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0" r:id="rId3"/>
    <p:sldId id="271" r:id="rId4"/>
    <p:sldId id="272" r:id="rId5"/>
    <p:sldId id="273" r:id="rId6"/>
    <p:sldId id="274" r:id="rId7"/>
    <p:sldId id="275" r:id="rId8"/>
    <p:sldId id="276" r:id="rId9"/>
    <p:sldId id="277" r:id="rId10"/>
    <p:sldId id="310" r:id="rId11"/>
    <p:sldId id="278" r:id="rId12"/>
    <p:sldId id="279" r:id="rId13"/>
    <p:sldId id="280" r:id="rId14"/>
    <p:sldId id="293" r:id="rId15"/>
    <p:sldId id="282" r:id="rId16"/>
    <p:sldId id="283" r:id="rId17"/>
    <p:sldId id="284" r:id="rId18"/>
    <p:sldId id="285" r:id="rId19"/>
    <p:sldId id="287" r:id="rId20"/>
    <p:sldId id="286" r:id="rId21"/>
    <p:sldId id="259" r:id="rId22"/>
    <p:sldId id="306" r:id="rId23"/>
    <p:sldId id="307" r:id="rId24"/>
    <p:sldId id="308" r:id="rId25"/>
    <p:sldId id="309" r:id="rId26"/>
    <p:sldId id="294" r:id="rId27"/>
    <p:sldId id="260" r:id="rId28"/>
    <p:sldId id="265" r:id="rId29"/>
    <p:sldId id="261" r:id="rId30"/>
    <p:sldId id="262" r:id="rId31"/>
    <p:sldId id="313" r:id="rId32"/>
    <p:sldId id="288" r:id="rId33"/>
    <p:sldId id="305" r:id="rId34"/>
    <p:sldId id="304" r:id="rId35"/>
    <p:sldId id="289" r:id="rId36"/>
    <p:sldId id="290" r:id="rId37"/>
    <p:sldId id="291" r:id="rId38"/>
    <p:sldId id="312" r:id="rId39"/>
    <p:sldId id="295" r:id="rId40"/>
    <p:sldId id="298" r:id="rId41"/>
    <p:sldId id="311" r:id="rId42"/>
    <p:sldId id="297" r:id="rId43"/>
    <p:sldId id="299" r:id="rId44"/>
    <p:sldId id="300" r:id="rId45"/>
    <p:sldId id="301" r:id="rId46"/>
    <p:sldId id="302" r:id="rId47"/>
    <p:sldId id="303" r:id="rId48"/>
    <p:sldId id="26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52548-FABB-4819-A23A-0460EF1B3BA4}" type="datetimeFigureOut">
              <a:rPr lang="ru-RU" smtClean="0"/>
              <a:t>09.06.2025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713AF-433E-41C8-A9C6-69581E7A037D}"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7161729-100A-4953-9B07-868C55DDEBC7}" type="slidenum">
              <a:rPr lang="ru-RU" smtClean="0"/>
              <a:pPr/>
              <a:t>10</a:t>
            </a:fld>
            <a:endParaRPr lang="ru-RU"/>
          </a:p>
        </p:txBody>
      </p:sp>
    </p:spTree>
    <p:extLst>
      <p:ext uri="{BB962C8B-B14F-4D97-AF65-F5344CB8AC3E}">
        <p14:creationId xmlns="" xmlns:p14="http://schemas.microsoft.com/office/powerpoint/2010/main" val="60331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BD7DCA-9A3B-44C5-848E-7D21F0860AE9}" type="datetimeFigureOut">
              <a:rPr lang="ru-RU" smtClean="0"/>
              <a:pPr/>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0B1DB4-8FFB-4C76-8189-5CE4CB1AE27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D7DCA-9A3B-44C5-848E-7D21F0860AE9}" type="datetimeFigureOut">
              <a:rPr lang="ru-RU" smtClean="0"/>
              <a:pPr/>
              <a:t>09.06.2025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B1DB4-8FFB-4C76-8189-5CE4CB1AE27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11.jpeg"/>
          <p:cNvPicPr>
            <a:picLocks noChangeAspect="1"/>
          </p:cNvPicPr>
          <p:nvPr/>
        </p:nvPicPr>
        <p:blipFill>
          <a:blip r:embed="rId2" cstate="print"/>
          <a:stretch>
            <a:fillRect/>
          </a:stretch>
        </p:blipFill>
        <p:spPr>
          <a:xfrm>
            <a:off x="0" y="1"/>
            <a:ext cx="9144000" cy="6857999"/>
          </a:xfrm>
          <a:prstGeom prst="rect">
            <a:avLst/>
          </a:prstGeom>
        </p:spPr>
      </p:pic>
      <p:pic>
        <p:nvPicPr>
          <p:cNvPr id="4" name="Рисунок 3" descr="htmlimage.png"/>
          <p:cNvPicPr>
            <a:picLocks noChangeAspect="1"/>
          </p:cNvPicPr>
          <p:nvPr/>
        </p:nvPicPr>
        <p:blipFill>
          <a:blip r:embed="rId3" cstate="print"/>
          <a:stretch>
            <a:fillRect/>
          </a:stretch>
        </p:blipFill>
        <p:spPr>
          <a:xfrm>
            <a:off x="5724128" y="332656"/>
            <a:ext cx="3121158" cy="1057658"/>
          </a:xfrm>
          <a:prstGeom prst="rect">
            <a:avLst/>
          </a:prstGeom>
        </p:spPr>
      </p:pic>
      <p:sp>
        <p:nvSpPr>
          <p:cNvPr id="3" name="Подзаголовок 2"/>
          <p:cNvSpPr>
            <a:spLocks noGrp="1"/>
          </p:cNvSpPr>
          <p:nvPr>
            <p:ph type="subTitle" idx="1"/>
          </p:nvPr>
        </p:nvSpPr>
        <p:spPr>
          <a:xfrm>
            <a:off x="899592" y="5105400"/>
            <a:ext cx="6984776" cy="1752600"/>
          </a:xfrm>
        </p:spPr>
        <p:txBody>
          <a:bodyPr>
            <a:normAutofit/>
          </a:bodyPr>
          <a:lstStyle/>
          <a:p>
            <a:r>
              <a:rPr lang="ru-RU" sz="2800" dirty="0" smtClean="0">
                <a:solidFill>
                  <a:schemeClr val="tx1"/>
                </a:solidFill>
                <a:latin typeface="Calibri" pitchFamily="34" charset="0"/>
                <a:cs typeface="Calibri" pitchFamily="34" charset="0"/>
              </a:rPr>
              <a:t>Доцент кафедры оперативной хирургии и топографической анатомии  </a:t>
            </a:r>
            <a:r>
              <a:rPr lang="ru-RU" sz="2800" dirty="0" err="1" smtClean="0">
                <a:solidFill>
                  <a:schemeClr val="tx1"/>
                </a:solidFill>
                <a:latin typeface="Calibri" pitchFamily="34" charset="0"/>
                <a:cs typeface="Calibri" pitchFamily="34" charset="0"/>
              </a:rPr>
              <a:t>ВолгГМУ</a:t>
            </a:r>
            <a:endParaRPr lang="ru-RU" sz="2800" dirty="0" smtClean="0">
              <a:solidFill>
                <a:schemeClr val="tx1"/>
              </a:solidFill>
              <a:latin typeface="Calibri" pitchFamily="34" charset="0"/>
              <a:cs typeface="Calibri" pitchFamily="34" charset="0"/>
            </a:endParaRPr>
          </a:p>
          <a:p>
            <a:r>
              <a:rPr lang="ru-RU" sz="2800" dirty="0" err="1" smtClean="0">
                <a:solidFill>
                  <a:schemeClr val="tx1"/>
                </a:solidFill>
                <a:latin typeface="Calibri" pitchFamily="34" charset="0"/>
                <a:cs typeface="Calibri" pitchFamily="34" charset="0"/>
              </a:rPr>
              <a:t>кмн</a:t>
            </a:r>
            <a:r>
              <a:rPr lang="ru-RU" sz="2800" dirty="0" smtClean="0">
                <a:solidFill>
                  <a:schemeClr val="tx1"/>
                </a:solidFill>
                <a:latin typeface="Calibri" pitchFamily="34" charset="0"/>
                <a:cs typeface="Calibri" pitchFamily="34" charset="0"/>
              </a:rPr>
              <a:t> Литвина Екатерина Владимировна</a:t>
            </a:r>
            <a:endParaRPr lang="ru-RU" sz="2800" dirty="0">
              <a:solidFill>
                <a:schemeClr val="tx1"/>
              </a:solidFill>
              <a:latin typeface="Calibri" pitchFamily="34" charset="0"/>
              <a:cs typeface="Calibri" pitchFamily="34" charset="0"/>
            </a:endParaRPr>
          </a:p>
        </p:txBody>
      </p:sp>
      <p:sp>
        <p:nvSpPr>
          <p:cNvPr id="2" name="Заголовок 1"/>
          <p:cNvSpPr>
            <a:spLocks noGrp="1"/>
          </p:cNvSpPr>
          <p:nvPr>
            <p:ph type="ctrTitle"/>
          </p:nvPr>
        </p:nvSpPr>
        <p:spPr>
          <a:xfrm>
            <a:off x="395536" y="1196752"/>
            <a:ext cx="8280920" cy="3312368"/>
          </a:xfrm>
        </p:spPr>
        <p:txBody>
          <a:bodyPr>
            <a:normAutofit/>
          </a:bodyPr>
          <a:lstStyle/>
          <a:p>
            <a:r>
              <a:rPr lang="ru-RU" sz="3600" dirty="0" smtClean="0"/>
              <a:t>АКТУАЛЬНЫЕ ВОПРОСЫ ИСПОЛЬЗОВАНИЯ ЭКСПЕРИМЕНТАЛЬНЫХ ЖИВОТНЫХ В ЭКСПЕРИМЕНТЕ</a:t>
            </a:r>
            <a:endParaRPr lang="ru-RU" sz="36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Биоэтические нормы</a:t>
            </a:r>
            <a:endParaRPr lang="ru-RU" dirty="0"/>
          </a:p>
        </p:txBody>
      </p:sp>
      <p:sp>
        <p:nvSpPr>
          <p:cNvPr id="3" name="Объект 2"/>
          <p:cNvSpPr>
            <a:spLocks noGrp="1"/>
          </p:cNvSpPr>
          <p:nvPr>
            <p:ph sz="quarter" idx="1"/>
          </p:nvPr>
        </p:nvSpPr>
        <p:spPr/>
        <p:txBody>
          <a:bodyPr>
            <a:normAutofit fontScale="85000" lnSpcReduction="20000"/>
          </a:bodyPr>
          <a:lstStyle/>
          <a:p>
            <a:r>
              <a:rPr lang="ru-RU" dirty="0" smtClean="0"/>
              <a:t> </a:t>
            </a:r>
            <a:r>
              <a:rPr lang="ru-RU" sz="2600" dirty="0">
                <a:latin typeface="Times New Roman" pitchFamily="18" charset="0"/>
                <a:cs typeface="Times New Roman" pitchFamily="18" charset="0"/>
              </a:rPr>
              <a:t>убедительные основания в необходимости планируемых </a:t>
            </a:r>
            <a:r>
              <a:rPr lang="ru-RU" sz="2600" dirty="0" smtClean="0">
                <a:latin typeface="Times New Roman" pitchFamily="18" charset="0"/>
                <a:cs typeface="Times New Roman" pitchFamily="18" charset="0"/>
              </a:rPr>
              <a:t>экспериментальных </a:t>
            </a:r>
            <a:r>
              <a:rPr lang="ru-RU" sz="2600" dirty="0">
                <a:latin typeface="Times New Roman" pitchFamily="18" charset="0"/>
                <a:cs typeface="Times New Roman" pitchFamily="18" charset="0"/>
              </a:rPr>
              <a:t>исследований и невозможности замены </a:t>
            </a:r>
            <a:r>
              <a:rPr lang="ru-RU" sz="2600" dirty="0" smtClean="0">
                <a:latin typeface="Times New Roman" pitchFamily="18" charset="0"/>
                <a:cs typeface="Times New Roman" pitchFamily="18" charset="0"/>
              </a:rPr>
              <a:t>животного какой-либо </a:t>
            </a:r>
            <a:r>
              <a:rPr lang="ru-RU" sz="2600" dirty="0">
                <a:latin typeface="Times New Roman" pitchFamily="18" charset="0"/>
                <a:cs typeface="Times New Roman" pitchFamily="18" charset="0"/>
              </a:rPr>
              <a:t>моделью или альтернативным объектом исследования;</a:t>
            </a:r>
          </a:p>
          <a:p>
            <a:r>
              <a:rPr lang="ru-RU" sz="2600" dirty="0" smtClean="0">
                <a:latin typeface="Times New Roman" pitchFamily="18" charset="0"/>
                <a:cs typeface="Times New Roman" pitchFamily="18" charset="0"/>
              </a:rPr>
              <a:t>минимизация </a:t>
            </a:r>
            <a:r>
              <a:rPr lang="ru-RU" sz="2600" dirty="0">
                <a:latin typeface="Times New Roman" pitchFamily="18" charset="0"/>
                <a:cs typeface="Times New Roman" pitchFamily="18" charset="0"/>
              </a:rPr>
              <a:t>количества привлекаемых к исследованию </a:t>
            </a:r>
            <a:r>
              <a:rPr lang="ru-RU" sz="2600" dirty="0" smtClean="0">
                <a:latin typeface="Times New Roman" pitchFamily="18" charset="0"/>
                <a:cs typeface="Times New Roman" pitchFamily="18" charset="0"/>
              </a:rPr>
              <a:t>животных за </a:t>
            </a:r>
            <a:r>
              <a:rPr lang="ru-RU" sz="2600" dirty="0">
                <a:latin typeface="Times New Roman" pitchFamily="18" charset="0"/>
                <a:cs typeface="Times New Roman" pitchFamily="18" charset="0"/>
              </a:rPr>
              <a:t>счет стандартизации условий эксперимента, повышения </a:t>
            </a:r>
            <a:r>
              <a:rPr lang="ru-RU" sz="2600" dirty="0" smtClean="0">
                <a:latin typeface="Times New Roman" pitchFamily="18" charset="0"/>
                <a:cs typeface="Times New Roman" pitchFamily="18" charset="0"/>
              </a:rPr>
              <a:t>информативности </a:t>
            </a:r>
            <a:r>
              <a:rPr lang="ru-RU" sz="2600" dirty="0">
                <a:latin typeface="Times New Roman" pitchFamily="18" charset="0"/>
                <a:cs typeface="Times New Roman" pitchFamily="18" charset="0"/>
              </a:rPr>
              <a:t>методических приемов, исключения факторов, </a:t>
            </a:r>
            <a:r>
              <a:rPr lang="ru-RU" sz="2600" dirty="0" smtClean="0">
                <a:latin typeface="Times New Roman" pitchFamily="18" charset="0"/>
                <a:cs typeface="Times New Roman" pitchFamily="18" charset="0"/>
              </a:rPr>
              <a:t>увеличивающих </a:t>
            </a:r>
            <a:r>
              <a:rPr lang="ru-RU" sz="2600" dirty="0">
                <a:latin typeface="Times New Roman" pitchFamily="18" charset="0"/>
                <a:cs typeface="Times New Roman" pitchFamily="18" charset="0"/>
              </a:rPr>
              <a:t>разброс экспериментальных данных;</a:t>
            </a:r>
          </a:p>
          <a:p>
            <a:r>
              <a:rPr lang="ru-RU" sz="2600" dirty="0" smtClean="0">
                <a:latin typeface="Times New Roman" pitchFamily="18" charset="0"/>
                <a:cs typeface="Times New Roman" pitchFamily="18" charset="0"/>
              </a:rPr>
              <a:t>принятие </a:t>
            </a:r>
            <a:r>
              <a:rPr lang="ru-RU" sz="2600" dirty="0">
                <a:latin typeface="Times New Roman" pitchFamily="18" charset="0"/>
                <a:cs typeface="Times New Roman" pitchFamily="18" charset="0"/>
              </a:rPr>
              <a:t>необходимых мер, исключающих страдания животных;</a:t>
            </a:r>
          </a:p>
          <a:p>
            <a:r>
              <a:rPr lang="ru-RU" sz="2600" dirty="0" smtClean="0">
                <a:latin typeface="Times New Roman" pitchFamily="18" charset="0"/>
                <a:cs typeface="Times New Roman" pitchFamily="18" charset="0"/>
              </a:rPr>
              <a:t>обязательное </a:t>
            </a:r>
            <a:r>
              <a:rPr lang="ru-RU" sz="2600" dirty="0">
                <a:latin typeface="Times New Roman" pitchFamily="18" charset="0"/>
                <a:cs typeface="Times New Roman" pitchFamily="18" charset="0"/>
              </a:rPr>
              <a:t>обеспечение надлежащего ухода за животными с </a:t>
            </a:r>
            <a:r>
              <a:rPr lang="ru-RU" sz="2600" dirty="0" smtClean="0">
                <a:latin typeface="Times New Roman" pitchFamily="18" charset="0"/>
                <a:cs typeface="Times New Roman" pitchFamily="18" charset="0"/>
              </a:rPr>
              <a:t>учетом </a:t>
            </a:r>
            <a:r>
              <a:rPr lang="ru-RU" sz="2600" dirty="0">
                <a:latin typeface="Times New Roman" pitchFamily="18" charset="0"/>
                <a:cs typeface="Times New Roman" pitchFamily="18" charset="0"/>
              </a:rPr>
              <a:t>особенностей их </a:t>
            </a:r>
            <a:r>
              <a:rPr lang="ru-RU" sz="2600" dirty="0" smtClean="0">
                <a:latin typeface="Times New Roman" pitchFamily="18" charset="0"/>
                <a:cs typeface="Times New Roman" pitchFamily="18" charset="0"/>
              </a:rPr>
              <a:t>экологии</a:t>
            </a:r>
            <a:r>
              <a:rPr lang="ru-RU" sz="2600" dirty="0">
                <a:latin typeface="Times New Roman" pitchFamily="18" charset="0"/>
                <a:cs typeface="Times New Roman" pitchFamily="18" charset="0"/>
              </a:rPr>
              <a:t>;</a:t>
            </a:r>
          </a:p>
          <a:p>
            <a:r>
              <a:rPr lang="ru-RU" sz="2600" dirty="0" smtClean="0">
                <a:latin typeface="Times New Roman" pitchFamily="18" charset="0"/>
                <a:cs typeface="Times New Roman" pitchFamily="18" charset="0"/>
              </a:rPr>
              <a:t>гуманное </a:t>
            </a:r>
            <a:r>
              <a:rPr lang="ru-RU" sz="2600" dirty="0">
                <a:latin typeface="Times New Roman" pitchFamily="18" charset="0"/>
                <a:cs typeface="Times New Roman" pitchFamily="18" charset="0"/>
              </a:rPr>
              <a:t>отношение </a:t>
            </a:r>
            <a:r>
              <a:rPr lang="ru-RU" sz="2600" dirty="0" smtClean="0">
                <a:latin typeface="Times New Roman" pitchFamily="18" charset="0"/>
                <a:cs typeface="Times New Roman" pitchFamily="18" charset="0"/>
              </a:rPr>
              <a:t>к животным.</a:t>
            </a:r>
            <a:endParaRPr lang="ru-RU" sz="2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248173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Законодательство регламентирующее работу с лабораторными животными </a:t>
            </a:r>
            <a:endParaRPr lang="ru-RU" sz="3200" dirty="0"/>
          </a:p>
        </p:txBody>
      </p:sp>
      <p:sp>
        <p:nvSpPr>
          <p:cNvPr id="5" name="TextBox 4"/>
          <p:cNvSpPr txBox="1"/>
          <p:nvPr/>
        </p:nvSpPr>
        <p:spPr>
          <a:xfrm>
            <a:off x="611560" y="1340768"/>
            <a:ext cx="7488832" cy="5570756"/>
          </a:xfrm>
          <a:prstGeom prst="rect">
            <a:avLst/>
          </a:prstGeom>
          <a:noFill/>
        </p:spPr>
        <p:txBody>
          <a:bodyPr wrap="square" rtlCol="0">
            <a:spAutoFit/>
          </a:bodyPr>
          <a:lstStyle/>
          <a:p>
            <a:r>
              <a:rPr lang="ru-RU" sz="2400" dirty="0" smtClean="0"/>
              <a:t>В начале 1985 г. Совет международных медицинских научных организаций (СМННО) опубликовал «Этический кодекс», который содержит «международные рекомендации по проведению медико-биологических исследований с использованием животных» (</a:t>
            </a:r>
            <a:r>
              <a:rPr lang="ru-RU" sz="2400" dirty="0" err="1" smtClean="0"/>
              <a:t>International</a:t>
            </a:r>
            <a:r>
              <a:rPr lang="ru-RU" sz="2400" dirty="0" smtClean="0"/>
              <a:t> …. 1985). В этическом кодексе сформулированы приемлемые для научных работников и для общественных групп защитников животных теоретические принципы и этические правила, которые могут быть приняты за основу при разработке регламентирующих мер и нормативных документов в разных странах мира в отношении использования животных для биомедицинских исследований.</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Законодательство регламентирующее работу с лабораторными животными </a:t>
            </a:r>
            <a:endParaRPr lang="ru-RU" sz="3200" dirty="0"/>
          </a:p>
        </p:txBody>
      </p:sp>
      <p:sp>
        <p:nvSpPr>
          <p:cNvPr id="5" name="TextBox 4"/>
          <p:cNvSpPr txBox="1"/>
          <p:nvPr/>
        </p:nvSpPr>
        <p:spPr>
          <a:xfrm>
            <a:off x="611560" y="1988840"/>
            <a:ext cx="7488832" cy="2616101"/>
          </a:xfrm>
          <a:prstGeom prst="rect">
            <a:avLst/>
          </a:prstGeom>
          <a:noFill/>
        </p:spPr>
        <p:txBody>
          <a:bodyPr wrap="square" rtlCol="0">
            <a:spAutoFit/>
          </a:bodyPr>
          <a:lstStyle/>
          <a:p>
            <a:r>
              <a:rPr lang="ru-RU" sz="2400" dirty="0" smtClean="0"/>
              <a:t>С 1986 года в ЕС было принято специальное законодательство, касающееся использования животных в научных целях. Европейская Конвенция о защите позвоночных животных, используемых для экспериментов или в иных научных целях (Страсбург, 18 марта 1986 г.).</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Законодательство регламентирующее работу с лабораторными животными </a:t>
            </a:r>
            <a:endParaRPr lang="ru-RU" sz="3200" dirty="0"/>
          </a:p>
        </p:txBody>
      </p:sp>
      <p:sp>
        <p:nvSpPr>
          <p:cNvPr id="5" name="TextBox 4"/>
          <p:cNvSpPr txBox="1"/>
          <p:nvPr/>
        </p:nvSpPr>
        <p:spPr>
          <a:xfrm>
            <a:off x="611560" y="1916832"/>
            <a:ext cx="7488832" cy="4093428"/>
          </a:xfrm>
          <a:prstGeom prst="rect">
            <a:avLst/>
          </a:prstGeom>
          <a:noFill/>
        </p:spPr>
        <p:txBody>
          <a:bodyPr wrap="square" rtlCol="0">
            <a:spAutoFit/>
          </a:bodyPr>
          <a:lstStyle/>
          <a:p>
            <a:r>
              <a:rPr lang="ru-RU" sz="2400" dirty="0" smtClean="0"/>
              <a:t>22 сентября 2010 года ЕС принял Директиву 2010/63 / ЕС, которая обновила и заменила Директиву 1986/86 / EEC 1986 года об охране животных, используемых в научных целях. Цель новой Директивы заключается в укреплении законодательства и повышении благосостояния тех животных, которые все еще необходимо использовать, а также в том, чтобы твердо придерживаться принципа «3R», в законодательстве ЕС.  Директива 2010/63 / ЕС вступила в силу 1 января 2013.</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Законодательство регламентирующее работу с лабораторными животными </a:t>
            </a:r>
            <a:endParaRPr lang="ru-RU" sz="3200" dirty="0"/>
          </a:p>
        </p:txBody>
      </p:sp>
      <p:sp>
        <p:nvSpPr>
          <p:cNvPr id="5" name="TextBox 4"/>
          <p:cNvSpPr txBox="1"/>
          <p:nvPr/>
        </p:nvSpPr>
        <p:spPr>
          <a:xfrm>
            <a:off x="539552" y="2420888"/>
            <a:ext cx="7488832" cy="1508105"/>
          </a:xfrm>
          <a:prstGeom prst="rect">
            <a:avLst/>
          </a:prstGeom>
          <a:noFill/>
        </p:spPr>
        <p:txBody>
          <a:bodyPr wrap="square" rtlCol="0">
            <a:spAutoFit/>
          </a:bodyPr>
          <a:lstStyle/>
          <a:p>
            <a:r>
              <a:rPr lang="ru-RU" sz="2400" dirty="0" smtClean="0"/>
              <a:t>Правила содержания, ухода, кормления лабораторных животных приводятся в Надлежащей лабораторной практике (</a:t>
            </a:r>
            <a:r>
              <a:rPr lang="ru-RU" sz="2400" i="1" dirty="0" smtClean="0"/>
              <a:t>НЛП</a:t>
            </a:r>
            <a:r>
              <a:rPr lang="ru-RU" sz="2400" dirty="0" smtClean="0"/>
              <a:t>), или </a:t>
            </a:r>
            <a:r>
              <a:rPr lang="ru-RU" sz="2400" dirty="0" err="1" smtClean="0"/>
              <a:t>Good</a:t>
            </a:r>
            <a:r>
              <a:rPr lang="ru-RU" sz="2400" dirty="0" smtClean="0"/>
              <a:t> </a:t>
            </a:r>
            <a:r>
              <a:rPr lang="ru-RU" sz="2400" dirty="0" err="1" smtClean="0"/>
              <a:t>Laboratory</a:t>
            </a:r>
            <a:r>
              <a:rPr lang="ru-RU" sz="2400" dirty="0" smtClean="0"/>
              <a:t> </a:t>
            </a:r>
            <a:r>
              <a:rPr lang="ru-RU" sz="2400" dirty="0" err="1" smtClean="0"/>
              <a:t>Practice</a:t>
            </a:r>
            <a:r>
              <a:rPr lang="ru-RU" sz="2400" dirty="0" smtClean="0"/>
              <a:t> (</a:t>
            </a:r>
            <a:r>
              <a:rPr lang="ru-RU" sz="2400" i="1" dirty="0" smtClean="0"/>
              <a:t>GLP</a:t>
            </a:r>
            <a:r>
              <a:rPr lang="ru-RU" sz="2400" dirty="0" smtClean="0"/>
              <a:t>). </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Законодательство регламентирующее работу с лабораторными животными </a:t>
            </a:r>
            <a:endParaRPr lang="ru-RU" sz="3200" dirty="0"/>
          </a:p>
        </p:txBody>
      </p:sp>
      <p:sp>
        <p:nvSpPr>
          <p:cNvPr id="5" name="TextBox 4"/>
          <p:cNvSpPr txBox="1"/>
          <p:nvPr/>
        </p:nvSpPr>
        <p:spPr>
          <a:xfrm>
            <a:off x="611560" y="1340768"/>
            <a:ext cx="7488832" cy="5570756"/>
          </a:xfrm>
          <a:prstGeom prst="rect">
            <a:avLst/>
          </a:prstGeom>
          <a:noFill/>
        </p:spPr>
        <p:txBody>
          <a:bodyPr wrap="square" rtlCol="0">
            <a:spAutoFit/>
          </a:bodyPr>
          <a:lstStyle/>
          <a:p>
            <a:r>
              <a:rPr lang="ru-RU" sz="2400" dirty="0" smtClean="0"/>
              <a:t>Выше перечисленные законодательные постановления составлены, исходя из следующих положений</a:t>
            </a:r>
            <a:r>
              <a:rPr lang="ru-RU" sz="2400" dirty="0" smtClean="0"/>
              <a:t>:</a:t>
            </a:r>
          </a:p>
          <a:p>
            <a:endParaRPr lang="ru-RU" sz="2400" dirty="0" smtClean="0"/>
          </a:p>
          <a:p>
            <a:pPr lvl="0">
              <a:buFont typeface="Wingdings" pitchFamily="2" charset="2"/>
              <a:buChar char="Ø"/>
            </a:pPr>
            <a:r>
              <a:rPr lang="ru-RU" sz="2400" dirty="0" smtClean="0"/>
              <a:t>при существующем уровне знаний использование животных является неизбежным;</a:t>
            </a:r>
          </a:p>
          <a:p>
            <a:pPr lvl="0">
              <a:buFont typeface="Wingdings" pitchFamily="2" charset="2"/>
              <a:buChar char="Ø"/>
            </a:pPr>
            <a:r>
              <a:rPr lang="ru-RU" sz="2400" dirty="0" smtClean="0"/>
              <a:t>в </a:t>
            </a:r>
            <a:r>
              <a:rPr lang="ru-RU" sz="2400" dirty="0" smtClean="0"/>
              <a:t>принципе использование животных для научных целей </a:t>
            </a:r>
            <a:r>
              <a:rPr lang="ru-RU" sz="2400" dirty="0" smtClean="0"/>
              <a:t>нежелательно и по </a:t>
            </a:r>
            <a:r>
              <a:rPr lang="ru-RU" sz="2400" dirty="0" smtClean="0"/>
              <a:t>возможности следует применять методы, не требующие использования животных;</a:t>
            </a:r>
          </a:p>
          <a:p>
            <a:pPr lvl="0">
              <a:buFont typeface="Wingdings" pitchFamily="2" charset="2"/>
              <a:buChar char="Ø"/>
            </a:pPr>
            <a:r>
              <a:rPr lang="ru-RU" sz="2400" dirty="0" smtClean="0"/>
              <a:t>моральный </a:t>
            </a:r>
            <a:r>
              <a:rPr lang="ru-RU" sz="2400" dirty="0" smtClean="0"/>
              <a:t>долг ученых — гуманно относиться к подопытным животным, по возможности не причинять им боли и неудобства и постоянно стремиться изыскивать способы получения того же результата без привлечения живых животных.</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Концепция 3R </a:t>
            </a:r>
            <a:br>
              <a:rPr lang="ru-RU" sz="3200" b="1" dirty="0" smtClean="0"/>
            </a:br>
            <a:r>
              <a:rPr lang="ru-RU" sz="3200" b="1" dirty="0" smtClean="0"/>
              <a:t>[</a:t>
            </a:r>
            <a:r>
              <a:rPr lang="ru-RU" sz="3200" b="1" dirty="0" err="1" smtClean="0"/>
              <a:t>reduction</a:t>
            </a:r>
            <a:r>
              <a:rPr lang="ru-RU" sz="3200" b="1" dirty="0" smtClean="0"/>
              <a:t>, </a:t>
            </a:r>
            <a:r>
              <a:rPr lang="ru-RU" sz="3200" b="1" dirty="0" err="1" smtClean="0"/>
              <a:t>refinement</a:t>
            </a:r>
            <a:r>
              <a:rPr lang="ru-RU" sz="3200" b="1" dirty="0" smtClean="0"/>
              <a:t> </a:t>
            </a:r>
            <a:r>
              <a:rPr lang="ru-RU" sz="3200" b="1" dirty="0" err="1" smtClean="0"/>
              <a:t>and</a:t>
            </a:r>
            <a:r>
              <a:rPr lang="ru-RU" sz="3200" b="1" dirty="0" smtClean="0"/>
              <a:t> </a:t>
            </a:r>
            <a:r>
              <a:rPr lang="ru-RU" sz="3200" b="1" dirty="0" err="1" smtClean="0"/>
              <a:t>replacement</a:t>
            </a:r>
            <a:r>
              <a:rPr lang="ru-RU" sz="3200" b="1" dirty="0" smtClean="0"/>
              <a:t>]  </a:t>
            </a:r>
            <a:endParaRPr lang="ru-RU" sz="3200" b="1" dirty="0"/>
          </a:p>
        </p:txBody>
      </p:sp>
      <p:sp>
        <p:nvSpPr>
          <p:cNvPr id="5" name="TextBox 4"/>
          <p:cNvSpPr txBox="1"/>
          <p:nvPr/>
        </p:nvSpPr>
        <p:spPr>
          <a:xfrm>
            <a:off x="611560" y="1340768"/>
            <a:ext cx="7488832" cy="5201424"/>
          </a:xfrm>
          <a:prstGeom prst="rect">
            <a:avLst/>
          </a:prstGeom>
          <a:noFill/>
        </p:spPr>
        <p:txBody>
          <a:bodyPr wrap="square" rtlCol="0">
            <a:spAutoFit/>
          </a:bodyPr>
          <a:lstStyle/>
          <a:p>
            <a:endParaRPr lang="ru-RU" sz="2400" dirty="0" smtClean="0"/>
          </a:p>
          <a:p>
            <a:r>
              <a:rPr lang="ru-RU" sz="2400" dirty="0" smtClean="0"/>
              <a:t>сокращения, усовершенствования и замены по отношению к экспериментированию на лабораторных животных была впервые предложена Расселом и </a:t>
            </a:r>
            <a:r>
              <a:rPr lang="ru-RU" sz="2400" dirty="0" err="1" smtClean="0"/>
              <a:t>Берчем</a:t>
            </a:r>
            <a:r>
              <a:rPr lang="ru-RU" sz="2400" dirty="0" smtClean="0"/>
              <a:t> [</a:t>
            </a:r>
            <a:r>
              <a:rPr lang="ru-RU" sz="2400" dirty="0" err="1" smtClean="0"/>
              <a:t>Russel&amp;Burch</a:t>
            </a:r>
            <a:r>
              <a:rPr lang="ru-RU" sz="2400" dirty="0" smtClean="0"/>
              <a:t>] в их трактате под названием «Принципы гуманной методики эксперимента», опубликованном в 1959г.</a:t>
            </a:r>
          </a:p>
          <a:p>
            <a:endParaRPr lang="ru-RU" sz="2400" dirty="0" smtClean="0"/>
          </a:p>
          <a:p>
            <a:r>
              <a:rPr lang="ru-RU" sz="2400" dirty="0" smtClean="0"/>
              <a:t>Сегодня принцип 3R является общепринятым мировым стандартом, позволившим получить новый научный опыт в области создания альтернатив и в значительной степени сократить количество используемых лабораторных животных.</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Концепция 3R </a:t>
            </a:r>
            <a:br>
              <a:rPr lang="ru-RU" sz="3200" b="1" dirty="0" smtClean="0"/>
            </a:br>
            <a:r>
              <a:rPr lang="ru-RU" sz="3200" b="1" dirty="0" smtClean="0"/>
              <a:t>[</a:t>
            </a:r>
            <a:r>
              <a:rPr lang="ru-RU" sz="3200" b="1" dirty="0" err="1" smtClean="0"/>
              <a:t>reduction</a:t>
            </a:r>
            <a:r>
              <a:rPr lang="ru-RU" sz="3200" b="1" dirty="0" smtClean="0"/>
              <a:t>, </a:t>
            </a:r>
            <a:r>
              <a:rPr lang="ru-RU" sz="3200" b="1" dirty="0" err="1" smtClean="0"/>
              <a:t>refinement</a:t>
            </a:r>
            <a:r>
              <a:rPr lang="ru-RU" sz="3200" b="1" dirty="0" smtClean="0"/>
              <a:t> </a:t>
            </a:r>
            <a:r>
              <a:rPr lang="ru-RU" sz="3200" b="1" dirty="0" err="1" smtClean="0"/>
              <a:t>and</a:t>
            </a:r>
            <a:r>
              <a:rPr lang="ru-RU" sz="3200" b="1" dirty="0" smtClean="0"/>
              <a:t> </a:t>
            </a:r>
            <a:r>
              <a:rPr lang="ru-RU" sz="3200" b="1" dirty="0" err="1" smtClean="0"/>
              <a:t>replacement</a:t>
            </a:r>
            <a:r>
              <a:rPr lang="ru-RU" sz="3200" b="1" dirty="0" smtClean="0"/>
              <a:t>]  </a:t>
            </a:r>
            <a:endParaRPr lang="ru-RU" sz="3200" b="1" dirty="0"/>
          </a:p>
        </p:txBody>
      </p:sp>
      <p:sp>
        <p:nvSpPr>
          <p:cNvPr id="5" name="TextBox 4"/>
          <p:cNvSpPr txBox="1"/>
          <p:nvPr/>
        </p:nvSpPr>
        <p:spPr>
          <a:xfrm>
            <a:off x="611560" y="1340768"/>
            <a:ext cx="7488832" cy="4832092"/>
          </a:xfrm>
          <a:prstGeom prst="rect">
            <a:avLst/>
          </a:prstGeom>
          <a:noFill/>
        </p:spPr>
        <p:txBody>
          <a:bodyPr wrap="square" rtlCol="0">
            <a:spAutoFit/>
          </a:bodyPr>
          <a:lstStyle/>
          <a:p>
            <a:endParaRPr lang="ru-RU" sz="2400" dirty="0" smtClean="0"/>
          </a:p>
          <a:p>
            <a:r>
              <a:rPr lang="ru-RU" sz="2400" dirty="0" smtClean="0"/>
              <a:t>REPLACE — замещать высших животных в </a:t>
            </a:r>
            <a:r>
              <a:rPr lang="ru-RU" sz="2400" dirty="0" err="1" smtClean="0"/>
              <a:t>биотестировании</a:t>
            </a:r>
            <a:r>
              <a:rPr lang="ru-RU" sz="2400" dirty="0" smtClean="0"/>
              <a:t> на беспозвоночных животных, клеточные и молекулярно-биологические тесты.</a:t>
            </a:r>
          </a:p>
          <a:p>
            <a:endParaRPr lang="ru-RU" sz="2400" dirty="0" smtClean="0"/>
          </a:p>
          <a:p>
            <a:r>
              <a:rPr lang="ru-RU" sz="2400" dirty="0" smtClean="0"/>
              <a:t>REDUCE — уменьшать число животных в опытах за счет, к примеру, использования линейных животных и лучшей статистической обработки материала.</a:t>
            </a:r>
          </a:p>
          <a:p>
            <a:endParaRPr lang="ru-RU" sz="2400" dirty="0" smtClean="0"/>
          </a:p>
          <a:p>
            <a:r>
              <a:rPr lang="ru-RU" sz="2400" dirty="0" smtClean="0"/>
              <a:t>REFINE — улучшать условия работы с животными, качественные условия содержания и забора биоматериала.</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Концепция 3R </a:t>
            </a:r>
            <a:br>
              <a:rPr lang="ru-RU" sz="3200" b="1" dirty="0" smtClean="0"/>
            </a:br>
            <a:r>
              <a:rPr lang="ru-RU" sz="3200" b="1" dirty="0" smtClean="0"/>
              <a:t>[</a:t>
            </a:r>
            <a:r>
              <a:rPr lang="ru-RU" sz="3200" b="1" dirty="0" err="1" smtClean="0"/>
              <a:t>reduction</a:t>
            </a:r>
            <a:r>
              <a:rPr lang="ru-RU" sz="3200" b="1" dirty="0" smtClean="0"/>
              <a:t>, </a:t>
            </a:r>
            <a:r>
              <a:rPr lang="ru-RU" sz="3200" b="1" dirty="0" err="1" smtClean="0"/>
              <a:t>refinement</a:t>
            </a:r>
            <a:r>
              <a:rPr lang="ru-RU" sz="3200" b="1" dirty="0" smtClean="0"/>
              <a:t> </a:t>
            </a:r>
            <a:r>
              <a:rPr lang="ru-RU" sz="3200" b="1" dirty="0" err="1" smtClean="0"/>
              <a:t>and</a:t>
            </a:r>
            <a:r>
              <a:rPr lang="ru-RU" sz="3200" b="1" dirty="0" smtClean="0"/>
              <a:t> </a:t>
            </a:r>
            <a:r>
              <a:rPr lang="ru-RU" sz="3200" b="1" dirty="0" err="1" smtClean="0"/>
              <a:t>replacement</a:t>
            </a:r>
            <a:r>
              <a:rPr lang="ru-RU" sz="3200" b="1" dirty="0" smtClean="0"/>
              <a:t>]  </a:t>
            </a:r>
            <a:endParaRPr lang="ru-RU" sz="3200" b="1" dirty="0"/>
          </a:p>
        </p:txBody>
      </p:sp>
      <p:sp>
        <p:nvSpPr>
          <p:cNvPr id="5" name="TextBox 4"/>
          <p:cNvSpPr txBox="1"/>
          <p:nvPr/>
        </p:nvSpPr>
        <p:spPr>
          <a:xfrm>
            <a:off x="611560" y="1340768"/>
            <a:ext cx="7488832" cy="4832092"/>
          </a:xfrm>
          <a:prstGeom prst="rect">
            <a:avLst/>
          </a:prstGeom>
          <a:noFill/>
        </p:spPr>
        <p:txBody>
          <a:bodyPr wrap="square" rtlCol="0">
            <a:spAutoFit/>
          </a:bodyPr>
          <a:lstStyle/>
          <a:p>
            <a:endParaRPr lang="ru-RU" sz="2400" dirty="0" smtClean="0"/>
          </a:p>
          <a:p>
            <a:r>
              <a:rPr lang="ru-RU" sz="2400" dirty="0" smtClean="0"/>
              <a:t>Одним из наиболее надежных способов снижения количества животных, используемых в экспериментах, является дальнейшее развитие и осуществление стандартизации лабораторных животных по генотипу, микрофлоре и экологическим параметрам, что осуществляется путем использования линейных животных, содержащихся в условиях вивария.  Благодаря уменьшению количества переменных факторов, стандартизация может помочь в получении более надежных результатов на меньшем количестве животных.</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3200" b="1" dirty="0"/>
          </a:p>
        </p:txBody>
      </p:sp>
      <p:sp>
        <p:nvSpPr>
          <p:cNvPr id="5" name="TextBox 4"/>
          <p:cNvSpPr txBox="1"/>
          <p:nvPr/>
        </p:nvSpPr>
        <p:spPr>
          <a:xfrm>
            <a:off x="611560" y="1340768"/>
            <a:ext cx="7488832" cy="4832092"/>
          </a:xfrm>
          <a:prstGeom prst="rect">
            <a:avLst/>
          </a:prstGeom>
          <a:noFill/>
        </p:spPr>
        <p:txBody>
          <a:bodyPr wrap="square" rtlCol="0">
            <a:spAutoFit/>
          </a:bodyPr>
          <a:lstStyle/>
          <a:p>
            <a:endParaRPr lang="ru-RU" sz="2400" dirty="0" smtClean="0"/>
          </a:p>
          <a:p>
            <a:r>
              <a:rPr lang="ru-RU" sz="2400" dirty="0" smtClean="0"/>
              <a:t>Однако, в </a:t>
            </a:r>
            <a:r>
              <a:rPr lang="ru-RU" sz="2400" dirty="0" smtClean="0"/>
              <a:t>настоящее время немыслимо проведение различных биологических и медицинских исследований, в том числе доклинических испытаний, без использования лабораторных животных, которые представляют собой приближение (модель) организма человека, безусловно, с определенными ограничениями и допущениями. При этом в фундаментальных исследованиях и прикладных разработках наиболее часто находят применение следующие виды животных: </a:t>
            </a:r>
            <a:r>
              <a:rPr lang="ru-RU" sz="2400" b="1" dirty="0" smtClean="0"/>
              <a:t>крысы, мыши, хомяки, морские </a:t>
            </a:r>
            <a:r>
              <a:rPr lang="ru-RU" sz="2400" b="1" dirty="0" smtClean="0"/>
              <a:t>свинки, кролики, кошки, собаки.</a:t>
            </a:r>
            <a:endParaRPr lang="ru-RU" sz="2400" b="1" dirty="0" smtClean="0"/>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2800" dirty="0" smtClean="0"/>
              <a:t>В XXI </a:t>
            </a:r>
            <a:r>
              <a:rPr lang="ru-RU" sz="2800" dirty="0" smtClean="0"/>
              <a:t>веке </a:t>
            </a:r>
            <a:r>
              <a:rPr lang="ru-RU" sz="2800" dirty="0" smtClean="0"/>
              <a:t>проблема использования животных в качестве </a:t>
            </a:r>
            <a:r>
              <a:rPr lang="ru-RU" sz="2800" dirty="0" smtClean="0"/>
              <a:t>подопытного </a:t>
            </a:r>
            <a:r>
              <a:rPr lang="ru-RU" sz="2800" dirty="0" smtClean="0"/>
              <a:t>и биологического материала для проведения различных лабораторных и научных исследований является актуальной во многих научных областях </a:t>
            </a:r>
            <a:r>
              <a:rPr lang="ru-RU" sz="2800" dirty="0" smtClean="0"/>
              <a:t>и, в </a:t>
            </a:r>
            <a:r>
              <a:rPr lang="ru-RU" sz="2800" dirty="0" smtClean="0"/>
              <a:t>первую </a:t>
            </a:r>
            <a:r>
              <a:rPr lang="ru-RU" sz="2800" dirty="0" smtClean="0"/>
              <a:t>очередь, </a:t>
            </a:r>
            <a:r>
              <a:rPr lang="ru-RU" sz="2800" dirty="0" smtClean="0"/>
              <a:t>в медицине, в том числе при апробировании новых лекарственных препаратов, а </a:t>
            </a:r>
            <a:r>
              <a:rPr lang="ru-RU" sz="2800" dirty="0" smtClean="0"/>
              <a:t>также для внедрения </a:t>
            </a:r>
            <a:r>
              <a:rPr lang="ru-RU" sz="2800" dirty="0" smtClean="0"/>
              <a:t>новых методов в хирургическую, терапевтическую и других практик. </a:t>
            </a:r>
            <a:endParaRPr lang="ru-RU" sz="28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Выбор вида, а в ряде случаев и конкретной линии, зависит </a:t>
            </a:r>
            <a:r>
              <a:rPr lang="ru-RU" sz="3200" dirty="0" smtClean="0"/>
              <a:t>от: </a:t>
            </a:r>
            <a:endParaRPr lang="ru-RU" sz="3200" b="1" dirty="0"/>
          </a:p>
        </p:txBody>
      </p:sp>
      <p:sp>
        <p:nvSpPr>
          <p:cNvPr id="5" name="TextBox 4"/>
          <p:cNvSpPr txBox="1"/>
          <p:nvPr/>
        </p:nvSpPr>
        <p:spPr>
          <a:xfrm>
            <a:off x="611560" y="1340768"/>
            <a:ext cx="7488832" cy="5201424"/>
          </a:xfrm>
          <a:prstGeom prst="rect">
            <a:avLst/>
          </a:prstGeom>
          <a:noFill/>
        </p:spPr>
        <p:txBody>
          <a:bodyPr wrap="square" rtlCol="0">
            <a:spAutoFit/>
          </a:bodyPr>
          <a:lstStyle/>
          <a:p>
            <a:pPr>
              <a:buFont typeface="Arial" pitchFamily="34" charset="0"/>
              <a:buChar char="•"/>
            </a:pPr>
            <a:r>
              <a:rPr lang="ru-RU" sz="2400" dirty="0" smtClean="0"/>
              <a:t>цели </a:t>
            </a:r>
            <a:r>
              <a:rPr lang="ru-RU" sz="2400" dirty="0" smtClean="0"/>
              <a:t>и задач эксперимента (моделирование заболеваний, испытания лекарственных средств на безопасность и фармакологическую активность, изучение нормы и патологии и т.п.), </a:t>
            </a:r>
            <a:endParaRPr lang="ru-RU" sz="2400" dirty="0" smtClean="0"/>
          </a:p>
          <a:p>
            <a:pPr>
              <a:buFont typeface="Arial" pitchFamily="34" charset="0"/>
              <a:buChar char="•"/>
            </a:pPr>
            <a:r>
              <a:rPr lang="ru-RU" sz="2400" dirty="0" smtClean="0"/>
              <a:t>способа </a:t>
            </a:r>
            <a:r>
              <a:rPr lang="ru-RU" sz="2400" dirty="0" smtClean="0"/>
              <a:t>введения исследуемого средства (</a:t>
            </a:r>
            <a:r>
              <a:rPr lang="ru-RU" sz="2400" dirty="0" err="1" smtClean="0"/>
              <a:t>пероральное</a:t>
            </a:r>
            <a:r>
              <a:rPr lang="ru-RU" sz="2400" dirty="0" smtClean="0"/>
              <a:t>, внутривенное, наружное и др. применение), </a:t>
            </a:r>
            <a:endParaRPr lang="ru-RU" sz="2400" dirty="0" smtClean="0"/>
          </a:p>
          <a:p>
            <a:pPr>
              <a:buFont typeface="Arial" pitchFamily="34" charset="0"/>
              <a:buChar char="•"/>
            </a:pPr>
            <a:r>
              <a:rPr lang="ru-RU" sz="2400" dirty="0" smtClean="0"/>
              <a:t>области </a:t>
            </a:r>
            <a:r>
              <a:rPr lang="ru-RU" sz="2400" dirty="0" smtClean="0"/>
              <a:t>использования полученных результатов (иммунология, онкология, кардиология и др.), </a:t>
            </a:r>
            <a:endParaRPr lang="ru-RU" sz="2400" dirty="0" smtClean="0"/>
          </a:p>
          <a:p>
            <a:pPr>
              <a:buFont typeface="Arial" pitchFamily="34" charset="0"/>
              <a:buChar char="•"/>
            </a:pPr>
            <a:r>
              <a:rPr lang="ru-RU" sz="2400" dirty="0" smtClean="0"/>
              <a:t>морфолого-физиологических </a:t>
            </a:r>
            <a:r>
              <a:rPr lang="ru-RU" sz="2400" dirty="0" smtClean="0"/>
              <a:t>особенностей объекта (например, у хомяков не синтезируется аскорбиновая кислота в печени, поэтому данные животные используются для изучения цинги).</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236296" y="692696"/>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отбора животных</a:t>
            </a:r>
            <a:endParaRPr lang="ru-RU" dirty="0"/>
          </a:p>
        </p:txBody>
      </p:sp>
      <p:sp>
        <p:nvSpPr>
          <p:cNvPr id="5" name="TextBox 4"/>
          <p:cNvSpPr txBox="1"/>
          <p:nvPr/>
        </p:nvSpPr>
        <p:spPr>
          <a:xfrm>
            <a:off x="611560" y="1340768"/>
            <a:ext cx="7488832" cy="5416868"/>
          </a:xfrm>
          <a:prstGeom prst="rect">
            <a:avLst/>
          </a:prstGeom>
          <a:noFill/>
        </p:spPr>
        <p:txBody>
          <a:bodyPr wrap="square" rtlCol="0">
            <a:spAutoFit/>
          </a:bodyPr>
          <a:lstStyle/>
          <a:p>
            <a:pPr>
              <a:buFont typeface="Arial" pitchFamily="34" charset="0"/>
              <a:buChar char="•"/>
            </a:pPr>
            <a:r>
              <a:rPr lang="ru-RU" dirty="0" smtClean="0">
                <a:cs typeface="Times New Roman" pitchFamily="18" charset="0"/>
              </a:rPr>
              <a:t>Вид животного должен быть адекватен целям </a:t>
            </a:r>
            <a:r>
              <a:rPr lang="ru-RU" dirty="0" smtClean="0">
                <a:cs typeface="Times New Roman" pitchFamily="18" charset="0"/>
              </a:rPr>
              <a:t>эксперимента.</a:t>
            </a:r>
            <a:endParaRPr lang="ru-RU" dirty="0" smtClean="0">
              <a:cs typeface="Times New Roman" pitchFamily="18" charset="0"/>
            </a:endParaRPr>
          </a:p>
          <a:p>
            <a:pPr>
              <a:buFont typeface="Arial" pitchFamily="34" charset="0"/>
              <a:buChar char="•"/>
            </a:pPr>
            <a:r>
              <a:rPr lang="ru-RU" dirty="0" smtClean="0">
                <a:cs typeface="Times New Roman" pitchFamily="18" charset="0"/>
              </a:rPr>
              <a:t>Количество животных должно быть минимальным, но достаточным для получения достоверных </a:t>
            </a:r>
            <a:r>
              <a:rPr lang="ru-RU" dirty="0" smtClean="0">
                <a:cs typeface="Times New Roman" pitchFamily="18" charset="0"/>
              </a:rPr>
              <a:t>результатов.</a:t>
            </a:r>
            <a:endParaRPr lang="ru-RU" dirty="0" smtClean="0">
              <a:cs typeface="Times New Roman" pitchFamily="18" charset="0"/>
            </a:endParaRPr>
          </a:p>
          <a:p>
            <a:pPr algn="just">
              <a:buFont typeface="Arial" pitchFamily="34" charset="0"/>
              <a:buChar char="•"/>
            </a:pPr>
            <a:r>
              <a:rPr lang="ru-RU" dirty="0" smtClean="0"/>
              <a:t>Учитывают </a:t>
            </a:r>
            <a:r>
              <a:rPr lang="ru-RU" dirty="0" smtClean="0"/>
              <a:t>анатомические </a:t>
            </a:r>
            <a:r>
              <a:rPr lang="ru-RU" dirty="0" smtClean="0"/>
              <a:t>и физиологические особенности животных. </a:t>
            </a:r>
            <a:endParaRPr lang="ru-RU" dirty="0" smtClean="0"/>
          </a:p>
          <a:p>
            <a:pPr algn="just">
              <a:buFont typeface="Arial" pitchFamily="34" charset="0"/>
              <a:buChar char="•"/>
            </a:pPr>
            <a:r>
              <a:rPr lang="ru-RU" dirty="0" smtClean="0"/>
              <a:t>Определенное значение имеет </a:t>
            </a:r>
            <a:r>
              <a:rPr lang="ru-RU" dirty="0" smtClean="0"/>
              <a:t>возраст и пол животного, склонность или толерантность к определенным заболеваниям. </a:t>
            </a:r>
            <a:endParaRPr lang="ru-RU" dirty="0" smtClean="0"/>
          </a:p>
          <a:p>
            <a:pPr algn="just">
              <a:buFont typeface="Arial" pitchFamily="34" charset="0"/>
              <a:buChar char="•"/>
            </a:pPr>
            <a:r>
              <a:rPr lang="ru-RU" dirty="0" smtClean="0"/>
              <a:t>Для операции отбирают здоровых </a:t>
            </a:r>
            <a:r>
              <a:rPr lang="ru-RU" dirty="0" smtClean="0"/>
              <a:t>животных. </a:t>
            </a:r>
            <a:endParaRPr lang="ru-RU" dirty="0" smtClean="0"/>
          </a:p>
          <a:p>
            <a:pPr algn="just">
              <a:buFont typeface="Arial" pitchFamily="34" charset="0"/>
              <a:buChar char="•"/>
            </a:pPr>
            <a:r>
              <a:rPr lang="ru-RU" dirty="0" smtClean="0"/>
              <a:t>Б</a:t>
            </a:r>
            <a:r>
              <a:rPr lang="ru-RU" dirty="0" smtClean="0"/>
              <a:t>ольшое </a:t>
            </a:r>
            <a:r>
              <a:rPr lang="ru-RU" dirty="0" smtClean="0"/>
              <a:t>значение имеют исследования на генетически однородных линиях животных. </a:t>
            </a:r>
            <a:endParaRPr lang="ru-RU" dirty="0" smtClean="0"/>
          </a:p>
          <a:p>
            <a:pPr algn="just">
              <a:buFont typeface="Arial" pitchFamily="34" charset="0"/>
              <a:buChar char="•"/>
            </a:pPr>
            <a:r>
              <a:rPr lang="ru-RU" dirty="0" smtClean="0"/>
              <a:t>Учитывается агрессивность животного, условия содержания.</a:t>
            </a:r>
            <a:endParaRPr lang="ru-RU" dirty="0" smtClean="0"/>
          </a:p>
          <a:p>
            <a:pPr algn="just">
              <a:buFont typeface="Arial" pitchFamily="34" charset="0"/>
              <a:buChar char="•"/>
            </a:pPr>
            <a:r>
              <a:rPr lang="ru-RU" dirty="0" smtClean="0"/>
              <a:t>Перед выполнением ряда оперативных вмешательств животному назначают условное питание, так как вынужденное голодание приводит к резкому истощению. </a:t>
            </a:r>
          </a:p>
          <a:p>
            <a:pPr algn="just">
              <a:buFont typeface="Arial" pitchFamily="34" charset="0"/>
              <a:buChar char="•"/>
            </a:pPr>
            <a:r>
              <a:rPr lang="ru-RU" dirty="0" smtClean="0"/>
              <a:t>Перед операцией животное должно находиться не менее 2 недель в виварии, чем достигается привыкание к условиям содержания в неволе и облегчается уход за животными в послеоперационном </a:t>
            </a:r>
            <a:r>
              <a:rPr lang="ru-RU" dirty="0" smtClean="0"/>
              <a:t>периоде и выявляются заболевания, находящиеся в инкубационном периоде. </a:t>
            </a:r>
          </a:p>
          <a:p>
            <a:pPr algn="just">
              <a:buFont typeface="Arial" pitchFamily="34" charset="0"/>
              <a:buChar char="•"/>
            </a:pPr>
            <a:endParaRPr lang="ru-RU" sz="2000" dirty="0" smtClean="0"/>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14400"/>
            <a:ext cx="8229600" cy="5410200"/>
          </a:xfrm>
        </p:spPr>
        <p:txBody>
          <a:bodyPr>
            <a:normAutofit/>
          </a:bodyPr>
          <a:lstStyle/>
          <a:p>
            <a:r>
              <a:rPr lang="ru-RU" sz="2400" dirty="0" smtClean="0"/>
              <a:t>Для проведения экспериментов следует отбирать здоровых животных одного пола и возраста с одинаковой массой тела Отступление от этого правила возможно в случае, если использование разнополых, разновозрастных или различающихся по иным признакам животных входит в задачи эксперимента</a:t>
            </a:r>
          </a:p>
        </p:txBody>
      </p:sp>
      <p:pic>
        <p:nvPicPr>
          <p:cNvPr id="1026" name="Picture 2" descr="C:\Users\Виктор\Downloads\355391-366984.jpg"/>
          <p:cNvPicPr>
            <a:picLocks noChangeAspect="1" noChangeArrowheads="1"/>
          </p:cNvPicPr>
          <p:nvPr/>
        </p:nvPicPr>
        <p:blipFill>
          <a:blip r:embed="rId2" cstate="print"/>
          <a:srcRect/>
          <a:stretch>
            <a:fillRect/>
          </a:stretch>
        </p:blipFill>
        <p:spPr bwMode="auto">
          <a:xfrm>
            <a:off x="3048000" y="3505200"/>
            <a:ext cx="5105400" cy="30632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90600"/>
            <a:ext cx="8229600" cy="5334000"/>
          </a:xfrm>
        </p:spPr>
        <p:txBody>
          <a:bodyPr/>
          <a:lstStyle/>
          <a:p>
            <a:r>
              <a:rPr lang="ru-RU" dirty="0" smtClean="0"/>
              <a:t>Для уменьшения статистического разброса экспериментальных данных желательно использовать животных чистых линий, свободных от патогенной микрофлоры </a:t>
            </a:r>
          </a:p>
          <a:p>
            <a:r>
              <a:rPr lang="ru-RU" dirty="0" smtClean="0"/>
              <a:t>Для хронических экспериментов следует отбирать животных, прошедших период обсервации (10—12 дней)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90600"/>
            <a:ext cx="8229600" cy="5334000"/>
          </a:xfrm>
        </p:spPr>
        <p:txBody>
          <a:bodyPr/>
          <a:lstStyle/>
          <a:p>
            <a:r>
              <a:rPr lang="ru-RU" dirty="0" smtClean="0"/>
              <a:t>Вид животного должен быть адекватен целям эксперимента</a:t>
            </a:r>
          </a:p>
          <a:p>
            <a:r>
              <a:rPr lang="ru-RU" dirty="0" smtClean="0"/>
              <a:t>Количество животных должно быть минимальным, но достаточным для получения достоверных результатов</a:t>
            </a:r>
          </a:p>
          <a:p>
            <a:r>
              <a:rPr lang="ru-RU" dirty="0" smtClean="0"/>
              <a:t>Необходимо учитывать анатомические и физиологические особенности животных</a:t>
            </a:r>
          </a:p>
          <a:p>
            <a:r>
              <a:rPr lang="ru-RU" dirty="0" smtClean="0"/>
              <a:t>Следует обращать внимание на поведение, частоту и характер дыхания, состояние глаз, кожного и волосяного покровов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29600" cy="4525963"/>
          </a:xfrm>
        </p:spPr>
        <p:txBody>
          <a:bodyPr/>
          <a:lstStyle/>
          <a:p>
            <a:pPr indent="381000" algn="just">
              <a:buNone/>
            </a:pPr>
            <a:r>
              <a:rPr lang="ru-RU" dirty="0" smtClean="0">
                <a:latin typeface="Cambria Math" pitchFamily="18" charset="0"/>
                <a:ea typeface="Cambria Math" pitchFamily="18" charset="0"/>
              </a:rPr>
              <a:t>Ценное </a:t>
            </a:r>
            <a:r>
              <a:rPr lang="ru-RU" dirty="0" smtClean="0">
                <a:latin typeface="Cambria Math" pitchFamily="18" charset="0"/>
                <a:ea typeface="Cambria Math" pitchFamily="18" charset="0"/>
              </a:rPr>
              <a:t>научное значение имеют исследования, выполненные на </a:t>
            </a:r>
            <a:r>
              <a:rPr lang="ru-RU" dirty="0" err="1" smtClean="0">
                <a:latin typeface="Cambria Math" pitchFamily="18" charset="0"/>
                <a:ea typeface="Cambria Math" pitchFamily="18" charset="0"/>
              </a:rPr>
              <a:t>безмикробных</a:t>
            </a:r>
            <a:r>
              <a:rPr lang="ru-RU" dirty="0" smtClean="0">
                <a:latin typeface="Cambria Math" pitchFamily="18" charset="0"/>
                <a:ea typeface="Cambria Math" pitchFamily="18" charset="0"/>
              </a:rPr>
              <a:t> или SPF-животных. </a:t>
            </a:r>
            <a:endParaRPr lang="ru-RU" dirty="0" smtClean="0">
              <a:latin typeface="Cambria Math" pitchFamily="18" charset="0"/>
              <a:ea typeface="Cambria Math" pitchFamily="18" charset="0"/>
            </a:endParaRPr>
          </a:p>
          <a:p>
            <a:pPr indent="381000" algn="just">
              <a:buNone/>
            </a:pPr>
            <a:r>
              <a:rPr lang="ru-RU" dirty="0" smtClean="0">
                <a:latin typeface="Cambria Math" pitchFamily="18" charset="0"/>
                <a:ea typeface="Cambria Math" pitchFamily="18" charset="0"/>
              </a:rPr>
              <a:t>При </a:t>
            </a:r>
            <a:r>
              <a:rPr lang="ru-RU" dirty="0" smtClean="0">
                <a:latin typeface="Cambria Math" pitchFamily="18" charset="0"/>
                <a:ea typeface="Cambria Math" pitchFamily="18" charset="0"/>
              </a:rPr>
              <a:t>этом требуется меньшее число животных, а число артефактов сводится к нулю.</a:t>
            </a:r>
          </a:p>
          <a:p>
            <a:endParaRPr lang="ru-RU" dirty="0"/>
          </a:p>
        </p:txBody>
      </p:sp>
      <p:pic>
        <p:nvPicPr>
          <p:cNvPr id="5" name="Рисунок 4" descr="slider5.jpg"/>
          <p:cNvPicPr>
            <a:picLocks noChangeAspect="1"/>
          </p:cNvPicPr>
          <p:nvPr/>
        </p:nvPicPr>
        <p:blipFill>
          <a:blip r:embed="rId2" cstate="print"/>
          <a:stretch>
            <a:fillRect/>
          </a:stretch>
        </p:blipFill>
        <p:spPr>
          <a:xfrm>
            <a:off x="2411760" y="4221088"/>
            <a:ext cx="4464496" cy="231439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1413" t="13312" r="29525" b="15254"/>
          <a:stretch>
            <a:fillRect/>
          </a:stretch>
        </p:blipFill>
        <p:spPr bwMode="auto">
          <a:xfrm>
            <a:off x="395536" y="2852936"/>
            <a:ext cx="5400600" cy="3672408"/>
          </a:xfrm>
          <a:prstGeom prst="rect">
            <a:avLst/>
          </a:prstGeom>
          <a:ln>
            <a:noFill/>
          </a:ln>
          <a:effectLst>
            <a:softEdge rad="112500"/>
          </a:effectLst>
        </p:spPr>
      </p:pic>
      <p:sp>
        <p:nvSpPr>
          <p:cNvPr id="5" name="TextBox 4"/>
          <p:cNvSpPr txBox="1"/>
          <p:nvPr/>
        </p:nvSpPr>
        <p:spPr>
          <a:xfrm>
            <a:off x="539552" y="404664"/>
            <a:ext cx="7128792" cy="1569660"/>
          </a:xfrm>
          <a:prstGeom prst="rect">
            <a:avLst/>
          </a:prstGeom>
          <a:noFill/>
        </p:spPr>
        <p:txBody>
          <a:bodyPr wrap="square" rtlCol="0">
            <a:spAutoFit/>
          </a:bodyPr>
          <a:lstStyle/>
          <a:p>
            <a:pPr algn="just"/>
            <a:r>
              <a:rPr lang="ru-RU" sz="2000" dirty="0" smtClean="0"/>
              <a:t>В настоящее время для экспериментальных исследований используют почти всех представителей животного мира: от простейших до высших человекообразных обезьян. </a:t>
            </a:r>
          </a:p>
          <a:p>
            <a:pPr algn="just"/>
            <a:endParaRPr lang="ru-RU" dirty="0" smtClean="0"/>
          </a:p>
          <a:p>
            <a:pPr algn="just"/>
            <a:endParaRPr lang="ru-RU" dirty="0"/>
          </a:p>
        </p:txBody>
      </p:sp>
      <p:sp>
        <p:nvSpPr>
          <p:cNvPr id="8" name="TextBox 7"/>
          <p:cNvSpPr txBox="1"/>
          <p:nvPr/>
        </p:nvSpPr>
        <p:spPr>
          <a:xfrm>
            <a:off x="539552" y="1412776"/>
            <a:ext cx="7056784" cy="1323439"/>
          </a:xfrm>
          <a:prstGeom prst="rect">
            <a:avLst/>
          </a:prstGeom>
          <a:noFill/>
        </p:spPr>
        <p:txBody>
          <a:bodyPr wrap="square" rtlCol="0">
            <a:spAutoFit/>
          </a:bodyPr>
          <a:lstStyle/>
          <a:p>
            <a:pPr algn="just"/>
            <a:r>
              <a:rPr lang="ru-RU" sz="2000" dirty="0" smtClean="0"/>
              <a:t>Операции на собаках широко используют для научных исследований и при обучении студентов и молодых хирургов. Широко применяют и других животных: кошек, кроликов, крыс, мышей и т. д. </a:t>
            </a:r>
            <a:endParaRPr lang="ru-RU" sz="2000" dirty="0"/>
          </a:p>
        </p:txBody>
      </p:sp>
      <p:pic>
        <p:nvPicPr>
          <p:cNvPr id="9" name="Рисунок 8" descr="image14.png"/>
          <p:cNvPicPr>
            <a:picLocks noChangeAspect="1"/>
          </p:cNvPicPr>
          <p:nvPr/>
        </p:nvPicPr>
        <p:blipFill>
          <a:blip r:embed="rId3"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2200" t="13583" r="32675" b="16384"/>
          <a:stretch>
            <a:fillRect/>
          </a:stretch>
        </p:blipFill>
        <p:spPr bwMode="auto">
          <a:xfrm>
            <a:off x="827584" y="3257600"/>
            <a:ext cx="5040560" cy="3600400"/>
          </a:xfrm>
          <a:prstGeom prst="rect">
            <a:avLst/>
          </a:prstGeom>
          <a:ln>
            <a:noFill/>
          </a:ln>
          <a:effectLst>
            <a:softEdge rad="112500"/>
          </a:effectLst>
        </p:spPr>
      </p:pic>
      <p:sp>
        <p:nvSpPr>
          <p:cNvPr id="5" name="TextBox 4"/>
          <p:cNvSpPr txBox="1"/>
          <p:nvPr/>
        </p:nvSpPr>
        <p:spPr>
          <a:xfrm>
            <a:off x="899592" y="1196752"/>
            <a:ext cx="7056784" cy="2031325"/>
          </a:xfrm>
          <a:prstGeom prst="rect">
            <a:avLst/>
          </a:prstGeom>
          <a:noFill/>
        </p:spPr>
        <p:txBody>
          <a:bodyPr wrap="square" rtlCol="0">
            <a:spAutoFit/>
          </a:bodyPr>
          <a:lstStyle/>
          <a:p>
            <a:pPr algn="just"/>
            <a:r>
              <a:rPr lang="ru-RU" dirty="0" smtClean="0"/>
              <a:t>Операции на собаках широко используют для научных исследований и при обучении студентов и молодых хирургов. Эксперименты обычно ставят на собаках </a:t>
            </a:r>
            <a:r>
              <a:rPr lang="ru-RU" u="sng" dirty="0" smtClean="0"/>
              <a:t>выносливых</a:t>
            </a:r>
            <a:r>
              <a:rPr lang="ru-RU" dirty="0" smtClean="0"/>
              <a:t>, </a:t>
            </a:r>
            <a:r>
              <a:rPr lang="ru-RU" u="sng" dirty="0" smtClean="0"/>
              <a:t>неприхотливых пород</a:t>
            </a:r>
            <a:r>
              <a:rPr lang="ru-RU" dirty="0" smtClean="0"/>
              <a:t>, чаще всего на </a:t>
            </a:r>
            <a:r>
              <a:rPr lang="ru-RU" dirty="0" err="1" smtClean="0"/>
              <a:t>беспородистых</a:t>
            </a:r>
            <a:r>
              <a:rPr lang="ru-RU" dirty="0" smtClean="0"/>
              <a:t>. </a:t>
            </a:r>
            <a:r>
              <a:rPr lang="ru-RU" dirty="0" smtClean="0"/>
              <a:t>Чистопородные собаки нередко заболевают, плохо переносят оперативное вмешательство и быстро погибают при проведении хронических экспериментов. </a:t>
            </a:r>
          </a:p>
          <a:p>
            <a:pPr algn="just"/>
            <a:endParaRPr lang="ru-RU" dirty="0"/>
          </a:p>
        </p:txBody>
      </p:sp>
      <p:sp>
        <p:nvSpPr>
          <p:cNvPr id="2" name="Заголовок 1"/>
          <p:cNvSpPr>
            <a:spLocks noGrp="1"/>
          </p:cNvSpPr>
          <p:nvPr>
            <p:ph type="title"/>
          </p:nvPr>
        </p:nvSpPr>
        <p:spPr>
          <a:xfrm>
            <a:off x="457200" y="274638"/>
            <a:ext cx="8229600" cy="778098"/>
          </a:xfrm>
        </p:spPr>
        <p:txBody>
          <a:bodyPr/>
          <a:lstStyle/>
          <a:p>
            <a:r>
              <a:rPr lang="ru-RU" dirty="0"/>
              <a:t>С</a:t>
            </a:r>
            <a:r>
              <a:rPr lang="ru-RU" dirty="0" smtClean="0"/>
              <a:t>обаки</a:t>
            </a:r>
            <a:endParaRPr lang="ru-RU" dirty="0"/>
          </a:p>
        </p:txBody>
      </p:sp>
      <p:pic>
        <p:nvPicPr>
          <p:cNvPr id="8" name="Рисунок 7" descr="image14.png"/>
          <p:cNvPicPr>
            <a:picLocks noChangeAspect="1"/>
          </p:cNvPicPr>
          <p:nvPr/>
        </p:nvPicPr>
        <p:blipFill>
          <a:blip r:embed="rId3"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908720"/>
            <a:ext cx="7920880" cy="3139321"/>
          </a:xfrm>
          <a:prstGeom prst="rect">
            <a:avLst/>
          </a:prstGeom>
          <a:noFill/>
        </p:spPr>
        <p:txBody>
          <a:bodyPr wrap="square" rtlCol="0">
            <a:spAutoFit/>
          </a:bodyPr>
          <a:lstStyle/>
          <a:p>
            <a:r>
              <a:rPr lang="ru-RU" u="sng" dirty="0"/>
              <a:t>Кошки короткошерстных пород</a:t>
            </a:r>
            <a:r>
              <a:rPr lang="ru-RU" dirty="0"/>
              <a:t>, а особенно помеси их, выносливы, мало требовательны и вполне подходят для экспериментальных целей </a:t>
            </a:r>
            <a:r>
              <a:rPr lang="ru-RU" dirty="0" smtClean="0"/>
              <a:t>сиамская</a:t>
            </a:r>
            <a:r>
              <a:rPr lang="ru-RU" dirty="0"/>
              <a:t>, или малайская кошка</a:t>
            </a:r>
            <a:r>
              <a:rPr lang="ru-RU" dirty="0" smtClean="0"/>
              <a:t>.</a:t>
            </a:r>
            <a:r>
              <a:rPr lang="ru-RU" dirty="0"/>
              <a:t> </a:t>
            </a:r>
            <a:endParaRPr lang="ru-RU" dirty="0" smtClean="0"/>
          </a:p>
          <a:p>
            <a:r>
              <a:rPr lang="ru-RU" dirty="0" smtClean="0"/>
              <a:t>Часто </a:t>
            </a:r>
            <a:r>
              <a:rPr lang="ru-RU" dirty="0"/>
              <a:t>их применяют для проведения острых опытов с регистрацией давления крови и </a:t>
            </a:r>
            <a:r>
              <a:rPr lang="ru-RU" dirty="0" smtClean="0"/>
              <a:t>дыхания для </a:t>
            </a:r>
            <a:r>
              <a:rPr lang="ru-RU" dirty="0"/>
              <a:t>определения токсичности веществ, биологической стандартизации сердечных гликозидов и для других целей. Кроме того, при проведении различных физиологических и фармакологических опытов используют изолированные органы кошки (сердце, кишки, матку, селезенку и т.д.). Наиболее подходящими для опытов являются взрослые крепкие кошки </a:t>
            </a:r>
            <a:r>
              <a:rPr lang="ru-RU" u="sng" dirty="0"/>
              <a:t>(массой 2—3 кг) в возрасте от одного до четырех лет.</a:t>
            </a:r>
            <a:r>
              <a:rPr lang="ru-RU" dirty="0" smtClean="0"/>
              <a:t/>
            </a:r>
            <a:br>
              <a:rPr lang="ru-RU" dirty="0" smtClean="0"/>
            </a:br>
            <a:endParaRPr lang="ru-RU" dirty="0"/>
          </a:p>
        </p:txBody>
      </p:sp>
      <p:sp>
        <p:nvSpPr>
          <p:cNvPr id="2" name="Заголовок 1"/>
          <p:cNvSpPr>
            <a:spLocks noGrp="1"/>
          </p:cNvSpPr>
          <p:nvPr>
            <p:ph type="title"/>
          </p:nvPr>
        </p:nvSpPr>
        <p:spPr>
          <a:xfrm>
            <a:off x="467544" y="0"/>
            <a:ext cx="8229600" cy="850106"/>
          </a:xfrm>
        </p:spPr>
        <p:txBody>
          <a:bodyPr/>
          <a:lstStyle/>
          <a:p>
            <a:r>
              <a:rPr lang="ru-RU" dirty="0" smtClean="0"/>
              <a:t>Кошки</a:t>
            </a:r>
            <a:endParaRPr lang="ru-RU" dirty="0"/>
          </a:p>
        </p:txBody>
      </p:sp>
      <p:pic>
        <p:nvPicPr>
          <p:cNvPr id="2050" name="Picture 2"/>
          <p:cNvPicPr>
            <a:picLocks noGrp="1" noChangeAspect="1" noChangeArrowheads="1"/>
          </p:cNvPicPr>
          <p:nvPr>
            <p:ph idx="1"/>
          </p:nvPr>
        </p:nvPicPr>
        <p:blipFill>
          <a:blip r:embed="rId2" cstate="print"/>
          <a:srcRect l="11413" t="13583" r="27950" b="16384"/>
          <a:stretch>
            <a:fillRect/>
          </a:stretch>
        </p:blipFill>
        <p:spPr bwMode="auto">
          <a:xfrm>
            <a:off x="2123728" y="3789040"/>
            <a:ext cx="5256584" cy="3068960"/>
          </a:xfrm>
          <a:prstGeom prst="rect">
            <a:avLst/>
          </a:prstGeom>
          <a:ln>
            <a:noFill/>
          </a:ln>
          <a:effectLst>
            <a:softEdge rad="112500"/>
          </a:effectLst>
        </p:spPr>
      </p:pic>
      <p:pic>
        <p:nvPicPr>
          <p:cNvPr id="8" name="Рисунок 7" descr="image14.png"/>
          <p:cNvPicPr>
            <a:picLocks noChangeAspect="1"/>
          </p:cNvPicPr>
          <p:nvPr/>
        </p:nvPicPr>
        <p:blipFill>
          <a:blip r:embed="rId3"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124744"/>
            <a:ext cx="7344816" cy="2308324"/>
          </a:xfrm>
          <a:prstGeom prst="rect">
            <a:avLst/>
          </a:prstGeom>
          <a:noFill/>
        </p:spPr>
        <p:txBody>
          <a:bodyPr wrap="square" rtlCol="0">
            <a:spAutoFit/>
          </a:bodyPr>
          <a:lstStyle/>
          <a:p>
            <a:pPr algn="just"/>
            <a:r>
              <a:rPr lang="ru-RU" dirty="0" smtClean="0"/>
              <a:t>Существует </a:t>
            </a:r>
            <a:r>
              <a:rPr lang="ru-RU" dirty="0"/>
              <a:t>более 40 пород кроликов, но </a:t>
            </a:r>
            <a:r>
              <a:rPr lang="ru-RU" dirty="0" smtClean="0"/>
              <a:t>для научных </a:t>
            </a:r>
            <a:r>
              <a:rPr lang="ru-RU" dirty="0"/>
              <a:t>целей используются </a:t>
            </a:r>
            <a:r>
              <a:rPr lang="ru-RU" dirty="0" smtClean="0"/>
              <a:t>следующие породы </a:t>
            </a:r>
            <a:r>
              <a:rPr lang="ru-RU" dirty="0"/>
              <a:t>кроликов: </a:t>
            </a:r>
            <a:r>
              <a:rPr lang="ru-RU" dirty="0" smtClean="0"/>
              <a:t>Новозеландский</a:t>
            </a:r>
            <a:r>
              <a:rPr lang="ru-RU" dirty="0"/>
              <a:t>, </a:t>
            </a:r>
            <a:r>
              <a:rPr lang="ru-RU" dirty="0" smtClean="0"/>
              <a:t>Американский </a:t>
            </a:r>
            <a:r>
              <a:rPr lang="ru-RU" dirty="0"/>
              <a:t>голландец, Калифорнийский </a:t>
            </a:r>
            <a:r>
              <a:rPr lang="ru-RU" dirty="0" smtClean="0"/>
              <a:t>и Фламандский </a:t>
            </a:r>
            <a:r>
              <a:rPr lang="ru-RU" dirty="0"/>
              <a:t>гигант. </a:t>
            </a:r>
            <a:endParaRPr lang="ru-RU" dirty="0" smtClean="0"/>
          </a:p>
          <a:p>
            <a:pPr algn="just"/>
            <a:r>
              <a:rPr lang="ru-RU" dirty="0" smtClean="0"/>
              <a:t>Кролики </a:t>
            </a:r>
            <a:r>
              <a:rPr lang="ru-RU" dirty="0"/>
              <a:t>в качестве </a:t>
            </a:r>
            <a:r>
              <a:rPr lang="ru-RU" dirty="0" smtClean="0"/>
              <a:t>биологической тест-системы </a:t>
            </a:r>
            <a:r>
              <a:rPr lang="ru-RU" dirty="0"/>
              <a:t>широко используются </a:t>
            </a:r>
            <a:r>
              <a:rPr lang="ru-RU" dirty="0" smtClean="0"/>
              <a:t>для длительных исследований, таких как оценка </a:t>
            </a:r>
            <a:r>
              <a:rPr lang="ru-RU" dirty="0"/>
              <a:t>метаболизма липопротеидов, </a:t>
            </a:r>
            <a:r>
              <a:rPr lang="ru-RU" dirty="0" smtClean="0"/>
              <a:t>атеросклероз</a:t>
            </a:r>
            <a:r>
              <a:rPr lang="ru-RU" dirty="0"/>
              <a:t>, </a:t>
            </a:r>
            <a:r>
              <a:rPr lang="ru-RU" dirty="0" err="1"/>
              <a:t>сердечно-сосудистые</a:t>
            </a:r>
            <a:r>
              <a:rPr lang="ru-RU" dirty="0"/>
              <a:t> </a:t>
            </a:r>
            <a:r>
              <a:rPr lang="ru-RU" dirty="0" smtClean="0"/>
              <a:t>патологии и гипертрофические </a:t>
            </a:r>
            <a:r>
              <a:rPr lang="ru-RU" dirty="0" err="1"/>
              <a:t>кардиомиопатии</a:t>
            </a:r>
            <a:r>
              <a:rPr lang="ru-RU" dirty="0"/>
              <a:t>.</a:t>
            </a:r>
          </a:p>
          <a:p>
            <a:endParaRPr lang="ru-RU" dirty="0"/>
          </a:p>
        </p:txBody>
      </p:sp>
      <p:sp>
        <p:nvSpPr>
          <p:cNvPr id="2" name="Заголовок 1"/>
          <p:cNvSpPr>
            <a:spLocks noGrp="1"/>
          </p:cNvSpPr>
          <p:nvPr>
            <p:ph type="title"/>
          </p:nvPr>
        </p:nvSpPr>
        <p:spPr>
          <a:xfrm>
            <a:off x="457200" y="274638"/>
            <a:ext cx="8229600" cy="778098"/>
          </a:xfrm>
        </p:spPr>
        <p:txBody>
          <a:bodyPr/>
          <a:lstStyle/>
          <a:p>
            <a:r>
              <a:rPr lang="ru-RU" dirty="0"/>
              <a:t>К</a:t>
            </a:r>
            <a:r>
              <a:rPr lang="ru-RU" dirty="0" smtClean="0"/>
              <a:t>ролик</a:t>
            </a:r>
            <a:endParaRPr lang="ru-RU" dirty="0"/>
          </a:p>
        </p:txBody>
      </p:sp>
      <p:pic>
        <p:nvPicPr>
          <p:cNvPr id="4098" name="Picture 2"/>
          <p:cNvPicPr>
            <a:picLocks noGrp="1" noChangeAspect="1" noChangeArrowheads="1"/>
          </p:cNvPicPr>
          <p:nvPr>
            <p:ph idx="1"/>
          </p:nvPr>
        </p:nvPicPr>
        <p:blipFill>
          <a:blip r:embed="rId2" cstate="print"/>
          <a:srcRect l="12200" t="11858" r="28738" b="15308"/>
          <a:stretch>
            <a:fillRect/>
          </a:stretch>
        </p:blipFill>
        <p:spPr bwMode="auto">
          <a:xfrm>
            <a:off x="755576" y="3501008"/>
            <a:ext cx="4824536" cy="3356992"/>
          </a:xfrm>
          <a:prstGeom prst="rect">
            <a:avLst/>
          </a:prstGeom>
          <a:ln>
            <a:noFill/>
          </a:ln>
          <a:effectLst>
            <a:softEdge rad="112500"/>
          </a:effectLst>
        </p:spPr>
      </p:pic>
      <p:pic>
        <p:nvPicPr>
          <p:cNvPr id="8" name="Рисунок 7" descr="image14.png"/>
          <p:cNvPicPr>
            <a:picLocks noChangeAspect="1"/>
          </p:cNvPicPr>
          <p:nvPr/>
        </p:nvPicPr>
        <p:blipFill>
          <a:blip r:embed="rId3" cstate="print"/>
          <a:stretch>
            <a:fillRect/>
          </a:stretch>
        </p:blipFill>
        <p:spPr>
          <a:xfrm>
            <a:off x="7452320"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2800" dirty="0" smtClean="0"/>
              <a:t>Эксперименты на животных проводятся во многих сферах научных исследований: медицинские, военные, космические, </a:t>
            </a:r>
            <a:r>
              <a:rPr lang="ru-RU" sz="2800" dirty="0" smtClean="0"/>
              <a:t>при тестировании </a:t>
            </a:r>
            <a:r>
              <a:rPr lang="ru-RU" sz="2800" dirty="0" smtClean="0"/>
              <a:t>новых препаратов, </a:t>
            </a:r>
            <a:r>
              <a:rPr lang="ru-RU" sz="2800" dirty="0" smtClean="0"/>
              <a:t>косметики, бытовой химии, в </a:t>
            </a:r>
            <a:r>
              <a:rPr lang="ru-RU" sz="2800" dirty="0" smtClean="0"/>
              <a:t>образовании. В целом в мире в экспериментах задействованы более 100 млн. лабораторных животных в год </a:t>
            </a:r>
            <a:endParaRPr lang="ru-RU" sz="28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92088"/>
          </a:xfrm>
        </p:spPr>
        <p:txBody>
          <a:bodyPr/>
          <a:lstStyle/>
          <a:p>
            <a:r>
              <a:rPr lang="ru-RU" dirty="0" smtClean="0"/>
              <a:t>Крысы и мыши</a:t>
            </a:r>
            <a:endParaRPr lang="ru-RU" dirty="0"/>
          </a:p>
        </p:txBody>
      </p:sp>
      <p:sp>
        <p:nvSpPr>
          <p:cNvPr id="5" name="TextBox 4"/>
          <p:cNvSpPr txBox="1"/>
          <p:nvPr/>
        </p:nvSpPr>
        <p:spPr>
          <a:xfrm>
            <a:off x="611560" y="1196752"/>
            <a:ext cx="7560840" cy="2031325"/>
          </a:xfrm>
          <a:prstGeom prst="rect">
            <a:avLst/>
          </a:prstGeom>
          <a:noFill/>
        </p:spPr>
        <p:txBody>
          <a:bodyPr wrap="square" rtlCol="0">
            <a:spAutoFit/>
          </a:bodyPr>
          <a:lstStyle/>
          <a:p>
            <a:pPr algn="just"/>
            <a:r>
              <a:rPr lang="ru-RU" dirty="0" smtClean="0"/>
              <a:t>Мелкие лабораторные животные (крысы, мыши) наиболее широко используются в экспериментальной онкологии, поскольку у них часто развиваются некоторые виды опухолей, как спонтанно, так и искусственно вызываемые. Их применяют при биологической стандартизации гормональных и лекарственных препаратов, в исследованиях по фармакологии, биологической химии, микробиологии, иммунологии, эндокринологии, генетике. </a:t>
            </a:r>
            <a:endParaRPr lang="ru-RU" dirty="0"/>
          </a:p>
        </p:txBody>
      </p:sp>
      <p:pic>
        <p:nvPicPr>
          <p:cNvPr id="5122" name="Picture 2"/>
          <p:cNvPicPr>
            <a:picLocks noGrp="1" noChangeAspect="1" noChangeArrowheads="1"/>
          </p:cNvPicPr>
          <p:nvPr>
            <p:ph idx="1"/>
          </p:nvPr>
        </p:nvPicPr>
        <p:blipFill>
          <a:blip r:embed="rId2" cstate="print"/>
          <a:srcRect l="12200" t="20853" r="28738" b="20319"/>
          <a:stretch>
            <a:fillRect/>
          </a:stretch>
        </p:blipFill>
        <p:spPr bwMode="auto">
          <a:xfrm>
            <a:off x="0" y="3429000"/>
            <a:ext cx="5737457" cy="3429000"/>
          </a:xfrm>
          <a:prstGeom prst="rect">
            <a:avLst/>
          </a:prstGeom>
          <a:ln>
            <a:noFill/>
          </a:ln>
          <a:effectLst>
            <a:softEdge rad="112500"/>
          </a:effectLst>
        </p:spPr>
      </p:pic>
      <p:pic>
        <p:nvPicPr>
          <p:cNvPr id="8" name="Рисунок 7" descr="image14.png"/>
          <p:cNvPicPr>
            <a:picLocks noChangeAspect="1"/>
          </p:cNvPicPr>
          <p:nvPr/>
        </p:nvPicPr>
        <p:blipFill>
          <a:blip r:embed="rId3"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 </a:t>
            </a:r>
            <a:endParaRPr lang="ru-RU" sz="3200" dirty="0"/>
          </a:p>
        </p:txBody>
      </p:sp>
      <p:sp>
        <p:nvSpPr>
          <p:cNvPr id="5" name="TextBox 4"/>
          <p:cNvSpPr txBox="1"/>
          <p:nvPr/>
        </p:nvSpPr>
        <p:spPr>
          <a:xfrm>
            <a:off x="611560" y="1340768"/>
            <a:ext cx="7488832" cy="2308324"/>
          </a:xfrm>
          <a:prstGeom prst="rect">
            <a:avLst/>
          </a:prstGeom>
          <a:noFill/>
        </p:spPr>
        <p:txBody>
          <a:bodyPr wrap="square" rtlCol="0">
            <a:spAutoFit/>
          </a:bodyPr>
          <a:lstStyle/>
          <a:p>
            <a:pPr algn="just">
              <a:buFont typeface="Arial" pitchFamily="34" charset="0"/>
              <a:buChar char="•"/>
            </a:pPr>
            <a:r>
              <a:rPr lang="ru-RU" sz="3600" dirty="0" smtClean="0"/>
              <a:t>Наиболее частым использованием экспериментальных животных является моделирование на них патологических процессов</a:t>
            </a:r>
            <a:endParaRPr lang="ru-RU" sz="36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pPr fontAlgn="auto">
              <a:spcAft>
                <a:spcPts val="0"/>
              </a:spcAft>
              <a:defRPr/>
            </a:pPr>
            <a:r>
              <a:rPr lang="ru-RU" dirty="0" smtClean="0">
                <a:solidFill>
                  <a:srgbClr val="C00000"/>
                </a:solidFill>
              </a:rPr>
              <a:t>Моделирование патологических процессов на экспериментальных животных</a:t>
            </a:r>
            <a:endParaRPr lang="ru-RU" dirty="0">
              <a:solidFill>
                <a:srgbClr val="C00000"/>
              </a:solidFill>
            </a:endParaRPr>
          </a:p>
        </p:txBody>
      </p:sp>
      <p:sp>
        <p:nvSpPr>
          <p:cNvPr id="3" name="Объект 2"/>
          <p:cNvSpPr>
            <a:spLocks noGrp="1"/>
          </p:cNvSpPr>
          <p:nvPr>
            <p:ph sz="quarter" idx="4294967295"/>
          </p:nvPr>
        </p:nvSpPr>
        <p:spPr>
          <a:xfrm>
            <a:off x="685800" y="2366964"/>
            <a:ext cx="7772400" cy="3424237"/>
          </a:xfrm>
          <a:prstGeom prst="rect">
            <a:avLst/>
          </a:prstGeom>
        </p:spPr>
        <p:txBody>
          <a:bodyPr/>
          <a:lstStyle/>
          <a:p>
            <a:pPr fontAlgn="auto">
              <a:spcAft>
                <a:spcPts val="0"/>
              </a:spcAft>
              <a:buFont typeface="Arial" panose="020B0604020202020204" pitchFamily="34" charset="0"/>
              <a:buChar char="•"/>
              <a:defRPr/>
            </a:pPr>
            <a:r>
              <a:rPr lang="ru-RU" sz="3200" dirty="0" smtClean="0"/>
              <a:t>Воспроизведение структурно-функционального комплекса болезни в более упрощенной форме для выяснения причин, механизмов развития, разработки лечения.</a:t>
            </a:r>
            <a:endParaRPr lang="ru-RU"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23728" y="260648"/>
            <a:ext cx="53285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моделирование</a:t>
            </a:r>
            <a:endParaRPr lang="ru-RU" sz="3200" dirty="0"/>
          </a:p>
        </p:txBody>
      </p:sp>
      <p:sp>
        <p:nvSpPr>
          <p:cNvPr id="5" name="Скругленный прямоугольник 4"/>
          <p:cNvSpPr/>
          <p:nvPr/>
        </p:nvSpPr>
        <p:spPr>
          <a:xfrm>
            <a:off x="4932040" y="2060848"/>
            <a:ext cx="345638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Формализованное (виртуальное)</a:t>
            </a:r>
            <a:endParaRPr lang="ru-RU" dirty="0"/>
          </a:p>
        </p:txBody>
      </p:sp>
      <p:sp>
        <p:nvSpPr>
          <p:cNvPr id="6" name="Скругленный прямоугольник 5"/>
          <p:cNvSpPr/>
          <p:nvPr/>
        </p:nvSpPr>
        <p:spPr>
          <a:xfrm>
            <a:off x="1187624" y="2060848"/>
            <a:ext cx="345638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 физических объектах (материальное)</a:t>
            </a:r>
            <a:endParaRPr lang="ru-RU" dirty="0"/>
          </a:p>
        </p:txBody>
      </p:sp>
      <p:cxnSp>
        <p:nvCxnSpPr>
          <p:cNvPr id="8" name="Прямая со стрелкой 7"/>
          <p:cNvCxnSpPr>
            <a:stCxn id="4" idx="2"/>
            <a:endCxn id="6" idx="0"/>
          </p:cNvCxnSpPr>
          <p:nvPr/>
        </p:nvCxnSpPr>
        <p:spPr>
          <a:xfrm flipH="1">
            <a:off x="2915816" y="1124744"/>
            <a:ext cx="187220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2"/>
            <a:endCxn id="5" idx="0"/>
          </p:cNvCxnSpPr>
          <p:nvPr/>
        </p:nvCxnSpPr>
        <p:spPr>
          <a:xfrm>
            <a:off x="4788024" y="1124744"/>
            <a:ext cx="187220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7615262" cy="6241446"/>
          </a:xfrm>
        </p:spPr>
        <p:txBody>
          <a:bodyPr>
            <a:normAutofit/>
          </a:bodyPr>
          <a:lstStyle/>
          <a:p>
            <a:pPr algn="ctr">
              <a:buNone/>
            </a:pPr>
            <a:r>
              <a:rPr lang="ru-RU" sz="1800" dirty="0" smtClean="0">
                <a:latin typeface="+mj-lt"/>
              </a:rPr>
              <a:t>При моделировании патологических состояний в эксперименте </a:t>
            </a:r>
            <a:r>
              <a:rPr lang="ru-RU" sz="1800" dirty="0" smtClean="0">
                <a:latin typeface="+mj-lt"/>
              </a:rPr>
              <a:t>необходимо учитывать: </a:t>
            </a:r>
          </a:p>
          <a:p>
            <a:r>
              <a:rPr lang="ru-RU" sz="1800" dirty="0" smtClean="0">
                <a:latin typeface="+mj-lt"/>
              </a:rPr>
              <a:t>анатомические </a:t>
            </a:r>
            <a:r>
              <a:rPr lang="ru-RU" sz="1800" dirty="0" smtClean="0">
                <a:latin typeface="+mj-lt"/>
              </a:rPr>
              <a:t>и физиологические особенности избранного вида животных и их отличия от человека</a:t>
            </a:r>
            <a:r>
              <a:rPr lang="ru-RU" sz="1800" dirty="0" smtClean="0">
                <a:latin typeface="+mj-lt"/>
              </a:rPr>
              <a:t>.</a:t>
            </a:r>
          </a:p>
          <a:p>
            <a:r>
              <a:rPr lang="ru-RU" sz="1800" dirty="0" smtClean="0">
                <a:latin typeface="+mj-lt"/>
              </a:rPr>
              <a:t>помнить о гуманности и целесообразности эксперимента</a:t>
            </a:r>
            <a:endParaRPr lang="ru-RU" sz="1800" dirty="0">
              <a:latin typeface="+mj-lt"/>
            </a:endParaRPr>
          </a:p>
        </p:txBody>
      </p:sp>
      <p:pic>
        <p:nvPicPr>
          <p:cNvPr id="4" name="Рисунок 3" descr="0012.JPG"/>
          <p:cNvPicPr>
            <a:picLocks noChangeAspect="1"/>
          </p:cNvPicPr>
          <p:nvPr/>
        </p:nvPicPr>
        <p:blipFill>
          <a:blip r:embed="rId2" cstate="print"/>
          <a:stretch>
            <a:fillRect/>
          </a:stretch>
        </p:blipFill>
        <p:spPr>
          <a:xfrm>
            <a:off x="467544" y="1844824"/>
            <a:ext cx="3493622" cy="3302196"/>
          </a:xfrm>
          <a:prstGeom prst="rect">
            <a:avLst/>
          </a:prstGeom>
        </p:spPr>
      </p:pic>
      <p:pic>
        <p:nvPicPr>
          <p:cNvPr id="5" name="Рисунок 4" descr="dog.jpg"/>
          <p:cNvPicPr>
            <a:picLocks noChangeAspect="1"/>
          </p:cNvPicPr>
          <p:nvPr/>
        </p:nvPicPr>
        <p:blipFill>
          <a:blip r:embed="rId3" cstate="print"/>
          <a:stretch>
            <a:fillRect/>
          </a:stretch>
        </p:blipFill>
        <p:spPr>
          <a:xfrm>
            <a:off x="5148064" y="2204864"/>
            <a:ext cx="3019776" cy="2268606"/>
          </a:xfrm>
          <a:prstGeom prst="rect">
            <a:avLst/>
          </a:prstGeom>
        </p:spPr>
      </p:pic>
      <p:pic>
        <p:nvPicPr>
          <p:cNvPr id="6" name="Рисунок 5" descr="0011.JPG"/>
          <p:cNvPicPr>
            <a:picLocks noChangeAspect="1"/>
          </p:cNvPicPr>
          <p:nvPr/>
        </p:nvPicPr>
        <p:blipFill>
          <a:blip r:embed="rId4" cstate="print"/>
          <a:stretch>
            <a:fillRect/>
          </a:stretch>
        </p:blipFill>
        <p:spPr>
          <a:xfrm>
            <a:off x="395536" y="5214950"/>
            <a:ext cx="4190997" cy="1643050"/>
          </a:xfrm>
          <a:prstGeom prst="rect">
            <a:avLst/>
          </a:prstGeom>
        </p:spPr>
      </p:pic>
      <p:pic>
        <p:nvPicPr>
          <p:cNvPr id="7" name="Рисунок 6" descr="picture62.jpg"/>
          <p:cNvPicPr>
            <a:picLocks noChangeAspect="1"/>
          </p:cNvPicPr>
          <p:nvPr/>
        </p:nvPicPr>
        <p:blipFill>
          <a:blip r:embed="rId5" cstate="print"/>
          <a:stretch>
            <a:fillRect/>
          </a:stretch>
        </p:blipFill>
        <p:spPr>
          <a:xfrm>
            <a:off x="5148064" y="4483094"/>
            <a:ext cx="3092924" cy="2374905"/>
          </a:xfrm>
          <a:prstGeom prst="rect">
            <a:avLst/>
          </a:prstGeom>
        </p:spPr>
      </p:pic>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p:cNvPicPr>
            <a:picLocks noChangeAspect="1"/>
          </p:cNvPicPr>
          <p:nvPr/>
        </p:nvPicPr>
        <p:blipFill>
          <a:blip r:embed="rId2" cstate="print"/>
          <a:srcRect/>
          <a:stretch>
            <a:fillRect/>
          </a:stretch>
        </p:blipFill>
        <p:spPr bwMode="auto">
          <a:xfrm>
            <a:off x="5649516" y="3757614"/>
            <a:ext cx="3490913" cy="3100387"/>
          </a:xfrm>
          <a:prstGeom prst="rect">
            <a:avLst/>
          </a:prstGeom>
          <a:noFill/>
          <a:ln w="9525">
            <a:noFill/>
            <a:miter lim="800000"/>
            <a:headEnd/>
            <a:tailEnd/>
          </a:ln>
        </p:spPr>
      </p:pic>
      <p:sp>
        <p:nvSpPr>
          <p:cNvPr id="2" name="Заголовок 1"/>
          <p:cNvSpPr>
            <a:spLocks noGrp="1"/>
          </p:cNvSpPr>
          <p:nvPr>
            <p:ph type="title"/>
          </p:nvPr>
        </p:nvSpPr>
        <p:spPr>
          <a:xfrm>
            <a:off x="685801" y="592138"/>
            <a:ext cx="88106" cy="430212"/>
          </a:xfrm>
        </p:spPr>
        <p:txBody>
          <a:bodyPr>
            <a:normAutofit fontScale="90000"/>
          </a:bodyPr>
          <a:lstStyle/>
          <a:p>
            <a:pPr fontAlgn="auto">
              <a:spcAft>
                <a:spcPts val="0"/>
              </a:spcAft>
              <a:defRPr/>
            </a:pPr>
            <a:r>
              <a:rPr lang="ru-RU" dirty="0" smtClean="0"/>
              <a:t> </a:t>
            </a:r>
            <a:endParaRPr lang="ru-RU" dirty="0"/>
          </a:p>
        </p:txBody>
      </p:sp>
      <p:sp>
        <p:nvSpPr>
          <p:cNvPr id="3" name="Объект 2"/>
          <p:cNvSpPr>
            <a:spLocks noGrp="1"/>
          </p:cNvSpPr>
          <p:nvPr>
            <p:ph sz="quarter" idx="4294967295"/>
          </p:nvPr>
        </p:nvSpPr>
        <p:spPr>
          <a:xfrm>
            <a:off x="685800" y="434976"/>
            <a:ext cx="5017294" cy="6283325"/>
          </a:xfrm>
          <a:prstGeom prst="rect">
            <a:avLst/>
          </a:prstGeom>
          <a:solidFill>
            <a:schemeClr val="bg1"/>
          </a:solidFill>
        </p:spPr>
        <p:txBody>
          <a:bodyPr/>
          <a:lstStyle/>
          <a:p>
            <a:pPr marL="0" indent="0" algn="ctr" fontAlgn="auto">
              <a:spcAft>
                <a:spcPts val="0"/>
              </a:spcAft>
              <a:buFont typeface="Arial" panose="020B0604020202020204" pitchFamily="34" charset="0"/>
              <a:buNone/>
              <a:defRPr/>
            </a:pPr>
            <a:r>
              <a:rPr lang="ru-RU" dirty="0">
                <a:solidFill>
                  <a:srgbClr val="7030A0"/>
                </a:solidFill>
              </a:rPr>
              <a:t> </a:t>
            </a:r>
            <a:r>
              <a:rPr lang="ru-RU" sz="3200" i="1" dirty="0" smtClean="0">
                <a:solidFill>
                  <a:srgbClr val="7030A0"/>
                </a:solidFill>
              </a:rPr>
              <a:t>Принципы постановки </a:t>
            </a:r>
            <a:r>
              <a:rPr lang="ru-RU" sz="3200" i="1" dirty="0" smtClean="0">
                <a:solidFill>
                  <a:srgbClr val="7030A0"/>
                </a:solidFill>
              </a:rPr>
              <a:t>эксперимента на экспериментальных животных:</a:t>
            </a:r>
            <a:endParaRPr lang="ru-RU" sz="3200" i="1" dirty="0" smtClean="0">
              <a:solidFill>
                <a:srgbClr val="7030A0"/>
              </a:solidFill>
            </a:endParaRPr>
          </a:p>
          <a:p>
            <a:pPr fontAlgn="auto">
              <a:spcAft>
                <a:spcPts val="0"/>
              </a:spcAft>
              <a:buFont typeface="Arial" panose="020B0604020202020204" pitchFamily="34" charset="0"/>
              <a:buChar char="•"/>
              <a:defRPr/>
            </a:pPr>
            <a:r>
              <a:rPr lang="ru-RU" sz="2400" i="1" dirty="0" smtClean="0">
                <a:solidFill>
                  <a:srgbClr val="7030A0"/>
                </a:solidFill>
              </a:rPr>
              <a:t>Обоснованная необходимость проведения эксперимента</a:t>
            </a:r>
          </a:p>
          <a:p>
            <a:pPr fontAlgn="auto">
              <a:spcAft>
                <a:spcPts val="0"/>
              </a:spcAft>
              <a:buFont typeface="Arial" panose="020B0604020202020204" pitchFamily="34" charset="0"/>
              <a:buChar char="•"/>
              <a:defRPr/>
            </a:pPr>
            <a:r>
              <a:rPr lang="ru-RU" sz="2400" i="1" dirty="0" smtClean="0">
                <a:solidFill>
                  <a:srgbClr val="7030A0"/>
                </a:solidFill>
              </a:rPr>
              <a:t>Использование оптимального биологического вида</a:t>
            </a:r>
          </a:p>
          <a:p>
            <a:pPr fontAlgn="auto">
              <a:spcAft>
                <a:spcPts val="0"/>
              </a:spcAft>
              <a:buFont typeface="Arial" panose="020B0604020202020204" pitchFamily="34" charset="0"/>
              <a:buChar char="•"/>
              <a:defRPr/>
            </a:pPr>
            <a:r>
              <a:rPr lang="ru-RU" sz="2400" i="1" dirty="0" smtClean="0">
                <a:solidFill>
                  <a:srgbClr val="7030A0"/>
                </a:solidFill>
              </a:rPr>
              <a:t>Необходимое количество животных для эксперимента</a:t>
            </a:r>
            <a:endParaRPr lang="ru-RU" sz="2400" i="1" dirty="0">
              <a:solidFill>
                <a:srgbClr val="7030A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rgbClr val="C00000"/>
                </a:solidFill>
              </a:rPr>
              <a:t>Недостатки</a:t>
            </a:r>
            <a:endParaRPr lang="ru-RU" dirty="0">
              <a:solidFill>
                <a:srgbClr val="C00000"/>
              </a:solidFill>
            </a:endParaRPr>
          </a:p>
        </p:txBody>
      </p:sp>
      <p:sp>
        <p:nvSpPr>
          <p:cNvPr id="3" name="Объект 2"/>
          <p:cNvSpPr>
            <a:spLocks noGrp="1"/>
          </p:cNvSpPr>
          <p:nvPr>
            <p:ph sz="quarter" idx="4294967295"/>
          </p:nvPr>
        </p:nvSpPr>
        <p:spPr>
          <a:xfrm>
            <a:off x="685800" y="2366964"/>
            <a:ext cx="7772400" cy="3424237"/>
          </a:xfrm>
          <a:prstGeom prst="rect">
            <a:avLst/>
          </a:prstGeom>
        </p:spPr>
        <p:txBody>
          <a:bodyPr/>
          <a:lstStyle/>
          <a:p>
            <a:pPr fontAlgn="auto">
              <a:spcAft>
                <a:spcPts val="0"/>
              </a:spcAft>
              <a:buFont typeface="Arial" panose="020B0604020202020204" pitchFamily="34" charset="0"/>
              <a:buChar char="•"/>
              <a:defRPr/>
            </a:pPr>
            <a:r>
              <a:rPr lang="ru-RU" dirty="0" smtClean="0"/>
              <a:t>Существенные видовые различия процессов </a:t>
            </a:r>
            <a:r>
              <a:rPr lang="ru-RU" dirty="0" smtClean="0"/>
              <a:t>жизнедеятельности </a:t>
            </a:r>
            <a:r>
              <a:rPr lang="ru-RU" dirty="0" smtClean="0"/>
              <a:t>у животных и человека</a:t>
            </a:r>
          </a:p>
          <a:p>
            <a:pPr fontAlgn="auto">
              <a:spcAft>
                <a:spcPts val="0"/>
              </a:spcAft>
              <a:buFont typeface="Arial" panose="020B0604020202020204" pitchFamily="34" charset="0"/>
              <a:buChar char="•"/>
              <a:defRPr/>
            </a:pPr>
            <a:r>
              <a:rPr lang="ru-RU" dirty="0" smtClean="0"/>
              <a:t>Большая </a:t>
            </a:r>
            <a:r>
              <a:rPr lang="ru-RU" dirty="0" smtClean="0"/>
              <a:t>роль </a:t>
            </a:r>
            <a:r>
              <a:rPr lang="ru-RU" dirty="0" smtClean="0"/>
              <a:t>социальных факторов в возникновении, развитии и исходах болезней человека</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906" y="512764"/>
            <a:ext cx="7773591" cy="1597025"/>
          </a:xfrm>
        </p:spPr>
        <p:txBody>
          <a:bodyPr>
            <a:normAutofit fontScale="90000"/>
          </a:bodyPr>
          <a:lstStyle/>
          <a:p>
            <a:pPr fontAlgn="auto">
              <a:spcAft>
                <a:spcPts val="0"/>
              </a:spcAft>
              <a:defRPr/>
            </a:pPr>
            <a:r>
              <a:rPr lang="ru-RU" dirty="0"/>
              <a:t>Основные требования к модели:</a:t>
            </a:r>
            <a:br>
              <a:rPr lang="ru-RU" dirty="0"/>
            </a:br>
            <a:endParaRPr lang="ru-RU" dirty="0"/>
          </a:p>
        </p:txBody>
      </p:sp>
      <p:sp>
        <p:nvSpPr>
          <p:cNvPr id="3" name="Объект 2"/>
          <p:cNvSpPr>
            <a:spLocks noGrp="1"/>
          </p:cNvSpPr>
          <p:nvPr>
            <p:ph sz="quarter" idx="4294967295"/>
          </p:nvPr>
        </p:nvSpPr>
        <p:spPr>
          <a:xfrm>
            <a:off x="685800" y="1801814"/>
            <a:ext cx="5357813" cy="4860925"/>
          </a:xfrm>
          <a:prstGeom prst="rect">
            <a:avLst/>
          </a:prstGeom>
        </p:spPr>
        <p:txBody>
          <a:bodyPr>
            <a:normAutofit fontScale="77500" lnSpcReduction="20000"/>
          </a:bodyPr>
          <a:lstStyle/>
          <a:p>
            <a:pPr fontAlgn="auto">
              <a:spcAft>
                <a:spcPts val="0"/>
              </a:spcAft>
              <a:buFont typeface="Arial" panose="020B0604020202020204" pitchFamily="34" charset="0"/>
              <a:buChar char="•"/>
              <a:defRPr/>
            </a:pPr>
            <a:r>
              <a:rPr lang="ru-RU" dirty="0" smtClean="0"/>
              <a:t>общность </a:t>
            </a:r>
            <a:r>
              <a:rPr lang="ru-RU" dirty="0"/>
              <a:t>этиологического фактора;</a:t>
            </a:r>
          </a:p>
          <a:p>
            <a:pPr fontAlgn="auto">
              <a:spcAft>
                <a:spcPts val="0"/>
              </a:spcAft>
              <a:buFont typeface="Arial" panose="020B0604020202020204" pitchFamily="34" charset="0"/>
              <a:buChar char="•"/>
              <a:defRPr/>
            </a:pPr>
            <a:r>
              <a:rPr lang="ru-RU" dirty="0"/>
              <a:t>высокая </a:t>
            </a:r>
            <a:r>
              <a:rPr lang="ru-RU" dirty="0" err="1"/>
              <a:t>воспроизводимость</a:t>
            </a:r>
            <a:r>
              <a:rPr lang="ru-RU" dirty="0"/>
              <a:t> модели в эксперименте;</a:t>
            </a:r>
          </a:p>
          <a:p>
            <a:pPr fontAlgn="auto">
              <a:spcAft>
                <a:spcPts val="0"/>
              </a:spcAft>
              <a:buFont typeface="Arial" panose="020B0604020202020204" pitchFamily="34" charset="0"/>
              <a:buChar char="•"/>
              <a:defRPr/>
            </a:pPr>
            <a:r>
              <a:rPr lang="ru-RU" dirty="0"/>
              <a:t>общность морфологических, биохимических и функциональных признаков на различных уровнях интеграции организма (системном, органном, клеточном, субклеточном, молекулярном);</a:t>
            </a:r>
          </a:p>
          <a:p>
            <a:pPr fontAlgn="auto">
              <a:spcAft>
                <a:spcPts val="0"/>
              </a:spcAft>
              <a:buFont typeface="Arial" panose="020B0604020202020204" pitchFamily="34" charset="0"/>
              <a:buChar char="•"/>
              <a:defRPr/>
            </a:pPr>
            <a:r>
              <a:rPr lang="ru-RU" dirty="0"/>
              <a:t>общность принципов терапии оригинала и модели;</a:t>
            </a:r>
          </a:p>
          <a:p>
            <a:pPr fontAlgn="auto">
              <a:spcAft>
                <a:spcPts val="0"/>
              </a:spcAft>
              <a:buFont typeface="Arial" panose="020B0604020202020204" pitchFamily="34" charset="0"/>
              <a:buChar char="•"/>
              <a:defRPr/>
            </a:pPr>
            <a:r>
              <a:rPr lang="ru-RU" dirty="0"/>
              <a:t>сходство в развитии типичных осложнений.</a:t>
            </a:r>
          </a:p>
        </p:txBody>
      </p:sp>
      <p:pic>
        <p:nvPicPr>
          <p:cNvPr id="23556" name="Рисунок 3"/>
          <p:cNvPicPr>
            <a:picLocks noChangeAspect="1"/>
          </p:cNvPicPr>
          <p:nvPr/>
        </p:nvPicPr>
        <p:blipFill>
          <a:blip r:embed="rId2" cstate="print"/>
          <a:srcRect/>
          <a:stretch>
            <a:fillRect/>
          </a:stretch>
        </p:blipFill>
        <p:spPr bwMode="auto">
          <a:xfrm>
            <a:off x="6043613" y="2481263"/>
            <a:ext cx="2857500" cy="3810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7663" y="330457"/>
            <a:ext cx="7886700" cy="6218624"/>
          </a:xfrm>
        </p:spPr>
        <p:txBody>
          <a:bodyPr>
            <a:normAutofit/>
          </a:bodyPr>
          <a:lstStyle/>
          <a:p>
            <a:pPr marL="0" indent="0">
              <a:buNone/>
            </a:pPr>
            <a:r>
              <a:rPr lang="ru-RU" sz="2400" dirty="0" smtClean="0"/>
              <a:t>Животное-модель никогда не является полностью </a:t>
            </a:r>
            <a:r>
              <a:rPr lang="ru-RU" sz="2400" dirty="0" err="1" smtClean="0"/>
              <a:t>валидированной</a:t>
            </a:r>
            <a:r>
              <a:rPr lang="ru-RU" sz="2400" dirty="0" smtClean="0"/>
              <a:t> моделью. В окончательном анализе гипотезы должны быть </a:t>
            </a:r>
            <a:r>
              <a:rPr lang="ru-RU" sz="2400" dirty="0" smtClean="0"/>
              <a:t>пересмотрены </a:t>
            </a:r>
            <a:r>
              <a:rPr lang="ru-RU" sz="2400" dirty="0" smtClean="0"/>
              <a:t>относительно человека. Потенциальная эффективность модели заключается в ее функционировании, а не в подтверждении или оценке. </a:t>
            </a:r>
            <a:r>
              <a:rPr lang="ru-RU" sz="2400" dirty="0" smtClean="0"/>
              <a:t>Нужно </a:t>
            </a:r>
            <a:r>
              <a:rPr lang="ru-RU" sz="2400" dirty="0" smtClean="0"/>
              <a:t>изучать на модели гипотезы, касающиеся определенных нарушений здоровья. </a:t>
            </a:r>
            <a:endParaRPr lang="ru-RU" sz="2400" dirty="0"/>
          </a:p>
          <a:p>
            <a:pPr marL="0" indent="0">
              <a:buNone/>
            </a:pPr>
            <a:endParaRPr lang="ru-RU" sz="2400" dirty="0"/>
          </a:p>
          <a:p>
            <a:pPr marL="0" indent="0">
              <a:buNone/>
            </a:pPr>
            <a:endParaRPr lang="ru-RU" sz="2400" dirty="0" smtClean="0"/>
          </a:p>
          <a:p>
            <a:pPr marL="0" indent="0">
              <a:buNone/>
            </a:pPr>
            <a:endParaRPr lang="ru-RU" sz="2400" dirty="0"/>
          </a:p>
          <a:p>
            <a:pPr marL="0" indent="0">
              <a:buNone/>
            </a:pPr>
            <a:r>
              <a:rPr lang="ru-RU" sz="2400" dirty="0" smtClean="0">
                <a:solidFill>
                  <a:srgbClr val="FF0000"/>
                </a:solidFill>
              </a:rPr>
              <a:t>!</a:t>
            </a:r>
            <a:r>
              <a:rPr lang="ru-RU" sz="2400" dirty="0" err="1" smtClean="0">
                <a:solidFill>
                  <a:srgbClr val="FF0000"/>
                </a:solidFill>
              </a:rPr>
              <a:t>Валидность</a:t>
            </a:r>
            <a:r>
              <a:rPr lang="ru-RU" sz="2400" dirty="0" smtClean="0">
                <a:solidFill>
                  <a:srgbClr val="FF0000"/>
                </a:solidFill>
              </a:rPr>
              <a:t>- </a:t>
            </a:r>
            <a:r>
              <a:rPr lang="ru-RU" sz="2400" dirty="0" smtClean="0"/>
              <a:t>означает, что модель и моделируемый объект </a:t>
            </a:r>
            <a:r>
              <a:rPr lang="ru-RU" sz="2400" dirty="0" smtClean="0"/>
              <a:t>подобны </a:t>
            </a:r>
            <a:r>
              <a:rPr lang="ru-RU" sz="2400" dirty="0" smtClean="0"/>
              <a:t>или модель правильно отражает действительность. </a:t>
            </a:r>
            <a:endParaRPr lang="ru-RU" sz="2400" dirty="0"/>
          </a:p>
        </p:txBody>
      </p:sp>
    </p:spTree>
    <p:extLst>
      <p:ext uri="{BB962C8B-B14F-4D97-AF65-F5344CB8AC3E}">
        <p14:creationId xmlns:p14="http://schemas.microsoft.com/office/powerpoint/2010/main" xmlns="" val="236143889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Документы, необходимые для работы с экспериментальными животными </a:t>
            </a:r>
            <a:endParaRPr lang="ru-RU" sz="3200" b="1" dirty="0"/>
          </a:p>
        </p:txBody>
      </p:sp>
      <p:sp>
        <p:nvSpPr>
          <p:cNvPr id="5" name="TextBox 4"/>
          <p:cNvSpPr txBox="1"/>
          <p:nvPr/>
        </p:nvSpPr>
        <p:spPr>
          <a:xfrm>
            <a:off x="323528" y="1628800"/>
            <a:ext cx="8136904" cy="5016758"/>
          </a:xfrm>
          <a:prstGeom prst="rect">
            <a:avLst/>
          </a:prstGeom>
          <a:noFill/>
        </p:spPr>
        <p:txBody>
          <a:bodyPr wrap="square" rtlCol="0">
            <a:spAutoFit/>
          </a:bodyPr>
          <a:lstStyle/>
          <a:p>
            <a:r>
              <a:rPr lang="ru-RU" sz="2000" dirty="0" smtClean="0"/>
              <a:t>Перед </a:t>
            </a:r>
            <a:r>
              <a:rPr lang="ru-RU" sz="2000" dirty="0" smtClean="0"/>
              <a:t>выполнением любого исследования на животных необходимо оформить пакет документов, который может подтвердить квалификацию </a:t>
            </a:r>
            <a:r>
              <a:rPr lang="ru-RU" sz="2000" dirty="0" smtClean="0"/>
              <a:t>исследователя </a:t>
            </a:r>
            <a:r>
              <a:rPr lang="ru-RU" sz="2000" dirty="0" smtClean="0"/>
              <a:t>и дает разрешение для выполнения работ на экспериментальных организмах конкретному исследователю или группе исследователей. </a:t>
            </a:r>
            <a:endParaRPr lang="ru-RU" sz="2000" dirty="0" smtClean="0"/>
          </a:p>
          <a:p>
            <a:r>
              <a:rPr lang="ru-RU" sz="2000" dirty="0" smtClean="0"/>
              <a:t>К </a:t>
            </a:r>
            <a:r>
              <a:rPr lang="ru-RU" sz="2000" dirty="0" smtClean="0"/>
              <a:t>таким </a:t>
            </a:r>
            <a:r>
              <a:rPr lang="ru-RU" sz="2000" dirty="0" smtClean="0"/>
              <a:t>документам относится:</a:t>
            </a:r>
          </a:p>
          <a:p>
            <a:pPr>
              <a:buFont typeface="Wingdings" pitchFamily="2" charset="2"/>
              <a:buChar char="Ø"/>
            </a:pPr>
            <a:r>
              <a:rPr lang="ru-RU" sz="2000" dirty="0" smtClean="0"/>
              <a:t>з</a:t>
            </a:r>
            <a:r>
              <a:rPr lang="ru-RU" sz="2000" dirty="0" smtClean="0"/>
              <a:t>аявка на </a:t>
            </a:r>
            <a:r>
              <a:rPr lang="ru-RU" sz="2000" dirty="0" smtClean="0"/>
              <a:t>лабораторных животных, в которой указывается вид животного, возраст, пол, масса, при необходимости линия. </a:t>
            </a:r>
          </a:p>
          <a:p>
            <a:pPr>
              <a:buFont typeface="Wingdings" pitchFamily="2" charset="2"/>
              <a:buChar char="Ø"/>
            </a:pPr>
            <a:r>
              <a:rPr lang="ru-RU" sz="2000" dirty="0" smtClean="0"/>
              <a:t>протокол-дизайн </a:t>
            </a:r>
            <a:r>
              <a:rPr lang="ru-RU" sz="2000" dirty="0" smtClean="0"/>
              <a:t>(программа) исследования, в которой приводятся наименование темы, ФИО руководителя и исполнителя, сроки проведения эксперимента, подробно описывается его суть, применяемые методы исследования и способы эвтаназии (умерщвления) животных по окончании эксперимента. </a:t>
            </a:r>
            <a:endParaRPr lang="ru-RU" sz="2000" dirty="0" smtClean="0"/>
          </a:p>
          <a:p>
            <a:pPr>
              <a:buFont typeface="Wingdings" pitchFamily="2" charset="2"/>
              <a:buChar char="Ø"/>
            </a:pPr>
            <a:r>
              <a:rPr lang="ru-RU" sz="2000" dirty="0" smtClean="0"/>
              <a:t>разрешение </a:t>
            </a:r>
            <a:r>
              <a:rPr lang="ru-RU" sz="2000" dirty="0" smtClean="0"/>
              <a:t>комиссии (комитета) по биоэтике и гуманному обращению с лабораторными животными.</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452320" y="980728"/>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457200" y="1412776"/>
            <a:ext cx="3008313" cy="4713387"/>
          </a:xfrm>
        </p:spPr>
        <p:txBody>
          <a:bodyPr>
            <a:normAutofit lnSpcReduction="10000"/>
          </a:bodyPr>
          <a:lstStyle/>
          <a:p>
            <a:r>
              <a:rPr lang="ru-RU" sz="2000" dirty="0" smtClean="0"/>
              <a:t>По данным Европейского Союза, основная часть животных гибнет в медицинских исследованиях (65%), </a:t>
            </a:r>
            <a:endParaRPr lang="ru-RU" sz="2000" dirty="0" smtClean="0"/>
          </a:p>
          <a:p>
            <a:r>
              <a:rPr lang="ru-RU" sz="2000" dirty="0" smtClean="0"/>
              <a:t>фундаментальные </a:t>
            </a:r>
            <a:r>
              <a:rPr lang="ru-RU" sz="2000" dirty="0" smtClean="0"/>
              <a:t>научные исследования (в т.ч. военные, космические и др.) вовлекают 26% животных, </a:t>
            </a:r>
            <a:endParaRPr lang="ru-RU" sz="2000" dirty="0" smtClean="0"/>
          </a:p>
          <a:p>
            <a:r>
              <a:rPr lang="ru-RU" sz="2000" dirty="0" smtClean="0"/>
              <a:t>тесты </a:t>
            </a:r>
            <a:r>
              <a:rPr lang="ru-RU" sz="2000" dirty="0" smtClean="0"/>
              <a:t>на токсичность (косметика, новые промышленные соединения) – 8%, </a:t>
            </a:r>
            <a:endParaRPr lang="ru-RU" sz="2000" dirty="0" smtClean="0"/>
          </a:p>
          <a:p>
            <a:r>
              <a:rPr lang="ru-RU" sz="2000" dirty="0" smtClean="0"/>
              <a:t>сфера </a:t>
            </a:r>
            <a:r>
              <a:rPr lang="ru-RU" sz="2000" dirty="0" smtClean="0"/>
              <a:t>образования – 1%.</a:t>
            </a:r>
            <a:endParaRPr lang="ru-RU" sz="2000" dirty="0"/>
          </a:p>
        </p:txBody>
      </p:sp>
      <p:pic>
        <p:nvPicPr>
          <p:cNvPr id="28674" name="Picture 2" descr="C:\Users\Екатерина\Desktop\СРС 2025\Фото\photo_2025-06-05_22-01-55.jpg"/>
          <p:cNvPicPr>
            <a:picLocks noGrp="1" noChangeAspect="1" noChangeArrowheads="1"/>
          </p:cNvPicPr>
          <p:nvPr>
            <p:ph idx="1"/>
          </p:nvPr>
        </p:nvPicPr>
        <p:blipFill>
          <a:blip r:embed="rId2" cstate="print"/>
          <a:srcRect/>
          <a:stretch>
            <a:fillRect/>
          </a:stretch>
        </p:blipFill>
        <p:spPr bwMode="auto">
          <a:xfrm>
            <a:off x="3575050" y="1545078"/>
            <a:ext cx="5111750" cy="330905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Комиссия по биоэтике</a:t>
            </a:r>
            <a:endParaRPr lang="ru-RU" sz="3200" b="1" dirty="0"/>
          </a:p>
        </p:txBody>
      </p:sp>
      <p:sp>
        <p:nvSpPr>
          <p:cNvPr id="5" name="TextBox 4"/>
          <p:cNvSpPr txBox="1"/>
          <p:nvPr/>
        </p:nvSpPr>
        <p:spPr>
          <a:xfrm>
            <a:off x="323528" y="2060848"/>
            <a:ext cx="8136904" cy="2862322"/>
          </a:xfrm>
          <a:prstGeom prst="rect">
            <a:avLst/>
          </a:prstGeom>
          <a:noFill/>
        </p:spPr>
        <p:txBody>
          <a:bodyPr wrap="square" rtlCol="0">
            <a:spAutoFit/>
          </a:bodyPr>
          <a:lstStyle/>
          <a:p>
            <a:r>
              <a:rPr lang="ru-RU" sz="2000" dirty="0" smtClean="0"/>
              <a:t>Комиссия по биоэтике и гуманному обращению с лабораторными животными создается при организации, в которой проводятся подобные исследования, с целью обеспечения соблюдения правил этического и гуманного обращения с экспериментальными животными и использования приемлемых и наименее болезненных методов эвтаназии. </a:t>
            </a:r>
            <a:endParaRPr lang="ru-RU" sz="2000" dirty="0" smtClean="0"/>
          </a:p>
          <a:p>
            <a:r>
              <a:rPr lang="ru-RU" sz="2000" dirty="0" smtClean="0"/>
              <a:t>Решение </a:t>
            </a:r>
            <a:r>
              <a:rPr lang="ru-RU" sz="2000" dirty="0" smtClean="0"/>
              <a:t>комиссии оформляется протоколом заседания за подписью всех присутствующих членов комиссии.</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452320" y="980728"/>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0115" y="379886"/>
            <a:ext cx="7886700" cy="2388029"/>
          </a:xfrm>
        </p:spPr>
        <p:txBody>
          <a:bodyPr>
            <a:noAutofit/>
          </a:bodyPr>
          <a:lstStyle/>
          <a:p>
            <a:pPr marL="0" indent="0">
              <a:buNone/>
            </a:pPr>
            <a:r>
              <a:rPr lang="ru-RU" sz="2400" dirty="0" smtClean="0"/>
              <a:t>Экспериментальную работу с животными могут проводить только те специалисты, у которых есть разрешение руководства госучреждения, имеющего лицензию на проведение исследовательских работ с использованием животных. Кроме того, эти специалисты несут ответственность за соблюдение правил содержания и использования животных.</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3284984"/>
            <a:ext cx="5772758" cy="3486520"/>
          </a:xfrm>
          <a:prstGeom prst="rect">
            <a:avLst/>
          </a:prstGeom>
        </p:spPr>
      </p:pic>
    </p:spTree>
    <p:extLst>
      <p:ext uri="{BB962C8B-B14F-4D97-AF65-F5344CB8AC3E}">
        <p14:creationId xmlns:p14="http://schemas.microsoft.com/office/powerpoint/2010/main" xmlns="" val="17247556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Правила работы с экспериментальными животными </a:t>
            </a:r>
            <a:endParaRPr lang="ru-RU" sz="3200" b="1" dirty="0"/>
          </a:p>
        </p:txBody>
      </p:sp>
      <p:sp>
        <p:nvSpPr>
          <p:cNvPr id="5" name="TextBox 4"/>
          <p:cNvSpPr txBox="1"/>
          <p:nvPr/>
        </p:nvSpPr>
        <p:spPr>
          <a:xfrm>
            <a:off x="323528" y="1628800"/>
            <a:ext cx="8136904" cy="2554545"/>
          </a:xfrm>
          <a:prstGeom prst="rect">
            <a:avLst/>
          </a:prstGeom>
          <a:noFill/>
        </p:spPr>
        <p:txBody>
          <a:bodyPr wrap="square" rtlCol="0">
            <a:spAutoFit/>
          </a:bodyPr>
          <a:lstStyle/>
          <a:p>
            <a:r>
              <a:rPr lang="ru-RU" sz="2000" dirty="0" smtClean="0"/>
              <a:t>Постановка экспериментального исследования с использованием лабораторных животных осуществляется в соответствии с рекомендациями Конвенции Совета Европы по охране позвоночных животных, используемых в экспериментальных и других научных целях, Директивой Совета ЕЭС, рекомендациями FELASA </a:t>
            </a:r>
            <a:r>
              <a:rPr lang="ru-RU" sz="2000" dirty="0" err="1" smtClean="0"/>
              <a:t>Working</a:t>
            </a:r>
            <a:r>
              <a:rPr lang="ru-RU" sz="2000" dirty="0" smtClean="0"/>
              <a:t> </a:t>
            </a:r>
            <a:r>
              <a:rPr lang="ru-RU" sz="2000" dirty="0" err="1" smtClean="0"/>
              <a:t>Group</a:t>
            </a:r>
            <a:r>
              <a:rPr lang="ru-RU" sz="2000" dirty="0" smtClean="0"/>
              <a:t> </a:t>
            </a:r>
            <a:r>
              <a:rPr lang="ru-RU" sz="2000" dirty="0" err="1" smtClean="0"/>
              <a:t>Report</a:t>
            </a:r>
            <a:r>
              <a:rPr lang="ru-RU" sz="2000" dirty="0" smtClean="0"/>
              <a:t> и требованиями гуманного обращения с экспериментальными животными, утвержденными конкретной организацией.</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452320" y="980728"/>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Правила работы с экспериментальными животными </a:t>
            </a:r>
            <a:endParaRPr lang="ru-RU" sz="3200" b="1" dirty="0"/>
          </a:p>
        </p:txBody>
      </p:sp>
      <p:sp>
        <p:nvSpPr>
          <p:cNvPr id="5" name="TextBox 4"/>
          <p:cNvSpPr txBox="1"/>
          <p:nvPr/>
        </p:nvSpPr>
        <p:spPr>
          <a:xfrm>
            <a:off x="323528" y="2060848"/>
            <a:ext cx="8136904" cy="3785652"/>
          </a:xfrm>
          <a:prstGeom prst="rect">
            <a:avLst/>
          </a:prstGeom>
          <a:noFill/>
        </p:spPr>
        <p:txBody>
          <a:bodyPr wrap="square" rtlCol="0">
            <a:spAutoFit/>
          </a:bodyPr>
          <a:lstStyle/>
          <a:p>
            <a:r>
              <a:rPr lang="ru-RU" sz="2000" dirty="0" smtClean="0"/>
              <a:t>В ходе работы исследователь должен вести лабораторный журнал, где будут фиксироваться все полученным им данные по проводимой работе, в структурном подразделении должны быть оформлены и заполняться журнал учета введения испытуемых средств лабораторным животным и журнал учета выведения лабораторных животных из эксперимента. По окончании исследования составляется отчет о его проведении.</a:t>
            </a:r>
          </a:p>
          <a:p>
            <a:r>
              <a:rPr lang="ru-RU" sz="2000" dirty="0" smtClean="0"/>
              <a:t>По окончании работы с лабораторными животными оформляется и утверждается руководителем организации требование, которое является основание для списания лабораторных животных и утилизации их биологического материала.</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452320" y="980728"/>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Гуманное завершение эксперимента</a:t>
            </a:r>
            <a:endParaRPr lang="ru-RU" sz="3200" dirty="0"/>
          </a:p>
        </p:txBody>
      </p:sp>
      <p:sp>
        <p:nvSpPr>
          <p:cNvPr id="5" name="TextBox 4"/>
          <p:cNvSpPr txBox="1"/>
          <p:nvPr/>
        </p:nvSpPr>
        <p:spPr>
          <a:xfrm>
            <a:off x="323528" y="1628800"/>
            <a:ext cx="8136904" cy="3785652"/>
          </a:xfrm>
          <a:prstGeom prst="rect">
            <a:avLst/>
          </a:prstGeom>
          <a:noFill/>
        </p:spPr>
        <p:txBody>
          <a:bodyPr wrap="square" rtlCol="0">
            <a:spAutoFit/>
          </a:bodyPr>
          <a:lstStyle/>
          <a:p>
            <a:r>
              <a:rPr lang="ru-RU" sz="2000" dirty="0" smtClean="0"/>
              <a:t>Принципы гуманности должны лежать в основе любых экспериментов с использованием животных. В тех случаях, когда экспериментальное воздействие причиняет животному боль и </a:t>
            </a:r>
            <a:r>
              <a:rPr lang="ru-RU" sz="2000" dirty="0" err="1" smtClean="0"/>
              <a:t>дисстресс</a:t>
            </a:r>
            <a:r>
              <a:rPr lang="ru-RU" sz="2000" dirty="0" smtClean="0"/>
              <a:t>, которые нельзя устранить или уменьшить (например, опухолевый рост, заражение инфекциями, токсикологические исследования и т.д.), необходимо определить критерии для гуманного окончания эксперимента, когда все данные уже собраны и нет необходимости продолжать страдания животного. </a:t>
            </a:r>
          </a:p>
          <a:p>
            <a:r>
              <a:rPr lang="ru-RU" sz="2000" dirty="0" smtClean="0"/>
              <a:t>При обнаружении таких критериев животных следует либо обезболить и провести необходимое лечение (если эксперимент предполагает оставление животного в живых), либо подвергнуть эвтаназии (если эксперимент предполагает смерть животного).</a:t>
            </a:r>
            <a:endParaRPr lang="ru-RU" sz="2000" dirty="0"/>
          </a:p>
        </p:txBody>
      </p:sp>
      <p:pic>
        <p:nvPicPr>
          <p:cNvPr id="6" name="Рисунок 5" descr="image14.png"/>
          <p:cNvPicPr>
            <a:picLocks noChangeAspect="1"/>
          </p:cNvPicPr>
          <p:nvPr/>
        </p:nvPicPr>
        <p:blipFill>
          <a:blip r:embed="rId2" cstate="print"/>
          <a:stretch>
            <a:fillRect/>
          </a:stretch>
        </p:blipFill>
        <p:spPr>
          <a:xfrm>
            <a:off x="7380312" y="260648"/>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Гуманное завершение эксперимента</a:t>
            </a:r>
            <a:endParaRPr lang="ru-RU" sz="3200" dirty="0"/>
          </a:p>
        </p:txBody>
      </p:sp>
      <p:sp>
        <p:nvSpPr>
          <p:cNvPr id="5" name="TextBox 4"/>
          <p:cNvSpPr txBox="1"/>
          <p:nvPr/>
        </p:nvSpPr>
        <p:spPr>
          <a:xfrm>
            <a:off x="323528" y="1628800"/>
            <a:ext cx="8136904" cy="2554545"/>
          </a:xfrm>
          <a:prstGeom prst="rect">
            <a:avLst/>
          </a:prstGeom>
          <a:noFill/>
        </p:spPr>
        <p:txBody>
          <a:bodyPr wrap="square" rtlCol="0">
            <a:spAutoFit/>
          </a:bodyPr>
          <a:lstStyle/>
          <a:p>
            <a:r>
              <a:rPr lang="ru-RU" sz="2000" dirty="0" smtClean="0"/>
              <a:t>Есть виды исследований, в которых традиционно дожидаются смерти животного: исследование биологии опухолей и эффективности противоопухолевой терапии, исследования инфекционных заболеваний и их терапии, токсикологические исследования новых веществ. Однако современные международные стандарты рекомендуют даже для таких исследований использовать эвтаназию по достижению животным агонизирующего состояния, а не дожидаться, пока животное умрет самостоятельно.</a:t>
            </a:r>
            <a:endParaRPr lang="ru-RU" sz="2000" dirty="0"/>
          </a:p>
        </p:txBody>
      </p:sp>
      <p:pic>
        <p:nvPicPr>
          <p:cNvPr id="6" name="Рисунок 5" descr="image14.png"/>
          <p:cNvPicPr>
            <a:picLocks noChangeAspect="1"/>
          </p:cNvPicPr>
          <p:nvPr/>
        </p:nvPicPr>
        <p:blipFill>
          <a:blip r:embed="rId2" cstate="print"/>
          <a:stretch>
            <a:fillRect/>
          </a:stretch>
        </p:blipFill>
        <p:spPr>
          <a:xfrm>
            <a:off x="7380312" y="260648"/>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Эвтаназия</a:t>
            </a:r>
            <a:endParaRPr lang="ru-RU" sz="3200" dirty="0"/>
          </a:p>
        </p:txBody>
      </p:sp>
      <p:sp>
        <p:nvSpPr>
          <p:cNvPr id="5" name="TextBox 4"/>
          <p:cNvSpPr txBox="1"/>
          <p:nvPr/>
        </p:nvSpPr>
        <p:spPr>
          <a:xfrm>
            <a:off x="323528" y="1628800"/>
            <a:ext cx="8136904" cy="4093428"/>
          </a:xfrm>
          <a:prstGeom prst="rect">
            <a:avLst/>
          </a:prstGeom>
          <a:noFill/>
        </p:spPr>
        <p:txBody>
          <a:bodyPr wrap="square" rtlCol="0">
            <a:spAutoFit/>
          </a:bodyPr>
          <a:lstStyle/>
          <a:p>
            <a:r>
              <a:rPr lang="ru-RU" sz="2000" dirty="0" smtClean="0"/>
              <a:t>Это гуманное </a:t>
            </a:r>
            <a:r>
              <a:rPr lang="ru-RU" sz="2000" dirty="0" smtClean="0"/>
              <a:t>умерщвление животного, причиняющее минимальное количество боли, страха и </a:t>
            </a:r>
            <a:r>
              <a:rPr lang="ru-RU" sz="2000" dirty="0" err="1" smtClean="0"/>
              <a:t>дисстресса</a:t>
            </a:r>
            <a:r>
              <a:rPr lang="ru-RU" sz="2000" dirty="0" smtClean="0"/>
              <a:t>. </a:t>
            </a:r>
          </a:p>
          <a:p>
            <a:r>
              <a:rPr lang="ru-RU" sz="2000" dirty="0" smtClean="0"/>
              <a:t>Причины, по которым проводят эвтаназию в лабораториях и питомниках обычно следующие: </a:t>
            </a:r>
          </a:p>
          <a:p>
            <a:pPr>
              <a:buFont typeface="Wingdings" pitchFamily="2" charset="2"/>
              <a:buChar char="Ø"/>
            </a:pPr>
            <a:r>
              <a:rPr lang="ru-RU" sz="2000" dirty="0" smtClean="0"/>
              <a:t>В конце эксперимента или когда проявляются побочные эффекты; </a:t>
            </a:r>
          </a:p>
          <a:p>
            <a:pPr>
              <a:buFont typeface="Wingdings" pitchFamily="2" charset="2"/>
              <a:buChar char="Ø"/>
            </a:pPr>
            <a:r>
              <a:rPr lang="ru-RU" sz="2000" dirty="0" smtClean="0"/>
              <a:t>Для отбора крови и других тканей для решения различных научных задач; </a:t>
            </a:r>
          </a:p>
          <a:p>
            <a:pPr>
              <a:buFont typeface="Wingdings" pitchFamily="2" charset="2"/>
              <a:buChar char="Ø"/>
            </a:pPr>
            <a:r>
              <a:rPr lang="ru-RU" sz="2000" dirty="0" smtClean="0"/>
              <a:t>Когда животное нужно избавить от боли, </a:t>
            </a:r>
            <a:r>
              <a:rPr lang="ru-RU" sz="2000" dirty="0" err="1" smtClean="0"/>
              <a:t>дисстресса</a:t>
            </a:r>
            <a:r>
              <a:rPr lang="ru-RU" sz="2000" dirty="0" smtClean="0"/>
              <a:t> </a:t>
            </a:r>
            <a:r>
              <a:rPr lang="ru-RU" sz="2000" dirty="0" smtClean="0"/>
              <a:t>и страдания; </a:t>
            </a:r>
          </a:p>
          <a:p>
            <a:pPr>
              <a:buFont typeface="Wingdings" pitchFamily="2" charset="2"/>
              <a:buChar char="Ø"/>
            </a:pPr>
            <a:r>
              <a:rPr lang="ru-RU" sz="2000" dirty="0" smtClean="0"/>
              <a:t>Когда состояние здоровья и благополучия животных вызывает беспокойство; </a:t>
            </a:r>
          </a:p>
          <a:p>
            <a:pPr>
              <a:buFont typeface="Wingdings" pitchFamily="2" charset="2"/>
              <a:buChar char="Ø"/>
            </a:pPr>
            <a:r>
              <a:rPr lang="ru-RU" sz="2000" dirty="0" smtClean="0"/>
              <a:t>Когда они больше не годятся для разведения; </a:t>
            </a:r>
          </a:p>
          <a:p>
            <a:pPr>
              <a:buFont typeface="Wingdings" pitchFamily="2" charset="2"/>
              <a:buChar char="Ø"/>
            </a:pPr>
            <a:r>
              <a:rPr lang="ru-RU" sz="2000" dirty="0" smtClean="0"/>
              <a:t>Нежелательный сток или сток с нежелательными свойствами, например, не тот пол, что необходим. </a:t>
            </a:r>
            <a:endParaRPr lang="ru-RU" sz="2000" dirty="0"/>
          </a:p>
        </p:txBody>
      </p:sp>
      <p:pic>
        <p:nvPicPr>
          <p:cNvPr id="6" name="Рисунок 5" descr="image14.png"/>
          <p:cNvPicPr>
            <a:picLocks noChangeAspect="1"/>
          </p:cNvPicPr>
          <p:nvPr/>
        </p:nvPicPr>
        <p:blipFill>
          <a:blip r:embed="rId2" cstate="print"/>
          <a:stretch>
            <a:fillRect/>
          </a:stretch>
        </p:blipFill>
        <p:spPr>
          <a:xfrm>
            <a:off x="7380312" y="260648"/>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Эвтаназия</a:t>
            </a:r>
            <a:endParaRPr lang="ru-RU" sz="3200" dirty="0"/>
          </a:p>
        </p:txBody>
      </p:sp>
      <p:sp>
        <p:nvSpPr>
          <p:cNvPr id="5" name="TextBox 4"/>
          <p:cNvSpPr txBox="1"/>
          <p:nvPr/>
        </p:nvSpPr>
        <p:spPr>
          <a:xfrm>
            <a:off x="323528" y="1628800"/>
            <a:ext cx="8136904" cy="4708981"/>
          </a:xfrm>
          <a:prstGeom prst="rect">
            <a:avLst/>
          </a:prstGeom>
          <a:noFill/>
        </p:spPr>
        <p:txBody>
          <a:bodyPr wrap="square" rtlCol="0">
            <a:spAutoFit/>
          </a:bodyPr>
          <a:lstStyle/>
          <a:p>
            <a:r>
              <a:rPr lang="ru-RU" sz="2000" dirty="0" smtClean="0"/>
              <a:t>Для того, чтобы метод умерщвления был признан гуманным, он должен соответствовать следующим требованиям: </a:t>
            </a:r>
            <a:endParaRPr lang="ru-RU" sz="2000" dirty="0" smtClean="0"/>
          </a:p>
          <a:p>
            <a:pPr>
              <a:buFont typeface="Wingdings" pitchFamily="2" charset="2"/>
              <a:buChar char="Ø"/>
            </a:pPr>
            <a:r>
              <a:rPr lang="ru-RU" sz="2000" dirty="0" smtClean="0"/>
              <a:t>быть </a:t>
            </a:r>
            <a:r>
              <a:rPr lang="ru-RU" sz="2000" dirty="0" smtClean="0"/>
              <a:t>безболезненным; </a:t>
            </a:r>
            <a:endParaRPr lang="ru-RU" sz="2000" dirty="0" smtClean="0"/>
          </a:p>
          <a:p>
            <a:pPr>
              <a:buFont typeface="Wingdings" pitchFamily="2" charset="2"/>
              <a:buChar char="Ø"/>
            </a:pPr>
            <a:r>
              <a:rPr lang="ru-RU" sz="2000" dirty="0" smtClean="0"/>
              <a:t>вызывать </a:t>
            </a:r>
            <a:r>
              <a:rPr lang="ru-RU" sz="2000" dirty="0" smtClean="0"/>
              <a:t>быструю потерю сознания и смерть; </a:t>
            </a:r>
            <a:endParaRPr lang="ru-RU" sz="2000" dirty="0" smtClean="0"/>
          </a:p>
          <a:p>
            <a:pPr>
              <a:buFont typeface="Wingdings" pitchFamily="2" charset="2"/>
              <a:buChar char="Ø"/>
            </a:pPr>
            <a:r>
              <a:rPr lang="ru-RU" sz="2000" dirty="0" smtClean="0"/>
              <a:t>требовать </a:t>
            </a:r>
            <a:r>
              <a:rPr lang="ru-RU" sz="2000" dirty="0" smtClean="0"/>
              <a:t>минимального обездвиживания животного (фиксации); </a:t>
            </a:r>
            <a:endParaRPr lang="ru-RU" sz="2000" dirty="0" smtClean="0"/>
          </a:p>
          <a:p>
            <a:pPr>
              <a:buFont typeface="Wingdings" pitchFamily="2" charset="2"/>
              <a:buChar char="Ø"/>
            </a:pPr>
            <a:r>
              <a:rPr lang="ru-RU" sz="2000" dirty="0" smtClean="0"/>
              <a:t>не </a:t>
            </a:r>
            <a:r>
              <a:rPr lang="ru-RU" sz="2000" dirty="0" smtClean="0"/>
              <a:t>вызывать волнения у животного; </a:t>
            </a:r>
            <a:endParaRPr lang="ru-RU" sz="2000" dirty="0" smtClean="0"/>
          </a:p>
          <a:p>
            <a:pPr>
              <a:buFont typeface="Wingdings" pitchFamily="2" charset="2"/>
              <a:buChar char="Ø"/>
            </a:pPr>
            <a:r>
              <a:rPr lang="ru-RU" sz="2000" dirty="0" smtClean="0"/>
              <a:t>соответствовать </a:t>
            </a:r>
            <a:r>
              <a:rPr lang="ru-RU" sz="2000" dirty="0" smtClean="0"/>
              <a:t>возрасту, виду, состоянию здоровья животного; </a:t>
            </a:r>
            <a:endParaRPr lang="ru-RU" sz="2000" dirty="0" smtClean="0"/>
          </a:p>
          <a:p>
            <a:pPr>
              <a:buFont typeface="Wingdings" pitchFamily="2" charset="2"/>
              <a:buChar char="Ø"/>
            </a:pPr>
            <a:r>
              <a:rPr lang="ru-RU" sz="2000" dirty="0" err="1" smtClean="0"/>
              <a:t>минимализировать</a:t>
            </a:r>
            <a:r>
              <a:rPr lang="ru-RU" sz="2000" dirty="0" smtClean="0"/>
              <a:t> </a:t>
            </a:r>
            <a:r>
              <a:rPr lang="ru-RU" sz="2000" dirty="0" smtClean="0"/>
              <a:t>испуг (страх) и физиологический стресс; </a:t>
            </a:r>
            <a:endParaRPr lang="ru-RU" sz="2000" dirty="0" smtClean="0"/>
          </a:p>
          <a:p>
            <a:pPr>
              <a:buFont typeface="Wingdings" pitchFamily="2" charset="2"/>
              <a:buChar char="Ø"/>
            </a:pPr>
            <a:r>
              <a:rPr lang="ru-RU" sz="2000" dirty="0" smtClean="0"/>
              <a:t>быть </a:t>
            </a:r>
            <a:r>
              <a:rPr lang="ru-RU" sz="2000" dirty="0" smtClean="0"/>
              <a:t>надежным, необратимым, легким в исполнении (желательно в малых дозах), безопасным и по возможности эстетически приемлемым для персонала, проводящего процедуру. </a:t>
            </a:r>
            <a:endParaRPr lang="ru-RU" sz="2000" dirty="0" smtClean="0"/>
          </a:p>
          <a:p>
            <a:endParaRPr lang="ru-RU" sz="2000" dirty="0" smtClean="0"/>
          </a:p>
          <a:p>
            <a:r>
              <a:rPr lang="ru-RU" sz="2000" dirty="0" smtClean="0"/>
              <a:t>Примеры </a:t>
            </a:r>
            <a:r>
              <a:rPr lang="ru-RU" sz="2000" dirty="0" smtClean="0"/>
              <a:t>способов эвтаназии для различных видов </a:t>
            </a:r>
            <a:r>
              <a:rPr lang="ru-RU" sz="2000" dirty="0" smtClean="0"/>
              <a:t>животных можно найти в  специальных руководствах по ветеринарии или в руководствах при работе с экспериментальными животными. </a:t>
            </a:r>
            <a:endParaRPr lang="ru-RU" sz="2000" dirty="0"/>
          </a:p>
        </p:txBody>
      </p:sp>
      <p:pic>
        <p:nvPicPr>
          <p:cNvPr id="6" name="Рисунок 5" descr="image14.png"/>
          <p:cNvPicPr>
            <a:picLocks noChangeAspect="1"/>
          </p:cNvPicPr>
          <p:nvPr/>
        </p:nvPicPr>
        <p:blipFill>
          <a:blip r:embed="rId2" cstate="print"/>
          <a:stretch>
            <a:fillRect/>
          </a:stretch>
        </p:blipFill>
        <p:spPr>
          <a:xfrm>
            <a:off x="7380312" y="260648"/>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11.jpe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57200" y="274638"/>
            <a:ext cx="8229600" cy="4738538"/>
          </a:xfrm>
        </p:spPr>
        <p:txBody>
          <a:bodyPr>
            <a:normAutofit/>
          </a:bodyPr>
          <a:lstStyle/>
          <a:p>
            <a:r>
              <a:rPr lang="ru-RU" i="1" dirty="0" smtClean="0">
                <a:latin typeface="Arial" pitchFamily="34" charset="0"/>
                <a:cs typeface="Arial" pitchFamily="34" charset="0"/>
              </a:rPr>
              <a:t>БЛАГОДАРЮ ЗА ВНИМАНИЕ!</a:t>
            </a:r>
            <a:r>
              <a:rPr lang="ru-RU" dirty="0" smtClean="0">
                <a:latin typeface="Comic Sans MS" pitchFamily="66" charset="0"/>
              </a:rPr>
              <a:t/>
            </a:r>
            <a:br>
              <a:rPr lang="ru-RU" dirty="0" smtClean="0">
                <a:latin typeface="Comic Sans MS" pitchFamily="66" charset="0"/>
              </a:rPr>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2800" dirty="0" smtClean="0"/>
              <a:t>В 2010 году американская ассоциация лабораторных животных (</a:t>
            </a:r>
            <a:r>
              <a:rPr lang="ru-RU" sz="2800" b="1" dirty="0" err="1" smtClean="0"/>
              <a:t>American</a:t>
            </a:r>
            <a:r>
              <a:rPr lang="ru-RU" sz="2800" dirty="0" smtClean="0"/>
              <a:t> </a:t>
            </a:r>
            <a:r>
              <a:rPr lang="ru-RU" sz="2800" b="1" dirty="0" err="1" smtClean="0"/>
              <a:t>Association</a:t>
            </a:r>
            <a:r>
              <a:rPr lang="ru-RU" sz="2800" dirty="0" smtClean="0"/>
              <a:t> </a:t>
            </a:r>
            <a:r>
              <a:rPr lang="ru-RU" sz="2800" b="1" dirty="0" err="1" smtClean="0"/>
              <a:t>for</a:t>
            </a:r>
            <a:r>
              <a:rPr lang="ru-RU" sz="2800" dirty="0" smtClean="0"/>
              <a:t> </a:t>
            </a:r>
            <a:r>
              <a:rPr lang="ru-RU" sz="2800" b="1" dirty="0" err="1" smtClean="0"/>
              <a:t>Laboratory</a:t>
            </a:r>
            <a:r>
              <a:rPr lang="ru-RU" sz="2800" dirty="0" smtClean="0"/>
              <a:t> </a:t>
            </a:r>
            <a:r>
              <a:rPr lang="ru-RU" sz="2800" b="1" dirty="0" err="1" smtClean="0"/>
              <a:t>Animal</a:t>
            </a:r>
            <a:r>
              <a:rPr lang="ru-RU" sz="2800" dirty="0" smtClean="0"/>
              <a:t> </a:t>
            </a:r>
            <a:r>
              <a:rPr lang="ru-RU" sz="2800" b="1" dirty="0" err="1" smtClean="0"/>
              <a:t>Scienc</a:t>
            </a:r>
            <a:r>
              <a:rPr lang="ru-RU" sz="2800" dirty="0" smtClean="0"/>
              <a:t> AALAS) издала </a:t>
            </a:r>
            <a:r>
              <a:rPr lang="ru-RU" sz="2800" dirty="0" err="1" smtClean="0"/>
              <a:t>постер</a:t>
            </a:r>
            <a:r>
              <a:rPr lang="ru-RU" sz="2800" dirty="0" smtClean="0"/>
              <a:t> «Роль животных в медицинских открытиях» (</a:t>
            </a:r>
            <a:r>
              <a:rPr lang="ru-RU" sz="2800" dirty="0" err="1" smtClean="0"/>
              <a:t>Animal</a:t>
            </a:r>
            <a:r>
              <a:rPr lang="ru-RU" sz="2800" dirty="0" smtClean="0"/>
              <a:t> </a:t>
            </a:r>
            <a:r>
              <a:rPr lang="ru-RU" sz="2800" dirty="0" err="1" smtClean="0"/>
              <a:t>Roles</a:t>
            </a:r>
            <a:r>
              <a:rPr lang="ru-RU" sz="2800" dirty="0" smtClean="0"/>
              <a:t> </a:t>
            </a:r>
            <a:r>
              <a:rPr lang="ru-RU" sz="2800" dirty="0" err="1" smtClean="0"/>
              <a:t>in</a:t>
            </a:r>
            <a:r>
              <a:rPr lang="ru-RU" sz="2800" dirty="0" smtClean="0"/>
              <a:t> </a:t>
            </a:r>
            <a:r>
              <a:rPr lang="ru-RU" sz="2800" dirty="0" err="1" smtClean="0"/>
              <a:t>Medical</a:t>
            </a:r>
            <a:r>
              <a:rPr lang="ru-RU" sz="2800" dirty="0" smtClean="0"/>
              <a:t> </a:t>
            </a:r>
            <a:r>
              <a:rPr lang="ru-RU" sz="2800" dirty="0" err="1" smtClean="0"/>
              <a:t>Discoveries</a:t>
            </a:r>
            <a:r>
              <a:rPr lang="ru-RU" sz="2800" dirty="0" smtClean="0"/>
              <a:t>), где приведен перечень Нобелевских премий по медицине и физиологии с 1901-2010 </a:t>
            </a:r>
            <a:r>
              <a:rPr lang="ru-RU" sz="2800" dirty="0" smtClean="0"/>
              <a:t>год, </a:t>
            </a:r>
            <a:r>
              <a:rPr lang="ru-RU" sz="2800" dirty="0" smtClean="0"/>
              <a:t>с указанием имени ученого, наименования открытия и вида животных, которые при этом были задействованы.</a:t>
            </a:r>
            <a:endParaRPr lang="ru-RU" sz="28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2800" dirty="0" smtClean="0"/>
              <a:t>В этом </a:t>
            </a:r>
            <a:r>
              <a:rPr lang="ru-RU" sz="2800" dirty="0" err="1" smtClean="0"/>
              <a:t>постере</a:t>
            </a:r>
            <a:r>
              <a:rPr lang="ru-RU" sz="2800" dirty="0" smtClean="0"/>
              <a:t> </a:t>
            </a:r>
            <a:r>
              <a:rPr lang="ru-RU" sz="2800" dirty="0" smtClean="0"/>
              <a:t>озвучено: </a:t>
            </a:r>
            <a:r>
              <a:rPr lang="ru-RU" sz="2800" dirty="0" smtClean="0"/>
              <a:t>«Взгляд на Нобелевские премии по медицине и физиологии, присужденные с 1901 года по настоящее время, показывает, что исследования на животных сыграли ключевую роль в этих важных открытиях. Исследования на животных должны продолжаться для аналогичных медицинских достижений в будущем».</a:t>
            </a:r>
            <a:endParaRPr lang="ru-RU" sz="28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2800" dirty="0" smtClean="0"/>
              <a:t>Исследования на животных сыграли важную роль почти в каждом медицинском прорыве прошлого века и современности. Почти каждый лауреат Нобелевской премии по физиологии и медицине с 1901 года опирался на данные, полученные в экспериментах на животных.</a:t>
            </a:r>
            <a:endParaRPr lang="ru-RU" sz="28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5544616"/>
          </a:xfrm>
        </p:spPr>
        <p:txBody>
          <a:bodyPr>
            <a:normAutofit/>
          </a:bodyPr>
          <a:lstStyle/>
          <a:p>
            <a:r>
              <a:rPr lang="ru-RU" sz="2800" dirty="0" smtClean="0"/>
              <a:t>Хотя методы, не связанные с животными, играют важную роль в биомедицинских исследованиях, они не могут заменить все виды использования животных. Методы </a:t>
            </a:r>
            <a:r>
              <a:rPr lang="ru-RU" sz="2800" dirty="0" err="1" smtClean="0"/>
              <a:t>in</a:t>
            </a:r>
            <a:r>
              <a:rPr lang="ru-RU" sz="2800" dirty="0" smtClean="0"/>
              <a:t> </a:t>
            </a:r>
            <a:r>
              <a:rPr lang="ru-RU" sz="2800" dirty="0" err="1" smtClean="0"/>
              <a:t>vitro</a:t>
            </a:r>
            <a:r>
              <a:rPr lang="ru-RU" sz="2800" dirty="0" smtClean="0"/>
              <a:t> и компьютерное моделирование играют важную роль, дополняя данные моделей животных. Практически все современные лекарственные препараты были исследованы на животных. Современные хирургические методы, включая операцию по замене тазобедренного сустава, трансплантацию почки, трансплантацию сердца и переливание крови, были усовершенствованы на животных. </a:t>
            </a:r>
            <a:endParaRPr lang="ru-RU" sz="28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Этические требования</a:t>
            </a:r>
            <a:endParaRPr lang="ru-RU" dirty="0"/>
          </a:p>
        </p:txBody>
      </p:sp>
      <p:sp>
        <p:nvSpPr>
          <p:cNvPr id="5" name="TextBox 4"/>
          <p:cNvSpPr txBox="1"/>
          <p:nvPr/>
        </p:nvSpPr>
        <p:spPr>
          <a:xfrm>
            <a:off x="611560" y="1340768"/>
            <a:ext cx="7488832" cy="4832092"/>
          </a:xfrm>
          <a:prstGeom prst="rect">
            <a:avLst/>
          </a:prstGeom>
          <a:noFill/>
        </p:spPr>
        <p:txBody>
          <a:bodyPr wrap="square" rtlCol="0">
            <a:spAutoFit/>
          </a:bodyPr>
          <a:lstStyle/>
          <a:p>
            <a:r>
              <a:rPr lang="ru-RU" sz="2400" dirty="0" smtClean="0"/>
              <a:t>Во второй половине ХХ века ученые единодушно пришли к признанию необходимости проводить исследования с использованием экспериментальных животных, соблюдая определенные этические требования. Это стало обязательным условием проведения экспериментов на животных во всех странах мира. К таким требованиям относятся следующие:</a:t>
            </a:r>
          </a:p>
          <a:p>
            <a:r>
              <a:rPr lang="ru-RU" sz="2400" b="1" dirty="0" smtClean="0"/>
              <a:t>—</a:t>
            </a:r>
            <a:r>
              <a:rPr lang="ru-RU" sz="2400" dirty="0" smtClean="0"/>
              <a:t> животное не должно испытывать боль,</a:t>
            </a:r>
          </a:p>
          <a:p>
            <a:r>
              <a:rPr lang="ru-RU" sz="2400" b="1" dirty="0" smtClean="0"/>
              <a:t>—</a:t>
            </a:r>
            <a:r>
              <a:rPr lang="ru-RU" sz="2400" dirty="0" smtClean="0"/>
              <a:t> условия его содержания должны быть максимально комфортными,</a:t>
            </a:r>
          </a:p>
          <a:p>
            <a:r>
              <a:rPr lang="ru-RU" sz="2400" b="1" dirty="0" smtClean="0"/>
              <a:t>—</a:t>
            </a:r>
            <a:r>
              <a:rPr lang="ru-RU" sz="2400" dirty="0" smtClean="0"/>
              <a:t> а целесообразность экспериментов — доказанной.</a:t>
            </a:r>
          </a:p>
          <a:p>
            <a:pPr algn="just">
              <a:buFont typeface="Arial" pitchFamily="34" charset="0"/>
              <a:buChar char="•"/>
            </a:pPr>
            <a:endParaRPr lang="ru-RU" sz="2000" dirty="0"/>
          </a:p>
        </p:txBody>
      </p:sp>
      <p:pic>
        <p:nvPicPr>
          <p:cNvPr id="6" name="Рисунок 5" descr="image14.png"/>
          <p:cNvPicPr>
            <a:picLocks noChangeAspect="1"/>
          </p:cNvPicPr>
          <p:nvPr/>
        </p:nvPicPr>
        <p:blipFill>
          <a:blip r:embed="rId2" cstate="print"/>
          <a:stretch>
            <a:fillRect/>
          </a:stretch>
        </p:blipFill>
        <p:spPr>
          <a:xfrm>
            <a:off x="7380312" y="0"/>
            <a:ext cx="2051720" cy="1454867"/>
          </a:xfrm>
          <a:prstGeom prst="rect">
            <a:avLst/>
          </a:prstGeom>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2617</Words>
  <Application>Microsoft Office PowerPoint</Application>
  <PresentationFormat>Экран (4:3)</PresentationFormat>
  <Paragraphs>162</Paragraphs>
  <Slides>48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АКТУАЛЬНЫЕ ВОПРОСЫ ИСПОЛЬЗОВАНИЯ ЭКСПЕРИМЕНТАЛЬНЫХ ЖИВОТНЫХ В ЭКСПЕРИМЕНТЕ</vt:lpstr>
      <vt:lpstr>В XXI веке проблема использования животных в качестве подопытного и биологического материала для проведения различных лабораторных и научных исследований является актуальной во многих научных областях и, в первую очередь, в медицине, в том числе при апробировании новых лекарственных препаратов, а также для внедрения новых методов в хирургическую, терапевтическую и других практик. </vt:lpstr>
      <vt:lpstr>Эксперименты на животных проводятся во многих сферах научных исследований: медицинские, военные, космические, при тестировании новых препаратов, косметики, бытовой химии, в образовании. В целом в мире в экспериментах задействованы более 100 млн. лабораторных животных в год </vt:lpstr>
      <vt:lpstr>Слайд 4</vt:lpstr>
      <vt:lpstr>В 2010 году американская ассоциация лабораторных животных (American Association for Laboratory Animal Scienc AALAS) издала постер «Роль животных в медицинских открытиях» (Animal Roles in Medical Discoveries), где приведен перечень Нобелевских премий по медицине и физиологии с 1901-2010 год, с указанием имени ученого, наименования открытия и вида животных, которые при этом были задействованы.</vt:lpstr>
      <vt:lpstr>В этом постере озвучено: «Взгляд на Нобелевские премии по медицине и физиологии, присужденные с 1901 года по настоящее время, показывает, что исследования на животных сыграли ключевую роль в этих важных открытиях. Исследования на животных должны продолжаться для аналогичных медицинских достижений в будущем».</vt:lpstr>
      <vt:lpstr>Исследования на животных сыграли важную роль почти в каждом медицинском прорыве прошлого века и современности. Почти каждый лауреат Нобелевской премии по физиологии и медицине с 1901 года опирался на данные, полученные в экспериментах на животных.</vt:lpstr>
      <vt:lpstr>Хотя методы, не связанные с животными, играют важную роль в биомедицинских исследованиях, они не могут заменить все виды использования животных. Методы in vitro и компьютерное моделирование играют важную роль, дополняя данные моделей животных. Практически все современные лекарственные препараты были исследованы на животных. Современные хирургические методы, включая операцию по замене тазобедренного сустава, трансплантацию почки, трансплантацию сердца и переливание крови, были усовершенствованы на животных. </vt:lpstr>
      <vt:lpstr>Этические требования</vt:lpstr>
      <vt:lpstr>Биоэтические нормы</vt:lpstr>
      <vt:lpstr>Законодательство регламентирующее работу с лабораторными животными </vt:lpstr>
      <vt:lpstr>Законодательство регламентирующее работу с лабораторными животными </vt:lpstr>
      <vt:lpstr>Законодательство регламентирующее работу с лабораторными животными </vt:lpstr>
      <vt:lpstr>Законодательство регламентирующее работу с лабораторными животными </vt:lpstr>
      <vt:lpstr>Законодательство регламентирующее работу с лабораторными животными </vt:lpstr>
      <vt:lpstr>Концепция 3R  [reduction, refinement and replacement]  </vt:lpstr>
      <vt:lpstr>Концепция 3R  [reduction, refinement and replacement]  </vt:lpstr>
      <vt:lpstr>Концепция 3R  [reduction, refinement and replacement]  </vt:lpstr>
      <vt:lpstr>Слайд 19</vt:lpstr>
      <vt:lpstr>Выбор вида, а в ряде случаев и конкретной линии, зависит от: </vt:lpstr>
      <vt:lpstr>Правила отбора животных</vt:lpstr>
      <vt:lpstr>Слайд 22</vt:lpstr>
      <vt:lpstr>Слайд 23</vt:lpstr>
      <vt:lpstr>Слайд 24</vt:lpstr>
      <vt:lpstr>Слайд 25</vt:lpstr>
      <vt:lpstr>Слайд 26</vt:lpstr>
      <vt:lpstr>Собаки</vt:lpstr>
      <vt:lpstr>Кошки</vt:lpstr>
      <vt:lpstr>Кролик</vt:lpstr>
      <vt:lpstr>Крысы и мыши</vt:lpstr>
      <vt:lpstr> </vt:lpstr>
      <vt:lpstr>Моделирование патологических процессов на экспериментальных животных</vt:lpstr>
      <vt:lpstr>Слайд 33</vt:lpstr>
      <vt:lpstr>Слайд 34</vt:lpstr>
      <vt:lpstr> </vt:lpstr>
      <vt:lpstr>Недостатки</vt:lpstr>
      <vt:lpstr>Основные требования к модели: </vt:lpstr>
      <vt:lpstr>Слайд 38</vt:lpstr>
      <vt:lpstr>Документы, необходимые для работы с экспериментальными животными </vt:lpstr>
      <vt:lpstr>Комиссия по биоэтике</vt:lpstr>
      <vt:lpstr>Слайд 41</vt:lpstr>
      <vt:lpstr>Правила работы с экспериментальными животными </vt:lpstr>
      <vt:lpstr>Правила работы с экспериментальными животными </vt:lpstr>
      <vt:lpstr>Гуманное завершение эксперимента</vt:lpstr>
      <vt:lpstr>Гуманное завершение эксперимента</vt:lpstr>
      <vt:lpstr>Эвтаназия</vt:lpstr>
      <vt:lpstr>Эвтаназия</vt:lpstr>
      <vt:lpstr>БЛАГОДАРЮ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отбора и общая характеристика животных, которых используют в экспериментальной хирургии для моделирования патологических состояний</dc:title>
  <dc:creator>user</dc:creator>
  <cp:lastModifiedBy>Екатерина</cp:lastModifiedBy>
  <cp:revision>47</cp:revision>
  <dcterms:created xsi:type="dcterms:W3CDTF">2021-10-01T14:56:18Z</dcterms:created>
  <dcterms:modified xsi:type="dcterms:W3CDTF">2025-06-09T20:33:01Z</dcterms:modified>
</cp:coreProperties>
</file>