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73" r:id="rId7"/>
    <p:sldId id="261" r:id="rId8"/>
    <p:sldId id="262" r:id="rId9"/>
    <p:sldId id="265" r:id="rId10"/>
    <p:sldId id="266" r:id="rId11"/>
    <p:sldId id="263" r:id="rId12"/>
    <p:sldId id="264" r:id="rId13"/>
    <p:sldId id="267" r:id="rId14"/>
    <p:sldId id="268" r:id="rId15"/>
    <p:sldId id="269" r:id="rId16"/>
    <p:sldId id="270" r:id="rId17"/>
    <p:sldId id="271" r:id="rId18"/>
    <p:sldId id="272" r:id="rId19"/>
    <p:sldId id="329" r:id="rId20"/>
    <p:sldId id="330" r:id="rId21"/>
    <p:sldId id="275" r:id="rId22"/>
    <p:sldId id="331" r:id="rId23"/>
    <p:sldId id="332" r:id="rId24"/>
    <p:sldId id="276" r:id="rId25"/>
    <p:sldId id="277" r:id="rId26"/>
    <p:sldId id="333" r:id="rId27"/>
    <p:sldId id="334" r:id="rId28"/>
    <p:sldId id="278" r:id="rId29"/>
    <p:sldId id="335" r:id="rId30"/>
    <p:sldId id="336" r:id="rId31"/>
    <p:sldId id="279" r:id="rId32"/>
    <p:sldId id="280" r:id="rId33"/>
    <p:sldId id="338" r:id="rId34"/>
    <p:sldId id="281" r:id="rId35"/>
    <p:sldId id="282" r:id="rId36"/>
    <p:sldId id="337" r:id="rId37"/>
    <p:sldId id="339"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40" r:id="rId69"/>
    <p:sldId id="341" r:id="rId70"/>
    <p:sldId id="342" r:id="rId71"/>
    <p:sldId id="343" r:id="rId72"/>
    <p:sldId id="344" r:id="rId73"/>
    <p:sldId id="345" r:id="rId74"/>
    <p:sldId id="346" r:id="rId75"/>
    <p:sldId id="347" r:id="rId76"/>
    <p:sldId id="349" r:id="rId77"/>
    <p:sldId id="313" r:id="rId78"/>
    <p:sldId id="314" r:id="rId79"/>
    <p:sldId id="315" r:id="rId80"/>
    <p:sldId id="316" r:id="rId81"/>
    <p:sldId id="317" r:id="rId82"/>
    <p:sldId id="318" r:id="rId83"/>
    <p:sldId id="319" r:id="rId84"/>
    <p:sldId id="320" r:id="rId85"/>
    <p:sldId id="321" r:id="rId86"/>
    <p:sldId id="322" r:id="rId87"/>
    <p:sldId id="323" r:id="rId88"/>
    <p:sldId id="350" r:id="rId89"/>
    <p:sldId id="324" r:id="rId90"/>
    <p:sldId id="351" r:id="rId9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4" d="100"/>
          <a:sy n="64" d="100"/>
        </p:scale>
        <p:origin x="-1336" y="-6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D2BDF52-2D49-483F-AA7A-4A15C4746820}" type="datetimeFigureOut">
              <a:rPr lang="ru-RU" smtClean="0"/>
              <a:pPr/>
              <a:t>24.06.2025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F079CE0-7A62-4223-9D0D-14603C3086E2}"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2BDF52-2D49-483F-AA7A-4A15C4746820}" type="datetimeFigureOut">
              <a:rPr lang="ru-RU" smtClean="0"/>
              <a:pPr/>
              <a:t>24.06.2025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79CE0-7A62-4223-9D0D-14603C3086E2}"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endchan.org/.media/91abc0ea521aadc86f20d83920275e3d-applicationpdf.pdf" TargetMode="External"/><Relationship Id="rId2" Type="http://schemas.openxmlformats.org/officeDocument/2006/relationships/hyperlink" Target="https://psv4.userapi.com/s/v1/d/CZ2x99etmJhEcavn_HpX6v95Ij_YXwBTpMvPxX2w_mErv6e5JwrHQWQQM5SpU-sI7YlO01oM3YtR8svUnUszy5i1c1J2LZ-8YzZetRN8mY8U_Bjax3ycKg/Uzly_v_khirurgii.pdf" TargetMode="External"/><Relationship Id="rId1" Type="http://schemas.openxmlformats.org/officeDocument/2006/relationships/slideLayout" Target="../slideLayouts/slideLayout2.xml"/><Relationship Id="rId6" Type="http://schemas.openxmlformats.org/officeDocument/2006/relationships/hyperlink" Target="https://reclin.ru/?ysclid=mbfmvht4r4902576503" TargetMode="External"/><Relationship Id="rId5" Type="http://schemas.openxmlformats.org/officeDocument/2006/relationships/hyperlink" Target="https://dl.libcats.org/genesis/45000/a56847c85c99008ff87d80175d44ec98/_as/%5bSemenov_G.M._i_dr.%5d_Hirurgichesky_shov(libcats.org).pdf" TargetMode="External"/><Relationship Id="rId4" Type="http://schemas.openxmlformats.org/officeDocument/2006/relationships/hyperlink" Target="https://elibrary.ru/item.asp?id=4865662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85786" y="2643182"/>
            <a:ext cx="7772400" cy="1470025"/>
          </a:xfrm>
        </p:spPr>
        <p:txBody>
          <a:bodyPr>
            <a:noAutofit/>
          </a:bodyPr>
          <a:lstStyle/>
          <a:p>
            <a:r>
              <a:rPr lang="ru-RU" sz="3200" b="1" dirty="0" smtClean="0">
                <a:latin typeface="Times New Roman" pitchFamily="18" charset="0"/>
                <a:cs typeface="Times New Roman" pitchFamily="18" charset="0"/>
              </a:rPr>
              <a:t>Прикладные аспекты шовной техники и вязания хирургических узлов</a:t>
            </a:r>
            <a:endParaRPr lang="ru-RU" sz="3200" b="1" dirty="0">
              <a:latin typeface="Times New Roman" pitchFamily="18" charset="0"/>
              <a:cs typeface="Times New Roman" pitchFamily="18" charset="0"/>
            </a:endParaRPr>
          </a:p>
        </p:txBody>
      </p:sp>
      <p:sp>
        <p:nvSpPr>
          <p:cNvPr id="4" name="Прямоугольник 3"/>
          <p:cNvSpPr/>
          <p:nvPr/>
        </p:nvSpPr>
        <p:spPr>
          <a:xfrm>
            <a:off x="428596" y="214290"/>
            <a:ext cx="8429684" cy="1477328"/>
          </a:xfrm>
          <a:prstGeom prst="rect">
            <a:avLst/>
          </a:prstGeom>
        </p:spPr>
        <p:txBody>
          <a:bodyPr wrap="square">
            <a:spAutoFit/>
          </a:bodyPr>
          <a:lstStyle/>
          <a:p>
            <a:pPr algn="ctr"/>
            <a:r>
              <a:rPr lang="ru-RU" dirty="0" smtClean="0">
                <a:latin typeface="Times New Roman" pitchFamily="18" charset="0"/>
                <a:cs typeface="Times New Roman" pitchFamily="18" charset="0"/>
              </a:rPr>
              <a:t>Федеральное государственное бюджетное образовательное учреждение высшего образования ‹‹Волгоградский государственный медицинский университет›› Министерства здравоохранения Российской Федерации</a:t>
            </a:r>
          </a:p>
          <a:p>
            <a:pPr algn="ctr"/>
            <a:endParaRPr lang="ru-RU" dirty="0" smtClean="0">
              <a:latin typeface="Times New Roman" pitchFamily="18" charset="0"/>
              <a:cs typeface="Times New Roman" pitchFamily="18" charset="0"/>
            </a:endParaRPr>
          </a:p>
          <a:p>
            <a:pPr algn="ctr"/>
            <a:r>
              <a:rPr lang="ru-RU" dirty="0" smtClean="0">
                <a:latin typeface="Times New Roman" pitchFamily="18" charset="0"/>
                <a:cs typeface="Times New Roman" pitchFamily="18" charset="0"/>
              </a:rPr>
              <a:t>Кафедра оперативной хирургии и топографической анатомии</a:t>
            </a:r>
            <a:endParaRPr lang="ru-RU" dirty="0" smtClean="0"/>
          </a:p>
        </p:txBody>
      </p:sp>
      <p:sp>
        <p:nvSpPr>
          <p:cNvPr id="5" name="TextBox 4"/>
          <p:cNvSpPr txBox="1"/>
          <p:nvPr/>
        </p:nvSpPr>
        <p:spPr>
          <a:xfrm>
            <a:off x="3643306" y="6429396"/>
            <a:ext cx="2071702" cy="369332"/>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2025 г.</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357166"/>
            <a:ext cx="8643998" cy="646331"/>
          </a:xfrm>
          <a:prstGeom prst="rect">
            <a:avLst/>
          </a:prstGeom>
        </p:spPr>
        <p:txBody>
          <a:bodyPr wrap="square">
            <a:spAutoFit/>
          </a:bodyPr>
          <a:lstStyle/>
          <a:p>
            <a:pPr algn="just"/>
            <a:r>
              <a:rPr lang="ru-RU" dirty="0">
                <a:latin typeface="Times New Roman" pitchFamily="18" charset="0"/>
                <a:cs typeface="Times New Roman" pitchFamily="18" charset="0"/>
              </a:rPr>
              <a:t>Комбинированные нити — это нити, которые образуются путём соединения двух и более нитей различных видов, строения и волокнистого состава.</a:t>
            </a:r>
          </a:p>
        </p:txBody>
      </p:sp>
      <p:sp>
        <p:nvSpPr>
          <p:cNvPr id="5" name="TextBox 4"/>
          <p:cNvSpPr txBox="1"/>
          <p:nvPr/>
        </p:nvSpPr>
        <p:spPr>
          <a:xfrm>
            <a:off x="214282" y="1643050"/>
            <a:ext cx="3643338" cy="2308324"/>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Преимущества комбинированных нитей</a:t>
            </a:r>
            <a:r>
              <a:rPr lang="en-US" b="1" dirty="0" smtClean="0">
                <a:latin typeface="Times New Roman" pitchFamily="18" charset="0"/>
                <a:cs typeface="Times New Roman" pitchFamily="18" charset="0"/>
              </a:rPr>
              <a:t>:</a:t>
            </a:r>
          </a:p>
          <a:p>
            <a:pPr algn="just"/>
            <a:r>
              <a:rPr lang="en-US" dirty="0">
                <a:latin typeface="Times New Roman" pitchFamily="18" charset="0"/>
                <a:cs typeface="Times New Roman" pitchFamily="18" charset="0"/>
              </a:rPr>
              <a:t>-</a:t>
            </a:r>
            <a:r>
              <a:rPr lang="ru-RU" dirty="0" smtClean="0">
                <a:latin typeface="Times New Roman" pitchFamily="18" charset="0"/>
                <a:cs typeface="Times New Roman" pitchFamily="18" charset="0"/>
              </a:rPr>
              <a:t>Превосходные манипуляционные качества;</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Минимальное </a:t>
            </a:r>
            <a:r>
              <a:rPr lang="ru-RU" dirty="0" err="1" smtClean="0">
                <a:latin typeface="Times New Roman" pitchFamily="18" charset="0"/>
                <a:cs typeface="Times New Roman" pitchFamily="18" charset="0"/>
              </a:rPr>
              <a:t>травмирование</a:t>
            </a:r>
            <a:r>
              <a:rPr lang="ru-RU" dirty="0" smtClean="0">
                <a:latin typeface="Times New Roman" pitchFamily="18" charset="0"/>
                <a:cs typeface="Times New Roman" pitchFamily="18" charset="0"/>
              </a:rPr>
              <a:t> тканей;</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-Прогнозируемые с высокой точностью сроки рассасывания.</a:t>
            </a:r>
            <a:endParaRPr lang="ru-RU" dirty="0">
              <a:latin typeface="Times New Roman" pitchFamily="18" charset="0"/>
              <a:cs typeface="Times New Roman" pitchFamily="18" charset="0"/>
            </a:endParaRPr>
          </a:p>
        </p:txBody>
      </p:sp>
      <p:sp>
        <p:nvSpPr>
          <p:cNvPr id="6" name="TextBox 5"/>
          <p:cNvSpPr txBox="1"/>
          <p:nvPr/>
        </p:nvSpPr>
        <p:spPr>
          <a:xfrm>
            <a:off x="4857752" y="1571612"/>
            <a:ext cx="4000528" cy="2585323"/>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Недостатки комбинированных нитей</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-Относительно высокая себестоимость;</a:t>
            </a:r>
          </a:p>
          <a:p>
            <a:pPr algn="just"/>
            <a:r>
              <a:rPr lang="ru-RU" dirty="0" smtClean="0">
                <a:latin typeface="Times New Roman" pitchFamily="18" charset="0"/>
                <a:cs typeface="Times New Roman" pitchFamily="18" charset="0"/>
              </a:rPr>
              <a:t> -Утрата положительных свойств при длительном хранении;</a:t>
            </a:r>
          </a:p>
          <a:p>
            <a:pPr algn="just"/>
            <a:r>
              <a:rPr lang="ru-RU" dirty="0" smtClean="0">
                <a:latin typeface="Times New Roman" pitchFamily="18" charset="0"/>
                <a:cs typeface="Times New Roman" pitchFamily="18" charset="0"/>
              </a:rPr>
              <a:t> -Высокая вероятность рассасывания наружной оболочки с утратой скрепляющих свойств.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285728"/>
            <a:ext cx="8572560" cy="1200329"/>
          </a:xfrm>
          <a:prstGeom prst="rect">
            <a:avLst/>
          </a:prstGeom>
        </p:spPr>
        <p:txBody>
          <a:bodyPr wrap="square">
            <a:spAutoFit/>
          </a:bodyPr>
          <a:lstStyle/>
          <a:p>
            <a:pPr algn="just"/>
            <a:r>
              <a:rPr lang="ru-RU" dirty="0" smtClean="0">
                <a:latin typeface="Times New Roman" pitchFamily="18" charset="0"/>
                <a:cs typeface="Times New Roman" pitchFamily="18" charset="0"/>
              </a:rPr>
              <a:t>В зависимости от скорости </a:t>
            </a:r>
            <a:r>
              <a:rPr lang="ru-RU" dirty="0" err="1" smtClean="0">
                <a:latin typeface="Times New Roman" pitchFamily="18" charset="0"/>
                <a:cs typeface="Times New Roman" pitchFamily="18" charset="0"/>
              </a:rPr>
              <a:t>биодеструкции</a:t>
            </a:r>
            <a:r>
              <a:rPr lang="ru-RU" dirty="0" smtClean="0">
                <a:latin typeface="Times New Roman" pitchFamily="18" charset="0"/>
                <a:cs typeface="Times New Roman" pitchFamily="18" charset="0"/>
              </a:rPr>
              <a:t> нити могут быть рассасывающимися и </a:t>
            </a:r>
            <a:r>
              <a:rPr lang="ru-RU" dirty="0" err="1" smtClean="0">
                <a:latin typeface="Times New Roman" pitchFamily="18" charset="0"/>
                <a:cs typeface="Times New Roman" pitchFamily="18" charset="0"/>
              </a:rPr>
              <a:t>нерассасывающимися</a:t>
            </a:r>
            <a:r>
              <a:rPr lang="ru-RU" dirty="0" smtClean="0">
                <a:latin typeface="Times New Roman" pitchFamily="18" charset="0"/>
                <a:cs typeface="Times New Roman" pitchFamily="18" charset="0"/>
              </a:rPr>
              <a:t>. Также все шовные материалы различаются по толщине. В соответствии с Европейской фармакопеей (ЕР), метрический размер нити соответствует минимальному значению диаметра, умноженному на 10.</a:t>
            </a:r>
            <a:endParaRPr lang="ru-RU" dirty="0">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2"/>
          <a:srcRect/>
          <a:stretch>
            <a:fillRect/>
          </a:stretch>
        </p:blipFill>
        <p:spPr bwMode="auto">
          <a:xfrm>
            <a:off x="1857356" y="1500174"/>
            <a:ext cx="5734050" cy="4924425"/>
          </a:xfrm>
          <a:prstGeom prst="rect">
            <a:avLst/>
          </a:prstGeom>
          <a:noFill/>
          <a:ln w="9525">
            <a:noFill/>
            <a:miter lim="800000"/>
            <a:headEnd/>
            <a:tailEnd/>
          </a:ln>
          <a:effectLst/>
        </p:spPr>
      </p:pic>
      <p:sp>
        <p:nvSpPr>
          <p:cNvPr id="6" name="TextBox 5"/>
          <p:cNvSpPr txBox="1"/>
          <p:nvPr/>
        </p:nvSpPr>
        <p:spPr>
          <a:xfrm>
            <a:off x="2000232" y="6357958"/>
            <a:ext cx="5643602"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Классификация шовного материала по толщине</a:t>
            </a:r>
            <a:endParaRPr lang="ru-RU" sz="1600" b="1" dirty="0">
              <a:latin typeface="Times New Roman" pitchFamily="18" charset="0"/>
              <a:cs typeface="Times New Roman" pitchFamily="18" charset="0"/>
            </a:endParaRPr>
          </a:p>
        </p:txBody>
      </p:sp>
      <p:sp>
        <p:nvSpPr>
          <p:cNvPr id="5" name="TextBox 4"/>
          <p:cNvSpPr txBox="1"/>
          <p:nvPr/>
        </p:nvSpPr>
        <p:spPr>
          <a:xfrm>
            <a:off x="1428728"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71736" y="0"/>
            <a:ext cx="4016612" cy="584775"/>
          </a:xfrm>
          <a:prstGeom prst="rect">
            <a:avLst/>
          </a:prstGeom>
        </p:spPr>
        <p:txBody>
          <a:bodyPr wrap="none">
            <a:spAutoFit/>
          </a:bodyPr>
          <a:lstStyle/>
          <a:p>
            <a:r>
              <a:rPr lang="ru-RU" sz="3200" b="1" dirty="0" smtClean="0">
                <a:latin typeface="Times New Roman" pitchFamily="18" charset="0"/>
                <a:cs typeface="Times New Roman" pitchFamily="18" charset="0"/>
              </a:rPr>
              <a:t>1.Шовный материал</a:t>
            </a:r>
            <a:endParaRPr lang="ru-RU" sz="3200" dirty="0"/>
          </a:p>
        </p:txBody>
      </p:sp>
      <p:sp>
        <p:nvSpPr>
          <p:cNvPr id="5" name="Прямоугольник 4"/>
          <p:cNvSpPr/>
          <p:nvPr/>
        </p:nvSpPr>
        <p:spPr>
          <a:xfrm>
            <a:off x="2571736" y="642918"/>
            <a:ext cx="4229812" cy="369332"/>
          </a:xfrm>
          <a:prstGeom prst="rect">
            <a:avLst/>
          </a:prstGeom>
        </p:spPr>
        <p:txBody>
          <a:bodyPr wrap="none">
            <a:spAutoFit/>
          </a:bodyPr>
          <a:lstStyle/>
          <a:p>
            <a:pPr marL="342900" indent="-342900" algn="just"/>
            <a:r>
              <a:rPr lang="ru-RU" b="1" dirty="0" smtClean="0">
                <a:latin typeface="Times New Roman" pitchFamily="18" charset="0"/>
                <a:cs typeface="Times New Roman" pitchFamily="18" charset="0"/>
              </a:rPr>
              <a:t>1.3.Традиционные шовные материалы</a:t>
            </a:r>
          </a:p>
        </p:txBody>
      </p:sp>
      <p:sp>
        <p:nvSpPr>
          <p:cNvPr id="6" name="Прямоугольник 5"/>
          <p:cNvSpPr/>
          <p:nvPr/>
        </p:nvSpPr>
        <p:spPr>
          <a:xfrm>
            <a:off x="357158" y="1142984"/>
            <a:ext cx="8501122" cy="3416320"/>
          </a:xfrm>
          <a:prstGeom prst="rect">
            <a:avLst/>
          </a:prstGeom>
        </p:spPr>
        <p:txBody>
          <a:bodyPr wrap="square">
            <a:spAutoFit/>
          </a:bodyPr>
          <a:lstStyle/>
          <a:p>
            <a:pPr algn="just"/>
            <a:r>
              <a:rPr lang="ru-RU" dirty="0" smtClean="0">
                <a:latin typeface="Times New Roman" pitchFamily="18" charset="0"/>
                <a:cs typeface="Times New Roman" pitchFamily="18" charset="0"/>
              </a:rPr>
              <a:t>К традиционным материалам относятся шелк, кетгут и их производные. Манипуляционные свойства шелка издавна считаются «золотым стандартом» в хирургии. Шелковая нить представляет собой комплекс гибких прочных </a:t>
            </a:r>
            <a:r>
              <a:rPr lang="ru-RU" dirty="0" err="1" smtClean="0">
                <a:latin typeface="Times New Roman" pitchFamily="18" charset="0"/>
                <a:cs typeface="Times New Roman" pitchFamily="18" charset="0"/>
              </a:rPr>
              <a:t>полифиламентных</a:t>
            </a:r>
            <a:r>
              <a:rPr lang="ru-RU" dirty="0" smtClean="0">
                <a:latin typeface="Times New Roman" pitchFamily="18" charset="0"/>
                <a:cs typeface="Times New Roman" pitchFamily="18" charset="0"/>
              </a:rPr>
              <a:t> волокон различной толщины. Эти нити легко стерилизуются непосредственно перед операцией и могут длительно храниться в 96% спирте в ампулах или </a:t>
            </a:r>
            <a:r>
              <a:rPr lang="ru-RU" dirty="0" err="1" smtClean="0">
                <a:latin typeface="Times New Roman" pitchFamily="18" charset="0"/>
                <a:cs typeface="Times New Roman" pitchFamily="18" charset="0"/>
              </a:rPr>
              <a:t>официнальных</a:t>
            </a:r>
            <a:r>
              <a:rPr lang="ru-RU" dirty="0" smtClean="0">
                <a:latin typeface="Times New Roman" pitchFamily="18" charset="0"/>
                <a:cs typeface="Times New Roman" pitchFamily="18" charset="0"/>
              </a:rPr>
              <a:t> упаковках. Шелк представляет собой </a:t>
            </a:r>
            <a:r>
              <a:rPr lang="ru-RU" dirty="0" err="1" smtClean="0">
                <a:latin typeface="Times New Roman" pitchFamily="18" charset="0"/>
                <a:cs typeface="Times New Roman" pitchFamily="18" charset="0"/>
              </a:rPr>
              <a:t>нерассасывающийся</a:t>
            </a:r>
            <a:r>
              <a:rPr lang="ru-RU" dirty="0" smtClean="0">
                <a:latin typeface="Times New Roman" pitchFamily="18" charset="0"/>
                <a:cs typeface="Times New Roman" pitchFamily="18" charset="0"/>
              </a:rPr>
              <a:t> шовный материал, поскольку в тканях он сохраняется в сроки до 6 мес. К относительным недостаткам относятся выраженные «фитильные» и «пилящие» свойства, ограничивающие применение шелка в современной хирургии. Одним из направлений совершенствования этого материала является использование различных покрытий (например, из воска и др.), позволяющих приблизить свойства шелка к характеристикам </a:t>
            </a:r>
            <a:r>
              <a:rPr lang="ru-RU" dirty="0" err="1" smtClean="0">
                <a:latin typeface="Times New Roman" pitchFamily="18" charset="0"/>
                <a:cs typeface="Times New Roman" pitchFamily="18" charset="0"/>
              </a:rPr>
              <a:t>монофиламентного</a:t>
            </a:r>
            <a:r>
              <a:rPr lang="ru-RU" dirty="0" smtClean="0">
                <a:latin typeface="Times New Roman" pitchFamily="18" charset="0"/>
                <a:cs typeface="Times New Roman" pitchFamily="18" charset="0"/>
              </a:rPr>
              <a:t> шовного материала.</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357166"/>
            <a:ext cx="8572560" cy="3693319"/>
          </a:xfrm>
          <a:prstGeom prst="rect">
            <a:avLst/>
          </a:prstGeom>
        </p:spPr>
        <p:txBody>
          <a:bodyPr wrap="square">
            <a:spAutoFit/>
          </a:bodyPr>
          <a:lstStyle/>
          <a:p>
            <a:pPr algn="just"/>
            <a:r>
              <a:rPr lang="ru-RU" dirty="0" smtClean="0">
                <a:latin typeface="Times New Roman" pitchFamily="18" charset="0"/>
                <a:cs typeface="Times New Roman" pitchFamily="18" charset="0"/>
              </a:rPr>
              <a:t>Наиболее известным и широко распространенным рассасывающимся естественным шовным материалом является кетгут — </a:t>
            </a:r>
            <a:r>
              <a:rPr lang="ru-RU" dirty="0" err="1" smtClean="0">
                <a:latin typeface="Times New Roman" pitchFamily="18" charset="0"/>
                <a:cs typeface="Times New Roman" pitchFamily="18" charset="0"/>
              </a:rPr>
              <a:t>полифиламентная</a:t>
            </a:r>
            <a:r>
              <a:rPr lang="ru-RU" dirty="0" smtClean="0">
                <a:latin typeface="Times New Roman" pitchFamily="18" charset="0"/>
                <a:cs typeface="Times New Roman" pitchFamily="18" charset="0"/>
              </a:rPr>
              <a:t> нить из </a:t>
            </a:r>
            <a:r>
              <a:rPr lang="ru-RU" dirty="0" err="1" smtClean="0">
                <a:latin typeface="Times New Roman" pitchFamily="18" charset="0"/>
                <a:cs typeface="Times New Roman" pitchFamily="18" charset="0"/>
              </a:rPr>
              <a:t>подслизистой</a:t>
            </a:r>
            <a:r>
              <a:rPr lang="ru-RU" dirty="0" smtClean="0">
                <a:latin typeface="Times New Roman" pitchFamily="18" charset="0"/>
                <a:cs typeface="Times New Roman" pitchFamily="18" charset="0"/>
              </a:rPr>
              <a:t> оболочки кишки млекопитающих. Положительными свойствами кетгута являются хорошие манипуляционные свойства, способность выдерживать значительную нагрузку и формирование прочных узлов. Что касается недостатков, то кетгут обладает недостаточной механической прочностью, высокой </a:t>
            </a:r>
            <a:r>
              <a:rPr lang="ru-RU" dirty="0" err="1" smtClean="0">
                <a:latin typeface="Times New Roman" pitchFamily="18" charset="0"/>
                <a:cs typeface="Times New Roman" pitchFamily="18" charset="0"/>
              </a:rPr>
              <a:t>реактогенностью</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аллергенностью</a:t>
            </a:r>
            <a:r>
              <a:rPr lang="ru-RU" dirty="0" smtClean="0">
                <a:latin typeface="Times New Roman" pitchFamily="18" charset="0"/>
                <a:cs typeface="Times New Roman" pitchFamily="18" charset="0"/>
              </a:rPr>
              <a:t>, выраженной абсорбционной способностью. Помимо этого, сроки рассасывания кетгута могут варьировать в широких пределах (от 3 до 15 дней), что может оказаться либо недостаточным, либо избыточным для формирования рубца. Современные технологии позволяют регулировать срок рассасывания кетгута. В частности, хромирование кетгута увеличивает срок рассасывания и несколько уменьшает выраженность тканевой реакции. В то же время фирмой «</a:t>
            </a:r>
            <a:r>
              <a:rPr lang="ru-RU" dirty="0" err="1" smtClean="0">
                <a:latin typeface="Times New Roman" pitchFamily="18" charset="0"/>
                <a:cs typeface="Times New Roman" pitchFamily="18" charset="0"/>
              </a:rPr>
              <a:t>Этикон</a:t>
            </a:r>
            <a:r>
              <a:rPr lang="ru-RU" dirty="0" smtClean="0">
                <a:latin typeface="Times New Roman" pitchFamily="18" charset="0"/>
                <a:cs typeface="Times New Roman" pitchFamily="18" charset="0"/>
              </a:rPr>
              <a:t>» разработан кетгут с уменьшенным стандартным сроком рассасывания до 3 дней.</a:t>
            </a:r>
            <a:endParaRPr lang="ru-RU"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571472" y="4357694"/>
            <a:ext cx="3500462" cy="1709996"/>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857752" y="4071942"/>
            <a:ext cx="3471871" cy="2314581"/>
          </a:xfrm>
          <a:prstGeom prst="rect">
            <a:avLst/>
          </a:prstGeom>
          <a:noFill/>
          <a:ln w="9525">
            <a:noFill/>
            <a:miter lim="800000"/>
            <a:headEnd/>
            <a:tailEnd/>
          </a:ln>
          <a:effectLst/>
        </p:spPr>
      </p:pic>
      <p:sp>
        <p:nvSpPr>
          <p:cNvPr id="8" name="TextBox 7"/>
          <p:cNvSpPr txBox="1"/>
          <p:nvPr/>
        </p:nvSpPr>
        <p:spPr>
          <a:xfrm>
            <a:off x="1000100" y="6581001"/>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srcRect/>
          <a:stretch>
            <a:fillRect/>
          </a:stretch>
        </p:blipFill>
        <p:spPr bwMode="auto">
          <a:xfrm>
            <a:off x="1785918" y="571480"/>
            <a:ext cx="5638800" cy="5181600"/>
          </a:xfrm>
          <a:prstGeom prst="rect">
            <a:avLst/>
          </a:prstGeom>
          <a:noFill/>
          <a:ln w="9525">
            <a:noFill/>
            <a:miter lim="800000"/>
            <a:headEnd/>
            <a:tailEnd/>
          </a:ln>
          <a:effectLst/>
        </p:spPr>
      </p:pic>
      <p:sp>
        <p:nvSpPr>
          <p:cNvPr id="5" name="TextBox 4"/>
          <p:cNvSpPr txBox="1"/>
          <p:nvPr/>
        </p:nvSpPr>
        <p:spPr>
          <a:xfrm>
            <a:off x="1071538" y="5786454"/>
            <a:ext cx="7286676"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Виды традиционных шовных материалов</a:t>
            </a:r>
            <a:endParaRPr lang="ru-RU" b="1" dirty="0">
              <a:latin typeface="Times New Roman" pitchFamily="18" charset="0"/>
              <a:cs typeface="Times New Roman" pitchFamily="18" charset="0"/>
            </a:endParaRPr>
          </a:p>
        </p:txBody>
      </p:sp>
      <p:sp>
        <p:nvSpPr>
          <p:cNvPr id="4" name="TextBox 3"/>
          <p:cNvSpPr txBox="1"/>
          <p:nvPr/>
        </p:nvSpPr>
        <p:spPr>
          <a:xfrm>
            <a:off x="1428728" y="6143644"/>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71736" y="0"/>
            <a:ext cx="4016612" cy="584775"/>
          </a:xfrm>
          <a:prstGeom prst="rect">
            <a:avLst/>
          </a:prstGeom>
        </p:spPr>
        <p:txBody>
          <a:bodyPr wrap="none">
            <a:spAutoFit/>
          </a:bodyPr>
          <a:lstStyle/>
          <a:p>
            <a:r>
              <a:rPr lang="ru-RU" sz="3200" b="1" dirty="0" smtClean="0">
                <a:latin typeface="Times New Roman" pitchFamily="18" charset="0"/>
                <a:cs typeface="Times New Roman" pitchFamily="18" charset="0"/>
              </a:rPr>
              <a:t>1.Шовный материал</a:t>
            </a:r>
            <a:endParaRPr lang="ru-RU" sz="3200" dirty="0"/>
          </a:p>
        </p:txBody>
      </p:sp>
      <p:sp>
        <p:nvSpPr>
          <p:cNvPr id="5" name="Прямоугольник 4"/>
          <p:cNvSpPr/>
          <p:nvPr/>
        </p:nvSpPr>
        <p:spPr>
          <a:xfrm>
            <a:off x="285720" y="571480"/>
            <a:ext cx="8643998" cy="646331"/>
          </a:xfrm>
          <a:prstGeom prst="rect">
            <a:avLst/>
          </a:prstGeom>
        </p:spPr>
        <p:txBody>
          <a:bodyPr wrap="square">
            <a:spAutoFit/>
          </a:bodyPr>
          <a:lstStyle/>
          <a:p>
            <a:pPr algn="ctr"/>
            <a:r>
              <a:rPr lang="ru-RU" b="1" dirty="0" smtClean="0">
                <a:latin typeface="Times New Roman" pitchFamily="18" charset="0"/>
                <a:cs typeface="Times New Roman" pitchFamily="18" charset="0"/>
              </a:rPr>
              <a:t>1.4.Современные </a:t>
            </a:r>
            <a:r>
              <a:rPr lang="ru-RU" b="1" dirty="0" err="1" smtClean="0">
                <a:latin typeface="Times New Roman" pitchFamily="18" charset="0"/>
                <a:cs typeface="Times New Roman" pitchFamily="18" charset="0"/>
              </a:rPr>
              <a:t>нерассасывающиеся</a:t>
            </a:r>
            <a:r>
              <a:rPr lang="ru-RU" b="1" dirty="0" smtClean="0">
                <a:latin typeface="Times New Roman" pitchFamily="18" charset="0"/>
                <a:cs typeface="Times New Roman" pitchFamily="18" charset="0"/>
              </a:rPr>
              <a:t> шовные материалы и возможности их применения</a:t>
            </a:r>
            <a:endParaRPr lang="ru-RU" b="1" dirty="0"/>
          </a:p>
        </p:txBody>
      </p:sp>
      <p:sp>
        <p:nvSpPr>
          <p:cNvPr id="6" name="Прямоугольник 5"/>
          <p:cNvSpPr/>
          <p:nvPr/>
        </p:nvSpPr>
        <p:spPr>
          <a:xfrm>
            <a:off x="285720" y="2143116"/>
            <a:ext cx="8643998" cy="2862322"/>
          </a:xfrm>
          <a:prstGeom prst="rect">
            <a:avLst/>
          </a:prstGeom>
        </p:spPr>
        <p:txBody>
          <a:bodyPr wrap="square">
            <a:spAutoFit/>
          </a:bodyPr>
          <a:lstStyle/>
          <a:p>
            <a:pPr algn="just"/>
            <a:r>
              <a:rPr lang="ru-RU" dirty="0" smtClean="0">
                <a:latin typeface="Times New Roman" pitchFamily="18" charset="0"/>
                <a:cs typeface="Times New Roman" pitchFamily="18" charset="0"/>
              </a:rPr>
              <a:t>К категории современных </a:t>
            </a:r>
            <a:r>
              <a:rPr lang="ru-RU" dirty="0" err="1" smtClean="0">
                <a:latin typeface="Times New Roman" pitchFamily="18" charset="0"/>
                <a:cs typeface="Times New Roman" pitchFamily="18" charset="0"/>
              </a:rPr>
              <a:t>нерассасывающихся</a:t>
            </a:r>
            <a:r>
              <a:rPr lang="ru-RU" dirty="0" smtClean="0">
                <a:latin typeface="Times New Roman" pitchFamily="18" charset="0"/>
                <a:cs typeface="Times New Roman" pitchFamily="18" charset="0"/>
              </a:rPr>
              <a:t> материалов относится ряд полимерных и металлических нитей.</a:t>
            </a:r>
          </a:p>
          <a:p>
            <a:pPr algn="just"/>
            <a:r>
              <a:rPr lang="ru-RU" dirty="0" smtClean="0">
                <a:latin typeface="Times New Roman" pitchFamily="18" charset="0"/>
                <a:cs typeface="Times New Roman" pitchFamily="18" charset="0"/>
              </a:rPr>
              <a:t> Их положительные свойства:</a:t>
            </a:r>
          </a:p>
          <a:p>
            <a:pPr algn="just"/>
            <a:r>
              <a:rPr lang="ru-RU" dirty="0" smtClean="0">
                <a:latin typeface="Times New Roman" pitchFamily="18" charset="0"/>
                <a:cs typeface="Times New Roman" pitchFamily="18" charset="0"/>
              </a:rPr>
              <a:t> -Высокая прочность, сохраняющаяся в тканях в течение длительного времени;</a:t>
            </a:r>
          </a:p>
          <a:p>
            <a:pPr algn="just"/>
            <a:r>
              <a:rPr lang="ru-RU" dirty="0" smtClean="0">
                <a:latin typeface="Times New Roman" pitchFamily="18" charset="0"/>
                <a:cs typeface="Times New Roman" pitchFamily="18" charset="0"/>
              </a:rPr>
              <a:t> -Хорошие манипуляционные свойства;</a:t>
            </a:r>
          </a:p>
          <a:p>
            <a:pPr algn="just"/>
            <a:r>
              <a:rPr lang="ru-RU" dirty="0" smtClean="0">
                <a:latin typeface="Times New Roman" pitchFamily="18" charset="0"/>
                <a:cs typeface="Times New Roman" pitchFamily="18" charset="0"/>
              </a:rPr>
              <a:t> -Технологичность изготовления;</a:t>
            </a:r>
          </a:p>
          <a:p>
            <a:pPr algn="just"/>
            <a:r>
              <a:rPr lang="ru-RU" dirty="0" smtClean="0">
                <a:latin typeface="Times New Roman" pitchFamily="18" charset="0"/>
                <a:cs typeface="Times New Roman" pitchFamily="18" charset="0"/>
              </a:rPr>
              <a:t> -Относительная дешевизна.</a:t>
            </a:r>
          </a:p>
          <a:p>
            <a:pPr algn="just"/>
            <a:r>
              <a:rPr lang="ru-RU" dirty="0" smtClean="0">
                <a:latin typeface="Times New Roman" pitchFamily="18" charset="0"/>
                <a:cs typeface="Times New Roman" pitchFamily="18" charset="0"/>
              </a:rPr>
              <a:t> Однако постоянное присутствие </a:t>
            </a:r>
            <a:r>
              <a:rPr lang="ru-RU" dirty="0" err="1" smtClean="0">
                <a:latin typeface="Times New Roman" pitchFamily="18" charset="0"/>
                <a:cs typeface="Times New Roman" pitchFamily="18" charset="0"/>
              </a:rPr>
              <a:t>нерассасывающихся</a:t>
            </a:r>
            <a:r>
              <a:rPr lang="ru-RU" dirty="0" smtClean="0">
                <a:latin typeface="Times New Roman" pitchFamily="18" charset="0"/>
                <a:cs typeface="Times New Roman" pitchFamily="18" charset="0"/>
              </a:rPr>
              <a:t> нитей в организме может привести к развитию воспалительных реакций и последующему рубцеванию, что исключает их применение для швов на желчных протоках или мочевыводящих путях.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857232"/>
            <a:ext cx="8501122" cy="3416320"/>
          </a:xfrm>
          <a:prstGeom prst="rect">
            <a:avLst/>
          </a:prstGeom>
        </p:spPr>
        <p:txBody>
          <a:bodyPr wrap="square">
            <a:spAutoFit/>
          </a:bodyPr>
          <a:lstStyle/>
          <a:p>
            <a:pPr algn="just"/>
            <a:r>
              <a:rPr lang="ru-RU" dirty="0" smtClean="0">
                <a:latin typeface="Times New Roman" pitchFamily="18" charset="0"/>
                <a:cs typeface="Times New Roman" pitchFamily="18" charset="0"/>
              </a:rPr>
              <a:t>Полиамидные шовные материалы (</a:t>
            </a:r>
            <a:r>
              <a:rPr lang="ru-RU" dirty="0" err="1" smtClean="0">
                <a:latin typeface="Times New Roman" pitchFamily="18" charset="0"/>
                <a:cs typeface="Times New Roman" pitchFamily="18" charset="0"/>
              </a:rPr>
              <a:t>нуролон</a:t>
            </a:r>
            <a:r>
              <a:rPr lang="ru-RU" dirty="0" smtClean="0">
                <a:latin typeface="Times New Roman" pitchFamily="18" charset="0"/>
                <a:cs typeface="Times New Roman" pitchFamily="18" charset="0"/>
              </a:rPr>
              <a:t>, эталон, </a:t>
            </a:r>
            <a:r>
              <a:rPr lang="ru-RU" dirty="0" err="1" smtClean="0">
                <a:latin typeface="Times New Roman" pitchFamily="18" charset="0"/>
                <a:cs typeface="Times New Roman" pitchFamily="18" charset="0"/>
              </a:rPr>
              <a:t>фторлин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супрамид</a:t>
            </a:r>
            <a:r>
              <a:rPr lang="ru-RU" dirty="0" smtClean="0">
                <a:latin typeface="Times New Roman" pitchFamily="18" charset="0"/>
                <a:cs typeface="Times New Roman" pitchFamily="18" charset="0"/>
              </a:rPr>
              <a:t>) обладают высокой прочностью и гибкостью, относительно быстро разрушаются (в сроки до 2 лет). Эти нити вызывают наиболее выраженные местные воспалительные изменения, что ограничивает их применение для швов на внутренних органах. Использование полиэфирных нитей (лавсан, </a:t>
            </a:r>
            <a:r>
              <a:rPr lang="ru-RU" dirty="0" err="1" smtClean="0">
                <a:latin typeface="Times New Roman" pitchFamily="18" charset="0"/>
                <a:cs typeface="Times New Roman" pitchFamily="18" charset="0"/>
              </a:rPr>
              <a:t>терилен</a:t>
            </a:r>
            <a:r>
              <a:rPr lang="ru-RU" dirty="0" smtClean="0">
                <a:latin typeface="Times New Roman" pitchFamily="18" charset="0"/>
                <a:cs typeface="Times New Roman" pitchFamily="18" charset="0"/>
              </a:rPr>
              <a:t>, дакрон, </a:t>
            </a:r>
            <a:r>
              <a:rPr lang="ru-RU" dirty="0" err="1" smtClean="0">
                <a:latin typeface="Times New Roman" pitchFamily="18" charset="0"/>
                <a:cs typeface="Times New Roman" pitchFamily="18" charset="0"/>
              </a:rPr>
              <a:t>мерсилен</a:t>
            </a:r>
            <a:r>
              <a:rPr lang="ru-RU" dirty="0" smtClean="0">
                <a:latin typeface="Times New Roman" pitchFamily="18" charset="0"/>
                <a:cs typeface="Times New Roman" pitchFamily="18" charset="0"/>
              </a:rPr>
              <a:t>, полиэстер, </a:t>
            </a:r>
            <a:r>
              <a:rPr lang="ru-RU" dirty="0" err="1" smtClean="0">
                <a:latin typeface="Times New Roman" pitchFamily="18" charset="0"/>
                <a:cs typeface="Times New Roman" pitchFamily="18" charset="0"/>
              </a:rPr>
              <a:t>сурджидак</a:t>
            </a:r>
            <a:r>
              <a:rPr lang="ru-RU" dirty="0" smtClean="0">
                <a:latin typeface="Times New Roman" pitchFamily="18" charset="0"/>
                <a:cs typeface="Times New Roman" pitchFamily="18" charset="0"/>
              </a:rPr>
              <a:t>) приводит к развитию менее выраженной тканевой реакции. Для уменьшения «</a:t>
            </a:r>
            <a:r>
              <a:rPr lang="ru-RU" dirty="0" err="1" smtClean="0">
                <a:latin typeface="Times New Roman" pitchFamily="18" charset="0"/>
                <a:cs typeface="Times New Roman" pitchFamily="18" charset="0"/>
              </a:rPr>
              <a:t>фитильности</a:t>
            </a:r>
            <a:r>
              <a:rPr lang="ru-RU" dirty="0" smtClean="0">
                <a:latin typeface="Times New Roman" pitchFamily="18" charset="0"/>
                <a:cs typeface="Times New Roman" pitchFamily="18" charset="0"/>
              </a:rPr>
              <a:t>» и «пилящих» свойств их применяют в виде комбинированных нитей (</a:t>
            </a:r>
            <a:r>
              <a:rPr lang="ru-RU" dirty="0" err="1" smtClean="0">
                <a:latin typeface="Times New Roman" pitchFamily="18" charset="0"/>
                <a:cs typeface="Times New Roman" pitchFamily="18" charset="0"/>
              </a:rPr>
              <a:t>этибонд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ти-крон</a:t>
            </a:r>
            <a:r>
              <a:rPr lang="ru-RU" dirty="0" smtClean="0">
                <a:latin typeface="Times New Roman" pitchFamily="18" charset="0"/>
                <a:cs typeface="Times New Roman" pitchFamily="18" charset="0"/>
              </a:rPr>
              <a:t>, м-дек, </a:t>
            </a:r>
            <a:r>
              <a:rPr lang="ru-RU" dirty="0" err="1" smtClean="0">
                <a:latin typeface="Times New Roman" pitchFamily="18" charset="0"/>
                <a:cs typeface="Times New Roman" pitchFamily="18" charset="0"/>
              </a:rPr>
              <a:t>синтофил</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фторэкс</a:t>
            </a:r>
            <a:r>
              <a:rPr lang="ru-RU" dirty="0" smtClean="0">
                <a:latin typeface="Times New Roman" pitchFamily="18" charset="0"/>
                <a:cs typeface="Times New Roman" pitchFamily="18" charset="0"/>
              </a:rPr>
              <a:t>).Наиболее инертными являются шовные материалы на основе полиолефинов, обладающие прочностью, эластичностью, надежностью в узле и универсальностью свойств. К ним относятся </a:t>
            </a:r>
            <a:r>
              <a:rPr lang="ru-RU" dirty="0" err="1" smtClean="0">
                <a:latin typeface="Times New Roman" pitchFamily="18" charset="0"/>
                <a:cs typeface="Times New Roman" pitchFamily="18" charset="0"/>
              </a:rPr>
              <a:t>монофиламентные</a:t>
            </a:r>
            <a:r>
              <a:rPr lang="ru-RU" dirty="0" smtClean="0">
                <a:latin typeface="Times New Roman" pitchFamily="18" charset="0"/>
                <a:cs typeface="Times New Roman" pitchFamily="18" charset="0"/>
              </a:rPr>
              <a:t> нити на основе полипропилена (пролей, </a:t>
            </a:r>
            <a:r>
              <a:rPr lang="ru-RU" dirty="0" err="1" smtClean="0">
                <a:latin typeface="Times New Roman" pitchFamily="18" charset="0"/>
                <a:cs typeface="Times New Roman" pitchFamily="18" charset="0"/>
              </a:rPr>
              <a:t>суржилен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суржипро</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714348" y="4500570"/>
            <a:ext cx="3786214" cy="1668372"/>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4714876" y="4357694"/>
            <a:ext cx="4071949" cy="1834434"/>
          </a:xfrm>
          <a:prstGeom prst="rect">
            <a:avLst/>
          </a:prstGeom>
          <a:noFill/>
          <a:ln w="9525">
            <a:noFill/>
            <a:miter lim="800000"/>
            <a:headEnd/>
            <a:tailEnd/>
          </a:ln>
          <a:effectLst/>
        </p:spPr>
      </p:pic>
      <p:sp>
        <p:nvSpPr>
          <p:cNvPr id="8" name="TextBox 7"/>
          <p:cNvSpPr txBox="1"/>
          <p:nvPr/>
        </p:nvSpPr>
        <p:spPr>
          <a:xfrm>
            <a:off x="1000100" y="6581001"/>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2143116"/>
            <a:ext cx="8572560" cy="2585323"/>
          </a:xfrm>
          <a:prstGeom prst="rect">
            <a:avLst/>
          </a:prstGeom>
        </p:spPr>
        <p:txBody>
          <a:bodyPr wrap="square">
            <a:spAutoFit/>
          </a:bodyPr>
          <a:lstStyle/>
          <a:p>
            <a:pPr algn="just"/>
            <a:r>
              <a:rPr lang="ru-RU" dirty="0" smtClean="0">
                <a:latin typeface="Times New Roman" pitchFamily="18" charset="0"/>
                <a:cs typeface="Times New Roman" pitchFamily="18" charset="0"/>
              </a:rPr>
              <a:t>Отличными манипуляционными свойствами, прочностью и биологической инертностью также характеризуются нити на основе </a:t>
            </a:r>
            <a:r>
              <a:rPr lang="ru-RU" dirty="0" err="1" smtClean="0">
                <a:latin typeface="Times New Roman" pitchFamily="18" charset="0"/>
                <a:cs typeface="Times New Roman" pitchFamily="18" charset="0"/>
              </a:rPr>
              <a:t>фторполимерных</a:t>
            </a:r>
            <a:r>
              <a:rPr lang="ru-RU" dirty="0" smtClean="0">
                <a:latin typeface="Times New Roman" pitchFamily="18" charset="0"/>
                <a:cs typeface="Times New Roman" pitchFamily="18" charset="0"/>
              </a:rPr>
              <a:t> материалов. Примером может служить успешно применяющийся в сосудистой хирургии </a:t>
            </a:r>
            <a:r>
              <a:rPr lang="ru-RU" dirty="0" err="1" smtClean="0">
                <a:latin typeface="Times New Roman" pitchFamily="18" charset="0"/>
                <a:cs typeface="Times New Roman" pitchFamily="18" charset="0"/>
              </a:rPr>
              <a:t>гортекс</a:t>
            </a:r>
            <a:r>
              <a:rPr lang="ru-RU" dirty="0" smtClean="0">
                <a:latin typeface="Times New Roman" pitchFamily="18" charset="0"/>
                <a:cs typeface="Times New Roman" pitchFamily="18" charset="0"/>
              </a:rPr>
              <a:t> (политетрафторэтилен), обладающий к тому же высокой </a:t>
            </a:r>
            <a:r>
              <a:rPr lang="ru-RU" dirty="0" err="1" smtClean="0">
                <a:latin typeface="Times New Roman" pitchFamily="18" charset="0"/>
                <a:cs typeface="Times New Roman" pitchFamily="18" charset="0"/>
              </a:rPr>
              <a:t>тромборезистентностью</a:t>
            </a:r>
            <a:r>
              <a:rPr lang="ru-RU" dirty="0" smtClean="0">
                <a:latin typeface="Times New Roman" pitchFamily="18" charset="0"/>
                <a:cs typeface="Times New Roman" pitchFamily="18" charset="0"/>
              </a:rPr>
              <a:t>. Хирургические нити на металлической основе (нержавеющая сталь, </a:t>
            </a:r>
            <a:r>
              <a:rPr lang="ru-RU" dirty="0" err="1" smtClean="0">
                <a:latin typeface="Times New Roman" pitchFamily="18" charset="0"/>
                <a:cs typeface="Times New Roman" pitchFamily="18" charset="0"/>
              </a:rPr>
              <a:t>нихромовая</a:t>
            </a:r>
            <a:r>
              <a:rPr lang="ru-RU" dirty="0" smtClean="0">
                <a:latin typeface="Times New Roman" pitchFamily="18" charset="0"/>
                <a:cs typeface="Times New Roman" pitchFamily="18" charset="0"/>
              </a:rPr>
              <a:t> проволока) применяются для повышения надежности швов (соединение краев грудины, наложение швов на сухожилия, </a:t>
            </a:r>
            <a:r>
              <a:rPr lang="ru-RU" dirty="0" err="1" smtClean="0">
                <a:latin typeface="Times New Roman" pitchFamily="18" charset="0"/>
                <a:cs typeface="Times New Roman" pitchFamily="18" charset="0"/>
              </a:rPr>
              <a:t>ушивание</a:t>
            </a:r>
            <a:r>
              <a:rPr lang="ru-RU" dirty="0" smtClean="0">
                <a:latin typeface="Times New Roman" pitchFamily="18" charset="0"/>
                <a:cs typeface="Times New Roman" pitchFamily="18" charset="0"/>
              </a:rPr>
              <a:t> брюшной стенки). Они вызывают минимальную воспалительную реакцию, но могут провоцировать токсические или аллергические осложнения.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71736" y="0"/>
            <a:ext cx="4353692" cy="584775"/>
          </a:xfrm>
          <a:prstGeom prst="rect">
            <a:avLst/>
          </a:prstGeom>
        </p:spPr>
        <p:txBody>
          <a:bodyPr wrap="none">
            <a:spAutoFit/>
          </a:bodyPr>
          <a:lstStyle/>
          <a:p>
            <a:pPr marL="342900" indent="-342900" algn="just"/>
            <a:r>
              <a:rPr lang="ru-RU" sz="3200" b="1" dirty="0" smtClean="0">
                <a:latin typeface="Times New Roman" pitchFamily="18" charset="0"/>
                <a:cs typeface="Times New Roman" pitchFamily="18" charset="0"/>
              </a:rPr>
              <a:t>2.Хирургические швы</a:t>
            </a:r>
          </a:p>
        </p:txBody>
      </p:sp>
      <p:sp>
        <p:nvSpPr>
          <p:cNvPr id="5" name="Прямоугольник 4"/>
          <p:cNvSpPr/>
          <p:nvPr/>
        </p:nvSpPr>
        <p:spPr>
          <a:xfrm>
            <a:off x="2500298" y="571480"/>
            <a:ext cx="4572000" cy="646331"/>
          </a:xfrm>
          <a:prstGeom prst="rect">
            <a:avLst/>
          </a:prstGeom>
        </p:spPr>
        <p:txBody>
          <a:bodyPr>
            <a:spAutoFit/>
          </a:bodyPr>
          <a:lstStyle/>
          <a:p>
            <a:pPr marL="342900" indent="-342900" algn="ctr"/>
            <a:r>
              <a:rPr lang="ru-RU" b="1" dirty="0" smtClean="0">
                <a:latin typeface="Times New Roman" pitchFamily="18" charset="0"/>
                <a:cs typeface="Times New Roman" pitchFamily="18" charset="0"/>
              </a:rPr>
              <a:t>2.1.Виды узловых швов. Преимущества и недостатки</a:t>
            </a:r>
          </a:p>
        </p:txBody>
      </p:sp>
      <p:sp>
        <p:nvSpPr>
          <p:cNvPr id="10" name="TextBox 9"/>
          <p:cNvSpPr txBox="1"/>
          <p:nvPr/>
        </p:nvSpPr>
        <p:spPr>
          <a:xfrm>
            <a:off x="357158" y="1428736"/>
            <a:ext cx="8501122" cy="1200329"/>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Классификация узловых швов</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Вертикальный циркулярный шов</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Вертикальный матрацный шов</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Горизонтальный матрацный шов</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12" name="TextBox 11"/>
          <p:cNvSpPr txBox="1"/>
          <p:nvPr/>
        </p:nvSpPr>
        <p:spPr>
          <a:xfrm>
            <a:off x="428596" y="2857496"/>
            <a:ext cx="8072494" cy="2031325"/>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Преимущества узловых швов</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err="1" smtClean="0">
                <a:latin typeface="Times New Roman" pitchFamily="18" charset="0"/>
                <a:cs typeface="Times New Roman" pitchFamily="18" charset="0"/>
              </a:rPr>
              <a:t>Прецизионность</a:t>
            </a:r>
            <a:r>
              <a:rPr lang="ru-RU" dirty="0" smtClean="0">
                <a:latin typeface="Times New Roman" pitchFamily="18" charset="0"/>
                <a:cs typeface="Times New Roman" pitchFamily="18" charset="0"/>
              </a:rPr>
              <a:t> сопоставления соединяемых тканей</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 Возможность качественного соединения краев ран сложной формы</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Обеспечение прочной фиксации краев раны при необходимости снятия одного или нескольких швов ряда по показаниям</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Сохранение кровоснабжения краев раны</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Гемостатические</a:t>
            </a:r>
            <a:r>
              <a:rPr lang="ru-RU" dirty="0" smtClean="0">
                <a:latin typeface="Times New Roman" pitchFamily="18" charset="0"/>
                <a:cs typeface="Times New Roman" pitchFamily="18" charset="0"/>
              </a:rPr>
              <a:t> свойства</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13" name="TextBox 12"/>
          <p:cNvSpPr txBox="1"/>
          <p:nvPr/>
        </p:nvSpPr>
        <p:spPr>
          <a:xfrm>
            <a:off x="428596" y="4929198"/>
            <a:ext cx="8001056" cy="1200329"/>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Недостатки узловых швов</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Относительная трудоемкость наложения</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Необходимость точного дополнительного сопоставления краев раны перед наложением каждого последующего шва</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1857364"/>
            <a:ext cx="8786874" cy="923330"/>
          </a:xfrm>
          <a:prstGeom prst="rect">
            <a:avLst/>
          </a:prstGeom>
        </p:spPr>
        <p:txBody>
          <a:bodyPr wrap="square">
            <a:spAutoFit/>
          </a:bodyPr>
          <a:lstStyle/>
          <a:p>
            <a:pPr algn="just"/>
            <a:r>
              <a:rPr lang="ru-RU" dirty="0" smtClean="0">
                <a:latin typeface="Times New Roman" pitchFamily="18" charset="0"/>
                <a:cs typeface="Times New Roman" pitchFamily="18" charset="0"/>
              </a:rPr>
              <a:t>Вертикальный циркулярный шов заключается в проведении нити перпендикулярно к </a:t>
            </a:r>
            <a:r>
              <a:rPr lang="ru-RU" dirty="0" err="1" smtClean="0">
                <a:latin typeface="Times New Roman" pitchFamily="18" charset="0"/>
                <a:cs typeface="Times New Roman" pitchFamily="18" charset="0"/>
              </a:rPr>
              <a:t>длиннику</a:t>
            </a:r>
            <a:r>
              <a:rPr lang="ru-RU" dirty="0" smtClean="0">
                <a:latin typeface="Times New Roman" pitchFamily="18" charset="0"/>
                <a:cs typeface="Times New Roman" pitchFamily="18" charset="0"/>
              </a:rPr>
              <a:t> раны по окружности разного радиуса в зависимости от толщины и свойств соединяемых тканей.</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1500166" y="2857496"/>
            <a:ext cx="6153150" cy="2324100"/>
          </a:xfrm>
          <a:prstGeom prst="rect">
            <a:avLst/>
          </a:prstGeom>
          <a:noFill/>
          <a:ln w="9525">
            <a:noFill/>
            <a:miter lim="800000"/>
            <a:headEnd/>
            <a:tailEnd/>
          </a:ln>
          <a:effectLst/>
        </p:spPr>
      </p:pic>
      <p:sp>
        <p:nvSpPr>
          <p:cNvPr id="7" name="Прямоугольник 6"/>
          <p:cNvSpPr/>
          <p:nvPr/>
        </p:nvSpPr>
        <p:spPr>
          <a:xfrm>
            <a:off x="2857488" y="5143512"/>
            <a:ext cx="3421642" cy="338554"/>
          </a:xfrm>
          <a:prstGeom prst="rect">
            <a:avLst/>
          </a:prstGeom>
        </p:spPr>
        <p:txBody>
          <a:bodyPr wrap="none">
            <a:spAutoFit/>
          </a:bodyPr>
          <a:lstStyle/>
          <a:p>
            <a:r>
              <a:rPr lang="ru-RU" sz="1600" b="1" dirty="0" smtClean="0">
                <a:latin typeface="Times New Roman" pitchFamily="18" charset="0"/>
                <a:cs typeface="Times New Roman" pitchFamily="18" charset="0"/>
              </a:rPr>
              <a:t>Вертикальный циркулярный шов </a:t>
            </a:r>
            <a:endParaRPr lang="ru-RU" sz="1600" b="1" dirty="0"/>
          </a:p>
        </p:txBody>
      </p:sp>
      <p:sp>
        <p:nvSpPr>
          <p:cNvPr id="8" name="TextBox 7"/>
          <p:cNvSpPr txBox="1"/>
          <p:nvPr/>
        </p:nvSpPr>
        <p:spPr>
          <a:xfrm>
            <a:off x="1214414" y="5429264"/>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472" y="-357214"/>
            <a:ext cx="8229600" cy="1143000"/>
          </a:xfrm>
        </p:spPr>
        <p:txBody>
          <a:bodyPr>
            <a:normAutofit/>
          </a:bodyPr>
          <a:lstStyle/>
          <a:p>
            <a:r>
              <a:rPr lang="ru-RU" sz="3200" b="1" dirty="0" smtClean="0">
                <a:latin typeface="Times New Roman" pitchFamily="18" charset="0"/>
                <a:cs typeface="Times New Roman" pitchFamily="18" charset="0"/>
              </a:rPr>
              <a:t>Содержание</a:t>
            </a:r>
            <a:endParaRPr lang="ru-RU" sz="3200" b="1" dirty="0">
              <a:latin typeface="Times New Roman" pitchFamily="18" charset="0"/>
              <a:cs typeface="Times New Roman" pitchFamily="18" charset="0"/>
            </a:endParaRPr>
          </a:p>
        </p:txBody>
      </p:sp>
      <p:sp>
        <p:nvSpPr>
          <p:cNvPr id="4" name="TextBox 3"/>
          <p:cNvSpPr txBox="1"/>
          <p:nvPr/>
        </p:nvSpPr>
        <p:spPr>
          <a:xfrm>
            <a:off x="142844" y="428604"/>
            <a:ext cx="9001156" cy="5909310"/>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Введение</a:t>
            </a:r>
          </a:p>
          <a:p>
            <a:pPr algn="just"/>
            <a:r>
              <a:rPr lang="ru-RU" dirty="0" smtClean="0">
                <a:latin typeface="Times New Roman" pitchFamily="18" charset="0"/>
                <a:cs typeface="Times New Roman" pitchFamily="18" charset="0"/>
              </a:rPr>
              <a:t>1.Шовный материал</a:t>
            </a:r>
          </a:p>
          <a:p>
            <a:pPr marL="342900" indent="-342900" algn="just"/>
            <a:r>
              <a:rPr lang="ru-RU" dirty="0" smtClean="0">
                <a:latin typeface="Times New Roman" pitchFamily="18" charset="0"/>
                <a:cs typeface="Times New Roman" pitchFamily="18" charset="0"/>
              </a:rPr>
              <a:t>1.1.Шовный материал. Требования, предъявляемые к шовному материалу</a:t>
            </a:r>
          </a:p>
          <a:p>
            <a:pPr marL="342900" indent="-342900" algn="just"/>
            <a:r>
              <a:rPr lang="ru-RU" dirty="0" smtClean="0">
                <a:latin typeface="Times New Roman" pitchFamily="18" charset="0"/>
                <a:cs typeface="Times New Roman" pitchFamily="18" charset="0"/>
              </a:rPr>
              <a:t>1.2.Виды шовного материала. Конструктивные особенности шовного материала</a:t>
            </a:r>
          </a:p>
          <a:p>
            <a:pPr marL="342900" indent="-342900" algn="just"/>
            <a:r>
              <a:rPr lang="ru-RU" dirty="0" smtClean="0">
                <a:latin typeface="Times New Roman" pitchFamily="18" charset="0"/>
                <a:cs typeface="Times New Roman" pitchFamily="18" charset="0"/>
              </a:rPr>
              <a:t>1.3.Традиционные шовные материалы</a:t>
            </a:r>
          </a:p>
          <a:p>
            <a:pPr marL="342900" indent="-342900" algn="just"/>
            <a:r>
              <a:rPr lang="ru-RU" dirty="0" smtClean="0">
                <a:latin typeface="Times New Roman" pitchFamily="18" charset="0"/>
                <a:cs typeface="Times New Roman" pitchFamily="18" charset="0"/>
              </a:rPr>
              <a:t>1.4.Современные </a:t>
            </a:r>
            <a:r>
              <a:rPr lang="ru-RU" dirty="0" err="1" smtClean="0">
                <a:latin typeface="Times New Roman" pitchFamily="18" charset="0"/>
                <a:cs typeface="Times New Roman" pitchFamily="18" charset="0"/>
              </a:rPr>
              <a:t>нерассасывающиеся</a:t>
            </a:r>
            <a:r>
              <a:rPr lang="ru-RU" dirty="0" smtClean="0">
                <a:latin typeface="Times New Roman" pitchFamily="18" charset="0"/>
                <a:cs typeface="Times New Roman" pitchFamily="18" charset="0"/>
              </a:rPr>
              <a:t> шовные материалы и возможности их применения</a:t>
            </a:r>
          </a:p>
          <a:p>
            <a:pPr marL="342900" indent="-342900" algn="just"/>
            <a:r>
              <a:rPr lang="ru-RU" dirty="0" smtClean="0">
                <a:latin typeface="Times New Roman" pitchFamily="18" charset="0"/>
                <a:cs typeface="Times New Roman" pitchFamily="18" charset="0"/>
              </a:rPr>
              <a:t>2.Хирургические швы</a:t>
            </a:r>
          </a:p>
          <a:p>
            <a:pPr marL="342900" indent="-342900" algn="just"/>
            <a:r>
              <a:rPr lang="ru-RU" dirty="0" smtClean="0">
                <a:latin typeface="Times New Roman" pitchFamily="18" charset="0"/>
                <a:cs typeface="Times New Roman" pitchFamily="18" charset="0"/>
              </a:rPr>
              <a:t>2.1.Виды узловых швов. Преимущества и недостатки</a:t>
            </a:r>
          </a:p>
          <a:p>
            <a:pPr marL="342900" indent="-342900" algn="just"/>
            <a:r>
              <a:rPr lang="ru-RU" dirty="0" smtClean="0">
                <a:latin typeface="Times New Roman" pitchFamily="18" charset="0"/>
                <a:cs typeface="Times New Roman" pitchFamily="18" charset="0"/>
              </a:rPr>
              <a:t>2.2.Виды непрерывных швов. Преимущества и недостатки</a:t>
            </a:r>
          </a:p>
          <a:p>
            <a:pPr marL="342900" indent="-342900" algn="just"/>
            <a:r>
              <a:rPr lang="ru-RU" dirty="0" smtClean="0">
                <a:latin typeface="Times New Roman" pitchFamily="18" charset="0"/>
                <a:cs typeface="Times New Roman" pitchFamily="18" charset="0"/>
              </a:rPr>
              <a:t>2.3.Кобинации швов, наиболее часто применяемые в хирургии</a:t>
            </a:r>
          </a:p>
          <a:p>
            <a:pPr marL="342900" indent="-342900" algn="just"/>
            <a:r>
              <a:rPr lang="ru-RU" dirty="0" smtClean="0">
                <a:latin typeface="Times New Roman" pitchFamily="18" charset="0"/>
                <a:cs typeface="Times New Roman" pitchFamily="18" charset="0"/>
              </a:rPr>
              <a:t>3.Особенности наложения швов на различные ткани</a:t>
            </a:r>
          </a:p>
          <a:p>
            <a:pPr marL="342900" indent="-342900" algn="just"/>
            <a:r>
              <a:rPr lang="ru-RU" dirty="0" smtClean="0">
                <a:latin typeface="Times New Roman" pitchFamily="18" charset="0"/>
                <a:cs typeface="Times New Roman" pitchFamily="18" charset="0"/>
              </a:rPr>
              <a:t>3.1.Швы на кожу</a:t>
            </a:r>
          </a:p>
          <a:p>
            <a:pPr marL="342900" indent="-342900" algn="just"/>
            <a:r>
              <a:rPr lang="ru-RU" dirty="0" smtClean="0">
                <a:latin typeface="Times New Roman" pitchFamily="18" charset="0"/>
                <a:cs typeface="Times New Roman" pitchFamily="18" charset="0"/>
              </a:rPr>
              <a:t>3.2.Швы на фасцию</a:t>
            </a:r>
          </a:p>
          <a:p>
            <a:pPr marL="342900" indent="-342900" algn="just"/>
            <a:r>
              <a:rPr lang="ru-RU" dirty="0" smtClean="0">
                <a:latin typeface="Times New Roman" pitchFamily="18" charset="0"/>
                <a:cs typeface="Times New Roman" pitchFamily="18" charset="0"/>
              </a:rPr>
              <a:t>3.3.Швы на апоневроз</a:t>
            </a:r>
          </a:p>
          <a:p>
            <a:pPr marL="342900" indent="-342900" algn="just"/>
            <a:r>
              <a:rPr lang="ru-RU" dirty="0" smtClean="0">
                <a:latin typeface="Times New Roman" pitchFamily="18" charset="0"/>
                <a:cs typeface="Times New Roman" pitchFamily="18" charset="0"/>
              </a:rPr>
              <a:t>3.4.Швы на поперечнополосатые мышцы</a:t>
            </a:r>
          </a:p>
          <a:p>
            <a:pPr marL="342900" indent="-342900" algn="just"/>
            <a:r>
              <a:rPr lang="ru-RU" dirty="0" smtClean="0">
                <a:latin typeface="Times New Roman" pitchFamily="18" charset="0"/>
                <a:cs typeface="Times New Roman" pitchFamily="18" charset="0"/>
              </a:rPr>
              <a:t>3.5.Швы на сухожилия</a:t>
            </a:r>
          </a:p>
          <a:p>
            <a:pPr marL="342900" indent="-342900" algn="just"/>
            <a:r>
              <a:rPr lang="ru-RU" dirty="0" smtClean="0">
                <a:latin typeface="Times New Roman" pitchFamily="18" charset="0"/>
                <a:cs typeface="Times New Roman" pitchFamily="18" charset="0"/>
              </a:rPr>
              <a:t>3.6.Швы на артерии и вены</a:t>
            </a:r>
          </a:p>
          <a:p>
            <a:pPr marL="342900" indent="-342900" algn="just"/>
            <a:r>
              <a:rPr lang="ru-RU" dirty="0" smtClean="0">
                <a:latin typeface="Times New Roman" pitchFamily="18" charset="0"/>
                <a:cs typeface="Times New Roman" pitchFamily="18" charset="0"/>
              </a:rPr>
              <a:t>4.Хирургические узлы</a:t>
            </a:r>
          </a:p>
          <a:p>
            <a:pPr marL="342900" indent="-342900" algn="just"/>
            <a:r>
              <a:rPr lang="ru-RU" dirty="0" smtClean="0">
                <a:latin typeface="Times New Roman" pitchFamily="18" charset="0"/>
                <a:cs typeface="Times New Roman" pitchFamily="18" charset="0"/>
              </a:rPr>
              <a:t>4.1.Образование узлов ручным способом</a:t>
            </a:r>
          </a:p>
          <a:p>
            <a:pPr marL="342900" indent="-342900" algn="just"/>
            <a:r>
              <a:rPr lang="ru-RU" dirty="0" smtClean="0">
                <a:latin typeface="Times New Roman" pitchFamily="18" charset="0"/>
                <a:cs typeface="Times New Roman" pitchFamily="18" charset="0"/>
              </a:rPr>
              <a:t>4.2.Инструментальные способы завязывания узлов</a:t>
            </a:r>
          </a:p>
          <a:p>
            <a:pPr marL="342900" indent="-342900" algn="just"/>
            <a:r>
              <a:rPr lang="ru-RU" dirty="0" smtClean="0">
                <a:latin typeface="Times New Roman" pitchFamily="18" charset="0"/>
                <a:cs typeface="Times New Roman" pitchFamily="18" charset="0"/>
              </a:rPr>
              <a:t>Список используемой литературы</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857232"/>
            <a:ext cx="8429684" cy="5078313"/>
          </a:xfrm>
          <a:prstGeom prst="rect">
            <a:avLst/>
          </a:prstGeom>
        </p:spPr>
        <p:txBody>
          <a:bodyPr wrap="square">
            <a:spAutoFit/>
          </a:bodyPr>
          <a:lstStyle/>
          <a:p>
            <a:pPr algn="just"/>
            <a:r>
              <a:rPr lang="ru-RU" b="1" dirty="0" smtClean="0">
                <a:latin typeface="Times New Roman" pitchFamily="18" charset="0"/>
                <a:cs typeface="Times New Roman" pitchFamily="18" charset="0"/>
              </a:rPr>
              <a:t>Преимущества вертикального циркулярного узлового шва</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Относительная техническая простота исполнения.</a:t>
            </a:r>
          </a:p>
          <a:p>
            <a:pPr algn="just"/>
            <a:r>
              <a:rPr lang="ru-RU" b="1" dirty="0" smtClean="0">
                <a:latin typeface="Times New Roman" pitchFamily="18" charset="0"/>
                <a:cs typeface="Times New Roman" pitchFamily="18" charset="0"/>
              </a:rPr>
              <a:t> Недостатки вертикального циркулярного узлового шва</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 Значительная компрессия тканей внутри круговой нити с тенденцией к последующему прорезыванию, ишемии или некрозу;  возможность деформации краев раны из-за отклонения плоскости шва от нормали к </a:t>
            </a:r>
            <a:r>
              <a:rPr lang="ru-RU" dirty="0" err="1" smtClean="0">
                <a:latin typeface="Times New Roman" pitchFamily="18" charset="0"/>
                <a:cs typeface="Times New Roman" pitchFamily="18" charset="0"/>
              </a:rPr>
              <a:t>длиннику</a:t>
            </a:r>
            <a:r>
              <a:rPr lang="ru-RU" dirty="0" smtClean="0">
                <a:latin typeface="Times New Roman" pitchFamily="18" charset="0"/>
                <a:cs typeface="Times New Roman" pitchFamily="18" charset="0"/>
              </a:rPr>
              <a:t> раны</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Плоскость узлового кругового шва должна быть строго перпендикулярна силовым линиям раны;  </a:t>
            </a:r>
          </a:p>
          <a:p>
            <a:pPr algn="just">
              <a:buFont typeface="Wingdings" pitchFamily="2" charset="2"/>
              <a:buChar char="Ø"/>
            </a:pPr>
            <a:r>
              <a:rPr lang="ru-RU" dirty="0" smtClean="0">
                <a:latin typeface="Times New Roman" pitchFamily="18" charset="0"/>
                <a:cs typeface="Times New Roman" pitchFamily="18" charset="0"/>
              </a:rPr>
              <a:t>Возможность развития послеоперационного рубца в виде «железнодорожного полотна» вследствие несовпадения стабильной жесткой конструкции кругового шва и объемных динамических свойств краев раны;  </a:t>
            </a:r>
          </a:p>
          <a:p>
            <a:pPr algn="just">
              <a:buFont typeface="Wingdings" pitchFamily="2" charset="2"/>
              <a:buChar char="Ø"/>
            </a:pPr>
            <a:r>
              <a:rPr lang="ru-RU" dirty="0" smtClean="0">
                <a:latin typeface="Times New Roman" pitchFamily="18" charset="0"/>
                <a:cs typeface="Times New Roman" pitchFamily="18" charset="0"/>
              </a:rPr>
              <a:t>При значительном отеке краев раны после наложения шва неподвижной кольцевидной конструкции возможно прорезывание нити через ткани, а при быстром </a:t>
            </a:r>
            <a:r>
              <a:rPr lang="ru-RU" dirty="0" err="1" smtClean="0">
                <a:latin typeface="Times New Roman" pitchFamily="18" charset="0"/>
                <a:cs typeface="Times New Roman" pitchFamily="18" charset="0"/>
              </a:rPr>
              <a:t>спадении</a:t>
            </a:r>
            <a:r>
              <a:rPr lang="ru-RU" dirty="0" smtClean="0">
                <a:latin typeface="Times New Roman" pitchFamily="18" charset="0"/>
                <a:cs typeface="Times New Roman" pitchFamily="18" charset="0"/>
              </a:rPr>
              <a:t> отека возможно расхождение краев раны и ее заживление вторичным натяжением из-за невозможности изменения параметров кругового шва. Указанные недостатки ограничивают применение кругового шва на отечных разрыхленных краях ран и могут быть скорректированы при использовании так называемого </a:t>
            </a:r>
            <a:r>
              <a:rPr lang="ru-RU" b="1" dirty="0" smtClean="0">
                <a:latin typeface="Times New Roman" pitchFamily="18" charset="0"/>
                <a:cs typeface="Times New Roman" pitchFamily="18" charset="0"/>
              </a:rPr>
              <a:t>пластиночного шва.</a:t>
            </a:r>
            <a:endParaRPr lang="ru-RU" b="1" dirty="0">
              <a:latin typeface="Times New Roman" pitchFamily="18" charset="0"/>
              <a:cs typeface="Times New Roman"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357166"/>
            <a:ext cx="8358246" cy="2031325"/>
          </a:xfrm>
          <a:prstGeom prst="rect">
            <a:avLst/>
          </a:prstGeom>
        </p:spPr>
        <p:txBody>
          <a:bodyPr wrap="square">
            <a:spAutoFit/>
          </a:bodyPr>
          <a:lstStyle/>
          <a:p>
            <a:pPr algn="just"/>
            <a:r>
              <a:rPr lang="ru-RU" dirty="0" smtClean="0">
                <a:latin typeface="Times New Roman" pitchFamily="18" charset="0"/>
                <a:cs typeface="Times New Roman" pitchFamily="18" charset="0"/>
              </a:rPr>
              <a:t>Особенностью пластинчатого шва является возможность регулирования длины участка нити, предназначенного для скрепления краев раны. Для этого используются дробинки, надетые на концы нити. Фиксацию изменений длины нити по мере уменьшения отека тканей производят за счет расплющивания дробинок. Это позволяет сохранять точное постоянное сопоставление краев раны. Пластинки, наложенные на края раны, уменьшают удельное давление нити на ткани, препятствуя формированию грубого рубца. </a:t>
            </a:r>
            <a:endParaRPr lang="ru-RU" dirty="0">
              <a:latin typeface="Times New Roman" pitchFamily="18" charset="0"/>
              <a:cs typeface="Times New Roman" pitchFamily="18" charset="0"/>
            </a:endParaRPr>
          </a:p>
        </p:txBody>
      </p:sp>
      <p:pic>
        <p:nvPicPr>
          <p:cNvPr id="30722" name="Picture 2"/>
          <p:cNvPicPr>
            <a:picLocks noChangeAspect="1" noChangeArrowheads="1"/>
          </p:cNvPicPr>
          <p:nvPr/>
        </p:nvPicPr>
        <p:blipFill>
          <a:blip r:embed="rId2"/>
          <a:srcRect/>
          <a:stretch>
            <a:fillRect/>
          </a:stretch>
        </p:blipFill>
        <p:spPr bwMode="auto">
          <a:xfrm>
            <a:off x="2428860" y="2357430"/>
            <a:ext cx="4569364" cy="3355722"/>
          </a:xfrm>
          <a:prstGeom prst="rect">
            <a:avLst/>
          </a:prstGeom>
          <a:noFill/>
          <a:ln w="9525">
            <a:noFill/>
            <a:miter lim="800000"/>
            <a:headEnd/>
            <a:tailEnd/>
          </a:ln>
          <a:effectLst/>
        </p:spPr>
      </p:pic>
      <p:sp>
        <p:nvSpPr>
          <p:cNvPr id="6" name="TextBox 5"/>
          <p:cNvSpPr txBox="1"/>
          <p:nvPr/>
        </p:nvSpPr>
        <p:spPr>
          <a:xfrm>
            <a:off x="2643174" y="5786454"/>
            <a:ext cx="4357718"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Пластинчатый шов</a:t>
            </a:r>
            <a:endParaRPr lang="ru-RU" sz="1600" b="1" dirty="0">
              <a:latin typeface="Times New Roman" pitchFamily="18" charset="0"/>
              <a:cs typeface="Times New Roman" pitchFamily="18" charset="0"/>
            </a:endParaRPr>
          </a:p>
        </p:txBody>
      </p:sp>
      <p:sp>
        <p:nvSpPr>
          <p:cNvPr id="5" name="TextBox 4"/>
          <p:cNvSpPr txBox="1"/>
          <p:nvPr/>
        </p:nvSpPr>
        <p:spPr>
          <a:xfrm>
            <a:off x="1142976" y="6072206"/>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142852"/>
            <a:ext cx="8715436" cy="1477328"/>
          </a:xfrm>
          <a:prstGeom prst="rect">
            <a:avLst/>
          </a:prstGeom>
        </p:spPr>
        <p:txBody>
          <a:bodyPr wrap="square">
            <a:spAutoFit/>
          </a:bodyPr>
          <a:lstStyle/>
          <a:p>
            <a:pPr algn="just"/>
            <a:r>
              <a:rPr lang="ru-RU" b="1" dirty="0" smtClean="0">
                <a:latin typeface="Times New Roman" pitchFamily="18" charset="0"/>
                <a:cs typeface="Times New Roman" pitchFamily="18" charset="0"/>
              </a:rPr>
              <a:t>Техника наложения вертикального циркулярного</a:t>
            </a:r>
            <a:r>
              <a:rPr lang="en-US"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узлового шва</a:t>
            </a:r>
            <a:r>
              <a:rPr lang="en-US" b="1"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Игла входит в кожу перпендикулярно ее краю</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 Проходит через эпидермис, дерму</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Выходит на противоположной стороне раны на таком же расстоянии от края</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После чего завязывается узел</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2285984" y="1643050"/>
            <a:ext cx="4394599" cy="4672021"/>
          </a:xfrm>
          <a:prstGeom prst="rect">
            <a:avLst/>
          </a:prstGeom>
          <a:noFill/>
          <a:ln w="9525">
            <a:noFill/>
            <a:miter lim="800000"/>
            <a:headEnd/>
            <a:tailEnd/>
          </a:ln>
          <a:effectLst/>
        </p:spPr>
      </p:pic>
      <p:sp>
        <p:nvSpPr>
          <p:cNvPr id="6" name="TextBox 5"/>
          <p:cNvSpPr txBox="1"/>
          <p:nvPr/>
        </p:nvSpPr>
        <p:spPr>
          <a:xfrm>
            <a:off x="1000100" y="6429396"/>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928794" y="428604"/>
            <a:ext cx="4955815" cy="5481651"/>
          </a:xfrm>
          <a:prstGeom prst="rect">
            <a:avLst/>
          </a:prstGeom>
          <a:noFill/>
          <a:ln w="9525">
            <a:noFill/>
            <a:miter lim="800000"/>
            <a:headEnd/>
            <a:tailEnd/>
          </a:ln>
          <a:effectLst/>
        </p:spPr>
      </p:pic>
      <p:sp>
        <p:nvSpPr>
          <p:cNvPr id="5" name="Прямоугольник 4"/>
          <p:cNvSpPr/>
          <p:nvPr/>
        </p:nvSpPr>
        <p:spPr>
          <a:xfrm>
            <a:off x="1285852" y="5929330"/>
            <a:ext cx="6858000" cy="338554"/>
          </a:xfrm>
          <a:prstGeom prst="rect">
            <a:avLst/>
          </a:prstGeom>
        </p:spPr>
        <p:txBody>
          <a:bodyPr wrap="square">
            <a:spAutoFit/>
          </a:bodyPr>
          <a:lstStyle/>
          <a:p>
            <a:pPr algn="ctr"/>
            <a:r>
              <a:rPr lang="ru-RU" sz="1600" b="1" dirty="0" smtClean="0">
                <a:latin typeface="Times New Roman" pitchFamily="18" charset="0"/>
                <a:cs typeface="Times New Roman" pitchFamily="18" charset="0"/>
              </a:rPr>
              <a:t>Техника наложения вертикального циркулярного</a:t>
            </a:r>
            <a:r>
              <a:rPr lang="en-US" sz="1600" b="1"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узлового шва</a:t>
            </a:r>
            <a:endParaRPr lang="ru-RU" sz="1600" dirty="0"/>
          </a:p>
        </p:txBody>
      </p:sp>
      <p:sp>
        <p:nvSpPr>
          <p:cNvPr id="6" name="TextBox 5"/>
          <p:cNvSpPr txBox="1"/>
          <p:nvPr/>
        </p:nvSpPr>
        <p:spPr>
          <a:xfrm>
            <a:off x="1142976" y="6215082"/>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214290"/>
            <a:ext cx="4143404" cy="2862322"/>
          </a:xfrm>
          <a:prstGeom prst="rect">
            <a:avLst/>
          </a:prstGeom>
        </p:spPr>
        <p:txBody>
          <a:bodyPr wrap="square">
            <a:spAutoFit/>
          </a:bodyPr>
          <a:lstStyle/>
          <a:p>
            <a:pPr algn="just"/>
            <a:r>
              <a:rPr lang="ru-RU" dirty="0" smtClean="0">
                <a:latin typeface="Times New Roman" pitchFamily="18" charset="0"/>
                <a:cs typeface="Times New Roman" pitchFamily="18" charset="0"/>
              </a:rPr>
              <a:t>Вертикальный матрацный шов адаптирует края раны, точно сопоставляя их без большого напряжения тканей и формирования «мертвого пространства». Относительным недостатком вертикального П-образного шва является несоответствие напряжения тканей в месте наложения шва и в прилегающих участках. </a:t>
            </a:r>
            <a:endParaRPr lang="ru-RU" dirty="0">
              <a:latin typeface="Times New Roman" pitchFamily="18" charset="0"/>
              <a:cs typeface="Times New Roman" pitchFamily="18" charset="0"/>
            </a:endParaRPr>
          </a:p>
        </p:txBody>
      </p:sp>
      <p:pic>
        <p:nvPicPr>
          <p:cNvPr id="31746" name="Picture 2"/>
          <p:cNvPicPr>
            <a:picLocks noChangeAspect="1" noChangeArrowheads="1"/>
          </p:cNvPicPr>
          <p:nvPr/>
        </p:nvPicPr>
        <p:blipFill>
          <a:blip r:embed="rId2"/>
          <a:srcRect/>
          <a:stretch>
            <a:fillRect/>
          </a:stretch>
        </p:blipFill>
        <p:spPr bwMode="auto">
          <a:xfrm>
            <a:off x="4286248" y="357166"/>
            <a:ext cx="4633453" cy="2214578"/>
          </a:xfrm>
          <a:prstGeom prst="rect">
            <a:avLst/>
          </a:prstGeom>
          <a:noFill/>
          <a:ln w="9525">
            <a:noFill/>
            <a:miter lim="800000"/>
            <a:headEnd/>
            <a:tailEnd/>
          </a:ln>
          <a:effectLst/>
        </p:spPr>
      </p:pic>
      <p:sp>
        <p:nvSpPr>
          <p:cNvPr id="6" name="TextBox 5"/>
          <p:cNvSpPr txBox="1"/>
          <p:nvPr/>
        </p:nvSpPr>
        <p:spPr>
          <a:xfrm>
            <a:off x="4786314" y="2643182"/>
            <a:ext cx="3786214"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Вертикальный П-образный шов</a:t>
            </a:r>
            <a:endParaRPr lang="ru-RU" sz="1600" b="1" dirty="0">
              <a:latin typeface="Times New Roman" pitchFamily="18" charset="0"/>
              <a:cs typeface="Times New Roman" pitchFamily="18" charset="0"/>
            </a:endParaRPr>
          </a:p>
        </p:txBody>
      </p:sp>
      <p:sp>
        <p:nvSpPr>
          <p:cNvPr id="7" name="Прямоугольник 6"/>
          <p:cNvSpPr/>
          <p:nvPr/>
        </p:nvSpPr>
        <p:spPr>
          <a:xfrm>
            <a:off x="142844" y="3214686"/>
            <a:ext cx="4214842" cy="3416320"/>
          </a:xfrm>
          <a:prstGeom prst="rect">
            <a:avLst/>
          </a:prstGeom>
        </p:spPr>
        <p:txBody>
          <a:bodyPr wrap="square">
            <a:spAutoFit/>
          </a:bodyPr>
          <a:lstStyle/>
          <a:p>
            <a:pPr algn="just"/>
            <a:r>
              <a:rPr lang="ru-RU" dirty="0" smtClean="0">
                <a:latin typeface="Times New Roman" pitchFamily="18" charset="0"/>
                <a:cs typeface="Times New Roman" pitchFamily="18" charset="0"/>
              </a:rPr>
              <a:t>Одной из разновидностей узлового вертикального П-образного (матрацного) шва является </a:t>
            </a:r>
            <a:r>
              <a:rPr lang="ru-RU" b="1" dirty="0" smtClean="0">
                <a:latin typeface="Times New Roman" pitchFamily="18" charset="0"/>
                <a:cs typeface="Times New Roman" pitchFamily="18" charset="0"/>
              </a:rPr>
              <a:t>шов Мак </a:t>
            </a:r>
            <a:r>
              <a:rPr lang="ru-RU" b="1" dirty="0" err="1" smtClean="0">
                <a:latin typeface="Times New Roman" pitchFamily="18" charset="0"/>
                <a:cs typeface="Times New Roman" pitchFamily="18" charset="0"/>
              </a:rPr>
              <a:t>Миллана</a:t>
            </a:r>
            <a:r>
              <a:rPr lang="ru-RU" b="1" dirty="0" smtClean="0">
                <a:latin typeface="Times New Roman" pitchFamily="18" charset="0"/>
                <a:cs typeface="Times New Roman" pitchFamily="18" charset="0"/>
              </a:rPr>
              <a:t>—</a:t>
            </a:r>
            <a:r>
              <a:rPr lang="ru-RU" b="1" dirty="0" err="1" smtClean="0">
                <a:latin typeface="Times New Roman" pitchFamily="18" charset="0"/>
                <a:cs typeface="Times New Roman" pitchFamily="18" charset="0"/>
              </a:rPr>
              <a:t>Донати</a:t>
            </a:r>
            <a:r>
              <a:rPr lang="ru-RU" dirty="0" smtClean="0">
                <a:latin typeface="Times New Roman" pitchFamily="18" charset="0"/>
                <a:cs typeface="Times New Roman" pitchFamily="18" charset="0"/>
              </a:rPr>
              <a:t>. Для полного исключения образования закрытой полости вблизи дна раны и повышения прочностных свойств шов накладывают таким образом, что наряду с краями раны захватывают ее дно. Особенностью этого шва является то, что поверхностная нить проходит непосредственно через толщу дермы.</a:t>
            </a:r>
            <a:endParaRPr lang="ru-RU" dirty="0">
              <a:latin typeface="Times New Roman" pitchFamily="18" charset="0"/>
              <a:cs typeface="Times New Roman" pitchFamily="18" charset="0"/>
            </a:endParaRPr>
          </a:p>
        </p:txBody>
      </p:sp>
      <p:pic>
        <p:nvPicPr>
          <p:cNvPr id="31747" name="Picture 3"/>
          <p:cNvPicPr>
            <a:picLocks noChangeAspect="1" noChangeArrowheads="1"/>
          </p:cNvPicPr>
          <p:nvPr/>
        </p:nvPicPr>
        <p:blipFill>
          <a:blip r:embed="rId3"/>
          <a:srcRect/>
          <a:stretch>
            <a:fillRect/>
          </a:stretch>
        </p:blipFill>
        <p:spPr bwMode="auto">
          <a:xfrm>
            <a:off x="5214942" y="3429000"/>
            <a:ext cx="2990850" cy="1971675"/>
          </a:xfrm>
          <a:prstGeom prst="rect">
            <a:avLst/>
          </a:prstGeom>
          <a:noFill/>
          <a:ln w="9525">
            <a:noFill/>
            <a:miter lim="800000"/>
            <a:headEnd/>
            <a:tailEnd/>
          </a:ln>
          <a:effectLst/>
        </p:spPr>
      </p:pic>
      <p:sp>
        <p:nvSpPr>
          <p:cNvPr id="9" name="Прямоугольник 8"/>
          <p:cNvSpPr/>
          <p:nvPr/>
        </p:nvSpPr>
        <p:spPr>
          <a:xfrm>
            <a:off x="4572000" y="5500702"/>
            <a:ext cx="4572000" cy="830997"/>
          </a:xfrm>
          <a:prstGeom prst="rect">
            <a:avLst/>
          </a:prstGeom>
        </p:spPr>
        <p:txBody>
          <a:bodyPr>
            <a:spAutoFit/>
          </a:bodyPr>
          <a:lstStyle/>
          <a:p>
            <a:pPr algn="ctr"/>
            <a:r>
              <a:rPr lang="ru-RU" sz="1600" b="1" dirty="0" smtClean="0">
                <a:latin typeface="Times New Roman" pitchFamily="18" charset="0"/>
                <a:cs typeface="Times New Roman" pitchFamily="18" charset="0"/>
              </a:rPr>
              <a:t>Шов Мак </a:t>
            </a:r>
            <a:r>
              <a:rPr lang="ru-RU" sz="1600" b="1" dirty="0" err="1" smtClean="0">
                <a:latin typeface="Times New Roman" pitchFamily="18" charset="0"/>
                <a:cs typeface="Times New Roman" pitchFamily="18" charset="0"/>
              </a:rPr>
              <a:t>Миллана</a:t>
            </a:r>
            <a:r>
              <a:rPr lang="ru-RU" sz="1600" b="1" dirty="0" smtClean="0">
                <a:latin typeface="Times New Roman" pitchFamily="18" charset="0"/>
                <a:cs typeface="Times New Roman" pitchFamily="18" charset="0"/>
              </a:rPr>
              <a:t>—</a:t>
            </a:r>
            <a:r>
              <a:rPr lang="ru-RU" sz="1600" b="1" dirty="0" err="1" smtClean="0">
                <a:latin typeface="Times New Roman" pitchFamily="18" charset="0"/>
                <a:cs typeface="Times New Roman" pitchFamily="18" charset="0"/>
              </a:rPr>
              <a:t>Донати</a:t>
            </a:r>
            <a:r>
              <a:rPr lang="ru-RU" sz="1600" b="1" dirty="0" smtClean="0">
                <a:latin typeface="Times New Roman" pitchFamily="18" charset="0"/>
                <a:cs typeface="Times New Roman" pitchFamily="18" charset="0"/>
              </a:rPr>
              <a:t>, повышающий прочность соединения краев раны переднебоковой брюшной стенки</a:t>
            </a:r>
            <a:endParaRPr lang="ru-RU" sz="1600" b="1" dirty="0">
              <a:latin typeface="Times New Roman" pitchFamily="18" charset="0"/>
              <a:cs typeface="Times New Roman" pitchFamily="18" charset="0"/>
            </a:endParaRPr>
          </a:p>
        </p:txBody>
      </p:sp>
      <p:sp>
        <p:nvSpPr>
          <p:cNvPr id="8" name="TextBox 7"/>
          <p:cNvSpPr txBox="1"/>
          <p:nvPr/>
        </p:nvSpPr>
        <p:spPr>
          <a:xfrm>
            <a:off x="1285852"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1538" y="928670"/>
            <a:ext cx="6786610" cy="1200329"/>
          </a:xfrm>
          <a:prstGeom prst="rect">
            <a:avLst/>
          </a:prstGeom>
        </p:spPr>
        <p:txBody>
          <a:bodyPr wrap="square">
            <a:spAutoFit/>
          </a:bodyPr>
          <a:lstStyle/>
          <a:p>
            <a:pPr algn="just"/>
            <a:r>
              <a:rPr lang="ru-RU" dirty="0" smtClean="0">
                <a:latin typeface="Times New Roman" pitchFamily="18" charset="0"/>
                <a:cs typeface="Times New Roman" pitchFamily="18" charset="0"/>
              </a:rPr>
              <a:t>Кроме того, для повышения эстетических свойств вертикального П-образного шва концы нити проводят через дерму и подкожную жировую клетчатку без </a:t>
            </a:r>
            <a:r>
              <a:rPr lang="ru-RU" dirty="0" err="1" smtClean="0">
                <a:latin typeface="Times New Roman" pitchFamily="18" charset="0"/>
                <a:cs typeface="Times New Roman" pitchFamily="18" charset="0"/>
              </a:rPr>
              <a:t>выкола</a:t>
            </a:r>
            <a:r>
              <a:rPr lang="ru-RU" dirty="0" smtClean="0">
                <a:latin typeface="Times New Roman" pitchFamily="18" charset="0"/>
                <a:cs typeface="Times New Roman" pitchFamily="18" charset="0"/>
              </a:rPr>
              <a:t> на поверхность кожи с одной стороны — </a:t>
            </a:r>
            <a:r>
              <a:rPr lang="ru-RU" b="1" dirty="0" smtClean="0">
                <a:latin typeface="Times New Roman" pitchFamily="18" charset="0"/>
                <a:cs typeface="Times New Roman" pitchFamily="18" charset="0"/>
              </a:rPr>
              <a:t>шов </a:t>
            </a:r>
            <a:r>
              <a:rPr lang="ru-RU" b="1" dirty="0" err="1" smtClean="0">
                <a:latin typeface="Times New Roman" pitchFamily="18" charset="0"/>
                <a:cs typeface="Times New Roman" pitchFamily="18" charset="0"/>
              </a:rPr>
              <a:t>Альговера</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32770" name="Picture 2"/>
          <p:cNvPicPr>
            <a:picLocks noChangeAspect="1" noChangeArrowheads="1"/>
          </p:cNvPicPr>
          <p:nvPr/>
        </p:nvPicPr>
        <p:blipFill>
          <a:blip r:embed="rId2"/>
          <a:srcRect/>
          <a:stretch>
            <a:fillRect/>
          </a:stretch>
        </p:blipFill>
        <p:spPr bwMode="auto">
          <a:xfrm>
            <a:off x="1357290" y="2285992"/>
            <a:ext cx="6615141" cy="3250214"/>
          </a:xfrm>
          <a:prstGeom prst="rect">
            <a:avLst/>
          </a:prstGeom>
          <a:noFill/>
          <a:ln w="9525">
            <a:noFill/>
            <a:miter lim="800000"/>
            <a:headEnd/>
            <a:tailEnd/>
          </a:ln>
          <a:effectLst/>
        </p:spPr>
      </p:pic>
      <p:sp>
        <p:nvSpPr>
          <p:cNvPr id="6" name="TextBox 5"/>
          <p:cNvSpPr txBox="1"/>
          <p:nvPr/>
        </p:nvSpPr>
        <p:spPr>
          <a:xfrm>
            <a:off x="2643174" y="5500702"/>
            <a:ext cx="4143404"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Шов </a:t>
            </a:r>
            <a:r>
              <a:rPr lang="ru-RU" sz="1600" b="1" dirty="0" err="1" smtClean="0">
                <a:latin typeface="Times New Roman" pitchFamily="18" charset="0"/>
                <a:cs typeface="Times New Roman" pitchFamily="18" charset="0"/>
              </a:rPr>
              <a:t>Альговера</a:t>
            </a:r>
            <a:endParaRPr lang="ru-RU" sz="1600" b="1" dirty="0">
              <a:latin typeface="Times New Roman" pitchFamily="18" charset="0"/>
              <a:cs typeface="Times New Roman" pitchFamily="18" charset="0"/>
            </a:endParaRPr>
          </a:p>
        </p:txBody>
      </p:sp>
      <p:sp>
        <p:nvSpPr>
          <p:cNvPr id="5" name="TextBox 4"/>
          <p:cNvSpPr txBox="1"/>
          <p:nvPr/>
        </p:nvSpPr>
        <p:spPr>
          <a:xfrm>
            <a:off x="1357290" y="5786454"/>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44" y="1285860"/>
            <a:ext cx="4357718" cy="4247317"/>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Техника наложения вертикального матрацного узлового шва</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Первые </a:t>
            </a:r>
            <a:r>
              <a:rPr lang="ru-RU" dirty="0" err="1" smtClean="0">
                <a:latin typeface="Times New Roman" pitchFamily="18" charset="0"/>
                <a:cs typeface="Times New Roman" pitchFamily="18" charset="0"/>
              </a:rPr>
              <a:t>вколы</a:t>
            </a:r>
            <a:r>
              <a:rPr lang="ru-RU" dirty="0" smtClean="0">
                <a:latin typeface="Times New Roman" pitchFamily="18" charset="0"/>
                <a:cs typeface="Times New Roman" pitchFamily="18" charset="0"/>
              </a:rPr>
              <a:t> иглы производят на расстоянии 1-2 мм от края раны на уровне </a:t>
            </a:r>
            <a:r>
              <a:rPr lang="ru-RU" dirty="0" err="1" smtClean="0">
                <a:latin typeface="Times New Roman" pitchFamily="18" charset="0"/>
                <a:cs typeface="Times New Roman" pitchFamily="18" charset="0"/>
              </a:rPr>
              <a:t>интрадермального</a:t>
            </a:r>
            <a:r>
              <a:rPr lang="ru-RU" dirty="0" smtClean="0">
                <a:latin typeface="Times New Roman" pitchFamily="18" charset="0"/>
                <a:cs typeface="Times New Roman" pitchFamily="18" charset="0"/>
              </a:rPr>
              <a:t> слоя</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После двух первых вколов обе половины нити (с каждой стороны) захватывают и натягивают кверху</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Второй </a:t>
            </a:r>
            <a:r>
              <a:rPr lang="ru-RU" dirty="0" err="1" smtClean="0">
                <a:latin typeface="Times New Roman" pitchFamily="18" charset="0"/>
                <a:cs typeface="Times New Roman" pitchFamily="18" charset="0"/>
              </a:rPr>
              <a:t>вкол</a:t>
            </a:r>
            <a:r>
              <a:rPr lang="ru-RU" dirty="0" smtClean="0">
                <a:latin typeface="Times New Roman" pitchFamily="18" charset="0"/>
                <a:cs typeface="Times New Roman" pitchFamily="18" charset="0"/>
              </a:rPr>
              <a:t> выполняется дальше от края раны на той же стороне, где первый раз вышла игла</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Выкол</a:t>
            </a:r>
            <a:r>
              <a:rPr lang="ru-RU" dirty="0" smtClean="0">
                <a:latin typeface="Times New Roman" pitchFamily="18" charset="0"/>
                <a:cs typeface="Times New Roman" pitchFamily="18" charset="0"/>
              </a:rPr>
              <a:t> производят на стороне свободного конца нити</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После этого на стороне первого </a:t>
            </a:r>
            <a:r>
              <a:rPr lang="ru-RU" dirty="0" err="1" smtClean="0">
                <a:latin typeface="Times New Roman" pitchFamily="18" charset="0"/>
                <a:cs typeface="Times New Roman" pitchFamily="18" charset="0"/>
              </a:rPr>
              <a:t>вкола</a:t>
            </a:r>
            <a:r>
              <a:rPr lang="ru-RU" dirty="0" smtClean="0">
                <a:latin typeface="Times New Roman" pitchFamily="18" charset="0"/>
                <a:cs typeface="Times New Roman" pitchFamily="18" charset="0"/>
              </a:rPr>
              <a:t> завязывают узел</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4714876" y="714356"/>
            <a:ext cx="4160550" cy="5000660"/>
          </a:xfrm>
          <a:prstGeom prst="rect">
            <a:avLst/>
          </a:prstGeom>
          <a:noFill/>
          <a:ln w="9525">
            <a:noFill/>
            <a:miter lim="800000"/>
            <a:headEnd/>
            <a:tailEnd/>
          </a:ln>
          <a:effectLst/>
        </p:spPr>
      </p:pic>
      <p:sp>
        <p:nvSpPr>
          <p:cNvPr id="6" name="TextBox 5"/>
          <p:cNvSpPr txBox="1"/>
          <p:nvPr/>
        </p:nvSpPr>
        <p:spPr>
          <a:xfrm>
            <a:off x="857192" y="6581001"/>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a:stretch>
            <a:fillRect/>
          </a:stretch>
        </p:blipFill>
        <p:spPr bwMode="auto">
          <a:xfrm>
            <a:off x="1285852" y="1000108"/>
            <a:ext cx="6524625" cy="3971925"/>
          </a:xfrm>
          <a:prstGeom prst="rect">
            <a:avLst/>
          </a:prstGeom>
          <a:noFill/>
          <a:ln w="9525">
            <a:noFill/>
            <a:miter lim="800000"/>
            <a:headEnd/>
            <a:tailEnd/>
          </a:ln>
          <a:effectLst/>
        </p:spPr>
      </p:pic>
      <p:sp>
        <p:nvSpPr>
          <p:cNvPr id="5" name="Прямоугольник 4"/>
          <p:cNvSpPr/>
          <p:nvPr/>
        </p:nvSpPr>
        <p:spPr>
          <a:xfrm>
            <a:off x="1428728" y="5072074"/>
            <a:ext cx="6715172" cy="338554"/>
          </a:xfrm>
          <a:prstGeom prst="rect">
            <a:avLst/>
          </a:prstGeom>
        </p:spPr>
        <p:txBody>
          <a:bodyPr wrap="square">
            <a:spAutoFit/>
          </a:bodyPr>
          <a:lstStyle/>
          <a:p>
            <a:pPr algn="ctr"/>
            <a:r>
              <a:rPr lang="ru-RU" sz="1600" b="1" dirty="0" smtClean="0">
                <a:latin typeface="Times New Roman" pitchFamily="18" charset="0"/>
                <a:cs typeface="Times New Roman" pitchFamily="18" charset="0"/>
              </a:rPr>
              <a:t>Техника наложения вертикального матрацного узлового шва</a:t>
            </a:r>
            <a:endParaRPr lang="ru-RU" sz="1600" dirty="0"/>
          </a:p>
        </p:txBody>
      </p:sp>
      <p:sp>
        <p:nvSpPr>
          <p:cNvPr id="6" name="TextBox 5"/>
          <p:cNvSpPr txBox="1"/>
          <p:nvPr/>
        </p:nvSpPr>
        <p:spPr>
          <a:xfrm>
            <a:off x="1357290" y="5357826"/>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428604"/>
            <a:ext cx="8786874" cy="2585323"/>
          </a:xfrm>
          <a:prstGeom prst="rect">
            <a:avLst/>
          </a:prstGeom>
        </p:spPr>
        <p:txBody>
          <a:bodyPr wrap="square">
            <a:spAutoFit/>
          </a:bodyPr>
          <a:lstStyle/>
          <a:p>
            <a:pPr algn="just"/>
            <a:r>
              <a:rPr lang="ru-RU" dirty="0" smtClean="0">
                <a:latin typeface="Times New Roman" pitchFamily="18" charset="0"/>
                <a:cs typeface="Times New Roman" pitchFamily="18" charset="0"/>
              </a:rPr>
              <a:t>Горизонтальный матрацный узловой шов обычно накладывают П-образно.</a:t>
            </a:r>
          </a:p>
          <a:p>
            <a:pPr algn="just"/>
            <a:r>
              <a:rPr lang="ru-RU" b="1" dirty="0" smtClean="0">
                <a:latin typeface="Times New Roman" pitchFamily="18" charset="0"/>
                <a:cs typeface="Times New Roman" pitchFamily="18" charset="0"/>
              </a:rPr>
              <a:t>Преимущества горизонтального П-образного узлового шва</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a:t>
            </a:r>
            <a:r>
              <a:rPr lang="ru-RU" dirty="0" smtClean="0">
                <a:latin typeface="Times New Roman" pitchFamily="18" charset="0"/>
                <a:cs typeface="Times New Roman" pitchFamily="18" charset="0"/>
              </a:rPr>
              <a:t>Повышенное качество соединения средней части глубокой раны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-Небольшая трудоемкость. </a:t>
            </a:r>
          </a:p>
          <a:p>
            <a:pPr algn="just"/>
            <a:r>
              <a:rPr lang="ru-RU" b="1" dirty="0" smtClean="0">
                <a:latin typeface="Times New Roman" pitchFamily="18" charset="0"/>
                <a:cs typeface="Times New Roman" pitchFamily="18" charset="0"/>
              </a:rPr>
              <a:t>Недостатки горизонтального П-образного узлового шва</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a:latin typeface="Times New Roman" pitchFamily="18" charset="0"/>
                <a:cs typeface="Times New Roman" pitchFamily="18" charset="0"/>
              </a:rPr>
              <a:t>-</a:t>
            </a:r>
            <a:r>
              <a:rPr lang="ru-RU" dirty="0" smtClean="0">
                <a:latin typeface="Times New Roman" pitchFamily="18" charset="0"/>
                <a:cs typeface="Times New Roman" pitchFamily="18" charset="0"/>
              </a:rPr>
              <a:t>Возможность расхождения краев кожи с заживлением раны вторичным натяжением;</a:t>
            </a:r>
          </a:p>
          <a:p>
            <a:pPr algn="just"/>
            <a:r>
              <a:rPr lang="ru-RU" dirty="0" smtClean="0">
                <a:latin typeface="Times New Roman" pitchFamily="18" charset="0"/>
                <a:cs typeface="Times New Roman" pitchFamily="18" charset="0"/>
              </a:rPr>
              <a:t>-Недостаточные </a:t>
            </a:r>
            <a:r>
              <a:rPr lang="ru-RU" dirty="0" err="1" smtClean="0">
                <a:latin typeface="Times New Roman" pitchFamily="18" charset="0"/>
                <a:cs typeface="Times New Roman" pitchFamily="18" charset="0"/>
              </a:rPr>
              <a:t>гемостатические</a:t>
            </a:r>
            <a:r>
              <a:rPr lang="ru-RU" dirty="0" smtClean="0">
                <a:latin typeface="Times New Roman" pitchFamily="18" charset="0"/>
                <a:cs typeface="Times New Roman" pitchFamily="18" charset="0"/>
              </a:rPr>
              <a:t> свойства; </a:t>
            </a:r>
          </a:p>
          <a:p>
            <a:pPr algn="just"/>
            <a:r>
              <a:rPr lang="ru-RU" dirty="0" smtClean="0">
                <a:latin typeface="Times New Roman" pitchFamily="18" charset="0"/>
                <a:cs typeface="Times New Roman" pitchFamily="18" charset="0"/>
              </a:rPr>
              <a:t>-Опасность формирования замкнутой полости с возможностью нагноения между линией швов и дном раны. </a:t>
            </a:r>
            <a:endParaRPr lang="ru-RU" dirty="0">
              <a:latin typeface="Times New Roman" pitchFamily="18" charset="0"/>
              <a:cs typeface="Times New Roman" pitchFamily="18" charset="0"/>
            </a:endParaRPr>
          </a:p>
        </p:txBody>
      </p:sp>
      <p:pic>
        <p:nvPicPr>
          <p:cNvPr id="33794" name="Picture 2"/>
          <p:cNvPicPr>
            <a:picLocks noChangeAspect="1" noChangeArrowheads="1"/>
          </p:cNvPicPr>
          <p:nvPr/>
        </p:nvPicPr>
        <p:blipFill>
          <a:blip r:embed="rId2"/>
          <a:srcRect/>
          <a:stretch>
            <a:fillRect/>
          </a:stretch>
        </p:blipFill>
        <p:spPr bwMode="auto">
          <a:xfrm>
            <a:off x="428596" y="3429000"/>
            <a:ext cx="4171950" cy="2867025"/>
          </a:xfrm>
          <a:prstGeom prst="rect">
            <a:avLst/>
          </a:prstGeom>
          <a:noFill/>
          <a:ln w="9525">
            <a:noFill/>
            <a:miter lim="800000"/>
            <a:headEnd/>
            <a:tailEnd/>
          </a:ln>
          <a:effectLst/>
        </p:spPr>
      </p:pic>
      <p:pic>
        <p:nvPicPr>
          <p:cNvPr id="33795" name="Picture 3"/>
          <p:cNvPicPr>
            <a:picLocks noChangeAspect="1" noChangeArrowheads="1"/>
          </p:cNvPicPr>
          <p:nvPr/>
        </p:nvPicPr>
        <p:blipFill>
          <a:blip r:embed="rId3"/>
          <a:srcRect/>
          <a:stretch>
            <a:fillRect/>
          </a:stretch>
        </p:blipFill>
        <p:spPr bwMode="auto">
          <a:xfrm>
            <a:off x="5072066" y="3571876"/>
            <a:ext cx="3637555" cy="2643206"/>
          </a:xfrm>
          <a:prstGeom prst="rect">
            <a:avLst/>
          </a:prstGeom>
          <a:noFill/>
          <a:ln w="9525">
            <a:noFill/>
            <a:miter lim="800000"/>
            <a:headEnd/>
            <a:tailEnd/>
          </a:ln>
          <a:effectLst/>
        </p:spPr>
      </p:pic>
      <p:sp>
        <p:nvSpPr>
          <p:cNvPr id="7" name="TextBox 6"/>
          <p:cNvSpPr txBox="1"/>
          <p:nvPr/>
        </p:nvSpPr>
        <p:spPr>
          <a:xfrm>
            <a:off x="2071670" y="6286520"/>
            <a:ext cx="5214974"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Горизонтальный узловой П-образный шов</a:t>
            </a:r>
            <a:endParaRPr lang="ru-RU" sz="1600" b="1" dirty="0">
              <a:latin typeface="Times New Roman" pitchFamily="18" charset="0"/>
              <a:cs typeface="Times New Roman" pitchFamily="18" charset="0"/>
            </a:endParaRPr>
          </a:p>
        </p:txBody>
      </p:sp>
      <p:sp>
        <p:nvSpPr>
          <p:cNvPr id="6" name="TextBox 5"/>
          <p:cNvSpPr txBox="1"/>
          <p:nvPr/>
        </p:nvSpPr>
        <p:spPr>
          <a:xfrm>
            <a:off x="1142976"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1000108"/>
            <a:ext cx="3500462" cy="4801314"/>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Техника наложения горизонтального матрацного узлового шва</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Горизонтальный матрацный шов, как и вертикальный, накладывают двумя </a:t>
            </a:r>
            <a:r>
              <a:rPr lang="ru-RU" dirty="0" err="1" smtClean="0">
                <a:latin typeface="Times New Roman" pitchFamily="18" charset="0"/>
                <a:cs typeface="Times New Roman" pitchFamily="18" charset="0"/>
              </a:rPr>
              <a:t>вколами</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Оба </a:t>
            </a:r>
            <a:r>
              <a:rPr lang="ru-RU" dirty="0" err="1" smtClean="0">
                <a:latin typeface="Times New Roman" pitchFamily="18" charset="0"/>
                <a:cs typeface="Times New Roman" pitchFamily="18" charset="0"/>
              </a:rPr>
              <a:t>вкола</a:t>
            </a:r>
            <a:r>
              <a:rPr lang="ru-RU" dirty="0" smtClean="0">
                <a:latin typeface="Times New Roman" pitchFamily="18" charset="0"/>
                <a:cs typeface="Times New Roman" pitchFamily="18" charset="0"/>
              </a:rPr>
              <a:t> идут параллельно друг другу</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Первый </a:t>
            </a:r>
            <a:r>
              <a:rPr lang="ru-RU" dirty="0" err="1" smtClean="0">
                <a:latin typeface="Times New Roman" pitchFamily="18" charset="0"/>
                <a:cs typeface="Times New Roman" pitchFamily="18" charset="0"/>
              </a:rPr>
              <a:t>вкол</a:t>
            </a:r>
            <a:r>
              <a:rPr lang="ru-RU" dirty="0" smtClean="0">
                <a:latin typeface="Times New Roman" pitchFamily="18" charset="0"/>
                <a:cs typeface="Times New Roman" pitchFamily="18" charset="0"/>
              </a:rPr>
              <a:t> проводят как при наложении отдельного узлового шва</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Второй </a:t>
            </a:r>
            <a:r>
              <a:rPr lang="ru-RU" dirty="0" err="1" smtClean="0">
                <a:latin typeface="Times New Roman" pitchFamily="18" charset="0"/>
                <a:cs typeface="Times New Roman" pitchFamily="18" charset="0"/>
              </a:rPr>
              <a:t>вкол</a:t>
            </a:r>
            <a:r>
              <a:rPr lang="ru-RU" dirty="0" smtClean="0">
                <a:latin typeface="Times New Roman" pitchFamily="18" charset="0"/>
                <a:cs typeface="Times New Roman" pitchFamily="18" charset="0"/>
              </a:rPr>
              <a:t> выполняют параллельно первому на противоположной стороне, отступив немного в сторону</a:t>
            </a:r>
            <a:r>
              <a:rPr lang="en-US" dirty="0" smtClean="0">
                <a:latin typeface="Times New Roman" pitchFamily="18" charset="0"/>
                <a:cs typeface="Times New Roman" pitchFamily="18" charset="0"/>
              </a:rPr>
              <a:t>;</a:t>
            </a:r>
          </a:p>
          <a:p>
            <a:pPr algn="just">
              <a:buFont typeface="Wingdings" pitchFamily="2" charset="2"/>
              <a:buChar char="Ø"/>
            </a:pPr>
            <a:r>
              <a:rPr lang="ru-RU" dirty="0" smtClean="0">
                <a:latin typeface="Times New Roman" pitchFamily="18" charset="0"/>
                <a:cs typeface="Times New Roman" pitchFamily="18" charset="0"/>
              </a:rPr>
              <a:t> Шов завязывают на стороне первого </a:t>
            </a:r>
            <a:r>
              <a:rPr lang="ru-RU" dirty="0" err="1" smtClean="0">
                <a:latin typeface="Times New Roman" pitchFamily="18" charset="0"/>
                <a:cs typeface="Times New Roman" pitchFamily="18" charset="0"/>
              </a:rPr>
              <a:t>вкола</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3857620" y="785794"/>
            <a:ext cx="5114846" cy="5214974"/>
          </a:xfrm>
          <a:prstGeom prst="rect">
            <a:avLst/>
          </a:prstGeom>
          <a:noFill/>
          <a:ln w="9525">
            <a:noFill/>
            <a:miter lim="800000"/>
            <a:headEnd/>
            <a:tailEnd/>
          </a:ln>
          <a:effectLst/>
        </p:spPr>
      </p:pic>
      <p:sp>
        <p:nvSpPr>
          <p:cNvPr id="6" name="TextBox 5"/>
          <p:cNvSpPr txBox="1"/>
          <p:nvPr/>
        </p:nvSpPr>
        <p:spPr>
          <a:xfrm>
            <a:off x="1071538" y="6581001"/>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14338"/>
            <a:ext cx="8229600" cy="1143000"/>
          </a:xfrm>
        </p:spPr>
        <p:txBody>
          <a:bodyPr>
            <a:normAutofit/>
          </a:bodyPr>
          <a:lstStyle/>
          <a:p>
            <a:r>
              <a:rPr lang="ru-RU" sz="3200" b="1" dirty="0" smtClean="0">
                <a:latin typeface="Times New Roman" pitchFamily="18" charset="0"/>
                <a:cs typeface="Times New Roman" pitchFamily="18" charset="0"/>
              </a:rPr>
              <a:t>Введение</a:t>
            </a:r>
            <a:endParaRPr lang="ru-RU" sz="3200" b="1" dirty="0">
              <a:latin typeface="Times New Roman" pitchFamily="18" charset="0"/>
              <a:cs typeface="Times New Roman" pitchFamily="18" charset="0"/>
            </a:endParaRPr>
          </a:p>
        </p:txBody>
      </p:sp>
      <p:sp>
        <p:nvSpPr>
          <p:cNvPr id="4" name="Прямоугольник 3"/>
          <p:cNvSpPr/>
          <p:nvPr/>
        </p:nvSpPr>
        <p:spPr>
          <a:xfrm>
            <a:off x="285720" y="714356"/>
            <a:ext cx="8643998" cy="7017306"/>
          </a:xfrm>
          <a:prstGeom prst="rect">
            <a:avLst/>
          </a:prstGeom>
        </p:spPr>
        <p:txBody>
          <a:bodyPr wrap="square">
            <a:spAutoFit/>
          </a:bodyPr>
          <a:lstStyle/>
          <a:p>
            <a:pPr algn="just"/>
            <a:r>
              <a:rPr lang="ru-RU" dirty="0" smtClean="0">
                <a:latin typeface="Times New Roman" pitchFamily="18" charset="0"/>
                <a:cs typeface="Times New Roman" pitchFamily="18" charset="0"/>
              </a:rPr>
              <a:t>Шовная техника и вязание хирургических узлов являются важнейшими компонентами хирургической практики, играющими ключевую роль в обеспечении успешного заживления тканей после оперативных вмешательств. Правильное выполнение швов и узлов не только способствует надежной фиксации тканей, но и минимизирует риск осложнений, таких как инфекция, кровотечение и некроз. В хирургии используются различные виды швов и узлов, каждый из которых имеет свои показания и особенности применения.</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Шовная техника включает в себя выбор типа шва, материала для швов и способа их наложения, что требует от хирурга высокой квалификации и точности. Вязание хирургических узлов — это искусство, которое требует практики и знаний о механике узлов, чтобы обеспечить их надежность и устойчивость в процессе заживления.</a:t>
            </a:r>
            <a:endParaRPr lang="en-US"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Цель</a:t>
            </a:r>
            <a:r>
              <a:rPr lang="en-US" b="1"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изучить основные прикладные аспекты шовной техники и вязания хирургических узлов.</a:t>
            </a:r>
          </a:p>
          <a:p>
            <a:pPr algn="just"/>
            <a:endParaRPr lang="ru-RU" dirty="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Задачи</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Arial" pitchFamily="34" charset="0"/>
              <a:buChar char="•"/>
            </a:pPr>
            <a:r>
              <a:rPr lang="ru-RU" dirty="0" smtClean="0">
                <a:latin typeface="Times New Roman" pitchFamily="18" charset="0"/>
                <a:cs typeface="Times New Roman" pitchFamily="18" charset="0"/>
              </a:rPr>
              <a:t>Изучить требования, предъявляемые к шовному материалу</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Arial" pitchFamily="34" charset="0"/>
              <a:buChar char="•"/>
            </a:pPr>
            <a:r>
              <a:rPr lang="ru-RU" dirty="0" smtClean="0">
                <a:latin typeface="Times New Roman" pitchFamily="18" charset="0"/>
                <a:cs typeface="Times New Roman" pitchFamily="18" charset="0"/>
              </a:rPr>
              <a:t>Обозначить основные виды шовного материала</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Arial" pitchFamily="34" charset="0"/>
              <a:buChar char="•"/>
            </a:pPr>
            <a:r>
              <a:rPr lang="ru-RU" dirty="0" smtClean="0">
                <a:latin typeface="Times New Roman" pitchFamily="18" charset="0"/>
                <a:cs typeface="Times New Roman" pitchFamily="18" charset="0"/>
              </a:rPr>
              <a:t>Изучить основные виды хирургических швов</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Arial" pitchFamily="34" charset="0"/>
              <a:buChar char="•"/>
            </a:pPr>
            <a:r>
              <a:rPr lang="ru-RU" dirty="0" smtClean="0">
                <a:latin typeface="Times New Roman" pitchFamily="18" charset="0"/>
                <a:cs typeface="Times New Roman" pitchFamily="18" charset="0"/>
              </a:rPr>
              <a:t>Изучить особенности швов на различные ткани</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Arial" pitchFamily="34" charset="0"/>
              <a:buChar char="•"/>
            </a:pPr>
            <a:r>
              <a:rPr lang="ru-RU" dirty="0" smtClean="0">
                <a:latin typeface="Times New Roman" pitchFamily="18" charset="0"/>
                <a:cs typeface="Times New Roman" pitchFamily="18" charset="0"/>
              </a:rPr>
              <a:t>Изучить основные виды хирургических узлов и способы их наложения.</a:t>
            </a:r>
          </a:p>
          <a:p>
            <a:pPr>
              <a:buFont typeface="Arial" pitchFamily="34" charset="0"/>
              <a:buChar char="•"/>
            </a:pPr>
            <a:endParaRPr lang="ru-RU" dirty="0" smtClean="0"/>
          </a:p>
          <a:p>
            <a:pPr>
              <a:buFont typeface="Arial" pitchFamily="34" charset="0"/>
              <a:buChar char="•"/>
            </a:pPr>
            <a:endParaRPr lang="ru-RU" dirty="0" smtClean="0"/>
          </a:p>
          <a:p>
            <a:pPr>
              <a:buFont typeface="Arial" pitchFamily="34" charset="0"/>
              <a:buChar char="•"/>
            </a:pPr>
            <a:endParaRPr lang="ru-RU" dirty="0" smtClean="0"/>
          </a:p>
          <a:p>
            <a:pPr>
              <a:buFont typeface="Arial" pitchFamily="34" charset="0"/>
              <a:buChar char="•"/>
            </a:pPr>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1714480" y="1714488"/>
            <a:ext cx="5895975" cy="3076575"/>
          </a:xfrm>
          <a:prstGeom prst="rect">
            <a:avLst/>
          </a:prstGeom>
          <a:noFill/>
          <a:ln w="9525">
            <a:noFill/>
            <a:miter lim="800000"/>
            <a:headEnd/>
            <a:tailEnd/>
          </a:ln>
          <a:effectLst/>
        </p:spPr>
      </p:pic>
      <p:sp>
        <p:nvSpPr>
          <p:cNvPr id="5" name="Прямоугольник 4"/>
          <p:cNvSpPr/>
          <p:nvPr/>
        </p:nvSpPr>
        <p:spPr>
          <a:xfrm>
            <a:off x="2000232" y="4929198"/>
            <a:ext cx="5786462" cy="584775"/>
          </a:xfrm>
          <a:prstGeom prst="rect">
            <a:avLst/>
          </a:prstGeom>
        </p:spPr>
        <p:txBody>
          <a:bodyPr wrap="square">
            <a:spAutoFit/>
          </a:bodyPr>
          <a:lstStyle/>
          <a:p>
            <a:pPr algn="ctr"/>
            <a:r>
              <a:rPr lang="ru-RU" sz="1600" b="1" dirty="0" smtClean="0">
                <a:latin typeface="Times New Roman" pitchFamily="18" charset="0"/>
                <a:cs typeface="Times New Roman" pitchFamily="18" charset="0"/>
              </a:rPr>
              <a:t>Техника наложения горизонтального матрацного узлового шва</a:t>
            </a:r>
            <a:endParaRPr lang="ru-RU" sz="1600" dirty="0"/>
          </a:p>
        </p:txBody>
      </p:sp>
      <p:sp>
        <p:nvSpPr>
          <p:cNvPr id="6" name="TextBox 5"/>
          <p:cNvSpPr txBox="1"/>
          <p:nvPr/>
        </p:nvSpPr>
        <p:spPr>
          <a:xfrm>
            <a:off x="1500166" y="5500702"/>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85918" y="571480"/>
            <a:ext cx="5643586" cy="646331"/>
          </a:xfrm>
          <a:prstGeom prst="rect">
            <a:avLst/>
          </a:prstGeom>
        </p:spPr>
        <p:txBody>
          <a:bodyPr wrap="square">
            <a:spAutoFit/>
          </a:bodyPr>
          <a:lstStyle/>
          <a:p>
            <a:pPr marL="342900" indent="-342900" algn="ctr"/>
            <a:r>
              <a:rPr lang="ru-RU" b="1" dirty="0" smtClean="0">
                <a:latin typeface="Times New Roman" pitchFamily="18" charset="0"/>
                <a:cs typeface="Times New Roman" pitchFamily="18" charset="0"/>
              </a:rPr>
              <a:t>2.2.Виды непрерывных швов. Преимущества и недостатки</a:t>
            </a:r>
          </a:p>
        </p:txBody>
      </p:sp>
      <p:sp>
        <p:nvSpPr>
          <p:cNvPr id="5" name="Прямоугольник 4"/>
          <p:cNvSpPr/>
          <p:nvPr/>
        </p:nvSpPr>
        <p:spPr>
          <a:xfrm>
            <a:off x="2357422" y="0"/>
            <a:ext cx="4353692" cy="584775"/>
          </a:xfrm>
          <a:prstGeom prst="rect">
            <a:avLst/>
          </a:prstGeom>
        </p:spPr>
        <p:txBody>
          <a:bodyPr wrap="none">
            <a:spAutoFit/>
          </a:bodyPr>
          <a:lstStyle/>
          <a:p>
            <a:pPr marL="342900" indent="-342900" algn="just"/>
            <a:r>
              <a:rPr lang="ru-RU" sz="3200" b="1" dirty="0" smtClean="0">
                <a:latin typeface="Times New Roman" pitchFamily="18" charset="0"/>
                <a:cs typeface="Times New Roman" pitchFamily="18" charset="0"/>
              </a:rPr>
              <a:t>2.Хирургические швы</a:t>
            </a:r>
          </a:p>
        </p:txBody>
      </p:sp>
      <p:sp>
        <p:nvSpPr>
          <p:cNvPr id="6" name="Прямоугольник 5"/>
          <p:cNvSpPr/>
          <p:nvPr/>
        </p:nvSpPr>
        <p:spPr>
          <a:xfrm>
            <a:off x="142844" y="1285860"/>
            <a:ext cx="8786874" cy="1477328"/>
          </a:xfrm>
          <a:prstGeom prst="rect">
            <a:avLst/>
          </a:prstGeom>
        </p:spPr>
        <p:txBody>
          <a:bodyPr wrap="square">
            <a:spAutoFit/>
          </a:bodyPr>
          <a:lstStyle/>
          <a:p>
            <a:pPr algn="just"/>
            <a:r>
              <a:rPr lang="ru-RU" dirty="0" smtClean="0">
                <a:latin typeface="Times New Roman" pitchFamily="18" charset="0"/>
                <a:cs typeface="Times New Roman" pitchFamily="18" charset="0"/>
              </a:rPr>
              <a:t>Непрерывные швы представляют собой серию стежков, последовательно накладываемых с помощью одной и той же нити. </a:t>
            </a:r>
          </a:p>
          <a:p>
            <a:pPr algn="just"/>
            <a:r>
              <a:rPr lang="ru-RU" dirty="0" smtClean="0">
                <a:latin typeface="Times New Roman" pitchFamily="18" charset="0"/>
                <a:cs typeface="Times New Roman" pitchFamily="18" charset="0"/>
              </a:rPr>
              <a:t>В зависимости от количества слоев, захваченных в шов, он может быть двух вариантов. 1. Плоскостной непрерывный шов.</a:t>
            </a:r>
          </a:p>
          <a:p>
            <a:pPr algn="just"/>
            <a:r>
              <a:rPr lang="ru-RU" dirty="0" smtClean="0">
                <a:latin typeface="Times New Roman" pitchFamily="18" charset="0"/>
                <a:cs typeface="Times New Roman" pitchFamily="18" charset="0"/>
              </a:rPr>
              <a:t> 2. Объемный непрерывный шов. </a:t>
            </a:r>
            <a:endParaRPr lang="ru-RU" dirty="0">
              <a:latin typeface="Times New Roman" pitchFamily="18" charset="0"/>
              <a:cs typeface="Times New Roman" pitchFamily="18" charset="0"/>
            </a:endParaRPr>
          </a:p>
        </p:txBody>
      </p:sp>
      <p:sp>
        <p:nvSpPr>
          <p:cNvPr id="7" name="Прямоугольник 6"/>
          <p:cNvSpPr/>
          <p:nvPr/>
        </p:nvSpPr>
        <p:spPr>
          <a:xfrm>
            <a:off x="214282" y="2857496"/>
            <a:ext cx="8643998" cy="2862322"/>
          </a:xfrm>
          <a:prstGeom prst="rect">
            <a:avLst/>
          </a:prstGeom>
        </p:spPr>
        <p:txBody>
          <a:bodyPr wrap="square">
            <a:spAutoFit/>
          </a:bodyPr>
          <a:lstStyle/>
          <a:p>
            <a:pPr algn="just"/>
            <a:r>
              <a:rPr lang="ru-RU" dirty="0" smtClean="0">
                <a:latin typeface="Times New Roman" pitchFamily="18" charset="0"/>
                <a:cs typeface="Times New Roman" pitchFamily="18" charset="0"/>
              </a:rPr>
              <a:t>Плоскостной непрерывный шов накладывается строго в пределах одного слоя и предназначен для соединения тонких тканей, обладающих выраженными пластическими свойствами (плевра, брюшина). </a:t>
            </a:r>
          </a:p>
          <a:p>
            <a:pPr algn="just"/>
            <a:r>
              <a:rPr lang="ru-RU" dirty="0" smtClean="0">
                <a:latin typeface="Times New Roman" pitchFamily="18" charset="0"/>
                <a:cs typeface="Times New Roman" pitchFamily="18" charset="0"/>
              </a:rPr>
              <a:t>Разновидностями плоскостного непрерывного шва являются:</a:t>
            </a:r>
          </a:p>
          <a:p>
            <a:pPr algn="just"/>
            <a:r>
              <a:rPr lang="ru-RU" dirty="0" smtClean="0">
                <a:latin typeface="Times New Roman" pitchFamily="18" charset="0"/>
                <a:cs typeface="Times New Roman" pitchFamily="18" charset="0"/>
              </a:rPr>
              <a:t>1.Кисетный шов - этот вид шва очень редко используется при кожной пластике. Однако он в основном применяется для закрытия круглых или овальных дефектов тканей желудочно-кишечного тракта. Этот шов особенно полезен стоматологам для </a:t>
            </a:r>
            <a:r>
              <a:rPr lang="ru-RU" dirty="0" err="1" smtClean="0">
                <a:latin typeface="Times New Roman" pitchFamily="18" charset="0"/>
                <a:cs typeface="Times New Roman" pitchFamily="18" charset="0"/>
              </a:rPr>
              <a:t>ушивания</a:t>
            </a:r>
            <a:r>
              <a:rPr lang="ru-RU" dirty="0" smtClean="0">
                <a:latin typeface="Times New Roman" pitchFamily="18" charset="0"/>
                <a:cs typeface="Times New Roman" pitchFamily="18" charset="0"/>
              </a:rPr>
              <a:t> лунки зуба после его удаления; </a:t>
            </a:r>
          </a:p>
          <a:p>
            <a:pPr algn="just"/>
            <a:r>
              <a:rPr lang="ru-RU" dirty="0" smtClean="0">
                <a:latin typeface="Times New Roman" pitchFamily="18" charset="0"/>
                <a:cs typeface="Times New Roman" pitchFamily="18" charset="0"/>
              </a:rPr>
              <a:t>2.Полукисетный шов по А. А. </a:t>
            </a:r>
            <a:r>
              <a:rPr lang="ru-RU" dirty="0" err="1" smtClean="0">
                <a:latin typeface="Times New Roman" pitchFamily="18" charset="0"/>
                <a:cs typeface="Times New Roman" pitchFamily="18" charset="0"/>
              </a:rPr>
              <a:t>Русанову</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3.Z-образный шов.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srcRect/>
          <a:stretch>
            <a:fillRect/>
          </a:stretch>
        </p:blipFill>
        <p:spPr bwMode="auto">
          <a:xfrm>
            <a:off x="1000100" y="571480"/>
            <a:ext cx="7196717" cy="4857784"/>
          </a:xfrm>
          <a:prstGeom prst="rect">
            <a:avLst/>
          </a:prstGeom>
          <a:noFill/>
          <a:ln w="9525">
            <a:noFill/>
            <a:miter lim="800000"/>
            <a:headEnd/>
            <a:tailEnd/>
          </a:ln>
          <a:effectLst/>
        </p:spPr>
      </p:pic>
      <p:sp>
        <p:nvSpPr>
          <p:cNvPr id="5" name="Прямоугольник 4"/>
          <p:cNvSpPr/>
          <p:nvPr/>
        </p:nvSpPr>
        <p:spPr>
          <a:xfrm>
            <a:off x="2428860" y="5643578"/>
            <a:ext cx="4572000" cy="923330"/>
          </a:xfrm>
          <a:prstGeom prst="rect">
            <a:avLst/>
          </a:prstGeom>
        </p:spPr>
        <p:txBody>
          <a:bodyPr>
            <a:spAutoFit/>
          </a:bodyPr>
          <a:lstStyle/>
          <a:p>
            <a:pPr algn="ctr"/>
            <a:r>
              <a:rPr lang="ru-RU" b="1" dirty="0" smtClean="0">
                <a:latin typeface="Times New Roman" pitchFamily="18" charset="0"/>
                <a:cs typeface="Times New Roman" pitchFamily="18" charset="0"/>
              </a:rPr>
              <a:t>Плоскостные непрерывные швы: 1. Кисетный, 2. </a:t>
            </a:r>
            <a:r>
              <a:rPr lang="ru-RU" b="1" dirty="0" err="1" smtClean="0">
                <a:latin typeface="Times New Roman" pitchFamily="18" charset="0"/>
                <a:cs typeface="Times New Roman" pitchFamily="18" charset="0"/>
              </a:rPr>
              <a:t>Полукисетный</a:t>
            </a:r>
            <a:r>
              <a:rPr lang="ru-RU" b="1" dirty="0" smtClean="0">
                <a:latin typeface="Times New Roman" pitchFamily="18" charset="0"/>
                <a:cs typeface="Times New Roman" pitchFamily="18" charset="0"/>
              </a:rPr>
              <a:t>, 3. Z – образный</a:t>
            </a:r>
            <a:endParaRPr lang="ru-RU" b="1" dirty="0">
              <a:latin typeface="Times New Roman" pitchFamily="18" charset="0"/>
              <a:cs typeface="Times New Roman" pitchFamily="18" charset="0"/>
            </a:endParaRPr>
          </a:p>
        </p:txBody>
      </p:sp>
      <p:sp>
        <p:nvSpPr>
          <p:cNvPr id="4" name="TextBox 3"/>
          <p:cNvSpPr txBox="1"/>
          <p:nvPr/>
        </p:nvSpPr>
        <p:spPr>
          <a:xfrm>
            <a:off x="1142976"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720" y="0"/>
            <a:ext cx="8429684" cy="3693319"/>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Техника наложения кисетного шва</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Делается прокол ткани примерно на 5 мм от края раны в направлении, параллельном краю раны. При этом необходимо обеспечить выход иглы на одинаковом расстоянии от края раны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Последующие проколы делаются через ткани, оставляя несколько миллиметров между выходом и предыдущим введением</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Последний выход иглы должен производиться в непосредственной близости от места введения первой иглы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Руками или инструментами необходимо потянуть два</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конца нити, чтобы сблизить края всей</a:t>
            </a:r>
            <a:r>
              <a:rPr lang="en-US"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раны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После этого необходимо сделать хирургический узел, используя оба конца нити.</a:t>
            </a:r>
          </a:p>
          <a:p>
            <a:pPr>
              <a:buFont typeface="Wingdings" pitchFamily="2" charset="2"/>
              <a:buChar char="Ø"/>
            </a:pPr>
            <a:endParaRPr lang="ru-RU" dirty="0" smtClean="0"/>
          </a:p>
          <a:p>
            <a:endParaRPr lang="ru-RU" dirty="0"/>
          </a:p>
        </p:txBody>
      </p:sp>
      <p:pic>
        <p:nvPicPr>
          <p:cNvPr id="8194" name="Picture 2"/>
          <p:cNvPicPr>
            <a:picLocks noChangeAspect="1" noChangeArrowheads="1"/>
          </p:cNvPicPr>
          <p:nvPr/>
        </p:nvPicPr>
        <p:blipFill>
          <a:blip r:embed="rId2"/>
          <a:srcRect/>
          <a:stretch>
            <a:fillRect/>
          </a:stretch>
        </p:blipFill>
        <p:spPr bwMode="auto">
          <a:xfrm>
            <a:off x="1714480" y="3143248"/>
            <a:ext cx="2714644" cy="3486233"/>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4572000" y="3143248"/>
            <a:ext cx="2571768" cy="3434251"/>
          </a:xfrm>
          <a:prstGeom prst="rect">
            <a:avLst/>
          </a:prstGeom>
          <a:noFill/>
          <a:ln w="9525">
            <a:noFill/>
            <a:miter lim="800000"/>
            <a:headEnd/>
            <a:tailEnd/>
          </a:ln>
          <a:effectLst/>
        </p:spPr>
      </p:pic>
      <p:sp>
        <p:nvSpPr>
          <p:cNvPr id="7" name="TextBox 6"/>
          <p:cNvSpPr txBox="1"/>
          <p:nvPr/>
        </p:nvSpPr>
        <p:spPr>
          <a:xfrm>
            <a:off x="1857356" y="3286124"/>
            <a:ext cx="714380"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1</a:t>
            </a:r>
            <a:endParaRPr lang="ru-RU" b="1" dirty="0">
              <a:latin typeface="Times New Roman" pitchFamily="18" charset="0"/>
              <a:cs typeface="Times New Roman" pitchFamily="18" charset="0"/>
            </a:endParaRPr>
          </a:p>
        </p:txBody>
      </p:sp>
      <p:sp>
        <p:nvSpPr>
          <p:cNvPr id="8" name="TextBox 7"/>
          <p:cNvSpPr txBox="1"/>
          <p:nvPr/>
        </p:nvSpPr>
        <p:spPr>
          <a:xfrm>
            <a:off x="1857356" y="5000636"/>
            <a:ext cx="714380"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2</a:t>
            </a:r>
            <a:endParaRPr lang="ru-RU" b="1" dirty="0">
              <a:latin typeface="Times New Roman" pitchFamily="18" charset="0"/>
              <a:cs typeface="Times New Roman" pitchFamily="18" charset="0"/>
            </a:endParaRPr>
          </a:p>
        </p:txBody>
      </p:sp>
      <p:sp>
        <p:nvSpPr>
          <p:cNvPr id="9" name="TextBox 8"/>
          <p:cNvSpPr txBox="1"/>
          <p:nvPr/>
        </p:nvSpPr>
        <p:spPr>
          <a:xfrm>
            <a:off x="4714876" y="3214686"/>
            <a:ext cx="285752"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3</a:t>
            </a:r>
            <a:endParaRPr lang="ru-RU" b="1" dirty="0">
              <a:latin typeface="Times New Roman" pitchFamily="18" charset="0"/>
              <a:cs typeface="Times New Roman" pitchFamily="18" charset="0"/>
            </a:endParaRPr>
          </a:p>
        </p:txBody>
      </p:sp>
      <p:sp>
        <p:nvSpPr>
          <p:cNvPr id="10" name="TextBox 9"/>
          <p:cNvSpPr txBox="1"/>
          <p:nvPr/>
        </p:nvSpPr>
        <p:spPr>
          <a:xfrm>
            <a:off x="4714876" y="4929198"/>
            <a:ext cx="785818"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4</a:t>
            </a:r>
            <a:endParaRPr lang="ru-RU" b="1" dirty="0">
              <a:latin typeface="Times New Roman" pitchFamily="18" charset="0"/>
              <a:cs typeface="Times New Roman" pitchFamily="18" charset="0"/>
            </a:endParaRPr>
          </a:p>
        </p:txBody>
      </p:sp>
      <p:sp>
        <p:nvSpPr>
          <p:cNvPr id="11" name="TextBox 10"/>
          <p:cNvSpPr txBox="1"/>
          <p:nvPr/>
        </p:nvSpPr>
        <p:spPr>
          <a:xfrm>
            <a:off x="500034" y="6581001"/>
            <a:ext cx="892971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заимствована из</a:t>
            </a:r>
            <a:r>
              <a:rPr lang="en-US" sz="1200" b="1" dirty="0" smtClean="0">
                <a:solidFill>
                  <a:srgbClr val="FF0000"/>
                </a:solidFill>
                <a:latin typeface="Times New Roman" pitchFamily="18" charset="0"/>
                <a:cs typeface="Times New Roman" pitchFamily="18" charset="0"/>
              </a:rPr>
              <a:t> </a:t>
            </a:r>
            <a:r>
              <a:rPr lang="ru-RU" sz="1200" b="1" dirty="0" smtClean="0">
                <a:solidFill>
                  <a:srgbClr val="FF0000"/>
                </a:solidFill>
                <a:latin typeface="Times New Roman" pitchFamily="18" charset="0"/>
                <a:cs typeface="Times New Roman" pitchFamily="18" charset="0"/>
              </a:rPr>
              <a:t>пособия по фундаментальным основам хирургии ‹‹Общая хирургия››, команда </a:t>
            </a:r>
            <a:r>
              <a:rPr lang="en-US" sz="1200" b="1" dirty="0" smtClean="0">
                <a:solidFill>
                  <a:srgbClr val="FF0000"/>
                </a:solidFill>
                <a:latin typeface="Times New Roman" pitchFamily="18" charset="0"/>
                <a:cs typeface="Times New Roman" pitchFamily="18" charset="0"/>
              </a:rPr>
              <a:t>Synapse</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285728"/>
            <a:ext cx="8643998" cy="1477328"/>
          </a:xfrm>
          <a:prstGeom prst="rect">
            <a:avLst/>
          </a:prstGeom>
        </p:spPr>
        <p:txBody>
          <a:bodyPr wrap="square">
            <a:spAutoFit/>
          </a:bodyPr>
          <a:lstStyle/>
          <a:p>
            <a:pPr algn="just"/>
            <a:r>
              <a:rPr lang="ru-RU" dirty="0" smtClean="0">
                <a:latin typeface="Times New Roman" pitchFamily="18" charset="0"/>
                <a:cs typeface="Times New Roman" pitchFamily="18" charset="0"/>
              </a:rPr>
              <a:t>Объемный непрерывный шов имеет ряд разновидностей:</a:t>
            </a:r>
          </a:p>
          <a:p>
            <a:pPr algn="just"/>
            <a:r>
              <a:rPr lang="ru-RU" dirty="0" smtClean="0">
                <a:latin typeface="Times New Roman" pitchFamily="18" charset="0"/>
                <a:cs typeface="Times New Roman" pitchFamily="18" charset="0"/>
              </a:rPr>
              <a:t>1. </a:t>
            </a:r>
            <a:r>
              <a:rPr lang="ru-RU" dirty="0" err="1" smtClean="0">
                <a:latin typeface="Times New Roman" pitchFamily="18" charset="0"/>
                <a:cs typeface="Times New Roman" pitchFamily="18" charset="0"/>
              </a:rPr>
              <a:t>Обвивной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рантовидный</a:t>
            </a:r>
            <a:r>
              <a:rPr lang="ru-RU" dirty="0" smtClean="0">
                <a:latin typeface="Times New Roman" pitchFamily="18" charset="0"/>
                <a:cs typeface="Times New Roman" pitchFamily="18" charset="0"/>
              </a:rPr>
              <a:t>) шов, например шов Сапожникова, применяют наиболее часто для наложения на сосуды и полые органы</a:t>
            </a:r>
            <a:r>
              <a:rPr lang="ru-RU" dirty="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2. </a:t>
            </a:r>
            <a:r>
              <a:rPr lang="ru-RU" dirty="0" err="1" smtClean="0">
                <a:latin typeface="Times New Roman" pitchFamily="18" charset="0"/>
                <a:cs typeface="Times New Roman" pitchFamily="18" charset="0"/>
              </a:rPr>
              <a:t>Обвивной</a:t>
            </a:r>
            <a:r>
              <a:rPr lang="ru-RU" dirty="0" smtClean="0">
                <a:latin typeface="Times New Roman" pitchFamily="18" charset="0"/>
                <a:cs typeface="Times New Roman" pitchFamily="18" charset="0"/>
              </a:rPr>
              <a:t> (матрацный) шов, например шов </a:t>
            </a:r>
            <a:r>
              <a:rPr lang="ru-RU" dirty="0" err="1" smtClean="0">
                <a:latin typeface="Times New Roman" pitchFamily="18" charset="0"/>
                <a:cs typeface="Times New Roman" pitchFamily="18" charset="0"/>
              </a:rPr>
              <a:t>Литтмана</a:t>
            </a:r>
            <a:r>
              <a:rPr lang="ru-RU" dirty="0" smtClean="0">
                <a:latin typeface="Times New Roman" pitchFamily="18" charset="0"/>
                <a:cs typeface="Times New Roman" pitchFamily="18" charset="0"/>
              </a:rPr>
              <a:t>, используют для соединения краев сосудов и кожи.</a:t>
            </a:r>
          </a:p>
        </p:txBody>
      </p:sp>
      <p:pic>
        <p:nvPicPr>
          <p:cNvPr id="35842" name="Picture 2" descr="Picture background"/>
          <p:cNvPicPr>
            <a:picLocks noChangeAspect="1" noChangeArrowheads="1"/>
          </p:cNvPicPr>
          <p:nvPr/>
        </p:nvPicPr>
        <p:blipFill>
          <a:blip r:embed="rId2"/>
          <a:srcRect l="62343" t="17647" r="5541" b="4201"/>
          <a:stretch>
            <a:fillRect/>
          </a:stretch>
        </p:blipFill>
        <p:spPr bwMode="auto">
          <a:xfrm>
            <a:off x="1857356" y="2000240"/>
            <a:ext cx="2428892" cy="4429156"/>
          </a:xfrm>
          <a:prstGeom prst="rect">
            <a:avLst/>
          </a:prstGeom>
          <a:noFill/>
        </p:spPr>
      </p:pic>
      <p:pic>
        <p:nvPicPr>
          <p:cNvPr id="35844" name="Picture 4" descr="Picture background"/>
          <p:cNvPicPr>
            <a:picLocks noChangeAspect="1" noChangeArrowheads="1"/>
          </p:cNvPicPr>
          <p:nvPr/>
        </p:nvPicPr>
        <p:blipFill>
          <a:blip r:embed="rId3"/>
          <a:srcRect l="13184" t="19557" r="60449" b="7105"/>
          <a:stretch>
            <a:fillRect/>
          </a:stretch>
        </p:blipFill>
        <p:spPr bwMode="auto">
          <a:xfrm>
            <a:off x="5214942" y="2000240"/>
            <a:ext cx="2143140" cy="4464876"/>
          </a:xfrm>
          <a:prstGeom prst="rect">
            <a:avLst/>
          </a:prstGeom>
          <a:noFill/>
        </p:spPr>
      </p:pic>
      <p:sp>
        <p:nvSpPr>
          <p:cNvPr id="7" name="TextBox 6"/>
          <p:cNvSpPr txBox="1"/>
          <p:nvPr/>
        </p:nvSpPr>
        <p:spPr>
          <a:xfrm>
            <a:off x="1857356" y="1714488"/>
            <a:ext cx="2500330" cy="338554"/>
          </a:xfrm>
          <a:prstGeom prst="rect">
            <a:avLst/>
          </a:prstGeom>
          <a:noFill/>
        </p:spPr>
        <p:txBody>
          <a:bodyPr wrap="square" rtlCol="0">
            <a:spAutoFit/>
          </a:bodyPr>
          <a:lstStyle/>
          <a:p>
            <a:pPr algn="ctr"/>
            <a:r>
              <a:rPr lang="ru-RU" sz="1600" b="1" dirty="0" err="1" smtClean="0">
                <a:latin typeface="Times New Roman" pitchFamily="18" charset="0"/>
                <a:cs typeface="Times New Roman" pitchFamily="18" charset="0"/>
              </a:rPr>
              <a:t>Рантовидный</a:t>
            </a:r>
            <a:r>
              <a:rPr lang="ru-RU" sz="1600" b="1" dirty="0" smtClean="0">
                <a:latin typeface="Times New Roman" pitchFamily="18" charset="0"/>
                <a:cs typeface="Times New Roman" pitchFamily="18" charset="0"/>
              </a:rPr>
              <a:t> шов</a:t>
            </a:r>
            <a:endParaRPr lang="ru-RU" sz="1600" b="1" dirty="0">
              <a:latin typeface="Times New Roman" pitchFamily="18" charset="0"/>
              <a:cs typeface="Times New Roman" pitchFamily="18" charset="0"/>
            </a:endParaRPr>
          </a:p>
        </p:txBody>
      </p:sp>
      <p:sp>
        <p:nvSpPr>
          <p:cNvPr id="8" name="TextBox 7"/>
          <p:cNvSpPr txBox="1"/>
          <p:nvPr/>
        </p:nvSpPr>
        <p:spPr>
          <a:xfrm>
            <a:off x="5143504" y="1714488"/>
            <a:ext cx="2214578"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Матрацный шов</a:t>
            </a:r>
            <a:endParaRPr lang="ru-RU" sz="1600" b="1" dirty="0">
              <a:latin typeface="Times New Roman" pitchFamily="18" charset="0"/>
              <a:cs typeface="Times New Roman" pitchFamily="18" charset="0"/>
            </a:endParaRPr>
          </a:p>
        </p:txBody>
      </p:sp>
      <p:sp>
        <p:nvSpPr>
          <p:cNvPr id="9" name="TextBox 8"/>
          <p:cNvSpPr txBox="1"/>
          <p:nvPr/>
        </p:nvSpPr>
        <p:spPr>
          <a:xfrm>
            <a:off x="857224" y="6396335"/>
            <a:ext cx="7786742" cy="461665"/>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https://teatrzhiv.ru/kosmeticheskii-shov-vozmozhnye-oslozhneniya-chem-kosmeticheskii-shov-otlichaetsya-ot.html</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285728"/>
            <a:ext cx="8715436" cy="2308324"/>
          </a:xfrm>
          <a:prstGeom prst="rect">
            <a:avLst/>
          </a:prstGeom>
        </p:spPr>
        <p:txBody>
          <a:bodyPr wrap="square">
            <a:spAutoFit/>
          </a:bodyPr>
          <a:lstStyle/>
          <a:p>
            <a:pPr algn="just"/>
            <a:r>
              <a:rPr lang="ru-RU" dirty="0" smtClean="0">
                <a:latin typeface="Times New Roman" pitchFamily="18" charset="0"/>
                <a:cs typeface="Times New Roman" pitchFamily="18" charset="0"/>
              </a:rPr>
              <a:t>3. Крестообразный встречный </a:t>
            </a:r>
            <a:r>
              <a:rPr lang="ru-RU" dirty="0" err="1" smtClean="0">
                <a:latin typeface="Times New Roman" pitchFamily="18" charset="0"/>
                <a:cs typeface="Times New Roman" pitchFamily="18" charset="0"/>
              </a:rPr>
              <a:t>обвивной</a:t>
            </a:r>
            <a:r>
              <a:rPr lang="ru-RU" dirty="0" smtClean="0">
                <a:latin typeface="Times New Roman" pitchFamily="18" charset="0"/>
                <a:cs typeface="Times New Roman" pitchFamily="18" charset="0"/>
              </a:rPr>
              <a:t> шов предназначен для предупреждения прорезывания тканей. </a:t>
            </a:r>
          </a:p>
          <a:p>
            <a:pPr algn="just"/>
            <a:r>
              <a:rPr lang="ru-RU" dirty="0" smtClean="0">
                <a:latin typeface="Times New Roman" pitchFamily="18" charset="0"/>
                <a:cs typeface="Times New Roman" pitchFamily="18" charset="0"/>
              </a:rPr>
              <a:t>4. Непрерывный шов с </a:t>
            </a:r>
            <a:r>
              <a:rPr lang="ru-RU" dirty="0" err="1" smtClean="0">
                <a:latin typeface="Times New Roman" pitchFamily="18" charset="0"/>
                <a:cs typeface="Times New Roman" pitchFamily="18" charset="0"/>
              </a:rPr>
              <a:t>захлестом</a:t>
            </a:r>
            <a:r>
              <a:rPr lang="ru-RU" dirty="0" smtClean="0">
                <a:latin typeface="Times New Roman" pitchFamily="18" charset="0"/>
                <a:cs typeface="Times New Roman" pitchFamily="18" charset="0"/>
              </a:rPr>
              <a:t> применяют для точного сопоставления краев раны, например интимы сосудов.</a:t>
            </a:r>
          </a:p>
          <a:p>
            <a:pPr algn="just"/>
            <a:r>
              <a:rPr lang="ru-RU" dirty="0" smtClean="0">
                <a:latin typeface="Times New Roman" pitchFamily="18" charset="0"/>
                <a:cs typeface="Times New Roman" pitchFamily="18" charset="0"/>
              </a:rPr>
              <a:t>5. Непрерывный вворачивающий шов, например, шов </a:t>
            </a:r>
            <a:r>
              <a:rPr lang="ru-RU" dirty="0" err="1" smtClean="0">
                <a:latin typeface="Times New Roman" pitchFamily="18" charset="0"/>
                <a:cs typeface="Times New Roman" pitchFamily="18" charset="0"/>
              </a:rPr>
              <a:t>Шмидена</a:t>
            </a:r>
            <a:r>
              <a:rPr lang="ru-RU" dirty="0" smtClean="0">
                <a:latin typeface="Times New Roman" pitchFamily="18" charset="0"/>
                <a:cs typeface="Times New Roman" pitchFamily="18" charset="0"/>
              </a:rPr>
              <a:t> накладывают на полые органы.</a:t>
            </a:r>
          </a:p>
          <a:p>
            <a:pPr algn="just"/>
            <a:r>
              <a:rPr lang="ru-RU" dirty="0" smtClean="0">
                <a:latin typeface="Times New Roman" pitchFamily="18" charset="0"/>
                <a:cs typeface="Times New Roman" pitchFamily="18" charset="0"/>
              </a:rPr>
              <a:t>6. Непрерывный полиспастный шов используют для сближения ребер после разреза по </a:t>
            </a:r>
            <a:r>
              <a:rPr lang="ru-RU" dirty="0" err="1" smtClean="0">
                <a:latin typeface="Times New Roman" pitchFamily="18" charset="0"/>
                <a:cs typeface="Times New Roman" pitchFamily="18" charset="0"/>
              </a:rPr>
              <a:t>межреберью</a:t>
            </a:r>
            <a:r>
              <a:rPr lang="ru-RU"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39938" name="Picture 2"/>
          <p:cNvPicPr>
            <a:picLocks noChangeAspect="1" noChangeArrowheads="1"/>
          </p:cNvPicPr>
          <p:nvPr/>
        </p:nvPicPr>
        <p:blipFill>
          <a:blip r:embed="rId2"/>
          <a:srcRect/>
          <a:stretch>
            <a:fillRect/>
          </a:stretch>
        </p:blipFill>
        <p:spPr bwMode="auto">
          <a:xfrm>
            <a:off x="642910" y="2643182"/>
            <a:ext cx="3019425" cy="1905000"/>
          </a:xfrm>
          <a:prstGeom prst="rect">
            <a:avLst/>
          </a:prstGeom>
          <a:noFill/>
          <a:ln w="9525">
            <a:noFill/>
            <a:miter lim="800000"/>
            <a:headEnd/>
            <a:tailEnd/>
          </a:ln>
          <a:effectLst/>
        </p:spPr>
      </p:pic>
      <p:sp>
        <p:nvSpPr>
          <p:cNvPr id="6" name="TextBox 5"/>
          <p:cNvSpPr txBox="1"/>
          <p:nvPr/>
        </p:nvSpPr>
        <p:spPr>
          <a:xfrm>
            <a:off x="785786" y="4500570"/>
            <a:ext cx="2500330" cy="523220"/>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Крестообразный встречный </a:t>
            </a:r>
            <a:r>
              <a:rPr lang="ru-RU" sz="1400" b="1" dirty="0" err="1" smtClean="0">
                <a:latin typeface="Times New Roman" pitchFamily="18" charset="0"/>
                <a:cs typeface="Times New Roman" pitchFamily="18" charset="0"/>
              </a:rPr>
              <a:t>обвивной</a:t>
            </a:r>
            <a:endParaRPr lang="ru-RU" sz="1400" b="1" dirty="0">
              <a:latin typeface="Times New Roman" pitchFamily="18" charset="0"/>
              <a:cs typeface="Times New Roman" pitchFamily="18" charset="0"/>
            </a:endParaRPr>
          </a:p>
        </p:txBody>
      </p:sp>
      <p:pic>
        <p:nvPicPr>
          <p:cNvPr id="39939" name="Picture 3"/>
          <p:cNvPicPr>
            <a:picLocks noChangeAspect="1" noChangeArrowheads="1"/>
          </p:cNvPicPr>
          <p:nvPr/>
        </p:nvPicPr>
        <p:blipFill>
          <a:blip r:embed="rId3"/>
          <a:srcRect/>
          <a:stretch>
            <a:fillRect/>
          </a:stretch>
        </p:blipFill>
        <p:spPr bwMode="auto">
          <a:xfrm>
            <a:off x="4286248" y="2714620"/>
            <a:ext cx="4019550" cy="2009775"/>
          </a:xfrm>
          <a:prstGeom prst="rect">
            <a:avLst/>
          </a:prstGeom>
          <a:noFill/>
          <a:ln w="9525">
            <a:noFill/>
            <a:miter lim="800000"/>
            <a:headEnd/>
            <a:tailEnd/>
          </a:ln>
          <a:effectLst/>
        </p:spPr>
      </p:pic>
      <p:sp>
        <p:nvSpPr>
          <p:cNvPr id="8" name="TextBox 7"/>
          <p:cNvSpPr txBox="1"/>
          <p:nvPr/>
        </p:nvSpPr>
        <p:spPr>
          <a:xfrm>
            <a:off x="4572000" y="4643446"/>
            <a:ext cx="3500462" cy="307777"/>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Непрерывный шов с </a:t>
            </a:r>
            <a:r>
              <a:rPr lang="ru-RU" sz="1400" b="1" dirty="0" err="1" smtClean="0">
                <a:latin typeface="Times New Roman" pitchFamily="18" charset="0"/>
                <a:cs typeface="Times New Roman" pitchFamily="18" charset="0"/>
              </a:rPr>
              <a:t>захлестом</a:t>
            </a:r>
            <a:endParaRPr lang="ru-RU" sz="1400" b="1" dirty="0">
              <a:latin typeface="Times New Roman" pitchFamily="18" charset="0"/>
              <a:cs typeface="Times New Roman" pitchFamily="18" charset="0"/>
            </a:endParaRPr>
          </a:p>
        </p:txBody>
      </p:sp>
      <p:sp>
        <p:nvSpPr>
          <p:cNvPr id="7" name="TextBox 6"/>
          <p:cNvSpPr txBox="1"/>
          <p:nvPr/>
        </p:nvSpPr>
        <p:spPr>
          <a:xfrm>
            <a:off x="1142976"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2844" y="571480"/>
            <a:ext cx="8715436" cy="5355312"/>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Техника наложения </a:t>
            </a:r>
            <a:r>
              <a:rPr lang="ru-RU" b="1" dirty="0" err="1" smtClean="0">
                <a:latin typeface="Times New Roman" pitchFamily="18" charset="0"/>
                <a:cs typeface="Times New Roman" pitchFamily="18" charset="0"/>
              </a:rPr>
              <a:t>рантовидного</a:t>
            </a:r>
            <a:r>
              <a:rPr lang="ru-RU" b="1" dirty="0" smtClean="0">
                <a:latin typeface="Times New Roman" pitchFamily="18" charset="0"/>
                <a:cs typeface="Times New Roman" pitchFamily="18" charset="0"/>
              </a:rPr>
              <a:t> шва</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На один из концов раны необходимо наложить простой узловой шов. После этого отрезать  длинную часть нити нельзя - она будет использоваться для выполнения непрерывного шва</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Захватив один конец нити иглодержателем, другой рукой необходимо переместить  узел на правую сторону раны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Необходимо ввести иглу с правой стороны раны примерно на 5 мм ниже узла (на том же расстоянии от края раны)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После этого сделать выход иглы симметрично с левой стороны раны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Далее вытягиваем всю иглу и прошиваем рану так, чтобы ее края были близко друг к другу</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Повторить пункты 3 - 5 перпендикулярно оси раны до ее конца. Нить следует накладывать косо под углом 45 градусов над раной</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С помощью иглодержателя или пинцета необходимо ослабить последнюю косую часть нити над раной</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Завязываем хирургический узел, используя свободную часть нити как ее короткий конец</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После завязывания узла образуется характерная петелька. Необходимо срезать нить, образующую ушко, и оставшуюся часть нити примерно в 1 см от узла.</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1571612"/>
            <a:ext cx="3149814" cy="3905257"/>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a:srcRect/>
          <a:stretch>
            <a:fillRect/>
          </a:stretch>
        </p:blipFill>
        <p:spPr bwMode="auto">
          <a:xfrm>
            <a:off x="3071802" y="2714620"/>
            <a:ext cx="2954728" cy="1781177"/>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a:srcRect r="1219"/>
          <a:stretch>
            <a:fillRect/>
          </a:stretch>
        </p:blipFill>
        <p:spPr bwMode="auto">
          <a:xfrm>
            <a:off x="6041628" y="1571612"/>
            <a:ext cx="3102372" cy="3938594"/>
          </a:xfrm>
          <a:prstGeom prst="rect">
            <a:avLst/>
          </a:prstGeom>
          <a:noFill/>
          <a:ln w="9525">
            <a:noFill/>
            <a:miter lim="800000"/>
            <a:headEnd/>
            <a:tailEnd/>
          </a:ln>
          <a:effectLst/>
        </p:spPr>
      </p:pic>
      <p:sp>
        <p:nvSpPr>
          <p:cNvPr id="7" name="TextBox 6"/>
          <p:cNvSpPr txBox="1"/>
          <p:nvPr/>
        </p:nvSpPr>
        <p:spPr>
          <a:xfrm>
            <a:off x="142844" y="1714488"/>
            <a:ext cx="642942"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1</a:t>
            </a:r>
            <a:endParaRPr lang="ru-RU" b="1" dirty="0">
              <a:latin typeface="Times New Roman" pitchFamily="18" charset="0"/>
              <a:cs typeface="Times New Roman" pitchFamily="18" charset="0"/>
            </a:endParaRPr>
          </a:p>
        </p:txBody>
      </p:sp>
      <p:sp>
        <p:nvSpPr>
          <p:cNvPr id="8" name="TextBox 7"/>
          <p:cNvSpPr txBox="1"/>
          <p:nvPr/>
        </p:nvSpPr>
        <p:spPr>
          <a:xfrm>
            <a:off x="142844" y="3643314"/>
            <a:ext cx="1857388"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2</a:t>
            </a:r>
            <a:endParaRPr lang="ru-RU" b="1" dirty="0">
              <a:latin typeface="Times New Roman" pitchFamily="18" charset="0"/>
              <a:cs typeface="Times New Roman" pitchFamily="18" charset="0"/>
            </a:endParaRPr>
          </a:p>
        </p:txBody>
      </p:sp>
      <p:sp>
        <p:nvSpPr>
          <p:cNvPr id="9" name="TextBox 8"/>
          <p:cNvSpPr txBox="1"/>
          <p:nvPr/>
        </p:nvSpPr>
        <p:spPr>
          <a:xfrm>
            <a:off x="3214678" y="2857496"/>
            <a:ext cx="642942"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3</a:t>
            </a:r>
            <a:endParaRPr lang="ru-RU" b="1" dirty="0">
              <a:latin typeface="Times New Roman" pitchFamily="18" charset="0"/>
              <a:cs typeface="Times New Roman" pitchFamily="18" charset="0"/>
            </a:endParaRPr>
          </a:p>
        </p:txBody>
      </p:sp>
      <p:sp>
        <p:nvSpPr>
          <p:cNvPr id="10" name="TextBox 9"/>
          <p:cNvSpPr txBox="1"/>
          <p:nvPr/>
        </p:nvSpPr>
        <p:spPr>
          <a:xfrm>
            <a:off x="6215074" y="1643050"/>
            <a:ext cx="1214446"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4</a:t>
            </a:r>
            <a:endParaRPr lang="ru-RU" b="1" dirty="0">
              <a:latin typeface="Times New Roman" pitchFamily="18" charset="0"/>
              <a:cs typeface="Times New Roman" pitchFamily="18" charset="0"/>
            </a:endParaRPr>
          </a:p>
        </p:txBody>
      </p:sp>
      <p:sp>
        <p:nvSpPr>
          <p:cNvPr id="11" name="TextBox 10"/>
          <p:cNvSpPr txBox="1"/>
          <p:nvPr/>
        </p:nvSpPr>
        <p:spPr>
          <a:xfrm>
            <a:off x="6143636" y="3643314"/>
            <a:ext cx="1214446" cy="369332"/>
          </a:xfrm>
          <a:prstGeom prst="rect">
            <a:avLst/>
          </a:prstGeom>
          <a:noFill/>
        </p:spPr>
        <p:txBody>
          <a:bodyPr wrap="square" rtlCol="0">
            <a:spAutoFit/>
          </a:bodyPr>
          <a:lstStyle/>
          <a:p>
            <a:r>
              <a:rPr lang="ru-RU" b="1" dirty="0" smtClean="0">
                <a:latin typeface="Times New Roman" pitchFamily="18" charset="0"/>
                <a:cs typeface="Times New Roman" pitchFamily="18" charset="0"/>
              </a:rPr>
              <a:t>5</a:t>
            </a:r>
            <a:endParaRPr lang="ru-RU" b="1" dirty="0">
              <a:latin typeface="Times New Roman" pitchFamily="18" charset="0"/>
              <a:cs typeface="Times New Roman" pitchFamily="18" charset="0"/>
            </a:endParaRPr>
          </a:p>
        </p:txBody>
      </p:sp>
      <p:sp>
        <p:nvSpPr>
          <p:cNvPr id="12" name="Прямоугольник 11"/>
          <p:cNvSpPr/>
          <p:nvPr/>
        </p:nvSpPr>
        <p:spPr>
          <a:xfrm>
            <a:off x="2714612" y="5500702"/>
            <a:ext cx="3795911" cy="338554"/>
          </a:xfrm>
          <a:prstGeom prst="rect">
            <a:avLst/>
          </a:prstGeom>
        </p:spPr>
        <p:txBody>
          <a:bodyPr wrap="none">
            <a:spAutoFit/>
          </a:bodyPr>
          <a:lstStyle/>
          <a:p>
            <a:r>
              <a:rPr lang="ru-RU" sz="1600" b="1" dirty="0" smtClean="0">
                <a:latin typeface="Times New Roman" pitchFamily="18" charset="0"/>
                <a:cs typeface="Times New Roman" pitchFamily="18" charset="0"/>
              </a:rPr>
              <a:t>Техника наложения </a:t>
            </a:r>
            <a:r>
              <a:rPr lang="ru-RU" sz="1600" b="1" dirty="0" err="1" smtClean="0">
                <a:latin typeface="Times New Roman" pitchFamily="18" charset="0"/>
                <a:cs typeface="Times New Roman" pitchFamily="18" charset="0"/>
              </a:rPr>
              <a:t>рантовидного</a:t>
            </a:r>
            <a:r>
              <a:rPr lang="ru-RU" sz="1600" b="1" dirty="0" smtClean="0">
                <a:latin typeface="Times New Roman" pitchFamily="18" charset="0"/>
                <a:cs typeface="Times New Roman" pitchFamily="18" charset="0"/>
              </a:rPr>
              <a:t> шва</a:t>
            </a:r>
            <a:endParaRPr lang="ru-RU" sz="1600" dirty="0"/>
          </a:p>
        </p:txBody>
      </p:sp>
      <p:sp>
        <p:nvSpPr>
          <p:cNvPr id="13" name="TextBox 12"/>
          <p:cNvSpPr txBox="1"/>
          <p:nvPr/>
        </p:nvSpPr>
        <p:spPr>
          <a:xfrm>
            <a:off x="500034" y="5857892"/>
            <a:ext cx="892971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заимствована из</a:t>
            </a:r>
            <a:r>
              <a:rPr lang="en-US" sz="1200" b="1" dirty="0" smtClean="0">
                <a:solidFill>
                  <a:srgbClr val="FF0000"/>
                </a:solidFill>
                <a:latin typeface="Times New Roman" pitchFamily="18" charset="0"/>
                <a:cs typeface="Times New Roman" pitchFamily="18" charset="0"/>
              </a:rPr>
              <a:t> </a:t>
            </a:r>
            <a:r>
              <a:rPr lang="ru-RU" sz="1200" b="1" dirty="0" smtClean="0">
                <a:solidFill>
                  <a:srgbClr val="FF0000"/>
                </a:solidFill>
                <a:latin typeface="Times New Roman" pitchFamily="18" charset="0"/>
                <a:cs typeface="Times New Roman" pitchFamily="18" charset="0"/>
              </a:rPr>
              <a:t>пособия по фундаментальным основам хирургии ‹‹Общая хирургия››, команда </a:t>
            </a:r>
            <a:r>
              <a:rPr lang="en-US" sz="1200" b="1" dirty="0" smtClean="0">
                <a:solidFill>
                  <a:srgbClr val="FF0000"/>
                </a:solidFill>
                <a:latin typeface="Times New Roman" pitchFamily="18" charset="0"/>
                <a:cs typeface="Times New Roman" pitchFamily="18" charset="0"/>
              </a:rPr>
              <a:t>Synapse</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57422" y="0"/>
            <a:ext cx="4353692" cy="584775"/>
          </a:xfrm>
          <a:prstGeom prst="rect">
            <a:avLst/>
          </a:prstGeom>
        </p:spPr>
        <p:txBody>
          <a:bodyPr wrap="none">
            <a:spAutoFit/>
          </a:bodyPr>
          <a:lstStyle/>
          <a:p>
            <a:pPr marL="342900" indent="-342900" algn="just"/>
            <a:r>
              <a:rPr lang="ru-RU" sz="3200" b="1" dirty="0" smtClean="0">
                <a:latin typeface="Times New Roman" pitchFamily="18" charset="0"/>
                <a:cs typeface="Times New Roman" pitchFamily="18" charset="0"/>
              </a:rPr>
              <a:t>2.Хирургические швы</a:t>
            </a:r>
          </a:p>
        </p:txBody>
      </p:sp>
      <p:sp>
        <p:nvSpPr>
          <p:cNvPr id="5" name="Прямоугольник 4"/>
          <p:cNvSpPr/>
          <p:nvPr/>
        </p:nvSpPr>
        <p:spPr>
          <a:xfrm>
            <a:off x="1785918" y="500042"/>
            <a:ext cx="5643586" cy="646331"/>
          </a:xfrm>
          <a:prstGeom prst="rect">
            <a:avLst/>
          </a:prstGeom>
        </p:spPr>
        <p:txBody>
          <a:bodyPr wrap="square">
            <a:spAutoFit/>
          </a:bodyPr>
          <a:lstStyle/>
          <a:p>
            <a:pPr marL="342900" indent="-342900" algn="ctr"/>
            <a:r>
              <a:rPr lang="ru-RU" b="1" dirty="0" smtClean="0">
                <a:latin typeface="Times New Roman" pitchFamily="18" charset="0"/>
                <a:cs typeface="Times New Roman" pitchFamily="18" charset="0"/>
              </a:rPr>
              <a:t>2.3.Кобинации швов, наиболее часто применяемые в хирургии</a:t>
            </a:r>
          </a:p>
        </p:txBody>
      </p:sp>
      <p:sp>
        <p:nvSpPr>
          <p:cNvPr id="6" name="Прямоугольник 5"/>
          <p:cNvSpPr/>
          <p:nvPr/>
        </p:nvSpPr>
        <p:spPr>
          <a:xfrm>
            <a:off x="285720" y="1285860"/>
            <a:ext cx="8501122" cy="1200329"/>
          </a:xfrm>
          <a:prstGeom prst="rect">
            <a:avLst/>
          </a:prstGeom>
        </p:spPr>
        <p:txBody>
          <a:bodyPr wrap="square">
            <a:spAutoFit/>
          </a:bodyPr>
          <a:lstStyle/>
          <a:p>
            <a:pPr algn="just"/>
            <a:r>
              <a:rPr lang="ru-RU" dirty="0" smtClean="0">
                <a:latin typeface="Times New Roman" pitchFamily="18" charset="0"/>
                <a:cs typeface="Times New Roman" pitchFamily="18" charset="0"/>
              </a:rPr>
              <a:t>В хирургической практике нередко используют различные комбинации швов в различных плоскостях</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1. Однорядные комбинированные швы.</a:t>
            </a:r>
          </a:p>
          <a:p>
            <a:pPr algn="just"/>
            <a:r>
              <a:rPr lang="ru-RU" dirty="0" smtClean="0">
                <a:latin typeface="Times New Roman" pitchFamily="18" charset="0"/>
                <a:cs typeface="Times New Roman" pitchFamily="18" charset="0"/>
              </a:rPr>
              <a:t> 2. Многорядные комбинированные швы.</a:t>
            </a:r>
            <a:endParaRPr lang="ru-RU" dirty="0">
              <a:latin typeface="Times New Roman" pitchFamily="18" charset="0"/>
              <a:cs typeface="Times New Roman" pitchFamily="18" charset="0"/>
            </a:endParaRPr>
          </a:p>
        </p:txBody>
      </p:sp>
      <p:sp>
        <p:nvSpPr>
          <p:cNvPr id="7" name="Прямоугольник 6"/>
          <p:cNvSpPr/>
          <p:nvPr/>
        </p:nvSpPr>
        <p:spPr>
          <a:xfrm>
            <a:off x="357158" y="2571744"/>
            <a:ext cx="8429684" cy="2031325"/>
          </a:xfrm>
          <a:prstGeom prst="rect">
            <a:avLst/>
          </a:prstGeom>
        </p:spPr>
        <p:txBody>
          <a:bodyPr wrap="square">
            <a:spAutoFit/>
          </a:bodyPr>
          <a:lstStyle/>
          <a:p>
            <a:pPr algn="just"/>
            <a:r>
              <a:rPr lang="ru-RU" dirty="0" smtClean="0">
                <a:latin typeface="Times New Roman" pitchFamily="18" charset="0"/>
                <a:cs typeface="Times New Roman" pitchFamily="18" charset="0"/>
              </a:rPr>
              <a:t>Однорядный комбинированный шов характеризуется включением в каждый последующий стежок тканей, захваченных в предыдущий шов. Примеры</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узловой цепочный шов по </a:t>
            </a:r>
            <a:r>
              <a:rPr lang="ru-RU" dirty="0" err="1" smtClean="0">
                <a:latin typeface="Times New Roman" pitchFamily="18" charset="0"/>
                <a:cs typeface="Times New Roman" pitchFamily="18" charset="0"/>
              </a:rPr>
              <a:t>Гейденгайну-Гаккеру</a:t>
            </a:r>
            <a:r>
              <a:rPr lang="ru-RU" dirty="0" smtClean="0">
                <a:latin typeface="Times New Roman" pitchFamily="18" charset="0"/>
                <a:cs typeface="Times New Roman" pitchFamily="18" charset="0"/>
              </a:rPr>
              <a:t>, непрерывный комбинированный шов по </a:t>
            </a:r>
            <a:r>
              <a:rPr lang="ru-RU" dirty="0" err="1" smtClean="0">
                <a:latin typeface="Times New Roman" pitchFamily="18" charset="0"/>
                <a:cs typeface="Times New Roman" pitchFamily="18" charset="0"/>
              </a:rPr>
              <a:t>Гейденгайну</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Эти варианты швов накладываются преимущественно для достижения </a:t>
            </a:r>
            <a:r>
              <a:rPr lang="ru-RU" dirty="0" err="1" smtClean="0">
                <a:latin typeface="Times New Roman" pitchFamily="18" charset="0"/>
                <a:cs typeface="Times New Roman" pitchFamily="18" charset="0"/>
              </a:rPr>
              <a:t>гемостатического</a:t>
            </a:r>
            <a:r>
              <a:rPr lang="ru-RU" dirty="0" smtClean="0">
                <a:latin typeface="Times New Roman" pitchFamily="18" charset="0"/>
                <a:cs typeface="Times New Roman" pitchFamily="18" charset="0"/>
              </a:rPr>
              <a:t> эффекта. Однако они могут служить опорными швами для соединения краев скелетных мышц, сухожилий и т. д.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icture background"/>
          <p:cNvPicPr>
            <a:picLocks noChangeAspect="1" noChangeArrowheads="1"/>
          </p:cNvPicPr>
          <p:nvPr/>
        </p:nvPicPr>
        <p:blipFill>
          <a:blip r:embed="rId2"/>
          <a:srcRect/>
          <a:stretch>
            <a:fillRect/>
          </a:stretch>
        </p:blipFill>
        <p:spPr bwMode="auto">
          <a:xfrm>
            <a:off x="928662" y="642918"/>
            <a:ext cx="6858048" cy="5136839"/>
          </a:xfrm>
          <a:prstGeom prst="rect">
            <a:avLst/>
          </a:prstGeom>
          <a:noFill/>
        </p:spPr>
      </p:pic>
      <p:sp>
        <p:nvSpPr>
          <p:cNvPr id="3" name="TextBox 2"/>
          <p:cNvSpPr txBox="1"/>
          <p:nvPr/>
        </p:nvSpPr>
        <p:spPr>
          <a:xfrm>
            <a:off x="2214546" y="6429396"/>
            <a:ext cx="5072098" cy="461665"/>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https://ppt-online.org/235290</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42900"/>
            <a:ext cx="8229600" cy="1143000"/>
          </a:xfrm>
        </p:spPr>
        <p:txBody>
          <a:bodyPr>
            <a:normAutofit/>
          </a:bodyPr>
          <a:lstStyle/>
          <a:p>
            <a:r>
              <a:rPr lang="ru-RU" sz="3200" b="1" dirty="0" smtClean="0">
                <a:latin typeface="Times New Roman" pitchFamily="18" charset="0"/>
                <a:cs typeface="Times New Roman" pitchFamily="18" charset="0"/>
              </a:rPr>
              <a:t>1.Шовный материал</a:t>
            </a:r>
            <a:endParaRPr lang="ru-RU" sz="3200" b="1" dirty="0">
              <a:latin typeface="Times New Roman" pitchFamily="18" charset="0"/>
              <a:cs typeface="Times New Roman" pitchFamily="18" charset="0"/>
            </a:endParaRPr>
          </a:p>
        </p:txBody>
      </p:sp>
      <p:sp>
        <p:nvSpPr>
          <p:cNvPr id="4" name="Прямоугольник 3"/>
          <p:cNvSpPr/>
          <p:nvPr/>
        </p:nvSpPr>
        <p:spPr>
          <a:xfrm>
            <a:off x="857224" y="714356"/>
            <a:ext cx="7572428" cy="646331"/>
          </a:xfrm>
          <a:prstGeom prst="rect">
            <a:avLst/>
          </a:prstGeom>
        </p:spPr>
        <p:txBody>
          <a:bodyPr wrap="square">
            <a:spAutoFit/>
          </a:bodyPr>
          <a:lstStyle/>
          <a:p>
            <a:pPr marL="342900" indent="-342900" algn="ctr"/>
            <a:r>
              <a:rPr lang="ru-RU" b="1" dirty="0" smtClean="0">
                <a:latin typeface="Times New Roman" pitchFamily="18" charset="0"/>
                <a:cs typeface="Times New Roman" pitchFamily="18" charset="0"/>
              </a:rPr>
              <a:t>1.1.Шовный материал. Требования, предъявляемые к шовному материалу</a:t>
            </a:r>
          </a:p>
        </p:txBody>
      </p:sp>
      <p:sp>
        <p:nvSpPr>
          <p:cNvPr id="5" name="Прямоугольник 4"/>
          <p:cNvSpPr/>
          <p:nvPr/>
        </p:nvSpPr>
        <p:spPr>
          <a:xfrm>
            <a:off x="500034" y="1500174"/>
            <a:ext cx="8215370" cy="923330"/>
          </a:xfrm>
          <a:prstGeom prst="rect">
            <a:avLst/>
          </a:prstGeom>
        </p:spPr>
        <p:txBody>
          <a:bodyPr wrap="square">
            <a:spAutoFit/>
          </a:bodyPr>
          <a:lstStyle/>
          <a:p>
            <a:pPr algn="just"/>
            <a:r>
              <a:rPr lang="ru-RU" b="1" dirty="0">
                <a:latin typeface="Times New Roman" pitchFamily="18" charset="0"/>
                <a:cs typeface="Times New Roman" pitchFamily="18" charset="0"/>
              </a:rPr>
              <a:t>Шовный материал</a:t>
            </a:r>
            <a:r>
              <a:rPr lang="ru-RU" dirty="0">
                <a:latin typeface="Times New Roman" pitchFamily="18" charset="0"/>
                <a:cs typeface="Times New Roman" pitchFamily="18" charset="0"/>
              </a:rPr>
              <a:t> — это специальные нити, которые используются в хирургии для соединения тканей и ран после операции или другой хирургической процедуры.</a:t>
            </a:r>
          </a:p>
        </p:txBody>
      </p:sp>
      <p:sp>
        <p:nvSpPr>
          <p:cNvPr id="1026" name="AutoShape 2"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 name="Picture 2"/>
          <p:cNvPicPr>
            <a:picLocks noChangeAspect="1" noChangeArrowheads="1"/>
          </p:cNvPicPr>
          <p:nvPr/>
        </p:nvPicPr>
        <p:blipFill>
          <a:blip r:embed="rId2"/>
          <a:srcRect/>
          <a:stretch>
            <a:fillRect/>
          </a:stretch>
        </p:blipFill>
        <p:spPr bwMode="auto">
          <a:xfrm>
            <a:off x="571472" y="3214686"/>
            <a:ext cx="8215332" cy="2190755"/>
          </a:xfrm>
          <a:prstGeom prst="rect">
            <a:avLst/>
          </a:prstGeom>
          <a:noFill/>
          <a:ln w="9525">
            <a:noFill/>
            <a:miter lim="800000"/>
            <a:headEnd/>
            <a:tailEnd/>
          </a:ln>
          <a:effectLst/>
        </p:spPr>
      </p:pic>
      <p:sp>
        <p:nvSpPr>
          <p:cNvPr id="10" name="TextBox 9"/>
          <p:cNvSpPr txBox="1"/>
          <p:nvPr/>
        </p:nvSpPr>
        <p:spPr>
          <a:xfrm>
            <a:off x="1000100" y="5429264"/>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42910" y="2143116"/>
            <a:ext cx="8001056" cy="2308324"/>
          </a:xfrm>
          <a:prstGeom prst="rect">
            <a:avLst/>
          </a:prstGeom>
        </p:spPr>
        <p:txBody>
          <a:bodyPr wrap="square">
            <a:spAutoFit/>
          </a:bodyPr>
          <a:lstStyle/>
          <a:p>
            <a:pPr algn="just"/>
            <a:r>
              <a:rPr lang="ru-RU" dirty="0" smtClean="0">
                <a:latin typeface="Times New Roman" pitchFamily="18" charset="0"/>
                <a:cs typeface="Times New Roman" pitchFamily="18" charset="0"/>
              </a:rPr>
              <a:t>Многорядный комбинированный шов может состоять из ярусов однотипных швов, последовательно наложенных на слои разных тканей.</a:t>
            </a:r>
          </a:p>
          <a:p>
            <a:pPr algn="just"/>
            <a:r>
              <a:rPr lang="ru-RU" dirty="0" smtClean="0">
                <a:latin typeface="Times New Roman" pitchFamily="18" charset="0"/>
                <a:cs typeface="Times New Roman" pitchFamily="18" charset="0"/>
              </a:rPr>
              <a:t>Кроме того, этот вариант может состоять из нескольких этажей разнотипных швов. Например, для </a:t>
            </a:r>
            <a:r>
              <a:rPr lang="ru-RU" dirty="0" err="1" smtClean="0">
                <a:latin typeface="Times New Roman" pitchFamily="18" charset="0"/>
                <a:cs typeface="Times New Roman" pitchFamily="18" charset="0"/>
              </a:rPr>
              <a:t>ушивания</a:t>
            </a:r>
            <a:r>
              <a:rPr lang="ru-RU" dirty="0" smtClean="0">
                <a:latin typeface="Times New Roman" pitchFamily="18" charset="0"/>
                <a:cs typeface="Times New Roman" pitchFamily="18" charset="0"/>
              </a:rPr>
              <a:t> раны передней брюшной стенки можно использовать непрерывный шов на брюшину; на мышцу — восьмиобразные швы; на апоневроз — П-образные или вертикальные круговые узловые швы; на фасции, подкожную клетчатку и кожу — также вертикальные узловые круговые швы.</a:t>
            </a:r>
            <a:endParaRPr lang="ru-RU"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1077218"/>
          </a:xfrm>
          <a:prstGeom prst="rect">
            <a:avLst/>
          </a:prstGeom>
        </p:spPr>
        <p:txBody>
          <a:bodyPr wrap="square">
            <a:spAutoFit/>
          </a:bodyPr>
          <a:lstStyle/>
          <a:p>
            <a:pPr marL="342900" indent="-342900" algn="ctr"/>
            <a:r>
              <a:rPr lang="ru-RU" sz="3200" b="1" dirty="0" smtClean="0">
                <a:latin typeface="Times New Roman" pitchFamily="18" charset="0"/>
                <a:cs typeface="Times New Roman" pitchFamily="18" charset="0"/>
              </a:rPr>
              <a:t>3.Особенности наложения швов на различные ткани</a:t>
            </a:r>
          </a:p>
        </p:txBody>
      </p:sp>
      <p:sp>
        <p:nvSpPr>
          <p:cNvPr id="8" name="TextBox 7"/>
          <p:cNvSpPr txBox="1"/>
          <p:nvPr/>
        </p:nvSpPr>
        <p:spPr>
          <a:xfrm>
            <a:off x="2357422" y="1000108"/>
            <a:ext cx="4714908"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3.1.Швы на кожу</a:t>
            </a:r>
            <a:endParaRPr lang="ru-RU" b="1" dirty="0">
              <a:latin typeface="Times New Roman" pitchFamily="18" charset="0"/>
              <a:cs typeface="Times New Roman" pitchFamily="18" charset="0"/>
            </a:endParaRPr>
          </a:p>
        </p:txBody>
      </p:sp>
      <p:sp>
        <p:nvSpPr>
          <p:cNvPr id="9" name="Прямоугольник 8"/>
          <p:cNvSpPr/>
          <p:nvPr/>
        </p:nvSpPr>
        <p:spPr>
          <a:xfrm>
            <a:off x="214282" y="1571612"/>
            <a:ext cx="8643998" cy="3693319"/>
          </a:xfrm>
          <a:prstGeom prst="rect">
            <a:avLst/>
          </a:prstGeom>
        </p:spPr>
        <p:txBody>
          <a:bodyPr wrap="square">
            <a:spAutoFit/>
          </a:bodyPr>
          <a:lstStyle/>
          <a:p>
            <a:pPr algn="just"/>
            <a:r>
              <a:rPr lang="ru-RU" dirty="0" smtClean="0">
                <a:latin typeface="Times New Roman" pitchFamily="18" charset="0"/>
                <a:cs typeface="Times New Roman" pitchFamily="18" charset="0"/>
              </a:rPr>
              <a:t>Ко всем швам независимо от их назначения предъявляются одинаковые требования. При наложении швов на кожу необходимо:</a:t>
            </a:r>
          </a:p>
          <a:p>
            <a:pPr algn="just"/>
            <a:r>
              <a:rPr lang="ru-RU" dirty="0" smtClean="0">
                <a:latin typeface="Times New Roman" pitchFamily="18" charset="0"/>
                <a:cs typeface="Times New Roman" pitchFamily="18" charset="0"/>
              </a:rPr>
              <a:t> 1) точно адаптировать края раны (</a:t>
            </a:r>
            <a:r>
              <a:rPr lang="ru-RU" dirty="0" err="1" smtClean="0">
                <a:latin typeface="Times New Roman" pitchFamily="18" charset="0"/>
                <a:cs typeface="Times New Roman" pitchFamily="18" charset="0"/>
              </a:rPr>
              <a:t>прецизионность</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2) ликвидировать полости и карманы;</a:t>
            </a:r>
          </a:p>
          <a:p>
            <a:pPr algn="just"/>
            <a:r>
              <a:rPr lang="ru-RU" dirty="0" smtClean="0">
                <a:latin typeface="Times New Roman" pitchFamily="18" charset="0"/>
                <a:cs typeface="Times New Roman" pitchFamily="18" charset="0"/>
              </a:rPr>
              <a:t> 3) минимально травмировать сшиваемые ткани;</a:t>
            </a:r>
          </a:p>
          <a:p>
            <a:pPr algn="just"/>
            <a:r>
              <a:rPr lang="ru-RU" dirty="0" smtClean="0">
                <a:latin typeface="Times New Roman" pitchFamily="18" charset="0"/>
                <a:cs typeface="Times New Roman" pitchFamily="18" charset="0"/>
              </a:rPr>
              <a:t> 4) избегать натяжения кожи;</a:t>
            </a:r>
          </a:p>
          <a:p>
            <a:pPr algn="just"/>
            <a:r>
              <a:rPr lang="ru-RU" dirty="0" smtClean="0">
                <a:latin typeface="Times New Roman" pitchFamily="18" charset="0"/>
                <a:cs typeface="Times New Roman" pitchFamily="18" charset="0"/>
              </a:rPr>
              <a:t> 5) обеспечивать </a:t>
            </a:r>
            <a:r>
              <a:rPr lang="ru-RU" dirty="0" err="1" smtClean="0">
                <a:latin typeface="Times New Roman" pitchFamily="18" charset="0"/>
                <a:cs typeface="Times New Roman" pitchFamily="18" charset="0"/>
              </a:rPr>
              <a:t>гемостатический</a:t>
            </a:r>
            <a:r>
              <a:rPr lang="ru-RU" dirty="0" smtClean="0">
                <a:latin typeface="Times New Roman" pitchFamily="18" charset="0"/>
                <a:cs typeface="Times New Roman" pitchFamily="18" charset="0"/>
              </a:rPr>
              <a:t> эффект;</a:t>
            </a:r>
          </a:p>
          <a:p>
            <a:pPr algn="just"/>
            <a:r>
              <a:rPr lang="ru-RU" dirty="0" smtClean="0">
                <a:latin typeface="Times New Roman" pitchFamily="18" charset="0"/>
                <a:cs typeface="Times New Roman" pitchFamily="18" charset="0"/>
              </a:rPr>
              <a:t> 6) стремиться к достижению косметического эффекта. </a:t>
            </a:r>
          </a:p>
          <a:p>
            <a:pPr algn="just"/>
            <a:r>
              <a:rPr lang="ru-RU" dirty="0" smtClean="0">
                <a:latin typeface="Times New Roman" pitchFamily="18" charset="0"/>
                <a:cs typeface="Times New Roman" pitchFamily="18" charset="0"/>
              </a:rPr>
              <a:t>Кроме этого, швы должны:</a:t>
            </a:r>
          </a:p>
          <a:p>
            <a:pPr algn="just"/>
            <a:r>
              <a:rPr lang="ru-RU" dirty="0" smtClean="0">
                <a:latin typeface="Times New Roman" pitchFamily="18" charset="0"/>
                <a:cs typeface="Times New Roman" pitchFamily="18" charset="0"/>
              </a:rPr>
              <a:t> 1) иметь возможность полного удаления или </a:t>
            </a:r>
            <a:r>
              <a:rPr lang="ru-RU" dirty="0" err="1" smtClean="0">
                <a:latin typeface="Times New Roman" pitchFamily="18" charset="0"/>
                <a:cs typeface="Times New Roman" pitchFamily="18" charset="0"/>
              </a:rPr>
              <a:t>биодеструкции</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2) быстро накладываться и сниматься;</a:t>
            </a:r>
          </a:p>
          <a:p>
            <a:pPr algn="just"/>
            <a:r>
              <a:rPr lang="ru-RU" dirty="0" smtClean="0">
                <a:latin typeface="Times New Roman" pitchFamily="18" charset="0"/>
                <a:cs typeface="Times New Roman" pitchFamily="18" charset="0"/>
              </a:rPr>
              <a:t> 3) не препятствовать естественному дренированию раны;</a:t>
            </a:r>
          </a:p>
          <a:p>
            <a:pPr algn="just"/>
            <a:r>
              <a:rPr lang="ru-RU" dirty="0" smtClean="0">
                <a:latin typeface="Times New Roman" pitchFamily="18" charset="0"/>
                <a:cs typeface="Times New Roman" pitchFamily="18" charset="0"/>
              </a:rPr>
              <a:t> 4) накладываться минимальным количеством шовного материала в полости раны.</a:t>
            </a:r>
            <a:endParaRPr lang="ru-RU" dirty="0">
              <a:latin typeface="Times New Roman" pitchFamily="18" charset="0"/>
              <a:cs typeface="Times New Roman" pitchFamily="18" charset="0"/>
            </a:endParaRPr>
          </a:p>
        </p:txBody>
      </p:sp>
      <p:sp>
        <p:nvSpPr>
          <p:cNvPr id="10" name="Прямоугольник 9"/>
          <p:cNvSpPr/>
          <p:nvPr/>
        </p:nvSpPr>
        <p:spPr>
          <a:xfrm>
            <a:off x="357158" y="5357826"/>
            <a:ext cx="8572560" cy="1200329"/>
          </a:xfrm>
          <a:prstGeom prst="rect">
            <a:avLst/>
          </a:prstGeom>
        </p:spPr>
        <p:txBody>
          <a:bodyPr wrap="square">
            <a:spAutoFit/>
          </a:bodyPr>
          <a:lstStyle/>
          <a:p>
            <a:pPr algn="just"/>
            <a:r>
              <a:rPr lang="ru-RU" b="1" dirty="0" smtClean="0">
                <a:latin typeface="Times New Roman" pitchFamily="18" charset="0"/>
                <a:cs typeface="Times New Roman" pitchFamily="18" charset="0"/>
              </a:rPr>
              <a:t>Основные условия для наложения швов на кожу:</a:t>
            </a:r>
          </a:p>
          <a:p>
            <a:pPr algn="just"/>
            <a:r>
              <a:rPr lang="ru-RU" dirty="0" smtClean="0">
                <a:latin typeface="Times New Roman" pitchFamily="18" charset="0"/>
                <a:cs typeface="Times New Roman" pitchFamily="18" charset="0"/>
              </a:rPr>
              <a:t> 1. Отсутствие выраженного натяжения при сопоставлении краев раны.</a:t>
            </a:r>
          </a:p>
          <a:p>
            <a:pPr algn="just"/>
            <a:r>
              <a:rPr lang="ru-RU" dirty="0" smtClean="0">
                <a:latin typeface="Times New Roman" pitchFamily="18" charset="0"/>
                <a:cs typeface="Times New Roman" pitchFamily="18" charset="0"/>
              </a:rPr>
              <a:t> 2. Хорошее кровоснабжение краев кожи.</a:t>
            </a:r>
          </a:p>
          <a:p>
            <a:pPr algn="just"/>
            <a:r>
              <a:rPr lang="ru-RU" dirty="0" smtClean="0">
                <a:latin typeface="Times New Roman" pitchFamily="18" charset="0"/>
                <a:cs typeface="Times New Roman" pitchFamily="18" charset="0"/>
              </a:rPr>
              <a:t> 3. Отсутствие признаков местной инфекции или некроза тканей.</a:t>
            </a:r>
            <a:endParaRPr lang="ru-RU" dirty="0">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4282" y="500042"/>
            <a:ext cx="8643998" cy="5355312"/>
          </a:xfrm>
          <a:prstGeom prst="rect">
            <a:avLst/>
          </a:prstGeom>
        </p:spPr>
        <p:txBody>
          <a:bodyPr wrap="square">
            <a:spAutoFit/>
          </a:bodyPr>
          <a:lstStyle/>
          <a:p>
            <a:pPr algn="just"/>
            <a:r>
              <a:rPr lang="ru-RU" dirty="0" smtClean="0">
                <a:latin typeface="Times New Roman" pitchFamily="18" charset="0"/>
                <a:cs typeface="Times New Roman" pitchFamily="18" charset="0"/>
              </a:rPr>
              <a:t>Узловой шов может выполняться </a:t>
            </a:r>
            <a:r>
              <a:rPr lang="ru-RU" dirty="0" err="1" smtClean="0">
                <a:latin typeface="Times New Roman" pitchFamily="18" charset="0"/>
                <a:cs typeface="Times New Roman" pitchFamily="18" charset="0"/>
              </a:rPr>
              <a:t>одномоментно</a:t>
            </a:r>
            <a:r>
              <a:rPr lang="ru-RU" dirty="0" smtClean="0">
                <a:latin typeface="Times New Roman" pitchFamily="18" charset="0"/>
                <a:cs typeface="Times New Roman" pitchFamily="18" charset="0"/>
              </a:rPr>
              <a:t> или поэтапно.</a:t>
            </a:r>
          </a:p>
          <a:p>
            <a:pPr algn="just"/>
            <a:r>
              <a:rPr lang="ru-RU" dirty="0" smtClean="0">
                <a:latin typeface="Times New Roman" pitchFamily="18" charset="0"/>
                <a:cs typeface="Times New Roman" pitchFamily="18" charset="0"/>
              </a:rPr>
              <a:t>В первом случае алгоритм движений следующий</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1. Хирургическим пинцетом фиксируют сшиваемый край раны с одной стороны. </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2. </a:t>
            </a:r>
            <a:r>
              <a:rPr lang="ru-RU" dirty="0" err="1" smtClean="0">
                <a:latin typeface="Times New Roman" pitchFamily="18" charset="0"/>
                <a:cs typeface="Times New Roman" pitchFamily="18" charset="0"/>
              </a:rPr>
              <a:t>Вкол</a:t>
            </a:r>
            <a:r>
              <a:rPr lang="ru-RU" dirty="0" smtClean="0">
                <a:latin typeface="Times New Roman" pitchFamily="18" charset="0"/>
                <a:cs typeface="Times New Roman" pitchFamily="18" charset="0"/>
              </a:rPr>
              <a:t> иглы производят с той же стороны.</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3. Прошивают край кожи и подкожной жировой клетчатки. </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4. Пинцетом фиксируют край кожи с другой стороны и прокалывают иглой.</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5. </a:t>
            </a:r>
            <a:r>
              <a:rPr lang="ru-RU" dirty="0" err="1" smtClean="0">
                <a:latin typeface="Times New Roman" pitchFamily="18" charset="0"/>
                <a:cs typeface="Times New Roman" pitchFamily="18" charset="0"/>
              </a:rPr>
              <a:t>Выкол</a:t>
            </a:r>
            <a:r>
              <a:rPr lang="ru-RU" dirty="0" smtClean="0">
                <a:latin typeface="Times New Roman" pitchFamily="18" charset="0"/>
                <a:cs typeface="Times New Roman" pitchFamily="18" charset="0"/>
              </a:rPr>
              <a:t> иглы производят таким образом, чтобы через кожу провести острие и часть тела. </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6. Фиксируют иглу пинцетом за тело у поверхности кожи.</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7. Размыкают концы иглодержателя.</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8. Иглу продвигают вперед пинцетом.</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9. Фиксируют иглу за тело у поверхности кожи иглодержателем и окончательно выводят ее на поверхность.</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10. Завязывают узел. </a:t>
            </a:r>
            <a:endParaRPr lang="en-US" dirty="0" smtClean="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При поэтапном шве кожной раны алгоритм действий тот же, но выполняется в полном объеме только с одной стороны. Другой край кожной раны прошивают с использованием аналогичной техники. Подобное сшивание тканей «с </a:t>
            </a:r>
            <a:r>
              <a:rPr lang="ru-RU" dirty="0" err="1" smtClean="0">
                <a:latin typeface="Times New Roman" pitchFamily="18" charset="0"/>
                <a:cs typeface="Times New Roman" pitchFamily="18" charset="0"/>
              </a:rPr>
              <a:t>выколом</a:t>
            </a:r>
            <a:r>
              <a:rPr lang="ru-RU" dirty="0" smtClean="0">
                <a:latin typeface="Times New Roman" pitchFamily="18" charset="0"/>
                <a:cs typeface="Times New Roman" pitchFamily="18" charset="0"/>
              </a:rPr>
              <a:t>» целесообразно использовать при значительном диастазе краев раны</a:t>
            </a:r>
            <a:endParaRPr lang="ru-RU" dirty="0">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720" y="357166"/>
            <a:ext cx="8572560" cy="3970318"/>
          </a:xfrm>
          <a:prstGeom prst="rect">
            <a:avLst/>
          </a:prstGeom>
          <a:noFill/>
        </p:spPr>
        <p:txBody>
          <a:bodyPr wrap="square" rtlCol="0">
            <a:spAutoFit/>
          </a:bodyPr>
          <a:lstStyle/>
          <a:p>
            <a:pPr algn="just">
              <a:buFont typeface="Wingdings" pitchFamily="2" charset="2"/>
              <a:buChar char="Ø"/>
            </a:pPr>
            <a:r>
              <a:rPr lang="ru-RU" dirty="0" smtClean="0">
                <a:latin typeface="Times New Roman" pitchFamily="18" charset="0"/>
                <a:cs typeface="Times New Roman" pitchFamily="18" charset="0"/>
              </a:rPr>
              <a:t>Следует иметь в виду, что при выполнении узлового шва края кожи могут завернуться внутрь, препятствуя ее заживлению. Поэтому перед завязыванием узла кожу фиксируют двумя хирургическими пинцетами выше и ниже шва так, чтобы ее края были вывернуты наружу</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err="1" smtClean="0">
                <a:latin typeface="Times New Roman" pitchFamily="18" charset="0"/>
                <a:cs typeface="Times New Roman" pitchFamily="18" charset="0"/>
              </a:rPr>
              <a:t>Вкол</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выкол</a:t>
            </a:r>
            <a:r>
              <a:rPr lang="ru-RU" dirty="0" smtClean="0">
                <a:latin typeface="Times New Roman" pitchFamily="18" charset="0"/>
                <a:cs typeface="Times New Roman" pitchFamily="18" charset="0"/>
              </a:rPr>
              <a:t> иглы производят на расстоянии 0,5-1 см от края раны. Вблизи операционного разреза сопротивление тканей максимально, поэтому провести здесь иглу через кожу очень трудно. При выполнении шва на расстоянии более 1,5 см от края разреза в шов захватывается слишком большое количество ткани, что приведет к гофрированию кожи, нарушению ее кровоснабжения и развитию грубого послеоперационного рубца</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 typeface="Wingdings" pitchFamily="2" charset="2"/>
              <a:buChar char="Ø"/>
            </a:pPr>
            <a:r>
              <a:rPr lang="ru-RU" dirty="0" smtClean="0">
                <a:latin typeface="Times New Roman" pitchFamily="18" charset="0"/>
                <a:cs typeface="Times New Roman" pitchFamily="18" charset="0"/>
              </a:rPr>
              <a:t>Места </a:t>
            </a:r>
            <a:r>
              <a:rPr lang="ru-RU" dirty="0" err="1" smtClean="0">
                <a:latin typeface="Times New Roman" pitchFamily="18" charset="0"/>
                <a:cs typeface="Times New Roman" pitchFamily="18" charset="0"/>
              </a:rPr>
              <a:t>вкола</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выкола</a:t>
            </a:r>
            <a:r>
              <a:rPr lang="ru-RU" dirty="0" smtClean="0">
                <a:latin typeface="Times New Roman" pitchFamily="18" charset="0"/>
                <a:cs typeface="Times New Roman" pitchFamily="18" charset="0"/>
              </a:rPr>
              <a:t> иглы должны быть строго симметричны, иначе будет сформирован нелинейный рубец</a:t>
            </a:r>
            <a:r>
              <a:rPr lang="ru-RU" dirty="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buFont typeface="Wingdings" pitchFamily="2" charset="2"/>
              <a:buChar char="Ø"/>
            </a:pPr>
            <a:endParaRPr lang="ru-RU" dirty="0" smtClean="0"/>
          </a:p>
          <a:p>
            <a:pPr>
              <a:buFont typeface="Wingdings" pitchFamily="2" charset="2"/>
              <a:buChar char="Ø"/>
            </a:pPr>
            <a:endParaRPr lang="ru-RU" dirty="0"/>
          </a:p>
        </p:txBody>
      </p:sp>
      <p:pic>
        <p:nvPicPr>
          <p:cNvPr id="43010" name="Picture 2" descr="Picture background"/>
          <p:cNvPicPr>
            <a:picLocks noChangeAspect="1" noChangeArrowheads="1"/>
          </p:cNvPicPr>
          <p:nvPr/>
        </p:nvPicPr>
        <p:blipFill>
          <a:blip r:embed="rId2"/>
          <a:srcRect l="5127" t="37892" r="14306" b="5923"/>
          <a:stretch>
            <a:fillRect/>
          </a:stretch>
        </p:blipFill>
        <p:spPr bwMode="auto">
          <a:xfrm>
            <a:off x="1071538" y="3786190"/>
            <a:ext cx="7072362" cy="2764651"/>
          </a:xfrm>
          <a:prstGeom prst="rect">
            <a:avLst/>
          </a:prstGeom>
          <a:noFill/>
        </p:spPr>
      </p:pic>
      <p:sp>
        <p:nvSpPr>
          <p:cNvPr id="5" name="TextBox 4"/>
          <p:cNvSpPr txBox="1"/>
          <p:nvPr/>
        </p:nvSpPr>
        <p:spPr>
          <a:xfrm>
            <a:off x="714348" y="6581001"/>
            <a:ext cx="8286808"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https://youdrop.ru/photo/texnika/nalojeniya/xirurgicheskix/shvov/70</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214290"/>
            <a:ext cx="8715436" cy="3139321"/>
          </a:xfrm>
          <a:prstGeom prst="rect">
            <a:avLst/>
          </a:prstGeom>
        </p:spPr>
        <p:txBody>
          <a:bodyPr wrap="square">
            <a:spAutoFit/>
          </a:bodyPr>
          <a:lstStyle/>
          <a:p>
            <a:pPr algn="just"/>
            <a:r>
              <a:rPr lang="ru-RU" dirty="0" smtClean="0">
                <a:latin typeface="Times New Roman" pitchFamily="18" charset="0"/>
                <a:cs typeface="Times New Roman" pitchFamily="18" charset="0"/>
              </a:rPr>
              <a:t>Для закрытия чистых поверхностных ран на открытых участках тела, например на лице, следует применять непрерывный однорядный </a:t>
            </a:r>
            <a:r>
              <a:rPr lang="ru-RU" dirty="0" err="1" smtClean="0">
                <a:latin typeface="Times New Roman" pitchFamily="18" charset="0"/>
                <a:cs typeface="Times New Roman" pitchFamily="18" charset="0"/>
              </a:rPr>
              <a:t>интрадермальный</a:t>
            </a:r>
            <a:r>
              <a:rPr lang="ru-RU" dirty="0" smtClean="0">
                <a:latin typeface="Times New Roman" pitchFamily="18" charset="0"/>
                <a:cs typeface="Times New Roman" pitchFamily="18" charset="0"/>
              </a:rPr>
              <a:t> шов по Холстеду.</a:t>
            </a:r>
          </a:p>
          <a:p>
            <a:pPr algn="just"/>
            <a:endParaRPr lang="ru-RU" dirty="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Для правильного наложения внутрикожного шва </a:t>
            </a:r>
            <a:r>
              <a:rPr lang="ru-RU" dirty="0" err="1" smtClean="0">
                <a:latin typeface="Times New Roman" pitchFamily="18" charset="0"/>
                <a:cs typeface="Times New Roman" pitchFamily="18" charset="0"/>
              </a:rPr>
              <a:t>вкол</a:t>
            </a:r>
            <a:r>
              <a:rPr lang="ru-RU" dirty="0" smtClean="0">
                <a:latin typeface="Times New Roman" pitchFamily="18" charset="0"/>
                <a:cs typeface="Times New Roman" pitchFamily="18" charset="0"/>
              </a:rPr>
              <a:t> иглы выполняют на расстоянии 1 см от края разреза. Иглу далее последовательно проводят в толще дермы, захватывая с каждой стороны участки одинаковой длины так, чтобы место </a:t>
            </a:r>
            <a:r>
              <a:rPr lang="ru-RU" dirty="0" err="1" smtClean="0">
                <a:latin typeface="Times New Roman" pitchFamily="18" charset="0"/>
                <a:cs typeface="Times New Roman" pitchFamily="18" charset="0"/>
              </a:rPr>
              <a:t>выкола</a:t>
            </a:r>
            <a:r>
              <a:rPr lang="ru-RU" dirty="0" smtClean="0">
                <a:latin typeface="Times New Roman" pitchFamily="18" charset="0"/>
                <a:cs typeface="Times New Roman" pitchFamily="18" charset="0"/>
              </a:rPr>
              <a:t> иглы с одной стороны совпадало с местом </a:t>
            </a:r>
            <a:r>
              <a:rPr lang="ru-RU" dirty="0" err="1" smtClean="0">
                <a:latin typeface="Times New Roman" pitchFamily="18" charset="0"/>
                <a:cs typeface="Times New Roman" pitchFamily="18" charset="0"/>
              </a:rPr>
              <a:t>вкола</a:t>
            </a:r>
            <a:r>
              <a:rPr lang="ru-RU" dirty="0" smtClean="0">
                <a:latin typeface="Times New Roman" pitchFamily="18" charset="0"/>
                <a:cs typeface="Times New Roman" pitchFamily="18" charset="0"/>
              </a:rPr>
              <a:t> с другой. </a:t>
            </a:r>
          </a:p>
          <a:p>
            <a:pPr algn="just"/>
            <a:r>
              <a:rPr lang="ru-RU" dirty="0" smtClean="0">
                <a:latin typeface="Times New Roman" pitchFamily="18" charset="0"/>
                <a:cs typeface="Times New Roman" pitchFamily="18" charset="0"/>
              </a:rPr>
              <a:t>Одновременно потягивая за концы нити в разные стороны, сближают края раны. Начало и конец нити завязывают на марлевом шарике, валике или пуговице для удобства снятия шва.</a:t>
            </a:r>
            <a:endParaRPr lang="ru-RU" dirty="0">
              <a:latin typeface="Times New Roman" pitchFamily="18" charset="0"/>
              <a:cs typeface="Times New Roman" pitchFamily="18" charset="0"/>
            </a:endParaRPr>
          </a:p>
        </p:txBody>
      </p:sp>
      <p:pic>
        <p:nvPicPr>
          <p:cNvPr id="47106" name="Picture 2" descr="Picture background"/>
          <p:cNvPicPr>
            <a:picLocks noChangeAspect="1" noChangeArrowheads="1"/>
          </p:cNvPicPr>
          <p:nvPr/>
        </p:nvPicPr>
        <p:blipFill>
          <a:blip r:embed="rId2"/>
          <a:srcRect/>
          <a:stretch>
            <a:fillRect/>
          </a:stretch>
        </p:blipFill>
        <p:spPr bwMode="auto">
          <a:xfrm>
            <a:off x="1928794" y="3714752"/>
            <a:ext cx="5724525" cy="1685926"/>
          </a:xfrm>
          <a:prstGeom prst="rect">
            <a:avLst/>
          </a:prstGeom>
          <a:noFill/>
        </p:spPr>
      </p:pic>
      <p:sp>
        <p:nvSpPr>
          <p:cNvPr id="6" name="TextBox 5"/>
          <p:cNvSpPr txBox="1"/>
          <p:nvPr/>
        </p:nvSpPr>
        <p:spPr>
          <a:xfrm>
            <a:off x="2214546" y="5500702"/>
            <a:ext cx="4786346"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Шов по Холстеду</a:t>
            </a:r>
            <a:endParaRPr lang="ru-RU" sz="1600" b="1" dirty="0">
              <a:latin typeface="Times New Roman" pitchFamily="18" charset="0"/>
              <a:cs typeface="Times New Roman" pitchFamily="18" charset="0"/>
            </a:endParaRPr>
          </a:p>
        </p:txBody>
      </p:sp>
      <p:sp>
        <p:nvSpPr>
          <p:cNvPr id="5" name="TextBox 4"/>
          <p:cNvSpPr txBox="1"/>
          <p:nvPr/>
        </p:nvSpPr>
        <p:spPr>
          <a:xfrm>
            <a:off x="1142976" y="5786454"/>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197346"/>
            <a:ext cx="4714908" cy="6186309"/>
          </a:xfrm>
          <a:prstGeom prst="rect">
            <a:avLst/>
          </a:prstGeom>
        </p:spPr>
        <p:txBody>
          <a:bodyPr wrap="square">
            <a:spAutoFit/>
          </a:bodyPr>
          <a:lstStyle/>
          <a:p>
            <a:pPr algn="just"/>
            <a:r>
              <a:rPr lang="ru-RU" dirty="0" smtClean="0">
                <a:latin typeface="Times New Roman" pitchFamily="18" charset="0"/>
                <a:cs typeface="Times New Roman" pitchFamily="18" charset="0"/>
              </a:rPr>
              <a:t>При </a:t>
            </a:r>
            <a:r>
              <a:rPr lang="ru-RU" dirty="0" err="1" smtClean="0">
                <a:latin typeface="Times New Roman" pitchFamily="18" charset="0"/>
                <a:cs typeface="Times New Roman" pitchFamily="18" charset="0"/>
              </a:rPr>
              <a:t>ушивании</a:t>
            </a:r>
            <a:r>
              <a:rPr lang="ru-RU" dirty="0" smtClean="0">
                <a:latin typeface="Times New Roman" pitchFamily="18" charset="0"/>
                <a:cs typeface="Times New Roman" pitchFamily="18" charset="0"/>
              </a:rPr>
              <a:t> глубокой раны вначале непрерывным швом сшивают подкожную клетчатку, захватывая в каждый стежок такое количество ткани, которое бы соответствовало размеру иглы и степени ее кривизны. Шов должен проходить параллельно поверхности кожи, а начало </a:t>
            </a:r>
            <a:r>
              <a:rPr lang="ru-RU" dirty="0" err="1" smtClean="0">
                <a:latin typeface="Times New Roman" pitchFamily="18" charset="0"/>
                <a:cs typeface="Times New Roman" pitchFamily="18" charset="0"/>
              </a:rPr>
              <a:t>вкола</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выкол</a:t>
            </a:r>
            <a:r>
              <a:rPr lang="ru-RU" dirty="0" smtClean="0">
                <a:latin typeface="Times New Roman" pitchFamily="18" charset="0"/>
                <a:cs typeface="Times New Roman" pitchFamily="18" charset="0"/>
              </a:rPr>
              <a:t> стежка с каждой стороны следует располагать симметрично. Концы нити выводят на кожу, натягивают до сближения краев раны и удерживают в этом положении. После этого накладывают </a:t>
            </a:r>
            <a:r>
              <a:rPr lang="ru-RU" dirty="0" err="1" smtClean="0">
                <a:latin typeface="Times New Roman" pitchFamily="18" charset="0"/>
                <a:cs typeface="Times New Roman" pitchFamily="18" charset="0"/>
              </a:rPr>
              <a:t>интрадермальный</a:t>
            </a:r>
            <a:r>
              <a:rPr lang="ru-RU" dirty="0" smtClean="0">
                <a:latin typeface="Times New Roman" pitchFamily="18" charset="0"/>
                <a:cs typeface="Times New Roman" pitchFamily="18" charset="0"/>
              </a:rPr>
              <a:t> шов по правилам, описанным выше. Концы нитей завязывают с одной стороны на шарике, пластинке, валике или пуговице; далее, потягивая за концы нитей на другом конце раны, добиваются полного сопоставления краев кожи и так же фиксируют узел. В ряде случаев (при послеоперационной ране значительной длины) применяют непрерывный шов с </a:t>
            </a:r>
            <a:r>
              <a:rPr lang="ru-RU" dirty="0" err="1" smtClean="0">
                <a:latin typeface="Times New Roman" pitchFamily="18" charset="0"/>
                <a:cs typeface="Times New Roman" pitchFamily="18" charset="0"/>
              </a:rPr>
              <a:t>захлестом</a:t>
            </a:r>
            <a:r>
              <a:rPr lang="ru-RU" dirty="0" smtClean="0">
                <a:latin typeface="Times New Roman" pitchFamily="18" charset="0"/>
                <a:cs typeface="Times New Roman" pitchFamily="18" charset="0"/>
              </a:rPr>
              <a:t> (по </a:t>
            </a:r>
            <a:r>
              <a:rPr lang="ru-RU" dirty="0" err="1" smtClean="0">
                <a:latin typeface="Times New Roman" pitchFamily="18" charset="0"/>
                <a:cs typeface="Times New Roman" pitchFamily="18" charset="0"/>
              </a:rPr>
              <a:t>Мультановскому</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48130" name="Picture 2" descr="Picture background"/>
          <p:cNvPicPr>
            <a:picLocks noChangeAspect="1" noChangeArrowheads="1"/>
          </p:cNvPicPr>
          <p:nvPr/>
        </p:nvPicPr>
        <p:blipFill>
          <a:blip r:embed="rId2"/>
          <a:srcRect t="15207" r="12260"/>
          <a:stretch>
            <a:fillRect/>
          </a:stretch>
        </p:blipFill>
        <p:spPr bwMode="auto">
          <a:xfrm>
            <a:off x="5572132" y="571480"/>
            <a:ext cx="2643174" cy="5047366"/>
          </a:xfrm>
          <a:prstGeom prst="rect">
            <a:avLst/>
          </a:prstGeom>
          <a:noFill/>
        </p:spPr>
      </p:pic>
      <p:sp>
        <p:nvSpPr>
          <p:cNvPr id="6" name="TextBox 5"/>
          <p:cNvSpPr txBox="1"/>
          <p:nvPr/>
        </p:nvSpPr>
        <p:spPr>
          <a:xfrm>
            <a:off x="5072066" y="5715016"/>
            <a:ext cx="3571900"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Шов по </a:t>
            </a:r>
            <a:r>
              <a:rPr lang="ru-RU" sz="1600" b="1" dirty="0" err="1" smtClean="0">
                <a:latin typeface="Times New Roman" pitchFamily="18" charset="0"/>
                <a:cs typeface="Times New Roman" pitchFamily="18" charset="0"/>
              </a:rPr>
              <a:t>Мультановскому</a:t>
            </a:r>
            <a:endParaRPr lang="ru-RU" sz="1600" b="1" dirty="0">
              <a:latin typeface="Times New Roman" pitchFamily="18" charset="0"/>
              <a:cs typeface="Times New Roman" pitchFamily="18" charset="0"/>
            </a:endParaRPr>
          </a:p>
        </p:txBody>
      </p:sp>
      <p:sp>
        <p:nvSpPr>
          <p:cNvPr id="5" name="TextBox 4"/>
          <p:cNvSpPr txBox="1"/>
          <p:nvPr/>
        </p:nvSpPr>
        <p:spPr>
          <a:xfrm>
            <a:off x="1142976" y="6396335"/>
            <a:ext cx="7000924" cy="461665"/>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https://teatrzhiv.ru/kosmeticheskii-shov-vozmozhnye-oslozhneniya-chem-kosmeticheskii-shov-otlichaetsya-ot.html</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50" y="142852"/>
            <a:ext cx="8929750" cy="1077218"/>
          </a:xfrm>
          <a:prstGeom prst="rect">
            <a:avLst/>
          </a:prstGeom>
        </p:spPr>
        <p:txBody>
          <a:bodyPr wrap="square">
            <a:spAutoFit/>
          </a:bodyPr>
          <a:lstStyle/>
          <a:p>
            <a:pPr marL="342900" indent="-342900" algn="ctr"/>
            <a:r>
              <a:rPr lang="ru-RU" sz="3200" b="1" dirty="0" smtClean="0">
                <a:latin typeface="Times New Roman" pitchFamily="18" charset="0"/>
                <a:cs typeface="Times New Roman" pitchFamily="18" charset="0"/>
              </a:rPr>
              <a:t>3.Особенности наложения швов на различные ткани</a:t>
            </a:r>
          </a:p>
        </p:txBody>
      </p:sp>
      <p:sp>
        <p:nvSpPr>
          <p:cNvPr id="5" name="TextBox 4"/>
          <p:cNvSpPr txBox="1"/>
          <p:nvPr/>
        </p:nvSpPr>
        <p:spPr>
          <a:xfrm>
            <a:off x="3286116" y="1214422"/>
            <a:ext cx="2928958"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3.2.Швы на фасцию</a:t>
            </a:r>
            <a:endParaRPr lang="ru-RU" b="1" dirty="0">
              <a:latin typeface="Times New Roman" pitchFamily="18" charset="0"/>
              <a:cs typeface="Times New Roman" pitchFamily="18" charset="0"/>
            </a:endParaRPr>
          </a:p>
        </p:txBody>
      </p:sp>
      <p:sp>
        <p:nvSpPr>
          <p:cNvPr id="6" name="Прямоугольник 5"/>
          <p:cNvSpPr/>
          <p:nvPr/>
        </p:nvSpPr>
        <p:spPr>
          <a:xfrm>
            <a:off x="214282" y="1571612"/>
            <a:ext cx="8715436" cy="1477328"/>
          </a:xfrm>
          <a:prstGeom prst="rect">
            <a:avLst/>
          </a:prstGeom>
        </p:spPr>
        <p:txBody>
          <a:bodyPr wrap="square">
            <a:spAutoFit/>
          </a:bodyPr>
          <a:lstStyle/>
          <a:p>
            <a:pPr algn="just"/>
            <a:r>
              <a:rPr lang="ru-RU" dirty="0" smtClean="0">
                <a:latin typeface="Times New Roman" pitchFamily="18" charset="0"/>
                <a:cs typeface="Times New Roman" pitchFamily="18" charset="0"/>
              </a:rPr>
              <a:t>Виды применяемых швов для соединения краев фасции зависят от толщины и плотности соответствующей пластинки.</a:t>
            </a:r>
          </a:p>
          <a:p>
            <a:pPr algn="just"/>
            <a:r>
              <a:rPr lang="ru-RU" dirty="0" smtClean="0">
                <a:latin typeface="Times New Roman" pitchFamily="18" charset="0"/>
                <a:cs typeface="Times New Roman" pitchFamily="18" charset="0"/>
              </a:rPr>
              <a:t>На тонкие рыхлые фасции (поверхностную фасцию; такие виды собственной фасции, как </a:t>
            </a:r>
            <a:r>
              <a:rPr lang="ru-RU" dirty="0" err="1" smtClean="0">
                <a:latin typeface="Times New Roman" pitchFamily="18" charset="0"/>
                <a:cs typeface="Times New Roman" pitchFamily="18" charset="0"/>
              </a:rPr>
              <a:t>перимизий</a:t>
            </a:r>
            <a:r>
              <a:rPr lang="ru-RU" dirty="0" smtClean="0">
                <a:latin typeface="Times New Roman" pitchFamily="18" charset="0"/>
                <a:cs typeface="Times New Roman" pitchFamily="18" charset="0"/>
              </a:rPr>
              <a:t>, влагалища сосудов и нервов, футляры мышц, внутриполостные фасции и др.) в основном накладывают узловые круговые и узловые П-образные швы.</a:t>
            </a:r>
            <a:endParaRPr lang="ru-RU" dirty="0">
              <a:latin typeface="Times New Roman" pitchFamily="18" charset="0"/>
              <a:cs typeface="Times New Roman" pitchFamily="18" charset="0"/>
            </a:endParaRPr>
          </a:p>
        </p:txBody>
      </p:sp>
      <p:sp>
        <p:nvSpPr>
          <p:cNvPr id="7" name="Прямоугольник 6"/>
          <p:cNvSpPr/>
          <p:nvPr/>
        </p:nvSpPr>
        <p:spPr>
          <a:xfrm>
            <a:off x="285720" y="3071810"/>
            <a:ext cx="8501122" cy="1477328"/>
          </a:xfrm>
          <a:prstGeom prst="rect">
            <a:avLst/>
          </a:prstGeom>
        </p:spPr>
        <p:txBody>
          <a:bodyPr wrap="square">
            <a:spAutoFit/>
          </a:bodyPr>
          <a:lstStyle/>
          <a:p>
            <a:pPr algn="just"/>
            <a:r>
              <a:rPr lang="ru-RU" b="1" dirty="0" smtClean="0">
                <a:latin typeface="Times New Roman" pitchFamily="18" charset="0"/>
                <a:cs typeface="Times New Roman" pitchFamily="18" charset="0"/>
              </a:rPr>
              <a:t>Требования к швам, накладываемым на рыхлые фасции</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marL="342900" indent="-342900" algn="just"/>
            <a:r>
              <a:rPr lang="ru-RU" dirty="0" smtClean="0">
                <a:latin typeface="Times New Roman" pitchFamily="18" charset="0"/>
                <a:cs typeface="Times New Roman" pitchFamily="18" charset="0"/>
              </a:rPr>
              <a:t>1.Плотное соприкосновение краев. </a:t>
            </a:r>
          </a:p>
          <a:p>
            <a:pPr marL="342900" indent="-342900" algn="just"/>
            <a:r>
              <a:rPr lang="ru-RU" dirty="0" smtClean="0">
                <a:latin typeface="Times New Roman" pitchFamily="18" charset="0"/>
                <a:cs typeface="Times New Roman" pitchFamily="18" charset="0"/>
              </a:rPr>
              <a:t>2.Исключение прорезывания нитей.</a:t>
            </a:r>
          </a:p>
          <a:p>
            <a:pPr marL="342900" indent="-342900" algn="just"/>
            <a:r>
              <a:rPr lang="ru-RU" dirty="0" smtClean="0">
                <a:latin typeface="Times New Roman" pitchFamily="18" charset="0"/>
                <a:cs typeface="Times New Roman" pitchFamily="18" charset="0"/>
              </a:rPr>
              <a:t>3.Предупреждение ишемии соединяемых участков.</a:t>
            </a:r>
          </a:p>
          <a:p>
            <a:pPr marL="342900" indent="-342900" algn="just"/>
            <a:r>
              <a:rPr lang="ru-RU" dirty="0" smtClean="0">
                <a:latin typeface="Times New Roman" pitchFamily="18" charset="0"/>
                <a:cs typeface="Times New Roman" pitchFamily="18" charset="0"/>
              </a:rPr>
              <a:t>4.Предупреждение развития лигатурных свищей</a:t>
            </a:r>
            <a:endParaRPr lang="ru-RU" dirty="0">
              <a:latin typeface="Times New Roman" pitchFamily="18" charset="0"/>
              <a:cs typeface="Times New Roman" pitchFamily="18" charset="0"/>
            </a:endParaRPr>
          </a:p>
        </p:txBody>
      </p:sp>
      <p:sp>
        <p:nvSpPr>
          <p:cNvPr id="8" name="Прямоугольник 7"/>
          <p:cNvSpPr/>
          <p:nvPr/>
        </p:nvSpPr>
        <p:spPr>
          <a:xfrm>
            <a:off x="214282" y="4643446"/>
            <a:ext cx="8786874" cy="2031325"/>
          </a:xfrm>
          <a:prstGeom prst="rect">
            <a:avLst/>
          </a:prstGeom>
        </p:spPr>
        <p:txBody>
          <a:bodyPr wrap="square">
            <a:spAutoFit/>
          </a:bodyPr>
          <a:lstStyle/>
          <a:p>
            <a:pPr algn="just">
              <a:buFont typeface="Wingdings" pitchFamily="2" charset="2"/>
              <a:buChar char="Ø"/>
            </a:pPr>
            <a:r>
              <a:rPr lang="ru-RU" dirty="0" smtClean="0">
                <a:latin typeface="Times New Roman" pitchFamily="18" charset="0"/>
                <a:cs typeface="Times New Roman" pitchFamily="18" charset="0"/>
              </a:rPr>
              <a:t>Для швов на рыхлые фасции предпочтительнее использовать рассасывающиеся материалы.</a:t>
            </a:r>
          </a:p>
          <a:p>
            <a:pPr algn="just">
              <a:buFont typeface="Wingdings" pitchFamily="2" charset="2"/>
              <a:buChar char="Ø"/>
            </a:pPr>
            <a:r>
              <a:rPr lang="ru-RU" dirty="0" smtClean="0">
                <a:latin typeface="Times New Roman" pitchFamily="18" charset="0"/>
                <a:cs typeface="Times New Roman" pitchFamily="18" charset="0"/>
              </a:rPr>
              <a:t> Для предупреждения прорезывания по возможности следует включать в шов прилежащие слои мышц, жировой клетчатки. </a:t>
            </a:r>
          </a:p>
          <a:p>
            <a:pPr algn="just">
              <a:buFont typeface="Wingdings" pitchFamily="2" charset="2"/>
              <a:buChar char="Ø"/>
            </a:pPr>
            <a:r>
              <a:rPr lang="ru-RU" dirty="0" smtClean="0">
                <a:latin typeface="Times New Roman" pitchFamily="18" charset="0"/>
                <a:cs typeface="Times New Roman" pitchFamily="18" charset="0"/>
              </a:rPr>
              <a:t>Желательно применять швы в плоскости фасции (П-образные горизонтальные швы и уплощенные вертикальные П-образные швы).</a:t>
            </a:r>
          </a:p>
          <a:p>
            <a:pPr algn="just">
              <a:buFont typeface="Wingdings" pitchFamily="2" charset="2"/>
              <a:buChar char="Ø"/>
            </a:pPr>
            <a:r>
              <a:rPr lang="ru-RU" dirty="0" smtClean="0">
                <a:latin typeface="Times New Roman" pitchFamily="18" charset="0"/>
                <a:cs typeface="Times New Roman" pitchFamily="18" charset="0"/>
              </a:rPr>
              <a:t> Возможно увеличение шага шва до 1,5-2 см</a:t>
            </a:r>
            <a:endParaRPr lang="ru-RU"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1857364"/>
            <a:ext cx="8643998" cy="1754326"/>
          </a:xfrm>
          <a:prstGeom prst="rect">
            <a:avLst/>
          </a:prstGeom>
        </p:spPr>
        <p:txBody>
          <a:bodyPr wrap="square">
            <a:spAutoFit/>
          </a:bodyPr>
          <a:lstStyle/>
          <a:p>
            <a:pPr algn="just"/>
            <a:r>
              <a:rPr lang="ru-RU" b="1" dirty="0" smtClean="0">
                <a:latin typeface="Times New Roman" pitchFamily="18" charset="0"/>
                <a:cs typeface="Times New Roman" pitchFamily="18" charset="0"/>
              </a:rPr>
              <a:t>Требования, предъявляемые к швам на собственную фасцию</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1.Прочность. </a:t>
            </a:r>
          </a:p>
          <a:p>
            <a:pPr algn="just"/>
            <a:r>
              <a:rPr lang="ru-RU" dirty="0" smtClean="0">
                <a:latin typeface="Times New Roman" pitchFamily="18" charset="0"/>
                <a:cs typeface="Times New Roman" pitchFamily="18" charset="0"/>
              </a:rPr>
              <a:t>2. Надежность.</a:t>
            </a:r>
          </a:p>
          <a:p>
            <a:pPr algn="just"/>
            <a:r>
              <a:rPr lang="ru-RU" dirty="0" smtClean="0">
                <a:latin typeface="Times New Roman" pitchFamily="18" charset="0"/>
                <a:cs typeface="Times New Roman" pitchFamily="18" charset="0"/>
              </a:rPr>
              <a:t>3. Исключение прорезывания нитей. </a:t>
            </a:r>
          </a:p>
          <a:p>
            <a:pPr algn="just"/>
            <a:r>
              <a:rPr lang="ru-RU" dirty="0" smtClean="0">
                <a:latin typeface="Times New Roman" pitchFamily="18" charset="0"/>
                <a:cs typeface="Times New Roman" pitchFamily="18" charset="0"/>
              </a:rPr>
              <a:t>4.Предупреждение образования полостей между фасцией и подлежащими тканями и органами. </a:t>
            </a:r>
            <a:endParaRPr lang="ru-RU" dirty="0">
              <a:latin typeface="Times New Roman" pitchFamily="18" charset="0"/>
              <a:cs typeface="Times New Roman" pitchFamily="18" charset="0"/>
            </a:endParaRPr>
          </a:p>
        </p:txBody>
      </p:sp>
      <p:sp>
        <p:nvSpPr>
          <p:cNvPr id="5" name="Прямоугольник 4"/>
          <p:cNvSpPr/>
          <p:nvPr/>
        </p:nvSpPr>
        <p:spPr>
          <a:xfrm>
            <a:off x="214282" y="4000504"/>
            <a:ext cx="8572560" cy="1754326"/>
          </a:xfrm>
          <a:prstGeom prst="rect">
            <a:avLst/>
          </a:prstGeom>
        </p:spPr>
        <p:txBody>
          <a:bodyPr wrap="square">
            <a:spAutoFit/>
          </a:bodyPr>
          <a:lstStyle/>
          <a:p>
            <a:pPr algn="just">
              <a:buFont typeface="Wingdings" pitchFamily="2" charset="2"/>
              <a:buChar char="Ø"/>
            </a:pPr>
            <a:r>
              <a:rPr lang="ru-RU" dirty="0" smtClean="0">
                <a:latin typeface="Times New Roman" pitchFamily="18" charset="0"/>
                <a:cs typeface="Times New Roman" pitchFamily="18" charset="0"/>
              </a:rPr>
              <a:t>Желательно применение </a:t>
            </a:r>
            <a:r>
              <a:rPr lang="ru-RU" dirty="0" err="1" smtClean="0">
                <a:latin typeface="Times New Roman" pitchFamily="18" charset="0"/>
                <a:cs typeface="Times New Roman" pitchFamily="18" charset="0"/>
              </a:rPr>
              <a:t>нерассасывающегося</a:t>
            </a:r>
            <a:r>
              <a:rPr lang="ru-RU" dirty="0" smtClean="0">
                <a:latin typeface="Times New Roman" pitchFamily="18" charset="0"/>
                <a:cs typeface="Times New Roman" pitchFamily="18" charset="0"/>
              </a:rPr>
              <a:t> шовного материала (одним из возможных вариантов является чередование накладываемых стежков из материалов с различными скоростями рассасывания). </a:t>
            </a:r>
          </a:p>
          <a:p>
            <a:pPr algn="just">
              <a:buFont typeface="Wingdings" pitchFamily="2" charset="2"/>
              <a:buChar char="Ø"/>
            </a:pPr>
            <a:r>
              <a:rPr lang="ru-RU" dirty="0" smtClean="0">
                <a:latin typeface="Times New Roman" pitchFamily="18" charset="0"/>
                <a:cs typeface="Times New Roman" pitchFamily="18" charset="0"/>
              </a:rPr>
              <a:t>Уменьшение шага шва до 0,5-0,7 см. </a:t>
            </a:r>
          </a:p>
          <a:p>
            <a:pPr algn="just">
              <a:buFont typeface="Wingdings" pitchFamily="2" charset="2"/>
              <a:buChar char="Ø"/>
            </a:pPr>
            <a:r>
              <a:rPr lang="ru-RU" dirty="0" smtClean="0">
                <a:latin typeface="Times New Roman" pitchFamily="18" charset="0"/>
                <a:cs typeface="Times New Roman" pitchFamily="18" charset="0"/>
              </a:rPr>
              <a:t>Обязателен контроль надежности укрепления углов линии разреза. </a:t>
            </a:r>
          </a:p>
          <a:p>
            <a:pPr algn="just">
              <a:buFont typeface="Wingdings" pitchFamily="2" charset="2"/>
              <a:buChar char="Ø"/>
            </a:pPr>
            <a:r>
              <a:rPr lang="ru-RU" dirty="0" smtClean="0">
                <a:latin typeface="Times New Roman" pitchFamily="18" charset="0"/>
                <a:cs typeface="Times New Roman" pitchFamily="18" charset="0"/>
              </a:rPr>
              <a:t>По возможности следует захватывать в шов подлежащие ткани</a:t>
            </a:r>
            <a:endParaRPr lang="ru-RU" dirty="0">
              <a:latin typeface="Times New Roman" pitchFamily="18" charset="0"/>
              <a:cs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142852"/>
            <a:ext cx="8429684" cy="1077218"/>
          </a:xfrm>
          <a:prstGeom prst="rect">
            <a:avLst/>
          </a:prstGeom>
        </p:spPr>
        <p:txBody>
          <a:bodyPr wrap="square">
            <a:spAutoFit/>
          </a:bodyPr>
          <a:lstStyle/>
          <a:p>
            <a:pPr marL="342900" indent="-342900" algn="ctr"/>
            <a:r>
              <a:rPr lang="ru-RU" sz="3200" b="1" dirty="0" smtClean="0">
                <a:latin typeface="Times New Roman" pitchFamily="18" charset="0"/>
                <a:cs typeface="Times New Roman" pitchFamily="18" charset="0"/>
              </a:rPr>
              <a:t>3.Особенности наложения швов на различные ткани</a:t>
            </a:r>
          </a:p>
        </p:txBody>
      </p:sp>
      <p:sp>
        <p:nvSpPr>
          <p:cNvPr id="5" name="TextBox 4"/>
          <p:cNvSpPr txBox="1"/>
          <p:nvPr/>
        </p:nvSpPr>
        <p:spPr>
          <a:xfrm>
            <a:off x="2357422" y="1214422"/>
            <a:ext cx="4500594"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3.3.Швы на апоневроз</a:t>
            </a:r>
            <a:endParaRPr lang="ru-RU" b="1" dirty="0">
              <a:latin typeface="Times New Roman" pitchFamily="18" charset="0"/>
              <a:cs typeface="Times New Roman" pitchFamily="18" charset="0"/>
            </a:endParaRPr>
          </a:p>
        </p:txBody>
      </p:sp>
      <p:sp>
        <p:nvSpPr>
          <p:cNvPr id="6" name="Прямоугольник 5"/>
          <p:cNvSpPr/>
          <p:nvPr/>
        </p:nvSpPr>
        <p:spPr>
          <a:xfrm>
            <a:off x="1000100" y="2786058"/>
            <a:ext cx="3429024" cy="1754326"/>
          </a:xfrm>
          <a:prstGeom prst="rect">
            <a:avLst/>
          </a:prstGeom>
        </p:spPr>
        <p:txBody>
          <a:bodyPr wrap="square">
            <a:spAutoFit/>
          </a:bodyPr>
          <a:lstStyle/>
          <a:p>
            <a:pPr algn="just"/>
            <a:r>
              <a:rPr lang="ru-RU" dirty="0" smtClean="0">
                <a:latin typeface="Times New Roman" pitchFamily="18" charset="0"/>
                <a:cs typeface="Times New Roman" pitchFamily="18" charset="0"/>
              </a:rPr>
              <a:t>Края апоневроза могут быть соединены следующими способами:</a:t>
            </a:r>
          </a:p>
          <a:p>
            <a:pPr algn="just"/>
            <a:r>
              <a:rPr lang="ru-RU" dirty="0" smtClean="0">
                <a:latin typeface="Times New Roman" pitchFamily="18" charset="0"/>
                <a:cs typeface="Times New Roman" pitchFamily="18" charset="0"/>
              </a:rPr>
              <a:t>А)с помощью краевого шва; </a:t>
            </a:r>
          </a:p>
          <a:p>
            <a:pPr algn="just"/>
            <a:r>
              <a:rPr lang="ru-RU" dirty="0" smtClean="0">
                <a:latin typeface="Times New Roman" pitchFamily="18" charset="0"/>
                <a:cs typeface="Times New Roman" pitchFamily="18" charset="0"/>
              </a:rPr>
              <a:t>Б) «внахлест»;</a:t>
            </a:r>
          </a:p>
          <a:p>
            <a:pPr algn="just"/>
            <a:r>
              <a:rPr lang="ru-RU" dirty="0" smtClean="0">
                <a:latin typeface="Times New Roman" pitchFamily="18" charset="0"/>
                <a:cs typeface="Times New Roman" pitchFamily="18" charset="0"/>
              </a:rPr>
              <a:t>В)с образованием </a:t>
            </a:r>
            <a:r>
              <a:rPr lang="ru-RU" dirty="0" err="1" smtClean="0">
                <a:latin typeface="Times New Roman" pitchFamily="18" charset="0"/>
                <a:cs typeface="Times New Roman" pitchFamily="18" charset="0"/>
              </a:rPr>
              <a:t>дубликатуры</a:t>
            </a:r>
            <a:endParaRPr lang="ru-RU" dirty="0">
              <a:latin typeface="Times New Roman" pitchFamily="18" charset="0"/>
              <a:cs typeface="Times New Roman" pitchFamily="18" charset="0"/>
            </a:endParaRPr>
          </a:p>
        </p:txBody>
      </p:sp>
      <p:pic>
        <p:nvPicPr>
          <p:cNvPr id="49154" name="Picture 2" descr="Picture background"/>
          <p:cNvPicPr>
            <a:picLocks noChangeAspect="1" noChangeArrowheads="1"/>
          </p:cNvPicPr>
          <p:nvPr/>
        </p:nvPicPr>
        <p:blipFill>
          <a:blip r:embed="rId2"/>
          <a:srcRect t="25000" r="54166" b="16666"/>
          <a:stretch>
            <a:fillRect/>
          </a:stretch>
        </p:blipFill>
        <p:spPr bwMode="auto">
          <a:xfrm>
            <a:off x="4786314" y="2428868"/>
            <a:ext cx="3143272" cy="3000396"/>
          </a:xfrm>
          <a:prstGeom prst="rect">
            <a:avLst/>
          </a:prstGeom>
          <a:noFill/>
        </p:spPr>
      </p:pic>
      <p:sp>
        <p:nvSpPr>
          <p:cNvPr id="7" name="TextBox 6"/>
          <p:cNvSpPr txBox="1"/>
          <p:nvPr/>
        </p:nvSpPr>
        <p:spPr>
          <a:xfrm>
            <a:off x="1142976"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428604"/>
            <a:ext cx="8715436" cy="2585323"/>
          </a:xfrm>
          <a:prstGeom prst="rect">
            <a:avLst/>
          </a:prstGeom>
        </p:spPr>
        <p:txBody>
          <a:bodyPr wrap="square">
            <a:spAutoFit/>
          </a:bodyPr>
          <a:lstStyle/>
          <a:p>
            <a:pPr algn="just"/>
            <a:r>
              <a:rPr lang="ru-RU" b="1" dirty="0" smtClean="0">
                <a:latin typeface="Times New Roman" pitchFamily="18" charset="0"/>
                <a:cs typeface="Times New Roman" pitchFamily="18" charset="0"/>
              </a:rPr>
              <a:t>Условия, необходимые для наложения швов на апоневроз</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1. Сохранение переднего и заднего листков фасции, покрывающей соответствующие поверхности апоневроза. Скрепляя его волокна между собой, </a:t>
            </a:r>
            <a:r>
              <a:rPr lang="ru-RU" dirty="0" err="1" smtClean="0">
                <a:latin typeface="Times New Roman" pitchFamily="18" charset="0"/>
                <a:cs typeface="Times New Roman" pitchFamily="18" charset="0"/>
              </a:rPr>
              <a:t>фасциальные</a:t>
            </a:r>
            <a:r>
              <a:rPr lang="ru-RU" dirty="0" smtClean="0">
                <a:latin typeface="Times New Roman" pitchFamily="18" charset="0"/>
                <a:cs typeface="Times New Roman" pitchFamily="18" charset="0"/>
              </a:rPr>
              <a:t> пластинки играют «цементирующую» роль. После их удаления значительно снижается эластичность и прочность апоневроза (в частности, апоневрозов широких мышц живота, широчайшей мышцы спины, большой приводящей мышцы и др.).</a:t>
            </a:r>
          </a:p>
          <a:p>
            <a:pPr algn="just"/>
            <a:r>
              <a:rPr lang="ru-RU" dirty="0" smtClean="0">
                <a:latin typeface="Times New Roman" pitchFamily="18" charset="0"/>
                <a:cs typeface="Times New Roman" pitchFamily="18" charset="0"/>
              </a:rPr>
              <a:t>2. Хороший обзор поверхностей соединяемого апоневроза для исключения повреждения глубжележащих сосудов и нервов. </a:t>
            </a:r>
          </a:p>
          <a:p>
            <a:endParaRPr lang="ru-RU" dirty="0"/>
          </a:p>
        </p:txBody>
      </p:sp>
      <p:pic>
        <p:nvPicPr>
          <p:cNvPr id="52226" name="Picture 2"/>
          <p:cNvPicPr>
            <a:picLocks noChangeAspect="1" noChangeArrowheads="1"/>
          </p:cNvPicPr>
          <p:nvPr/>
        </p:nvPicPr>
        <p:blipFill>
          <a:blip r:embed="rId2"/>
          <a:srcRect/>
          <a:stretch>
            <a:fillRect/>
          </a:stretch>
        </p:blipFill>
        <p:spPr bwMode="auto">
          <a:xfrm>
            <a:off x="714348" y="2714620"/>
            <a:ext cx="3253969" cy="3276618"/>
          </a:xfrm>
          <a:prstGeom prst="rect">
            <a:avLst/>
          </a:prstGeom>
          <a:noFill/>
          <a:ln w="9525">
            <a:noFill/>
            <a:miter lim="800000"/>
            <a:headEnd/>
            <a:tailEnd/>
          </a:ln>
          <a:effectLst/>
        </p:spPr>
      </p:pic>
      <p:sp>
        <p:nvSpPr>
          <p:cNvPr id="6" name="TextBox 5"/>
          <p:cNvSpPr txBox="1"/>
          <p:nvPr/>
        </p:nvSpPr>
        <p:spPr>
          <a:xfrm>
            <a:off x="357158" y="5857892"/>
            <a:ext cx="3429024" cy="584775"/>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Соединение апоневроза ‹‹край в край››</a:t>
            </a:r>
            <a:endParaRPr lang="ru-RU" sz="1600" b="1" dirty="0">
              <a:latin typeface="Times New Roman" pitchFamily="18" charset="0"/>
              <a:cs typeface="Times New Roman" pitchFamily="18" charset="0"/>
            </a:endParaRPr>
          </a:p>
        </p:txBody>
      </p:sp>
      <p:pic>
        <p:nvPicPr>
          <p:cNvPr id="52227" name="Picture 3"/>
          <p:cNvPicPr>
            <a:picLocks noChangeAspect="1" noChangeArrowheads="1"/>
          </p:cNvPicPr>
          <p:nvPr/>
        </p:nvPicPr>
        <p:blipFill>
          <a:blip r:embed="rId3"/>
          <a:srcRect/>
          <a:stretch>
            <a:fillRect/>
          </a:stretch>
        </p:blipFill>
        <p:spPr bwMode="auto">
          <a:xfrm>
            <a:off x="5286380" y="2714620"/>
            <a:ext cx="2928958" cy="3414588"/>
          </a:xfrm>
          <a:prstGeom prst="rect">
            <a:avLst/>
          </a:prstGeom>
          <a:noFill/>
          <a:ln w="9525">
            <a:noFill/>
            <a:miter lim="800000"/>
            <a:headEnd/>
            <a:tailEnd/>
          </a:ln>
          <a:effectLst/>
        </p:spPr>
      </p:pic>
      <p:sp>
        <p:nvSpPr>
          <p:cNvPr id="8" name="Прямоугольник 7"/>
          <p:cNvSpPr/>
          <p:nvPr/>
        </p:nvSpPr>
        <p:spPr>
          <a:xfrm>
            <a:off x="4786314" y="6215082"/>
            <a:ext cx="4059445" cy="338554"/>
          </a:xfrm>
          <a:prstGeom prst="rect">
            <a:avLst/>
          </a:prstGeom>
        </p:spPr>
        <p:txBody>
          <a:bodyPr wrap="none">
            <a:spAutoFit/>
          </a:bodyPr>
          <a:lstStyle/>
          <a:p>
            <a:r>
              <a:rPr lang="ru-RU" sz="1600" b="1" dirty="0" smtClean="0">
                <a:latin typeface="Times New Roman" pitchFamily="18" charset="0"/>
                <a:cs typeface="Times New Roman" pitchFamily="18" charset="0"/>
              </a:rPr>
              <a:t>Соединение краев апоневроза «внахлест»</a:t>
            </a:r>
            <a:endParaRPr lang="ru-RU" sz="1600" b="1" dirty="0">
              <a:latin typeface="Times New Roman" pitchFamily="18" charset="0"/>
              <a:cs typeface="Times New Roman" pitchFamily="18" charset="0"/>
            </a:endParaRPr>
          </a:p>
        </p:txBody>
      </p:sp>
      <p:sp>
        <p:nvSpPr>
          <p:cNvPr id="7" name="TextBox 6"/>
          <p:cNvSpPr txBox="1"/>
          <p:nvPr/>
        </p:nvSpPr>
        <p:spPr>
          <a:xfrm>
            <a:off x="1142976"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1285860"/>
            <a:ext cx="8786874" cy="4801314"/>
          </a:xfrm>
          <a:prstGeom prst="rect">
            <a:avLst/>
          </a:prstGeom>
        </p:spPr>
        <p:txBody>
          <a:bodyPr wrap="square">
            <a:spAutoFit/>
          </a:bodyPr>
          <a:lstStyle/>
          <a:p>
            <a:pPr algn="just"/>
            <a:r>
              <a:rPr lang="ru-RU" b="1" dirty="0" smtClean="0">
                <a:latin typeface="Times New Roman" pitchFamily="18" charset="0"/>
                <a:cs typeface="Times New Roman" pitchFamily="18" charset="0"/>
              </a:rPr>
              <a:t>Требования, предъявляемые к шовному материалу</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1. </a:t>
            </a:r>
            <a:r>
              <a:rPr lang="ru-RU" dirty="0" err="1" smtClean="0">
                <a:latin typeface="Times New Roman" pitchFamily="18" charset="0"/>
                <a:cs typeface="Times New Roman" pitchFamily="18" charset="0"/>
              </a:rPr>
              <a:t>Биосовместимость</a:t>
            </a:r>
            <a:r>
              <a:rPr lang="ru-RU" dirty="0" smtClean="0">
                <a:latin typeface="Times New Roman" pitchFamily="18" charset="0"/>
                <a:cs typeface="Times New Roman" pitchFamily="18" charset="0"/>
              </a:rPr>
              <a:t> — отсутствие токсического, </a:t>
            </a:r>
            <a:r>
              <a:rPr lang="ru-RU" dirty="0" err="1" smtClean="0">
                <a:latin typeface="Times New Roman" pitchFamily="18" charset="0"/>
                <a:cs typeface="Times New Roman" pitchFamily="18" charset="0"/>
              </a:rPr>
              <a:t>аллергенного</a:t>
            </a:r>
            <a:r>
              <a:rPr lang="ru-RU" dirty="0" smtClean="0">
                <a:latin typeface="Times New Roman" pitchFamily="18" charset="0"/>
                <a:cs typeface="Times New Roman" pitchFamily="18" charset="0"/>
              </a:rPr>
              <a:t>, канцерогенного и </a:t>
            </a:r>
            <a:r>
              <a:rPr lang="ru-RU" dirty="0" err="1" smtClean="0">
                <a:latin typeface="Times New Roman" pitchFamily="18" charset="0"/>
                <a:cs typeface="Times New Roman" pitchFamily="18" charset="0"/>
              </a:rPr>
              <a:t>тератогенного</a:t>
            </a:r>
            <a:r>
              <a:rPr lang="ru-RU" dirty="0" smtClean="0">
                <a:latin typeface="Times New Roman" pitchFamily="18" charset="0"/>
                <a:cs typeface="Times New Roman" pitchFamily="18" charset="0"/>
              </a:rPr>
              <a:t> воздействия на организм</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2. Хорошее скольжение в тканях без «пилящего» эффекта</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3. Отсутствие «фитильных» свойств</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4. Эластичность, гибкость нитей</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5. Прочность, сохраняющаяся до формирования рубца</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6. Надежность в узле (минимальное скольжение нити и прочность фиксации в узле)</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7. Возможность постепенной биодеградации</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8. Универсальность применения</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9. Стерильность</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10. Технологичность крупносерийного изготовления, низкая себестоимость.</a:t>
            </a:r>
            <a:endParaRPr lang="en-US" dirty="0" smtClean="0">
              <a:latin typeface="Times New Roman" pitchFamily="18" charset="0"/>
              <a:cs typeface="Times New Roman" pitchFamily="18" charset="0"/>
            </a:endParaRPr>
          </a:p>
          <a:p>
            <a:pPr algn="just"/>
            <a:endParaRPr lang="en-US" dirty="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Универсального шовного материала, в полной мере отвечающего всем этим требованиям, не существует. Поэтому в зависимости от целей операции и свойств тканей, составляющих края раны, обычно последовательно применяются нити разных видов.  </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4414" y="142852"/>
            <a:ext cx="6643734" cy="1077218"/>
          </a:xfrm>
          <a:prstGeom prst="rect">
            <a:avLst/>
          </a:prstGeom>
        </p:spPr>
        <p:txBody>
          <a:bodyPr wrap="square">
            <a:spAutoFit/>
          </a:bodyPr>
          <a:lstStyle/>
          <a:p>
            <a:pPr marL="342900" indent="-342900" algn="ctr"/>
            <a:r>
              <a:rPr lang="ru-RU" sz="3200" b="1" dirty="0" smtClean="0">
                <a:latin typeface="Times New Roman" pitchFamily="18" charset="0"/>
                <a:cs typeface="Times New Roman" pitchFamily="18" charset="0"/>
              </a:rPr>
              <a:t>3.Особенности наложения швов на различные ткани</a:t>
            </a:r>
          </a:p>
        </p:txBody>
      </p:sp>
      <p:sp>
        <p:nvSpPr>
          <p:cNvPr id="5" name="TextBox 4"/>
          <p:cNvSpPr txBox="1"/>
          <p:nvPr/>
        </p:nvSpPr>
        <p:spPr>
          <a:xfrm>
            <a:off x="2143108" y="1214422"/>
            <a:ext cx="5429288"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3.4.Швы на поперечнополосатые мышцы</a:t>
            </a:r>
            <a:endParaRPr lang="ru-RU" b="1" dirty="0">
              <a:latin typeface="Times New Roman" pitchFamily="18" charset="0"/>
              <a:cs typeface="Times New Roman" pitchFamily="18" charset="0"/>
            </a:endParaRPr>
          </a:p>
        </p:txBody>
      </p:sp>
      <p:sp>
        <p:nvSpPr>
          <p:cNvPr id="6" name="Прямоугольник 5"/>
          <p:cNvSpPr/>
          <p:nvPr/>
        </p:nvSpPr>
        <p:spPr>
          <a:xfrm>
            <a:off x="285720" y="2071678"/>
            <a:ext cx="8715436" cy="1200329"/>
          </a:xfrm>
          <a:prstGeom prst="rect">
            <a:avLst/>
          </a:prstGeom>
        </p:spPr>
        <p:txBody>
          <a:bodyPr wrap="square">
            <a:spAutoFit/>
          </a:bodyPr>
          <a:lstStyle/>
          <a:p>
            <a:pPr algn="just"/>
            <a:r>
              <a:rPr lang="ru-RU" dirty="0" smtClean="0">
                <a:latin typeface="Times New Roman" pitchFamily="18" charset="0"/>
                <a:cs typeface="Times New Roman" pitchFamily="18" charset="0"/>
              </a:rPr>
              <a:t>Особенности наложения швов на скелетные мышцы Основной принцип техники шва на скелетную мышцу — максимально бережное отношение к ним. Для этого нужно хорошо знать анатомию мышц, особенно ход внутриорганных кровеносных сосудов и нервов.</a:t>
            </a:r>
            <a:endParaRPr lang="ru-RU" dirty="0">
              <a:latin typeface="Times New Roman" pitchFamily="18" charset="0"/>
              <a:cs typeface="Times New Roman" pitchFamily="18" charset="0"/>
            </a:endParaRPr>
          </a:p>
        </p:txBody>
      </p:sp>
      <p:sp>
        <p:nvSpPr>
          <p:cNvPr id="7" name="Прямоугольник 6"/>
          <p:cNvSpPr/>
          <p:nvPr/>
        </p:nvSpPr>
        <p:spPr>
          <a:xfrm>
            <a:off x="285720" y="3286124"/>
            <a:ext cx="8643998" cy="1477328"/>
          </a:xfrm>
          <a:prstGeom prst="rect">
            <a:avLst/>
          </a:prstGeom>
        </p:spPr>
        <p:txBody>
          <a:bodyPr wrap="square">
            <a:spAutoFit/>
          </a:bodyPr>
          <a:lstStyle/>
          <a:p>
            <a:pPr algn="just"/>
            <a:r>
              <a:rPr lang="ru-RU" dirty="0" smtClean="0">
                <a:latin typeface="Times New Roman" pitchFamily="18" charset="0"/>
                <a:cs typeface="Times New Roman" pitchFamily="18" charset="0"/>
              </a:rPr>
              <a:t>Условие, необходимое для наложения швов на скелетные мышцы - швы должны накладываться только после установления способности мышцы к сокращению. Обе сшиваемых поверхности мышцы должны быть тщательно освобождены от некротических тканей до жизнеспособной поверхности.</a:t>
            </a:r>
          </a:p>
          <a:p>
            <a:endParaRPr lang="ru-RU"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857232"/>
            <a:ext cx="8143932" cy="4801314"/>
          </a:xfrm>
          <a:prstGeom prst="rect">
            <a:avLst/>
          </a:prstGeom>
        </p:spPr>
        <p:txBody>
          <a:bodyPr wrap="square">
            <a:spAutoFit/>
          </a:bodyPr>
          <a:lstStyle/>
          <a:p>
            <a:pPr algn="just"/>
            <a:r>
              <a:rPr lang="ru-RU" b="1" dirty="0" smtClean="0">
                <a:latin typeface="Times New Roman" pitchFamily="18" charset="0"/>
                <a:cs typeface="Times New Roman" pitchFamily="18" charset="0"/>
              </a:rPr>
              <a:t>Требования, предъявляемые к швам на скелетные мышцы</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1. Швы, наложенные на края мышцы, не следует плотно завязывать для исключения нарушения регенераторных способностей мышечных волокон</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2. Техника шва должна способствовать образованию эластичного послеоперационного рубца</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3. Необходимо обеспечить достаточную прочность соединения краев мышцы на все время формирования соединительнотканного рубца</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4. При сокращении мышцы шов не должен препятствовать скольжению ее поверхности</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5. Шов должен обладать </a:t>
            </a:r>
            <a:r>
              <a:rPr lang="ru-RU" dirty="0" err="1" smtClean="0">
                <a:latin typeface="Times New Roman" pitchFamily="18" charset="0"/>
                <a:cs typeface="Times New Roman" pitchFamily="18" charset="0"/>
              </a:rPr>
              <a:t>гемостатическими</a:t>
            </a:r>
            <a:r>
              <a:rPr lang="ru-RU" dirty="0" smtClean="0">
                <a:latin typeface="Times New Roman" pitchFamily="18" charset="0"/>
                <a:cs typeface="Times New Roman" pitchFamily="18" charset="0"/>
              </a:rPr>
              <a:t> свойствами</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6. Обязательному восстановлению подлежит </a:t>
            </a:r>
            <a:r>
              <a:rPr lang="ru-RU" dirty="0" err="1" smtClean="0">
                <a:latin typeface="Times New Roman" pitchFamily="18" charset="0"/>
                <a:cs typeface="Times New Roman" pitchFamily="18" charset="0"/>
              </a:rPr>
              <a:t>фасциальный</a:t>
            </a:r>
            <a:r>
              <a:rPr lang="ru-RU" dirty="0" smtClean="0">
                <a:latin typeface="Times New Roman" pitchFamily="18" charset="0"/>
                <a:cs typeface="Times New Roman" pitchFamily="18" charset="0"/>
              </a:rPr>
              <a:t> футляр над мышцей во избежание образования мышечных грыж</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7. По возможности необходимо восстановить основной ствол двигательного нерва, проходящего в толще мышцы</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8. Нити не должны прорезываться</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9. Края раны не должны сдавливаться швами, что может вызвать ишемию и некроз мышцы. </a:t>
            </a:r>
            <a:endParaRPr lang="ru-RU" dirty="0">
              <a:latin typeface="Times New Roman" pitchFamily="18" charset="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285728"/>
            <a:ext cx="8786874" cy="3139321"/>
          </a:xfrm>
          <a:prstGeom prst="rect">
            <a:avLst/>
          </a:prstGeom>
        </p:spPr>
        <p:txBody>
          <a:bodyPr wrap="square">
            <a:spAutoFit/>
          </a:bodyPr>
          <a:lstStyle/>
          <a:p>
            <a:pPr algn="just"/>
            <a:r>
              <a:rPr lang="ru-RU" b="1" dirty="0" smtClean="0">
                <a:latin typeface="Times New Roman" pitchFamily="18" charset="0"/>
                <a:cs typeface="Times New Roman" pitchFamily="18" charset="0"/>
              </a:rPr>
              <a:t>Основные варианты швов, накладываемых на скелетные мышцы</a:t>
            </a:r>
            <a:r>
              <a:rPr lang="en-US" b="1" dirty="0" smtClean="0">
                <a:latin typeface="Times New Roman" pitchFamily="18" charset="0"/>
                <a:cs typeface="Times New Roman" pitchFamily="18" charset="0"/>
              </a:rPr>
              <a:t>:</a:t>
            </a:r>
          </a:p>
          <a:p>
            <a:pPr marL="342900" indent="-342900" algn="just"/>
            <a:r>
              <a:rPr lang="en-US" dirty="0" smtClean="0">
                <a:latin typeface="Times New Roman" pitchFamily="18" charset="0"/>
                <a:cs typeface="Times New Roman" pitchFamily="18" charset="0"/>
              </a:rPr>
              <a:t>1.</a:t>
            </a:r>
            <a:r>
              <a:rPr lang="ru-RU" dirty="0" smtClean="0">
                <a:latin typeface="Times New Roman" pitchFamily="18" charset="0"/>
                <a:cs typeface="Times New Roman" pitchFamily="18" charset="0"/>
              </a:rPr>
              <a:t>Круговой узловой шов перпендикулярно ходу мышечных волокон.</a:t>
            </a:r>
            <a:endParaRPr lang="en-US" dirty="0" smtClean="0">
              <a:latin typeface="Times New Roman" pitchFamily="18" charset="0"/>
              <a:cs typeface="Times New Roman" pitchFamily="18" charset="0"/>
            </a:endParaRPr>
          </a:p>
          <a:p>
            <a:pPr marL="342900" indent="-342900" algn="just"/>
            <a:r>
              <a:rPr lang="en-US" dirty="0" smtClean="0">
                <a:latin typeface="Times New Roman" pitchFamily="18" charset="0"/>
                <a:cs typeface="Times New Roman" pitchFamily="18" charset="0"/>
              </a:rPr>
              <a:t>2.</a:t>
            </a:r>
            <a:r>
              <a:rPr lang="ru-RU" dirty="0" smtClean="0">
                <a:latin typeface="Times New Roman" pitchFamily="18" charset="0"/>
                <a:cs typeface="Times New Roman" pitchFamily="18" charset="0"/>
              </a:rPr>
              <a:t>Круговой узловой шов по ходу мышечных волокон. </a:t>
            </a:r>
            <a:endParaRPr lang="en-US" dirty="0">
              <a:latin typeface="Times New Roman" pitchFamily="18" charset="0"/>
              <a:cs typeface="Times New Roman" pitchFamily="18" charset="0"/>
            </a:endParaRPr>
          </a:p>
          <a:p>
            <a:pPr marL="342900" indent="-342900" algn="just"/>
            <a:r>
              <a:rPr lang="en-US" dirty="0" smtClean="0">
                <a:latin typeface="Times New Roman" pitchFamily="18" charset="0"/>
                <a:cs typeface="Times New Roman" pitchFamily="18" charset="0"/>
              </a:rPr>
              <a:t>3.</a:t>
            </a:r>
            <a:r>
              <a:rPr lang="ru-RU" dirty="0" smtClean="0">
                <a:latin typeface="Times New Roman" pitchFamily="18" charset="0"/>
                <a:cs typeface="Times New Roman" pitchFamily="18" charset="0"/>
              </a:rPr>
              <a:t>Горизонтальный П-образный шов перпендикулярно ходу мышечных волокон.</a:t>
            </a:r>
            <a:endParaRPr lang="en-US" dirty="0" smtClean="0">
              <a:latin typeface="Times New Roman" pitchFamily="18" charset="0"/>
              <a:cs typeface="Times New Roman" pitchFamily="18" charset="0"/>
            </a:endParaRPr>
          </a:p>
          <a:p>
            <a:pPr marL="342900" indent="-342900" algn="just"/>
            <a:r>
              <a:rPr lang="en-US" dirty="0" smtClean="0">
                <a:latin typeface="Times New Roman" pitchFamily="18" charset="0"/>
                <a:cs typeface="Times New Roman" pitchFamily="18" charset="0"/>
              </a:rPr>
              <a:t>4.</a:t>
            </a:r>
            <a:r>
              <a:rPr lang="ru-RU" dirty="0" smtClean="0">
                <a:latin typeface="Times New Roman" pitchFamily="18" charset="0"/>
                <a:cs typeface="Times New Roman" pitchFamily="18" charset="0"/>
              </a:rPr>
              <a:t>Горизонтальный П-образный шов по ходу мышечных волокон.</a:t>
            </a:r>
            <a:endParaRPr lang="en-US" dirty="0" smtClean="0">
              <a:latin typeface="Times New Roman" pitchFamily="18" charset="0"/>
              <a:cs typeface="Times New Roman" pitchFamily="18" charset="0"/>
            </a:endParaRPr>
          </a:p>
          <a:p>
            <a:pPr marL="342900" indent="-342900" algn="just"/>
            <a:r>
              <a:rPr lang="ru-RU" dirty="0" smtClean="0">
                <a:latin typeface="Times New Roman" pitchFamily="18" charset="0"/>
                <a:cs typeface="Times New Roman" pitchFamily="18" charset="0"/>
              </a:rPr>
              <a:t>5. Вертикальный П-образный шов перпендикулярно ходу мышечных волокон. </a:t>
            </a:r>
            <a:endParaRPr lang="en-US" dirty="0" smtClean="0">
              <a:latin typeface="Times New Roman" pitchFamily="18" charset="0"/>
              <a:cs typeface="Times New Roman" pitchFamily="18" charset="0"/>
            </a:endParaRPr>
          </a:p>
          <a:p>
            <a:pPr marL="342900" indent="-342900" algn="just"/>
            <a:r>
              <a:rPr lang="ru-RU" dirty="0" smtClean="0">
                <a:latin typeface="Times New Roman" pitchFamily="18" charset="0"/>
                <a:cs typeface="Times New Roman" pitchFamily="18" charset="0"/>
              </a:rPr>
              <a:t>6. Вертикальный П-образный шов по ходу мышечных волокон. </a:t>
            </a:r>
            <a:endParaRPr lang="en-US" dirty="0" smtClean="0">
              <a:latin typeface="Times New Roman" pitchFamily="18" charset="0"/>
              <a:cs typeface="Times New Roman" pitchFamily="18" charset="0"/>
            </a:endParaRPr>
          </a:p>
          <a:p>
            <a:pPr marL="342900" indent="-342900" algn="just"/>
            <a:r>
              <a:rPr lang="ru-RU" dirty="0" smtClean="0">
                <a:latin typeface="Times New Roman" pitchFamily="18" charset="0"/>
                <a:cs typeface="Times New Roman" pitchFamily="18" charset="0"/>
              </a:rPr>
              <a:t>7. Дополнительные </a:t>
            </a:r>
            <a:r>
              <a:rPr lang="ru-RU" dirty="0" err="1" smtClean="0">
                <a:latin typeface="Times New Roman" pitchFamily="18" charset="0"/>
                <a:cs typeface="Times New Roman" pitchFamily="18" charset="0"/>
              </a:rPr>
              <a:t>гемостатические</a:t>
            </a:r>
            <a:r>
              <a:rPr lang="ru-RU" dirty="0" smtClean="0">
                <a:latin typeface="Times New Roman" pitchFamily="18" charset="0"/>
                <a:cs typeface="Times New Roman" pitchFamily="18" charset="0"/>
              </a:rPr>
              <a:t> швы на мышцу, служащие опорой для узловых круговых швов (непрерывный цепочный шов по </a:t>
            </a:r>
            <a:r>
              <a:rPr lang="ru-RU" dirty="0" err="1" smtClean="0">
                <a:latin typeface="Times New Roman" pitchFamily="18" charset="0"/>
                <a:cs typeface="Times New Roman" pitchFamily="18" charset="0"/>
              </a:rPr>
              <a:t>Гейденгайну</a:t>
            </a:r>
            <a:r>
              <a:rPr lang="ru-RU" dirty="0" smtClean="0">
                <a:latin typeface="Times New Roman" pitchFamily="18" charset="0"/>
                <a:cs typeface="Times New Roman" pitchFamily="18" charset="0"/>
              </a:rPr>
              <a:t> или узловой цепочный шов по </a:t>
            </a:r>
            <a:r>
              <a:rPr lang="ru-RU" dirty="0" err="1" smtClean="0">
                <a:latin typeface="Times New Roman" pitchFamily="18" charset="0"/>
                <a:cs typeface="Times New Roman" pitchFamily="18" charset="0"/>
              </a:rPr>
              <a:t>Гейденгайну</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Гаккеру</a:t>
            </a:r>
            <a:r>
              <a:rPr lang="ru-RU"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pPr marL="342900" indent="-342900" algn="just"/>
            <a:r>
              <a:rPr lang="ru-RU" dirty="0" smtClean="0">
                <a:latin typeface="Times New Roman" pitchFamily="18" charset="0"/>
                <a:cs typeface="Times New Roman" pitchFamily="18" charset="0"/>
              </a:rPr>
              <a:t>8. Крестообразный шов.</a:t>
            </a:r>
            <a:endParaRPr lang="ru-RU" dirty="0">
              <a:latin typeface="Times New Roman" pitchFamily="18" charset="0"/>
              <a:cs typeface="Times New Roman" pitchFamily="18" charset="0"/>
            </a:endParaRPr>
          </a:p>
        </p:txBody>
      </p:sp>
      <p:sp>
        <p:nvSpPr>
          <p:cNvPr id="5" name="Прямоугольник 4"/>
          <p:cNvSpPr/>
          <p:nvPr/>
        </p:nvSpPr>
        <p:spPr>
          <a:xfrm>
            <a:off x="214282" y="3643314"/>
            <a:ext cx="8572560" cy="1477328"/>
          </a:xfrm>
          <a:prstGeom prst="rect">
            <a:avLst/>
          </a:prstGeom>
        </p:spPr>
        <p:txBody>
          <a:bodyPr wrap="square">
            <a:spAutoFit/>
          </a:bodyPr>
          <a:lstStyle/>
          <a:p>
            <a:pPr algn="just"/>
            <a:r>
              <a:rPr lang="ru-RU" dirty="0" smtClean="0">
                <a:latin typeface="Times New Roman" pitchFamily="18" charset="0"/>
                <a:cs typeface="Times New Roman" pitchFamily="18" charset="0"/>
              </a:rPr>
              <a:t>На технику наложения швов на мышцу оказывает влияние направление повреждения или разрыва ее волокон: </a:t>
            </a:r>
            <a:endParaRPr lang="en-US" dirty="0" smtClean="0">
              <a:latin typeface="Times New Roman" pitchFamily="18" charset="0"/>
              <a:cs typeface="Times New Roman" pitchFamily="18" charset="0"/>
            </a:endParaRPr>
          </a:p>
          <a:p>
            <a:pPr algn="just"/>
            <a:r>
              <a:rPr lang="en-US" dirty="0">
                <a:latin typeface="Times New Roman" pitchFamily="18" charset="0"/>
                <a:cs typeface="Times New Roman" pitchFamily="18" charset="0"/>
              </a:rPr>
              <a:t>-</a:t>
            </a:r>
            <a:r>
              <a:rPr lang="ru-RU" dirty="0" smtClean="0">
                <a:latin typeface="Times New Roman" pitchFamily="18" charset="0"/>
                <a:cs typeface="Times New Roman" pitchFamily="18" charset="0"/>
              </a:rPr>
              <a:t>мышца может быть раздвинута тупым способом по ходу волокон</a:t>
            </a:r>
            <a:r>
              <a:rPr lang="en-US" dirty="0" smtClean="0">
                <a:latin typeface="Times New Roman" pitchFamily="18" charset="0"/>
                <a:cs typeface="Times New Roman" pitchFamily="18" charset="0"/>
              </a:rPr>
              <a:t>;</a:t>
            </a:r>
          </a:p>
          <a:p>
            <a:pPr algn="just"/>
            <a:r>
              <a:rPr lang="en-US" dirty="0">
                <a:latin typeface="Times New Roman" pitchFamily="18" charset="0"/>
                <a:cs typeface="Times New Roman" pitchFamily="18" charset="0"/>
              </a:rPr>
              <a:t>-</a:t>
            </a:r>
            <a:r>
              <a:rPr lang="ru-RU" dirty="0" smtClean="0">
                <a:latin typeface="Times New Roman" pitchFamily="18" charset="0"/>
                <a:cs typeface="Times New Roman" pitchFamily="18" charset="0"/>
              </a:rPr>
              <a:t>мышца может быть рассечена или разорвана под углом к направлению волокон;</a:t>
            </a:r>
            <a:endParaRPr lang="en-US" dirty="0" smtClean="0">
              <a:latin typeface="Times New Roman" pitchFamily="18" charset="0"/>
              <a:cs typeface="Times New Roman" pitchFamily="18" charset="0"/>
            </a:endParaRPr>
          </a:p>
          <a:p>
            <a:pPr algn="just"/>
            <a:r>
              <a:rPr lang="en-US" dirty="0">
                <a:latin typeface="Times New Roman" pitchFamily="18" charset="0"/>
                <a:cs typeface="Times New Roman" pitchFamily="18" charset="0"/>
              </a:rPr>
              <a:t>-</a:t>
            </a:r>
            <a:r>
              <a:rPr lang="ru-RU" dirty="0" smtClean="0">
                <a:latin typeface="Times New Roman" pitchFamily="18" charset="0"/>
                <a:cs typeface="Times New Roman" pitchFamily="18" charset="0"/>
              </a:rPr>
              <a:t>мышца может быть пересечена или разорвана в поперечном направлении. </a:t>
            </a:r>
            <a:endParaRPr lang="ru-RU" dirty="0">
              <a:latin typeface="Times New Roman" pitchFamily="18" charset="0"/>
              <a:cs typeface="Times New Roman" pitchFamily="18"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214290"/>
            <a:ext cx="8786874" cy="3139321"/>
          </a:xfrm>
          <a:prstGeom prst="rect">
            <a:avLst/>
          </a:prstGeom>
        </p:spPr>
        <p:txBody>
          <a:bodyPr wrap="square">
            <a:spAutoFit/>
          </a:bodyPr>
          <a:lstStyle/>
          <a:p>
            <a:pPr algn="just"/>
            <a:r>
              <a:rPr lang="ru-RU" dirty="0" smtClean="0">
                <a:latin typeface="Times New Roman" pitchFamily="18" charset="0"/>
                <a:cs typeface="Times New Roman" pitchFamily="18" charset="0"/>
              </a:rPr>
              <a:t>В тех случаях, когда мышца была раздвинута тупым способом по ходу волокон, для соединения ее краев применяют несколько вариантов швов:</a:t>
            </a:r>
            <a:endParaRPr lang="en-US" dirty="0" smtClean="0">
              <a:latin typeface="Times New Roman" pitchFamily="18" charset="0"/>
              <a:cs typeface="Times New Roman" pitchFamily="18" charset="0"/>
            </a:endParaRPr>
          </a:p>
          <a:p>
            <a:pPr marL="342900" indent="-342900" algn="just">
              <a:buAutoNum type="arabicPeriod"/>
            </a:pPr>
            <a:r>
              <a:rPr lang="ru-RU" dirty="0" smtClean="0">
                <a:latin typeface="Times New Roman" pitchFamily="18" charset="0"/>
                <a:cs typeface="Times New Roman" pitchFamily="18" charset="0"/>
              </a:rPr>
              <a:t>Редкие круговые (циркулярные) узловые </a:t>
            </a:r>
            <a:r>
              <a:rPr lang="ru-RU" dirty="0" err="1" smtClean="0">
                <a:latin typeface="Times New Roman" pitchFamily="18" charset="0"/>
                <a:cs typeface="Times New Roman" pitchFamily="18" charset="0"/>
              </a:rPr>
              <a:t>кетгутовые</a:t>
            </a:r>
            <a:r>
              <a:rPr lang="ru-RU" dirty="0" smtClean="0">
                <a:latin typeface="Times New Roman" pitchFamily="18" charset="0"/>
                <a:cs typeface="Times New Roman" pitchFamily="18" charset="0"/>
              </a:rPr>
              <a:t> швы на расстоянии 3-5 см друг от друга. </a:t>
            </a:r>
            <a:r>
              <a:rPr lang="ru-RU" dirty="0" err="1" smtClean="0">
                <a:latin typeface="Times New Roman" pitchFamily="18" charset="0"/>
                <a:cs typeface="Times New Roman" pitchFamily="18" charset="0"/>
              </a:rPr>
              <a:t>Вкол</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выкол</a:t>
            </a:r>
            <a:r>
              <a:rPr lang="ru-RU" dirty="0" smtClean="0">
                <a:latin typeface="Times New Roman" pitchFamily="18" charset="0"/>
                <a:cs typeface="Times New Roman" pitchFamily="18" charset="0"/>
              </a:rPr>
              <a:t> иглы производят на удалении 2-2,5 см от краев раны с обязательным захватыванием </a:t>
            </a:r>
            <a:r>
              <a:rPr lang="ru-RU" dirty="0" err="1" smtClean="0">
                <a:latin typeface="Times New Roman" pitchFamily="18" charset="0"/>
                <a:cs typeface="Times New Roman" pitchFamily="18" charset="0"/>
              </a:rPr>
              <a:t>перимизия</a:t>
            </a:r>
            <a:r>
              <a:rPr lang="en-US" dirty="0" smtClean="0">
                <a:latin typeface="Times New Roman" pitchFamily="18" charset="0"/>
                <a:cs typeface="Times New Roman" pitchFamily="18" charset="0"/>
              </a:rPr>
              <a:t>.</a:t>
            </a:r>
          </a:p>
          <a:p>
            <a:pPr marL="342900" indent="-342900" algn="just">
              <a:buAutoNum type="arabicPeriod"/>
            </a:pPr>
            <a:r>
              <a:rPr lang="ru-RU" dirty="0" smtClean="0">
                <a:latin typeface="Times New Roman" pitchFamily="18" charset="0"/>
                <a:cs typeface="Times New Roman" pitchFamily="18" charset="0"/>
              </a:rPr>
              <a:t>Редкие горизонтальные П-образные </a:t>
            </a:r>
            <a:r>
              <a:rPr lang="ru-RU" dirty="0" err="1" smtClean="0">
                <a:latin typeface="Times New Roman" pitchFamily="18" charset="0"/>
                <a:cs typeface="Times New Roman" pitchFamily="18" charset="0"/>
              </a:rPr>
              <a:t>кетгутовые</a:t>
            </a:r>
            <a:r>
              <a:rPr lang="ru-RU" dirty="0" smtClean="0">
                <a:latin typeface="Times New Roman" pitchFamily="18" charset="0"/>
                <a:cs typeface="Times New Roman" pitchFamily="18" charset="0"/>
              </a:rPr>
              <a:t> швы (</a:t>
            </a:r>
            <a:r>
              <a:rPr lang="ru-RU" dirty="0" err="1" smtClean="0">
                <a:latin typeface="Times New Roman" pitchFamily="18" charset="0"/>
                <a:cs typeface="Times New Roman" pitchFamily="18" charset="0"/>
              </a:rPr>
              <a:t>вкол</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выкол</a:t>
            </a:r>
            <a:r>
              <a:rPr lang="ru-RU" dirty="0" smtClean="0">
                <a:latin typeface="Times New Roman" pitchFamily="18" charset="0"/>
                <a:cs typeface="Times New Roman" pitchFamily="18" charset="0"/>
              </a:rPr>
              <a:t> иглы производят на расстоянии 1-1,5 см от края раны; ширина поперечной части шва 2-2,5 см)</a:t>
            </a:r>
            <a:r>
              <a:rPr lang="en-US" dirty="0" smtClean="0">
                <a:latin typeface="Times New Roman" pitchFamily="18" charset="0"/>
                <a:cs typeface="Times New Roman" pitchFamily="18" charset="0"/>
              </a:rPr>
              <a:t>.</a:t>
            </a:r>
          </a:p>
          <a:p>
            <a:pPr marL="342900" indent="-342900" algn="just">
              <a:buAutoNum type="arabicPeriod"/>
            </a:pPr>
            <a:r>
              <a:rPr lang="ru-RU" dirty="0" smtClean="0">
                <a:latin typeface="Times New Roman" pitchFamily="18" charset="0"/>
                <a:cs typeface="Times New Roman" pitchFamily="18" charset="0"/>
              </a:rPr>
              <a:t>Вертикальные П-образные швы накладывают на расстоянии 3-4 см друг от друга. Ширина поперечника шва — не более 1 см. </a:t>
            </a:r>
            <a:endParaRPr lang="en-US" dirty="0" smtClean="0">
              <a:latin typeface="Times New Roman" pitchFamily="18" charset="0"/>
              <a:cs typeface="Times New Roman" pitchFamily="18" charset="0"/>
            </a:endParaRPr>
          </a:p>
          <a:p>
            <a:pPr marL="342900" indent="-342900" algn="just">
              <a:buAutoNum type="arabicPeriod"/>
            </a:pPr>
            <a:r>
              <a:rPr lang="ru-RU" dirty="0" smtClean="0">
                <a:latin typeface="Times New Roman" pitchFamily="18" charset="0"/>
                <a:cs typeface="Times New Roman" pitchFamily="18" charset="0"/>
              </a:rPr>
              <a:t>Крестообразный шов может быть наложен только при величине дефекта мышцы, не превышающей 5-6 см.</a:t>
            </a:r>
            <a:endParaRPr lang="en-US" dirty="0" smtClean="0">
              <a:latin typeface="Times New Roman" pitchFamily="18" charset="0"/>
              <a:cs typeface="Times New Roman" pitchFamily="18" charset="0"/>
            </a:endParaRPr>
          </a:p>
        </p:txBody>
      </p:sp>
      <p:pic>
        <p:nvPicPr>
          <p:cNvPr id="53250" name="Picture 2"/>
          <p:cNvPicPr>
            <a:picLocks noChangeAspect="1" noChangeArrowheads="1"/>
          </p:cNvPicPr>
          <p:nvPr/>
        </p:nvPicPr>
        <p:blipFill>
          <a:blip r:embed="rId2"/>
          <a:srcRect/>
          <a:stretch>
            <a:fillRect/>
          </a:stretch>
        </p:blipFill>
        <p:spPr bwMode="auto">
          <a:xfrm>
            <a:off x="3000364" y="3500438"/>
            <a:ext cx="3526650" cy="2357454"/>
          </a:xfrm>
          <a:prstGeom prst="rect">
            <a:avLst/>
          </a:prstGeom>
          <a:noFill/>
          <a:ln w="9525">
            <a:noFill/>
            <a:miter lim="800000"/>
            <a:headEnd/>
            <a:tailEnd/>
          </a:ln>
          <a:effectLst/>
        </p:spPr>
      </p:pic>
      <p:sp>
        <p:nvSpPr>
          <p:cNvPr id="6" name="Прямоугольник 5"/>
          <p:cNvSpPr/>
          <p:nvPr/>
        </p:nvSpPr>
        <p:spPr>
          <a:xfrm>
            <a:off x="2643174" y="5857892"/>
            <a:ext cx="3786182" cy="584775"/>
          </a:xfrm>
          <a:prstGeom prst="rect">
            <a:avLst/>
          </a:prstGeom>
        </p:spPr>
        <p:txBody>
          <a:bodyPr wrap="square">
            <a:spAutoFit/>
          </a:bodyPr>
          <a:lstStyle/>
          <a:p>
            <a:pPr algn="ctr"/>
            <a:r>
              <a:rPr lang="ru-RU" sz="1600" b="1" dirty="0" smtClean="0">
                <a:latin typeface="Times New Roman" pitchFamily="18" charset="0"/>
                <a:cs typeface="Times New Roman" pitchFamily="18" charset="0"/>
              </a:rPr>
              <a:t>Редкий горизонтальный П-образный шов на мышцу</a:t>
            </a:r>
            <a:endParaRPr lang="ru-RU" sz="1600" b="1" dirty="0">
              <a:latin typeface="Times New Roman" pitchFamily="18" charset="0"/>
              <a:cs typeface="Times New Roman" pitchFamily="18" charset="0"/>
            </a:endParaRPr>
          </a:p>
        </p:txBody>
      </p:sp>
      <p:sp>
        <p:nvSpPr>
          <p:cNvPr id="5" name="TextBox 4"/>
          <p:cNvSpPr txBox="1"/>
          <p:nvPr/>
        </p:nvSpPr>
        <p:spPr>
          <a:xfrm>
            <a:off x="1142976"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2143116"/>
            <a:ext cx="8643998" cy="2585323"/>
          </a:xfrm>
          <a:prstGeom prst="rect">
            <a:avLst/>
          </a:prstGeom>
        </p:spPr>
        <p:txBody>
          <a:bodyPr wrap="square">
            <a:spAutoFit/>
          </a:bodyPr>
          <a:lstStyle/>
          <a:p>
            <a:pPr algn="just"/>
            <a:r>
              <a:rPr lang="ru-RU" dirty="0" smtClean="0">
                <a:latin typeface="Times New Roman" pitchFamily="18" charset="0"/>
                <a:cs typeface="Times New Roman" pitchFamily="18" charset="0"/>
              </a:rPr>
              <a:t>При поперечных разрывах мышц применяют следующие разновидности швов: П-образные горизонтальные швы.</a:t>
            </a:r>
          </a:p>
          <a:p>
            <a:pPr algn="just"/>
            <a:r>
              <a:rPr lang="ru-RU" dirty="0" smtClean="0">
                <a:latin typeface="Times New Roman" pitchFamily="18" charset="0"/>
                <a:cs typeface="Times New Roman" pitchFamily="18" charset="0"/>
              </a:rPr>
              <a:t>При поперечном повреждении мышцы (резаная рана, гильотинная ампутация) возможно внутримышечное повреждение основного ствола двигательного нерва. В качестве осложнения неизбежно развиваются атрофия, дегенерация, рубцовая трансформация дистальной части мышцы. Для предупреждения таких осложнений в настоящее время используют способ А. В. </a:t>
            </a:r>
            <a:r>
              <a:rPr lang="ru-RU" dirty="0" err="1" smtClean="0">
                <a:latin typeface="Times New Roman" pitchFamily="18" charset="0"/>
                <a:cs typeface="Times New Roman" pitchFamily="18" charset="0"/>
              </a:rPr>
              <a:t>Резникова</a:t>
            </a:r>
            <a:r>
              <a:rPr lang="ru-RU" dirty="0" smtClean="0">
                <a:latin typeface="Times New Roman" pitchFamily="18" charset="0"/>
                <a:cs typeface="Times New Roman" pitchFamily="18" charset="0"/>
              </a:rPr>
              <a:t> (1997), заключающийся в комплексном соединении не только краев мышцы, но и культей пересеченной внутримышечно части нерва.</a:t>
            </a:r>
            <a:endParaRPr lang="ru-RU" dirty="0">
              <a:latin typeface="Times New Roman" pitchFamily="18" charset="0"/>
              <a:cs typeface="Times New Roman"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4414" y="142852"/>
            <a:ext cx="6643734" cy="1077218"/>
          </a:xfrm>
          <a:prstGeom prst="rect">
            <a:avLst/>
          </a:prstGeom>
        </p:spPr>
        <p:txBody>
          <a:bodyPr wrap="square">
            <a:spAutoFit/>
          </a:bodyPr>
          <a:lstStyle/>
          <a:p>
            <a:pPr marL="342900" indent="-342900" algn="ctr"/>
            <a:r>
              <a:rPr lang="ru-RU" sz="3200" b="1" dirty="0" smtClean="0">
                <a:latin typeface="Times New Roman" pitchFamily="18" charset="0"/>
                <a:cs typeface="Times New Roman" pitchFamily="18" charset="0"/>
              </a:rPr>
              <a:t>3.Особенности наложения швов на различные ткани</a:t>
            </a:r>
          </a:p>
        </p:txBody>
      </p:sp>
      <p:sp>
        <p:nvSpPr>
          <p:cNvPr id="5" name="TextBox 4"/>
          <p:cNvSpPr txBox="1"/>
          <p:nvPr/>
        </p:nvSpPr>
        <p:spPr>
          <a:xfrm>
            <a:off x="1857356" y="1214422"/>
            <a:ext cx="5715040"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3.5.Швы на сухожилия</a:t>
            </a:r>
            <a:endParaRPr lang="ru-RU" b="1" dirty="0">
              <a:latin typeface="Times New Roman" pitchFamily="18" charset="0"/>
              <a:cs typeface="Times New Roman" pitchFamily="18" charset="0"/>
            </a:endParaRPr>
          </a:p>
        </p:txBody>
      </p:sp>
      <p:sp>
        <p:nvSpPr>
          <p:cNvPr id="6" name="Прямоугольник 5"/>
          <p:cNvSpPr/>
          <p:nvPr/>
        </p:nvSpPr>
        <p:spPr>
          <a:xfrm>
            <a:off x="357158" y="1857364"/>
            <a:ext cx="8429684" cy="2031325"/>
          </a:xfrm>
          <a:prstGeom prst="rect">
            <a:avLst/>
          </a:prstGeom>
        </p:spPr>
        <p:txBody>
          <a:bodyPr wrap="square">
            <a:spAutoFit/>
          </a:bodyPr>
          <a:lstStyle/>
          <a:p>
            <a:pPr algn="just"/>
            <a:r>
              <a:rPr lang="ru-RU" dirty="0" smtClean="0">
                <a:latin typeface="Times New Roman" pitchFamily="18" charset="0"/>
                <a:cs typeface="Times New Roman" pitchFamily="18" charset="0"/>
              </a:rPr>
              <a:t>Швы на сухожилия мышц-разгибателей отличаются технической простотой и могут быть наложены даже в условиях травматологического пункта врачом средней квалификации. Швы на сухожилия мышц-сгибателей требуют большого опыта, соответствующего оборудования и должны накладываться только в условиях стационара высококвалифицированным хирургом. Сухожилия относятся к тканям с обильным кровоснабжением. Сосуды располагаются не только на поверхности сухожилия, но и в глубоких сухожильных слоях.</a:t>
            </a:r>
            <a:endParaRPr lang="ru-RU" dirty="0">
              <a:latin typeface="Times New Roman" pitchFamily="18" charset="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500042"/>
            <a:ext cx="8358246" cy="3970318"/>
          </a:xfrm>
          <a:prstGeom prst="rect">
            <a:avLst/>
          </a:prstGeom>
        </p:spPr>
        <p:txBody>
          <a:bodyPr wrap="square">
            <a:spAutoFit/>
          </a:bodyPr>
          <a:lstStyle/>
          <a:p>
            <a:pPr algn="just"/>
            <a:r>
              <a:rPr lang="ru-RU" b="1" dirty="0" smtClean="0">
                <a:latin typeface="Times New Roman" pitchFamily="18" charset="0"/>
                <a:cs typeface="Times New Roman" pitchFamily="18" charset="0"/>
              </a:rPr>
              <a:t>Требования к швам на сухожилия</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Ю. Ю. </a:t>
            </a:r>
            <a:r>
              <a:rPr lang="ru-RU" dirty="0" err="1" smtClean="0">
                <a:latin typeface="Times New Roman" pitchFamily="18" charset="0"/>
                <a:cs typeface="Times New Roman" pitchFamily="18" charset="0"/>
              </a:rPr>
              <a:t>Джанелидзе</a:t>
            </a:r>
            <a:r>
              <a:rPr lang="ru-RU" dirty="0" smtClean="0">
                <a:latin typeface="Times New Roman" pitchFamily="18" charset="0"/>
                <a:cs typeface="Times New Roman" pitchFamily="18" charset="0"/>
              </a:rPr>
              <a:t> (1936) указывал, что швы, накладываемые на сухожилия, должны удовлетворять определенным требованиям</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marL="342900" indent="-342900" algn="just">
              <a:buAutoNum type="arabicPeriod"/>
            </a:pPr>
            <a:r>
              <a:rPr lang="ru-RU" dirty="0" smtClean="0">
                <a:latin typeface="Times New Roman" pitchFamily="18" charset="0"/>
                <a:cs typeface="Times New Roman" pitchFamily="18" charset="0"/>
              </a:rPr>
              <a:t>Просто и легко выполняться.</a:t>
            </a:r>
          </a:p>
          <a:p>
            <a:pPr marL="342900" indent="-342900" algn="just">
              <a:buAutoNum type="arabicPeriod"/>
            </a:pPr>
            <a:r>
              <a:rPr lang="ru-RU" dirty="0" smtClean="0">
                <a:latin typeface="Times New Roman" pitchFamily="18" charset="0"/>
                <a:cs typeface="Times New Roman" pitchFamily="18" charset="0"/>
              </a:rPr>
              <a:t> В минимальной степени нарушать кровообращение, для чего в узлы и петли необходимо захватывать небольшое количество пучков.</a:t>
            </a:r>
          </a:p>
          <a:p>
            <a:pPr marL="342900" indent="-342900" algn="just">
              <a:buAutoNum type="arabicPeriod"/>
            </a:pPr>
            <a:r>
              <a:rPr lang="ru-RU" dirty="0" smtClean="0">
                <a:latin typeface="Times New Roman" pitchFamily="18" charset="0"/>
                <a:cs typeface="Times New Roman" pitchFamily="18" charset="0"/>
              </a:rPr>
              <a:t> Сохранять гладкую, скользящую поверхность сухожилия. На поверхность должно выступать минимальное количество стежков и узлов.</a:t>
            </a:r>
          </a:p>
          <a:p>
            <a:pPr marL="342900" indent="-342900" algn="just">
              <a:buAutoNum type="arabicPeriod"/>
            </a:pPr>
            <a:r>
              <a:rPr lang="ru-RU" dirty="0" smtClean="0">
                <a:latin typeface="Times New Roman" pitchFamily="18" charset="0"/>
                <a:cs typeface="Times New Roman" pitchFamily="18" charset="0"/>
              </a:rPr>
              <a:t> Крепко удерживать концы и не допускать </a:t>
            </a:r>
            <a:r>
              <a:rPr lang="ru-RU" dirty="0" err="1" smtClean="0">
                <a:latin typeface="Times New Roman" pitchFamily="18" charset="0"/>
                <a:cs typeface="Times New Roman" pitchFamily="18" charset="0"/>
              </a:rPr>
              <a:t>разволокнения</a:t>
            </a:r>
            <a:r>
              <a:rPr lang="ru-RU" dirty="0" smtClean="0">
                <a:latin typeface="Times New Roman" pitchFamily="18" charset="0"/>
                <a:cs typeface="Times New Roman" pitchFamily="18" charset="0"/>
              </a:rPr>
              <a:t> сухожилия.</a:t>
            </a:r>
          </a:p>
          <a:p>
            <a:pPr marL="342900" indent="-342900" algn="just">
              <a:buAutoNum type="arabicPeriod"/>
            </a:pPr>
            <a:r>
              <a:rPr lang="ru-RU" dirty="0" smtClean="0">
                <a:latin typeface="Times New Roman" pitchFamily="18" charset="0"/>
                <a:cs typeface="Times New Roman" pitchFamily="18" charset="0"/>
              </a:rPr>
              <a:t> Над сухожилием должно быть, по возможности, восстановлено </a:t>
            </a:r>
            <a:r>
              <a:rPr lang="ru-RU" dirty="0" err="1" smtClean="0">
                <a:latin typeface="Times New Roman" pitchFamily="18" charset="0"/>
                <a:cs typeface="Times New Roman" pitchFamily="18" charset="0"/>
              </a:rPr>
              <a:t>фасциальное</a:t>
            </a:r>
            <a:r>
              <a:rPr lang="ru-RU" dirty="0" smtClean="0">
                <a:latin typeface="Times New Roman" pitchFamily="18" charset="0"/>
                <a:cs typeface="Times New Roman" pitchFamily="18" charset="0"/>
              </a:rPr>
              <a:t> или синовиальное влагалище.</a:t>
            </a:r>
          </a:p>
          <a:p>
            <a:pPr marL="342900" indent="-342900" algn="just">
              <a:buAutoNum type="arabicPeriod"/>
            </a:pPr>
            <a:r>
              <a:rPr lang="ru-RU" dirty="0" smtClean="0">
                <a:latin typeface="Times New Roman" pitchFamily="18" charset="0"/>
                <a:cs typeface="Times New Roman" pitchFamily="18" charset="0"/>
              </a:rPr>
              <a:t> Бережное отношение к кольцевым и крестообразным частям фиброзных влагалищ, которые служат своего рода направляющими каналами для сухожилий.</a:t>
            </a:r>
            <a:endParaRPr lang="ru-RU" dirty="0">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428604"/>
            <a:ext cx="8572560" cy="2308324"/>
          </a:xfrm>
          <a:prstGeom prst="rect">
            <a:avLst/>
          </a:prstGeom>
        </p:spPr>
        <p:txBody>
          <a:bodyPr wrap="square">
            <a:spAutoFit/>
          </a:bodyPr>
          <a:lstStyle/>
          <a:p>
            <a:pPr algn="just"/>
            <a:r>
              <a:rPr lang="ru-RU" b="1" dirty="0" smtClean="0">
                <a:latin typeface="Times New Roman" pitchFamily="18" charset="0"/>
                <a:cs typeface="Times New Roman" pitchFamily="18" charset="0"/>
              </a:rPr>
              <a:t>Классификация швов сухожилий </a:t>
            </a:r>
          </a:p>
          <a:p>
            <a:pPr algn="just"/>
            <a:r>
              <a:rPr lang="ru-RU" dirty="0" smtClean="0">
                <a:latin typeface="Times New Roman" pitchFamily="18" charset="0"/>
                <a:cs typeface="Times New Roman" pitchFamily="18" charset="0"/>
              </a:rPr>
              <a:t>В зависимости от техники проведения нити швы сухожилий могут быть разделены на группы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1. Узловые циркулярные швы. </a:t>
            </a:r>
          </a:p>
          <a:p>
            <a:pPr algn="just"/>
            <a:r>
              <a:rPr lang="ru-RU" dirty="0" smtClean="0">
                <a:latin typeface="Times New Roman" pitchFamily="18" charset="0"/>
                <a:cs typeface="Times New Roman" pitchFamily="18" charset="0"/>
              </a:rPr>
              <a:t>2. Лигатурные швы (используемые в качестве опоры).</a:t>
            </a:r>
          </a:p>
          <a:p>
            <a:pPr algn="just"/>
            <a:r>
              <a:rPr lang="ru-RU" dirty="0" smtClean="0">
                <a:latin typeface="Times New Roman" pitchFamily="18" charset="0"/>
                <a:cs typeface="Times New Roman" pitchFamily="18" charset="0"/>
              </a:rPr>
              <a:t>3. П-образные швы (с прямым ходом нитей, </a:t>
            </a:r>
            <a:r>
              <a:rPr lang="ru-RU" dirty="0" err="1" smtClean="0">
                <a:latin typeface="Times New Roman" pitchFamily="18" charset="0"/>
                <a:cs typeface="Times New Roman" pitchFamily="18" charset="0"/>
              </a:rPr>
              <a:t>одностежковые</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многостежковые</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4. Крестообразные швы (с однократным и многократным перекрещиванием нитей).</a:t>
            </a:r>
          </a:p>
          <a:p>
            <a:pPr algn="just"/>
            <a:r>
              <a:rPr lang="ru-RU" dirty="0" smtClean="0">
                <a:latin typeface="Times New Roman" pitchFamily="18" charset="0"/>
                <a:cs typeface="Times New Roman" pitchFamily="18" charset="0"/>
              </a:rPr>
              <a:t>5. Петлевидные (с малым количеством петель и с многочисленными петлями).</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357158" y="2857496"/>
            <a:ext cx="3643338" cy="1776389"/>
          </a:xfrm>
          <a:prstGeom prst="rect">
            <a:avLst/>
          </a:prstGeom>
          <a:noFill/>
          <a:ln w="9525">
            <a:noFill/>
            <a:miter lim="800000"/>
            <a:headEnd/>
            <a:tailEnd/>
          </a:ln>
          <a:effectLst/>
        </p:spPr>
      </p:pic>
      <p:sp>
        <p:nvSpPr>
          <p:cNvPr id="6" name="Прямоугольник 5"/>
          <p:cNvSpPr/>
          <p:nvPr/>
        </p:nvSpPr>
        <p:spPr>
          <a:xfrm>
            <a:off x="500034" y="4714884"/>
            <a:ext cx="3561103" cy="338554"/>
          </a:xfrm>
          <a:prstGeom prst="rect">
            <a:avLst/>
          </a:prstGeom>
        </p:spPr>
        <p:txBody>
          <a:bodyPr wrap="none">
            <a:spAutoFit/>
          </a:bodyPr>
          <a:lstStyle/>
          <a:p>
            <a:r>
              <a:rPr lang="ru-RU" sz="1600" b="1" dirty="0" smtClean="0">
                <a:latin typeface="Times New Roman" pitchFamily="18" charset="0"/>
                <a:cs typeface="Times New Roman" pitchFamily="18" charset="0"/>
              </a:rPr>
              <a:t>Узловой циркулярный шов </a:t>
            </a:r>
            <a:r>
              <a:rPr lang="ru-RU" sz="1600" b="1" dirty="0" err="1" smtClean="0">
                <a:latin typeface="Times New Roman" pitchFamily="18" charset="0"/>
                <a:cs typeface="Times New Roman" pitchFamily="18" charset="0"/>
              </a:rPr>
              <a:t>Роттера</a:t>
            </a:r>
            <a:endParaRPr lang="ru-RU" sz="1600"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srcRect/>
          <a:stretch>
            <a:fillRect/>
          </a:stretch>
        </p:blipFill>
        <p:spPr bwMode="auto">
          <a:xfrm>
            <a:off x="4857752" y="3071810"/>
            <a:ext cx="3662309" cy="1728792"/>
          </a:xfrm>
          <a:prstGeom prst="rect">
            <a:avLst/>
          </a:prstGeom>
          <a:noFill/>
          <a:ln w="9525">
            <a:noFill/>
            <a:miter lim="800000"/>
            <a:headEnd/>
            <a:tailEnd/>
          </a:ln>
          <a:effectLst/>
        </p:spPr>
      </p:pic>
      <p:sp>
        <p:nvSpPr>
          <p:cNvPr id="8" name="Прямоугольник 7"/>
          <p:cNvSpPr/>
          <p:nvPr/>
        </p:nvSpPr>
        <p:spPr>
          <a:xfrm>
            <a:off x="4500562" y="4786322"/>
            <a:ext cx="4338432" cy="338554"/>
          </a:xfrm>
          <a:prstGeom prst="rect">
            <a:avLst/>
          </a:prstGeom>
        </p:spPr>
        <p:txBody>
          <a:bodyPr wrap="none">
            <a:spAutoFit/>
          </a:bodyPr>
          <a:lstStyle/>
          <a:p>
            <a:r>
              <a:rPr lang="ru-RU" sz="1600" b="1" dirty="0" smtClean="0">
                <a:latin typeface="Times New Roman" pitchFamily="18" charset="0"/>
                <a:cs typeface="Times New Roman" pitchFamily="18" charset="0"/>
              </a:rPr>
              <a:t>Петлевидный шов: упрощенный шов Розова</a:t>
            </a:r>
            <a:endParaRPr lang="ru-RU" sz="1600" b="1" dirty="0">
              <a:latin typeface="Times New Roman" pitchFamily="18" charset="0"/>
              <a:cs typeface="Times New Roman" pitchFamily="18" charset="0"/>
            </a:endParaRPr>
          </a:p>
        </p:txBody>
      </p:sp>
      <p:sp>
        <p:nvSpPr>
          <p:cNvPr id="7" name="TextBox 6"/>
          <p:cNvSpPr txBox="1"/>
          <p:nvPr/>
        </p:nvSpPr>
        <p:spPr>
          <a:xfrm>
            <a:off x="1142976" y="6581001"/>
            <a:ext cx="721523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практического пособия ‹‹Хирургический шов›› Г.М.Семенова</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4414" y="142852"/>
            <a:ext cx="6643734" cy="1077218"/>
          </a:xfrm>
          <a:prstGeom prst="rect">
            <a:avLst/>
          </a:prstGeom>
        </p:spPr>
        <p:txBody>
          <a:bodyPr wrap="square">
            <a:spAutoFit/>
          </a:bodyPr>
          <a:lstStyle/>
          <a:p>
            <a:pPr marL="342900" indent="-342900" algn="ctr"/>
            <a:r>
              <a:rPr lang="ru-RU" sz="3200" b="1" dirty="0" smtClean="0">
                <a:latin typeface="Times New Roman" pitchFamily="18" charset="0"/>
                <a:cs typeface="Times New Roman" pitchFamily="18" charset="0"/>
              </a:rPr>
              <a:t>3.Особенности наложения швов на различные ткани</a:t>
            </a:r>
          </a:p>
        </p:txBody>
      </p:sp>
      <p:sp>
        <p:nvSpPr>
          <p:cNvPr id="5" name="TextBox 4"/>
          <p:cNvSpPr txBox="1"/>
          <p:nvPr/>
        </p:nvSpPr>
        <p:spPr>
          <a:xfrm>
            <a:off x="1714480" y="1285860"/>
            <a:ext cx="5929354"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3.6.Швы на артерии и вены</a:t>
            </a:r>
            <a:endParaRPr lang="ru-RU" b="1" dirty="0">
              <a:latin typeface="Times New Roman" pitchFamily="18" charset="0"/>
              <a:cs typeface="Times New Roman" pitchFamily="18" charset="0"/>
            </a:endParaRPr>
          </a:p>
        </p:txBody>
      </p:sp>
      <p:sp>
        <p:nvSpPr>
          <p:cNvPr id="6" name="Прямоугольник 5"/>
          <p:cNvSpPr/>
          <p:nvPr/>
        </p:nvSpPr>
        <p:spPr>
          <a:xfrm>
            <a:off x="285720" y="1785926"/>
            <a:ext cx="8572560" cy="2308324"/>
          </a:xfrm>
          <a:prstGeom prst="rect">
            <a:avLst/>
          </a:prstGeom>
        </p:spPr>
        <p:txBody>
          <a:bodyPr wrap="square">
            <a:spAutoFit/>
          </a:bodyPr>
          <a:lstStyle/>
          <a:p>
            <a:pPr algn="just"/>
            <a:r>
              <a:rPr lang="ru-RU" b="1" dirty="0" smtClean="0">
                <a:latin typeface="Times New Roman" pitchFamily="18" charset="0"/>
                <a:cs typeface="Times New Roman" pitchFamily="18" charset="0"/>
              </a:rPr>
              <a:t>Требования, предъявляемые к швам на сосуды</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1. Герметичность.</a:t>
            </a:r>
          </a:p>
          <a:p>
            <a:pPr algn="just"/>
            <a:r>
              <a:rPr lang="ru-RU" dirty="0" smtClean="0">
                <a:latin typeface="Times New Roman" pitchFamily="18" charset="0"/>
                <a:cs typeface="Times New Roman" pitchFamily="18" charset="0"/>
              </a:rPr>
              <a:t> 2. Прочность.</a:t>
            </a:r>
          </a:p>
          <a:p>
            <a:pPr algn="just"/>
            <a:r>
              <a:rPr lang="ru-RU" dirty="0" smtClean="0">
                <a:latin typeface="Times New Roman" pitchFamily="18" charset="0"/>
                <a:cs typeface="Times New Roman" pitchFamily="18" charset="0"/>
              </a:rPr>
              <a:t> 3. Предупреждение сужения просвета сосуда.</a:t>
            </a:r>
          </a:p>
          <a:p>
            <a:pPr algn="just"/>
            <a:r>
              <a:rPr lang="ru-RU" dirty="0" smtClean="0">
                <a:latin typeface="Times New Roman" pitchFamily="18" charset="0"/>
                <a:cs typeface="Times New Roman" pitchFamily="18" charset="0"/>
              </a:rPr>
              <a:t> 4. Проведение нити через все оболочки сосудистой стенки.</a:t>
            </a:r>
          </a:p>
          <a:p>
            <a:pPr algn="just"/>
            <a:r>
              <a:rPr lang="ru-RU" dirty="0" smtClean="0">
                <a:latin typeface="Times New Roman" pitchFamily="18" charset="0"/>
                <a:cs typeface="Times New Roman" pitchFamily="18" charset="0"/>
              </a:rPr>
              <a:t> 5. Обеспечение хорошей адаптации интимы двух концов сшиваемого сосуда (восстановление непрерывности интимы).</a:t>
            </a:r>
          </a:p>
          <a:p>
            <a:pPr algn="just"/>
            <a:r>
              <a:rPr lang="ru-RU" dirty="0" smtClean="0">
                <a:latin typeface="Times New Roman" pitchFamily="18" charset="0"/>
                <a:cs typeface="Times New Roman" pitchFamily="18" charset="0"/>
              </a:rPr>
              <a:t> 6. Исключение выступания </a:t>
            </a:r>
            <a:r>
              <a:rPr lang="ru-RU" dirty="0" err="1" smtClean="0">
                <a:latin typeface="Times New Roman" pitchFamily="18" charset="0"/>
                <a:cs typeface="Times New Roman" pitchFamily="18" charset="0"/>
              </a:rPr>
              <a:t>адвентиции</a:t>
            </a:r>
            <a:r>
              <a:rPr lang="ru-RU" dirty="0" smtClean="0">
                <a:latin typeface="Times New Roman" pitchFamily="18" charset="0"/>
                <a:cs typeface="Times New Roman" pitchFamily="18" charset="0"/>
              </a:rPr>
              <a:t> и шовного материала в просвет сосуда.</a:t>
            </a:r>
            <a:endParaRPr lang="ru-RU" dirty="0">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0034" y="428604"/>
            <a:ext cx="7929618" cy="3416320"/>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Виды швов на сосуды</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marL="342900" indent="-342900" algn="just">
              <a:buAutoNum type="arabicPeriod"/>
            </a:pPr>
            <a:r>
              <a:rPr lang="ru-RU" dirty="0" smtClean="0">
                <a:latin typeface="Times New Roman" pitchFamily="18" charset="0"/>
                <a:cs typeface="Times New Roman" pitchFamily="18" charset="0"/>
              </a:rPr>
              <a:t>Непрерывные сосудистые швы (по способам А. И. Морозовой, А. А. </a:t>
            </a:r>
            <a:r>
              <a:rPr lang="ru-RU" dirty="0" err="1" smtClean="0">
                <a:latin typeface="Times New Roman" pitchFamily="18" charset="0"/>
                <a:cs typeface="Times New Roman" pitchFamily="18" charset="0"/>
              </a:rPr>
              <a:t>Полянцева</a:t>
            </a:r>
            <a:r>
              <a:rPr lang="ru-RU" dirty="0" smtClean="0">
                <a:latin typeface="Times New Roman" pitchFamily="18" charset="0"/>
                <a:cs typeface="Times New Roman" pitchFamily="18" charset="0"/>
              </a:rPr>
              <a:t>, A. </a:t>
            </a:r>
            <a:r>
              <a:rPr lang="ru-RU" dirty="0" err="1" smtClean="0">
                <a:latin typeface="Times New Roman" pitchFamily="18" charset="0"/>
                <a:cs typeface="Times New Roman" pitchFamily="18" charset="0"/>
              </a:rPr>
              <a:t>Carrel</a:t>
            </a:r>
            <a:r>
              <a:rPr lang="ru-RU" dirty="0" smtClean="0">
                <a:latin typeface="Times New Roman" pitchFamily="18" charset="0"/>
                <a:cs typeface="Times New Roman" pitchFamily="18" charset="0"/>
              </a:rPr>
              <a:t> и др.)</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marL="342900" indent="-342900" algn="just">
              <a:buFontTx/>
              <a:buChar char="-"/>
            </a:pPr>
            <a:r>
              <a:rPr lang="ru-RU" dirty="0" smtClean="0">
                <a:latin typeface="Times New Roman" pitchFamily="18" charset="0"/>
                <a:cs typeface="Times New Roman" pitchFamily="18" charset="0"/>
              </a:rPr>
              <a:t>Шов Морозовой — использование двух швов-держалок вместо трех упрощает методику </a:t>
            </a:r>
            <a:r>
              <a:rPr lang="ru-RU" dirty="0" err="1" smtClean="0">
                <a:latin typeface="Times New Roman" pitchFamily="18" charset="0"/>
                <a:cs typeface="Times New Roman" pitchFamily="18" charset="0"/>
              </a:rPr>
              <a:t>Карреля</a:t>
            </a:r>
            <a:r>
              <a:rPr lang="ru-RU" dirty="0" smtClean="0">
                <a:latin typeface="Times New Roman" pitchFamily="18" charset="0"/>
                <a:cs typeface="Times New Roman" pitchFamily="18" charset="0"/>
              </a:rPr>
              <a:t>; роль третьей держалки выполняет нить непрерывного шва</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marL="342900" indent="-342900" algn="just">
              <a:buFontTx/>
              <a:buChar char="-"/>
            </a:pPr>
            <a:r>
              <a:rPr lang="ru-RU" dirty="0" smtClean="0">
                <a:latin typeface="Times New Roman" pitchFamily="18" charset="0"/>
                <a:cs typeface="Times New Roman" pitchFamily="18" charset="0"/>
              </a:rPr>
              <a:t>Шов </a:t>
            </a:r>
            <a:r>
              <a:rPr lang="ru-RU" dirty="0" err="1" smtClean="0">
                <a:latin typeface="Times New Roman" pitchFamily="18" charset="0"/>
                <a:cs typeface="Times New Roman" pitchFamily="18" charset="0"/>
              </a:rPr>
              <a:t>Блелокка</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Полянцева</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обвивной</a:t>
            </a:r>
            <a:r>
              <a:rPr lang="ru-RU" dirty="0" smtClean="0">
                <a:latin typeface="Times New Roman" pitchFamily="18" charset="0"/>
                <a:cs typeface="Times New Roman" pitchFamily="18" charset="0"/>
              </a:rPr>
              <a:t> шов с </a:t>
            </a:r>
            <a:r>
              <a:rPr lang="ru-RU" dirty="0" err="1" smtClean="0">
                <a:latin typeface="Times New Roman" pitchFamily="18" charset="0"/>
                <a:cs typeface="Times New Roman" pitchFamily="18" charset="0"/>
              </a:rPr>
              <a:t>захлестом</a:t>
            </a:r>
            <a:r>
              <a:rPr lang="ru-RU" dirty="0" smtClean="0">
                <a:latin typeface="Times New Roman" pitchFamily="18" charset="0"/>
                <a:cs typeface="Times New Roman" pitchFamily="18" charset="0"/>
              </a:rPr>
              <a:t> накладывают между </a:t>
            </a:r>
            <a:r>
              <a:rPr lang="ru-RU" dirty="0" err="1" smtClean="0">
                <a:latin typeface="Times New Roman" pitchFamily="18" charset="0"/>
                <a:cs typeface="Times New Roman" pitchFamily="18" charset="0"/>
              </a:rPr>
              <a:t>Побразными</a:t>
            </a:r>
            <a:r>
              <a:rPr lang="ru-RU" dirty="0" smtClean="0">
                <a:latin typeface="Times New Roman" pitchFamily="18" charset="0"/>
                <a:cs typeface="Times New Roman" pitchFamily="18" charset="0"/>
              </a:rPr>
              <a:t> держалками, что существенно улучшает адаптацию интимы. Недостатком этого шва является необходимость наличия длинных концов сшиваемого сосуда. Все разновидности непрерывных швов опасны возможным сужением просвета сосуда.</a:t>
            </a:r>
          </a:p>
          <a:p>
            <a:pPr marL="342900" indent="-342900"/>
            <a:endParaRPr lang="ru-RU" dirty="0"/>
          </a:p>
        </p:txBody>
      </p:sp>
      <p:pic>
        <p:nvPicPr>
          <p:cNvPr id="2050" name="Picture 2" descr="Picture background"/>
          <p:cNvPicPr>
            <a:picLocks noChangeAspect="1" noChangeArrowheads="1"/>
          </p:cNvPicPr>
          <p:nvPr/>
        </p:nvPicPr>
        <p:blipFill>
          <a:blip r:embed="rId2"/>
          <a:srcRect l="13786" t="30378" r="15901" b="13885"/>
          <a:stretch>
            <a:fillRect/>
          </a:stretch>
        </p:blipFill>
        <p:spPr bwMode="auto">
          <a:xfrm>
            <a:off x="785786" y="3929066"/>
            <a:ext cx="3143272" cy="1866318"/>
          </a:xfrm>
          <a:prstGeom prst="rect">
            <a:avLst/>
          </a:prstGeom>
          <a:noFill/>
        </p:spPr>
      </p:pic>
      <p:pic>
        <p:nvPicPr>
          <p:cNvPr id="2052" name="Picture 4" descr="Picture background"/>
          <p:cNvPicPr>
            <a:picLocks noChangeAspect="1" noChangeArrowheads="1"/>
          </p:cNvPicPr>
          <p:nvPr/>
        </p:nvPicPr>
        <p:blipFill>
          <a:blip r:embed="rId3"/>
          <a:srcRect l="22500" t="27500" r="24062" b="2499"/>
          <a:stretch>
            <a:fillRect/>
          </a:stretch>
        </p:blipFill>
        <p:spPr bwMode="auto">
          <a:xfrm>
            <a:off x="5000628" y="3429000"/>
            <a:ext cx="3126688" cy="3071834"/>
          </a:xfrm>
          <a:prstGeom prst="rect">
            <a:avLst/>
          </a:prstGeom>
          <a:noFill/>
        </p:spPr>
      </p:pic>
      <p:sp>
        <p:nvSpPr>
          <p:cNvPr id="7" name="Прямоугольник 6"/>
          <p:cNvSpPr/>
          <p:nvPr/>
        </p:nvSpPr>
        <p:spPr>
          <a:xfrm>
            <a:off x="5286380" y="6519446"/>
            <a:ext cx="2849691" cy="338554"/>
          </a:xfrm>
          <a:prstGeom prst="rect">
            <a:avLst/>
          </a:prstGeom>
        </p:spPr>
        <p:txBody>
          <a:bodyPr wrap="none">
            <a:spAutoFit/>
          </a:bodyPr>
          <a:lstStyle/>
          <a:p>
            <a:r>
              <a:rPr lang="ru-RU" sz="1600" b="1" dirty="0" smtClean="0">
                <a:latin typeface="Times New Roman" pitchFamily="18" charset="0"/>
                <a:cs typeface="Times New Roman" pitchFamily="18" charset="0"/>
              </a:rPr>
              <a:t>Шов </a:t>
            </a:r>
            <a:r>
              <a:rPr lang="ru-RU" sz="1600" b="1" dirty="0" err="1" smtClean="0">
                <a:latin typeface="Times New Roman" pitchFamily="18" charset="0"/>
                <a:cs typeface="Times New Roman" pitchFamily="18" charset="0"/>
              </a:rPr>
              <a:t>Блелокка</a:t>
            </a:r>
            <a:r>
              <a:rPr lang="ru-RU" sz="1600" b="1" dirty="0" smtClean="0">
                <a:latin typeface="Times New Roman" pitchFamily="18" charset="0"/>
                <a:cs typeface="Times New Roman" pitchFamily="18" charset="0"/>
              </a:rPr>
              <a:t>—</a:t>
            </a:r>
            <a:r>
              <a:rPr lang="ru-RU" sz="1600" b="1" dirty="0" err="1" smtClean="0">
                <a:latin typeface="Times New Roman" pitchFamily="18" charset="0"/>
                <a:cs typeface="Times New Roman" pitchFamily="18" charset="0"/>
              </a:rPr>
              <a:t>Полянцева</a:t>
            </a:r>
            <a:r>
              <a:rPr lang="ru-RU" sz="1600" b="1" dirty="0" smtClean="0">
                <a:latin typeface="Times New Roman" pitchFamily="18" charset="0"/>
                <a:cs typeface="Times New Roman" pitchFamily="18" charset="0"/>
              </a:rPr>
              <a:t> </a:t>
            </a:r>
            <a:endParaRPr lang="ru-RU" sz="1600" b="1" dirty="0"/>
          </a:p>
        </p:txBody>
      </p:sp>
      <p:sp>
        <p:nvSpPr>
          <p:cNvPr id="8" name="Прямоугольник 7"/>
          <p:cNvSpPr/>
          <p:nvPr/>
        </p:nvSpPr>
        <p:spPr>
          <a:xfrm>
            <a:off x="1428728" y="5857892"/>
            <a:ext cx="1740028" cy="338554"/>
          </a:xfrm>
          <a:prstGeom prst="rect">
            <a:avLst/>
          </a:prstGeom>
        </p:spPr>
        <p:txBody>
          <a:bodyPr wrap="none">
            <a:spAutoFit/>
          </a:bodyPr>
          <a:lstStyle/>
          <a:p>
            <a:r>
              <a:rPr lang="ru-RU" sz="1600" b="1" dirty="0" smtClean="0">
                <a:latin typeface="Times New Roman" pitchFamily="18" charset="0"/>
                <a:cs typeface="Times New Roman" pitchFamily="18" charset="0"/>
              </a:rPr>
              <a:t>Шов Морозовой </a:t>
            </a:r>
            <a:endParaRPr lang="ru-RU" sz="1600" b="1" dirty="0"/>
          </a:p>
        </p:txBody>
      </p:sp>
      <p:sp>
        <p:nvSpPr>
          <p:cNvPr id="9" name="TextBox 8"/>
          <p:cNvSpPr txBox="1"/>
          <p:nvPr/>
        </p:nvSpPr>
        <p:spPr>
          <a:xfrm>
            <a:off x="0" y="6396335"/>
            <a:ext cx="5072098" cy="461665"/>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https://mega-lend.ru/sshivaniya/dvux-sosudov.html</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srcRect t="1534"/>
          <a:stretch>
            <a:fillRect/>
          </a:stretch>
        </p:blipFill>
        <p:spPr bwMode="auto">
          <a:xfrm>
            <a:off x="714348" y="785794"/>
            <a:ext cx="7834332" cy="4585434"/>
          </a:xfrm>
          <a:prstGeom prst="rect">
            <a:avLst/>
          </a:prstGeom>
          <a:noFill/>
          <a:ln w="9525">
            <a:noFill/>
            <a:miter lim="800000"/>
            <a:headEnd/>
            <a:tailEnd/>
          </a:ln>
          <a:effectLst/>
        </p:spPr>
      </p:pic>
      <p:sp>
        <p:nvSpPr>
          <p:cNvPr id="5" name="TextBox 4"/>
          <p:cNvSpPr txBox="1"/>
          <p:nvPr/>
        </p:nvSpPr>
        <p:spPr>
          <a:xfrm>
            <a:off x="1000100" y="5357826"/>
            <a:ext cx="7429552" cy="369332"/>
          </a:xfrm>
          <a:prstGeom prst="rect">
            <a:avLst/>
          </a:prstGeom>
          <a:noFill/>
        </p:spPr>
        <p:txBody>
          <a:bodyPr wrap="square" rtlCol="0">
            <a:spAutoFit/>
          </a:bodyPr>
          <a:lstStyle/>
          <a:p>
            <a:pPr algn="ctr"/>
            <a:r>
              <a:rPr lang="ru-RU" b="1" dirty="0" smtClean="0">
                <a:latin typeface="Times New Roman" pitchFamily="18" charset="0"/>
                <a:cs typeface="Times New Roman" pitchFamily="18" charset="0"/>
              </a:rPr>
              <a:t>Расшифровка обозначений на упаковке шовного материала</a:t>
            </a:r>
            <a:endParaRPr lang="ru-RU" b="1" dirty="0">
              <a:latin typeface="Times New Roman" pitchFamily="18" charset="0"/>
              <a:cs typeface="Times New Roman" pitchFamily="18" charset="0"/>
            </a:endParaRPr>
          </a:p>
        </p:txBody>
      </p:sp>
      <p:sp>
        <p:nvSpPr>
          <p:cNvPr id="4" name="TextBox 3"/>
          <p:cNvSpPr txBox="1"/>
          <p:nvPr/>
        </p:nvSpPr>
        <p:spPr>
          <a:xfrm>
            <a:off x="714348" y="5715016"/>
            <a:ext cx="892971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заимствована из</a:t>
            </a:r>
            <a:r>
              <a:rPr lang="en-US" sz="1200" b="1" dirty="0" smtClean="0">
                <a:solidFill>
                  <a:srgbClr val="FF0000"/>
                </a:solidFill>
                <a:latin typeface="Times New Roman" pitchFamily="18" charset="0"/>
                <a:cs typeface="Times New Roman" pitchFamily="18" charset="0"/>
              </a:rPr>
              <a:t> </a:t>
            </a:r>
            <a:r>
              <a:rPr lang="ru-RU" sz="1200" b="1" dirty="0" smtClean="0">
                <a:solidFill>
                  <a:srgbClr val="FF0000"/>
                </a:solidFill>
                <a:latin typeface="Times New Roman" pitchFamily="18" charset="0"/>
                <a:cs typeface="Times New Roman" pitchFamily="18" charset="0"/>
              </a:rPr>
              <a:t>пособия по фундаментальным основам хирургии ‹‹Общая хирургия››, команда </a:t>
            </a:r>
            <a:r>
              <a:rPr lang="en-US" sz="1200" b="1" dirty="0" smtClean="0">
                <a:solidFill>
                  <a:srgbClr val="FF0000"/>
                </a:solidFill>
                <a:latin typeface="Times New Roman" pitchFamily="18" charset="0"/>
                <a:cs typeface="Times New Roman" pitchFamily="18" charset="0"/>
              </a:rPr>
              <a:t>Synapse</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720" y="1142984"/>
            <a:ext cx="8643998" cy="1477328"/>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2.Узловые сосудистые швы</a:t>
            </a:r>
            <a:r>
              <a:rPr lang="en-US" dirty="0" smtClean="0">
                <a:latin typeface="Times New Roman" pitchFamily="18" charset="0"/>
                <a:cs typeface="Times New Roman" pitchFamily="18" charset="0"/>
              </a:rPr>
              <a:t>:</a:t>
            </a:r>
          </a:p>
          <a:p>
            <a:pPr algn="just">
              <a:buFontTx/>
              <a:buChar char="-"/>
            </a:pPr>
            <a:r>
              <a:rPr lang="ru-RU" dirty="0" smtClean="0">
                <a:latin typeface="Times New Roman" pitchFamily="18" charset="0"/>
                <a:cs typeface="Times New Roman" pitchFamily="18" charset="0"/>
              </a:rPr>
              <a:t>Шов </a:t>
            </a:r>
            <a:r>
              <a:rPr lang="ru-RU" dirty="0" err="1" smtClean="0">
                <a:latin typeface="Times New Roman" pitchFamily="18" charset="0"/>
                <a:cs typeface="Times New Roman" pitchFamily="18" charset="0"/>
              </a:rPr>
              <a:t>Литтмана</a:t>
            </a:r>
            <a:r>
              <a:rPr lang="ru-RU" dirty="0" smtClean="0">
                <a:latin typeface="Times New Roman" pitchFamily="18" charset="0"/>
                <a:cs typeface="Times New Roman" pitchFamily="18" charset="0"/>
              </a:rPr>
              <a:t>  — сосудистый анастомоз накладывают узловыми П-образными швами с узлами, расположенными с одной стороны от линии шва</a:t>
            </a:r>
            <a:r>
              <a:rPr lang="en-US" dirty="0" smtClean="0">
                <a:latin typeface="Times New Roman" pitchFamily="18" charset="0"/>
                <a:cs typeface="Times New Roman" pitchFamily="18" charset="0"/>
              </a:rPr>
              <a:t>;</a:t>
            </a:r>
          </a:p>
          <a:p>
            <a:pPr algn="just">
              <a:buFontTx/>
              <a:buChar char="-"/>
            </a:pPr>
            <a:r>
              <a:rPr lang="ru-RU" dirty="0" smtClean="0">
                <a:latin typeface="Times New Roman" pitchFamily="18" charset="0"/>
                <a:cs typeface="Times New Roman" pitchFamily="18" charset="0"/>
              </a:rPr>
              <a:t>Шов </a:t>
            </a:r>
            <a:r>
              <a:rPr lang="ru-RU" dirty="0" err="1" smtClean="0">
                <a:latin typeface="Times New Roman" pitchFamily="18" charset="0"/>
                <a:cs typeface="Times New Roman" pitchFamily="18" charset="0"/>
              </a:rPr>
              <a:t>Жабулея</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Бриана</a:t>
            </a:r>
            <a:r>
              <a:rPr lang="ru-RU" dirty="0" smtClean="0">
                <a:latin typeface="Times New Roman" pitchFamily="18" charset="0"/>
                <a:cs typeface="Times New Roman" pitchFamily="18" charset="0"/>
              </a:rPr>
              <a:t> – после наложения двух швов-держалок накладывают П-образные швы, узлы которых завязывают с разных сторон от линии шва.</a:t>
            </a:r>
            <a:endParaRPr lang="ru-RU" dirty="0">
              <a:latin typeface="Times New Roman" pitchFamily="18" charset="0"/>
              <a:cs typeface="Times New Roman" pitchFamily="18" charset="0"/>
            </a:endParaRPr>
          </a:p>
        </p:txBody>
      </p:sp>
      <p:pic>
        <p:nvPicPr>
          <p:cNvPr id="63490" name="Picture 2" descr="Picture background"/>
          <p:cNvPicPr>
            <a:picLocks noChangeAspect="1" noChangeArrowheads="1"/>
          </p:cNvPicPr>
          <p:nvPr/>
        </p:nvPicPr>
        <p:blipFill>
          <a:blip r:embed="rId2"/>
          <a:srcRect l="15381" t="30052" r="15038" b="16376"/>
          <a:stretch>
            <a:fillRect/>
          </a:stretch>
        </p:blipFill>
        <p:spPr bwMode="auto">
          <a:xfrm>
            <a:off x="2786050" y="3286124"/>
            <a:ext cx="3476069" cy="1500198"/>
          </a:xfrm>
          <a:prstGeom prst="rect">
            <a:avLst/>
          </a:prstGeom>
          <a:noFill/>
        </p:spPr>
      </p:pic>
      <p:sp>
        <p:nvSpPr>
          <p:cNvPr id="6" name="Прямоугольник 5"/>
          <p:cNvSpPr/>
          <p:nvPr/>
        </p:nvSpPr>
        <p:spPr>
          <a:xfrm>
            <a:off x="3929058" y="4857760"/>
            <a:ext cx="1656094" cy="338554"/>
          </a:xfrm>
          <a:prstGeom prst="rect">
            <a:avLst/>
          </a:prstGeom>
        </p:spPr>
        <p:txBody>
          <a:bodyPr wrap="none">
            <a:spAutoFit/>
          </a:bodyPr>
          <a:lstStyle/>
          <a:p>
            <a:r>
              <a:rPr lang="ru-RU" sz="1600" b="1" dirty="0" smtClean="0">
                <a:latin typeface="Times New Roman" pitchFamily="18" charset="0"/>
                <a:cs typeface="Times New Roman" pitchFamily="18" charset="0"/>
              </a:rPr>
              <a:t>Шов </a:t>
            </a:r>
            <a:r>
              <a:rPr lang="ru-RU" sz="1600" b="1" dirty="0" err="1" smtClean="0">
                <a:latin typeface="Times New Roman" pitchFamily="18" charset="0"/>
                <a:cs typeface="Times New Roman" pitchFamily="18" charset="0"/>
              </a:rPr>
              <a:t>Литтмана</a:t>
            </a:r>
            <a:r>
              <a:rPr lang="ru-RU" sz="1600" b="1" dirty="0" smtClean="0">
                <a:latin typeface="Times New Roman" pitchFamily="18" charset="0"/>
                <a:cs typeface="Times New Roman" pitchFamily="18" charset="0"/>
              </a:rPr>
              <a:t> </a:t>
            </a:r>
            <a:endParaRPr lang="ru-RU" sz="1600" b="1" dirty="0"/>
          </a:p>
        </p:txBody>
      </p:sp>
      <p:sp>
        <p:nvSpPr>
          <p:cNvPr id="5" name="TextBox 4"/>
          <p:cNvSpPr txBox="1"/>
          <p:nvPr/>
        </p:nvSpPr>
        <p:spPr>
          <a:xfrm>
            <a:off x="2214546" y="5143512"/>
            <a:ext cx="5072098" cy="461665"/>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https://mega-lend.ru/sshivaniya/dvux-sosudov.html</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117693"/>
            <a:ext cx="8715436" cy="3416320"/>
          </a:xfrm>
          <a:prstGeom prst="rect">
            <a:avLst/>
          </a:prstGeom>
        </p:spPr>
        <p:txBody>
          <a:bodyPr wrap="square">
            <a:spAutoFit/>
          </a:bodyPr>
          <a:lstStyle/>
          <a:p>
            <a:pPr algn="just"/>
            <a:r>
              <a:rPr lang="ru-RU" dirty="0" smtClean="0">
                <a:latin typeface="Times New Roman" pitchFamily="18" charset="0"/>
                <a:cs typeface="Times New Roman" pitchFamily="18" charset="0"/>
              </a:rPr>
              <a:t>3.Швы с применением конструкций и протезов</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Tx/>
              <a:buChar char="-"/>
            </a:pPr>
            <a:r>
              <a:rPr lang="ru-RU" dirty="0" smtClean="0">
                <a:latin typeface="Times New Roman" pitchFamily="18" charset="0"/>
                <a:cs typeface="Times New Roman" pitchFamily="18" charset="0"/>
              </a:rPr>
              <a:t>Метод </a:t>
            </a:r>
            <a:r>
              <a:rPr lang="ru-RU" dirty="0" err="1" smtClean="0">
                <a:latin typeface="Times New Roman" pitchFamily="18" charset="0"/>
                <a:cs typeface="Times New Roman" pitchFamily="18" charset="0"/>
              </a:rPr>
              <a:t>Пайра</a:t>
            </a:r>
            <a:r>
              <a:rPr lang="ru-RU" dirty="0" smtClean="0">
                <a:latin typeface="Times New Roman" pitchFamily="18" charset="0"/>
                <a:cs typeface="Times New Roman" pitchFamily="18" charset="0"/>
              </a:rPr>
              <a:t>— в оба конца поврежденного сосуда помещают протезы из магния (возможно использование канюль из различных материалов или современных синтетических сосудистых протезов), которые фиксируют наружными лигатурами. Несомненными достоинствами метода являются простота и быстрота выполнения; к недостаткам следует отнести наличие двух внешних сдавливающих лигатур и инородного тела в просвете сосуда</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Tx/>
              <a:buChar char="-"/>
            </a:pPr>
            <a:r>
              <a:rPr lang="ru-RU" dirty="0" smtClean="0">
                <a:latin typeface="Times New Roman" pitchFamily="18" charset="0"/>
                <a:cs typeface="Times New Roman" pitchFamily="18" charset="0"/>
              </a:rPr>
              <a:t>Соединение концов сосуда с помощью колец Д. А. Донецкого - Металлическое кольцо с 4 шипами вводят в просвет артерии и на него фиксируют вывернутые и натянутые стенки сосуда. Кольца изготовляют различных диаметров, что позволяет выполнить анастомозы «конец в конец», «</a:t>
            </a:r>
            <a:r>
              <a:rPr lang="ru-RU" dirty="0" err="1" smtClean="0">
                <a:latin typeface="Times New Roman" pitchFamily="18" charset="0"/>
                <a:cs typeface="Times New Roman" pitchFamily="18" charset="0"/>
              </a:rPr>
              <a:t>конец</a:t>
            </a:r>
            <a:r>
              <a:rPr lang="ru-RU" dirty="0" smtClean="0">
                <a:latin typeface="Times New Roman" pitchFamily="18" charset="0"/>
                <a:cs typeface="Times New Roman" pitchFamily="18" charset="0"/>
              </a:rPr>
              <a:t> в бок» и «бок в бок». Шипы позволяют отказаться от внешних лигатур, но в просвете сосуда по-прежнему сохраняются инородные тела. </a:t>
            </a:r>
            <a:endParaRPr lang="ru-RU" dirty="0">
              <a:latin typeface="Times New Roman" pitchFamily="18" charset="0"/>
              <a:cs typeface="Times New Roman" pitchFamily="18" charset="0"/>
            </a:endParaRPr>
          </a:p>
        </p:txBody>
      </p:sp>
      <p:pic>
        <p:nvPicPr>
          <p:cNvPr id="64514" name="Picture 2" descr="Picture background"/>
          <p:cNvPicPr>
            <a:picLocks noChangeAspect="1" noChangeArrowheads="1"/>
          </p:cNvPicPr>
          <p:nvPr/>
        </p:nvPicPr>
        <p:blipFill>
          <a:blip r:embed="rId2"/>
          <a:srcRect/>
          <a:stretch>
            <a:fillRect/>
          </a:stretch>
        </p:blipFill>
        <p:spPr bwMode="auto">
          <a:xfrm>
            <a:off x="2786050" y="3643314"/>
            <a:ext cx="3375468" cy="2643206"/>
          </a:xfrm>
          <a:prstGeom prst="rect">
            <a:avLst/>
          </a:prstGeom>
          <a:noFill/>
        </p:spPr>
      </p:pic>
      <p:sp>
        <p:nvSpPr>
          <p:cNvPr id="6" name="Прямоугольник 5"/>
          <p:cNvSpPr/>
          <p:nvPr/>
        </p:nvSpPr>
        <p:spPr>
          <a:xfrm>
            <a:off x="2214546" y="6072206"/>
            <a:ext cx="4572000" cy="584775"/>
          </a:xfrm>
          <a:prstGeom prst="rect">
            <a:avLst/>
          </a:prstGeom>
        </p:spPr>
        <p:txBody>
          <a:bodyPr>
            <a:spAutoFit/>
          </a:bodyPr>
          <a:lstStyle/>
          <a:p>
            <a:pPr algn="ctr"/>
            <a:r>
              <a:rPr lang="ru-RU" sz="1600" b="1" dirty="0" smtClean="0">
                <a:latin typeface="Times New Roman" pitchFamily="18" charset="0"/>
                <a:cs typeface="Times New Roman" pitchFamily="18" charset="0"/>
              </a:rPr>
              <a:t>Соединение концов сосуда с помощью колец Д. А. Донецкого </a:t>
            </a:r>
            <a:endParaRPr lang="ru-RU" sz="1600" b="1" dirty="0"/>
          </a:p>
        </p:txBody>
      </p:sp>
      <p:sp>
        <p:nvSpPr>
          <p:cNvPr id="5" name="TextBox 4"/>
          <p:cNvSpPr txBox="1"/>
          <p:nvPr/>
        </p:nvSpPr>
        <p:spPr>
          <a:xfrm>
            <a:off x="285720" y="6581001"/>
            <a:ext cx="885828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https://mega-lend.ru/sshivaniya/dvux-sosudov.html</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282" y="357166"/>
            <a:ext cx="8643998" cy="3693319"/>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4.Инвагинационные сосудистые швы</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Tx/>
              <a:buChar char="-"/>
            </a:pPr>
            <a:r>
              <a:rPr lang="ru-RU" dirty="0" smtClean="0">
                <a:latin typeface="Times New Roman" pitchFamily="18" charset="0"/>
                <a:cs typeface="Times New Roman" pitchFamily="18" charset="0"/>
              </a:rPr>
              <a:t>Шов </a:t>
            </a:r>
            <a:r>
              <a:rPr lang="ru-RU" dirty="0" err="1" smtClean="0">
                <a:latin typeface="Times New Roman" pitchFamily="18" charset="0"/>
                <a:cs typeface="Times New Roman" pitchFamily="18" charset="0"/>
              </a:rPr>
              <a:t>Мэрфи</a:t>
            </a:r>
            <a:r>
              <a:rPr lang="ru-RU" dirty="0" smtClean="0">
                <a:latin typeface="Times New Roman" pitchFamily="18" charset="0"/>
                <a:cs typeface="Times New Roman" pitchFamily="18" charset="0"/>
              </a:rPr>
              <a:t> — в один отрезок сосуда вводят другой и фиксируют отдельными узловыми швами. Достигается герметичность анастомоза, но отсутствует соприкосновение интимы с интимой, поэтому в оригинальном варианте способ практически не применяют</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buFontTx/>
              <a:buChar char="-"/>
            </a:pPr>
            <a:r>
              <a:rPr lang="ru-RU" dirty="0" smtClean="0">
                <a:latin typeface="Times New Roman" pitchFamily="18" charset="0"/>
                <a:cs typeface="Times New Roman" pitchFamily="18" charset="0"/>
              </a:rPr>
              <a:t>Шов Соловьева - на центральном конце артерии на расстоянии 1,5 диаметров артерии от ее края, дважды захлестывая за </a:t>
            </a:r>
            <a:r>
              <a:rPr lang="ru-RU" dirty="0" err="1" smtClean="0">
                <a:latin typeface="Times New Roman" pitchFamily="18" charset="0"/>
                <a:cs typeface="Times New Roman" pitchFamily="18" charset="0"/>
              </a:rPr>
              <a:t>адвентицию</a:t>
            </a:r>
            <a:r>
              <a:rPr lang="ru-RU" dirty="0" smtClean="0">
                <a:latin typeface="Times New Roman" pitchFamily="18" charset="0"/>
                <a:cs typeface="Times New Roman" pitchFamily="18" charset="0"/>
              </a:rPr>
              <a:t> на равном расстоянии друг от друга, накладывают 4 шва на переднюю, заднюю и обе боковые поверхности. Этими же нитями, располагая их вдоль оси сосуда, прошивают край центрального конца через все оболочки снаружи внутрь, а затем — периферический конец изнутри кнаружи на расстоянии 1-2 мм от края. Потягивая за нити, сближают концы артерии; при этом центральный край выворачивается в виде манжетки интимой наружу. При завязывании узлов манжетку вправляют в периферический конец сосуда.</a:t>
            </a:r>
            <a:endParaRPr lang="ru-RU" dirty="0">
              <a:latin typeface="Times New Roman" pitchFamily="18" charset="0"/>
              <a:cs typeface="Times New Roman" pitchFamily="18" charset="0"/>
            </a:endParaRPr>
          </a:p>
        </p:txBody>
      </p:sp>
      <p:pic>
        <p:nvPicPr>
          <p:cNvPr id="65538" name="Picture 2" descr="Picture background"/>
          <p:cNvPicPr>
            <a:picLocks noChangeAspect="1" noChangeArrowheads="1"/>
          </p:cNvPicPr>
          <p:nvPr/>
        </p:nvPicPr>
        <p:blipFill>
          <a:blip r:embed="rId2"/>
          <a:srcRect t="40092" b="16883"/>
          <a:stretch>
            <a:fillRect/>
          </a:stretch>
        </p:blipFill>
        <p:spPr bwMode="auto">
          <a:xfrm>
            <a:off x="928662" y="4071942"/>
            <a:ext cx="7143800" cy="2302217"/>
          </a:xfrm>
          <a:prstGeom prst="rect">
            <a:avLst/>
          </a:prstGeom>
          <a:noFill/>
        </p:spPr>
      </p:pic>
      <p:sp>
        <p:nvSpPr>
          <p:cNvPr id="6" name="TextBox 5"/>
          <p:cNvSpPr txBox="1"/>
          <p:nvPr/>
        </p:nvSpPr>
        <p:spPr>
          <a:xfrm>
            <a:off x="1357290" y="6357958"/>
            <a:ext cx="6715172" cy="338554"/>
          </a:xfrm>
          <a:prstGeom prst="rect">
            <a:avLst/>
          </a:prstGeom>
          <a:noFill/>
        </p:spPr>
        <p:txBody>
          <a:bodyPr wrap="square" rtlCol="0">
            <a:spAutoFit/>
          </a:bodyPr>
          <a:lstStyle/>
          <a:p>
            <a:pPr algn="ctr"/>
            <a:r>
              <a:rPr lang="ru-RU" sz="1600" b="1" dirty="0" smtClean="0">
                <a:latin typeface="Times New Roman" pitchFamily="18" charset="0"/>
                <a:cs typeface="Times New Roman" pitchFamily="18" charset="0"/>
              </a:rPr>
              <a:t>Шов Соловьева</a:t>
            </a:r>
            <a:endParaRPr lang="ru-RU" sz="1600" b="1" dirty="0">
              <a:latin typeface="Times New Roman" pitchFamily="18" charset="0"/>
              <a:cs typeface="Times New Roman" pitchFamily="18" charset="0"/>
            </a:endParaRPr>
          </a:p>
        </p:txBody>
      </p:sp>
      <p:sp>
        <p:nvSpPr>
          <p:cNvPr id="5" name="TextBox 4"/>
          <p:cNvSpPr txBox="1"/>
          <p:nvPr/>
        </p:nvSpPr>
        <p:spPr>
          <a:xfrm>
            <a:off x="1357290" y="6581001"/>
            <a:ext cx="71438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https://mega-lend.ru/sshivaniya/dvux-sosudov.html</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57422" y="142852"/>
            <a:ext cx="4387355" cy="584775"/>
          </a:xfrm>
          <a:prstGeom prst="rect">
            <a:avLst/>
          </a:prstGeom>
        </p:spPr>
        <p:txBody>
          <a:bodyPr wrap="none">
            <a:spAutoFit/>
          </a:bodyPr>
          <a:lstStyle/>
          <a:p>
            <a:pPr marL="342900" indent="-342900" algn="just"/>
            <a:r>
              <a:rPr lang="ru-RU" sz="3200" b="1" dirty="0" smtClean="0">
                <a:latin typeface="Times New Roman" pitchFamily="18" charset="0"/>
                <a:cs typeface="Times New Roman" pitchFamily="18" charset="0"/>
              </a:rPr>
              <a:t>4.Хирургические узлы</a:t>
            </a:r>
          </a:p>
        </p:txBody>
      </p:sp>
      <p:sp>
        <p:nvSpPr>
          <p:cNvPr id="6" name="Прямоугольник 5"/>
          <p:cNvSpPr/>
          <p:nvPr/>
        </p:nvSpPr>
        <p:spPr>
          <a:xfrm>
            <a:off x="357158" y="1357298"/>
            <a:ext cx="8572560" cy="646331"/>
          </a:xfrm>
          <a:prstGeom prst="rect">
            <a:avLst/>
          </a:prstGeom>
        </p:spPr>
        <p:txBody>
          <a:bodyPr wrap="square">
            <a:spAutoFit/>
          </a:bodyPr>
          <a:lstStyle/>
          <a:p>
            <a:pPr algn="just"/>
            <a:r>
              <a:rPr lang="ru-RU" dirty="0" smtClean="0">
                <a:latin typeface="Times New Roman" pitchFamily="18" charset="0"/>
                <a:cs typeface="Times New Roman" pitchFamily="18" charset="0"/>
              </a:rPr>
              <a:t>Хирургический узел — это узел, который связывает ткани тела, стягивает края разреза кожи (мышцы, сосуда) и связывает вместе концы нити.</a:t>
            </a:r>
            <a:endParaRPr lang="ru-RU" dirty="0">
              <a:latin typeface="Times New Roman" pitchFamily="18" charset="0"/>
              <a:cs typeface="Times New Roman" pitchFamily="18" charset="0"/>
            </a:endParaRPr>
          </a:p>
        </p:txBody>
      </p:sp>
      <p:sp>
        <p:nvSpPr>
          <p:cNvPr id="7" name="Прямоугольник 6"/>
          <p:cNvSpPr/>
          <p:nvPr/>
        </p:nvSpPr>
        <p:spPr>
          <a:xfrm>
            <a:off x="428596" y="2071678"/>
            <a:ext cx="8358246" cy="923330"/>
          </a:xfrm>
          <a:prstGeom prst="rect">
            <a:avLst/>
          </a:prstGeom>
        </p:spPr>
        <p:txBody>
          <a:bodyPr wrap="square">
            <a:spAutoFit/>
          </a:bodyPr>
          <a:lstStyle/>
          <a:p>
            <a:pPr algn="just"/>
            <a:r>
              <a:rPr lang="ru-RU" dirty="0" smtClean="0">
                <a:latin typeface="Times New Roman" pitchFamily="18" charset="0"/>
                <a:cs typeface="Times New Roman" pitchFamily="18" charset="0"/>
              </a:rPr>
              <a:t>Хирургические узлы состоят из петель. Их формируют путём последовательного завязывания нескольких петель на одной и той же нити. Минимальное число петель, образующих узел, — две.</a:t>
            </a:r>
            <a:endParaRPr lang="ru-RU" dirty="0">
              <a:latin typeface="Times New Roman" pitchFamily="18" charset="0"/>
              <a:cs typeface="Times New Roman" pitchFamily="18" charset="0"/>
            </a:endParaRPr>
          </a:p>
        </p:txBody>
      </p:sp>
      <p:sp>
        <p:nvSpPr>
          <p:cNvPr id="8" name="Прямоугольник 7"/>
          <p:cNvSpPr/>
          <p:nvPr/>
        </p:nvSpPr>
        <p:spPr>
          <a:xfrm>
            <a:off x="500034" y="3071810"/>
            <a:ext cx="4572000" cy="1477328"/>
          </a:xfrm>
          <a:prstGeom prst="rect">
            <a:avLst/>
          </a:prstGeom>
        </p:spPr>
        <p:txBody>
          <a:bodyPr>
            <a:spAutoFit/>
          </a:bodyPr>
          <a:lstStyle/>
          <a:p>
            <a:pPr algn="just"/>
            <a:r>
              <a:rPr lang="ru-RU" b="1" dirty="0" smtClean="0">
                <a:latin typeface="Times New Roman" pitchFamily="18" charset="0"/>
                <a:cs typeface="Times New Roman" pitchFamily="18" charset="0"/>
              </a:rPr>
              <a:t>В составе петли выделяют:</a:t>
            </a:r>
          </a:p>
          <a:p>
            <a:pPr algn="just"/>
            <a:r>
              <a:rPr lang="ru-RU" dirty="0" smtClean="0">
                <a:latin typeface="Times New Roman" pitchFamily="18" charset="0"/>
                <a:cs typeface="Times New Roman" pitchFamily="18" charset="0"/>
              </a:rPr>
              <a:t>-Кольцо;</a:t>
            </a:r>
          </a:p>
          <a:p>
            <a:pPr algn="just"/>
            <a:r>
              <a:rPr lang="ru-RU" dirty="0" smtClean="0">
                <a:latin typeface="Times New Roman" pitchFamily="18" charset="0"/>
                <a:cs typeface="Times New Roman" pitchFamily="18" charset="0"/>
              </a:rPr>
              <a:t>-Переплетение с тем или иным количеством витков;</a:t>
            </a:r>
          </a:p>
          <a:p>
            <a:pPr algn="just"/>
            <a:r>
              <a:rPr lang="ru-RU" dirty="0" smtClean="0">
                <a:latin typeface="Times New Roman" pitchFamily="18" charset="0"/>
                <a:cs typeface="Times New Roman" pitchFamily="18" charset="0"/>
              </a:rPr>
              <a:t>-Свободные концы.</a:t>
            </a:r>
            <a:endParaRPr lang="ru-RU" dirty="0">
              <a:latin typeface="Times New Roman" pitchFamily="18" charset="0"/>
              <a:cs typeface="Times New Roman" pitchFamily="18" charset="0"/>
            </a:endParaRPr>
          </a:p>
        </p:txBody>
      </p:sp>
      <p:sp>
        <p:nvSpPr>
          <p:cNvPr id="9" name="Прямоугольник 8"/>
          <p:cNvSpPr/>
          <p:nvPr/>
        </p:nvSpPr>
        <p:spPr>
          <a:xfrm>
            <a:off x="500034" y="4572008"/>
            <a:ext cx="4572000" cy="2031325"/>
          </a:xfrm>
          <a:prstGeom prst="rect">
            <a:avLst/>
          </a:prstGeom>
        </p:spPr>
        <p:txBody>
          <a:bodyPr>
            <a:spAutoFit/>
          </a:bodyPr>
          <a:lstStyle/>
          <a:p>
            <a:pPr algn="just"/>
            <a:r>
              <a:rPr lang="ru-RU" b="1" dirty="0" smtClean="0">
                <a:latin typeface="Times New Roman" pitchFamily="18" charset="0"/>
                <a:cs typeface="Times New Roman" pitchFamily="18" charset="0"/>
              </a:rPr>
              <a:t>Каждая петля в узле выполняет свою функцию</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-Первая петля сближает края и удерживает их в этом состоянии;</a:t>
            </a:r>
          </a:p>
          <a:p>
            <a:pPr algn="just"/>
            <a:r>
              <a:rPr lang="ru-RU" dirty="0" smtClean="0">
                <a:latin typeface="Times New Roman" pitchFamily="18" charset="0"/>
                <a:cs typeface="Times New Roman" pitchFamily="18" charset="0"/>
              </a:rPr>
              <a:t>-Вторая петля закрепляет первую, не давая ей развалиться;</a:t>
            </a:r>
          </a:p>
          <a:p>
            <a:pPr algn="just"/>
            <a:r>
              <a:rPr lang="ru-RU" dirty="0" smtClean="0">
                <a:latin typeface="Times New Roman" pitchFamily="18" charset="0"/>
                <a:cs typeface="Times New Roman" pitchFamily="18" charset="0"/>
              </a:rPr>
              <a:t>-Третья фиксирует всю петлю.</a:t>
            </a:r>
            <a:endParaRPr lang="ru-RU" dirty="0">
              <a:latin typeface="Times New Roman" pitchFamily="18" charset="0"/>
              <a:cs typeface="Times New Roman" pitchFamily="18" charset="0"/>
            </a:endParaRPr>
          </a:p>
        </p:txBody>
      </p:sp>
      <p:pic>
        <p:nvPicPr>
          <p:cNvPr id="66562" name="Picture 2" descr="Picture background"/>
          <p:cNvPicPr>
            <a:picLocks noChangeAspect="1" noChangeArrowheads="1"/>
          </p:cNvPicPr>
          <p:nvPr/>
        </p:nvPicPr>
        <p:blipFill>
          <a:blip r:embed="rId2"/>
          <a:srcRect l="50782" t="5556" r="3906" b="4166"/>
          <a:stretch>
            <a:fillRect/>
          </a:stretch>
        </p:blipFill>
        <p:spPr bwMode="auto">
          <a:xfrm>
            <a:off x="5429256" y="3071810"/>
            <a:ext cx="2804766" cy="3143272"/>
          </a:xfrm>
          <a:prstGeom prst="rect">
            <a:avLst/>
          </a:prstGeom>
          <a:noFill/>
        </p:spPr>
      </p:pic>
      <p:sp>
        <p:nvSpPr>
          <p:cNvPr id="10" name="Прямоугольник 9"/>
          <p:cNvSpPr/>
          <p:nvPr/>
        </p:nvSpPr>
        <p:spPr>
          <a:xfrm>
            <a:off x="2071670" y="6581001"/>
            <a:ext cx="5505931" cy="276999"/>
          </a:xfrm>
          <a:prstGeom prst="rect">
            <a:avLst/>
          </a:prstGeom>
        </p:spPr>
        <p:txBody>
          <a:bodyPr wrap="none">
            <a:spAutoFit/>
          </a:bodyPr>
          <a:lstStyle/>
          <a:p>
            <a:r>
              <a:rPr lang="ru-RU" sz="1200" b="1" dirty="0" smtClean="0">
                <a:solidFill>
                  <a:srgbClr val="FF0000"/>
                </a:solidFill>
                <a:latin typeface="Times New Roman" pitchFamily="18" charset="0"/>
                <a:cs typeface="Times New Roman" pitchFamily="18" charset="0"/>
              </a:rPr>
              <a:t>Изображения заимствованы из пособия ‹‹ Узлы в хирургии ›› И.В. </a:t>
            </a:r>
            <a:r>
              <a:rPr lang="ru-RU" sz="1200" b="1" dirty="0" err="1" smtClean="0">
                <a:solidFill>
                  <a:srgbClr val="FF0000"/>
                </a:solidFill>
                <a:latin typeface="Times New Roman" pitchFamily="18" charset="0"/>
                <a:cs typeface="Times New Roman" pitchFamily="18" charset="0"/>
              </a:rPr>
              <a:t>Слепцова</a:t>
            </a:r>
            <a:endParaRPr lang="ru-RU" sz="1200" b="1" dirty="0">
              <a:solidFill>
                <a:srgbClr val="FF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14282" y="285728"/>
            <a:ext cx="8643998" cy="1477328"/>
          </a:xfrm>
          <a:prstGeom prst="rect">
            <a:avLst/>
          </a:prstGeom>
        </p:spPr>
        <p:txBody>
          <a:bodyPr wrap="square">
            <a:spAutoFit/>
          </a:bodyPr>
          <a:lstStyle/>
          <a:p>
            <a:pPr algn="just"/>
            <a:r>
              <a:rPr lang="ru-RU" dirty="0" smtClean="0">
                <a:latin typeface="Times New Roman" pitchFamily="18" charset="0"/>
                <a:cs typeface="Times New Roman" pitchFamily="18" charset="0"/>
              </a:rPr>
              <a:t>В специализированной литературе описано более 300 разновидностей узлов. В хирургии наиболее широкое применение нашли: </a:t>
            </a:r>
          </a:p>
          <a:p>
            <a:pPr algn="just"/>
            <a:r>
              <a:rPr lang="ru-RU" dirty="0" smtClean="0">
                <a:latin typeface="Times New Roman" pitchFamily="18" charset="0"/>
                <a:cs typeface="Times New Roman" pitchFamily="18" charset="0"/>
              </a:rPr>
              <a:t>•Простой (женский) узел;</a:t>
            </a:r>
          </a:p>
          <a:p>
            <a:pPr algn="just"/>
            <a:r>
              <a:rPr lang="ru-RU" dirty="0" smtClean="0">
                <a:latin typeface="Times New Roman" pitchFamily="18" charset="0"/>
                <a:cs typeface="Times New Roman" pitchFamily="18" charset="0"/>
              </a:rPr>
              <a:t> •Хирургический узел;</a:t>
            </a:r>
          </a:p>
          <a:p>
            <a:pPr algn="just"/>
            <a:r>
              <a:rPr lang="ru-RU" dirty="0" smtClean="0">
                <a:latin typeface="Times New Roman" pitchFamily="18" charset="0"/>
                <a:cs typeface="Times New Roman" pitchFamily="18" charset="0"/>
              </a:rPr>
              <a:t> •Прямой морской узел.</a:t>
            </a:r>
            <a:endParaRPr lang="ru-RU" dirty="0">
              <a:latin typeface="Times New Roman" pitchFamily="18" charset="0"/>
              <a:cs typeface="Times New Roman" pitchFamily="18" charset="0"/>
            </a:endParaRPr>
          </a:p>
        </p:txBody>
      </p:sp>
      <p:sp>
        <p:nvSpPr>
          <p:cNvPr id="6" name="Прямоугольник 5"/>
          <p:cNvSpPr/>
          <p:nvPr/>
        </p:nvSpPr>
        <p:spPr>
          <a:xfrm>
            <a:off x="357158" y="2000240"/>
            <a:ext cx="8501122" cy="923330"/>
          </a:xfrm>
          <a:prstGeom prst="rect">
            <a:avLst/>
          </a:prstGeom>
        </p:spPr>
        <p:txBody>
          <a:bodyPr wrap="square">
            <a:spAutoFit/>
          </a:bodyPr>
          <a:lstStyle/>
          <a:p>
            <a:pPr algn="just"/>
            <a:r>
              <a:rPr lang="ru-RU" b="1" dirty="0" smtClean="0">
                <a:latin typeface="Times New Roman" pitchFamily="18" charset="0"/>
                <a:cs typeface="Times New Roman" pitchFamily="18" charset="0"/>
              </a:rPr>
              <a:t>Простой женский узел</a:t>
            </a:r>
            <a:r>
              <a:rPr lang="ru-RU" dirty="0" smtClean="0">
                <a:latin typeface="Times New Roman" pitchFamily="18" charset="0"/>
                <a:cs typeface="Times New Roman" pitchFamily="18" charset="0"/>
              </a:rPr>
              <a:t> (другие синонимы: бабий, бабушкин) — простейший из перекрещённых узлов. В результате завязывания такого узла каждый из концов нити оборачивается вокруг другой нити.</a:t>
            </a:r>
            <a:r>
              <a:rPr lang="ru-RU" dirty="0" smtClean="0"/>
              <a:t> </a:t>
            </a:r>
            <a:endParaRPr lang="ru-RU" dirty="0"/>
          </a:p>
        </p:txBody>
      </p:sp>
      <p:sp>
        <p:nvSpPr>
          <p:cNvPr id="7" name="Прямоугольник 6"/>
          <p:cNvSpPr/>
          <p:nvPr/>
        </p:nvSpPr>
        <p:spPr>
          <a:xfrm>
            <a:off x="357158" y="2857496"/>
            <a:ext cx="4572000" cy="1754326"/>
          </a:xfrm>
          <a:prstGeom prst="rect">
            <a:avLst/>
          </a:prstGeom>
        </p:spPr>
        <p:txBody>
          <a:bodyPr>
            <a:spAutoFit/>
          </a:bodyPr>
          <a:lstStyle/>
          <a:p>
            <a:pPr algn="just"/>
            <a:r>
              <a:rPr lang="ru-RU" b="1" dirty="0" smtClean="0">
                <a:latin typeface="Times New Roman" pitchFamily="18" charset="0"/>
                <a:cs typeface="Times New Roman" pitchFamily="18" charset="0"/>
              </a:rPr>
              <a:t>Преимущество:</a:t>
            </a:r>
          </a:p>
          <a:p>
            <a:pPr algn="just"/>
            <a:r>
              <a:rPr lang="ru-RU" dirty="0" smtClean="0">
                <a:latin typeface="Times New Roman" pitchFamily="18" charset="0"/>
                <a:cs typeface="Times New Roman" pitchFamily="18" charset="0"/>
              </a:rPr>
              <a:t> - Простота в технике завязывания  </a:t>
            </a:r>
            <a:r>
              <a:rPr lang="ru-RU" b="1" dirty="0" smtClean="0">
                <a:latin typeface="Times New Roman" pitchFamily="18" charset="0"/>
                <a:cs typeface="Times New Roman" pitchFamily="18" charset="0"/>
              </a:rPr>
              <a:t>Недостаток:</a:t>
            </a:r>
          </a:p>
          <a:p>
            <a:pPr algn="just"/>
            <a:r>
              <a:rPr lang="ru-RU" dirty="0" smtClean="0">
                <a:latin typeface="Times New Roman" pitchFamily="18" charset="0"/>
                <a:cs typeface="Times New Roman" pitchFamily="18" charset="0"/>
              </a:rPr>
              <a:t> - Легко распускается, особенно при завязывании </a:t>
            </a:r>
            <a:r>
              <a:rPr lang="ru-RU" dirty="0" err="1" smtClean="0">
                <a:latin typeface="Times New Roman" pitchFamily="18" charset="0"/>
                <a:cs typeface="Times New Roman" pitchFamily="18" charset="0"/>
              </a:rPr>
              <a:t>монофиламентных</a:t>
            </a:r>
            <a:r>
              <a:rPr lang="ru-RU" dirty="0" smtClean="0">
                <a:latin typeface="Times New Roman" pitchFamily="18" charset="0"/>
                <a:cs typeface="Times New Roman" pitchFamily="18" charset="0"/>
              </a:rPr>
              <a:t> лигатур с низким коэффициентом трения. </a:t>
            </a:r>
            <a:endParaRPr lang="ru-RU" dirty="0">
              <a:latin typeface="Times New Roman" pitchFamily="18" charset="0"/>
              <a:cs typeface="Times New Roman" pitchFamily="18" charset="0"/>
            </a:endParaRPr>
          </a:p>
        </p:txBody>
      </p:sp>
      <p:pic>
        <p:nvPicPr>
          <p:cNvPr id="68612" name="Picture 4" descr="Picture background"/>
          <p:cNvPicPr>
            <a:picLocks noChangeAspect="1" noChangeArrowheads="1"/>
          </p:cNvPicPr>
          <p:nvPr/>
        </p:nvPicPr>
        <p:blipFill>
          <a:blip r:embed="rId2"/>
          <a:srcRect t="5226" r="81689" b="41202"/>
          <a:stretch>
            <a:fillRect/>
          </a:stretch>
        </p:blipFill>
        <p:spPr bwMode="auto">
          <a:xfrm>
            <a:off x="5857884" y="2571744"/>
            <a:ext cx="2500330" cy="4100541"/>
          </a:xfrm>
          <a:prstGeom prst="rect">
            <a:avLst/>
          </a:prstGeom>
          <a:noFill/>
        </p:spPr>
      </p:pic>
      <p:sp>
        <p:nvSpPr>
          <p:cNvPr id="8" name="Прямоугольник 7"/>
          <p:cNvSpPr/>
          <p:nvPr/>
        </p:nvSpPr>
        <p:spPr>
          <a:xfrm>
            <a:off x="2071670" y="6581001"/>
            <a:ext cx="5505931" cy="276999"/>
          </a:xfrm>
          <a:prstGeom prst="rect">
            <a:avLst/>
          </a:prstGeom>
        </p:spPr>
        <p:txBody>
          <a:bodyPr wrap="none">
            <a:spAutoFit/>
          </a:bodyPr>
          <a:lstStyle/>
          <a:p>
            <a:r>
              <a:rPr lang="ru-RU" sz="1200" b="1" dirty="0" smtClean="0">
                <a:solidFill>
                  <a:srgbClr val="FF0000"/>
                </a:solidFill>
                <a:latin typeface="Times New Roman" pitchFamily="18" charset="0"/>
                <a:cs typeface="Times New Roman" pitchFamily="18" charset="0"/>
              </a:rPr>
              <a:t>Изображения заимствованы из пособия ‹‹ Узлы в хирургии ›› И.В. </a:t>
            </a:r>
            <a:r>
              <a:rPr lang="ru-RU" sz="1200" b="1" dirty="0" err="1" smtClean="0">
                <a:solidFill>
                  <a:srgbClr val="FF0000"/>
                </a:solidFill>
                <a:latin typeface="Times New Roman" pitchFamily="18" charset="0"/>
                <a:cs typeface="Times New Roman" pitchFamily="18" charset="0"/>
              </a:rPr>
              <a:t>Слепцова</a:t>
            </a:r>
            <a:endParaRPr lang="ru-RU" sz="1200" b="1" dirty="0">
              <a:solidFill>
                <a:srgbClr val="FF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596" y="357166"/>
            <a:ext cx="8429684" cy="923330"/>
          </a:xfrm>
          <a:prstGeom prst="rect">
            <a:avLst/>
          </a:prstGeom>
        </p:spPr>
        <p:txBody>
          <a:bodyPr wrap="square">
            <a:spAutoFit/>
          </a:bodyPr>
          <a:lstStyle/>
          <a:p>
            <a:pPr algn="just"/>
            <a:r>
              <a:rPr lang="ru-RU" b="1" dirty="0" smtClean="0">
                <a:latin typeface="Times New Roman" pitchFamily="18" charset="0"/>
                <a:cs typeface="Times New Roman" pitchFamily="18" charset="0"/>
              </a:rPr>
              <a:t>Хирургический узел </a:t>
            </a:r>
            <a:r>
              <a:rPr lang="ru-RU" dirty="0" smtClean="0">
                <a:latin typeface="Times New Roman" pitchFamily="18" charset="0"/>
                <a:cs typeface="Times New Roman" pitchFamily="18" charset="0"/>
              </a:rPr>
              <a:t>представляет собой изменённый прямой узел, где первый полуузел делают в два оборота. При этом нужно следить за направлением </a:t>
            </a:r>
            <a:r>
              <a:rPr lang="ru-RU" dirty="0" err="1" smtClean="0">
                <a:latin typeface="Times New Roman" pitchFamily="18" charset="0"/>
                <a:cs typeface="Times New Roman" pitchFamily="18" charset="0"/>
              </a:rPr>
              <a:t>полуузлов</a:t>
            </a:r>
            <a:r>
              <a:rPr lang="ru-RU" dirty="0" smtClean="0">
                <a:latin typeface="Times New Roman" pitchFamily="18" charset="0"/>
                <a:cs typeface="Times New Roman" pitchFamily="18" charset="0"/>
              </a:rPr>
              <a:t>: вначале — в одну сторону, потом — в другую.</a:t>
            </a:r>
            <a:endParaRPr lang="ru-RU" dirty="0">
              <a:latin typeface="Times New Roman" pitchFamily="18" charset="0"/>
              <a:cs typeface="Times New Roman" pitchFamily="18" charset="0"/>
            </a:endParaRPr>
          </a:p>
        </p:txBody>
      </p:sp>
      <p:sp>
        <p:nvSpPr>
          <p:cNvPr id="5" name="Прямоугольник 4"/>
          <p:cNvSpPr/>
          <p:nvPr/>
        </p:nvSpPr>
        <p:spPr>
          <a:xfrm>
            <a:off x="428596" y="1428736"/>
            <a:ext cx="4572000" cy="2585323"/>
          </a:xfrm>
          <a:prstGeom prst="rect">
            <a:avLst/>
          </a:prstGeom>
        </p:spPr>
        <p:txBody>
          <a:bodyPr>
            <a:spAutoFit/>
          </a:bodyPr>
          <a:lstStyle/>
          <a:p>
            <a:pPr algn="just"/>
            <a:r>
              <a:rPr lang="ru-RU" b="1" dirty="0" smtClean="0">
                <a:latin typeface="Times New Roman" pitchFamily="18" charset="0"/>
                <a:cs typeface="Times New Roman" pitchFamily="18" charset="0"/>
              </a:rPr>
              <a:t>Преимущества: </a:t>
            </a:r>
          </a:p>
          <a:p>
            <a:pPr algn="just">
              <a:buFontTx/>
              <a:buChar char="-"/>
            </a:pPr>
            <a:r>
              <a:rPr lang="ru-RU" dirty="0" smtClean="0">
                <a:latin typeface="Times New Roman" pitchFamily="18" charset="0"/>
                <a:cs typeface="Times New Roman" pitchFamily="18" charset="0"/>
              </a:rPr>
              <a:t>Простота в технике завязывания;</a:t>
            </a:r>
          </a:p>
          <a:p>
            <a:pPr algn="just">
              <a:buFontTx/>
              <a:buChar char="-"/>
            </a:pPr>
            <a:r>
              <a:rPr lang="ru-RU" dirty="0" smtClean="0">
                <a:latin typeface="Times New Roman" pitchFamily="18" charset="0"/>
                <a:cs typeface="Times New Roman" pitchFamily="18" charset="0"/>
              </a:rPr>
              <a:t> Меньше склонен к самопроизвольному развязыванию из-за большей площади контакта шовного материала в узле. </a:t>
            </a:r>
          </a:p>
          <a:p>
            <a:pPr algn="just"/>
            <a:r>
              <a:rPr lang="ru-RU" b="1" dirty="0" smtClean="0">
                <a:latin typeface="Times New Roman" pitchFamily="18" charset="0"/>
                <a:cs typeface="Times New Roman" pitchFamily="18" charset="0"/>
              </a:rPr>
              <a:t>Недостаток:</a:t>
            </a:r>
          </a:p>
          <a:p>
            <a:pPr algn="just"/>
            <a:r>
              <a:rPr lang="ru-RU" dirty="0" smtClean="0">
                <a:latin typeface="Times New Roman" pitchFamily="18" charset="0"/>
                <a:cs typeface="Times New Roman" pitchFamily="18" charset="0"/>
              </a:rPr>
              <a:t> - Распускается, особенно при завязывании </a:t>
            </a:r>
            <a:r>
              <a:rPr lang="ru-RU" dirty="0" err="1" smtClean="0">
                <a:latin typeface="Times New Roman" pitchFamily="18" charset="0"/>
                <a:cs typeface="Times New Roman" pitchFamily="18" charset="0"/>
              </a:rPr>
              <a:t>монофиламентных</a:t>
            </a:r>
            <a:r>
              <a:rPr lang="ru-RU" dirty="0" smtClean="0">
                <a:latin typeface="Times New Roman" pitchFamily="18" charset="0"/>
                <a:cs typeface="Times New Roman" pitchFamily="18" charset="0"/>
              </a:rPr>
              <a:t> лигатур с низким коэффициентом трения.</a:t>
            </a:r>
            <a:endParaRPr lang="ru-RU" dirty="0">
              <a:latin typeface="Times New Roman" pitchFamily="18" charset="0"/>
              <a:cs typeface="Times New Roman" pitchFamily="18" charset="0"/>
            </a:endParaRPr>
          </a:p>
        </p:txBody>
      </p:sp>
      <p:pic>
        <p:nvPicPr>
          <p:cNvPr id="67586" name="Picture 2" descr="Picture background"/>
          <p:cNvPicPr>
            <a:picLocks noChangeAspect="1" noChangeArrowheads="1"/>
          </p:cNvPicPr>
          <p:nvPr/>
        </p:nvPicPr>
        <p:blipFill>
          <a:blip r:embed="rId2"/>
          <a:srcRect l="35156" t="9146" r="48730" b="42508"/>
          <a:stretch>
            <a:fillRect/>
          </a:stretch>
        </p:blipFill>
        <p:spPr bwMode="auto">
          <a:xfrm>
            <a:off x="5643570" y="1428736"/>
            <a:ext cx="2857520" cy="4805829"/>
          </a:xfrm>
          <a:prstGeom prst="rect">
            <a:avLst/>
          </a:prstGeom>
          <a:noFill/>
        </p:spPr>
      </p:pic>
      <p:sp>
        <p:nvSpPr>
          <p:cNvPr id="6" name="Прямоугольник 5"/>
          <p:cNvSpPr/>
          <p:nvPr/>
        </p:nvSpPr>
        <p:spPr>
          <a:xfrm>
            <a:off x="2071670" y="6581001"/>
            <a:ext cx="5505931" cy="276999"/>
          </a:xfrm>
          <a:prstGeom prst="rect">
            <a:avLst/>
          </a:prstGeom>
        </p:spPr>
        <p:txBody>
          <a:bodyPr wrap="none">
            <a:spAutoFit/>
          </a:bodyPr>
          <a:lstStyle/>
          <a:p>
            <a:r>
              <a:rPr lang="ru-RU" sz="1200" b="1" dirty="0" smtClean="0">
                <a:solidFill>
                  <a:srgbClr val="FF0000"/>
                </a:solidFill>
                <a:latin typeface="Times New Roman" pitchFamily="18" charset="0"/>
                <a:cs typeface="Times New Roman" pitchFamily="18" charset="0"/>
              </a:rPr>
              <a:t>Изображения заимствованы из пособия ‹‹ Узлы в хирургии ›› И.В. </a:t>
            </a:r>
            <a:r>
              <a:rPr lang="ru-RU" sz="1200" b="1" dirty="0" err="1" smtClean="0">
                <a:solidFill>
                  <a:srgbClr val="FF0000"/>
                </a:solidFill>
                <a:latin typeface="Times New Roman" pitchFamily="18" charset="0"/>
                <a:cs typeface="Times New Roman" pitchFamily="18" charset="0"/>
              </a:rPr>
              <a:t>Слепцова</a:t>
            </a:r>
            <a:endParaRPr lang="ru-RU" sz="1200" b="1" dirty="0">
              <a:solidFill>
                <a:srgbClr val="FF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8596" y="2000240"/>
            <a:ext cx="4572000" cy="3139321"/>
          </a:xfrm>
          <a:prstGeom prst="rect">
            <a:avLst/>
          </a:prstGeom>
        </p:spPr>
        <p:txBody>
          <a:bodyPr>
            <a:spAutoFit/>
          </a:bodyPr>
          <a:lstStyle/>
          <a:p>
            <a:pPr algn="just"/>
            <a:endParaRPr lang="ru-RU" b="1"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Морской узел</a:t>
            </a:r>
          </a:p>
          <a:p>
            <a:pPr algn="just"/>
            <a:r>
              <a:rPr lang="ru-RU" b="1" dirty="0" smtClean="0">
                <a:latin typeface="Times New Roman" pitchFamily="18" charset="0"/>
                <a:cs typeface="Times New Roman" pitchFamily="18" charset="0"/>
              </a:rPr>
              <a:t>Преимущества:</a:t>
            </a:r>
          </a:p>
          <a:p>
            <a:pPr algn="just"/>
            <a:r>
              <a:rPr lang="ru-RU" dirty="0" smtClean="0">
                <a:latin typeface="Times New Roman" pitchFamily="18" charset="0"/>
                <a:cs typeface="Times New Roman" pitchFamily="18" charset="0"/>
              </a:rPr>
              <a:t> - Относительная простота в технике завязывания;</a:t>
            </a:r>
          </a:p>
          <a:p>
            <a:pPr algn="just"/>
            <a:r>
              <a:rPr lang="ru-RU" dirty="0" smtClean="0">
                <a:latin typeface="Times New Roman" pitchFamily="18" charset="0"/>
                <a:cs typeface="Times New Roman" pitchFamily="18" charset="0"/>
              </a:rPr>
              <a:t> - Не склонен к самопроизвольному развязыванию из-за самозатягивания одной пели узла в другой.</a:t>
            </a:r>
          </a:p>
          <a:p>
            <a:pPr algn="just"/>
            <a:r>
              <a:rPr lang="ru-RU" b="1" dirty="0" smtClean="0">
                <a:latin typeface="Times New Roman" pitchFamily="18" charset="0"/>
                <a:cs typeface="Times New Roman" pitchFamily="18" charset="0"/>
              </a:rPr>
              <a:t> Недостаток:</a:t>
            </a:r>
          </a:p>
          <a:p>
            <a:pPr algn="just"/>
            <a:r>
              <a:rPr lang="ru-RU" dirty="0" smtClean="0">
                <a:latin typeface="Times New Roman" pitchFamily="18" charset="0"/>
                <a:cs typeface="Times New Roman" pitchFamily="18" charset="0"/>
              </a:rPr>
              <a:t> - Требует тщательной отработки техники вязания.</a:t>
            </a:r>
            <a:endParaRPr lang="ru-RU" dirty="0">
              <a:latin typeface="Times New Roman" pitchFamily="18" charset="0"/>
              <a:cs typeface="Times New Roman" pitchFamily="18" charset="0"/>
            </a:endParaRPr>
          </a:p>
        </p:txBody>
      </p:sp>
      <p:pic>
        <p:nvPicPr>
          <p:cNvPr id="69634" name="Picture 2" descr="Picture background"/>
          <p:cNvPicPr>
            <a:picLocks noChangeAspect="1" noChangeArrowheads="1"/>
          </p:cNvPicPr>
          <p:nvPr/>
        </p:nvPicPr>
        <p:blipFill>
          <a:blip r:embed="rId2"/>
          <a:srcRect l="18311" t="7840" r="65576" b="43815"/>
          <a:stretch>
            <a:fillRect/>
          </a:stretch>
        </p:blipFill>
        <p:spPr bwMode="auto">
          <a:xfrm>
            <a:off x="5429256" y="785794"/>
            <a:ext cx="2857520" cy="4805829"/>
          </a:xfrm>
          <a:prstGeom prst="rect">
            <a:avLst/>
          </a:prstGeom>
          <a:noFill/>
        </p:spPr>
      </p:pic>
      <p:sp>
        <p:nvSpPr>
          <p:cNvPr id="5" name="Прямоугольник 4"/>
          <p:cNvSpPr/>
          <p:nvPr/>
        </p:nvSpPr>
        <p:spPr>
          <a:xfrm>
            <a:off x="2071670" y="6581001"/>
            <a:ext cx="5505931" cy="276999"/>
          </a:xfrm>
          <a:prstGeom prst="rect">
            <a:avLst/>
          </a:prstGeom>
        </p:spPr>
        <p:txBody>
          <a:bodyPr wrap="none">
            <a:spAutoFit/>
          </a:bodyPr>
          <a:lstStyle/>
          <a:p>
            <a:r>
              <a:rPr lang="ru-RU" sz="1200" b="1" dirty="0" smtClean="0">
                <a:solidFill>
                  <a:srgbClr val="FF0000"/>
                </a:solidFill>
                <a:latin typeface="Times New Roman" pitchFamily="18" charset="0"/>
                <a:cs typeface="Times New Roman" pitchFamily="18" charset="0"/>
              </a:rPr>
              <a:t>Изображения заимствованы из пособия ‹‹ Узлы в хирургии ›› И.В. </a:t>
            </a:r>
            <a:r>
              <a:rPr lang="ru-RU" sz="1200" b="1" dirty="0" err="1" smtClean="0">
                <a:solidFill>
                  <a:srgbClr val="FF0000"/>
                </a:solidFill>
                <a:latin typeface="Times New Roman" pitchFamily="18" charset="0"/>
                <a:cs typeface="Times New Roman" pitchFamily="18" charset="0"/>
              </a:rPr>
              <a:t>Слепцова</a:t>
            </a:r>
            <a:endParaRPr lang="ru-RU" sz="1200" b="1" dirty="0">
              <a:solidFill>
                <a:srgbClr val="FF0000"/>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1428736"/>
            <a:ext cx="8572560" cy="923330"/>
          </a:xfrm>
          <a:prstGeom prst="rect">
            <a:avLst/>
          </a:prstGeom>
        </p:spPr>
        <p:txBody>
          <a:bodyPr wrap="square">
            <a:spAutoFit/>
          </a:bodyPr>
          <a:lstStyle/>
          <a:p>
            <a:pPr algn="just"/>
            <a:r>
              <a:rPr lang="ru-RU" dirty="0" smtClean="0">
                <a:latin typeface="Times New Roman" pitchFamily="18" charset="0"/>
                <a:cs typeface="Times New Roman" pitchFamily="18" charset="0"/>
              </a:rPr>
              <a:t>Хирурги используют различные способы завязывания узлов. Выбор того или иного способа определяется множеством факторов - длиной и толщиной нитей, усилием, которое необходимо приложить для сближения краев раны, глубиной раны и т.д.</a:t>
            </a:r>
            <a:endParaRPr lang="ru-RU" dirty="0">
              <a:latin typeface="Times New Roman" pitchFamily="18" charset="0"/>
              <a:cs typeface="Times New Roman" pitchFamily="18" charset="0"/>
            </a:endParaRPr>
          </a:p>
        </p:txBody>
      </p:sp>
      <p:sp>
        <p:nvSpPr>
          <p:cNvPr id="5" name="TextBox 4"/>
          <p:cNvSpPr txBox="1"/>
          <p:nvPr/>
        </p:nvSpPr>
        <p:spPr>
          <a:xfrm>
            <a:off x="357158" y="2643182"/>
            <a:ext cx="8429684" cy="2585323"/>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Общие требования к технике вязания узлов</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marL="342900" indent="-342900" algn="just">
              <a:buAutoNum type="arabicPeriod"/>
            </a:pPr>
            <a:r>
              <a:rPr lang="ru-RU" dirty="0" smtClean="0">
                <a:latin typeface="Times New Roman" pitchFamily="18" charset="0"/>
                <a:cs typeface="Times New Roman" pitchFamily="18" charset="0"/>
              </a:rPr>
              <a:t>В процессе завязывания узла оба конца нити должны быть всегда фиксированными и натянутыми во </a:t>
            </a:r>
            <a:r>
              <a:rPr lang="ru-RU" dirty="0" err="1" smtClean="0">
                <a:latin typeface="Times New Roman" pitchFamily="18" charset="0"/>
                <a:cs typeface="Times New Roman" pitchFamily="18" charset="0"/>
              </a:rPr>
              <a:t>избежания</a:t>
            </a:r>
            <a:r>
              <a:rPr lang="ru-RU" dirty="0" smtClean="0">
                <a:latin typeface="Times New Roman" pitchFamily="18" charset="0"/>
                <a:cs typeface="Times New Roman" pitchFamily="18" charset="0"/>
              </a:rPr>
              <a:t> ее соскальзывания с перевязываемого объекта (кровеносный сосуд, нерв, сшиваемые ткани и т.д.);</a:t>
            </a:r>
          </a:p>
          <a:p>
            <a:pPr marL="342900" indent="-342900" algn="just">
              <a:buAutoNum type="arabicPeriod"/>
            </a:pPr>
            <a:r>
              <a:rPr lang="ru-RU" dirty="0" smtClean="0">
                <a:latin typeface="Times New Roman" pitchFamily="18" charset="0"/>
                <a:cs typeface="Times New Roman" pitchFamily="18" charset="0"/>
              </a:rPr>
              <a:t>Следует избегать чрезмерного натяжения хвостиков лигатуры из-за возможного прорезывания биологических тканей шовным материалом (особенно тонким);</a:t>
            </a:r>
          </a:p>
          <a:p>
            <a:pPr marL="342900" indent="-342900" algn="just">
              <a:buAutoNum type="arabicPeriod"/>
            </a:pPr>
            <a:r>
              <a:rPr lang="ru-RU" dirty="0" smtClean="0">
                <a:latin typeface="Times New Roman" pitchFamily="18" charset="0"/>
                <a:cs typeface="Times New Roman" pitchFamily="18" charset="0"/>
              </a:rPr>
              <a:t>Узел должен формироваться по ходу нитей, не перекручиваясь, во избежание формирования ложного узла;</a:t>
            </a:r>
          </a:p>
          <a:p>
            <a:pPr marL="342900" indent="-342900">
              <a:buAutoNum type="arabicPeriod"/>
            </a:pPr>
            <a:endParaRPr lang="ru-RU"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ru-RU" sz="3200" b="1" dirty="0" smtClean="0">
                <a:latin typeface="Times New Roman" pitchFamily="18" charset="0"/>
                <a:cs typeface="Times New Roman" pitchFamily="18" charset="0"/>
              </a:rPr>
              <a:t>Виды захватов нитей</a:t>
            </a:r>
            <a:endParaRPr lang="ru-RU" sz="3200" b="1" dirty="0">
              <a:latin typeface="Times New Roman" pitchFamily="18" charset="0"/>
              <a:cs typeface="Times New Roman" pitchFamily="18" charset="0"/>
            </a:endParaRPr>
          </a:p>
        </p:txBody>
      </p:sp>
      <p:sp>
        <p:nvSpPr>
          <p:cNvPr id="4" name="Прямоугольник 3"/>
          <p:cNvSpPr/>
          <p:nvPr/>
        </p:nvSpPr>
        <p:spPr>
          <a:xfrm>
            <a:off x="357158" y="1285860"/>
            <a:ext cx="8643998" cy="2585323"/>
          </a:xfrm>
          <a:prstGeom prst="rect">
            <a:avLst/>
          </a:prstGeom>
        </p:spPr>
        <p:txBody>
          <a:bodyPr wrap="square">
            <a:spAutoFit/>
          </a:bodyPr>
          <a:lstStyle/>
          <a:p>
            <a:pPr algn="just"/>
            <a:r>
              <a:rPr lang="ru-RU" dirty="0" smtClean="0">
                <a:latin typeface="Times New Roman" pitchFamily="18" charset="0"/>
                <a:cs typeface="Times New Roman" pitchFamily="18" charset="0"/>
              </a:rPr>
              <a:t>Формирование любой петли, а значит и узлов, начинается с захвата нитей. Эта простая, на первый взгляд, манипуляция имеет очень большое значение для правильного завязывания узлов. Если хирург неправильно захватил нити, то он изначально ставит себя в положение, когда ему неудобно завязывать надежный узел.</a:t>
            </a:r>
          </a:p>
          <a:p>
            <a:pPr algn="just"/>
            <a:r>
              <a:rPr lang="ru-RU" dirty="0" smtClean="0">
                <a:latin typeface="Times New Roman" pitchFamily="18" charset="0"/>
                <a:cs typeface="Times New Roman" pitchFamily="18" charset="0"/>
              </a:rPr>
              <a:t>При формировании правых петель оператор правой рукой удерживает дальнюю нить, а левой — ближнюю. Для левых петель — правило обратное: дальняя нить должна быть в левой руке, а ближняя — в правой. Есть несколько разных способов захватывания нитей, причём для некоторых способов формирования петель существуют свои, специальные захваты.</a:t>
            </a:r>
            <a:endParaRPr lang="ru-RU" dirty="0">
              <a:latin typeface="Times New Roman" pitchFamily="18" charset="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357166"/>
            <a:ext cx="8501122" cy="2308324"/>
          </a:xfrm>
          <a:prstGeom prst="rect">
            <a:avLst/>
          </a:prstGeom>
        </p:spPr>
        <p:txBody>
          <a:bodyPr wrap="square">
            <a:spAutoFit/>
          </a:bodyPr>
          <a:lstStyle/>
          <a:p>
            <a:pPr algn="just"/>
            <a:r>
              <a:rPr lang="ru-RU" b="1" dirty="0" smtClean="0">
                <a:latin typeface="Times New Roman" pitchFamily="18" charset="0"/>
                <a:cs typeface="Times New Roman" pitchFamily="18" charset="0"/>
              </a:rPr>
              <a:t>Захват нити I и II пальцами. </a:t>
            </a:r>
            <a:r>
              <a:rPr lang="ru-RU" dirty="0" smtClean="0">
                <a:latin typeface="Times New Roman" pitchFamily="18" charset="0"/>
                <a:cs typeface="Times New Roman" pitchFamily="18" charset="0"/>
              </a:rPr>
              <a:t>При использовании этого захвата нить зажимается между подушечками I и II пальцев кисти. Прочность удержания нити зависит от того, с какой силой прижаты друг к другу пальцы, поэтому на начальном этапе обучения этому способу следует обращать особое внимание на силу сжатия пальцев. Так как I и II пальцы «заняты» захваченной нитью, они не могут участвовать в переплетении нитей. Основными пальцами, выполняющими переплетение, являются III и IV, при этом V палец чаще всего играет роль дополнительного пальца или участвует в захвате второй нити (как при завязывании петли по методу </a:t>
            </a:r>
            <a:r>
              <a:rPr lang="ru-RU" dirty="0" err="1" smtClean="0">
                <a:latin typeface="Times New Roman" pitchFamily="18" charset="0"/>
                <a:cs typeface="Times New Roman" pitchFamily="18" charset="0"/>
              </a:rPr>
              <a:t>Ауна</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2571736" y="3357562"/>
            <a:ext cx="4071966" cy="2414920"/>
          </a:xfrm>
          <a:prstGeom prst="rect">
            <a:avLst/>
          </a:prstGeom>
          <a:noFill/>
          <a:ln w="9525">
            <a:noFill/>
            <a:miter lim="800000"/>
            <a:headEnd/>
            <a:tailEnd/>
          </a:ln>
          <a:effectLst/>
        </p:spPr>
      </p:pic>
      <p:sp>
        <p:nvSpPr>
          <p:cNvPr id="6" name="Прямоугольник 5"/>
          <p:cNvSpPr/>
          <p:nvPr/>
        </p:nvSpPr>
        <p:spPr>
          <a:xfrm>
            <a:off x="3071802" y="5643578"/>
            <a:ext cx="3130281" cy="369332"/>
          </a:xfrm>
          <a:prstGeom prst="rect">
            <a:avLst/>
          </a:prstGeom>
        </p:spPr>
        <p:txBody>
          <a:bodyPr wrap="none">
            <a:spAutoFit/>
          </a:bodyPr>
          <a:lstStyle/>
          <a:p>
            <a:r>
              <a:rPr lang="ru-RU" b="1" dirty="0" smtClean="0">
                <a:latin typeface="Times New Roman" pitchFamily="18" charset="0"/>
                <a:cs typeface="Times New Roman" pitchFamily="18" charset="0"/>
              </a:rPr>
              <a:t>Захват нити I и II пальцами</a:t>
            </a:r>
            <a:endParaRPr lang="ru-RU" dirty="0"/>
          </a:p>
        </p:txBody>
      </p:sp>
      <p:sp>
        <p:nvSpPr>
          <p:cNvPr id="7" name="TextBox 6"/>
          <p:cNvSpPr txBox="1"/>
          <p:nvPr/>
        </p:nvSpPr>
        <p:spPr>
          <a:xfrm>
            <a:off x="428596" y="6000768"/>
            <a:ext cx="821537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Изображение заимствовано из пособия ‹‹Узлы в хирургии›› И.В. </a:t>
            </a:r>
            <a:r>
              <a:rPr lang="ru-RU" sz="1200" b="1" dirty="0" err="1" smtClean="0">
                <a:solidFill>
                  <a:srgbClr val="FF0000"/>
                </a:solidFill>
                <a:latin typeface="Times New Roman" pitchFamily="18" charset="0"/>
                <a:cs typeface="Times New Roman" pitchFamily="18" charset="0"/>
              </a:rPr>
              <a:t>Слепцова</a:t>
            </a:r>
            <a:r>
              <a:rPr lang="ru-RU" sz="1200" b="1" dirty="0" smtClean="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00034" y="-214338"/>
            <a:ext cx="8229600" cy="1143000"/>
          </a:xfrm>
        </p:spPr>
        <p:txBody>
          <a:bodyPr>
            <a:normAutofit/>
          </a:bodyPr>
          <a:lstStyle/>
          <a:p>
            <a:r>
              <a:rPr lang="ru-RU" sz="3200" b="1" dirty="0" smtClean="0">
                <a:latin typeface="Times New Roman" pitchFamily="18" charset="0"/>
                <a:cs typeface="Times New Roman" pitchFamily="18" charset="0"/>
              </a:rPr>
              <a:t>1.Шовный материал</a:t>
            </a:r>
            <a:endParaRPr lang="ru-RU" sz="3200" b="1" dirty="0">
              <a:latin typeface="Times New Roman" pitchFamily="18" charset="0"/>
              <a:cs typeface="Times New Roman" pitchFamily="18" charset="0"/>
            </a:endParaRPr>
          </a:p>
        </p:txBody>
      </p:sp>
      <p:sp>
        <p:nvSpPr>
          <p:cNvPr id="5" name="Прямоугольник 4"/>
          <p:cNvSpPr/>
          <p:nvPr/>
        </p:nvSpPr>
        <p:spPr>
          <a:xfrm>
            <a:off x="285720" y="571480"/>
            <a:ext cx="8572560" cy="369332"/>
          </a:xfrm>
          <a:prstGeom prst="rect">
            <a:avLst/>
          </a:prstGeom>
        </p:spPr>
        <p:txBody>
          <a:bodyPr wrap="square">
            <a:spAutoFit/>
          </a:bodyPr>
          <a:lstStyle/>
          <a:p>
            <a:pPr marL="342900" indent="-342900" algn="just"/>
            <a:r>
              <a:rPr lang="ru-RU" b="1" dirty="0" smtClean="0">
                <a:latin typeface="Times New Roman" pitchFamily="18" charset="0"/>
                <a:cs typeface="Times New Roman" pitchFamily="18" charset="0"/>
              </a:rPr>
              <a:t>1.2.Виды шовного материала. Конструктивные особенности шовного материала</a:t>
            </a:r>
          </a:p>
        </p:txBody>
      </p:sp>
      <p:sp>
        <p:nvSpPr>
          <p:cNvPr id="6" name="Прямоугольник 5"/>
          <p:cNvSpPr/>
          <p:nvPr/>
        </p:nvSpPr>
        <p:spPr>
          <a:xfrm>
            <a:off x="142844" y="928670"/>
            <a:ext cx="8858312" cy="3693319"/>
          </a:xfrm>
          <a:prstGeom prst="rect">
            <a:avLst/>
          </a:prstGeom>
        </p:spPr>
        <p:txBody>
          <a:bodyPr wrap="square">
            <a:spAutoFit/>
          </a:bodyPr>
          <a:lstStyle/>
          <a:p>
            <a:pPr algn="just"/>
            <a:r>
              <a:rPr lang="ru-RU" dirty="0" smtClean="0">
                <a:latin typeface="Times New Roman" pitchFamily="18" charset="0"/>
                <a:cs typeface="Times New Roman" pitchFamily="18" charset="0"/>
              </a:rPr>
              <a:t>Шовные материалы могут быть изготовлены из сырья естественного происхождения либо из синтетических волокон. К шовным материалам естественного происхождения относятся шелк, конский волос, кетгут и др.</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Основой для синтетических нитей могут быть:</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полигликолиды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викрил</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дексон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полисорб</a:t>
            </a:r>
            <a:r>
              <a:rPr lang="ru-RU"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полидиоксанон</a:t>
            </a:r>
            <a:r>
              <a:rPr lang="ru-RU" dirty="0" smtClean="0">
                <a:latin typeface="Times New Roman" pitchFamily="18" charset="0"/>
                <a:cs typeface="Times New Roman" pitchFamily="18" charset="0"/>
              </a:rPr>
              <a:t> (ПДС, ПДС II);</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 полиуретан; </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полиамиды (капрон);</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 полиэфиры (лавсан, дакрон, </a:t>
            </a:r>
            <a:r>
              <a:rPr lang="ru-RU" dirty="0" err="1" smtClean="0">
                <a:latin typeface="Times New Roman" pitchFamily="18" charset="0"/>
                <a:cs typeface="Times New Roman" pitchFamily="18" charset="0"/>
              </a:rPr>
              <a:t>этибонд</a:t>
            </a:r>
            <a:r>
              <a:rPr lang="ru-RU"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 полиолефины (</a:t>
            </a:r>
            <a:r>
              <a:rPr lang="ru-RU" dirty="0" err="1" smtClean="0">
                <a:latin typeface="Times New Roman" pitchFamily="18" charset="0"/>
                <a:cs typeface="Times New Roman" pitchFamily="18" charset="0"/>
              </a:rPr>
              <a:t>пролен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суржилен</a:t>
            </a:r>
            <a:r>
              <a:rPr lang="ru-RU"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фторполимеры</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гор-текс</a:t>
            </a:r>
            <a:r>
              <a:rPr lang="ru-RU"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поливинилиден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корален</a:t>
            </a:r>
            <a:r>
              <a:rPr lang="ru-RU"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В ряде случаев для соединения тканей применяется металлическая проволока. </a:t>
            </a:r>
            <a:endParaRPr lang="ru-RU"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2357422" y="4643446"/>
            <a:ext cx="4357718" cy="2044963"/>
          </a:xfrm>
          <a:prstGeom prst="rect">
            <a:avLst/>
          </a:prstGeom>
          <a:noFill/>
          <a:ln w="9525">
            <a:noFill/>
            <a:miter lim="800000"/>
            <a:headEnd/>
            <a:tailEnd/>
          </a:ln>
          <a:effectLst/>
        </p:spPr>
      </p:pic>
      <p:sp>
        <p:nvSpPr>
          <p:cNvPr id="9" name="TextBox 8"/>
          <p:cNvSpPr txBox="1"/>
          <p:nvPr/>
        </p:nvSpPr>
        <p:spPr>
          <a:xfrm>
            <a:off x="1000100" y="6581001"/>
            <a:ext cx="8286808" cy="276999"/>
          </a:xfrm>
          <a:prstGeom prst="rect">
            <a:avLst/>
          </a:prstGeom>
          <a:noFill/>
        </p:spPr>
        <p:txBody>
          <a:bodyPr wrap="square" rtlCol="0">
            <a:spAutoFit/>
          </a:bodyPr>
          <a:lstStyle/>
          <a:p>
            <a:r>
              <a:rPr lang="ru-RU" sz="1200" b="1" dirty="0" smtClean="0">
                <a:solidFill>
                  <a:srgbClr val="FF0000"/>
                </a:solidFill>
                <a:latin typeface="Times New Roman" pitchFamily="18" charset="0"/>
                <a:cs typeface="Times New Roman" pitchFamily="18" charset="0"/>
              </a:rPr>
              <a:t>Изображение заимствовано из справочника клинических рекомендаций для врачей и студентов </a:t>
            </a:r>
            <a:r>
              <a:rPr lang="en-US" sz="1200" b="1" dirty="0" err="1" smtClean="0">
                <a:solidFill>
                  <a:srgbClr val="FF0000"/>
                </a:solidFill>
                <a:latin typeface="Times New Roman" pitchFamily="18" charset="0"/>
                <a:cs typeface="Times New Roman" pitchFamily="18" charset="0"/>
              </a:rPr>
              <a:t>Reclin</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1028343"/>
            <a:ext cx="8358246" cy="2862322"/>
          </a:xfrm>
          <a:prstGeom prst="rect">
            <a:avLst/>
          </a:prstGeom>
        </p:spPr>
        <p:txBody>
          <a:bodyPr wrap="square">
            <a:spAutoFit/>
          </a:bodyPr>
          <a:lstStyle/>
          <a:p>
            <a:pPr algn="just"/>
            <a:r>
              <a:rPr lang="ru-RU" b="1" dirty="0" smtClean="0">
                <a:latin typeface="Times New Roman" pitchFamily="18" charset="0"/>
                <a:cs typeface="Times New Roman" pitchFamily="18" charset="0"/>
              </a:rPr>
              <a:t>Прижимной захват нити I и II пальцами с обматыванием ее вокруг II пальца является разновидностью предыдущего</a:t>
            </a:r>
            <a:r>
              <a:rPr lang="ru-RU" dirty="0" smtClean="0">
                <a:latin typeface="Times New Roman" pitchFamily="18" charset="0"/>
                <a:cs typeface="Times New Roman" pitchFamily="18" charset="0"/>
              </a:rPr>
              <a:t>. Он очень прост и тем не менее чрезвычайно удобен при завязывании узлов на скользкой нити (например, обильно смоченной кровью). Обматывание нити вокруг II пальца прекращает скольжение нити и позволяет уверенно сформировать петлю (чаще нижним или верхним способом). Захват выполняется в три этапа: </a:t>
            </a:r>
          </a:p>
          <a:p>
            <a:pPr marL="342900" indent="-342900" algn="just">
              <a:buAutoNum type="arabicParenR"/>
            </a:pPr>
            <a:r>
              <a:rPr lang="ru-RU" dirty="0" smtClean="0">
                <a:latin typeface="Times New Roman" pitchFamily="18" charset="0"/>
                <a:cs typeface="Times New Roman" pitchFamily="18" charset="0"/>
              </a:rPr>
              <a:t>захватывают нить III, IV, V пальцами «в кулак» и натягивают ее на II пальце</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marL="342900" indent="-342900" algn="just"/>
            <a:r>
              <a:rPr lang="ru-RU" dirty="0" smtClean="0">
                <a:latin typeface="Times New Roman" pitchFamily="18" charset="0"/>
                <a:cs typeface="Times New Roman" pitchFamily="18" charset="0"/>
              </a:rPr>
              <a:t>2) вращательным движением кисти обматывают нить одним витком вокруг II пальца; </a:t>
            </a:r>
          </a:p>
          <a:p>
            <a:pPr marL="342900" indent="-342900" algn="just"/>
            <a:r>
              <a:rPr lang="ru-RU" dirty="0" smtClean="0">
                <a:latin typeface="Times New Roman" pitchFamily="18" charset="0"/>
                <a:cs typeface="Times New Roman" pitchFamily="18" charset="0"/>
              </a:rPr>
              <a:t>3) прижимают нить сверху I пальцем.</a:t>
            </a:r>
            <a:endParaRPr lang="ru-RU"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srcRect/>
          <a:stretch>
            <a:fillRect/>
          </a:stretch>
        </p:blipFill>
        <p:spPr bwMode="auto">
          <a:xfrm>
            <a:off x="1714480" y="4000504"/>
            <a:ext cx="6210318" cy="2227261"/>
          </a:xfrm>
          <a:prstGeom prst="rect">
            <a:avLst/>
          </a:prstGeom>
          <a:noFill/>
          <a:ln w="9525">
            <a:noFill/>
            <a:miter lim="800000"/>
            <a:headEnd/>
            <a:tailEnd/>
          </a:ln>
          <a:effectLst/>
        </p:spPr>
      </p:pic>
      <p:sp>
        <p:nvSpPr>
          <p:cNvPr id="6" name="Прямоугольник 5"/>
          <p:cNvSpPr/>
          <p:nvPr/>
        </p:nvSpPr>
        <p:spPr>
          <a:xfrm>
            <a:off x="785786" y="6143644"/>
            <a:ext cx="7715288" cy="584775"/>
          </a:xfrm>
          <a:prstGeom prst="rect">
            <a:avLst/>
          </a:prstGeom>
        </p:spPr>
        <p:txBody>
          <a:bodyPr wrap="square">
            <a:spAutoFit/>
          </a:bodyPr>
          <a:lstStyle/>
          <a:p>
            <a:pPr algn="ctr"/>
            <a:r>
              <a:rPr lang="ru-RU" sz="1600" b="1" dirty="0" smtClean="0">
                <a:latin typeface="Times New Roman" pitchFamily="18" charset="0"/>
                <a:cs typeface="Times New Roman" pitchFamily="18" charset="0"/>
              </a:rPr>
              <a:t>Прижимной захват нити I и II пальцами с обматыванием ее вокруг II пальца является разновидностью предыдущего</a:t>
            </a:r>
            <a:endParaRPr lang="ru-RU" sz="1600" dirty="0"/>
          </a:p>
        </p:txBody>
      </p:sp>
      <p:sp>
        <p:nvSpPr>
          <p:cNvPr id="7" name="TextBox 6"/>
          <p:cNvSpPr txBox="1"/>
          <p:nvPr/>
        </p:nvSpPr>
        <p:spPr>
          <a:xfrm>
            <a:off x="428596" y="6581001"/>
            <a:ext cx="821537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Изображение заимствовано из пособия ‹‹Узлы в хирургии›› И.В. </a:t>
            </a:r>
            <a:r>
              <a:rPr lang="ru-RU" sz="1200" b="1" dirty="0" err="1" smtClean="0">
                <a:solidFill>
                  <a:srgbClr val="FF0000"/>
                </a:solidFill>
                <a:latin typeface="Times New Roman" pitchFamily="18" charset="0"/>
                <a:cs typeface="Times New Roman" pitchFamily="18" charset="0"/>
              </a:rPr>
              <a:t>Слепцова</a:t>
            </a:r>
            <a:r>
              <a:rPr lang="ru-RU" sz="1200" b="1" dirty="0" smtClean="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142852"/>
            <a:ext cx="5143536" cy="3693319"/>
          </a:xfrm>
          <a:prstGeom prst="rect">
            <a:avLst/>
          </a:prstGeom>
        </p:spPr>
        <p:txBody>
          <a:bodyPr wrap="square">
            <a:spAutoFit/>
          </a:bodyPr>
          <a:lstStyle/>
          <a:p>
            <a:pPr algn="just"/>
            <a:r>
              <a:rPr lang="ru-RU" b="1" dirty="0" smtClean="0">
                <a:latin typeface="Times New Roman" pitchFamily="18" charset="0"/>
                <a:cs typeface="Times New Roman" pitchFamily="18" charset="0"/>
              </a:rPr>
              <a:t>Захват нити I и III пальцами </a:t>
            </a:r>
            <a:r>
              <a:rPr lang="ru-RU" dirty="0" smtClean="0">
                <a:latin typeface="Times New Roman" pitchFamily="18" charset="0"/>
                <a:cs typeface="Times New Roman" pitchFamily="18" charset="0"/>
              </a:rPr>
              <a:t>используется реже, чем предыдущий захват. Основное назначение этого способа — освободить II палец для выполнения переплетения нитей (например, при формировании двойной петли по методу Парина). Удержать нить III и I пальцами сложнее, чем II и I, поскольку III палец функционально менее развит, чем II палец. В начале обучения этому способу нить, как правило, постоянно «теряется» или захватывается по привычке I и II пальцами. Однако после небольшой тренировки появляется автоматизм движений и достаточная надёжность захвата. </a:t>
            </a:r>
            <a:endParaRPr lang="ru-RU" dirty="0">
              <a:latin typeface="Times New Roman" pitchFamily="18" charset="0"/>
              <a:cs typeface="Times New Roman" pitchFamily="18" charset="0"/>
            </a:endParaRPr>
          </a:p>
        </p:txBody>
      </p:sp>
      <p:sp>
        <p:nvSpPr>
          <p:cNvPr id="5" name="Прямоугольник 4"/>
          <p:cNvSpPr/>
          <p:nvPr/>
        </p:nvSpPr>
        <p:spPr>
          <a:xfrm>
            <a:off x="214282" y="3786190"/>
            <a:ext cx="5000660" cy="2862322"/>
          </a:xfrm>
          <a:prstGeom prst="rect">
            <a:avLst/>
          </a:prstGeom>
        </p:spPr>
        <p:txBody>
          <a:bodyPr wrap="square">
            <a:spAutoFit/>
          </a:bodyPr>
          <a:lstStyle/>
          <a:p>
            <a:pPr algn="just"/>
            <a:r>
              <a:rPr lang="ru-RU" b="1" dirty="0" smtClean="0">
                <a:latin typeface="Times New Roman" pitchFamily="18" charset="0"/>
                <a:cs typeface="Times New Roman" pitchFamily="18" charset="0"/>
              </a:rPr>
              <a:t>Захват нити I и IV пальцами </a:t>
            </a:r>
            <a:r>
              <a:rPr lang="ru-RU" dirty="0" smtClean="0">
                <a:latin typeface="Times New Roman" pitchFamily="18" charset="0"/>
                <a:cs typeface="Times New Roman" pitchFamily="18" charset="0"/>
              </a:rPr>
              <a:t>довольно сложен, поскольку IV палец — один из самых «слабых» в функциональном отношении. Овладеть этим захватом можно лишь в результате длительной тренировки. Применяется этот способ захвата исключительно при формировании петли по методу </a:t>
            </a:r>
            <a:r>
              <a:rPr lang="ru-RU" dirty="0" err="1" smtClean="0">
                <a:latin typeface="Times New Roman" pitchFamily="18" charset="0"/>
                <a:cs typeface="Times New Roman" pitchFamily="18" charset="0"/>
              </a:rPr>
              <a:t>Шоломянцева-Терского</a:t>
            </a:r>
            <a:r>
              <a:rPr lang="ru-RU" dirty="0" smtClean="0">
                <a:latin typeface="Times New Roman" pitchFamily="18" charset="0"/>
                <a:cs typeface="Times New Roman" pitchFamily="18" charset="0"/>
              </a:rPr>
              <a:t>, для выполнения которого другая нить должна быть зажата между боковыми поверхностями II и III пальцев этой же кисти.</a:t>
            </a:r>
            <a:endParaRPr lang="ru-RU"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srcRect/>
          <a:stretch>
            <a:fillRect/>
          </a:stretch>
        </p:blipFill>
        <p:spPr bwMode="auto">
          <a:xfrm>
            <a:off x="5643570" y="642918"/>
            <a:ext cx="3219450" cy="2209800"/>
          </a:xfrm>
          <a:prstGeom prst="rect">
            <a:avLst/>
          </a:prstGeom>
          <a:noFill/>
          <a:ln w="9525">
            <a:noFill/>
            <a:miter lim="800000"/>
            <a:headEnd/>
            <a:tailEnd/>
          </a:ln>
          <a:effectLst/>
        </p:spPr>
      </p:pic>
      <p:sp>
        <p:nvSpPr>
          <p:cNvPr id="7" name="Прямоугольник 6"/>
          <p:cNvSpPr/>
          <p:nvPr/>
        </p:nvSpPr>
        <p:spPr>
          <a:xfrm>
            <a:off x="5572132" y="3071810"/>
            <a:ext cx="3277757" cy="369332"/>
          </a:xfrm>
          <a:prstGeom prst="rect">
            <a:avLst/>
          </a:prstGeom>
        </p:spPr>
        <p:txBody>
          <a:bodyPr wrap="none">
            <a:spAutoFit/>
          </a:bodyPr>
          <a:lstStyle/>
          <a:p>
            <a:r>
              <a:rPr lang="ru-RU" b="1" dirty="0" smtClean="0">
                <a:latin typeface="Times New Roman" pitchFamily="18" charset="0"/>
                <a:cs typeface="Times New Roman" pitchFamily="18" charset="0"/>
              </a:rPr>
              <a:t>Захват нити I и III пальцами </a:t>
            </a:r>
            <a:endParaRPr lang="ru-RU" dirty="0"/>
          </a:p>
        </p:txBody>
      </p:sp>
      <p:pic>
        <p:nvPicPr>
          <p:cNvPr id="3075" name="Picture 3"/>
          <p:cNvPicPr>
            <a:picLocks noChangeAspect="1" noChangeArrowheads="1"/>
          </p:cNvPicPr>
          <p:nvPr/>
        </p:nvPicPr>
        <p:blipFill>
          <a:blip r:embed="rId3"/>
          <a:srcRect/>
          <a:stretch>
            <a:fillRect/>
          </a:stretch>
        </p:blipFill>
        <p:spPr bwMode="auto">
          <a:xfrm>
            <a:off x="5643570" y="3786190"/>
            <a:ext cx="3105150" cy="1885950"/>
          </a:xfrm>
          <a:prstGeom prst="rect">
            <a:avLst/>
          </a:prstGeom>
          <a:noFill/>
          <a:ln w="9525">
            <a:noFill/>
            <a:miter lim="800000"/>
            <a:headEnd/>
            <a:tailEnd/>
          </a:ln>
          <a:effectLst/>
        </p:spPr>
      </p:pic>
      <p:sp>
        <p:nvSpPr>
          <p:cNvPr id="9" name="Прямоугольник 8"/>
          <p:cNvSpPr/>
          <p:nvPr/>
        </p:nvSpPr>
        <p:spPr>
          <a:xfrm>
            <a:off x="5643570" y="5643578"/>
            <a:ext cx="3260764" cy="369332"/>
          </a:xfrm>
          <a:prstGeom prst="rect">
            <a:avLst/>
          </a:prstGeom>
        </p:spPr>
        <p:txBody>
          <a:bodyPr wrap="none">
            <a:spAutoFit/>
          </a:bodyPr>
          <a:lstStyle/>
          <a:p>
            <a:r>
              <a:rPr lang="ru-RU" b="1" dirty="0" smtClean="0">
                <a:latin typeface="Times New Roman" pitchFamily="18" charset="0"/>
                <a:cs typeface="Times New Roman" pitchFamily="18" charset="0"/>
              </a:rPr>
              <a:t>Захват нити I и IV пальцами </a:t>
            </a:r>
            <a:endParaRPr lang="ru-RU" dirty="0"/>
          </a:p>
        </p:txBody>
      </p:sp>
      <p:sp>
        <p:nvSpPr>
          <p:cNvPr id="10" name="TextBox 9"/>
          <p:cNvSpPr txBox="1"/>
          <p:nvPr/>
        </p:nvSpPr>
        <p:spPr>
          <a:xfrm>
            <a:off x="428596" y="6581001"/>
            <a:ext cx="821537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Изображение заимствовано из пособия ‹‹Узлы в хирургии›› И.В. </a:t>
            </a:r>
            <a:r>
              <a:rPr lang="ru-RU" sz="1200" b="1" dirty="0" err="1" smtClean="0">
                <a:solidFill>
                  <a:srgbClr val="FF0000"/>
                </a:solidFill>
                <a:latin typeface="Times New Roman" pitchFamily="18" charset="0"/>
                <a:cs typeface="Times New Roman" pitchFamily="18" charset="0"/>
              </a:rPr>
              <a:t>Слепцова</a:t>
            </a:r>
            <a:r>
              <a:rPr lang="ru-RU" sz="1200" b="1" dirty="0" smtClean="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642918"/>
            <a:ext cx="8643998" cy="2308324"/>
          </a:xfrm>
          <a:prstGeom prst="rect">
            <a:avLst/>
          </a:prstGeom>
        </p:spPr>
        <p:txBody>
          <a:bodyPr wrap="square">
            <a:spAutoFit/>
          </a:bodyPr>
          <a:lstStyle/>
          <a:p>
            <a:pPr algn="just"/>
            <a:r>
              <a:rPr lang="ru-RU" b="1" dirty="0" smtClean="0">
                <a:latin typeface="Times New Roman" pitchFamily="18" charset="0"/>
                <a:cs typeface="Times New Roman" pitchFamily="18" charset="0"/>
              </a:rPr>
              <a:t>Захват нити между боковыми поверхностями пальцев</a:t>
            </a:r>
            <a:r>
              <a:rPr lang="ru-RU" dirty="0" smtClean="0">
                <a:latin typeface="Times New Roman" pitchFamily="18" charset="0"/>
                <a:cs typeface="Times New Roman" pitchFamily="18" charset="0"/>
              </a:rPr>
              <a:t> применяется редко в связи с недостаточной надежностью удержания нитей при его использовании. Плотного соприкосновения боковых поверхностей пальцев трудно достичь даже при сильном их сжатии, поэтому для нити всегда остаётся «лазейка», в которую она может ускользнуть. Несмотря на этот недостаток, захват боковыми поверхностями пальцев применяется в способе завязывания сложной петли по методу Григорьева 2, а также при формировании петель одним из разобщённых способов (нить зажимают между III и IV пальцами кисти)</a:t>
            </a:r>
            <a:endParaRPr lang="ru-RU"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a:srcRect/>
          <a:stretch>
            <a:fillRect/>
          </a:stretch>
        </p:blipFill>
        <p:spPr bwMode="auto">
          <a:xfrm>
            <a:off x="1285852" y="3143248"/>
            <a:ext cx="6648450" cy="2400300"/>
          </a:xfrm>
          <a:prstGeom prst="rect">
            <a:avLst/>
          </a:prstGeom>
          <a:noFill/>
          <a:ln w="9525">
            <a:noFill/>
            <a:miter lim="800000"/>
            <a:headEnd/>
            <a:tailEnd/>
          </a:ln>
          <a:effectLst/>
        </p:spPr>
      </p:pic>
      <p:sp>
        <p:nvSpPr>
          <p:cNvPr id="6" name="Прямоугольник 5"/>
          <p:cNvSpPr/>
          <p:nvPr/>
        </p:nvSpPr>
        <p:spPr>
          <a:xfrm>
            <a:off x="1142976" y="5715016"/>
            <a:ext cx="6715156" cy="369332"/>
          </a:xfrm>
          <a:prstGeom prst="rect">
            <a:avLst/>
          </a:prstGeom>
        </p:spPr>
        <p:txBody>
          <a:bodyPr wrap="square">
            <a:spAutoFit/>
          </a:bodyPr>
          <a:lstStyle/>
          <a:p>
            <a:pPr algn="ctr"/>
            <a:r>
              <a:rPr lang="ru-RU" b="1" dirty="0" smtClean="0">
                <a:latin typeface="Times New Roman" pitchFamily="18" charset="0"/>
                <a:cs typeface="Times New Roman" pitchFamily="18" charset="0"/>
              </a:rPr>
              <a:t>Захват нити между боковыми поверхностями пальцев</a:t>
            </a:r>
            <a:r>
              <a:rPr lang="ru-RU" dirty="0" smtClean="0">
                <a:latin typeface="Times New Roman" pitchFamily="18" charset="0"/>
                <a:cs typeface="Times New Roman" pitchFamily="18" charset="0"/>
              </a:rPr>
              <a:t> </a:t>
            </a:r>
            <a:endParaRPr lang="ru-RU" dirty="0"/>
          </a:p>
        </p:txBody>
      </p:sp>
      <p:sp>
        <p:nvSpPr>
          <p:cNvPr id="7" name="TextBox 6"/>
          <p:cNvSpPr txBox="1"/>
          <p:nvPr/>
        </p:nvSpPr>
        <p:spPr>
          <a:xfrm>
            <a:off x="428596" y="6581001"/>
            <a:ext cx="821537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Изображение заимствовано из пособия ‹‹Узлы в хирургии›› И.В. </a:t>
            </a:r>
            <a:r>
              <a:rPr lang="ru-RU" sz="1200" b="1" dirty="0" err="1" smtClean="0">
                <a:solidFill>
                  <a:srgbClr val="FF0000"/>
                </a:solidFill>
                <a:latin typeface="Times New Roman" pitchFamily="18" charset="0"/>
                <a:cs typeface="Times New Roman" pitchFamily="18" charset="0"/>
              </a:rPr>
              <a:t>Слепцова</a:t>
            </a:r>
            <a:r>
              <a:rPr lang="ru-RU" sz="1200" b="1" dirty="0" smtClean="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1785926"/>
            <a:ext cx="4572000" cy="3693319"/>
          </a:xfrm>
          <a:prstGeom prst="rect">
            <a:avLst/>
          </a:prstGeom>
        </p:spPr>
        <p:txBody>
          <a:bodyPr>
            <a:spAutoFit/>
          </a:bodyPr>
          <a:lstStyle/>
          <a:p>
            <a:pPr algn="just"/>
            <a:r>
              <a:rPr lang="ru-RU" b="1" dirty="0" smtClean="0">
                <a:latin typeface="Times New Roman" pitchFamily="18" charset="0"/>
                <a:cs typeface="Times New Roman" pitchFamily="18" charset="0"/>
              </a:rPr>
              <a:t>Прижимной захват нити III, ГУ и V пальцами. </a:t>
            </a:r>
            <a:r>
              <a:rPr lang="ru-RU" dirty="0" smtClean="0">
                <a:latin typeface="Times New Roman" pitchFamily="18" charset="0"/>
                <a:cs typeface="Times New Roman" pitchFamily="18" charset="0"/>
              </a:rPr>
              <a:t>Исключительное удобство этого захвата связано с использованием естественного движения — захватить нить всеми пальцами кисти, а потом развести I и II пальцы (они необходимы для выполнения переплетения нитей). Нить остаётся прижатой остальными тремя пальцами кисти. Основной недостаток этого захвата, как и предыдущего, — в недостаточной надёжности удержания нитей из-за многочисленных «лазеек» между пальцами и ладонью.</a:t>
            </a:r>
            <a:endParaRPr lang="ru-RU"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a:srcRect/>
          <a:stretch>
            <a:fillRect/>
          </a:stretch>
        </p:blipFill>
        <p:spPr bwMode="auto">
          <a:xfrm>
            <a:off x="5643570" y="2643182"/>
            <a:ext cx="3248035" cy="2270223"/>
          </a:xfrm>
          <a:prstGeom prst="rect">
            <a:avLst/>
          </a:prstGeom>
          <a:noFill/>
          <a:ln w="9525">
            <a:noFill/>
            <a:miter lim="800000"/>
            <a:headEnd/>
            <a:tailEnd/>
          </a:ln>
          <a:effectLst/>
        </p:spPr>
      </p:pic>
      <p:sp>
        <p:nvSpPr>
          <p:cNvPr id="6" name="Прямоугольник 5"/>
          <p:cNvSpPr/>
          <p:nvPr/>
        </p:nvSpPr>
        <p:spPr>
          <a:xfrm>
            <a:off x="4572000" y="5000636"/>
            <a:ext cx="4572000" cy="646331"/>
          </a:xfrm>
          <a:prstGeom prst="rect">
            <a:avLst/>
          </a:prstGeom>
        </p:spPr>
        <p:txBody>
          <a:bodyPr>
            <a:spAutoFit/>
          </a:bodyPr>
          <a:lstStyle/>
          <a:p>
            <a:pPr algn="ctr"/>
            <a:r>
              <a:rPr lang="ru-RU" b="1" dirty="0" smtClean="0">
                <a:latin typeface="Times New Roman" pitchFamily="18" charset="0"/>
                <a:cs typeface="Times New Roman" pitchFamily="18" charset="0"/>
              </a:rPr>
              <a:t>Прижимной захват нити III, ГУ и V пальцами</a:t>
            </a:r>
            <a:endParaRPr lang="ru-RU" dirty="0"/>
          </a:p>
        </p:txBody>
      </p:sp>
      <p:sp>
        <p:nvSpPr>
          <p:cNvPr id="7" name="TextBox 6"/>
          <p:cNvSpPr txBox="1"/>
          <p:nvPr/>
        </p:nvSpPr>
        <p:spPr>
          <a:xfrm>
            <a:off x="428596" y="6581001"/>
            <a:ext cx="821537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Изображение заимствовано из пособия ‹‹Узлы в хирургии›› И.В. </a:t>
            </a:r>
            <a:r>
              <a:rPr lang="ru-RU" sz="1200" b="1" dirty="0" err="1" smtClean="0">
                <a:solidFill>
                  <a:srgbClr val="FF0000"/>
                </a:solidFill>
                <a:latin typeface="Times New Roman" pitchFamily="18" charset="0"/>
                <a:cs typeface="Times New Roman" pitchFamily="18" charset="0"/>
              </a:rPr>
              <a:t>Слепцова</a:t>
            </a:r>
            <a:r>
              <a:rPr lang="ru-RU" sz="1200" b="1" dirty="0" smtClean="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214290"/>
            <a:ext cx="8501122" cy="3416320"/>
          </a:xfrm>
          <a:prstGeom prst="rect">
            <a:avLst/>
          </a:prstGeom>
        </p:spPr>
        <p:txBody>
          <a:bodyPr wrap="square">
            <a:spAutoFit/>
          </a:bodyPr>
          <a:lstStyle/>
          <a:p>
            <a:pPr algn="just"/>
            <a:r>
              <a:rPr lang="ru-RU" b="1" dirty="0" err="1" smtClean="0">
                <a:latin typeface="Times New Roman" pitchFamily="18" charset="0"/>
                <a:cs typeface="Times New Roman" pitchFamily="18" charset="0"/>
              </a:rPr>
              <a:t>Обвивной</a:t>
            </a:r>
            <a:r>
              <a:rPr lang="ru-RU" b="1" dirty="0" smtClean="0">
                <a:latin typeface="Times New Roman" pitchFamily="18" charset="0"/>
                <a:cs typeface="Times New Roman" pitchFamily="18" charset="0"/>
              </a:rPr>
              <a:t> захват III, IV и V пальцами </a:t>
            </a:r>
            <a:r>
              <a:rPr lang="ru-RU" dirty="0" smtClean="0">
                <a:latin typeface="Times New Roman" pitchFamily="18" charset="0"/>
                <a:cs typeface="Times New Roman" pitchFamily="18" charset="0"/>
              </a:rPr>
              <a:t>очень надежен, однако для достижения быстроты его выполнения требуется некоторая тренировка. Захват выполняется в пять этапов: </a:t>
            </a:r>
          </a:p>
          <a:p>
            <a:pPr marL="342900" indent="-342900" algn="just">
              <a:buAutoNum type="arabicParenR"/>
            </a:pPr>
            <a:r>
              <a:rPr lang="ru-RU" dirty="0" smtClean="0">
                <a:latin typeface="Times New Roman" pitchFamily="18" charset="0"/>
                <a:cs typeface="Times New Roman" pitchFamily="18" charset="0"/>
              </a:rPr>
              <a:t>захватывают нити I и II пальцами; </a:t>
            </a:r>
          </a:p>
          <a:p>
            <a:pPr marL="342900" indent="-342900" algn="just"/>
            <a:r>
              <a:rPr lang="ru-RU" dirty="0" smtClean="0">
                <a:latin typeface="Times New Roman" pitchFamily="18" charset="0"/>
                <a:cs typeface="Times New Roman" pitchFamily="18" charset="0"/>
              </a:rPr>
              <a:t>2) «наступают» на нить III, IV и V пальцами, прогибая её; </a:t>
            </a:r>
          </a:p>
          <a:p>
            <a:pPr marL="342900" indent="-342900" algn="just"/>
            <a:r>
              <a:rPr lang="ru-RU" dirty="0" smtClean="0">
                <a:latin typeface="Times New Roman" pitchFamily="18" charset="0"/>
                <a:cs typeface="Times New Roman" pitchFamily="18" charset="0"/>
              </a:rPr>
              <a:t>3) III палец отводят от IV пальца;</a:t>
            </a:r>
          </a:p>
          <a:p>
            <a:pPr marL="342900" indent="-342900" algn="just"/>
            <a:r>
              <a:rPr lang="ru-RU" dirty="0" smtClean="0">
                <a:latin typeface="Times New Roman" pitchFamily="18" charset="0"/>
                <a:cs typeface="Times New Roman" pitchFamily="18" charset="0"/>
              </a:rPr>
              <a:t>4) движением кисти III палец заводят за нить, а IV и V пальцы немного сгибают; </a:t>
            </a:r>
          </a:p>
          <a:p>
            <a:pPr marL="342900" indent="-342900" algn="just"/>
            <a:r>
              <a:rPr lang="ru-RU" dirty="0" smtClean="0">
                <a:latin typeface="Times New Roman" pitchFamily="18" charset="0"/>
                <a:cs typeface="Times New Roman" pitchFamily="18" charset="0"/>
              </a:rPr>
              <a:t>5) сгибают III палец и прижимают им нить к IV пальцу. IV и V пальцы полностью сгибают и прижимают нить к ладони. I и II пальцы разводят в стороны, освобождая нить. </a:t>
            </a:r>
          </a:p>
          <a:p>
            <a:pPr marL="342900" indent="-342900" algn="just"/>
            <a:r>
              <a:rPr lang="ru-RU" dirty="0" smtClean="0">
                <a:latin typeface="Times New Roman" pitchFamily="18" charset="0"/>
                <a:cs typeface="Times New Roman" pitchFamily="18" charset="0"/>
              </a:rPr>
              <a:t>В итоге нить оказывается крепко зажатой между III, IV и V пальцами, а I и II пальцы освобождены для переплетения нитей. </a:t>
            </a:r>
            <a:endParaRPr lang="ru-RU"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srcRect/>
          <a:stretch>
            <a:fillRect/>
          </a:stretch>
        </p:blipFill>
        <p:spPr bwMode="auto">
          <a:xfrm>
            <a:off x="2000232" y="3571876"/>
            <a:ext cx="5253048" cy="2813405"/>
          </a:xfrm>
          <a:prstGeom prst="rect">
            <a:avLst/>
          </a:prstGeom>
          <a:noFill/>
          <a:ln w="9525">
            <a:noFill/>
            <a:miter lim="800000"/>
            <a:headEnd/>
            <a:tailEnd/>
          </a:ln>
          <a:effectLst/>
        </p:spPr>
      </p:pic>
      <p:sp>
        <p:nvSpPr>
          <p:cNvPr id="6" name="Прямоугольник 5"/>
          <p:cNvSpPr/>
          <p:nvPr/>
        </p:nvSpPr>
        <p:spPr>
          <a:xfrm>
            <a:off x="2571736" y="6286520"/>
            <a:ext cx="3783152" cy="338554"/>
          </a:xfrm>
          <a:prstGeom prst="rect">
            <a:avLst/>
          </a:prstGeom>
        </p:spPr>
        <p:txBody>
          <a:bodyPr wrap="none">
            <a:spAutoFit/>
          </a:bodyPr>
          <a:lstStyle/>
          <a:p>
            <a:r>
              <a:rPr lang="ru-RU" sz="1600" b="1" dirty="0" err="1" smtClean="0">
                <a:latin typeface="Times New Roman" pitchFamily="18" charset="0"/>
                <a:cs typeface="Times New Roman" pitchFamily="18" charset="0"/>
              </a:rPr>
              <a:t>Обвивной</a:t>
            </a:r>
            <a:r>
              <a:rPr lang="ru-RU" sz="1600" b="1" dirty="0" smtClean="0">
                <a:latin typeface="Times New Roman" pitchFamily="18" charset="0"/>
                <a:cs typeface="Times New Roman" pitchFamily="18" charset="0"/>
              </a:rPr>
              <a:t> захват III, IV и V пальцами </a:t>
            </a:r>
            <a:endParaRPr lang="ru-RU" sz="1600" dirty="0"/>
          </a:p>
        </p:txBody>
      </p:sp>
      <p:sp>
        <p:nvSpPr>
          <p:cNvPr id="7" name="TextBox 6"/>
          <p:cNvSpPr txBox="1"/>
          <p:nvPr/>
        </p:nvSpPr>
        <p:spPr>
          <a:xfrm>
            <a:off x="428596" y="6581001"/>
            <a:ext cx="821537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Изображение заимствовано из пособия ‹‹Узлы в хирургии›› И.В. </a:t>
            </a:r>
            <a:r>
              <a:rPr lang="ru-RU" sz="1200" b="1" dirty="0" err="1" smtClean="0">
                <a:solidFill>
                  <a:srgbClr val="FF0000"/>
                </a:solidFill>
                <a:latin typeface="Times New Roman" pitchFamily="18" charset="0"/>
                <a:cs typeface="Times New Roman" pitchFamily="18" charset="0"/>
              </a:rPr>
              <a:t>Слепцова</a:t>
            </a:r>
            <a:r>
              <a:rPr lang="ru-RU" sz="1200" b="1" dirty="0" smtClean="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357166"/>
            <a:ext cx="8572560" cy="3139321"/>
          </a:xfrm>
          <a:prstGeom prst="rect">
            <a:avLst/>
          </a:prstGeom>
        </p:spPr>
        <p:txBody>
          <a:bodyPr wrap="square">
            <a:spAutoFit/>
          </a:bodyPr>
          <a:lstStyle/>
          <a:p>
            <a:pPr algn="just"/>
            <a:r>
              <a:rPr lang="ru-RU" b="1" dirty="0" err="1" smtClean="0">
                <a:latin typeface="Times New Roman" pitchFamily="18" charset="0"/>
                <a:cs typeface="Times New Roman" pitchFamily="18" charset="0"/>
              </a:rPr>
              <a:t>Обвивной</a:t>
            </a:r>
            <a:r>
              <a:rPr lang="ru-RU" b="1" dirty="0" smtClean="0">
                <a:latin typeface="Times New Roman" pitchFamily="18" charset="0"/>
                <a:cs typeface="Times New Roman" pitchFamily="18" charset="0"/>
              </a:rPr>
              <a:t> захват нити двумя пальцами (IV и V) </a:t>
            </a:r>
            <a:r>
              <a:rPr lang="ru-RU" dirty="0" smtClean="0">
                <a:latin typeface="Times New Roman" pitchFamily="18" charset="0"/>
                <a:cs typeface="Times New Roman" pitchFamily="18" charset="0"/>
              </a:rPr>
              <a:t>применяется при завязывании петли пальцами одной кисти (по методу </a:t>
            </a:r>
            <a:r>
              <a:rPr lang="ru-RU" dirty="0" err="1" smtClean="0">
                <a:latin typeface="Times New Roman" pitchFamily="18" charset="0"/>
                <a:cs typeface="Times New Roman" pitchFamily="18" charset="0"/>
              </a:rPr>
              <a:t>Ауна</a:t>
            </a:r>
            <a:r>
              <a:rPr lang="ru-RU" dirty="0" smtClean="0">
                <a:latin typeface="Times New Roman" pitchFamily="18" charset="0"/>
                <a:cs typeface="Times New Roman" pitchFamily="18" charset="0"/>
              </a:rPr>
              <a:t>). Цель захвата — обеспечить надёжность удержания нити и одновременно освободить III палец для переплетения нитей, в то время как I и II пальцы удерживают вторую нить. Данный захват выполняется в пять этапов: 1) ближнюю нить захватывают I и II пальцами правой кисти</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2) V пальцем «наступают» на нить и прогибают её; IV палец отводят от V пальца</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3) движением кисти IV палец перемещают за ближнюю нить</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4) V палец сгибают и прижимают им нить</a:t>
            </a:r>
            <a:r>
              <a:rPr lang="en-US"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5) IV палец сгибают и прижимают им нить к V пальцу. I и II пальцами отпускают нить для того, чтобы занять положение, удобное для захвата второй нити</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srcRect/>
          <a:stretch>
            <a:fillRect/>
          </a:stretch>
        </p:blipFill>
        <p:spPr bwMode="auto">
          <a:xfrm>
            <a:off x="1857356" y="3500438"/>
            <a:ext cx="5347618" cy="2857506"/>
          </a:xfrm>
          <a:prstGeom prst="rect">
            <a:avLst/>
          </a:prstGeom>
          <a:noFill/>
          <a:ln w="9525">
            <a:noFill/>
            <a:miter lim="800000"/>
            <a:headEnd/>
            <a:tailEnd/>
          </a:ln>
          <a:effectLst/>
        </p:spPr>
      </p:pic>
      <p:sp>
        <p:nvSpPr>
          <p:cNvPr id="6" name="Прямоугольник 5"/>
          <p:cNvSpPr/>
          <p:nvPr/>
        </p:nvSpPr>
        <p:spPr>
          <a:xfrm>
            <a:off x="1571604" y="6215082"/>
            <a:ext cx="6429404" cy="369332"/>
          </a:xfrm>
          <a:prstGeom prst="rect">
            <a:avLst/>
          </a:prstGeom>
        </p:spPr>
        <p:txBody>
          <a:bodyPr wrap="square">
            <a:spAutoFit/>
          </a:bodyPr>
          <a:lstStyle/>
          <a:p>
            <a:pPr algn="ctr"/>
            <a:r>
              <a:rPr lang="ru-RU" b="1" dirty="0" err="1" smtClean="0">
                <a:latin typeface="Times New Roman" pitchFamily="18" charset="0"/>
                <a:cs typeface="Times New Roman" pitchFamily="18" charset="0"/>
              </a:rPr>
              <a:t>Обвивной</a:t>
            </a:r>
            <a:r>
              <a:rPr lang="ru-RU" b="1" dirty="0" smtClean="0">
                <a:latin typeface="Times New Roman" pitchFamily="18" charset="0"/>
                <a:cs typeface="Times New Roman" pitchFamily="18" charset="0"/>
              </a:rPr>
              <a:t> захват нити двумя пальцами (IV и V) </a:t>
            </a:r>
            <a:endParaRPr lang="ru-RU" dirty="0"/>
          </a:p>
        </p:txBody>
      </p:sp>
      <p:sp>
        <p:nvSpPr>
          <p:cNvPr id="7" name="TextBox 6"/>
          <p:cNvSpPr txBox="1"/>
          <p:nvPr/>
        </p:nvSpPr>
        <p:spPr>
          <a:xfrm>
            <a:off x="428596" y="6581001"/>
            <a:ext cx="821537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Изображение заимствовано из пособия ‹‹Узлы в хирургии›› И.В. </a:t>
            </a:r>
            <a:r>
              <a:rPr lang="ru-RU" sz="1200" b="1" dirty="0" err="1" smtClean="0">
                <a:solidFill>
                  <a:srgbClr val="FF0000"/>
                </a:solidFill>
                <a:latin typeface="Times New Roman" pitchFamily="18" charset="0"/>
                <a:cs typeface="Times New Roman" pitchFamily="18" charset="0"/>
              </a:rPr>
              <a:t>Слепцова</a:t>
            </a:r>
            <a:r>
              <a:rPr lang="ru-RU" sz="1200" b="1" dirty="0" smtClean="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214290"/>
            <a:ext cx="4572000" cy="3416320"/>
          </a:xfrm>
          <a:prstGeom prst="rect">
            <a:avLst/>
          </a:prstGeom>
        </p:spPr>
        <p:txBody>
          <a:bodyPr>
            <a:spAutoFit/>
          </a:bodyPr>
          <a:lstStyle/>
          <a:p>
            <a:pPr algn="just"/>
            <a:r>
              <a:rPr lang="ru-RU" b="1" dirty="0" smtClean="0">
                <a:latin typeface="Times New Roman" pitchFamily="18" charset="0"/>
                <a:cs typeface="Times New Roman" pitchFamily="18" charset="0"/>
              </a:rPr>
              <a:t>Прижимной захват обеих нитей III, IV и V пальцами</a:t>
            </a:r>
            <a:r>
              <a:rPr lang="ru-RU"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одной кисти</a:t>
            </a:r>
            <a:r>
              <a:rPr lang="ru-RU" dirty="0" smtClean="0">
                <a:latin typeface="Times New Roman" pitchFamily="18" charset="0"/>
                <a:cs typeface="Times New Roman" pitchFamily="18" charset="0"/>
              </a:rPr>
              <a:t> применяют при завязывании петли пальцами одной кисти по методу Ли (G. H. </a:t>
            </a:r>
            <a:r>
              <a:rPr lang="ru-RU" dirty="0" err="1" smtClean="0">
                <a:latin typeface="Times New Roman" pitchFamily="18" charset="0"/>
                <a:cs typeface="Times New Roman" pitchFamily="18" charset="0"/>
              </a:rPr>
              <a:t>Lee</a:t>
            </a:r>
            <a:r>
              <a:rPr lang="ru-RU" dirty="0" smtClean="0">
                <a:latin typeface="Times New Roman" pitchFamily="18" charset="0"/>
                <a:cs typeface="Times New Roman" pitchFamily="18" charset="0"/>
              </a:rPr>
              <a:t>). Мы считаем этот метод недостаточно удобным и надёжным, причём во многом недостатки его связаны, по нашему мнению, именно с захватом нитей. Захват сразу двух нитей «в кулак» не обеспечивает прочного удержания нитей и сопровождается их перекручиванием, что значительно осложняет формирование петли</a:t>
            </a:r>
            <a:r>
              <a:rPr lang="en-US"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5" name="Прямоугольник 4"/>
          <p:cNvSpPr/>
          <p:nvPr/>
        </p:nvSpPr>
        <p:spPr>
          <a:xfrm>
            <a:off x="285720" y="3786190"/>
            <a:ext cx="4572000" cy="2585323"/>
          </a:xfrm>
          <a:prstGeom prst="rect">
            <a:avLst/>
          </a:prstGeom>
        </p:spPr>
        <p:txBody>
          <a:bodyPr>
            <a:spAutoFit/>
          </a:bodyPr>
          <a:lstStyle/>
          <a:p>
            <a:pPr algn="just"/>
            <a:r>
              <a:rPr lang="ru-RU" b="1" dirty="0" smtClean="0">
                <a:latin typeface="Times New Roman" pitchFamily="18" charset="0"/>
                <a:cs typeface="Times New Roman" pitchFamily="18" charset="0"/>
              </a:rPr>
              <a:t>Прижимной захват III, IV, V пальцами с «вынесением» нитей на I и II пальцах </a:t>
            </a:r>
            <a:r>
              <a:rPr lang="ru-RU" dirty="0" smtClean="0">
                <a:latin typeface="Times New Roman" pitchFamily="18" charset="0"/>
                <a:cs typeface="Times New Roman" pitchFamily="18" charset="0"/>
              </a:rPr>
              <a:t>применяют при формировании сложной петли по методу Григорьева. Незначительно отличается от прижимного захвата нити III, IV, V пальцами тем, что нить перекидывается через I и II пальцы. Для удержания нити можно использовать и </a:t>
            </a:r>
            <a:r>
              <a:rPr lang="ru-RU" dirty="0" err="1" smtClean="0">
                <a:latin typeface="Times New Roman" pitchFamily="18" charset="0"/>
                <a:cs typeface="Times New Roman" pitchFamily="18" charset="0"/>
              </a:rPr>
              <a:t>обвивной</a:t>
            </a:r>
            <a:r>
              <a:rPr lang="ru-RU" dirty="0" smtClean="0">
                <a:latin typeface="Times New Roman" pitchFamily="18" charset="0"/>
                <a:cs typeface="Times New Roman" pitchFamily="18" charset="0"/>
              </a:rPr>
              <a:t> захват III, IV, V пальцами. </a:t>
            </a:r>
            <a:endParaRPr lang="ru-RU"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a:srcRect/>
          <a:stretch>
            <a:fillRect/>
          </a:stretch>
        </p:blipFill>
        <p:spPr bwMode="auto">
          <a:xfrm>
            <a:off x="5143504" y="642918"/>
            <a:ext cx="3333750" cy="2009775"/>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5357818" y="4143380"/>
            <a:ext cx="3295650" cy="1704975"/>
          </a:xfrm>
          <a:prstGeom prst="rect">
            <a:avLst/>
          </a:prstGeom>
          <a:noFill/>
          <a:ln w="9525">
            <a:noFill/>
            <a:miter lim="800000"/>
            <a:headEnd/>
            <a:tailEnd/>
          </a:ln>
          <a:effectLst/>
        </p:spPr>
      </p:pic>
      <p:sp>
        <p:nvSpPr>
          <p:cNvPr id="8" name="Прямоугольник 7"/>
          <p:cNvSpPr/>
          <p:nvPr/>
        </p:nvSpPr>
        <p:spPr>
          <a:xfrm>
            <a:off x="4572000" y="2714620"/>
            <a:ext cx="4572000" cy="584775"/>
          </a:xfrm>
          <a:prstGeom prst="rect">
            <a:avLst/>
          </a:prstGeom>
        </p:spPr>
        <p:txBody>
          <a:bodyPr>
            <a:spAutoFit/>
          </a:bodyPr>
          <a:lstStyle/>
          <a:p>
            <a:pPr algn="ctr"/>
            <a:r>
              <a:rPr lang="ru-RU" sz="1600" b="1" dirty="0" smtClean="0">
                <a:latin typeface="Times New Roman" pitchFamily="18" charset="0"/>
                <a:cs typeface="Times New Roman" pitchFamily="18" charset="0"/>
              </a:rPr>
              <a:t>Прижимной захват обеих нитей III, IV и V пальцами</a:t>
            </a:r>
            <a:r>
              <a:rPr lang="ru-RU" sz="1600"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одной кисти</a:t>
            </a:r>
            <a:r>
              <a:rPr lang="ru-RU" sz="1600" dirty="0" smtClean="0">
                <a:latin typeface="Times New Roman" pitchFamily="18" charset="0"/>
                <a:cs typeface="Times New Roman" pitchFamily="18" charset="0"/>
              </a:rPr>
              <a:t> </a:t>
            </a:r>
            <a:endParaRPr lang="ru-RU" sz="1600" dirty="0"/>
          </a:p>
        </p:txBody>
      </p:sp>
      <p:sp>
        <p:nvSpPr>
          <p:cNvPr id="9" name="Прямоугольник 8"/>
          <p:cNvSpPr/>
          <p:nvPr/>
        </p:nvSpPr>
        <p:spPr>
          <a:xfrm>
            <a:off x="4572000" y="5857892"/>
            <a:ext cx="4572000" cy="584775"/>
          </a:xfrm>
          <a:prstGeom prst="rect">
            <a:avLst/>
          </a:prstGeom>
        </p:spPr>
        <p:txBody>
          <a:bodyPr>
            <a:spAutoFit/>
          </a:bodyPr>
          <a:lstStyle/>
          <a:p>
            <a:pPr algn="ctr"/>
            <a:r>
              <a:rPr lang="ru-RU" sz="1600" b="1" dirty="0" smtClean="0">
                <a:latin typeface="Times New Roman" pitchFamily="18" charset="0"/>
                <a:cs typeface="Times New Roman" pitchFamily="18" charset="0"/>
              </a:rPr>
              <a:t>Прижимной захват III, IV, V пальцами с «вынесением» нитей на I и II пальцах </a:t>
            </a:r>
            <a:endParaRPr lang="ru-RU" sz="1600" dirty="0"/>
          </a:p>
        </p:txBody>
      </p:sp>
      <p:sp>
        <p:nvSpPr>
          <p:cNvPr id="10" name="TextBox 9"/>
          <p:cNvSpPr txBox="1"/>
          <p:nvPr/>
        </p:nvSpPr>
        <p:spPr>
          <a:xfrm>
            <a:off x="428596" y="6581001"/>
            <a:ext cx="821537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Изображение заимствовано из пособия ‹‹Узлы в хирургии›› И.В. </a:t>
            </a:r>
            <a:r>
              <a:rPr lang="ru-RU" sz="1200" b="1" dirty="0" err="1" smtClean="0">
                <a:solidFill>
                  <a:srgbClr val="FF0000"/>
                </a:solidFill>
                <a:latin typeface="Times New Roman" pitchFamily="18" charset="0"/>
                <a:cs typeface="Times New Roman" pitchFamily="18" charset="0"/>
              </a:rPr>
              <a:t>Слепцова</a:t>
            </a:r>
            <a:r>
              <a:rPr lang="ru-RU" sz="1200" b="1" dirty="0" smtClean="0">
                <a:solidFill>
                  <a:srgbClr val="FF0000"/>
                </a:solidFill>
                <a:latin typeface="Times New Roman" pitchFamily="18" charset="0"/>
                <a:cs typeface="Times New Roman" pitchFamily="18" charset="0"/>
              </a:rPr>
              <a:t> </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8" y="285728"/>
            <a:ext cx="8215370" cy="646331"/>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Первый </a:t>
            </a:r>
            <a:r>
              <a:rPr lang="ru-RU" dirty="0" err="1" smtClean="0">
                <a:latin typeface="Times New Roman" pitchFamily="18" charset="0"/>
                <a:cs typeface="Times New Roman" pitchFamily="18" charset="0"/>
              </a:rPr>
              <a:t>бимануальный</a:t>
            </a:r>
            <a:r>
              <a:rPr lang="ru-RU" dirty="0" smtClean="0">
                <a:latin typeface="Times New Roman" pitchFamily="18" charset="0"/>
                <a:cs typeface="Times New Roman" pitchFamily="18" charset="0"/>
              </a:rPr>
              <a:t> способ - рекомендуется для завязывания в узел средних по длине лигатур. </a:t>
            </a:r>
          </a:p>
        </p:txBody>
      </p:sp>
      <p:sp>
        <p:nvSpPr>
          <p:cNvPr id="5" name="Прямоугольник 4"/>
          <p:cNvSpPr/>
          <p:nvPr/>
        </p:nvSpPr>
        <p:spPr>
          <a:xfrm>
            <a:off x="428596" y="1000108"/>
            <a:ext cx="4572000" cy="2585323"/>
          </a:xfrm>
          <a:prstGeom prst="rect">
            <a:avLst/>
          </a:prstGeom>
        </p:spPr>
        <p:txBody>
          <a:bodyPr>
            <a:spAutoFit/>
          </a:bodyPr>
          <a:lstStyle/>
          <a:p>
            <a:pPr algn="just"/>
            <a:r>
              <a:rPr lang="ru-RU" dirty="0" smtClean="0">
                <a:latin typeface="Times New Roman" pitchFamily="18" charset="0"/>
                <a:cs typeface="Times New Roman" pitchFamily="18" charset="0"/>
              </a:rPr>
              <a:t>1-я позиция: Нить светлого цвета в левой руке и перекинута через ногтевую фалангу указательного пальца. Указательный палец в разогнутом положении, 3-й, 4-й, 5-й пальцы согнуты для удерживании нити в ладони. Большой палец отведен в сторону. Нить темного цвета в правой руке. Она удерживается указательным и большим пальцами.</a:t>
            </a:r>
            <a:endParaRPr lang="ru-RU" dirty="0">
              <a:latin typeface="Times New Roman" pitchFamily="18" charset="0"/>
              <a:cs typeface="Times New Roman" pitchFamily="18" charset="0"/>
            </a:endParaRPr>
          </a:p>
        </p:txBody>
      </p:sp>
      <p:pic>
        <p:nvPicPr>
          <p:cNvPr id="70658" name="Picture 2"/>
          <p:cNvPicPr>
            <a:picLocks noChangeAspect="1" noChangeArrowheads="1"/>
          </p:cNvPicPr>
          <p:nvPr/>
        </p:nvPicPr>
        <p:blipFill>
          <a:blip r:embed="rId2"/>
          <a:srcRect/>
          <a:stretch>
            <a:fillRect/>
          </a:stretch>
        </p:blipFill>
        <p:spPr bwMode="auto">
          <a:xfrm>
            <a:off x="5500694" y="785794"/>
            <a:ext cx="2500330" cy="2777445"/>
          </a:xfrm>
          <a:prstGeom prst="rect">
            <a:avLst/>
          </a:prstGeom>
          <a:noFill/>
          <a:ln w="9525">
            <a:noFill/>
            <a:miter lim="800000"/>
            <a:headEnd/>
            <a:tailEnd/>
          </a:ln>
          <a:effectLst/>
        </p:spPr>
      </p:pic>
      <p:sp>
        <p:nvSpPr>
          <p:cNvPr id="7" name="Прямоугольник 6"/>
          <p:cNvSpPr/>
          <p:nvPr/>
        </p:nvSpPr>
        <p:spPr>
          <a:xfrm>
            <a:off x="500034" y="4429132"/>
            <a:ext cx="4572000" cy="1754326"/>
          </a:xfrm>
          <a:prstGeom prst="rect">
            <a:avLst/>
          </a:prstGeom>
        </p:spPr>
        <p:txBody>
          <a:bodyPr>
            <a:spAutoFit/>
          </a:bodyPr>
          <a:lstStyle/>
          <a:p>
            <a:pPr algn="just"/>
            <a:r>
              <a:rPr lang="ru-RU" dirty="0" smtClean="0">
                <a:latin typeface="Times New Roman" pitchFamily="18" charset="0"/>
                <a:cs typeface="Times New Roman" pitchFamily="18" charset="0"/>
              </a:rPr>
              <a:t>2-я позиция: нить темного цвета движением правой руки проводится в промежуток между указательным и большим пальцами левой кисти. Большой и указательный пальцы левой кисти соединяясь образуют «кольцо».</a:t>
            </a:r>
            <a:endParaRPr lang="ru-RU" dirty="0">
              <a:latin typeface="Times New Roman" pitchFamily="18" charset="0"/>
              <a:cs typeface="Times New Roman" pitchFamily="18" charset="0"/>
            </a:endParaRPr>
          </a:p>
        </p:txBody>
      </p:sp>
      <p:pic>
        <p:nvPicPr>
          <p:cNvPr id="70659" name="Picture 3"/>
          <p:cNvPicPr>
            <a:picLocks noChangeAspect="1" noChangeArrowheads="1"/>
          </p:cNvPicPr>
          <p:nvPr/>
        </p:nvPicPr>
        <p:blipFill>
          <a:blip r:embed="rId3"/>
          <a:srcRect/>
          <a:stretch>
            <a:fillRect/>
          </a:stretch>
        </p:blipFill>
        <p:spPr bwMode="auto">
          <a:xfrm>
            <a:off x="5500694" y="3786189"/>
            <a:ext cx="2500330" cy="2844215"/>
          </a:xfrm>
          <a:prstGeom prst="rect">
            <a:avLst/>
          </a:prstGeom>
          <a:noFill/>
          <a:ln w="9525">
            <a:noFill/>
            <a:miter lim="800000"/>
            <a:headEnd/>
            <a:tailEnd/>
          </a:ln>
          <a:effectLst/>
        </p:spPr>
      </p:pic>
      <p:sp>
        <p:nvSpPr>
          <p:cNvPr id="8" name="TextBox 7"/>
          <p:cNvSpPr txBox="1"/>
          <p:nvPr/>
        </p:nvSpPr>
        <p:spPr>
          <a:xfrm>
            <a:off x="428596" y="6581001"/>
            <a:ext cx="8715404"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357166"/>
            <a:ext cx="4572000" cy="1754326"/>
          </a:xfrm>
          <a:prstGeom prst="rect">
            <a:avLst/>
          </a:prstGeom>
        </p:spPr>
        <p:txBody>
          <a:bodyPr>
            <a:spAutoFit/>
          </a:bodyPr>
          <a:lstStyle/>
          <a:p>
            <a:pPr algn="just"/>
            <a:r>
              <a:rPr lang="ru-RU" dirty="0" smtClean="0">
                <a:latin typeface="Times New Roman" pitchFamily="18" charset="0"/>
                <a:cs typeface="Times New Roman" pitchFamily="18" charset="0"/>
              </a:rPr>
              <a:t>3-я позиция: Кисть левой руки </a:t>
            </a:r>
            <a:r>
              <a:rPr lang="ru-RU" dirty="0" err="1" smtClean="0">
                <a:latin typeface="Times New Roman" pitchFamily="18" charset="0"/>
                <a:cs typeface="Times New Roman" pitchFamily="18" charset="0"/>
              </a:rPr>
              <a:t>пронировать</a:t>
            </a:r>
            <a:r>
              <a:rPr lang="ru-RU" dirty="0" smtClean="0">
                <a:latin typeface="Times New Roman" pitchFamily="18" charset="0"/>
                <a:cs typeface="Times New Roman" pitchFamily="18" charset="0"/>
              </a:rPr>
              <a:t> до соскальзывания нити светлого цвета с указательного пальца на большой палец. Движением правой кисти «от себя» перекрестить нить темного цвета с светлой нитью;</a:t>
            </a:r>
            <a:endParaRPr lang="ru-RU" dirty="0">
              <a:latin typeface="Times New Roman" pitchFamily="18" charset="0"/>
              <a:cs typeface="Times New Roman" pitchFamily="18" charset="0"/>
            </a:endParaRPr>
          </a:p>
        </p:txBody>
      </p:sp>
      <p:pic>
        <p:nvPicPr>
          <p:cNvPr id="71682" name="Picture 2"/>
          <p:cNvPicPr>
            <a:picLocks noChangeAspect="1" noChangeArrowheads="1"/>
          </p:cNvPicPr>
          <p:nvPr/>
        </p:nvPicPr>
        <p:blipFill>
          <a:blip r:embed="rId2"/>
          <a:srcRect/>
          <a:stretch>
            <a:fillRect/>
          </a:stretch>
        </p:blipFill>
        <p:spPr bwMode="auto">
          <a:xfrm>
            <a:off x="5572132" y="357166"/>
            <a:ext cx="2468363" cy="2857520"/>
          </a:xfrm>
          <a:prstGeom prst="rect">
            <a:avLst/>
          </a:prstGeom>
          <a:noFill/>
          <a:ln w="9525">
            <a:noFill/>
            <a:miter lim="800000"/>
            <a:headEnd/>
            <a:tailEnd/>
          </a:ln>
          <a:effectLst/>
        </p:spPr>
      </p:pic>
      <p:sp>
        <p:nvSpPr>
          <p:cNvPr id="6" name="Прямоугольник 5"/>
          <p:cNvSpPr/>
          <p:nvPr/>
        </p:nvSpPr>
        <p:spPr>
          <a:xfrm>
            <a:off x="357158" y="4643446"/>
            <a:ext cx="4572000" cy="1477328"/>
          </a:xfrm>
          <a:prstGeom prst="rect">
            <a:avLst/>
          </a:prstGeom>
        </p:spPr>
        <p:txBody>
          <a:bodyPr>
            <a:spAutoFit/>
          </a:bodyPr>
          <a:lstStyle/>
          <a:p>
            <a:pPr algn="just"/>
            <a:r>
              <a:rPr lang="ru-RU" dirty="0" smtClean="0">
                <a:latin typeface="Times New Roman" pitchFamily="18" charset="0"/>
                <a:cs typeface="Times New Roman" pitchFamily="18" charset="0"/>
              </a:rPr>
              <a:t>4-я позиция: Отвести указательный палец левой кисти от большого; Уложить нить темного цвета на большой палец левой кисти; Прижать обе нити указательным пальцем к большому пальцу;</a:t>
            </a:r>
            <a:endParaRPr lang="ru-RU" dirty="0">
              <a:latin typeface="Times New Roman" pitchFamily="18" charset="0"/>
              <a:cs typeface="Times New Roman" pitchFamily="18" charset="0"/>
            </a:endParaRPr>
          </a:p>
        </p:txBody>
      </p:sp>
      <p:pic>
        <p:nvPicPr>
          <p:cNvPr id="71683" name="Picture 3"/>
          <p:cNvPicPr>
            <a:picLocks noChangeAspect="1" noChangeArrowheads="1"/>
          </p:cNvPicPr>
          <p:nvPr/>
        </p:nvPicPr>
        <p:blipFill>
          <a:blip r:embed="rId3"/>
          <a:srcRect/>
          <a:stretch>
            <a:fillRect/>
          </a:stretch>
        </p:blipFill>
        <p:spPr bwMode="auto">
          <a:xfrm>
            <a:off x="5572132" y="3500438"/>
            <a:ext cx="2547192" cy="2928958"/>
          </a:xfrm>
          <a:prstGeom prst="rect">
            <a:avLst/>
          </a:prstGeom>
          <a:noFill/>
          <a:ln w="9525">
            <a:noFill/>
            <a:miter lim="800000"/>
            <a:headEnd/>
            <a:tailEnd/>
          </a:ln>
          <a:effectLst/>
        </p:spPr>
      </p:pic>
      <p:sp>
        <p:nvSpPr>
          <p:cNvPr id="7" name="TextBox 6"/>
          <p:cNvSpPr txBox="1"/>
          <p:nvPr/>
        </p:nvSpPr>
        <p:spPr>
          <a:xfrm>
            <a:off x="0" y="6581001"/>
            <a:ext cx="91440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357166"/>
            <a:ext cx="4572000" cy="1477328"/>
          </a:xfrm>
          <a:prstGeom prst="rect">
            <a:avLst/>
          </a:prstGeom>
        </p:spPr>
        <p:txBody>
          <a:bodyPr>
            <a:spAutoFit/>
          </a:bodyPr>
          <a:lstStyle/>
          <a:p>
            <a:pPr algn="just"/>
            <a:r>
              <a:rPr lang="ru-RU" dirty="0" smtClean="0">
                <a:latin typeface="Times New Roman" pitchFamily="18" charset="0"/>
                <a:cs typeface="Times New Roman" pitchFamily="18" charset="0"/>
              </a:rPr>
              <a:t>5-я позиция: Кисть левой руки из положения пронации перевести в положение супинации; Взять пальцами правой руки нить темного цвета с подушечки указательного пальца левой кисти;</a:t>
            </a:r>
            <a:endParaRPr lang="ru-RU" dirty="0">
              <a:latin typeface="Times New Roman" pitchFamily="18" charset="0"/>
              <a:cs typeface="Times New Roman" pitchFamily="18" charset="0"/>
            </a:endParaRPr>
          </a:p>
        </p:txBody>
      </p:sp>
      <p:pic>
        <p:nvPicPr>
          <p:cNvPr id="72706" name="Picture 2"/>
          <p:cNvPicPr>
            <a:picLocks noChangeAspect="1" noChangeArrowheads="1"/>
          </p:cNvPicPr>
          <p:nvPr/>
        </p:nvPicPr>
        <p:blipFill>
          <a:blip r:embed="rId2"/>
          <a:srcRect/>
          <a:stretch>
            <a:fillRect/>
          </a:stretch>
        </p:blipFill>
        <p:spPr bwMode="auto">
          <a:xfrm>
            <a:off x="5500694" y="214290"/>
            <a:ext cx="2786082" cy="3013875"/>
          </a:xfrm>
          <a:prstGeom prst="rect">
            <a:avLst/>
          </a:prstGeom>
          <a:noFill/>
          <a:ln w="9525">
            <a:noFill/>
            <a:miter lim="800000"/>
            <a:headEnd/>
            <a:tailEnd/>
          </a:ln>
          <a:effectLst/>
        </p:spPr>
      </p:pic>
      <p:sp>
        <p:nvSpPr>
          <p:cNvPr id="6" name="Прямоугольник 5"/>
          <p:cNvSpPr/>
          <p:nvPr/>
        </p:nvSpPr>
        <p:spPr>
          <a:xfrm>
            <a:off x="357158" y="4500570"/>
            <a:ext cx="4572000" cy="1754326"/>
          </a:xfrm>
          <a:prstGeom prst="rect">
            <a:avLst/>
          </a:prstGeom>
        </p:spPr>
        <p:txBody>
          <a:bodyPr>
            <a:spAutoFit/>
          </a:bodyPr>
          <a:lstStyle/>
          <a:p>
            <a:pPr algn="just"/>
            <a:r>
              <a:rPr lang="ru-RU" dirty="0" smtClean="0">
                <a:latin typeface="Times New Roman" pitchFamily="18" charset="0"/>
                <a:cs typeface="Times New Roman" pitchFamily="18" charset="0"/>
              </a:rPr>
              <a:t>6-я позиция: Затянуть 1-й узел. Обратить внимание, что в формировании узла главную (ведущую) роль играет левая рука, т.к. все основные действия по созданию узла делают с ее помощью, а правая рука играет вспомогательную роль.</a:t>
            </a:r>
            <a:endParaRPr lang="ru-RU" dirty="0">
              <a:latin typeface="Times New Roman" pitchFamily="18" charset="0"/>
              <a:cs typeface="Times New Roman" pitchFamily="18" charset="0"/>
            </a:endParaRPr>
          </a:p>
        </p:txBody>
      </p:sp>
      <p:pic>
        <p:nvPicPr>
          <p:cNvPr id="72707" name="Picture 3"/>
          <p:cNvPicPr>
            <a:picLocks noChangeAspect="1" noChangeArrowheads="1"/>
          </p:cNvPicPr>
          <p:nvPr/>
        </p:nvPicPr>
        <p:blipFill>
          <a:blip r:embed="rId3"/>
          <a:srcRect/>
          <a:stretch>
            <a:fillRect/>
          </a:stretch>
        </p:blipFill>
        <p:spPr bwMode="auto">
          <a:xfrm>
            <a:off x="5429256" y="3429000"/>
            <a:ext cx="2920608" cy="3186118"/>
          </a:xfrm>
          <a:prstGeom prst="rect">
            <a:avLst/>
          </a:prstGeom>
          <a:noFill/>
          <a:ln w="9525">
            <a:noFill/>
            <a:miter lim="800000"/>
            <a:headEnd/>
            <a:tailEnd/>
          </a:ln>
          <a:effectLst/>
        </p:spPr>
      </p:pic>
      <p:sp>
        <p:nvSpPr>
          <p:cNvPr id="7" name="TextBox 6"/>
          <p:cNvSpPr txBox="1"/>
          <p:nvPr/>
        </p:nvSpPr>
        <p:spPr>
          <a:xfrm>
            <a:off x="214282" y="6581001"/>
            <a:ext cx="8929718"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1214422"/>
            <a:ext cx="8643998" cy="1477328"/>
          </a:xfrm>
          <a:prstGeom prst="rect">
            <a:avLst/>
          </a:prstGeom>
        </p:spPr>
        <p:txBody>
          <a:bodyPr wrap="square">
            <a:spAutoFit/>
          </a:bodyPr>
          <a:lstStyle/>
          <a:p>
            <a:pPr algn="just"/>
            <a:r>
              <a:rPr lang="ru-RU" dirty="0" smtClean="0">
                <a:latin typeface="Times New Roman" pitchFamily="18" charset="0"/>
                <a:cs typeface="Times New Roman" pitchFamily="18" charset="0"/>
              </a:rPr>
              <a:t>По структуре нитей и их конструктивным особенностям шовные материалы делятся на следующие виды: </a:t>
            </a:r>
          </a:p>
          <a:p>
            <a:pPr algn="just"/>
            <a:r>
              <a:rPr lang="ru-RU" dirty="0" smtClean="0">
                <a:latin typeface="Times New Roman" pitchFamily="18" charset="0"/>
                <a:cs typeface="Times New Roman" pitchFamily="18" charset="0"/>
              </a:rPr>
              <a:t>1.Монофиламентные нити; </a:t>
            </a:r>
          </a:p>
          <a:p>
            <a:pPr algn="just"/>
            <a:r>
              <a:rPr lang="ru-RU" dirty="0" smtClean="0">
                <a:latin typeface="Times New Roman" pitchFamily="18" charset="0"/>
                <a:cs typeface="Times New Roman" pitchFamily="18" charset="0"/>
              </a:rPr>
              <a:t>2.Полифиламентные нити</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t>
            </a:r>
          </a:p>
          <a:p>
            <a:pPr algn="just"/>
            <a:r>
              <a:rPr lang="ru-RU" dirty="0" smtClean="0">
                <a:latin typeface="Times New Roman" pitchFamily="18" charset="0"/>
                <a:cs typeface="Times New Roman" pitchFamily="18" charset="0"/>
              </a:rPr>
              <a:t>3.Комбинированные нити. </a:t>
            </a:r>
            <a:endParaRPr lang="ru-RU" dirty="0">
              <a:latin typeface="Times New Roman" pitchFamily="18" charset="0"/>
              <a:cs typeface="Times New Roman" pitchFamily="18" charset="0"/>
            </a:endParaRPr>
          </a:p>
        </p:txBody>
      </p:sp>
      <p:pic>
        <p:nvPicPr>
          <p:cNvPr id="19458" name="Picture 2" descr="Picture background"/>
          <p:cNvPicPr>
            <a:picLocks noChangeAspect="1" noChangeArrowheads="1"/>
          </p:cNvPicPr>
          <p:nvPr/>
        </p:nvPicPr>
        <p:blipFill>
          <a:blip r:embed="rId2"/>
          <a:srcRect t="42047" b="26662"/>
          <a:stretch>
            <a:fillRect/>
          </a:stretch>
        </p:blipFill>
        <p:spPr bwMode="auto">
          <a:xfrm>
            <a:off x="714348" y="3357562"/>
            <a:ext cx="7858180" cy="1841774"/>
          </a:xfrm>
          <a:prstGeom prst="rect">
            <a:avLst/>
          </a:prstGeom>
          <a:noFill/>
        </p:spPr>
      </p:pic>
      <p:sp>
        <p:nvSpPr>
          <p:cNvPr id="5" name="TextBox 4"/>
          <p:cNvSpPr txBox="1"/>
          <p:nvPr/>
        </p:nvSpPr>
        <p:spPr>
          <a:xfrm>
            <a:off x="2428860" y="5143512"/>
            <a:ext cx="5072098" cy="461665"/>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https://mypresentation.ru/presentation/kozhnyj-shov-vvedenie</a:t>
            </a:r>
            <a:endParaRPr lang="ru-RU" sz="1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285728"/>
            <a:ext cx="8572560" cy="646331"/>
          </a:xfrm>
          <a:prstGeom prst="rect">
            <a:avLst/>
          </a:prstGeom>
        </p:spPr>
        <p:txBody>
          <a:bodyPr wrap="square">
            <a:spAutoFit/>
          </a:bodyPr>
          <a:lstStyle/>
          <a:p>
            <a:pPr algn="just"/>
            <a:r>
              <a:rPr lang="ru-RU" dirty="0" smtClean="0">
                <a:latin typeface="Times New Roman" pitchFamily="18" charset="0"/>
                <a:cs typeface="Times New Roman" pitchFamily="18" charset="0"/>
              </a:rPr>
              <a:t>Для завязывания простого (женского) узла повторить действия, описанные в позициях 1-6 еще раз.</a:t>
            </a:r>
            <a:endParaRPr lang="ru-RU" dirty="0">
              <a:latin typeface="Times New Roman" pitchFamily="18" charset="0"/>
              <a:cs typeface="Times New Roman" pitchFamily="18" charset="0"/>
            </a:endParaRPr>
          </a:p>
        </p:txBody>
      </p:sp>
      <p:pic>
        <p:nvPicPr>
          <p:cNvPr id="73730" name="Picture 2"/>
          <p:cNvPicPr>
            <a:picLocks noChangeAspect="1" noChangeArrowheads="1"/>
          </p:cNvPicPr>
          <p:nvPr/>
        </p:nvPicPr>
        <p:blipFill>
          <a:blip r:embed="rId2"/>
          <a:srcRect/>
          <a:stretch>
            <a:fillRect/>
          </a:stretch>
        </p:blipFill>
        <p:spPr bwMode="auto">
          <a:xfrm>
            <a:off x="1214414" y="1142984"/>
            <a:ext cx="6891357" cy="5140537"/>
          </a:xfrm>
          <a:prstGeom prst="rect">
            <a:avLst/>
          </a:prstGeom>
          <a:noFill/>
          <a:ln w="9525">
            <a:noFill/>
            <a:miter lim="800000"/>
            <a:headEnd/>
            <a:tailEnd/>
          </a:ln>
          <a:effectLst/>
        </p:spPr>
      </p:pic>
      <p:sp>
        <p:nvSpPr>
          <p:cNvPr id="5" name="TextBox 4"/>
          <p:cNvSpPr txBox="1"/>
          <p:nvPr/>
        </p:nvSpPr>
        <p:spPr>
          <a:xfrm>
            <a:off x="0" y="6581001"/>
            <a:ext cx="91440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8" y="142852"/>
            <a:ext cx="8358246" cy="646331"/>
          </a:xfrm>
          <a:prstGeom prst="rect">
            <a:avLst/>
          </a:prstGeom>
          <a:noFill/>
        </p:spPr>
        <p:txBody>
          <a:bodyPr wrap="square" rtlCol="0">
            <a:spAutoFit/>
          </a:bodyPr>
          <a:lstStyle/>
          <a:p>
            <a:r>
              <a:rPr lang="ru-RU" dirty="0" smtClean="0">
                <a:latin typeface="Times New Roman" pitchFamily="18" charset="0"/>
                <a:cs typeface="Times New Roman" pitchFamily="18" charset="0"/>
              </a:rPr>
              <a:t>Второй </a:t>
            </a:r>
            <a:r>
              <a:rPr lang="ru-RU" dirty="0" err="1" smtClean="0">
                <a:latin typeface="Times New Roman" pitchFamily="18" charset="0"/>
                <a:cs typeface="Times New Roman" pitchFamily="18" charset="0"/>
              </a:rPr>
              <a:t>бимануальный</a:t>
            </a:r>
            <a:r>
              <a:rPr lang="ru-RU" dirty="0" smtClean="0">
                <a:latin typeface="Times New Roman" pitchFamily="18" charset="0"/>
                <a:cs typeface="Times New Roman" pitchFamily="18" charset="0"/>
              </a:rPr>
              <a:t> способ - рекомендуется для завязывания в узел длинных лигатур.</a:t>
            </a:r>
            <a:endParaRPr lang="ru-RU" dirty="0">
              <a:latin typeface="Times New Roman" pitchFamily="18" charset="0"/>
              <a:cs typeface="Times New Roman" pitchFamily="18" charset="0"/>
            </a:endParaRPr>
          </a:p>
        </p:txBody>
      </p:sp>
      <p:sp>
        <p:nvSpPr>
          <p:cNvPr id="5" name="Прямоугольник 4"/>
          <p:cNvSpPr/>
          <p:nvPr/>
        </p:nvSpPr>
        <p:spPr>
          <a:xfrm>
            <a:off x="4286248" y="928670"/>
            <a:ext cx="4572000" cy="2308324"/>
          </a:xfrm>
          <a:prstGeom prst="rect">
            <a:avLst/>
          </a:prstGeom>
        </p:spPr>
        <p:txBody>
          <a:bodyPr>
            <a:spAutoFit/>
          </a:bodyPr>
          <a:lstStyle/>
          <a:p>
            <a:pPr algn="just"/>
            <a:r>
              <a:rPr lang="ru-RU" dirty="0" smtClean="0">
                <a:latin typeface="Times New Roman" pitchFamily="18" charset="0"/>
                <a:cs typeface="Times New Roman" pitchFamily="18" charset="0"/>
              </a:rPr>
              <a:t>1-я позиция: Нить светлого цвета в левой руке и перекинута через ногтевую фалангу указательного пальца. Хвостик нити светлого цвета фиксирована прижатием ее большим пальцем к 3-му пальцу. Нить темного цвета в правой руке. Она удерживается указательным и большим пальцами.</a:t>
            </a:r>
            <a:endParaRPr lang="ru-RU" dirty="0">
              <a:latin typeface="Times New Roman" pitchFamily="18" charset="0"/>
              <a:cs typeface="Times New Roman" pitchFamily="18" charset="0"/>
            </a:endParaRPr>
          </a:p>
        </p:txBody>
      </p:sp>
      <p:pic>
        <p:nvPicPr>
          <p:cNvPr id="74754" name="Picture 2"/>
          <p:cNvPicPr>
            <a:picLocks noChangeAspect="1" noChangeArrowheads="1"/>
          </p:cNvPicPr>
          <p:nvPr/>
        </p:nvPicPr>
        <p:blipFill>
          <a:blip r:embed="rId2"/>
          <a:srcRect/>
          <a:stretch>
            <a:fillRect/>
          </a:stretch>
        </p:blipFill>
        <p:spPr bwMode="auto">
          <a:xfrm>
            <a:off x="785786" y="785794"/>
            <a:ext cx="2714644" cy="2858177"/>
          </a:xfrm>
          <a:prstGeom prst="rect">
            <a:avLst/>
          </a:prstGeom>
          <a:noFill/>
          <a:ln w="9525">
            <a:noFill/>
            <a:miter lim="800000"/>
            <a:headEnd/>
            <a:tailEnd/>
          </a:ln>
          <a:effectLst/>
        </p:spPr>
      </p:pic>
      <p:sp>
        <p:nvSpPr>
          <p:cNvPr id="7" name="Прямоугольник 6"/>
          <p:cNvSpPr/>
          <p:nvPr/>
        </p:nvSpPr>
        <p:spPr>
          <a:xfrm>
            <a:off x="4286248" y="4572008"/>
            <a:ext cx="4572000" cy="1754326"/>
          </a:xfrm>
          <a:prstGeom prst="rect">
            <a:avLst/>
          </a:prstGeom>
        </p:spPr>
        <p:txBody>
          <a:bodyPr>
            <a:spAutoFit/>
          </a:bodyPr>
          <a:lstStyle/>
          <a:p>
            <a:pPr algn="just"/>
            <a:r>
              <a:rPr lang="ru-RU" dirty="0" smtClean="0">
                <a:latin typeface="Times New Roman" pitchFamily="18" charset="0"/>
                <a:cs typeface="Times New Roman" pitchFamily="18" charset="0"/>
              </a:rPr>
              <a:t>2-я позиция: нить темного цвета движением правой руки укладывается на указательный палец левой руки и перекрещивается с светлой нитью. Обратите внимание, что темная нить окружает указательный палец «снизу вверх», а светлая – «сверху вниз».</a:t>
            </a:r>
            <a:endParaRPr lang="ru-RU" dirty="0">
              <a:latin typeface="Times New Roman" pitchFamily="18" charset="0"/>
              <a:cs typeface="Times New Roman" pitchFamily="18" charset="0"/>
            </a:endParaRPr>
          </a:p>
        </p:txBody>
      </p:sp>
      <p:pic>
        <p:nvPicPr>
          <p:cNvPr id="74755" name="Picture 3"/>
          <p:cNvPicPr>
            <a:picLocks noChangeAspect="1" noChangeArrowheads="1"/>
          </p:cNvPicPr>
          <p:nvPr/>
        </p:nvPicPr>
        <p:blipFill>
          <a:blip r:embed="rId3"/>
          <a:srcRect/>
          <a:stretch>
            <a:fillRect/>
          </a:stretch>
        </p:blipFill>
        <p:spPr bwMode="auto">
          <a:xfrm>
            <a:off x="785786" y="3714751"/>
            <a:ext cx="2714644" cy="2970371"/>
          </a:xfrm>
          <a:prstGeom prst="rect">
            <a:avLst/>
          </a:prstGeom>
          <a:noFill/>
          <a:ln w="9525">
            <a:noFill/>
            <a:miter lim="800000"/>
            <a:headEnd/>
            <a:tailEnd/>
          </a:ln>
          <a:effectLst/>
        </p:spPr>
      </p:pic>
      <p:sp>
        <p:nvSpPr>
          <p:cNvPr id="8" name="TextBox 7"/>
          <p:cNvSpPr txBox="1"/>
          <p:nvPr/>
        </p:nvSpPr>
        <p:spPr>
          <a:xfrm>
            <a:off x="0" y="6581001"/>
            <a:ext cx="91440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143504" y="357166"/>
            <a:ext cx="3786182" cy="2585323"/>
          </a:xfrm>
          <a:prstGeom prst="rect">
            <a:avLst/>
          </a:prstGeom>
        </p:spPr>
        <p:txBody>
          <a:bodyPr wrap="square">
            <a:spAutoFit/>
          </a:bodyPr>
          <a:lstStyle/>
          <a:p>
            <a:pPr algn="just"/>
            <a:r>
              <a:rPr lang="ru-RU" dirty="0" smtClean="0">
                <a:latin typeface="Times New Roman" pitchFamily="18" charset="0"/>
                <a:cs typeface="Times New Roman" pitchFamily="18" charset="0"/>
              </a:rPr>
              <a:t>3-я позиция: Максимально согнуть указательный палец левой руки в пястно-фаланговом и </a:t>
            </a:r>
            <a:r>
              <a:rPr lang="ru-RU" dirty="0" err="1" smtClean="0">
                <a:latin typeface="Times New Roman" pitchFamily="18" charset="0"/>
                <a:cs typeface="Times New Roman" pitchFamily="18" charset="0"/>
              </a:rPr>
              <a:t>межфаланговых</a:t>
            </a:r>
            <a:r>
              <a:rPr lang="ru-RU" dirty="0" smtClean="0">
                <a:latin typeface="Times New Roman" pitchFamily="18" charset="0"/>
                <a:cs typeface="Times New Roman" pitchFamily="18" charset="0"/>
              </a:rPr>
              <a:t> суставах и уложить светлую нить на его ноготь; Разогнуть указательный палец левой руки; Зажать светлую нить между большим и указательным пальцами левой руки; Затянуть узел;</a:t>
            </a:r>
            <a:endParaRPr lang="ru-RU" dirty="0">
              <a:latin typeface="Times New Roman" pitchFamily="18" charset="0"/>
              <a:cs typeface="Times New Roman" pitchFamily="18" charset="0"/>
            </a:endParaRPr>
          </a:p>
        </p:txBody>
      </p:sp>
      <p:pic>
        <p:nvPicPr>
          <p:cNvPr id="75778" name="Picture 2"/>
          <p:cNvPicPr>
            <a:picLocks noChangeAspect="1" noChangeArrowheads="1"/>
          </p:cNvPicPr>
          <p:nvPr/>
        </p:nvPicPr>
        <p:blipFill>
          <a:blip r:embed="rId2"/>
          <a:srcRect/>
          <a:stretch>
            <a:fillRect/>
          </a:stretch>
        </p:blipFill>
        <p:spPr bwMode="auto">
          <a:xfrm>
            <a:off x="1000100" y="214290"/>
            <a:ext cx="2819712" cy="3000380"/>
          </a:xfrm>
          <a:prstGeom prst="rect">
            <a:avLst/>
          </a:prstGeom>
          <a:noFill/>
          <a:ln w="9525">
            <a:noFill/>
            <a:miter lim="800000"/>
            <a:headEnd/>
            <a:tailEnd/>
          </a:ln>
          <a:effectLst/>
        </p:spPr>
      </p:pic>
      <p:sp>
        <p:nvSpPr>
          <p:cNvPr id="6" name="Прямоугольник 5"/>
          <p:cNvSpPr/>
          <p:nvPr/>
        </p:nvSpPr>
        <p:spPr>
          <a:xfrm>
            <a:off x="5143504" y="4214818"/>
            <a:ext cx="3643322" cy="2031325"/>
          </a:xfrm>
          <a:prstGeom prst="rect">
            <a:avLst/>
          </a:prstGeom>
        </p:spPr>
        <p:txBody>
          <a:bodyPr wrap="square">
            <a:spAutoFit/>
          </a:bodyPr>
          <a:lstStyle/>
          <a:p>
            <a:pPr algn="just"/>
            <a:r>
              <a:rPr lang="ru-RU" dirty="0" smtClean="0">
                <a:latin typeface="Times New Roman" pitchFamily="18" charset="0"/>
                <a:cs typeface="Times New Roman" pitchFamily="18" charset="0"/>
              </a:rPr>
              <a:t>4-я позиция: Удерживая светлую нить между большим и указательным пальцами левой руки, перевести левую кисть в положение супинации. Светля нить ложится на ладонь огибая левую кисть через мизинец;</a:t>
            </a:r>
            <a:endParaRPr lang="ru-RU" dirty="0">
              <a:latin typeface="Times New Roman" pitchFamily="18" charset="0"/>
              <a:cs typeface="Times New Roman" pitchFamily="18" charset="0"/>
            </a:endParaRPr>
          </a:p>
        </p:txBody>
      </p:sp>
      <p:pic>
        <p:nvPicPr>
          <p:cNvPr id="75779" name="Picture 3"/>
          <p:cNvPicPr>
            <a:picLocks noChangeAspect="1" noChangeArrowheads="1"/>
          </p:cNvPicPr>
          <p:nvPr/>
        </p:nvPicPr>
        <p:blipFill>
          <a:blip r:embed="rId3"/>
          <a:srcRect/>
          <a:stretch>
            <a:fillRect/>
          </a:stretch>
        </p:blipFill>
        <p:spPr bwMode="auto">
          <a:xfrm>
            <a:off x="1000100" y="3571876"/>
            <a:ext cx="2814804" cy="3000396"/>
          </a:xfrm>
          <a:prstGeom prst="rect">
            <a:avLst/>
          </a:prstGeom>
          <a:noFill/>
          <a:ln w="9525">
            <a:noFill/>
            <a:miter lim="800000"/>
            <a:headEnd/>
            <a:tailEnd/>
          </a:ln>
          <a:effectLst/>
        </p:spPr>
      </p:pic>
      <p:sp>
        <p:nvSpPr>
          <p:cNvPr id="7" name="TextBox 6"/>
          <p:cNvSpPr txBox="1"/>
          <p:nvPr/>
        </p:nvSpPr>
        <p:spPr>
          <a:xfrm>
            <a:off x="0" y="6581001"/>
            <a:ext cx="91440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286380" y="285728"/>
            <a:ext cx="3643322" cy="2862322"/>
          </a:xfrm>
          <a:prstGeom prst="rect">
            <a:avLst/>
          </a:prstGeom>
        </p:spPr>
        <p:txBody>
          <a:bodyPr wrap="square">
            <a:spAutoFit/>
          </a:bodyPr>
          <a:lstStyle/>
          <a:p>
            <a:pPr algn="just"/>
            <a:r>
              <a:rPr lang="ru-RU" dirty="0" smtClean="0">
                <a:latin typeface="Times New Roman" pitchFamily="18" charset="0"/>
                <a:cs typeface="Times New Roman" pitchFamily="18" charset="0"/>
              </a:rPr>
              <a:t>5-я позиция: Уложить движением правой руки темную нить на ладонь левой кисти так, чтобы темная нить огибала кисть «сверху вниз»; Согнуть 3-й палец левой кисти и провести его между ладонью и светлой нитью; Перевести левую кисть из положения супинации в положение пронации;</a:t>
            </a:r>
            <a:endParaRPr lang="ru-RU" dirty="0">
              <a:latin typeface="Times New Roman" pitchFamily="18" charset="0"/>
              <a:cs typeface="Times New Roman" pitchFamily="18" charset="0"/>
            </a:endParaRPr>
          </a:p>
        </p:txBody>
      </p:sp>
      <p:pic>
        <p:nvPicPr>
          <p:cNvPr id="76802" name="Picture 2"/>
          <p:cNvPicPr>
            <a:picLocks noChangeAspect="1" noChangeArrowheads="1"/>
          </p:cNvPicPr>
          <p:nvPr/>
        </p:nvPicPr>
        <p:blipFill>
          <a:blip r:embed="rId2"/>
          <a:srcRect/>
          <a:stretch>
            <a:fillRect/>
          </a:stretch>
        </p:blipFill>
        <p:spPr bwMode="auto">
          <a:xfrm>
            <a:off x="1000101" y="214290"/>
            <a:ext cx="2786082" cy="3044275"/>
          </a:xfrm>
          <a:prstGeom prst="rect">
            <a:avLst/>
          </a:prstGeom>
          <a:noFill/>
          <a:ln w="9525">
            <a:noFill/>
            <a:miter lim="800000"/>
            <a:headEnd/>
            <a:tailEnd/>
          </a:ln>
          <a:effectLst/>
        </p:spPr>
      </p:pic>
      <p:sp>
        <p:nvSpPr>
          <p:cNvPr id="6" name="Прямоугольник 5"/>
          <p:cNvSpPr/>
          <p:nvPr/>
        </p:nvSpPr>
        <p:spPr>
          <a:xfrm>
            <a:off x="5286380" y="4500570"/>
            <a:ext cx="3357570" cy="1200329"/>
          </a:xfrm>
          <a:prstGeom prst="rect">
            <a:avLst/>
          </a:prstGeom>
        </p:spPr>
        <p:txBody>
          <a:bodyPr wrap="square">
            <a:spAutoFit/>
          </a:bodyPr>
          <a:lstStyle/>
          <a:p>
            <a:pPr algn="just"/>
            <a:r>
              <a:rPr lang="ru-RU" dirty="0" smtClean="0">
                <a:latin typeface="Times New Roman" pitchFamily="18" charset="0"/>
                <a:cs typeface="Times New Roman" pitchFamily="18" charset="0"/>
              </a:rPr>
              <a:t>6-я позиция: Удерживая светлую нить между 3-м и 4-м пальцами левой кисти затянуть 1-й узел.</a:t>
            </a:r>
            <a:endParaRPr lang="ru-RU" dirty="0">
              <a:latin typeface="Times New Roman" pitchFamily="18" charset="0"/>
              <a:cs typeface="Times New Roman" pitchFamily="18" charset="0"/>
            </a:endParaRPr>
          </a:p>
        </p:txBody>
      </p:sp>
      <p:pic>
        <p:nvPicPr>
          <p:cNvPr id="76803" name="Picture 3"/>
          <p:cNvPicPr>
            <a:picLocks noChangeAspect="1" noChangeArrowheads="1"/>
          </p:cNvPicPr>
          <p:nvPr/>
        </p:nvPicPr>
        <p:blipFill>
          <a:blip r:embed="rId3"/>
          <a:srcRect/>
          <a:stretch>
            <a:fillRect/>
          </a:stretch>
        </p:blipFill>
        <p:spPr bwMode="auto">
          <a:xfrm>
            <a:off x="928662" y="3357562"/>
            <a:ext cx="2989530" cy="3257557"/>
          </a:xfrm>
          <a:prstGeom prst="rect">
            <a:avLst/>
          </a:prstGeom>
          <a:noFill/>
          <a:ln w="9525">
            <a:noFill/>
            <a:miter lim="800000"/>
            <a:headEnd/>
            <a:tailEnd/>
          </a:ln>
          <a:effectLst/>
        </p:spPr>
      </p:pic>
      <p:sp>
        <p:nvSpPr>
          <p:cNvPr id="7" name="TextBox 6"/>
          <p:cNvSpPr txBox="1"/>
          <p:nvPr/>
        </p:nvSpPr>
        <p:spPr>
          <a:xfrm>
            <a:off x="0" y="6581001"/>
            <a:ext cx="91440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214290"/>
            <a:ext cx="8572560" cy="646331"/>
          </a:xfrm>
          <a:prstGeom prst="rect">
            <a:avLst/>
          </a:prstGeom>
        </p:spPr>
        <p:txBody>
          <a:bodyPr wrap="square">
            <a:spAutoFit/>
          </a:bodyPr>
          <a:lstStyle/>
          <a:p>
            <a:pPr algn="just"/>
            <a:r>
              <a:rPr lang="ru-RU" dirty="0" smtClean="0">
                <a:latin typeface="Times New Roman" pitchFamily="18" charset="0"/>
                <a:cs typeface="Times New Roman" pitchFamily="18" charset="0"/>
              </a:rPr>
              <a:t>Для завязывания простого (женского) узла повторить действия, описанные в позициях 1-6 еще раз.</a:t>
            </a:r>
            <a:endParaRPr lang="ru-RU" dirty="0">
              <a:latin typeface="Times New Roman" pitchFamily="18" charset="0"/>
              <a:cs typeface="Times New Roman" pitchFamily="18" charset="0"/>
            </a:endParaRPr>
          </a:p>
        </p:txBody>
      </p:sp>
      <p:pic>
        <p:nvPicPr>
          <p:cNvPr id="77826" name="Picture 2"/>
          <p:cNvPicPr>
            <a:picLocks noChangeAspect="1" noChangeArrowheads="1"/>
          </p:cNvPicPr>
          <p:nvPr/>
        </p:nvPicPr>
        <p:blipFill>
          <a:blip r:embed="rId2"/>
          <a:srcRect/>
          <a:stretch>
            <a:fillRect/>
          </a:stretch>
        </p:blipFill>
        <p:spPr bwMode="auto">
          <a:xfrm>
            <a:off x="1142976" y="1000108"/>
            <a:ext cx="6800869" cy="5057056"/>
          </a:xfrm>
          <a:prstGeom prst="rect">
            <a:avLst/>
          </a:prstGeom>
          <a:noFill/>
          <a:ln w="9525">
            <a:noFill/>
            <a:miter lim="800000"/>
            <a:headEnd/>
            <a:tailEnd/>
          </a:ln>
          <a:effectLst/>
        </p:spPr>
      </p:pic>
      <p:sp>
        <p:nvSpPr>
          <p:cNvPr id="5" name="TextBox 4"/>
          <p:cNvSpPr txBox="1"/>
          <p:nvPr/>
        </p:nvSpPr>
        <p:spPr>
          <a:xfrm>
            <a:off x="0" y="6581001"/>
            <a:ext cx="91440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214290"/>
            <a:ext cx="8715436" cy="646331"/>
          </a:xfrm>
          <a:prstGeom prst="rect">
            <a:avLst/>
          </a:prstGeom>
        </p:spPr>
        <p:txBody>
          <a:bodyPr wrap="square">
            <a:spAutoFit/>
          </a:bodyPr>
          <a:lstStyle/>
          <a:p>
            <a:pPr algn="just"/>
            <a:r>
              <a:rPr lang="ru-RU" dirty="0" smtClean="0">
                <a:latin typeface="Times New Roman" pitchFamily="18" charset="0"/>
                <a:cs typeface="Times New Roman" pitchFamily="18" charset="0"/>
              </a:rPr>
              <a:t>Инструментальный способ - рекомендуется для завязывания в узел лигатур в труднодоступных местах.</a:t>
            </a:r>
            <a:endParaRPr lang="ru-RU" dirty="0">
              <a:latin typeface="Times New Roman" pitchFamily="18" charset="0"/>
              <a:cs typeface="Times New Roman" pitchFamily="18" charset="0"/>
            </a:endParaRPr>
          </a:p>
        </p:txBody>
      </p:sp>
      <p:sp>
        <p:nvSpPr>
          <p:cNvPr id="5" name="Прямоугольник 4"/>
          <p:cNvSpPr/>
          <p:nvPr/>
        </p:nvSpPr>
        <p:spPr>
          <a:xfrm>
            <a:off x="214282" y="1000108"/>
            <a:ext cx="4572000" cy="1754326"/>
          </a:xfrm>
          <a:prstGeom prst="rect">
            <a:avLst/>
          </a:prstGeom>
        </p:spPr>
        <p:txBody>
          <a:bodyPr>
            <a:spAutoFit/>
          </a:bodyPr>
          <a:lstStyle/>
          <a:p>
            <a:pPr algn="just"/>
            <a:r>
              <a:rPr lang="ru-RU" dirty="0" smtClean="0">
                <a:latin typeface="Times New Roman" pitchFamily="18" charset="0"/>
                <a:cs typeface="Times New Roman" pitchFamily="18" charset="0"/>
              </a:rPr>
              <a:t>1-я позиция: Распределить нить неравномерно по длине: светлая нить длинная. Она удерживается левой рукой. Темная нить – короткая; Движением левой руки окружить кровоостанавливающий зажим светлой нитью;</a:t>
            </a:r>
            <a:endParaRPr lang="ru-RU" dirty="0">
              <a:latin typeface="Times New Roman" pitchFamily="18" charset="0"/>
              <a:cs typeface="Times New Roman" pitchFamily="18" charset="0"/>
            </a:endParaRPr>
          </a:p>
        </p:txBody>
      </p:sp>
      <p:pic>
        <p:nvPicPr>
          <p:cNvPr id="78850" name="Picture 2"/>
          <p:cNvPicPr>
            <a:picLocks noChangeAspect="1" noChangeArrowheads="1"/>
          </p:cNvPicPr>
          <p:nvPr/>
        </p:nvPicPr>
        <p:blipFill>
          <a:blip r:embed="rId2"/>
          <a:srcRect/>
          <a:stretch>
            <a:fillRect/>
          </a:stretch>
        </p:blipFill>
        <p:spPr bwMode="auto">
          <a:xfrm>
            <a:off x="5500695" y="642918"/>
            <a:ext cx="2714644" cy="2952657"/>
          </a:xfrm>
          <a:prstGeom prst="rect">
            <a:avLst/>
          </a:prstGeom>
          <a:noFill/>
          <a:ln w="9525">
            <a:noFill/>
            <a:miter lim="800000"/>
            <a:headEnd/>
            <a:tailEnd/>
          </a:ln>
          <a:effectLst/>
        </p:spPr>
      </p:pic>
      <p:sp>
        <p:nvSpPr>
          <p:cNvPr id="7" name="Прямоугольник 6"/>
          <p:cNvSpPr/>
          <p:nvPr/>
        </p:nvSpPr>
        <p:spPr>
          <a:xfrm>
            <a:off x="428596" y="4857760"/>
            <a:ext cx="4357718" cy="923330"/>
          </a:xfrm>
          <a:prstGeom prst="rect">
            <a:avLst/>
          </a:prstGeom>
        </p:spPr>
        <p:txBody>
          <a:bodyPr wrap="square">
            <a:spAutoFit/>
          </a:bodyPr>
          <a:lstStyle/>
          <a:p>
            <a:pPr algn="just"/>
            <a:r>
              <a:rPr lang="ru-RU" dirty="0" smtClean="0">
                <a:latin typeface="Times New Roman" pitchFamily="18" charset="0"/>
                <a:cs typeface="Times New Roman" pitchFamily="18" charset="0"/>
              </a:rPr>
              <a:t>2-я позиция: Захватить концом кровоостанавливающего зажима кончик нити темного цвета;</a:t>
            </a:r>
            <a:endParaRPr lang="ru-RU" dirty="0">
              <a:latin typeface="Times New Roman" pitchFamily="18" charset="0"/>
              <a:cs typeface="Times New Roman" pitchFamily="18" charset="0"/>
            </a:endParaRPr>
          </a:p>
        </p:txBody>
      </p:sp>
      <p:pic>
        <p:nvPicPr>
          <p:cNvPr id="78851" name="Picture 3"/>
          <p:cNvPicPr>
            <a:picLocks noChangeAspect="1" noChangeArrowheads="1"/>
          </p:cNvPicPr>
          <p:nvPr/>
        </p:nvPicPr>
        <p:blipFill>
          <a:blip r:embed="rId3"/>
          <a:srcRect/>
          <a:stretch>
            <a:fillRect/>
          </a:stretch>
        </p:blipFill>
        <p:spPr bwMode="auto">
          <a:xfrm>
            <a:off x="5500694" y="3714752"/>
            <a:ext cx="2776731" cy="2995617"/>
          </a:xfrm>
          <a:prstGeom prst="rect">
            <a:avLst/>
          </a:prstGeom>
          <a:noFill/>
          <a:ln w="9525">
            <a:noFill/>
            <a:miter lim="800000"/>
            <a:headEnd/>
            <a:tailEnd/>
          </a:ln>
          <a:effectLst/>
        </p:spPr>
      </p:pic>
      <p:sp>
        <p:nvSpPr>
          <p:cNvPr id="8" name="TextBox 7"/>
          <p:cNvSpPr txBox="1"/>
          <p:nvPr/>
        </p:nvSpPr>
        <p:spPr>
          <a:xfrm>
            <a:off x="0" y="6581001"/>
            <a:ext cx="9286908"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285728"/>
            <a:ext cx="2863091" cy="369332"/>
          </a:xfrm>
          <a:prstGeom prst="rect">
            <a:avLst/>
          </a:prstGeom>
        </p:spPr>
        <p:txBody>
          <a:bodyPr wrap="none">
            <a:spAutoFit/>
          </a:bodyPr>
          <a:lstStyle/>
          <a:p>
            <a:pPr algn="just"/>
            <a:r>
              <a:rPr lang="ru-RU" dirty="0" smtClean="0">
                <a:latin typeface="Times New Roman" pitchFamily="18" charset="0"/>
                <a:cs typeface="Times New Roman" pitchFamily="18" charset="0"/>
              </a:rPr>
              <a:t>3-я позиция: Затянуть узел;</a:t>
            </a:r>
            <a:endParaRPr lang="ru-RU" dirty="0">
              <a:latin typeface="Times New Roman" pitchFamily="18" charset="0"/>
              <a:cs typeface="Times New Roman" pitchFamily="18" charset="0"/>
            </a:endParaRPr>
          </a:p>
        </p:txBody>
      </p:sp>
      <p:pic>
        <p:nvPicPr>
          <p:cNvPr id="79874" name="Picture 2"/>
          <p:cNvPicPr>
            <a:picLocks noChangeAspect="1" noChangeArrowheads="1"/>
          </p:cNvPicPr>
          <p:nvPr/>
        </p:nvPicPr>
        <p:blipFill>
          <a:blip r:embed="rId2"/>
          <a:srcRect/>
          <a:stretch>
            <a:fillRect/>
          </a:stretch>
        </p:blipFill>
        <p:spPr bwMode="auto">
          <a:xfrm>
            <a:off x="5143504" y="214290"/>
            <a:ext cx="2928958" cy="3094869"/>
          </a:xfrm>
          <a:prstGeom prst="rect">
            <a:avLst/>
          </a:prstGeom>
          <a:noFill/>
          <a:ln w="9525">
            <a:noFill/>
            <a:miter lim="800000"/>
            <a:headEnd/>
            <a:tailEnd/>
          </a:ln>
          <a:effectLst/>
        </p:spPr>
      </p:pic>
      <p:sp>
        <p:nvSpPr>
          <p:cNvPr id="6" name="Прямоугольник 5"/>
          <p:cNvSpPr/>
          <p:nvPr/>
        </p:nvSpPr>
        <p:spPr>
          <a:xfrm>
            <a:off x="285720" y="4500570"/>
            <a:ext cx="3929074" cy="923330"/>
          </a:xfrm>
          <a:prstGeom prst="rect">
            <a:avLst/>
          </a:prstGeom>
        </p:spPr>
        <p:txBody>
          <a:bodyPr wrap="square">
            <a:spAutoFit/>
          </a:bodyPr>
          <a:lstStyle/>
          <a:p>
            <a:pPr algn="just"/>
            <a:r>
              <a:rPr lang="ru-RU" dirty="0" smtClean="0">
                <a:latin typeface="Times New Roman" pitchFamily="18" charset="0"/>
                <a:cs typeface="Times New Roman" pitchFamily="18" charset="0"/>
              </a:rPr>
              <a:t>4-я позиция: Движением левой руки окружить кровоостанавливающий зажим светлой нитью;</a:t>
            </a:r>
            <a:endParaRPr lang="ru-RU" dirty="0">
              <a:latin typeface="Times New Roman" pitchFamily="18" charset="0"/>
              <a:cs typeface="Times New Roman" pitchFamily="18" charset="0"/>
            </a:endParaRPr>
          </a:p>
        </p:txBody>
      </p:sp>
      <p:pic>
        <p:nvPicPr>
          <p:cNvPr id="79875" name="Picture 3"/>
          <p:cNvPicPr>
            <a:picLocks noChangeAspect="1" noChangeArrowheads="1"/>
          </p:cNvPicPr>
          <p:nvPr/>
        </p:nvPicPr>
        <p:blipFill>
          <a:blip r:embed="rId3"/>
          <a:srcRect/>
          <a:stretch>
            <a:fillRect/>
          </a:stretch>
        </p:blipFill>
        <p:spPr bwMode="auto">
          <a:xfrm>
            <a:off x="5072066" y="3429000"/>
            <a:ext cx="3081874" cy="3200408"/>
          </a:xfrm>
          <a:prstGeom prst="rect">
            <a:avLst/>
          </a:prstGeom>
          <a:noFill/>
          <a:ln w="9525">
            <a:noFill/>
            <a:miter lim="800000"/>
            <a:headEnd/>
            <a:tailEnd/>
          </a:ln>
          <a:effectLst/>
        </p:spPr>
      </p:pic>
      <p:sp>
        <p:nvSpPr>
          <p:cNvPr id="7" name="TextBox 6"/>
          <p:cNvSpPr txBox="1"/>
          <p:nvPr/>
        </p:nvSpPr>
        <p:spPr>
          <a:xfrm>
            <a:off x="0" y="6581001"/>
            <a:ext cx="91440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5720" y="285728"/>
            <a:ext cx="4071966" cy="923330"/>
          </a:xfrm>
          <a:prstGeom prst="rect">
            <a:avLst/>
          </a:prstGeom>
        </p:spPr>
        <p:txBody>
          <a:bodyPr wrap="square">
            <a:spAutoFit/>
          </a:bodyPr>
          <a:lstStyle/>
          <a:p>
            <a:pPr algn="just"/>
            <a:r>
              <a:rPr lang="ru-RU" dirty="0" smtClean="0">
                <a:latin typeface="Times New Roman" pitchFamily="18" charset="0"/>
                <a:cs typeface="Times New Roman" pitchFamily="18" charset="0"/>
              </a:rPr>
              <a:t>5-я позиция: Захватить концом кровоостанавливающего зажима кончик нити темного цвета;</a:t>
            </a:r>
            <a:endParaRPr lang="ru-RU" dirty="0">
              <a:latin typeface="Times New Roman" pitchFamily="18" charset="0"/>
              <a:cs typeface="Times New Roman" pitchFamily="18" charset="0"/>
            </a:endParaRPr>
          </a:p>
        </p:txBody>
      </p:sp>
      <p:pic>
        <p:nvPicPr>
          <p:cNvPr id="80898" name="Picture 2"/>
          <p:cNvPicPr>
            <a:picLocks noChangeAspect="1" noChangeArrowheads="1"/>
          </p:cNvPicPr>
          <p:nvPr/>
        </p:nvPicPr>
        <p:blipFill>
          <a:blip r:embed="rId2"/>
          <a:srcRect/>
          <a:stretch>
            <a:fillRect/>
          </a:stretch>
        </p:blipFill>
        <p:spPr bwMode="auto">
          <a:xfrm>
            <a:off x="5286380" y="142852"/>
            <a:ext cx="2860026" cy="3000396"/>
          </a:xfrm>
          <a:prstGeom prst="rect">
            <a:avLst/>
          </a:prstGeom>
          <a:noFill/>
          <a:ln w="9525">
            <a:noFill/>
            <a:miter lim="800000"/>
            <a:headEnd/>
            <a:tailEnd/>
          </a:ln>
          <a:effectLst/>
        </p:spPr>
      </p:pic>
      <p:sp>
        <p:nvSpPr>
          <p:cNvPr id="6" name="Прямоугольник 5"/>
          <p:cNvSpPr/>
          <p:nvPr/>
        </p:nvSpPr>
        <p:spPr>
          <a:xfrm>
            <a:off x="500034" y="4643446"/>
            <a:ext cx="2863091" cy="369332"/>
          </a:xfrm>
          <a:prstGeom prst="rect">
            <a:avLst/>
          </a:prstGeom>
        </p:spPr>
        <p:txBody>
          <a:bodyPr wrap="none">
            <a:spAutoFit/>
          </a:bodyPr>
          <a:lstStyle/>
          <a:p>
            <a:r>
              <a:rPr lang="ru-RU" dirty="0" smtClean="0">
                <a:latin typeface="Times New Roman" pitchFamily="18" charset="0"/>
                <a:cs typeface="Times New Roman" pitchFamily="18" charset="0"/>
              </a:rPr>
              <a:t>6-я позиция: Затянуть узел;</a:t>
            </a:r>
            <a:endParaRPr lang="ru-RU" dirty="0">
              <a:latin typeface="Times New Roman" pitchFamily="18" charset="0"/>
              <a:cs typeface="Times New Roman" pitchFamily="18" charset="0"/>
            </a:endParaRPr>
          </a:p>
        </p:txBody>
      </p:sp>
      <p:pic>
        <p:nvPicPr>
          <p:cNvPr id="80899" name="Picture 3"/>
          <p:cNvPicPr>
            <a:picLocks noChangeAspect="1" noChangeArrowheads="1"/>
          </p:cNvPicPr>
          <p:nvPr/>
        </p:nvPicPr>
        <p:blipFill>
          <a:blip r:embed="rId3"/>
          <a:srcRect/>
          <a:stretch>
            <a:fillRect/>
          </a:stretch>
        </p:blipFill>
        <p:spPr bwMode="auto">
          <a:xfrm>
            <a:off x="5214942" y="3357562"/>
            <a:ext cx="2985674" cy="3267082"/>
          </a:xfrm>
          <a:prstGeom prst="rect">
            <a:avLst/>
          </a:prstGeom>
          <a:noFill/>
          <a:ln w="9525">
            <a:noFill/>
            <a:miter lim="800000"/>
            <a:headEnd/>
            <a:tailEnd/>
          </a:ln>
          <a:effectLst/>
        </p:spPr>
      </p:pic>
      <p:sp>
        <p:nvSpPr>
          <p:cNvPr id="7" name="TextBox 6"/>
          <p:cNvSpPr txBox="1"/>
          <p:nvPr/>
        </p:nvSpPr>
        <p:spPr>
          <a:xfrm>
            <a:off x="0" y="6581001"/>
            <a:ext cx="9144000" cy="276999"/>
          </a:xfrm>
          <a:prstGeom prst="rect">
            <a:avLst/>
          </a:prstGeom>
          <a:noFill/>
        </p:spPr>
        <p:txBody>
          <a:bodyPr wrap="square" rtlCol="0">
            <a:spAutoFit/>
          </a:bodyPr>
          <a:lstStyle/>
          <a:p>
            <a:pPr algn="ctr"/>
            <a:r>
              <a:rPr lang="ru-RU" sz="1200" b="1" dirty="0" smtClean="0">
                <a:solidFill>
                  <a:srgbClr val="FF0000"/>
                </a:solidFill>
                <a:latin typeface="Times New Roman" pitchFamily="18" charset="0"/>
                <a:cs typeface="Times New Roman" pitchFamily="18" charset="0"/>
              </a:rPr>
              <a:t>Изображения заимствованы из Интернет-ресурсов - </a:t>
            </a:r>
            <a:r>
              <a:rPr lang="en-US" sz="1200" b="1" dirty="0" smtClean="0">
                <a:solidFill>
                  <a:srgbClr val="FF0000"/>
                </a:solidFill>
                <a:latin typeface="Times New Roman" pitchFamily="18" charset="0"/>
                <a:cs typeface="Times New Roman" pitchFamily="18" charset="0"/>
              </a:rPr>
              <a:t>https://kpfu.ru/portal/docs/F_843412638/Uzly.v.hirurgii.pdf</a:t>
            </a:r>
            <a:endParaRPr lang="ru-RU" sz="1200" b="1" dirty="0">
              <a:solidFill>
                <a:srgbClr val="FF0000"/>
              </a:solidFill>
              <a:latin typeface="Times New Roman" pitchFamily="18" charset="0"/>
              <a:cs typeface="Times New Roman"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0232" y="285728"/>
            <a:ext cx="5072098" cy="584775"/>
          </a:xfrm>
          <a:prstGeom prst="rect">
            <a:avLst/>
          </a:prstGeom>
          <a:noFill/>
        </p:spPr>
        <p:txBody>
          <a:bodyPr wrap="square" rtlCol="0">
            <a:spAutoFit/>
          </a:bodyPr>
          <a:lstStyle/>
          <a:p>
            <a:pPr algn="ctr"/>
            <a:r>
              <a:rPr lang="ru-RU" sz="3200" b="1" dirty="0" smtClean="0">
                <a:latin typeface="Times New Roman" pitchFamily="18" charset="0"/>
                <a:cs typeface="Times New Roman" pitchFamily="18" charset="0"/>
              </a:rPr>
              <a:t>Заключение</a:t>
            </a:r>
            <a:endParaRPr lang="ru-RU" sz="3200" b="1" dirty="0">
              <a:latin typeface="Times New Roman" pitchFamily="18" charset="0"/>
              <a:cs typeface="Times New Roman" pitchFamily="18" charset="0"/>
            </a:endParaRPr>
          </a:p>
        </p:txBody>
      </p:sp>
      <p:sp>
        <p:nvSpPr>
          <p:cNvPr id="5" name="Прямоугольник 4"/>
          <p:cNvSpPr/>
          <p:nvPr/>
        </p:nvSpPr>
        <p:spPr>
          <a:xfrm>
            <a:off x="0" y="785794"/>
            <a:ext cx="9001156" cy="5940088"/>
          </a:xfrm>
          <a:prstGeom prst="rect">
            <a:avLst/>
          </a:prstGeom>
        </p:spPr>
        <p:txBody>
          <a:bodyPr wrap="square">
            <a:spAutoFit/>
          </a:bodyPr>
          <a:lstStyle/>
          <a:p>
            <a:pPr algn="just"/>
            <a:r>
              <a:rPr lang="ru-RU" sz="1600" dirty="0" smtClean="0">
                <a:latin typeface="Times New Roman" pitchFamily="18" charset="0"/>
                <a:cs typeface="Times New Roman" pitchFamily="18" charset="0"/>
              </a:rPr>
              <a:t>В ходе изучения темы шовной техники и вязания хирургических узлов были рассмотрены основные аспекты, влияющие на эффективность и безопасность хирургических вмешательств. Шовная техника является одной из ключевых составляющих хирургии, обеспечивающей надежное соединение тканей и минимизацию риска осложнений.</a:t>
            </a:r>
          </a:p>
          <a:p>
            <a:pPr algn="just"/>
            <a:r>
              <a:rPr lang="ru-RU" sz="1600" dirty="0" smtClean="0">
                <a:latin typeface="Times New Roman" pitchFamily="18" charset="0"/>
                <a:cs typeface="Times New Roman" pitchFamily="18" charset="0"/>
              </a:rPr>
              <a:t>Во-первых, правильный выбор типа шва и узла в зависимости от характера операции и типа тканей имеет решающее значение. Различные виды швов (прямые, непрерывные, матрасные и т.д.) позволяют адаптировать технику к конкретным условиям, что способствует более быстрому заживлению и снижению вероятности образования рубцов.</a:t>
            </a:r>
          </a:p>
          <a:p>
            <a:pPr algn="just"/>
            <a:r>
              <a:rPr lang="ru-RU" sz="1600" dirty="0" smtClean="0">
                <a:latin typeface="Times New Roman" pitchFamily="18" charset="0"/>
                <a:cs typeface="Times New Roman" pitchFamily="18" charset="0"/>
              </a:rPr>
              <a:t>Во-вторых, вязание хирургических узлов требует высокой степени мастерства и точности. Неправильное выполнение узла может привести к его развязыванию, что, в свою очередь, может вызвать серьезные осложнения, такие как кровотечения или инфекционные процессы. Поэтому обучение хирургов основам шовной техники и вязания узлов является важным аспектом подготовки медицинских кадров.</a:t>
            </a:r>
          </a:p>
          <a:p>
            <a:pPr algn="just"/>
            <a:endParaRPr lang="ru-RU" sz="1600" dirty="0" smtClean="0">
              <a:latin typeface="Times New Roman" pitchFamily="18" charset="0"/>
              <a:cs typeface="Times New Roman" pitchFamily="18" charset="0"/>
            </a:endParaRPr>
          </a:p>
          <a:p>
            <a:pPr algn="just"/>
            <a:r>
              <a:rPr lang="ru-RU" sz="1600" dirty="0" smtClean="0">
                <a:latin typeface="Times New Roman" pitchFamily="18" charset="0"/>
                <a:cs typeface="Times New Roman" pitchFamily="18" charset="0"/>
              </a:rPr>
              <a:t>В-третьих, современные технологии и материалы для швов открывают новые горизонты в хирургии. Использование </a:t>
            </a:r>
            <a:r>
              <a:rPr lang="ru-RU" sz="1600" dirty="0" err="1" smtClean="0">
                <a:latin typeface="Times New Roman" pitchFamily="18" charset="0"/>
                <a:cs typeface="Times New Roman" pitchFamily="18" charset="0"/>
              </a:rPr>
              <a:t>биосовместимых</a:t>
            </a:r>
            <a:r>
              <a:rPr lang="ru-RU" sz="1600" dirty="0" smtClean="0">
                <a:latin typeface="Times New Roman" pitchFamily="18" charset="0"/>
                <a:cs typeface="Times New Roman" pitchFamily="18" charset="0"/>
              </a:rPr>
              <a:t> и </a:t>
            </a:r>
            <a:r>
              <a:rPr lang="ru-RU" sz="1600" dirty="0" err="1" smtClean="0">
                <a:latin typeface="Times New Roman" pitchFamily="18" charset="0"/>
                <a:cs typeface="Times New Roman" pitchFamily="18" charset="0"/>
              </a:rPr>
              <a:t>саморассасывающихся</a:t>
            </a:r>
            <a:r>
              <a:rPr lang="ru-RU" sz="1600" dirty="0" smtClean="0">
                <a:latin typeface="Times New Roman" pitchFamily="18" charset="0"/>
                <a:cs typeface="Times New Roman" pitchFamily="18" charset="0"/>
              </a:rPr>
              <a:t> шовных материалов значительно улучшает результаты операций и сокращает время реабилитации пациентов.</a:t>
            </a:r>
          </a:p>
          <a:p>
            <a:pPr algn="just"/>
            <a:r>
              <a:rPr lang="ru-RU" sz="1600" dirty="0" smtClean="0">
                <a:latin typeface="Times New Roman" pitchFamily="18" charset="0"/>
                <a:cs typeface="Times New Roman" pitchFamily="18" charset="0"/>
              </a:rPr>
              <a:t>Таким образом, прикладные аспекты шовной техники и вязания хирургических узлов играют критически важную роль в хирургической практике. Совершенствование этих навыков, а также внедрение новых технологий способствуют повышению качества медицинской помощи и улучшению результатов лечения пациентов. Важно продолжать исследования в этой области и развивать образовательные программы для хирургов, чтобы обеспечить высокий уровень профессионализма и безопасности в хирургии.</a:t>
            </a:r>
            <a:endParaRPr lang="ru-RU" sz="1600" dirty="0">
              <a:latin typeface="Times New Roman" pitchFamily="18" charset="0"/>
              <a:cs typeface="Times New Roman"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ru-RU" sz="3200" b="1" dirty="0" smtClean="0">
                <a:latin typeface="Times New Roman" pitchFamily="18" charset="0"/>
                <a:cs typeface="Times New Roman" pitchFamily="18" charset="0"/>
              </a:rPr>
              <a:t>Список используемой литературы</a:t>
            </a:r>
            <a:endParaRPr lang="ru-RU" sz="3200" b="1" dirty="0">
              <a:latin typeface="Times New Roman" pitchFamily="18" charset="0"/>
              <a:cs typeface="Times New Roman" pitchFamily="18" charset="0"/>
            </a:endParaRPr>
          </a:p>
        </p:txBody>
      </p:sp>
      <p:sp>
        <p:nvSpPr>
          <p:cNvPr id="4" name="TextBox 3"/>
          <p:cNvSpPr txBox="1"/>
          <p:nvPr/>
        </p:nvSpPr>
        <p:spPr>
          <a:xfrm>
            <a:off x="428596" y="785794"/>
            <a:ext cx="8215370" cy="7017306"/>
          </a:xfrm>
          <a:prstGeom prst="rect">
            <a:avLst/>
          </a:prstGeom>
          <a:noFill/>
        </p:spPr>
        <p:txBody>
          <a:bodyPr wrap="square" rtlCol="0">
            <a:spAutoFit/>
          </a:bodyPr>
          <a:lstStyle/>
          <a:p>
            <a:pPr algn="just"/>
            <a:r>
              <a:rPr lang="ru-RU" dirty="0" smtClean="0">
                <a:latin typeface="Times New Roman" pitchFamily="18" charset="0"/>
                <a:cs typeface="Times New Roman" pitchFamily="18" charset="0"/>
              </a:rPr>
              <a:t>1.Слепцов, И.В. Узлы в хирургии</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И.В. Слепцов, Р.А. </a:t>
            </a:r>
            <a:r>
              <a:rPr lang="ru-RU" dirty="0" err="1" smtClean="0">
                <a:latin typeface="Times New Roman" pitchFamily="18" charset="0"/>
                <a:cs typeface="Times New Roman" pitchFamily="18" charset="0"/>
              </a:rPr>
              <a:t>Черников</a:t>
            </a:r>
            <a:r>
              <a:rPr lang="ru-RU" dirty="0" smtClean="0">
                <a:latin typeface="Times New Roman" pitchFamily="18" charset="0"/>
                <a:cs typeface="Times New Roman" pitchFamily="18" charset="0"/>
              </a:rPr>
              <a:t> – Текст</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электронный</a:t>
            </a:r>
            <a:r>
              <a:rPr lang="en-US"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Салит-Медкнига</a:t>
            </a:r>
            <a:r>
              <a:rPr lang="ru-RU" dirty="0" smtClean="0">
                <a:latin typeface="Times New Roman" pitchFamily="18" charset="0"/>
                <a:cs typeface="Times New Roman" pitchFamily="18" charset="0"/>
              </a:rPr>
              <a:t>, Санкт-Петербург. 2000 г. – с. 176 – </a:t>
            </a:r>
            <a:r>
              <a:rPr lang="en-US" dirty="0" smtClean="0">
                <a:latin typeface="Times New Roman" pitchFamily="18" charset="0"/>
                <a:cs typeface="Times New Roman" pitchFamily="18" charset="0"/>
              </a:rPr>
              <a:t>URL - </a:t>
            </a:r>
            <a:r>
              <a:rPr lang="en-US" dirty="0" smtClean="0">
                <a:latin typeface="Times New Roman" pitchFamily="18" charset="0"/>
                <a:cs typeface="Times New Roman" pitchFamily="18" charset="0"/>
                <a:hlinkClick r:id="rId2"/>
              </a:rPr>
              <a:t>https://psv4.userapi.com/s/v1/d/CZ2x99etmJhEcavn_HpX6v95Ij_YXwBTpMvPxX2w_mErv6e5JwrHQWQQM5SpU-sI7YlO01oM3YtR8svUnUszy5i1c1J2LZ-8YzZetRN8mY8U_Bjax3ycKg/Uzly_v_khirurgii.pdf</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2. </a:t>
            </a:r>
            <a:r>
              <a:rPr lang="ru-RU" dirty="0" err="1" smtClean="0">
                <a:latin typeface="Times New Roman" pitchFamily="18" charset="0"/>
                <a:cs typeface="Times New Roman" pitchFamily="18" charset="0"/>
              </a:rPr>
              <a:t>Зайков</a:t>
            </a:r>
            <a:r>
              <a:rPr lang="ru-RU" dirty="0" smtClean="0">
                <a:latin typeface="Times New Roman" pitchFamily="18" charset="0"/>
                <a:cs typeface="Times New Roman" pitchFamily="18" charset="0"/>
              </a:rPr>
              <a:t>, А.А. Шовный материал, швы, узлы: учебное пособие для студентов/ сост.: А.А. </a:t>
            </a:r>
            <a:r>
              <a:rPr lang="ru-RU" dirty="0" err="1" smtClean="0">
                <a:latin typeface="Times New Roman" pitchFamily="18" charset="0"/>
                <a:cs typeface="Times New Roman" pitchFamily="18" charset="0"/>
              </a:rPr>
              <a:t>Зайков</a:t>
            </a:r>
            <a:r>
              <a:rPr lang="ru-RU" dirty="0" smtClean="0">
                <a:latin typeface="Times New Roman" pitchFamily="18" charset="0"/>
                <a:cs typeface="Times New Roman" pitchFamily="18" charset="0"/>
              </a:rPr>
              <a:t>, О.М. Бухарин, С.П. </a:t>
            </a:r>
            <a:r>
              <a:rPr lang="ru-RU" dirty="0" err="1" smtClean="0">
                <a:latin typeface="Times New Roman" pitchFamily="18" charset="0"/>
                <a:cs typeface="Times New Roman" pitchFamily="18" charset="0"/>
              </a:rPr>
              <a:t>Ашихмин</a:t>
            </a:r>
            <a:r>
              <a:rPr lang="ru-RU" dirty="0" smtClean="0">
                <a:latin typeface="Times New Roman" pitchFamily="18" charset="0"/>
                <a:cs typeface="Times New Roman" pitchFamily="18" charset="0"/>
              </a:rPr>
              <a:t>, А.Е. </a:t>
            </a:r>
            <a:r>
              <a:rPr lang="ru-RU" dirty="0" err="1" smtClean="0">
                <a:latin typeface="Times New Roman" pitchFamily="18" charset="0"/>
                <a:cs typeface="Times New Roman" pitchFamily="18" charset="0"/>
              </a:rPr>
              <a:t>Садаков</a:t>
            </a:r>
            <a:r>
              <a:rPr lang="ru-RU" dirty="0" smtClean="0">
                <a:latin typeface="Times New Roman" pitchFamily="18" charset="0"/>
                <a:cs typeface="Times New Roman" pitchFamily="18" charset="0"/>
              </a:rPr>
              <a:t>. – Текст</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электронный</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Киров, 2014.</a:t>
            </a:r>
            <a:r>
              <a:rPr lang="en-US" dirty="0" smtClean="0">
                <a:latin typeface="Times New Roman" pitchFamily="18" charset="0"/>
                <a:cs typeface="Times New Roman" pitchFamily="18" charset="0"/>
              </a:rPr>
              <a:t> – c. 74 –</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URL - </a:t>
            </a:r>
            <a:r>
              <a:rPr lang="en-US" dirty="0" smtClean="0">
                <a:latin typeface="Times New Roman" pitchFamily="18" charset="0"/>
                <a:cs typeface="Times New Roman" pitchFamily="18" charset="0"/>
                <a:hlinkClick r:id="rId3"/>
              </a:rPr>
              <a:t>https://endchan.org/.media/91abc0ea521aadc86f20d83920275e3d-applicationpdf.pdf</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3.Шарипов, И.А. Узлы и швы в хирургии</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И.А. </a:t>
            </a:r>
            <a:r>
              <a:rPr lang="ru-RU" dirty="0" err="1" smtClean="0">
                <a:latin typeface="Times New Roman" pitchFamily="18" charset="0"/>
                <a:cs typeface="Times New Roman" pitchFamily="18" charset="0"/>
              </a:rPr>
              <a:t>Шарипов</a:t>
            </a:r>
            <a:r>
              <a:rPr lang="ru-RU" dirty="0" smtClean="0">
                <a:latin typeface="Times New Roman" pitchFamily="18" charset="0"/>
                <a:cs typeface="Times New Roman" pitchFamily="18" charset="0"/>
              </a:rPr>
              <a:t>, В.В. </a:t>
            </a:r>
            <a:r>
              <a:rPr lang="ru-RU" dirty="0" err="1" smtClean="0">
                <a:latin typeface="Times New Roman" pitchFamily="18" charset="0"/>
                <a:cs typeface="Times New Roman" pitchFamily="18" charset="0"/>
              </a:rPr>
              <a:t>Дитковский</a:t>
            </a:r>
            <a:r>
              <a:rPr lang="ru-RU" dirty="0" smtClean="0">
                <a:latin typeface="Times New Roman" pitchFamily="18" charset="0"/>
                <a:cs typeface="Times New Roman" pitchFamily="18" charset="0"/>
              </a:rPr>
              <a:t>, Д.М. </a:t>
            </a:r>
            <a:r>
              <a:rPr lang="ru-RU" dirty="0" err="1" smtClean="0">
                <a:latin typeface="Times New Roman" pitchFamily="18" charset="0"/>
                <a:cs typeface="Times New Roman" pitchFamily="18" charset="0"/>
              </a:rPr>
              <a:t>Хатомкин</a:t>
            </a:r>
            <a:r>
              <a:rPr lang="ru-RU" dirty="0" smtClean="0">
                <a:latin typeface="Times New Roman" pitchFamily="18" charset="0"/>
                <a:cs typeface="Times New Roman" pitchFamily="18" charset="0"/>
              </a:rPr>
              <a:t>, Н.В. Комиссарова – Текст</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электронный</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Ижевская государственная медицинская академия, Ижевск, 2022. – с. 546 – 563 – </a:t>
            </a:r>
            <a:r>
              <a:rPr lang="en-US" dirty="0" smtClean="0">
                <a:latin typeface="Times New Roman" pitchFamily="18" charset="0"/>
                <a:cs typeface="Times New Roman" pitchFamily="18" charset="0"/>
              </a:rPr>
              <a:t>URL - </a:t>
            </a:r>
            <a:r>
              <a:rPr lang="en-US" dirty="0" smtClean="0">
                <a:latin typeface="Times New Roman" pitchFamily="18" charset="0"/>
                <a:cs typeface="Times New Roman" pitchFamily="18" charset="0"/>
                <a:hlinkClick r:id="rId4"/>
              </a:rPr>
              <a:t>https://elibrary.ru/item.asp?id=48656620</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4.Семенов, Г.М. Хирургический шов</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Г.М. Семенов, В.Л. </a:t>
            </a:r>
            <a:r>
              <a:rPr lang="ru-RU" dirty="0" err="1" smtClean="0">
                <a:latin typeface="Times New Roman" pitchFamily="18" charset="0"/>
                <a:cs typeface="Times New Roman" pitchFamily="18" charset="0"/>
              </a:rPr>
              <a:t>Петришин</a:t>
            </a:r>
            <a:r>
              <a:rPr lang="ru-RU" dirty="0" smtClean="0">
                <a:latin typeface="Times New Roman" pitchFamily="18" charset="0"/>
                <a:cs typeface="Times New Roman" pitchFamily="18" charset="0"/>
              </a:rPr>
              <a:t>, М.В. Ковшова – Текст</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электронный</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Санкт-Петербург, 2001. – с. 133 – </a:t>
            </a:r>
            <a:r>
              <a:rPr lang="en-US" dirty="0" smtClean="0">
                <a:latin typeface="Times New Roman" pitchFamily="18" charset="0"/>
                <a:cs typeface="Times New Roman" pitchFamily="18" charset="0"/>
              </a:rPr>
              <a:t>URL - </a:t>
            </a:r>
            <a:r>
              <a:rPr lang="en-US" dirty="0" smtClean="0">
                <a:latin typeface="Times New Roman" pitchFamily="18" charset="0"/>
                <a:cs typeface="Times New Roman" pitchFamily="18" charset="0"/>
                <a:hlinkClick r:id="rId5"/>
              </a:rPr>
              <a:t>https://dl.libcats.org/genesis/45000/a56847c85c99008ff87d80175d44ec98/_as/[Semenov_G.M._i_dr.]_Hirurgichesky_shov(libcats.org).pdf</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5.Платформа с сокращенными клиническими рекомендациями </a:t>
            </a:r>
            <a:r>
              <a:rPr lang="en-US" dirty="0" err="1" smtClean="0">
                <a:latin typeface="Times New Roman" pitchFamily="18" charset="0"/>
                <a:cs typeface="Times New Roman" pitchFamily="18" charset="0"/>
              </a:rPr>
              <a:t>Reclin</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Электронный ресурс</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 Режим доступа</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6"/>
              </a:rPr>
              <a:t>https://reclin.ru/?ysclid=mbfmvht4r4902576503</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6.Свободный медицинский университет </a:t>
            </a:r>
            <a:r>
              <a:rPr lang="en-US" dirty="0" smtClean="0">
                <a:latin typeface="Times New Roman" pitchFamily="18" charset="0"/>
                <a:cs typeface="Times New Roman" pitchFamily="18" charset="0"/>
              </a:rPr>
              <a:t>Synapse, [</a:t>
            </a:r>
            <a:r>
              <a:rPr lang="ru-RU" dirty="0" smtClean="0">
                <a:latin typeface="Times New Roman" pitchFamily="18" charset="0"/>
                <a:cs typeface="Times New Roman" pitchFamily="18" charset="0"/>
              </a:rPr>
              <a:t>Электронный ресурс</a:t>
            </a:r>
            <a:r>
              <a:rPr lang="en-US" dirty="0" smtClean="0">
                <a:latin typeface="Times New Roman" pitchFamily="18" charset="0"/>
                <a:cs typeface="Times New Roman" pitchFamily="18" charset="0"/>
              </a:rPr>
              <a:t>]. – </a:t>
            </a:r>
            <a:r>
              <a:rPr lang="ru-RU" dirty="0" smtClean="0">
                <a:latin typeface="Times New Roman" pitchFamily="18" charset="0"/>
                <a:cs typeface="Times New Roman" pitchFamily="18" charset="0"/>
              </a:rPr>
              <a:t>Режим доступа</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hlinkClick r:id="rId6"/>
              </a:rPr>
              <a:t>https://reclin.ru/?ysclid=mbfmvht4r4902576503</a:t>
            </a:r>
            <a:endParaRPr lang="ru-RU" dirty="0" smtClean="0">
              <a:latin typeface="Times New Roman" pitchFamily="18" charset="0"/>
              <a:cs typeface="Times New Roman" pitchFamily="18" charset="0"/>
            </a:endParaRPr>
          </a:p>
          <a:p>
            <a:pPr algn="just"/>
            <a:endParaRPr lang="ru-RU" dirty="0" smtClean="0">
              <a:latin typeface="Times New Roman" pitchFamily="18" charset="0"/>
              <a:cs typeface="Times New Roman" pitchFamily="18" charset="0"/>
            </a:endParaRPr>
          </a:p>
          <a:p>
            <a:pPr algn="just"/>
            <a:endParaRPr lang="en-US" dirty="0" smtClean="0">
              <a:latin typeface="Times New Roman" pitchFamily="18" charset="0"/>
              <a:cs typeface="Times New Roman" pitchFamily="18" charset="0"/>
            </a:endParaRPr>
          </a:p>
          <a:p>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428604"/>
            <a:ext cx="8572560" cy="646331"/>
          </a:xfrm>
          <a:prstGeom prst="rect">
            <a:avLst/>
          </a:prstGeom>
        </p:spPr>
        <p:txBody>
          <a:bodyPr wrap="square">
            <a:spAutoFit/>
          </a:bodyPr>
          <a:lstStyle/>
          <a:p>
            <a:r>
              <a:rPr lang="ru-RU" dirty="0" err="1" smtClean="0">
                <a:latin typeface="Times New Roman" pitchFamily="18" charset="0"/>
                <a:cs typeface="Times New Roman" pitchFamily="18" charset="0"/>
              </a:rPr>
              <a:t>Монофиламентные</a:t>
            </a:r>
            <a:r>
              <a:rPr lang="ru-RU" dirty="0" smtClean="0">
                <a:latin typeface="Times New Roman" pitchFamily="18" charset="0"/>
                <a:cs typeface="Times New Roman" pitchFamily="18" charset="0"/>
              </a:rPr>
              <a:t> нити (</a:t>
            </a:r>
            <a:r>
              <a:rPr lang="ru-RU" dirty="0" err="1" smtClean="0">
                <a:latin typeface="Times New Roman" pitchFamily="18" charset="0"/>
                <a:cs typeface="Times New Roman" pitchFamily="18" charset="0"/>
              </a:rPr>
              <a:t>пролен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максон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этилон</a:t>
            </a:r>
            <a:r>
              <a:rPr lang="ru-RU" dirty="0" smtClean="0">
                <a:latin typeface="Times New Roman" pitchFamily="18" charset="0"/>
                <a:cs typeface="Times New Roman" pitchFamily="18" charset="0"/>
              </a:rPr>
              <a:t> и др.) в основе имеют однородное волокно с гладкой поверхностью. </a:t>
            </a:r>
          </a:p>
        </p:txBody>
      </p:sp>
      <p:sp>
        <p:nvSpPr>
          <p:cNvPr id="5" name="Прямоугольник 4"/>
          <p:cNvSpPr/>
          <p:nvPr/>
        </p:nvSpPr>
        <p:spPr>
          <a:xfrm>
            <a:off x="285720" y="1214422"/>
            <a:ext cx="4214842" cy="1477328"/>
          </a:xfrm>
          <a:prstGeom prst="rect">
            <a:avLst/>
          </a:prstGeom>
        </p:spPr>
        <p:txBody>
          <a:bodyPr wrap="square">
            <a:spAutoFit/>
          </a:bodyPr>
          <a:lstStyle/>
          <a:p>
            <a:r>
              <a:rPr lang="ru-RU" b="1" dirty="0" smtClean="0">
                <a:latin typeface="Times New Roman" pitchFamily="18" charset="0"/>
                <a:cs typeface="Times New Roman" pitchFamily="18" charset="0"/>
              </a:rPr>
              <a:t>Преимущества </a:t>
            </a:r>
            <a:r>
              <a:rPr lang="ru-RU" b="1" dirty="0" err="1" smtClean="0">
                <a:latin typeface="Times New Roman" pitchFamily="18" charset="0"/>
                <a:cs typeface="Times New Roman" pitchFamily="18" charset="0"/>
              </a:rPr>
              <a:t>монофиламентных</a:t>
            </a:r>
            <a:r>
              <a:rPr lang="ru-RU" b="1" dirty="0" smtClean="0">
                <a:latin typeface="Times New Roman" pitchFamily="18" charset="0"/>
                <a:cs typeface="Times New Roman" pitchFamily="18" charset="0"/>
              </a:rPr>
              <a:t> нитей</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buFontTx/>
              <a:buChar char="-"/>
            </a:pPr>
            <a:r>
              <a:rPr lang="ru-RU" dirty="0" smtClean="0">
                <a:latin typeface="Times New Roman" pitchFamily="18" charset="0"/>
                <a:cs typeface="Times New Roman" pitchFamily="18" charset="0"/>
              </a:rPr>
              <a:t>Отсутствие «фитильных» и «пилящих» свойств;</a:t>
            </a:r>
          </a:p>
          <a:p>
            <a:pPr>
              <a:buFontTx/>
              <a:buChar char="-"/>
            </a:pPr>
            <a:r>
              <a:rPr lang="ru-RU" dirty="0" smtClean="0">
                <a:latin typeface="Times New Roman" pitchFamily="18" charset="0"/>
                <a:cs typeface="Times New Roman" pitchFamily="18" charset="0"/>
              </a:rPr>
              <a:t> Выраженная эластичность и прочность. </a:t>
            </a:r>
            <a:endParaRPr lang="ru-RU" dirty="0">
              <a:latin typeface="Times New Roman" pitchFamily="18" charset="0"/>
              <a:cs typeface="Times New Roman" pitchFamily="18" charset="0"/>
            </a:endParaRPr>
          </a:p>
        </p:txBody>
      </p:sp>
      <p:sp>
        <p:nvSpPr>
          <p:cNvPr id="6" name="TextBox 5"/>
          <p:cNvSpPr txBox="1"/>
          <p:nvPr/>
        </p:nvSpPr>
        <p:spPr>
          <a:xfrm>
            <a:off x="4857752" y="1142984"/>
            <a:ext cx="3857652" cy="2308324"/>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Недостатки </a:t>
            </a:r>
            <a:r>
              <a:rPr lang="ru-RU" b="1" dirty="0" err="1" smtClean="0">
                <a:latin typeface="Times New Roman" pitchFamily="18" charset="0"/>
                <a:cs typeface="Times New Roman" pitchFamily="18" charset="0"/>
              </a:rPr>
              <a:t>монофиламентных</a:t>
            </a:r>
            <a:r>
              <a:rPr lang="ru-RU" b="1" dirty="0" smtClean="0">
                <a:latin typeface="Times New Roman" pitchFamily="18" charset="0"/>
                <a:cs typeface="Times New Roman" pitchFamily="18" charset="0"/>
              </a:rPr>
              <a:t> нитей</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-Эти нити ненадежны в узле из-за выраженного скольжения поверхности. Для закрепления швов из </a:t>
            </a:r>
            <a:r>
              <a:rPr lang="ru-RU" dirty="0" err="1" smtClean="0">
                <a:latin typeface="Times New Roman" pitchFamily="18" charset="0"/>
                <a:cs typeface="Times New Roman" pitchFamily="18" charset="0"/>
              </a:rPr>
              <a:t>монофиламентных</a:t>
            </a:r>
            <a:r>
              <a:rPr lang="ru-RU" dirty="0" smtClean="0">
                <a:latin typeface="Times New Roman" pitchFamily="18" charset="0"/>
                <a:cs typeface="Times New Roman" pitchFamily="18" charset="0"/>
              </a:rPr>
              <a:t> нитей рекомендуется использовать многоярусные узлы</a:t>
            </a:r>
            <a:endParaRPr lang="ru-RU" dirty="0">
              <a:latin typeface="Times New Roman" pitchFamily="18" charset="0"/>
              <a:cs typeface="Times New Roman" pitchFamily="18" charset="0"/>
            </a:endParaRPr>
          </a:p>
        </p:txBody>
      </p:sp>
      <p:sp>
        <p:nvSpPr>
          <p:cNvPr id="7" name="Прямоугольник 6"/>
          <p:cNvSpPr/>
          <p:nvPr/>
        </p:nvSpPr>
        <p:spPr>
          <a:xfrm>
            <a:off x="214282" y="3643314"/>
            <a:ext cx="8643998" cy="646331"/>
          </a:xfrm>
          <a:prstGeom prst="rect">
            <a:avLst/>
          </a:prstGeom>
        </p:spPr>
        <p:txBody>
          <a:bodyPr wrap="square">
            <a:spAutoFit/>
          </a:bodyPr>
          <a:lstStyle/>
          <a:p>
            <a:pPr algn="just"/>
            <a:r>
              <a:rPr lang="ru-RU" dirty="0" err="1">
                <a:latin typeface="Times New Roman" pitchFamily="18" charset="0"/>
                <a:cs typeface="Times New Roman" pitchFamily="18" charset="0"/>
              </a:rPr>
              <a:t>П</a:t>
            </a:r>
            <a:r>
              <a:rPr lang="ru-RU" dirty="0" err="1" smtClean="0">
                <a:latin typeface="Times New Roman" pitchFamily="18" charset="0"/>
                <a:cs typeface="Times New Roman" pitchFamily="18" charset="0"/>
              </a:rPr>
              <a:t>олифиламентные</a:t>
            </a:r>
            <a:r>
              <a:rPr lang="ru-RU" dirty="0" smtClean="0">
                <a:latin typeface="Times New Roman" pitchFamily="18" charset="0"/>
                <a:cs typeface="Times New Roman" pitchFamily="18" charset="0"/>
              </a:rPr>
              <a:t> нити (</a:t>
            </a:r>
            <a:r>
              <a:rPr lang="ru-RU" dirty="0" err="1" smtClean="0">
                <a:latin typeface="Times New Roman" pitchFamily="18" charset="0"/>
                <a:cs typeface="Times New Roman" pitchFamily="18" charset="0"/>
              </a:rPr>
              <a:t>дексон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викрил</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суржилон</a:t>
            </a:r>
            <a:r>
              <a:rPr lang="ru-RU" dirty="0" smtClean="0">
                <a:latin typeface="Times New Roman" pitchFamily="18" charset="0"/>
                <a:cs typeface="Times New Roman" pitchFamily="18" charset="0"/>
              </a:rPr>
              <a:t> и др.) состоят из множества волокон, переплетенных между собой или скрученных по оси.</a:t>
            </a:r>
            <a:endParaRPr lang="ru-RU" dirty="0">
              <a:latin typeface="Times New Roman" pitchFamily="18" charset="0"/>
              <a:cs typeface="Times New Roman" pitchFamily="18" charset="0"/>
            </a:endParaRPr>
          </a:p>
        </p:txBody>
      </p:sp>
      <p:sp>
        <p:nvSpPr>
          <p:cNvPr id="8" name="TextBox 7"/>
          <p:cNvSpPr txBox="1"/>
          <p:nvPr/>
        </p:nvSpPr>
        <p:spPr>
          <a:xfrm>
            <a:off x="285720" y="4429132"/>
            <a:ext cx="3643338" cy="1477328"/>
          </a:xfrm>
          <a:prstGeom prst="rect">
            <a:avLst/>
          </a:prstGeom>
          <a:noFill/>
        </p:spPr>
        <p:txBody>
          <a:bodyPr wrap="square" rtlCol="0">
            <a:spAutoFit/>
          </a:bodyPr>
          <a:lstStyle/>
          <a:p>
            <a:pPr algn="just"/>
            <a:r>
              <a:rPr lang="ru-RU" b="1" dirty="0" smtClean="0">
                <a:latin typeface="Times New Roman" pitchFamily="18" charset="0"/>
                <a:cs typeface="Times New Roman" pitchFamily="18" charset="0"/>
              </a:rPr>
              <a:t>Преимущества </a:t>
            </a:r>
            <a:r>
              <a:rPr lang="ru-RU" b="1" dirty="0" err="1" smtClean="0">
                <a:latin typeface="Times New Roman" pitchFamily="18" charset="0"/>
                <a:cs typeface="Times New Roman" pitchFamily="18" charset="0"/>
              </a:rPr>
              <a:t>полифиламентных</a:t>
            </a:r>
            <a:r>
              <a:rPr lang="ru-RU" b="1" dirty="0" smtClean="0">
                <a:latin typeface="Times New Roman" pitchFamily="18" charset="0"/>
                <a:cs typeface="Times New Roman" pitchFamily="18" charset="0"/>
              </a:rPr>
              <a:t> нитей</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Tx/>
              <a:buChar char="-"/>
            </a:pPr>
            <a:r>
              <a:rPr lang="ru-RU" dirty="0" smtClean="0">
                <a:latin typeface="Times New Roman" pitchFamily="18" charset="0"/>
                <a:cs typeface="Times New Roman" pitchFamily="18" charset="0"/>
              </a:rPr>
              <a:t>Хорошие манипуляционные качества; </a:t>
            </a:r>
          </a:p>
          <a:p>
            <a:pPr algn="just">
              <a:buFontTx/>
              <a:buChar char="-"/>
            </a:pPr>
            <a:r>
              <a:rPr lang="ru-RU" dirty="0">
                <a:latin typeface="Times New Roman" pitchFamily="18" charset="0"/>
                <a:cs typeface="Times New Roman" pitchFamily="18" charset="0"/>
              </a:rPr>
              <a:t>Н</a:t>
            </a:r>
            <a:r>
              <a:rPr lang="ru-RU" dirty="0" smtClean="0">
                <a:latin typeface="Times New Roman" pitchFamily="18" charset="0"/>
                <a:cs typeface="Times New Roman" pitchFamily="18" charset="0"/>
              </a:rPr>
              <a:t>адежность в узле.</a:t>
            </a:r>
            <a:endParaRPr lang="ru-RU" dirty="0">
              <a:latin typeface="Times New Roman" pitchFamily="18" charset="0"/>
              <a:cs typeface="Times New Roman" pitchFamily="18" charset="0"/>
            </a:endParaRPr>
          </a:p>
        </p:txBody>
      </p:sp>
      <p:sp>
        <p:nvSpPr>
          <p:cNvPr id="9" name="Прямоугольник 8"/>
          <p:cNvSpPr/>
          <p:nvPr/>
        </p:nvSpPr>
        <p:spPr>
          <a:xfrm>
            <a:off x="4357686" y="4429132"/>
            <a:ext cx="4572000" cy="1754326"/>
          </a:xfrm>
          <a:prstGeom prst="rect">
            <a:avLst/>
          </a:prstGeom>
        </p:spPr>
        <p:txBody>
          <a:bodyPr>
            <a:spAutoFit/>
          </a:bodyPr>
          <a:lstStyle/>
          <a:p>
            <a:pPr algn="just"/>
            <a:r>
              <a:rPr lang="ru-RU" b="1" dirty="0" smtClean="0">
                <a:latin typeface="Times New Roman" pitchFamily="18" charset="0"/>
                <a:cs typeface="Times New Roman" pitchFamily="18" charset="0"/>
              </a:rPr>
              <a:t>Недостатки </a:t>
            </a:r>
            <a:r>
              <a:rPr lang="ru-RU" b="1" dirty="0" err="1" smtClean="0">
                <a:latin typeface="Times New Roman" pitchFamily="18" charset="0"/>
                <a:cs typeface="Times New Roman" pitchFamily="18" charset="0"/>
              </a:rPr>
              <a:t>полифиламентных</a:t>
            </a:r>
            <a:r>
              <a:rPr lang="ru-RU" b="1" dirty="0" smtClean="0">
                <a:latin typeface="Times New Roman" pitchFamily="18" charset="0"/>
                <a:cs typeface="Times New Roman" pitchFamily="18" charset="0"/>
              </a:rPr>
              <a:t> нитей</a:t>
            </a:r>
            <a:r>
              <a:rPr lang="en-US" b="1" dirty="0" smtClean="0">
                <a:latin typeface="Times New Roman" pitchFamily="18" charset="0"/>
                <a:cs typeface="Times New Roman" pitchFamily="18" charset="0"/>
              </a:rPr>
              <a:t>:</a:t>
            </a:r>
            <a:endParaRPr lang="ru-RU" b="1" dirty="0" smtClean="0">
              <a:latin typeface="Times New Roman" pitchFamily="18" charset="0"/>
              <a:cs typeface="Times New Roman" pitchFamily="18" charset="0"/>
            </a:endParaRPr>
          </a:p>
          <a:p>
            <a:pPr algn="just">
              <a:buFontTx/>
              <a:buChar char="-"/>
            </a:pPr>
            <a:r>
              <a:rPr lang="ru-RU" dirty="0" smtClean="0">
                <a:latin typeface="Times New Roman" pitchFamily="18" charset="0"/>
                <a:cs typeface="Times New Roman" pitchFamily="18" charset="0"/>
              </a:rPr>
              <a:t>«Пилящие» и «фитильные» свойства, которые могут привести к развитию гнойных осложнений в ране;</a:t>
            </a:r>
          </a:p>
          <a:p>
            <a:pPr algn="just">
              <a:buFontTx/>
              <a:buChar char="-"/>
            </a:pPr>
            <a:r>
              <a:rPr lang="ru-RU" dirty="0" smtClean="0">
                <a:latin typeface="Times New Roman" pitchFamily="18" charset="0"/>
                <a:cs typeface="Times New Roman" pitchFamily="18" charset="0"/>
              </a:rPr>
              <a:t>Часто встречающиеся </a:t>
            </a:r>
            <a:r>
              <a:rPr lang="ru-RU" dirty="0" err="1" smtClean="0">
                <a:latin typeface="Times New Roman" pitchFamily="18" charset="0"/>
                <a:cs typeface="Times New Roman" pitchFamily="18" charset="0"/>
              </a:rPr>
              <a:t>разволокнение</a:t>
            </a:r>
            <a:r>
              <a:rPr lang="ru-RU" dirty="0" smtClean="0">
                <a:latin typeface="Times New Roman" pitchFamily="18" charset="0"/>
                <a:cs typeface="Times New Roman" pitchFamily="18" charset="0"/>
              </a:rPr>
              <a:t> нити и разрывы отдельных волокон.</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2643182"/>
            <a:ext cx="8229600" cy="4525963"/>
          </a:xfrm>
        </p:spPr>
        <p:txBody>
          <a:bodyPr/>
          <a:lstStyle/>
          <a:p>
            <a:pPr algn="ctr">
              <a:buNone/>
            </a:pPr>
            <a:r>
              <a:rPr lang="ru-RU" b="1" dirty="0" smtClean="0">
                <a:latin typeface="Times New Roman" pitchFamily="18" charset="0"/>
                <a:cs typeface="Times New Roman" pitchFamily="18" charset="0"/>
              </a:rPr>
              <a:t>Спасибо за внимание!</a:t>
            </a:r>
            <a:endParaRPr lang="ru-RU" b="1" dirty="0">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1199</TotalTime>
  <Words>8459</Words>
  <Application>Microsoft Office PowerPoint</Application>
  <PresentationFormat>Экран (4:3)</PresentationFormat>
  <Paragraphs>560</Paragraphs>
  <Slides>90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90</vt:i4>
      </vt:variant>
    </vt:vector>
  </HeadingPairs>
  <TitlesOfParts>
    <vt:vector size="91" baseType="lpstr">
      <vt:lpstr>Тема Office</vt:lpstr>
      <vt:lpstr>Прикладные аспекты шовной техники и вязания хирургических узлов</vt:lpstr>
      <vt:lpstr>Содержание</vt:lpstr>
      <vt:lpstr>Введение</vt:lpstr>
      <vt:lpstr>1.Шовный материал</vt:lpstr>
      <vt:lpstr>Слайд 5</vt:lpstr>
      <vt:lpstr>Слайд 6</vt:lpstr>
      <vt:lpstr>1.Шовный материал</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Виды захватов нитей</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Список используемой литературы</vt:lpstr>
      <vt:lpstr>Слайд 90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тему: ‹‹Прикладные аспекты шовной техники и вязания хирургических узлов››</dc:title>
  <dc:creator>Александра Андреева</dc:creator>
  <cp:lastModifiedBy>Александра Андреева</cp:lastModifiedBy>
  <cp:revision>64</cp:revision>
  <dcterms:created xsi:type="dcterms:W3CDTF">2025-06-01T07:51:27Z</dcterms:created>
  <dcterms:modified xsi:type="dcterms:W3CDTF">2025-06-24T17:31:59Z</dcterms:modified>
</cp:coreProperties>
</file>