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5" r:id="rId36"/>
    <p:sldId id="290" r:id="rId37"/>
    <p:sldId id="291" r:id="rId38"/>
    <p:sldId id="292" r:id="rId39"/>
    <p:sldId id="293" r:id="rId40"/>
    <p:sldId id="294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B207C3-DB17-42CF-AF2A-0B61EA602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D35725-CDD2-430A-AFE7-788F3445B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CEA172-6008-40C4-B60D-1C2C9AABB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4F2B-7C9B-4ADE-9659-EDDCE802C1D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C9D3DB-B198-41D2-9BF5-5C8C995A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DA105-B176-4E3E-8E0B-B087D9A7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259-7CCD-4AD0-A9C7-72C64E2B6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294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AF68D3-475A-4428-851A-CE7C9310A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1E5EF2-8DAD-488A-9CA8-EA4E8BC7A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EF04F4-4C46-4DBD-A607-3D5FB15F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4F2B-7C9B-4ADE-9659-EDDCE802C1D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6B2242-E92A-4B6D-9A8E-887DA07E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4144F2-CA4D-449C-B8E4-F22513477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259-7CCD-4AD0-A9C7-72C64E2B6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710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057DA33-15EB-471D-946E-9E21CAB234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7B26F7-589C-43E1-AB50-F199C3A6F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BD74EE-F113-49D2-BFFB-693E4E665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4F2B-7C9B-4ADE-9659-EDDCE802C1D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665DEB-3248-492C-B56F-998C9E74B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D9B573-A216-49CA-A8B2-3428E26F7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259-7CCD-4AD0-A9C7-72C64E2B6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98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6AF165-673F-47E4-98C5-4B87876F4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25FAB0-D424-4837-A1D0-B98D66691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732B59-E42A-4B55-B6B3-E86F4D4C0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4F2B-7C9B-4ADE-9659-EDDCE802C1D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EA970-F2C9-4F34-A729-9A91571C4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4EC09C-C728-43BA-9B87-95DBCBEC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259-7CCD-4AD0-A9C7-72C64E2B6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31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2B9EB-9976-48EE-8341-4BC7F5AD2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DBD6F9-2869-4E67-AB85-0B306DB7A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46BE02-3420-4C69-BA2E-1064BBAD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4F2B-7C9B-4ADE-9659-EDDCE802C1D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5671B5-8C21-40A2-9AB0-8534FD50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773E26-CF05-4923-B927-FCAA623D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259-7CCD-4AD0-A9C7-72C64E2B6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18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F0C02D-EA85-4728-B6E2-77315087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052572-B6B2-49A9-89F0-ACB758930A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48A722-CF08-4E23-A3FB-2C0CCD7DD2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F5109C-5243-40DD-BFEE-C64A95B83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4F2B-7C9B-4ADE-9659-EDDCE802C1D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38FAE2-AF17-4CEA-975D-5493449E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4BF966-89B3-4364-91D8-F735D209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259-7CCD-4AD0-A9C7-72C64E2B6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57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A98E8-D59A-4C13-B9EE-748A0937C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B13F29-F8AC-4A6B-8436-93106E32B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0A15FC-A646-4BC0-A7CA-C5E361E87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A250586-09F6-4B9A-8DB9-CDEB0EEE4B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F27DD4-4B62-4450-ACE5-20CD7E9990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CE5151-4018-40FA-9C93-5D2B4E848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4F2B-7C9B-4ADE-9659-EDDCE802C1D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71A5C1-DAF5-43E3-9EE0-4D4E576E2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4ABBB6-75A8-4A17-934A-9BFD8D416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259-7CCD-4AD0-A9C7-72C64E2B6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91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29F4F-CA25-4598-8A30-44D7E8088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76CE633-135A-4172-A7D4-9CCBFF89B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4F2B-7C9B-4ADE-9659-EDDCE802C1D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A82873-A689-48B6-8852-D68BBF7A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CD4E5F-5413-4D18-B033-695D0645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259-7CCD-4AD0-A9C7-72C64E2B6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53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184625-AE23-43CD-8618-3574BC402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4F2B-7C9B-4ADE-9659-EDDCE802C1D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0B6434-14D7-4F5F-AAE8-9E8CBD77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F0FFD77-BBCD-4605-AC67-B023E8EF8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259-7CCD-4AD0-A9C7-72C64E2B6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840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C257A-75C9-492F-A57D-E696031EE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FA27C2-BE5B-435B-A1FF-3C308EC57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926F1A-7732-42EE-A008-9C5F13E3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625372-4223-4D0A-9664-EC2A59A67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4F2B-7C9B-4ADE-9659-EDDCE802C1D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B66256-042A-4AAE-BA13-A992DF4AA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E6F93B-D39B-4C05-AEDF-C6BE03CB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259-7CCD-4AD0-A9C7-72C64E2B6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557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6DC0E-AAAA-49B5-BDB3-50E3015A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02519D4-0695-4D4E-8512-A800F10A5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A0965B-B13E-4868-939C-FEEA4C05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26CD98-47AA-4704-8A60-855C5BC07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4F2B-7C9B-4ADE-9659-EDDCE802C1D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FB9C68-2700-4964-A758-92311DC8A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65FD3D9-9BFC-4A26-A44F-8D2D4AED0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39259-7CCD-4AD0-A9C7-72C64E2B6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14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7A243-3768-4FDC-954F-1DF475882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82D4F5-598D-447A-91B4-F03680A7A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18F65E-7334-4C1C-B939-1EA41F0AA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A4F2B-7C9B-4ADE-9659-EDDCE802C1D5}" type="datetimeFigureOut">
              <a:rPr lang="ru-RU" smtClean="0"/>
              <a:t>04.06.2025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E9230-9370-435B-A760-76D103DF86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5D5937-098E-4FE3-B9FC-465EF214F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39259-7CCD-4AD0-A9C7-72C64E2B6D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62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slide" Target="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slide" Target="slide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B7F45-DEFD-4982-ABA9-DABDA4279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4631"/>
            <a:ext cx="9144000" cy="238760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Клинико-анатомическое обоснование </a:t>
            </a:r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физикальных</a:t>
            </a: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инструментальных методов исследования.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A7FB0B-5782-4A95-82A3-51C6E3E8D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30" y="307141"/>
            <a:ext cx="4545366" cy="15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43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6327E0D-E9A5-488F-9018-9E21FDC7A1F6}"/>
              </a:ext>
            </a:extLst>
          </p:cNvPr>
          <p:cNvSpPr/>
          <p:nvPr/>
        </p:nvSpPr>
        <p:spPr>
          <a:xfrm>
            <a:off x="429087" y="305068"/>
            <a:ext cx="1070351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обоснование метода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перкуссии с помощью постукивания мы вызываем звук. Звуки можно разделить на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шумы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Шум представляет собой сумму различных по свойствам звуков, где нельзя выделить основной тон.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Суть перкуссии сводится к тому, чтобы колебательные волны, вызванные перкуссионным ударом, достигли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воздухосодержащих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органов и привели в колебание воздух.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практике диагностического исследования врач чаще имеет дело с шумами, но во многих случаях звуки принято называть тонами, в особенности, если есть возможность выделить основные четыре свойства звуков: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силу (громкость звука, интенсивность), которая определяется амплитудой колебания эластических структур; варианты: громкий звук – тихий звук;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высоту, т.е. соответствие звукам основного музыкального звукоряда, которое определяется частотой колебания; варианты: высокий – низкий;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звучания – время звучания; варианты: продолжительный – короткий; </a:t>
            </a:r>
          </a:p>
          <a:p>
            <a:pPr marL="342900" indent="-342900" algn="just">
              <a:buAutoNum type="arabicPeriod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звукоподобность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(тимпанитом) – это степень приближения звука к музыкальному (тембр).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ближе звук к тону, тем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длинее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его звучание, тем более четко дифференцируется его высота. При одинаковой силе перкуторного удара высокие звуки тише и короче, а низкие – громче и продолжительнее</a:t>
            </a:r>
            <a:r>
              <a:rPr lang="ru-RU" dirty="0"/>
              <a:t>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A745D6-F9F6-459C-9440-9370EC5A2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09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D1FEF17-A592-4E0B-8892-C1970D2DDF44}"/>
              </a:ext>
            </a:extLst>
          </p:cNvPr>
          <p:cNvSpPr/>
          <p:nvPr/>
        </p:nvSpPr>
        <p:spPr>
          <a:xfrm>
            <a:off x="464598" y="224137"/>
            <a:ext cx="114314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перкуссии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способа простукивания различают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или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опосредованную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(посредственную) перкуссию. Непосредственная производится нанесением удара по грудной стенке, а посредственная состоит в том, что перкуторный удар наносится по плессиметру.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6ABF90-BF57-4302-8E60-44A204367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559" y="2075598"/>
            <a:ext cx="6582882" cy="44606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AD315C-8C2E-4669-A06D-F259740120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E5059B-4F6D-455F-80A9-9AD9DDD4A5BC}"/>
              </a:ext>
            </a:extLst>
          </p:cNvPr>
          <p:cNvSpPr txBox="1"/>
          <p:nvPr/>
        </p:nvSpPr>
        <p:spPr>
          <a:xfrm>
            <a:off x="4350058" y="6565085"/>
            <a:ext cx="73507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Изображе6ние взято с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https://playbookpro.ru/photo/posredstvennaya-perkussiya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72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C0C3E7-0178-4865-AF6E-AAB8E7677FEC}"/>
              </a:ext>
            </a:extLst>
          </p:cNvPr>
          <p:cNvSpPr/>
          <p:nvPr/>
        </p:nvSpPr>
        <p:spPr>
          <a:xfrm>
            <a:off x="722050" y="896825"/>
            <a:ext cx="107479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перкуссии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Ауэнбруггера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называется непосредственной перкуссией, то есть постукивание несколькими вместе сложенными кончиками пальцев непосредственно по телу больного. Она применяется сейчас редко вследствие малой интенсивности перкуторного звука и трудности разграничения звуков между собой. Его можно применять для определения границ сердца. Чаще всего постукивают мякотью концевой фаланги указательного и среднего пальца правой руки (способ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Ф.Г.Яновского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Видоизменением этого метода является способ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В.П.Образцова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перкуссия щелчком, то есть постукивание по поверхности фаланги левой руки подушечкой концевой фаланги среднего пальца правой руки.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силы перкуторного удара выделяют разновидности методики перкуссии, направленные на повышение точности измерения внутренних органов: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громкую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тишайшую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перкуссию.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AC4F6C-9299-4B49-9A44-A834C52C6D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09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D5CCBB-F1D4-462B-8054-5A6AA2220164}"/>
              </a:ext>
            </a:extLst>
          </p:cNvPr>
          <p:cNvSpPr/>
          <p:nvPr/>
        </p:nvSpPr>
        <p:spPr>
          <a:xfrm>
            <a:off x="192350" y="305068"/>
            <a:ext cx="118073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целей выделяют два вида перкуссии: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топографическую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(ограничительную) и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сравнительную.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Перкуссия топографическая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отграничительная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это перкуссия, при которой последовательно исследуют рядом расположенные участки до изменения характера перкуторного звука, производится с целью определения границ, формы и размеров органов или образований. Ограничительная топографическая перкуссия требует тихого короткого удара и возможно меньшей его поверхности. Проводится по опознавательным линиям.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Перкуссия сравнительная – это перкуссия, при которой сравнивают звук, возникающий над рядом расположенными или симметричными участками поверхности тела с целью выявления наличие патологических изменений в симметричных участках легких, плевральных полостях, брюшной полости.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Обязательным условием сравнительной перкуссии является соблюдение равных условий при выстукивании строго симметричных мест: </a:t>
            </a:r>
          </a:p>
          <a:p>
            <a:pPr marL="457200" indent="-4572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одинаковая сила удара, одинаковое положение и давление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пальцаплессиметра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(при проведении сравнительной перкуссии легких перкуссию спереди проводят по межреберьям). </a:t>
            </a:r>
          </a:p>
          <a:p>
            <a:pPr marL="457200" indent="-4572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самоконтроля меняют последовательность перкуссионных ударов: если мы сравниваем два симметричных места, перкутируем сначала правую, а затем левую половину и, если получили разницу звука, то следует провести перкуссию и в обратном порядке (сначала слева, а затем справа). </a:t>
            </a:r>
          </a:p>
        </p:txBody>
      </p:sp>
    </p:spTree>
    <p:extLst>
      <p:ext uri="{BB962C8B-B14F-4D97-AF65-F5344CB8AC3E}">
        <p14:creationId xmlns:p14="http://schemas.microsoft.com/office/powerpoint/2010/main" val="1989928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211525-3581-4AEA-9573-410BDF79B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9BFB45-2353-4EE2-844E-D9287BE798AF}"/>
              </a:ext>
            </a:extLst>
          </p:cNvPr>
          <p:cNvSpPr/>
          <p:nvPr/>
        </p:nvSpPr>
        <p:spPr>
          <a:xfrm>
            <a:off x="464598" y="678413"/>
            <a:ext cx="112628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правила перкуссии: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плессиметром служит средний или реже – указательный палец , который прикладывается своей ладонной поверхностью к перкутируемому месту плотно, на всем протяжении, но без особого давления; другие пальцы не должны быть к нему прижаты;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плессиметр располагается параллельно искомой границе органа;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палец должен быть согнут так, чтобы две последние фаланги его или, по крайней мере, концевая фаланга находилась под прямым углом к основной; остальные пальцы не должны его касаться;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перкуторный удар наносится движением кисти в лучезапястном суставе по средней (реже по ногтевой) фаланге пальца-плессиметра, строго перпендикулярно ей;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каждом перкутируемом месте наносят два одинаковых и с равными промежутками удара (ориентировочный и оценочный);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удары должны быть короткими и отрывистыми;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перкуссию проводят всегда от ясного звука к тупому;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границу органа отмечают по наружному краю пальца-плессиметра, обращенному к зоне ясного звука. </a:t>
            </a:r>
          </a:p>
        </p:txBody>
      </p:sp>
    </p:spTree>
    <p:extLst>
      <p:ext uri="{BB962C8B-B14F-4D97-AF65-F5344CB8AC3E}">
        <p14:creationId xmlns:p14="http://schemas.microsoft.com/office/powerpoint/2010/main" val="3481543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058296-FD61-4EF8-9F6B-C8E30382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Аускультация.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27881E1-5F8F-4FD4-BAF9-F8E44B16405A}"/>
              </a:ext>
            </a:extLst>
          </p:cNvPr>
          <p:cNvSpPr/>
          <p:nvPr/>
        </p:nvSpPr>
        <p:spPr>
          <a:xfrm>
            <a:off x="838200" y="1690688"/>
            <a:ext cx="111030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Аускультация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auscultatio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 лат.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ausculto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вслушиваться, внимательно слушать) – выслушивание звуковых феноменов, возникающих при механической работе внутренних органов.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время, в эпоху широкого использования диагностической аппаратуры и инструментальных методов в медицине, метод выслушивания не утратил своего значения. Аускультация является очень важным методом для распознавания различных заболеваний, особенно сердца, лёгких. Трудности заключаются не столько в слабой слышимости, сколько в дифференциации и правильном истолковании сложных звуков, что достигается только на основе опыта. </a:t>
            </a:r>
          </a:p>
        </p:txBody>
      </p:sp>
      <p:pic>
        <p:nvPicPr>
          <p:cNvPr id="1026" name="Picture 2" descr="https://avatars.mds.yandex.net/i?id=b3c57dc97cc7925dc4e2cc9c6c7720580c75ed0f-5367334-images-thumbs&amp;n=13">
            <a:extLst>
              <a:ext uri="{FF2B5EF4-FFF2-40B4-BE49-F238E27FC236}">
                <a16:creationId xmlns:a16="http://schemas.microsoft.com/office/drawing/2014/main" id="{A6337826-BFE9-4E67-A708-EC19044D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782" y="4415369"/>
            <a:ext cx="5248436" cy="207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D17560-49D8-4813-AB6E-DC27066B8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DFA178-CCFB-48AF-B5F0-9446F0C9916F}"/>
              </a:ext>
            </a:extLst>
          </p:cNvPr>
          <p:cNvSpPr txBox="1"/>
          <p:nvPr/>
        </p:nvSpPr>
        <p:spPr>
          <a:xfrm>
            <a:off x="3935345" y="6549374"/>
            <a:ext cx="490871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Изображе6ние взято с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https://farmf.ru/lekcii/auskultaciya-legkix-texnika-algoritm/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817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31F3D97-9A51-471B-A4CD-12B2BD3F7C7A}"/>
              </a:ext>
            </a:extLst>
          </p:cNvPr>
          <p:cNvSpPr/>
          <p:nvPr/>
        </p:nvSpPr>
        <p:spPr>
          <a:xfrm>
            <a:off x="452021" y="704588"/>
            <a:ext cx="1152691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метод исследования аускультация применялась в медицине очень давно.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работах Гиппократа приводятся сведения о шуме трения плевры, о влажных хрипах.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Заслуга в разработке и внедрении во врачебную практику аускультации принадлежит французскому клиницисту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Р.Лаэннеку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в 1816 г. впервые применил этот метод исследования, а в 1819г. опубликовал труд «О посредственной аускультации и распознавании болезней лёгких и сердца, основанном главным образом, на этом новом методе исследования».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Лаэннеком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предложен и первый стетоскоп (от лат.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stethos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грудь,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scopeo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смотрю) – прибор для выслушивания.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в России научную работу посвященную аускультации сердца и сосудов «О применении стетоскопа» издал в 1824 году ученик В.В.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Герберского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профессор терапии университета и академии в Вильно Феликс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Рымкевич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уроженец Могилева. В России метод аускультации был внедрён в 1825г. П. 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Чаруковским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Медико-хирургической академии.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Бинауральный стетоскоп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стетофонендоскоп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изобрел доктор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Мэш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Цинцинатти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1861 г. Спустя несколько лет доктор Д.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Камманн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Нью-Йорка улучшил конструкцию и довел ее до промышленного образца. С тех пор врачи всего мира получили удобный и надежный инструмент, которым с небольшими технологическими усовершенствованиями пользуются и в наши дни.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C58237-EEB8-46C9-A3F1-D29DB14B44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72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8CF832-B2F2-4307-BA66-8931556F508F}"/>
              </a:ext>
            </a:extLst>
          </p:cNvPr>
          <p:cNvSpPr/>
          <p:nvPr/>
        </p:nvSpPr>
        <p:spPr>
          <a:xfrm>
            <a:off x="535619" y="492100"/>
            <a:ext cx="111207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обоснование метода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Звуковые явления, сопровождающие функцию органов тела человека, представляют собой шумы, т. е. смесь звуков различной частоты и интенсивности.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дыхания, сокращения сердца, движения желудка и кишок вызывают в тканевых структурах упругие колебания, часть которых достигает поверхности тела. Эти колебания могут выслушиваться, если приложить ухо к телу пациента (прямая или непосредственная аускультация) или через прибор для выслушивания (непрямая или опосредованная аускультация).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Звуки, воспринимаемые при аускультации, характеризуются: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силой;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высотой;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тембром;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длительностью.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звука обычно считаются синонимами. В то же время термин частота характеризует число колебаний, производимых источником звука за одну секунду, а высота отражает особенности восприятия этих колебаний органом слуха.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19AF8B-5881-41B4-8BF6-B18184073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A0D780-150D-4598-8331-30BF20F093D3}"/>
              </a:ext>
            </a:extLst>
          </p:cNvPr>
          <p:cNvSpPr/>
          <p:nvPr/>
        </p:nvSpPr>
        <p:spPr>
          <a:xfrm>
            <a:off x="695417" y="670738"/>
            <a:ext cx="1080116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Аускультация является незаменимым методом исследования: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лёгких;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сердца и кровеносных сосудов;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артериального давления (по методу Короткова)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пищеварения (определение кишечных шумов, шума трения брюшины);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суставов (шум трения внутрисуставных поверхностей эпифизов).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аускультации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пользуются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опосредованной (посредством стетоскопа или фонендоскопа в зависимости от наличия усиливающей звук мембраны).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Непрямая аускультация позволяет выслушивать более слабые и высокие звуки.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Звуки с частотой колебаний от 20 до 200 Гц лучше выслушиваются при помощи стетоскопа, а звуки с частотой свыше 200 Гц – с применением мембраны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стетофонендоскопа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90756C-A7F0-47B0-AF9C-119E1745D2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14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23D4F81-6691-4959-9562-151C6509396E}"/>
              </a:ext>
            </a:extLst>
          </p:cNvPr>
          <p:cNvSpPr/>
          <p:nvPr/>
        </p:nvSpPr>
        <p:spPr>
          <a:xfrm>
            <a:off x="255972" y="479679"/>
            <a:ext cx="116800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правила и техника выслушивания: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соблюдать тишину в помещении, в котором производится аускультация;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помещении должно быть тепло, т. к. появление у пациента мышечной дрожи будет мешать выслушиванию;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пациента и врача при выслушивании должно быть удобным, маленького ребёнка лучше выслушивать на руках у матери;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 должен быть раздет, т. к. трение одежды может вызвать побочные шумы;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 месте выслушивания имеется волосяной покров, его необходимо смочить или намылить, чтобы избежать побочных шумов;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стетоскоп следует прикладывать к выслушиваемой поверхности равномерно, плотно, но легко;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 при выслушивании больного в стоячем или сидячем положении свободной рукой должен обхватить пациента так, чтобы они составили «единое целое»;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возможности постоянно пользоваться одним и тем же стетоскопом;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выслушивании системы дыхания управлять дыханием обследуемого;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выслушивать систематически, настойчиво;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твердому стетоскопу в момент выслушивания рукой лучше не прикасаться во избежание побочных звуков и уменьшения звукопроводимости.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C9C068-B22D-4664-8D73-F81F45607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20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E422C-3360-47C6-9F0D-1F1E8A78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9614"/>
            <a:ext cx="10515600" cy="1325563"/>
          </a:xfrm>
        </p:spPr>
        <p:txBody>
          <a:bodyPr/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диагностика.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F670D0-957F-4AC2-92E8-58B6B632A704}"/>
              </a:ext>
            </a:extLst>
          </p:cNvPr>
          <p:cNvSpPr/>
          <p:nvPr/>
        </p:nvSpPr>
        <p:spPr>
          <a:xfrm>
            <a:off x="838200" y="2237535"/>
            <a:ext cx="8305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Физика́льная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диагно́стика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комплекс медицинских диагностических мероприятий, выполняемых врачом с целью постановки диагноза. Все методы, относящиеся 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физикальному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обследованию, осуществляются непосредственно врачом с помощью его органов чувств.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ним относится: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Осмотр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Пальпация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Перкуссия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Аускультация</a:t>
            </a:r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4E8DC7CD-85A8-4368-8E88-F39413CBC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2131"/>
          <a:stretch/>
        </p:blipFill>
        <p:spPr>
          <a:xfrm>
            <a:off x="11079331" y="5866331"/>
            <a:ext cx="941639" cy="84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937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6D4E10B-670F-499C-AEF6-8901F141B0FA}"/>
              </a:ext>
            </a:extLst>
          </p:cNvPr>
          <p:cNvSpPr/>
          <p:nvPr/>
        </p:nvSpPr>
        <p:spPr>
          <a:xfrm>
            <a:off x="347709" y="262428"/>
            <a:ext cx="11496582" cy="633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методы требуют минимального оснащения врача оборудованием, некоторые могут быть выполнены и вовсе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безынструментально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вручную, из-за чего могут быть использованы в любых условиях. В настоящее время с помощью данных методик проводится первичное обследование больного и, основываясь на полученных результатах, выставляется предварительный диагноз, который впоследствии подтверждается или опровергается с помощью лабораторных и инструментальных обследований.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в начале XX века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физикальные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методы обследования были единственной возможностью врачу получить данные о состоянии больного, то к концу XX века ситуация изменилась, практически все данные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физикального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обследования можно получить с помощью инструментальных методов.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время, в связи с этой тенденцией, постепенно утрачиваются навыки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физикального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обследования, особенно остро это выражено в странах с хорошей оснащенностью высокотехнологичным медицинским оборудованием. Однако, даже в этих странах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физикальное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обследование не утратило своей значимости как базовый метод, позволяющий определиться с предполагаемым заболеванием. Опытный клиницист, используя только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физикальные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методы исследования и сбор анамнеза, во многих случаях может выставить правильный диагноз. В случае невозможности постановки диагноза лишь на основании данных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физикального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обследования, проводится углублённая диагностика и дифференциальная диагностика с привлечением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лабораторных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инструментальных методов исследования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C60FAC-EFDB-4A1F-B0BF-22879BDA8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083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33FF3-A3CA-43ED-9794-36C9DCA6C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307"/>
            <a:ext cx="10515600" cy="1325563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I.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ИНСТРУМЕНТАЛЬНЫЕ МЕТОДЫ ИССЛЕДОВАНИЯ.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E4ABC78-36F5-40A8-B184-45444E489172}"/>
              </a:ext>
            </a:extLst>
          </p:cNvPr>
          <p:cNvSpPr/>
          <p:nvPr/>
        </p:nvSpPr>
        <p:spPr>
          <a:xfrm>
            <a:off x="328473" y="1628546"/>
            <a:ext cx="11762913" cy="5009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Инструментальные методы исследования широко применяются в медицинской практике. Использование инструментальных методов имеет решающее значение при постановке диагноза и оценке эффективности лечения больного. К этой группе относят методы исследования с применением аппаратуры и инструментов.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Простейшими инструментальными методами являются: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Антропометрия (измерение тела человека),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измерение температуры тела,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артериального давления.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Большинство инструментальных исследований проводится только подготовленными специалистами. К таким методам относятся: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рентгенологические,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эндоскопические,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радиоизотопные,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ультразвуковые,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функциональной диагностики.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813A40-69B1-459D-B7BF-EA5B5868F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0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01C549-8830-43DC-A1D2-460F860DC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67471"/>
            <a:ext cx="10515600" cy="1325563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II.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РЕНТГЕНОЛОГИЧЕСКИЕ МЕТОДЫ ИССЛЕДОВАНИЯ.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FBCEE4-9025-4C47-8EA1-093CE329C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29A7F8D-ACF2-4E47-A66B-B9749B05677C}"/>
              </a:ext>
            </a:extLst>
          </p:cNvPr>
          <p:cNvSpPr/>
          <p:nvPr/>
        </p:nvSpPr>
        <p:spPr>
          <a:xfrm>
            <a:off x="699855" y="2161958"/>
            <a:ext cx="10792289" cy="3692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Рентгенологические методы являются наиболее распространенными, простыми и доступными инструментальными методами исследования. 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отличаются высокой информативностью и занимают одно из ведущих мест в системе клинического и профилактического исследования населения. В ряде случаев диагностика вообще невозможна без применения рентгенологического исследования. 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Рентгенологический метод основан на свойстве рентгеновского излучения в разной степени проникать через ткани различной плотности.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530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AFBA469-AA3D-4118-AD28-D3B1955D4B3C}"/>
              </a:ext>
            </a:extLst>
          </p:cNvPr>
          <p:cNvSpPr/>
          <p:nvPr/>
        </p:nvSpPr>
        <p:spPr>
          <a:xfrm>
            <a:off x="411332" y="248455"/>
            <a:ext cx="11369336" cy="417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Рентгеноскопия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метод рентгенологического исследования, который позволяет получать движущееся изображение внутренних органов и структур организма на экране монитора в режиме реального времени. 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рентгеноскопия грудной клетки дает возможность:</a:t>
            </a:r>
          </a:p>
          <a:p>
            <a:pPr marL="342900" lvl="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оценить строение грудной клетки, обнаружить деформации;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на фоне прозрачных легочных полей увидеть и исследовать сердце: определить размеры, конфигурацию, получить некоторые сведения о функции сердца и крупных сосудов;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  обнаружить уплотнения (затемнения) в легких (опухоли, воспалительные инфильтраты);</a:t>
            </a:r>
          </a:p>
          <a:p>
            <a:pPr marL="457200" indent="-457200" algn="just">
              <a:buAutoNum type="arabicPeriod" startAt="4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наличие жидкости в плевральной полости, определить ее характер (транссудат или экссудат);  </a:t>
            </a:r>
          </a:p>
          <a:p>
            <a:pPr marL="457200" indent="-457200" algn="just">
              <a:buAutoNum type="arabicPeriod" startAt="4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обнаружить эмфизему, проявляющуюся повышенной прозрачностью легочных полей, ограниченной подвижностью диафрагмы, и др.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3E34A213-4E5C-478A-B6F2-C6D3D6E61A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9" b="10368"/>
          <a:stretch/>
        </p:blipFill>
        <p:spPr bwMode="auto">
          <a:xfrm>
            <a:off x="4191740" y="4554247"/>
            <a:ext cx="3808520" cy="213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4F0D63-F270-4180-9D20-E1B06B4431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926AEF-8996-40E5-8C5C-D8CA6B650E67}"/>
              </a:ext>
            </a:extLst>
          </p:cNvPr>
          <p:cNvSpPr txBox="1"/>
          <p:nvPr/>
        </p:nvSpPr>
        <p:spPr>
          <a:xfrm>
            <a:off x="4580878" y="6629541"/>
            <a:ext cx="55485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открытого интернет-портала</a:t>
            </a:r>
          </a:p>
        </p:txBody>
      </p:sp>
    </p:spTree>
    <p:extLst>
      <p:ext uri="{BB962C8B-B14F-4D97-AF65-F5344CB8AC3E}">
        <p14:creationId xmlns:p14="http://schemas.microsoft.com/office/powerpoint/2010/main" val="872975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54C6A1-4DD7-4F69-A5AB-51B308EC48B4}"/>
              </a:ext>
            </a:extLst>
          </p:cNvPr>
          <p:cNvSpPr/>
          <p:nvPr/>
        </p:nvSpPr>
        <p:spPr>
          <a:xfrm>
            <a:off x="757561" y="377300"/>
            <a:ext cx="9797989" cy="2381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Рентгенография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метод, с помощью которого можно зафиксировать какие-либо изменения в виде снимка на пленку, засвечивающуюся рентгеновскими лучами. Такие снимки называются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рентгенограммами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Изображение на рентгенограммах получается негативным: светлые на рентгеновском экране места выглядят темными на плёнке (но называются просветлениями) и, наоборот, темные на рентгеновском экране места получаются светлыми на пленке (но называются затемнениями).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0F559A-066A-434A-A593-2A156065A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39"/>
          <a:stretch/>
        </p:blipFill>
        <p:spPr>
          <a:xfrm>
            <a:off x="757561" y="3207059"/>
            <a:ext cx="5566412" cy="3468950"/>
          </a:xfrm>
          <a:prstGeom prst="rect">
            <a:avLst/>
          </a:prstGeom>
        </p:spPr>
      </p:pic>
      <p:pic>
        <p:nvPicPr>
          <p:cNvPr id="11266" name="Picture 2" descr="Picture background">
            <a:extLst>
              <a:ext uri="{FF2B5EF4-FFF2-40B4-BE49-F238E27FC236}">
                <a16:creationId xmlns:a16="http://schemas.microsoft.com/office/drawing/2014/main" id="{D2628C0B-644C-4D2A-9B4B-E0DF57E0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60" y="3207059"/>
            <a:ext cx="396716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91EF488-C9FE-4E69-98CC-721435D9C33E}"/>
              </a:ext>
            </a:extLst>
          </p:cNvPr>
          <p:cNvSpPr/>
          <p:nvPr/>
        </p:nvSpPr>
        <p:spPr>
          <a:xfrm>
            <a:off x="2017722" y="6632049"/>
            <a:ext cx="32031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открытого интернет-портала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0993BE-7FF0-40B5-B40C-6AEE1170A4F6}"/>
              </a:ext>
            </a:extLst>
          </p:cNvPr>
          <p:cNvSpPr/>
          <p:nvPr/>
        </p:nvSpPr>
        <p:spPr>
          <a:xfrm>
            <a:off x="7765287" y="6618732"/>
            <a:ext cx="37449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Изображе6ние взято с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https://radiomed.ru/en/comment/53197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8450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01A75B-C699-47A7-96BB-03CFDFCF0658}"/>
              </a:ext>
            </a:extLst>
          </p:cNvPr>
          <p:cNvSpPr/>
          <p:nvPr/>
        </p:nvSpPr>
        <p:spPr>
          <a:xfrm>
            <a:off x="748682" y="248870"/>
            <a:ext cx="11191783" cy="205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Флюорография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метод, заключающийся в фотографировании полномерного изображения с рентгеновского экрана на фотопленку малого формата и получении, таким образом, изображения в уменьшенном масштабе.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Флюорограммы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рассматривают через специальный увеличитель. 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флюорографии используют специальные приставки к рентгеновским аппаратам - флюорографы. Этот метод используется чаще всего для массового профилактического обследования населения с целью раннего выявления туберкулеза, рака и других заболеваний легких.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4E6F39-0DC4-4F29-8E24-634F15F91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3" r="-1"/>
          <a:stretch/>
        </p:blipFill>
        <p:spPr>
          <a:xfrm>
            <a:off x="3021738" y="2487594"/>
            <a:ext cx="6148524" cy="41391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8F207E-F553-4685-BFC4-30F5CB39EB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6733241-D5CF-45CE-86D7-6F197D7155DF}"/>
              </a:ext>
            </a:extLst>
          </p:cNvPr>
          <p:cNvSpPr/>
          <p:nvPr/>
        </p:nvSpPr>
        <p:spPr>
          <a:xfrm>
            <a:off x="4494439" y="6596390"/>
            <a:ext cx="32031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открытого интернет-портала</a:t>
            </a:r>
          </a:p>
        </p:txBody>
      </p:sp>
    </p:spTree>
    <p:extLst>
      <p:ext uri="{BB962C8B-B14F-4D97-AF65-F5344CB8AC3E}">
        <p14:creationId xmlns:p14="http://schemas.microsoft.com/office/powerpoint/2010/main" val="39360304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54C74D4-8451-4FD7-907D-92A969C3A354}"/>
              </a:ext>
            </a:extLst>
          </p:cNvPr>
          <p:cNvSpPr/>
          <p:nvPr/>
        </p:nvSpPr>
        <p:spPr>
          <a:xfrm>
            <a:off x="380260" y="322220"/>
            <a:ext cx="11431480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Контрастная рентгеноскопия (рентгенография)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метод, основанный на введении в полые органы (пищевод, желудок, желчный пузырь, почечные лоханки, бронхи и др.) специальных веществ, задерживающих рентгеновское излучение, в результате чего на экране или пленке получается четкое изображение этих органов.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Обзорная и контрастная рентгенография позволяет судить о положении, размерах, форме, контурах, двигательной активности исследуемых органов, а также выявлять признаки заболеваний (язвы, опухоли, стенозы, расширения, конкременты, воспалительные изменения и др.).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A7B3E7-27BF-4D1D-A262-9D8E64DD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57" y="3172530"/>
            <a:ext cx="3655707" cy="3363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21AB9C-4F95-4D2B-AB2D-F104CEE41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62DAA71-7783-47F7-9567-31E4D8CB5391}"/>
              </a:ext>
            </a:extLst>
          </p:cNvPr>
          <p:cNvSpPr/>
          <p:nvPr/>
        </p:nvSpPr>
        <p:spPr>
          <a:xfrm>
            <a:off x="947079" y="6596390"/>
            <a:ext cx="44294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с https://www.radiologyinfo.org/en/gallery/image/389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84114B-E62C-4736-9AF8-6E43A6B13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224" y="3172530"/>
            <a:ext cx="5204119" cy="306575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6922D7C-D708-45A7-8478-7169692A4D4B}"/>
              </a:ext>
            </a:extLst>
          </p:cNvPr>
          <p:cNvSpPr/>
          <p:nvPr/>
        </p:nvSpPr>
        <p:spPr>
          <a:xfrm>
            <a:off x="5928598" y="6257836"/>
            <a:ext cx="465189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https://megabook.ru/media/%D0%91%D1%80%D0%BE%D0%BD%D1%85%D0%BE%D0%B3%D1%80%D0%B0%D1%84%D0%B8%D1%8F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21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F227C65-9C44-4611-90F2-BD8608166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4620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 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III.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УЛЬТРАЗВУКОВЫЕ МЕТОДЫ ИССЛЕДОВАНИЯ.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B492FE9-CF04-4B09-AE55-4B6D3720D0F1}"/>
              </a:ext>
            </a:extLst>
          </p:cNvPr>
          <p:cNvSpPr/>
          <p:nvPr/>
        </p:nvSpPr>
        <p:spPr>
          <a:xfrm>
            <a:off x="838200" y="2000741"/>
            <a:ext cx="10515600" cy="205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УЗИ (ультразвуковое исследование, или </a:t>
            </a:r>
            <a:r>
              <a:rPr lang="ru-RU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эхография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— метод диагностики, основанный на различиях в отражении звуковых волн, проходящих через ткани и среды разной плотности. С помощью специального датчика к исследуемому органу посылают ультразвуковые импульсы, которые по-разному «угасают» в тканях различной плотности. Отраженные волны улавливаются с помощью специальной аппаратуры, преобразуются компьютером и воспроизводятся на мониторе в виде изображения.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AD2B04-CBD8-49BE-9A0B-AA8DC5AAD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622" y="3953300"/>
            <a:ext cx="3915178" cy="269881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8BFE01-A300-4515-80CA-2BC00616D5AF}"/>
              </a:ext>
            </a:extLst>
          </p:cNvPr>
          <p:cNvSpPr/>
          <p:nvPr/>
        </p:nvSpPr>
        <p:spPr>
          <a:xfrm>
            <a:off x="7794650" y="6652111"/>
            <a:ext cx="32031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открытого интернет-портала</a:t>
            </a:r>
          </a:p>
        </p:txBody>
      </p:sp>
    </p:spTree>
    <p:extLst>
      <p:ext uri="{BB962C8B-B14F-4D97-AF65-F5344CB8AC3E}">
        <p14:creationId xmlns:p14="http://schemas.microsoft.com/office/powerpoint/2010/main" val="2224475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7FD4674-0A1E-4A0F-A765-5A6CE54F2712}"/>
              </a:ext>
            </a:extLst>
          </p:cNvPr>
          <p:cNvSpPr/>
          <p:nvPr/>
        </p:nvSpPr>
        <p:spPr>
          <a:xfrm>
            <a:off x="535617" y="167149"/>
            <a:ext cx="11120763" cy="259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широко используется для диагностики во многих областях медицины: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 кардиологии УЗИ позволяет бескровным путем получить ценную информацию о состоянии миокарда, полостей, клапанного аппарата сердца. С помощью специального метода доплеровской эхокардиографии (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ДЭхоКГ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можно получить изображение кровотока в камерах сердца, крупных сосудах и оценить его характер, направление и скорость. Эхокардиография применяется для диагностики пороков сердца, перикардитов, эндокардитов, инфаркта миокарда, аневризм, тромбов и опухолей сердца и др.;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1E905C-01F3-4508-95B8-AD93033F2A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  <p:pic>
        <p:nvPicPr>
          <p:cNvPr id="17410" name="Picture 2" descr="Picture background">
            <a:extLst>
              <a:ext uri="{FF2B5EF4-FFF2-40B4-BE49-F238E27FC236}">
                <a16:creationId xmlns:a16="http://schemas.microsoft.com/office/drawing/2014/main" id="{A99DFFC7-94DB-4396-8265-3CA22A91A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414" y="2764783"/>
            <a:ext cx="4978892" cy="373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9099000-9E3A-4CB6-AAEA-2B0C23E2BB8B}"/>
              </a:ext>
            </a:extLst>
          </p:cNvPr>
          <p:cNvSpPr/>
          <p:nvPr/>
        </p:nvSpPr>
        <p:spPr>
          <a:xfrm>
            <a:off x="4028982" y="6560046"/>
            <a:ext cx="39950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https://www.usclub.ru/lecture/atlas?page=13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913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F99FD8-1F79-4644-AE38-A8303F7FAE16}"/>
              </a:ext>
            </a:extLst>
          </p:cNvPr>
          <p:cNvSpPr/>
          <p:nvPr/>
        </p:nvSpPr>
        <p:spPr>
          <a:xfrm>
            <a:off x="500109" y="351587"/>
            <a:ext cx="11103006" cy="6154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гастроэнтерологии УЗИ выявляет диффузные и очаговые поражения печени (гепатиты, цирроз, опухоли, кисты и др.), заболевания поджелудочной железы, желчного пузыря;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УЗИ мочеполовой системы используется для диагностики болезней почек, мочевого пузыря, а также в акушерско-гинекологической практике (диагностика беременности, пола и состояния плода, выявления заболеваний матки, яичников, молочных желез), в урологии применяется для исследования предстательной железы;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эндокринологии этот метод применяется для исследования щитовидной железы;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 метод нашел применение и в других областях медицины: неврологии, офтальмологии, оториноларингологии.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УЗИ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Метод прост, доступен, информативен;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Практически не оказывает вредного воздействия на организм, не имеет противопоказаний, не вызывает неприятных ощущений у больного и может быть использован многократно даже в течение дня, если это необходимо;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 контролем УЗИ выполняются прицельная биопсия, пункция внутренних органов или патологических образований, проводятся другие диагностические и лечебные манипуляции.</a:t>
            </a: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8F1B9C-CEA8-47F1-A010-ED4BD461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0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B7A5B-87AE-4AAB-AB36-77D8BE932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68E64F-FFA6-46FC-B178-B0A616C3B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(от лат.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inspectio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смотреть) – это метод объективного исследования пациента, основанный на зрительном восприятии.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проведения осмотра касаются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котором он осуществляется,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осмотра.  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Освещение: 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Осмотр лучше проводить при достаточном и желательно дневном (при нём сохраняются реальные цвета осматриваемых объектов) или рассеянном искусственном освещении (лучше лампы дневного света – они дают освещаемому объекту белый цветовой тон). Другое искусственное освещение дает много желтых лучей, при которых труднее заметить, например, желтушную окраску кожи и склер, пигментацию кожи; 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Осмотр следует проводить при прямом и боковом освещении, а также используя проходящий свет. При прямом освещении лучше выявляются контур тела, его составные части, а также цветовые оттенки на освещенной поверхности. Боковое освещение позволяет выявить движения внутренних органов, отражающиеся на поверхности тела (сердечный и верхушечный толчок, различные пульсации, дыхательные движения грудной клетки, перистальтические движения желудка и кишечника);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530A84-18AC-4414-91DA-A32B611971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50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581BB32-7341-410C-AA84-7A4D23DBDFA4}"/>
              </a:ext>
            </a:extLst>
          </p:cNvPr>
          <p:cNvSpPr/>
          <p:nvPr/>
        </p:nvSpPr>
        <p:spPr>
          <a:xfrm>
            <a:off x="545976" y="644394"/>
            <a:ext cx="11100047" cy="5339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пациентов к УЗИ малого таза женщины (мочевой пузырь, матка, придатки)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обеспечить качественную подготовку и своевременное получение результата.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Подготовка: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информирование пациентки о разных исследованиях органов малого таза (полостное или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трансабдоминальное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исследование) и обеспечение качественной подготовки.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трансабдоминальном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исследовании за 1,5 – 2 часа до УЗИ пациентка должна выпить 1 – 1,5 литра жидкости (сок, вода, чай) и не мочиться до исследования!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УЗИ малого таза проходится с полным мочевым пузырем. Это необходимо для достижения наиболее контрастного изображения.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к УЗИ малого таза для женщин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трансректальным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методом требует меньше действий: необходимо очистить прямую кишку от остатков пищи при помощи клизмы, поскольку датчик будет вводиться через анальное отверстие. Ее нужно применить за несколько часов до исследования.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широко применяется УЗИ по беременности, молочных желез, щитовидной железы, сосудов.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D001DA-387D-4719-9B4F-633493E4C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54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BB0EF-608E-4141-85BE-91710158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488" y="63179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IV.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МЕТОДЫ ИССЛЕДОВАНИЯ.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383CDC-EAB3-4A1C-8F1C-B6B0F7388506}"/>
              </a:ext>
            </a:extLst>
          </p:cNvPr>
          <p:cNvSpPr/>
          <p:nvPr/>
        </p:nvSpPr>
        <p:spPr>
          <a:xfrm>
            <a:off x="962488" y="2133849"/>
            <a:ext cx="10783410" cy="3033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клинике применяется большое количество методов, позволяющих исследовать определенные параметры функциональной активности различных органов.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Эти методы условно можно разделить на две группы: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методы, основанные на регистрации биопотенциалов, возникающих при работе органов (электрокардиография, электроэнцефалография и др.);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регистрации двигательной активности органов (реография, спирография,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пневмотахометрия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др.). К их числу можно отнести методы регистрации звуковых  явлений,  возникающих  при  движениях  органов  (фонокардиография  и др.).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9496623-5322-42F7-A76B-1A2881BE4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785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338FCF-90A9-4A4D-B31A-398E68D9F435}"/>
              </a:ext>
            </a:extLst>
          </p:cNvPr>
          <p:cNvSpPr/>
          <p:nvPr/>
        </p:nvSpPr>
        <p:spPr>
          <a:xfrm>
            <a:off x="75460" y="442734"/>
            <a:ext cx="11881282" cy="5972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пациентов к электрокардиографии (ЭКГ)</a:t>
            </a:r>
          </a:p>
          <a:p>
            <a:pPr indent="540385"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Электрокардиография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метод исследования сердечной мышцы путем регистрации биоэлектрических потенциалов работающего сердца. Метод исследования биоэлектрической активности сердца является сегодня незаменимым в диагностике нарушений ритма и проводимости, гипертрофий желудочков и предсердий, ишемической болезни сердца, инфарктов миокарда и других заболеваний сердца.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Снятие электрокардиограммы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Записанная на движущейся бумажной ленте кривая – называется 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электрокардиограммой.</a:t>
            </a:r>
            <a:endParaRPr lang="ru-RU" sz="20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Снятие ЭКГ производится по назначению врача, противопоказаний нет.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проведением исследования медицинская сестра проверяет электроды и подготавливает аппарат для работы. Для снятия ЭКГ пациента укладывают на кушетку (кровать). Медицинская сестра объясняет пациенту о его поведении во время обследования, просит расслабить мышцы и дышать ровно, спокойно.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лучшего контакта под электроды подкладывают одноразовые салфетки, смоченные в ЭКГ – гель или в физиологическом растворе.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Электроды накладывают на внутренней поверхности нижней трети верхних и нижних конечностей.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281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6011F71-010D-46A7-AEE9-587A75529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959" y="4196483"/>
            <a:ext cx="4746041" cy="247619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818793-78C9-44A5-BB07-10F382D3B8A0}"/>
              </a:ext>
            </a:extLst>
          </p:cNvPr>
          <p:cNvSpPr/>
          <p:nvPr/>
        </p:nvSpPr>
        <p:spPr>
          <a:xfrm>
            <a:off x="100612" y="185322"/>
            <a:ext cx="9362983" cy="1716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Электроды накладывают по следующей схеме: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- на нижнюю треть правой голени – черный электрод («земля»)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- на правую руку – красный электрод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 - на левую руку – желтый электрод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 - на левую ногу – зеленый электрод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EB5E67F-21D8-452C-98D4-BC6FEBDC9BA7}"/>
              </a:ext>
            </a:extLst>
          </p:cNvPr>
          <p:cNvSpPr/>
          <p:nvPr/>
        </p:nvSpPr>
        <p:spPr>
          <a:xfrm>
            <a:off x="100612" y="2076674"/>
            <a:ext cx="11848732" cy="2704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Грудные отведения с V1 по V6 – снимаются с поверхности грудной клетки (грудные электроды в виде присосок - «груш»):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V1 – 4 межреберье справа 2 см от края грудины;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V2 – 4 межреберье слева 2 см от края грудины;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V3 – на середине между V2 и V4 по прямой линии;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V4 – 5 межреберье по средне - ключичной линии;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V5 – 5 межреберье по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передне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подмышечной линии на уровне V4;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V6 - 5 межреберье по средне - подмышечной линии на уровне V4;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E2A1150-34C3-4C16-8FD3-3260891BCAD6}"/>
              </a:ext>
            </a:extLst>
          </p:cNvPr>
          <p:cNvSpPr/>
          <p:nvPr/>
        </p:nvSpPr>
        <p:spPr>
          <a:xfrm>
            <a:off x="7347789" y="6596390"/>
            <a:ext cx="49423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https://intpik.ru/sxema/nalojeniya/elektrodov/pri/ekg/risunok/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4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2CB1A2-373E-4DC2-B03E-34A47F52B65B}"/>
              </a:ext>
            </a:extLst>
          </p:cNvPr>
          <p:cNvSpPr/>
          <p:nvPr/>
        </p:nvSpPr>
        <p:spPr>
          <a:xfrm>
            <a:off x="340311" y="173121"/>
            <a:ext cx="11103006" cy="3363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в клинической практике наиболее широко используют 12 отведений ЭКГ, запись которых является обязательной при каждом электрокардиографическом исследовании пациента: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стандартных отведения (I, II, III);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усиленных однополюсных отведения (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avR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avZ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avF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грудных «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Вильсоновских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отведений (V1, V2, V3, V4, V5, V6).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Электрокардиографические отклонения в каждом из этих отведений отражают суммарную ЭДС всего сердца, т.е. являются результатом одновременного воздействия на данное отведение изменяющегося электрического потенциала в левых и правых отделах сердца, в передней и задней стенке желудочков, в верхушке и основании сердца и т.д.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359BE2-6563-4EF4-9201-B5B3C71384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64" t="5178" r="10411" b="6407"/>
          <a:stretch/>
        </p:blipFill>
        <p:spPr>
          <a:xfrm>
            <a:off x="3351920" y="3429000"/>
            <a:ext cx="4975333" cy="314935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248D51-8965-4619-9A53-F9E65210E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8A3A9E2-6B87-4A1E-8468-02F91527F692}"/>
              </a:ext>
            </a:extLst>
          </p:cNvPr>
          <p:cNvSpPr/>
          <p:nvPr/>
        </p:nvSpPr>
        <p:spPr>
          <a:xfrm>
            <a:off x="4354414" y="6554074"/>
            <a:ext cx="362791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https://studfile.net/preview/16700075/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844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0E03F7-1783-4F03-AE51-F6C8405D5199}"/>
              </a:ext>
            </a:extLst>
          </p:cNvPr>
          <p:cNvSpPr/>
          <p:nvPr/>
        </p:nvSpPr>
        <p:spPr>
          <a:xfrm>
            <a:off x="473474" y="387960"/>
            <a:ext cx="1158240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Снятие «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велоэргометрической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пробы» (ВЭМ)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540385" algn="ctr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Велоэргометрическая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проба (ВЭМ)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проба с количественно дозированной непрерывно возрастающей многоступенчатой нагрузкой с одновременной регистрацией ЭКГ и контрольными измерениями АД.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6E6B79-0306-4B4C-9EC1-B26208335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81" y="2414754"/>
            <a:ext cx="5761699" cy="41253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9EEB86-FFD0-4A04-BF10-9096A572A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2"/>
          <a:stretch/>
        </p:blipFill>
        <p:spPr>
          <a:xfrm>
            <a:off x="7332956" y="3335045"/>
            <a:ext cx="4479154" cy="320508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84A7CDC-A8CD-4CBD-A42A-F0C5607633E8}"/>
              </a:ext>
            </a:extLst>
          </p:cNvPr>
          <p:cNvSpPr/>
          <p:nvPr/>
        </p:nvSpPr>
        <p:spPr>
          <a:xfrm>
            <a:off x="1882969" y="6596390"/>
            <a:ext cx="32031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открытого интернет-портала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36B3337-0514-4BF7-AA9D-0DE5FA0DB245}"/>
              </a:ext>
            </a:extLst>
          </p:cNvPr>
          <p:cNvSpPr/>
          <p:nvPr/>
        </p:nvSpPr>
        <p:spPr>
          <a:xfrm>
            <a:off x="7970972" y="6540130"/>
            <a:ext cx="32031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открытого интернет-портала</a:t>
            </a:r>
          </a:p>
        </p:txBody>
      </p:sp>
    </p:spTree>
    <p:extLst>
      <p:ext uri="{BB962C8B-B14F-4D97-AF65-F5344CB8AC3E}">
        <p14:creationId xmlns:p14="http://schemas.microsoft.com/office/powerpoint/2010/main" val="3871355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85F413-836A-4FD4-839A-8D2F4FDCF667}"/>
              </a:ext>
            </a:extLst>
          </p:cNvPr>
          <p:cNvSpPr/>
          <p:nvPr/>
        </p:nvSpPr>
        <p:spPr>
          <a:xfrm>
            <a:off x="186432" y="138785"/>
            <a:ext cx="115809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ЭХО - кардиография (ЭХО КГ)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Эхокардиография – это ультразвуковое сканирование сердца.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методика ЭХО КГ занимает одно из ведущих мест в диагностике заболеваний сердца.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метод несет информацию о состоянии анатомических взаимоотношений структур сердца, также о врожденных и приобретенных клапанных пороках сердца, выраженности поражения клапанов, сократимости, размерах полостей сердца и сосудов, о наличии внутрисердечных шунтов.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позволяет определить характер движения внутренних структур сердца – клапанов, определить степень их нарушения, внутрисердечные образования, динамику эволюции порока сердца. Данное исследование позволяет определить нормальные и патологические внутрисердечные и внутрисосудистые потоки.</a:t>
            </a:r>
          </a:p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Неинвазивность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доступность, безвредность для пациента и высокая информативность – сделали ЭХО очень эффективным методом функциональной диагностики.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9FAD48-F8FB-4BFB-B29C-1BDDAD5738FE}"/>
              </a:ext>
            </a:extLst>
          </p:cNvPr>
          <p:cNvSpPr/>
          <p:nvPr/>
        </p:nvSpPr>
        <p:spPr>
          <a:xfrm>
            <a:off x="186432" y="4813994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Для ультразвукового исследования сердца применяют прибор, называемый ЭХО кардиографом, главной частью которого является датчик, осуществляющий как излучение ультразвука, так и его восприятие. 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8D29FA-F58C-49E3-BE91-EED853CC4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5451" y="3988108"/>
            <a:ext cx="3991901" cy="266126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4C42B09-375F-4449-A67B-6C35126DD1B5}"/>
              </a:ext>
            </a:extLst>
          </p:cNvPr>
          <p:cNvSpPr/>
          <p:nvPr/>
        </p:nvSpPr>
        <p:spPr>
          <a:xfrm>
            <a:off x="7025196" y="659639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https://kam-doc.ru/patients/blog/functional-diagnostika/ehocardio/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041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D5487A0-0A0A-4C37-A3F2-27EA166CD07A}"/>
              </a:ext>
            </a:extLst>
          </p:cNvPr>
          <p:cNvSpPr/>
          <p:nvPr/>
        </p:nvSpPr>
        <p:spPr>
          <a:xfrm>
            <a:off x="532660" y="176441"/>
            <a:ext cx="11126680" cy="4351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Дэхо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КГ – метод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Допплера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отличие от простой ЭХО КГ изображение Доплера используется для оценки направления и скорости кровотока, гемодинамики сердечно- сосудистой системы. Для получения значимых результатов при исследовании больного применяют оба метода.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Результатами проведения методов ЭХО кардиографии и доплеровского изображения являются: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активности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вентрикулярной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систолы и диастолы;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гемодинамики сердца справа;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измерение градиентов давления и измерение площади сужения в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стенозирующем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клапане, а также любых суждений;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обнаружение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регургитации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клапанов и оценка значений их для гемодинамики;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степени функционирования клапанов;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установление местоположения шунтов и выявление роли интракардиальных шунтов. Противопоказаний для исследования нет.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134B0F-FA3A-48C0-8E8E-BC93876E2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141" y="4394532"/>
            <a:ext cx="6647718" cy="195300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F9B324-2B52-4CE2-9700-9DEED8FB6CC4}"/>
              </a:ext>
            </a:extLst>
          </p:cNvPr>
          <p:cNvSpPr/>
          <p:nvPr/>
        </p:nvSpPr>
        <p:spPr>
          <a:xfrm>
            <a:off x="2772141" y="6427113"/>
            <a:ext cx="74897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http://vmede.org/sait/?page=8&amp;id=Lu4evaya_diagnostika_vasilev_2008&amp;menu=Lu4evaya_diagnostika_vasilev_2008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194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C1A221-1AAB-4071-8291-FE2EE02F64E1}"/>
              </a:ext>
            </a:extLst>
          </p:cNvPr>
          <p:cNvSpPr/>
          <p:nvPr/>
        </p:nvSpPr>
        <p:spPr>
          <a:xfrm>
            <a:off x="173114" y="214109"/>
            <a:ext cx="11845771" cy="237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Холтеровское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(суточное) мониторирование ЭКГ (ХМ – ЭКГ)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Суточное мониторирование ЭКГ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метод длительного электрокардиографического наблюдения за пациентом в условиях естественной активности.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Холтеровское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исследование дает возможность в каждом конкретном случае изучить эпизоды недостаточности кровообращения, вызываемые увеличением потребности миокарда в кислороде (существенное увеличение частоты ритма) или зависящее от нарушения коронарного кровообращения (без изменения частоты ритма), а также обусловленные обоими факторами.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A7DE89-C59D-4FFA-A680-D35BEBA168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6" t="25117" r="3347" b="17942"/>
          <a:stretch/>
        </p:blipFill>
        <p:spPr>
          <a:xfrm>
            <a:off x="3893227" y="4010155"/>
            <a:ext cx="4981113" cy="263373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3D69F5-A7E9-454E-B21C-3185B2D32F07}"/>
              </a:ext>
            </a:extLst>
          </p:cNvPr>
          <p:cNvSpPr/>
          <p:nvPr/>
        </p:nvSpPr>
        <p:spPr>
          <a:xfrm>
            <a:off x="575568" y="2921168"/>
            <a:ext cx="11616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Суточное мониторирование артериального давления (СМАД)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Суточное мониторирование АД проводится с целью точного определения уровня АД и степени его снижения в ходе лечения.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A4B89DC-951F-4935-8763-594D20BC22AB}"/>
              </a:ext>
            </a:extLst>
          </p:cNvPr>
          <p:cNvSpPr/>
          <p:nvPr/>
        </p:nvSpPr>
        <p:spPr>
          <a:xfrm>
            <a:off x="5067669" y="6596390"/>
            <a:ext cx="32031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открытого интернет-портала</a:t>
            </a:r>
          </a:p>
        </p:txBody>
      </p:sp>
    </p:spTree>
    <p:extLst>
      <p:ext uri="{BB962C8B-B14F-4D97-AF65-F5344CB8AC3E}">
        <p14:creationId xmlns:p14="http://schemas.microsoft.com/office/powerpoint/2010/main" val="3322055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C2B188-FDC3-40BC-9D7E-68609BFF83D0}"/>
              </a:ext>
            </a:extLst>
          </p:cNvPr>
          <p:cNvSpPr/>
          <p:nvPr/>
        </p:nvSpPr>
        <p:spPr>
          <a:xfrm>
            <a:off x="515644" y="99532"/>
            <a:ext cx="11160711" cy="481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Спирография (исследование функции внешнего дыхания – ФВД)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Спирография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графический метод регистрации функции внешнего дыхания, складывающийся из определения легочных объемов и исследований соотношения потока и объема во время дыхания.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Спирография занимает ведущее место в исследовании функции внешнего дыхания (ФВД).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оцениваются показатели легочной вентиляции.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Показания для исследования: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острых и хронических заболеваниях легких (для оценки степени дыхательной недостаточности и ее структуры, для оценки эффективности лечения и прогноза).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профилактических осмотрах, когда проводятся отборы на работу, связанную с риском легочной патологии.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диагностического наблюдения работающих на вредном производстве.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сердечно-сосудистой патологии.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неврологических больных, которые жалуются на нехватку воздуха, комок в горле.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Больным с истерией.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железнодорожной и авиационно-космической медицине, у проводников.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64C3BD-A385-4C34-9A3A-786C22A0B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4" b="4444"/>
          <a:stretch/>
        </p:blipFill>
        <p:spPr>
          <a:xfrm>
            <a:off x="7883372" y="4769186"/>
            <a:ext cx="4236128" cy="208881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BC21B23-FA7E-47E9-825A-29A8EC61E326}"/>
              </a:ext>
            </a:extLst>
          </p:cNvPr>
          <p:cNvSpPr/>
          <p:nvPr/>
        </p:nvSpPr>
        <p:spPr>
          <a:xfrm>
            <a:off x="6281811" y="6596390"/>
            <a:ext cx="32031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открытого интернет-портала</a:t>
            </a:r>
          </a:p>
        </p:txBody>
      </p:sp>
    </p:spTree>
    <p:extLst>
      <p:ext uri="{BB962C8B-B14F-4D97-AF65-F5344CB8AC3E}">
        <p14:creationId xmlns:p14="http://schemas.microsoft.com/office/powerpoint/2010/main" val="291018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1808D67-A147-4835-9DAF-FBAB21CDCB11}"/>
              </a:ext>
            </a:extLst>
          </p:cNvPr>
          <p:cNvSpPr/>
          <p:nvPr/>
        </p:nvSpPr>
        <p:spPr>
          <a:xfrm>
            <a:off x="433526" y="231338"/>
            <a:ext cx="1132494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осмотра: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Осмотр должен быть систематичным. Если пренебречь техникой и порядком осмотра, можно пропустить важнейшие признаки, дающие ключ к диагностике заболеваний;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Последовательно обнажая тело больного, нужно осмотреть его при прямом и боковом освещении (что особенно удобно для определения рельефа и контуров различных частей тела и выявления пульсаций на его поверхности);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осмотр туловища и грудной клетки лучше проводить в вертикальном положении обследуемого;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г) живот нужно осматривать в вертикальном и горизонтальном положении пациента;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осмотра: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вначале проводят общий осмотр всего больного, позволяющий выявить симптомы общего значения, а затем — участков тела по областям — голова, лицо, шея, туловище, конечности, кожа, слизистые оболочки, волосяной покров.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начинается с момента встречи врача с больным. Уже во время беседы оценивается внешний вид, манера поведения, осанка, походка, выражение лица, сознание больного и т.д. Различают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осмотр. Общий осмотр касается всего больного в целом, проводится в начале обследования и позволяет установить состояние сознания, положение пациента, его общий вид и состояние внешних покровов.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Местный осмотр предусматривает осмотр отдельных частей тела, органов и систем.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471E19-DAA2-4E15-86DD-3803E6D26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8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B8CAE-319F-4C99-BAB6-0D0B63A44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218"/>
            <a:ext cx="10515600" cy="1325563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 V.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ЭНДОСКОПИЧЕСКИЕ МЕТОДЫ ИССЛЕДОВАНИЯ.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1D5789-0897-4AF4-B44A-6175A9DD0686}"/>
              </a:ext>
            </a:extLst>
          </p:cNvPr>
          <p:cNvSpPr/>
          <p:nvPr/>
        </p:nvSpPr>
        <p:spPr>
          <a:xfrm>
            <a:off x="115411" y="1518781"/>
            <a:ext cx="11931587" cy="5339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Эндоскопия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исследование полых или трубчатых органов, заключающееся в непосредственном осмотре их внутренней поверхности с помощью специальных приборов - эндоскопов. Эндоскопы (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фиброскопы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имеют гибкий стержень, состоящий из нитей стекловолокна, по которым передается изображение, и осветительной системы.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Эндоскопия применяется для исследования органов: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трахеи и бронхов (бронхоскопия);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пищевода (эзофагоскопия);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желудка и двенадцатиперстной кишки (ФГДС -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фиброгастродуоденоскопия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слизистой прямой и сигмовидной кишки (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ректороманоскопия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слизистой всего толстого кишечника (колоноскопия)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мочевого пузыря (цистоскопия);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органов брюшной полости (лапароскопия).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Эндоскопы, предназначенные для этих исследований, отличаются по устройству и размерам в связи с анатомическими различиями органов. Называются они по названию органа, для исследования которого применяются: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бронхоскоп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гастроскоп, цистоскоп и т. д.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560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B8E04C-3A31-4698-96BB-21DC3815763B}"/>
              </a:ext>
            </a:extLst>
          </p:cNvPr>
          <p:cNvSpPr/>
          <p:nvPr/>
        </p:nvSpPr>
        <p:spPr>
          <a:xfrm>
            <a:off x="400234" y="325456"/>
            <a:ext cx="11391531" cy="566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Преимущества эндоскопического метода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Эндоскопия дает достоверную информацию, поскольку патологические изменения можно увидеть. Например, обнаружить язву, опухоль, место кровотечения, атрофические изменения слизистой органа и т.д.;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ценность метода увеличивается благодаря возможности во время исследования взять материал с поверхности слизистой для цитологического исследования или кусочков ткани для гистологического исследования (биопсия). Биопсию обязательно проводят при подозрении на новообразование;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эндоскопии можно сфотографировать интересующие участки;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изображение может передаваться на экран телевизора и анализироваться не только врачом-эндоскопистом, но и другими специалистами.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Видеомагнитная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запись и повторная эндоскопия позволяют наблюдать динамику патологического процесса;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эндоскопия часто применяется с лечебной целью: через эндоскоп удаляются инородные тела, полипы, проводятся прижигание, обкалывание язв, введение лекарственных препаратов и другие манипуляции.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45F95C-C67E-441B-B596-AD60AB1DD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80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6C096A-EEFC-4FA7-8BE9-AA29A09BDA51}"/>
              </a:ext>
            </a:extLst>
          </p:cNvPr>
          <p:cNvSpPr/>
          <p:nvPr/>
        </p:nvSpPr>
        <p:spPr>
          <a:xfrm>
            <a:off x="562252" y="242802"/>
            <a:ext cx="11067495" cy="3008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Эндоскопические методы исследования – это современные методы, позволяющие с помощью специальных приборов – эндоскопов, снабженных волоконной оптикой или видеокамерой, увидеть состояние внутренней поверхности исследуемого органа и произвести диагностические и лечебные манипуляции. Используются под местной и общей анестезией.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	Эффективное и безопасное проведение эндоскопических исследований.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	Обеспечить	качественную	подготовку	к	исследованию	и	своевременное получение результата.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811AD7-ABC2-4BFC-B8AB-2F9178B903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40"/>
          <a:stretch/>
        </p:blipFill>
        <p:spPr>
          <a:xfrm>
            <a:off x="3236555" y="3143717"/>
            <a:ext cx="5718883" cy="345267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9ED46E-8F1B-49D3-A43E-DFC95F357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8B01B6-3078-4E83-844A-89660AD9BD53}"/>
              </a:ext>
            </a:extLst>
          </p:cNvPr>
          <p:cNvSpPr/>
          <p:nvPr/>
        </p:nvSpPr>
        <p:spPr>
          <a:xfrm>
            <a:off x="4494437" y="6596390"/>
            <a:ext cx="32031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открытого интернет-портала</a:t>
            </a:r>
          </a:p>
        </p:txBody>
      </p:sp>
    </p:spTree>
    <p:extLst>
      <p:ext uri="{BB962C8B-B14F-4D97-AF65-F5344CB8AC3E}">
        <p14:creationId xmlns:p14="http://schemas.microsoft.com/office/powerpoint/2010/main" val="2110189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A2806F4-CF4D-4679-B973-0479EDB7F51F}"/>
              </a:ext>
            </a:extLst>
          </p:cNvPr>
          <p:cNvSpPr/>
          <p:nvPr/>
        </p:nvSpPr>
        <p:spPr>
          <a:xfrm>
            <a:off x="3328673" y="321208"/>
            <a:ext cx="4948727" cy="405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ФГДС (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фиброгастродуоденоскопии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88E743-79B1-4EE3-9D3D-01305357ACE1}"/>
              </a:ext>
            </a:extLst>
          </p:cNvPr>
          <p:cNvSpPr/>
          <p:nvPr/>
        </p:nvSpPr>
        <p:spPr>
          <a:xfrm>
            <a:off x="565211" y="1240112"/>
            <a:ext cx="1106157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ФГДС (</a:t>
            </a:r>
            <a:r>
              <a:rPr lang="ru-RU" sz="20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фиброгастродуоденоскопия</a:t>
            </a:r>
            <a:r>
              <a:rPr lang="ru-RU" sz="20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0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эндоскопическая процедура, которая позволяет диагностировать состояние верхнего отдела желудочно-кишечного тракта (пищевода, желудка и двенадцатиперстной кишки). </a:t>
            </a:r>
          </a:p>
          <a:p>
            <a:r>
              <a:rPr lang="ru-RU" sz="20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ФГДС</a:t>
            </a:r>
            <a:r>
              <a:rPr lang="ru-RU" sz="2000" b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выявить различные заболевания и патологии, такие как язвы, эрозии, воспалительные процессы, опухоли и другие. Также процедура используется для контроля эффективности лечения и мониторинга состояния пациента после хирургического вмешательства. 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ФГДС используют гастроскоп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тонкий, гибкий эндоскоп, который оснащён камерой и источником света. 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Процедура может проводиться без наркоза, под местной анестезией или в состоянии медикаментозного сна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Введение анестетика позволяет исключить неприятные ощущения, снизить позывы к рвоте. 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Диагностическая гастроскопия продолжается не более 5-10 минут. Если во время исследования проводят какие либо манипуляции, то процедура может продолжаться в течение 20-30 минут.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dirty="0">
              <a:solidFill>
                <a:srgbClr val="333333"/>
              </a:solidFill>
              <a:effectLst/>
              <a:latin typeface="YS Tex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8D60F-6865-4879-ADFB-5B296DB5F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85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2F2D90B-DAB0-4AAD-813A-29702689F359}"/>
              </a:ext>
            </a:extLst>
          </p:cNvPr>
          <p:cNvSpPr/>
          <p:nvPr/>
        </p:nvSpPr>
        <p:spPr>
          <a:xfrm>
            <a:off x="4759224" y="0"/>
            <a:ext cx="2673552" cy="392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75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Фиброколоноскопия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2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57880F4-9AC5-4281-B972-74432276AA0E}"/>
              </a:ext>
            </a:extLst>
          </p:cNvPr>
          <p:cNvSpPr/>
          <p:nvPr/>
        </p:nvSpPr>
        <p:spPr>
          <a:xfrm>
            <a:off x="284085" y="512352"/>
            <a:ext cx="11907915" cy="6625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Фиброколоноскопия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(ФКС) – это эндоскопический метод осмотра внутренних стенок толстой кишки специальным прибором –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колоноскопом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Колоноскоп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состоит из тонкой гибкой трубки, в которую вмонтирован оптоволоконный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световод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конце зонда установлен светодиод и камера, которая через оптоволокно передает изображение на экран компьютера.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Другое название этого метода –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видеоколоноскопия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Зонд вводится в анальное отверстие, и врач аккуратными манипуляциями продвигает трубку, осматривая в реальном времени состояние оболочки толстой кишки. Метод позволяет провести осмотр толстой кишки по всей ее протяженности.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Кроме того,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колоноскоп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имеет устройство для проведения биопсии. Также есть возможность удаления полипов и других доброкачественных опухолей.</a:t>
            </a:r>
          </a:p>
          <a:p>
            <a:pPr algn="just">
              <a:lnSpc>
                <a:spcPts val="1650"/>
              </a:lnSpc>
              <a:spcAft>
                <a:spcPts val="0"/>
              </a:spcAft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колоноскопии требует специальной подготовки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пациента начинается за 3 дня до исследования.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Назначается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бесшлаковая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диета (исключают хлеб, мясные и рыбные продукты, масло, макаронные изделия).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дня подряд вечером и утром ставят по 2 очистительные клизмы.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Накануне исследования в 16 часов пациент принимает слабительное (по назначению врача). Накануне вечером не ужинать;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18,19 и 20 часов пациенту ставят очистительные клизмы.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проводится натощак.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Утром в день исследования очистительные клизмы до чистой воды. Подготовку пациента можно провести с помощью препарата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Фортранс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только по назначению врача.</a:t>
            </a:r>
          </a:p>
          <a:p>
            <a:pPr lvl="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30 минут до исследования делается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премедикация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назначению врача.</a:t>
            </a:r>
          </a:p>
          <a:p>
            <a:pPr algn="just">
              <a:lnSpc>
                <a:spcPts val="165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603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2BA0EDF-A27A-41BC-9FC5-20FC5637D7CB}"/>
              </a:ext>
            </a:extLst>
          </p:cNvPr>
          <p:cNvSpPr/>
          <p:nvPr/>
        </p:nvSpPr>
        <p:spPr>
          <a:xfrm>
            <a:off x="4618637" y="107950"/>
            <a:ext cx="2599622" cy="398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475"/>
              </a:lnSpc>
              <a:spcAft>
                <a:spcPts val="0"/>
              </a:spcAft>
            </a:pPr>
            <a:r>
              <a:rPr lang="ru-RU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Ректороманоскопия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491404-8160-466E-A07F-D9AD7922925B}"/>
              </a:ext>
            </a:extLst>
          </p:cNvPr>
          <p:cNvSpPr/>
          <p:nvPr/>
        </p:nvSpPr>
        <p:spPr>
          <a:xfrm>
            <a:off x="393575" y="751266"/>
            <a:ext cx="11582401" cy="2825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Ректороманоскопия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это методика медицинского обследования прямой кишки с помощью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ректороманоскопа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Этот прибор состоит из короткой трубки, на конце которой установлен светодиод, а внутри есть устройство для подачи воздуха. Конец трубки вводится в анальное отверстие, а воздух раздувает прямую кишку. Современные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ректороманоскопы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могут быть оборудованы оптоволоконной видеосистемой и устройством для взятия биопсии и удаления новообразований.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своей сути оба этих метода не отличаются друг от друга. Однако у них есть одно кардинальное отличие.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Ректороманоскоп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позволяет обследовать лишь прямую кишку и дистальные отделы сигмовидной, 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колоноскоп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исследует всю толстую кишку. Сами приборы отличаются длиной трубок –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фиброколоноскоп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имеет длину до полутора метров, 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ректороманоскоп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не более шестидесяти сантиметров.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E2FC47-5C8A-4B19-8BCD-044AB8F9C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259" y="3851799"/>
            <a:ext cx="4304979" cy="26377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6CCD27-AC38-48A3-9507-495BE9C6B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170" y="3927612"/>
            <a:ext cx="2748538" cy="256196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749BC9-516E-44ED-B849-1767FA10EBA1}"/>
              </a:ext>
            </a:extLst>
          </p:cNvPr>
          <p:cNvSpPr/>
          <p:nvPr/>
        </p:nvSpPr>
        <p:spPr>
          <a:xfrm>
            <a:off x="4207488" y="6596390"/>
            <a:ext cx="32287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Изображения взяты с открытого интернет-портала</a:t>
            </a:r>
          </a:p>
        </p:txBody>
      </p:sp>
    </p:spTree>
    <p:extLst>
      <p:ext uri="{BB962C8B-B14F-4D97-AF65-F5344CB8AC3E}">
        <p14:creationId xmlns:p14="http://schemas.microsoft.com/office/powerpoint/2010/main" val="2106634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8E6F93-77E7-4ACC-A027-9BB146A13770}"/>
              </a:ext>
            </a:extLst>
          </p:cNvPr>
          <p:cNvSpPr/>
          <p:nvPr/>
        </p:nvSpPr>
        <p:spPr>
          <a:xfrm>
            <a:off x="788632" y="2596552"/>
            <a:ext cx="10277383" cy="2704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пациентов к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ректороманоскопии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Накануне исследования пациент не ужинает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Вечером накануне исследования ставят 2 очистительные клизмы.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день исследования делают еще 2 очистительные клизмы за 2 часа до исследования.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Исследование проводится утром натощак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Примечание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клизма, сделанная более чем за 2 часа до исследования, не обеспечивает необходимого очищения слизистой кишки, клизма сделанная менее чем за 2 часа до исследования, изменяет состояние слизистой оболочки кишки.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8D0B8C-4905-422A-8901-4D41EB18F659}"/>
              </a:ext>
            </a:extLst>
          </p:cNvPr>
          <p:cNvSpPr/>
          <p:nvPr/>
        </p:nvSpPr>
        <p:spPr>
          <a:xfrm>
            <a:off x="1108228" y="526154"/>
            <a:ext cx="997554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процедуры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уточнить диагноз, когда лабораторные анализы, УЗИ и рентгенологическое исследование дают сомнительную информацию. </a:t>
            </a:r>
          </a:p>
          <a:p>
            <a:pPr algn="just"/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</a:t>
            </a:r>
            <a:r>
              <a:rPr lang="ru-RU" sz="20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ректороманоскопии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врач может оценить структуру, тонус, рельеф слизистой, обнаружить нарушения и патологические образования: изъязвления, геморрой, эрозии, полипы, онкологические заболевания.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7F41873-0F2B-4B68-A7C0-148A3949D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72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0405FD-9D05-4616-BD94-46208A7A97C4}"/>
              </a:ext>
            </a:extLst>
          </p:cNvPr>
          <p:cNvSpPr/>
          <p:nvPr/>
        </p:nvSpPr>
        <p:spPr>
          <a:xfrm>
            <a:off x="852256" y="282298"/>
            <a:ext cx="10218197" cy="1493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ctr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РАЗДЕЛ VI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ПРОСТРАНСТВЕННОГО ИССЛЕДОВАНИЯ ОРГАНОВ.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81A321-8956-4745-948F-BE56ECFC63B9}"/>
              </a:ext>
            </a:extLst>
          </p:cNvPr>
          <p:cNvSpPr/>
          <p:nvPr/>
        </p:nvSpPr>
        <p:spPr>
          <a:xfrm>
            <a:off x="683580" y="1776105"/>
            <a:ext cx="11363418" cy="172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Линейная томография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послойная рентгенография с получением изображения объекта на определенной, заданной глубине. Остальная часть органа не имеет четкого изображения, получается смазанной. Этот эффект достигается, благодаря движению с определенной скоростью рентгеновской трубки во время съемки. Томография позволяет выявлять опухоли, инфильтраты, абсцессы и другие патологические образования, устанавливать их размеры, локализацию.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0A20BA-67A7-421F-AEB0-7A5151CAE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27" t="1035" r="4784" b="14563"/>
          <a:stretch/>
        </p:blipFill>
        <p:spPr>
          <a:xfrm>
            <a:off x="2438401" y="3397761"/>
            <a:ext cx="4563122" cy="321638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321D079-63FB-4012-8943-DE81BBF65863}"/>
              </a:ext>
            </a:extLst>
          </p:cNvPr>
          <p:cNvSpPr/>
          <p:nvPr/>
        </p:nvSpPr>
        <p:spPr>
          <a:xfrm>
            <a:off x="2438401" y="6596390"/>
            <a:ext cx="44887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/>
              <a:t>Изображения взяты с </a:t>
            </a:r>
            <a:r>
              <a:rPr lang="ru-RU" sz="1100" dirty="0">
                <a:hlinkClick r:id="rId3" action="ppaction://hlinksldjump"/>
              </a:rPr>
              <a:t>https://siemed.org/stati-mrt/linejnaya-tomografiya/</a:t>
            </a:r>
            <a:endParaRPr lang="ru-RU" sz="11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3DF185B-5B11-45BD-91CA-E22B772E4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272" y="3707907"/>
            <a:ext cx="3644653" cy="242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750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5C16FAE-605D-487D-B852-8ADA2E312A09}"/>
              </a:ext>
            </a:extLst>
          </p:cNvPr>
          <p:cNvSpPr/>
          <p:nvPr/>
        </p:nvSpPr>
        <p:spPr>
          <a:xfrm>
            <a:off x="319595" y="403940"/>
            <a:ext cx="11313112" cy="3363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Компьютерная томография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(КТ) является одним из наиболее информативных методов, который заключается в исследовании поперечных срезов тела или органа с помощью рентгеновского излучения при движении рентгеновской трубки и рентгеновской пленки вокруг тела больного. Информация о плотности органов (степени поглощения рентгеновского излучения) фиксируется специальными датчиками, передается на компьютер, а затем на экран телевизора в виде изображения, которое может быть снято на пленку. Этот метод позволяет выявлять даже самые незначительные изменения органов и тканей.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Положительным является то, что КТ - безболезненна и неинвазивна (не нарушает целостности покровных тканей), дает подробную информацию о состоянии органов, которую можно преобразовать в объемное изображение.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Picture background">
            <a:extLst>
              <a:ext uri="{FF2B5EF4-FFF2-40B4-BE49-F238E27FC236}">
                <a16:creationId xmlns:a16="http://schemas.microsoft.com/office/drawing/2014/main" id="{110FEE89-EB00-4469-B9E4-1E218FAB8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598" y="3674824"/>
            <a:ext cx="4305669" cy="287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8D0B66-9A28-440C-9AF4-F28BA4A7A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852" y="3705677"/>
            <a:ext cx="4572000" cy="287184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A19709-53EE-402C-913E-79D4D3E68D37}"/>
              </a:ext>
            </a:extLst>
          </p:cNvPr>
          <p:cNvSpPr/>
          <p:nvPr/>
        </p:nvSpPr>
        <p:spPr>
          <a:xfrm>
            <a:off x="5894773" y="6546672"/>
            <a:ext cx="63993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https://www.upclinic.ru/department/kt/kompyuternaya-tomografiya-grudnoy-kletki/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F69C5FC-4C43-43DD-A030-B455D0D57A42}"/>
              </a:ext>
            </a:extLst>
          </p:cNvPr>
          <p:cNvSpPr/>
          <p:nvPr/>
        </p:nvSpPr>
        <p:spPr>
          <a:xfrm>
            <a:off x="2029036" y="6546672"/>
            <a:ext cx="32031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открытого интернет-портала</a:t>
            </a:r>
          </a:p>
        </p:txBody>
      </p:sp>
    </p:spTree>
    <p:extLst>
      <p:ext uri="{BB962C8B-B14F-4D97-AF65-F5344CB8AC3E}">
        <p14:creationId xmlns:p14="http://schemas.microsoft.com/office/powerpoint/2010/main" val="3226742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3DE885C-0AEA-4EA7-83C1-ECC3407077A6}"/>
              </a:ext>
            </a:extLst>
          </p:cNvPr>
          <p:cNvSpPr/>
          <p:nvPr/>
        </p:nvSpPr>
        <p:spPr>
          <a:xfrm>
            <a:off x="221941" y="270115"/>
            <a:ext cx="11748117" cy="3692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Магниторезонансная томография (МРТ)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в настоящее время является наилучшим методом лучевой диагностики. Метод основан на принципе ядерно-магнитного резонанса: контрастное изображение тканей по МРТ формируется путем изменения реакции ядер водорода в тканевой жидкости или жировой ткани в ответ на воздействие радиочастотных импульсов стабильного магнитного поля. МРТ позволяет выявлять патологические изменения практически во всех органах (органы грудной клетки, брюшной полости, головной и спинной мозг и т. д.).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Достоинствами этого метода являются: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низкая энергия излучений, существенно снижающая вредное воздействие на организм,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высокая разрешающая способность, вплоть до долей миллиметра,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получить изображение органа в любом сечении и реконструировать их в объемные изображения.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BA4D88-9348-4F79-807C-A191C5C40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78" y="3896675"/>
            <a:ext cx="4049697" cy="253106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8A2599-7472-4C37-9058-DD3207185735}"/>
              </a:ext>
            </a:extLst>
          </p:cNvPr>
          <p:cNvSpPr/>
          <p:nvPr/>
        </p:nvSpPr>
        <p:spPr>
          <a:xfrm>
            <a:off x="1941367" y="6597013"/>
            <a:ext cx="320312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открытого интернет-портала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77FC6F-C072-48A1-8CBC-4B1B87E56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8989" y="3896675"/>
            <a:ext cx="2438400" cy="24384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80E701F-4641-4520-81B8-CF5DAF68BB66}"/>
              </a:ext>
            </a:extLst>
          </p:cNvPr>
          <p:cNvSpPr/>
          <p:nvPr/>
        </p:nvSpPr>
        <p:spPr>
          <a:xfrm>
            <a:off x="6863912" y="6180892"/>
            <a:ext cx="536815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https://ru.wikipedia.org/wiki/%D0%9C%D0%B0%D0%B3%D0%BD%D0%B8%D1%82%D0%BD%D0%BE-%D1%80%D0%B5%D0%B7%D0%BE%D0%BD%D0%B0%D0%BD%D1%81%D0%BD%D0%B0%D1%8F_%D1%82%D0%BE%D0%BC%D0%BE%D0%B3%D1%80%D0%B0%D1%84%D0%B8%D1%8F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592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665B3E4-EF8E-4B94-8D5B-90AFEDDFAECF}"/>
              </a:ext>
            </a:extLst>
          </p:cNvPr>
          <p:cNvSpPr/>
          <p:nvPr/>
        </p:nvSpPr>
        <p:spPr>
          <a:xfrm>
            <a:off x="522302" y="726580"/>
            <a:ext cx="1114739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состояние больного характеризуют следующие признаки: состояние сознания и психики, положение больного, его осанка, походка, питание.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Общее состояние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Удовлетворительное - признаков токсикоза нет или они минимальны, отсутствуют функциональные нарушения организма. Сознание ясное, поведение его активное.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Средней тяжести - характеризуется отчетливыми признаками токсикоза, наличием функциональных нарушений систем организма.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Тяжёлое и очень тяжелое - характеризуется наличием: выраженного синдрома токсикоза (эндо- или экзо-), декомпенсацией физиологических систем организма, различных стадий нарушения сознания.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Терминальное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преагональное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агональное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клиническая смерть).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может дать представление и о психическом состоянии пациента: спокойное, уравновешенное или апатия, подавленность, возбужденность,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ажитированность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бред, галлюцинации (слуховые, зрительные, вкусовые), агрессивность.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9C33F1-C7F9-465F-A11B-BD2534DA3E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653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E936BD-182A-4807-A09E-18934EBDDA1D}"/>
              </a:ext>
            </a:extLst>
          </p:cNvPr>
          <p:cNvSpPr/>
          <p:nvPr/>
        </p:nvSpPr>
        <p:spPr>
          <a:xfrm>
            <a:off x="227860" y="565911"/>
            <a:ext cx="11810260" cy="3963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Подготовка пациентов к компьютерной и магниторезонансной томографии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Пациента укладывают на стол, который въезжает в кольцо томографа. Вокруг тела установлены датчики, а множество тонких лучей пронизывают его со всех сторон.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процедуры пациент должен лежать неподвижно. Для пациентов, страдающих клаустрофобией или ожирением, разработаны открытые магнитно-резонансные томографы. Необходимо убрать все металлические предметы: ручки, часы, украшения, застежки, кредитные карты.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МРТ противопоказано для пациентов с искусственными водителем ритма и клапанов сердца. Если у пациента металлические зубы, во время процедуры он может испытывать неприятные ощущения во рту.</a:t>
            </a: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540385" algn="just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Процедура занимает около одного часа, поэтому необходимо предупредить пациента, чтобы он помочился перед процедурой. МРТ для здоровья человека никакой опасности не представляет.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2125D2-895F-4A56-B3B3-6FF2286EA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918316"/>
            <a:ext cx="941035" cy="84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833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BB10F-DAB9-4BB5-B60D-7298D543D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311" y="3028426"/>
            <a:ext cx="5651377" cy="1325563"/>
          </a:xfrm>
        </p:spPr>
        <p:txBody>
          <a:bodyPr/>
          <a:lstStyle/>
          <a:p>
            <a:r>
              <a:rPr lang="ru-RU" b="1" dirty="0"/>
              <a:t>Спасибо 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3225ED-EC44-4C3D-9CB9-00C9A6775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30" y="307141"/>
            <a:ext cx="4545366" cy="15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20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E8652-C528-470E-9DEF-E180B7671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530"/>
            <a:ext cx="10515600" cy="132556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Пальпация.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30A06B2-C1EC-495D-8A23-D3FB6E59E07E}"/>
              </a:ext>
            </a:extLst>
          </p:cNvPr>
          <p:cNvSpPr/>
          <p:nvPr/>
        </p:nvSpPr>
        <p:spPr>
          <a:xfrm>
            <a:off x="838200" y="1623035"/>
            <a:ext cx="109691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Пальпация (от лат.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palpatio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ощупывание) – клинический метод непосредственного исследования больного с помощью осязания для изучения физических свойств тканей и органов, топографических соотношений между ними, их болезненности.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метод исследования известен со времен Гиппократа, однако вплоть до XIX века применение его ограничивалось изучением состояния кожи, суставов, костей и свойств пульса. С середины XIX века в клиническую практику вошли изучение голосового дрожания и верхушечного толчка сердца. Систематическая пальпация брюшной полости стала обязательной лишь с конца XIX 20 начала XX века.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CC77D5-9AAB-4DD8-ADCC-F37306440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54" t="18642" r="12832" b="18187"/>
          <a:stretch/>
        </p:blipFill>
        <p:spPr>
          <a:xfrm>
            <a:off x="4074851" y="4257905"/>
            <a:ext cx="3746378" cy="23289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4BF4C6-C18D-4330-B1BC-68F822FB2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C203DE-737F-48CA-994D-27BC98CC9A58}"/>
              </a:ext>
            </a:extLst>
          </p:cNvPr>
          <p:cNvSpPr txBox="1"/>
          <p:nvPr/>
        </p:nvSpPr>
        <p:spPr>
          <a:xfrm>
            <a:off x="4301233" y="6586863"/>
            <a:ext cx="70399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https://studfile.net/preview/10015055/page:14/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340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D5FE9A-15DE-499F-A972-D2BBA2D9D797}"/>
              </a:ext>
            </a:extLst>
          </p:cNvPr>
          <p:cNvSpPr/>
          <p:nvPr/>
        </p:nvSpPr>
        <p:spPr>
          <a:xfrm>
            <a:off x="375650" y="133165"/>
            <a:ext cx="1169798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обоснование метода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преследуемых целей применяют два вида пальпации: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поверхностную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глубокую.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Поверхностная пальпация кожи, суставов, грудной клетки, живота применяется как общее, ориентировочное исследование.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Поверхностная пальпация живота позволяет определить степень напряжения брюшного пресса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дефанс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его болезненность, наличие опухолей, расположенных близко к передней стенке, увеличение органов брюшной полости, а также некоторые болевые точки, гиперестезию в зонах Захарьина-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Глубокая пальпация служит для целей детального изучения и более точной локализации патологических изменений. Разновидностью глубокой является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проникающая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пальпация, используемая для определения болезненности в определенных точках (мочеточниковых, желчного пузыря и др.).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6C9361-7F9E-4578-901B-62177ECEAB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C1645-A7EF-42BC-877B-6651555A7003}"/>
              </a:ext>
            </a:extLst>
          </p:cNvPr>
          <p:cNvSpPr txBox="1"/>
          <p:nvPr/>
        </p:nvSpPr>
        <p:spPr>
          <a:xfrm>
            <a:off x="4252404" y="6574369"/>
            <a:ext cx="84870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https://studfile.net/preview/10015055/page:14/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82C2BF-543B-4AE1-811E-8DCC2EA2B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604" y="4352000"/>
            <a:ext cx="4296792" cy="209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292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22F68AA-49FE-4B70-B25C-5DAAF0BE7900}"/>
              </a:ext>
            </a:extLst>
          </p:cNvPr>
          <p:cNvSpPr/>
          <p:nvPr/>
        </p:nvSpPr>
        <p:spPr>
          <a:xfrm>
            <a:off x="272248" y="269557"/>
            <a:ext cx="1183689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правила проведения пальпации касаются техники, положения пациента и плана пальпации: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Освещение: такие же требования как к освещению при проведении осмотра. 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 пальпации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врач сидит справа от больного, лицом к нему, наблюдая за его реакцией;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руки врача должны быть теплыми (холод вызывает рефлекторное сокращение мышц), сухими, с коротко остриженными ногтями, движения рук – плавными, всякое усиление давления – постепенным; </a:t>
            </a:r>
          </a:p>
          <a:p>
            <a:pPr marL="342900" indent="-342900" algn="just">
              <a:buAutoNum type="arabicPeriod" startAt="3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пациента: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пальпация может проводиться в положении больного лёжа на спине, лежа на боку и в вертикальном положении;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при проведении пальпации в положении пациента лёжа на спине: больной лежит на твердой постели (на мягкой кровати туловище прогибается, опускается таз, затрудняется равномерное расслабление мышц–это значительно затрудняет пальпацию), голова вместе с плечами должна быть слегка приподнята, находясь на подушке, руки свободно расположены вдоль туловища, ноги вытянуты или слегка согнуты в тазобедренных и коленных суставах с упором под стопы или под колени пациента необходимо подложить валик.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План пальпации: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пальпация вначале проводится поверхностная, а затем глубокая;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глубокая пальпация живота проводится в следующей последовательности: сигмовидная слепая, поперечно-ободочная, кишка, печень, селезенка, поджелудочная железа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мезентериальные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лимфоузлы.</a:t>
            </a:r>
          </a:p>
        </p:txBody>
      </p:sp>
    </p:spTree>
    <p:extLst>
      <p:ext uri="{BB962C8B-B14F-4D97-AF65-F5344CB8AC3E}">
        <p14:creationId xmlns:p14="http://schemas.microsoft.com/office/powerpoint/2010/main" val="87769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16621-AF5B-4887-8FFB-21A77D66F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Перкуссия.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A2E7B59-C4CD-406F-A02F-BA99444576E1}"/>
              </a:ext>
            </a:extLst>
          </p:cNvPr>
          <p:cNvSpPr/>
          <p:nvPr/>
        </p:nvSpPr>
        <p:spPr>
          <a:xfrm>
            <a:off x="549306" y="1183520"/>
            <a:ext cx="1109338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Перкуссия (от лат.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percussio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удар, простукивание) – объективный метод исследования больного, состоящий в постукивании отдельных участков тела и анализе звуковых явлений, возникающих при этом. По характеру свойств звука врач определяет топографию внутренних органов, физическое состояние и отчасти их функцию. 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Перкуссию как самостоятельный метод изобрел австрийский врач Леопольд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Ауенбруггер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1761 г. он издал книгу "Новый способ, как при помощи выстукивания грудной клетки человека обнаружить скрытые внутри груди болезни".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Ауенбруггер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использовал непосредственную перкуссию пальцами правой руки, сложенными в виде пирамиды.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метод выстукивания был впервые применен в конце XVIII века в Петербургском военном госпитале Я.А.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Саполовичем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выявил наличие жидкости в плевральной полости.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D25017-DCD5-4BA6-AA60-A54ABEBFA5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131"/>
          <a:stretch/>
        </p:blipFill>
        <p:spPr>
          <a:xfrm>
            <a:off x="11132598" y="5882805"/>
            <a:ext cx="941035" cy="8420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99B6A23-94FB-4C5D-8F17-8264629096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806"/>
          <a:stretch/>
        </p:blipFill>
        <p:spPr>
          <a:xfrm>
            <a:off x="4465157" y="4661396"/>
            <a:ext cx="2724563" cy="2126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C9A8F0-5BCE-4CDF-985F-418B54E3386B}"/>
              </a:ext>
            </a:extLst>
          </p:cNvPr>
          <p:cNvSpPr txBox="1"/>
          <p:nvPr/>
        </p:nvSpPr>
        <p:spPr>
          <a:xfrm>
            <a:off x="372862" y="6583074"/>
            <a:ext cx="3825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взято с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https://med.wikireading.ru/hsKAvDbYyu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153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5831</Words>
  <Application>Microsoft Office PowerPoint</Application>
  <PresentationFormat>Широкоэкранный</PresentationFormat>
  <Paragraphs>394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Symbol</vt:lpstr>
      <vt:lpstr>Times New Roman</vt:lpstr>
      <vt:lpstr>YS Text</vt:lpstr>
      <vt:lpstr>Тема Office</vt:lpstr>
      <vt:lpstr>Клинико-анатомическое обоснование физикальных и инструментальных методов исследования. </vt:lpstr>
      <vt:lpstr>Физикальная диагностика.</vt:lpstr>
      <vt:lpstr>Осмотр.</vt:lpstr>
      <vt:lpstr>Презентация PowerPoint</vt:lpstr>
      <vt:lpstr>Презентация PowerPoint</vt:lpstr>
      <vt:lpstr>Пальпация.</vt:lpstr>
      <vt:lpstr>Презентация PowerPoint</vt:lpstr>
      <vt:lpstr>Презентация PowerPoint</vt:lpstr>
      <vt:lpstr>Перкуссия.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Аускультация.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I. ИНСТРУМЕНТАЛЬНЫЕ МЕТОДЫ ИССЛЕДОВАНИЯ.</vt:lpstr>
      <vt:lpstr>РАЗДЕЛ II. РЕНТГЕНОЛОГИЧЕСКИЕ МЕТОДЫ ИССЛЕДОВАНИЯ.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  РАЗДЕЛ III. УЛЬТРАЗВУКОВЫЕ МЕТОДЫ ИССЛЕДОВАНИЯ.    </vt:lpstr>
      <vt:lpstr>Презентация PowerPoint</vt:lpstr>
      <vt:lpstr>Презентация PowerPoint</vt:lpstr>
      <vt:lpstr>Презентация PowerPoint</vt:lpstr>
      <vt:lpstr>РАЗДЕЛ IV. ФУНКЦИОНАЛЬНЫЕ МЕТОДЫ ИССЛЕДОВАНИЯ.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РАЗДЕЛ V. ЭНДОСКОПИЧЕСКИЕ МЕТОДЫ ИССЛЕДОВАНИЯ.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Клинико-анатомическое обоснование физикальных и инструментальных методов исследования.</dc:title>
  <dc:creator>Ксения Черкашина</dc:creator>
  <cp:lastModifiedBy>Ксения Черкашина</cp:lastModifiedBy>
  <cp:revision>48</cp:revision>
  <dcterms:created xsi:type="dcterms:W3CDTF">2025-06-02T11:30:53Z</dcterms:created>
  <dcterms:modified xsi:type="dcterms:W3CDTF">2025-06-04T18:11:28Z</dcterms:modified>
</cp:coreProperties>
</file>