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7" r:id="rId3"/>
    <p:sldId id="348" r:id="rId4"/>
    <p:sldId id="349" r:id="rId5"/>
    <p:sldId id="350" r:id="rId6"/>
    <p:sldId id="351" r:id="rId7"/>
    <p:sldId id="352" r:id="rId8"/>
    <p:sldId id="353" r:id="rId9"/>
    <p:sldId id="354" r:id="rId10"/>
    <p:sldId id="355" r:id="rId11"/>
    <p:sldId id="356" r:id="rId12"/>
    <p:sldId id="357" r:id="rId13"/>
    <p:sldId id="358" r:id="rId14"/>
    <p:sldId id="360" r:id="rId15"/>
    <p:sldId id="359" r:id="rId16"/>
    <p:sldId id="361" r:id="rId17"/>
    <p:sldId id="362" r:id="rId18"/>
    <p:sldId id="363" r:id="rId19"/>
    <p:sldId id="364" r:id="rId20"/>
    <p:sldId id="365" r:id="rId21"/>
    <p:sldId id="366" r:id="rId22"/>
    <p:sldId id="367" r:id="rId23"/>
    <p:sldId id="368" r:id="rId24"/>
    <p:sldId id="293" r:id="rId25"/>
    <p:sldId id="294" r:id="rId26"/>
    <p:sldId id="299" r:id="rId27"/>
    <p:sldId id="295" r:id="rId28"/>
    <p:sldId id="296" r:id="rId29"/>
    <p:sldId id="297" r:id="rId30"/>
    <p:sldId id="298" r:id="rId31"/>
    <p:sldId id="300" r:id="rId32"/>
    <p:sldId id="301" r:id="rId33"/>
    <p:sldId id="304" r:id="rId34"/>
    <p:sldId id="305" r:id="rId35"/>
    <p:sldId id="302" r:id="rId36"/>
    <p:sldId id="303" r:id="rId37"/>
    <p:sldId id="307" r:id="rId38"/>
    <p:sldId id="309" r:id="rId39"/>
    <p:sldId id="306" r:id="rId40"/>
    <p:sldId id="308" r:id="rId41"/>
    <p:sldId id="310" r:id="rId42"/>
    <p:sldId id="311" r:id="rId43"/>
    <p:sldId id="312" r:id="rId44"/>
    <p:sldId id="313" r:id="rId45"/>
    <p:sldId id="317" r:id="rId46"/>
    <p:sldId id="315" r:id="rId47"/>
    <p:sldId id="316" r:id="rId48"/>
    <p:sldId id="314" r:id="rId49"/>
    <p:sldId id="319" r:id="rId50"/>
    <p:sldId id="320" r:id="rId51"/>
    <p:sldId id="318" r:id="rId52"/>
    <p:sldId id="321" r:id="rId53"/>
    <p:sldId id="322" r:id="rId54"/>
    <p:sldId id="323" r:id="rId55"/>
    <p:sldId id="324" r:id="rId56"/>
    <p:sldId id="325" r:id="rId57"/>
    <p:sldId id="326" r:id="rId58"/>
    <p:sldId id="327" r:id="rId59"/>
    <p:sldId id="328" r:id="rId60"/>
    <p:sldId id="329" r:id="rId61"/>
    <p:sldId id="330" r:id="rId62"/>
    <p:sldId id="331" r:id="rId63"/>
    <p:sldId id="332" r:id="rId64"/>
    <p:sldId id="333" r:id="rId65"/>
    <p:sldId id="335" r:id="rId66"/>
    <p:sldId id="340" r:id="rId67"/>
    <p:sldId id="341" r:id="rId68"/>
    <p:sldId id="342" r:id="rId69"/>
    <p:sldId id="336" r:id="rId70"/>
    <p:sldId id="338" r:id="rId71"/>
    <p:sldId id="334" r:id="rId72"/>
    <p:sldId id="343" r:id="rId73"/>
    <p:sldId id="337" r:id="rId74"/>
    <p:sldId id="344" r:id="rId75"/>
    <p:sldId id="346" r:id="rId76"/>
    <p:sldId id="345" r:id="rId77"/>
    <p:sldId id="347" r:id="rId78"/>
    <p:sldId id="369" r:id="rId7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6" autoAdjust="0"/>
    <p:restoredTop sz="94660"/>
  </p:normalViewPr>
  <p:slideViewPr>
    <p:cSldViewPr snapToGrid="0">
      <p:cViewPr varScale="1">
        <p:scale>
          <a:sx n="79" d="100"/>
          <a:sy n="79" d="100"/>
        </p:scale>
        <p:origin x="859"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1" y="3602039"/>
            <a:ext cx="9144000" cy="1655762"/>
          </a:xfrm>
        </p:spPr>
        <p:txBody>
          <a:bodyPr/>
          <a:lstStyle>
            <a:lvl1pPr marL="0" indent="0" algn="ctr">
              <a:buNone/>
              <a:defRPr sz="2400"/>
            </a:lvl1pPr>
            <a:lvl2pPr marL="457168" indent="0" algn="ctr">
              <a:buNone/>
              <a:defRPr sz="2000"/>
            </a:lvl2pPr>
            <a:lvl3pPr marL="914336" indent="0" algn="ctr">
              <a:buNone/>
              <a:defRPr sz="1800"/>
            </a:lvl3pPr>
            <a:lvl4pPr marL="1371504" indent="0" algn="ctr">
              <a:buNone/>
              <a:defRPr sz="1600"/>
            </a:lvl4pPr>
            <a:lvl5pPr marL="1828671" indent="0" algn="ctr">
              <a:buNone/>
              <a:defRPr sz="1600"/>
            </a:lvl5pPr>
            <a:lvl6pPr marL="2285839" indent="0" algn="ctr">
              <a:buNone/>
              <a:defRPr sz="1600"/>
            </a:lvl6pPr>
            <a:lvl7pPr marL="2743007" indent="0" algn="ctr">
              <a:buNone/>
              <a:defRPr sz="1600"/>
            </a:lvl7pPr>
            <a:lvl8pPr marL="3200175" indent="0" algn="ctr">
              <a:buNone/>
              <a:defRPr sz="1600"/>
            </a:lvl8pPr>
            <a:lvl9pPr marL="3657343"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90A08247-7A0E-475E-935F-F60317B016CC}" type="datetimeFigureOut">
              <a:rPr lang="ru-RU" smtClean="0"/>
              <a:pPr/>
              <a:t>07.06.2025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98BDAE7-0887-4F9D-B8C3-6969604FC304}" type="slidenum">
              <a:rPr lang="ru-RU" smtClean="0"/>
              <a:pPr/>
              <a:t>‹#›</a:t>
            </a:fld>
            <a:endParaRPr lang="ru-RU"/>
          </a:p>
        </p:txBody>
      </p:sp>
    </p:spTree>
    <p:extLst>
      <p:ext uri="{BB962C8B-B14F-4D97-AF65-F5344CB8AC3E}">
        <p14:creationId xmlns:p14="http://schemas.microsoft.com/office/powerpoint/2010/main" val="885907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0A08247-7A0E-475E-935F-F60317B016CC}" type="datetimeFigureOut">
              <a:rPr lang="ru-RU" smtClean="0"/>
              <a:pPr/>
              <a:t>07.06.2025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98BDAE7-0887-4F9D-B8C3-6969604FC304}" type="slidenum">
              <a:rPr lang="ru-RU" smtClean="0"/>
              <a:pPr/>
              <a:t>‹#›</a:t>
            </a:fld>
            <a:endParaRPr lang="ru-RU"/>
          </a:p>
        </p:txBody>
      </p:sp>
    </p:spTree>
    <p:extLst>
      <p:ext uri="{BB962C8B-B14F-4D97-AF65-F5344CB8AC3E}">
        <p14:creationId xmlns:p14="http://schemas.microsoft.com/office/powerpoint/2010/main" val="1179616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899"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1" y="365126"/>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0A08247-7A0E-475E-935F-F60317B016CC}" type="datetimeFigureOut">
              <a:rPr lang="ru-RU" smtClean="0"/>
              <a:pPr/>
              <a:t>07.06.2025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98BDAE7-0887-4F9D-B8C3-6969604FC304}" type="slidenum">
              <a:rPr lang="ru-RU" smtClean="0"/>
              <a:pPr/>
              <a:t>‹#›</a:t>
            </a:fld>
            <a:endParaRPr lang="ru-RU"/>
          </a:p>
        </p:txBody>
      </p:sp>
    </p:spTree>
    <p:extLst>
      <p:ext uri="{BB962C8B-B14F-4D97-AF65-F5344CB8AC3E}">
        <p14:creationId xmlns:p14="http://schemas.microsoft.com/office/powerpoint/2010/main" val="4002513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ru-RU" smtClean="0"/>
              <a:t>Образец заголовка</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8651954F-201D-40AE-A519-A206C889F720}" type="datetimeFigureOut">
              <a:rPr lang="ru-RU" smtClean="0"/>
              <a:t>07.06.2025</a:t>
            </a:fld>
            <a:endParaRPr lang="ru-RU"/>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ru-RU"/>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D7980749-923D-48B5-B1DD-170D926C22D5}" type="slidenum">
              <a:rPr lang="ru-RU" smtClean="0"/>
              <a:t>‹#›</a:t>
            </a:fld>
            <a:endParaRPr lang="ru-RU"/>
          </a:p>
        </p:txBody>
      </p:sp>
    </p:spTree>
    <p:extLst>
      <p:ext uri="{BB962C8B-B14F-4D97-AF65-F5344CB8AC3E}">
        <p14:creationId xmlns:p14="http://schemas.microsoft.com/office/powerpoint/2010/main" val="587336814"/>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8651954F-201D-40AE-A519-A206C889F720}" type="datetimeFigureOut">
              <a:rPr lang="ru-RU" smtClean="0"/>
              <a:t>07.06.2025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D7980749-923D-48B5-B1DD-170D926C22D5}" type="slidenum">
              <a:rPr lang="ru-RU" smtClean="0"/>
              <a:t>‹#›</a:t>
            </a:fld>
            <a:endParaRPr lang="ru-RU"/>
          </a:p>
        </p:txBody>
      </p:sp>
    </p:spTree>
    <p:extLst>
      <p:ext uri="{BB962C8B-B14F-4D97-AF65-F5344CB8AC3E}">
        <p14:creationId xmlns:p14="http://schemas.microsoft.com/office/powerpoint/2010/main" val="400144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ru-RU" smtClean="0"/>
              <a:t>Образец заголовка</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8651954F-201D-40AE-A519-A206C889F720}" type="datetimeFigureOut">
              <a:rPr lang="ru-RU" smtClean="0"/>
              <a:t>07.06.2025</a:t>
            </a:fld>
            <a:endParaRPr lang="ru-RU"/>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ru-RU"/>
          </a:p>
        </p:txBody>
      </p:sp>
      <p:sp>
        <p:nvSpPr>
          <p:cNvPr id="6" name="Slide Number Placeholder 5"/>
          <p:cNvSpPr>
            <a:spLocks noGrp="1"/>
          </p:cNvSpPr>
          <p:nvPr>
            <p:ph type="sldNum" sz="quarter" idx="12"/>
          </p:nvPr>
        </p:nvSpPr>
        <p:spPr>
          <a:xfrm>
            <a:off x="8604504" y="5211060"/>
            <a:ext cx="2112264" cy="228600"/>
          </a:xfrm>
        </p:spPr>
        <p:txBody>
          <a:bodyPr/>
          <a:lstStyle/>
          <a:p>
            <a:fld id="{D7980749-923D-48B5-B1DD-170D926C22D5}" type="slidenum">
              <a:rPr lang="ru-RU" smtClean="0"/>
              <a:t>‹#›</a:t>
            </a:fld>
            <a:endParaRPr lang="ru-RU"/>
          </a:p>
        </p:txBody>
      </p:sp>
    </p:spTree>
    <p:extLst>
      <p:ext uri="{BB962C8B-B14F-4D97-AF65-F5344CB8AC3E}">
        <p14:creationId xmlns:p14="http://schemas.microsoft.com/office/powerpoint/2010/main" val="738356448"/>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8651954F-201D-40AE-A519-A206C889F720}" type="datetimeFigureOut">
              <a:rPr lang="ru-RU" smtClean="0"/>
              <a:t>07.06.2025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7980749-923D-48B5-B1DD-170D926C22D5}" type="slidenum">
              <a:rPr lang="ru-RU" smtClean="0"/>
              <a:t>‹#›</a:t>
            </a:fld>
            <a:endParaRPr lang="ru-RU"/>
          </a:p>
        </p:txBody>
      </p:sp>
    </p:spTree>
    <p:extLst>
      <p:ext uri="{BB962C8B-B14F-4D97-AF65-F5344CB8AC3E}">
        <p14:creationId xmlns:p14="http://schemas.microsoft.com/office/powerpoint/2010/main" val="1654322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8651954F-201D-40AE-A519-A206C889F720}" type="datetimeFigureOut">
              <a:rPr lang="ru-RU" smtClean="0"/>
              <a:t>07.06.2025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D7980749-923D-48B5-B1DD-170D926C22D5}" type="slidenum">
              <a:rPr lang="ru-RU" smtClean="0"/>
              <a:t>‹#›</a:t>
            </a:fld>
            <a:endParaRPr lang="ru-RU"/>
          </a:p>
        </p:txBody>
      </p:sp>
    </p:spTree>
    <p:extLst>
      <p:ext uri="{BB962C8B-B14F-4D97-AF65-F5344CB8AC3E}">
        <p14:creationId xmlns:p14="http://schemas.microsoft.com/office/powerpoint/2010/main" val="17320960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8651954F-201D-40AE-A519-A206C889F720}" type="datetimeFigureOut">
              <a:rPr lang="ru-RU" smtClean="0"/>
              <a:t>07.06.2025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7980749-923D-48B5-B1DD-170D926C22D5}" type="slidenum">
              <a:rPr lang="ru-RU" smtClean="0"/>
              <a:t>‹#›</a:t>
            </a:fld>
            <a:endParaRPr lang="ru-RU"/>
          </a:p>
        </p:txBody>
      </p:sp>
    </p:spTree>
    <p:extLst>
      <p:ext uri="{BB962C8B-B14F-4D97-AF65-F5344CB8AC3E}">
        <p14:creationId xmlns:p14="http://schemas.microsoft.com/office/powerpoint/2010/main" val="19064609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51954F-201D-40AE-A519-A206C889F720}" type="datetimeFigureOut">
              <a:rPr lang="ru-RU" smtClean="0"/>
              <a:t>07.06.2025</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D7980749-923D-48B5-B1DD-170D926C22D5}" type="slidenum">
              <a:rPr lang="ru-RU" smtClean="0"/>
              <a:t>‹#›</a:t>
            </a:fld>
            <a:endParaRPr lang="ru-RU"/>
          </a:p>
        </p:txBody>
      </p:sp>
    </p:spTree>
    <p:extLst>
      <p:ext uri="{BB962C8B-B14F-4D97-AF65-F5344CB8AC3E}">
        <p14:creationId xmlns:p14="http://schemas.microsoft.com/office/powerpoint/2010/main" val="39826090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ru-RU" smtClean="0"/>
              <a:t>Образец заголовка</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8" name="Date Placeholder 7"/>
          <p:cNvSpPr>
            <a:spLocks noGrp="1"/>
          </p:cNvSpPr>
          <p:nvPr>
            <p:ph type="dt" sz="half" idx="10"/>
          </p:nvPr>
        </p:nvSpPr>
        <p:spPr/>
        <p:txBody>
          <a:bodyPr/>
          <a:lstStyle/>
          <a:p>
            <a:fld id="{8651954F-201D-40AE-A519-A206C889F720}" type="datetimeFigureOut">
              <a:rPr lang="ru-RU" smtClean="0"/>
              <a:t>07.06.2025</a:t>
            </a:fld>
            <a:endParaRPr lang="ru-RU"/>
          </a:p>
        </p:txBody>
      </p:sp>
      <p:sp>
        <p:nvSpPr>
          <p:cNvPr id="9" name="Footer Placeholder 8"/>
          <p:cNvSpPr>
            <a:spLocks noGrp="1"/>
          </p:cNvSpPr>
          <p:nvPr>
            <p:ph type="ftr" sz="quarter" idx="11"/>
          </p:nvPr>
        </p:nvSpPr>
        <p:spPr/>
        <p:txBody>
          <a:bodyPr/>
          <a:lstStyle>
            <a:lvl1pPr algn="r">
              <a:defRPr/>
            </a:lvl1pPr>
          </a:lstStyle>
          <a:p>
            <a:endParaRPr lang="ru-RU"/>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D7980749-923D-48B5-B1DD-170D926C22D5}" type="slidenum">
              <a:rPr lang="ru-RU" smtClean="0"/>
              <a:t>‹#›</a:t>
            </a:fld>
            <a:endParaRPr lang="ru-RU"/>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02110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0A08247-7A0E-475E-935F-F60317B016CC}" type="datetimeFigureOut">
              <a:rPr lang="ru-RU" smtClean="0"/>
              <a:pPr/>
              <a:t>07.06.2025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98BDAE7-0887-4F9D-B8C3-6969604FC304}" type="slidenum">
              <a:rPr lang="ru-RU" smtClean="0"/>
              <a:pPr/>
              <a:t>‹#›</a:t>
            </a:fld>
            <a:endParaRPr lang="ru-RU"/>
          </a:p>
        </p:txBody>
      </p:sp>
    </p:spTree>
    <p:extLst>
      <p:ext uri="{BB962C8B-B14F-4D97-AF65-F5344CB8AC3E}">
        <p14:creationId xmlns:p14="http://schemas.microsoft.com/office/powerpoint/2010/main" val="41928912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8651954F-201D-40AE-A519-A206C889F720}" type="datetimeFigureOut">
              <a:rPr lang="ru-RU" smtClean="0"/>
              <a:t>07.06.2025</a:t>
            </a:fld>
            <a:endParaRPr lang="ru-RU"/>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ru-RU"/>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D7980749-923D-48B5-B1DD-170D926C22D5}" type="slidenum">
              <a:rPr lang="ru-RU" smtClean="0"/>
              <a:t>‹#›</a:t>
            </a:fld>
            <a:endParaRPr lang="ru-RU"/>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647819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651954F-201D-40AE-A519-A206C889F720}" type="datetimeFigureOut">
              <a:rPr lang="ru-RU" smtClean="0"/>
              <a:t>07.06.2025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7980749-923D-48B5-B1DD-170D926C22D5}" type="slidenum">
              <a:rPr lang="ru-RU" smtClean="0"/>
              <a:t>‹#›</a:t>
            </a:fld>
            <a:endParaRPr lang="ru-RU"/>
          </a:p>
        </p:txBody>
      </p:sp>
    </p:spTree>
    <p:extLst>
      <p:ext uri="{BB962C8B-B14F-4D97-AF65-F5344CB8AC3E}">
        <p14:creationId xmlns:p14="http://schemas.microsoft.com/office/powerpoint/2010/main" val="9337098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651954F-201D-40AE-A519-A206C889F720}" type="datetimeFigureOut">
              <a:rPr lang="ru-RU" smtClean="0"/>
              <a:t>07.06.2025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7980749-923D-48B5-B1DD-170D926C22D5}" type="slidenum">
              <a:rPr lang="ru-RU" smtClean="0"/>
              <a:t>‹#›</a:t>
            </a:fld>
            <a:endParaRPr lang="ru-RU"/>
          </a:p>
        </p:txBody>
      </p:sp>
    </p:spTree>
    <p:extLst>
      <p:ext uri="{BB962C8B-B14F-4D97-AF65-F5344CB8AC3E}">
        <p14:creationId xmlns:p14="http://schemas.microsoft.com/office/powerpoint/2010/main" val="577875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168" indent="0">
              <a:buNone/>
              <a:defRPr sz="2000">
                <a:solidFill>
                  <a:schemeClr val="tx1">
                    <a:tint val="75000"/>
                  </a:schemeClr>
                </a:solidFill>
              </a:defRPr>
            </a:lvl2pPr>
            <a:lvl3pPr marL="914336" indent="0">
              <a:buNone/>
              <a:defRPr sz="1800">
                <a:solidFill>
                  <a:schemeClr val="tx1">
                    <a:tint val="75000"/>
                  </a:schemeClr>
                </a:solidFill>
              </a:defRPr>
            </a:lvl3pPr>
            <a:lvl4pPr marL="1371504" indent="0">
              <a:buNone/>
              <a:defRPr sz="1600">
                <a:solidFill>
                  <a:schemeClr val="tx1">
                    <a:tint val="75000"/>
                  </a:schemeClr>
                </a:solidFill>
              </a:defRPr>
            </a:lvl4pPr>
            <a:lvl5pPr marL="1828671" indent="0">
              <a:buNone/>
              <a:defRPr sz="1600">
                <a:solidFill>
                  <a:schemeClr val="tx1">
                    <a:tint val="75000"/>
                  </a:schemeClr>
                </a:solidFill>
              </a:defRPr>
            </a:lvl5pPr>
            <a:lvl6pPr marL="2285839" indent="0">
              <a:buNone/>
              <a:defRPr sz="1600">
                <a:solidFill>
                  <a:schemeClr val="tx1">
                    <a:tint val="75000"/>
                  </a:schemeClr>
                </a:solidFill>
              </a:defRPr>
            </a:lvl6pPr>
            <a:lvl7pPr marL="2743007" indent="0">
              <a:buNone/>
              <a:defRPr sz="1600">
                <a:solidFill>
                  <a:schemeClr val="tx1">
                    <a:tint val="75000"/>
                  </a:schemeClr>
                </a:solidFill>
              </a:defRPr>
            </a:lvl7pPr>
            <a:lvl8pPr marL="3200175" indent="0">
              <a:buNone/>
              <a:defRPr sz="1600">
                <a:solidFill>
                  <a:schemeClr val="tx1">
                    <a:tint val="75000"/>
                  </a:schemeClr>
                </a:solidFill>
              </a:defRPr>
            </a:lvl8pPr>
            <a:lvl9pPr marL="3657343"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90A08247-7A0E-475E-935F-F60317B016CC}" type="datetimeFigureOut">
              <a:rPr lang="ru-RU" smtClean="0"/>
              <a:pPr/>
              <a:t>07.06.2025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98BDAE7-0887-4F9D-B8C3-6969604FC304}" type="slidenum">
              <a:rPr lang="ru-RU" smtClean="0"/>
              <a:pPr/>
              <a:t>‹#›</a:t>
            </a:fld>
            <a:endParaRPr lang="ru-RU"/>
          </a:p>
        </p:txBody>
      </p:sp>
    </p:spTree>
    <p:extLst>
      <p:ext uri="{BB962C8B-B14F-4D97-AF65-F5344CB8AC3E}">
        <p14:creationId xmlns:p14="http://schemas.microsoft.com/office/powerpoint/2010/main" val="1341788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6"/>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5626"/>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90A08247-7A0E-475E-935F-F60317B016CC}" type="datetimeFigureOut">
              <a:rPr lang="ru-RU" smtClean="0"/>
              <a:pPr/>
              <a:t>07.06.2025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98BDAE7-0887-4F9D-B8C3-6969604FC304}" type="slidenum">
              <a:rPr lang="ru-RU" smtClean="0"/>
              <a:pPr/>
              <a:t>‹#›</a:t>
            </a:fld>
            <a:endParaRPr lang="ru-RU"/>
          </a:p>
        </p:txBody>
      </p:sp>
    </p:spTree>
    <p:extLst>
      <p:ext uri="{BB962C8B-B14F-4D97-AF65-F5344CB8AC3E}">
        <p14:creationId xmlns:p14="http://schemas.microsoft.com/office/powerpoint/2010/main" val="1347737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68" indent="0">
              <a:buNone/>
              <a:defRPr sz="2000" b="1"/>
            </a:lvl2pPr>
            <a:lvl3pPr marL="914336" indent="0">
              <a:buNone/>
              <a:defRPr sz="1800" b="1"/>
            </a:lvl3pPr>
            <a:lvl4pPr marL="1371504" indent="0">
              <a:buNone/>
              <a:defRPr sz="1600" b="1"/>
            </a:lvl4pPr>
            <a:lvl5pPr marL="1828671" indent="0">
              <a:buNone/>
              <a:defRPr sz="1600" b="1"/>
            </a:lvl5pPr>
            <a:lvl6pPr marL="2285839" indent="0">
              <a:buNone/>
              <a:defRPr sz="1600" b="1"/>
            </a:lvl6pPr>
            <a:lvl7pPr marL="2743007" indent="0">
              <a:buNone/>
              <a:defRPr sz="1600" b="1"/>
            </a:lvl7pPr>
            <a:lvl8pPr marL="3200175" indent="0">
              <a:buNone/>
              <a:defRPr sz="1600" b="1"/>
            </a:lvl8pPr>
            <a:lvl9pPr marL="3657343" indent="0">
              <a:buNone/>
              <a:defRPr sz="1600" b="1"/>
            </a:lvl9pPr>
          </a:lstStyle>
          <a:p>
            <a:pPr lvl="0"/>
            <a:r>
              <a:rPr lang="ru-RU"/>
              <a:t>Образец текста</a:t>
            </a:r>
          </a:p>
        </p:txBody>
      </p:sp>
      <p:sp>
        <p:nvSpPr>
          <p:cNvPr id="4" name="Content Placeholder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168" indent="0">
              <a:buNone/>
              <a:defRPr sz="2000" b="1"/>
            </a:lvl2pPr>
            <a:lvl3pPr marL="914336" indent="0">
              <a:buNone/>
              <a:defRPr sz="1800" b="1"/>
            </a:lvl3pPr>
            <a:lvl4pPr marL="1371504" indent="0">
              <a:buNone/>
              <a:defRPr sz="1600" b="1"/>
            </a:lvl4pPr>
            <a:lvl5pPr marL="1828671" indent="0">
              <a:buNone/>
              <a:defRPr sz="1600" b="1"/>
            </a:lvl5pPr>
            <a:lvl6pPr marL="2285839" indent="0">
              <a:buNone/>
              <a:defRPr sz="1600" b="1"/>
            </a:lvl6pPr>
            <a:lvl7pPr marL="2743007" indent="0">
              <a:buNone/>
              <a:defRPr sz="1600" b="1"/>
            </a:lvl7pPr>
            <a:lvl8pPr marL="3200175" indent="0">
              <a:buNone/>
              <a:defRPr sz="1600" b="1"/>
            </a:lvl8pPr>
            <a:lvl9pPr marL="3657343"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90A08247-7A0E-475E-935F-F60317B016CC}" type="datetimeFigureOut">
              <a:rPr lang="ru-RU" smtClean="0"/>
              <a:pPr/>
              <a:t>07.06.2025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598BDAE7-0887-4F9D-B8C3-6969604FC304}" type="slidenum">
              <a:rPr lang="ru-RU" smtClean="0"/>
              <a:pPr/>
              <a:t>‹#›</a:t>
            </a:fld>
            <a:endParaRPr lang="ru-RU"/>
          </a:p>
        </p:txBody>
      </p:sp>
    </p:spTree>
    <p:extLst>
      <p:ext uri="{BB962C8B-B14F-4D97-AF65-F5344CB8AC3E}">
        <p14:creationId xmlns:p14="http://schemas.microsoft.com/office/powerpoint/2010/main" val="1410706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90A08247-7A0E-475E-935F-F60317B016CC}" type="datetimeFigureOut">
              <a:rPr lang="ru-RU" smtClean="0"/>
              <a:pPr/>
              <a:t>07.06.2025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598BDAE7-0887-4F9D-B8C3-6969604FC304}" type="slidenum">
              <a:rPr lang="ru-RU" smtClean="0"/>
              <a:pPr/>
              <a:t>‹#›</a:t>
            </a:fld>
            <a:endParaRPr lang="ru-RU"/>
          </a:p>
        </p:txBody>
      </p:sp>
    </p:spTree>
    <p:extLst>
      <p:ext uri="{BB962C8B-B14F-4D97-AF65-F5344CB8AC3E}">
        <p14:creationId xmlns:p14="http://schemas.microsoft.com/office/powerpoint/2010/main" val="651295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A08247-7A0E-475E-935F-F60317B016CC}" type="datetimeFigureOut">
              <a:rPr lang="ru-RU" smtClean="0"/>
              <a:pPr/>
              <a:t>07.06.2025</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598BDAE7-0887-4F9D-B8C3-6969604FC304}" type="slidenum">
              <a:rPr lang="ru-RU" smtClean="0"/>
              <a:pPr/>
              <a:t>‹#›</a:t>
            </a:fld>
            <a:endParaRPr lang="ru-RU"/>
          </a:p>
        </p:txBody>
      </p:sp>
    </p:spTree>
    <p:extLst>
      <p:ext uri="{BB962C8B-B14F-4D97-AF65-F5344CB8AC3E}">
        <p14:creationId xmlns:p14="http://schemas.microsoft.com/office/powerpoint/2010/main" val="4070327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199"/>
            </a:lvl1pPr>
          </a:lstStyle>
          <a:p>
            <a:r>
              <a:rPr lang="ru-RU"/>
              <a:t>Образец заголовка</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89" y="2057399"/>
            <a:ext cx="3932238" cy="3811588"/>
          </a:xfrm>
        </p:spPr>
        <p:txBody>
          <a:bodyPr/>
          <a:lstStyle>
            <a:lvl1pPr marL="0" indent="0">
              <a:buNone/>
              <a:defRPr sz="1600"/>
            </a:lvl1pPr>
            <a:lvl2pPr marL="457168" indent="0">
              <a:buNone/>
              <a:defRPr sz="1400"/>
            </a:lvl2pPr>
            <a:lvl3pPr marL="914336" indent="0">
              <a:buNone/>
              <a:defRPr sz="1200"/>
            </a:lvl3pPr>
            <a:lvl4pPr marL="1371504" indent="0">
              <a:buNone/>
              <a:defRPr sz="1000"/>
            </a:lvl4pPr>
            <a:lvl5pPr marL="1828671" indent="0">
              <a:buNone/>
              <a:defRPr sz="1000"/>
            </a:lvl5pPr>
            <a:lvl6pPr marL="2285839" indent="0">
              <a:buNone/>
              <a:defRPr sz="1000"/>
            </a:lvl6pPr>
            <a:lvl7pPr marL="2743007" indent="0">
              <a:buNone/>
              <a:defRPr sz="1000"/>
            </a:lvl7pPr>
            <a:lvl8pPr marL="3200175" indent="0">
              <a:buNone/>
              <a:defRPr sz="1000"/>
            </a:lvl8pPr>
            <a:lvl9pPr marL="3657343"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90A08247-7A0E-475E-935F-F60317B016CC}" type="datetimeFigureOut">
              <a:rPr lang="ru-RU" smtClean="0"/>
              <a:pPr/>
              <a:t>07.06.2025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98BDAE7-0887-4F9D-B8C3-6969604FC304}" type="slidenum">
              <a:rPr lang="ru-RU" smtClean="0"/>
              <a:pPr/>
              <a:t>‹#›</a:t>
            </a:fld>
            <a:endParaRPr lang="ru-RU"/>
          </a:p>
        </p:txBody>
      </p:sp>
    </p:spTree>
    <p:extLst>
      <p:ext uri="{BB962C8B-B14F-4D97-AF65-F5344CB8AC3E}">
        <p14:creationId xmlns:p14="http://schemas.microsoft.com/office/powerpoint/2010/main" val="4105178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199"/>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9"/>
            </a:lvl1pPr>
            <a:lvl2pPr marL="457168" indent="0">
              <a:buNone/>
              <a:defRPr sz="2799"/>
            </a:lvl2pPr>
            <a:lvl3pPr marL="914336" indent="0">
              <a:buNone/>
              <a:defRPr sz="2400"/>
            </a:lvl3pPr>
            <a:lvl4pPr marL="1371504" indent="0">
              <a:buNone/>
              <a:defRPr sz="2000"/>
            </a:lvl4pPr>
            <a:lvl5pPr marL="1828671" indent="0">
              <a:buNone/>
              <a:defRPr sz="2000"/>
            </a:lvl5pPr>
            <a:lvl6pPr marL="2285839" indent="0">
              <a:buNone/>
              <a:defRPr sz="2000"/>
            </a:lvl6pPr>
            <a:lvl7pPr marL="2743007" indent="0">
              <a:buNone/>
              <a:defRPr sz="2000"/>
            </a:lvl7pPr>
            <a:lvl8pPr marL="3200175" indent="0">
              <a:buNone/>
              <a:defRPr sz="2000"/>
            </a:lvl8pPr>
            <a:lvl9pPr marL="3657343"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9" y="2057399"/>
            <a:ext cx="3932238" cy="3811588"/>
          </a:xfrm>
        </p:spPr>
        <p:txBody>
          <a:bodyPr/>
          <a:lstStyle>
            <a:lvl1pPr marL="0" indent="0">
              <a:buNone/>
              <a:defRPr sz="1600"/>
            </a:lvl1pPr>
            <a:lvl2pPr marL="457168" indent="0">
              <a:buNone/>
              <a:defRPr sz="1400"/>
            </a:lvl2pPr>
            <a:lvl3pPr marL="914336" indent="0">
              <a:buNone/>
              <a:defRPr sz="1200"/>
            </a:lvl3pPr>
            <a:lvl4pPr marL="1371504" indent="0">
              <a:buNone/>
              <a:defRPr sz="1000"/>
            </a:lvl4pPr>
            <a:lvl5pPr marL="1828671" indent="0">
              <a:buNone/>
              <a:defRPr sz="1000"/>
            </a:lvl5pPr>
            <a:lvl6pPr marL="2285839" indent="0">
              <a:buNone/>
              <a:defRPr sz="1000"/>
            </a:lvl6pPr>
            <a:lvl7pPr marL="2743007" indent="0">
              <a:buNone/>
              <a:defRPr sz="1000"/>
            </a:lvl7pPr>
            <a:lvl8pPr marL="3200175" indent="0">
              <a:buNone/>
              <a:defRPr sz="1000"/>
            </a:lvl8pPr>
            <a:lvl9pPr marL="3657343"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90A08247-7A0E-475E-935F-F60317B016CC}" type="datetimeFigureOut">
              <a:rPr lang="ru-RU" smtClean="0"/>
              <a:pPr/>
              <a:t>07.06.2025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98BDAE7-0887-4F9D-B8C3-6969604FC304}" type="slidenum">
              <a:rPr lang="ru-RU" smtClean="0"/>
              <a:pPr/>
              <a:t>‹#›</a:t>
            </a:fld>
            <a:endParaRPr lang="ru-RU"/>
          </a:p>
        </p:txBody>
      </p:sp>
    </p:spTree>
    <p:extLst>
      <p:ext uri="{BB962C8B-B14F-4D97-AF65-F5344CB8AC3E}">
        <p14:creationId xmlns:p14="http://schemas.microsoft.com/office/powerpoint/2010/main" val="3839619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38201" y="1825626"/>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A08247-7A0E-475E-935F-F60317B016CC}" type="datetimeFigureOut">
              <a:rPr lang="ru-RU" smtClean="0"/>
              <a:pPr/>
              <a:t>07.06.2025</a:t>
            </a:fld>
            <a:endParaRPr lang="ru-RU"/>
          </a:p>
        </p:txBody>
      </p:sp>
      <p:sp>
        <p:nvSpPr>
          <p:cNvPr id="5" name="Footer Placeholder 4"/>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8BDAE7-0887-4F9D-B8C3-6969604FC304}" type="slidenum">
              <a:rPr lang="ru-RU" smtClean="0"/>
              <a:pPr/>
              <a:t>‹#›</a:t>
            </a:fld>
            <a:endParaRPr lang="ru-RU"/>
          </a:p>
        </p:txBody>
      </p:sp>
    </p:spTree>
    <p:extLst>
      <p:ext uri="{BB962C8B-B14F-4D97-AF65-F5344CB8AC3E}">
        <p14:creationId xmlns:p14="http://schemas.microsoft.com/office/powerpoint/2010/main" val="27069582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3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752" indent="-228584" algn="l" defTabSz="91433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20" indent="-228584" algn="l" defTabSz="91433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8" indent="-228584" algn="l" defTabSz="9143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55" indent="-228584" algn="l" defTabSz="9143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24" indent="-228584" algn="l" defTabSz="9143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91" indent="-228584" algn="l" defTabSz="9143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60" indent="-228584" algn="l" defTabSz="9143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27" indent="-228584" algn="l" defTabSz="9143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6" rtl="0" eaLnBrk="1" latinLnBrk="0" hangingPunct="1">
        <a:defRPr sz="1800" kern="1200">
          <a:solidFill>
            <a:schemeClr val="tx1"/>
          </a:solidFill>
          <a:latin typeface="+mn-lt"/>
          <a:ea typeface="+mn-ea"/>
          <a:cs typeface="+mn-cs"/>
        </a:defRPr>
      </a:lvl1pPr>
      <a:lvl2pPr marL="457168" algn="l" defTabSz="914336" rtl="0" eaLnBrk="1" latinLnBrk="0" hangingPunct="1">
        <a:defRPr sz="1800" kern="1200">
          <a:solidFill>
            <a:schemeClr val="tx1"/>
          </a:solidFill>
          <a:latin typeface="+mn-lt"/>
          <a:ea typeface="+mn-ea"/>
          <a:cs typeface="+mn-cs"/>
        </a:defRPr>
      </a:lvl2pPr>
      <a:lvl3pPr marL="914336" algn="l" defTabSz="914336" rtl="0" eaLnBrk="1" latinLnBrk="0" hangingPunct="1">
        <a:defRPr sz="1800" kern="1200">
          <a:solidFill>
            <a:schemeClr val="tx1"/>
          </a:solidFill>
          <a:latin typeface="+mn-lt"/>
          <a:ea typeface="+mn-ea"/>
          <a:cs typeface="+mn-cs"/>
        </a:defRPr>
      </a:lvl3pPr>
      <a:lvl4pPr marL="1371504" algn="l" defTabSz="914336" rtl="0" eaLnBrk="1" latinLnBrk="0" hangingPunct="1">
        <a:defRPr sz="1800" kern="1200">
          <a:solidFill>
            <a:schemeClr val="tx1"/>
          </a:solidFill>
          <a:latin typeface="+mn-lt"/>
          <a:ea typeface="+mn-ea"/>
          <a:cs typeface="+mn-cs"/>
        </a:defRPr>
      </a:lvl4pPr>
      <a:lvl5pPr marL="1828671" algn="l" defTabSz="914336" rtl="0" eaLnBrk="1" latinLnBrk="0" hangingPunct="1">
        <a:defRPr sz="1800" kern="1200">
          <a:solidFill>
            <a:schemeClr val="tx1"/>
          </a:solidFill>
          <a:latin typeface="+mn-lt"/>
          <a:ea typeface="+mn-ea"/>
          <a:cs typeface="+mn-cs"/>
        </a:defRPr>
      </a:lvl5pPr>
      <a:lvl6pPr marL="2285839" algn="l" defTabSz="914336" rtl="0" eaLnBrk="1" latinLnBrk="0" hangingPunct="1">
        <a:defRPr sz="1800" kern="1200">
          <a:solidFill>
            <a:schemeClr val="tx1"/>
          </a:solidFill>
          <a:latin typeface="+mn-lt"/>
          <a:ea typeface="+mn-ea"/>
          <a:cs typeface="+mn-cs"/>
        </a:defRPr>
      </a:lvl6pPr>
      <a:lvl7pPr marL="2743007" algn="l" defTabSz="914336" rtl="0" eaLnBrk="1" latinLnBrk="0" hangingPunct="1">
        <a:defRPr sz="1800" kern="1200">
          <a:solidFill>
            <a:schemeClr val="tx1"/>
          </a:solidFill>
          <a:latin typeface="+mn-lt"/>
          <a:ea typeface="+mn-ea"/>
          <a:cs typeface="+mn-cs"/>
        </a:defRPr>
      </a:lvl7pPr>
      <a:lvl8pPr marL="3200175" algn="l" defTabSz="914336" rtl="0" eaLnBrk="1" latinLnBrk="0" hangingPunct="1">
        <a:defRPr sz="1800" kern="1200">
          <a:solidFill>
            <a:schemeClr val="tx1"/>
          </a:solidFill>
          <a:latin typeface="+mn-lt"/>
          <a:ea typeface="+mn-ea"/>
          <a:cs typeface="+mn-cs"/>
        </a:defRPr>
      </a:lvl8pPr>
      <a:lvl9pPr marL="3657343" algn="l" defTabSz="91433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8651954F-201D-40AE-A519-A206C889F720}" type="datetimeFigureOut">
              <a:rPr lang="ru-RU" smtClean="0"/>
              <a:t>07.06.2025</a:t>
            </a:fld>
            <a:endParaRPr lang="ru-RU"/>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ru-RU"/>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D7980749-923D-48B5-B1DD-170D926C22D5}" type="slidenum">
              <a:rPr lang="ru-RU" smtClean="0"/>
              <a:t>‹#›</a:t>
            </a:fld>
            <a:endParaRPr lang="ru-RU"/>
          </a:p>
        </p:txBody>
      </p:sp>
    </p:spTree>
    <p:extLst>
      <p:ext uri="{BB962C8B-B14F-4D97-AF65-F5344CB8AC3E}">
        <p14:creationId xmlns:p14="http://schemas.microsoft.com/office/powerpoint/2010/main" val="22609998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3.jp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4.jp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6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6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236000" y="2002722"/>
            <a:ext cx="7636929" cy="2308791"/>
          </a:xfrm>
        </p:spPr>
        <p:txBody>
          <a:bodyPr vert="horz" lIns="82951" tIns="41475" rIns="82951" bIns="41475" rtlCol="0" anchor="b">
            <a:noAutofit/>
          </a:bodyPr>
          <a:lstStyle/>
          <a:p>
            <a:pPr>
              <a:lnSpc>
                <a:spcPct val="100000"/>
              </a:lnSpc>
            </a:pPr>
            <a:r>
              <a:rPr lang="ru-RU" sz="4354" b="1" dirty="0" smtClean="0">
                <a:solidFill>
                  <a:srgbClr val="007366"/>
                </a:solidFill>
                <a:latin typeface="Austin Cyr Bold" panose="02020803070702030403" pitchFamily="18" charset="-52"/>
              </a:rPr>
              <a:t>«Клинико-анатомическое </a:t>
            </a:r>
            <a:r>
              <a:rPr lang="ru-RU" sz="4354" b="1" dirty="0">
                <a:solidFill>
                  <a:srgbClr val="007366"/>
                </a:solidFill>
                <a:latin typeface="Austin Cyr Bold" panose="02020803070702030403" pitchFamily="18" charset="-52"/>
              </a:rPr>
              <a:t>обоснование оперативных </a:t>
            </a:r>
            <a:r>
              <a:rPr lang="ru-RU" sz="4354" b="1" dirty="0" smtClean="0">
                <a:solidFill>
                  <a:srgbClr val="007366"/>
                </a:solidFill>
                <a:latin typeface="Austin Cyr Bold" panose="02020803070702030403" pitchFamily="18" charset="-52"/>
              </a:rPr>
              <a:t>доступов»</a:t>
            </a:r>
            <a:endParaRPr lang="ru-RU" sz="4898" dirty="0">
              <a:solidFill>
                <a:srgbClr val="007366"/>
              </a:solidFill>
              <a:latin typeface="Austin Cyr Bold" panose="02020803070702030403" pitchFamily="18" charset="-52"/>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012" y="325967"/>
            <a:ext cx="3846662" cy="1303446"/>
          </a:xfrm>
          <a:prstGeom prst="rect">
            <a:avLst/>
          </a:prstGeom>
        </p:spPr>
      </p:pic>
      <p:sp>
        <p:nvSpPr>
          <p:cNvPr id="6" name="Заголовок 1"/>
          <p:cNvSpPr txBox="1">
            <a:spLocks/>
          </p:cNvSpPr>
          <p:nvPr/>
        </p:nvSpPr>
        <p:spPr>
          <a:xfrm>
            <a:off x="2114064" y="5635746"/>
            <a:ext cx="7880803" cy="596453"/>
          </a:xfrm>
          <a:prstGeom prst="rect">
            <a:avLst/>
          </a:prstGeom>
        </p:spPr>
        <p:txBody>
          <a:bodyPr vert="horz" lIns="82951" tIns="41475" rIns="82951" bIns="41475" rtlCol="0" anchor="b">
            <a:noAutofit/>
          </a:bodyPr>
          <a:lstStyle>
            <a:lvl1pPr algn="ctr" defTabSz="1007943" rtl="0" eaLnBrk="1" latinLnBrk="0" hangingPunct="1">
              <a:lnSpc>
                <a:spcPct val="90000"/>
              </a:lnSpc>
              <a:spcBef>
                <a:spcPct val="0"/>
              </a:spcBef>
              <a:buNone/>
              <a:defRPr sz="6614" kern="1200">
                <a:solidFill>
                  <a:schemeClr val="tx1"/>
                </a:solidFill>
                <a:latin typeface="+mj-lt"/>
                <a:ea typeface="+mj-ea"/>
                <a:cs typeface="+mj-cs"/>
              </a:defRPr>
            </a:lvl1pPr>
          </a:lstStyle>
          <a:p>
            <a:pPr defTabSz="914336">
              <a:lnSpc>
                <a:spcPct val="100000"/>
              </a:lnSpc>
            </a:pPr>
            <a:r>
              <a:rPr lang="ru-RU" sz="1814" b="1" dirty="0">
                <a:solidFill>
                  <a:srgbClr val="007366"/>
                </a:solidFill>
                <a:latin typeface="Alegreya Sans" panose="00000500000000000000" pitchFamily="2" charset="0"/>
              </a:rPr>
              <a:t>Волгоград, 2025</a:t>
            </a:r>
          </a:p>
        </p:txBody>
      </p:sp>
    </p:spTree>
    <p:extLst>
      <p:ext uri="{BB962C8B-B14F-4D97-AF65-F5344CB8AC3E}">
        <p14:creationId xmlns:p14="http://schemas.microsoft.com/office/powerpoint/2010/main" val="33846267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6764" y="2041361"/>
            <a:ext cx="10864770" cy="2308324"/>
          </a:xfrm>
          <a:prstGeom prst="rect">
            <a:avLst/>
          </a:prstGeom>
        </p:spPr>
        <p:txBody>
          <a:bodyPr wrap="square">
            <a:spAutoFit/>
          </a:bodyPr>
          <a:lstStyle/>
          <a:p>
            <a:r>
              <a:rPr lang="ru-RU" b="1" dirty="0">
                <a:solidFill>
                  <a:srgbClr val="007366"/>
                </a:solidFill>
                <a:latin typeface="Calibri" panose="020F0502020204030204" pitchFamily="34" charset="0"/>
                <a:ea typeface="Calibri" panose="020F0502020204030204" pitchFamily="34" charset="0"/>
                <a:cs typeface="Calibri" panose="020F0502020204030204" pitchFamily="34" charset="0"/>
              </a:rPr>
              <a:t>РСОД</a:t>
            </a:r>
            <a:r>
              <a:rPr lang="ru-RU" dirty="0">
                <a:latin typeface="Calibri" panose="020F0502020204030204" pitchFamily="34" charset="0"/>
                <a:ea typeface="Calibri" panose="020F0502020204030204" pitchFamily="34" charset="0"/>
                <a:cs typeface="Calibri" panose="020F0502020204030204" pitchFamily="34" charset="0"/>
              </a:rPr>
              <a:t> производится в шейно-затылочной области ниже верхней выйной линии. Кровоснабжение этой области осуществляется из затылочной и задней заушной артерий. Отток крови из мягких тканей затылочной области происходит по венам, сопровождающим указанные артерии и впадающим в наружную яремную вену. Иннервируются мягкие ткани затылочной области большим затылочным нервом, который сопровождает большую затылочную </a:t>
            </a:r>
            <a:r>
              <a:rPr lang="ru-RU" dirty="0" smtClean="0">
                <a:latin typeface="Calibri" panose="020F0502020204030204" pitchFamily="34" charset="0"/>
                <a:ea typeface="Calibri" panose="020F0502020204030204" pitchFamily="34" charset="0"/>
                <a:cs typeface="Calibri" panose="020F0502020204030204" pitchFamily="34" charset="0"/>
              </a:rPr>
              <a:t>артерию. Ориентирами </a:t>
            </a:r>
            <a:r>
              <a:rPr lang="ru-RU" dirty="0">
                <a:latin typeface="Calibri" panose="020F0502020204030204" pitchFamily="34" charset="0"/>
                <a:ea typeface="Calibri" panose="020F0502020204030204" pitchFamily="34" charset="0"/>
                <a:cs typeface="Calibri" panose="020F0502020204030204" pitchFamily="34" charset="0"/>
              </a:rPr>
              <a:t>для разреза мягких тканей служит вырезка сосцевидного отростка и линия перехода чешуи затылочной кости в горизонтальную часть. Кожный разрез при РСОД в положении лежа чаще проводится параллельно ушной раковине, на расстоянии 1,5—2,5 см кзади от вырезки сосцевидного </a:t>
            </a:r>
            <a:r>
              <a:rPr lang="ru-RU" dirty="0" smtClean="0">
                <a:latin typeface="Calibri" panose="020F0502020204030204" pitchFamily="34" charset="0"/>
                <a:ea typeface="Calibri" panose="020F0502020204030204" pitchFamily="34" charset="0"/>
                <a:cs typeface="Calibri" panose="020F0502020204030204" pitchFamily="34" charset="0"/>
              </a:rPr>
              <a:t>отростка (см. рис. 1, г). </a:t>
            </a:r>
            <a:endParaRPr lang="ru-RU" dirty="0">
              <a:latin typeface="Calibri" panose="020F0502020204030204" pitchFamily="34" charset="0"/>
              <a:ea typeface="Calibri" panose="020F0502020204030204" pitchFamily="34" charset="0"/>
              <a:cs typeface="Calibri" panose="020F0502020204030204" pitchFamily="34" charset="0"/>
            </a:endParaRPr>
          </a:p>
        </p:txBody>
      </p:sp>
      <p:pic>
        <p:nvPicPr>
          <p:cNvPr id="3" name="Рисунок 2"/>
          <p:cNvPicPr>
            <a:picLocks noChangeAspect="1"/>
          </p:cNvPicPr>
          <p:nvPr/>
        </p:nvPicPr>
        <p:blipFill>
          <a:blip r:embed="rId2"/>
          <a:stretch>
            <a:fillRect/>
          </a:stretch>
        </p:blipFill>
        <p:spPr>
          <a:xfrm>
            <a:off x="10578720" y="231433"/>
            <a:ext cx="1402202" cy="1371719"/>
          </a:xfrm>
          <a:prstGeom prst="rect">
            <a:avLst/>
          </a:prstGeom>
        </p:spPr>
      </p:pic>
    </p:spTree>
    <p:extLst>
      <p:ext uri="{BB962C8B-B14F-4D97-AF65-F5344CB8AC3E}">
        <p14:creationId xmlns:p14="http://schemas.microsoft.com/office/powerpoint/2010/main" val="1806824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14401" y="2358241"/>
            <a:ext cx="10127848" cy="2308324"/>
          </a:xfrm>
          <a:prstGeom prst="rect">
            <a:avLst/>
          </a:prstGeom>
        </p:spPr>
        <p:txBody>
          <a:bodyPr wrap="square">
            <a:spAutoFit/>
          </a:bodyPr>
          <a:lstStyle/>
          <a:p>
            <a:r>
              <a:rPr lang="ru-RU" dirty="0">
                <a:latin typeface="Calibri" panose="020F0502020204030204" pitchFamily="34" charset="0"/>
                <a:ea typeface="Calibri" panose="020F0502020204030204" pitchFamily="34" charset="0"/>
                <a:cs typeface="Calibri" panose="020F0502020204030204" pitchFamily="34" charset="0"/>
              </a:rPr>
              <a:t>Верхняя треть кожного разреза располагается выше линии проекции поперечного синуса. Граница между средней и нижней третью разреза проходит на уровне вырезки сосцевидного отростка (см. рис. 1, г). После рассечения кожи и подкожной клетчатки мышцы отсекаются в месте прикрепления их к верхней выйной линии и площадке затылочной кости. Этап отсечения мышц целесообразно проводить при помощи </a:t>
            </a:r>
            <a:r>
              <a:rPr lang="ru-RU" dirty="0" err="1">
                <a:latin typeface="Calibri" panose="020F0502020204030204" pitchFamily="34" charset="0"/>
                <a:ea typeface="Calibri" panose="020F0502020204030204" pitchFamily="34" charset="0"/>
                <a:cs typeface="Calibri" panose="020F0502020204030204" pitchFamily="34" charset="0"/>
              </a:rPr>
              <a:t>монополярной</a:t>
            </a:r>
            <a:r>
              <a:rPr lang="ru-RU" dirty="0">
                <a:latin typeface="Calibri" panose="020F0502020204030204" pitchFamily="34" charset="0"/>
                <a:ea typeface="Calibri" panose="020F0502020204030204" pitchFamily="34" charset="0"/>
                <a:cs typeface="Calibri" panose="020F0502020204030204" pitchFamily="34" charset="0"/>
              </a:rPr>
              <a:t> коагуляции, что позволяет значительно снизить капиллярное кровотечение. </a:t>
            </a:r>
            <a:r>
              <a:rPr lang="ru-RU" dirty="0" err="1">
                <a:latin typeface="Calibri" panose="020F0502020204030204" pitchFamily="34" charset="0"/>
                <a:ea typeface="Calibri" panose="020F0502020204030204" pitchFamily="34" charset="0"/>
                <a:cs typeface="Calibri" panose="020F0502020204030204" pitchFamily="34" charset="0"/>
              </a:rPr>
              <a:t>Скелетировать</a:t>
            </a:r>
            <a:r>
              <a:rPr lang="ru-RU" dirty="0">
                <a:latin typeface="Calibri" panose="020F0502020204030204" pitchFamily="34" charset="0"/>
                <a:ea typeface="Calibri" panose="020F0502020204030204" pitchFamily="34" charset="0"/>
                <a:cs typeface="Calibri" panose="020F0502020204030204" pitchFamily="34" charset="0"/>
              </a:rPr>
              <a:t> необходимо участок затылочной кости на протяжении от сосцевидного отростка к средней линии </a:t>
            </a:r>
            <a:r>
              <a:rPr lang="ru-RU" dirty="0" err="1">
                <a:latin typeface="Calibri" panose="020F0502020204030204" pitchFamily="34" charset="0"/>
                <a:ea typeface="Calibri" panose="020F0502020204030204" pitchFamily="34" charset="0"/>
                <a:cs typeface="Calibri" panose="020F0502020204030204" pitchFamily="34" charset="0"/>
              </a:rPr>
              <a:t>медиально</a:t>
            </a:r>
            <a:r>
              <a:rPr lang="ru-RU" dirty="0">
                <a:latin typeface="Calibri" panose="020F0502020204030204" pitchFamily="34" charset="0"/>
                <a:ea typeface="Calibri" panose="020F0502020204030204" pitchFamily="34" charset="0"/>
                <a:cs typeface="Calibri" panose="020F0502020204030204" pitchFamily="34" charset="0"/>
              </a:rPr>
              <a:t> (ориентировочно до предполагаемой середины гемисферы мозжечка) и от верхней выйной линии сверху до уровня большого затылочного отверстия снизу.</a:t>
            </a:r>
          </a:p>
        </p:txBody>
      </p:sp>
      <p:pic>
        <p:nvPicPr>
          <p:cNvPr id="3" name="Рисунок 2"/>
          <p:cNvPicPr>
            <a:picLocks noChangeAspect="1"/>
          </p:cNvPicPr>
          <p:nvPr/>
        </p:nvPicPr>
        <p:blipFill>
          <a:blip r:embed="rId2"/>
          <a:stretch>
            <a:fillRect/>
          </a:stretch>
        </p:blipFill>
        <p:spPr>
          <a:xfrm>
            <a:off x="10578720" y="231433"/>
            <a:ext cx="1402202" cy="1371719"/>
          </a:xfrm>
          <a:prstGeom prst="rect">
            <a:avLst/>
          </a:prstGeom>
        </p:spPr>
      </p:pic>
    </p:spTree>
    <p:extLst>
      <p:ext uri="{BB962C8B-B14F-4D97-AF65-F5344CB8AC3E}">
        <p14:creationId xmlns:p14="http://schemas.microsoft.com/office/powerpoint/2010/main" val="4127035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323622" y="834016"/>
            <a:ext cx="7706801" cy="3801005"/>
          </a:xfrm>
          <a:prstGeom prst="rect">
            <a:avLst/>
          </a:prstGeom>
        </p:spPr>
      </p:pic>
      <p:sp>
        <p:nvSpPr>
          <p:cNvPr id="3" name="Прямоугольник 2"/>
          <p:cNvSpPr/>
          <p:nvPr/>
        </p:nvSpPr>
        <p:spPr>
          <a:xfrm>
            <a:off x="682906" y="4854940"/>
            <a:ext cx="11377913" cy="1815882"/>
          </a:xfrm>
          <a:prstGeom prst="rect">
            <a:avLst/>
          </a:prstGeom>
        </p:spPr>
        <p:txBody>
          <a:bodyPr wrap="square">
            <a:spAutoFit/>
          </a:bodyPr>
          <a:lstStyle/>
          <a:p>
            <a:r>
              <a:rPr lang="ru-RU" sz="1600" b="1" dirty="0">
                <a:solidFill>
                  <a:srgbClr val="007366"/>
                </a:solidFill>
                <a:latin typeface="Calibri" panose="020F0502020204030204" pitchFamily="34" charset="0"/>
                <a:ea typeface="Calibri" panose="020F0502020204030204" pitchFamily="34" charset="0"/>
                <a:cs typeface="Calibri" panose="020F0502020204030204" pitchFamily="34" charset="0"/>
              </a:rPr>
              <a:t>Рис. 2. </a:t>
            </a:r>
            <a:r>
              <a:rPr lang="ru-RU" sz="1600" dirty="0" err="1">
                <a:latin typeface="Calibri" panose="020F0502020204030204" pitchFamily="34" charset="0"/>
                <a:ea typeface="Calibri" panose="020F0502020204030204" pitchFamily="34" charset="0"/>
                <a:cs typeface="Calibri" panose="020F0502020204030204" pitchFamily="34" charset="0"/>
              </a:rPr>
              <a:t>Ретросигмовидный</a:t>
            </a:r>
            <a:r>
              <a:rPr lang="ru-RU" sz="1600" dirty="0">
                <a:latin typeface="Calibri" panose="020F0502020204030204" pitchFamily="34" charset="0"/>
                <a:ea typeface="Calibri" panose="020F0502020204030204" pitchFamily="34" charset="0"/>
                <a:cs typeface="Calibri" panose="020F0502020204030204" pitchFamily="34" charset="0"/>
              </a:rPr>
              <a:t> </a:t>
            </a:r>
            <a:r>
              <a:rPr lang="ru-RU" sz="1600" dirty="0" err="1">
                <a:latin typeface="Calibri" panose="020F0502020204030204" pitchFamily="34" charset="0"/>
                <a:ea typeface="Calibri" panose="020F0502020204030204" pitchFamily="34" charset="0"/>
                <a:cs typeface="Calibri" panose="020F0502020204030204" pitchFamily="34" charset="0"/>
              </a:rPr>
              <a:t>субокципитальный</a:t>
            </a:r>
            <a:r>
              <a:rPr lang="ru-RU" sz="1600" dirty="0">
                <a:latin typeface="Calibri" panose="020F0502020204030204" pitchFamily="34" charset="0"/>
                <a:ea typeface="Calibri" panose="020F0502020204030204" pitchFamily="34" charset="0"/>
                <a:cs typeface="Calibri" panose="020F0502020204030204" pitchFamily="34" charset="0"/>
              </a:rPr>
              <a:t> доступ справа. а — схематическое изображение основных ориентиров затылочной области: 1 —сагиттальный шов, 2 — верхний сагиттальный синус, 3 — синусный сток, 4 — поперечный синус, 5 — </a:t>
            </a:r>
            <a:r>
              <a:rPr lang="ru-RU" sz="1600" dirty="0" err="1">
                <a:latin typeface="Calibri" panose="020F0502020204030204" pitchFamily="34" charset="0"/>
                <a:ea typeface="Calibri" panose="020F0502020204030204" pitchFamily="34" charset="0"/>
                <a:cs typeface="Calibri" panose="020F0502020204030204" pitchFamily="34" charset="0"/>
              </a:rPr>
              <a:t>лямбдовидный</a:t>
            </a:r>
            <a:r>
              <a:rPr lang="ru-RU" sz="1600" dirty="0">
                <a:latin typeface="Calibri" panose="020F0502020204030204" pitchFamily="34" charset="0"/>
                <a:ea typeface="Calibri" panose="020F0502020204030204" pitchFamily="34" charset="0"/>
                <a:cs typeface="Calibri" panose="020F0502020204030204" pitchFamily="34" charset="0"/>
              </a:rPr>
              <a:t> шов, 6 — затылочно-сосцевидный шов, 7 — </a:t>
            </a:r>
            <a:r>
              <a:rPr lang="ru-RU" sz="1600" dirty="0" err="1">
                <a:latin typeface="Calibri" panose="020F0502020204030204" pitchFamily="34" charset="0"/>
                <a:ea typeface="Calibri" panose="020F0502020204030204" pitchFamily="34" charset="0"/>
                <a:cs typeface="Calibri" panose="020F0502020204030204" pitchFamily="34" charset="0"/>
              </a:rPr>
              <a:t>астерион</a:t>
            </a:r>
            <a:r>
              <a:rPr lang="ru-RU" sz="1600" dirty="0">
                <a:latin typeface="Calibri" panose="020F0502020204030204" pitchFamily="34" charset="0"/>
                <a:ea typeface="Calibri" panose="020F0502020204030204" pitchFamily="34" charset="0"/>
                <a:cs typeface="Calibri" panose="020F0502020204030204" pitchFamily="34" charset="0"/>
              </a:rPr>
              <a:t>, 8 — вырезка сосцевидного отростка, 9 — сигмовидный синус, 10 — теменно-сосцевидный шов; б — общий вид краниотомии справа: 1 — переход поперечного синуса в сигмовидный, 2 — проекция сигмовидного синуса (на него уложена </a:t>
            </a:r>
            <a:r>
              <a:rPr lang="ru-RU" sz="1600" dirty="0" err="1">
                <a:latin typeface="Calibri" panose="020F0502020204030204" pitchFamily="34" charset="0"/>
                <a:ea typeface="Calibri" panose="020F0502020204030204" pitchFamily="34" charset="0"/>
                <a:cs typeface="Calibri" panose="020F0502020204030204" pitchFamily="34" charset="0"/>
              </a:rPr>
              <a:t>гемостатическая</a:t>
            </a:r>
            <a:r>
              <a:rPr lang="ru-RU" sz="1600" dirty="0">
                <a:latin typeface="Calibri" panose="020F0502020204030204" pitchFamily="34" charset="0"/>
                <a:ea typeface="Calibri" panose="020F0502020204030204" pitchFamily="34" charset="0"/>
                <a:cs typeface="Calibri" panose="020F0502020204030204" pitchFamily="34" charset="0"/>
              </a:rPr>
              <a:t> губка), 3 — нижний край поперечного </a:t>
            </a:r>
            <a:r>
              <a:rPr lang="ru-RU" sz="1600" dirty="0" smtClean="0">
                <a:latin typeface="Calibri" panose="020F0502020204030204" pitchFamily="34" charset="0"/>
                <a:ea typeface="Calibri" panose="020F0502020204030204" pitchFamily="34" charset="0"/>
                <a:cs typeface="Calibri" panose="020F0502020204030204" pitchFamily="34" charset="0"/>
              </a:rPr>
              <a:t>синуса</a:t>
            </a:r>
          </a:p>
          <a:p>
            <a:r>
              <a:rPr lang="ru-RU" sz="1600" dirty="0">
                <a:latin typeface="Calibri" panose="020F0502020204030204" pitchFamily="34" charset="0"/>
                <a:ea typeface="Calibri" panose="020F0502020204030204" pitchFamily="34" charset="0"/>
                <a:cs typeface="Calibri" panose="020F0502020204030204" pitchFamily="34" charset="0"/>
              </a:rPr>
              <a:t>(из статьи: «Применение хирургических доступов к задней черепной ямке в положении больного лежа» В.Н. </a:t>
            </a:r>
            <a:r>
              <a:rPr lang="ru-RU" sz="1600" dirty="0" err="1">
                <a:latin typeface="Calibri" panose="020F0502020204030204" pitchFamily="34" charset="0"/>
                <a:ea typeface="Calibri" panose="020F0502020204030204" pitchFamily="34" charset="0"/>
                <a:cs typeface="Calibri" panose="020F0502020204030204" pitchFamily="34" charset="0"/>
              </a:rPr>
              <a:t>Шиманский</a:t>
            </a:r>
            <a:r>
              <a:rPr lang="ru-RU" sz="1600" dirty="0">
                <a:latin typeface="Calibri" panose="020F0502020204030204" pitchFamily="34" charset="0"/>
                <a:ea typeface="Calibri" panose="020F0502020204030204" pitchFamily="34" charset="0"/>
                <a:cs typeface="Calibri" panose="020F0502020204030204" pitchFamily="34" charset="0"/>
              </a:rPr>
              <a:t>)</a:t>
            </a:r>
          </a:p>
          <a:p>
            <a:endParaRPr lang="ru-RU" sz="1600" dirty="0">
              <a:latin typeface="Calibri" panose="020F0502020204030204" pitchFamily="34" charset="0"/>
              <a:ea typeface="Calibri" panose="020F0502020204030204" pitchFamily="34" charset="0"/>
              <a:cs typeface="Calibri" panose="020F0502020204030204" pitchFamily="34" charset="0"/>
            </a:endParaRPr>
          </a:p>
        </p:txBody>
      </p:sp>
      <p:pic>
        <p:nvPicPr>
          <p:cNvPr id="4" name="Рисунок 3"/>
          <p:cNvPicPr>
            <a:picLocks noChangeAspect="1"/>
          </p:cNvPicPr>
          <p:nvPr/>
        </p:nvPicPr>
        <p:blipFill>
          <a:blip r:embed="rId3"/>
          <a:stretch>
            <a:fillRect/>
          </a:stretch>
        </p:blipFill>
        <p:spPr>
          <a:xfrm>
            <a:off x="10578720" y="231433"/>
            <a:ext cx="1402202" cy="1371719"/>
          </a:xfrm>
          <a:prstGeom prst="rect">
            <a:avLst/>
          </a:prstGeom>
        </p:spPr>
      </p:pic>
    </p:spTree>
    <p:extLst>
      <p:ext uri="{BB962C8B-B14F-4D97-AF65-F5344CB8AC3E}">
        <p14:creationId xmlns:p14="http://schemas.microsoft.com/office/powerpoint/2010/main" val="127493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669764" y="352916"/>
            <a:ext cx="6999529" cy="4615447"/>
          </a:xfrm>
          <a:prstGeom prst="rect">
            <a:avLst/>
          </a:prstGeom>
        </p:spPr>
      </p:pic>
      <p:sp>
        <p:nvSpPr>
          <p:cNvPr id="3" name="Прямоугольник 2"/>
          <p:cNvSpPr/>
          <p:nvPr/>
        </p:nvSpPr>
        <p:spPr>
          <a:xfrm>
            <a:off x="770677" y="5077685"/>
            <a:ext cx="10797702" cy="1477328"/>
          </a:xfrm>
          <a:prstGeom prst="rect">
            <a:avLst/>
          </a:prstGeom>
        </p:spPr>
        <p:txBody>
          <a:bodyPr wrap="square">
            <a:spAutoFit/>
          </a:bodyPr>
          <a:lstStyle/>
          <a:p>
            <a:r>
              <a:rPr lang="ru-RU" b="1" dirty="0">
                <a:solidFill>
                  <a:srgbClr val="007366"/>
                </a:solidFill>
                <a:latin typeface="Calibri" panose="020F0502020204030204" pitchFamily="34" charset="0"/>
                <a:ea typeface="Calibri" panose="020F0502020204030204" pitchFamily="34" charset="0"/>
                <a:cs typeface="Calibri" panose="020F0502020204030204" pitchFamily="34" charset="0"/>
              </a:rPr>
              <a:t>Рис. 3. </a:t>
            </a:r>
            <a:r>
              <a:rPr lang="ru-RU" dirty="0" err="1">
                <a:latin typeface="Calibri" panose="020F0502020204030204" pitchFamily="34" charset="0"/>
                <a:ea typeface="Calibri" panose="020F0502020204030204" pitchFamily="34" charset="0"/>
                <a:cs typeface="Calibri" panose="020F0502020204030204" pitchFamily="34" charset="0"/>
              </a:rPr>
              <a:t>Ретросигмовидный</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субокципитальный</a:t>
            </a:r>
            <a:r>
              <a:rPr lang="ru-RU" dirty="0">
                <a:latin typeface="Calibri" panose="020F0502020204030204" pitchFamily="34" charset="0"/>
                <a:ea typeface="Calibri" panose="020F0502020204030204" pitchFamily="34" charset="0"/>
                <a:cs typeface="Calibri" panose="020F0502020204030204" pitchFamily="34" charset="0"/>
              </a:rPr>
              <a:t> доступ в положении «на боку». а — положение шипов жесткой фиксации; б, в — положение пациента на операционном столе. </a:t>
            </a:r>
            <a:endParaRPr lang="ru-RU" dirty="0" smtClean="0">
              <a:latin typeface="Calibri" panose="020F0502020204030204" pitchFamily="34" charset="0"/>
              <a:ea typeface="Calibri" panose="020F0502020204030204" pitchFamily="34" charset="0"/>
              <a:cs typeface="Calibri" panose="020F0502020204030204" pitchFamily="34" charset="0"/>
            </a:endParaRPr>
          </a:p>
          <a:p>
            <a:r>
              <a:rPr lang="ru-RU" dirty="0">
                <a:latin typeface="Calibri" panose="020F0502020204030204" pitchFamily="34" charset="0"/>
                <a:ea typeface="Calibri" panose="020F0502020204030204" pitchFamily="34" charset="0"/>
                <a:cs typeface="Calibri" panose="020F0502020204030204" pitchFamily="34" charset="0"/>
              </a:rPr>
              <a:t>(из статьи: «Применение хирургических доступов к задней черепной ямке в положении больного лежа» В.Н. </a:t>
            </a:r>
            <a:r>
              <a:rPr lang="ru-RU" dirty="0" err="1">
                <a:latin typeface="Calibri" panose="020F0502020204030204" pitchFamily="34" charset="0"/>
                <a:ea typeface="Calibri" panose="020F0502020204030204" pitchFamily="34" charset="0"/>
                <a:cs typeface="Calibri" panose="020F0502020204030204" pitchFamily="34" charset="0"/>
              </a:rPr>
              <a:t>Шиманский</a:t>
            </a:r>
            <a:r>
              <a:rPr lang="ru-RU" dirty="0">
                <a:latin typeface="Calibri" panose="020F0502020204030204" pitchFamily="34" charset="0"/>
                <a:ea typeface="Calibri" panose="020F0502020204030204" pitchFamily="34" charset="0"/>
                <a:cs typeface="Calibri" panose="020F0502020204030204" pitchFamily="34" charset="0"/>
              </a:rPr>
              <a:t>)</a:t>
            </a:r>
          </a:p>
          <a:p>
            <a:endParaRPr lang="ru-RU" dirty="0">
              <a:latin typeface="Calibri" panose="020F0502020204030204" pitchFamily="34" charset="0"/>
              <a:ea typeface="Calibri" panose="020F0502020204030204" pitchFamily="34" charset="0"/>
              <a:cs typeface="Calibri" panose="020F0502020204030204" pitchFamily="34" charset="0"/>
            </a:endParaRPr>
          </a:p>
        </p:txBody>
      </p:sp>
      <p:pic>
        <p:nvPicPr>
          <p:cNvPr id="4" name="Рисунок 3"/>
          <p:cNvPicPr>
            <a:picLocks noChangeAspect="1"/>
          </p:cNvPicPr>
          <p:nvPr/>
        </p:nvPicPr>
        <p:blipFill>
          <a:blip r:embed="rId3"/>
          <a:stretch>
            <a:fillRect/>
          </a:stretch>
        </p:blipFill>
        <p:spPr>
          <a:xfrm>
            <a:off x="10578720" y="231433"/>
            <a:ext cx="1402202" cy="1371719"/>
          </a:xfrm>
          <a:prstGeom prst="rect">
            <a:avLst/>
          </a:prstGeom>
        </p:spPr>
      </p:pic>
    </p:spTree>
    <p:extLst>
      <p:ext uri="{BB962C8B-B14F-4D97-AF65-F5344CB8AC3E}">
        <p14:creationId xmlns:p14="http://schemas.microsoft.com/office/powerpoint/2010/main" val="3648763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41406" y="2263661"/>
            <a:ext cx="10216587" cy="2031325"/>
          </a:xfrm>
          <a:prstGeom prst="rect">
            <a:avLst/>
          </a:prstGeom>
        </p:spPr>
        <p:txBody>
          <a:bodyPr wrap="square">
            <a:spAutoFit/>
          </a:bodyPr>
          <a:lstStyle/>
          <a:p>
            <a:r>
              <a:rPr lang="ru-RU" b="1" dirty="0">
                <a:solidFill>
                  <a:srgbClr val="007366"/>
                </a:solidFill>
                <a:latin typeface="Calibri" panose="020F0502020204030204" pitchFamily="34" charset="0"/>
                <a:ea typeface="Calibri" panose="020F0502020204030204" pitchFamily="34" charset="0"/>
                <a:cs typeface="Calibri" panose="020F0502020204030204" pitchFamily="34" charset="0"/>
              </a:rPr>
              <a:t>Срединный </a:t>
            </a:r>
            <a:r>
              <a:rPr lang="ru-RU" b="1" dirty="0" err="1">
                <a:solidFill>
                  <a:srgbClr val="007366"/>
                </a:solidFill>
                <a:latin typeface="Calibri" panose="020F0502020204030204" pitchFamily="34" charset="0"/>
                <a:ea typeface="Calibri" panose="020F0502020204030204" pitchFamily="34" charset="0"/>
                <a:cs typeface="Calibri" panose="020F0502020204030204" pitchFamily="34" charset="0"/>
              </a:rPr>
              <a:t>субокципитальный</a:t>
            </a:r>
            <a:r>
              <a:rPr lang="ru-RU" b="1" dirty="0">
                <a:solidFill>
                  <a:srgbClr val="007366"/>
                </a:solidFill>
                <a:latin typeface="Calibri" panose="020F0502020204030204" pitchFamily="34" charset="0"/>
                <a:ea typeface="Calibri" panose="020F0502020204030204" pitchFamily="34" charset="0"/>
                <a:cs typeface="Calibri" panose="020F0502020204030204" pitchFamily="34" charset="0"/>
              </a:rPr>
              <a:t> доступ. </a:t>
            </a:r>
            <a:endParaRPr lang="ru-RU" b="1" dirty="0" smtClean="0">
              <a:solidFill>
                <a:srgbClr val="007366"/>
              </a:solidFill>
              <a:latin typeface="Calibri" panose="020F0502020204030204" pitchFamily="34" charset="0"/>
              <a:ea typeface="Calibri" panose="020F0502020204030204" pitchFamily="34" charset="0"/>
              <a:cs typeface="Calibri" panose="020F0502020204030204" pitchFamily="34" charset="0"/>
            </a:endParaRPr>
          </a:p>
          <a:p>
            <a:r>
              <a:rPr lang="ru-RU" dirty="0" smtClean="0">
                <a:latin typeface="Calibri" panose="020F0502020204030204" pitchFamily="34" charset="0"/>
                <a:ea typeface="Calibri" panose="020F0502020204030204" pitchFamily="34" charset="0"/>
                <a:cs typeface="Calibri" panose="020F0502020204030204" pitchFamily="34" charset="0"/>
              </a:rPr>
              <a:t>Основные </a:t>
            </a:r>
            <a:r>
              <a:rPr lang="ru-RU" dirty="0">
                <a:latin typeface="Calibri" panose="020F0502020204030204" pitchFamily="34" charset="0"/>
                <a:ea typeface="Calibri" panose="020F0502020204030204" pitchFamily="34" charset="0"/>
                <a:cs typeface="Calibri" panose="020F0502020204030204" pitchFamily="34" charset="0"/>
              </a:rPr>
              <a:t>показания к применению срединного </a:t>
            </a:r>
            <a:r>
              <a:rPr lang="ru-RU" dirty="0" err="1">
                <a:latin typeface="Calibri" panose="020F0502020204030204" pitchFamily="34" charset="0"/>
                <a:ea typeface="Calibri" panose="020F0502020204030204" pitchFamily="34" charset="0"/>
                <a:cs typeface="Calibri" panose="020F0502020204030204" pitchFamily="34" charset="0"/>
              </a:rPr>
              <a:t>субокципитального</a:t>
            </a:r>
            <a:r>
              <a:rPr lang="ru-RU" dirty="0">
                <a:latin typeface="Calibri" panose="020F0502020204030204" pitchFamily="34" charset="0"/>
                <a:ea typeface="Calibri" panose="020F0502020204030204" pitchFamily="34" charset="0"/>
                <a:cs typeface="Calibri" panose="020F0502020204030204" pitchFamily="34" charset="0"/>
              </a:rPr>
              <a:t> доступа: </a:t>
            </a:r>
            <a:endParaRPr lang="ru-RU" dirty="0" smtClean="0">
              <a:latin typeface="Calibri" panose="020F0502020204030204" pitchFamily="34" charset="0"/>
              <a:ea typeface="Calibri" panose="020F0502020204030204" pitchFamily="34" charset="0"/>
              <a:cs typeface="Calibri" panose="020F0502020204030204" pitchFamily="34" charset="0"/>
            </a:endParaRPr>
          </a:p>
          <a:p>
            <a:pPr marL="285750" indent="-285750">
              <a:buFont typeface="Courier New" panose="02070309020205020404" pitchFamily="49" charset="0"/>
              <a:buChar char="o"/>
            </a:pPr>
            <a:r>
              <a:rPr lang="ru-RU" dirty="0" smtClean="0">
                <a:latin typeface="Calibri" panose="020F0502020204030204" pitchFamily="34" charset="0"/>
                <a:ea typeface="Calibri" panose="020F0502020204030204" pitchFamily="34" charset="0"/>
                <a:cs typeface="Calibri" panose="020F0502020204030204" pitchFamily="34" charset="0"/>
              </a:rPr>
              <a:t>новообразования </a:t>
            </a:r>
            <a:r>
              <a:rPr lang="ru-RU" dirty="0">
                <a:latin typeface="Calibri" panose="020F0502020204030204" pitchFamily="34" charset="0"/>
                <a:ea typeface="Calibri" panose="020F0502020204030204" pitchFamily="34" charset="0"/>
                <a:cs typeface="Calibri" panose="020F0502020204030204" pitchFamily="34" charset="0"/>
              </a:rPr>
              <a:t>ЗЧЯ срединной и краниовертебральной локализации, в том числе опухоли IV желудочка и ствола головного мозга; </a:t>
            </a:r>
            <a:endParaRPr lang="ru-RU" dirty="0" smtClean="0">
              <a:latin typeface="Calibri" panose="020F0502020204030204" pitchFamily="34" charset="0"/>
              <a:ea typeface="Calibri" panose="020F0502020204030204" pitchFamily="34" charset="0"/>
              <a:cs typeface="Calibri" panose="020F0502020204030204" pitchFamily="34" charset="0"/>
            </a:endParaRPr>
          </a:p>
          <a:p>
            <a:pPr marL="285750" indent="-285750">
              <a:buFont typeface="Courier New" panose="02070309020205020404" pitchFamily="49" charset="0"/>
              <a:buChar char="o"/>
            </a:pPr>
            <a:r>
              <a:rPr lang="ru-RU" dirty="0" smtClean="0">
                <a:latin typeface="Calibri" panose="020F0502020204030204" pitchFamily="34" charset="0"/>
                <a:ea typeface="Calibri" panose="020F0502020204030204" pitchFamily="34" charset="0"/>
                <a:cs typeface="Calibri" panose="020F0502020204030204" pitchFamily="34" charset="0"/>
              </a:rPr>
              <a:t>декомпрессия </a:t>
            </a:r>
            <a:r>
              <a:rPr lang="ru-RU" dirty="0">
                <a:latin typeface="Calibri" panose="020F0502020204030204" pitchFamily="34" charset="0"/>
                <a:ea typeface="Calibri" panose="020F0502020204030204" pitchFamily="34" charset="0"/>
                <a:cs typeface="Calibri" panose="020F0502020204030204" pitchFamily="34" charset="0"/>
              </a:rPr>
              <a:t>краниовертебрального перехода при </a:t>
            </a:r>
            <a:r>
              <a:rPr lang="ru-RU" dirty="0" err="1">
                <a:latin typeface="Calibri" panose="020F0502020204030204" pitchFamily="34" charset="0"/>
                <a:ea typeface="Calibri" panose="020F0502020204030204" pitchFamily="34" charset="0"/>
                <a:cs typeface="Calibri" panose="020F0502020204030204" pitchFamily="34" charset="0"/>
              </a:rPr>
              <a:t>мальформации</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Киари</a:t>
            </a:r>
            <a:r>
              <a:rPr lang="ru-RU" dirty="0">
                <a:latin typeface="Calibri" panose="020F0502020204030204" pitchFamily="34" charset="0"/>
                <a:ea typeface="Calibri" panose="020F0502020204030204" pitchFamily="34" charset="0"/>
                <a:cs typeface="Calibri" panose="020F0502020204030204" pitchFamily="34" charset="0"/>
              </a:rPr>
              <a:t> и острых нарушениях кровообращения в стволе головного мозга; </a:t>
            </a:r>
            <a:endParaRPr lang="ru-RU" dirty="0" smtClean="0">
              <a:latin typeface="Calibri" panose="020F0502020204030204" pitchFamily="34" charset="0"/>
              <a:ea typeface="Calibri" panose="020F0502020204030204" pitchFamily="34" charset="0"/>
              <a:cs typeface="Calibri" panose="020F0502020204030204" pitchFamily="34" charset="0"/>
            </a:endParaRPr>
          </a:p>
          <a:p>
            <a:pPr marL="285750" indent="-285750">
              <a:buFont typeface="Courier New" panose="02070309020205020404" pitchFamily="49" charset="0"/>
              <a:buChar char="o"/>
            </a:pPr>
            <a:r>
              <a:rPr lang="ru-RU" dirty="0" smtClean="0">
                <a:latin typeface="Calibri" panose="020F0502020204030204" pitchFamily="34" charset="0"/>
                <a:ea typeface="Calibri" panose="020F0502020204030204" pitchFamily="34" charset="0"/>
                <a:cs typeface="Calibri" panose="020F0502020204030204" pitchFamily="34" charset="0"/>
              </a:rPr>
              <a:t>сосудистые </a:t>
            </a:r>
            <a:r>
              <a:rPr lang="ru-RU" dirty="0">
                <a:latin typeface="Calibri" panose="020F0502020204030204" pitchFamily="34" charset="0"/>
                <a:ea typeface="Calibri" panose="020F0502020204030204" pitchFamily="34" charset="0"/>
                <a:cs typeface="Calibri" panose="020F0502020204030204" pitchFamily="34" charset="0"/>
              </a:rPr>
              <a:t>заболевания </a:t>
            </a:r>
            <a:r>
              <a:rPr lang="ru-RU" dirty="0" smtClean="0">
                <a:latin typeface="Calibri" panose="020F0502020204030204" pitchFamily="34" charset="0"/>
                <a:ea typeface="Calibri" panose="020F0502020204030204" pitchFamily="34" charset="0"/>
                <a:cs typeface="Calibri" panose="020F0502020204030204" pitchFamily="34" charset="0"/>
              </a:rPr>
              <a:t>вертебробазилярного бассейна</a:t>
            </a:r>
            <a:r>
              <a:rPr lang="ru-RU" dirty="0">
                <a:latin typeface="Calibri" panose="020F0502020204030204" pitchFamily="34" charset="0"/>
                <a:ea typeface="Calibri" panose="020F0502020204030204" pitchFamily="34" charset="0"/>
                <a:cs typeface="Calibri" panose="020F0502020204030204" pitchFamily="34" charset="0"/>
              </a:rPr>
              <a:t>.</a:t>
            </a:r>
          </a:p>
        </p:txBody>
      </p:sp>
      <p:sp>
        <p:nvSpPr>
          <p:cNvPr id="3" name="Прямоугольник 2"/>
          <p:cNvSpPr/>
          <p:nvPr/>
        </p:nvSpPr>
        <p:spPr>
          <a:xfrm>
            <a:off x="941406" y="4414964"/>
            <a:ext cx="10216587" cy="923330"/>
          </a:xfrm>
          <a:prstGeom prst="rect">
            <a:avLst/>
          </a:prstGeom>
        </p:spPr>
        <p:txBody>
          <a:bodyPr wrap="square">
            <a:spAutoFit/>
          </a:bodyPr>
          <a:lstStyle/>
          <a:p>
            <a:r>
              <a:rPr lang="ru-RU" dirty="0">
                <a:latin typeface="Calibri" panose="020F0502020204030204" pitchFamily="34" charset="0"/>
                <a:ea typeface="Calibri" panose="020F0502020204030204" pitchFamily="34" charset="0"/>
                <a:cs typeface="Calibri" panose="020F0502020204030204" pitchFamily="34" charset="0"/>
              </a:rPr>
              <a:t>Для проведения </a:t>
            </a:r>
            <a:r>
              <a:rPr lang="ru-RU" b="1" dirty="0">
                <a:latin typeface="Calibri" panose="020F0502020204030204" pitchFamily="34" charset="0"/>
                <a:ea typeface="Calibri" panose="020F0502020204030204" pitchFamily="34" charset="0"/>
                <a:cs typeface="Calibri" panose="020F0502020204030204" pitchFamily="34" charset="0"/>
              </a:rPr>
              <a:t>срединного </a:t>
            </a:r>
            <a:r>
              <a:rPr lang="ru-RU" b="1" dirty="0" err="1">
                <a:latin typeface="Calibri" panose="020F0502020204030204" pitchFamily="34" charset="0"/>
                <a:ea typeface="Calibri" panose="020F0502020204030204" pitchFamily="34" charset="0"/>
                <a:cs typeface="Calibri" panose="020F0502020204030204" pitchFamily="34" charset="0"/>
              </a:rPr>
              <a:t>субокципитального</a:t>
            </a:r>
            <a:r>
              <a:rPr lang="ru-RU" b="1" dirty="0">
                <a:latin typeface="Calibri" panose="020F0502020204030204" pitchFamily="34" charset="0"/>
                <a:ea typeface="Calibri" panose="020F0502020204030204" pitchFamily="34" charset="0"/>
                <a:cs typeface="Calibri" panose="020F0502020204030204" pitchFamily="34" charset="0"/>
              </a:rPr>
              <a:t> доступа </a:t>
            </a:r>
            <a:r>
              <a:rPr lang="ru-RU" dirty="0">
                <a:latin typeface="Calibri" panose="020F0502020204030204" pitchFamily="34" charset="0"/>
                <a:ea typeface="Calibri" panose="020F0502020204030204" pitchFamily="34" charset="0"/>
                <a:cs typeface="Calibri" panose="020F0502020204030204" pitchFamily="34" charset="0"/>
              </a:rPr>
              <a:t>в положении «лежа» используются различные виды укладки больного на операционном столе: «лежа на животе», «лежа на боку с поворотом на 3 /4 ».</a:t>
            </a:r>
          </a:p>
        </p:txBody>
      </p:sp>
      <p:pic>
        <p:nvPicPr>
          <p:cNvPr id="4" name="Рисунок 3"/>
          <p:cNvPicPr>
            <a:picLocks noChangeAspect="1"/>
          </p:cNvPicPr>
          <p:nvPr/>
        </p:nvPicPr>
        <p:blipFill>
          <a:blip r:embed="rId2"/>
          <a:stretch>
            <a:fillRect/>
          </a:stretch>
        </p:blipFill>
        <p:spPr>
          <a:xfrm>
            <a:off x="10578720" y="231433"/>
            <a:ext cx="1402202" cy="1371719"/>
          </a:xfrm>
          <a:prstGeom prst="rect">
            <a:avLst/>
          </a:prstGeom>
        </p:spPr>
      </p:pic>
    </p:spTree>
    <p:extLst>
      <p:ext uri="{BB962C8B-B14F-4D97-AF65-F5344CB8AC3E}">
        <p14:creationId xmlns:p14="http://schemas.microsoft.com/office/powerpoint/2010/main" val="794839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25974" y="1931565"/>
            <a:ext cx="10139423" cy="2862322"/>
          </a:xfrm>
          <a:prstGeom prst="rect">
            <a:avLst/>
          </a:prstGeom>
        </p:spPr>
        <p:txBody>
          <a:bodyPr wrap="square">
            <a:spAutoFit/>
          </a:bodyPr>
          <a:lstStyle/>
          <a:p>
            <a:r>
              <a:rPr lang="ru-RU" dirty="0">
                <a:latin typeface="Calibri" panose="020F0502020204030204" pitchFamily="34" charset="0"/>
                <a:ea typeface="Calibri" panose="020F0502020204030204" pitchFamily="34" charset="0"/>
                <a:cs typeface="Calibri" panose="020F0502020204030204" pitchFamily="34" charset="0"/>
              </a:rPr>
              <a:t>Существуют две модификации срединного </a:t>
            </a:r>
            <a:r>
              <a:rPr lang="ru-RU" dirty="0" err="1">
                <a:latin typeface="Calibri" panose="020F0502020204030204" pitchFamily="34" charset="0"/>
                <a:ea typeface="Calibri" panose="020F0502020204030204" pitchFamily="34" charset="0"/>
                <a:cs typeface="Calibri" panose="020F0502020204030204" pitchFamily="34" charset="0"/>
              </a:rPr>
              <a:t>субокципитального</a:t>
            </a:r>
            <a:r>
              <a:rPr lang="ru-RU" dirty="0">
                <a:latin typeface="Calibri" panose="020F0502020204030204" pitchFamily="34" charset="0"/>
                <a:ea typeface="Calibri" panose="020F0502020204030204" pitchFamily="34" charset="0"/>
                <a:cs typeface="Calibri" panose="020F0502020204030204" pitchFamily="34" charset="0"/>
              </a:rPr>
              <a:t> доступа: </a:t>
            </a:r>
            <a:r>
              <a:rPr lang="ru-RU" b="1" dirty="0">
                <a:latin typeface="Calibri" panose="020F0502020204030204" pitchFamily="34" charset="0"/>
                <a:ea typeface="Calibri" panose="020F0502020204030204" pitchFamily="34" charset="0"/>
                <a:cs typeface="Calibri" panose="020F0502020204030204" pitchFamily="34" charset="0"/>
              </a:rPr>
              <a:t>нижний</a:t>
            </a:r>
            <a:r>
              <a:rPr lang="ru-RU" dirty="0">
                <a:latin typeface="Calibri" panose="020F0502020204030204" pitchFamily="34" charset="0"/>
                <a:ea typeface="Calibri" panose="020F0502020204030204" pitchFamily="34" charset="0"/>
                <a:cs typeface="Calibri" panose="020F0502020204030204" pitchFamily="34" charset="0"/>
              </a:rPr>
              <a:t> и </a:t>
            </a:r>
            <a:r>
              <a:rPr lang="ru-RU" b="1" dirty="0">
                <a:latin typeface="Calibri" panose="020F0502020204030204" pitchFamily="34" charset="0"/>
                <a:ea typeface="Calibri" panose="020F0502020204030204" pitchFamily="34" charset="0"/>
                <a:cs typeface="Calibri" panose="020F0502020204030204" pitchFamily="34" charset="0"/>
              </a:rPr>
              <a:t>верхний срединный </a:t>
            </a:r>
            <a:r>
              <a:rPr lang="ru-RU" b="1" dirty="0" smtClean="0">
                <a:latin typeface="Calibri" panose="020F0502020204030204" pitchFamily="34" charset="0"/>
                <a:ea typeface="Calibri" panose="020F0502020204030204" pitchFamily="34" charset="0"/>
                <a:cs typeface="Calibri" panose="020F0502020204030204" pitchFamily="34" charset="0"/>
              </a:rPr>
              <a:t>доступы.</a:t>
            </a:r>
            <a:r>
              <a:rPr lang="ru-RU" dirty="0" smtClean="0">
                <a:latin typeface="Calibri" panose="020F0502020204030204" pitchFamily="34" charset="0"/>
                <a:ea typeface="Calibri" panose="020F0502020204030204" pitchFamily="34" charset="0"/>
                <a:cs typeface="Calibri" panose="020F0502020204030204" pitchFamily="34" charset="0"/>
              </a:rPr>
              <a:t> </a:t>
            </a:r>
          </a:p>
          <a:p>
            <a:endParaRPr lang="ru-RU" dirty="0">
              <a:latin typeface="Calibri" panose="020F0502020204030204" pitchFamily="34" charset="0"/>
              <a:ea typeface="Calibri" panose="020F0502020204030204" pitchFamily="34" charset="0"/>
              <a:cs typeface="Calibri" panose="020F0502020204030204" pitchFamily="34" charset="0"/>
            </a:endParaRPr>
          </a:p>
          <a:p>
            <a:r>
              <a:rPr lang="ru-RU" dirty="0" smtClean="0">
                <a:latin typeface="Calibri" panose="020F0502020204030204" pitchFamily="34" charset="0"/>
                <a:ea typeface="Calibri" panose="020F0502020204030204" pitchFamily="34" charset="0"/>
                <a:cs typeface="Calibri" panose="020F0502020204030204" pitchFamily="34" charset="0"/>
              </a:rPr>
              <a:t>Основное </a:t>
            </a:r>
            <a:r>
              <a:rPr lang="ru-RU" dirty="0">
                <a:latin typeface="Calibri" panose="020F0502020204030204" pitchFamily="34" charset="0"/>
                <a:ea typeface="Calibri" panose="020F0502020204030204" pitchFamily="34" charset="0"/>
                <a:cs typeface="Calibri" panose="020F0502020204030204" pitchFamily="34" charset="0"/>
              </a:rPr>
              <a:t>их различие состоит в том, что при выполнении верхнего срединного доступа обнажаются оба поперечных синуса и синусный </a:t>
            </a:r>
            <a:r>
              <a:rPr lang="ru-RU" dirty="0" smtClean="0">
                <a:latin typeface="Calibri" panose="020F0502020204030204" pitchFamily="34" charset="0"/>
                <a:ea typeface="Calibri" panose="020F0502020204030204" pitchFamily="34" charset="0"/>
                <a:cs typeface="Calibri" panose="020F0502020204030204" pitchFamily="34" charset="0"/>
              </a:rPr>
              <a:t>сток. На </a:t>
            </a:r>
            <a:r>
              <a:rPr lang="ru-RU" dirty="0">
                <a:latin typeface="Calibri" panose="020F0502020204030204" pitchFamily="34" charset="0"/>
                <a:ea typeface="Calibri" panose="020F0502020204030204" pitchFamily="34" charset="0"/>
                <a:cs typeface="Calibri" panose="020F0502020204030204" pitchFamily="34" charset="0"/>
              </a:rPr>
              <a:t>большое затылочное отверстие и дужку первого шейного позвонка при этой модификации доступа краниотомия не распространяется. При нижнем срединном доступе верхняя граница трепанации проходит по нижнему краю обоих поперечных синусов и синусного стока, продолжается до большого затылочного отверстия, а при необходимости сопровождается </a:t>
            </a:r>
            <a:r>
              <a:rPr lang="ru-RU" dirty="0" err="1">
                <a:latin typeface="Calibri" panose="020F0502020204030204" pitchFamily="34" charset="0"/>
                <a:ea typeface="Calibri" panose="020F0502020204030204" pitchFamily="34" charset="0"/>
                <a:cs typeface="Calibri" panose="020F0502020204030204" pitchFamily="34" charset="0"/>
              </a:rPr>
              <a:t>ламинотомией</a:t>
            </a:r>
            <a:r>
              <a:rPr lang="ru-RU" dirty="0">
                <a:latin typeface="Calibri" panose="020F0502020204030204" pitchFamily="34" charset="0"/>
                <a:ea typeface="Calibri" panose="020F0502020204030204" pitchFamily="34" charset="0"/>
                <a:cs typeface="Calibri" panose="020F0502020204030204" pitchFamily="34" charset="0"/>
              </a:rPr>
              <a:t> заднего полукольца I шейного </a:t>
            </a:r>
            <a:r>
              <a:rPr lang="ru-RU" dirty="0" smtClean="0">
                <a:latin typeface="Calibri" panose="020F0502020204030204" pitchFamily="34" charset="0"/>
                <a:ea typeface="Calibri" panose="020F0502020204030204" pitchFamily="34" charset="0"/>
                <a:cs typeface="Calibri" panose="020F0502020204030204" pitchFamily="34" charset="0"/>
              </a:rPr>
              <a:t>позвонка. </a:t>
            </a:r>
          </a:p>
          <a:p>
            <a:r>
              <a:rPr lang="ru-RU" dirty="0" smtClean="0">
                <a:latin typeface="Calibri" panose="020F0502020204030204" pitchFamily="34" charset="0"/>
                <a:ea typeface="Calibri" panose="020F0502020204030204" pitchFamily="34" charset="0"/>
                <a:cs typeface="Calibri" panose="020F0502020204030204" pitchFamily="34" charset="0"/>
              </a:rPr>
              <a:t>Наиболее </a:t>
            </a:r>
            <a:r>
              <a:rPr lang="ru-RU" dirty="0">
                <a:latin typeface="Calibri" panose="020F0502020204030204" pitchFamily="34" charset="0"/>
                <a:ea typeface="Calibri" panose="020F0502020204030204" pitchFamily="34" charset="0"/>
                <a:cs typeface="Calibri" panose="020F0502020204030204" pitchFamily="34" charset="0"/>
              </a:rPr>
              <a:t>часто используется нижний срединный </a:t>
            </a:r>
            <a:r>
              <a:rPr lang="ru-RU" dirty="0" err="1">
                <a:latin typeface="Calibri" panose="020F0502020204030204" pitchFamily="34" charset="0"/>
                <a:ea typeface="Calibri" panose="020F0502020204030204" pitchFamily="34" charset="0"/>
                <a:cs typeface="Calibri" panose="020F0502020204030204" pitchFamily="34" charset="0"/>
              </a:rPr>
              <a:t>субокципитальный</a:t>
            </a:r>
            <a:r>
              <a:rPr lang="ru-RU" dirty="0">
                <a:latin typeface="Calibri" panose="020F0502020204030204" pitchFamily="34" charset="0"/>
                <a:ea typeface="Calibri" panose="020F0502020204030204" pitchFamily="34" charset="0"/>
                <a:cs typeface="Calibri" panose="020F0502020204030204" pitchFamily="34" charset="0"/>
              </a:rPr>
              <a:t> доступ. </a:t>
            </a:r>
          </a:p>
        </p:txBody>
      </p:sp>
      <p:pic>
        <p:nvPicPr>
          <p:cNvPr id="3" name="Рисунок 2"/>
          <p:cNvPicPr>
            <a:picLocks noChangeAspect="1"/>
          </p:cNvPicPr>
          <p:nvPr/>
        </p:nvPicPr>
        <p:blipFill>
          <a:blip r:embed="rId2"/>
          <a:stretch>
            <a:fillRect/>
          </a:stretch>
        </p:blipFill>
        <p:spPr>
          <a:xfrm>
            <a:off x="10578720" y="231433"/>
            <a:ext cx="1402202" cy="1371719"/>
          </a:xfrm>
          <a:prstGeom prst="rect">
            <a:avLst/>
          </a:prstGeom>
        </p:spPr>
      </p:pic>
    </p:spTree>
    <p:extLst>
      <p:ext uri="{BB962C8B-B14F-4D97-AF65-F5344CB8AC3E}">
        <p14:creationId xmlns:p14="http://schemas.microsoft.com/office/powerpoint/2010/main" val="3321011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75504" y="2100425"/>
            <a:ext cx="10475088" cy="2585323"/>
          </a:xfrm>
          <a:prstGeom prst="rect">
            <a:avLst/>
          </a:prstGeom>
        </p:spPr>
        <p:txBody>
          <a:bodyPr wrap="square">
            <a:spAutoFit/>
          </a:bodyPr>
          <a:lstStyle/>
          <a:p>
            <a:r>
              <a:rPr lang="ru-RU" dirty="0">
                <a:latin typeface="Calibri" panose="020F0502020204030204" pitchFamily="34" charset="0"/>
                <a:ea typeface="Calibri" panose="020F0502020204030204" pitchFamily="34" charset="0"/>
                <a:cs typeface="Calibri" panose="020F0502020204030204" pitchFamily="34" charset="0"/>
              </a:rPr>
              <a:t>Описание хирургического доступа. Разрез кожи производится по средней линии. Он обеспечивает доступ к необходимым структурам ЗЧЯ наименее </a:t>
            </a:r>
            <a:r>
              <a:rPr lang="ru-RU" dirty="0" err="1">
                <a:latin typeface="Calibri" panose="020F0502020204030204" pitchFamily="34" charset="0"/>
                <a:ea typeface="Calibri" panose="020F0502020204030204" pitchFamily="34" charset="0"/>
                <a:cs typeface="Calibri" panose="020F0502020204030204" pitchFamily="34" charset="0"/>
              </a:rPr>
              <a:t>травматично</a:t>
            </a:r>
            <a:r>
              <a:rPr lang="ru-RU" dirty="0">
                <a:latin typeface="Calibri" panose="020F0502020204030204" pitchFamily="34" charset="0"/>
                <a:ea typeface="Calibri" panose="020F0502020204030204" pitchFamily="34" charset="0"/>
                <a:cs typeface="Calibri" panose="020F0502020204030204" pitchFamily="34" charset="0"/>
              </a:rPr>
              <a:t>. Верхняя граница разреза располагается на 1—2 см выше наружного затылочного бугра (</a:t>
            </a:r>
            <a:r>
              <a:rPr lang="ru-RU" dirty="0" err="1">
                <a:latin typeface="Calibri" panose="020F0502020204030204" pitchFamily="34" charset="0"/>
                <a:ea typeface="Calibri" panose="020F0502020204030204" pitchFamily="34" charset="0"/>
                <a:cs typeface="Calibri" panose="020F0502020204030204" pitchFamily="34" charset="0"/>
              </a:rPr>
              <a:t>Inion</a:t>
            </a:r>
            <a:r>
              <a:rPr lang="ru-RU" dirty="0">
                <a:latin typeface="Calibri" panose="020F0502020204030204" pitchFamily="34" charset="0"/>
                <a:ea typeface="Calibri" panose="020F0502020204030204" pitchFamily="34" charset="0"/>
                <a:cs typeface="Calibri" panose="020F0502020204030204" pitchFamily="34" charset="0"/>
              </a:rPr>
              <a:t>), нижняя — в точке проекции остистого отростка III шейного позвонка (рис. 5, а). Вначале производится разрез кожи и подкожной жировой клетчатки. Устанавливается </a:t>
            </a:r>
            <a:r>
              <a:rPr lang="ru-RU" dirty="0" err="1">
                <a:latin typeface="Calibri" panose="020F0502020204030204" pitchFamily="34" charset="0"/>
                <a:ea typeface="Calibri" panose="020F0502020204030204" pitchFamily="34" charset="0"/>
                <a:cs typeface="Calibri" panose="020F0502020204030204" pitchFamily="34" charset="0"/>
              </a:rPr>
              <a:t>ранорасширитель</a:t>
            </a:r>
            <a:r>
              <a:rPr lang="ru-RU" dirty="0">
                <a:latin typeface="Calibri" panose="020F0502020204030204" pitchFamily="34" charset="0"/>
                <a:ea typeface="Calibri" panose="020F0502020204030204" pitchFamily="34" charset="0"/>
                <a:cs typeface="Calibri" panose="020F0502020204030204" pitchFamily="34" charset="0"/>
              </a:rPr>
              <a:t>, рукоять которого должна смотреть вверх. Далее проводится </a:t>
            </a:r>
            <a:r>
              <a:rPr lang="ru-RU" dirty="0" err="1">
                <a:latin typeface="Calibri" panose="020F0502020204030204" pitchFamily="34" charset="0"/>
                <a:ea typeface="Calibri" panose="020F0502020204030204" pitchFamily="34" charset="0"/>
                <a:cs typeface="Calibri" panose="020F0502020204030204" pitchFamily="34" charset="0"/>
              </a:rPr>
              <a:t>диссекция</a:t>
            </a:r>
            <a:r>
              <a:rPr lang="ru-RU" dirty="0">
                <a:latin typeface="Calibri" panose="020F0502020204030204" pitchFamily="34" charset="0"/>
                <a:ea typeface="Calibri" panose="020F0502020204030204" pitchFamily="34" charset="0"/>
                <a:cs typeface="Calibri" panose="020F0502020204030204" pitchFamily="34" charset="0"/>
              </a:rPr>
              <a:t> мягких тканей. </a:t>
            </a:r>
            <a:r>
              <a:rPr lang="ru-RU" dirty="0" err="1">
                <a:latin typeface="Calibri" panose="020F0502020204030204" pitchFamily="34" charset="0"/>
                <a:ea typeface="Calibri" panose="020F0502020204030204" pitchFamily="34" charset="0"/>
                <a:cs typeface="Calibri" panose="020F0502020204030204" pitchFamily="34" charset="0"/>
              </a:rPr>
              <a:t>Диссекцию</a:t>
            </a:r>
            <a:r>
              <a:rPr lang="ru-RU" dirty="0">
                <a:latin typeface="Calibri" panose="020F0502020204030204" pitchFamily="34" charset="0"/>
                <a:ea typeface="Calibri" panose="020F0502020204030204" pitchFamily="34" charset="0"/>
                <a:cs typeface="Calibri" panose="020F0502020204030204" pitchFamily="34" charset="0"/>
              </a:rPr>
              <a:t> необходимо проводить по ходу белой линии шеи в бессосудистой зоне. Затылочные артерии и большие затылочные нервы при этом остаются неповрежденными. После </a:t>
            </a:r>
            <a:r>
              <a:rPr lang="ru-RU" dirty="0" err="1">
                <a:latin typeface="Calibri" panose="020F0502020204030204" pitchFamily="34" charset="0"/>
                <a:ea typeface="Calibri" panose="020F0502020204030204" pitchFamily="34" charset="0"/>
                <a:cs typeface="Calibri" panose="020F0502020204030204" pitchFamily="34" charset="0"/>
              </a:rPr>
              <a:t>препаровки</a:t>
            </a:r>
            <a:r>
              <a:rPr lang="ru-RU" dirty="0">
                <a:latin typeface="Calibri" panose="020F0502020204030204" pitchFamily="34" charset="0"/>
                <a:ea typeface="Calibri" panose="020F0502020204030204" pitchFamily="34" charset="0"/>
                <a:cs typeface="Calibri" panose="020F0502020204030204" pitchFamily="34" charset="0"/>
              </a:rPr>
              <a:t> мягких тканей осуществляется </a:t>
            </a:r>
            <a:r>
              <a:rPr lang="ru-RU" dirty="0" err="1">
                <a:latin typeface="Calibri" panose="020F0502020204030204" pitchFamily="34" charset="0"/>
                <a:ea typeface="Calibri" panose="020F0502020204030204" pitchFamily="34" charset="0"/>
                <a:cs typeface="Calibri" panose="020F0502020204030204" pitchFamily="34" charset="0"/>
              </a:rPr>
              <a:t>скелетирование</a:t>
            </a:r>
            <a:r>
              <a:rPr lang="ru-RU" dirty="0">
                <a:latin typeface="Calibri" panose="020F0502020204030204" pitchFamily="34" charset="0"/>
                <a:ea typeface="Calibri" panose="020F0502020204030204" pitchFamily="34" charset="0"/>
                <a:cs typeface="Calibri" panose="020F0502020204030204" pitchFamily="34" charset="0"/>
              </a:rPr>
              <a:t> чешуи затылочной кости, задней дуги I шейного позвонка и остистого отростка II шейного позвонка. </a:t>
            </a:r>
          </a:p>
        </p:txBody>
      </p:sp>
      <p:pic>
        <p:nvPicPr>
          <p:cNvPr id="3" name="Рисунок 2"/>
          <p:cNvPicPr>
            <a:picLocks noChangeAspect="1"/>
          </p:cNvPicPr>
          <p:nvPr/>
        </p:nvPicPr>
        <p:blipFill>
          <a:blip r:embed="rId2"/>
          <a:stretch>
            <a:fillRect/>
          </a:stretch>
        </p:blipFill>
        <p:spPr>
          <a:xfrm>
            <a:off x="10578720" y="231433"/>
            <a:ext cx="1402202" cy="1371719"/>
          </a:xfrm>
          <a:prstGeom prst="rect">
            <a:avLst/>
          </a:prstGeom>
        </p:spPr>
      </p:pic>
    </p:spTree>
    <p:extLst>
      <p:ext uri="{BB962C8B-B14F-4D97-AF65-F5344CB8AC3E}">
        <p14:creationId xmlns:p14="http://schemas.microsoft.com/office/powerpoint/2010/main" val="31345285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53295" y="2253673"/>
            <a:ext cx="10069975" cy="2031325"/>
          </a:xfrm>
          <a:prstGeom prst="rect">
            <a:avLst/>
          </a:prstGeom>
        </p:spPr>
        <p:txBody>
          <a:bodyPr wrap="square">
            <a:spAutoFit/>
          </a:bodyPr>
          <a:lstStyle/>
          <a:p>
            <a:r>
              <a:rPr lang="ru-RU" dirty="0">
                <a:latin typeface="Calibri" panose="020F0502020204030204" pitchFamily="34" charset="0"/>
                <a:ea typeface="Calibri" panose="020F0502020204030204" pitchFamily="34" charset="0"/>
                <a:cs typeface="Calibri" panose="020F0502020204030204" pitchFamily="34" charset="0"/>
              </a:rPr>
              <a:t>Глубокие мышцы шеи и затылка с помощью </a:t>
            </a:r>
            <a:r>
              <a:rPr lang="ru-RU" dirty="0" err="1">
                <a:latin typeface="Calibri" panose="020F0502020204030204" pitchFamily="34" charset="0"/>
                <a:ea typeface="Calibri" panose="020F0502020204030204" pitchFamily="34" charset="0"/>
                <a:cs typeface="Calibri" panose="020F0502020204030204" pitchFamily="34" charset="0"/>
              </a:rPr>
              <a:t>монополярной</a:t>
            </a:r>
            <a:r>
              <a:rPr lang="ru-RU" dirty="0">
                <a:latin typeface="Calibri" panose="020F0502020204030204" pitchFamily="34" charset="0"/>
                <a:ea typeface="Calibri" panose="020F0502020204030204" pitchFamily="34" charset="0"/>
                <a:cs typeface="Calibri" panose="020F0502020204030204" pitchFamily="34" charset="0"/>
              </a:rPr>
              <a:t> коагуляции или распатора отделяются от верхней выйной линии вниз и в стороны. При </a:t>
            </a:r>
            <a:r>
              <a:rPr lang="ru-RU" dirty="0" err="1">
                <a:latin typeface="Calibri" panose="020F0502020204030204" pitchFamily="34" charset="0"/>
                <a:ea typeface="Calibri" panose="020F0502020204030204" pitchFamily="34" charset="0"/>
                <a:cs typeface="Calibri" panose="020F0502020204030204" pitchFamily="34" charset="0"/>
              </a:rPr>
              <a:t>скелетировании</a:t>
            </a:r>
            <a:r>
              <a:rPr lang="ru-RU" dirty="0">
                <a:latin typeface="Calibri" panose="020F0502020204030204" pitchFamily="34" charset="0"/>
                <a:ea typeface="Calibri" panose="020F0502020204030204" pitchFamily="34" charset="0"/>
                <a:cs typeface="Calibri" panose="020F0502020204030204" pitchFamily="34" charset="0"/>
              </a:rPr>
              <a:t> чешуи затылочной кости возможно развитие венозного кровотечения из гипертрофированных костных выпускников. В этом случае необходимо их закрытие при помощи костного воска. Во время </a:t>
            </a:r>
            <a:r>
              <a:rPr lang="ru-RU" dirty="0" err="1">
                <a:latin typeface="Calibri" panose="020F0502020204030204" pitchFamily="34" charset="0"/>
                <a:ea typeface="Calibri" panose="020F0502020204030204" pitchFamily="34" charset="0"/>
                <a:cs typeface="Calibri" panose="020F0502020204030204" pitchFamily="34" charset="0"/>
              </a:rPr>
              <a:t>скелетирования</a:t>
            </a:r>
            <a:r>
              <a:rPr lang="ru-RU" dirty="0">
                <a:latin typeface="Calibri" panose="020F0502020204030204" pitchFamily="34" charset="0"/>
                <a:ea typeface="Calibri" panose="020F0502020204030204" pitchFamily="34" charset="0"/>
                <a:cs typeface="Calibri" panose="020F0502020204030204" pitchFamily="34" charset="0"/>
              </a:rPr>
              <a:t> заднего полукольца С1 следует помнить о близком расположении позвоночных артерий, проходящих в задней</a:t>
            </a:r>
          </a:p>
          <a:p>
            <a:r>
              <a:rPr lang="ru-RU" dirty="0">
                <a:latin typeface="Calibri" panose="020F0502020204030204" pitchFamily="34" charset="0"/>
                <a:ea typeface="Calibri" panose="020F0502020204030204" pitchFamily="34" charset="0"/>
                <a:cs typeface="Calibri" panose="020F0502020204030204" pitchFamily="34" charset="0"/>
              </a:rPr>
              <a:t>затылочно-</a:t>
            </a:r>
            <a:r>
              <a:rPr lang="ru-RU" dirty="0" err="1">
                <a:latin typeface="Calibri" panose="020F0502020204030204" pitchFamily="34" charset="0"/>
                <a:ea typeface="Calibri" panose="020F0502020204030204" pitchFamily="34" charset="0"/>
                <a:cs typeface="Calibri" panose="020F0502020204030204" pitchFamily="34" charset="0"/>
              </a:rPr>
              <a:t>окципитальной</a:t>
            </a:r>
            <a:r>
              <a:rPr lang="ru-RU" dirty="0">
                <a:latin typeface="Calibri" panose="020F0502020204030204" pitchFamily="34" charset="0"/>
                <a:ea typeface="Calibri" panose="020F0502020204030204" pitchFamily="34" charset="0"/>
                <a:cs typeface="Calibri" panose="020F0502020204030204" pitchFamily="34" charset="0"/>
              </a:rPr>
              <a:t> мембране. Кровотечение из венозных сплетений </a:t>
            </a:r>
            <a:r>
              <a:rPr lang="ru-RU" dirty="0" err="1">
                <a:latin typeface="Calibri" panose="020F0502020204030204" pitchFamily="34" charset="0"/>
                <a:ea typeface="Calibri" panose="020F0502020204030204" pitchFamily="34" charset="0"/>
                <a:cs typeface="Calibri" panose="020F0502020204030204" pitchFamily="34" charset="0"/>
              </a:rPr>
              <a:t>вертебральных</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smtClean="0">
                <a:latin typeface="Calibri" panose="020F0502020204030204" pitchFamily="34" charset="0"/>
                <a:ea typeface="Calibri" panose="020F0502020204030204" pitchFamily="34" charset="0"/>
                <a:cs typeface="Calibri" panose="020F0502020204030204" pitchFamily="34" charset="0"/>
              </a:rPr>
              <a:t>артерий останавливается </a:t>
            </a:r>
            <a:r>
              <a:rPr lang="ru-RU" dirty="0">
                <a:latin typeface="Calibri" panose="020F0502020204030204" pitchFamily="34" charset="0"/>
                <a:ea typeface="Calibri" panose="020F0502020204030204" pitchFamily="34" charset="0"/>
                <a:cs typeface="Calibri" panose="020F0502020204030204" pitchFamily="34" charset="0"/>
              </a:rPr>
              <a:t>применением </a:t>
            </a:r>
            <a:r>
              <a:rPr lang="ru-RU" dirty="0" err="1" smtClean="0">
                <a:latin typeface="Calibri" panose="020F0502020204030204" pitchFamily="34" charset="0"/>
                <a:ea typeface="Calibri" panose="020F0502020204030204" pitchFamily="34" charset="0"/>
                <a:cs typeface="Calibri" panose="020F0502020204030204" pitchFamily="34" charset="0"/>
              </a:rPr>
              <a:t>гемостатической</a:t>
            </a:r>
            <a:r>
              <a:rPr lang="ru-RU" dirty="0" smtClean="0">
                <a:latin typeface="Calibri" panose="020F0502020204030204" pitchFamily="34" charset="0"/>
                <a:ea typeface="Calibri" panose="020F0502020204030204" pitchFamily="34" charset="0"/>
                <a:cs typeface="Calibri" panose="020F0502020204030204" pitchFamily="34" charset="0"/>
              </a:rPr>
              <a:t> губки</a:t>
            </a:r>
            <a:r>
              <a:rPr lang="ru-RU" dirty="0">
                <a:latin typeface="Calibri" panose="020F0502020204030204" pitchFamily="34" charset="0"/>
                <a:ea typeface="Calibri" panose="020F0502020204030204" pitchFamily="34" charset="0"/>
                <a:cs typeface="Calibri" panose="020F0502020204030204" pitchFamily="34" charset="0"/>
              </a:rPr>
              <a:t>.</a:t>
            </a:r>
          </a:p>
        </p:txBody>
      </p:sp>
      <p:pic>
        <p:nvPicPr>
          <p:cNvPr id="3" name="Рисунок 2"/>
          <p:cNvPicPr>
            <a:picLocks noChangeAspect="1"/>
          </p:cNvPicPr>
          <p:nvPr/>
        </p:nvPicPr>
        <p:blipFill>
          <a:blip r:embed="rId2"/>
          <a:stretch>
            <a:fillRect/>
          </a:stretch>
        </p:blipFill>
        <p:spPr>
          <a:xfrm>
            <a:off x="10578720" y="231433"/>
            <a:ext cx="1402202" cy="1371719"/>
          </a:xfrm>
          <a:prstGeom prst="rect">
            <a:avLst/>
          </a:prstGeom>
        </p:spPr>
      </p:pic>
    </p:spTree>
    <p:extLst>
      <p:ext uri="{BB962C8B-B14F-4D97-AF65-F5344CB8AC3E}">
        <p14:creationId xmlns:p14="http://schemas.microsoft.com/office/powerpoint/2010/main" val="1404006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21801" y="2000617"/>
            <a:ext cx="10648711" cy="2031325"/>
          </a:xfrm>
          <a:prstGeom prst="rect">
            <a:avLst/>
          </a:prstGeom>
        </p:spPr>
        <p:txBody>
          <a:bodyPr wrap="square">
            <a:spAutoFit/>
          </a:bodyPr>
          <a:lstStyle/>
          <a:p>
            <a:r>
              <a:rPr lang="ru-RU" dirty="0">
                <a:latin typeface="Calibri" panose="020F0502020204030204" pitchFamily="34" charset="0"/>
                <a:ea typeface="Calibri" panose="020F0502020204030204" pitchFamily="34" charset="0"/>
                <a:cs typeface="Calibri" panose="020F0502020204030204" pitchFamily="34" charset="0"/>
              </a:rPr>
              <a:t>Два </a:t>
            </a:r>
            <a:r>
              <a:rPr lang="ru-RU" dirty="0" err="1">
                <a:latin typeface="Calibri" panose="020F0502020204030204" pitchFamily="34" charset="0"/>
                <a:ea typeface="Calibri" panose="020F0502020204030204" pitchFamily="34" charset="0"/>
                <a:cs typeface="Calibri" panose="020F0502020204030204" pitchFamily="34" charset="0"/>
              </a:rPr>
              <a:t>фрезевых</a:t>
            </a:r>
            <a:r>
              <a:rPr lang="ru-RU" dirty="0">
                <a:latin typeface="Calibri" panose="020F0502020204030204" pitchFamily="34" charset="0"/>
                <a:ea typeface="Calibri" panose="020F0502020204030204" pitchFamily="34" charset="0"/>
                <a:cs typeface="Calibri" panose="020F0502020204030204" pitchFamily="34" charset="0"/>
              </a:rPr>
              <a:t> отверстия накладываются ниже </a:t>
            </a:r>
            <a:r>
              <a:rPr lang="ru-RU" dirty="0" err="1">
                <a:latin typeface="Calibri" panose="020F0502020204030204" pitchFamily="34" charset="0"/>
                <a:ea typeface="Calibri" panose="020F0502020204030204" pitchFamily="34" charset="0"/>
                <a:cs typeface="Calibri" panose="020F0502020204030204" pitchFamily="34" charset="0"/>
              </a:rPr>
              <a:t>иниона</a:t>
            </a:r>
            <a:r>
              <a:rPr lang="ru-RU" dirty="0">
                <a:latin typeface="Calibri" panose="020F0502020204030204" pitchFamily="34" charset="0"/>
                <a:ea typeface="Calibri" panose="020F0502020204030204" pitchFamily="34" charset="0"/>
                <a:cs typeface="Calibri" panose="020F0502020204030204" pitchFamily="34" charset="0"/>
              </a:rPr>
              <a:t>, с двух сторон от наружного затылочного гребня (см. рис. 4, в). После этого производится краниотомия грушевидной формы при помощи </a:t>
            </a:r>
            <a:r>
              <a:rPr lang="ru-RU" dirty="0" err="1">
                <a:latin typeface="Calibri" panose="020F0502020204030204" pitchFamily="34" charset="0"/>
                <a:ea typeface="Calibri" panose="020F0502020204030204" pitchFamily="34" charset="0"/>
                <a:cs typeface="Calibri" panose="020F0502020204030204" pitchFamily="34" charset="0"/>
              </a:rPr>
              <a:t>краниотома</a:t>
            </a:r>
            <a:r>
              <a:rPr lang="ru-RU" dirty="0">
                <a:latin typeface="Calibri" panose="020F0502020204030204" pitchFamily="34" charset="0"/>
                <a:ea typeface="Calibri" panose="020F0502020204030204" pitchFamily="34" charset="0"/>
                <a:cs typeface="Calibri" panose="020F0502020204030204" pitchFamily="34" charset="0"/>
              </a:rPr>
              <a:t> (см. рис. 4, в). При необходимости расширяется трепанационное окно: в стороны — максимально, насколько позволяет операционное поле и насколько это необходимо, а вниз — до большого затылочного отверстия. Иногда возникают трудности при прохождении </a:t>
            </a:r>
            <a:r>
              <a:rPr lang="ru-RU" dirty="0" err="1">
                <a:latin typeface="Calibri" panose="020F0502020204030204" pitchFamily="34" charset="0"/>
                <a:ea typeface="Calibri" panose="020F0502020204030204" pitchFamily="34" charset="0"/>
                <a:cs typeface="Calibri" panose="020F0502020204030204" pitchFamily="34" charset="0"/>
              </a:rPr>
              <a:t>краниотомом</a:t>
            </a:r>
            <a:r>
              <a:rPr lang="ru-RU" dirty="0">
                <a:latin typeface="Calibri" panose="020F0502020204030204" pitchFamily="34" charset="0"/>
                <a:ea typeface="Calibri" panose="020F0502020204030204" pitchFamily="34" charset="0"/>
                <a:cs typeface="Calibri" panose="020F0502020204030204" pitchFamily="34" charset="0"/>
              </a:rPr>
              <a:t> утолщенной затылочной кости в области края большого затылочного отверстия. Эту часть кости можно сточить бором или продолжить трепанацию вниз и в стороны при помощи костных кусачек. </a:t>
            </a:r>
          </a:p>
        </p:txBody>
      </p:sp>
      <p:pic>
        <p:nvPicPr>
          <p:cNvPr id="3" name="Рисунок 2"/>
          <p:cNvPicPr>
            <a:picLocks noChangeAspect="1"/>
          </p:cNvPicPr>
          <p:nvPr/>
        </p:nvPicPr>
        <p:blipFill>
          <a:blip r:embed="rId2"/>
          <a:stretch>
            <a:fillRect/>
          </a:stretch>
        </p:blipFill>
        <p:spPr>
          <a:xfrm>
            <a:off x="10578720" y="231433"/>
            <a:ext cx="1402202" cy="1371719"/>
          </a:xfrm>
          <a:prstGeom prst="rect">
            <a:avLst/>
          </a:prstGeom>
        </p:spPr>
      </p:pic>
    </p:spTree>
    <p:extLst>
      <p:ext uri="{BB962C8B-B14F-4D97-AF65-F5344CB8AC3E}">
        <p14:creationId xmlns:p14="http://schemas.microsoft.com/office/powerpoint/2010/main" val="1776594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310521" y="381965"/>
            <a:ext cx="6111272" cy="4705350"/>
          </a:xfrm>
          <a:prstGeom prst="rect">
            <a:avLst/>
          </a:prstGeom>
        </p:spPr>
      </p:pic>
      <p:sp>
        <p:nvSpPr>
          <p:cNvPr id="3" name="Прямоугольник 2"/>
          <p:cNvSpPr/>
          <p:nvPr/>
        </p:nvSpPr>
        <p:spPr>
          <a:xfrm>
            <a:off x="412756" y="5205614"/>
            <a:ext cx="11636490" cy="1631216"/>
          </a:xfrm>
          <a:prstGeom prst="rect">
            <a:avLst/>
          </a:prstGeom>
        </p:spPr>
        <p:txBody>
          <a:bodyPr wrap="square">
            <a:spAutoFit/>
          </a:bodyPr>
          <a:lstStyle/>
          <a:p>
            <a:r>
              <a:rPr lang="ru-RU" sz="1400" b="1" dirty="0">
                <a:solidFill>
                  <a:srgbClr val="007366"/>
                </a:solidFill>
                <a:latin typeface="Calibri" panose="020F0502020204030204" pitchFamily="34" charset="0"/>
                <a:ea typeface="Calibri" panose="020F0502020204030204" pitchFamily="34" charset="0"/>
                <a:cs typeface="Calibri" panose="020F0502020204030204" pitchFamily="34" charset="0"/>
              </a:rPr>
              <a:t>Рис. 4. </a:t>
            </a:r>
            <a:r>
              <a:rPr lang="ru-RU" sz="1400" dirty="0">
                <a:latin typeface="Calibri" panose="020F0502020204030204" pitchFamily="34" charset="0"/>
                <a:ea typeface="Calibri" panose="020F0502020204030204" pitchFamily="34" charset="0"/>
                <a:cs typeface="Calibri" panose="020F0502020204030204" pitchFamily="34" charset="0"/>
              </a:rPr>
              <a:t>Положение пациента «лежа» для проведения срединного </a:t>
            </a:r>
            <a:r>
              <a:rPr lang="ru-RU" sz="1400" dirty="0" err="1">
                <a:latin typeface="Calibri" panose="020F0502020204030204" pitchFamily="34" charset="0"/>
                <a:ea typeface="Calibri" panose="020F0502020204030204" pitchFamily="34" charset="0"/>
                <a:cs typeface="Calibri" panose="020F0502020204030204" pitchFamily="34" charset="0"/>
              </a:rPr>
              <a:t>субокципитального</a:t>
            </a:r>
            <a:r>
              <a:rPr lang="ru-RU" sz="1400" dirty="0">
                <a:latin typeface="Calibri" panose="020F0502020204030204" pitchFamily="34" charset="0"/>
                <a:ea typeface="Calibri" panose="020F0502020204030204" pitchFamily="34" charset="0"/>
                <a:cs typeface="Calibri" panose="020F0502020204030204" pitchFamily="34" charset="0"/>
              </a:rPr>
              <a:t> доступа. а — положение лежа на животе (</a:t>
            </a:r>
            <a:r>
              <a:rPr lang="ru-RU" sz="1400" dirty="0" err="1">
                <a:latin typeface="Calibri" panose="020F0502020204030204" pitchFamily="34" charset="0"/>
                <a:ea typeface="Calibri" panose="020F0502020204030204" pitchFamily="34" charset="0"/>
                <a:cs typeface="Calibri" panose="020F0502020204030204" pitchFamily="34" charset="0"/>
              </a:rPr>
              <a:t>concord</a:t>
            </a:r>
            <a:r>
              <a:rPr lang="ru-RU" sz="1400" dirty="0">
                <a:latin typeface="Calibri" panose="020F0502020204030204" pitchFamily="34" charset="0"/>
                <a:ea typeface="Calibri" panose="020F0502020204030204" pitchFamily="34" charset="0"/>
                <a:cs typeface="Calibri" panose="020F0502020204030204" pitchFamily="34" charset="0"/>
              </a:rPr>
              <a:t> </a:t>
            </a:r>
            <a:r>
              <a:rPr lang="ru-RU" sz="1400" dirty="0" err="1">
                <a:latin typeface="Calibri" panose="020F0502020204030204" pitchFamily="34" charset="0"/>
                <a:ea typeface="Calibri" panose="020F0502020204030204" pitchFamily="34" charset="0"/>
                <a:cs typeface="Calibri" panose="020F0502020204030204" pitchFamily="34" charset="0"/>
              </a:rPr>
              <a:t>position</a:t>
            </a:r>
            <a:r>
              <a:rPr lang="ru-RU" sz="1400" dirty="0" smtClean="0">
                <a:latin typeface="Calibri" panose="020F0502020204030204" pitchFamily="34" charset="0"/>
                <a:ea typeface="Calibri" panose="020F0502020204030204" pitchFamily="34" charset="0"/>
                <a:cs typeface="Calibri" panose="020F0502020204030204" pitchFamily="34" charset="0"/>
              </a:rPr>
              <a:t>);</a:t>
            </a:r>
          </a:p>
          <a:p>
            <a:r>
              <a:rPr lang="ru-RU" sz="1400" dirty="0" smtClean="0">
                <a:latin typeface="Calibri" panose="020F0502020204030204" pitchFamily="34" charset="0"/>
                <a:ea typeface="Calibri" panose="020F0502020204030204" pitchFamily="34" charset="0"/>
                <a:cs typeface="Calibri" panose="020F0502020204030204" pitchFamily="34" charset="0"/>
              </a:rPr>
              <a:t>б </a:t>
            </a:r>
            <a:r>
              <a:rPr lang="ru-RU" sz="1400" dirty="0">
                <a:latin typeface="Calibri" panose="020F0502020204030204" pitchFamily="34" charset="0"/>
                <a:ea typeface="Calibri" panose="020F0502020204030204" pitchFamily="34" charset="0"/>
                <a:cs typeface="Calibri" panose="020F0502020204030204" pitchFamily="34" charset="0"/>
              </a:rPr>
              <a:t>— положение «лежа на боку с поворотом на 3 /4 » (</a:t>
            </a:r>
            <a:r>
              <a:rPr lang="ru-RU" sz="1400" dirty="0" err="1">
                <a:latin typeface="Calibri" panose="020F0502020204030204" pitchFamily="34" charset="0"/>
                <a:ea typeface="Calibri" panose="020F0502020204030204" pitchFamily="34" charset="0"/>
                <a:cs typeface="Calibri" panose="020F0502020204030204" pitchFamily="34" charset="0"/>
              </a:rPr>
              <a:t>three</a:t>
            </a:r>
            <a:r>
              <a:rPr lang="ru-RU" sz="1400" dirty="0">
                <a:latin typeface="Calibri" panose="020F0502020204030204" pitchFamily="34" charset="0"/>
                <a:ea typeface="Calibri" panose="020F0502020204030204" pitchFamily="34" charset="0"/>
                <a:cs typeface="Calibri" panose="020F0502020204030204" pitchFamily="34" charset="0"/>
              </a:rPr>
              <a:t> </a:t>
            </a:r>
            <a:r>
              <a:rPr lang="ru-RU" sz="1400" dirty="0" err="1">
                <a:latin typeface="Calibri" panose="020F0502020204030204" pitchFamily="34" charset="0"/>
                <a:ea typeface="Calibri" panose="020F0502020204030204" pitchFamily="34" charset="0"/>
                <a:cs typeface="Calibri" panose="020F0502020204030204" pitchFamily="34" charset="0"/>
              </a:rPr>
              <a:t>quarter</a:t>
            </a:r>
            <a:r>
              <a:rPr lang="ru-RU" sz="1400" dirty="0">
                <a:latin typeface="Calibri" panose="020F0502020204030204" pitchFamily="34" charset="0"/>
                <a:ea typeface="Calibri" panose="020F0502020204030204" pitchFamily="34" charset="0"/>
                <a:cs typeface="Calibri" panose="020F0502020204030204" pitchFamily="34" charset="0"/>
              </a:rPr>
              <a:t> </a:t>
            </a:r>
            <a:r>
              <a:rPr lang="ru-RU" sz="1400" dirty="0" err="1">
                <a:latin typeface="Calibri" panose="020F0502020204030204" pitchFamily="34" charset="0"/>
                <a:ea typeface="Calibri" panose="020F0502020204030204" pitchFamily="34" charset="0"/>
                <a:cs typeface="Calibri" panose="020F0502020204030204" pitchFamily="34" charset="0"/>
              </a:rPr>
              <a:t>prone</a:t>
            </a:r>
            <a:r>
              <a:rPr lang="ru-RU" sz="1400" dirty="0">
                <a:latin typeface="Calibri" panose="020F0502020204030204" pitchFamily="34" charset="0"/>
                <a:ea typeface="Calibri" panose="020F0502020204030204" pitchFamily="34" charset="0"/>
                <a:cs typeface="Calibri" panose="020F0502020204030204" pitchFamily="34" charset="0"/>
              </a:rPr>
              <a:t> </a:t>
            </a:r>
            <a:r>
              <a:rPr lang="ru-RU" sz="1400" dirty="0" err="1">
                <a:latin typeface="Calibri" panose="020F0502020204030204" pitchFamily="34" charset="0"/>
                <a:ea typeface="Calibri" panose="020F0502020204030204" pitchFamily="34" charset="0"/>
                <a:cs typeface="Calibri" panose="020F0502020204030204" pitchFamily="34" charset="0"/>
              </a:rPr>
              <a:t>position</a:t>
            </a:r>
            <a:r>
              <a:rPr lang="ru-RU" sz="1400" dirty="0">
                <a:latin typeface="Calibri" panose="020F0502020204030204" pitchFamily="34" charset="0"/>
                <a:ea typeface="Calibri" panose="020F0502020204030204" pitchFamily="34" charset="0"/>
                <a:cs typeface="Calibri" panose="020F0502020204030204" pitchFamily="34" charset="0"/>
              </a:rPr>
              <a:t>); в, г — модификации срединного </a:t>
            </a:r>
            <a:r>
              <a:rPr lang="ru-RU" sz="1400" dirty="0" err="1">
                <a:latin typeface="Calibri" panose="020F0502020204030204" pitchFamily="34" charset="0"/>
                <a:ea typeface="Calibri" panose="020F0502020204030204" pitchFamily="34" charset="0"/>
                <a:cs typeface="Calibri" panose="020F0502020204030204" pitchFamily="34" charset="0"/>
              </a:rPr>
              <a:t>субокципитального</a:t>
            </a:r>
            <a:r>
              <a:rPr lang="ru-RU" sz="1400" dirty="0">
                <a:latin typeface="Calibri" panose="020F0502020204030204" pitchFamily="34" charset="0"/>
                <a:ea typeface="Calibri" panose="020F0502020204030204" pitchFamily="34" charset="0"/>
                <a:cs typeface="Calibri" panose="020F0502020204030204" pitchFamily="34" charset="0"/>
              </a:rPr>
              <a:t> доступа; </a:t>
            </a:r>
            <a:endParaRPr lang="ru-RU" sz="1400" dirty="0" smtClean="0">
              <a:latin typeface="Calibri" panose="020F0502020204030204" pitchFamily="34" charset="0"/>
              <a:ea typeface="Calibri" panose="020F0502020204030204" pitchFamily="34" charset="0"/>
              <a:cs typeface="Calibri" panose="020F0502020204030204" pitchFamily="34" charset="0"/>
            </a:endParaRPr>
          </a:p>
          <a:p>
            <a:r>
              <a:rPr lang="ru-RU" sz="1400" dirty="0" smtClean="0">
                <a:latin typeface="Calibri" panose="020F0502020204030204" pitchFamily="34" charset="0"/>
                <a:ea typeface="Calibri" panose="020F0502020204030204" pitchFamily="34" charset="0"/>
                <a:cs typeface="Calibri" panose="020F0502020204030204" pitchFamily="34" charset="0"/>
              </a:rPr>
              <a:t>в </a:t>
            </a:r>
            <a:r>
              <a:rPr lang="ru-RU" sz="1400" dirty="0">
                <a:latin typeface="Calibri" panose="020F0502020204030204" pitchFamily="34" charset="0"/>
                <a:ea typeface="Calibri" panose="020F0502020204030204" pitchFamily="34" charset="0"/>
                <a:cs typeface="Calibri" panose="020F0502020204030204" pitchFamily="34" charset="0"/>
              </a:rPr>
              <a:t>— нижний срединный </a:t>
            </a:r>
            <a:r>
              <a:rPr lang="ru-RU" sz="1400" dirty="0" err="1">
                <a:latin typeface="Calibri" panose="020F0502020204030204" pitchFamily="34" charset="0"/>
                <a:ea typeface="Calibri" panose="020F0502020204030204" pitchFamily="34" charset="0"/>
                <a:cs typeface="Calibri" panose="020F0502020204030204" pitchFamily="34" charset="0"/>
              </a:rPr>
              <a:t>субокципитальный</a:t>
            </a:r>
            <a:r>
              <a:rPr lang="ru-RU" sz="1400" dirty="0">
                <a:latin typeface="Calibri" panose="020F0502020204030204" pitchFamily="34" charset="0"/>
                <a:ea typeface="Calibri" panose="020F0502020204030204" pitchFamily="34" charset="0"/>
                <a:cs typeface="Calibri" panose="020F0502020204030204" pitchFamily="34" charset="0"/>
              </a:rPr>
              <a:t> доступ. Стрелками показаны границы краниотомии: 1 — сагиттальный синус, 2 — синусный сток, 3 — сигмовидный синус, 4 — дужка С-1 позвонка, г — верхний срединный </a:t>
            </a:r>
            <a:r>
              <a:rPr lang="ru-RU" sz="1400" dirty="0" err="1">
                <a:latin typeface="Calibri" panose="020F0502020204030204" pitchFamily="34" charset="0"/>
                <a:ea typeface="Calibri" panose="020F0502020204030204" pitchFamily="34" charset="0"/>
                <a:cs typeface="Calibri" panose="020F0502020204030204" pitchFamily="34" charset="0"/>
              </a:rPr>
              <a:t>субокципитальный</a:t>
            </a:r>
            <a:r>
              <a:rPr lang="ru-RU" sz="1400" dirty="0">
                <a:latin typeface="Calibri" panose="020F0502020204030204" pitchFamily="34" charset="0"/>
                <a:ea typeface="Calibri" panose="020F0502020204030204" pitchFamily="34" charset="0"/>
                <a:cs typeface="Calibri" panose="020F0502020204030204" pitchFamily="34" charset="0"/>
              </a:rPr>
              <a:t> доступ. Стрелками показаны границы краниотомии. Остальные обозначения идентичны рисунку в. </a:t>
            </a:r>
            <a:endParaRPr lang="ru-RU" sz="1400" dirty="0" smtClean="0">
              <a:latin typeface="Calibri" panose="020F0502020204030204" pitchFamily="34" charset="0"/>
              <a:ea typeface="Calibri" panose="020F0502020204030204" pitchFamily="34" charset="0"/>
              <a:cs typeface="Calibri" panose="020F0502020204030204" pitchFamily="34" charset="0"/>
            </a:endParaRPr>
          </a:p>
          <a:p>
            <a:r>
              <a:rPr lang="ru-RU" sz="1400" dirty="0">
                <a:latin typeface="Calibri" panose="020F0502020204030204" pitchFamily="34" charset="0"/>
                <a:ea typeface="Calibri" panose="020F0502020204030204" pitchFamily="34" charset="0"/>
                <a:cs typeface="Calibri" panose="020F0502020204030204" pitchFamily="34" charset="0"/>
              </a:rPr>
              <a:t>(из статьи: «Применение хирургических доступов к задней черепной ямке в положении больного лежа» В.Н. </a:t>
            </a:r>
            <a:r>
              <a:rPr lang="ru-RU" sz="1400" dirty="0" err="1">
                <a:latin typeface="Calibri" panose="020F0502020204030204" pitchFamily="34" charset="0"/>
                <a:ea typeface="Calibri" panose="020F0502020204030204" pitchFamily="34" charset="0"/>
                <a:cs typeface="Calibri" panose="020F0502020204030204" pitchFamily="34" charset="0"/>
              </a:rPr>
              <a:t>Шиманский</a:t>
            </a:r>
            <a:r>
              <a:rPr lang="ru-RU" sz="1400" dirty="0">
                <a:latin typeface="Calibri" panose="020F0502020204030204" pitchFamily="34" charset="0"/>
                <a:ea typeface="Calibri" panose="020F0502020204030204" pitchFamily="34" charset="0"/>
                <a:cs typeface="Calibri" panose="020F0502020204030204" pitchFamily="34" charset="0"/>
              </a:rPr>
              <a:t>)</a:t>
            </a:r>
          </a:p>
          <a:p>
            <a:endParaRPr lang="ru-RU" sz="1400" dirty="0">
              <a:latin typeface="Calibri" panose="020F0502020204030204" pitchFamily="34" charset="0"/>
              <a:ea typeface="Calibri" panose="020F0502020204030204" pitchFamily="34" charset="0"/>
              <a:cs typeface="Calibri" panose="020F0502020204030204" pitchFamily="34" charset="0"/>
            </a:endParaRPr>
          </a:p>
        </p:txBody>
      </p:sp>
      <p:pic>
        <p:nvPicPr>
          <p:cNvPr id="4" name="Рисунок 3"/>
          <p:cNvPicPr>
            <a:picLocks noChangeAspect="1"/>
          </p:cNvPicPr>
          <p:nvPr/>
        </p:nvPicPr>
        <p:blipFill>
          <a:blip r:embed="rId3"/>
          <a:stretch>
            <a:fillRect/>
          </a:stretch>
        </p:blipFill>
        <p:spPr>
          <a:xfrm>
            <a:off x="10578720" y="231433"/>
            <a:ext cx="1402202" cy="1371719"/>
          </a:xfrm>
          <a:prstGeom prst="rect">
            <a:avLst/>
          </a:prstGeom>
        </p:spPr>
      </p:pic>
    </p:spTree>
    <p:extLst>
      <p:ext uri="{BB962C8B-B14F-4D97-AF65-F5344CB8AC3E}">
        <p14:creationId xmlns:p14="http://schemas.microsoft.com/office/powerpoint/2010/main" val="307060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4000" b="1" dirty="0">
                <a:solidFill>
                  <a:srgbClr val="007366"/>
                </a:solidFill>
                <a:latin typeface="Calibri" panose="020F0502020204030204" pitchFamily="34" charset="0"/>
                <a:ea typeface="Calibri" panose="020F0502020204030204" pitchFamily="34" charset="0"/>
                <a:cs typeface="Calibri" panose="020F0502020204030204" pitchFamily="34" charset="0"/>
              </a:rPr>
              <a:t>ОПЕРАТИВНЫЕ ДОСТУПЫ К ОТДЕЛЬНЫМ ОБЛАСТЯМ ГОЛОВНОГО МОЗГА</a:t>
            </a:r>
          </a:p>
        </p:txBody>
      </p:sp>
      <p:sp>
        <p:nvSpPr>
          <p:cNvPr id="3" name="Объект 2"/>
          <p:cNvSpPr>
            <a:spLocks noGrp="1"/>
          </p:cNvSpPr>
          <p:nvPr>
            <p:ph idx="1"/>
          </p:nvPr>
        </p:nvSpPr>
        <p:spPr/>
        <p:txBody>
          <a:bodyPr/>
          <a:lstStyle/>
          <a:p>
            <a:pPr marL="0" indent="0">
              <a:buNone/>
            </a:pPr>
            <a:r>
              <a:rPr lang="ru-RU" b="1" dirty="0">
                <a:solidFill>
                  <a:srgbClr val="007366"/>
                </a:solidFill>
                <a:latin typeface="Calibri" panose="020F0502020204030204" pitchFamily="34" charset="0"/>
                <a:ea typeface="Calibri" panose="020F0502020204030204" pitchFamily="34" charset="0"/>
                <a:cs typeface="Calibri" panose="020F0502020204030204" pitchFamily="34" charset="0"/>
              </a:rPr>
              <a:t>Доступ к передней черепной ямке</a:t>
            </a:r>
          </a:p>
          <a:p>
            <a:pPr marL="0" indent="0">
              <a:buNone/>
            </a:pPr>
            <a:r>
              <a:rPr lang="ru-RU" dirty="0">
                <a:latin typeface="Calibri" panose="020F0502020204030204" pitchFamily="34" charset="0"/>
                <a:ea typeface="Calibri" panose="020F0502020204030204" pitchFamily="34" charset="0"/>
                <a:cs typeface="Calibri" panose="020F0502020204030204" pitchFamily="34" charset="0"/>
              </a:rPr>
              <a:t>При осуществлении доступа к передней черепной ямке больного укладывают на спину, голову поворачивают в противоположную от очага сторону. Кожный разрез начинают на 3-4 см выше переносья, проводят по срединной линии и заворачивают дугой к виску по границе роста волос в лобно-височной области, заканчивая у верхнего прикрепления ушной раковины. Если очаг располагается на границе лобной и височной долей мозга, то нижний конец разреза, не доводя до ушной раковины на несколько сантиметров, заворачивают кзади, и разрез принимает форму </a:t>
            </a:r>
            <a:r>
              <a:rPr lang="ru-RU" dirty="0" smtClean="0">
                <a:latin typeface="Calibri" panose="020F0502020204030204" pitchFamily="34" charset="0"/>
                <a:ea typeface="Calibri" panose="020F0502020204030204" pitchFamily="34" charset="0"/>
                <a:cs typeface="Calibri" panose="020F0502020204030204" pitchFamily="34" charset="0"/>
              </a:rPr>
              <a:t>серпа. При </a:t>
            </a:r>
            <a:r>
              <a:rPr lang="ru-RU" dirty="0">
                <a:latin typeface="Calibri" panose="020F0502020204030204" pitchFamily="34" charset="0"/>
                <a:ea typeface="Calibri" panose="020F0502020204030204" pitchFamily="34" charset="0"/>
                <a:cs typeface="Calibri" panose="020F0502020204030204" pitchFamily="34" charset="0"/>
              </a:rPr>
              <a:t>такой форме рассечения трепанация лобной и височной костей возможна в пределах, обеспечивающих свободный осмотр лобной доли и всей передней черепной ямки.</a:t>
            </a:r>
          </a:p>
          <a:p>
            <a:pPr marL="0" indent="0">
              <a:buNone/>
            </a:pPr>
            <a:endParaRPr lang="ru-RU" dirty="0"/>
          </a:p>
        </p:txBody>
      </p:sp>
      <p:pic>
        <p:nvPicPr>
          <p:cNvPr id="4" name="Рисунок 3"/>
          <p:cNvPicPr>
            <a:picLocks noChangeAspect="1"/>
          </p:cNvPicPr>
          <p:nvPr/>
        </p:nvPicPr>
        <p:blipFill>
          <a:blip r:embed="rId2"/>
          <a:stretch>
            <a:fillRect/>
          </a:stretch>
        </p:blipFill>
        <p:spPr>
          <a:xfrm>
            <a:off x="10578720" y="231433"/>
            <a:ext cx="1402202" cy="1371719"/>
          </a:xfrm>
          <a:prstGeom prst="rect">
            <a:avLst/>
          </a:prstGeom>
        </p:spPr>
      </p:pic>
    </p:spTree>
    <p:extLst>
      <p:ext uri="{BB962C8B-B14F-4D97-AF65-F5344CB8AC3E}">
        <p14:creationId xmlns:p14="http://schemas.microsoft.com/office/powerpoint/2010/main" val="3463478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56525" y="1977467"/>
            <a:ext cx="10741308" cy="2308324"/>
          </a:xfrm>
          <a:prstGeom prst="rect">
            <a:avLst/>
          </a:prstGeom>
        </p:spPr>
        <p:txBody>
          <a:bodyPr wrap="square">
            <a:spAutoFit/>
          </a:bodyPr>
          <a:lstStyle/>
          <a:p>
            <a:r>
              <a:rPr lang="ru-RU" dirty="0" smtClean="0">
                <a:latin typeface="Calibri" panose="020F0502020204030204" pitchFamily="34" charset="0"/>
                <a:ea typeface="Calibri" panose="020F0502020204030204" pitchFamily="34" charset="0"/>
                <a:cs typeface="Calibri" panose="020F0502020204030204" pitchFamily="34" charset="0"/>
              </a:rPr>
              <a:t>Показания </a:t>
            </a:r>
            <a:r>
              <a:rPr lang="ru-RU" dirty="0">
                <a:latin typeface="Calibri" panose="020F0502020204030204" pitchFamily="34" charset="0"/>
                <a:ea typeface="Calibri" panose="020F0502020204030204" pitchFamily="34" charset="0"/>
                <a:cs typeface="Calibri" panose="020F0502020204030204" pitchFamily="34" charset="0"/>
              </a:rPr>
              <a:t>к </a:t>
            </a:r>
            <a:r>
              <a:rPr lang="ru-RU" dirty="0" err="1">
                <a:latin typeface="Calibri" panose="020F0502020204030204" pitchFamily="34" charset="0"/>
                <a:ea typeface="Calibri" panose="020F0502020204030204" pitchFamily="34" charset="0"/>
                <a:cs typeface="Calibri" panose="020F0502020204030204" pitchFamily="34" charset="0"/>
              </a:rPr>
              <a:t>ламинотомии</a:t>
            </a:r>
            <a:r>
              <a:rPr lang="ru-RU" dirty="0">
                <a:latin typeface="Calibri" panose="020F0502020204030204" pitchFamily="34" charset="0"/>
                <a:ea typeface="Calibri" panose="020F0502020204030204" pitchFamily="34" charset="0"/>
                <a:cs typeface="Calibri" panose="020F0502020204030204" pitchFamily="34" charset="0"/>
              </a:rPr>
              <a:t> дужки I шейного позвонка определяются расположением патологического процесса, степенью опущения миндаликов мозжечка и соответственно необходимостью декомпрессии структур краниовертебрального перехода и структур ЗЧЯ. Если в декомпрессии краниовертебрального перехода нет необходимости, то заднее полукольцо I шейного позвонка укладывается на свое место и плотно фиксируется шелковыми швами. Границы </a:t>
            </a:r>
            <a:r>
              <a:rPr lang="ru-RU" dirty="0" err="1">
                <a:latin typeface="Calibri" panose="020F0502020204030204" pitchFamily="34" charset="0"/>
                <a:ea typeface="Calibri" panose="020F0502020204030204" pitchFamily="34" charset="0"/>
                <a:cs typeface="Calibri" panose="020F0502020204030204" pitchFamily="34" charset="0"/>
              </a:rPr>
              <a:t>ламинотомии</a:t>
            </a:r>
            <a:r>
              <a:rPr lang="ru-RU" dirty="0">
                <a:latin typeface="Calibri" panose="020F0502020204030204" pitchFamily="34" charset="0"/>
                <a:ea typeface="Calibri" panose="020F0502020204030204" pitchFamily="34" charset="0"/>
                <a:cs typeface="Calibri" panose="020F0502020204030204" pitchFamily="34" charset="0"/>
              </a:rPr>
              <a:t> I шейного позвонка — не более 1,5 см в стороны от средней линии, т. е. полный размер — не более 3 см в абсолютном исчислении (см. рис. 5, б), что обусловлено близким расположением позвоночных артерий и опасностью повреждения их при манипуляциях на кости. </a:t>
            </a:r>
          </a:p>
        </p:txBody>
      </p:sp>
      <p:pic>
        <p:nvPicPr>
          <p:cNvPr id="3" name="Рисунок 2"/>
          <p:cNvPicPr>
            <a:picLocks noChangeAspect="1"/>
          </p:cNvPicPr>
          <p:nvPr/>
        </p:nvPicPr>
        <p:blipFill>
          <a:blip r:embed="rId2"/>
          <a:stretch>
            <a:fillRect/>
          </a:stretch>
        </p:blipFill>
        <p:spPr>
          <a:xfrm>
            <a:off x="10578720" y="231433"/>
            <a:ext cx="1402202" cy="1371719"/>
          </a:xfrm>
          <a:prstGeom prst="rect">
            <a:avLst/>
          </a:prstGeom>
        </p:spPr>
      </p:pic>
    </p:spTree>
    <p:extLst>
      <p:ext uri="{BB962C8B-B14F-4D97-AF65-F5344CB8AC3E}">
        <p14:creationId xmlns:p14="http://schemas.microsoft.com/office/powerpoint/2010/main" val="2243051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044286" y="946038"/>
            <a:ext cx="8300197" cy="3510216"/>
          </a:xfrm>
          <a:prstGeom prst="rect">
            <a:avLst/>
          </a:prstGeom>
        </p:spPr>
      </p:pic>
      <p:sp>
        <p:nvSpPr>
          <p:cNvPr id="3" name="Прямоугольник 2"/>
          <p:cNvSpPr/>
          <p:nvPr/>
        </p:nvSpPr>
        <p:spPr>
          <a:xfrm>
            <a:off x="686763" y="4799310"/>
            <a:ext cx="11015242" cy="1815882"/>
          </a:xfrm>
          <a:prstGeom prst="rect">
            <a:avLst/>
          </a:prstGeom>
        </p:spPr>
        <p:txBody>
          <a:bodyPr wrap="square">
            <a:spAutoFit/>
          </a:bodyPr>
          <a:lstStyle/>
          <a:p>
            <a:r>
              <a:rPr lang="ru-RU" sz="1600" b="1" dirty="0">
                <a:solidFill>
                  <a:srgbClr val="007366"/>
                </a:solidFill>
                <a:latin typeface="Calibri" panose="020F0502020204030204" pitchFamily="34" charset="0"/>
                <a:ea typeface="Calibri" panose="020F0502020204030204" pitchFamily="34" charset="0"/>
                <a:cs typeface="Calibri" panose="020F0502020204030204" pitchFamily="34" charset="0"/>
              </a:rPr>
              <a:t>Рис. 5. </a:t>
            </a:r>
            <a:r>
              <a:rPr lang="ru-RU" sz="1600" dirty="0">
                <a:latin typeface="Calibri" panose="020F0502020204030204" pitchFamily="34" charset="0"/>
                <a:ea typeface="Calibri" panose="020F0502020204030204" pitchFamily="34" charset="0"/>
                <a:cs typeface="Calibri" panose="020F0502020204030204" pitchFamily="34" charset="0"/>
              </a:rPr>
              <a:t>Нижний срединный доступ. а — ориентиры разреза кожи: 1 — наружный затылочный выступ (</a:t>
            </a:r>
            <a:r>
              <a:rPr lang="ru-RU" sz="1600" dirty="0" err="1">
                <a:latin typeface="Calibri" panose="020F0502020204030204" pitchFamily="34" charset="0"/>
                <a:ea typeface="Calibri" panose="020F0502020204030204" pitchFamily="34" charset="0"/>
                <a:cs typeface="Calibri" panose="020F0502020204030204" pitchFamily="34" charset="0"/>
              </a:rPr>
              <a:t>protuberantia</a:t>
            </a:r>
            <a:r>
              <a:rPr lang="ru-RU" sz="1600" dirty="0">
                <a:latin typeface="Calibri" panose="020F0502020204030204" pitchFamily="34" charset="0"/>
                <a:ea typeface="Calibri" panose="020F0502020204030204" pitchFamily="34" charset="0"/>
                <a:cs typeface="Calibri" panose="020F0502020204030204" pitchFamily="34" charset="0"/>
              </a:rPr>
              <a:t> </a:t>
            </a:r>
            <a:r>
              <a:rPr lang="ru-RU" sz="1600" dirty="0" err="1">
                <a:latin typeface="Calibri" panose="020F0502020204030204" pitchFamily="34" charset="0"/>
                <a:ea typeface="Calibri" panose="020F0502020204030204" pitchFamily="34" charset="0"/>
                <a:cs typeface="Calibri" panose="020F0502020204030204" pitchFamily="34" charset="0"/>
              </a:rPr>
              <a:t>occipitalis</a:t>
            </a:r>
            <a:r>
              <a:rPr lang="ru-RU" sz="1600" dirty="0">
                <a:latin typeface="Calibri" panose="020F0502020204030204" pitchFamily="34" charset="0"/>
                <a:ea typeface="Calibri" panose="020F0502020204030204" pitchFamily="34" charset="0"/>
                <a:cs typeface="Calibri" panose="020F0502020204030204" pitchFamily="34" charset="0"/>
              </a:rPr>
              <a:t> </a:t>
            </a:r>
            <a:r>
              <a:rPr lang="ru-RU" sz="1600" dirty="0" err="1">
                <a:latin typeface="Calibri" panose="020F0502020204030204" pitchFamily="34" charset="0"/>
                <a:ea typeface="Calibri" panose="020F0502020204030204" pitchFamily="34" charset="0"/>
                <a:cs typeface="Calibri" panose="020F0502020204030204" pitchFamily="34" charset="0"/>
              </a:rPr>
              <a:t>externa</a:t>
            </a:r>
            <a:r>
              <a:rPr lang="ru-RU" sz="1600" dirty="0">
                <a:latin typeface="Calibri" panose="020F0502020204030204" pitchFamily="34" charset="0"/>
                <a:ea typeface="Calibri" panose="020F0502020204030204" pitchFamily="34" charset="0"/>
                <a:cs typeface="Calibri" panose="020F0502020204030204" pitchFamily="34" charset="0"/>
              </a:rPr>
              <a:t>), 2 — нижняя линия разреза (уровень остистого отростка С3 шейного позвонка); б — окончательный вид нижнего срединного </a:t>
            </a:r>
            <a:r>
              <a:rPr lang="ru-RU" sz="1600" dirty="0" err="1">
                <a:latin typeface="Calibri" panose="020F0502020204030204" pitchFamily="34" charset="0"/>
                <a:ea typeface="Calibri" panose="020F0502020204030204" pitchFamily="34" charset="0"/>
                <a:cs typeface="Calibri" panose="020F0502020204030204" pitchFamily="34" charset="0"/>
              </a:rPr>
              <a:t>субокципитального</a:t>
            </a:r>
            <a:r>
              <a:rPr lang="ru-RU" sz="1600" dirty="0">
                <a:latin typeface="Calibri" panose="020F0502020204030204" pitchFamily="34" charset="0"/>
                <a:ea typeface="Calibri" panose="020F0502020204030204" pitchFamily="34" charset="0"/>
                <a:cs typeface="Calibri" panose="020F0502020204030204" pitchFamily="34" charset="0"/>
              </a:rPr>
              <a:t> доступа: 1 — затылочная кость и дужка С1 позвонка удалены, 2 — произведена дополнительная резекция затылочной кости в области большого затылочного отверстия костными кусачками </a:t>
            </a:r>
            <a:r>
              <a:rPr lang="ru-RU" sz="1600" dirty="0" err="1">
                <a:latin typeface="Calibri" panose="020F0502020204030204" pitchFamily="34" charset="0"/>
                <a:ea typeface="Calibri" panose="020F0502020204030204" pitchFamily="34" charset="0"/>
                <a:cs typeface="Calibri" panose="020F0502020204030204" pitchFamily="34" charset="0"/>
              </a:rPr>
              <a:t>латерально</a:t>
            </a:r>
            <a:r>
              <a:rPr lang="ru-RU" sz="1600" dirty="0">
                <a:latin typeface="Calibri" panose="020F0502020204030204" pitchFamily="34" charset="0"/>
                <a:ea typeface="Calibri" panose="020F0502020204030204" pitchFamily="34" charset="0"/>
                <a:cs typeface="Calibri" panose="020F0502020204030204" pitchFamily="34" charset="0"/>
              </a:rPr>
              <a:t>, </a:t>
            </a:r>
            <a:endParaRPr lang="ru-RU" sz="1600" dirty="0" smtClean="0">
              <a:latin typeface="Calibri" panose="020F0502020204030204" pitchFamily="34" charset="0"/>
              <a:ea typeface="Calibri" panose="020F0502020204030204" pitchFamily="34" charset="0"/>
              <a:cs typeface="Calibri" panose="020F0502020204030204" pitchFamily="34" charset="0"/>
            </a:endParaRPr>
          </a:p>
          <a:p>
            <a:r>
              <a:rPr lang="ru-RU" sz="1600" dirty="0" smtClean="0">
                <a:latin typeface="Calibri" panose="020F0502020204030204" pitchFamily="34" charset="0"/>
                <a:ea typeface="Calibri" panose="020F0502020204030204" pitchFamily="34" charset="0"/>
                <a:cs typeface="Calibri" panose="020F0502020204030204" pitchFamily="34" charset="0"/>
              </a:rPr>
              <a:t>3 — </a:t>
            </a:r>
            <a:r>
              <a:rPr lang="ru-RU" sz="1600" dirty="0">
                <a:latin typeface="Calibri" panose="020F0502020204030204" pitchFamily="34" charset="0"/>
                <a:ea typeface="Calibri" panose="020F0502020204030204" pitchFamily="34" charset="0"/>
                <a:cs typeface="Calibri" panose="020F0502020204030204" pitchFamily="34" charset="0"/>
              </a:rPr>
              <a:t>визуализируется атланто-затылочная мембрана</a:t>
            </a:r>
            <a:r>
              <a:rPr lang="ru-RU" sz="1600" dirty="0" smtClean="0">
                <a:latin typeface="Calibri" panose="020F0502020204030204" pitchFamily="34" charset="0"/>
                <a:ea typeface="Calibri" panose="020F0502020204030204" pitchFamily="34" charset="0"/>
                <a:cs typeface="Calibri" panose="020F0502020204030204" pitchFamily="34" charset="0"/>
              </a:rPr>
              <a:t>.</a:t>
            </a:r>
          </a:p>
          <a:p>
            <a:r>
              <a:rPr lang="ru-RU" sz="1600" dirty="0">
                <a:latin typeface="Calibri" panose="020F0502020204030204" pitchFamily="34" charset="0"/>
                <a:ea typeface="Calibri" panose="020F0502020204030204" pitchFamily="34" charset="0"/>
                <a:cs typeface="Calibri" panose="020F0502020204030204" pitchFamily="34" charset="0"/>
              </a:rPr>
              <a:t>(из статьи: «Применение хирургических доступов к задней черепной ямке в положении больного лежа» В.Н. </a:t>
            </a:r>
            <a:r>
              <a:rPr lang="ru-RU" sz="1600" dirty="0" err="1">
                <a:latin typeface="Calibri" panose="020F0502020204030204" pitchFamily="34" charset="0"/>
                <a:ea typeface="Calibri" panose="020F0502020204030204" pitchFamily="34" charset="0"/>
                <a:cs typeface="Calibri" panose="020F0502020204030204" pitchFamily="34" charset="0"/>
              </a:rPr>
              <a:t>Шиманский</a:t>
            </a:r>
            <a:r>
              <a:rPr lang="ru-RU" sz="1600" dirty="0">
                <a:latin typeface="Calibri" panose="020F0502020204030204" pitchFamily="34" charset="0"/>
                <a:ea typeface="Calibri" panose="020F0502020204030204" pitchFamily="34" charset="0"/>
                <a:cs typeface="Calibri" panose="020F0502020204030204" pitchFamily="34" charset="0"/>
              </a:rPr>
              <a:t>)</a:t>
            </a:r>
          </a:p>
          <a:p>
            <a:endParaRPr lang="ru-RU" sz="1600" dirty="0">
              <a:latin typeface="Calibri" panose="020F0502020204030204" pitchFamily="34" charset="0"/>
              <a:ea typeface="Calibri" panose="020F0502020204030204" pitchFamily="34" charset="0"/>
              <a:cs typeface="Calibri" panose="020F0502020204030204" pitchFamily="34" charset="0"/>
            </a:endParaRPr>
          </a:p>
        </p:txBody>
      </p:sp>
      <p:pic>
        <p:nvPicPr>
          <p:cNvPr id="4" name="Рисунок 3"/>
          <p:cNvPicPr>
            <a:picLocks noChangeAspect="1"/>
          </p:cNvPicPr>
          <p:nvPr/>
        </p:nvPicPr>
        <p:blipFill>
          <a:blip r:embed="rId3"/>
          <a:stretch>
            <a:fillRect/>
          </a:stretch>
        </p:blipFill>
        <p:spPr>
          <a:xfrm>
            <a:off x="10578720" y="231433"/>
            <a:ext cx="1402202" cy="1371719"/>
          </a:xfrm>
          <a:prstGeom prst="rect">
            <a:avLst/>
          </a:prstGeom>
        </p:spPr>
      </p:pic>
    </p:spTree>
    <p:extLst>
      <p:ext uri="{BB962C8B-B14F-4D97-AF65-F5344CB8AC3E}">
        <p14:creationId xmlns:p14="http://schemas.microsoft.com/office/powerpoint/2010/main" val="1122148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48182" y="1771503"/>
            <a:ext cx="10729732" cy="2862322"/>
          </a:xfrm>
          <a:prstGeom prst="rect">
            <a:avLst/>
          </a:prstGeom>
        </p:spPr>
        <p:txBody>
          <a:bodyPr wrap="square">
            <a:spAutoFit/>
          </a:bodyPr>
          <a:lstStyle/>
          <a:p>
            <a:r>
              <a:rPr lang="ru-RU" dirty="0">
                <a:latin typeface="Calibri" panose="020F0502020204030204" pitchFamily="34" charset="0"/>
                <a:ea typeface="Calibri" panose="020F0502020204030204" pitchFamily="34" charset="0"/>
                <a:cs typeface="Calibri" panose="020F0502020204030204" pitchFamily="34" charset="0"/>
              </a:rPr>
              <a:t>При выполнении срединного </a:t>
            </a:r>
            <a:r>
              <a:rPr lang="ru-RU" dirty="0" err="1">
                <a:latin typeface="Calibri" panose="020F0502020204030204" pitchFamily="34" charset="0"/>
                <a:ea typeface="Calibri" panose="020F0502020204030204" pitchFamily="34" charset="0"/>
                <a:cs typeface="Calibri" panose="020F0502020204030204" pitchFamily="34" charset="0"/>
              </a:rPr>
              <a:t>субокципитального</a:t>
            </a:r>
            <a:r>
              <a:rPr lang="ru-RU" dirty="0">
                <a:latin typeface="Calibri" panose="020F0502020204030204" pitchFamily="34" charset="0"/>
                <a:ea typeface="Calibri" panose="020F0502020204030204" pitchFamily="34" charset="0"/>
                <a:cs typeface="Calibri" panose="020F0502020204030204" pitchFamily="34" charset="0"/>
              </a:rPr>
              <a:t> хирургического доступа в положении пациента «лежа на боку с поворотом на 3 /4 » после интубации пациента проводится переворот его на бок, при этом тело пациента наклоняется примерно на 45°, на уровне грудной клетки и поясничной области устанавливаются упоры, препятствующие смещению туловища пациента относительно операционного стола. Руки фиксируются на специальных подставках, производится сгибание </a:t>
            </a:r>
            <a:r>
              <a:rPr lang="ru-RU" dirty="0" err="1">
                <a:latin typeface="Calibri" panose="020F0502020204030204" pitchFamily="34" charset="0"/>
                <a:ea typeface="Calibri" panose="020F0502020204030204" pitchFamily="34" charset="0"/>
                <a:cs typeface="Calibri" panose="020F0502020204030204" pitchFamily="34" charset="0"/>
              </a:rPr>
              <a:t>ипсилатеральной</a:t>
            </a:r>
            <a:r>
              <a:rPr lang="ru-RU" dirty="0">
                <a:latin typeface="Calibri" panose="020F0502020204030204" pitchFamily="34" charset="0"/>
                <a:ea typeface="Calibri" panose="020F0502020204030204" pitchFamily="34" charset="0"/>
                <a:cs typeface="Calibri" panose="020F0502020204030204" pitchFamily="34" charset="0"/>
              </a:rPr>
              <a:t> ноги в коленном и тазобедренном суставах до 30° с ротацией ее внутрь. Между ногами, а также в подмышечную область помещаются мягкие прокладки для профилактики нарушения трофики мягких тканей. Голова максимально сгибается. Далее голова фиксируется при помощи скобы </a:t>
            </a:r>
            <a:r>
              <a:rPr lang="ru-RU" dirty="0" err="1">
                <a:latin typeface="Calibri" panose="020F0502020204030204" pitchFamily="34" charset="0"/>
                <a:ea typeface="Calibri" panose="020F0502020204030204" pitchFamily="34" charset="0"/>
                <a:cs typeface="Calibri" panose="020F0502020204030204" pitchFamily="34" charset="0"/>
              </a:rPr>
              <a:t>Mayfield</a:t>
            </a:r>
            <a:r>
              <a:rPr lang="ru-RU" dirty="0">
                <a:latin typeface="Calibri" panose="020F0502020204030204" pitchFamily="34" charset="0"/>
                <a:ea typeface="Calibri" panose="020F0502020204030204" pitchFamily="34" charset="0"/>
                <a:cs typeface="Calibri" panose="020F0502020204030204" pitchFamily="34" charset="0"/>
              </a:rPr>
              <a:t> (см. рис. 4, б). Учитывая угол атаки, необходимый для доступа к анатомическим образованиям области IV желудочка и краниовертебрального перехода, дополнительный поворот головы пациента не требуется (см. рис. 4, б). </a:t>
            </a:r>
          </a:p>
        </p:txBody>
      </p:sp>
      <p:pic>
        <p:nvPicPr>
          <p:cNvPr id="3" name="Рисунок 2"/>
          <p:cNvPicPr>
            <a:picLocks noChangeAspect="1"/>
          </p:cNvPicPr>
          <p:nvPr/>
        </p:nvPicPr>
        <p:blipFill>
          <a:blip r:embed="rId2"/>
          <a:stretch>
            <a:fillRect/>
          </a:stretch>
        </p:blipFill>
        <p:spPr>
          <a:xfrm>
            <a:off x="10578720" y="231433"/>
            <a:ext cx="1402202" cy="1371719"/>
          </a:xfrm>
          <a:prstGeom prst="rect">
            <a:avLst/>
          </a:prstGeom>
        </p:spPr>
      </p:pic>
    </p:spTree>
    <p:extLst>
      <p:ext uri="{BB962C8B-B14F-4D97-AF65-F5344CB8AC3E}">
        <p14:creationId xmlns:p14="http://schemas.microsoft.com/office/powerpoint/2010/main" val="912900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4400" b="1" dirty="0">
                <a:solidFill>
                  <a:srgbClr val="007366"/>
                </a:solidFill>
                <a:latin typeface="Calibri" panose="020F0502020204030204" pitchFamily="34" charset="0"/>
                <a:ea typeface="Calibri" panose="020F0502020204030204" pitchFamily="34" charset="0"/>
                <a:cs typeface="Calibri" panose="020F0502020204030204" pitchFamily="34" charset="0"/>
              </a:rPr>
              <a:t>Особенности хирургической анатомии шеи</a:t>
            </a:r>
          </a:p>
        </p:txBody>
      </p:sp>
      <p:sp>
        <p:nvSpPr>
          <p:cNvPr id="3" name="Объект 2"/>
          <p:cNvSpPr>
            <a:spLocks noGrp="1"/>
          </p:cNvSpPr>
          <p:nvPr>
            <p:ph idx="1"/>
          </p:nvPr>
        </p:nvSpPr>
        <p:spPr>
          <a:xfrm>
            <a:off x="1066800" y="2161756"/>
            <a:ext cx="10058400" cy="3931920"/>
          </a:xfrm>
        </p:spPr>
        <p:txBody>
          <a:bodyPr>
            <a:normAutofit/>
          </a:bodyPr>
          <a:lstStyle/>
          <a:p>
            <a:pPr marL="0" indent="0">
              <a:buNone/>
            </a:pPr>
            <a:r>
              <a:rPr lang="ru-RU" dirty="0">
                <a:latin typeface="Calibri" panose="020F0502020204030204" pitchFamily="34" charset="0"/>
                <a:ea typeface="Calibri" panose="020F0502020204030204" pitchFamily="34" charset="0"/>
                <a:cs typeface="Calibri" panose="020F0502020204030204" pitchFamily="34" charset="0"/>
              </a:rPr>
              <a:t>1. Сложность строения.</a:t>
            </a:r>
          </a:p>
          <a:p>
            <a:pPr marL="0" indent="0">
              <a:buNone/>
            </a:pPr>
            <a:r>
              <a:rPr lang="ru-RU" dirty="0">
                <a:latin typeface="Calibri" panose="020F0502020204030204" pitchFamily="34" charset="0"/>
                <a:ea typeface="Calibri" panose="020F0502020204030204" pitchFamily="34" charset="0"/>
                <a:cs typeface="Calibri" panose="020F0502020204030204" pitchFamily="34" charset="0"/>
              </a:rPr>
              <a:t>2. Сложность иннервации, большое количество</a:t>
            </a:r>
          </a:p>
          <a:p>
            <a:pPr marL="0" indent="0">
              <a:buNone/>
            </a:pPr>
            <a:r>
              <a:rPr lang="ru-RU" dirty="0">
                <a:latin typeface="Calibri" panose="020F0502020204030204" pitchFamily="34" charset="0"/>
                <a:ea typeface="Calibri" panose="020F0502020204030204" pitchFamily="34" charset="0"/>
                <a:cs typeface="Calibri" panose="020F0502020204030204" pitchFamily="34" charset="0"/>
              </a:rPr>
              <a:t>рефлексогенных зон.</a:t>
            </a:r>
          </a:p>
          <a:p>
            <a:pPr marL="0" indent="0">
              <a:buNone/>
            </a:pPr>
            <a:r>
              <a:rPr lang="ru-RU" dirty="0">
                <a:latin typeface="Calibri" panose="020F0502020204030204" pitchFamily="34" charset="0"/>
                <a:ea typeface="Calibri" panose="020F0502020204030204" pitchFamily="34" charset="0"/>
                <a:cs typeface="Calibri" panose="020F0502020204030204" pitchFamily="34" charset="0"/>
              </a:rPr>
              <a:t>3. Значительное изменение </a:t>
            </a:r>
            <a:r>
              <a:rPr lang="ru-RU" dirty="0" err="1">
                <a:latin typeface="Calibri" panose="020F0502020204030204" pitchFamily="34" charset="0"/>
                <a:ea typeface="Calibri" panose="020F0502020204030204" pitchFamily="34" charset="0"/>
                <a:cs typeface="Calibri" panose="020F0502020204030204" pitchFamily="34" charset="0"/>
              </a:rPr>
              <a:t>синтопии</a:t>
            </a:r>
            <a:r>
              <a:rPr lang="ru-RU" dirty="0">
                <a:latin typeface="Calibri" panose="020F0502020204030204" pitchFamily="34" charset="0"/>
                <a:ea typeface="Calibri" panose="020F0502020204030204" pitchFamily="34" charset="0"/>
                <a:cs typeface="Calibri" panose="020F0502020204030204" pitchFamily="34" charset="0"/>
              </a:rPr>
              <a:t> даже при</a:t>
            </a:r>
          </a:p>
          <a:p>
            <a:pPr marL="0" indent="0">
              <a:buNone/>
            </a:pPr>
            <a:r>
              <a:rPr lang="ru-RU" dirty="0">
                <a:latin typeface="Calibri" panose="020F0502020204030204" pitchFamily="34" charset="0"/>
                <a:ea typeface="Calibri" panose="020F0502020204030204" pitchFamily="34" charset="0"/>
                <a:cs typeface="Calibri" panose="020F0502020204030204" pitchFamily="34" charset="0"/>
              </a:rPr>
              <a:t>незначительных поворотах головы.</a:t>
            </a:r>
          </a:p>
          <a:p>
            <a:pPr marL="0" indent="0">
              <a:buNone/>
            </a:pPr>
            <a:r>
              <a:rPr lang="ru-RU" dirty="0">
                <a:latin typeface="Calibri" panose="020F0502020204030204" pitchFamily="34" charset="0"/>
                <a:ea typeface="Calibri" panose="020F0502020204030204" pitchFamily="34" charset="0"/>
                <a:cs typeface="Calibri" panose="020F0502020204030204" pitchFamily="34" charset="0"/>
              </a:rPr>
              <a:t>4. Поверхностное расположение крупных</a:t>
            </a:r>
          </a:p>
          <a:p>
            <a:pPr marL="0" indent="0">
              <a:buNone/>
            </a:pPr>
            <a:r>
              <a:rPr lang="ru-RU" dirty="0">
                <a:latin typeface="Calibri" panose="020F0502020204030204" pitchFamily="34" charset="0"/>
                <a:ea typeface="Calibri" panose="020F0502020204030204" pitchFamily="34" charset="0"/>
                <a:cs typeface="Calibri" panose="020F0502020204030204" pitchFamily="34" charset="0"/>
              </a:rPr>
              <a:t>магистральных сосудов и их </a:t>
            </a:r>
            <a:r>
              <a:rPr lang="ru-RU" dirty="0" smtClean="0">
                <a:latin typeface="Calibri" panose="020F0502020204030204" pitchFamily="34" charset="0"/>
                <a:ea typeface="Calibri" panose="020F0502020204030204" pitchFamily="34" charset="0"/>
                <a:cs typeface="Calibri" panose="020F0502020204030204" pitchFamily="34" charset="0"/>
              </a:rPr>
              <a:t>слабая защищенность</a:t>
            </a:r>
            <a:r>
              <a:rPr lang="ru-RU" dirty="0">
                <a:latin typeface="Calibri" panose="020F0502020204030204" pitchFamily="34" charset="0"/>
                <a:ea typeface="Calibri" panose="020F0502020204030204" pitchFamily="34" charset="0"/>
                <a:cs typeface="Calibri" panose="020F0502020204030204" pitchFamily="34" charset="0"/>
              </a:rPr>
              <a:t>.</a:t>
            </a:r>
          </a:p>
          <a:p>
            <a:pPr marL="0" indent="0">
              <a:buNone/>
            </a:pPr>
            <a:r>
              <a:rPr lang="ru-RU" dirty="0">
                <a:latin typeface="Calibri" panose="020F0502020204030204" pitchFamily="34" charset="0"/>
                <a:ea typeface="Calibri" panose="020F0502020204030204" pitchFamily="34" charset="0"/>
                <a:cs typeface="Calibri" panose="020F0502020204030204" pitchFamily="34" charset="0"/>
              </a:rPr>
              <a:t>5. Трехъярусное расположение </a:t>
            </a:r>
            <a:r>
              <a:rPr lang="ru-RU" dirty="0" smtClean="0">
                <a:latin typeface="Calibri" panose="020F0502020204030204" pitchFamily="34" charset="0"/>
                <a:ea typeface="Calibri" panose="020F0502020204030204" pitchFamily="34" charset="0"/>
                <a:cs typeface="Calibri" panose="020F0502020204030204" pitchFamily="34" charset="0"/>
              </a:rPr>
              <a:t>венозного оттока.</a:t>
            </a:r>
            <a:endParaRPr lang="ru-RU" dirty="0">
              <a:latin typeface="Calibri" panose="020F0502020204030204" pitchFamily="34" charset="0"/>
              <a:ea typeface="Calibri" panose="020F0502020204030204" pitchFamily="34" charset="0"/>
              <a:cs typeface="Calibri" panose="020F0502020204030204" pitchFamily="34" charset="0"/>
            </a:endParaRPr>
          </a:p>
        </p:txBody>
      </p:sp>
      <p:pic>
        <p:nvPicPr>
          <p:cNvPr id="5" name="Рисунок 4"/>
          <p:cNvPicPr>
            <a:picLocks noChangeAspect="1"/>
          </p:cNvPicPr>
          <p:nvPr/>
        </p:nvPicPr>
        <p:blipFill>
          <a:blip r:embed="rId2"/>
          <a:stretch>
            <a:fillRect/>
          </a:stretch>
        </p:blipFill>
        <p:spPr>
          <a:xfrm>
            <a:off x="7732741" y="1396488"/>
            <a:ext cx="2874563" cy="4537533"/>
          </a:xfrm>
          <a:prstGeom prst="rect">
            <a:avLst/>
          </a:prstGeom>
        </p:spPr>
      </p:pic>
      <p:pic>
        <p:nvPicPr>
          <p:cNvPr id="6" name="Рисунок 5"/>
          <p:cNvPicPr>
            <a:picLocks noChangeAspect="1"/>
          </p:cNvPicPr>
          <p:nvPr/>
        </p:nvPicPr>
        <p:blipFill>
          <a:blip r:embed="rId3"/>
          <a:stretch>
            <a:fillRect/>
          </a:stretch>
        </p:blipFill>
        <p:spPr>
          <a:xfrm>
            <a:off x="10607304" y="254583"/>
            <a:ext cx="1402202" cy="1371719"/>
          </a:xfrm>
          <a:prstGeom prst="rect">
            <a:avLst/>
          </a:prstGeom>
        </p:spPr>
      </p:pic>
      <p:sp>
        <p:nvSpPr>
          <p:cNvPr id="4" name="Прямоугольник 3"/>
          <p:cNvSpPr/>
          <p:nvPr/>
        </p:nvSpPr>
        <p:spPr>
          <a:xfrm>
            <a:off x="7060740" y="5984455"/>
            <a:ext cx="4359531" cy="584775"/>
          </a:xfrm>
          <a:prstGeom prst="rect">
            <a:avLst/>
          </a:prstGeom>
        </p:spPr>
        <p:txBody>
          <a:bodyPr wrap="square">
            <a:spAutoFit/>
          </a:bodyPr>
          <a:lstStyle/>
          <a:p>
            <a:pPr algn="ctr"/>
            <a:r>
              <a:rPr lang="ru-RU" sz="1600" dirty="0" smtClean="0">
                <a:latin typeface="Calibri" panose="020F0502020204030204" pitchFamily="34" charset="0"/>
                <a:ea typeface="Calibri" panose="020F0502020204030204" pitchFamily="34" charset="0"/>
                <a:cs typeface="Calibri" panose="020F0502020204030204" pitchFamily="34" charset="0"/>
              </a:rPr>
              <a:t>(</a:t>
            </a:r>
            <a:r>
              <a:rPr lang="ru-RU" sz="1600" dirty="0">
                <a:latin typeface="Calibri" panose="020F0502020204030204" pitchFamily="34" charset="0"/>
                <a:ea typeface="Calibri" panose="020F0502020204030204" pitchFamily="34" charset="0"/>
                <a:cs typeface="Calibri" panose="020F0502020204030204" pitchFamily="34" charset="0"/>
              </a:rPr>
              <a:t>И</a:t>
            </a:r>
            <a:r>
              <a:rPr lang="ru-RU" sz="1600" dirty="0" smtClean="0">
                <a:latin typeface="Calibri" panose="020F0502020204030204" pitchFamily="34" charset="0"/>
                <a:ea typeface="Calibri" panose="020F0502020204030204" pitchFamily="34" charset="0"/>
                <a:cs typeface="Calibri" panose="020F0502020204030204" pitchFamily="34" charset="0"/>
              </a:rPr>
              <a:t>з: атлас </a:t>
            </a:r>
            <a:r>
              <a:rPr lang="ru-RU" sz="1600" dirty="0">
                <a:latin typeface="Calibri" panose="020F0502020204030204" pitchFamily="34" charset="0"/>
                <a:ea typeface="Calibri" panose="020F0502020204030204" pitchFamily="34" charset="0"/>
                <a:cs typeface="Calibri" panose="020F0502020204030204" pitchFamily="34" charset="0"/>
              </a:rPr>
              <a:t>анатомии человека том 1- Синельников Р-Д- </a:t>
            </a:r>
            <a:r>
              <a:rPr lang="ru-RU" sz="1600" dirty="0" smtClean="0">
                <a:latin typeface="Calibri" panose="020F0502020204030204" pitchFamily="34" charset="0"/>
                <a:ea typeface="Calibri" panose="020F0502020204030204" pitchFamily="34" charset="0"/>
                <a:cs typeface="Calibri" panose="020F0502020204030204" pitchFamily="34" charset="0"/>
              </a:rPr>
              <a:t>1989)</a:t>
            </a:r>
            <a:endParaRPr lang="ru-RU" sz="1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51709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25167" y="1482495"/>
            <a:ext cx="5392366" cy="3931920"/>
          </a:xfrm>
        </p:spPr>
        <p:txBody>
          <a:bodyPr>
            <a:normAutofit/>
          </a:bodyPr>
          <a:lstStyle/>
          <a:p>
            <a:pPr marL="0" indent="0">
              <a:buNone/>
            </a:pPr>
            <a:r>
              <a:rPr lang="ru-RU" dirty="0">
                <a:latin typeface="Calibri" panose="020F0502020204030204" pitchFamily="34" charset="0"/>
                <a:ea typeface="Calibri" panose="020F0502020204030204" pitchFamily="34" charset="0"/>
                <a:cs typeface="Calibri" panose="020F0502020204030204" pitchFamily="34" charset="0"/>
              </a:rPr>
              <a:t>6. Сращением стенок вен фасциями </a:t>
            </a:r>
            <a:r>
              <a:rPr lang="ru-RU" dirty="0" smtClean="0">
                <a:latin typeface="Calibri" panose="020F0502020204030204" pitchFamily="34" charset="0"/>
                <a:ea typeface="Calibri" panose="020F0502020204030204" pitchFamily="34" charset="0"/>
                <a:cs typeface="Calibri" panose="020F0502020204030204" pitchFamily="34" charset="0"/>
              </a:rPr>
              <a:t>при прохождении через </a:t>
            </a:r>
            <a:r>
              <a:rPr lang="ru-RU" dirty="0">
                <a:latin typeface="Calibri" panose="020F0502020204030204" pitchFamily="34" charset="0"/>
                <a:ea typeface="Calibri" panose="020F0502020204030204" pitchFamily="34" charset="0"/>
                <a:cs typeface="Calibri" panose="020F0502020204030204" pitchFamily="34" charset="0"/>
              </a:rPr>
              <a:t>фасциальные </a:t>
            </a:r>
            <a:r>
              <a:rPr lang="ru-RU" dirty="0" smtClean="0">
                <a:latin typeface="Calibri" panose="020F0502020204030204" pitchFamily="34" charset="0"/>
                <a:ea typeface="Calibri" panose="020F0502020204030204" pitchFamily="34" charset="0"/>
                <a:cs typeface="Calibri" panose="020F0502020204030204" pitchFamily="34" charset="0"/>
              </a:rPr>
              <a:t>футляры. Из-за </a:t>
            </a:r>
            <a:r>
              <a:rPr lang="ru-RU" dirty="0">
                <a:latin typeface="Calibri" panose="020F0502020204030204" pitchFamily="34" charset="0"/>
                <a:ea typeface="Calibri" panose="020F0502020204030204" pitchFamily="34" charset="0"/>
                <a:cs typeface="Calibri" panose="020F0502020204030204" pitchFamily="34" charset="0"/>
              </a:rPr>
              <a:t>этой особенности неспособность вен </a:t>
            </a:r>
            <a:r>
              <a:rPr lang="ru-RU" dirty="0" smtClean="0">
                <a:latin typeface="Calibri" panose="020F0502020204030204" pitchFamily="34" charset="0"/>
                <a:ea typeface="Calibri" panose="020F0502020204030204" pitchFamily="34" charset="0"/>
                <a:cs typeface="Calibri" panose="020F0502020204030204" pitchFamily="34" charset="0"/>
              </a:rPr>
              <a:t>к </a:t>
            </a:r>
            <a:r>
              <a:rPr lang="ru-RU" dirty="0" err="1" smtClean="0">
                <a:latin typeface="Calibri" panose="020F0502020204030204" pitchFamily="34" charset="0"/>
                <a:ea typeface="Calibri" panose="020F0502020204030204" pitchFamily="34" charset="0"/>
                <a:cs typeface="Calibri" panose="020F0502020204030204" pitchFamily="34" charset="0"/>
              </a:rPr>
              <a:t>спадению</a:t>
            </a:r>
            <a:r>
              <a:rPr lang="ru-RU" dirty="0" smtClean="0">
                <a:latin typeface="Calibri" panose="020F0502020204030204" pitchFamily="34" charset="0"/>
                <a:ea typeface="Calibri" panose="020F0502020204030204" pitchFamily="34" charset="0"/>
                <a:cs typeface="Calibri" panose="020F0502020204030204" pitchFamily="34" charset="0"/>
              </a:rPr>
              <a:t> </a:t>
            </a:r>
            <a:r>
              <a:rPr lang="ru-RU" dirty="0">
                <a:latin typeface="Calibri" panose="020F0502020204030204" pitchFamily="34" charset="0"/>
                <a:ea typeface="Calibri" panose="020F0502020204030204" pitchFamily="34" charset="0"/>
                <a:cs typeface="Calibri" panose="020F0502020204030204" pitchFamily="34" charset="0"/>
              </a:rPr>
              <a:t>при повреждении и как </a:t>
            </a:r>
            <a:r>
              <a:rPr lang="ru-RU" dirty="0" smtClean="0">
                <a:latin typeface="Calibri" panose="020F0502020204030204" pitchFamily="34" charset="0"/>
                <a:ea typeface="Calibri" panose="020F0502020204030204" pitchFamily="34" charset="0"/>
                <a:cs typeface="Calibri" panose="020F0502020204030204" pitchFamily="34" charset="0"/>
              </a:rPr>
              <a:t>следствие, возможность </a:t>
            </a:r>
            <a:r>
              <a:rPr lang="ru-RU" dirty="0">
                <a:latin typeface="Calibri" panose="020F0502020204030204" pitchFamily="34" charset="0"/>
                <a:ea typeface="Calibri" panose="020F0502020204030204" pitchFamily="34" charset="0"/>
                <a:cs typeface="Calibri" panose="020F0502020204030204" pitchFamily="34" charset="0"/>
              </a:rPr>
              <a:t>воздушной эмболии (</a:t>
            </a:r>
            <a:r>
              <a:rPr lang="ru-RU" dirty="0" smtClean="0">
                <a:latin typeface="Calibri" panose="020F0502020204030204" pitchFamily="34" charset="0"/>
                <a:ea typeface="Calibri" panose="020F0502020204030204" pitchFamily="34" charset="0"/>
                <a:cs typeface="Calibri" panose="020F0502020204030204" pitchFamily="34" charset="0"/>
              </a:rPr>
              <a:t>близко) расположенные </a:t>
            </a:r>
            <a:r>
              <a:rPr lang="ru-RU" dirty="0">
                <a:latin typeface="Calibri" panose="020F0502020204030204" pitchFamily="34" charset="0"/>
                <a:ea typeface="Calibri" panose="020F0502020204030204" pitchFamily="34" charset="0"/>
                <a:cs typeface="Calibri" panose="020F0502020204030204" pitchFamily="34" charset="0"/>
              </a:rPr>
              <a:t>правые отделы </a:t>
            </a:r>
            <a:r>
              <a:rPr lang="ru-RU" dirty="0" smtClean="0">
                <a:latin typeface="Calibri" panose="020F0502020204030204" pitchFamily="34" charset="0"/>
                <a:ea typeface="Calibri" panose="020F0502020204030204" pitchFamily="34" charset="0"/>
                <a:cs typeface="Calibri" panose="020F0502020204030204" pitchFamily="34" charset="0"/>
              </a:rPr>
              <a:t>сердца, высокая </a:t>
            </a:r>
            <a:r>
              <a:rPr lang="ru-RU" dirty="0">
                <a:latin typeface="Calibri" panose="020F0502020204030204" pitchFamily="34" charset="0"/>
                <a:ea typeface="Calibri" panose="020F0502020204030204" pitchFamily="34" charset="0"/>
                <a:cs typeface="Calibri" panose="020F0502020204030204" pitchFamily="34" charset="0"/>
              </a:rPr>
              <a:t>«присасывающая» </a:t>
            </a:r>
            <a:r>
              <a:rPr lang="ru-RU" dirty="0" smtClean="0">
                <a:latin typeface="Calibri" panose="020F0502020204030204" pitchFamily="34" charset="0"/>
                <a:ea typeface="Calibri" panose="020F0502020204030204" pitchFamily="34" charset="0"/>
                <a:cs typeface="Calibri" panose="020F0502020204030204" pitchFamily="34" charset="0"/>
              </a:rPr>
              <a:t>способность сердца).</a:t>
            </a:r>
            <a:endParaRPr lang="ru-RU"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ru-RU" dirty="0">
                <a:latin typeface="Calibri" panose="020F0502020204030204" pitchFamily="34" charset="0"/>
                <a:ea typeface="Calibri" panose="020F0502020204030204" pitchFamily="34" charset="0"/>
                <a:cs typeface="Calibri" panose="020F0502020204030204" pitchFamily="34" charset="0"/>
              </a:rPr>
              <a:t>7. Большое количество фасций (5 </a:t>
            </a:r>
            <a:r>
              <a:rPr lang="ru-RU" dirty="0" smtClean="0">
                <a:latin typeface="Calibri" panose="020F0502020204030204" pitchFamily="34" charset="0"/>
                <a:ea typeface="Calibri" panose="020F0502020204030204" pitchFamily="34" charset="0"/>
                <a:cs typeface="Calibri" panose="020F0502020204030204" pitchFamily="34" charset="0"/>
              </a:rPr>
              <a:t>фасций по </a:t>
            </a:r>
            <a:r>
              <a:rPr lang="ru-RU" dirty="0" err="1" smtClean="0">
                <a:latin typeface="Calibri" panose="020F0502020204030204" pitchFamily="34" charset="0"/>
                <a:ea typeface="Calibri" panose="020F0502020204030204" pitchFamily="34" charset="0"/>
                <a:cs typeface="Calibri" panose="020F0502020204030204" pitchFamily="34" charset="0"/>
              </a:rPr>
              <a:t>В.Н.Шевкуненко</a:t>
            </a:r>
            <a:r>
              <a:rPr lang="ru-RU" dirty="0">
                <a:latin typeface="Calibri" panose="020F0502020204030204" pitchFamily="34" charset="0"/>
                <a:ea typeface="Calibri" panose="020F0502020204030204" pitchFamily="34" charset="0"/>
                <a:cs typeface="Calibri" panose="020F0502020204030204" pitchFamily="34" charset="0"/>
              </a:rPr>
              <a:t>) и клетчаточных пространств.</a:t>
            </a:r>
          </a:p>
          <a:p>
            <a:endParaRPr lang="ru-RU" dirty="0"/>
          </a:p>
        </p:txBody>
      </p:sp>
      <p:pic>
        <p:nvPicPr>
          <p:cNvPr id="4" name="Рисунок 3"/>
          <p:cNvPicPr>
            <a:picLocks noChangeAspect="1"/>
          </p:cNvPicPr>
          <p:nvPr/>
        </p:nvPicPr>
        <p:blipFill>
          <a:blip r:embed="rId2"/>
          <a:stretch>
            <a:fillRect/>
          </a:stretch>
        </p:blipFill>
        <p:spPr>
          <a:xfrm>
            <a:off x="7001693" y="318987"/>
            <a:ext cx="4066861" cy="5556519"/>
          </a:xfrm>
          <a:prstGeom prst="rect">
            <a:avLst/>
          </a:prstGeom>
        </p:spPr>
      </p:pic>
      <p:pic>
        <p:nvPicPr>
          <p:cNvPr id="5" name="Рисунок 4"/>
          <p:cNvPicPr>
            <a:picLocks noChangeAspect="1"/>
          </p:cNvPicPr>
          <p:nvPr/>
        </p:nvPicPr>
        <p:blipFill>
          <a:blip r:embed="rId3"/>
          <a:stretch>
            <a:fillRect/>
          </a:stretch>
        </p:blipFill>
        <p:spPr>
          <a:xfrm>
            <a:off x="10578720" y="231433"/>
            <a:ext cx="1402202" cy="1371719"/>
          </a:xfrm>
          <a:prstGeom prst="rect">
            <a:avLst/>
          </a:prstGeom>
        </p:spPr>
      </p:pic>
      <p:sp>
        <p:nvSpPr>
          <p:cNvPr id="2" name="TextBox 1"/>
          <p:cNvSpPr txBox="1"/>
          <p:nvPr/>
        </p:nvSpPr>
        <p:spPr>
          <a:xfrm>
            <a:off x="6306766" y="5894966"/>
            <a:ext cx="5885234" cy="861774"/>
          </a:xfrm>
          <a:prstGeom prst="rect">
            <a:avLst/>
          </a:prstGeom>
          <a:noFill/>
        </p:spPr>
        <p:txBody>
          <a:bodyPr wrap="square" rtlCol="0">
            <a:spAutoFit/>
          </a:bodyPr>
          <a:lstStyle/>
          <a:p>
            <a:pPr algn="ctr"/>
            <a:r>
              <a:rPr lang="ru-RU" sz="1600" dirty="0" smtClean="0">
                <a:latin typeface="Calibri" panose="020F0502020204030204" pitchFamily="34" charset="0"/>
                <a:ea typeface="Calibri" panose="020F0502020204030204" pitchFamily="34" charset="0"/>
                <a:cs typeface="Calibri" panose="020F0502020204030204" pitchFamily="34" charset="0"/>
              </a:rPr>
              <a:t>Из: «Краткий курс оперативной хирургии и </a:t>
            </a:r>
            <a:r>
              <a:rPr lang="ru-RU" sz="1600" dirty="0" err="1" smtClean="0">
                <a:latin typeface="Calibri" panose="020F0502020204030204" pitchFamily="34" charset="0"/>
                <a:ea typeface="Calibri" panose="020F0502020204030204" pitchFamily="34" charset="0"/>
                <a:cs typeface="Calibri" panose="020F0502020204030204" pitchFamily="34" charset="0"/>
              </a:rPr>
              <a:t>топографичекой</a:t>
            </a:r>
            <a:r>
              <a:rPr lang="ru-RU" sz="1600" dirty="0" smtClean="0">
                <a:latin typeface="Calibri" panose="020F0502020204030204" pitchFamily="34" charset="0"/>
                <a:ea typeface="Calibri" panose="020F0502020204030204" pitchFamily="34" charset="0"/>
                <a:cs typeface="Calibri" panose="020F0502020204030204" pitchFamily="34" charset="0"/>
              </a:rPr>
              <a:t> анатомии, В.Н</a:t>
            </a:r>
            <a:r>
              <a:rPr lang="ru-RU" sz="1600" dirty="0">
                <a:latin typeface="Calibri" panose="020F0502020204030204" pitchFamily="34" charset="0"/>
                <a:ea typeface="Calibri" panose="020F0502020204030204" pitchFamily="34" charset="0"/>
                <a:cs typeface="Calibri" panose="020F0502020204030204" pitchFamily="34" charset="0"/>
              </a:rPr>
              <a:t>. </a:t>
            </a:r>
            <a:r>
              <a:rPr lang="ru-RU" sz="1600" dirty="0" err="1" smtClean="0">
                <a:latin typeface="Calibri" panose="020F0502020204030204" pitchFamily="34" charset="0"/>
                <a:ea typeface="Calibri" panose="020F0502020204030204" pitchFamily="34" charset="0"/>
                <a:cs typeface="Calibri" panose="020F0502020204030204" pitchFamily="34" charset="0"/>
              </a:rPr>
              <a:t>Шевкуненко</a:t>
            </a:r>
            <a:r>
              <a:rPr lang="ru-RU" sz="1600" dirty="0" smtClean="0">
                <a:latin typeface="Calibri" panose="020F0502020204030204" pitchFamily="34" charset="0"/>
                <a:ea typeface="Calibri" panose="020F0502020204030204" pitchFamily="34" charset="0"/>
                <a:cs typeface="Calibri" panose="020F0502020204030204" pitchFamily="34" charset="0"/>
              </a:rPr>
              <a:t>»</a:t>
            </a:r>
            <a:endParaRPr lang="ru-RU" sz="1600" dirty="0">
              <a:latin typeface="Calibri" panose="020F0502020204030204" pitchFamily="34" charset="0"/>
              <a:ea typeface="Calibri" panose="020F0502020204030204" pitchFamily="34" charset="0"/>
              <a:cs typeface="Calibri" panose="020F0502020204030204" pitchFamily="34" charset="0"/>
            </a:endParaRPr>
          </a:p>
          <a:p>
            <a:endParaRPr lang="ru-RU" dirty="0"/>
          </a:p>
        </p:txBody>
      </p:sp>
    </p:spTree>
    <p:extLst>
      <p:ext uri="{BB962C8B-B14F-4D97-AF65-F5344CB8AC3E}">
        <p14:creationId xmlns:p14="http://schemas.microsoft.com/office/powerpoint/2010/main" val="2259820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4000" b="1" dirty="0">
                <a:solidFill>
                  <a:srgbClr val="007366"/>
                </a:solidFill>
                <a:latin typeface="Calibri" panose="020F0502020204030204" pitchFamily="34" charset="0"/>
                <a:ea typeface="Calibri" panose="020F0502020204030204" pitchFamily="34" charset="0"/>
                <a:cs typeface="Calibri" panose="020F0502020204030204" pitchFamily="34" charset="0"/>
              </a:rPr>
              <a:t>Особенности ран шеи</a:t>
            </a:r>
          </a:p>
        </p:txBody>
      </p:sp>
      <p:sp>
        <p:nvSpPr>
          <p:cNvPr id="3" name="Объект 2"/>
          <p:cNvSpPr>
            <a:spLocks noGrp="1"/>
          </p:cNvSpPr>
          <p:nvPr>
            <p:ph idx="1"/>
          </p:nvPr>
        </p:nvSpPr>
        <p:spPr>
          <a:xfrm>
            <a:off x="1066800" y="2103120"/>
            <a:ext cx="10058400" cy="2857986"/>
          </a:xfrm>
        </p:spPr>
        <p:txBody>
          <a:bodyPr/>
          <a:lstStyle/>
          <a:p>
            <a:pPr marL="0" indent="0">
              <a:buNone/>
            </a:pPr>
            <a:r>
              <a:rPr lang="ru-RU" dirty="0">
                <a:solidFill>
                  <a:srgbClr val="333333"/>
                </a:solidFill>
                <a:latin typeface="Calibri" panose="020F0502020204030204" pitchFamily="34" charset="0"/>
                <a:ea typeface="Calibri" panose="020F0502020204030204" pitchFamily="34" charset="0"/>
                <a:cs typeface="Calibri" panose="020F0502020204030204" pitchFamily="34" charset="0"/>
              </a:rPr>
              <a:t>• раневой канал вследствие большой </a:t>
            </a:r>
            <a:r>
              <a:rPr lang="ru-RU" dirty="0" err="1">
                <a:solidFill>
                  <a:srgbClr val="333333"/>
                </a:solidFill>
                <a:latin typeface="Calibri" panose="020F0502020204030204" pitchFamily="34" charset="0"/>
                <a:ea typeface="Calibri" panose="020F0502020204030204" pitchFamily="34" charset="0"/>
                <a:cs typeface="Calibri" panose="020F0502020204030204" pitchFamily="34" charset="0"/>
              </a:rPr>
              <a:t>смещаемости</a:t>
            </a:r>
            <a:r>
              <a:rPr lang="ru-RU" dirty="0">
                <a:solidFill>
                  <a:srgbClr val="333333"/>
                </a:solidFill>
                <a:latin typeface="Calibri" panose="020F0502020204030204" pitchFamily="34" charset="0"/>
                <a:ea typeface="Calibri" panose="020F0502020204030204" pitchFamily="34" charset="0"/>
                <a:cs typeface="Calibri" panose="020F0502020204030204" pitchFamily="34" charset="0"/>
              </a:rPr>
              <a:t> тканей нередко становится извилистым, отток раневого содержимого затруднен</a:t>
            </a:r>
            <a:r>
              <a:rPr lang="ru-RU" dirty="0" smtClean="0">
                <a:solidFill>
                  <a:srgbClr val="333333"/>
                </a:solidFill>
                <a:latin typeface="Calibri" panose="020F0502020204030204" pitchFamily="34" charset="0"/>
                <a:ea typeface="Calibri" panose="020F0502020204030204" pitchFamily="34" charset="0"/>
                <a:cs typeface="Calibri" panose="020F0502020204030204" pitchFamily="34" charset="0"/>
              </a:rPr>
              <a:t>;</a:t>
            </a:r>
            <a:endParaRPr lang="en-US" dirty="0" smtClean="0">
              <a:solidFill>
                <a:srgbClr val="333333"/>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ru-RU" dirty="0">
                <a:latin typeface="Calibri" panose="020F0502020204030204" pitchFamily="34" charset="0"/>
                <a:ea typeface="Calibri" panose="020F0502020204030204" pitchFamily="34" charset="0"/>
                <a:cs typeface="Calibri" panose="020F0502020204030204" pitchFamily="34" charset="0"/>
              </a:rPr>
              <a:t>• часто наблюдаются одновременные повреждения крупных сосудов и органов шеи, при этом магистральные вены не спадаются, что обусловливает возможность воздушной эмболии</a:t>
            </a:r>
            <a:r>
              <a:rPr lang="ru-RU" dirty="0" smtClean="0">
                <a:latin typeface="Calibri" panose="020F0502020204030204" pitchFamily="34" charset="0"/>
                <a:ea typeface="Calibri" panose="020F0502020204030204" pitchFamily="34" charset="0"/>
                <a:cs typeface="Calibri" panose="020F0502020204030204" pitchFamily="34" charset="0"/>
              </a:rPr>
              <a:t>;</a:t>
            </a:r>
            <a:endParaRPr lang="ru-RU"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ru-RU" dirty="0">
                <a:latin typeface="Calibri" panose="020F0502020204030204" pitchFamily="34" charset="0"/>
                <a:ea typeface="Calibri" panose="020F0502020204030204" pitchFamily="34" charset="0"/>
                <a:cs typeface="Calibri" panose="020F0502020204030204" pitchFamily="34" charset="0"/>
              </a:rPr>
              <a:t>• раны шеи инфицируются не только извне, но и при повреждении гортани, трахеи и пищевода за счет их содержимого</a:t>
            </a:r>
            <a:r>
              <a:rPr lang="ru-RU" dirty="0" smtClean="0">
                <a:latin typeface="Calibri" panose="020F0502020204030204" pitchFamily="34" charset="0"/>
                <a:ea typeface="Calibri" panose="020F0502020204030204" pitchFamily="34" charset="0"/>
                <a:cs typeface="Calibri" panose="020F0502020204030204" pitchFamily="34" charset="0"/>
              </a:rPr>
              <a:t>;</a:t>
            </a:r>
            <a:endParaRPr lang="ru-RU"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ru-RU" dirty="0">
                <a:latin typeface="Calibri" panose="020F0502020204030204" pitchFamily="34" charset="0"/>
                <a:ea typeface="Calibri" panose="020F0502020204030204" pitchFamily="34" charset="0"/>
                <a:cs typeface="Calibri" panose="020F0502020204030204" pitchFamily="34" charset="0"/>
              </a:rPr>
              <a:t>• возможна аспирация крови в дыхательные пути, асфиксия.</a:t>
            </a:r>
          </a:p>
        </p:txBody>
      </p:sp>
      <p:pic>
        <p:nvPicPr>
          <p:cNvPr id="4" name="Рисунок 3"/>
          <p:cNvPicPr>
            <a:picLocks noChangeAspect="1"/>
          </p:cNvPicPr>
          <p:nvPr/>
        </p:nvPicPr>
        <p:blipFill>
          <a:blip r:embed="rId2"/>
          <a:stretch>
            <a:fillRect/>
          </a:stretch>
        </p:blipFill>
        <p:spPr>
          <a:xfrm>
            <a:off x="10569879" y="264379"/>
            <a:ext cx="1402202" cy="1371719"/>
          </a:xfrm>
          <a:prstGeom prst="rect">
            <a:avLst/>
          </a:prstGeom>
        </p:spPr>
      </p:pic>
    </p:spTree>
    <p:extLst>
      <p:ext uri="{BB962C8B-B14F-4D97-AF65-F5344CB8AC3E}">
        <p14:creationId xmlns:p14="http://schemas.microsoft.com/office/powerpoint/2010/main" val="422413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4000" b="1" dirty="0">
                <a:solidFill>
                  <a:srgbClr val="007366"/>
                </a:solidFill>
                <a:latin typeface="Calibri" panose="020F0502020204030204" pitchFamily="34" charset="0"/>
                <a:ea typeface="Calibri" panose="020F0502020204030204" pitchFamily="34" charset="0"/>
                <a:cs typeface="Calibri" panose="020F0502020204030204" pitchFamily="34" charset="0"/>
              </a:rPr>
              <a:t>Особенности разрезов на шее</a:t>
            </a:r>
          </a:p>
        </p:txBody>
      </p:sp>
      <p:sp>
        <p:nvSpPr>
          <p:cNvPr id="3" name="Объект 2"/>
          <p:cNvSpPr>
            <a:spLocks noGrp="1"/>
          </p:cNvSpPr>
          <p:nvPr>
            <p:ph idx="1"/>
          </p:nvPr>
        </p:nvSpPr>
        <p:spPr>
          <a:xfrm>
            <a:off x="1066799" y="2103120"/>
            <a:ext cx="6160851" cy="3931920"/>
          </a:xfrm>
        </p:spPr>
        <p:txBody>
          <a:bodyPr/>
          <a:lstStyle/>
          <a:p>
            <a:pPr marL="0" indent="0">
              <a:buNone/>
            </a:pPr>
            <a:r>
              <a:rPr lang="ru-RU" i="1" dirty="0">
                <a:solidFill>
                  <a:srgbClr val="333333"/>
                </a:solidFill>
                <a:latin typeface="Calibri" panose="020F0502020204030204" pitchFamily="34" charset="0"/>
                <a:ea typeface="Calibri" panose="020F0502020204030204" pitchFamily="34" charset="0"/>
                <a:cs typeface="Calibri" panose="020F0502020204030204" pitchFamily="34" charset="0"/>
              </a:rPr>
              <a:t>Хирургические доступы на шее </a:t>
            </a:r>
            <a:r>
              <a:rPr lang="ru-RU" dirty="0">
                <a:solidFill>
                  <a:srgbClr val="333333"/>
                </a:solidFill>
                <a:latin typeface="Calibri" panose="020F0502020204030204" pitchFamily="34" charset="0"/>
                <a:ea typeface="Calibri" panose="020F0502020204030204" pitchFamily="34" charset="0"/>
                <a:cs typeface="Calibri" panose="020F0502020204030204" pitchFamily="34" charset="0"/>
              </a:rPr>
              <a:t>должны быть достаточными для выполнения необходимого объема вмешательства и вместе с тем удовлетворять </a:t>
            </a:r>
            <a:r>
              <a:rPr lang="ru-RU" dirty="0" smtClean="0">
                <a:solidFill>
                  <a:srgbClr val="333333"/>
                </a:solidFill>
                <a:latin typeface="Calibri" panose="020F0502020204030204" pitchFamily="34" charset="0"/>
                <a:ea typeface="Calibri" panose="020F0502020204030204" pitchFamily="34" charset="0"/>
                <a:cs typeface="Calibri" panose="020F0502020204030204" pitchFamily="34" charset="0"/>
              </a:rPr>
              <a:t>косметическим требованиям.</a:t>
            </a:r>
          </a:p>
          <a:p>
            <a:pPr marL="0" indent="0">
              <a:buNone/>
            </a:pPr>
            <a:r>
              <a:rPr lang="ru-RU" dirty="0">
                <a:solidFill>
                  <a:srgbClr val="333333"/>
                </a:solidFill>
                <a:latin typeface="Calibri" panose="020F0502020204030204" pitchFamily="34" charset="0"/>
                <a:ea typeface="Calibri" panose="020F0502020204030204" pitchFamily="34" charset="0"/>
                <a:cs typeface="Calibri" panose="020F0502020204030204" pitchFamily="34" charset="0"/>
              </a:rPr>
              <a:t>Различают четыре группы доступов на </a:t>
            </a:r>
            <a:r>
              <a:rPr lang="ru-RU" dirty="0" smtClean="0">
                <a:solidFill>
                  <a:srgbClr val="333333"/>
                </a:solidFill>
                <a:latin typeface="Calibri" panose="020F0502020204030204" pitchFamily="34" charset="0"/>
                <a:ea typeface="Calibri" panose="020F0502020204030204" pitchFamily="34" charset="0"/>
                <a:cs typeface="Calibri" panose="020F0502020204030204" pitchFamily="34" charset="0"/>
              </a:rPr>
              <a:t>шее: </a:t>
            </a:r>
          </a:p>
          <a:p>
            <a:pPr marL="0" indent="0">
              <a:buNone/>
            </a:pPr>
            <a:r>
              <a:rPr lang="ru-RU" dirty="0">
                <a:solidFill>
                  <a:srgbClr val="333333"/>
                </a:solidFill>
                <a:latin typeface="Calibri" panose="020F0502020204030204" pitchFamily="34" charset="0"/>
                <a:ea typeface="Calibri" panose="020F0502020204030204" pitchFamily="34" charset="0"/>
                <a:cs typeface="Calibri" panose="020F0502020204030204" pitchFamily="34" charset="0"/>
              </a:rPr>
              <a:t>1 – продольные </a:t>
            </a:r>
            <a:endParaRPr lang="ru-RU" dirty="0" smtClean="0">
              <a:solidFill>
                <a:srgbClr val="333333"/>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ru-RU" dirty="0" smtClean="0">
                <a:solidFill>
                  <a:srgbClr val="333333"/>
                </a:solidFill>
                <a:latin typeface="Calibri" panose="020F0502020204030204" pitchFamily="34" charset="0"/>
                <a:ea typeface="Calibri" panose="020F0502020204030204" pitchFamily="34" charset="0"/>
                <a:cs typeface="Calibri" panose="020F0502020204030204" pitchFamily="34" charset="0"/>
              </a:rPr>
              <a:t>2 – косые (</a:t>
            </a:r>
            <a:r>
              <a:rPr lang="ru-RU" dirty="0">
                <a:solidFill>
                  <a:srgbClr val="333333"/>
                </a:solidFill>
                <a:latin typeface="Calibri" panose="020F0502020204030204" pitchFamily="34" charset="0"/>
                <a:ea typeface="Calibri" panose="020F0502020204030204" pitchFamily="34" charset="0"/>
                <a:cs typeface="Calibri" panose="020F0502020204030204" pitchFamily="34" charset="0"/>
              </a:rPr>
              <a:t>по переднему или заднему краю </a:t>
            </a:r>
            <a:r>
              <a:rPr lang="ru-RU" dirty="0" err="1">
                <a:solidFill>
                  <a:srgbClr val="333333"/>
                </a:solidFill>
                <a:latin typeface="Calibri" panose="020F0502020204030204" pitchFamily="34" charset="0"/>
                <a:ea typeface="Calibri" panose="020F0502020204030204" pitchFamily="34" charset="0"/>
                <a:cs typeface="Calibri" panose="020F0502020204030204" pitchFamily="34" charset="0"/>
              </a:rPr>
              <a:t>кивательной</a:t>
            </a:r>
            <a:r>
              <a:rPr lang="ru-RU" dirty="0">
                <a:solidFill>
                  <a:srgbClr val="333333"/>
                </a:solidFill>
                <a:latin typeface="Calibri" panose="020F0502020204030204" pitchFamily="34" charset="0"/>
                <a:ea typeface="Calibri" panose="020F0502020204030204" pitchFamily="34" charset="0"/>
                <a:cs typeface="Calibri" panose="020F0502020204030204" pitchFamily="34" charset="0"/>
              </a:rPr>
              <a:t> мышцы</a:t>
            </a:r>
            <a:r>
              <a:rPr lang="ru-RU" dirty="0" smtClean="0">
                <a:solidFill>
                  <a:srgbClr val="333333"/>
                </a:solidFill>
                <a:latin typeface="Calibri" panose="020F0502020204030204" pitchFamily="34" charset="0"/>
                <a:ea typeface="Calibri" panose="020F0502020204030204" pitchFamily="34" charset="0"/>
                <a:cs typeface="Calibri" panose="020F0502020204030204" pitchFamily="34" charset="0"/>
              </a:rPr>
              <a:t>)</a:t>
            </a:r>
          </a:p>
          <a:p>
            <a:pPr marL="0" indent="0">
              <a:buNone/>
            </a:pPr>
            <a:r>
              <a:rPr lang="ru-RU" dirty="0">
                <a:solidFill>
                  <a:srgbClr val="333333"/>
                </a:solidFill>
                <a:latin typeface="Calibri" panose="020F0502020204030204" pitchFamily="34" charset="0"/>
                <a:ea typeface="Calibri" panose="020F0502020204030204" pitchFamily="34" charset="0"/>
                <a:cs typeface="Calibri" panose="020F0502020204030204" pitchFamily="34" charset="0"/>
              </a:rPr>
              <a:t>3 – поперечные </a:t>
            </a:r>
            <a:r>
              <a:rPr lang="ru-RU" dirty="0" smtClean="0">
                <a:solidFill>
                  <a:srgbClr val="333333"/>
                </a:solidFill>
                <a:latin typeface="Calibri" panose="020F0502020204030204" pitchFamily="34" charset="0"/>
                <a:ea typeface="Calibri" panose="020F0502020204030204" pitchFamily="34" charset="0"/>
                <a:cs typeface="Calibri" panose="020F0502020204030204" pitchFamily="34" charset="0"/>
              </a:rPr>
              <a:t>(для </a:t>
            </a:r>
            <a:r>
              <a:rPr lang="ru-RU" dirty="0">
                <a:solidFill>
                  <a:srgbClr val="333333"/>
                </a:solidFill>
                <a:latin typeface="Calibri" panose="020F0502020204030204" pitchFamily="34" charset="0"/>
                <a:ea typeface="Calibri" panose="020F0502020204030204" pitchFamily="34" charset="0"/>
                <a:cs typeface="Calibri" panose="020F0502020204030204" pitchFamily="34" charset="0"/>
              </a:rPr>
              <a:t>обнажения щитовидной железы)</a:t>
            </a:r>
            <a:endParaRPr lang="ru-RU" dirty="0" smtClean="0">
              <a:solidFill>
                <a:srgbClr val="333333"/>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ru-RU" dirty="0" smtClean="0">
                <a:solidFill>
                  <a:srgbClr val="333333"/>
                </a:solidFill>
                <a:latin typeface="Calibri" panose="020F0502020204030204" pitchFamily="34" charset="0"/>
                <a:ea typeface="Calibri" panose="020F0502020204030204" pitchFamily="34" charset="0"/>
                <a:cs typeface="Calibri" panose="020F0502020204030204" pitchFamily="34" charset="0"/>
              </a:rPr>
              <a:t>4 </a:t>
            </a:r>
            <a:r>
              <a:rPr lang="ru-RU" dirty="0">
                <a:solidFill>
                  <a:srgbClr val="333333"/>
                </a:solidFill>
                <a:latin typeface="Calibri" panose="020F0502020204030204" pitchFamily="34" charset="0"/>
                <a:ea typeface="Calibri" panose="020F0502020204030204" pitchFamily="34" charset="0"/>
                <a:cs typeface="Calibri" panose="020F0502020204030204" pitchFamily="34" charset="0"/>
              </a:rPr>
              <a:t>- комбинированные</a:t>
            </a:r>
            <a:endParaRPr lang="ru-RU" dirty="0">
              <a:latin typeface="Calibri" panose="020F0502020204030204" pitchFamily="34" charset="0"/>
              <a:ea typeface="Calibri" panose="020F0502020204030204" pitchFamily="34" charset="0"/>
              <a:cs typeface="Calibri" panose="020F0502020204030204" pitchFamily="34" charset="0"/>
            </a:endParaRPr>
          </a:p>
        </p:txBody>
      </p:sp>
      <p:pic>
        <p:nvPicPr>
          <p:cNvPr id="4" name="Рисунок 3"/>
          <p:cNvPicPr>
            <a:picLocks noChangeAspect="1"/>
          </p:cNvPicPr>
          <p:nvPr/>
        </p:nvPicPr>
        <p:blipFill>
          <a:blip r:embed="rId2"/>
          <a:stretch>
            <a:fillRect/>
          </a:stretch>
        </p:blipFill>
        <p:spPr>
          <a:xfrm>
            <a:off x="7585548" y="1547387"/>
            <a:ext cx="3771900" cy="4362450"/>
          </a:xfrm>
          <a:prstGeom prst="rect">
            <a:avLst/>
          </a:prstGeom>
        </p:spPr>
      </p:pic>
      <p:pic>
        <p:nvPicPr>
          <p:cNvPr id="5" name="Рисунок 4"/>
          <p:cNvPicPr>
            <a:picLocks noChangeAspect="1"/>
          </p:cNvPicPr>
          <p:nvPr/>
        </p:nvPicPr>
        <p:blipFill>
          <a:blip r:embed="rId3"/>
          <a:stretch>
            <a:fillRect/>
          </a:stretch>
        </p:blipFill>
        <p:spPr>
          <a:xfrm>
            <a:off x="10558304" y="264379"/>
            <a:ext cx="1402202" cy="1371719"/>
          </a:xfrm>
          <a:prstGeom prst="rect">
            <a:avLst/>
          </a:prstGeom>
        </p:spPr>
      </p:pic>
      <p:sp>
        <p:nvSpPr>
          <p:cNvPr id="6" name="Прямоугольник 5"/>
          <p:cNvSpPr/>
          <p:nvPr/>
        </p:nvSpPr>
        <p:spPr>
          <a:xfrm>
            <a:off x="6929336" y="5998763"/>
            <a:ext cx="4782766" cy="584775"/>
          </a:xfrm>
          <a:prstGeom prst="rect">
            <a:avLst/>
          </a:prstGeom>
        </p:spPr>
        <p:txBody>
          <a:bodyPr wrap="square">
            <a:spAutoFit/>
          </a:bodyPr>
          <a:lstStyle/>
          <a:p>
            <a:pPr algn="ctr"/>
            <a:r>
              <a:rPr lang="ru-RU" sz="1600" dirty="0">
                <a:solidFill>
                  <a:srgbClr val="373D3F"/>
                </a:solidFill>
                <a:latin typeface="Calibri" panose="020F0502020204030204" pitchFamily="34" charset="0"/>
                <a:ea typeface="Calibri" panose="020F0502020204030204" pitchFamily="34" charset="0"/>
                <a:cs typeface="Calibri" panose="020F0502020204030204" pitchFamily="34" charset="0"/>
              </a:rPr>
              <a:t>(Из: </a:t>
            </a:r>
            <a:r>
              <a:rPr lang="ru-RU" sz="1600" dirty="0" err="1">
                <a:solidFill>
                  <a:srgbClr val="373D3F"/>
                </a:solidFill>
                <a:latin typeface="Calibri" panose="020F0502020204030204" pitchFamily="34" charset="0"/>
                <a:ea typeface="Calibri" panose="020F0502020204030204" pitchFamily="34" charset="0"/>
                <a:cs typeface="Calibri" panose="020F0502020204030204" pitchFamily="34" charset="0"/>
              </a:rPr>
              <a:t>Гостищев</a:t>
            </a:r>
            <a:r>
              <a:rPr lang="ru-RU" sz="1600" dirty="0">
                <a:solidFill>
                  <a:srgbClr val="373D3F"/>
                </a:solidFill>
                <a:latin typeface="Calibri" panose="020F0502020204030204" pitchFamily="34" charset="0"/>
                <a:ea typeface="Calibri" panose="020F0502020204030204" pitchFamily="34" charset="0"/>
                <a:cs typeface="Calibri" panose="020F0502020204030204" pitchFamily="34" charset="0"/>
              </a:rPr>
              <a:t> В.К. Оперативная гнойная хирургия. - М., 1996.)</a:t>
            </a:r>
            <a:endParaRPr lang="ru-RU" sz="1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55669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1902" y="1356800"/>
            <a:ext cx="10606392" cy="2293782"/>
          </a:xfrm>
        </p:spPr>
        <p:txBody>
          <a:bodyPr>
            <a:normAutofit/>
          </a:bodyPr>
          <a:lstStyle/>
          <a:p>
            <a:pPr marL="0" indent="0">
              <a:buNone/>
            </a:pPr>
            <a:r>
              <a:rPr lang="ru-RU" b="1" dirty="0">
                <a:solidFill>
                  <a:srgbClr val="007366"/>
                </a:solidFill>
                <a:latin typeface="Calibri" panose="020F0502020204030204" pitchFamily="34" charset="0"/>
                <a:ea typeface="Calibri" panose="020F0502020204030204" pitchFamily="34" charset="0"/>
                <a:cs typeface="Calibri" panose="020F0502020204030204" pitchFamily="34" charset="0"/>
              </a:rPr>
              <a:t>Поперечные разрезы </a:t>
            </a:r>
            <a:r>
              <a:rPr lang="ru-RU" dirty="0">
                <a:latin typeface="Calibri" panose="020F0502020204030204" pitchFamily="34" charset="0"/>
                <a:ea typeface="Calibri" panose="020F0502020204030204" pitchFamily="34" charset="0"/>
                <a:cs typeface="Calibri" panose="020F0502020204030204" pitchFamily="34" charset="0"/>
              </a:rPr>
              <a:t>совпадают с направлением кожных линий </a:t>
            </a:r>
            <a:r>
              <a:rPr lang="ru-RU" dirty="0" err="1">
                <a:latin typeface="Calibri" panose="020F0502020204030204" pitchFamily="34" charset="0"/>
                <a:ea typeface="Calibri" panose="020F0502020204030204" pitchFamily="34" charset="0"/>
                <a:cs typeface="Calibri" panose="020F0502020204030204" pitchFamily="34" charset="0"/>
              </a:rPr>
              <a:t>Лангера</a:t>
            </a:r>
            <a:r>
              <a:rPr lang="ru-RU" dirty="0">
                <a:latin typeface="Calibri" panose="020F0502020204030204" pitchFamily="34" charset="0"/>
                <a:ea typeface="Calibri" panose="020F0502020204030204" pitchFamily="34" charset="0"/>
                <a:cs typeface="Calibri" panose="020F0502020204030204" pitchFamily="34" charset="0"/>
              </a:rPr>
              <a:t> и отчасти с существующими на шее кожными складками. Рубцы, остающиеся после «</a:t>
            </a:r>
            <a:r>
              <a:rPr lang="ru-RU" dirty="0" err="1">
                <a:latin typeface="Calibri" panose="020F0502020204030204" pitchFamily="34" charset="0"/>
                <a:ea typeface="Calibri" panose="020F0502020204030204" pitchFamily="34" charset="0"/>
                <a:cs typeface="Calibri" panose="020F0502020204030204" pitchFamily="34" charset="0"/>
              </a:rPr>
              <a:t>кохеровских</a:t>
            </a:r>
            <a:r>
              <a:rPr lang="ru-RU" dirty="0">
                <a:latin typeface="Calibri" panose="020F0502020204030204" pitchFamily="34" charset="0"/>
                <a:ea typeface="Calibri" panose="020F0502020204030204" pitchFamily="34" charset="0"/>
                <a:cs typeface="Calibri" panose="020F0502020204030204" pitchFamily="34" charset="0"/>
              </a:rPr>
              <a:t>» разрезов, бывают едва заметны</a:t>
            </a:r>
            <a:r>
              <a:rPr lang="ru-RU" dirty="0" smtClean="0">
                <a:latin typeface="Calibri" panose="020F0502020204030204" pitchFamily="34" charset="0"/>
                <a:ea typeface="Calibri" panose="020F0502020204030204" pitchFamily="34" charset="0"/>
                <a:cs typeface="Calibri" panose="020F0502020204030204" pitchFamily="34" charset="0"/>
              </a:rPr>
              <a:t>.</a:t>
            </a:r>
            <a:endParaRPr lang="ru-RU"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ru-RU" i="1" dirty="0">
                <a:latin typeface="Calibri" panose="020F0502020204030204" pitchFamily="34" charset="0"/>
                <a:ea typeface="Calibri" panose="020F0502020204030204" pitchFamily="34" charset="0"/>
                <a:cs typeface="Calibri" panose="020F0502020204030204" pitchFamily="34" charset="0"/>
              </a:rPr>
              <a:t>К недостаткам </a:t>
            </a:r>
            <a:r>
              <a:rPr lang="ru-RU" dirty="0">
                <a:latin typeface="Calibri" panose="020F0502020204030204" pitchFamily="34" charset="0"/>
                <a:ea typeface="Calibri" panose="020F0502020204030204" pitchFamily="34" charset="0"/>
                <a:cs typeface="Calibri" panose="020F0502020204030204" pitchFamily="34" charset="0"/>
              </a:rPr>
              <a:t>поперечных разрезов следует отнести: во-первых, подкожная мышца шеи рассекается поперечно (что иногда приводит к образованию </a:t>
            </a:r>
            <a:r>
              <a:rPr lang="ru-RU" dirty="0" err="1">
                <a:latin typeface="Calibri" panose="020F0502020204030204" pitchFamily="34" charset="0"/>
                <a:ea typeface="Calibri" panose="020F0502020204030204" pitchFamily="34" charset="0"/>
                <a:cs typeface="Calibri" panose="020F0502020204030204" pitchFamily="34" charset="0"/>
              </a:rPr>
              <a:t>келлоидных</a:t>
            </a:r>
            <a:r>
              <a:rPr lang="ru-RU" dirty="0">
                <a:latin typeface="Calibri" panose="020F0502020204030204" pitchFamily="34" charset="0"/>
                <a:ea typeface="Calibri" panose="020F0502020204030204" pitchFamily="34" charset="0"/>
                <a:cs typeface="Calibri" panose="020F0502020204030204" pitchFamily="34" charset="0"/>
              </a:rPr>
              <a:t> рубцов) и, во-вторых, поперечные разрезы не совпадают с направлением большинства мышц шеи, сосудов и нервов, поэтому существует опасность ранения этих образований во время операции</a:t>
            </a:r>
            <a:r>
              <a:rPr lang="ru-RU" dirty="0" smtClean="0">
                <a:latin typeface="Calibri" panose="020F0502020204030204" pitchFamily="34" charset="0"/>
                <a:ea typeface="Calibri" panose="020F0502020204030204" pitchFamily="34" charset="0"/>
                <a:cs typeface="Calibri" panose="020F0502020204030204" pitchFamily="34" charset="0"/>
              </a:rPr>
              <a:t>.</a:t>
            </a:r>
            <a:endParaRPr lang="ru-RU" dirty="0">
              <a:latin typeface="Calibri" panose="020F0502020204030204" pitchFamily="34" charset="0"/>
              <a:ea typeface="Calibri" panose="020F0502020204030204" pitchFamily="34" charset="0"/>
              <a:cs typeface="Calibri" panose="020F0502020204030204" pitchFamily="34" charset="0"/>
            </a:endParaRPr>
          </a:p>
        </p:txBody>
      </p:sp>
      <p:pic>
        <p:nvPicPr>
          <p:cNvPr id="5" name="Рисунок 4"/>
          <p:cNvPicPr>
            <a:picLocks noChangeAspect="1"/>
          </p:cNvPicPr>
          <p:nvPr/>
        </p:nvPicPr>
        <p:blipFill>
          <a:blip r:embed="rId2"/>
          <a:stretch>
            <a:fillRect/>
          </a:stretch>
        </p:blipFill>
        <p:spPr>
          <a:xfrm>
            <a:off x="3040786" y="3255611"/>
            <a:ext cx="6151853" cy="2974783"/>
          </a:xfrm>
          <a:prstGeom prst="rect">
            <a:avLst/>
          </a:prstGeom>
        </p:spPr>
      </p:pic>
      <p:pic>
        <p:nvPicPr>
          <p:cNvPr id="6" name="Рисунок 5"/>
          <p:cNvPicPr>
            <a:picLocks noChangeAspect="1"/>
          </p:cNvPicPr>
          <p:nvPr/>
        </p:nvPicPr>
        <p:blipFill>
          <a:blip r:embed="rId3"/>
          <a:stretch>
            <a:fillRect/>
          </a:stretch>
        </p:blipFill>
        <p:spPr>
          <a:xfrm>
            <a:off x="10558304" y="264379"/>
            <a:ext cx="1402202" cy="1371719"/>
          </a:xfrm>
          <a:prstGeom prst="rect">
            <a:avLst/>
          </a:prstGeom>
        </p:spPr>
      </p:pic>
      <p:sp>
        <p:nvSpPr>
          <p:cNvPr id="2" name="Прямоугольник 1"/>
          <p:cNvSpPr/>
          <p:nvPr/>
        </p:nvSpPr>
        <p:spPr>
          <a:xfrm>
            <a:off x="3320374" y="6230394"/>
            <a:ext cx="6096000" cy="307777"/>
          </a:xfrm>
          <a:prstGeom prst="rect">
            <a:avLst/>
          </a:prstGeom>
        </p:spPr>
        <p:txBody>
          <a:bodyPr>
            <a:spAutoFit/>
          </a:bodyPr>
          <a:lstStyle/>
          <a:p>
            <a:r>
              <a:rPr lang="ru-RU" sz="14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Из: В.В </a:t>
            </a:r>
            <a:r>
              <a:rPr lang="ru-RU" sz="1400" dirty="0" err="1">
                <a:solidFill>
                  <a:srgbClr val="000000"/>
                </a:solidFill>
                <a:latin typeface="Calibri" panose="020F0502020204030204" pitchFamily="34" charset="0"/>
                <a:ea typeface="Calibri" panose="020F0502020204030204" pitchFamily="34" charset="0"/>
                <a:cs typeface="Calibri" panose="020F0502020204030204" pitchFamily="34" charset="0"/>
              </a:rPr>
              <a:t>Кованов</a:t>
            </a:r>
            <a:r>
              <a:rPr lang="ru-RU" sz="1400" dirty="0">
                <a:solidFill>
                  <a:srgbClr val="000000"/>
                </a:solidFill>
                <a:latin typeface="Calibri" panose="020F0502020204030204" pitchFamily="34" charset="0"/>
                <a:ea typeface="Calibri" panose="020F0502020204030204" pitchFamily="34" charset="0"/>
                <a:cs typeface="Calibri" panose="020F0502020204030204" pitchFamily="34" charset="0"/>
              </a:rPr>
              <a:t> – Оперативная хирургия и топографическая анатомия</a:t>
            </a:r>
            <a:endParaRPr lang="ru-RU" sz="1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930350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86775" y="1169265"/>
            <a:ext cx="9740630" cy="3931920"/>
          </a:xfrm>
        </p:spPr>
        <p:txBody>
          <a:bodyPr/>
          <a:lstStyle/>
          <a:p>
            <a:pPr marL="0" indent="0">
              <a:buNone/>
            </a:pPr>
            <a:r>
              <a:rPr lang="ru-RU" b="1" dirty="0">
                <a:solidFill>
                  <a:srgbClr val="007366"/>
                </a:solidFill>
                <a:latin typeface="Calibri" panose="020F0502020204030204" pitchFamily="34" charset="0"/>
                <a:ea typeface="Calibri" panose="020F0502020204030204" pitchFamily="34" charset="0"/>
                <a:cs typeface="Calibri" panose="020F0502020204030204" pitchFamily="34" charset="0"/>
              </a:rPr>
              <a:t>Продольные разрезы </a:t>
            </a:r>
            <a:r>
              <a:rPr lang="ru-RU" dirty="0">
                <a:latin typeface="Calibri" panose="020F0502020204030204" pitchFamily="34" charset="0"/>
                <a:ea typeface="Calibri" panose="020F0502020204030204" pitchFamily="34" charset="0"/>
                <a:cs typeface="Calibri" panose="020F0502020204030204" pitchFamily="34" charset="0"/>
              </a:rPr>
              <a:t>чаще всего проводят по белой линии шеи.</a:t>
            </a:r>
          </a:p>
          <a:p>
            <a:pPr marL="0" indent="0">
              <a:buNone/>
            </a:pPr>
            <a:r>
              <a:rPr lang="ru-RU" dirty="0" err="1">
                <a:latin typeface="Calibri" panose="020F0502020204030204" pitchFamily="34" charset="0"/>
                <a:ea typeface="Calibri" panose="020F0502020204030204" pitchFamily="34" charset="0"/>
                <a:cs typeface="Calibri" panose="020F0502020204030204" pitchFamily="34" charset="0"/>
              </a:rPr>
              <a:t>Кохер</a:t>
            </a:r>
            <a:r>
              <a:rPr lang="ru-RU" dirty="0">
                <a:latin typeface="Calibri" panose="020F0502020204030204" pitchFamily="34" charset="0"/>
                <a:ea typeface="Calibri" panose="020F0502020204030204" pitchFamily="34" charset="0"/>
                <a:cs typeface="Calibri" panose="020F0502020204030204" pitchFamily="34" charset="0"/>
              </a:rPr>
              <a:t> пришел к заключению, что на шее оптимальный косметический эффект достигается при поперечных и продольных разрезах по белой линии шеи (цит. по П.И. Дьяконову, 1908).</a:t>
            </a:r>
          </a:p>
          <a:p>
            <a:pPr marL="0" indent="0">
              <a:buNone/>
            </a:pPr>
            <a:r>
              <a:rPr lang="ru-RU" b="1" dirty="0">
                <a:solidFill>
                  <a:srgbClr val="007366"/>
                </a:solidFill>
                <a:latin typeface="Calibri" panose="020F0502020204030204" pitchFamily="34" charset="0"/>
                <a:ea typeface="Calibri" panose="020F0502020204030204" pitchFamily="34" charset="0"/>
                <a:cs typeface="Calibri" panose="020F0502020204030204" pitchFamily="34" charset="0"/>
              </a:rPr>
              <a:t>Косые разрезы </a:t>
            </a:r>
            <a:r>
              <a:rPr lang="ru-RU" dirty="0">
                <a:latin typeface="Calibri" panose="020F0502020204030204" pitchFamily="34" charset="0"/>
                <a:ea typeface="Calibri" panose="020F0502020204030204" pitchFamily="34" charset="0"/>
                <a:cs typeface="Calibri" panose="020F0502020204030204" pitchFamily="34" charset="0"/>
              </a:rPr>
              <a:t>проводятся по переднему или по заднему краю грудино-ключично-сосцевидной мышцы. Достоинство косых доступов состоит в том, что они являются безопасными и обеспечивают оптимальный подход к глубоким образованиям шеи.</a:t>
            </a:r>
          </a:p>
          <a:p>
            <a:pPr marL="0" indent="0">
              <a:buNone/>
            </a:pPr>
            <a:endParaRPr lang="ru-RU" dirty="0">
              <a:latin typeface="Calibri" panose="020F0502020204030204" pitchFamily="34" charset="0"/>
              <a:ea typeface="Calibri" panose="020F0502020204030204" pitchFamily="34" charset="0"/>
              <a:cs typeface="Calibri" panose="020F0502020204030204" pitchFamily="34" charset="0"/>
            </a:endParaRPr>
          </a:p>
        </p:txBody>
      </p:sp>
      <p:pic>
        <p:nvPicPr>
          <p:cNvPr id="4" name="Рисунок 3"/>
          <p:cNvPicPr>
            <a:picLocks noChangeAspect="1"/>
          </p:cNvPicPr>
          <p:nvPr/>
        </p:nvPicPr>
        <p:blipFill>
          <a:blip r:embed="rId2"/>
          <a:stretch>
            <a:fillRect/>
          </a:stretch>
        </p:blipFill>
        <p:spPr>
          <a:xfrm>
            <a:off x="2989612" y="3636443"/>
            <a:ext cx="6134956" cy="2600688"/>
          </a:xfrm>
          <a:prstGeom prst="rect">
            <a:avLst/>
          </a:prstGeom>
        </p:spPr>
      </p:pic>
      <p:pic>
        <p:nvPicPr>
          <p:cNvPr id="5" name="Рисунок 4"/>
          <p:cNvPicPr>
            <a:picLocks noChangeAspect="1"/>
          </p:cNvPicPr>
          <p:nvPr/>
        </p:nvPicPr>
        <p:blipFill>
          <a:blip r:embed="rId3"/>
          <a:stretch>
            <a:fillRect/>
          </a:stretch>
        </p:blipFill>
        <p:spPr>
          <a:xfrm>
            <a:off x="10558304" y="264379"/>
            <a:ext cx="1402202" cy="1371719"/>
          </a:xfrm>
          <a:prstGeom prst="rect">
            <a:avLst/>
          </a:prstGeom>
        </p:spPr>
      </p:pic>
      <p:sp>
        <p:nvSpPr>
          <p:cNvPr id="2" name="Прямоугольник 1"/>
          <p:cNvSpPr/>
          <p:nvPr/>
        </p:nvSpPr>
        <p:spPr>
          <a:xfrm>
            <a:off x="3446834" y="6237131"/>
            <a:ext cx="6096000" cy="307777"/>
          </a:xfrm>
          <a:prstGeom prst="rect">
            <a:avLst/>
          </a:prstGeom>
        </p:spPr>
        <p:txBody>
          <a:bodyPr>
            <a:spAutoFit/>
          </a:bodyPr>
          <a:lstStyle/>
          <a:p>
            <a:r>
              <a:rPr lang="ru-RU" sz="14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Из: В.В </a:t>
            </a:r>
            <a:r>
              <a:rPr lang="ru-RU" sz="1400" dirty="0" err="1">
                <a:solidFill>
                  <a:srgbClr val="000000"/>
                </a:solidFill>
                <a:latin typeface="Calibri" panose="020F0502020204030204" pitchFamily="34" charset="0"/>
                <a:ea typeface="Calibri" panose="020F0502020204030204" pitchFamily="34" charset="0"/>
                <a:cs typeface="Calibri" panose="020F0502020204030204" pitchFamily="34" charset="0"/>
              </a:rPr>
              <a:t>Кованов</a:t>
            </a:r>
            <a:r>
              <a:rPr lang="ru-RU" sz="1400" dirty="0">
                <a:solidFill>
                  <a:srgbClr val="000000"/>
                </a:solidFill>
                <a:latin typeface="Calibri" panose="020F0502020204030204" pitchFamily="34" charset="0"/>
                <a:ea typeface="Calibri" panose="020F0502020204030204" pitchFamily="34" charset="0"/>
                <a:cs typeface="Calibri" panose="020F0502020204030204" pitchFamily="34" charset="0"/>
              </a:rPr>
              <a:t> – Оперативная хирургия и топографическая анатомия</a:t>
            </a:r>
            <a:endParaRPr lang="ru-RU" sz="1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84395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16546" y="667904"/>
            <a:ext cx="4001311" cy="3931920"/>
          </a:xfrm>
        </p:spPr>
        <p:txBody>
          <a:bodyPr/>
          <a:lstStyle/>
          <a:p>
            <a:pPr marL="0" indent="0">
              <a:buNone/>
            </a:pPr>
            <a:r>
              <a:rPr lang="ru-RU" sz="2000" b="1" dirty="0">
                <a:solidFill>
                  <a:srgbClr val="007366"/>
                </a:solidFill>
                <a:latin typeface="Calibri" panose="020F0502020204030204" pitchFamily="34" charset="0"/>
                <a:ea typeface="Calibri" panose="020F0502020204030204" pitchFamily="34" charset="0"/>
                <a:cs typeface="Calibri" panose="020F0502020204030204" pitchFamily="34" charset="0"/>
              </a:rPr>
              <a:t>Комбинированные </a:t>
            </a:r>
            <a:r>
              <a:rPr lang="ru-RU" sz="2000" b="1" dirty="0" smtClean="0">
                <a:solidFill>
                  <a:srgbClr val="007366"/>
                </a:solidFill>
                <a:latin typeface="Calibri" panose="020F0502020204030204" pitchFamily="34" charset="0"/>
                <a:ea typeface="Calibri" panose="020F0502020204030204" pitchFamily="34" charset="0"/>
                <a:cs typeface="Calibri" panose="020F0502020204030204" pitchFamily="34" charset="0"/>
              </a:rPr>
              <a:t>доступы</a:t>
            </a:r>
            <a:endParaRPr lang="en-US" sz="2000" dirty="0" smtClean="0">
              <a:latin typeface="Calibri" panose="020F0502020204030204" pitchFamily="34" charset="0"/>
              <a:ea typeface="Calibri" panose="020F0502020204030204" pitchFamily="34" charset="0"/>
              <a:cs typeface="Calibri" panose="020F0502020204030204" pitchFamily="34" charset="0"/>
            </a:endParaRPr>
          </a:p>
          <a:p>
            <a:pPr marL="0" indent="0">
              <a:buNone/>
            </a:pPr>
            <a:r>
              <a:rPr lang="ru-RU" dirty="0" smtClean="0">
                <a:latin typeface="Calibri" panose="020F0502020204030204" pitchFamily="34" charset="0"/>
                <a:ea typeface="Calibri" panose="020F0502020204030204" pitchFamily="34" charset="0"/>
                <a:cs typeface="Calibri" panose="020F0502020204030204" pitchFamily="34" charset="0"/>
              </a:rPr>
              <a:t>При </a:t>
            </a:r>
            <a:r>
              <a:rPr lang="ru-RU" dirty="0">
                <a:latin typeface="Calibri" panose="020F0502020204030204" pitchFamily="34" charset="0"/>
                <a:ea typeface="Calibri" panose="020F0502020204030204" pitchFamily="34" charset="0"/>
                <a:cs typeface="Calibri" panose="020F0502020204030204" pitchFamily="34" charset="0"/>
              </a:rPr>
              <a:t>очень многих операциях на органах шеи применяют комбинированные (лоскутные) доступы с целью широкого вскрытия клетчаточных пространств, удаления опухолей и </a:t>
            </a:r>
            <a:r>
              <a:rPr lang="ru-RU" dirty="0" smtClean="0">
                <a:latin typeface="Calibri" panose="020F0502020204030204" pitchFamily="34" charset="0"/>
                <a:ea typeface="Calibri" panose="020F0502020204030204" pitchFamily="34" charset="0"/>
                <a:cs typeface="Calibri" panose="020F0502020204030204" pitchFamily="34" charset="0"/>
              </a:rPr>
              <a:t>метастатических </a:t>
            </a:r>
            <a:r>
              <a:rPr lang="ru-RU" dirty="0">
                <a:latin typeface="Calibri" panose="020F0502020204030204" pitchFamily="34" charset="0"/>
                <a:ea typeface="Calibri" panose="020F0502020204030204" pitchFamily="34" charset="0"/>
                <a:cs typeface="Calibri" panose="020F0502020204030204" pitchFamily="34" charset="0"/>
              </a:rPr>
              <a:t>узлов. Чаще всего комбинируют поперечный и косой доступы.</a:t>
            </a:r>
          </a:p>
        </p:txBody>
      </p:sp>
      <p:pic>
        <p:nvPicPr>
          <p:cNvPr id="4" name="Рисунок 3"/>
          <p:cNvPicPr>
            <a:picLocks noChangeAspect="1"/>
          </p:cNvPicPr>
          <p:nvPr/>
        </p:nvPicPr>
        <p:blipFill>
          <a:blip r:embed="rId2"/>
          <a:stretch>
            <a:fillRect/>
          </a:stretch>
        </p:blipFill>
        <p:spPr>
          <a:xfrm>
            <a:off x="9426154" y="667904"/>
            <a:ext cx="2152950" cy="4934639"/>
          </a:xfrm>
          <a:prstGeom prst="rect">
            <a:avLst/>
          </a:prstGeom>
        </p:spPr>
      </p:pic>
      <p:pic>
        <p:nvPicPr>
          <p:cNvPr id="5" name="Рисунок 4"/>
          <p:cNvPicPr>
            <a:picLocks noChangeAspect="1"/>
          </p:cNvPicPr>
          <p:nvPr/>
        </p:nvPicPr>
        <p:blipFill>
          <a:blip r:embed="rId3"/>
          <a:stretch>
            <a:fillRect/>
          </a:stretch>
        </p:blipFill>
        <p:spPr>
          <a:xfrm>
            <a:off x="5906628" y="376143"/>
            <a:ext cx="2749850" cy="3449313"/>
          </a:xfrm>
          <a:prstGeom prst="rect">
            <a:avLst/>
          </a:prstGeom>
        </p:spPr>
      </p:pic>
      <p:pic>
        <p:nvPicPr>
          <p:cNvPr id="6" name="Рисунок 5"/>
          <p:cNvPicPr>
            <a:picLocks noChangeAspect="1"/>
          </p:cNvPicPr>
          <p:nvPr/>
        </p:nvPicPr>
        <p:blipFill>
          <a:blip r:embed="rId4"/>
          <a:stretch>
            <a:fillRect/>
          </a:stretch>
        </p:blipFill>
        <p:spPr>
          <a:xfrm>
            <a:off x="716904" y="3601720"/>
            <a:ext cx="4600593" cy="2551455"/>
          </a:xfrm>
          <a:prstGeom prst="rect">
            <a:avLst/>
          </a:prstGeom>
        </p:spPr>
      </p:pic>
      <p:pic>
        <p:nvPicPr>
          <p:cNvPr id="7" name="Рисунок 6"/>
          <p:cNvPicPr>
            <a:picLocks noChangeAspect="1"/>
          </p:cNvPicPr>
          <p:nvPr/>
        </p:nvPicPr>
        <p:blipFill>
          <a:blip r:embed="rId5"/>
          <a:stretch>
            <a:fillRect/>
          </a:stretch>
        </p:blipFill>
        <p:spPr>
          <a:xfrm>
            <a:off x="5906628" y="3870010"/>
            <a:ext cx="2764078" cy="2503183"/>
          </a:xfrm>
          <a:prstGeom prst="rect">
            <a:avLst/>
          </a:prstGeom>
        </p:spPr>
      </p:pic>
      <p:pic>
        <p:nvPicPr>
          <p:cNvPr id="8" name="Рисунок 7"/>
          <p:cNvPicPr>
            <a:picLocks noChangeAspect="1"/>
          </p:cNvPicPr>
          <p:nvPr/>
        </p:nvPicPr>
        <p:blipFill>
          <a:blip r:embed="rId6"/>
          <a:stretch>
            <a:fillRect/>
          </a:stretch>
        </p:blipFill>
        <p:spPr>
          <a:xfrm>
            <a:off x="10983834" y="178586"/>
            <a:ext cx="1000384" cy="978636"/>
          </a:xfrm>
          <a:prstGeom prst="rect">
            <a:avLst/>
          </a:prstGeom>
        </p:spPr>
      </p:pic>
      <p:sp>
        <p:nvSpPr>
          <p:cNvPr id="12" name="Прямоугольник 11"/>
          <p:cNvSpPr/>
          <p:nvPr/>
        </p:nvSpPr>
        <p:spPr>
          <a:xfrm>
            <a:off x="947327" y="6195206"/>
            <a:ext cx="5189724" cy="307777"/>
          </a:xfrm>
          <a:prstGeom prst="rect">
            <a:avLst/>
          </a:prstGeom>
        </p:spPr>
        <p:txBody>
          <a:bodyPr wrap="square">
            <a:spAutoFit/>
          </a:bodyPr>
          <a:lstStyle/>
          <a:p>
            <a:r>
              <a:rPr lang="ru-RU" sz="1400" dirty="0" smtClean="0">
                <a:latin typeface="Calibri" panose="020F0502020204030204" pitchFamily="34" charset="0"/>
                <a:ea typeface="Calibri" panose="020F0502020204030204" pitchFamily="34" charset="0"/>
                <a:cs typeface="Calibri" panose="020F0502020204030204" pitchFamily="34" charset="0"/>
              </a:rPr>
              <a:t>Из: Хирургическая </a:t>
            </a:r>
            <a:r>
              <a:rPr lang="ru-RU" sz="1400" dirty="0">
                <a:latin typeface="Calibri" panose="020F0502020204030204" pitchFamily="34" charset="0"/>
                <a:ea typeface="Calibri" panose="020F0502020204030204" pitchFamily="34" charset="0"/>
                <a:cs typeface="Calibri" panose="020F0502020204030204" pitchFamily="34" charset="0"/>
              </a:rPr>
              <a:t>стоматология. </a:t>
            </a:r>
            <a:r>
              <a:rPr lang="ru-RU" sz="1400" dirty="0" smtClean="0">
                <a:latin typeface="Calibri" panose="020F0502020204030204" pitchFamily="34" charset="0"/>
                <a:ea typeface="Calibri" panose="020F0502020204030204" pitchFamily="34" charset="0"/>
                <a:cs typeface="Calibri" panose="020F0502020204030204" pitchFamily="34" charset="0"/>
              </a:rPr>
              <a:t>Дунаевский</a:t>
            </a:r>
            <a:endParaRPr lang="ru-RU" sz="1400" dirty="0">
              <a:latin typeface="Calibri" panose="020F0502020204030204" pitchFamily="34" charset="0"/>
              <a:ea typeface="Calibri" panose="020F0502020204030204" pitchFamily="34" charset="0"/>
              <a:cs typeface="Calibri" panose="020F0502020204030204" pitchFamily="34" charset="0"/>
            </a:endParaRPr>
          </a:p>
        </p:txBody>
      </p:sp>
      <p:sp>
        <p:nvSpPr>
          <p:cNvPr id="13" name="Прямоугольник 12"/>
          <p:cNvSpPr/>
          <p:nvPr/>
        </p:nvSpPr>
        <p:spPr>
          <a:xfrm>
            <a:off x="5621965" y="3601720"/>
            <a:ext cx="3504549" cy="276999"/>
          </a:xfrm>
          <a:prstGeom prst="rect">
            <a:avLst/>
          </a:prstGeom>
        </p:spPr>
        <p:txBody>
          <a:bodyPr wrap="none">
            <a:spAutoFit/>
          </a:bodyPr>
          <a:lstStyle/>
          <a:p>
            <a:pPr algn="ctr"/>
            <a:r>
              <a:rPr lang="ru-RU" sz="1200" dirty="0" smtClean="0">
                <a:latin typeface="Calibri" panose="020F0502020204030204" pitchFamily="34" charset="0"/>
                <a:ea typeface="Calibri" panose="020F0502020204030204" pitchFamily="34" charset="0"/>
                <a:cs typeface="Calibri" panose="020F0502020204030204" pitchFamily="34" charset="0"/>
              </a:rPr>
              <a:t>Из: интернет ресурс «Клиническая </a:t>
            </a:r>
            <a:r>
              <a:rPr lang="ru-RU" sz="1200" dirty="0">
                <a:latin typeface="Calibri" panose="020F0502020204030204" pitchFamily="34" charset="0"/>
                <a:ea typeface="Calibri" panose="020F0502020204030204" pitchFamily="34" charset="0"/>
                <a:cs typeface="Calibri" panose="020F0502020204030204" pitchFamily="34" charset="0"/>
              </a:rPr>
              <a:t>анатомия </a:t>
            </a:r>
            <a:r>
              <a:rPr lang="ru-RU" sz="1200" dirty="0" smtClean="0">
                <a:latin typeface="Calibri" panose="020F0502020204030204" pitchFamily="34" charset="0"/>
                <a:ea typeface="Calibri" panose="020F0502020204030204" pitchFamily="34" charset="0"/>
                <a:cs typeface="Calibri" panose="020F0502020204030204" pitchFamily="34" charset="0"/>
              </a:rPr>
              <a:t>шеи»</a:t>
            </a:r>
            <a:endParaRPr lang="ru-RU" sz="1200" dirty="0">
              <a:latin typeface="Calibri" panose="020F0502020204030204" pitchFamily="34" charset="0"/>
              <a:ea typeface="Calibri" panose="020F0502020204030204" pitchFamily="34" charset="0"/>
              <a:cs typeface="Calibri" panose="020F0502020204030204" pitchFamily="34" charset="0"/>
            </a:endParaRPr>
          </a:p>
        </p:txBody>
      </p:sp>
      <p:sp>
        <p:nvSpPr>
          <p:cNvPr id="14" name="Прямоугольник 13"/>
          <p:cNvSpPr/>
          <p:nvPr/>
        </p:nvSpPr>
        <p:spPr>
          <a:xfrm>
            <a:off x="5621965" y="6364484"/>
            <a:ext cx="3504549" cy="276999"/>
          </a:xfrm>
          <a:prstGeom prst="rect">
            <a:avLst/>
          </a:prstGeom>
        </p:spPr>
        <p:txBody>
          <a:bodyPr wrap="none">
            <a:spAutoFit/>
          </a:bodyPr>
          <a:lstStyle/>
          <a:p>
            <a:pPr algn="ctr"/>
            <a:r>
              <a:rPr lang="ru-RU" sz="1200" dirty="0">
                <a:latin typeface="Calibri" panose="020F0502020204030204" pitchFamily="34" charset="0"/>
                <a:ea typeface="Calibri" panose="020F0502020204030204" pitchFamily="34" charset="0"/>
                <a:cs typeface="Calibri" panose="020F0502020204030204" pitchFamily="34" charset="0"/>
              </a:rPr>
              <a:t>Из: интернет ресурс «Клиническая анатомия шеи»</a:t>
            </a:r>
            <a:endParaRPr lang="ru-RU" sz="1200" dirty="0">
              <a:latin typeface="Calibri" panose="020F0502020204030204" pitchFamily="34" charset="0"/>
              <a:ea typeface="Calibri" panose="020F0502020204030204" pitchFamily="34" charset="0"/>
              <a:cs typeface="Calibri" panose="020F0502020204030204" pitchFamily="34" charset="0"/>
            </a:endParaRPr>
          </a:p>
        </p:txBody>
      </p:sp>
      <p:sp>
        <p:nvSpPr>
          <p:cNvPr id="15" name="Прямоугольник 14"/>
          <p:cNvSpPr/>
          <p:nvPr/>
        </p:nvSpPr>
        <p:spPr>
          <a:xfrm>
            <a:off x="8793119" y="5602543"/>
            <a:ext cx="3419019" cy="523220"/>
          </a:xfrm>
          <a:prstGeom prst="rect">
            <a:avLst/>
          </a:prstGeom>
        </p:spPr>
        <p:txBody>
          <a:bodyPr wrap="square">
            <a:spAutoFit/>
          </a:bodyPr>
          <a:lstStyle/>
          <a:p>
            <a:pPr algn="ctr"/>
            <a:r>
              <a:rPr lang="ru-RU" sz="1400" dirty="0" smtClean="0">
                <a:latin typeface="Calibri" panose="020F0502020204030204" pitchFamily="34" charset="0"/>
                <a:ea typeface="Calibri" panose="020F0502020204030204" pitchFamily="34" charset="0"/>
                <a:cs typeface="Calibri" panose="020F0502020204030204" pitchFamily="34" charset="0"/>
              </a:rPr>
              <a:t>Из: интернет ресурс </a:t>
            </a:r>
            <a:r>
              <a:rPr lang="en-US" sz="1400" dirty="0" smtClean="0">
                <a:latin typeface="Calibri" panose="020F0502020204030204" pitchFamily="34" charset="0"/>
                <a:ea typeface="Calibri" panose="020F0502020204030204" pitchFamily="34" charset="0"/>
                <a:cs typeface="Calibri" panose="020F0502020204030204" pitchFamily="34" charset="0"/>
              </a:rPr>
              <a:t>studfile.net</a:t>
            </a:r>
            <a:r>
              <a:rPr lang="ru-RU" sz="1400" dirty="0">
                <a:latin typeface="Calibri" panose="020F0502020204030204" pitchFamily="34" charset="0"/>
                <a:ea typeface="Calibri" panose="020F0502020204030204" pitchFamily="34" charset="0"/>
                <a:cs typeface="Calibri" panose="020F0502020204030204" pitchFamily="34" charset="0"/>
              </a:rPr>
              <a:t> </a:t>
            </a:r>
            <a:r>
              <a:rPr lang="ru-RU" sz="1400" dirty="0" smtClean="0">
                <a:latin typeface="Calibri" panose="020F0502020204030204" pitchFamily="34" charset="0"/>
                <a:ea typeface="Calibri" panose="020F0502020204030204" pitchFamily="34" charset="0"/>
                <a:cs typeface="Calibri" panose="020F0502020204030204" pitchFamily="34" charset="0"/>
              </a:rPr>
              <a:t>статья «треугольники шеи» </a:t>
            </a:r>
            <a:endParaRPr lang="ru-RU" sz="1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190494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49124" y="1765949"/>
            <a:ext cx="5474825" cy="2862322"/>
          </a:xfrm>
          <a:prstGeom prst="rect">
            <a:avLst/>
          </a:prstGeom>
        </p:spPr>
        <p:txBody>
          <a:bodyPr wrap="square">
            <a:spAutoFit/>
          </a:bodyPr>
          <a:lstStyle/>
          <a:p>
            <a:r>
              <a:rPr lang="ru-RU" dirty="0">
                <a:solidFill>
                  <a:srgbClr val="333333"/>
                </a:solidFill>
                <a:latin typeface="Calibri" panose="020F0502020204030204" pitchFamily="34" charset="0"/>
                <a:ea typeface="Calibri" panose="020F0502020204030204" pitchFamily="34" charset="0"/>
                <a:cs typeface="Calibri" panose="020F0502020204030204" pitchFamily="34" charset="0"/>
              </a:rPr>
              <a:t>После выкраивания кожно-апоневротического лоскута выкраивают мышечно-надкостнично-костный лоскут. Надкостницу рассекают подковообразно, вершиной к сагиттальному шву, основанием к скуловой дуге. Нижние концы разреза продолжают на височную мышцу, которую рассекают вместе с апоневрозом вплоть до скуловой дуги. Ширина мышечной ножки должна быть не менее 5 см. Кость распиливают по общим для трепанации костей черепа правилам.</a:t>
            </a:r>
            <a:endParaRPr lang="ru-RU" dirty="0">
              <a:latin typeface="Calibri" panose="020F0502020204030204" pitchFamily="34" charset="0"/>
              <a:ea typeface="Calibri" panose="020F0502020204030204" pitchFamily="34" charset="0"/>
              <a:cs typeface="Calibri" panose="020F0502020204030204" pitchFamily="34" charset="0"/>
            </a:endParaRPr>
          </a:p>
        </p:txBody>
      </p:sp>
      <p:pic>
        <p:nvPicPr>
          <p:cNvPr id="3" name="Рисунок 2"/>
          <p:cNvPicPr>
            <a:picLocks noChangeAspect="1"/>
          </p:cNvPicPr>
          <p:nvPr/>
        </p:nvPicPr>
        <p:blipFill>
          <a:blip r:embed="rId2"/>
          <a:stretch>
            <a:fillRect/>
          </a:stretch>
        </p:blipFill>
        <p:spPr>
          <a:xfrm>
            <a:off x="6537055" y="1555621"/>
            <a:ext cx="4858933" cy="3072650"/>
          </a:xfrm>
          <a:prstGeom prst="rect">
            <a:avLst/>
          </a:prstGeom>
        </p:spPr>
      </p:pic>
      <p:sp>
        <p:nvSpPr>
          <p:cNvPr id="5" name="Прямоугольник 4"/>
          <p:cNvSpPr/>
          <p:nvPr/>
        </p:nvSpPr>
        <p:spPr>
          <a:xfrm>
            <a:off x="5918521" y="5016054"/>
            <a:ext cx="6096000" cy="923330"/>
          </a:xfrm>
          <a:prstGeom prst="rect">
            <a:avLst/>
          </a:prstGeom>
        </p:spPr>
        <p:txBody>
          <a:bodyPr>
            <a:spAutoFit/>
          </a:bodyPr>
          <a:lstStyle/>
          <a:p>
            <a:pPr algn="ctr"/>
            <a:r>
              <a:rPr lang="ru-RU" dirty="0">
                <a:solidFill>
                  <a:srgbClr val="333333"/>
                </a:solidFill>
                <a:latin typeface="Calibri" panose="020F0502020204030204" pitchFamily="34" charset="0"/>
                <a:ea typeface="Calibri" panose="020F0502020204030204" pitchFamily="34" charset="0"/>
                <a:cs typeface="Calibri" panose="020F0502020204030204" pitchFamily="34" charset="0"/>
              </a:rPr>
              <a:t>Кожный разрез для доступа к передней черепной ямке, а - по </a:t>
            </a:r>
            <a:r>
              <a:rPr lang="ru-RU" i="1" dirty="0">
                <a:solidFill>
                  <a:srgbClr val="333333"/>
                </a:solidFill>
                <a:latin typeface="Calibri" panose="020F0502020204030204" pitchFamily="34" charset="0"/>
                <a:ea typeface="Calibri" panose="020F0502020204030204" pitchFamily="34" charset="0"/>
                <a:cs typeface="Calibri" panose="020F0502020204030204" pitchFamily="34" charset="0"/>
              </a:rPr>
              <a:t>Егорову, </a:t>
            </a:r>
            <a:r>
              <a:rPr lang="ru-RU" dirty="0">
                <a:solidFill>
                  <a:srgbClr val="333333"/>
                </a:solidFill>
                <a:latin typeface="Calibri" panose="020F0502020204030204" pitchFamily="34" charset="0"/>
                <a:ea typeface="Calibri" panose="020F0502020204030204" pitchFamily="34" charset="0"/>
                <a:cs typeface="Calibri" panose="020F0502020204030204" pitchFamily="34" charset="0"/>
              </a:rPr>
              <a:t>б - по </a:t>
            </a:r>
            <a:r>
              <a:rPr lang="ru-RU" i="1" dirty="0" err="1">
                <a:solidFill>
                  <a:srgbClr val="333333"/>
                </a:solidFill>
                <a:latin typeface="Calibri" panose="020F0502020204030204" pitchFamily="34" charset="0"/>
                <a:ea typeface="Calibri" panose="020F0502020204030204" pitchFamily="34" charset="0"/>
                <a:cs typeface="Calibri" panose="020F0502020204030204" pitchFamily="34" charset="0"/>
              </a:rPr>
              <a:t>Донди</a:t>
            </a:r>
            <a:r>
              <a:rPr lang="ru-RU" i="1"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ru-RU" dirty="0">
                <a:solidFill>
                  <a:srgbClr val="333333"/>
                </a:solidFill>
                <a:latin typeface="Calibri" panose="020F0502020204030204" pitchFamily="34" charset="0"/>
                <a:ea typeface="Calibri" panose="020F0502020204030204" pitchFamily="34" charset="0"/>
                <a:cs typeface="Calibri" panose="020F0502020204030204" pitchFamily="34" charset="0"/>
              </a:rPr>
              <a:t>(Из: </a:t>
            </a:r>
            <a:r>
              <a:rPr lang="ru-RU" i="1" dirty="0">
                <a:solidFill>
                  <a:srgbClr val="333333"/>
                </a:solidFill>
                <a:latin typeface="Calibri" panose="020F0502020204030204" pitchFamily="34" charset="0"/>
                <a:ea typeface="Calibri" panose="020F0502020204030204" pitchFamily="34" charset="0"/>
                <a:cs typeface="Calibri" panose="020F0502020204030204" pitchFamily="34" charset="0"/>
              </a:rPr>
              <a:t>Угрюмое В.М., Васкин И.С., </a:t>
            </a:r>
            <a:r>
              <a:rPr lang="ru-RU" i="1" dirty="0" err="1">
                <a:solidFill>
                  <a:srgbClr val="333333"/>
                </a:solidFill>
                <a:latin typeface="Calibri" panose="020F0502020204030204" pitchFamily="34" charset="0"/>
                <a:ea typeface="Calibri" panose="020F0502020204030204" pitchFamily="34" charset="0"/>
                <a:cs typeface="Calibri" panose="020F0502020204030204" pitchFamily="34" charset="0"/>
              </a:rPr>
              <a:t>Абраков</a:t>
            </a:r>
            <a:r>
              <a:rPr lang="ru-RU" i="1" dirty="0">
                <a:solidFill>
                  <a:srgbClr val="333333"/>
                </a:solidFill>
                <a:latin typeface="Calibri" panose="020F0502020204030204" pitchFamily="34" charset="0"/>
                <a:ea typeface="Calibri" panose="020F0502020204030204" pitchFamily="34" charset="0"/>
                <a:cs typeface="Calibri" panose="020F0502020204030204" pitchFamily="34" charset="0"/>
              </a:rPr>
              <a:t> Л.В</a:t>
            </a:r>
            <a:r>
              <a:rPr lang="ru-RU" i="1" dirty="0" smtClean="0">
                <a:solidFill>
                  <a:srgbClr val="333333"/>
                </a:solidFill>
                <a:latin typeface="Calibri" panose="020F0502020204030204" pitchFamily="34" charset="0"/>
                <a:ea typeface="Calibri" panose="020F0502020204030204" pitchFamily="34" charset="0"/>
                <a:cs typeface="Calibri" panose="020F0502020204030204" pitchFamily="34" charset="0"/>
              </a:rPr>
              <a:t>.)</a:t>
            </a:r>
            <a:endParaRPr lang="ru-RU" dirty="0">
              <a:latin typeface="Calibri" panose="020F0502020204030204" pitchFamily="34" charset="0"/>
              <a:ea typeface="Calibri" panose="020F0502020204030204" pitchFamily="34" charset="0"/>
              <a:cs typeface="Calibri" panose="020F0502020204030204" pitchFamily="34" charset="0"/>
            </a:endParaRPr>
          </a:p>
        </p:txBody>
      </p:sp>
      <p:pic>
        <p:nvPicPr>
          <p:cNvPr id="6" name="Рисунок 5"/>
          <p:cNvPicPr>
            <a:picLocks noChangeAspect="1"/>
          </p:cNvPicPr>
          <p:nvPr/>
        </p:nvPicPr>
        <p:blipFill>
          <a:blip r:embed="rId3"/>
          <a:stretch>
            <a:fillRect/>
          </a:stretch>
        </p:blipFill>
        <p:spPr>
          <a:xfrm>
            <a:off x="10578720" y="231433"/>
            <a:ext cx="1402202" cy="1371719"/>
          </a:xfrm>
          <a:prstGeom prst="rect">
            <a:avLst/>
          </a:prstGeom>
        </p:spPr>
      </p:pic>
    </p:spTree>
    <p:extLst>
      <p:ext uri="{BB962C8B-B14F-4D97-AF65-F5344CB8AC3E}">
        <p14:creationId xmlns:p14="http://schemas.microsoft.com/office/powerpoint/2010/main" val="10613506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4000" b="1" dirty="0">
                <a:solidFill>
                  <a:srgbClr val="007366"/>
                </a:solidFill>
                <a:latin typeface="Calibri" panose="020F0502020204030204" pitchFamily="34" charset="0"/>
                <a:ea typeface="Calibri" panose="020F0502020204030204" pitchFamily="34" charset="0"/>
                <a:cs typeface="Calibri" panose="020F0502020204030204" pitchFamily="34" charset="0"/>
              </a:rPr>
              <a:t>Особенности разрезов при гнойных заболеваниях шеи </a:t>
            </a:r>
          </a:p>
        </p:txBody>
      </p:sp>
      <p:sp>
        <p:nvSpPr>
          <p:cNvPr id="3" name="Объект 2"/>
          <p:cNvSpPr>
            <a:spLocks noGrp="1"/>
          </p:cNvSpPr>
          <p:nvPr>
            <p:ph idx="1"/>
          </p:nvPr>
        </p:nvSpPr>
        <p:spPr/>
        <p:txBody>
          <a:bodyPr/>
          <a:lstStyle/>
          <a:p>
            <a:pPr marL="0" indent="0">
              <a:buNone/>
            </a:pPr>
            <a:r>
              <a:rPr lang="ru-RU" dirty="0">
                <a:latin typeface="Calibri" panose="020F0502020204030204" pitchFamily="34" charset="0"/>
                <a:ea typeface="Calibri" panose="020F0502020204030204" pitchFamily="34" charset="0"/>
                <a:cs typeface="Calibri" panose="020F0502020204030204" pitchFamily="34" charset="0"/>
              </a:rPr>
              <a:t>• Разрезы на шее должны быть послойными, одновременно удовлетворять косметическим требованиям и обеспечивать достаточный доступ к ее органам и патологическим очагам для дальнейшего дренирования. </a:t>
            </a:r>
            <a:endParaRPr lang="ru-RU" dirty="0" smtClean="0">
              <a:latin typeface="Calibri" panose="020F0502020204030204" pitchFamily="34" charset="0"/>
              <a:ea typeface="Calibri" panose="020F0502020204030204" pitchFamily="34" charset="0"/>
              <a:cs typeface="Calibri" panose="020F0502020204030204" pitchFamily="34" charset="0"/>
            </a:endParaRPr>
          </a:p>
          <a:p>
            <a:pPr marL="0" indent="0">
              <a:buNone/>
            </a:pPr>
            <a:r>
              <a:rPr lang="ru-RU" dirty="0" smtClean="0">
                <a:latin typeface="Calibri" panose="020F0502020204030204" pitchFamily="34" charset="0"/>
                <a:ea typeface="Calibri" panose="020F0502020204030204" pitchFamily="34" charset="0"/>
                <a:cs typeface="Calibri" panose="020F0502020204030204" pitchFamily="34" charset="0"/>
              </a:rPr>
              <a:t>• </a:t>
            </a:r>
            <a:r>
              <a:rPr lang="ru-RU" dirty="0">
                <a:latin typeface="Calibri" panose="020F0502020204030204" pitchFamily="34" charset="0"/>
                <a:ea typeface="Calibri" panose="020F0502020204030204" pitchFamily="34" charset="0"/>
                <a:cs typeface="Calibri" panose="020F0502020204030204" pitchFamily="34" charset="0"/>
              </a:rPr>
              <a:t>Рассечение подкожной клетчатки производится осторожно из-за наличия в ней венозных стволов и возможности развития воздушной эмболии. Вены на шее пересекаются между двумя лигатурами или двумя кровоостанавливающими зажимами. </a:t>
            </a:r>
            <a:endParaRPr lang="ru-RU" dirty="0" smtClean="0">
              <a:latin typeface="Calibri" panose="020F0502020204030204" pitchFamily="34" charset="0"/>
              <a:ea typeface="Calibri" panose="020F0502020204030204" pitchFamily="34" charset="0"/>
              <a:cs typeface="Calibri" panose="020F0502020204030204" pitchFamily="34" charset="0"/>
            </a:endParaRPr>
          </a:p>
          <a:p>
            <a:pPr marL="0" indent="0">
              <a:buNone/>
            </a:pPr>
            <a:r>
              <a:rPr lang="ru-RU" dirty="0" smtClean="0">
                <a:latin typeface="Calibri" panose="020F0502020204030204" pitchFamily="34" charset="0"/>
                <a:ea typeface="Calibri" panose="020F0502020204030204" pitchFamily="34" charset="0"/>
                <a:cs typeface="Calibri" panose="020F0502020204030204" pitchFamily="34" charset="0"/>
              </a:rPr>
              <a:t>• </a:t>
            </a:r>
            <a:r>
              <a:rPr lang="ru-RU" dirty="0">
                <a:latin typeface="Calibri" panose="020F0502020204030204" pitchFamily="34" charset="0"/>
                <a:ea typeface="Calibri" panose="020F0502020204030204" pitchFamily="34" charset="0"/>
                <a:cs typeface="Calibri" panose="020F0502020204030204" pitchFamily="34" charset="0"/>
              </a:rPr>
              <a:t>После рассечения мягких тканей следует применять тупые инструменты, чтобы не повредить измененные патологическим процессом кровеносные сосуды.</a:t>
            </a:r>
          </a:p>
        </p:txBody>
      </p:sp>
      <p:pic>
        <p:nvPicPr>
          <p:cNvPr id="4" name="Рисунок 3"/>
          <p:cNvPicPr>
            <a:picLocks noChangeAspect="1"/>
          </p:cNvPicPr>
          <p:nvPr/>
        </p:nvPicPr>
        <p:blipFill>
          <a:blip r:embed="rId2"/>
          <a:stretch>
            <a:fillRect/>
          </a:stretch>
        </p:blipFill>
        <p:spPr>
          <a:xfrm>
            <a:off x="10558304" y="264379"/>
            <a:ext cx="1402202" cy="1371719"/>
          </a:xfrm>
          <a:prstGeom prst="rect">
            <a:avLst/>
          </a:prstGeom>
        </p:spPr>
      </p:pic>
    </p:spTree>
    <p:extLst>
      <p:ext uri="{BB962C8B-B14F-4D97-AF65-F5344CB8AC3E}">
        <p14:creationId xmlns:p14="http://schemas.microsoft.com/office/powerpoint/2010/main" val="27390708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4000" b="1" dirty="0">
                <a:solidFill>
                  <a:srgbClr val="007366"/>
                </a:solidFill>
                <a:latin typeface="Calibri" panose="020F0502020204030204" pitchFamily="34" charset="0"/>
                <a:ea typeface="Calibri" panose="020F0502020204030204" pitchFamily="34" charset="0"/>
                <a:cs typeface="Calibri" panose="020F0502020204030204" pitchFamily="34" charset="0"/>
              </a:rPr>
              <a:t>Классификация абсцессов и флегмон шеи</a:t>
            </a:r>
          </a:p>
        </p:txBody>
      </p:sp>
      <p:sp>
        <p:nvSpPr>
          <p:cNvPr id="3" name="Объект 2"/>
          <p:cNvSpPr>
            <a:spLocks noGrp="1"/>
          </p:cNvSpPr>
          <p:nvPr>
            <p:ph idx="1"/>
          </p:nvPr>
        </p:nvSpPr>
        <p:spPr>
          <a:xfrm>
            <a:off x="1066799" y="2103120"/>
            <a:ext cx="10275651" cy="3931920"/>
          </a:xfrm>
        </p:spPr>
        <p:txBody>
          <a:bodyPr>
            <a:normAutofit fontScale="92500" lnSpcReduction="10000"/>
          </a:bodyPr>
          <a:lstStyle/>
          <a:p>
            <a:pPr marL="0" indent="0">
              <a:buNone/>
            </a:pPr>
            <a:r>
              <a:rPr lang="ru-RU" dirty="0">
                <a:latin typeface="Calibri" panose="020F0502020204030204" pitchFamily="34" charset="0"/>
                <a:ea typeface="Calibri" panose="020F0502020204030204" pitchFamily="34" charset="0"/>
                <a:cs typeface="Calibri" panose="020F0502020204030204" pitchFamily="34" charset="0"/>
              </a:rPr>
              <a:t>• Подкожная флегмона. </a:t>
            </a:r>
            <a:endParaRPr lang="ru-RU" dirty="0" smtClean="0">
              <a:latin typeface="Calibri" panose="020F0502020204030204" pitchFamily="34" charset="0"/>
              <a:ea typeface="Calibri" panose="020F0502020204030204" pitchFamily="34" charset="0"/>
              <a:cs typeface="Calibri" panose="020F0502020204030204" pitchFamily="34" charset="0"/>
            </a:endParaRPr>
          </a:p>
          <a:p>
            <a:pPr marL="0" indent="0">
              <a:buNone/>
            </a:pPr>
            <a:r>
              <a:rPr lang="ru-RU" dirty="0" smtClean="0">
                <a:latin typeface="Calibri" panose="020F0502020204030204" pitchFamily="34" charset="0"/>
                <a:ea typeface="Calibri" panose="020F0502020204030204" pitchFamily="34" charset="0"/>
                <a:cs typeface="Calibri" panose="020F0502020204030204" pitchFamily="34" charset="0"/>
              </a:rPr>
              <a:t>• </a:t>
            </a:r>
            <a:r>
              <a:rPr lang="ru-RU" dirty="0">
                <a:latin typeface="Calibri" panose="020F0502020204030204" pitchFamily="34" charset="0"/>
                <a:ea typeface="Calibri" panose="020F0502020204030204" pitchFamily="34" charset="0"/>
                <a:cs typeface="Calibri" panose="020F0502020204030204" pitchFamily="34" charset="0"/>
              </a:rPr>
              <a:t>Флегмона </a:t>
            </a:r>
            <a:r>
              <a:rPr lang="ru-RU" dirty="0" err="1">
                <a:latin typeface="Calibri" panose="020F0502020204030204" pitchFamily="34" charset="0"/>
                <a:ea typeface="Calibri" panose="020F0502020204030204" pitchFamily="34" charset="0"/>
                <a:cs typeface="Calibri" panose="020F0502020204030204" pitchFamily="34" charset="0"/>
              </a:rPr>
              <a:t>надгрудинного</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межапоневротического</a:t>
            </a:r>
            <a:r>
              <a:rPr lang="ru-RU" dirty="0">
                <a:latin typeface="Calibri" panose="020F0502020204030204" pitchFamily="34" charset="0"/>
                <a:ea typeface="Calibri" panose="020F0502020204030204" pitchFamily="34" charset="0"/>
                <a:cs typeface="Calibri" panose="020F0502020204030204" pitchFamily="34" charset="0"/>
              </a:rPr>
              <a:t> пространства (</a:t>
            </a:r>
            <a:r>
              <a:rPr lang="ru-RU" dirty="0" err="1">
                <a:latin typeface="Calibri" panose="020F0502020204030204" pitchFamily="34" charset="0"/>
                <a:ea typeface="Calibri" panose="020F0502020204030204" pitchFamily="34" charset="0"/>
                <a:cs typeface="Calibri" panose="020F0502020204030204" pitchFamily="34" charset="0"/>
              </a:rPr>
              <a:t>замк</a:t>
            </a:r>
            <a:r>
              <a:rPr lang="ru-RU" dirty="0">
                <a:latin typeface="Calibri" panose="020F0502020204030204" pitchFamily="34" charset="0"/>
                <a:ea typeface="Calibri" panose="020F0502020204030204" pitchFamily="34" charset="0"/>
                <a:cs typeface="Calibri" panose="020F0502020204030204" pitchFamily="34" charset="0"/>
              </a:rPr>
              <a:t>.) </a:t>
            </a:r>
            <a:endParaRPr lang="ru-RU" dirty="0" smtClean="0">
              <a:latin typeface="Calibri" panose="020F0502020204030204" pitchFamily="34" charset="0"/>
              <a:ea typeface="Calibri" panose="020F0502020204030204" pitchFamily="34" charset="0"/>
              <a:cs typeface="Calibri" panose="020F0502020204030204" pitchFamily="34" charset="0"/>
            </a:endParaRPr>
          </a:p>
          <a:p>
            <a:pPr marL="0" indent="0">
              <a:buNone/>
            </a:pPr>
            <a:r>
              <a:rPr lang="ru-RU" dirty="0" smtClean="0">
                <a:latin typeface="Calibri" panose="020F0502020204030204" pitchFamily="34" charset="0"/>
                <a:ea typeface="Calibri" panose="020F0502020204030204" pitchFamily="34" charset="0"/>
                <a:cs typeface="Calibri" panose="020F0502020204030204" pitchFamily="34" charset="0"/>
              </a:rPr>
              <a:t>• </a:t>
            </a:r>
            <a:r>
              <a:rPr lang="ru-RU" dirty="0">
                <a:latin typeface="Calibri" panose="020F0502020204030204" pitchFamily="34" charset="0"/>
                <a:ea typeface="Calibri" panose="020F0502020204030204" pitchFamily="34" charset="0"/>
                <a:cs typeface="Calibri" panose="020F0502020204030204" pitchFamily="34" charset="0"/>
              </a:rPr>
              <a:t>Флегмона </a:t>
            </a:r>
            <a:r>
              <a:rPr lang="ru-RU" dirty="0" err="1">
                <a:latin typeface="Calibri" panose="020F0502020204030204" pitchFamily="34" charset="0"/>
                <a:ea typeface="Calibri" panose="020F0502020204030204" pitchFamily="34" charset="0"/>
                <a:cs typeface="Calibri" panose="020F0502020204030204" pitchFamily="34" charset="0"/>
              </a:rPr>
              <a:t>Бецольда</a:t>
            </a:r>
            <a:r>
              <a:rPr lang="ru-RU" dirty="0">
                <a:latin typeface="Calibri" panose="020F0502020204030204" pitchFamily="34" charset="0"/>
                <a:ea typeface="Calibri" panose="020F0502020204030204" pitchFamily="34" charset="0"/>
                <a:cs typeface="Calibri" panose="020F0502020204030204" pitchFamily="34" charset="0"/>
              </a:rPr>
              <a:t> (ложа гр.-ключ.- сосцевидной мышцы) (замкнутое) </a:t>
            </a:r>
            <a:endParaRPr lang="ru-RU" dirty="0" smtClean="0">
              <a:latin typeface="Calibri" panose="020F0502020204030204" pitchFamily="34" charset="0"/>
              <a:ea typeface="Calibri" panose="020F0502020204030204" pitchFamily="34" charset="0"/>
              <a:cs typeface="Calibri" panose="020F0502020204030204" pitchFamily="34" charset="0"/>
            </a:endParaRPr>
          </a:p>
          <a:p>
            <a:pPr marL="0" indent="0">
              <a:buNone/>
            </a:pPr>
            <a:r>
              <a:rPr lang="ru-RU" dirty="0" smtClean="0">
                <a:latin typeface="Calibri" panose="020F0502020204030204" pitchFamily="34" charset="0"/>
                <a:ea typeface="Calibri" panose="020F0502020204030204" pitchFamily="34" charset="0"/>
                <a:cs typeface="Calibri" panose="020F0502020204030204" pitchFamily="34" charset="0"/>
              </a:rPr>
              <a:t>• </a:t>
            </a:r>
            <a:r>
              <a:rPr lang="ru-RU" dirty="0">
                <a:latin typeface="Calibri" panose="020F0502020204030204" pitchFamily="34" charset="0"/>
                <a:ea typeface="Calibri" panose="020F0502020204030204" pitchFamily="34" charset="0"/>
                <a:cs typeface="Calibri" panose="020F0502020204030204" pitchFamily="34" charset="0"/>
              </a:rPr>
              <a:t>Флегмона </a:t>
            </a:r>
            <a:r>
              <a:rPr lang="ru-RU" dirty="0" err="1">
                <a:latin typeface="Calibri" panose="020F0502020204030204" pitchFamily="34" charset="0"/>
                <a:ea typeface="Calibri" panose="020F0502020204030204" pitchFamily="34" charset="0"/>
                <a:cs typeface="Calibri" panose="020F0502020204030204" pitchFamily="34" charset="0"/>
              </a:rPr>
              <a:t>Дюпюитрена</a:t>
            </a:r>
            <a:r>
              <a:rPr lang="ru-RU" dirty="0">
                <a:latin typeface="Calibri" panose="020F0502020204030204" pitchFamily="34" charset="0"/>
                <a:ea typeface="Calibri" panose="020F0502020204030204" pitchFamily="34" charset="0"/>
                <a:cs typeface="Calibri" panose="020F0502020204030204" pitchFamily="34" charset="0"/>
              </a:rPr>
              <a:t> (основного сосудисто-нервного пучка шеи). </a:t>
            </a:r>
            <a:endParaRPr lang="ru-RU" dirty="0" smtClean="0">
              <a:latin typeface="Calibri" panose="020F0502020204030204" pitchFamily="34" charset="0"/>
              <a:ea typeface="Calibri" panose="020F0502020204030204" pitchFamily="34" charset="0"/>
              <a:cs typeface="Calibri" panose="020F0502020204030204" pitchFamily="34" charset="0"/>
            </a:endParaRPr>
          </a:p>
          <a:p>
            <a:pPr marL="0" indent="0">
              <a:buNone/>
            </a:pPr>
            <a:r>
              <a:rPr lang="ru-RU" dirty="0" smtClean="0">
                <a:latin typeface="Calibri" panose="020F0502020204030204" pitchFamily="34" charset="0"/>
                <a:ea typeface="Calibri" panose="020F0502020204030204" pitchFamily="34" charset="0"/>
                <a:cs typeface="Calibri" panose="020F0502020204030204" pitchFamily="34" charset="0"/>
              </a:rPr>
              <a:t>• </a:t>
            </a:r>
            <a:r>
              <a:rPr lang="ru-RU" dirty="0">
                <a:latin typeface="Calibri" panose="020F0502020204030204" pitchFamily="34" charset="0"/>
                <a:ea typeface="Calibri" panose="020F0502020204030204" pitchFamily="34" charset="0"/>
                <a:cs typeface="Calibri" panose="020F0502020204030204" pitchFamily="34" charset="0"/>
              </a:rPr>
              <a:t>Флегмона наружного треугольника шеи (между 2 и 5 фасциями) </a:t>
            </a:r>
            <a:endParaRPr lang="ru-RU" dirty="0" smtClean="0">
              <a:latin typeface="Calibri" panose="020F0502020204030204" pitchFamily="34" charset="0"/>
              <a:ea typeface="Calibri" panose="020F0502020204030204" pitchFamily="34" charset="0"/>
              <a:cs typeface="Calibri" panose="020F0502020204030204" pitchFamily="34" charset="0"/>
            </a:endParaRPr>
          </a:p>
          <a:p>
            <a:pPr marL="0" indent="0">
              <a:buNone/>
            </a:pPr>
            <a:r>
              <a:rPr lang="ru-RU" dirty="0" smtClean="0">
                <a:latin typeface="Calibri" panose="020F0502020204030204" pitchFamily="34" charset="0"/>
                <a:ea typeface="Calibri" panose="020F0502020204030204" pitchFamily="34" charset="0"/>
                <a:cs typeface="Calibri" panose="020F0502020204030204" pitchFamily="34" charset="0"/>
              </a:rPr>
              <a:t>• </a:t>
            </a:r>
            <a:r>
              <a:rPr lang="ru-RU" dirty="0">
                <a:latin typeface="Calibri" panose="020F0502020204030204" pitchFamily="34" charset="0"/>
                <a:ea typeface="Calibri" panose="020F0502020204030204" pitchFamily="34" charset="0"/>
                <a:cs typeface="Calibri" panose="020F0502020204030204" pitchFamily="34" charset="0"/>
              </a:rPr>
              <a:t>Флегмона </a:t>
            </a:r>
            <a:r>
              <a:rPr lang="ru-RU" dirty="0" err="1">
                <a:latin typeface="Calibri" panose="020F0502020204030204" pitchFamily="34" charset="0"/>
                <a:ea typeface="Calibri" panose="020F0502020204030204" pitchFamily="34" charset="0"/>
                <a:cs typeface="Calibri" panose="020F0502020204030204" pitchFamily="34" charset="0"/>
              </a:rPr>
              <a:t>превисцерального</a:t>
            </a:r>
            <a:r>
              <a:rPr lang="ru-RU" dirty="0">
                <a:latin typeface="Calibri" panose="020F0502020204030204" pitchFamily="34" charset="0"/>
                <a:ea typeface="Calibri" panose="020F0502020204030204" pitchFamily="34" charset="0"/>
                <a:cs typeface="Calibri" panose="020F0502020204030204" pitchFamily="34" charset="0"/>
              </a:rPr>
              <a:t> пространства (между листками 4 </a:t>
            </a:r>
            <a:r>
              <a:rPr lang="ru-RU" dirty="0" err="1">
                <a:latin typeface="Calibri" panose="020F0502020204030204" pitchFamily="34" charset="0"/>
                <a:ea typeface="Calibri" panose="020F0502020204030204" pitchFamily="34" charset="0"/>
                <a:cs typeface="Calibri" panose="020F0502020204030204" pitchFamily="34" charset="0"/>
              </a:rPr>
              <a:t>фасц</a:t>
            </a:r>
            <a:r>
              <a:rPr lang="ru-RU" dirty="0">
                <a:latin typeface="Calibri" panose="020F0502020204030204" pitchFamily="34" charset="0"/>
                <a:ea typeface="Calibri" panose="020F0502020204030204" pitchFamily="34" charset="0"/>
                <a:cs typeface="Calibri" panose="020F0502020204030204" pitchFamily="34" charset="0"/>
              </a:rPr>
              <a:t>). </a:t>
            </a:r>
            <a:endParaRPr lang="ru-RU" dirty="0" smtClean="0">
              <a:latin typeface="Calibri" panose="020F0502020204030204" pitchFamily="34" charset="0"/>
              <a:ea typeface="Calibri" panose="020F0502020204030204" pitchFamily="34" charset="0"/>
              <a:cs typeface="Calibri" panose="020F0502020204030204" pitchFamily="34" charset="0"/>
            </a:endParaRPr>
          </a:p>
          <a:p>
            <a:pPr marL="0" indent="0">
              <a:buNone/>
            </a:pPr>
            <a:r>
              <a:rPr lang="ru-RU" dirty="0" smtClean="0">
                <a:latin typeface="Calibri" panose="020F0502020204030204" pitchFamily="34" charset="0"/>
                <a:ea typeface="Calibri" panose="020F0502020204030204" pitchFamily="34" charset="0"/>
                <a:cs typeface="Calibri" panose="020F0502020204030204" pitchFamily="34" charset="0"/>
              </a:rPr>
              <a:t>• </a:t>
            </a:r>
            <a:r>
              <a:rPr lang="ru-RU" dirty="0">
                <a:latin typeface="Calibri" panose="020F0502020204030204" pitchFamily="34" charset="0"/>
                <a:ea typeface="Calibri" panose="020F0502020204030204" pitchFamily="34" charset="0"/>
                <a:cs typeface="Calibri" panose="020F0502020204030204" pitchFamily="34" charset="0"/>
              </a:rPr>
              <a:t>Флегмона окологлоточного пространства. </a:t>
            </a:r>
            <a:endParaRPr lang="ru-RU" dirty="0" smtClean="0">
              <a:latin typeface="Calibri" panose="020F0502020204030204" pitchFamily="34" charset="0"/>
              <a:ea typeface="Calibri" panose="020F0502020204030204" pitchFamily="34" charset="0"/>
              <a:cs typeface="Calibri" panose="020F0502020204030204" pitchFamily="34" charset="0"/>
            </a:endParaRPr>
          </a:p>
          <a:p>
            <a:pPr marL="0" indent="0">
              <a:buNone/>
            </a:pPr>
            <a:r>
              <a:rPr lang="ru-RU" dirty="0" smtClean="0">
                <a:latin typeface="Calibri" panose="020F0502020204030204" pitchFamily="34" charset="0"/>
                <a:ea typeface="Calibri" panose="020F0502020204030204" pitchFamily="34" charset="0"/>
                <a:cs typeface="Calibri" panose="020F0502020204030204" pitchFamily="34" charset="0"/>
              </a:rPr>
              <a:t>• </a:t>
            </a:r>
            <a:r>
              <a:rPr lang="ru-RU" dirty="0">
                <a:latin typeface="Calibri" panose="020F0502020204030204" pitchFamily="34" charset="0"/>
                <a:ea typeface="Calibri" panose="020F0502020204030204" pitchFamily="34" charset="0"/>
                <a:cs typeface="Calibri" panose="020F0502020204030204" pitchFamily="34" charset="0"/>
              </a:rPr>
              <a:t>Флегмона </a:t>
            </a:r>
            <a:r>
              <a:rPr lang="ru-RU" dirty="0" err="1">
                <a:latin typeface="Calibri" panose="020F0502020204030204" pitchFamily="34" charset="0"/>
                <a:ea typeface="Calibri" panose="020F0502020204030204" pitchFamily="34" charset="0"/>
                <a:cs typeface="Calibri" panose="020F0502020204030204" pitchFamily="34" charset="0"/>
              </a:rPr>
              <a:t>ретровисцерального</a:t>
            </a:r>
            <a:r>
              <a:rPr lang="ru-RU" dirty="0">
                <a:latin typeface="Calibri" panose="020F0502020204030204" pitchFamily="34" charset="0"/>
                <a:ea typeface="Calibri" panose="020F0502020204030204" pitchFamily="34" charset="0"/>
                <a:cs typeface="Calibri" panose="020F0502020204030204" pitchFamily="34" charset="0"/>
              </a:rPr>
              <a:t> пространства ( 4 и 5 фасциями). </a:t>
            </a:r>
            <a:endParaRPr lang="ru-RU" dirty="0" smtClean="0">
              <a:latin typeface="Calibri" panose="020F0502020204030204" pitchFamily="34" charset="0"/>
              <a:ea typeface="Calibri" panose="020F0502020204030204" pitchFamily="34" charset="0"/>
              <a:cs typeface="Calibri" panose="020F0502020204030204" pitchFamily="34" charset="0"/>
            </a:endParaRPr>
          </a:p>
          <a:p>
            <a:pPr marL="0" indent="0">
              <a:buNone/>
            </a:pPr>
            <a:r>
              <a:rPr lang="ru-RU" dirty="0" smtClean="0">
                <a:latin typeface="Calibri" panose="020F0502020204030204" pitchFamily="34" charset="0"/>
                <a:ea typeface="Calibri" panose="020F0502020204030204" pitchFamily="34" charset="0"/>
                <a:cs typeface="Calibri" panose="020F0502020204030204" pitchFamily="34" charset="0"/>
              </a:rPr>
              <a:t>• </a:t>
            </a:r>
            <a:r>
              <a:rPr lang="ru-RU" dirty="0">
                <a:latin typeface="Calibri" panose="020F0502020204030204" pitchFamily="34" charset="0"/>
                <a:ea typeface="Calibri" panose="020F0502020204030204" pitchFamily="34" charset="0"/>
                <a:cs typeface="Calibri" panose="020F0502020204030204" pitchFamily="34" charset="0"/>
              </a:rPr>
              <a:t>Флегмона заглоточного пространства. </a:t>
            </a:r>
            <a:endParaRPr lang="ru-RU" dirty="0" smtClean="0">
              <a:latin typeface="Calibri" panose="020F0502020204030204" pitchFamily="34" charset="0"/>
              <a:ea typeface="Calibri" panose="020F0502020204030204" pitchFamily="34" charset="0"/>
              <a:cs typeface="Calibri" panose="020F0502020204030204" pitchFamily="34" charset="0"/>
            </a:endParaRPr>
          </a:p>
          <a:p>
            <a:pPr marL="0" indent="0">
              <a:buNone/>
            </a:pPr>
            <a:r>
              <a:rPr lang="ru-RU" dirty="0" smtClean="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Подтрапецевидная</a:t>
            </a:r>
            <a:r>
              <a:rPr lang="ru-RU" dirty="0">
                <a:latin typeface="Calibri" panose="020F0502020204030204" pitchFamily="34" charset="0"/>
                <a:ea typeface="Calibri" panose="020F0502020204030204" pitchFamily="34" charset="0"/>
                <a:cs typeface="Calibri" panose="020F0502020204030204" pitchFamily="34" charset="0"/>
              </a:rPr>
              <a:t> флегмона. </a:t>
            </a:r>
            <a:endParaRPr lang="ru-RU" dirty="0" smtClean="0">
              <a:latin typeface="Calibri" panose="020F0502020204030204" pitchFamily="34" charset="0"/>
              <a:ea typeface="Calibri" panose="020F0502020204030204" pitchFamily="34" charset="0"/>
              <a:cs typeface="Calibri" panose="020F0502020204030204" pitchFamily="34" charset="0"/>
            </a:endParaRPr>
          </a:p>
          <a:p>
            <a:pPr marL="0" indent="0">
              <a:buNone/>
            </a:pPr>
            <a:r>
              <a:rPr lang="ru-RU" dirty="0" smtClean="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Предпозвоночная</a:t>
            </a:r>
            <a:r>
              <a:rPr lang="ru-RU" dirty="0">
                <a:latin typeface="Calibri" panose="020F0502020204030204" pitchFamily="34" charset="0"/>
                <a:ea typeface="Calibri" panose="020F0502020204030204" pitchFamily="34" charset="0"/>
                <a:cs typeface="Calibri" panose="020F0502020204030204" pitchFamily="34" charset="0"/>
              </a:rPr>
              <a:t> флегмона.</a:t>
            </a:r>
          </a:p>
        </p:txBody>
      </p:sp>
      <p:pic>
        <p:nvPicPr>
          <p:cNvPr id="4" name="Рисунок 3"/>
          <p:cNvPicPr>
            <a:picLocks noChangeAspect="1"/>
          </p:cNvPicPr>
          <p:nvPr/>
        </p:nvPicPr>
        <p:blipFill>
          <a:blip r:embed="rId2"/>
          <a:stretch>
            <a:fillRect/>
          </a:stretch>
        </p:blipFill>
        <p:spPr>
          <a:xfrm>
            <a:off x="10558304" y="264379"/>
            <a:ext cx="1402202" cy="1371719"/>
          </a:xfrm>
          <a:prstGeom prst="rect">
            <a:avLst/>
          </a:prstGeom>
        </p:spPr>
      </p:pic>
    </p:spTree>
    <p:extLst>
      <p:ext uri="{BB962C8B-B14F-4D97-AF65-F5344CB8AC3E}">
        <p14:creationId xmlns:p14="http://schemas.microsoft.com/office/powerpoint/2010/main" val="33707252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1702" y="338909"/>
            <a:ext cx="10058400" cy="1371600"/>
          </a:xfrm>
        </p:spPr>
        <p:txBody>
          <a:bodyPr>
            <a:normAutofit/>
          </a:bodyPr>
          <a:lstStyle/>
          <a:p>
            <a:r>
              <a:rPr lang="ru-RU" sz="4000" b="1" dirty="0">
                <a:solidFill>
                  <a:srgbClr val="007366"/>
                </a:solidFill>
                <a:latin typeface="Calibri" panose="020F0502020204030204" pitchFamily="34" charset="0"/>
                <a:ea typeface="Calibri" panose="020F0502020204030204" pitchFamily="34" charset="0"/>
                <a:cs typeface="Calibri" panose="020F0502020204030204" pitchFamily="34" charset="0"/>
              </a:rPr>
              <a:t>Дренирование абсцессов и флегмон шеи</a:t>
            </a:r>
          </a:p>
        </p:txBody>
      </p:sp>
      <p:pic>
        <p:nvPicPr>
          <p:cNvPr id="4" name="Рисунок 3"/>
          <p:cNvPicPr>
            <a:picLocks noChangeAspect="1"/>
          </p:cNvPicPr>
          <p:nvPr/>
        </p:nvPicPr>
        <p:blipFill>
          <a:blip r:embed="rId2"/>
          <a:stretch>
            <a:fillRect/>
          </a:stretch>
        </p:blipFill>
        <p:spPr>
          <a:xfrm>
            <a:off x="466862" y="1457590"/>
            <a:ext cx="6555639" cy="4777839"/>
          </a:xfrm>
          <a:prstGeom prst="rect">
            <a:avLst/>
          </a:prstGeom>
        </p:spPr>
      </p:pic>
      <p:pic>
        <p:nvPicPr>
          <p:cNvPr id="5" name="Рисунок 4"/>
          <p:cNvPicPr>
            <a:picLocks noChangeAspect="1"/>
          </p:cNvPicPr>
          <p:nvPr/>
        </p:nvPicPr>
        <p:blipFill>
          <a:blip r:embed="rId3"/>
          <a:stretch>
            <a:fillRect/>
          </a:stretch>
        </p:blipFill>
        <p:spPr>
          <a:xfrm>
            <a:off x="7447341" y="1542055"/>
            <a:ext cx="4396965" cy="4615553"/>
          </a:xfrm>
          <a:prstGeom prst="rect">
            <a:avLst/>
          </a:prstGeom>
        </p:spPr>
      </p:pic>
      <p:pic>
        <p:nvPicPr>
          <p:cNvPr id="6" name="Рисунок 5"/>
          <p:cNvPicPr>
            <a:picLocks noChangeAspect="1"/>
          </p:cNvPicPr>
          <p:nvPr/>
        </p:nvPicPr>
        <p:blipFill>
          <a:blip r:embed="rId4"/>
          <a:stretch>
            <a:fillRect/>
          </a:stretch>
        </p:blipFill>
        <p:spPr>
          <a:xfrm>
            <a:off x="10558304" y="264379"/>
            <a:ext cx="1402202" cy="1371719"/>
          </a:xfrm>
          <a:prstGeom prst="rect">
            <a:avLst/>
          </a:prstGeom>
        </p:spPr>
      </p:pic>
      <p:sp>
        <p:nvSpPr>
          <p:cNvPr id="3" name="Прямоугольник 2"/>
          <p:cNvSpPr/>
          <p:nvPr/>
        </p:nvSpPr>
        <p:spPr>
          <a:xfrm>
            <a:off x="3463100" y="6235429"/>
            <a:ext cx="6458243" cy="307777"/>
          </a:xfrm>
          <a:prstGeom prst="rect">
            <a:avLst/>
          </a:prstGeom>
        </p:spPr>
        <p:txBody>
          <a:bodyPr wrap="none">
            <a:spAutoFit/>
          </a:bodyPr>
          <a:lstStyle/>
          <a:p>
            <a:r>
              <a:rPr lang="ru-RU" sz="1400" dirty="0">
                <a:latin typeface="Calibri" panose="020F0502020204030204" pitchFamily="34" charset="0"/>
                <a:ea typeface="Calibri" panose="020F0502020204030204" pitchFamily="34" charset="0"/>
                <a:cs typeface="Calibri" panose="020F0502020204030204" pitchFamily="34" charset="0"/>
              </a:rPr>
              <a:t>Из: интернет ресурс </a:t>
            </a:r>
            <a:r>
              <a:rPr lang="en-US" sz="1400" dirty="0">
                <a:latin typeface="Calibri" panose="020F0502020204030204" pitchFamily="34" charset="0"/>
                <a:ea typeface="Calibri" panose="020F0502020204030204" pitchFamily="34" charset="0"/>
                <a:cs typeface="Calibri" panose="020F0502020204030204" pitchFamily="34" charset="0"/>
              </a:rPr>
              <a:t>studfile.net</a:t>
            </a:r>
            <a:r>
              <a:rPr lang="ru-RU" sz="1400" dirty="0">
                <a:latin typeface="Calibri" panose="020F0502020204030204" pitchFamily="34" charset="0"/>
                <a:ea typeface="Calibri" panose="020F0502020204030204" pitchFamily="34" charset="0"/>
                <a:cs typeface="Calibri" panose="020F0502020204030204" pitchFamily="34" charset="0"/>
              </a:rPr>
              <a:t> статья «Дренирование абсцессов и флегмон </a:t>
            </a:r>
            <a:r>
              <a:rPr lang="ru-RU" sz="1400" dirty="0" smtClean="0">
                <a:latin typeface="Calibri" panose="020F0502020204030204" pitchFamily="34" charset="0"/>
                <a:ea typeface="Calibri" panose="020F0502020204030204" pitchFamily="34" charset="0"/>
                <a:cs typeface="Calibri" panose="020F0502020204030204" pitchFamily="34" charset="0"/>
              </a:rPr>
              <a:t>шеи»</a:t>
            </a:r>
            <a:endParaRPr lang="ru-RU" sz="1400" dirty="0"/>
          </a:p>
        </p:txBody>
      </p:sp>
    </p:spTree>
    <p:extLst>
      <p:ext uri="{BB962C8B-B14F-4D97-AF65-F5344CB8AC3E}">
        <p14:creationId xmlns:p14="http://schemas.microsoft.com/office/powerpoint/2010/main" val="2925043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4000" b="1" dirty="0">
                <a:solidFill>
                  <a:srgbClr val="007366"/>
                </a:solidFill>
                <a:latin typeface="Calibri" panose="020F0502020204030204" pitchFamily="34" charset="0"/>
                <a:ea typeface="Calibri" panose="020F0502020204030204" pitchFamily="34" charset="0"/>
                <a:cs typeface="Calibri" panose="020F0502020204030204" pitchFamily="34" charset="0"/>
              </a:rPr>
              <a:t>Оперативные доступы к органам грудной полости</a:t>
            </a:r>
          </a:p>
        </p:txBody>
      </p:sp>
      <p:sp>
        <p:nvSpPr>
          <p:cNvPr id="3" name="Объект 2"/>
          <p:cNvSpPr>
            <a:spLocks noGrp="1"/>
          </p:cNvSpPr>
          <p:nvPr>
            <p:ph idx="1"/>
          </p:nvPr>
        </p:nvSpPr>
        <p:spPr>
          <a:xfrm>
            <a:off x="1066800" y="2463044"/>
            <a:ext cx="10197830" cy="2653705"/>
          </a:xfrm>
        </p:spPr>
        <p:txBody>
          <a:bodyPr/>
          <a:lstStyle/>
          <a:p>
            <a:pPr marL="0" indent="0">
              <a:buNone/>
            </a:pP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Все доступы к органам грудной полости подразделяются на две группы: </a:t>
            </a:r>
            <a:r>
              <a:rPr lang="ru-RU" i="1" dirty="0" err="1" smtClean="0">
                <a:solidFill>
                  <a:srgbClr val="000000"/>
                </a:solidFill>
                <a:latin typeface="Calibri" panose="020F0502020204030204" pitchFamily="34" charset="0"/>
                <a:ea typeface="Calibri" panose="020F0502020204030204" pitchFamily="34" charset="0"/>
                <a:cs typeface="Calibri" panose="020F0502020204030204" pitchFamily="34" charset="0"/>
              </a:rPr>
              <a:t>внеплевральные</a:t>
            </a:r>
            <a:r>
              <a:rPr lang="ru-RU" dirty="0" smtClean="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и </a:t>
            </a:r>
            <a:r>
              <a:rPr lang="ru-RU" i="1" dirty="0" err="1">
                <a:solidFill>
                  <a:srgbClr val="000000"/>
                </a:solidFill>
                <a:latin typeface="Calibri" panose="020F0502020204030204" pitchFamily="34" charset="0"/>
                <a:ea typeface="Calibri" panose="020F0502020204030204" pitchFamily="34" charset="0"/>
                <a:cs typeface="Calibri" panose="020F0502020204030204" pitchFamily="34" charset="0"/>
              </a:rPr>
              <a:t>чресплевральные</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При выполнении </a:t>
            </a:r>
            <a:r>
              <a:rPr lang="ru-RU" dirty="0" err="1">
                <a:solidFill>
                  <a:srgbClr val="000000"/>
                </a:solidFill>
                <a:latin typeface="Calibri" panose="020F0502020204030204" pitchFamily="34" charset="0"/>
                <a:ea typeface="Calibri" panose="020F0502020204030204" pitchFamily="34" charset="0"/>
                <a:cs typeface="Calibri" panose="020F0502020204030204" pitchFamily="34" charset="0"/>
              </a:rPr>
              <a:t>внеплевральных</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доступов обнажение анатомических образований средостения происходит без разгерметизации плевральных полостей. Возможность выполнения этих доступов определяется положением и соотношением передних и задних границ плевры. Проекции линий перехода реберной плевры в медиастинальную спереди на правой и левой сторонах асимметричны. Справа передняя граница чаще начинается от </a:t>
            </a:r>
            <a:r>
              <a:rPr lang="ru-RU" dirty="0" err="1">
                <a:solidFill>
                  <a:srgbClr val="000000"/>
                </a:solidFill>
                <a:latin typeface="Calibri" panose="020F0502020204030204" pitchFamily="34" charset="0"/>
                <a:ea typeface="Calibri" panose="020F0502020204030204" pitchFamily="34" charset="0"/>
                <a:cs typeface="Calibri" panose="020F0502020204030204" pitchFamily="34" charset="0"/>
              </a:rPr>
              <a:t>грудино</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—ключичного сустава, затем направляется вниз и </a:t>
            </a:r>
            <a:r>
              <a:rPr lang="ru-RU" dirty="0" err="1">
                <a:solidFill>
                  <a:srgbClr val="000000"/>
                </a:solidFill>
                <a:latin typeface="Calibri" panose="020F0502020204030204" pitchFamily="34" charset="0"/>
                <a:ea typeface="Calibri" panose="020F0502020204030204" pitchFamily="34" charset="0"/>
                <a:cs typeface="Calibri" panose="020F0502020204030204" pitchFamily="34" charset="0"/>
              </a:rPr>
              <a:t>медиально</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через рукоятку грудины и проходит справа от срединной линии, дугообразно изгибаясь вогнутостью вправо. Она может на всем протяжении лежать справа от срединной линии, или же проходит вблизи левого края грудины.</a:t>
            </a:r>
            <a:endParaRPr lang="ru-RU" dirty="0">
              <a:latin typeface="Calibri" panose="020F0502020204030204" pitchFamily="34" charset="0"/>
              <a:ea typeface="Calibri" panose="020F0502020204030204" pitchFamily="34" charset="0"/>
              <a:cs typeface="Calibri" panose="020F0502020204030204" pitchFamily="34" charset="0"/>
            </a:endParaRPr>
          </a:p>
        </p:txBody>
      </p:sp>
      <p:pic>
        <p:nvPicPr>
          <p:cNvPr id="4" name="Рисунок 3"/>
          <p:cNvPicPr>
            <a:picLocks noChangeAspect="1"/>
          </p:cNvPicPr>
          <p:nvPr/>
        </p:nvPicPr>
        <p:blipFill>
          <a:blip r:embed="rId2"/>
          <a:stretch>
            <a:fillRect/>
          </a:stretch>
        </p:blipFill>
        <p:spPr>
          <a:xfrm>
            <a:off x="10558304" y="264379"/>
            <a:ext cx="1402202" cy="1371719"/>
          </a:xfrm>
          <a:prstGeom prst="rect">
            <a:avLst/>
          </a:prstGeom>
        </p:spPr>
      </p:pic>
    </p:spTree>
    <p:extLst>
      <p:ext uri="{BB962C8B-B14F-4D97-AF65-F5344CB8AC3E}">
        <p14:creationId xmlns:p14="http://schemas.microsoft.com/office/powerpoint/2010/main" val="7689888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78813" y="1895086"/>
            <a:ext cx="5097295" cy="3693319"/>
          </a:xfrm>
          <a:prstGeom prst="rect">
            <a:avLst/>
          </a:prstGeom>
        </p:spPr>
        <p:txBody>
          <a:bodyPr wrap="square">
            <a:spAutoFit/>
          </a:bodyPr>
          <a:lstStyle/>
          <a:p>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Существует зависимость положения правой плевральной границы от формы строения грудной клетки: чем больше величина индекса ширины грудной клетки, тем дальше вправо от средней линии грудины проецируется правая граница плевры. Слева передняя граница плевры, как правило, начинается у левого </a:t>
            </a:r>
            <a:r>
              <a:rPr lang="ru-RU" dirty="0" err="1">
                <a:solidFill>
                  <a:srgbClr val="000000"/>
                </a:solidFill>
                <a:latin typeface="Calibri" panose="020F0502020204030204" pitchFamily="34" charset="0"/>
                <a:ea typeface="Calibri" panose="020F0502020204030204" pitchFamily="34" charset="0"/>
                <a:cs typeface="Calibri" panose="020F0502020204030204" pitchFamily="34" charset="0"/>
              </a:rPr>
              <a:t>грудино</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—ключичного сустава, а затем направляется по левому краю грудины до прикрепления к ней шестого реберного хряща. Далее, соответственно положению границы сердца, эта линия продолжается вниз и </a:t>
            </a:r>
            <a:r>
              <a:rPr lang="ru-RU" dirty="0" err="1">
                <a:solidFill>
                  <a:srgbClr val="000000"/>
                </a:solidFill>
                <a:latin typeface="Calibri" panose="020F0502020204030204" pitchFamily="34" charset="0"/>
                <a:ea typeface="Calibri" panose="020F0502020204030204" pitchFamily="34" charset="0"/>
                <a:cs typeface="Calibri" panose="020F0502020204030204" pitchFamily="34" charset="0"/>
              </a:rPr>
              <a:t>латерально</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ru-RU" dirty="0">
              <a:latin typeface="Calibri" panose="020F0502020204030204" pitchFamily="34" charset="0"/>
              <a:ea typeface="Calibri" panose="020F0502020204030204" pitchFamily="34" charset="0"/>
              <a:cs typeface="Calibri" panose="020F0502020204030204" pitchFamily="34" charset="0"/>
            </a:endParaRPr>
          </a:p>
        </p:txBody>
      </p:sp>
      <p:pic>
        <p:nvPicPr>
          <p:cNvPr id="4" name="Рисунок 3"/>
          <p:cNvPicPr>
            <a:picLocks noChangeAspect="1"/>
          </p:cNvPicPr>
          <p:nvPr/>
        </p:nvPicPr>
        <p:blipFill>
          <a:blip r:embed="rId2"/>
          <a:stretch>
            <a:fillRect/>
          </a:stretch>
        </p:blipFill>
        <p:spPr>
          <a:xfrm>
            <a:off x="6353973" y="1895086"/>
            <a:ext cx="5254386" cy="3403299"/>
          </a:xfrm>
          <a:prstGeom prst="rect">
            <a:avLst/>
          </a:prstGeom>
        </p:spPr>
      </p:pic>
      <p:pic>
        <p:nvPicPr>
          <p:cNvPr id="5" name="Рисунок 4"/>
          <p:cNvPicPr>
            <a:picLocks noChangeAspect="1"/>
          </p:cNvPicPr>
          <p:nvPr/>
        </p:nvPicPr>
        <p:blipFill>
          <a:blip r:embed="rId3"/>
          <a:stretch>
            <a:fillRect/>
          </a:stretch>
        </p:blipFill>
        <p:spPr>
          <a:xfrm>
            <a:off x="10558304" y="264379"/>
            <a:ext cx="1402202" cy="1371719"/>
          </a:xfrm>
          <a:prstGeom prst="rect">
            <a:avLst/>
          </a:prstGeom>
        </p:spPr>
      </p:pic>
      <p:sp>
        <p:nvSpPr>
          <p:cNvPr id="3" name="Прямоугольник 2"/>
          <p:cNvSpPr/>
          <p:nvPr/>
        </p:nvSpPr>
        <p:spPr>
          <a:xfrm>
            <a:off x="5933166" y="5385728"/>
            <a:ext cx="6096000" cy="461665"/>
          </a:xfrm>
          <a:prstGeom prst="rect">
            <a:avLst/>
          </a:prstGeom>
        </p:spPr>
        <p:txBody>
          <a:bodyPr>
            <a:spAutoFit/>
          </a:bodyPr>
          <a:lstStyle/>
          <a:p>
            <a:pPr algn="ctr"/>
            <a:r>
              <a:rPr lang="ru-RU" sz="1200" dirty="0">
                <a:latin typeface="Calibri" panose="020F0502020204030204" pitchFamily="34" charset="0"/>
                <a:ea typeface="Calibri" panose="020F0502020204030204" pitchFamily="34" charset="0"/>
                <a:cs typeface="Calibri" panose="020F0502020204030204" pitchFamily="34" charset="0"/>
              </a:rPr>
              <a:t>Из: интернет ресурс </a:t>
            </a:r>
            <a:r>
              <a:rPr lang="en-US" sz="1200" dirty="0">
                <a:latin typeface="Calibri" panose="020F0502020204030204" pitchFamily="34" charset="0"/>
                <a:ea typeface="Calibri" panose="020F0502020204030204" pitchFamily="34" charset="0"/>
                <a:cs typeface="Calibri" panose="020F0502020204030204" pitchFamily="34" charset="0"/>
              </a:rPr>
              <a:t>studfile.net</a:t>
            </a:r>
            <a:r>
              <a:rPr lang="ru-RU" sz="1200" dirty="0">
                <a:latin typeface="Calibri" panose="020F0502020204030204" pitchFamily="34" charset="0"/>
                <a:ea typeface="Calibri" panose="020F0502020204030204" pitchFamily="34" charset="0"/>
                <a:cs typeface="Calibri" panose="020F0502020204030204" pitchFamily="34" charset="0"/>
              </a:rPr>
              <a:t> статья </a:t>
            </a:r>
            <a:r>
              <a:rPr lang="ru-RU" sz="1200" dirty="0" smtClean="0">
                <a:latin typeface="Calibri" panose="020F0502020204030204" pitchFamily="34" charset="0"/>
                <a:ea typeface="Calibri" panose="020F0502020204030204" pitchFamily="34" charset="0"/>
                <a:cs typeface="Calibri" panose="020F0502020204030204" pitchFamily="34" charset="0"/>
              </a:rPr>
              <a:t>«</a:t>
            </a:r>
            <a:r>
              <a:rPr lang="ru-RU" sz="12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Топографическая </a:t>
            </a:r>
            <a:r>
              <a:rPr lang="ru-RU" sz="1200" dirty="0">
                <a:solidFill>
                  <a:srgbClr val="000000"/>
                </a:solidFill>
                <a:latin typeface="Calibri" panose="020F0502020204030204" pitchFamily="34" charset="0"/>
                <a:ea typeface="Calibri" panose="020F0502020204030204" pitchFamily="34" charset="0"/>
                <a:cs typeface="Calibri" panose="020F0502020204030204" pitchFamily="34" charset="0"/>
              </a:rPr>
              <a:t>анатомия и оперативная хирургия </a:t>
            </a:r>
            <a:r>
              <a:rPr lang="ru-RU" sz="12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груди»</a:t>
            </a:r>
            <a:endParaRPr lang="ru-RU" sz="1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102839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982494" y="1835259"/>
            <a:ext cx="10350229" cy="3416320"/>
          </a:xfrm>
          <a:prstGeom prst="rect">
            <a:avLst/>
          </a:prstGeom>
        </p:spPr>
        <p:txBody>
          <a:bodyPr wrap="square">
            <a:spAutoFit/>
          </a:bodyPr>
          <a:lstStyle/>
          <a:p>
            <a:r>
              <a:rPr lang="ru-RU" dirty="0">
                <a:latin typeface="Calibri" panose="020F0502020204030204" pitchFamily="34" charset="0"/>
                <a:ea typeface="Calibri" panose="020F0502020204030204" pitchFamily="34" charset="0"/>
                <a:cs typeface="Calibri" panose="020F0502020204030204" pitchFamily="34" charset="0"/>
              </a:rPr>
              <a:t>Крайними колебаниями левой границы является ее расположение либо посередине тела грудины, либо влево от левого края грудины. При сопоставлении передних границ правого и левого реберно—медиастинального синусов можно отметить, что вверху, до уровня II–IV ребер, эти границы сравнительно далеко отстоят друг от друга, на уровне II–IV ребер они сближаются друг с другом почти до соприкосновения, а ниже IV ребра вновь расходятся.</a:t>
            </a:r>
          </a:p>
          <a:p>
            <a:r>
              <a:rPr lang="ru-RU" dirty="0" smtClean="0">
                <a:latin typeface="Calibri" panose="020F0502020204030204" pitchFamily="34" charset="0"/>
                <a:ea typeface="Calibri" panose="020F0502020204030204" pitchFamily="34" charset="0"/>
                <a:cs typeface="Calibri" panose="020F0502020204030204" pitchFamily="34" charset="0"/>
              </a:rPr>
              <a:t>Таким </a:t>
            </a:r>
            <a:r>
              <a:rPr lang="ru-RU" dirty="0">
                <a:latin typeface="Calibri" panose="020F0502020204030204" pitchFamily="34" charset="0"/>
                <a:ea typeface="Calibri" panose="020F0502020204030204" pitchFamily="34" charset="0"/>
                <a:cs typeface="Calibri" panose="020F0502020204030204" pitchFamily="34" charset="0"/>
              </a:rPr>
              <a:t>образом, можно выделить верхнее и нижнее расширения переднего </a:t>
            </a:r>
            <a:r>
              <a:rPr lang="ru-RU" dirty="0" err="1">
                <a:latin typeface="Calibri" panose="020F0502020204030204" pitchFamily="34" charset="0"/>
                <a:ea typeface="Calibri" panose="020F0502020204030204" pitchFamily="34" charset="0"/>
                <a:cs typeface="Calibri" panose="020F0502020204030204" pitchFamily="34" charset="0"/>
              </a:rPr>
              <a:t>межплеврального</a:t>
            </a:r>
            <a:r>
              <a:rPr lang="ru-RU" dirty="0">
                <a:latin typeface="Calibri" panose="020F0502020204030204" pitchFamily="34" charset="0"/>
                <a:ea typeface="Calibri" panose="020F0502020204030204" pitchFamily="34" charset="0"/>
                <a:cs typeface="Calibri" panose="020F0502020204030204" pitchFamily="34" charset="0"/>
              </a:rPr>
              <a:t> промежутка и суженную среднюю его </a:t>
            </a:r>
            <a:r>
              <a:rPr lang="ru-RU" dirty="0" smtClean="0">
                <a:latin typeface="Calibri" panose="020F0502020204030204" pitchFamily="34" charset="0"/>
                <a:ea typeface="Calibri" panose="020F0502020204030204" pitchFamily="34" charset="0"/>
                <a:cs typeface="Calibri" panose="020F0502020204030204" pitchFamily="34" charset="0"/>
              </a:rPr>
              <a:t>часть. Через </a:t>
            </a:r>
            <a:r>
              <a:rPr lang="ru-RU" dirty="0">
                <a:latin typeface="Calibri" panose="020F0502020204030204" pitchFamily="34" charset="0"/>
                <a:ea typeface="Calibri" panose="020F0502020204030204" pitchFamily="34" charset="0"/>
                <a:cs typeface="Calibri" panose="020F0502020204030204" pitchFamily="34" charset="0"/>
              </a:rPr>
              <a:t>эти </a:t>
            </a:r>
            <a:r>
              <a:rPr lang="ru-RU" dirty="0" err="1">
                <a:latin typeface="Calibri" panose="020F0502020204030204" pitchFamily="34" charset="0"/>
                <a:ea typeface="Calibri" panose="020F0502020204030204" pitchFamily="34" charset="0"/>
                <a:cs typeface="Calibri" panose="020F0502020204030204" pitchFamily="34" charset="0"/>
              </a:rPr>
              <a:t>межплевральные</a:t>
            </a:r>
            <a:r>
              <a:rPr lang="ru-RU" dirty="0">
                <a:latin typeface="Calibri" panose="020F0502020204030204" pitchFamily="34" charset="0"/>
                <a:ea typeface="Calibri" panose="020F0502020204030204" pitchFamily="34" charset="0"/>
                <a:cs typeface="Calibri" panose="020F0502020204030204" pitchFamily="34" charset="0"/>
              </a:rPr>
              <a:t> промежутки можно выполнить </a:t>
            </a:r>
            <a:r>
              <a:rPr lang="ru-RU" dirty="0" err="1">
                <a:latin typeface="Calibri" panose="020F0502020204030204" pitchFamily="34" charset="0"/>
                <a:ea typeface="Calibri" panose="020F0502020204030204" pitchFamily="34" charset="0"/>
                <a:cs typeface="Calibri" panose="020F0502020204030204" pitchFamily="34" charset="0"/>
              </a:rPr>
              <a:t>внеплевральный</a:t>
            </a:r>
            <a:r>
              <a:rPr lang="ru-RU" dirty="0">
                <a:latin typeface="Calibri" panose="020F0502020204030204" pitchFamily="34" charset="0"/>
                <a:ea typeface="Calibri" panose="020F0502020204030204" pitchFamily="34" charset="0"/>
                <a:cs typeface="Calibri" panose="020F0502020204030204" pitchFamily="34" charset="0"/>
              </a:rPr>
              <a:t> доступ к органам и сосудам переднего средостения, преимуществом которого является сохранение герметичности плевральных полостей, что позволяет избежать характерных осложнений. </a:t>
            </a:r>
            <a:endParaRPr lang="ru-RU" dirty="0" smtClean="0">
              <a:latin typeface="Calibri" panose="020F0502020204030204" pitchFamily="34" charset="0"/>
              <a:ea typeface="Calibri" panose="020F0502020204030204" pitchFamily="34" charset="0"/>
              <a:cs typeface="Calibri" panose="020F0502020204030204" pitchFamily="34" charset="0"/>
            </a:endParaRPr>
          </a:p>
          <a:p>
            <a:r>
              <a:rPr lang="ru-RU" dirty="0" smtClean="0">
                <a:latin typeface="Calibri" panose="020F0502020204030204" pitchFamily="34" charset="0"/>
                <a:ea typeface="Calibri" panose="020F0502020204030204" pitchFamily="34" charset="0"/>
                <a:cs typeface="Calibri" panose="020F0502020204030204" pitchFamily="34" charset="0"/>
              </a:rPr>
              <a:t>Одним </a:t>
            </a:r>
            <a:r>
              <a:rPr lang="ru-RU" dirty="0">
                <a:latin typeface="Calibri" panose="020F0502020204030204" pitchFamily="34" charset="0"/>
                <a:ea typeface="Calibri" panose="020F0502020204030204" pitchFamily="34" charset="0"/>
                <a:cs typeface="Calibri" panose="020F0502020204030204" pitchFamily="34" charset="0"/>
              </a:rPr>
              <a:t>из существенных недостатков является ограничение действий хирурга в узкой щели между плевральными мешками.</a:t>
            </a:r>
          </a:p>
        </p:txBody>
      </p:sp>
      <p:pic>
        <p:nvPicPr>
          <p:cNvPr id="4" name="Рисунок 3"/>
          <p:cNvPicPr>
            <a:picLocks noChangeAspect="1"/>
          </p:cNvPicPr>
          <p:nvPr/>
        </p:nvPicPr>
        <p:blipFill>
          <a:blip r:embed="rId2"/>
          <a:stretch>
            <a:fillRect/>
          </a:stretch>
        </p:blipFill>
        <p:spPr>
          <a:xfrm>
            <a:off x="10558304" y="264379"/>
            <a:ext cx="1402202" cy="1371719"/>
          </a:xfrm>
          <a:prstGeom prst="rect">
            <a:avLst/>
          </a:prstGeom>
        </p:spPr>
      </p:pic>
    </p:spTree>
    <p:extLst>
      <p:ext uri="{BB962C8B-B14F-4D97-AF65-F5344CB8AC3E}">
        <p14:creationId xmlns:p14="http://schemas.microsoft.com/office/powerpoint/2010/main" val="39809429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017647" y="1397813"/>
            <a:ext cx="4970660" cy="1477328"/>
          </a:xfrm>
          <a:prstGeom prst="rect">
            <a:avLst/>
          </a:prstGeom>
        </p:spPr>
        <p:txBody>
          <a:bodyPr wrap="square">
            <a:spAutoFit/>
          </a:bodyPr>
          <a:lstStyle/>
          <a:p>
            <a:r>
              <a:rPr lang="ru-RU" b="1" dirty="0" err="1">
                <a:solidFill>
                  <a:srgbClr val="007366"/>
                </a:solidFill>
                <a:latin typeface="Calibri" panose="020F0502020204030204" pitchFamily="34" charset="0"/>
                <a:ea typeface="Calibri" panose="020F0502020204030204" pitchFamily="34" charset="0"/>
                <a:cs typeface="Calibri" panose="020F0502020204030204" pitchFamily="34" charset="0"/>
              </a:rPr>
              <a:t>Стернотомия</a:t>
            </a:r>
            <a:r>
              <a:rPr lang="ru-RU" dirty="0">
                <a:latin typeface="Calibri" panose="020F0502020204030204" pitchFamily="34" charset="0"/>
                <a:ea typeface="Calibri" panose="020F0502020204030204" pitchFamily="34" charset="0"/>
                <a:cs typeface="Calibri" panose="020F0502020204030204" pitchFamily="34" charset="0"/>
              </a:rPr>
              <a:t> - рассечение грудины</a:t>
            </a:r>
            <a:r>
              <a:rPr lang="ru-RU" dirty="0" smtClean="0">
                <a:latin typeface="Calibri" panose="020F0502020204030204" pitchFamily="34" charset="0"/>
                <a:ea typeface="Calibri" panose="020F0502020204030204" pitchFamily="34" charset="0"/>
                <a:cs typeface="Calibri" panose="020F0502020204030204" pitchFamily="34" charset="0"/>
              </a:rPr>
              <a:t>.</a:t>
            </a:r>
          </a:p>
          <a:p>
            <a:r>
              <a:rPr lang="ru-RU" dirty="0" smtClean="0">
                <a:latin typeface="Calibri" panose="020F0502020204030204" pitchFamily="34" charset="0"/>
                <a:ea typeface="Calibri" panose="020F0502020204030204" pitchFamily="34" charset="0"/>
                <a:cs typeface="Calibri" panose="020F0502020204030204" pitchFamily="34" charset="0"/>
              </a:rPr>
              <a:t>Виды: </a:t>
            </a:r>
          </a:p>
          <a:p>
            <a:pPr marL="285750" indent="-285750">
              <a:buFont typeface="Arial" panose="020B0604020202020204" pitchFamily="34" charset="0"/>
              <a:buChar char="•"/>
            </a:pPr>
            <a:r>
              <a:rPr lang="ru-RU" dirty="0" smtClean="0">
                <a:latin typeface="Calibri" panose="020F0502020204030204" pitchFamily="34" charset="0"/>
                <a:ea typeface="Calibri" panose="020F0502020204030204" pitchFamily="34" charset="0"/>
                <a:cs typeface="Calibri" panose="020F0502020204030204" pitchFamily="34" charset="0"/>
              </a:rPr>
              <a:t>Срединная </a:t>
            </a:r>
            <a:r>
              <a:rPr lang="ru-RU" dirty="0" err="1" smtClean="0">
                <a:latin typeface="Calibri" panose="020F0502020204030204" pitchFamily="34" charset="0"/>
                <a:ea typeface="Calibri" panose="020F0502020204030204" pitchFamily="34" charset="0"/>
                <a:cs typeface="Calibri" panose="020F0502020204030204" pitchFamily="34" charset="0"/>
              </a:rPr>
              <a:t>стернотомия</a:t>
            </a:r>
            <a:r>
              <a:rPr lang="ru-RU" dirty="0" smtClean="0">
                <a:latin typeface="Calibri" panose="020F0502020204030204" pitchFamily="34" charset="0"/>
                <a:ea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ru-RU" dirty="0" smtClean="0">
                <a:latin typeface="Calibri" panose="020F0502020204030204" pitchFamily="34" charset="0"/>
                <a:ea typeface="Calibri" panose="020F0502020204030204" pitchFamily="34" charset="0"/>
                <a:cs typeface="Calibri" panose="020F0502020204030204" pitchFamily="34" charset="0"/>
              </a:rPr>
              <a:t>Поперечная </a:t>
            </a:r>
            <a:r>
              <a:rPr lang="ru-RU" dirty="0" err="1" smtClean="0">
                <a:latin typeface="Calibri" panose="020F0502020204030204" pitchFamily="34" charset="0"/>
                <a:ea typeface="Calibri" panose="020F0502020204030204" pitchFamily="34" charset="0"/>
                <a:cs typeface="Calibri" panose="020F0502020204030204" pitchFamily="34" charset="0"/>
              </a:rPr>
              <a:t>стернотомия</a:t>
            </a:r>
            <a:r>
              <a:rPr lang="ru-RU" dirty="0" smtClean="0">
                <a:latin typeface="Calibri" panose="020F0502020204030204" pitchFamily="34" charset="0"/>
                <a:ea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ru-RU" dirty="0" smtClean="0">
                <a:latin typeface="Calibri" panose="020F0502020204030204" pitchFamily="34" charset="0"/>
                <a:ea typeface="Calibri" panose="020F0502020204030204" pitchFamily="34" charset="0"/>
                <a:cs typeface="Calibri" panose="020F0502020204030204" pitchFamily="34" charset="0"/>
              </a:rPr>
              <a:t>Продольная </a:t>
            </a:r>
            <a:r>
              <a:rPr lang="ru-RU" dirty="0" err="1" smtClean="0">
                <a:latin typeface="Calibri" panose="020F0502020204030204" pitchFamily="34" charset="0"/>
                <a:ea typeface="Calibri" panose="020F0502020204030204" pitchFamily="34" charset="0"/>
                <a:cs typeface="Calibri" panose="020F0502020204030204" pitchFamily="34" charset="0"/>
              </a:rPr>
              <a:t>стернотомия</a:t>
            </a:r>
            <a:r>
              <a:rPr lang="ru-RU" dirty="0" smtClean="0">
                <a:latin typeface="Calibri" panose="020F0502020204030204" pitchFamily="34" charset="0"/>
                <a:ea typeface="Calibri" panose="020F0502020204030204" pitchFamily="34" charset="0"/>
                <a:cs typeface="Calibri" panose="020F0502020204030204" pitchFamily="34" charset="0"/>
              </a:rPr>
              <a:t> </a:t>
            </a:r>
            <a:endParaRPr lang="ru-RU" dirty="0">
              <a:latin typeface="Calibri" panose="020F0502020204030204" pitchFamily="34" charset="0"/>
              <a:ea typeface="Calibri" panose="020F0502020204030204" pitchFamily="34" charset="0"/>
              <a:cs typeface="Calibri" panose="020F0502020204030204" pitchFamily="34" charset="0"/>
            </a:endParaRPr>
          </a:p>
        </p:txBody>
      </p:sp>
      <p:sp>
        <p:nvSpPr>
          <p:cNvPr id="6" name="Прямоугольник 5"/>
          <p:cNvSpPr/>
          <p:nvPr/>
        </p:nvSpPr>
        <p:spPr>
          <a:xfrm>
            <a:off x="1017647" y="3218899"/>
            <a:ext cx="9945425" cy="1754326"/>
          </a:xfrm>
          <a:prstGeom prst="rect">
            <a:avLst/>
          </a:prstGeom>
        </p:spPr>
        <p:txBody>
          <a:bodyPr wrap="square">
            <a:spAutoFit/>
          </a:bodyPr>
          <a:lstStyle/>
          <a:p>
            <a:r>
              <a:rPr lang="ru-RU" b="1" dirty="0">
                <a:solidFill>
                  <a:srgbClr val="007366"/>
                </a:solidFill>
                <a:latin typeface="Calibri" panose="020F0502020204030204" pitchFamily="34" charset="0"/>
                <a:ea typeface="Calibri" panose="020F0502020204030204" pitchFamily="34" charset="0"/>
                <a:cs typeface="Calibri" panose="020F0502020204030204" pitchFamily="34" charset="0"/>
              </a:rPr>
              <a:t>Срединная </a:t>
            </a:r>
            <a:r>
              <a:rPr lang="ru-RU" b="1" dirty="0" err="1">
                <a:solidFill>
                  <a:srgbClr val="007366"/>
                </a:solidFill>
                <a:latin typeface="Calibri" panose="020F0502020204030204" pitchFamily="34" charset="0"/>
                <a:ea typeface="Calibri" panose="020F0502020204030204" pitchFamily="34" charset="0"/>
                <a:cs typeface="Calibri" panose="020F0502020204030204" pitchFamily="34" charset="0"/>
              </a:rPr>
              <a:t>стернотомия</a:t>
            </a:r>
            <a:r>
              <a:rPr lang="ru-RU" b="1" dirty="0">
                <a:solidFill>
                  <a:srgbClr val="007366"/>
                </a:solidFill>
                <a:latin typeface="Calibri" panose="020F0502020204030204" pitchFamily="34" charset="0"/>
                <a:ea typeface="Calibri" panose="020F0502020204030204" pitchFamily="34" charset="0"/>
                <a:cs typeface="Calibri" panose="020F0502020204030204" pitchFamily="34" charset="0"/>
              </a:rPr>
              <a:t> </a:t>
            </a:r>
            <a:r>
              <a:rPr lang="ru-RU" dirty="0">
                <a:latin typeface="Calibri" panose="020F0502020204030204" pitchFamily="34" charset="0"/>
                <a:ea typeface="Calibri" panose="020F0502020204030204" pitchFamily="34" charset="0"/>
                <a:cs typeface="Calibri" panose="020F0502020204030204" pitchFamily="34" charset="0"/>
              </a:rPr>
              <a:t>– рассечение грудины от яремной вырезки до мечевидного отростка. Кожу рассекают от яремной вырезки до середины </a:t>
            </a:r>
            <a:r>
              <a:rPr lang="ru-RU" dirty="0" err="1">
                <a:latin typeface="Calibri" panose="020F0502020204030204" pitchFamily="34" charset="0"/>
                <a:ea typeface="Calibri" panose="020F0502020204030204" pitchFamily="34" charset="0"/>
                <a:cs typeface="Calibri" panose="020F0502020204030204" pitchFamily="34" charset="0"/>
              </a:rPr>
              <a:t>эпигастральной</a:t>
            </a:r>
            <a:r>
              <a:rPr lang="ru-RU" dirty="0">
                <a:latin typeface="Calibri" panose="020F0502020204030204" pitchFamily="34" charset="0"/>
                <a:ea typeface="Calibri" panose="020F0502020204030204" pitchFamily="34" charset="0"/>
                <a:cs typeface="Calibri" panose="020F0502020204030204" pitchFamily="34" charset="0"/>
              </a:rPr>
              <a:t> области. Электроножом или лазерным скальпелем рассекают надкостницу грудины. В области вырезки грудины отсекают поверхностные мышцы шеи: </a:t>
            </a:r>
            <a:r>
              <a:rPr lang="ru-RU" dirty="0" smtClean="0">
                <a:latin typeface="Calibri" panose="020F0502020204030204" pitchFamily="34" charset="0"/>
                <a:ea typeface="Calibri" panose="020F0502020204030204" pitchFamily="34" charset="0"/>
                <a:cs typeface="Calibri" panose="020F0502020204030204" pitchFamily="34" charset="0"/>
              </a:rPr>
              <a:t>проникая </a:t>
            </a:r>
            <a:r>
              <a:rPr lang="ru-RU" dirty="0">
                <a:latin typeface="Calibri" panose="020F0502020204030204" pitchFamily="34" charset="0"/>
                <a:ea typeface="Calibri" panose="020F0502020204030204" pitchFamily="34" charset="0"/>
                <a:cs typeface="Calibri" panose="020F0502020204030204" pitchFamily="34" charset="0"/>
              </a:rPr>
              <a:t>тупо за грудину. Затем обнажают нижнюю часть грудины. Вторыми пальцами обеих рук делают туннель в ретростернальном пространстве. Вводят в него протектор и электропилой рассекают грудину на всем протяжении.</a:t>
            </a:r>
          </a:p>
        </p:txBody>
      </p:sp>
      <p:pic>
        <p:nvPicPr>
          <p:cNvPr id="10" name="Рисунок 9"/>
          <p:cNvPicPr>
            <a:picLocks noChangeAspect="1"/>
          </p:cNvPicPr>
          <p:nvPr/>
        </p:nvPicPr>
        <p:blipFill>
          <a:blip r:embed="rId2"/>
          <a:stretch>
            <a:fillRect/>
          </a:stretch>
        </p:blipFill>
        <p:spPr>
          <a:xfrm>
            <a:off x="10558304" y="264379"/>
            <a:ext cx="1402202" cy="1371719"/>
          </a:xfrm>
          <a:prstGeom prst="rect">
            <a:avLst/>
          </a:prstGeom>
        </p:spPr>
      </p:pic>
    </p:spTree>
    <p:extLst>
      <p:ext uri="{BB962C8B-B14F-4D97-AF65-F5344CB8AC3E}">
        <p14:creationId xmlns:p14="http://schemas.microsoft.com/office/powerpoint/2010/main" val="36632335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1612575" y="951265"/>
            <a:ext cx="9280186" cy="5202705"/>
          </a:xfrm>
          <a:prstGeom prst="rect">
            <a:avLst/>
          </a:prstGeom>
        </p:spPr>
      </p:pic>
      <p:pic>
        <p:nvPicPr>
          <p:cNvPr id="5" name="Рисунок 4"/>
          <p:cNvPicPr>
            <a:picLocks noChangeAspect="1"/>
          </p:cNvPicPr>
          <p:nvPr/>
        </p:nvPicPr>
        <p:blipFill>
          <a:blip r:embed="rId3"/>
          <a:stretch>
            <a:fillRect/>
          </a:stretch>
        </p:blipFill>
        <p:spPr>
          <a:xfrm>
            <a:off x="10558304" y="264379"/>
            <a:ext cx="1402202" cy="1371719"/>
          </a:xfrm>
          <a:prstGeom prst="rect">
            <a:avLst/>
          </a:prstGeom>
        </p:spPr>
      </p:pic>
      <p:sp>
        <p:nvSpPr>
          <p:cNvPr id="2" name="Прямоугольник 1"/>
          <p:cNvSpPr/>
          <p:nvPr/>
        </p:nvSpPr>
        <p:spPr>
          <a:xfrm>
            <a:off x="2123871" y="6153970"/>
            <a:ext cx="8031805" cy="276999"/>
          </a:xfrm>
          <a:prstGeom prst="rect">
            <a:avLst/>
          </a:prstGeom>
        </p:spPr>
        <p:txBody>
          <a:bodyPr wrap="square">
            <a:spAutoFit/>
          </a:bodyPr>
          <a:lstStyle/>
          <a:p>
            <a:pPr algn="ctr"/>
            <a:r>
              <a:rPr lang="ru-RU" sz="1200" dirty="0">
                <a:latin typeface="Calibri" panose="020F0502020204030204" pitchFamily="34" charset="0"/>
                <a:ea typeface="Calibri" panose="020F0502020204030204" pitchFamily="34" charset="0"/>
                <a:cs typeface="Calibri" panose="020F0502020204030204" pitchFamily="34" charset="0"/>
              </a:rPr>
              <a:t>Из: интернет ресурс </a:t>
            </a:r>
            <a:r>
              <a:rPr lang="en-US" sz="1200" dirty="0">
                <a:latin typeface="Calibri" panose="020F0502020204030204" pitchFamily="34" charset="0"/>
                <a:ea typeface="Calibri" panose="020F0502020204030204" pitchFamily="34" charset="0"/>
                <a:cs typeface="Calibri" panose="020F0502020204030204" pitchFamily="34" charset="0"/>
              </a:rPr>
              <a:t>studfile.net</a:t>
            </a:r>
            <a:r>
              <a:rPr lang="ru-RU" sz="1200" dirty="0">
                <a:latin typeface="Calibri" panose="020F0502020204030204" pitchFamily="34" charset="0"/>
                <a:ea typeface="Calibri" panose="020F0502020204030204" pitchFamily="34" charset="0"/>
                <a:cs typeface="Calibri" panose="020F0502020204030204" pitchFamily="34" charset="0"/>
              </a:rPr>
              <a:t> статья «</a:t>
            </a:r>
            <a:r>
              <a:rPr lang="ru-RU" sz="1200" dirty="0">
                <a:solidFill>
                  <a:srgbClr val="000000"/>
                </a:solidFill>
                <a:latin typeface="Calibri" panose="020F0502020204030204" pitchFamily="34" charset="0"/>
                <a:ea typeface="Calibri" panose="020F0502020204030204" pitchFamily="34" charset="0"/>
                <a:cs typeface="Calibri" panose="020F0502020204030204" pitchFamily="34" charset="0"/>
              </a:rPr>
              <a:t>Топографическая анатомия и оперативная хирургия груди»</a:t>
            </a:r>
            <a:endParaRPr lang="ru-RU" sz="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920411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894944" y="1408200"/>
            <a:ext cx="10544783" cy="3693319"/>
          </a:xfrm>
          <a:prstGeom prst="rect">
            <a:avLst/>
          </a:prstGeom>
        </p:spPr>
        <p:txBody>
          <a:bodyPr wrap="square">
            <a:spAutoFit/>
          </a:bodyPr>
          <a:lstStyle/>
          <a:p>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При </a:t>
            </a:r>
            <a:r>
              <a:rPr lang="ru-RU" dirty="0" err="1">
                <a:solidFill>
                  <a:srgbClr val="000000"/>
                </a:solidFill>
                <a:latin typeface="Calibri" panose="020F0502020204030204" pitchFamily="34" charset="0"/>
                <a:ea typeface="Calibri" panose="020F0502020204030204" pitchFamily="34" charset="0"/>
                <a:cs typeface="Calibri" panose="020F0502020204030204" pitchFamily="34" charset="0"/>
              </a:rPr>
              <a:t>чресплевральных</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доступах происходит вскрытие одной или двух (при так называемых </a:t>
            </a:r>
            <a:r>
              <a:rPr lang="ru-RU" dirty="0" err="1">
                <a:solidFill>
                  <a:srgbClr val="000000"/>
                </a:solidFill>
                <a:latin typeface="Calibri" panose="020F0502020204030204" pitchFamily="34" charset="0"/>
                <a:ea typeface="Calibri" panose="020F0502020204030204" pitchFamily="34" charset="0"/>
                <a:cs typeface="Calibri" panose="020F0502020204030204" pitchFamily="34" charset="0"/>
              </a:rPr>
              <a:t>чрездвуплевральных</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доступах) плевральных полостей. </a:t>
            </a:r>
            <a:r>
              <a:rPr lang="ru-RU" dirty="0" err="1">
                <a:solidFill>
                  <a:srgbClr val="000000"/>
                </a:solidFill>
                <a:latin typeface="Calibri" panose="020F0502020204030204" pitchFamily="34" charset="0"/>
                <a:ea typeface="Calibri" panose="020F0502020204030204" pitchFamily="34" charset="0"/>
                <a:cs typeface="Calibri" panose="020F0502020204030204" pitchFamily="34" charset="0"/>
              </a:rPr>
              <a:t>Чресплевральные</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доступы могут быть использованы для операций как на органах средостения, так и на легких. Направление разрезов на грудной стенке при выполнении доступов к органам грудной полости может быть различным. В связи с этим доступы к органам и сосудам грудной полости подразделяются на продольные, поперечные и комбинированные. </a:t>
            </a:r>
            <a:r>
              <a:rPr lang="ru-RU" dirty="0" smtClean="0">
                <a:solidFill>
                  <a:srgbClr val="000000"/>
                </a:solidFill>
                <a:latin typeface="Calibri" panose="020F0502020204030204" pitchFamily="34" charset="0"/>
                <a:ea typeface="Calibri" panose="020F0502020204030204" pitchFamily="34" charset="0"/>
                <a:cs typeface="Calibri" panose="020F0502020204030204" pitchFamily="34" charset="0"/>
              </a:rPr>
              <a:t>В </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зависимости от того, на какой поверхности грудной стенки делается разрез, различают переднебоковые, боковые и заднебоковые. </a:t>
            </a:r>
            <a:endParaRPr lang="ru-RU" dirty="0" smtClean="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ru-RU"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ru-RU" dirty="0" smtClean="0">
                <a:solidFill>
                  <a:srgbClr val="000000"/>
                </a:solidFill>
                <a:latin typeface="Calibri" panose="020F0502020204030204" pitchFamily="34" charset="0"/>
                <a:ea typeface="Calibri" panose="020F0502020204030204" pitchFamily="34" charset="0"/>
                <a:cs typeface="Calibri" panose="020F0502020204030204" pitchFamily="34" charset="0"/>
              </a:rPr>
              <a:t>Также</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в зависимости от рассекаемых тканей, выделяют доступы </a:t>
            </a:r>
            <a:r>
              <a:rPr lang="ru-RU" dirty="0" smtClean="0">
                <a:solidFill>
                  <a:srgbClr val="000000"/>
                </a:solidFill>
                <a:latin typeface="Calibri" panose="020F0502020204030204" pitchFamily="34" charset="0"/>
                <a:ea typeface="Calibri" panose="020F0502020204030204" pitchFamily="34" charset="0"/>
                <a:cs typeface="Calibri" panose="020F0502020204030204" pitchFamily="34" charset="0"/>
              </a:rPr>
              <a:t>через:</a:t>
            </a:r>
          </a:p>
          <a:p>
            <a:pPr marL="285750" indent="-285750">
              <a:buFont typeface="Arial" panose="020B0604020202020204" pitchFamily="34" charset="0"/>
              <a:buChar char="•"/>
            </a:pPr>
            <a:r>
              <a:rPr lang="ru-RU" dirty="0" err="1" smtClean="0">
                <a:solidFill>
                  <a:srgbClr val="000000"/>
                </a:solidFill>
                <a:latin typeface="Calibri" panose="020F0502020204030204" pitchFamily="34" charset="0"/>
                <a:ea typeface="Calibri" panose="020F0502020204030204" pitchFamily="34" charset="0"/>
                <a:cs typeface="Calibri" panose="020F0502020204030204" pitchFamily="34" charset="0"/>
              </a:rPr>
              <a:t>межреберья</a:t>
            </a:r>
            <a:r>
              <a:rPr lang="ru-RU" dirty="0" smtClean="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(односторонние и двухсторонние); </a:t>
            </a:r>
            <a:endParaRPr lang="ru-RU" dirty="0" smtClean="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ru-RU" dirty="0" smtClean="0">
                <a:solidFill>
                  <a:srgbClr val="000000"/>
                </a:solidFill>
                <a:latin typeface="Calibri" panose="020F0502020204030204" pitchFamily="34" charset="0"/>
                <a:ea typeface="Calibri" panose="020F0502020204030204" pitchFamily="34" charset="0"/>
                <a:cs typeface="Calibri" panose="020F0502020204030204" pitchFamily="34" charset="0"/>
              </a:rPr>
              <a:t>доступы </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с рассечением грудины (продольная, поперечная и комбинированная </a:t>
            </a:r>
            <a:r>
              <a:rPr lang="ru-RU" dirty="0" err="1">
                <a:solidFill>
                  <a:srgbClr val="000000"/>
                </a:solidFill>
                <a:latin typeface="Calibri" panose="020F0502020204030204" pitchFamily="34" charset="0"/>
                <a:ea typeface="Calibri" panose="020F0502020204030204" pitchFamily="34" charset="0"/>
                <a:cs typeface="Calibri" panose="020F0502020204030204" pitchFamily="34" charset="0"/>
              </a:rPr>
              <a:t>стернотомия</a:t>
            </a:r>
            <a:r>
              <a:rPr lang="ru-RU" dirty="0" smtClean="0">
                <a:solidFill>
                  <a:srgbClr val="000000"/>
                </a:solidFill>
                <a:latin typeface="Calibri" panose="020F0502020204030204" pitchFamily="34" charset="0"/>
                <a:ea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ru-RU" dirty="0" smtClean="0">
                <a:solidFill>
                  <a:srgbClr val="000000"/>
                </a:solidFill>
                <a:latin typeface="Calibri" panose="020F0502020204030204" pitchFamily="34" charset="0"/>
                <a:ea typeface="Calibri" panose="020F0502020204030204" pitchFamily="34" charset="0"/>
                <a:cs typeface="Calibri" panose="020F0502020204030204" pitchFamily="34" charset="0"/>
              </a:rPr>
              <a:t>комбинированные </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доступы, при которых пересечение мягких тканей по </a:t>
            </a:r>
            <a:r>
              <a:rPr lang="ru-RU" dirty="0" err="1">
                <a:solidFill>
                  <a:srgbClr val="000000"/>
                </a:solidFill>
                <a:latin typeface="Calibri" panose="020F0502020204030204" pitchFamily="34" charset="0"/>
                <a:ea typeface="Calibri" panose="020F0502020204030204" pitchFamily="34" charset="0"/>
                <a:cs typeface="Calibri" panose="020F0502020204030204" pitchFamily="34" charset="0"/>
              </a:rPr>
              <a:t>межреберью</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сочетается со </a:t>
            </a:r>
            <a:r>
              <a:rPr lang="ru-RU" dirty="0" err="1">
                <a:solidFill>
                  <a:srgbClr val="000000"/>
                </a:solidFill>
                <a:latin typeface="Calibri" panose="020F0502020204030204" pitchFamily="34" charset="0"/>
                <a:ea typeface="Calibri" panose="020F0502020204030204" pitchFamily="34" charset="0"/>
                <a:cs typeface="Calibri" panose="020F0502020204030204" pitchFamily="34" charset="0"/>
              </a:rPr>
              <a:t>стернотомией</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и пересечением ребра или с резекцией одного (или нескольких) ребер.</a:t>
            </a:r>
            <a:endParaRPr lang="ru-RU" dirty="0">
              <a:latin typeface="Calibri" panose="020F0502020204030204" pitchFamily="34" charset="0"/>
              <a:ea typeface="Calibri" panose="020F0502020204030204" pitchFamily="34" charset="0"/>
              <a:cs typeface="Calibri" panose="020F0502020204030204" pitchFamily="34" charset="0"/>
            </a:endParaRPr>
          </a:p>
        </p:txBody>
      </p:sp>
      <p:pic>
        <p:nvPicPr>
          <p:cNvPr id="4" name="Рисунок 3"/>
          <p:cNvPicPr>
            <a:picLocks noChangeAspect="1"/>
          </p:cNvPicPr>
          <p:nvPr/>
        </p:nvPicPr>
        <p:blipFill>
          <a:blip r:embed="rId2"/>
          <a:stretch>
            <a:fillRect/>
          </a:stretch>
        </p:blipFill>
        <p:spPr>
          <a:xfrm>
            <a:off x="10558304" y="264379"/>
            <a:ext cx="1402202" cy="1371719"/>
          </a:xfrm>
          <a:prstGeom prst="rect">
            <a:avLst/>
          </a:prstGeom>
        </p:spPr>
      </p:pic>
    </p:spTree>
    <p:extLst>
      <p:ext uri="{BB962C8B-B14F-4D97-AF65-F5344CB8AC3E}">
        <p14:creationId xmlns:p14="http://schemas.microsoft.com/office/powerpoint/2010/main" val="34689738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05522" y="1580413"/>
            <a:ext cx="5265906" cy="4414412"/>
          </a:xfrm>
        </p:spPr>
        <p:txBody>
          <a:bodyPr>
            <a:normAutofit/>
          </a:bodyPr>
          <a:lstStyle/>
          <a:p>
            <a:pPr marL="0" indent="0">
              <a:buNone/>
            </a:pPr>
            <a:r>
              <a:rPr lang="ru-RU" b="1" dirty="0">
                <a:solidFill>
                  <a:srgbClr val="007366"/>
                </a:solidFill>
                <a:latin typeface="Calibri" panose="020F0502020204030204" pitchFamily="34" charset="0"/>
                <a:ea typeface="Calibri" panose="020F0502020204030204" pitchFamily="34" charset="0"/>
                <a:cs typeface="Calibri" panose="020F0502020204030204" pitchFamily="34" charset="0"/>
              </a:rPr>
              <a:t>Поперечная </a:t>
            </a:r>
            <a:r>
              <a:rPr lang="ru-RU" b="1" dirty="0" err="1" smtClean="0">
                <a:solidFill>
                  <a:srgbClr val="007366"/>
                </a:solidFill>
                <a:latin typeface="Calibri" panose="020F0502020204030204" pitchFamily="34" charset="0"/>
                <a:ea typeface="Calibri" panose="020F0502020204030204" pitchFamily="34" charset="0"/>
                <a:cs typeface="Calibri" panose="020F0502020204030204" pitchFamily="34" charset="0"/>
              </a:rPr>
              <a:t>стернотомия</a:t>
            </a:r>
            <a:r>
              <a:rPr lang="ru-RU" b="1" dirty="0" smtClean="0">
                <a:solidFill>
                  <a:srgbClr val="007366"/>
                </a:solidFill>
                <a:latin typeface="Calibri" panose="020F0502020204030204" pitchFamily="34" charset="0"/>
                <a:ea typeface="Calibri" panose="020F0502020204030204" pitchFamily="34" charset="0"/>
                <a:cs typeface="Calibri" panose="020F0502020204030204" pitchFamily="34" charset="0"/>
              </a:rPr>
              <a:t> </a:t>
            </a:r>
            <a:r>
              <a:rPr lang="ru-RU" dirty="0" smtClean="0">
                <a:solidFill>
                  <a:srgbClr val="000000"/>
                </a:solidFill>
                <a:latin typeface="Calibri" panose="020F0502020204030204" pitchFamily="34" charset="0"/>
                <a:ea typeface="Calibri" panose="020F0502020204030204" pitchFamily="34" charset="0"/>
                <a:cs typeface="Calibri" panose="020F0502020204030204" pitchFamily="34" charset="0"/>
              </a:rPr>
              <a:t>(редко применяется)</a:t>
            </a:r>
            <a:endParaRPr lang="ru-RU"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Поперечная </a:t>
            </a:r>
            <a:r>
              <a:rPr lang="ru-RU" dirty="0" err="1">
                <a:solidFill>
                  <a:srgbClr val="000000"/>
                </a:solidFill>
                <a:latin typeface="Calibri" panose="020F0502020204030204" pitchFamily="34" charset="0"/>
                <a:ea typeface="Calibri" panose="020F0502020204030204" pitchFamily="34" charset="0"/>
                <a:cs typeface="Calibri" panose="020F0502020204030204" pitchFamily="34" charset="0"/>
              </a:rPr>
              <a:t>стернотомия</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используется в случаях необходимости широкого обнажения не только органов, но и сосудов средостения и близлежащих областей (плечеголовного ствола, подключичных артерий). Ее применяют при операциях в условиях искусственного кровообращения и сложных реконструктивных операциях и трансплантациях.</a:t>
            </a:r>
          </a:p>
          <a:p>
            <a:pPr marL="0" indent="0">
              <a:buNone/>
            </a:pPr>
            <a:r>
              <a:rPr lang="ru-RU" dirty="0" smtClean="0">
                <a:solidFill>
                  <a:srgbClr val="000000"/>
                </a:solidFill>
                <a:latin typeface="Calibri" panose="020F0502020204030204" pitchFamily="34" charset="0"/>
                <a:ea typeface="Calibri" panose="020F0502020204030204" pitchFamily="34" charset="0"/>
                <a:cs typeface="Calibri" panose="020F0502020204030204" pitchFamily="34" charset="0"/>
              </a:rPr>
              <a:t>Разрез </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кожи на уровне IV </a:t>
            </a:r>
            <a:r>
              <a:rPr lang="ru-RU" dirty="0" err="1">
                <a:solidFill>
                  <a:srgbClr val="000000"/>
                </a:solidFill>
                <a:latin typeface="Calibri" panose="020F0502020204030204" pitchFamily="34" charset="0"/>
                <a:ea typeface="Calibri" panose="020F0502020204030204" pitchFamily="34" charset="0"/>
                <a:cs typeface="Calibri" panose="020F0502020204030204" pitchFamily="34" charset="0"/>
              </a:rPr>
              <a:t>межреберий</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Молочные железы окаймляют снизу. Обнажают и перевязывают внутренние грудные артерии по краю грудины. Перепиливают грудину и вставляют </a:t>
            </a:r>
            <a:r>
              <a:rPr lang="ru-RU" dirty="0" err="1">
                <a:solidFill>
                  <a:srgbClr val="000000"/>
                </a:solidFill>
                <a:latin typeface="Calibri" panose="020F0502020204030204" pitchFamily="34" charset="0"/>
                <a:ea typeface="Calibri" panose="020F0502020204030204" pitchFamily="34" charset="0"/>
                <a:cs typeface="Calibri" panose="020F0502020204030204" pitchFamily="34" charset="0"/>
              </a:rPr>
              <a:t>ранорасширитель</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При данном доступе вскрываются обе плевральные полости.</a:t>
            </a:r>
          </a:p>
          <a:p>
            <a:endParaRPr lang="ru-RU" dirty="0"/>
          </a:p>
        </p:txBody>
      </p:sp>
      <p:pic>
        <p:nvPicPr>
          <p:cNvPr id="5" name="Рисунок 4"/>
          <p:cNvPicPr>
            <a:picLocks noChangeAspect="1"/>
          </p:cNvPicPr>
          <p:nvPr/>
        </p:nvPicPr>
        <p:blipFill>
          <a:blip r:embed="rId2"/>
          <a:stretch>
            <a:fillRect/>
          </a:stretch>
        </p:blipFill>
        <p:spPr>
          <a:xfrm>
            <a:off x="6584554" y="1821488"/>
            <a:ext cx="4852837" cy="3932261"/>
          </a:xfrm>
          <a:prstGeom prst="rect">
            <a:avLst/>
          </a:prstGeom>
        </p:spPr>
      </p:pic>
      <p:pic>
        <p:nvPicPr>
          <p:cNvPr id="6" name="Рисунок 5"/>
          <p:cNvPicPr>
            <a:picLocks noChangeAspect="1"/>
          </p:cNvPicPr>
          <p:nvPr/>
        </p:nvPicPr>
        <p:blipFill>
          <a:blip r:embed="rId3"/>
          <a:stretch>
            <a:fillRect/>
          </a:stretch>
        </p:blipFill>
        <p:spPr>
          <a:xfrm>
            <a:off x="10558304" y="264379"/>
            <a:ext cx="1402202" cy="1371719"/>
          </a:xfrm>
          <a:prstGeom prst="rect">
            <a:avLst/>
          </a:prstGeom>
        </p:spPr>
      </p:pic>
      <p:sp>
        <p:nvSpPr>
          <p:cNvPr id="2" name="Прямоугольник 1"/>
          <p:cNvSpPr/>
          <p:nvPr/>
        </p:nvSpPr>
        <p:spPr>
          <a:xfrm>
            <a:off x="6096000" y="5763992"/>
            <a:ext cx="6096000" cy="461665"/>
          </a:xfrm>
          <a:prstGeom prst="rect">
            <a:avLst/>
          </a:prstGeom>
        </p:spPr>
        <p:txBody>
          <a:bodyPr>
            <a:spAutoFit/>
          </a:bodyPr>
          <a:lstStyle/>
          <a:p>
            <a:pPr algn="ctr"/>
            <a:r>
              <a:rPr lang="ru-RU" sz="1200" dirty="0" smtClean="0">
                <a:latin typeface="Calibri" panose="020F0502020204030204" pitchFamily="34" charset="0"/>
                <a:ea typeface="Calibri" panose="020F0502020204030204" pitchFamily="34" charset="0"/>
                <a:cs typeface="Calibri" panose="020F0502020204030204" pitchFamily="34" charset="0"/>
              </a:rPr>
              <a:t>Из: интернет ресурс </a:t>
            </a:r>
            <a:r>
              <a:rPr lang="en-US" sz="1200" dirty="0" smtClean="0">
                <a:latin typeface="Calibri" panose="020F0502020204030204" pitchFamily="34" charset="0"/>
                <a:ea typeface="Calibri" panose="020F0502020204030204" pitchFamily="34" charset="0"/>
                <a:cs typeface="Calibri" panose="020F0502020204030204" pitchFamily="34" charset="0"/>
              </a:rPr>
              <a:t>studfile.net</a:t>
            </a:r>
            <a:r>
              <a:rPr lang="ru-RU" sz="1200" dirty="0" smtClean="0">
                <a:latin typeface="Calibri" panose="020F0502020204030204" pitchFamily="34" charset="0"/>
                <a:ea typeface="Calibri" panose="020F0502020204030204" pitchFamily="34" charset="0"/>
                <a:cs typeface="Calibri" panose="020F0502020204030204" pitchFamily="34" charset="0"/>
              </a:rPr>
              <a:t> статья «</a:t>
            </a:r>
            <a:r>
              <a:rPr lang="ru-RU" sz="12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Топографическая анатомия и оперативная хирургия груди»</a:t>
            </a:r>
            <a:endParaRPr lang="ru-RU" sz="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28148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2907" y="979976"/>
            <a:ext cx="5463250" cy="4524315"/>
          </a:xfrm>
          <a:prstGeom prst="rect">
            <a:avLst/>
          </a:prstGeom>
        </p:spPr>
        <p:txBody>
          <a:bodyPr wrap="square">
            <a:spAutoFit/>
          </a:bodyPr>
          <a:lstStyle/>
          <a:p>
            <a:r>
              <a:rPr lang="ru-RU" b="1" dirty="0">
                <a:solidFill>
                  <a:srgbClr val="007366"/>
                </a:solidFill>
                <a:latin typeface="Calibri" panose="020F0502020204030204" pitchFamily="34" charset="0"/>
                <a:ea typeface="Calibri" panose="020F0502020204030204" pitchFamily="34" charset="0"/>
                <a:cs typeface="Calibri" panose="020F0502020204030204" pitchFamily="34" charset="0"/>
              </a:rPr>
              <a:t>Доступ к теменной доле</a:t>
            </a:r>
          </a:p>
          <a:p>
            <a:r>
              <a:rPr lang="ru-RU" dirty="0">
                <a:solidFill>
                  <a:srgbClr val="333333"/>
                </a:solidFill>
                <a:latin typeface="Calibri" panose="020F0502020204030204" pitchFamily="34" charset="0"/>
                <a:ea typeface="Calibri" panose="020F0502020204030204" pitchFamily="34" charset="0"/>
                <a:cs typeface="Calibri" panose="020F0502020204030204" pitchFamily="34" charset="0"/>
              </a:rPr>
              <a:t>При выполнении доступа к теменной доле головного мозга кожный разрез подковообразной формы начинают от переднего края ушной раковины, доводят до сагиттального шва, заворачивают кзади и, огибая теменной бугор, заканчивают на несколько сантиметров позади </a:t>
            </a:r>
            <a:r>
              <a:rPr lang="ru-RU" dirty="0" smtClean="0">
                <a:solidFill>
                  <a:srgbClr val="333333"/>
                </a:solidFill>
                <a:latin typeface="Calibri" panose="020F0502020204030204" pitchFamily="34" charset="0"/>
                <a:ea typeface="Calibri" panose="020F0502020204030204" pitchFamily="34" charset="0"/>
                <a:cs typeface="Calibri" panose="020F0502020204030204" pitchFamily="34" charset="0"/>
              </a:rPr>
              <a:t>уха. Кожно-апоневротический </a:t>
            </a:r>
            <a:r>
              <a:rPr lang="ru-RU" dirty="0">
                <a:solidFill>
                  <a:srgbClr val="333333"/>
                </a:solidFill>
                <a:latin typeface="Calibri" panose="020F0502020204030204" pitchFamily="34" charset="0"/>
                <a:ea typeface="Calibri" panose="020F0502020204030204" pitchFamily="34" charset="0"/>
                <a:cs typeface="Calibri" panose="020F0502020204030204" pitchFamily="34" charset="0"/>
              </a:rPr>
              <a:t>лоскут отворачивают, надкостницу рассекают по линии разреза, отступив от неё на 1 см. Впереди уха частично рассекают височную мышцу с её апоневрозом. После отслойки надкостницы просверливают </a:t>
            </a:r>
            <a:r>
              <a:rPr lang="ru-RU" dirty="0" err="1">
                <a:solidFill>
                  <a:srgbClr val="333333"/>
                </a:solidFill>
                <a:latin typeface="Calibri" panose="020F0502020204030204" pitchFamily="34" charset="0"/>
                <a:ea typeface="Calibri" panose="020F0502020204030204" pitchFamily="34" charset="0"/>
                <a:cs typeface="Calibri" panose="020F0502020204030204" pitchFamily="34" charset="0"/>
              </a:rPr>
              <a:t>фрезевые</a:t>
            </a:r>
            <a:r>
              <a:rPr lang="ru-RU" dirty="0">
                <a:solidFill>
                  <a:srgbClr val="333333"/>
                </a:solidFill>
                <a:latin typeface="Calibri" panose="020F0502020204030204" pitchFamily="34" charset="0"/>
                <a:ea typeface="Calibri" panose="020F0502020204030204" pitchFamily="34" charset="0"/>
                <a:cs typeface="Calibri" panose="020F0502020204030204" pitchFamily="34" charset="0"/>
              </a:rPr>
              <a:t> отверстия в кости, отступя от срединной линии не менее чем на 2-2,5 см. Костно-надкостничный лоскут, обращенный в сторону уха, надламывают на уровне верхнего края ушной раковины.</a:t>
            </a:r>
            <a:endParaRPr lang="ru-RU"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Рисунок 4"/>
          <p:cNvPicPr>
            <a:picLocks noChangeAspect="1"/>
          </p:cNvPicPr>
          <p:nvPr/>
        </p:nvPicPr>
        <p:blipFill>
          <a:blip r:embed="rId2"/>
          <a:stretch>
            <a:fillRect/>
          </a:stretch>
        </p:blipFill>
        <p:spPr>
          <a:xfrm>
            <a:off x="7066615" y="829278"/>
            <a:ext cx="3707214" cy="4380054"/>
          </a:xfrm>
          <a:prstGeom prst="rect">
            <a:avLst/>
          </a:prstGeom>
        </p:spPr>
      </p:pic>
      <p:sp>
        <p:nvSpPr>
          <p:cNvPr id="6" name="Прямоугольник 5"/>
          <p:cNvSpPr/>
          <p:nvPr/>
        </p:nvSpPr>
        <p:spPr>
          <a:xfrm>
            <a:off x="5872222" y="5369689"/>
            <a:ext cx="6096000" cy="923330"/>
          </a:xfrm>
          <a:prstGeom prst="rect">
            <a:avLst/>
          </a:prstGeom>
        </p:spPr>
        <p:txBody>
          <a:bodyPr>
            <a:spAutoFit/>
          </a:bodyPr>
          <a:lstStyle/>
          <a:p>
            <a:pPr algn="ctr"/>
            <a:r>
              <a:rPr lang="ru-RU" dirty="0">
                <a:solidFill>
                  <a:srgbClr val="333333"/>
                </a:solidFill>
                <a:latin typeface="Latowebbold"/>
              </a:rPr>
              <a:t>Кожный разрез для доступа к теменной доле головного мозга. (Из: </a:t>
            </a:r>
            <a:r>
              <a:rPr lang="ru-RU" i="1" dirty="0">
                <a:solidFill>
                  <a:srgbClr val="333333"/>
                </a:solidFill>
                <a:latin typeface="Latowebbold"/>
              </a:rPr>
              <a:t>Угрюмое В.М., Васкин И.С, </a:t>
            </a:r>
            <a:r>
              <a:rPr lang="ru-RU" i="1" dirty="0" err="1">
                <a:solidFill>
                  <a:srgbClr val="333333"/>
                </a:solidFill>
                <a:latin typeface="Latowebbold"/>
              </a:rPr>
              <a:t>Абраков</a:t>
            </a:r>
            <a:r>
              <a:rPr lang="ru-RU" i="1" dirty="0">
                <a:solidFill>
                  <a:srgbClr val="333333"/>
                </a:solidFill>
                <a:latin typeface="Latowebbold"/>
              </a:rPr>
              <a:t> Л.В. </a:t>
            </a:r>
            <a:r>
              <a:rPr lang="ru-RU" dirty="0">
                <a:solidFill>
                  <a:srgbClr val="333333"/>
                </a:solidFill>
                <a:latin typeface="LatoWeb"/>
              </a:rPr>
              <a:t>Оперативная нейрохирургия. - </a:t>
            </a:r>
            <a:r>
              <a:rPr lang="ru-RU" dirty="0">
                <a:solidFill>
                  <a:srgbClr val="333333"/>
                </a:solidFill>
                <a:latin typeface="Latowebbold"/>
              </a:rPr>
              <a:t>Л.. 1959.)</a:t>
            </a:r>
            <a:endParaRPr lang="ru-RU" dirty="0"/>
          </a:p>
        </p:txBody>
      </p:sp>
      <p:pic>
        <p:nvPicPr>
          <p:cNvPr id="7" name="Рисунок 6"/>
          <p:cNvPicPr>
            <a:picLocks noChangeAspect="1"/>
          </p:cNvPicPr>
          <p:nvPr/>
        </p:nvPicPr>
        <p:blipFill>
          <a:blip r:embed="rId3"/>
          <a:stretch>
            <a:fillRect/>
          </a:stretch>
        </p:blipFill>
        <p:spPr>
          <a:xfrm>
            <a:off x="10578720" y="231433"/>
            <a:ext cx="1402202" cy="1371719"/>
          </a:xfrm>
          <a:prstGeom prst="rect">
            <a:avLst/>
          </a:prstGeom>
        </p:spPr>
      </p:pic>
    </p:spTree>
    <p:extLst>
      <p:ext uri="{BB962C8B-B14F-4D97-AF65-F5344CB8AC3E}">
        <p14:creationId xmlns:p14="http://schemas.microsoft.com/office/powerpoint/2010/main" val="3031680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27890" y="1441639"/>
            <a:ext cx="10058400" cy="3931920"/>
          </a:xfrm>
        </p:spPr>
        <p:txBody>
          <a:bodyPr/>
          <a:lstStyle/>
          <a:p>
            <a:pPr marL="0" indent="0">
              <a:buNone/>
            </a:pPr>
            <a:r>
              <a:rPr lang="ru-RU" b="1" dirty="0" smtClean="0">
                <a:solidFill>
                  <a:srgbClr val="007366"/>
                </a:solidFill>
                <a:latin typeface="Calibri" panose="020F0502020204030204" pitchFamily="34" charset="0"/>
                <a:ea typeface="Calibri" panose="020F0502020204030204" pitchFamily="34" charset="0"/>
                <a:cs typeface="Calibri" panose="020F0502020204030204" pitchFamily="34" charset="0"/>
              </a:rPr>
              <a:t>Продольная </a:t>
            </a:r>
            <a:r>
              <a:rPr lang="ru-RU" b="1" dirty="0" err="1" smtClean="0">
                <a:solidFill>
                  <a:srgbClr val="007366"/>
                </a:solidFill>
                <a:latin typeface="Calibri" panose="020F0502020204030204" pitchFamily="34" charset="0"/>
                <a:ea typeface="Calibri" panose="020F0502020204030204" pitchFamily="34" charset="0"/>
                <a:cs typeface="Calibri" panose="020F0502020204030204" pitchFamily="34" charset="0"/>
              </a:rPr>
              <a:t>стернотомия</a:t>
            </a:r>
            <a:r>
              <a:rPr lang="ru-RU" b="1" dirty="0" smtClean="0">
                <a:solidFill>
                  <a:srgbClr val="007366"/>
                </a:solidFill>
                <a:latin typeface="Calibri" panose="020F0502020204030204" pitchFamily="34" charset="0"/>
                <a:ea typeface="Calibri" panose="020F0502020204030204" pitchFamily="34" charset="0"/>
                <a:cs typeface="Calibri" panose="020F0502020204030204" pitchFamily="34" charset="0"/>
              </a:rPr>
              <a:t> </a:t>
            </a:r>
          </a:p>
          <a:p>
            <a:pPr marL="0" indent="0">
              <a:buNone/>
            </a:pPr>
            <a:r>
              <a:rPr lang="ru-RU" dirty="0" smtClean="0">
                <a:solidFill>
                  <a:srgbClr val="000000"/>
                </a:solidFill>
                <a:latin typeface="Calibri" panose="020F0502020204030204" pitchFamily="34" charset="0"/>
                <a:ea typeface="Calibri" panose="020F0502020204030204" pitchFamily="34" charset="0"/>
                <a:cs typeface="Calibri" panose="020F0502020204030204" pitchFamily="34" charset="0"/>
              </a:rPr>
              <a:t>В </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последнее время широкое распространение получила продольная </a:t>
            </a:r>
            <a:r>
              <a:rPr lang="ru-RU" dirty="0" err="1">
                <a:solidFill>
                  <a:srgbClr val="000000"/>
                </a:solidFill>
                <a:latin typeface="Calibri" panose="020F0502020204030204" pitchFamily="34" charset="0"/>
                <a:ea typeface="Calibri" panose="020F0502020204030204" pitchFamily="34" charset="0"/>
                <a:cs typeface="Calibri" panose="020F0502020204030204" pitchFamily="34" charset="0"/>
              </a:rPr>
              <a:t>стернотомия</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открывающая широкий доступ к органам переднего средостения.</a:t>
            </a:r>
          </a:p>
          <a:p>
            <a:r>
              <a:rPr lang="ru-RU" b="1" dirty="0">
                <a:solidFill>
                  <a:srgbClr val="000000"/>
                </a:solidFill>
                <a:latin typeface="Calibri" panose="020F0502020204030204" pitchFamily="34" charset="0"/>
                <a:ea typeface="Calibri" panose="020F0502020204030204" pitchFamily="34" charset="0"/>
                <a:cs typeface="Calibri" panose="020F0502020204030204" pitchFamily="34" charset="0"/>
              </a:rPr>
              <a:t>Техника</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Положение больного на спине. Срединный разрез кожи по ходу грудины начинают на 2-3 см выше её рукоятки и продолжают на 3-4 см ниже мечевидного отростка</a:t>
            </a:r>
          </a:p>
          <a:p>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Рассекают фасцию и надкостницу грудины. Надкостницу несколько отделяют распатором по ходу раны. В нижнем отделе раны на протяжении нескольких сантиметров рассекают белую линию живота. Тупым инструментом или указательным пальцем делают туннель между задней поверхностью грудины и грудинной частью диафрагмы и проникают в клетчаточное пространство средостения. Затем грудину поднимают крючком кверху, вводят в рану </a:t>
            </a:r>
            <a:r>
              <a:rPr lang="ru-RU" dirty="0" err="1">
                <a:solidFill>
                  <a:srgbClr val="000000"/>
                </a:solidFill>
                <a:latin typeface="Calibri" panose="020F0502020204030204" pitchFamily="34" charset="0"/>
                <a:ea typeface="Calibri" panose="020F0502020204030204" pitchFamily="34" charset="0"/>
                <a:cs typeface="Calibri" panose="020F0502020204030204" pitchFamily="34" charset="0"/>
              </a:rPr>
              <a:t>стернотом</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и рассекают часть грудины по срединной линии, продолжая поэтапно </a:t>
            </a:r>
            <a:r>
              <a:rPr lang="ru-RU" dirty="0" err="1">
                <a:solidFill>
                  <a:srgbClr val="000000"/>
                </a:solidFill>
                <a:latin typeface="Calibri" panose="020F0502020204030204" pitchFamily="34" charset="0"/>
                <a:ea typeface="Calibri" panose="020F0502020204030204" pitchFamily="34" charset="0"/>
                <a:cs typeface="Calibri" panose="020F0502020204030204" pitchFamily="34" charset="0"/>
              </a:rPr>
              <a:t>стернотомию</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на всём протяжении кости.</a:t>
            </a:r>
          </a:p>
          <a:p>
            <a:endParaRPr lang="ru-RU" dirty="0"/>
          </a:p>
        </p:txBody>
      </p:sp>
      <p:pic>
        <p:nvPicPr>
          <p:cNvPr id="4" name="Рисунок 3"/>
          <p:cNvPicPr>
            <a:picLocks noChangeAspect="1"/>
          </p:cNvPicPr>
          <p:nvPr/>
        </p:nvPicPr>
        <p:blipFill>
          <a:blip r:embed="rId2"/>
          <a:stretch>
            <a:fillRect/>
          </a:stretch>
        </p:blipFill>
        <p:spPr>
          <a:xfrm>
            <a:off x="10558304" y="264379"/>
            <a:ext cx="1402202" cy="1371719"/>
          </a:xfrm>
          <a:prstGeom prst="rect">
            <a:avLst/>
          </a:prstGeom>
        </p:spPr>
      </p:pic>
    </p:spTree>
    <p:extLst>
      <p:ext uri="{BB962C8B-B14F-4D97-AF65-F5344CB8AC3E}">
        <p14:creationId xmlns:p14="http://schemas.microsoft.com/office/powerpoint/2010/main" val="15718696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81975" y="911132"/>
            <a:ext cx="10573966" cy="2308324"/>
          </a:xfrm>
          <a:prstGeom prst="rect">
            <a:avLst/>
          </a:prstGeom>
        </p:spPr>
        <p:txBody>
          <a:bodyPr wrap="square">
            <a:spAutoFit/>
          </a:bodyPr>
          <a:lstStyle/>
          <a:p>
            <a:r>
              <a:rPr lang="ru-RU" dirty="0">
                <a:latin typeface="Calibri" panose="020F0502020204030204" pitchFamily="34" charset="0"/>
                <a:ea typeface="Calibri" panose="020F0502020204030204" pitchFamily="34" charset="0"/>
                <a:cs typeface="Calibri" panose="020F0502020204030204" pitchFamily="34" charset="0"/>
              </a:rPr>
              <a:t>После рассечения грудины необходим тщательный гемостаз. Продольная </a:t>
            </a:r>
            <a:r>
              <a:rPr lang="ru-RU" dirty="0" err="1">
                <a:latin typeface="Calibri" panose="020F0502020204030204" pitchFamily="34" charset="0"/>
                <a:ea typeface="Calibri" panose="020F0502020204030204" pitchFamily="34" charset="0"/>
                <a:cs typeface="Calibri" panose="020F0502020204030204" pitchFamily="34" charset="0"/>
              </a:rPr>
              <a:t>стернотомия</a:t>
            </a:r>
            <a:r>
              <a:rPr lang="ru-RU" dirty="0">
                <a:latin typeface="Calibri" panose="020F0502020204030204" pitchFamily="34" charset="0"/>
                <a:ea typeface="Calibri" panose="020F0502020204030204" pitchFamily="34" charset="0"/>
                <a:cs typeface="Calibri" panose="020F0502020204030204" pitchFamily="34" charset="0"/>
              </a:rPr>
              <a:t> открывает широкий доступ к органам переднего средостения.</a:t>
            </a:r>
          </a:p>
          <a:p>
            <a:endParaRPr lang="ru-RU" dirty="0">
              <a:latin typeface="Calibri" panose="020F0502020204030204" pitchFamily="34" charset="0"/>
              <a:ea typeface="Calibri" panose="020F0502020204030204" pitchFamily="34" charset="0"/>
              <a:cs typeface="Calibri" panose="020F0502020204030204" pitchFamily="34" charset="0"/>
            </a:endParaRPr>
          </a:p>
          <a:p>
            <a:r>
              <a:rPr lang="ru-RU" dirty="0">
                <a:latin typeface="Calibri" panose="020F0502020204030204" pitchFamily="34" charset="0"/>
                <a:ea typeface="Calibri" panose="020F0502020204030204" pitchFamily="34" charset="0"/>
                <a:cs typeface="Calibri" panose="020F0502020204030204" pitchFamily="34" charset="0"/>
              </a:rPr>
              <a:t>После окончания операции сопоставляют края грудины и скрепляют их специальными скобками или крепкими швами. Для этого через </a:t>
            </a:r>
            <a:r>
              <a:rPr lang="ru-RU" dirty="0" err="1">
                <a:latin typeface="Calibri" panose="020F0502020204030204" pitchFamily="34" charset="0"/>
                <a:ea typeface="Calibri" panose="020F0502020204030204" pitchFamily="34" charset="0"/>
                <a:cs typeface="Calibri" panose="020F0502020204030204" pitchFamily="34" charset="0"/>
              </a:rPr>
              <a:t>межреберья</a:t>
            </a:r>
            <a:r>
              <a:rPr lang="ru-RU" dirty="0">
                <a:latin typeface="Calibri" panose="020F0502020204030204" pitchFamily="34" charset="0"/>
                <a:ea typeface="Calibri" panose="020F0502020204030204" pitchFamily="34" charset="0"/>
                <a:cs typeface="Calibri" panose="020F0502020204030204" pitchFamily="34" charset="0"/>
              </a:rPr>
              <a:t> или через кость проводят 5-6 прочных лавсановых швов. С целью устранения смещения краёв грудины во фронтальной плоскости можно скрепить края распила 3-4 штифтами из тантала.</a:t>
            </a:r>
          </a:p>
          <a:p>
            <a:endParaRPr lang="ru-RU" dirty="0"/>
          </a:p>
        </p:txBody>
      </p:sp>
      <p:pic>
        <p:nvPicPr>
          <p:cNvPr id="3" name="Рисунок 2"/>
          <p:cNvPicPr>
            <a:picLocks noChangeAspect="1"/>
          </p:cNvPicPr>
          <p:nvPr/>
        </p:nvPicPr>
        <p:blipFill>
          <a:blip r:embed="rId2"/>
          <a:stretch>
            <a:fillRect/>
          </a:stretch>
        </p:blipFill>
        <p:spPr>
          <a:xfrm>
            <a:off x="881975" y="2962983"/>
            <a:ext cx="5197812" cy="3352993"/>
          </a:xfrm>
          <a:prstGeom prst="rect">
            <a:avLst/>
          </a:prstGeom>
        </p:spPr>
      </p:pic>
      <p:pic>
        <p:nvPicPr>
          <p:cNvPr id="4" name="Рисунок 3"/>
          <p:cNvPicPr>
            <a:picLocks noChangeAspect="1"/>
          </p:cNvPicPr>
          <p:nvPr/>
        </p:nvPicPr>
        <p:blipFill>
          <a:blip r:embed="rId3"/>
          <a:stretch>
            <a:fillRect/>
          </a:stretch>
        </p:blipFill>
        <p:spPr>
          <a:xfrm>
            <a:off x="6421260" y="2962984"/>
            <a:ext cx="5304325" cy="3352993"/>
          </a:xfrm>
          <a:prstGeom prst="rect">
            <a:avLst/>
          </a:prstGeom>
        </p:spPr>
      </p:pic>
      <p:pic>
        <p:nvPicPr>
          <p:cNvPr id="5" name="Рисунок 4"/>
          <p:cNvPicPr>
            <a:picLocks noChangeAspect="1"/>
          </p:cNvPicPr>
          <p:nvPr/>
        </p:nvPicPr>
        <p:blipFill>
          <a:blip r:embed="rId4"/>
          <a:stretch>
            <a:fillRect/>
          </a:stretch>
        </p:blipFill>
        <p:spPr>
          <a:xfrm>
            <a:off x="10593028" y="225272"/>
            <a:ext cx="1402202" cy="1371719"/>
          </a:xfrm>
          <a:prstGeom prst="rect">
            <a:avLst/>
          </a:prstGeom>
        </p:spPr>
      </p:pic>
      <p:sp>
        <p:nvSpPr>
          <p:cNvPr id="6" name="Прямоугольник 5"/>
          <p:cNvSpPr/>
          <p:nvPr/>
        </p:nvSpPr>
        <p:spPr>
          <a:xfrm>
            <a:off x="2600527" y="6315976"/>
            <a:ext cx="8333361" cy="276999"/>
          </a:xfrm>
          <a:prstGeom prst="rect">
            <a:avLst/>
          </a:prstGeom>
        </p:spPr>
        <p:txBody>
          <a:bodyPr wrap="square">
            <a:spAutoFit/>
          </a:bodyPr>
          <a:lstStyle/>
          <a:p>
            <a:pPr algn="ctr"/>
            <a:r>
              <a:rPr lang="ru-RU" sz="1200" dirty="0">
                <a:latin typeface="Calibri" panose="020F0502020204030204" pitchFamily="34" charset="0"/>
                <a:ea typeface="Calibri" panose="020F0502020204030204" pitchFamily="34" charset="0"/>
                <a:cs typeface="Calibri" panose="020F0502020204030204" pitchFamily="34" charset="0"/>
              </a:rPr>
              <a:t>Из: интернет ресурс </a:t>
            </a:r>
            <a:r>
              <a:rPr lang="en-US" sz="1200" dirty="0">
                <a:latin typeface="Calibri" panose="020F0502020204030204" pitchFamily="34" charset="0"/>
                <a:ea typeface="Calibri" panose="020F0502020204030204" pitchFamily="34" charset="0"/>
                <a:cs typeface="Calibri" panose="020F0502020204030204" pitchFamily="34" charset="0"/>
              </a:rPr>
              <a:t>studfile.net</a:t>
            </a:r>
            <a:r>
              <a:rPr lang="ru-RU" sz="1200" dirty="0">
                <a:latin typeface="Calibri" panose="020F0502020204030204" pitchFamily="34" charset="0"/>
                <a:ea typeface="Calibri" panose="020F0502020204030204" pitchFamily="34" charset="0"/>
                <a:cs typeface="Calibri" panose="020F0502020204030204" pitchFamily="34" charset="0"/>
              </a:rPr>
              <a:t> статья «</a:t>
            </a:r>
            <a:r>
              <a:rPr lang="ru-RU" sz="1200" dirty="0">
                <a:solidFill>
                  <a:srgbClr val="000000"/>
                </a:solidFill>
                <a:latin typeface="Calibri" panose="020F0502020204030204" pitchFamily="34" charset="0"/>
                <a:ea typeface="Calibri" panose="020F0502020204030204" pitchFamily="34" charset="0"/>
                <a:cs typeface="Calibri" panose="020F0502020204030204" pitchFamily="34" charset="0"/>
              </a:rPr>
              <a:t>Топографическая анатомия и оперативная хирургия груди»</a:t>
            </a:r>
            <a:endParaRPr lang="ru-RU" sz="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032075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86774" y="1510901"/>
            <a:ext cx="9844390" cy="2308324"/>
          </a:xfrm>
          <a:prstGeom prst="rect">
            <a:avLst/>
          </a:prstGeom>
        </p:spPr>
        <p:txBody>
          <a:bodyPr wrap="square">
            <a:spAutoFit/>
          </a:bodyPr>
          <a:lstStyle/>
          <a:p>
            <a:r>
              <a:rPr lang="ru-RU" b="1" dirty="0">
                <a:solidFill>
                  <a:srgbClr val="007366"/>
                </a:solidFill>
                <a:latin typeface="Calibri" panose="020F0502020204030204" pitchFamily="34" charset="0"/>
                <a:ea typeface="Calibri" panose="020F0502020204030204" pitchFamily="34" charset="0"/>
                <a:cs typeface="Calibri" panose="020F0502020204030204" pitchFamily="34" charset="0"/>
              </a:rPr>
              <a:t>Торакотомия</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 вскрытие полости груди</a:t>
            </a:r>
            <a:r>
              <a:rPr lang="ru-RU" dirty="0" smtClean="0">
                <a:solidFill>
                  <a:srgbClr val="000000"/>
                </a:solidFill>
                <a:latin typeface="Calibri" panose="020F0502020204030204" pitchFamily="34" charset="0"/>
                <a:ea typeface="Calibri" panose="020F0502020204030204" pitchFamily="34" charset="0"/>
                <a:cs typeface="Calibri" panose="020F0502020204030204" pitchFamily="34" charset="0"/>
              </a:rPr>
              <a:t>.</a:t>
            </a:r>
          </a:p>
          <a:p>
            <a:endParaRPr lang="ru-RU" b="1" dirty="0">
              <a:latin typeface="Calibri" panose="020F0502020204030204" pitchFamily="34" charset="0"/>
              <a:ea typeface="Calibri" panose="020F0502020204030204" pitchFamily="34" charset="0"/>
              <a:cs typeface="Calibri" panose="020F0502020204030204" pitchFamily="34" charset="0"/>
            </a:endParaRPr>
          </a:p>
          <a:p>
            <a:r>
              <a:rPr lang="ru-RU" b="1" dirty="0" smtClean="0">
                <a:latin typeface="Calibri" panose="020F0502020204030204" pitchFamily="34" charset="0"/>
                <a:ea typeface="Calibri" panose="020F0502020204030204" pitchFamily="34" charset="0"/>
                <a:cs typeface="Calibri" panose="020F0502020204030204" pitchFamily="34" charset="0"/>
              </a:rPr>
              <a:t>Виды</a:t>
            </a:r>
            <a:r>
              <a:rPr lang="ru-RU" b="1" dirty="0">
                <a:latin typeface="Calibri" panose="020F0502020204030204" pitchFamily="34" charset="0"/>
                <a:ea typeface="Calibri" panose="020F0502020204030204" pitchFamily="34" charset="0"/>
                <a:cs typeface="Calibri" panose="020F0502020204030204" pitchFamily="34" charset="0"/>
              </a:rPr>
              <a:t>:</a:t>
            </a:r>
            <a:endParaRPr lang="ru-RU"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ru-RU" dirty="0" smtClean="0">
                <a:latin typeface="Calibri" panose="020F0502020204030204" pitchFamily="34" charset="0"/>
                <a:ea typeface="Calibri" panose="020F0502020204030204" pitchFamily="34" charset="0"/>
                <a:cs typeface="Calibri" panose="020F0502020204030204" pitchFamily="34" charset="0"/>
              </a:rPr>
              <a:t>Переднебоковая</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ru-RU" dirty="0" smtClean="0">
                <a:solidFill>
                  <a:srgbClr val="000000"/>
                </a:solidFill>
                <a:latin typeface="Calibri" panose="020F0502020204030204" pitchFamily="34" charset="0"/>
                <a:ea typeface="Calibri" panose="020F0502020204030204" pitchFamily="34" charset="0"/>
                <a:cs typeface="Calibri" panose="020F0502020204030204" pitchFamily="34" charset="0"/>
              </a:rPr>
              <a:t>(опасность </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ранения внутренних грудных артерий – расположены на 0,4-1,0см от края </a:t>
            </a:r>
            <a:r>
              <a:rPr lang="ru-RU" dirty="0" smtClean="0">
                <a:solidFill>
                  <a:srgbClr val="000000"/>
                </a:solidFill>
                <a:latin typeface="Calibri" panose="020F0502020204030204" pitchFamily="34" charset="0"/>
                <a:ea typeface="Calibri" panose="020F0502020204030204" pitchFamily="34" charset="0"/>
                <a:cs typeface="Calibri" panose="020F0502020204030204" pitchFamily="34" charset="0"/>
              </a:rPr>
              <a:t>грудины)</a:t>
            </a:r>
          </a:p>
          <a:p>
            <a:pPr marL="285750" indent="-285750">
              <a:buFont typeface="Arial" panose="020B0604020202020204" pitchFamily="34" charset="0"/>
              <a:buChar char="•"/>
            </a:pPr>
            <a:r>
              <a:rPr lang="ru-RU" dirty="0" smtClean="0">
                <a:solidFill>
                  <a:srgbClr val="000000"/>
                </a:solidFill>
                <a:latin typeface="Calibri" panose="020F0502020204030204" pitchFamily="34" charset="0"/>
                <a:ea typeface="Calibri" panose="020F0502020204030204" pitchFamily="34" charset="0"/>
                <a:cs typeface="Calibri" panose="020F0502020204030204" pitchFamily="34" charset="0"/>
              </a:rPr>
              <a:t>Заднебоковая</a:t>
            </a:r>
          </a:p>
          <a:p>
            <a:pPr marL="285750" indent="-285750">
              <a:buFont typeface="Arial" panose="020B0604020202020204" pitchFamily="34" charset="0"/>
              <a:buChar char="•"/>
            </a:pPr>
            <a:r>
              <a:rPr lang="ru-RU" dirty="0" smtClean="0">
                <a:solidFill>
                  <a:srgbClr val="000000"/>
                </a:solidFill>
                <a:latin typeface="Calibri" panose="020F0502020204030204" pitchFamily="34" charset="0"/>
                <a:ea typeface="Calibri" panose="020F0502020204030204" pitchFamily="34" charset="0"/>
                <a:cs typeface="Calibri" panose="020F0502020204030204" pitchFamily="34" charset="0"/>
              </a:rPr>
              <a:t>Боковая </a:t>
            </a:r>
          </a:p>
          <a:p>
            <a:pPr marL="285750" indent="-285750">
              <a:buFont typeface="Arial" panose="020B0604020202020204" pitchFamily="34" charset="0"/>
              <a:buChar char="•"/>
            </a:pPr>
            <a:endParaRPr lang="ru-RU"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Прямоугольник 3"/>
          <p:cNvSpPr/>
          <p:nvPr/>
        </p:nvSpPr>
        <p:spPr>
          <a:xfrm>
            <a:off x="1186774" y="3819225"/>
            <a:ext cx="9844391" cy="1754326"/>
          </a:xfrm>
          <a:prstGeom prst="rect">
            <a:avLst/>
          </a:prstGeom>
        </p:spPr>
        <p:txBody>
          <a:bodyPr wrap="square">
            <a:spAutoFit/>
          </a:bodyPr>
          <a:lstStyle/>
          <a:p>
            <a:r>
              <a:rPr lang="ru-RU" b="1" dirty="0">
                <a:solidFill>
                  <a:srgbClr val="007366"/>
                </a:solidFill>
                <a:latin typeface="Calibri" panose="020F0502020204030204" pitchFamily="34" charset="0"/>
                <a:ea typeface="Calibri" panose="020F0502020204030204" pitchFamily="34" charset="0"/>
                <a:cs typeface="Calibri" panose="020F0502020204030204" pitchFamily="34" charset="0"/>
              </a:rPr>
              <a:t>Переднебоковая</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 разрез кожи по </a:t>
            </a:r>
            <a:r>
              <a:rPr lang="ru-RU" dirty="0" err="1">
                <a:solidFill>
                  <a:srgbClr val="000000"/>
                </a:solidFill>
                <a:latin typeface="Calibri" panose="020F0502020204030204" pitchFamily="34" charset="0"/>
                <a:ea typeface="Calibri" panose="020F0502020204030204" pitchFamily="34" charset="0"/>
                <a:cs typeface="Calibri" panose="020F0502020204030204" pitchFamily="34" charset="0"/>
              </a:rPr>
              <a:t>парастернальной</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линии от III ребра до IV </a:t>
            </a:r>
            <a:r>
              <a:rPr lang="ru-RU" dirty="0" err="1">
                <a:solidFill>
                  <a:srgbClr val="000000"/>
                </a:solidFill>
                <a:latin typeface="Calibri" panose="020F0502020204030204" pitchFamily="34" charset="0"/>
                <a:ea typeface="Calibri" panose="020F0502020204030204" pitchFamily="34" charset="0"/>
                <a:cs typeface="Calibri" panose="020F0502020204030204" pitchFamily="34" charset="0"/>
              </a:rPr>
              <a:t>межреберья</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далее по IV или V </a:t>
            </a:r>
            <a:r>
              <a:rPr lang="ru-RU" dirty="0" err="1">
                <a:solidFill>
                  <a:srgbClr val="000000"/>
                </a:solidFill>
                <a:latin typeface="Calibri" panose="020F0502020204030204" pitchFamily="34" charset="0"/>
                <a:ea typeface="Calibri" panose="020F0502020204030204" pitchFamily="34" charset="0"/>
                <a:cs typeface="Calibri" panose="020F0502020204030204" pitchFamily="34" charset="0"/>
              </a:rPr>
              <a:t>межреберью</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до задней подмышечной линии. Молочную железу обходят снизу. При этом доступе рассекают большую грудную мышцу, расслаивают волокна передней зубчатой мышцы. При необходимости пересекают волокна широчайшей мышцы спины и передней зубчатой мышцы. Межреберные мышцы рассекают послойно у верхнего края нижележащего ребра.</a:t>
            </a:r>
          </a:p>
        </p:txBody>
      </p:sp>
      <p:pic>
        <p:nvPicPr>
          <p:cNvPr id="5" name="Рисунок 4"/>
          <p:cNvPicPr>
            <a:picLocks noChangeAspect="1"/>
          </p:cNvPicPr>
          <p:nvPr/>
        </p:nvPicPr>
        <p:blipFill>
          <a:blip r:embed="rId2"/>
          <a:stretch>
            <a:fillRect/>
          </a:stretch>
        </p:blipFill>
        <p:spPr>
          <a:xfrm>
            <a:off x="10558304" y="264379"/>
            <a:ext cx="1402202" cy="1371719"/>
          </a:xfrm>
          <a:prstGeom prst="rect">
            <a:avLst/>
          </a:prstGeom>
        </p:spPr>
      </p:pic>
    </p:spTree>
    <p:extLst>
      <p:ext uri="{BB962C8B-B14F-4D97-AF65-F5344CB8AC3E}">
        <p14:creationId xmlns:p14="http://schemas.microsoft.com/office/powerpoint/2010/main" val="13651601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60315" y="2393005"/>
            <a:ext cx="9805480" cy="1754326"/>
          </a:xfrm>
          <a:prstGeom prst="rect">
            <a:avLst/>
          </a:prstGeom>
        </p:spPr>
        <p:txBody>
          <a:bodyPr wrap="square">
            <a:spAutoFit/>
          </a:bodyPr>
          <a:lstStyle/>
          <a:p>
            <a:pPr lvl="0"/>
            <a:r>
              <a:rPr lang="ru-RU" dirty="0" smtClean="0">
                <a:solidFill>
                  <a:srgbClr val="007366"/>
                </a:solidFill>
                <a:latin typeface="Calibri" panose="020F0502020204030204" pitchFamily="34" charset="0"/>
                <a:ea typeface="Calibri" panose="020F0502020204030204" pitchFamily="34" charset="0"/>
                <a:cs typeface="Calibri" panose="020F0502020204030204" pitchFamily="34" charset="0"/>
              </a:rPr>
              <a:t>Заднебоковая</a:t>
            </a:r>
            <a:r>
              <a:rPr lang="ru-RU" dirty="0">
                <a:solidFill>
                  <a:srgbClr val="007366"/>
                </a:solidFill>
                <a:latin typeface="Calibri" panose="020F0502020204030204" pitchFamily="34" charset="0"/>
                <a:ea typeface="Calibri" panose="020F0502020204030204" pitchFamily="34" charset="0"/>
                <a:cs typeface="Calibri" panose="020F0502020204030204" pitchFamily="34" charset="0"/>
              </a:rPr>
              <a:t> </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разрез кожи по </a:t>
            </a:r>
            <a:r>
              <a:rPr lang="ru-RU" dirty="0" err="1">
                <a:solidFill>
                  <a:srgbClr val="000000"/>
                </a:solidFill>
                <a:latin typeface="Calibri" panose="020F0502020204030204" pitchFamily="34" charset="0"/>
                <a:ea typeface="Calibri" panose="020F0502020204030204" pitchFamily="34" charset="0"/>
                <a:cs typeface="Calibri" panose="020F0502020204030204" pitchFamily="34" charset="0"/>
              </a:rPr>
              <a:t>паравертебральной</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линии от II до VI </a:t>
            </a:r>
            <a:r>
              <a:rPr lang="ru-RU" dirty="0" err="1">
                <a:solidFill>
                  <a:srgbClr val="000000"/>
                </a:solidFill>
                <a:latin typeface="Calibri" panose="020F0502020204030204" pitchFamily="34" charset="0"/>
                <a:ea typeface="Calibri" panose="020F0502020204030204" pitchFamily="34" charset="0"/>
                <a:cs typeface="Calibri" panose="020F0502020204030204" pitchFamily="34" charset="0"/>
              </a:rPr>
              <a:t>межреберья</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далее по VI </a:t>
            </a:r>
            <a:r>
              <a:rPr lang="ru-RU" dirty="0" err="1">
                <a:solidFill>
                  <a:srgbClr val="000000"/>
                </a:solidFill>
                <a:latin typeface="Calibri" panose="020F0502020204030204" pitchFamily="34" charset="0"/>
                <a:ea typeface="Calibri" panose="020F0502020204030204" pitchFamily="34" charset="0"/>
                <a:cs typeface="Calibri" panose="020F0502020204030204" pitchFamily="34" charset="0"/>
              </a:rPr>
              <a:t>межреберью</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до средней подмышечной линии. Рассекают кожу, клетчатку, широчайшую мышцу </a:t>
            </a:r>
            <a:r>
              <a:rPr lang="ru-RU" dirty="0" smtClean="0">
                <a:solidFill>
                  <a:srgbClr val="000000"/>
                </a:solidFill>
                <a:latin typeface="Calibri" panose="020F0502020204030204" pitchFamily="34" charset="0"/>
                <a:ea typeface="Calibri" panose="020F0502020204030204" pitchFamily="34" charset="0"/>
                <a:cs typeface="Calibri" panose="020F0502020204030204" pitchFamily="34" charset="0"/>
              </a:rPr>
              <a:t>спины.</a:t>
            </a:r>
          </a:p>
          <a:p>
            <a:pPr lvl="0"/>
            <a:r>
              <a:rPr lang="ru-RU" dirty="0" smtClean="0">
                <a:solidFill>
                  <a:srgbClr val="007366"/>
                </a:solidFill>
                <a:latin typeface="Calibri" panose="020F0502020204030204" pitchFamily="34" charset="0"/>
                <a:ea typeface="Calibri" panose="020F0502020204030204" pitchFamily="34" charset="0"/>
                <a:cs typeface="Calibri" panose="020F0502020204030204" pitchFamily="34" charset="0"/>
              </a:rPr>
              <a:t>Боковая</a:t>
            </a:r>
            <a:r>
              <a:rPr lang="ru-RU" dirty="0" smtClean="0">
                <a:solidFill>
                  <a:srgbClr val="000000"/>
                </a:solidFill>
                <a:latin typeface="Calibri" panose="020F0502020204030204" pitchFamily="34" charset="0"/>
                <a:ea typeface="Calibri" panose="020F0502020204030204" pitchFamily="34" charset="0"/>
                <a:cs typeface="Calibri" panose="020F0502020204030204" pitchFamily="34" charset="0"/>
              </a:rPr>
              <a:t> -  </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разрез кожи в V- VI </a:t>
            </a:r>
            <a:r>
              <a:rPr lang="ru-RU" dirty="0" err="1">
                <a:solidFill>
                  <a:srgbClr val="000000"/>
                </a:solidFill>
                <a:latin typeface="Calibri" panose="020F0502020204030204" pitchFamily="34" charset="0"/>
                <a:ea typeface="Calibri" panose="020F0502020204030204" pitchFamily="34" charset="0"/>
                <a:cs typeface="Calibri" panose="020F0502020204030204" pitchFamily="34" charset="0"/>
              </a:rPr>
              <a:t>межреберье</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от среднеключичной до лопаточной линии. У женщин </a:t>
            </a:r>
            <a:r>
              <a:rPr lang="ru-RU" dirty="0" smtClean="0">
                <a:solidFill>
                  <a:srgbClr val="000000"/>
                </a:solidFill>
                <a:latin typeface="Calibri" panose="020F0502020204030204" pitchFamily="34" charset="0"/>
                <a:ea typeface="Calibri" panose="020F0502020204030204" pitchFamily="34" charset="0"/>
                <a:cs typeface="Calibri" panose="020F0502020204030204" pitchFamily="34" charset="0"/>
              </a:rPr>
              <a:t>молочную </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железу обходят снизу. Переднюю зубчатую мышцу и широчайшую мышцу спины рассекают после </a:t>
            </a:r>
            <a:r>
              <a:rPr lang="ru-RU" dirty="0" err="1">
                <a:solidFill>
                  <a:srgbClr val="000000"/>
                </a:solidFill>
                <a:latin typeface="Calibri" panose="020F0502020204030204" pitchFamily="34" charset="0"/>
                <a:ea typeface="Calibri" panose="020F0502020204030204" pitchFamily="34" charset="0"/>
                <a:cs typeface="Calibri" panose="020F0502020204030204" pitchFamily="34" charset="0"/>
              </a:rPr>
              <a:t>лигирования</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сосудов. После этого </a:t>
            </a:r>
            <a:r>
              <a:rPr lang="ru-RU" dirty="0" err="1">
                <a:solidFill>
                  <a:srgbClr val="000000"/>
                </a:solidFill>
                <a:latin typeface="Calibri" panose="020F0502020204030204" pitchFamily="34" charset="0"/>
                <a:ea typeface="Calibri" panose="020F0502020204030204" pitchFamily="34" charset="0"/>
                <a:cs typeface="Calibri" panose="020F0502020204030204" pitchFamily="34" charset="0"/>
              </a:rPr>
              <a:t>допатку</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тупым крючком отводят кверху.</a:t>
            </a:r>
          </a:p>
        </p:txBody>
      </p:sp>
      <p:pic>
        <p:nvPicPr>
          <p:cNvPr id="4" name="Рисунок 3"/>
          <p:cNvPicPr>
            <a:picLocks noChangeAspect="1"/>
          </p:cNvPicPr>
          <p:nvPr/>
        </p:nvPicPr>
        <p:blipFill>
          <a:blip r:embed="rId2"/>
          <a:stretch>
            <a:fillRect/>
          </a:stretch>
        </p:blipFill>
        <p:spPr>
          <a:xfrm>
            <a:off x="10558304" y="264379"/>
            <a:ext cx="1402202" cy="1371719"/>
          </a:xfrm>
          <a:prstGeom prst="rect">
            <a:avLst/>
          </a:prstGeom>
        </p:spPr>
      </p:pic>
    </p:spTree>
    <p:extLst>
      <p:ext uri="{BB962C8B-B14F-4D97-AF65-F5344CB8AC3E}">
        <p14:creationId xmlns:p14="http://schemas.microsoft.com/office/powerpoint/2010/main" val="1587023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78212" y="1359562"/>
            <a:ext cx="10749064" cy="3970318"/>
          </a:xfrm>
          <a:prstGeom prst="rect">
            <a:avLst/>
          </a:prstGeom>
        </p:spPr>
        <p:txBody>
          <a:bodyPr wrap="square">
            <a:spAutoFit/>
          </a:bodyPr>
          <a:lstStyle/>
          <a:p>
            <a:r>
              <a:rPr lang="ru-RU" b="1" dirty="0">
                <a:solidFill>
                  <a:srgbClr val="007366"/>
                </a:solidFill>
                <a:latin typeface="Calibri" panose="020F0502020204030204" pitchFamily="34" charset="0"/>
                <a:ea typeface="Calibri" panose="020F0502020204030204" pitchFamily="34" charset="0"/>
                <a:cs typeface="Calibri" panose="020F0502020204030204" pitchFamily="34" charset="0"/>
              </a:rPr>
              <a:t>ПЕРЕДНЕБОКОВАЯ </a:t>
            </a:r>
            <a:r>
              <a:rPr lang="ru-RU" b="1" dirty="0" smtClean="0">
                <a:solidFill>
                  <a:srgbClr val="007366"/>
                </a:solidFill>
                <a:latin typeface="Calibri" panose="020F0502020204030204" pitchFamily="34" charset="0"/>
                <a:ea typeface="Calibri" panose="020F0502020204030204" pitchFamily="34" charset="0"/>
                <a:cs typeface="Calibri" panose="020F0502020204030204" pitchFamily="34" charset="0"/>
              </a:rPr>
              <a:t>ТОРАКОТОМИЯ</a:t>
            </a:r>
          </a:p>
          <a:p>
            <a:endParaRPr lang="ru-RU" b="1" dirty="0">
              <a:solidFill>
                <a:srgbClr val="007366"/>
              </a:solidFill>
              <a:latin typeface="Calibri" panose="020F0502020204030204" pitchFamily="34" charset="0"/>
              <a:ea typeface="Calibri" panose="020F0502020204030204" pitchFamily="34" charset="0"/>
              <a:cs typeface="Calibri" panose="020F0502020204030204" pitchFamily="34" charset="0"/>
            </a:endParaRPr>
          </a:p>
          <a:p>
            <a:r>
              <a:rPr lang="ru-RU" b="1" dirty="0">
                <a:solidFill>
                  <a:srgbClr val="000000"/>
                </a:solidFill>
                <a:latin typeface="Calibri" panose="020F0502020204030204" pitchFamily="34" charset="0"/>
                <a:ea typeface="Calibri" panose="020F0502020204030204" pitchFamily="34" charset="0"/>
                <a:cs typeface="Calibri" panose="020F0502020204030204" pitchFamily="34" charset="0"/>
              </a:rPr>
              <a:t>Техника. </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Больного укладывают на здоровый бок или на спину. Разрез кожи начинают на уровне хряща III ребра, несколько отступив от </a:t>
            </a:r>
            <a:r>
              <a:rPr lang="ru-RU" dirty="0" err="1">
                <a:solidFill>
                  <a:srgbClr val="000000"/>
                </a:solidFill>
                <a:latin typeface="Calibri" panose="020F0502020204030204" pitchFamily="34" charset="0"/>
                <a:ea typeface="Calibri" panose="020F0502020204030204" pitchFamily="34" charset="0"/>
                <a:cs typeface="Calibri" panose="020F0502020204030204" pitchFamily="34" charset="0"/>
              </a:rPr>
              <a:t>окологрудинной</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линии. Далее разрез проводят каудально до нижнего края IV ребра и, окаймляя сосок, продолжают по четвёртому </a:t>
            </a:r>
            <a:r>
              <a:rPr lang="ru-RU" dirty="0" err="1">
                <a:solidFill>
                  <a:srgbClr val="000000"/>
                </a:solidFill>
                <a:latin typeface="Calibri" panose="020F0502020204030204" pitchFamily="34" charset="0"/>
                <a:ea typeface="Calibri" panose="020F0502020204030204" pitchFamily="34" charset="0"/>
                <a:cs typeface="Calibri" panose="020F0502020204030204" pitchFamily="34" charset="0"/>
              </a:rPr>
              <a:t>межреберью</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до задней подмышечной линии. После этого в дорсальной части раны пересекают волокна передней зубчатой мышцы и частично рассекают волокна широчайшей мышцы спины. Затем разрезают скальпелем межрёберные мышцы, внутригрудную фасцию и пристеночную плевру. При необходимости расширить доступ в плевральную полость или средостение прибегают к пересечению третьего или четвёртого рёберного хряща; в некоторых случаях резецируют ребро. Выбор </a:t>
            </a:r>
            <a:r>
              <a:rPr lang="ru-RU" dirty="0" err="1">
                <a:solidFill>
                  <a:srgbClr val="000000"/>
                </a:solidFill>
                <a:latin typeface="Calibri" panose="020F0502020204030204" pitchFamily="34" charset="0"/>
                <a:ea typeface="Calibri" panose="020F0502020204030204" pitchFamily="34" charset="0"/>
                <a:cs typeface="Calibri" panose="020F0502020204030204" pitchFamily="34" charset="0"/>
              </a:rPr>
              <a:t>межреберья</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для вскрытия плевральной полости зависит от характера предстоящего оперативного вмешательства.</a:t>
            </a:r>
          </a:p>
          <a:p>
            <a:endParaRPr lang="ru-RU" dirty="0" smtClean="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ru-RU" dirty="0" smtClean="0">
                <a:solidFill>
                  <a:srgbClr val="000000"/>
                </a:solidFill>
                <a:latin typeface="Calibri" panose="020F0502020204030204" pitchFamily="34" charset="0"/>
                <a:ea typeface="Calibri" panose="020F0502020204030204" pitchFamily="34" charset="0"/>
                <a:cs typeface="Calibri" panose="020F0502020204030204" pitchFamily="34" charset="0"/>
              </a:rPr>
              <a:t>К</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ru-RU" b="1" i="1" dirty="0">
                <a:solidFill>
                  <a:srgbClr val="000000"/>
                </a:solidFill>
                <a:latin typeface="Calibri" panose="020F0502020204030204" pitchFamily="34" charset="0"/>
                <a:ea typeface="Calibri" panose="020F0502020204030204" pitchFamily="34" charset="0"/>
                <a:cs typeface="Calibri" panose="020F0502020204030204" pitchFamily="34" charset="0"/>
              </a:rPr>
              <a:t>недостаткам</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данного вида торакотомии относят наличие косметического </a:t>
            </a:r>
            <a:r>
              <a:rPr lang="ru-RU" dirty="0" err="1">
                <a:solidFill>
                  <a:srgbClr val="000000"/>
                </a:solidFill>
                <a:latin typeface="Calibri" panose="020F0502020204030204" pitchFamily="34" charset="0"/>
                <a:ea typeface="Calibri" panose="020F0502020204030204" pitchFamily="34" charset="0"/>
                <a:cs typeface="Calibri" panose="020F0502020204030204" pitchFamily="34" charset="0"/>
              </a:rPr>
              <a:t>десректа</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и трудности во время мобилизации главного бронха.</a:t>
            </a:r>
            <a:endParaRPr lang="ru-RU"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Рисунок 2"/>
          <p:cNvPicPr>
            <a:picLocks noChangeAspect="1"/>
          </p:cNvPicPr>
          <p:nvPr/>
        </p:nvPicPr>
        <p:blipFill>
          <a:blip r:embed="rId2"/>
          <a:stretch>
            <a:fillRect/>
          </a:stretch>
        </p:blipFill>
        <p:spPr>
          <a:xfrm>
            <a:off x="10558304" y="264379"/>
            <a:ext cx="1402202" cy="1371719"/>
          </a:xfrm>
          <a:prstGeom prst="rect">
            <a:avLst/>
          </a:prstGeom>
        </p:spPr>
      </p:pic>
    </p:spTree>
    <p:extLst>
      <p:ext uri="{BB962C8B-B14F-4D97-AF65-F5344CB8AC3E}">
        <p14:creationId xmlns:p14="http://schemas.microsoft.com/office/powerpoint/2010/main" val="28071995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32299" y="1184942"/>
            <a:ext cx="10797702" cy="4247317"/>
          </a:xfrm>
          <a:prstGeom prst="rect">
            <a:avLst/>
          </a:prstGeom>
        </p:spPr>
        <p:txBody>
          <a:bodyPr wrap="square">
            <a:spAutoFit/>
          </a:bodyPr>
          <a:lstStyle/>
          <a:p>
            <a:r>
              <a:rPr lang="ru-RU" b="1" dirty="0">
                <a:solidFill>
                  <a:srgbClr val="007366"/>
                </a:solidFill>
                <a:latin typeface="Calibri" panose="020F0502020204030204" pitchFamily="34" charset="0"/>
                <a:ea typeface="Calibri" panose="020F0502020204030204" pitchFamily="34" charset="0"/>
                <a:cs typeface="Calibri" panose="020F0502020204030204" pitchFamily="34" charset="0"/>
              </a:rPr>
              <a:t>ЗАДНЕБОКОВАЯ </a:t>
            </a:r>
            <a:r>
              <a:rPr lang="ru-RU" b="1" dirty="0" smtClean="0">
                <a:solidFill>
                  <a:srgbClr val="007366"/>
                </a:solidFill>
                <a:latin typeface="Calibri" panose="020F0502020204030204" pitchFamily="34" charset="0"/>
                <a:ea typeface="Calibri" panose="020F0502020204030204" pitchFamily="34" charset="0"/>
                <a:cs typeface="Calibri" panose="020F0502020204030204" pitchFamily="34" charset="0"/>
              </a:rPr>
              <a:t>ТОРАКОТОМИЯ</a:t>
            </a:r>
          </a:p>
          <a:p>
            <a:endParaRPr lang="ru-RU" dirty="0">
              <a:solidFill>
                <a:srgbClr val="007366"/>
              </a:solidFill>
              <a:latin typeface="Calibri" panose="020F0502020204030204" pitchFamily="34" charset="0"/>
              <a:ea typeface="Calibri" panose="020F0502020204030204" pitchFamily="34" charset="0"/>
              <a:cs typeface="Calibri" panose="020F0502020204030204" pitchFamily="34" charset="0"/>
            </a:endParaRPr>
          </a:p>
          <a:p>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Заднебоковая торакотомия создаёт удобства для подхода к задним отделам лёгкого и даёт возможность для разделения плевральных сращений, быстрого выделения главного бронха и обработки бронхов, а также позволяет легко удалить нижнюю долю лёгкого.</a:t>
            </a:r>
          </a:p>
          <a:p>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Техника. Разрез мягких тканей начинают на уровне остистого отростка III-IV грудных позвонков и продолжают по околопозвоночной линии до уровня угла лопатки. Обогнув угол лопатки снизу, продолжают разрез по ходу VI ребра до передней подмышечной линии.</a:t>
            </a:r>
          </a:p>
          <a:p>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Последовательно разрезают все ткани до рёбер: в вертикальной части - нижние волокна трапециевидной мышцы и под ней нижние волокна большой ромбовидной мышцы, в горизонтальной части - широчайшую мышцу спины и частично зубчатую мышцу. Плевральную полость вскрывают по </a:t>
            </a:r>
            <a:r>
              <a:rPr lang="ru-RU" dirty="0" err="1">
                <a:solidFill>
                  <a:srgbClr val="000000"/>
                </a:solidFill>
                <a:latin typeface="Calibri" panose="020F0502020204030204" pitchFamily="34" charset="0"/>
                <a:ea typeface="Calibri" panose="020F0502020204030204" pitchFamily="34" charset="0"/>
                <a:cs typeface="Calibri" panose="020F0502020204030204" pitchFamily="34" charset="0"/>
              </a:rPr>
              <a:t>межреберью</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или через ложе резецированного ребра. Для расширения оперативного доступа нередко прибегают к резекции шейки двух смежных рёбер с пересечением и перевязкой межрёберных валиков, в которых расположены кровеносные сосуды. </a:t>
            </a:r>
            <a:endParaRPr lang="ru-RU" dirty="0" smtClean="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ru-RU" dirty="0" smtClean="0">
                <a:solidFill>
                  <a:srgbClr val="000000"/>
                </a:solidFill>
                <a:latin typeface="Calibri" panose="020F0502020204030204" pitchFamily="34" charset="0"/>
                <a:ea typeface="Calibri" panose="020F0502020204030204" pitchFamily="34" charset="0"/>
                <a:cs typeface="Calibri" panose="020F0502020204030204" pitchFamily="34" charset="0"/>
              </a:rPr>
              <a:t>Задний </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доступ </a:t>
            </a:r>
            <a:r>
              <a:rPr lang="ru-RU" i="1" dirty="0" err="1">
                <a:solidFill>
                  <a:srgbClr val="000000"/>
                </a:solidFill>
                <a:latin typeface="Calibri" panose="020F0502020204030204" pitchFamily="34" charset="0"/>
                <a:ea typeface="Calibri" panose="020F0502020204030204" pitchFamily="34" charset="0"/>
                <a:cs typeface="Calibri" panose="020F0502020204030204" pitchFamily="34" charset="0"/>
              </a:rPr>
              <a:t>травматичен</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так как связан с рассечением толстого слоя мышц и пересечением рёбер.</a:t>
            </a:r>
            <a:endParaRPr lang="ru-RU"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Рисунок 2"/>
          <p:cNvPicPr>
            <a:picLocks noChangeAspect="1"/>
          </p:cNvPicPr>
          <p:nvPr/>
        </p:nvPicPr>
        <p:blipFill>
          <a:blip r:embed="rId2"/>
          <a:stretch>
            <a:fillRect/>
          </a:stretch>
        </p:blipFill>
        <p:spPr>
          <a:xfrm>
            <a:off x="10558304" y="264379"/>
            <a:ext cx="1402202" cy="1371719"/>
          </a:xfrm>
          <a:prstGeom prst="rect">
            <a:avLst/>
          </a:prstGeom>
        </p:spPr>
      </p:pic>
    </p:spTree>
    <p:extLst>
      <p:ext uri="{BB962C8B-B14F-4D97-AF65-F5344CB8AC3E}">
        <p14:creationId xmlns:p14="http://schemas.microsoft.com/office/powerpoint/2010/main" val="29336567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37617" y="1957205"/>
            <a:ext cx="10058400" cy="2867714"/>
          </a:xfrm>
        </p:spPr>
        <p:txBody>
          <a:bodyPr/>
          <a:lstStyle/>
          <a:p>
            <a:pPr marL="0" indent="0">
              <a:buNone/>
            </a:pPr>
            <a:r>
              <a:rPr lang="ru-RU" b="1" dirty="0">
                <a:solidFill>
                  <a:srgbClr val="007366"/>
                </a:solidFill>
                <a:latin typeface="Calibri" panose="020F0502020204030204" pitchFamily="34" charset="0"/>
                <a:ea typeface="Calibri" panose="020F0502020204030204" pitchFamily="34" charset="0"/>
                <a:cs typeface="Calibri" panose="020F0502020204030204" pitchFamily="34" charset="0"/>
              </a:rPr>
              <a:t>БОКОВАЯ ТОРАКОТОМИЯ</a:t>
            </a:r>
            <a:endParaRPr lang="ru-RU" dirty="0">
              <a:solidFill>
                <a:srgbClr val="007366"/>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ru-RU" dirty="0">
                <a:latin typeface="Calibri" panose="020F0502020204030204" pitchFamily="34" charset="0"/>
                <a:ea typeface="Calibri" panose="020F0502020204030204" pitchFamily="34" charset="0"/>
                <a:cs typeface="Calibri" panose="020F0502020204030204" pitchFamily="34" charset="0"/>
              </a:rPr>
              <a:t>Техника. Положение больного на здоровом боку, что, однако, может неблагоприятно сказываться при затекании содержимого в здоровое лёгкое. При боковом доступе полость груди вскрывают по ходу V-VI рёбер от околопозвоночной до среднеключичной линии.</a:t>
            </a:r>
          </a:p>
          <a:p>
            <a:pPr marL="0" indent="0">
              <a:buNone/>
            </a:pPr>
            <a:r>
              <a:rPr lang="ru-RU" dirty="0">
                <a:latin typeface="Calibri" panose="020F0502020204030204" pitchFamily="34" charset="0"/>
                <a:ea typeface="Calibri" panose="020F0502020204030204" pitchFamily="34" charset="0"/>
                <a:cs typeface="Calibri" panose="020F0502020204030204" pitchFamily="34" charset="0"/>
              </a:rPr>
              <a:t>Боковой межрёберный доступ создаёт хорошие условия для манипуляций во всех отделах полости груди - от купола плевры до диафрагмы, от позвоночника до грудины. Недостатки бокового доступа связаны с необходимостью положения больного на здоровом боку, предрасполагающего к затеканию гнойного содержимого бронхов оперируемой стороны в бронхи здоровой стороны.</a:t>
            </a:r>
          </a:p>
          <a:p>
            <a:endParaRPr lang="ru-RU" dirty="0"/>
          </a:p>
        </p:txBody>
      </p:sp>
      <p:pic>
        <p:nvPicPr>
          <p:cNvPr id="4" name="Рисунок 3"/>
          <p:cNvPicPr>
            <a:picLocks noChangeAspect="1"/>
          </p:cNvPicPr>
          <p:nvPr/>
        </p:nvPicPr>
        <p:blipFill>
          <a:blip r:embed="rId2"/>
          <a:stretch>
            <a:fillRect/>
          </a:stretch>
        </p:blipFill>
        <p:spPr>
          <a:xfrm>
            <a:off x="10558304" y="264379"/>
            <a:ext cx="1402202" cy="1371719"/>
          </a:xfrm>
          <a:prstGeom prst="rect">
            <a:avLst/>
          </a:prstGeom>
        </p:spPr>
      </p:pic>
    </p:spTree>
    <p:extLst>
      <p:ext uri="{BB962C8B-B14F-4D97-AF65-F5344CB8AC3E}">
        <p14:creationId xmlns:p14="http://schemas.microsoft.com/office/powerpoint/2010/main" val="7791410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1180615" y="1131693"/>
            <a:ext cx="10048875" cy="4451520"/>
          </a:xfrm>
          <a:prstGeom prst="rect">
            <a:avLst/>
          </a:prstGeom>
        </p:spPr>
      </p:pic>
      <p:sp>
        <p:nvSpPr>
          <p:cNvPr id="4" name="Прямоугольник 3"/>
          <p:cNvSpPr/>
          <p:nvPr/>
        </p:nvSpPr>
        <p:spPr>
          <a:xfrm>
            <a:off x="815107" y="5583213"/>
            <a:ext cx="10779890" cy="1200329"/>
          </a:xfrm>
          <a:prstGeom prst="rect">
            <a:avLst/>
          </a:prstGeom>
        </p:spPr>
        <p:txBody>
          <a:bodyPr wrap="square">
            <a:spAutoFit/>
          </a:bodyPr>
          <a:lstStyle/>
          <a:p>
            <a:pPr algn="ct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Хирургические доступы к органам грудной полости. а – переднебоковая торакотомия; б – заднебоковая торакотомия; в – боковая торакотомия</a:t>
            </a:r>
            <a:r>
              <a:rPr lang="ru-RU" dirty="0" smtClean="0">
                <a:solidFill>
                  <a:srgbClr val="000000"/>
                </a:solidFill>
                <a:latin typeface="Calibri" panose="020F0502020204030204" pitchFamily="34" charset="0"/>
                <a:ea typeface="Calibri" panose="020F0502020204030204" pitchFamily="34" charset="0"/>
                <a:cs typeface="Calibri" panose="020F0502020204030204" pitchFamily="34" charset="0"/>
              </a:rPr>
              <a:t>.</a:t>
            </a:r>
          </a:p>
          <a:p>
            <a:pPr algn="ctr"/>
            <a:r>
              <a:rPr lang="ru-RU" dirty="0" smtClean="0">
                <a:latin typeface="Calibri" panose="020F0502020204030204" pitchFamily="34" charset="0"/>
                <a:ea typeface="Calibri" panose="020F0502020204030204" pitchFamily="34" charset="0"/>
                <a:cs typeface="Calibri" panose="020F0502020204030204" pitchFamily="34" charset="0"/>
              </a:rPr>
              <a:t>(Из</a:t>
            </a:r>
            <a:r>
              <a:rPr lang="ru-RU" dirty="0">
                <a:latin typeface="Calibri" panose="020F0502020204030204" pitchFamily="34" charset="0"/>
                <a:ea typeface="Calibri" panose="020F0502020204030204" pitchFamily="34" charset="0"/>
                <a:cs typeface="Calibri" panose="020F0502020204030204" pitchFamily="34" charset="0"/>
              </a:rPr>
              <a:t>: интернет </a:t>
            </a:r>
            <a:r>
              <a:rPr lang="ru-RU" dirty="0" smtClean="0">
                <a:latin typeface="Calibri" panose="020F0502020204030204" pitchFamily="34" charset="0"/>
                <a:ea typeface="Calibri" panose="020F0502020204030204" pitchFamily="34" charset="0"/>
                <a:cs typeface="Calibri" panose="020F0502020204030204" pitchFamily="34" charset="0"/>
              </a:rPr>
              <a:t>ресурс </a:t>
            </a:r>
            <a:r>
              <a:rPr lang="en-US" dirty="0" smtClean="0">
                <a:latin typeface="Calibri" panose="020F0502020204030204" pitchFamily="34" charset="0"/>
                <a:ea typeface="Calibri" panose="020F0502020204030204" pitchFamily="34" charset="0"/>
                <a:cs typeface="Calibri" panose="020F0502020204030204" pitchFamily="34" charset="0"/>
              </a:rPr>
              <a:t>studwood.net</a:t>
            </a:r>
            <a:r>
              <a:rPr lang="ru-RU" dirty="0" smtClean="0">
                <a:latin typeface="Calibri" panose="020F0502020204030204" pitchFamily="34" charset="0"/>
                <a:ea typeface="Calibri" panose="020F0502020204030204" pitchFamily="34" charset="0"/>
                <a:cs typeface="Calibri" panose="020F0502020204030204" pitchFamily="34" charset="0"/>
              </a:rPr>
              <a:t>; статья «</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ДОСТУПЫ К ОРГАНАМ ГРУДНОЙ ПОЛОСТИ</a:t>
            </a:r>
            <a:r>
              <a:rPr lang="ru-RU" dirty="0" smtClean="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ru-RU"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ctr"/>
            <a:endParaRPr lang="ru-RU" dirty="0">
              <a:latin typeface="Calibri" panose="020F0502020204030204" pitchFamily="34" charset="0"/>
              <a:ea typeface="Calibri" panose="020F0502020204030204" pitchFamily="34" charset="0"/>
              <a:cs typeface="Calibri" panose="020F0502020204030204" pitchFamily="34" charset="0"/>
            </a:endParaRPr>
          </a:p>
        </p:txBody>
      </p:sp>
      <p:pic>
        <p:nvPicPr>
          <p:cNvPr id="5" name="Рисунок 4"/>
          <p:cNvPicPr>
            <a:picLocks noChangeAspect="1"/>
          </p:cNvPicPr>
          <p:nvPr/>
        </p:nvPicPr>
        <p:blipFill>
          <a:blip r:embed="rId3"/>
          <a:stretch>
            <a:fillRect/>
          </a:stretch>
        </p:blipFill>
        <p:spPr>
          <a:xfrm>
            <a:off x="10558304" y="264379"/>
            <a:ext cx="1402202" cy="1371719"/>
          </a:xfrm>
          <a:prstGeom prst="rect">
            <a:avLst/>
          </a:prstGeom>
        </p:spPr>
      </p:pic>
    </p:spTree>
    <p:extLst>
      <p:ext uri="{BB962C8B-B14F-4D97-AF65-F5344CB8AC3E}">
        <p14:creationId xmlns:p14="http://schemas.microsoft.com/office/powerpoint/2010/main" val="13241887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solidFill>
                  <a:srgbClr val="007366"/>
                </a:solidFill>
                <a:latin typeface="Calibri" panose="020F0502020204030204" pitchFamily="34" charset="0"/>
                <a:ea typeface="Calibri" panose="020F0502020204030204" pitchFamily="34" charset="0"/>
                <a:cs typeface="Calibri" panose="020F0502020204030204" pitchFamily="34" charset="0"/>
              </a:rPr>
              <a:t>Оперативные доступы к </a:t>
            </a:r>
            <a:r>
              <a:rPr lang="ru-RU" b="1" dirty="0" smtClean="0">
                <a:solidFill>
                  <a:srgbClr val="007366"/>
                </a:solidFill>
                <a:latin typeface="Calibri" panose="020F0502020204030204" pitchFamily="34" charset="0"/>
                <a:ea typeface="Calibri" panose="020F0502020204030204" pitchFamily="34" charset="0"/>
                <a:cs typeface="Calibri" panose="020F0502020204030204" pitchFamily="34" charset="0"/>
              </a:rPr>
              <a:t>органам брюшной </a:t>
            </a:r>
            <a:r>
              <a:rPr lang="ru-RU" b="1" dirty="0">
                <a:solidFill>
                  <a:srgbClr val="007366"/>
                </a:solidFill>
                <a:latin typeface="Calibri" panose="020F0502020204030204" pitchFamily="34" charset="0"/>
                <a:ea typeface="Calibri" panose="020F0502020204030204" pitchFamily="34" charset="0"/>
                <a:cs typeface="Calibri" panose="020F0502020204030204" pitchFamily="34" charset="0"/>
              </a:rPr>
              <a:t>полости</a:t>
            </a:r>
          </a:p>
        </p:txBody>
      </p:sp>
      <p:sp>
        <p:nvSpPr>
          <p:cNvPr id="3" name="Объект 2"/>
          <p:cNvSpPr>
            <a:spLocks noGrp="1"/>
          </p:cNvSpPr>
          <p:nvPr>
            <p:ph idx="1"/>
          </p:nvPr>
        </p:nvSpPr>
        <p:spPr>
          <a:xfrm>
            <a:off x="1066800" y="2311464"/>
            <a:ext cx="10345838" cy="3931920"/>
          </a:xfrm>
        </p:spPr>
        <p:txBody>
          <a:bodyPr/>
          <a:lstStyle/>
          <a:p>
            <a:pPr marL="0" indent="0" algn="just">
              <a:buNone/>
            </a:pP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Для выполнения операции на каком-либо органе брюшной полости производят чревосечение, или лапаротомию (</a:t>
            </a:r>
            <a:r>
              <a:rPr lang="ru-RU" dirty="0" err="1">
                <a:solidFill>
                  <a:srgbClr val="000000"/>
                </a:solidFill>
                <a:latin typeface="Calibri" panose="020F0502020204030204" pitchFamily="34" charset="0"/>
                <a:ea typeface="Calibri" panose="020F0502020204030204" pitchFamily="34" charset="0"/>
                <a:cs typeface="Calibri" panose="020F0502020204030204" pitchFamily="34" charset="0"/>
              </a:rPr>
              <a:t>laparothomia</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Разрезы для доступа к органам живота должны удовлетворять следующим требованиям:</a:t>
            </a:r>
          </a:p>
          <a:p>
            <a:pPr marL="0" indent="0" algn="just">
              <a:buNone/>
            </a:pP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1) место вскрытия брюшной полости должно соответствовать проекции органа на кожу брюшной стенки и представлять наиболее краткий путь к нему;</a:t>
            </a:r>
          </a:p>
          <a:p>
            <a:pPr marL="0" indent="0" algn="just">
              <a:buNone/>
            </a:pP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2) величина разреза должна давать возможность свободного оперирования: чем глубже расположен орган или вообще объект оперативного приема, тем больше должен быть разрез и угол оперативного действия;</a:t>
            </a:r>
          </a:p>
          <a:p>
            <a:pPr marL="0" indent="0" algn="just">
              <a:buNone/>
            </a:pP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3) разрез должен обеспечивать получение прочного операционного рубца, не повреждать ветви межреберных нервов к мышцам живота.</a:t>
            </a:r>
          </a:p>
          <a:p>
            <a:endParaRPr lang="ru-RU" dirty="0"/>
          </a:p>
        </p:txBody>
      </p:sp>
      <p:pic>
        <p:nvPicPr>
          <p:cNvPr id="4" name="Рисунок 3"/>
          <p:cNvPicPr>
            <a:picLocks noChangeAspect="1"/>
          </p:cNvPicPr>
          <p:nvPr/>
        </p:nvPicPr>
        <p:blipFill>
          <a:blip r:embed="rId2"/>
          <a:stretch>
            <a:fillRect/>
          </a:stretch>
        </p:blipFill>
        <p:spPr>
          <a:xfrm>
            <a:off x="10558304" y="264379"/>
            <a:ext cx="1402202" cy="1371719"/>
          </a:xfrm>
          <a:prstGeom prst="rect">
            <a:avLst/>
          </a:prstGeom>
        </p:spPr>
      </p:pic>
    </p:spTree>
    <p:extLst>
      <p:ext uri="{BB962C8B-B14F-4D97-AF65-F5344CB8AC3E}">
        <p14:creationId xmlns:p14="http://schemas.microsoft.com/office/powerpoint/2010/main" val="11296288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799" y="505813"/>
            <a:ext cx="10531033" cy="1423686"/>
          </a:xfrm>
        </p:spPr>
        <p:txBody>
          <a:bodyPr>
            <a:normAutofit fontScale="90000"/>
          </a:bodyPr>
          <a:lstStyle/>
          <a:p>
            <a:r>
              <a:rPr lang="ru-RU" sz="3600" b="1" dirty="0">
                <a:solidFill>
                  <a:srgbClr val="007366"/>
                </a:solidFill>
                <a:latin typeface="Calibri" panose="020F0502020204030204" pitchFamily="34" charset="0"/>
                <a:ea typeface="Calibri" panose="020F0502020204030204" pitchFamily="34" charset="0"/>
                <a:cs typeface="Calibri" panose="020F0502020204030204" pitchFamily="34" charset="0"/>
              </a:rPr>
              <a:t>ТРЕБОВАНИЯ К ОПЕРАТИВНЫМ</a:t>
            </a:r>
            <a:br>
              <a:rPr lang="ru-RU" sz="3600" b="1" dirty="0">
                <a:solidFill>
                  <a:srgbClr val="007366"/>
                </a:solidFill>
                <a:latin typeface="Calibri" panose="020F0502020204030204" pitchFamily="34" charset="0"/>
                <a:ea typeface="Calibri" panose="020F0502020204030204" pitchFamily="34" charset="0"/>
                <a:cs typeface="Calibri" panose="020F0502020204030204" pitchFamily="34" charset="0"/>
              </a:rPr>
            </a:br>
            <a:r>
              <a:rPr lang="ru-RU" sz="3600" b="1" dirty="0">
                <a:solidFill>
                  <a:srgbClr val="007366"/>
                </a:solidFill>
                <a:latin typeface="Calibri" panose="020F0502020204030204" pitchFamily="34" charset="0"/>
                <a:ea typeface="Calibri" panose="020F0502020204030204" pitchFamily="34" charset="0"/>
                <a:cs typeface="Calibri" panose="020F0502020204030204" pitchFamily="34" charset="0"/>
              </a:rPr>
              <a:t>ДОСТУПАМ ДЛЯ ОПЕРАЦИЙ НА ОРГАНАХ ЖИВОТА</a:t>
            </a:r>
            <a:r>
              <a:rPr lang="ru-RU" b="1" u="sng" dirty="0"/>
              <a:t/>
            </a:r>
            <a:br>
              <a:rPr lang="ru-RU" b="1" u="sng" dirty="0"/>
            </a:br>
            <a:endParaRPr lang="ru-RU" dirty="0"/>
          </a:p>
        </p:txBody>
      </p:sp>
      <p:sp>
        <p:nvSpPr>
          <p:cNvPr id="3" name="Объект 2"/>
          <p:cNvSpPr>
            <a:spLocks noGrp="1"/>
          </p:cNvSpPr>
          <p:nvPr>
            <p:ph idx="1"/>
          </p:nvPr>
        </p:nvSpPr>
        <p:spPr>
          <a:xfrm>
            <a:off x="1066799" y="1929499"/>
            <a:ext cx="10058400" cy="4425002"/>
          </a:xfrm>
        </p:spPr>
        <p:txBody>
          <a:bodyPr>
            <a:normAutofit fontScale="92500" lnSpcReduction="20000"/>
          </a:bodyPr>
          <a:lstStyle/>
          <a:p>
            <a:pPr marL="0" indent="0">
              <a:buNone/>
            </a:pPr>
            <a:r>
              <a:rPr lang="ru-RU" sz="2200" b="1" dirty="0">
                <a:latin typeface="Calibri" panose="020F0502020204030204" pitchFamily="34" charset="0"/>
                <a:ea typeface="Calibri" panose="020F0502020204030204" pitchFamily="34" charset="0"/>
                <a:cs typeface="Calibri" panose="020F0502020204030204" pitchFamily="34" charset="0"/>
              </a:rPr>
              <a:t>1.Обеспечение максимальной (оптимальной) доступности объекта операции</a:t>
            </a:r>
          </a:p>
          <a:p>
            <a:pPr marL="0" indent="0">
              <a:buNone/>
            </a:pPr>
            <a:r>
              <a:rPr lang="ru-RU" sz="2200" dirty="0" smtClean="0">
                <a:latin typeface="Calibri" panose="020F0502020204030204" pitchFamily="34" charset="0"/>
                <a:ea typeface="Calibri" panose="020F0502020204030204" pitchFamily="34" charset="0"/>
                <a:cs typeface="Calibri" panose="020F0502020204030204" pitchFamily="34" charset="0"/>
              </a:rPr>
              <a:t>- разрез </a:t>
            </a:r>
            <a:r>
              <a:rPr lang="ru-RU" sz="2200" dirty="0">
                <a:latin typeface="Calibri" panose="020F0502020204030204" pitchFamily="34" charset="0"/>
                <a:ea typeface="Calibri" panose="020F0502020204030204" pitchFamily="34" charset="0"/>
                <a:cs typeface="Calibri" panose="020F0502020204030204" pitchFamily="34" charset="0"/>
              </a:rPr>
              <a:t>соответственно проекции органа</a:t>
            </a:r>
          </a:p>
          <a:p>
            <a:pPr marL="0" indent="0">
              <a:buNone/>
            </a:pPr>
            <a:r>
              <a:rPr lang="ru-RU" sz="2200" dirty="0" smtClean="0">
                <a:latin typeface="Calibri" panose="020F0502020204030204" pitchFamily="34" charset="0"/>
                <a:ea typeface="Calibri" panose="020F0502020204030204" pitchFamily="34" charset="0"/>
                <a:cs typeface="Calibri" panose="020F0502020204030204" pitchFamily="34" charset="0"/>
              </a:rPr>
              <a:t>- разрез </a:t>
            </a:r>
            <a:r>
              <a:rPr lang="ru-RU" sz="2200" dirty="0">
                <a:latin typeface="Calibri" panose="020F0502020204030204" pitchFamily="34" charset="0"/>
                <a:ea typeface="Calibri" panose="020F0502020204030204" pitchFamily="34" charset="0"/>
                <a:cs typeface="Calibri" panose="020F0502020204030204" pitchFamily="34" charset="0"/>
              </a:rPr>
              <a:t>достаточной длины - широта доступа («длина разреза настолько большая, насколько необходимо, и настолько малая, насколько возможно»)</a:t>
            </a:r>
          </a:p>
          <a:p>
            <a:pPr marL="0" indent="0">
              <a:buNone/>
            </a:pPr>
            <a:r>
              <a:rPr lang="ru-RU" sz="2200" b="1" dirty="0">
                <a:latin typeface="Calibri" panose="020F0502020204030204" pitchFamily="34" charset="0"/>
                <a:ea typeface="Calibri" panose="020F0502020204030204" pitchFamily="34" charset="0"/>
                <a:cs typeface="Calibri" panose="020F0502020204030204" pitchFamily="34" charset="0"/>
              </a:rPr>
              <a:t>2.Малая </a:t>
            </a:r>
            <a:r>
              <a:rPr lang="ru-RU" sz="2200" b="1" dirty="0" err="1">
                <a:latin typeface="Calibri" panose="020F0502020204030204" pitchFamily="34" charset="0"/>
                <a:ea typeface="Calibri" panose="020F0502020204030204" pitchFamily="34" charset="0"/>
                <a:cs typeface="Calibri" panose="020F0502020204030204" pitchFamily="34" charset="0"/>
              </a:rPr>
              <a:t>травматичность</a:t>
            </a:r>
            <a:endParaRPr lang="ru-RU" sz="2200" b="1"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ru-RU" sz="2200" dirty="0" smtClean="0">
                <a:latin typeface="Calibri" panose="020F0502020204030204" pitchFamily="34" charset="0"/>
                <a:ea typeface="Calibri" panose="020F0502020204030204" pitchFamily="34" charset="0"/>
                <a:cs typeface="Calibri" panose="020F0502020204030204" pitchFamily="34" charset="0"/>
              </a:rPr>
              <a:t>- минимальное </a:t>
            </a:r>
            <a:r>
              <a:rPr lang="ru-RU" sz="2200" dirty="0">
                <a:latin typeface="Calibri" panose="020F0502020204030204" pitchFamily="34" charset="0"/>
                <a:ea typeface="Calibri" panose="020F0502020204030204" pitchFamily="34" charset="0"/>
                <a:cs typeface="Calibri" panose="020F0502020204030204" pitchFamily="34" charset="0"/>
              </a:rPr>
              <a:t>повреждение мышечно-апоневротических слоев брюшной стенки;</a:t>
            </a:r>
          </a:p>
          <a:p>
            <a:pPr marL="0" indent="0">
              <a:buNone/>
            </a:pPr>
            <a:r>
              <a:rPr lang="ru-RU" sz="2200" dirty="0" smtClean="0">
                <a:latin typeface="Calibri" panose="020F0502020204030204" pitchFamily="34" charset="0"/>
                <a:ea typeface="Calibri" panose="020F0502020204030204" pitchFamily="34" charset="0"/>
                <a:cs typeface="Calibri" panose="020F0502020204030204" pitchFamily="34" charset="0"/>
              </a:rPr>
              <a:t>- сохранение</a:t>
            </a:r>
            <a:r>
              <a:rPr lang="ru-RU" sz="2200" dirty="0">
                <a:latin typeface="Calibri" panose="020F0502020204030204" pitchFamily="34" charset="0"/>
                <a:ea typeface="Calibri" panose="020F0502020204030204" pitchFamily="34" charset="0"/>
                <a:cs typeface="Calibri" panose="020F0502020204030204" pitchFamily="34" charset="0"/>
              </a:rPr>
              <a:t>, по возможности, сосудисто-нервных пучков;</a:t>
            </a:r>
          </a:p>
          <a:p>
            <a:pPr marL="0" indent="0">
              <a:buNone/>
            </a:pPr>
            <a:r>
              <a:rPr lang="ru-RU" sz="2200" dirty="0" smtClean="0">
                <a:latin typeface="Calibri" panose="020F0502020204030204" pitchFamily="34" charset="0"/>
                <a:ea typeface="Calibri" panose="020F0502020204030204" pitchFamily="34" charset="0"/>
                <a:cs typeface="Calibri" panose="020F0502020204030204" pitchFamily="34" charset="0"/>
              </a:rPr>
              <a:t>- аккуратное </a:t>
            </a:r>
            <a:r>
              <a:rPr lang="ru-RU" sz="2200" dirty="0">
                <a:latin typeface="Calibri" panose="020F0502020204030204" pitchFamily="34" charset="0"/>
                <a:ea typeface="Calibri" panose="020F0502020204030204" pitchFamily="34" charset="0"/>
                <a:cs typeface="Calibri" panose="020F0502020204030204" pitchFamily="34" charset="0"/>
              </a:rPr>
              <a:t>обращение с тканями;</a:t>
            </a:r>
          </a:p>
          <a:p>
            <a:pPr marL="0" indent="0">
              <a:buNone/>
            </a:pPr>
            <a:r>
              <a:rPr lang="ru-RU" sz="2200" dirty="0" smtClean="0">
                <a:latin typeface="Calibri" panose="020F0502020204030204" pitchFamily="34" charset="0"/>
                <a:ea typeface="Calibri" panose="020F0502020204030204" pitchFamily="34" charset="0"/>
                <a:cs typeface="Calibri" panose="020F0502020204030204" pitchFamily="34" charset="0"/>
              </a:rPr>
              <a:t>- бережное </a:t>
            </a:r>
            <a:r>
              <a:rPr lang="ru-RU" sz="2200" dirty="0">
                <a:latin typeface="Calibri" panose="020F0502020204030204" pitchFamily="34" charset="0"/>
                <a:ea typeface="Calibri" panose="020F0502020204030204" pitchFamily="34" charset="0"/>
                <a:cs typeface="Calibri" panose="020F0502020204030204" pitchFamily="34" charset="0"/>
              </a:rPr>
              <a:t>отношение к рефлексогенным зонам.</a:t>
            </a:r>
          </a:p>
          <a:p>
            <a:pPr marL="0" indent="0">
              <a:buNone/>
            </a:pPr>
            <a:r>
              <a:rPr lang="ru-RU" sz="2200" b="1" dirty="0">
                <a:latin typeface="Calibri" panose="020F0502020204030204" pitchFamily="34" charset="0"/>
                <a:ea typeface="Calibri" panose="020F0502020204030204" pitchFamily="34" charset="0"/>
                <a:cs typeface="Calibri" panose="020F0502020204030204" pitchFamily="34" charset="0"/>
              </a:rPr>
              <a:t>3.Простота и быстрота разреза</a:t>
            </a:r>
          </a:p>
          <a:p>
            <a:pPr marL="0" indent="0">
              <a:buNone/>
            </a:pPr>
            <a:r>
              <a:rPr lang="ru-RU" sz="2200" b="1" dirty="0">
                <a:latin typeface="Calibri" panose="020F0502020204030204" pitchFamily="34" charset="0"/>
                <a:ea typeface="Calibri" panose="020F0502020204030204" pitchFamily="34" charset="0"/>
                <a:cs typeface="Calibri" panose="020F0502020204030204" pitchFamily="34" charset="0"/>
              </a:rPr>
              <a:t>4.Возможность </a:t>
            </a:r>
            <a:r>
              <a:rPr lang="ru-RU" sz="2200" b="1" dirty="0" smtClean="0">
                <a:latin typeface="Calibri" panose="020F0502020204030204" pitchFamily="34" charset="0"/>
                <a:ea typeface="Calibri" panose="020F0502020204030204" pitchFamily="34" charset="0"/>
                <a:cs typeface="Calibri" panose="020F0502020204030204" pitchFamily="34" charset="0"/>
              </a:rPr>
              <a:t>продления </a:t>
            </a:r>
            <a:r>
              <a:rPr lang="ru-RU" sz="2200" b="1" dirty="0">
                <a:latin typeface="Calibri" panose="020F0502020204030204" pitchFamily="34" charset="0"/>
                <a:ea typeface="Calibri" panose="020F0502020204030204" pitchFamily="34" charset="0"/>
                <a:cs typeface="Calibri" panose="020F0502020204030204" pitchFamily="34" charset="0"/>
              </a:rPr>
              <a:t>разреза в нужном направлении (расширение доступа)</a:t>
            </a:r>
          </a:p>
          <a:p>
            <a:pPr marL="0" indent="0">
              <a:buNone/>
            </a:pPr>
            <a:r>
              <a:rPr lang="ru-RU" sz="2200" b="1" dirty="0">
                <a:latin typeface="Calibri" panose="020F0502020204030204" pitchFamily="34" charset="0"/>
                <a:ea typeface="Calibri" panose="020F0502020204030204" pitchFamily="34" charset="0"/>
                <a:cs typeface="Calibri" panose="020F0502020204030204" pitchFamily="34" charset="0"/>
              </a:rPr>
              <a:t>5.Возможность надежного закрытия и хорошего срастания краев операционной раны.</a:t>
            </a:r>
          </a:p>
          <a:p>
            <a:pPr marL="0" indent="0">
              <a:buNone/>
            </a:pPr>
            <a:endParaRPr lang="ru-RU" dirty="0"/>
          </a:p>
        </p:txBody>
      </p:sp>
      <p:pic>
        <p:nvPicPr>
          <p:cNvPr id="4" name="Рисунок 3"/>
          <p:cNvPicPr>
            <a:picLocks noChangeAspect="1"/>
          </p:cNvPicPr>
          <p:nvPr/>
        </p:nvPicPr>
        <p:blipFill>
          <a:blip r:embed="rId2"/>
          <a:stretch>
            <a:fillRect/>
          </a:stretch>
        </p:blipFill>
        <p:spPr>
          <a:xfrm>
            <a:off x="10558304" y="264379"/>
            <a:ext cx="1402202" cy="1371719"/>
          </a:xfrm>
          <a:prstGeom prst="rect">
            <a:avLst/>
          </a:prstGeom>
        </p:spPr>
      </p:pic>
    </p:spTree>
    <p:extLst>
      <p:ext uri="{BB962C8B-B14F-4D97-AF65-F5344CB8AC3E}">
        <p14:creationId xmlns:p14="http://schemas.microsoft.com/office/powerpoint/2010/main" val="1997320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837235" y="1282192"/>
            <a:ext cx="6096000" cy="3693319"/>
          </a:xfrm>
          <a:prstGeom prst="rect">
            <a:avLst/>
          </a:prstGeom>
        </p:spPr>
        <p:txBody>
          <a:bodyPr>
            <a:spAutoFit/>
          </a:bodyPr>
          <a:lstStyle/>
          <a:p>
            <a:r>
              <a:rPr lang="ru-RU" b="1" dirty="0">
                <a:solidFill>
                  <a:srgbClr val="007366"/>
                </a:solidFill>
                <a:latin typeface="Calibri" panose="020F0502020204030204" pitchFamily="34" charset="0"/>
                <a:ea typeface="Calibri" panose="020F0502020204030204" pitchFamily="34" charset="0"/>
                <a:cs typeface="Calibri" panose="020F0502020204030204" pitchFamily="34" charset="0"/>
              </a:rPr>
              <a:t>Доступ к средней черепной ямке</a:t>
            </a:r>
          </a:p>
          <a:p>
            <a:r>
              <a:rPr lang="ru-RU" dirty="0">
                <a:solidFill>
                  <a:srgbClr val="333333"/>
                </a:solidFill>
                <a:latin typeface="Calibri" panose="020F0502020204030204" pitchFamily="34" charset="0"/>
                <a:ea typeface="Calibri" panose="020F0502020204030204" pitchFamily="34" charset="0"/>
                <a:cs typeface="Calibri" panose="020F0502020204030204" pitchFamily="34" charset="0"/>
              </a:rPr>
              <a:t>Для обеспечения доступа к средней черепной ямке (при опухолях височной доли) кожный разрез начинают от середины верхнего края скуловой дуги и ведут его вертикально кверху. Не доходя 4-5 см до срединной линии, разрез заворачивают кзади до теменного бугра, опускают книзу к сосцевидному </a:t>
            </a:r>
            <a:r>
              <a:rPr lang="ru-RU" dirty="0" smtClean="0">
                <a:solidFill>
                  <a:srgbClr val="333333"/>
                </a:solidFill>
                <a:latin typeface="Calibri" panose="020F0502020204030204" pitchFamily="34" charset="0"/>
                <a:ea typeface="Calibri" panose="020F0502020204030204" pitchFamily="34" charset="0"/>
                <a:cs typeface="Calibri" panose="020F0502020204030204" pitchFamily="34" charset="0"/>
              </a:rPr>
              <a:t>отростку. Височную </a:t>
            </a:r>
            <a:r>
              <a:rPr lang="ru-RU" dirty="0">
                <a:solidFill>
                  <a:srgbClr val="333333"/>
                </a:solidFill>
                <a:latin typeface="Calibri" panose="020F0502020204030204" pitchFamily="34" charset="0"/>
                <a:ea typeface="Calibri" panose="020F0502020204030204" pitchFamily="34" charset="0"/>
                <a:cs typeface="Calibri" panose="020F0502020204030204" pitchFamily="34" charset="0"/>
              </a:rPr>
              <a:t>мышцу и надкостницу рассекают по линии разреза, отступив от неё на 1 см. Височную кость необходимо сверлить очень осторожно, так как её-чешуя может быть истончена. Отверстия у основания лоскута необходимо наложить как можно ближе друг к другу. Следует помнить и об опасности повреждения ветвей средней менингеальной артерии.</a:t>
            </a:r>
            <a:endParaRPr lang="ru-RU"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4" name="Рисунок 3"/>
          <p:cNvPicPr>
            <a:picLocks noChangeAspect="1"/>
          </p:cNvPicPr>
          <p:nvPr/>
        </p:nvPicPr>
        <p:blipFill>
          <a:blip r:embed="rId2"/>
          <a:stretch>
            <a:fillRect/>
          </a:stretch>
        </p:blipFill>
        <p:spPr>
          <a:xfrm>
            <a:off x="7312570" y="714735"/>
            <a:ext cx="4044126" cy="4437305"/>
          </a:xfrm>
          <a:prstGeom prst="rect">
            <a:avLst/>
          </a:prstGeom>
        </p:spPr>
      </p:pic>
      <p:sp>
        <p:nvSpPr>
          <p:cNvPr id="5" name="Прямоугольник 4"/>
          <p:cNvSpPr/>
          <p:nvPr/>
        </p:nvSpPr>
        <p:spPr>
          <a:xfrm>
            <a:off x="5802775" y="5328570"/>
            <a:ext cx="6096000" cy="923330"/>
          </a:xfrm>
          <a:prstGeom prst="rect">
            <a:avLst/>
          </a:prstGeom>
        </p:spPr>
        <p:txBody>
          <a:bodyPr>
            <a:spAutoFit/>
          </a:bodyPr>
          <a:lstStyle/>
          <a:p>
            <a:pPr algn="ctr"/>
            <a:r>
              <a:rPr lang="ru-RU" dirty="0">
                <a:solidFill>
                  <a:srgbClr val="333333"/>
                </a:solidFill>
                <a:latin typeface="Calibri" panose="020F0502020204030204" pitchFamily="34" charset="0"/>
                <a:ea typeface="Calibri" panose="020F0502020204030204" pitchFamily="34" charset="0"/>
                <a:cs typeface="Calibri" panose="020F0502020204030204" pitchFamily="34" charset="0"/>
              </a:rPr>
              <a:t>Кожный разрез для доступа к средней черепной ямке. (Из: </a:t>
            </a:r>
            <a:r>
              <a:rPr lang="ru-RU" i="1" dirty="0">
                <a:solidFill>
                  <a:srgbClr val="333333"/>
                </a:solidFill>
                <a:latin typeface="Calibri" panose="020F0502020204030204" pitchFamily="34" charset="0"/>
                <a:ea typeface="Calibri" panose="020F0502020204030204" pitchFamily="34" charset="0"/>
                <a:cs typeface="Calibri" panose="020F0502020204030204" pitchFamily="34" charset="0"/>
              </a:rPr>
              <a:t>Угрюмое В.М., Васкин И.С., </a:t>
            </a:r>
            <a:r>
              <a:rPr lang="ru-RU" i="1" dirty="0" err="1">
                <a:solidFill>
                  <a:srgbClr val="333333"/>
                </a:solidFill>
                <a:latin typeface="Calibri" panose="020F0502020204030204" pitchFamily="34" charset="0"/>
                <a:ea typeface="Calibri" panose="020F0502020204030204" pitchFamily="34" charset="0"/>
                <a:cs typeface="Calibri" panose="020F0502020204030204" pitchFamily="34" charset="0"/>
              </a:rPr>
              <a:t>Абраков</a:t>
            </a:r>
            <a:r>
              <a:rPr lang="ru-RU" i="1" dirty="0">
                <a:solidFill>
                  <a:srgbClr val="333333"/>
                </a:solidFill>
                <a:latin typeface="Calibri" panose="020F0502020204030204" pitchFamily="34" charset="0"/>
                <a:ea typeface="Calibri" panose="020F0502020204030204" pitchFamily="34" charset="0"/>
                <a:cs typeface="Calibri" panose="020F0502020204030204" pitchFamily="34" charset="0"/>
              </a:rPr>
              <a:t> Л.В. </a:t>
            </a:r>
            <a:r>
              <a:rPr lang="ru-RU" dirty="0">
                <a:solidFill>
                  <a:srgbClr val="333333"/>
                </a:solidFill>
                <a:latin typeface="Calibri" panose="020F0502020204030204" pitchFamily="34" charset="0"/>
                <a:ea typeface="Calibri" panose="020F0502020204030204" pitchFamily="34" charset="0"/>
                <a:cs typeface="Calibri" panose="020F0502020204030204" pitchFamily="34" charset="0"/>
              </a:rPr>
              <a:t>Оперативная нейрохирургия. - Л., 1959.)</a:t>
            </a:r>
            <a:endParaRPr lang="ru-RU" dirty="0">
              <a:latin typeface="Calibri" panose="020F0502020204030204" pitchFamily="34" charset="0"/>
              <a:ea typeface="Calibri" panose="020F0502020204030204" pitchFamily="34" charset="0"/>
              <a:cs typeface="Calibri" panose="020F0502020204030204" pitchFamily="34" charset="0"/>
            </a:endParaRPr>
          </a:p>
        </p:txBody>
      </p:sp>
      <p:pic>
        <p:nvPicPr>
          <p:cNvPr id="6" name="Рисунок 5"/>
          <p:cNvPicPr>
            <a:picLocks noChangeAspect="1"/>
          </p:cNvPicPr>
          <p:nvPr/>
        </p:nvPicPr>
        <p:blipFill>
          <a:blip r:embed="rId3"/>
          <a:stretch>
            <a:fillRect/>
          </a:stretch>
        </p:blipFill>
        <p:spPr>
          <a:xfrm>
            <a:off x="10578720" y="231433"/>
            <a:ext cx="1402202" cy="1371719"/>
          </a:xfrm>
          <a:prstGeom prst="rect">
            <a:avLst/>
          </a:prstGeom>
        </p:spPr>
      </p:pic>
    </p:spTree>
    <p:extLst>
      <p:ext uri="{BB962C8B-B14F-4D97-AF65-F5344CB8AC3E}">
        <p14:creationId xmlns:p14="http://schemas.microsoft.com/office/powerpoint/2010/main" val="19272556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08724" y="1184040"/>
            <a:ext cx="11471073" cy="4093428"/>
          </a:xfrm>
          <a:prstGeom prst="rect">
            <a:avLst/>
          </a:prstGeom>
        </p:spPr>
        <p:txBody>
          <a:bodyPr wrap="square">
            <a:spAutoFit/>
          </a:bodyPr>
          <a:lstStyle/>
          <a:p>
            <a:r>
              <a:rPr lang="ru-RU" sz="2400" b="1" dirty="0">
                <a:solidFill>
                  <a:srgbClr val="007366"/>
                </a:solidFill>
                <a:latin typeface="Calibri" panose="020F0502020204030204" pitchFamily="34" charset="0"/>
                <a:ea typeface="Calibri" panose="020F0502020204030204" pitchFamily="34" charset="0"/>
                <a:cs typeface="Calibri" panose="020F0502020204030204" pitchFamily="34" charset="0"/>
              </a:rPr>
              <a:t>Разрезы передней брюшной стенки могут быть</a:t>
            </a:r>
            <a:r>
              <a:rPr lang="ru-RU" sz="2400" b="1" dirty="0" smtClean="0">
                <a:solidFill>
                  <a:srgbClr val="007366"/>
                </a:solidFill>
                <a:latin typeface="Calibri" panose="020F0502020204030204" pitchFamily="34" charset="0"/>
                <a:ea typeface="Calibri" panose="020F0502020204030204" pitchFamily="34" charset="0"/>
                <a:cs typeface="Calibri" panose="020F0502020204030204" pitchFamily="34" charset="0"/>
              </a:rPr>
              <a:t>:</a:t>
            </a:r>
          </a:p>
          <a:p>
            <a:pPr algn="just"/>
            <a:endParaRPr lang="ru-RU" sz="2000" b="1" i="1" dirty="0" smtClean="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r>
              <a:rPr lang="ru-RU" sz="2400" b="1" dirty="0" smtClean="0">
                <a:solidFill>
                  <a:srgbClr val="000000"/>
                </a:solidFill>
                <a:latin typeface="Calibri" panose="020F0502020204030204" pitchFamily="34" charset="0"/>
                <a:ea typeface="Calibri" panose="020F0502020204030204" pitchFamily="34" charset="0"/>
                <a:cs typeface="Calibri" panose="020F0502020204030204" pitchFamily="34" charset="0"/>
              </a:rPr>
              <a:t>1.Общие </a:t>
            </a:r>
            <a:r>
              <a:rPr lang="ru-RU" sz="2400" b="1" dirty="0">
                <a:solidFill>
                  <a:srgbClr val="000000"/>
                </a:solidFill>
                <a:latin typeface="Calibri" panose="020F0502020204030204" pitchFamily="34" charset="0"/>
                <a:ea typeface="Calibri" panose="020F0502020204030204" pitchFamily="34" charset="0"/>
                <a:cs typeface="Calibri" panose="020F0502020204030204" pitchFamily="34" charset="0"/>
              </a:rPr>
              <a:t>(универсальные) </a:t>
            </a:r>
            <a:r>
              <a:rPr lang="ru-RU" sz="2400" b="1"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ru-RU" sz="2400" dirty="0">
                <a:solidFill>
                  <a:srgbClr val="000000"/>
                </a:solidFill>
                <a:latin typeface="Calibri" panose="020F0502020204030204" pitchFamily="34" charset="0"/>
                <a:ea typeface="Calibri" panose="020F0502020204030204" pitchFamily="34" charset="0"/>
                <a:cs typeface="Calibri" panose="020F0502020204030204" pitchFamily="34" charset="0"/>
              </a:rPr>
              <a:t>позволяют обнажать практически все органы живота</a:t>
            </a:r>
          </a:p>
          <a:p>
            <a:pPr algn="just"/>
            <a:r>
              <a:rPr lang="ru-RU" sz="2400" b="1" dirty="0">
                <a:solidFill>
                  <a:srgbClr val="000000"/>
                </a:solidFill>
                <a:latin typeface="Calibri" panose="020F0502020204030204" pitchFamily="34" charset="0"/>
                <a:ea typeface="Calibri" panose="020F0502020204030204" pitchFamily="34" charset="0"/>
                <a:cs typeface="Calibri" panose="020F0502020204030204" pitchFamily="34" charset="0"/>
              </a:rPr>
              <a:t>2.Специальные </a:t>
            </a:r>
            <a:r>
              <a:rPr lang="ru-RU" sz="2400" dirty="0">
                <a:solidFill>
                  <a:srgbClr val="000000"/>
                </a:solidFill>
                <a:latin typeface="Calibri" panose="020F0502020204030204" pitchFamily="34" charset="0"/>
                <a:ea typeface="Calibri" panose="020F0502020204030204" pitchFamily="34" charset="0"/>
                <a:cs typeface="Calibri" panose="020F0502020204030204" pitchFamily="34" charset="0"/>
              </a:rPr>
              <a:t>- для операции на одном органе или на группе близко расположенных органов</a:t>
            </a:r>
          </a:p>
          <a:p>
            <a:endParaRPr lang="ru-RU" sz="2400" b="1" dirty="0" smtClean="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ru-RU" sz="2400" b="1" dirty="0" smtClean="0">
                <a:solidFill>
                  <a:srgbClr val="000000"/>
                </a:solidFill>
                <a:latin typeface="Calibri" panose="020F0502020204030204" pitchFamily="34" charset="0"/>
                <a:ea typeface="Calibri" panose="020F0502020204030204" pitchFamily="34" charset="0"/>
                <a:cs typeface="Calibri" panose="020F0502020204030204" pitchFamily="34" charset="0"/>
              </a:rPr>
              <a:t>По </a:t>
            </a:r>
            <a:r>
              <a:rPr lang="ru-RU" sz="2400" b="1" dirty="0">
                <a:solidFill>
                  <a:srgbClr val="000000"/>
                </a:solidFill>
                <a:latin typeface="Calibri" panose="020F0502020204030204" pitchFamily="34" charset="0"/>
                <a:ea typeface="Calibri" panose="020F0502020204030204" pitchFamily="34" charset="0"/>
                <a:cs typeface="Calibri" panose="020F0502020204030204" pitchFamily="34" charset="0"/>
              </a:rPr>
              <a:t>направлению разреза:</a:t>
            </a:r>
          </a:p>
          <a:p>
            <a:pPr algn="just"/>
            <a:r>
              <a:rPr lang="ru-RU" sz="2400" dirty="0">
                <a:solidFill>
                  <a:srgbClr val="000000"/>
                </a:solidFill>
                <a:latin typeface="Calibri" panose="020F0502020204030204" pitchFamily="34" charset="0"/>
                <a:ea typeface="Calibri" panose="020F0502020204030204" pitchFamily="34" charset="0"/>
                <a:cs typeface="Calibri" panose="020F0502020204030204" pitchFamily="34" charset="0"/>
              </a:rPr>
              <a:t>-продольные (вертикальные)</a:t>
            </a:r>
          </a:p>
          <a:p>
            <a:pPr algn="just"/>
            <a:r>
              <a:rPr lang="ru-RU" sz="2400" dirty="0">
                <a:solidFill>
                  <a:srgbClr val="000000"/>
                </a:solidFill>
                <a:latin typeface="Calibri" panose="020F0502020204030204" pitchFamily="34" charset="0"/>
                <a:ea typeface="Calibri" panose="020F0502020204030204" pitchFamily="34" charset="0"/>
                <a:cs typeface="Calibri" panose="020F0502020204030204" pitchFamily="34" charset="0"/>
              </a:rPr>
              <a:t>-поперечные (горизонтальные)</a:t>
            </a:r>
          </a:p>
          <a:p>
            <a:pPr algn="just"/>
            <a:r>
              <a:rPr lang="ru-RU" sz="2400" dirty="0">
                <a:solidFill>
                  <a:srgbClr val="000000"/>
                </a:solidFill>
                <a:latin typeface="Calibri" panose="020F0502020204030204" pitchFamily="34" charset="0"/>
                <a:ea typeface="Calibri" panose="020F0502020204030204" pitchFamily="34" charset="0"/>
                <a:cs typeface="Calibri" panose="020F0502020204030204" pitchFamily="34" charset="0"/>
              </a:rPr>
              <a:t>-косые</a:t>
            </a:r>
          </a:p>
          <a:p>
            <a:pPr algn="just"/>
            <a:r>
              <a:rPr lang="ru-RU" sz="2400" dirty="0">
                <a:solidFill>
                  <a:srgbClr val="000000"/>
                </a:solidFill>
                <a:latin typeface="Calibri" panose="020F0502020204030204" pitchFamily="34" charset="0"/>
                <a:ea typeface="Calibri" panose="020F0502020204030204" pitchFamily="34" charset="0"/>
                <a:cs typeface="Calibri" panose="020F0502020204030204" pitchFamily="34" charset="0"/>
              </a:rPr>
              <a:t>-угловые (комбинированные)</a:t>
            </a:r>
            <a:endParaRPr lang="ru-RU" sz="24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Рисунок 2"/>
          <p:cNvPicPr>
            <a:picLocks noChangeAspect="1"/>
          </p:cNvPicPr>
          <p:nvPr/>
        </p:nvPicPr>
        <p:blipFill>
          <a:blip r:embed="rId2"/>
          <a:stretch>
            <a:fillRect/>
          </a:stretch>
        </p:blipFill>
        <p:spPr>
          <a:xfrm>
            <a:off x="10558304" y="264379"/>
            <a:ext cx="1402202" cy="1371719"/>
          </a:xfrm>
          <a:prstGeom prst="rect">
            <a:avLst/>
          </a:prstGeom>
        </p:spPr>
      </p:pic>
    </p:spTree>
    <p:extLst>
      <p:ext uri="{BB962C8B-B14F-4D97-AF65-F5344CB8AC3E}">
        <p14:creationId xmlns:p14="http://schemas.microsoft.com/office/powerpoint/2010/main" val="29731757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48182" y="1573940"/>
            <a:ext cx="10787606" cy="3970318"/>
          </a:xfrm>
          <a:prstGeom prst="rect">
            <a:avLst/>
          </a:prstGeom>
        </p:spPr>
        <p:txBody>
          <a:bodyPr wrap="square">
            <a:spAutoFit/>
          </a:bodyPr>
          <a:lstStyle/>
          <a:p>
            <a:pPr algn="just"/>
            <a:r>
              <a:rPr lang="ru-RU" b="1" dirty="0" smtClean="0">
                <a:solidFill>
                  <a:srgbClr val="007366"/>
                </a:solidFill>
                <a:latin typeface="Calibri" panose="020F0502020204030204" pitchFamily="34" charset="0"/>
                <a:ea typeface="Calibri" panose="020F0502020204030204" pitchFamily="34" charset="0"/>
                <a:cs typeface="Calibri" panose="020F0502020204030204" pitchFamily="34" charset="0"/>
              </a:rPr>
              <a:t>К продольным </a:t>
            </a:r>
            <a:r>
              <a:rPr lang="ru-RU" b="1" dirty="0">
                <a:solidFill>
                  <a:srgbClr val="007366"/>
                </a:solidFill>
                <a:latin typeface="Calibri" panose="020F0502020204030204" pitchFamily="34" charset="0"/>
                <a:ea typeface="Calibri" panose="020F0502020204030204" pitchFamily="34" charset="0"/>
                <a:cs typeface="Calibri" panose="020F0502020204030204" pitchFamily="34" charset="0"/>
              </a:rPr>
              <a:t>разрезам относятся срединные, </a:t>
            </a:r>
            <a:r>
              <a:rPr lang="ru-RU" b="1" dirty="0" err="1">
                <a:solidFill>
                  <a:srgbClr val="007366"/>
                </a:solidFill>
                <a:latin typeface="Calibri" panose="020F0502020204030204" pitchFamily="34" charset="0"/>
                <a:ea typeface="Calibri" panose="020F0502020204030204" pitchFamily="34" charset="0"/>
                <a:cs typeface="Calibri" panose="020F0502020204030204" pitchFamily="34" charset="0"/>
              </a:rPr>
              <a:t>парамедианный</a:t>
            </a:r>
            <a:r>
              <a:rPr lang="ru-RU" b="1" dirty="0">
                <a:solidFill>
                  <a:srgbClr val="007366"/>
                </a:solidFill>
                <a:latin typeface="Calibri" panose="020F0502020204030204" pitchFamily="34" charset="0"/>
                <a:ea typeface="Calibri" panose="020F0502020204030204" pitchFamily="34" charset="0"/>
                <a:cs typeface="Calibri" panose="020F0502020204030204" pitchFamily="34" charset="0"/>
              </a:rPr>
              <a:t>, </a:t>
            </a:r>
            <a:r>
              <a:rPr lang="ru-RU" b="1" dirty="0" err="1">
                <a:solidFill>
                  <a:srgbClr val="007366"/>
                </a:solidFill>
                <a:latin typeface="Calibri" panose="020F0502020204030204" pitchFamily="34" charset="0"/>
                <a:ea typeface="Calibri" panose="020F0502020204030204" pitchFamily="34" charset="0"/>
                <a:cs typeface="Calibri" panose="020F0502020204030204" pitchFamily="34" charset="0"/>
              </a:rPr>
              <a:t>трансректальный</a:t>
            </a:r>
            <a:r>
              <a:rPr lang="ru-RU" b="1" dirty="0">
                <a:solidFill>
                  <a:srgbClr val="007366"/>
                </a:solidFill>
                <a:latin typeface="Calibri" panose="020F0502020204030204" pitchFamily="34" charset="0"/>
                <a:ea typeface="Calibri" panose="020F0502020204030204" pitchFamily="34" charset="0"/>
                <a:cs typeface="Calibri" panose="020F0502020204030204" pitchFamily="34" charset="0"/>
              </a:rPr>
              <a:t> и </a:t>
            </a:r>
            <a:r>
              <a:rPr lang="ru-RU" b="1" dirty="0" err="1">
                <a:solidFill>
                  <a:srgbClr val="007366"/>
                </a:solidFill>
                <a:latin typeface="Calibri" panose="020F0502020204030204" pitchFamily="34" charset="0"/>
                <a:ea typeface="Calibri" panose="020F0502020204030204" pitchFamily="34" charset="0"/>
                <a:cs typeface="Calibri" panose="020F0502020204030204" pitchFamily="34" charset="0"/>
              </a:rPr>
              <a:t>параректальный</a:t>
            </a:r>
            <a:r>
              <a:rPr lang="ru-RU" b="1" dirty="0" smtClean="0">
                <a:solidFill>
                  <a:srgbClr val="007366"/>
                </a:solidFill>
                <a:latin typeface="Calibri" panose="020F0502020204030204" pitchFamily="34" charset="0"/>
                <a:ea typeface="Calibri" panose="020F0502020204030204" pitchFamily="34" charset="0"/>
                <a:cs typeface="Calibri" panose="020F0502020204030204" pitchFamily="34" charset="0"/>
              </a:rPr>
              <a:t>.</a:t>
            </a:r>
          </a:p>
          <a:p>
            <a:pPr algn="just"/>
            <a:endParaRPr lang="ru-RU"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r>
              <a:rPr lang="ru-RU" b="1" i="1" dirty="0">
                <a:solidFill>
                  <a:srgbClr val="000000"/>
                </a:solidFill>
                <a:latin typeface="Calibri" panose="020F0502020204030204" pitchFamily="34" charset="0"/>
                <a:ea typeface="Calibri" panose="020F0502020204030204" pitchFamily="34" charset="0"/>
                <a:cs typeface="Calibri" panose="020F0502020204030204" pitchFamily="34" charset="0"/>
              </a:rPr>
              <a:t>Срединный, или медианный,</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разрез проводят по срединной линии живота выше или ниже пупка (верхнее или нижнее срединное чревосечение).</a:t>
            </a:r>
          </a:p>
          <a:p>
            <a:pPr algn="just"/>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Срединный разрез дает доступ почти ко всем органам брюшной полости и поэтому выгоден при неотложных операциях по поводу острых хирургических заболеваний живота и проникающих ранений. Верхний срединный разрез служит для доступа к органам верхнего этажа брюшной полости, нижний – к органам нижнего этажа и малого таза. Иногда делают разрезы на середине протяжения – выше и ниже пупка</a:t>
            </a:r>
            <a:r>
              <a:rPr lang="ru-RU" dirty="0" smtClean="0">
                <a:solidFill>
                  <a:srgbClr val="000000"/>
                </a:solidFill>
                <a:latin typeface="Calibri" panose="020F0502020204030204" pitchFamily="34" charset="0"/>
                <a:ea typeface="Calibri" panose="020F0502020204030204" pitchFamily="34" charset="0"/>
                <a:cs typeface="Calibri" panose="020F0502020204030204" pitchFamily="34" charset="0"/>
              </a:rPr>
              <a:t>.</a:t>
            </a:r>
          </a:p>
          <a:p>
            <a:pPr algn="just"/>
            <a:endParaRPr lang="ru-RU"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Срединный разрез проходит через белую линию мышечно-апоневротического слоя и поэтому не повреждает мышц, сосудов и нервов; однако срастание разреза белой линии происходит медленнее; в пожилом возрасте, у истощенных (</a:t>
            </a:r>
            <a:r>
              <a:rPr lang="ru-RU" dirty="0" err="1">
                <a:solidFill>
                  <a:srgbClr val="000000"/>
                </a:solidFill>
                <a:latin typeface="Calibri" panose="020F0502020204030204" pitchFamily="34" charset="0"/>
                <a:ea typeface="Calibri" panose="020F0502020204030204" pitchFamily="34" charset="0"/>
                <a:cs typeface="Calibri" panose="020F0502020204030204" pitchFamily="34" charset="0"/>
              </a:rPr>
              <a:t>кахектичных</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больных рубец может быть неполноценным и приводит иногда к расхождению краев раны, образованию послеоперационной грыжи.</a:t>
            </a:r>
            <a:endParaRPr lang="ru-RU"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Рисунок 2"/>
          <p:cNvPicPr>
            <a:picLocks noChangeAspect="1"/>
          </p:cNvPicPr>
          <p:nvPr/>
        </p:nvPicPr>
        <p:blipFill>
          <a:blip r:embed="rId2"/>
          <a:stretch>
            <a:fillRect/>
          </a:stretch>
        </p:blipFill>
        <p:spPr>
          <a:xfrm>
            <a:off x="10558304" y="264379"/>
            <a:ext cx="1402202" cy="1371719"/>
          </a:xfrm>
          <a:prstGeom prst="rect">
            <a:avLst/>
          </a:prstGeom>
        </p:spPr>
      </p:pic>
    </p:spTree>
    <p:extLst>
      <p:ext uri="{BB962C8B-B14F-4D97-AF65-F5344CB8AC3E}">
        <p14:creationId xmlns:p14="http://schemas.microsoft.com/office/powerpoint/2010/main" val="8088097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21802" y="1977071"/>
            <a:ext cx="10544537" cy="2862322"/>
          </a:xfrm>
          <a:prstGeom prst="rect">
            <a:avLst/>
          </a:prstGeom>
        </p:spPr>
        <p:txBody>
          <a:bodyPr wrap="square">
            <a:spAutoFit/>
          </a:bodyPr>
          <a:lstStyle/>
          <a:p>
            <a:pPr algn="just"/>
            <a:r>
              <a:rPr lang="ru-RU" sz="2000" b="1" i="1" dirty="0" err="1">
                <a:solidFill>
                  <a:srgbClr val="000000"/>
                </a:solidFill>
                <a:latin typeface="Calibri" panose="020F0502020204030204" pitchFamily="34" charset="0"/>
                <a:ea typeface="Calibri" panose="020F0502020204030204" pitchFamily="34" charset="0"/>
                <a:cs typeface="Calibri" panose="020F0502020204030204" pitchFamily="34" charset="0"/>
              </a:rPr>
              <a:t>Парамедианный</a:t>
            </a:r>
            <a:r>
              <a:rPr lang="ru-RU" sz="2000" b="1" i="1" dirty="0">
                <a:solidFill>
                  <a:srgbClr val="000000"/>
                </a:solidFill>
                <a:latin typeface="Calibri" panose="020F0502020204030204" pitchFamily="34" charset="0"/>
                <a:ea typeface="Calibri" panose="020F0502020204030204" pitchFamily="34" charset="0"/>
                <a:cs typeface="Calibri" panose="020F0502020204030204" pitchFamily="34" charset="0"/>
              </a:rPr>
              <a:t> разрез,</a:t>
            </a:r>
            <a:r>
              <a:rPr lang="ru-RU" sz="20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ru-RU" sz="2000" dirty="0">
                <a:solidFill>
                  <a:srgbClr val="000000"/>
                </a:solidFill>
                <a:latin typeface="Calibri" panose="020F0502020204030204" pitchFamily="34" charset="0"/>
                <a:ea typeface="Calibri" panose="020F0502020204030204" pitchFamily="34" charset="0"/>
                <a:cs typeface="Calibri" panose="020F0502020204030204" pitchFamily="34" charset="0"/>
              </a:rPr>
              <a:t>применяемый вместо верхнего срединного, проводят по внутреннему краю левой прямой мышцы; рассекают переднюю стенку влагалища, край мышцы оттягивают кнаружи, рассекают заднюю стенку влагалища и брюшину. Поскольку разрезы передней и задней стенок влагалища сшиваются отдельно и разделены прямой мышцей, рубец получается более прочный, чем при срединном разрезе.</a:t>
            </a:r>
          </a:p>
          <a:p>
            <a:pPr algn="just"/>
            <a:r>
              <a:rPr lang="ru-RU" sz="2000" b="1" i="1" dirty="0" err="1">
                <a:solidFill>
                  <a:srgbClr val="000000"/>
                </a:solidFill>
                <a:latin typeface="Calibri" panose="020F0502020204030204" pitchFamily="34" charset="0"/>
                <a:ea typeface="Calibri" panose="020F0502020204030204" pitchFamily="34" charset="0"/>
                <a:cs typeface="Calibri" panose="020F0502020204030204" pitchFamily="34" charset="0"/>
              </a:rPr>
              <a:t>Трансректальный</a:t>
            </a:r>
            <a:r>
              <a:rPr lang="ru-RU" sz="2000" b="1" i="1" dirty="0">
                <a:solidFill>
                  <a:srgbClr val="000000"/>
                </a:solidFill>
                <a:latin typeface="Calibri" panose="020F0502020204030204" pitchFamily="34" charset="0"/>
                <a:ea typeface="Calibri" panose="020F0502020204030204" pitchFamily="34" charset="0"/>
                <a:cs typeface="Calibri" panose="020F0502020204030204" pitchFamily="34" charset="0"/>
              </a:rPr>
              <a:t> разрез</a:t>
            </a:r>
            <a:r>
              <a:rPr lang="ru-RU" sz="20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ru-RU" sz="2000" dirty="0">
                <a:solidFill>
                  <a:srgbClr val="000000"/>
                </a:solidFill>
                <a:latin typeface="Calibri" panose="020F0502020204030204" pitchFamily="34" charset="0"/>
                <a:ea typeface="Calibri" panose="020F0502020204030204" pitchFamily="34" charset="0"/>
                <a:cs typeface="Calibri" panose="020F0502020204030204" pitchFamily="34" charset="0"/>
              </a:rPr>
              <a:t>проводят над серединой прямой мышцы; он проходит через передний и задний листки ее влагалища, причем прямую мышцу расслаивают продольно. Разрез применяют для доступа к желудку при </a:t>
            </a:r>
            <a:r>
              <a:rPr lang="ru-RU"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гастростомии</a:t>
            </a:r>
            <a:r>
              <a:rPr lang="ru-RU" sz="2000" dirty="0">
                <a:solidFill>
                  <a:srgbClr val="000000"/>
                </a:solidFill>
                <a:latin typeface="Calibri" panose="020F0502020204030204" pitchFamily="34" charset="0"/>
                <a:ea typeface="Calibri" panose="020F0502020204030204" pitchFamily="34" charset="0"/>
                <a:cs typeface="Calibri" panose="020F0502020204030204" pitchFamily="34" charset="0"/>
              </a:rPr>
              <a:t> или для наложения калового свища на </a:t>
            </a:r>
            <a:r>
              <a:rPr lang="ru-RU"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поперечноободочную</a:t>
            </a:r>
            <a:r>
              <a:rPr lang="ru-RU" sz="2000" dirty="0">
                <a:solidFill>
                  <a:srgbClr val="000000"/>
                </a:solidFill>
                <a:latin typeface="Calibri" panose="020F0502020204030204" pitchFamily="34" charset="0"/>
                <a:ea typeface="Calibri" panose="020F0502020204030204" pitchFamily="34" charset="0"/>
                <a:cs typeface="Calibri" panose="020F0502020204030204" pitchFamily="34" charset="0"/>
              </a:rPr>
              <a:t> кишку.</a:t>
            </a:r>
            <a:endParaRPr lang="ru-RU" sz="2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Рисунок 2"/>
          <p:cNvPicPr>
            <a:picLocks noChangeAspect="1"/>
          </p:cNvPicPr>
          <p:nvPr/>
        </p:nvPicPr>
        <p:blipFill>
          <a:blip r:embed="rId2"/>
          <a:stretch>
            <a:fillRect/>
          </a:stretch>
        </p:blipFill>
        <p:spPr>
          <a:xfrm>
            <a:off x="10558304" y="264379"/>
            <a:ext cx="1402202" cy="1371719"/>
          </a:xfrm>
          <a:prstGeom prst="rect">
            <a:avLst/>
          </a:prstGeom>
        </p:spPr>
      </p:pic>
    </p:spTree>
    <p:extLst>
      <p:ext uri="{BB962C8B-B14F-4D97-AF65-F5344CB8AC3E}">
        <p14:creationId xmlns:p14="http://schemas.microsoft.com/office/powerpoint/2010/main" val="12936621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18574" y="1373203"/>
            <a:ext cx="10255168" cy="1938992"/>
          </a:xfrm>
          <a:prstGeom prst="rect">
            <a:avLst/>
          </a:prstGeom>
        </p:spPr>
        <p:txBody>
          <a:bodyPr wrap="square">
            <a:spAutoFit/>
          </a:bodyPr>
          <a:lstStyle/>
          <a:p>
            <a:r>
              <a:rPr lang="ru-RU" sz="2000" b="1" i="1" dirty="0" err="1">
                <a:solidFill>
                  <a:srgbClr val="000000"/>
                </a:solidFill>
                <a:latin typeface="Calibri" panose="020F0502020204030204" pitchFamily="34" charset="0"/>
                <a:ea typeface="Calibri" panose="020F0502020204030204" pitchFamily="34" charset="0"/>
                <a:cs typeface="Calibri" panose="020F0502020204030204" pitchFamily="34" charset="0"/>
              </a:rPr>
              <a:t>Параректальный</a:t>
            </a:r>
            <a:r>
              <a:rPr lang="ru-RU" sz="2000" b="1" i="1" dirty="0">
                <a:solidFill>
                  <a:srgbClr val="000000"/>
                </a:solidFill>
                <a:latin typeface="Calibri" panose="020F0502020204030204" pitchFamily="34" charset="0"/>
                <a:ea typeface="Calibri" panose="020F0502020204030204" pitchFamily="34" charset="0"/>
                <a:cs typeface="Calibri" panose="020F0502020204030204" pitchFamily="34" charset="0"/>
              </a:rPr>
              <a:t> разрез</a:t>
            </a:r>
            <a:r>
              <a:rPr lang="ru-RU" sz="2000" b="1" dirty="0">
                <a:solidFill>
                  <a:srgbClr val="000000"/>
                </a:solidFill>
                <a:latin typeface="Calibri" panose="020F0502020204030204" pitchFamily="34" charset="0"/>
                <a:ea typeface="Calibri" panose="020F0502020204030204" pitchFamily="34" charset="0"/>
                <a:cs typeface="Calibri" panose="020F0502020204030204" pitchFamily="34" charset="0"/>
              </a:rPr>
              <a:t> по </a:t>
            </a:r>
            <a:r>
              <a:rPr lang="ru-RU" sz="2000" b="1" dirty="0" err="1">
                <a:solidFill>
                  <a:srgbClr val="000000"/>
                </a:solidFill>
                <a:latin typeface="Calibri" panose="020F0502020204030204" pitchFamily="34" charset="0"/>
                <a:ea typeface="Calibri" panose="020F0502020204030204" pitchFamily="34" charset="0"/>
                <a:cs typeface="Calibri" panose="020F0502020204030204" pitchFamily="34" charset="0"/>
              </a:rPr>
              <a:t>Леннандеру</a:t>
            </a:r>
            <a:r>
              <a:rPr lang="ru-RU" sz="20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ru-RU" sz="2000" dirty="0">
                <a:solidFill>
                  <a:srgbClr val="000000"/>
                </a:solidFill>
                <a:latin typeface="Calibri" panose="020F0502020204030204" pitchFamily="34" charset="0"/>
                <a:ea typeface="Calibri" panose="020F0502020204030204" pitchFamily="34" charset="0"/>
                <a:cs typeface="Calibri" panose="020F0502020204030204" pitchFamily="34" charset="0"/>
              </a:rPr>
              <a:t>проводят параллельно латеральному краю нижнего сегмента правой прямой мышцы живота. Переднюю стенку влагалища прямой мышцы живота рассекают, край мышцы оттягивают </a:t>
            </a:r>
            <a:r>
              <a:rPr lang="ru-RU"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кнутри</a:t>
            </a:r>
            <a:r>
              <a:rPr lang="ru-RU" sz="2000" dirty="0">
                <a:solidFill>
                  <a:srgbClr val="000000"/>
                </a:solidFill>
                <a:latin typeface="Calibri" panose="020F0502020204030204" pitchFamily="34" charset="0"/>
                <a:ea typeface="Calibri" panose="020F0502020204030204" pitchFamily="34" charset="0"/>
                <a:cs typeface="Calibri" panose="020F0502020204030204" pitchFamily="34" charset="0"/>
              </a:rPr>
              <a:t> и рассекают заднюю стенку влагалища и париетальную брюшину. </a:t>
            </a:r>
            <a:r>
              <a:rPr lang="ru-RU"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Параректальный</a:t>
            </a:r>
            <a:r>
              <a:rPr lang="ru-RU" sz="2000" dirty="0">
                <a:solidFill>
                  <a:srgbClr val="000000"/>
                </a:solidFill>
                <a:latin typeface="Calibri" panose="020F0502020204030204" pitchFamily="34" charset="0"/>
                <a:ea typeface="Calibri" panose="020F0502020204030204" pitchFamily="34" charset="0"/>
                <a:cs typeface="Calibri" panose="020F0502020204030204" pitchFamily="34" charset="0"/>
              </a:rPr>
              <a:t> разрез применяют при </a:t>
            </a:r>
            <a:r>
              <a:rPr lang="ru-RU"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аппендэктомии</a:t>
            </a:r>
            <a:r>
              <a:rPr lang="ru-RU" sz="2000" dirty="0">
                <a:solidFill>
                  <a:srgbClr val="000000"/>
                </a:solidFill>
                <a:latin typeface="Calibri" panose="020F0502020204030204" pitchFamily="34" charset="0"/>
                <a:ea typeface="Calibri" panose="020F0502020204030204" pitchFamily="34" charset="0"/>
                <a:cs typeface="Calibri" panose="020F0502020204030204" pitchFamily="34" charset="0"/>
              </a:rPr>
              <a:t>; его недостаток заключается в том, что при нем могут быть повреждены расположенные на задней стенке влагалища ветви межреберных нервов к прямой мышце</a:t>
            </a:r>
            <a:endParaRPr lang="ru-RU" sz="2000" dirty="0">
              <a:latin typeface="Calibri" panose="020F0502020204030204" pitchFamily="34" charset="0"/>
              <a:ea typeface="Calibri" panose="020F0502020204030204" pitchFamily="34" charset="0"/>
              <a:cs typeface="Calibri" panose="020F0502020204030204" pitchFamily="34" charset="0"/>
            </a:endParaRPr>
          </a:p>
        </p:txBody>
      </p:sp>
      <p:sp>
        <p:nvSpPr>
          <p:cNvPr id="5" name="Прямоугольник 4"/>
          <p:cNvSpPr/>
          <p:nvPr/>
        </p:nvSpPr>
        <p:spPr>
          <a:xfrm>
            <a:off x="1018574" y="3515709"/>
            <a:ext cx="10255168" cy="2554545"/>
          </a:xfrm>
          <a:prstGeom prst="rect">
            <a:avLst/>
          </a:prstGeom>
        </p:spPr>
        <p:txBody>
          <a:bodyPr wrap="square">
            <a:spAutoFit/>
          </a:bodyPr>
          <a:lstStyle/>
          <a:p>
            <a:r>
              <a:rPr lang="ru-RU" sz="2000" b="1" i="1" dirty="0">
                <a:solidFill>
                  <a:srgbClr val="000000"/>
                </a:solidFill>
                <a:latin typeface="Calibri" panose="020F0502020204030204" pitchFamily="34" charset="0"/>
                <a:ea typeface="Calibri" panose="020F0502020204030204" pitchFamily="34" charset="0"/>
                <a:cs typeface="Calibri" panose="020F0502020204030204" pitchFamily="34" charset="0"/>
              </a:rPr>
              <a:t>Косые разрезы</a:t>
            </a:r>
            <a:r>
              <a:rPr lang="ru-RU" sz="2000"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ru-RU" sz="2000" dirty="0">
                <a:solidFill>
                  <a:srgbClr val="000000"/>
                </a:solidFill>
                <a:latin typeface="Calibri" panose="020F0502020204030204" pitchFamily="34" charset="0"/>
                <a:ea typeface="Calibri" panose="020F0502020204030204" pitchFamily="34" charset="0"/>
                <a:cs typeface="Calibri" panose="020F0502020204030204" pitchFamily="34" charset="0"/>
              </a:rPr>
              <a:t>брюшной стенки применяют для вскрытия брюшной полости в области подреберий или подвздошной области; их используют для доступов к желчному пузырю, селезенке, червеобразному отростку, сигмовидной кишке. К косым разрезам принадлежат переменные разрезы в подвздошной области: слои широких мышц не рассекают, а раздвигают по ходу их волокон. Благодаря несовпадению линий раздвигания брюшная стенка сохраняет после операции свою крепость; этому способствует еще то обстоятельство, что косые разрезы здесь не повреждают нервов</a:t>
            </a:r>
            <a:r>
              <a:rPr lang="ru-RU" sz="2000"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ru-RU" sz="2000" dirty="0">
                <a:solidFill>
                  <a:srgbClr val="000000"/>
                </a:solidFill>
                <a:latin typeface="Calibri" panose="020F0502020204030204" pitchFamily="34" charset="0"/>
                <a:ea typeface="Calibri" panose="020F0502020204030204" pitchFamily="34" charset="0"/>
                <a:cs typeface="Calibri" panose="020F0502020204030204" pitchFamily="34" charset="0"/>
              </a:rPr>
              <a:t>Недостатком переменных разрезов является то, что они дают ограниченный доступ.</a:t>
            </a:r>
            <a:endParaRPr lang="ru-RU" sz="2000" dirty="0">
              <a:latin typeface="Calibri" panose="020F0502020204030204" pitchFamily="34" charset="0"/>
              <a:ea typeface="Calibri" panose="020F0502020204030204" pitchFamily="34" charset="0"/>
              <a:cs typeface="Calibri" panose="020F0502020204030204" pitchFamily="34" charset="0"/>
            </a:endParaRPr>
          </a:p>
        </p:txBody>
      </p:sp>
      <p:pic>
        <p:nvPicPr>
          <p:cNvPr id="6" name="Рисунок 5"/>
          <p:cNvPicPr>
            <a:picLocks noChangeAspect="1"/>
          </p:cNvPicPr>
          <p:nvPr/>
        </p:nvPicPr>
        <p:blipFill>
          <a:blip r:embed="rId2"/>
          <a:stretch>
            <a:fillRect/>
          </a:stretch>
        </p:blipFill>
        <p:spPr>
          <a:xfrm>
            <a:off x="10558304" y="264379"/>
            <a:ext cx="1402202" cy="1371719"/>
          </a:xfrm>
          <a:prstGeom prst="rect">
            <a:avLst/>
          </a:prstGeom>
        </p:spPr>
      </p:pic>
    </p:spTree>
    <p:extLst>
      <p:ext uri="{BB962C8B-B14F-4D97-AF65-F5344CB8AC3E}">
        <p14:creationId xmlns:p14="http://schemas.microsoft.com/office/powerpoint/2010/main" val="7962974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77073" y="5387237"/>
            <a:ext cx="10529104" cy="923330"/>
          </a:xfrm>
          <a:prstGeom prst="rect">
            <a:avLst/>
          </a:prstGeom>
        </p:spPr>
        <p:txBody>
          <a:bodyPr wrap="square">
            <a:spAutoFit/>
          </a:bodyPr>
          <a:lstStyle/>
          <a:p>
            <a:r>
              <a:rPr lang="ru-RU" b="1" i="1" dirty="0" smtClean="0">
                <a:solidFill>
                  <a:srgbClr val="000000"/>
                </a:solidFill>
                <a:latin typeface="Arial" panose="020B0604020202020204" pitchFamily="34" charset="0"/>
              </a:rPr>
              <a:t>                                                    Продольные </a:t>
            </a:r>
            <a:r>
              <a:rPr lang="ru-RU" b="1" i="1" dirty="0">
                <a:solidFill>
                  <a:srgbClr val="000000"/>
                </a:solidFill>
                <a:latin typeface="Arial" panose="020B0604020202020204" pitchFamily="34" charset="0"/>
              </a:rPr>
              <a:t>лапаротомии</a:t>
            </a:r>
            <a:endParaRPr lang="ru-RU" i="1" dirty="0" smtClean="0">
              <a:solidFill>
                <a:srgbClr val="000000"/>
              </a:solidFill>
              <a:latin typeface="Arial" panose="020B0604020202020204" pitchFamily="34" charset="0"/>
            </a:endParaRPr>
          </a:p>
          <a:p>
            <a:r>
              <a:rPr lang="ru-RU" i="1" dirty="0" smtClean="0">
                <a:solidFill>
                  <a:srgbClr val="000000"/>
                </a:solidFill>
                <a:latin typeface="Arial" panose="020B0604020202020204" pitchFamily="34" charset="0"/>
              </a:rPr>
              <a:t>1 </a:t>
            </a:r>
            <a:r>
              <a:rPr lang="ru-RU" i="1" dirty="0">
                <a:solidFill>
                  <a:srgbClr val="000000"/>
                </a:solidFill>
                <a:latin typeface="Arial" panose="020B0604020202020204" pitchFamily="34" charset="0"/>
              </a:rPr>
              <a:t>– верхняя срединная, 2 – </a:t>
            </a:r>
            <a:r>
              <a:rPr lang="ru-RU" i="1" dirty="0" err="1">
                <a:solidFill>
                  <a:srgbClr val="000000"/>
                </a:solidFill>
                <a:latin typeface="Arial" panose="020B0604020202020204" pitchFamily="34" charset="0"/>
              </a:rPr>
              <a:t>трансректальная</a:t>
            </a:r>
            <a:r>
              <a:rPr lang="ru-RU" i="1" dirty="0">
                <a:solidFill>
                  <a:srgbClr val="000000"/>
                </a:solidFill>
                <a:latin typeface="Arial" panose="020B0604020202020204" pitchFamily="34" charset="0"/>
              </a:rPr>
              <a:t> (</a:t>
            </a:r>
            <a:r>
              <a:rPr lang="ru-RU" i="1" dirty="0" err="1">
                <a:solidFill>
                  <a:srgbClr val="000000"/>
                </a:solidFill>
                <a:latin typeface="Arial" panose="020B0604020202020204" pitchFamily="34" charset="0"/>
              </a:rPr>
              <a:t>Лоусона</a:t>
            </a:r>
            <a:r>
              <a:rPr lang="ru-RU" i="1" dirty="0">
                <a:solidFill>
                  <a:srgbClr val="000000"/>
                </a:solidFill>
                <a:latin typeface="Arial" panose="020B0604020202020204" pitchFamily="34" charset="0"/>
              </a:rPr>
              <a:t>), 3 – </a:t>
            </a:r>
            <a:r>
              <a:rPr lang="ru-RU" i="1" dirty="0" err="1">
                <a:solidFill>
                  <a:srgbClr val="000000"/>
                </a:solidFill>
                <a:latin typeface="Arial" panose="020B0604020202020204" pitchFamily="34" charset="0"/>
              </a:rPr>
              <a:t>параректальная</a:t>
            </a:r>
            <a:r>
              <a:rPr lang="ru-RU" i="1" dirty="0">
                <a:solidFill>
                  <a:srgbClr val="000000"/>
                </a:solidFill>
                <a:latin typeface="Arial" panose="020B0604020202020204" pitchFamily="34" charset="0"/>
              </a:rPr>
              <a:t> (</a:t>
            </a:r>
            <a:r>
              <a:rPr lang="ru-RU" i="1" dirty="0" err="1">
                <a:solidFill>
                  <a:srgbClr val="000000"/>
                </a:solidFill>
                <a:latin typeface="Arial" panose="020B0604020202020204" pitchFamily="34" charset="0"/>
              </a:rPr>
              <a:t>Спасокукоцкого-Лахея</a:t>
            </a:r>
            <a:r>
              <a:rPr lang="ru-RU" i="1" dirty="0">
                <a:solidFill>
                  <a:srgbClr val="000000"/>
                </a:solidFill>
                <a:latin typeface="Arial" panose="020B0604020202020204" pitchFamily="34" charset="0"/>
              </a:rPr>
              <a:t>). (Из: </a:t>
            </a:r>
            <a:r>
              <a:rPr lang="ru-RU" i="1" dirty="0" err="1">
                <a:solidFill>
                  <a:srgbClr val="000000"/>
                </a:solidFill>
                <a:latin typeface="Arial" panose="020B0604020202020204" pitchFamily="34" charset="0"/>
              </a:rPr>
              <a:t>Дедерер</a:t>
            </a:r>
            <a:r>
              <a:rPr lang="ru-RU" i="1" dirty="0">
                <a:solidFill>
                  <a:srgbClr val="000000"/>
                </a:solidFill>
                <a:latin typeface="Arial" panose="020B0604020202020204" pitchFamily="34" charset="0"/>
              </a:rPr>
              <a:t> Ю.М., Крылова Н.П. Атлас операций на печени. — М., 1975.)</a:t>
            </a:r>
            <a:endParaRPr lang="ru-RU" dirty="0"/>
          </a:p>
        </p:txBody>
      </p:sp>
      <p:pic>
        <p:nvPicPr>
          <p:cNvPr id="3" name="Рисунок 2"/>
          <p:cNvPicPr>
            <a:picLocks noChangeAspect="1"/>
          </p:cNvPicPr>
          <p:nvPr/>
        </p:nvPicPr>
        <p:blipFill>
          <a:blip r:embed="rId2"/>
          <a:stretch>
            <a:fillRect/>
          </a:stretch>
        </p:blipFill>
        <p:spPr>
          <a:xfrm>
            <a:off x="4482632" y="548566"/>
            <a:ext cx="3365003" cy="4656350"/>
          </a:xfrm>
          <a:prstGeom prst="rect">
            <a:avLst/>
          </a:prstGeom>
        </p:spPr>
      </p:pic>
      <p:pic>
        <p:nvPicPr>
          <p:cNvPr id="4" name="Рисунок 3"/>
          <p:cNvPicPr>
            <a:picLocks noChangeAspect="1"/>
          </p:cNvPicPr>
          <p:nvPr/>
        </p:nvPicPr>
        <p:blipFill>
          <a:blip r:embed="rId3"/>
          <a:stretch>
            <a:fillRect/>
          </a:stretch>
        </p:blipFill>
        <p:spPr>
          <a:xfrm>
            <a:off x="10558304" y="264379"/>
            <a:ext cx="1402202" cy="1371719"/>
          </a:xfrm>
          <a:prstGeom prst="rect">
            <a:avLst/>
          </a:prstGeom>
        </p:spPr>
      </p:pic>
    </p:spTree>
    <p:extLst>
      <p:ext uri="{BB962C8B-B14F-4D97-AF65-F5344CB8AC3E}">
        <p14:creationId xmlns:p14="http://schemas.microsoft.com/office/powerpoint/2010/main" val="17244094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49124" y="1954318"/>
            <a:ext cx="10370917" cy="3170099"/>
          </a:xfrm>
          <a:prstGeom prst="rect">
            <a:avLst/>
          </a:prstGeom>
        </p:spPr>
        <p:txBody>
          <a:bodyPr wrap="square">
            <a:spAutoFit/>
          </a:bodyPr>
          <a:lstStyle/>
          <a:p>
            <a:r>
              <a:rPr lang="ru-RU" sz="2000" b="1" i="1" dirty="0">
                <a:solidFill>
                  <a:srgbClr val="000000"/>
                </a:solidFill>
                <a:latin typeface="Calibri" panose="020F0502020204030204" pitchFamily="34" charset="0"/>
                <a:ea typeface="Calibri" panose="020F0502020204030204" pitchFamily="34" charset="0"/>
                <a:cs typeface="Calibri" panose="020F0502020204030204" pitchFamily="34" charset="0"/>
              </a:rPr>
              <a:t>Поперечные разрезы</a:t>
            </a:r>
            <a:r>
              <a:rPr lang="ru-RU" sz="20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ru-RU" sz="2000" dirty="0">
                <a:solidFill>
                  <a:srgbClr val="000000"/>
                </a:solidFill>
                <a:latin typeface="Calibri" panose="020F0502020204030204" pitchFamily="34" charset="0"/>
                <a:ea typeface="Calibri" panose="020F0502020204030204" pitchFamily="34" charset="0"/>
                <a:cs typeface="Calibri" panose="020F0502020204030204" pitchFamily="34" charset="0"/>
              </a:rPr>
              <a:t>выше уровня пупка дают доступ к органам верхнего отдела живота (желудок и др.); при этом влагалища прямых мышц вскрывают, сами мышцы оттягивают в стороны и рассекают заднюю стенку влагалища и брюшину. Прямые мышцы можно не оттягивать, а также пересечь в поперечном направлении; на последующей их функции это не отражается. Поперечный разрез ниже уровня пупка </a:t>
            </a:r>
            <a:r>
              <a:rPr lang="ru-RU" sz="2000" b="1" dirty="0">
                <a:solidFill>
                  <a:srgbClr val="000000"/>
                </a:solidFill>
                <a:latin typeface="Calibri" panose="020F0502020204030204" pitchFamily="34" charset="0"/>
                <a:ea typeface="Calibri" panose="020F0502020204030204" pitchFamily="34" charset="0"/>
                <a:cs typeface="Calibri" panose="020F0502020204030204" pitchFamily="34" charset="0"/>
              </a:rPr>
              <a:t>по </a:t>
            </a:r>
            <a:r>
              <a:rPr lang="ru-RU" sz="2000" b="1" dirty="0" err="1">
                <a:solidFill>
                  <a:srgbClr val="000000"/>
                </a:solidFill>
                <a:latin typeface="Calibri" panose="020F0502020204030204" pitchFamily="34" charset="0"/>
                <a:ea typeface="Calibri" panose="020F0502020204030204" pitchFamily="34" charset="0"/>
                <a:cs typeface="Calibri" panose="020F0502020204030204" pitchFamily="34" charset="0"/>
              </a:rPr>
              <a:t>Пфаненштилю</a:t>
            </a:r>
            <a:r>
              <a:rPr lang="ru-RU" sz="20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ru-RU" sz="2000" dirty="0">
                <a:solidFill>
                  <a:srgbClr val="000000"/>
                </a:solidFill>
                <a:latin typeface="Calibri" panose="020F0502020204030204" pitchFamily="34" charset="0"/>
                <a:ea typeface="Calibri" panose="020F0502020204030204" pitchFamily="34" charset="0"/>
                <a:cs typeface="Calibri" panose="020F0502020204030204" pitchFamily="34" charset="0"/>
              </a:rPr>
              <a:t>для доступа к органам малого таза (матка, придатки) при гинекологических операциях ведут по кожной складке живота соответственно верхней границе роста волос от одного наружного края прямой мышцы до другого. Поперечно разрезают только кожу; по средней линии рассекают продольно апоневроз белой линии; обнажившиеся внутренние края прямой мышцы оттягивают в стороны, а затем делают продольный разрез брюшины.</a:t>
            </a:r>
            <a:endParaRPr lang="ru-RU" sz="2000" dirty="0">
              <a:latin typeface="Calibri" panose="020F0502020204030204" pitchFamily="34" charset="0"/>
              <a:ea typeface="Calibri" panose="020F0502020204030204" pitchFamily="34" charset="0"/>
              <a:cs typeface="Calibri" panose="020F0502020204030204" pitchFamily="34" charset="0"/>
            </a:endParaRPr>
          </a:p>
        </p:txBody>
      </p:sp>
      <p:pic>
        <p:nvPicPr>
          <p:cNvPr id="3" name="Рисунок 2"/>
          <p:cNvPicPr>
            <a:picLocks noChangeAspect="1"/>
          </p:cNvPicPr>
          <p:nvPr/>
        </p:nvPicPr>
        <p:blipFill>
          <a:blip r:embed="rId2"/>
          <a:stretch>
            <a:fillRect/>
          </a:stretch>
        </p:blipFill>
        <p:spPr>
          <a:xfrm>
            <a:off x="10558304" y="264379"/>
            <a:ext cx="1402202" cy="1371719"/>
          </a:xfrm>
          <a:prstGeom prst="rect">
            <a:avLst/>
          </a:prstGeom>
        </p:spPr>
      </p:pic>
    </p:spTree>
    <p:extLst>
      <p:ext uri="{BB962C8B-B14F-4D97-AF65-F5344CB8AC3E}">
        <p14:creationId xmlns:p14="http://schemas.microsoft.com/office/powerpoint/2010/main" val="15598224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5284" y="405115"/>
            <a:ext cx="8396948" cy="6065134"/>
          </a:xfrm>
          <a:prstGeom prst="rect">
            <a:avLst/>
          </a:prstGeom>
        </p:spPr>
      </p:pic>
      <p:pic>
        <p:nvPicPr>
          <p:cNvPr id="3" name="Рисунок 2"/>
          <p:cNvPicPr>
            <a:picLocks noChangeAspect="1"/>
          </p:cNvPicPr>
          <p:nvPr/>
        </p:nvPicPr>
        <p:blipFill>
          <a:blip r:embed="rId3"/>
          <a:stretch>
            <a:fillRect/>
          </a:stretch>
        </p:blipFill>
        <p:spPr>
          <a:xfrm>
            <a:off x="10558304" y="264379"/>
            <a:ext cx="1402202" cy="1371719"/>
          </a:xfrm>
          <a:prstGeom prst="rect">
            <a:avLst/>
          </a:prstGeom>
        </p:spPr>
      </p:pic>
    </p:spTree>
    <p:extLst>
      <p:ext uri="{BB962C8B-B14F-4D97-AF65-F5344CB8AC3E}">
        <p14:creationId xmlns:p14="http://schemas.microsoft.com/office/powerpoint/2010/main" val="37557380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61326" y="1985075"/>
            <a:ext cx="5818208" cy="2554545"/>
          </a:xfrm>
          <a:prstGeom prst="rect">
            <a:avLst/>
          </a:prstGeom>
        </p:spPr>
        <p:txBody>
          <a:bodyPr wrap="square">
            <a:spAutoFit/>
          </a:bodyPr>
          <a:lstStyle/>
          <a:p>
            <a:pPr algn="just"/>
            <a:r>
              <a:rPr lang="ru-RU" sz="2000" b="1" i="1" dirty="0">
                <a:solidFill>
                  <a:srgbClr val="000000"/>
                </a:solidFill>
                <a:latin typeface="Calibri" panose="020F0502020204030204" pitchFamily="34" charset="0"/>
                <a:ea typeface="Calibri" panose="020F0502020204030204" pitchFamily="34" charset="0"/>
                <a:cs typeface="Calibri" panose="020F0502020204030204" pitchFamily="34" charset="0"/>
              </a:rPr>
              <a:t>Угловой разрез</a:t>
            </a:r>
            <a:r>
              <a:rPr lang="ru-RU" sz="20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ru-RU" sz="2000" dirty="0">
                <a:solidFill>
                  <a:srgbClr val="000000"/>
                </a:solidFill>
                <a:latin typeface="Calibri" panose="020F0502020204030204" pitchFamily="34" charset="0"/>
                <a:ea typeface="Calibri" panose="020F0502020204030204" pitchFamily="34" charset="0"/>
                <a:cs typeface="Calibri" panose="020F0502020204030204" pitchFamily="34" charset="0"/>
              </a:rPr>
              <a:t>дает широкий доступ к органам правого и левого подреберий</a:t>
            </a:r>
            <a:r>
              <a:rPr lang="ru-RU" sz="20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a:t>
            </a:r>
          </a:p>
          <a:p>
            <a:pPr algn="just"/>
            <a:endParaRPr lang="ru-RU"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r>
              <a:rPr lang="ru-RU" sz="2000" b="1" i="1" dirty="0">
                <a:solidFill>
                  <a:srgbClr val="000000"/>
                </a:solidFill>
                <a:latin typeface="Calibri" panose="020F0502020204030204" pitchFamily="34" charset="0"/>
                <a:ea typeface="Calibri" panose="020F0502020204030204" pitchFamily="34" charset="0"/>
                <a:cs typeface="Calibri" panose="020F0502020204030204" pitchFamily="34" charset="0"/>
              </a:rPr>
              <a:t>Комбинированный разрез</a:t>
            </a:r>
            <a:r>
              <a:rPr lang="ru-RU" sz="20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ru-RU" sz="2000" dirty="0">
                <a:solidFill>
                  <a:srgbClr val="000000"/>
                </a:solidFill>
                <a:latin typeface="Calibri" panose="020F0502020204030204" pitchFamily="34" charset="0"/>
                <a:ea typeface="Calibri" panose="020F0502020204030204" pitchFamily="34" charset="0"/>
                <a:cs typeface="Calibri" panose="020F0502020204030204" pitchFamily="34" charset="0"/>
              </a:rPr>
              <a:t>представляет сочетание лапаротомии и торакотомии, дает доступ к брюшной и нижнему отделу грудной полости, применяется для операций на кардиальном отделе желудка и нижнем отделе пищевода.</a:t>
            </a:r>
            <a:endParaRPr lang="ru-RU" sz="2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9922" y="298886"/>
            <a:ext cx="3553187" cy="6181446"/>
          </a:xfrm>
          <a:prstGeom prst="rect">
            <a:avLst/>
          </a:prstGeom>
        </p:spPr>
      </p:pic>
      <p:pic>
        <p:nvPicPr>
          <p:cNvPr id="6" name="Рисунок 5"/>
          <p:cNvPicPr>
            <a:picLocks noChangeAspect="1"/>
          </p:cNvPicPr>
          <p:nvPr/>
        </p:nvPicPr>
        <p:blipFill>
          <a:blip r:embed="rId3"/>
          <a:stretch>
            <a:fillRect/>
          </a:stretch>
        </p:blipFill>
        <p:spPr>
          <a:xfrm>
            <a:off x="210537" y="194931"/>
            <a:ext cx="1402202" cy="1371719"/>
          </a:xfrm>
          <a:prstGeom prst="rect">
            <a:avLst/>
          </a:prstGeom>
        </p:spPr>
      </p:pic>
    </p:spTree>
    <p:extLst>
      <p:ext uri="{BB962C8B-B14F-4D97-AF65-F5344CB8AC3E}">
        <p14:creationId xmlns:p14="http://schemas.microsoft.com/office/powerpoint/2010/main" val="4195277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55585" y="1516066"/>
            <a:ext cx="11088547" cy="4001095"/>
          </a:xfrm>
          <a:prstGeom prst="rect">
            <a:avLst/>
          </a:prstGeom>
        </p:spPr>
        <p:txBody>
          <a:bodyPr wrap="square">
            <a:spAutoFit/>
          </a:bodyPr>
          <a:lstStyle/>
          <a:p>
            <a:pPr algn="just"/>
            <a:r>
              <a:rPr lang="ru-RU" sz="2000" b="1" dirty="0">
                <a:solidFill>
                  <a:srgbClr val="007366"/>
                </a:solidFill>
                <a:latin typeface="Calibri" panose="020F0502020204030204" pitchFamily="34" charset="0"/>
                <a:ea typeface="Calibri" panose="020F0502020204030204" pitchFamily="34" charset="0"/>
                <a:cs typeface="Calibri" panose="020F0502020204030204" pitchFamily="34" charset="0"/>
              </a:rPr>
              <a:t>Верхнее срединное </a:t>
            </a:r>
            <a:r>
              <a:rPr lang="ru-RU" sz="2000" b="1" dirty="0" smtClean="0">
                <a:solidFill>
                  <a:srgbClr val="007366"/>
                </a:solidFill>
                <a:latin typeface="Calibri" panose="020F0502020204030204" pitchFamily="34" charset="0"/>
                <a:ea typeface="Calibri" panose="020F0502020204030204" pitchFamily="34" charset="0"/>
                <a:cs typeface="Calibri" panose="020F0502020204030204" pitchFamily="34" charset="0"/>
              </a:rPr>
              <a:t>чревосечение </a:t>
            </a:r>
            <a:r>
              <a:rPr lang="ru-RU" dirty="0" smtClean="0">
                <a:latin typeface="Calibri" panose="020F0502020204030204" pitchFamily="34" charset="0"/>
                <a:ea typeface="Calibri" panose="020F0502020204030204" pitchFamily="34" charset="0"/>
                <a:cs typeface="Calibri" panose="020F0502020204030204" pitchFamily="34" charset="0"/>
              </a:rPr>
              <a:t>(верхняя </a:t>
            </a:r>
            <a:r>
              <a:rPr lang="ru-RU" dirty="0">
                <a:latin typeface="Calibri" panose="020F0502020204030204" pitchFamily="34" charset="0"/>
                <a:ea typeface="Calibri" panose="020F0502020204030204" pitchFamily="34" charset="0"/>
                <a:cs typeface="Calibri" panose="020F0502020204030204" pitchFamily="34" charset="0"/>
              </a:rPr>
              <a:t>медианная лапаротомия)</a:t>
            </a:r>
            <a:endParaRPr lang="ru-RU" sz="2000" b="1" dirty="0">
              <a:solidFill>
                <a:srgbClr val="007366"/>
              </a:solidFill>
              <a:latin typeface="Calibri" panose="020F0502020204030204" pitchFamily="34" charset="0"/>
              <a:ea typeface="Calibri" panose="020F0502020204030204" pitchFamily="34" charset="0"/>
              <a:cs typeface="Calibri" panose="020F0502020204030204" pitchFamily="34" charset="0"/>
            </a:endParaRPr>
          </a:p>
          <a:p>
            <a:pPr algn="just"/>
            <a:endParaRPr lang="ru-RU" dirty="0" smtClean="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r>
              <a:rPr lang="ru-RU" dirty="0" smtClean="0">
                <a:solidFill>
                  <a:srgbClr val="000000"/>
                </a:solidFill>
                <a:latin typeface="Calibri" panose="020F0502020204030204" pitchFamily="34" charset="0"/>
                <a:ea typeface="Calibri" panose="020F0502020204030204" pitchFamily="34" charset="0"/>
                <a:cs typeface="Calibri" panose="020F0502020204030204" pitchFamily="34" charset="0"/>
              </a:rPr>
              <a:t>Разрез </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кожи и подкожного жирового слоя по срединной линии начинают вверху, несколько отступя от мечевидного отростка, и заканчивают внизу, не доходя до пупка. Кровотечение из мелких сосудов останавливают прижатием или наложением лигатур.</a:t>
            </a:r>
          </a:p>
          <a:p>
            <a:pPr algn="just"/>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На протяжении кожного разреза рассекают апоневроз белой линии живота. Рану обкладывают большими марлевыми салфетками или полотенцами. Двумя анатомическими пинцетами на середине протяжения раны приподнимают складку брюшины с </a:t>
            </a:r>
            <a:r>
              <a:rPr lang="ru-RU" dirty="0" err="1">
                <a:solidFill>
                  <a:srgbClr val="000000"/>
                </a:solidFill>
                <a:latin typeface="Calibri" panose="020F0502020204030204" pitchFamily="34" charset="0"/>
                <a:ea typeface="Calibri" panose="020F0502020204030204" pitchFamily="34" charset="0"/>
                <a:cs typeface="Calibri" panose="020F0502020204030204" pitchFamily="34" charset="0"/>
              </a:rPr>
              <a:t>предбрюшинной</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клетчаткой и надсекают ее; края разреза брюшины тотчас соединяют зажимами Микулича с обкладывающими полотенцами; рассекают брюшину по всей длине раны, приподняв ее введенными в полость живота пальцами.</a:t>
            </a:r>
          </a:p>
          <a:p>
            <a:pPr algn="just"/>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После рассечения брюшины рану растягивают пластинчатыми крючками-зеркалами или автоматическими </a:t>
            </a:r>
            <a:r>
              <a:rPr lang="ru-RU" dirty="0" err="1" smtClean="0">
                <a:solidFill>
                  <a:srgbClr val="000000"/>
                </a:solidFill>
                <a:latin typeface="Calibri" panose="020F0502020204030204" pitchFamily="34" charset="0"/>
                <a:ea typeface="Calibri" panose="020F0502020204030204" pitchFamily="34" charset="0"/>
                <a:cs typeface="Calibri" panose="020F0502020204030204" pitchFamily="34" charset="0"/>
              </a:rPr>
              <a:t>ранорасширителями</a:t>
            </a:r>
            <a:r>
              <a:rPr lang="ru-RU" dirty="0" smtClean="0">
                <a:solidFill>
                  <a:srgbClr val="000000"/>
                </a:solidFill>
                <a:latin typeface="Calibri" panose="020F0502020204030204" pitchFamily="34" charset="0"/>
                <a:ea typeface="Calibri" panose="020F0502020204030204" pitchFamily="34" charset="0"/>
                <a:cs typeface="Calibri" panose="020F0502020204030204" pitchFamily="34" charset="0"/>
              </a:rPr>
              <a:t>. </a:t>
            </a:r>
          </a:p>
          <a:p>
            <a:pPr algn="just"/>
            <a:endParaRPr lang="ru-RU" dirty="0" smtClean="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r>
              <a:rPr lang="ru-RU" dirty="0" smtClean="0">
                <a:solidFill>
                  <a:srgbClr val="000000"/>
                </a:solidFill>
                <a:latin typeface="Calibri" panose="020F0502020204030204" pitchFamily="34" charset="0"/>
                <a:ea typeface="Calibri" panose="020F0502020204030204" pitchFamily="34" charset="0"/>
                <a:cs typeface="Calibri" panose="020F0502020204030204" pitchFamily="34" charset="0"/>
              </a:rPr>
              <a:t>Затем </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приступают к осмотру и к производству основного этапа оперативного вмешательства.</a:t>
            </a:r>
            <a:endParaRPr lang="ru-RU"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Рисунок 2"/>
          <p:cNvPicPr>
            <a:picLocks noChangeAspect="1"/>
          </p:cNvPicPr>
          <p:nvPr/>
        </p:nvPicPr>
        <p:blipFill>
          <a:blip r:embed="rId2"/>
          <a:stretch>
            <a:fillRect/>
          </a:stretch>
        </p:blipFill>
        <p:spPr>
          <a:xfrm>
            <a:off x="10558304" y="264379"/>
            <a:ext cx="1402202" cy="1371719"/>
          </a:xfrm>
          <a:prstGeom prst="rect">
            <a:avLst/>
          </a:prstGeom>
        </p:spPr>
      </p:pic>
    </p:spTree>
    <p:extLst>
      <p:ext uri="{BB962C8B-B14F-4D97-AF65-F5344CB8AC3E}">
        <p14:creationId xmlns:p14="http://schemas.microsoft.com/office/powerpoint/2010/main" val="16905325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4390413" y="345124"/>
            <a:ext cx="3411170" cy="5122739"/>
          </a:xfrm>
          <a:prstGeom prst="rect">
            <a:avLst/>
          </a:prstGeom>
        </p:spPr>
      </p:pic>
      <p:sp>
        <p:nvSpPr>
          <p:cNvPr id="3" name="Прямоугольник 2"/>
          <p:cNvSpPr/>
          <p:nvPr/>
        </p:nvSpPr>
        <p:spPr>
          <a:xfrm>
            <a:off x="756210" y="5583611"/>
            <a:ext cx="10679575" cy="923330"/>
          </a:xfrm>
          <a:prstGeom prst="rect">
            <a:avLst/>
          </a:prstGeom>
        </p:spPr>
        <p:txBody>
          <a:bodyPr wrap="square">
            <a:spAutoFit/>
          </a:bodyPr>
          <a:lstStyle/>
          <a:p>
            <a:pPr lvl="0" algn="ctr"/>
            <a:r>
              <a:rPr lang="ru-RU" b="1" i="1" dirty="0">
                <a:solidFill>
                  <a:srgbClr val="000000"/>
                </a:solidFill>
                <a:latin typeface="Arial" panose="020B0604020202020204" pitchFamily="34" charset="0"/>
              </a:rPr>
              <a:t>Верхняя срединная лапаротомия</a:t>
            </a:r>
            <a:endParaRPr lang="ru-RU" dirty="0">
              <a:solidFill>
                <a:srgbClr val="000000"/>
              </a:solidFill>
              <a:latin typeface="Arial" panose="020B0604020202020204" pitchFamily="34" charset="0"/>
            </a:endParaRPr>
          </a:p>
          <a:p>
            <a:pPr lvl="0" algn="ctr"/>
            <a:r>
              <a:rPr lang="ru-RU" i="1" dirty="0">
                <a:solidFill>
                  <a:srgbClr val="000000"/>
                </a:solidFill>
                <a:latin typeface="Arial" panose="020B0604020202020204" pitchFamily="34" charset="0"/>
              </a:rPr>
              <a:t>а – доступ при верхней срединной лапаротомии, б – линия разреза. (Из: Клиническая хирургия (Под ред. Ю.М. Панцырева. — М., 1988.)</a:t>
            </a:r>
            <a:endParaRPr lang="ru-RU" dirty="0">
              <a:solidFill>
                <a:srgbClr val="000000"/>
              </a:solidFill>
              <a:latin typeface="Arial" panose="020B0604020202020204" pitchFamily="34" charset="0"/>
            </a:endParaRPr>
          </a:p>
        </p:txBody>
      </p:sp>
      <p:pic>
        <p:nvPicPr>
          <p:cNvPr id="4" name="Рисунок 3"/>
          <p:cNvPicPr>
            <a:picLocks noChangeAspect="1"/>
          </p:cNvPicPr>
          <p:nvPr/>
        </p:nvPicPr>
        <p:blipFill>
          <a:blip r:embed="rId3"/>
          <a:stretch>
            <a:fillRect/>
          </a:stretch>
        </p:blipFill>
        <p:spPr>
          <a:xfrm>
            <a:off x="10558304" y="264379"/>
            <a:ext cx="1402202" cy="1371719"/>
          </a:xfrm>
          <a:prstGeom prst="rect">
            <a:avLst/>
          </a:prstGeom>
        </p:spPr>
      </p:pic>
    </p:spTree>
    <p:extLst>
      <p:ext uri="{BB962C8B-B14F-4D97-AF65-F5344CB8AC3E}">
        <p14:creationId xmlns:p14="http://schemas.microsoft.com/office/powerpoint/2010/main" val="1430776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52042" y="1029230"/>
            <a:ext cx="6096000" cy="4524315"/>
          </a:xfrm>
          <a:prstGeom prst="rect">
            <a:avLst/>
          </a:prstGeom>
        </p:spPr>
        <p:txBody>
          <a:bodyPr>
            <a:spAutoFit/>
          </a:bodyPr>
          <a:lstStyle/>
          <a:p>
            <a:r>
              <a:rPr lang="ru-RU" b="1" dirty="0">
                <a:solidFill>
                  <a:srgbClr val="007366"/>
                </a:solidFill>
                <a:latin typeface="Calibri" panose="020F0502020204030204" pitchFamily="34" charset="0"/>
                <a:ea typeface="Calibri" panose="020F0502020204030204" pitchFamily="34" charset="0"/>
                <a:cs typeface="Calibri" panose="020F0502020204030204" pitchFamily="34" charset="0"/>
              </a:rPr>
              <a:t>Доступ к затылочной доле</a:t>
            </a:r>
          </a:p>
          <a:p>
            <a:r>
              <a:rPr lang="ru-RU" dirty="0">
                <a:solidFill>
                  <a:srgbClr val="333333"/>
                </a:solidFill>
                <a:latin typeface="Calibri" panose="020F0502020204030204" pitchFamily="34" charset="0"/>
                <a:ea typeface="Calibri" panose="020F0502020204030204" pitchFamily="34" charset="0"/>
                <a:cs typeface="Calibri" panose="020F0502020204030204" pitchFamily="34" charset="0"/>
              </a:rPr>
              <a:t>При осуществлении доступа к затылочной доле кожный разрез начинают от наружного затылочного бугра, ведут по срединной линии и на уровне заднего края ушной раковины заворачивают дугой книзу в сторону уха, заканчивая разрез у верхнего края ушной </a:t>
            </a:r>
            <a:r>
              <a:rPr lang="ru-RU" dirty="0" smtClean="0">
                <a:solidFill>
                  <a:srgbClr val="333333"/>
                </a:solidFill>
                <a:latin typeface="Calibri" panose="020F0502020204030204" pitchFamily="34" charset="0"/>
                <a:ea typeface="Calibri" panose="020F0502020204030204" pitchFamily="34" charset="0"/>
                <a:cs typeface="Calibri" panose="020F0502020204030204" pitchFamily="34" charset="0"/>
              </a:rPr>
              <a:t>раковины.</a:t>
            </a:r>
            <a:r>
              <a:rPr lang="ru-RU" dirty="0">
                <a:solidFill>
                  <a:srgbClr val="333333"/>
                </a:solidFill>
                <a:latin typeface="Calibri" panose="020F0502020204030204" pitchFamily="34" charset="0"/>
                <a:ea typeface="Calibri" panose="020F0502020204030204" pitchFamily="34" charset="0"/>
                <a:cs typeface="Calibri" panose="020F0502020204030204" pitchFamily="34" charset="0"/>
              </a:rPr>
              <a:t> Надкостницу рассекают </a:t>
            </a:r>
            <a:r>
              <a:rPr lang="ru-RU" dirty="0" smtClean="0">
                <a:solidFill>
                  <a:srgbClr val="333333"/>
                </a:solidFill>
                <a:latin typeface="Calibri" panose="020F0502020204030204" pitchFamily="34" charset="0"/>
                <a:ea typeface="Calibri" panose="020F0502020204030204" pitchFamily="34" charset="0"/>
                <a:cs typeface="Calibri" panose="020F0502020204030204" pitchFamily="34" charset="0"/>
              </a:rPr>
              <a:t>подковооб</a:t>
            </a:r>
            <a:r>
              <a:rPr lang="ru-RU" dirty="0">
                <a:solidFill>
                  <a:srgbClr val="333333"/>
                </a:solidFill>
                <a:latin typeface="Calibri" panose="020F0502020204030204" pitchFamily="34" charset="0"/>
                <a:ea typeface="Calibri" panose="020F0502020204030204" pitchFamily="34" charset="0"/>
                <a:cs typeface="Calibri" panose="020F0502020204030204" pitchFamily="34" charset="0"/>
              </a:rPr>
              <a:t>разным разрезом с вершиной у сагиттального шва и основанием, направленным в сторону уха. Необходимо помнить, что линия пропила идёт почти параллельно сагиттальному и поперечному синусам и захватывает область слияния синусов и место перехода поперечного синуса в сигмовидный. Если трепанируют правую сторону, то фрезы накладывают так, чтобы пропил отступал от срединной линии не менее чем на 2-2,5 см (обходя место слияния синусов), а от поперечного - на 1,5-2 см.</a:t>
            </a:r>
            <a:endParaRPr lang="ru-RU"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Рисунок 2"/>
          <p:cNvPicPr>
            <a:picLocks noChangeAspect="1"/>
          </p:cNvPicPr>
          <p:nvPr/>
        </p:nvPicPr>
        <p:blipFill>
          <a:blip r:embed="rId2"/>
          <a:stretch>
            <a:fillRect/>
          </a:stretch>
        </p:blipFill>
        <p:spPr>
          <a:xfrm>
            <a:off x="7149296" y="759175"/>
            <a:ext cx="3750197" cy="4794370"/>
          </a:xfrm>
          <a:prstGeom prst="rect">
            <a:avLst/>
          </a:prstGeom>
        </p:spPr>
      </p:pic>
      <p:sp>
        <p:nvSpPr>
          <p:cNvPr id="4" name="Прямоугольник 3"/>
          <p:cNvSpPr/>
          <p:nvPr/>
        </p:nvSpPr>
        <p:spPr>
          <a:xfrm>
            <a:off x="5976395" y="5641088"/>
            <a:ext cx="6096000" cy="923330"/>
          </a:xfrm>
          <a:prstGeom prst="rect">
            <a:avLst/>
          </a:prstGeom>
        </p:spPr>
        <p:txBody>
          <a:bodyPr>
            <a:spAutoFit/>
          </a:bodyPr>
          <a:lstStyle/>
          <a:p>
            <a:pPr algn="ctr"/>
            <a:r>
              <a:rPr lang="ru-RU" dirty="0">
                <a:solidFill>
                  <a:srgbClr val="333333"/>
                </a:solidFill>
                <a:latin typeface="Calibri" panose="020F0502020204030204" pitchFamily="34" charset="0"/>
                <a:ea typeface="Calibri" panose="020F0502020204030204" pitchFamily="34" charset="0"/>
                <a:cs typeface="Calibri" panose="020F0502020204030204" pitchFamily="34" charset="0"/>
              </a:rPr>
              <a:t>Кожный разрез для доступа к затылочной доле.</a:t>
            </a:r>
          </a:p>
          <a:p>
            <a:pPr algn="ctr"/>
            <a:r>
              <a:rPr lang="ru-RU" dirty="0">
                <a:solidFill>
                  <a:srgbClr val="333333"/>
                </a:solidFill>
                <a:latin typeface="Calibri" panose="020F0502020204030204" pitchFamily="34" charset="0"/>
                <a:ea typeface="Calibri" panose="020F0502020204030204" pitchFamily="34" charset="0"/>
                <a:cs typeface="Calibri" panose="020F0502020204030204" pitchFamily="34" charset="0"/>
              </a:rPr>
              <a:t>(Из: </a:t>
            </a:r>
            <a:r>
              <a:rPr lang="ru-RU" i="1" dirty="0">
                <a:solidFill>
                  <a:srgbClr val="333333"/>
                </a:solidFill>
                <a:latin typeface="Calibri" panose="020F0502020204030204" pitchFamily="34" charset="0"/>
                <a:ea typeface="Calibri" panose="020F0502020204030204" pitchFamily="34" charset="0"/>
                <a:cs typeface="Calibri" panose="020F0502020204030204" pitchFamily="34" charset="0"/>
              </a:rPr>
              <a:t>Угрюмое В.М., Васкин И.С, </a:t>
            </a:r>
            <a:r>
              <a:rPr lang="ru-RU" i="1" dirty="0" err="1">
                <a:solidFill>
                  <a:srgbClr val="333333"/>
                </a:solidFill>
                <a:latin typeface="Calibri" panose="020F0502020204030204" pitchFamily="34" charset="0"/>
                <a:ea typeface="Calibri" panose="020F0502020204030204" pitchFamily="34" charset="0"/>
                <a:cs typeface="Calibri" panose="020F0502020204030204" pitchFamily="34" charset="0"/>
              </a:rPr>
              <a:t>Абраков</a:t>
            </a:r>
            <a:r>
              <a:rPr lang="ru-RU" i="1" dirty="0">
                <a:solidFill>
                  <a:srgbClr val="333333"/>
                </a:solidFill>
                <a:latin typeface="Calibri" panose="020F0502020204030204" pitchFamily="34" charset="0"/>
                <a:ea typeface="Calibri" panose="020F0502020204030204" pitchFamily="34" charset="0"/>
                <a:cs typeface="Calibri" panose="020F0502020204030204" pitchFamily="34" charset="0"/>
              </a:rPr>
              <a:t> Л.В. </a:t>
            </a:r>
            <a:r>
              <a:rPr lang="ru-RU" dirty="0">
                <a:solidFill>
                  <a:srgbClr val="333333"/>
                </a:solidFill>
                <a:latin typeface="Calibri" panose="020F0502020204030204" pitchFamily="34" charset="0"/>
                <a:ea typeface="Calibri" panose="020F0502020204030204" pitchFamily="34" charset="0"/>
                <a:cs typeface="Calibri" panose="020F0502020204030204" pitchFamily="34" charset="0"/>
              </a:rPr>
              <a:t>Оперативная нейрохирургия. - Л., 1959.)</a:t>
            </a:r>
            <a:endParaRPr lang="ru-RU"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Рисунок 4"/>
          <p:cNvPicPr>
            <a:picLocks noChangeAspect="1"/>
          </p:cNvPicPr>
          <p:nvPr/>
        </p:nvPicPr>
        <p:blipFill>
          <a:blip r:embed="rId3"/>
          <a:stretch>
            <a:fillRect/>
          </a:stretch>
        </p:blipFill>
        <p:spPr>
          <a:xfrm>
            <a:off x="10578720" y="231433"/>
            <a:ext cx="1402202" cy="1371719"/>
          </a:xfrm>
          <a:prstGeom prst="rect">
            <a:avLst/>
          </a:prstGeom>
        </p:spPr>
      </p:pic>
    </p:spTree>
    <p:extLst>
      <p:ext uri="{BB962C8B-B14F-4D97-AF65-F5344CB8AC3E}">
        <p14:creationId xmlns:p14="http://schemas.microsoft.com/office/powerpoint/2010/main" val="19636952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94481" y="1931960"/>
            <a:ext cx="10857053" cy="3477875"/>
          </a:xfrm>
          <a:prstGeom prst="rect">
            <a:avLst/>
          </a:prstGeom>
        </p:spPr>
        <p:txBody>
          <a:bodyPr wrap="square">
            <a:spAutoFit/>
          </a:bodyPr>
          <a:lstStyle/>
          <a:p>
            <a:pPr algn="just"/>
            <a:r>
              <a:rPr lang="ru-RU" sz="2000" dirty="0">
                <a:solidFill>
                  <a:srgbClr val="000000"/>
                </a:solidFill>
                <a:latin typeface="Calibri" panose="020F0502020204030204" pitchFamily="34" charset="0"/>
                <a:ea typeface="Calibri" panose="020F0502020204030204" pitchFamily="34" charset="0"/>
                <a:cs typeface="Calibri" panose="020F0502020204030204" pitchFamily="34" charset="0"/>
              </a:rPr>
              <a:t>По окончании операции брюшную полость следует тщательно осушить </a:t>
            </a:r>
            <a:r>
              <a:rPr lang="ru-RU"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тупферами</a:t>
            </a:r>
            <a:r>
              <a:rPr lang="ru-RU" sz="2000" dirty="0">
                <a:solidFill>
                  <a:srgbClr val="000000"/>
                </a:solidFill>
                <a:latin typeface="Calibri" panose="020F0502020204030204" pitchFamily="34" charset="0"/>
                <a:ea typeface="Calibri" panose="020F0502020204030204" pitchFamily="34" charset="0"/>
                <a:cs typeface="Calibri" panose="020F0502020204030204" pitchFamily="34" charset="0"/>
              </a:rPr>
              <a:t> от крови и выпота и проверить, не оставлены ли в ней случайно салфетки, шарики, инструменты.</a:t>
            </a:r>
          </a:p>
          <a:p>
            <a:pPr algn="just"/>
            <a:r>
              <a:rPr lang="ru-RU" sz="2000" dirty="0">
                <a:solidFill>
                  <a:srgbClr val="000000"/>
                </a:solidFill>
                <a:latin typeface="Calibri" panose="020F0502020204030204" pitchFamily="34" charset="0"/>
                <a:ea typeface="Calibri" panose="020F0502020204030204" pitchFamily="34" charset="0"/>
                <a:cs typeface="Calibri" panose="020F0502020204030204" pitchFamily="34" charset="0"/>
              </a:rPr>
              <a:t>Закрытие операционного разреза брюшной стенки производят послойно сначала зашивают брюшину, затем мышечно-апоневротический слой и, наконец кожу</a:t>
            </a:r>
            <a:r>
              <a:rPr lang="ru-RU" sz="20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a:t>
            </a:r>
          </a:p>
          <a:p>
            <a:pPr algn="just"/>
            <a:endParaRPr lang="ru-RU"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r>
              <a:rPr lang="ru-RU" sz="2000" dirty="0">
                <a:solidFill>
                  <a:srgbClr val="000000"/>
                </a:solidFill>
                <a:latin typeface="Calibri" panose="020F0502020204030204" pitchFamily="34" charset="0"/>
                <a:ea typeface="Calibri" panose="020F0502020204030204" pitchFamily="34" charset="0"/>
                <a:cs typeface="Calibri" panose="020F0502020204030204" pitchFamily="34" charset="0"/>
              </a:rPr>
              <a:t>Зашивание брюшины вместе с </a:t>
            </a:r>
            <a:r>
              <a:rPr lang="ru-RU"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предбрюшинной</a:t>
            </a:r>
            <a:r>
              <a:rPr lang="ru-RU" sz="2000" dirty="0">
                <a:solidFill>
                  <a:srgbClr val="000000"/>
                </a:solidFill>
                <a:latin typeface="Calibri" panose="020F0502020204030204" pitchFamily="34" charset="0"/>
                <a:ea typeface="Calibri" panose="020F0502020204030204" pitchFamily="34" charset="0"/>
                <a:cs typeface="Calibri" panose="020F0502020204030204" pitchFamily="34" charset="0"/>
              </a:rPr>
              <a:t> клетчаткой и поперечной фасцией производят непрерывным </a:t>
            </a:r>
            <a:r>
              <a:rPr lang="ru-RU"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кетгутовым</a:t>
            </a:r>
            <a:r>
              <a:rPr lang="ru-RU" sz="2000" dirty="0">
                <a:solidFill>
                  <a:srgbClr val="000000"/>
                </a:solidFill>
                <a:latin typeface="Calibri" panose="020F0502020204030204" pitchFamily="34" charset="0"/>
                <a:ea typeface="Calibri" panose="020F0502020204030204" pitchFamily="34" charset="0"/>
                <a:cs typeface="Calibri" panose="020F0502020204030204" pitchFamily="34" charset="0"/>
              </a:rPr>
              <a:t> швом</a:t>
            </a:r>
            <a:r>
              <a:rPr lang="ru-RU" sz="2000"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ru-RU" sz="2000" dirty="0">
                <a:solidFill>
                  <a:srgbClr val="000000"/>
                </a:solidFill>
                <a:latin typeface="Calibri" panose="020F0502020204030204" pitchFamily="34" charset="0"/>
                <a:ea typeface="Calibri" panose="020F0502020204030204" pitchFamily="34" charset="0"/>
                <a:cs typeface="Calibri" panose="020F0502020204030204" pitchFamily="34" charset="0"/>
              </a:rPr>
              <a:t>Шов начинают с нижнего угла раны; брюшные внутренности защищают от возможных проколов иглой особой лопаточкой (</a:t>
            </a:r>
            <a:r>
              <a:rPr lang="ru-RU"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Ревердена</a:t>
            </a:r>
            <a:r>
              <a:rPr lang="ru-RU" sz="2000" dirty="0">
                <a:solidFill>
                  <a:srgbClr val="000000"/>
                </a:solidFill>
                <a:latin typeface="Calibri" panose="020F0502020204030204" pitchFamily="34" charset="0"/>
                <a:ea typeface="Calibri" panose="020F0502020204030204" pitchFamily="34" charset="0"/>
                <a:cs typeface="Calibri" panose="020F0502020204030204" pitchFamily="34" charset="0"/>
              </a:rPr>
              <a:t>) либо салфеткой, которую перед полным закрытием раны удаляют. Если имеется большое натяжение краев сшиваемой брюшины, следует предварительно несколькими крепкими шелковыми швами сблизить края апоневроза. Апоневроз белой линии сшивают узловыми шелковыми швами</a:t>
            </a:r>
            <a:r>
              <a:rPr lang="ru-RU" sz="2000" i="1"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ru-RU" sz="2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Рисунок 2"/>
          <p:cNvPicPr>
            <a:picLocks noChangeAspect="1"/>
          </p:cNvPicPr>
          <p:nvPr/>
        </p:nvPicPr>
        <p:blipFill>
          <a:blip r:embed="rId2"/>
          <a:stretch>
            <a:fillRect/>
          </a:stretch>
        </p:blipFill>
        <p:spPr>
          <a:xfrm>
            <a:off x="10558304" y="264379"/>
            <a:ext cx="1402202" cy="1371719"/>
          </a:xfrm>
          <a:prstGeom prst="rect">
            <a:avLst/>
          </a:prstGeom>
        </p:spPr>
      </p:pic>
    </p:spTree>
    <p:extLst>
      <p:ext uri="{BB962C8B-B14F-4D97-AF65-F5344CB8AC3E}">
        <p14:creationId xmlns:p14="http://schemas.microsoft.com/office/powerpoint/2010/main" val="36208699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33375" y="1860926"/>
            <a:ext cx="10440365" cy="3170099"/>
          </a:xfrm>
          <a:prstGeom prst="rect">
            <a:avLst/>
          </a:prstGeom>
        </p:spPr>
        <p:txBody>
          <a:bodyPr wrap="square">
            <a:spAutoFit/>
          </a:bodyPr>
          <a:lstStyle/>
          <a:p>
            <a:pPr algn="just"/>
            <a:r>
              <a:rPr lang="ru-RU" sz="2000" dirty="0">
                <a:solidFill>
                  <a:srgbClr val="000000"/>
                </a:solidFill>
                <a:latin typeface="Calibri" panose="020F0502020204030204" pitchFamily="34" charset="0"/>
                <a:ea typeface="Calibri" panose="020F0502020204030204" pitchFamily="34" charset="0"/>
                <a:cs typeface="Calibri" panose="020F0502020204030204" pitchFamily="34" charset="0"/>
              </a:rPr>
              <a:t>В тех случаях, когда наложить этажный шов невозможно, брюшину сшивают вместе с апоневрозом узловыми швами или даже закрывают брюшную рану сквозными швами через все слои. Это бывает показано при резком раковом или ином истощении, когда швы брюшной стенки прорезаются, или при повторном зашивании после происшедшего расхождения швов и выпадения внутренностей (</a:t>
            </a:r>
            <a:r>
              <a:rPr lang="ru-RU"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эвентрация</a:t>
            </a:r>
            <a:r>
              <a:rPr lang="ru-RU" sz="2000" dirty="0">
                <a:solidFill>
                  <a:srgbClr val="000000"/>
                </a:solidFill>
                <a:latin typeface="Calibri" panose="020F0502020204030204" pitchFamily="34" charset="0"/>
                <a:ea typeface="Calibri" panose="020F0502020204030204" pitchFamily="34" charset="0"/>
                <a:cs typeface="Calibri" panose="020F0502020204030204" pitchFamily="34" charset="0"/>
              </a:rPr>
              <a:t>). Снятие кожных швов в обычных случаях производят через 7-8 дней после операции. У истощенных больных снятие швов должно быть отсрочено до 12-го дня.</a:t>
            </a:r>
          </a:p>
          <a:p>
            <a:pPr algn="just"/>
            <a:endParaRPr lang="ru-RU" sz="2000" dirty="0" smtClean="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r>
              <a:rPr lang="ru-RU" sz="20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При </a:t>
            </a:r>
            <a:r>
              <a:rPr lang="ru-RU" sz="2000" dirty="0">
                <a:solidFill>
                  <a:srgbClr val="000000"/>
                </a:solidFill>
                <a:latin typeface="Calibri" panose="020F0502020204030204" pitchFamily="34" charset="0"/>
                <a:ea typeface="Calibri" panose="020F0502020204030204" pitchFamily="34" charset="0"/>
                <a:cs typeface="Calibri" panose="020F0502020204030204" pitchFamily="34" charset="0"/>
              </a:rPr>
              <a:t>необходимости удлинить разрез его продолжают вниз, огибая пупок слева, избегая этим пересечения </a:t>
            </a:r>
            <a:r>
              <a:rPr lang="ru-RU"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lig</a:t>
            </a:r>
            <a:r>
              <a:rPr lang="ru-RU"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ru-RU"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teres</a:t>
            </a:r>
            <a:r>
              <a:rPr lang="ru-RU"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ru-RU"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hepatis</a:t>
            </a:r>
            <a:r>
              <a:rPr lang="ru-RU" sz="200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ru-RU" sz="2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Рисунок 2"/>
          <p:cNvPicPr>
            <a:picLocks noChangeAspect="1"/>
          </p:cNvPicPr>
          <p:nvPr/>
        </p:nvPicPr>
        <p:blipFill>
          <a:blip r:embed="rId2"/>
          <a:stretch>
            <a:fillRect/>
          </a:stretch>
        </p:blipFill>
        <p:spPr>
          <a:xfrm>
            <a:off x="10558304" y="264379"/>
            <a:ext cx="1402202" cy="1371719"/>
          </a:xfrm>
          <a:prstGeom prst="rect">
            <a:avLst/>
          </a:prstGeom>
        </p:spPr>
      </p:pic>
    </p:spTree>
    <p:extLst>
      <p:ext uri="{BB962C8B-B14F-4D97-AF65-F5344CB8AC3E}">
        <p14:creationId xmlns:p14="http://schemas.microsoft.com/office/powerpoint/2010/main" val="36438229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06057" y="1665028"/>
            <a:ext cx="6099857" cy="4031873"/>
          </a:xfrm>
          <a:prstGeom prst="rect">
            <a:avLst/>
          </a:prstGeom>
        </p:spPr>
        <p:txBody>
          <a:bodyPr wrap="square">
            <a:spAutoFit/>
          </a:bodyPr>
          <a:lstStyle/>
          <a:p>
            <a:r>
              <a:rPr lang="ru-RU" sz="2000" b="1" dirty="0">
                <a:solidFill>
                  <a:srgbClr val="007366"/>
                </a:solidFill>
                <a:latin typeface="Calibri" panose="020F0502020204030204" pitchFamily="34" charset="0"/>
                <a:ea typeface="Calibri" panose="020F0502020204030204" pitchFamily="34" charset="0"/>
                <a:cs typeface="Calibri" panose="020F0502020204030204" pitchFamily="34" charset="0"/>
              </a:rPr>
              <a:t>Нижнее срединное </a:t>
            </a:r>
            <a:r>
              <a:rPr lang="ru-RU" sz="2000" b="1" dirty="0" smtClean="0">
                <a:solidFill>
                  <a:srgbClr val="007366"/>
                </a:solidFill>
                <a:latin typeface="Calibri" panose="020F0502020204030204" pitchFamily="34" charset="0"/>
                <a:ea typeface="Calibri" panose="020F0502020204030204" pitchFamily="34" charset="0"/>
                <a:cs typeface="Calibri" panose="020F0502020204030204" pitchFamily="34" charset="0"/>
              </a:rPr>
              <a:t>чревосечение </a:t>
            </a:r>
            <a:r>
              <a:rPr lang="ru-RU" sz="2000" dirty="0" smtClean="0">
                <a:latin typeface="Calibri" panose="020F0502020204030204" pitchFamily="34" charset="0"/>
                <a:ea typeface="Calibri" panose="020F0502020204030204" pitchFamily="34" charset="0"/>
                <a:cs typeface="Calibri" panose="020F0502020204030204" pitchFamily="34" charset="0"/>
              </a:rPr>
              <a:t>(нижнесрединная </a:t>
            </a:r>
            <a:r>
              <a:rPr lang="ru-RU" sz="2000" dirty="0">
                <a:latin typeface="Calibri" panose="020F0502020204030204" pitchFamily="34" charset="0"/>
                <a:ea typeface="Calibri" panose="020F0502020204030204" pitchFamily="34" charset="0"/>
                <a:cs typeface="Calibri" panose="020F0502020204030204" pitchFamily="34" charset="0"/>
              </a:rPr>
              <a:t>лапаротомия)</a:t>
            </a:r>
            <a:endParaRPr lang="ru-RU" sz="2000" dirty="0" smtClean="0">
              <a:latin typeface="Calibri" panose="020F0502020204030204" pitchFamily="34" charset="0"/>
              <a:ea typeface="Calibri" panose="020F0502020204030204" pitchFamily="34" charset="0"/>
              <a:cs typeface="Calibri" panose="020F0502020204030204" pitchFamily="34" charset="0"/>
            </a:endParaRPr>
          </a:p>
          <a:p>
            <a:endParaRPr lang="ru-RU" dirty="0" smtClean="0">
              <a:latin typeface="Calibri" panose="020F0502020204030204" pitchFamily="34" charset="0"/>
              <a:ea typeface="Calibri" panose="020F0502020204030204" pitchFamily="34" charset="0"/>
              <a:cs typeface="Calibri" panose="020F0502020204030204" pitchFamily="34" charset="0"/>
            </a:endParaRPr>
          </a:p>
          <a:p>
            <a:r>
              <a:rPr lang="ru-RU" dirty="0" smtClean="0">
                <a:latin typeface="Calibri" panose="020F0502020204030204" pitchFamily="34" charset="0"/>
                <a:ea typeface="Calibri" panose="020F0502020204030204" pitchFamily="34" charset="0"/>
                <a:cs typeface="Calibri" panose="020F0502020204030204" pitchFamily="34" charset="0"/>
              </a:rPr>
              <a:t>Отличается </a:t>
            </a:r>
            <a:r>
              <a:rPr lang="ru-RU" dirty="0">
                <a:latin typeface="Calibri" panose="020F0502020204030204" pitchFamily="34" charset="0"/>
                <a:ea typeface="Calibri" panose="020F0502020204030204" pitchFamily="34" charset="0"/>
                <a:cs typeface="Calibri" panose="020F0502020204030204" pitchFamily="34" charset="0"/>
              </a:rPr>
              <a:t>некоторыми деталями. После рассечения белой линии живота в операционной ране видны внутренние края обеих прямых мышц, которые необходимо тщательно выявить и сместить в стороны. Рассечение глубоких слоев (поперечная фасция, </a:t>
            </a:r>
            <a:r>
              <a:rPr lang="ru-RU" dirty="0" err="1">
                <a:latin typeface="Calibri" panose="020F0502020204030204" pitchFamily="34" charset="0"/>
                <a:ea typeface="Calibri" panose="020F0502020204030204" pitchFamily="34" charset="0"/>
                <a:cs typeface="Calibri" panose="020F0502020204030204" pitchFamily="34" charset="0"/>
              </a:rPr>
              <a:t>предбрюшинный</a:t>
            </a:r>
            <a:r>
              <a:rPr lang="ru-RU" dirty="0">
                <a:latin typeface="Calibri" panose="020F0502020204030204" pitchFamily="34" charset="0"/>
                <a:ea typeface="Calibri" panose="020F0502020204030204" pitchFamily="34" charset="0"/>
                <a:cs typeface="Calibri" panose="020F0502020204030204" pitchFamily="34" charset="0"/>
              </a:rPr>
              <a:t> жир, брюшина) в нижнем отделе раны должно быть произведено с осторожностью во избежание ранения мочевого пузыря.</a:t>
            </a:r>
          </a:p>
          <a:p>
            <a:endParaRPr lang="ru-RU" dirty="0">
              <a:latin typeface="Calibri" panose="020F0502020204030204" pitchFamily="34" charset="0"/>
              <a:ea typeface="Calibri" panose="020F0502020204030204" pitchFamily="34" charset="0"/>
              <a:cs typeface="Calibri" panose="020F0502020204030204" pitchFamily="34" charset="0"/>
            </a:endParaRPr>
          </a:p>
          <a:p>
            <a:r>
              <a:rPr lang="ru-RU" dirty="0">
                <a:latin typeface="Calibri" panose="020F0502020204030204" pitchFamily="34" charset="0"/>
                <a:ea typeface="Calibri" panose="020F0502020204030204" pitchFamily="34" charset="0"/>
                <a:cs typeface="Calibri" panose="020F0502020204030204" pitchFamily="34" charset="0"/>
              </a:rPr>
              <a:t>При доступе к органам нижнего этажа брюшной полости нижний срединный разрез, как правило, продолжают выше пупка, обойдя его слева.</a:t>
            </a:r>
          </a:p>
        </p:txBody>
      </p:sp>
      <p:pic>
        <p:nvPicPr>
          <p:cNvPr id="3" name="Рисунок 2"/>
          <p:cNvPicPr>
            <a:picLocks noChangeAspect="1"/>
          </p:cNvPicPr>
          <p:nvPr/>
        </p:nvPicPr>
        <p:blipFill>
          <a:blip r:embed="rId2"/>
          <a:stretch>
            <a:fillRect/>
          </a:stretch>
        </p:blipFill>
        <p:spPr>
          <a:xfrm>
            <a:off x="7776711" y="466744"/>
            <a:ext cx="3400369" cy="5386723"/>
          </a:xfrm>
          <a:prstGeom prst="rect">
            <a:avLst/>
          </a:prstGeom>
        </p:spPr>
      </p:pic>
      <p:pic>
        <p:nvPicPr>
          <p:cNvPr id="4" name="Рисунок 3"/>
          <p:cNvPicPr>
            <a:picLocks noChangeAspect="1"/>
          </p:cNvPicPr>
          <p:nvPr/>
        </p:nvPicPr>
        <p:blipFill>
          <a:blip r:embed="rId3"/>
          <a:stretch>
            <a:fillRect/>
          </a:stretch>
        </p:blipFill>
        <p:spPr>
          <a:xfrm>
            <a:off x="175342" y="183356"/>
            <a:ext cx="1402202" cy="1371719"/>
          </a:xfrm>
          <a:prstGeom prst="rect">
            <a:avLst/>
          </a:prstGeom>
        </p:spPr>
      </p:pic>
      <p:sp>
        <p:nvSpPr>
          <p:cNvPr id="5" name="Прямоугольник 4"/>
          <p:cNvSpPr/>
          <p:nvPr/>
        </p:nvSpPr>
        <p:spPr>
          <a:xfrm>
            <a:off x="7343687" y="5853467"/>
            <a:ext cx="4407325" cy="461665"/>
          </a:xfrm>
          <a:prstGeom prst="rect">
            <a:avLst/>
          </a:prstGeom>
        </p:spPr>
        <p:txBody>
          <a:bodyPr wrap="square">
            <a:spAutoFit/>
          </a:bodyPr>
          <a:lstStyle/>
          <a:p>
            <a:pPr algn="ctr"/>
            <a:r>
              <a:rPr lang="ru-RU" sz="1200" dirty="0">
                <a:latin typeface="Calibri" panose="020F0502020204030204" pitchFamily="34" charset="0"/>
                <a:ea typeface="Calibri" panose="020F0502020204030204" pitchFamily="34" charset="0"/>
                <a:cs typeface="Calibri" panose="020F0502020204030204" pitchFamily="34" charset="0"/>
              </a:rPr>
              <a:t>Из: интернет ресурс </a:t>
            </a:r>
            <a:r>
              <a:rPr lang="en-US" sz="1200" dirty="0">
                <a:latin typeface="Calibri" panose="020F0502020204030204" pitchFamily="34" charset="0"/>
                <a:ea typeface="Calibri" panose="020F0502020204030204" pitchFamily="34" charset="0"/>
                <a:cs typeface="Calibri" panose="020F0502020204030204" pitchFamily="34" charset="0"/>
              </a:rPr>
              <a:t>en.ppt-online.org</a:t>
            </a:r>
            <a:endParaRPr lang="ru-RU" sz="1200" dirty="0">
              <a:latin typeface="Calibri" panose="020F0502020204030204" pitchFamily="34" charset="0"/>
              <a:ea typeface="Calibri" panose="020F0502020204030204" pitchFamily="34" charset="0"/>
              <a:cs typeface="Calibri" panose="020F0502020204030204" pitchFamily="34" charset="0"/>
            </a:endParaRPr>
          </a:p>
          <a:p>
            <a:pPr algn="ctr"/>
            <a:r>
              <a:rPr lang="ru-RU" sz="1200" dirty="0" smtClean="0">
                <a:latin typeface="Calibri" panose="020F0502020204030204" pitchFamily="34" charset="0"/>
                <a:ea typeface="Calibri" panose="020F0502020204030204" pitchFamily="34" charset="0"/>
                <a:cs typeface="Calibri" panose="020F0502020204030204" pitchFamily="34" charset="0"/>
              </a:rPr>
              <a:t>статья «Классификация оперативного доступа»</a:t>
            </a:r>
            <a:endParaRPr lang="ru-RU" sz="12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317846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20860" y="1354814"/>
            <a:ext cx="11192720" cy="3847207"/>
          </a:xfrm>
          <a:prstGeom prst="rect">
            <a:avLst/>
          </a:prstGeom>
        </p:spPr>
        <p:txBody>
          <a:bodyPr wrap="square">
            <a:spAutoFit/>
          </a:bodyPr>
          <a:lstStyle/>
          <a:p>
            <a:pPr algn="just"/>
            <a:r>
              <a:rPr lang="ru-RU" sz="2400" b="1" dirty="0">
                <a:solidFill>
                  <a:srgbClr val="007366"/>
                </a:solidFill>
                <a:latin typeface="Calibri" panose="020F0502020204030204" pitchFamily="34" charset="0"/>
                <a:ea typeface="Calibri" panose="020F0502020204030204" pitchFamily="34" charset="0"/>
                <a:cs typeface="Calibri" panose="020F0502020204030204" pitchFamily="34" charset="0"/>
              </a:rPr>
              <a:t>Прокол (пункция) живота</a:t>
            </a:r>
          </a:p>
          <a:p>
            <a:pPr algn="just"/>
            <a:endParaRPr lang="ru-RU" dirty="0" smtClean="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r>
              <a:rPr lang="ru-RU" dirty="0" smtClean="0">
                <a:solidFill>
                  <a:srgbClr val="000000"/>
                </a:solidFill>
                <a:latin typeface="Calibri" panose="020F0502020204030204" pitchFamily="34" charset="0"/>
                <a:ea typeface="Calibri" panose="020F0502020204030204" pitchFamily="34" charset="0"/>
                <a:cs typeface="Calibri" panose="020F0502020204030204" pitchFamily="34" charset="0"/>
              </a:rPr>
              <a:t>Целью</a:t>
            </a:r>
            <a:r>
              <a:rPr lang="ru-RU"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операции является эвакуация асцитической жидкости при водянке брюшной полости. Прокол производят по срединной линии живота. Точку для прокола избирают на середине расстояния между пупком и лобком. Мочевой пузырь должен быть предварительно опорожнен. Больного усаживают на операционный или перевязочный стол.</a:t>
            </a:r>
          </a:p>
          <a:p>
            <a:pPr algn="just"/>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Операционное поле обрабатывают спиртом и йодом; кожу и глубокие слои стенки живота анестезируют 0,5% раствором новокаина. Кожу на месте пункции надрезают кончиком скальпеля. Прокол производят троакаром. Хирург берет инструмент в правую руку, левой смещает кожу и, приставив троакар перпендикулярно к поверхности живота, прокалывает брюшную стенку. Когда троакар прошел через стенку живота, вынимают стилет и направляют струю жидкости в таз. Чтобы избежать быстрого падения внутрибрюшного давления во время извлечения жидкости, что может привести к коллапсу, наружное отверстие троакара периодически закрывают. Кроме того, помощник по мере истечения асцитической жидкости стягивает живот полотенцем.</a:t>
            </a:r>
            <a:endParaRPr lang="ru-RU"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4" name="Рисунок 3"/>
          <p:cNvPicPr>
            <a:picLocks noChangeAspect="1"/>
          </p:cNvPicPr>
          <p:nvPr/>
        </p:nvPicPr>
        <p:blipFill>
          <a:blip r:embed="rId2"/>
          <a:stretch>
            <a:fillRect/>
          </a:stretch>
        </p:blipFill>
        <p:spPr>
          <a:xfrm>
            <a:off x="10558304" y="264379"/>
            <a:ext cx="1402202" cy="1371719"/>
          </a:xfrm>
          <a:prstGeom prst="rect">
            <a:avLst/>
          </a:prstGeom>
        </p:spPr>
      </p:pic>
    </p:spTree>
    <p:extLst>
      <p:ext uri="{BB962C8B-B14F-4D97-AF65-F5344CB8AC3E}">
        <p14:creationId xmlns:p14="http://schemas.microsoft.com/office/powerpoint/2010/main" val="9878143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648480"/>
            <a:ext cx="10058400" cy="1371600"/>
          </a:xfrm>
        </p:spPr>
        <p:txBody>
          <a:bodyPr>
            <a:normAutofit/>
          </a:bodyPr>
          <a:lstStyle/>
          <a:p>
            <a:r>
              <a:rPr lang="ru-RU" sz="4000" b="1" dirty="0">
                <a:solidFill>
                  <a:srgbClr val="007366"/>
                </a:solidFill>
                <a:latin typeface="Calibri" panose="020F0502020204030204" pitchFamily="34" charset="0"/>
                <a:ea typeface="Calibri" panose="020F0502020204030204" pitchFamily="34" charset="0"/>
                <a:cs typeface="Calibri" panose="020F0502020204030204" pitchFamily="34" charset="0"/>
              </a:rPr>
              <a:t>Операции на органах поясничной области, таза и промежности.</a:t>
            </a:r>
            <a:endParaRPr lang="ru-RU" sz="4000" dirty="0">
              <a:solidFill>
                <a:srgbClr val="007366"/>
              </a:solidFill>
              <a:latin typeface="Calibri" panose="020F0502020204030204" pitchFamily="34" charset="0"/>
              <a:ea typeface="Calibri" panose="020F0502020204030204" pitchFamily="34" charset="0"/>
              <a:cs typeface="Calibri" panose="020F0502020204030204" pitchFamily="34" charset="0"/>
            </a:endParaRPr>
          </a:p>
        </p:txBody>
      </p:sp>
      <p:sp>
        <p:nvSpPr>
          <p:cNvPr id="3" name="Объект 2"/>
          <p:cNvSpPr>
            <a:spLocks noGrp="1"/>
          </p:cNvSpPr>
          <p:nvPr>
            <p:ph idx="1"/>
          </p:nvPr>
        </p:nvSpPr>
        <p:spPr>
          <a:xfrm>
            <a:off x="1066800" y="2404062"/>
            <a:ext cx="10058400" cy="2063766"/>
          </a:xfrm>
        </p:spPr>
        <p:txBody>
          <a:bodyPr/>
          <a:lstStyle/>
          <a:p>
            <a:pPr marL="0" indent="0">
              <a:buNone/>
            </a:pPr>
            <a:r>
              <a:rPr lang="ru-RU" b="1" i="1" dirty="0">
                <a:latin typeface="Calibri" panose="020F0502020204030204" pitchFamily="34" charset="0"/>
                <a:ea typeface="Calibri" panose="020F0502020204030204" pitchFamily="34" charset="0"/>
                <a:cs typeface="Calibri" panose="020F0502020204030204" pitchFamily="34" charset="0"/>
              </a:rPr>
              <a:t>Доступы при операциях на почке и верхней части мочеточника.</a:t>
            </a:r>
            <a:endParaRPr lang="ru-RU"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ru-RU" dirty="0">
                <a:latin typeface="Calibri" panose="020F0502020204030204" pitchFamily="34" charset="0"/>
                <a:ea typeface="Calibri" panose="020F0502020204030204" pitchFamily="34" charset="0"/>
                <a:cs typeface="Calibri" panose="020F0502020204030204" pitchFamily="34" charset="0"/>
              </a:rPr>
              <a:t>Различают два пути обнажения почек: внебрюшинный и </a:t>
            </a:r>
            <a:r>
              <a:rPr lang="ru-RU" dirty="0" err="1">
                <a:latin typeface="Calibri" panose="020F0502020204030204" pitchFamily="34" charset="0"/>
                <a:ea typeface="Calibri" panose="020F0502020204030204" pitchFamily="34" charset="0"/>
                <a:cs typeface="Calibri" panose="020F0502020204030204" pitchFamily="34" charset="0"/>
              </a:rPr>
              <a:t>чрезбрюшинный</a:t>
            </a:r>
            <a:r>
              <a:rPr lang="ru-RU" dirty="0">
                <a:latin typeface="Calibri" panose="020F0502020204030204" pitchFamily="34" charset="0"/>
                <a:ea typeface="Calibri" panose="020F0502020204030204" pitchFamily="34" charset="0"/>
                <a:cs typeface="Calibri" panose="020F0502020204030204" pitchFamily="34" charset="0"/>
              </a:rPr>
              <a:t>. </a:t>
            </a:r>
            <a:endParaRPr lang="ru-RU" dirty="0" smtClean="0">
              <a:latin typeface="Calibri" panose="020F0502020204030204" pitchFamily="34" charset="0"/>
              <a:ea typeface="Calibri" panose="020F0502020204030204" pitchFamily="34" charset="0"/>
              <a:cs typeface="Calibri" panose="020F0502020204030204" pitchFamily="34" charset="0"/>
            </a:endParaRPr>
          </a:p>
          <a:p>
            <a:pPr marL="0" indent="0">
              <a:buNone/>
            </a:pPr>
            <a:r>
              <a:rPr lang="ru-RU" dirty="0" smtClean="0">
                <a:latin typeface="Calibri" panose="020F0502020204030204" pitchFamily="34" charset="0"/>
                <a:ea typeface="Calibri" panose="020F0502020204030204" pitchFamily="34" charset="0"/>
                <a:cs typeface="Calibri" panose="020F0502020204030204" pitchFamily="34" charset="0"/>
              </a:rPr>
              <a:t>Для </a:t>
            </a:r>
            <a:r>
              <a:rPr lang="ru-RU" dirty="0">
                <a:latin typeface="Calibri" panose="020F0502020204030204" pitchFamily="34" charset="0"/>
                <a:ea typeface="Calibri" panose="020F0502020204030204" pitchFamily="34" charset="0"/>
                <a:cs typeface="Calibri" panose="020F0502020204030204" pitchFamily="34" charset="0"/>
              </a:rPr>
              <a:t>внебрюшинного пути предложено большое количество различных доступов, наиболее распространенными из которых </a:t>
            </a:r>
            <a:r>
              <a:rPr lang="ru-RU" dirty="0" smtClean="0">
                <a:latin typeface="Calibri" panose="020F0502020204030204" pitchFamily="34" charset="0"/>
                <a:ea typeface="Calibri" panose="020F0502020204030204" pitchFamily="34" charset="0"/>
                <a:cs typeface="Calibri" panose="020F0502020204030204" pitchFamily="34" charset="0"/>
              </a:rPr>
              <a:t>являются: </a:t>
            </a:r>
            <a:r>
              <a:rPr lang="ru-RU" dirty="0">
                <a:latin typeface="Calibri" panose="020F0502020204030204" pitchFamily="34" charset="0"/>
                <a:ea typeface="Calibri" panose="020F0502020204030204" pitchFamily="34" charset="0"/>
                <a:cs typeface="Calibri" panose="020F0502020204030204" pitchFamily="34" charset="0"/>
              </a:rPr>
              <a:t>по С. П. Федорову, Бергману – </a:t>
            </a:r>
            <a:r>
              <a:rPr lang="ru-RU" dirty="0" err="1">
                <a:latin typeface="Calibri" panose="020F0502020204030204" pitchFamily="34" charset="0"/>
                <a:ea typeface="Calibri" panose="020F0502020204030204" pitchFamily="34" charset="0"/>
                <a:cs typeface="Calibri" panose="020F0502020204030204" pitchFamily="34" charset="0"/>
              </a:rPr>
              <a:t>Израэлю</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торакофренолюмботомия</a:t>
            </a:r>
            <a:r>
              <a:rPr lang="ru-RU" dirty="0">
                <a:latin typeface="Calibri" panose="020F0502020204030204" pitchFamily="34" charset="0"/>
                <a:ea typeface="Calibri" panose="020F0502020204030204" pitchFamily="34" charset="0"/>
                <a:cs typeface="Calibri" panose="020F0502020204030204" pitchFamily="34" charset="0"/>
              </a:rPr>
              <a:t>, для </a:t>
            </a:r>
            <a:r>
              <a:rPr lang="ru-RU" dirty="0" err="1">
                <a:latin typeface="Calibri" panose="020F0502020204030204" pitchFamily="34" charset="0"/>
                <a:ea typeface="Calibri" panose="020F0502020204030204" pitchFamily="34" charset="0"/>
                <a:cs typeface="Calibri" panose="020F0502020204030204" pitchFamily="34" charset="0"/>
              </a:rPr>
              <a:t>чрезбрюшинного</a:t>
            </a:r>
            <a:r>
              <a:rPr lang="ru-RU" dirty="0">
                <a:latin typeface="Calibri" panose="020F0502020204030204" pitchFamily="34" charset="0"/>
                <a:ea typeface="Calibri" panose="020F0502020204030204" pitchFamily="34" charset="0"/>
                <a:cs typeface="Calibri" panose="020F0502020204030204" pitchFamily="34" charset="0"/>
              </a:rPr>
              <a:t> доступа – срединная лапаротомия.</a:t>
            </a:r>
          </a:p>
          <a:p>
            <a:pPr marL="0" indent="0">
              <a:buNone/>
            </a:pPr>
            <a:endParaRPr lang="ru-RU" dirty="0"/>
          </a:p>
        </p:txBody>
      </p:sp>
      <p:pic>
        <p:nvPicPr>
          <p:cNvPr id="4" name="Рисунок 3"/>
          <p:cNvPicPr>
            <a:picLocks noChangeAspect="1"/>
          </p:cNvPicPr>
          <p:nvPr/>
        </p:nvPicPr>
        <p:blipFill>
          <a:blip r:embed="rId2"/>
          <a:stretch>
            <a:fillRect/>
          </a:stretch>
        </p:blipFill>
        <p:spPr>
          <a:xfrm>
            <a:off x="10558304" y="264379"/>
            <a:ext cx="1402202" cy="1371719"/>
          </a:xfrm>
          <a:prstGeom prst="rect">
            <a:avLst/>
          </a:prstGeom>
        </p:spPr>
      </p:pic>
    </p:spTree>
    <p:extLst>
      <p:ext uri="{BB962C8B-B14F-4D97-AF65-F5344CB8AC3E}">
        <p14:creationId xmlns:p14="http://schemas.microsoft.com/office/powerpoint/2010/main" val="13260421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28889" y="5035678"/>
            <a:ext cx="5054279" cy="1231106"/>
          </a:xfrm>
          <a:prstGeom prst="rect">
            <a:avLst/>
          </a:prstGeom>
        </p:spPr>
        <p:txBody>
          <a:bodyPr wrap="square">
            <a:spAutoFit/>
          </a:bodyPr>
          <a:lstStyle/>
          <a:p>
            <a:pPr algn="ctr"/>
            <a:r>
              <a:rPr lang="ru-RU" sz="2000" b="1" i="1" dirty="0">
                <a:solidFill>
                  <a:srgbClr val="007366"/>
                </a:solidFill>
                <a:latin typeface="Calibri" panose="020F0502020204030204" pitchFamily="34" charset="0"/>
                <a:ea typeface="Calibri" panose="020F0502020204030204" pitchFamily="34" charset="0"/>
                <a:cs typeface="Calibri" panose="020F0502020204030204" pitchFamily="34" charset="0"/>
              </a:rPr>
              <a:t>1. Доступ Симона</a:t>
            </a:r>
            <a:endParaRPr lang="ru-RU" sz="2000" b="1" dirty="0">
              <a:solidFill>
                <a:srgbClr val="007366"/>
              </a:solidFill>
              <a:latin typeface="Calibri" panose="020F0502020204030204" pitchFamily="34" charset="0"/>
              <a:ea typeface="Calibri" panose="020F0502020204030204" pitchFamily="34" charset="0"/>
              <a:cs typeface="Calibri" panose="020F0502020204030204" pitchFamily="34" charset="0"/>
            </a:endParaRPr>
          </a:p>
          <a:p>
            <a:pPr algn="ct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Проводят продольный разрез по наружному краю выпрямителя спины от XII ребра до крыла подвздошной кости</a:t>
            </a:r>
            <a:endParaRPr lang="ru-RU"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4" name="Рисунок 3"/>
          <p:cNvPicPr>
            <a:picLocks noChangeAspect="1"/>
          </p:cNvPicPr>
          <p:nvPr/>
        </p:nvPicPr>
        <p:blipFill>
          <a:blip r:embed="rId2"/>
          <a:stretch>
            <a:fillRect/>
          </a:stretch>
        </p:blipFill>
        <p:spPr>
          <a:xfrm>
            <a:off x="1796346" y="458359"/>
            <a:ext cx="2719367" cy="4577319"/>
          </a:xfrm>
          <a:prstGeom prst="rect">
            <a:avLst/>
          </a:prstGeom>
        </p:spPr>
      </p:pic>
      <p:sp>
        <p:nvSpPr>
          <p:cNvPr id="5" name="Прямоугольник 4"/>
          <p:cNvSpPr/>
          <p:nvPr/>
        </p:nvSpPr>
        <p:spPr>
          <a:xfrm>
            <a:off x="6242611" y="5035678"/>
            <a:ext cx="5517266" cy="1200329"/>
          </a:xfrm>
          <a:prstGeom prst="rect">
            <a:avLst/>
          </a:prstGeom>
        </p:spPr>
        <p:txBody>
          <a:bodyPr wrap="square">
            <a:spAutoFit/>
          </a:bodyPr>
          <a:lstStyle/>
          <a:p>
            <a:pPr algn="ctr"/>
            <a:r>
              <a:rPr lang="ru-RU" b="1" i="1" dirty="0">
                <a:solidFill>
                  <a:srgbClr val="007366"/>
                </a:solidFill>
                <a:latin typeface="Calibri" panose="020F0502020204030204" pitchFamily="34" charset="0"/>
                <a:ea typeface="Calibri" panose="020F0502020204030204" pitchFamily="34" charset="0"/>
                <a:cs typeface="Calibri" panose="020F0502020204030204" pitchFamily="34" charset="0"/>
              </a:rPr>
              <a:t>2. Доступ Пеана</a:t>
            </a:r>
            <a:endParaRPr lang="ru-RU" b="1" dirty="0">
              <a:solidFill>
                <a:srgbClr val="007366"/>
              </a:solidFill>
              <a:latin typeface="Calibri" panose="020F0502020204030204" pitchFamily="34" charset="0"/>
              <a:ea typeface="Calibri" panose="020F0502020204030204" pitchFamily="34" charset="0"/>
              <a:cs typeface="Calibri" panose="020F0502020204030204" pitchFamily="34" charset="0"/>
            </a:endParaRPr>
          </a:p>
          <a:p>
            <a:pPr algn="ct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Проводят поперечный разрез от наружного края прямой мышцы живота к наружному краю выпрямителя спины</a:t>
            </a:r>
            <a:endParaRPr lang="ru-RU"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Рисунок 5"/>
          <p:cNvPicPr>
            <a:picLocks noChangeAspect="1"/>
          </p:cNvPicPr>
          <p:nvPr/>
        </p:nvPicPr>
        <p:blipFill>
          <a:blip r:embed="rId3"/>
          <a:stretch>
            <a:fillRect/>
          </a:stretch>
        </p:blipFill>
        <p:spPr>
          <a:xfrm>
            <a:off x="7571190" y="454038"/>
            <a:ext cx="2860109" cy="4581640"/>
          </a:xfrm>
          <a:prstGeom prst="rect">
            <a:avLst/>
          </a:prstGeom>
        </p:spPr>
      </p:pic>
      <p:pic>
        <p:nvPicPr>
          <p:cNvPr id="7" name="Рисунок 6"/>
          <p:cNvPicPr>
            <a:picLocks noChangeAspect="1"/>
          </p:cNvPicPr>
          <p:nvPr/>
        </p:nvPicPr>
        <p:blipFill>
          <a:blip r:embed="rId4"/>
          <a:stretch>
            <a:fillRect/>
          </a:stretch>
        </p:blipFill>
        <p:spPr>
          <a:xfrm>
            <a:off x="10558304" y="264379"/>
            <a:ext cx="1402202" cy="1371719"/>
          </a:xfrm>
          <a:prstGeom prst="rect">
            <a:avLst/>
          </a:prstGeom>
        </p:spPr>
      </p:pic>
      <p:sp>
        <p:nvSpPr>
          <p:cNvPr id="2" name="Прямоугольник 1"/>
          <p:cNvSpPr/>
          <p:nvPr/>
        </p:nvSpPr>
        <p:spPr>
          <a:xfrm>
            <a:off x="3212363" y="6266784"/>
            <a:ext cx="6096000" cy="276999"/>
          </a:xfrm>
          <a:prstGeom prst="rect">
            <a:avLst/>
          </a:prstGeom>
        </p:spPr>
        <p:txBody>
          <a:bodyPr>
            <a:spAutoFit/>
          </a:bodyPr>
          <a:lstStyle/>
          <a:p>
            <a:r>
              <a:rPr lang="ru-RU" sz="1200" dirty="0">
                <a:latin typeface="Calibri" panose="020F0502020204030204" pitchFamily="34" charset="0"/>
                <a:ea typeface="Calibri" panose="020F0502020204030204" pitchFamily="34" charset="0"/>
                <a:cs typeface="Calibri" panose="020F0502020204030204" pitchFamily="34" charset="0"/>
              </a:rPr>
              <a:t>(Из: интернет ресурс </a:t>
            </a:r>
            <a:r>
              <a:rPr lang="en-US" sz="1200" dirty="0">
                <a:latin typeface="Calibri" panose="020F0502020204030204" pitchFamily="34" charset="0"/>
                <a:ea typeface="Calibri" panose="020F0502020204030204" pitchFamily="34" charset="0"/>
                <a:cs typeface="Calibri" panose="020F0502020204030204" pitchFamily="34" charset="0"/>
              </a:rPr>
              <a:t>studwood.net</a:t>
            </a:r>
            <a:r>
              <a:rPr lang="ru-RU" sz="1200" dirty="0">
                <a:latin typeface="Calibri" panose="020F0502020204030204" pitchFamily="34" charset="0"/>
                <a:ea typeface="Calibri" panose="020F0502020204030204" pitchFamily="34" charset="0"/>
                <a:cs typeface="Calibri" panose="020F0502020204030204" pitchFamily="34" charset="0"/>
              </a:rPr>
              <a:t>; статья «</a:t>
            </a:r>
            <a:r>
              <a:rPr lang="ru-RU" sz="1200" dirty="0" err="1">
                <a:latin typeface="Calibri" panose="020F0502020204030204" pitchFamily="34" charset="0"/>
                <a:ea typeface="Calibri" panose="020F0502020204030204" pitchFamily="34" charset="0"/>
                <a:cs typeface="Calibri" panose="020F0502020204030204" pitchFamily="34" charset="0"/>
              </a:rPr>
              <a:t>ТАиОХ</a:t>
            </a:r>
            <a:r>
              <a:rPr lang="ru-RU" sz="1200" dirty="0">
                <a:latin typeface="Calibri" panose="020F0502020204030204" pitchFamily="34" charset="0"/>
                <a:ea typeface="Calibri" panose="020F0502020204030204" pitchFamily="34" charset="0"/>
                <a:cs typeface="Calibri" panose="020F0502020204030204" pitchFamily="34" charset="0"/>
              </a:rPr>
              <a:t> Забрюшинное пространство»)</a:t>
            </a:r>
            <a:endParaRPr lang="ru-RU" sz="1200" dirty="0"/>
          </a:p>
        </p:txBody>
      </p:sp>
    </p:spTree>
    <p:extLst>
      <p:ext uri="{BB962C8B-B14F-4D97-AF65-F5344CB8AC3E}">
        <p14:creationId xmlns:p14="http://schemas.microsoft.com/office/powerpoint/2010/main" val="16007780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6842" y="4826552"/>
            <a:ext cx="6096000" cy="1908215"/>
          </a:xfrm>
          <a:prstGeom prst="rect">
            <a:avLst/>
          </a:prstGeom>
        </p:spPr>
        <p:txBody>
          <a:bodyPr>
            <a:spAutoFit/>
          </a:bodyPr>
          <a:lstStyle/>
          <a:p>
            <a:pPr algn="ctr"/>
            <a:r>
              <a:rPr lang="ru-RU" b="1" i="1" dirty="0">
                <a:solidFill>
                  <a:srgbClr val="007366"/>
                </a:solidFill>
                <a:latin typeface="Calibri" panose="020F0502020204030204" pitchFamily="34" charset="0"/>
                <a:ea typeface="Calibri" panose="020F0502020204030204" pitchFamily="34" charset="0"/>
                <a:cs typeface="Calibri" panose="020F0502020204030204" pitchFamily="34" charset="0"/>
              </a:rPr>
              <a:t>3. Доступ Бергмана</a:t>
            </a:r>
            <a:endParaRPr lang="ru-RU" b="1" dirty="0">
              <a:solidFill>
                <a:srgbClr val="007366"/>
              </a:solidFill>
              <a:latin typeface="Calibri" panose="020F0502020204030204" pitchFamily="34" charset="0"/>
              <a:ea typeface="Calibri" panose="020F0502020204030204" pitchFamily="34" charset="0"/>
              <a:cs typeface="Calibri" panose="020F0502020204030204" pitchFamily="34" charset="0"/>
            </a:endParaRPr>
          </a:p>
          <a:p>
            <a:pPr algn="ctr"/>
            <a:r>
              <a:rPr lang="ru-RU" sz="1600" dirty="0">
                <a:solidFill>
                  <a:srgbClr val="000000"/>
                </a:solidFill>
                <a:latin typeface="Calibri" panose="020F0502020204030204" pitchFamily="34" charset="0"/>
                <a:ea typeface="Calibri" panose="020F0502020204030204" pitchFamily="34" charset="0"/>
                <a:cs typeface="Calibri" panose="020F0502020204030204" pitchFamily="34" charset="0"/>
              </a:rPr>
              <a:t>Разрез проводят по биссектрисе угла, образованного наружным краем выпрямителя спины и XII ребром косо вниз и вперед, до передней подмышечной линии на 3-4 см выше передней верхней ости подвздошной кости.</a:t>
            </a:r>
          </a:p>
          <a:p>
            <a:r>
              <a:rPr lang="ru-RU" dirty="0"/>
              <a:t/>
            </a:r>
            <a:br>
              <a:rPr lang="ru-RU" dirty="0"/>
            </a:br>
            <a:endParaRPr lang="ru-RU" dirty="0"/>
          </a:p>
        </p:txBody>
      </p:sp>
      <p:pic>
        <p:nvPicPr>
          <p:cNvPr id="3" name="Рисунок 2"/>
          <p:cNvPicPr>
            <a:picLocks noChangeAspect="1"/>
          </p:cNvPicPr>
          <p:nvPr/>
        </p:nvPicPr>
        <p:blipFill>
          <a:blip r:embed="rId2"/>
          <a:stretch>
            <a:fillRect/>
          </a:stretch>
        </p:blipFill>
        <p:spPr>
          <a:xfrm>
            <a:off x="1879341" y="347182"/>
            <a:ext cx="2491003" cy="4479370"/>
          </a:xfrm>
          <a:prstGeom prst="rect">
            <a:avLst/>
          </a:prstGeom>
        </p:spPr>
      </p:pic>
      <p:sp>
        <p:nvSpPr>
          <p:cNvPr id="4" name="Прямоугольник 3"/>
          <p:cNvSpPr/>
          <p:nvPr/>
        </p:nvSpPr>
        <p:spPr>
          <a:xfrm>
            <a:off x="6096000" y="4826552"/>
            <a:ext cx="6096000" cy="1354217"/>
          </a:xfrm>
          <a:prstGeom prst="rect">
            <a:avLst/>
          </a:prstGeom>
        </p:spPr>
        <p:txBody>
          <a:bodyPr>
            <a:spAutoFit/>
          </a:bodyPr>
          <a:lstStyle/>
          <a:p>
            <a:pPr algn="ctr"/>
            <a:r>
              <a:rPr lang="ru-RU" b="1" i="1" dirty="0">
                <a:solidFill>
                  <a:srgbClr val="007366"/>
                </a:solidFill>
                <a:latin typeface="Calibri" panose="020F0502020204030204" pitchFamily="34" charset="0"/>
                <a:ea typeface="Calibri" panose="020F0502020204030204" pitchFamily="34" charset="0"/>
                <a:cs typeface="Calibri" panose="020F0502020204030204" pitchFamily="34" charset="0"/>
              </a:rPr>
              <a:t>4. Доступ </a:t>
            </a:r>
            <a:r>
              <a:rPr lang="ru-RU" b="1" i="1" dirty="0" err="1">
                <a:solidFill>
                  <a:srgbClr val="007366"/>
                </a:solidFill>
                <a:latin typeface="Calibri" panose="020F0502020204030204" pitchFamily="34" charset="0"/>
                <a:ea typeface="Calibri" panose="020F0502020204030204" pitchFamily="34" charset="0"/>
                <a:cs typeface="Calibri" panose="020F0502020204030204" pitchFamily="34" charset="0"/>
              </a:rPr>
              <a:t>Израэля</a:t>
            </a:r>
            <a:endParaRPr lang="ru-RU" b="1" dirty="0">
              <a:solidFill>
                <a:srgbClr val="007366"/>
              </a:solidFill>
              <a:latin typeface="Calibri" panose="020F0502020204030204" pitchFamily="34" charset="0"/>
              <a:ea typeface="Calibri" panose="020F0502020204030204" pitchFamily="34" charset="0"/>
              <a:cs typeface="Calibri" panose="020F0502020204030204" pitchFamily="34" charset="0"/>
            </a:endParaRPr>
          </a:p>
          <a:p>
            <a:pPr algn="ctr"/>
            <a:r>
              <a:rPr lang="ru-RU" sz="1600" dirty="0">
                <a:solidFill>
                  <a:srgbClr val="000000"/>
                </a:solidFill>
                <a:latin typeface="Calibri" panose="020F0502020204030204" pitchFamily="34" charset="0"/>
                <a:ea typeface="Calibri" panose="020F0502020204030204" pitchFamily="34" charset="0"/>
                <a:cs typeface="Calibri" panose="020F0502020204030204" pitchFamily="34" charset="0"/>
              </a:rPr>
              <a:t>Разрез проводят по биссектрисе угла, образованного наружным краем выпрямителя спины и XII ребром косо вниз и вперед, проходя на 3-4 см выше передней верхней ости подвздошной кости, достигая средней трети паховой связки.</a:t>
            </a:r>
            <a:endParaRPr lang="ru-RU" sz="1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Рисунок 4"/>
          <p:cNvPicPr>
            <a:picLocks noChangeAspect="1"/>
          </p:cNvPicPr>
          <p:nvPr/>
        </p:nvPicPr>
        <p:blipFill>
          <a:blip r:embed="rId3"/>
          <a:stretch>
            <a:fillRect/>
          </a:stretch>
        </p:blipFill>
        <p:spPr>
          <a:xfrm>
            <a:off x="7898499" y="347182"/>
            <a:ext cx="2491002" cy="4479370"/>
          </a:xfrm>
          <a:prstGeom prst="rect">
            <a:avLst/>
          </a:prstGeom>
        </p:spPr>
      </p:pic>
      <p:pic>
        <p:nvPicPr>
          <p:cNvPr id="6" name="Рисунок 5"/>
          <p:cNvPicPr>
            <a:picLocks noChangeAspect="1"/>
          </p:cNvPicPr>
          <p:nvPr/>
        </p:nvPicPr>
        <p:blipFill>
          <a:blip r:embed="rId4"/>
          <a:stretch>
            <a:fillRect/>
          </a:stretch>
        </p:blipFill>
        <p:spPr>
          <a:xfrm>
            <a:off x="10558304" y="264379"/>
            <a:ext cx="1402202" cy="1371719"/>
          </a:xfrm>
          <a:prstGeom prst="rect">
            <a:avLst/>
          </a:prstGeom>
        </p:spPr>
      </p:pic>
      <p:sp>
        <p:nvSpPr>
          <p:cNvPr id="7" name="Прямоугольник 6"/>
          <p:cNvSpPr/>
          <p:nvPr/>
        </p:nvSpPr>
        <p:spPr>
          <a:xfrm>
            <a:off x="3369012" y="6308971"/>
            <a:ext cx="6096000" cy="276999"/>
          </a:xfrm>
          <a:prstGeom prst="rect">
            <a:avLst/>
          </a:prstGeom>
        </p:spPr>
        <p:txBody>
          <a:bodyPr>
            <a:spAutoFit/>
          </a:bodyPr>
          <a:lstStyle/>
          <a:p>
            <a:r>
              <a:rPr lang="ru-RU" sz="1200" dirty="0">
                <a:latin typeface="Calibri" panose="020F0502020204030204" pitchFamily="34" charset="0"/>
                <a:ea typeface="Calibri" panose="020F0502020204030204" pitchFamily="34" charset="0"/>
                <a:cs typeface="Calibri" panose="020F0502020204030204" pitchFamily="34" charset="0"/>
              </a:rPr>
              <a:t>(Из: интернет ресурс </a:t>
            </a:r>
            <a:r>
              <a:rPr lang="en-US" sz="1200" dirty="0">
                <a:latin typeface="Calibri" panose="020F0502020204030204" pitchFamily="34" charset="0"/>
                <a:ea typeface="Calibri" panose="020F0502020204030204" pitchFamily="34" charset="0"/>
                <a:cs typeface="Calibri" panose="020F0502020204030204" pitchFamily="34" charset="0"/>
              </a:rPr>
              <a:t>studwood.net</a:t>
            </a:r>
            <a:r>
              <a:rPr lang="ru-RU" sz="1200" dirty="0">
                <a:latin typeface="Calibri" panose="020F0502020204030204" pitchFamily="34" charset="0"/>
                <a:ea typeface="Calibri" panose="020F0502020204030204" pitchFamily="34" charset="0"/>
                <a:cs typeface="Calibri" panose="020F0502020204030204" pitchFamily="34" charset="0"/>
              </a:rPr>
              <a:t>; статья «</a:t>
            </a:r>
            <a:r>
              <a:rPr lang="ru-RU" sz="1200" dirty="0" err="1">
                <a:latin typeface="Calibri" panose="020F0502020204030204" pitchFamily="34" charset="0"/>
                <a:ea typeface="Calibri" panose="020F0502020204030204" pitchFamily="34" charset="0"/>
                <a:cs typeface="Calibri" panose="020F0502020204030204" pitchFamily="34" charset="0"/>
              </a:rPr>
              <a:t>ТАиОХ</a:t>
            </a:r>
            <a:r>
              <a:rPr lang="ru-RU" sz="1200" dirty="0">
                <a:latin typeface="Calibri" panose="020F0502020204030204" pitchFamily="34" charset="0"/>
                <a:ea typeface="Calibri" panose="020F0502020204030204" pitchFamily="34" charset="0"/>
                <a:cs typeface="Calibri" panose="020F0502020204030204" pitchFamily="34" charset="0"/>
              </a:rPr>
              <a:t> Забрюшинное пространство»)</a:t>
            </a:r>
            <a:endParaRPr lang="ru-RU" sz="1200" dirty="0"/>
          </a:p>
        </p:txBody>
      </p:sp>
    </p:spTree>
    <p:extLst>
      <p:ext uri="{BB962C8B-B14F-4D97-AF65-F5344CB8AC3E}">
        <p14:creationId xmlns:p14="http://schemas.microsoft.com/office/powerpoint/2010/main" val="32365385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79492" y="4939328"/>
            <a:ext cx="6096000" cy="1661993"/>
          </a:xfrm>
          <a:prstGeom prst="rect">
            <a:avLst/>
          </a:prstGeom>
        </p:spPr>
        <p:txBody>
          <a:bodyPr>
            <a:spAutoFit/>
          </a:bodyPr>
          <a:lstStyle/>
          <a:p>
            <a:pPr algn="ctr"/>
            <a:r>
              <a:rPr lang="ru-RU" b="1" i="1" dirty="0">
                <a:solidFill>
                  <a:srgbClr val="007366"/>
                </a:solidFill>
                <a:latin typeface="Calibri" panose="020F0502020204030204" pitchFamily="34" charset="0"/>
                <a:ea typeface="Calibri" panose="020F0502020204030204" pitchFamily="34" charset="0"/>
                <a:cs typeface="Calibri" panose="020F0502020204030204" pitchFamily="34" charset="0"/>
              </a:rPr>
              <a:t>5. Доступ Федорова</a:t>
            </a:r>
            <a:endParaRPr lang="ru-RU" b="1" dirty="0">
              <a:solidFill>
                <a:srgbClr val="007366"/>
              </a:solidFill>
              <a:latin typeface="Calibri" panose="020F0502020204030204" pitchFamily="34" charset="0"/>
              <a:ea typeface="Calibri" panose="020F0502020204030204" pitchFamily="34" charset="0"/>
              <a:cs typeface="Calibri" panose="020F0502020204030204" pitchFamily="34" charset="0"/>
            </a:endParaRPr>
          </a:p>
          <a:p>
            <a:pPr algn="ctr"/>
            <a:r>
              <a:rPr lang="ru-RU" sz="1600" dirty="0">
                <a:solidFill>
                  <a:srgbClr val="000000"/>
                </a:solidFill>
                <a:latin typeface="Calibri" panose="020F0502020204030204" pitchFamily="34" charset="0"/>
                <a:ea typeface="Calibri" panose="020F0502020204030204" pitchFamily="34" charset="0"/>
                <a:cs typeface="Calibri" panose="020F0502020204030204" pitchFamily="34" charset="0"/>
              </a:rPr>
              <a:t>Разрез проводят в косо-поперечном направлении от наружного края выпрямителя спины на уровне XII ребра до наружного края прямой мышцы живота, заканчивая его на уровне пупка</a:t>
            </a:r>
          </a:p>
          <a:p>
            <a:r>
              <a:rPr lang="ru-RU" dirty="0"/>
              <a:t/>
            </a:r>
            <a:br>
              <a:rPr lang="ru-RU" dirty="0"/>
            </a:br>
            <a:endParaRPr lang="ru-RU" dirty="0"/>
          </a:p>
        </p:txBody>
      </p:sp>
      <p:pic>
        <p:nvPicPr>
          <p:cNvPr id="3" name="Рисунок 2"/>
          <p:cNvPicPr>
            <a:picLocks noChangeAspect="1"/>
          </p:cNvPicPr>
          <p:nvPr/>
        </p:nvPicPr>
        <p:blipFill>
          <a:blip r:embed="rId2"/>
          <a:stretch>
            <a:fillRect/>
          </a:stretch>
        </p:blipFill>
        <p:spPr>
          <a:xfrm>
            <a:off x="5054621" y="361524"/>
            <a:ext cx="2545743" cy="4577804"/>
          </a:xfrm>
          <a:prstGeom prst="rect">
            <a:avLst/>
          </a:prstGeom>
        </p:spPr>
      </p:pic>
      <p:pic>
        <p:nvPicPr>
          <p:cNvPr id="4" name="Рисунок 3"/>
          <p:cNvPicPr>
            <a:picLocks noChangeAspect="1"/>
          </p:cNvPicPr>
          <p:nvPr/>
        </p:nvPicPr>
        <p:blipFill>
          <a:blip r:embed="rId3"/>
          <a:stretch>
            <a:fillRect/>
          </a:stretch>
        </p:blipFill>
        <p:spPr>
          <a:xfrm>
            <a:off x="10558304" y="264379"/>
            <a:ext cx="1402202" cy="1371719"/>
          </a:xfrm>
          <a:prstGeom prst="rect">
            <a:avLst/>
          </a:prstGeom>
        </p:spPr>
      </p:pic>
      <p:sp>
        <p:nvSpPr>
          <p:cNvPr id="5" name="Прямоугольник 4"/>
          <p:cNvSpPr/>
          <p:nvPr/>
        </p:nvSpPr>
        <p:spPr>
          <a:xfrm>
            <a:off x="3631659" y="6111682"/>
            <a:ext cx="6096000" cy="276999"/>
          </a:xfrm>
          <a:prstGeom prst="rect">
            <a:avLst/>
          </a:prstGeom>
        </p:spPr>
        <p:txBody>
          <a:bodyPr>
            <a:spAutoFit/>
          </a:bodyPr>
          <a:lstStyle/>
          <a:p>
            <a:r>
              <a:rPr lang="ru-RU" sz="1200" dirty="0">
                <a:latin typeface="Calibri" panose="020F0502020204030204" pitchFamily="34" charset="0"/>
                <a:ea typeface="Calibri" panose="020F0502020204030204" pitchFamily="34" charset="0"/>
                <a:cs typeface="Calibri" panose="020F0502020204030204" pitchFamily="34" charset="0"/>
              </a:rPr>
              <a:t>(Из: интернет ресурс </a:t>
            </a:r>
            <a:r>
              <a:rPr lang="en-US" sz="1200" dirty="0">
                <a:latin typeface="Calibri" panose="020F0502020204030204" pitchFamily="34" charset="0"/>
                <a:ea typeface="Calibri" panose="020F0502020204030204" pitchFamily="34" charset="0"/>
                <a:cs typeface="Calibri" panose="020F0502020204030204" pitchFamily="34" charset="0"/>
              </a:rPr>
              <a:t>studwood.net</a:t>
            </a:r>
            <a:r>
              <a:rPr lang="ru-RU" sz="1200" dirty="0">
                <a:latin typeface="Calibri" panose="020F0502020204030204" pitchFamily="34" charset="0"/>
                <a:ea typeface="Calibri" panose="020F0502020204030204" pitchFamily="34" charset="0"/>
                <a:cs typeface="Calibri" panose="020F0502020204030204" pitchFamily="34" charset="0"/>
              </a:rPr>
              <a:t>; статья «</a:t>
            </a:r>
            <a:r>
              <a:rPr lang="ru-RU" sz="1200" dirty="0" err="1">
                <a:latin typeface="Calibri" panose="020F0502020204030204" pitchFamily="34" charset="0"/>
                <a:ea typeface="Calibri" panose="020F0502020204030204" pitchFamily="34" charset="0"/>
                <a:cs typeface="Calibri" panose="020F0502020204030204" pitchFamily="34" charset="0"/>
              </a:rPr>
              <a:t>ТАиОХ</a:t>
            </a:r>
            <a:r>
              <a:rPr lang="ru-RU" sz="1200" dirty="0">
                <a:latin typeface="Calibri" panose="020F0502020204030204" pitchFamily="34" charset="0"/>
                <a:ea typeface="Calibri" panose="020F0502020204030204" pitchFamily="34" charset="0"/>
                <a:cs typeface="Calibri" panose="020F0502020204030204" pitchFamily="34" charset="0"/>
              </a:rPr>
              <a:t> Забрюшинное пространство»)</a:t>
            </a:r>
            <a:endParaRPr lang="ru-RU" sz="1200" dirty="0"/>
          </a:p>
        </p:txBody>
      </p:sp>
    </p:spTree>
    <p:extLst>
      <p:ext uri="{BB962C8B-B14F-4D97-AF65-F5344CB8AC3E}">
        <p14:creationId xmlns:p14="http://schemas.microsoft.com/office/powerpoint/2010/main" val="3677645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87078" y="1607475"/>
            <a:ext cx="10405641" cy="3477875"/>
          </a:xfrm>
          <a:prstGeom prst="rect">
            <a:avLst/>
          </a:prstGeom>
        </p:spPr>
        <p:txBody>
          <a:bodyPr wrap="square">
            <a:spAutoFit/>
          </a:bodyPr>
          <a:lstStyle/>
          <a:p>
            <a:r>
              <a:rPr lang="ru-RU" sz="2000" b="1" dirty="0">
                <a:solidFill>
                  <a:srgbClr val="007366"/>
                </a:solidFill>
                <a:latin typeface="Calibri" panose="020F0502020204030204" pitchFamily="34" charset="0"/>
                <a:ea typeface="Calibri" panose="020F0502020204030204" pitchFamily="34" charset="0"/>
                <a:cs typeface="Calibri" panose="020F0502020204030204" pitchFamily="34" charset="0"/>
              </a:rPr>
              <a:t>Люмботомия по С. П. </a:t>
            </a:r>
            <a:r>
              <a:rPr lang="ru-RU" sz="2000" b="1" dirty="0" smtClean="0">
                <a:solidFill>
                  <a:srgbClr val="007366"/>
                </a:solidFill>
                <a:latin typeface="Calibri" panose="020F0502020204030204" pitchFamily="34" charset="0"/>
                <a:ea typeface="Calibri" panose="020F0502020204030204" pitchFamily="34" charset="0"/>
                <a:cs typeface="Calibri" panose="020F0502020204030204" pitchFamily="34" charset="0"/>
              </a:rPr>
              <a:t>Федорову</a:t>
            </a:r>
          </a:p>
          <a:p>
            <a:endParaRPr lang="ru-RU" sz="2000" b="1" dirty="0">
              <a:solidFill>
                <a:srgbClr val="007366"/>
              </a:solidFill>
              <a:latin typeface="Calibri" panose="020F0502020204030204" pitchFamily="34" charset="0"/>
              <a:ea typeface="Calibri" panose="020F0502020204030204" pitchFamily="34" charset="0"/>
              <a:cs typeface="Calibri" panose="020F0502020204030204" pitchFamily="34" charset="0"/>
            </a:endParaRPr>
          </a:p>
          <a:p>
            <a:pPr algn="just"/>
            <a:r>
              <a:rPr lang="ru-RU" b="1" dirty="0">
                <a:solidFill>
                  <a:srgbClr val="000000"/>
                </a:solidFill>
                <a:latin typeface="Calibri" panose="020F0502020204030204" pitchFamily="34" charset="0"/>
                <a:ea typeface="Calibri" panose="020F0502020204030204" pitchFamily="34" charset="0"/>
                <a:cs typeface="Calibri" panose="020F0502020204030204" pitchFamily="34" charset="0"/>
              </a:rPr>
              <a:t>Положение </a:t>
            </a:r>
            <a:r>
              <a:rPr lang="ru-RU" b="1" dirty="0" smtClean="0">
                <a:solidFill>
                  <a:srgbClr val="000000"/>
                </a:solidFill>
                <a:latin typeface="Calibri" panose="020F0502020204030204" pitchFamily="34" charset="0"/>
                <a:ea typeface="Calibri" panose="020F0502020204030204" pitchFamily="34" charset="0"/>
                <a:cs typeface="Calibri" panose="020F0502020204030204" pitchFamily="34" charset="0"/>
              </a:rPr>
              <a:t>больного: </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н</a:t>
            </a:r>
            <a:r>
              <a:rPr lang="ru-RU" dirty="0" smtClean="0">
                <a:solidFill>
                  <a:srgbClr val="000000"/>
                </a:solidFill>
                <a:latin typeface="Calibri" panose="020F0502020204030204" pitchFamily="34" charset="0"/>
                <a:ea typeface="Calibri" panose="020F0502020204030204" pitchFamily="34" charset="0"/>
                <a:cs typeface="Calibri" panose="020F0502020204030204" pitchFamily="34" charset="0"/>
              </a:rPr>
              <a:t>а </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здоровом боку с валиком, подложенным между гребнем подвздошной кости и XII ребром. Нога, предлежащая к операционному столу, согнута в тазобедренном и коленном суставах, другая – выпрямлена</a:t>
            </a:r>
            <a:r>
              <a:rPr lang="ru-RU" dirty="0" smtClean="0">
                <a:solidFill>
                  <a:srgbClr val="000000"/>
                </a:solidFill>
                <a:latin typeface="Calibri" panose="020F0502020204030204" pitchFamily="34" charset="0"/>
                <a:ea typeface="Calibri" panose="020F0502020204030204" pitchFamily="34" charset="0"/>
                <a:cs typeface="Calibri" panose="020F0502020204030204" pitchFamily="34" charset="0"/>
              </a:rPr>
              <a:t>.</a:t>
            </a:r>
          </a:p>
          <a:p>
            <a:pPr algn="just"/>
            <a:endParaRPr lang="ru-RU"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Разрез кожи начинают в костовертебральном углу между XII ребром и наружным краем мышцы, выпрямляющей позвоночник, проводят в косопоперечном направлении в сторону пупка. Рассекают кожу, подкожную клетчатку, поверхностную фасцию, широчайшую мышцу спины, заднюю зубчатую, наружную и внутреннюю косую и поперечную мышцы, поясничную фасцию. Края раны разводят </a:t>
            </a:r>
            <a:r>
              <a:rPr lang="ru-RU" dirty="0" err="1">
                <a:solidFill>
                  <a:srgbClr val="000000"/>
                </a:solidFill>
                <a:latin typeface="Calibri" panose="020F0502020204030204" pitchFamily="34" charset="0"/>
                <a:ea typeface="Calibri" panose="020F0502020204030204" pitchFamily="34" charset="0"/>
                <a:cs typeface="Calibri" panose="020F0502020204030204" pitchFamily="34" charset="0"/>
              </a:rPr>
              <a:t>ранорасширителем</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Складку брюшины отслаивают </a:t>
            </a:r>
            <a:r>
              <a:rPr lang="ru-RU" dirty="0" err="1">
                <a:solidFill>
                  <a:srgbClr val="000000"/>
                </a:solidFill>
                <a:latin typeface="Calibri" panose="020F0502020204030204" pitchFamily="34" charset="0"/>
                <a:ea typeface="Calibri" panose="020F0502020204030204" pitchFamily="34" charset="0"/>
                <a:cs typeface="Calibri" panose="020F0502020204030204" pitchFamily="34" charset="0"/>
              </a:rPr>
              <a:t>тупфером</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кпереди. Жировую капсулу почки вскрывают, почку с ее сосудистой ножкой тупым путем выделяют из окружающей клетчатки.</a:t>
            </a:r>
            <a:endParaRPr lang="ru-RU"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Рисунок 2"/>
          <p:cNvPicPr>
            <a:picLocks noChangeAspect="1"/>
          </p:cNvPicPr>
          <p:nvPr/>
        </p:nvPicPr>
        <p:blipFill>
          <a:blip r:embed="rId2"/>
          <a:stretch>
            <a:fillRect/>
          </a:stretch>
        </p:blipFill>
        <p:spPr>
          <a:xfrm>
            <a:off x="10558304" y="264379"/>
            <a:ext cx="1402202" cy="1371719"/>
          </a:xfrm>
          <a:prstGeom prst="rect">
            <a:avLst/>
          </a:prstGeom>
        </p:spPr>
      </p:pic>
    </p:spTree>
    <p:extLst>
      <p:ext uri="{BB962C8B-B14F-4D97-AF65-F5344CB8AC3E}">
        <p14:creationId xmlns:p14="http://schemas.microsoft.com/office/powerpoint/2010/main" val="946593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309068" y="377061"/>
            <a:ext cx="7809053" cy="5849164"/>
          </a:xfrm>
          <a:prstGeom prst="rect">
            <a:avLst/>
          </a:prstGeom>
        </p:spPr>
      </p:pic>
      <p:pic>
        <p:nvPicPr>
          <p:cNvPr id="3" name="Рисунок 2"/>
          <p:cNvPicPr>
            <a:picLocks noChangeAspect="1"/>
          </p:cNvPicPr>
          <p:nvPr/>
        </p:nvPicPr>
        <p:blipFill>
          <a:blip r:embed="rId3"/>
          <a:stretch>
            <a:fillRect/>
          </a:stretch>
        </p:blipFill>
        <p:spPr>
          <a:xfrm>
            <a:off x="10558304" y="264379"/>
            <a:ext cx="1402202" cy="1371719"/>
          </a:xfrm>
          <a:prstGeom prst="rect">
            <a:avLst/>
          </a:prstGeom>
        </p:spPr>
      </p:pic>
      <p:sp>
        <p:nvSpPr>
          <p:cNvPr id="4" name="Прямоугольник 3"/>
          <p:cNvSpPr/>
          <p:nvPr/>
        </p:nvSpPr>
        <p:spPr>
          <a:xfrm>
            <a:off x="3540868" y="6226225"/>
            <a:ext cx="5992238" cy="276999"/>
          </a:xfrm>
          <a:prstGeom prst="rect">
            <a:avLst/>
          </a:prstGeom>
        </p:spPr>
        <p:txBody>
          <a:bodyPr wrap="square">
            <a:spAutoFit/>
          </a:bodyPr>
          <a:lstStyle/>
          <a:p>
            <a:r>
              <a:rPr lang="ru-RU" sz="12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(Из: Атлас </a:t>
            </a:r>
            <a:r>
              <a:rPr lang="ru-RU" sz="1200" dirty="0">
                <a:solidFill>
                  <a:srgbClr val="000000"/>
                </a:solidFill>
                <a:latin typeface="Calibri" panose="020F0502020204030204" pitchFamily="34" charset="0"/>
                <a:ea typeface="Calibri" panose="020F0502020204030204" pitchFamily="34" charset="0"/>
                <a:cs typeface="Calibri" panose="020F0502020204030204" pitchFamily="34" charset="0"/>
              </a:rPr>
              <a:t>операций при травмах опорно-двигательного аппарата. Ревенко </a:t>
            </a:r>
            <a:r>
              <a:rPr lang="ru-RU" sz="12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Т.А)</a:t>
            </a:r>
            <a:endParaRPr lang="ru-RU" sz="12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40526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64871" y="889844"/>
            <a:ext cx="9815332" cy="3139321"/>
          </a:xfrm>
          <a:prstGeom prst="rect">
            <a:avLst/>
          </a:prstGeom>
        </p:spPr>
        <p:txBody>
          <a:bodyPr wrap="square">
            <a:spAutoFit/>
          </a:bodyPr>
          <a:lstStyle/>
          <a:p>
            <a:r>
              <a:rPr lang="ru-RU" dirty="0">
                <a:latin typeface="Calibri" panose="020F0502020204030204" pitchFamily="34" charset="0"/>
                <a:ea typeface="Calibri" panose="020F0502020204030204" pitchFamily="34" charset="0"/>
                <a:cs typeface="Calibri" panose="020F0502020204030204" pitchFamily="34" charset="0"/>
              </a:rPr>
              <a:t>В современной нейрохирургии для лечения патологии задней черепной ямки (ЗЧЯ), такой как опухоли основания черепа, мозжечка и ствола головного мозга, синдромы компрессии черепных нервов, сосудистые заболевания вертебробазилярного бассейна, активно используются различные </a:t>
            </a:r>
            <a:r>
              <a:rPr lang="ru-RU" dirty="0" err="1">
                <a:latin typeface="Calibri" panose="020F0502020204030204" pitchFamily="34" charset="0"/>
                <a:ea typeface="Calibri" panose="020F0502020204030204" pitchFamily="34" charset="0"/>
                <a:cs typeface="Calibri" panose="020F0502020204030204" pitchFamily="34" charset="0"/>
              </a:rPr>
              <a:t>субокципитальные</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smtClean="0">
                <a:latin typeface="Calibri" panose="020F0502020204030204" pitchFamily="34" charset="0"/>
                <a:ea typeface="Calibri" panose="020F0502020204030204" pitchFamily="34" charset="0"/>
                <a:cs typeface="Calibri" panose="020F0502020204030204" pitchFamily="34" charset="0"/>
              </a:rPr>
              <a:t>доступы. Основные </a:t>
            </a:r>
            <a:r>
              <a:rPr lang="ru-RU" dirty="0">
                <a:latin typeface="Calibri" panose="020F0502020204030204" pitchFamily="34" charset="0"/>
                <a:ea typeface="Calibri" panose="020F0502020204030204" pitchFamily="34" charset="0"/>
                <a:cs typeface="Calibri" panose="020F0502020204030204" pitchFamily="34" charset="0"/>
              </a:rPr>
              <a:t>положения пациента на операционном столе при их выполнении — полусидя и лежа. Каждое из них имеет свои преимущества и недостатки. Положение «полусидя» обеспечивает более адекватную вентиляцию легких, а благодаря естественному пассажу жидкости из операционной раны под воздействием силы тяжести, дает хорошую визуализацию анатомических структур ЗЧЯ. В то же время использование этого положения несет высокий риск развития воздушной эмболии, гемодинамических нарушений, связанных со </a:t>
            </a:r>
            <a:r>
              <a:rPr lang="ru-RU" dirty="0" smtClean="0">
                <a:latin typeface="Calibri" panose="020F0502020204030204" pitchFamily="34" charset="0"/>
                <a:ea typeface="Calibri" panose="020F0502020204030204" pitchFamily="34" charset="0"/>
                <a:cs typeface="Calibri" panose="020F0502020204030204" pitchFamily="34" charset="0"/>
              </a:rPr>
              <a:t>сменой положения </a:t>
            </a:r>
            <a:r>
              <a:rPr lang="ru-RU" dirty="0">
                <a:latin typeface="Calibri" panose="020F0502020204030204" pitchFamily="34" charset="0"/>
                <a:ea typeface="Calibri" panose="020F0502020204030204" pitchFamily="34" charset="0"/>
                <a:cs typeface="Calibri" panose="020F0502020204030204" pitchFamily="34" charset="0"/>
              </a:rPr>
              <a:t>больного (ортостатическая гипотензия</a:t>
            </a:r>
            <a:r>
              <a:rPr lang="ru-RU" dirty="0" smtClean="0">
                <a:latin typeface="Calibri" panose="020F0502020204030204" pitchFamily="34" charset="0"/>
                <a:ea typeface="Calibri" panose="020F0502020204030204" pitchFamily="34" charset="0"/>
                <a:cs typeface="Calibri" panose="020F0502020204030204" pitchFamily="34" charset="0"/>
              </a:rPr>
              <a:t>), приводит </a:t>
            </a:r>
            <a:r>
              <a:rPr lang="ru-RU" dirty="0">
                <a:latin typeface="Calibri" panose="020F0502020204030204" pitchFamily="34" charset="0"/>
                <a:ea typeface="Calibri" panose="020F0502020204030204" pitchFamily="34" charset="0"/>
                <a:cs typeface="Calibri" panose="020F0502020204030204" pitchFamily="34" charset="0"/>
              </a:rPr>
              <a:t>к </a:t>
            </a:r>
            <a:r>
              <a:rPr lang="ru-RU" dirty="0" err="1">
                <a:latin typeface="Calibri" panose="020F0502020204030204" pitchFamily="34" charset="0"/>
                <a:ea typeface="Calibri" panose="020F0502020204030204" pitchFamily="34" charset="0"/>
                <a:cs typeface="Calibri" panose="020F0502020204030204" pitchFamily="34" charset="0"/>
              </a:rPr>
              <a:t>пневмоцефалии</a:t>
            </a:r>
            <a:r>
              <a:rPr lang="ru-RU" dirty="0">
                <a:latin typeface="Calibri" panose="020F0502020204030204" pitchFamily="34" charset="0"/>
                <a:ea typeface="Calibri" panose="020F0502020204030204" pitchFamily="34" charset="0"/>
                <a:cs typeface="Calibri" panose="020F0502020204030204" pitchFamily="34" charset="0"/>
              </a:rPr>
              <a:t> и другим осложнениям.</a:t>
            </a:r>
          </a:p>
        </p:txBody>
      </p:sp>
      <p:sp>
        <p:nvSpPr>
          <p:cNvPr id="3" name="Прямоугольник 2"/>
          <p:cNvSpPr/>
          <p:nvPr/>
        </p:nvSpPr>
        <p:spPr>
          <a:xfrm>
            <a:off x="1064871" y="4137966"/>
            <a:ext cx="9815332" cy="646331"/>
          </a:xfrm>
          <a:prstGeom prst="rect">
            <a:avLst/>
          </a:prstGeom>
        </p:spPr>
        <p:txBody>
          <a:bodyPr wrap="square">
            <a:spAutoFit/>
          </a:bodyPr>
          <a:lstStyle/>
          <a:p>
            <a:r>
              <a:rPr lang="ru-RU" dirty="0" smtClean="0">
                <a:latin typeface="Calibri" panose="020F0502020204030204" pitchFamily="34" charset="0"/>
                <a:ea typeface="Calibri" panose="020F0502020204030204" pitchFamily="34" charset="0"/>
                <a:cs typeface="Calibri" panose="020F0502020204030204" pitchFamily="34" charset="0"/>
              </a:rPr>
              <a:t>Основными </a:t>
            </a:r>
            <a:r>
              <a:rPr lang="ru-RU" dirty="0">
                <a:latin typeface="Calibri" panose="020F0502020204030204" pitchFamily="34" charset="0"/>
                <a:ea typeface="Calibri" panose="020F0502020204030204" pitchFamily="34" charset="0"/>
                <a:cs typeface="Calibri" panose="020F0502020204030204" pitchFamily="34" charset="0"/>
              </a:rPr>
              <a:t>являются два доступа: </a:t>
            </a:r>
            <a:r>
              <a:rPr lang="ru-RU" b="1" dirty="0" err="1">
                <a:latin typeface="Calibri" panose="020F0502020204030204" pitchFamily="34" charset="0"/>
                <a:ea typeface="Calibri" panose="020F0502020204030204" pitchFamily="34" charset="0"/>
                <a:cs typeface="Calibri" panose="020F0502020204030204" pitchFamily="34" charset="0"/>
              </a:rPr>
              <a:t>ретросигмовидный</a:t>
            </a:r>
            <a:r>
              <a:rPr lang="ru-RU" b="1" dirty="0">
                <a:latin typeface="Calibri" panose="020F0502020204030204" pitchFamily="34" charset="0"/>
                <a:ea typeface="Calibri" panose="020F0502020204030204" pitchFamily="34" charset="0"/>
                <a:cs typeface="Calibri" panose="020F0502020204030204" pitchFamily="34" charset="0"/>
              </a:rPr>
              <a:t> </a:t>
            </a:r>
            <a:r>
              <a:rPr lang="ru-RU" b="1" dirty="0" err="1">
                <a:latin typeface="Calibri" panose="020F0502020204030204" pitchFamily="34" charset="0"/>
                <a:ea typeface="Calibri" panose="020F0502020204030204" pitchFamily="34" charset="0"/>
                <a:cs typeface="Calibri" panose="020F0502020204030204" pitchFamily="34" charset="0"/>
              </a:rPr>
              <a:t>субокципитальный</a:t>
            </a:r>
            <a:r>
              <a:rPr lang="ru-RU" dirty="0">
                <a:latin typeface="Calibri" panose="020F0502020204030204" pitchFamily="34" charset="0"/>
                <a:ea typeface="Calibri" panose="020F0502020204030204" pitchFamily="34" charset="0"/>
                <a:cs typeface="Calibri" panose="020F0502020204030204" pitchFamily="34" charset="0"/>
              </a:rPr>
              <a:t> и </a:t>
            </a:r>
            <a:r>
              <a:rPr lang="ru-RU" b="1" dirty="0">
                <a:latin typeface="Calibri" panose="020F0502020204030204" pitchFamily="34" charset="0"/>
                <a:ea typeface="Calibri" panose="020F0502020204030204" pitchFamily="34" charset="0"/>
                <a:cs typeface="Calibri" panose="020F0502020204030204" pitchFamily="34" charset="0"/>
              </a:rPr>
              <a:t>срединный </a:t>
            </a:r>
            <a:r>
              <a:rPr lang="ru-RU" b="1" dirty="0" err="1">
                <a:latin typeface="Calibri" panose="020F0502020204030204" pitchFamily="34" charset="0"/>
                <a:ea typeface="Calibri" panose="020F0502020204030204" pitchFamily="34" charset="0"/>
                <a:cs typeface="Calibri" panose="020F0502020204030204" pitchFamily="34" charset="0"/>
              </a:rPr>
              <a:t>субокципитальный</a:t>
            </a:r>
            <a:r>
              <a:rPr lang="ru-RU" b="1" dirty="0">
                <a:latin typeface="Calibri" panose="020F0502020204030204" pitchFamily="34" charset="0"/>
                <a:ea typeface="Calibri" panose="020F0502020204030204" pitchFamily="34" charset="0"/>
                <a:cs typeface="Calibri" panose="020F0502020204030204" pitchFamily="34" charset="0"/>
              </a:rPr>
              <a:t>. </a:t>
            </a:r>
          </a:p>
        </p:txBody>
      </p:sp>
      <p:pic>
        <p:nvPicPr>
          <p:cNvPr id="4" name="Рисунок 3"/>
          <p:cNvPicPr>
            <a:picLocks noChangeAspect="1"/>
          </p:cNvPicPr>
          <p:nvPr/>
        </p:nvPicPr>
        <p:blipFill>
          <a:blip r:embed="rId2"/>
          <a:stretch>
            <a:fillRect/>
          </a:stretch>
        </p:blipFill>
        <p:spPr>
          <a:xfrm>
            <a:off x="10578720" y="231433"/>
            <a:ext cx="1402202" cy="1371719"/>
          </a:xfrm>
          <a:prstGeom prst="rect">
            <a:avLst/>
          </a:prstGeom>
        </p:spPr>
      </p:pic>
    </p:spTree>
    <p:extLst>
      <p:ext uri="{BB962C8B-B14F-4D97-AF65-F5344CB8AC3E}">
        <p14:creationId xmlns:p14="http://schemas.microsoft.com/office/powerpoint/2010/main" val="28063877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17630" y="1688497"/>
            <a:ext cx="10336193" cy="3170099"/>
          </a:xfrm>
          <a:prstGeom prst="rect">
            <a:avLst/>
          </a:prstGeom>
        </p:spPr>
        <p:txBody>
          <a:bodyPr wrap="square">
            <a:spAutoFit/>
          </a:bodyPr>
          <a:lstStyle/>
          <a:p>
            <a:pPr algn="just"/>
            <a:r>
              <a:rPr lang="ru-RU" sz="2000" b="1" dirty="0">
                <a:solidFill>
                  <a:srgbClr val="007366"/>
                </a:solidFill>
                <a:latin typeface="Calibri" panose="020F0502020204030204" pitchFamily="34" charset="0"/>
                <a:ea typeface="Calibri" panose="020F0502020204030204" pitchFamily="34" charset="0"/>
                <a:cs typeface="Calibri" panose="020F0502020204030204" pitchFamily="34" charset="0"/>
              </a:rPr>
              <a:t>Люмботомия по Бергману – </a:t>
            </a:r>
            <a:r>
              <a:rPr lang="ru-RU" sz="2000" b="1" dirty="0" err="1">
                <a:solidFill>
                  <a:srgbClr val="007366"/>
                </a:solidFill>
                <a:latin typeface="Calibri" panose="020F0502020204030204" pitchFamily="34" charset="0"/>
                <a:ea typeface="Calibri" panose="020F0502020204030204" pitchFamily="34" charset="0"/>
                <a:cs typeface="Calibri" panose="020F0502020204030204" pitchFamily="34" charset="0"/>
              </a:rPr>
              <a:t>Израэлю</a:t>
            </a:r>
            <a:endParaRPr lang="ru-RU" sz="2000" b="1" dirty="0">
              <a:solidFill>
                <a:srgbClr val="007366"/>
              </a:solidFill>
              <a:latin typeface="Calibri" panose="020F0502020204030204" pitchFamily="34" charset="0"/>
              <a:ea typeface="Calibri" panose="020F0502020204030204" pitchFamily="34" charset="0"/>
              <a:cs typeface="Calibri" panose="020F0502020204030204" pitchFamily="34" charset="0"/>
            </a:endParaRPr>
          </a:p>
          <a:p>
            <a:pPr algn="just"/>
            <a:endParaRPr lang="ru-RU" b="1" dirty="0" smtClean="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r>
              <a:rPr lang="ru-RU" b="1" dirty="0" smtClean="0">
                <a:solidFill>
                  <a:srgbClr val="000000"/>
                </a:solidFill>
                <a:latin typeface="Calibri" panose="020F0502020204030204" pitchFamily="34" charset="0"/>
                <a:ea typeface="Calibri" panose="020F0502020204030204" pitchFamily="34" charset="0"/>
                <a:cs typeface="Calibri" panose="020F0502020204030204" pitchFamily="34" charset="0"/>
              </a:rPr>
              <a:t>Положение </a:t>
            </a:r>
            <a:r>
              <a:rPr lang="ru-RU" b="1" dirty="0">
                <a:solidFill>
                  <a:srgbClr val="000000"/>
                </a:solidFill>
                <a:latin typeface="Calibri" panose="020F0502020204030204" pitchFamily="34" charset="0"/>
                <a:ea typeface="Calibri" panose="020F0502020204030204" pitchFamily="34" charset="0"/>
                <a:cs typeface="Calibri" panose="020F0502020204030204" pitchFamily="34" charset="0"/>
              </a:rPr>
              <a:t>больного</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на операционном столе такое же, как и при </a:t>
            </a:r>
            <a:r>
              <a:rPr lang="ru-RU" dirty="0" err="1">
                <a:solidFill>
                  <a:srgbClr val="000000"/>
                </a:solidFill>
                <a:latin typeface="Calibri" panose="020F0502020204030204" pitchFamily="34" charset="0"/>
                <a:ea typeface="Calibri" panose="020F0502020204030204" pitchFamily="34" charset="0"/>
                <a:cs typeface="Calibri" panose="020F0502020204030204" pitchFamily="34" charset="0"/>
              </a:rPr>
              <a:t>люмботомии</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по С. П. Федорову. Линия разреза начинается от середины XII ребра, идет косо книзу и кпереди по направлению к гребешку подвздошной кости, отступая </a:t>
            </a:r>
            <a:r>
              <a:rPr lang="ru-RU" dirty="0" err="1">
                <a:solidFill>
                  <a:srgbClr val="000000"/>
                </a:solidFill>
                <a:latin typeface="Calibri" panose="020F0502020204030204" pitchFamily="34" charset="0"/>
                <a:ea typeface="Calibri" panose="020F0502020204030204" pitchFamily="34" charset="0"/>
                <a:cs typeface="Calibri" panose="020F0502020204030204" pitchFamily="34" charset="0"/>
              </a:rPr>
              <a:t>кнутри</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от него на 3 – 4 см. Рассекают кожу, подкожную клетчатку и поверхностную фасцию, широчайшую мышцу спины и наружную косую мышцу живота, затем заднюю нижнюю зубчатую и внутреннюю косую мышцы, глубокий листок пояснично-спинной фасции и поперечную мышцу живота. После рассечения заднего листка почечной фасции обнажают жировую капсулу почки. Подвздошно-подчревный нерв отводят кзади, а брюшину </a:t>
            </a:r>
            <a:r>
              <a:rPr lang="ru-RU" dirty="0" err="1">
                <a:solidFill>
                  <a:srgbClr val="000000"/>
                </a:solidFill>
                <a:latin typeface="Calibri" panose="020F0502020204030204" pitchFamily="34" charset="0"/>
                <a:ea typeface="Calibri" panose="020F0502020204030204" pitchFamily="34" charset="0"/>
                <a:cs typeface="Calibri" panose="020F0502020204030204" pitchFamily="34" charset="0"/>
              </a:rPr>
              <a:t>тупфером</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отодвигают кпереди и крючками разводят края раны. Почку выделяют из жировой капсулы и мобилизуют вместе с почечной ножкой и мочеточником.</a:t>
            </a:r>
            <a:endParaRPr lang="ru-RU"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Рисунок 2"/>
          <p:cNvPicPr>
            <a:picLocks noChangeAspect="1"/>
          </p:cNvPicPr>
          <p:nvPr/>
        </p:nvPicPr>
        <p:blipFill>
          <a:blip r:embed="rId2"/>
          <a:stretch>
            <a:fillRect/>
          </a:stretch>
        </p:blipFill>
        <p:spPr>
          <a:xfrm>
            <a:off x="10558304" y="264379"/>
            <a:ext cx="1402202" cy="1371719"/>
          </a:xfrm>
          <a:prstGeom prst="rect">
            <a:avLst/>
          </a:prstGeom>
        </p:spPr>
      </p:pic>
    </p:spTree>
    <p:extLst>
      <p:ext uri="{BB962C8B-B14F-4D97-AF65-F5344CB8AC3E}">
        <p14:creationId xmlns:p14="http://schemas.microsoft.com/office/powerpoint/2010/main" val="23165711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635736" y="879845"/>
            <a:ext cx="11112529" cy="5057968"/>
          </a:xfrm>
          <a:prstGeom prst="rect">
            <a:avLst/>
          </a:prstGeom>
        </p:spPr>
      </p:pic>
      <p:pic>
        <p:nvPicPr>
          <p:cNvPr id="4" name="Рисунок 3"/>
          <p:cNvPicPr>
            <a:picLocks noChangeAspect="1"/>
          </p:cNvPicPr>
          <p:nvPr/>
        </p:nvPicPr>
        <p:blipFill>
          <a:blip r:embed="rId3"/>
          <a:stretch>
            <a:fillRect/>
          </a:stretch>
        </p:blipFill>
        <p:spPr>
          <a:xfrm>
            <a:off x="10558304" y="264379"/>
            <a:ext cx="1402202" cy="1371719"/>
          </a:xfrm>
          <a:prstGeom prst="rect">
            <a:avLst/>
          </a:prstGeom>
        </p:spPr>
      </p:pic>
      <p:sp>
        <p:nvSpPr>
          <p:cNvPr id="2" name="Прямоугольник 1"/>
          <p:cNvSpPr/>
          <p:nvPr/>
        </p:nvSpPr>
        <p:spPr>
          <a:xfrm>
            <a:off x="3144000" y="5937813"/>
            <a:ext cx="6096000" cy="276999"/>
          </a:xfrm>
          <a:prstGeom prst="rect">
            <a:avLst/>
          </a:prstGeom>
        </p:spPr>
        <p:txBody>
          <a:bodyPr>
            <a:spAutoFit/>
          </a:bodyPr>
          <a:lstStyle/>
          <a:p>
            <a:r>
              <a:rPr lang="ru-RU" sz="12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(Из</a:t>
            </a:r>
            <a:r>
              <a:rPr lang="ru-RU" sz="1200" dirty="0">
                <a:solidFill>
                  <a:srgbClr val="000000"/>
                </a:solidFill>
                <a:latin typeface="Calibri" panose="020F0502020204030204" pitchFamily="34" charset="0"/>
                <a:ea typeface="Calibri" panose="020F0502020204030204" pitchFamily="34" charset="0"/>
                <a:cs typeface="Calibri" panose="020F0502020204030204" pitchFamily="34" charset="0"/>
              </a:rPr>
              <a:t>: Атлас операций при травмах опорно-двигательного аппарата. Ревенко </a:t>
            </a:r>
            <a:r>
              <a:rPr lang="ru-RU" sz="12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Т.А)</a:t>
            </a:r>
            <a:endParaRPr lang="ru-RU" sz="12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60002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902826" y="1608268"/>
            <a:ext cx="10463514" cy="3416320"/>
          </a:xfrm>
          <a:prstGeom prst="rect">
            <a:avLst/>
          </a:prstGeom>
        </p:spPr>
        <p:txBody>
          <a:bodyPr wrap="square">
            <a:spAutoFit/>
          </a:bodyPr>
          <a:lstStyle/>
          <a:p>
            <a:pPr algn="just"/>
            <a:r>
              <a:rPr lang="ru-RU" sz="2000" b="1" dirty="0">
                <a:solidFill>
                  <a:srgbClr val="007366"/>
                </a:solidFill>
                <a:latin typeface="Calibri" panose="020F0502020204030204" pitchFamily="34" charset="0"/>
                <a:ea typeface="Calibri" panose="020F0502020204030204" pitchFamily="34" charset="0"/>
                <a:cs typeface="Calibri" panose="020F0502020204030204" pitchFamily="34" charset="0"/>
              </a:rPr>
              <a:t>Торакофренолюмботомия</a:t>
            </a:r>
          </a:p>
          <a:p>
            <a:pPr algn="just"/>
            <a:endParaRPr lang="ru-RU" b="1" dirty="0" smtClean="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r>
              <a:rPr lang="ru-RU" b="1" dirty="0" smtClean="0">
                <a:solidFill>
                  <a:srgbClr val="000000"/>
                </a:solidFill>
                <a:latin typeface="Calibri" panose="020F0502020204030204" pitchFamily="34" charset="0"/>
                <a:ea typeface="Calibri" panose="020F0502020204030204" pitchFamily="34" charset="0"/>
                <a:cs typeface="Calibri" panose="020F0502020204030204" pitchFamily="34" charset="0"/>
              </a:rPr>
              <a:t>Положение больного: н</a:t>
            </a:r>
            <a:r>
              <a:rPr lang="ru-RU" dirty="0" smtClean="0">
                <a:solidFill>
                  <a:srgbClr val="000000"/>
                </a:solidFill>
                <a:latin typeface="Calibri" panose="020F0502020204030204" pitchFamily="34" charset="0"/>
                <a:ea typeface="Calibri" panose="020F0502020204030204" pitchFamily="34" charset="0"/>
                <a:cs typeface="Calibri" panose="020F0502020204030204" pitchFamily="34" charset="0"/>
              </a:rPr>
              <a:t>а </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боку с подложенным валиком.</a:t>
            </a:r>
          </a:p>
          <a:p>
            <a:pPr algn="just"/>
            <a:r>
              <a:rPr lang="ru-RU" b="1" dirty="0">
                <a:solidFill>
                  <a:srgbClr val="000000"/>
                </a:solidFill>
                <a:latin typeface="Calibri" panose="020F0502020204030204" pitchFamily="34" charset="0"/>
                <a:ea typeface="Calibri" panose="020F0502020204030204" pitchFamily="34" charset="0"/>
                <a:cs typeface="Calibri" panose="020F0502020204030204" pitchFamily="34" charset="0"/>
              </a:rPr>
              <a:t>Техника операции. </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Производят разрез кожи вдоль XI ребра. Мягкие ткани рассекают скальпелем до ребра. Надкостницу отслаивают от ребра распаторами. Ребро </a:t>
            </a:r>
            <a:r>
              <a:rPr lang="ru-RU" dirty="0" err="1">
                <a:solidFill>
                  <a:srgbClr val="000000"/>
                </a:solidFill>
                <a:latin typeface="Calibri" panose="020F0502020204030204" pitchFamily="34" charset="0"/>
                <a:ea typeface="Calibri" panose="020F0502020204030204" pitchFamily="34" charset="0"/>
                <a:cs typeface="Calibri" panose="020F0502020204030204" pitchFamily="34" charset="0"/>
              </a:rPr>
              <a:t>субпериостально</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резецируют. Через ложе ребра вскрывают плевральную полость. Края раны раздвигают </a:t>
            </a:r>
            <a:r>
              <a:rPr lang="ru-RU" dirty="0" err="1">
                <a:solidFill>
                  <a:srgbClr val="000000"/>
                </a:solidFill>
                <a:latin typeface="Calibri" panose="020F0502020204030204" pitchFamily="34" charset="0"/>
                <a:ea typeface="Calibri" panose="020F0502020204030204" pitchFamily="34" charset="0"/>
                <a:cs typeface="Calibri" panose="020F0502020204030204" pitchFamily="34" charset="0"/>
              </a:rPr>
              <a:t>ранорасширителем</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По ходу раневого канала рассекают купол диафрагмы и выделяют верхний конец почки. После отслойки </a:t>
            </a:r>
            <a:r>
              <a:rPr lang="ru-RU" dirty="0" err="1">
                <a:solidFill>
                  <a:srgbClr val="000000"/>
                </a:solidFill>
                <a:latin typeface="Calibri" panose="020F0502020204030204" pitchFamily="34" charset="0"/>
                <a:ea typeface="Calibri" panose="020F0502020204030204" pitchFamily="34" charset="0"/>
                <a:cs typeface="Calibri" panose="020F0502020204030204" pitchFamily="34" charset="0"/>
              </a:rPr>
              <a:t>тупфером</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брюшины хорошо обнажают всю почку и ее сосудистую ножку вместе с верхней частью мочеточника и магистральными сосудами. Рану зашивают послойно. Операцию заканчивают пункцией плевральной полости во втором </a:t>
            </a:r>
            <a:r>
              <a:rPr lang="ru-RU" dirty="0" err="1">
                <a:solidFill>
                  <a:srgbClr val="000000"/>
                </a:solidFill>
                <a:latin typeface="Calibri" panose="020F0502020204030204" pitchFamily="34" charset="0"/>
                <a:ea typeface="Calibri" panose="020F0502020204030204" pitchFamily="34" charset="0"/>
                <a:cs typeface="Calibri" panose="020F0502020204030204" pitchFamily="34" charset="0"/>
              </a:rPr>
              <a:t>межреберье</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по среднеключичной линии для удаления воздуха.</a:t>
            </a:r>
          </a:p>
          <a:p>
            <a:pPr algn="just"/>
            <a:r>
              <a:rPr lang="ru-RU" b="1" dirty="0">
                <a:solidFill>
                  <a:srgbClr val="000000"/>
                </a:solidFill>
                <a:latin typeface="Calibri" panose="020F0502020204030204" pitchFamily="34" charset="0"/>
                <a:ea typeface="Calibri" panose="020F0502020204030204" pitchFamily="34" charset="0"/>
                <a:cs typeface="Calibri" panose="020F0502020204030204" pitchFamily="34" charset="0"/>
              </a:rPr>
              <a:t>Осложнения.</a:t>
            </a:r>
            <a:r>
              <a:rPr lang="ru-RU" dirty="0">
                <a:solidFill>
                  <a:srgbClr val="000000"/>
                </a:solidFill>
                <a:latin typeface="Calibri" panose="020F0502020204030204" pitchFamily="34" charset="0"/>
                <a:ea typeface="Calibri" panose="020F0502020204030204" pitchFamily="34" charset="0"/>
                <a:cs typeface="Calibri" panose="020F0502020204030204" pitchFamily="34" charset="0"/>
              </a:rPr>
              <a:t> Вскрытие брюшной полости. В этих случаях разрыв брюшины зашивают кетгутом (№ 3/0) на круглой игле.</a:t>
            </a:r>
            <a:endParaRPr lang="ru-RU"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4" name="Рисунок 3"/>
          <p:cNvPicPr>
            <a:picLocks noChangeAspect="1"/>
          </p:cNvPicPr>
          <p:nvPr/>
        </p:nvPicPr>
        <p:blipFill>
          <a:blip r:embed="rId2"/>
          <a:stretch>
            <a:fillRect/>
          </a:stretch>
        </p:blipFill>
        <p:spPr>
          <a:xfrm>
            <a:off x="10558304" y="264379"/>
            <a:ext cx="1402202" cy="1371719"/>
          </a:xfrm>
          <a:prstGeom prst="rect">
            <a:avLst/>
          </a:prstGeom>
        </p:spPr>
      </p:pic>
    </p:spTree>
    <p:extLst>
      <p:ext uri="{BB962C8B-B14F-4D97-AF65-F5344CB8AC3E}">
        <p14:creationId xmlns:p14="http://schemas.microsoft.com/office/powerpoint/2010/main" val="38944841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468403" y="482218"/>
            <a:ext cx="7824467" cy="5860709"/>
          </a:xfrm>
          <a:prstGeom prst="rect">
            <a:avLst/>
          </a:prstGeom>
        </p:spPr>
      </p:pic>
      <p:pic>
        <p:nvPicPr>
          <p:cNvPr id="3" name="Рисунок 2"/>
          <p:cNvPicPr>
            <a:picLocks noChangeAspect="1"/>
          </p:cNvPicPr>
          <p:nvPr/>
        </p:nvPicPr>
        <p:blipFill>
          <a:blip r:embed="rId3"/>
          <a:stretch>
            <a:fillRect/>
          </a:stretch>
        </p:blipFill>
        <p:spPr>
          <a:xfrm>
            <a:off x="10558304" y="264379"/>
            <a:ext cx="1402202" cy="1371719"/>
          </a:xfrm>
          <a:prstGeom prst="rect">
            <a:avLst/>
          </a:prstGeom>
        </p:spPr>
      </p:pic>
      <p:sp>
        <p:nvSpPr>
          <p:cNvPr id="4" name="Прямоугольник 3"/>
          <p:cNvSpPr/>
          <p:nvPr/>
        </p:nvSpPr>
        <p:spPr>
          <a:xfrm>
            <a:off x="4727643" y="6342927"/>
            <a:ext cx="4212076" cy="276999"/>
          </a:xfrm>
          <a:prstGeom prst="rect">
            <a:avLst/>
          </a:prstGeom>
        </p:spPr>
        <p:txBody>
          <a:bodyPr wrap="square">
            <a:spAutoFit/>
          </a:bodyPr>
          <a:lstStyle/>
          <a:p>
            <a:r>
              <a:rPr lang="ru-RU" sz="1200" dirty="0" smtClean="0">
                <a:latin typeface="Calibri" panose="020F0502020204030204" pitchFamily="34" charset="0"/>
                <a:ea typeface="Calibri" panose="020F0502020204030204" pitchFamily="34" charset="0"/>
                <a:cs typeface="Calibri" panose="020F0502020204030204" pitchFamily="34" charset="0"/>
              </a:rPr>
              <a:t>(Из: </a:t>
            </a:r>
            <a:r>
              <a:rPr lang="en-US" sz="1200" dirty="0" smtClean="0">
                <a:latin typeface="Calibri" panose="020F0502020204030204" pitchFamily="34" charset="0"/>
                <a:ea typeface="Calibri" panose="020F0502020204030204" pitchFamily="34" charset="0"/>
                <a:cs typeface="Calibri" panose="020F0502020204030204" pitchFamily="34" charset="0"/>
              </a:rPr>
              <a:t>en.ppt-online.org</a:t>
            </a:r>
            <a:r>
              <a:rPr lang="ru-RU" sz="1200" dirty="0">
                <a:latin typeface="Calibri" panose="020F0502020204030204" pitchFamily="34" charset="0"/>
                <a:ea typeface="Calibri" panose="020F0502020204030204" pitchFamily="34" charset="0"/>
                <a:cs typeface="Calibri" panose="020F0502020204030204" pitchFamily="34" charset="0"/>
              </a:rPr>
              <a:t> «Операции на </a:t>
            </a:r>
            <a:r>
              <a:rPr lang="ru-RU" sz="1200" dirty="0" smtClean="0">
                <a:latin typeface="Calibri" panose="020F0502020204030204" pitchFamily="34" charset="0"/>
                <a:ea typeface="Calibri" panose="020F0502020204030204" pitchFamily="34" charset="0"/>
                <a:cs typeface="Calibri" panose="020F0502020204030204" pitchFamily="34" charset="0"/>
              </a:rPr>
              <a:t>почке»)</a:t>
            </a:r>
            <a:endParaRPr lang="ru-RU" sz="12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87873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21803" y="2114776"/>
            <a:ext cx="10613984" cy="1754326"/>
          </a:xfrm>
          <a:prstGeom prst="rect">
            <a:avLst/>
          </a:prstGeom>
        </p:spPr>
        <p:txBody>
          <a:bodyPr wrap="square">
            <a:spAutoFit/>
          </a:bodyPr>
          <a:lstStyle/>
          <a:p>
            <a:r>
              <a:rPr lang="ru-RU" b="1" dirty="0" err="1">
                <a:solidFill>
                  <a:srgbClr val="007366"/>
                </a:solidFill>
                <a:latin typeface="Calibri" panose="020F0502020204030204" pitchFamily="34" charset="0"/>
                <a:ea typeface="Calibri" panose="020F0502020204030204" pitchFamily="34" charset="0"/>
                <a:cs typeface="Calibri" panose="020F0502020204030204" pitchFamily="34" charset="0"/>
              </a:rPr>
              <a:t>Дорзолюмбальный</a:t>
            </a:r>
            <a:r>
              <a:rPr lang="ru-RU" b="1" dirty="0">
                <a:solidFill>
                  <a:srgbClr val="007366"/>
                </a:solidFill>
                <a:latin typeface="Calibri" panose="020F0502020204030204" pitchFamily="34" charset="0"/>
                <a:ea typeface="Calibri" panose="020F0502020204030204" pitchFamily="34" charset="0"/>
                <a:cs typeface="Calibri" panose="020F0502020204030204" pitchFamily="34" charset="0"/>
              </a:rPr>
              <a:t> </a:t>
            </a:r>
            <a:r>
              <a:rPr lang="ru-RU" b="1" dirty="0" smtClean="0">
                <a:solidFill>
                  <a:srgbClr val="007366"/>
                </a:solidFill>
                <a:latin typeface="Calibri" panose="020F0502020204030204" pitchFamily="34" charset="0"/>
                <a:ea typeface="Calibri" panose="020F0502020204030204" pitchFamily="34" charset="0"/>
                <a:cs typeface="Calibri" panose="020F0502020204030204" pitchFamily="34" charset="0"/>
              </a:rPr>
              <a:t>по </a:t>
            </a:r>
            <a:r>
              <a:rPr lang="ru-RU" b="1" dirty="0" err="1">
                <a:solidFill>
                  <a:srgbClr val="007366"/>
                </a:solidFill>
                <a:latin typeface="Calibri" panose="020F0502020204030204" pitchFamily="34" charset="0"/>
                <a:ea typeface="Calibri" panose="020F0502020204030204" pitchFamily="34" charset="0"/>
                <a:cs typeface="Calibri" panose="020F0502020204030204" pitchFamily="34" charset="0"/>
              </a:rPr>
              <a:t>Нагамацу</a:t>
            </a:r>
            <a:r>
              <a:rPr lang="ru-RU" b="1" dirty="0">
                <a:solidFill>
                  <a:srgbClr val="007366"/>
                </a:solidFill>
                <a:latin typeface="Calibri" panose="020F0502020204030204" pitchFamily="34" charset="0"/>
                <a:ea typeface="Calibri" panose="020F0502020204030204" pitchFamily="34" charset="0"/>
                <a:cs typeface="Calibri" panose="020F0502020204030204" pitchFamily="34" charset="0"/>
              </a:rPr>
              <a:t> </a:t>
            </a:r>
            <a:r>
              <a:rPr lang="ru-RU" dirty="0">
                <a:latin typeface="Calibri" panose="020F0502020204030204" pitchFamily="34" charset="0"/>
                <a:ea typeface="Calibri" panose="020F0502020204030204" pitchFamily="34" charset="0"/>
                <a:cs typeface="Calibri" panose="020F0502020204030204" pitchFamily="34" charset="0"/>
              </a:rPr>
              <a:t>обеспечивает широкое </a:t>
            </a:r>
            <a:r>
              <a:rPr lang="ru-RU" dirty="0" smtClean="0">
                <a:latin typeface="Calibri" panose="020F0502020204030204" pitchFamily="34" charset="0"/>
                <a:ea typeface="Calibri" panose="020F0502020204030204" pitchFamily="34" charset="0"/>
                <a:cs typeface="Calibri" panose="020F0502020204030204" pitchFamily="34" charset="0"/>
              </a:rPr>
              <a:t>удаление </a:t>
            </a:r>
            <a:r>
              <a:rPr lang="ru-RU" dirty="0">
                <a:latin typeface="Calibri" panose="020F0502020204030204" pitchFamily="34" charset="0"/>
                <a:ea typeface="Calibri" panose="020F0502020204030204" pitchFamily="34" charset="0"/>
                <a:cs typeface="Calibri" panose="020F0502020204030204" pitchFamily="34" charset="0"/>
              </a:rPr>
              <a:t>жировой клетчатки, ревизию и удаление лимфатических узлов у ворот почки. Разрез вертикальный на уровне Х ребра по наружному краю </a:t>
            </a:r>
            <a:r>
              <a:rPr lang="en-US" dirty="0" smtClean="0">
                <a:latin typeface="Calibri" panose="020F0502020204030204" pitchFamily="34" charset="0"/>
                <a:ea typeface="Calibri" panose="020F0502020204030204" pitchFamily="34" charset="0"/>
                <a:cs typeface="Calibri" panose="020F0502020204030204" pitchFamily="34" charset="0"/>
              </a:rPr>
              <a:t>m</a:t>
            </a:r>
            <a:r>
              <a:rPr lang="ru-RU" dirty="0" smtClean="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erector</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spinae</a:t>
            </a:r>
            <a:r>
              <a:rPr lang="ru-RU" dirty="0">
                <a:latin typeface="Calibri" panose="020F0502020204030204" pitchFamily="34" charset="0"/>
                <a:ea typeface="Calibri" panose="020F0502020204030204" pitchFamily="34" charset="0"/>
                <a:cs typeface="Calibri" panose="020F0502020204030204" pitchFamily="34" charset="0"/>
              </a:rPr>
              <a:t>. На протяжении 2,5 см обнажаются и </a:t>
            </a:r>
            <a:r>
              <a:rPr lang="ru-RU" dirty="0" err="1">
                <a:latin typeface="Calibri" panose="020F0502020204030204" pitchFamily="34" charset="0"/>
                <a:ea typeface="Calibri" panose="020F0502020204030204" pitchFamily="34" charset="0"/>
                <a:cs typeface="Calibri" panose="020F0502020204030204" pitchFamily="34" charset="0"/>
              </a:rPr>
              <a:t>поднадкостнично</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smtClean="0">
                <a:latin typeface="Calibri" panose="020F0502020204030204" pitchFamily="34" charset="0"/>
                <a:ea typeface="Calibri" panose="020F0502020204030204" pitchFamily="34" charset="0"/>
                <a:cs typeface="Calibri" panose="020F0502020204030204" pitchFamily="34" charset="0"/>
              </a:rPr>
              <a:t>резецируются </a:t>
            </a:r>
            <a:r>
              <a:rPr lang="ru-RU" dirty="0">
                <a:latin typeface="Calibri" panose="020F0502020204030204" pitchFamily="34" charset="0"/>
                <a:ea typeface="Calibri" panose="020F0502020204030204" pitchFamily="34" charset="0"/>
                <a:cs typeface="Calibri" panose="020F0502020204030204" pitchFamily="34" charset="0"/>
              </a:rPr>
              <a:t>X, XI, XII ребра. После этого разрез продолжается книзу и </a:t>
            </a:r>
            <a:r>
              <a:rPr lang="ru-RU" dirty="0" err="1">
                <a:latin typeface="Calibri" panose="020F0502020204030204" pitchFamily="34" charset="0"/>
                <a:ea typeface="Calibri" panose="020F0502020204030204" pitchFamily="34" charset="0"/>
                <a:cs typeface="Calibri" panose="020F0502020204030204" pitchFamily="34" charset="0"/>
              </a:rPr>
              <a:t>кнутри</a:t>
            </a:r>
            <a:r>
              <a:rPr lang="ru-RU" dirty="0">
                <a:latin typeface="Calibri" panose="020F0502020204030204" pitchFamily="34" charset="0"/>
                <a:ea typeface="Calibri" panose="020F0502020204030204" pitchFamily="34" charset="0"/>
                <a:cs typeface="Calibri" panose="020F0502020204030204" pitchFamily="34" charset="0"/>
              </a:rPr>
              <a:t> через поясничную область на переднюю стенку живота, повторяя доступ Бергмана-</a:t>
            </a:r>
            <a:r>
              <a:rPr lang="ru-RU" dirty="0" err="1">
                <a:latin typeface="Calibri" panose="020F0502020204030204" pitchFamily="34" charset="0"/>
                <a:ea typeface="Calibri" panose="020F0502020204030204" pitchFamily="34" charset="0"/>
                <a:cs typeface="Calibri" panose="020F0502020204030204" pitchFamily="34" charset="0"/>
              </a:rPr>
              <a:t>Израэля</a:t>
            </a:r>
            <a:r>
              <a:rPr lang="ru-RU" dirty="0">
                <a:latin typeface="Calibri" panose="020F0502020204030204" pitchFamily="34" charset="0"/>
                <a:ea typeface="Calibri" panose="020F0502020204030204" pitchFamily="34" charset="0"/>
                <a:cs typeface="Calibri" panose="020F0502020204030204" pitchFamily="34" charset="0"/>
              </a:rPr>
              <a:t>. При этом доступе не вскрывается грудная </a:t>
            </a:r>
            <a:r>
              <a:rPr lang="ru-RU" dirty="0" smtClean="0">
                <a:latin typeface="Calibri" panose="020F0502020204030204" pitchFamily="34" charset="0"/>
                <a:ea typeface="Calibri" panose="020F0502020204030204" pitchFamily="34" charset="0"/>
                <a:cs typeface="Calibri" panose="020F0502020204030204" pitchFamily="34" charset="0"/>
              </a:rPr>
              <a:t>клетка </a:t>
            </a:r>
            <a:r>
              <a:rPr lang="ru-RU" dirty="0">
                <a:latin typeface="Calibri" panose="020F0502020204030204" pitchFamily="34" charset="0"/>
                <a:ea typeface="Calibri" panose="020F0502020204030204" pitchFamily="34" charset="0"/>
                <a:cs typeface="Calibri" panose="020F0502020204030204" pitchFamily="34" charset="0"/>
              </a:rPr>
              <a:t>и не рассекается диафрагма, что является несомненным </a:t>
            </a:r>
            <a:r>
              <a:rPr lang="ru-RU" dirty="0" smtClean="0">
                <a:latin typeface="Calibri" panose="020F0502020204030204" pitchFamily="34" charset="0"/>
                <a:ea typeface="Calibri" panose="020F0502020204030204" pitchFamily="34" charset="0"/>
                <a:cs typeface="Calibri" panose="020F0502020204030204" pitchFamily="34" charset="0"/>
              </a:rPr>
              <a:t>преимуществом</a:t>
            </a:r>
            <a:endParaRPr lang="ru-RU" dirty="0">
              <a:latin typeface="Calibri" panose="020F0502020204030204" pitchFamily="34" charset="0"/>
              <a:ea typeface="Calibri" panose="020F0502020204030204" pitchFamily="34" charset="0"/>
              <a:cs typeface="Calibri" panose="020F0502020204030204" pitchFamily="34" charset="0"/>
            </a:endParaRPr>
          </a:p>
        </p:txBody>
      </p:sp>
      <p:pic>
        <p:nvPicPr>
          <p:cNvPr id="3" name="Рисунок 2"/>
          <p:cNvPicPr>
            <a:picLocks noChangeAspect="1"/>
          </p:cNvPicPr>
          <p:nvPr/>
        </p:nvPicPr>
        <p:blipFill>
          <a:blip r:embed="rId2"/>
          <a:stretch>
            <a:fillRect/>
          </a:stretch>
        </p:blipFill>
        <p:spPr>
          <a:xfrm>
            <a:off x="10558304" y="264379"/>
            <a:ext cx="1402202" cy="1371719"/>
          </a:xfrm>
          <a:prstGeom prst="rect">
            <a:avLst/>
          </a:prstGeom>
        </p:spPr>
      </p:pic>
    </p:spTree>
    <p:extLst>
      <p:ext uri="{BB962C8B-B14F-4D97-AF65-F5344CB8AC3E}">
        <p14:creationId xmlns:p14="http://schemas.microsoft.com/office/powerpoint/2010/main" val="7938537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253535" y="390839"/>
            <a:ext cx="7789962" cy="5834864"/>
          </a:xfrm>
          <a:prstGeom prst="rect">
            <a:avLst/>
          </a:prstGeom>
        </p:spPr>
      </p:pic>
      <p:pic>
        <p:nvPicPr>
          <p:cNvPr id="3" name="Рисунок 2"/>
          <p:cNvPicPr>
            <a:picLocks noChangeAspect="1"/>
          </p:cNvPicPr>
          <p:nvPr/>
        </p:nvPicPr>
        <p:blipFill>
          <a:blip r:embed="rId3"/>
          <a:stretch>
            <a:fillRect/>
          </a:stretch>
        </p:blipFill>
        <p:spPr>
          <a:xfrm>
            <a:off x="10558304" y="264379"/>
            <a:ext cx="1402202" cy="1371719"/>
          </a:xfrm>
          <a:prstGeom prst="rect">
            <a:avLst/>
          </a:prstGeom>
        </p:spPr>
      </p:pic>
      <p:sp>
        <p:nvSpPr>
          <p:cNvPr id="4" name="Прямоугольник 3"/>
          <p:cNvSpPr/>
          <p:nvPr/>
        </p:nvSpPr>
        <p:spPr>
          <a:xfrm>
            <a:off x="1657365" y="6304002"/>
            <a:ext cx="8974967" cy="553998"/>
          </a:xfrm>
          <a:prstGeom prst="rect">
            <a:avLst/>
          </a:prstGeom>
        </p:spPr>
        <p:txBody>
          <a:bodyPr wrap="square">
            <a:spAutoFit/>
          </a:bodyPr>
          <a:lstStyle/>
          <a:p>
            <a:r>
              <a:rPr lang="ru-RU" sz="1200" dirty="0" smtClean="0">
                <a:latin typeface="Calibri" panose="020F0502020204030204" pitchFamily="34" charset="0"/>
                <a:ea typeface="Calibri" panose="020F0502020204030204" pitchFamily="34" charset="0"/>
                <a:cs typeface="Calibri" panose="020F0502020204030204" pitchFamily="34" charset="0"/>
              </a:rPr>
              <a:t>Из: </a:t>
            </a:r>
            <a:r>
              <a:rPr lang="en-US" sz="1200" dirty="0" smtClean="0">
                <a:latin typeface="Calibri" panose="020F0502020204030204" pitchFamily="34" charset="0"/>
                <a:ea typeface="Calibri" panose="020F0502020204030204" pitchFamily="34" charset="0"/>
                <a:cs typeface="Calibri" panose="020F0502020204030204" pitchFamily="34" charset="0"/>
              </a:rPr>
              <a:t>myshared.ru</a:t>
            </a:r>
            <a:r>
              <a:rPr lang="ru-RU" sz="1200" dirty="0" smtClean="0">
                <a:latin typeface="Calibri" panose="020F0502020204030204" pitchFamily="34" charset="0"/>
                <a:ea typeface="Calibri" panose="020F0502020204030204" pitchFamily="34" charset="0"/>
                <a:cs typeface="Calibri" panose="020F0502020204030204" pitchFamily="34" charset="0"/>
              </a:rPr>
              <a:t> «</a:t>
            </a:r>
            <a:r>
              <a:rPr lang="ru-RU" sz="1200" dirty="0">
                <a:solidFill>
                  <a:srgbClr val="444444"/>
                </a:solidFill>
                <a:latin typeface="Calibri" panose="020F0502020204030204" pitchFamily="34" charset="0"/>
                <a:ea typeface="Calibri" panose="020F0502020204030204" pitchFamily="34" charset="0"/>
                <a:cs typeface="Calibri" panose="020F0502020204030204" pitchFamily="34" charset="0"/>
              </a:rPr>
              <a:t>Клиническая анатомия живота и пограничных областей. Торакоабдоминальные повреждения </a:t>
            </a:r>
            <a:r>
              <a:rPr lang="ru-RU" sz="1200" dirty="0" err="1">
                <a:solidFill>
                  <a:srgbClr val="444444"/>
                </a:solidFill>
                <a:latin typeface="Calibri" panose="020F0502020204030204" pitchFamily="34" charset="0"/>
                <a:ea typeface="Calibri" panose="020F0502020204030204" pitchFamily="34" charset="0"/>
                <a:cs typeface="Calibri" panose="020F0502020204030204" pitchFamily="34" charset="0"/>
              </a:rPr>
              <a:t>Вып</a:t>
            </a:r>
            <a:r>
              <a:rPr lang="ru-RU" sz="1200" dirty="0">
                <a:solidFill>
                  <a:srgbClr val="444444"/>
                </a:solidFill>
                <a:latin typeface="Calibri" panose="020F0502020204030204" pitchFamily="34" charset="0"/>
                <a:ea typeface="Calibri" panose="020F0502020204030204" pitchFamily="34" charset="0"/>
                <a:cs typeface="Calibri" panose="020F0502020204030204" pitchFamily="34" charset="0"/>
              </a:rPr>
              <a:t>: Сулейманова Г. Е</a:t>
            </a:r>
          </a:p>
          <a:p>
            <a:endParaRPr lang="ru-RU" dirty="0"/>
          </a:p>
        </p:txBody>
      </p:sp>
    </p:spTree>
    <p:extLst>
      <p:ext uri="{BB962C8B-B14F-4D97-AF65-F5344CB8AC3E}">
        <p14:creationId xmlns:p14="http://schemas.microsoft.com/office/powerpoint/2010/main" val="9839457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44770" y="2925005"/>
            <a:ext cx="6096000" cy="769441"/>
          </a:xfrm>
          <a:prstGeom prst="rect">
            <a:avLst/>
          </a:prstGeom>
        </p:spPr>
        <p:txBody>
          <a:bodyPr>
            <a:spAutoFit/>
          </a:bodyPr>
          <a:lstStyle/>
          <a:p>
            <a:r>
              <a:rPr lang="ru-RU" sz="4400" b="1" dirty="0" smtClean="0">
                <a:solidFill>
                  <a:srgbClr val="007366"/>
                </a:solidFill>
                <a:latin typeface="Calibri" panose="020F0502020204030204" pitchFamily="34" charset="0"/>
                <a:ea typeface="Calibri" panose="020F0502020204030204" pitchFamily="34" charset="0"/>
                <a:cs typeface="Calibri" panose="020F0502020204030204" pitchFamily="34" charset="0"/>
              </a:rPr>
              <a:t>Спасибо за внимание!</a:t>
            </a:r>
            <a:endParaRPr lang="ru-RU" sz="4400" b="1" dirty="0">
              <a:solidFill>
                <a:srgbClr val="007366"/>
              </a:solidFill>
            </a:endParaRPr>
          </a:p>
        </p:txBody>
      </p:sp>
      <p:pic>
        <p:nvPicPr>
          <p:cNvPr id="3" name="Рисунок 2"/>
          <p:cNvPicPr>
            <a:picLocks noChangeAspect="1"/>
          </p:cNvPicPr>
          <p:nvPr/>
        </p:nvPicPr>
        <p:blipFill>
          <a:blip r:embed="rId2"/>
          <a:stretch>
            <a:fillRect/>
          </a:stretch>
        </p:blipFill>
        <p:spPr>
          <a:xfrm>
            <a:off x="10558304" y="264379"/>
            <a:ext cx="1402202" cy="1371719"/>
          </a:xfrm>
          <a:prstGeom prst="rect">
            <a:avLst/>
          </a:prstGeom>
        </p:spPr>
      </p:pic>
    </p:spTree>
    <p:extLst>
      <p:ext uri="{BB962C8B-B14F-4D97-AF65-F5344CB8AC3E}">
        <p14:creationId xmlns:p14="http://schemas.microsoft.com/office/powerpoint/2010/main" val="22328256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44009" y="1423684"/>
            <a:ext cx="11416498" cy="4770537"/>
          </a:xfrm>
          <a:prstGeom prst="rect">
            <a:avLst/>
          </a:prstGeom>
        </p:spPr>
        <p:txBody>
          <a:bodyPr wrap="square">
            <a:spAutoFit/>
          </a:bodyPr>
          <a:lstStyle/>
          <a:p>
            <a:pPr marL="342900" indent="-342900">
              <a:buAutoNum type="arabicPeriod"/>
            </a:pPr>
            <a:r>
              <a:rPr lang="ru-RU" sz="1600" dirty="0" smtClean="0">
                <a:latin typeface="Calibri" panose="020F0502020204030204" pitchFamily="34" charset="0"/>
                <a:ea typeface="Calibri" panose="020F0502020204030204" pitchFamily="34" charset="0"/>
                <a:cs typeface="Calibri" panose="020F0502020204030204" pitchFamily="34" charset="0"/>
              </a:rPr>
              <a:t>Махмудов </a:t>
            </a:r>
            <a:r>
              <a:rPr lang="ru-RU" sz="1600" dirty="0">
                <a:latin typeface="Calibri" panose="020F0502020204030204" pitchFamily="34" charset="0"/>
                <a:ea typeface="Calibri" panose="020F0502020204030204" pitchFamily="34" charset="0"/>
                <a:cs typeface="Calibri" panose="020F0502020204030204" pitchFamily="34" charset="0"/>
              </a:rPr>
              <a:t>У.Б., </a:t>
            </a:r>
            <a:r>
              <a:rPr lang="ru-RU" sz="1600" dirty="0" err="1">
                <a:latin typeface="Calibri" panose="020F0502020204030204" pitchFamily="34" charset="0"/>
                <a:ea typeface="Calibri" panose="020F0502020204030204" pitchFamily="34" charset="0"/>
                <a:cs typeface="Calibri" panose="020F0502020204030204" pitchFamily="34" charset="0"/>
              </a:rPr>
              <a:t>Шиманский</a:t>
            </a:r>
            <a:r>
              <a:rPr lang="ru-RU" sz="1600" dirty="0">
                <a:latin typeface="Calibri" panose="020F0502020204030204" pitchFamily="34" charset="0"/>
                <a:ea typeface="Calibri" panose="020F0502020204030204" pitchFamily="34" charset="0"/>
                <a:cs typeface="Calibri" panose="020F0502020204030204" pitchFamily="34" charset="0"/>
              </a:rPr>
              <a:t> В.Н., </a:t>
            </a:r>
            <a:r>
              <a:rPr lang="ru-RU" sz="1600" dirty="0" err="1">
                <a:latin typeface="Calibri" panose="020F0502020204030204" pitchFamily="34" charset="0"/>
                <a:ea typeface="Calibri" panose="020F0502020204030204" pitchFamily="34" charset="0"/>
                <a:cs typeface="Calibri" panose="020F0502020204030204" pitchFamily="34" charset="0"/>
              </a:rPr>
              <a:t>Таняшин</a:t>
            </a:r>
            <a:r>
              <a:rPr lang="ru-RU" sz="1600" dirty="0">
                <a:latin typeface="Calibri" panose="020F0502020204030204" pitchFamily="34" charset="0"/>
                <a:ea typeface="Calibri" panose="020F0502020204030204" pitchFamily="34" charset="0"/>
                <a:cs typeface="Calibri" panose="020F0502020204030204" pitchFamily="34" charset="0"/>
              </a:rPr>
              <a:t> С.В., </a:t>
            </a:r>
            <a:r>
              <a:rPr lang="ru-RU" sz="1600" dirty="0" err="1">
                <a:latin typeface="Calibri" panose="020F0502020204030204" pitchFamily="34" charset="0"/>
                <a:ea typeface="Calibri" panose="020F0502020204030204" pitchFamily="34" charset="0"/>
                <a:cs typeface="Calibri" panose="020F0502020204030204" pitchFamily="34" charset="0"/>
              </a:rPr>
              <a:t>Му</a:t>
            </a:r>
            <a:r>
              <a:rPr lang="en-US" sz="1600" dirty="0">
                <a:latin typeface="Calibri" panose="020F0502020204030204" pitchFamily="34" charset="0"/>
                <a:ea typeface="Calibri" panose="020F0502020204030204" pitchFamily="34" charset="0"/>
                <a:cs typeface="Calibri" panose="020F0502020204030204" pitchFamily="34" charset="0"/>
              </a:rPr>
              <a:t>p</a:t>
            </a:r>
            <a:r>
              <a:rPr lang="ru-RU" sz="1600" dirty="0" err="1">
                <a:latin typeface="Calibri" panose="020F0502020204030204" pitchFamily="34" charset="0"/>
                <a:ea typeface="Calibri" panose="020F0502020204030204" pitchFamily="34" charset="0"/>
                <a:cs typeface="Calibri" panose="020F0502020204030204" pitchFamily="34" charset="0"/>
              </a:rPr>
              <a:t>усидзе</a:t>
            </a:r>
            <a:r>
              <a:rPr lang="ru-RU" sz="1600" dirty="0">
                <a:latin typeface="Calibri" panose="020F0502020204030204" pitchFamily="34" charset="0"/>
                <a:ea typeface="Calibri" panose="020F0502020204030204" pitchFamily="34" charset="0"/>
                <a:cs typeface="Calibri" panose="020F0502020204030204" pitchFamily="34" charset="0"/>
              </a:rPr>
              <a:t> Н.А. </a:t>
            </a:r>
            <a:r>
              <a:rPr lang="en-US" sz="1600" dirty="0">
                <a:latin typeface="Calibri" panose="020F0502020204030204" pitchFamily="34" charset="0"/>
                <a:ea typeface="Calibri" panose="020F0502020204030204" pitchFamily="34" charset="0"/>
                <a:cs typeface="Calibri" panose="020F0502020204030204" pitchFamily="34" charset="0"/>
              </a:rPr>
              <a:t>P</a:t>
            </a:r>
            <a:r>
              <a:rPr lang="ru-RU" sz="1600" dirty="0" err="1">
                <a:latin typeface="Calibri" panose="020F0502020204030204" pitchFamily="34" charset="0"/>
                <a:ea typeface="Calibri" panose="020F0502020204030204" pitchFamily="34" charset="0"/>
                <a:cs typeface="Calibri" panose="020F0502020204030204" pitchFamily="34" charset="0"/>
              </a:rPr>
              <a:t>ет</a:t>
            </a:r>
            <a:r>
              <a:rPr lang="en-US" sz="1600" dirty="0">
                <a:latin typeface="Calibri" panose="020F0502020204030204" pitchFamily="34" charset="0"/>
                <a:ea typeface="Calibri" panose="020F0502020204030204" pitchFamily="34" charset="0"/>
                <a:cs typeface="Calibri" panose="020F0502020204030204" pitchFamily="34" charset="0"/>
              </a:rPr>
              <a:t>p</a:t>
            </a:r>
            <a:r>
              <a:rPr lang="ru-RU" sz="1600" dirty="0" err="1">
                <a:latin typeface="Calibri" panose="020F0502020204030204" pitchFamily="34" charset="0"/>
                <a:ea typeface="Calibri" panose="020F0502020204030204" pitchFamily="34" charset="0"/>
                <a:cs typeface="Calibri" panose="020F0502020204030204" pitchFamily="34" charset="0"/>
              </a:rPr>
              <a:t>осигмовидный</a:t>
            </a:r>
            <a:r>
              <a:rPr lang="ru-RU" sz="1600" dirty="0">
                <a:latin typeface="Calibri" panose="020F0502020204030204" pitchFamily="34" charset="0"/>
                <a:ea typeface="Calibri" panose="020F0502020204030204" pitchFamily="34" charset="0"/>
                <a:cs typeface="Calibri" panose="020F0502020204030204" pitchFamily="34" charset="0"/>
              </a:rPr>
              <a:t> </a:t>
            </a:r>
            <a:r>
              <a:rPr lang="ru-RU" sz="1600" dirty="0" err="1">
                <a:latin typeface="Calibri" panose="020F0502020204030204" pitchFamily="34" charset="0"/>
                <a:ea typeface="Calibri" panose="020F0502020204030204" pitchFamily="34" charset="0"/>
                <a:cs typeface="Calibri" panose="020F0502020204030204" pitchFamily="34" charset="0"/>
              </a:rPr>
              <a:t>субокципитальный</a:t>
            </a:r>
            <a:r>
              <a:rPr lang="ru-RU" sz="1600" dirty="0">
                <a:latin typeface="Calibri" panose="020F0502020204030204" pitchFamily="34" charset="0"/>
                <a:ea typeface="Calibri" panose="020F0502020204030204" pitchFamily="34" charset="0"/>
                <a:cs typeface="Calibri" panose="020F0502020204030204" pitchFamily="34" charset="0"/>
              </a:rPr>
              <a:t> доступ. Вопросы нейрохирургии им. Н.Н. Бурденко. 2001;3:25-28. </a:t>
            </a:r>
            <a:endParaRPr lang="ru-RU" sz="1600" dirty="0" smtClean="0">
              <a:latin typeface="Calibri" panose="020F0502020204030204" pitchFamily="34" charset="0"/>
              <a:ea typeface="Calibri" panose="020F0502020204030204" pitchFamily="34" charset="0"/>
              <a:cs typeface="Calibri" panose="020F0502020204030204" pitchFamily="34" charset="0"/>
            </a:endParaRPr>
          </a:p>
          <a:p>
            <a:pPr marL="342900" indent="-342900">
              <a:buAutoNum type="arabicPeriod"/>
            </a:pPr>
            <a:r>
              <a:rPr lang="en-US" sz="1600" dirty="0" err="1" smtClean="0">
                <a:latin typeface="Calibri" panose="020F0502020204030204" pitchFamily="34" charset="0"/>
                <a:ea typeface="Calibri" panose="020F0502020204030204" pitchFamily="34" charset="0"/>
                <a:cs typeface="Calibri" panose="020F0502020204030204" pitchFamily="34" charset="0"/>
              </a:rPr>
              <a:t>Ribas</a:t>
            </a:r>
            <a:r>
              <a:rPr lang="en-US" sz="1600" dirty="0" smtClean="0">
                <a:latin typeface="Calibri" panose="020F0502020204030204" pitchFamily="34" charset="0"/>
                <a:ea typeface="Calibri" panose="020F0502020204030204" pitchFamily="34" charset="0"/>
                <a:cs typeface="Calibri" panose="020F0502020204030204" pitchFamily="34" charset="0"/>
              </a:rPr>
              <a:t> </a:t>
            </a:r>
            <a:r>
              <a:rPr lang="en-US" sz="1600" dirty="0">
                <a:latin typeface="Calibri" panose="020F0502020204030204" pitchFamily="34" charset="0"/>
                <a:ea typeface="Calibri" panose="020F0502020204030204" pitchFamily="34" charset="0"/>
                <a:cs typeface="Calibri" panose="020F0502020204030204" pitchFamily="34" charset="0"/>
              </a:rPr>
              <a:t>GC, </a:t>
            </a:r>
            <a:r>
              <a:rPr lang="en-US" sz="1600" dirty="0" err="1">
                <a:latin typeface="Calibri" panose="020F0502020204030204" pitchFamily="34" charset="0"/>
                <a:ea typeface="Calibri" panose="020F0502020204030204" pitchFamily="34" charset="0"/>
                <a:cs typeface="Calibri" panose="020F0502020204030204" pitchFamily="34" charset="0"/>
              </a:rPr>
              <a:t>Rhoton</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ALJr</a:t>
            </a:r>
            <a:r>
              <a:rPr lang="en-US" sz="1600" dirty="0">
                <a:latin typeface="Calibri" panose="020F0502020204030204" pitchFamily="34" charset="0"/>
                <a:ea typeface="Calibri" panose="020F0502020204030204" pitchFamily="34" charset="0"/>
                <a:cs typeface="Calibri" panose="020F0502020204030204" pitchFamily="34" charset="0"/>
              </a:rPr>
              <a:t>, Cruz OR, Peace D. </a:t>
            </a:r>
            <a:r>
              <a:rPr lang="en-US" sz="1600" dirty="0" err="1">
                <a:latin typeface="Calibri" panose="020F0502020204030204" pitchFamily="34" charset="0"/>
                <a:ea typeface="Calibri" panose="020F0502020204030204" pitchFamily="34" charset="0"/>
                <a:cs typeface="Calibri" panose="020F0502020204030204" pitchFamily="34" charset="0"/>
              </a:rPr>
              <a:t>Suboccipital</a:t>
            </a:r>
            <a:r>
              <a:rPr lang="en-US" sz="1600" dirty="0">
                <a:latin typeface="Calibri" panose="020F0502020204030204" pitchFamily="34" charset="0"/>
                <a:ea typeface="Calibri" panose="020F0502020204030204" pitchFamily="34" charset="0"/>
                <a:cs typeface="Calibri" panose="020F0502020204030204" pitchFamily="34" charset="0"/>
              </a:rPr>
              <a:t> burr holes and </a:t>
            </a:r>
            <a:r>
              <a:rPr lang="en-US" sz="1600" dirty="0" err="1">
                <a:latin typeface="Calibri" panose="020F0502020204030204" pitchFamily="34" charset="0"/>
                <a:ea typeface="Calibri" panose="020F0502020204030204" pitchFamily="34" charset="0"/>
                <a:cs typeface="Calibri" panose="020F0502020204030204" pitchFamily="34" charset="0"/>
              </a:rPr>
              <a:t>craniectomies</a:t>
            </a:r>
            <a:r>
              <a:rPr lang="en-US" sz="1600" dirty="0">
                <a:latin typeface="Calibri" panose="020F0502020204030204" pitchFamily="34" charset="0"/>
                <a:ea typeface="Calibri" panose="020F0502020204030204" pitchFamily="34" charset="0"/>
                <a:cs typeface="Calibri" panose="020F0502020204030204" pitchFamily="34" charset="0"/>
              </a:rPr>
              <a:t>. Neurosurgical Focus. 2005;19(2):1-12. doi:10.3171/foc.2005.19.2.2 </a:t>
            </a:r>
            <a:endParaRPr lang="ru-RU" sz="1600" dirty="0" smtClean="0">
              <a:latin typeface="Calibri" panose="020F0502020204030204" pitchFamily="34" charset="0"/>
              <a:ea typeface="Calibri" panose="020F0502020204030204" pitchFamily="34" charset="0"/>
              <a:cs typeface="Calibri" panose="020F0502020204030204" pitchFamily="34" charset="0"/>
            </a:endParaRPr>
          </a:p>
          <a:p>
            <a:pPr marL="342900" indent="-342900">
              <a:buAutoNum type="arabicPeriod"/>
            </a:pPr>
            <a:r>
              <a:rPr lang="en-US" sz="1600" dirty="0" err="1" smtClean="0">
                <a:latin typeface="Calibri" panose="020F0502020204030204" pitchFamily="34" charset="0"/>
                <a:ea typeface="Calibri" panose="020F0502020204030204" pitchFamily="34" charset="0"/>
                <a:cs typeface="Calibri" panose="020F0502020204030204" pitchFamily="34" charset="0"/>
              </a:rPr>
              <a:t>Rhoton</a:t>
            </a:r>
            <a:r>
              <a:rPr lang="en-US" sz="1600" dirty="0" smtClean="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ALJr</a:t>
            </a:r>
            <a:r>
              <a:rPr lang="en-US" sz="1600" dirty="0">
                <a:latin typeface="Calibri" panose="020F0502020204030204" pitchFamily="34" charset="0"/>
                <a:ea typeface="Calibri" panose="020F0502020204030204" pitchFamily="34" charset="0"/>
                <a:cs typeface="Calibri" panose="020F0502020204030204" pitchFamily="34" charset="0"/>
              </a:rPr>
              <a:t>. Cranial Anatomy and Surgical Approaches. Baltimore, MD: Lippincott Williams &amp; Wilkins. 2003;525-587. </a:t>
            </a:r>
            <a:endParaRPr lang="ru-RU" sz="1600" dirty="0">
              <a:latin typeface="Calibri" panose="020F0502020204030204" pitchFamily="34" charset="0"/>
              <a:ea typeface="Calibri" panose="020F0502020204030204" pitchFamily="34" charset="0"/>
              <a:cs typeface="Calibri" panose="020F0502020204030204" pitchFamily="34" charset="0"/>
            </a:endParaRPr>
          </a:p>
          <a:p>
            <a:pPr marL="342900" indent="-342900">
              <a:buAutoNum type="arabicPeriod"/>
            </a:pPr>
            <a:r>
              <a:rPr lang="en-US" sz="1600" dirty="0" err="1" smtClean="0">
                <a:latin typeface="Calibri" panose="020F0502020204030204" pitchFamily="34" charset="0"/>
                <a:ea typeface="Calibri" panose="020F0502020204030204" pitchFamily="34" charset="0"/>
                <a:cs typeface="Calibri" panose="020F0502020204030204" pitchFamily="34" charset="0"/>
              </a:rPr>
              <a:t>Sekhar</a:t>
            </a:r>
            <a:r>
              <a:rPr lang="en-US" sz="1600" dirty="0" smtClean="0">
                <a:latin typeface="Calibri" panose="020F0502020204030204" pitchFamily="34" charset="0"/>
                <a:ea typeface="Calibri" panose="020F0502020204030204" pitchFamily="34" charset="0"/>
                <a:cs typeface="Calibri" panose="020F0502020204030204" pitchFamily="34" charset="0"/>
              </a:rPr>
              <a:t> </a:t>
            </a:r>
            <a:r>
              <a:rPr lang="en-US" sz="1600" dirty="0">
                <a:latin typeface="Calibri" panose="020F0502020204030204" pitchFamily="34" charset="0"/>
                <a:ea typeface="Calibri" panose="020F0502020204030204" pitchFamily="34" charset="0"/>
                <a:cs typeface="Calibri" panose="020F0502020204030204" pitchFamily="34" charset="0"/>
              </a:rPr>
              <a:t>LN, </a:t>
            </a:r>
            <a:r>
              <a:rPr lang="en-US" sz="1600" dirty="0" err="1">
                <a:latin typeface="Calibri" panose="020F0502020204030204" pitchFamily="34" charset="0"/>
                <a:ea typeface="Calibri" panose="020F0502020204030204" pitchFamily="34" charset="0"/>
                <a:cs typeface="Calibri" panose="020F0502020204030204" pitchFamily="34" charset="0"/>
              </a:rPr>
              <a:t>Fessler</a:t>
            </a:r>
            <a:r>
              <a:rPr lang="en-US" sz="1600" dirty="0">
                <a:latin typeface="Calibri" panose="020F0502020204030204" pitchFamily="34" charset="0"/>
                <a:ea typeface="Calibri" panose="020F0502020204030204" pitchFamily="34" charset="0"/>
                <a:cs typeface="Calibri" panose="020F0502020204030204" pitchFamily="34" charset="0"/>
              </a:rPr>
              <a:t> RG. Atlas of neurosurgical techniques: brain. New York— </a:t>
            </a:r>
            <a:r>
              <a:rPr lang="en-US" sz="1600" dirty="0" err="1">
                <a:latin typeface="Calibri" panose="020F0502020204030204" pitchFamily="34" charset="0"/>
                <a:ea typeface="Calibri" panose="020F0502020204030204" pitchFamily="34" charset="0"/>
                <a:cs typeface="Calibri" panose="020F0502020204030204" pitchFamily="34" charset="0"/>
              </a:rPr>
              <a:t>Sruttgart</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Thieme</a:t>
            </a:r>
            <a:r>
              <a:rPr lang="en-US" sz="1600" dirty="0">
                <a:latin typeface="Calibri" panose="020F0502020204030204" pitchFamily="34" charset="0"/>
                <a:ea typeface="Calibri" panose="020F0502020204030204" pitchFamily="34" charset="0"/>
                <a:cs typeface="Calibri" panose="020F0502020204030204" pitchFamily="34" charset="0"/>
              </a:rPr>
              <a:t> Medical Publishing. 2006;860-870. </a:t>
            </a:r>
            <a:endParaRPr lang="ru-RU" sz="1600" dirty="0" smtClean="0">
              <a:latin typeface="Calibri" panose="020F0502020204030204" pitchFamily="34" charset="0"/>
              <a:ea typeface="Calibri" panose="020F0502020204030204" pitchFamily="34" charset="0"/>
              <a:cs typeface="Calibri" panose="020F0502020204030204" pitchFamily="34" charset="0"/>
            </a:endParaRPr>
          </a:p>
          <a:p>
            <a:pPr marL="342900" indent="-342900">
              <a:buAutoNum type="arabicPeriod"/>
            </a:pPr>
            <a:r>
              <a:rPr lang="ru-RU" sz="1600" dirty="0" err="1" smtClean="0">
                <a:latin typeface="Calibri" panose="020F0502020204030204" pitchFamily="34" charset="0"/>
                <a:ea typeface="Calibri" panose="020F0502020204030204" pitchFamily="34" charset="0"/>
                <a:cs typeface="Calibri" panose="020F0502020204030204" pitchFamily="34" charset="0"/>
              </a:rPr>
              <a:t>Шиманский</a:t>
            </a:r>
            <a:r>
              <a:rPr lang="ru-RU" sz="1600" dirty="0" smtClean="0">
                <a:latin typeface="Calibri" panose="020F0502020204030204" pitchFamily="34" charset="0"/>
                <a:ea typeface="Calibri" panose="020F0502020204030204" pitchFamily="34" charset="0"/>
                <a:cs typeface="Calibri" panose="020F0502020204030204" pitchFamily="34" charset="0"/>
              </a:rPr>
              <a:t> </a:t>
            </a:r>
            <a:r>
              <a:rPr lang="ru-RU" sz="1600" dirty="0">
                <a:latin typeface="Calibri" panose="020F0502020204030204" pitchFamily="34" charset="0"/>
                <a:ea typeface="Calibri" panose="020F0502020204030204" pitchFamily="34" charset="0"/>
                <a:cs typeface="Calibri" panose="020F0502020204030204" pitchFamily="34" charset="0"/>
              </a:rPr>
              <a:t>В.Н., Карнаухов В.В., </a:t>
            </a:r>
            <a:r>
              <a:rPr lang="ru-RU" sz="1600" dirty="0" err="1">
                <a:latin typeface="Calibri" panose="020F0502020204030204" pitchFamily="34" charset="0"/>
                <a:ea typeface="Calibri" panose="020F0502020204030204" pitchFamily="34" charset="0"/>
                <a:cs typeface="Calibri" panose="020F0502020204030204" pitchFamily="34" charset="0"/>
              </a:rPr>
              <a:t>Одаманов</a:t>
            </a:r>
            <a:r>
              <a:rPr lang="ru-RU" sz="1600" dirty="0">
                <a:latin typeface="Calibri" panose="020F0502020204030204" pitchFamily="34" charset="0"/>
                <a:ea typeface="Calibri" panose="020F0502020204030204" pitchFamily="34" charset="0"/>
                <a:cs typeface="Calibri" panose="020F0502020204030204" pitchFamily="34" charset="0"/>
              </a:rPr>
              <a:t> Д.А., </a:t>
            </a:r>
            <a:r>
              <a:rPr lang="ru-RU" sz="1600" dirty="0" err="1">
                <a:latin typeface="Calibri" panose="020F0502020204030204" pitchFamily="34" charset="0"/>
                <a:ea typeface="Calibri" panose="020F0502020204030204" pitchFamily="34" charset="0"/>
                <a:cs typeface="Calibri" panose="020F0502020204030204" pitchFamily="34" charset="0"/>
              </a:rPr>
              <a:t>Колычева</a:t>
            </a:r>
            <a:r>
              <a:rPr lang="ru-RU" sz="1600" dirty="0">
                <a:latin typeface="Calibri" panose="020F0502020204030204" pitchFamily="34" charset="0"/>
                <a:ea typeface="Calibri" panose="020F0502020204030204" pitchFamily="34" charset="0"/>
                <a:cs typeface="Calibri" panose="020F0502020204030204" pitchFamily="34" charset="0"/>
              </a:rPr>
              <a:t> М.В. Хирургическое лечение невралгии тройничного нерва при рассеянном склерозе. Журнал неврологии и психиатрии им. С.С. Корсакова. 2015;2:66-70. </a:t>
            </a:r>
            <a:endParaRPr lang="ru-RU" sz="1600" dirty="0" smtClean="0">
              <a:latin typeface="Calibri" panose="020F0502020204030204" pitchFamily="34" charset="0"/>
              <a:ea typeface="Calibri" panose="020F0502020204030204" pitchFamily="34" charset="0"/>
              <a:cs typeface="Calibri" panose="020F0502020204030204" pitchFamily="34" charset="0"/>
            </a:endParaRPr>
          </a:p>
          <a:p>
            <a:pPr marL="342900" indent="-342900">
              <a:buAutoNum type="arabicPeriod"/>
            </a:pPr>
            <a:r>
              <a:rPr lang="ru-RU" sz="1600" dirty="0" err="1" smtClean="0">
                <a:latin typeface="Calibri" panose="020F0502020204030204" pitchFamily="34" charset="0"/>
                <a:ea typeface="Calibri" panose="020F0502020204030204" pitchFamily="34" charset="0"/>
                <a:cs typeface="Calibri" panose="020F0502020204030204" pitchFamily="34" charset="0"/>
              </a:rPr>
              <a:t>Пошатаев</a:t>
            </a:r>
            <a:r>
              <a:rPr lang="ru-RU" sz="1600" dirty="0" smtClean="0">
                <a:latin typeface="Calibri" panose="020F0502020204030204" pitchFamily="34" charset="0"/>
                <a:ea typeface="Calibri" panose="020F0502020204030204" pitchFamily="34" charset="0"/>
                <a:cs typeface="Calibri" panose="020F0502020204030204" pitchFamily="34" charset="0"/>
              </a:rPr>
              <a:t> </a:t>
            </a:r>
            <a:r>
              <a:rPr lang="ru-RU" sz="1600" dirty="0">
                <a:latin typeface="Calibri" panose="020F0502020204030204" pitchFamily="34" charset="0"/>
                <a:ea typeface="Calibri" panose="020F0502020204030204" pitchFamily="34" charset="0"/>
                <a:cs typeface="Calibri" panose="020F0502020204030204" pitchFamily="34" charset="0"/>
              </a:rPr>
              <a:t>В.К., </a:t>
            </a:r>
            <a:r>
              <a:rPr lang="ru-RU" sz="1600" dirty="0" err="1">
                <a:latin typeface="Calibri" panose="020F0502020204030204" pitchFamily="34" charset="0"/>
                <a:ea typeface="Calibri" panose="020F0502020204030204" pitchFamily="34" charset="0"/>
                <a:cs typeface="Calibri" panose="020F0502020204030204" pitchFamily="34" charset="0"/>
              </a:rPr>
              <a:t>Шиманский</a:t>
            </a:r>
            <a:r>
              <a:rPr lang="ru-RU" sz="1600" dirty="0">
                <a:latin typeface="Calibri" panose="020F0502020204030204" pitchFamily="34" charset="0"/>
                <a:ea typeface="Calibri" panose="020F0502020204030204" pitchFamily="34" charset="0"/>
                <a:cs typeface="Calibri" panose="020F0502020204030204" pitchFamily="34" charset="0"/>
              </a:rPr>
              <a:t> В.Н., </a:t>
            </a:r>
            <a:r>
              <a:rPr lang="ru-RU" sz="1600" dirty="0" err="1">
                <a:latin typeface="Calibri" panose="020F0502020204030204" pitchFamily="34" charset="0"/>
                <a:ea typeface="Calibri" panose="020F0502020204030204" pitchFamily="34" charset="0"/>
                <a:cs typeface="Calibri" panose="020F0502020204030204" pitchFamily="34" charset="0"/>
              </a:rPr>
              <a:t>Таняшин</a:t>
            </a:r>
            <a:r>
              <a:rPr lang="ru-RU" sz="1600" dirty="0">
                <a:latin typeface="Calibri" panose="020F0502020204030204" pitchFamily="34" charset="0"/>
                <a:ea typeface="Calibri" panose="020F0502020204030204" pitchFamily="34" charset="0"/>
                <a:cs typeface="Calibri" panose="020F0502020204030204" pitchFamily="34" charset="0"/>
              </a:rPr>
              <a:t> С.В., Карнаухов В.В. Применение эндоскопической </a:t>
            </a:r>
            <a:r>
              <a:rPr lang="ru-RU" sz="1600" dirty="0" err="1">
                <a:latin typeface="Calibri" panose="020F0502020204030204" pitchFamily="34" charset="0"/>
                <a:ea typeface="Calibri" panose="020F0502020204030204" pitchFamily="34" charset="0"/>
                <a:cs typeface="Calibri" panose="020F0502020204030204" pitchFamily="34" charset="0"/>
              </a:rPr>
              <a:t>ассистенции</a:t>
            </a:r>
            <a:r>
              <a:rPr lang="ru-RU" sz="1600" dirty="0">
                <a:latin typeface="Calibri" panose="020F0502020204030204" pitchFamily="34" charset="0"/>
                <a:ea typeface="Calibri" panose="020F0502020204030204" pitchFamily="34" charset="0"/>
                <a:cs typeface="Calibri" panose="020F0502020204030204" pitchFamily="34" charset="0"/>
              </a:rPr>
              <a:t> в хирургии опухолей мостомозжечкового угла. Вопросы нейрохирургии им. Н.Н. Бурденко. 2014;4:42-49. </a:t>
            </a:r>
            <a:endParaRPr lang="ru-RU" sz="1600" dirty="0" smtClean="0">
              <a:latin typeface="Calibri" panose="020F0502020204030204" pitchFamily="34" charset="0"/>
              <a:ea typeface="Calibri" panose="020F0502020204030204" pitchFamily="34" charset="0"/>
              <a:cs typeface="Calibri" panose="020F0502020204030204" pitchFamily="34" charset="0"/>
            </a:endParaRPr>
          </a:p>
          <a:p>
            <a:pPr marL="342900" indent="-342900">
              <a:buAutoNum type="arabicPeriod"/>
            </a:pPr>
            <a:r>
              <a:rPr lang="ru-RU" sz="1600" dirty="0" smtClean="0">
                <a:latin typeface="Calibri" panose="020F0502020204030204" pitchFamily="34" charset="0"/>
                <a:ea typeface="Calibri" panose="020F0502020204030204" pitchFamily="34" charset="0"/>
                <a:cs typeface="Calibri" panose="020F0502020204030204" pitchFamily="34" charset="0"/>
              </a:rPr>
              <a:t>Учебник «оперативная хирургия и топографическая анатомия», под редакцией В.В. </a:t>
            </a:r>
            <a:r>
              <a:rPr lang="ru-RU" sz="1600" dirty="0" err="1" smtClean="0">
                <a:latin typeface="Calibri" panose="020F0502020204030204" pitchFamily="34" charset="0"/>
                <a:ea typeface="Calibri" panose="020F0502020204030204" pitchFamily="34" charset="0"/>
                <a:cs typeface="Calibri" panose="020F0502020204030204" pitchFamily="34" charset="0"/>
              </a:rPr>
              <a:t>Кованова</a:t>
            </a:r>
            <a:r>
              <a:rPr lang="ru-RU" sz="1600" dirty="0" smtClean="0">
                <a:latin typeface="Calibri" panose="020F0502020204030204" pitchFamily="34" charset="0"/>
                <a:ea typeface="Calibri" panose="020F0502020204030204" pitchFamily="34" charset="0"/>
                <a:cs typeface="Calibri" panose="020F0502020204030204" pitchFamily="34" charset="0"/>
              </a:rPr>
              <a:t>, 2001г.; стр. 334-335</a:t>
            </a:r>
          </a:p>
          <a:p>
            <a:pPr marL="342900" indent="-342900">
              <a:buAutoNum type="arabicPeriod"/>
            </a:pPr>
            <a:r>
              <a:rPr lang="ru-RU" sz="1600" dirty="0">
                <a:latin typeface="Calibri" panose="020F0502020204030204" pitchFamily="34" charset="0"/>
                <a:ea typeface="Calibri" panose="020F0502020204030204" pitchFamily="34" charset="0"/>
                <a:cs typeface="Calibri" panose="020F0502020204030204" pitchFamily="34" charset="0"/>
              </a:rPr>
              <a:t>Учебник «Топографическая анатомия и оперативная </a:t>
            </a:r>
            <a:r>
              <a:rPr lang="ru-RU" sz="1600" dirty="0" smtClean="0">
                <a:latin typeface="Calibri" panose="020F0502020204030204" pitchFamily="34" charset="0"/>
                <a:ea typeface="Calibri" panose="020F0502020204030204" pitchFamily="34" charset="0"/>
                <a:cs typeface="Calibri" panose="020F0502020204030204" pitchFamily="34" charset="0"/>
              </a:rPr>
              <a:t>хирургия», под редакцией В.И</a:t>
            </a:r>
            <a:r>
              <a:rPr lang="ru-RU" sz="1600" dirty="0">
                <a:latin typeface="Calibri" panose="020F0502020204030204" pitchFamily="34" charset="0"/>
                <a:ea typeface="Calibri" panose="020F0502020204030204" pitchFamily="34" charset="0"/>
                <a:cs typeface="Calibri" panose="020F0502020204030204" pitchFamily="34" charset="0"/>
              </a:rPr>
              <a:t>. </a:t>
            </a:r>
            <a:r>
              <a:rPr lang="ru-RU" sz="1600" dirty="0" smtClean="0">
                <a:latin typeface="Calibri" panose="020F0502020204030204" pitchFamily="34" charset="0"/>
                <a:ea typeface="Calibri" panose="020F0502020204030204" pitchFamily="34" charset="0"/>
                <a:cs typeface="Calibri" panose="020F0502020204030204" pitchFamily="34" charset="0"/>
              </a:rPr>
              <a:t>Сергиенко, Петросян Э.А</a:t>
            </a:r>
            <a:r>
              <a:rPr lang="ru-RU" sz="1600" dirty="0">
                <a:latin typeface="Calibri" panose="020F0502020204030204" pitchFamily="34" charset="0"/>
                <a:ea typeface="Calibri" panose="020F0502020204030204" pitchFamily="34" charset="0"/>
                <a:cs typeface="Calibri" panose="020F0502020204030204" pitchFamily="34" charset="0"/>
              </a:rPr>
              <a:t>., </a:t>
            </a:r>
            <a:r>
              <a:rPr lang="ru-RU" sz="1600" dirty="0" err="1">
                <a:latin typeface="Calibri" panose="020F0502020204030204" pitchFamily="34" charset="0"/>
                <a:ea typeface="Calibri" panose="020F0502020204030204" pitchFamily="34" charset="0"/>
                <a:cs typeface="Calibri" panose="020F0502020204030204" pitchFamily="34" charset="0"/>
              </a:rPr>
              <a:t>Фраучи</a:t>
            </a:r>
            <a:r>
              <a:rPr lang="ru-RU" sz="1600" dirty="0">
                <a:latin typeface="Calibri" panose="020F0502020204030204" pitchFamily="34" charset="0"/>
                <a:ea typeface="Calibri" panose="020F0502020204030204" pitchFamily="34" charset="0"/>
                <a:cs typeface="Calibri" panose="020F0502020204030204" pitchFamily="34" charset="0"/>
              </a:rPr>
              <a:t> И.В</a:t>
            </a:r>
            <a:r>
              <a:rPr lang="ru-RU" sz="1600" dirty="0" smtClean="0">
                <a:latin typeface="Calibri" panose="020F0502020204030204" pitchFamily="34" charset="0"/>
                <a:ea typeface="Calibri" panose="020F0502020204030204" pitchFamily="34" charset="0"/>
                <a:cs typeface="Calibri" panose="020F0502020204030204" pitchFamily="34" charset="0"/>
              </a:rPr>
              <a:t>. 2014г.; стр. 1107-1208; </a:t>
            </a:r>
          </a:p>
          <a:p>
            <a:pPr marL="342900" indent="-342900">
              <a:buAutoNum type="arabicPeriod"/>
            </a:pPr>
            <a:r>
              <a:rPr lang="ru-RU" sz="1600" dirty="0" smtClean="0">
                <a:latin typeface="Calibri" panose="020F0502020204030204" pitchFamily="34" charset="0"/>
                <a:ea typeface="Calibri" panose="020F0502020204030204" pitchFamily="34" charset="0"/>
                <a:cs typeface="Calibri" panose="020F0502020204030204" pitchFamily="34" charset="0"/>
              </a:rPr>
              <a:t> </a:t>
            </a:r>
            <a:r>
              <a:rPr lang="ru-RU" sz="1600" dirty="0" err="1">
                <a:latin typeface="Calibri" panose="020F0502020204030204" pitchFamily="34" charset="0"/>
                <a:ea typeface="Calibri" panose="020F0502020204030204" pitchFamily="34" charset="0"/>
                <a:cs typeface="Calibri" panose="020F0502020204030204" pitchFamily="34" charset="0"/>
              </a:rPr>
              <a:t>Шиманский</a:t>
            </a:r>
            <a:r>
              <a:rPr lang="ru-RU" sz="1600" dirty="0">
                <a:latin typeface="Calibri" panose="020F0502020204030204" pitchFamily="34" charset="0"/>
                <a:ea typeface="Calibri" panose="020F0502020204030204" pitchFamily="34" charset="0"/>
                <a:cs typeface="Calibri" panose="020F0502020204030204" pitchFamily="34" charset="0"/>
              </a:rPr>
              <a:t> В.Н., Карнаухов В.В., Сергиенко Т.А., </a:t>
            </a:r>
            <a:r>
              <a:rPr lang="ru-RU" sz="1600" dirty="0" err="1">
                <a:latin typeface="Calibri" panose="020F0502020204030204" pitchFamily="34" charset="0"/>
                <a:ea typeface="Calibri" panose="020F0502020204030204" pitchFamily="34" charset="0"/>
                <a:cs typeface="Calibri" panose="020F0502020204030204" pitchFamily="34" charset="0"/>
              </a:rPr>
              <a:t>Пошатаев</a:t>
            </a:r>
            <a:r>
              <a:rPr lang="ru-RU" sz="1600" dirty="0">
                <a:latin typeface="Calibri" panose="020F0502020204030204" pitchFamily="34" charset="0"/>
                <a:ea typeface="Calibri" panose="020F0502020204030204" pitchFamily="34" charset="0"/>
                <a:cs typeface="Calibri" panose="020F0502020204030204" pitchFamily="34" charset="0"/>
              </a:rPr>
              <a:t> В.К</a:t>
            </a:r>
            <a:r>
              <a:rPr lang="ru-RU" sz="1600" dirty="0" smtClean="0">
                <a:latin typeface="Calibri" panose="020F0502020204030204" pitchFamily="34" charset="0"/>
                <a:ea typeface="Calibri" panose="020F0502020204030204" pitchFamily="34" charset="0"/>
                <a:cs typeface="Calibri" panose="020F0502020204030204" pitchFamily="34" charset="0"/>
              </a:rPr>
              <a:t>., Семенов </a:t>
            </a:r>
            <a:r>
              <a:rPr lang="ru-RU" sz="1600" dirty="0">
                <a:latin typeface="Calibri" panose="020F0502020204030204" pitchFamily="34" charset="0"/>
                <a:ea typeface="Calibri" panose="020F0502020204030204" pitchFamily="34" charset="0"/>
                <a:cs typeface="Calibri" panose="020F0502020204030204" pitchFamily="34" charset="0"/>
              </a:rPr>
              <a:t>М.С. Эндоскопическая </a:t>
            </a:r>
            <a:r>
              <a:rPr lang="ru-RU" sz="1600" dirty="0" err="1">
                <a:latin typeface="Calibri" panose="020F0502020204030204" pitchFamily="34" charset="0"/>
                <a:ea typeface="Calibri" panose="020F0502020204030204" pitchFamily="34" charset="0"/>
                <a:cs typeface="Calibri" panose="020F0502020204030204" pitchFamily="34" charset="0"/>
              </a:rPr>
              <a:t>ассистенция</a:t>
            </a:r>
            <a:r>
              <a:rPr lang="ru-RU" sz="1600" dirty="0">
                <a:latin typeface="Calibri" panose="020F0502020204030204" pitchFamily="34" charset="0"/>
                <a:ea typeface="Calibri" panose="020F0502020204030204" pitchFamily="34" charset="0"/>
                <a:cs typeface="Calibri" panose="020F0502020204030204" pitchFamily="34" charset="0"/>
              </a:rPr>
              <a:t> </a:t>
            </a:r>
            <a:r>
              <a:rPr lang="ru-RU" sz="1600" dirty="0" smtClean="0">
                <a:latin typeface="Calibri" panose="020F0502020204030204" pitchFamily="34" charset="0"/>
                <a:ea typeface="Calibri" panose="020F0502020204030204" pitchFamily="34" charset="0"/>
                <a:cs typeface="Calibri" panose="020F0502020204030204" pitchFamily="34" charset="0"/>
              </a:rPr>
              <a:t>при </a:t>
            </a:r>
            <a:r>
              <a:rPr lang="ru-RU" sz="1600" dirty="0" err="1" smtClean="0">
                <a:latin typeface="Calibri" panose="020F0502020204030204" pitchFamily="34" charset="0"/>
                <a:ea typeface="Calibri" panose="020F0502020204030204" pitchFamily="34" charset="0"/>
                <a:cs typeface="Calibri" panose="020F0502020204030204" pitchFamily="34" charset="0"/>
              </a:rPr>
              <a:t>васкулярной</a:t>
            </a:r>
            <a:r>
              <a:rPr lang="ru-RU" sz="1600" dirty="0" smtClean="0">
                <a:latin typeface="Calibri" panose="020F0502020204030204" pitchFamily="34" charset="0"/>
                <a:ea typeface="Calibri" panose="020F0502020204030204" pitchFamily="34" charset="0"/>
                <a:cs typeface="Calibri" panose="020F0502020204030204" pitchFamily="34" charset="0"/>
              </a:rPr>
              <a:t> </a:t>
            </a:r>
            <a:r>
              <a:rPr lang="ru-RU" sz="1600" dirty="0">
                <a:latin typeface="Calibri" panose="020F0502020204030204" pitchFamily="34" charset="0"/>
                <a:ea typeface="Calibri" panose="020F0502020204030204" pitchFamily="34" charset="0"/>
                <a:cs typeface="Calibri" panose="020F0502020204030204" pitchFamily="34" charset="0"/>
              </a:rPr>
              <a:t>декомпрессии черепных нервов. Вопросы нейрохирургии им. Н.Н. Бурденко. </a:t>
            </a:r>
            <a:r>
              <a:rPr lang="ru-RU" sz="1600" dirty="0" smtClean="0">
                <a:latin typeface="Calibri" panose="020F0502020204030204" pitchFamily="34" charset="0"/>
                <a:ea typeface="Calibri" panose="020F0502020204030204" pitchFamily="34" charset="0"/>
                <a:cs typeface="Calibri" panose="020F0502020204030204" pitchFamily="34" charset="0"/>
              </a:rPr>
              <a:t>2012;2:3-10.</a:t>
            </a:r>
          </a:p>
          <a:p>
            <a:pPr marL="342900" indent="-342900">
              <a:buAutoNum type="arabicPeriod"/>
            </a:pPr>
            <a:r>
              <a:rPr lang="ru-RU" sz="1600" dirty="0" smtClean="0">
                <a:latin typeface="Calibri" panose="020F0502020204030204" pitchFamily="34" charset="0"/>
                <a:ea typeface="Calibri" panose="020F0502020204030204" pitchFamily="34" charset="0"/>
                <a:cs typeface="Calibri" panose="020F0502020204030204" pitchFamily="34" charset="0"/>
              </a:rPr>
              <a:t> </a:t>
            </a:r>
            <a:r>
              <a:rPr lang="ru-RU" sz="1600" dirty="0" err="1" smtClean="0">
                <a:latin typeface="Calibri" panose="020F0502020204030204" pitchFamily="34" charset="0"/>
                <a:ea typeface="Calibri" panose="020F0502020204030204" pitchFamily="34" charset="0"/>
                <a:cs typeface="Calibri" panose="020F0502020204030204" pitchFamily="34" charset="0"/>
              </a:rPr>
              <a:t>Шиманский</a:t>
            </a:r>
            <a:r>
              <a:rPr lang="ru-RU" sz="1600" dirty="0" smtClean="0">
                <a:latin typeface="Calibri" panose="020F0502020204030204" pitchFamily="34" charset="0"/>
                <a:ea typeface="Calibri" panose="020F0502020204030204" pitchFamily="34" charset="0"/>
                <a:cs typeface="Calibri" panose="020F0502020204030204" pitchFamily="34" charset="0"/>
              </a:rPr>
              <a:t> В.Н., Карнаухов В.В., Сергиенко Т.А., </a:t>
            </a:r>
            <a:r>
              <a:rPr lang="ru-RU" sz="1600" dirty="0" err="1" smtClean="0">
                <a:latin typeface="Calibri" panose="020F0502020204030204" pitchFamily="34" charset="0"/>
                <a:ea typeface="Calibri" panose="020F0502020204030204" pitchFamily="34" charset="0"/>
                <a:cs typeface="Calibri" panose="020F0502020204030204" pitchFamily="34" charset="0"/>
              </a:rPr>
              <a:t>Пошатаев</a:t>
            </a:r>
            <a:r>
              <a:rPr lang="ru-RU" sz="1600" dirty="0" smtClean="0">
                <a:latin typeface="Calibri" panose="020F0502020204030204" pitchFamily="34" charset="0"/>
                <a:ea typeface="Calibri" panose="020F0502020204030204" pitchFamily="34" charset="0"/>
                <a:cs typeface="Calibri" panose="020F0502020204030204" pitchFamily="34" charset="0"/>
              </a:rPr>
              <a:t> В.К., Семенов М.С. Эндоскопическая </a:t>
            </a:r>
            <a:r>
              <a:rPr lang="ru-RU" sz="1600" dirty="0" err="1" smtClean="0">
                <a:latin typeface="Calibri" panose="020F0502020204030204" pitchFamily="34" charset="0"/>
                <a:ea typeface="Calibri" panose="020F0502020204030204" pitchFamily="34" charset="0"/>
                <a:cs typeface="Calibri" panose="020F0502020204030204" pitchFamily="34" charset="0"/>
              </a:rPr>
              <a:t>ассистенция</a:t>
            </a:r>
            <a:r>
              <a:rPr lang="ru-RU" sz="1600" dirty="0" smtClean="0">
                <a:latin typeface="Calibri" panose="020F0502020204030204" pitchFamily="34" charset="0"/>
                <a:ea typeface="Calibri" panose="020F0502020204030204" pitchFamily="34" charset="0"/>
                <a:cs typeface="Calibri" panose="020F0502020204030204" pitchFamily="34" charset="0"/>
              </a:rPr>
              <a:t> при одномоментном удалении </a:t>
            </a:r>
            <a:r>
              <a:rPr lang="ru-RU" sz="1600" dirty="0" err="1" smtClean="0">
                <a:latin typeface="Calibri" panose="020F0502020204030204" pitchFamily="34" charset="0"/>
                <a:ea typeface="Calibri" panose="020F0502020204030204" pitchFamily="34" charset="0"/>
                <a:cs typeface="Calibri" panose="020F0502020204030204" pitchFamily="34" charset="0"/>
              </a:rPr>
              <a:t>менингиомы</a:t>
            </a:r>
            <a:r>
              <a:rPr lang="ru-RU" sz="1600" dirty="0" smtClean="0">
                <a:latin typeface="Calibri" panose="020F0502020204030204" pitchFamily="34" charset="0"/>
                <a:ea typeface="Calibri" panose="020F0502020204030204" pitchFamily="34" charset="0"/>
                <a:cs typeface="Calibri" panose="020F0502020204030204" pitchFamily="34" charset="0"/>
              </a:rPr>
              <a:t> задней черепной ямки и </a:t>
            </a:r>
            <a:r>
              <a:rPr lang="ru-RU" sz="1600" dirty="0" err="1" smtClean="0">
                <a:latin typeface="Calibri" panose="020F0502020204030204" pitchFamily="34" charset="0"/>
                <a:ea typeface="Calibri" panose="020F0502020204030204" pitchFamily="34" charset="0"/>
                <a:cs typeface="Calibri" panose="020F0502020204030204" pitchFamily="34" charset="0"/>
              </a:rPr>
              <a:t>васкулярной</a:t>
            </a:r>
            <a:r>
              <a:rPr lang="ru-RU" sz="1600" dirty="0" smtClean="0">
                <a:latin typeface="Calibri" panose="020F0502020204030204" pitchFamily="34" charset="0"/>
                <a:ea typeface="Calibri" panose="020F0502020204030204" pitchFamily="34" charset="0"/>
                <a:cs typeface="Calibri" panose="020F0502020204030204" pitchFamily="34" charset="0"/>
              </a:rPr>
              <a:t> декомпрессии корешка тройничного нерва. </a:t>
            </a:r>
          </a:p>
          <a:p>
            <a:pPr marL="342900" indent="-342900">
              <a:buAutoNum type="arabicPeriod"/>
            </a:pPr>
            <a:r>
              <a:rPr lang="ru-RU" sz="1600" dirty="0" err="1" smtClean="0">
                <a:latin typeface="Calibri" panose="020F0502020204030204" pitchFamily="34" charset="0"/>
                <a:ea typeface="Calibri" panose="020F0502020204030204" pitchFamily="34" charset="0"/>
                <a:cs typeface="Calibri" panose="020F0502020204030204" pitchFamily="34" charset="0"/>
              </a:rPr>
              <a:t>Исраелян</a:t>
            </a:r>
            <a:r>
              <a:rPr lang="ru-RU" sz="1600" dirty="0" smtClean="0">
                <a:latin typeface="Calibri" panose="020F0502020204030204" pitchFamily="34" charset="0"/>
                <a:ea typeface="Calibri" panose="020F0502020204030204" pitchFamily="34" charset="0"/>
                <a:cs typeface="Calibri" panose="020F0502020204030204" pitchFamily="34" charset="0"/>
              </a:rPr>
              <a:t> </a:t>
            </a:r>
            <a:r>
              <a:rPr lang="ru-RU" sz="1600" dirty="0">
                <a:latin typeface="Calibri" panose="020F0502020204030204" pitchFamily="34" charset="0"/>
                <a:ea typeface="Calibri" panose="020F0502020204030204" pitchFamily="34" charset="0"/>
                <a:cs typeface="Calibri" panose="020F0502020204030204" pitchFamily="34" charset="0"/>
              </a:rPr>
              <a:t>Л.А., </a:t>
            </a:r>
            <a:r>
              <a:rPr lang="ru-RU" sz="1600" dirty="0" err="1">
                <a:latin typeface="Calibri" panose="020F0502020204030204" pitchFamily="34" charset="0"/>
                <a:ea typeface="Calibri" panose="020F0502020204030204" pitchFamily="34" charset="0"/>
                <a:cs typeface="Calibri" panose="020F0502020204030204" pitchFamily="34" charset="0"/>
              </a:rPr>
              <a:t>Шиманский</a:t>
            </a:r>
            <a:r>
              <a:rPr lang="ru-RU" sz="1600" dirty="0">
                <a:latin typeface="Calibri" panose="020F0502020204030204" pitchFamily="34" charset="0"/>
                <a:ea typeface="Calibri" panose="020F0502020204030204" pitchFamily="34" charset="0"/>
                <a:cs typeface="Calibri" panose="020F0502020204030204" pitchFamily="34" charset="0"/>
              </a:rPr>
              <a:t> В.Н., </a:t>
            </a:r>
            <a:r>
              <a:rPr lang="ru-RU" sz="1600" dirty="0" err="1">
                <a:latin typeface="Calibri" panose="020F0502020204030204" pitchFamily="34" charset="0"/>
                <a:ea typeface="Calibri" panose="020F0502020204030204" pitchFamily="34" charset="0"/>
                <a:cs typeface="Calibri" panose="020F0502020204030204" pitchFamily="34" charset="0"/>
              </a:rPr>
              <a:t>Отаманов</a:t>
            </a:r>
            <a:r>
              <a:rPr lang="ru-RU" sz="1600" dirty="0">
                <a:latin typeface="Calibri" panose="020F0502020204030204" pitchFamily="34" charset="0"/>
                <a:ea typeface="Calibri" panose="020F0502020204030204" pitchFamily="34" charset="0"/>
                <a:cs typeface="Calibri" panose="020F0502020204030204" pitchFamily="34" charset="0"/>
              </a:rPr>
              <a:t> Д.А., </a:t>
            </a:r>
            <a:r>
              <a:rPr lang="ru-RU" sz="1600" dirty="0" err="1">
                <a:latin typeface="Calibri" panose="020F0502020204030204" pitchFamily="34" charset="0"/>
                <a:ea typeface="Calibri" panose="020F0502020204030204" pitchFamily="34" charset="0"/>
                <a:cs typeface="Calibri" panose="020F0502020204030204" pitchFamily="34" charset="0"/>
              </a:rPr>
              <a:t>Пошатаев</a:t>
            </a:r>
            <a:r>
              <a:rPr lang="ru-RU" sz="1600" dirty="0">
                <a:latin typeface="Calibri" panose="020F0502020204030204" pitchFamily="34" charset="0"/>
                <a:ea typeface="Calibri" panose="020F0502020204030204" pitchFamily="34" charset="0"/>
                <a:cs typeface="Calibri" panose="020F0502020204030204" pitchFamily="34" charset="0"/>
              </a:rPr>
              <a:t> В.К., </a:t>
            </a:r>
            <a:r>
              <a:rPr lang="ru-RU" sz="1600" dirty="0" err="1">
                <a:latin typeface="Calibri" panose="020F0502020204030204" pitchFamily="34" charset="0"/>
                <a:ea typeface="Calibri" panose="020F0502020204030204" pitchFamily="34" charset="0"/>
                <a:cs typeface="Calibri" panose="020F0502020204030204" pitchFamily="34" charset="0"/>
              </a:rPr>
              <a:t>Лубнин</a:t>
            </a:r>
            <a:r>
              <a:rPr lang="ru-RU" sz="1600" dirty="0">
                <a:latin typeface="Calibri" panose="020F0502020204030204" pitchFamily="34" charset="0"/>
                <a:ea typeface="Calibri" panose="020F0502020204030204" pitchFamily="34" charset="0"/>
                <a:cs typeface="Calibri" panose="020F0502020204030204" pitchFamily="34" charset="0"/>
              </a:rPr>
              <a:t> А.Ю. Положение больного на операционном столе в нейрохирургии: сидя или лежа. Анестезиология и реаниматология. 2013;4:18-26</a:t>
            </a:r>
            <a:r>
              <a:rPr lang="ru-RU" sz="1600" dirty="0" smtClean="0">
                <a:latin typeface="Calibri" panose="020F0502020204030204" pitchFamily="34" charset="0"/>
                <a:ea typeface="Calibri" panose="020F0502020204030204" pitchFamily="34" charset="0"/>
                <a:cs typeface="Calibri" panose="020F0502020204030204" pitchFamily="34" charset="0"/>
              </a:rPr>
              <a:t>. </a:t>
            </a:r>
            <a:endParaRPr lang="ru-RU" sz="1600" dirty="0">
              <a:latin typeface="Calibri" panose="020F0502020204030204" pitchFamily="34" charset="0"/>
              <a:ea typeface="Calibri" panose="020F0502020204030204" pitchFamily="34" charset="0"/>
              <a:cs typeface="Calibri" panose="020F0502020204030204" pitchFamily="34" charset="0"/>
            </a:endParaRPr>
          </a:p>
        </p:txBody>
      </p:sp>
      <p:sp>
        <p:nvSpPr>
          <p:cNvPr id="3" name="Заголовок 2"/>
          <p:cNvSpPr>
            <a:spLocks noGrp="1"/>
          </p:cNvSpPr>
          <p:nvPr>
            <p:ph type="title"/>
          </p:nvPr>
        </p:nvSpPr>
        <p:spPr>
          <a:xfrm>
            <a:off x="775502" y="584720"/>
            <a:ext cx="10276390" cy="954712"/>
          </a:xfrm>
        </p:spPr>
        <p:txBody>
          <a:bodyPr>
            <a:normAutofit/>
          </a:bodyPr>
          <a:lstStyle/>
          <a:p>
            <a:r>
              <a:rPr lang="ru-RU" sz="4000" b="1" dirty="0" smtClean="0">
                <a:solidFill>
                  <a:srgbClr val="007366"/>
                </a:solidFill>
                <a:latin typeface="Calibri" panose="020F0502020204030204" pitchFamily="34" charset="0"/>
                <a:ea typeface="Calibri" panose="020F0502020204030204" pitchFamily="34" charset="0"/>
                <a:cs typeface="Calibri" panose="020F0502020204030204" pitchFamily="34" charset="0"/>
              </a:rPr>
              <a:t>Список использованной литературы</a:t>
            </a:r>
            <a:endParaRPr lang="ru-RU" sz="4000" b="1" dirty="0">
              <a:solidFill>
                <a:srgbClr val="007366"/>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Рисунок 4"/>
          <p:cNvPicPr>
            <a:picLocks noChangeAspect="1"/>
          </p:cNvPicPr>
          <p:nvPr/>
        </p:nvPicPr>
        <p:blipFill>
          <a:blip r:embed="rId2"/>
          <a:stretch>
            <a:fillRect/>
          </a:stretch>
        </p:blipFill>
        <p:spPr>
          <a:xfrm>
            <a:off x="10733050" y="222911"/>
            <a:ext cx="1227457" cy="1200773"/>
          </a:xfrm>
          <a:prstGeom prst="rect">
            <a:avLst/>
          </a:prstGeom>
        </p:spPr>
      </p:pic>
    </p:spTree>
    <p:extLst>
      <p:ext uri="{BB962C8B-B14F-4D97-AF65-F5344CB8AC3E}">
        <p14:creationId xmlns:p14="http://schemas.microsoft.com/office/powerpoint/2010/main" val="2425296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44951" y="1734398"/>
            <a:ext cx="10556112" cy="2862322"/>
          </a:xfrm>
          <a:prstGeom prst="rect">
            <a:avLst/>
          </a:prstGeom>
        </p:spPr>
        <p:txBody>
          <a:bodyPr wrap="square">
            <a:spAutoFit/>
          </a:bodyPr>
          <a:lstStyle/>
          <a:p>
            <a:r>
              <a:rPr lang="ru-RU" b="1" dirty="0" err="1">
                <a:solidFill>
                  <a:srgbClr val="007366"/>
                </a:solidFill>
                <a:latin typeface="Calibri" panose="020F0502020204030204" pitchFamily="34" charset="0"/>
                <a:ea typeface="Calibri" panose="020F0502020204030204" pitchFamily="34" charset="0"/>
                <a:cs typeface="Calibri" panose="020F0502020204030204" pitchFamily="34" charset="0"/>
              </a:rPr>
              <a:t>Ретросигмовидный</a:t>
            </a:r>
            <a:r>
              <a:rPr lang="ru-RU" b="1" dirty="0">
                <a:solidFill>
                  <a:srgbClr val="007366"/>
                </a:solidFill>
                <a:latin typeface="Calibri" panose="020F0502020204030204" pitchFamily="34" charset="0"/>
                <a:ea typeface="Calibri" panose="020F0502020204030204" pitchFamily="34" charset="0"/>
                <a:cs typeface="Calibri" panose="020F0502020204030204" pitchFamily="34" charset="0"/>
              </a:rPr>
              <a:t> </a:t>
            </a:r>
            <a:r>
              <a:rPr lang="ru-RU" b="1" dirty="0" err="1">
                <a:solidFill>
                  <a:srgbClr val="007366"/>
                </a:solidFill>
                <a:latin typeface="Calibri" panose="020F0502020204030204" pitchFamily="34" charset="0"/>
                <a:ea typeface="Calibri" panose="020F0502020204030204" pitchFamily="34" charset="0"/>
                <a:cs typeface="Calibri" panose="020F0502020204030204" pitchFamily="34" charset="0"/>
              </a:rPr>
              <a:t>субокципитальный</a:t>
            </a:r>
            <a:r>
              <a:rPr lang="ru-RU" b="1" dirty="0">
                <a:solidFill>
                  <a:srgbClr val="007366"/>
                </a:solidFill>
                <a:latin typeface="Calibri" panose="020F0502020204030204" pitchFamily="34" charset="0"/>
                <a:ea typeface="Calibri" panose="020F0502020204030204" pitchFamily="34" charset="0"/>
                <a:cs typeface="Calibri" panose="020F0502020204030204" pitchFamily="34" charset="0"/>
              </a:rPr>
              <a:t> доступ (РСОД)</a:t>
            </a:r>
            <a:r>
              <a:rPr lang="ru-RU" dirty="0">
                <a:latin typeface="Calibri" panose="020F0502020204030204" pitchFamily="34" charset="0"/>
                <a:ea typeface="Calibri" panose="020F0502020204030204" pitchFamily="34" charset="0"/>
                <a:cs typeface="Calibri" panose="020F0502020204030204" pitchFamily="34" charset="0"/>
              </a:rPr>
              <a:t> применяется нейрохирургами уже более 100 </a:t>
            </a:r>
            <a:r>
              <a:rPr lang="ru-RU" dirty="0" smtClean="0">
                <a:latin typeface="Calibri" panose="020F0502020204030204" pitchFamily="34" charset="0"/>
                <a:ea typeface="Calibri" panose="020F0502020204030204" pitchFamily="34" charset="0"/>
                <a:cs typeface="Calibri" panose="020F0502020204030204" pitchFamily="34" charset="0"/>
              </a:rPr>
              <a:t>лет. </a:t>
            </a:r>
          </a:p>
          <a:p>
            <a:r>
              <a:rPr lang="ru-RU" dirty="0" smtClean="0">
                <a:latin typeface="Calibri" panose="020F0502020204030204" pitchFamily="34" charset="0"/>
                <a:ea typeface="Calibri" panose="020F0502020204030204" pitchFamily="34" charset="0"/>
                <a:cs typeface="Calibri" panose="020F0502020204030204" pitchFamily="34" charset="0"/>
              </a:rPr>
              <a:t>В </a:t>
            </a:r>
            <a:r>
              <a:rPr lang="ru-RU" dirty="0">
                <a:latin typeface="Calibri" panose="020F0502020204030204" pitchFamily="34" charset="0"/>
                <a:ea typeface="Calibri" panose="020F0502020204030204" pitchFamily="34" charset="0"/>
                <a:cs typeface="Calibri" panose="020F0502020204030204" pitchFamily="34" charset="0"/>
              </a:rPr>
              <a:t>настоящее время он используется при следующих патологиях ЗЧЯ: </a:t>
            </a:r>
            <a:endParaRPr lang="ru-RU" dirty="0" smtClean="0">
              <a:latin typeface="Calibri" panose="020F0502020204030204" pitchFamily="34" charset="0"/>
              <a:ea typeface="Calibri" panose="020F0502020204030204" pitchFamily="34" charset="0"/>
              <a:cs typeface="Calibri" panose="020F0502020204030204" pitchFamily="34" charset="0"/>
            </a:endParaRPr>
          </a:p>
          <a:p>
            <a:pPr marL="285750" indent="-285750">
              <a:buFont typeface="Courier New" panose="02070309020205020404" pitchFamily="49" charset="0"/>
              <a:buChar char="o"/>
            </a:pPr>
            <a:r>
              <a:rPr lang="ru-RU" dirty="0" smtClean="0">
                <a:latin typeface="Calibri" panose="020F0502020204030204" pitchFamily="34" charset="0"/>
                <a:ea typeface="Calibri" panose="020F0502020204030204" pitchFamily="34" charset="0"/>
                <a:cs typeface="Calibri" panose="020F0502020204030204" pitchFamily="34" charset="0"/>
              </a:rPr>
              <a:t>опухоли </a:t>
            </a:r>
            <a:r>
              <a:rPr lang="ru-RU" dirty="0">
                <a:latin typeface="Calibri" panose="020F0502020204030204" pitchFamily="34" charset="0"/>
                <a:ea typeface="Calibri" panose="020F0502020204030204" pitchFamily="34" charset="0"/>
                <a:cs typeface="Calibri" panose="020F0502020204030204" pitchFamily="34" charset="0"/>
              </a:rPr>
              <a:t>основания ЗЧЯ: невриномы черепных нервов (слухового, тройничного, лицевого, нервов области яремного отверстия), </a:t>
            </a:r>
            <a:r>
              <a:rPr lang="ru-RU" dirty="0" err="1">
                <a:latin typeface="Calibri" panose="020F0502020204030204" pitchFamily="34" charset="0"/>
                <a:ea typeface="Calibri" panose="020F0502020204030204" pitchFamily="34" charset="0"/>
                <a:cs typeface="Calibri" panose="020F0502020204030204" pitchFamily="34" charset="0"/>
              </a:rPr>
              <a:t>менингиомы</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хордомы</a:t>
            </a:r>
            <a:r>
              <a:rPr lang="ru-RU" dirty="0">
                <a:latin typeface="Calibri" panose="020F0502020204030204" pitchFamily="34" charset="0"/>
                <a:ea typeface="Calibri" panose="020F0502020204030204" pitchFamily="34" charset="0"/>
                <a:cs typeface="Calibri" panose="020F0502020204030204" pitchFamily="34" charset="0"/>
              </a:rPr>
              <a:t> и т.д.; </a:t>
            </a:r>
          </a:p>
          <a:p>
            <a:pPr marL="285750" indent="-285750">
              <a:buFont typeface="Courier New" panose="02070309020205020404" pitchFamily="49" charset="0"/>
              <a:buChar char="o"/>
            </a:pPr>
            <a:r>
              <a:rPr lang="ru-RU" dirty="0" err="1" smtClean="0">
                <a:latin typeface="Calibri" panose="020F0502020204030204" pitchFamily="34" charset="0"/>
                <a:ea typeface="Calibri" panose="020F0502020204030204" pitchFamily="34" charset="0"/>
                <a:cs typeface="Calibri" panose="020F0502020204030204" pitchFamily="34" charset="0"/>
              </a:rPr>
              <a:t>эпидермоидные</a:t>
            </a:r>
            <a:r>
              <a:rPr lang="ru-RU" dirty="0" smtClean="0">
                <a:latin typeface="Calibri" panose="020F0502020204030204" pitchFamily="34" charset="0"/>
                <a:ea typeface="Calibri" panose="020F0502020204030204" pitchFamily="34" charset="0"/>
                <a:cs typeface="Calibri" panose="020F0502020204030204" pitchFamily="34" charset="0"/>
              </a:rPr>
              <a:t> </a:t>
            </a:r>
            <a:r>
              <a:rPr lang="ru-RU" dirty="0">
                <a:latin typeface="Calibri" panose="020F0502020204030204" pitchFamily="34" charset="0"/>
                <a:ea typeface="Calibri" panose="020F0502020204030204" pitchFamily="34" charset="0"/>
                <a:cs typeface="Calibri" panose="020F0502020204030204" pitchFamily="34" charset="0"/>
              </a:rPr>
              <a:t>кисты (</a:t>
            </a:r>
            <a:r>
              <a:rPr lang="ru-RU" dirty="0" err="1">
                <a:latin typeface="Calibri" panose="020F0502020204030204" pitchFamily="34" charset="0"/>
                <a:ea typeface="Calibri" panose="020F0502020204030204" pitchFamily="34" charset="0"/>
                <a:cs typeface="Calibri" panose="020F0502020204030204" pitchFamily="34" charset="0"/>
              </a:rPr>
              <a:t>холестеатомы</a:t>
            </a:r>
            <a:r>
              <a:rPr lang="ru-RU" dirty="0">
                <a:latin typeface="Calibri" panose="020F0502020204030204" pitchFamily="34" charset="0"/>
                <a:ea typeface="Calibri" panose="020F0502020204030204" pitchFamily="34" charset="0"/>
                <a:cs typeface="Calibri" panose="020F0502020204030204" pitchFamily="34" charset="0"/>
              </a:rPr>
              <a:t>) цистерн ЗЧЯ; </a:t>
            </a:r>
          </a:p>
          <a:p>
            <a:pPr marL="285750" indent="-285750">
              <a:buFont typeface="Courier New" panose="02070309020205020404" pitchFamily="49" charset="0"/>
              <a:buChar char="o"/>
            </a:pPr>
            <a:r>
              <a:rPr lang="ru-RU" dirty="0" smtClean="0">
                <a:latin typeface="Calibri" panose="020F0502020204030204" pitchFamily="34" charset="0"/>
                <a:ea typeface="Calibri" panose="020F0502020204030204" pitchFamily="34" charset="0"/>
                <a:cs typeface="Calibri" panose="020F0502020204030204" pitchFamily="34" charset="0"/>
              </a:rPr>
              <a:t>синдромы </a:t>
            </a:r>
            <a:r>
              <a:rPr lang="ru-RU" dirty="0">
                <a:latin typeface="Calibri" panose="020F0502020204030204" pitchFamily="34" charset="0"/>
                <a:ea typeface="Calibri" panose="020F0502020204030204" pitchFamily="34" charset="0"/>
                <a:cs typeface="Calibri" panose="020F0502020204030204" pitchFamily="34" charset="0"/>
              </a:rPr>
              <a:t>гиперфункции черепных нервов: невралгия тройничного и языкоглоточного </a:t>
            </a:r>
            <a:r>
              <a:rPr lang="ru-RU" dirty="0" smtClean="0">
                <a:latin typeface="Calibri" panose="020F0502020204030204" pitchFamily="34" charset="0"/>
                <a:ea typeface="Calibri" panose="020F0502020204030204" pitchFamily="34" charset="0"/>
                <a:cs typeface="Calibri" panose="020F0502020204030204" pitchFamily="34" charset="0"/>
              </a:rPr>
              <a:t>нервов,</a:t>
            </a:r>
          </a:p>
          <a:p>
            <a:r>
              <a:rPr lang="ru-RU" dirty="0" err="1" smtClean="0">
                <a:latin typeface="Calibri" panose="020F0502020204030204" pitchFamily="34" charset="0"/>
                <a:ea typeface="Calibri" panose="020F0502020204030204" pitchFamily="34" charset="0"/>
                <a:cs typeface="Calibri" panose="020F0502020204030204" pitchFamily="34" charset="0"/>
              </a:rPr>
              <a:t>гемифациальный</a:t>
            </a:r>
            <a:r>
              <a:rPr lang="ru-RU" dirty="0" smtClean="0">
                <a:latin typeface="Calibri" panose="020F0502020204030204" pitchFamily="34" charset="0"/>
                <a:ea typeface="Calibri" panose="020F0502020204030204" pitchFamily="34" charset="0"/>
                <a:cs typeface="Calibri" panose="020F0502020204030204" pitchFamily="34" charset="0"/>
              </a:rPr>
              <a:t> </a:t>
            </a:r>
            <a:r>
              <a:rPr lang="ru-RU" dirty="0">
                <a:latin typeface="Calibri" panose="020F0502020204030204" pitchFamily="34" charset="0"/>
                <a:ea typeface="Calibri" panose="020F0502020204030204" pitchFamily="34" charset="0"/>
                <a:cs typeface="Calibri" panose="020F0502020204030204" pitchFamily="34" charset="0"/>
              </a:rPr>
              <a:t>спазм, позиционные головокружения (нейроваскулярный конфликт </a:t>
            </a:r>
            <a:r>
              <a:rPr lang="ru-RU" dirty="0" err="1">
                <a:latin typeface="Calibri" panose="020F0502020204030204" pitchFamily="34" charset="0"/>
                <a:ea typeface="Calibri" panose="020F0502020204030204" pitchFamily="34" charset="0"/>
                <a:cs typeface="Calibri" panose="020F0502020204030204" pitchFamily="34" charset="0"/>
              </a:rPr>
              <a:t>вестибулокохлеарного</a:t>
            </a:r>
            <a:r>
              <a:rPr lang="ru-RU" dirty="0">
                <a:latin typeface="Calibri" panose="020F0502020204030204" pitchFamily="34" charset="0"/>
                <a:ea typeface="Calibri" panose="020F0502020204030204" pitchFamily="34" charset="0"/>
                <a:cs typeface="Calibri" panose="020F0502020204030204" pitchFamily="34" charset="0"/>
              </a:rPr>
              <a:t> нерва); </a:t>
            </a:r>
          </a:p>
          <a:p>
            <a:pPr marL="285750" indent="-285750">
              <a:buFont typeface="Courier New" panose="02070309020205020404" pitchFamily="49" charset="0"/>
              <a:buChar char="o"/>
            </a:pPr>
            <a:r>
              <a:rPr lang="ru-RU" dirty="0" smtClean="0">
                <a:latin typeface="Calibri" panose="020F0502020204030204" pitchFamily="34" charset="0"/>
                <a:ea typeface="Calibri" panose="020F0502020204030204" pitchFamily="34" charset="0"/>
                <a:cs typeface="Calibri" panose="020F0502020204030204" pitchFamily="34" charset="0"/>
              </a:rPr>
              <a:t>опухоли </a:t>
            </a:r>
            <a:r>
              <a:rPr lang="ru-RU" dirty="0">
                <a:latin typeface="Calibri" panose="020F0502020204030204" pitchFamily="34" charset="0"/>
                <a:ea typeface="Calibri" panose="020F0502020204030204" pitchFamily="34" charset="0"/>
                <a:cs typeface="Calibri" panose="020F0502020204030204" pitchFamily="34" charset="0"/>
              </a:rPr>
              <a:t>ствола головного мозга, полушарий мозжечка; </a:t>
            </a:r>
          </a:p>
          <a:p>
            <a:pPr marL="285750" indent="-285750">
              <a:buFont typeface="Courier New" panose="02070309020205020404" pitchFamily="49" charset="0"/>
              <a:buChar char="o"/>
            </a:pPr>
            <a:r>
              <a:rPr lang="ru-RU" dirty="0" smtClean="0">
                <a:latin typeface="Calibri" panose="020F0502020204030204" pitchFamily="34" charset="0"/>
                <a:ea typeface="Calibri" panose="020F0502020204030204" pitchFamily="34" charset="0"/>
                <a:cs typeface="Calibri" panose="020F0502020204030204" pitchFamily="34" charset="0"/>
              </a:rPr>
              <a:t>сосудистые </a:t>
            </a:r>
            <a:r>
              <a:rPr lang="ru-RU" dirty="0">
                <a:latin typeface="Calibri" panose="020F0502020204030204" pitchFamily="34" charset="0"/>
                <a:ea typeface="Calibri" panose="020F0502020204030204" pitchFamily="34" charset="0"/>
                <a:cs typeface="Calibri" panose="020F0502020204030204" pitchFamily="34" charset="0"/>
              </a:rPr>
              <a:t>заболевания вертебробазилярного бассейна.</a:t>
            </a:r>
          </a:p>
        </p:txBody>
      </p:sp>
      <p:pic>
        <p:nvPicPr>
          <p:cNvPr id="3" name="Рисунок 2"/>
          <p:cNvPicPr>
            <a:picLocks noChangeAspect="1"/>
          </p:cNvPicPr>
          <p:nvPr/>
        </p:nvPicPr>
        <p:blipFill>
          <a:blip r:embed="rId2"/>
          <a:stretch>
            <a:fillRect/>
          </a:stretch>
        </p:blipFill>
        <p:spPr>
          <a:xfrm>
            <a:off x="10578720" y="231433"/>
            <a:ext cx="1402202" cy="1371719"/>
          </a:xfrm>
          <a:prstGeom prst="rect">
            <a:avLst/>
          </a:prstGeom>
        </p:spPr>
      </p:pic>
    </p:spTree>
    <p:extLst>
      <p:ext uri="{BB962C8B-B14F-4D97-AF65-F5344CB8AC3E}">
        <p14:creationId xmlns:p14="http://schemas.microsoft.com/office/powerpoint/2010/main" val="63384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053124" y="625485"/>
            <a:ext cx="6574421" cy="4543818"/>
          </a:xfrm>
          <a:prstGeom prst="rect">
            <a:avLst/>
          </a:prstGeom>
        </p:spPr>
      </p:pic>
      <p:sp>
        <p:nvSpPr>
          <p:cNvPr id="3" name="Прямоугольник 2"/>
          <p:cNvSpPr/>
          <p:nvPr/>
        </p:nvSpPr>
        <p:spPr>
          <a:xfrm>
            <a:off x="709252" y="5169303"/>
            <a:ext cx="11262166" cy="1323439"/>
          </a:xfrm>
          <a:prstGeom prst="rect">
            <a:avLst/>
          </a:prstGeom>
        </p:spPr>
        <p:txBody>
          <a:bodyPr wrap="square">
            <a:spAutoFit/>
          </a:bodyPr>
          <a:lstStyle/>
          <a:p>
            <a:r>
              <a:rPr lang="ru-RU" sz="1600" b="1" dirty="0" smtClean="0">
                <a:solidFill>
                  <a:srgbClr val="007366"/>
                </a:solidFill>
                <a:latin typeface="Calibri" panose="020F0502020204030204" pitchFamily="34" charset="0"/>
                <a:ea typeface="Calibri" panose="020F0502020204030204" pitchFamily="34" charset="0"/>
                <a:cs typeface="Calibri" panose="020F0502020204030204" pitchFamily="34" charset="0"/>
              </a:rPr>
              <a:t>Рис. 1. </a:t>
            </a:r>
            <a:r>
              <a:rPr lang="ru-RU" sz="1600" dirty="0" err="1" smtClean="0">
                <a:latin typeface="Calibri" panose="020F0502020204030204" pitchFamily="34" charset="0"/>
                <a:ea typeface="Calibri" panose="020F0502020204030204" pitchFamily="34" charset="0"/>
                <a:cs typeface="Calibri" panose="020F0502020204030204" pitchFamily="34" charset="0"/>
              </a:rPr>
              <a:t>Ретросигмовидный</a:t>
            </a:r>
            <a:r>
              <a:rPr lang="ru-RU" sz="1600" dirty="0" smtClean="0">
                <a:latin typeface="Calibri" panose="020F0502020204030204" pitchFamily="34" charset="0"/>
                <a:ea typeface="Calibri" panose="020F0502020204030204" pitchFamily="34" charset="0"/>
                <a:cs typeface="Calibri" panose="020F0502020204030204" pitchFamily="34" charset="0"/>
              </a:rPr>
              <a:t> </a:t>
            </a:r>
            <a:r>
              <a:rPr lang="ru-RU" sz="1600" dirty="0" err="1">
                <a:latin typeface="Calibri" panose="020F0502020204030204" pitchFamily="34" charset="0"/>
                <a:ea typeface="Calibri" panose="020F0502020204030204" pitchFamily="34" charset="0"/>
                <a:cs typeface="Calibri" panose="020F0502020204030204" pitchFamily="34" charset="0"/>
              </a:rPr>
              <a:t>субокципитальный</a:t>
            </a:r>
            <a:r>
              <a:rPr lang="ru-RU" sz="1600" dirty="0">
                <a:latin typeface="Calibri" panose="020F0502020204030204" pitchFamily="34" charset="0"/>
                <a:ea typeface="Calibri" panose="020F0502020204030204" pitchFamily="34" charset="0"/>
                <a:cs typeface="Calibri" panose="020F0502020204030204" pitchFamily="34" charset="0"/>
              </a:rPr>
              <a:t> доступ в положении «лежа на спине» с валиком под </a:t>
            </a:r>
            <a:r>
              <a:rPr lang="ru-RU" sz="1600" dirty="0" err="1">
                <a:latin typeface="Calibri" panose="020F0502020204030204" pitchFamily="34" charset="0"/>
                <a:ea typeface="Calibri" panose="020F0502020204030204" pitchFamily="34" charset="0"/>
                <a:cs typeface="Calibri" panose="020F0502020204030204" pitchFamily="34" charset="0"/>
              </a:rPr>
              <a:t>ипсилатеральным</a:t>
            </a:r>
            <a:r>
              <a:rPr lang="ru-RU" sz="1600" dirty="0">
                <a:latin typeface="Calibri" panose="020F0502020204030204" pitchFamily="34" charset="0"/>
                <a:ea typeface="Calibri" panose="020F0502020204030204" pitchFamily="34" charset="0"/>
                <a:cs typeface="Calibri" panose="020F0502020204030204" pitchFamily="34" charset="0"/>
              </a:rPr>
              <a:t> плечом. а, б — положение шипов жесткой фиксации. Сагиттальный синус параллелен полу: 1 — коронарный шов, 2 — сагиттальный шов; в — положение пациентки и системы жесткой фиксации, вид сбоку. Ориентиры разреза кожи (г): 1 — вырезка сосцевидного отростка, 2 — линия разреза, проходящая параллельно ушной раковине. </a:t>
            </a:r>
            <a:endParaRPr lang="ru-RU" sz="1600" dirty="0" smtClean="0">
              <a:latin typeface="Calibri" panose="020F0502020204030204" pitchFamily="34" charset="0"/>
              <a:ea typeface="Calibri" panose="020F0502020204030204" pitchFamily="34" charset="0"/>
              <a:cs typeface="Calibri" panose="020F0502020204030204" pitchFamily="34" charset="0"/>
            </a:endParaRPr>
          </a:p>
          <a:p>
            <a:r>
              <a:rPr lang="ru-RU" sz="1600" dirty="0" smtClean="0">
                <a:latin typeface="Calibri" panose="020F0502020204030204" pitchFamily="34" charset="0"/>
                <a:ea typeface="Calibri" panose="020F0502020204030204" pitchFamily="34" charset="0"/>
                <a:cs typeface="Calibri" panose="020F0502020204030204" pitchFamily="34" charset="0"/>
              </a:rPr>
              <a:t>(из статьи: </a:t>
            </a:r>
            <a:r>
              <a:rPr lang="ru-RU" sz="1600" dirty="0">
                <a:latin typeface="Calibri" panose="020F0502020204030204" pitchFamily="34" charset="0"/>
                <a:ea typeface="Calibri" panose="020F0502020204030204" pitchFamily="34" charset="0"/>
                <a:cs typeface="Calibri" panose="020F0502020204030204" pitchFamily="34" charset="0"/>
              </a:rPr>
              <a:t>«Применение хирургических доступов к задней черепной </a:t>
            </a:r>
            <a:r>
              <a:rPr lang="ru-RU" sz="1600" dirty="0" smtClean="0">
                <a:latin typeface="Calibri" panose="020F0502020204030204" pitchFamily="34" charset="0"/>
                <a:ea typeface="Calibri" panose="020F0502020204030204" pitchFamily="34" charset="0"/>
                <a:cs typeface="Calibri" panose="020F0502020204030204" pitchFamily="34" charset="0"/>
              </a:rPr>
              <a:t>ямке в </a:t>
            </a:r>
            <a:r>
              <a:rPr lang="ru-RU" sz="1600" dirty="0">
                <a:latin typeface="Calibri" panose="020F0502020204030204" pitchFamily="34" charset="0"/>
                <a:ea typeface="Calibri" panose="020F0502020204030204" pitchFamily="34" charset="0"/>
                <a:cs typeface="Calibri" panose="020F0502020204030204" pitchFamily="34" charset="0"/>
              </a:rPr>
              <a:t>положении больного лежа» В.Н. </a:t>
            </a:r>
            <a:r>
              <a:rPr lang="ru-RU" sz="1600" dirty="0" err="1" smtClean="0">
                <a:latin typeface="Calibri" panose="020F0502020204030204" pitchFamily="34" charset="0"/>
                <a:ea typeface="Calibri" panose="020F0502020204030204" pitchFamily="34" charset="0"/>
                <a:cs typeface="Calibri" panose="020F0502020204030204" pitchFamily="34" charset="0"/>
              </a:rPr>
              <a:t>Шиманский</a:t>
            </a:r>
            <a:r>
              <a:rPr lang="ru-RU" sz="1600" dirty="0" smtClean="0">
                <a:latin typeface="Calibri" panose="020F0502020204030204" pitchFamily="34" charset="0"/>
                <a:ea typeface="Calibri" panose="020F0502020204030204" pitchFamily="34" charset="0"/>
                <a:cs typeface="Calibri" panose="020F0502020204030204" pitchFamily="34" charset="0"/>
              </a:rPr>
              <a:t>)</a:t>
            </a:r>
            <a:endParaRPr lang="ru-RU" sz="1600" dirty="0">
              <a:latin typeface="Calibri" panose="020F0502020204030204" pitchFamily="34" charset="0"/>
              <a:ea typeface="Calibri" panose="020F0502020204030204" pitchFamily="34" charset="0"/>
              <a:cs typeface="Calibri" panose="020F0502020204030204" pitchFamily="34" charset="0"/>
            </a:endParaRPr>
          </a:p>
        </p:txBody>
      </p:sp>
      <p:pic>
        <p:nvPicPr>
          <p:cNvPr id="4" name="Рисунок 3"/>
          <p:cNvPicPr>
            <a:picLocks noChangeAspect="1"/>
          </p:cNvPicPr>
          <p:nvPr/>
        </p:nvPicPr>
        <p:blipFill>
          <a:blip r:embed="rId3"/>
          <a:stretch>
            <a:fillRect/>
          </a:stretch>
        </p:blipFill>
        <p:spPr>
          <a:xfrm>
            <a:off x="10578720" y="231433"/>
            <a:ext cx="1402202" cy="1371719"/>
          </a:xfrm>
          <a:prstGeom prst="rect">
            <a:avLst/>
          </a:prstGeom>
        </p:spPr>
      </p:pic>
    </p:spTree>
    <p:extLst>
      <p:ext uri="{BB962C8B-B14F-4D97-AF65-F5344CB8AC3E}">
        <p14:creationId xmlns:p14="http://schemas.microsoft.com/office/powerpoint/2010/main" val="2890883058"/>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Савон">
  <a:themeElements>
    <a:clrScheme name="Савон">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Савон">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Савон">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otalTime>904</TotalTime>
  <Words>5449</Words>
  <Application>Microsoft Office PowerPoint</Application>
  <PresentationFormat>Широкоэкранный</PresentationFormat>
  <Paragraphs>292</Paragraphs>
  <Slides>77</Slides>
  <Notes>0</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2</vt:i4>
      </vt:variant>
      <vt:variant>
        <vt:lpstr>Заголовки слайдов</vt:lpstr>
      </vt:variant>
      <vt:variant>
        <vt:i4>77</vt:i4>
      </vt:variant>
    </vt:vector>
  </HeadingPairs>
  <TitlesOfParts>
    <vt:vector size="89" baseType="lpstr">
      <vt:lpstr>Alegreya Sans</vt:lpstr>
      <vt:lpstr>Arial</vt:lpstr>
      <vt:lpstr>Austin Cyr Bold</vt:lpstr>
      <vt:lpstr>Calibri</vt:lpstr>
      <vt:lpstr>Calibri Light</vt:lpstr>
      <vt:lpstr>Century Gothic</vt:lpstr>
      <vt:lpstr>Courier New</vt:lpstr>
      <vt:lpstr>Garamond</vt:lpstr>
      <vt:lpstr>LatoWeb</vt:lpstr>
      <vt:lpstr>Latowebbold</vt:lpstr>
      <vt:lpstr>1_Тема Office</vt:lpstr>
      <vt:lpstr>Савон</vt:lpstr>
      <vt:lpstr>«Клинико-анатомическое обоснование оперативных доступов»</vt:lpstr>
      <vt:lpstr>ОПЕРАТИВНЫЕ ДОСТУПЫ К ОТДЕЛЬНЫМ ОБЛАСТЯМ ГОЛОВНОГО МОЗГА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Особенности хирургической анатомии шеи</vt:lpstr>
      <vt:lpstr>Презентация PowerPoint</vt:lpstr>
      <vt:lpstr>Особенности ран шеи</vt:lpstr>
      <vt:lpstr>Особенности разрезов на шее</vt:lpstr>
      <vt:lpstr>Презентация PowerPoint</vt:lpstr>
      <vt:lpstr>Презентация PowerPoint</vt:lpstr>
      <vt:lpstr>Презентация PowerPoint</vt:lpstr>
      <vt:lpstr>Особенности разрезов при гнойных заболеваниях шеи </vt:lpstr>
      <vt:lpstr>Классификация абсцессов и флегмон шеи</vt:lpstr>
      <vt:lpstr>Дренирование абсцессов и флегмон шеи</vt:lpstr>
      <vt:lpstr>Оперативные доступы к органам грудной полости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Оперативные доступы к органам брюшной полости</vt:lpstr>
      <vt:lpstr>ТРЕБОВАНИЯ К ОПЕРАТИВНЫМ ДОСТУПАМ ДЛЯ ОПЕРАЦИЙ НА ОРГАНАХ ЖИВОТА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Операции на органах поясничной области, таза и промежности.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Список использованной литературы</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Клинико-анатомическое обоснование оперативных доступов</dc:title>
  <dc:creator>Рахман Юнусов</dc:creator>
  <cp:lastModifiedBy>Рахман Юнусов</cp:lastModifiedBy>
  <cp:revision>59</cp:revision>
  <dcterms:created xsi:type="dcterms:W3CDTF">2025-05-29T12:46:43Z</dcterms:created>
  <dcterms:modified xsi:type="dcterms:W3CDTF">2025-06-06T22:56:42Z</dcterms:modified>
</cp:coreProperties>
</file>