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media/image47.jpg" ContentType="image/jpg"/>
  <Override PartName="/ppt/media/image48.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media/image55.jpg" ContentType="image/jpg"/>
  <Override PartName="/ppt/media/image56.jpg" ContentType="image/jpg"/>
  <Override PartName="/ppt/media/image57.jpg" ContentType="image/jpg"/>
  <Override PartName="/ppt/media/image58.jpg" ContentType="image/jpg"/>
  <Override PartName="/ppt/media/image59.jpg" ContentType="image/jpg"/>
  <Override PartName="/ppt/media/image60.jpg" ContentType="image/jpg"/>
  <Override PartName="/ppt/media/image61.jpg" ContentType="image/jpg"/>
  <Override PartName="/ppt/media/image62.jpg" ContentType="image/jpg"/>
  <Override PartName="/ppt/media/image63.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media/image69.jpg" ContentType="image/jpg"/>
  <Override PartName="/ppt/media/image70.jpg" ContentType="image/jpg"/>
  <Override PartName="/ppt/media/image71.jpg" ContentType="image/jpg"/>
  <Override PartName="/ppt/media/image72.jpg" ContentType="image/jpg"/>
  <Override PartName="/ppt/media/image73.jpg" ContentType="image/jpg"/>
  <Override PartName="/ppt/media/image74.jpg" ContentType="image/jpg"/>
  <Override PartName="/ppt/media/image75.jpg" ContentType="image/jpg"/>
  <Override PartName="/ppt/media/image76.jpg" ContentType="image/jpg"/>
  <Override PartName="/ppt/media/image77.jpg" ContentType="image/jpg"/>
  <Override PartName="/ppt/media/image78.jpg" ContentType="image/jpg"/>
  <Override PartName="/ppt/media/image79.jpg" ContentType="image/jpg"/>
  <Override PartName="/ppt/media/image80.jpg" ContentType="image/jpg"/>
  <Override PartName="/ppt/media/image81.jpg" ContentType="image/jpg"/>
  <Override PartName="/ppt/media/image82.jpg" ContentType="image/jpg"/>
  <Override PartName="/ppt/media/image83.jpg" ContentType="image/jpg"/>
  <Override PartName="/ppt/media/image84.jpg" ContentType="image/jpg"/>
  <Override PartName="/ppt/media/image86.jpg" ContentType="image/jpg"/>
  <Override PartName="/ppt/media/image87.jpg" ContentType="image/jpg"/>
  <Override PartName="/ppt/media/image88.jpg" ContentType="image/jpg"/>
  <Override PartName="/ppt/media/image89.jpg" ContentType="image/jpg"/>
  <Override PartName="/ppt/media/image90.jpg" ContentType="image/jpg"/>
  <Override PartName="/ppt/media/image9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453" r:id="rId3"/>
    <p:sldId id="370" r:id="rId4"/>
    <p:sldId id="434" r:id="rId5"/>
    <p:sldId id="433" r:id="rId6"/>
    <p:sldId id="444" r:id="rId7"/>
    <p:sldId id="445" r:id="rId8"/>
    <p:sldId id="446" r:id="rId9"/>
    <p:sldId id="447" r:id="rId10"/>
    <p:sldId id="448" r:id="rId11"/>
    <p:sldId id="449" r:id="rId12"/>
    <p:sldId id="451" r:id="rId13"/>
    <p:sldId id="452" r:id="rId14"/>
    <p:sldId id="454" r:id="rId15"/>
    <p:sldId id="437" r:id="rId16"/>
    <p:sldId id="435" r:id="rId17"/>
    <p:sldId id="436" r:id="rId18"/>
    <p:sldId id="438" r:id="rId19"/>
    <p:sldId id="439" r:id="rId20"/>
    <p:sldId id="440" r:id="rId21"/>
    <p:sldId id="372" r:id="rId22"/>
    <p:sldId id="258" r:id="rId23"/>
    <p:sldId id="259" r:id="rId24"/>
    <p:sldId id="261" r:id="rId25"/>
    <p:sldId id="262" r:id="rId26"/>
    <p:sldId id="441"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45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22" r:id="rId87"/>
    <p:sldId id="324" r:id="rId88"/>
    <p:sldId id="325" r:id="rId89"/>
    <p:sldId id="443" r:id="rId90"/>
    <p:sldId id="326" r:id="rId91"/>
    <p:sldId id="327" r:id="rId92"/>
    <p:sldId id="328" r:id="rId93"/>
    <p:sldId id="329"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2" r:id="rId107"/>
    <p:sldId id="343" r:id="rId108"/>
    <p:sldId id="344" r:id="rId109"/>
    <p:sldId id="345" r:id="rId110"/>
    <p:sldId id="346" r:id="rId111"/>
    <p:sldId id="347" r:id="rId112"/>
    <p:sldId id="348" r:id="rId113"/>
    <p:sldId id="349" r:id="rId114"/>
    <p:sldId id="350" r:id="rId115"/>
    <p:sldId id="351" r:id="rId116"/>
    <p:sldId id="352" r:id="rId117"/>
    <p:sldId id="353" r:id="rId118"/>
    <p:sldId id="354" r:id="rId119"/>
    <p:sldId id="355" r:id="rId120"/>
    <p:sldId id="356" r:id="rId121"/>
    <p:sldId id="357" r:id="rId122"/>
    <p:sldId id="358" r:id="rId123"/>
    <p:sldId id="359" r:id="rId124"/>
    <p:sldId id="360" r:id="rId125"/>
    <p:sldId id="361" r:id="rId126"/>
    <p:sldId id="378" r:id="rId127"/>
    <p:sldId id="362" r:id="rId128"/>
    <p:sldId id="363" r:id="rId129"/>
    <p:sldId id="364" r:id="rId130"/>
    <p:sldId id="365" r:id="rId131"/>
    <p:sldId id="366" r:id="rId132"/>
    <p:sldId id="367" r:id="rId133"/>
    <p:sldId id="368" r:id="rId134"/>
    <p:sldId id="369" r:id="rId13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9"/>
          </a:xfrm>
          <a:prstGeom prst="rect">
            <a:avLst/>
          </a:prstGeom>
        </p:spPr>
      </p:pic>
      <p:pic>
        <p:nvPicPr>
          <p:cNvPr id="17" name="bg object 17"/>
          <p:cNvPicPr/>
          <p:nvPr/>
        </p:nvPicPr>
        <p:blipFill>
          <a:blip r:embed="rId3" cstate="print"/>
          <a:stretch>
            <a:fillRect/>
          </a:stretch>
        </p:blipFill>
        <p:spPr>
          <a:xfrm>
            <a:off x="1124711" y="4020311"/>
            <a:ext cx="188975" cy="188975"/>
          </a:xfrm>
          <a:prstGeom prst="rect">
            <a:avLst/>
          </a:prstGeom>
        </p:spPr>
      </p:pic>
      <p:pic>
        <p:nvPicPr>
          <p:cNvPr id="18" name="bg object 18"/>
          <p:cNvPicPr/>
          <p:nvPr/>
        </p:nvPicPr>
        <p:blipFill>
          <a:blip r:embed="rId4" cstate="print"/>
          <a:stretch>
            <a:fillRect/>
          </a:stretch>
        </p:blipFill>
        <p:spPr>
          <a:xfrm>
            <a:off x="938784" y="0"/>
            <a:ext cx="1334008" cy="2709672"/>
          </a:xfrm>
          <a:prstGeom prst="rect">
            <a:avLst/>
          </a:prstGeom>
        </p:spPr>
      </p:pic>
      <p:pic>
        <p:nvPicPr>
          <p:cNvPr id="19" name="bg object 19"/>
          <p:cNvPicPr/>
          <p:nvPr/>
        </p:nvPicPr>
        <p:blipFill>
          <a:blip r:embed="rId5" cstate="print"/>
          <a:stretch>
            <a:fillRect/>
          </a:stretch>
        </p:blipFill>
        <p:spPr>
          <a:xfrm>
            <a:off x="865632" y="6095"/>
            <a:ext cx="240792" cy="1088136"/>
          </a:xfrm>
          <a:prstGeom prst="rect">
            <a:avLst/>
          </a:prstGeom>
        </p:spPr>
      </p:pic>
      <p:pic>
        <p:nvPicPr>
          <p:cNvPr id="20" name="bg object 20"/>
          <p:cNvPicPr/>
          <p:nvPr/>
        </p:nvPicPr>
        <p:blipFill>
          <a:blip r:embed="rId6" cstate="print"/>
          <a:stretch>
            <a:fillRect/>
          </a:stretch>
        </p:blipFill>
        <p:spPr>
          <a:xfrm>
            <a:off x="0" y="9144"/>
            <a:ext cx="524256" cy="4663439"/>
          </a:xfrm>
          <a:prstGeom prst="rect">
            <a:avLst/>
          </a:prstGeom>
        </p:spPr>
      </p:pic>
      <p:pic>
        <p:nvPicPr>
          <p:cNvPr id="21" name="bg object 21"/>
          <p:cNvPicPr/>
          <p:nvPr/>
        </p:nvPicPr>
        <p:blipFill>
          <a:blip r:embed="rId7" cstate="print"/>
          <a:stretch>
            <a:fillRect/>
          </a:stretch>
        </p:blipFill>
        <p:spPr>
          <a:xfrm>
            <a:off x="560831" y="5480303"/>
            <a:ext cx="515112" cy="1371599"/>
          </a:xfrm>
          <a:prstGeom prst="rect">
            <a:avLst/>
          </a:prstGeom>
        </p:spPr>
      </p:pic>
      <p:pic>
        <p:nvPicPr>
          <p:cNvPr id="22" name="bg object 22"/>
          <p:cNvPicPr/>
          <p:nvPr/>
        </p:nvPicPr>
        <p:blipFill>
          <a:blip r:embed="rId8" cstate="print"/>
          <a:stretch>
            <a:fillRect/>
          </a:stretch>
        </p:blipFill>
        <p:spPr>
          <a:xfrm>
            <a:off x="694944" y="6095"/>
            <a:ext cx="387096" cy="1737359"/>
          </a:xfrm>
          <a:prstGeom prst="rect">
            <a:avLst/>
          </a:prstGeom>
        </p:spPr>
      </p:pic>
      <p:pic>
        <p:nvPicPr>
          <p:cNvPr id="23" name="bg object 23"/>
          <p:cNvPicPr/>
          <p:nvPr/>
        </p:nvPicPr>
        <p:blipFill>
          <a:blip r:embed="rId9" cstate="print"/>
          <a:stretch>
            <a:fillRect/>
          </a:stretch>
        </p:blipFill>
        <p:spPr>
          <a:xfrm>
            <a:off x="0" y="4882896"/>
            <a:ext cx="441959" cy="1956814"/>
          </a:xfrm>
          <a:prstGeom prst="rect">
            <a:avLst/>
          </a:prstGeom>
        </p:spPr>
      </p:pic>
      <p:pic>
        <p:nvPicPr>
          <p:cNvPr id="24" name="bg object 24"/>
          <p:cNvPicPr/>
          <p:nvPr/>
        </p:nvPicPr>
        <p:blipFill>
          <a:blip r:embed="rId10" cstate="print"/>
          <a:stretch>
            <a:fillRect/>
          </a:stretch>
        </p:blipFill>
        <p:spPr>
          <a:xfrm>
            <a:off x="594359" y="6095"/>
            <a:ext cx="816864" cy="4023359"/>
          </a:xfrm>
          <a:prstGeom prst="rect">
            <a:avLst/>
          </a:prstGeom>
        </p:spPr>
      </p:pic>
      <p:pic>
        <p:nvPicPr>
          <p:cNvPr id="25" name="bg object 25"/>
          <p:cNvPicPr/>
          <p:nvPr/>
        </p:nvPicPr>
        <p:blipFill>
          <a:blip r:embed="rId11" cstate="print"/>
          <a:stretch>
            <a:fillRect/>
          </a:stretch>
        </p:blipFill>
        <p:spPr>
          <a:xfrm>
            <a:off x="1319784" y="4867655"/>
            <a:ext cx="977422" cy="1990344"/>
          </a:xfrm>
          <a:prstGeom prst="rect">
            <a:avLst/>
          </a:prstGeom>
        </p:spPr>
      </p:pic>
      <p:pic>
        <p:nvPicPr>
          <p:cNvPr id="26" name="bg object 26"/>
          <p:cNvPicPr/>
          <p:nvPr/>
        </p:nvPicPr>
        <p:blipFill>
          <a:blip r:embed="rId12" cstate="print"/>
          <a:stretch>
            <a:fillRect/>
          </a:stretch>
        </p:blipFill>
        <p:spPr>
          <a:xfrm>
            <a:off x="505968" y="9144"/>
            <a:ext cx="832104" cy="6833615"/>
          </a:xfrm>
          <a:prstGeom prst="rect">
            <a:avLst/>
          </a:prstGeom>
        </p:spPr>
      </p:pic>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F6C6E-CE91-4505-86CE-080DA5248BF0}" type="datetimeFigureOut">
              <a:rPr lang="ru-RU" smtClean="0"/>
              <a:t>24.10.2025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F1E9D3A-D87E-41F1-BC60-4FDDCCB1DDF4}" type="slidenum">
              <a:rPr lang="ru-RU" smtClean="0"/>
              <a:t>‹#›</a:t>
            </a:fld>
            <a:endParaRPr lang="ru-RU"/>
          </a:p>
        </p:txBody>
      </p:sp>
    </p:spTree>
    <p:extLst>
      <p:ext uri="{BB962C8B-B14F-4D97-AF65-F5344CB8AC3E}">
        <p14:creationId xmlns:p14="http://schemas.microsoft.com/office/powerpoint/2010/main" val="122452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304801"/>
            <a:ext cx="10058400" cy="553998"/>
          </a:xfrm>
        </p:spPr>
        <p:txBody>
          <a:bodyPr/>
          <a:lstStyle/>
          <a:p>
            <a:r>
              <a:rPr lang="ru-RU"/>
              <a:t>Образец заголовка</a:t>
            </a:r>
          </a:p>
        </p:txBody>
      </p:sp>
      <p:sp>
        <p:nvSpPr>
          <p:cNvPr id="3" name="Содержимое 2"/>
          <p:cNvSpPr>
            <a:spLocks noGrp="1"/>
          </p:cNvSpPr>
          <p:nvPr>
            <p:ph sz="half" idx="1"/>
          </p:nvPr>
        </p:nvSpPr>
        <p:spPr>
          <a:xfrm>
            <a:off x="1422400" y="1981200"/>
            <a:ext cx="4927600" cy="14773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553200" y="1981200"/>
            <a:ext cx="4927600" cy="14773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7">
            <a:extLst>
              <a:ext uri="{FF2B5EF4-FFF2-40B4-BE49-F238E27FC236}">
                <a16:creationId xmlns:a16="http://schemas.microsoft.com/office/drawing/2014/main" id="{27561F64-8466-4E7D-A289-EE21EBB74D59}"/>
              </a:ext>
            </a:extLst>
          </p:cNvPr>
          <p:cNvSpPr>
            <a:spLocks noGrp="1" noChangeArrowheads="1"/>
          </p:cNvSpPr>
          <p:nvPr>
            <p:ph type="dt" sz="half" idx="10"/>
          </p:nvPr>
        </p:nvSpPr>
        <p:spPr>
          <a:xfrm>
            <a:off x="609600" y="6377940"/>
            <a:ext cx="2804160" cy="276999"/>
          </a:xfrm>
          <a:ln/>
        </p:spPr>
        <p:txBody>
          <a:bodyPr/>
          <a:lstStyle>
            <a:lvl1pPr>
              <a:defRPr/>
            </a:lvl1pPr>
          </a:lstStyle>
          <a:p>
            <a:pPr>
              <a:defRPr/>
            </a:pPr>
            <a:endParaRPr lang="ru-RU"/>
          </a:p>
        </p:txBody>
      </p:sp>
      <p:sp>
        <p:nvSpPr>
          <p:cNvPr id="6" name="Rectangle 18">
            <a:extLst>
              <a:ext uri="{FF2B5EF4-FFF2-40B4-BE49-F238E27FC236}">
                <a16:creationId xmlns:a16="http://schemas.microsoft.com/office/drawing/2014/main" id="{95DB4DA6-3EE6-41B6-A455-BB54215139CC}"/>
              </a:ext>
            </a:extLst>
          </p:cNvPr>
          <p:cNvSpPr>
            <a:spLocks noGrp="1" noChangeArrowheads="1"/>
          </p:cNvSpPr>
          <p:nvPr>
            <p:ph type="ftr" sz="quarter" idx="11"/>
          </p:nvPr>
        </p:nvSpPr>
        <p:spPr>
          <a:xfrm>
            <a:off x="4145280" y="6377940"/>
            <a:ext cx="3901440" cy="276999"/>
          </a:xfrm>
          <a:ln/>
        </p:spPr>
        <p:txBody>
          <a:bodyPr/>
          <a:lstStyle>
            <a:lvl1pPr>
              <a:defRPr/>
            </a:lvl1pPr>
          </a:lstStyle>
          <a:p>
            <a:pPr>
              <a:defRPr/>
            </a:pPr>
            <a:endParaRPr lang="ru-RU"/>
          </a:p>
        </p:txBody>
      </p:sp>
      <p:sp>
        <p:nvSpPr>
          <p:cNvPr id="7" name="Rectangle 19">
            <a:extLst>
              <a:ext uri="{FF2B5EF4-FFF2-40B4-BE49-F238E27FC236}">
                <a16:creationId xmlns:a16="http://schemas.microsoft.com/office/drawing/2014/main" id="{72948279-9FFE-48C9-A938-D659E398AF5F}"/>
              </a:ext>
            </a:extLst>
          </p:cNvPr>
          <p:cNvSpPr>
            <a:spLocks noGrp="1" noChangeArrowheads="1"/>
          </p:cNvSpPr>
          <p:nvPr>
            <p:ph type="sldNum" sz="quarter" idx="12"/>
          </p:nvPr>
        </p:nvSpPr>
        <p:spPr>
          <a:xfrm>
            <a:off x="8778240" y="6377940"/>
            <a:ext cx="2804160" cy="276999"/>
          </a:xfrm>
          <a:ln/>
        </p:spPr>
        <p:txBody>
          <a:bodyPr/>
          <a:lstStyle>
            <a:lvl1pPr>
              <a:defRPr/>
            </a:lvl1pPr>
          </a:lstStyle>
          <a:p>
            <a:pPr>
              <a:defRPr/>
            </a:pPr>
            <a:fld id="{7F13ABCE-DBC9-46F5-AA1F-678A46958776}" type="slidenum">
              <a:rPr lang="ru-RU" altLang="ru-RU"/>
              <a:pPr>
                <a:defRPr/>
              </a:pPr>
              <a:t>‹#›</a:t>
            </a:fld>
            <a:endParaRPr lang="ru-RU" altLang="ru-RU"/>
          </a:p>
        </p:txBody>
      </p:sp>
    </p:spTree>
    <p:extLst>
      <p:ext uri="{BB962C8B-B14F-4D97-AF65-F5344CB8AC3E}">
        <p14:creationId xmlns:p14="http://schemas.microsoft.com/office/powerpoint/2010/main" val="420899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1127323"/>
            <a:ext cx="4011084" cy="307777"/>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19082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4">
            <a:extLst>
              <a:ext uri="{FF2B5EF4-FFF2-40B4-BE49-F238E27FC236}">
                <a16:creationId xmlns:a16="http://schemas.microsoft.com/office/drawing/2014/main" id="{92542C79-4A64-4194-83DD-95176EDD3DE6}"/>
              </a:ext>
            </a:extLst>
          </p:cNvPr>
          <p:cNvSpPr>
            <a:spLocks noGrp="1" noChangeArrowheads="1"/>
          </p:cNvSpPr>
          <p:nvPr>
            <p:ph type="dt" sz="half" idx="10"/>
          </p:nvPr>
        </p:nvSpPr>
        <p:spPr>
          <a:xfrm>
            <a:off x="609600" y="6377940"/>
            <a:ext cx="2804160" cy="276999"/>
          </a:xfrm>
          <a:ln/>
        </p:spPr>
        <p:txBody>
          <a:bodyPr/>
          <a:lstStyle>
            <a:lvl1pPr>
              <a:defRPr/>
            </a:lvl1pPr>
          </a:lstStyle>
          <a:p>
            <a:pPr>
              <a:defRPr/>
            </a:pPr>
            <a:endParaRPr lang="ru-RU"/>
          </a:p>
        </p:txBody>
      </p:sp>
      <p:sp>
        <p:nvSpPr>
          <p:cNvPr id="6" name="Rectangle 45">
            <a:extLst>
              <a:ext uri="{FF2B5EF4-FFF2-40B4-BE49-F238E27FC236}">
                <a16:creationId xmlns:a16="http://schemas.microsoft.com/office/drawing/2014/main" id="{201CD545-36B2-401B-8743-CC410909B234}"/>
              </a:ext>
            </a:extLst>
          </p:cNvPr>
          <p:cNvSpPr>
            <a:spLocks noGrp="1" noChangeArrowheads="1"/>
          </p:cNvSpPr>
          <p:nvPr>
            <p:ph type="ftr" sz="quarter" idx="11"/>
          </p:nvPr>
        </p:nvSpPr>
        <p:spPr>
          <a:xfrm>
            <a:off x="4145280" y="6377940"/>
            <a:ext cx="3901440" cy="276999"/>
          </a:xfrm>
          <a:ln/>
        </p:spPr>
        <p:txBody>
          <a:bodyPr/>
          <a:lstStyle>
            <a:lvl1pPr>
              <a:defRPr/>
            </a:lvl1pPr>
          </a:lstStyle>
          <a:p>
            <a:pPr>
              <a:defRPr/>
            </a:pPr>
            <a:endParaRPr lang="ru-RU"/>
          </a:p>
        </p:txBody>
      </p:sp>
      <p:sp>
        <p:nvSpPr>
          <p:cNvPr id="7" name="Rectangle 46">
            <a:extLst>
              <a:ext uri="{FF2B5EF4-FFF2-40B4-BE49-F238E27FC236}">
                <a16:creationId xmlns:a16="http://schemas.microsoft.com/office/drawing/2014/main" id="{BF300B92-BE48-4A0D-B09E-D769B295FD6A}"/>
              </a:ext>
            </a:extLst>
          </p:cNvPr>
          <p:cNvSpPr>
            <a:spLocks noGrp="1" noChangeArrowheads="1"/>
          </p:cNvSpPr>
          <p:nvPr>
            <p:ph type="sldNum" sz="quarter" idx="12"/>
          </p:nvPr>
        </p:nvSpPr>
        <p:spPr>
          <a:xfrm>
            <a:off x="8778240" y="6377940"/>
            <a:ext cx="2804160" cy="276999"/>
          </a:xfrm>
          <a:ln/>
        </p:spPr>
        <p:txBody>
          <a:bodyPr/>
          <a:lstStyle>
            <a:lvl1pPr>
              <a:defRPr/>
            </a:lvl1pPr>
          </a:lstStyle>
          <a:p>
            <a:pPr>
              <a:defRPr/>
            </a:pPr>
            <a:fld id="{BD1422BB-5A40-4C84-9916-5A33DD0C83B2}" type="slidenum">
              <a:rPr lang="ru-RU" altLang="ru-RU"/>
              <a:pPr>
                <a:defRPr/>
              </a:pPr>
              <a:t>‹#›</a:t>
            </a:fld>
            <a:endParaRPr lang="ru-RU" altLang="ru-RU"/>
          </a:p>
        </p:txBody>
      </p:sp>
    </p:spTree>
    <p:extLst>
      <p:ext uri="{BB962C8B-B14F-4D97-AF65-F5344CB8AC3E}">
        <p14:creationId xmlns:p14="http://schemas.microsoft.com/office/powerpoint/2010/main" val="384123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0" cstate="print"/>
          <a:stretch>
            <a:fillRect/>
          </a:stretch>
        </p:blipFill>
        <p:spPr>
          <a:xfrm>
            <a:off x="0" y="0"/>
            <a:ext cx="12192000" cy="6857999"/>
          </a:xfrm>
          <a:prstGeom prst="rect">
            <a:avLst/>
          </a:prstGeom>
        </p:spPr>
      </p:pic>
      <p:pic>
        <p:nvPicPr>
          <p:cNvPr id="17" name="bg object 17"/>
          <p:cNvPicPr/>
          <p:nvPr/>
        </p:nvPicPr>
        <p:blipFill>
          <a:blip r:embed="rId11" cstate="print"/>
          <a:stretch>
            <a:fillRect/>
          </a:stretch>
        </p:blipFill>
        <p:spPr>
          <a:xfrm>
            <a:off x="9144" y="0"/>
            <a:ext cx="1166352" cy="2368296"/>
          </a:xfrm>
          <a:prstGeom prst="rect">
            <a:avLst/>
          </a:prstGeom>
        </p:spPr>
      </p:pic>
      <p:pic>
        <p:nvPicPr>
          <p:cNvPr id="18" name="bg object 18"/>
          <p:cNvPicPr/>
          <p:nvPr/>
        </p:nvPicPr>
        <p:blipFill>
          <a:blip r:embed="rId12" cstate="print"/>
          <a:stretch>
            <a:fillRect/>
          </a:stretch>
        </p:blipFill>
        <p:spPr>
          <a:xfrm>
            <a:off x="0" y="3550920"/>
            <a:ext cx="219456" cy="658367"/>
          </a:xfrm>
          <a:prstGeom prst="rect">
            <a:avLst/>
          </a:prstGeom>
        </p:spPr>
      </p:pic>
      <p:pic>
        <p:nvPicPr>
          <p:cNvPr id="19" name="bg object 19"/>
          <p:cNvPicPr/>
          <p:nvPr/>
        </p:nvPicPr>
        <p:blipFill>
          <a:blip r:embed="rId13" cstate="print"/>
          <a:stretch>
            <a:fillRect/>
          </a:stretch>
        </p:blipFill>
        <p:spPr>
          <a:xfrm>
            <a:off x="0" y="4480559"/>
            <a:ext cx="243840" cy="2362200"/>
          </a:xfrm>
          <a:prstGeom prst="rect">
            <a:avLst/>
          </a:prstGeom>
        </p:spPr>
      </p:pic>
      <p:pic>
        <p:nvPicPr>
          <p:cNvPr id="20" name="bg object 20"/>
          <p:cNvPicPr/>
          <p:nvPr/>
        </p:nvPicPr>
        <p:blipFill>
          <a:blip r:embed="rId14" cstate="print"/>
          <a:stretch>
            <a:fillRect/>
          </a:stretch>
        </p:blipFill>
        <p:spPr>
          <a:xfrm>
            <a:off x="222504" y="4867655"/>
            <a:ext cx="977299" cy="1990343"/>
          </a:xfrm>
          <a:prstGeom prst="rect">
            <a:avLst/>
          </a:prstGeom>
        </p:spPr>
      </p:pic>
      <p:pic>
        <p:nvPicPr>
          <p:cNvPr id="21" name="bg object 21"/>
          <p:cNvPicPr/>
          <p:nvPr/>
        </p:nvPicPr>
        <p:blipFill>
          <a:blip r:embed="rId15" cstate="print"/>
          <a:stretch>
            <a:fillRect/>
          </a:stretch>
        </p:blipFill>
        <p:spPr>
          <a:xfrm>
            <a:off x="11373072" y="0"/>
            <a:ext cx="529367" cy="627888"/>
          </a:xfrm>
          <a:prstGeom prst="rect">
            <a:avLst/>
          </a:prstGeom>
        </p:spPr>
      </p:pic>
      <p:pic>
        <p:nvPicPr>
          <p:cNvPr id="22" name="bg object 22"/>
          <p:cNvPicPr/>
          <p:nvPr/>
        </p:nvPicPr>
        <p:blipFill>
          <a:blip r:embed="rId16" cstate="print"/>
          <a:stretch>
            <a:fillRect/>
          </a:stretch>
        </p:blipFill>
        <p:spPr>
          <a:xfrm>
            <a:off x="11530583" y="5550408"/>
            <a:ext cx="509016" cy="1298447"/>
          </a:xfrm>
          <a:prstGeom prst="rect">
            <a:avLst/>
          </a:prstGeom>
        </p:spPr>
      </p:pic>
      <p:pic>
        <p:nvPicPr>
          <p:cNvPr id="23" name="bg object 23"/>
          <p:cNvPicPr/>
          <p:nvPr/>
        </p:nvPicPr>
        <p:blipFill>
          <a:blip r:embed="rId17" cstate="print"/>
          <a:stretch>
            <a:fillRect/>
          </a:stretch>
        </p:blipFill>
        <p:spPr>
          <a:xfrm>
            <a:off x="11631168" y="6095"/>
            <a:ext cx="384048" cy="1725167"/>
          </a:xfrm>
          <a:prstGeom prst="rect">
            <a:avLst/>
          </a:prstGeom>
        </p:spPr>
      </p:pic>
      <p:pic>
        <p:nvPicPr>
          <p:cNvPr id="24" name="bg object 24"/>
          <p:cNvPicPr/>
          <p:nvPr/>
        </p:nvPicPr>
        <p:blipFill>
          <a:blip r:embed="rId18" cstate="print"/>
          <a:stretch>
            <a:fillRect/>
          </a:stretch>
        </p:blipFill>
        <p:spPr>
          <a:xfrm>
            <a:off x="11442192" y="4867655"/>
            <a:ext cx="384048" cy="1981199"/>
          </a:xfrm>
          <a:prstGeom prst="rect">
            <a:avLst/>
          </a:prstGeom>
        </p:spPr>
      </p:pic>
      <p:sp>
        <p:nvSpPr>
          <p:cNvPr id="2" name="Holder 2"/>
          <p:cNvSpPr>
            <a:spLocks noGrp="1"/>
          </p:cNvSpPr>
          <p:nvPr>
            <p:ph type="title"/>
          </p:nvPr>
        </p:nvSpPr>
        <p:spPr>
          <a:xfrm>
            <a:off x="1220520" y="256997"/>
            <a:ext cx="9750958" cy="1068705"/>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1220520" y="1112690"/>
            <a:ext cx="9472295" cy="4653280"/>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5.jfi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5673" y="2028901"/>
            <a:ext cx="6584950" cy="1416050"/>
          </a:xfrm>
          <a:prstGeom prst="rect">
            <a:avLst/>
          </a:prstGeom>
        </p:spPr>
        <p:txBody>
          <a:bodyPr vert="horz" wrap="square" lIns="0" tIns="95250" rIns="0" bIns="0" rtlCol="0">
            <a:spAutoFit/>
          </a:bodyPr>
          <a:lstStyle/>
          <a:p>
            <a:pPr marL="12700" marR="5080">
              <a:lnSpc>
                <a:spcPts val="5190"/>
              </a:lnSpc>
              <a:spcBef>
                <a:spcPts val="750"/>
              </a:spcBef>
            </a:pPr>
            <a:r>
              <a:rPr sz="4800" b="0" spc="-545" dirty="0">
                <a:latin typeface="Microsoft Sans Serif"/>
                <a:cs typeface="Microsoft Sans Serif"/>
              </a:rPr>
              <a:t>LOCAL</a:t>
            </a:r>
            <a:r>
              <a:rPr sz="4800" b="0" spc="55" dirty="0">
                <a:latin typeface="Microsoft Sans Serif"/>
                <a:cs typeface="Microsoft Sans Serif"/>
              </a:rPr>
              <a:t> </a:t>
            </a:r>
            <a:r>
              <a:rPr sz="4800" b="0" spc="-405" dirty="0">
                <a:latin typeface="Microsoft Sans Serif"/>
                <a:cs typeface="Microsoft Sans Serif"/>
              </a:rPr>
              <a:t>AND</a:t>
            </a:r>
            <a:r>
              <a:rPr sz="4800" b="0" spc="45" dirty="0">
                <a:latin typeface="Microsoft Sans Serif"/>
                <a:cs typeface="Microsoft Sans Serif"/>
              </a:rPr>
              <a:t> </a:t>
            </a:r>
            <a:r>
              <a:rPr sz="4800" b="0" spc="-509" dirty="0">
                <a:latin typeface="Microsoft Sans Serif"/>
                <a:cs typeface="Microsoft Sans Serif"/>
              </a:rPr>
              <a:t>REGIONAL </a:t>
            </a:r>
            <a:r>
              <a:rPr sz="4800" b="0" spc="-640" dirty="0">
                <a:latin typeface="Microsoft Sans Serif"/>
                <a:cs typeface="Microsoft Sans Serif"/>
              </a:rPr>
              <a:t>ANESTHESIA</a:t>
            </a:r>
            <a:r>
              <a:rPr sz="4800" b="0" spc="15" dirty="0">
                <a:latin typeface="Microsoft Sans Serif"/>
                <a:cs typeface="Microsoft Sans Serif"/>
              </a:rPr>
              <a:t> </a:t>
            </a:r>
            <a:r>
              <a:rPr sz="4800" b="0" spc="-290" dirty="0">
                <a:latin typeface="Microsoft Sans Serif"/>
                <a:cs typeface="Microsoft Sans Serif"/>
              </a:rPr>
              <a:t>IN</a:t>
            </a:r>
            <a:r>
              <a:rPr sz="4800" b="0" spc="70" dirty="0">
                <a:latin typeface="Microsoft Sans Serif"/>
                <a:cs typeface="Microsoft Sans Serif"/>
              </a:rPr>
              <a:t> </a:t>
            </a:r>
            <a:r>
              <a:rPr sz="4800" b="0" spc="-760" dirty="0">
                <a:latin typeface="Microsoft Sans Serif"/>
                <a:cs typeface="Microsoft Sans Serif"/>
              </a:rPr>
              <a:t>DENTISTRY</a:t>
            </a:r>
            <a:endParaRPr sz="4800">
              <a:latin typeface="Microsoft Sans Serif"/>
              <a:cs typeface="Microsoft Sans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A97F5F-C121-417C-86CB-EFDCB171BE91}"/>
              </a:ext>
            </a:extLst>
          </p:cNvPr>
          <p:cNvSpPr/>
          <p:nvPr/>
        </p:nvSpPr>
        <p:spPr>
          <a:xfrm>
            <a:off x="896646" y="751461"/>
            <a:ext cx="10377996" cy="5016758"/>
          </a:xfrm>
          <a:prstGeom prst="rect">
            <a:avLst/>
          </a:prstGeom>
        </p:spPr>
        <p:txBody>
          <a:bodyPr wrap="square">
            <a:spAutoFit/>
          </a:bodyPr>
          <a:lstStyle/>
          <a:p>
            <a:r>
              <a:rPr lang="en-US" sz="3200" dirty="0">
                <a:solidFill>
                  <a:schemeClr val="tx1"/>
                </a:solidFill>
                <a:latin typeface="+mn-lt"/>
              </a:rPr>
              <a:t>In 1923, Dr. Gaston </a:t>
            </a:r>
            <a:r>
              <a:rPr lang="en-US" sz="3200" dirty="0" err="1">
                <a:solidFill>
                  <a:schemeClr val="tx1"/>
                </a:solidFill>
                <a:latin typeface="+mn-lt"/>
              </a:rPr>
              <a:t>Labat</a:t>
            </a:r>
            <a:r>
              <a:rPr lang="en-US" sz="3200" dirty="0">
                <a:solidFill>
                  <a:schemeClr val="tx1"/>
                </a:solidFill>
                <a:latin typeface="+mn-lt"/>
              </a:rPr>
              <a:t> and his colleagues founded the original American Society of Regional Anesthesia shortly after publishing his landmark textbook on regional anesthesia techniques.</a:t>
            </a:r>
          </a:p>
          <a:p>
            <a:r>
              <a:rPr lang="en-US" sz="3200" dirty="0">
                <a:solidFill>
                  <a:schemeClr val="tx1"/>
                </a:solidFill>
                <a:latin typeface="+mn-lt"/>
              </a:rPr>
              <a:t>Dr. Gaston </a:t>
            </a:r>
            <a:r>
              <a:rPr lang="en-US" sz="3200" dirty="0" err="1">
                <a:solidFill>
                  <a:schemeClr val="tx1"/>
                </a:solidFill>
                <a:latin typeface="+mn-lt"/>
              </a:rPr>
              <a:t>Labat</a:t>
            </a:r>
            <a:r>
              <a:rPr lang="en-US" sz="3200" dirty="0">
                <a:solidFill>
                  <a:schemeClr val="tx1"/>
                </a:solidFill>
                <a:latin typeface="+mn-lt"/>
              </a:rPr>
              <a:t> (1876-1934) was born on the island of </a:t>
            </a:r>
            <a:r>
              <a:rPr lang="en-US" sz="3200" dirty="0" err="1">
                <a:solidFill>
                  <a:schemeClr val="tx1"/>
                </a:solidFill>
                <a:latin typeface="+mn-lt"/>
              </a:rPr>
              <a:t>Mahe</a:t>
            </a:r>
            <a:r>
              <a:rPr lang="en-US" sz="3200" dirty="0">
                <a:solidFill>
                  <a:schemeClr val="tx1"/>
                </a:solidFill>
                <a:latin typeface="+mn-lt"/>
              </a:rPr>
              <a:t>, in the Seychelles, and was educated in Durban, South Africa and in Mauritius, where he worked in his brother-in-law's chemist shop (a pharmacy). He then went to France to complete his education, earning a degree in medicine in 1920. </a:t>
            </a:r>
            <a:endParaRPr lang="en-US" sz="3200" i="0" dirty="0">
              <a:solidFill>
                <a:schemeClr val="tx1"/>
              </a:solidFill>
              <a:effectLst/>
              <a:latin typeface="+mn-lt"/>
            </a:endParaRPr>
          </a:p>
        </p:txBody>
      </p:sp>
    </p:spTree>
    <p:extLst>
      <p:ext uri="{BB962C8B-B14F-4D97-AF65-F5344CB8AC3E}">
        <p14:creationId xmlns:p14="http://schemas.microsoft.com/office/powerpoint/2010/main" val="1417927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37422"/>
            <a:ext cx="8384540" cy="574040"/>
          </a:xfrm>
          <a:prstGeom prst="rect">
            <a:avLst/>
          </a:prstGeom>
        </p:spPr>
        <p:txBody>
          <a:bodyPr vert="horz" wrap="square" lIns="0" tIns="12700" rIns="0" bIns="0" rtlCol="0">
            <a:spAutoFit/>
          </a:bodyPr>
          <a:lstStyle/>
          <a:p>
            <a:pPr marL="12700">
              <a:lnSpc>
                <a:spcPct val="100000"/>
              </a:lnSpc>
              <a:spcBef>
                <a:spcPts val="100"/>
              </a:spcBef>
            </a:pPr>
            <a:r>
              <a:rPr spc="-325" dirty="0"/>
              <a:t>INFERIOR</a:t>
            </a:r>
            <a:r>
              <a:rPr spc="-30" dirty="0"/>
              <a:t> </a:t>
            </a:r>
            <a:r>
              <a:rPr spc="-405" dirty="0"/>
              <a:t>ALVEOLAR</a:t>
            </a:r>
            <a:r>
              <a:rPr spc="-25" dirty="0"/>
              <a:t> </a:t>
            </a:r>
            <a:r>
              <a:rPr spc="-459" dirty="0"/>
              <a:t>NERVE</a:t>
            </a:r>
            <a:r>
              <a:rPr spc="-10" dirty="0"/>
              <a:t> </a:t>
            </a:r>
            <a:r>
              <a:rPr spc="-484" dirty="0"/>
              <a:t>BLOCK</a:t>
            </a:r>
            <a:r>
              <a:rPr spc="-10" dirty="0"/>
              <a:t> </a:t>
            </a:r>
            <a:r>
              <a:rPr spc="-155" dirty="0"/>
              <a:t>(IANB)</a:t>
            </a:r>
          </a:p>
        </p:txBody>
      </p:sp>
      <p:sp>
        <p:nvSpPr>
          <p:cNvPr id="3" name="object 3"/>
          <p:cNvSpPr txBox="1"/>
          <p:nvPr/>
        </p:nvSpPr>
        <p:spPr>
          <a:xfrm>
            <a:off x="685801" y="886803"/>
            <a:ext cx="6846346" cy="5744971"/>
          </a:xfrm>
          <a:prstGeom prst="rect">
            <a:avLst/>
          </a:prstGeom>
        </p:spPr>
        <p:txBody>
          <a:bodyPr vert="horz" wrap="square" lIns="0" tIns="12700" rIns="0" bIns="0" rtlCol="0">
            <a:spAutoFit/>
          </a:bodyPr>
          <a:lstStyle/>
          <a:p>
            <a:pPr marL="12700" marR="52705" indent="321310">
              <a:lnSpc>
                <a:spcPct val="110100"/>
              </a:lnSpc>
              <a:spcBef>
                <a:spcPts val="100"/>
              </a:spcBef>
              <a:buAutoNum type="arabicPeriod" startAt="7"/>
              <a:tabLst>
                <a:tab pos="334010" algn="l"/>
              </a:tabLst>
            </a:pPr>
            <a:r>
              <a:rPr sz="2400" b="1" spc="-190" dirty="0">
                <a:latin typeface="Arial"/>
                <a:cs typeface="Arial"/>
              </a:rPr>
              <a:t>Penetration</a:t>
            </a:r>
            <a:r>
              <a:rPr sz="2400" b="1" spc="-30" dirty="0">
                <a:latin typeface="Arial"/>
                <a:cs typeface="Arial"/>
              </a:rPr>
              <a:t> </a:t>
            </a:r>
            <a:r>
              <a:rPr sz="2400" b="1" spc="-200" dirty="0">
                <a:latin typeface="Arial"/>
                <a:cs typeface="Arial"/>
              </a:rPr>
              <a:t>depth:</a:t>
            </a:r>
            <a:r>
              <a:rPr sz="2400" b="1" spc="-5" dirty="0">
                <a:latin typeface="Arial"/>
                <a:cs typeface="Arial"/>
              </a:rPr>
              <a:t> </a:t>
            </a:r>
            <a:r>
              <a:rPr sz="2400" spc="-150" dirty="0">
                <a:latin typeface="Microsoft Sans Serif"/>
                <a:cs typeface="Microsoft Sans Serif"/>
              </a:rPr>
              <a:t>bone</a:t>
            </a:r>
            <a:r>
              <a:rPr sz="2400" dirty="0">
                <a:latin typeface="Microsoft Sans Serif"/>
                <a:cs typeface="Microsoft Sans Serif"/>
              </a:rPr>
              <a:t> </a:t>
            </a:r>
            <a:r>
              <a:rPr sz="2400" spc="-210" dirty="0">
                <a:latin typeface="Microsoft Sans Serif"/>
                <a:cs typeface="Microsoft Sans Serif"/>
              </a:rPr>
              <a:t>should</a:t>
            </a:r>
            <a:r>
              <a:rPr sz="2400" spc="25" dirty="0">
                <a:latin typeface="Microsoft Sans Serif"/>
                <a:cs typeface="Microsoft Sans Serif"/>
              </a:rPr>
              <a:t> </a:t>
            </a:r>
            <a:r>
              <a:rPr sz="2400" dirty="0">
                <a:latin typeface="Microsoft Sans Serif"/>
                <a:cs typeface="Microsoft Sans Serif"/>
              </a:rPr>
              <a:t>be </a:t>
            </a:r>
            <a:r>
              <a:rPr sz="2400" spc="-114" dirty="0">
                <a:latin typeface="Microsoft Sans Serif"/>
                <a:cs typeface="Microsoft Sans Serif"/>
              </a:rPr>
              <a:t>contacted </a:t>
            </a:r>
            <a:r>
              <a:rPr sz="2400" spc="-25" dirty="0">
                <a:latin typeface="Microsoft Sans Serif"/>
                <a:cs typeface="Microsoft Sans Serif"/>
              </a:rPr>
              <a:t>ideally</a:t>
            </a:r>
            <a:r>
              <a:rPr sz="2400" spc="-70" dirty="0">
                <a:latin typeface="Microsoft Sans Serif"/>
                <a:cs typeface="Microsoft Sans Serif"/>
              </a:rPr>
              <a:t> </a:t>
            </a:r>
            <a:r>
              <a:rPr sz="2400" dirty="0">
                <a:latin typeface="Microsoft Sans Serif"/>
                <a:cs typeface="Microsoft Sans Serif"/>
              </a:rPr>
              <a:t>20</a:t>
            </a:r>
            <a:r>
              <a:rPr sz="2400" spc="-35" dirty="0">
                <a:latin typeface="Microsoft Sans Serif"/>
                <a:cs typeface="Microsoft Sans Serif"/>
              </a:rPr>
              <a:t> </a:t>
            </a:r>
            <a:r>
              <a:rPr sz="2400" dirty="0">
                <a:latin typeface="Microsoft Sans Serif"/>
                <a:cs typeface="Microsoft Sans Serif"/>
              </a:rPr>
              <a:t>to</a:t>
            </a:r>
            <a:r>
              <a:rPr sz="2400" spc="-45" dirty="0">
                <a:latin typeface="Microsoft Sans Serif"/>
                <a:cs typeface="Microsoft Sans Serif"/>
              </a:rPr>
              <a:t> </a:t>
            </a:r>
            <a:r>
              <a:rPr sz="2400" dirty="0">
                <a:latin typeface="Microsoft Sans Serif"/>
                <a:cs typeface="Microsoft Sans Serif"/>
              </a:rPr>
              <a:t>25</a:t>
            </a:r>
            <a:r>
              <a:rPr sz="2400" spc="-30" dirty="0">
                <a:latin typeface="Microsoft Sans Serif"/>
                <a:cs typeface="Microsoft Sans Serif"/>
              </a:rPr>
              <a:t> </a:t>
            </a:r>
            <a:r>
              <a:rPr sz="2400" spc="-400" dirty="0">
                <a:latin typeface="Microsoft Sans Serif"/>
                <a:cs typeface="Microsoft Sans Serif"/>
              </a:rPr>
              <a:t>mm</a:t>
            </a:r>
            <a:r>
              <a:rPr sz="2400" spc="15" dirty="0">
                <a:latin typeface="Microsoft Sans Serif"/>
                <a:cs typeface="Microsoft Sans Serif"/>
              </a:rPr>
              <a:t> </a:t>
            </a:r>
            <a:r>
              <a:rPr sz="2400" spc="80" dirty="0">
                <a:latin typeface="Microsoft Sans Serif"/>
                <a:cs typeface="Microsoft Sans Serif"/>
              </a:rPr>
              <a:t>(2/3</a:t>
            </a:r>
            <a:r>
              <a:rPr sz="2400" spc="-30" dirty="0">
                <a:latin typeface="Microsoft Sans Serif"/>
                <a:cs typeface="Microsoft Sans Serif"/>
              </a:rPr>
              <a:t> </a:t>
            </a:r>
            <a:r>
              <a:rPr sz="2400" dirty="0">
                <a:latin typeface="Microsoft Sans Serif"/>
                <a:cs typeface="Microsoft Sans Serif"/>
              </a:rPr>
              <a:t>to</a:t>
            </a:r>
            <a:r>
              <a:rPr sz="2400" spc="-35" dirty="0">
                <a:latin typeface="Microsoft Sans Serif"/>
                <a:cs typeface="Microsoft Sans Serif"/>
              </a:rPr>
              <a:t> </a:t>
            </a:r>
            <a:r>
              <a:rPr sz="2400" spc="165" dirty="0">
                <a:latin typeface="Microsoft Sans Serif"/>
                <a:cs typeface="Microsoft Sans Serif"/>
              </a:rPr>
              <a:t>3/4</a:t>
            </a:r>
            <a:r>
              <a:rPr sz="2400" spc="-25" dirty="0">
                <a:latin typeface="Microsoft Sans Serif"/>
                <a:cs typeface="Microsoft Sans Serif"/>
              </a:rPr>
              <a:t> </a:t>
            </a:r>
            <a:r>
              <a:rPr sz="2400" dirty="0">
                <a:latin typeface="Microsoft Sans Serif"/>
                <a:cs typeface="Microsoft Sans Serif"/>
              </a:rPr>
              <a:t>of</a:t>
            </a:r>
            <a:r>
              <a:rPr sz="2400" spc="40" dirty="0">
                <a:latin typeface="Microsoft Sans Serif"/>
                <a:cs typeface="Microsoft Sans Serif"/>
              </a:rPr>
              <a:t> </a:t>
            </a:r>
            <a:r>
              <a:rPr sz="2400" dirty="0">
                <a:latin typeface="Microsoft Sans Serif"/>
                <a:cs typeface="Microsoft Sans Serif"/>
              </a:rPr>
              <a:t>a</a:t>
            </a:r>
            <a:r>
              <a:rPr sz="2400" spc="-25" dirty="0">
                <a:latin typeface="Microsoft Sans Serif"/>
                <a:cs typeface="Microsoft Sans Serif"/>
              </a:rPr>
              <a:t> </a:t>
            </a:r>
            <a:r>
              <a:rPr sz="2400" spc="-20" dirty="0">
                <a:latin typeface="Microsoft Sans Serif"/>
                <a:cs typeface="Microsoft Sans Serif"/>
              </a:rPr>
              <a:t>long needle).</a:t>
            </a:r>
            <a:endParaRPr sz="2400" dirty="0">
              <a:latin typeface="Microsoft Sans Serif"/>
              <a:cs typeface="Microsoft Sans Serif"/>
            </a:endParaRPr>
          </a:p>
          <a:p>
            <a:pPr marL="241300" lvl="1" indent="-228600">
              <a:lnSpc>
                <a:spcPct val="100000"/>
              </a:lnSpc>
              <a:spcBef>
                <a:spcPts val="1295"/>
              </a:spcBef>
              <a:buSzPct val="125000"/>
              <a:buFont typeface="Arial MT"/>
              <a:buChar char="•"/>
              <a:tabLst>
                <a:tab pos="241300" algn="l"/>
              </a:tabLst>
            </a:pPr>
            <a:r>
              <a:rPr sz="2400" b="1" dirty="0">
                <a:latin typeface="Arial"/>
                <a:cs typeface="Arial"/>
              </a:rPr>
              <a:t>If</a:t>
            </a:r>
            <a:r>
              <a:rPr sz="2400" b="1" spc="145" dirty="0">
                <a:latin typeface="Arial"/>
                <a:cs typeface="Arial"/>
              </a:rPr>
              <a:t> </a:t>
            </a:r>
            <a:r>
              <a:rPr sz="2400" b="1" spc="-204" dirty="0">
                <a:latin typeface="Arial"/>
                <a:cs typeface="Arial"/>
              </a:rPr>
              <a:t>bone</a:t>
            </a:r>
            <a:r>
              <a:rPr sz="2400" b="1" spc="-15" dirty="0">
                <a:latin typeface="Arial"/>
                <a:cs typeface="Arial"/>
              </a:rPr>
              <a:t> </a:t>
            </a:r>
            <a:r>
              <a:rPr sz="2400" b="1" spc="-180" dirty="0">
                <a:latin typeface="Arial"/>
                <a:cs typeface="Arial"/>
              </a:rPr>
              <a:t>is</a:t>
            </a:r>
            <a:r>
              <a:rPr sz="2400" b="1" spc="-25" dirty="0">
                <a:latin typeface="Arial"/>
                <a:cs typeface="Arial"/>
              </a:rPr>
              <a:t> </a:t>
            </a:r>
            <a:r>
              <a:rPr sz="2400" b="1" spc="-229" dirty="0">
                <a:latin typeface="Arial"/>
                <a:cs typeface="Arial"/>
              </a:rPr>
              <a:t>contacted</a:t>
            </a:r>
            <a:r>
              <a:rPr sz="2400" b="1" spc="5" dirty="0">
                <a:latin typeface="Arial"/>
                <a:cs typeface="Arial"/>
              </a:rPr>
              <a:t> </a:t>
            </a:r>
            <a:r>
              <a:rPr sz="2400" b="1" spc="-195" dirty="0">
                <a:latin typeface="Arial"/>
                <a:cs typeface="Arial"/>
              </a:rPr>
              <a:t>too</a:t>
            </a:r>
            <a:r>
              <a:rPr sz="2400" b="1" spc="-15" dirty="0">
                <a:latin typeface="Arial"/>
                <a:cs typeface="Arial"/>
              </a:rPr>
              <a:t> </a:t>
            </a:r>
            <a:r>
              <a:rPr sz="2400" b="1" spc="-20" dirty="0">
                <a:latin typeface="Arial"/>
                <a:cs typeface="Arial"/>
              </a:rPr>
              <a:t>soon</a:t>
            </a:r>
            <a:endParaRPr sz="2400" dirty="0">
              <a:latin typeface="Arial"/>
              <a:cs typeface="Arial"/>
            </a:endParaRPr>
          </a:p>
          <a:p>
            <a:pPr marL="698500" lvl="2" indent="-228600">
              <a:lnSpc>
                <a:spcPct val="100000"/>
              </a:lnSpc>
              <a:spcBef>
                <a:spcPts val="785"/>
              </a:spcBef>
              <a:buSzPct val="125000"/>
              <a:buFont typeface="Arial MT"/>
              <a:buChar char="•"/>
              <a:tabLst>
                <a:tab pos="698500" algn="l"/>
              </a:tabLst>
            </a:pPr>
            <a:r>
              <a:rPr sz="2400" spc="-105" dirty="0">
                <a:latin typeface="Microsoft Sans Serif"/>
                <a:cs typeface="Microsoft Sans Serif"/>
              </a:rPr>
              <a:t>needle</a:t>
            </a:r>
            <a:r>
              <a:rPr sz="2400" spc="-30" dirty="0">
                <a:latin typeface="Microsoft Sans Serif"/>
                <a:cs typeface="Microsoft Sans Serif"/>
              </a:rPr>
              <a:t> </a:t>
            </a:r>
            <a:r>
              <a:rPr sz="2400" dirty="0">
                <a:latin typeface="Microsoft Sans Serif"/>
                <a:cs typeface="Microsoft Sans Serif"/>
              </a:rPr>
              <a:t>tip</a:t>
            </a:r>
            <a:r>
              <a:rPr sz="2400" spc="-15" dirty="0">
                <a:latin typeface="Microsoft Sans Serif"/>
                <a:cs typeface="Microsoft Sans Serif"/>
              </a:rPr>
              <a:t> </a:t>
            </a:r>
            <a:r>
              <a:rPr sz="2400" spc="-185" dirty="0">
                <a:latin typeface="Microsoft Sans Serif"/>
                <a:cs typeface="Microsoft Sans Serif"/>
              </a:rPr>
              <a:t>is</a:t>
            </a:r>
            <a:r>
              <a:rPr sz="2400" spc="20" dirty="0">
                <a:latin typeface="Microsoft Sans Serif"/>
                <a:cs typeface="Microsoft Sans Serif"/>
              </a:rPr>
              <a:t> </a:t>
            </a:r>
            <a:r>
              <a:rPr sz="2400" spc="-130" dirty="0">
                <a:latin typeface="Microsoft Sans Serif"/>
                <a:cs typeface="Microsoft Sans Serif"/>
              </a:rPr>
              <a:t>usually</a:t>
            </a:r>
            <a:r>
              <a:rPr sz="2400" dirty="0">
                <a:latin typeface="Microsoft Sans Serif"/>
                <a:cs typeface="Microsoft Sans Serif"/>
              </a:rPr>
              <a:t> </a:t>
            </a:r>
            <a:r>
              <a:rPr sz="2400" spc="-65" dirty="0">
                <a:latin typeface="Microsoft Sans Serif"/>
                <a:cs typeface="Microsoft Sans Serif"/>
              </a:rPr>
              <a:t>located</a:t>
            </a:r>
            <a:r>
              <a:rPr sz="2400" spc="-20" dirty="0">
                <a:latin typeface="Microsoft Sans Serif"/>
                <a:cs typeface="Microsoft Sans Serif"/>
              </a:rPr>
              <a:t> </a:t>
            </a:r>
            <a:r>
              <a:rPr sz="2400" spc="-70" dirty="0">
                <a:latin typeface="Microsoft Sans Serif"/>
                <a:cs typeface="Microsoft Sans Serif"/>
              </a:rPr>
              <a:t>too</a:t>
            </a:r>
            <a:r>
              <a:rPr sz="2400" spc="-40" dirty="0">
                <a:latin typeface="Microsoft Sans Serif"/>
                <a:cs typeface="Microsoft Sans Serif"/>
              </a:rPr>
              <a:t> </a:t>
            </a:r>
            <a:r>
              <a:rPr sz="2400" spc="-25" dirty="0">
                <a:latin typeface="Microsoft Sans Serif"/>
                <a:cs typeface="Microsoft Sans Serif"/>
              </a:rPr>
              <a:t>far</a:t>
            </a:r>
            <a:endParaRPr sz="2400" dirty="0">
              <a:latin typeface="Microsoft Sans Serif"/>
              <a:cs typeface="Microsoft Sans Serif"/>
            </a:endParaRPr>
          </a:p>
          <a:p>
            <a:pPr marL="698500">
              <a:lnSpc>
                <a:spcPct val="100000"/>
              </a:lnSpc>
              <a:spcBef>
                <a:spcPts val="240"/>
              </a:spcBef>
            </a:pPr>
            <a:r>
              <a:rPr sz="2400" spc="-50" dirty="0">
                <a:latin typeface="Microsoft Sans Serif"/>
                <a:cs typeface="Microsoft Sans Serif"/>
              </a:rPr>
              <a:t>anteriorly(laterally)</a:t>
            </a:r>
            <a:r>
              <a:rPr sz="2400" spc="-35" dirty="0">
                <a:latin typeface="Microsoft Sans Serif"/>
                <a:cs typeface="Microsoft Sans Serif"/>
              </a:rPr>
              <a:t> </a:t>
            </a:r>
            <a:r>
              <a:rPr sz="2400" spc="-190" dirty="0">
                <a:latin typeface="Microsoft Sans Serif"/>
                <a:cs typeface="Microsoft Sans Serif"/>
              </a:rPr>
              <a:t>on</a:t>
            </a:r>
            <a:r>
              <a:rPr sz="2400" spc="2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 dirty="0">
                <a:latin typeface="Microsoft Sans Serif"/>
                <a:cs typeface="Microsoft Sans Serif"/>
              </a:rPr>
              <a:t>ramus</a:t>
            </a:r>
            <a:endParaRPr sz="2400" dirty="0">
              <a:latin typeface="Microsoft Sans Serif"/>
              <a:cs typeface="Microsoft Sans Serif"/>
            </a:endParaRPr>
          </a:p>
          <a:p>
            <a:pPr marL="698500" marR="5080" lvl="2" indent="-228600">
              <a:lnSpc>
                <a:spcPct val="110100"/>
              </a:lnSpc>
              <a:spcBef>
                <a:spcPts val="505"/>
              </a:spcBef>
              <a:buSzPct val="125000"/>
              <a:buFont typeface="Arial MT"/>
              <a:buChar char="•"/>
              <a:tabLst>
                <a:tab pos="698500" algn="l"/>
              </a:tabLst>
            </a:pPr>
            <a:r>
              <a:rPr sz="2400" spc="-135" dirty="0">
                <a:latin typeface="Microsoft Sans Serif"/>
                <a:cs typeface="Microsoft Sans Serif"/>
              </a:rPr>
              <a:t>Redirect</a:t>
            </a:r>
            <a:r>
              <a:rPr sz="2400" spc="-20" dirty="0">
                <a:latin typeface="Microsoft Sans Serif"/>
                <a:cs typeface="Microsoft Sans Serif"/>
              </a:rPr>
              <a:t> </a:t>
            </a:r>
            <a:r>
              <a:rPr sz="2400" spc="-120" dirty="0">
                <a:latin typeface="Microsoft Sans Serif"/>
                <a:cs typeface="Microsoft Sans Serif"/>
              </a:rPr>
              <a:t>the</a:t>
            </a:r>
            <a:r>
              <a:rPr sz="2400" spc="-10" dirty="0">
                <a:latin typeface="Microsoft Sans Serif"/>
                <a:cs typeface="Microsoft Sans Serif"/>
              </a:rPr>
              <a:t> </a:t>
            </a:r>
            <a:r>
              <a:rPr sz="2400" spc="-100" dirty="0">
                <a:latin typeface="Microsoft Sans Serif"/>
                <a:cs typeface="Microsoft Sans Serif"/>
              </a:rPr>
              <a:t>needle</a:t>
            </a:r>
            <a:r>
              <a:rPr sz="2400" spc="20" dirty="0">
                <a:latin typeface="Microsoft Sans Serif"/>
                <a:cs typeface="Microsoft Sans Serif"/>
              </a:rPr>
              <a:t> </a:t>
            </a:r>
            <a:r>
              <a:rPr sz="2400" spc="-100" dirty="0">
                <a:latin typeface="Microsoft Sans Serif"/>
                <a:cs typeface="Microsoft Sans Serif"/>
              </a:rPr>
              <a:t>until</a:t>
            </a:r>
            <a:r>
              <a:rPr sz="2400" spc="5" dirty="0">
                <a:latin typeface="Microsoft Sans Serif"/>
                <a:cs typeface="Microsoft Sans Serif"/>
              </a:rPr>
              <a:t> </a:t>
            </a:r>
            <a:r>
              <a:rPr sz="2400" dirty="0">
                <a:latin typeface="Microsoft Sans Serif"/>
                <a:cs typeface="Microsoft Sans Serif"/>
              </a:rPr>
              <a:t>a</a:t>
            </a:r>
            <a:r>
              <a:rPr sz="2400" spc="15" dirty="0">
                <a:latin typeface="Microsoft Sans Serif"/>
                <a:cs typeface="Microsoft Sans Serif"/>
              </a:rPr>
              <a:t> </a:t>
            </a:r>
            <a:r>
              <a:rPr sz="2400" spc="-150" dirty="0">
                <a:latin typeface="Microsoft Sans Serif"/>
                <a:cs typeface="Microsoft Sans Serif"/>
              </a:rPr>
              <a:t>more</a:t>
            </a:r>
            <a:r>
              <a:rPr sz="2400" spc="20" dirty="0">
                <a:latin typeface="Microsoft Sans Serif"/>
                <a:cs typeface="Microsoft Sans Serif"/>
              </a:rPr>
              <a:t> </a:t>
            </a:r>
            <a:r>
              <a:rPr sz="2400" spc="-35" dirty="0">
                <a:latin typeface="Microsoft Sans Serif"/>
                <a:cs typeface="Microsoft Sans Serif"/>
              </a:rPr>
              <a:t>appropriate</a:t>
            </a:r>
            <a:r>
              <a:rPr sz="2400" spc="-50" dirty="0">
                <a:latin typeface="Microsoft Sans Serif"/>
                <a:cs typeface="Microsoft Sans Serif"/>
              </a:rPr>
              <a:t> depth </a:t>
            </a:r>
            <a:r>
              <a:rPr sz="2400" dirty="0">
                <a:latin typeface="Microsoft Sans Serif"/>
                <a:cs typeface="Microsoft Sans Serif"/>
              </a:rPr>
              <a:t>of</a:t>
            </a:r>
            <a:r>
              <a:rPr sz="2400" spc="100" dirty="0">
                <a:latin typeface="Microsoft Sans Serif"/>
                <a:cs typeface="Microsoft Sans Serif"/>
              </a:rPr>
              <a:t> </a:t>
            </a:r>
            <a:r>
              <a:rPr sz="2400" spc="-125" dirty="0">
                <a:latin typeface="Microsoft Sans Serif"/>
                <a:cs typeface="Microsoft Sans Serif"/>
              </a:rPr>
              <a:t>insertion</a:t>
            </a:r>
            <a:r>
              <a:rPr sz="2400" spc="10" dirty="0">
                <a:latin typeface="Microsoft Sans Serif"/>
                <a:cs typeface="Microsoft Sans Serif"/>
              </a:rPr>
              <a:t> </a:t>
            </a:r>
            <a:r>
              <a:rPr sz="2400" spc="-190" dirty="0">
                <a:latin typeface="Microsoft Sans Serif"/>
                <a:cs typeface="Microsoft Sans Serif"/>
              </a:rPr>
              <a:t>is</a:t>
            </a:r>
            <a:r>
              <a:rPr sz="2400" spc="30" dirty="0">
                <a:latin typeface="Microsoft Sans Serif"/>
                <a:cs typeface="Microsoft Sans Serif"/>
              </a:rPr>
              <a:t> </a:t>
            </a:r>
            <a:r>
              <a:rPr sz="2400" spc="-10" dirty="0">
                <a:latin typeface="Microsoft Sans Serif"/>
                <a:cs typeface="Microsoft Sans Serif"/>
              </a:rPr>
              <a:t>obtained</a:t>
            </a:r>
            <a:endParaRPr sz="2400" dirty="0">
              <a:latin typeface="Microsoft Sans Serif"/>
              <a:cs typeface="Microsoft Sans Serif"/>
            </a:endParaRPr>
          </a:p>
          <a:p>
            <a:pPr marL="241300" lvl="1" indent="-228600">
              <a:lnSpc>
                <a:spcPct val="100000"/>
              </a:lnSpc>
              <a:spcBef>
                <a:spcPts val="1235"/>
              </a:spcBef>
              <a:buSzPct val="125000"/>
              <a:buFont typeface="Arial MT"/>
              <a:buChar char="•"/>
              <a:tabLst>
                <a:tab pos="241300" algn="l"/>
              </a:tabLst>
            </a:pPr>
            <a:r>
              <a:rPr sz="2400" b="1" dirty="0">
                <a:latin typeface="Arial"/>
                <a:cs typeface="Arial"/>
              </a:rPr>
              <a:t>If</a:t>
            </a:r>
            <a:r>
              <a:rPr sz="2400" b="1" spc="100" dirty="0">
                <a:latin typeface="Arial"/>
                <a:cs typeface="Arial"/>
              </a:rPr>
              <a:t> </a:t>
            </a:r>
            <a:r>
              <a:rPr sz="2400" b="1" spc="-204" dirty="0">
                <a:latin typeface="Arial"/>
                <a:cs typeface="Arial"/>
              </a:rPr>
              <a:t>bone</a:t>
            </a:r>
            <a:r>
              <a:rPr sz="2400" b="1" spc="-30" dirty="0">
                <a:latin typeface="Arial"/>
                <a:cs typeface="Arial"/>
              </a:rPr>
              <a:t> </a:t>
            </a:r>
            <a:r>
              <a:rPr sz="2400" b="1" spc="-180" dirty="0">
                <a:latin typeface="Arial"/>
                <a:cs typeface="Arial"/>
              </a:rPr>
              <a:t>is</a:t>
            </a:r>
            <a:r>
              <a:rPr sz="2400" b="1" spc="-35" dirty="0">
                <a:latin typeface="Arial"/>
                <a:cs typeface="Arial"/>
              </a:rPr>
              <a:t> </a:t>
            </a:r>
            <a:r>
              <a:rPr sz="2400" b="1" spc="-195" dirty="0">
                <a:latin typeface="Arial"/>
                <a:cs typeface="Arial"/>
              </a:rPr>
              <a:t>not</a:t>
            </a:r>
            <a:r>
              <a:rPr sz="2400" b="1" spc="-25" dirty="0">
                <a:latin typeface="Arial"/>
                <a:cs typeface="Arial"/>
              </a:rPr>
              <a:t> </a:t>
            </a:r>
            <a:r>
              <a:rPr sz="2400" b="1" spc="-114" dirty="0">
                <a:latin typeface="Arial"/>
                <a:cs typeface="Arial"/>
              </a:rPr>
              <a:t>contacted</a:t>
            </a:r>
            <a:endParaRPr sz="2400" dirty="0">
              <a:latin typeface="Arial"/>
              <a:cs typeface="Arial"/>
            </a:endParaRPr>
          </a:p>
          <a:p>
            <a:pPr marL="698500" lvl="2" indent="-228600">
              <a:lnSpc>
                <a:spcPct val="100000"/>
              </a:lnSpc>
              <a:spcBef>
                <a:spcPts val="785"/>
              </a:spcBef>
              <a:buSzPct val="125000"/>
              <a:buFont typeface="Arial MT"/>
              <a:buChar char="•"/>
              <a:tabLst>
                <a:tab pos="698500" algn="l"/>
              </a:tabLst>
            </a:pPr>
            <a:r>
              <a:rPr sz="2400" spc="-120" dirty="0">
                <a:latin typeface="Microsoft Sans Serif"/>
                <a:cs typeface="Microsoft Sans Serif"/>
              </a:rPr>
              <a:t>the</a:t>
            </a:r>
            <a:r>
              <a:rPr sz="2400" spc="-15" dirty="0">
                <a:latin typeface="Microsoft Sans Serif"/>
                <a:cs typeface="Microsoft Sans Serif"/>
              </a:rPr>
              <a:t> </a:t>
            </a:r>
            <a:r>
              <a:rPr sz="2400" spc="-100" dirty="0">
                <a:latin typeface="Microsoft Sans Serif"/>
                <a:cs typeface="Microsoft Sans Serif"/>
              </a:rPr>
              <a:t>needle</a:t>
            </a:r>
            <a:r>
              <a:rPr sz="2400" spc="-15" dirty="0">
                <a:latin typeface="Microsoft Sans Serif"/>
                <a:cs typeface="Microsoft Sans Serif"/>
              </a:rPr>
              <a:t> </a:t>
            </a:r>
            <a:r>
              <a:rPr sz="2400" dirty="0">
                <a:latin typeface="Microsoft Sans Serif"/>
                <a:cs typeface="Microsoft Sans Serif"/>
              </a:rPr>
              <a:t>tip</a:t>
            </a:r>
            <a:r>
              <a:rPr sz="2400" spc="-25" dirty="0">
                <a:latin typeface="Microsoft Sans Serif"/>
                <a:cs typeface="Microsoft Sans Serif"/>
              </a:rPr>
              <a:t> </a:t>
            </a:r>
            <a:r>
              <a:rPr sz="2400" spc="-125" dirty="0">
                <a:latin typeface="Microsoft Sans Serif"/>
                <a:cs typeface="Microsoft Sans Serif"/>
              </a:rPr>
              <a:t>usually</a:t>
            </a:r>
            <a:r>
              <a:rPr sz="2400" spc="25" dirty="0">
                <a:latin typeface="Microsoft Sans Serif"/>
                <a:cs typeface="Microsoft Sans Serif"/>
              </a:rPr>
              <a:t> </a:t>
            </a:r>
            <a:r>
              <a:rPr sz="2400" spc="-190" dirty="0">
                <a:latin typeface="Microsoft Sans Serif"/>
                <a:cs typeface="Microsoft Sans Serif"/>
              </a:rPr>
              <a:t>is</a:t>
            </a:r>
            <a:r>
              <a:rPr sz="2400" dirty="0">
                <a:latin typeface="Microsoft Sans Serif"/>
                <a:cs typeface="Microsoft Sans Serif"/>
              </a:rPr>
              <a:t> </a:t>
            </a:r>
            <a:r>
              <a:rPr sz="2400" spc="-65" dirty="0">
                <a:latin typeface="Microsoft Sans Serif"/>
                <a:cs typeface="Microsoft Sans Serif"/>
              </a:rPr>
              <a:t>located</a:t>
            </a:r>
            <a:r>
              <a:rPr sz="2400" spc="-20" dirty="0">
                <a:latin typeface="Microsoft Sans Serif"/>
                <a:cs typeface="Microsoft Sans Serif"/>
              </a:rPr>
              <a:t> </a:t>
            </a:r>
            <a:r>
              <a:rPr sz="2400" spc="-50" dirty="0">
                <a:latin typeface="Microsoft Sans Serif"/>
                <a:cs typeface="Microsoft Sans Serif"/>
              </a:rPr>
              <a:t>too</a:t>
            </a:r>
            <a:r>
              <a:rPr sz="2400" spc="-15" dirty="0">
                <a:latin typeface="Microsoft Sans Serif"/>
                <a:cs typeface="Microsoft Sans Serif"/>
              </a:rPr>
              <a:t> </a:t>
            </a:r>
            <a:r>
              <a:rPr sz="2400" dirty="0">
                <a:latin typeface="Microsoft Sans Serif"/>
                <a:cs typeface="Microsoft Sans Serif"/>
              </a:rPr>
              <a:t>far</a:t>
            </a:r>
            <a:r>
              <a:rPr sz="2400" spc="-15" dirty="0">
                <a:latin typeface="Microsoft Sans Serif"/>
                <a:cs typeface="Microsoft Sans Serif"/>
              </a:rPr>
              <a:t> </a:t>
            </a:r>
            <a:r>
              <a:rPr sz="2400" spc="-10" dirty="0">
                <a:latin typeface="Microsoft Sans Serif"/>
                <a:cs typeface="Microsoft Sans Serif"/>
              </a:rPr>
              <a:t>posterior</a:t>
            </a:r>
            <a:endParaRPr sz="2400" dirty="0">
              <a:latin typeface="Microsoft Sans Serif"/>
              <a:cs typeface="Microsoft Sans Serif"/>
            </a:endParaRPr>
          </a:p>
          <a:p>
            <a:pPr marL="698500">
              <a:lnSpc>
                <a:spcPct val="100000"/>
              </a:lnSpc>
              <a:spcBef>
                <a:spcPts val="240"/>
              </a:spcBef>
            </a:pPr>
            <a:r>
              <a:rPr sz="2400" spc="-10" dirty="0">
                <a:latin typeface="Microsoft Sans Serif"/>
                <a:cs typeface="Microsoft Sans Serif"/>
              </a:rPr>
              <a:t>(medial)</a:t>
            </a:r>
            <a:endParaRPr sz="2400" dirty="0">
              <a:latin typeface="Microsoft Sans Serif"/>
              <a:cs typeface="Microsoft Sans Serif"/>
            </a:endParaRPr>
          </a:p>
          <a:p>
            <a:pPr marL="698500" marR="53340" lvl="2" indent="-228600">
              <a:lnSpc>
                <a:spcPct val="110000"/>
              </a:lnSpc>
              <a:spcBef>
                <a:spcPts val="505"/>
              </a:spcBef>
              <a:buSzPct val="125000"/>
              <a:buFont typeface="Arial MT"/>
              <a:buChar char="•"/>
              <a:tabLst>
                <a:tab pos="698500" algn="l"/>
              </a:tabLst>
            </a:pPr>
            <a:r>
              <a:rPr sz="2400" spc="-330" dirty="0">
                <a:latin typeface="Microsoft Sans Serif"/>
                <a:cs typeface="Microsoft Sans Serif"/>
              </a:rPr>
              <a:t>To</a:t>
            </a:r>
            <a:r>
              <a:rPr sz="2400" spc="25" dirty="0">
                <a:latin typeface="Microsoft Sans Serif"/>
                <a:cs typeface="Microsoft Sans Serif"/>
              </a:rPr>
              <a:t> </a:t>
            </a:r>
            <a:r>
              <a:rPr sz="2400" spc="-105" dirty="0">
                <a:latin typeface="Microsoft Sans Serif"/>
                <a:cs typeface="Microsoft Sans Serif"/>
              </a:rPr>
              <a:t>correct:</a:t>
            </a:r>
            <a:r>
              <a:rPr sz="2400" spc="-30" dirty="0">
                <a:latin typeface="Microsoft Sans Serif"/>
                <a:cs typeface="Microsoft Sans Serif"/>
              </a:rPr>
              <a:t> </a:t>
            </a:r>
            <a:r>
              <a:rPr sz="2400" spc="-35" dirty="0">
                <a:latin typeface="Microsoft Sans Serif"/>
                <a:cs typeface="Microsoft Sans Serif"/>
              </a:rPr>
              <a:t>Withdraw </a:t>
            </a:r>
            <a:r>
              <a:rPr sz="2400" dirty="0">
                <a:latin typeface="Microsoft Sans Serif"/>
                <a:cs typeface="Microsoft Sans Serif"/>
              </a:rPr>
              <a:t>it</a:t>
            </a:r>
            <a:r>
              <a:rPr sz="2400" spc="-20" dirty="0">
                <a:latin typeface="Microsoft Sans Serif"/>
                <a:cs typeface="Microsoft Sans Serif"/>
              </a:rPr>
              <a:t> </a:t>
            </a:r>
            <a:r>
              <a:rPr sz="2400" spc="-75" dirty="0">
                <a:latin typeface="Microsoft Sans Serif"/>
                <a:cs typeface="Microsoft Sans Serif"/>
              </a:rPr>
              <a:t>slightly</a:t>
            </a:r>
            <a:r>
              <a:rPr sz="2400" dirty="0">
                <a:latin typeface="Microsoft Sans Serif"/>
                <a:cs typeface="Microsoft Sans Serif"/>
              </a:rPr>
              <a:t> </a:t>
            </a:r>
            <a:r>
              <a:rPr sz="2400" spc="-85" dirty="0">
                <a:latin typeface="Microsoft Sans Serif"/>
                <a:cs typeface="Microsoft Sans Serif"/>
              </a:rPr>
              <a:t>from</a:t>
            </a:r>
            <a:r>
              <a:rPr sz="2400" spc="-1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210" dirty="0">
                <a:latin typeface="Microsoft Sans Serif"/>
                <a:cs typeface="Microsoft Sans Serif"/>
              </a:rPr>
              <a:t>tissues</a:t>
            </a:r>
            <a:r>
              <a:rPr sz="2400" spc="-25" dirty="0">
                <a:latin typeface="Microsoft Sans Serif"/>
                <a:cs typeface="Microsoft Sans Serif"/>
              </a:rPr>
              <a:t> </a:t>
            </a:r>
            <a:r>
              <a:rPr sz="2400" spc="-40" dirty="0">
                <a:latin typeface="Microsoft Sans Serif"/>
                <a:cs typeface="Microsoft Sans Serif"/>
              </a:rPr>
              <a:t>and </a:t>
            </a:r>
            <a:r>
              <a:rPr sz="2400" spc="-105" dirty="0">
                <a:latin typeface="Microsoft Sans Serif"/>
                <a:cs typeface="Microsoft Sans Serif"/>
              </a:rPr>
              <a:t>reposition</a:t>
            </a:r>
            <a:r>
              <a:rPr sz="2400" spc="-40" dirty="0">
                <a:latin typeface="Microsoft Sans Serif"/>
                <a:cs typeface="Microsoft Sans Serif"/>
              </a:rPr>
              <a:t> </a:t>
            </a:r>
            <a:r>
              <a:rPr sz="2400" spc="-114" dirty="0">
                <a:latin typeface="Microsoft Sans Serif"/>
                <a:cs typeface="Microsoft Sans Serif"/>
              </a:rPr>
              <a:t>the</a:t>
            </a:r>
            <a:r>
              <a:rPr sz="2400" spc="-20" dirty="0">
                <a:latin typeface="Microsoft Sans Serif"/>
                <a:cs typeface="Microsoft Sans Serif"/>
              </a:rPr>
              <a:t> </a:t>
            </a:r>
            <a:r>
              <a:rPr sz="2400" spc="-114" dirty="0">
                <a:latin typeface="Microsoft Sans Serif"/>
                <a:cs typeface="Microsoft Sans Serif"/>
              </a:rPr>
              <a:t>syringe</a:t>
            </a:r>
            <a:r>
              <a:rPr sz="2400" spc="-20" dirty="0">
                <a:latin typeface="Microsoft Sans Serif"/>
                <a:cs typeface="Microsoft Sans Serif"/>
              </a:rPr>
              <a:t> </a:t>
            </a:r>
            <a:r>
              <a:rPr sz="2400" spc="-10" dirty="0">
                <a:latin typeface="Microsoft Sans Serif"/>
                <a:cs typeface="Microsoft Sans Serif"/>
              </a:rPr>
              <a:t>barrel</a:t>
            </a:r>
            <a:r>
              <a:rPr sz="2400" spc="-35" dirty="0">
                <a:latin typeface="Microsoft Sans Serif"/>
                <a:cs typeface="Microsoft Sans Serif"/>
              </a:rPr>
              <a:t> </a:t>
            </a:r>
            <a:r>
              <a:rPr sz="2400" spc="-100" dirty="0">
                <a:latin typeface="Microsoft Sans Serif"/>
                <a:cs typeface="Microsoft Sans Serif"/>
              </a:rPr>
              <a:t>over</a:t>
            </a:r>
            <a:r>
              <a:rPr sz="2400" spc="-20" dirty="0">
                <a:latin typeface="Microsoft Sans Serif"/>
                <a:cs typeface="Microsoft Sans Serif"/>
              </a:rPr>
              <a:t> </a:t>
            </a:r>
            <a:r>
              <a:rPr sz="2400" spc="-114" dirty="0">
                <a:latin typeface="Microsoft Sans Serif"/>
                <a:cs typeface="Microsoft Sans Serif"/>
              </a:rPr>
              <a:t>the</a:t>
            </a:r>
            <a:r>
              <a:rPr sz="2400" dirty="0">
                <a:latin typeface="Microsoft Sans Serif"/>
                <a:cs typeface="Microsoft Sans Serif"/>
              </a:rPr>
              <a:t> </a:t>
            </a:r>
            <a:r>
              <a:rPr sz="2400" spc="-10" dirty="0">
                <a:latin typeface="Microsoft Sans Serif"/>
                <a:cs typeface="Microsoft Sans Serif"/>
              </a:rPr>
              <a:t>premolars </a:t>
            </a:r>
            <a:r>
              <a:rPr sz="2400" spc="-60" dirty="0">
                <a:latin typeface="Microsoft Sans Serif"/>
                <a:cs typeface="Microsoft Sans Serif"/>
              </a:rPr>
              <a:t>and</a:t>
            </a:r>
            <a:r>
              <a:rPr sz="2400" spc="-75" dirty="0">
                <a:latin typeface="Microsoft Sans Serif"/>
                <a:cs typeface="Microsoft Sans Serif"/>
              </a:rPr>
              <a:t> </a:t>
            </a:r>
            <a:r>
              <a:rPr sz="2400" spc="-10" dirty="0">
                <a:latin typeface="Microsoft Sans Serif"/>
                <a:cs typeface="Microsoft Sans Serif"/>
              </a:rPr>
              <a:t>reinsert.</a:t>
            </a:r>
            <a:endParaRPr sz="2400" dirty="0">
              <a:latin typeface="Microsoft Sans Serif"/>
              <a:cs typeface="Microsoft Sans Serif"/>
            </a:endParaRPr>
          </a:p>
        </p:txBody>
      </p:sp>
      <p:pic>
        <p:nvPicPr>
          <p:cNvPr id="4" name="object 4"/>
          <p:cNvPicPr/>
          <p:nvPr/>
        </p:nvPicPr>
        <p:blipFill>
          <a:blip r:embed="rId2" cstate="print"/>
          <a:stretch>
            <a:fillRect/>
          </a:stretch>
        </p:blipFill>
        <p:spPr>
          <a:xfrm>
            <a:off x="7532147" y="1076425"/>
            <a:ext cx="4145826" cy="5544153"/>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0352" y="400939"/>
            <a:ext cx="8384540" cy="574040"/>
          </a:xfrm>
          <a:prstGeom prst="rect">
            <a:avLst/>
          </a:prstGeom>
        </p:spPr>
        <p:txBody>
          <a:bodyPr vert="horz" wrap="square" lIns="0" tIns="12700" rIns="0" bIns="0" rtlCol="0">
            <a:spAutoFit/>
          </a:bodyPr>
          <a:lstStyle/>
          <a:p>
            <a:pPr marL="12700">
              <a:lnSpc>
                <a:spcPct val="100000"/>
              </a:lnSpc>
              <a:spcBef>
                <a:spcPts val="100"/>
              </a:spcBef>
            </a:pPr>
            <a:r>
              <a:rPr spc="-325" dirty="0"/>
              <a:t>INFERIOR</a:t>
            </a:r>
            <a:r>
              <a:rPr spc="-30" dirty="0"/>
              <a:t> </a:t>
            </a:r>
            <a:r>
              <a:rPr spc="-405" dirty="0"/>
              <a:t>ALVEOLAR</a:t>
            </a:r>
            <a:r>
              <a:rPr spc="-25" dirty="0"/>
              <a:t> </a:t>
            </a:r>
            <a:r>
              <a:rPr spc="-459" dirty="0"/>
              <a:t>NERVE</a:t>
            </a:r>
            <a:r>
              <a:rPr spc="-10" dirty="0"/>
              <a:t> </a:t>
            </a:r>
            <a:r>
              <a:rPr spc="-484" dirty="0"/>
              <a:t>BLOCK</a:t>
            </a:r>
            <a:r>
              <a:rPr spc="-10" dirty="0"/>
              <a:t> </a:t>
            </a:r>
            <a:r>
              <a:rPr spc="-155" dirty="0"/>
              <a:t>(IANB)</a:t>
            </a:r>
          </a:p>
        </p:txBody>
      </p:sp>
      <p:sp>
        <p:nvSpPr>
          <p:cNvPr id="3" name="object 3"/>
          <p:cNvSpPr txBox="1"/>
          <p:nvPr/>
        </p:nvSpPr>
        <p:spPr>
          <a:xfrm>
            <a:off x="815746" y="1295052"/>
            <a:ext cx="10671810" cy="4322445"/>
          </a:xfrm>
          <a:prstGeom prst="rect">
            <a:avLst/>
          </a:prstGeom>
        </p:spPr>
        <p:txBody>
          <a:bodyPr vert="horz" wrap="square" lIns="0" tIns="58419" rIns="0" bIns="0" rtlCol="0">
            <a:spAutoFit/>
          </a:bodyPr>
          <a:lstStyle/>
          <a:p>
            <a:pPr marL="239395" indent="-226695">
              <a:lnSpc>
                <a:spcPct val="100000"/>
              </a:lnSpc>
              <a:spcBef>
                <a:spcPts val="459"/>
              </a:spcBef>
              <a:buSzPct val="124074"/>
              <a:buFont typeface="Arial MT"/>
              <a:buChar char="•"/>
              <a:tabLst>
                <a:tab pos="239395" algn="l"/>
              </a:tabLst>
            </a:pPr>
            <a:r>
              <a:rPr sz="2700" b="1" spc="-265" dirty="0">
                <a:latin typeface="Arial"/>
                <a:cs typeface="Arial"/>
              </a:rPr>
              <a:t>When</a:t>
            </a:r>
            <a:r>
              <a:rPr sz="2700" b="1" spc="-35" dirty="0">
                <a:latin typeface="Arial"/>
                <a:cs typeface="Arial"/>
              </a:rPr>
              <a:t> </a:t>
            </a:r>
            <a:r>
              <a:rPr sz="2700" b="1" spc="-215" dirty="0">
                <a:latin typeface="Arial"/>
                <a:cs typeface="Arial"/>
              </a:rPr>
              <a:t>bone</a:t>
            </a:r>
            <a:r>
              <a:rPr sz="2700" b="1" spc="-35" dirty="0">
                <a:latin typeface="Arial"/>
                <a:cs typeface="Arial"/>
              </a:rPr>
              <a:t> </a:t>
            </a:r>
            <a:r>
              <a:rPr sz="2700" b="1" spc="-210" dirty="0">
                <a:latin typeface="Arial"/>
                <a:cs typeface="Arial"/>
              </a:rPr>
              <a:t>is</a:t>
            </a:r>
            <a:r>
              <a:rPr sz="2700" b="1" spc="-15" dirty="0">
                <a:latin typeface="Arial"/>
                <a:cs typeface="Arial"/>
              </a:rPr>
              <a:t> </a:t>
            </a:r>
            <a:r>
              <a:rPr sz="2700" b="1" spc="-125" dirty="0">
                <a:latin typeface="Arial"/>
                <a:cs typeface="Arial"/>
              </a:rPr>
              <a:t>contacted,</a:t>
            </a:r>
            <a:endParaRPr sz="2700">
              <a:latin typeface="Arial"/>
              <a:cs typeface="Arial"/>
            </a:endParaRPr>
          </a:p>
          <a:p>
            <a:pPr marL="697230" lvl="1" indent="-227329">
              <a:lnSpc>
                <a:spcPct val="100000"/>
              </a:lnSpc>
              <a:spcBef>
                <a:spcPts val="1130"/>
              </a:spcBef>
              <a:buSzPct val="124074"/>
              <a:buFont typeface="Arial MT"/>
              <a:buChar char="•"/>
              <a:tabLst>
                <a:tab pos="697230" algn="l"/>
              </a:tabLst>
            </a:pPr>
            <a:r>
              <a:rPr sz="2700" spc="-95" dirty="0">
                <a:latin typeface="Microsoft Sans Serif"/>
                <a:cs typeface="Microsoft Sans Serif"/>
              </a:rPr>
              <a:t>withdraw</a:t>
            </a:r>
            <a:r>
              <a:rPr sz="2700" spc="-85" dirty="0">
                <a:latin typeface="Microsoft Sans Serif"/>
                <a:cs typeface="Microsoft Sans Serif"/>
              </a:rPr>
              <a:t> </a:t>
            </a:r>
            <a:r>
              <a:rPr sz="2700" spc="-75" dirty="0">
                <a:latin typeface="Microsoft Sans Serif"/>
                <a:cs typeface="Microsoft Sans Serif"/>
              </a:rPr>
              <a:t>approximately </a:t>
            </a:r>
            <a:r>
              <a:rPr sz="2700" b="1" dirty="0">
                <a:latin typeface="Arial"/>
                <a:cs typeface="Arial"/>
              </a:rPr>
              <a:t>1</a:t>
            </a:r>
            <a:r>
              <a:rPr sz="2700" b="1" spc="-60" dirty="0">
                <a:latin typeface="Arial"/>
                <a:cs typeface="Arial"/>
              </a:rPr>
              <a:t> </a:t>
            </a:r>
            <a:r>
              <a:rPr sz="2700" b="1" spc="-275" dirty="0">
                <a:latin typeface="Arial"/>
                <a:cs typeface="Arial"/>
              </a:rPr>
              <a:t>mm</a:t>
            </a:r>
            <a:r>
              <a:rPr sz="2700" b="1" spc="-70" dirty="0">
                <a:latin typeface="Arial"/>
                <a:cs typeface="Arial"/>
              </a:rPr>
              <a:t> </a:t>
            </a:r>
            <a:r>
              <a:rPr sz="2700" dirty="0">
                <a:latin typeface="Microsoft Sans Serif"/>
                <a:cs typeface="Microsoft Sans Serif"/>
              </a:rPr>
              <a:t>to</a:t>
            </a:r>
            <a:r>
              <a:rPr sz="2700" spc="10" dirty="0">
                <a:latin typeface="Microsoft Sans Serif"/>
                <a:cs typeface="Microsoft Sans Serif"/>
              </a:rPr>
              <a:t> </a:t>
            </a:r>
            <a:r>
              <a:rPr sz="2700" spc="-120" dirty="0">
                <a:latin typeface="Microsoft Sans Serif"/>
                <a:cs typeface="Microsoft Sans Serif"/>
              </a:rPr>
              <a:t>prevent</a:t>
            </a:r>
            <a:r>
              <a:rPr sz="2700" spc="-25" dirty="0">
                <a:latin typeface="Microsoft Sans Serif"/>
                <a:cs typeface="Microsoft Sans Serif"/>
              </a:rPr>
              <a:t> </a:t>
            </a:r>
            <a:r>
              <a:rPr sz="2700" b="1" spc="-210" dirty="0">
                <a:latin typeface="Arial"/>
                <a:cs typeface="Arial"/>
              </a:rPr>
              <a:t>subperiosteal</a:t>
            </a:r>
            <a:r>
              <a:rPr sz="2700" b="1" spc="-65" dirty="0">
                <a:latin typeface="Arial"/>
                <a:cs typeface="Arial"/>
              </a:rPr>
              <a:t> </a:t>
            </a:r>
            <a:r>
              <a:rPr sz="2700" b="1" spc="-50" dirty="0">
                <a:latin typeface="Arial"/>
                <a:cs typeface="Arial"/>
              </a:rPr>
              <a:t>injection</a:t>
            </a:r>
            <a:endParaRPr sz="2700">
              <a:latin typeface="Arial"/>
              <a:cs typeface="Arial"/>
            </a:endParaRPr>
          </a:p>
          <a:p>
            <a:pPr marL="697230" lvl="1" indent="-227329">
              <a:lnSpc>
                <a:spcPct val="100000"/>
              </a:lnSpc>
              <a:spcBef>
                <a:spcPts val="1155"/>
              </a:spcBef>
              <a:buSzPct val="124074"/>
              <a:buFont typeface="Arial MT"/>
              <a:buChar char="•"/>
              <a:tabLst>
                <a:tab pos="697230" algn="l"/>
              </a:tabLst>
            </a:pPr>
            <a:r>
              <a:rPr sz="2700" spc="-110" dirty="0">
                <a:latin typeface="Microsoft Sans Serif"/>
                <a:cs typeface="Microsoft Sans Serif"/>
              </a:rPr>
              <a:t>Aspirate</a:t>
            </a:r>
            <a:r>
              <a:rPr sz="2700" spc="-70" dirty="0">
                <a:latin typeface="Microsoft Sans Serif"/>
                <a:cs typeface="Microsoft Sans Serif"/>
              </a:rPr>
              <a:t> </a:t>
            </a:r>
            <a:r>
              <a:rPr sz="2700" spc="-150" dirty="0">
                <a:latin typeface="Microsoft Sans Serif"/>
                <a:cs typeface="Microsoft Sans Serif"/>
              </a:rPr>
              <a:t>in</a:t>
            </a:r>
            <a:r>
              <a:rPr sz="2700" spc="-30" dirty="0">
                <a:latin typeface="Microsoft Sans Serif"/>
                <a:cs typeface="Microsoft Sans Serif"/>
              </a:rPr>
              <a:t> </a:t>
            </a:r>
            <a:r>
              <a:rPr sz="2700" spc="-100" dirty="0">
                <a:latin typeface="Microsoft Sans Serif"/>
                <a:cs typeface="Microsoft Sans Serif"/>
              </a:rPr>
              <a:t>two</a:t>
            </a:r>
            <a:r>
              <a:rPr sz="2700" spc="-40" dirty="0">
                <a:latin typeface="Microsoft Sans Serif"/>
                <a:cs typeface="Microsoft Sans Serif"/>
              </a:rPr>
              <a:t> </a:t>
            </a:r>
            <a:r>
              <a:rPr sz="2700" spc="-10" dirty="0">
                <a:latin typeface="Microsoft Sans Serif"/>
                <a:cs typeface="Microsoft Sans Serif"/>
              </a:rPr>
              <a:t>planes</a:t>
            </a:r>
            <a:endParaRPr sz="2700">
              <a:latin typeface="Microsoft Sans Serif"/>
              <a:cs typeface="Microsoft Sans Serif"/>
            </a:endParaRPr>
          </a:p>
          <a:p>
            <a:pPr marL="697230" lvl="1" indent="-227329">
              <a:lnSpc>
                <a:spcPct val="100000"/>
              </a:lnSpc>
              <a:spcBef>
                <a:spcPts val="1155"/>
              </a:spcBef>
              <a:buSzPct val="124074"/>
              <a:buFont typeface="Arial MT"/>
              <a:buChar char="•"/>
              <a:tabLst>
                <a:tab pos="697230" algn="l"/>
              </a:tabLst>
            </a:pPr>
            <a:r>
              <a:rPr sz="2700" dirty="0">
                <a:latin typeface="Microsoft Sans Serif"/>
                <a:cs typeface="Microsoft Sans Serif"/>
              </a:rPr>
              <a:t>If</a:t>
            </a:r>
            <a:r>
              <a:rPr sz="2700" spc="70" dirty="0">
                <a:latin typeface="Microsoft Sans Serif"/>
                <a:cs typeface="Microsoft Sans Serif"/>
              </a:rPr>
              <a:t> </a:t>
            </a:r>
            <a:r>
              <a:rPr sz="2700" spc="-145" dirty="0">
                <a:latin typeface="Microsoft Sans Serif"/>
                <a:cs typeface="Microsoft Sans Serif"/>
              </a:rPr>
              <a:t>negative,</a:t>
            </a:r>
            <a:r>
              <a:rPr sz="2700" spc="-30" dirty="0">
                <a:latin typeface="Microsoft Sans Serif"/>
                <a:cs typeface="Microsoft Sans Serif"/>
              </a:rPr>
              <a:t> </a:t>
            </a:r>
            <a:r>
              <a:rPr sz="2700" spc="-150" dirty="0">
                <a:latin typeface="Microsoft Sans Serif"/>
                <a:cs typeface="Microsoft Sans Serif"/>
              </a:rPr>
              <a:t>slowly</a:t>
            </a:r>
            <a:r>
              <a:rPr sz="2700" spc="-35" dirty="0">
                <a:latin typeface="Microsoft Sans Serif"/>
                <a:cs typeface="Microsoft Sans Serif"/>
              </a:rPr>
              <a:t> </a:t>
            </a:r>
            <a:r>
              <a:rPr sz="2700" spc="-120" dirty="0">
                <a:latin typeface="Microsoft Sans Serif"/>
                <a:cs typeface="Microsoft Sans Serif"/>
              </a:rPr>
              <a:t>deposit</a:t>
            </a:r>
            <a:r>
              <a:rPr sz="2700" spc="-50" dirty="0">
                <a:latin typeface="Microsoft Sans Serif"/>
                <a:cs typeface="Microsoft Sans Serif"/>
              </a:rPr>
              <a:t> </a:t>
            </a:r>
            <a:r>
              <a:rPr sz="2700" dirty="0">
                <a:latin typeface="Microsoft Sans Serif"/>
                <a:cs typeface="Microsoft Sans Serif"/>
              </a:rPr>
              <a:t>1.5</a:t>
            </a:r>
            <a:r>
              <a:rPr sz="2700" spc="35" dirty="0">
                <a:latin typeface="Microsoft Sans Serif"/>
                <a:cs typeface="Microsoft Sans Serif"/>
              </a:rPr>
              <a:t> </a:t>
            </a:r>
            <a:r>
              <a:rPr sz="2700" spc="-220" dirty="0">
                <a:latin typeface="Microsoft Sans Serif"/>
                <a:cs typeface="Microsoft Sans Serif"/>
              </a:rPr>
              <a:t>mLof</a:t>
            </a:r>
            <a:r>
              <a:rPr sz="2700" spc="65" dirty="0">
                <a:latin typeface="Microsoft Sans Serif"/>
                <a:cs typeface="Microsoft Sans Serif"/>
              </a:rPr>
              <a:t> </a:t>
            </a:r>
            <a:r>
              <a:rPr sz="2700" spc="-185" dirty="0">
                <a:latin typeface="Microsoft Sans Serif"/>
                <a:cs typeface="Microsoft Sans Serif"/>
              </a:rPr>
              <a:t>anesthetic</a:t>
            </a:r>
            <a:r>
              <a:rPr sz="2700" spc="-10" dirty="0">
                <a:latin typeface="Microsoft Sans Serif"/>
                <a:cs typeface="Microsoft Sans Serif"/>
              </a:rPr>
              <a:t> </a:t>
            </a:r>
            <a:r>
              <a:rPr sz="2700" spc="-125" dirty="0">
                <a:latin typeface="Microsoft Sans Serif"/>
                <a:cs typeface="Microsoft Sans Serif"/>
              </a:rPr>
              <a:t>over</a:t>
            </a:r>
            <a:r>
              <a:rPr sz="2700" spc="-25" dirty="0">
                <a:latin typeface="Microsoft Sans Serif"/>
                <a:cs typeface="Microsoft Sans Serif"/>
              </a:rPr>
              <a:t> </a:t>
            </a:r>
            <a:r>
              <a:rPr sz="2700" dirty="0">
                <a:latin typeface="Microsoft Sans Serif"/>
                <a:cs typeface="Microsoft Sans Serif"/>
              </a:rPr>
              <a:t>a</a:t>
            </a:r>
            <a:r>
              <a:rPr sz="2700" spc="25" dirty="0">
                <a:latin typeface="Microsoft Sans Serif"/>
                <a:cs typeface="Microsoft Sans Serif"/>
              </a:rPr>
              <a:t> </a:t>
            </a:r>
            <a:r>
              <a:rPr sz="2700" spc="-290" dirty="0">
                <a:latin typeface="Microsoft Sans Serif"/>
                <a:cs typeface="Microsoft Sans Serif"/>
              </a:rPr>
              <a:t>minimum</a:t>
            </a:r>
            <a:r>
              <a:rPr sz="2700" spc="20" dirty="0">
                <a:latin typeface="Microsoft Sans Serif"/>
                <a:cs typeface="Microsoft Sans Serif"/>
              </a:rPr>
              <a:t> </a:t>
            </a:r>
            <a:r>
              <a:rPr sz="2700" dirty="0">
                <a:latin typeface="Microsoft Sans Serif"/>
                <a:cs typeface="Microsoft Sans Serif"/>
              </a:rPr>
              <a:t>of</a:t>
            </a:r>
            <a:r>
              <a:rPr sz="2700" spc="70" dirty="0">
                <a:latin typeface="Microsoft Sans Serif"/>
                <a:cs typeface="Microsoft Sans Serif"/>
              </a:rPr>
              <a:t> </a:t>
            </a:r>
            <a:r>
              <a:rPr sz="2700" dirty="0">
                <a:latin typeface="Microsoft Sans Serif"/>
                <a:cs typeface="Microsoft Sans Serif"/>
              </a:rPr>
              <a:t>60</a:t>
            </a:r>
            <a:r>
              <a:rPr sz="2700" spc="25" dirty="0">
                <a:latin typeface="Microsoft Sans Serif"/>
                <a:cs typeface="Microsoft Sans Serif"/>
              </a:rPr>
              <a:t> </a:t>
            </a:r>
            <a:r>
              <a:rPr sz="2700" spc="-290" dirty="0">
                <a:latin typeface="Microsoft Sans Serif"/>
                <a:cs typeface="Microsoft Sans Serif"/>
              </a:rPr>
              <a:t>sec.</a:t>
            </a:r>
            <a:endParaRPr sz="2700">
              <a:latin typeface="Microsoft Sans Serif"/>
              <a:cs typeface="Microsoft Sans Serif"/>
            </a:endParaRPr>
          </a:p>
          <a:p>
            <a:pPr marL="374650" indent="-361950">
              <a:lnSpc>
                <a:spcPct val="100000"/>
              </a:lnSpc>
              <a:spcBef>
                <a:spcPts val="1655"/>
              </a:spcBef>
              <a:buFont typeface="Arial"/>
              <a:buAutoNum type="arabicPeriod" startAt="8"/>
              <a:tabLst>
                <a:tab pos="374650" algn="l"/>
              </a:tabLst>
            </a:pPr>
            <a:r>
              <a:rPr sz="2700" spc="-150" dirty="0">
                <a:latin typeface="Microsoft Sans Serif"/>
                <a:cs typeface="Microsoft Sans Serif"/>
              </a:rPr>
              <a:t>Slowly</a:t>
            </a:r>
            <a:r>
              <a:rPr sz="2700" spc="-50" dirty="0">
                <a:latin typeface="Microsoft Sans Serif"/>
                <a:cs typeface="Microsoft Sans Serif"/>
              </a:rPr>
              <a:t> </a:t>
            </a:r>
            <a:r>
              <a:rPr sz="2700" b="1" spc="-110" dirty="0">
                <a:latin typeface="Arial"/>
                <a:cs typeface="Arial"/>
              </a:rPr>
              <a:t>withdraw</a:t>
            </a:r>
            <a:r>
              <a:rPr sz="2700" b="1" spc="-80" dirty="0">
                <a:latin typeface="Arial"/>
                <a:cs typeface="Arial"/>
              </a:rPr>
              <a:t> </a:t>
            </a:r>
            <a:r>
              <a:rPr sz="2700" spc="-150" dirty="0">
                <a:latin typeface="Microsoft Sans Serif"/>
                <a:cs typeface="Microsoft Sans Serif"/>
              </a:rPr>
              <a:t>the</a:t>
            </a:r>
            <a:r>
              <a:rPr sz="2700" spc="-30" dirty="0">
                <a:latin typeface="Microsoft Sans Serif"/>
                <a:cs typeface="Microsoft Sans Serif"/>
              </a:rPr>
              <a:t> </a:t>
            </a:r>
            <a:r>
              <a:rPr sz="2700" spc="-170" dirty="0">
                <a:latin typeface="Microsoft Sans Serif"/>
                <a:cs typeface="Microsoft Sans Serif"/>
              </a:rPr>
              <a:t>syringe,</a:t>
            </a:r>
            <a:r>
              <a:rPr sz="2700" spc="-40" dirty="0">
                <a:latin typeface="Microsoft Sans Serif"/>
                <a:cs typeface="Microsoft Sans Serif"/>
              </a:rPr>
              <a:t> </a:t>
            </a:r>
            <a:r>
              <a:rPr sz="2700" spc="-85" dirty="0">
                <a:latin typeface="Microsoft Sans Serif"/>
                <a:cs typeface="Microsoft Sans Serif"/>
              </a:rPr>
              <a:t>and</a:t>
            </a:r>
            <a:r>
              <a:rPr sz="2700" spc="-90" dirty="0">
                <a:latin typeface="Microsoft Sans Serif"/>
                <a:cs typeface="Microsoft Sans Serif"/>
              </a:rPr>
              <a:t> </a:t>
            </a:r>
            <a:r>
              <a:rPr sz="2700" spc="-240" dirty="0">
                <a:latin typeface="Microsoft Sans Serif"/>
                <a:cs typeface="Microsoft Sans Serif"/>
              </a:rPr>
              <a:t>when</a:t>
            </a:r>
            <a:r>
              <a:rPr sz="2700" spc="35" dirty="0">
                <a:latin typeface="Microsoft Sans Serif"/>
                <a:cs typeface="Microsoft Sans Serif"/>
              </a:rPr>
              <a:t> </a:t>
            </a:r>
            <a:r>
              <a:rPr sz="2700" spc="-75" dirty="0">
                <a:latin typeface="Microsoft Sans Serif"/>
                <a:cs typeface="Microsoft Sans Serif"/>
              </a:rPr>
              <a:t>approximately</a:t>
            </a:r>
            <a:r>
              <a:rPr sz="2700" spc="-105" dirty="0">
                <a:latin typeface="Microsoft Sans Serif"/>
                <a:cs typeface="Microsoft Sans Serif"/>
              </a:rPr>
              <a:t> </a:t>
            </a:r>
            <a:r>
              <a:rPr sz="2700" b="1" spc="-25" dirty="0">
                <a:latin typeface="Arial"/>
                <a:cs typeface="Arial"/>
              </a:rPr>
              <a:t>half</a:t>
            </a:r>
            <a:r>
              <a:rPr sz="2700" b="1" spc="70" dirty="0">
                <a:latin typeface="Arial"/>
                <a:cs typeface="Arial"/>
              </a:rPr>
              <a:t> </a:t>
            </a:r>
            <a:r>
              <a:rPr sz="2700" b="1" spc="-210" dirty="0">
                <a:latin typeface="Arial"/>
                <a:cs typeface="Arial"/>
              </a:rPr>
              <a:t>its</a:t>
            </a:r>
            <a:r>
              <a:rPr sz="2700" b="1" spc="-30" dirty="0">
                <a:latin typeface="Arial"/>
                <a:cs typeface="Arial"/>
              </a:rPr>
              <a:t> </a:t>
            </a:r>
            <a:r>
              <a:rPr sz="2700" b="1" spc="-10" dirty="0">
                <a:latin typeface="Arial"/>
                <a:cs typeface="Arial"/>
              </a:rPr>
              <a:t>length</a:t>
            </a:r>
            <a:endParaRPr sz="2700">
              <a:latin typeface="Arial"/>
              <a:cs typeface="Arial"/>
            </a:endParaRPr>
          </a:p>
          <a:p>
            <a:pPr marL="12700">
              <a:lnSpc>
                <a:spcPct val="100000"/>
              </a:lnSpc>
              <a:spcBef>
                <a:spcPts val="650"/>
              </a:spcBef>
            </a:pPr>
            <a:r>
              <a:rPr sz="2700" spc="-210" dirty="0">
                <a:latin typeface="Microsoft Sans Serif"/>
                <a:cs typeface="Microsoft Sans Serif"/>
              </a:rPr>
              <a:t>remains</a:t>
            </a:r>
            <a:r>
              <a:rPr sz="2700" spc="-20" dirty="0">
                <a:latin typeface="Microsoft Sans Serif"/>
                <a:cs typeface="Microsoft Sans Serif"/>
              </a:rPr>
              <a:t> </a:t>
            </a:r>
            <a:r>
              <a:rPr sz="2700" spc="-135" dirty="0">
                <a:latin typeface="Microsoft Sans Serif"/>
                <a:cs typeface="Microsoft Sans Serif"/>
              </a:rPr>
              <a:t>within</a:t>
            </a:r>
            <a:r>
              <a:rPr sz="2700" spc="25" dirty="0">
                <a:latin typeface="Microsoft Sans Serif"/>
                <a:cs typeface="Microsoft Sans Serif"/>
              </a:rPr>
              <a:t> </a:t>
            </a:r>
            <a:r>
              <a:rPr sz="2700" spc="-260" dirty="0">
                <a:latin typeface="Microsoft Sans Serif"/>
                <a:cs typeface="Microsoft Sans Serif"/>
              </a:rPr>
              <a:t>tissues,</a:t>
            </a:r>
            <a:r>
              <a:rPr sz="2700" spc="-20" dirty="0">
                <a:latin typeface="Microsoft Sans Serif"/>
                <a:cs typeface="Microsoft Sans Serif"/>
              </a:rPr>
              <a:t> </a:t>
            </a:r>
            <a:r>
              <a:rPr sz="2700" spc="-10" dirty="0">
                <a:latin typeface="Microsoft Sans Serif"/>
                <a:cs typeface="Microsoft Sans Serif"/>
              </a:rPr>
              <a:t>reaspirate.</a:t>
            </a:r>
            <a:endParaRPr sz="2700">
              <a:latin typeface="Microsoft Sans Serif"/>
              <a:cs typeface="Microsoft Sans Serif"/>
            </a:endParaRPr>
          </a:p>
          <a:p>
            <a:pPr marL="697230" marR="1000760" lvl="1" indent="-227329">
              <a:lnSpc>
                <a:spcPct val="120100"/>
              </a:lnSpc>
              <a:spcBef>
                <a:spcPts val="505"/>
              </a:spcBef>
              <a:buSzPct val="124074"/>
              <a:buFont typeface="Arial MT"/>
              <a:buChar char="•"/>
              <a:tabLst>
                <a:tab pos="698500" algn="l"/>
              </a:tabLst>
            </a:pPr>
            <a:r>
              <a:rPr sz="2700" dirty="0">
                <a:latin typeface="Microsoft Sans Serif"/>
                <a:cs typeface="Microsoft Sans Serif"/>
              </a:rPr>
              <a:t>If</a:t>
            </a:r>
            <a:r>
              <a:rPr sz="2700" spc="90" dirty="0">
                <a:latin typeface="Microsoft Sans Serif"/>
                <a:cs typeface="Microsoft Sans Serif"/>
              </a:rPr>
              <a:t> </a:t>
            </a:r>
            <a:r>
              <a:rPr sz="2700" spc="-145" dirty="0">
                <a:latin typeface="Microsoft Sans Serif"/>
                <a:cs typeface="Microsoft Sans Serif"/>
              </a:rPr>
              <a:t>negative,</a:t>
            </a:r>
            <a:r>
              <a:rPr sz="2700" spc="-30" dirty="0">
                <a:latin typeface="Microsoft Sans Serif"/>
                <a:cs typeface="Microsoft Sans Serif"/>
              </a:rPr>
              <a:t> </a:t>
            </a:r>
            <a:r>
              <a:rPr sz="2700" spc="-120" dirty="0">
                <a:latin typeface="Microsoft Sans Serif"/>
                <a:cs typeface="Microsoft Sans Serif"/>
              </a:rPr>
              <a:t>deposit</a:t>
            </a:r>
            <a:r>
              <a:rPr sz="2700" spc="-45" dirty="0">
                <a:latin typeface="Microsoft Sans Serif"/>
                <a:cs typeface="Microsoft Sans Serif"/>
              </a:rPr>
              <a:t> </a:t>
            </a:r>
            <a:r>
              <a:rPr sz="2700" dirty="0">
                <a:latin typeface="Microsoft Sans Serif"/>
                <a:cs typeface="Microsoft Sans Serif"/>
              </a:rPr>
              <a:t>a</a:t>
            </a:r>
            <a:r>
              <a:rPr sz="2700" spc="25" dirty="0">
                <a:latin typeface="Microsoft Sans Serif"/>
                <a:cs typeface="Microsoft Sans Serif"/>
              </a:rPr>
              <a:t> </a:t>
            </a:r>
            <a:r>
              <a:rPr sz="2700" spc="-85" dirty="0">
                <a:latin typeface="Microsoft Sans Serif"/>
                <a:cs typeface="Microsoft Sans Serif"/>
              </a:rPr>
              <a:t>portion</a:t>
            </a:r>
            <a:r>
              <a:rPr sz="2700" spc="-45" dirty="0">
                <a:latin typeface="Microsoft Sans Serif"/>
                <a:cs typeface="Microsoft Sans Serif"/>
              </a:rPr>
              <a:t> </a:t>
            </a:r>
            <a:r>
              <a:rPr sz="2700" dirty="0">
                <a:latin typeface="Microsoft Sans Serif"/>
                <a:cs typeface="Microsoft Sans Serif"/>
              </a:rPr>
              <a:t>of</a:t>
            </a:r>
            <a:r>
              <a:rPr sz="2700" spc="70" dirty="0">
                <a:latin typeface="Microsoft Sans Serif"/>
                <a:cs typeface="Microsoft Sans Serif"/>
              </a:rPr>
              <a:t> </a:t>
            </a:r>
            <a:r>
              <a:rPr sz="2700" spc="-140" dirty="0">
                <a:latin typeface="Microsoft Sans Serif"/>
                <a:cs typeface="Microsoft Sans Serif"/>
              </a:rPr>
              <a:t>the</a:t>
            </a:r>
            <a:r>
              <a:rPr sz="2700" spc="35" dirty="0">
                <a:latin typeface="Microsoft Sans Serif"/>
                <a:cs typeface="Microsoft Sans Serif"/>
              </a:rPr>
              <a:t> </a:t>
            </a:r>
            <a:r>
              <a:rPr sz="2700" spc="-150" dirty="0">
                <a:latin typeface="Microsoft Sans Serif"/>
                <a:cs typeface="Microsoft Sans Serif"/>
              </a:rPr>
              <a:t>remaining</a:t>
            </a:r>
            <a:r>
              <a:rPr sz="2700" spc="-20" dirty="0">
                <a:latin typeface="Microsoft Sans Serif"/>
                <a:cs typeface="Microsoft Sans Serif"/>
              </a:rPr>
              <a:t> </a:t>
            </a:r>
            <a:r>
              <a:rPr sz="2700" spc="-185" dirty="0">
                <a:latin typeface="Microsoft Sans Serif"/>
                <a:cs typeface="Microsoft Sans Serif"/>
              </a:rPr>
              <a:t>solution</a:t>
            </a:r>
            <a:r>
              <a:rPr sz="2700" spc="-40" dirty="0">
                <a:latin typeface="Microsoft Sans Serif"/>
                <a:cs typeface="Microsoft Sans Serif"/>
              </a:rPr>
              <a:t> </a:t>
            </a:r>
            <a:r>
              <a:rPr sz="2700" spc="-65" dirty="0">
                <a:latin typeface="Microsoft Sans Serif"/>
                <a:cs typeface="Microsoft Sans Serif"/>
              </a:rPr>
              <a:t>(0.2</a:t>
            </a:r>
            <a:r>
              <a:rPr sz="2700" spc="-10" dirty="0">
                <a:latin typeface="Microsoft Sans Serif"/>
                <a:cs typeface="Microsoft Sans Serif"/>
              </a:rPr>
              <a:t> </a:t>
            </a:r>
            <a:r>
              <a:rPr sz="2700" spc="-375" dirty="0">
                <a:latin typeface="Microsoft Sans Serif"/>
                <a:cs typeface="Microsoft Sans Serif"/>
              </a:rPr>
              <a:t>mL)</a:t>
            </a:r>
            <a:r>
              <a:rPr sz="2700" spc="35" dirty="0">
                <a:latin typeface="Microsoft Sans Serif"/>
                <a:cs typeface="Microsoft Sans Serif"/>
              </a:rPr>
              <a:t> </a:t>
            </a:r>
            <a:r>
              <a:rPr sz="2700" spc="-25" dirty="0">
                <a:latin typeface="Microsoft Sans Serif"/>
                <a:cs typeface="Microsoft Sans Serif"/>
              </a:rPr>
              <a:t>to 	</a:t>
            </a:r>
            <a:r>
              <a:rPr sz="2700" spc="-170" dirty="0">
                <a:latin typeface="Microsoft Sans Serif"/>
                <a:cs typeface="Microsoft Sans Serif"/>
              </a:rPr>
              <a:t>anesthetize</a:t>
            </a:r>
            <a:r>
              <a:rPr sz="2700" spc="-15" dirty="0">
                <a:latin typeface="Microsoft Sans Serif"/>
                <a:cs typeface="Microsoft Sans Serif"/>
              </a:rPr>
              <a:t> </a:t>
            </a:r>
            <a:r>
              <a:rPr sz="2700" spc="-130" dirty="0">
                <a:latin typeface="Microsoft Sans Serif"/>
                <a:cs typeface="Microsoft Sans Serif"/>
              </a:rPr>
              <a:t>the</a:t>
            </a:r>
            <a:r>
              <a:rPr sz="2700" spc="65" dirty="0">
                <a:latin typeface="Microsoft Sans Serif"/>
                <a:cs typeface="Microsoft Sans Serif"/>
              </a:rPr>
              <a:t> </a:t>
            </a:r>
            <a:r>
              <a:rPr sz="2700" b="1" spc="-130" dirty="0">
                <a:latin typeface="Arial"/>
                <a:cs typeface="Arial"/>
              </a:rPr>
              <a:t>lingual</a:t>
            </a:r>
            <a:r>
              <a:rPr sz="2700" b="1" spc="-85" dirty="0">
                <a:latin typeface="Arial"/>
                <a:cs typeface="Arial"/>
              </a:rPr>
              <a:t> </a:t>
            </a:r>
            <a:r>
              <a:rPr sz="2700" b="1" spc="-10" dirty="0">
                <a:latin typeface="Arial"/>
                <a:cs typeface="Arial"/>
              </a:rPr>
              <a:t>nerve</a:t>
            </a:r>
            <a:endParaRPr sz="2700">
              <a:latin typeface="Arial"/>
              <a:cs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1589" y="400939"/>
            <a:ext cx="8384540" cy="574040"/>
          </a:xfrm>
          <a:prstGeom prst="rect">
            <a:avLst/>
          </a:prstGeom>
        </p:spPr>
        <p:txBody>
          <a:bodyPr vert="horz" wrap="square" lIns="0" tIns="12700" rIns="0" bIns="0" rtlCol="0">
            <a:spAutoFit/>
          </a:bodyPr>
          <a:lstStyle/>
          <a:p>
            <a:pPr marL="12700">
              <a:lnSpc>
                <a:spcPct val="100000"/>
              </a:lnSpc>
              <a:spcBef>
                <a:spcPts val="100"/>
              </a:spcBef>
            </a:pPr>
            <a:r>
              <a:rPr spc="-325" dirty="0"/>
              <a:t>INFERIOR</a:t>
            </a:r>
            <a:r>
              <a:rPr spc="-30" dirty="0"/>
              <a:t> </a:t>
            </a:r>
            <a:r>
              <a:rPr spc="-405" dirty="0"/>
              <a:t>ALVEOLAR</a:t>
            </a:r>
            <a:r>
              <a:rPr spc="-25" dirty="0"/>
              <a:t> </a:t>
            </a:r>
            <a:r>
              <a:rPr spc="-459" dirty="0"/>
              <a:t>NERVE</a:t>
            </a:r>
            <a:r>
              <a:rPr spc="-10" dirty="0"/>
              <a:t> </a:t>
            </a:r>
            <a:r>
              <a:rPr spc="-484" dirty="0"/>
              <a:t>BLOCK</a:t>
            </a:r>
            <a:r>
              <a:rPr spc="-10" dirty="0"/>
              <a:t> </a:t>
            </a:r>
            <a:r>
              <a:rPr spc="-155" dirty="0"/>
              <a:t>(IANB)</a:t>
            </a:r>
          </a:p>
        </p:txBody>
      </p:sp>
      <p:sp>
        <p:nvSpPr>
          <p:cNvPr id="3" name="object 3"/>
          <p:cNvSpPr txBox="1"/>
          <p:nvPr/>
        </p:nvSpPr>
        <p:spPr>
          <a:xfrm>
            <a:off x="990600" y="1096602"/>
            <a:ext cx="10363200" cy="5355312"/>
          </a:xfrm>
          <a:prstGeom prst="rect">
            <a:avLst/>
          </a:prstGeom>
        </p:spPr>
        <p:txBody>
          <a:bodyPr vert="horz" wrap="square" lIns="0" tIns="83820" rIns="0" bIns="0" rtlCol="0">
            <a:spAutoFit/>
          </a:bodyPr>
          <a:lstStyle/>
          <a:p>
            <a:pPr marR="6951980" algn="ctr">
              <a:lnSpc>
                <a:spcPct val="100000"/>
              </a:lnSpc>
              <a:spcBef>
                <a:spcPts val="660"/>
              </a:spcBef>
            </a:pPr>
            <a:r>
              <a:rPr sz="2000" b="1" spc="-229" dirty="0">
                <a:latin typeface="Arial"/>
                <a:cs typeface="Arial"/>
              </a:rPr>
              <a:t>Signs</a:t>
            </a:r>
            <a:r>
              <a:rPr sz="2000" b="1" spc="-40" dirty="0">
                <a:latin typeface="Arial"/>
                <a:cs typeface="Arial"/>
              </a:rPr>
              <a:t> </a:t>
            </a:r>
            <a:r>
              <a:rPr sz="2000" b="1" spc="-150" dirty="0">
                <a:latin typeface="Arial"/>
                <a:cs typeface="Arial"/>
              </a:rPr>
              <a:t>and</a:t>
            </a:r>
            <a:r>
              <a:rPr sz="2000" b="1" spc="-25" dirty="0">
                <a:latin typeface="Arial"/>
                <a:cs typeface="Arial"/>
              </a:rPr>
              <a:t> </a:t>
            </a:r>
            <a:r>
              <a:rPr sz="2000" b="1" spc="-185" dirty="0">
                <a:latin typeface="Arial"/>
                <a:cs typeface="Arial"/>
              </a:rPr>
              <a:t>Symptoms</a:t>
            </a:r>
            <a:endParaRPr sz="2000" dirty="0">
              <a:latin typeface="Arial"/>
              <a:cs typeface="Arial"/>
            </a:endParaRPr>
          </a:p>
          <a:p>
            <a:pPr marL="240029" indent="-227329">
              <a:lnSpc>
                <a:spcPct val="100000"/>
              </a:lnSpc>
              <a:spcBef>
                <a:spcPts val="1250"/>
              </a:spcBef>
              <a:buSzPct val="125000"/>
              <a:buFont typeface="Arial MT"/>
              <a:buChar char="•"/>
              <a:tabLst>
                <a:tab pos="240029" algn="l"/>
              </a:tabLst>
            </a:pPr>
            <a:r>
              <a:rPr sz="2000" b="1" spc="-85" dirty="0">
                <a:latin typeface="Arial"/>
                <a:cs typeface="Arial"/>
              </a:rPr>
              <a:t>Subjective</a:t>
            </a:r>
            <a:endParaRPr sz="2000" dirty="0">
              <a:latin typeface="Arial"/>
              <a:cs typeface="Arial"/>
            </a:endParaRPr>
          </a:p>
          <a:p>
            <a:pPr marL="697865" lvl="1" indent="-227965">
              <a:lnSpc>
                <a:spcPct val="100000"/>
              </a:lnSpc>
              <a:spcBef>
                <a:spcPts val="785"/>
              </a:spcBef>
              <a:buSzPct val="123684"/>
              <a:buFont typeface="Arial MT"/>
              <a:buChar char="•"/>
              <a:tabLst>
                <a:tab pos="697865" algn="l"/>
              </a:tabLst>
            </a:pPr>
            <a:r>
              <a:rPr sz="2000" spc="-114" dirty="0">
                <a:latin typeface="Microsoft Sans Serif"/>
                <a:cs typeface="Microsoft Sans Serif"/>
              </a:rPr>
              <a:t>Tingling</a:t>
            </a:r>
            <a:r>
              <a:rPr sz="2000" spc="-10" dirty="0">
                <a:latin typeface="Microsoft Sans Serif"/>
                <a:cs typeface="Microsoft Sans Serif"/>
              </a:rPr>
              <a:t> </a:t>
            </a:r>
            <a:r>
              <a:rPr sz="2000" dirty="0">
                <a:latin typeface="Microsoft Sans Serif"/>
                <a:cs typeface="Microsoft Sans Serif"/>
              </a:rPr>
              <a:t>or</a:t>
            </a:r>
            <a:r>
              <a:rPr sz="2000" spc="-10" dirty="0">
                <a:latin typeface="Microsoft Sans Serif"/>
                <a:cs typeface="Microsoft Sans Serif"/>
              </a:rPr>
              <a:t> </a:t>
            </a:r>
            <a:r>
              <a:rPr sz="2000" spc="-229" dirty="0">
                <a:latin typeface="Microsoft Sans Serif"/>
                <a:cs typeface="Microsoft Sans Serif"/>
              </a:rPr>
              <a:t>numbness</a:t>
            </a:r>
            <a:r>
              <a:rPr sz="2000" spc="-10" dirty="0">
                <a:latin typeface="Microsoft Sans Serif"/>
                <a:cs typeface="Microsoft Sans Serif"/>
              </a:rPr>
              <a:t> </a:t>
            </a:r>
            <a:r>
              <a:rPr sz="2000" dirty="0">
                <a:latin typeface="Microsoft Sans Serif"/>
                <a:cs typeface="Microsoft Sans Serif"/>
              </a:rPr>
              <a:t>of</a:t>
            </a:r>
            <a:r>
              <a:rPr sz="2000" spc="65" dirty="0">
                <a:latin typeface="Microsoft Sans Serif"/>
                <a:cs typeface="Microsoft Sans Serif"/>
              </a:rPr>
              <a:t> </a:t>
            </a:r>
            <a:r>
              <a:rPr sz="2000" spc="-125" dirty="0">
                <a:latin typeface="Microsoft Sans Serif"/>
                <a:cs typeface="Microsoft Sans Serif"/>
              </a:rPr>
              <a:t>the</a:t>
            </a:r>
            <a:r>
              <a:rPr sz="2000" dirty="0">
                <a:latin typeface="Microsoft Sans Serif"/>
                <a:cs typeface="Microsoft Sans Serif"/>
              </a:rPr>
              <a:t> </a:t>
            </a:r>
            <a:r>
              <a:rPr sz="2000" spc="-90" dirty="0">
                <a:latin typeface="Microsoft Sans Serif"/>
                <a:cs typeface="Microsoft Sans Serif"/>
              </a:rPr>
              <a:t>lower</a:t>
            </a:r>
            <a:r>
              <a:rPr sz="2000" spc="-5" dirty="0">
                <a:latin typeface="Microsoft Sans Serif"/>
                <a:cs typeface="Microsoft Sans Serif"/>
              </a:rPr>
              <a:t> </a:t>
            </a:r>
            <a:r>
              <a:rPr sz="2000" spc="-25" dirty="0">
                <a:latin typeface="Microsoft Sans Serif"/>
                <a:cs typeface="Microsoft Sans Serif"/>
              </a:rPr>
              <a:t>lip</a:t>
            </a:r>
            <a:endParaRPr sz="2000" dirty="0">
              <a:latin typeface="Microsoft Sans Serif"/>
              <a:cs typeface="Microsoft Sans Serif"/>
            </a:endParaRPr>
          </a:p>
          <a:p>
            <a:pPr marL="697230" lvl="1" indent="-227329">
              <a:lnSpc>
                <a:spcPct val="100000"/>
              </a:lnSpc>
              <a:spcBef>
                <a:spcPts val="720"/>
              </a:spcBef>
              <a:buSzPct val="123684"/>
              <a:buFont typeface="Arial MT"/>
              <a:buChar char="•"/>
              <a:tabLst>
                <a:tab pos="697230" algn="l"/>
              </a:tabLst>
            </a:pPr>
            <a:r>
              <a:rPr sz="2000" spc="-114" dirty="0">
                <a:latin typeface="Microsoft Sans Serif"/>
                <a:cs typeface="Microsoft Sans Serif"/>
              </a:rPr>
              <a:t>Tingling</a:t>
            </a:r>
            <a:r>
              <a:rPr sz="2000" spc="-10" dirty="0">
                <a:latin typeface="Microsoft Sans Serif"/>
                <a:cs typeface="Microsoft Sans Serif"/>
              </a:rPr>
              <a:t> </a:t>
            </a:r>
            <a:r>
              <a:rPr sz="2000" dirty="0">
                <a:latin typeface="Microsoft Sans Serif"/>
                <a:cs typeface="Microsoft Sans Serif"/>
              </a:rPr>
              <a:t>or</a:t>
            </a:r>
            <a:r>
              <a:rPr sz="2000" spc="-5" dirty="0">
                <a:latin typeface="Microsoft Sans Serif"/>
                <a:cs typeface="Microsoft Sans Serif"/>
              </a:rPr>
              <a:t> </a:t>
            </a:r>
            <a:r>
              <a:rPr sz="2000" spc="-229" dirty="0">
                <a:latin typeface="Microsoft Sans Serif"/>
                <a:cs typeface="Microsoft Sans Serif"/>
              </a:rPr>
              <a:t>numbness</a:t>
            </a:r>
            <a:r>
              <a:rPr sz="2000" spc="-10" dirty="0">
                <a:latin typeface="Microsoft Sans Serif"/>
                <a:cs typeface="Microsoft Sans Serif"/>
              </a:rPr>
              <a:t> </a:t>
            </a:r>
            <a:r>
              <a:rPr sz="2000" dirty="0">
                <a:latin typeface="Microsoft Sans Serif"/>
                <a:cs typeface="Microsoft Sans Serif"/>
              </a:rPr>
              <a:t>of</a:t>
            </a:r>
            <a:r>
              <a:rPr sz="2000" spc="65" dirty="0">
                <a:latin typeface="Microsoft Sans Serif"/>
                <a:cs typeface="Microsoft Sans Serif"/>
              </a:rPr>
              <a:t> </a:t>
            </a:r>
            <a:r>
              <a:rPr sz="2000" spc="-125" dirty="0">
                <a:latin typeface="Microsoft Sans Serif"/>
                <a:cs typeface="Microsoft Sans Serif"/>
              </a:rPr>
              <a:t>the</a:t>
            </a:r>
            <a:r>
              <a:rPr sz="2000" dirty="0">
                <a:latin typeface="Microsoft Sans Serif"/>
                <a:cs typeface="Microsoft Sans Serif"/>
              </a:rPr>
              <a:t> </a:t>
            </a:r>
            <a:r>
              <a:rPr sz="2000" spc="-10" dirty="0">
                <a:latin typeface="Microsoft Sans Serif"/>
                <a:cs typeface="Microsoft Sans Serif"/>
              </a:rPr>
              <a:t>tongue</a:t>
            </a:r>
            <a:endParaRPr sz="2000" dirty="0">
              <a:latin typeface="Microsoft Sans Serif"/>
              <a:cs typeface="Microsoft Sans Serif"/>
            </a:endParaRPr>
          </a:p>
          <a:p>
            <a:pPr marL="240029" indent="-227329">
              <a:lnSpc>
                <a:spcPct val="100000"/>
              </a:lnSpc>
              <a:spcBef>
                <a:spcPts val="1235"/>
              </a:spcBef>
              <a:buSzPct val="125000"/>
              <a:buFont typeface="Arial MT"/>
              <a:buChar char="•"/>
              <a:tabLst>
                <a:tab pos="240029" algn="l"/>
              </a:tabLst>
            </a:pPr>
            <a:r>
              <a:rPr sz="2000" b="1" spc="-40" dirty="0">
                <a:latin typeface="Arial"/>
                <a:cs typeface="Arial"/>
              </a:rPr>
              <a:t>Objective</a:t>
            </a:r>
            <a:endParaRPr sz="2000" dirty="0">
              <a:latin typeface="Arial"/>
              <a:cs typeface="Arial"/>
            </a:endParaRPr>
          </a:p>
          <a:p>
            <a:pPr marL="697230" lvl="1" indent="-227329">
              <a:lnSpc>
                <a:spcPct val="100000"/>
              </a:lnSpc>
              <a:spcBef>
                <a:spcPts val="755"/>
              </a:spcBef>
              <a:buSzPct val="123684"/>
              <a:buFont typeface="Arial MT"/>
              <a:buChar char="•"/>
              <a:tabLst>
                <a:tab pos="697230" algn="l"/>
              </a:tabLst>
            </a:pPr>
            <a:r>
              <a:rPr sz="2000" spc="-175" dirty="0">
                <a:latin typeface="Microsoft Sans Serif"/>
                <a:cs typeface="Microsoft Sans Serif"/>
              </a:rPr>
              <a:t>Using</a:t>
            </a:r>
            <a:r>
              <a:rPr sz="2000" spc="25" dirty="0">
                <a:latin typeface="Microsoft Sans Serif"/>
                <a:cs typeface="Microsoft Sans Serif"/>
              </a:rPr>
              <a:t> </a:t>
            </a:r>
            <a:r>
              <a:rPr sz="2000" spc="-100" dirty="0">
                <a:latin typeface="Microsoft Sans Serif"/>
                <a:cs typeface="Microsoft Sans Serif"/>
              </a:rPr>
              <a:t>an</a:t>
            </a:r>
            <a:r>
              <a:rPr sz="2000" spc="-25" dirty="0">
                <a:latin typeface="Microsoft Sans Serif"/>
                <a:cs typeface="Microsoft Sans Serif"/>
              </a:rPr>
              <a:t> </a:t>
            </a:r>
            <a:r>
              <a:rPr sz="2000" spc="-80" dirty="0">
                <a:latin typeface="Microsoft Sans Serif"/>
                <a:cs typeface="Microsoft Sans Serif"/>
              </a:rPr>
              <a:t>electrical</a:t>
            </a:r>
            <a:r>
              <a:rPr sz="2000" spc="-45" dirty="0">
                <a:latin typeface="Microsoft Sans Serif"/>
                <a:cs typeface="Microsoft Sans Serif"/>
              </a:rPr>
              <a:t> </a:t>
            </a:r>
            <a:r>
              <a:rPr sz="2000" spc="-55" dirty="0">
                <a:latin typeface="Microsoft Sans Serif"/>
                <a:cs typeface="Microsoft Sans Serif"/>
              </a:rPr>
              <a:t>pulp</a:t>
            </a:r>
            <a:r>
              <a:rPr sz="2000" spc="-35" dirty="0">
                <a:latin typeface="Microsoft Sans Serif"/>
                <a:cs typeface="Microsoft Sans Serif"/>
              </a:rPr>
              <a:t> </a:t>
            </a:r>
            <a:r>
              <a:rPr sz="2000" spc="-95" dirty="0">
                <a:latin typeface="Microsoft Sans Serif"/>
                <a:cs typeface="Microsoft Sans Serif"/>
              </a:rPr>
              <a:t>tester</a:t>
            </a:r>
            <a:r>
              <a:rPr sz="2000" spc="-5" dirty="0">
                <a:latin typeface="Microsoft Sans Serif"/>
                <a:cs typeface="Microsoft Sans Serif"/>
              </a:rPr>
              <a:t> </a:t>
            </a:r>
            <a:r>
              <a:rPr sz="2000" spc="-280" dirty="0">
                <a:latin typeface="Microsoft Sans Serif"/>
                <a:cs typeface="Microsoft Sans Serif"/>
              </a:rPr>
              <a:t>(EPT)</a:t>
            </a:r>
            <a:endParaRPr sz="2000" dirty="0">
              <a:latin typeface="Microsoft Sans Serif"/>
              <a:cs typeface="Microsoft Sans Serif"/>
            </a:endParaRPr>
          </a:p>
          <a:p>
            <a:pPr marL="697865" lvl="1" indent="-227965">
              <a:lnSpc>
                <a:spcPct val="100000"/>
              </a:lnSpc>
              <a:spcBef>
                <a:spcPts val="750"/>
              </a:spcBef>
              <a:buSzPct val="123684"/>
              <a:buFont typeface="Arial MT"/>
              <a:buChar char="•"/>
              <a:tabLst>
                <a:tab pos="697865" algn="l"/>
              </a:tabLst>
            </a:pPr>
            <a:r>
              <a:rPr sz="2000" spc="-110" dirty="0">
                <a:latin typeface="Microsoft Sans Serif"/>
                <a:cs typeface="Microsoft Sans Serif"/>
              </a:rPr>
              <a:t>No</a:t>
            </a:r>
            <a:r>
              <a:rPr sz="2000" spc="-15" dirty="0">
                <a:latin typeface="Microsoft Sans Serif"/>
                <a:cs typeface="Microsoft Sans Serif"/>
              </a:rPr>
              <a:t> </a:t>
            </a:r>
            <a:r>
              <a:rPr sz="2000" spc="-55" dirty="0">
                <a:latin typeface="Microsoft Sans Serif"/>
                <a:cs typeface="Microsoft Sans Serif"/>
              </a:rPr>
              <a:t>pain</a:t>
            </a:r>
            <a:r>
              <a:rPr sz="2000" spc="-40" dirty="0">
                <a:latin typeface="Microsoft Sans Serif"/>
                <a:cs typeface="Microsoft Sans Serif"/>
              </a:rPr>
              <a:t> </a:t>
            </a:r>
            <a:r>
              <a:rPr sz="2000" spc="-180" dirty="0">
                <a:latin typeface="Microsoft Sans Serif"/>
                <a:cs typeface="Microsoft Sans Serif"/>
              </a:rPr>
              <a:t>is</a:t>
            </a:r>
            <a:r>
              <a:rPr sz="2000" spc="5" dirty="0">
                <a:latin typeface="Microsoft Sans Serif"/>
                <a:cs typeface="Microsoft Sans Serif"/>
              </a:rPr>
              <a:t> </a:t>
            </a:r>
            <a:r>
              <a:rPr sz="2000" dirty="0">
                <a:latin typeface="Microsoft Sans Serif"/>
                <a:cs typeface="Microsoft Sans Serif"/>
              </a:rPr>
              <a:t>felt</a:t>
            </a:r>
            <a:r>
              <a:rPr sz="2000" spc="5" dirty="0">
                <a:latin typeface="Microsoft Sans Serif"/>
                <a:cs typeface="Microsoft Sans Serif"/>
              </a:rPr>
              <a:t> </a:t>
            </a:r>
            <a:r>
              <a:rPr sz="2000" spc="-85" dirty="0">
                <a:latin typeface="Microsoft Sans Serif"/>
                <a:cs typeface="Microsoft Sans Serif"/>
              </a:rPr>
              <a:t>during</a:t>
            </a:r>
            <a:r>
              <a:rPr sz="2000" spc="-5" dirty="0">
                <a:latin typeface="Microsoft Sans Serif"/>
                <a:cs typeface="Microsoft Sans Serif"/>
              </a:rPr>
              <a:t> </a:t>
            </a:r>
            <a:r>
              <a:rPr sz="2000" spc="-70" dirty="0">
                <a:latin typeface="Microsoft Sans Serif"/>
                <a:cs typeface="Microsoft Sans Serif"/>
              </a:rPr>
              <a:t>dental</a:t>
            </a:r>
            <a:r>
              <a:rPr sz="2000" spc="-35" dirty="0">
                <a:latin typeface="Microsoft Sans Serif"/>
                <a:cs typeface="Microsoft Sans Serif"/>
              </a:rPr>
              <a:t> </a:t>
            </a:r>
            <a:r>
              <a:rPr sz="2000" spc="-10" dirty="0">
                <a:latin typeface="Microsoft Sans Serif"/>
                <a:cs typeface="Microsoft Sans Serif"/>
              </a:rPr>
              <a:t>therapy</a:t>
            </a:r>
            <a:endParaRPr sz="2000" dirty="0">
              <a:latin typeface="Microsoft Sans Serif"/>
              <a:cs typeface="Microsoft Sans Serif"/>
            </a:endParaRPr>
          </a:p>
          <a:p>
            <a:pPr marL="240029" indent="-227329">
              <a:lnSpc>
                <a:spcPct val="100000"/>
              </a:lnSpc>
              <a:spcBef>
                <a:spcPts val="1215"/>
              </a:spcBef>
              <a:buSzPct val="125000"/>
              <a:buFont typeface="Arial MT"/>
              <a:buChar char="•"/>
              <a:tabLst>
                <a:tab pos="240029" algn="l"/>
              </a:tabLst>
            </a:pPr>
            <a:r>
              <a:rPr sz="2000" b="1" spc="-100" dirty="0">
                <a:latin typeface="Arial"/>
                <a:cs typeface="Arial"/>
              </a:rPr>
              <a:t>Precautions</a:t>
            </a:r>
            <a:endParaRPr sz="2000" dirty="0">
              <a:latin typeface="Arial"/>
              <a:cs typeface="Arial"/>
            </a:endParaRPr>
          </a:p>
          <a:p>
            <a:pPr marL="697230" lvl="1" indent="-227329">
              <a:lnSpc>
                <a:spcPct val="100000"/>
              </a:lnSpc>
              <a:spcBef>
                <a:spcPts val="780"/>
              </a:spcBef>
              <a:buSzPct val="123684"/>
              <a:buFont typeface="Arial MT"/>
              <a:buChar char="•"/>
              <a:tabLst>
                <a:tab pos="697230" algn="l"/>
              </a:tabLst>
            </a:pPr>
            <a:r>
              <a:rPr sz="2000" spc="-190" dirty="0">
                <a:latin typeface="Microsoft Sans Serif"/>
                <a:cs typeface="Microsoft Sans Serif"/>
              </a:rPr>
              <a:t>Do</a:t>
            </a:r>
            <a:r>
              <a:rPr sz="2000" spc="20" dirty="0">
                <a:latin typeface="Microsoft Sans Serif"/>
                <a:cs typeface="Microsoft Sans Serif"/>
              </a:rPr>
              <a:t> </a:t>
            </a:r>
            <a:r>
              <a:rPr sz="2000" spc="-120" dirty="0">
                <a:latin typeface="Microsoft Sans Serif"/>
                <a:cs typeface="Microsoft Sans Serif"/>
              </a:rPr>
              <a:t>not</a:t>
            </a:r>
            <a:r>
              <a:rPr sz="2000" spc="20" dirty="0">
                <a:latin typeface="Microsoft Sans Serif"/>
                <a:cs typeface="Microsoft Sans Serif"/>
              </a:rPr>
              <a:t> </a:t>
            </a:r>
            <a:r>
              <a:rPr sz="2000" spc="-90" dirty="0">
                <a:latin typeface="Microsoft Sans Serif"/>
                <a:cs typeface="Microsoft Sans Serif"/>
              </a:rPr>
              <a:t>deposit</a:t>
            </a:r>
            <a:r>
              <a:rPr sz="2000" spc="20" dirty="0">
                <a:latin typeface="Microsoft Sans Serif"/>
                <a:cs typeface="Microsoft Sans Serif"/>
              </a:rPr>
              <a:t> </a:t>
            </a:r>
            <a:r>
              <a:rPr sz="2000" spc="-75" dirty="0">
                <a:latin typeface="Microsoft Sans Serif"/>
                <a:cs typeface="Microsoft Sans Serif"/>
              </a:rPr>
              <a:t>local</a:t>
            </a:r>
            <a:r>
              <a:rPr sz="2000" spc="25" dirty="0">
                <a:latin typeface="Microsoft Sans Serif"/>
                <a:cs typeface="Microsoft Sans Serif"/>
              </a:rPr>
              <a:t> </a:t>
            </a:r>
            <a:r>
              <a:rPr sz="2000" spc="-140" dirty="0">
                <a:latin typeface="Microsoft Sans Serif"/>
                <a:cs typeface="Microsoft Sans Serif"/>
              </a:rPr>
              <a:t>anesthetic</a:t>
            </a:r>
            <a:r>
              <a:rPr sz="2000" spc="20" dirty="0">
                <a:latin typeface="Microsoft Sans Serif"/>
                <a:cs typeface="Microsoft Sans Serif"/>
              </a:rPr>
              <a:t> </a:t>
            </a:r>
            <a:r>
              <a:rPr sz="2000" dirty="0">
                <a:latin typeface="Microsoft Sans Serif"/>
                <a:cs typeface="Microsoft Sans Serif"/>
              </a:rPr>
              <a:t>if</a:t>
            </a:r>
            <a:r>
              <a:rPr sz="2000" spc="100" dirty="0">
                <a:latin typeface="Microsoft Sans Serif"/>
                <a:cs typeface="Microsoft Sans Serif"/>
              </a:rPr>
              <a:t> </a:t>
            </a:r>
            <a:r>
              <a:rPr sz="2000" spc="-120" dirty="0">
                <a:latin typeface="Microsoft Sans Serif"/>
                <a:cs typeface="Microsoft Sans Serif"/>
              </a:rPr>
              <a:t>bone</a:t>
            </a:r>
            <a:r>
              <a:rPr sz="2000" spc="-5" dirty="0">
                <a:latin typeface="Microsoft Sans Serif"/>
                <a:cs typeface="Microsoft Sans Serif"/>
              </a:rPr>
              <a:t> </a:t>
            </a:r>
            <a:r>
              <a:rPr sz="2000" spc="-185" dirty="0">
                <a:latin typeface="Microsoft Sans Serif"/>
                <a:cs typeface="Microsoft Sans Serif"/>
              </a:rPr>
              <a:t>is</a:t>
            </a:r>
            <a:r>
              <a:rPr sz="2000" spc="55" dirty="0">
                <a:latin typeface="Microsoft Sans Serif"/>
                <a:cs typeface="Microsoft Sans Serif"/>
              </a:rPr>
              <a:t> </a:t>
            </a:r>
            <a:r>
              <a:rPr sz="2000" spc="-120" dirty="0">
                <a:latin typeface="Microsoft Sans Serif"/>
                <a:cs typeface="Microsoft Sans Serif"/>
              </a:rPr>
              <a:t>not</a:t>
            </a:r>
            <a:r>
              <a:rPr sz="2000" spc="20" dirty="0">
                <a:latin typeface="Microsoft Sans Serif"/>
                <a:cs typeface="Microsoft Sans Serif"/>
              </a:rPr>
              <a:t> </a:t>
            </a:r>
            <a:r>
              <a:rPr sz="2000" spc="-10" dirty="0">
                <a:latin typeface="Microsoft Sans Serif"/>
                <a:cs typeface="Microsoft Sans Serif"/>
              </a:rPr>
              <a:t>contacted</a:t>
            </a:r>
            <a:endParaRPr sz="2000" dirty="0">
              <a:latin typeface="Microsoft Sans Serif"/>
              <a:cs typeface="Microsoft Sans Serif"/>
            </a:endParaRPr>
          </a:p>
          <a:p>
            <a:pPr marL="697865" lvl="1" indent="-227965">
              <a:lnSpc>
                <a:spcPct val="100000"/>
              </a:lnSpc>
              <a:spcBef>
                <a:spcPts val="720"/>
              </a:spcBef>
              <a:buSzPct val="123684"/>
              <a:buFont typeface="Arial MT"/>
              <a:buChar char="•"/>
              <a:tabLst>
                <a:tab pos="697865" algn="l"/>
              </a:tabLst>
            </a:pPr>
            <a:r>
              <a:rPr sz="2000" spc="-105" dirty="0">
                <a:latin typeface="Microsoft Sans Serif"/>
                <a:cs typeface="Microsoft Sans Serif"/>
              </a:rPr>
              <a:t>needle</a:t>
            </a:r>
            <a:r>
              <a:rPr sz="2000" spc="-20" dirty="0">
                <a:latin typeface="Microsoft Sans Serif"/>
                <a:cs typeface="Microsoft Sans Serif"/>
              </a:rPr>
              <a:t> </a:t>
            </a:r>
            <a:r>
              <a:rPr sz="2000" dirty="0">
                <a:latin typeface="Microsoft Sans Serif"/>
                <a:cs typeface="Microsoft Sans Serif"/>
              </a:rPr>
              <a:t>tip</a:t>
            </a:r>
            <a:r>
              <a:rPr sz="2000" spc="-125" dirty="0">
                <a:latin typeface="Microsoft Sans Serif"/>
                <a:cs typeface="Microsoft Sans Serif"/>
              </a:rPr>
              <a:t> </a:t>
            </a:r>
            <a:r>
              <a:rPr sz="2000" spc="-135" dirty="0">
                <a:latin typeface="Microsoft Sans Serif"/>
                <a:cs typeface="Microsoft Sans Serif"/>
              </a:rPr>
              <a:t>may</a:t>
            </a:r>
            <a:r>
              <a:rPr sz="2000" spc="5" dirty="0">
                <a:latin typeface="Microsoft Sans Serif"/>
                <a:cs typeface="Microsoft Sans Serif"/>
              </a:rPr>
              <a:t> </a:t>
            </a:r>
            <a:r>
              <a:rPr sz="2000" spc="-10" dirty="0">
                <a:latin typeface="Microsoft Sans Serif"/>
                <a:cs typeface="Microsoft Sans Serif"/>
              </a:rPr>
              <a:t>be</a:t>
            </a:r>
            <a:r>
              <a:rPr sz="2000" spc="-45" dirty="0">
                <a:latin typeface="Microsoft Sans Serif"/>
                <a:cs typeface="Microsoft Sans Serif"/>
              </a:rPr>
              <a:t> </a:t>
            </a:r>
            <a:r>
              <a:rPr sz="2000" spc="-105" dirty="0">
                <a:latin typeface="Microsoft Sans Serif"/>
                <a:cs typeface="Microsoft Sans Serif"/>
              </a:rPr>
              <a:t>resting</a:t>
            </a:r>
            <a:r>
              <a:rPr sz="2000" spc="5" dirty="0">
                <a:latin typeface="Microsoft Sans Serif"/>
                <a:cs typeface="Microsoft Sans Serif"/>
              </a:rPr>
              <a:t> </a:t>
            </a:r>
            <a:r>
              <a:rPr sz="2000" spc="-110" dirty="0">
                <a:latin typeface="Microsoft Sans Serif"/>
                <a:cs typeface="Microsoft Sans Serif"/>
              </a:rPr>
              <a:t>within</a:t>
            </a:r>
            <a:r>
              <a:rPr sz="2000" spc="-15" dirty="0">
                <a:latin typeface="Microsoft Sans Serif"/>
                <a:cs typeface="Microsoft Sans Serif"/>
              </a:rPr>
              <a:t> </a:t>
            </a:r>
            <a:r>
              <a:rPr sz="2000" spc="-114" dirty="0">
                <a:latin typeface="Microsoft Sans Serif"/>
                <a:cs typeface="Microsoft Sans Serif"/>
              </a:rPr>
              <a:t>the</a:t>
            </a:r>
            <a:r>
              <a:rPr sz="2000" spc="-10" dirty="0">
                <a:latin typeface="Microsoft Sans Serif"/>
                <a:cs typeface="Microsoft Sans Serif"/>
              </a:rPr>
              <a:t> </a:t>
            </a:r>
            <a:r>
              <a:rPr sz="2000" spc="-25" dirty="0">
                <a:latin typeface="Microsoft Sans Serif"/>
                <a:cs typeface="Microsoft Sans Serif"/>
              </a:rPr>
              <a:t>parotid </a:t>
            </a:r>
            <a:r>
              <a:rPr sz="2000" spc="-45" dirty="0">
                <a:latin typeface="Microsoft Sans Serif"/>
                <a:cs typeface="Microsoft Sans Serif"/>
              </a:rPr>
              <a:t>gland</a:t>
            </a:r>
            <a:r>
              <a:rPr sz="2000" spc="-35" dirty="0">
                <a:latin typeface="Microsoft Sans Serif"/>
                <a:cs typeface="Microsoft Sans Serif"/>
              </a:rPr>
              <a:t> </a:t>
            </a:r>
            <a:r>
              <a:rPr sz="2000" spc="-80" dirty="0">
                <a:latin typeface="Microsoft Sans Serif"/>
                <a:cs typeface="Microsoft Sans Serif"/>
              </a:rPr>
              <a:t>near</a:t>
            </a:r>
            <a:r>
              <a:rPr sz="2000" spc="-35" dirty="0">
                <a:latin typeface="Microsoft Sans Serif"/>
                <a:cs typeface="Microsoft Sans Serif"/>
              </a:rPr>
              <a:t> </a:t>
            </a:r>
            <a:r>
              <a:rPr sz="2000" spc="-120" dirty="0">
                <a:latin typeface="Microsoft Sans Serif"/>
                <a:cs typeface="Microsoft Sans Serif"/>
              </a:rPr>
              <a:t>the</a:t>
            </a:r>
            <a:r>
              <a:rPr sz="2000" spc="-5" dirty="0">
                <a:latin typeface="Microsoft Sans Serif"/>
                <a:cs typeface="Microsoft Sans Serif"/>
              </a:rPr>
              <a:t> </a:t>
            </a:r>
            <a:r>
              <a:rPr sz="2000" spc="-20" dirty="0">
                <a:latin typeface="Microsoft Sans Serif"/>
                <a:cs typeface="Microsoft Sans Serif"/>
              </a:rPr>
              <a:t>facial</a:t>
            </a:r>
            <a:r>
              <a:rPr sz="2000" spc="-15" dirty="0">
                <a:latin typeface="Microsoft Sans Serif"/>
                <a:cs typeface="Microsoft Sans Serif"/>
              </a:rPr>
              <a:t> </a:t>
            </a:r>
            <a:r>
              <a:rPr sz="2000" spc="-105" dirty="0">
                <a:latin typeface="Microsoft Sans Serif"/>
                <a:cs typeface="Microsoft Sans Serif"/>
              </a:rPr>
              <a:t>nerve</a:t>
            </a:r>
            <a:r>
              <a:rPr sz="2000" spc="-20" dirty="0">
                <a:latin typeface="Microsoft Sans Serif"/>
                <a:cs typeface="Microsoft Sans Serif"/>
              </a:rPr>
              <a:t> </a:t>
            </a:r>
            <a:r>
              <a:rPr sz="2000" spc="-90" dirty="0">
                <a:latin typeface="Microsoft Sans Serif"/>
                <a:cs typeface="Microsoft Sans Serif"/>
              </a:rPr>
              <a:t>(cranial</a:t>
            </a:r>
            <a:r>
              <a:rPr sz="2000" spc="-10" dirty="0">
                <a:latin typeface="Microsoft Sans Serif"/>
                <a:cs typeface="Microsoft Sans Serif"/>
              </a:rPr>
              <a:t> </a:t>
            </a:r>
            <a:r>
              <a:rPr sz="2000" spc="-105" dirty="0">
                <a:latin typeface="Microsoft Sans Serif"/>
                <a:cs typeface="Microsoft Sans Serif"/>
              </a:rPr>
              <a:t>nerve</a:t>
            </a:r>
            <a:r>
              <a:rPr sz="2000" spc="-20" dirty="0">
                <a:latin typeface="Microsoft Sans Serif"/>
                <a:cs typeface="Microsoft Sans Serif"/>
              </a:rPr>
              <a:t> VII)</a:t>
            </a:r>
            <a:endParaRPr sz="2000" dirty="0">
              <a:latin typeface="Microsoft Sans Serif"/>
              <a:cs typeface="Microsoft Sans Serif"/>
            </a:endParaRPr>
          </a:p>
          <a:p>
            <a:pPr marL="697230" lvl="1" indent="-227329">
              <a:lnSpc>
                <a:spcPct val="100000"/>
              </a:lnSpc>
              <a:spcBef>
                <a:spcPts val="720"/>
              </a:spcBef>
              <a:buSzPct val="123684"/>
              <a:buFont typeface="Arial MT"/>
              <a:buChar char="•"/>
              <a:tabLst>
                <a:tab pos="697230" algn="l"/>
              </a:tabLst>
            </a:pPr>
            <a:r>
              <a:rPr sz="2000" spc="-114" dirty="0">
                <a:latin typeface="Microsoft Sans Serif"/>
                <a:cs typeface="Microsoft Sans Serif"/>
              </a:rPr>
              <a:t>transient</a:t>
            </a:r>
            <a:r>
              <a:rPr sz="2000" spc="25" dirty="0">
                <a:latin typeface="Microsoft Sans Serif"/>
                <a:cs typeface="Microsoft Sans Serif"/>
              </a:rPr>
              <a:t> </a:t>
            </a:r>
            <a:r>
              <a:rPr sz="2000" spc="-80" dirty="0">
                <a:latin typeface="Microsoft Sans Serif"/>
                <a:cs typeface="Microsoft Sans Serif"/>
              </a:rPr>
              <a:t>blockade</a:t>
            </a:r>
            <a:r>
              <a:rPr sz="2000" spc="-15" dirty="0">
                <a:latin typeface="Microsoft Sans Serif"/>
                <a:cs typeface="Microsoft Sans Serif"/>
              </a:rPr>
              <a:t> </a:t>
            </a:r>
            <a:r>
              <a:rPr sz="2000" spc="-100" dirty="0">
                <a:latin typeface="Microsoft Sans Serif"/>
                <a:cs typeface="Microsoft Sans Serif"/>
              </a:rPr>
              <a:t>(paralysis)</a:t>
            </a:r>
            <a:r>
              <a:rPr sz="2000" spc="55" dirty="0">
                <a:latin typeface="Microsoft Sans Serif"/>
                <a:cs typeface="Microsoft Sans Serif"/>
              </a:rPr>
              <a:t> </a:t>
            </a:r>
            <a:r>
              <a:rPr sz="2000" dirty="0">
                <a:latin typeface="Microsoft Sans Serif"/>
                <a:cs typeface="Microsoft Sans Serif"/>
              </a:rPr>
              <a:t>of</a:t>
            </a:r>
            <a:r>
              <a:rPr sz="2000" spc="80" dirty="0">
                <a:latin typeface="Microsoft Sans Serif"/>
                <a:cs typeface="Microsoft Sans Serif"/>
              </a:rPr>
              <a:t> </a:t>
            </a:r>
            <a:r>
              <a:rPr sz="2000" spc="-125" dirty="0">
                <a:latin typeface="Microsoft Sans Serif"/>
                <a:cs typeface="Microsoft Sans Serif"/>
              </a:rPr>
              <a:t>the</a:t>
            </a:r>
            <a:r>
              <a:rPr sz="2000" spc="5" dirty="0">
                <a:latin typeface="Microsoft Sans Serif"/>
                <a:cs typeface="Microsoft Sans Serif"/>
              </a:rPr>
              <a:t> </a:t>
            </a:r>
            <a:r>
              <a:rPr sz="2000" spc="-20" dirty="0">
                <a:latin typeface="Microsoft Sans Serif"/>
                <a:cs typeface="Microsoft Sans Serif"/>
              </a:rPr>
              <a:t>facial</a:t>
            </a:r>
            <a:r>
              <a:rPr sz="2000" spc="35" dirty="0">
                <a:latin typeface="Microsoft Sans Serif"/>
                <a:cs typeface="Microsoft Sans Serif"/>
              </a:rPr>
              <a:t> </a:t>
            </a:r>
            <a:r>
              <a:rPr sz="2000" spc="-105" dirty="0">
                <a:latin typeface="Microsoft Sans Serif"/>
                <a:cs typeface="Microsoft Sans Serif"/>
              </a:rPr>
              <a:t>nerve</a:t>
            </a:r>
            <a:r>
              <a:rPr sz="2000" spc="25" dirty="0">
                <a:latin typeface="Microsoft Sans Serif"/>
                <a:cs typeface="Microsoft Sans Serif"/>
              </a:rPr>
              <a:t> </a:t>
            </a:r>
            <a:r>
              <a:rPr sz="2000" spc="-135" dirty="0">
                <a:latin typeface="Microsoft Sans Serif"/>
                <a:cs typeface="Microsoft Sans Serif"/>
              </a:rPr>
              <a:t>may</a:t>
            </a:r>
            <a:r>
              <a:rPr sz="2000" spc="5" dirty="0">
                <a:latin typeface="Microsoft Sans Serif"/>
                <a:cs typeface="Microsoft Sans Serif"/>
              </a:rPr>
              <a:t> </a:t>
            </a:r>
            <a:r>
              <a:rPr sz="2000" spc="-80" dirty="0">
                <a:latin typeface="Microsoft Sans Serif"/>
                <a:cs typeface="Microsoft Sans Serif"/>
              </a:rPr>
              <a:t>develop</a:t>
            </a:r>
            <a:r>
              <a:rPr sz="2000" dirty="0">
                <a:latin typeface="Microsoft Sans Serif"/>
                <a:cs typeface="Microsoft Sans Serif"/>
              </a:rPr>
              <a:t> if</a:t>
            </a:r>
            <a:r>
              <a:rPr sz="2000" spc="80" dirty="0">
                <a:latin typeface="Microsoft Sans Serif"/>
                <a:cs typeface="Microsoft Sans Serif"/>
              </a:rPr>
              <a:t> </a:t>
            </a:r>
            <a:r>
              <a:rPr sz="2000" spc="-80" dirty="0">
                <a:latin typeface="Microsoft Sans Serif"/>
                <a:cs typeface="Microsoft Sans Serif"/>
              </a:rPr>
              <a:t>local</a:t>
            </a:r>
            <a:r>
              <a:rPr sz="2000" spc="-10" dirty="0">
                <a:latin typeface="Microsoft Sans Serif"/>
                <a:cs typeface="Microsoft Sans Serif"/>
              </a:rPr>
              <a:t> </a:t>
            </a:r>
            <a:r>
              <a:rPr sz="2000" spc="-140" dirty="0">
                <a:latin typeface="Microsoft Sans Serif"/>
                <a:cs typeface="Microsoft Sans Serif"/>
              </a:rPr>
              <a:t>anesthetic</a:t>
            </a:r>
            <a:r>
              <a:rPr sz="2000" spc="30" dirty="0">
                <a:latin typeface="Microsoft Sans Serif"/>
                <a:cs typeface="Microsoft Sans Serif"/>
              </a:rPr>
              <a:t> </a:t>
            </a:r>
            <a:r>
              <a:rPr sz="2000" spc="-145" dirty="0">
                <a:latin typeface="Microsoft Sans Serif"/>
                <a:cs typeface="Microsoft Sans Serif"/>
              </a:rPr>
              <a:t>solution</a:t>
            </a:r>
            <a:r>
              <a:rPr sz="2000" spc="25" dirty="0">
                <a:latin typeface="Microsoft Sans Serif"/>
                <a:cs typeface="Microsoft Sans Serif"/>
              </a:rPr>
              <a:t> </a:t>
            </a:r>
            <a:r>
              <a:rPr sz="2000" spc="-25" dirty="0">
                <a:latin typeface="Microsoft Sans Serif"/>
                <a:cs typeface="Microsoft Sans Serif"/>
              </a:rPr>
              <a:t>is</a:t>
            </a:r>
            <a:endParaRPr sz="2000" dirty="0">
              <a:latin typeface="Microsoft Sans Serif"/>
              <a:cs typeface="Microsoft Sans Serif"/>
            </a:endParaRPr>
          </a:p>
          <a:p>
            <a:pPr marR="6997065" algn="ctr">
              <a:lnSpc>
                <a:spcPct val="100000"/>
              </a:lnSpc>
              <a:spcBef>
                <a:spcPts val="244"/>
              </a:spcBef>
            </a:pPr>
            <a:r>
              <a:rPr sz="2000" spc="-10" dirty="0">
                <a:latin typeface="Microsoft Sans Serif"/>
                <a:cs typeface="Microsoft Sans Serif"/>
              </a:rPr>
              <a:t>deposited.</a:t>
            </a:r>
            <a:endParaRPr sz="2000" dirty="0">
              <a:latin typeface="Microsoft Sans Serif"/>
              <a:cs typeface="Microsoft Sans Serif"/>
            </a:endParaRPr>
          </a:p>
          <a:p>
            <a:pPr marL="697230" lvl="1" indent="-227329">
              <a:lnSpc>
                <a:spcPct val="100000"/>
              </a:lnSpc>
              <a:spcBef>
                <a:spcPts val="720"/>
              </a:spcBef>
              <a:buSzPct val="123684"/>
              <a:buFont typeface="Arial MT"/>
              <a:buChar char="•"/>
              <a:tabLst>
                <a:tab pos="697230" algn="l"/>
              </a:tabLst>
            </a:pPr>
            <a:r>
              <a:rPr sz="2000" spc="-95" dirty="0">
                <a:latin typeface="Microsoft Sans Serif"/>
                <a:cs typeface="Microsoft Sans Serif"/>
              </a:rPr>
              <a:t>Avoid</a:t>
            </a:r>
            <a:r>
              <a:rPr sz="2000" spc="-30" dirty="0">
                <a:latin typeface="Microsoft Sans Serif"/>
                <a:cs typeface="Microsoft Sans Serif"/>
              </a:rPr>
              <a:t> </a:t>
            </a:r>
            <a:r>
              <a:rPr sz="2000" spc="-55" dirty="0">
                <a:latin typeface="Microsoft Sans Serif"/>
                <a:cs typeface="Microsoft Sans Serif"/>
              </a:rPr>
              <a:t>pain</a:t>
            </a:r>
            <a:r>
              <a:rPr sz="2000" spc="-70" dirty="0">
                <a:latin typeface="Microsoft Sans Serif"/>
                <a:cs typeface="Microsoft Sans Serif"/>
              </a:rPr>
              <a:t> </a:t>
            </a:r>
            <a:r>
              <a:rPr sz="2000" dirty="0">
                <a:latin typeface="Microsoft Sans Serif"/>
                <a:cs typeface="Microsoft Sans Serif"/>
              </a:rPr>
              <a:t>by</a:t>
            </a:r>
            <a:r>
              <a:rPr sz="2000" spc="-70" dirty="0">
                <a:latin typeface="Microsoft Sans Serif"/>
                <a:cs typeface="Microsoft Sans Serif"/>
              </a:rPr>
              <a:t> </a:t>
            </a:r>
            <a:r>
              <a:rPr sz="2000" spc="-120" dirty="0">
                <a:latin typeface="Microsoft Sans Serif"/>
                <a:cs typeface="Microsoft Sans Serif"/>
              </a:rPr>
              <a:t>not</a:t>
            </a:r>
            <a:r>
              <a:rPr sz="2000" spc="-5" dirty="0">
                <a:latin typeface="Microsoft Sans Serif"/>
                <a:cs typeface="Microsoft Sans Serif"/>
              </a:rPr>
              <a:t> </a:t>
            </a:r>
            <a:r>
              <a:rPr sz="2000" spc="-120" dirty="0">
                <a:latin typeface="Microsoft Sans Serif"/>
                <a:cs typeface="Microsoft Sans Serif"/>
              </a:rPr>
              <a:t>contacting</a:t>
            </a:r>
            <a:r>
              <a:rPr sz="2000" spc="-5" dirty="0">
                <a:latin typeface="Microsoft Sans Serif"/>
                <a:cs typeface="Microsoft Sans Serif"/>
              </a:rPr>
              <a:t> </a:t>
            </a:r>
            <a:r>
              <a:rPr sz="2000" spc="-120" dirty="0">
                <a:latin typeface="Microsoft Sans Serif"/>
                <a:cs typeface="Microsoft Sans Serif"/>
              </a:rPr>
              <a:t>bone</a:t>
            </a:r>
            <a:r>
              <a:rPr sz="2000" spc="-15" dirty="0">
                <a:latin typeface="Microsoft Sans Serif"/>
                <a:cs typeface="Microsoft Sans Serif"/>
              </a:rPr>
              <a:t> </a:t>
            </a:r>
            <a:r>
              <a:rPr sz="2000" spc="-55" dirty="0">
                <a:latin typeface="Microsoft Sans Serif"/>
                <a:cs typeface="Microsoft Sans Serif"/>
              </a:rPr>
              <a:t>too</a:t>
            </a:r>
            <a:r>
              <a:rPr sz="2000" spc="-15" dirty="0">
                <a:latin typeface="Microsoft Sans Serif"/>
                <a:cs typeface="Microsoft Sans Serif"/>
              </a:rPr>
              <a:t> </a:t>
            </a:r>
            <a:r>
              <a:rPr sz="2000" spc="-10" dirty="0">
                <a:latin typeface="Microsoft Sans Serif"/>
                <a:cs typeface="Microsoft Sans Serif"/>
              </a:rPr>
              <a:t>forcefully</a:t>
            </a:r>
            <a:endParaRPr sz="2000" dirty="0">
              <a:latin typeface="Microsoft Sans Serif"/>
              <a:cs typeface="Microsoft Sans Serif"/>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6896" y="400939"/>
            <a:ext cx="8395970" cy="574040"/>
          </a:xfrm>
          <a:prstGeom prst="rect">
            <a:avLst/>
          </a:prstGeom>
        </p:spPr>
        <p:txBody>
          <a:bodyPr vert="horz" wrap="square" lIns="0" tIns="12700" rIns="0" bIns="0" rtlCol="0">
            <a:spAutoFit/>
          </a:bodyPr>
          <a:lstStyle/>
          <a:p>
            <a:pPr marL="12700">
              <a:lnSpc>
                <a:spcPct val="100000"/>
              </a:lnSpc>
              <a:spcBef>
                <a:spcPts val="100"/>
              </a:spcBef>
            </a:pPr>
            <a:r>
              <a:rPr spc="-335" dirty="0"/>
              <a:t>INFERIOR</a:t>
            </a:r>
            <a:r>
              <a:rPr spc="-10" dirty="0"/>
              <a:t> </a:t>
            </a:r>
            <a:r>
              <a:rPr spc="-405" dirty="0"/>
              <a:t>ALVEOLAR</a:t>
            </a:r>
            <a:r>
              <a:rPr dirty="0"/>
              <a:t> </a:t>
            </a:r>
            <a:r>
              <a:rPr spc="-459" dirty="0"/>
              <a:t>NERVE</a:t>
            </a:r>
            <a:r>
              <a:rPr spc="5" dirty="0"/>
              <a:t> </a:t>
            </a:r>
            <a:r>
              <a:rPr spc="-480" dirty="0"/>
              <a:t>BLOCK</a:t>
            </a:r>
            <a:r>
              <a:rPr spc="-5" dirty="0"/>
              <a:t> </a:t>
            </a:r>
            <a:r>
              <a:rPr spc="-145" dirty="0"/>
              <a:t>(IANB)</a:t>
            </a:r>
          </a:p>
        </p:txBody>
      </p:sp>
      <p:sp>
        <p:nvSpPr>
          <p:cNvPr id="3" name="object 3"/>
          <p:cNvSpPr txBox="1"/>
          <p:nvPr/>
        </p:nvSpPr>
        <p:spPr>
          <a:xfrm>
            <a:off x="1220520" y="1280661"/>
            <a:ext cx="9396730" cy="2733121"/>
          </a:xfrm>
          <a:prstGeom prst="rect">
            <a:avLst/>
          </a:prstGeom>
        </p:spPr>
        <p:txBody>
          <a:bodyPr vert="horz" wrap="square" lIns="0" tIns="113030" rIns="0" bIns="0" rtlCol="0">
            <a:spAutoFit/>
          </a:bodyPr>
          <a:lstStyle/>
          <a:p>
            <a:pPr marL="12700">
              <a:lnSpc>
                <a:spcPct val="100000"/>
              </a:lnSpc>
              <a:spcBef>
                <a:spcPts val="890"/>
              </a:spcBef>
            </a:pPr>
            <a:r>
              <a:rPr sz="2400" spc="-180" dirty="0">
                <a:latin typeface="Microsoft Sans Serif"/>
                <a:cs typeface="Microsoft Sans Serif"/>
              </a:rPr>
              <a:t>Failures</a:t>
            </a:r>
            <a:r>
              <a:rPr sz="2400" spc="45" dirty="0">
                <a:latin typeface="Microsoft Sans Serif"/>
                <a:cs typeface="Microsoft Sans Serif"/>
              </a:rPr>
              <a:t> </a:t>
            </a:r>
            <a:r>
              <a:rPr sz="2400" dirty="0">
                <a:latin typeface="Microsoft Sans Serif"/>
                <a:cs typeface="Microsoft Sans Serif"/>
              </a:rPr>
              <a:t>of</a:t>
            </a:r>
            <a:r>
              <a:rPr sz="2400" spc="114" dirty="0">
                <a:latin typeface="Microsoft Sans Serif"/>
                <a:cs typeface="Microsoft Sans Serif"/>
              </a:rPr>
              <a:t> </a:t>
            </a:r>
            <a:r>
              <a:rPr sz="2400" spc="-90" dirty="0">
                <a:latin typeface="Microsoft Sans Serif"/>
                <a:cs typeface="Microsoft Sans Serif"/>
              </a:rPr>
              <a:t>Anesthesia</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55" dirty="0">
                <a:latin typeface="Microsoft Sans Serif"/>
                <a:cs typeface="Microsoft Sans Serif"/>
              </a:rPr>
              <a:t>Deposition</a:t>
            </a:r>
            <a:r>
              <a:rPr sz="2400" spc="-5" dirty="0">
                <a:latin typeface="Microsoft Sans Serif"/>
                <a:cs typeface="Microsoft Sans Serif"/>
              </a:rPr>
              <a:t> </a:t>
            </a:r>
            <a:r>
              <a:rPr sz="2400" dirty="0">
                <a:latin typeface="Microsoft Sans Serif"/>
                <a:cs typeface="Microsoft Sans Serif"/>
              </a:rPr>
              <a:t>of</a:t>
            </a:r>
            <a:r>
              <a:rPr sz="2400" spc="50" dirty="0">
                <a:latin typeface="Microsoft Sans Serif"/>
                <a:cs typeface="Microsoft Sans Serif"/>
              </a:rPr>
              <a:t> </a:t>
            </a:r>
            <a:r>
              <a:rPr sz="2400" spc="-165" dirty="0">
                <a:latin typeface="Microsoft Sans Serif"/>
                <a:cs typeface="Microsoft Sans Serif"/>
              </a:rPr>
              <a:t>anesthetic</a:t>
            </a:r>
            <a:r>
              <a:rPr sz="2400" spc="5" dirty="0">
                <a:latin typeface="Microsoft Sans Serif"/>
                <a:cs typeface="Microsoft Sans Serif"/>
              </a:rPr>
              <a:t> </a:t>
            </a:r>
            <a:r>
              <a:rPr sz="2400" spc="-60" dirty="0">
                <a:latin typeface="Microsoft Sans Serif"/>
                <a:cs typeface="Microsoft Sans Serif"/>
              </a:rPr>
              <a:t>too</a:t>
            </a:r>
            <a:r>
              <a:rPr sz="2400" spc="-5" dirty="0">
                <a:latin typeface="Microsoft Sans Serif"/>
                <a:cs typeface="Microsoft Sans Serif"/>
              </a:rPr>
              <a:t> </a:t>
            </a:r>
            <a:r>
              <a:rPr sz="2400" spc="-105" dirty="0">
                <a:latin typeface="Microsoft Sans Serif"/>
                <a:cs typeface="Microsoft Sans Serif"/>
              </a:rPr>
              <a:t>low</a:t>
            </a:r>
            <a:r>
              <a:rPr sz="2400" spc="-10" dirty="0">
                <a:latin typeface="Microsoft Sans Serif"/>
                <a:cs typeface="Microsoft Sans Serif"/>
              </a:rPr>
              <a:t> </a:t>
            </a:r>
            <a:r>
              <a:rPr sz="2400" spc="-110" dirty="0">
                <a:latin typeface="Microsoft Sans Serif"/>
                <a:cs typeface="Microsoft Sans Serif"/>
              </a:rPr>
              <a:t>(below</a:t>
            </a:r>
            <a:r>
              <a:rPr sz="2400" spc="5" dirty="0">
                <a:latin typeface="Microsoft Sans Serif"/>
                <a:cs typeface="Microsoft Sans Serif"/>
              </a:rPr>
              <a:t> </a:t>
            </a:r>
            <a:r>
              <a:rPr sz="2400" spc="-135" dirty="0">
                <a:latin typeface="Microsoft Sans Serif"/>
                <a:cs typeface="Microsoft Sans Serif"/>
              </a:rPr>
              <a:t>the</a:t>
            </a:r>
            <a:r>
              <a:rPr sz="2400" spc="-15" dirty="0">
                <a:latin typeface="Microsoft Sans Serif"/>
                <a:cs typeface="Microsoft Sans Serif"/>
              </a:rPr>
              <a:t> </a:t>
            </a:r>
            <a:r>
              <a:rPr sz="2400" spc="-110" dirty="0">
                <a:latin typeface="Microsoft Sans Serif"/>
                <a:cs typeface="Microsoft Sans Serif"/>
              </a:rPr>
              <a:t>mandibular</a:t>
            </a:r>
            <a:r>
              <a:rPr sz="2400" spc="-5" dirty="0">
                <a:latin typeface="Microsoft Sans Serif"/>
                <a:cs typeface="Microsoft Sans Serif"/>
              </a:rPr>
              <a:t> </a:t>
            </a:r>
            <a:r>
              <a:rPr sz="2400" spc="-20" dirty="0">
                <a:latin typeface="Microsoft Sans Serif"/>
                <a:cs typeface="Microsoft Sans Serif"/>
              </a:rPr>
              <a:t>foramen).</a:t>
            </a:r>
            <a:endParaRPr sz="2400" dirty="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55" dirty="0">
                <a:latin typeface="Microsoft Sans Serif"/>
                <a:cs typeface="Microsoft Sans Serif"/>
              </a:rPr>
              <a:t>Deposition</a:t>
            </a:r>
            <a:r>
              <a:rPr sz="2400" spc="25" dirty="0">
                <a:latin typeface="Microsoft Sans Serif"/>
                <a:cs typeface="Microsoft Sans Serif"/>
              </a:rPr>
              <a:t> </a:t>
            </a:r>
            <a:r>
              <a:rPr sz="2400" dirty="0">
                <a:latin typeface="Microsoft Sans Serif"/>
                <a:cs typeface="Microsoft Sans Serif"/>
              </a:rPr>
              <a:t>of</a:t>
            </a:r>
            <a:r>
              <a:rPr sz="2400" spc="90" dirty="0">
                <a:latin typeface="Microsoft Sans Serif"/>
                <a:cs typeface="Microsoft Sans Serif"/>
              </a:rPr>
              <a:t> </a:t>
            </a:r>
            <a:r>
              <a:rPr sz="2400" spc="-140" dirty="0">
                <a:latin typeface="Microsoft Sans Serif"/>
                <a:cs typeface="Microsoft Sans Serif"/>
              </a:rPr>
              <a:t>the</a:t>
            </a:r>
            <a:r>
              <a:rPr sz="2400" spc="25" dirty="0">
                <a:latin typeface="Microsoft Sans Serif"/>
                <a:cs typeface="Microsoft Sans Serif"/>
              </a:rPr>
              <a:t> </a:t>
            </a:r>
            <a:r>
              <a:rPr sz="2400" spc="-170" dirty="0">
                <a:latin typeface="Microsoft Sans Serif"/>
                <a:cs typeface="Microsoft Sans Serif"/>
              </a:rPr>
              <a:t>anesthetic</a:t>
            </a:r>
            <a:r>
              <a:rPr sz="2400" spc="25" dirty="0">
                <a:latin typeface="Microsoft Sans Serif"/>
                <a:cs typeface="Microsoft Sans Serif"/>
              </a:rPr>
              <a:t> </a:t>
            </a:r>
            <a:r>
              <a:rPr sz="2400" spc="-70" dirty="0">
                <a:latin typeface="Microsoft Sans Serif"/>
                <a:cs typeface="Microsoft Sans Serif"/>
              </a:rPr>
              <a:t>too</a:t>
            </a:r>
            <a:r>
              <a:rPr sz="2400" dirty="0">
                <a:latin typeface="Microsoft Sans Serif"/>
                <a:cs typeface="Microsoft Sans Serif"/>
              </a:rPr>
              <a:t> far</a:t>
            </a:r>
            <a:r>
              <a:rPr sz="2400" spc="45" dirty="0">
                <a:latin typeface="Microsoft Sans Serif"/>
                <a:cs typeface="Microsoft Sans Serif"/>
              </a:rPr>
              <a:t> </a:t>
            </a:r>
            <a:r>
              <a:rPr sz="2400" spc="-60" dirty="0">
                <a:latin typeface="Microsoft Sans Serif"/>
                <a:cs typeface="Microsoft Sans Serif"/>
              </a:rPr>
              <a:t>anteriorly(laterally)</a:t>
            </a:r>
            <a:r>
              <a:rPr sz="2400" spc="45" dirty="0">
                <a:latin typeface="Microsoft Sans Serif"/>
                <a:cs typeface="Microsoft Sans Serif"/>
              </a:rPr>
              <a:t> </a:t>
            </a:r>
            <a:r>
              <a:rPr sz="2400" spc="-220" dirty="0">
                <a:latin typeface="Microsoft Sans Serif"/>
                <a:cs typeface="Microsoft Sans Serif"/>
              </a:rPr>
              <a:t>on</a:t>
            </a:r>
            <a:r>
              <a:rPr sz="2400" spc="1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0" dirty="0">
                <a:latin typeface="Microsoft Sans Serif"/>
                <a:cs typeface="Microsoft Sans Serif"/>
              </a:rPr>
              <a:t>ramus.</a:t>
            </a:r>
            <a:endParaRPr sz="2400" dirty="0">
              <a:latin typeface="Microsoft Sans Serif"/>
              <a:cs typeface="Microsoft Sans Serif"/>
            </a:endParaRPr>
          </a:p>
          <a:p>
            <a:pPr marL="240665" marR="5080" indent="-228600">
              <a:lnSpc>
                <a:spcPct val="120000"/>
              </a:lnSpc>
              <a:spcBef>
                <a:spcPts val="1010"/>
              </a:spcBef>
              <a:buSzPct val="125000"/>
              <a:buFont typeface="Arial MT"/>
              <a:buChar char="•"/>
              <a:tabLst>
                <a:tab pos="240665" algn="l"/>
              </a:tabLst>
            </a:pPr>
            <a:r>
              <a:rPr sz="2400" spc="-215" dirty="0">
                <a:latin typeface="Microsoft Sans Serif"/>
                <a:cs typeface="Microsoft Sans Serif"/>
              </a:rPr>
              <a:t>Accessory</a:t>
            </a:r>
            <a:r>
              <a:rPr sz="2400" spc="55" dirty="0">
                <a:latin typeface="Microsoft Sans Serif"/>
                <a:cs typeface="Microsoft Sans Serif"/>
              </a:rPr>
              <a:t> </a:t>
            </a:r>
            <a:r>
              <a:rPr sz="2400" spc="-130" dirty="0">
                <a:latin typeface="Microsoft Sans Serif"/>
                <a:cs typeface="Microsoft Sans Serif"/>
              </a:rPr>
              <a:t>innervation</a:t>
            </a:r>
            <a:r>
              <a:rPr sz="2400" spc="-30" dirty="0">
                <a:latin typeface="Microsoft Sans Serif"/>
                <a:cs typeface="Microsoft Sans Serif"/>
              </a:rPr>
              <a:t> </a:t>
            </a:r>
            <a:r>
              <a:rPr sz="2400" dirty="0">
                <a:latin typeface="Microsoft Sans Serif"/>
                <a:cs typeface="Microsoft Sans Serif"/>
              </a:rPr>
              <a:t>to</a:t>
            </a:r>
            <a:r>
              <a:rPr sz="2400" spc="-10" dirty="0">
                <a:latin typeface="Microsoft Sans Serif"/>
                <a:cs typeface="Microsoft Sans Serif"/>
              </a:rPr>
              <a:t> </a:t>
            </a:r>
            <a:r>
              <a:rPr sz="2400" spc="-140" dirty="0">
                <a:latin typeface="Microsoft Sans Serif"/>
                <a:cs typeface="Microsoft Sans Serif"/>
              </a:rPr>
              <a:t>the</a:t>
            </a:r>
            <a:r>
              <a:rPr sz="2400" spc="-15" dirty="0">
                <a:latin typeface="Microsoft Sans Serif"/>
                <a:cs typeface="Microsoft Sans Serif"/>
              </a:rPr>
              <a:t> </a:t>
            </a:r>
            <a:r>
              <a:rPr sz="2400" spc="-110" dirty="0">
                <a:latin typeface="Microsoft Sans Serif"/>
                <a:cs typeface="Microsoft Sans Serif"/>
              </a:rPr>
              <a:t>mandibular</a:t>
            </a:r>
            <a:r>
              <a:rPr sz="2400" dirty="0">
                <a:latin typeface="Microsoft Sans Serif"/>
                <a:cs typeface="Microsoft Sans Serif"/>
              </a:rPr>
              <a:t> </a:t>
            </a:r>
            <a:r>
              <a:rPr sz="2400" spc="-100" dirty="0">
                <a:latin typeface="Microsoft Sans Serif"/>
                <a:cs typeface="Microsoft Sans Serif"/>
              </a:rPr>
              <a:t>teeth</a:t>
            </a:r>
            <a:r>
              <a:rPr sz="2400" spc="10" dirty="0">
                <a:latin typeface="Microsoft Sans Serif"/>
                <a:cs typeface="Microsoft Sans Serif"/>
              </a:rPr>
              <a:t> </a:t>
            </a:r>
            <a:endParaRPr lang="en-US" sz="2400" spc="10" dirty="0">
              <a:latin typeface="Microsoft Sans Serif"/>
              <a:cs typeface="Microsoft Sans Serif"/>
            </a:endParaRPr>
          </a:p>
          <a:p>
            <a:pPr marL="12065" marR="5080">
              <a:lnSpc>
                <a:spcPct val="120000"/>
              </a:lnSpc>
              <a:spcBef>
                <a:spcPts val="1010"/>
              </a:spcBef>
              <a:buSzPct val="125000"/>
              <a:tabLst>
                <a:tab pos="240665" algn="l"/>
              </a:tabLst>
            </a:pPr>
            <a:r>
              <a:rPr lang="en-US" sz="2400" spc="-25" dirty="0">
                <a:latin typeface="Microsoft Sans Serif"/>
                <a:cs typeface="Microsoft Sans Serif"/>
              </a:rPr>
              <a:t>   </a:t>
            </a:r>
            <a:r>
              <a:rPr sz="2400" spc="-25" dirty="0">
                <a:latin typeface="Microsoft Sans Serif"/>
                <a:cs typeface="Microsoft Sans Serif"/>
              </a:rPr>
              <a:t>-</a:t>
            </a:r>
            <a:r>
              <a:rPr sz="2400" spc="-170" dirty="0">
                <a:latin typeface="Microsoft Sans Serif"/>
                <a:cs typeface="Microsoft Sans Serif"/>
              </a:rPr>
              <a:t>Incomplete</a:t>
            </a:r>
            <a:r>
              <a:rPr sz="2400" spc="10" dirty="0">
                <a:latin typeface="Microsoft Sans Serif"/>
                <a:cs typeface="Microsoft Sans Serif"/>
              </a:rPr>
              <a:t> </a:t>
            </a:r>
            <a:r>
              <a:rPr sz="2400" spc="-175" dirty="0">
                <a:latin typeface="Microsoft Sans Serif"/>
                <a:cs typeface="Microsoft Sans Serif"/>
              </a:rPr>
              <a:t>anesthesia</a:t>
            </a:r>
            <a:r>
              <a:rPr sz="2400" spc="20" dirty="0">
                <a:latin typeface="Microsoft Sans Serif"/>
                <a:cs typeface="Microsoft Sans Serif"/>
              </a:rPr>
              <a:t> </a:t>
            </a:r>
            <a:r>
              <a:rPr sz="2400" dirty="0">
                <a:latin typeface="Microsoft Sans Serif"/>
                <a:cs typeface="Microsoft Sans Serif"/>
              </a:rPr>
              <a:t>of</a:t>
            </a:r>
            <a:r>
              <a:rPr sz="2400" spc="45" dirty="0">
                <a:latin typeface="Microsoft Sans Serif"/>
                <a:cs typeface="Microsoft Sans Serif"/>
              </a:rPr>
              <a:t> </a:t>
            </a:r>
            <a:r>
              <a:rPr sz="2400" spc="-25" dirty="0">
                <a:latin typeface="Microsoft Sans Serif"/>
                <a:cs typeface="Microsoft Sans Serif"/>
              </a:rPr>
              <a:t>the </a:t>
            </a:r>
            <a:r>
              <a:rPr sz="2400" spc="-110" dirty="0">
                <a:latin typeface="Microsoft Sans Serif"/>
                <a:cs typeface="Microsoft Sans Serif"/>
              </a:rPr>
              <a:t>central</a:t>
            </a:r>
            <a:r>
              <a:rPr sz="2400" spc="-50" dirty="0">
                <a:latin typeface="Microsoft Sans Serif"/>
                <a:cs typeface="Microsoft Sans Serif"/>
              </a:rPr>
              <a:t> </a:t>
            </a:r>
            <a:r>
              <a:rPr sz="2400" dirty="0">
                <a:latin typeface="Microsoft Sans Serif"/>
                <a:cs typeface="Microsoft Sans Serif"/>
              </a:rPr>
              <a:t>or</a:t>
            </a:r>
            <a:r>
              <a:rPr sz="2400" spc="-120" dirty="0">
                <a:latin typeface="Microsoft Sans Serif"/>
                <a:cs typeface="Microsoft Sans Serif"/>
              </a:rPr>
              <a:t> </a:t>
            </a:r>
            <a:r>
              <a:rPr sz="2400" spc="-20" dirty="0">
                <a:latin typeface="Microsoft Sans Serif"/>
                <a:cs typeface="Microsoft Sans Serif"/>
              </a:rPr>
              <a:t>lateral</a:t>
            </a:r>
            <a:r>
              <a:rPr sz="2400" spc="-65" dirty="0">
                <a:latin typeface="Microsoft Sans Serif"/>
                <a:cs typeface="Microsoft Sans Serif"/>
              </a:rPr>
              <a:t> </a:t>
            </a:r>
            <a:r>
              <a:rPr sz="2400" spc="-80" dirty="0">
                <a:latin typeface="Microsoft Sans Serif"/>
                <a:cs typeface="Microsoft Sans Serif"/>
              </a:rPr>
              <a:t>incisors</a:t>
            </a:r>
            <a:endParaRPr sz="2400" dirty="0">
              <a:latin typeface="Microsoft Sans Serif"/>
              <a:cs typeface="Microsoft Sans Serif"/>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00939"/>
            <a:ext cx="8384540" cy="574040"/>
          </a:xfrm>
          <a:prstGeom prst="rect">
            <a:avLst/>
          </a:prstGeom>
        </p:spPr>
        <p:txBody>
          <a:bodyPr vert="horz" wrap="square" lIns="0" tIns="12700" rIns="0" bIns="0" rtlCol="0">
            <a:spAutoFit/>
          </a:bodyPr>
          <a:lstStyle/>
          <a:p>
            <a:pPr marL="12700">
              <a:lnSpc>
                <a:spcPct val="100000"/>
              </a:lnSpc>
              <a:spcBef>
                <a:spcPts val="100"/>
              </a:spcBef>
            </a:pPr>
            <a:r>
              <a:rPr spc="-325" dirty="0"/>
              <a:t>INFERIOR</a:t>
            </a:r>
            <a:r>
              <a:rPr spc="-30" dirty="0"/>
              <a:t> </a:t>
            </a:r>
            <a:r>
              <a:rPr spc="-405" dirty="0"/>
              <a:t>ALVEOLAR</a:t>
            </a:r>
            <a:r>
              <a:rPr spc="-25" dirty="0"/>
              <a:t> </a:t>
            </a:r>
            <a:r>
              <a:rPr spc="-459" dirty="0"/>
              <a:t>NERVE</a:t>
            </a:r>
            <a:r>
              <a:rPr spc="-10" dirty="0"/>
              <a:t> </a:t>
            </a:r>
            <a:r>
              <a:rPr spc="-484" dirty="0"/>
              <a:t>BLOCK</a:t>
            </a:r>
            <a:r>
              <a:rPr spc="-10" dirty="0"/>
              <a:t> </a:t>
            </a:r>
            <a:r>
              <a:rPr spc="-155" dirty="0"/>
              <a:t>(IANB)</a:t>
            </a:r>
          </a:p>
        </p:txBody>
      </p:sp>
      <p:sp>
        <p:nvSpPr>
          <p:cNvPr id="3" name="object 3"/>
          <p:cNvSpPr txBox="1">
            <a:spLocks noGrp="1"/>
          </p:cNvSpPr>
          <p:nvPr>
            <p:ph type="body" idx="1"/>
          </p:nvPr>
        </p:nvSpPr>
        <p:spPr>
          <a:prstGeom prst="rect">
            <a:avLst/>
          </a:prstGeom>
        </p:spPr>
        <p:txBody>
          <a:bodyPr vert="horz" wrap="square" lIns="0" tIns="262744" rIns="0" bIns="0" rtlCol="0">
            <a:spAutoFit/>
          </a:bodyPr>
          <a:lstStyle/>
          <a:p>
            <a:pPr marL="12700">
              <a:lnSpc>
                <a:spcPct val="100000"/>
              </a:lnSpc>
              <a:spcBef>
                <a:spcPts val="885"/>
              </a:spcBef>
            </a:pPr>
            <a:r>
              <a:rPr spc="-114" dirty="0"/>
              <a:t>Complications</a:t>
            </a:r>
          </a:p>
          <a:p>
            <a:pPr marL="240665" marR="5080" indent="-228600">
              <a:lnSpc>
                <a:spcPct val="120000"/>
              </a:lnSpc>
              <a:spcBef>
                <a:spcPts val="1010"/>
              </a:spcBef>
              <a:buSzPct val="125000"/>
              <a:buFont typeface="Arial MT"/>
              <a:buChar char="•"/>
              <a:tabLst>
                <a:tab pos="240665" algn="l"/>
              </a:tabLst>
            </a:pPr>
            <a:r>
              <a:rPr spc="-185" dirty="0"/>
              <a:t>Hematoma</a:t>
            </a:r>
            <a:r>
              <a:rPr spc="-10" dirty="0"/>
              <a:t> </a:t>
            </a:r>
            <a:r>
              <a:rPr b="0" spc="-75" dirty="0">
                <a:latin typeface="Microsoft Sans Serif"/>
                <a:cs typeface="Microsoft Sans Serif"/>
              </a:rPr>
              <a:t>(rare)</a:t>
            </a:r>
            <a:r>
              <a:rPr b="0" spc="-85" dirty="0">
                <a:latin typeface="Microsoft Sans Serif"/>
                <a:cs typeface="Microsoft Sans Serif"/>
              </a:rPr>
              <a:t> </a:t>
            </a:r>
            <a:r>
              <a:rPr b="0" spc="-25" dirty="0">
                <a:latin typeface="Microsoft Sans Serif"/>
                <a:cs typeface="Microsoft Sans Serif"/>
              </a:rPr>
              <a:t>-</a:t>
            </a:r>
            <a:r>
              <a:rPr b="0" spc="-240" dirty="0">
                <a:latin typeface="Microsoft Sans Serif"/>
                <a:cs typeface="Microsoft Sans Serif"/>
              </a:rPr>
              <a:t>Pressure</a:t>
            </a:r>
            <a:r>
              <a:rPr b="0" spc="55" dirty="0">
                <a:latin typeface="Microsoft Sans Serif"/>
                <a:cs typeface="Microsoft Sans Serif"/>
              </a:rPr>
              <a:t> </a:t>
            </a:r>
            <a:r>
              <a:rPr b="0" spc="-70" dirty="0">
                <a:latin typeface="Microsoft Sans Serif"/>
                <a:cs typeface="Microsoft Sans Serif"/>
              </a:rPr>
              <a:t>and</a:t>
            </a:r>
            <a:r>
              <a:rPr b="0" spc="-90" dirty="0">
                <a:latin typeface="Microsoft Sans Serif"/>
                <a:cs typeface="Microsoft Sans Serif"/>
              </a:rPr>
              <a:t> </a:t>
            </a:r>
            <a:r>
              <a:rPr b="0" spc="-110" dirty="0">
                <a:latin typeface="Microsoft Sans Serif"/>
                <a:cs typeface="Microsoft Sans Serif"/>
              </a:rPr>
              <a:t>cold</a:t>
            </a:r>
            <a:r>
              <a:rPr b="0" spc="-50" dirty="0">
                <a:latin typeface="Microsoft Sans Serif"/>
                <a:cs typeface="Microsoft Sans Serif"/>
              </a:rPr>
              <a:t> </a:t>
            </a:r>
            <a:r>
              <a:rPr b="0" spc="-130" dirty="0">
                <a:latin typeface="Microsoft Sans Serif"/>
                <a:cs typeface="Microsoft Sans Serif"/>
              </a:rPr>
              <a:t>(e.g.,</a:t>
            </a:r>
            <a:r>
              <a:rPr b="0" spc="-30" dirty="0">
                <a:latin typeface="Microsoft Sans Serif"/>
                <a:cs typeface="Microsoft Sans Serif"/>
              </a:rPr>
              <a:t> </a:t>
            </a:r>
            <a:r>
              <a:rPr b="0" spc="-155" dirty="0">
                <a:latin typeface="Microsoft Sans Serif"/>
                <a:cs typeface="Microsoft Sans Serif"/>
              </a:rPr>
              <a:t>ice)</a:t>
            </a:r>
            <a:r>
              <a:rPr b="0" spc="-5" dirty="0">
                <a:latin typeface="Microsoft Sans Serif"/>
                <a:cs typeface="Microsoft Sans Serif"/>
              </a:rPr>
              <a:t> </a:t>
            </a:r>
            <a:r>
              <a:rPr b="0" dirty="0">
                <a:latin typeface="Microsoft Sans Serif"/>
                <a:cs typeface="Microsoft Sans Serif"/>
              </a:rPr>
              <a:t>to</a:t>
            </a:r>
            <a:r>
              <a:rPr b="0" spc="-20" dirty="0">
                <a:latin typeface="Microsoft Sans Serif"/>
                <a:cs typeface="Microsoft Sans Serif"/>
              </a:rPr>
              <a:t> </a:t>
            </a:r>
            <a:r>
              <a:rPr b="0" spc="-150" dirty="0">
                <a:latin typeface="Microsoft Sans Serif"/>
                <a:cs typeface="Microsoft Sans Serif"/>
              </a:rPr>
              <a:t>the</a:t>
            </a:r>
            <a:r>
              <a:rPr b="0" spc="-10" dirty="0">
                <a:latin typeface="Microsoft Sans Serif"/>
                <a:cs typeface="Microsoft Sans Serif"/>
              </a:rPr>
              <a:t> </a:t>
            </a:r>
            <a:r>
              <a:rPr b="0" dirty="0">
                <a:latin typeface="Microsoft Sans Serif"/>
                <a:cs typeface="Microsoft Sans Serif"/>
              </a:rPr>
              <a:t>area for</a:t>
            </a:r>
            <a:r>
              <a:rPr b="0" spc="-25" dirty="0">
                <a:latin typeface="Microsoft Sans Serif"/>
                <a:cs typeface="Microsoft Sans Serif"/>
              </a:rPr>
              <a:t> </a:t>
            </a:r>
            <a:r>
              <a:rPr b="0" dirty="0">
                <a:latin typeface="Microsoft Sans Serif"/>
                <a:cs typeface="Microsoft Sans Serif"/>
              </a:rPr>
              <a:t>a</a:t>
            </a:r>
            <a:r>
              <a:rPr b="0" spc="-20" dirty="0">
                <a:latin typeface="Microsoft Sans Serif"/>
                <a:cs typeface="Microsoft Sans Serif"/>
              </a:rPr>
              <a:t> </a:t>
            </a:r>
            <a:r>
              <a:rPr b="0" spc="-260" dirty="0">
                <a:latin typeface="Microsoft Sans Serif"/>
                <a:cs typeface="Microsoft Sans Serif"/>
              </a:rPr>
              <a:t>minimum</a:t>
            </a:r>
            <a:r>
              <a:rPr b="0" spc="-30" dirty="0">
                <a:latin typeface="Microsoft Sans Serif"/>
                <a:cs typeface="Microsoft Sans Serif"/>
              </a:rPr>
              <a:t> </a:t>
            </a:r>
            <a:r>
              <a:rPr b="0" spc="-25" dirty="0">
                <a:latin typeface="Microsoft Sans Serif"/>
                <a:cs typeface="Microsoft Sans Serif"/>
              </a:rPr>
              <a:t>of </a:t>
            </a:r>
            <a:r>
              <a:rPr b="0" dirty="0">
                <a:latin typeface="Microsoft Sans Serif"/>
                <a:cs typeface="Microsoft Sans Serif"/>
              </a:rPr>
              <a:t>3</a:t>
            </a:r>
            <a:r>
              <a:rPr b="0" spc="-40" dirty="0">
                <a:latin typeface="Microsoft Sans Serif"/>
                <a:cs typeface="Microsoft Sans Serif"/>
              </a:rPr>
              <a:t> </a:t>
            </a:r>
            <a:r>
              <a:rPr b="0" dirty="0">
                <a:latin typeface="Microsoft Sans Serif"/>
                <a:cs typeface="Microsoft Sans Serif"/>
              </a:rPr>
              <a:t>to</a:t>
            </a:r>
            <a:r>
              <a:rPr b="0" spc="-35" dirty="0">
                <a:latin typeface="Microsoft Sans Serif"/>
                <a:cs typeface="Microsoft Sans Serif"/>
              </a:rPr>
              <a:t> </a:t>
            </a:r>
            <a:r>
              <a:rPr b="0" dirty="0">
                <a:latin typeface="Microsoft Sans Serif"/>
                <a:cs typeface="Microsoft Sans Serif"/>
              </a:rPr>
              <a:t>5</a:t>
            </a:r>
            <a:r>
              <a:rPr b="0" spc="-60" dirty="0">
                <a:latin typeface="Microsoft Sans Serif"/>
                <a:cs typeface="Microsoft Sans Serif"/>
              </a:rPr>
              <a:t> </a:t>
            </a:r>
            <a:r>
              <a:rPr b="0" spc="-90" dirty="0">
                <a:latin typeface="Microsoft Sans Serif"/>
                <a:cs typeface="Microsoft Sans Serif"/>
              </a:rPr>
              <a:t>minutes</a:t>
            </a:r>
          </a:p>
          <a:p>
            <a:pPr marL="241300" indent="-228600">
              <a:lnSpc>
                <a:spcPct val="100000"/>
              </a:lnSpc>
              <a:spcBef>
                <a:spcPts val="1565"/>
              </a:spcBef>
              <a:buSzPct val="125000"/>
              <a:buFont typeface="Arial MT"/>
              <a:buChar char="•"/>
              <a:tabLst>
                <a:tab pos="241300" algn="l"/>
              </a:tabLst>
            </a:pPr>
            <a:r>
              <a:rPr spc="-245" dirty="0"/>
              <a:t>Trismus</a:t>
            </a:r>
            <a:r>
              <a:rPr spc="-45" dirty="0"/>
              <a:t> </a:t>
            </a:r>
            <a:r>
              <a:rPr b="0" dirty="0">
                <a:latin typeface="Microsoft Sans Serif"/>
                <a:cs typeface="Microsoft Sans Serif"/>
              </a:rPr>
              <a:t>a</a:t>
            </a:r>
            <a:r>
              <a:rPr b="0" spc="-15" dirty="0">
                <a:latin typeface="Microsoft Sans Serif"/>
                <a:cs typeface="Microsoft Sans Serif"/>
              </a:rPr>
              <a:t> </a:t>
            </a:r>
            <a:r>
              <a:rPr b="0" spc="-229" dirty="0">
                <a:latin typeface="Microsoft Sans Serif"/>
                <a:cs typeface="Microsoft Sans Serif"/>
              </a:rPr>
              <a:t>Muscle</a:t>
            </a:r>
            <a:r>
              <a:rPr b="0" spc="30" dirty="0">
                <a:latin typeface="Microsoft Sans Serif"/>
                <a:cs typeface="Microsoft Sans Serif"/>
              </a:rPr>
              <a:t> </a:t>
            </a:r>
            <a:r>
              <a:rPr b="0" spc="-254" dirty="0">
                <a:latin typeface="Microsoft Sans Serif"/>
                <a:cs typeface="Microsoft Sans Serif"/>
              </a:rPr>
              <a:t>soreness</a:t>
            </a:r>
            <a:r>
              <a:rPr b="0" spc="40" dirty="0">
                <a:latin typeface="Microsoft Sans Serif"/>
                <a:cs typeface="Microsoft Sans Serif"/>
              </a:rPr>
              <a:t> </a:t>
            </a:r>
            <a:r>
              <a:rPr b="0" dirty="0">
                <a:latin typeface="Microsoft Sans Serif"/>
                <a:cs typeface="Microsoft Sans Serif"/>
              </a:rPr>
              <a:t>or</a:t>
            </a:r>
            <a:r>
              <a:rPr b="0" spc="10" dirty="0">
                <a:latin typeface="Microsoft Sans Serif"/>
                <a:cs typeface="Microsoft Sans Serif"/>
              </a:rPr>
              <a:t> </a:t>
            </a:r>
            <a:r>
              <a:rPr b="0" spc="-90" dirty="0">
                <a:latin typeface="Microsoft Sans Serif"/>
                <a:cs typeface="Microsoft Sans Serif"/>
              </a:rPr>
              <a:t>limited</a:t>
            </a:r>
            <a:r>
              <a:rPr b="0" spc="-10" dirty="0">
                <a:latin typeface="Microsoft Sans Serif"/>
                <a:cs typeface="Microsoft Sans Serif"/>
              </a:rPr>
              <a:t> </a:t>
            </a:r>
            <a:r>
              <a:rPr b="0" spc="-75" dirty="0">
                <a:latin typeface="Microsoft Sans Serif"/>
                <a:cs typeface="Microsoft Sans Serif"/>
              </a:rPr>
              <a:t>movement</a:t>
            </a:r>
          </a:p>
          <a:p>
            <a:pPr marL="241300" indent="-228600">
              <a:lnSpc>
                <a:spcPct val="100000"/>
              </a:lnSpc>
              <a:spcBef>
                <a:spcPts val="1585"/>
              </a:spcBef>
              <a:buSzPct val="125000"/>
              <a:buFont typeface="Arial MT"/>
              <a:buChar char="•"/>
              <a:tabLst>
                <a:tab pos="241300" algn="l"/>
              </a:tabLst>
            </a:pPr>
            <a:r>
              <a:rPr b="0" spc="-200" dirty="0">
                <a:latin typeface="Microsoft Sans Serif"/>
                <a:cs typeface="Microsoft Sans Serif"/>
              </a:rPr>
              <a:t>Transient</a:t>
            </a:r>
            <a:r>
              <a:rPr b="0" spc="35" dirty="0">
                <a:latin typeface="Microsoft Sans Serif"/>
                <a:cs typeface="Microsoft Sans Serif"/>
              </a:rPr>
              <a:t> </a:t>
            </a:r>
            <a:r>
              <a:rPr spc="-114" dirty="0"/>
              <a:t>facial</a:t>
            </a:r>
            <a:r>
              <a:rPr spc="-55" dirty="0"/>
              <a:t> </a:t>
            </a:r>
            <a:r>
              <a:rPr spc="-150" dirty="0"/>
              <a:t>paralysis</a:t>
            </a:r>
            <a:r>
              <a:rPr spc="-25" dirty="0"/>
              <a:t> </a:t>
            </a:r>
            <a:r>
              <a:rPr b="0" spc="-40" dirty="0">
                <a:latin typeface="Microsoft Sans Serif"/>
                <a:cs typeface="Microsoft Sans Serif"/>
              </a:rPr>
              <a:t>(facial</a:t>
            </a:r>
            <a:r>
              <a:rPr b="0" spc="30" dirty="0">
                <a:latin typeface="Microsoft Sans Serif"/>
                <a:cs typeface="Microsoft Sans Serif"/>
              </a:rPr>
              <a:t> </a:t>
            </a:r>
            <a:r>
              <a:rPr b="0" spc="-145" dirty="0">
                <a:latin typeface="Microsoft Sans Serif"/>
                <a:cs typeface="Microsoft Sans Serif"/>
              </a:rPr>
              <a:t>nerve</a:t>
            </a:r>
            <a:r>
              <a:rPr b="0" spc="5" dirty="0">
                <a:latin typeface="Microsoft Sans Serif"/>
                <a:cs typeface="Microsoft Sans Serif"/>
              </a:rPr>
              <a:t> </a:t>
            </a:r>
            <a:r>
              <a:rPr b="0" spc="-75" dirty="0">
                <a:latin typeface="Microsoft Sans Serif"/>
                <a:cs typeface="Microsoft Sans Serif"/>
              </a:rPr>
              <a:t>anesthesia)</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53365"/>
            <a:ext cx="4464050" cy="574675"/>
          </a:xfrm>
          <a:prstGeom prst="rect">
            <a:avLst/>
          </a:prstGeom>
        </p:spPr>
        <p:txBody>
          <a:bodyPr vert="horz" wrap="square" lIns="0" tIns="12700" rIns="0" bIns="0" rtlCol="0">
            <a:spAutoFit/>
          </a:bodyPr>
          <a:lstStyle/>
          <a:p>
            <a:pPr marL="12700">
              <a:lnSpc>
                <a:spcPct val="100000"/>
              </a:lnSpc>
              <a:spcBef>
                <a:spcPts val="100"/>
              </a:spcBef>
            </a:pPr>
            <a:r>
              <a:rPr spc="-490" dirty="0"/>
              <a:t>BUCCAL</a:t>
            </a:r>
            <a:r>
              <a:rPr dirty="0"/>
              <a:t> </a:t>
            </a:r>
            <a:r>
              <a:rPr spc="-459" dirty="0"/>
              <a:t>NERVE</a:t>
            </a:r>
            <a:r>
              <a:rPr spc="-15" dirty="0"/>
              <a:t> </a:t>
            </a:r>
            <a:r>
              <a:rPr spc="-505" dirty="0"/>
              <a:t>BLOCK</a:t>
            </a:r>
          </a:p>
        </p:txBody>
      </p:sp>
      <p:sp>
        <p:nvSpPr>
          <p:cNvPr id="3" name="object 3"/>
          <p:cNvSpPr txBox="1"/>
          <p:nvPr/>
        </p:nvSpPr>
        <p:spPr>
          <a:xfrm>
            <a:off x="1220520" y="1271345"/>
            <a:ext cx="9322435" cy="2644775"/>
          </a:xfrm>
          <a:prstGeom prst="rect">
            <a:avLst/>
          </a:prstGeom>
        </p:spPr>
        <p:txBody>
          <a:bodyPr vert="horz" wrap="square" lIns="0" tIns="113030" rIns="0" bIns="0" rtlCol="0">
            <a:spAutoFit/>
          </a:bodyPr>
          <a:lstStyle/>
          <a:p>
            <a:pPr marL="12700">
              <a:lnSpc>
                <a:spcPct val="100000"/>
              </a:lnSpc>
              <a:spcBef>
                <a:spcPts val="890"/>
              </a:spcBef>
            </a:pPr>
            <a:r>
              <a:rPr sz="2400" spc="-225" dirty="0">
                <a:latin typeface="Microsoft Sans Serif"/>
                <a:cs typeface="Microsoft Sans Serif"/>
              </a:rPr>
              <a:t>commonly</a:t>
            </a:r>
            <a:r>
              <a:rPr sz="2400" spc="10" dirty="0">
                <a:latin typeface="Microsoft Sans Serif"/>
                <a:cs typeface="Microsoft Sans Serif"/>
              </a:rPr>
              <a:t> </a:t>
            </a:r>
            <a:r>
              <a:rPr sz="2400" spc="-25" dirty="0">
                <a:latin typeface="Microsoft Sans Serif"/>
                <a:cs typeface="Microsoft Sans Serif"/>
              </a:rPr>
              <a:t>referred</a:t>
            </a:r>
            <a:r>
              <a:rPr sz="2400" spc="-135" dirty="0">
                <a:latin typeface="Microsoft Sans Serif"/>
                <a:cs typeface="Microsoft Sans Serif"/>
              </a:rPr>
              <a:t> </a:t>
            </a:r>
            <a:r>
              <a:rPr sz="2400" dirty="0">
                <a:latin typeface="Microsoft Sans Serif"/>
                <a:cs typeface="Microsoft Sans Serif"/>
              </a:rPr>
              <a:t>to</a:t>
            </a:r>
            <a:r>
              <a:rPr sz="2400" spc="-20" dirty="0">
                <a:latin typeface="Microsoft Sans Serif"/>
                <a:cs typeface="Microsoft Sans Serif"/>
              </a:rPr>
              <a:t> </a:t>
            </a:r>
            <a:r>
              <a:rPr sz="2400" spc="-225" dirty="0">
                <a:latin typeface="Microsoft Sans Serif"/>
                <a:cs typeface="Microsoft Sans Serif"/>
              </a:rPr>
              <a:t>as</a:t>
            </a:r>
            <a:r>
              <a:rPr sz="2400" spc="20" dirty="0">
                <a:latin typeface="Microsoft Sans Serif"/>
                <a:cs typeface="Microsoft Sans Serif"/>
              </a:rPr>
              <a:t> </a:t>
            </a:r>
            <a:r>
              <a:rPr sz="2400" spc="-120" dirty="0">
                <a:latin typeface="Microsoft Sans Serif"/>
                <a:cs typeface="Microsoft Sans Serif"/>
              </a:rPr>
              <a:t>the</a:t>
            </a:r>
            <a:r>
              <a:rPr sz="2400" spc="10" dirty="0">
                <a:latin typeface="Microsoft Sans Serif"/>
                <a:cs typeface="Microsoft Sans Serif"/>
              </a:rPr>
              <a:t> </a:t>
            </a:r>
            <a:r>
              <a:rPr sz="2400" b="1" i="1" spc="-320" dirty="0">
                <a:latin typeface="Arial"/>
                <a:cs typeface="Arial"/>
              </a:rPr>
              <a:t>long</a:t>
            </a:r>
            <a:r>
              <a:rPr sz="2400" b="1" i="1" spc="-50" dirty="0">
                <a:latin typeface="Arial"/>
                <a:cs typeface="Arial"/>
              </a:rPr>
              <a:t> </a:t>
            </a:r>
            <a:r>
              <a:rPr sz="2400" b="1" i="1" spc="-275" dirty="0">
                <a:latin typeface="Arial"/>
                <a:cs typeface="Arial"/>
              </a:rPr>
              <a:t>buccal</a:t>
            </a:r>
            <a:r>
              <a:rPr sz="2400" b="1" i="1" spc="-40" dirty="0">
                <a:latin typeface="Arial"/>
                <a:cs typeface="Arial"/>
              </a:rPr>
              <a:t> </a:t>
            </a:r>
            <a:r>
              <a:rPr sz="2400" b="1" i="1" spc="-270" dirty="0">
                <a:latin typeface="Arial"/>
                <a:cs typeface="Arial"/>
              </a:rPr>
              <a:t>nerve</a:t>
            </a:r>
            <a:r>
              <a:rPr sz="2400" b="1" i="1" spc="-45" dirty="0">
                <a:latin typeface="Arial"/>
                <a:cs typeface="Arial"/>
              </a:rPr>
              <a:t> </a:t>
            </a:r>
            <a:r>
              <a:rPr sz="2400" b="1" i="1" spc="-280" dirty="0">
                <a:latin typeface="Arial"/>
                <a:cs typeface="Arial"/>
              </a:rPr>
              <a:t>block.</a:t>
            </a:r>
            <a:endParaRPr sz="2400">
              <a:latin typeface="Arial"/>
              <a:cs typeface="Arial"/>
            </a:endParaRPr>
          </a:p>
          <a:p>
            <a:pPr marL="241300" indent="-228600">
              <a:lnSpc>
                <a:spcPct val="100000"/>
              </a:lnSpc>
              <a:spcBef>
                <a:spcPts val="1590"/>
              </a:spcBef>
              <a:buSzPct val="125000"/>
              <a:buFont typeface="Arial MT"/>
              <a:buChar char="•"/>
              <a:tabLst>
                <a:tab pos="241300" algn="l"/>
              </a:tabLst>
            </a:pPr>
            <a:r>
              <a:rPr sz="2400" spc="-325" dirty="0">
                <a:latin typeface="Microsoft Sans Serif"/>
                <a:cs typeface="Microsoft Sans Serif"/>
              </a:rPr>
              <a:t>success</a:t>
            </a:r>
            <a:r>
              <a:rPr sz="2400" spc="40" dirty="0">
                <a:latin typeface="Microsoft Sans Serif"/>
                <a:cs typeface="Microsoft Sans Serif"/>
              </a:rPr>
              <a:t> </a:t>
            </a:r>
            <a:r>
              <a:rPr sz="2400" spc="-10" dirty="0">
                <a:latin typeface="Microsoft Sans Serif"/>
                <a:cs typeface="Microsoft Sans Serif"/>
              </a:rPr>
              <a:t>rate</a:t>
            </a:r>
            <a:r>
              <a:rPr sz="2400" spc="-80" dirty="0">
                <a:latin typeface="Microsoft Sans Serif"/>
                <a:cs typeface="Microsoft Sans Serif"/>
              </a:rPr>
              <a:t> </a:t>
            </a:r>
            <a:r>
              <a:rPr sz="2400" spc="-100" dirty="0">
                <a:latin typeface="Microsoft Sans Serif"/>
                <a:cs typeface="Microsoft Sans Serif"/>
              </a:rPr>
              <a:t>approaching</a:t>
            </a:r>
            <a:r>
              <a:rPr sz="2400" spc="-15" dirty="0">
                <a:latin typeface="Microsoft Sans Serif"/>
                <a:cs typeface="Microsoft Sans Serif"/>
              </a:rPr>
              <a:t> </a:t>
            </a:r>
            <a:r>
              <a:rPr sz="2400" spc="-10" dirty="0">
                <a:latin typeface="Microsoft Sans Serif"/>
                <a:cs typeface="Microsoft Sans Serif"/>
              </a:rPr>
              <a:t>100%.</a:t>
            </a:r>
            <a:endParaRPr sz="2400">
              <a:latin typeface="Microsoft Sans Serif"/>
              <a:cs typeface="Microsoft Sans Serif"/>
            </a:endParaRPr>
          </a:p>
          <a:p>
            <a:pPr marL="240665" marR="5080" indent="-228600">
              <a:lnSpc>
                <a:spcPct val="120000"/>
              </a:lnSpc>
              <a:spcBef>
                <a:spcPts val="985"/>
              </a:spcBef>
              <a:buSzPct val="125000"/>
              <a:buFont typeface="Arial MT"/>
              <a:buChar char="•"/>
              <a:tabLst>
                <a:tab pos="240665" algn="l"/>
              </a:tabLst>
            </a:pPr>
            <a:r>
              <a:rPr sz="2400" spc="-120" dirty="0">
                <a:latin typeface="Microsoft Sans Serif"/>
                <a:cs typeface="Microsoft Sans Serif"/>
              </a:rPr>
              <a:t>Readily</a:t>
            </a:r>
            <a:r>
              <a:rPr sz="2400" spc="-40" dirty="0">
                <a:latin typeface="Microsoft Sans Serif"/>
                <a:cs typeface="Microsoft Sans Serif"/>
              </a:rPr>
              <a:t> </a:t>
            </a:r>
            <a:r>
              <a:rPr sz="2400" spc="-185" dirty="0">
                <a:latin typeface="Microsoft Sans Serif"/>
                <a:cs typeface="Microsoft Sans Serif"/>
              </a:rPr>
              <a:t>accessible</a:t>
            </a:r>
            <a:r>
              <a:rPr sz="2400" spc="25" dirty="0">
                <a:latin typeface="Microsoft Sans Serif"/>
                <a:cs typeface="Microsoft Sans Serif"/>
              </a:rPr>
              <a:t> </a:t>
            </a:r>
            <a:r>
              <a:rPr sz="2400" dirty="0">
                <a:latin typeface="Microsoft Sans Serif"/>
                <a:cs typeface="Microsoft Sans Serif"/>
              </a:rPr>
              <a:t>to</a:t>
            </a:r>
            <a:r>
              <a:rPr sz="2400" spc="-2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80" dirty="0">
                <a:latin typeface="Microsoft Sans Serif"/>
                <a:cs typeface="Microsoft Sans Serif"/>
              </a:rPr>
              <a:t>local</a:t>
            </a:r>
            <a:r>
              <a:rPr sz="2400" spc="20" dirty="0">
                <a:latin typeface="Microsoft Sans Serif"/>
                <a:cs typeface="Microsoft Sans Serif"/>
              </a:rPr>
              <a:t> </a:t>
            </a:r>
            <a:r>
              <a:rPr sz="2400" spc="-170" dirty="0">
                <a:latin typeface="Microsoft Sans Serif"/>
                <a:cs typeface="Microsoft Sans Serif"/>
              </a:rPr>
              <a:t>anesthetic</a:t>
            </a:r>
            <a:r>
              <a:rPr sz="2400" spc="10" dirty="0">
                <a:latin typeface="Microsoft Sans Serif"/>
                <a:cs typeface="Microsoft Sans Serif"/>
              </a:rPr>
              <a:t> </a:t>
            </a:r>
            <a:r>
              <a:rPr sz="2400" spc="-225" dirty="0">
                <a:latin typeface="Microsoft Sans Serif"/>
                <a:cs typeface="Microsoft Sans Serif"/>
              </a:rPr>
              <a:t>as</a:t>
            </a:r>
            <a:r>
              <a:rPr sz="2400" spc="20" dirty="0">
                <a:latin typeface="Microsoft Sans Serif"/>
                <a:cs typeface="Microsoft Sans Serif"/>
              </a:rPr>
              <a:t> </a:t>
            </a:r>
            <a:r>
              <a:rPr sz="2400" dirty="0">
                <a:latin typeface="Microsoft Sans Serif"/>
                <a:cs typeface="Microsoft Sans Serif"/>
              </a:rPr>
              <a:t>it</a:t>
            </a:r>
            <a:r>
              <a:rPr sz="2400" spc="-20" dirty="0">
                <a:latin typeface="Microsoft Sans Serif"/>
                <a:cs typeface="Microsoft Sans Serif"/>
              </a:rPr>
              <a:t> </a:t>
            </a:r>
            <a:r>
              <a:rPr sz="2400" spc="-150" dirty="0">
                <a:latin typeface="Microsoft Sans Serif"/>
                <a:cs typeface="Microsoft Sans Serif"/>
              </a:rPr>
              <a:t>lies</a:t>
            </a:r>
            <a:r>
              <a:rPr sz="2400" spc="-10" dirty="0">
                <a:latin typeface="Microsoft Sans Serif"/>
                <a:cs typeface="Microsoft Sans Serif"/>
              </a:rPr>
              <a:t> </a:t>
            </a:r>
            <a:r>
              <a:rPr sz="2400" spc="-114" dirty="0">
                <a:latin typeface="Microsoft Sans Serif"/>
                <a:cs typeface="Microsoft Sans Serif"/>
              </a:rPr>
              <a:t>immediately</a:t>
            </a:r>
            <a:r>
              <a:rPr sz="2400" spc="-20" dirty="0">
                <a:latin typeface="Microsoft Sans Serif"/>
                <a:cs typeface="Microsoft Sans Serif"/>
              </a:rPr>
              <a:t> </a:t>
            </a:r>
            <a:r>
              <a:rPr sz="2400" spc="-135" dirty="0">
                <a:latin typeface="Microsoft Sans Serif"/>
                <a:cs typeface="Microsoft Sans Serif"/>
              </a:rPr>
              <a:t>beneath</a:t>
            </a:r>
            <a:r>
              <a:rPr sz="2400" spc="5" dirty="0">
                <a:latin typeface="Microsoft Sans Serif"/>
                <a:cs typeface="Microsoft Sans Serif"/>
              </a:rPr>
              <a:t> </a:t>
            </a:r>
            <a:r>
              <a:rPr sz="2400" spc="-25" dirty="0">
                <a:latin typeface="Microsoft Sans Serif"/>
                <a:cs typeface="Microsoft Sans Serif"/>
              </a:rPr>
              <a:t>the </a:t>
            </a:r>
            <a:r>
              <a:rPr sz="2400" spc="-300" dirty="0">
                <a:latin typeface="Microsoft Sans Serif"/>
                <a:cs typeface="Microsoft Sans Serif"/>
              </a:rPr>
              <a:t>mucous</a:t>
            </a:r>
            <a:r>
              <a:rPr sz="2400" spc="25" dirty="0">
                <a:latin typeface="Microsoft Sans Serif"/>
                <a:cs typeface="Microsoft Sans Serif"/>
              </a:rPr>
              <a:t> </a:t>
            </a:r>
            <a:r>
              <a:rPr sz="2400" spc="-190" dirty="0">
                <a:latin typeface="Microsoft Sans Serif"/>
                <a:cs typeface="Microsoft Sans Serif"/>
              </a:rPr>
              <a:t>membrane,</a:t>
            </a:r>
            <a:r>
              <a:rPr sz="2400" spc="10" dirty="0">
                <a:latin typeface="Microsoft Sans Serif"/>
                <a:cs typeface="Microsoft Sans Serif"/>
              </a:rPr>
              <a:t> </a:t>
            </a:r>
            <a:r>
              <a:rPr sz="2400" spc="-135" dirty="0">
                <a:latin typeface="Microsoft Sans Serif"/>
                <a:cs typeface="Microsoft Sans Serif"/>
              </a:rPr>
              <a:t>not</a:t>
            </a:r>
            <a:r>
              <a:rPr sz="2400" spc="-25" dirty="0">
                <a:latin typeface="Microsoft Sans Serif"/>
                <a:cs typeface="Microsoft Sans Serif"/>
              </a:rPr>
              <a:t> </a:t>
            </a:r>
            <a:r>
              <a:rPr sz="2400" spc="-75" dirty="0">
                <a:latin typeface="Microsoft Sans Serif"/>
                <a:cs typeface="Microsoft Sans Serif"/>
              </a:rPr>
              <a:t>buried</a:t>
            </a:r>
            <a:r>
              <a:rPr sz="2400" spc="10" dirty="0">
                <a:latin typeface="Microsoft Sans Serif"/>
                <a:cs typeface="Microsoft Sans Serif"/>
              </a:rPr>
              <a:t> </a:t>
            </a:r>
            <a:r>
              <a:rPr sz="2400" spc="-130" dirty="0">
                <a:latin typeface="Microsoft Sans Serif"/>
                <a:cs typeface="Microsoft Sans Serif"/>
              </a:rPr>
              <a:t>within</a:t>
            </a:r>
            <a:r>
              <a:rPr sz="2400" spc="5" dirty="0">
                <a:latin typeface="Microsoft Sans Serif"/>
                <a:cs typeface="Microsoft Sans Serif"/>
              </a:rPr>
              <a:t> </a:t>
            </a:r>
            <a:r>
              <a:rPr sz="2400" spc="-10" dirty="0">
                <a:latin typeface="Microsoft Sans Serif"/>
                <a:cs typeface="Microsoft Sans Serif"/>
              </a:rPr>
              <a:t>bone.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b="1" spc="-150" dirty="0">
                <a:latin typeface="Arial"/>
                <a:cs typeface="Arial"/>
              </a:rPr>
              <a:t>Nerve</a:t>
            </a:r>
            <a:r>
              <a:rPr sz="2400" b="1" spc="-25" dirty="0">
                <a:latin typeface="Arial"/>
                <a:cs typeface="Arial"/>
              </a:rPr>
              <a:t> </a:t>
            </a:r>
            <a:r>
              <a:rPr sz="2400" b="1" spc="-185" dirty="0">
                <a:latin typeface="Arial"/>
                <a:cs typeface="Arial"/>
              </a:rPr>
              <a:t>Anesthetized:</a:t>
            </a:r>
            <a:r>
              <a:rPr sz="2400" b="1" spc="-35" dirty="0">
                <a:latin typeface="Arial"/>
                <a:cs typeface="Arial"/>
              </a:rPr>
              <a:t> </a:t>
            </a:r>
            <a:r>
              <a:rPr sz="2400" spc="-220" dirty="0">
                <a:latin typeface="Microsoft Sans Serif"/>
                <a:cs typeface="Microsoft Sans Serif"/>
              </a:rPr>
              <a:t>Buccal</a:t>
            </a:r>
            <a:r>
              <a:rPr sz="2400" spc="25" dirty="0">
                <a:latin typeface="Microsoft Sans Serif"/>
                <a:cs typeface="Microsoft Sans Serif"/>
              </a:rPr>
              <a:t> </a:t>
            </a:r>
            <a:r>
              <a:rPr sz="2400" dirty="0">
                <a:latin typeface="Microsoft Sans Serif"/>
                <a:cs typeface="Microsoft Sans Serif"/>
              </a:rPr>
              <a:t>(a</a:t>
            </a:r>
            <a:r>
              <a:rPr sz="2400" spc="-90" dirty="0">
                <a:latin typeface="Microsoft Sans Serif"/>
                <a:cs typeface="Microsoft Sans Serif"/>
              </a:rPr>
              <a:t> </a:t>
            </a:r>
            <a:r>
              <a:rPr sz="2400" spc="-130" dirty="0">
                <a:latin typeface="Microsoft Sans Serif"/>
                <a:cs typeface="Microsoft Sans Serif"/>
              </a:rPr>
              <a:t>branch</a:t>
            </a:r>
            <a:r>
              <a:rPr sz="2400" spc="3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30" dirty="0">
                <a:latin typeface="Microsoft Sans Serif"/>
                <a:cs typeface="Microsoft Sans Serif"/>
              </a:rPr>
              <a:t>the</a:t>
            </a:r>
            <a:r>
              <a:rPr sz="2400" spc="-10" dirty="0">
                <a:latin typeface="Microsoft Sans Serif"/>
                <a:cs typeface="Microsoft Sans Serif"/>
              </a:rPr>
              <a:t> </a:t>
            </a:r>
            <a:r>
              <a:rPr sz="2400" spc="-70" dirty="0">
                <a:latin typeface="Microsoft Sans Serif"/>
                <a:cs typeface="Microsoft Sans Serif"/>
              </a:rPr>
              <a:t>anterior</a:t>
            </a:r>
            <a:r>
              <a:rPr sz="2400" spc="-5" dirty="0">
                <a:latin typeface="Microsoft Sans Serif"/>
                <a:cs typeface="Microsoft Sans Serif"/>
              </a:rPr>
              <a:t> </a:t>
            </a:r>
            <a:r>
              <a:rPr sz="2400" spc="-135" dirty="0">
                <a:latin typeface="Microsoft Sans Serif"/>
                <a:cs typeface="Microsoft Sans Serif"/>
              </a:rPr>
              <a:t>division</a:t>
            </a:r>
            <a:r>
              <a:rPr sz="2400" spc="-2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20" dirty="0">
                <a:latin typeface="Microsoft Sans Serif"/>
                <a:cs typeface="Microsoft Sans Serif"/>
              </a:rPr>
              <a:t>the</a:t>
            </a:r>
            <a:r>
              <a:rPr sz="2400" spc="5" dirty="0">
                <a:latin typeface="Microsoft Sans Serif"/>
                <a:cs typeface="Microsoft Sans Serif"/>
              </a:rPr>
              <a:t> </a:t>
            </a:r>
            <a:r>
              <a:rPr sz="2400" spc="-25" dirty="0">
                <a:latin typeface="Microsoft Sans Serif"/>
                <a:cs typeface="Microsoft Sans Serif"/>
              </a:rPr>
              <a:t>V3)</a:t>
            </a:r>
            <a:endParaRPr sz="2400">
              <a:latin typeface="Microsoft Sans Serif"/>
              <a:cs typeface="Microsoft Sans Serif"/>
            </a:endParaRPr>
          </a:p>
        </p:txBody>
      </p:sp>
      <p:pic>
        <p:nvPicPr>
          <p:cNvPr id="4" name="object 4"/>
          <p:cNvPicPr/>
          <p:nvPr/>
        </p:nvPicPr>
        <p:blipFill>
          <a:blip r:embed="rId2" cstate="print"/>
          <a:stretch>
            <a:fillRect/>
          </a:stretch>
        </p:blipFill>
        <p:spPr>
          <a:xfrm>
            <a:off x="3614927" y="4002069"/>
            <a:ext cx="3830801" cy="2688187"/>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125" y="415239"/>
            <a:ext cx="4470400" cy="574675"/>
          </a:xfrm>
          <a:prstGeom prst="rect">
            <a:avLst/>
          </a:prstGeom>
        </p:spPr>
        <p:txBody>
          <a:bodyPr vert="horz" wrap="square" lIns="0" tIns="12700" rIns="0" bIns="0" rtlCol="0">
            <a:spAutoFit/>
          </a:bodyPr>
          <a:lstStyle/>
          <a:p>
            <a:pPr marL="12700">
              <a:lnSpc>
                <a:spcPct val="100000"/>
              </a:lnSpc>
              <a:spcBef>
                <a:spcPts val="100"/>
              </a:spcBef>
            </a:pPr>
            <a:r>
              <a:rPr spc="-480" dirty="0"/>
              <a:t>BUCCAL</a:t>
            </a:r>
            <a:r>
              <a:rPr spc="5" dirty="0"/>
              <a:t> </a:t>
            </a:r>
            <a:r>
              <a:rPr spc="-459" dirty="0"/>
              <a:t>NERVE</a:t>
            </a:r>
            <a:r>
              <a:rPr spc="-15" dirty="0"/>
              <a:t> </a:t>
            </a:r>
            <a:r>
              <a:rPr spc="-500" dirty="0"/>
              <a:t>BLOCK</a:t>
            </a:r>
          </a:p>
        </p:txBody>
      </p:sp>
      <p:sp>
        <p:nvSpPr>
          <p:cNvPr id="3" name="object 3"/>
          <p:cNvSpPr txBox="1"/>
          <p:nvPr/>
        </p:nvSpPr>
        <p:spPr>
          <a:xfrm>
            <a:off x="1220520" y="1076121"/>
            <a:ext cx="8070215" cy="1074420"/>
          </a:xfrm>
          <a:prstGeom prst="rect">
            <a:avLst/>
          </a:prstGeom>
        </p:spPr>
        <p:txBody>
          <a:bodyPr vert="horz" wrap="square" lIns="0" tIns="113030" rIns="0" bIns="0" rtlCol="0">
            <a:spAutoFit/>
          </a:bodyPr>
          <a:lstStyle/>
          <a:p>
            <a:pPr marL="12700">
              <a:lnSpc>
                <a:spcPct val="100000"/>
              </a:lnSpc>
              <a:spcBef>
                <a:spcPts val="890"/>
              </a:spcBef>
            </a:pPr>
            <a:r>
              <a:rPr sz="2400" b="1" spc="-140" dirty="0">
                <a:latin typeface="Arial"/>
                <a:cs typeface="Arial"/>
              </a:rPr>
              <a:t>Area</a:t>
            </a:r>
            <a:r>
              <a:rPr sz="2400" b="1" spc="-5" dirty="0">
                <a:latin typeface="Arial"/>
                <a:cs typeface="Arial"/>
              </a:rPr>
              <a:t> </a:t>
            </a:r>
            <a:r>
              <a:rPr sz="2400" b="1" spc="-90" dirty="0">
                <a:latin typeface="Arial"/>
                <a:cs typeface="Arial"/>
              </a:rPr>
              <a:t>Anesthetized</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85" dirty="0">
                <a:latin typeface="Microsoft Sans Serif"/>
                <a:cs typeface="Microsoft Sans Serif"/>
              </a:rPr>
              <a:t>Soft</a:t>
            </a:r>
            <a:r>
              <a:rPr sz="2400" spc="-75" dirty="0">
                <a:latin typeface="Microsoft Sans Serif"/>
                <a:cs typeface="Microsoft Sans Serif"/>
              </a:rPr>
              <a:t> </a:t>
            </a:r>
            <a:r>
              <a:rPr sz="2400" spc="-254" dirty="0">
                <a:latin typeface="Microsoft Sans Serif"/>
                <a:cs typeface="Microsoft Sans Serif"/>
              </a:rPr>
              <a:t>tissues</a:t>
            </a:r>
            <a:r>
              <a:rPr sz="2400" spc="25" dirty="0">
                <a:latin typeface="Microsoft Sans Serif"/>
                <a:cs typeface="Microsoft Sans Serif"/>
              </a:rPr>
              <a:t> </a:t>
            </a:r>
            <a:r>
              <a:rPr sz="2400" spc="-70" dirty="0">
                <a:latin typeface="Microsoft Sans Serif"/>
                <a:cs typeface="Microsoft Sans Serif"/>
              </a:rPr>
              <a:t>and</a:t>
            </a:r>
            <a:r>
              <a:rPr sz="2400" spc="-50" dirty="0">
                <a:latin typeface="Microsoft Sans Serif"/>
                <a:cs typeface="Microsoft Sans Serif"/>
              </a:rPr>
              <a:t> </a:t>
            </a:r>
            <a:r>
              <a:rPr sz="2400" spc="-165" dirty="0">
                <a:latin typeface="Microsoft Sans Serif"/>
                <a:cs typeface="Microsoft Sans Serif"/>
              </a:rPr>
              <a:t>periosteum</a:t>
            </a:r>
            <a:r>
              <a:rPr sz="2400" spc="5" dirty="0">
                <a:latin typeface="Microsoft Sans Serif"/>
                <a:cs typeface="Microsoft Sans Serif"/>
              </a:rPr>
              <a:t> </a:t>
            </a:r>
            <a:r>
              <a:rPr sz="2400" spc="-150" dirty="0">
                <a:latin typeface="Microsoft Sans Serif"/>
                <a:cs typeface="Microsoft Sans Serif"/>
              </a:rPr>
              <a:t>buccal</a:t>
            </a:r>
            <a:r>
              <a:rPr sz="2400" spc="-5" dirty="0">
                <a:latin typeface="Microsoft Sans Serif"/>
                <a:cs typeface="Microsoft Sans Serif"/>
              </a:rPr>
              <a:t> </a:t>
            </a:r>
            <a:r>
              <a:rPr sz="2400" dirty="0">
                <a:latin typeface="Microsoft Sans Serif"/>
                <a:cs typeface="Microsoft Sans Serif"/>
              </a:rPr>
              <a:t>to</a:t>
            </a:r>
            <a:r>
              <a:rPr sz="2400" spc="-45" dirty="0">
                <a:latin typeface="Microsoft Sans Serif"/>
                <a:cs typeface="Microsoft Sans Serif"/>
              </a:rPr>
              <a:t> </a:t>
            </a:r>
            <a:r>
              <a:rPr sz="2400" spc="-140" dirty="0">
                <a:latin typeface="Microsoft Sans Serif"/>
                <a:cs typeface="Microsoft Sans Serif"/>
              </a:rPr>
              <a:t>the</a:t>
            </a:r>
            <a:r>
              <a:rPr sz="2400" spc="-15" dirty="0">
                <a:latin typeface="Microsoft Sans Serif"/>
                <a:cs typeface="Microsoft Sans Serif"/>
              </a:rPr>
              <a:t> </a:t>
            </a:r>
            <a:r>
              <a:rPr sz="2400" spc="-110" dirty="0">
                <a:latin typeface="Microsoft Sans Serif"/>
                <a:cs typeface="Microsoft Sans Serif"/>
              </a:rPr>
              <a:t>mandibular</a:t>
            </a:r>
            <a:r>
              <a:rPr sz="2400" spc="-35" dirty="0">
                <a:latin typeface="Microsoft Sans Serif"/>
                <a:cs typeface="Microsoft Sans Serif"/>
              </a:rPr>
              <a:t> </a:t>
            </a:r>
            <a:r>
              <a:rPr sz="2400" spc="-110" dirty="0">
                <a:latin typeface="Microsoft Sans Serif"/>
                <a:cs typeface="Microsoft Sans Serif"/>
              </a:rPr>
              <a:t>molar</a:t>
            </a:r>
            <a:r>
              <a:rPr sz="2400" spc="-45" dirty="0">
                <a:latin typeface="Microsoft Sans Serif"/>
                <a:cs typeface="Microsoft Sans Serif"/>
              </a:rPr>
              <a:t> teeth</a:t>
            </a:r>
            <a:endParaRPr sz="2400">
              <a:latin typeface="Microsoft Sans Serif"/>
              <a:cs typeface="Microsoft Sans Serif"/>
            </a:endParaRPr>
          </a:p>
        </p:txBody>
      </p:sp>
      <p:pic>
        <p:nvPicPr>
          <p:cNvPr id="4" name="object 4"/>
          <p:cNvPicPr/>
          <p:nvPr/>
        </p:nvPicPr>
        <p:blipFill>
          <a:blip r:embed="rId2" cstate="print"/>
          <a:stretch>
            <a:fillRect/>
          </a:stretch>
        </p:blipFill>
        <p:spPr>
          <a:xfrm>
            <a:off x="2267711" y="2170180"/>
            <a:ext cx="7026095" cy="4553707"/>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0352" y="153365"/>
            <a:ext cx="4464050" cy="574675"/>
          </a:xfrm>
          <a:prstGeom prst="rect">
            <a:avLst/>
          </a:prstGeom>
        </p:spPr>
        <p:txBody>
          <a:bodyPr vert="horz" wrap="square" lIns="0" tIns="12700" rIns="0" bIns="0" rtlCol="0">
            <a:spAutoFit/>
          </a:bodyPr>
          <a:lstStyle/>
          <a:p>
            <a:pPr marL="12700">
              <a:lnSpc>
                <a:spcPct val="100000"/>
              </a:lnSpc>
              <a:spcBef>
                <a:spcPts val="100"/>
              </a:spcBef>
            </a:pPr>
            <a:r>
              <a:rPr spc="-490" dirty="0"/>
              <a:t>BUCCAL</a:t>
            </a:r>
            <a:r>
              <a:rPr dirty="0"/>
              <a:t> </a:t>
            </a:r>
            <a:r>
              <a:rPr spc="-459" dirty="0"/>
              <a:t>NERVE</a:t>
            </a:r>
            <a:r>
              <a:rPr spc="-15" dirty="0"/>
              <a:t> </a:t>
            </a:r>
            <a:r>
              <a:rPr spc="-505" dirty="0"/>
              <a:t>BLOCK</a:t>
            </a:r>
          </a:p>
        </p:txBody>
      </p:sp>
      <p:sp>
        <p:nvSpPr>
          <p:cNvPr id="3" name="object 3"/>
          <p:cNvSpPr txBox="1"/>
          <p:nvPr/>
        </p:nvSpPr>
        <p:spPr>
          <a:xfrm>
            <a:off x="1300352" y="804812"/>
            <a:ext cx="9463405" cy="4904740"/>
          </a:xfrm>
          <a:prstGeom prst="rect">
            <a:avLst/>
          </a:prstGeom>
        </p:spPr>
        <p:txBody>
          <a:bodyPr vert="horz" wrap="square" lIns="0" tIns="58419" rIns="0" bIns="0" rtlCol="0">
            <a:spAutoFit/>
          </a:bodyPr>
          <a:lstStyle/>
          <a:p>
            <a:pPr marL="12700">
              <a:lnSpc>
                <a:spcPct val="100000"/>
              </a:lnSpc>
              <a:spcBef>
                <a:spcPts val="459"/>
              </a:spcBef>
            </a:pPr>
            <a:r>
              <a:rPr sz="2200" b="1" spc="-45" dirty="0">
                <a:latin typeface="Arial"/>
                <a:cs typeface="Arial"/>
              </a:rPr>
              <a:t>Indication</a:t>
            </a:r>
            <a:endParaRPr sz="2200">
              <a:latin typeface="Arial"/>
              <a:cs typeface="Arial"/>
            </a:endParaRPr>
          </a:p>
          <a:p>
            <a:pPr marL="240029" indent="-227329">
              <a:lnSpc>
                <a:spcPct val="100000"/>
              </a:lnSpc>
              <a:spcBef>
                <a:spcPts val="1010"/>
              </a:spcBef>
              <a:buSzPct val="125000"/>
              <a:buFont typeface="Arial MT"/>
              <a:buChar char="•"/>
              <a:tabLst>
                <a:tab pos="240029" algn="l"/>
              </a:tabLst>
            </a:pPr>
            <a:r>
              <a:rPr sz="2200" spc="-135" dirty="0">
                <a:latin typeface="Microsoft Sans Serif"/>
                <a:cs typeface="Microsoft Sans Serif"/>
              </a:rPr>
              <a:t>When</a:t>
            </a:r>
            <a:r>
              <a:rPr sz="2200" spc="5" dirty="0">
                <a:latin typeface="Microsoft Sans Serif"/>
                <a:cs typeface="Microsoft Sans Serif"/>
              </a:rPr>
              <a:t> </a:t>
            </a:r>
            <a:r>
              <a:rPr sz="2200" spc="-140" dirty="0">
                <a:latin typeface="Microsoft Sans Serif"/>
                <a:cs typeface="Microsoft Sans Serif"/>
              </a:rPr>
              <a:t>buccal</a:t>
            </a:r>
            <a:r>
              <a:rPr sz="2200" spc="35" dirty="0">
                <a:latin typeface="Microsoft Sans Serif"/>
                <a:cs typeface="Microsoft Sans Serif"/>
              </a:rPr>
              <a:t> </a:t>
            </a:r>
            <a:r>
              <a:rPr sz="2200" spc="-80" dirty="0">
                <a:latin typeface="Microsoft Sans Serif"/>
                <a:cs typeface="Microsoft Sans Serif"/>
              </a:rPr>
              <a:t>soft</a:t>
            </a:r>
            <a:r>
              <a:rPr sz="2200" spc="15" dirty="0">
                <a:latin typeface="Microsoft Sans Serif"/>
                <a:cs typeface="Microsoft Sans Serif"/>
              </a:rPr>
              <a:t> </a:t>
            </a:r>
            <a:r>
              <a:rPr sz="2200" spc="-200" dirty="0">
                <a:latin typeface="Microsoft Sans Serif"/>
                <a:cs typeface="Microsoft Sans Serif"/>
              </a:rPr>
              <a:t>tissue</a:t>
            </a:r>
            <a:r>
              <a:rPr sz="2200" spc="15" dirty="0">
                <a:latin typeface="Microsoft Sans Serif"/>
                <a:cs typeface="Microsoft Sans Serif"/>
              </a:rPr>
              <a:t> </a:t>
            </a:r>
            <a:r>
              <a:rPr sz="2200" spc="-165" dirty="0">
                <a:latin typeface="Microsoft Sans Serif"/>
                <a:cs typeface="Microsoft Sans Serif"/>
              </a:rPr>
              <a:t>anesthesia</a:t>
            </a:r>
            <a:r>
              <a:rPr sz="2200" spc="-10" dirty="0">
                <a:latin typeface="Microsoft Sans Serif"/>
                <a:cs typeface="Microsoft Sans Serif"/>
              </a:rPr>
              <a:t> </a:t>
            </a:r>
            <a:r>
              <a:rPr sz="2200" spc="-200" dirty="0">
                <a:latin typeface="Microsoft Sans Serif"/>
                <a:cs typeface="Microsoft Sans Serif"/>
              </a:rPr>
              <a:t>is</a:t>
            </a:r>
            <a:r>
              <a:rPr sz="2200" spc="40" dirty="0">
                <a:latin typeface="Microsoft Sans Serif"/>
                <a:cs typeface="Microsoft Sans Serif"/>
              </a:rPr>
              <a:t> </a:t>
            </a:r>
            <a:r>
              <a:rPr sz="2200" spc="-175" dirty="0">
                <a:latin typeface="Microsoft Sans Serif"/>
                <a:cs typeface="Microsoft Sans Serif"/>
              </a:rPr>
              <a:t>necessary</a:t>
            </a:r>
            <a:r>
              <a:rPr sz="2200" spc="-10" dirty="0">
                <a:latin typeface="Microsoft Sans Serif"/>
                <a:cs typeface="Microsoft Sans Serif"/>
              </a:rPr>
              <a:t> </a:t>
            </a:r>
            <a:r>
              <a:rPr sz="2200" dirty="0">
                <a:latin typeface="Microsoft Sans Serif"/>
                <a:cs typeface="Microsoft Sans Serif"/>
              </a:rPr>
              <a:t>for</a:t>
            </a:r>
            <a:r>
              <a:rPr sz="2200" spc="20" dirty="0">
                <a:latin typeface="Microsoft Sans Serif"/>
                <a:cs typeface="Microsoft Sans Serif"/>
              </a:rPr>
              <a:t> </a:t>
            </a:r>
            <a:r>
              <a:rPr sz="2200" spc="-65" dirty="0">
                <a:latin typeface="Microsoft Sans Serif"/>
                <a:cs typeface="Microsoft Sans Serif"/>
              </a:rPr>
              <a:t>dental</a:t>
            </a:r>
            <a:r>
              <a:rPr sz="2200" spc="5" dirty="0">
                <a:latin typeface="Microsoft Sans Serif"/>
                <a:cs typeface="Microsoft Sans Serif"/>
              </a:rPr>
              <a:t> </a:t>
            </a:r>
            <a:r>
              <a:rPr sz="2200" spc="-135" dirty="0">
                <a:latin typeface="Microsoft Sans Serif"/>
                <a:cs typeface="Microsoft Sans Serif"/>
              </a:rPr>
              <a:t>procedures</a:t>
            </a:r>
            <a:r>
              <a:rPr sz="2200" spc="35" dirty="0">
                <a:latin typeface="Microsoft Sans Serif"/>
                <a:cs typeface="Microsoft Sans Serif"/>
              </a:rPr>
              <a:t> </a:t>
            </a:r>
            <a:r>
              <a:rPr sz="2200" spc="-20" dirty="0">
                <a:latin typeface="Microsoft Sans Serif"/>
                <a:cs typeface="Microsoft Sans Serif"/>
              </a:rPr>
              <a:t>–mandibular</a:t>
            </a:r>
            <a:endParaRPr sz="2200">
              <a:latin typeface="Microsoft Sans Serif"/>
              <a:cs typeface="Microsoft Sans Serif"/>
            </a:endParaRPr>
          </a:p>
          <a:p>
            <a:pPr marL="241300">
              <a:lnSpc>
                <a:spcPct val="100000"/>
              </a:lnSpc>
            </a:pPr>
            <a:r>
              <a:rPr sz="2200" spc="-90" dirty="0">
                <a:latin typeface="Microsoft Sans Serif"/>
                <a:cs typeface="Microsoft Sans Serif"/>
              </a:rPr>
              <a:t>molar</a:t>
            </a:r>
            <a:r>
              <a:rPr sz="2200" spc="-50" dirty="0">
                <a:latin typeface="Microsoft Sans Serif"/>
                <a:cs typeface="Microsoft Sans Serif"/>
              </a:rPr>
              <a:t> </a:t>
            </a:r>
            <a:r>
              <a:rPr sz="2200" spc="-10" dirty="0">
                <a:latin typeface="Microsoft Sans Serif"/>
                <a:cs typeface="Microsoft Sans Serif"/>
              </a:rPr>
              <a:t>region</a:t>
            </a:r>
            <a:endParaRPr sz="2200">
              <a:latin typeface="Microsoft Sans Serif"/>
              <a:cs typeface="Microsoft Sans Serif"/>
            </a:endParaRPr>
          </a:p>
          <a:p>
            <a:pPr marL="12700">
              <a:lnSpc>
                <a:spcPct val="100000"/>
              </a:lnSpc>
              <a:spcBef>
                <a:spcPts val="1010"/>
              </a:spcBef>
            </a:pPr>
            <a:r>
              <a:rPr sz="2200" b="1" spc="-95" dirty="0">
                <a:latin typeface="Arial"/>
                <a:cs typeface="Arial"/>
              </a:rPr>
              <a:t>Contraindication</a:t>
            </a:r>
            <a:endParaRPr sz="2200">
              <a:latin typeface="Arial"/>
              <a:cs typeface="Arial"/>
            </a:endParaRPr>
          </a:p>
          <a:p>
            <a:pPr marL="240029" indent="-227329">
              <a:lnSpc>
                <a:spcPct val="100000"/>
              </a:lnSpc>
              <a:spcBef>
                <a:spcPts val="985"/>
              </a:spcBef>
              <a:buSzPct val="125000"/>
              <a:buFont typeface="Arial MT"/>
              <a:buChar char="•"/>
              <a:tabLst>
                <a:tab pos="240029" algn="l"/>
              </a:tabLst>
            </a:pPr>
            <a:r>
              <a:rPr sz="2200" spc="-120" dirty="0">
                <a:latin typeface="Microsoft Sans Serif"/>
                <a:cs typeface="Microsoft Sans Serif"/>
              </a:rPr>
              <a:t>Infection</a:t>
            </a:r>
            <a:r>
              <a:rPr sz="2200" spc="-30" dirty="0">
                <a:latin typeface="Microsoft Sans Serif"/>
                <a:cs typeface="Microsoft Sans Serif"/>
              </a:rPr>
              <a:t> </a:t>
            </a:r>
            <a:r>
              <a:rPr sz="2200" dirty="0">
                <a:latin typeface="Microsoft Sans Serif"/>
                <a:cs typeface="Microsoft Sans Serif"/>
              </a:rPr>
              <a:t>or</a:t>
            </a:r>
            <a:r>
              <a:rPr sz="2200" spc="-50" dirty="0">
                <a:latin typeface="Microsoft Sans Serif"/>
                <a:cs typeface="Microsoft Sans Serif"/>
              </a:rPr>
              <a:t> </a:t>
            </a:r>
            <a:r>
              <a:rPr sz="2200" spc="-130" dirty="0">
                <a:latin typeface="Microsoft Sans Serif"/>
                <a:cs typeface="Microsoft Sans Serif"/>
              </a:rPr>
              <a:t>acute</a:t>
            </a:r>
            <a:r>
              <a:rPr sz="2200" spc="-10" dirty="0">
                <a:latin typeface="Microsoft Sans Serif"/>
                <a:cs typeface="Microsoft Sans Serif"/>
              </a:rPr>
              <a:t> </a:t>
            </a:r>
            <a:r>
              <a:rPr sz="2200" spc="-120" dirty="0">
                <a:latin typeface="Microsoft Sans Serif"/>
                <a:cs typeface="Microsoft Sans Serif"/>
              </a:rPr>
              <a:t>inflammation</a:t>
            </a:r>
            <a:r>
              <a:rPr sz="2200" spc="-25" dirty="0">
                <a:latin typeface="Microsoft Sans Serif"/>
                <a:cs typeface="Microsoft Sans Serif"/>
              </a:rPr>
              <a:t> </a:t>
            </a:r>
            <a:r>
              <a:rPr sz="2200" spc="-105" dirty="0">
                <a:latin typeface="Microsoft Sans Serif"/>
                <a:cs typeface="Microsoft Sans Serif"/>
              </a:rPr>
              <a:t>in</a:t>
            </a:r>
            <a:r>
              <a:rPr sz="2200" spc="-2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0" dirty="0">
                <a:latin typeface="Microsoft Sans Serif"/>
                <a:cs typeface="Microsoft Sans Serif"/>
              </a:rPr>
              <a:t>area</a:t>
            </a:r>
            <a:r>
              <a:rPr sz="2200" spc="-50" dirty="0">
                <a:latin typeface="Microsoft Sans Serif"/>
                <a:cs typeface="Microsoft Sans Serif"/>
              </a:rPr>
              <a:t> </a:t>
            </a:r>
            <a:r>
              <a:rPr sz="2200" dirty="0">
                <a:latin typeface="Microsoft Sans Serif"/>
                <a:cs typeface="Microsoft Sans Serif"/>
              </a:rPr>
              <a:t>of</a:t>
            </a:r>
            <a:r>
              <a:rPr sz="2200" spc="45" dirty="0">
                <a:latin typeface="Microsoft Sans Serif"/>
                <a:cs typeface="Microsoft Sans Serif"/>
              </a:rPr>
              <a:t> </a:t>
            </a:r>
            <a:r>
              <a:rPr sz="2200" spc="-10" dirty="0">
                <a:latin typeface="Microsoft Sans Serif"/>
                <a:cs typeface="Microsoft Sans Serif"/>
              </a:rPr>
              <a:t>injection</a:t>
            </a:r>
            <a:endParaRPr sz="2200">
              <a:latin typeface="Microsoft Sans Serif"/>
              <a:cs typeface="Microsoft Sans Serif"/>
            </a:endParaRPr>
          </a:p>
          <a:p>
            <a:pPr marL="12700">
              <a:lnSpc>
                <a:spcPct val="100000"/>
              </a:lnSpc>
              <a:spcBef>
                <a:spcPts val="1010"/>
              </a:spcBef>
            </a:pPr>
            <a:r>
              <a:rPr sz="2200" b="1" spc="-50" dirty="0">
                <a:latin typeface="Arial"/>
                <a:cs typeface="Arial"/>
              </a:rPr>
              <a:t>Advantages</a:t>
            </a:r>
            <a:endParaRPr sz="2200">
              <a:latin typeface="Arial"/>
              <a:cs typeface="Arial"/>
            </a:endParaRPr>
          </a:p>
          <a:p>
            <a:pPr marL="240029" indent="-227329">
              <a:lnSpc>
                <a:spcPct val="100000"/>
              </a:lnSpc>
              <a:spcBef>
                <a:spcPts val="1010"/>
              </a:spcBef>
              <a:buSzPct val="125000"/>
              <a:buFont typeface="Arial MT"/>
              <a:buChar char="•"/>
              <a:tabLst>
                <a:tab pos="240029" algn="l"/>
              </a:tabLst>
            </a:pPr>
            <a:r>
              <a:rPr sz="2200" spc="-140" dirty="0">
                <a:latin typeface="Microsoft Sans Serif"/>
                <a:cs typeface="Microsoft Sans Serif"/>
              </a:rPr>
              <a:t>High</a:t>
            </a:r>
            <a:r>
              <a:rPr sz="2200" spc="25" dirty="0">
                <a:latin typeface="Microsoft Sans Serif"/>
                <a:cs typeface="Microsoft Sans Serif"/>
              </a:rPr>
              <a:t> </a:t>
            </a:r>
            <a:r>
              <a:rPr sz="2200" spc="-295" dirty="0">
                <a:latin typeface="Microsoft Sans Serif"/>
                <a:cs typeface="Microsoft Sans Serif"/>
              </a:rPr>
              <a:t>success</a:t>
            </a:r>
            <a:r>
              <a:rPr sz="2200" spc="45" dirty="0">
                <a:latin typeface="Microsoft Sans Serif"/>
                <a:cs typeface="Microsoft Sans Serif"/>
              </a:rPr>
              <a:t> </a:t>
            </a:r>
            <a:r>
              <a:rPr sz="2200" spc="-20" dirty="0">
                <a:latin typeface="Microsoft Sans Serif"/>
                <a:cs typeface="Microsoft Sans Serif"/>
              </a:rPr>
              <a:t>rate</a:t>
            </a:r>
            <a:endParaRPr sz="2200">
              <a:latin typeface="Microsoft Sans Serif"/>
              <a:cs typeface="Microsoft Sans Serif"/>
            </a:endParaRPr>
          </a:p>
          <a:p>
            <a:pPr marL="240029" indent="-227329">
              <a:lnSpc>
                <a:spcPct val="100000"/>
              </a:lnSpc>
              <a:spcBef>
                <a:spcPts val="985"/>
              </a:spcBef>
              <a:buSzPct val="125000"/>
              <a:buFont typeface="Arial MT"/>
              <a:buChar char="•"/>
              <a:tabLst>
                <a:tab pos="240029" algn="l"/>
              </a:tabLst>
            </a:pPr>
            <a:r>
              <a:rPr sz="2200" spc="-165" dirty="0">
                <a:latin typeface="Microsoft Sans Serif"/>
                <a:cs typeface="Microsoft Sans Serif"/>
              </a:rPr>
              <a:t>Technically</a:t>
            </a:r>
            <a:r>
              <a:rPr sz="2200" spc="75" dirty="0">
                <a:latin typeface="Microsoft Sans Serif"/>
                <a:cs typeface="Microsoft Sans Serif"/>
              </a:rPr>
              <a:t> </a:t>
            </a:r>
            <a:r>
              <a:rPr sz="2200" spc="-20" dirty="0">
                <a:latin typeface="Microsoft Sans Serif"/>
                <a:cs typeface="Microsoft Sans Serif"/>
              </a:rPr>
              <a:t>easy</a:t>
            </a:r>
            <a:endParaRPr sz="2200">
              <a:latin typeface="Microsoft Sans Serif"/>
              <a:cs typeface="Microsoft Sans Serif"/>
            </a:endParaRPr>
          </a:p>
          <a:p>
            <a:pPr marL="12700">
              <a:lnSpc>
                <a:spcPct val="100000"/>
              </a:lnSpc>
              <a:spcBef>
                <a:spcPts val="1010"/>
              </a:spcBef>
            </a:pPr>
            <a:r>
              <a:rPr sz="2200" b="1" spc="-80" dirty="0">
                <a:latin typeface="Arial"/>
                <a:cs typeface="Arial"/>
              </a:rPr>
              <a:t>Disadvantages</a:t>
            </a:r>
            <a:endParaRPr sz="2200">
              <a:latin typeface="Arial"/>
              <a:cs typeface="Arial"/>
            </a:endParaRPr>
          </a:p>
          <a:p>
            <a:pPr marL="240029" indent="-227329">
              <a:lnSpc>
                <a:spcPct val="100000"/>
              </a:lnSpc>
              <a:spcBef>
                <a:spcPts val="1010"/>
              </a:spcBef>
              <a:buSzPct val="125000"/>
              <a:buFont typeface="Arial MT"/>
              <a:buChar char="•"/>
              <a:tabLst>
                <a:tab pos="240029" algn="l"/>
              </a:tabLst>
            </a:pPr>
            <a:r>
              <a:rPr sz="2200" spc="-120" dirty="0">
                <a:latin typeface="Microsoft Sans Serif"/>
                <a:cs typeface="Microsoft Sans Serif"/>
              </a:rPr>
              <a:t>Potential</a:t>
            </a:r>
            <a:r>
              <a:rPr sz="2200" spc="-5" dirty="0">
                <a:latin typeface="Microsoft Sans Serif"/>
                <a:cs typeface="Microsoft Sans Serif"/>
              </a:rPr>
              <a:t> </a:t>
            </a:r>
            <a:r>
              <a:rPr sz="2200" dirty="0">
                <a:latin typeface="Microsoft Sans Serif"/>
                <a:cs typeface="Microsoft Sans Serif"/>
              </a:rPr>
              <a:t>for</a:t>
            </a:r>
            <a:r>
              <a:rPr sz="2200" spc="-5" dirty="0">
                <a:latin typeface="Microsoft Sans Serif"/>
                <a:cs typeface="Microsoft Sans Serif"/>
              </a:rPr>
              <a:t> </a:t>
            </a:r>
            <a:r>
              <a:rPr sz="2200" spc="-55" dirty="0">
                <a:latin typeface="Microsoft Sans Serif"/>
                <a:cs typeface="Microsoft Sans Serif"/>
              </a:rPr>
              <a:t>pain</a:t>
            </a:r>
            <a:r>
              <a:rPr sz="2200" spc="-15" dirty="0">
                <a:latin typeface="Microsoft Sans Serif"/>
                <a:cs typeface="Microsoft Sans Serif"/>
              </a:rPr>
              <a:t> </a:t>
            </a:r>
            <a:r>
              <a:rPr sz="2200" spc="50" dirty="0">
                <a:latin typeface="Microsoft Sans Serif"/>
                <a:cs typeface="Microsoft Sans Serif"/>
              </a:rPr>
              <a:t>if</a:t>
            </a:r>
            <a:r>
              <a:rPr sz="2200" spc="65" dirty="0">
                <a:latin typeface="Microsoft Sans Serif"/>
                <a:cs typeface="Microsoft Sans Serif"/>
              </a:rPr>
              <a:t> </a:t>
            </a:r>
            <a:r>
              <a:rPr sz="2200" spc="-130" dirty="0">
                <a:latin typeface="Microsoft Sans Serif"/>
                <a:cs typeface="Microsoft Sans Serif"/>
              </a:rPr>
              <a:t>the</a:t>
            </a:r>
            <a:r>
              <a:rPr sz="2200" spc="-5" dirty="0">
                <a:latin typeface="Microsoft Sans Serif"/>
                <a:cs typeface="Microsoft Sans Serif"/>
              </a:rPr>
              <a:t> </a:t>
            </a:r>
            <a:r>
              <a:rPr sz="2200" spc="-114" dirty="0">
                <a:latin typeface="Microsoft Sans Serif"/>
                <a:cs typeface="Microsoft Sans Serif"/>
              </a:rPr>
              <a:t>needle</a:t>
            </a:r>
            <a:r>
              <a:rPr sz="2200" spc="-10" dirty="0">
                <a:latin typeface="Microsoft Sans Serif"/>
                <a:cs typeface="Microsoft Sans Serif"/>
              </a:rPr>
              <a:t> </a:t>
            </a:r>
            <a:r>
              <a:rPr sz="2200" spc="-165" dirty="0">
                <a:latin typeface="Microsoft Sans Serif"/>
                <a:cs typeface="Microsoft Sans Serif"/>
              </a:rPr>
              <a:t>contacts</a:t>
            </a:r>
            <a:r>
              <a:rPr sz="2200" spc="25" dirty="0">
                <a:latin typeface="Microsoft Sans Serif"/>
                <a:cs typeface="Microsoft Sans Serif"/>
              </a:rPr>
              <a:t> </a:t>
            </a:r>
            <a:r>
              <a:rPr sz="2200" spc="-130" dirty="0">
                <a:latin typeface="Microsoft Sans Serif"/>
                <a:cs typeface="Microsoft Sans Serif"/>
              </a:rPr>
              <a:t>the</a:t>
            </a:r>
            <a:r>
              <a:rPr sz="2200" spc="-5" dirty="0">
                <a:latin typeface="Microsoft Sans Serif"/>
                <a:cs typeface="Microsoft Sans Serif"/>
              </a:rPr>
              <a:t> </a:t>
            </a:r>
            <a:r>
              <a:rPr sz="2200" spc="-150" dirty="0">
                <a:latin typeface="Microsoft Sans Serif"/>
                <a:cs typeface="Microsoft Sans Serif"/>
              </a:rPr>
              <a:t>periosteum</a:t>
            </a:r>
            <a:r>
              <a:rPr sz="2200" spc="-5" dirty="0">
                <a:latin typeface="Microsoft Sans Serif"/>
                <a:cs typeface="Microsoft Sans Serif"/>
              </a:rPr>
              <a:t> </a:t>
            </a:r>
            <a:r>
              <a:rPr sz="2200" spc="-85" dirty="0">
                <a:latin typeface="Microsoft Sans Serif"/>
                <a:cs typeface="Microsoft Sans Serif"/>
              </a:rPr>
              <a:t>during</a:t>
            </a:r>
            <a:r>
              <a:rPr sz="2200" spc="5" dirty="0">
                <a:latin typeface="Microsoft Sans Serif"/>
                <a:cs typeface="Microsoft Sans Serif"/>
              </a:rPr>
              <a:t> </a:t>
            </a:r>
            <a:r>
              <a:rPr sz="2200" spc="-10" dirty="0">
                <a:latin typeface="Microsoft Sans Serif"/>
                <a:cs typeface="Microsoft Sans Serif"/>
              </a:rPr>
              <a:t>injection.</a:t>
            </a:r>
            <a:endParaRPr sz="2200">
              <a:latin typeface="Microsoft Sans Serif"/>
              <a:cs typeface="Microsoft Sans Serif"/>
            </a:endParaRPr>
          </a:p>
          <a:p>
            <a:pPr marL="12700">
              <a:lnSpc>
                <a:spcPct val="100000"/>
              </a:lnSpc>
              <a:spcBef>
                <a:spcPts val="985"/>
              </a:spcBef>
            </a:pPr>
            <a:r>
              <a:rPr sz="2200" b="1" spc="-185" dirty="0">
                <a:latin typeface="Arial"/>
                <a:cs typeface="Arial"/>
              </a:rPr>
              <a:t>Positive</a:t>
            </a:r>
            <a:r>
              <a:rPr sz="2200" b="1" spc="-65" dirty="0">
                <a:latin typeface="Arial"/>
                <a:cs typeface="Arial"/>
              </a:rPr>
              <a:t> </a:t>
            </a:r>
            <a:r>
              <a:rPr sz="2200" b="1" spc="-140" dirty="0">
                <a:latin typeface="Arial"/>
                <a:cs typeface="Arial"/>
              </a:rPr>
              <a:t>Aspiration:</a:t>
            </a:r>
            <a:r>
              <a:rPr sz="2200" b="1" spc="-75" dirty="0">
                <a:latin typeface="Arial"/>
                <a:cs typeface="Arial"/>
              </a:rPr>
              <a:t> </a:t>
            </a:r>
            <a:r>
              <a:rPr sz="2200" b="1" spc="-35" dirty="0">
                <a:latin typeface="Arial"/>
                <a:cs typeface="Arial"/>
              </a:rPr>
              <a:t>0.7</a:t>
            </a:r>
            <a:r>
              <a:rPr sz="2200" b="1" spc="-50" dirty="0">
                <a:latin typeface="Arial"/>
                <a:cs typeface="Arial"/>
              </a:rPr>
              <a:t> </a:t>
            </a:r>
            <a:r>
              <a:rPr sz="2200" b="1" spc="105" dirty="0">
                <a:latin typeface="Arial"/>
                <a:cs typeface="Arial"/>
              </a:rPr>
              <a:t>%</a:t>
            </a:r>
            <a:endParaRPr sz="2200">
              <a:latin typeface="Arial"/>
              <a:cs typeface="Arial"/>
            </a:endParaRPr>
          </a:p>
        </p:txBody>
      </p:sp>
      <p:pic>
        <p:nvPicPr>
          <p:cNvPr id="4" name="object 4"/>
          <p:cNvPicPr/>
          <p:nvPr/>
        </p:nvPicPr>
        <p:blipFill>
          <a:blip r:embed="rId2" cstate="print"/>
          <a:stretch>
            <a:fillRect/>
          </a:stretch>
        </p:blipFill>
        <p:spPr>
          <a:xfrm>
            <a:off x="7601711" y="1825735"/>
            <a:ext cx="4562943" cy="3093736"/>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3692" y="400939"/>
            <a:ext cx="4463415" cy="574040"/>
          </a:xfrm>
          <a:prstGeom prst="rect">
            <a:avLst/>
          </a:prstGeom>
        </p:spPr>
        <p:txBody>
          <a:bodyPr vert="horz" wrap="square" lIns="0" tIns="12700" rIns="0" bIns="0" rtlCol="0">
            <a:spAutoFit/>
          </a:bodyPr>
          <a:lstStyle/>
          <a:p>
            <a:pPr marL="12700">
              <a:lnSpc>
                <a:spcPct val="100000"/>
              </a:lnSpc>
              <a:spcBef>
                <a:spcPts val="100"/>
              </a:spcBef>
            </a:pPr>
            <a:r>
              <a:rPr spc="-490" dirty="0"/>
              <a:t>BUCCAL</a:t>
            </a:r>
            <a:r>
              <a:rPr spc="10" dirty="0"/>
              <a:t> </a:t>
            </a:r>
            <a:r>
              <a:rPr spc="-459" dirty="0"/>
              <a:t>NERVE</a:t>
            </a:r>
            <a:r>
              <a:rPr spc="-10" dirty="0"/>
              <a:t> </a:t>
            </a:r>
            <a:r>
              <a:rPr spc="-505" dirty="0"/>
              <a:t>BLOCK</a:t>
            </a:r>
          </a:p>
        </p:txBody>
      </p:sp>
      <p:sp>
        <p:nvSpPr>
          <p:cNvPr id="3" name="object 3"/>
          <p:cNvSpPr txBox="1"/>
          <p:nvPr/>
        </p:nvSpPr>
        <p:spPr>
          <a:xfrm>
            <a:off x="1220520" y="1164989"/>
            <a:ext cx="9301480" cy="4215130"/>
          </a:xfrm>
          <a:prstGeom prst="rect">
            <a:avLst/>
          </a:prstGeom>
        </p:spPr>
        <p:txBody>
          <a:bodyPr vert="horz" wrap="square" lIns="0" tIns="113030" rIns="0" bIns="0" rtlCol="0">
            <a:spAutoFit/>
          </a:bodyPr>
          <a:lstStyle/>
          <a:p>
            <a:pPr marL="12700">
              <a:lnSpc>
                <a:spcPct val="100000"/>
              </a:lnSpc>
              <a:spcBef>
                <a:spcPts val="890"/>
              </a:spcBef>
            </a:pPr>
            <a:r>
              <a:rPr sz="2400" b="1" spc="-245" dirty="0">
                <a:latin typeface="Arial"/>
                <a:cs typeface="Arial"/>
              </a:rPr>
              <a:t>Signs</a:t>
            </a:r>
            <a:r>
              <a:rPr sz="2400" b="1" spc="-15" dirty="0">
                <a:latin typeface="Arial"/>
                <a:cs typeface="Arial"/>
              </a:rPr>
              <a:t> </a:t>
            </a:r>
            <a:r>
              <a:rPr sz="2400" b="1" spc="-165" dirty="0">
                <a:latin typeface="Arial"/>
                <a:cs typeface="Arial"/>
              </a:rPr>
              <a:t>and</a:t>
            </a:r>
            <a:r>
              <a:rPr sz="2400" b="1" spc="-25" dirty="0">
                <a:latin typeface="Arial"/>
                <a:cs typeface="Arial"/>
              </a:rPr>
              <a:t> </a:t>
            </a:r>
            <a:r>
              <a:rPr sz="2400" b="1" spc="-114" dirty="0">
                <a:latin typeface="Arial"/>
                <a:cs typeface="Arial"/>
              </a:rPr>
              <a:t>Symptoms</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140" dirty="0">
                <a:latin typeface="Microsoft Sans Serif"/>
                <a:cs typeface="Microsoft Sans Serif"/>
              </a:rPr>
              <a:t>Rarely</a:t>
            </a:r>
            <a:r>
              <a:rPr sz="2400" spc="25" dirty="0">
                <a:latin typeface="Microsoft Sans Serif"/>
                <a:cs typeface="Microsoft Sans Serif"/>
              </a:rPr>
              <a:t> </a:t>
            </a:r>
            <a:r>
              <a:rPr sz="2400" spc="-160" dirty="0">
                <a:latin typeface="Microsoft Sans Serif"/>
                <a:cs typeface="Microsoft Sans Serif"/>
              </a:rPr>
              <a:t>experiences</a:t>
            </a:r>
            <a:r>
              <a:rPr sz="2400" spc="45" dirty="0">
                <a:latin typeface="Microsoft Sans Serif"/>
                <a:cs typeface="Microsoft Sans Serif"/>
              </a:rPr>
              <a:t> </a:t>
            </a:r>
            <a:r>
              <a:rPr sz="2400" spc="-120" dirty="0">
                <a:latin typeface="Microsoft Sans Serif"/>
                <a:cs typeface="Microsoft Sans Serif"/>
              </a:rPr>
              <a:t>any</a:t>
            </a:r>
            <a:r>
              <a:rPr sz="2400" dirty="0">
                <a:latin typeface="Microsoft Sans Serif"/>
                <a:cs typeface="Microsoft Sans Serif"/>
              </a:rPr>
              <a:t> </a:t>
            </a:r>
            <a:r>
              <a:rPr sz="2400" spc="-160" dirty="0">
                <a:latin typeface="Microsoft Sans Serif"/>
                <a:cs typeface="Microsoft Sans Serif"/>
              </a:rPr>
              <a:t>subjective</a:t>
            </a:r>
            <a:r>
              <a:rPr sz="2400" spc="30" dirty="0">
                <a:latin typeface="Microsoft Sans Serif"/>
                <a:cs typeface="Microsoft Sans Serif"/>
              </a:rPr>
              <a:t> </a:t>
            </a:r>
            <a:r>
              <a:rPr sz="2400" spc="-229" dirty="0">
                <a:latin typeface="Microsoft Sans Serif"/>
                <a:cs typeface="Microsoft Sans Serif"/>
              </a:rPr>
              <a:t>symptoms</a:t>
            </a:r>
            <a:r>
              <a:rPr sz="2400" spc="35" dirty="0">
                <a:latin typeface="Microsoft Sans Serif"/>
                <a:cs typeface="Microsoft Sans Serif"/>
              </a:rPr>
              <a:t> </a:t>
            </a:r>
            <a:r>
              <a:rPr sz="2400" spc="-10" dirty="0">
                <a:latin typeface="Microsoft Sans Serif"/>
                <a:cs typeface="Microsoft Sans Serif"/>
              </a:rPr>
              <a:t>-</a:t>
            </a:r>
            <a:r>
              <a:rPr sz="2400" spc="-120" dirty="0">
                <a:latin typeface="Microsoft Sans Serif"/>
                <a:cs typeface="Microsoft Sans Serif"/>
              </a:rPr>
              <a:t>location</a:t>
            </a:r>
            <a:r>
              <a:rPr sz="2400" spc="35" dirty="0">
                <a:latin typeface="Microsoft Sans Serif"/>
                <a:cs typeface="Microsoft Sans Serif"/>
              </a:rPr>
              <a:t> </a:t>
            </a:r>
            <a:r>
              <a:rPr sz="2400" spc="-80" dirty="0">
                <a:latin typeface="Microsoft Sans Serif"/>
                <a:cs typeface="Microsoft Sans Serif"/>
              </a:rPr>
              <a:t>and</a:t>
            </a:r>
            <a:r>
              <a:rPr sz="2400" spc="20" dirty="0">
                <a:latin typeface="Microsoft Sans Serif"/>
                <a:cs typeface="Microsoft Sans Serif"/>
              </a:rPr>
              <a:t> </a:t>
            </a:r>
            <a:r>
              <a:rPr sz="2400" spc="-185" dirty="0">
                <a:latin typeface="Microsoft Sans Serif"/>
                <a:cs typeface="Microsoft Sans Serif"/>
              </a:rPr>
              <a:t>small</a:t>
            </a:r>
            <a:r>
              <a:rPr sz="2400" spc="30" dirty="0">
                <a:latin typeface="Microsoft Sans Serif"/>
                <a:cs typeface="Microsoft Sans Serif"/>
              </a:rPr>
              <a:t> </a:t>
            </a:r>
            <a:r>
              <a:rPr sz="2400" spc="-190" dirty="0">
                <a:latin typeface="Microsoft Sans Serif"/>
                <a:cs typeface="Microsoft Sans Serif"/>
              </a:rPr>
              <a:t>size</a:t>
            </a:r>
            <a:r>
              <a:rPr sz="2400" spc="15" dirty="0">
                <a:latin typeface="Microsoft Sans Serif"/>
                <a:cs typeface="Microsoft Sans Serif"/>
              </a:rPr>
              <a:t> </a:t>
            </a:r>
            <a:r>
              <a:rPr sz="2400" dirty="0">
                <a:latin typeface="Microsoft Sans Serif"/>
                <a:cs typeface="Microsoft Sans Serif"/>
              </a:rPr>
              <a:t>of</a:t>
            </a:r>
            <a:r>
              <a:rPr sz="2400" spc="85" dirty="0">
                <a:latin typeface="Microsoft Sans Serif"/>
                <a:cs typeface="Microsoft Sans Serif"/>
              </a:rPr>
              <a:t> </a:t>
            </a:r>
            <a:r>
              <a:rPr sz="2400" spc="-25" dirty="0">
                <a:latin typeface="Microsoft Sans Serif"/>
                <a:cs typeface="Microsoft Sans Serif"/>
              </a:rPr>
              <a:t>the</a:t>
            </a:r>
            <a:endParaRPr sz="2400">
              <a:latin typeface="Microsoft Sans Serif"/>
              <a:cs typeface="Microsoft Sans Serif"/>
            </a:endParaRPr>
          </a:p>
          <a:p>
            <a:pPr marL="240665">
              <a:lnSpc>
                <a:spcPct val="100000"/>
              </a:lnSpc>
              <a:spcBef>
                <a:spcPts val="580"/>
              </a:spcBef>
            </a:pPr>
            <a:r>
              <a:rPr sz="2400" spc="-140" dirty="0">
                <a:latin typeface="Microsoft Sans Serif"/>
                <a:cs typeface="Microsoft Sans Serif"/>
              </a:rPr>
              <a:t>anesthetized</a:t>
            </a:r>
            <a:r>
              <a:rPr sz="2400" spc="45" dirty="0">
                <a:latin typeface="Microsoft Sans Serif"/>
                <a:cs typeface="Microsoft Sans Serif"/>
              </a:rPr>
              <a:t> </a:t>
            </a:r>
            <a:r>
              <a:rPr sz="2400" spc="-20" dirty="0">
                <a:latin typeface="Microsoft Sans Serif"/>
                <a:cs typeface="Microsoft Sans Serif"/>
              </a:rPr>
              <a:t>area</a:t>
            </a:r>
            <a:endParaRPr sz="2400">
              <a:latin typeface="Microsoft Sans Serif"/>
              <a:cs typeface="Microsoft Sans Serif"/>
            </a:endParaRPr>
          </a:p>
          <a:p>
            <a:pPr marL="12700" marR="391795">
              <a:lnSpc>
                <a:spcPct val="120000"/>
              </a:lnSpc>
              <a:spcBef>
                <a:spcPts val="985"/>
              </a:spcBef>
            </a:pPr>
            <a:r>
              <a:rPr sz="2400" b="1" spc="-150" dirty="0">
                <a:latin typeface="Arial"/>
                <a:cs typeface="Arial"/>
              </a:rPr>
              <a:t>Objective</a:t>
            </a:r>
            <a:r>
              <a:rPr sz="2400" i="1" spc="-150" dirty="0">
                <a:latin typeface="Arial"/>
                <a:cs typeface="Arial"/>
              </a:rPr>
              <a:t>:</a:t>
            </a:r>
            <a:r>
              <a:rPr sz="2400" i="1" spc="-15" dirty="0">
                <a:latin typeface="Arial"/>
                <a:cs typeface="Arial"/>
              </a:rPr>
              <a:t> </a:t>
            </a:r>
            <a:r>
              <a:rPr sz="2400" spc="-170" dirty="0">
                <a:latin typeface="Microsoft Sans Serif"/>
                <a:cs typeface="Microsoft Sans Serif"/>
              </a:rPr>
              <a:t>Instrumentation</a:t>
            </a:r>
            <a:r>
              <a:rPr sz="2400" spc="10"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150" dirty="0">
                <a:latin typeface="Microsoft Sans Serif"/>
                <a:cs typeface="Microsoft Sans Serif"/>
              </a:rPr>
              <a:t>the</a:t>
            </a:r>
            <a:r>
              <a:rPr sz="2400" spc="-5" dirty="0">
                <a:latin typeface="Microsoft Sans Serif"/>
                <a:cs typeface="Microsoft Sans Serif"/>
              </a:rPr>
              <a:t> </a:t>
            </a:r>
            <a:r>
              <a:rPr sz="2400" spc="-140" dirty="0">
                <a:latin typeface="Microsoft Sans Serif"/>
                <a:cs typeface="Microsoft Sans Serif"/>
              </a:rPr>
              <a:t>anesthetized</a:t>
            </a:r>
            <a:r>
              <a:rPr sz="2400" spc="5" dirty="0">
                <a:latin typeface="Microsoft Sans Serif"/>
                <a:cs typeface="Microsoft Sans Serif"/>
              </a:rPr>
              <a:t> </a:t>
            </a:r>
            <a:r>
              <a:rPr sz="2400" spc="-10" dirty="0">
                <a:latin typeface="Microsoft Sans Serif"/>
                <a:cs typeface="Microsoft Sans Serif"/>
              </a:rPr>
              <a:t>area</a:t>
            </a:r>
            <a:r>
              <a:rPr sz="2400" spc="5" dirty="0">
                <a:latin typeface="Microsoft Sans Serif"/>
                <a:cs typeface="Microsoft Sans Serif"/>
              </a:rPr>
              <a:t> </a:t>
            </a:r>
            <a:r>
              <a:rPr sz="2400" spc="-130" dirty="0">
                <a:latin typeface="Microsoft Sans Serif"/>
                <a:cs typeface="Microsoft Sans Serif"/>
              </a:rPr>
              <a:t>without</a:t>
            </a:r>
            <a:r>
              <a:rPr sz="2400" spc="-15" dirty="0">
                <a:latin typeface="Microsoft Sans Serif"/>
                <a:cs typeface="Microsoft Sans Serif"/>
              </a:rPr>
              <a:t> </a:t>
            </a:r>
            <a:r>
              <a:rPr sz="2400" spc="-60" dirty="0">
                <a:latin typeface="Microsoft Sans Serif"/>
                <a:cs typeface="Microsoft Sans Serif"/>
              </a:rPr>
              <a:t>pain</a:t>
            </a:r>
            <a:r>
              <a:rPr sz="2400" spc="20" dirty="0">
                <a:latin typeface="Microsoft Sans Serif"/>
                <a:cs typeface="Microsoft Sans Serif"/>
              </a:rPr>
              <a:t> </a:t>
            </a:r>
            <a:r>
              <a:rPr sz="2400" spc="-105" dirty="0">
                <a:latin typeface="Microsoft Sans Serif"/>
                <a:cs typeface="Microsoft Sans Serif"/>
              </a:rPr>
              <a:t>indicates satisfactory</a:t>
            </a:r>
            <a:r>
              <a:rPr sz="2400" dirty="0">
                <a:latin typeface="Microsoft Sans Serif"/>
                <a:cs typeface="Microsoft Sans Serif"/>
              </a:rPr>
              <a:t> </a:t>
            </a:r>
            <a:r>
              <a:rPr sz="2400" spc="-60" dirty="0">
                <a:latin typeface="Microsoft Sans Serif"/>
                <a:cs typeface="Microsoft Sans Serif"/>
              </a:rPr>
              <a:t>pain</a:t>
            </a:r>
            <a:r>
              <a:rPr sz="2400" spc="-35" dirty="0">
                <a:latin typeface="Microsoft Sans Serif"/>
                <a:cs typeface="Microsoft Sans Serif"/>
              </a:rPr>
              <a:t> </a:t>
            </a:r>
            <a:r>
              <a:rPr sz="2400" spc="-10" dirty="0">
                <a:latin typeface="Microsoft Sans Serif"/>
                <a:cs typeface="Microsoft Sans Serif"/>
              </a:rPr>
              <a:t>control</a:t>
            </a:r>
            <a:endParaRPr sz="2400">
              <a:latin typeface="Microsoft Sans Serif"/>
              <a:cs typeface="Microsoft Sans Serif"/>
            </a:endParaRPr>
          </a:p>
          <a:p>
            <a:pPr marL="12700">
              <a:lnSpc>
                <a:spcPct val="100000"/>
              </a:lnSpc>
              <a:spcBef>
                <a:spcPts val="1585"/>
              </a:spcBef>
            </a:pPr>
            <a:r>
              <a:rPr sz="2400" b="1" spc="-180" dirty="0">
                <a:latin typeface="Arial"/>
                <a:cs typeface="Arial"/>
              </a:rPr>
              <a:t>Safety</a:t>
            </a:r>
            <a:r>
              <a:rPr sz="2400" b="1" spc="5" dirty="0">
                <a:latin typeface="Arial"/>
                <a:cs typeface="Arial"/>
              </a:rPr>
              <a:t> </a:t>
            </a:r>
            <a:r>
              <a:rPr sz="2400" b="1" spc="-75" dirty="0">
                <a:latin typeface="Arial"/>
                <a:cs typeface="Arial"/>
              </a:rPr>
              <a:t>Features</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95" dirty="0">
                <a:latin typeface="Microsoft Sans Serif"/>
                <a:cs typeface="Microsoft Sans Serif"/>
              </a:rPr>
              <a:t>Needle</a:t>
            </a:r>
            <a:r>
              <a:rPr sz="2400" spc="-20" dirty="0">
                <a:latin typeface="Microsoft Sans Serif"/>
                <a:cs typeface="Microsoft Sans Serif"/>
              </a:rPr>
              <a:t> </a:t>
            </a:r>
            <a:r>
              <a:rPr sz="2400" spc="-190" dirty="0">
                <a:latin typeface="Microsoft Sans Serif"/>
                <a:cs typeface="Microsoft Sans Serif"/>
              </a:rPr>
              <a:t>contacts</a:t>
            </a:r>
            <a:r>
              <a:rPr sz="2400" spc="55" dirty="0">
                <a:latin typeface="Microsoft Sans Serif"/>
                <a:cs typeface="Microsoft Sans Serif"/>
              </a:rPr>
              <a:t> </a:t>
            </a:r>
            <a:r>
              <a:rPr sz="2400" spc="-165" dirty="0">
                <a:latin typeface="Microsoft Sans Serif"/>
                <a:cs typeface="Microsoft Sans Serif"/>
              </a:rPr>
              <a:t>bone,</a:t>
            </a:r>
            <a:r>
              <a:rPr sz="2400" spc="5" dirty="0">
                <a:latin typeface="Microsoft Sans Serif"/>
                <a:cs typeface="Microsoft Sans Serif"/>
              </a:rPr>
              <a:t> </a:t>
            </a:r>
            <a:r>
              <a:rPr sz="2400" spc="-135" dirty="0">
                <a:latin typeface="Microsoft Sans Serif"/>
                <a:cs typeface="Microsoft Sans Serif"/>
              </a:rPr>
              <a:t>therein</a:t>
            </a:r>
            <a:r>
              <a:rPr sz="2400" spc="-5" dirty="0">
                <a:latin typeface="Microsoft Sans Serif"/>
                <a:cs typeface="Microsoft Sans Serif"/>
              </a:rPr>
              <a:t> </a:t>
            </a:r>
            <a:r>
              <a:rPr sz="2400" spc="-114" dirty="0">
                <a:latin typeface="Microsoft Sans Serif"/>
                <a:cs typeface="Microsoft Sans Serif"/>
              </a:rPr>
              <a:t>preventing</a:t>
            </a:r>
            <a:r>
              <a:rPr sz="2400" spc="30" dirty="0">
                <a:latin typeface="Microsoft Sans Serif"/>
                <a:cs typeface="Microsoft Sans Serif"/>
              </a:rPr>
              <a:t> </a:t>
            </a:r>
            <a:r>
              <a:rPr sz="2400" spc="-55" dirty="0">
                <a:latin typeface="Microsoft Sans Serif"/>
                <a:cs typeface="Microsoft Sans Serif"/>
              </a:rPr>
              <a:t>overinsertion.</a:t>
            </a:r>
            <a:endParaRPr sz="2400">
              <a:latin typeface="Microsoft Sans Serif"/>
              <a:cs typeface="Microsoft Sans Serif"/>
            </a:endParaRPr>
          </a:p>
          <a:p>
            <a:pPr marL="241300" indent="-228600">
              <a:lnSpc>
                <a:spcPct val="100000"/>
              </a:lnSpc>
              <a:spcBef>
                <a:spcPts val="1565"/>
              </a:spcBef>
              <a:buSzPct val="125000"/>
              <a:buFont typeface="Arial MT"/>
              <a:buChar char="•"/>
              <a:tabLst>
                <a:tab pos="241300" algn="l"/>
              </a:tabLst>
            </a:pPr>
            <a:r>
              <a:rPr sz="2400" spc="-229" dirty="0">
                <a:latin typeface="Microsoft Sans Serif"/>
                <a:cs typeface="Microsoft Sans Serif"/>
              </a:rPr>
              <a:t>Minimum</a:t>
            </a:r>
            <a:r>
              <a:rPr sz="2400" spc="-5" dirty="0">
                <a:latin typeface="Microsoft Sans Serif"/>
                <a:cs typeface="Microsoft Sans Serif"/>
              </a:rPr>
              <a:t> </a:t>
            </a:r>
            <a:r>
              <a:rPr sz="2400" spc="-125" dirty="0">
                <a:latin typeface="Microsoft Sans Serif"/>
                <a:cs typeface="Microsoft Sans Serif"/>
              </a:rPr>
              <a:t>positive</a:t>
            </a:r>
            <a:r>
              <a:rPr sz="2400" spc="10" dirty="0">
                <a:latin typeface="Microsoft Sans Serif"/>
                <a:cs typeface="Microsoft Sans Serif"/>
              </a:rPr>
              <a:t> </a:t>
            </a:r>
            <a:r>
              <a:rPr sz="2400" spc="-100" dirty="0">
                <a:latin typeface="Microsoft Sans Serif"/>
                <a:cs typeface="Microsoft Sans Serif"/>
              </a:rPr>
              <a:t>aspiration</a:t>
            </a:r>
            <a:r>
              <a:rPr sz="2400" spc="45" dirty="0">
                <a:latin typeface="Microsoft Sans Serif"/>
                <a:cs typeface="Microsoft Sans Serif"/>
              </a:rPr>
              <a:t> </a:t>
            </a:r>
            <a:r>
              <a:rPr sz="2400" spc="-20" dirty="0">
                <a:latin typeface="Microsoft Sans Serif"/>
                <a:cs typeface="Microsoft Sans Serif"/>
              </a:rPr>
              <a:t>rate</a:t>
            </a:r>
            <a:endParaRPr sz="2400">
              <a:latin typeface="Microsoft Sans Serif"/>
              <a:cs typeface="Microsoft Sans Serif"/>
            </a:endParaRPr>
          </a:p>
        </p:txBody>
      </p:sp>
      <p:pic>
        <p:nvPicPr>
          <p:cNvPr id="4" name="object 4"/>
          <p:cNvPicPr/>
          <p:nvPr/>
        </p:nvPicPr>
        <p:blipFill>
          <a:blip r:embed="rId2" cstate="print"/>
          <a:stretch>
            <a:fillRect/>
          </a:stretch>
        </p:blipFill>
        <p:spPr>
          <a:xfrm>
            <a:off x="8967215" y="4675567"/>
            <a:ext cx="3218426" cy="218243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00939"/>
            <a:ext cx="4463415" cy="574040"/>
          </a:xfrm>
          <a:prstGeom prst="rect">
            <a:avLst/>
          </a:prstGeom>
        </p:spPr>
        <p:txBody>
          <a:bodyPr vert="horz" wrap="square" lIns="0" tIns="12700" rIns="0" bIns="0" rtlCol="0">
            <a:spAutoFit/>
          </a:bodyPr>
          <a:lstStyle/>
          <a:p>
            <a:pPr marL="12700">
              <a:lnSpc>
                <a:spcPct val="100000"/>
              </a:lnSpc>
              <a:spcBef>
                <a:spcPts val="100"/>
              </a:spcBef>
            </a:pPr>
            <a:r>
              <a:rPr spc="-490" dirty="0"/>
              <a:t>BUCCAL</a:t>
            </a:r>
            <a:r>
              <a:rPr spc="10" dirty="0"/>
              <a:t> </a:t>
            </a:r>
            <a:r>
              <a:rPr spc="-459" dirty="0"/>
              <a:t>NERVE</a:t>
            </a:r>
            <a:r>
              <a:rPr spc="-10" dirty="0"/>
              <a:t> </a:t>
            </a:r>
            <a:r>
              <a:rPr spc="-505" dirty="0"/>
              <a:t>BLOCK</a:t>
            </a:r>
          </a:p>
        </p:txBody>
      </p:sp>
      <p:sp>
        <p:nvSpPr>
          <p:cNvPr id="3" name="object 3"/>
          <p:cNvSpPr txBox="1"/>
          <p:nvPr/>
        </p:nvSpPr>
        <p:spPr>
          <a:xfrm>
            <a:off x="1220520" y="1249012"/>
            <a:ext cx="9515475" cy="4485010"/>
          </a:xfrm>
          <a:prstGeom prst="rect">
            <a:avLst/>
          </a:prstGeom>
        </p:spPr>
        <p:txBody>
          <a:bodyPr vert="horz" wrap="square" lIns="0" tIns="113030" rIns="0" bIns="0" rtlCol="0">
            <a:spAutoFit/>
          </a:bodyPr>
          <a:lstStyle/>
          <a:p>
            <a:pPr marL="12700">
              <a:lnSpc>
                <a:spcPct val="100000"/>
              </a:lnSpc>
              <a:spcBef>
                <a:spcPts val="890"/>
              </a:spcBef>
            </a:pPr>
            <a:r>
              <a:rPr sz="2800" b="1" spc="-150" dirty="0">
                <a:latin typeface="Arial"/>
                <a:cs typeface="Arial"/>
              </a:rPr>
              <a:t>Complications</a:t>
            </a:r>
            <a:endParaRPr sz="2800" dirty="0">
              <a:latin typeface="Arial"/>
              <a:cs typeface="Arial"/>
            </a:endParaRPr>
          </a:p>
          <a:p>
            <a:pPr marL="241300" indent="-228600">
              <a:lnSpc>
                <a:spcPct val="100000"/>
              </a:lnSpc>
              <a:spcBef>
                <a:spcPts val="1685"/>
              </a:spcBef>
              <a:buSzPct val="125000"/>
              <a:buFont typeface="Arial MT"/>
              <a:buChar char="•"/>
              <a:tabLst>
                <a:tab pos="241300" algn="l"/>
              </a:tabLst>
            </a:pPr>
            <a:r>
              <a:rPr sz="2800" spc="-290" dirty="0">
                <a:latin typeface="Microsoft Sans Serif"/>
                <a:cs typeface="Microsoft Sans Serif"/>
              </a:rPr>
              <a:t>Few</a:t>
            </a:r>
            <a:r>
              <a:rPr sz="2800" dirty="0">
                <a:latin typeface="Microsoft Sans Serif"/>
                <a:cs typeface="Microsoft Sans Serif"/>
              </a:rPr>
              <a:t> of</a:t>
            </a:r>
            <a:r>
              <a:rPr sz="2800" spc="60" dirty="0">
                <a:latin typeface="Microsoft Sans Serif"/>
                <a:cs typeface="Microsoft Sans Serif"/>
              </a:rPr>
              <a:t> </a:t>
            </a:r>
            <a:r>
              <a:rPr sz="2800" spc="-135" dirty="0">
                <a:latin typeface="Microsoft Sans Serif"/>
                <a:cs typeface="Microsoft Sans Serif"/>
              </a:rPr>
              <a:t>any</a:t>
            </a:r>
            <a:r>
              <a:rPr sz="2800" spc="-10" dirty="0">
                <a:latin typeface="Microsoft Sans Serif"/>
                <a:cs typeface="Microsoft Sans Serif"/>
              </a:rPr>
              <a:t> </a:t>
            </a:r>
            <a:r>
              <a:rPr sz="2800" spc="-270" dirty="0">
                <a:latin typeface="Microsoft Sans Serif"/>
                <a:cs typeface="Microsoft Sans Serif"/>
              </a:rPr>
              <a:t>consequence</a:t>
            </a:r>
            <a:endParaRPr sz="2800" dirty="0">
              <a:latin typeface="Microsoft Sans Serif"/>
              <a:cs typeface="Microsoft Sans Serif"/>
            </a:endParaRPr>
          </a:p>
          <a:p>
            <a:pPr marL="240665" marR="19685" indent="-228600">
              <a:lnSpc>
                <a:spcPct val="120000"/>
              </a:lnSpc>
              <a:spcBef>
                <a:spcPts val="985"/>
              </a:spcBef>
              <a:buSzPct val="125000"/>
              <a:buFont typeface="Arial MT"/>
              <a:buChar char="•"/>
              <a:tabLst>
                <a:tab pos="240665" algn="l"/>
              </a:tabLst>
            </a:pPr>
            <a:r>
              <a:rPr sz="2800" spc="-215" dirty="0">
                <a:latin typeface="Microsoft Sans Serif"/>
                <a:cs typeface="Microsoft Sans Serif"/>
              </a:rPr>
              <a:t>Hematoma</a:t>
            </a:r>
            <a:r>
              <a:rPr sz="2800" spc="-55" dirty="0">
                <a:latin typeface="Microsoft Sans Serif"/>
                <a:cs typeface="Microsoft Sans Serif"/>
              </a:rPr>
              <a:t> </a:t>
            </a:r>
            <a:r>
              <a:rPr sz="2800" spc="-204" dirty="0">
                <a:latin typeface="Microsoft Sans Serif"/>
                <a:cs typeface="Microsoft Sans Serif"/>
              </a:rPr>
              <a:t>(bluish</a:t>
            </a:r>
            <a:r>
              <a:rPr sz="2800" spc="10" dirty="0">
                <a:latin typeface="Microsoft Sans Serif"/>
                <a:cs typeface="Microsoft Sans Serif"/>
              </a:rPr>
              <a:t> </a:t>
            </a:r>
            <a:r>
              <a:rPr sz="2800" spc="-145" dirty="0">
                <a:latin typeface="Microsoft Sans Serif"/>
                <a:cs typeface="Microsoft Sans Serif"/>
              </a:rPr>
              <a:t>discoloration</a:t>
            </a:r>
            <a:r>
              <a:rPr sz="2800" spc="-40" dirty="0">
                <a:latin typeface="Microsoft Sans Serif"/>
                <a:cs typeface="Microsoft Sans Serif"/>
              </a:rPr>
              <a:t> </a:t>
            </a:r>
            <a:r>
              <a:rPr sz="2800" spc="-105" dirty="0">
                <a:latin typeface="Microsoft Sans Serif"/>
                <a:cs typeface="Microsoft Sans Serif"/>
              </a:rPr>
              <a:t>and</a:t>
            </a:r>
            <a:r>
              <a:rPr sz="2800" spc="15" dirty="0">
                <a:latin typeface="Microsoft Sans Serif"/>
                <a:cs typeface="Microsoft Sans Serif"/>
              </a:rPr>
              <a:t> </a:t>
            </a:r>
            <a:r>
              <a:rPr sz="2800" spc="-250" dirty="0">
                <a:latin typeface="Microsoft Sans Serif"/>
                <a:cs typeface="Microsoft Sans Serif"/>
              </a:rPr>
              <a:t>tissue</a:t>
            </a:r>
            <a:r>
              <a:rPr sz="2800" spc="20" dirty="0">
                <a:latin typeface="Microsoft Sans Serif"/>
                <a:cs typeface="Microsoft Sans Serif"/>
              </a:rPr>
              <a:t> </a:t>
            </a:r>
            <a:r>
              <a:rPr sz="2800" spc="-175" dirty="0">
                <a:latin typeface="Microsoft Sans Serif"/>
                <a:cs typeface="Microsoft Sans Serif"/>
              </a:rPr>
              <a:t>swelling</a:t>
            </a:r>
            <a:r>
              <a:rPr sz="2800" spc="-30" dirty="0">
                <a:latin typeface="Microsoft Sans Serif"/>
                <a:cs typeface="Microsoft Sans Serif"/>
              </a:rPr>
              <a:t> </a:t>
            </a:r>
            <a:r>
              <a:rPr sz="2800" dirty="0">
                <a:latin typeface="Microsoft Sans Serif"/>
                <a:cs typeface="Microsoft Sans Serif"/>
              </a:rPr>
              <a:t>at</a:t>
            </a:r>
            <a:r>
              <a:rPr sz="2800" spc="50" dirty="0">
                <a:latin typeface="Microsoft Sans Serif"/>
                <a:cs typeface="Microsoft Sans Serif"/>
              </a:rPr>
              <a:t> </a:t>
            </a:r>
            <a:r>
              <a:rPr sz="2800" spc="-140" dirty="0">
                <a:latin typeface="Microsoft Sans Serif"/>
                <a:cs typeface="Microsoft Sans Serif"/>
              </a:rPr>
              <a:t>the</a:t>
            </a:r>
            <a:r>
              <a:rPr sz="2800" spc="55" dirty="0">
                <a:latin typeface="Microsoft Sans Serif"/>
                <a:cs typeface="Microsoft Sans Serif"/>
              </a:rPr>
              <a:t> </a:t>
            </a:r>
            <a:r>
              <a:rPr sz="2800" spc="-120" dirty="0">
                <a:latin typeface="Microsoft Sans Serif"/>
                <a:cs typeface="Microsoft Sans Serif"/>
              </a:rPr>
              <a:t>injection </a:t>
            </a:r>
            <a:r>
              <a:rPr sz="2800" spc="-10" dirty="0">
                <a:latin typeface="Microsoft Sans Serif"/>
                <a:cs typeface="Microsoft Sans Serif"/>
              </a:rPr>
              <a:t>site).</a:t>
            </a:r>
            <a:endParaRPr sz="2800" dirty="0">
              <a:latin typeface="Microsoft Sans Serif"/>
              <a:cs typeface="Microsoft Sans Serif"/>
            </a:endParaRPr>
          </a:p>
          <a:p>
            <a:pPr marL="240665" indent="-227965">
              <a:lnSpc>
                <a:spcPct val="100000"/>
              </a:lnSpc>
              <a:spcBef>
                <a:spcPts val="1680"/>
              </a:spcBef>
              <a:buSzPct val="125000"/>
              <a:buFont typeface="Arial MT"/>
              <a:buChar char="•"/>
              <a:tabLst>
                <a:tab pos="240665" algn="l"/>
              </a:tabLst>
            </a:pPr>
            <a:r>
              <a:rPr sz="2800" spc="-170" dirty="0">
                <a:latin typeface="Microsoft Sans Serif"/>
                <a:cs typeface="Microsoft Sans Serif"/>
              </a:rPr>
              <a:t>Blood</a:t>
            </a:r>
            <a:r>
              <a:rPr sz="2800" spc="-45" dirty="0">
                <a:latin typeface="Microsoft Sans Serif"/>
                <a:cs typeface="Microsoft Sans Serif"/>
              </a:rPr>
              <a:t> </a:t>
            </a:r>
            <a:r>
              <a:rPr sz="2800" spc="-180" dirty="0">
                <a:latin typeface="Microsoft Sans Serif"/>
                <a:cs typeface="Microsoft Sans Serif"/>
              </a:rPr>
              <a:t>may</a:t>
            </a:r>
            <a:r>
              <a:rPr sz="2800" spc="-10" dirty="0">
                <a:latin typeface="Microsoft Sans Serif"/>
                <a:cs typeface="Microsoft Sans Serif"/>
              </a:rPr>
              <a:t> </a:t>
            </a:r>
            <a:r>
              <a:rPr sz="2800" spc="-35" dirty="0">
                <a:latin typeface="Microsoft Sans Serif"/>
                <a:cs typeface="Microsoft Sans Serif"/>
              </a:rPr>
              <a:t>exit</a:t>
            </a:r>
            <a:r>
              <a:rPr sz="2800" spc="-150" dirty="0">
                <a:latin typeface="Microsoft Sans Serif"/>
                <a:cs typeface="Microsoft Sans Serif"/>
              </a:rPr>
              <a:t> </a:t>
            </a:r>
            <a:r>
              <a:rPr sz="2800" spc="-165" dirty="0">
                <a:latin typeface="Microsoft Sans Serif"/>
                <a:cs typeface="Microsoft Sans Serif"/>
              </a:rPr>
              <a:t>the</a:t>
            </a:r>
            <a:r>
              <a:rPr sz="2800" spc="-25" dirty="0">
                <a:latin typeface="Microsoft Sans Serif"/>
                <a:cs typeface="Microsoft Sans Serif"/>
              </a:rPr>
              <a:t> </a:t>
            </a:r>
            <a:r>
              <a:rPr sz="2800" spc="-140" dirty="0">
                <a:latin typeface="Microsoft Sans Serif"/>
                <a:cs typeface="Microsoft Sans Serif"/>
              </a:rPr>
              <a:t>needle</a:t>
            </a:r>
            <a:r>
              <a:rPr sz="2800" spc="-45" dirty="0">
                <a:latin typeface="Microsoft Sans Serif"/>
                <a:cs typeface="Microsoft Sans Serif"/>
              </a:rPr>
              <a:t> </a:t>
            </a:r>
            <a:r>
              <a:rPr sz="2800" spc="-204" dirty="0">
                <a:latin typeface="Microsoft Sans Serif"/>
                <a:cs typeface="Microsoft Sans Serif"/>
              </a:rPr>
              <a:t>puncture</a:t>
            </a:r>
            <a:r>
              <a:rPr sz="2800" spc="-20" dirty="0">
                <a:latin typeface="Microsoft Sans Serif"/>
                <a:cs typeface="Microsoft Sans Serif"/>
              </a:rPr>
              <a:t> </a:t>
            </a:r>
            <a:r>
              <a:rPr sz="2800" spc="-95" dirty="0">
                <a:latin typeface="Microsoft Sans Serif"/>
                <a:cs typeface="Microsoft Sans Serif"/>
              </a:rPr>
              <a:t>point</a:t>
            </a:r>
            <a:r>
              <a:rPr sz="2800" spc="-65" dirty="0">
                <a:latin typeface="Microsoft Sans Serif"/>
                <a:cs typeface="Microsoft Sans Serif"/>
              </a:rPr>
              <a:t> </a:t>
            </a:r>
            <a:r>
              <a:rPr sz="2800" spc="-120" dirty="0">
                <a:latin typeface="Microsoft Sans Serif"/>
                <a:cs typeface="Microsoft Sans Serif"/>
              </a:rPr>
              <a:t>into</a:t>
            </a:r>
            <a:r>
              <a:rPr sz="2800" spc="-30" dirty="0">
                <a:latin typeface="Microsoft Sans Serif"/>
                <a:cs typeface="Microsoft Sans Serif"/>
              </a:rPr>
              <a:t> </a:t>
            </a:r>
            <a:r>
              <a:rPr sz="2800" spc="-125" dirty="0">
                <a:latin typeface="Microsoft Sans Serif"/>
                <a:cs typeface="Microsoft Sans Serif"/>
              </a:rPr>
              <a:t>the</a:t>
            </a:r>
            <a:r>
              <a:rPr sz="2800" spc="25" dirty="0">
                <a:latin typeface="Microsoft Sans Serif"/>
                <a:cs typeface="Microsoft Sans Serif"/>
              </a:rPr>
              <a:t> </a:t>
            </a:r>
            <a:r>
              <a:rPr sz="2800" spc="-150" dirty="0">
                <a:latin typeface="Microsoft Sans Serif"/>
                <a:cs typeface="Microsoft Sans Serif"/>
              </a:rPr>
              <a:t>buccal</a:t>
            </a:r>
            <a:r>
              <a:rPr lang="en-US" sz="2800" spc="-150" dirty="0">
                <a:latin typeface="Microsoft Sans Serif"/>
                <a:cs typeface="Microsoft Sans Serif"/>
              </a:rPr>
              <a:t> </a:t>
            </a:r>
            <a:r>
              <a:rPr sz="2800" spc="-150" dirty="0">
                <a:latin typeface="Microsoft Sans Serif"/>
                <a:cs typeface="Microsoft Sans Serif"/>
              </a:rPr>
              <a:t>vestibule.</a:t>
            </a:r>
            <a:endParaRPr sz="2800" dirty="0">
              <a:latin typeface="Microsoft Sans Serif"/>
              <a:cs typeface="Microsoft Sans Serif"/>
            </a:endParaRPr>
          </a:p>
          <a:p>
            <a:pPr marL="469265" marR="231775" lvl="1">
              <a:lnSpc>
                <a:spcPct val="120100"/>
              </a:lnSpc>
              <a:spcBef>
                <a:spcPts val="505"/>
              </a:spcBef>
              <a:buSzPct val="125000"/>
              <a:tabLst>
                <a:tab pos="697865" algn="l"/>
              </a:tabLst>
            </a:pPr>
            <a:r>
              <a:rPr sz="2800" spc="60" dirty="0">
                <a:latin typeface="Microsoft Sans Serif"/>
                <a:cs typeface="Microsoft Sans Serif"/>
              </a:rPr>
              <a:t>–Apply</a:t>
            </a:r>
            <a:r>
              <a:rPr sz="2800" spc="-135" dirty="0">
                <a:latin typeface="Microsoft Sans Serif"/>
                <a:cs typeface="Microsoft Sans Serif"/>
              </a:rPr>
              <a:t> </a:t>
            </a:r>
            <a:r>
              <a:rPr sz="2800" spc="-210" dirty="0">
                <a:latin typeface="Microsoft Sans Serif"/>
                <a:cs typeface="Microsoft Sans Serif"/>
              </a:rPr>
              <a:t>pressure</a:t>
            </a:r>
            <a:r>
              <a:rPr sz="2800" dirty="0">
                <a:latin typeface="Microsoft Sans Serif"/>
                <a:cs typeface="Microsoft Sans Serif"/>
              </a:rPr>
              <a:t> </a:t>
            </a:r>
            <a:r>
              <a:rPr sz="2800" spc="-130" dirty="0">
                <a:latin typeface="Microsoft Sans Serif"/>
                <a:cs typeface="Microsoft Sans Serif"/>
              </a:rPr>
              <a:t>with</a:t>
            </a:r>
            <a:r>
              <a:rPr sz="2800" spc="-55" dirty="0">
                <a:latin typeface="Microsoft Sans Serif"/>
                <a:cs typeface="Microsoft Sans Serif"/>
              </a:rPr>
              <a:t> </a:t>
            </a:r>
            <a:r>
              <a:rPr sz="2800" spc="-150" dirty="0">
                <a:latin typeface="Microsoft Sans Serif"/>
                <a:cs typeface="Microsoft Sans Serif"/>
              </a:rPr>
              <a:t>gauze</a:t>
            </a:r>
            <a:r>
              <a:rPr sz="2800" spc="-40" dirty="0">
                <a:latin typeface="Microsoft Sans Serif"/>
                <a:cs typeface="Microsoft Sans Serif"/>
              </a:rPr>
              <a:t> </a:t>
            </a:r>
            <a:r>
              <a:rPr sz="2800" spc="-55" dirty="0">
                <a:latin typeface="Microsoft Sans Serif"/>
                <a:cs typeface="Microsoft Sans Serif"/>
              </a:rPr>
              <a:t>directly</a:t>
            </a:r>
            <a:r>
              <a:rPr sz="2800" spc="-30" dirty="0">
                <a:latin typeface="Microsoft Sans Serif"/>
                <a:cs typeface="Microsoft Sans Serif"/>
              </a:rPr>
              <a:t> </a:t>
            </a:r>
            <a:r>
              <a:rPr sz="2800" spc="-50" dirty="0">
                <a:latin typeface="Microsoft Sans Serif"/>
                <a:cs typeface="Microsoft Sans Serif"/>
              </a:rPr>
              <a:t>to</a:t>
            </a:r>
            <a:r>
              <a:rPr sz="2800" spc="-90" dirty="0">
                <a:latin typeface="Microsoft Sans Serif"/>
                <a:cs typeface="Microsoft Sans Serif"/>
              </a:rPr>
              <a:t> </a:t>
            </a:r>
            <a:r>
              <a:rPr sz="2800" spc="-140" dirty="0">
                <a:latin typeface="Microsoft Sans Serif"/>
                <a:cs typeface="Microsoft Sans Serif"/>
              </a:rPr>
              <a:t>the</a:t>
            </a:r>
            <a:r>
              <a:rPr sz="2800" spc="-10" dirty="0">
                <a:latin typeface="Microsoft Sans Serif"/>
                <a:cs typeface="Microsoft Sans Serif"/>
              </a:rPr>
              <a:t> </a:t>
            </a:r>
            <a:r>
              <a:rPr sz="2800" spc="-20" dirty="0">
                <a:latin typeface="Microsoft Sans Serif"/>
                <a:cs typeface="Microsoft Sans Serif"/>
              </a:rPr>
              <a:t>area</a:t>
            </a:r>
            <a:r>
              <a:rPr sz="2800" spc="-65" dirty="0">
                <a:latin typeface="Microsoft Sans Serif"/>
                <a:cs typeface="Microsoft Sans Serif"/>
              </a:rPr>
              <a:t> </a:t>
            </a:r>
            <a:r>
              <a:rPr sz="2800" dirty="0">
                <a:latin typeface="Microsoft Sans Serif"/>
                <a:cs typeface="Microsoft Sans Serif"/>
              </a:rPr>
              <a:t>of</a:t>
            </a:r>
            <a:r>
              <a:rPr sz="2800" spc="65" dirty="0">
                <a:latin typeface="Microsoft Sans Serif"/>
                <a:cs typeface="Microsoft Sans Serif"/>
              </a:rPr>
              <a:t> </a:t>
            </a:r>
            <a:r>
              <a:rPr sz="2800" spc="-65" dirty="0">
                <a:latin typeface="Microsoft Sans Serif"/>
                <a:cs typeface="Microsoft Sans Serif"/>
              </a:rPr>
              <a:t>bleeding </a:t>
            </a:r>
            <a:r>
              <a:rPr sz="2800" dirty="0">
                <a:latin typeface="Microsoft Sans Serif"/>
                <a:cs typeface="Microsoft Sans Serif"/>
              </a:rPr>
              <a:t>for</a:t>
            </a:r>
            <a:r>
              <a:rPr sz="2800" spc="-75" dirty="0">
                <a:latin typeface="Microsoft Sans Serif"/>
                <a:cs typeface="Microsoft Sans Serif"/>
              </a:rPr>
              <a:t> </a:t>
            </a:r>
            <a:r>
              <a:rPr sz="2800" dirty="0">
                <a:latin typeface="Microsoft Sans Serif"/>
                <a:cs typeface="Microsoft Sans Serif"/>
              </a:rPr>
              <a:t>a</a:t>
            </a:r>
            <a:r>
              <a:rPr sz="2800" spc="-5" dirty="0">
                <a:latin typeface="Microsoft Sans Serif"/>
                <a:cs typeface="Microsoft Sans Serif"/>
              </a:rPr>
              <a:t> </a:t>
            </a:r>
            <a:r>
              <a:rPr sz="2800" spc="-305" dirty="0">
                <a:latin typeface="Microsoft Sans Serif"/>
                <a:cs typeface="Microsoft Sans Serif"/>
              </a:rPr>
              <a:t>minimum</a:t>
            </a:r>
            <a:r>
              <a:rPr sz="2800" dirty="0">
                <a:latin typeface="Microsoft Sans Serif"/>
                <a:cs typeface="Microsoft Sans Serif"/>
              </a:rPr>
              <a:t> of</a:t>
            </a:r>
            <a:r>
              <a:rPr sz="2800" spc="55" dirty="0">
                <a:latin typeface="Microsoft Sans Serif"/>
                <a:cs typeface="Microsoft Sans Serif"/>
              </a:rPr>
              <a:t> </a:t>
            </a:r>
            <a:r>
              <a:rPr sz="2800" dirty="0">
                <a:latin typeface="Microsoft Sans Serif"/>
                <a:cs typeface="Microsoft Sans Serif"/>
              </a:rPr>
              <a:t>3</a:t>
            </a:r>
            <a:r>
              <a:rPr sz="2800" spc="-10" dirty="0">
                <a:latin typeface="Microsoft Sans Serif"/>
                <a:cs typeface="Microsoft Sans Serif"/>
              </a:rPr>
              <a:t> </a:t>
            </a:r>
            <a:r>
              <a:rPr sz="2800" dirty="0">
                <a:latin typeface="Microsoft Sans Serif"/>
                <a:cs typeface="Microsoft Sans Serif"/>
              </a:rPr>
              <a:t>to</a:t>
            </a:r>
            <a:r>
              <a:rPr sz="2800" spc="-30" dirty="0">
                <a:latin typeface="Microsoft Sans Serif"/>
                <a:cs typeface="Microsoft Sans Serif"/>
              </a:rPr>
              <a:t> </a:t>
            </a:r>
            <a:r>
              <a:rPr sz="2800" dirty="0">
                <a:latin typeface="Microsoft Sans Serif"/>
                <a:cs typeface="Microsoft Sans Serif"/>
              </a:rPr>
              <a:t>5 </a:t>
            </a:r>
            <a:r>
              <a:rPr sz="2800" spc="-114" dirty="0">
                <a:latin typeface="Microsoft Sans Serif"/>
                <a:cs typeface="Microsoft Sans Serif"/>
              </a:rPr>
              <a:t>minutes.</a:t>
            </a:r>
            <a:endParaRPr sz="2800" dirty="0">
              <a:latin typeface="Microsoft Sans Serif"/>
              <a:cs typeface="Microsoft Sans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A97F5F-C121-417C-86CB-EFDCB171BE91}"/>
              </a:ext>
            </a:extLst>
          </p:cNvPr>
          <p:cNvSpPr/>
          <p:nvPr/>
        </p:nvSpPr>
        <p:spPr>
          <a:xfrm>
            <a:off x="896646" y="751461"/>
            <a:ext cx="10377996" cy="4031873"/>
          </a:xfrm>
          <a:prstGeom prst="rect">
            <a:avLst/>
          </a:prstGeom>
        </p:spPr>
        <p:txBody>
          <a:bodyPr wrap="square">
            <a:spAutoFit/>
          </a:bodyPr>
          <a:lstStyle/>
          <a:p>
            <a:r>
              <a:rPr lang="en-US" sz="3200" dirty="0">
                <a:solidFill>
                  <a:schemeClr val="tx1"/>
                </a:solidFill>
                <a:latin typeface="+mn-lt"/>
              </a:rPr>
              <a:t>While still a medical student, he became an assistant to the surgeon Dr. Victor </a:t>
            </a:r>
            <a:r>
              <a:rPr lang="en-US" sz="3200" dirty="0" err="1">
                <a:solidFill>
                  <a:schemeClr val="tx1"/>
                </a:solidFill>
                <a:latin typeface="+mn-lt"/>
              </a:rPr>
              <a:t>Pauchet</a:t>
            </a:r>
            <a:r>
              <a:rPr lang="en-US" sz="3200" dirty="0">
                <a:solidFill>
                  <a:schemeClr val="tx1"/>
                </a:solidFill>
                <a:latin typeface="+mn-lt"/>
              </a:rPr>
              <a:t> (1869-1936), and was a co-author of the third edition of </a:t>
            </a:r>
            <a:r>
              <a:rPr lang="en-US" sz="3200" dirty="0" err="1">
                <a:solidFill>
                  <a:schemeClr val="tx1"/>
                </a:solidFill>
                <a:latin typeface="+mn-lt"/>
              </a:rPr>
              <a:t>Pauchet's</a:t>
            </a:r>
            <a:r>
              <a:rPr lang="en-US" sz="3200" dirty="0">
                <a:solidFill>
                  <a:schemeClr val="tx1"/>
                </a:solidFill>
                <a:latin typeface="+mn-lt"/>
              </a:rPr>
              <a:t> textbook on regional anesthesia. Dr. </a:t>
            </a:r>
            <a:r>
              <a:rPr lang="en-US" sz="3200" dirty="0" err="1">
                <a:solidFill>
                  <a:schemeClr val="tx1"/>
                </a:solidFill>
                <a:latin typeface="+mn-lt"/>
              </a:rPr>
              <a:t>Labat</a:t>
            </a:r>
            <a:r>
              <a:rPr lang="en-US" sz="3200" dirty="0">
                <a:solidFill>
                  <a:schemeClr val="tx1"/>
                </a:solidFill>
                <a:latin typeface="+mn-lt"/>
              </a:rPr>
              <a:t> immigrated to the U.S. in 1920, and worked for the Mayo Clinic for one year before practicing in New York City.</a:t>
            </a:r>
          </a:p>
          <a:p>
            <a:r>
              <a:rPr lang="en-US" sz="3200" dirty="0">
                <a:solidFill>
                  <a:schemeClr val="tx1"/>
                </a:solidFill>
                <a:latin typeface="+mn-lt"/>
              </a:rPr>
              <a:t>He published his own classic textbook, Regional Anesthesia, Its Technic and Clinical Application, in 1922. </a:t>
            </a:r>
            <a:endParaRPr lang="en-US" sz="3200" i="0" dirty="0">
              <a:solidFill>
                <a:schemeClr val="tx1"/>
              </a:solidFill>
              <a:effectLst/>
              <a:latin typeface="+mn-lt"/>
            </a:endParaRPr>
          </a:p>
        </p:txBody>
      </p:sp>
    </p:spTree>
    <p:extLst>
      <p:ext uri="{BB962C8B-B14F-4D97-AF65-F5344CB8AC3E}">
        <p14:creationId xmlns:p14="http://schemas.microsoft.com/office/powerpoint/2010/main" val="34242373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53365"/>
            <a:ext cx="4826635" cy="574675"/>
          </a:xfrm>
          <a:prstGeom prst="rect">
            <a:avLst/>
          </a:prstGeom>
        </p:spPr>
        <p:txBody>
          <a:bodyPr vert="horz" wrap="square" lIns="0" tIns="12700" rIns="0" bIns="0" rtlCol="0">
            <a:spAutoFit/>
          </a:bodyPr>
          <a:lstStyle/>
          <a:p>
            <a:pPr marL="12700">
              <a:lnSpc>
                <a:spcPct val="100000"/>
              </a:lnSpc>
              <a:spcBef>
                <a:spcPts val="100"/>
              </a:spcBef>
            </a:pPr>
            <a:r>
              <a:rPr spc="-310" dirty="0"/>
              <a:t>GOW-</a:t>
            </a:r>
            <a:r>
              <a:rPr spc="-525" dirty="0"/>
              <a:t>GATES</a:t>
            </a:r>
            <a:r>
              <a:rPr spc="-40" dirty="0"/>
              <a:t> </a:t>
            </a:r>
            <a:r>
              <a:rPr spc="-400" dirty="0"/>
              <a:t>TECHNIQUE</a:t>
            </a:r>
          </a:p>
        </p:txBody>
      </p:sp>
      <p:sp>
        <p:nvSpPr>
          <p:cNvPr id="3" name="object 3"/>
          <p:cNvSpPr txBox="1"/>
          <p:nvPr/>
        </p:nvSpPr>
        <p:spPr>
          <a:xfrm>
            <a:off x="1220520" y="863269"/>
            <a:ext cx="8757920" cy="4993931"/>
          </a:xfrm>
          <a:prstGeom prst="rect">
            <a:avLst/>
          </a:prstGeom>
        </p:spPr>
        <p:txBody>
          <a:bodyPr vert="horz" wrap="square" lIns="0" tIns="113030" rIns="0" bIns="0" rtlCol="0">
            <a:spAutoFit/>
          </a:bodyPr>
          <a:lstStyle/>
          <a:p>
            <a:pPr marL="241300" indent="-228600">
              <a:lnSpc>
                <a:spcPct val="100000"/>
              </a:lnSpc>
              <a:spcBef>
                <a:spcPts val="890"/>
              </a:spcBef>
              <a:buSzPct val="125000"/>
              <a:buFont typeface="Arial MT"/>
              <a:buChar char="•"/>
              <a:tabLst>
                <a:tab pos="241300" algn="l"/>
              </a:tabLst>
            </a:pPr>
            <a:r>
              <a:rPr sz="2400" spc="-160" dirty="0">
                <a:latin typeface="Microsoft Sans Serif"/>
                <a:cs typeface="Microsoft Sans Serif"/>
              </a:rPr>
              <a:t>high</a:t>
            </a:r>
            <a:r>
              <a:rPr sz="2400" dirty="0">
                <a:latin typeface="Microsoft Sans Serif"/>
                <a:cs typeface="Microsoft Sans Serif"/>
              </a:rPr>
              <a:t> </a:t>
            </a:r>
            <a:r>
              <a:rPr sz="2400" spc="-325" dirty="0">
                <a:latin typeface="Microsoft Sans Serif"/>
                <a:cs typeface="Microsoft Sans Serif"/>
              </a:rPr>
              <a:t>success</a:t>
            </a:r>
            <a:r>
              <a:rPr sz="2400" spc="65" dirty="0">
                <a:latin typeface="Microsoft Sans Serif"/>
                <a:cs typeface="Microsoft Sans Serif"/>
              </a:rPr>
              <a:t> </a:t>
            </a:r>
            <a:r>
              <a:rPr sz="2400" spc="-55" dirty="0">
                <a:latin typeface="Microsoft Sans Serif"/>
                <a:cs typeface="Microsoft Sans Serif"/>
              </a:rPr>
              <a:t>rate:</a:t>
            </a:r>
            <a:r>
              <a:rPr sz="2400" spc="-95" dirty="0">
                <a:latin typeface="Microsoft Sans Serif"/>
                <a:cs typeface="Microsoft Sans Serif"/>
              </a:rPr>
              <a:t> </a:t>
            </a:r>
            <a:r>
              <a:rPr sz="2400" spc="-70" dirty="0">
                <a:latin typeface="Microsoft Sans Serif"/>
                <a:cs typeface="Microsoft Sans Serif"/>
              </a:rPr>
              <a:t>approximately</a:t>
            </a:r>
            <a:r>
              <a:rPr sz="2400" spc="-20" dirty="0">
                <a:latin typeface="Microsoft Sans Serif"/>
                <a:cs typeface="Microsoft Sans Serif"/>
              </a:rPr>
              <a:t> </a:t>
            </a:r>
            <a:r>
              <a:rPr sz="2400" spc="-25" dirty="0">
                <a:latin typeface="Microsoft Sans Serif"/>
                <a:cs typeface="Microsoft Sans Serif"/>
              </a:rPr>
              <a:t>99%</a:t>
            </a:r>
            <a:endParaRPr sz="2400" dirty="0">
              <a:latin typeface="Microsoft Sans Serif"/>
              <a:cs typeface="Microsoft Sans Serif"/>
            </a:endParaRPr>
          </a:p>
          <a:p>
            <a:pPr marL="240665" marR="5080" indent="-228600">
              <a:lnSpc>
                <a:spcPct val="120000"/>
              </a:lnSpc>
              <a:spcBef>
                <a:spcPts val="1010"/>
              </a:spcBef>
              <a:buSzPct val="125000"/>
              <a:buFont typeface="Arial MT"/>
              <a:buChar char="•"/>
              <a:tabLst>
                <a:tab pos="240665" algn="l"/>
              </a:tabLst>
            </a:pPr>
            <a:r>
              <a:rPr sz="2400" spc="-75" dirty="0">
                <a:latin typeface="Microsoft Sans Serif"/>
                <a:cs typeface="Microsoft Sans Serif"/>
              </a:rPr>
              <a:t>true</a:t>
            </a:r>
            <a:r>
              <a:rPr sz="2400" spc="-20" dirty="0">
                <a:latin typeface="Microsoft Sans Serif"/>
                <a:cs typeface="Microsoft Sans Serif"/>
              </a:rPr>
              <a:t> </a:t>
            </a:r>
            <a:r>
              <a:rPr sz="2400" spc="-114" dirty="0">
                <a:latin typeface="Microsoft Sans Serif"/>
                <a:cs typeface="Microsoft Sans Serif"/>
              </a:rPr>
              <a:t>mandibular</a:t>
            </a:r>
            <a:r>
              <a:rPr sz="2400" spc="-10" dirty="0">
                <a:latin typeface="Microsoft Sans Serif"/>
                <a:cs typeface="Microsoft Sans Serif"/>
              </a:rPr>
              <a:t> </a:t>
            </a:r>
            <a:r>
              <a:rPr sz="2400" spc="-140" dirty="0">
                <a:latin typeface="Microsoft Sans Serif"/>
                <a:cs typeface="Microsoft Sans Serif"/>
              </a:rPr>
              <a:t>nerve</a:t>
            </a:r>
            <a:r>
              <a:rPr sz="2400" spc="20" dirty="0">
                <a:latin typeface="Microsoft Sans Serif"/>
                <a:cs typeface="Microsoft Sans Serif"/>
              </a:rPr>
              <a:t> </a:t>
            </a:r>
            <a:r>
              <a:rPr sz="2400" spc="-105" dirty="0">
                <a:latin typeface="Microsoft Sans Serif"/>
                <a:cs typeface="Microsoft Sans Serif"/>
              </a:rPr>
              <a:t>block</a:t>
            </a:r>
            <a:r>
              <a:rPr sz="2400" spc="20" dirty="0">
                <a:latin typeface="Microsoft Sans Serif"/>
                <a:cs typeface="Microsoft Sans Serif"/>
              </a:rPr>
              <a:t> </a:t>
            </a:r>
            <a:r>
              <a:rPr sz="2400" spc="-200" dirty="0">
                <a:latin typeface="Microsoft Sans Serif"/>
                <a:cs typeface="Microsoft Sans Serif"/>
              </a:rPr>
              <a:t>because</a:t>
            </a:r>
            <a:r>
              <a:rPr sz="2400" spc="40" dirty="0">
                <a:latin typeface="Microsoft Sans Serif"/>
                <a:cs typeface="Microsoft Sans Serif"/>
              </a:rPr>
              <a:t> </a:t>
            </a:r>
            <a:r>
              <a:rPr sz="2400" dirty="0">
                <a:latin typeface="Microsoft Sans Serif"/>
                <a:cs typeface="Microsoft Sans Serif"/>
              </a:rPr>
              <a:t>it</a:t>
            </a:r>
            <a:r>
              <a:rPr sz="2400" spc="-5" dirty="0">
                <a:latin typeface="Microsoft Sans Serif"/>
                <a:cs typeface="Microsoft Sans Serif"/>
              </a:rPr>
              <a:t> </a:t>
            </a:r>
            <a:r>
              <a:rPr sz="2400" spc="-125" dirty="0">
                <a:latin typeface="Microsoft Sans Serif"/>
                <a:cs typeface="Microsoft Sans Serif"/>
              </a:rPr>
              <a:t>provides</a:t>
            </a:r>
            <a:r>
              <a:rPr sz="2400" spc="5" dirty="0">
                <a:latin typeface="Microsoft Sans Serif"/>
                <a:cs typeface="Microsoft Sans Serif"/>
              </a:rPr>
              <a:t> </a:t>
            </a:r>
            <a:r>
              <a:rPr sz="2400" spc="-210" dirty="0">
                <a:latin typeface="Microsoft Sans Serif"/>
                <a:cs typeface="Microsoft Sans Serif"/>
              </a:rPr>
              <a:t>sensory</a:t>
            </a:r>
            <a:r>
              <a:rPr sz="2400" spc="45"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25" dirty="0">
                <a:latin typeface="Microsoft Sans Serif"/>
                <a:cs typeface="Microsoft Sans Serif"/>
              </a:rPr>
              <a:t>to </a:t>
            </a:r>
            <a:r>
              <a:rPr sz="2400" spc="-50" dirty="0">
                <a:latin typeface="Microsoft Sans Serif"/>
                <a:cs typeface="Microsoft Sans Serif"/>
              </a:rPr>
              <a:t>virtually</a:t>
            </a:r>
            <a:r>
              <a:rPr sz="2400" spc="-25" dirty="0">
                <a:latin typeface="Microsoft Sans Serif"/>
                <a:cs typeface="Microsoft Sans Serif"/>
              </a:rPr>
              <a:t> </a:t>
            </a:r>
            <a:r>
              <a:rPr sz="2400" spc="-125" dirty="0">
                <a:latin typeface="Microsoft Sans Serif"/>
                <a:cs typeface="Microsoft Sans Serif"/>
              </a:rPr>
              <a:t>the</a:t>
            </a:r>
            <a:r>
              <a:rPr sz="2400" dirty="0">
                <a:latin typeface="Microsoft Sans Serif"/>
                <a:cs typeface="Microsoft Sans Serif"/>
              </a:rPr>
              <a:t> </a:t>
            </a:r>
            <a:r>
              <a:rPr sz="2400" spc="-95" dirty="0">
                <a:latin typeface="Microsoft Sans Serif"/>
                <a:cs typeface="Microsoft Sans Serif"/>
              </a:rPr>
              <a:t>entire</a:t>
            </a:r>
            <a:r>
              <a:rPr sz="2400" spc="-25" dirty="0">
                <a:latin typeface="Microsoft Sans Serif"/>
                <a:cs typeface="Microsoft Sans Serif"/>
              </a:rPr>
              <a:t> </a:t>
            </a:r>
            <a:r>
              <a:rPr sz="2400" spc="-110" dirty="0">
                <a:latin typeface="Microsoft Sans Serif"/>
                <a:cs typeface="Microsoft Sans Serif"/>
              </a:rPr>
              <a:t>distribution</a:t>
            </a:r>
            <a:r>
              <a:rPr sz="2400" dirty="0">
                <a:latin typeface="Microsoft Sans Serif"/>
                <a:cs typeface="Microsoft Sans Serif"/>
              </a:rPr>
              <a:t> of</a:t>
            </a:r>
            <a:r>
              <a:rPr sz="2400" spc="60" dirty="0">
                <a:latin typeface="Microsoft Sans Serif"/>
                <a:cs typeface="Microsoft Sans Serif"/>
              </a:rPr>
              <a:t> </a:t>
            </a:r>
            <a:r>
              <a:rPr sz="2400" spc="-25" dirty="0">
                <a:latin typeface="Microsoft Sans Serif"/>
                <a:cs typeface="Microsoft Sans Serif"/>
              </a:rPr>
              <a:t>V3</a:t>
            </a:r>
            <a:endParaRPr sz="2400" dirty="0">
              <a:latin typeface="Microsoft Sans Serif"/>
              <a:cs typeface="Microsoft Sans Serif"/>
            </a:endParaRPr>
          </a:p>
          <a:p>
            <a:pPr marL="697865" lvl="1" indent="-228600">
              <a:lnSpc>
                <a:spcPct val="100000"/>
              </a:lnSpc>
              <a:spcBef>
                <a:spcPts val="1050"/>
              </a:spcBef>
              <a:buSzPct val="125000"/>
              <a:buFont typeface="Arial MT"/>
              <a:buChar char="•"/>
              <a:tabLst>
                <a:tab pos="697865" algn="l"/>
              </a:tabLst>
            </a:pPr>
            <a:r>
              <a:rPr sz="2400" spc="-40" dirty="0">
                <a:latin typeface="Microsoft Sans Serif"/>
                <a:cs typeface="Microsoft Sans Serif"/>
              </a:rPr>
              <a:t>inferior</a:t>
            </a:r>
            <a:r>
              <a:rPr sz="2400" spc="-75" dirty="0">
                <a:latin typeface="Microsoft Sans Serif"/>
                <a:cs typeface="Microsoft Sans Serif"/>
              </a:rPr>
              <a:t> </a:t>
            </a:r>
            <a:r>
              <a:rPr sz="2400" spc="-10" dirty="0">
                <a:latin typeface="Microsoft Sans Serif"/>
                <a:cs typeface="Microsoft Sans Serif"/>
              </a:rPr>
              <a:t>alveolar,</a:t>
            </a:r>
            <a:endParaRPr sz="2400" dirty="0">
              <a:latin typeface="Microsoft Sans Serif"/>
              <a:cs typeface="Microsoft Sans Serif"/>
            </a:endParaRPr>
          </a:p>
          <a:p>
            <a:pPr marL="697865" lvl="1" indent="-228600">
              <a:lnSpc>
                <a:spcPct val="100000"/>
              </a:lnSpc>
              <a:spcBef>
                <a:spcPts val="960"/>
              </a:spcBef>
              <a:buSzPct val="125000"/>
              <a:buFont typeface="Arial MT"/>
              <a:buChar char="•"/>
              <a:tabLst>
                <a:tab pos="697865" algn="l"/>
              </a:tabLst>
            </a:pPr>
            <a:r>
              <a:rPr sz="2400" spc="-10" dirty="0">
                <a:latin typeface="Microsoft Sans Serif"/>
                <a:cs typeface="Microsoft Sans Serif"/>
              </a:rPr>
              <a:t>lingual,</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20" dirty="0">
                <a:latin typeface="Microsoft Sans Serif"/>
                <a:cs typeface="Microsoft Sans Serif"/>
              </a:rPr>
              <a:t>mylohyoid,</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10" dirty="0">
                <a:latin typeface="Microsoft Sans Serif"/>
                <a:cs typeface="Microsoft Sans Serif"/>
              </a:rPr>
              <a:t>mental,</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50" dirty="0">
                <a:latin typeface="Microsoft Sans Serif"/>
                <a:cs typeface="Microsoft Sans Serif"/>
              </a:rPr>
              <a:t>incisive,</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50" dirty="0">
                <a:latin typeface="Microsoft Sans Serif"/>
                <a:cs typeface="Microsoft Sans Serif"/>
              </a:rPr>
              <a:t>Auriculotemporal</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185" dirty="0">
                <a:latin typeface="Microsoft Sans Serif"/>
                <a:cs typeface="Microsoft Sans Serif"/>
              </a:rPr>
              <a:t>Buccal</a:t>
            </a:r>
            <a:r>
              <a:rPr sz="2400" spc="50" dirty="0">
                <a:latin typeface="Microsoft Sans Serif"/>
                <a:cs typeface="Microsoft Sans Serif"/>
              </a:rPr>
              <a:t> </a:t>
            </a:r>
            <a:r>
              <a:rPr sz="2400" spc="-10" dirty="0">
                <a:latin typeface="Microsoft Sans Serif"/>
                <a:cs typeface="Microsoft Sans Serif"/>
              </a:rPr>
              <a:t>nerves</a:t>
            </a:r>
            <a:endParaRPr sz="2400" dirty="0">
              <a:latin typeface="Microsoft Sans Serif"/>
              <a:cs typeface="Microsoft Sans Serif"/>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83679" y="1825675"/>
            <a:ext cx="5122930" cy="3206426"/>
          </a:xfrm>
          <a:prstGeom prst="rect">
            <a:avLst/>
          </a:prstGeom>
        </p:spPr>
      </p:pic>
      <p:sp>
        <p:nvSpPr>
          <p:cNvPr id="3" name="object 3"/>
          <p:cNvSpPr txBox="1">
            <a:spLocks noGrp="1"/>
          </p:cNvSpPr>
          <p:nvPr>
            <p:ph type="title"/>
          </p:nvPr>
        </p:nvSpPr>
        <p:spPr>
          <a:xfrm>
            <a:off x="1371346" y="400939"/>
            <a:ext cx="4826635" cy="574040"/>
          </a:xfrm>
          <a:prstGeom prst="rect">
            <a:avLst/>
          </a:prstGeom>
        </p:spPr>
        <p:txBody>
          <a:bodyPr vert="horz" wrap="square" lIns="0" tIns="12700" rIns="0" bIns="0" rtlCol="0">
            <a:spAutoFit/>
          </a:bodyPr>
          <a:lstStyle/>
          <a:p>
            <a:pPr marL="12700">
              <a:lnSpc>
                <a:spcPct val="100000"/>
              </a:lnSpc>
              <a:spcBef>
                <a:spcPts val="100"/>
              </a:spcBef>
            </a:pPr>
            <a:r>
              <a:rPr spc="-310" dirty="0"/>
              <a:t>GOW-</a:t>
            </a:r>
            <a:r>
              <a:rPr spc="-520" dirty="0"/>
              <a:t>GATES</a:t>
            </a:r>
            <a:r>
              <a:rPr spc="-50" dirty="0"/>
              <a:t> </a:t>
            </a:r>
            <a:r>
              <a:rPr spc="-385" dirty="0"/>
              <a:t>TECHNIQUE</a:t>
            </a:r>
          </a:p>
        </p:txBody>
      </p:sp>
      <p:sp>
        <p:nvSpPr>
          <p:cNvPr id="4" name="object 4"/>
          <p:cNvSpPr txBox="1"/>
          <p:nvPr/>
        </p:nvSpPr>
        <p:spPr>
          <a:xfrm>
            <a:off x="975766" y="1072518"/>
            <a:ext cx="5400040" cy="5250180"/>
          </a:xfrm>
          <a:prstGeom prst="rect">
            <a:avLst/>
          </a:prstGeom>
        </p:spPr>
        <p:txBody>
          <a:bodyPr vert="horz" wrap="square" lIns="0" tIns="83820" rIns="0" bIns="0" rtlCol="0">
            <a:spAutoFit/>
          </a:bodyPr>
          <a:lstStyle/>
          <a:p>
            <a:pPr marL="12700">
              <a:lnSpc>
                <a:spcPct val="100000"/>
              </a:lnSpc>
              <a:spcBef>
                <a:spcPts val="660"/>
              </a:spcBef>
            </a:pPr>
            <a:r>
              <a:rPr sz="2400" b="1" spc="-180" dirty="0">
                <a:latin typeface="Arial"/>
                <a:cs typeface="Arial"/>
              </a:rPr>
              <a:t>Areas</a:t>
            </a:r>
            <a:r>
              <a:rPr sz="2400" b="1" spc="5" dirty="0">
                <a:latin typeface="Arial"/>
                <a:cs typeface="Arial"/>
              </a:rPr>
              <a:t> </a:t>
            </a:r>
            <a:r>
              <a:rPr sz="2400" b="1" spc="-90" dirty="0">
                <a:latin typeface="Arial"/>
                <a:cs typeface="Arial"/>
              </a:rPr>
              <a:t>Anesthetized</a:t>
            </a:r>
            <a:endParaRPr sz="2400">
              <a:latin typeface="Arial"/>
              <a:cs typeface="Arial"/>
            </a:endParaRPr>
          </a:p>
          <a:p>
            <a:pPr marL="241300" indent="-228600">
              <a:lnSpc>
                <a:spcPct val="100000"/>
              </a:lnSpc>
              <a:spcBef>
                <a:spcPts val="1295"/>
              </a:spcBef>
              <a:buSzPct val="125000"/>
              <a:buFont typeface="Arial MT"/>
              <a:buChar char="•"/>
              <a:tabLst>
                <a:tab pos="241300" algn="l"/>
              </a:tabLst>
            </a:pPr>
            <a:r>
              <a:rPr sz="2400" spc="-85" dirty="0">
                <a:latin typeface="Microsoft Sans Serif"/>
                <a:cs typeface="Microsoft Sans Serif"/>
              </a:rPr>
              <a:t>Mandibular</a:t>
            </a:r>
            <a:r>
              <a:rPr sz="2400" spc="-75" dirty="0">
                <a:latin typeface="Microsoft Sans Serif"/>
                <a:cs typeface="Microsoft Sans Serif"/>
              </a:rPr>
              <a:t> </a:t>
            </a:r>
            <a:r>
              <a:rPr sz="2400" spc="-100" dirty="0">
                <a:latin typeface="Microsoft Sans Serif"/>
                <a:cs typeface="Microsoft Sans Serif"/>
              </a:rPr>
              <a:t>teeth</a:t>
            </a:r>
            <a:r>
              <a:rPr sz="2400" spc="-60" dirty="0">
                <a:latin typeface="Microsoft Sans Serif"/>
                <a:cs typeface="Microsoft Sans Serif"/>
              </a:rPr>
              <a:t> </a:t>
            </a:r>
            <a:r>
              <a:rPr sz="2400" dirty="0">
                <a:latin typeface="Microsoft Sans Serif"/>
                <a:cs typeface="Microsoft Sans Serif"/>
              </a:rPr>
              <a:t>to</a:t>
            </a:r>
            <a:r>
              <a:rPr sz="2400" spc="-7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0" dirty="0">
                <a:latin typeface="Microsoft Sans Serif"/>
                <a:cs typeface="Microsoft Sans Serif"/>
              </a:rPr>
              <a:t>midline</a:t>
            </a:r>
            <a:endParaRPr sz="2400">
              <a:latin typeface="Microsoft Sans Serif"/>
              <a:cs typeface="Microsoft Sans Serif"/>
            </a:endParaRPr>
          </a:p>
          <a:p>
            <a:pPr marL="241300" marR="897255" indent="-228600">
              <a:lnSpc>
                <a:spcPct val="110000"/>
              </a:lnSpc>
              <a:spcBef>
                <a:spcPts val="990"/>
              </a:spcBef>
              <a:buSzPct val="125000"/>
              <a:buFont typeface="Arial MT"/>
              <a:buChar char="•"/>
              <a:tabLst>
                <a:tab pos="241300" algn="l"/>
              </a:tabLst>
            </a:pPr>
            <a:r>
              <a:rPr sz="2400" spc="-225" dirty="0">
                <a:latin typeface="Microsoft Sans Serif"/>
                <a:cs typeface="Microsoft Sans Serif"/>
              </a:rPr>
              <a:t>Buccal</a:t>
            </a:r>
            <a:r>
              <a:rPr sz="2400" spc="55" dirty="0">
                <a:latin typeface="Microsoft Sans Serif"/>
                <a:cs typeface="Microsoft Sans Serif"/>
              </a:rPr>
              <a:t> </a:t>
            </a:r>
            <a:r>
              <a:rPr sz="2400" spc="-204" dirty="0">
                <a:latin typeface="Microsoft Sans Serif"/>
                <a:cs typeface="Microsoft Sans Serif"/>
              </a:rPr>
              <a:t>mucoperiosteum</a:t>
            </a:r>
            <a:r>
              <a:rPr sz="2400" spc="30" dirty="0">
                <a:latin typeface="Microsoft Sans Serif"/>
                <a:cs typeface="Microsoft Sans Serif"/>
              </a:rPr>
              <a:t> </a:t>
            </a:r>
            <a:r>
              <a:rPr sz="2400" spc="-70" dirty="0">
                <a:latin typeface="Microsoft Sans Serif"/>
                <a:cs typeface="Microsoft Sans Serif"/>
              </a:rPr>
              <a:t>and</a:t>
            </a:r>
            <a:r>
              <a:rPr sz="2400" spc="30" dirty="0">
                <a:latin typeface="Microsoft Sans Serif"/>
                <a:cs typeface="Microsoft Sans Serif"/>
              </a:rPr>
              <a:t> </a:t>
            </a:r>
            <a:r>
              <a:rPr sz="2400" spc="-310" dirty="0">
                <a:latin typeface="Microsoft Sans Serif"/>
                <a:cs typeface="Microsoft Sans Serif"/>
              </a:rPr>
              <a:t>mucous </a:t>
            </a:r>
            <a:r>
              <a:rPr sz="2400" spc="-215" dirty="0">
                <a:latin typeface="Microsoft Sans Serif"/>
                <a:cs typeface="Microsoft Sans Serif"/>
              </a:rPr>
              <a:t>membranes</a:t>
            </a:r>
            <a:r>
              <a:rPr sz="2400" spc="25" dirty="0">
                <a:latin typeface="Microsoft Sans Serif"/>
                <a:cs typeface="Microsoft Sans Serif"/>
              </a:rPr>
              <a:t> </a:t>
            </a:r>
            <a:r>
              <a:rPr sz="2400" spc="-220" dirty="0">
                <a:latin typeface="Microsoft Sans Serif"/>
                <a:cs typeface="Microsoft Sans Serif"/>
              </a:rPr>
              <a:t>on</a:t>
            </a:r>
            <a:r>
              <a:rPr sz="2400" spc="10"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150" dirty="0">
                <a:latin typeface="Microsoft Sans Serif"/>
                <a:cs typeface="Microsoft Sans Serif"/>
              </a:rPr>
              <a:t>side</a:t>
            </a:r>
            <a:r>
              <a:rPr sz="2400" spc="35" dirty="0">
                <a:latin typeface="Microsoft Sans Serif"/>
                <a:cs typeface="Microsoft Sans Serif"/>
              </a:rPr>
              <a:t> </a:t>
            </a:r>
            <a:r>
              <a:rPr sz="2400" dirty="0">
                <a:latin typeface="Microsoft Sans Serif"/>
                <a:cs typeface="Microsoft Sans Serif"/>
              </a:rPr>
              <a:t>of</a:t>
            </a:r>
            <a:r>
              <a:rPr sz="2400" spc="100" dirty="0">
                <a:latin typeface="Microsoft Sans Serif"/>
                <a:cs typeface="Microsoft Sans Serif"/>
              </a:rPr>
              <a:t> </a:t>
            </a:r>
            <a:r>
              <a:rPr sz="2400" spc="-70" dirty="0">
                <a:latin typeface="Microsoft Sans Serif"/>
                <a:cs typeface="Microsoft Sans Serif"/>
              </a:rPr>
              <a:t>injection</a:t>
            </a:r>
            <a:endParaRPr sz="2400">
              <a:latin typeface="Microsoft Sans Serif"/>
              <a:cs typeface="Microsoft Sans Serif"/>
            </a:endParaRPr>
          </a:p>
          <a:p>
            <a:pPr marL="241300" marR="5080" indent="-228600">
              <a:lnSpc>
                <a:spcPct val="110100"/>
              </a:lnSpc>
              <a:spcBef>
                <a:spcPts val="1005"/>
              </a:spcBef>
              <a:buSzPct val="125000"/>
              <a:buFont typeface="Arial MT"/>
              <a:buChar char="•"/>
              <a:tabLst>
                <a:tab pos="241300" algn="l"/>
              </a:tabLst>
            </a:pPr>
            <a:r>
              <a:rPr sz="2400" spc="-95" dirty="0">
                <a:latin typeface="Microsoft Sans Serif"/>
                <a:cs typeface="Microsoft Sans Serif"/>
              </a:rPr>
              <a:t>Anterior</a:t>
            </a:r>
            <a:r>
              <a:rPr sz="2400" spc="-45" dirty="0">
                <a:latin typeface="Microsoft Sans Serif"/>
                <a:cs typeface="Microsoft Sans Serif"/>
              </a:rPr>
              <a:t> </a:t>
            </a:r>
            <a:r>
              <a:rPr sz="2400" spc="-95" dirty="0">
                <a:latin typeface="Microsoft Sans Serif"/>
                <a:cs typeface="Microsoft Sans Serif"/>
              </a:rPr>
              <a:t>two</a:t>
            </a:r>
            <a:r>
              <a:rPr sz="2400" spc="-10" dirty="0">
                <a:latin typeface="Microsoft Sans Serif"/>
                <a:cs typeface="Microsoft Sans Serif"/>
              </a:rPr>
              <a:t> </a:t>
            </a:r>
            <a:r>
              <a:rPr sz="2400" spc="-125" dirty="0">
                <a:latin typeface="Microsoft Sans Serif"/>
                <a:cs typeface="Microsoft Sans Serif"/>
              </a:rPr>
              <a:t>thirds</a:t>
            </a:r>
            <a:r>
              <a:rPr sz="2400" spc="-20" dirty="0">
                <a:latin typeface="Microsoft Sans Serif"/>
                <a:cs typeface="Microsoft Sans Serif"/>
              </a:rPr>
              <a:t> </a:t>
            </a:r>
            <a:r>
              <a:rPr sz="2400" dirty="0">
                <a:latin typeface="Microsoft Sans Serif"/>
                <a:cs typeface="Microsoft Sans Serif"/>
              </a:rPr>
              <a:t>of</a:t>
            </a:r>
            <a:r>
              <a:rPr sz="2400" spc="5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40" dirty="0">
                <a:latin typeface="Microsoft Sans Serif"/>
                <a:cs typeface="Microsoft Sans Serif"/>
              </a:rPr>
              <a:t>tongue</a:t>
            </a:r>
            <a:r>
              <a:rPr sz="2400" spc="-10" dirty="0">
                <a:latin typeface="Microsoft Sans Serif"/>
                <a:cs typeface="Microsoft Sans Serif"/>
              </a:rPr>
              <a:t> </a:t>
            </a:r>
            <a:r>
              <a:rPr sz="2400" spc="-85" dirty="0">
                <a:latin typeface="Microsoft Sans Serif"/>
                <a:cs typeface="Microsoft Sans Serif"/>
              </a:rPr>
              <a:t>and</a:t>
            </a:r>
            <a:r>
              <a:rPr sz="2400" spc="-35" dirty="0">
                <a:latin typeface="Microsoft Sans Serif"/>
                <a:cs typeface="Microsoft Sans Serif"/>
              </a:rPr>
              <a:t> </a:t>
            </a:r>
            <a:r>
              <a:rPr sz="2400" spc="-10" dirty="0">
                <a:latin typeface="Microsoft Sans Serif"/>
                <a:cs typeface="Microsoft Sans Serif"/>
              </a:rPr>
              <a:t>floor </a:t>
            </a:r>
            <a:r>
              <a:rPr sz="2400" dirty="0">
                <a:latin typeface="Microsoft Sans Serif"/>
                <a:cs typeface="Microsoft Sans Serif"/>
              </a:rPr>
              <a:t>of</a:t>
            </a:r>
            <a:r>
              <a:rPr sz="2400" spc="-20" dirty="0">
                <a:latin typeface="Microsoft Sans Serif"/>
                <a:cs typeface="Microsoft Sans Serif"/>
              </a:rPr>
              <a:t> </a:t>
            </a:r>
            <a:r>
              <a:rPr sz="2400" spc="-150" dirty="0">
                <a:latin typeface="Microsoft Sans Serif"/>
                <a:cs typeface="Microsoft Sans Serif"/>
              </a:rPr>
              <a:t>the</a:t>
            </a:r>
            <a:r>
              <a:rPr sz="2400" spc="-5" dirty="0">
                <a:latin typeface="Microsoft Sans Serif"/>
                <a:cs typeface="Microsoft Sans Serif"/>
              </a:rPr>
              <a:t> </a:t>
            </a:r>
            <a:r>
              <a:rPr sz="2400" spc="-20" dirty="0">
                <a:latin typeface="Microsoft Sans Serif"/>
                <a:cs typeface="Microsoft Sans Serif"/>
              </a:rPr>
              <a:t>oral</a:t>
            </a:r>
            <a:r>
              <a:rPr sz="2400" spc="-35" dirty="0">
                <a:latin typeface="Microsoft Sans Serif"/>
                <a:cs typeface="Microsoft Sans Serif"/>
              </a:rPr>
              <a:t> </a:t>
            </a:r>
            <a:r>
              <a:rPr sz="2400" spc="-10" dirty="0">
                <a:latin typeface="Microsoft Sans Serif"/>
                <a:cs typeface="Microsoft Sans Serif"/>
              </a:rPr>
              <a:t>cavity</a:t>
            </a:r>
            <a:endParaRPr sz="2400">
              <a:latin typeface="Microsoft Sans Serif"/>
              <a:cs typeface="Microsoft Sans Serif"/>
            </a:endParaRPr>
          </a:p>
          <a:p>
            <a:pPr marL="241300" indent="-228600">
              <a:lnSpc>
                <a:spcPct val="100000"/>
              </a:lnSpc>
              <a:spcBef>
                <a:spcPts val="1300"/>
              </a:spcBef>
              <a:buSzPct val="125000"/>
              <a:buFont typeface="Arial MT"/>
              <a:buChar char="•"/>
              <a:tabLst>
                <a:tab pos="241300" algn="l"/>
              </a:tabLst>
            </a:pPr>
            <a:r>
              <a:rPr sz="2400" spc="-155" dirty="0">
                <a:latin typeface="Microsoft Sans Serif"/>
                <a:cs typeface="Microsoft Sans Serif"/>
              </a:rPr>
              <a:t>Lingual</a:t>
            </a:r>
            <a:r>
              <a:rPr sz="2400" spc="-5" dirty="0">
                <a:latin typeface="Microsoft Sans Serif"/>
                <a:cs typeface="Microsoft Sans Serif"/>
              </a:rPr>
              <a:t> </a:t>
            </a:r>
            <a:r>
              <a:rPr sz="2400" spc="-95" dirty="0">
                <a:latin typeface="Microsoft Sans Serif"/>
                <a:cs typeface="Microsoft Sans Serif"/>
              </a:rPr>
              <a:t>soft</a:t>
            </a:r>
            <a:r>
              <a:rPr sz="2400" spc="-50" dirty="0">
                <a:latin typeface="Microsoft Sans Serif"/>
                <a:cs typeface="Microsoft Sans Serif"/>
              </a:rPr>
              <a:t> </a:t>
            </a:r>
            <a:r>
              <a:rPr sz="2400" spc="-254" dirty="0">
                <a:latin typeface="Microsoft Sans Serif"/>
                <a:cs typeface="Microsoft Sans Serif"/>
              </a:rPr>
              <a:t>tissues</a:t>
            </a:r>
            <a:r>
              <a:rPr sz="2400" spc="25" dirty="0">
                <a:latin typeface="Microsoft Sans Serif"/>
                <a:cs typeface="Microsoft Sans Serif"/>
              </a:rPr>
              <a:t> </a:t>
            </a:r>
            <a:r>
              <a:rPr sz="2400" spc="-70" dirty="0">
                <a:latin typeface="Microsoft Sans Serif"/>
                <a:cs typeface="Microsoft Sans Serif"/>
              </a:rPr>
              <a:t>and</a:t>
            </a:r>
            <a:r>
              <a:rPr sz="2400" spc="-10" dirty="0">
                <a:latin typeface="Microsoft Sans Serif"/>
                <a:cs typeface="Microsoft Sans Serif"/>
              </a:rPr>
              <a:t> </a:t>
            </a:r>
            <a:r>
              <a:rPr sz="2400" spc="-60" dirty="0">
                <a:latin typeface="Microsoft Sans Serif"/>
                <a:cs typeface="Microsoft Sans Serif"/>
              </a:rPr>
              <a:t>periosteum</a:t>
            </a:r>
            <a:endParaRPr sz="2400">
              <a:latin typeface="Microsoft Sans Serif"/>
              <a:cs typeface="Microsoft Sans Serif"/>
            </a:endParaRPr>
          </a:p>
          <a:p>
            <a:pPr marL="241300" indent="-228600">
              <a:lnSpc>
                <a:spcPct val="100000"/>
              </a:lnSpc>
              <a:spcBef>
                <a:spcPts val="1275"/>
              </a:spcBef>
              <a:buSzPct val="125000"/>
              <a:buFont typeface="Arial MT"/>
              <a:buChar char="•"/>
              <a:tabLst>
                <a:tab pos="241300" algn="l"/>
              </a:tabLst>
            </a:pPr>
            <a:r>
              <a:rPr sz="2400" spc="-160" dirty="0">
                <a:latin typeface="Microsoft Sans Serif"/>
                <a:cs typeface="Microsoft Sans Serif"/>
              </a:rPr>
              <a:t>Body</a:t>
            </a:r>
            <a:r>
              <a:rPr sz="2400" dirty="0">
                <a:latin typeface="Microsoft Sans Serif"/>
                <a:cs typeface="Microsoft Sans Serif"/>
              </a:rPr>
              <a:t> of</a:t>
            </a:r>
            <a:r>
              <a:rPr sz="2400" spc="50" dirty="0">
                <a:latin typeface="Microsoft Sans Serif"/>
                <a:cs typeface="Microsoft Sans Serif"/>
              </a:rPr>
              <a:t> </a:t>
            </a:r>
            <a:r>
              <a:rPr sz="2400" spc="-135" dirty="0">
                <a:latin typeface="Microsoft Sans Serif"/>
                <a:cs typeface="Microsoft Sans Serif"/>
              </a:rPr>
              <a:t>the</a:t>
            </a:r>
            <a:r>
              <a:rPr sz="2400" spc="-20" dirty="0">
                <a:latin typeface="Microsoft Sans Serif"/>
                <a:cs typeface="Microsoft Sans Serif"/>
              </a:rPr>
              <a:t> </a:t>
            </a:r>
            <a:r>
              <a:rPr sz="2400" spc="-140" dirty="0">
                <a:latin typeface="Microsoft Sans Serif"/>
                <a:cs typeface="Microsoft Sans Serif"/>
              </a:rPr>
              <a:t>mandible,</a:t>
            </a:r>
            <a:r>
              <a:rPr sz="2400" spc="-20" dirty="0">
                <a:latin typeface="Microsoft Sans Serif"/>
                <a:cs typeface="Microsoft Sans Serif"/>
              </a:rPr>
              <a:t> </a:t>
            </a:r>
            <a:r>
              <a:rPr sz="2400" spc="-45" dirty="0">
                <a:latin typeface="Microsoft Sans Serif"/>
                <a:cs typeface="Microsoft Sans Serif"/>
              </a:rPr>
              <a:t>inferior</a:t>
            </a:r>
            <a:r>
              <a:rPr sz="2400" spc="10" dirty="0">
                <a:latin typeface="Microsoft Sans Serif"/>
                <a:cs typeface="Microsoft Sans Serif"/>
              </a:rPr>
              <a:t> </a:t>
            </a:r>
            <a:r>
              <a:rPr sz="2400" spc="-80" dirty="0">
                <a:latin typeface="Microsoft Sans Serif"/>
                <a:cs typeface="Microsoft Sans Serif"/>
              </a:rPr>
              <a:t>portion</a:t>
            </a:r>
            <a:r>
              <a:rPr sz="2400" spc="-20" dirty="0">
                <a:latin typeface="Microsoft Sans Serif"/>
                <a:cs typeface="Microsoft Sans Serif"/>
              </a:rPr>
              <a:t> </a:t>
            </a:r>
            <a:r>
              <a:rPr sz="2400" spc="-25" dirty="0">
                <a:latin typeface="Microsoft Sans Serif"/>
                <a:cs typeface="Microsoft Sans Serif"/>
              </a:rPr>
              <a:t>of</a:t>
            </a:r>
            <a:endParaRPr sz="2400">
              <a:latin typeface="Microsoft Sans Serif"/>
              <a:cs typeface="Microsoft Sans Serif"/>
            </a:endParaRPr>
          </a:p>
          <a:p>
            <a:pPr marL="241300">
              <a:lnSpc>
                <a:spcPct val="100000"/>
              </a:lnSpc>
              <a:spcBef>
                <a:spcPts val="290"/>
              </a:spcBef>
            </a:pPr>
            <a:r>
              <a:rPr sz="2400" spc="-150" dirty="0">
                <a:latin typeface="Microsoft Sans Serif"/>
                <a:cs typeface="Microsoft Sans Serif"/>
              </a:rPr>
              <a:t>the</a:t>
            </a:r>
            <a:r>
              <a:rPr sz="2400" spc="-10" dirty="0">
                <a:latin typeface="Microsoft Sans Serif"/>
                <a:cs typeface="Microsoft Sans Serif"/>
              </a:rPr>
              <a:t> </a:t>
            </a:r>
            <a:r>
              <a:rPr sz="2400" spc="-30" dirty="0">
                <a:latin typeface="Microsoft Sans Serif"/>
                <a:cs typeface="Microsoft Sans Serif"/>
              </a:rPr>
              <a:t>ramus</a:t>
            </a:r>
            <a:endParaRPr sz="2400">
              <a:latin typeface="Microsoft Sans Serif"/>
              <a:cs typeface="Microsoft Sans Serif"/>
            </a:endParaRPr>
          </a:p>
          <a:p>
            <a:pPr marL="241300" indent="-228600">
              <a:lnSpc>
                <a:spcPct val="100000"/>
              </a:lnSpc>
              <a:spcBef>
                <a:spcPts val="1295"/>
              </a:spcBef>
              <a:buSzPct val="125000"/>
              <a:buFont typeface="Arial MT"/>
              <a:buChar char="•"/>
              <a:tabLst>
                <a:tab pos="241300" algn="l"/>
              </a:tabLst>
            </a:pPr>
            <a:r>
              <a:rPr sz="2400" spc="-229" dirty="0">
                <a:latin typeface="Microsoft Sans Serif"/>
                <a:cs typeface="Microsoft Sans Serif"/>
              </a:rPr>
              <a:t>Skin</a:t>
            </a:r>
            <a:r>
              <a:rPr sz="2400" spc="15" dirty="0">
                <a:latin typeface="Microsoft Sans Serif"/>
                <a:cs typeface="Microsoft Sans Serif"/>
              </a:rPr>
              <a:t> </a:t>
            </a:r>
            <a:r>
              <a:rPr sz="2400" spc="-110" dirty="0">
                <a:latin typeface="Microsoft Sans Serif"/>
                <a:cs typeface="Microsoft Sans Serif"/>
              </a:rPr>
              <a:t>over</a:t>
            </a:r>
            <a:r>
              <a:rPr sz="2400" spc="-45" dirty="0">
                <a:latin typeface="Microsoft Sans Serif"/>
                <a:cs typeface="Microsoft Sans Serif"/>
              </a:rPr>
              <a:t> </a:t>
            </a:r>
            <a:r>
              <a:rPr sz="2400" spc="-135" dirty="0">
                <a:latin typeface="Microsoft Sans Serif"/>
                <a:cs typeface="Microsoft Sans Serif"/>
              </a:rPr>
              <a:t>the</a:t>
            </a:r>
            <a:r>
              <a:rPr sz="2400" spc="-20" dirty="0">
                <a:latin typeface="Microsoft Sans Serif"/>
                <a:cs typeface="Microsoft Sans Serif"/>
              </a:rPr>
              <a:t> </a:t>
            </a:r>
            <a:r>
              <a:rPr sz="2400" spc="-135" dirty="0">
                <a:latin typeface="Microsoft Sans Serif"/>
                <a:cs typeface="Microsoft Sans Serif"/>
              </a:rPr>
              <a:t>zygoma,</a:t>
            </a:r>
            <a:r>
              <a:rPr sz="2400" spc="-20" dirty="0">
                <a:latin typeface="Microsoft Sans Serif"/>
                <a:cs typeface="Microsoft Sans Serif"/>
              </a:rPr>
              <a:t> </a:t>
            </a:r>
            <a:r>
              <a:rPr sz="2400" spc="-100" dirty="0">
                <a:latin typeface="Microsoft Sans Serif"/>
                <a:cs typeface="Microsoft Sans Serif"/>
              </a:rPr>
              <a:t>posterior</a:t>
            </a:r>
            <a:r>
              <a:rPr sz="2400" spc="10" dirty="0">
                <a:latin typeface="Microsoft Sans Serif"/>
                <a:cs typeface="Microsoft Sans Serif"/>
              </a:rPr>
              <a:t> </a:t>
            </a:r>
            <a:r>
              <a:rPr sz="2400" spc="-75" dirty="0">
                <a:latin typeface="Microsoft Sans Serif"/>
                <a:cs typeface="Microsoft Sans Serif"/>
              </a:rPr>
              <a:t>portion</a:t>
            </a:r>
            <a:r>
              <a:rPr sz="2400" dirty="0">
                <a:latin typeface="Microsoft Sans Serif"/>
                <a:cs typeface="Microsoft Sans Serif"/>
              </a:rPr>
              <a:t> </a:t>
            </a:r>
            <a:r>
              <a:rPr sz="2400" spc="-25" dirty="0">
                <a:latin typeface="Microsoft Sans Serif"/>
                <a:cs typeface="Microsoft Sans Serif"/>
              </a:rPr>
              <a:t>of</a:t>
            </a:r>
            <a:endParaRPr sz="2400">
              <a:latin typeface="Microsoft Sans Serif"/>
              <a:cs typeface="Microsoft Sans Serif"/>
            </a:endParaRPr>
          </a:p>
          <a:p>
            <a:pPr marL="241300">
              <a:lnSpc>
                <a:spcPct val="100000"/>
              </a:lnSpc>
              <a:spcBef>
                <a:spcPts val="290"/>
              </a:spcBef>
            </a:pPr>
            <a:r>
              <a:rPr sz="2400" spc="-150" dirty="0">
                <a:latin typeface="Microsoft Sans Serif"/>
                <a:cs typeface="Microsoft Sans Serif"/>
              </a:rPr>
              <a:t>the</a:t>
            </a:r>
            <a:r>
              <a:rPr sz="2400" spc="-10" dirty="0">
                <a:latin typeface="Microsoft Sans Serif"/>
                <a:cs typeface="Microsoft Sans Serif"/>
              </a:rPr>
              <a:t> </a:t>
            </a:r>
            <a:r>
              <a:rPr sz="2400" spc="-180" dirty="0">
                <a:latin typeface="Microsoft Sans Serif"/>
                <a:cs typeface="Microsoft Sans Serif"/>
              </a:rPr>
              <a:t>cheek,</a:t>
            </a:r>
            <a:r>
              <a:rPr sz="2400" spc="20" dirty="0">
                <a:latin typeface="Microsoft Sans Serif"/>
                <a:cs typeface="Microsoft Sans Serif"/>
              </a:rPr>
              <a:t> </a:t>
            </a:r>
            <a:r>
              <a:rPr sz="2400" spc="-70" dirty="0">
                <a:latin typeface="Microsoft Sans Serif"/>
                <a:cs typeface="Microsoft Sans Serif"/>
              </a:rPr>
              <a:t>and</a:t>
            </a:r>
            <a:r>
              <a:rPr sz="2400" spc="-75" dirty="0">
                <a:latin typeface="Microsoft Sans Serif"/>
                <a:cs typeface="Microsoft Sans Serif"/>
              </a:rPr>
              <a:t> </a:t>
            </a:r>
            <a:r>
              <a:rPr sz="2400" spc="-95" dirty="0">
                <a:latin typeface="Microsoft Sans Serif"/>
                <a:cs typeface="Microsoft Sans Serif"/>
              </a:rPr>
              <a:t>temporal</a:t>
            </a:r>
            <a:r>
              <a:rPr sz="2400" spc="-20" dirty="0">
                <a:latin typeface="Microsoft Sans Serif"/>
                <a:cs typeface="Microsoft Sans Serif"/>
              </a:rPr>
              <a:t> </a:t>
            </a:r>
            <a:r>
              <a:rPr sz="2400" spc="-10" dirty="0">
                <a:latin typeface="Microsoft Sans Serif"/>
                <a:cs typeface="Microsoft Sans Serif"/>
              </a:rPr>
              <a:t>regions</a:t>
            </a:r>
            <a:endParaRPr sz="2400">
              <a:latin typeface="Microsoft Sans Serif"/>
              <a:cs typeface="Microsoft Sans Serif"/>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9242" y="400939"/>
            <a:ext cx="4826000" cy="574040"/>
          </a:xfrm>
          <a:prstGeom prst="rect">
            <a:avLst/>
          </a:prstGeom>
        </p:spPr>
        <p:txBody>
          <a:bodyPr vert="horz" wrap="square" lIns="0" tIns="12700" rIns="0" bIns="0" rtlCol="0">
            <a:spAutoFit/>
          </a:bodyPr>
          <a:lstStyle/>
          <a:p>
            <a:pPr marL="12700">
              <a:lnSpc>
                <a:spcPct val="100000"/>
              </a:lnSpc>
              <a:spcBef>
                <a:spcPts val="100"/>
              </a:spcBef>
            </a:pPr>
            <a:r>
              <a:rPr spc="-310" dirty="0"/>
              <a:t>GOW-</a:t>
            </a:r>
            <a:r>
              <a:rPr spc="-520" dirty="0"/>
              <a:t>GATES</a:t>
            </a:r>
            <a:r>
              <a:rPr spc="-50" dirty="0"/>
              <a:t> </a:t>
            </a:r>
            <a:r>
              <a:rPr spc="-385" dirty="0"/>
              <a:t>TECHNIQUE</a:t>
            </a:r>
          </a:p>
        </p:txBody>
      </p:sp>
      <p:sp>
        <p:nvSpPr>
          <p:cNvPr id="3" name="object 3"/>
          <p:cNvSpPr txBox="1"/>
          <p:nvPr/>
        </p:nvSpPr>
        <p:spPr>
          <a:xfrm>
            <a:off x="1134872" y="1154254"/>
            <a:ext cx="9606915" cy="5113655"/>
          </a:xfrm>
          <a:prstGeom prst="rect">
            <a:avLst/>
          </a:prstGeom>
        </p:spPr>
        <p:txBody>
          <a:bodyPr vert="horz" wrap="square" lIns="0" tIns="113030" rIns="0" bIns="0" rtlCol="0">
            <a:spAutoFit/>
          </a:bodyPr>
          <a:lstStyle/>
          <a:p>
            <a:pPr marL="12700">
              <a:lnSpc>
                <a:spcPct val="100000"/>
              </a:lnSpc>
              <a:spcBef>
                <a:spcPts val="890"/>
              </a:spcBef>
            </a:pPr>
            <a:r>
              <a:rPr sz="2200" b="1" spc="-70" dirty="0">
                <a:latin typeface="Arial"/>
                <a:cs typeface="Arial"/>
              </a:rPr>
              <a:t>Indications</a:t>
            </a:r>
            <a:endParaRPr sz="2200">
              <a:latin typeface="Arial"/>
              <a:cs typeface="Arial"/>
            </a:endParaRPr>
          </a:p>
          <a:p>
            <a:pPr marL="240029" indent="-227329">
              <a:lnSpc>
                <a:spcPct val="100000"/>
              </a:lnSpc>
              <a:spcBef>
                <a:spcPts val="1535"/>
              </a:spcBef>
              <a:buSzPct val="125000"/>
              <a:buFont typeface="Arial MT"/>
              <a:buChar char="•"/>
              <a:tabLst>
                <a:tab pos="240029" algn="l"/>
              </a:tabLst>
            </a:pPr>
            <a:r>
              <a:rPr sz="2200" spc="-10" dirty="0">
                <a:latin typeface="Microsoft Sans Serif"/>
                <a:cs typeface="Microsoft Sans Serif"/>
              </a:rPr>
              <a:t>–Multiple</a:t>
            </a:r>
            <a:r>
              <a:rPr sz="2200" spc="35" dirty="0">
                <a:latin typeface="Microsoft Sans Serif"/>
                <a:cs typeface="Microsoft Sans Serif"/>
              </a:rPr>
              <a:t> </a:t>
            </a:r>
            <a:r>
              <a:rPr sz="2200" spc="-140" dirty="0">
                <a:latin typeface="Microsoft Sans Serif"/>
                <a:cs typeface="Microsoft Sans Serif"/>
              </a:rPr>
              <a:t>procedures</a:t>
            </a:r>
            <a:r>
              <a:rPr sz="2200" dirty="0">
                <a:latin typeface="Microsoft Sans Serif"/>
                <a:cs typeface="Microsoft Sans Serif"/>
              </a:rPr>
              <a:t> </a:t>
            </a:r>
            <a:r>
              <a:rPr sz="2200" spc="-204" dirty="0">
                <a:latin typeface="Microsoft Sans Serif"/>
                <a:cs typeface="Microsoft Sans Serif"/>
              </a:rPr>
              <a:t>on</a:t>
            </a:r>
            <a:r>
              <a:rPr sz="2200" spc="10" dirty="0">
                <a:latin typeface="Microsoft Sans Serif"/>
                <a:cs typeface="Microsoft Sans Serif"/>
              </a:rPr>
              <a:t> </a:t>
            </a:r>
            <a:r>
              <a:rPr sz="2200" spc="-105" dirty="0">
                <a:latin typeface="Microsoft Sans Serif"/>
                <a:cs typeface="Microsoft Sans Serif"/>
              </a:rPr>
              <a:t>mandibular</a:t>
            </a:r>
            <a:r>
              <a:rPr sz="2200" dirty="0">
                <a:latin typeface="Microsoft Sans Serif"/>
                <a:cs typeface="Microsoft Sans Serif"/>
              </a:rPr>
              <a:t> </a:t>
            </a:r>
            <a:r>
              <a:rPr sz="2200" spc="-10" dirty="0">
                <a:latin typeface="Microsoft Sans Serif"/>
                <a:cs typeface="Microsoft Sans Serif"/>
              </a:rPr>
              <a:t>teeth</a:t>
            </a:r>
            <a:endParaRPr sz="2200">
              <a:latin typeface="Microsoft Sans Serif"/>
              <a:cs typeface="Microsoft Sans Serif"/>
            </a:endParaRPr>
          </a:p>
          <a:p>
            <a:pPr marL="240029" indent="-227329">
              <a:lnSpc>
                <a:spcPct val="100000"/>
              </a:lnSpc>
              <a:spcBef>
                <a:spcPts val="1515"/>
              </a:spcBef>
              <a:buSzPct val="125000"/>
              <a:buFont typeface="Arial MT"/>
              <a:buChar char="•"/>
              <a:tabLst>
                <a:tab pos="240029" algn="l"/>
              </a:tabLst>
            </a:pPr>
            <a:r>
              <a:rPr sz="2200" dirty="0">
                <a:latin typeface="Microsoft Sans Serif"/>
                <a:cs typeface="Microsoft Sans Serif"/>
              </a:rPr>
              <a:t>–When</a:t>
            </a:r>
            <a:r>
              <a:rPr sz="2200" spc="-150" dirty="0">
                <a:latin typeface="Microsoft Sans Serif"/>
                <a:cs typeface="Microsoft Sans Serif"/>
              </a:rPr>
              <a:t> </a:t>
            </a:r>
            <a:r>
              <a:rPr sz="2200" spc="-140" dirty="0">
                <a:latin typeface="Microsoft Sans Serif"/>
                <a:cs typeface="Microsoft Sans Serif"/>
              </a:rPr>
              <a:t>buccal</a:t>
            </a:r>
            <a:r>
              <a:rPr sz="2200" spc="-5" dirty="0">
                <a:latin typeface="Microsoft Sans Serif"/>
                <a:cs typeface="Microsoft Sans Serif"/>
              </a:rPr>
              <a:t> </a:t>
            </a:r>
            <a:r>
              <a:rPr sz="2200" spc="-75" dirty="0">
                <a:latin typeface="Microsoft Sans Serif"/>
                <a:cs typeface="Microsoft Sans Serif"/>
              </a:rPr>
              <a:t>soft</a:t>
            </a:r>
            <a:r>
              <a:rPr sz="2200" spc="-25" dirty="0">
                <a:latin typeface="Microsoft Sans Serif"/>
                <a:cs typeface="Microsoft Sans Serif"/>
              </a:rPr>
              <a:t> </a:t>
            </a:r>
            <a:r>
              <a:rPr sz="2200" spc="-200" dirty="0">
                <a:latin typeface="Microsoft Sans Serif"/>
                <a:cs typeface="Microsoft Sans Serif"/>
              </a:rPr>
              <a:t>tissue</a:t>
            </a:r>
            <a:r>
              <a:rPr sz="2200" spc="15" dirty="0">
                <a:latin typeface="Microsoft Sans Serif"/>
                <a:cs typeface="Microsoft Sans Serif"/>
              </a:rPr>
              <a:t> </a:t>
            </a:r>
            <a:r>
              <a:rPr sz="2200" spc="-160" dirty="0">
                <a:latin typeface="Microsoft Sans Serif"/>
                <a:cs typeface="Microsoft Sans Serif"/>
              </a:rPr>
              <a:t>anesthesia,</a:t>
            </a:r>
            <a:r>
              <a:rPr sz="2200" spc="-10" dirty="0">
                <a:latin typeface="Microsoft Sans Serif"/>
                <a:cs typeface="Microsoft Sans Serif"/>
              </a:rPr>
              <a:t> </a:t>
            </a:r>
            <a:r>
              <a:rPr sz="2200" spc="-95" dirty="0">
                <a:latin typeface="Microsoft Sans Serif"/>
                <a:cs typeface="Microsoft Sans Serif"/>
              </a:rPr>
              <a:t>from</a:t>
            </a:r>
            <a:r>
              <a:rPr sz="2200" spc="-30" dirty="0">
                <a:latin typeface="Microsoft Sans Serif"/>
                <a:cs typeface="Microsoft Sans Serif"/>
              </a:rPr>
              <a:t> </a:t>
            </a:r>
            <a:r>
              <a:rPr sz="2200" spc="-114" dirty="0">
                <a:latin typeface="Microsoft Sans Serif"/>
                <a:cs typeface="Microsoft Sans Serif"/>
              </a:rPr>
              <a:t>the</a:t>
            </a:r>
            <a:r>
              <a:rPr sz="2200" spc="-10" dirty="0">
                <a:latin typeface="Microsoft Sans Serif"/>
                <a:cs typeface="Microsoft Sans Serif"/>
              </a:rPr>
              <a:t> </a:t>
            </a:r>
            <a:r>
              <a:rPr sz="2200" spc="-50" dirty="0">
                <a:latin typeface="Microsoft Sans Serif"/>
                <a:cs typeface="Microsoft Sans Serif"/>
              </a:rPr>
              <a:t>third</a:t>
            </a:r>
            <a:r>
              <a:rPr sz="2200" spc="-15" dirty="0">
                <a:latin typeface="Microsoft Sans Serif"/>
                <a:cs typeface="Microsoft Sans Serif"/>
              </a:rPr>
              <a:t> </a:t>
            </a:r>
            <a:r>
              <a:rPr sz="2200" spc="-95" dirty="0">
                <a:latin typeface="Microsoft Sans Serif"/>
                <a:cs typeface="Microsoft Sans Serif"/>
              </a:rPr>
              <a:t>molar</a:t>
            </a:r>
            <a:r>
              <a:rPr sz="2200" spc="-15" dirty="0">
                <a:latin typeface="Microsoft Sans Serif"/>
                <a:cs typeface="Microsoft Sans Serif"/>
              </a:rPr>
              <a:t> </a:t>
            </a:r>
            <a:r>
              <a:rPr sz="2200" dirty="0">
                <a:latin typeface="Microsoft Sans Serif"/>
                <a:cs typeface="Microsoft Sans Serif"/>
              </a:rPr>
              <a:t>to</a:t>
            </a:r>
            <a:r>
              <a:rPr sz="2200" spc="-25" dirty="0">
                <a:latin typeface="Microsoft Sans Serif"/>
                <a:cs typeface="Microsoft Sans Serif"/>
              </a:rPr>
              <a:t> </a:t>
            </a:r>
            <a:r>
              <a:rPr sz="2200" spc="-114" dirty="0">
                <a:latin typeface="Microsoft Sans Serif"/>
                <a:cs typeface="Microsoft Sans Serif"/>
              </a:rPr>
              <a:t>the</a:t>
            </a:r>
            <a:r>
              <a:rPr sz="2200" spc="-10" dirty="0">
                <a:latin typeface="Microsoft Sans Serif"/>
                <a:cs typeface="Microsoft Sans Serif"/>
              </a:rPr>
              <a:t> </a:t>
            </a:r>
            <a:r>
              <a:rPr sz="2200" spc="-130" dirty="0">
                <a:latin typeface="Microsoft Sans Serif"/>
                <a:cs typeface="Microsoft Sans Serif"/>
              </a:rPr>
              <a:t>midline,</a:t>
            </a:r>
            <a:r>
              <a:rPr sz="2200" spc="-5" dirty="0">
                <a:latin typeface="Microsoft Sans Serif"/>
                <a:cs typeface="Microsoft Sans Serif"/>
              </a:rPr>
              <a:t> </a:t>
            </a:r>
            <a:r>
              <a:rPr sz="2200" spc="-200" dirty="0">
                <a:latin typeface="Microsoft Sans Serif"/>
                <a:cs typeface="Microsoft Sans Serif"/>
              </a:rPr>
              <a:t>is</a:t>
            </a:r>
            <a:r>
              <a:rPr sz="2200" spc="40" dirty="0">
                <a:latin typeface="Microsoft Sans Serif"/>
                <a:cs typeface="Microsoft Sans Serif"/>
              </a:rPr>
              <a:t> </a:t>
            </a:r>
            <a:r>
              <a:rPr sz="2200" spc="-140" dirty="0">
                <a:latin typeface="Microsoft Sans Serif"/>
                <a:cs typeface="Microsoft Sans Serif"/>
              </a:rPr>
              <a:t>necessary</a:t>
            </a:r>
            <a:endParaRPr sz="2200">
              <a:latin typeface="Microsoft Sans Serif"/>
              <a:cs typeface="Microsoft Sans Serif"/>
            </a:endParaRPr>
          </a:p>
          <a:p>
            <a:pPr marL="240029" indent="-227329">
              <a:lnSpc>
                <a:spcPct val="100000"/>
              </a:lnSpc>
              <a:spcBef>
                <a:spcPts val="1540"/>
              </a:spcBef>
              <a:buSzPct val="125000"/>
              <a:buFont typeface="Arial MT"/>
              <a:buChar char="•"/>
              <a:tabLst>
                <a:tab pos="240029" algn="l"/>
              </a:tabLst>
            </a:pPr>
            <a:r>
              <a:rPr sz="2200" dirty="0">
                <a:latin typeface="Microsoft Sans Serif"/>
                <a:cs typeface="Microsoft Sans Serif"/>
              </a:rPr>
              <a:t>–When</a:t>
            </a:r>
            <a:r>
              <a:rPr sz="2200" spc="-55" dirty="0">
                <a:latin typeface="Microsoft Sans Serif"/>
                <a:cs typeface="Microsoft Sans Serif"/>
              </a:rPr>
              <a:t> </a:t>
            </a:r>
            <a:r>
              <a:rPr sz="2200" spc="-85" dirty="0">
                <a:latin typeface="Microsoft Sans Serif"/>
                <a:cs typeface="Microsoft Sans Serif"/>
              </a:rPr>
              <a:t>lingual</a:t>
            </a:r>
            <a:r>
              <a:rPr sz="2200" spc="20" dirty="0">
                <a:latin typeface="Microsoft Sans Serif"/>
                <a:cs typeface="Microsoft Sans Serif"/>
              </a:rPr>
              <a:t> </a:t>
            </a:r>
            <a:r>
              <a:rPr sz="2200" spc="-75" dirty="0">
                <a:latin typeface="Microsoft Sans Serif"/>
                <a:cs typeface="Microsoft Sans Serif"/>
              </a:rPr>
              <a:t>soft</a:t>
            </a:r>
            <a:r>
              <a:rPr sz="2200" dirty="0">
                <a:latin typeface="Microsoft Sans Serif"/>
                <a:cs typeface="Microsoft Sans Serif"/>
              </a:rPr>
              <a:t> </a:t>
            </a:r>
            <a:r>
              <a:rPr sz="2200" spc="-200" dirty="0">
                <a:latin typeface="Microsoft Sans Serif"/>
                <a:cs typeface="Microsoft Sans Serif"/>
              </a:rPr>
              <a:t>tissue</a:t>
            </a:r>
            <a:r>
              <a:rPr sz="2200" spc="15" dirty="0">
                <a:latin typeface="Microsoft Sans Serif"/>
                <a:cs typeface="Microsoft Sans Serif"/>
              </a:rPr>
              <a:t> </a:t>
            </a:r>
            <a:r>
              <a:rPr sz="2200" spc="-165" dirty="0">
                <a:latin typeface="Microsoft Sans Serif"/>
                <a:cs typeface="Microsoft Sans Serif"/>
              </a:rPr>
              <a:t>anesthesia</a:t>
            </a:r>
            <a:r>
              <a:rPr sz="2200" spc="-5" dirty="0">
                <a:latin typeface="Microsoft Sans Serif"/>
                <a:cs typeface="Microsoft Sans Serif"/>
              </a:rPr>
              <a:t> </a:t>
            </a:r>
            <a:r>
              <a:rPr sz="2200" spc="-200" dirty="0">
                <a:latin typeface="Microsoft Sans Serif"/>
                <a:cs typeface="Microsoft Sans Serif"/>
              </a:rPr>
              <a:t>is</a:t>
            </a:r>
            <a:r>
              <a:rPr sz="2200" spc="40" dirty="0">
                <a:latin typeface="Microsoft Sans Serif"/>
                <a:cs typeface="Microsoft Sans Serif"/>
              </a:rPr>
              <a:t> </a:t>
            </a:r>
            <a:r>
              <a:rPr sz="2200" spc="-50" dirty="0">
                <a:latin typeface="Microsoft Sans Serif"/>
                <a:cs typeface="Microsoft Sans Serif"/>
              </a:rPr>
              <a:t>necessary</a:t>
            </a:r>
            <a:endParaRPr sz="2200">
              <a:latin typeface="Microsoft Sans Serif"/>
              <a:cs typeface="Microsoft Sans Serif"/>
            </a:endParaRPr>
          </a:p>
          <a:p>
            <a:pPr marL="240029" indent="-227329">
              <a:lnSpc>
                <a:spcPct val="100000"/>
              </a:lnSpc>
              <a:spcBef>
                <a:spcPts val="1535"/>
              </a:spcBef>
              <a:buSzPct val="125000"/>
              <a:buFont typeface="Arial MT"/>
              <a:buChar char="•"/>
              <a:tabLst>
                <a:tab pos="240029" algn="l"/>
              </a:tabLst>
            </a:pPr>
            <a:r>
              <a:rPr sz="2200" dirty="0">
                <a:latin typeface="Microsoft Sans Serif"/>
                <a:cs typeface="Microsoft Sans Serif"/>
              </a:rPr>
              <a:t>–When</a:t>
            </a:r>
            <a:r>
              <a:rPr sz="2200" spc="-60" dirty="0">
                <a:latin typeface="Microsoft Sans Serif"/>
                <a:cs typeface="Microsoft Sans Serif"/>
              </a:rPr>
              <a:t> </a:t>
            </a:r>
            <a:r>
              <a:rPr sz="2200" dirty="0">
                <a:latin typeface="Microsoft Sans Serif"/>
                <a:cs typeface="Microsoft Sans Serif"/>
              </a:rPr>
              <a:t>a</a:t>
            </a:r>
            <a:r>
              <a:rPr sz="2200" spc="-5" dirty="0">
                <a:latin typeface="Microsoft Sans Serif"/>
                <a:cs typeface="Microsoft Sans Serif"/>
              </a:rPr>
              <a:t> </a:t>
            </a:r>
            <a:r>
              <a:rPr sz="2200" spc="-150" dirty="0">
                <a:latin typeface="Microsoft Sans Serif"/>
                <a:cs typeface="Microsoft Sans Serif"/>
              </a:rPr>
              <a:t>conventional</a:t>
            </a:r>
            <a:r>
              <a:rPr sz="2200" dirty="0">
                <a:latin typeface="Microsoft Sans Serif"/>
                <a:cs typeface="Microsoft Sans Serif"/>
              </a:rPr>
              <a:t> </a:t>
            </a:r>
            <a:r>
              <a:rPr sz="2200" spc="-45" dirty="0">
                <a:latin typeface="Microsoft Sans Serif"/>
                <a:cs typeface="Microsoft Sans Serif"/>
              </a:rPr>
              <a:t>inferior</a:t>
            </a:r>
            <a:r>
              <a:rPr sz="2200" spc="-15" dirty="0">
                <a:latin typeface="Microsoft Sans Serif"/>
                <a:cs typeface="Microsoft Sans Serif"/>
              </a:rPr>
              <a:t> </a:t>
            </a:r>
            <a:r>
              <a:rPr sz="2200" spc="-60" dirty="0">
                <a:latin typeface="Microsoft Sans Serif"/>
                <a:cs typeface="Microsoft Sans Serif"/>
              </a:rPr>
              <a:t>alveolar</a:t>
            </a:r>
            <a:r>
              <a:rPr sz="2200" spc="-5" dirty="0">
                <a:latin typeface="Microsoft Sans Serif"/>
                <a:cs typeface="Microsoft Sans Serif"/>
              </a:rPr>
              <a:t> </a:t>
            </a:r>
            <a:r>
              <a:rPr sz="2200" spc="-120" dirty="0">
                <a:latin typeface="Microsoft Sans Serif"/>
                <a:cs typeface="Microsoft Sans Serif"/>
              </a:rPr>
              <a:t>nerve</a:t>
            </a:r>
            <a:r>
              <a:rPr sz="2200" spc="-20" dirty="0">
                <a:latin typeface="Microsoft Sans Serif"/>
                <a:cs typeface="Microsoft Sans Serif"/>
              </a:rPr>
              <a:t> </a:t>
            </a:r>
            <a:r>
              <a:rPr sz="2200" spc="-90" dirty="0">
                <a:latin typeface="Microsoft Sans Serif"/>
                <a:cs typeface="Microsoft Sans Serif"/>
              </a:rPr>
              <a:t>block</a:t>
            </a:r>
            <a:r>
              <a:rPr sz="2200" spc="-10" dirty="0">
                <a:latin typeface="Microsoft Sans Serif"/>
                <a:cs typeface="Microsoft Sans Serif"/>
              </a:rPr>
              <a:t> </a:t>
            </a:r>
            <a:r>
              <a:rPr sz="2200" spc="-200" dirty="0">
                <a:latin typeface="Microsoft Sans Serif"/>
                <a:cs typeface="Microsoft Sans Serif"/>
              </a:rPr>
              <a:t>is</a:t>
            </a:r>
            <a:r>
              <a:rPr sz="2200" spc="25" dirty="0">
                <a:latin typeface="Microsoft Sans Serif"/>
                <a:cs typeface="Microsoft Sans Serif"/>
              </a:rPr>
              <a:t> </a:t>
            </a:r>
            <a:r>
              <a:rPr sz="2200" spc="-135" dirty="0">
                <a:latin typeface="Microsoft Sans Serif"/>
                <a:cs typeface="Microsoft Sans Serif"/>
              </a:rPr>
              <a:t>unsuccessful</a:t>
            </a:r>
            <a:endParaRPr sz="2200">
              <a:latin typeface="Microsoft Sans Serif"/>
              <a:cs typeface="Microsoft Sans Serif"/>
            </a:endParaRPr>
          </a:p>
          <a:p>
            <a:pPr marL="12700">
              <a:lnSpc>
                <a:spcPct val="100000"/>
              </a:lnSpc>
              <a:spcBef>
                <a:spcPts val="1515"/>
              </a:spcBef>
            </a:pPr>
            <a:r>
              <a:rPr sz="2200" b="1" spc="-110" dirty="0">
                <a:latin typeface="Arial"/>
                <a:cs typeface="Arial"/>
              </a:rPr>
              <a:t>Contraindications</a:t>
            </a:r>
            <a:endParaRPr sz="2200">
              <a:latin typeface="Arial"/>
              <a:cs typeface="Arial"/>
            </a:endParaRPr>
          </a:p>
          <a:p>
            <a:pPr marL="240029" indent="-227329">
              <a:lnSpc>
                <a:spcPct val="100000"/>
              </a:lnSpc>
              <a:spcBef>
                <a:spcPts val="1540"/>
              </a:spcBef>
              <a:buSzPct val="125000"/>
              <a:buFont typeface="Arial MT"/>
              <a:buChar char="•"/>
              <a:tabLst>
                <a:tab pos="240029" algn="l"/>
              </a:tabLst>
            </a:pPr>
            <a:r>
              <a:rPr sz="2200" spc="-55" dirty="0">
                <a:latin typeface="Microsoft Sans Serif"/>
                <a:cs typeface="Microsoft Sans Serif"/>
              </a:rPr>
              <a:t>–Infection</a:t>
            </a:r>
            <a:r>
              <a:rPr sz="2200" spc="-80" dirty="0">
                <a:latin typeface="Microsoft Sans Serif"/>
                <a:cs typeface="Microsoft Sans Serif"/>
              </a:rPr>
              <a:t> </a:t>
            </a:r>
            <a:r>
              <a:rPr sz="2200" dirty="0">
                <a:latin typeface="Microsoft Sans Serif"/>
                <a:cs typeface="Microsoft Sans Serif"/>
              </a:rPr>
              <a:t>or</a:t>
            </a:r>
            <a:r>
              <a:rPr sz="2200" spc="-30" dirty="0">
                <a:latin typeface="Microsoft Sans Serif"/>
                <a:cs typeface="Microsoft Sans Serif"/>
              </a:rPr>
              <a:t> </a:t>
            </a:r>
            <a:r>
              <a:rPr sz="2200" spc="-135" dirty="0">
                <a:latin typeface="Microsoft Sans Serif"/>
                <a:cs typeface="Microsoft Sans Serif"/>
              </a:rPr>
              <a:t>acute</a:t>
            </a:r>
            <a:r>
              <a:rPr sz="2200" spc="-10" dirty="0">
                <a:latin typeface="Microsoft Sans Serif"/>
                <a:cs typeface="Microsoft Sans Serif"/>
              </a:rPr>
              <a:t> </a:t>
            </a:r>
            <a:r>
              <a:rPr sz="2200" spc="-120" dirty="0">
                <a:latin typeface="Microsoft Sans Serif"/>
                <a:cs typeface="Microsoft Sans Serif"/>
              </a:rPr>
              <a:t>inflammation</a:t>
            </a:r>
            <a:r>
              <a:rPr sz="2200" spc="-30" dirty="0">
                <a:latin typeface="Microsoft Sans Serif"/>
                <a:cs typeface="Microsoft Sans Serif"/>
              </a:rPr>
              <a:t> </a:t>
            </a:r>
            <a:r>
              <a:rPr sz="2200" spc="-105" dirty="0">
                <a:latin typeface="Microsoft Sans Serif"/>
                <a:cs typeface="Microsoft Sans Serif"/>
              </a:rPr>
              <a:t>in</a:t>
            </a:r>
            <a:r>
              <a:rPr sz="2200" spc="-2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0" dirty="0">
                <a:latin typeface="Microsoft Sans Serif"/>
                <a:cs typeface="Microsoft Sans Serif"/>
              </a:rPr>
              <a:t>area</a:t>
            </a:r>
            <a:r>
              <a:rPr sz="2200" spc="-55" dirty="0">
                <a:latin typeface="Microsoft Sans Serif"/>
                <a:cs typeface="Microsoft Sans Serif"/>
              </a:rPr>
              <a:t> </a:t>
            </a:r>
            <a:r>
              <a:rPr sz="2200" dirty="0">
                <a:latin typeface="Microsoft Sans Serif"/>
                <a:cs typeface="Microsoft Sans Serif"/>
              </a:rPr>
              <a:t>of</a:t>
            </a:r>
            <a:r>
              <a:rPr sz="2200" spc="35" dirty="0">
                <a:latin typeface="Microsoft Sans Serif"/>
                <a:cs typeface="Microsoft Sans Serif"/>
              </a:rPr>
              <a:t> </a:t>
            </a:r>
            <a:r>
              <a:rPr sz="2200" spc="-120" dirty="0">
                <a:latin typeface="Microsoft Sans Serif"/>
                <a:cs typeface="Microsoft Sans Serif"/>
              </a:rPr>
              <a:t>injection</a:t>
            </a:r>
            <a:r>
              <a:rPr sz="2200" spc="-5" dirty="0">
                <a:latin typeface="Microsoft Sans Serif"/>
                <a:cs typeface="Microsoft Sans Serif"/>
              </a:rPr>
              <a:t> </a:t>
            </a:r>
            <a:r>
              <a:rPr sz="2200" spc="-10" dirty="0">
                <a:latin typeface="Microsoft Sans Serif"/>
                <a:cs typeface="Microsoft Sans Serif"/>
              </a:rPr>
              <a:t>(rare)</a:t>
            </a:r>
            <a:endParaRPr sz="2200">
              <a:latin typeface="Microsoft Sans Serif"/>
              <a:cs typeface="Microsoft Sans Serif"/>
            </a:endParaRPr>
          </a:p>
          <a:p>
            <a:pPr marL="240029" indent="-227329">
              <a:lnSpc>
                <a:spcPct val="100000"/>
              </a:lnSpc>
              <a:spcBef>
                <a:spcPts val="1535"/>
              </a:spcBef>
              <a:buSzPct val="125000"/>
              <a:buFont typeface="Arial MT"/>
              <a:buChar char="•"/>
              <a:tabLst>
                <a:tab pos="240029" algn="l"/>
              </a:tabLst>
            </a:pPr>
            <a:r>
              <a:rPr sz="2200" spc="-100" dirty="0">
                <a:latin typeface="Microsoft Sans Serif"/>
                <a:cs typeface="Microsoft Sans Serif"/>
              </a:rPr>
              <a:t>–Patients</a:t>
            </a:r>
            <a:r>
              <a:rPr sz="2200" spc="-50" dirty="0">
                <a:latin typeface="Microsoft Sans Serif"/>
                <a:cs typeface="Microsoft Sans Serif"/>
              </a:rPr>
              <a:t> </a:t>
            </a:r>
            <a:r>
              <a:rPr sz="2200" spc="-180" dirty="0">
                <a:latin typeface="Microsoft Sans Serif"/>
                <a:cs typeface="Microsoft Sans Serif"/>
              </a:rPr>
              <a:t>who</a:t>
            </a:r>
            <a:r>
              <a:rPr sz="2200" spc="35" dirty="0">
                <a:latin typeface="Microsoft Sans Serif"/>
                <a:cs typeface="Microsoft Sans Serif"/>
              </a:rPr>
              <a:t> </a:t>
            </a:r>
            <a:r>
              <a:rPr sz="2200" spc="-145" dirty="0">
                <a:latin typeface="Microsoft Sans Serif"/>
                <a:cs typeface="Microsoft Sans Serif"/>
              </a:rPr>
              <a:t>might</a:t>
            </a:r>
            <a:r>
              <a:rPr sz="2200" spc="-5" dirty="0">
                <a:latin typeface="Microsoft Sans Serif"/>
                <a:cs typeface="Microsoft Sans Serif"/>
              </a:rPr>
              <a:t> </a:t>
            </a:r>
            <a:r>
              <a:rPr sz="2200" spc="-10" dirty="0">
                <a:latin typeface="Microsoft Sans Serif"/>
                <a:cs typeface="Microsoft Sans Serif"/>
              </a:rPr>
              <a:t>bite</a:t>
            </a:r>
            <a:r>
              <a:rPr sz="2200" spc="-135" dirty="0">
                <a:latin typeface="Microsoft Sans Serif"/>
                <a:cs typeface="Microsoft Sans Serif"/>
              </a:rPr>
              <a:t> </a:t>
            </a:r>
            <a:r>
              <a:rPr sz="2200" spc="-70" dirty="0">
                <a:latin typeface="Microsoft Sans Serif"/>
                <a:cs typeface="Microsoft Sans Serif"/>
              </a:rPr>
              <a:t>their</a:t>
            </a:r>
            <a:r>
              <a:rPr sz="2200" spc="-30" dirty="0">
                <a:latin typeface="Microsoft Sans Serif"/>
                <a:cs typeface="Microsoft Sans Serif"/>
              </a:rPr>
              <a:t> </a:t>
            </a:r>
            <a:r>
              <a:rPr sz="2200" dirty="0">
                <a:latin typeface="Microsoft Sans Serif"/>
                <a:cs typeface="Microsoft Sans Serif"/>
              </a:rPr>
              <a:t>lip</a:t>
            </a:r>
            <a:r>
              <a:rPr sz="2200" spc="-15" dirty="0">
                <a:latin typeface="Microsoft Sans Serif"/>
                <a:cs typeface="Microsoft Sans Serif"/>
              </a:rPr>
              <a:t> </a:t>
            </a:r>
            <a:r>
              <a:rPr sz="2200" dirty="0">
                <a:latin typeface="Microsoft Sans Serif"/>
                <a:cs typeface="Microsoft Sans Serif"/>
              </a:rPr>
              <a:t>or</a:t>
            </a:r>
            <a:r>
              <a:rPr sz="2200" spc="-10" dirty="0">
                <a:latin typeface="Microsoft Sans Serif"/>
                <a:cs typeface="Microsoft Sans Serif"/>
              </a:rPr>
              <a:t> </a:t>
            </a:r>
            <a:r>
              <a:rPr sz="2200" spc="-70" dirty="0">
                <a:latin typeface="Microsoft Sans Serif"/>
                <a:cs typeface="Microsoft Sans Serif"/>
              </a:rPr>
              <a:t>their</a:t>
            </a:r>
            <a:r>
              <a:rPr sz="2200" dirty="0">
                <a:latin typeface="Microsoft Sans Serif"/>
                <a:cs typeface="Microsoft Sans Serif"/>
              </a:rPr>
              <a:t> </a:t>
            </a:r>
            <a:r>
              <a:rPr sz="2200" spc="-150" dirty="0">
                <a:latin typeface="Microsoft Sans Serif"/>
                <a:cs typeface="Microsoft Sans Serif"/>
              </a:rPr>
              <a:t>tongue,</a:t>
            </a:r>
            <a:r>
              <a:rPr sz="2200" dirty="0">
                <a:latin typeface="Microsoft Sans Serif"/>
                <a:cs typeface="Microsoft Sans Serif"/>
              </a:rPr>
              <a:t> </a:t>
            </a:r>
            <a:r>
              <a:rPr sz="2200" spc="-275" dirty="0">
                <a:latin typeface="Microsoft Sans Serif"/>
                <a:cs typeface="Microsoft Sans Serif"/>
              </a:rPr>
              <a:t>such</a:t>
            </a:r>
            <a:r>
              <a:rPr sz="2200" spc="30" dirty="0">
                <a:latin typeface="Microsoft Sans Serif"/>
                <a:cs typeface="Microsoft Sans Serif"/>
              </a:rPr>
              <a:t> </a:t>
            </a:r>
            <a:r>
              <a:rPr sz="2200" spc="-195" dirty="0">
                <a:latin typeface="Microsoft Sans Serif"/>
                <a:cs typeface="Microsoft Sans Serif"/>
              </a:rPr>
              <a:t>as</a:t>
            </a:r>
            <a:r>
              <a:rPr sz="2200" spc="25" dirty="0">
                <a:latin typeface="Microsoft Sans Serif"/>
                <a:cs typeface="Microsoft Sans Serif"/>
              </a:rPr>
              <a:t> </a:t>
            </a:r>
            <a:r>
              <a:rPr sz="2200" spc="-150" dirty="0">
                <a:latin typeface="Microsoft Sans Serif"/>
                <a:cs typeface="Microsoft Sans Serif"/>
              </a:rPr>
              <a:t>young</a:t>
            </a:r>
            <a:r>
              <a:rPr sz="2200" spc="5" dirty="0">
                <a:latin typeface="Microsoft Sans Serif"/>
                <a:cs typeface="Microsoft Sans Serif"/>
              </a:rPr>
              <a:t> </a:t>
            </a:r>
            <a:r>
              <a:rPr sz="2200" spc="-110" dirty="0">
                <a:latin typeface="Microsoft Sans Serif"/>
                <a:cs typeface="Microsoft Sans Serif"/>
              </a:rPr>
              <a:t>children</a:t>
            </a:r>
            <a:r>
              <a:rPr sz="2200" spc="-10" dirty="0">
                <a:latin typeface="Microsoft Sans Serif"/>
                <a:cs typeface="Microsoft Sans Serif"/>
              </a:rPr>
              <a:t> </a:t>
            </a:r>
            <a:r>
              <a:rPr sz="2200" spc="-25" dirty="0">
                <a:latin typeface="Microsoft Sans Serif"/>
                <a:cs typeface="Microsoft Sans Serif"/>
              </a:rPr>
              <a:t>and</a:t>
            </a:r>
            <a:endParaRPr sz="2200">
              <a:latin typeface="Microsoft Sans Serif"/>
              <a:cs typeface="Microsoft Sans Serif"/>
            </a:endParaRPr>
          </a:p>
          <a:p>
            <a:pPr marL="241300">
              <a:lnSpc>
                <a:spcPct val="100000"/>
              </a:lnSpc>
              <a:spcBef>
                <a:spcPts val="530"/>
              </a:spcBef>
            </a:pPr>
            <a:r>
              <a:rPr sz="2200" spc="-100" dirty="0">
                <a:latin typeface="Microsoft Sans Serif"/>
                <a:cs typeface="Microsoft Sans Serif"/>
              </a:rPr>
              <a:t>physically</a:t>
            </a:r>
            <a:r>
              <a:rPr sz="2200" spc="-5" dirty="0">
                <a:latin typeface="Microsoft Sans Serif"/>
                <a:cs typeface="Microsoft Sans Serif"/>
              </a:rPr>
              <a:t> </a:t>
            </a:r>
            <a:r>
              <a:rPr sz="2200" dirty="0">
                <a:latin typeface="Microsoft Sans Serif"/>
                <a:cs typeface="Microsoft Sans Serif"/>
              </a:rPr>
              <a:t>or</a:t>
            </a:r>
            <a:r>
              <a:rPr sz="2200" spc="-10" dirty="0">
                <a:latin typeface="Microsoft Sans Serif"/>
                <a:cs typeface="Microsoft Sans Serif"/>
              </a:rPr>
              <a:t> </a:t>
            </a:r>
            <a:r>
              <a:rPr sz="2200" spc="-105" dirty="0">
                <a:latin typeface="Microsoft Sans Serif"/>
                <a:cs typeface="Microsoft Sans Serif"/>
              </a:rPr>
              <a:t>mentally</a:t>
            </a:r>
            <a:r>
              <a:rPr sz="2200" spc="-20" dirty="0">
                <a:latin typeface="Microsoft Sans Serif"/>
                <a:cs typeface="Microsoft Sans Serif"/>
              </a:rPr>
              <a:t> </a:t>
            </a:r>
            <a:r>
              <a:rPr sz="2200" spc="-100" dirty="0">
                <a:latin typeface="Microsoft Sans Serif"/>
                <a:cs typeface="Microsoft Sans Serif"/>
              </a:rPr>
              <a:t>handicapped</a:t>
            </a:r>
            <a:r>
              <a:rPr sz="2200" spc="-45" dirty="0">
                <a:latin typeface="Microsoft Sans Serif"/>
                <a:cs typeface="Microsoft Sans Serif"/>
              </a:rPr>
              <a:t> </a:t>
            </a:r>
            <a:r>
              <a:rPr sz="2200" spc="-10" dirty="0">
                <a:latin typeface="Microsoft Sans Serif"/>
                <a:cs typeface="Microsoft Sans Serif"/>
              </a:rPr>
              <a:t>adults</a:t>
            </a:r>
            <a:endParaRPr sz="2200">
              <a:latin typeface="Microsoft Sans Serif"/>
              <a:cs typeface="Microsoft Sans Serif"/>
            </a:endParaRPr>
          </a:p>
          <a:p>
            <a:pPr marL="240029" indent="-227329">
              <a:lnSpc>
                <a:spcPct val="100000"/>
              </a:lnSpc>
              <a:spcBef>
                <a:spcPts val="1515"/>
              </a:spcBef>
              <a:buSzPct val="125000"/>
              <a:buFont typeface="Arial MT"/>
              <a:buChar char="•"/>
              <a:tabLst>
                <a:tab pos="240029" algn="l"/>
              </a:tabLst>
            </a:pPr>
            <a:r>
              <a:rPr sz="2200" spc="-100" dirty="0">
                <a:latin typeface="Microsoft Sans Serif"/>
                <a:cs typeface="Microsoft Sans Serif"/>
              </a:rPr>
              <a:t>–Patients</a:t>
            </a:r>
            <a:r>
              <a:rPr sz="2200" spc="-50" dirty="0">
                <a:latin typeface="Microsoft Sans Serif"/>
                <a:cs typeface="Microsoft Sans Serif"/>
              </a:rPr>
              <a:t> </a:t>
            </a:r>
            <a:r>
              <a:rPr sz="2200" spc="-180" dirty="0">
                <a:latin typeface="Microsoft Sans Serif"/>
                <a:cs typeface="Microsoft Sans Serif"/>
              </a:rPr>
              <a:t>who</a:t>
            </a:r>
            <a:r>
              <a:rPr sz="2200" spc="35" dirty="0">
                <a:latin typeface="Microsoft Sans Serif"/>
                <a:cs typeface="Microsoft Sans Serif"/>
              </a:rPr>
              <a:t> </a:t>
            </a:r>
            <a:r>
              <a:rPr sz="2200" dirty="0">
                <a:latin typeface="Microsoft Sans Serif"/>
                <a:cs typeface="Microsoft Sans Serif"/>
              </a:rPr>
              <a:t>are</a:t>
            </a:r>
            <a:r>
              <a:rPr sz="2200" spc="-150" dirty="0">
                <a:latin typeface="Microsoft Sans Serif"/>
                <a:cs typeface="Microsoft Sans Serif"/>
              </a:rPr>
              <a:t> </a:t>
            </a:r>
            <a:r>
              <a:rPr sz="2200" spc="-114" dirty="0">
                <a:latin typeface="Microsoft Sans Serif"/>
                <a:cs typeface="Microsoft Sans Serif"/>
              </a:rPr>
              <a:t>unable</a:t>
            </a:r>
            <a:r>
              <a:rPr sz="2200" spc="-30" dirty="0">
                <a:latin typeface="Microsoft Sans Serif"/>
                <a:cs typeface="Microsoft Sans Serif"/>
              </a:rPr>
              <a:t> </a:t>
            </a:r>
            <a:r>
              <a:rPr sz="2200" dirty="0">
                <a:latin typeface="Microsoft Sans Serif"/>
                <a:cs typeface="Microsoft Sans Serif"/>
              </a:rPr>
              <a:t>to</a:t>
            </a:r>
            <a:r>
              <a:rPr sz="2200" spc="-65" dirty="0">
                <a:latin typeface="Microsoft Sans Serif"/>
                <a:cs typeface="Microsoft Sans Serif"/>
              </a:rPr>
              <a:t> </a:t>
            </a:r>
            <a:r>
              <a:rPr sz="2200" spc="-135" dirty="0">
                <a:latin typeface="Microsoft Sans Serif"/>
                <a:cs typeface="Microsoft Sans Serif"/>
              </a:rPr>
              <a:t>open</a:t>
            </a:r>
            <a:r>
              <a:rPr sz="2200" spc="-15" dirty="0">
                <a:latin typeface="Microsoft Sans Serif"/>
                <a:cs typeface="Microsoft Sans Serif"/>
              </a:rPr>
              <a:t> </a:t>
            </a:r>
            <a:r>
              <a:rPr sz="2200" spc="-70" dirty="0">
                <a:latin typeface="Microsoft Sans Serif"/>
                <a:cs typeface="Microsoft Sans Serif"/>
              </a:rPr>
              <a:t>their</a:t>
            </a:r>
            <a:r>
              <a:rPr sz="2200" spc="-10" dirty="0">
                <a:latin typeface="Microsoft Sans Serif"/>
                <a:cs typeface="Microsoft Sans Serif"/>
              </a:rPr>
              <a:t> </a:t>
            </a:r>
            <a:r>
              <a:rPr sz="2200" spc="-220" dirty="0">
                <a:latin typeface="Microsoft Sans Serif"/>
                <a:cs typeface="Microsoft Sans Serif"/>
              </a:rPr>
              <a:t>mouth</a:t>
            </a:r>
            <a:r>
              <a:rPr sz="2200" spc="5" dirty="0">
                <a:latin typeface="Microsoft Sans Serif"/>
                <a:cs typeface="Microsoft Sans Serif"/>
              </a:rPr>
              <a:t> </a:t>
            </a:r>
            <a:r>
              <a:rPr sz="2200" spc="-50" dirty="0">
                <a:latin typeface="Microsoft Sans Serif"/>
                <a:cs typeface="Microsoft Sans Serif"/>
              </a:rPr>
              <a:t>wide</a:t>
            </a:r>
            <a:r>
              <a:rPr sz="2200" spc="-40" dirty="0">
                <a:latin typeface="Microsoft Sans Serif"/>
                <a:cs typeface="Microsoft Sans Serif"/>
              </a:rPr>
              <a:t> </a:t>
            </a:r>
            <a:r>
              <a:rPr sz="2200" spc="-120" dirty="0">
                <a:latin typeface="Microsoft Sans Serif"/>
                <a:cs typeface="Microsoft Sans Serif"/>
              </a:rPr>
              <a:t>(e.g.,</a:t>
            </a:r>
            <a:r>
              <a:rPr sz="2200" spc="-20" dirty="0">
                <a:latin typeface="Microsoft Sans Serif"/>
                <a:cs typeface="Microsoft Sans Serif"/>
              </a:rPr>
              <a:t> </a:t>
            </a:r>
            <a:r>
              <a:rPr sz="2200" spc="-40" dirty="0">
                <a:latin typeface="Microsoft Sans Serif"/>
                <a:cs typeface="Microsoft Sans Serif"/>
              </a:rPr>
              <a:t>trismus)</a:t>
            </a:r>
            <a:endParaRPr sz="2200">
              <a:latin typeface="Microsoft Sans Serif"/>
              <a:cs typeface="Microsoft Sans Serif"/>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9242" y="400939"/>
            <a:ext cx="4826000" cy="574040"/>
          </a:xfrm>
          <a:prstGeom prst="rect">
            <a:avLst/>
          </a:prstGeom>
        </p:spPr>
        <p:txBody>
          <a:bodyPr vert="horz" wrap="square" lIns="0" tIns="12700" rIns="0" bIns="0" rtlCol="0">
            <a:spAutoFit/>
          </a:bodyPr>
          <a:lstStyle/>
          <a:p>
            <a:pPr marL="12700">
              <a:lnSpc>
                <a:spcPct val="100000"/>
              </a:lnSpc>
              <a:spcBef>
                <a:spcPts val="100"/>
              </a:spcBef>
            </a:pPr>
            <a:r>
              <a:rPr spc="-310" dirty="0"/>
              <a:t>GOW-</a:t>
            </a:r>
            <a:r>
              <a:rPr spc="-520" dirty="0"/>
              <a:t>GATES</a:t>
            </a:r>
            <a:r>
              <a:rPr spc="-50" dirty="0"/>
              <a:t> </a:t>
            </a:r>
            <a:r>
              <a:rPr spc="-385" dirty="0"/>
              <a:t>TECHNIQUE</a:t>
            </a:r>
          </a:p>
        </p:txBody>
      </p:sp>
      <p:sp>
        <p:nvSpPr>
          <p:cNvPr id="3" name="object 3"/>
          <p:cNvSpPr txBox="1"/>
          <p:nvPr/>
        </p:nvSpPr>
        <p:spPr>
          <a:xfrm>
            <a:off x="1309242" y="1191818"/>
            <a:ext cx="9596120" cy="4199890"/>
          </a:xfrm>
          <a:prstGeom prst="rect">
            <a:avLst/>
          </a:prstGeom>
        </p:spPr>
        <p:txBody>
          <a:bodyPr vert="horz" wrap="square" lIns="0" tIns="113030" rIns="0" bIns="0" rtlCol="0">
            <a:spAutoFit/>
          </a:bodyPr>
          <a:lstStyle/>
          <a:p>
            <a:pPr marL="12700">
              <a:lnSpc>
                <a:spcPct val="100000"/>
              </a:lnSpc>
              <a:spcBef>
                <a:spcPts val="890"/>
              </a:spcBef>
            </a:pPr>
            <a:r>
              <a:rPr sz="2400" spc="-45" dirty="0">
                <a:latin typeface="Microsoft Sans Serif"/>
                <a:cs typeface="Microsoft Sans Serif"/>
              </a:rPr>
              <a:t>Advantages</a:t>
            </a:r>
            <a:endParaRPr sz="2400">
              <a:latin typeface="Microsoft Sans Serif"/>
              <a:cs typeface="Microsoft Sans Serif"/>
            </a:endParaRPr>
          </a:p>
          <a:p>
            <a:pPr marL="241300" marR="782320" indent="-228600">
              <a:lnSpc>
                <a:spcPct val="120000"/>
              </a:lnSpc>
              <a:spcBef>
                <a:spcPts val="1010"/>
              </a:spcBef>
              <a:buSzPct val="125000"/>
              <a:buFont typeface="Arial MT"/>
              <a:buChar char="•"/>
              <a:tabLst>
                <a:tab pos="241300" algn="l"/>
              </a:tabLst>
            </a:pPr>
            <a:r>
              <a:rPr sz="2400" spc="-210" dirty="0">
                <a:latin typeface="Microsoft Sans Serif"/>
                <a:cs typeface="Microsoft Sans Serif"/>
              </a:rPr>
              <a:t>Requires</a:t>
            </a:r>
            <a:r>
              <a:rPr sz="2400" spc="20" dirty="0">
                <a:latin typeface="Microsoft Sans Serif"/>
                <a:cs typeface="Microsoft Sans Serif"/>
              </a:rPr>
              <a:t> </a:t>
            </a:r>
            <a:r>
              <a:rPr sz="2400" spc="-95" dirty="0">
                <a:latin typeface="Microsoft Sans Serif"/>
                <a:cs typeface="Microsoft Sans Serif"/>
              </a:rPr>
              <a:t>only</a:t>
            </a:r>
            <a:r>
              <a:rPr sz="2400" spc="-35" dirty="0">
                <a:latin typeface="Microsoft Sans Serif"/>
                <a:cs typeface="Microsoft Sans Serif"/>
              </a:rPr>
              <a:t> </a:t>
            </a:r>
            <a:r>
              <a:rPr sz="2400" spc="-200" dirty="0">
                <a:latin typeface="Microsoft Sans Serif"/>
                <a:cs typeface="Microsoft Sans Serif"/>
              </a:rPr>
              <a:t>one</a:t>
            </a:r>
            <a:r>
              <a:rPr sz="2400" spc="30" dirty="0">
                <a:latin typeface="Microsoft Sans Serif"/>
                <a:cs typeface="Microsoft Sans Serif"/>
              </a:rPr>
              <a:t> </a:t>
            </a:r>
            <a:r>
              <a:rPr sz="2400" spc="-125" dirty="0">
                <a:latin typeface="Microsoft Sans Serif"/>
                <a:cs typeface="Microsoft Sans Serif"/>
              </a:rPr>
              <a:t>injection;</a:t>
            </a:r>
            <a:r>
              <a:rPr sz="2400" spc="-10" dirty="0">
                <a:latin typeface="Microsoft Sans Serif"/>
                <a:cs typeface="Microsoft Sans Serif"/>
              </a:rPr>
              <a:t> </a:t>
            </a:r>
            <a:r>
              <a:rPr sz="2400" dirty="0">
                <a:latin typeface="Microsoft Sans Serif"/>
                <a:cs typeface="Microsoft Sans Serif"/>
              </a:rPr>
              <a:t>a</a:t>
            </a:r>
            <a:r>
              <a:rPr sz="2400" spc="20" dirty="0">
                <a:latin typeface="Microsoft Sans Serif"/>
                <a:cs typeface="Microsoft Sans Serif"/>
              </a:rPr>
              <a:t> </a:t>
            </a:r>
            <a:r>
              <a:rPr sz="2400" spc="-145" dirty="0">
                <a:latin typeface="Microsoft Sans Serif"/>
                <a:cs typeface="Microsoft Sans Serif"/>
              </a:rPr>
              <a:t>buccal</a:t>
            </a:r>
            <a:r>
              <a:rPr sz="2400" spc="40" dirty="0">
                <a:latin typeface="Microsoft Sans Serif"/>
                <a:cs typeface="Microsoft Sans Serif"/>
              </a:rPr>
              <a:t> </a:t>
            </a:r>
            <a:r>
              <a:rPr sz="2400" spc="-140" dirty="0">
                <a:latin typeface="Microsoft Sans Serif"/>
                <a:cs typeface="Microsoft Sans Serif"/>
              </a:rPr>
              <a:t>nerve</a:t>
            </a:r>
            <a:r>
              <a:rPr sz="2400" dirty="0">
                <a:latin typeface="Microsoft Sans Serif"/>
                <a:cs typeface="Microsoft Sans Serif"/>
              </a:rPr>
              <a:t> </a:t>
            </a:r>
            <a:r>
              <a:rPr sz="2400" spc="-105" dirty="0">
                <a:latin typeface="Microsoft Sans Serif"/>
                <a:cs typeface="Microsoft Sans Serif"/>
              </a:rPr>
              <a:t>block</a:t>
            </a:r>
            <a:r>
              <a:rPr sz="2400" spc="2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155" dirty="0">
                <a:latin typeface="Microsoft Sans Serif"/>
                <a:cs typeface="Microsoft Sans Serif"/>
              </a:rPr>
              <a:t>usually</a:t>
            </a:r>
            <a:r>
              <a:rPr sz="2400" spc="5" dirty="0">
                <a:latin typeface="Microsoft Sans Serif"/>
                <a:cs typeface="Microsoft Sans Serif"/>
              </a:rPr>
              <a:t> </a:t>
            </a:r>
            <a:r>
              <a:rPr sz="2400" spc="-185" dirty="0">
                <a:latin typeface="Microsoft Sans Serif"/>
                <a:cs typeface="Microsoft Sans Serif"/>
              </a:rPr>
              <a:t>unnecessary </a:t>
            </a:r>
            <a:r>
              <a:rPr sz="2400" spc="-195" dirty="0">
                <a:latin typeface="Microsoft Sans Serif"/>
                <a:cs typeface="Microsoft Sans Serif"/>
              </a:rPr>
              <a:t>(accessory</a:t>
            </a:r>
            <a:r>
              <a:rPr sz="2400" spc="85" dirty="0">
                <a:latin typeface="Microsoft Sans Serif"/>
                <a:cs typeface="Microsoft Sans Serif"/>
              </a:rPr>
              <a:t> </a:t>
            </a:r>
            <a:r>
              <a:rPr sz="2400" spc="-125" dirty="0">
                <a:latin typeface="Microsoft Sans Serif"/>
                <a:cs typeface="Microsoft Sans Serif"/>
              </a:rPr>
              <a:t>innervation</a:t>
            </a:r>
            <a:r>
              <a:rPr sz="2400" spc="25" dirty="0">
                <a:latin typeface="Microsoft Sans Serif"/>
                <a:cs typeface="Microsoft Sans Serif"/>
              </a:rPr>
              <a:t> </a:t>
            </a:r>
            <a:r>
              <a:rPr sz="2400" spc="-235" dirty="0">
                <a:latin typeface="Microsoft Sans Serif"/>
                <a:cs typeface="Microsoft Sans Serif"/>
              </a:rPr>
              <a:t>has</a:t>
            </a:r>
            <a:r>
              <a:rPr sz="2400" spc="40" dirty="0">
                <a:latin typeface="Microsoft Sans Serif"/>
                <a:cs typeface="Microsoft Sans Serif"/>
              </a:rPr>
              <a:t> </a:t>
            </a:r>
            <a:r>
              <a:rPr sz="2400" spc="-145" dirty="0">
                <a:latin typeface="Microsoft Sans Serif"/>
                <a:cs typeface="Microsoft Sans Serif"/>
              </a:rPr>
              <a:t>been</a:t>
            </a:r>
            <a:r>
              <a:rPr sz="2400" spc="30" dirty="0">
                <a:latin typeface="Microsoft Sans Serif"/>
                <a:cs typeface="Microsoft Sans Serif"/>
              </a:rPr>
              <a:t> </a:t>
            </a:r>
            <a:r>
              <a:rPr sz="2400" spc="-10" dirty="0">
                <a:latin typeface="Microsoft Sans Serif"/>
                <a:cs typeface="Microsoft Sans Serif"/>
              </a:rPr>
              <a:t>blocked)</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50" dirty="0">
                <a:latin typeface="Microsoft Sans Serif"/>
                <a:cs typeface="Microsoft Sans Serif"/>
              </a:rPr>
              <a:t>High</a:t>
            </a:r>
            <a:r>
              <a:rPr sz="2400" spc="-10" dirty="0">
                <a:latin typeface="Microsoft Sans Serif"/>
                <a:cs typeface="Microsoft Sans Serif"/>
              </a:rPr>
              <a:t> </a:t>
            </a:r>
            <a:r>
              <a:rPr sz="2400" spc="-325" dirty="0">
                <a:latin typeface="Microsoft Sans Serif"/>
                <a:cs typeface="Microsoft Sans Serif"/>
              </a:rPr>
              <a:t>success</a:t>
            </a:r>
            <a:r>
              <a:rPr sz="2400" spc="40" dirty="0">
                <a:latin typeface="Microsoft Sans Serif"/>
                <a:cs typeface="Microsoft Sans Serif"/>
              </a:rPr>
              <a:t> </a:t>
            </a:r>
            <a:r>
              <a:rPr sz="2400" dirty="0">
                <a:latin typeface="Microsoft Sans Serif"/>
                <a:cs typeface="Microsoft Sans Serif"/>
              </a:rPr>
              <a:t>rate</a:t>
            </a:r>
            <a:r>
              <a:rPr sz="2400" spc="-160" dirty="0">
                <a:latin typeface="Microsoft Sans Serif"/>
                <a:cs typeface="Microsoft Sans Serif"/>
              </a:rPr>
              <a:t> </a:t>
            </a:r>
            <a:r>
              <a:rPr sz="2400" spc="-45" dirty="0">
                <a:latin typeface="Microsoft Sans Serif"/>
                <a:cs typeface="Microsoft Sans Serif"/>
              </a:rPr>
              <a:t>(&gt;95%),</a:t>
            </a:r>
            <a:r>
              <a:rPr sz="2400" spc="-75" dirty="0">
                <a:latin typeface="Microsoft Sans Serif"/>
                <a:cs typeface="Microsoft Sans Serif"/>
              </a:rPr>
              <a:t> </a:t>
            </a:r>
            <a:r>
              <a:rPr sz="2400" spc="-100" dirty="0">
                <a:latin typeface="Microsoft Sans Serif"/>
                <a:cs typeface="Microsoft Sans Serif"/>
              </a:rPr>
              <a:t>with</a:t>
            </a:r>
            <a:r>
              <a:rPr sz="2400" spc="-60" dirty="0">
                <a:latin typeface="Microsoft Sans Serif"/>
                <a:cs typeface="Microsoft Sans Serif"/>
              </a:rPr>
              <a:t> </a:t>
            </a:r>
            <a:r>
              <a:rPr sz="2400" spc="-20" dirty="0">
                <a:latin typeface="Microsoft Sans Serif"/>
                <a:cs typeface="Microsoft Sans Serif"/>
              </a:rPr>
              <a:t>experience</a:t>
            </a:r>
            <a:endParaRPr sz="2400">
              <a:latin typeface="Microsoft Sans Serif"/>
              <a:cs typeface="Microsoft Sans Serif"/>
            </a:endParaRPr>
          </a:p>
          <a:p>
            <a:pPr marL="241300" indent="-228600">
              <a:lnSpc>
                <a:spcPct val="100000"/>
              </a:lnSpc>
              <a:spcBef>
                <a:spcPts val="1590"/>
              </a:spcBef>
              <a:buSzPct val="125000"/>
              <a:buFont typeface="Arial MT"/>
              <a:buChar char="•"/>
              <a:tabLst>
                <a:tab pos="241300" algn="l"/>
              </a:tabLst>
            </a:pPr>
            <a:r>
              <a:rPr sz="2400" spc="-229" dirty="0">
                <a:latin typeface="Microsoft Sans Serif"/>
                <a:cs typeface="Microsoft Sans Serif"/>
              </a:rPr>
              <a:t>Minimum</a:t>
            </a:r>
            <a:r>
              <a:rPr sz="2400" spc="5" dirty="0">
                <a:latin typeface="Microsoft Sans Serif"/>
                <a:cs typeface="Microsoft Sans Serif"/>
              </a:rPr>
              <a:t> </a:t>
            </a:r>
            <a:r>
              <a:rPr sz="2400" spc="-100" dirty="0">
                <a:latin typeface="Microsoft Sans Serif"/>
                <a:cs typeface="Microsoft Sans Serif"/>
              </a:rPr>
              <a:t>aspiration</a:t>
            </a:r>
            <a:r>
              <a:rPr sz="2400" spc="70" dirty="0">
                <a:latin typeface="Microsoft Sans Serif"/>
                <a:cs typeface="Microsoft Sans Serif"/>
              </a:rPr>
              <a:t> </a:t>
            </a:r>
            <a:r>
              <a:rPr sz="2400" spc="-20" dirty="0">
                <a:latin typeface="Microsoft Sans Serif"/>
                <a:cs typeface="Microsoft Sans Serif"/>
              </a:rPr>
              <a:t>rate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254" dirty="0">
                <a:latin typeface="Microsoft Sans Serif"/>
                <a:cs typeface="Microsoft Sans Serif"/>
              </a:rPr>
              <a:t>Few</a:t>
            </a:r>
            <a:r>
              <a:rPr sz="2400" spc="45" dirty="0">
                <a:latin typeface="Microsoft Sans Serif"/>
                <a:cs typeface="Microsoft Sans Serif"/>
              </a:rPr>
              <a:t> </a:t>
            </a:r>
            <a:r>
              <a:rPr sz="2400" spc="-150" dirty="0">
                <a:latin typeface="Microsoft Sans Serif"/>
                <a:cs typeface="Microsoft Sans Serif"/>
              </a:rPr>
              <a:t>postinjection</a:t>
            </a:r>
            <a:r>
              <a:rPr sz="2400" spc="80" dirty="0">
                <a:latin typeface="Microsoft Sans Serif"/>
                <a:cs typeface="Microsoft Sans Serif"/>
              </a:rPr>
              <a:t> </a:t>
            </a:r>
            <a:r>
              <a:rPr sz="2400" spc="-170" dirty="0">
                <a:latin typeface="Microsoft Sans Serif"/>
                <a:cs typeface="Microsoft Sans Serif"/>
              </a:rPr>
              <a:t>complications</a:t>
            </a:r>
            <a:r>
              <a:rPr sz="2400" spc="80" dirty="0">
                <a:latin typeface="Microsoft Sans Serif"/>
                <a:cs typeface="Microsoft Sans Serif"/>
              </a:rPr>
              <a:t> </a:t>
            </a:r>
            <a:r>
              <a:rPr sz="2400" spc="-135" dirty="0">
                <a:latin typeface="Microsoft Sans Serif"/>
                <a:cs typeface="Microsoft Sans Serif"/>
              </a:rPr>
              <a:t>(e.g.,</a:t>
            </a:r>
            <a:r>
              <a:rPr sz="2400" spc="40" dirty="0">
                <a:latin typeface="Microsoft Sans Serif"/>
                <a:cs typeface="Microsoft Sans Serif"/>
              </a:rPr>
              <a:t> </a:t>
            </a:r>
            <a:r>
              <a:rPr sz="2400" spc="-65" dirty="0">
                <a:latin typeface="Microsoft Sans Serif"/>
                <a:cs typeface="Microsoft Sans Serif"/>
              </a:rPr>
              <a:t>trismus)</a:t>
            </a:r>
            <a:endParaRPr sz="2400">
              <a:latin typeface="Microsoft Sans Serif"/>
              <a:cs typeface="Microsoft Sans Serif"/>
            </a:endParaRPr>
          </a:p>
          <a:p>
            <a:pPr marL="241300" marR="5080" indent="-228600">
              <a:lnSpc>
                <a:spcPct val="120000"/>
              </a:lnSpc>
              <a:spcBef>
                <a:spcPts val="985"/>
              </a:spcBef>
              <a:buSzPct val="125000"/>
              <a:buFont typeface="Arial MT"/>
              <a:buChar char="•"/>
              <a:tabLst>
                <a:tab pos="241300" algn="l"/>
              </a:tabLst>
            </a:pPr>
            <a:r>
              <a:rPr sz="2400" spc="-175" dirty="0">
                <a:latin typeface="Microsoft Sans Serif"/>
                <a:cs typeface="Microsoft Sans Serif"/>
              </a:rPr>
              <a:t>Provides</a:t>
            </a:r>
            <a:r>
              <a:rPr sz="2400" spc="15" dirty="0">
                <a:latin typeface="Microsoft Sans Serif"/>
                <a:cs typeface="Microsoft Sans Serif"/>
              </a:rPr>
              <a:t> </a:t>
            </a:r>
            <a:r>
              <a:rPr sz="2400" spc="-254" dirty="0">
                <a:latin typeface="Microsoft Sans Serif"/>
                <a:cs typeface="Microsoft Sans Serif"/>
              </a:rPr>
              <a:t>successful</a:t>
            </a:r>
            <a:r>
              <a:rPr sz="2400" spc="80"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145" dirty="0">
                <a:latin typeface="Microsoft Sans Serif"/>
                <a:cs typeface="Microsoft Sans Serif"/>
              </a:rPr>
              <a:t>where</a:t>
            </a:r>
            <a:r>
              <a:rPr sz="2400" spc="-15" dirty="0">
                <a:latin typeface="Microsoft Sans Serif"/>
                <a:cs typeface="Microsoft Sans Serif"/>
              </a:rPr>
              <a:t> </a:t>
            </a:r>
            <a:r>
              <a:rPr sz="2400" dirty="0">
                <a:latin typeface="Microsoft Sans Serif"/>
                <a:cs typeface="Microsoft Sans Serif"/>
              </a:rPr>
              <a:t>a</a:t>
            </a:r>
            <a:r>
              <a:rPr sz="2400" spc="-10" dirty="0">
                <a:latin typeface="Microsoft Sans Serif"/>
                <a:cs typeface="Microsoft Sans Serif"/>
              </a:rPr>
              <a:t> </a:t>
            </a:r>
            <a:r>
              <a:rPr sz="2400" dirty="0">
                <a:latin typeface="Microsoft Sans Serif"/>
                <a:cs typeface="Microsoft Sans Serif"/>
              </a:rPr>
              <a:t>bifid</a:t>
            </a:r>
            <a:r>
              <a:rPr sz="2400" spc="15" dirty="0">
                <a:latin typeface="Microsoft Sans Serif"/>
                <a:cs typeface="Microsoft Sans Serif"/>
              </a:rPr>
              <a:t> </a:t>
            </a:r>
            <a:r>
              <a:rPr sz="2400" spc="-55" dirty="0">
                <a:latin typeface="Microsoft Sans Serif"/>
                <a:cs typeface="Microsoft Sans Serif"/>
              </a:rPr>
              <a:t>inferior</a:t>
            </a:r>
            <a:r>
              <a:rPr sz="2400" spc="10" dirty="0">
                <a:latin typeface="Microsoft Sans Serif"/>
                <a:cs typeface="Microsoft Sans Serif"/>
              </a:rPr>
              <a:t> </a:t>
            </a:r>
            <a:r>
              <a:rPr sz="2400" spc="-70" dirty="0">
                <a:latin typeface="Microsoft Sans Serif"/>
                <a:cs typeface="Microsoft Sans Serif"/>
              </a:rPr>
              <a:t>alveolar</a:t>
            </a:r>
            <a:r>
              <a:rPr sz="2400" spc="5" dirty="0">
                <a:latin typeface="Microsoft Sans Serif"/>
                <a:cs typeface="Microsoft Sans Serif"/>
              </a:rPr>
              <a:t> </a:t>
            </a:r>
            <a:r>
              <a:rPr sz="2400" spc="-135" dirty="0">
                <a:latin typeface="Microsoft Sans Serif"/>
                <a:cs typeface="Microsoft Sans Serif"/>
              </a:rPr>
              <a:t>nerve</a:t>
            </a:r>
            <a:r>
              <a:rPr sz="2400" spc="-5" dirty="0">
                <a:latin typeface="Microsoft Sans Serif"/>
                <a:cs typeface="Microsoft Sans Serif"/>
              </a:rPr>
              <a:t> </a:t>
            </a:r>
            <a:r>
              <a:rPr sz="2400" spc="-65" dirty="0">
                <a:latin typeface="Microsoft Sans Serif"/>
                <a:cs typeface="Microsoft Sans Serif"/>
              </a:rPr>
              <a:t>and</a:t>
            </a:r>
            <a:r>
              <a:rPr sz="2400" spc="20" dirty="0">
                <a:latin typeface="Microsoft Sans Serif"/>
                <a:cs typeface="Microsoft Sans Serif"/>
              </a:rPr>
              <a:t> </a:t>
            </a:r>
            <a:r>
              <a:rPr sz="2400" spc="-10" dirty="0">
                <a:latin typeface="Microsoft Sans Serif"/>
                <a:cs typeface="Microsoft Sans Serif"/>
              </a:rPr>
              <a:t>bifid </a:t>
            </a:r>
            <a:r>
              <a:rPr sz="2400" spc="-110" dirty="0">
                <a:latin typeface="Microsoft Sans Serif"/>
                <a:cs typeface="Microsoft Sans Serif"/>
              </a:rPr>
              <a:t>mandibular</a:t>
            </a:r>
            <a:r>
              <a:rPr sz="2400" spc="-50" dirty="0">
                <a:latin typeface="Microsoft Sans Serif"/>
                <a:cs typeface="Microsoft Sans Serif"/>
              </a:rPr>
              <a:t> </a:t>
            </a:r>
            <a:r>
              <a:rPr sz="2400" spc="-175" dirty="0">
                <a:latin typeface="Microsoft Sans Serif"/>
                <a:cs typeface="Microsoft Sans Serif"/>
              </a:rPr>
              <a:t>canals</a:t>
            </a:r>
            <a:r>
              <a:rPr sz="2400" spc="15" dirty="0">
                <a:latin typeface="Microsoft Sans Serif"/>
                <a:cs typeface="Microsoft Sans Serif"/>
              </a:rPr>
              <a:t> </a:t>
            </a:r>
            <a:r>
              <a:rPr sz="2400" dirty="0">
                <a:latin typeface="Microsoft Sans Serif"/>
                <a:cs typeface="Microsoft Sans Serif"/>
              </a:rPr>
              <a:t>are</a:t>
            </a:r>
            <a:r>
              <a:rPr sz="2400" spc="-50" dirty="0">
                <a:latin typeface="Microsoft Sans Serif"/>
                <a:cs typeface="Microsoft Sans Serif"/>
              </a:rPr>
              <a:t> </a:t>
            </a:r>
            <a:r>
              <a:rPr sz="2400" spc="-10" dirty="0">
                <a:latin typeface="Microsoft Sans Serif"/>
                <a:cs typeface="Microsoft Sans Serif"/>
              </a:rPr>
              <a:t>present</a:t>
            </a:r>
            <a:endParaRPr sz="2400">
              <a:latin typeface="Microsoft Sans Serif"/>
              <a:cs typeface="Microsoft Sans Serif"/>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1589" y="400939"/>
            <a:ext cx="4826000" cy="574040"/>
          </a:xfrm>
          <a:prstGeom prst="rect">
            <a:avLst/>
          </a:prstGeom>
        </p:spPr>
        <p:txBody>
          <a:bodyPr vert="horz" wrap="square" lIns="0" tIns="12700" rIns="0" bIns="0" rtlCol="0">
            <a:spAutoFit/>
          </a:bodyPr>
          <a:lstStyle/>
          <a:p>
            <a:pPr marL="12700">
              <a:lnSpc>
                <a:spcPct val="100000"/>
              </a:lnSpc>
              <a:spcBef>
                <a:spcPts val="100"/>
              </a:spcBef>
            </a:pPr>
            <a:r>
              <a:rPr spc="-310" dirty="0"/>
              <a:t>GOW-</a:t>
            </a:r>
            <a:r>
              <a:rPr spc="-520" dirty="0"/>
              <a:t>GATES</a:t>
            </a:r>
            <a:r>
              <a:rPr spc="-50" dirty="0"/>
              <a:t> </a:t>
            </a:r>
            <a:r>
              <a:rPr spc="-385" dirty="0"/>
              <a:t>TECHNIQUE</a:t>
            </a:r>
          </a:p>
        </p:txBody>
      </p:sp>
      <p:sp>
        <p:nvSpPr>
          <p:cNvPr id="3" name="object 3"/>
          <p:cNvSpPr txBox="1"/>
          <p:nvPr/>
        </p:nvSpPr>
        <p:spPr>
          <a:xfrm>
            <a:off x="1220520" y="1245158"/>
            <a:ext cx="9738360" cy="3961765"/>
          </a:xfrm>
          <a:prstGeom prst="rect">
            <a:avLst/>
          </a:prstGeom>
        </p:spPr>
        <p:txBody>
          <a:bodyPr vert="horz" wrap="square" lIns="0" tIns="113030" rIns="0" bIns="0" rtlCol="0">
            <a:spAutoFit/>
          </a:bodyPr>
          <a:lstStyle/>
          <a:p>
            <a:pPr marL="12700">
              <a:lnSpc>
                <a:spcPct val="100000"/>
              </a:lnSpc>
              <a:spcBef>
                <a:spcPts val="890"/>
              </a:spcBef>
            </a:pPr>
            <a:r>
              <a:rPr sz="2400" b="1" spc="-95" dirty="0">
                <a:latin typeface="Arial"/>
                <a:cs typeface="Arial"/>
              </a:rPr>
              <a:t>Disadvantages</a:t>
            </a:r>
            <a:endParaRPr sz="2400">
              <a:latin typeface="Arial"/>
              <a:cs typeface="Arial"/>
            </a:endParaRPr>
          </a:p>
          <a:p>
            <a:pPr marL="240665" marR="526415" indent="-228600">
              <a:lnSpc>
                <a:spcPct val="120000"/>
              </a:lnSpc>
              <a:spcBef>
                <a:spcPts val="1010"/>
              </a:spcBef>
              <a:buSzPct val="125000"/>
              <a:buFont typeface="Arial MT"/>
              <a:buChar char="•"/>
              <a:tabLst>
                <a:tab pos="240665" algn="l"/>
              </a:tabLst>
            </a:pPr>
            <a:r>
              <a:rPr sz="2400" spc="-160" dirty="0">
                <a:latin typeface="Microsoft Sans Serif"/>
                <a:cs typeface="Microsoft Sans Serif"/>
              </a:rPr>
              <a:t>Lingual</a:t>
            </a:r>
            <a:r>
              <a:rPr sz="2400" dirty="0">
                <a:latin typeface="Microsoft Sans Serif"/>
                <a:cs typeface="Microsoft Sans Serif"/>
              </a:rPr>
              <a:t> </a:t>
            </a:r>
            <a:r>
              <a:rPr sz="2400" spc="-70" dirty="0">
                <a:latin typeface="Microsoft Sans Serif"/>
                <a:cs typeface="Microsoft Sans Serif"/>
              </a:rPr>
              <a:t>and</a:t>
            </a:r>
            <a:r>
              <a:rPr sz="2400" spc="-90" dirty="0">
                <a:latin typeface="Microsoft Sans Serif"/>
                <a:cs typeface="Microsoft Sans Serif"/>
              </a:rPr>
              <a:t> </a:t>
            </a:r>
            <a:r>
              <a:rPr sz="2400" spc="-105" dirty="0">
                <a:latin typeface="Microsoft Sans Serif"/>
                <a:cs typeface="Microsoft Sans Serif"/>
              </a:rPr>
              <a:t>lower</a:t>
            </a:r>
            <a:r>
              <a:rPr sz="2400" spc="-55" dirty="0">
                <a:latin typeface="Microsoft Sans Serif"/>
                <a:cs typeface="Microsoft Sans Serif"/>
              </a:rPr>
              <a:t> </a:t>
            </a:r>
            <a:r>
              <a:rPr sz="2400" dirty="0">
                <a:latin typeface="Microsoft Sans Serif"/>
                <a:cs typeface="Microsoft Sans Serif"/>
              </a:rPr>
              <a:t>lip</a:t>
            </a:r>
            <a:r>
              <a:rPr sz="2400" spc="-45"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130" dirty="0">
                <a:latin typeface="Microsoft Sans Serif"/>
                <a:cs typeface="Microsoft Sans Serif"/>
              </a:rPr>
              <a:t>uncomfortable</a:t>
            </a:r>
            <a:r>
              <a:rPr sz="2400" spc="-10" dirty="0">
                <a:latin typeface="Microsoft Sans Serif"/>
                <a:cs typeface="Microsoft Sans Serif"/>
              </a:rPr>
              <a:t> </a:t>
            </a:r>
            <a:r>
              <a:rPr sz="2400" dirty="0">
                <a:latin typeface="Microsoft Sans Serif"/>
                <a:cs typeface="Microsoft Sans Serif"/>
              </a:rPr>
              <a:t>for</a:t>
            </a:r>
            <a:r>
              <a:rPr sz="2400" spc="-20" dirty="0">
                <a:latin typeface="Microsoft Sans Serif"/>
                <a:cs typeface="Microsoft Sans Serif"/>
              </a:rPr>
              <a:t> </a:t>
            </a:r>
            <a:r>
              <a:rPr sz="2400" spc="-200" dirty="0">
                <a:latin typeface="Microsoft Sans Serif"/>
                <a:cs typeface="Microsoft Sans Serif"/>
              </a:rPr>
              <a:t>many</a:t>
            </a:r>
            <a:r>
              <a:rPr sz="2400" spc="10" dirty="0">
                <a:latin typeface="Microsoft Sans Serif"/>
                <a:cs typeface="Microsoft Sans Serif"/>
              </a:rPr>
              <a:t> </a:t>
            </a:r>
            <a:r>
              <a:rPr sz="2400" spc="-110" dirty="0">
                <a:latin typeface="Microsoft Sans Serif"/>
                <a:cs typeface="Microsoft Sans Serif"/>
              </a:rPr>
              <a:t>patients</a:t>
            </a:r>
            <a:r>
              <a:rPr sz="2400" spc="10" dirty="0">
                <a:latin typeface="Microsoft Sans Serif"/>
                <a:cs typeface="Microsoft Sans Serif"/>
              </a:rPr>
              <a:t> </a:t>
            </a:r>
            <a:r>
              <a:rPr sz="2400" spc="-85" dirty="0">
                <a:latin typeface="Microsoft Sans Serif"/>
                <a:cs typeface="Microsoft Sans Serif"/>
              </a:rPr>
              <a:t>and</a:t>
            </a:r>
            <a:r>
              <a:rPr sz="2400" spc="-30" dirty="0">
                <a:latin typeface="Microsoft Sans Serif"/>
                <a:cs typeface="Microsoft Sans Serif"/>
              </a:rPr>
              <a:t> </a:t>
            </a:r>
            <a:r>
              <a:rPr sz="2400" spc="-25" dirty="0">
                <a:latin typeface="Microsoft Sans Serif"/>
                <a:cs typeface="Microsoft Sans Serif"/>
              </a:rPr>
              <a:t>is </a:t>
            </a:r>
            <a:r>
              <a:rPr sz="2400" spc="-135" dirty="0">
                <a:latin typeface="Microsoft Sans Serif"/>
                <a:cs typeface="Microsoft Sans Serif"/>
              </a:rPr>
              <a:t>possibly</a:t>
            </a:r>
            <a:r>
              <a:rPr sz="2400" spc="-20" dirty="0">
                <a:latin typeface="Microsoft Sans Serif"/>
                <a:cs typeface="Microsoft Sans Serif"/>
              </a:rPr>
              <a:t> </a:t>
            </a:r>
            <a:r>
              <a:rPr sz="2400" spc="-165" dirty="0">
                <a:latin typeface="Microsoft Sans Serif"/>
                <a:cs typeface="Microsoft Sans Serif"/>
              </a:rPr>
              <a:t>dangerous</a:t>
            </a:r>
            <a:r>
              <a:rPr sz="2400" spc="5" dirty="0">
                <a:latin typeface="Microsoft Sans Serif"/>
                <a:cs typeface="Microsoft Sans Serif"/>
              </a:rPr>
              <a:t> </a:t>
            </a:r>
            <a:r>
              <a:rPr sz="2400" dirty="0">
                <a:latin typeface="Microsoft Sans Serif"/>
                <a:cs typeface="Microsoft Sans Serif"/>
              </a:rPr>
              <a:t>for</a:t>
            </a:r>
            <a:r>
              <a:rPr sz="2400" spc="-20" dirty="0">
                <a:latin typeface="Microsoft Sans Serif"/>
                <a:cs typeface="Microsoft Sans Serif"/>
              </a:rPr>
              <a:t> </a:t>
            </a:r>
            <a:r>
              <a:rPr sz="2400" spc="-100" dirty="0">
                <a:latin typeface="Microsoft Sans Serif"/>
                <a:cs typeface="Microsoft Sans Serif"/>
              </a:rPr>
              <a:t>certain</a:t>
            </a:r>
            <a:r>
              <a:rPr sz="2400" spc="20" dirty="0">
                <a:latin typeface="Microsoft Sans Serif"/>
                <a:cs typeface="Microsoft Sans Serif"/>
              </a:rPr>
              <a:t> </a:t>
            </a:r>
            <a:r>
              <a:rPr sz="2400" spc="-30" dirty="0">
                <a:latin typeface="Microsoft Sans Serif"/>
                <a:cs typeface="Microsoft Sans Serif"/>
              </a:rPr>
              <a:t>individuals.</a:t>
            </a:r>
            <a:endParaRPr sz="2400">
              <a:latin typeface="Microsoft Sans Serif"/>
              <a:cs typeface="Microsoft Sans Serif"/>
            </a:endParaRPr>
          </a:p>
          <a:p>
            <a:pPr marL="240665" marR="266700" indent="-228600">
              <a:lnSpc>
                <a:spcPct val="120100"/>
              </a:lnSpc>
              <a:spcBef>
                <a:spcPts val="980"/>
              </a:spcBef>
              <a:buSzPct val="125000"/>
              <a:buFont typeface="Arial MT"/>
              <a:buChar char="•"/>
              <a:tabLst>
                <a:tab pos="240665" algn="l"/>
              </a:tabLst>
            </a:pPr>
            <a:r>
              <a:rPr sz="2400" spc="-285" dirty="0">
                <a:latin typeface="Microsoft Sans Serif"/>
                <a:cs typeface="Microsoft Sans Serif"/>
              </a:rPr>
              <a:t>The</a:t>
            </a:r>
            <a:r>
              <a:rPr sz="2400" spc="10" dirty="0">
                <a:latin typeface="Microsoft Sans Serif"/>
                <a:cs typeface="Microsoft Sans Serif"/>
              </a:rPr>
              <a:t> </a:t>
            </a:r>
            <a:r>
              <a:rPr sz="2400" spc="-150" dirty="0">
                <a:latin typeface="Microsoft Sans Serif"/>
                <a:cs typeface="Microsoft Sans Serif"/>
              </a:rPr>
              <a:t>time</a:t>
            </a:r>
            <a:r>
              <a:rPr sz="2400" spc="-10" dirty="0">
                <a:latin typeface="Microsoft Sans Serif"/>
                <a:cs typeface="Microsoft Sans Serif"/>
              </a:rPr>
              <a:t> </a:t>
            </a:r>
            <a:r>
              <a:rPr sz="2400" dirty="0">
                <a:latin typeface="Microsoft Sans Serif"/>
                <a:cs typeface="Microsoft Sans Serif"/>
              </a:rPr>
              <a:t>to</a:t>
            </a:r>
            <a:r>
              <a:rPr sz="2400" spc="-114" dirty="0">
                <a:latin typeface="Microsoft Sans Serif"/>
                <a:cs typeface="Microsoft Sans Serif"/>
              </a:rPr>
              <a:t> </a:t>
            </a:r>
            <a:r>
              <a:rPr sz="2400" spc="-204" dirty="0">
                <a:latin typeface="Microsoft Sans Serif"/>
                <a:cs typeface="Microsoft Sans Serif"/>
              </a:rPr>
              <a:t>onset</a:t>
            </a:r>
            <a:r>
              <a:rPr sz="2400" spc="20" dirty="0">
                <a:latin typeface="Microsoft Sans Serif"/>
                <a:cs typeface="Microsoft Sans Serif"/>
              </a:rPr>
              <a:t> </a:t>
            </a:r>
            <a:r>
              <a:rPr sz="2400" dirty="0">
                <a:latin typeface="Microsoft Sans Serif"/>
                <a:cs typeface="Microsoft Sans Serif"/>
              </a:rPr>
              <a:t>of</a:t>
            </a:r>
            <a:r>
              <a:rPr sz="2400" spc="70"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210" dirty="0">
                <a:latin typeface="Microsoft Sans Serif"/>
                <a:cs typeface="Microsoft Sans Serif"/>
              </a:rPr>
              <a:t>somewhat</a:t>
            </a:r>
            <a:r>
              <a:rPr sz="2400" spc="5" dirty="0">
                <a:latin typeface="Microsoft Sans Serif"/>
                <a:cs typeface="Microsoft Sans Serif"/>
              </a:rPr>
              <a:t> </a:t>
            </a:r>
            <a:r>
              <a:rPr sz="2400" spc="-105" dirty="0">
                <a:latin typeface="Microsoft Sans Serif"/>
                <a:cs typeface="Microsoft Sans Serif"/>
              </a:rPr>
              <a:t>longer</a:t>
            </a:r>
            <a:r>
              <a:rPr sz="2400" dirty="0">
                <a:latin typeface="Microsoft Sans Serif"/>
                <a:cs typeface="Microsoft Sans Serif"/>
              </a:rPr>
              <a:t> (5</a:t>
            </a:r>
            <a:r>
              <a:rPr sz="2400" spc="10" dirty="0">
                <a:latin typeface="Microsoft Sans Serif"/>
                <a:cs typeface="Microsoft Sans Serif"/>
              </a:rPr>
              <a:t> </a:t>
            </a:r>
            <a:r>
              <a:rPr sz="2400" spc="-225" dirty="0">
                <a:latin typeface="Microsoft Sans Serif"/>
                <a:cs typeface="Microsoft Sans Serif"/>
              </a:rPr>
              <a:t>minutes)</a:t>
            </a:r>
            <a:r>
              <a:rPr sz="2400" spc="5" dirty="0">
                <a:latin typeface="Microsoft Sans Serif"/>
                <a:cs typeface="Microsoft Sans Serif"/>
              </a:rPr>
              <a:t> </a:t>
            </a:r>
            <a:r>
              <a:rPr sz="2400" spc="-155" dirty="0">
                <a:latin typeface="Microsoft Sans Serif"/>
                <a:cs typeface="Microsoft Sans Serif"/>
              </a:rPr>
              <a:t>than</a:t>
            </a:r>
            <a:r>
              <a:rPr sz="2400" spc="-5" dirty="0">
                <a:latin typeface="Microsoft Sans Serif"/>
                <a:cs typeface="Microsoft Sans Serif"/>
              </a:rPr>
              <a:t> </a:t>
            </a:r>
            <a:r>
              <a:rPr sz="2400" spc="-100" dirty="0">
                <a:latin typeface="Microsoft Sans Serif"/>
                <a:cs typeface="Microsoft Sans Serif"/>
              </a:rPr>
              <a:t>with</a:t>
            </a:r>
            <a:r>
              <a:rPr sz="2400" spc="-5" dirty="0">
                <a:latin typeface="Microsoft Sans Serif"/>
                <a:cs typeface="Microsoft Sans Serif"/>
              </a:rPr>
              <a:t> </a:t>
            </a:r>
            <a:r>
              <a:rPr sz="2400" spc="-25" dirty="0">
                <a:latin typeface="Microsoft Sans Serif"/>
                <a:cs typeface="Microsoft Sans Serif"/>
              </a:rPr>
              <a:t>an </a:t>
            </a:r>
            <a:r>
              <a:rPr sz="2400" spc="-210" dirty="0">
                <a:latin typeface="Microsoft Sans Serif"/>
                <a:cs typeface="Microsoft Sans Serif"/>
              </a:rPr>
              <a:t>IANB</a:t>
            </a:r>
            <a:r>
              <a:rPr sz="2400" spc="30" dirty="0">
                <a:latin typeface="Microsoft Sans Serif"/>
                <a:cs typeface="Microsoft Sans Serif"/>
              </a:rPr>
              <a:t> </a:t>
            </a:r>
            <a:r>
              <a:rPr sz="2400" spc="-20" dirty="0">
                <a:latin typeface="Microsoft Sans Serif"/>
                <a:cs typeface="Microsoft Sans Serif"/>
              </a:rPr>
              <a:t>(3</a:t>
            </a:r>
            <a:r>
              <a:rPr sz="2400" spc="-140" dirty="0">
                <a:latin typeface="Microsoft Sans Serif"/>
                <a:cs typeface="Microsoft Sans Serif"/>
              </a:rPr>
              <a:t> </a:t>
            </a:r>
            <a:r>
              <a:rPr sz="2400" dirty="0">
                <a:latin typeface="Microsoft Sans Serif"/>
                <a:cs typeface="Microsoft Sans Serif"/>
              </a:rPr>
              <a:t>to</a:t>
            </a:r>
            <a:r>
              <a:rPr sz="2400" spc="-15" dirty="0">
                <a:latin typeface="Microsoft Sans Serif"/>
                <a:cs typeface="Microsoft Sans Serif"/>
              </a:rPr>
              <a:t> </a:t>
            </a:r>
            <a:r>
              <a:rPr sz="2400" dirty="0">
                <a:latin typeface="Microsoft Sans Serif"/>
                <a:cs typeface="Microsoft Sans Serif"/>
              </a:rPr>
              <a:t>5</a:t>
            </a:r>
            <a:r>
              <a:rPr sz="2400" spc="5" dirty="0">
                <a:latin typeface="Microsoft Sans Serif"/>
                <a:cs typeface="Microsoft Sans Serif"/>
              </a:rPr>
              <a:t> </a:t>
            </a:r>
            <a:r>
              <a:rPr sz="2400" spc="-220" dirty="0">
                <a:latin typeface="Microsoft Sans Serif"/>
                <a:cs typeface="Microsoft Sans Serif"/>
              </a:rPr>
              <a:t>minutes),</a:t>
            </a:r>
            <a:r>
              <a:rPr sz="2400" spc="5" dirty="0">
                <a:latin typeface="Microsoft Sans Serif"/>
                <a:cs typeface="Microsoft Sans Serif"/>
              </a:rPr>
              <a:t> </a:t>
            </a:r>
            <a:r>
              <a:rPr sz="2400" spc="-50" dirty="0">
                <a:latin typeface="Microsoft Sans Serif"/>
                <a:cs typeface="Microsoft Sans Serif"/>
              </a:rPr>
              <a:t>primarily</a:t>
            </a:r>
            <a:r>
              <a:rPr sz="2400" spc="5" dirty="0">
                <a:latin typeface="Microsoft Sans Serif"/>
                <a:cs typeface="Microsoft Sans Serif"/>
              </a:rPr>
              <a:t> </a:t>
            </a:r>
            <a:r>
              <a:rPr sz="2400" spc="-200" dirty="0">
                <a:latin typeface="Microsoft Sans Serif"/>
                <a:cs typeface="Microsoft Sans Serif"/>
              </a:rPr>
              <a:t>because</a:t>
            </a:r>
            <a:r>
              <a:rPr sz="2400" spc="4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85" dirty="0">
                <a:latin typeface="Microsoft Sans Serif"/>
                <a:cs typeface="Microsoft Sans Serif"/>
              </a:rPr>
              <a:t>size</a:t>
            </a:r>
            <a:r>
              <a:rPr sz="2400" spc="25" dirty="0">
                <a:latin typeface="Microsoft Sans Serif"/>
                <a:cs typeface="Microsoft Sans Serif"/>
              </a:rPr>
              <a:t> </a:t>
            </a:r>
            <a:r>
              <a:rPr sz="2400" dirty="0">
                <a:latin typeface="Microsoft Sans Serif"/>
                <a:cs typeface="Microsoft Sans Serif"/>
              </a:rPr>
              <a:t>of</a:t>
            </a:r>
            <a:r>
              <a:rPr sz="2400" spc="40" dirty="0">
                <a:latin typeface="Microsoft Sans Serif"/>
                <a:cs typeface="Microsoft Sans Serif"/>
              </a:rPr>
              <a:t> </a:t>
            </a:r>
            <a:r>
              <a:rPr sz="2400" spc="-140" dirty="0">
                <a:latin typeface="Microsoft Sans Serif"/>
                <a:cs typeface="Microsoft Sans Serif"/>
              </a:rPr>
              <a:t>the</a:t>
            </a:r>
            <a:r>
              <a:rPr sz="2400" dirty="0">
                <a:latin typeface="Microsoft Sans Serif"/>
                <a:cs typeface="Microsoft Sans Serif"/>
              </a:rPr>
              <a:t> </a:t>
            </a:r>
            <a:r>
              <a:rPr sz="2400" spc="-145" dirty="0">
                <a:latin typeface="Microsoft Sans Serif"/>
                <a:cs typeface="Microsoft Sans Serif"/>
              </a:rPr>
              <a:t>nerve</a:t>
            </a:r>
            <a:r>
              <a:rPr sz="2400" spc="-15" dirty="0">
                <a:latin typeface="Microsoft Sans Serif"/>
                <a:cs typeface="Microsoft Sans Serif"/>
              </a:rPr>
              <a:t> </a:t>
            </a:r>
            <a:r>
              <a:rPr sz="2400" spc="-140" dirty="0">
                <a:latin typeface="Microsoft Sans Serif"/>
                <a:cs typeface="Microsoft Sans Serif"/>
              </a:rPr>
              <a:t>trunk</a:t>
            </a:r>
            <a:r>
              <a:rPr sz="2400" spc="10" dirty="0">
                <a:latin typeface="Microsoft Sans Serif"/>
                <a:cs typeface="Microsoft Sans Serif"/>
              </a:rPr>
              <a:t> </a:t>
            </a:r>
            <a:r>
              <a:rPr sz="2400" spc="-10" dirty="0">
                <a:latin typeface="Microsoft Sans Serif"/>
                <a:cs typeface="Microsoft Sans Serif"/>
              </a:rPr>
              <a:t>being </a:t>
            </a:r>
            <a:r>
              <a:rPr sz="2400" spc="-145" dirty="0">
                <a:latin typeface="Microsoft Sans Serif"/>
                <a:cs typeface="Microsoft Sans Serif"/>
              </a:rPr>
              <a:t>anesthetized</a:t>
            </a:r>
            <a:r>
              <a:rPr sz="2400" spc="-10" dirty="0">
                <a:latin typeface="Microsoft Sans Serif"/>
                <a:cs typeface="Microsoft Sans Serif"/>
              </a:rPr>
              <a:t> </a:t>
            </a:r>
            <a:r>
              <a:rPr sz="2400" spc="-85" dirty="0">
                <a:latin typeface="Microsoft Sans Serif"/>
                <a:cs typeface="Microsoft Sans Serif"/>
              </a:rPr>
              <a:t>and</a:t>
            </a:r>
            <a:r>
              <a:rPr sz="2400" spc="-25" dirty="0">
                <a:latin typeface="Microsoft Sans Serif"/>
                <a:cs typeface="Microsoft Sans Serif"/>
              </a:rPr>
              <a:t> </a:t>
            </a:r>
            <a:r>
              <a:rPr sz="2400" spc="-125" dirty="0">
                <a:latin typeface="Microsoft Sans Serif"/>
                <a:cs typeface="Microsoft Sans Serif"/>
              </a:rPr>
              <a:t>the</a:t>
            </a:r>
            <a:r>
              <a:rPr sz="2400" spc="5" dirty="0">
                <a:latin typeface="Microsoft Sans Serif"/>
                <a:cs typeface="Microsoft Sans Serif"/>
              </a:rPr>
              <a:t> </a:t>
            </a:r>
            <a:r>
              <a:rPr sz="2400" spc="-160" dirty="0">
                <a:latin typeface="Microsoft Sans Serif"/>
                <a:cs typeface="Microsoft Sans Serif"/>
              </a:rPr>
              <a:t>distance</a:t>
            </a:r>
            <a:r>
              <a:rPr sz="2400" dirty="0">
                <a:latin typeface="Microsoft Sans Serif"/>
                <a:cs typeface="Microsoft Sans Serif"/>
              </a:rPr>
              <a:t> of</a:t>
            </a:r>
            <a:r>
              <a:rPr sz="2400" spc="55" dirty="0">
                <a:latin typeface="Microsoft Sans Serif"/>
                <a:cs typeface="Microsoft Sans Serif"/>
              </a:rPr>
              <a:t> </a:t>
            </a:r>
            <a:r>
              <a:rPr sz="2400" spc="-125" dirty="0">
                <a:latin typeface="Microsoft Sans Serif"/>
                <a:cs typeface="Microsoft Sans Serif"/>
              </a:rPr>
              <a:t>the</a:t>
            </a:r>
            <a:r>
              <a:rPr sz="2400" spc="5" dirty="0">
                <a:latin typeface="Microsoft Sans Serif"/>
                <a:cs typeface="Microsoft Sans Serif"/>
              </a:rPr>
              <a:t> </a:t>
            </a:r>
            <a:r>
              <a:rPr sz="2400" spc="-140" dirty="0">
                <a:latin typeface="Microsoft Sans Serif"/>
                <a:cs typeface="Microsoft Sans Serif"/>
              </a:rPr>
              <a:t>nerve</a:t>
            </a:r>
            <a:r>
              <a:rPr sz="2400" spc="-20" dirty="0">
                <a:latin typeface="Microsoft Sans Serif"/>
                <a:cs typeface="Microsoft Sans Serif"/>
              </a:rPr>
              <a:t> </a:t>
            </a:r>
            <a:r>
              <a:rPr sz="2400" spc="-135" dirty="0">
                <a:latin typeface="Microsoft Sans Serif"/>
                <a:cs typeface="Microsoft Sans Serif"/>
              </a:rPr>
              <a:t>trunk</a:t>
            </a:r>
            <a:r>
              <a:rPr sz="2400" spc="5" dirty="0">
                <a:latin typeface="Microsoft Sans Serif"/>
                <a:cs typeface="Microsoft Sans Serif"/>
              </a:rPr>
              <a:t> </a:t>
            </a:r>
            <a:r>
              <a:rPr sz="2400" spc="-100" dirty="0">
                <a:latin typeface="Microsoft Sans Serif"/>
                <a:cs typeface="Microsoft Sans Serif"/>
              </a:rPr>
              <a:t>from</a:t>
            </a:r>
            <a:r>
              <a:rPr sz="2400" spc="-15" dirty="0">
                <a:latin typeface="Microsoft Sans Serif"/>
                <a:cs typeface="Microsoft Sans Serif"/>
              </a:rPr>
              <a:t> </a:t>
            </a:r>
            <a:r>
              <a:rPr sz="2400" spc="-125" dirty="0">
                <a:latin typeface="Microsoft Sans Serif"/>
                <a:cs typeface="Microsoft Sans Serif"/>
              </a:rPr>
              <a:t>the</a:t>
            </a:r>
            <a:r>
              <a:rPr sz="2400" dirty="0">
                <a:latin typeface="Microsoft Sans Serif"/>
                <a:cs typeface="Microsoft Sans Serif"/>
              </a:rPr>
              <a:t> </a:t>
            </a:r>
            <a:r>
              <a:rPr sz="2400" spc="-125" dirty="0">
                <a:latin typeface="Microsoft Sans Serif"/>
                <a:cs typeface="Microsoft Sans Serif"/>
              </a:rPr>
              <a:t>deposition</a:t>
            </a:r>
            <a:r>
              <a:rPr sz="2400" spc="5" dirty="0">
                <a:latin typeface="Microsoft Sans Serif"/>
                <a:cs typeface="Microsoft Sans Serif"/>
              </a:rPr>
              <a:t> </a:t>
            </a:r>
            <a:r>
              <a:rPr sz="2400" spc="-20" dirty="0">
                <a:latin typeface="Microsoft Sans Serif"/>
                <a:cs typeface="Microsoft Sans Serif"/>
              </a:rPr>
              <a:t>site </a:t>
            </a:r>
            <a:r>
              <a:rPr sz="2400" spc="-80" dirty="0">
                <a:latin typeface="Microsoft Sans Serif"/>
                <a:cs typeface="Microsoft Sans Serif"/>
              </a:rPr>
              <a:t>(approximately</a:t>
            </a:r>
            <a:r>
              <a:rPr sz="2400" spc="-45" dirty="0">
                <a:latin typeface="Microsoft Sans Serif"/>
                <a:cs typeface="Microsoft Sans Serif"/>
              </a:rPr>
              <a:t> </a:t>
            </a:r>
            <a:r>
              <a:rPr sz="2400" dirty="0">
                <a:latin typeface="Microsoft Sans Serif"/>
                <a:cs typeface="Microsoft Sans Serif"/>
              </a:rPr>
              <a:t>5</a:t>
            </a:r>
            <a:r>
              <a:rPr sz="2400" spc="-35" dirty="0">
                <a:latin typeface="Microsoft Sans Serif"/>
                <a:cs typeface="Microsoft Sans Serif"/>
              </a:rPr>
              <a:t> </a:t>
            </a:r>
            <a:r>
              <a:rPr sz="2400" dirty="0">
                <a:latin typeface="Microsoft Sans Serif"/>
                <a:cs typeface="Microsoft Sans Serif"/>
              </a:rPr>
              <a:t>to</a:t>
            </a:r>
            <a:r>
              <a:rPr sz="2400" spc="-45" dirty="0">
                <a:latin typeface="Microsoft Sans Serif"/>
                <a:cs typeface="Microsoft Sans Serif"/>
              </a:rPr>
              <a:t> </a:t>
            </a:r>
            <a:r>
              <a:rPr sz="2400" dirty="0">
                <a:latin typeface="Microsoft Sans Serif"/>
                <a:cs typeface="Microsoft Sans Serif"/>
              </a:rPr>
              <a:t>10</a:t>
            </a:r>
            <a:r>
              <a:rPr sz="2400" spc="-40" dirty="0">
                <a:latin typeface="Microsoft Sans Serif"/>
                <a:cs typeface="Microsoft Sans Serif"/>
              </a:rPr>
              <a:t> </a:t>
            </a:r>
            <a:r>
              <a:rPr sz="2400" spc="-295" dirty="0">
                <a:latin typeface="Microsoft Sans Serif"/>
                <a:cs typeface="Microsoft Sans Serif"/>
              </a:rPr>
              <a:t>mm).</a:t>
            </a:r>
            <a:endParaRPr sz="2400">
              <a:latin typeface="Microsoft Sans Serif"/>
              <a:cs typeface="Microsoft Sans Serif"/>
            </a:endParaRPr>
          </a:p>
          <a:p>
            <a:pPr marL="241300" indent="-228600">
              <a:lnSpc>
                <a:spcPct val="100000"/>
              </a:lnSpc>
              <a:spcBef>
                <a:spcPts val="1590"/>
              </a:spcBef>
              <a:buSzPct val="125000"/>
              <a:buFont typeface="Arial MT"/>
              <a:buChar char="•"/>
              <a:tabLst>
                <a:tab pos="241300" algn="l"/>
              </a:tabLst>
            </a:pPr>
            <a:r>
              <a:rPr sz="2400" spc="-200" dirty="0">
                <a:latin typeface="Microsoft Sans Serif"/>
                <a:cs typeface="Microsoft Sans Serif"/>
              </a:rPr>
              <a:t>There</a:t>
            </a:r>
            <a:r>
              <a:rPr sz="240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dirty="0">
                <a:latin typeface="Microsoft Sans Serif"/>
                <a:cs typeface="Microsoft Sans Serif"/>
              </a:rPr>
              <a:t>a</a:t>
            </a:r>
            <a:r>
              <a:rPr sz="2400" spc="-35" dirty="0">
                <a:latin typeface="Microsoft Sans Serif"/>
                <a:cs typeface="Microsoft Sans Serif"/>
              </a:rPr>
              <a:t> </a:t>
            </a:r>
            <a:r>
              <a:rPr sz="2400" b="1" spc="-145" dirty="0">
                <a:latin typeface="Arial"/>
                <a:cs typeface="Arial"/>
              </a:rPr>
              <a:t>learning</a:t>
            </a:r>
            <a:r>
              <a:rPr sz="2400" b="1" spc="-30" dirty="0">
                <a:latin typeface="Arial"/>
                <a:cs typeface="Arial"/>
              </a:rPr>
              <a:t> </a:t>
            </a:r>
            <a:r>
              <a:rPr sz="2400" b="1" spc="-210" dirty="0">
                <a:latin typeface="Arial"/>
                <a:cs typeface="Arial"/>
              </a:rPr>
              <a:t>curve</a:t>
            </a:r>
            <a:r>
              <a:rPr sz="2400" b="1" spc="-5" dirty="0">
                <a:latin typeface="Arial"/>
                <a:cs typeface="Arial"/>
              </a:rPr>
              <a:t> </a:t>
            </a:r>
            <a:r>
              <a:rPr sz="2400" spc="-100" dirty="0">
                <a:latin typeface="Microsoft Sans Serif"/>
                <a:cs typeface="Microsoft Sans Serif"/>
              </a:rPr>
              <a:t>with</a:t>
            </a:r>
            <a:r>
              <a:rPr sz="2400" spc="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05" dirty="0">
                <a:latin typeface="Microsoft Sans Serif"/>
                <a:cs typeface="Microsoft Sans Serif"/>
              </a:rPr>
              <a:t>Gow-</a:t>
            </a:r>
            <a:r>
              <a:rPr sz="2400" spc="-110" dirty="0">
                <a:latin typeface="Microsoft Sans Serif"/>
                <a:cs typeface="Microsoft Sans Serif"/>
              </a:rPr>
              <a:t>Gates</a:t>
            </a:r>
            <a:r>
              <a:rPr sz="2400" spc="5" dirty="0">
                <a:latin typeface="Microsoft Sans Serif"/>
                <a:cs typeface="Microsoft Sans Serif"/>
              </a:rPr>
              <a:t> </a:t>
            </a:r>
            <a:r>
              <a:rPr sz="2400" spc="-160" dirty="0">
                <a:latin typeface="Microsoft Sans Serif"/>
                <a:cs typeface="Microsoft Sans Serif"/>
              </a:rPr>
              <a:t>technique</a:t>
            </a:r>
            <a:r>
              <a:rPr sz="2400" spc="30" dirty="0">
                <a:latin typeface="Microsoft Sans Serif"/>
                <a:cs typeface="Microsoft Sans Serif"/>
              </a:rPr>
              <a:t> </a:t>
            </a:r>
            <a:r>
              <a:rPr sz="2400" spc="-60" dirty="0">
                <a:latin typeface="Microsoft Sans Serif"/>
                <a:cs typeface="Microsoft Sans Serif"/>
              </a:rPr>
              <a:t>–requires</a:t>
            </a:r>
            <a:r>
              <a:rPr sz="2400" spc="10" dirty="0">
                <a:latin typeface="Microsoft Sans Serif"/>
                <a:cs typeface="Microsoft Sans Serif"/>
              </a:rPr>
              <a:t> </a:t>
            </a:r>
            <a:r>
              <a:rPr sz="2400" spc="-85" dirty="0">
                <a:latin typeface="Microsoft Sans Serif"/>
                <a:cs typeface="Microsoft Sans Serif"/>
              </a:rPr>
              <a:t>experience</a:t>
            </a:r>
            <a:endParaRPr sz="2400">
              <a:latin typeface="Microsoft Sans Serif"/>
              <a:cs typeface="Microsoft Sans Serif"/>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53365"/>
            <a:ext cx="4826635" cy="574675"/>
          </a:xfrm>
          <a:prstGeom prst="rect">
            <a:avLst/>
          </a:prstGeom>
        </p:spPr>
        <p:txBody>
          <a:bodyPr vert="horz" wrap="square" lIns="0" tIns="12700" rIns="0" bIns="0" rtlCol="0">
            <a:spAutoFit/>
          </a:bodyPr>
          <a:lstStyle/>
          <a:p>
            <a:pPr marL="12700">
              <a:lnSpc>
                <a:spcPct val="100000"/>
              </a:lnSpc>
              <a:spcBef>
                <a:spcPts val="100"/>
              </a:spcBef>
            </a:pPr>
            <a:r>
              <a:rPr spc="-310" dirty="0"/>
              <a:t>GOW-</a:t>
            </a:r>
            <a:r>
              <a:rPr spc="-525" dirty="0"/>
              <a:t>GATES</a:t>
            </a:r>
            <a:r>
              <a:rPr spc="-40" dirty="0"/>
              <a:t> </a:t>
            </a:r>
            <a:r>
              <a:rPr spc="-400" dirty="0"/>
              <a:t>TECHNIQUE</a:t>
            </a:r>
          </a:p>
        </p:txBody>
      </p:sp>
      <p:sp>
        <p:nvSpPr>
          <p:cNvPr id="3" name="object 3"/>
          <p:cNvSpPr txBox="1"/>
          <p:nvPr/>
        </p:nvSpPr>
        <p:spPr>
          <a:xfrm>
            <a:off x="1090980" y="912430"/>
            <a:ext cx="6029960" cy="4573270"/>
          </a:xfrm>
          <a:prstGeom prst="rect">
            <a:avLst/>
          </a:prstGeom>
        </p:spPr>
        <p:txBody>
          <a:bodyPr vert="horz" wrap="square" lIns="0" tIns="214629" rIns="0" bIns="0" rtlCol="0">
            <a:spAutoFit/>
          </a:bodyPr>
          <a:lstStyle/>
          <a:p>
            <a:pPr marL="241300" indent="-228600">
              <a:lnSpc>
                <a:spcPct val="100000"/>
              </a:lnSpc>
              <a:spcBef>
                <a:spcPts val="1689"/>
              </a:spcBef>
              <a:buSzPct val="125000"/>
              <a:buFont typeface="Arial MT"/>
              <a:buChar char="•"/>
              <a:tabLst>
                <a:tab pos="241300" algn="l"/>
              </a:tabLst>
            </a:pPr>
            <a:r>
              <a:rPr sz="2400" b="1" spc="-204" dirty="0">
                <a:latin typeface="Arial"/>
                <a:cs typeface="Arial"/>
              </a:rPr>
              <a:t>Positive</a:t>
            </a:r>
            <a:r>
              <a:rPr sz="2400" b="1" spc="45" dirty="0">
                <a:latin typeface="Arial"/>
                <a:cs typeface="Arial"/>
              </a:rPr>
              <a:t> </a:t>
            </a:r>
            <a:r>
              <a:rPr sz="2400" b="1" spc="-155" dirty="0">
                <a:latin typeface="Arial"/>
                <a:cs typeface="Arial"/>
              </a:rPr>
              <a:t>Aspiration</a:t>
            </a:r>
            <a:r>
              <a:rPr sz="2400" b="1" spc="30" dirty="0">
                <a:latin typeface="Arial"/>
                <a:cs typeface="Arial"/>
              </a:rPr>
              <a:t> </a:t>
            </a:r>
            <a:r>
              <a:rPr sz="2400" spc="-25" dirty="0">
                <a:latin typeface="Microsoft Sans Serif"/>
                <a:cs typeface="Microsoft Sans Serif"/>
              </a:rPr>
              <a:t>2%.</a:t>
            </a:r>
            <a:endParaRPr sz="2400">
              <a:latin typeface="Microsoft Sans Serif"/>
              <a:cs typeface="Microsoft Sans Serif"/>
            </a:endParaRPr>
          </a:p>
          <a:p>
            <a:pPr marL="12700">
              <a:lnSpc>
                <a:spcPct val="100000"/>
              </a:lnSpc>
              <a:spcBef>
                <a:spcPts val="1585"/>
              </a:spcBef>
            </a:pPr>
            <a:r>
              <a:rPr sz="2400" b="1" spc="-70" dirty="0">
                <a:latin typeface="Arial"/>
                <a:cs typeface="Arial"/>
              </a:rPr>
              <a:t>Alternatives</a:t>
            </a:r>
            <a:endParaRPr sz="2400">
              <a:latin typeface="Arial"/>
              <a:cs typeface="Arial"/>
            </a:endParaRPr>
          </a:p>
          <a:p>
            <a:pPr marL="241300" indent="-228600">
              <a:lnSpc>
                <a:spcPct val="100000"/>
              </a:lnSpc>
              <a:spcBef>
                <a:spcPts val="1565"/>
              </a:spcBef>
              <a:buSzPct val="125000"/>
              <a:buFont typeface="Arial MT"/>
              <a:buChar char="•"/>
              <a:tabLst>
                <a:tab pos="241300" algn="l"/>
              </a:tabLst>
            </a:pPr>
            <a:r>
              <a:rPr sz="2400" spc="-210" dirty="0">
                <a:latin typeface="Microsoft Sans Serif"/>
                <a:cs typeface="Microsoft Sans Serif"/>
              </a:rPr>
              <a:t>IANB</a:t>
            </a:r>
            <a:r>
              <a:rPr sz="2400" spc="30" dirty="0">
                <a:latin typeface="Microsoft Sans Serif"/>
                <a:cs typeface="Microsoft Sans Serif"/>
              </a:rPr>
              <a:t> </a:t>
            </a:r>
            <a:r>
              <a:rPr sz="2400" spc="-85" dirty="0">
                <a:latin typeface="Microsoft Sans Serif"/>
                <a:cs typeface="Microsoft Sans Serif"/>
              </a:rPr>
              <a:t>and</a:t>
            </a:r>
            <a:r>
              <a:rPr sz="2400" spc="-55" dirty="0">
                <a:latin typeface="Microsoft Sans Serif"/>
                <a:cs typeface="Microsoft Sans Serif"/>
              </a:rPr>
              <a:t> </a:t>
            </a:r>
            <a:r>
              <a:rPr sz="2400" spc="-150" dirty="0">
                <a:latin typeface="Microsoft Sans Serif"/>
                <a:cs typeface="Microsoft Sans Serif"/>
              </a:rPr>
              <a:t>buccal</a:t>
            </a:r>
            <a:r>
              <a:rPr sz="2400" spc="20" dirty="0">
                <a:latin typeface="Microsoft Sans Serif"/>
                <a:cs typeface="Microsoft Sans Serif"/>
              </a:rPr>
              <a:t> </a:t>
            </a:r>
            <a:r>
              <a:rPr sz="2400" spc="-140" dirty="0">
                <a:latin typeface="Microsoft Sans Serif"/>
                <a:cs typeface="Microsoft Sans Serif"/>
              </a:rPr>
              <a:t>nerve</a:t>
            </a:r>
            <a:r>
              <a:rPr sz="2400" dirty="0">
                <a:latin typeface="Microsoft Sans Serif"/>
                <a:cs typeface="Microsoft Sans Serif"/>
              </a:rPr>
              <a:t> </a:t>
            </a:r>
            <a:r>
              <a:rPr sz="2400" spc="-10" dirty="0">
                <a:latin typeface="Microsoft Sans Serif"/>
                <a:cs typeface="Microsoft Sans Serif"/>
              </a:rPr>
              <a:t>block</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14" dirty="0">
                <a:latin typeface="Microsoft Sans Serif"/>
                <a:cs typeface="Microsoft Sans Serif"/>
              </a:rPr>
              <a:t>Vazirani-</a:t>
            </a:r>
            <a:r>
              <a:rPr sz="2400" spc="-175" dirty="0">
                <a:latin typeface="Microsoft Sans Serif"/>
                <a:cs typeface="Microsoft Sans Serif"/>
              </a:rPr>
              <a:t>Akinosi</a:t>
            </a:r>
            <a:r>
              <a:rPr sz="2400" spc="80" dirty="0">
                <a:latin typeface="Microsoft Sans Serif"/>
                <a:cs typeface="Microsoft Sans Serif"/>
              </a:rPr>
              <a:t> </a:t>
            </a:r>
            <a:r>
              <a:rPr sz="2400" spc="-160" dirty="0">
                <a:latin typeface="Microsoft Sans Serif"/>
                <a:cs typeface="Microsoft Sans Serif"/>
              </a:rPr>
              <a:t>closed-</a:t>
            </a:r>
            <a:r>
              <a:rPr sz="2400" spc="-229" dirty="0">
                <a:latin typeface="Microsoft Sans Serif"/>
                <a:cs typeface="Microsoft Sans Serif"/>
              </a:rPr>
              <a:t>mouth</a:t>
            </a:r>
            <a:r>
              <a:rPr sz="2400" spc="110" dirty="0">
                <a:latin typeface="Microsoft Sans Serif"/>
                <a:cs typeface="Microsoft Sans Serif"/>
              </a:rPr>
              <a:t> </a:t>
            </a:r>
            <a:r>
              <a:rPr sz="2400" spc="-114" dirty="0">
                <a:latin typeface="Microsoft Sans Serif"/>
                <a:cs typeface="Microsoft Sans Serif"/>
              </a:rPr>
              <a:t>mandibular</a:t>
            </a:r>
            <a:r>
              <a:rPr sz="2400" spc="55" dirty="0">
                <a:latin typeface="Microsoft Sans Serif"/>
                <a:cs typeface="Microsoft Sans Serif"/>
              </a:rPr>
              <a:t> </a:t>
            </a:r>
            <a:r>
              <a:rPr sz="2400" spc="-55" dirty="0">
                <a:latin typeface="Microsoft Sans Serif"/>
                <a:cs typeface="Microsoft Sans Serif"/>
              </a:rPr>
              <a:t>block</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90" dirty="0">
                <a:latin typeface="Microsoft Sans Serif"/>
                <a:cs typeface="Microsoft Sans Serif"/>
              </a:rPr>
              <a:t>Incisive</a:t>
            </a:r>
            <a:r>
              <a:rPr sz="2400" spc="30" dirty="0">
                <a:latin typeface="Microsoft Sans Serif"/>
                <a:cs typeface="Microsoft Sans Serif"/>
              </a:rPr>
              <a:t> </a:t>
            </a:r>
            <a:r>
              <a:rPr sz="2400" spc="-140" dirty="0">
                <a:latin typeface="Microsoft Sans Serif"/>
                <a:cs typeface="Microsoft Sans Serif"/>
              </a:rPr>
              <a:t>nerve</a:t>
            </a:r>
            <a:r>
              <a:rPr sz="2400" dirty="0">
                <a:latin typeface="Microsoft Sans Serif"/>
                <a:cs typeface="Microsoft Sans Serif"/>
              </a:rPr>
              <a:t> </a:t>
            </a:r>
            <a:r>
              <a:rPr sz="2400" spc="-20" dirty="0">
                <a:latin typeface="Microsoft Sans Serif"/>
                <a:cs typeface="Microsoft Sans Serif"/>
              </a:rPr>
              <a:t>block</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95" dirty="0">
                <a:latin typeface="Microsoft Sans Serif"/>
                <a:cs typeface="Microsoft Sans Serif"/>
              </a:rPr>
              <a:t>Mental</a:t>
            </a:r>
            <a:r>
              <a:rPr sz="2400" spc="-35" dirty="0">
                <a:latin typeface="Microsoft Sans Serif"/>
                <a:cs typeface="Microsoft Sans Serif"/>
              </a:rPr>
              <a:t> </a:t>
            </a:r>
            <a:r>
              <a:rPr sz="2400" spc="-140" dirty="0">
                <a:latin typeface="Microsoft Sans Serif"/>
                <a:cs typeface="Microsoft Sans Serif"/>
              </a:rPr>
              <a:t>nerve</a:t>
            </a:r>
            <a:r>
              <a:rPr sz="2400" spc="-20" dirty="0">
                <a:latin typeface="Microsoft Sans Serif"/>
                <a:cs typeface="Microsoft Sans Serif"/>
              </a:rPr>
              <a:t> </a:t>
            </a:r>
            <a:r>
              <a:rPr sz="2400" spc="-10" dirty="0">
                <a:latin typeface="Microsoft Sans Serif"/>
                <a:cs typeface="Microsoft Sans Serif"/>
              </a:rPr>
              <a:t>block</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229" dirty="0">
                <a:latin typeface="Microsoft Sans Serif"/>
                <a:cs typeface="Microsoft Sans Serif"/>
              </a:rPr>
              <a:t>Buccal</a:t>
            </a:r>
            <a:r>
              <a:rPr sz="2400" spc="70" dirty="0">
                <a:latin typeface="Microsoft Sans Serif"/>
                <a:cs typeface="Microsoft Sans Serif"/>
              </a:rPr>
              <a:t> </a:t>
            </a:r>
            <a:r>
              <a:rPr sz="2400" spc="-145" dirty="0">
                <a:latin typeface="Microsoft Sans Serif"/>
                <a:cs typeface="Microsoft Sans Serif"/>
              </a:rPr>
              <a:t>nerve</a:t>
            </a:r>
            <a:r>
              <a:rPr sz="2400" spc="35" dirty="0">
                <a:latin typeface="Microsoft Sans Serif"/>
                <a:cs typeface="Microsoft Sans Serif"/>
              </a:rPr>
              <a:t> </a:t>
            </a:r>
            <a:r>
              <a:rPr sz="2400" spc="-20" dirty="0">
                <a:latin typeface="Microsoft Sans Serif"/>
                <a:cs typeface="Microsoft Sans Serif"/>
              </a:rPr>
              <a:t>block</a:t>
            </a:r>
            <a:endParaRPr sz="2400">
              <a:latin typeface="Microsoft Sans Serif"/>
              <a:cs typeface="Microsoft Sans Serif"/>
            </a:endParaRPr>
          </a:p>
          <a:p>
            <a:pPr marL="241300" indent="-228600">
              <a:lnSpc>
                <a:spcPct val="100000"/>
              </a:lnSpc>
              <a:spcBef>
                <a:spcPts val="1590"/>
              </a:spcBef>
              <a:buSzPct val="125000"/>
              <a:buFont typeface="Arial MT"/>
              <a:buChar char="•"/>
              <a:tabLst>
                <a:tab pos="241300" algn="l"/>
              </a:tabLst>
            </a:pPr>
            <a:r>
              <a:rPr sz="2400" spc="-110" dirty="0">
                <a:latin typeface="Microsoft Sans Serif"/>
                <a:cs typeface="Microsoft Sans Serif"/>
              </a:rPr>
              <a:t>Supraperiosteal</a:t>
            </a:r>
            <a:r>
              <a:rPr sz="2400" spc="-25" dirty="0">
                <a:latin typeface="Microsoft Sans Serif"/>
                <a:cs typeface="Microsoft Sans Serif"/>
              </a:rPr>
              <a:t> </a:t>
            </a:r>
            <a:r>
              <a:rPr sz="2400" spc="-35" dirty="0">
                <a:latin typeface="Microsoft Sans Serif"/>
                <a:cs typeface="Microsoft Sans Serif"/>
              </a:rPr>
              <a:t>injection</a:t>
            </a:r>
            <a:endParaRPr sz="2400">
              <a:latin typeface="Microsoft Sans Serif"/>
              <a:cs typeface="Microsoft Sans Serif"/>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76871" y="1457024"/>
            <a:ext cx="5041353" cy="5086692"/>
          </a:xfrm>
          <a:prstGeom prst="rect">
            <a:avLst/>
          </a:prstGeom>
        </p:spPr>
      </p:pic>
      <p:sp>
        <p:nvSpPr>
          <p:cNvPr id="3" name="object 3"/>
          <p:cNvSpPr txBox="1">
            <a:spLocks noGrp="1"/>
          </p:cNvSpPr>
          <p:nvPr>
            <p:ph type="title"/>
          </p:nvPr>
        </p:nvSpPr>
        <p:spPr>
          <a:xfrm>
            <a:off x="1220520" y="379221"/>
            <a:ext cx="4826635" cy="574040"/>
          </a:xfrm>
          <a:prstGeom prst="rect">
            <a:avLst/>
          </a:prstGeom>
        </p:spPr>
        <p:txBody>
          <a:bodyPr vert="horz" wrap="square" lIns="0" tIns="12700" rIns="0" bIns="0" rtlCol="0">
            <a:spAutoFit/>
          </a:bodyPr>
          <a:lstStyle/>
          <a:p>
            <a:pPr marL="12700">
              <a:lnSpc>
                <a:spcPct val="100000"/>
              </a:lnSpc>
              <a:spcBef>
                <a:spcPts val="100"/>
              </a:spcBef>
            </a:pPr>
            <a:r>
              <a:rPr spc="-310" dirty="0"/>
              <a:t>GOW-</a:t>
            </a:r>
            <a:r>
              <a:rPr spc="-520" dirty="0"/>
              <a:t>GATES</a:t>
            </a:r>
            <a:r>
              <a:rPr spc="-50" dirty="0"/>
              <a:t> </a:t>
            </a:r>
            <a:r>
              <a:rPr spc="-385" dirty="0"/>
              <a:t>TECHNIQUE</a:t>
            </a:r>
          </a:p>
        </p:txBody>
      </p:sp>
      <p:sp>
        <p:nvSpPr>
          <p:cNvPr id="4" name="object 4"/>
          <p:cNvSpPr txBox="1"/>
          <p:nvPr/>
        </p:nvSpPr>
        <p:spPr>
          <a:xfrm>
            <a:off x="1220520" y="1156328"/>
            <a:ext cx="5570855" cy="3946525"/>
          </a:xfrm>
          <a:prstGeom prst="rect">
            <a:avLst/>
          </a:prstGeom>
        </p:spPr>
        <p:txBody>
          <a:bodyPr vert="horz" wrap="square" lIns="0" tIns="113030" rIns="0" bIns="0" rtlCol="0">
            <a:spAutoFit/>
          </a:bodyPr>
          <a:lstStyle/>
          <a:p>
            <a:pPr marL="12700">
              <a:lnSpc>
                <a:spcPct val="100000"/>
              </a:lnSpc>
              <a:spcBef>
                <a:spcPts val="890"/>
              </a:spcBef>
            </a:pPr>
            <a:r>
              <a:rPr sz="2400" b="1" spc="-120" dirty="0">
                <a:latin typeface="Arial"/>
                <a:cs typeface="Arial"/>
              </a:rPr>
              <a:t>Technique</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285" dirty="0">
                <a:latin typeface="Microsoft Sans Serif"/>
                <a:cs typeface="Microsoft Sans Serif"/>
              </a:rPr>
              <a:t>The</a:t>
            </a:r>
            <a:r>
              <a:rPr sz="2400" spc="5" dirty="0">
                <a:latin typeface="Microsoft Sans Serif"/>
                <a:cs typeface="Microsoft Sans Serif"/>
              </a:rPr>
              <a:t> </a:t>
            </a:r>
            <a:r>
              <a:rPr sz="2400" spc="-235" dirty="0">
                <a:latin typeface="Microsoft Sans Serif"/>
                <a:cs typeface="Microsoft Sans Serif"/>
              </a:rPr>
              <a:t>mouth</a:t>
            </a:r>
            <a:r>
              <a:rPr sz="2400" spc="10" dirty="0">
                <a:latin typeface="Microsoft Sans Serif"/>
                <a:cs typeface="Microsoft Sans Serif"/>
              </a:rPr>
              <a:t> </a:t>
            </a:r>
            <a:r>
              <a:rPr sz="2400" spc="-225" dirty="0">
                <a:latin typeface="Microsoft Sans Serif"/>
                <a:cs typeface="Microsoft Sans Serif"/>
              </a:rPr>
              <a:t>is</a:t>
            </a:r>
            <a:r>
              <a:rPr sz="2400" spc="25" dirty="0">
                <a:latin typeface="Microsoft Sans Serif"/>
                <a:cs typeface="Microsoft Sans Serif"/>
              </a:rPr>
              <a:t> </a:t>
            </a:r>
            <a:r>
              <a:rPr sz="2400" spc="-114" dirty="0">
                <a:latin typeface="Microsoft Sans Serif"/>
                <a:cs typeface="Microsoft Sans Serif"/>
              </a:rPr>
              <a:t>opened</a:t>
            </a:r>
            <a:r>
              <a:rPr sz="2400" spc="-5" dirty="0">
                <a:latin typeface="Microsoft Sans Serif"/>
                <a:cs typeface="Microsoft Sans Serif"/>
              </a:rPr>
              <a:t> </a:t>
            </a:r>
            <a:r>
              <a:rPr sz="2400" spc="-225" dirty="0">
                <a:latin typeface="Microsoft Sans Serif"/>
                <a:cs typeface="Microsoft Sans Serif"/>
              </a:rPr>
              <a:t>as</a:t>
            </a:r>
            <a:r>
              <a:rPr sz="2400" spc="15" dirty="0">
                <a:latin typeface="Microsoft Sans Serif"/>
                <a:cs typeface="Microsoft Sans Serif"/>
              </a:rPr>
              <a:t> </a:t>
            </a:r>
            <a:r>
              <a:rPr sz="2400" spc="-60" dirty="0">
                <a:latin typeface="Microsoft Sans Serif"/>
                <a:cs typeface="Microsoft Sans Serif"/>
              </a:rPr>
              <a:t>wide</a:t>
            </a:r>
            <a:r>
              <a:rPr sz="2400" spc="-5" dirty="0">
                <a:latin typeface="Microsoft Sans Serif"/>
                <a:cs typeface="Microsoft Sans Serif"/>
              </a:rPr>
              <a:t> </a:t>
            </a:r>
            <a:r>
              <a:rPr sz="2400" spc="-225" dirty="0">
                <a:latin typeface="Microsoft Sans Serif"/>
                <a:cs typeface="Microsoft Sans Serif"/>
              </a:rPr>
              <a:t>as</a:t>
            </a:r>
            <a:r>
              <a:rPr sz="2400" spc="15" dirty="0">
                <a:latin typeface="Microsoft Sans Serif"/>
                <a:cs typeface="Microsoft Sans Serif"/>
              </a:rPr>
              <a:t> </a:t>
            </a:r>
            <a:r>
              <a:rPr sz="2400" spc="-20" dirty="0">
                <a:latin typeface="Microsoft Sans Serif"/>
                <a:cs typeface="Microsoft Sans Serif"/>
              </a:rPr>
              <a:t>possible</a:t>
            </a:r>
            <a:endParaRPr sz="2400">
              <a:latin typeface="Microsoft Sans Serif"/>
              <a:cs typeface="Microsoft Sans Serif"/>
            </a:endParaRPr>
          </a:p>
          <a:p>
            <a:pPr marL="240665" marR="5080" indent="-228600">
              <a:lnSpc>
                <a:spcPct val="120100"/>
              </a:lnSpc>
              <a:spcBef>
                <a:spcPts val="980"/>
              </a:spcBef>
              <a:buSzPct val="125000"/>
              <a:buFont typeface="Arial MT"/>
              <a:buChar char="•"/>
              <a:tabLst>
                <a:tab pos="240665" algn="l"/>
              </a:tabLst>
            </a:pPr>
            <a:r>
              <a:rPr sz="2400" spc="-165" dirty="0">
                <a:latin typeface="Microsoft Sans Serif"/>
                <a:cs typeface="Microsoft Sans Serif"/>
              </a:rPr>
              <a:t>Insert</a:t>
            </a:r>
            <a:r>
              <a:rPr sz="2400" spc="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25" dirty="0">
                <a:latin typeface="Microsoft Sans Serif"/>
                <a:cs typeface="Microsoft Sans Serif"/>
              </a:rPr>
              <a:t>needle</a:t>
            </a:r>
            <a:r>
              <a:rPr sz="2400" spc="-35" dirty="0">
                <a:latin typeface="Microsoft Sans Serif"/>
                <a:cs typeface="Microsoft Sans Serif"/>
              </a:rPr>
              <a:t> </a:t>
            </a:r>
            <a:r>
              <a:rPr sz="2400" spc="-160" dirty="0">
                <a:latin typeface="Microsoft Sans Serif"/>
                <a:cs typeface="Microsoft Sans Serif"/>
              </a:rPr>
              <a:t>high</a:t>
            </a:r>
            <a:r>
              <a:rPr sz="2400" dirty="0">
                <a:latin typeface="Microsoft Sans Serif"/>
                <a:cs typeface="Microsoft Sans Serif"/>
              </a:rPr>
              <a:t> </a:t>
            </a:r>
            <a:r>
              <a:rPr sz="2400" spc="-100" dirty="0">
                <a:latin typeface="Microsoft Sans Serif"/>
                <a:cs typeface="Microsoft Sans Serif"/>
              </a:rPr>
              <a:t>into</a:t>
            </a:r>
            <a:r>
              <a:rPr sz="2400" spc="-25" dirty="0">
                <a:latin typeface="Microsoft Sans Serif"/>
                <a:cs typeface="Microsoft Sans Serif"/>
              </a:rPr>
              <a:t> </a:t>
            </a:r>
            <a:r>
              <a:rPr sz="2400" spc="-140" dirty="0">
                <a:latin typeface="Microsoft Sans Serif"/>
                <a:cs typeface="Microsoft Sans Serif"/>
              </a:rPr>
              <a:t>the</a:t>
            </a:r>
            <a:r>
              <a:rPr sz="2400" dirty="0">
                <a:latin typeface="Microsoft Sans Serif"/>
                <a:cs typeface="Microsoft Sans Serif"/>
              </a:rPr>
              <a:t> </a:t>
            </a:r>
            <a:r>
              <a:rPr sz="2400" spc="-254" dirty="0">
                <a:latin typeface="Microsoft Sans Serif"/>
                <a:cs typeface="Microsoft Sans Serif"/>
              </a:rPr>
              <a:t>mucosa</a:t>
            </a:r>
            <a:r>
              <a:rPr sz="2400" spc="20" dirty="0">
                <a:latin typeface="Microsoft Sans Serif"/>
                <a:cs typeface="Microsoft Sans Serif"/>
              </a:rPr>
              <a:t> </a:t>
            </a:r>
            <a:r>
              <a:rPr sz="2400" dirty="0">
                <a:latin typeface="Microsoft Sans Serif"/>
                <a:cs typeface="Microsoft Sans Serif"/>
              </a:rPr>
              <a:t>at</a:t>
            </a:r>
            <a:r>
              <a:rPr sz="2400" spc="-5" dirty="0">
                <a:latin typeface="Microsoft Sans Serif"/>
                <a:cs typeface="Microsoft Sans Serif"/>
              </a:rPr>
              <a:t> </a:t>
            </a:r>
            <a:r>
              <a:rPr sz="2400" spc="-60" dirty="0">
                <a:latin typeface="Microsoft Sans Serif"/>
                <a:cs typeface="Microsoft Sans Serif"/>
              </a:rPr>
              <a:t>the </a:t>
            </a:r>
            <a:r>
              <a:rPr sz="2400" spc="-100" dirty="0">
                <a:latin typeface="Microsoft Sans Serif"/>
                <a:cs typeface="Microsoft Sans Serif"/>
              </a:rPr>
              <a:t>level</a:t>
            </a:r>
            <a:r>
              <a:rPr sz="2400" spc="-60" dirty="0">
                <a:latin typeface="Microsoft Sans Serif"/>
                <a:cs typeface="Microsoft Sans Serif"/>
              </a:rPr>
              <a:t> </a:t>
            </a:r>
            <a:r>
              <a:rPr sz="2400" dirty="0">
                <a:latin typeface="Microsoft Sans Serif"/>
                <a:cs typeface="Microsoft Sans Serif"/>
              </a:rPr>
              <a:t>of</a:t>
            </a:r>
            <a:r>
              <a:rPr sz="2400" spc="-4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70" dirty="0">
                <a:latin typeface="Microsoft Sans Serif"/>
                <a:cs typeface="Microsoft Sans Serif"/>
              </a:rPr>
              <a:t>2nd</a:t>
            </a:r>
            <a:r>
              <a:rPr sz="2400" spc="-25" dirty="0">
                <a:latin typeface="Microsoft Sans Serif"/>
                <a:cs typeface="Microsoft Sans Serif"/>
              </a:rPr>
              <a:t> </a:t>
            </a:r>
            <a:r>
              <a:rPr sz="2400" spc="-45" dirty="0">
                <a:latin typeface="Microsoft Sans Serif"/>
                <a:cs typeface="Microsoft Sans Serif"/>
              </a:rPr>
              <a:t>maxillary</a:t>
            </a:r>
            <a:r>
              <a:rPr sz="2400" spc="-25" dirty="0">
                <a:latin typeface="Microsoft Sans Serif"/>
                <a:cs typeface="Microsoft Sans Serif"/>
              </a:rPr>
              <a:t> </a:t>
            </a:r>
            <a:r>
              <a:rPr sz="2400" spc="-110" dirty="0">
                <a:latin typeface="Microsoft Sans Serif"/>
                <a:cs typeface="Microsoft Sans Serif"/>
              </a:rPr>
              <a:t>molar</a:t>
            </a:r>
            <a:r>
              <a:rPr sz="2400" spc="-35" dirty="0">
                <a:latin typeface="Microsoft Sans Serif"/>
                <a:cs typeface="Microsoft Sans Serif"/>
              </a:rPr>
              <a:t> </a:t>
            </a:r>
            <a:r>
              <a:rPr sz="2400" spc="-190" dirty="0">
                <a:latin typeface="Microsoft Sans Serif"/>
                <a:cs typeface="Microsoft Sans Serif"/>
              </a:rPr>
              <a:t>just</a:t>
            </a:r>
            <a:r>
              <a:rPr sz="2400" spc="5" dirty="0">
                <a:latin typeface="Microsoft Sans Serif"/>
                <a:cs typeface="Microsoft Sans Serif"/>
              </a:rPr>
              <a:t> </a:t>
            </a:r>
            <a:r>
              <a:rPr sz="2400" spc="-10" dirty="0">
                <a:latin typeface="Microsoft Sans Serif"/>
                <a:cs typeface="Microsoft Sans Serif"/>
              </a:rPr>
              <a:t>distal </a:t>
            </a:r>
            <a:r>
              <a:rPr sz="2400" dirty="0">
                <a:latin typeface="Microsoft Sans Serif"/>
                <a:cs typeface="Microsoft Sans Serif"/>
              </a:rPr>
              <a:t>to</a:t>
            </a:r>
            <a:r>
              <a:rPr sz="2400" spc="-80" dirty="0">
                <a:latin typeface="Microsoft Sans Serif"/>
                <a:cs typeface="Microsoft Sans Serif"/>
              </a:rPr>
              <a:t> </a:t>
            </a:r>
            <a:r>
              <a:rPr sz="2400" spc="-130" dirty="0">
                <a:latin typeface="Microsoft Sans Serif"/>
                <a:cs typeface="Microsoft Sans Serif"/>
              </a:rPr>
              <a:t>the</a:t>
            </a:r>
            <a:r>
              <a:rPr sz="2400" spc="-30" dirty="0">
                <a:latin typeface="Microsoft Sans Serif"/>
                <a:cs typeface="Microsoft Sans Serif"/>
              </a:rPr>
              <a:t> </a:t>
            </a:r>
            <a:r>
              <a:rPr sz="2400" spc="-165" dirty="0">
                <a:latin typeface="Microsoft Sans Serif"/>
                <a:cs typeface="Microsoft Sans Serif"/>
              </a:rPr>
              <a:t>mesiolingual</a:t>
            </a:r>
            <a:r>
              <a:rPr sz="2400" spc="5" dirty="0">
                <a:latin typeface="Microsoft Sans Serif"/>
                <a:cs typeface="Microsoft Sans Serif"/>
              </a:rPr>
              <a:t> </a:t>
            </a:r>
            <a:r>
              <a:rPr sz="2400" spc="-20" dirty="0">
                <a:latin typeface="Microsoft Sans Serif"/>
                <a:cs typeface="Microsoft Sans Serif"/>
              </a:rPr>
              <a:t>cusp</a:t>
            </a:r>
            <a:endParaRPr sz="2400">
              <a:latin typeface="Microsoft Sans Serif"/>
              <a:cs typeface="Microsoft Sans Serif"/>
            </a:endParaRPr>
          </a:p>
          <a:p>
            <a:pPr marL="240665" marR="434975" indent="-228600">
              <a:lnSpc>
                <a:spcPct val="120100"/>
              </a:lnSpc>
              <a:spcBef>
                <a:spcPts val="1010"/>
              </a:spcBef>
              <a:buSzPct val="125000"/>
              <a:buFont typeface="Arial MT"/>
              <a:buChar char="•"/>
              <a:tabLst>
                <a:tab pos="240665" algn="l"/>
              </a:tabLst>
            </a:pPr>
            <a:r>
              <a:rPr sz="2400" spc="-290" dirty="0">
                <a:latin typeface="Microsoft Sans Serif"/>
                <a:cs typeface="Microsoft Sans Serif"/>
              </a:rPr>
              <a:t>Use</a:t>
            </a:r>
            <a:r>
              <a:rPr sz="2400" spc="2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65" dirty="0">
                <a:latin typeface="Microsoft Sans Serif"/>
                <a:cs typeface="Microsoft Sans Serif"/>
              </a:rPr>
              <a:t>intertragic</a:t>
            </a:r>
            <a:r>
              <a:rPr sz="2400" spc="-20" dirty="0">
                <a:latin typeface="Microsoft Sans Serif"/>
                <a:cs typeface="Microsoft Sans Serif"/>
              </a:rPr>
              <a:t> </a:t>
            </a:r>
            <a:r>
              <a:rPr sz="2400" spc="-190" dirty="0">
                <a:latin typeface="Microsoft Sans Serif"/>
                <a:cs typeface="Microsoft Sans Serif"/>
              </a:rPr>
              <a:t>notch</a:t>
            </a:r>
            <a:r>
              <a:rPr sz="2400" spc="15" dirty="0">
                <a:latin typeface="Microsoft Sans Serif"/>
                <a:cs typeface="Microsoft Sans Serif"/>
              </a:rPr>
              <a:t> </a:t>
            </a:r>
            <a:r>
              <a:rPr sz="2400" spc="-225" dirty="0">
                <a:latin typeface="Microsoft Sans Serif"/>
                <a:cs typeface="Microsoft Sans Serif"/>
              </a:rPr>
              <a:t>as</a:t>
            </a:r>
            <a:r>
              <a:rPr sz="2400" spc="40" dirty="0">
                <a:latin typeface="Microsoft Sans Serif"/>
                <a:cs typeface="Microsoft Sans Serif"/>
              </a:rPr>
              <a:t> </a:t>
            </a:r>
            <a:r>
              <a:rPr sz="2400" spc="-160" dirty="0">
                <a:latin typeface="Microsoft Sans Serif"/>
                <a:cs typeface="Microsoft Sans Serif"/>
              </a:rPr>
              <a:t>an</a:t>
            </a:r>
            <a:r>
              <a:rPr sz="2400" dirty="0">
                <a:latin typeface="Microsoft Sans Serif"/>
                <a:cs typeface="Microsoft Sans Serif"/>
              </a:rPr>
              <a:t> </a:t>
            </a:r>
            <a:r>
              <a:rPr sz="2400" spc="-45" dirty="0">
                <a:latin typeface="Microsoft Sans Serif"/>
                <a:cs typeface="Microsoft Sans Serif"/>
              </a:rPr>
              <a:t>extraoral </a:t>
            </a:r>
            <a:r>
              <a:rPr sz="2400" spc="-105" dirty="0">
                <a:latin typeface="Microsoft Sans Serif"/>
                <a:cs typeface="Microsoft Sans Serif"/>
              </a:rPr>
              <a:t>landmark</a:t>
            </a:r>
            <a:r>
              <a:rPr sz="2400" spc="-55" dirty="0">
                <a:latin typeface="Microsoft Sans Serif"/>
                <a:cs typeface="Microsoft Sans Serif"/>
              </a:rPr>
              <a:t> </a:t>
            </a:r>
            <a:r>
              <a:rPr sz="2400" dirty="0">
                <a:latin typeface="Microsoft Sans Serif"/>
                <a:cs typeface="Microsoft Sans Serif"/>
              </a:rPr>
              <a:t>to</a:t>
            </a:r>
            <a:r>
              <a:rPr sz="2400" spc="-85" dirty="0">
                <a:latin typeface="Microsoft Sans Serif"/>
                <a:cs typeface="Microsoft Sans Serif"/>
              </a:rPr>
              <a:t> </a:t>
            </a:r>
            <a:r>
              <a:rPr sz="2400" spc="-100" dirty="0">
                <a:latin typeface="Microsoft Sans Serif"/>
                <a:cs typeface="Microsoft Sans Serif"/>
              </a:rPr>
              <a:t>help</a:t>
            </a:r>
            <a:r>
              <a:rPr sz="2400" spc="-30" dirty="0">
                <a:latin typeface="Microsoft Sans Serif"/>
                <a:cs typeface="Microsoft Sans Serif"/>
              </a:rPr>
              <a:t> </a:t>
            </a:r>
            <a:r>
              <a:rPr sz="2400" spc="-125" dirty="0">
                <a:latin typeface="Microsoft Sans Serif"/>
                <a:cs typeface="Microsoft Sans Serif"/>
              </a:rPr>
              <a:t>reach</a:t>
            </a:r>
            <a:r>
              <a:rPr sz="2400" spc="-2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220" dirty="0">
                <a:latin typeface="Microsoft Sans Serif"/>
                <a:cs typeface="Microsoft Sans Serif"/>
              </a:rPr>
              <a:t>neck</a:t>
            </a:r>
            <a:r>
              <a:rPr sz="2400" spc="15"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25" dirty="0">
                <a:latin typeface="Microsoft Sans Serif"/>
                <a:cs typeface="Microsoft Sans Serif"/>
              </a:rPr>
              <a:t>the </a:t>
            </a:r>
            <a:r>
              <a:rPr sz="2400" spc="-110" dirty="0">
                <a:latin typeface="Microsoft Sans Serif"/>
                <a:cs typeface="Microsoft Sans Serif"/>
              </a:rPr>
              <a:t>mandibular</a:t>
            </a:r>
            <a:r>
              <a:rPr sz="2400" dirty="0">
                <a:latin typeface="Microsoft Sans Serif"/>
                <a:cs typeface="Microsoft Sans Serif"/>
              </a:rPr>
              <a:t> </a:t>
            </a:r>
            <a:r>
              <a:rPr sz="2400" spc="-10" dirty="0">
                <a:latin typeface="Microsoft Sans Serif"/>
                <a:cs typeface="Microsoft Sans Serif"/>
              </a:rPr>
              <a:t>condyle</a:t>
            </a:r>
            <a:endParaRPr sz="2400">
              <a:latin typeface="Microsoft Sans Serif"/>
              <a:cs typeface="Microsoft Sans Serif"/>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6641" rIns="0" bIns="0" rtlCol="0">
            <a:spAutoFit/>
          </a:bodyPr>
          <a:lstStyle/>
          <a:p>
            <a:pPr marL="12700">
              <a:lnSpc>
                <a:spcPct val="100000"/>
              </a:lnSpc>
              <a:spcBef>
                <a:spcPts val="100"/>
              </a:spcBef>
            </a:pPr>
            <a:r>
              <a:rPr spc="-310" dirty="0"/>
              <a:t>GOW-</a:t>
            </a:r>
            <a:r>
              <a:rPr spc="-520" dirty="0"/>
              <a:t>GATES</a:t>
            </a:r>
            <a:r>
              <a:rPr spc="-50" dirty="0"/>
              <a:t> </a:t>
            </a:r>
            <a:r>
              <a:rPr spc="-385" dirty="0"/>
              <a:t>TECHNIQUE</a:t>
            </a:r>
          </a:p>
        </p:txBody>
      </p:sp>
      <p:sp>
        <p:nvSpPr>
          <p:cNvPr id="3" name="object 3"/>
          <p:cNvSpPr txBox="1"/>
          <p:nvPr/>
        </p:nvSpPr>
        <p:spPr>
          <a:xfrm>
            <a:off x="1123263" y="1143000"/>
            <a:ext cx="9848215" cy="4375621"/>
          </a:xfrm>
          <a:prstGeom prst="rect">
            <a:avLst/>
          </a:prstGeom>
        </p:spPr>
        <p:txBody>
          <a:bodyPr vert="horz" wrap="square" lIns="0" tIns="113030" rIns="0" bIns="0" rtlCol="0">
            <a:spAutoFit/>
          </a:bodyPr>
          <a:lstStyle/>
          <a:p>
            <a:pPr marL="12700">
              <a:lnSpc>
                <a:spcPct val="100000"/>
              </a:lnSpc>
              <a:spcBef>
                <a:spcPts val="890"/>
              </a:spcBef>
            </a:pPr>
            <a:r>
              <a:rPr sz="2200" b="1" spc="-105" dirty="0">
                <a:latin typeface="Arial"/>
                <a:cs typeface="Arial"/>
              </a:rPr>
              <a:t>Technique</a:t>
            </a:r>
            <a:endParaRPr sz="2200" dirty="0">
              <a:latin typeface="Arial"/>
              <a:cs typeface="Arial"/>
            </a:endParaRPr>
          </a:p>
          <a:p>
            <a:pPr marL="240029" marR="32384" indent="-227329">
              <a:lnSpc>
                <a:spcPct val="120000"/>
              </a:lnSpc>
              <a:spcBef>
                <a:spcPts val="1010"/>
              </a:spcBef>
              <a:buSzPct val="125000"/>
              <a:buFont typeface="Arial MT"/>
              <a:buChar char="•"/>
              <a:tabLst>
                <a:tab pos="241300" algn="l"/>
              </a:tabLst>
            </a:pPr>
            <a:r>
              <a:rPr sz="2400" spc="-150" dirty="0">
                <a:latin typeface="Microsoft Sans Serif"/>
                <a:cs typeface="Microsoft Sans Serif"/>
              </a:rPr>
              <a:t>Advance</a:t>
            </a:r>
            <a:r>
              <a:rPr sz="2400" spc="-10" dirty="0">
                <a:latin typeface="Microsoft Sans Serif"/>
                <a:cs typeface="Microsoft Sans Serif"/>
              </a:rPr>
              <a:t> </a:t>
            </a:r>
            <a:r>
              <a:rPr sz="2400" spc="-114" dirty="0">
                <a:latin typeface="Microsoft Sans Serif"/>
                <a:cs typeface="Microsoft Sans Serif"/>
              </a:rPr>
              <a:t>the</a:t>
            </a:r>
            <a:r>
              <a:rPr sz="2400" spc="-35" dirty="0">
                <a:latin typeface="Microsoft Sans Serif"/>
                <a:cs typeface="Microsoft Sans Serif"/>
              </a:rPr>
              <a:t> </a:t>
            </a:r>
            <a:r>
              <a:rPr sz="2400" spc="-114" dirty="0">
                <a:latin typeface="Microsoft Sans Serif"/>
                <a:cs typeface="Microsoft Sans Serif"/>
              </a:rPr>
              <a:t>needle</a:t>
            </a:r>
            <a:r>
              <a:rPr sz="2400" spc="-30" dirty="0">
                <a:latin typeface="Microsoft Sans Serif"/>
                <a:cs typeface="Microsoft Sans Serif"/>
              </a:rPr>
              <a:t> </a:t>
            </a:r>
            <a:r>
              <a:rPr sz="2400" spc="-105" dirty="0">
                <a:latin typeface="Microsoft Sans Serif"/>
                <a:cs typeface="Microsoft Sans Serif"/>
              </a:rPr>
              <a:t>in</a:t>
            </a:r>
            <a:r>
              <a:rPr sz="2400" spc="-45" dirty="0">
                <a:latin typeface="Microsoft Sans Serif"/>
                <a:cs typeface="Microsoft Sans Serif"/>
              </a:rPr>
              <a:t> </a:t>
            </a:r>
            <a:r>
              <a:rPr sz="2400" dirty="0">
                <a:latin typeface="Microsoft Sans Serif"/>
                <a:cs typeface="Microsoft Sans Serif"/>
              </a:rPr>
              <a:t>a</a:t>
            </a:r>
            <a:r>
              <a:rPr sz="2400" spc="-10" dirty="0">
                <a:latin typeface="Microsoft Sans Serif"/>
                <a:cs typeface="Microsoft Sans Serif"/>
              </a:rPr>
              <a:t> </a:t>
            </a:r>
            <a:r>
              <a:rPr sz="2400" spc="-75" dirty="0">
                <a:latin typeface="Microsoft Sans Serif"/>
                <a:cs typeface="Microsoft Sans Serif"/>
              </a:rPr>
              <a:t>plane</a:t>
            </a:r>
            <a:r>
              <a:rPr sz="2400" spc="-20" dirty="0">
                <a:latin typeface="Microsoft Sans Serif"/>
                <a:cs typeface="Microsoft Sans Serif"/>
              </a:rPr>
              <a:t> </a:t>
            </a:r>
            <a:r>
              <a:rPr sz="2400" spc="-95" dirty="0">
                <a:latin typeface="Microsoft Sans Serif"/>
                <a:cs typeface="Microsoft Sans Serif"/>
              </a:rPr>
              <a:t>from</a:t>
            </a:r>
            <a:r>
              <a:rPr sz="2400" spc="-30" dirty="0">
                <a:latin typeface="Microsoft Sans Serif"/>
                <a:cs typeface="Microsoft Sans Serif"/>
              </a:rPr>
              <a:t> </a:t>
            </a:r>
            <a:r>
              <a:rPr sz="2400" spc="-125" dirty="0">
                <a:latin typeface="Microsoft Sans Serif"/>
                <a:cs typeface="Microsoft Sans Serif"/>
              </a:rPr>
              <a:t>the</a:t>
            </a:r>
            <a:r>
              <a:rPr sz="2400" spc="-20" dirty="0">
                <a:latin typeface="Microsoft Sans Serif"/>
                <a:cs typeface="Microsoft Sans Serif"/>
              </a:rPr>
              <a:t> </a:t>
            </a:r>
            <a:r>
              <a:rPr sz="2400" spc="-125" dirty="0">
                <a:latin typeface="Microsoft Sans Serif"/>
                <a:cs typeface="Microsoft Sans Serif"/>
              </a:rPr>
              <a:t>corner</a:t>
            </a:r>
            <a:r>
              <a:rPr sz="2400" spc="-15"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25" dirty="0">
                <a:latin typeface="Microsoft Sans Serif"/>
                <a:cs typeface="Microsoft Sans Serif"/>
              </a:rPr>
              <a:t>the</a:t>
            </a:r>
            <a:r>
              <a:rPr sz="2400" spc="-20" dirty="0">
                <a:latin typeface="Microsoft Sans Serif"/>
                <a:cs typeface="Microsoft Sans Serif"/>
              </a:rPr>
              <a:t> </a:t>
            </a:r>
            <a:r>
              <a:rPr sz="2400" spc="-220" dirty="0">
                <a:latin typeface="Microsoft Sans Serif"/>
                <a:cs typeface="Microsoft Sans Serif"/>
              </a:rPr>
              <a:t>mouth</a:t>
            </a:r>
            <a:r>
              <a:rPr sz="2400" spc="30" dirty="0">
                <a:latin typeface="Microsoft Sans Serif"/>
                <a:cs typeface="Microsoft Sans Serif"/>
              </a:rPr>
              <a:t> </a:t>
            </a:r>
            <a:r>
              <a:rPr sz="2400" dirty="0">
                <a:latin typeface="Microsoft Sans Serif"/>
                <a:cs typeface="Microsoft Sans Serif"/>
              </a:rPr>
              <a:t>to</a:t>
            </a:r>
            <a:r>
              <a:rPr sz="2400" spc="-20" dirty="0">
                <a:latin typeface="Microsoft Sans Serif"/>
                <a:cs typeface="Microsoft Sans Serif"/>
              </a:rPr>
              <a:t> </a:t>
            </a:r>
            <a:r>
              <a:rPr sz="2400" spc="-100" dirty="0">
                <a:latin typeface="Microsoft Sans Serif"/>
                <a:cs typeface="Microsoft Sans Serif"/>
              </a:rPr>
              <a:t>the</a:t>
            </a:r>
            <a:r>
              <a:rPr sz="2400" spc="25" dirty="0">
                <a:latin typeface="Microsoft Sans Serif"/>
                <a:cs typeface="Microsoft Sans Serif"/>
              </a:rPr>
              <a:t> </a:t>
            </a:r>
            <a:r>
              <a:rPr sz="2400" spc="-30" dirty="0" err="1">
                <a:latin typeface="Microsoft Sans Serif"/>
                <a:cs typeface="Microsoft Sans Serif"/>
              </a:rPr>
              <a:t>intertragic</a:t>
            </a:r>
            <a:r>
              <a:rPr lang="en-US" sz="2400" spc="-30" dirty="0">
                <a:latin typeface="Microsoft Sans Serif"/>
                <a:cs typeface="Microsoft Sans Serif"/>
              </a:rPr>
              <a:t> </a:t>
            </a:r>
            <a:r>
              <a:rPr sz="2400" spc="-30" dirty="0">
                <a:latin typeface="Microsoft Sans Serif"/>
                <a:cs typeface="Microsoft Sans Serif"/>
              </a:rPr>
              <a:t>notch </a:t>
            </a:r>
            <a:r>
              <a:rPr sz="2400" spc="-95" dirty="0">
                <a:latin typeface="Microsoft Sans Serif"/>
                <a:cs typeface="Microsoft Sans Serif"/>
              </a:rPr>
              <a:t>from</a:t>
            </a:r>
            <a:r>
              <a:rPr sz="2400" spc="-15" dirty="0">
                <a:latin typeface="Microsoft Sans Serif"/>
                <a:cs typeface="Microsoft Sans Serif"/>
              </a:rPr>
              <a:t> </a:t>
            </a:r>
            <a:r>
              <a:rPr sz="2400" spc="-125" dirty="0">
                <a:latin typeface="Microsoft Sans Serif"/>
                <a:cs typeface="Microsoft Sans Serif"/>
              </a:rPr>
              <a:t>the</a:t>
            </a:r>
            <a:r>
              <a:rPr sz="2400" spc="-5" dirty="0">
                <a:latin typeface="Microsoft Sans Serif"/>
                <a:cs typeface="Microsoft Sans Serif"/>
              </a:rPr>
              <a:t> </a:t>
            </a:r>
            <a:r>
              <a:rPr sz="2400" spc="-90" dirty="0">
                <a:latin typeface="Microsoft Sans Serif"/>
                <a:cs typeface="Microsoft Sans Serif"/>
              </a:rPr>
              <a:t>contralateral</a:t>
            </a:r>
            <a:r>
              <a:rPr lang="en-US" sz="2400" spc="-90" dirty="0">
                <a:latin typeface="Microsoft Sans Serif"/>
                <a:cs typeface="Microsoft Sans Serif"/>
              </a:rPr>
              <a:t> </a:t>
            </a:r>
            <a:r>
              <a:rPr sz="2400" spc="-90" dirty="0">
                <a:latin typeface="Microsoft Sans Serif"/>
                <a:cs typeface="Microsoft Sans Serif"/>
              </a:rPr>
              <a:t>premolars</a:t>
            </a:r>
            <a:r>
              <a:rPr sz="2400" spc="-30" dirty="0">
                <a:latin typeface="Microsoft Sans Serif"/>
                <a:cs typeface="Microsoft Sans Serif"/>
              </a:rPr>
              <a:t> </a:t>
            </a:r>
            <a:r>
              <a:rPr sz="2400" spc="-170" dirty="0">
                <a:latin typeface="Microsoft Sans Serif"/>
                <a:cs typeface="Microsoft Sans Serif"/>
              </a:rPr>
              <a:t>(this</a:t>
            </a:r>
            <a:r>
              <a:rPr sz="2400" spc="25" dirty="0">
                <a:latin typeface="Microsoft Sans Serif"/>
                <a:cs typeface="Microsoft Sans Serif"/>
              </a:rPr>
              <a:t> </a:t>
            </a:r>
            <a:r>
              <a:rPr sz="2400" spc="-120" dirty="0">
                <a:latin typeface="Microsoft Sans Serif"/>
                <a:cs typeface="Microsoft Sans Serif"/>
              </a:rPr>
              <a:t>position</a:t>
            </a:r>
            <a:r>
              <a:rPr sz="2400" spc="-15" dirty="0">
                <a:latin typeface="Microsoft Sans Serif"/>
                <a:cs typeface="Microsoft Sans Serif"/>
              </a:rPr>
              <a:t> </a:t>
            </a:r>
            <a:r>
              <a:rPr sz="2400" spc="-114" dirty="0">
                <a:latin typeface="Microsoft Sans Serif"/>
                <a:cs typeface="Microsoft Sans Serif"/>
              </a:rPr>
              <a:t>varies</a:t>
            </a:r>
            <a:r>
              <a:rPr sz="2400" spc="10" dirty="0">
                <a:latin typeface="Microsoft Sans Serif"/>
                <a:cs typeface="Microsoft Sans Serif"/>
              </a:rPr>
              <a:t> </a:t>
            </a:r>
            <a:r>
              <a:rPr sz="2400" spc="-125" dirty="0">
                <a:latin typeface="Microsoft Sans Serif"/>
                <a:cs typeface="Microsoft Sans Serif"/>
              </a:rPr>
              <a:t>in</a:t>
            </a:r>
            <a:r>
              <a:rPr sz="2400" spc="15" dirty="0">
                <a:latin typeface="Microsoft Sans Serif"/>
                <a:cs typeface="Microsoft Sans Serif"/>
              </a:rPr>
              <a:t> </a:t>
            </a:r>
            <a:r>
              <a:rPr sz="2400" spc="-135" dirty="0">
                <a:latin typeface="Microsoft Sans Serif"/>
                <a:cs typeface="Microsoft Sans Serif"/>
              </a:rPr>
              <a:t>accordance</a:t>
            </a:r>
            <a:r>
              <a:rPr sz="2400" spc="20" dirty="0">
                <a:latin typeface="Microsoft Sans Serif"/>
                <a:cs typeface="Microsoft Sans Serif"/>
              </a:rPr>
              <a:t> </a:t>
            </a:r>
            <a:r>
              <a:rPr sz="2400" spc="-85" dirty="0">
                <a:latin typeface="Microsoft Sans Serif"/>
                <a:cs typeface="Microsoft Sans Serif"/>
              </a:rPr>
              <a:t>with</a:t>
            </a:r>
            <a:r>
              <a:rPr lang="en-US" sz="2400" spc="-85" dirty="0">
                <a:latin typeface="Microsoft Sans Serif"/>
                <a:cs typeface="Microsoft Sans Serif"/>
              </a:rPr>
              <a:t> </a:t>
            </a:r>
            <a:r>
              <a:rPr sz="2400" spc="-85" dirty="0">
                <a:latin typeface="Microsoft Sans Serif"/>
                <a:cs typeface="Microsoft Sans Serif"/>
              </a:rPr>
              <a:t>individual</a:t>
            </a:r>
            <a:r>
              <a:rPr sz="2400" spc="25" dirty="0">
                <a:latin typeface="Microsoft Sans Serif"/>
                <a:cs typeface="Microsoft Sans Serif"/>
              </a:rPr>
              <a:t> </a:t>
            </a:r>
            <a:r>
              <a:rPr sz="2400" spc="-10" dirty="0">
                <a:latin typeface="Microsoft Sans Serif"/>
                <a:cs typeface="Microsoft Sans Serif"/>
              </a:rPr>
              <a:t>flare </a:t>
            </a:r>
            <a:r>
              <a:rPr sz="2400" dirty="0">
                <a:latin typeface="Microsoft Sans Serif"/>
                <a:cs typeface="Microsoft Sans Serif"/>
              </a:rPr>
              <a:t>of</a:t>
            </a:r>
            <a:r>
              <a:rPr sz="2400" spc="65" dirty="0">
                <a:latin typeface="Microsoft Sans Serif"/>
                <a:cs typeface="Microsoft Sans Serif"/>
              </a:rPr>
              <a:t> </a:t>
            </a:r>
            <a:r>
              <a:rPr sz="2400" spc="-125" dirty="0">
                <a:latin typeface="Microsoft Sans Serif"/>
                <a:cs typeface="Microsoft Sans Serif"/>
              </a:rPr>
              <a:t>the</a:t>
            </a:r>
            <a:r>
              <a:rPr sz="2400" spc="-15" dirty="0">
                <a:latin typeface="Microsoft Sans Serif"/>
                <a:cs typeface="Microsoft Sans Serif"/>
              </a:rPr>
              <a:t> </a:t>
            </a:r>
            <a:r>
              <a:rPr sz="2400" spc="-110" dirty="0">
                <a:latin typeface="Microsoft Sans Serif"/>
                <a:cs typeface="Microsoft Sans Serif"/>
              </a:rPr>
              <a:t>mandible)</a:t>
            </a:r>
            <a:r>
              <a:rPr sz="2400" dirty="0">
                <a:latin typeface="Microsoft Sans Serif"/>
                <a:cs typeface="Microsoft Sans Serif"/>
              </a:rPr>
              <a:t> </a:t>
            </a:r>
            <a:r>
              <a:rPr sz="2400" spc="-114" dirty="0">
                <a:latin typeface="Microsoft Sans Serif"/>
                <a:cs typeface="Microsoft Sans Serif"/>
              </a:rPr>
              <a:t>until</a:t>
            </a:r>
            <a:r>
              <a:rPr sz="2400" spc="10" dirty="0">
                <a:latin typeface="Microsoft Sans Serif"/>
                <a:cs typeface="Microsoft Sans Serif"/>
              </a:rPr>
              <a:t> </a:t>
            </a:r>
            <a:r>
              <a:rPr sz="2400" dirty="0">
                <a:latin typeface="Microsoft Sans Serif"/>
                <a:cs typeface="Microsoft Sans Serif"/>
              </a:rPr>
              <a:t>it</a:t>
            </a:r>
            <a:r>
              <a:rPr sz="2400" spc="10" dirty="0">
                <a:latin typeface="Microsoft Sans Serif"/>
                <a:cs typeface="Microsoft Sans Serif"/>
              </a:rPr>
              <a:t> </a:t>
            </a:r>
            <a:r>
              <a:rPr sz="2400" spc="-170" dirty="0">
                <a:latin typeface="Microsoft Sans Serif"/>
                <a:cs typeface="Microsoft Sans Serif"/>
              </a:rPr>
              <a:t>contacts</a:t>
            </a:r>
            <a:r>
              <a:rPr sz="2400" spc="25" dirty="0">
                <a:latin typeface="Microsoft Sans Serif"/>
                <a:cs typeface="Microsoft Sans Serif"/>
              </a:rPr>
              <a:t> </a:t>
            </a:r>
            <a:r>
              <a:rPr sz="2400" spc="-120" dirty="0">
                <a:latin typeface="Microsoft Sans Serif"/>
                <a:cs typeface="Microsoft Sans Serif"/>
              </a:rPr>
              <a:t>the</a:t>
            </a:r>
            <a:r>
              <a:rPr sz="2400" dirty="0">
                <a:latin typeface="Microsoft Sans Serif"/>
                <a:cs typeface="Microsoft Sans Serif"/>
              </a:rPr>
              <a:t> </a:t>
            </a:r>
            <a:r>
              <a:rPr sz="2400" spc="-35" dirty="0">
                <a:latin typeface="Microsoft Sans Serif"/>
                <a:cs typeface="Microsoft Sans Serif"/>
              </a:rPr>
              <a:t>condylar</a:t>
            </a:r>
            <a:r>
              <a:rPr lang="en-US" sz="2400" spc="-35" dirty="0">
                <a:latin typeface="Microsoft Sans Serif"/>
                <a:cs typeface="Microsoft Sans Serif"/>
              </a:rPr>
              <a:t> </a:t>
            </a:r>
            <a:r>
              <a:rPr sz="2400" spc="-35" dirty="0">
                <a:latin typeface="Microsoft Sans Serif"/>
                <a:cs typeface="Microsoft Sans Serif"/>
              </a:rPr>
              <a:t>neck</a:t>
            </a:r>
            <a:endParaRPr sz="2400" dirty="0">
              <a:latin typeface="Microsoft Sans Serif"/>
              <a:cs typeface="Microsoft Sans Serif"/>
            </a:endParaRPr>
          </a:p>
          <a:p>
            <a:pPr marL="240029" indent="-227329">
              <a:lnSpc>
                <a:spcPct val="100000"/>
              </a:lnSpc>
              <a:spcBef>
                <a:spcPts val="1515"/>
              </a:spcBef>
              <a:buSzPct val="125000"/>
              <a:buFont typeface="Arial MT"/>
              <a:buChar char="•"/>
              <a:tabLst>
                <a:tab pos="240029" algn="l"/>
              </a:tabLst>
            </a:pPr>
            <a:r>
              <a:rPr sz="2400" spc="-35" dirty="0">
                <a:latin typeface="Microsoft Sans Serif"/>
                <a:cs typeface="Microsoft Sans Serif"/>
              </a:rPr>
              <a:t>Withdraw</a:t>
            </a:r>
            <a:r>
              <a:rPr sz="2400" spc="-85" dirty="0">
                <a:latin typeface="Microsoft Sans Serif"/>
                <a:cs typeface="Microsoft Sans Serif"/>
              </a:rPr>
              <a:t> </a:t>
            </a:r>
            <a:r>
              <a:rPr sz="2400" spc="-114" dirty="0">
                <a:latin typeface="Microsoft Sans Serif"/>
                <a:cs typeface="Microsoft Sans Serif"/>
              </a:rPr>
              <a:t>the</a:t>
            </a:r>
            <a:r>
              <a:rPr sz="2400" spc="-5" dirty="0">
                <a:latin typeface="Microsoft Sans Serif"/>
                <a:cs typeface="Microsoft Sans Serif"/>
              </a:rPr>
              <a:t> </a:t>
            </a:r>
            <a:r>
              <a:rPr sz="2400" spc="-114" dirty="0">
                <a:latin typeface="Microsoft Sans Serif"/>
                <a:cs typeface="Microsoft Sans Serif"/>
              </a:rPr>
              <a:t>needle</a:t>
            </a:r>
            <a:r>
              <a:rPr sz="2400" spc="-20" dirty="0">
                <a:latin typeface="Microsoft Sans Serif"/>
                <a:cs typeface="Microsoft Sans Serif"/>
              </a:rPr>
              <a:t> </a:t>
            </a:r>
            <a:r>
              <a:rPr sz="2400" spc="-90" dirty="0">
                <a:latin typeface="Microsoft Sans Serif"/>
                <a:cs typeface="Microsoft Sans Serif"/>
              </a:rPr>
              <a:t>slightly</a:t>
            </a:r>
            <a:r>
              <a:rPr sz="2400" spc="-25" dirty="0">
                <a:latin typeface="Microsoft Sans Serif"/>
                <a:cs typeface="Microsoft Sans Serif"/>
              </a:rPr>
              <a:t> </a:t>
            </a:r>
            <a:r>
              <a:rPr sz="2400" spc="-70" dirty="0">
                <a:latin typeface="Microsoft Sans Serif"/>
                <a:cs typeface="Microsoft Sans Serif"/>
              </a:rPr>
              <a:t>and</a:t>
            </a:r>
            <a:r>
              <a:rPr sz="2400" spc="-10" dirty="0">
                <a:latin typeface="Microsoft Sans Serif"/>
                <a:cs typeface="Microsoft Sans Serif"/>
              </a:rPr>
              <a:t> </a:t>
            </a:r>
            <a:r>
              <a:rPr sz="2400" spc="-75" dirty="0">
                <a:latin typeface="Microsoft Sans Serif"/>
                <a:cs typeface="Microsoft Sans Serif"/>
              </a:rPr>
              <a:t>perform</a:t>
            </a:r>
            <a:r>
              <a:rPr sz="2400" spc="-50" dirty="0">
                <a:latin typeface="Microsoft Sans Serif"/>
                <a:cs typeface="Microsoft Sans Serif"/>
              </a:rPr>
              <a:t> </a:t>
            </a:r>
            <a:r>
              <a:rPr sz="2400" spc="-90" dirty="0">
                <a:latin typeface="Microsoft Sans Serif"/>
                <a:cs typeface="Microsoft Sans Serif"/>
              </a:rPr>
              <a:t>aspiration</a:t>
            </a:r>
            <a:r>
              <a:rPr sz="2400" spc="-50" dirty="0">
                <a:latin typeface="Microsoft Sans Serif"/>
                <a:cs typeface="Microsoft Sans Serif"/>
              </a:rPr>
              <a:t> </a:t>
            </a:r>
            <a:r>
              <a:rPr sz="2400" dirty="0">
                <a:latin typeface="Microsoft Sans Serif"/>
                <a:cs typeface="Microsoft Sans Serif"/>
              </a:rPr>
              <a:t>to </a:t>
            </a:r>
            <a:r>
              <a:rPr sz="2400" spc="-130" dirty="0">
                <a:latin typeface="Microsoft Sans Serif"/>
                <a:cs typeface="Microsoft Sans Serif"/>
              </a:rPr>
              <a:t>observe</a:t>
            </a:r>
            <a:r>
              <a:rPr sz="2400" spc="-35" dirty="0">
                <a:latin typeface="Microsoft Sans Serif"/>
                <a:cs typeface="Microsoft Sans Serif"/>
              </a:rPr>
              <a:t> </a:t>
            </a:r>
            <a:r>
              <a:rPr sz="2400" spc="-135" dirty="0">
                <a:latin typeface="Microsoft Sans Serif"/>
                <a:cs typeface="Microsoft Sans Serif"/>
              </a:rPr>
              <a:t>whether</a:t>
            </a:r>
            <a:r>
              <a:rPr sz="2400" spc="5" dirty="0">
                <a:latin typeface="Microsoft Sans Serif"/>
                <a:cs typeface="Microsoft Sans Serif"/>
              </a:rPr>
              <a:t> </a:t>
            </a:r>
            <a:r>
              <a:rPr sz="2400" spc="-125" dirty="0">
                <a:latin typeface="Microsoft Sans Serif"/>
                <a:cs typeface="Microsoft Sans Serif"/>
              </a:rPr>
              <a:t>the</a:t>
            </a:r>
            <a:r>
              <a:rPr sz="2400" spc="-25" dirty="0">
                <a:latin typeface="Microsoft Sans Serif"/>
                <a:cs typeface="Microsoft Sans Serif"/>
              </a:rPr>
              <a:t> </a:t>
            </a:r>
            <a:r>
              <a:rPr sz="2400" spc="-114" dirty="0">
                <a:latin typeface="Microsoft Sans Serif"/>
                <a:cs typeface="Microsoft Sans Serif"/>
              </a:rPr>
              <a:t>needle</a:t>
            </a:r>
            <a:r>
              <a:rPr sz="2400" spc="-15" dirty="0">
                <a:latin typeface="Microsoft Sans Serif"/>
                <a:cs typeface="Microsoft Sans Serif"/>
              </a:rPr>
              <a:t> </a:t>
            </a:r>
            <a:r>
              <a:rPr sz="2400" spc="-25" dirty="0">
                <a:latin typeface="Microsoft Sans Serif"/>
                <a:cs typeface="Microsoft Sans Serif"/>
              </a:rPr>
              <a:t>is</a:t>
            </a:r>
            <a:r>
              <a:rPr lang="en-US" sz="2400" spc="-25" dirty="0">
                <a:latin typeface="Microsoft Sans Serif"/>
                <a:cs typeface="Microsoft Sans Serif"/>
              </a:rPr>
              <a:t> </a:t>
            </a:r>
            <a:r>
              <a:rPr sz="2400" spc="-110" dirty="0">
                <a:latin typeface="Microsoft Sans Serif"/>
                <a:cs typeface="Microsoft Sans Serif"/>
              </a:rPr>
              <a:t>in</a:t>
            </a:r>
            <a:r>
              <a:rPr sz="2400" spc="-30" dirty="0">
                <a:latin typeface="Microsoft Sans Serif"/>
                <a:cs typeface="Microsoft Sans Serif"/>
              </a:rPr>
              <a:t> </a:t>
            </a:r>
            <a:r>
              <a:rPr sz="2400" dirty="0">
                <a:latin typeface="Microsoft Sans Serif"/>
                <a:cs typeface="Microsoft Sans Serif"/>
              </a:rPr>
              <a:t>a</a:t>
            </a:r>
            <a:r>
              <a:rPr sz="2400" spc="-25" dirty="0">
                <a:latin typeface="Microsoft Sans Serif"/>
                <a:cs typeface="Microsoft Sans Serif"/>
              </a:rPr>
              <a:t> </a:t>
            </a:r>
            <a:r>
              <a:rPr sz="2400" spc="-45" dirty="0">
                <a:latin typeface="Microsoft Sans Serif"/>
                <a:cs typeface="Microsoft Sans Serif"/>
              </a:rPr>
              <a:t>blood</a:t>
            </a:r>
            <a:r>
              <a:rPr sz="2400" spc="-35" dirty="0">
                <a:latin typeface="Microsoft Sans Serif"/>
                <a:cs typeface="Microsoft Sans Serif"/>
              </a:rPr>
              <a:t> </a:t>
            </a:r>
            <a:r>
              <a:rPr sz="2400" spc="-40" dirty="0">
                <a:latin typeface="Microsoft Sans Serif"/>
                <a:cs typeface="Microsoft Sans Serif"/>
              </a:rPr>
              <a:t>vessel</a:t>
            </a:r>
            <a:endParaRPr sz="2400" dirty="0">
              <a:latin typeface="Microsoft Sans Serif"/>
              <a:cs typeface="Microsoft Sans Serif"/>
            </a:endParaRPr>
          </a:p>
          <a:p>
            <a:pPr marL="240029" indent="-227329">
              <a:lnSpc>
                <a:spcPct val="100000"/>
              </a:lnSpc>
              <a:spcBef>
                <a:spcPts val="1540"/>
              </a:spcBef>
              <a:buSzPct val="125000"/>
              <a:buFont typeface="Arial MT"/>
              <a:buChar char="•"/>
              <a:tabLst>
                <a:tab pos="240029" algn="l"/>
              </a:tabLst>
            </a:pPr>
            <a:r>
              <a:rPr sz="2400" spc="-10" dirty="0">
                <a:latin typeface="Microsoft Sans Serif"/>
                <a:cs typeface="Microsoft Sans Serif"/>
              </a:rPr>
              <a:t>After</a:t>
            </a:r>
            <a:r>
              <a:rPr sz="2400" spc="-110" dirty="0">
                <a:latin typeface="Microsoft Sans Serif"/>
                <a:cs typeface="Microsoft Sans Serif"/>
              </a:rPr>
              <a:t> </a:t>
            </a:r>
            <a:r>
              <a:rPr sz="2400" dirty="0">
                <a:latin typeface="Microsoft Sans Serif"/>
                <a:cs typeface="Microsoft Sans Serif"/>
              </a:rPr>
              <a:t>a</a:t>
            </a:r>
            <a:r>
              <a:rPr sz="2400" spc="-15" dirty="0">
                <a:latin typeface="Microsoft Sans Serif"/>
                <a:cs typeface="Microsoft Sans Serif"/>
              </a:rPr>
              <a:t> </a:t>
            </a:r>
            <a:r>
              <a:rPr sz="2400" spc="-100" dirty="0">
                <a:latin typeface="Microsoft Sans Serif"/>
                <a:cs typeface="Microsoft Sans Serif"/>
              </a:rPr>
              <a:t>negative</a:t>
            </a:r>
            <a:r>
              <a:rPr sz="2400" spc="-25" dirty="0">
                <a:latin typeface="Microsoft Sans Serif"/>
                <a:cs typeface="Microsoft Sans Serif"/>
              </a:rPr>
              <a:t> </a:t>
            </a:r>
            <a:r>
              <a:rPr sz="2400" spc="-130" dirty="0">
                <a:latin typeface="Microsoft Sans Serif"/>
                <a:cs typeface="Microsoft Sans Serif"/>
              </a:rPr>
              <a:t>result</a:t>
            </a:r>
            <a:r>
              <a:rPr sz="2400" spc="-20" dirty="0">
                <a:latin typeface="Microsoft Sans Serif"/>
                <a:cs typeface="Microsoft Sans Serif"/>
              </a:rPr>
              <a:t> </a:t>
            </a:r>
            <a:r>
              <a:rPr sz="2400" spc="-200" dirty="0">
                <a:latin typeface="Microsoft Sans Serif"/>
                <a:cs typeface="Microsoft Sans Serif"/>
              </a:rPr>
              <a:t>on</a:t>
            </a:r>
            <a:r>
              <a:rPr sz="2400" spc="25" dirty="0">
                <a:latin typeface="Microsoft Sans Serif"/>
                <a:cs typeface="Microsoft Sans Serif"/>
              </a:rPr>
              <a:t> </a:t>
            </a:r>
            <a:r>
              <a:rPr sz="2400" spc="-85" dirty="0">
                <a:latin typeface="Microsoft Sans Serif"/>
                <a:cs typeface="Microsoft Sans Serif"/>
              </a:rPr>
              <a:t>aspiration,</a:t>
            </a:r>
            <a:r>
              <a:rPr sz="2400" spc="-50" dirty="0">
                <a:latin typeface="Microsoft Sans Serif"/>
                <a:cs typeface="Microsoft Sans Serif"/>
              </a:rPr>
              <a:t> </a:t>
            </a:r>
            <a:r>
              <a:rPr sz="2400" spc="-114" dirty="0">
                <a:latin typeface="Microsoft Sans Serif"/>
                <a:cs typeface="Microsoft Sans Serif"/>
              </a:rPr>
              <a:t>slowly</a:t>
            </a:r>
            <a:r>
              <a:rPr sz="2400" spc="-10" dirty="0">
                <a:latin typeface="Microsoft Sans Serif"/>
                <a:cs typeface="Microsoft Sans Serif"/>
              </a:rPr>
              <a:t> </a:t>
            </a:r>
            <a:r>
              <a:rPr sz="2400" spc="-105" dirty="0">
                <a:latin typeface="Microsoft Sans Serif"/>
                <a:cs typeface="Microsoft Sans Serif"/>
              </a:rPr>
              <a:t>inject</a:t>
            </a:r>
            <a:r>
              <a:rPr sz="2400" spc="20" dirty="0">
                <a:latin typeface="Microsoft Sans Serif"/>
                <a:cs typeface="Microsoft Sans Serif"/>
              </a:rPr>
              <a:t> </a:t>
            </a:r>
            <a:r>
              <a:rPr sz="2400" spc="-130" dirty="0">
                <a:latin typeface="Microsoft Sans Serif"/>
                <a:cs typeface="Microsoft Sans Serif"/>
              </a:rPr>
              <a:t>the</a:t>
            </a:r>
            <a:r>
              <a:rPr sz="2400" spc="-20" dirty="0">
                <a:latin typeface="Microsoft Sans Serif"/>
                <a:cs typeface="Microsoft Sans Serif"/>
              </a:rPr>
              <a:t> </a:t>
            </a:r>
            <a:r>
              <a:rPr sz="2400" spc="-40" dirty="0">
                <a:latin typeface="Microsoft Sans Serif"/>
                <a:cs typeface="Microsoft Sans Serif"/>
              </a:rPr>
              <a:t>anesthetic</a:t>
            </a:r>
            <a:endParaRPr sz="2400" dirty="0">
              <a:latin typeface="Microsoft Sans Serif"/>
              <a:cs typeface="Microsoft Sans Serif"/>
            </a:endParaRPr>
          </a:p>
          <a:p>
            <a:pPr marL="240029" marR="363220" indent="-227329">
              <a:lnSpc>
                <a:spcPct val="120100"/>
              </a:lnSpc>
              <a:spcBef>
                <a:spcPts val="1005"/>
              </a:spcBef>
              <a:buSzPct val="125000"/>
              <a:buFont typeface="Arial MT"/>
              <a:buChar char="•"/>
              <a:tabLst>
                <a:tab pos="241300" algn="l"/>
              </a:tabLst>
            </a:pPr>
            <a:r>
              <a:rPr sz="2400" spc="-150" dirty="0">
                <a:latin typeface="Microsoft Sans Serif"/>
                <a:cs typeface="Microsoft Sans Serif"/>
              </a:rPr>
              <a:t>Have</a:t>
            </a:r>
            <a:r>
              <a:rPr sz="2400" spc="-10" dirty="0">
                <a:latin typeface="Microsoft Sans Serif"/>
                <a:cs typeface="Microsoft Sans Serif"/>
              </a:rPr>
              <a:t> </a:t>
            </a:r>
            <a:r>
              <a:rPr sz="2400" spc="-114" dirty="0">
                <a:latin typeface="Microsoft Sans Serif"/>
                <a:cs typeface="Microsoft Sans Serif"/>
              </a:rPr>
              <a:t>the</a:t>
            </a:r>
            <a:r>
              <a:rPr sz="2400" spc="-35" dirty="0">
                <a:latin typeface="Microsoft Sans Serif"/>
                <a:cs typeface="Microsoft Sans Serif"/>
              </a:rPr>
              <a:t> </a:t>
            </a:r>
            <a:r>
              <a:rPr sz="2400" spc="-60" dirty="0">
                <a:latin typeface="Microsoft Sans Serif"/>
                <a:cs typeface="Microsoft Sans Serif"/>
              </a:rPr>
              <a:t>patient</a:t>
            </a:r>
            <a:r>
              <a:rPr sz="2400" spc="-85" dirty="0">
                <a:latin typeface="Microsoft Sans Serif"/>
                <a:cs typeface="Microsoft Sans Serif"/>
              </a:rPr>
              <a:t> </a:t>
            </a:r>
            <a:r>
              <a:rPr sz="2400" spc="-105" dirty="0">
                <a:latin typeface="Microsoft Sans Serif"/>
                <a:cs typeface="Microsoft Sans Serif"/>
              </a:rPr>
              <a:t>keep</a:t>
            </a:r>
            <a:r>
              <a:rPr sz="2400" spc="-45" dirty="0">
                <a:latin typeface="Microsoft Sans Serif"/>
                <a:cs typeface="Microsoft Sans Serif"/>
              </a:rPr>
              <a:t> </a:t>
            </a:r>
            <a:r>
              <a:rPr sz="2400" spc="-125" dirty="0">
                <a:latin typeface="Microsoft Sans Serif"/>
                <a:cs typeface="Microsoft Sans Serif"/>
              </a:rPr>
              <a:t>the</a:t>
            </a:r>
            <a:r>
              <a:rPr sz="2400" spc="-20" dirty="0">
                <a:latin typeface="Microsoft Sans Serif"/>
                <a:cs typeface="Microsoft Sans Serif"/>
              </a:rPr>
              <a:t> </a:t>
            </a:r>
            <a:r>
              <a:rPr sz="2400" spc="-220" dirty="0">
                <a:latin typeface="Microsoft Sans Serif"/>
                <a:cs typeface="Microsoft Sans Serif"/>
              </a:rPr>
              <a:t>mouth</a:t>
            </a:r>
            <a:r>
              <a:rPr sz="2400" spc="30" dirty="0">
                <a:latin typeface="Microsoft Sans Serif"/>
                <a:cs typeface="Microsoft Sans Serif"/>
              </a:rPr>
              <a:t> </a:t>
            </a:r>
            <a:r>
              <a:rPr sz="2400" spc="-135" dirty="0">
                <a:latin typeface="Microsoft Sans Serif"/>
                <a:cs typeface="Microsoft Sans Serif"/>
              </a:rPr>
              <a:t>open</a:t>
            </a:r>
            <a:r>
              <a:rPr sz="2400" spc="-15" dirty="0">
                <a:latin typeface="Microsoft Sans Serif"/>
                <a:cs typeface="Microsoft Sans Serif"/>
              </a:rPr>
              <a:t> </a:t>
            </a:r>
            <a:r>
              <a:rPr sz="2400" dirty="0">
                <a:latin typeface="Microsoft Sans Serif"/>
                <a:cs typeface="Microsoft Sans Serif"/>
              </a:rPr>
              <a:t>for</a:t>
            </a:r>
            <a:r>
              <a:rPr sz="2400" spc="-45" dirty="0">
                <a:latin typeface="Microsoft Sans Serif"/>
                <a:cs typeface="Microsoft Sans Serif"/>
              </a:rPr>
              <a:t> </a:t>
            </a:r>
            <a:r>
              <a:rPr sz="2400" dirty="0">
                <a:latin typeface="Microsoft Sans Serif"/>
                <a:cs typeface="Microsoft Sans Serif"/>
              </a:rPr>
              <a:t>a</a:t>
            </a:r>
            <a:r>
              <a:rPr sz="2400" spc="-10" dirty="0">
                <a:latin typeface="Microsoft Sans Serif"/>
                <a:cs typeface="Microsoft Sans Serif"/>
              </a:rPr>
              <a:t> few </a:t>
            </a:r>
            <a:r>
              <a:rPr sz="2400" spc="-220" dirty="0">
                <a:latin typeface="Microsoft Sans Serif"/>
                <a:cs typeface="Microsoft Sans Serif"/>
              </a:rPr>
              <a:t>minutes</a:t>
            </a:r>
            <a:r>
              <a:rPr sz="2400" spc="25" dirty="0">
                <a:latin typeface="Microsoft Sans Serif"/>
                <a:cs typeface="Microsoft Sans Serif"/>
              </a:rPr>
              <a:t> </a:t>
            </a:r>
            <a:r>
              <a:rPr sz="2400" dirty="0">
                <a:latin typeface="Microsoft Sans Serif"/>
                <a:cs typeface="Microsoft Sans Serif"/>
              </a:rPr>
              <a:t>after</a:t>
            </a:r>
            <a:r>
              <a:rPr sz="2400" spc="-40" dirty="0">
                <a:latin typeface="Microsoft Sans Serif"/>
                <a:cs typeface="Microsoft Sans Serif"/>
              </a:rPr>
              <a:t> </a:t>
            </a:r>
            <a:r>
              <a:rPr sz="2400" spc="-120" dirty="0">
                <a:latin typeface="Microsoft Sans Serif"/>
                <a:cs typeface="Microsoft Sans Serif"/>
              </a:rPr>
              <a:t>injection,</a:t>
            </a:r>
            <a:r>
              <a:rPr sz="2400" spc="40" dirty="0">
                <a:latin typeface="Microsoft Sans Serif"/>
                <a:cs typeface="Microsoft Sans Serif"/>
              </a:rPr>
              <a:t> </a:t>
            </a:r>
            <a:r>
              <a:rPr sz="2400" dirty="0">
                <a:latin typeface="Microsoft Sans Serif"/>
                <a:cs typeface="Microsoft Sans Serif"/>
              </a:rPr>
              <a:t>to</a:t>
            </a:r>
            <a:r>
              <a:rPr sz="2400" spc="10" dirty="0">
                <a:latin typeface="Microsoft Sans Serif"/>
                <a:cs typeface="Microsoft Sans Serif"/>
              </a:rPr>
              <a:t> </a:t>
            </a:r>
            <a:r>
              <a:rPr sz="2400" spc="-65" dirty="0">
                <a:latin typeface="Microsoft Sans Serif"/>
                <a:cs typeface="Microsoft Sans Serif"/>
              </a:rPr>
              <a:t>allow</a:t>
            </a:r>
            <a:r>
              <a:rPr lang="en-US" sz="2400" spc="-65" dirty="0">
                <a:latin typeface="Microsoft Sans Serif"/>
                <a:cs typeface="Microsoft Sans Serif"/>
              </a:rPr>
              <a:t> </a:t>
            </a:r>
            <a:r>
              <a:rPr sz="2400" spc="-65" dirty="0">
                <a:latin typeface="Microsoft Sans Serif"/>
                <a:cs typeface="Microsoft Sans Serif"/>
              </a:rPr>
              <a:t>the </a:t>
            </a:r>
            <a:r>
              <a:rPr sz="2400" spc="-155" dirty="0">
                <a:latin typeface="Microsoft Sans Serif"/>
                <a:cs typeface="Microsoft Sans Serif"/>
              </a:rPr>
              <a:t>anesthetic</a:t>
            </a:r>
            <a:r>
              <a:rPr sz="2400" spc="5" dirty="0">
                <a:latin typeface="Microsoft Sans Serif"/>
                <a:cs typeface="Microsoft Sans Serif"/>
              </a:rPr>
              <a:t> </a:t>
            </a:r>
            <a:r>
              <a:rPr sz="2400" dirty="0">
                <a:latin typeface="Microsoft Sans Serif"/>
                <a:cs typeface="Microsoft Sans Serif"/>
              </a:rPr>
              <a:t>to</a:t>
            </a:r>
            <a:r>
              <a:rPr sz="2400" spc="-40" dirty="0">
                <a:latin typeface="Microsoft Sans Serif"/>
                <a:cs typeface="Microsoft Sans Serif"/>
              </a:rPr>
              <a:t> </a:t>
            </a:r>
            <a:r>
              <a:rPr sz="2400" spc="-75" dirty="0">
                <a:latin typeface="Microsoft Sans Serif"/>
                <a:cs typeface="Microsoft Sans Serif"/>
              </a:rPr>
              <a:t>diffuse</a:t>
            </a:r>
            <a:r>
              <a:rPr sz="2400" spc="-50" dirty="0">
                <a:latin typeface="Microsoft Sans Serif"/>
                <a:cs typeface="Microsoft Sans Serif"/>
              </a:rPr>
              <a:t> </a:t>
            </a:r>
            <a:r>
              <a:rPr sz="2400" spc="-120" dirty="0">
                <a:latin typeface="Microsoft Sans Serif"/>
                <a:cs typeface="Microsoft Sans Serif"/>
              </a:rPr>
              <a:t>around</a:t>
            </a:r>
            <a:r>
              <a:rPr sz="2400" spc="-10" dirty="0">
                <a:latin typeface="Microsoft Sans Serif"/>
                <a:cs typeface="Microsoft Sans Serif"/>
              </a:rPr>
              <a:t> </a:t>
            </a:r>
            <a:r>
              <a:rPr sz="2400" spc="-125" dirty="0">
                <a:latin typeface="Microsoft Sans Serif"/>
                <a:cs typeface="Microsoft Sans Serif"/>
              </a:rPr>
              <a:t>the</a:t>
            </a:r>
            <a:r>
              <a:rPr sz="2400" spc="-20" dirty="0">
                <a:latin typeface="Microsoft Sans Serif"/>
                <a:cs typeface="Microsoft Sans Serif"/>
              </a:rPr>
              <a:t> </a:t>
            </a:r>
            <a:r>
              <a:rPr sz="2400" spc="-10" dirty="0">
                <a:latin typeface="Microsoft Sans Serif"/>
                <a:cs typeface="Microsoft Sans Serif"/>
              </a:rPr>
              <a:t>nerves</a:t>
            </a:r>
            <a:endParaRPr sz="2400" dirty="0">
              <a:latin typeface="Microsoft Sans Serif"/>
              <a:cs typeface="Microsoft Sans Serif"/>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363967" y="1688596"/>
            <a:ext cx="4760779" cy="4663270"/>
          </a:xfrm>
          <a:prstGeom prst="rect">
            <a:avLst/>
          </a:prstGeom>
        </p:spPr>
      </p:pic>
      <p:sp>
        <p:nvSpPr>
          <p:cNvPr id="3" name="object 3"/>
          <p:cNvSpPr txBox="1">
            <a:spLocks noGrp="1"/>
          </p:cNvSpPr>
          <p:nvPr>
            <p:ph type="title"/>
          </p:nvPr>
        </p:nvSpPr>
        <p:spPr>
          <a:prstGeom prst="rect">
            <a:avLst/>
          </a:prstGeom>
        </p:spPr>
        <p:txBody>
          <a:bodyPr vert="horz" wrap="square" lIns="0" tIns="74930" rIns="0" bIns="0" rtlCol="0">
            <a:spAutoFit/>
          </a:bodyPr>
          <a:lstStyle/>
          <a:p>
            <a:pPr marL="12700" marR="5080">
              <a:lnSpc>
                <a:spcPts val="3890"/>
              </a:lnSpc>
              <a:spcBef>
                <a:spcPts val="590"/>
              </a:spcBef>
            </a:pPr>
            <a:r>
              <a:rPr spc="-195" dirty="0"/>
              <a:t>VAZIRANI-</a:t>
            </a:r>
            <a:r>
              <a:rPr spc="-229" dirty="0"/>
              <a:t>AKINOSI</a:t>
            </a:r>
            <a:r>
              <a:rPr spc="65" dirty="0"/>
              <a:t> </a:t>
            </a:r>
            <a:r>
              <a:rPr spc="-455" dirty="0"/>
              <a:t>CLOSED-</a:t>
            </a:r>
            <a:r>
              <a:rPr spc="-305" dirty="0"/>
              <a:t>MOUTH </a:t>
            </a:r>
            <a:r>
              <a:rPr spc="-320" dirty="0"/>
              <a:t>MANDIBULAR</a:t>
            </a:r>
            <a:r>
              <a:rPr spc="-5" dirty="0"/>
              <a:t> </a:t>
            </a:r>
            <a:r>
              <a:rPr spc="-505" dirty="0"/>
              <a:t>BLOCK</a:t>
            </a:r>
          </a:p>
        </p:txBody>
      </p:sp>
      <p:sp>
        <p:nvSpPr>
          <p:cNvPr id="4" name="object 4"/>
          <p:cNvSpPr txBox="1"/>
          <p:nvPr/>
        </p:nvSpPr>
        <p:spPr>
          <a:xfrm>
            <a:off x="1082141" y="1407983"/>
            <a:ext cx="5706110" cy="4281300"/>
          </a:xfrm>
          <a:prstGeom prst="rect">
            <a:avLst/>
          </a:prstGeom>
        </p:spPr>
        <p:txBody>
          <a:bodyPr vert="horz" wrap="square" lIns="0" tIns="59055" rIns="0" bIns="0" rtlCol="0">
            <a:spAutoFit/>
          </a:bodyPr>
          <a:lstStyle/>
          <a:p>
            <a:pPr marL="12700">
              <a:lnSpc>
                <a:spcPct val="100000"/>
              </a:lnSpc>
              <a:spcBef>
                <a:spcPts val="465"/>
              </a:spcBef>
            </a:pPr>
            <a:r>
              <a:rPr sz="2400" spc="-160" dirty="0">
                <a:latin typeface="Microsoft Sans Serif"/>
                <a:cs typeface="Microsoft Sans Serif"/>
              </a:rPr>
              <a:t>Also</a:t>
            </a:r>
            <a:r>
              <a:rPr sz="2400" spc="45" dirty="0">
                <a:latin typeface="Microsoft Sans Serif"/>
                <a:cs typeface="Microsoft Sans Serif"/>
              </a:rPr>
              <a:t> </a:t>
            </a:r>
            <a:r>
              <a:rPr sz="2400" spc="-215" dirty="0">
                <a:latin typeface="Microsoft Sans Serif"/>
                <a:cs typeface="Microsoft Sans Serif"/>
              </a:rPr>
              <a:t>known</a:t>
            </a:r>
            <a:r>
              <a:rPr sz="2400" spc="25" dirty="0">
                <a:latin typeface="Microsoft Sans Serif"/>
                <a:cs typeface="Microsoft Sans Serif"/>
              </a:rPr>
              <a:t> </a:t>
            </a:r>
            <a:r>
              <a:rPr sz="2400" spc="-195" dirty="0">
                <a:latin typeface="Microsoft Sans Serif"/>
                <a:cs typeface="Microsoft Sans Serif"/>
              </a:rPr>
              <a:t>as</a:t>
            </a:r>
            <a:r>
              <a:rPr sz="2400" spc="50" dirty="0">
                <a:latin typeface="Microsoft Sans Serif"/>
                <a:cs typeface="Microsoft Sans Serif"/>
              </a:rPr>
              <a:t> </a:t>
            </a:r>
            <a:r>
              <a:rPr sz="2400" spc="-100" dirty="0">
                <a:latin typeface="Microsoft Sans Serif"/>
                <a:cs typeface="Microsoft Sans Serif"/>
              </a:rPr>
              <a:t>tuberosity</a:t>
            </a:r>
            <a:r>
              <a:rPr sz="2400" spc="30" dirty="0">
                <a:latin typeface="Microsoft Sans Serif"/>
                <a:cs typeface="Microsoft Sans Serif"/>
              </a:rPr>
              <a:t> </a:t>
            </a:r>
            <a:r>
              <a:rPr sz="2400" spc="-30" dirty="0">
                <a:latin typeface="Microsoft Sans Serif"/>
                <a:cs typeface="Microsoft Sans Serif"/>
              </a:rPr>
              <a:t>technique</a:t>
            </a:r>
            <a:endParaRPr sz="2400" dirty="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400" spc="-50" dirty="0">
                <a:latin typeface="Microsoft Sans Serif"/>
                <a:cs typeface="Microsoft Sans Serif"/>
              </a:rPr>
              <a:t>primary</a:t>
            </a:r>
            <a:r>
              <a:rPr sz="2400" spc="-30" dirty="0">
                <a:latin typeface="Microsoft Sans Serif"/>
                <a:cs typeface="Microsoft Sans Serif"/>
              </a:rPr>
              <a:t> </a:t>
            </a:r>
            <a:r>
              <a:rPr sz="2400" spc="-100" dirty="0">
                <a:latin typeface="Microsoft Sans Serif"/>
                <a:cs typeface="Microsoft Sans Serif"/>
              </a:rPr>
              <a:t>indication</a:t>
            </a:r>
            <a:r>
              <a:rPr sz="2400" spc="35" dirty="0">
                <a:latin typeface="Microsoft Sans Serif"/>
                <a:cs typeface="Microsoft Sans Serif"/>
              </a:rPr>
              <a:t> </a:t>
            </a:r>
            <a:r>
              <a:rPr sz="2400" spc="-165" dirty="0">
                <a:latin typeface="Microsoft Sans Serif"/>
                <a:cs typeface="Microsoft Sans Serif"/>
              </a:rPr>
              <a:t>remains</a:t>
            </a:r>
            <a:r>
              <a:rPr sz="2400" spc="15" dirty="0">
                <a:latin typeface="Microsoft Sans Serif"/>
                <a:cs typeface="Microsoft Sans Serif"/>
              </a:rPr>
              <a:t> </a:t>
            </a:r>
            <a:r>
              <a:rPr sz="2400" spc="-185" dirty="0">
                <a:latin typeface="Microsoft Sans Serif"/>
                <a:cs typeface="Microsoft Sans Serif"/>
              </a:rPr>
              <a:t>those</a:t>
            </a:r>
            <a:r>
              <a:rPr sz="2400" spc="25" dirty="0">
                <a:latin typeface="Microsoft Sans Serif"/>
                <a:cs typeface="Microsoft Sans Serif"/>
              </a:rPr>
              <a:t> </a:t>
            </a:r>
            <a:r>
              <a:rPr sz="2400" spc="-150" dirty="0">
                <a:latin typeface="Microsoft Sans Serif"/>
                <a:cs typeface="Microsoft Sans Serif"/>
              </a:rPr>
              <a:t>situations</a:t>
            </a:r>
            <a:r>
              <a:rPr sz="2400" spc="10" dirty="0">
                <a:latin typeface="Microsoft Sans Serif"/>
                <a:cs typeface="Microsoft Sans Serif"/>
              </a:rPr>
              <a:t> </a:t>
            </a:r>
            <a:r>
              <a:rPr sz="2400" spc="-75" dirty="0">
                <a:latin typeface="Microsoft Sans Serif"/>
                <a:cs typeface="Microsoft Sans Serif"/>
              </a:rPr>
              <a:t>where</a:t>
            </a:r>
            <a:r>
              <a:rPr lang="en-US" sz="2400" spc="-75" dirty="0">
                <a:latin typeface="Microsoft Sans Serif"/>
                <a:cs typeface="Microsoft Sans Serif"/>
              </a:rPr>
              <a:t> </a:t>
            </a:r>
            <a:r>
              <a:rPr sz="2400" b="1" spc="-140" dirty="0">
                <a:latin typeface="Arial"/>
                <a:cs typeface="Arial"/>
              </a:rPr>
              <a:t>mandibular</a:t>
            </a:r>
            <a:r>
              <a:rPr sz="2400" b="1" spc="-75" dirty="0">
                <a:latin typeface="Arial"/>
                <a:cs typeface="Arial"/>
              </a:rPr>
              <a:t> </a:t>
            </a:r>
            <a:r>
              <a:rPr sz="2400" b="1" spc="-20" dirty="0">
                <a:latin typeface="Arial"/>
                <a:cs typeface="Arial"/>
              </a:rPr>
              <a:t>opening</a:t>
            </a:r>
            <a:r>
              <a:rPr lang="en-US" sz="2400" b="1" spc="-20" dirty="0">
                <a:latin typeface="Arial"/>
                <a:cs typeface="Arial"/>
              </a:rPr>
              <a:t> is limited</a:t>
            </a:r>
            <a:r>
              <a:rPr sz="2400" b="1" spc="-20" dirty="0">
                <a:latin typeface="Arial"/>
                <a:cs typeface="Arial"/>
              </a:rPr>
              <a:t>.</a:t>
            </a:r>
            <a:endParaRPr sz="2400" dirty="0">
              <a:latin typeface="Arial"/>
              <a:cs typeface="Arial"/>
            </a:endParaRPr>
          </a:p>
          <a:p>
            <a:pPr marL="12700">
              <a:lnSpc>
                <a:spcPct val="100000"/>
              </a:lnSpc>
              <a:spcBef>
                <a:spcPts val="985"/>
              </a:spcBef>
            </a:pPr>
            <a:r>
              <a:rPr sz="2400" b="1" spc="-160" dirty="0">
                <a:latin typeface="Arial"/>
                <a:cs typeface="Arial"/>
              </a:rPr>
              <a:t>Nerves</a:t>
            </a:r>
            <a:r>
              <a:rPr sz="2400" b="1" spc="-35" dirty="0">
                <a:latin typeface="Arial"/>
                <a:cs typeface="Arial"/>
              </a:rPr>
              <a:t> </a:t>
            </a:r>
            <a:r>
              <a:rPr sz="2400" b="1" spc="-80" dirty="0">
                <a:latin typeface="Arial"/>
                <a:cs typeface="Arial"/>
              </a:rPr>
              <a:t>Anesthetized</a:t>
            </a:r>
            <a:endParaRPr sz="2400" dirty="0">
              <a:latin typeface="Arial"/>
              <a:cs typeface="Arial"/>
            </a:endParaRPr>
          </a:p>
          <a:p>
            <a:pPr marL="240029" indent="-227329">
              <a:lnSpc>
                <a:spcPct val="100000"/>
              </a:lnSpc>
              <a:spcBef>
                <a:spcPts val="1010"/>
              </a:spcBef>
              <a:buSzPct val="125000"/>
              <a:buFont typeface="Arial MT"/>
              <a:buChar char="•"/>
              <a:tabLst>
                <a:tab pos="240029" algn="l"/>
              </a:tabLst>
            </a:pPr>
            <a:r>
              <a:rPr sz="2400" spc="-55" dirty="0">
                <a:latin typeface="Microsoft Sans Serif"/>
                <a:cs typeface="Microsoft Sans Serif"/>
              </a:rPr>
              <a:t>Inferior</a:t>
            </a:r>
            <a:r>
              <a:rPr sz="2400" spc="-90" dirty="0">
                <a:latin typeface="Microsoft Sans Serif"/>
                <a:cs typeface="Microsoft Sans Serif"/>
              </a:rPr>
              <a:t> </a:t>
            </a:r>
            <a:r>
              <a:rPr sz="2400" spc="-10" dirty="0">
                <a:latin typeface="Microsoft Sans Serif"/>
                <a:cs typeface="Microsoft Sans Serif"/>
              </a:rPr>
              <a:t>alveolar</a:t>
            </a:r>
            <a:endParaRPr sz="2400" dirty="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400" spc="-60" dirty="0">
                <a:latin typeface="Microsoft Sans Serif"/>
                <a:cs typeface="Microsoft Sans Serif"/>
              </a:rPr>
              <a:t>Incisive</a:t>
            </a:r>
            <a:endParaRPr sz="2400" dirty="0">
              <a:latin typeface="Microsoft Sans Serif"/>
              <a:cs typeface="Microsoft Sans Serif"/>
            </a:endParaRPr>
          </a:p>
          <a:p>
            <a:pPr marL="240029" indent="-227329">
              <a:lnSpc>
                <a:spcPct val="100000"/>
              </a:lnSpc>
              <a:spcBef>
                <a:spcPts val="985"/>
              </a:spcBef>
              <a:buSzPct val="125000"/>
              <a:buFont typeface="Arial MT"/>
              <a:buChar char="•"/>
              <a:tabLst>
                <a:tab pos="240029" algn="l"/>
              </a:tabLst>
            </a:pPr>
            <a:r>
              <a:rPr sz="2400" spc="-10" dirty="0">
                <a:latin typeface="Microsoft Sans Serif"/>
                <a:cs typeface="Microsoft Sans Serif"/>
              </a:rPr>
              <a:t>Mental</a:t>
            </a:r>
            <a:endParaRPr sz="2400" dirty="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400" spc="-10" dirty="0">
                <a:latin typeface="Microsoft Sans Serif"/>
                <a:cs typeface="Microsoft Sans Serif"/>
              </a:rPr>
              <a:t>Lingual</a:t>
            </a:r>
            <a:endParaRPr sz="2400" dirty="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400" spc="-10" dirty="0">
                <a:latin typeface="Microsoft Sans Serif"/>
                <a:cs typeface="Microsoft Sans Serif"/>
              </a:rPr>
              <a:t>Mylohyoid</a:t>
            </a:r>
            <a:endParaRPr sz="2400" dirty="0">
              <a:latin typeface="Microsoft Sans Serif"/>
              <a:cs typeface="Microsoft Sans Serif"/>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6039" y="205866"/>
            <a:ext cx="7139305" cy="1068070"/>
          </a:xfrm>
          <a:prstGeom prst="rect">
            <a:avLst/>
          </a:prstGeom>
        </p:spPr>
        <p:txBody>
          <a:bodyPr vert="horz" wrap="square" lIns="0" tIns="74295" rIns="0" bIns="0" rtlCol="0">
            <a:spAutoFit/>
          </a:bodyPr>
          <a:lstStyle/>
          <a:p>
            <a:pPr marL="12700" marR="5080">
              <a:lnSpc>
                <a:spcPts val="3890"/>
              </a:lnSpc>
              <a:spcBef>
                <a:spcPts val="585"/>
              </a:spcBef>
            </a:pPr>
            <a:r>
              <a:rPr spc="-200" dirty="0"/>
              <a:t>VAZIRANI-</a:t>
            </a:r>
            <a:r>
              <a:rPr spc="-229" dirty="0"/>
              <a:t>AKINOSI</a:t>
            </a:r>
            <a:r>
              <a:rPr spc="65" dirty="0"/>
              <a:t> </a:t>
            </a:r>
            <a:r>
              <a:rPr spc="-455" dirty="0"/>
              <a:t>CLOSED-</a:t>
            </a:r>
            <a:r>
              <a:rPr spc="-310" dirty="0"/>
              <a:t>MOUTH </a:t>
            </a:r>
            <a:r>
              <a:rPr spc="-320" dirty="0"/>
              <a:t>MANDIBULAR</a:t>
            </a:r>
            <a:r>
              <a:rPr spc="-5" dirty="0"/>
              <a:t> </a:t>
            </a:r>
            <a:r>
              <a:rPr spc="-505" dirty="0"/>
              <a:t>BLOCK</a:t>
            </a:r>
          </a:p>
        </p:txBody>
      </p:sp>
      <p:sp>
        <p:nvSpPr>
          <p:cNvPr id="3" name="object 3"/>
          <p:cNvSpPr txBox="1"/>
          <p:nvPr/>
        </p:nvSpPr>
        <p:spPr>
          <a:xfrm>
            <a:off x="1108354" y="1264869"/>
            <a:ext cx="6202045" cy="4331970"/>
          </a:xfrm>
          <a:prstGeom prst="rect">
            <a:avLst/>
          </a:prstGeom>
        </p:spPr>
        <p:txBody>
          <a:bodyPr vert="horz" wrap="square" lIns="0" tIns="83185" rIns="0" bIns="0" rtlCol="0">
            <a:spAutoFit/>
          </a:bodyPr>
          <a:lstStyle/>
          <a:p>
            <a:pPr marL="12700">
              <a:lnSpc>
                <a:spcPct val="100000"/>
              </a:lnSpc>
              <a:spcBef>
                <a:spcPts val="655"/>
              </a:spcBef>
            </a:pPr>
            <a:r>
              <a:rPr sz="2400" b="1" spc="-175" dirty="0">
                <a:latin typeface="Arial"/>
                <a:cs typeface="Arial"/>
              </a:rPr>
              <a:t>Areas</a:t>
            </a:r>
            <a:r>
              <a:rPr sz="2400" b="1" dirty="0">
                <a:latin typeface="Arial"/>
                <a:cs typeface="Arial"/>
              </a:rPr>
              <a:t> </a:t>
            </a:r>
            <a:r>
              <a:rPr sz="2400" b="1" spc="-90" dirty="0">
                <a:latin typeface="Arial"/>
                <a:cs typeface="Arial"/>
              </a:rPr>
              <a:t>Anesthetized</a:t>
            </a:r>
            <a:endParaRPr sz="2400">
              <a:latin typeface="Arial"/>
              <a:cs typeface="Arial"/>
            </a:endParaRPr>
          </a:p>
          <a:p>
            <a:pPr marL="241300" indent="-228600">
              <a:lnSpc>
                <a:spcPct val="100000"/>
              </a:lnSpc>
              <a:spcBef>
                <a:spcPts val="1300"/>
              </a:spcBef>
              <a:buSzPct val="125000"/>
              <a:buFont typeface="Arial MT"/>
              <a:buChar char="•"/>
              <a:tabLst>
                <a:tab pos="241300" algn="l"/>
              </a:tabLst>
            </a:pPr>
            <a:r>
              <a:rPr sz="2400" spc="-85" dirty="0">
                <a:latin typeface="Microsoft Sans Serif"/>
                <a:cs typeface="Microsoft Sans Serif"/>
              </a:rPr>
              <a:t>Mandibular</a:t>
            </a:r>
            <a:r>
              <a:rPr sz="2400" spc="-75" dirty="0">
                <a:latin typeface="Microsoft Sans Serif"/>
                <a:cs typeface="Microsoft Sans Serif"/>
              </a:rPr>
              <a:t> </a:t>
            </a:r>
            <a:r>
              <a:rPr sz="2400" spc="-100" dirty="0">
                <a:latin typeface="Microsoft Sans Serif"/>
                <a:cs typeface="Microsoft Sans Serif"/>
              </a:rPr>
              <a:t>teeth</a:t>
            </a:r>
            <a:r>
              <a:rPr sz="2400" spc="-60" dirty="0">
                <a:latin typeface="Microsoft Sans Serif"/>
                <a:cs typeface="Microsoft Sans Serif"/>
              </a:rPr>
              <a:t> </a:t>
            </a:r>
            <a:r>
              <a:rPr sz="2400" dirty="0">
                <a:latin typeface="Microsoft Sans Serif"/>
                <a:cs typeface="Microsoft Sans Serif"/>
              </a:rPr>
              <a:t>to</a:t>
            </a:r>
            <a:r>
              <a:rPr sz="2400" spc="-7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0" dirty="0">
                <a:latin typeface="Microsoft Sans Serif"/>
                <a:cs typeface="Microsoft Sans Serif"/>
              </a:rPr>
              <a:t>midline</a:t>
            </a:r>
            <a:endParaRPr sz="2400">
              <a:latin typeface="Microsoft Sans Serif"/>
              <a:cs typeface="Microsoft Sans Serif"/>
            </a:endParaRPr>
          </a:p>
          <a:p>
            <a:pPr marL="241300" indent="-228600">
              <a:lnSpc>
                <a:spcPct val="100000"/>
              </a:lnSpc>
              <a:spcBef>
                <a:spcPts val="1270"/>
              </a:spcBef>
              <a:buSzPct val="125000"/>
              <a:buFont typeface="Arial MT"/>
              <a:buChar char="•"/>
              <a:tabLst>
                <a:tab pos="241300" algn="l"/>
              </a:tabLst>
            </a:pPr>
            <a:r>
              <a:rPr sz="2400" spc="-160" dirty="0">
                <a:latin typeface="Microsoft Sans Serif"/>
                <a:cs typeface="Microsoft Sans Serif"/>
              </a:rPr>
              <a:t>Body</a:t>
            </a:r>
            <a:r>
              <a:rPr sz="2400" dirty="0">
                <a:latin typeface="Microsoft Sans Serif"/>
                <a:cs typeface="Microsoft Sans Serif"/>
              </a:rPr>
              <a:t> of</a:t>
            </a:r>
            <a:r>
              <a:rPr sz="2400" spc="4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20" dirty="0">
                <a:latin typeface="Microsoft Sans Serif"/>
                <a:cs typeface="Microsoft Sans Serif"/>
              </a:rPr>
              <a:t>mandible</a:t>
            </a:r>
            <a:r>
              <a:rPr sz="2400" spc="-10" dirty="0">
                <a:latin typeface="Microsoft Sans Serif"/>
                <a:cs typeface="Microsoft Sans Serif"/>
              </a:rPr>
              <a:t> </a:t>
            </a:r>
            <a:r>
              <a:rPr sz="2400" spc="-90" dirty="0">
                <a:latin typeface="Microsoft Sans Serif"/>
                <a:cs typeface="Microsoft Sans Serif"/>
              </a:rPr>
              <a:t>and</a:t>
            </a:r>
            <a:r>
              <a:rPr sz="2400" spc="-30" dirty="0">
                <a:latin typeface="Microsoft Sans Serif"/>
                <a:cs typeface="Microsoft Sans Serif"/>
              </a:rPr>
              <a:t> </a:t>
            </a:r>
            <a:r>
              <a:rPr sz="2400" spc="-50" dirty="0">
                <a:latin typeface="Microsoft Sans Serif"/>
                <a:cs typeface="Microsoft Sans Serif"/>
              </a:rPr>
              <a:t>inferior</a:t>
            </a:r>
            <a:r>
              <a:rPr sz="2400" spc="-10" dirty="0">
                <a:latin typeface="Microsoft Sans Serif"/>
                <a:cs typeface="Microsoft Sans Serif"/>
              </a:rPr>
              <a:t> </a:t>
            </a:r>
            <a:r>
              <a:rPr sz="2400" spc="-75" dirty="0">
                <a:latin typeface="Microsoft Sans Serif"/>
                <a:cs typeface="Microsoft Sans Serif"/>
              </a:rPr>
              <a:t>portion</a:t>
            </a:r>
            <a:r>
              <a:rPr sz="2400" spc="-5" dirty="0">
                <a:latin typeface="Microsoft Sans Serif"/>
                <a:cs typeface="Microsoft Sans Serif"/>
              </a:rPr>
              <a:t> </a:t>
            </a:r>
            <a:r>
              <a:rPr sz="2400" dirty="0">
                <a:latin typeface="Microsoft Sans Serif"/>
                <a:cs typeface="Microsoft Sans Serif"/>
              </a:rPr>
              <a:t>of</a:t>
            </a:r>
            <a:r>
              <a:rPr sz="2400" spc="50" dirty="0">
                <a:latin typeface="Microsoft Sans Serif"/>
                <a:cs typeface="Microsoft Sans Serif"/>
              </a:rPr>
              <a:t> </a:t>
            </a:r>
            <a:r>
              <a:rPr sz="2400" spc="-25" dirty="0">
                <a:latin typeface="Microsoft Sans Serif"/>
                <a:cs typeface="Microsoft Sans Serif"/>
              </a:rPr>
              <a:t>the</a:t>
            </a:r>
            <a:endParaRPr sz="2400">
              <a:latin typeface="Microsoft Sans Serif"/>
              <a:cs typeface="Microsoft Sans Serif"/>
            </a:endParaRPr>
          </a:p>
          <a:p>
            <a:pPr marL="240665">
              <a:lnSpc>
                <a:spcPct val="100000"/>
              </a:lnSpc>
              <a:spcBef>
                <a:spcPts val="290"/>
              </a:spcBef>
            </a:pPr>
            <a:r>
              <a:rPr sz="2400" spc="-35" dirty="0">
                <a:latin typeface="Microsoft Sans Serif"/>
                <a:cs typeface="Microsoft Sans Serif"/>
              </a:rPr>
              <a:t>ramus</a:t>
            </a:r>
            <a:endParaRPr sz="2400">
              <a:latin typeface="Microsoft Sans Serif"/>
              <a:cs typeface="Microsoft Sans Serif"/>
            </a:endParaRPr>
          </a:p>
          <a:p>
            <a:pPr marL="240665" marR="335915" indent="-228600">
              <a:lnSpc>
                <a:spcPct val="110000"/>
              </a:lnSpc>
              <a:spcBef>
                <a:spcPts val="1015"/>
              </a:spcBef>
              <a:buSzPct val="125000"/>
              <a:buFont typeface="Arial MT"/>
              <a:buChar char="•"/>
              <a:tabLst>
                <a:tab pos="240665" algn="l"/>
              </a:tabLst>
            </a:pPr>
            <a:r>
              <a:rPr sz="2400" spc="-225" dirty="0">
                <a:latin typeface="Microsoft Sans Serif"/>
                <a:cs typeface="Microsoft Sans Serif"/>
              </a:rPr>
              <a:t>Buccal</a:t>
            </a:r>
            <a:r>
              <a:rPr sz="2400" spc="60" dirty="0">
                <a:latin typeface="Microsoft Sans Serif"/>
                <a:cs typeface="Microsoft Sans Serif"/>
              </a:rPr>
              <a:t> </a:t>
            </a:r>
            <a:r>
              <a:rPr sz="2400" spc="-204" dirty="0">
                <a:latin typeface="Microsoft Sans Serif"/>
                <a:cs typeface="Microsoft Sans Serif"/>
              </a:rPr>
              <a:t>mucoperiosteum</a:t>
            </a:r>
            <a:r>
              <a:rPr sz="2400" spc="30" dirty="0">
                <a:latin typeface="Microsoft Sans Serif"/>
                <a:cs typeface="Microsoft Sans Serif"/>
              </a:rPr>
              <a:t> </a:t>
            </a:r>
            <a:r>
              <a:rPr sz="2400" spc="-70" dirty="0">
                <a:latin typeface="Microsoft Sans Serif"/>
                <a:cs typeface="Microsoft Sans Serif"/>
              </a:rPr>
              <a:t>and</a:t>
            </a:r>
            <a:r>
              <a:rPr sz="2400" spc="30" dirty="0">
                <a:latin typeface="Microsoft Sans Serif"/>
                <a:cs typeface="Microsoft Sans Serif"/>
              </a:rPr>
              <a:t> </a:t>
            </a:r>
            <a:r>
              <a:rPr sz="2400" spc="-300" dirty="0">
                <a:latin typeface="Microsoft Sans Serif"/>
                <a:cs typeface="Microsoft Sans Serif"/>
              </a:rPr>
              <a:t>mucous</a:t>
            </a:r>
            <a:r>
              <a:rPr sz="2400" spc="30" dirty="0">
                <a:latin typeface="Microsoft Sans Serif"/>
                <a:cs typeface="Microsoft Sans Serif"/>
              </a:rPr>
              <a:t> </a:t>
            </a:r>
            <a:r>
              <a:rPr sz="2400" spc="-155" dirty="0">
                <a:latin typeface="Microsoft Sans Serif"/>
                <a:cs typeface="Microsoft Sans Serif"/>
              </a:rPr>
              <a:t>membrane </a:t>
            </a:r>
            <a:r>
              <a:rPr sz="2400" spc="-70" dirty="0">
                <a:latin typeface="Microsoft Sans Serif"/>
                <a:cs typeface="Microsoft Sans Serif"/>
              </a:rPr>
              <a:t>anterior</a:t>
            </a:r>
            <a:r>
              <a:rPr sz="2400" spc="-90" dirty="0">
                <a:latin typeface="Microsoft Sans Serif"/>
                <a:cs typeface="Microsoft Sans Serif"/>
              </a:rPr>
              <a:t> </a:t>
            </a:r>
            <a:r>
              <a:rPr sz="2400" dirty="0">
                <a:latin typeface="Microsoft Sans Serif"/>
                <a:cs typeface="Microsoft Sans Serif"/>
              </a:rPr>
              <a:t>to</a:t>
            </a:r>
            <a:r>
              <a:rPr sz="2400" spc="-10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50" dirty="0">
                <a:latin typeface="Microsoft Sans Serif"/>
                <a:cs typeface="Microsoft Sans Serif"/>
              </a:rPr>
              <a:t>mental</a:t>
            </a:r>
            <a:r>
              <a:rPr sz="2400" spc="-10" dirty="0">
                <a:latin typeface="Microsoft Sans Serif"/>
                <a:cs typeface="Microsoft Sans Serif"/>
              </a:rPr>
              <a:t> foramen</a:t>
            </a:r>
            <a:endParaRPr sz="2400">
              <a:latin typeface="Microsoft Sans Serif"/>
              <a:cs typeface="Microsoft Sans Serif"/>
            </a:endParaRPr>
          </a:p>
          <a:p>
            <a:pPr marL="241300" indent="-228600">
              <a:lnSpc>
                <a:spcPct val="100000"/>
              </a:lnSpc>
              <a:spcBef>
                <a:spcPts val="1295"/>
              </a:spcBef>
              <a:buSzPct val="125000"/>
              <a:buFont typeface="Arial MT"/>
              <a:buChar char="•"/>
              <a:tabLst>
                <a:tab pos="241300" algn="l"/>
              </a:tabLst>
            </a:pPr>
            <a:r>
              <a:rPr sz="2400" spc="-95" dirty="0">
                <a:latin typeface="Microsoft Sans Serif"/>
                <a:cs typeface="Microsoft Sans Serif"/>
              </a:rPr>
              <a:t>Anterior</a:t>
            </a:r>
            <a:r>
              <a:rPr sz="2400" spc="-60" dirty="0">
                <a:latin typeface="Microsoft Sans Serif"/>
                <a:cs typeface="Microsoft Sans Serif"/>
              </a:rPr>
              <a:t> </a:t>
            </a:r>
            <a:r>
              <a:rPr sz="2400" spc="-95" dirty="0">
                <a:latin typeface="Microsoft Sans Serif"/>
                <a:cs typeface="Microsoft Sans Serif"/>
              </a:rPr>
              <a:t>two</a:t>
            </a:r>
            <a:r>
              <a:rPr sz="2400" spc="-20" dirty="0">
                <a:latin typeface="Microsoft Sans Serif"/>
                <a:cs typeface="Microsoft Sans Serif"/>
              </a:rPr>
              <a:t> </a:t>
            </a:r>
            <a:r>
              <a:rPr sz="2400" spc="-125" dirty="0">
                <a:latin typeface="Microsoft Sans Serif"/>
                <a:cs typeface="Microsoft Sans Serif"/>
              </a:rPr>
              <a:t>thirds</a:t>
            </a:r>
            <a:r>
              <a:rPr sz="2400" spc="-25"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45" dirty="0">
                <a:latin typeface="Microsoft Sans Serif"/>
                <a:cs typeface="Microsoft Sans Serif"/>
              </a:rPr>
              <a:t>tongue</a:t>
            </a:r>
            <a:r>
              <a:rPr sz="2400" spc="-15" dirty="0">
                <a:latin typeface="Microsoft Sans Serif"/>
                <a:cs typeface="Microsoft Sans Serif"/>
              </a:rPr>
              <a:t> </a:t>
            </a:r>
            <a:r>
              <a:rPr sz="2400" spc="-85" dirty="0">
                <a:latin typeface="Microsoft Sans Serif"/>
                <a:cs typeface="Microsoft Sans Serif"/>
              </a:rPr>
              <a:t>and</a:t>
            </a:r>
            <a:r>
              <a:rPr sz="2400" spc="-45" dirty="0">
                <a:latin typeface="Microsoft Sans Serif"/>
                <a:cs typeface="Microsoft Sans Serif"/>
              </a:rPr>
              <a:t> </a:t>
            </a:r>
            <a:r>
              <a:rPr sz="2400" dirty="0">
                <a:latin typeface="Microsoft Sans Serif"/>
                <a:cs typeface="Microsoft Sans Serif"/>
              </a:rPr>
              <a:t>floor</a:t>
            </a:r>
            <a:r>
              <a:rPr sz="2400" spc="-5"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65" dirty="0">
                <a:latin typeface="Microsoft Sans Serif"/>
                <a:cs typeface="Microsoft Sans Serif"/>
              </a:rPr>
              <a:t>the</a:t>
            </a:r>
            <a:endParaRPr sz="2400">
              <a:latin typeface="Microsoft Sans Serif"/>
              <a:cs typeface="Microsoft Sans Serif"/>
            </a:endParaRPr>
          </a:p>
          <a:p>
            <a:pPr marL="240665">
              <a:lnSpc>
                <a:spcPct val="100000"/>
              </a:lnSpc>
              <a:spcBef>
                <a:spcPts val="290"/>
              </a:spcBef>
            </a:pPr>
            <a:r>
              <a:rPr sz="2400" spc="-20" dirty="0">
                <a:latin typeface="Microsoft Sans Serif"/>
                <a:cs typeface="Microsoft Sans Serif"/>
              </a:rPr>
              <a:t>oral</a:t>
            </a:r>
            <a:r>
              <a:rPr sz="2400" spc="-80" dirty="0">
                <a:latin typeface="Microsoft Sans Serif"/>
                <a:cs typeface="Microsoft Sans Serif"/>
              </a:rPr>
              <a:t> cavity</a:t>
            </a:r>
            <a:r>
              <a:rPr sz="2400" spc="-50" dirty="0">
                <a:latin typeface="Microsoft Sans Serif"/>
                <a:cs typeface="Microsoft Sans Serif"/>
              </a:rPr>
              <a:t> </a:t>
            </a:r>
            <a:r>
              <a:rPr sz="2400" spc="-105" dirty="0">
                <a:latin typeface="Microsoft Sans Serif"/>
                <a:cs typeface="Microsoft Sans Serif"/>
              </a:rPr>
              <a:t>(lingual</a:t>
            </a:r>
            <a:r>
              <a:rPr sz="2400" spc="-55" dirty="0">
                <a:latin typeface="Microsoft Sans Serif"/>
                <a:cs typeface="Microsoft Sans Serif"/>
              </a:rPr>
              <a:t> </a:t>
            </a:r>
            <a:r>
              <a:rPr sz="2400" spc="-10" dirty="0">
                <a:latin typeface="Microsoft Sans Serif"/>
                <a:cs typeface="Microsoft Sans Serif"/>
              </a:rPr>
              <a:t>nerve)</a:t>
            </a:r>
            <a:endParaRPr sz="2400">
              <a:latin typeface="Microsoft Sans Serif"/>
              <a:cs typeface="Microsoft Sans Serif"/>
            </a:endParaRPr>
          </a:p>
          <a:p>
            <a:pPr marL="241300" indent="-228600">
              <a:lnSpc>
                <a:spcPct val="100000"/>
              </a:lnSpc>
              <a:spcBef>
                <a:spcPts val="1275"/>
              </a:spcBef>
              <a:buSzPct val="125000"/>
              <a:buFont typeface="Arial MT"/>
              <a:buChar char="•"/>
              <a:tabLst>
                <a:tab pos="241300" algn="l"/>
              </a:tabLst>
            </a:pPr>
            <a:r>
              <a:rPr sz="2400" spc="-155" dirty="0">
                <a:latin typeface="Microsoft Sans Serif"/>
                <a:cs typeface="Microsoft Sans Serif"/>
              </a:rPr>
              <a:t>Lingual</a:t>
            </a:r>
            <a:r>
              <a:rPr sz="2400" spc="10" dirty="0">
                <a:latin typeface="Microsoft Sans Serif"/>
                <a:cs typeface="Microsoft Sans Serif"/>
              </a:rPr>
              <a:t> </a:t>
            </a:r>
            <a:r>
              <a:rPr sz="2400" spc="-95" dirty="0">
                <a:latin typeface="Microsoft Sans Serif"/>
                <a:cs typeface="Microsoft Sans Serif"/>
              </a:rPr>
              <a:t>soft</a:t>
            </a:r>
            <a:r>
              <a:rPr sz="2400" spc="15" dirty="0">
                <a:latin typeface="Microsoft Sans Serif"/>
                <a:cs typeface="Microsoft Sans Serif"/>
              </a:rPr>
              <a:t> </a:t>
            </a:r>
            <a:r>
              <a:rPr sz="2400" spc="-254" dirty="0">
                <a:latin typeface="Microsoft Sans Serif"/>
                <a:cs typeface="Microsoft Sans Serif"/>
              </a:rPr>
              <a:t>tissues</a:t>
            </a:r>
            <a:r>
              <a:rPr sz="2400" spc="25" dirty="0">
                <a:latin typeface="Microsoft Sans Serif"/>
                <a:cs typeface="Microsoft Sans Serif"/>
              </a:rPr>
              <a:t> </a:t>
            </a:r>
            <a:r>
              <a:rPr sz="2400" spc="-70" dirty="0">
                <a:latin typeface="Microsoft Sans Serif"/>
                <a:cs typeface="Microsoft Sans Serif"/>
              </a:rPr>
              <a:t>and</a:t>
            </a:r>
            <a:r>
              <a:rPr sz="2400" spc="20" dirty="0">
                <a:latin typeface="Microsoft Sans Serif"/>
                <a:cs typeface="Microsoft Sans Serif"/>
              </a:rPr>
              <a:t> </a:t>
            </a:r>
            <a:r>
              <a:rPr sz="2400" spc="-145" dirty="0">
                <a:latin typeface="Microsoft Sans Serif"/>
                <a:cs typeface="Microsoft Sans Serif"/>
              </a:rPr>
              <a:t>periosteum(lingual</a:t>
            </a:r>
            <a:r>
              <a:rPr sz="2400" spc="20" dirty="0">
                <a:latin typeface="Microsoft Sans Serif"/>
                <a:cs typeface="Microsoft Sans Serif"/>
              </a:rPr>
              <a:t> </a:t>
            </a:r>
            <a:r>
              <a:rPr sz="2400" spc="-10" dirty="0">
                <a:latin typeface="Microsoft Sans Serif"/>
                <a:cs typeface="Microsoft Sans Serif"/>
              </a:rPr>
              <a:t>nerve)</a:t>
            </a:r>
            <a:endParaRPr sz="2400">
              <a:latin typeface="Microsoft Sans Serif"/>
              <a:cs typeface="Microsoft Sans Serif"/>
            </a:endParaRPr>
          </a:p>
        </p:txBody>
      </p:sp>
      <p:pic>
        <p:nvPicPr>
          <p:cNvPr id="4" name="object 4"/>
          <p:cNvPicPr/>
          <p:nvPr/>
        </p:nvPicPr>
        <p:blipFill>
          <a:blip r:embed="rId2" cstate="print"/>
          <a:stretch>
            <a:fillRect/>
          </a:stretch>
        </p:blipFill>
        <p:spPr>
          <a:xfrm>
            <a:off x="7537703" y="1975094"/>
            <a:ext cx="4494199" cy="26852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Объект 7">
            <a:extLst>
              <a:ext uri="{FF2B5EF4-FFF2-40B4-BE49-F238E27FC236}">
                <a16:creationId xmlns:a16="http://schemas.microsoft.com/office/drawing/2014/main" id="{C718F5CD-9172-4843-AA94-A71CB7FCDDF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33600" y="90488"/>
            <a:ext cx="7924800" cy="6635750"/>
          </a:xfrm>
        </p:spPr>
      </p:pic>
      <p:pic>
        <p:nvPicPr>
          <p:cNvPr id="10243" name="Объект 7">
            <a:extLst>
              <a:ext uri="{FF2B5EF4-FFF2-40B4-BE49-F238E27FC236}">
                <a16:creationId xmlns:a16="http://schemas.microsoft.com/office/drawing/2014/main" id="{46CB1760-9085-4579-AB20-2A36A75BB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8067" b="89214"/>
          <a:stretch>
            <a:fillRect/>
          </a:stretch>
        </p:blipFill>
        <p:spPr bwMode="auto">
          <a:xfrm>
            <a:off x="2133600" y="5562600"/>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53365"/>
            <a:ext cx="7139940" cy="1068705"/>
          </a:xfrm>
          <a:prstGeom prst="rect">
            <a:avLst/>
          </a:prstGeom>
        </p:spPr>
        <p:txBody>
          <a:bodyPr vert="horz" wrap="square" lIns="0" tIns="74930" rIns="0" bIns="0" rtlCol="0">
            <a:spAutoFit/>
          </a:bodyPr>
          <a:lstStyle/>
          <a:p>
            <a:pPr marL="12700" marR="5080">
              <a:lnSpc>
                <a:spcPts val="3890"/>
              </a:lnSpc>
              <a:spcBef>
                <a:spcPts val="590"/>
              </a:spcBef>
            </a:pPr>
            <a:r>
              <a:rPr spc="-195" dirty="0"/>
              <a:t>VAZIRANI-</a:t>
            </a:r>
            <a:r>
              <a:rPr spc="-229" dirty="0"/>
              <a:t>AKINOSI</a:t>
            </a:r>
            <a:r>
              <a:rPr spc="65" dirty="0"/>
              <a:t> </a:t>
            </a:r>
            <a:r>
              <a:rPr spc="-455" dirty="0"/>
              <a:t>CLOSED-</a:t>
            </a:r>
            <a:r>
              <a:rPr spc="-305" dirty="0"/>
              <a:t>MOUTH </a:t>
            </a:r>
            <a:r>
              <a:rPr spc="-320" dirty="0"/>
              <a:t>MANDIBULAR</a:t>
            </a:r>
            <a:r>
              <a:rPr spc="-5" dirty="0"/>
              <a:t> </a:t>
            </a:r>
            <a:r>
              <a:rPr spc="-505" dirty="0"/>
              <a:t>BLOCK</a:t>
            </a:r>
          </a:p>
        </p:txBody>
      </p:sp>
      <p:sp>
        <p:nvSpPr>
          <p:cNvPr id="3" name="object 3"/>
          <p:cNvSpPr txBox="1"/>
          <p:nvPr/>
        </p:nvSpPr>
        <p:spPr>
          <a:xfrm>
            <a:off x="1220520" y="1354462"/>
            <a:ext cx="9739630" cy="4285615"/>
          </a:xfrm>
          <a:prstGeom prst="rect">
            <a:avLst/>
          </a:prstGeom>
        </p:spPr>
        <p:txBody>
          <a:bodyPr vert="horz" wrap="square" lIns="0" tIns="83185" rIns="0" bIns="0" rtlCol="0">
            <a:spAutoFit/>
          </a:bodyPr>
          <a:lstStyle/>
          <a:p>
            <a:pPr marL="12700">
              <a:lnSpc>
                <a:spcPct val="100000"/>
              </a:lnSpc>
              <a:spcBef>
                <a:spcPts val="655"/>
              </a:spcBef>
            </a:pPr>
            <a:r>
              <a:rPr sz="2200" b="1" spc="-70" dirty="0">
                <a:latin typeface="Arial"/>
                <a:cs typeface="Arial"/>
              </a:rPr>
              <a:t>Indications</a:t>
            </a:r>
            <a:endParaRPr sz="2200">
              <a:latin typeface="Arial"/>
              <a:cs typeface="Arial"/>
            </a:endParaRPr>
          </a:p>
          <a:p>
            <a:pPr marL="240029" indent="-227329">
              <a:lnSpc>
                <a:spcPct val="100000"/>
              </a:lnSpc>
              <a:spcBef>
                <a:spcPts val="1250"/>
              </a:spcBef>
              <a:buSzPct val="125000"/>
              <a:buFont typeface="Arial MT"/>
              <a:buChar char="•"/>
              <a:tabLst>
                <a:tab pos="240029" algn="l"/>
              </a:tabLst>
            </a:pPr>
            <a:r>
              <a:rPr sz="2200" spc="-135" dirty="0">
                <a:latin typeface="Microsoft Sans Serif"/>
                <a:cs typeface="Microsoft Sans Serif"/>
              </a:rPr>
              <a:t>Limited</a:t>
            </a:r>
            <a:r>
              <a:rPr sz="2200" spc="35" dirty="0">
                <a:latin typeface="Microsoft Sans Serif"/>
                <a:cs typeface="Microsoft Sans Serif"/>
              </a:rPr>
              <a:t> </a:t>
            </a:r>
            <a:r>
              <a:rPr sz="2200" spc="-105" dirty="0">
                <a:latin typeface="Microsoft Sans Serif"/>
                <a:cs typeface="Microsoft Sans Serif"/>
              </a:rPr>
              <a:t>mandibular</a:t>
            </a:r>
            <a:r>
              <a:rPr sz="2200" spc="-5" dirty="0">
                <a:latin typeface="Microsoft Sans Serif"/>
                <a:cs typeface="Microsoft Sans Serif"/>
              </a:rPr>
              <a:t> </a:t>
            </a:r>
            <a:r>
              <a:rPr sz="2200" spc="-10" dirty="0">
                <a:latin typeface="Microsoft Sans Serif"/>
                <a:cs typeface="Microsoft Sans Serif"/>
              </a:rPr>
              <a:t>opening</a:t>
            </a:r>
            <a:endParaRPr sz="220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200" spc="-75" dirty="0">
                <a:latin typeface="Microsoft Sans Serif"/>
                <a:cs typeface="Microsoft Sans Serif"/>
              </a:rPr>
              <a:t>Multiple</a:t>
            </a:r>
            <a:r>
              <a:rPr sz="2200" spc="55" dirty="0">
                <a:latin typeface="Microsoft Sans Serif"/>
                <a:cs typeface="Microsoft Sans Serif"/>
              </a:rPr>
              <a:t> </a:t>
            </a:r>
            <a:r>
              <a:rPr sz="2200" spc="-140" dirty="0">
                <a:latin typeface="Microsoft Sans Serif"/>
                <a:cs typeface="Microsoft Sans Serif"/>
              </a:rPr>
              <a:t>procedures</a:t>
            </a:r>
            <a:r>
              <a:rPr sz="2200" spc="10" dirty="0">
                <a:latin typeface="Microsoft Sans Serif"/>
                <a:cs typeface="Microsoft Sans Serif"/>
              </a:rPr>
              <a:t> </a:t>
            </a:r>
            <a:r>
              <a:rPr sz="2200" spc="-204" dirty="0">
                <a:latin typeface="Microsoft Sans Serif"/>
                <a:cs typeface="Microsoft Sans Serif"/>
              </a:rPr>
              <a:t>on</a:t>
            </a:r>
            <a:r>
              <a:rPr sz="2200" spc="25" dirty="0">
                <a:latin typeface="Microsoft Sans Serif"/>
                <a:cs typeface="Microsoft Sans Serif"/>
              </a:rPr>
              <a:t> </a:t>
            </a:r>
            <a:r>
              <a:rPr sz="2200" spc="-105" dirty="0">
                <a:latin typeface="Microsoft Sans Serif"/>
                <a:cs typeface="Microsoft Sans Serif"/>
              </a:rPr>
              <a:t>mandibular</a:t>
            </a:r>
            <a:r>
              <a:rPr sz="2200" spc="15" dirty="0">
                <a:latin typeface="Microsoft Sans Serif"/>
                <a:cs typeface="Microsoft Sans Serif"/>
              </a:rPr>
              <a:t> </a:t>
            </a:r>
            <a:r>
              <a:rPr sz="2200" spc="-10" dirty="0">
                <a:latin typeface="Microsoft Sans Serif"/>
                <a:cs typeface="Microsoft Sans Serif"/>
              </a:rPr>
              <a:t>teeth</a:t>
            </a:r>
            <a:endParaRPr sz="220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200" spc="-45" dirty="0">
                <a:latin typeface="Microsoft Sans Serif"/>
                <a:cs typeface="Microsoft Sans Serif"/>
              </a:rPr>
              <a:t>Inability</a:t>
            </a:r>
            <a:r>
              <a:rPr sz="2200" spc="-100" dirty="0">
                <a:latin typeface="Microsoft Sans Serif"/>
                <a:cs typeface="Microsoft Sans Serif"/>
              </a:rPr>
              <a:t> </a:t>
            </a:r>
            <a:r>
              <a:rPr sz="2200" dirty="0">
                <a:latin typeface="Microsoft Sans Serif"/>
                <a:cs typeface="Microsoft Sans Serif"/>
              </a:rPr>
              <a:t>to</a:t>
            </a:r>
            <a:r>
              <a:rPr sz="2200" spc="-25" dirty="0">
                <a:latin typeface="Microsoft Sans Serif"/>
                <a:cs typeface="Microsoft Sans Serif"/>
              </a:rPr>
              <a:t> </a:t>
            </a:r>
            <a:r>
              <a:rPr sz="2200" spc="-125" dirty="0">
                <a:latin typeface="Microsoft Sans Serif"/>
                <a:cs typeface="Microsoft Sans Serif"/>
              </a:rPr>
              <a:t>visualize</a:t>
            </a:r>
            <a:r>
              <a:rPr sz="2200" dirty="0">
                <a:latin typeface="Microsoft Sans Serif"/>
                <a:cs typeface="Microsoft Sans Serif"/>
              </a:rPr>
              <a:t> </a:t>
            </a:r>
            <a:r>
              <a:rPr sz="2200" spc="-135" dirty="0">
                <a:latin typeface="Microsoft Sans Serif"/>
                <a:cs typeface="Microsoft Sans Serif"/>
              </a:rPr>
              <a:t>landmarks</a:t>
            </a:r>
            <a:r>
              <a:rPr sz="2200" spc="-15" dirty="0">
                <a:latin typeface="Microsoft Sans Serif"/>
                <a:cs typeface="Microsoft Sans Serif"/>
              </a:rPr>
              <a:t> </a:t>
            </a:r>
            <a:r>
              <a:rPr sz="2200" dirty="0">
                <a:latin typeface="Microsoft Sans Serif"/>
                <a:cs typeface="Microsoft Sans Serif"/>
              </a:rPr>
              <a:t>for</a:t>
            </a:r>
            <a:r>
              <a:rPr sz="2200" spc="-20" dirty="0">
                <a:latin typeface="Microsoft Sans Serif"/>
                <a:cs typeface="Microsoft Sans Serif"/>
              </a:rPr>
              <a:t> </a:t>
            </a:r>
            <a:r>
              <a:rPr sz="2200" spc="-200" dirty="0">
                <a:latin typeface="Microsoft Sans Serif"/>
                <a:cs typeface="Microsoft Sans Serif"/>
              </a:rPr>
              <a:t>IANB</a:t>
            </a:r>
            <a:r>
              <a:rPr sz="2200" spc="5" dirty="0">
                <a:latin typeface="Microsoft Sans Serif"/>
                <a:cs typeface="Microsoft Sans Serif"/>
              </a:rPr>
              <a:t> </a:t>
            </a:r>
            <a:r>
              <a:rPr sz="2200" spc="-120" dirty="0">
                <a:latin typeface="Microsoft Sans Serif"/>
                <a:cs typeface="Microsoft Sans Serif"/>
              </a:rPr>
              <a:t>(e.g.,</a:t>
            </a:r>
            <a:r>
              <a:rPr sz="2200" spc="-10" dirty="0">
                <a:latin typeface="Microsoft Sans Serif"/>
                <a:cs typeface="Microsoft Sans Serif"/>
              </a:rPr>
              <a:t> </a:t>
            </a:r>
            <a:r>
              <a:rPr sz="2200" spc="-175" dirty="0">
                <a:latin typeface="Microsoft Sans Serif"/>
                <a:cs typeface="Microsoft Sans Serif"/>
              </a:rPr>
              <a:t>because</a:t>
            </a:r>
            <a:r>
              <a:rPr sz="2200" spc="-10" dirty="0">
                <a:latin typeface="Microsoft Sans Serif"/>
                <a:cs typeface="Microsoft Sans Serif"/>
              </a:rPr>
              <a:t> </a:t>
            </a:r>
            <a:r>
              <a:rPr sz="2200" dirty="0">
                <a:latin typeface="Microsoft Sans Serif"/>
                <a:cs typeface="Microsoft Sans Serif"/>
              </a:rPr>
              <a:t>of</a:t>
            </a:r>
            <a:r>
              <a:rPr sz="2200" spc="50" dirty="0">
                <a:latin typeface="Microsoft Sans Serif"/>
                <a:cs typeface="Microsoft Sans Serif"/>
              </a:rPr>
              <a:t> </a:t>
            </a:r>
            <a:r>
              <a:rPr sz="2200" spc="-20" dirty="0">
                <a:latin typeface="Microsoft Sans Serif"/>
                <a:cs typeface="Microsoft Sans Serif"/>
              </a:rPr>
              <a:t>large </a:t>
            </a:r>
            <a:r>
              <a:rPr sz="2200" spc="-10" dirty="0">
                <a:latin typeface="Microsoft Sans Serif"/>
                <a:cs typeface="Microsoft Sans Serif"/>
              </a:rPr>
              <a:t>tongue)</a:t>
            </a:r>
            <a:endParaRPr sz="2200">
              <a:latin typeface="Microsoft Sans Serif"/>
              <a:cs typeface="Microsoft Sans Serif"/>
            </a:endParaRPr>
          </a:p>
          <a:p>
            <a:pPr marL="12700">
              <a:lnSpc>
                <a:spcPct val="100000"/>
              </a:lnSpc>
              <a:spcBef>
                <a:spcPts val="1250"/>
              </a:spcBef>
            </a:pPr>
            <a:r>
              <a:rPr sz="2200" b="1" spc="-110" dirty="0">
                <a:latin typeface="Arial"/>
                <a:cs typeface="Arial"/>
              </a:rPr>
              <a:t>Contraindications</a:t>
            </a:r>
            <a:endParaRPr sz="2200">
              <a:latin typeface="Arial"/>
              <a:cs typeface="Arial"/>
            </a:endParaRPr>
          </a:p>
          <a:p>
            <a:pPr marL="240029" indent="-227329">
              <a:lnSpc>
                <a:spcPct val="100000"/>
              </a:lnSpc>
              <a:spcBef>
                <a:spcPts val="1275"/>
              </a:spcBef>
              <a:buSzPct val="125000"/>
              <a:buFont typeface="Arial MT"/>
              <a:buChar char="•"/>
              <a:tabLst>
                <a:tab pos="240029" algn="l"/>
              </a:tabLst>
            </a:pPr>
            <a:r>
              <a:rPr sz="2200" spc="-120" dirty="0">
                <a:latin typeface="Microsoft Sans Serif"/>
                <a:cs typeface="Microsoft Sans Serif"/>
              </a:rPr>
              <a:t>Infection</a:t>
            </a:r>
            <a:r>
              <a:rPr sz="2200" spc="-30" dirty="0">
                <a:latin typeface="Microsoft Sans Serif"/>
                <a:cs typeface="Microsoft Sans Serif"/>
              </a:rPr>
              <a:t> </a:t>
            </a:r>
            <a:r>
              <a:rPr sz="2200" dirty="0">
                <a:latin typeface="Microsoft Sans Serif"/>
                <a:cs typeface="Microsoft Sans Serif"/>
              </a:rPr>
              <a:t>or</a:t>
            </a:r>
            <a:r>
              <a:rPr sz="2200" spc="-50" dirty="0">
                <a:latin typeface="Microsoft Sans Serif"/>
                <a:cs typeface="Microsoft Sans Serif"/>
              </a:rPr>
              <a:t> </a:t>
            </a:r>
            <a:r>
              <a:rPr sz="2200" spc="-130" dirty="0">
                <a:latin typeface="Microsoft Sans Serif"/>
                <a:cs typeface="Microsoft Sans Serif"/>
              </a:rPr>
              <a:t>acute</a:t>
            </a:r>
            <a:r>
              <a:rPr sz="2200" spc="-10" dirty="0">
                <a:latin typeface="Microsoft Sans Serif"/>
                <a:cs typeface="Microsoft Sans Serif"/>
              </a:rPr>
              <a:t> </a:t>
            </a:r>
            <a:r>
              <a:rPr sz="2200" spc="-120" dirty="0">
                <a:latin typeface="Microsoft Sans Serif"/>
                <a:cs typeface="Microsoft Sans Serif"/>
              </a:rPr>
              <a:t>inflammation</a:t>
            </a:r>
            <a:r>
              <a:rPr sz="2200" spc="-30" dirty="0">
                <a:latin typeface="Microsoft Sans Serif"/>
                <a:cs typeface="Microsoft Sans Serif"/>
              </a:rPr>
              <a:t> </a:t>
            </a:r>
            <a:r>
              <a:rPr sz="2200" spc="-105" dirty="0">
                <a:latin typeface="Microsoft Sans Serif"/>
                <a:cs typeface="Microsoft Sans Serif"/>
              </a:rPr>
              <a:t>in</a:t>
            </a:r>
            <a:r>
              <a:rPr sz="2200" spc="-20"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0" dirty="0">
                <a:latin typeface="Microsoft Sans Serif"/>
                <a:cs typeface="Microsoft Sans Serif"/>
              </a:rPr>
              <a:t>area</a:t>
            </a:r>
            <a:r>
              <a:rPr sz="2200" spc="-50" dirty="0">
                <a:latin typeface="Microsoft Sans Serif"/>
                <a:cs typeface="Microsoft Sans Serif"/>
              </a:rPr>
              <a:t> </a:t>
            </a:r>
            <a:r>
              <a:rPr sz="2200" dirty="0">
                <a:latin typeface="Microsoft Sans Serif"/>
                <a:cs typeface="Microsoft Sans Serif"/>
              </a:rPr>
              <a:t>of</a:t>
            </a:r>
            <a:r>
              <a:rPr sz="2200" spc="45" dirty="0">
                <a:latin typeface="Microsoft Sans Serif"/>
                <a:cs typeface="Microsoft Sans Serif"/>
              </a:rPr>
              <a:t> </a:t>
            </a:r>
            <a:r>
              <a:rPr sz="2200" spc="-120" dirty="0">
                <a:latin typeface="Microsoft Sans Serif"/>
                <a:cs typeface="Microsoft Sans Serif"/>
              </a:rPr>
              <a:t>injection</a:t>
            </a:r>
            <a:r>
              <a:rPr sz="2200" dirty="0">
                <a:latin typeface="Microsoft Sans Serif"/>
                <a:cs typeface="Microsoft Sans Serif"/>
              </a:rPr>
              <a:t> </a:t>
            </a:r>
            <a:r>
              <a:rPr sz="2200" spc="-10" dirty="0">
                <a:latin typeface="Microsoft Sans Serif"/>
                <a:cs typeface="Microsoft Sans Serif"/>
              </a:rPr>
              <a:t>(rare)</a:t>
            </a:r>
            <a:endParaRPr sz="2200">
              <a:latin typeface="Microsoft Sans Serif"/>
              <a:cs typeface="Microsoft Sans Serif"/>
            </a:endParaRPr>
          </a:p>
          <a:p>
            <a:pPr marL="239395" marR="5080" indent="-227329">
              <a:lnSpc>
                <a:spcPct val="110000"/>
              </a:lnSpc>
              <a:spcBef>
                <a:spcPts val="1010"/>
              </a:spcBef>
              <a:buSzPct val="125000"/>
              <a:buFont typeface="Arial MT"/>
              <a:buChar char="•"/>
              <a:tabLst>
                <a:tab pos="240665" algn="l"/>
              </a:tabLst>
            </a:pPr>
            <a:r>
              <a:rPr sz="2200" spc="-175" dirty="0">
                <a:latin typeface="Microsoft Sans Serif"/>
                <a:cs typeface="Microsoft Sans Serif"/>
              </a:rPr>
              <a:t>Patients</a:t>
            </a:r>
            <a:r>
              <a:rPr sz="2200" spc="25" dirty="0">
                <a:latin typeface="Microsoft Sans Serif"/>
                <a:cs typeface="Microsoft Sans Serif"/>
              </a:rPr>
              <a:t> </a:t>
            </a:r>
            <a:r>
              <a:rPr sz="2200" spc="-180" dirty="0">
                <a:latin typeface="Microsoft Sans Serif"/>
                <a:cs typeface="Microsoft Sans Serif"/>
              </a:rPr>
              <a:t>who</a:t>
            </a:r>
            <a:r>
              <a:rPr sz="2200" spc="30" dirty="0">
                <a:latin typeface="Microsoft Sans Serif"/>
                <a:cs typeface="Microsoft Sans Serif"/>
              </a:rPr>
              <a:t> </a:t>
            </a:r>
            <a:r>
              <a:rPr sz="2200" spc="-145" dirty="0">
                <a:latin typeface="Microsoft Sans Serif"/>
                <a:cs typeface="Microsoft Sans Serif"/>
              </a:rPr>
              <a:t>might</a:t>
            </a:r>
            <a:r>
              <a:rPr sz="2200" dirty="0">
                <a:latin typeface="Microsoft Sans Serif"/>
                <a:cs typeface="Microsoft Sans Serif"/>
              </a:rPr>
              <a:t> </a:t>
            </a:r>
            <a:r>
              <a:rPr sz="2200" spc="-10" dirty="0">
                <a:latin typeface="Microsoft Sans Serif"/>
                <a:cs typeface="Microsoft Sans Serif"/>
              </a:rPr>
              <a:t>bite</a:t>
            </a:r>
            <a:r>
              <a:rPr sz="2200" spc="-140" dirty="0">
                <a:latin typeface="Microsoft Sans Serif"/>
                <a:cs typeface="Microsoft Sans Serif"/>
              </a:rPr>
              <a:t> </a:t>
            </a:r>
            <a:r>
              <a:rPr sz="2200" spc="-70" dirty="0">
                <a:latin typeface="Microsoft Sans Serif"/>
                <a:cs typeface="Microsoft Sans Serif"/>
              </a:rPr>
              <a:t>their</a:t>
            </a:r>
            <a:r>
              <a:rPr sz="2200" spc="-65" dirty="0">
                <a:latin typeface="Microsoft Sans Serif"/>
                <a:cs typeface="Microsoft Sans Serif"/>
              </a:rPr>
              <a:t> </a:t>
            </a:r>
            <a:r>
              <a:rPr sz="2200" dirty="0">
                <a:latin typeface="Microsoft Sans Serif"/>
                <a:cs typeface="Microsoft Sans Serif"/>
              </a:rPr>
              <a:t>lip</a:t>
            </a:r>
            <a:r>
              <a:rPr sz="2200" spc="5" dirty="0">
                <a:latin typeface="Microsoft Sans Serif"/>
                <a:cs typeface="Microsoft Sans Serif"/>
              </a:rPr>
              <a:t> </a:t>
            </a:r>
            <a:r>
              <a:rPr sz="2200" dirty="0">
                <a:latin typeface="Microsoft Sans Serif"/>
                <a:cs typeface="Microsoft Sans Serif"/>
              </a:rPr>
              <a:t>or</a:t>
            </a:r>
            <a:r>
              <a:rPr sz="2200" spc="-20" dirty="0">
                <a:latin typeface="Microsoft Sans Serif"/>
                <a:cs typeface="Microsoft Sans Serif"/>
              </a:rPr>
              <a:t> </a:t>
            </a:r>
            <a:r>
              <a:rPr sz="2200" spc="-75" dirty="0">
                <a:latin typeface="Microsoft Sans Serif"/>
                <a:cs typeface="Microsoft Sans Serif"/>
              </a:rPr>
              <a:t>their</a:t>
            </a:r>
            <a:r>
              <a:rPr sz="2200" spc="-15" dirty="0">
                <a:latin typeface="Microsoft Sans Serif"/>
                <a:cs typeface="Microsoft Sans Serif"/>
              </a:rPr>
              <a:t> </a:t>
            </a:r>
            <a:r>
              <a:rPr sz="2200" spc="-145" dirty="0">
                <a:latin typeface="Microsoft Sans Serif"/>
                <a:cs typeface="Microsoft Sans Serif"/>
              </a:rPr>
              <a:t>tongue,</a:t>
            </a:r>
            <a:r>
              <a:rPr sz="2200" spc="-5" dirty="0">
                <a:latin typeface="Microsoft Sans Serif"/>
                <a:cs typeface="Microsoft Sans Serif"/>
              </a:rPr>
              <a:t> </a:t>
            </a:r>
            <a:r>
              <a:rPr sz="2200" spc="-275" dirty="0">
                <a:latin typeface="Microsoft Sans Serif"/>
                <a:cs typeface="Microsoft Sans Serif"/>
              </a:rPr>
              <a:t>such</a:t>
            </a:r>
            <a:r>
              <a:rPr sz="2200" spc="5" dirty="0">
                <a:latin typeface="Microsoft Sans Serif"/>
                <a:cs typeface="Microsoft Sans Serif"/>
              </a:rPr>
              <a:t> </a:t>
            </a:r>
            <a:r>
              <a:rPr sz="2200" spc="-195" dirty="0">
                <a:latin typeface="Microsoft Sans Serif"/>
                <a:cs typeface="Microsoft Sans Serif"/>
              </a:rPr>
              <a:t>as</a:t>
            </a:r>
            <a:r>
              <a:rPr sz="2200" spc="25" dirty="0">
                <a:latin typeface="Microsoft Sans Serif"/>
                <a:cs typeface="Microsoft Sans Serif"/>
              </a:rPr>
              <a:t> </a:t>
            </a:r>
            <a:r>
              <a:rPr sz="2200" spc="-150" dirty="0">
                <a:latin typeface="Microsoft Sans Serif"/>
                <a:cs typeface="Microsoft Sans Serif"/>
              </a:rPr>
              <a:t>young</a:t>
            </a:r>
            <a:r>
              <a:rPr sz="2200" spc="5" dirty="0">
                <a:latin typeface="Microsoft Sans Serif"/>
                <a:cs typeface="Microsoft Sans Serif"/>
              </a:rPr>
              <a:t> </a:t>
            </a:r>
            <a:r>
              <a:rPr sz="2200" spc="-110" dirty="0">
                <a:latin typeface="Microsoft Sans Serif"/>
                <a:cs typeface="Microsoft Sans Serif"/>
              </a:rPr>
              <a:t>children</a:t>
            </a:r>
            <a:r>
              <a:rPr sz="2200" spc="-5" dirty="0">
                <a:latin typeface="Microsoft Sans Serif"/>
                <a:cs typeface="Microsoft Sans Serif"/>
              </a:rPr>
              <a:t> </a:t>
            </a:r>
            <a:r>
              <a:rPr sz="2200" spc="-85" dirty="0">
                <a:latin typeface="Microsoft Sans Serif"/>
                <a:cs typeface="Microsoft Sans Serif"/>
              </a:rPr>
              <a:t>and</a:t>
            </a:r>
            <a:r>
              <a:rPr sz="2200" spc="-45" dirty="0">
                <a:latin typeface="Microsoft Sans Serif"/>
                <a:cs typeface="Microsoft Sans Serif"/>
              </a:rPr>
              <a:t> </a:t>
            </a:r>
            <a:r>
              <a:rPr sz="2200" spc="-70" dirty="0">
                <a:latin typeface="Microsoft Sans Serif"/>
                <a:cs typeface="Microsoft Sans Serif"/>
              </a:rPr>
              <a:t>physically 	</a:t>
            </a:r>
            <a:r>
              <a:rPr sz="2200" dirty="0">
                <a:latin typeface="Microsoft Sans Serif"/>
                <a:cs typeface="Microsoft Sans Serif"/>
              </a:rPr>
              <a:t>or</a:t>
            </a:r>
            <a:r>
              <a:rPr sz="2200" spc="-85" dirty="0">
                <a:latin typeface="Microsoft Sans Serif"/>
                <a:cs typeface="Microsoft Sans Serif"/>
              </a:rPr>
              <a:t> </a:t>
            </a:r>
            <a:r>
              <a:rPr sz="2200" spc="-105" dirty="0">
                <a:latin typeface="Microsoft Sans Serif"/>
                <a:cs typeface="Microsoft Sans Serif"/>
              </a:rPr>
              <a:t>mentally</a:t>
            </a:r>
            <a:r>
              <a:rPr sz="2200" spc="-40" dirty="0">
                <a:latin typeface="Microsoft Sans Serif"/>
                <a:cs typeface="Microsoft Sans Serif"/>
              </a:rPr>
              <a:t> </a:t>
            </a:r>
            <a:r>
              <a:rPr sz="2200" spc="-90" dirty="0">
                <a:latin typeface="Microsoft Sans Serif"/>
                <a:cs typeface="Microsoft Sans Serif"/>
              </a:rPr>
              <a:t>handicapped</a:t>
            </a:r>
            <a:r>
              <a:rPr sz="2200" spc="-55" dirty="0">
                <a:latin typeface="Microsoft Sans Serif"/>
                <a:cs typeface="Microsoft Sans Serif"/>
              </a:rPr>
              <a:t> </a:t>
            </a:r>
            <a:r>
              <a:rPr sz="2200" spc="-10" dirty="0">
                <a:latin typeface="Microsoft Sans Serif"/>
                <a:cs typeface="Microsoft Sans Serif"/>
              </a:rPr>
              <a:t>adults</a:t>
            </a:r>
            <a:endParaRPr sz="2200">
              <a:latin typeface="Microsoft Sans Serif"/>
              <a:cs typeface="Microsoft Sans Serif"/>
            </a:endParaRPr>
          </a:p>
          <a:p>
            <a:pPr marL="240029" indent="-227329">
              <a:lnSpc>
                <a:spcPct val="100000"/>
              </a:lnSpc>
              <a:spcBef>
                <a:spcPts val="1250"/>
              </a:spcBef>
              <a:buSzPct val="125000"/>
              <a:buFont typeface="Arial MT"/>
              <a:buChar char="•"/>
              <a:tabLst>
                <a:tab pos="240029" algn="l"/>
              </a:tabLst>
            </a:pPr>
            <a:r>
              <a:rPr sz="2200" spc="-45" dirty="0">
                <a:latin typeface="Microsoft Sans Serif"/>
                <a:cs typeface="Microsoft Sans Serif"/>
              </a:rPr>
              <a:t>Inability</a:t>
            </a:r>
            <a:r>
              <a:rPr sz="2200" spc="-105" dirty="0">
                <a:latin typeface="Microsoft Sans Serif"/>
                <a:cs typeface="Microsoft Sans Serif"/>
              </a:rPr>
              <a:t> </a:t>
            </a:r>
            <a:r>
              <a:rPr sz="2200" dirty="0">
                <a:latin typeface="Microsoft Sans Serif"/>
                <a:cs typeface="Microsoft Sans Serif"/>
              </a:rPr>
              <a:t>to</a:t>
            </a:r>
            <a:r>
              <a:rPr sz="2200" spc="-110" dirty="0">
                <a:latin typeface="Microsoft Sans Serif"/>
                <a:cs typeface="Microsoft Sans Serif"/>
              </a:rPr>
              <a:t> </a:t>
            </a:r>
            <a:r>
              <a:rPr sz="2200" spc="-125" dirty="0">
                <a:latin typeface="Microsoft Sans Serif"/>
                <a:cs typeface="Microsoft Sans Serif"/>
              </a:rPr>
              <a:t>visualize</a:t>
            </a:r>
            <a:r>
              <a:rPr sz="2200" spc="-20" dirty="0">
                <a:latin typeface="Microsoft Sans Serif"/>
                <a:cs typeface="Microsoft Sans Serif"/>
              </a:rPr>
              <a:t> </a:t>
            </a:r>
            <a:r>
              <a:rPr sz="2200" dirty="0">
                <a:latin typeface="Microsoft Sans Serif"/>
                <a:cs typeface="Microsoft Sans Serif"/>
              </a:rPr>
              <a:t>or</a:t>
            </a:r>
            <a:r>
              <a:rPr sz="2200" spc="-40" dirty="0">
                <a:latin typeface="Microsoft Sans Serif"/>
                <a:cs typeface="Microsoft Sans Serif"/>
              </a:rPr>
              <a:t> </a:t>
            </a:r>
            <a:r>
              <a:rPr sz="2200" spc="-70" dirty="0">
                <a:latin typeface="Microsoft Sans Serif"/>
                <a:cs typeface="Microsoft Sans Serif"/>
              </a:rPr>
              <a:t>gain</a:t>
            </a:r>
            <a:r>
              <a:rPr sz="2200" spc="-50" dirty="0">
                <a:latin typeface="Microsoft Sans Serif"/>
                <a:cs typeface="Microsoft Sans Serif"/>
              </a:rPr>
              <a:t> </a:t>
            </a:r>
            <a:r>
              <a:rPr sz="2200" spc="-240" dirty="0">
                <a:latin typeface="Microsoft Sans Serif"/>
                <a:cs typeface="Microsoft Sans Serif"/>
              </a:rPr>
              <a:t>access</a:t>
            </a:r>
            <a:r>
              <a:rPr sz="2200" spc="20" dirty="0">
                <a:latin typeface="Microsoft Sans Serif"/>
                <a:cs typeface="Microsoft Sans Serif"/>
              </a:rPr>
              <a:t> </a:t>
            </a:r>
            <a:r>
              <a:rPr sz="2200" dirty="0">
                <a:latin typeface="Microsoft Sans Serif"/>
                <a:cs typeface="Microsoft Sans Serif"/>
              </a:rPr>
              <a:t>to</a:t>
            </a:r>
            <a:r>
              <a:rPr sz="2200" spc="-2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85" dirty="0">
                <a:latin typeface="Microsoft Sans Serif"/>
                <a:cs typeface="Microsoft Sans Serif"/>
              </a:rPr>
              <a:t>lingual</a:t>
            </a:r>
            <a:r>
              <a:rPr sz="2200" spc="-25" dirty="0">
                <a:latin typeface="Microsoft Sans Serif"/>
                <a:cs typeface="Microsoft Sans Serif"/>
              </a:rPr>
              <a:t> </a:t>
            </a:r>
            <a:r>
              <a:rPr sz="2200" spc="-135" dirty="0">
                <a:latin typeface="Microsoft Sans Serif"/>
                <a:cs typeface="Microsoft Sans Serif"/>
              </a:rPr>
              <a:t>aspect</a:t>
            </a:r>
            <a:r>
              <a:rPr sz="2200" spc="-15" dirty="0">
                <a:latin typeface="Microsoft Sans Serif"/>
                <a:cs typeface="Microsoft Sans Serif"/>
              </a:rPr>
              <a:t> </a:t>
            </a:r>
            <a:r>
              <a:rPr sz="2200" dirty="0">
                <a:latin typeface="Microsoft Sans Serif"/>
                <a:cs typeface="Microsoft Sans Serif"/>
              </a:rPr>
              <a:t>of</a:t>
            </a:r>
            <a:r>
              <a:rPr sz="2200" spc="30" dirty="0">
                <a:latin typeface="Microsoft Sans Serif"/>
                <a:cs typeface="Microsoft Sans Serif"/>
              </a:rPr>
              <a:t> </a:t>
            </a:r>
            <a:r>
              <a:rPr sz="2200" spc="-114" dirty="0">
                <a:latin typeface="Microsoft Sans Serif"/>
                <a:cs typeface="Microsoft Sans Serif"/>
              </a:rPr>
              <a:t>the</a:t>
            </a:r>
            <a:r>
              <a:rPr sz="2200" spc="-30" dirty="0">
                <a:latin typeface="Microsoft Sans Serif"/>
                <a:cs typeface="Microsoft Sans Serif"/>
              </a:rPr>
              <a:t> </a:t>
            </a:r>
            <a:r>
              <a:rPr sz="2200" spc="-10" dirty="0">
                <a:latin typeface="Microsoft Sans Serif"/>
                <a:cs typeface="Microsoft Sans Serif"/>
              </a:rPr>
              <a:t>ramus</a:t>
            </a:r>
            <a:endParaRPr sz="2200">
              <a:latin typeface="Microsoft Sans Serif"/>
              <a:cs typeface="Microsoft Sans Serif"/>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53365"/>
            <a:ext cx="7139940" cy="1068705"/>
          </a:xfrm>
          <a:prstGeom prst="rect">
            <a:avLst/>
          </a:prstGeom>
        </p:spPr>
        <p:txBody>
          <a:bodyPr vert="horz" wrap="square" lIns="0" tIns="74930" rIns="0" bIns="0" rtlCol="0">
            <a:spAutoFit/>
          </a:bodyPr>
          <a:lstStyle/>
          <a:p>
            <a:pPr marL="12700" marR="5080">
              <a:lnSpc>
                <a:spcPts val="3890"/>
              </a:lnSpc>
              <a:spcBef>
                <a:spcPts val="590"/>
              </a:spcBef>
            </a:pPr>
            <a:r>
              <a:rPr spc="-195" dirty="0"/>
              <a:t>VAZIRANI-</a:t>
            </a:r>
            <a:r>
              <a:rPr spc="-229" dirty="0"/>
              <a:t>AKINOSI</a:t>
            </a:r>
            <a:r>
              <a:rPr spc="65" dirty="0"/>
              <a:t> </a:t>
            </a:r>
            <a:r>
              <a:rPr spc="-455" dirty="0"/>
              <a:t>CLOSED-</a:t>
            </a:r>
            <a:r>
              <a:rPr spc="-305" dirty="0"/>
              <a:t>MOUTH </a:t>
            </a:r>
            <a:r>
              <a:rPr spc="-320" dirty="0"/>
              <a:t>MANDIBULAR</a:t>
            </a:r>
            <a:r>
              <a:rPr spc="-5" dirty="0"/>
              <a:t> </a:t>
            </a:r>
            <a:r>
              <a:rPr spc="-505" dirty="0"/>
              <a:t>BLOCK</a:t>
            </a:r>
          </a:p>
        </p:txBody>
      </p:sp>
      <p:sp>
        <p:nvSpPr>
          <p:cNvPr id="3" name="object 3"/>
          <p:cNvSpPr txBox="1"/>
          <p:nvPr/>
        </p:nvSpPr>
        <p:spPr>
          <a:xfrm>
            <a:off x="1220520" y="1347808"/>
            <a:ext cx="9345930" cy="4584700"/>
          </a:xfrm>
          <a:prstGeom prst="rect">
            <a:avLst/>
          </a:prstGeom>
        </p:spPr>
        <p:txBody>
          <a:bodyPr vert="horz" wrap="square" lIns="0" tIns="61594" rIns="0" bIns="0" rtlCol="0">
            <a:spAutoFit/>
          </a:bodyPr>
          <a:lstStyle/>
          <a:p>
            <a:pPr marL="12700">
              <a:lnSpc>
                <a:spcPct val="100000"/>
              </a:lnSpc>
              <a:spcBef>
                <a:spcPts val="484"/>
              </a:spcBef>
            </a:pPr>
            <a:r>
              <a:rPr sz="2000" b="1" spc="-40" dirty="0">
                <a:latin typeface="Arial"/>
                <a:cs typeface="Arial"/>
              </a:rPr>
              <a:t>Advantages</a:t>
            </a:r>
            <a:endParaRPr sz="2000">
              <a:latin typeface="Arial"/>
              <a:cs typeface="Arial"/>
            </a:endParaRPr>
          </a:p>
          <a:p>
            <a:pPr marL="241300" indent="-228600">
              <a:lnSpc>
                <a:spcPct val="100000"/>
              </a:lnSpc>
              <a:spcBef>
                <a:spcPts val="985"/>
              </a:spcBef>
              <a:buSzPct val="125000"/>
              <a:buFont typeface="Arial MT"/>
              <a:buChar char="•"/>
              <a:tabLst>
                <a:tab pos="241300" algn="l"/>
              </a:tabLst>
            </a:pPr>
            <a:r>
              <a:rPr sz="2000" spc="-50" dirty="0">
                <a:latin typeface="Microsoft Sans Serif"/>
                <a:cs typeface="Microsoft Sans Serif"/>
              </a:rPr>
              <a:t>–Relatively</a:t>
            </a:r>
            <a:r>
              <a:rPr sz="2000" spc="-55" dirty="0">
                <a:latin typeface="Microsoft Sans Serif"/>
                <a:cs typeface="Microsoft Sans Serif"/>
              </a:rPr>
              <a:t> </a:t>
            </a:r>
            <a:r>
              <a:rPr sz="2000" spc="-10" dirty="0">
                <a:latin typeface="Microsoft Sans Serif"/>
                <a:cs typeface="Microsoft Sans Serif"/>
              </a:rPr>
              <a:t>atraumatic</a:t>
            </a:r>
            <a:endParaRPr sz="2000">
              <a:latin typeface="Microsoft Sans Serif"/>
              <a:cs typeface="Microsoft Sans Serif"/>
            </a:endParaRPr>
          </a:p>
          <a:p>
            <a:pPr marL="241300" indent="-228600">
              <a:lnSpc>
                <a:spcPct val="100000"/>
              </a:lnSpc>
              <a:spcBef>
                <a:spcPts val="1005"/>
              </a:spcBef>
              <a:buSzPct val="125000"/>
              <a:buFont typeface="Arial MT"/>
              <a:buChar char="•"/>
              <a:tabLst>
                <a:tab pos="241300" algn="l"/>
              </a:tabLst>
            </a:pPr>
            <a:r>
              <a:rPr sz="2000" spc="-60" dirty="0">
                <a:latin typeface="Microsoft Sans Serif"/>
                <a:cs typeface="Microsoft Sans Serif"/>
              </a:rPr>
              <a:t>–Patient</a:t>
            </a:r>
            <a:r>
              <a:rPr sz="2000" spc="-75" dirty="0">
                <a:latin typeface="Microsoft Sans Serif"/>
                <a:cs typeface="Microsoft Sans Serif"/>
              </a:rPr>
              <a:t> </a:t>
            </a:r>
            <a:r>
              <a:rPr sz="2000" spc="-130" dirty="0">
                <a:latin typeface="Microsoft Sans Serif"/>
                <a:cs typeface="Microsoft Sans Serif"/>
              </a:rPr>
              <a:t>need</a:t>
            </a:r>
            <a:r>
              <a:rPr sz="2000" spc="-5" dirty="0">
                <a:latin typeface="Microsoft Sans Serif"/>
                <a:cs typeface="Microsoft Sans Serif"/>
              </a:rPr>
              <a:t> </a:t>
            </a:r>
            <a:r>
              <a:rPr sz="2000" spc="-125" dirty="0">
                <a:latin typeface="Microsoft Sans Serif"/>
                <a:cs typeface="Microsoft Sans Serif"/>
              </a:rPr>
              <a:t>not</a:t>
            </a:r>
            <a:r>
              <a:rPr sz="2000" spc="-10" dirty="0">
                <a:latin typeface="Microsoft Sans Serif"/>
                <a:cs typeface="Microsoft Sans Serif"/>
              </a:rPr>
              <a:t> </a:t>
            </a:r>
            <a:r>
              <a:rPr sz="2000" dirty="0">
                <a:latin typeface="Microsoft Sans Serif"/>
                <a:cs typeface="Microsoft Sans Serif"/>
              </a:rPr>
              <a:t>be</a:t>
            </a:r>
            <a:r>
              <a:rPr sz="2000" spc="-114" dirty="0">
                <a:latin typeface="Microsoft Sans Serif"/>
                <a:cs typeface="Microsoft Sans Serif"/>
              </a:rPr>
              <a:t> </a:t>
            </a:r>
            <a:r>
              <a:rPr sz="2000" spc="-20" dirty="0">
                <a:latin typeface="Microsoft Sans Serif"/>
                <a:cs typeface="Microsoft Sans Serif"/>
              </a:rPr>
              <a:t>able</a:t>
            </a:r>
            <a:r>
              <a:rPr sz="2000" spc="-40" dirty="0">
                <a:latin typeface="Microsoft Sans Serif"/>
                <a:cs typeface="Microsoft Sans Serif"/>
              </a:rPr>
              <a:t> </a:t>
            </a:r>
            <a:r>
              <a:rPr sz="2000" dirty="0">
                <a:latin typeface="Microsoft Sans Serif"/>
                <a:cs typeface="Microsoft Sans Serif"/>
              </a:rPr>
              <a:t>to</a:t>
            </a:r>
            <a:r>
              <a:rPr sz="2000" spc="-40" dirty="0">
                <a:latin typeface="Microsoft Sans Serif"/>
                <a:cs typeface="Microsoft Sans Serif"/>
              </a:rPr>
              <a:t> </a:t>
            </a:r>
            <a:r>
              <a:rPr sz="2000" spc="-125" dirty="0">
                <a:latin typeface="Microsoft Sans Serif"/>
                <a:cs typeface="Microsoft Sans Serif"/>
              </a:rPr>
              <a:t>open</a:t>
            </a:r>
            <a:r>
              <a:rPr sz="2000" spc="-10" dirty="0">
                <a:latin typeface="Microsoft Sans Serif"/>
                <a:cs typeface="Microsoft Sans Serif"/>
              </a:rPr>
              <a:t> </a:t>
            </a:r>
            <a:r>
              <a:rPr sz="2000" spc="-120" dirty="0">
                <a:latin typeface="Microsoft Sans Serif"/>
                <a:cs typeface="Microsoft Sans Serif"/>
              </a:rPr>
              <a:t>the</a:t>
            </a:r>
            <a:r>
              <a:rPr sz="2000" spc="-15" dirty="0">
                <a:latin typeface="Microsoft Sans Serif"/>
                <a:cs typeface="Microsoft Sans Serif"/>
              </a:rPr>
              <a:t> </a:t>
            </a:r>
            <a:r>
              <a:rPr sz="2000" spc="-10" dirty="0">
                <a:latin typeface="Microsoft Sans Serif"/>
                <a:cs typeface="Microsoft Sans Serif"/>
              </a:rPr>
              <a:t>mouth.</a:t>
            </a:r>
            <a:endParaRPr sz="2000">
              <a:latin typeface="Microsoft Sans Serif"/>
              <a:cs typeface="Microsoft Sans Serif"/>
            </a:endParaRPr>
          </a:p>
          <a:p>
            <a:pPr marL="241300" indent="-228600">
              <a:lnSpc>
                <a:spcPct val="100000"/>
              </a:lnSpc>
              <a:spcBef>
                <a:spcPts val="1015"/>
              </a:spcBef>
              <a:buSzPct val="125000"/>
              <a:buFont typeface="Arial MT"/>
              <a:buChar char="•"/>
              <a:tabLst>
                <a:tab pos="241300" algn="l"/>
              </a:tabLst>
            </a:pPr>
            <a:r>
              <a:rPr sz="2000" spc="-50" dirty="0">
                <a:latin typeface="Microsoft Sans Serif"/>
                <a:cs typeface="Microsoft Sans Serif"/>
              </a:rPr>
              <a:t>–Fewer</a:t>
            </a:r>
            <a:r>
              <a:rPr sz="2000" spc="15" dirty="0">
                <a:latin typeface="Microsoft Sans Serif"/>
                <a:cs typeface="Microsoft Sans Serif"/>
              </a:rPr>
              <a:t> </a:t>
            </a:r>
            <a:r>
              <a:rPr sz="2000" spc="-85" dirty="0">
                <a:latin typeface="Microsoft Sans Serif"/>
                <a:cs typeface="Microsoft Sans Serif"/>
              </a:rPr>
              <a:t>postoperative</a:t>
            </a:r>
            <a:r>
              <a:rPr sz="2000" spc="-50" dirty="0">
                <a:latin typeface="Microsoft Sans Serif"/>
                <a:cs typeface="Microsoft Sans Serif"/>
              </a:rPr>
              <a:t> </a:t>
            </a:r>
            <a:r>
              <a:rPr sz="2000" spc="-140" dirty="0">
                <a:latin typeface="Microsoft Sans Serif"/>
                <a:cs typeface="Microsoft Sans Serif"/>
              </a:rPr>
              <a:t>complications</a:t>
            </a:r>
            <a:r>
              <a:rPr sz="2000" spc="40" dirty="0">
                <a:latin typeface="Microsoft Sans Serif"/>
                <a:cs typeface="Microsoft Sans Serif"/>
              </a:rPr>
              <a:t> </a:t>
            </a:r>
            <a:r>
              <a:rPr sz="2000" spc="-110" dirty="0">
                <a:latin typeface="Microsoft Sans Serif"/>
                <a:cs typeface="Microsoft Sans Serif"/>
              </a:rPr>
              <a:t>(e.g.,</a:t>
            </a:r>
            <a:r>
              <a:rPr sz="2000" spc="5" dirty="0">
                <a:latin typeface="Microsoft Sans Serif"/>
                <a:cs typeface="Microsoft Sans Serif"/>
              </a:rPr>
              <a:t> </a:t>
            </a:r>
            <a:r>
              <a:rPr sz="2000" spc="-35" dirty="0">
                <a:latin typeface="Microsoft Sans Serif"/>
                <a:cs typeface="Microsoft Sans Serif"/>
              </a:rPr>
              <a:t>trismus)</a:t>
            </a:r>
            <a:endParaRPr sz="2000">
              <a:latin typeface="Microsoft Sans Serif"/>
              <a:cs typeface="Microsoft Sans Serif"/>
            </a:endParaRPr>
          </a:p>
          <a:p>
            <a:pPr marL="241300" indent="-228600">
              <a:lnSpc>
                <a:spcPct val="100000"/>
              </a:lnSpc>
              <a:spcBef>
                <a:spcPts val="980"/>
              </a:spcBef>
              <a:buSzPct val="125000"/>
              <a:buFont typeface="Arial MT"/>
              <a:buChar char="•"/>
              <a:tabLst>
                <a:tab pos="241300" algn="l"/>
              </a:tabLst>
            </a:pPr>
            <a:r>
              <a:rPr sz="2000" spc="-60" dirty="0">
                <a:latin typeface="Microsoft Sans Serif"/>
                <a:cs typeface="Microsoft Sans Serif"/>
              </a:rPr>
              <a:t>–Lower</a:t>
            </a:r>
            <a:r>
              <a:rPr sz="2000" spc="-75" dirty="0">
                <a:latin typeface="Microsoft Sans Serif"/>
                <a:cs typeface="Microsoft Sans Serif"/>
              </a:rPr>
              <a:t> </a:t>
            </a:r>
            <a:r>
              <a:rPr sz="2000" spc="-80" dirty="0">
                <a:latin typeface="Microsoft Sans Serif"/>
                <a:cs typeface="Microsoft Sans Serif"/>
              </a:rPr>
              <a:t>aspiration</a:t>
            </a:r>
            <a:r>
              <a:rPr sz="2000" spc="-55" dirty="0">
                <a:latin typeface="Microsoft Sans Serif"/>
                <a:cs typeface="Microsoft Sans Serif"/>
              </a:rPr>
              <a:t> </a:t>
            </a:r>
            <a:r>
              <a:rPr sz="2000" spc="-10" dirty="0">
                <a:latin typeface="Microsoft Sans Serif"/>
                <a:cs typeface="Microsoft Sans Serif"/>
              </a:rPr>
              <a:t>rate</a:t>
            </a:r>
            <a:r>
              <a:rPr sz="2000" spc="-125" dirty="0">
                <a:latin typeface="Microsoft Sans Serif"/>
                <a:cs typeface="Microsoft Sans Serif"/>
              </a:rPr>
              <a:t> </a:t>
            </a:r>
            <a:r>
              <a:rPr sz="2000" spc="-25" dirty="0">
                <a:latin typeface="Microsoft Sans Serif"/>
                <a:cs typeface="Microsoft Sans Serif"/>
              </a:rPr>
              <a:t>(&lt;10%)</a:t>
            </a:r>
            <a:r>
              <a:rPr sz="2000" spc="-70" dirty="0">
                <a:latin typeface="Microsoft Sans Serif"/>
                <a:cs typeface="Microsoft Sans Serif"/>
              </a:rPr>
              <a:t> </a:t>
            </a:r>
            <a:r>
              <a:rPr sz="2000" spc="-135" dirty="0">
                <a:latin typeface="Microsoft Sans Serif"/>
                <a:cs typeface="Microsoft Sans Serif"/>
              </a:rPr>
              <a:t>than</a:t>
            </a:r>
            <a:r>
              <a:rPr sz="2000" dirty="0">
                <a:latin typeface="Microsoft Sans Serif"/>
                <a:cs typeface="Microsoft Sans Serif"/>
              </a:rPr>
              <a:t> </a:t>
            </a:r>
            <a:r>
              <a:rPr sz="2000" spc="-85" dirty="0">
                <a:latin typeface="Microsoft Sans Serif"/>
                <a:cs typeface="Microsoft Sans Serif"/>
              </a:rPr>
              <a:t>with</a:t>
            </a:r>
            <a:r>
              <a:rPr sz="2000" spc="-30" dirty="0">
                <a:latin typeface="Microsoft Sans Serif"/>
                <a:cs typeface="Microsoft Sans Serif"/>
              </a:rPr>
              <a:t> </a:t>
            </a:r>
            <a:r>
              <a:rPr sz="2000" spc="-120" dirty="0">
                <a:latin typeface="Microsoft Sans Serif"/>
                <a:cs typeface="Microsoft Sans Serif"/>
              </a:rPr>
              <a:t>the</a:t>
            </a:r>
            <a:r>
              <a:rPr sz="2000" spc="-15" dirty="0">
                <a:latin typeface="Microsoft Sans Serif"/>
                <a:cs typeface="Microsoft Sans Serif"/>
              </a:rPr>
              <a:t> </a:t>
            </a:r>
            <a:r>
              <a:rPr sz="2000" spc="-45" dirty="0">
                <a:latin typeface="Microsoft Sans Serif"/>
                <a:cs typeface="Microsoft Sans Serif"/>
              </a:rPr>
              <a:t>inferior</a:t>
            </a:r>
            <a:r>
              <a:rPr sz="2000" spc="-55" dirty="0">
                <a:latin typeface="Microsoft Sans Serif"/>
                <a:cs typeface="Microsoft Sans Serif"/>
              </a:rPr>
              <a:t> </a:t>
            </a:r>
            <a:r>
              <a:rPr sz="2000" spc="-50" dirty="0">
                <a:latin typeface="Microsoft Sans Serif"/>
                <a:cs typeface="Microsoft Sans Serif"/>
              </a:rPr>
              <a:t>alveolar</a:t>
            </a:r>
            <a:r>
              <a:rPr sz="2000" spc="-40" dirty="0">
                <a:latin typeface="Microsoft Sans Serif"/>
                <a:cs typeface="Microsoft Sans Serif"/>
              </a:rPr>
              <a:t> </a:t>
            </a:r>
            <a:r>
              <a:rPr sz="2000" spc="-110" dirty="0">
                <a:latin typeface="Microsoft Sans Serif"/>
                <a:cs typeface="Microsoft Sans Serif"/>
              </a:rPr>
              <a:t>nerve</a:t>
            </a:r>
            <a:r>
              <a:rPr sz="2000" spc="-15" dirty="0">
                <a:latin typeface="Microsoft Sans Serif"/>
                <a:cs typeface="Microsoft Sans Serif"/>
              </a:rPr>
              <a:t> </a:t>
            </a:r>
            <a:r>
              <a:rPr sz="2000" spc="-10" dirty="0">
                <a:latin typeface="Microsoft Sans Serif"/>
                <a:cs typeface="Microsoft Sans Serif"/>
              </a:rPr>
              <a:t>block</a:t>
            </a:r>
            <a:endParaRPr sz="2000">
              <a:latin typeface="Microsoft Sans Serif"/>
              <a:cs typeface="Microsoft Sans Serif"/>
            </a:endParaRPr>
          </a:p>
          <a:p>
            <a:pPr marL="241300" indent="-228600">
              <a:lnSpc>
                <a:spcPct val="100000"/>
              </a:lnSpc>
              <a:spcBef>
                <a:spcPts val="1010"/>
              </a:spcBef>
              <a:buSzPct val="125000"/>
              <a:buFont typeface="Arial MT"/>
              <a:buChar char="•"/>
              <a:tabLst>
                <a:tab pos="241300" algn="l"/>
              </a:tabLst>
            </a:pPr>
            <a:r>
              <a:rPr sz="2000" spc="-80" dirty="0">
                <a:latin typeface="Microsoft Sans Serif"/>
                <a:cs typeface="Microsoft Sans Serif"/>
              </a:rPr>
              <a:t>–Provides</a:t>
            </a:r>
            <a:r>
              <a:rPr sz="2000" spc="-25" dirty="0">
                <a:latin typeface="Microsoft Sans Serif"/>
                <a:cs typeface="Microsoft Sans Serif"/>
              </a:rPr>
              <a:t> </a:t>
            </a:r>
            <a:r>
              <a:rPr sz="2000" spc="-204" dirty="0">
                <a:latin typeface="Microsoft Sans Serif"/>
                <a:cs typeface="Microsoft Sans Serif"/>
              </a:rPr>
              <a:t>successful</a:t>
            </a:r>
            <a:r>
              <a:rPr sz="2000" spc="-10" dirty="0">
                <a:latin typeface="Microsoft Sans Serif"/>
                <a:cs typeface="Microsoft Sans Serif"/>
              </a:rPr>
              <a:t> </a:t>
            </a:r>
            <a:r>
              <a:rPr sz="2000" spc="-155" dirty="0">
                <a:latin typeface="Microsoft Sans Serif"/>
                <a:cs typeface="Microsoft Sans Serif"/>
              </a:rPr>
              <a:t>anesthesia</a:t>
            </a:r>
            <a:r>
              <a:rPr sz="2000" spc="-5" dirty="0">
                <a:latin typeface="Microsoft Sans Serif"/>
                <a:cs typeface="Microsoft Sans Serif"/>
              </a:rPr>
              <a:t> </a:t>
            </a:r>
            <a:r>
              <a:rPr sz="2000" spc="-120" dirty="0">
                <a:latin typeface="Microsoft Sans Serif"/>
                <a:cs typeface="Microsoft Sans Serif"/>
              </a:rPr>
              <a:t>where</a:t>
            </a:r>
            <a:r>
              <a:rPr sz="2000" spc="15" dirty="0">
                <a:latin typeface="Microsoft Sans Serif"/>
                <a:cs typeface="Microsoft Sans Serif"/>
              </a:rPr>
              <a:t> </a:t>
            </a:r>
            <a:r>
              <a:rPr sz="2000" dirty="0">
                <a:latin typeface="Microsoft Sans Serif"/>
                <a:cs typeface="Microsoft Sans Serif"/>
              </a:rPr>
              <a:t>a</a:t>
            </a:r>
            <a:r>
              <a:rPr sz="2000" spc="10" dirty="0">
                <a:latin typeface="Microsoft Sans Serif"/>
                <a:cs typeface="Microsoft Sans Serif"/>
              </a:rPr>
              <a:t> </a:t>
            </a:r>
            <a:r>
              <a:rPr sz="2000" dirty="0">
                <a:latin typeface="Microsoft Sans Serif"/>
                <a:cs typeface="Microsoft Sans Serif"/>
              </a:rPr>
              <a:t>bifid</a:t>
            </a:r>
            <a:r>
              <a:rPr sz="2000" spc="-5" dirty="0">
                <a:latin typeface="Microsoft Sans Serif"/>
                <a:cs typeface="Microsoft Sans Serif"/>
              </a:rPr>
              <a:t> </a:t>
            </a:r>
            <a:r>
              <a:rPr sz="2000" spc="-40" dirty="0">
                <a:latin typeface="Microsoft Sans Serif"/>
                <a:cs typeface="Microsoft Sans Serif"/>
              </a:rPr>
              <a:t>inferior</a:t>
            </a:r>
            <a:r>
              <a:rPr sz="2000" spc="-10" dirty="0">
                <a:latin typeface="Microsoft Sans Serif"/>
                <a:cs typeface="Microsoft Sans Serif"/>
              </a:rPr>
              <a:t> </a:t>
            </a:r>
            <a:r>
              <a:rPr sz="2000" spc="-60" dirty="0">
                <a:latin typeface="Microsoft Sans Serif"/>
                <a:cs typeface="Microsoft Sans Serif"/>
              </a:rPr>
              <a:t>alveolar</a:t>
            </a:r>
            <a:r>
              <a:rPr sz="2000" spc="10" dirty="0">
                <a:latin typeface="Microsoft Sans Serif"/>
                <a:cs typeface="Microsoft Sans Serif"/>
              </a:rPr>
              <a:t> </a:t>
            </a:r>
            <a:r>
              <a:rPr sz="2000" spc="-110" dirty="0">
                <a:latin typeface="Microsoft Sans Serif"/>
                <a:cs typeface="Microsoft Sans Serif"/>
              </a:rPr>
              <a:t>nerve</a:t>
            </a:r>
            <a:r>
              <a:rPr sz="2000" spc="40" dirty="0">
                <a:latin typeface="Microsoft Sans Serif"/>
                <a:cs typeface="Microsoft Sans Serif"/>
              </a:rPr>
              <a:t> </a:t>
            </a:r>
            <a:r>
              <a:rPr sz="2000" spc="-60" dirty="0">
                <a:latin typeface="Microsoft Sans Serif"/>
                <a:cs typeface="Microsoft Sans Serif"/>
              </a:rPr>
              <a:t>and</a:t>
            </a:r>
            <a:r>
              <a:rPr sz="2000" spc="10" dirty="0">
                <a:latin typeface="Microsoft Sans Serif"/>
                <a:cs typeface="Microsoft Sans Serif"/>
              </a:rPr>
              <a:t> </a:t>
            </a:r>
            <a:r>
              <a:rPr sz="2000" dirty="0">
                <a:latin typeface="Microsoft Sans Serif"/>
                <a:cs typeface="Microsoft Sans Serif"/>
              </a:rPr>
              <a:t>bifid</a:t>
            </a:r>
            <a:r>
              <a:rPr sz="2000" spc="-10" dirty="0">
                <a:latin typeface="Microsoft Sans Serif"/>
                <a:cs typeface="Microsoft Sans Serif"/>
              </a:rPr>
              <a:t> </a:t>
            </a:r>
            <a:r>
              <a:rPr sz="2000" spc="-60" dirty="0">
                <a:latin typeface="Microsoft Sans Serif"/>
                <a:cs typeface="Microsoft Sans Serif"/>
              </a:rPr>
              <a:t>mandibular</a:t>
            </a:r>
            <a:endParaRPr sz="2000">
              <a:latin typeface="Microsoft Sans Serif"/>
              <a:cs typeface="Microsoft Sans Serif"/>
            </a:endParaRPr>
          </a:p>
          <a:p>
            <a:pPr marL="240665">
              <a:lnSpc>
                <a:spcPct val="100000"/>
              </a:lnSpc>
            </a:pPr>
            <a:r>
              <a:rPr sz="2000" spc="-150" dirty="0">
                <a:latin typeface="Microsoft Sans Serif"/>
                <a:cs typeface="Microsoft Sans Serif"/>
              </a:rPr>
              <a:t>canals</a:t>
            </a:r>
            <a:r>
              <a:rPr sz="2000" spc="15" dirty="0">
                <a:latin typeface="Microsoft Sans Serif"/>
                <a:cs typeface="Microsoft Sans Serif"/>
              </a:rPr>
              <a:t> </a:t>
            </a:r>
            <a:r>
              <a:rPr sz="2000" dirty="0">
                <a:latin typeface="Microsoft Sans Serif"/>
                <a:cs typeface="Microsoft Sans Serif"/>
              </a:rPr>
              <a:t>are</a:t>
            </a:r>
            <a:r>
              <a:rPr sz="2000" spc="-100" dirty="0">
                <a:latin typeface="Microsoft Sans Serif"/>
                <a:cs typeface="Microsoft Sans Serif"/>
              </a:rPr>
              <a:t> </a:t>
            </a:r>
            <a:r>
              <a:rPr sz="2000" spc="-10" dirty="0">
                <a:latin typeface="Microsoft Sans Serif"/>
                <a:cs typeface="Microsoft Sans Serif"/>
              </a:rPr>
              <a:t>present</a:t>
            </a:r>
            <a:endParaRPr sz="2000">
              <a:latin typeface="Microsoft Sans Serif"/>
              <a:cs typeface="Microsoft Sans Serif"/>
            </a:endParaRPr>
          </a:p>
          <a:p>
            <a:pPr marL="12700">
              <a:lnSpc>
                <a:spcPct val="100000"/>
              </a:lnSpc>
              <a:spcBef>
                <a:spcPts val="1010"/>
              </a:spcBef>
            </a:pPr>
            <a:r>
              <a:rPr sz="2000" b="1" spc="-70" dirty="0">
                <a:latin typeface="Arial"/>
                <a:cs typeface="Arial"/>
              </a:rPr>
              <a:t>Disadvantages</a:t>
            </a:r>
            <a:endParaRPr sz="2000">
              <a:latin typeface="Arial"/>
              <a:cs typeface="Arial"/>
            </a:endParaRPr>
          </a:p>
          <a:p>
            <a:pPr marL="241300" indent="-228600">
              <a:lnSpc>
                <a:spcPct val="100000"/>
              </a:lnSpc>
              <a:spcBef>
                <a:spcPts val="990"/>
              </a:spcBef>
              <a:buSzPct val="125000"/>
              <a:buFont typeface="Arial MT"/>
              <a:buChar char="•"/>
              <a:tabLst>
                <a:tab pos="241300" algn="l"/>
              </a:tabLst>
            </a:pPr>
            <a:r>
              <a:rPr sz="2000" spc="-10" dirty="0">
                <a:latin typeface="Microsoft Sans Serif"/>
                <a:cs typeface="Microsoft Sans Serif"/>
              </a:rPr>
              <a:t>–Difficult</a:t>
            </a:r>
            <a:r>
              <a:rPr sz="2000" spc="-65" dirty="0">
                <a:latin typeface="Microsoft Sans Serif"/>
                <a:cs typeface="Microsoft Sans Serif"/>
              </a:rPr>
              <a:t> </a:t>
            </a:r>
            <a:r>
              <a:rPr sz="2000" dirty="0">
                <a:latin typeface="Microsoft Sans Serif"/>
                <a:cs typeface="Microsoft Sans Serif"/>
              </a:rPr>
              <a:t>to</a:t>
            </a:r>
            <a:r>
              <a:rPr sz="2000" spc="-35" dirty="0">
                <a:latin typeface="Microsoft Sans Serif"/>
                <a:cs typeface="Microsoft Sans Serif"/>
              </a:rPr>
              <a:t> </a:t>
            </a:r>
            <a:r>
              <a:rPr sz="2000" spc="-114" dirty="0">
                <a:latin typeface="Microsoft Sans Serif"/>
                <a:cs typeface="Microsoft Sans Serif"/>
              </a:rPr>
              <a:t>visualize</a:t>
            </a:r>
            <a:r>
              <a:rPr sz="2000" spc="5" dirty="0">
                <a:latin typeface="Microsoft Sans Serif"/>
                <a:cs typeface="Microsoft Sans Serif"/>
              </a:rPr>
              <a:t> </a:t>
            </a:r>
            <a:r>
              <a:rPr sz="2000" spc="-114" dirty="0">
                <a:latin typeface="Microsoft Sans Serif"/>
                <a:cs typeface="Microsoft Sans Serif"/>
              </a:rPr>
              <a:t>the</a:t>
            </a:r>
            <a:r>
              <a:rPr sz="2000" spc="-15" dirty="0">
                <a:latin typeface="Microsoft Sans Serif"/>
                <a:cs typeface="Microsoft Sans Serif"/>
              </a:rPr>
              <a:t> </a:t>
            </a:r>
            <a:r>
              <a:rPr sz="2000" spc="-60" dirty="0">
                <a:latin typeface="Microsoft Sans Serif"/>
                <a:cs typeface="Microsoft Sans Serif"/>
              </a:rPr>
              <a:t>path</a:t>
            </a:r>
            <a:r>
              <a:rPr sz="2000" spc="-55" dirty="0">
                <a:latin typeface="Microsoft Sans Serif"/>
                <a:cs typeface="Microsoft Sans Serif"/>
              </a:rPr>
              <a:t> </a:t>
            </a:r>
            <a:r>
              <a:rPr sz="2000" dirty="0">
                <a:latin typeface="Microsoft Sans Serif"/>
                <a:cs typeface="Microsoft Sans Serif"/>
              </a:rPr>
              <a:t>of</a:t>
            </a:r>
            <a:r>
              <a:rPr sz="2000" spc="25" dirty="0">
                <a:latin typeface="Microsoft Sans Serif"/>
                <a:cs typeface="Microsoft Sans Serif"/>
              </a:rPr>
              <a:t> </a:t>
            </a:r>
            <a:r>
              <a:rPr sz="2000" spc="-120" dirty="0">
                <a:latin typeface="Microsoft Sans Serif"/>
                <a:cs typeface="Microsoft Sans Serif"/>
              </a:rPr>
              <a:t>the</a:t>
            </a:r>
            <a:r>
              <a:rPr sz="2000" spc="-15" dirty="0">
                <a:latin typeface="Microsoft Sans Serif"/>
                <a:cs typeface="Microsoft Sans Serif"/>
              </a:rPr>
              <a:t> </a:t>
            </a:r>
            <a:r>
              <a:rPr sz="2000" spc="-100" dirty="0">
                <a:latin typeface="Microsoft Sans Serif"/>
                <a:cs typeface="Microsoft Sans Serif"/>
              </a:rPr>
              <a:t>needle</a:t>
            </a:r>
            <a:r>
              <a:rPr sz="2000" spc="-15" dirty="0">
                <a:latin typeface="Microsoft Sans Serif"/>
                <a:cs typeface="Microsoft Sans Serif"/>
              </a:rPr>
              <a:t> </a:t>
            </a:r>
            <a:r>
              <a:rPr sz="2000" spc="-80" dirty="0">
                <a:latin typeface="Microsoft Sans Serif"/>
                <a:cs typeface="Microsoft Sans Serif"/>
              </a:rPr>
              <a:t>and</a:t>
            </a:r>
            <a:r>
              <a:rPr sz="2000" spc="-25" dirty="0">
                <a:latin typeface="Microsoft Sans Serif"/>
                <a:cs typeface="Microsoft Sans Serif"/>
              </a:rPr>
              <a:t> </a:t>
            </a:r>
            <a:r>
              <a:rPr sz="2000" spc="-120" dirty="0">
                <a:latin typeface="Microsoft Sans Serif"/>
                <a:cs typeface="Microsoft Sans Serif"/>
              </a:rPr>
              <a:t>the</a:t>
            </a:r>
            <a:r>
              <a:rPr sz="2000" spc="-10" dirty="0">
                <a:latin typeface="Microsoft Sans Serif"/>
                <a:cs typeface="Microsoft Sans Serif"/>
              </a:rPr>
              <a:t> </a:t>
            </a:r>
            <a:r>
              <a:rPr sz="2000" spc="-70" dirty="0">
                <a:latin typeface="Microsoft Sans Serif"/>
                <a:cs typeface="Microsoft Sans Serif"/>
              </a:rPr>
              <a:t>depth</a:t>
            </a:r>
            <a:r>
              <a:rPr sz="2000" spc="-55" dirty="0">
                <a:latin typeface="Microsoft Sans Serif"/>
                <a:cs typeface="Microsoft Sans Serif"/>
              </a:rPr>
              <a:t> </a:t>
            </a:r>
            <a:r>
              <a:rPr sz="2000" dirty="0">
                <a:latin typeface="Microsoft Sans Serif"/>
                <a:cs typeface="Microsoft Sans Serif"/>
              </a:rPr>
              <a:t>of</a:t>
            </a:r>
            <a:r>
              <a:rPr sz="2000" spc="25" dirty="0">
                <a:latin typeface="Microsoft Sans Serif"/>
                <a:cs typeface="Microsoft Sans Serif"/>
              </a:rPr>
              <a:t> </a:t>
            </a:r>
            <a:r>
              <a:rPr sz="2000" spc="-10" dirty="0">
                <a:latin typeface="Microsoft Sans Serif"/>
                <a:cs typeface="Microsoft Sans Serif"/>
              </a:rPr>
              <a:t>insertion</a:t>
            </a:r>
            <a:endParaRPr sz="2000">
              <a:latin typeface="Microsoft Sans Serif"/>
              <a:cs typeface="Microsoft Sans Serif"/>
            </a:endParaRPr>
          </a:p>
          <a:p>
            <a:pPr marL="241300" indent="-228600">
              <a:lnSpc>
                <a:spcPct val="100000"/>
              </a:lnSpc>
              <a:spcBef>
                <a:spcPts val="1005"/>
              </a:spcBef>
              <a:buSzPct val="125000"/>
              <a:buFont typeface="Arial MT"/>
              <a:buChar char="•"/>
              <a:tabLst>
                <a:tab pos="241300" algn="l"/>
              </a:tabLst>
            </a:pPr>
            <a:r>
              <a:rPr sz="2000" spc="50" dirty="0">
                <a:latin typeface="Microsoft Sans Serif"/>
                <a:cs typeface="Microsoft Sans Serif"/>
              </a:rPr>
              <a:t>–No</a:t>
            </a:r>
            <a:r>
              <a:rPr sz="2000" spc="30" dirty="0">
                <a:latin typeface="Microsoft Sans Serif"/>
                <a:cs typeface="Microsoft Sans Serif"/>
              </a:rPr>
              <a:t> </a:t>
            </a:r>
            <a:r>
              <a:rPr sz="2000" spc="-100" dirty="0">
                <a:latin typeface="Microsoft Sans Serif"/>
                <a:cs typeface="Microsoft Sans Serif"/>
              </a:rPr>
              <a:t>bony</a:t>
            </a:r>
            <a:r>
              <a:rPr sz="2000" spc="10" dirty="0">
                <a:latin typeface="Microsoft Sans Serif"/>
                <a:cs typeface="Microsoft Sans Serif"/>
              </a:rPr>
              <a:t> </a:t>
            </a:r>
            <a:r>
              <a:rPr sz="2000" spc="-110" dirty="0">
                <a:latin typeface="Microsoft Sans Serif"/>
                <a:cs typeface="Microsoft Sans Serif"/>
              </a:rPr>
              <a:t>contact;</a:t>
            </a:r>
            <a:r>
              <a:rPr sz="2000" spc="10" dirty="0">
                <a:latin typeface="Microsoft Sans Serif"/>
                <a:cs typeface="Microsoft Sans Serif"/>
              </a:rPr>
              <a:t> </a:t>
            </a:r>
            <a:r>
              <a:rPr sz="2000" spc="-70" dirty="0">
                <a:latin typeface="Microsoft Sans Serif"/>
                <a:cs typeface="Microsoft Sans Serif"/>
              </a:rPr>
              <a:t>depth</a:t>
            </a:r>
            <a:r>
              <a:rPr sz="2000" spc="-10" dirty="0">
                <a:latin typeface="Microsoft Sans Serif"/>
                <a:cs typeface="Microsoft Sans Serif"/>
              </a:rPr>
              <a:t> </a:t>
            </a:r>
            <a:r>
              <a:rPr sz="2000" dirty="0">
                <a:latin typeface="Microsoft Sans Serif"/>
                <a:cs typeface="Microsoft Sans Serif"/>
              </a:rPr>
              <a:t>of</a:t>
            </a:r>
            <a:r>
              <a:rPr sz="2000" spc="55" dirty="0">
                <a:latin typeface="Microsoft Sans Serif"/>
                <a:cs typeface="Microsoft Sans Serif"/>
              </a:rPr>
              <a:t> </a:t>
            </a:r>
            <a:r>
              <a:rPr sz="2000" spc="-90" dirty="0">
                <a:latin typeface="Microsoft Sans Serif"/>
                <a:cs typeface="Microsoft Sans Serif"/>
              </a:rPr>
              <a:t>penetration</a:t>
            </a:r>
            <a:r>
              <a:rPr sz="2000" spc="-10" dirty="0">
                <a:latin typeface="Microsoft Sans Serif"/>
                <a:cs typeface="Microsoft Sans Serif"/>
              </a:rPr>
              <a:t> </a:t>
            </a:r>
            <a:r>
              <a:rPr sz="2000" spc="-180" dirty="0">
                <a:latin typeface="Microsoft Sans Serif"/>
                <a:cs typeface="Microsoft Sans Serif"/>
              </a:rPr>
              <a:t>somewhat</a:t>
            </a:r>
            <a:r>
              <a:rPr sz="2000" spc="35" dirty="0">
                <a:latin typeface="Microsoft Sans Serif"/>
                <a:cs typeface="Microsoft Sans Serif"/>
              </a:rPr>
              <a:t> </a:t>
            </a:r>
            <a:r>
              <a:rPr sz="2000" spc="-10" dirty="0">
                <a:latin typeface="Microsoft Sans Serif"/>
                <a:cs typeface="Microsoft Sans Serif"/>
              </a:rPr>
              <a:t>arbitrary</a:t>
            </a:r>
            <a:endParaRPr sz="2000">
              <a:latin typeface="Microsoft Sans Serif"/>
              <a:cs typeface="Microsoft Sans Serif"/>
            </a:endParaRPr>
          </a:p>
          <a:p>
            <a:pPr marL="241300" indent="-228600">
              <a:lnSpc>
                <a:spcPct val="100000"/>
              </a:lnSpc>
              <a:spcBef>
                <a:spcPts val="1010"/>
              </a:spcBef>
              <a:buSzPct val="125000"/>
              <a:buFont typeface="Arial MT"/>
              <a:buChar char="•"/>
              <a:tabLst>
                <a:tab pos="241300" algn="l"/>
              </a:tabLst>
            </a:pPr>
            <a:r>
              <a:rPr sz="2000" spc="-50" dirty="0">
                <a:latin typeface="Microsoft Sans Serif"/>
                <a:cs typeface="Microsoft Sans Serif"/>
              </a:rPr>
              <a:t>–Potentially</a:t>
            </a:r>
            <a:r>
              <a:rPr sz="2000" spc="-85" dirty="0">
                <a:latin typeface="Microsoft Sans Serif"/>
                <a:cs typeface="Microsoft Sans Serif"/>
              </a:rPr>
              <a:t> </a:t>
            </a:r>
            <a:r>
              <a:rPr sz="2000" spc="-105" dirty="0">
                <a:latin typeface="Microsoft Sans Serif"/>
                <a:cs typeface="Microsoft Sans Serif"/>
              </a:rPr>
              <a:t>traumatic</a:t>
            </a:r>
            <a:r>
              <a:rPr sz="2000" spc="-10" dirty="0">
                <a:latin typeface="Microsoft Sans Serif"/>
                <a:cs typeface="Microsoft Sans Serif"/>
              </a:rPr>
              <a:t> </a:t>
            </a:r>
            <a:r>
              <a:rPr sz="2000" spc="50" dirty="0">
                <a:latin typeface="Microsoft Sans Serif"/>
                <a:cs typeface="Microsoft Sans Serif"/>
              </a:rPr>
              <a:t>if</a:t>
            </a:r>
            <a:r>
              <a:rPr sz="2000" spc="45" dirty="0">
                <a:latin typeface="Microsoft Sans Serif"/>
                <a:cs typeface="Microsoft Sans Serif"/>
              </a:rPr>
              <a:t> </a:t>
            </a:r>
            <a:r>
              <a:rPr sz="2000" spc="-120" dirty="0">
                <a:latin typeface="Microsoft Sans Serif"/>
                <a:cs typeface="Microsoft Sans Serif"/>
              </a:rPr>
              <a:t>the</a:t>
            </a:r>
            <a:r>
              <a:rPr sz="2000" spc="-15" dirty="0">
                <a:latin typeface="Microsoft Sans Serif"/>
                <a:cs typeface="Microsoft Sans Serif"/>
              </a:rPr>
              <a:t> </a:t>
            </a:r>
            <a:r>
              <a:rPr sz="2000" spc="-100" dirty="0">
                <a:latin typeface="Microsoft Sans Serif"/>
                <a:cs typeface="Microsoft Sans Serif"/>
              </a:rPr>
              <a:t>needle</a:t>
            </a:r>
            <a:r>
              <a:rPr sz="2000" spc="5" dirty="0">
                <a:latin typeface="Microsoft Sans Serif"/>
                <a:cs typeface="Microsoft Sans Serif"/>
              </a:rPr>
              <a:t> </a:t>
            </a:r>
            <a:r>
              <a:rPr sz="2000" spc="-185" dirty="0">
                <a:latin typeface="Microsoft Sans Serif"/>
                <a:cs typeface="Microsoft Sans Serif"/>
              </a:rPr>
              <a:t>is</a:t>
            </a:r>
            <a:r>
              <a:rPr sz="2000" spc="20" dirty="0">
                <a:latin typeface="Microsoft Sans Serif"/>
                <a:cs typeface="Microsoft Sans Serif"/>
              </a:rPr>
              <a:t> </a:t>
            </a:r>
            <a:r>
              <a:rPr sz="2000" spc="-70" dirty="0">
                <a:latin typeface="Microsoft Sans Serif"/>
                <a:cs typeface="Microsoft Sans Serif"/>
              </a:rPr>
              <a:t>too</a:t>
            </a:r>
            <a:r>
              <a:rPr sz="2000" spc="-40" dirty="0">
                <a:latin typeface="Microsoft Sans Serif"/>
                <a:cs typeface="Microsoft Sans Serif"/>
              </a:rPr>
              <a:t> </a:t>
            </a:r>
            <a:r>
              <a:rPr sz="2000" spc="-170" dirty="0">
                <a:latin typeface="Microsoft Sans Serif"/>
                <a:cs typeface="Microsoft Sans Serif"/>
              </a:rPr>
              <a:t>close</a:t>
            </a:r>
            <a:r>
              <a:rPr sz="2000" spc="25" dirty="0">
                <a:latin typeface="Microsoft Sans Serif"/>
                <a:cs typeface="Microsoft Sans Serif"/>
              </a:rPr>
              <a:t> </a:t>
            </a:r>
            <a:r>
              <a:rPr sz="2000" dirty="0">
                <a:latin typeface="Microsoft Sans Serif"/>
                <a:cs typeface="Microsoft Sans Serif"/>
              </a:rPr>
              <a:t>to</a:t>
            </a:r>
            <a:r>
              <a:rPr sz="2000" spc="-20" dirty="0">
                <a:latin typeface="Microsoft Sans Serif"/>
                <a:cs typeface="Microsoft Sans Serif"/>
              </a:rPr>
              <a:t> </a:t>
            </a:r>
            <a:r>
              <a:rPr sz="2000" spc="-120" dirty="0">
                <a:latin typeface="Microsoft Sans Serif"/>
                <a:cs typeface="Microsoft Sans Serif"/>
              </a:rPr>
              <a:t>the</a:t>
            </a:r>
            <a:r>
              <a:rPr sz="2000" spc="-10" dirty="0">
                <a:latin typeface="Microsoft Sans Serif"/>
                <a:cs typeface="Microsoft Sans Serif"/>
              </a:rPr>
              <a:t> periosteum</a:t>
            </a:r>
            <a:endParaRPr sz="2000">
              <a:latin typeface="Microsoft Sans Serif"/>
              <a:cs typeface="Microsoft Sans Serif"/>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772795"/>
            <a:ext cx="7139305" cy="1068070"/>
          </a:xfrm>
          <a:prstGeom prst="rect">
            <a:avLst/>
          </a:prstGeom>
        </p:spPr>
        <p:txBody>
          <a:bodyPr vert="horz" wrap="square" lIns="0" tIns="74295" rIns="0" bIns="0" rtlCol="0">
            <a:spAutoFit/>
          </a:bodyPr>
          <a:lstStyle/>
          <a:p>
            <a:pPr marL="12700" marR="5080">
              <a:lnSpc>
                <a:spcPts val="3890"/>
              </a:lnSpc>
              <a:spcBef>
                <a:spcPts val="585"/>
              </a:spcBef>
            </a:pPr>
            <a:r>
              <a:rPr spc="-200" dirty="0"/>
              <a:t>VAZIRANI-</a:t>
            </a:r>
            <a:r>
              <a:rPr spc="-225" dirty="0"/>
              <a:t>AKINOSI</a:t>
            </a:r>
            <a:r>
              <a:rPr spc="60" dirty="0"/>
              <a:t> </a:t>
            </a:r>
            <a:r>
              <a:rPr spc="-455" dirty="0"/>
              <a:t>CLOSED-</a:t>
            </a:r>
            <a:r>
              <a:rPr spc="-305" dirty="0"/>
              <a:t>MOUTH </a:t>
            </a:r>
            <a:r>
              <a:rPr spc="-320" dirty="0"/>
              <a:t>MANDIBULAR</a:t>
            </a:r>
            <a:r>
              <a:rPr spc="-5" dirty="0"/>
              <a:t> </a:t>
            </a:r>
            <a:r>
              <a:rPr spc="-505" dirty="0"/>
              <a:t>BLOCK</a:t>
            </a:r>
          </a:p>
        </p:txBody>
      </p:sp>
      <p:sp>
        <p:nvSpPr>
          <p:cNvPr id="3" name="object 3"/>
          <p:cNvSpPr txBox="1"/>
          <p:nvPr/>
        </p:nvSpPr>
        <p:spPr>
          <a:xfrm>
            <a:off x="1220520" y="2207920"/>
            <a:ext cx="4587240" cy="2205355"/>
          </a:xfrm>
          <a:prstGeom prst="rect">
            <a:avLst/>
          </a:prstGeom>
        </p:spPr>
        <p:txBody>
          <a:bodyPr vert="horz" wrap="square" lIns="0" tIns="112395" rIns="0" bIns="0" rtlCol="0">
            <a:spAutoFit/>
          </a:bodyPr>
          <a:lstStyle/>
          <a:p>
            <a:pPr marL="12700">
              <a:lnSpc>
                <a:spcPct val="100000"/>
              </a:lnSpc>
              <a:spcBef>
                <a:spcPts val="885"/>
              </a:spcBef>
            </a:pPr>
            <a:r>
              <a:rPr sz="2400" b="1" spc="-114" dirty="0">
                <a:latin typeface="Arial"/>
                <a:cs typeface="Arial"/>
              </a:rPr>
              <a:t>Complications</a:t>
            </a:r>
            <a:endParaRPr sz="2400">
              <a:latin typeface="Arial"/>
              <a:cs typeface="Arial"/>
            </a:endParaRPr>
          </a:p>
          <a:p>
            <a:pPr marL="241300" indent="-228600">
              <a:lnSpc>
                <a:spcPct val="100000"/>
              </a:lnSpc>
              <a:spcBef>
                <a:spcPts val="1590"/>
              </a:spcBef>
              <a:buSzPct val="125000"/>
              <a:buFont typeface="Arial MT"/>
              <a:buChar char="•"/>
              <a:tabLst>
                <a:tab pos="241300" algn="l"/>
              </a:tabLst>
            </a:pPr>
            <a:r>
              <a:rPr sz="2400" spc="-190" dirty="0">
                <a:latin typeface="Microsoft Sans Serif"/>
                <a:cs typeface="Microsoft Sans Serif"/>
              </a:rPr>
              <a:t>Hematoma</a:t>
            </a:r>
            <a:r>
              <a:rPr sz="2400" spc="70" dirty="0">
                <a:latin typeface="Microsoft Sans Serif"/>
                <a:cs typeface="Microsoft Sans Serif"/>
              </a:rPr>
              <a:t> </a:t>
            </a:r>
            <a:r>
              <a:rPr sz="2400" spc="-10" dirty="0">
                <a:latin typeface="Microsoft Sans Serif"/>
                <a:cs typeface="Microsoft Sans Serif"/>
              </a:rPr>
              <a:t>(&lt;10%)</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30" dirty="0">
                <a:latin typeface="Microsoft Sans Serif"/>
                <a:cs typeface="Microsoft Sans Serif"/>
              </a:rPr>
              <a:t>Trismus(rare)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200" dirty="0">
                <a:latin typeface="Microsoft Sans Serif"/>
                <a:cs typeface="Microsoft Sans Serif"/>
              </a:rPr>
              <a:t>Transient</a:t>
            </a:r>
            <a:r>
              <a:rPr sz="2400" spc="30" dirty="0">
                <a:latin typeface="Microsoft Sans Serif"/>
                <a:cs typeface="Microsoft Sans Serif"/>
              </a:rPr>
              <a:t> </a:t>
            </a:r>
            <a:r>
              <a:rPr sz="2400" spc="-25" dirty="0">
                <a:latin typeface="Microsoft Sans Serif"/>
                <a:cs typeface="Microsoft Sans Serif"/>
              </a:rPr>
              <a:t>facial</a:t>
            </a:r>
            <a:r>
              <a:rPr sz="2400" spc="-65" dirty="0">
                <a:latin typeface="Microsoft Sans Serif"/>
                <a:cs typeface="Microsoft Sans Serif"/>
              </a:rPr>
              <a:t> </a:t>
            </a:r>
            <a:r>
              <a:rPr sz="2400" spc="-130" dirty="0">
                <a:latin typeface="Microsoft Sans Serif"/>
                <a:cs typeface="Microsoft Sans Serif"/>
              </a:rPr>
              <a:t>nerve</a:t>
            </a:r>
            <a:r>
              <a:rPr sz="2400" spc="-10" dirty="0">
                <a:latin typeface="Microsoft Sans Serif"/>
                <a:cs typeface="Microsoft Sans Serif"/>
              </a:rPr>
              <a:t> </a:t>
            </a:r>
            <a:r>
              <a:rPr sz="2400" spc="-145" dirty="0">
                <a:latin typeface="Microsoft Sans Serif"/>
                <a:cs typeface="Microsoft Sans Serif"/>
              </a:rPr>
              <a:t>(VII)</a:t>
            </a:r>
            <a:r>
              <a:rPr sz="2400" spc="5" dirty="0">
                <a:latin typeface="Microsoft Sans Serif"/>
                <a:cs typeface="Microsoft Sans Serif"/>
              </a:rPr>
              <a:t> </a:t>
            </a:r>
            <a:r>
              <a:rPr sz="2400" spc="-90" dirty="0">
                <a:latin typeface="Microsoft Sans Serif"/>
                <a:cs typeface="Microsoft Sans Serif"/>
              </a:rPr>
              <a:t>paralysis</a:t>
            </a:r>
            <a:endParaRPr sz="2400">
              <a:latin typeface="Microsoft Sans Serif"/>
              <a:cs typeface="Microsoft Sans Serif"/>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62559"/>
            <a:ext cx="7139305" cy="1068070"/>
          </a:xfrm>
          <a:prstGeom prst="rect">
            <a:avLst/>
          </a:prstGeom>
        </p:spPr>
        <p:txBody>
          <a:bodyPr vert="horz" wrap="square" lIns="0" tIns="74295" rIns="0" bIns="0" rtlCol="0">
            <a:spAutoFit/>
          </a:bodyPr>
          <a:lstStyle/>
          <a:p>
            <a:pPr marL="12700" marR="5080">
              <a:lnSpc>
                <a:spcPts val="3890"/>
              </a:lnSpc>
              <a:spcBef>
                <a:spcPts val="585"/>
              </a:spcBef>
            </a:pPr>
            <a:r>
              <a:rPr spc="-200" dirty="0"/>
              <a:t>VAZIRANI-</a:t>
            </a:r>
            <a:r>
              <a:rPr spc="-225" dirty="0"/>
              <a:t>AKINOSI</a:t>
            </a:r>
            <a:r>
              <a:rPr spc="60" dirty="0"/>
              <a:t> </a:t>
            </a:r>
            <a:r>
              <a:rPr spc="-455" dirty="0"/>
              <a:t>CLOSED-</a:t>
            </a:r>
            <a:r>
              <a:rPr spc="-305" dirty="0"/>
              <a:t>MOUTH </a:t>
            </a:r>
            <a:r>
              <a:rPr spc="-320" dirty="0"/>
              <a:t>MANDIBULAR</a:t>
            </a:r>
            <a:r>
              <a:rPr spc="-5" dirty="0"/>
              <a:t> </a:t>
            </a:r>
            <a:r>
              <a:rPr spc="-505" dirty="0"/>
              <a:t>BLOCK</a:t>
            </a:r>
          </a:p>
        </p:txBody>
      </p:sp>
      <p:sp>
        <p:nvSpPr>
          <p:cNvPr id="3" name="object 3"/>
          <p:cNvSpPr txBox="1"/>
          <p:nvPr/>
        </p:nvSpPr>
        <p:spPr>
          <a:xfrm>
            <a:off x="1135481" y="1320233"/>
            <a:ext cx="5148580" cy="4392295"/>
          </a:xfrm>
          <a:prstGeom prst="rect">
            <a:avLst/>
          </a:prstGeom>
        </p:spPr>
        <p:txBody>
          <a:bodyPr vert="horz" wrap="square" lIns="0" tIns="113030" rIns="0" bIns="0" rtlCol="0">
            <a:spAutoFit/>
          </a:bodyPr>
          <a:lstStyle/>
          <a:p>
            <a:pPr marL="12700">
              <a:lnSpc>
                <a:spcPct val="100000"/>
              </a:lnSpc>
              <a:spcBef>
                <a:spcPts val="890"/>
              </a:spcBef>
            </a:pPr>
            <a:r>
              <a:rPr sz="2800" b="1" spc="-275" dirty="0">
                <a:latin typeface="Arial"/>
                <a:cs typeface="Arial"/>
              </a:rPr>
              <a:t>Technique</a:t>
            </a:r>
            <a:endParaRPr sz="2800">
              <a:latin typeface="Arial"/>
              <a:cs typeface="Arial"/>
            </a:endParaRPr>
          </a:p>
          <a:p>
            <a:pPr marL="241300" indent="-228600">
              <a:lnSpc>
                <a:spcPct val="100000"/>
              </a:lnSpc>
              <a:spcBef>
                <a:spcPts val="1680"/>
              </a:spcBef>
              <a:buSzPct val="125000"/>
              <a:buFont typeface="Arial MT"/>
              <a:buChar char="•"/>
              <a:tabLst>
                <a:tab pos="241300" algn="l"/>
              </a:tabLst>
            </a:pPr>
            <a:r>
              <a:rPr sz="2800" spc="-190" dirty="0">
                <a:latin typeface="Microsoft Sans Serif"/>
                <a:cs typeface="Microsoft Sans Serif"/>
              </a:rPr>
              <a:t>Have</a:t>
            </a:r>
            <a:r>
              <a:rPr sz="2800" spc="-20" dirty="0">
                <a:latin typeface="Microsoft Sans Serif"/>
                <a:cs typeface="Microsoft Sans Serif"/>
              </a:rPr>
              <a:t> </a:t>
            </a:r>
            <a:r>
              <a:rPr sz="2800" spc="-140" dirty="0">
                <a:latin typeface="Microsoft Sans Serif"/>
                <a:cs typeface="Microsoft Sans Serif"/>
              </a:rPr>
              <a:t>the</a:t>
            </a:r>
            <a:r>
              <a:rPr sz="2800" spc="-50" dirty="0">
                <a:latin typeface="Microsoft Sans Serif"/>
                <a:cs typeface="Microsoft Sans Serif"/>
              </a:rPr>
              <a:t> </a:t>
            </a:r>
            <a:r>
              <a:rPr sz="2800" spc="-75" dirty="0">
                <a:latin typeface="Microsoft Sans Serif"/>
                <a:cs typeface="Microsoft Sans Serif"/>
              </a:rPr>
              <a:t>patient</a:t>
            </a:r>
            <a:r>
              <a:rPr sz="2800" spc="-50" dirty="0">
                <a:latin typeface="Microsoft Sans Serif"/>
                <a:cs typeface="Microsoft Sans Serif"/>
              </a:rPr>
              <a:t> </a:t>
            </a:r>
            <a:r>
              <a:rPr sz="2800" spc="-235" dirty="0">
                <a:latin typeface="Microsoft Sans Serif"/>
                <a:cs typeface="Microsoft Sans Serif"/>
              </a:rPr>
              <a:t>close</a:t>
            </a:r>
            <a:r>
              <a:rPr sz="2800" spc="-15" dirty="0">
                <a:latin typeface="Microsoft Sans Serif"/>
                <a:cs typeface="Microsoft Sans Serif"/>
              </a:rPr>
              <a:t> </a:t>
            </a:r>
            <a:r>
              <a:rPr sz="2800" spc="-155" dirty="0">
                <a:latin typeface="Microsoft Sans Serif"/>
                <a:cs typeface="Microsoft Sans Serif"/>
              </a:rPr>
              <a:t>the</a:t>
            </a:r>
            <a:r>
              <a:rPr sz="2800" spc="-20" dirty="0">
                <a:latin typeface="Microsoft Sans Serif"/>
                <a:cs typeface="Microsoft Sans Serif"/>
              </a:rPr>
              <a:t> </a:t>
            </a:r>
            <a:r>
              <a:rPr sz="2800" spc="-275" dirty="0">
                <a:latin typeface="Microsoft Sans Serif"/>
                <a:cs typeface="Microsoft Sans Serif"/>
              </a:rPr>
              <a:t>mouth</a:t>
            </a:r>
            <a:endParaRPr sz="2800">
              <a:latin typeface="Microsoft Sans Serif"/>
              <a:cs typeface="Microsoft Sans Serif"/>
            </a:endParaRPr>
          </a:p>
          <a:p>
            <a:pPr marL="241300" marR="5080" indent="-229235">
              <a:lnSpc>
                <a:spcPct val="120000"/>
              </a:lnSpc>
              <a:spcBef>
                <a:spcPts val="985"/>
              </a:spcBef>
              <a:buSzPct val="125000"/>
              <a:buFont typeface="Arial MT"/>
              <a:buChar char="•"/>
              <a:tabLst>
                <a:tab pos="241300" algn="l"/>
              </a:tabLst>
            </a:pPr>
            <a:r>
              <a:rPr sz="2800" spc="-185" dirty="0">
                <a:latin typeface="Microsoft Sans Serif"/>
                <a:cs typeface="Microsoft Sans Serif"/>
              </a:rPr>
              <a:t>Insert</a:t>
            </a:r>
            <a:r>
              <a:rPr sz="2800" spc="-5" dirty="0">
                <a:latin typeface="Microsoft Sans Serif"/>
                <a:cs typeface="Microsoft Sans Serif"/>
              </a:rPr>
              <a:t> </a:t>
            </a:r>
            <a:r>
              <a:rPr sz="2800" spc="-140" dirty="0">
                <a:latin typeface="Microsoft Sans Serif"/>
                <a:cs typeface="Microsoft Sans Serif"/>
              </a:rPr>
              <a:t>the</a:t>
            </a:r>
            <a:r>
              <a:rPr sz="2800" spc="-45" dirty="0">
                <a:latin typeface="Microsoft Sans Serif"/>
                <a:cs typeface="Microsoft Sans Serif"/>
              </a:rPr>
              <a:t> </a:t>
            </a:r>
            <a:r>
              <a:rPr sz="2800" spc="-155" dirty="0">
                <a:latin typeface="Microsoft Sans Serif"/>
                <a:cs typeface="Microsoft Sans Serif"/>
              </a:rPr>
              <a:t>needle</a:t>
            </a:r>
            <a:r>
              <a:rPr sz="2800" spc="-40" dirty="0">
                <a:latin typeface="Microsoft Sans Serif"/>
                <a:cs typeface="Microsoft Sans Serif"/>
              </a:rPr>
              <a:t> </a:t>
            </a:r>
            <a:r>
              <a:rPr sz="2800" spc="-120" dirty="0">
                <a:latin typeface="Microsoft Sans Serif"/>
                <a:cs typeface="Microsoft Sans Serif"/>
              </a:rPr>
              <a:t>into</a:t>
            </a:r>
            <a:r>
              <a:rPr sz="2800" spc="-55" dirty="0">
                <a:latin typeface="Microsoft Sans Serif"/>
                <a:cs typeface="Microsoft Sans Serif"/>
              </a:rPr>
              <a:t> </a:t>
            </a:r>
            <a:r>
              <a:rPr sz="2800" spc="-140" dirty="0">
                <a:latin typeface="Microsoft Sans Serif"/>
                <a:cs typeface="Microsoft Sans Serif"/>
              </a:rPr>
              <a:t>the</a:t>
            </a:r>
            <a:r>
              <a:rPr sz="2800" dirty="0">
                <a:latin typeface="Microsoft Sans Serif"/>
                <a:cs typeface="Microsoft Sans Serif"/>
              </a:rPr>
              <a:t> </a:t>
            </a:r>
            <a:r>
              <a:rPr sz="2800" spc="-310" dirty="0">
                <a:latin typeface="Microsoft Sans Serif"/>
                <a:cs typeface="Microsoft Sans Serif"/>
              </a:rPr>
              <a:t>mucosa </a:t>
            </a:r>
            <a:r>
              <a:rPr sz="2800" spc="-160" dirty="0">
                <a:latin typeface="Microsoft Sans Serif"/>
                <a:cs typeface="Microsoft Sans Serif"/>
              </a:rPr>
              <a:t>between</a:t>
            </a:r>
            <a:r>
              <a:rPr sz="2800" spc="-60" dirty="0">
                <a:latin typeface="Microsoft Sans Serif"/>
                <a:cs typeface="Microsoft Sans Serif"/>
              </a:rPr>
              <a:t> </a:t>
            </a:r>
            <a:r>
              <a:rPr sz="2800" spc="-165" dirty="0">
                <a:latin typeface="Microsoft Sans Serif"/>
                <a:cs typeface="Microsoft Sans Serif"/>
              </a:rPr>
              <a:t>the</a:t>
            </a:r>
            <a:r>
              <a:rPr sz="2800" spc="-25" dirty="0">
                <a:latin typeface="Microsoft Sans Serif"/>
                <a:cs typeface="Microsoft Sans Serif"/>
              </a:rPr>
              <a:t> </a:t>
            </a:r>
            <a:r>
              <a:rPr sz="2800" spc="-110" dirty="0">
                <a:latin typeface="Microsoft Sans Serif"/>
                <a:cs typeface="Microsoft Sans Serif"/>
              </a:rPr>
              <a:t>medial</a:t>
            </a:r>
            <a:r>
              <a:rPr sz="2800" spc="-60" dirty="0">
                <a:latin typeface="Microsoft Sans Serif"/>
                <a:cs typeface="Microsoft Sans Serif"/>
              </a:rPr>
              <a:t> </a:t>
            </a:r>
            <a:r>
              <a:rPr sz="2800" spc="-45" dirty="0">
                <a:latin typeface="Microsoft Sans Serif"/>
                <a:cs typeface="Microsoft Sans Serif"/>
              </a:rPr>
              <a:t>border</a:t>
            </a:r>
            <a:r>
              <a:rPr sz="2800" spc="-50" dirty="0">
                <a:latin typeface="Microsoft Sans Serif"/>
                <a:cs typeface="Microsoft Sans Serif"/>
              </a:rPr>
              <a:t> </a:t>
            </a:r>
            <a:r>
              <a:rPr sz="2800" dirty="0">
                <a:latin typeface="Microsoft Sans Serif"/>
                <a:cs typeface="Microsoft Sans Serif"/>
              </a:rPr>
              <a:t>of</a:t>
            </a:r>
            <a:r>
              <a:rPr sz="2800" spc="75" dirty="0">
                <a:latin typeface="Microsoft Sans Serif"/>
                <a:cs typeface="Microsoft Sans Serif"/>
              </a:rPr>
              <a:t> </a:t>
            </a:r>
            <a:r>
              <a:rPr sz="2800" spc="-25" dirty="0">
                <a:latin typeface="Microsoft Sans Serif"/>
                <a:cs typeface="Microsoft Sans Serif"/>
              </a:rPr>
              <a:t>the </a:t>
            </a:r>
            <a:r>
              <a:rPr sz="2800" spc="-130" dirty="0">
                <a:latin typeface="Microsoft Sans Serif"/>
                <a:cs typeface="Microsoft Sans Serif"/>
              </a:rPr>
              <a:t>mandibular</a:t>
            </a:r>
            <a:r>
              <a:rPr sz="2800" spc="-60" dirty="0">
                <a:latin typeface="Microsoft Sans Serif"/>
                <a:cs typeface="Microsoft Sans Serif"/>
              </a:rPr>
              <a:t> </a:t>
            </a:r>
            <a:r>
              <a:rPr sz="2800" spc="-254" dirty="0">
                <a:latin typeface="Microsoft Sans Serif"/>
                <a:cs typeface="Microsoft Sans Serif"/>
              </a:rPr>
              <a:t>ramus</a:t>
            </a:r>
            <a:r>
              <a:rPr sz="2800" spc="15" dirty="0">
                <a:latin typeface="Microsoft Sans Serif"/>
                <a:cs typeface="Microsoft Sans Serif"/>
              </a:rPr>
              <a:t> </a:t>
            </a:r>
            <a:r>
              <a:rPr sz="2800" spc="-70" dirty="0">
                <a:latin typeface="Microsoft Sans Serif"/>
                <a:cs typeface="Microsoft Sans Serif"/>
              </a:rPr>
              <a:t>and</a:t>
            </a:r>
            <a:r>
              <a:rPr sz="2800" spc="-50" dirty="0">
                <a:latin typeface="Microsoft Sans Serif"/>
                <a:cs typeface="Microsoft Sans Serif"/>
              </a:rPr>
              <a:t> </a:t>
            </a:r>
            <a:r>
              <a:rPr sz="2800" spc="-25" dirty="0">
                <a:latin typeface="Microsoft Sans Serif"/>
                <a:cs typeface="Microsoft Sans Serif"/>
              </a:rPr>
              <a:t>the </a:t>
            </a:r>
            <a:r>
              <a:rPr sz="2800" spc="-60" dirty="0">
                <a:latin typeface="Microsoft Sans Serif"/>
                <a:cs typeface="Microsoft Sans Serif"/>
              </a:rPr>
              <a:t>maxillary</a:t>
            </a:r>
            <a:r>
              <a:rPr sz="2800" spc="-95" dirty="0">
                <a:latin typeface="Microsoft Sans Serif"/>
                <a:cs typeface="Microsoft Sans Serif"/>
              </a:rPr>
              <a:t> </a:t>
            </a:r>
            <a:r>
              <a:rPr sz="2800" spc="-130" dirty="0">
                <a:latin typeface="Microsoft Sans Serif"/>
                <a:cs typeface="Microsoft Sans Serif"/>
              </a:rPr>
              <a:t>tuberosity</a:t>
            </a:r>
            <a:r>
              <a:rPr sz="2800" spc="-60" dirty="0">
                <a:latin typeface="Microsoft Sans Serif"/>
                <a:cs typeface="Microsoft Sans Serif"/>
              </a:rPr>
              <a:t> </a:t>
            </a:r>
            <a:r>
              <a:rPr sz="2800" dirty="0">
                <a:latin typeface="Microsoft Sans Serif"/>
                <a:cs typeface="Microsoft Sans Serif"/>
              </a:rPr>
              <a:t>at </a:t>
            </a:r>
            <a:r>
              <a:rPr sz="2800" spc="-155" dirty="0">
                <a:latin typeface="Microsoft Sans Serif"/>
                <a:cs typeface="Microsoft Sans Serif"/>
              </a:rPr>
              <a:t>the</a:t>
            </a:r>
            <a:r>
              <a:rPr sz="2800" spc="-20" dirty="0">
                <a:latin typeface="Microsoft Sans Serif"/>
                <a:cs typeface="Microsoft Sans Serif"/>
              </a:rPr>
              <a:t> </a:t>
            </a:r>
            <a:r>
              <a:rPr sz="2800" spc="-114" dirty="0">
                <a:latin typeface="Microsoft Sans Serif"/>
                <a:cs typeface="Microsoft Sans Serif"/>
              </a:rPr>
              <a:t>level</a:t>
            </a:r>
            <a:r>
              <a:rPr sz="2800" spc="-50" dirty="0">
                <a:latin typeface="Microsoft Sans Serif"/>
                <a:cs typeface="Microsoft Sans Serif"/>
              </a:rPr>
              <a:t> </a:t>
            </a:r>
            <a:r>
              <a:rPr sz="2800" spc="-25" dirty="0">
                <a:latin typeface="Microsoft Sans Serif"/>
                <a:cs typeface="Microsoft Sans Serif"/>
              </a:rPr>
              <a:t>of </a:t>
            </a:r>
            <a:r>
              <a:rPr sz="2800" spc="-155" dirty="0">
                <a:latin typeface="Microsoft Sans Serif"/>
                <a:cs typeface="Microsoft Sans Serif"/>
              </a:rPr>
              <a:t>the</a:t>
            </a:r>
            <a:r>
              <a:rPr sz="2800" spc="-10" dirty="0">
                <a:latin typeface="Microsoft Sans Serif"/>
                <a:cs typeface="Microsoft Sans Serif"/>
              </a:rPr>
              <a:t> </a:t>
            </a:r>
            <a:r>
              <a:rPr sz="2800" spc="-120" dirty="0">
                <a:latin typeface="Microsoft Sans Serif"/>
                <a:cs typeface="Microsoft Sans Serif"/>
              </a:rPr>
              <a:t>cervical</a:t>
            </a:r>
            <a:r>
              <a:rPr sz="2800" spc="-40" dirty="0">
                <a:latin typeface="Microsoft Sans Serif"/>
                <a:cs typeface="Microsoft Sans Serif"/>
              </a:rPr>
              <a:t> </a:t>
            </a:r>
            <a:r>
              <a:rPr sz="2800" spc="-145" dirty="0">
                <a:latin typeface="Microsoft Sans Serif"/>
                <a:cs typeface="Microsoft Sans Serif"/>
              </a:rPr>
              <a:t>margin</a:t>
            </a:r>
            <a:r>
              <a:rPr sz="2800" spc="-30" dirty="0">
                <a:latin typeface="Microsoft Sans Serif"/>
                <a:cs typeface="Microsoft Sans Serif"/>
              </a:rPr>
              <a:t> </a:t>
            </a:r>
            <a:r>
              <a:rPr sz="2800" dirty="0">
                <a:latin typeface="Microsoft Sans Serif"/>
                <a:cs typeface="Microsoft Sans Serif"/>
              </a:rPr>
              <a:t>of</a:t>
            </a:r>
            <a:r>
              <a:rPr sz="2800" spc="80" dirty="0">
                <a:latin typeface="Microsoft Sans Serif"/>
                <a:cs typeface="Microsoft Sans Serif"/>
              </a:rPr>
              <a:t> </a:t>
            </a:r>
            <a:r>
              <a:rPr sz="2800" spc="-25" dirty="0">
                <a:latin typeface="Microsoft Sans Serif"/>
                <a:cs typeface="Microsoft Sans Serif"/>
              </a:rPr>
              <a:t>the </a:t>
            </a:r>
            <a:r>
              <a:rPr sz="2800" spc="-55" dirty="0">
                <a:latin typeface="Microsoft Sans Serif"/>
                <a:cs typeface="Microsoft Sans Serif"/>
              </a:rPr>
              <a:t>maxillary</a:t>
            </a:r>
            <a:r>
              <a:rPr sz="2800" spc="-110" dirty="0">
                <a:latin typeface="Microsoft Sans Serif"/>
                <a:cs typeface="Microsoft Sans Serif"/>
              </a:rPr>
              <a:t> </a:t>
            </a:r>
            <a:r>
              <a:rPr sz="2800" spc="-30" dirty="0">
                <a:latin typeface="Microsoft Sans Serif"/>
                <a:cs typeface="Microsoft Sans Serif"/>
              </a:rPr>
              <a:t>molars</a:t>
            </a:r>
            <a:endParaRPr sz="2800">
              <a:latin typeface="Microsoft Sans Serif"/>
              <a:cs typeface="Microsoft Sans Serif"/>
            </a:endParaRPr>
          </a:p>
        </p:txBody>
      </p:sp>
      <p:pic>
        <p:nvPicPr>
          <p:cNvPr id="4" name="object 4"/>
          <p:cNvPicPr/>
          <p:nvPr/>
        </p:nvPicPr>
        <p:blipFill>
          <a:blip r:embed="rId2" cstate="print"/>
          <a:stretch>
            <a:fillRect/>
          </a:stretch>
        </p:blipFill>
        <p:spPr>
          <a:xfrm>
            <a:off x="6507479" y="1164430"/>
            <a:ext cx="5406075" cy="4962028"/>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17017"/>
            <a:ext cx="7139940" cy="1068705"/>
          </a:xfrm>
          <a:prstGeom prst="rect">
            <a:avLst/>
          </a:prstGeom>
        </p:spPr>
        <p:txBody>
          <a:bodyPr vert="horz" wrap="square" lIns="0" tIns="74930" rIns="0" bIns="0" rtlCol="0">
            <a:spAutoFit/>
          </a:bodyPr>
          <a:lstStyle/>
          <a:p>
            <a:pPr marL="12700" marR="5080">
              <a:lnSpc>
                <a:spcPts val="3890"/>
              </a:lnSpc>
              <a:spcBef>
                <a:spcPts val="590"/>
              </a:spcBef>
            </a:pPr>
            <a:r>
              <a:rPr spc="-195" dirty="0"/>
              <a:t>VAZIRANI-</a:t>
            </a:r>
            <a:r>
              <a:rPr spc="-229" dirty="0"/>
              <a:t>AKINOSI</a:t>
            </a:r>
            <a:r>
              <a:rPr spc="65" dirty="0"/>
              <a:t> </a:t>
            </a:r>
            <a:r>
              <a:rPr spc="-455" dirty="0"/>
              <a:t>CLOSED-</a:t>
            </a:r>
            <a:r>
              <a:rPr spc="-305" dirty="0"/>
              <a:t>MOUTH </a:t>
            </a:r>
            <a:r>
              <a:rPr spc="-330" dirty="0"/>
              <a:t>MANDIBULAR</a:t>
            </a:r>
            <a:r>
              <a:rPr spc="35" dirty="0"/>
              <a:t> </a:t>
            </a:r>
            <a:r>
              <a:rPr spc="-505" dirty="0"/>
              <a:t>BLOCK</a:t>
            </a:r>
          </a:p>
        </p:txBody>
      </p:sp>
      <p:sp>
        <p:nvSpPr>
          <p:cNvPr id="3" name="object 3"/>
          <p:cNvSpPr txBox="1"/>
          <p:nvPr/>
        </p:nvSpPr>
        <p:spPr>
          <a:xfrm>
            <a:off x="1117803" y="1769262"/>
            <a:ext cx="9766935" cy="3083560"/>
          </a:xfrm>
          <a:prstGeom prst="rect">
            <a:avLst/>
          </a:prstGeom>
        </p:spPr>
        <p:txBody>
          <a:bodyPr vert="horz" wrap="square" lIns="0" tIns="112395" rIns="0" bIns="0" rtlCol="0">
            <a:spAutoFit/>
          </a:bodyPr>
          <a:lstStyle/>
          <a:p>
            <a:pPr marL="12700">
              <a:lnSpc>
                <a:spcPct val="100000"/>
              </a:lnSpc>
              <a:spcBef>
                <a:spcPts val="885"/>
              </a:spcBef>
            </a:pPr>
            <a:r>
              <a:rPr sz="2400" b="1" spc="-120" dirty="0">
                <a:latin typeface="Arial"/>
                <a:cs typeface="Arial"/>
              </a:rPr>
              <a:t>Technique</a:t>
            </a:r>
            <a:endParaRPr sz="2400">
              <a:latin typeface="Arial"/>
              <a:cs typeface="Arial"/>
            </a:endParaRPr>
          </a:p>
          <a:p>
            <a:pPr marL="241300" indent="-228600">
              <a:lnSpc>
                <a:spcPct val="100000"/>
              </a:lnSpc>
              <a:spcBef>
                <a:spcPts val="1590"/>
              </a:spcBef>
              <a:buSzPct val="125000"/>
              <a:buFont typeface="Arial MT"/>
              <a:buChar char="•"/>
              <a:tabLst>
                <a:tab pos="241300" algn="l"/>
              </a:tabLst>
            </a:pPr>
            <a:r>
              <a:rPr sz="2400" spc="-165" dirty="0">
                <a:latin typeface="Microsoft Sans Serif"/>
                <a:cs typeface="Microsoft Sans Serif"/>
              </a:rPr>
              <a:t>Advance</a:t>
            </a:r>
            <a:r>
              <a:rPr sz="2400" spc="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30" dirty="0">
                <a:latin typeface="Microsoft Sans Serif"/>
                <a:cs typeface="Microsoft Sans Serif"/>
              </a:rPr>
              <a:t>needle</a:t>
            </a:r>
            <a:r>
              <a:rPr sz="2400" spc="-30" dirty="0">
                <a:latin typeface="Microsoft Sans Serif"/>
                <a:cs typeface="Microsoft Sans Serif"/>
              </a:rPr>
              <a:t> </a:t>
            </a:r>
            <a:r>
              <a:rPr sz="2400" spc="-25" dirty="0">
                <a:latin typeface="Microsoft Sans Serif"/>
                <a:cs typeface="Microsoft Sans Serif"/>
              </a:rPr>
              <a:t>parallel</a:t>
            </a:r>
            <a:r>
              <a:rPr sz="2400" spc="-135" dirty="0">
                <a:latin typeface="Microsoft Sans Serif"/>
                <a:cs typeface="Microsoft Sans Serif"/>
              </a:rPr>
              <a:t> </a:t>
            </a:r>
            <a:r>
              <a:rPr sz="2400" dirty="0">
                <a:latin typeface="Microsoft Sans Serif"/>
                <a:cs typeface="Microsoft Sans Serif"/>
              </a:rPr>
              <a:t>to</a:t>
            </a:r>
            <a:r>
              <a:rPr sz="2400" spc="-11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45" dirty="0">
                <a:latin typeface="Microsoft Sans Serif"/>
                <a:cs typeface="Microsoft Sans Serif"/>
              </a:rPr>
              <a:t>maxillary </a:t>
            </a:r>
            <a:r>
              <a:rPr sz="2400" spc="-65" dirty="0">
                <a:latin typeface="Microsoft Sans Serif"/>
                <a:cs typeface="Microsoft Sans Serif"/>
              </a:rPr>
              <a:t>occlusalplane</a:t>
            </a:r>
            <a:endParaRPr sz="2400">
              <a:latin typeface="Microsoft Sans Serif"/>
              <a:cs typeface="Microsoft Sans Serif"/>
            </a:endParaRPr>
          </a:p>
          <a:p>
            <a:pPr marL="241300" marR="5080" indent="-229235">
              <a:lnSpc>
                <a:spcPct val="120000"/>
              </a:lnSpc>
              <a:spcBef>
                <a:spcPts val="985"/>
              </a:spcBef>
              <a:buSzPct val="125000"/>
              <a:buFont typeface="Arial MT"/>
              <a:buChar char="•"/>
              <a:tabLst>
                <a:tab pos="241300" algn="l"/>
              </a:tabLst>
            </a:pPr>
            <a:r>
              <a:rPr sz="2400" spc="-200" dirty="0">
                <a:latin typeface="Microsoft Sans Serif"/>
                <a:cs typeface="Microsoft Sans Serif"/>
              </a:rPr>
              <a:t>Once</a:t>
            </a:r>
            <a:r>
              <a:rPr sz="2400" spc="3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25" dirty="0">
                <a:latin typeface="Microsoft Sans Serif"/>
                <a:cs typeface="Microsoft Sans Serif"/>
              </a:rPr>
              <a:t>needle</a:t>
            </a:r>
            <a:r>
              <a:rPr sz="2400" spc="-35"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120" dirty="0">
                <a:latin typeface="Microsoft Sans Serif"/>
                <a:cs typeface="Microsoft Sans Serif"/>
              </a:rPr>
              <a:t>advanced</a:t>
            </a:r>
            <a:r>
              <a:rPr sz="2400" spc="-40" dirty="0">
                <a:latin typeface="Microsoft Sans Serif"/>
                <a:cs typeface="Microsoft Sans Serif"/>
              </a:rPr>
              <a:t> </a:t>
            </a:r>
            <a:r>
              <a:rPr sz="2400" spc="-70" dirty="0">
                <a:latin typeface="Microsoft Sans Serif"/>
                <a:cs typeface="Microsoft Sans Serif"/>
              </a:rPr>
              <a:t>approximately</a:t>
            </a:r>
            <a:r>
              <a:rPr sz="2400" spc="-90" dirty="0">
                <a:latin typeface="Microsoft Sans Serif"/>
                <a:cs typeface="Microsoft Sans Serif"/>
              </a:rPr>
              <a:t> </a:t>
            </a:r>
            <a:r>
              <a:rPr sz="2400" dirty="0">
                <a:latin typeface="Microsoft Sans Serif"/>
                <a:cs typeface="Microsoft Sans Serif"/>
              </a:rPr>
              <a:t>23</a:t>
            </a:r>
            <a:r>
              <a:rPr sz="2400" spc="-55" dirty="0">
                <a:latin typeface="Microsoft Sans Serif"/>
                <a:cs typeface="Microsoft Sans Serif"/>
              </a:rPr>
              <a:t> </a:t>
            </a:r>
            <a:r>
              <a:rPr sz="2400" dirty="0">
                <a:latin typeface="Microsoft Sans Serif"/>
                <a:cs typeface="Microsoft Sans Serif"/>
              </a:rPr>
              <a:t>to</a:t>
            </a:r>
            <a:r>
              <a:rPr sz="2400" spc="-5" dirty="0">
                <a:latin typeface="Microsoft Sans Serif"/>
                <a:cs typeface="Microsoft Sans Serif"/>
              </a:rPr>
              <a:t> </a:t>
            </a:r>
            <a:r>
              <a:rPr sz="2400" spc="-200" dirty="0">
                <a:latin typeface="Microsoft Sans Serif"/>
                <a:cs typeface="Microsoft Sans Serif"/>
              </a:rPr>
              <a:t>25mm,</a:t>
            </a:r>
            <a:r>
              <a:rPr sz="2400" spc="10" dirty="0">
                <a:latin typeface="Microsoft Sans Serif"/>
                <a:cs typeface="Microsoft Sans Serif"/>
              </a:rPr>
              <a:t> </a:t>
            </a:r>
            <a:r>
              <a:rPr sz="2400" dirty="0">
                <a:latin typeface="Microsoft Sans Serif"/>
                <a:cs typeface="Microsoft Sans Serif"/>
              </a:rPr>
              <a:t>it</a:t>
            </a:r>
            <a:r>
              <a:rPr sz="2400" spc="-10" dirty="0">
                <a:latin typeface="Microsoft Sans Serif"/>
                <a:cs typeface="Microsoft Sans Serif"/>
              </a:rPr>
              <a:t> </a:t>
            </a:r>
            <a:r>
              <a:rPr sz="2400" spc="-210" dirty="0">
                <a:latin typeface="Microsoft Sans Serif"/>
                <a:cs typeface="Microsoft Sans Serif"/>
              </a:rPr>
              <a:t>should</a:t>
            </a:r>
            <a:r>
              <a:rPr sz="2400" spc="10" dirty="0">
                <a:latin typeface="Microsoft Sans Serif"/>
                <a:cs typeface="Microsoft Sans Serif"/>
              </a:rPr>
              <a:t> </a:t>
            </a:r>
            <a:r>
              <a:rPr sz="2400" dirty="0">
                <a:latin typeface="Microsoft Sans Serif"/>
                <a:cs typeface="Microsoft Sans Serif"/>
              </a:rPr>
              <a:t>be</a:t>
            </a:r>
            <a:r>
              <a:rPr sz="2400" spc="-15" dirty="0">
                <a:latin typeface="Microsoft Sans Serif"/>
                <a:cs typeface="Microsoft Sans Serif"/>
              </a:rPr>
              <a:t> </a:t>
            </a:r>
            <a:r>
              <a:rPr sz="2400" spc="-45" dirty="0">
                <a:latin typeface="Microsoft Sans Serif"/>
                <a:cs typeface="Microsoft Sans Serif"/>
              </a:rPr>
              <a:t>located </a:t>
            </a:r>
            <a:r>
              <a:rPr sz="2400" spc="-155" dirty="0">
                <a:latin typeface="Microsoft Sans Serif"/>
                <a:cs typeface="Microsoft Sans Serif"/>
              </a:rPr>
              <a:t>in</a:t>
            </a:r>
            <a:r>
              <a:rPr sz="2400" spc="-5"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100" dirty="0">
                <a:latin typeface="Microsoft Sans Serif"/>
                <a:cs typeface="Microsoft Sans Serif"/>
              </a:rPr>
              <a:t>middle</a:t>
            </a:r>
            <a:r>
              <a:rPr sz="2400" spc="-60"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130" dirty="0">
                <a:latin typeface="Microsoft Sans Serif"/>
                <a:cs typeface="Microsoft Sans Serif"/>
              </a:rPr>
              <a:t>the</a:t>
            </a:r>
            <a:r>
              <a:rPr sz="2400" spc="-30" dirty="0">
                <a:latin typeface="Microsoft Sans Serif"/>
                <a:cs typeface="Microsoft Sans Serif"/>
              </a:rPr>
              <a:t> </a:t>
            </a:r>
            <a:r>
              <a:rPr sz="2400" spc="-110" dirty="0">
                <a:latin typeface="Microsoft Sans Serif"/>
                <a:cs typeface="Microsoft Sans Serif"/>
              </a:rPr>
              <a:t>pterygomandibularspace</a:t>
            </a:r>
            <a:r>
              <a:rPr sz="2400" spc="25" dirty="0">
                <a:latin typeface="Microsoft Sans Serif"/>
                <a:cs typeface="Microsoft Sans Serif"/>
              </a:rPr>
              <a:t> </a:t>
            </a:r>
            <a:r>
              <a:rPr sz="2400" spc="-110" dirty="0">
                <a:latin typeface="Microsoft Sans Serif"/>
                <a:cs typeface="Microsoft Sans Serif"/>
              </a:rPr>
              <a:t>near</a:t>
            </a:r>
            <a:r>
              <a:rPr sz="2400" spc="-35" dirty="0">
                <a:latin typeface="Microsoft Sans Serif"/>
                <a:cs typeface="Microsoft Sans Serif"/>
              </a:rPr>
              <a:t> </a:t>
            </a:r>
            <a:r>
              <a:rPr sz="2400" spc="-125" dirty="0">
                <a:latin typeface="Microsoft Sans Serif"/>
                <a:cs typeface="Microsoft Sans Serif"/>
              </a:rPr>
              <a:t>the</a:t>
            </a:r>
            <a:r>
              <a:rPr sz="2400" spc="-20" dirty="0">
                <a:latin typeface="Microsoft Sans Serif"/>
                <a:cs typeface="Microsoft Sans Serif"/>
              </a:rPr>
              <a:t> </a:t>
            </a:r>
            <a:r>
              <a:rPr sz="2400" spc="-50" dirty="0">
                <a:latin typeface="Microsoft Sans Serif"/>
                <a:cs typeface="Microsoft Sans Serif"/>
              </a:rPr>
              <a:t>inferior</a:t>
            </a:r>
            <a:r>
              <a:rPr sz="2400" spc="-25" dirty="0">
                <a:latin typeface="Microsoft Sans Serif"/>
                <a:cs typeface="Microsoft Sans Serif"/>
              </a:rPr>
              <a:t> </a:t>
            </a:r>
            <a:r>
              <a:rPr sz="2400" spc="-55" dirty="0">
                <a:latin typeface="Microsoft Sans Serif"/>
                <a:cs typeface="Microsoft Sans Serif"/>
              </a:rPr>
              <a:t>alveolar</a:t>
            </a:r>
            <a:r>
              <a:rPr sz="2400" spc="-40" dirty="0">
                <a:latin typeface="Microsoft Sans Serif"/>
                <a:cs typeface="Microsoft Sans Serif"/>
              </a:rPr>
              <a:t> </a:t>
            </a:r>
            <a:r>
              <a:rPr sz="2400" spc="-25" dirty="0">
                <a:latin typeface="Microsoft Sans Serif"/>
                <a:cs typeface="Microsoft Sans Serif"/>
              </a:rPr>
              <a:t>and </a:t>
            </a:r>
            <a:r>
              <a:rPr sz="2400" spc="-95" dirty="0">
                <a:latin typeface="Microsoft Sans Serif"/>
                <a:cs typeface="Microsoft Sans Serif"/>
              </a:rPr>
              <a:t>lingual</a:t>
            </a:r>
            <a:r>
              <a:rPr sz="2400" spc="-65" dirty="0">
                <a:latin typeface="Microsoft Sans Serif"/>
                <a:cs typeface="Microsoft Sans Serif"/>
              </a:rPr>
              <a:t> </a:t>
            </a:r>
            <a:r>
              <a:rPr sz="2400" spc="-190" dirty="0">
                <a:latin typeface="Microsoft Sans Serif"/>
                <a:cs typeface="Microsoft Sans Serif"/>
              </a:rPr>
              <a:t>nerves</a:t>
            </a:r>
            <a:r>
              <a:rPr sz="2400" spc="20" dirty="0">
                <a:latin typeface="Microsoft Sans Serif"/>
                <a:cs typeface="Microsoft Sans Serif"/>
              </a:rPr>
              <a:t> </a:t>
            </a:r>
            <a:r>
              <a:rPr sz="2400" spc="-155" dirty="0">
                <a:latin typeface="Microsoft Sans Serif"/>
                <a:cs typeface="Microsoft Sans Serif"/>
              </a:rPr>
              <a:t>(</a:t>
            </a:r>
            <a:r>
              <a:rPr sz="2400" i="1" spc="-155" dirty="0">
                <a:latin typeface="Arial"/>
                <a:cs typeface="Arial"/>
              </a:rPr>
              <a:t>note:</a:t>
            </a:r>
            <a:r>
              <a:rPr sz="2400" i="1" spc="-20" dirty="0">
                <a:latin typeface="Arial"/>
                <a:cs typeface="Arial"/>
              </a:rPr>
              <a:t> </a:t>
            </a:r>
            <a:r>
              <a:rPr sz="2400" spc="-220" dirty="0">
                <a:latin typeface="Microsoft Sans Serif"/>
                <a:cs typeface="Microsoft Sans Serif"/>
              </a:rPr>
              <a:t>no</a:t>
            </a:r>
            <a:r>
              <a:rPr sz="2400" spc="35" dirty="0">
                <a:latin typeface="Microsoft Sans Serif"/>
                <a:cs typeface="Microsoft Sans Serif"/>
              </a:rPr>
              <a:t> </a:t>
            </a:r>
            <a:r>
              <a:rPr sz="2400" spc="-145" dirty="0">
                <a:latin typeface="Microsoft Sans Serif"/>
                <a:cs typeface="Microsoft Sans Serif"/>
              </a:rPr>
              <a:t>bone</a:t>
            </a:r>
            <a:r>
              <a:rPr sz="2400" spc="-15" dirty="0">
                <a:latin typeface="Microsoft Sans Serif"/>
                <a:cs typeface="Microsoft Sans Serif"/>
              </a:rPr>
              <a:t> </a:t>
            </a:r>
            <a:r>
              <a:rPr sz="2400" spc="-20" dirty="0">
                <a:latin typeface="Microsoft Sans Serif"/>
                <a:cs typeface="Microsoft Sans Serif"/>
              </a:rPr>
              <a:t>will</a:t>
            </a:r>
            <a:r>
              <a:rPr sz="2400" spc="-140" dirty="0">
                <a:latin typeface="Microsoft Sans Serif"/>
                <a:cs typeface="Microsoft Sans Serif"/>
              </a:rPr>
              <a:t> </a:t>
            </a:r>
            <a:r>
              <a:rPr sz="2400" dirty="0">
                <a:latin typeface="Microsoft Sans Serif"/>
                <a:cs typeface="Microsoft Sans Serif"/>
              </a:rPr>
              <a:t>be</a:t>
            </a:r>
            <a:r>
              <a:rPr sz="2400" spc="-55" dirty="0">
                <a:latin typeface="Microsoft Sans Serif"/>
                <a:cs typeface="Microsoft Sans Serif"/>
              </a:rPr>
              <a:t> </a:t>
            </a:r>
            <a:r>
              <a:rPr sz="2400" spc="-30" dirty="0">
                <a:latin typeface="Microsoft Sans Serif"/>
                <a:cs typeface="Microsoft Sans Serif"/>
              </a:rPr>
              <a:t>contacted)</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0" dirty="0">
                <a:latin typeface="Microsoft Sans Serif"/>
                <a:cs typeface="Microsoft Sans Serif"/>
              </a:rPr>
              <a:t>After</a:t>
            </a:r>
            <a:r>
              <a:rPr sz="2400" spc="-70" dirty="0">
                <a:latin typeface="Microsoft Sans Serif"/>
                <a:cs typeface="Microsoft Sans Serif"/>
              </a:rPr>
              <a:t> </a:t>
            </a:r>
            <a:r>
              <a:rPr sz="2400" dirty="0">
                <a:latin typeface="Microsoft Sans Serif"/>
                <a:cs typeface="Microsoft Sans Serif"/>
              </a:rPr>
              <a:t>a</a:t>
            </a:r>
            <a:r>
              <a:rPr sz="2400" spc="-15" dirty="0">
                <a:latin typeface="Microsoft Sans Serif"/>
                <a:cs typeface="Microsoft Sans Serif"/>
              </a:rPr>
              <a:t> </a:t>
            </a:r>
            <a:r>
              <a:rPr sz="2400" spc="-114" dirty="0">
                <a:latin typeface="Microsoft Sans Serif"/>
                <a:cs typeface="Microsoft Sans Serif"/>
              </a:rPr>
              <a:t>negative</a:t>
            </a:r>
            <a:r>
              <a:rPr sz="2400" spc="-30" dirty="0">
                <a:latin typeface="Microsoft Sans Serif"/>
                <a:cs typeface="Microsoft Sans Serif"/>
              </a:rPr>
              <a:t> </a:t>
            </a:r>
            <a:r>
              <a:rPr sz="2400" spc="-145" dirty="0">
                <a:latin typeface="Microsoft Sans Serif"/>
                <a:cs typeface="Microsoft Sans Serif"/>
              </a:rPr>
              <a:t>result</a:t>
            </a:r>
            <a:r>
              <a:rPr sz="2400" spc="-5" dirty="0">
                <a:latin typeface="Microsoft Sans Serif"/>
                <a:cs typeface="Microsoft Sans Serif"/>
              </a:rPr>
              <a:t> </a:t>
            </a:r>
            <a:r>
              <a:rPr sz="2400" spc="-220" dirty="0">
                <a:latin typeface="Microsoft Sans Serif"/>
                <a:cs typeface="Microsoft Sans Serif"/>
              </a:rPr>
              <a:t>on</a:t>
            </a:r>
            <a:r>
              <a:rPr sz="2400" spc="15" dirty="0">
                <a:latin typeface="Microsoft Sans Serif"/>
                <a:cs typeface="Microsoft Sans Serif"/>
              </a:rPr>
              <a:t> </a:t>
            </a:r>
            <a:r>
              <a:rPr sz="2400" spc="-100" dirty="0">
                <a:latin typeface="Microsoft Sans Serif"/>
                <a:cs typeface="Microsoft Sans Serif"/>
              </a:rPr>
              <a:t>aspiration,</a:t>
            </a:r>
            <a:r>
              <a:rPr sz="2400" spc="15" dirty="0">
                <a:latin typeface="Microsoft Sans Serif"/>
                <a:cs typeface="Microsoft Sans Serif"/>
              </a:rPr>
              <a:t> </a:t>
            </a:r>
            <a:r>
              <a:rPr sz="2400" spc="-140" dirty="0">
                <a:latin typeface="Microsoft Sans Serif"/>
                <a:cs typeface="Microsoft Sans Serif"/>
              </a:rPr>
              <a:t>slowly</a:t>
            </a:r>
            <a:r>
              <a:rPr sz="2400" spc="-20" dirty="0">
                <a:latin typeface="Microsoft Sans Serif"/>
                <a:cs typeface="Microsoft Sans Serif"/>
              </a:rPr>
              <a:t> </a:t>
            </a:r>
            <a:r>
              <a:rPr sz="2400" spc="-130" dirty="0">
                <a:latin typeface="Microsoft Sans Serif"/>
                <a:cs typeface="Microsoft Sans Serif"/>
              </a:rPr>
              <a:t>inject</a:t>
            </a:r>
            <a:r>
              <a:rPr sz="2400" spc="-1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45" dirty="0">
                <a:latin typeface="Microsoft Sans Serif"/>
                <a:cs typeface="Microsoft Sans Serif"/>
              </a:rPr>
              <a:t>anesthetic</a:t>
            </a:r>
            <a:endParaRPr sz="2400">
              <a:latin typeface="Microsoft Sans Serif"/>
              <a:cs typeface="Microsoft Sans Serif"/>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335026"/>
            <a:ext cx="4479290" cy="574040"/>
          </a:xfrm>
          <a:prstGeom prst="rect">
            <a:avLst/>
          </a:prstGeom>
        </p:spPr>
        <p:txBody>
          <a:bodyPr vert="horz" wrap="square" lIns="0" tIns="12700" rIns="0" bIns="0" rtlCol="0">
            <a:spAutoFit/>
          </a:bodyPr>
          <a:lstStyle/>
          <a:p>
            <a:pPr marL="12700">
              <a:lnSpc>
                <a:spcPct val="100000"/>
              </a:lnSpc>
              <a:spcBef>
                <a:spcPts val="100"/>
              </a:spcBef>
            </a:pPr>
            <a:r>
              <a:rPr spc="-420" dirty="0"/>
              <a:t>MENTAL</a:t>
            </a:r>
            <a:r>
              <a:rPr spc="-60" dirty="0"/>
              <a:t> </a:t>
            </a:r>
            <a:r>
              <a:rPr spc="-459" dirty="0"/>
              <a:t>NERVE</a:t>
            </a:r>
            <a:r>
              <a:rPr spc="-10" dirty="0"/>
              <a:t> </a:t>
            </a:r>
            <a:r>
              <a:rPr spc="-505" dirty="0"/>
              <a:t>BLOCK</a:t>
            </a:r>
          </a:p>
        </p:txBody>
      </p:sp>
      <p:sp>
        <p:nvSpPr>
          <p:cNvPr id="3" name="object 3"/>
          <p:cNvSpPr txBox="1"/>
          <p:nvPr/>
        </p:nvSpPr>
        <p:spPr>
          <a:xfrm>
            <a:off x="1220520" y="1031766"/>
            <a:ext cx="9492615" cy="1497965"/>
          </a:xfrm>
          <a:prstGeom prst="rect">
            <a:avLst/>
          </a:prstGeom>
        </p:spPr>
        <p:txBody>
          <a:bodyPr vert="horz" wrap="square" lIns="0" tIns="113030" rIns="0" bIns="0" rtlCol="0">
            <a:spAutoFit/>
          </a:bodyPr>
          <a:lstStyle/>
          <a:p>
            <a:pPr marL="241300" indent="-228600">
              <a:lnSpc>
                <a:spcPct val="100000"/>
              </a:lnSpc>
              <a:spcBef>
                <a:spcPts val="890"/>
              </a:spcBef>
              <a:buSzPct val="125000"/>
              <a:buFont typeface="Arial MT"/>
              <a:buChar char="•"/>
              <a:tabLst>
                <a:tab pos="241300" algn="l"/>
              </a:tabLst>
            </a:pPr>
            <a:r>
              <a:rPr sz="2400" spc="-195" dirty="0">
                <a:latin typeface="Microsoft Sans Serif"/>
                <a:cs typeface="Microsoft Sans Serif"/>
              </a:rPr>
              <a:t>Terminal</a:t>
            </a:r>
            <a:r>
              <a:rPr sz="2400" spc="10" dirty="0">
                <a:latin typeface="Microsoft Sans Serif"/>
                <a:cs typeface="Microsoft Sans Serif"/>
              </a:rPr>
              <a:t> </a:t>
            </a:r>
            <a:r>
              <a:rPr sz="2400" spc="-135" dirty="0">
                <a:latin typeface="Microsoft Sans Serif"/>
                <a:cs typeface="Microsoft Sans Serif"/>
              </a:rPr>
              <a:t>branch</a:t>
            </a:r>
            <a:r>
              <a:rPr sz="2400" spc="-20" dirty="0">
                <a:latin typeface="Microsoft Sans Serif"/>
                <a:cs typeface="Microsoft Sans Serif"/>
              </a:rPr>
              <a:t> </a:t>
            </a:r>
            <a:r>
              <a:rPr sz="2400" dirty="0">
                <a:latin typeface="Microsoft Sans Serif"/>
                <a:cs typeface="Microsoft Sans Serif"/>
              </a:rPr>
              <a:t>of</a:t>
            </a:r>
            <a:r>
              <a:rPr sz="2400" spc="75" dirty="0">
                <a:latin typeface="Microsoft Sans Serif"/>
                <a:cs typeface="Microsoft Sans Serif"/>
              </a:rPr>
              <a:t> </a:t>
            </a:r>
            <a:r>
              <a:rPr sz="2400" spc="-125" dirty="0">
                <a:latin typeface="Microsoft Sans Serif"/>
                <a:cs typeface="Microsoft Sans Serif"/>
              </a:rPr>
              <a:t>IAN</a:t>
            </a:r>
            <a:r>
              <a:rPr sz="2400" spc="15" dirty="0">
                <a:latin typeface="Microsoft Sans Serif"/>
                <a:cs typeface="Microsoft Sans Serif"/>
              </a:rPr>
              <a:t> </a:t>
            </a:r>
            <a:r>
              <a:rPr sz="2400" spc="-225" dirty="0">
                <a:latin typeface="Microsoft Sans Serif"/>
                <a:cs typeface="Microsoft Sans Serif"/>
              </a:rPr>
              <a:t>as</a:t>
            </a:r>
            <a:r>
              <a:rPr sz="2400" spc="15" dirty="0">
                <a:latin typeface="Microsoft Sans Serif"/>
                <a:cs typeface="Microsoft Sans Serif"/>
              </a:rPr>
              <a:t> </a:t>
            </a:r>
            <a:r>
              <a:rPr sz="2400" dirty="0">
                <a:latin typeface="Microsoft Sans Serif"/>
                <a:cs typeface="Microsoft Sans Serif"/>
              </a:rPr>
              <a:t>it</a:t>
            </a:r>
            <a:r>
              <a:rPr sz="2400" spc="15" dirty="0">
                <a:latin typeface="Microsoft Sans Serif"/>
                <a:cs typeface="Microsoft Sans Serif"/>
              </a:rPr>
              <a:t> </a:t>
            </a:r>
            <a:r>
              <a:rPr sz="2400" spc="-130" dirty="0">
                <a:latin typeface="Microsoft Sans Serif"/>
                <a:cs typeface="Microsoft Sans Serif"/>
              </a:rPr>
              <a:t>exits</a:t>
            </a:r>
            <a:r>
              <a:rPr sz="2400" dirty="0">
                <a:latin typeface="Microsoft Sans Serif"/>
                <a:cs typeface="Microsoft Sans Serif"/>
              </a:rPr>
              <a:t> </a:t>
            </a:r>
            <a:r>
              <a:rPr sz="2400" spc="-150" dirty="0">
                <a:latin typeface="Microsoft Sans Serif"/>
                <a:cs typeface="Microsoft Sans Serif"/>
              </a:rPr>
              <a:t>mental</a:t>
            </a:r>
            <a:r>
              <a:rPr sz="2400" spc="-5" dirty="0">
                <a:latin typeface="Microsoft Sans Serif"/>
                <a:cs typeface="Microsoft Sans Serif"/>
              </a:rPr>
              <a:t> </a:t>
            </a:r>
            <a:r>
              <a:rPr sz="2400" spc="-10" dirty="0">
                <a:latin typeface="Microsoft Sans Serif"/>
                <a:cs typeface="Microsoft Sans Serif"/>
              </a:rPr>
              <a:t>foramen</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75" dirty="0">
                <a:latin typeface="Microsoft Sans Serif"/>
                <a:cs typeface="Microsoft Sans Serif"/>
              </a:rPr>
              <a:t>Provides</a:t>
            </a:r>
            <a:r>
              <a:rPr sz="2400" spc="15" dirty="0">
                <a:latin typeface="Microsoft Sans Serif"/>
                <a:cs typeface="Microsoft Sans Serif"/>
              </a:rPr>
              <a:t> </a:t>
            </a:r>
            <a:r>
              <a:rPr sz="2400" spc="-204" dirty="0">
                <a:latin typeface="Microsoft Sans Serif"/>
                <a:cs typeface="Microsoft Sans Serif"/>
              </a:rPr>
              <a:t>sensory</a:t>
            </a:r>
            <a:r>
              <a:rPr sz="2400" spc="30" dirty="0">
                <a:latin typeface="Microsoft Sans Serif"/>
                <a:cs typeface="Microsoft Sans Serif"/>
              </a:rPr>
              <a:t> </a:t>
            </a:r>
            <a:r>
              <a:rPr sz="2400" spc="-125" dirty="0">
                <a:latin typeface="Microsoft Sans Serif"/>
                <a:cs typeface="Microsoft Sans Serif"/>
              </a:rPr>
              <a:t>innervation</a:t>
            </a:r>
            <a:r>
              <a:rPr sz="2400" spc="-35" dirty="0">
                <a:latin typeface="Microsoft Sans Serif"/>
                <a:cs typeface="Microsoft Sans Serif"/>
              </a:rPr>
              <a:t> </a:t>
            </a:r>
            <a:r>
              <a:rPr sz="2400" dirty="0">
                <a:latin typeface="Microsoft Sans Serif"/>
                <a:cs typeface="Microsoft Sans Serif"/>
              </a:rPr>
              <a:t>to</a:t>
            </a:r>
            <a:r>
              <a:rPr sz="2400" spc="-160" dirty="0">
                <a:latin typeface="Microsoft Sans Serif"/>
                <a:cs typeface="Microsoft Sans Serif"/>
              </a:rPr>
              <a:t> </a:t>
            </a:r>
            <a:r>
              <a:rPr sz="2400" spc="-145" dirty="0">
                <a:latin typeface="Microsoft Sans Serif"/>
                <a:cs typeface="Microsoft Sans Serif"/>
              </a:rPr>
              <a:t>buccal</a:t>
            </a:r>
            <a:r>
              <a:rPr sz="2400" dirty="0">
                <a:latin typeface="Microsoft Sans Serif"/>
                <a:cs typeface="Microsoft Sans Serif"/>
              </a:rPr>
              <a:t> </a:t>
            </a:r>
            <a:r>
              <a:rPr sz="2400" spc="-95" dirty="0">
                <a:latin typeface="Microsoft Sans Serif"/>
                <a:cs typeface="Microsoft Sans Serif"/>
              </a:rPr>
              <a:t>soft</a:t>
            </a:r>
            <a:r>
              <a:rPr sz="2400" spc="-15"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70" dirty="0">
                <a:latin typeface="Microsoft Sans Serif"/>
                <a:cs typeface="Microsoft Sans Serif"/>
              </a:rPr>
              <a:t>anterior</a:t>
            </a:r>
            <a:r>
              <a:rPr sz="2400" spc="-20" dirty="0">
                <a:latin typeface="Microsoft Sans Serif"/>
                <a:cs typeface="Microsoft Sans Serif"/>
              </a:rPr>
              <a:t> </a:t>
            </a:r>
            <a:r>
              <a:rPr sz="2400" dirty="0">
                <a:latin typeface="Microsoft Sans Serif"/>
                <a:cs typeface="Microsoft Sans Serif"/>
              </a:rPr>
              <a:t>to</a:t>
            </a:r>
            <a:r>
              <a:rPr sz="2400" spc="-15" dirty="0">
                <a:latin typeface="Microsoft Sans Serif"/>
                <a:cs typeface="Microsoft Sans Serif"/>
              </a:rPr>
              <a:t> </a:t>
            </a:r>
            <a:r>
              <a:rPr sz="2400" spc="-150" dirty="0">
                <a:latin typeface="Microsoft Sans Serif"/>
                <a:cs typeface="Microsoft Sans Serif"/>
              </a:rPr>
              <a:t>mental</a:t>
            </a:r>
            <a:r>
              <a:rPr sz="2400" spc="-10" dirty="0">
                <a:latin typeface="Microsoft Sans Serif"/>
                <a:cs typeface="Microsoft Sans Serif"/>
              </a:rPr>
              <a:t> </a:t>
            </a:r>
            <a:r>
              <a:rPr sz="2400" spc="-90" dirty="0">
                <a:latin typeface="Microsoft Sans Serif"/>
                <a:cs typeface="Microsoft Sans Serif"/>
              </a:rPr>
              <a:t>foramen,</a:t>
            </a:r>
            <a:endParaRPr sz="2400">
              <a:latin typeface="Microsoft Sans Serif"/>
              <a:cs typeface="Microsoft Sans Serif"/>
            </a:endParaRPr>
          </a:p>
          <a:p>
            <a:pPr marL="240665">
              <a:lnSpc>
                <a:spcPct val="100000"/>
              </a:lnSpc>
              <a:spcBef>
                <a:spcPts val="580"/>
              </a:spcBef>
            </a:pPr>
            <a:r>
              <a:rPr sz="2400" dirty="0">
                <a:latin typeface="Microsoft Sans Serif"/>
                <a:cs typeface="Microsoft Sans Serif"/>
              </a:rPr>
              <a:t>lip</a:t>
            </a:r>
            <a:r>
              <a:rPr sz="2400" spc="-45" dirty="0">
                <a:latin typeface="Microsoft Sans Serif"/>
                <a:cs typeface="Microsoft Sans Serif"/>
              </a:rPr>
              <a:t> </a:t>
            </a:r>
            <a:r>
              <a:rPr sz="2400" spc="-85" dirty="0">
                <a:latin typeface="Microsoft Sans Serif"/>
                <a:cs typeface="Microsoft Sans Serif"/>
              </a:rPr>
              <a:t>and</a:t>
            </a:r>
            <a:r>
              <a:rPr sz="2400" spc="-60" dirty="0">
                <a:latin typeface="Microsoft Sans Serif"/>
                <a:cs typeface="Microsoft Sans Serif"/>
              </a:rPr>
              <a:t> </a:t>
            </a:r>
            <a:r>
              <a:rPr sz="2400" spc="-20" dirty="0">
                <a:latin typeface="Microsoft Sans Serif"/>
                <a:cs typeface="Microsoft Sans Serif"/>
              </a:rPr>
              <a:t>chin</a:t>
            </a:r>
            <a:endParaRPr sz="2400">
              <a:latin typeface="Microsoft Sans Serif"/>
              <a:cs typeface="Microsoft Sans Serif"/>
            </a:endParaRPr>
          </a:p>
        </p:txBody>
      </p:sp>
      <p:pic>
        <p:nvPicPr>
          <p:cNvPr id="4" name="object 4"/>
          <p:cNvPicPr/>
          <p:nvPr/>
        </p:nvPicPr>
        <p:blipFill>
          <a:blip r:embed="rId2" cstate="print"/>
          <a:stretch>
            <a:fillRect/>
          </a:stretch>
        </p:blipFill>
        <p:spPr>
          <a:xfrm>
            <a:off x="1371599" y="3063120"/>
            <a:ext cx="9763718" cy="3700390"/>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892B99-F0FF-458C-8C5E-F7B94E1AABB7}"/>
              </a:ext>
            </a:extLst>
          </p:cNvPr>
          <p:cNvSpPr>
            <a:spLocks noGrp="1"/>
          </p:cNvSpPr>
          <p:nvPr>
            <p:ph type="title"/>
          </p:nvPr>
        </p:nvSpPr>
        <p:spPr>
          <a:xfrm>
            <a:off x="2590800" y="152400"/>
            <a:ext cx="7543800" cy="706398"/>
          </a:xfrm>
        </p:spPr>
        <p:txBody>
          <a:bodyPr/>
          <a:lstStyle/>
          <a:p>
            <a:pPr>
              <a:defRPr/>
            </a:pPr>
            <a:r>
              <a:rPr lang="en-US" dirty="0"/>
              <a:t>Nerve</a:t>
            </a:r>
            <a:endParaRPr lang="ru-RU" dirty="0"/>
          </a:p>
        </p:txBody>
      </p:sp>
      <p:sp>
        <p:nvSpPr>
          <p:cNvPr id="4" name="Текст 3">
            <a:extLst>
              <a:ext uri="{FF2B5EF4-FFF2-40B4-BE49-F238E27FC236}">
                <a16:creationId xmlns:a16="http://schemas.microsoft.com/office/drawing/2014/main" id="{1972E25A-F614-4F99-8FCF-F0218E3E986A}"/>
              </a:ext>
            </a:extLst>
          </p:cNvPr>
          <p:cNvSpPr>
            <a:spLocks noGrp="1"/>
          </p:cNvSpPr>
          <p:nvPr>
            <p:ph type="body" sz="half" idx="2"/>
          </p:nvPr>
        </p:nvSpPr>
        <p:spPr>
          <a:xfrm>
            <a:off x="7696200" y="1009650"/>
            <a:ext cx="2819400" cy="1477328"/>
          </a:xfrm>
        </p:spPr>
        <p:txBody>
          <a:bodyPr/>
          <a:lstStyle/>
          <a:p>
            <a:pPr>
              <a:defRPr/>
            </a:pPr>
            <a:r>
              <a:rPr lang="en-US" sz="3200" b="0" dirty="0"/>
              <a:t>Mental nerve</a:t>
            </a:r>
          </a:p>
          <a:p>
            <a:pPr>
              <a:defRPr/>
            </a:pPr>
            <a:r>
              <a:rPr lang="en-US" sz="3200" b="0" dirty="0" err="1"/>
              <a:t>Nervus</a:t>
            </a:r>
            <a:r>
              <a:rPr lang="en-US" sz="3200" b="0" dirty="0"/>
              <a:t> mentalis</a:t>
            </a:r>
            <a:endParaRPr lang="ru-RU" sz="3200" b="0" dirty="0"/>
          </a:p>
        </p:txBody>
      </p:sp>
      <p:pic>
        <p:nvPicPr>
          <p:cNvPr id="8" name="Объект 7">
            <a:extLst>
              <a:ext uri="{FF2B5EF4-FFF2-40B4-BE49-F238E27FC236}">
                <a16:creationId xmlns:a16="http://schemas.microsoft.com/office/drawing/2014/main" id="{9304911B-15CD-4C9A-8D43-B0D9284BA8E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704850"/>
            <a:ext cx="6096000" cy="6096000"/>
          </a:xfrm>
        </p:spPr>
      </p:pic>
    </p:spTree>
    <p:extLst>
      <p:ext uri="{BB962C8B-B14F-4D97-AF65-F5344CB8AC3E}">
        <p14:creationId xmlns:p14="http://schemas.microsoft.com/office/powerpoint/2010/main" val="36151691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00939"/>
            <a:ext cx="4479290" cy="574040"/>
          </a:xfrm>
          <a:prstGeom prst="rect">
            <a:avLst/>
          </a:prstGeom>
        </p:spPr>
        <p:txBody>
          <a:bodyPr vert="horz" wrap="square" lIns="0" tIns="12700" rIns="0" bIns="0" rtlCol="0">
            <a:spAutoFit/>
          </a:bodyPr>
          <a:lstStyle/>
          <a:p>
            <a:pPr marL="12700">
              <a:lnSpc>
                <a:spcPct val="100000"/>
              </a:lnSpc>
              <a:spcBef>
                <a:spcPts val="100"/>
              </a:spcBef>
            </a:pPr>
            <a:r>
              <a:rPr spc="-420" dirty="0"/>
              <a:t>MENTAL</a:t>
            </a:r>
            <a:r>
              <a:rPr spc="-60" dirty="0"/>
              <a:t> </a:t>
            </a:r>
            <a:r>
              <a:rPr spc="-459" dirty="0"/>
              <a:t>NERVE</a:t>
            </a:r>
            <a:r>
              <a:rPr spc="-10" dirty="0"/>
              <a:t> </a:t>
            </a:r>
            <a:r>
              <a:rPr spc="-505" dirty="0"/>
              <a:t>BLOCK</a:t>
            </a:r>
          </a:p>
        </p:txBody>
      </p:sp>
      <p:sp>
        <p:nvSpPr>
          <p:cNvPr id="3" name="object 3"/>
          <p:cNvSpPr txBox="1"/>
          <p:nvPr/>
        </p:nvSpPr>
        <p:spPr>
          <a:xfrm>
            <a:off x="1078483" y="937761"/>
            <a:ext cx="9573895" cy="1497965"/>
          </a:xfrm>
          <a:prstGeom prst="rect">
            <a:avLst/>
          </a:prstGeom>
        </p:spPr>
        <p:txBody>
          <a:bodyPr vert="horz" wrap="square" lIns="0" tIns="113030" rIns="0" bIns="0" rtlCol="0">
            <a:spAutoFit/>
          </a:bodyPr>
          <a:lstStyle/>
          <a:p>
            <a:pPr marL="12700">
              <a:lnSpc>
                <a:spcPct val="100000"/>
              </a:lnSpc>
              <a:spcBef>
                <a:spcPts val="890"/>
              </a:spcBef>
            </a:pPr>
            <a:r>
              <a:rPr sz="2400" b="1" spc="-180" dirty="0">
                <a:latin typeface="Arial"/>
                <a:cs typeface="Arial"/>
              </a:rPr>
              <a:t>Areas</a:t>
            </a:r>
            <a:r>
              <a:rPr sz="2400" b="1" spc="5" dirty="0">
                <a:latin typeface="Arial"/>
                <a:cs typeface="Arial"/>
              </a:rPr>
              <a:t> </a:t>
            </a:r>
            <a:r>
              <a:rPr sz="2400" b="1" spc="-90" dirty="0">
                <a:latin typeface="Arial"/>
                <a:cs typeface="Arial"/>
              </a:rPr>
              <a:t>Anesthetized</a:t>
            </a:r>
            <a:endParaRPr sz="2400">
              <a:latin typeface="Arial"/>
              <a:cs typeface="Arial"/>
            </a:endParaRPr>
          </a:p>
          <a:p>
            <a:pPr marL="241300" marR="5080" indent="-228600">
              <a:lnSpc>
                <a:spcPct val="120100"/>
              </a:lnSpc>
              <a:spcBef>
                <a:spcPts val="1005"/>
              </a:spcBef>
              <a:buSzPct val="125000"/>
              <a:buFont typeface="Arial MT"/>
              <a:buChar char="•"/>
              <a:tabLst>
                <a:tab pos="241300" algn="l"/>
              </a:tabLst>
            </a:pPr>
            <a:r>
              <a:rPr sz="2400" spc="-229" dirty="0">
                <a:latin typeface="Microsoft Sans Serif"/>
                <a:cs typeface="Microsoft Sans Serif"/>
              </a:rPr>
              <a:t>Buccal</a:t>
            </a:r>
            <a:r>
              <a:rPr sz="2400" spc="50" dirty="0">
                <a:latin typeface="Microsoft Sans Serif"/>
                <a:cs typeface="Microsoft Sans Serif"/>
              </a:rPr>
              <a:t> </a:t>
            </a:r>
            <a:r>
              <a:rPr sz="2400" spc="-300" dirty="0">
                <a:latin typeface="Microsoft Sans Serif"/>
                <a:cs typeface="Microsoft Sans Serif"/>
              </a:rPr>
              <a:t>mucous</a:t>
            </a:r>
            <a:r>
              <a:rPr sz="2400" spc="5" dirty="0">
                <a:latin typeface="Microsoft Sans Serif"/>
                <a:cs typeface="Microsoft Sans Serif"/>
              </a:rPr>
              <a:t> </a:t>
            </a:r>
            <a:r>
              <a:rPr sz="2400" spc="-220" dirty="0">
                <a:latin typeface="Microsoft Sans Serif"/>
                <a:cs typeface="Microsoft Sans Serif"/>
              </a:rPr>
              <a:t>membranes</a:t>
            </a:r>
            <a:r>
              <a:rPr sz="2400" spc="20" dirty="0">
                <a:latin typeface="Microsoft Sans Serif"/>
                <a:cs typeface="Microsoft Sans Serif"/>
              </a:rPr>
              <a:t> </a:t>
            </a:r>
            <a:r>
              <a:rPr sz="2400" spc="-75" dirty="0">
                <a:latin typeface="Microsoft Sans Serif"/>
                <a:cs typeface="Microsoft Sans Serif"/>
              </a:rPr>
              <a:t>anterior</a:t>
            </a:r>
            <a:r>
              <a:rPr sz="2400" spc="-85" dirty="0">
                <a:latin typeface="Microsoft Sans Serif"/>
                <a:cs typeface="Microsoft Sans Serif"/>
              </a:rPr>
              <a:t> </a:t>
            </a:r>
            <a:r>
              <a:rPr sz="2400" dirty="0">
                <a:latin typeface="Microsoft Sans Serif"/>
                <a:cs typeface="Microsoft Sans Serif"/>
              </a:rPr>
              <a:t>to</a:t>
            </a:r>
            <a:r>
              <a:rPr sz="2400" spc="-20" dirty="0">
                <a:latin typeface="Microsoft Sans Serif"/>
                <a:cs typeface="Microsoft Sans Serif"/>
              </a:rPr>
              <a:t> </a:t>
            </a:r>
            <a:r>
              <a:rPr sz="2400" spc="-140" dirty="0">
                <a:latin typeface="Microsoft Sans Serif"/>
                <a:cs typeface="Microsoft Sans Serif"/>
              </a:rPr>
              <a:t>the</a:t>
            </a:r>
            <a:r>
              <a:rPr sz="2400" spc="-15" dirty="0">
                <a:latin typeface="Microsoft Sans Serif"/>
                <a:cs typeface="Microsoft Sans Serif"/>
              </a:rPr>
              <a:t> </a:t>
            </a:r>
            <a:r>
              <a:rPr sz="2400" spc="-160" dirty="0">
                <a:latin typeface="Microsoft Sans Serif"/>
                <a:cs typeface="Microsoft Sans Serif"/>
              </a:rPr>
              <a:t>mental</a:t>
            </a:r>
            <a:r>
              <a:rPr sz="2400" dirty="0">
                <a:latin typeface="Microsoft Sans Serif"/>
                <a:cs typeface="Microsoft Sans Serif"/>
              </a:rPr>
              <a:t> </a:t>
            </a:r>
            <a:r>
              <a:rPr sz="2400" spc="-130" dirty="0">
                <a:latin typeface="Microsoft Sans Serif"/>
                <a:cs typeface="Microsoft Sans Serif"/>
              </a:rPr>
              <a:t>foramen</a:t>
            </a:r>
            <a:r>
              <a:rPr sz="2400" spc="10" dirty="0">
                <a:latin typeface="Microsoft Sans Serif"/>
                <a:cs typeface="Microsoft Sans Serif"/>
              </a:rPr>
              <a:t> </a:t>
            </a:r>
            <a:r>
              <a:rPr sz="2400" spc="-135" dirty="0">
                <a:latin typeface="Microsoft Sans Serif"/>
                <a:cs typeface="Microsoft Sans Serif"/>
              </a:rPr>
              <a:t>(around</a:t>
            </a:r>
            <a:r>
              <a:rPr sz="2400" dirty="0">
                <a:latin typeface="Microsoft Sans Serif"/>
                <a:cs typeface="Microsoft Sans Serif"/>
              </a:rPr>
              <a:t> </a:t>
            </a:r>
            <a:r>
              <a:rPr sz="2400" spc="-130" dirty="0">
                <a:latin typeface="Microsoft Sans Serif"/>
                <a:cs typeface="Microsoft Sans Serif"/>
              </a:rPr>
              <a:t>the</a:t>
            </a:r>
            <a:r>
              <a:rPr sz="2400" spc="5" dirty="0">
                <a:latin typeface="Microsoft Sans Serif"/>
                <a:cs typeface="Microsoft Sans Serif"/>
              </a:rPr>
              <a:t> </a:t>
            </a:r>
            <a:r>
              <a:rPr sz="2400" spc="-150" dirty="0">
                <a:latin typeface="Microsoft Sans Serif"/>
                <a:cs typeface="Microsoft Sans Serif"/>
              </a:rPr>
              <a:t>second </a:t>
            </a:r>
            <a:r>
              <a:rPr sz="2400" spc="-105" dirty="0">
                <a:latin typeface="Microsoft Sans Serif"/>
                <a:cs typeface="Microsoft Sans Serif"/>
              </a:rPr>
              <a:t>premolar)</a:t>
            </a:r>
            <a:r>
              <a:rPr sz="2400" spc="-65" dirty="0">
                <a:latin typeface="Microsoft Sans Serif"/>
                <a:cs typeface="Microsoft Sans Serif"/>
              </a:rPr>
              <a:t> </a:t>
            </a:r>
            <a:r>
              <a:rPr sz="2400" dirty="0">
                <a:latin typeface="Microsoft Sans Serif"/>
                <a:cs typeface="Microsoft Sans Serif"/>
              </a:rPr>
              <a:t>to</a:t>
            </a:r>
            <a:r>
              <a:rPr sz="2400" spc="-9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30" dirty="0">
                <a:latin typeface="Microsoft Sans Serif"/>
                <a:cs typeface="Microsoft Sans Serif"/>
              </a:rPr>
              <a:t>midline</a:t>
            </a:r>
            <a:r>
              <a:rPr sz="2400" spc="-30" dirty="0">
                <a:latin typeface="Microsoft Sans Serif"/>
                <a:cs typeface="Microsoft Sans Serif"/>
              </a:rPr>
              <a:t> </a:t>
            </a:r>
            <a:r>
              <a:rPr sz="2400" spc="-70" dirty="0">
                <a:latin typeface="Microsoft Sans Serif"/>
                <a:cs typeface="Microsoft Sans Serif"/>
              </a:rPr>
              <a:t>and</a:t>
            </a:r>
            <a:r>
              <a:rPr sz="2400" spc="-25" dirty="0">
                <a:latin typeface="Microsoft Sans Serif"/>
                <a:cs typeface="Microsoft Sans Serif"/>
              </a:rPr>
              <a:t> </a:t>
            </a:r>
            <a:r>
              <a:rPr sz="2400" spc="-235" dirty="0">
                <a:latin typeface="Microsoft Sans Serif"/>
                <a:cs typeface="Microsoft Sans Serif"/>
              </a:rPr>
              <a:t>skin</a:t>
            </a:r>
            <a:r>
              <a:rPr sz="2400" spc="15"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140" dirty="0">
                <a:latin typeface="Microsoft Sans Serif"/>
                <a:cs typeface="Microsoft Sans Serif"/>
              </a:rPr>
              <a:t>the</a:t>
            </a:r>
            <a:r>
              <a:rPr sz="2400" spc="-15" dirty="0">
                <a:latin typeface="Microsoft Sans Serif"/>
                <a:cs typeface="Microsoft Sans Serif"/>
              </a:rPr>
              <a:t> </a:t>
            </a:r>
            <a:r>
              <a:rPr sz="2400" spc="-105" dirty="0">
                <a:latin typeface="Microsoft Sans Serif"/>
                <a:cs typeface="Microsoft Sans Serif"/>
              </a:rPr>
              <a:t>lower</a:t>
            </a:r>
            <a:r>
              <a:rPr sz="2400" spc="-55" dirty="0">
                <a:latin typeface="Microsoft Sans Serif"/>
                <a:cs typeface="Microsoft Sans Serif"/>
              </a:rPr>
              <a:t> </a:t>
            </a:r>
            <a:r>
              <a:rPr sz="2400" dirty="0">
                <a:latin typeface="Microsoft Sans Serif"/>
                <a:cs typeface="Microsoft Sans Serif"/>
              </a:rPr>
              <a:t>lip</a:t>
            </a:r>
            <a:r>
              <a:rPr sz="2400" spc="-20" dirty="0">
                <a:latin typeface="Microsoft Sans Serif"/>
                <a:cs typeface="Microsoft Sans Serif"/>
              </a:rPr>
              <a:t> </a:t>
            </a:r>
            <a:r>
              <a:rPr sz="2400" spc="-70" dirty="0">
                <a:latin typeface="Microsoft Sans Serif"/>
                <a:cs typeface="Microsoft Sans Serif"/>
              </a:rPr>
              <a:t>and</a:t>
            </a:r>
            <a:r>
              <a:rPr sz="2400" spc="-25" dirty="0">
                <a:latin typeface="Microsoft Sans Serif"/>
                <a:cs typeface="Microsoft Sans Serif"/>
              </a:rPr>
              <a:t> </a:t>
            </a:r>
            <a:r>
              <a:rPr sz="2400" spc="-20" dirty="0">
                <a:latin typeface="Microsoft Sans Serif"/>
                <a:cs typeface="Microsoft Sans Serif"/>
              </a:rPr>
              <a:t>chin</a:t>
            </a:r>
            <a:endParaRPr sz="2400">
              <a:latin typeface="Microsoft Sans Serif"/>
              <a:cs typeface="Microsoft Sans Serif"/>
            </a:endParaRPr>
          </a:p>
        </p:txBody>
      </p:sp>
      <p:pic>
        <p:nvPicPr>
          <p:cNvPr id="4" name="object 4"/>
          <p:cNvPicPr/>
          <p:nvPr/>
        </p:nvPicPr>
        <p:blipFill>
          <a:blip r:embed="rId2" cstate="print"/>
          <a:stretch>
            <a:fillRect/>
          </a:stretch>
        </p:blipFill>
        <p:spPr>
          <a:xfrm>
            <a:off x="2371343" y="2459757"/>
            <a:ext cx="6575958" cy="4181833"/>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39344"/>
            <a:ext cx="4479290" cy="574675"/>
          </a:xfrm>
          <a:prstGeom prst="rect">
            <a:avLst/>
          </a:prstGeom>
        </p:spPr>
        <p:txBody>
          <a:bodyPr vert="horz" wrap="square" lIns="0" tIns="12700" rIns="0" bIns="0" rtlCol="0">
            <a:spAutoFit/>
          </a:bodyPr>
          <a:lstStyle/>
          <a:p>
            <a:pPr marL="12700">
              <a:lnSpc>
                <a:spcPct val="100000"/>
              </a:lnSpc>
              <a:spcBef>
                <a:spcPts val="100"/>
              </a:spcBef>
            </a:pPr>
            <a:r>
              <a:rPr spc="-420" dirty="0"/>
              <a:t>MENTAL</a:t>
            </a:r>
            <a:r>
              <a:rPr spc="-65" dirty="0"/>
              <a:t> </a:t>
            </a:r>
            <a:r>
              <a:rPr spc="-459" dirty="0"/>
              <a:t>NERVE</a:t>
            </a:r>
            <a:r>
              <a:rPr spc="-15" dirty="0"/>
              <a:t> </a:t>
            </a:r>
            <a:r>
              <a:rPr spc="-505" dirty="0"/>
              <a:t>BLOCK</a:t>
            </a:r>
          </a:p>
        </p:txBody>
      </p:sp>
      <p:sp>
        <p:nvSpPr>
          <p:cNvPr id="3" name="object 3"/>
          <p:cNvSpPr txBox="1"/>
          <p:nvPr/>
        </p:nvSpPr>
        <p:spPr>
          <a:xfrm>
            <a:off x="1220520" y="1052716"/>
            <a:ext cx="4465320" cy="4584065"/>
          </a:xfrm>
          <a:prstGeom prst="rect">
            <a:avLst/>
          </a:prstGeom>
        </p:spPr>
        <p:txBody>
          <a:bodyPr vert="horz" wrap="square" lIns="0" tIns="59055" rIns="0" bIns="0" rtlCol="0">
            <a:spAutoFit/>
          </a:bodyPr>
          <a:lstStyle/>
          <a:p>
            <a:pPr marL="12700">
              <a:lnSpc>
                <a:spcPct val="100000"/>
              </a:lnSpc>
              <a:spcBef>
                <a:spcPts val="465"/>
              </a:spcBef>
            </a:pPr>
            <a:r>
              <a:rPr sz="2200" spc="-20" dirty="0">
                <a:latin typeface="Microsoft Sans Serif"/>
                <a:cs typeface="Microsoft Sans Serif"/>
              </a:rPr>
              <a:t>Indication</a:t>
            </a:r>
            <a:endParaRPr sz="220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200" spc="-75" dirty="0">
                <a:latin typeface="Microsoft Sans Serif"/>
                <a:cs typeface="Microsoft Sans Serif"/>
              </a:rPr>
              <a:t>Soft</a:t>
            </a:r>
            <a:r>
              <a:rPr sz="2200" spc="-35" dirty="0">
                <a:latin typeface="Microsoft Sans Serif"/>
                <a:cs typeface="Microsoft Sans Serif"/>
              </a:rPr>
              <a:t> </a:t>
            </a:r>
            <a:r>
              <a:rPr sz="2200" spc="-200" dirty="0">
                <a:latin typeface="Microsoft Sans Serif"/>
                <a:cs typeface="Microsoft Sans Serif"/>
              </a:rPr>
              <a:t>tissue</a:t>
            </a:r>
            <a:r>
              <a:rPr sz="2200" spc="15" dirty="0">
                <a:latin typeface="Microsoft Sans Serif"/>
                <a:cs typeface="Microsoft Sans Serif"/>
              </a:rPr>
              <a:t> </a:t>
            </a:r>
            <a:r>
              <a:rPr sz="2200" spc="-10" dirty="0">
                <a:latin typeface="Microsoft Sans Serif"/>
                <a:cs typeface="Microsoft Sans Serif"/>
              </a:rPr>
              <a:t>biopsies</a:t>
            </a:r>
            <a:endParaRPr sz="220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200" spc="-155" dirty="0">
                <a:latin typeface="Microsoft Sans Serif"/>
                <a:cs typeface="Microsoft Sans Serif"/>
              </a:rPr>
              <a:t>Suturing</a:t>
            </a:r>
            <a:r>
              <a:rPr sz="2200" spc="5" dirty="0">
                <a:latin typeface="Microsoft Sans Serif"/>
                <a:cs typeface="Microsoft Sans Serif"/>
              </a:rPr>
              <a:t> </a:t>
            </a:r>
            <a:r>
              <a:rPr sz="2200" dirty="0">
                <a:latin typeface="Microsoft Sans Serif"/>
                <a:cs typeface="Microsoft Sans Serif"/>
              </a:rPr>
              <a:t>of</a:t>
            </a:r>
            <a:r>
              <a:rPr sz="2200" spc="70" dirty="0">
                <a:latin typeface="Microsoft Sans Serif"/>
                <a:cs typeface="Microsoft Sans Serif"/>
              </a:rPr>
              <a:t> </a:t>
            </a:r>
            <a:r>
              <a:rPr sz="2200" spc="-75" dirty="0">
                <a:latin typeface="Microsoft Sans Serif"/>
                <a:cs typeface="Microsoft Sans Serif"/>
              </a:rPr>
              <a:t>soft</a:t>
            </a:r>
            <a:r>
              <a:rPr sz="2200" dirty="0">
                <a:latin typeface="Microsoft Sans Serif"/>
                <a:cs typeface="Microsoft Sans Serif"/>
              </a:rPr>
              <a:t> </a:t>
            </a:r>
            <a:r>
              <a:rPr sz="2200" spc="-80" dirty="0">
                <a:latin typeface="Microsoft Sans Serif"/>
                <a:cs typeface="Microsoft Sans Serif"/>
              </a:rPr>
              <a:t>tissues</a:t>
            </a:r>
            <a:endParaRPr sz="2200">
              <a:latin typeface="Microsoft Sans Serif"/>
              <a:cs typeface="Microsoft Sans Serif"/>
            </a:endParaRPr>
          </a:p>
          <a:p>
            <a:pPr marL="12700">
              <a:lnSpc>
                <a:spcPct val="100000"/>
              </a:lnSpc>
              <a:spcBef>
                <a:spcPts val="985"/>
              </a:spcBef>
            </a:pPr>
            <a:r>
              <a:rPr sz="2200" spc="-50" dirty="0">
                <a:latin typeface="Microsoft Sans Serif"/>
                <a:cs typeface="Microsoft Sans Serif"/>
              </a:rPr>
              <a:t>Contraindication</a:t>
            </a:r>
            <a:endParaRPr sz="2200">
              <a:latin typeface="Microsoft Sans Serif"/>
              <a:cs typeface="Microsoft Sans Serif"/>
            </a:endParaRPr>
          </a:p>
          <a:p>
            <a:pPr marL="12700" marR="5080" indent="227329">
              <a:lnSpc>
                <a:spcPts val="3650"/>
              </a:lnSpc>
              <a:spcBef>
                <a:spcPts val="290"/>
              </a:spcBef>
              <a:buSzPct val="125000"/>
              <a:buFont typeface="Arial MT"/>
              <a:buChar char="•"/>
              <a:tabLst>
                <a:tab pos="240029" algn="l"/>
              </a:tabLst>
            </a:pPr>
            <a:r>
              <a:rPr sz="2200" spc="-90" dirty="0">
                <a:latin typeface="Microsoft Sans Serif"/>
                <a:cs typeface="Microsoft Sans Serif"/>
              </a:rPr>
              <a:t>Infection/inflammation</a:t>
            </a:r>
            <a:r>
              <a:rPr sz="2200" spc="-5" dirty="0">
                <a:latin typeface="Microsoft Sans Serif"/>
                <a:cs typeface="Microsoft Sans Serif"/>
              </a:rPr>
              <a:t> </a:t>
            </a:r>
            <a:r>
              <a:rPr sz="2200" dirty="0">
                <a:latin typeface="Microsoft Sans Serif"/>
                <a:cs typeface="Microsoft Sans Serif"/>
              </a:rPr>
              <a:t>at</a:t>
            </a:r>
            <a:r>
              <a:rPr sz="2200" spc="-10" dirty="0">
                <a:latin typeface="Microsoft Sans Serif"/>
                <a:cs typeface="Microsoft Sans Serif"/>
              </a:rPr>
              <a:t> </a:t>
            </a:r>
            <a:r>
              <a:rPr sz="2200" spc="-125" dirty="0">
                <a:latin typeface="Microsoft Sans Serif"/>
                <a:cs typeface="Microsoft Sans Serif"/>
              </a:rPr>
              <a:t>injection</a:t>
            </a:r>
            <a:r>
              <a:rPr sz="2200" dirty="0">
                <a:latin typeface="Microsoft Sans Serif"/>
                <a:cs typeface="Microsoft Sans Serif"/>
              </a:rPr>
              <a:t> </a:t>
            </a:r>
            <a:r>
              <a:rPr sz="2200" spc="-100" dirty="0">
                <a:latin typeface="Microsoft Sans Serif"/>
                <a:cs typeface="Microsoft Sans Serif"/>
              </a:rPr>
              <a:t>site </a:t>
            </a:r>
            <a:r>
              <a:rPr sz="2200" spc="-25" dirty="0">
                <a:latin typeface="Microsoft Sans Serif"/>
                <a:cs typeface="Microsoft Sans Serif"/>
              </a:rPr>
              <a:t>Advantages</a:t>
            </a:r>
            <a:endParaRPr sz="2200">
              <a:latin typeface="Microsoft Sans Serif"/>
              <a:cs typeface="Microsoft Sans Serif"/>
            </a:endParaRPr>
          </a:p>
          <a:p>
            <a:pPr marL="240029" indent="-227329">
              <a:lnSpc>
                <a:spcPct val="100000"/>
              </a:lnSpc>
              <a:spcBef>
                <a:spcPts val="695"/>
              </a:spcBef>
              <a:buSzPct val="125000"/>
              <a:buFont typeface="Arial MT"/>
              <a:buChar char="•"/>
              <a:tabLst>
                <a:tab pos="240029" algn="l"/>
              </a:tabLst>
            </a:pPr>
            <a:r>
              <a:rPr sz="2200" spc="-240" dirty="0">
                <a:latin typeface="Microsoft Sans Serif"/>
                <a:cs typeface="Microsoft Sans Serif"/>
              </a:rPr>
              <a:t>Easy,</a:t>
            </a:r>
            <a:r>
              <a:rPr sz="2200" spc="40" dirty="0">
                <a:latin typeface="Microsoft Sans Serif"/>
                <a:cs typeface="Microsoft Sans Serif"/>
              </a:rPr>
              <a:t> </a:t>
            </a:r>
            <a:r>
              <a:rPr sz="2200" spc="-145" dirty="0">
                <a:latin typeface="Microsoft Sans Serif"/>
                <a:cs typeface="Microsoft Sans Serif"/>
              </a:rPr>
              <a:t>high</a:t>
            </a:r>
            <a:r>
              <a:rPr sz="2200" spc="35" dirty="0">
                <a:latin typeface="Microsoft Sans Serif"/>
                <a:cs typeface="Microsoft Sans Serif"/>
              </a:rPr>
              <a:t> </a:t>
            </a:r>
            <a:r>
              <a:rPr sz="2200" spc="-295" dirty="0">
                <a:latin typeface="Microsoft Sans Serif"/>
                <a:cs typeface="Microsoft Sans Serif"/>
              </a:rPr>
              <a:t>success</a:t>
            </a:r>
            <a:r>
              <a:rPr sz="2200" spc="75" dirty="0">
                <a:latin typeface="Microsoft Sans Serif"/>
                <a:cs typeface="Microsoft Sans Serif"/>
              </a:rPr>
              <a:t> </a:t>
            </a:r>
            <a:r>
              <a:rPr sz="2200" spc="-20" dirty="0">
                <a:latin typeface="Microsoft Sans Serif"/>
                <a:cs typeface="Microsoft Sans Serif"/>
              </a:rPr>
              <a:t>rate</a:t>
            </a:r>
            <a:endParaRPr sz="2200">
              <a:latin typeface="Microsoft Sans Serif"/>
              <a:cs typeface="Microsoft Sans Serif"/>
            </a:endParaRPr>
          </a:p>
          <a:p>
            <a:pPr marL="12700" marR="2148840" indent="227329">
              <a:lnSpc>
                <a:spcPts val="3650"/>
              </a:lnSpc>
              <a:spcBef>
                <a:spcPts val="290"/>
              </a:spcBef>
              <a:buSzPct val="125000"/>
              <a:buFont typeface="Arial MT"/>
              <a:buChar char="•"/>
              <a:tabLst>
                <a:tab pos="240029" algn="l"/>
              </a:tabLst>
            </a:pPr>
            <a:r>
              <a:rPr sz="2200" spc="-140" dirty="0">
                <a:latin typeface="Microsoft Sans Serif"/>
                <a:cs typeface="Microsoft Sans Serif"/>
              </a:rPr>
              <a:t>Usually</a:t>
            </a:r>
            <a:r>
              <a:rPr sz="2200" spc="25" dirty="0">
                <a:latin typeface="Microsoft Sans Serif"/>
                <a:cs typeface="Microsoft Sans Serif"/>
              </a:rPr>
              <a:t> </a:t>
            </a:r>
            <a:r>
              <a:rPr sz="2200" spc="-100" dirty="0">
                <a:latin typeface="Microsoft Sans Serif"/>
                <a:cs typeface="Microsoft Sans Serif"/>
              </a:rPr>
              <a:t>atraumatic </a:t>
            </a:r>
            <a:r>
              <a:rPr sz="2200" spc="-35" dirty="0">
                <a:latin typeface="Microsoft Sans Serif"/>
                <a:cs typeface="Microsoft Sans Serif"/>
              </a:rPr>
              <a:t>Disadvantage</a:t>
            </a:r>
            <a:endParaRPr sz="2200">
              <a:latin typeface="Microsoft Sans Serif"/>
              <a:cs typeface="Microsoft Sans Serif"/>
            </a:endParaRPr>
          </a:p>
          <a:p>
            <a:pPr marL="240029" indent="-227329">
              <a:lnSpc>
                <a:spcPct val="100000"/>
              </a:lnSpc>
              <a:spcBef>
                <a:spcPts val="695"/>
              </a:spcBef>
              <a:buSzPct val="125000"/>
              <a:buFont typeface="Arial MT"/>
              <a:buChar char="•"/>
              <a:tabLst>
                <a:tab pos="240029" algn="l"/>
              </a:tabLst>
            </a:pPr>
            <a:r>
              <a:rPr sz="2200" spc="-45" dirty="0">
                <a:latin typeface="Microsoft Sans Serif"/>
                <a:cs typeface="Microsoft Sans Serif"/>
              </a:rPr>
              <a:t>Hematoma</a:t>
            </a:r>
            <a:endParaRPr sz="2200">
              <a:latin typeface="Microsoft Sans Serif"/>
              <a:cs typeface="Microsoft Sans Serif"/>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b="0" spc="-480" dirty="0">
                <a:latin typeface="Microsoft Sans Serif"/>
                <a:cs typeface="Microsoft Sans Serif"/>
              </a:rPr>
              <a:t>MENTAL</a:t>
            </a:r>
            <a:r>
              <a:rPr b="0" spc="-10" dirty="0">
                <a:latin typeface="Microsoft Sans Serif"/>
                <a:cs typeface="Microsoft Sans Serif"/>
              </a:rPr>
              <a:t> </a:t>
            </a:r>
            <a:r>
              <a:rPr b="0" spc="-590" dirty="0">
                <a:latin typeface="Microsoft Sans Serif"/>
                <a:cs typeface="Microsoft Sans Serif"/>
              </a:rPr>
              <a:t>NERVE</a:t>
            </a:r>
            <a:r>
              <a:rPr b="0" spc="20" dirty="0">
                <a:latin typeface="Microsoft Sans Serif"/>
                <a:cs typeface="Microsoft Sans Serif"/>
              </a:rPr>
              <a:t> </a:t>
            </a:r>
            <a:r>
              <a:rPr b="0" spc="-455" dirty="0">
                <a:latin typeface="Microsoft Sans Serif"/>
                <a:cs typeface="Microsoft Sans Serif"/>
              </a:rPr>
              <a:t>BLOCK</a:t>
            </a:r>
          </a:p>
        </p:txBody>
      </p:sp>
      <p:sp>
        <p:nvSpPr>
          <p:cNvPr id="3" name="object 3"/>
          <p:cNvSpPr txBox="1"/>
          <p:nvPr/>
        </p:nvSpPr>
        <p:spPr>
          <a:xfrm>
            <a:off x="1220520" y="2207920"/>
            <a:ext cx="3706495" cy="3336925"/>
          </a:xfrm>
          <a:prstGeom prst="rect">
            <a:avLst/>
          </a:prstGeom>
        </p:spPr>
        <p:txBody>
          <a:bodyPr vert="horz" wrap="square" lIns="0" tIns="112395" rIns="0" bIns="0" rtlCol="0">
            <a:spAutoFit/>
          </a:bodyPr>
          <a:lstStyle/>
          <a:p>
            <a:pPr marL="12700">
              <a:lnSpc>
                <a:spcPct val="100000"/>
              </a:lnSpc>
              <a:spcBef>
                <a:spcPts val="885"/>
              </a:spcBef>
            </a:pPr>
            <a:r>
              <a:rPr sz="2400" spc="-40" dirty="0">
                <a:latin typeface="Arial" panose="020B0604020202020204" pitchFamily="34" charset="0"/>
                <a:cs typeface="Arial" panose="020B0604020202020204" pitchFamily="34" charset="0"/>
              </a:rPr>
              <a:t>Alternatives</a:t>
            </a:r>
            <a:endParaRPr sz="2400" dirty="0">
              <a:latin typeface="Arial" panose="020B0604020202020204" pitchFamily="34" charset="0"/>
              <a:cs typeface="Arial" panose="020B0604020202020204" pitchFamily="34" charset="0"/>
            </a:endParaRPr>
          </a:p>
          <a:p>
            <a:pPr marL="241300" indent="-228600">
              <a:lnSpc>
                <a:spcPct val="100000"/>
              </a:lnSpc>
              <a:spcBef>
                <a:spcPts val="1590"/>
              </a:spcBef>
              <a:buSzPct val="125000"/>
              <a:buFont typeface="Arial MT"/>
              <a:buChar char="•"/>
              <a:tabLst>
                <a:tab pos="241300" algn="l"/>
              </a:tabLst>
            </a:pPr>
            <a:r>
              <a:rPr sz="2400" spc="-185" dirty="0">
                <a:latin typeface="Arial" panose="020B0604020202020204" pitchFamily="34" charset="0"/>
                <a:cs typeface="Arial" panose="020B0604020202020204" pitchFamily="34" charset="0"/>
              </a:rPr>
              <a:t>Local</a:t>
            </a:r>
            <a:r>
              <a:rPr sz="2400" spc="5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infiltration</a:t>
            </a:r>
            <a:endParaRPr sz="2400" dirty="0">
              <a:latin typeface="Arial" panose="020B0604020202020204" pitchFamily="34" charset="0"/>
              <a:cs typeface="Arial" panose="020B0604020202020204" pitchFamily="34" charset="0"/>
            </a:endParaRPr>
          </a:p>
          <a:p>
            <a:pPr marL="241300" indent="-228600">
              <a:lnSpc>
                <a:spcPct val="100000"/>
              </a:lnSpc>
              <a:spcBef>
                <a:spcPts val="1560"/>
              </a:spcBef>
              <a:buSzPct val="125000"/>
              <a:buFont typeface="Arial MT"/>
              <a:buChar char="•"/>
              <a:tabLst>
                <a:tab pos="241300" algn="l"/>
              </a:tabLst>
            </a:pPr>
            <a:r>
              <a:rPr sz="2400" spc="-405" dirty="0">
                <a:latin typeface="Arial" panose="020B0604020202020204" pitchFamily="34" charset="0"/>
                <a:cs typeface="Arial" panose="020B0604020202020204" pitchFamily="34" charset="0"/>
              </a:rPr>
              <a:t>PDL</a:t>
            </a:r>
            <a:endParaRPr sz="2400" dirty="0">
              <a:latin typeface="Arial" panose="020B0604020202020204" pitchFamily="34" charset="0"/>
              <a:cs typeface="Arial" panose="020B0604020202020204" pitchFamily="34" charset="0"/>
            </a:endParaRPr>
          </a:p>
          <a:p>
            <a:pPr marL="241300" indent="-228600">
              <a:lnSpc>
                <a:spcPct val="100000"/>
              </a:lnSpc>
              <a:spcBef>
                <a:spcPts val="1585"/>
              </a:spcBef>
              <a:buSzPct val="125000"/>
              <a:buFont typeface="Arial MT"/>
              <a:buChar char="•"/>
              <a:tabLst>
                <a:tab pos="241300" algn="l"/>
              </a:tabLst>
            </a:pPr>
            <a:r>
              <a:rPr sz="2400" spc="-20" dirty="0">
                <a:latin typeface="Arial" panose="020B0604020202020204" pitchFamily="34" charset="0"/>
                <a:cs typeface="Arial" panose="020B0604020202020204" pitchFamily="34" charset="0"/>
              </a:rPr>
              <a:t>Intraseptal</a:t>
            </a:r>
            <a:endParaRPr sz="2400" dirty="0">
              <a:latin typeface="Arial" panose="020B0604020202020204" pitchFamily="34" charset="0"/>
              <a:cs typeface="Arial" panose="020B0604020202020204" pitchFamily="34" charset="0"/>
            </a:endParaRPr>
          </a:p>
          <a:p>
            <a:pPr marL="241300" indent="-228600">
              <a:lnSpc>
                <a:spcPct val="100000"/>
              </a:lnSpc>
              <a:spcBef>
                <a:spcPts val="1585"/>
              </a:spcBef>
              <a:buSzPct val="125000"/>
              <a:buFont typeface="Arial MT"/>
              <a:buChar char="•"/>
              <a:tabLst>
                <a:tab pos="241300" algn="l"/>
              </a:tabLst>
            </a:pPr>
            <a:r>
              <a:rPr sz="2400" spc="-70" dirty="0">
                <a:latin typeface="Arial" panose="020B0604020202020204" pitchFamily="34" charset="0"/>
                <a:cs typeface="Arial" panose="020B0604020202020204" pitchFamily="34" charset="0"/>
              </a:rPr>
              <a:t>Inferior</a:t>
            </a:r>
            <a:r>
              <a:rPr sz="2400" spc="-75" dirty="0">
                <a:latin typeface="Arial" panose="020B0604020202020204" pitchFamily="34" charset="0"/>
                <a:cs typeface="Arial" panose="020B0604020202020204" pitchFamily="34" charset="0"/>
              </a:rPr>
              <a:t> </a:t>
            </a:r>
            <a:r>
              <a:rPr sz="2400" spc="-55" dirty="0">
                <a:latin typeface="Arial" panose="020B0604020202020204" pitchFamily="34" charset="0"/>
                <a:cs typeface="Arial" panose="020B0604020202020204" pitchFamily="34" charset="0"/>
              </a:rPr>
              <a:t>alveolar</a:t>
            </a:r>
            <a:r>
              <a:rPr sz="2400" spc="-45" dirty="0">
                <a:latin typeface="Arial" panose="020B0604020202020204" pitchFamily="34" charset="0"/>
                <a:cs typeface="Arial" panose="020B0604020202020204" pitchFamily="34" charset="0"/>
              </a:rPr>
              <a:t> </a:t>
            </a:r>
            <a:r>
              <a:rPr sz="2400" spc="-140" dirty="0">
                <a:latin typeface="Arial" panose="020B0604020202020204" pitchFamily="34" charset="0"/>
                <a:cs typeface="Arial" panose="020B0604020202020204" pitchFamily="34" charset="0"/>
              </a:rPr>
              <a:t>nerve</a:t>
            </a:r>
            <a:r>
              <a:rPr sz="2400" spc="-20" dirty="0">
                <a:latin typeface="Arial" panose="020B0604020202020204" pitchFamily="34" charset="0"/>
                <a:cs typeface="Arial" panose="020B0604020202020204" pitchFamily="34" charset="0"/>
              </a:rPr>
              <a:t> </a:t>
            </a:r>
            <a:r>
              <a:rPr sz="2400" spc="-90" dirty="0">
                <a:latin typeface="Arial" panose="020B0604020202020204" pitchFamily="34" charset="0"/>
                <a:cs typeface="Arial" panose="020B0604020202020204" pitchFamily="34" charset="0"/>
              </a:rPr>
              <a:t>block</a:t>
            </a:r>
            <a:endParaRPr sz="2400" dirty="0">
              <a:latin typeface="Arial" panose="020B0604020202020204" pitchFamily="34" charset="0"/>
              <a:cs typeface="Arial" panose="020B0604020202020204" pitchFamily="34" charset="0"/>
            </a:endParaRPr>
          </a:p>
          <a:p>
            <a:pPr marL="241300" indent="-228600">
              <a:lnSpc>
                <a:spcPct val="100000"/>
              </a:lnSpc>
              <a:spcBef>
                <a:spcPts val="1565"/>
              </a:spcBef>
              <a:buSzPct val="125000"/>
              <a:buFont typeface="Arial MT"/>
              <a:buChar char="•"/>
              <a:tabLst>
                <a:tab pos="241300" algn="l"/>
              </a:tabLst>
            </a:pPr>
            <a:r>
              <a:rPr sz="2400" spc="-10" dirty="0">
                <a:latin typeface="Arial" panose="020B0604020202020204" pitchFamily="34" charset="0"/>
                <a:cs typeface="Arial" panose="020B0604020202020204" pitchFamily="34" charset="0"/>
              </a:rPr>
              <a:t>GowGates</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4">
            <a:extLst>
              <a:ext uri="{FF2B5EF4-FFF2-40B4-BE49-F238E27FC236}">
                <a16:creationId xmlns:a16="http://schemas.microsoft.com/office/drawing/2014/main" id="{B033F6A7-9CAB-44D7-A9DF-594A069EB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
            <a:ext cx="883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12863" y="2417142"/>
            <a:ext cx="5138703" cy="3389297"/>
          </a:xfrm>
          <a:prstGeom prst="rect">
            <a:avLst/>
          </a:prstGeom>
        </p:spPr>
      </p:pic>
      <p:sp>
        <p:nvSpPr>
          <p:cNvPr id="3" name="object 3"/>
          <p:cNvSpPr txBox="1">
            <a:spLocks noGrp="1"/>
          </p:cNvSpPr>
          <p:nvPr>
            <p:ph type="title"/>
          </p:nvPr>
        </p:nvSpPr>
        <p:spPr>
          <a:xfrm>
            <a:off x="1309242" y="445973"/>
            <a:ext cx="4260850" cy="574675"/>
          </a:xfrm>
          <a:prstGeom prst="rect">
            <a:avLst/>
          </a:prstGeom>
        </p:spPr>
        <p:txBody>
          <a:bodyPr vert="horz" wrap="square" lIns="0" tIns="12700" rIns="0" bIns="0" rtlCol="0">
            <a:spAutoFit/>
          </a:bodyPr>
          <a:lstStyle/>
          <a:p>
            <a:pPr marL="12700">
              <a:lnSpc>
                <a:spcPct val="100000"/>
              </a:lnSpc>
              <a:spcBef>
                <a:spcPts val="100"/>
              </a:spcBef>
            </a:pPr>
            <a:r>
              <a:rPr b="0" spc="-484" dirty="0">
                <a:latin typeface="Microsoft Sans Serif"/>
                <a:cs typeface="Microsoft Sans Serif"/>
              </a:rPr>
              <a:t>MENTAL</a:t>
            </a:r>
            <a:r>
              <a:rPr b="0" dirty="0">
                <a:latin typeface="Microsoft Sans Serif"/>
                <a:cs typeface="Microsoft Sans Serif"/>
              </a:rPr>
              <a:t> </a:t>
            </a:r>
            <a:r>
              <a:rPr b="0" spc="-590" dirty="0">
                <a:latin typeface="Microsoft Sans Serif"/>
                <a:cs typeface="Microsoft Sans Serif"/>
              </a:rPr>
              <a:t>NERVE</a:t>
            </a:r>
            <a:r>
              <a:rPr b="0" spc="25" dirty="0">
                <a:latin typeface="Microsoft Sans Serif"/>
                <a:cs typeface="Microsoft Sans Serif"/>
              </a:rPr>
              <a:t> </a:t>
            </a:r>
            <a:r>
              <a:rPr b="0" spc="-455" dirty="0">
                <a:latin typeface="Microsoft Sans Serif"/>
                <a:cs typeface="Microsoft Sans Serif"/>
              </a:rPr>
              <a:t>BLOCK</a:t>
            </a:r>
          </a:p>
        </p:txBody>
      </p:sp>
      <p:sp>
        <p:nvSpPr>
          <p:cNvPr id="4" name="object 4"/>
          <p:cNvSpPr txBox="1"/>
          <p:nvPr/>
        </p:nvSpPr>
        <p:spPr>
          <a:xfrm>
            <a:off x="1055624" y="1209668"/>
            <a:ext cx="5433695" cy="3946525"/>
          </a:xfrm>
          <a:prstGeom prst="rect">
            <a:avLst/>
          </a:prstGeom>
        </p:spPr>
        <p:txBody>
          <a:bodyPr vert="horz" wrap="square" lIns="0" tIns="113030" rIns="0" bIns="0" rtlCol="0">
            <a:spAutoFit/>
          </a:bodyPr>
          <a:lstStyle/>
          <a:p>
            <a:pPr marL="12700">
              <a:lnSpc>
                <a:spcPct val="100000"/>
              </a:lnSpc>
              <a:spcBef>
                <a:spcPts val="890"/>
              </a:spcBef>
            </a:pPr>
            <a:r>
              <a:rPr sz="2400" spc="-120" dirty="0">
                <a:latin typeface="Microsoft Sans Serif"/>
                <a:cs typeface="Microsoft Sans Serif"/>
              </a:rPr>
              <a:t>Technique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70" dirty="0">
                <a:latin typeface="Microsoft Sans Serif"/>
                <a:cs typeface="Microsoft Sans Serif"/>
              </a:rPr>
              <a:t>Locate</a:t>
            </a:r>
            <a:r>
              <a:rPr sz="2400" spc="1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55" dirty="0">
                <a:latin typeface="Microsoft Sans Serif"/>
                <a:cs typeface="Microsoft Sans Serif"/>
              </a:rPr>
              <a:t>mental</a:t>
            </a:r>
            <a:r>
              <a:rPr sz="2400" spc="-5" dirty="0">
                <a:latin typeface="Microsoft Sans Serif"/>
                <a:cs typeface="Microsoft Sans Serif"/>
              </a:rPr>
              <a:t> </a:t>
            </a:r>
            <a:r>
              <a:rPr sz="2400" spc="-130" dirty="0">
                <a:latin typeface="Microsoft Sans Serif"/>
                <a:cs typeface="Microsoft Sans Serif"/>
              </a:rPr>
              <a:t>foramen</a:t>
            </a:r>
            <a:r>
              <a:rPr sz="2400" spc="-30" dirty="0">
                <a:latin typeface="Microsoft Sans Serif"/>
                <a:cs typeface="Microsoft Sans Serif"/>
              </a:rPr>
              <a:t> </a:t>
            </a:r>
            <a:r>
              <a:rPr sz="2400" spc="-25" dirty="0">
                <a:latin typeface="Microsoft Sans Serif"/>
                <a:cs typeface="Microsoft Sans Serif"/>
              </a:rPr>
              <a:t>via</a:t>
            </a:r>
            <a:r>
              <a:rPr sz="2400" spc="-75" dirty="0">
                <a:latin typeface="Microsoft Sans Serif"/>
                <a:cs typeface="Microsoft Sans Serif"/>
              </a:rPr>
              <a:t> </a:t>
            </a:r>
            <a:r>
              <a:rPr sz="2400" spc="-10" dirty="0">
                <a:latin typeface="Microsoft Sans Serif"/>
                <a:cs typeface="Microsoft Sans Serif"/>
              </a:rPr>
              <a:t>palpation</a:t>
            </a:r>
            <a:endParaRPr sz="2400">
              <a:latin typeface="Microsoft Sans Serif"/>
              <a:cs typeface="Microsoft Sans Serif"/>
            </a:endParaRPr>
          </a:p>
          <a:p>
            <a:pPr marL="241300" marR="132715" indent="-228600">
              <a:lnSpc>
                <a:spcPct val="120100"/>
              </a:lnSpc>
              <a:spcBef>
                <a:spcPts val="980"/>
              </a:spcBef>
              <a:buSzPct val="125000"/>
              <a:buFont typeface="Arial MT"/>
              <a:buChar char="•"/>
              <a:tabLst>
                <a:tab pos="241300" algn="l"/>
              </a:tabLst>
            </a:pPr>
            <a:r>
              <a:rPr sz="2400" spc="-165" dirty="0">
                <a:latin typeface="Microsoft Sans Serif"/>
                <a:cs typeface="Microsoft Sans Serif"/>
              </a:rPr>
              <a:t>Insert</a:t>
            </a:r>
            <a:r>
              <a:rPr sz="2400" spc="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25" dirty="0">
                <a:latin typeface="Microsoft Sans Serif"/>
                <a:cs typeface="Microsoft Sans Serif"/>
              </a:rPr>
              <a:t>needle</a:t>
            </a:r>
            <a:r>
              <a:rPr sz="2400" spc="-35" dirty="0">
                <a:latin typeface="Microsoft Sans Serif"/>
                <a:cs typeface="Microsoft Sans Serif"/>
              </a:rPr>
              <a:t> </a:t>
            </a:r>
            <a:r>
              <a:rPr sz="2400" spc="-100" dirty="0">
                <a:latin typeface="Microsoft Sans Serif"/>
                <a:cs typeface="Microsoft Sans Serif"/>
              </a:rPr>
              <a:t>into</a:t>
            </a:r>
            <a:r>
              <a:rPr sz="2400" spc="-35" dirty="0">
                <a:latin typeface="Microsoft Sans Serif"/>
                <a:cs typeface="Microsoft Sans Serif"/>
              </a:rPr>
              <a:t> </a:t>
            </a:r>
            <a:r>
              <a:rPr sz="2400" spc="-140" dirty="0">
                <a:latin typeface="Microsoft Sans Serif"/>
                <a:cs typeface="Microsoft Sans Serif"/>
              </a:rPr>
              <a:t>the</a:t>
            </a:r>
            <a:r>
              <a:rPr sz="2400" dirty="0">
                <a:latin typeface="Microsoft Sans Serif"/>
                <a:cs typeface="Microsoft Sans Serif"/>
              </a:rPr>
              <a:t> </a:t>
            </a:r>
            <a:r>
              <a:rPr sz="2400" spc="-254" dirty="0">
                <a:latin typeface="Microsoft Sans Serif"/>
                <a:cs typeface="Microsoft Sans Serif"/>
              </a:rPr>
              <a:t>mucosa</a:t>
            </a:r>
            <a:r>
              <a:rPr sz="2400" spc="20" dirty="0">
                <a:latin typeface="Microsoft Sans Serif"/>
                <a:cs typeface="Microsoft Sans Serif"/>
              </a:rPr>
              <a:t> </a:t>
            </a:r>
            <a:r>
              <a:rPr sz="2400" dirty="0">
                <a:latin typeface="Microsoft Sans Serif"/>
                <a:cs typeface="Microsoft Sans Serif"/>
              </a:rPr>
              <a:t>at</a:t>
            </a:r>
            <a:r>
              <a:rPr sz="2400" spc="-10" dirty="0">
                <a:latin typeface="Microsoft Sans Serif"/>
                <a:cs typeface="Microsoft Sans Serif"/>
              </a:rPr>
              <a:t> </a:t>
            </a:r>
            <a:r>
              <a:rPr sz="2400" spc="-25" dirty="0">
                <a:latin typeface="Microsoft Sans Serif"/>
                <a:cs typeface="Microsoft Sans Serif"/>
              </a:rPr>
              <a:t>the </a:t>
            </a:r>
            <a:r>
              <a:rPr sz="2400" spc="-210" dirty="0">
                <a:latin typeface="Microsoft Sans Serif"/>
                <a:cs typeface="Microsoft Sans Serif"/>
              </a:rPr>
              <a:t>mucobuccal</a:t>
            </a:r>
            <a:r>
              <a:rPr sz="2400" spc="50" dirty="0">
                <a:latin typeface="Microsoft Sans Serif"/>
                <a:cs typeface="Microsoft Sans Serif"/>
              </a:rPr>
              <a:t> </a:t>
            </a:r>
            <a:r>
              <a:rPr sz="2400" dirty="0">
                <a:latin typeface="Microsoft Sans Serif"/>
                <a:cs typeface="Microsoft Sans Serif"/>
              </a:rPr>
              <a:t>fold</a:t>
            </a:r>
            <a:r>
              <a:rPr sz="2400" spc="-25" dirty="0">
                <a:latin typeface="Microsoft Sans Serif"/>
                <a:cs typeface="Microsoft Sans Serif"/>
              </a:rPr>
              <a:t> </a:t>
            </a:r>
            <a:r>
              <a:rPr sz="2400" dirty="0">
                <a:latin typeface="Microsoft Sans Serif"/>
                <a:cs typeface="Microsoft Sans Serif"/>
              </a:rPr>
              <a:t>at</a:t>
            </a:r>
            <a:r>
              <a:rPr sz="2400" spc="5" dirty="0">
                <a:latin typeface="Microsoft Sans Serif"/>
                <a:cs typeface="Microsoft Sans Serif"/>
              </a:rPr>
              <a:t> </a:t>
            </a:r>
            <a:r>
              <a:rPr sz="2400" spc="-135" dirty="0">
                <a:latin typeface="Microsoft Sans Serif"/>
                <a:cs typeface="Microsoft Sans Serif"/>
              </a:rPr>
              <a:t>the</a:t>
            </a:r>
            <a:r>
              <a:rPr sz="2400" spc="-15" dirty="0">
                <a:latin typeface="Microsoft Sans Serif"/>
                <a:cs typeface="Microsoft Sans Serif"/>
              </a:rPr>
              <a:t> </a:t>
            </a:r>
            <a:r>
              <a:rPr sz="2400" spc="-120" dirty="0">
                <a:latin typeface="Microsoft Sans Serif"/>
                <a:cs typeface="Microsoft Sans Serif"/>
              </a:rPr>
              <a:t>location</a:t>
            </a:r>
            <a:r>
              <a:rPr sz="2400" spc="1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25" dirty="0">
                <a:latin typeface="Microsoft Sans Serif"/>
                <a:cs typeface="Microsoft Sans Serif"/>
              </a:rPr>
              <a:t>the </a:t>
            </a:r>
            <a:r>
              <a:rPr sz="2400" spc="-160" dirty="0">
                <a:latin typeface="Microsoft Sans Serif"/>
                <a:cs typeface="Microsoft Sans Serif"/>
              </a:rPr>
              <a:t>mental</a:t>
            </a:r>
            <a:r>
              <a:rPr sz="2400" dirty="0">
                <a:latin typeface="Microsoft Sans Serif"/>
                <a:cs typeface="Microsoft Sans Serif"/>
              </a:rPr>
              <a:t> </a:t>
            </a:r>
            <a:r>
              <a:rPr sz="2400" spc="-130" dirty="0">
                <a:latin typeface="Microsoft Sans Serif"/>
                <a:cs typeface="Microsoft Sans Serif"/>
              </a:rPr>
              <a:t>foramen</a:t>
            </a:r>
            <a:r>
              <a:rPr sz="2400" spc="-10" dirty="0">
                <a:latin typeface="Microsoft Sans Serif"/>
                <a:cs typeface="Microsoft Sans Serif"/>
              </a:rPr>
              <a:t> </a:t>
            </a:r>
            <a:r>
              <a:rPr sz="2400" spc="-110" dirty="0">
                <a:latin typeface="Microsoft Sans Serif"/>
                <a:cs typeface="Microsoft Sans Serif"/>
              </a:rPr>
              <a:t>(normally</a:t>
            </a:r>
            <a:r>
              <a:rPr sz="2400" spc="5" dirty="0">
                <a:latin typeface="Microsoft Sans Serif"/>
                <a:cs typeface="Microsoft Sans Serif"/>
              </a:rPr>
              <a:t> </a:t>
            </a:r>
            <a:r>
              <a:rPr sz="2400" spc="-135" dirty="0">
                <a:latin typeface="Microsoft Sans Serif"/>
                <a:cs typeface="Microsoft Sans Serif"/>
              </a:rPr>
              <a:t>around</a:t>
            </a:r>
            <a:r>
              <a:rPr sz="2400" spc="-15" dirty="0">
                <a:latin typeface="Microsoft Sans Serif"/>
                <a:cs typeface="Microsoft Sans Serif"/>
              </a:rPr>
              <a:t> </a:t>
            </a:r>
            <a:r>
              <a:rPr sz="2400" spc="-140" dirty="0">
                <a:latin typeface="Microsoft Sans Serif"/>
                <a:cs typeface="Microsoft Sans Serif"/>
              </a:rPr>
              <a:t>the</a:t>
            </a:r>
            <a:r>
              <a:rPr sz="2400" spc="5" dirty="0">
                <a:latin typeface="Microsoft Sans Serif"/>
                <a:cs typeface="Microsoft Sans Serif"/>
              </a:rPr>
              <a:t> </a:t>
            </a:r>
            <a:r>
              <a:rPr sz="2400" spc="-50" dirty="0">
                <a:latin typeface="Microsoft Sans Serif"/>
                <a:cs typeface="Microsoft Sans Serif"/>
              </a:rPr>
              <a:t>2nd </a:t>
            </a:r>
            <a:r>
              <a:rPr sz="2400" spc="-110" dirty="0">
                <a:latin typeface="Microsoft Sans Serif"/>
                <a:cs typeface="Microsoft Sans Serif"/>
              </a:rPr>
              <a:t>mandibular</a:t>
            </a:r>
            <a:r>
              <a:rPr sz="2400" spc="-10" dirty="0">
                <a:latin typeface="Microsoft Sans Serif"/>
                <a:cs typeface="Microsoft Sans Serif"/>
              </a:rPr>
              <a:t> premolar)</a:t>
            </a:r>
            <a:endParaRPr sz="2400">
              <a:latin typeface="Microsoft Sans Serif"/>
              <a:cs typeface="Microsoft Sans Serif"/>
            </a:endParaRPr>
          </a:p>
          <a:p>
            <a:pPr marL="241300" marR="5080" indent="-228600">
              <a:lnSpc>
                <a:spcPct val="120100"/>
              </a:lnSpc>
              <a:spcBef>
                <a:spcPts val="1005"/>
              </a:spcBef>
              <a:buSzPct val="125000"/>
              <a:buFont typeface="Arial MT"/>
              <a:buChar char="•"/>
              <a:tabLst>
                <a:tab pos="241300" algn="l"/>
              </a:tabLst>
            </a:pPr>
            <a:r>
              <a:rPr sz="2400" spc="-165" dirty="0">
                <a:latin typeface="Microsoft Sans Serif"/>
                <a:cs typeface="Microsoft Sans Serif"/>
              </a:rPr>
              <a:t>Perform</a:t>
            </a:r>
            <a:r>
              <a:rPr sz="2400" spc="5" dirty="0">
                <a:latin typeface="Microsoft Sans Serif"/>
                <a:cs typeface="Microsoft Sans Serif"/>
              </a:rPr>
              <a:t> </a:t>
            </a:r>
            <a:r>
              <a:rPr sz="2400" spc="-85" dirty="0">
                <a:latin typeface="Microsoft Sans Serif"/>
                <a:cs typeface="Microsoft Sans Serif"/>
              </a:rPr>
              <a:t>aspiration;</a:t>
            </a:r>
            <a:r>
              <a:rPr sz="2400" spc="-5" dirty="0">
                <a:latin typeface="Microsoft Sans Serif"/>
                <a:cs typeface="Microsoft Sans Serif"/>
              </a:rPr>
              <a:t> </a:t>
            </a:r>
            <a:r>
              <a:rPr sz="2400" dirty="0">
                <a:latin typeface="Microsoft Sans Serif"/>
                <a:cs typeface="Microsoft Sans Serif"/>
              </a:rPr>
              <a:t>after</a:t>
            </a:r>
            <a:r>
              <a:rPr sz="2400" spc="-25" dirty="0">
                <a:latin typeface="Microsoft Sans Serif"/>
                <a:cs typeface="Microsoft Sans Serif"/>
              </a:rPr>
              <a:t> </a:t>
            </a:r>
            <a:r>
              <a:rPr sz="2400" dirty="0">
                <a:latin typeface="Microsoft Sans Serif"/>
                <a:cs typeface="Microsoft Sans Serif"/>
              </a:rPr>
              <a:t>a</a:t>
            </a:r>
            <a:r>
              <a:rPr sz="2400" spc="-15" dirty="0">
                <a:latin typeface="Microsoft Sans Serif"/>
                <a:cs typeface="Microsoft Sans Serif"/>
              </a:rPr>
              <a:t> </a:t>
            </a:r>
            <a:r>
              <a:rPr sz="2400" spc="-110" dirty="0">
                <a:latin typeface="Microsoft Sans Serif"/>
                <a:cs typeface="Microsoft Sans Serif"/>
              </a:rPr>
              <a:t>negative</a:t>
            </a:r>
            <a:r>
              <a:rPr sz="2400" spc="-15" dirty="0">
                <a:latin typeface="Microsoft Sans Serif"/>
                <a:cs typeface="Microsoft Sans Serif"/>
              </a:rPr>
              <a:t> </a:t>
            </a:r>
            <a:r>
              <a:rPr sz="2400" spc="-130" dirty="0">
                <a:latin typeface="Microsoft Sans Serif"/>
                <a:cs typeface="Microsoft Sans Serif"/>
              </a:rPr>
              <a:t>result, </a:t>
            </a:r>
            <a:r>
              <a:rPr sz="2400" spc="-135" dirty="0">
                <a:latin typeface="Microsoft Sans Serif"/>
                <a:cs typeface="Microsoft Sans Serif"/>
              </a:rPr>
              <a:t>slowly</a:t>
            </a:r>
            <a:r>
              <a:rPr sz="2400" spc="-25" dirty="0">
                <a:latin typeface="Microsoft Sans Serif"/>
                <a:cs typeface="Microsoft Sans Serif"/>
              </a:rPr>
              <a:t> </a:t>
            </a:r>
            <a:r>
              <a:rPr sz="2400" spc="-130" dirty="0">
                <a:latin typeface="Microsoft Sans Serif"/>
                <a:cs typeface="Microsoft Sans Serif"/>
              </a:rPr>
              <a:t>inject</a:t>
            </a:r>
            <a:r>
              <a:rPr sz="2400" spc="-30" dirty="0">
                <a:latin typeface="Microsoft Sans Serif"/>
                <a:cs typeface="Microsoft Sans Serif"/>
              </a:rPr>
              <a:t> </a:t>
            </a:r>
            <a:r>
              <a:rPr sz="2400" spc="-120" dirty="0">
                <a:latin typeface="Microsoft Sans Serif"/>
                <a:cs typeface="Microsoft Sans Serif"/>
              </a:rPr>
              <a:t>the</a:t>
            </a:r>
            <a:r>
              <a:rPr sz="2400" spc="-5" dirty="0">
                <a:latin typeface="Microsoft Sans Serif"/>
                <a:cs typeface="Microsoft Sans Serif"/>
              </a:rPr>
              <a:t> </a:t>
            </a:r>
            <a:r>
              <a:rPr sz="2400" spc="-65" dirty="0">
                <a:latin typeface="Microsoft Sans Serif"/>
                <a:cs typeface="Microsoft Sans Serif"/>
              </a:rPr>
              <a:t>anesthetic</a:t>
            </a:r>
            <a:endParaRPr sz="2400">
              <a:latin typeface="Microsoft Sans Serif"/>
              <a:cs typeface="Microsoft Sans Serif"/>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305" dirty="0"/>
              <a:t>INCISIVE</a:t>
            </a:r>
            <a:r>
              <a:rPr spc="-10" dirty="0"/>
              <a:t> </a:t>
            </a:r>
            <a:r>
              <a:rPr spc="-459" dirty="0"/>
              <a:t>NERVE</a:t>
            </a:r>
            <a:r>
              <a:rPr spc="-10" dirty="0"/>
              <a:t> </a:t>
            </a:r>
            <a:r>
              <a:rPr spc="-505" dirty="0"/>
              <a:t>BLOCK</a:t>
            </a:r>
          </a:p>
        </p:txBody>
      </p:sp>
      <p:sp>
        <p:nvSpPr>
          <p:cNvPr id="3" name="object 3"/>
          <p:cNvSpPr txBox="1"/>
          <p:nvPr/>
        </p:nvSpPr>
        <p:spPr>
          <a:xfrm>
            <a:off x="1220520" y="1529225"/>
            <a:ext cx="6911340" cy="3903979"/>
          </a:xfrm>
          <a:prstGeom prst="rect">
            <a:avLst/>
          </a:prstGeom>
        </p:spPr>
        <p:txBody>
          <a:bodyPr vert="horz" wrap="square" lIns="0" tIns="113030" rIns="0" bIns="0" rtlCol="0">
            <a:spAutoFit/>
          </a:bodyPr>
          <a:lstStyle/>
          <a:p>
            <a:pPr marL="12700">
              <a:lnSpc>
                <a:spcPct val="100000"/>
              </a:lnSpc>
              <a:spcBef>
                <a:spcPts val="890"/>
              </a:spcBef>
            </a:pPr>
            <a:r>
              <a:rPr sz="2400" spc="-195" dirty="0">
                <a:latin typeface="Arial" panose="020B0604020202020204" pitchFamily="34" charset="0"/>
                <a:cs typeface="Arial" panose="020B0604020202020204" pitchFamily="34" charset="0"/>
              </a:rPr>
              <a:t>Terminal</a:t>
            </a:r>
            <a:r>
              <a:rPr sz="2400" spc="10" dirty="0">
                <a:latin typeface="Arial" panose="020B0604020202020204" pitchFamily="34" charset="0"/>
                <a:cs typeface="Arial" panose="020B0604020202020204" pitchFamily="34" charset="0"/>
              </a:rPr>
              <a:t> </a:t>
            </a:r>
            <a:r>
              <a:rPr sz="2400" spc="-135" dirty="0">
                <a:latin typeface="Arial" panose="020B0604020202020204" pitchFamily="34" charset="0"/>
                <a:cs typeface="Arial" panose="020B0604020202020204" pitchFamily="34" charset="0"/>
              </a:rPr>
              <a:t>branch</a:t>
            </a:r>
            <a:r>
              <a:rPr sz="2400" spc="4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of</a:t>
            </a:r>
            <a:r>
              <a:rPr sz="2400" spc="90"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IAN</a:t>
            </a:r>
            <a:endParaRPr sz="2400" dirty="0">
              <a:latin typeface="Arial" panose="020B0604020202020204" pitchFamily="34" charset="0"/>
              <a:cs typeface="Arial" panose="020B0604020202020204" pitchFamily="34" charset="0"/>
            </a:endParaRPr>
          </a:p>
          <a:p>
            <a:pPr marL="241300" indent="-228600">
              <a:lnSpc>
                <a:spcPct val="100000"/>
              </a:lnSpc>
              <a:spcBef>
                <a:spcPts val="1585"/>
              </a:spcBef>
              <a:buSzPct val="125000"/>
              <a:buFont typeface="Arial MT"/>
              <a:buChar char="•"/>
              <a:tabLst>
                <a:tab pos="241300" algn="l"/>
              </a:tabLst>
            </a:pPr>
            <a:r>
              <a:rPr sz="2400" spc="-80" dirty="0">
                <a:latin typeface="Arial" panose="020B0604020202020204" pitchFamily="34" charset="0"/>
                <a:cs typeface="Arial" panose="020B0604020202020204" pitchFamily="34" charset="0"/>
              </a:rPr>
              <a:t>Originates</a:t>
            </a:r>
            <a:r>
              <a:rPr sz="2400" spc="-60" dirty="0">
                <a:latin typeface="Arial" panose="020B0604020202020204" pitchFamily="34" charset="0"/>
                <a:cs typeface="Arial" panose="020B0604020202020204" pitchFamily="34" charset="0"/>
              </a:rPr>
              <a:t> </a:t>
            </a:r>
            <a:r>
              <a:rPr sz="2400" spc="-155" dirty="0">
                <a:latin typeface="Arial" panose="020B0604020202020204" pitchFamily="34" charset="0"/>
                <a:cs typeface="Arial" panose="020B0604020202020204" pitchFamily="34" charset="0"/>
              </a:rPr>
              <a:t>in</a:t>
            </a:r>
            <a:r>
              <a:rPr sz="2400" spc="-5" dirty="0">
                <a:latin typeface="Arial" panose="020B0604020202020204" pitchFamily="34" charset="0"/>
                <a:cs typeface="Arial" panose="020B0604020202020204" pitchFamily="34" charset="0"/>
              </a:rPr>
              <a:t> </a:t>
            </a:r>
            <a:r>
              <a:rPr sz="2400" spc="-155" dirty="0">
                <a:latin typeface="Arial" panose="020B0604020202020204" pitchFamily="34" charset="0"/>
                <a:cs typeface="Arial" panose="020B0604020202020204" pitchFamily="34" charset="0"/>
              </a:rPr>
              <a:t>mental</a:t>
            </a:r>
            <a:r>
              <a:rPr sz="2400" spc="-5" dirty="0">
                <a:latin typeface="Arial" panose="020B0604020202020204" pitchFamily="34" charset="0"/>
                <a:cs typeface="Arial" panose="020B0604020202020204" pitchFamily="34" charset="0"/>
              </a:rPr>
              <a:t> </a:t>
            </a:r>
            <a:r>
              <a:rPr sz="2400" spc="-130" dirty="0">
                <a:latin typeface="Arial" panose="020B0604020202020204" pitchFamily="34" charset="0"/>
                <a:cs typeface="Arial" panose="020B0604020202020204" pitchFamily="34" charset="0"/>
              </a:rPr>
              <a:t>foramen</a:t>
            </a:r>
            <a:r>
              <a:rPr sz="2400" spc="-10" dirty="0">
                <a:latin typeface="Arial" panose="020B0604020202020204" pitchFamily="34" charset="0"/>
                <a:cs typeface="Arial" panose="020B0604020202020204" pitchFamily="34" charset="0"/>
              </a:rPr>
              <a:t> </a:t>
            </a:r>
            <a:r>
              <a:rPr sz="2400" spc="-85" dirty="0">
                <a:latin typeface="Arial" panose="020B0604020202020204" pitchFamily="34" charset="0"/>
                <a:cs typeface="Arial" panose="020B0604020202020204" pitchFamily="34" charset="0"/>
              </a:rPr>
              <a:t>and</a:t>
            </a:r>
            <a:r>
              <a:rPr sz="2400" spc="-40" dirty="0">
                <a:latin typeface="Arial" panose="020B0604020202020204" pitchFamily="34" charset="0"/>
                <a:cs typeface="Arial" panose="020B0604020202020204" pitchFamily="34" charset="0"/>
              </a:rPr>
              <a:t> </a:t>
            </a:r>
            <a:r>
              <a:rPr sz="2400" spc="-150" dirty="0">
                <a:latin typeface="Arial" panose="020B0604020202020204" pitchFamily="34" charset="0"/>
                <a:cs typeface="Arial" panose="020B0604020202020204" pitchFamily="34" charset="0"/>
              </a:rPr>
              <a:t>proceeds</a:t>
            </a:r>
            <a:r>
              <a:rPr sz="2400" spc="15" dirty="0">
                <a:latin typeface="Arial" panose="020B0604020202020204" pitchFamily="34" charset="0"/>
                <a:cs typeface="Arial" panose="020B0604020202020204" pitchFamily="34" charset="0"/>
              </a:rPr>
              <a:t> </a:t>
            </a:r>
            <a:r>
              <a:rPr sz="2400" spc="-40" dirty="0">
                <a:latin typeface="Arial" panose="020B0604020202020204" pitchFamily="34" charset="0"/>
                <a:cs typeface="Arial" panose="020B0604020202020204" pitchFamily="34" charset="0"/>
              </a:rPr>
              <a:t>anteriorly</a:t>
            </a:r>
            <a:endParaRPr sz="2400" dirty="0">
              <a:latin typeface="Arial" panose="020B0604020202020204" pitchFamily="34" charset="0"/>
              <a:cs typeface="Arial" panose="020B0604020202020204" pitchFamily="34" charset="0"/>
            </a:endParaRPr>
          </a:p>
          <a:p>
            <a:pPr marL="241300" indent="-228600">
              <a:lnSpc>
                <a:spcPct val="100000"/>
              </a:lnSpc>
              <a:spcBef>
                <a:spcPts val="1560"/>
              </a:spcBef>
              <a:buSzPct val="125000"/>
              <a:buFont typeface="Arial MT"/>
              <a:buChar char="•"/>
              <a:tabLst>
                <a:tab pos="241300" algn="l"/>
              </a:tabLst>
            </a:pPr>
            <a:r>
              <a:rPr sz="2400" spc="-40" dirty="0">
                <a:latin typeface="Arial" panose="020B0604020202020204" pitchFamily="34" charset="0"/>
                <a:cs typeface="Arial" panose="020B0604020202020204" pitchFamily="34" charset="0"/>
              </a:rPr>
              <a:t>Good</a:t>
            </a:r>
            <a:r>
              <a:rPr sz="2400" spc="-9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for</a:t>
            </a:r>
            <a:r>
              <a:rPr sz="2400" spc="-90"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bilateral</a:t>
            </a:r>
            <a:r>
              <a:rPr sz="2400" spc="-90" dirty="0">
                <a:latin typeface="Arial" panose="020B0604020202020204" pitchFamily="34" charset="0"/>
                <a:cs typeface="Arial" panose="020B0604020202020204" pitchFamily="34" charset="0"/>
              </a:rPr>
              <a:t> </a:t>
            </a:r>
            <a:r>
              <a:rPr sz="2400" spc="-70" dirty="0">
                <a:latin typeface="Arial" panose="020B0604020202020204" pitchFamily="34" charset="0"/>
                <a:cs typeface="Arial" panose="020B0604020202020204" pitchFamily="34" charset="0"/>
              </a:rPr>
              <a:t>anterior anesthesia</a:t>
            </a:r>
            <a:endParaRPr sz="2400" dirty="0">
              <a:latin typeface="Arial" panose="020B0604020202020204" pitchFamily="34" charset="0"/>
              <a:cs typeface="Arial" panose="020B0604020202020204" pitchFamily="34" charset="0"/>
            </a:endParaRPr>
          </a:p>
          <a:p>
            <a:pPr marL="241300" indent="-228600">
              <a:lnSpc>
                <a:spcPct val="100000"/>
              </a:lnSpc>
              <a:spcBef>
                <a:spcPts val="1590"/>
              </a:spcBef>
              <a:buSzPct val="125000"/>
              <a:buFont typeface="Arial MT"/>
              <a:buChar char="•"/>
              <a:tabLst>
                <a:tab pos="241300" algn="l"/>
              </a:tabLst>
            </a:pPr>
            <a:r>
              <a:rPr sz="2400" spc="-55" dirty="0">
                <a:latin typeface="Arial" panose="020B0604020202020204" pitchFamily="34" charset="0"/>
                <a:cs typeface="Arial" panose="020B0604020202020204" pitchFamily="34" charset="0"/>
              </a:rPr>
              <a:t>Not</a:t>
            </a:r>
            <a:r>
              <a:rPr sz="2400" spc="-85"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effective</a:t>
            </a:r>
            <a:r>
              <a:rPr sz="2400" spc="-3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for</a:t>
            </a:r>
            <a:r>
              <a:rPr sz="2400" spc="-60" dirty="0">
                <a:latin typeface="Arial" panose="020B0604020202020204" pitchFamily="34" charset="0"/>
                <a:cs typeface="Arial" panose="020B0604020202020204" pitchFamily="34" charset="0"/>
              </a:rPr>
              <a:t> </a:t>
            </a:r>
            <a:r>
              <a:rPr sz="2400" spc="-75" dirty="0">
                <a:latin typeface="Arial" panose="020B0604020202020204" pitchFamily="34" charset="0"/>
                <a:cs typeface="Arial" panose="020B0604020202020204" pitchFamily="34" charset="0"/>
              </a:rPr>
              <a:t>anterior</a:t>
            </a:r>
            <a:r>
              <a:rPr sz="2400" spc="-60" dirty="0">
                <a:latin typeface="Arial" panose="020B0604020202020204" pitchFamily="34" charset="0"/>
                <a:cs typeface="Arial" panose="020B0604020202020204" pitchFamily="34" charset="0"/>
              </a:rPr>
              <a:t> </a:t>
            </a:r>
            <a:r>
              <a:rPr sz="2400" spc="-95" dirty="0">
                <a:latin typeface="Arial" panose="020B0604020202020204" pitchFamily="34" charset="0"/>
                <a:cs typeface="Arial" panose="020B0604020202020204" pitchFamily="34" charset="0"/>
              </a:rPr>
              <a:t>lingual</a:t>
            </a:r>
            <a:r>
              <a:rPr sz="2400" spc="-65" dirty="0">
                <a:latin typeface="Arial" panose="020B0604020202020204" pitchFamily="34" charset="0"/>
                <a:cs typeface="Arial" panose="020B0604020202020204" pitchFamily="34" charset="0"/>
              </a:rPr>
              <a:t> </a:t>
            </a:r>
            <a:r>
              <a:rPr sz="2400" spc="-70" dirty="0">
                <a:latin typeface="Arial" panose="020B0604020202020204" pitchFamily="34" charset="0"/>
                <a:cs typeface="Arial" panose="020B0604020202020204" pitchFamily="34" charset="0"/>
              </a:rPr>
              <a:t>anesthesia</a:t>
            </a:r>
            <a:endParaRPr sz="2400" dirty="0">
              <a:latin typeface="Arial" panose="020B0604020202020204" pitchFamily="34" charset="0"/>
              <a:cs typeface="Arial" panose="020B0604020202020204" pitchFamily="34" charset="0"/>
            </a:endParaRPr>
          </a:p>
          <a:p>
            <a:pPr marL="12700">
              <a:lnSpc>
                <a:spcPct val="100000"/>
              </a:lnSpc>
              <a:spcBef>
                <a:spcPts val="1580"/>
              </a:spcBef>
            </a:pPr>
            <a:r>
              <a:rPr sz="2400" b="1" spc="-180" dirty="0">
                <a:latin typeface="Arial" panose="020B0604020202020204" pitchFamily="34" charset="0"/>
                <a:cs typeface="Arial" panose="020B0604020202020204" pitchFamily="34" charset="0"/>
              </a:rPr>
              <a:t>Nerves</a:t>
            </a:r>
            <a:r>
              <a:rPr sz="2400" b="1" spc="-10" dirty="0">
                <a:latin typeface="Arial" panose="020B0604020202020204" pitchFamily="34" charset="0"/>
                <a:cs typeface="Arial" panose="020B0604020202020204" pitchFamily="34" charset="0"/>
              </a:rPr>
              <a:t> </a:t>
            </a:r>
            <a:r>
              <a:rPr sz="2400" b="1" spc="-90" dirty="0">
                <a:latin typeface="Arial" panose="020B0604020202020204" pitchFamily="34" charset="0"/>
                <a:cs typeface="Arial" panose="020B0604020202020204" pitchFamily="34" charset="0"/>
              </a:rPr>
              <a:t>anesthetized</a:t>
            </a:r>
            <a:endParaRPr sz="2400" dirty="0">
              <a:latin typeface="Arial" panose="020B0604020202020204" pitchFamily="34" charset="0"/>
              <a:cs typeface="Arial" panose="020B0604020202020204" pitchFamily="34" charset="0"/>
            </a:endParaRPr>
          </a:p>
          <a:p>
            <a:pPr marL="241300" indent="-228600">
              <a:lnSpc>
                <a:spcPct val="100000"/>
              </a:lnSpc>
              <a:spcBef>
                <a:spcPts val="1565"/>
              </a:spcBef>
              <a:buSzPct val="125000"/>
              <a:buFont typeface="Arial MT"/>
              <a:buChar char="•"/>
              <a:tabLst>
                <a:tab pos="241300" algn="l"/>
              </a:tabLst>
            </a:pPr>
            <a:r>
              <a:rPr sz="2400" spc="-10" dirty="0">
                <a:latin typeface="Arial" panose="020B0604020202020204" pitchFamily="34" charset="0"/>
                <a:cs typeface="Arial" panose="020B0604020202020204" pitchFamily="34" charset="0"/>
              </a:rPr>
              <a:t>Incisive</a:t>
            </a:r>
            <a:endParaRPr sz="2400" dirty="0">
              <a:latin typeface="Arial" panose="020B0604020202020204" pitchFamily="34" charset="0"/>
              <a:cs typeface="Arial" panose="020B0604020202020204" pitchFamily="34" charset="0"/>
            </a:endParaRPr>
          </a:p>
          <a:p>
            <a:pPr marL="241300" indent="-228600">
              <a:lnSpc>
                <a:spcPct val="100000"/>
              </a:lnSpc>
              <a:spcBef>
                <a:spcPts val="1585"/>
              </a:spcBef>
              <a:buSzPct val="125000"/>
              <a:buFont typeface="Arial MT"/>
              <a:buChar char="•"/>
              <a:tabLst>
                <a:tab pos="241300" algn="l"/>
              </a:tabLst>
            </a:pPr>
            <a:r>
              <a:rPr sz="2400" spc="-10" dirty="0">
                <a:latin typeface="Arial" panose="020B0604020202020204" pitchFamily="34" charset="0"/>
                <a:cs typeface="Arial" panose="020B0604020202020204" pitchFamily="34" charset="0"/>
              </a:rPr>
              <a:t>Mental</a:t>
            </a:r>
            <a:endParaRPr sz="24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7708392" y="3236912"/>
            <a:ext cx="3218426" cy="2182431"/>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83921"/>
            <a:ext cx="4552315" cy="574675"/>
          </a:xfrm>
          <a:prstGeom prst="rect">
            <a:avLst/>
          </a:prstGeom>
        </p:spPr>
        <p:txBody>
          <a:bodyPr vert="horz" wrap="square" lIns="0" tIns="12700" rIns="0" bIns="0" rtlCol="0">
            <a:spAutoFit/>
          </a:bodyPr>
          <a:lstStyle/>
          <a:p>
            <a:pPr marL="12700">
              <a:lnSpc>
                <a:spcPct val="100000"/>
              </a:lnSpc>
              <a:spcBef>
                <a:spcPts val="100"/>
              </a:spcBef>
            </a:pPr>
            <a:r>
              <a:rPr spc="-305" dirty="0"/>
              <a:t>INCISIVE</a:t>
            </a:r>
            <a:r>
              <a:rPr spc="-25" dirty="0"/>
              <a:t> </a:t>
            </a:r>
            <a:r>
              <a:rPr spc="-459" dirty="0"/>
              <a:t>NERVE</a:t>
            </a:r>
            <a:r>
              <a:rPr spc="-20" dirty="0"/>
              <a:t> </a:t>
            </a:r>
            <a:r>
              <a:rPr spc="-505" dirty="0"/>
              <a:t>BLOCK</a:t>
            </a:r>
          </a:p>
        </p:txBody>
      </p:sp>
      <p:sp>
        <p:nvSpPr>
          <p:cNvPr id="3" name="object 3"/>
          <p:cNvSpPr txBox="1"/>
          <p:nvPr/>
        </p:nvSpPr>
        <p:spPr>
          <a:xfrm>
            <a:off x="1037945" y="1183157"/>
            <a:ext cx="4878070" cy="2205355"/>
          </a:xfrm>
          <a:prstGeom prst="rect">
            <a:avLst/>
          </a:prstGeom>
        </p:spPr>
        <p:txBody>
          <a:bodyPr vert="horz" wrap="square" lIns="0" tIns="112395" rIns="0" bIns="0" rtlCol="0">
            <a:spAutoFit/>
          </a:bodyPr>
          <a:lstStyle/>
          <a:p>
            <a:pPr marL="12700">
              <a:lnSpc>
                <a:spcPct val="100000"/>
              </a:lnSpc>
              <a:spcBef>
                <a:spcPts val="885"/>
              </a:spcBef>
            </a:pPr>
            <a:r>
              <a:rPr sz="2400" b="1" spc="-175" dirty="0">
                <a:latin typeface="Arial" panose="020B0604020202020204" pitchFamily="34" charset="0"/>
                <a:cs typeface="Arial" panose="020B0604020202020204" pitchFamily="34" charset="0"/>
              </a:rPr>
              <a:t>Areas</a:t>
            </a:r>
            <a:r>
              <a:rPr sz="2400" b="1" dirty="0">
                <a:latin typeface="Arial" panose="020B0604020202020204" pitchFamily="34" charset="0"/>
                <a:cs typeface="Arial" panose="020B0604020202020204" pitchFamily="34" charset="0"/>
              </a:rPr>
              <a:t> </a:t>
            </a:r>
            <a:r>
              <a:rPr sz="2400" b="1" spc="-90" dirty="0">
                <a:latin typeface="Arial" panose="020B0604020202020204" pitchFamily="34" charset="0"/>
                <a:cs typeface="Arial" panose="020B0604020202020204" pitchFamily="34" charset="0"/>
              </a:rPr>
              <a:t>Anesthetized</a:t>
            </a:r>
            <a:endParaRPr sz="2400" dirty="0">
              <a:latin typeface="Arial" panose="020B0604020202020204" pitchFamily="34" charset="0"/>
              <a:cs typeface="Arial" panose="020B0604020202020204" pitchFamily="34" charset="0"/>
            </a:endParaRPr>
          </a:p>
          <a:p>
            <a:pPr marL="241300" indent="-228600">
              <a:lnSpc>
                <a:spcPct val="100000"/>
              </a:lnSpc>
              <a:spcBef>
                <a:spcPts val="1590"/>
              </a:spcBef>
              <a:buSzPct val="125000"/>
              <a:buFont typeface="Arial MT"/>
              <a:buChar char="•"/>
              <a:tabLst>
                <a:tab pos="241300" algn="l"/>
              </a:tabLst>
            </a:pPr>
            <a:r>
              <a:rPr sz="2400" spc="-55" dirty="0">
                <a:latin typeface="Arial" panose="020B0604020202020204" pitchFamily="34" charset="0"/>
                <a:cs typeface="Arial" panose="020B0604020202020204" pitchFamily="34" charset="0"/>
              </a:rPr>
              <a:t>Mandibular</a:t>
            </a:r>
            <a:r>
              <a:rPr lang="en-US" sz="2400" spc="-55" dirty="0">
                <a:latin typeface="Arial" panose="020B0604020202020204" pitchFamily="34" charset="0"/>
                <a:cs typeface="Arial" panose="020B0604020202020204" pitchFamily="34" charset="0"/>
              </a:rPr>
              <a:t> </a:t>
            </a:r>
            <a:r>
              <a:rPr sz="2400" spc="-55" dirty="0">
                <a:latin typeface="Arial" panose="020B0604020202020204" pitchFamily="34" charset="0"/>
                <a:cs typeface="Arial" panose="020B0604020202020204" pitchFamily="34" charset="0"/>
              </a:rPr>
              <a:t>labial</a:t>
            </a:r>
            <a:r>
              <a:rPr sz="2400" spc="-15" dirty="0">
                <a:latin typeface="Arial" panose="020B0604020202020204" pitchFamily="34" charset="0"/>
                <a:cs typeface="Arial" panose="020B0604020202020204" pitchFamily="34" charset="0"/>
              </a:rPr>
              <a:t> </a:t>
            </a:r>
            <a:r>
              <a:rPr sz="2400" spc="-300" dirty="0">
                <a:latin typeface="Arial" panose="020B0604020202020204" pitchFamily="34" charset="0"/>
                <a:cs typeface="Arial" panose="020B0604020202020204" pitchFamily="34" charset="0"/>
              </a:rPr>
              <a:t>mucous</a:t>
            </a:r>
            <a:r>
              <a:rPr sz="2400" spc="25" dirty="0">
                <a:latin typeface="Arial" panose="020B0604020202020204" pitchFamily="34" charset="0"/>
                <a:cs typeface="Arial" panose="020B0604020202020204" pitchFamily="34" charset="0"/>
              </a:rPr>
              <a:t> </a:t>
            </a:r>
            <a:r>
              <a:rPr sz="2400" spc="-185" dirty="0">
                <a:latin typeface="Arial" panose="020B0604020202020204" pitchFamily="34" charset="0"/>
                <a:cs typeface="Arial" panose="020B0604020202020204" pitchFamily="34" charset="0"/>
              </a:rPr>
              <a:t>membranes</a:t>
            </a:r>
            <a:endParaRPr sz="2400" dirty="0">
              <a:latin typeface="Arial" panose="020B0604020202020204" pitchFamily="34" charset="0"/>
              <a:cs typeface="Arial" panose="020B0604020202020204" pitchFamily="34" charset="0"/>
            </a:endParaRPr>
          </a:p>
          <a:p>
            <a:pPr marL="241300" indent="-228600">
              <a:lnSpc>
                <a:spcPct val="100000"/>
              </a:lnSpc>
              <a:spcBef>
                <a:spcPts val="1560"/>
              </a:spcBef>
              <a:buSzPct val="125000"/>
              <a:buFont typeface="Arial MT"/>
              <a:buChar char="•"/>
              <a:tabLst>
                <a:tab pos="241300" algn="l"/>
              </a:tabLst>
            </a:pPr>
            <a:r>
              <a:rPr sz="2400" spc="-165" dirty="0">
                <a:latin typeface="Arial" panose="020B0604020202020204" pitchFamily="34" charset="0"/>
                <a:cs typeface="Arial" panose="020B0604020202020204" pitchFamily="34" charset="0"/>
              </a:rPr>
              <a:t>Lower</a:t>
            </a:r>
            <a:r>
              <a:rPr sz="2400" spc="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lip</a:t>
            </a:r>
            <a:r>
              <a:rPr sz="2400" spc="20" dirty="0">
                <a:latin typeface="Arial" panose="020B0604020202020204" pitchFamily="34" charset="0"/>
                <a:cs typeface="Arial" panose="020B0604020202020204" pitchFamily="34" charset="0"/>
              </a:rPr>
              <a:t> </a:t>
            </a:r>
            <a:r>
              <a:rPr sz="2400" spc="535" dirty="0">
                <a:latin typeface="Arial" panose="020B0604020202020204" pitchFamily="34" charset="0"/>
                <a:cs typeface="Arial" panose="020B0604020202020204" pitchFamily="34" charset="0"/>
              </a:rPr>
              <a:t>/</a:t>
            </a:r>
            <a:r>
              <a:rPr sz="2400" spc="10" dirty="0">
                <a:latin typeface="Arial" panose="020B0604020202020204" pitchFamily="34" charset="0"/>
                <a:cs typeface="Arial" panose="020B0604020202020204" pitchFamily="34" charset="0"/>
              </a:rPr>
              <a:t> </a:t>
            </a:r>
            <a:r>
              <a:rPr sz="2400" spc="-229" dirty="0">
                <a:latin typeface="Arial" panose="020B0604020202020204" pitchFamily="34" charset="0"/>
                <a:cs typeface="Arial" panose="020B0604020202020204" pitchFamily="34" charset="0"/>
              </a:rPr>
              <a:t>skin</a:t>
            </a:r>
            <a:r>
              <a:rPr sz="2400" spc="4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of</a:t>
            </a:r>
            <a:r>
              <a:rPr sz="2400" spc="65" dirty="0">
                <a:latin typeface="Arial" panose="020B0604020202020204" pitchFamily="34" charset="0"/>
                <a:cs typeface="Arial" panose="020B0604020202020204" pitchFamily="34" charset="0"/>
              </a:rPr>
              <a:t> </a:t>
            </a:r>
            <a:r>
              <a:rPr sz="2400" spc="-20" dirty="0">
                <a:latin typeface="Arial" panose="020B0604020202020204" pitchFamily="34" charset="0"/>
                <a:cs typeface="Arial" panose="020B0604020202020204" pitchFamily="34" charset="0"/>
              </a:rPr>
              <a:t>chin</a:t>
            </a:r>
            <a:endParaRPr sz="2400" dirty="0">
              <a:latin typeface="Arial" panose="020B0604020202020204" pitchFamily="34" charset="0"/>
              <a:cs typeface="Arial" panose="020B0604020202020204" pitchFamily="34" charset="0"/>
            </a:endParaRPr>
          </a:p>
          <a:p>
            <a:pPr marL="241300" indent="-228600">
              <a:lnSpc>
                <a:spcPct val="100000"/>
              </a:lnSpc>
              <a:spcBef>
                <a:spcPts val="1585"/>
              </a:spcBef>
              <a:buSzPct val="125000"/>
              <a:buFont typeface="Arial MT"/>
              <a:buChar char="•"/>
              <a:tabLst>
                <a:tab pos="241300" algn="l"/>
              </a:tabLst>
            </a:pPr>
            <a:r>
              <a:rPr sz="2400" spc="-190" dirty="0">
                <a:latin typeface="Arial" panose="020B0604020202020204" pitchFamily="34" charset="0"/>
                <a:cs typeface="Arial" panose="020B0604020202020204" pitchFamily="34" charset="0"/>
              </a:rPr>
              <a:t>Incisor,</a:t>
            </a:r>
            <a:r>
              <a:rPr sz="2400" spc="40" dirty="0">
                <a:latin typeface="Arial" panose="020B0604020202020204" pitchFamily="34" charset="0"/>
                <a:cs typeface="Arial" panose="020B0604020202020204" pitchFamily="34" charset="0"/>
              </a:rPr>
              <a:t> </a:t>
            </a:r>
            <a:r>
              <a:rPr sz="2400" spc="-155" dirty="0">
                <a:latin typeface="Arial" panose="020B0604020202020204" pitchFamily="34" charset="0"/>
                <a:cs typeface="Arial" panose="020B0604020202020204" pitchFamily="34" charset="0"/>
              </a:rPr>
              <a:t>cuspid</a:t>
            </a:r>
            <a:r>
              <a:rPr lang="en-US" sz="2400" spc="-155" dirty="0">
                <a:latin typeface="Arial" panose="020B0604020202020204" pitchFamily="34" charset="0"/>
                <a:cs typeface="Arial" panose="020B0604020202020204" pitchFamily="34" charset="0"/>
              </a:rPr>
              <a:t> </a:t>
            </a:r>
            <a:r>
              <a:rPr sz="2400" spc="-155" dirty="0">
                <a:latin typeface="Arial" panose="020B0604020202020204" pitchFamily="34" charset="0"/>
                <a:cs typeface="Arial" panose="020B0604020202020204" pitchFamily="34" charset="0"/>
              </a:rPr>
              <a:t>and</a:t>
            </a:r>
            <a:r>
              <a:rPr sz="2400" spc="60" dirty="0">
                <a:latin typeface="Arial" panose="020B0604020202020204" pitchFamily="34" charset="0"/>
                <a:cs typeface="Arial" panose="020B0604020202020204" pitchFamily="34" charset="0"/>
              </a:rPr>
              <a:t> </a:t>
            </a:r>
            <a:r>
              <a:rPr sz="2400" spc="-135" dirty="0">
                <a:latin typeface="Arial" panose="020B0604020202020204" pitchFamily="34" charset="0"/>
                <a:cs typeface="Arial" panose="020B0604020202020204" pitchFamily="34" charset="0"/>
              </a:rPr>
              <a:t>bicuspid</a:t>
            </a:r>
            <a:r>
              <a:rPr sz="2400" spc="3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teeth</a:t>
            </a:r>
            <a:endParaRPr sz="24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6400800" y="1858397"/>
            <a:ext cx="5205514" cy="3060229"/>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19" y="207009"/>
            <a:ext cx="5332683" cy="566822"/>
          </a:xfrm>
          <a:prstGeom prst="rect">
            <a:avLst/>
          </a:prstGeom>
        </p:spPr>
        <p:txBody>
          <a:bodyPr vert="horz" wrap="square" lIns="0" tIns="12700" rIns="0" bIns="0" rtlCol="0">
            <a:spAutoFit/>
          </a:bodyPr>
          <a:lstStyle/>
          <a:p>
            <a:pPr marL="12700">
              <a:lnSpc>
                <a:spcPct val="100000"/>
              </a:lnSpc>
              <a:spcBef>
                <a:spcPts val="100"/>
              </a:spcBef>
            </a:pPr>
            <a:r>
              <a:rPr spc="-375" dirty="0">
                <a:latin typeface="Arial" panose="020B0604020202020204" pitchFamily="34" charset="0"/>
                <a:cs typeface="Arial" panose="020B0604020202020204" pitchFamily="34" charset="0"/>
              </a:rPr>
              <a:t>INCISIVE</a:t>
            </a:r>
            <a:r>
              <a:rPr spc="-20" dirty="0">
                <a:latin typeface="Arial" panose="020B0604020202020204" pitchFamily="34" charset="0"/>
                <a:cs typeface="Arial" panose="020B0604020202020204" pitchFamily="34" charset="0"/>
              </a:rPr>
              <a:t> </a:t>
            </a:r>
            <a:r>
              <a:rPr spc="-590" dirty="0">
                <a:latin typeface="Arial" panose="020B0604020202020204" pitchFamily="34" charset="0"/>
                <a:cs typeface="Arial" panose="020B0604020202020204" pitchFamily="34" charset="0"/>
              </a:rPr>
              <a:t>NERVE</a:t>
            </a:r>
            <a:r>
              <a:rPr spc="30" dirty="0">
                <a:latin typeface="Arial" panose="020B0604020202020204" pitchFamily="34" charset="0"/>
                <a:cs typeface="Arial" panose="020B0604020202020204" pitchFamily="34" charset="0"/>
              </a:rPr>
              <a:t> </a:t>
            </a:r>
            <a:r>
              <a:rPr spc="-455" dirty="0">
                <a:latin typeface="Arial" panose="020B0604020202020204" pitchFamily="34" charset="0"/>
                <a:cs typeface="Arial" panose="020B0604020202020204" pitchFamily="34" charset="0"/>
              </a:rPr>
              <a:t>BLOCK</a:t>
            </a:r>
          </a:p>
        </p:txBody>
      </p:sp>
      <p:sp>
        <p:nvSpPr>
          <p:cNvPr id="3" name="object 3"/>
          <p:cNvSpPr txBox="1"/>
          <p:nvPr/>
        </p:nvSpPr>
        <p:spPr>
          <a:xfrm>
            <a:off x="688756" y="915091"/>
            <a:ext cx="4950043" cy="5143075"/>
          </a:xfrm>
          <a:prstGeom prst="rect">
            <a:avLst/>
          </a:prstGeom>
        </p:spPr>
        <p:txBody>
          <a:bodyPr vert="horz" wrap="square" lIns="0" tIns="69215" rIns="0" bIns="0" rtlCol="0">
            <a:spAutoFit/>
          </a:bodyPr>
          <a:lstStyle/>
          <a:p>
            <a:pPr marL="12700">
              <a:lnSpc>
                <a:spcPct val="100000"/>
              </a:lnSpc>
              <a:spcBef>
                <a:spcPts val="545"/>
              </a:spcBef>
            </a:pPr>
            <a:r>
              <a:rPr sz="2400" b="1" spc="-25" dirty="0">
                <a:latin typeface="Arial"/>
                <a:cs typeface="Arial"/>
              </a:rPr>
              <a:t>Indication</a:t>
            </a:r>
            <a:endParaRPr sz="2400" dirty="0">
              <a:latin typeface="Arial"/>
              <a:cs typeface="Arial"/>
            </a:endParaRPr>
          </a:p>
          <a:p>
            <a:pPr marL="240665" indent="-227965">
              <a:lnSpc>
                <a:spcPct val="100000"/>
              </a:lnSpc>
              <a:spcBef>
                <a:spcPts val="985"/>
              </a:spcBef>
              <a:buSzPct val="123529"/>
              <a:buFont typeface="Arial MT"/>
              <a:buChar char="•"/>
              <a:tabLst>
                <a:tab pos="240665" algn="l"/>
              </a:tabLst>
            </a:pPr>
            <a:r>
              <a:rPr sz="2400" spc="-140" dirty="0">
                <a:latin typeface="Microsoft Sans Serif"/>
                <a:cs typeface="Microsoft Sans Serif"/>
              </a:rPr>
              <a:t>Anesthesia</a:t>
            </a:r>
            <a:r>
              <a:rPr sz="2400" spc="-25" dirty="0">
                <a:latin typeface="Microsoft Sans Serif"/>
                <a:cs typeface="Microsoft Sans Serif"/>
              </a:rPr>
              <a:t> </a:t>
            </a:r>
            <a:r>
              <a:rPr sz="2400" dirty="0">
                <a:latin typeface="Microsoft Sans Serif"/>
                <a:cs typeface="Microsoft Sans Serif"/>
              </a:rPr>
              <a:t>of</a:t>
            </a:r>
            <a:r>
              <a:rPr sz="2400" spc="-20" dirty="0">
                <a:latin typeface="Microsoft Sans Serif"/>
                <a:cs typeface="Microsoft Sans Serif"/>
              </a:rPr>
              <a:t> </a:t>
            </a:r>
            <a:r>
              <a:rPr sz="2400" spc="-55" dirty="0">
                <a:latin typeface="Microsoft Sans Serif"/>
                <a:cs typeface="Microsoft Sans Serif"/>
              </a:rPr>
              <a:t>pulp</a:t>
            </a:r>
            <a:r>
              <a:rPr sz="2400" spc="-5" dirty="0">
                <a:latin typeface="Microsoft Sans Serif"/>
                <a:cs typeface="Microsoft Sans Serif"/>
              </a:rPr>
              <a:t> </a:t>
            </a:r>
            <a:r>
              <a:rPr sz="2400" dirty="0">
                <a:latin typeface="Microsoft Sans Serif"/>
                <a:cs typeface="Microsoft Sans Serif"/>
              </a:rPr>
              <a:t>or</a:t>
            </a:r>
            <a:r>
              <a:rPr sz="2400" spc="-10" dirty="0">
                <a:latin typeface="Microsoft Sans Serif"/>
                <a:cs typeface="Microsoft Sans Serif"/>
              </a:rPr>
              <a:t> </a:t>
            </a:r>
            <a:r>
              <a:rPr sz="2400" spc="-160" dirty="0">
                <a:latin typeface="Microsoft Sans Serif"/>
                <a:cs typeface="Microsoft Sans Serif"/>
              </a:rPr>
              <a:t>tissue</a:t>
            </a:r>
            <a:r>
              <a:rPr sz="2400" spc="-15" dirty="0">
                <a:latin typeface="Microsoft Sans Serif"/>
                <a:cs typeface="Microsoft Sans Serif"/>
              </a:rPr>
              <a:t> </a:t>
            </a:r>
            <a:r>
              <a:rPr sz="2400" spc="-60" dirty="0">
                <a:latin typeface="Microsoft Sans Serif"/>
                <a:cs typeface="Microsoft Sans Serif"/>
              </a:rPr>
              <a:t>required</a:t>
            </a:r>
            <a:r>
              <a:rPr sz="2400" spc="-40" dirty="0">
                <a:latin typeface="Microsoft Sans Serif"/>
                <a:cs typeface="Microsoft Sans Serif"/>
              </a:rPr>
              <a:t> </a:t>
            </a:r>
            <a:r>
              <a:rPr sz="2400" spc="-55" dirty="0">
                <a:latin typeface="Microsoft Sans Serif"/>
                <a:cs typeface="Microsoft Sans Serif"/>
              </a:rPr>
              <a:t>anterior </a:t>
            </a:r>
            <a:r>
              <a:rPr sz="2400" dirty="0">
                <a:latin typeface="Microsoft Sans Serif"/>
                <a:cs typeface="Microsoft Sans Serif"/>
              </a:rPr>
              <a:t>to</a:t>
            </a:r>
            <a:r>
              <a:rPr sz="2400" spc="15" dirty="0">
                <a:latin typeface="Microsoft Sans Serif"/>
                <a:cs typeface="Microsoft Sans Serif"/>
              </a:rPr>
              <a:t> </a:t>
            </a:r>
            <a:r>
              <a:rPr sz="2400" spc="-105" dirty="0">
                <a:latin typeface="Microsoft Sans Serif"/>
                <a:cs typeface="Microsoft Sans Serif"/>
              </a:rPr>
              <a:t>mental</a:t>
            </a:r>
            <a:r>
              <a:rPr sz="2400" spc="10" dirty="0">
                <a:latin typeface="Microsoft Sans Serif"/>
                <a:cs typeface="Microsoft Sans Serif"/>
              </a:rPr>
              <a:t> </a:t>
            </a:r>
            <a:r>
              <a:rPr sz="2400" spc="-40" dirty="0">
                <a:latin typeface="Microsoft Sans Serif"/>
                <a:cs typeface="Microsoft Sans Serif"/>
              </a:rPr>
              <a:t>foramen</a:t>
            </a:r>
            <a:endParaRPr sz="2400" dirty="0">
              <a:latin typeface="Microsoft Sans Serif"/>
              <a:cs typeface="Microsoft Sans Serif"/>
            </a:endParaRPr>
          </a:p>
          <a:p>
            <a:pPr marL="12700">
              <a:lnSpc>
                <a:spcPct val="100000"/>
              </a:lnSpc>
            </a:pPr>
            <a:r>
              <a:rPr sz="2400" b="1" spc="-65" dirty="0">
                <a:latin typeface="Arial"/>
                <a:cs typeface="Arial"/>
              </a:rPr>
              <a:t>Contraindication</a:t>
            </a:r>
            <a:endParaRPr sz="2400" dirty="0">
              <a:latin typeface="Arial"/>
              <a:cs typeface="Arial"/>
            </a:endParaRPr>
          </a:p>
          <a:p>
            <a:pPr marL="240665" indent="-227965">
              <a:lnSpc>
                <a:spcPct val="100000"/>
              </a:lnSpc>
              <a:spcBef>
                <a:spcPts val="985"/>
              </a:spcBef>
              <a:buSzPct val="123529"/>
              <a:buFont typeface="Arial MT"/>
              <a:buChar char="•"/>
              <a:tabLst>
                <a:tab pos="240665" algn="l"/>
              </a:tabLst>
            </a:pPr>
            <a:r>
              <a:rPr sz="2400" spc="-75" dirty="0">
                <a:latin typeface="Microsoft Sans Serif"/>
                <a:cs typeface="Microsoft Sans Serif"/>
              </a:rPr>
              <a:t>Infection/inflammation</a:t>
            </a:r>
            <a:r>
              <a:rPr sz="2400" spc="-20" dirty="0">
                <a:latin typeface="Microsoft Sans Serif"/>
                <a:cs typeface="Microsoft Sans Serif"/>
              </a:rPr>
              <a:t> </a:t>
            </a:r>
            <a:r>
              <a:rPr sz="2400" dirty="0">
                <a:latin typeface="Microsoft Sans Serif"/>
                <a:cs typeface="Microsoft Sans Serif"/>
              </a:rPr>
              <a:t>at</a:t>
            </a:r>
            <a:r>
              <a:rPr sz="2400" spc="50" dirty="0">
                <a:latin typeface="Microsoft Sans Serif"/>
                <a:cs typeface="Microsoft Sans Serif"/>
              </a:rPr>
              <a:t> </a:t>
            </a:r>
            <a:r>
              <a:rPr sz="2400" spc="-105" dirty="0">
                <a:latin typeface="Microsoft Sans Serif"/>
                <a:cs typeface="Microsoft Sans Serif"/>
              </a:rPr>
              <a:t>injection</a:t>
            </a:r>
            <a:r>
              <a:rPr sz="2400" spc="10" dirty="0">
                <a:latin typeface="Microsoft Sans Serif"/>
                <a:cs typeface="Microsoft Sans Serif"/>
              </a:rPr>
              <a:t> </a:t>
            </a:r>
            <a:r>
              <a:rPr sz="2400" spc="-20" dirty="0">
                <a:latin typeface="Microsoft Sans Serif"/>
                <a:cs typeface="Microsoft Sans Serif"/>
              </a:rPr>
              <a:t>site</a:t>
            </a:r>
            <a:endParaRPr sz="2400" dirty="0">
              <a:latin typeface="Microsoft Sans Serif"/>
              <a:cs typeface="Microsoft Sans Serif"/>
            </a:endParaRPr>
          </a:p>
          <a:p>
            <a:pPr marL="12700">
              <a:lnSpc>
                <a:spcPct val="100000"/>
              </a:lnSpc>
              <a:spcBef>
                <a:spcPts val="5"/>
              </a:spcBef>
            </a:pPr>
            <a:r>
              <a:rPr sz="2400" b="1" spc="-20" dirty="0">
                <a:latin typeface="Arial"/>
                <a:cs typeface="Arial"/>
              </a:rPr>
              <a:t>Advantages</a:t>
            </a:r>
            <a:endParaRPr sz="2400" dirty="0">
              <a:latin typeface="Arial"/>
              <a:cs typeface="Arial"/>
            </a:endParaRPr>
          </a:p>
          <a:p>
            <a:pPr marL="240665" indent="-227965">
              <a:lnSpc>
                <a:spcPct val="100000"/>
              </a:lnSpc>
              <a:spcBef>
                <a:spcPts val="980"/>
              </a:spcBef>
              <a:buSzPct val="123529"/>
              <a:buFont typeface="Arial MT"/>
              <a:buChar char="•"/>
              <a:tabLst>
                <a:tab pos="240665" algn="l"/>
              </a:tabLst>
            </a:pPr>
            <a:r>
              <a:rPr sz="2400" spc="-114" dirty="0">
                <a:latin typeface="Microsoft Sans Serif"/>
                <a:cs typeface="Microsoft Sans Serif"/>
              </a:rPr>
              <a:t>High</a:t>
            </a:r>
            <a:r>
              <a:rPr sz="2400" spc="30" dirty="0">
                <a:latin typeface="Microsoft Sans Serif"/>
                <a:cs typeface="Microsoft Sans Serif"/>
              </a:rPr>
              <a:t> </a:t>
            </a:r>
            <a:r>
              <a:rPr sz="2400" spc="-235" dirty="0">
                <a:latin typeface="Microsoft Sans Serif"/>
                <a:cs typeface="Microsoft Sans Serif"/>
              </a:rPr>
              <a:t>success</a:t>
            </a:r>
            <a:r>
              <a:rPr sz="2400" spc="25" dirty="0">
                <a:latin typeface="Microsoft Sans Serif"/>
                <a:cs typeface="Microsoft Sans Serif"/>
              </a:rPr>
              <a:t> </a:t>
            </a:r>
            <a:r>
              <a:rPr sz="2400" spc="-20" dirty="0">
                <a:latin typeface="Microsoft Sans Serif"/>
                <a:cs typeface="Microsoft Sans Serif"/>
              </a:rPr>
              <a:t>rate</a:t>
            </a:r>
            <a:endParaRPr sz="2400" dirty="0">
              <a:latin typeface="Microsoft Sans Serif"/>
              <a:cs typeface="Microsoft Sans Serif"/>
            </a:endParaRPr>
          </a:p>
          <a:p>
            <a:pPr marL="240665" indent="-227965">
              <a:lnSpc>
                <a:spcPct val="100000"/>
              </a:lnSpc>
              <a:spcBef>
                <a:spcPts val="1010"/>
              </a:spcBef>
              <a:buSzPct val="123529"/>
              <a:buFont typeface="Arial MT"/>
              <a:buChar char="•"/>
              <a:tabLst>
                <a:tab pos="240665" algn="l"/>
              </a:tabLst>
            </a:pPr>
            <a:r>
              <a:rPr sz="2400" spc="-95" dirty="0">
                <a:latin typeface="Microsoft Sans Serif"/>
                <a:cs typeface="Microsoft Sans Serif"/>
              </a:rPr>
              <a:t>Pulpal</a:t>
            </a:r>
            <a:r>
              <a:rPr sz="2400" spc="20" dirty="0">
                <a:latin typeface="Microsoft Sans Serif"/>
                <a:cs typeface="Microsoft Sans Serif"/>
              </a:rPr>
              <a:t> </a:t>
            </a:r>
            <a:r>
              <a:rPr sz="2400" spc="-135" dirty="0">
                <a:latin typeface="Microsoft Sans Serif"/>
                <a:cs typeface="Microsoft Sans Serif"/>
              </a:rPr>
              <a:t>anesthesia</a:t>
            </a:r>
            <a:r>
              <a:rPr sz="2400" spc="-20" dirty="0">
                <a:latin typeface="Microsoft Sans Serif"/>
                <a:cs typeface="Microsoft Sans Serif"/>
              </a:rPr>
              <a:t> </a:t>
            </a:r>
            <a:r>
              <a:rPr sz="2400" spc="55" dirty="0">
                <a:latin typeface="Microsoft Sans Serif"/>
                <a:cs typeface="Microsoft Sans Serif"/>
              </a:rPr>
              <a:t>w/o</a:t>
            </a:r>
            <a:r>
              <a:rPr sz="2400" spc="30" dirty="0">
                <a:latin typeface="Microsoft Sans Serif"/>
                <a:cs typeface="Microsoft Sans Serif"/>
              </a:rPr>
              <a:t> </a:t>
            </a:r>
            <a:r>
              <a:rPr sz="2400" spc="-65" dirty="0">
                <a:latin typeface="Microsoft Sans Serif"/>
                <a:cs typeface="Microsoft Sans Serif"/>
              </a:rPr>
              <a:t>lingual</a:t>
            </a:r>
            <a:r>
              <a:rPr sz="2400" spc="20" dirty="0">
                <a:latin typeface="Microsoft Sans Serif"/>
                <a:cs typeface="Microsoft Sans Serif"/>
              </a:rPr>
              <a:t> </a:t>
            </a:r>
            <a:r>
              <a:rPr sz="2400" spc="-20" dirty="0">
                <a:latin typeface="Microsoft Sans Serif"/>
                <a:cs typeface="Microsoft Sans Serif"/>
              </a:rPr>
              <a:t>anesthesia</a:t>
            </a:r>
            <a:endParaRPr sz="2400" dirty="0">
              <a:latin typeface="Microsoft Sans Serif"/>
              <a:cs typeface="Microsoft Sans Serif"/>
            </a:endParaRPr>
          </a:p>
          <a:p>
            <a:pPr marL="12700">
              <a:lnSpc>
                <a:spcPct val="100000"/>
              </a:lnSpc>
              <a:spcBef>
                <a:spcPts val="5"/>
              </a:spcBef>
            </a:pPr>
            <a:r>
              <a:rPr sz="2400" b="1" spc="-45" dirty="0">
                <a:latin typeface="Arial"/>
                <a:cs typeface="Arial"/>
              </a:rPr>
              <a:t>Disadvantages</a:t>
            </a:r>
            <a:endParaRPr sz="2400" dirty="0">
              <a:latin typeface="Arial"/>
              <a:cs typeface="Arial"/>
            </a:endParaRPr>
          </a:p>
          <a:p>
            <a:pPr marL="240665" indent="-227965">
              <a:lnSpc>
                <a:spcPct val="100000"/>
              </a:lnSpc>
              <a:spcBef>
                <a:spcPts val="1005"/>
              </a:spcBef>
              <a:buSzPct val="123529"/>
              <a:buFont typeface="Arial MT"/>
              <a:buChar char="•"/>
              <a:tabLst>
                <a:tab pos="240665" algn="l"/>
              </a:tabLst>
            </a:pPr>
            <a:r>
              <a:rPr sz="2400" spc="-160" dirty="0">
                <a:latin typeface="Microsoft Sans Serif"/>
                <a:cs typeface="Microsoft Sans Serif"/>
              </a:rPr>
              <a:t>Lack</a:t>
            </a:r>
            <a:r>
              <a:rPr sz="2400" spc="45" dirty="0">
                <a:latin typeface="Microsoft Sans Serif"/>
                <a:cs typeface="Microsoft Sans Serif"/>
              </a:rPr>
              <a:t> </a:t>
            </a:r>
            <a:r>
              <a:rPr sz="2400" dirty="0">
                <a:latin typeface="Microsoft Sans Serif"/>
                <a:cs typeface="Microsoft Sans Serif"/>
              </a:rPr>
              <a:t>of</a:t>
            </a:r>
            <a:r>
              <a:rPr sz="2400" spc="-5" dirty="0">
                <a:latin typeface="Microsoft Sans Serif"/>
                <a:cs typeface="Microsoft Sans Serif"/>
              </a:rPr>
              <a:t> </a:t>
            </a:r>
            <a:r>
              <a:rPr sz="2400" spc="-70" dirty="0">
                <a:latin typeface="Microsoft Sans Serif"/>
                <a:cs typeface="Microsoft Sans Serif"/>
              </a:rPr>
              <a:t>lingual</a:t>
            </a:r>
            <a:r>
              <a:rPr sz="2400" spc="10" dirty="0">
                <a:latin typeface="Microsoft Sans Serif"/>
                <a:cs typeface="Microsoft Sans Serif"/>
              </a:rPr>
              <a:t> </a:t>
            </a:r>
            <a:r>
              <a:rPr sz="2400" dirty="0">
                <a:latin typeface="Microsoft Sans Serif"/>
                <a:cs typeface="Microsoft Sans Serif"/>
              </a:rPr>
              <a:t>or</a:t>
            </a:r>
            <a:r>
              <a:rPr sz="2400" spc="-30" dirty="0">
                <a:latin typeface="Microsoft Sans Serif"/>
                <a:cs typeface="Microsoft Sans Serif"/>
              </a:rPr>
              <a:t> </a:t>
            </a:r>
            <a:r>
              <a:rPr sz="2400" spc="-95" dirty="0">
                <a:latin typeface="Microsoft Sans Serif"/>
                <a:cs typeface="Microsoft Sans Serif"/>
              </a:rPr>
              <a:t>midline</a:t>
            </a:r>
            <a:r>
              <a:rPr sz="2400" spc="-10" dirty="0">
                <a:latin typeface="Microsoft Sans Serif"/>
                <a:cs typeface="Microsoft Sans Serif"/>
              </a:rPr>
              <a:t> </a:t>
            </a:r>
            <a:r>
              <a:rPr sz="2400" spc="-25" dirty="0">
                <a:latin typeface="Microsoft Sans Serif"/>
                <a:cs typeface="Microsoft Sans Serif"/>
              </a:rPr>
              <a:t>anesthesia</a:t>
            </a:r>
            <a:endParaRPr sz="2400" dirty="0">
              <a:latin typeface="Microsoft Sans Serif"/>
              <a:cs typeface="Microsoft Sans Serif"/>
            </a:endParaRPr>
          </a:p>
        </p:txBody>
      </p:sp>
      <p:pic>
        <p:nvPicPr>
          <p:cNvPr id="4" name="object 4"/>
          <p:cNvPicPr/>
          <p:nvPr/>
        </p:nvPicPr>
        <p:blipFill>
          <a:blip r:embed="rId2" cstate="print"/>
          <a:stretch>
            <a:fillRect/>
          </a:stretch>
        </p:blipFill>
        <p:spPr>
          <a:xfrm>
            <a:off x="5715000" y="743342"/>
            <a:ext cx="6096092" cy="4127024"/>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392125"/>
            <a:ext cx="4552315" cy="574675"/>
          </a:xfrm>
          <a:prstGeom prst="rect">
            <a:avLst/>
          </a:prstGeom>
        </p:spPr>
        <p:txBody>
          <a:bodyPr vert="horz" wrap="square" lIns="0" tIns="12700" rIns="0" bIns="0" rtlCol="0">
            <a:spAutoFit/>
          </a:bodyPr>
          <a:lstStyle/>
          <a:p>
            <a:pPr marL="12700">
              <a:lnSpc>
                <a:spcPct val="100000"/>
              </a:lnSpc>
              <a:spcBef>
                <a:spcPts val="100"/>
              </a:spcBef>
            </a:pPr>
            <a:r>
              <a:rPr spc="-305" dirty="0"/>
              <a:t>INCISIVE</a:t>
            </a:r>
            <a:r>
              <a:rPr spc="-25" dirty="0"/>
              <a:t> </a:t>
            </a:r>
            <a:r>
              <a:rPr spc="-459" dirty="0"/>
              <a:t>NERVE</a:t>
            </a:r>
            <a:r>
              <a:rPr spc="-20" dirty="0"/>
              <a:t> </a:t>
            </a:r>
            <a:r>
              <a:rPr spc="-505" dirty="0"/>
              <a:t>BLOCK</a:t>
            </a:r>
          </a:p>
        </p:txBody>
      </p:sp>
      <p:sp>
        <p:nvSpPr>
          <p:cNvPr id="3" name="object 3"/>
          <p:cNvSpPr txBox="1"/>
          <p:nvPr/>
        </p:nvSpPr>
        <p:spPr>
          <a:xfrm>
            <a:off x="1087323" y="1124356"/>
            <a:ext cx="3382010" cy="1073785"/>
          </a:xfrm>
          <a:prstGeom prst="rect">
            <a:avLst/>
          </a:prstGeom>
        </p:spPr>
        <p:txBody>
          <a:bodyPr vert="horz" wrap="square" lIns="0" tIns="112395" rIns="0" bIns="0" rtlCol="0">
            <a:spAutoFit/>
          </a:bodyPr>
          <a:lstStyle/>
          <a:p>
            <a:pPr marL="241300" indent="-228600">
              <a:lnSpc>
                <a:spcPct val="100000"/>
              </a:lnSpc>
              <a:spcBef>
                <a:spcPts val="885"/>
              </a:spcBef>
              <a:buSzPct val="125000"/>
              <a:buFont typeface="Arial MT"/>
              <a:buChar char="•"/>
              <a:tabLst>
                <a:tab pos="241300" algn="l"/>
              </a:tabLst>
            </a:pPr>
            <a:r>
              <a:rPr sz="2400" spc="-170" dirty="0">
                <a:latin typeface="Arial" panose="020B0604020202020204" pitchFamily="34" charset="0"/>
                <a:cs typeface="Arial" panose="020B0604020202020204" pitchFamily="34" charset="0"/>
              </a:rPr>
              <a:t>Complications</a:t>
            </a:r>
            <a:r>
              <a:rPr sz="2400" spc="75" dirty="0">
                <a:latin typeface="Arial" panose="020B0604020202020204" pitchFamily="34" charset="0"/>
                <a:cs typeface="Arial" panose="020B0604020202020204" pitchFamily="34" charset="0"/>
              </a:rPr>
              <a:t> </a:t>
            </a:r>
            <a:r>
              <a:rPr sz="2400" spc="-160" dirty="0">
                <a:latin typeface="Arial" panose="020B0604020202020204" pitchFamily="34" charset="0"/>
                <a:cs typeface="Arial" panose="020B0604020202020204" pitchFamily="34" charset="0"/>
              </a:rPr>
              <a:t>:Hematoma</a:t>
            </a:r>
            <a:endParaRPr sz="2400" dirty="0">
              <a:latin typeface="Arial" panose="020B0604020202020204" pitchFamily="34" charset="0"/>
              <a:cs typeface="Arial" panose="020B0604020202020204" pitchFamily="34" charset="0"/>
            </a:endParaRPr>
          </a:p>
          <a:p>
            <a:pPr marL="241300" indent="-228600">
              <a:lnSpc>
                <a:spcPct val="100000"/>
              </a:lnSpc>
              <a:spcBef>
                <a:spcPts val="1590"/>
              </a:spcBef>
              <a:buSzPct val="125000"/>
              <a:buFont typeface="Arial MT"/>
              <a:buChar char="•"/>
              <a:tabLst>
                <a:tab pos="241300" algn="l"/>
              </a:tabLst>
            </a:pPr>
            <a:r>
              <a:rPr sz="2400" spc="-190" dirty="0">
                <a:latin typeface="Arial" panose="020B0604020202020204" pitchFamily="34" charset="0"/>
                <a:cs typeface="Arial" panose="020B0604020202020204" pitchFamily="34" charset="0"/>
              </a:rPr>
              <a:t>Positive</a:t>
            </a:r>
            <a:r>
              <a:rPr sz="2400" spc="30" dirty="0">
                <a:latin typeface="Arial" panose="020B0604020202020204" pitchFamily="34" charset="0"/>
                <a:cs typeface="Arial" panose="020B0604020202020204" pitchFamily="34" charset="0"/>
              </a:rPr>
              <a:t> </a:t>
            </a:r>
            <a:r>
              <a:rPr sz="2400" spc="-110" dirty="0">
                <a:latin typeface="Arial" panose="020B0604020202020204" pitchFamily="34" charset="0"/>
                <a:cs typeface="Arial" panose="020B0604020202020204" pitchFamily="34" charset="0"/>
              </a:rPr>
              <a:t>aspiration:</a:t>
            </a:r>
            <a:r>
              <a:rPr sz="2400" spc="-5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5.7</a:t>
            </a:r>
            <a:r>
              <a:rPr sz="2400" spc="-40" dirty="0">
                <a:latin typeface="Arial" panose="020B0604020202020204" pitchFamily="34" charset="0"/>
                <a:cs typeface="Arial" panose="020B0604020202020204" pitchFamily="34" charset="0"/>
              </a:rPr>
              <a:t> </a:t>
            </a:r>
            <a:r>
              <a:rPr sz="2400" spc="-5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3072383" y="2349943"/>
            <a:ext cx="6299873" cy="42703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409" dirty="0"/>
              <a:t>METHODS</a:t>
            </a:r>
            <a:r>
              <a:rPr spc="-20" dirty="0"/>
              <a:t> </a:t>
            </a:r>
            <a:r>
              <a:rPr spc="-325" dirty="0"/>
              <a:t>OF</a:t>
            </a:r>
            <a:r>
              <a:rPr spc="-55" dirty="0"/>
              <a:t> </a:t>
            </a:r>
            <a:r>
              <a:rPr spc="-245" dirty="0"/>
              <a:t>INDUCING</a:t>
            </a:r>
            <a:r>
              <a:rPr dirty="0"/>
              <a:t> </a:t>
            </a:r>
            <a:r>
              <a:rPr spc="-440" dirty="0"/>
              <a:t>LOCAL</a:t>
            </a:r>
            <a:r>
              <a:rPr spc="-15" dirty="0"/>
              <a:t> </a:t>
            </a:r>
            <a:r>
              <a:rPr spc="-409" dirty="0"/>
              <a:t>ANESTHESIA:</a:t>
            </a:r>
          </a:p>
        </p:txBody>
      </p:sp>
      <p:sp>
        <p:nvSpPr>
          <p:cNvPr id="3" name="object 3"/>
          <p:cNvSpPr txBox="1"/>
          <p:nvPr/>
        </p:nvSpPr>
        <p:spPr>
          <a:xfrm>
            <a:off x="1220520" y="2207920"/>
            <a:ext cx="9750958" cy="3396443"/>
          </a:xfrm>
          <a:prstGeom prst="rect">
            <a:avLst/>
          </a:prstGeom>
        </p:spPr>
        <p:txBody>
          <a:bodyPr vert="horz" wrap="square" lIns="0" tIns="112395" rIns="0" bIns="0" rtlCol="0">
            <a:spAutoFit/>
          </a:bodyPr>
          <a:lstStyle/>
          <a:p>
            <a:pPr marL="241300" indent="-228600">
              <a:lnSpc>
                <a:spcPct val="100000"/>
              </a:lnSpc>
              <a:spcBef>
                <a:spcPts val="885"/>
              </a:spcBef>
              <a:buSzPct val="125000"/>
              <a:buFont typeface="Arial MT"/>
              <a:buChar char="•"/>
              <a:tabLst>
                <a:tab pos="241300" algn="l"/>
              </a:tabLst>
            </a:pPr>
            <a:r>
              <a:rPr sz="3200" spc="-265" dirty="0">
                <a:latin typeface="Microsoft Sans Serif"/>
                <a:cs typeface="Microsoft Sans Serif"/>
              </a:rPr>
              <a:t>Low</a:t>
            </a:r>
            <a:r>
              <a:rPr sz="3200" spc="35" dirty="0">
                <a:latin typeface="Microsoft Sans Serif"/>
                <a:cs typeface="Microsoft Sans Serif"/>
              </a:rPr>
              <a:t> </a:t>
            </a:r>
            <a:r>
              <a:rPr sz="3200" spc="-30" dirty="0">
                <a:latin typeface="Microsoft Sans Serif"/>
                <a:cs typeface="Microsoft Sans Serif"/>
              </a:rPr>
              <a:t>temperature</a:t>
            </a:r>
            <a:endParaRPr sz="3200" dirty="0">
              <a:latin typeface="Microsoft Sans Serif"/>
              <a:cs typeface="Microsoft Sans Serif"/>
            </a:endParaRPr>
          </a:p>
          <a:p>
            <a:pPr marL="241300" indent="-228600">
              <a:lnSpc>
                <a:spcPct val="100000"/>
              </a:lnSpc>
              <a:spcBef>
                <a:spcPts val="1590"/>
              </a:spcBef>
              <a:buSzPct val="125000"/>
              <a:buFont typeface="Arial MT"/>
              <a:buChar char="•"/>
              <a:tabLst>
                <a:tab pos="241300" algn="l"/>
              </a:tabLst>
            </a:pPr>
            <a:r>
              <a:rPr sz="3200" spc="-155" dirty="0">
                <a:latin typeface="Microsoft Sans Serif"/>
                <a:cs typeface="Microsoft Sans Serif"/>
              </a:rPr>
              <a:t>Mechanical</a:t>
            </a:r>
            <a:r>
              <a:rPr sz="3200" spc="60" dirty="0">
                <a:latin typeface="Microsoft Sans Serif"/>
                <a:cs typeface="Microsoft Sans Serif"/>
              </a:rPr>
              <a:t> </a:t>
            </a:r>
            <a:r>
              <a:rPr sz="3200" spc="-10" dirty="0">
                <a:latin typeface="Microsoft Sans Serif"/>
                <a:cs typeface="Microsoft Sans Serif"/>
              </a:rPr>
              <a:t>trauma</a:t>
            </a:r>
            <a:endParaRPr sz="3200" dirty="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3200" spc="-10" dirty="0">
                <a:latin typeface="Microsoft Sans Serif"/>
                <a:cs typeface="Microsoft Sans Serif"/>
              </a:rPr>
              <a:t>Anoxia</a:t>
            </a:r>
            <a:endParaRPr sz="32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3200" spc="-114" dirty="0">
                <a:latin typeface="Microsoft Sans Serif"/>
                <a:cs typeface="Microsoft Sans Serif"/>
              </a:rPr>
              <a:t>Neurolytic</a:t>
            </a:r>
            <a:r>
              <a:rPr sz="3200" spc="15" dirty="0">
                <a:latin typeface="Microsoft Sans Serif"/>
                <a:cs typeface="Microsoft Sans Serif"/>
              </a:rPr>
              <a:t> </a:t>
            </a:r>
            <a:r>
              <a:rPr sz="3200" spc="-155" dirty="0">
                <a:latin typeface="Microsoft Sans Serif"/>
                <a:cs typeface="Microsoft Sans Serif"/>
              </a:rPr>
              <a:t>agents</a:t>
            </a:r>
            <a:r>
              <a:rPr sz="3200" spc="20" dirty="0">
                <a:latin typeface="Microsoft Sans Serif"/>
                <a:cs typeface="Microsoft Sans Serif"/>
              </a:rPr>
              <a:t> </a:t>
            </a:r>
            <a:r>
              <a:rPr sz="3200" spc="-305" dirty="0">
                <a:latin typeface="Microsoft Sans Serif"/>
                <a:cs typeface="Microsoft Sans Serif"/>
              </a:rPr>
              <a:t>such</a:t>
            </a:r>
            <a:r>
              <a:rPr sz="3200" spc="35" dirty="0">
                <a:latin typeface="Microsoft Sans Serif"/>
                <a:cs typeface="Microsoft Sans Serif"/>
              </a:rPr>
              <a:t> </a:t>
            </a:r>
            <a:r>
              <a:rPr sz="3200" spc="-225" dirty="0">
                <a:latin typeface="Microsoft Sans Serif"/>
                <a:cs typeface="Microsoft Sans Serif"/>
              </a:rPr>
              <a:t>as</a:t>
            </a:r>
            <a:r>
              <a:rPr sz="3200" spc="15" dirty="0">
                <a:latin typeface="Microsoft Sans Serif"/>
                <a:cs typeface="Microsoft Sans Serif"/>
              </a:rPr>
              <a:t> </a:t>
            </a:r>
            <a:r>
              <a:rPr sz="3200" spc="-135" dirty="0">
                <a:latin typeface="Microsoft Sans Serif"/>
                <a:cs typeface="Microsoft Sans Serif"/>
              </a:rPr>
              <a:t>alcohol</a:t>
            </a:r>
            <a:r>
              <a:rPr sz="3200" spc="30" dirty="0">
                <a:latin typeface="Microsoft Sans Serif"/>
                <a:cs typeface="Microsoft Sans Serif"/>
              </a:rPr>
              <a:t> </a:t>
            </a:r>
            <a:r>
              <a:rPr sz="3200" dirty="0">
                <a:latin typeface="Microsoft Sans Serif"/>
                <a:cs typeface="Microsoft Sans Serif"/>
              </a:rPr>
              <a:t>&amp;</a:t>
            </a:r>
            <a:r>
              <a:rPr sz="3200" spc="15" dirty="0">
                <a:latin typeface="Microsoft Sans Serif"/>
                <a:cs typeface="Microsoft Sans Serif"/>
              </a:rPr>
              <a:t> </a:t>
            </a:r>
            <a:r>
              <a:rPr sz="3200" spc="-105" dirty="0">
                <a:latin typeface="Microsoft Sans Serif"/>
                <a:cs typeface="Microsoft Sans Serif"/>
              </a:rPr>
              <a:t>phenol</a:t>
            </a:r>
            <a:endParaRPr sz="32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3200" spc="-195" dirty="0">
                <a:latin typeface="Microsoft Sans Serif"/>
                <a:cs typeface="Microsoft Sans Serif"/>
              </a:rPr>
              <a:t>Chemical</a:t>
            </a:r>
            <a:r>
              <a:rPr sz="3200" spc="25" dirty="0">
                <a:latin typeface="Microsoft Sans Serif"/>
                <a:cs typeface="Microsoft Sans Serif"/>
              </a:rPr>
              <a:t> </a:t>
            </a:r>
            <a:r>
              <a:rPr sz="3200" spc="-155" dirty="0">
                <a:latin typeface="Microsoft Sans Serif"/>
                <a:cs typeface="Microsoft Sans Serif"/>
              </a:rPr>
              <a:t>agents</a:t>
            </a:r>
            <a:r>
              <a:rPr sz="3200" spc="-5" dirty="0">
                <a:latin typeface="Microsoft Sans Serif"/>
                <a:cs typeface="Microsoft Sans Serif"/>
              </a:rPr>
              <a:t> </a:t>
            </a:r>
            <a:r>
              <a:rPr sz="3200" spc="-305" dirty="0">
                <a:latin typeface="Microsoft Sans Serif"/>
                <a:cs typeface="Microsoft Sans Serif"/>
              </a:rPr>
              <a:t>such</a:t>
            </a:r>
            <a:r>
              <a:rPr sz="3200" spc="35" dirty="0">
                <a:latin typeface="Microsoft Sans Serif"/>
                <a:cs typeface="Microsoft Sans Serif"/>
              </a:rPr>
              <a:t> </a:t>
            </a:r>
            <a:r>
              <a:rPr sz="3200" spc="-225" dirty="0">
                <a:latin typeface="Microsoft Sans Serif"/>
                <a:cs typeface="Microsoft Sans Serif"/>
              </a:rPr>
              <a:t>as</a:t>
            </a:r>
            <a:r>
              <a:rPr sz="3200" spc="15" dirty="0">
                <a:latin typeface="Microsoft Sans Serif"/>
                <a:cs typeface="Microsoft Sans Serif"/>
              </a:rPr>
              <a:t> </a:t>
            </a:r>
            <a:r>
              <a:rPr sz="3200" spc="-90" dirty="0">
                <a:latin typeface="Microsoft Sans Serif"/>
                <a:cs typeface="Microsoft Sans Serif"/>
              </a:rPr>
              <a:t>local</a:t>
            </a:r>
            <a:r>
              <a:rPr sz="3200" spc="20" dirty="0">
                <a:latin typeface="Microsoft Sans Serif"/>
                <a:cs typeface="Microsoft Sans Serif"/>
              </a:rPr>
              <a:t> </a:t>
            </a:r>
            <a:r>
              <a:rPr sz="3200" spc="-90" dirty="0">
                <a:latin typeface="Microsoft Sans Serif"/>
                <a:cs typeface="Microsoft Sans Serif"/>
              </a:rPr>
              <a:t>anesthetics</a:t>
            </a:r>
            <a:endParaRPr sz="3200" dirty="0">
              <a:latin typeface="Microsoft Sans Serif"/>
              <a:cs typeface="Microsoft Sans Serif"/>
            </a:endParaRPr>
          </a:p>
        </p:txBody>
      </p:sp>
    </p:spTree>
    <p:extLst>
      <p:ext uri="{BB962C8B-B14F-4D97-AF65-F5344CB8AC3E}">
        <p14:creationId xmlns:p14="http://schemas.microsoft.com/office/powerpoint/2010/main" val="195443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7">
            <a:extLst>
              <a:ext uri="{FF2B5EF4-FFF2-40B4-BE49-F238E27FC236}">
                <a16:creationId xmlns:a16="http://schemas.microsoft.com/office/drawing/2014/main" id="{5A69D334-C8C4-4BF6-A5C7-AB447210F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645" t="18520" r="30730" b="37038"/>
          <a:stretch>
            <a:fillRect/>
          </a:stretch>
        </p:blipFill>
        <p:spPr>
          <a:xfrm>
            <a:off x="1371600" y="451643"/>
            <a:ext cx="9829898" cy="6048487"/>
          </a:xfrm>
          <a:prstGeom prst="rect">
            <a:avLst/>
          </a:prstGeom>
        </p:spPr>
      </p:pic>
    </p:spTree>
    <p:extLst>
      <p:ext uri="{BB962C8B-B14F-4D97-AF65-F5344CB8AC3E}">
        <p14:creationId xmlns:p14="http://schemas.microsoft.com/office/powerpoint/2010/main" val="315470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E0CAA9-220B-452F-A627-4C9C3FA3C36D}"/>
              </a:ext>
            </a:extLst>
          </p:cNvPr>
          <p:cNvSpPr>
            <a:spLocks noGrp="1"/>
          </p:cNvSpPr>
          <p:nvPr>
            <p:ph type="title"/>
          </p:nvPr>
        </p:nvSpPr>
        <p:spPr>
          <a:xfrm>
            <a:off x="1828800" y="304800"/>
            <a:ext cx="8305800" cy="553998"/>
          </a:xfrm>
        </p:spPr>
        <p:txBody>
          <a:bodyPr/>
          <a:lstStyle/>
          <a:p>
            <a:pPr>
              <a:defRPr/>
            </a:pPr>
            <a:r>
              <a:rPr lang="en-US" dirty="0"/>
              <a:t>Nerves</a:t>
            </a:r>
            <a:endParaRPr lang="ru-RU" dirty="0"/>
          </a:p>
        </p:txBody>
      </p:sp>
      <p:pic>
        <p:nvPicPr>
          <p:cNvPr id="105475" name="Объект 6">
            <a:extLst>
              <a:ext uri="{FF2B5EF4-FFF2-40B4-BE49-F238E27FC236}">
                <a16:creationId xmlns:a16="http://schemas.microsoft.com/office/drawing/2014/main" id="{4FF5C5C9-B302-46EC-BB2D-9A911CA0F26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28800" y="1085850"/>
            <a:ext cx="5638800" cy="5638800"/>
          </a:xfrm>
        </p:spPr>
      </p:pic>
      <p:sp>
        <p:nvSpPr>
          <p:cNvPr id="5" name="Текст 4">
            <a:extLst>
              <a:ext uri="{FF2B5EF4-FFF2-40B4-BE49-F238E27FC236}">
                <a16:creationId xmlns:a16="http://schemas.microsoft.com/office/drawing/2014/main" id="{EDE2B796-DEBE-4AB0-9D76-C827D62FD28F}"/>
              </a:ext>
            </a:extLst>
          </p:cNvPr>
          <p:cNvSpPr>
            <a:spLocks noGrp="1"/>
          </p:cNvSpPr>
          <p:nvPr>
            <p:ph type="body" sz="half" idx="2"/>
          </p:nvPr>
        </p:nvSpPr>
        <p:spPr>
          <a:xfrm>
            <a:off x="7924800" y="1085850"/>
            <a:ext cx="2743200" cy="738664"/>
          </a:xfrm>
        </p:spPr>
        <p:txBody>
          <a:bodyPr/>
          <a:lstStyle/>
          <a:p>
            <a:pPr>
              <a:defRPr/>
            </a:pPr>
            <a:r>
              <a:rPr lang="en-US" dirty="0"/>
              <a:t>Maxillary nerve</a:t>
            </a:r>
          </a:p>
          <a:p>
            <a:pPr>
              <a:defRPr/>
            </a:pPr>
            <a:r>
              <a:rPr lang="en-US" dirty="0" err="1"/>
              <a:t>Nervus</a:t>
            </a:r>
            <a:r>
              <a:rPr lang="en-US" dirty="0"/>
              <a:t> </a:t>
            </a:r>
            <a:r>
              <a:rPr lang="en-US" dirty="0" err="1"/>
              <a:t>maxillaris</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E0F854-9527-4CEE-8B8F-1280E602D6F9}"/>
              </a:ext>
            </a:extLst>
          </p:cNvPr>
          <p:cNvSpPr>
            <a:spLocks noGrp="1"/>
          </p:cNvSpPr>
          <p:nvPr>
            <p:ph type="title"/>
          </p:nvPr>
        </p:nvSpPr>
        <p:spPr>
          <a:xfrm>
            <a:off x="2590800" y="152400"/>
            <a:ext cx="7543800" cy="553998"/>
          </a:xfrm>
        </p:spPr>
        <p:txBody>
          <a:bodyPr/>
          <a:lstStyle/>
          <a:p>
            <a:pPr>
              <a:defRPr/>
            </a:pPr>
            <a:r>
              <a:rPr lang="en-US" dirty="0"/>
              <a:t>Nerves</a:t>
            </a:r>
            <a:endParaRPr lang="ru-RU" dirty="0"/>
          </a:p>
        </p:txBody>
      </p:sp>
      <p:pic>
        <p:nvPicPr>
          <p:cNvPr id="107523" name="Объект 6">
            <a:extLst>
              <a:ext uri="{FF2B5EF4-FFF2-40B4-BE49-F238E27FC236}">
                <a16:creationId xmlns:a16="http://schemas.microsoft.com/office/drawing/2014/main" id="{57C1D927-81FF-47A8-B425-2C3F9B9A41E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00200" y="1166814"/>
            <a:ext cx="5943600" cy="5527675"/>
          </a:xfrm>
        </p:spPr>
      </p:pic>
      <p:sp>
        <p:nvSpPr>
          <p:cNvPr id="5" name="Текст 4">
            <a:extLst>
              <a:ext uri="{FF2B5EF4-FFF2-40B4-BE49-F238E27FC236}">
                <a16:creationId xmlns:a16="http://schemas.microsoft.com/office/drawing/2014/main" id="{5FB4D246-A882-4E90-B4F4-8298CFA1FE3B}"/>
              </a:ext>
            </a:extLst>
          </p:cNvPr>
          <p:cNvSpPr>
            <a:spLocks noGrp="1"/>
          </p:cNvSpPr>
          <p:nvPr>
            <p:ph type="body" sz="half" idx="2"/>
          </p:nvPr>
        </p:nvSpPr>
        <p:spPr>
          <a:xfrm>
            <a:off x="7615238" y="1196975"/>
            <a:ext cx="2971800" cy="1107996"/>
          </a:xfrm>
        </p:spPr>
        <p:txBody>
          <a:bodyPr/>
          <a:lstStyle/>
          <a:p>
            <a:pPr>
              <a:defRPr/>
            </a:pPr>
            <a:r>
              <a:rPr lang="en-US" dirty="0"/>
              <a:t>Posterior superior alveolar nerve (lateral-left view)</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1DB08C-ACF6-4444-A22B-4B3AEFEE23F6}"/>
              </a:ext>
            </a:extLst>
          </p:cNvPr>
          <p:cNvSpPr>
            <a:spLocks noGrp="1"/>
          </p:cNvSpPr>
          <p:nvPr>
            <p:ph type="title"/>
          </p:nvPr>
        </p:nvSpPr>
        <p:spPr>
          <a:xfrm>
            <a:off x="2590800" y="98425"/>
            <a:ext cx="7543800" cy="553998"/>
          </a:xfrm>
        </p:spPr>
        <p:txBody>
          <a:bodyPr/>
          <a:lstStyle/>
          <a:p>
            <a:pPr>
              <a:defRPr/>
            </a:pPr>
            <a:r>
              <a:rPr lang="en-US" dirty="0"/>
              <a:t>Nerves</a:t>
            </a:r>
            <a:endParaRPr lang="ru-RU" dirty="0"/>
          </a:p>
        </p:txBody>
      </p:sp>
      <p:pic>
        <p:nvPicPr>
          <p:cNvPr id="109571" name="Объект 6">
            <a:extLst>
              <a:ext uri="{FF2B5EF4-FFF2-40B4-BE49-F238E27FC236}">
                <a16:creationId xmlns:a16="http://schemas.microsoft.com/office/drawing/2014/main" id="{FEC865D5-3BD9-4E5D-8D02-EE9BE69AB8B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74814" y="971550"/>
            <a:ext cx="5640387" cy="5640388"/>
          </a:xfrm>
        </p:spPr>
      </p:pic>
      <p:sp>
        <p:nvSpPr>
          <p:cNvPr id="5" name="Текст 4">
            <a:extLst>
              <a:ext uri="{FF2B5EF4-FFF2-40B4-BE49-F238E27FC236}">
                <a16:creationId xmlns:a16="http://schemas.microsoft.com/office/drawing/2014/main" id="{A222CB8B-B0F4-4315-940C-DDB9B62D7022}"/>
              </a:ext>
            </a:extLst>
          </p:cNvPr>
          <p:cNvSpPr>
            <a:spLocks noGrp="1"/>
          </p:cNvSpPr>
          <p:nvPr>
            <p:ph type="body" sz="half" idx="2"/>
          </p:nvPr>
        </p:nvSpPr>
        <p:spPr>
          <a:xfrm>
            <a:off x="7429500" y="971550"/>
            <a:ext cx="3048000" cy="738664"/>
          </a:xfrm>
        </p:spPr>
        <p:txBody>
          <a:bodyPr/>
          <a:lstStyle/>
          <a:p>
            <a:pPr>
              <a:defRPr/>
            </a:pPr>
            <a:r>
              <a:rPr lang="en-US" dirty="0"/>
              <a:t>Infraorbital nerve</a:t>
            </a:r>
          </a:p>
          <a:p>
            <a:pPr>
              <a:defRPr/>
            </a:pPr>
            <a:r>
              <a:rPr lang="en-US" dirty="0" err="1"/>
              <a:t>Nervus</a:t>
            </a:r>
            <a:r>
              <a:rPr lang="en-US" dirty="0"/>
              <a:t> </a:t>
            </a:r>
            <a:r>
              <a:rPr lang="en-US" dirty="0" err="1"/>
              <a:t>infraorbitalis</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02C18-7B0A-44F6-B3F2-6E5BEF6E4E99}"/>
              </a:ext>
            </a:extLst>
          </p:cNvPr>
          <p:cNvSpPr>
            <a:spLocks noGrp="1"/>
          </p:cNvSpPr>
          <p:nvPr>
            <p:ph type="title"/>
          </p:nvPr>
        </p:nvSpPr>
        <p:spPr>
          <a:xfrm>
            <a:off x="2590800" y="304800"/>
            <a:ext cx="7543800" cy="553998"/>
          </a:xfrm>
        </p:spPr>
        <p:txBody>
          <a:bodyPr/>
          <a:lstStyle/>
          <a:p>
            <a:pPr>
              <a:defRPr/>
            </a:pPr>
            <a:r>
              <a:rPr lang="en-US" dirty="0"/>
              <a:t>Nerves</a:t>
            </a:r>
            <a:endParaRPr lang="ru-RU" dirty="0"/>
          </a:p>
        </p:txBody>
      </p:sp>
      <p:pic>
        <p:nvPicPr>
          <p:cNvPr id="111619" name="Объект 6">
            <a:extLst>
              <a:ext uri="{FF2B5EF4-FFF2-40B4-BE49-F238E27FC236}">
                <a16:creationId xmlns:a16="http://schemas.microsoft.com/office/drawing/2014/main" id="{DBFF56B5-89D0-4F87-86F1-E8B90E1F10F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3986" t="8696"/>
          <a:stretch>
            <a:fillRect/>
          </a:stretch>
        </p:blipFill>
        <p:spPr>
          <a:xfrm>
            <a:off x="1600200" y="1320800"/>
            <a:ext cx="5715000" cy="5435600"/>
          </a:xfrm>
        </p:spPr>
      </p:pic>
      <p:sp>
        <p:nvSpPr>
          <p:cNvPr id="5" name="Текст 4">
            <a:extLst>
              <a:ext uri="{FF2B5EF4-FFF2-40B4-BE49-F238E27FC236}">
                <a16:creationId xmlns:a16="http://schemas.microsoft.com/office/drawing/2014/main" id="{605E14A6-4B5E-4B09-9341-08B3EDDA2F44}"/>
              </a:ext>
            </a:extLst>
          </p:cNvPr>
          <p:cNvSpPr>
            <a:spLocks noGrp="1"/>
          </p:cNvSpPr>
          <p:nvPr>
            <p:ph type="body" sz="half" idx="2"/>
          </p:nvPr>
        </p:nvSpPr>
        <p:spPr>
          <a:xfrm>
            <a:off x="7543800" y="1295400"/>
            <a:ext cx="2952750" cy="1477328"/>
          </a:xfrm>
        </p:spPr>
        <p:txBody>
          <a:bodyPr/>
          <a:lstStyle/>
          <a:p>
            <a:pPr>
              <a:defRPr/>
            </a:pPr>
            <a:r>
              <a:rPr lang="pt-BR" dirty="0"/>
              <a:t>Middle superior alveolar nerve</a:t>
            </a:r>
          </a:p>
          <a:p>
            <a:pPr>
              <a:defRPr/>
            </a:pPr>
            <a:r>
              <a:rPr lang="pt-BR" dirty="0"/>
              <a:t>Nervus alveolaris superior medius</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A90A408-B2F0-4A79-9A80-8DB9DEDB3B6C}"/>
              </a:ext>
            </a:extLst>
          </p:cNvPr>
          <p:cNvPicPr>
            <a:picLocks noChangeAspect="1"/>
          </p:cNvPicPr>
          <p:nvPr/>
        </p:nvPicPr>
        <p:blipFill>
          <a:blip r:embed="rId2"/>
          <a:stretch>
            <a:fillRect/>
          </a:stretch>
        </p:blipFill>
        <p:spPr>
          <a:xfrm>
            <a:off x="1171225" y="346660"/>
            <a:ext cx="10077476" cy="5672399"/>
          </a:xfrm>
          <a:prstGeom prst="rect">
            <a:avLst/>
          </a:prstGeom>
        </p:spPr>
      </p:pic>
    </p:spTree>
    <p:extLst>
      <p:ext uri="{BB962C8B-B14F-4D97-AF65-F5344CB8AC3E}">
        <p14:creationId xmlns:p14="http://schemas.microsoft.com/office/powerpoint/2010/main" val="345754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632F8C-5275-4809-B098-2EC6E562C015}"/>
              </a:ext>
            </a:extLst>
          </p:cNvPr>
          <p:cNvSpPr>
            <a:spLocks noGrp="1"/>
          </p:cNvSpPr>
          <p:nvPr>
            <p:ph type="title"/>
          </p:nvPr>
        </p:nvSpPr>
        <p:spPr>
          <a:xfrm>
            <a:off x="2590800" y="304800"/>
            <a:ext cx="7543800" cy="553998"/>
          </a:xfrm>
        </p:spPr>
        <p:txBody>
          <a:bodyPr/>
          <a:lstStyle/>
          <a:p>
            <a:pPr>
              <a:defRPr/>
            </a:pPr>
            <a:r>
              <a:rPr lang="en-US" dirty="0"/>
              <a:t>Nerves</a:t>
            </a:r>
            <a:endParaRPr lang="ru-RU" dirty="0"/>
          </a:p>
        </p:txBody>
      </p:sp>
      <p:pic>
        <p:nvPicPr>
          <p:cNvPr id="112643" name="Объект 6">
            <a:extLst>
              <a:ext uri="{FF2B5EF4-FFF2-40B4-BE49-F238E27FC236}">
                <a16:creationId xmlns:a16="http://schemas.microsoft.com/office/drawing/2014/main" id="{B1708EA0-10C1-4D34-AC96-A6891EBD02E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6186" t="10825" r="1584"/>
          <a:stretch>
            <a:fillRect/>
          </a:stretch>
        </p:blipFill>
        <p:spPr>
          <a:xfrm>
            <a:off x="1703388" y="1143001"/>
            <a:ext cx="5764212" cy="5573713"/>
          </a:xfrm>
        </p:spPr>
      </p:pic>
      <p:sp>
        <p:nvSpPr>
          <p:cNvPr id="5" name="Текст 4">
            <a:extLst>
              <a:ext uri="{FF2B5EF4-FFF2-40B4-BE49-F238E27FC236}">
                <a16:creationId xmlns:a16="http://schemas.microsoft.com/office/drawing/2014/main" id="{C3627E62-1E16-4E81-A2AF-BEDF0F453680}"/>
              </a:ext>
            </a:extLst>
          </p:cNvPr>
          <p:cNvSpPr>
            <a:spLocks noGrp="1"/>
          </p:cNvSpPr>
          <p:nvPr>
            <p:ph type="body" sz="half" idx="2"/>
          </p:nvPr>
        </p:nvSpPr>
        <p:spPr>
          <a:xfrm>
            <a:off x="7620000" y="1143000"/>
            <a:ext cx="2857500" cy="1477328"/>
          </a:xfrm>
        </p:spPr>
        <p:txBody>
          <a:bodyPr/>
          <a:lstStyle/>
          <a:p>
            <a:pPr>
              <a:defRPr/>
            </a:pPr>
            <a:r>
              <a:rPr lang="pt-BR" dirty="0"/>
              <a:t>Anterior superior alveolar nerve</a:t>
            </a:r>
          </a:p>
          <a:p>
            <a:pPr>
              <a:defRPr/>
            </a:pPr>
            <a:r>
              <a:rPr lang="pt-BR" dirty="0"/>
              <a:t>Nervus alveolaris superior anterior</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892B99-F0FF-458C-8C5E-F7B94E1AABB7}"/>
              </a:ext>
            </a:extLst>
          </p:cNvPr>
          <p:cNvSpPr>
            <a:spLocks noGrp="1"/>
          </p:cNvSpPr>
          <p:nvPr>
            <p:ph type="title"/>
          </p:nvPr>
        </p:nvSpPr>
        <p:spPr>
          <a:xfrm>
            <a:off x="2590800" y="304800"/>
            <a:ext cx="7543800" cy="553998"/>
          </a:xfrm>
        </p:spPr>
        <p:txBody>
          <a:bodyPr/>
          <a:lstStyle/>
          <a:p>
            <a:pPr>
              <a:defRPr/>
            </a:pPr>
            <a:r>
              <a:rPr lang="en-US" dirty="0"/>
              <a:t>Nerves</a:t>
            </a:r>
            <a:endParaRPr lang="ru-RU" dirty="0"/>
          </a:p>
        </p:txBody>
      </p:sp>
      <p:sp>
        <p:nvSpPr>
          <p:cNvPr id="4" name="Текст 3">
            <a:extLst>
              <a:ext uri="{FF2B5EF4-FFF2-40B4-BE49-F238E27FC236}">
                <a16:creationId xmlns:a16="http://schemas.microsoft.com/office/drawing/2014/main" id="{1972E25A-F614-4F99-8FCF-F0218E3E986A}"/>
              </a:ext>
            </a:extLst>
          </p:cNvPr>
          <p:cNvSpPr>
            <a:spLocks noGrp="1"/>
          </p:cNvSpPr>
          <p:nvPr>
            <p:ph type="body" sz="half" idx="2"/>
          </p:nvPr>
        </p:nvSpPr>
        <p:spPr>
          <a:xfrm>
            <a:off x="7848600" y="871367"/>
            <a:ext cx="2819400" cy="1477328"/>
          </a:xfrm>
        </p:spPr>
        <p:txBody>
          <a:bodyPr/>
          <a:lstStyle/>
          <a:p>
            <a:pPr>
              <a:defRPr/>
            </a:pPr>
            <a:r>
              <a:rPr lang="pt-BR" dirty="0"/>
              <a:t>Inferior alveolar nerve</a:t>
            </a:r>
          </a:p>
          <a:p>
            <a:pPr>
              <a:defRPr/>
            </a:pPr>
            <a:r>
              <a:rPr lang="pt-BR" dirty="0"/>
              <a:t>Nervus alveolaris inferior</a:t>
            </a:r>
            <a:endParaRPr lang="ru-RU" dirty="0"/>
          </a:p>
        </p:txBody>
      </p:sp>
      <p:pic>
        <p:nvPicPr>
          <p:cNvPr id="7" name="Объект 6">
            <a:extLst>
              <a:ext uri="{FF2B5EF4-FFF2-40B4-BE49-F238E27FC236}">
                <a16:creationId xmlns:a16="http://schemas.microsoft.com/office/drawing/2014/main" id="{F7804DB6-8217-406E-B640-FAF06ACA106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5400" y="871367"/>
            <a:ext cx="5923002" cy="592300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1" y="76200"/>
            <a:ext cx="9750958" cy="1068705"/>
          </a:xfrm>
          <a:prstGeom prst="rect">
            <a:avLst/>
          </a:prstGeom>
        </p:spPr>
        <p:txBody>
          <a:bodyPr vert="horz" wrap="square" lIns="0" tIns="528497" rIns="0" bIns="0" rtlCol="0">
            <a:spAutoFit/>
          </a:bodyPr>
          <a:lstStyle/>
          <a:p>
            <a:pPr marL="12700">
              <a:lnSpc>
                <a:spcPct val="100000"/>
              </a:lnSpc>
              <a:spcBef>
                <a:spcPts val="100"/>
              </a:spcBef>
            </a:pPr>
            <a:r>
              <a:rPr spc="-345" dirty="0"/>
              <a:t>MAXILLARY</a:t>
            </a:r>
            <a:r>
              <a:rPr spc="-25" dirty="0"/>
              <a:t> </a:t>
            </a:r>
            <a:r>
              <a:rPr spc="-330" dirty="0"/>
              <a:t>:</a:t>
            </a:r>
          </a:p>
        </p:txBody>
      </p:sp>
      <p:sp>
        <p:nvSpPr>
          <p:cNvPr id="3" name="object 3"/>
          <p:cNvSpPr txBox="1"/>
          <p:nvPr/>
        </p:nvSpPr>
        <p:spPr>
          <a:xfrm>
            <a:off x="1220520" y="1470897"/>
            <a:ext cx="9559925" cy="4968027"/>
          </a:xfrm>
          <a:prstGeom prst="rect">
            <a:avLst/>
          </a:prstGeom>
        </p:spPr>
        <p:txBody>
          <a:bodyPr vert="horz" wrap="square" lIns="0" tIns="68580" rIns="0" bIns="0" rtlCol="0">
            <a:spAutoFit/>
          </a:bodyPr>
          <a:lstStyle/>
          <a:p>
            <a:pPr marL="240665" indent="-227965">
              <a:lnSpc>
                <a:spcPct val="100000"/>
              </a:lnSpc>
              <a:spcBef>
                <a:spcPts val="540"/>
              </a:spcBef>
              <a:buSzPct val="123529"/>
              <a:buFont typeface="Arial MT"/>
              <a:buChar char="•"/>
              <a:tabLst>
                <a:tab pos="240665" algn="l"/>
              </a:tabLst>
            </a:pPr>
            <a:r>
              <a:rPr sz="2000" spc="-114" dirty="0">
                <a:latin typeface="Microsoft Sans Serif"/>
                <a:cs typeface="Microsoft Sans Serif"/>
              </a:rPr>
              <a:t>–</a:t>
            </a:r>
            <a:r>
              <a:rPr sz="2000" b="1" spc="-114" dirty="0">
                <a:latin typeface="Arial"/>
                <a:cs typeface="Arial"/>
              </a:rPr>
              <a:t>Posterior</a:t>
            </a:r>
            <a:r>
              <a:rPr sz="2000" b="1" spc="-15" dirty="0">
                <a:latin typeface="Arial"/>
                <a:cs typeface="Arial"/>
              </a:rPr>
              <a:t> </a:t>
            </a:r>
            <a:r>
              <a:rPr sz="2000" b="1" spc="-145" dirty="0">
                <a:latin typeface="Arial"/>
                <a:cs typeface="Arial"/>
              </a:rPr>
              <a:t>superior</a:t>
            </a:r>
            <a:r>
              <a:rPr sz="2000" b="1" spc="-15" dirty="0">
                <a:latin typeface="Arial"/>
                <a:cs typeface="Arial"/>
              </a:rPr>
              <a:t> </a:t>
            </a:r>
            <a:r>
              <a:rPr sz="2000" b="1" spc="-90" dirty="0">
                <a:latin typeface="Arial"/>
                <a:cs typeface="Arial"/>
              </a:rPr>
              <a:t>alveolar</a:t>
            </a:r>
            <a:r>
              <a:rPr sz="2000" b="1" spc="35" dirty="0">
                <a:latin typeface="Arial"/>
                <a:cs typeface="Arial"/>
              </a:rPr>
              <a:t> </a:t>
            </a:r>
            <a:r>
              <a:rPr sz="2000" b="1" spc="-150" dirty="0">
                <a:latin typeface="Arial"/>
                <a:cs typeface="Arial"/>
              </a:rPr>
              <a:t>(PSA)</a:t>
            </a:r>
            <a:r>
              <a:rPr sz="2000" b="1" spc="5" dirty="0">
                <a:latin typeface="Arial"/>
                <a:cs typeface="Arial"/>
              </a:rPr>
              <a:t> </a:t>
            </a:r>
            <a:r>
              <a:rPr sz="2000" b="1" spc="-125" dirty="0">
                <a:latin typeface="Arial"/>
                <a:cs typeface="Arial"/>
              </a:rPr>
              <a:t>nerve</a:t>
            </a:r>
            <a:r>
              <a:rPr sz="2000" b="1" spc="-15" dirty="0">
                <a:latin typeface="Arial"/>
                <a:cs typeface="Arial"/>
              </a:rPr>
              <a:t> </a:t>
            </a:r>
            <a:r>
              <a:rPr sz="2000" b="1" spc="-150" dirty="0">
                <a:latin typeface="Arial"/>
                <a:cs typeface="Arial"/>
              </a:rPr>
              <a:t>block</a:t>
            </a:r>
            <a:r>
              <a:rPr sz="2000" b="1" spc="20" dirty="0">
                <a:latin typeface="Arial"/>
                <a:cs typeface="Arial"/>
              </a:rPr>
              <a:t> </a:t>
            </a:r>
            <a:r>
              <a:rPr sz="2000" dirty="0">
                <a:latin typeface="Microsoft Sans Serif"/>
                <a:cs typeface="Microsoft Sans Serif"/>
              </a:rPr>
              <a:t>-</a:t>
            </a:r>
            <a:r>
              <a:rPr sz="2000" spc="-105" dirty="0">
                <a:latin typeface="Microsoft Sans Serif"/>
                <a:cs typeface="Microsoft Sans Serif"/>
              </a:rPr>
              <a:t>several</a:t>
            </a:r>
            <a:r>
              <a:rPr sz="2000" spc="-10" dirty="0">
                <a:latin typeface="Microsoft Sans Serif"/>
                <a:cs typeface="Microsoft Sans Serif"/>
              </a:rPr>
              <a:t> </a:t>
            </a:r>
            <a:r>
              <a:rPr sz="2000" spc="-85" dirty="0">
                <a:latin typeface="Microsoft Sans Serif"/>
                <a:cs typeface="Microsoft Sans Serif"/>
              </a:rPr>
              <a:t>molar</a:t>
            </a:r>
            <a:r>
              <a:rPr sz="2000" spc="10" dirty="0">
                <a:latin typeface="Microsoft Sans Serif"/>
                <a:cs typeface="Microsoft Sans Serif"/>
              </a:rPr>
              <a:t> </a:t>
            </a:r>
            <a:r>
              <a:rPr sz="2000" spc="-80" dirty="0">
                <a:latin typeface="Microsoft Sans Serif"/>
                <a:cs typeface="Microsoft Sans Serif"/>
              </a:rPr>
              <a:t>teeth</a:t>
            </a:r>
            <a:r>
              <a:rPr sz="2000" spc="55" dirty="0">
                <a:latin typeface="Microsoft Sans Serif"/>
                <a:cs typeface="Microsoft Sans Serif"/>
              </a:rPr>
              <a:t> </a:t>
            </a:r>
            <a:r>
              <a:rPr sz="2000" spc="-110" dirty="0">
                <a:latin typeface="Microsoft Sans Serif"/>
                <a:cs typeface="Microsoft Sans Serif"/>
              </a:rPr>
              <a:t>in</a:t>
            </a:r>
            <a:r>
              <a:rPr sz="2000" spc="30" dirty="0">
                <a:latin typeface="Microsoft Sans Serif"/>
                <a:cs typeface="Microsoft Sans Serif"/>
              </a:rPr>
              <a:t> </a:t>
            </a:r>
            <a:r>
              <a:rPr sz="2000" spc="-140" dirty="0">
                <a:latin typeface="Microsoft Sans Serif"/>
                <a:cs typeface="Microsoft Sans Serif"/>
              </a:rPr>
              <a:t>one</a:t>
            </a:r>
            <a:r>
              <a:rPr sz="2000" spc="45" dirty="0">
                <a:latin typeface="Microsoft Sans Serif"/>
                <a:cs typeface="Microsoft Sans Serif"/>
              </a:rPr>
              <a:t> </a:t>
            </a:r>
            <a:r>
              <a:rPr sz="2000" spc="-10" dirty="0">
                <a:latin typeface="Microsoft Sans Serif"/>
                <a:cs typeface="Microsoft Sans Serif"/>
              </a:rPr>
              <a:t>quadrant</a:t>
            </a:r>
            <a:endParaRPr sz="2000" dirty="0">
              <a:latin typeface="Microsoft Sans Serif"/>
              <a:cs typeface="Microsoft Sans Serif"/>
            </a:endParaRPr>
          </a:p>
          <a:p>
            <a:pPr marL="240665" indent="-227965">
              <a:lnSpc>
                <a:spcPct val="100000"/>
              </a:lnSpc>
              <a:spcBef>
                <a:spcPts val="985"/>
              </a:spcBef>
              <a:buSzPct val="123529"/>
              <a:buFont typeface="Arial MT"/>
              <a:buChar char="•"/>
              <a:tabLst>
                <a:tab pos="240665" algn="l"/>
              </a:tabLst>
            </a:pPr>
            <a:r>
              <a:rPr sz="2000" spc="-25" dirty="0">
                <a:latin typeface="Microsoft Sans Serif"/>
                <a:cs typeface="Microsoft Sans Serif"/>
              </a:rPr>
              <a:t>–</a:t>
            </a:r>
            <a:r>
              <a:rPr sz="2000" b="1" spc="-25" dirty="0">
                <a:latin typeface="Arial"/>
                <a:cs typeface="Arial"/>
              </a:rPr>
              <a:t>Middle </a:t>
            </a:r>
            <a:r>
              <a:rPr sz="2000" b="1" spc="-145" dirty="0">
                <a:latin typeface="Arial"/>
                <a:cs typeface="Arial"/>
              </a:rPr>
              <a:t>superior</a:t>
            </a:r>
            <a:r>
              <a:rPr sz="2000" b="1" spc="-25" dirty="0">
                <a:latin typeface="Arial"/>
                <a:cs typeface="Arial"/>
              </a:rPr>
              <a:t> </a:t>
            </a:r>
            <a:r>
              <a:rPr sz="2000" b="1" spc="-90" dirty="0">
                <a:latin typeface="Arial"/>
                <a:cs typeface="Arial"/>
              </a:rPr>
              <a:t>alveolar</a:t>
            </a:r>
            <a:r>
              <a:rPr sz="2000" b="1" spc="20" dirty="0">
                <a:latin typeface="Arial"/>
                <a:cs typeface="Arial"/>
              </a:rPr>
              <a:t> </a:t>
            </a:r>
            <a:r>
              <a:rPr sz="2000" b="1" spc="-120" dirty="0">
                <a:latin typeface="Arial"/>
                <a:cs typeface="Arial"/>
              </a:rPr>
              <a:t>(MSA)</a:t>
            </a:r>
            <a:r>
              <a:rPr sz="2000" b="1" dirty="0">
                <a:latin typeface="Arial"/>
                <a:cs typeface="Arial"/>
              </a:rPr>
              <a:t> </a:t>
            </a:r>
            <a:r>
              <a:rPr sz="2000" b="1" spc="-125" dirty="0">
                <a:latin typeface="Arial"/>
                <a:cs typeface="Arial"/>
              </a:rPr>
              <a:t>nerve</a:t>
            </a:r>
            <a:r>
              <a:rPr sz="2000" b="1" dirty="0">
                <a:latin typeface="Arial"/>
                <a:cs typeface="Arial"/>
              </a:rPr>
              <a:t> </a:t>
            </a:r>
            <a:r>
              <a:rPr sz="2000" b="1" spc="-150" dirty="0">
                <a:latin typeface="Arial"/>
                <a:cs typeface="Arial"/>
              </a:rPr>
              <a:t>block</a:t>
            </a:r>
            <a:r>
              <a:rPr sz="2000" b="1" spc="5" dirty="0">
                <a:latin typeface="Arial"/>
                <a:cs typeface="Arial"/>
              </a:rPr>
              <a:t> </a:t>
            </a:r>
            <a:r>
              <a:rPr sz="2000" dirty="0">
                <a:latin typeface="Microsoft Sans Serif"/>
                <a:cs typeface="Microsoft Sans Serif"/>
              </a:rPr>
              <a:t>-</a:t>
            </a:r>
            <a:r>
              <a:rPr sz="2000" spc="-95" dirty="0">
                <a:latin typeface="Microsoft Sans Serif"/>
                <a:cs typeface="Microsoft Sans Serif"/>
              </a:rPr>
              <a:t>premolars</a:t>
            </a:r>
            <a:r>
              <a:rPr sz="2000" spc="-40" dirty="0">
                <a:latin typeface="Microsoft Sans Serif"/>
                <a:cs typeface="Microsoft Sans Serif"/>
              </a:rPr>
              <a:t> </a:t>
            </a:r>
            <a:r>
              <a:rPr sz="2000" spc="-90" dirty="0">
                <a:latin typeface="Microsoft Sans Serif"/>
                <a:cs typeface="Microsoft Sans Serif"/>
              </a:rPr>
              <a:t>in</a:t>
            </a:r>
            <a:r>
              <a:rPr sz="2000" spc="45" dirty="0">
                <a:latin typeface="Microsoft Sans Serif"/>
                <a:cs typeface="Microsoft Sans Serif"/>
              </a:rPr>
              <a:t> </a:t>
            </a:r>
            <a:r>
              <a:rPr sz="2000" spc="-140" dirty="0">
                <a:latin typeface="Microsoft Sans Serif"/>
                <a:cs typeface="Microsoft Sans Serif"/>
              </a:rPr>
              <a:t>one</a:t>
            </a:r>
            <a:r>
              <a:rPr sz="2000" spc="30" dirty="0">
                <a:latin typeface="Microsoft Sans Serif"/>
                <a:cs typeface="Microsoft Sans Serif"/>
              </a:rPr>
              <a:t> </a:t>
            </a:r>
            <a:r>
              <a:rPr sz="2000" spc="-10" dirty="0">
                <a:latin typeface="Microsoft Sans Serif"/>
                <a:cs typeface="Microsoft Sans Serif"/>
              </a:rPr>
              <a:t>quadrant</a:t>
            </a:r>
            <a:endParaRPr sz="2000" dirty="0">
              <a:latin typeface="Microsoft Sans Serif"/>
              <a:cs typeface="Microsoft Sans Serif"/>
            </a:endParaRPr>
          </a:p>
          <a:p>
            <a:pPr marL="240665" indent="-227965">
              <a:lnSpc>
                <a:spcPct val="100000"/>
              </a:lnSpc>
              <a:spcBef>
                <a:spcPts val="1010"/>
              </a:spcBef>
              <a:buSzPct val="123529"/>
              <a:buFont typeface="Arial MT"/>
              <a:buChar char="•"/>
              <a:tabLst>
                <a:tab pos="240665" algn="l"/>
              </a:tabLst>
            </a:pPr>
            <a:r>
              <a:rPr sz="2000" spc="-70" dirty="0">
                <a:latin typeface="Microsoft Sans Serif"/>
                <a:cs typeface="Microsoft Sans Serif"/>
              </a:rPr>
              <a:t>–</a:t>
            </a:r>
            <a:r>
              <a:rPr sz="2000" b="1" spc="-70" dirty="0">
                <a:latin typeface="Arial"/>
                <a:cs typeface="Arial"/>
              </a:rPr>
              <a:t>Anterior</a:t>
            </a:r>
            <a:r>
              <a:rPr sz="2000" b="1" spc="-20" dirty="0">
                <a:latin typeface="Arial"/>
                <a:cs typeface="Arial"/>
              </a:rPr>
              <a:t> </a:t>
            </a:r>
            <a:r>
              <a:rPr sz="2000" b="1" spc="-145" dirty="0">
                <a:latin typeface="Arial"/>
                <a:cs typeface="Arial"/>
              </a:rPr>
              <a:t>superior</a:t>
            </a:r>
            <a:r>
              <a:rPr sz="2000" b="1" spc="5" dirty="0">
                <a:latin typeface="Arial"/>
                <a:cs typeface="Arial"/>
              </a:rPr>
              <a:t> </a:t>
            </a:r>
            <a:r>
              <a:rPr sz="2000" b="1" spc="-95" dirty="0">
                <a:latin typeface="Arial"/>
                <a:cs typeface="Arial"/>
              </a:rPr>
              <a:t>alveolar</a:t>
            </a:r>
            <a:r>
              <a:rPr sz="2000" b="1" spc="5" dirty="0">
                <a:latin typeface="Arial"/>
                <a:cs typeface="Arial"/>
              </a:rPr>
              <a:t> </a:t>
            </a:r>
            <a:r>
              <a:rPr sz="2000" b="1" spc="-100" dirty="0">
                <a:latin typeface="Arial"/>
                <a:cs typeface="Arial"/>
              </a:rPr>
              <a:t>(ASA)</a:t>
            </a:r>
            <a:r>
              <a:rPr sz="2000" b="1" spc="30" dirty="0">
                <a:latin typeface="Arial"/>
                <a:cs typeface="Arial"/>
              </a:rPr>
              <a:t> </a:t>
            </a:r>
            <a:r>
              <a:rPr sz="2000" b="1" spc="-125" dirty="0">
                <a:latin typeface="Arial"/>
                <a:cs typeface="Arial"/>
              </a:rPr>
              <a:t>nerve</a:t>
            </a:r>
            <a:r>
              <a:rPr sz="2000" b="1" spc="-15" dirty="0">
                <a:latin typeface="Arial"/>
                <a:cs typeface="Arial"/>
              </a:rPr>
              <a:t> </a:t>
            </a:r>
            <a:r>
              <a:rPr sz="2000" b="1" spc="-120" dirty="0">
                <a:latin typeface="Arial"/>
                <a:cs typeface="Arial"/>
              </a:rPr>
              <a:t>block</a:t>
            </a:r>
            <a:r>
              <a:rPr sz="2000" spc="-120" dirty="0">
                <a:latin typeface="Microsoft Sans Serif"/>
                <a:cs typeface="Microsoft Sans Serif"/>
              </a:rPr>
              <a:t>-</a:t>
            </a:r>
            <a:r>
              <a:rPr sz="2000" spc="-60" dirty="0">
                <a:latin typeface="Microsoft Sans Serif"/>
                <a:cs typeface="Microsoft Sans Serif"/>
              </a:rPr>
              <a:t>anterior</a:t>
            </a:r>
            <a:r>
              <a:rPr sz="2000" spc="-35" dirty="0">
                <a:latin typeface="Microsoft Sans Serif"/>
                <a:cs typeface="Microsoft Sans Serif"/>
              </a:rPr>
              <a:t> </a:t>
            </a:r>
            <a:r>
              <a:rPr sz="2000" spc="-80" dirty="0">
                <a:latin typeface="Microsoft Sans Serif"/>
                <a:cs typeface="Microsoft Sans Serif"/>
              </a:rPr>
              <a:t>teeth</a:t>
            </a:r>
            <a:r>
              <a:rPr sz="2000" spc="50" dirty="0">
                <a:latin typeface="Microsoft Sans Serif"/>
                <a:cs typeface="Microsoft Sans Serif"/>
              </a:rPr>
              <a:t> </a:t>
            </a:r>
            <a:r>
              <a:rPr sz="2000" spc="-110" dirty="0">
                <a:latin typeface="Microsoft Sans Serif"/>
                <a:cs typeface="Microsoft Sans Serif"/>
              </a:rPr>
              <a:t>in</a:t>
            </a:r>
            <a:r>
              <a:rPr sz="2000" spc="30" dirty="0">
                <a:latin typeface="Microsoft Sans Serif"/>
                <a:cs typeface="Microsoft Sans Serif"/>
              </a:rPr>
              <a:t> </a:t>
            </a:r>
            <a:r>
              <a:rPr sz="2000" spc="-140" dirty="0">
                <a:latin typeface="Microsoft Sans Serif"/>
                <a:cs typeface="Microsoft Sans Serif"/>
              </a:rPr>
              <a:t>one</a:t>
            </a:r>
            <a:r>
              <a:rPr sz="2000" spc="40" dirty="0">
                <a:latin typeface="Microsoft Sans Serif"/>
                <a:cs typeface="Microsoft Sans Serif"/>
              </a:rPr>
              <a:t> </a:t>
            </a:r>
            <a:r>
              <a:rPr sz="2000" spc="-10" dirty="0">
                <a:latin typeface="Microsoft Sans Serif"/>
                <a:cs typeface="Microsoft Sans Serif"/>
              </a:rPr>
              <a:t>quadrant</a:t>
            </a:r>
            <a:endParaRPr sz="2000" dirty="0">
              <a:latin typeface="Microsoft Sans Serif"/>
              <a:cs typeface="Microsoft Sans Serif"/>
            </a:endParaRPr>
          </a:p>
          <a:p>
            <a:pPr marL="240665" marR="287020" indent="-228600">
              <a:lnSpc>
                <a:spcPct val="100000"/>
              </a:lnSpc>
              <a:spcBef>
                <a:spcPts val="1010"/>
              </a:spcBef>
              <a:buSzPct val="123529"/>
              <a:buFont typeface="Arial MT"/>
              <a:buChar char="•"/>
              <a:tabLst>
                <a:tab pos="240665" algn="l"/>
              </a:tabLst>
            </a:pPr>
            <a:r>
              <a:rPr sz="2000" spc="-10" dirty="0">
                <a:latin typeface="Microsoft Sans Serif"/>
                <a:cs typeface="Microsoft Sans Serif"/>
              </a:rPr>
              <a:t>–</a:t>
            </a:r>
            <a:r>
              <a:rPr sz="2000" b="1" spc="-10" dirty="0">
                <a:latin typeface="Arial"/>
                <a:cs typeface="Arial"/>
              </a:rPr>
              <a:t>Maxillary</a:t>
            </a:r>
            <a:r>
              <a:rPr sz="2000" b="1" spc="10" dirty="0">
                <a:latin typeface="Arial"/>
                <a:cs typeface="Arial"/>
              </a:rPr>
              <a:t> </a:t>
            </a:r>
            <a:r>
              <a:rPr sz="2000" b="1" spc="-40" dirty="0">
                <a:latin typeface="Arial"/>
                <a:cs typeface="Arial"/>
              </a:rPr>
              <a:t>(V2,</a:t>
            </a:r>
            <a:r>
              <a:rPr sz="2000" b="1" spc="-30" dirty="0">
                <a:latin typeface="Arial"/>
                <a:cs typeface="Arial"/>
              </a:rPr>
              <a:t> </a:t>
            </a:r>
            <a:r>
              <a:rPr sz="2000" b="1" spc="-180" dirty="0">
                <a:latin typeface="Arial"/>
                <a:cs typeface="Arial"/>
              </a:rPr>
              <a:t>second</a:t>
            </a:r>
            <a:r>
              <a:rPr sz="2000" b="1" spc="-60" dirty="0">
                <a:latin typeface="Arial"/>
                <a:cs typeface="Arial"/>
              </a:rPr>
              <a:t> </a:t>
            </a:r>
            <a:r>
              <a:rPr sz="2000" b="1" spc="-100" dirty="0">
                <a:latin typeface="Arial"/>
                <a:cs typeface="Arial"/>
              </a:rPr>
              <a:t>division)</a:t>
            </a:r>
            <a:r>
              <a:rPr sz="2000" b="1" spc="-40" dirty="0">
                <a:latin typeface="Arial"/>
                <a:cs typeface="Arial"/>
              </a:rPr>
              <a:t> </a:t>
            </a:r>
            <a:r>
              <a:rPr sz="2000" b="1" spc="-125" dirty="0">
                <a:latin typeface="Arial"/>
                <a:cs typeface="Arial"/>
              </a:rPr>
              <a:t>nerve</a:t>
            </a:r>
            <a:r>
              <a:rPr sz="2000" b="1" spc="-45" dirty="0">
                <a:latin typeface="Arial"/>
                <a:cs typeface="Arial"/>
              </a:rPr>
              <a:t> </a:t>
            </a:r>
            <a:r>
              <a:rPr sz="2000" b="1" spc="-150" dirty="0">
                <a:latin typeface="Arial"/>
                <a:cs typeface="Arial"/>
              </a:rPr>
              <a:t>block</a:t>
            </a:r>
            <a:r>
              <a:rPr sz="2000" b="1" spc="-10" dirty="0">
                <a:latin typeface="Arial"/>
                <a:cs typeface="Arial"/>
              </a:rPr>
              <a:t> </a:t>
            </a:r>
            <a:r>
              <a:rPr sz="2000" dirty="0">
                <a:latin typeface="Microsoft Sans Serif"/>
                <a:cs typeface="Microsoft Sans Serif"/>
              </a:rPr>
              <a:t>-</a:t>
            </a:r>
            <a:r>
              <a:rPr sz="2000" spc="-114" dirty="0">
                <a:latin typeface="Microsoft Sans Serif"/>
                <a:cs typeface="Microsoft Sans Serif"/>
              </a:rPr>
              <a:t>extensive</a:t>
            </a:r>
            <a:r>
              <a:rPr sz="2000" spc="-60" dirty="0">
                <a:latin typeface="Microsoft Sans Serif"/>
                <a:cs typeface="Microsoft Sans Serif"/>
              </a:rPr>
              <a:t> </a:t>
            </a:r>
            <a:r>
              <a:rPr sz="2000" spc="-114" dirty="0">
                <a:latin typeface="Microsoft Sans Serif"/>
                <a:cs typeface="Microsoft Sans Serif"/>
              </a:rPr>
              <a:t>buccal,</a:t>
            </a:r>
            <a:r>
              <a:rPr sz="2000" spc="15" dirty="0">
                <a:latin typeface="Microsoft Sans Serif"/>
                <a:cs typeface="Microsoft Sans Serif"/>
              </a:rPr>
              <a:t> </a:t>
            </a:r>
            <a:r>
              <a:rPr sz="2000" spc="-20" dirty="0">
                <a:latin typeface="Microsoft Sans Serif"/>
                <a:cs typeface="Microsoft Sans Serif"/>
              </a:rPr>
              <a:t>palatal,</a:t>
            </a:r>
            <a:r>
              <a:rPr sz="2000" spc="35" dirty="0">
                <a:latin typeface="Microsoft Sans Serif"/>
                <a:cs typeface="Microsoft Sans Serif"/>
              </a:rPr>
              <a:t> </a:t>
            </a:r>
            <a:r>
              <a:rPr sz="2000" spc="-50" dirty="0">
                <a:latin typeface="Microsoft Sans Serif"/>
                <a:cs typeface="Microsoft Sans Serif"/>
              </a:rPr>
              <a:t>and</a:t>
            </a:r>
            <a:r>
              <a:rPr sz="2000" spc="45" dirty="0">
                <a:latin typeface="Microsoft Sans Serif"/>
                <a:cs typeface="Microsoft Sans Serif"/>
              </a:rPr>
              <a:t> </a:t>
            </a:r>
            <a:r>
              <a:rPr sz="2000" spc="-110" dirty="0">
                <a:latin typeface="Microsoft Sans Serif"/>
                <a:cs typeface="Microsoft Sans Serif"/>
              </a:rPr>
              <a:t>pulpalmanagement</a:t>
            </a:r>
            <a:r>
              <a:rPr sz="2000" spc="10" dirty="0">
                <a:latin typeface="Microsoft Sans Serif"/>
                <a:cs typeface="Microsoft Sans Serif"/>
              </a:rPr>
              <a:t> </a:t>
            </a:r>
            <a:r>
              <a:rPr sz="2000" spc="-85" dirty="0">
                <a:latin typeface="Microsoft Sans Serif"/>
                <a:cs typeface="Microsoft Sans Serif"/>
              </a:rPr>
              <a:t>in</a:t>
            </a:r>
            <a:r>
              <a:rPr sz="2000" spc="25" dirty="0">
                <a:latin typeface="Microsoft Sans Serif"/>
                <a:cs typeface="Microsoft Sans Serif"/>
              </a:rPr>
              <a:t> </a:t>
            </a:r>
            <a:r>
              <a:rPr sz="2000" spc="-25" dirty="0">
                <a:latin typeface="Microsoft Sans Serif"/>
                <a:cs typeface="Microsoft Sans Serif"/>
              </a:rPr>
              <a:t>one </a:t>
            </a:r>
            <a:r>
              <a:rPr sz="2000" spc="-10" dirty="0">
                <a:latin typeface="Microsoft Sans Serif"/>
                <a:cs typeface="Microsoft Sans Serif"/>
              </a:rPr>
              <a:t>quadrant</a:t>
            </a:r>
            <a:endParaRPr sz="2000" dirty="0">
              <a:latin typeface="Microsoft Sans Serif"/>
              <a:cs typeface="Microsoft Sans Serif"/>
            </a:endParaRPr>
          </a:p>
          <a:p>
            <a:pPr marL="240665" marR="5080" indent="-228600">
              <a:lnSpc>
                <a:spcPct val="100000"/>
              </a:lnSpc>
              <a:spcBef>
                <a:spcPts val="985"/>
              </a:spcBef>
              <a:buSzPct val="123529"/>
              <a:buFont typeface="Arial MT"/>
              <a:buChar char="•"/>
              <a:tabLst>
                <a:tab pos="240665" algn="l"/>
              </a:tabLst>
            </a:pPr>
            <a:r>
              <a:rPr sz="2000" b="1" spc="-125" dirty="0">
                <a:latin typeface="Arial"/>
                <a:cs typeface="Arial"/>
              </a:rPr>
              <a:t>Greater</a:t>
            </a:r>
            <a:r>
              <a:rPr sz="2000" b="1" spc="20" dirty="0">
                <a:latin typeface="Arial"/>
                <a:cs typeface="Arial"/>
              </a:rPr>
              <a:t> </a:t>
            </a:r>
            <a:r>
              <a:rPr sz="2000" b="1" spc="-105" dirty="0">
                <a:latin typeface="Arial"/>
                <a:cs typeface="Arial"/>
              </a:rPr>
              <a:t>(anterior)</a:t>
            </a:r>
            <a:r>
              <a:rPr sz="2000" b="1" dirty="0">
                <a:latin typeface="Arial"/>
                <a:cs typeface="Arial"/>
              </a:rPr>
              <a:t> </a:t>
            </a:r>
            <a:r>
              <a:rPr sz="2000" b="1" spc="-95" dirty="0">
                <a:latin typeface="Arial"/>
                <a:cs typeface="Arial"/>
              </a:rPr>
              <a:t>palatine</a:t>
            </a:r>
            <a:r>
              <a:rPr sz="2000" b="1" spc="5" dirty="0">
                <a:latin typeface="Arial"/>
                <a:cs typeface="Arial"/>
              </a:rPr>
              <a:t> </a:t>
            </a:r>
            <a:r>
              <a:rPr sz="2000" b="1" spc="-125" dirty="0">
                <a:latin typeface="Arial"/>
                <a:cs typeface="Arial"/>
              </a:rPr>
              <a:t>nerve</a:t>
            </a:r>
            <a:r>
              <a:rPr sz="2000" b="1" spc="-45" dirty="0">
                <a:latin typeface="Arial"/>
                <a:cs typeface="Arial"/>
              </a:rPr>
              <a:t> </a:t>
            </a:r>
            <a:r>
              <a:rPr sz="2000" b="1" spc="-150" dirty="0">
                <a:latin typeface="Arial"/>
                <a:cs typeface="Arial"/>
              </a:rPr>
              <a:t>block</a:t>
            </a:r>
            <a:r>
              <a:rPr sz="2000" b="1" spc="-15" dirty="0">
                <a:latin typeface="Arial"/>
                <a:cs typeface="Arial"/>
              </a:rPr>
              <a:t> </a:t>
            </a:r>
            <a:r>
              <a:rPr sz="2000" dirty="0">
                <a:latin typeface="Microsoft Sans Serif"/>
                <a:cs typeface="Microsoft Sans Serif"/>
              </a:rPr>
              <a:t>-</a:t>
            </a:r>
            <a:r>
              <a:rPr sz="2000" spc="-10" dirty="0">
                <a:latin typeface="Microsoft Sans Serif"/>
                <a:cs typeface="Microsoft Sans Serif"/>
              </a:rPr>
              <a:t>palatal</a:t>
            </a:r>
            <a:r>
              <a:rPr sz="2000" dirty="0">
                <a:latin typeface="Microsoft Sans Serif"/>
                <a:cs typeface="Microsoft Sans Serif"/>
              </a:rPr>
              <a:t> </a:t>
            </a:r>
            <a:r>
              <a:rPr sz="2000" spc="-75" dirty="0">
                <a:latin typeface="Microsoft Sans Serif"/>
                <a:cs typeface="Microsoft Sans Serif"/>
              </a:rPr>
              <a:t>soft</a:t>
            </a:r>
            <a:r>
              <a:rPr sz="2000" spc="-25" dirty="0">
                <a:latin typeface="Microsoft Sans Serif"/>
                <a:cs typeface="Microsoft Sans Serif"/>
              </a:rPr>
              <a:t> </a:t>
            </a:r>
            <a:r>
              <a:rPr sz="2000" spc="-65" dirty="0">
                <a:latin typeface="Microsoft Sans Serif"/>
                <a:cs typeface="Microsoft Sans Serif"/>
              </a:rPr>
              <a:t>and</a:t>
            </a:r>
            <a:r>
              <a:rPr sz="2000" spc="15" dirty="0">
                <a:latin typeface="Microsoft Sans Serif"/>
                <a:cs typeface="Microsoft Sans Serif"/>
              </a:rPr>
              <a:t> </a:t>
            </a:r>
            <a:r>
              <a:rPr sz="2000" spc="-200" dirty="0">
                <a:latin typeface="Microsoft Sans Serif"/>
                <a:cs typeface="Microsoft Sans Serif"/>
              </a:rPr>
              <a:t>osseous</a:t>
            </a:r>
            <a:r>
              <a:rPr sz="2000" spc="-40" dirty="0">
                <a:latin typeface="Microsoft Sans Serif"/>
                <a:cs typeface="Microsoft Sans Serif"/>
              </a:rPr>
              <a:t> </a:t>
            </a:r>
            <a:r>
              <a:rPr sz="2000" spc="-160" dirty="0">
                <a:latin typeface="Microsoft Sans Serif"/>
                <a:cs typeface="Microsoft Sans Serif"/>
              </a:rPr>
              <a:t>tissue</a:t>
            </a:r>
            <a:r>
              <a:rPr sz="2000" spc="-15" dirty="0">
                <a:latin typeface="Microsoft Sans Serif"/>
                <a:cs typeface="Microsoft Sans Serif"/>
              </a:rPr>
              <a:t> </a:t>
            </a:r>
            <a:r>
              <a:rPr sz="2000" spc="-90" dirty="0">
                <a:latin typeface="Microsoft Sans Serif"/>
                <a:cs typeface="Microsoft Sans Serif"/>
              </a:rPr>
              <a:t>treatment</a:t>
            </a:r>
            <a:r>
              <a:rPr sz="2000" spc="15" dirty="0">
                <a:latin typeface="Microsoft Sans Serif"/>
                <a:cs typeface="Microsoft Sans Serif"/>
              </a:rPr>
              <a:t> </a:t>
            </a:r>
            <a:r>
              <a:rPr sz="2000" spc="-60" dirty="0">
                <a:latin typeface="Microsoft Sans Serif"/>
                <a:cs typeface="Microsoft Sans Serif"/>
              </a:rPr>
              <a:t>distal</a:t>
            </a:r>
            <a:r>
              <a:rPr sz="2000" spc="5" dirty="0">
                <a:latin typeface="Microsoft Sans Serif"/>
                <a:cs typeface="Microsoft Sans Serif"/>
              </a:rPr>
              <a:t> </a:t>
            </a:r>
            <a:r>
              <a:rPr sz="2000" spc="-10" dirty="0">
                <a:latin typeface="Microsoft Sans Serif"/>
                <a:cs typeface="Microsoft Sans Serif"/>
              </a:rPr>
              <a:t>to</a:t>
            </a:r>
            <a:r>
              <a:rPr sz="2000" spc="15" dirty="0">
                <a:latin typeface="Microsoft Sans Serif"/>
                <a:cs typeface="Microsoft Sans Serif"/>
              </a:rPr>
              <a:t> </a:t>
            </a:r>
            <a:r>
              <a:rPr sz="2000" spc="-100" dirty="0">
                <a:latin typeface="Microsoft Sans Serif"/>
                <a:cs typeface="Microsoft Sans Serif"/>
              </a:rPr>
              <a:t>the</a:t>
            </a:r>
            <a:r>
              <a:rPr sz="2000" spc="35" dirty="0">
                <a:latin typeface="Microsoft Sans Serif"/>
                <a:cs typeface="Microsoft Sans Serif"/>
              </a:rPr>
              <a:t> </a:t>
            </a:r>
            <a:r>
              <a:rPr sz="2000" spc="-130" dirty="0">
                <a:latin typeface="Microsoft Sans Serif"/>
                <a:cs typeface="Microsoft Sans Serif"/>
              </a:rPr>
              <a:t>canine</a:t>
            </a:r>
            <a:r>
              <a:rPr sz="2000" spc="10" dirty="0">
                <a:latin typeface="Microsoft Sans Serif"/>
                <a:cs typeface="Microsoft Sans Serif"/>
              </a:rPr>
              <a:t> </a:t>
            </a:r>
            <a:r>
              <a:rPr sz="2000" spc="-90" dirty="0">
                <a:latin typeface="Microsoft Sans Serif"/>
                <a:cs typeface="Microsoft Sans Serif"/>
              </a:rPr>
              <a:t>in</a:t>
            </a:r>
            <a:r>
              <a:rPr sz="2000" spc="20" dirty="0">
                <a:latin typeface="Microsoft Sans Serif"/>
                <a:cs typeface="Microsoft Sans Serif"/>
              </a:rPr>
              <a:t> </a:t>
            </a:r>
            <a:r>
              <a:rPr sz="2000" spc="-25" dirty="0">
                <a:latin typeface="Microsoft Sans Serif"/>
                <a:cs typeface="Microsoft Sans Serif"/>
              </a:rPr>
              <a:t>one </a:t>
            </a:r>
            <a:r>
              <a:rPr sz="2000" spc="-10" dirty="0">
                <a:latin typeface="Microsoft Sans Serif"/>
                <a:cs typeface="Microsoft Sans Serif"/>
              </a:rPr>
              <a:t>quadrant</a:t>
            </a:r>
            <a:endParaRPr sz="2000" dirty="0">
              <a:latin typeface="Microsoft Sans Serif"/>
              <a:cs typeface="Microsoft Sans Serif"/>
            </a:endParaRPr>
          </a:p>
          <a:p>
            <a:pPr marL="240665" indent="-227965">
              <a:lnSpc>
                <a:spcPct val="100000"/>
              </a:lnSpc>
              <a:spcBef>
                <a:spcPts val="1015"/>
              </a:spcBef>
              <a:buSzPct val="123529"/>
              <a:buFont typeface="Arial MT"/>
              <a:buChar char="•"/>
              <a:tabLst>
                <a:tab pos="240665" algn="l"/>
              </a:tabLst>
            </a:pPr>
            <a:r>
              <a:rPr sz="2000" spc="-85" dirty="0">
                <a:latin typeface="Microsoft Sans Serif"/>
                <a:cs typeface="Microsoft Sans Serif"/>
              </a:rPr>
              <a:t>–</a:t>
            </a:r>
            <a:r>
              <a:rPr sz="2000" b="1" spc="-85" dirty="0">
                <a:latin typeface="Arial"/>
                <a:cs typeface="Arial"/>
              </a:rPr>
              <a:t>Nasopalatinenerve</a:t>
            </a:r>
            <a:r>
              <a:rPr sz="2000" b="1" dirty="0">
                <a:latin typeface="Arial"/>
                <a:cs typeface="Arial"/>
              </a:rPr>
              <a:t> </a:t>
            </a:r>
            <a:r>
              <a:rPr sz="2000" b="1" spc="-125" dirty="0">
                <a:latin typeface="Arial"/>
                <a:cs typeface="Arial"/>
              </a:rPr>
              <a:t>block</a:t>
            </a:r>
            <a:r>
              <a:rPr sz="2000" spc="-125" dirty="0">
                <a:latin typeface="Microsoft Sans Serif"/>
                <a:cs typeface="Microsoft Sans Serif"/>
              </a:rPr>
              <a:t>-</a:t>
            </a:r>
            <a:r>
              <a:rPr sz="2000" spc="-10" dirty="0">
                <a:latin typeface="Microsoft Sans Serif"/>
                <a:cs typeface="Microsoft Sans Serif"/>
              </a:rPr>
              <a:t>palatal </a:t>
            </a:r>
            <a:r>
              <a:rPr sz="2000" spc="-75" dirty="0">
                <a:latin typeface="Microsoft Sans Serif"/>
                <a:cs typeface="Microsoft Sans Serif"/>
              </a:rPr>
              <a:t>soft</a:t>
            </a:r>
            <a:r>
              <a:rPr sz="2000" spc="-25" dirty="0">
                <a:latin typeface="Microsoft Sans Serif"/>
                <a:cs typeface="Microsoft Sans Serif"/>
              </a:rPr>
              <a:t> </a:t>
            </a:r>
            <a:r>
              <a:rPr sz="2000" spc="-65" dirty="0">
                <a:latin typeface="Microsoft Sans Serif"/>
                <a:cs typeface="Microsoft Sans Serif"/>
              </a:rPr>
              <a:t>and</a:t>
            </a:r>
            <a:r>
              <a:rPr sz="2000" spc="25" dirty="0">
                <a:latin typeface="Microsoft Sans Serif"/>
                <a:cs typeface="Microsoft Sans Serif"/>
              </a:rPr>
              <a:t> </a:t>
            </a:r>
            <a:r>
              <a:rPr sz="2000" spc="-200" dirty="0">
                <a:latin typeface="Microsoft Sans Serif"/>
                <a:cs typeface="Microsoft Sans Serif"/>
              </a:rPr>
              <a:t>osseous</a:t>
            </a:r>
            <a:r>
              <a:rPr sz="2000" spc="-40" dirty="0">
                <a:latin typeface="Microsoft Sans Serif"/>
                <a:cs typeface="Microsoft Sans Serif"/>
              </a:rPr>
              <a:t> </a:t>
            </a:r>
            <a:r>
              <a:rPr sz="2000" spc="-160" dirty="0">
                <a:latin typeface="Microsoft Sans Serif"/>
                <a:cs typeface="Microsoft Sans Serif"/>
              </a:rPr>
              <a:t>tissue</a:t>
            </a:r>
            <a:r>
              <a:rPr sz="2000" spc="-10" dirty="0">
                <a:latin typeface="Microsoft Sans Serif"/>
                <a:cs typeface="Microsoft Sans Serif"/>
              </a:rPr>
              <a:t> </a:t>
            </a:r>
            <a:r>
              <a:rPr sz="2000" spc="-140" dirty="0">
                <a:latin typeface="Microsoft Sans Serif"/>
                <a:cs typeface="Microsoft Sans Serif"/>
              </a:rPr>
              <a:t>management</a:t>
            </a:r>
            <a:r>
              <a:rPr sz="2000" spc="20" dirty="0">
                <a:latin typeface="Microsoft Sans Serif"/>
                <a:cs typeface="Microsoft Sans Serif"/>
              </a:rPr>
              <a:t> </a:t>
            </a:r>
            <a:r>
              <a:rPr sz="2000" spc="-75" dirty="0">
                <a:latin typeface="Microsoft Sans Serif"/>
                <a:cs typeface="Microsoft Sans Serif"/>
              </a:rPr>
              <a:t>from</a:t>
            </a:r>
            <a:r>
              <a:rPr sz="2000" spc="-25" dirty="0">
                <a:latin typeface="Microsoft Sans Serif"/>
                <a:cs typeface="Microsoft Sans Serif"/>
              </a:rPr>
              <a:t> </a:t>
            </a:r>
            <a:r>
              <a:rPr sz="2000" spc="-125" dirty="0">
                <a:latin typeface="Microsoft Sans Serif"/>
                <a:cs typeface="Microsoft Sans Serif"/>
              </a:rPr>
              <a:t>canine</a:t>
            </a:r>
            <a:r>
              <a:rPr sz="2000" spc="40" dirty="0">
                <a:latin typeface="Microsoft Sans Serif"/>
                <a:cs typeface="Microsoft Sans Serif"/>
              </a:rPr>
              <a:t> </a:t>
            </a:r>
            <a:r>
              <a:rPr sz="2000" spc="-10" dirty="0">
                <a:latin typeface="Microsoft Sans Serif"/>
                <a:cs typeface="Microsoft Sans Serif"/>
              </a:rPr>
              <a:t>to</a:t>
            </a:r>
            <a:r>
              <a:rPr sz="2000" spc="25" dirty="0">
                <a:latin typeface="Microsoft Sans Serif"/>
                <a:cs typeface="Microsoft Sans Serif"/>
              </a:rPr>
              <a:t> </a:t>
            </a:r>
            <a:r>
              <a:rPr sz="2000" spc="-125" dirty="0">
                <a:latin typeface="Microsoft Sans Serif"/>
                <a:cs typeface="Microsoft Sans Serif"/>
              </a:rPr>
              <a:t>canine</a:t>
            </a:r>
            <a:r>
              <a:rPr sz="2000" spc="40" dirty="0">
                <a:latin typeface="Microsoft Sans Serif"/>
                <a:cs typeface="Microsoft Sans Serif"/>
              </a:rPr>
              <a:t> </a:t>
            </a:r>
            <a:r>
              <a:rPr sz="2000" spc="-10" dirty="0">
                <a:latin typeface="Microsoft Sans Serif"/>
                <a:cs typeface="Microsoft Sans Serif"/>
              </a:rPr>
              <a:t>bilaterally</a:t>
            </a:r>
            <a:endParaRPr sz="2000" dirty="0">
              <a:latin typeface="Microsoft Sans Serif"/>
              <a:cs typeface="Microsoft Sans Serif"/>
            </a:endParaRPr>
          </a:p>
          <a:p>
            <a:pPr marL="240665" indent="-227965">
              <a:lnSpc>
                <a:spcPct val="100000"/>
              </a:lnSpc>
              <a:spcBef>
                <a:spcPts val="1005"/>
              </a:spcBef>
              <a:buSzPct val="123529"/>
              <a:buFont typeface="Arial MT"/>
              <a:buChar char="•"/>
              <a:tabLst>
                <a:tab pos="240665" algn="l"/>
              </a:tabLst>
            </a:pPr>
            <a:r>
              <a:rPr sz="2000" spc="-70" dirty="0">
                <a:latin typeface="Microsoft Sans Serif"/>
                <a:cs typeface="Microsoft Sans Serif"/>
              </a:rPr>
              <a:t>–</a:t>
            </a:r>
            <a:r>
              <a:rPr sz="2000" b="1" spc="-70" dirty="0">
                <a:latin typeface="Arial"/>
                <a:cs typeface="Arial"/>
              </a:rPr>
              <a:t>Anterior</a:t>
            </a:r>
            <a:r>
              <a:rPr sz="2000" b="1" spc="-35" dirty="0">
                <a:latin typeface="Arial"/>
                <a:cs typeface="Arial"/>
              </a:rPr>
              <a:t> </a:t>
            </a:r>
            <a:r>
              <a:rPr sz="2000" b="1" spc="-114" dirty="0">
                <a:latin typeface="Arial"/>
                <a:cs typeface="Arial"/>
              </a:rPr>
              <a:t>middle</a:t>
            </a:r>
            <a:r>
              <a:rPr sz="2000" b="1" spc="-10" dirty="0">
                <a:latin typeface="Arial"/>
                <a:cs typeface="Arial"/>
              </a:rPr>
              <a:t> </a:t>
            </a:r>
            <a:r>
              <a:rPr sz="2000" b="1" spc="-145" dirty="0">
                <a:latin typeface="Arial"/>
                <a:cs typeface="Arial"/>
              </a:rPr>
              <a:t>superior</a:t>
            </a:r>
            <a:r>
              <a:rPr sz="2000" b="1" spc="-35" dirty="0">
                <a:latin typeface="Arial"/>
                <a:cs typeface="Arial"/>
              </a:rPr>
              <a:t> </a:t>
            </a:r>
            <a:r>
              <a:rPr sz="2000" b="1" spc="-90" dirty="0">
                <a:latin typeface="Arial"/>
                <a:cs typeface="Arial"/>
              </a:rPr>
              <a:t>alveolar</a:t>
            </a:r>
            <a:r>
              <a:rPr sz="2000" b="1" spc="10" dirty="0">
                <a:latin typeface="Arial"/>
                <a:cs typeface="Arial"/>
              </a:rPr>
              <a:t> </a:t>
            </a:r>
            <a:r>
              <a:rPr sz="2000" b="1" spc="-100" dirty="0">
                <a:latin typeface="Arial"/>
                <a:cs typeface="Arial"/>
              </a:rPr>
              <a:t>(AMSA)</a:t>
            </a:r>
            <a:r>
              <a:rPr sz="2000" b="1" spc="-10" dirty="0">
                <a:latin typeface="Arial"/>
                <a:cs typeface="Arial"/>
              </a:rPr>
              <a:t> </a:t>
            </a:r>
            <a:r>
              <a:rPr sz="2000" b="1" spc="-125" dirty="0">
                <a:latin typeface="Arial"/>
                <a:cs typeface="Arial"/>
              </a:rPr>
              <a:t>nerve</a:t>
            </a:r>
            <a:r>
              <a:rPr sz="2000" b="1" spc="-10" dirty="0">
                <a:latin typeface="Arial"/>
                <a:cs typeface="Arial"/>
              </a:rPr>
              <a:t> </a:t>
            </a:r>
            <a:r>
              <a:rPr sz="2000" b="1" spc="-150" dirty="0">
                <a:latin typeface="Arial"/>
                <a:cs typeface="Arial"/>
              </a:rPr>
              <a:t>block</a:t>
            </a:r>
            <a:r>
              <a:rPr sz="2000" b="1" spc="-30" dirty="0">
                <a:latin typeface="Arial"/>
                <a:cs typeface="Arial"/>
              </a:rPr>
              <a:t> </a:t>
            </a:r>
            <a:r>
              <a:rPr sz="2000" dirty="0">
                <a:latin typeface="Microsoft Sans Serif"/>
                <a:cs typeface="Microsoft Sans Serif"/>
              </a:rPr>
              <a:t>-</a:t>
            </a:r>
            <a:r>
              <a:rPr sz="2000" spc="-60" dirty="0">
                <a:latin typeface="Microsoft Sans Serif"/>
                <a:cs typeface="Microsoft Sans Serif"/>
              </a:rPr>
              <a:t>anterior</a:t>
            </a:r>
            <a:r>
              <a:rPr sz="2000" spc="-25" dirty="0">
                <a:latin typeface="Microsoft Sans Serif"/>
                <a:cs typeface="Microsoft Sans Serif"/>
              </a:rPr>
              <a:t> </a:t>
            </a:r>
            <a:r>
              <a:rPr sz="2000" spc="-85" dirty="0">
                <a:latin typeface="Microsoft Sans Serif"/>
                <a:cs typeface="Microsoft Sans Serif"/>
              </a:rPr>
              <a:t>teeth,</a:t>
            </a:r>
            <a:r>
              <a:rPr sz="2000" spc="20" dirty="0">
                <a:latin typeface="Microsoft Sans Serif"/>
                <a:cs typeface="Microsoft Sans Serif"/>
              </a:rPr>
              <a:t> </a:t>
            </a:r>
            <a:r>
              <a:rPr sz="2000" dirty="0">
                <a:latin typeface="Microsoft Sans Serif"/>
                <a:cs typeface="Microsoft Sans Serif"/>
              </a:rPr>
              <a:t>palatal</a:t>
            </a:r>
            <a:r>
              <a:rPr sz="2000" spc="50" dirty="0">
                <a:latin typeface="Microsoft Sans Serif"/>
                <a:cs typeface="Microsoft Sans Serif"/>
              </a:rPr>
              <a:t> </a:t>
            </a:r>
            <a:r>
              <a:rPr sz="2000" spc="-65" dirty="0">
                <a:latin typeface="Microsoft Sans Serif"/>
                <a:cs typeface="Microsoft Sans Serif"/>
              </a:rPr>
              <a:t>and</a:t>
            </a:r>
            <a:r>
              <a:rPr sz="2000" dirty="0">
                <a:latin typeface="Microsoft Sans Serif"/>
                <a:cs typeface="Microsoft Sans Serif"/>
              </a:rPr>
              <a:t> </a:t>
            </a:r>
            <a:r>
              <a:rPr sz="2000" spc="-105" dirty="0">
                <a:latin typeface="Microsoft Sans Serif"/>
                <a:cs typeface="Microsoft Sans Serif"/>
              </a:rPr>
              <a:t>buccalsoft</a:t>
            </a:r>
            <a:r>
              <a:rPr sz="2000" spc="15" dirty="0">
                <a:latin typeface="Microsoft Sans Serif"/>
                <a:cs typeface="Microsoft Sans Serif"/>
              </a:rPr>
              <a:t> </a:t>
            </a:r>
            <a:r>
              <a:rPr sz="2000" spc="-65" dirty="0">
                <a:latin typeface="Microsoft Sans Serif"/>
                <a:cs typeface="Microsoft Sans Serif"/>
              </a:rPr>
              <a:t>and</a:t>
            </a:r>
            <a:r>
              <a:rPr sz="2000" spc="25" dirty="0">
                <a:latin typeface="Microsoft Sans Serif"/>
                <a:cs typeface="Microsoft Sans Serif"/>
              </a:rPr>
              <a:t> </a:t>
            </a:r>
            <a:r>
              <a:rPr sz="2000" spc="-20" dirty="0">
                <a:latin typeface="Microsoft Sans Serif"/>
                <a:cs typeface="Microsoft Sans Serif"/>
              </a:rPr>
              <a:t>hard</a:t>
            </a:r>
            <a:r>
              <a:rPr lang="en-US" sz="2000" spc="-20" dirty="0">
                <a:latin typeface="Microsoft Sans Serif"/>
                <a:cs typeface="Microsoft Sans Serif"/>
              </a:rPr>
              <a:t> </a:t>
            </a:r>
            <a:r>
              <a:rPr sz="2000" spc="-40" dirty="0">
                <a:latin typeface="Microsoft Sans Serif"/>
                <a:cs typeface="Microsoft Sans Serif"/>
              </a:rPr>
              <a:t>tissues</a:t>
            </a:r>
            <a:endParaRPr sz="2000" dirty="0">
              <a:latin typeface="Microsoft Sans Serif"/>
              <a:cs typeface="Microsoft Sans Serif"/>
            </a:endParaRPr>
          </a:p>
          <a:p>
            <a:pPr marL="240665" indent="-227965">
              <a:lnSpc>
                <a:spcPct val="100000"/>
              </a:lnSpc>
              <a:spcBef>
                <a:spcPts val="985"/>
              </a:spcBef>
              <a:buSzPct val="123529"/>
              <a:buFont typeface="Arial MT"/>
              <a:buChar char="•"/>
              <a:tabLst>
                <a:tab pos="240665" algn="l"/>
              </a:tabLst>
            </a:pPr>
            <a:r>
              <a:rPr sz="2000" spc="-35" dirty="0">
                <a:latin typeface="Microsoft Sans Serif"/>
                <a:cs typeface="Microsoft Sans Serif"/>
              </a:rPr>
              <a:t>–</a:t>
            </a:r>
            <a:r>
              <a:rPr sz="2000" b="1" spc="-35" dirty="0">
                <a:latin typeface="Arial"/>
                <a:cs typeface="Arial"/>
              </a:rPr>
              <a:t>Palatal</a:t>
            </a:r>
            <a:r>
              <a:rPr sz="2000" b="1" spc="25" dirty="0">
                <a:latin typeface="Arial"/>
                <a:cs typeface="Arial"/>
              </a:rPr>
              <a:t> </a:t>
            </a:r>
            <a:r>
              <a:rPr sz="2000" b="1" spc="-130" dirty="0">
                <a:latin typeface="Arial"/>
                <a:cs typeface="Arial"/>
              </a:rPr>
              <a:t>approach-</a:t>
            </a:r>
            <a:r>
              <a:rPr sz="2000" b="1" spc="-125" dirty="0">
                <a:latin typeface="Arial"/>
                <a:cs typeface="Arial"/>
              </a:rPr>
              <a:t>anterior</a:t>
            </a:r>
            <a:r>
              <a:rPr sz="2000" b="1" spc="-15" dirty="0">
                <a:latin typeface="Arial"/>
                <a:cs typeface="Arial"/>
              </a:rPr>
              <a:t> </a:t>
            </a:r>
            <a:r>
              <a:rPr sz="2000" b="1" spc="-145" dirty="0">
                <a:latin typeface="Arial"/>
                <a:cs typeface="Arial"/>
              </a:rPr>
              <a:t>superior</a:t>
            </a:r>
            <a:r>
              <a:rPr sz="2000" b="1" spc="-40" dirty="0">
                <a:latin typeface="Arial"/>
                <a:cs typeface="Arial"/>
              </a:rPr>
              <a:t> </a:t>
            </a:r>
            <a:r>
              <a:rPr sz="2000" b="1" spc="-90" dirty="0">
                <a:latin typeface="Arial"/>
                <a:cs typeface="Arial"/>
              </a:rPr>
              <a:t>alveolar</a:t>
            </a:r>
            <a:r>
              <a:rPr sz="2000" b="1" spc="10" dirty="0">
                <a:latin typeface="Arial"/>
                <a:cs typeface="Arial"/>
              </a:rPr>
              <a:t> </a:t>
            </a:r>
            <a:r>
              <a:rPr sz="2000" b="1" spc="-110" dirty="0">
                <a:latin typeface="Arial"/>
                <a:cs typeface="Arial"/>
              </a:rPr>
              <a:t>(P-</a:t>
            </a:r>
            <a:r>
              <a:rPr sz="2000" b="1" spc="-130" dirty="0">
                <a:latin typeface="Arial"/>
                <a:cs typeface="Arial"/>
              </a:rPr>
              <a:t>ASA)</a:t>
            </a:r>
            <a:r>
              <a:rPr sz="2000" b="1" spc="-15" dirty="0">
                <a:latin typeface="Arial"/>
                <a:cs typeface="Arial"/>
              </a:rPr>
              <a:t> </a:t>
            </a:r>
            <a:r>
              <a:rPr sz="2000" b="1" spc="-125" dirty="0">
                <a:latin typeface="Arial"/>
                <a:cs typeface="Arial"/>
              </a:rPr>
              <a:t>nerve</a:t>
            </a:r>
            <a:r>
              <a:rPr sz="2000" b="1" spc="-35" dirty="0">
                <a:latin typeface="Arial"/>
                <a:cs typeface="Arial"/>
              </a:rPr>
              <a:t> </a:t>
            </a:r>
            <a:r>
              <a:rPr sz="2000" b="1" spc="-125" dirty="0">
                <a:latin typeface="Arial"/>
                <a:cs typeface="Arial"/>
              </a:rPr>
              <a:t>block</a:t>
            </a:r>
            <a:r>
              <a:rPr sz="2000" spc="-125" dirty="0">
                <a:latin typeface="Microsoft Sans Serif"/>
                <a:cs typeface="Microsoft Sans Serif"/>
              </a:rPr>
              <a:t>-</a:t>
            </a:r>
            <a:r>
              <a:rPr sz="2000" spc="-60" dirty="0">
                <a:latin typeface="Microsoft Sans Serif"/>
                <a:cs typeface="Microsoft Sans Serif"/>
              </a:rPr>
              <a:t>anterior </a:t>
            </a:r>
            <a:r>
              <a:rPr sz="2000" spc="-80" dirty="0">
                <a:latin typeface="Microsoft Sans Serif"/>
                <a:cs typeface="Microsoft Sans Serif"/>
              </a:rPr>
              <a:t>teeth</a:t>
            </a:r>
            <a:r>
              <a:rPr sz="2000" spc="30" dirty="0">
                <a:latin typeface="Microsoft Sans Serif"/>
                <a:cs typeface="Microsoft Sans Serif"/>
              </a:rPr>
              <a:t> </a:t>
            </a:r>
            <a:r>
              <a:rPr sz="2000" spc="-65" dirty="0">
                <a:latin typeface="Microsoft Sans Serif"/>
                <a:cs typeface="Microsoft Sans Serif"/>
              </a:rPr>
              <a:t>and</a:t>
            </a:r>
            <a:r>
              <a:rPr sz="2000" spc="25" dirty="0">
                <a:latin typeface="Microsoft Sans Serif"/>
                <a:cs typeface="Microsoft Sans Serif"/>
              </a:rPr>
              <a:t> </a:t>
            </a:r>
            <a:r>
              <a:rPr sz="2000" spc="-60" dirty="0">
                <a:latin typeface="Microsoft Sans Serif"/>
                <a:cs typeface="Microsoft Sans Serif"/>
              </a:rPr>
              <a:t>their</a:t>
            </a:r>
            <a:r>
              <a:rPr sz="2000" spc="15" dirty="0">
                <a:latin typeface="Microsoft Sans Serif"/>
                <a:cs typeface="Microsoft Sans Serif"/>
              </a:rPr>
              <a:t> </a:t>
            </a:r>
            <a:r>
              <a:rPr sz="2000" spc="-10" dirty="0">
                <a:latin typeface="Microsoft Sans Serif"/>
                <a:cs typeface="Microsoft Sans Serif"/>
              </a:rPr>
              <a:t>palatal</a:t>
            </a:r>
            <a:r>
              <a:rPr sz="2000" spc="15" dirty="0">
                <a:latin typeface="Microsoft Sans Serif"/>
                <a:cs typeface="Microsoft Sans Serif"/>
              </a:rPr>
              <a:t> </a:t>
            </a:r>
            <a:r>
              <a:rPr sz="2000" spc="-25" dirty="0">
                <a:latin typeface="Microsoft Sans Serif"/>
                <a:cs typeface="Microsoft Sans Serif"/>
              </a:rPr>
              <a:t>and</a:t>
            </a:r>
            <a:r>
              <a:rPr lang="en-US" sz="2000" spc="-25" dirty="0">
                <a:latin typeface="Microsoft Sans Serif"/>
                <a:cs typeface="Microsoft Sans Serif"/>
              </a:rPr>
              <a:t> </a:t>
            </a:r>
            <a:r>
              <a:rPr sz="2000" spc="-10" dirty="0">
                <a:latin typeface="Microsoft Sans Serif"/>
                <a:cs typeface="Microsoft Sans Serif"/>
              </a:rPr>
              <a:t>facial</a:t>
            </a:r>
            <a:r>
              <a:rPr sz="2000" spc="-105" dirty="0">
                <a:latin typeface="Microsoft Sans Serif"/>
                <a:cs typeface="Microsoft Sans Serif"/>
              </a:rPr>
              <a:t> </a:t>
            </a:r>
            <a:r>
              <a:rPr sz="2000" spc="-75" dirty="0">
                <a:latin typeface="Microsoft Sans Serif"/>
                <a:cs typeface="Microsoft Sans Serif"/>
              </a:rPr>
              <a:t>soft</a:t>
            </a:r>
            <a:r>
              <a:rPr sz="2000" spc="-35" dirty="0">
                <a:latin typeface="Microsoft Sans Serif"/>
                <a:cs typeface="Microsoft Sans Serif"/>
              </a:rPr>
              <a:t> </a:t>
            </a:r>
            <a:r>
              <a:rPr sz="2000" spc="-60" dirty="0">
                <a:latin typeface="Microsoft Sans Serif"/>
                <a:cs typeface="Microsoft Sans Serif"/>
              </a:rPr>
              <a:t>and</a:t>
            </a:r>
            <a:r>
              <a:rPr sz="2000" spc="-55" dirty="0">
                <a:latin typeface="Microsoft Sans Serif"/>
                <a:cs typeface="Microsoft Sans Serif"/>
              </a:rPr>
              <a:t> </a:t>
            </a:r>
            <a:r>
              <a:rPr sz="2000" spc="-35" dirty="0">
                <a:latin typeface="Microsoft Sans Serif"/>
                <a:cs typeface="Microsoft Sans Serif"/>
              </a:rPr>
              <a:t>hard</a:t>
            </a:r>
            <a:r>
              <a:rPr sz="2000" spc="-60" dirty="0">
                <a:latin typeface="Microsoft Sans Serif"/>
                <a:cs typeface="Microsoft Sans Serif"/>
              </a:rPr>
              <a:t> </a:t>
            </a:r>
            <a:r>
              <a:rPr sz="2000" spc="-30" dirty="0">
                <a:latin typeface="Microsoft Sans Serif"/>
                <a:cs typeface="Microsoft Sans Serif"/>
              </a:rPr>
              <a:t>tissues</a:t>
            </a:r>
            <a:endParaRPr sz="2000" dirty="0">
              <a:latin typeface="Microsoft Sans Serif"/>
              <a:cs typeface="Microsoft Sans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9800" y="1219200"/>
            <a:ext cx="6777355" cy="3336925"/>
          </a:xfrm>
          <a:prstGeom prst="rect">
            <a:avLst/>
          </a:prstGeom>
        </p:spPr>
        <p:txBody>
          <a:bodyPr vert="horz" wrap="square" lIns="0" tIns="112395" rIns="0" bIns="0" rtlCol="0">
            <a:spAutoFit/>
          </a:bodyPr>
          <a:lstStyle/>
          <a:p>
            <a:pPr marL="12700">
              <a:lnSpc>
                <a:spcPct val="100000"/>
              </a:lnSpc>
              <a:spcBef>
                <a:spcPts val="885"/>
              </a:spcBef>
              <a:buSzPct val="125000"/>
              <a:tabLst>
                <a:tab pos="241300" algn="l"/>
              </a:tabLst>
            </a:pPr>
            <a:r>
              <a:rPr sz="2400" b="1" spc="-65" dirty="0">
                <a:latin typeface="Arial"/>
                <a:cs typeface="Arial"/>
              </a:rPr>
              <a:t>Maxillary</a:t>
            </a:r>
            <a:r>
              <a:rPr sz="2400" b="1" spc="-30" dirty="0">
                <a:latin typeface="Arial"/>
                <a:cs typeface="Arial"/>
              </a:rPr>
              <a:t> </a:t>
            </a:r>
            <a:r>
              <a:rPr sz="2400" b="1" spc="-190" dirty="0">
                <a:latin typeface="Arial"/>
                <a:cs typeface="Arial"/>
              </a:rPr>
              <a:t>Anesthesia:</a:t>
            </a:r>
            <a:r>
              <a:rPr sz="2400" b="1" spc="-40" dirty="0">
                <a:latin typeface="Arial"/>
                <a:cs typeface="Arial"/>
              </a:rPr>
              <a:t> </a:t>
            </a:r>
            <a:r>
              <a:rPr sz="2400" b="1" spc="-80" dirty="0">
                <a:latin typeface="Arial"/>
                <a:cs typeface="Arial"/>
              </a:rPr>
              <a:t>Acessory</a:t>
            </a:r>
            <a:endParaRPr sz="2400" dirty="0">
              <a:latin typeface="Arial"/>
              <a:cs typeface="Arial"/>
            </a:endParaRPr>
          </a:p>
          <a:p>
            <a:pPr marL="241300" indent="-228600">
              <a:lnSpc>
                <a:spcPct val="100000"/>
              </a:lnSpc>
              <a:spcBef>
                <a:spcPts val="1590"/>
              </a:spcBef>
              <a:buSzPct val="125000"/>
              <a:buFont typeface="Arial MT"/>
              <a:buChar char="•"/>
              <a:tabLst>
                <a:tab pos="241300" algn="l"/>
              </a:tabLst>
            </a:pPr>
            <a:r>
              <a:rPr sz="2400" spc="-65" dirty="0" err="1">
                <a:latin typeface="Microsoft Sans Serif"/>
                <a:cs typeface="Microsoft Sans Serif"/>
              </a:rPr>
              <a:t>Supraperiosteal</a:t>
            </a:r>
            <a:r>
              <a:rPr lang="en-US" sz="2400" spc="-65" dirty="0">
                <a:latin typeface="Microsoft Sans Serif"/>
                <a:cs typeface="Microsoft Sans Serif"/>
              </a:rPr>
              <a:t> </a:t>
            </a:r>
            <a:r>
              <a:rPr sz="2400" spc="-65" dirty="0">
                <a:latin typeface="Microsoft Sans Serif"/>
                <a:cs typeface="Microsoft Sans Serif"/>
              </a:rPr>
              <a:t>(infiltration)</a:t>
            </a:r>
            <a:endParaRPr sz="2400" dirty="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20" dirty="0">
                <a:latin typeface="Microsoft Sans Serif"/>
                <a:cs typeface="Microsoft Sans Serif"/>
              </a:rPr>
              <a:t>Periodontal</a:t>
            </a:r>
            <a:r>
              <a:rPr sz="2400" spc="-5" dirty="0">
                <a:latin typeface="Microsoft Sans Serif"/>
                <a:cs typeface="Microsoft Sans Serif"/>
              </a:rPr>
              <a:t> </a:t>
            </a:r>
            <a:r>
              <a:rPr sz="2400" spc="-120" dirty="0">
                <a:latin typeface="Microsoft Sans Serif"/>
                <a:cs typeface="Microsoft Sans Serif"/>
              </a:rPr>
              <a:t>ligament</a:t>
            </a:r>
            <a:r>
              <a:rPr sz="2400" spc="-10" dirty="0">
                <a:latin typeface="Microsoft Sans Serif"/>
                <a:cs typeface="Microsoft Sans Serif"/>
              </a:rPr>
              <a:t> </a:t>
            </a:r>
            <a:r>
              <a:rPr sz="2400" spc="-295" dirty="0">
                <a:latin typeface="Microsoft Sans Serif"/>
                <a:cs typeface="Microsoft Sans Serif"/>
              </a:rPr>
              <a:t>(PDL,</a:t>
            </a:r>
            <a:r>
              <a:rPr sz="2400" spc="70" dirty="0">
                <a:latin typeface="Microsoft Sans Serif"/>
                <a:cs typeface="Microsoft Sans Serif"/>
              </a:rPr>
              <a:t> </a:t>
            </a:r>
            <a:r>
              <a:rPr sz="2400" spc="-85" dirty="0">
                <a:latin typeface="Microsoft Sans Serif"/>
                <a:cs typeface="Microsoft Sans Serif"/>
              </a:rPr>
              <a:t>intraligamentary)</a:t>
            </a:r>
            <a:r>
              <a:rPr sz="2400" spc="10" dirty="0">
                <a:latin typeface="Microsoft Sans Serif"/>
                <a:cs typeface="Microsoft Sans Serif"/>
              </a:rPr>
              <a:t> </a:t>
            </a:r>
            <a:r>
              <a:rPr sz="2400" spc="-114" dirty="0">
                <a:latin typeface="Microsoft Sans Serif"/>
                <a:cs typeface="Microsoft Sans Serif"/>
              </a:rPr>
              <a:t>injection</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75" dirty="0" err="1">
                <a:latin typeface="Microsoft Sans Serif"/>
                <a:cs typeface="Microsoft Sans Serif"/>
              </a:rPr>
              <a:t>Intraseptal</a:t>
            </a:r>
            <a:r>
              <a:rPr lang="en-US" sz="2400" spc="-75" dirty="0">
                <a:latin typeface="Microsoft Sans Serif"/>
                <a:cs typeface="Microsoft Sans Serif"/>
              </a:rPr>
              <a:t> </a:t>
            </a:r>
            <a:r>
              <a:rPr sz="2400" spc="-75" dirty="0">
                <a:latin typeface="Microsoft Sans Serif"/>
                <a:cs typeface="Microsoft Sans Serif"/>
              </a:rPr>
              <a:t>injection</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85" dirty="0" err="1">
                <a:latin typeface="Microsoft Sans Serif"/>
                <a:cs typeface="Microsoft Sans Serif"/>
              </a:rPr>
              <a:t>Intracrestal</a:t>
            </a:r>
            <a:r>
              <a:rPr lang="en-US" sz="2400" spc="-85" dirty="0">
                <a:latin typeface="Microsoft Sans Serif"/>
                <a:cs typeface="Microsoft Sans Serif"/>
              </a:rPr>
              <a:t> </a:t>
            </a:r>
            <a:r>
              <a:rPr sz="2400" spc="-85" dirty="0">
                <a:latin typeface="Microsoft Sans Serif"/>
                <a:cs typeface="Microsoft Sans Serif"/>
              </a:rPr>
              <a:t>injection,</a:t>
            </a:r>
            <a:endParaRPr sz="2400" dirty="0">
              <a:latin typeface="Microsoft Sans Serif"/>
              <a:cs typeface="Microsoft Sans Serif"/>
            </a:endParaRPr>
          </a:p>
          <a:p>
            <a:pPr marL="241300" indent="-228600">
              <a:lnSpc>
                <a:spcPct val="100000"/>
              </a:lnSpc>
              <a:spcBef>
                <a:spcPts val="1565"/>
              </a:spcBef>
              <a:buSzPct val="125000"/>
              <a:buFont typeface="Arial MT"/>
              <a:buChar char="•"/>
              <a:tabLst>
                <a:tab pos="241300" algn="l"/>
              </a:tabLst>
            </a:pPr>
            <a:r>
              <a:rPr sz="2400" spc="-180" dirty="0">
                <a:latin typeface="Microsoft Sans Serif"/>
                <a:cs typeface="Microsoft Sans Serif"/>
              </a:rPr>
              <a:t>Intraosseous</a:t>
            </a:r>
            <a:r>
              <a:rPr lang="en-US" sz="2400" spc="-180" dirty="0">
                <a:latin typeface="Microsoft Sans Serif"/>
                <a:cs typeface="Microsoft Sans Serif"/>
              </a:rPr>
              <a:t> </a:t>
            </a:r>
            <a:r>
              <a:rPr sz="2400" spc="-180" dirty="0">
                <a:latin typeface="Microsoft Sans Serif"/>
                <a:cs typeface="Microsoft Sans Serif"/>
              </a:rPr>
              <a:t>(IO)</a:t>
            </a:r>
            <a:r>
              <a:rPr sz="2400" spc="160" dirty="0">
                <a:latin typeface="Microsoft Sans Serif"/>
                <a:cs typeface="Microsoft Sans Serif"/>
              </a:rPr>
              <a:t> </a:t>
            </a:r>
            <a:r>
              <a:rPr sz="2400" spc="-30" dirty="0">
                <a:latin typeface="Microsoft Sans Serif"/>
                <a:cs typeface="Microsoft Sans Serif"/>
              </a:rPr>
              <a:t>injection</a:t>
            </a:r>
            <a:endParaRPr sz="2400" dirty="0">
              <a:latin typeface="Microsoft Sans Serif"/>
              <a:cs typeface="Microsoft Sans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84375" y="0"/>
            <a:ext cx="9403080" cy="68488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425" dirty="0"/>
              <a:t>POSTERIOR</a:t>
            </a:r>
            <a:r>
              <a:rPr spc="-25" dirty="0"/>
              <a:t> </a:t>
            </a:r>
            <a:r>
              <a:rPr spc="-440" dirty="0"/>
              <a:t>SUPERIOR</a:t>
            </a:r>
            <a:r>
              <a:rPr spc="-20" dirty="0"/>
              <a:t> </a:t>
            </a:r>
            <a:r>
              <a:rPr spc="-405" dirty="0"/>
              <a:t>ALVEOLAR</a:t>
            </a:r>
            <a:r>
              <a:rPr spc="-25" dirty="0"/>
              <a:t> </a:t>
            </a:r>
            <a:r>
              <a:rPr spc="-459" dirty="0"/>
              <a:t>NERVE</a:t>
            </a:r>
            <a:r>
              <a:rPr spc="-10" dirty="0"/>
              <a:t> </a:t>
            </a:r>
            <a:r>
              <a:rPr spc="-495" dirty="0"/>
              <a:t>BLOCK</a:t>
            </a:r>
          </a:p>
        </p:txBody>
      </p:sp>
      <p:sp>
        <p:nvSpPr>
          <p:cNvPr id="3" name="object 3"/>
          <p:cNvSpPr txBox="1"/>
          <p:nvPr/>
        </p:nvSpPr>
        <p:spPr>
          <a:xfrm>
            <a:off x="1220520" y="2210724"/>
            <a:ext cx="8874760" cy="3294379"/>
          </a:xfrm>
          <a:prstGeom prst="rect">
            <a:avLst/>
          </a:prstGeom>
        </p:spPr>
        <p:txBody>
          <a:bodyPr vert="horz" wrap="square" lIns="0" tIns="83185" rIns="0" bIns="0" rtlCol="0">
            <a:spAutoFit/>
          </a:bodyPr>
          <a:lstStyle/>
          <a:p>
            <a:pPr marL="240029" indent="-227329">
              <a:lnSpc>
                <a:spcPct val="100000"/>
              </a:lnSpc>
              <a:spcBef>
                <a:spcPts val="655"/>
              </a:spcBef>
              <a:buSzPct val="125000"/>
              <a:buFont typeface="Arial MT"/>
              <a:buChar char="•"/>
              <a:tabLst>
                <a:tab pos="240029" algn="l"/>
              </a:tabLst>
            </a:pPr>
            <a:r>
              <a:rPr sz="2200" spc="-200" dirty="0">
                <a:latin typeface="Microsoft Sans Serif"/>
                <a:cs typeface="Microsoft Sans Serif"/>
              </a:rPr>
              <a:t>Commonly</a:t>
            </a:r>
            <a:r>
              <a:rPr sz="2200" spc="10" dirty="0">
                <a:latin typeface="Microsoft Sans Serif"/>
                <a:cs typeface="Microsoft Sans Serif"/>
              </a:rPr>
              <a:t> </a:t>
            </a:r>
            <a:r>
              <a:rPr sz="2200" spc="-204" dirty="0">
                <a:latin typeface="Microsoft Sans Serif"/>
                <a:cs typeface="Microsoft Sans Serif"/>
              </a:rPr>
              <a:t>used</a:t>
            </a:r>
            <a:r>
              <a:rPr sz="2200" spc="-5" dirty="0">
                <a:latin typeface="Microsoft Sans Serif"/>
                <a:cs typeface="Microsoft Sans Serif"/>
              </a:rPr>
              <a:t> </a:t>
            </a:r>
            <a:r>
              <a:rPr sz="2200" spc="-75" dirty="0">
                <a:latin typeface="Microsoft Sans Serif"/>
                <a:cs typeface="Microsoft Sans Serif"/>
              </a:rPr>
              <a:t>dental</a:t>
            </a:r>
            <a:r>
              <a:rPr sz="2200" spc="20" dirty="0">
                <a:latin typeface="Microsoft Sans Serif"/>
                <a:cs typeface="Microsoft Sans Serif"/>
              </a:rPr>
              <a:t> </a:t>
            </a:r>
            <a:r>
              <a:rPr sz="2200" spc="-125" dirty="0">
                <a:latin typeface="Microsoft Sans Serif"/>
                <a:cs typeface="Microsoft Sans Serif"/>
              </a:rPr>
              <a:t>nerve</a:t>
            </a:r>
            <a:r>
              <a:rPr sz="2200" spc="15" dirty="0">
                <a:latin typeface="Microsoft Sans Serif"/>
                <a:cs typeface="Microsoft Sans Serif"/>
              </a:rPr>
              <a:t> </a:t>
            </a:r>
            <a:r>
              <a:rPr sz="2200" spc="-10" dirty="0">
                <a:latin typeface="Microsoft Sans Serif"/>
                <a:cs typeface="Microsoft Sans Serif"/>
              </a:rPr>
              <a:t>block</a:t>
            </a:r>
            <a:endParaRPr sz="2200" dirty="0">
              <a:latin typeface="Microsoft Sans Serif"/>
              <a:cs typeface="Microsoft Sans Serif"/>
            </a:endParaRPr>
          </a:p>
          <a:p>
            <a:pPr marL="240029" indent="-227329">
              <a:lnSpc>
                <a:spcPct val="100000"/>
              </a:lnSpc>
              <a:spcBef>
                <a:spcPts val="1250"/>
              </a:spcBef>
              <a:buSzPct val="125000"/>
              <a:buFont typeface="Arial MT"/>
              <a:buChar char="•"/>
              <a:tabLst>
                <a:tab pos="240029" algn="l"/>
              </a:tabLst>
            </a:pPr>
            <a:r>
              <a:rPr sz="2200" spc="-90" dirty="0">
                <a:latin typeface="Microsoft Sans Serif"/>
                <a:cs typeface="Microsoft Sans Serif"/>
              </a:rPr>
              <a:t>Highly</a:t>
            </a:r>
            <a:r>
              <a:rPr sz="2200" spc="30" dirty="0">
                <a:latin typeface="Microsoft Sans Serif"/>
                <a:cs typeface="Microsoft Sans Serif"/>
              </a:rPr>
              <a:t> </a:t>
            </a:r>
            <a:r>
              <a:rPr sz="2200" spc="-229" dirty="0">
                <a:latin typeface="Microsoft Sans Serif"/>
                <a:cs typeface="Microsoft Sans Serif"/>
              </a:rPr>
              <a:t>successful</a:t>
            </a:r>
            <a:r>
              <a:rPr sz="2200" spc="25" dirty="0">
                <a:latin typeface="Microsoft Sans Serif"/>
                <a:cs typeface="Microsoft Sans Serif"/>
              </a:rPr>
              <a:t> </a:t>
            </a:r>
            <a:r>
              <a:rPr sz="2200" spc="-145" dirty="0">
                <a:latin typeface="Microsoft Sans Serif"/>
                <a:cs typeface="Microsoft Sans Serif"/>
              </a:rPr>
              <a:t>technique</a:t>
            </a:r>
            <a:r>
              <a:rPr sz="2200" spc="45" dirty="0">
                <a:latin typeface="Microsoft Sans Serif"/>
                <a:cs typeface="Microsoft Sans Serif"/>
              </a:rPr>
              <a:t> </a:t>
            </a:r>
            <a:r>
              <a:rPr sz="2200" spc="-10" dirty="0">
                <a:latin typeface="Microsoft Sans Serif"/>
                <a:cs typeface="Microsoft Sans Serif"/>
              </a:rPr>
              <a:t>(&gt;95%)</a:t>
            </a:r>
            <a:endParaRPr sz="2200" dirty="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200" spc="-65" dirty="0">
                <a:latin typeface="Microsoft Sans Serif"/>
                <a:cs typeface="Microsoft Sans Serif"/>
              </a:rPr>
              <a:t>•Other</a:t>
            </a:r>
            <a:r>
              <a:rPr sz="2200" spc="15" dirty="0">
                <a:latin typeface="Microsoft Sans Serif"/>
                <a:cs typeface="Microsoft Sans Serif"/>
              </a:rPr>
              <a:t> </a:t>
            </a:r>
            <a:r>
              <a:rPr sz="2200" spc="-254" dirty="0">
                <a:latin typeface="Microsoft Sans Serif"/>
                <a:cs typeface="Microsoft Sans Serif"/>
              </a:rPr>
              <a:t>Common</a:t>
            </a:r>
            <a:r>
              <a:rPr sz="2200" spc="10" dirty="0">
                <a:latin typeface="Microsoft Sans Serif"/>
                <a:cs typeface="Microsoft Sans Serif"/>
              </a:rPr>
              <a:t> </a:t>
            </a:r>
            <a:r>
              <a:rPr sz="2200" spc="-215" dirty="0">
                <a:latin typeface="Microsoft Sans Serif"/>
                <a:cs typeface="Microsoft Sans Serif"/>
              </a:rPr>
              <a:t>Names</a:t>
            </a:r>
            <a:r>
              <a:rPr sz="2200" spc="15" dirty="0">
                <a:latin typeface="Microsoft Sans Serif"/>
                <a:cs typeface="Microsoft Sans Serif"/>
              </a:rPr>
              <a:t> </a:t>
            </a:r>
            <a:r>
              <a:rPr lang="ru-RU" sz="2200" spc="-10" dirty="0">
                <a:latin typeface="Microsoft Sans Serif"/>
                <a:cs typeface="Microsoft Sans Serif"/>
              </a:rPr>
              <a:t>–</a:t>
            </a:r>
            <a:r>
              <a:rPr sz="2200" b="1" spc="-175" dirty="0">
                <a:latin typeface="Arial"/>
                <a:cs typeface="Arial"/>
              </a:rPr>
              <a:t>Tuberosity</a:t>
            </a:r>
            <a:r>
              <a:rPr lang="en-US" sz="2200" b="1" spc="-175" dirty="0">
                <a:latin typeface="Arial"/>
                <a:cs typeface="Arial"/>
              </a:rPr>
              <a:t> </a:t>
            </a:r>
            <a:r>
              <a:rPr sz="2200" b="1" spc="-175" dirty="0">
                <a:latin typeface="Arial"/>
                <a:cs typeface="Arial"/>
              </a:rPr>
              <a:t>block,</a:t>
            </a:r>
            <a:r>
              <a:rPr sz="2200" b="1" spc="-55" dirty="0">
                <a:latin typeface="Arial"/>
                <a:cs typeface="Arial"/>
              </a:rPr>
              <a:t> </a:t>
            </a:r>
            <a:r>
              <a:rPr sz="2200" b="1" spc="-80" dirty="0">
                <a:latin typeface="Arial"/>
                <a:cs typeface="Arial"/>
              </a:rPr>
              <a:t>zygomatic</a:t>
            </a:r>
            <a:r>
              <a:rPr lang="en-US" sz="2200" b="1" spc="-80" dirty="0">
                <a:latin typeface="Arial"/>
                <a:cs typeface="Arial"/>
              </a:rPr>
              <a:t> </a:t>
            </a:r>
            <a:r>
              <a:rPr sz="2200" b="1" spc="-80" dirty="0">
                <a:latin typeface="Arial"/>
                <a:cs typeface="Arial"/>
              </a:rPr>
              <a:t>block.</a:t>
            </a:r>
            <a:endParaRPr sz="2200" dirty="0">
              <a:latin typeface="Arial"/>
              <a:cs typeface="Arial"/>
            </a:endParaRPr>
          </a:p>
          <a:p>
            <a:pPr marL="240029" indent="-227329">
              <a:lnSpc>
                <a:spcPct val="100000"/>
              </a:lnSpc>
              <a:spcBef>
                <a:spcPts val="1275"/>
              </a:spcBef>
              <a:buSzPct val="125000"/>
              <a:buFont typeface="Arial MT"/>
              <a:buChar char="•"/>
              <a:tabLst>
                <a:tab pos="240029" algn="l"/>
              </a:tabLst>
            </a:pPr>
            <a:r>
              <a:rPr sz="2200" spc="-130" dirty="0">
                <a:latin typeface="Microsoft Sans Serif"/>
                <a:cs typeface="Microsoft Sans Serif"/>
              </a:rPr>
              <a:t>•</a:t>
            </a:r>
            <a:r>
              <a:rPr sz="2200" b="1" spc="-130" dirty="0">
                <a:latin typeface="Arial"/>
                <a:cs typeface="Arial"/>
              </a:rPr>
              <a:t>Areas</a:t>
            </a:r>
            <a:r>
              <a:rPr sz="2200" b="1" spc="-15" dirty="0">
                <a:latin typeface="Arial"/>
                <a:cs typeface="Arial"/>
              </a:rPr>
              <a:t> </a:t>
            </a:r>
            <a:r>
              <a:rPr sz="2200" b="1" spc="-75" dirty="0">
                <a:latin typeface="Arial"/>
                <a:cs typeface="Arial"/>
              </a:rPr>
              <a:t>Anesthetized</a:t>
            </a:r>
            <a:endParaRPr sz="2200" dirty="0">
              <a:latin typeface="Arial"/>
              <a:cs typeface="Arial"/>
            </a:endParaRPr>
          </a:p>
          <a:p>
            <a:pPr marL="240029" indent="-227329">
              <a:lnSpc>
                <a:spcPct val="100000"/>
              </a:lnSpc>
              <a:spcBef>
                <a:spcPts val="1250"/>
              </a:spcBef>
              <a:buSzPct val="125000"/>
              <a:buFont typeface="Arial MT"/>
              <a:buChar char="•"/>
              <a:tabLst>
                <a:tab pos="240029" algn="l"/>
              </a:tabLst>
            </a:pPr>
            <a:r>
              <a:rPr sz="2200" spc="-95" dirty="0">
                <a:latin typeface="Microsoft Sans Serif"/>
                <a:cs typeface="Microsoft Sans Serif"/>
              </a:rPr>
              <a:t>–</a:t>
            </a:r>
            <a:r>
              <a:rPr sz="2200" b="1" spc="-95" dirty="0">
                <a:latin typeface="Arial"/>
                <a:cs typeface="Arial"/>
              </a:rPr>
              <a:t>Pulps</a:t>
            </a:r>
            <a:r>
              <a:rPr sz="2200" b="1" spc="-50" dirty="0">
                <a:latin typeface="Arial"/>
                <a:cs typeface="Arial"/>
              </a:rPr>
              <a:t> </a:t>
            </a:r>
            <a:r>
              <a:rPr sz="2200" dirty="0">
                <a:latin typeface="Microsoft Sans Serif"/>
                <a:cs typeface="Microsoft Sans Serif"/>
              </a:rPr>
              <a:t>of</a:t>
            </a:r>
            <a:r>
              <a:rPr sz="2200" spc="80" dirty="0">
                <a:latin typeface="Microsoft Sans Serif"/>
                <a:cs typeface="Microsoft Sans Serif"/>
              </a:rPr>
              <a:t> </a:t>
            </a:r>
            <a:r>
              <a:rPr sz="2200" spc="-114" dirty="0">
                <a:latin typeface="Microsoft Sans Serif"/>
                <a:cs typeface="Microsoft Sans Serif"/>
              </a:rPr>
              <a:t>the</a:t>
            </a:r>
            <a:r>
              <a:rPr sz="2200" spc="45" dirty="0">
                <a:latin typeface="Microsoft Sans Serif"/>
                <a:cs typeface="Microsoft Sans Serif"/>
              </a:rPr>
              <a:t> </a:t>
            </a:r>
            <a:r>
              <a:rPr sz="2200" b="1" spc="-80" dirty="0">
                <a:latin typeface="Arial"/>
                <a:cs typeface="Arial"/>
              </a:rPr>
              <a:t>maxillary</a:t>
            </a:r>
            <a:r>
              <a:rPr sz="2200" b="1" spc="-40" dirty="0">
                <a:latin typeface="Arial"/>
                <a:cs typeface="Arial"/>
              </a:rPr>
              <a:t> </a:t>
            </a:r>
            <a:r>
              <a:rPr sz="2200" b="1" spc="-140" dirty="0">
                <a:latin typeface="Arial"/>
                <a:cs typeface="Arial"/>
              </a:rPr>
              <a:t>third,</a:t>
            </a:r>
            <a:r>
              <a:rPr sz="2200" b="1" spc="-75" dirty="0">
                <a:latin typeface="Arial"/>
                <a:cs typeface="Arial"/>
              </a:rPr>
              <a:t> </a:t>
            </a:r>
            <a:r>
              <a:rPr sz="2200" b="1" spc="-210" dirty="0">
                <a:latin typeface="Arial"/>
                <a:cs typeface="Arial"/>
              </a:rPr>
              <a:t>second,</a:t>
            </a:r>
            <a:r>
              <a:rPr sz="2200" b="1" spc="-70" dirty="0">
                <a:latin typeface="Arial"/>
                <a:cs typeface="Arial"/>
              </a:rPr>
              <a:t> </a:t>
            </a:r>
            <a:r>
              <a:rPr sz="2200" b="1" spc="-150" dirty="0">
                <a:latin typeface="Arial"/>
                <a:cs typeface="Arial"/>
              </a:rPr>
              <a:t>and</a:t>
            </a:r>
            <a:r>
              <a:rPr sz="2200" b="1" spc="-40" dirty="0">
                <a:latin typeface="Arial"/>
                <a:cs typeface="Arial"/>
              </a:rPr>
              <a:t> </a:t>
            </a:r>
            <a:r>
              <a:rPr sz="2200" b="1" spc="-145" dirty="0">
                <a:latin typeface="Arial"/>
                <a:cs typeface="Arial"/>
              </a:rPr>
              <a:t>first</a:t>
            </a:r>
            <a:r>
              <a:rPr sz="2200" b="1" spc="-25" dirty="0">
                <a:latin typeface="Arial"/>
                <a:cs typeface="Arial"/>
              </a:rPr>
              <a:t> </a:t>
            </a:r>
            <a:r>
              <a:rPr sz="2200" b="1" spc="-165" dirty="0">
                <a:latin typeface="Arial"/>
                <a:cs typeface="Arial"/>
              </a:rPr>
              <a:t>molars</a:t>
            </a:r>
            <a:r>
              <a:rPr sz="2200" b="1" spc="-140" dirty="0">
                <a:latin typeface="Arial"/>
                <a:cs typeface="Arial"/>
              </a:rPr>
              <a:t> </a:t>
            </a:r>
            <a:r>
              <a:rPr sz="2200" spc="-95" dirty="0">
                <a:latin typeface="Microsoft Sans Serif"/>
                <a:cs typeface="Microsoft Sans Serif"/>
              </a:rPr>
              <a:t>(entire</a:t>
            </a:r>
            <a:r>
              <a:rPr sz="2200" spc="45" dirty="0">
                <a:latin typeface="Microsoft Sans Serif"/>
                <a:cs typeface="Microsoft Sans Serif"/>
              </a:rPr>
              <a:t> </a:t>
            </a:r>
            <a:r>
              <a:rPr sz="2200" spc="-100" dirty="0">
                <a:latin typeface="Microsoft Sans Serif"/>
                <a:cs typeface="Microsoft Sans Serif"/>
              </a:rPr>
              <a:t>tooth</a:t>
            </a:r>
            <a:r>
              <a:rPr sz="2200" spc="20" dirty="0">
                <a:latin typeface="Microsoft Sans Serif"/>
                <a:cs typeface="Microsoft Sans Serif"/>
              </a:rPr>
              <a:t> </a:t>
            </a:r>
            <a:r>
              <a:rPr sz="2200" spc="180" dirty="0">
                <a:latin typeface="Microsoft Sans Serif"/>
                <a:cs typeface="Microsoft Sans Serif"/>
              </a:rPr>
              <a:t>=</a:t>
            </a:r>
            <a:r>
              <a:rPr sz="2200" spc="15" dirty="0">
                <a:latin typeface="Microsoft Sans Serif"/>
                <a:cs typeface="Microsoft Sans Serif"/>
              </a:rPr>
              <a:t> </a:t>
            </a:r>
            <a:r>
              <a:rPr sz="2200" spc="-20" dirty="0">
                <a:latin typeface="Microsoft Sans Serif"/>
                <a:cs typeface="Microsoft Sans Serif"/>
              </a:rPr>
              <a:t>72%;</a:t>
            </a:r>
            <a:endParaRPr sz="2200" dirty="0">
              <a:latin typeface="Microsoft Sans Serif"/>
              <a:cs typeface="Microsoft Sans Serif"/>
            </a:endParaRPr>
          </a:p>
          <a:p>
            <a:pPr marL="240665">
              <a:lnSpc>
                <a:spcPct val="100000"/>
              </a:lnSpc>
              <a:spcBef>
                <a:spcPts val="265"/>
              </a:spcBef>
            </a:pPr>
            <a:r>
              <a:rPr lang="en-US" sz="2200" spc="-150" dirty="0" err="1">
                <a:latin typeface="Microsoft Sans Serif"/>
                <a:cs typeface="Microsoft Sans Serif"/>
              </a:rPr>
              <a:t>m</a:t>
            </a:r>
            <a:r>
              <a:rPr sz="2200" spc="-150" dirty="0" err="1">
                <a:latin typeface="Microsoft Sans Serif"/>
                <a:cs typeface="Microsoft Sans Serif"/>
              </a:rPr>
              <a:t>esiobuccal</a:t>
            </a:r>
            <a:r>
              <a:rPr lang="en-US" sz="2200" spc="-150" dirty="0">
                <a:latin typeface="Microsoft Sans Serif"/>
                <a:cs typeface="Microsoft Sans Serif"/>
              </a:rPr>
              <a:t> </a:t>
            </a:r>
            <a:r>
              <a:rPr sz="2200" spc="-150" dirty="0">
                <a:latin typeface="Microsoft Sans Serif"/>
                <a:cs typeface="Microsoft Sans Serif"/>
              </a:rPr>
              <a:t>root</a:t>
            </a:r>
            <a:r>
              <a:rPr sz="2200" dirty="0">
                <a:latin typeface="Microsoft Sans Serif"/>
                <a:cs typeface="Microsoft Sans Serif"/>
              </a:rPr>
              <a:t> of</a:t>
            </a:r>
            <a:r>
              <a:rPr sz="2200" spc="70" dirty="0">
                <a:latin typeface="Microsoft Sans Serif"/>
                <a:cs typeface="Microsoft Sans Serif"/>
              </a:rPr>
              <a:t> </a:t>
            </a:r>
            <a:r>
              <a:rPr sz="2200" spc="-130" dirty="0">
                <a:latin typeface="Microsoft Sans Serif"/>
                <a:cs typeface="Microsoft Sans Serif"/>
              </a:rPr>
              <a:t>the</a:t>
            </a:r>
            <a:r>
              <a:rPr sz="2200" spc="-10" dirty="0">
                <a:latin typeface="Microsoft Sans Serif"/>
                <a:cs typeface="Microsoft Sans Serif"/>
              </a:rPr>
              <a:t> </a:t>
            </a:r>
            <a:r>
              <a:rPr sz="2200" spc="-45" dirty="0">
                <a:latin typeface="Microsoft Sans Serif"/>
                <a:cs typeface="Microsoft Sans Serif"/>
              </a:rPr>
              <a:t>maxillary</a:t>
            </a:r>
            <a:r>
              <a:rPr sz="2200" spc="-5" dirty="0">
                <a:latin typeface="Microsoft Sans Serif"/>
                <a:cs typeface="Microsoft Sans Serif"/>
              </a:rPr>
              <a:t> </a:t>
            </a:r>
            <a:r>
              <a:rPr sz="2200" spc="-40" dirty="0">
                <a:latin typeface="Microsoft Sans Serif"/>
                <a:cs typeface="Microsoft Sans Serif"/>
              </a:rPr>
              <a:t>first</a:t>
            </a:r>
            <a:r>
              <a:rPr sz="2200" spc="-5" dirty="0">
                <a:latin typeface="Microsoft Sans Serif"/>
                <a:cs typeface="Microsoft Sans Serif"/>
              </a:rPr>
              <a:t> </a:t>
            </a:r>
            <a:r>
              <a:rPr sz="2200" spc="-95" dirty="0">
                <a:latin typeface="Microsoft Sans Serif"/>
                <a:cs typeface="Microsoft Sans Serif"/>
              </a:rPr>
              <a:t>molar</a:t>
            </a:r>
            <a:r>
              <a:rPr sz="2200" spc="5" dirty="0">
                <a:latin typeface="Microsoft Sans Serif"/>
                <a:cs typeface="Microsoft Sans Serif"/>
              </a:rPr>
              <a:t> </a:t>
            </a:r>
            <a:r>
              <a:rPr sz="2200" spc="-135" dirty="0">
                <a:latin typeface="Microsoft Sans Serif"/>
                <a:cs typeface="Microsoft Sans Serif"/>
              </a:rPr>
              <a:t>not</a:t>
            </a:r>
            <a:r>
              <a:rPr sz="2200" spc="-5" dirty="0">
                <a:latin typeface="Microsoft Sans Serif"/>
                <a:cs typeface="Microsoft Sans Serif"/>
              </a:rPr>
              <a:t> </a:t>
            </a:r>
            <a:r>
              <a:rPr sz="2200" spc="-135" dirty="0">
                <a:latin typeface="Microsoft Sans Serif"/>
                <a:cs typeface="Microsoft Sans Serif"/>
              </a:rPr>
              <a:t>anesthetized</a:t>
            </a:r>
            <a:r>
              <a:rPr sz="2200" spc="-5" dirty="0">
                <a:latin typeface="Microsoft Sans Serif"/>
                <a:cs typeface="Microsoft Sans Serif"/>
              </a:rPr>
              <a:t> </a:t>
            </a:r>
            <a:r>
              <a:rPr sz="2200" spc="180" dirty="0">
                <a:latin typeface="Microsoft Sans Serif"/>
                <a:cs typeface="Microsoft Sans Serif"/>
              </a:rPr>
              <a:t>=</a:t>
            </a:r>
            <a:r>
              <a:rPr sz="2200" spc="-20" dirty="0">
                <a:latin typeface="Microsoft Sans Serif"/>
                <a:cs typeface="Microsoft Sans Serif"/>
              </a:rPr>
              <a:t> 28%)</a:t>
            </a:r>
            <a:endParaRPr sz="2200" dirty="0">
              <a:latin typeface="Microsoft Sans Serif"/>
              <a:cs typeface="Microsoft Sans Serif"/>
            </a:endParaRPr>
          </a:p>
          <a:p>
            <a:pPr marL="240029" indent="-227329">
              <a:lnSpc>
                <a:spcPct val="100000"/>
              </a:lnSpc>
              <a:spcBef>
                <a:spcPts val="1270"/>
              </a:spcBef>
              <a:buSzPct val="125000"/>
              <a:buFont typeface="Arial MT"/>
              <a:buChar char="•"/>
              <a:tabLst>
                <a:tab pos="240029" algn="l"/>
              </a:tabLst>
            </a:pPr>
            <a:r>
              <a:rPr sz="2200" spc="-145" dirty="0">
                <a:latin typeface="Microsoft Sans Serif"/>
                <a:cs typeface="Microsoft Sans Serif"/>
              </a:rPr>
              <a:t>–</a:t>
            </a:r>
            <a:r>
              <a:rPr sz="2200" b="1" spc="-145" dirty="0">
                <a:latin typeface="Arial"/>
                <a:cs typeface="Arial"/>
              </a:rPr>
              <a:t>Buccal</a:t>
            </a:r>
            <a:r>
              <a:rPr sz="2200" b="1" spc="-20" dirty="0">
                <a:latin typeface="Arial"/>
                <a:cs typeface="Arial"/>
              </a:rPr>
              <a:t> </a:t>
            </a:r>
            <a:r>
              <a:rPr sz="2200" b="1" spc="-160" dirty="0">
                <a:latin typeface="Arial"/>
                <a:cs typeface="Arial"/>
              </a:rPr>
              <a:t>periodontium</a:t>
            </a:r>
            <a:r>
              <a:rPr lang="en-US" sz="2200" b="1" spc="-160" dirty="0">
                <a:latin typeface="Arial"/>
                <a:cs typeface="Arial"/>
              </a:rPr>
              <a:t> </a:t>
            </a:r>
            <a:r>
              <a:rPr sz="2200" spc="-160" dirty="0">
                <a:latin typeface="Microsoft Sans Serif"/>
                <a:cs typeface="Microsoft Sans Serif"/>
              </a:rPr>
              <a:t>and</a:t>
            </a:r>
            <a:r>
              <a:rPr sz="2200" spc="10" dirty="0">
                <a:latin typeface="Microsoft Sans Serif"/>
                <a:cs typeface="Microsoft Sans Serif"/>
              </a:rPr>
              <a:t> </a:t>
            </a:r>
            <a:r>
              <a:rPr sz="2200" spc="-135" dirty="0">
                <a:latin typeface="Microsoft Sans Serif"/>
                <a:cs typeface="Microsoft Sans Serif"/>
              </a:rPr>
              <a:t>bone</a:t>
            </a:r>
            <a:r>
              <a:rPr sz="2200" spc="20" dirty="0">
                <a:latin typeface="Microsoft Sans Serif"/>
                <a:cs typeface="Microsoft Sans Serif"/>
              </a:rPr>
              <a:t> </a:t>
            </a:r>
            <a:r>
              <a:rPr sz="2200" spc="-80" dirty="0">
                <a:latin typeface="Microsoft Sans Serif"/>
                <a:cs typeface="Microsoft Sans Serif"/>
              </a:rPr>
              <a:t>overlying</a:t>
            </a:r>
            <a:r>
              <a:rPr sz="2200" spc="65" dirty="0">
                <a:latin typeface="Microsoft Sans Serif"/>
                <a:cs typeface="Microsoft Sans Serif"/>
              </a:rPr>
              <a:t> </a:t>
            </a:r>
            <a:r>
              <a:rPr sz="2200" spc="-180" dirty="0">
                <a:latin typeface="Microsoft Sans Serif"/>
                <a:cs typeface="Microsoft Sans Serif"/>
              </a:rPr>
              <a:t>these</a:t>
            </a:r>
            <a:r>
              <a:rPr sz="2200" spc="50" dirty="0">
                <a:latin typeface="Microsoft Sans Serif"/>
                <a:cs typeface="Microsoft Sans Serif"/>
              </a:rPr>
              <a:t> </a:t>
            </a:r>
            <a:r>
              <a:rPr sz="2200" spc="-10" dirty="0">
                <a:latin typeface="Microsoft Sans Serif"/>
                <a:cs typeface="Microsoft Sans Serif"/>
              </a:rPr>
              <a:t>teeth</a:t>
            </a:r>
            <a:endParaRPr sz="2200" dirty="0">
              <a:latin typeface="Microsoft Sans Serif"/>
              <a:cs typeface="Microsoft Sans Serif"/>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E0F854-9527-4CEE-8B8F-1280E602D6F9}"/>
              </a:ext>
            </a:extLst>
          </p:cNvPr>
          <p:cNvSpPr>
            <a:spLocks noGrp="1"/>
          </p:cNvSpPr>
          <p:nvPr>
            <p:ph type="title"/>
          </p:nvPr>
        </p:nvSpPr>
        <p:spPr>
          <a:xfrm>
            <a:off x="2590800" y="152400"/>
            <a:ext cx="7543800" cy="553998"/>
          </a:xfrm>
        </p:spPr>
        <p:txBody>
          <a:bodyPr/>
          <a:lstStyle/>
          <a:p>
            <a:pPr>
              <a:defRPr/>
            </a:pPr>
            <a:r>
              <a:rPr lang="en-US" dirty="0"/>
              <a:t>Nerve</a:t>
            </a:r>
            <a:endParaRPr lang="ru-RU" dirty="0"/>
          </a:p>
        </p:txBody>
      </p:sp>
      <p:pic>
        <p:nvPicPr>
          <p:cNvPr id="107523" name="Объект 6">
            <a:extLst>
              <a:ext uri="{FF2B5EF4-FFF2-40B4-BE49-F238E27FC236}">
                <a16:creationId xmlns:a16="http://schemas.microsoft.com/office/drawing/2014/main" id="{57C1D927-81FF-47A8-B425-2C3F9B9A41E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19200" y="812477"/>
            <a:ext cx="6324600" cy="5882013"/>
          </a:xfrm>
        </p:spPr>
      </p:pic>
      <p:sp>
        <p:nvSpPr>
          <p:cNvPr id="5" name="Текст 4">
            <a:extLst>
              <a:ext uri="{FF2B5EF4-FFF2-40B4-BE49-F238E27FC236}">
                <a16:creationId xmlns:a16="http://schemas.microsoft.com/office/drawing/2014/main" id="{5FB4D246-A882-4E90-B4F4-8298CFA1FE3B}"/>
              </a:ext>
            </a:extLst>
          </p:cNvPr>
          <p:cNvSpPr>
            <a:spLocks noGrp="1"/>
          </p:cNvSpPr>
          <p:nvPr>
            <p:ph type="body" sz="half" idx="2"/>
          </p:nvPr>
        </p:nvSpPr>
        <p:spPr>
          <a:xfrm>
            <a:off x="7974291" y="990600"/>
            <a:ext cx="2971800" cy="1107996"/>
          </a:xfrm>
        </p:spPr>
        <p:txBody>
          <a:bodyPr/>
          <a:lstStyle/>
          <a:p>
            <a:pPr>
              <a:defRPr/>
            </a:pPr>
            <a:r>
              <a:rPr lang="en-US" dirty="0"/>
              <a:t>Posterior superior alveolar nerve (lateral-left view)</a:t>
            </a:r>
            <a:endParaRPr lang="ru-RU" dirty="0"/>
          </a:p>
        </p:txBody>
      </p:sp>
    </p:spTree>
    <p:extLst>
      <p:ext uri="{BB962C8B-B14F-4D97-AF65-F5344CB8AC3E}">
        <p14:creationId xmlns:p14="http://schemas.microsoft.com/office/powerpoint/2010/main" val="17680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425" dirty="0"/>
              <a:t>POSTERIOR</a:t>
            </a:r>
            <a:r>
              <a:rPr spc="-25" dirty="0"/>
              <a:t> </a:t>
            </a:r>
            <a:r>
              <a:rPr spc="-440" dirty="0"/>
              <a:t>SUPERIOR</a:t>
            </a:r>
            <a:r>
              <a:rPr spc="-20" dirty="0"/>
              <a:t> </a:t>
            </a:r>
            <a:r>
              <a:rPr spc="-405" dirty="0"/>
              <a:t>ALVEOLAR</a:t>
            </a:r>
            <a:r>
              <a:rPr spc="-25" dirty="0"/>
              <a:t> </a:t>
            </a:r>
            <a:r>
              <a:rPr spc="-459" dirty="0"/>
              <a:t>NERVE</a:t>
            </a:r>
            <a:r>
              <a:rPr spc="-10" dirty="0"/>
              <a:t> </a:t>
            </a:r>
            <a:r>
              <a:rPr spc="-495" dirty="0"/>
              <a:t>BLOCK</a:t>
            </a:r>
          </a:p>
        </p:txBody>
      </p:sp>
      <p:sp>
        <p:nvSpPr>
          <p:cNvPr id="3" name="object 3"/>
          <p:cNvSpPr txBox="1"/>
          <p:nvPr/>
        </p:nvSpPr>
        <p:spPr>
          <a:xfrm>
            <a:off x="1220520" y="1532649"/>
            <a:ext cx="5343525" cy="4398645"/>
          </a:xfrm>
          <a:prstGeom prst="rect">
            <a:avLst/>
          </a:prstGeom>
        </p:spPr>
        <p:txBody>
          <a:bodyPr vert="horz" wrap="square" lIns="0" tIns="58419" rIns="0" bIns="0" rtlCol="0">
            <a:spAutoFit/>
          </a:bodyPr>
          <a:lstStyle/>
          <a:p>
            <a:pPr marL="12700">
              <a:lnSpc>
                <a:spcPct val="100000"/>
              </a:lnSpc>
              <a:spcBef>
                <a:spcPts val="459"/>
              </a:spcBef>
            </a:pPr>
            <a:r>
              <a:rPr sz="2200" b="1" spc="-70" dirty="0">
                <a:latin typeface="Arial"/>
                <a:cs typeface="Arial"/>
              </a:rPr>
              <a:t>Indications</a:t>
            </a:r>
            <a:endParaRPr sz="2200">
              <a:latin typeface="Arial"/>
              <a:cs typeface="Arial"/>
            </a:endParaRPr>
          </a:p>
          <a:p>
            <a:pPr marL="240029" indent="-227329">
              <a:lnSpc>
                <a:spcPct val="100000"/>
              </a:lnSpc>
              <a:spcBef>
                <a:spcPts val="1010"/>
              </a:spcBef>
              <a:buSzPct val="125000"/>
              <a:buFont typeface="Arial MT"/>
              <a:buChar char="•"/>
              <a:tabLst>
                <a:tab pos="240029" algn="l"/>
              </a:tabLst>
            </a:pPr>
            <a:r>
              <a:rPr sz="2200" spc="-130" dirty="0">
                <a:latin typeface="Microsoft Sans Serif"/>
                <a:cs typeface="Microsoft Sans Serif"/>
              </a:rPr>
              <a:t>When</a:t>
            </a:r>
            <a:r>
              <a:rPr sz="2200" spc="-20" dirty="0">
                <a:latin typeface="Microsoft Sans Serif"/>
                <a:cs typeface="Microsoft Sans Serif"/>
              </a:rPr>
              <a:t> </a:t>
            </a:r>
            <a:r>
              <a:rPr sz="2200" spc="-110" dirty="0">
                <a:latin typeface="Microsoft Sans Serif"/>
                <a:cs typeface="Microsoft Sans Serif"/>
              </a:rPr>
              <a:t>treatment</a:t>
            </a:r>
            <a:r>
              <a:rPr sz="2200" spc="-35" dirty="0">
                <a:latin typeface="Microsoft Sans Serif"/>
                <a:cs typeface="Microsoft Sans Serif"/>
              </a:rPr>
              <a:t> </a:t>
            </a:r>
            <a:r>
              <a:rPr sz="2200" spc="-165" dirty="0">
                <a:latin typeface="Microsoft Sans Serif"/>
                <a:cs typeface="Microsoft Sans Serif"/>
              </a:rPr>
              <a:t>involves</a:t>
            </a:r>
            <a:r>
              <a:rPr sz="2200" spc="15" dirty="0">
                <a:latin typeface="Microsoft Sans Serif"/>
                <a:cs typeface="Microsoft Sans Serif"/>
              </a:rPr>
              <a:t> </a:t>
            </a:r>
            <a:r>
              <a:rPr sz="2200" spc="-85" dirty="0">
                <a:latin typeface="Microsoft Sans Serif"/>
                <a:cs typeface="Microsoft Sans Serif"/>
              </a:rPr>
              <a:t>two</a:t>
            </a:r>
            <a:r>
              <a:rPr sz="2200" spc="-60" dirty="0">
                <a:latin typeface="Microsoft Sans Serif"/>
                <a:cs typeface="Microsoft Sans Serif"/>
              </a:rPr>
              <a:t> </a:t>
            </a:r>
            <a:r>
              <a:rPr sz="2200" dirty="0">
                <a:latin typeface="Microsoft Sans Serif"/>
                <a:cs typeface="Microsoft Sans Serif"/>
              </a:rPr>
              <a:t>or</a:t>
            </a:r>
            <a:r>
              <a:rPr sz="2200" spc="-35" dirty="0">
                <a:latin typeface="Microsoft Sans Serif"/>
                <a:cs typeface="Microsoft Sans Serif"/>
              </a:rPr>
              <a:t> </a:t>
            </a:r>
            <a:r>
              <a:rPr sz="2200" spc="-20" dirty="0">
                <a:latin typeface="Microsoft Sans Serif"/>
                <a:cs typeface="Microsoft Sans Serif"/>
              </a:rPr>
              <a:t>more</a:t>
            </a:r>
            <a:endParaRPr sz="2200">
              <a:latin typeface="Microsoft Sans Serif"/>
              <a:cs typeface="Microsoft Sans Serif"/>
            </a:endParaRPr>
          </a:p>
          <a:p>
            <a:pPr marL="240665">
              <a:lnSpc>
                <a:spcPct val="100000"/>
              </a:lnSpc>
            </a:pPr>
            <a:r>
              <a:rPr sz="2200" spc="-45" dirty="0">
                <a:latin typeface="Microsoft Sans Serif"/>
                <a:cs typeface="Microsoft Sans Serif"/>
              </a:rPr>
              <a:t>maxillary</a:t>
            </a:r>
            <a:r>
              <a:rPr sz="2200" spc="-70" dirty="0">
                <a:latin typeface="Microsoft Sans Serif"/>
                <a:cs typeface="Microsoft Sans Serif"/>
              </a:rPr>
              <a:t> </a:t>
            </a:r>
            <a:r>
              <a:rPr sz="2200" spc="-10" dirty="0">
                <a:latin typeface="Microsoft Sans Serif"/>
                <a:cs typeface="Microsoft Sans Serif"/>
              </a:rPr>
              <a:t>molars</a:t>
            </a:r>
            <a:endParaRPr sz="2200">
              <a:latin typeface="Microsoft Sans Serif"/>
              <a:cs typeface="Microsoft Sans Serif"/>
            </a:endParaRPr>
          </a:p>
          <a:p>
            <a:pPr marL="239395" marR="229870" indent="-227329">
              <a:lnSpc>
                <a:spcPct val="100000"/>
              </a:lnSpc>
              <a:spcBef>
                <a:spcPts val="1010"/>
              </a:spcBef>
              <a:buSzPct val="125000"/>
              <a:buFont typeface="Arial MT"/>
              <a:buChar char="•"/>
              <a:tabLst>
                <a:tab pos="240665" algn="l"/>
              </a:tabLst>
            </a:pPr>
            <a:r>
              <a:rPr sz="2200" spc="-135" dirty="0">
                <a:latin typeface="Microsoft Sans Serif"/>
                <a:cs typeface="Microsoft Sans Serif"/>
              </a:rPr>
              <a:t>When</a:t>
            </a:r>
            <a:r>
              <a:rPr sz="2200" spc="30" dirty="0">
                <a:latin typeface="Microsoft Sans Serif"/>
                <a:cs typeface="Microsoft Sans Serif"/>
              </a:rPr>
              <a:t> </a:t>
            </a:r>
            <a:r>
              <a:rPr sz="2200" spc="-110" dirty="0">
                <a:latin typeface="Microsoft Sans Serif"/>
                <a:cs typeface="Microsoft Sans Serif"/>
              </a:rPr>
              <a:t>supraperiosteal</a:t>
            </a:r>
            <a:r>
              <a:rPr sz="2200" dirty="0">
                <a:latin typeface="Microsoft Sans Serif"/>
                <a:cs typeface="Microsoft Sans Serif"/>
              </a:rPr>
              <a:t> </a:t>
            </a:r>
            <a:r>
              <a:rPr sz="2200" spc="-120" dirty="0">
                <a:latin typeface="Microsoft Sans Serif"/>
                <a:cs typeface="Microsoft Sans Serif"/>
              </a:rPr>
              <a:t>injection</a:t>
            </a:r>
            <a:r>
              <a:rPr sz="2200" spc="70" dirty="0">
                <a:latin typeface="Microsoft Sans Serif"/>
                <a:cs typeface="Microsoft Sans Serif"/>
              </a:rPr>
              <a:t> </a:t>
            </a:r>
            <a:r>
              <a:rPr sz="2200" spc="-25" dirty="0">
                <a:latin typeface="Microsoft Sans Serif"/>
                <a:cs typeface="Microsoft Sans Serif"/>
              </a:rPr>
              <a:t>is 	</a:t>
            </a:r>
            <a:r>
              <a:rPr sz="2200" spc="-95" dirty="0">
                <a:latin typeface="Microsoft Sans Serif"/>
                <a:cs typeface="Microsoft Sans Serif"/>
              </a:rPr>
              <a:t>contraindicated</a:t>
            </a:r>
            <a:r>
              <a:rPr sz="2200" spc="-55" dirty="0">
                <a:latin typeface="Microsoft Sans Serif"/>
                <a:cs typeface="Microsoft Sans Serif"/>
              </a:rPr>
              <a:t> </a:t>
            </a:r>
            <a:r>
              <a:rPr sz="2200" spc="-120" dirty="0">
                <a:latin typeface="Microsoft Sans Serif"/>
                <a:cs typeface="Microsoft Sans Serif"/>
              </a:rPr>
              <a:t>(e.g.,</a:t>
            </a:r>
            <a:r>
              <a:rPr sz="2200" spc="-25" dirty="0">
                <a:latin typeface="Microsoft Sans Serif"/>
                <a:cs typeface="Microsoft Sans Serif"/>
              </a:rPr>
              <a:t> </a:t>
            </a:r>
            <a:r>
              <a:rPr sz="2200" spc="-90" dirty="0">
                <a:latin typeface="Microsoft Sans Serif"/>
                <a:cs typeface="Microsoft Sans Serif"/>
              </a:rPr>
              <a:t>with</a:t>
            </a:r>
            <a:r>
              <a:rPr sz="2200" spc="-60" dirty="0">
                <a:latin typeface="Microsoft Sans Serif"/>
                <a:cs typeface="Microsoft Sans Serif"/>
              </a:rPr>
              <a:t> </a:t>
            </a:r>
            <a:r>
              <a:rPr sz="2200" spc="-105" dirty="0">
                <a:latin typeface="Microsoft Sans Serif"/>
                <a:cs typeface="Microsoft Sans Serif"/>
              </a:rPr>
              <a:t>infection</a:t>
            </a:r>
            <a:r>
              <a:rPr sz="2200" spc="-40" dirty="0">
                <a:latin typeface="Microsoft Sans Serif"/>
                <a:cs typeface="Microsoft Sans Serif"/>
              </a:rPr>
              <a:t> </a:t>
            </a:r>
            <a:r>
              <a:rPr sz="2200" dirty="0">
                <a:latin typeface="Microsoft Sans Serif"/>
                <a:cs typeface="Microsoft Sans Serif"/>
              </a:rPr>
              <a:t>or</a:t>
            </a:r>
            <a:r>
              <a:rPr sz="2200" spc="-55" dirty="0">
                <a:latin typeface="Microsoft Sans Serif"/>
                <a:cs typeface="Microsoft Sans Serif"/>
              </a:rPr>
              <a:t> </a:t>
            </a:r>
            <a:r>
              <a:rPr sz="2200" spc="-100" dirty="0">
                <a:latin typeface="Microsoft Sans Serif"/>
                <a:cs typeface="Microsoft Sans Serif"/>
              </a:rPr>
              <a:t>acute 	</a:t>
            </a:r>
            <a:r>
              <a:rPr sz="2200" spc="-50" dirty="0">
                <a:latin typeface="Microsoft Sans Serif"/>
                <a:cs typeface="Microsoft Sans Serif"/>
              </a:rPr>
              <a:t>inflammation)</a:t>
            </a:r>
            <a:endParaRPr sz="2200">
              <a:latin typeface="Microsoft Sans Serif"/>
              <a:cs typeface="Microsoft Sans Serif"/>
            </a:endParaRPr>
          </a:p>
          <a:p>
            <a:pPr marL="239395" marR="330200" indent="-227329">
              <a:lnSpc>
                <a:spcPct val="100000"/>
              </a:lnSpc>
              <a:spcBef>
                <a:spcPts val="990"/>
              </a:spcBef>
              <a:buSzPct val="125000"/>
              <a:buFont typeface="Arial MT"/>
              <a:buChar char="•"/>
              <a:tabLst>
                <a:tab pos="240665" algn="l"/>
              </a:tabLst>
            </a:pPr>
            <a:r>
              <a:rPr sz="2200" spc="-135" dirty="0">
                <a:latin typeface="Microsoft Sans Serif"/>
                <a:cs typeface="Microsoft Sans Serif"/>
              </a:rPr>
              <a:t>When</a:t>
            </a:r>
            <a:r>
              <a:rPr sz="2200" spc="25" dirty="0">
                <a:latin typeface="Microsoft Sans Serif"/>
                <a:cs typeface="Microsoft Sans Serif"/>
              </a:rPr>
              <a:t> </a:t>
            </a:r>
            <a:r>
              <a:rPr sz="2200" spc="-110" dirty="0">
                <a:latin typeface="Microsoft Sans Serif"/>
                <a:cs typeface="Microsoft Sans Serif"/>
              </a:rPr>
              <a:t>supraperiosteal</a:t>
            </a:r>
            <a:r>
              <a:rPr sz="2200" dirty="0">
                <a:latin typeface="Microsoft Sans Serif"/>
                <a:cs typeface="Microsoft Sans Serif"/>
              </a:rPr>
              <a:t> </a:t>
            </a:r>
            <a:r>
              <a:rPr sz="2200" spc="-120" dirty="0">
                <a:latin typeface="Microsoft Sans Serif"/>
                <a:cs typeface="Microsoft Sans Serif"/>
              </a:rPr>
              <a:t>injection</a:t>
            </a:r>
            <a:r>
              <a:rPr sz="2200" spc="65" dirty="0">
                <a:latin typeface="Microsoft Sans Serif"/>
                <a:cs typeface="Microsoft Sans Serif"/>
              </a:rPr>
              <a:t> </a:t>
            </a:r>
            <a:r>
              <a:rPr sz="2200" spc="-220" dirty="0">
                <a:latin typeface="Microsoft Sans Serif"/>
                <a:cs typeface="Microsoft Sans Serif"/>
              </a:rPr>
              <a:t>has</a:t>
            </a:r>
            <a:r>
              <a:rPr sz="2200" spc="45" dirty="0">
                <a:latin typeface="Microsoft Sans Serif"/>
                <a:cs typeface="Microsoft Sans Serif"/>
              </a:rPr>
              <a:t> </a:t>
            </a:r>
            <a:r>
              <a:rPr sz="2200" spc="-60" dirty="0">
                <a:latin typeface="Microsoft Sans Serif"/>
                <a:cs typeface="Microsoft Sans Serif"/>
              </a:rPr>
              <a:t>proved 	</a:t>
            </a:r>
            <a:r>
              <a:rPr sz="2200" spc="-10" dirty="0">
                <a:latin typeface="Microsoft Sans Serif"/>
                <a:cs typeface="Microsoft Sans Serif"/>
              </a:rPr>
              <a:t>ineffective</a:t>
            </a:r>
            <a:endParaRPr sz="2200">
              <a:latin typeface="Microsoft Sans Serif"/>
              <a:cs typeface="Microsoft Sans Serif"/>
            </a:endParaRPr>
          </a:p>
          <a:p>
            <a:pPr marL="12700">
              <a:lnSpc>
                <a:spcPct val="100000"/>
              </a:lnSpc>
              <a:spcBef>
                <a:spcPts val="1010"/>
              </a:spcBef>
            </a:pPr>
            <a:r>
              <a:rPr sz="2200" b="1" spc="-95" dirty="0">
                <a:latin typeface="Arial"/>
                <a:cs typeface="Arial"/>
              </a:rPr>
              <a:t>Contraindication</a:t>
            </a:r>
            <a:endParaRPr sz="2200">
              <a:latin typeface="Arial"/>
              <a:cs typeface="Arial"/>
            </a:endParaRPr>
          </a:p>
          <a:p>
            <a:pPr marL="240029" indent="-227329">
              <a:lnSpc>
                <a:spcPct val="100000"/>
              </a:lnSpc>
              <a:spcBef>
                <a:spcPts val="1010"/>
              </a:spcBef>
              <a:buSzPct val="125000"/>
              <a:buFont typeface="Arial MT"/>
              <a:buChar char="•"/>
              <a:tabLst>
                <a:tab pos="240029" algn="l"/>
              </a:tabLst>
            </a:pPr>
            <a:r>
              <a:rPr sz="2200" spc="-135" dirty="0">
                <a:latin typeface="Microsoft Sans Serif"/>
                <a:cs typeface="Microsoft Sans Serif"/>
              </a:rPr>
              <a:t>When</a:t>
            </a:r>
            <a:r>
              <a:rPr sz="2200" spc="-15" dirty="0">
                <a:latin typeface="Microsoft Sans Serif"/>
                <a:cs typeface="Microsoft Sans Serif"/>
              </a:rPr>
              <a:t> </a:t>
            </a:r>
            <a:r>
              <a:rPr sz="2200" spc="-114" dirty="0">
                <a:latin typeface="Microsoft Sans Serif"/>
                <a:cs typeface="Microsoft Sans Serif"/>
              </a:rPr>
              <a:t>the</a:t>
            </a:r>
            <a:r>
              <a:rPr sz="2200" spc="-30" dirty="0">
                <a:latin typeface="Microsoft Sans Serif"/>
                <a:cs typeface="Microsoft Sans Serif"/>
              </a:rPr>
              <a:t> </a:t>
            </a:r>
            <a:r>
              <a:rPr sz="2200" spc="-130" dirty="0">
                <a:latin typeface="Microsoft Sans Serif"/>
                <a:cs typeface="Microsoft Sans Serif"/>
              </a:rPr>
              <a:t>risk</a:t>
            </a:r>
            <a:r>
              <a:rPr sz="2200" spc="-20" dirty="0">
                <a:latin typeface="Microsoft Sans Serif"/>
                <a:cs typeface="Microsoft Sans Serif"/>
              </a:rPr>
              <a:t> </a:t>
            </a:r>
            <a:r>
              <a:rPr sz="2200" dirty="0">
                <a:latin typeface="Microsoft Sans Serif"/>
                <a:cs typeface="Microsoft Sans Serif"/>
              </a:rPr>
              <a:t>of</a:t>
            </a:r>
            <a:r>
              <a:rPr sz="2200" spc="60" dirty="0">
                <a:latin typeface="Microsoft Sans Serif"/>
                <a:cs typeface="Microsoft Sans Serif"/>
              </a:rPr>
              <a:t> </a:t>
            </a:r>
            <a:r>
              <a:rPr sz="2200" spc="-145" dirty="0">
                <a:latin typeface="Microsoft Sans Serif"/>
                <a:cs typeface="Microsoft Sans Serif"/>
              </a:rPr>
              <a:t>hemorrhage</a:t>
            </a:r>
            <a:r>
              <a:rPr sz="2200" spc="-10" dirty="0">
                <a:latin typeface="Microsoft Sans Serif"/>
                <a:cs typeface="Microsoft Sans Serif"/>
              </a:rPr>
              <a:t> </a:t>
            </a:r>
            <a:r>
              <a:rPr sz="2200" spc="-200" dirty="0">
                <a:latin typeface="Microsoft Sans Serif"/>
                <a:cs typeface="Microsoft Sans Serif"/>
              </a:rPr>
              <a:t>is</a:t>
            </a:r>
            <a:r>
              <a:rPr sz="2200" spc="25" dirty="0">
                <a:latin typeface="Microsoft Sans Serif"/>
                <a:cs typeface="Microsoft Sans Serif"/>
              </a:rPr>
              <a:t> </a:t>
            </a:r>
            <a:r>
              <a:rPr sz="2200" spc="-60" dirty="0">
                <a:latin typeface="Microsoft Sans Serif"/>
                <a:cs typeface="Microsoft Sans Serif"/>
              </a:rPr>
              <a:t>too</a:t>
            </a:r>
            <a:r>
              <a:rPr sz="2200" spc="-15" dirty="0">
                <a:latin typeface="Microsoft Sans Serif"/>
                <a:cs typeface="Microsoft Sans Serif"/>
              </a:rPr>
              <a:t> </a:t>
            </a:r>
            <a:r>
              <a:rPr sz="2200" spc="-30" dirty="0">
                <a:latin typeface="Microsoft Sans Serif"/>
                <a:cs typeface="Microsoft Sans Serif"/>
              </a:rPr>
              <a:t>great.</a:t>
            </a:r>
            <a:r>
              <a:rPr sz="2200" spc="-15" dirty="0">
                <a:latin typeface="Microsoft Sans Serif"/>
                <a:cs typeface="Microsoft Sans Serif"/>
              </a:rPr>
              <a:t> </a:t>
            </a:r>
            <a:r>
              <a:rPr sz="2200" spc="-135" dirty="0">
                <a:latin typeface="Microsoft Sans Serif"/>
                <a:cs typeface="Microsoft Sans Serif"/>
              </a:rPr>
              <a:t>Ex:</a:t>
            </a:r>
            <a:endParaRPr sz="2200">
              <a:latin typeface="Microsoft Sans Serif"/>
              <a:cs typeface="Microsoft Sans Serif"/>
            </a:endParaRPr>
          </a:p>
          <a:p>
            <a:pPr marL="240665">
              <a:lnSpc>
                <a:spcPct val="100000"/>
              </a:lnSpc>
            </a:pPr>
            <a:r>
              <a:rPr sz="2200" spc="-140" dirty="0">
                <a:latin typeface="Microsoft Sans Serif"/>
                <a:cs typeface="Microsoft Sans Serif"/>
              </a:rPr>
              <a:t>hemophiliac</a:t>
            </a:r>
            <a:r>
              <a:rPr sz="2200" spc="40" dirty="0">
                <a:latin typeface="Microsoft Sans Serif"/>
                <a:cs typeface="Microsoft Sans Serif"/>
              </a:rPr>
              <a:t> </a:t>
            </a:r>
            <a:r>
              <a:rPr sz="2200" spc="-10" dirty="0">
                <a:latin typeface="Microsoft Sans Serif"/>
                <a:cs typeface="Microsoft Sans Serif"/>
              </a:rPr>
              <a:t>patient</a:t>
            </a:r>
            <a:endParaRPr sz="2200">
              <a:latin typeface="Microsoft Sans Serif"/>
              <a:cs typeface="Microsoft Sans Serif"/>
            </a:endParaRPr>
          </a:p>
        </p:txBody>
      </p:sp>
      <p:pic>
        <p:nvPicPr>
          <p:cNvPr id="4" name="object 4"/>
          <p:cNvPicPr/>
          <p:nvPr/>
        </p:nvPicPr>
        <p:blipFill>
          <a:blip r:embed="rId2" cstate="print"/>
          <a:stretch>
            <a:fillRect/>
          </a:stretch>
        </p:blipFill>
        <p:spPr>
          <a:xfrm>
            <a:off x="7467600" y="1560575"/>
            <a:ext cx="3849624" cy="45079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20520" y="97358"/>
            <a:ext cx="8388985" cy="512445"/>
          </a:xfrm>
          <a:prstGeom prst="rect">
            <a:avLst/>
          </a:prstGeom>
        </p:spPr>
        <p:txBody>
          <a:bodyPr vert="horz" wrap="square" lIns="0" tIns="12065" rIns="0" bIns="0" rtlCol="0">
            <a:spAutoFit/>
          </a:bodyPr>
          <a:lstStyle/>
          <a:p>
            <a:pPr marL="12700">
              <a:lnSpc>
                <a:spcPct val="100000"/>
              </a:lnSpc>
              <a:spcBef>
                <a:spcPts val="95"/>
              </a:spcBef>
            </a:pPr>
            <a:r>
              <a:rPr sz="3200" spc="-385" dirty="0"/>
              <a:t>POSTERIOR</a:t>
            </a:r>
            <a:r>
              <a:rPr sz="3200" spc="15" dirty="0"/>
              <a:t> </a:t>
            </a:r>
            <a:r>
              <a:rPr sz="3200" spc="-400" dirty="0"/>
              <a:t>SUPERIOR</a:t>
            </a:r>
            <a:r>
              <a:rPr sz="3200" spc="20" dirty="0"/>
              <a:t> </a:t>
            </a:r>
            <a:r>
              <a:rPr sz="3200" spc="-360" dirty="0"/>
              <a:t>ALVEOLAR</a:t>
            </a:r>
            <a:r>
              <a:rPr sz="3200" spc="-15" dirty="0"/>
              <a:t> </a:t>
            </a:r>
            <a:r>
              <a:rPr sz="3200" spc="-415" dirty="0"/>
              <a:t>NERVE</a:t>
            </a:r>
            <a:r>
              <a:rPr sz="3200" spc="-10" dirty="0"/>
              <a:t> </a:t>
            </a:r>
            <a:r>
              <a:rPr sz="3200" spc="-445" dirty="0"/>
              <a:t>BLOCK</a:t>
            </a:r>
            <a:endParaRPr sz="3200"/>
          </a:p>
        </p:txBody>
      </p:sp>
      <p:sp>
        <p:nvSpPr>
          <p:cNvPr id="4" name="object 4"/>
          <p:cNvSpPr txBox="1"/>
          <p:nvPr/>
        </p:nvSpPr>
        <p:spPr>
          <a:xfrm>
            <a:off x="990600" y="733070"/>
            <a:ext cx="10608158" cy="5391860"/>
          </a:xfrm>
          <a:prstGeom prst="rect">
            <a:avLst/>
          </a:prstGeom>
        </p:spPr>
        <p:txBody>
          <a:bodyPr vert="horz" wrap="square" lIns="0" tIns="61594" rIns="0" bIns="0" rtlCol="0">
            <a:spAutoFit/>
          </a:bodyPr>
          <a:lstStyle/>
          <a:p>
            <a:pPr marL="12700">
              <a:lnSpc>
                <a:spcPct val="100000"/>
              </a:lnSpc>
              <a:spcBef>
                <a:spcPts val="484"/>
              </a:spcBef>
            </a:pPr>
            <a:r>
              <a:rPr sz="2400" b="1" spc="-40" dirty="0">
                <a:latin typeface="Arial"/>
                <a:cs typeface="Arial"/>
              </a:rPr>
              <a:t>Advantages</a:t>
            </a:r>
            <a:endParaRPr sz="2400" dirty="0">
              <a:latin typeface="Arial"/>
              <a:cs typeface="Arial"/>
            </a:endParaRPr>
          </a:p>
          <a:p>
            <a:pPr marL="241300" marR="5080" indent="-229235">
              <a:lnSpc>
                <a:spcPct val="100000"/>
              </a:lnSpc>
              <a:spcBef>
                <a:spcPts val="985"/>
              </a:spcBef>
              <a:buSzPct val="125000"/>
              <a:buFont typeface="Arial MT"/>
              <a:buChar char="•"/>
              <a:tabLst>
                <a:tab pos="241300" algn="l"/>
              </a:tabLst>
            </a:pPr>
            <a:r>
              <a:rPr sz="2400" b="1" spc="-140" dirty="0">
                <a:latin typeface="Arial"/>
                <a:cs typeface="Arial"/>
              </a:rPr>
              <a:t>Atraumatic:</a:t>
            </a:r>
            <a:r>
              <a:rPr sz="2400" b="1" spc="-25" dirty="0">
                <a:latin typeface="Arial"/>
                <a:cs typeface="Arial"/>
              </a:rPr>
              <a:t> </a:t>
            </a:r>
            <a:r>
              <a:rPr sz="2400" spc="-40" dirty="0">
                <a:latin typeface="Microsoft Sans Serif"/>
                <a:cs typeface="Microsoft Sans Serif"/>
              </a:rPr>
              <a:t>relatively</a:t>
            </a:r>
            <a:r>
              <a:rPr sz="2400" spc="-55" dirty="0">
                <a:latin typeface="Microsoft Sans Serif"/>
                <a:cs typeface="Microsoft Sans Serif"/>
              </a:rPr>
              <a:t> </a:t>
            </a:r>
            <a:r>
              <a:rPr sz="2400" spc="-25" dirty="0">
                <a:latin typeface="Microsoft Sans Serif"/>
                <a:cs typeface="Microsoft Sans Serif"/>
              </a:rPr>
              <a:t>large</a:t>
            </a:r>
            <a:r>
              <a:rPr sz="2400" spc="-30" dirty="0">
                <a:latin typeface="Microsoft Sans Serif"/>
                <a:cs typeface="Microsoft Sans Serif"/>
              </a:rPr>
              <a:t> </a:t>
            </a:r>
            <a:r>
              <a:rPr sz="2400" spc="-10" dirty="0">
                <a:latin typeface="Microsoft Sans Serif"/>
                <a:cs typeface="Microsoft Sans Serif"/>
              </a:rPr>
              <a:t>area</a:t>
            </a:r>
            <a:r>
              <a:rPr sz="2400" spc="-40"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80" dirty="0">
                <a:latin typeface="Microsoft Sans Serif"/>
                <a:cs typeface="Microsoft Sans Serif"/>
              </a:rPr>
              <a:t>soft</a:t>
            </a:r>
            <a:r>
              <a:rPr sz="2400" spc="-55" dirty="0">
                <a:latin typeface="Microsoft Sans Serif"/>
                <a:cs typeface="Microsoft Sans Serif"/>
              </a:rPr>
              <a:t> </a:t>
            </a:r>
            <a:r>
              <a:rPr sz="2400" spc="-10" dirty="0">
                <a:latin typeface="Microsoft Sans Serif"/>
                <a:cs typeface="Microsoft Sans Serif"/>
              </a:rPr>
              <a:t>tissue </a:t>
            </a:r>
            <a:r>
              <a:rPr sz="2400" spc="-85" dirty="0">
                <a:latin typeface="Microsoft Sans Serif"/>
                <a:cs typeface="Microsoft Sans Serif"/>
              </a:rPr>
              <a:t>into</a:t>
            </a:r>
            <a:r>
              <a:rPr sz="2400" spc="-45" dirty="0">
                <a:latin typeface="Microsoft Sans Serif"/>
                <a:cs typeface="Microsoft Sans Serif"/>
              </a:rPr>
              <a:t> </a:t>
            </a:r>
            <a:r>
              <a:rPr sz="2400" spc="-170" dirty="0">
                <a:latin typeface="Microsoft Sans Serif"/>
                <a:cs typeface="Microsoft Sans Serif"/>
              </a:rPr>
              <a:t>which</a:t>
            </a:r>
            <a:r>
              <a:rPr sz="2400" spc="35" dirty="0">
                <a:latin typeface="Microsoft Sans Serif"/>
                <a:cs typeface="Microsoft Sans Serif"/>
              </a:rPr>
              <a:t> </a:t>
            </a:r>
            <a:r>
              <a:rPr sz="2400" spc="-114" dirty="0">
                <a:latin typeface="Microsoft Sans Serif"/>
                <a:cs typeface="Microsoft Sans Serif"/>
              </a:rPr>
              <a:t>the</a:t>
            </a:r>
            <a:r>
              <a:rPr sz="2400" dirty="0">
                <a:latin typeface="Microsoft Sans Serif"/>
                <a:cs typeface="Microsoft Sans Serif"/>
              </a:rPr>
              <a:t> </a:t>
            </a:r>
            <a:r>
              <a:rPr sz="2400" spc="-75" dirty="0">
                <a:latin typeface="Microsoft Sans Serif"/>
                <a:cs typeface="Microsoft Sans Serif"/>
              </a:rPr>
              <a:t>local</a:t>
            </a:r>
            <a:r>
              <a:rPr sz="2400" spc="-5" dirty="0">
                <a:latin typeface="Microsoft Sans Serif"/>
                <a:cs typeface="Microsoft Sans Serif"/>
              </a:rPr>
              <a:t> </a:t>
            </a:r>
            <a:r>
              <a:rPr sz="2400" spc="-140" dirty="0">
                <a:latin typeface="Microsoft Sans Serif"/>
                <a:cs typeface="Microsoft Sans Serif"/>
              </a:rPr>
              <a:t>anesthetic</a:t>
            </a:r>
            <a:r>
              <a:rPr sz="2400" spc="-10" dirty="0">
                <a:latin typeface="Microsoft Sans Serif"/>
                <a:cs typeface="Microsoft Sans Serif"/>
              </a:rPr>
              <a:t> </a:t>
            </a:r>
            <a:r>
              <a:rPr sz="2400" spc="-190" dirty="0">
                <a:latin typeface="Microsoft Sans Serif"/>
                <a:cs typeface="Microsoft Sans Serif"/>
              </a:rPr>
              <a:t>is</a:t>
            </a:r>
            <a:r>
              <a:rPr sz="2400" dirty="0">
                <a:latin typeface="Microsoft Sans Serif"/>
                <a:cs typeface="Microsoft Sans Serif"/>
              </a:rPr>
              <a:t> </a:t>
            </a:r>
            <a:r>
              <a:rPr sz="2400" spc="-80" dirty="0">
                <a:latin typeface="Microsoft Sans Serif"/>
                <a:cs typeface="Microsoft Sans Serif"/>
              </a:rPr>
              <a:t>deposited</a:t>
            </a:r>
            <a:r>
              <a:rPr sz="2400" spc="-45" dirty="0">
                <a:latin typeface="Microsoft Sans Serif"/>
                <a:cs typeface="Microsoft Sans Serif"/>
              </a:rPr>
              <a:t> </a:t>
            </a:r>
            <a:r>
              <a:rPr sz="2400" spc="-60" dirty="0">
                <a:latin typeface="Microsoft Sans Serif"/>
                <a:cs typeface="Microsoft Sans Serif"/>
              </a:rPr>
              <a:t>and</a:t>
            </a:r>
            <a:r>
              <a:rPr sz="2400" spc="-10" dirty="0">
                <a:latin typeface="Microsoft Sans Serif"/>
                <a:cs typeface="Microsoft Sans Serif"/>
              </a:rPr>
              <a:t> </a:t>
            </a:r>
            <a:r>
              <a:rPr sz="2400" spc="-70" dirty="0">
                <a:latin typeface="Microsoft Sans Serif"/>
                <a:cs typeface="Microsoft Sans Serif"/>
              </a:rPr>
              <a:t>the </a:t>
            </a:r>
            <a:r>
              <a:rPr sz="2400" spc="-10" dirty="0">
                <a:latin typeface="Microsoft Sans Serif"/>
                <a:cs typeface="Microsoft Sans Serif"/>
              </a:rPr>
              <a:t>fact</a:t>
            </a:r>
            <a:r>
              <a:rPr sz="2400" spc="-105" dirty="0">
                <a:latin typeface="Microsoft Sans Serif"/>
                <a:cs typeface="Microsoft Sans Serif"/>
              </a:rPr>
              <a:t> </a:t>
            </a:r>
            <a:r>
              <a:rPr sz="2400" spc="-55" dirty="0">
                <a:latin typeface="Microsoft Sans Serif"/>
                <a:cs typeface="Microsoft Sans Serif"/>
              </a:rPr>
              <a:t>that</a:t>
            </a:r>
            <a:r>
              <a:rPr sz="2400" spc="-40" dirty="0">
                <a:latin typeface="Microsoft Sans Serif"/>
                <a:cs typeface="Microsoft Sans Serif"/>
              </a:rPr>
              <a:t> </a:t>
            </a:r>
            <a:r>
              <a:rPr sz="2400" spc="-114" dirty="0">
                <a:latin typeface="Microsoft Sans Serif"/>
                <a:cs typeface="Microsoft Sans Serif"/>
              </a:rPr>
              <a:t>bone</a:t>
            </a:r>
            <a:r>
              <a:rPr sz="2400" spc="-20" dirty="0">
                <a:latin typeface="Microsoft Sans Serif"/>
                <a:cs typeface="Microsoft Sans Serif"/>
              </a:rPr>
              <a:t> </a:t>
            </a:r>
            <a:r>
              <a:rPr sz="2400" spc="-190" dirty="0">
                <a:latin typeface="Microsoft Sans Serif"/>
                <a:cs typeface="Microsoft Sans Serif"/>
              </a:rPr>
              <a:t>is</a:t>
            </a:r>
            <a:r>
              <a:rPr sz="2400" dirty="0">
                <a:latin typeface="Microsoft Sans Serif"/>
                <a:cs typeface="Microsoft Sans Serif"/>
              </a:rPr>
              <a:t> </a:t>
            </a:r>
            <a:r>
              <a:rPr sz="2400" spc="-114" dirty="0">
                <a:latin typeface="Microsoft Sans Serif"/>
                <a:cs typeface="Microsoft Sans Serif"/>
              </a:rPr>
              <a:t>not</a:t>
            </a:r>
            <a:r>
              <a:rPr sz="2400" spc="-20" dirty="0">
                <a:latin typeface="Microsoft Sans Serif"/>
                <a:cs typeface="Microsoft Sans Serif"/>
              </a:rPr>
              <a:t> </a:t>
            </a:r>
            <a:r>
              <a:rPr sz="2400" spc="-10" dirty="0">
                <a:latin typeface="Microsoft Sans Serif"/>
                <a:cs typeface="Microsoft Sans Serif"/>
              </a:rPr>
              <a:t>contacted</a:t>
            </a:r>
            <a:endParaRPr sz="2400" dirty="0">
              <a:latin typeface="Microsoft Sans Serif"/>
              <a:cs typeface="Microsoft Sans Serif"/>
            </a:endParaRPr>
          </a:p>
          <a:p>
            <a:pPr marL="241300" indent="-228600">
              <a:lnSpc>
                <a:spcPct val="100000"/>
              </a:lnSpc>
              <a:spcBef>
                <a:spcPts val="1010"/>
              </a:spcBef>
              <a:buSzPct val="125000"/>
              <a:buFont typeface="Arial MT"/>
              <a:buChar char="•"/>
              <a:tabLst>
                <a:tab pos="241300" algn="l"/>
              </a:tabLst>
            </a:pPr>
            <a:r>
              <a:rPr sz="2400" b="1" spc="-140" dirty="0">
                <a:latin typeface="Arial"/>
                <a:cs typeface="Arial"/>
              </a:rPr>
              <a:t>High</a:t>
            </a:r>
            <a:r>
              <a:rPr sz="2400" b="1" spc="-5" dirty="0">
                <a:latin typeface="Arial"/>
                <a:cs typeface="Arial"/>
              </a:rPr>
              <a:t> </a:t>
            </a:r>
            <a:r>
              <a:rPr sz="2400" b="1" spc="-254" dirty="0">
                <a:latin typeface="Arial"/>
                <a:cs typeface="Arial"/>
              </a:rPr>
              <a:t>success</a:t>
            </a:r>
            <a:r>
              <a:rPr sz="2400" b="1" spc="10" dirty="0">
                <a:latin typeface="Arial"/>
                <a:cs typeface="Arial"/>
              </a:rPr>
              <a:t> </a:t>
            </a:r>
            <a:r>
              <a:rPr sz="2400" b="1" spc="-114" dirty="0">
                <a:latin typeface="Arial"/>
                <a:cs typeface="Arial"/>
              </a:rPr>
              <a:t>rate</a:t>
            </a:r>
            <a:r>
              <a:rPr sz="2400" b="1" spc="-20" dirty="0">
                <a:latin typeface="Arial"/>
                <a:cs typeface="Arial"/>
              </a:rPr>
              <a:t> </a:t>
            </a:r>
            <a:r>
              <a:rPr sz="2400" spc="-10" dirty="0">
                <a:latin typeface="Microsoft Sans Serif"/>
                <a:cs typeface="Microsoft Sans Serif"/>
              </a:rPr>
              <a:t>(&gt;95%)</a:t>
            </a:r>
            <a:endParaRPr sz="2400" dirty="0">
              <a:latin typeface="Microsoft Sans Serif"/>
              <a:cs typeface="Microsoft Sans Serif"/>
            </a:endParaRPr>
          </a:p>
          <a:p>
            <a:pPr marL="241300" marR="497205" indent="-229235">
              <a:lnSpc>
                <a:spcPct val="100000"/>
              </a:lnSpc>
              <a:spcBef>
                <a:spcPts val="1010"/>
              </a:spcBef>
              <a:buSzPct val="125000"/>
              <a:buFont typeface="Arial MT"/>
              <a:buChar char="•"/>
              <a:tabLst>
                <a:tab pos="241300" algn="l"/>
              </a:tabLst>
            </a:pPr>
            <a:r>
              <a:rPr sz="2400" b="1" spc="-140" dirty="0">
                <a:latin typeface="Arial"/>
                <a:cs typeface="Arial"/>
              </a:rPr>
              <a:t>Minimum</a:t>
            </a:r>
            <a:r>
              <a:rPr sz="2400" b="1" spc="30" dirty="0">
                <a:latin typeface="Arial"/>
                <a:cs typeface="Arial"/>
              </a:rPr>
              <a:t> </a:t>
            </a:r>
            <a:r>
              <a:rPr sz="2400" b="1" spc="-185" dirty="0">
                <a:latin typeface="Arial"/>
                <a:cs typeface="Arial"/>
              </a:rPr>
              <a:t>number</a:t>
            </a:r>
            <a:r>
              <a:rPr sz="2400" b="1" spc="75" dirty="0">
                <a:latin typeface="Arial"/>
                <a:cs typeface="Arial"/>
              </a:rPr>
              <a:t> </a:t>
            </a:r>
            <a:r>
              <a:rPr sz="2400" dirty="0">
                <a:latin typeface="Microsoft Sans Serif"/>
                <a:cs typeface="Microsoft Sans Serif"/>
              </a:rPr>
              <a:t>of</a:t>
            </a:r>
            <a:r>
              <a:rPr sz="2400" spc="90" dirty="0">
                <a:latin typeface="Microsoft Sans Serif"/>
                <a:cs typeface="Microsoft Sans Serif"/>
              </a:rPr>
              <a:t> </a:t>
            </a:r>
            <a:r>
              <a:rPr sz="2400" spc="-165" dirty="0">
                <a:latin typeface="Microsoft Sans Serif"/>
                <a:cs typeface="Microsoft Sans Serif"/>
              </a:rPr>
              <a:t>necessary</a:t>
            </a:r>
            <a:r>
              <a:rPr sz="2400" spc="45" dirty="0">
                <a:latin typeface="Microsoft Sans Serif"/>
                <a:cs typeface="Microsoft Sans Serif"/>
              </a:rPr>
              <a:t> </a:t>
            </a:r>
            <a:r>
              <a:rPr sz="2400" spc="-30" dirty="0">
                <a:latin typeface="Microsoft Sans Serif"/>
                <a:cs typeface="Microsoft Sans Serif"/>
              </a:rPr>
              <a:t>injections </a:t>
            </a:r>
            <a:r>
              <a:rPr sz="2400" spc="-155" dirty="0">
                <a:latin typeface="Microsoft Sans Serif"/>
                <a:cs typeface="Microsoft Sans Serif"/>
              </a:rPr>
              <a:t>(Minimizes</a:t>
            </a:r>
            <a:r>
              <a:rPr sz="2400" spc="2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 dirty="0">
                <a:latin typeface="Microsoft Sans Serif"/>
                <a:cs typeface="Microsoft Sans Serif"/>
              </a:rPr>
              <a:t>total</a:t>
            </a:r>
            <a:r>
              <a:rPr sz="2400" spc="-30" dirty="0">
                <a:latin typeface="Microsoft Sans Serif"/>
                <a:cs typeface="Microsoft Sans Serif"/>
              </a:rPr>
              <a:t> </a:t>
            </a:r>
            <a:r>
              <a:rPr sz="2400" spc="-180" dirty="0">
                <a:latin typeface="Microsoft Sans Serif"/>
                <a:cs typeface="Microsoft Sans Serif"/>
              </a:rPr>
              <a:t>volume</a:t>
            </a:r>
            <a:r>
              <a:rPr sz="2400" spc="45" dirty="0">
                <a:latin typeface="Microsoft Sans Serif"/>
                <a:cs typeface="Microsoft Sans Serif"/>
              </a:rPr>
              <a:t> </a:t>
            </a:r>
            <a:r>
              <a:rPr sz="2400" dirty="0">
                <a:latin typeface="Microsoft Sans Serif"/>
                <a:cs typeface="Microsoft Sans Serif"/>
              </a:rPr>
              <a:t>of</a:t>
            </a:r>
            <a:r>
              <a:rPr sz="2400" spc="50" dirty="0">
                <a:latin typeface="Microsoft Sans Serif"/>
                <a:cs typeface="Microsoft Sans Serif"/>
              </a:rPr>
              <a:t> </a:t>
            </a:r>
            <a:r>
              <a:rPr sz="2400" spc="-75" dirty="0">
                <a:latin typeface="Microsoft Sans Serif"/>
                <a:cs typeface="Microsoft Sans Serif"/>
              </a:rPr>
              <a:t>local</a:t>
            </a:r>
            <a:r>
              <a:rPr sz="2400" spc="-5" dirty="0">
                <a:latin typeface="Microsoft Sans Serif"/>
                <a:cs typeface="Microsoft Sans Serif"/>
              </a:rPr>
              <a:t> </a:t>
            </a:r>
            <a:r>
              <a:rPr sz="2400" spc="-125" dirty="0">
                <a:latin typeface="Microsoft Sans Serif"/>
                <a:cs typeface="Microsoft Sans Serif"/>
              </a:rPr>
              <a:t>anesthetic </a:t>
            </a:r>
            <a:r>
              <a:rPr sz="2400" spc="-145" dirty="0">
                <a:latin typeface="Microsoft Sans Serif"/>
                <a:cs typeface="Microsoft Sans Serif"/>
              </a:rPr>
              <a:t>solution</a:t>
            </a:r>
            <a:r>
              <a:rPr sz="2400" spc="60" dirty="0">
                <a:latin typeface="Microsoft Sans Serif"/>
                <a:cs typeface="Microsoft Sans Serif"/>
              </a:rPr>
              <a:t> </a:t>
            </a:r>
            <a:r>
              <a:rPr sz="2400" spc="-35" dirty="0">
                <a:latin typeface="Microsoft Sans Serif"/>
                <a:cs typeface="Microsoft Sans Serif"/>
              </a:rPr>
              <a:t>administered)</a:t>
            </a:r>
            <a:endParaRPr sz="2400" dirty="0">
              <a:latin typeface="Microsoft Sans Serif"/>
              <a:cs typeface="Microsoft Sans Serif"/>
            </a:endParaRPr>
          </a:p>
          <a:p>
            <a:pPr marL="12700">
              <a:lnSpc>
                <a:spcPct val="100000"/>
              </a:lnSpc>
              <a:spcBef>
                <a:spcPts val="985"/>
              </a:spcBef>
            </a:pPr>
            <a:r>
              <a:rPr sz="2400" b="1" spc="-65" dirty="0">
                <a:latin typeface="Arial"/>
                <a:cs typeface="Arial"/>
              </a:rPr>
              <a:t>Disadvantages</a:t>
            </a:r>
            <a:endParaRPr sz="2400" dirty="0">
              <a:latin typeface="Arial"/>
              <a:cs typeface="Arial"/>
            </a:endParaRPr>
          </a:p>
          <a:p>
            <a:pPr marL="241300" indent="-228600">
              <a:lnSpc>
                <a:spcPct val="100000"/>
              </a:lnSpc>
              <a:spcBef>
                <a:spcPts val="1010"/>
              </a:spcBef>
              <a:buSzPct val="125000"/>
              <a:buFont typeface="Arial MT"/>
              <a:buChar char="•"/>
              <a:tabLst>
                <a:tab pos="241300" algn="l"/>
              </a:tabLst>
            </a:pPr>
            <a:r>
              <a:rPr sz="2400" b="1" spc="-200" dirty="0">
                <a:latin typeface="Arial"/>
                <a:cs typeface="Arial"/>
              </a:rPr>
              <a:t>Risk</a:t>
            </a:r>
            <a:r>
              <a:rPr sz="2400" b="1" dirty="0">
                <a:latin typeface="Arial"/>
                <a:cs typeface="Arial"/>
              </a:rPr>
              <a:t> of</a:t>
            </a:r>
            <a:r>
              <a:rPr sz="2400" b="1" spc="-45" dirty="0">
                <a:latin typeface="Arial"/>
                <a:cs typeface="Arial"/>
              </a:rPr>
              <a:t> </a:t>
            </a:r>
            <a:r>
              <a:rPr sz="2400" b="1" spc="-25" dirty="0">
                <a:latin typeface="Arial"/>
                <a:cs typeface="Arial"/>
              </a:rPr>
              <a:t>hematoma,</a:t>
            </a:r>
            <a:endParaRPr sz="2400" dirty="0">
              <a:latin typeface="Arial"/>
              <a:cs typeface="Arial"/>
            </a:endParaRPr>
          </a:p>
          <a:p>
            <a:pPr marL="241300" indent="-228600">
              <a:lnSpc>
                <a:spcPct val="100000"/>
              </a:lnSpc>
              <a:spcBef>
                <a:spcPts val="1010"/>
              </a:spcBef>
              <a:buSzPct val="125000"/>
              <a:buFont typeface="Arial MT"/>
              <a:buChar char="•"/>
              <a:tabLst>
                <a:tab pos="241300" algn="l"/>
              </a:tabLst>
            </a:pPr>
            <a:r>
              <a:rPr sz="2400" b="1" spc="-195" dirty="0">
                <a:latin typeface="Arial"/>
                <a:cs typeface="Arial"/>
              </a:rPr>
              <a:t>Technique</a:t>
            </a:r>
            <a:r>
              <a:rPr sz="2400" b="1" spc="35" dirty="0">
                <a:latin typeface="Arial"/>
                <a:cs typeface="Arial"/>
              </a:rPr>
              <a:t> </a:t>
            </a:r>
            <a:r>
              <a:rPr sz="2400" b="1" spc="-155" dirty="0">
                <a:latin typeface="Arial"/>
                <a:cs typeface="Arial"/>
              </a:rPr>
              <a:t>somewhat</a:t>
            </a:r>
            <a:r>
              <a:rPr sz="2400" b="1" spc="45" dirty="0">
                <a:latin typeface="Arial"/>
                <a:cs typeface="Arial"/>
              </a:rPr>
              <a:t> </a:t>
            </a:r>
            <a:r>
              <a:rPr sz="2400" b="1" spc="-114" dirty="0">
                <a:latin typeface="Arial"/>
                <a:cs typeface="Arial"/>
              </a:rPr>
              <a:t>arbitrary:</a:t>
            </a:r>
            <a:r>
              <a:rPr sz="2400" b="1" spc="45" dirty="0">
                <a:latin typeface="Arial"/>
                <a:cs typeface="Arial"/>
              </a:rPr>
              <a:t> </a:t>
            </a:r>
            <a:r>
              <a:rPr sz="2400" spc="-195" dirty="0">
                <a:latin typeface="Microsoft Sans Serif"/>
                <a:cs typeface="Microsoft Sans Serif"/>
              </a:rPr>
              <a:t>no</a:t>
            </a:r>
            <a:r>
              <a:rPr sz="2400" spc="70" dirty="0">
                <a:latin typeface="Microsoft Sans Serif"/>
                <a:cs typeface="Microsoft Sans Serif"/>
              </a:rPr>
              <a:t> </a:t>
            </a:r>
            <a:r>
              <a:rPr sz="2400" spc="-20" dirty="0">
                <a:latin typeface="Microsoft Sans Serif"/>
                <a:cs typeface="Microsoft Sans Serif"/>
              </a:rPr>
              <a:t>bony</a:t>
            </a:r>
            <a:endParaRPr sz="2400" dirty="0">
              <a:latin typeface="Microsoft Sans Serif"/>
              <a:cs typeface="Microsoft Sans Serif"/>
            </a:endParaRPr>
          </a:p>
          <a:p>
            <a:pPr marL="241300">
              <a:lnSpc>
                <a:spcPct val="100000"/>
              </a:lnSpc>
            </a:pPr>
            <a:r>
              <a:rPr sz="2400" spc="-120" dirty="0">
                <a:latin typeface="Microsoft Sans Serif"/>
                <a:cs typeface="Microsoft Sans Serif"/>
              </a:rPr>
              <a:t>landmarks</a:t>
            </a:r>
            <a:r>
              <a:rPr sz="2400" spc="-10" dirty="0">
                <a:latin typeface="Microsoft Sans Serif"/>
                <a:cs typeface="Microsoft Sans Serif"/>
              </a:rPr>
              <a:t> </a:t>
            </a:r>
            <a:r>
              <a:rPr sz="2400" spc="-85" dirty="0">
                <a:latin typeface="Microsoft Sans Serif"/>
                <a:cs typeface="Microsoft Sans Serif"/>
              </a:rPr>
              <a:t>during</a:t>
            </a:r>
            <a:r>
              <a:rPr sz="2400" spc="20" dirty="0">
                <a:latin typeface="Microsoft Sans Serif"/>
                <a:cs typeface="Microsoft Sans Serif"/>
              </a:rPr>
              <a:t> </a:t>
            </a:r>
            <a:r>
              <a:rPr sz="2400" spc="-10" dirty="0">
                <a:latin typeface="Microsoft Sans Serif"/>
                <a:cs typeface="Microsoft Sans Serif"/>
              </a:rPr>
              <a:t>insertion</a:t>
            </a:r>
            <a:endParaRPr sz="2400" dirty="0">
              <a:latin typeface="Microsoft Sans Serif"/>
              <a:cs typeface="Microsoft Sans Serif"/>
            </a:endParaRPr>
          </a:p>
          <a:p>
            <a:pPr marL="241300" indent="-228600">
              <a:lnSpc>
                <a:spcPct val="100000"/>
              </a:lnSpc>
              <a:spcBef>
                <a:spcPts val="985"/>
              </a:spcBef>
              <a:buSzPct val="125000"/>
              <a:buFont typeface="Arial MT"/>
              <a:buChar char="•"/>
              <a:tabLst>
                <a:tab pos="241300" algn="l"/>
              </a:tabLst>
            </a:pPr>
            <a:r>
              <a:rPr sz="2400" spc="-190" dirty="0">
                <a:latin typeface="Microsoft Sans Serif"/>
                <a:cs typeface="Microsoft Sans Serif"/>
              </a:rPr>
              <a:t>Second</a:t>
            </a:r>
            <a:r>
              <a:rPr sz="2400" spc="35" dirty="0">
                <a:latin typeface="Microsoft Sans Serif"/>
                <a:cs typeface="Microsoft Sans Serif"/>
              </a:rPr>
              <a:t> </a:t>
            </a:r>
            <a:r>
              <a:rPr sz="2400" spc="-120" dirty="0">
                <a:latin typeface="Microsoft Sans Serif"/>
                <a:cs typeface="Microsoft Sans Serif"/>
              </a:rPr>
              <a:t>injection</a:t>
            </a:r>
            <a:r>
              <a:rPr sz="2400" spc="30" dirty="0">
                <a:latin typeface="Microsoft Sans Serif"/>
                <a:cs typeface="Microsoft Sans Serif"/>
              </a:rPr>
              <a:t> </a:t>
            </a:r>
            <a:r>
              <a:rPr sz="2400" spc="-165" dirty="0">
                <a:latin typeface="Microsoft Sans Serif"/>
                <a:cs typeface="Microsoft Sans Serif"/>
              </a:rPr>
              <a:t>necessary</a:t>
            </a:r>
            <a:r>
              <a:rPr sz="2400" dirty="0">
                <a:latin typeface="Microsoft Sans Serif"/>
                <a:cs typeface="Microsoft Sans Serif"/>
              </a:rPr>
              <a:t> for</a:t>
            </a:r>
            <a:r>
              <a:rPr sz="2400" spc="25" dirty="0">
                <a:latin typeface="Microsoft Sans Serif"/>
                <a:cs typeface="Microsoft Sans Serif"/>
              </a:rPr>
              <a:t> </a:t>
            </a:r>
            <a:r>
              <a:rPr sz="2400" spc="-100" dirty="0">
                <a:latin typeface="Microsoft Sans Serif"/>
                <a:cs typeface="Microsoft Sans Serif"/>
              </a:rPr>
              <a:t>treatment</a:t>
            </a:r>
            <a:r>
              <a:rPr sz="2400" spc="25" dirty="0">
                <a:latin typeface="Microsoft Sans Serif"/>
                <a:cs typeface="Microsoft Sans Serif"/>
              </a:rPr>
              <a:t> </a:t>
            </a:r>
            <a:r>
              <a:rPr sz="2400" dirty="0">
                <a:latin typeface="Microsoft Sans Serif"/>
                <a:cs typeface="Microsoft Sans Serif"/>
              </a:rPr>
              <a:t>of</a:t>
            </a:r>
            <a:r>
              <a:rPr sz="2400" spc="75" dirty="0">
                <a:latin typeface="Microsoft Sans Serif"/>
                <a:cs typeface="Microsoft Sans Serif"/>
              </a:rPr>
              <a:t> </a:t>
            </a:r>
            <a:r>
              <a:rPr sz="2400" spc="-25" dirty="0">
                <a:latin typeface="Microsoft Sans Serif"/>
                <a:cs typeface="Microsoft Sans Serif"/>
              </a:rPr>
              <a:t>the</a:t>
            </a:r>
            <a:endParaRPr sz="2400" dirty="0">
              <a:latin typeface="Microsoft Sans Serif"/>
              <a:cs typeface="Microsoft Sans Serif"/>
            </a:endParaRPr>
          </a:p>
          <a:p>
            <a:pPr marL="241300">
              <a:lnSpc>
                <a:spcPct val="100000"/>
              </a:lnSpc>
              <a:spcBef>
                <a:spcPts val="5"/>
              </a:spcBef>
            </a:pPr>
            <a:r>
              <a:rPr sz="2400" spc="-35" dirty="0">
                <a:latin typeface="Microsoft Sans Serif"/>
                <a:cs typeface="Microsoft Sans Serif"/>
              </a:rPr>
              <a:t>first</a:t>
            </a:r>
            <a:r>
              <a:rPr sz="2400" spc="-95" dirty="0">
                <a:latin typeface="Microsoft Sans Serif"/>
                <a:cs typeface="Microsoft Sans Serif"/>
              </a:rPr>
              <a:t> molar</a:t>
            </a:r>
            <a:r>
              <a:rPr sz="2400" spc="-20" dirty="0">
                <a:latin typeface="Microsoft Sans Serif"/>
                <a:cs typeface="Microsoft Sans Serif"/>
              </a:rPr>
              <a:t> </a:t>
            </a:r>
            <a:r>
              <a:rPr sz="2400" spc="-155" dirty="0">
                <a:latin typeface="Microsoft Sans Serif"/>
                <a:cs typeface="Microsoft Sans Serif"/>
              </a:rPr>
              <a:t>(mesiobuccal</a:t>
            </a:r>
            <a:r>
              <a:rPr sz="2400" spc="20" dirty="0">
                <a:latin typeface="Microsoft Sans Serif"/>
                <a:cs typeface="Microsoft Sans Serif"/>
              </a:rPr>
              <a:t> </a:t>
            </a:r>
            <a:r>
              <a:rPr sz="2400" spc="-75" dirty="0">
                <a:latin typeface="Microsoft Sans Serif"/>
                <a:cs typeface="Microsoft Sans Serif"/>
              </a:rPr>
              <a:t>root)</a:t>
            </a:r>
            <a:r>
              <a:rPr sz="2400" spc="-55" dirty="0">
                <a:latin typeface="Microsoft Sans Serif"/>
                <a:cs typeface="Microsoft Sans Serif"/>
              </a:rPr>
              <a:t> </a:t>
            </a:r>
            <a:r>
              <a:rPr sz="2400" spc="-105" dirty="0">
                <a:latin typeface="Microsoft Sans Serif"/>
                <a:cs typeface="Microsoft Sans Serif"/>
              </a:rPr>
              <a:t>in</a:t>
            </a:r>
            <a:r>
              <a:rPr sz="2400" spc="-10" dirty="0">
                <a:latin typeface="Microsoft Sans Serif"/>
                <a:cs typeface="Microsoft Sans Serif"/>
              </a:rPr>
              <a:t> 28%</a:t>
            </a:r>
            <a:r>
              <a:rPr sz="2400" spc="-30"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10" dirty="0">
                <a:latin typeface="Microsoft Sans Serif"/>
                <a:cs typeface="Microsoft Sans Serif"/>
              </a:rPr>
              <a:t>patients</a:t>
            </a:r>
            <a:endParaRPr sz="2400" dirty="0">
              <a:latin typeface="Microsoft Sans Serif"/>
              <a:cs typeface="Microsoft Sans Serif"/>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425" dirty="0"/>
              <a:t>POSTERIOR</a:t>
            </a:r>
            <a:r>
              <a:rPr spc="-25" dirty="0"/>
              <a:t> </a:t>
            </a:r>
            <a:r>
              <a:rPr spc="-440" dirty="0"/>
              <a:t>SUPERIOR</a:t>
            </a:r>
            <a:r>
              <a:rPr spc="-20" dirty="0"/>
              <a:t> </a:t>
            </a:r>
            <a:r>
              <a:rPr spc="-405" dirty="0"/>
              <a:t>ALVEOLAR</a:t>
            </a:r>
            <a:r>
              <a:rPr spc="-25" dirty="0"/>
              <a:t> </a:t>
            </a:r>
            <a:r>
              <a:rPr spc="-459" dirty="0"/>
              <a:t>NERVE</a:t>
            </a:r>
            <a:r>
              <a:rPr spc="-10" dirty="0"/>
              <a:t> </a:t>
            </a:r>
            <a:r>
              <a:rPr spc="-495" dirty="0"/>
              <a:t>BLOCK</a:t>
            </a:r>
          </a:p>
        </p:txBody>
      </p:sp>
      <p:sp>
        <p:nvSpPr>
          <p:cNvPr id="3" name="object 3"/>
          <p:cNvSpPr txBox="1"/>
          <p:nvPr/>
        </p:nvSpPr>
        <p:spPr>
          <a:xfrm>
            <a:off x="1220520" y="1565592"/>
            <a:ext cx="4683760" cy="4063365"/>
          </a:xfrm>
          <a:prstGeom prst="rect">
            <a:avLst/>
          </a:prstGeom>
        </p:spPr>
        <p:txBody>
          <a:bodyPr vert="horz" wrap="square" lIns="0" tIns="86360" rIns="0" bIns="0" rtlCol="0">
            <a:spAutoFit/>
          </a:bodyPr>
          <a:lstStyle/>
          <a:p>
            <a:pPr marL="241300" indent="-228600">
              <a:lnSpc>
                <a:spcPct val="100000"/>
              </a:lnSpc>
              <a:spcBef>
                <a:spcPts val="680"/>
              </a:spcBef>
              <a:buSzPct val="125000"/>
              <a:buFont typeface="Arial MT"/>
              <a:buChar char="•"/>
              <a:tabLst>
                <a:tab pos="241300" algn="l"/>
              </a:tabLst>
            </a:pPr>
            <a:r>
              <a:rPr sz="2400" b="1" spc="-204" dirty="0">
                <a:latin typeface="Arial"/>
                <a:cs typeface="Arial"/>
              </a:rPr>
              <a:t>Positive</a:t>
            </a:r>
            <a:r>
              <a:rPr sz="2400" b="1" spc="55" dirty="0">
                <a:latin typeface="Arial"/>
                <a:cs typeface="Arial"/>
              </a:rPr>
              <a:t> </a:t>
            </a:r>
            <a:r>
              <a:rPr sz="2400" b="1" spc="-160" dirty="0">
                <a:latin typeface="Arial"/>
                <a:cs typeface="Arial"/>
              </a:rPr>
              <a:t>Aspiration:</a:t>
            </a:r>
            <a:r>
              <a:rPr sz="2400" b="1" spc="55" dirty="0">
                <a:latin typeface="Arial"/>
                <a:cs typeface="Arial"/>
              </a:rPr>
              <a:t> </a:t>
            </a:r>
            <a:r>
              <a:rPr sz="2400" spc="-25" dirty="0">
                <a:latin typeface="Microsoft Sans Serif"/>
                <a:cs typeface="Microsoft Sans Serif"/>
              </a:rPr>
              <a:t>Approximately</a:t>
            </a:r>
            <a:endParaRPr sz="2400">
              <a:latin typeface="Microsoft Sans Serif"/>
              <a:cs typeface="Microsoft Sans Serif"/>
            </a:endParaRPr>
          </a:p>
          <a:p>
            <a:pPr marL="240665">
              <a:lnSpc>
                <a:spcPct val="100000"/>
              </a:lnSpc>
              <a:spcBef>
                <a:spcPts val="575"/>
              </a:spcBef>
            </a:pPr>
            <a:r>
              <a:rPr sz="2400" spc="-10" dirty="0">
                <a:latin typeface="Microsoft Sans Serif"/>
                <a:cs typeface="Microsoft Sans Serif"/>
              </a:rPr>
              <a:t>3.1%.</a:t>
            </a:r>
            <a:endParaRPr sz="2400">
              <a:latin typeface="Microsoft Sans Serif"/>
              <a:cs typeface="Microsoft Sans Serif"/>
            </a:endParaRPr>
          </a:p>
          <a:p>
            <a:pPr marL="12700">
              <a:lnSpc>
                <a:spcPct val="100000"/>
              </a:lnSpc>
              <a:spcBef>
                <a:spcPts val="1590"/>
              </a:spcBef>
            </a:pPr>
            <a:r>
              <a:rPr sz="2400" b="1" spc="-70" dirty="0">
                <a:latin typeface="Arial"/>
                <a:cs typeface="Arial"/>
              </a:rPr>
              <a:t>Alternatives</a:t>
            </a:r>
            <a:endParaRPr sz="2400">
              <a:latin typeface="Arial"/>
              <a:cs typeface="Arial"/>
            </a:endParaRPr>
          </a:p>
          <a:p>
            <a:pPr marL="240665" marR="5080" indent="-228600">
              <a:lnSpc>
                <a:spcPct val="120000"/>
              </a:lnSpc>
              <a:spcBef>
                <a:spcPts val="985"/>
              </a:spcBef>
              <a:buSzPct val="125000"/>
              <a:buFont typeface="Arial MT"/>
              <a:buChar char="•"/>
              <a:tabLst>
                <a:tab pos="240665" algn="l"/>
              </a:tabLst>
            </a:pPr>
            <a:r>
              <a:rPr sz="2400" b="1" spc="-190" dirty="0">
                <a:latin typeface="Arial"/>
                <a:cs typeface="Arial"/>
              </a:rPr>
              <a:t>Supraperiosteal</a:t>
            </a:r>
            <a:r>
              <a:rPr sz="2400" b="1" spc="-30" dirty="0">
                <a:latin typeface="Arial"/>
                <a:cs typeface="Arial"/>
              </a:rPr>
              <a:t> </a:t>
            </a:r>
            <a:r>
              <a:rPr sz="2400" dirty="0">
                <a:latin typeface="Microsoft Sans Serif"/>
                <a:cs typeface="Microsoft Sans Serif"/>
              </a:rPr>
              <a:t>or</a:t>
            </a:r>
            <a:r>
              <a:rPr sz="2400" spc="15" dirty="0">
                <a:latin typeface="Microsoft Sans Serif"/>
                <a:cs typeface="Microsoft Sans Serif"/>
              </a:rPr>
              <a:t> </a:t>
            </a:r>
            <a:r>
              <a:rPr sz="2400" spc="-375" dirty="0">
                <a:latin typeface="Microsoft Sans Serif"/>
                <a:cs typeface="Microsoft Sans Serif"/>
              </a:rPr>
              <a:t>PDL</a:t>
            </a:r>
            <a:r>
              <a:rPr sz="2400" spc="10" dirty="0">
                <a:latin typeface="Microsoft Sans Serif"/>
                <a:cs typeface="Microsoft Sans Serif"/>
              </a:rPr>
              <a:t> </a:t>
            </a:r>
            <a:r>
              <a:rPr sz="2400" spc="-170" dirty="0">
                <a:latin typeface="Microsoft Sans Serif"/>
                <a:cs typeface="Microsoft Sans Serif"/>
              </a:rPr>
              <a:t>injections</a:t>
            </a:r>
            <a:r>
              <a:rPr sz="2400" spc="25" dirty="0">
                <a:latin typeface="Microsoft Sans Serif"/>
                <a:cs typeface="Microsoft Sans Serif"/>
              </a:rPr>
              <a:t> </a:t>
            </a:r>
            <a:r>
              <a:rPr sz="2400" spc="-25" dirty="0">
                <a:latin typeface="Microsoft Sans Serif"/>
                <a:cs typeface="Microsoft Sans Serif"/>
              </a:rPr>
              <a:t>for </a:t>
            </a:r>
            <a:r>
              <a:rPr sz="2400" spc="-50" dirty="0">
                <a:latin typeface="Microsoft Sans Serif"/>
                <a:cs typeface="Microsoft Sans Serif"/>
              </a:rPr>
              <a:t>pulpal</a:t>
            </a:r>
            <a:r>
              <a:rPr sz="2400" spc="-70" dirty="0">
                <a:latin typeface="Microsoft Sans Serif"/>
                <a:cs typeface="Microsoft Sans Serif"/>
              </a:rPr>
              <a:t> </a:t>
            </a:r>
            <a:r>
              <a:rPr sz="2400" spc="-80" dirty="0">
                <a:latin typeface="Microsoft Sans Serif"/>
                <a:cs typeface="Microsoft Sans Serif"/>
              </a:rPr>
              <a:t>and </a:t>
            </a:r>
            <a:r>
              <a:rPr sz="2400" spc="-60" dirty="0">
                <a:latin typeface="Microsoft Sans Serif"/>
                <a:cs typeface="Microsoft Sans Serif"/>
              </a:rPr>
              <a:t>root</a:t>
            </a:r>
            <a:r>
              <a:rPr sz="2400" spc="-75" dirty="0">
                <a:latin typeface="Microsoft Sans Serif"/>
                <a:cs typeface="Microsoft Sans Serif"/>
              </a:rPr>
              <a:t> </a:t>
            </a:r>
            <a:r>
              <a:rPr sz="2400" spc="-80" dirty="0">
                <a:latin typeface="Microsoft Sans Serif"/>
                <a:cs typeface="Microsoft Sans Serif"/>
              </a:rPr>
              <a:t>anesthesia</a:t>
            </a:r>
            <a:endParaRPr sz="2400">
              <a:latin typeface="Microsoft Sans Serif"/>
              <a:cs typeface="Microsoft Sans Serif"/>
            </a:endParaRPr>
          </a:p>
          <a:p>
            <a:pPr marL="240665" marR="822960" indent="-228600">
              <a:lnSpc>
                <a:spcPct val="120100"/>
              </a:lnSpc>
              <a:spcBef>
                <a:spcPts val="1010"/>
              </a:spcBef>
              <a:buSzPct val="125000"/>
              <a:buFont typeface="Arial MT"/>
              <a:buChar char="•"/>
              <a:tabLst>
                <a:tab pos="240665" algn="l"/>
              </a:tabLst>
            </a:pPr>
            <a:r>
              <a:rPr sz="2400" b="1" spc="-135" dirty="0">
                <a:latin typeface="Arial"/>
                <a:cs typeface="Arial"/>
              </a:rPr>
              <a:t>Infiltrations</a:t>
            </a:r>
            <a:r>
              <a:rPr sz="2400" b="1" spc="-35" dirty="0">
                <a:latin typeface="Arial"/>
                <a:cs typeface="Arial"/>
              </a:rPr>
              <a:t> </a:t>
            </a:r>
            <a:r>
              <a:rPr sz="2400" dirty="0">
                <a:latin typeface="Microsoft Sans Serif"/>
                <a:cs typeface="Microsoft Sans Serif"/>
              </a:rPr>
              <a:t>for</a:t>
            </a:r>
            <a:r>
              <a:rPr sz="2400" spc="-5" dirty="0">
                <a:latin typeface="Microsoft Sans Serif"/>
                <a:cs typeface="Microsoft Sans Serif"/>
              </a:rPr>
              <a:t> </a:t>
            </a:r>
            <a:r>
              <a:rPr sz="2400" spc="-130" dirty="0">
                <a:latin typeface="Microsoft Sans Serif"/>
                <a:cs typeface="Microsoft Sans Serif"/>
              </a:rPr>
              <a:t>the</a:t>
            </a:r>
            <a:r>
              <a:rPr sz="2400" spc="5" dirty="0">
                <a:latin typeface="Microsoft Sans Serif"/>
                <a:cs typeface="Microsoft Sans Serif"/>
              </a:rPr>
              <a:t> </a:t>
            </a:r>
            <a:r>
              <a:rPr sz="2400" spc="-10" dirty="0">
                <a:latin typeface="Microsoft Sans Serif"/>
                <a:cs typeface="Microsoft Sans Serif"/>
              </a:rPr>
              <a:t>buccal </a:t>
            </a:r>
            <a:r>
              <a:rPr sz="2400" spc="-130" dirty="0">
                <a:latin typeface="Microsoft Sans Serif"/>
                <a:cs typeface="Microsoft Sans Serif"/>
              </a:rPr>
              <a:t>periodontium</a:t>
            </a:r>
            <a:r>
              <a:rPr sz="2400" spc="-30" dirty="0">
                <a:latin typeface="Microsoft Sans Serif"/>
                <a:cs typeface="Microsoft Sans Serif"/>
              </a:rPr>
              <a:t> </a:t>
            </a:r>
            <a:r>
              <a:rPr sz="2400" spc="-70" dirty="0">
                <a:latin typeface="Microsoft Sans Serif"/>
                <a:cs typeface="Microsoft Sans Serif"/>
              </a:rPr>
              <a:t>and</a:t>
            </a:r>
            <a:r>
              <a:rPr sz="2400" spc="-60" dirty="0">
                <a:latin typeface="Microsoft Sans Serif"/>
                <a:cs typeface="Microsoft Sans Serif"/>
              </a:rPr>
              <a:t> </a:t>
            </a:r>
            <a:r>
              <a:rPr sz="2400" spc="-55" dirty="0">
                <a:latin typeface="Microsoft Sans Serif"/>
                <a:cs typeface="Microsoft Sans Serif"/>
              </a:rPr>
              <a:t>hard</a:t>
            </a:r>
            <a:r>
              <a:rPr sz="2400" spc="-35" dirty="0">
                <a:latin typeface="Microsoft Sans Serif"/>
                <a:cs typeface="Microsoft Sans Serif"/>
              </a:rPr>
              <a:t> </a:t>
            </a:r>
            <a:r>
              <a:rPr sz="2400" spc="-240" dirty="0">
                <a:latin typeface="Microsoft Sans Serif"/>
                <a:cs typeface="Microsoft Sans Serif"/>
              </a:rPr>
              <a:t>tissues</a:t>
            </a:r>
            <a:endParaRPr sz="2400">
              <a:latin typeface="Microsoft Sans Serif"/>
              <a:cs typeface="Microsoft Sans Serif"/>
            </a:endParaRPr>
          </a:p>
          <a:p>
            <a:pPr marL="241300" indent="-228600">
              <a:lnSpc>
                <a:spcPct val="100000"/>
              </a:lnSpc>
              <a:spcBef>
                <a:spcPts val="1580"/>
              </a:spcBef>
              <a:buSzPct val="125000"/>
              <a:buFont typeface="Arial MT"/>
              <a:buChar char="•"/>
              <a:tabLst>
                <a:tab pos="241300" algn="l"/>
              </a:tabLst>
            </a:pPr>
            <a:r>
              <a:rPr sz="2400" spc="-20" dirty="0">
                <a:latin typeface="Microsoft Sans Serif"/>
                <a:cs typeface="Microsoft Sans Serif"/>
              </a:rPr>
              <a:t>Maxillary</a:t>
            </a:r>
            <a:r>
              <a:rPr sz="2400" spc="-65" dirty="0">
                <a:latin typeface="Microsoft Sans Serif"/>
                <a:cs typeface="Microsoft Sans Serif"/>
              </a:rPr>
              <a:t> </a:t>
            </a:r>
            <a:r>
              <a:rPr sz="2400" spc="-135" dirty="0">
                <a:latin typeface="Microsoft Sans Serif"/>
                <a:cs typeface="Microsoft Sans Serif"/>
              </a:rPr>
              <a:t>nerve</a:t>
            </a:r>
            <a:r>
              <a:rPr sz="2400" spc="-25" dirty="0">
                <a:latin typeface="Microsoft Sans Serif"/>
                <a:cs typeface="Microsoft Sans Serif"/>
              </a:rPr>
              <a:t> </a:t>
            </a:r>
            <a:r>
              <a:rPr sz="2400" spc="-20" dirty="0">
                <a:latin typeface="Microsoft Sans Serif"/>
                <a:cs typeface="Microsoft Sans Serif"/>
              </a:rPr>
              <a:t>block</a:t>
            </a:r>
            <a:endParaRPr sz="2400">
              <a:latin typeface="Microsoft Sans Serif"/>
              <a:cs typeface="Microsoft Sans Serif"/>
            </a:endParaRPr>
          </a:p>
        </p:txBody>
      </p:sp>
      <p:pic>
        <p:nvPicPr>
          <p:cNvPr id="4" name="object 4"/>
          <p:cNvPicPr/>
          <p:nvPr/>
        </p:nvPicPr>
        <p:blipFill>
          <a:blip r:embed="rId2" cstate="print"/>
          <a:stretch>
            <a:fillRect/>
          </a:stretch>
        </p:blipFill>
        <p:spPr>
          <a:xfrm>
            <a:off x="6836664" y="1706879"/>
            <a:ext cx="4209287" cy="39044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3BAD52-6DCC-452F-856F-A64885B020C5}"/>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id="{4310E088-FB40-4761-94A8-5AC62B74A32C}"/>
              </a:ext>
            </a:extLst>
          </p:cNvPr>
          <p:cNvSpPr>
            <a:spLocks noGrp="1"/>
          </p:cNvSpPr>
          <p:nvPr>
            <p:ph type="body" idx="1"/>
          </p:nvPr>
        </p:nvSpPr>
        <p:spPr>
          <a:xfrm>
            <a:off x="1359851" y="1828800"/>
            <a:ext cx="9917749" cy="4308872"/>
          </a:xfrm>
        </p:spPr>
        <p:txBody>
          <a:bodyPr/>
          <a:lstStyle/>
          <a:p>
            <a:r>
              <a:rPr lang="en-US" sz="3200" b="0" dirty="0">
                <a:latin typeface="+mn-lt"/>
              </a:rPr>
              <a:t>We expect to feel no pain during surgery or at least to have no memory of the procedure. But it wasn’t always so.</a:t>
            </a:r>
            <a:endParaRPr lang="ru-RU" sz="3200" b="0" dirty="0">
              <a:latin typeface="+mn-lt"/>
            </a:endParaRPr>
          </a:p>
          <a:p>
            <a:endParaRPr lang="en-US" sz="3200" b="0" dirty="0">
              <a:latin typeface="+mn-lt"/>
            </a:endParaRPr>
          </a:p>
          <a:p>
            <a:r>
              <a:rPr lang="en-US" sz="3200" b="0" dirty="0">
                <a:latin typeface="+mn-lt"/>
              </a:rPr>
              <a:t>Until the discovery of general </a:t>
            </a:r>
            <a:r>
              <a:rPr lang="en-US" sz="3200" b="0" dirty="0" err="1">
                <a:latin typeface="+mn-lt"/>
              </a:rPr>
              <a:t>anaesthesia</a:t>
            </a:r>
            <a:r>
              <a:rPr lang="en-US" sz="3200" b="0" dirty="0">
                <a:latin typeface="+mn-lt"/>
              </a:rPr>
              <a:t> in the middle of the 19th century, surgery was performed only as a last and desperate resort. Conscious and without pain relief, it was beset with unimaginable terror, unspeakable agony and considerable risk.</a:t>
            </a:r>
          </a:p>
          <a:p>
            <a:endParaRPr lang="ru-RU" dirty="0"/>
          </a:p>
        </p:txBody>
      </p:sp>
    </p:spTree>
    <p:extLst>
      <p:ext uri="{BB962C8B-B14F-4D97-AF65-F5344CB8AC3E}">
        <p14:creationId xmlns:p14="http://schemas.microsoft.com/office/powerpoint/2010/main" val="1057028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2044" y="104902"/>
            <a:ext cx="9433560" cy="574040"/>
          </a:xfrm>
          <a:prstGeom prst="rect">
            <a:avLst/>
          </a:prstGeom>
        </p:spPr>
        <p:txBody>
          <a:bodyPr vert="horz" wrap="square" lIns="0" tIns="12700" rIns="0" bIns="0" rtlCol="0">
            <a:spAutoFit/>
          </a:bodyPr>
          <a:lstStyle/>
          <a:p>
            <a:pPr marL="12700">
              <a:lnSpc>
                <a:spcPct val="100000"/>
              </a:lnSpc>
              <a:spcBef>
                <a:spcPts val="100"/>
              </a:spcBef>
            </a:pPr>
            <a:r>
              <a:rPr spc="-425" dirty="0"/>
              <a:t>POSTERIOR</a:t>
            </a:r>
            <a:r>
              <a:rPr spc="-25" dirty="0"/>
              <a:t> </a:t>
            </a:r>
            <a:r>
              <a:rPr spc="-440" dirty="0"/>
              <a:t>SUPERIOR</a:t>
            </a:r>
            <a:r>
              <a:rPr spc="-20" dirty="0"/>
              <a:t> </a:t>
            </a:r>
            <a:r>
              <a:rPr spc="-405" dirty="0"/>
              <a:t>ALVEOLAR</a:t>
            </a:r>
            <a:r>
              <a:rPr spc="-25" dirty="0"/>
              <a:t> </a:t>
            </a:r>
            <a:r>
              <a:rPr spc="-459" dirty="0"/>
              <a:t>NERVE</a:t>
            </a:r>
            <a:r>
              <a:rPr spc="-10" dirty="0"/>
              <a:t> </a:t>
            </a:r>
            <a:r>
              <a:rPr spc="-495" dirty="0"/>
              <a:t>BLOCK</a:t>
            </a:r>
          </a:p>
        </p:txBody>
      </p:sp>
      <p:sp>
        <p:nvSpPr>
          <p:cNvPr id="3" name="object 3"/>
          <p:cNvSpPr txBox="1"/>
          <p:nvPr/>
        </p:nvSpPr>
        <p:spPr>
          <a:xfrm>
            <a:off x="1220520" y="968164"/>
            <a:ext cx="4741545" cy="4385310"/>
          </a:xfrm>
          <a:prstGeom prst="rect">
            <a:avLst/>
          </a:prstGeom>
        </p:spPr>
        <p:txBody>
          <a:bodyPr vert="horz" wrap="square" lIns="0" tIns="112395" rIns="0" bIns="0" rtlCol="0">
            <a:spAutoFit/>
          </a:bodyPr>
          <a:lstStyle/>
          <a:p>
            <a:pPr marL="12700">
              <a:lnSpc>
                <a:spcPct val="100000"/>
              </a:lnSpc>
              <a:spcBef>
                <a:spcPts val="885"/>
              </a:spcBef>
            </a:pPr>
            <a:r>
              <a:rPr sz="2400" b="1" spc="-120" dirty="0">
                <a:latin typeface="Arial"/>
                <a:cs typeface="Arial"/>
              </a:rPr>
              <a:t>Technique</a:t>
            </a:r>
            <a:endParaRPr sz="2400">
              <a:latin typeface="Arial"/>
              <a:cs typeface="Arial"/>
            </a:endParaRPr>
          </a:p>
          <a:p>
            <a:pPr marL="241300" indent="-228600">
              <a:lnSpc>
                <a:spcPct val="100000"/>
              </a:lnSpc>
              <a:spcBef>
                <a:spcPts val="1580"/>
              </a:spcBef>
              <a:buSzPct val="125000"/>
              <a:buFont typeface="Arial MT"/>
              <a:buChar char="•"/>
              <a:tabLst>
                <a:tab pos="241300" algn="l"/>
              </a:tabLst>
            </a:pPr>
            <a:r>
              <a:rPr sz="2400" dirty="0">
                <a:latin typeface="Microsoft Sans Serif"/>
                <a:cs typeface="Microsoft Sans Serif"/>
              </a:rPr>
              <a:t>A</a:t>
            </a:r>
            <a:r>
              <a:rPr sz="2400" spc="-125" dirty="0">
                <a:latin typeface="Microsoft Sans Serif"/>
                <a:cs typeface="Microsoft Sans Serif"/>
              </a:rPr>
              <a:t> </a:t>
            </a:r>
            <a:r>
              <a:rPr sz="2400" spc="-25" dirty="0">
                <a:latin typeface="Microsoft Sans Serif"/>
                <a:cs typeface="Microsoft Sans Serif"/>
              </a:rPr>
              <a:t>27-</a:t>
            </a:r>
            <a:r>
              <a:rPr sz="2400" spc="-100" dirty="0">
                <a:latin typeface="Microsoft Sans Serif"/>
                <a:cs typeface="Microsoft Sans Serif"/>
              </a:rPr>
              <a:t>gauge</a:t>
            </a:r>
            <a:r>
              <a:rPr sz="2400" spc="-35" dirty="0">
                <a:latin typeface="Microsoft Sans Serif"/>
                <a:cs typeface="Microsoft Sans Serif"/>
              </a:rPr>
              <a:t> </a:t>
            </a:r>
            <a:r>
              <a:rPr sz="2400" spc="-165" dirty="0">
                <a:latin typeface="Microsoft Sans Serif"/>
                <a:cs typeface="Microsoft Sans Serif"/>
              </a:rPr>
              <a:t>short</a:t>
            </a:r>
            <a:r>
              <a:rPr sz="2400" spc="5" dirty="0">
                <a:latin typeface="Microsoft Sans Serif"/>
                <a:cs typeface="Microsoft Sans Serif"/>
              </a:rPr>
              <a:t> </a:t>
            </a:r>
            <a:r>
              <a:rPr sz="2400" spc="-10" dirty="0">
                <a:latin typeface="Microsoft Sans Serif"/>
                <a:cs typeface="Microsoft Sans Serif"/>
              </a:rPr>
              <a:t>needle</a:t>
            </a:r>
            <a:endParaRPr sz="2400">
              <a:latin typeface="Microsoft Sans Serif"/>
              <a:cs typeface="Microsoft Sans Serif"/>
            </a:endParaRPr>
          </a:p>
          <a:p>
            <a:pPr marL="240665">
              <a:lnSpc>
                <a:spcPct val="100000"/>
              </a:lnSpc>
              <a:spcBef>
                <a:spcPts val="580"/>
              </a:spcBef>
            </a:pPr>
            <a:r>
              <a:rPr sz="2400" spc="-100" dirty="0">
                <a:latin typeface="Microsoft Sans Serif"/>
                <a:cs typeface="Microsoft Sans Serif"/>
              </a:rPr>
              <a:t>recommended</a:t>
            </a:r>
            <a:endParaRPr sz="2400">
              <a:latin typeface="Microsoft Sans Serif"/>
              <a:cs typeface="Microsoft Sans Serif"/>
            </a:endParaRPr>
          </a:p>
          <a:p>
            <a:pPr marL="240665" marR="5080" indent="-228600">
              <a:lnSpc>
                <a:spcPct val="120000"/>
              </a:lnSpc>
              <a:spcBef>
                <a:spcPts val="985"/>
              </a:spcBef>
              <a:buSzPct val="125000"/>
              <a:buFont typeface="Arial MT"/>
              <a:buChar char="•"/>
              <a:tabLst>
                <a:tab pos="240665" algn="l"/>
              </a:tabLst>
            </a:pPr>
            <a:r>
              <a:rPr sz="2400" b="1" spc="-140" dirty="0">
                <a:latin typeface="Arial"/>
                <a:cs typeface="Arial"/>
              </a:rPr>
              <a:t>Area</a:t>
            </a:r>
            <a:r>
              <a:rPr sz="2400" b="1" spc="-40" dirty="0">
                <a:latin typeface="Arial"/>
                <a:cs typeface="Arial"/>
              </a:rPr>
              <a:t> </a:t>
            </a:r>
            <a:r>
              <a:rPr sz="2400" b="1" dirty="0">
                <a:latin typeface="Arial"/>
                <a:cs typeface="Arial"/>
              </a:rPr>
              <a:t>of</a:t>
            </a:r>
            <a:r>
              <a:rPr sz="2400" b="1" spc="10" dirty="0">
                <a:latin typeface="Arial"/>
                <a:cs typeface="Arial"/>
              </a:rPr>
              <a:t> </a:t>
            </a:r>
            <a:r>
              <a:rPr sz="2400" b="1" spc="-160" dirty="0">
                <a:latin typeface="Arial"/>
                <a:cs typeface="Arial"/>
              </a:rPr>
              <a:t>insertion</a:t>
            </a:r>
            <a:r>
              <a:rPr sz="2400" spc="-160" dirty="0">
                <a:latin typeface="Microsoft Sans Serif"/>
                <a:cs typeface="Microsoft Sans Serif"/>
              </a:rPr>
              <a:t>:</a:t>
            </a:r>
            <a:r>
              <a:rPr sz="2400" dirty="0">
                <a:latin typeface="Microsoft Sans Serif"/>
                <a:cs typeface="Microsoft Sans Serif"/>
              </a:rPr>
              <a:t> </a:t>
            </a:r>
            <a:r>
              <a:rPr sz="2400" spc="-130" dirty="0">
                <a:latin typeface="Microsoft Sans Serif"/>
                <a:cs typeface="Microsoft Sans Serif"/>
              </a:rPr>
              <a:t>height</a:t>
            </a:r>
            <a:r>
              <a:rPr sz="2400" spc="-30" dirty="0">
                <a:latin typeface="Microsoft Sans Serif"/>
                <a:cs typeface="Microsoft Sans Serif"/>
              </a:rPr>
              <a:t> </a:t>
            </a:r>
            <a:r>
              <a:rPr sz="2400" dirty="0">
                <a:latin typeface="Microsoft Sans Serif"/>
                <a:cs typeface="Microsoft Sans Serif"/>
              </a:rPr>
              <a:t>of</a:t>
            </a:r>
            <a:r>
              <a:rPr sz="2400" spc="45" dirty="0">
                <a:latin typeface="Microsoft Sans Serif"/>
                <a:cs typeface="Microsoft Sans Serif"/>
              </a:rPr>
              <a:t> </a:t>
            </a:r>
            <a:r>
              <a:rPr sz="2400" spc="-25" dirty="0">
                <a:latin typeface="Microsoft Sans Serif"/>
                <a:cs typeface="Microsoft Sans Serif"/>
              </a:rPr>
              <a:t>the </a:t>
            </a:r>
            <a:r>
              <a:rPr sz="2400" spc="-210" dirty="0">
                <a:latin typeface="Microsoft Sans Serif"/>
                <a:cs typeface="Microsoft Sans Serif"/>
              </a:rPr>
              <a:t>mucobuccal</a:t>
            </a:r>
            <a:r>
              <a:rPr sz="2400" spc="50" dirty="0">
                <a:latin typeface="Microsoft Sans Serif"/>
                <a:cs typeface="Microsoft Sans Serif"/>
              </a:rPr>
              <a:t> </a:t>
            </a:r>
            <a:r>
              <a:rPr sz="2400" dirty="0">
                <a:latin typeface="Microsoft Sans Serif"/>
                <a:cs typeface="Microsoft Sans Serif"/>
              </a:rPr>
              <a:t>fold</a:t>
            </a:r>
            <a:r>
              <a:rPr sz="2400" spc="-65" dirty="0">
                <a:latin typeface="Microsoft Sans Serif"/>
                <a:cs typeface="Microsoft Sans Serif"/>
              </a:rPr>
              <a:t> </a:t>
            </a:r>
            <a:r>
              <a:rPr sz="2400" spc="-95" dirty="0">
                <a:latin typeface="Microsoft Sans Serif"/>
                <a:cs typeface="Microsoft Sans Serif"/>
              </a:rPr>
              <a:t>above</a:t>
            </a:r>
            <a:r>
              <a:rPr sz="2400" spc="-40" dirty="0">
                <a:latin typeface="Microsoft Sans Serif"/>
                <a:cs typeface="Microsoft Sans Serif"/>
              </a:rPr>
              <a:t> </a:t>
            </a:r>
            <a:r>
              <a:rPr sz="2400" spc="-125" dirty="0">
                <a:latin typeface="Microsoft Sans Serif"/>
                <a:cs typeface="Microsoft Sans Serif"/>
              </a:rPr>
              <a:t>the</a:t>
            </a:r>
            <a:r>
              <a:rPr sz="2400" spc="-15" dirty="0">
                <a:latin typeface="Microsoft Sans Serif"/>
                <a:cs typeface="Microsoft Sans Serif"/>
              </a:rPr>
              <a:t> </a:t>
            </a:r>
            <a:r>
              <a:rPr sz="2400" spc="-50" dirty="0">
                <a:latin typeface="Microsoft Sans Serif"/>
                <a:cs typeface="Microsoft Sans Serif"/>
              </a:rPr>
              <a:t>maxillary </a:t>
            </a:r>
            <a:r>
              <a:rPr sz="2400" spc="-220" dirty="0">
                <a:latin typeface="Microsoft Sans Serif"/>
                <a:cs typeface="Microsoft Sans Serif"/>
              </a:rPr>
              <a:t>second</a:t>
            </a:r>
            <a:r>
              <a:rPr sz="2400" spc="65" dirty="0">
                <a:latin typeface="Microsoft Sans Serif"/>
                <a:cs typeface="Microsoft Sans Serif"/>
              </a:rPr>
              <a:t> </a:t>
            </a:r>
            <a:r>
              <a:rPr sz="2400" spc="-10" dirty="0">
                <a:latin typeface="Microsoft Sans Serif"/>
                <a:cs typeface="Microsoft Sans Serif"/>
              </a:rPr>
              <a:t>molar</a:t>
            </a:r>
            <a:endParaRPr sz="2400">
              <a:latin typeface="Microsoft Sans Serif"/>
              <a:cs typeface="Microsoft Sans Serif"/>
            </a:endParaRPr>
          </a:p>
          <a:p>
            <a:pPr marL="240665" marR="72390" indent="-228600">
              <a:lnSpc>
                <a:spcPct val="120000"/>
              </a:lnSpc>
              <a:spcBef>
                <a:spcPts val="1015"/>
              </a:spcBef>
              <a:buSzPct val="125000"/>
              <a:buFont typeface="Arial MT"/>
              <a:buChar char="•"/>
              <a:tabLst>
                <a:tab pos="240665" algn="l"/>
              </a:tabLst>
            </a:pPr>
            <a:r>
              <a:rPr sz="2400" b="1" spc="-210" dirty="0">
                <a:latin typeface="Arial"/>
                <a:cs typeface="Arial"/>
              </a:rPr>
              <a:t>Target</a:t>
            </a:r>
            <a:r>
              <a:rPr sz="2400" b="1" spc="50" dirty="0">
                <a:latin typeface="Arial"/>
                <a:cs typeface="Arial"/>
              </a:rPr>
              <a:t> </a:t>
            </a:r>
            <a:r>
              <a:rPr sz="2400" b="1" spc="-114" dirty="0">
                <a:latin typeface="Arial"/>
                <a:cs typeface="Arial"/>
              </a:rPr>
              <a:t>area</a:t>
            </a:r>
            <a:r>
              <a:rPr sz="2400" spc="-114" dirty="0">
                <a:latin typeface="Microsoft Sans Serif"/>
                <a:cs typeface="Microsoft Sans Serif"/>
              </a:rPr>
              <a:t>:</a:t>
            </a:r>
            <a:r>
              <a:rPr sz="2400" spc="105" dirty="0">
                <a:latin typeface="Microsoft Sans Serif"/>
                <a:cs typeface="Microsoft Sans Serif"/>
              </a:rPr>
              <a:t> </a:t>
            </a:r>
            <a:r>
              <a:rPr sz="2400" spc="-320" dirty="0">
                <a:latin typeface="Microsoft Sans Serif"/>
                <a:cs typeface="Microsoft Sans Serif"/>
              </a:rPr>
              <a:t>PSA</a:t>
            </a:r>
            <a:r>
              <a:rPr sz="2400" spc="114" dirty="0">
                <a:latin typeface="Microsoft Sans Serif"/>
                <a:cs typeface="Microsoft Sans Serif"/>
              </a:rPr>
              <a:t> </a:t>
            </a:r>
            <a:r>
              <a:rPr sz="2400" dirty="0">
                <a:latin typeface="Microsoft Sans Serif"/>
                <a:cs typeface="Microsoft Sans Serif"/>
              </a:rPr>
              <a:t>nerve—</a:t>
            </a:r>
            <a:r>
              <a:rPr sz="2400" spc="-20" dirty="0">
                <a:latin typeface="Microsoft Sans Serif"/>
                <a:cs typeface="Microsoft Sans Serif"/>
              </a:rPr>
              <a:t>posterior, </a:t>
            </a:r>
            <a:r>
              <a:rPr sz="2400" spc="-155" dirty="0">
                <a:latin typeface="Microsoft Sans Serif"/>
                <a:cs typeface="Microsoft Sans Serif"/>
              </a:rPr>
              <a:t>superior,</a:t>
            </a:r>
            <a:r>
              <a:rPr sz="2400" spc="-5" dirty="0">
                <a:latin typeface="Microsoft Sans Serif"/>
                <a:cs typeface="Microsoft Sans Serif"/>
              </a:rPr>
              <a:t> </a:t>
            </a:r>
            <a:r>
              <a:rPr sz="2400" spc="-80" dirty="0">
                <a:latin typeface="Microsoft Sans Serif"/>
                <a:cs typeface="Microsoft Sans Serif"/>
              </a:rPr>
              <a:t>and </a:t>
            </a:r>
            <a:r>
              <a:rPr sz="2400" spc="-100" dirty="0">
                <a:latin typeface="Microsoft Sans Serif"/>
                <a:cs typeface="Microsoft Sans Serif"/>
              </a:rPr>
              <a:t>medial</a:t>
            </a:r>
            <a:r>
              <a:rPr sz="2400" spc="-60" dirty="0">
                <a:latin typeface="Microsoft Sans Serif"/>
                <a:cs typeface="Microsoft Sans Serif"/>
              </a:rPr>
              <a:t> </a:t>
            </a:r>
            <a:r>
              <a:rPr sz="2400" dirty="0">
                <a:latin typeface="Microsoft Sans Serif"/>
                <a:cs typeface="Microsoft Sans Serif"/>
              </a:rPr>
              <a:t>to</a:t>
            </a:r>
            <a:r>
              <a:rPr sz="2400" spc="-80"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90" dirty="0">
                <a:latin typeface="Microsoft Sans Serif"/>
                <a:cs typeface="Microsoft Sans Serif"/>
              </a:rPr>
              <a:t>posterior </a:t>
            </a:r>
            <a:r>
              <a:rPr sz="2400" spc="-30" dirty="0">
                <a:latin typeface="Microsoft Sans Serif"/>
                <a:cs typeface="Microsoft Sans Serif"/>
              </a:rPr>
              <a:t>border</a:t>
            </a:r>
            <a:r>
              <a:rPr sz="2400" spc="-50" dirty="0">
                <a:latin typeface="Microsoft Sans Serif"/>
                <a:cs typeface="Microsoft Sans Serif"/>
              </a:rPr>
              <a:t> </a:t>
            </a:r>
            <a:r>
              <a:rPr sz="2400" dirty="0">
                <a:latin typeface="Microsoft Sans Serif"/>
                <a:cs typeface="Microsoft Sans Serif"/>
              </a:rPr>
              <a:t>of</a:t>
            </a:r>
            <a:r>
              <a:rPr sz="2400" spc="15" dirty="0">
                <a:latin typeface="Microsoft Sans Serif"/>
                <a:cs typeface="Microsoft Sans Serif"/>
              </a:rPr>
              <a:t> </a:t>
            </a:r>
            <a:r>
              <a:rPr sz="2400" spc="-135" dirty="0">
                <a:latin typeface="Microsoft Sans Serif"/>
                <a:cs typeface="Microsoft Sans Serif"/>
              </a:rPr>
              <a:t>the</a:t>
            </a:r>
            <a:r>
              <a:rPr sz="2400" spc="-20" dirty="0">
                <a:latin typeface="Microsoft Sans Serif"/>
                <a:cs typeface="Microsoft Sans Serif"/>
              </a:rPr>
              <a:t> </a:t>
            </a:r>
            <a:r>
              <a:rPr sz="2400" spc="-10" dirty="0">
                <a:latin typeface="Microsoft Sans Serif"/>
                <a:cs typeface="Microsoft Sans Serif"/>
              </a:rPr>
              <a:t>maxilla</a:t>
            </a:r>
            <a:endParaRPr sz="2400">
              <a:latin typeface="Microsoft Sans Serif"/>
              <a:cs typeface="Microsoft Sans Serif"/>
            </a:endParaRPr>
          </a:p>
        </p:txBody>
      </p:sp>
      <p:pic>
        <p:nvPicPr>
          <p:cNvPr id="4" name="object 4"/>
          <p:cNvPicPr/>
          <p:nvPr/>
        </p:nvPicPr>
        <p:blipFill>
          <a:blip r:embed="rId2" cstate="print"/>
          <a:stretch>
            <a:fillRect/>
          </a:stretch>
        </p:blipFill>
        <p:spPr>
          <a:xfrm>
            <a:off x="6403847" y="2087906"/>
            <a:ext cx="4625989" cy="304490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07390"/>
            <a:ext cx="8386445" cy="951230"/>
          </a:xfrm>
          <a:prstGeom prst="rect">
            <a:avLst/>
          </a:prstGeom>
        </p:spPr>
        <p:txBody>
          <a:bodyPr vert="horz" wrap="square" lIns="0" tIns="66675" rIns="0" bIns="0" rtlCol="0">
            <a:spAutoFit/>
          </a:bodyPr>
          <a:lstStyle/>
          <a:p>
            <a:pPr marL="12700" marR="5080">
              <a:lnSpc>
                <a:spcPts val="3460"/>
              </a:lnSpc>
              <a:spcBef>
                <a:spcPts val="525"/>
              </a:spcBef>
            </a:pPr>
            <a:r>
              <a:rPr sz="3200" spc="-385" dirty="0"/>
              <a:t>POSTERIOR</a:t>
            </a:r>
            <a:r>
              <a:rPr sz="3200" spc="10" dirty="0"/>
              <a:t> </a:t>
            </a:r>
            <a:r>
              <a:rPr sz="3200" spc="-395" dirty="0"/>
              <a:t>SUPERIOR</a:t>
            </a:r>
            <a:r>
              <a:rPr sz="3200" spc="15" dirty="0"/>
              <a:t> </a:t>
            </a:r>
            <a:r>
              <a:rPr sz="3200" spc="-370" dirty="0"/>
              <a:t>ALVEOLAR</a:t>
            </a:r>
            <a:r>
              <a:rPr sz="3200" spc="-25" dirty="0"/>
              <a:t> </a:t>
            </a:r>
            <a:r>
              <a:rPr sz="3200" spc="-420" dirty="0"/>
              <a:t>NERVE</a:t>
            </a:r>
            <a:r>
              <a:rPr sz="3200" spc="-10" dirty="0"/>
              <a:t> </a:t>
            </a:r>
            <a:r>
              <a:rPr sz="3200" spc="-450" dirty="0"/>
              <a:t>BLOCK </a:t>
            </a:r>
            <a:r>
              <a:rPr sz="3200" spc="-360" dirty="0"/>
              <a:t>TECHNIQUE</a:t>
            </a:r>
            <a:endParaRPr sz="3200"/>
          </a:p>
        </p:txBody>
      </p:sp>
      <p:sp>
        <p:nvSpPr>
          <p:cNvPr id="3" name="object 3"/>
          <p:cNvSpPr txBox="1"/>
          <p:nvPr/>
        </p:nvSpPr>
        <p:spPr>
          <a:xfrm>
            <a:off x="1220520" y="1313926"/>
            <a:ext cx="4493895" cy="4171591"/>
          </a:xfrm>
          <a:prstGeom prst="rect">
            <a:avLst/>
          </a:prstGeom>
        </p:spPr>
        <p:txBody>
          <a:bodyPr vert="horz" wrap="square" lIns="0" tIns="80645" rIns="0" bIns="0" rtlCol="0">
            <a:spAutoFit/>
          </a:bodyPr>
          <a:lstStyle/>
          <a:p>
            <a:pPr marL="12700">
              <a:lnSpc>
                <a:spcPct val="100000"/>
              </a:lnSpc>
              <a:spcBef>
                <a:spcPts val="635"/>
              </a:spcBef>
            </a:pPr>
            <a:r>
              <a:rPr sz="2400" b="1" spc="-110" dirty="0">
                <a:latin typeface="Arial"/>
                <a:cs typeface="Arial"/>
              </a:rPr>
              <a:t>Landmarks</a:t>
            </a:r>
            <a:endParaRPr sz="2400" dirty="0">
              <a:latin typeface="Arial"/>
              <a:cs typeface="Arial"/>
            </a:endParaRPr>
          </a:p>
          <a:p>
            <a:pPr marL="697865" indent="-228600">
              <a:lnSpc>
                <a:spcPct val="100000"/>
              </a:lnSpc>
              <a:spcBef>
                <a:spcPts val="1050"/>
              </a:spcBef>
              <a:buSzPct val="125000"/>
              <a:buFont typeface="Arial MT"/>
              <a:buChar char="•"/>
              <a:tabLst>
                <a:tab pos="697865" algn="l"/>
              </a:tabLst>
            </a:pPr>
            <a:r>
              <a:rPr sz="2400" spc="-155" dirty="0">
                <a:latin typeface="Microsoft Sans Serif"/>
                <a:cs typeface="Microsoft Sans Serif"/>
              </a:rPr>
              <a:t>Mucobuccal</a:t>
            </a:r>
            <a:r>
              <a:rPr sz="2400" spc="60" dirty="0">
                <a:latin typeface="Microsoft Sans Serif"/>
                <a:cs typeface="Microsoft Sans Serif"/>
              </a:rPr>
              <a:t> </a:t>
            </a:r>
            <a:r>
              <a:rPr sz="2400" spc="-20" dirty="0">
                <a:latin typeface="Microsoft Sans Serif"/>
                <a:cs typeface="Microsoft Sans Serif"/>
              </a:rPr>
              <a:t>fold</a:t>
            </a:r>
            <a:endParaRPr sz="2400" dirty="0">
              <a:latin typeface="Microsoft Sans Serif"/>
              <a:cs typeface="Microsoft Sans Serif"/>
            </a:endParaRPr>
          </a:p>
          <a:p>
            <a:pPr marL="697865" indent="-228600">
              <a:lnSpc>
                <a:spcPct val="100000"/>
              </a:lnSpc>
              <a:spcBef>
                <a:spcPts val="985"/>
              </a:spcBef>
              <a:buSzPct val="125000"/>
              <a:buFont typeface="Arial MT"/>
              <a:buChar char="•"/>
              <a:tabLst>
                <a:tab pos="697865" algn="l"/>
              </a:tabLst>
            </a:pPr>
            <a:r>
              <a:rPr sz="2400" spc="-10" dirty="0">
                <a:latin typeface="Microsoft Sans Serif"/>
                <a:cs typeface="Microsoft Sans Serif"/>
              </a:rPr>
              <a:t>Maxillary</a:t>
            </a:r>
            <a:r>
              <a:rPr sz="2400" spc="-120" dirty="0">
                <a:latin typeface="Microsoft Sans Serif"/>
                <a:cs typeface="Microsoft Sans Serif"/>
              </a:rPr>
              <a:t> </a:t>
            </a:r>
            <a:r>
              <a:rPr sz="2400" spc="-10" dirty="0">
                <a:latin typeface="Microsoft Sans Serif"/>
                <a:cs typeface="Microsoft Sans Serif"/>
              </a:rPr>
              <a:t>tuberosity</a:t>
            </a:r>
            <a:endParaRPr sz="2400" dirty="0">
              <a:latin typeface="Microsoft Sans Serif"/>
              <a:cs typeface="Microsoft Sans Serif"/>
            </a:endParaRPr>
          </a:p>
          <a:p>
            <a:pPr marL="697865" indent="-228600">
              <a:lnSpc>
                <a:spcPct val="100000"/>
              </a:lnSpc>
              <a:spcBef>
                <a:spcPts val="985"/>
              </a:spcBef>
              <a:buSzPct val="125000"/>
              <a:buFont typeface="Arial MT"/>
              <a:buChar char="•"/>
              <a:tabLst>
                <a:tab pos="697865" algn="l"/>
              </a:tabLst>
            </a:pPr>
            <a:r>
              <a:rPr sz="2400" spc="-114" dirty="0">
                <a:latin typeface="Microsoft Sans Serif"/>
                <a:cs typeface="Microsoft Sans Serif"/>
              </a:rPr>
              <a:t>Zygomatic</a:t>
            </a:r>
            <a:r>
              <a:rPr sz="2400" spc="30" dirty="0">
                <a:latin typeface="Microsoft Sans Serif"/>
                <a:cs typeface="Microsoft Sans Serif"/>
              </a:rPr>
              <a:t> </a:t>
            </a:r>
            <a:r>
              <a:rPr sz="2400" spc="-180" dirty="0">
                <a:latin typeface="Microsoft Sans Serif"/>
                <a:cs typeface="Microsoft Sans Serif"/>
              </a:rPr>
              <a:t>process</a:t>
            </a:r>
            <a:r>
              <a:rPr sz="2400" spc="-15" dirty="0">
                <a:latin typeface="Microsoft Sans Serif"/>
                <a:cs typeface="Microsoft Sans Serif"/>
              </a:rPr>
              <a:t> </a:t>
            </a:r>
            <a:r>
              <a:rPr sz="2400" dirty="0">
                <a:latin typeface="Microsoft Sans Serif"/>
                <a:cs typeface="Microsoft Sans Serif"/>
              </a:rPr>
              <a:t>of</a:t>
            </a:r>
            <a:r>
              <a:rPr sz="2400" spc="90" dirty="0">
                <a:latin typeface="Microsoft Sans Serif"/>
                <a:cs typeface="Microsoft Sans Serif"/>
              </a:rPr>
              <a:t> </a:t>
            </a:r>
            <a:r>
              <a:rPr sz="2400" spc="-120" dirty="0">
                <a:latin typeface="Microsoft Sans Serif"/>
                <a:cs typeface="Microsoft Sans Serif"/>
              </a:rPr>
              <a:t>the</a:t>
            </a:r>
            <a:r>
              <a:rPr sz="2400" spc="20" dirty="0">
                <a:latin typeface="Microsoft Sans Serif"/>
                <a:cs typeface="Microsoft Sans Serif"/>
              </a:rPr>
              <a:t> </a:t>
            </a:r>
            <a:r>
              <a:rPr sz="2400" spc="-10" dirty="0">
                <a:latin typeface="Microsoft Sans Serif"/>
                <a:cs typeface="Microsoft Sans Serif"/>
              </a:rPr>
              <a:t>maxilla</a:t>
            </a:r>
            <a:endParaRPr sz="2400" dirty="0">
              <a:latin typeface="Microsoft Sans Serif"/>
              <a:cs typeface="Microsoft Sans Serif"/>
            </a:endParaRPr>
          </a:p>
          <a:p>
            <a:pPr marL="240665" marR="5080" indent="-228600">
              <a:lnSpc>
                <a:spcPct val="120000"/>
              </a:lnSpc>
              <a:spcBef>
                <a:spcPts val="925"/>
              </a:spcBef>
              <a:buSzPct val="125000"/>
              <a:buFont typeface="Arial MT"/>
              <a:buChar char="•"/>
              <a:tabLst>
                <a:tab pos="240665" algn="l"/>
              </a:tabLst>
            </a:pPr>
            <a:r>
              <a:rPr sz="2400" b="1" spc="-145" dirty="0">
                <a:latin typeface="Arial"/>
                <a:cs typeface="Arial"/>
              </a:rPr>
              <a:t>Orientation</a:t>
            </a:r>
            <a:r>
              <a:rPr sz="2400" b="1" spc="-30" dirty="0">
                <a:latin typeface="Arial"/>
                <a:cs typeface="Arial"/>
              </a:rPr>
              <a:t> </a:t>
            </a:r>
            <a:r>
              <a:rPr sz="2400" b="1" dirty="0">
                <a:latin typeface="Arial"/>
                <a:cs typeface="Arial"/>
              </a:rPr>
              <a:t>of</a:t>
            </a:r>
            <a:r>
              <a:rPr sz="2400" b="1" spc="-10" dirty="0">
                <a:latin typeface="Arial"/>
                <a:cs typeface="Arial"/>
              </a:rPr>
              <a:t> </a:t>
            </a:r>
            <a:r>
              <a:rPr sz="2400" b="1" spc="-200" dirty="0">
                <a:latin typeface="Arial"/>
                <a:cs typeface="Arial"/>
              </a:rPr>
              <a:t>the</a:t>
            </a:r>
            <a:r>
              <a:rPr sz="2400" b="1" spc="-45" dirty="0">
                <a:latin typeface="Arial"/>
                <a:cs typeface="Arial"/>
              </a:rPr>
              <a:t> </a:t>
            </a:r>
            <a:r>
              <a:rPr sz="2400" b="1" spc="-145" dirty="0">
                <a:latin typeface="Arial"/>
                <a:cs typeface="Arial"/>
              </a:rPr>
              <a:t>bevel</a:t>
            </a:r>
            <a:r>
              <a:rPr sz="2400" spc="-145" dirty="0">
                <a:latin typeface="Microsoft Sans Serif"/>
                <a:cs typeface="Microsoft Sans Serif"/>
              </a:rPr>
              <a:t>:</a:t>
            </a:r>
            <a:r>
              <a:rPr sz="2400" spc="-15" dirty="0">
                <a:latin typeface="Microsoft Sans Serif"/>
                <a:cs typeface="Microsoft Sans Serif"/>
              </a:rPr>
              <a:t> </a:t>
            </a:r>
            <a:r>
              <a:rPr sz="2400" spc="-10" dirty="0">
                <a:latin typeface="Microsoft Sans Serif"/>
                <a:cs typeface="Microsoft Sans Serif"/>
              </a:rPr>
              <a:t>toward </a:t>
            </a:r>
            <a:r>
              <a:rPr sz="2400" spc="-135" dirty="0">
                <a:latin typeface="Microsoft Sans Serif"/>
                <a:cs typeface="Microsoft Sans Serif"/>
              </a:rPr>
              <a:t>bone</a:t>
            </a:r>
            <a:r>
              <a:rPr sz="2400" spc="15" dirty="0">
                <a:latin typeface="Microsoft Sans Serif"/>
                <a:cs typeface="Microsoft Sans Serif"/>
              </a:rPr>
              <a:t> </a:t>
            </a:r>
            <a:r>
              <a:rPr sz="2400" spc="-100" dirty="0">
                <a:latin typeface="Microsoft Sans Serif"/>
                <a:cs typeface="Microsoft Sans Serif"/>
              </a:rPr>
              <a:t>during</a:t>
            </a:r>
            <a:r>
              <a:rPr sz="2400" spc="-10" dirty="0">
                <a:latin typeface="Microsoft Sans Serif"/>
                <a:cs typeface="Microsoft Sans Serif"/>
              </a:rPr>
              <a:t> </a:t>
            </a:r>
            <a:r>
              <a:rPr sz="2400" spc="-125" dirty="0">
                <a:latin typeface="Microsoft Sans Serif"/>
                <a:cs typeface="Microsoft Sans Serif"/>
              </a:rPr>
              <a:t>the</a:t>
            </a:r>
            <a:r>
              <a:rPr sz="2400" spc="10" dirty="0">
                <a:latin typeface="Microsoft Sans Serif"/>
                <a:cs typeface="Microsoft Sans Serif"/>
              </a:rPr>
              <a:t> </a:t>
            </a:r>
            <a:r>
              <a:rPr sz="2400" spc="-150" dirty="0">
                <a:latin typeface="Microsoft Sans Serif"/>
                <a:cs typeface="Microsoft Sans Serif"/>
              </a:rPr>
              <a:t>injection.</a:t>
            </a:r>
            <a:r>
              <a:rPr sz="2400" spc="-10" dirty="0">
                <a:latin typeface="Microsoft Sans Serif"/>
                <a:cs typeface="Microsoft Sans Serif"/>
              </a:rPr>
              <a:t> </a:t>
            </a:r>
            <a:r>
              <a:rPr sz="2400" dirty="0">
                <a:latin typeface="Microsoft Sans Serif"/>
                <a:cs typeface="Microsoft Sans Serif"/>
              </a:rPr>
              <a:t>If</a:t>
            </a:r>
            <a:r>
              <a:rPr sz="2400" spc="75" dirty="0">
                <a:latin typeface="Microsoft Sans Serif"/>
                <a:cs typeface="Microsoft Sans Serif"/>
              </a:rPr>
              <a:t> </a:t>
            </a:r>
            <a:r>
              <a:rPr sz="2400" spc="-150" dirty="0">
                <a:latin typeface="Microsoft Sans Serif"/>
                <a:cs typeface="Microsoft Sans Serif"/>
              </a:rPr>
              <a:t>bone</a:t>
            </a:r>
            <a:r>
              <a:rPr sz="2400" spc="-10" dirty="0">
                <a:latin typeface="Microsoft Sans Serif"/>
                <a:cs typeface="Microsoft Sans Serif"/>
              </a:rPr>
              <a:t> </a:t>
            </a:r>
            <a:r>
              <a:rPr sz="2400" spc="-145" dirty="0">
                <a:latin typeface="Microsoft Sans Serif"/>
                <a:cs typeface="Microsoft Sans Serif"/>
              </a:rPr>
              <a:t>is </a:t>
            </a:r>
            <a:r>
              <a:rPr sz="2400" spc="-90" dirty="0">
                <a:latin typeface="Microsoft Sans Serif"/>
                <a:cs typeface="Microsoft Sans Serif"/>
              </a:rPr>
              <a:t>accidentally</a:t>
            </a:r>
            <a:r>
              <a:rPr sz="2400" spc="-35" dirty="0">
                <a:latin typeface="Microsoft Sans Serif"/>
                <a:cs typeface="Microsoft Sans Serif"/>
              </a:rPr>
              <a:t> </a:t>
            </a:r>
            <a:r>
              <a:rPr sz="2400" spc="-160" dirty="0">
                <a:latin typeface="Microsoft Sans Serif"/>
                <a:cs typeface="Microsoft Sans Serif"/>
              </a:rPr>
              <a:t>touched,</a:t>
            </a:r>
            <a:r>
              <a:rPr sz="2400" spc="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40" dirty="0">
                <a:latin typeface="Microsoft Sans Serif"/>
                <a:cs typeface="Microsoft Sans Serif"/>
              </a:rPr>
              <a:t>sensation </a:t>
            </a:r>
            <a:r>
              <a:rPr sz="2400" spc="-225" dirty="0">
                <a:latin typeface="Microsoft Sans Serif"/>
                <a:cs typeface="Microsoft Sans Serif"/>
              </a:rPr>
              <a:t>is</a:t>
            </a:r>
            <a:r>
              <a:rPr sz="2400" spc="35" dirty="0">
                <a:latin typeface="Microsoft Sans Serif"/>
                <a:cs typeface="Microsoft Sans Serif"/>
              </a:rPr>
              <a:t> </a:t>
            </a:r>
            <a:r>
              <a:rPr sz="2400" spc="-254" dirty="0">
                <a:latin typeface="Microsoft Sans Serif"/>
                <a:cs typeface="Microsoft Sans Serif"/>
              </a:rPr>
              <a:t>less</a:t>
            </a:r>
            <a:r>
              <a:rPr sz="2400" spc="30" dirty="0">
                <a:latin typeface="Microsoft Sans Serif"/>
                <a:cs typeface="Microsoft Sans Serif"/>
              </a:rPr>
              <a:t> </a:t>
            </a:r>
            <a:r>
              <a:rPr sz="2400" spc="-65" dirty="0">
                <a:latin typeface="Microsoft Sans Serif"/>
                <a:cs typeface="Microsoft Sans Serif"/>
              </a:rPr>
              <a:t>unpleasant.</a:t>
            </a:r>
            <a:endParaRPr sz="2400" dirty="0">
              <a:latin typeface="Microsoft Sans Serif"/>
              <a:cs typeface="Microsoft Sans Serif"/>
            </a:endParaRPr>
          </a:p>
        </p:txBody>
      </p:sp>
      <p:pic>
        <p:nvPicPr>
          <p:cNvPr id="4" name="object 4"/>
          <p:cNvPicPr/>
          <p:nvPr/>
        </p:nvPicPr>
        <p:blipFill>
          <a:blip r:embed="rId2" cstate="print"/>
          <a:stretch>
            <a:fillRect/>
          </a:stretch>
        </p:blipFill>
        <p:spPr>
          <a:xfrm>
            <a:off x="6461759" y="2170176"/>
            <a:ext cx="4654295" cy="30449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2044" y="286334"/>
            <a:ext cx="2403475" cy="574675"/>
          </a:xfrm>
          <a:prstGeom prst="rect">
            <a:avLst/>
          </a:prstGeom>
        </p:spPr>
        <p:txBody>
          <a:bodyPr vert="horz" wrap="square" lIns="0" tIns="12700" rIns="0" bIns="0" rtlCol="0">
            <a:spAutoFit/>
          </a:bodyPr>
          <a:lstStyle/>
          <a:p>
            <a:pPr marL="12700">
              <a:lnSpc>
                <a:spcPct val="100000"/>
              </a:lnSpc>
              <a:spcBef>
                <a:spcPts val="100"/>
              </a:spcBef>
            </a:pPr>
            <a:r>
              <a:rPr spc="-505" dirty="0"/>
              <a:t>PROCEDURE</a:t>
            </a:r>
          </a:p>
        </p:txBody>
      </p:sp>
      <p:sp>
        <p:nvSpPr>
          <p:cNvPr id="3" name="object 3"/>
          <p:cNvSpPr txBox="1"/>
          <p:nvPr/>
        </p:nvSpPr>
        <p:spPr>
          <a:xfrm>
            <a:off x="1106220" y="911853"/>
            <a:ext cx="9622155" cy="2501265"/>
          </a:xfrm>
          <a:prstGeom prst="rect">
            <a:avLst/>
          </a:prstGeom>
        </p:spPr>
        <p:txBody>
          <a:bodyPr vert="horz" wrap="square" lIns="0" tIns="113030" rIns="0" bIns="0" rtlCol="0">
            <a:spAutoFit/>
          </a:bodyPr>
          <a:lstStyle/>
          <a:p>
            <a:pPr marL="12700">
              <a:lnSpc>
                <a:spcPct val="100000"/>
              </a:lnSpc>
              <a:spcBef>
                <a:spcPts val="890"/>
              </a:spcBef>
            </a:pPr>
            <a:r>
              <a:rPr sz="2400" spc="-35" dirty="0">
                <a:latin typeface="Microsoft Sans Serif"/>
                <a:cs typeface="Microsoft Sans Serif"/>
              </a:rPr>
              <a:t>Operator</a:t>
            </a:r>
            <a:r>
              <a:rPr sz="2400" spc="-105" dirty="0">
                <a:latin typeface="Microsoft Sans Serif"/>
                <a:cs typeface="Microsoft Sans Serif"/>
              </a:rPr>
              <a:t> </a:t>
            </a:r>
            <a:r>
              <a:rPr sz="2400" spc="-10" dirty="0">
                <a:latin typeface="Microsoft Sans Serif"/>
                <a:cs typeface="Microsoft Sans Serif"/>
              </a:rPr>
              <a:t>position</a:t>
            </a:r>
            <a:endParaRPr sz="2400">
              <a:latin typeface="Microsoft Sans Serif"/>
              <a:cs typeface="Microsoft Sans Serif"/>
            </a:endParaRPr>
          </a:p>
          <a:p>
            <a:pPr marL="240665" marR="544830" indent="-228600">
              <a:lnSpc>
                <a:spcPct val="120100"/>
              </a:lnSpc>
              <a:spcBef>
                <a:spcPts val="1005"/>
              </a:spcBef>
              <a:buSzPct val="125000"/>
              <a:buFont typeface="Arial MT"/>
              <a:buChar char="•"/>
              <a:tabLst>
                <a:tab pos="240665" algn="l"/>
              </a:tabLst>
            </a:pPr>
            <a:r>
              <a:rPr sz="2400" spc="-70" dirty="0">
                <a:latin typeface="Microsoft Sans Serif"/>
                <a:cs typeface="Microsoft Sans Serif"/>
              </a:rPr>
              <a:t>–</a:t>
            </a:r>
            <a:r>
              <a:rPr sz="2400" b="1" spc="-70" dirty="0">
                <a:latin typeface="Arial"/>
                <a:cs typeface="Arial"/>
              </a:rPr>
              <a:t>Left</a:t>
            </a:r>
            <a:r>
              <a:rPr sz="2400" b="1" spc="-100" dirty="0">
                <a:latin typeface="Arial"/>
                <a:cs typeface="Arial"/>
              </a:rPr>
              <a:t> </a:t>
            </a:r>
            <a:r>
              <a:rPr sz="2400" b="1" spc="-300" dirty="0">
                <a:latin typeface="Arial"/>
                <a:cs typeface="Arial"/>
              </a:rPr>
              <a:t>PSA</a:t>
            </a:r>
            <a:r>
              <a:rPr sz="2400" b="1" spc="-40" dirty="0">
                <a:latin typeface="Arial"/>
                <a:cs typeface="Arial"/>
              </a:rPr>
              <a:t> </a:t>
            </a:r>
            <a:r>
              <a:rPr sz="2400" b="1" spc="-180" dirty="0">
                <a:latin typeface="Arial"/>
                <a:cs typeface="Arial"/>
              </a:rPr>
              <a:t>nerve</a:t>
            </a:r>
            <a:r>
              <a:rPr sz="2400" b="1" spc="-20" dirty="0">
                <a:latin typeface="Arial"/>
                <a:cs typeface="Arial"/>
              </a:rPr>
              <a:t> </a:t>
            </a:r>
            <a:r>
              <a:rPr sz="2400" b="1" spc="-185" dirty="0">
                <a:latin typeface="Arial"/>
                <a:cs typeface="Arial"/>
              </a:rPr>
              <a:t>block</a:t>
            </a:r>
            <a:r>
              <a:rPr sz="2400" spc="-185" dirty="0">
                <a:latin typeface="Microsoft Sans Serif"/>
                <a:cs typeface="Microsoft Sans Serif"/>
              </a:rPr>
              <a:t>,</a:t>
            </a:r>
            <a:r>
              <a:rPr sz="2400" spc="30" dirty="0">
                <a:latin typeface="Microsoft Sans Serif"/>
                <a:cs typeface="Microsoft Sans Serif"/>
              </a:rPr>
              <a:t> </a:t>
            </a:r>
            <a:r>
              <a:rPr sz="2400" dirty="0">
                <a:latin typeface="Microsoft Sans Serif"/>
                <a:cs typeface="Microsoft Sans Serif"/>
              </a:rPr>
              <a:t>a</a:t>
            </a:r>
            <a:r>
              <a:rPr sz="2400" spc="-20" dirty="0">
                <a:latin typeface="Microsoft Sans Serif"/>
                <a:cs typeface="Microsoft Sans Serif"/>
              </a:rPr>
              <a:t> </a:t>
            </a:r>
            <a:r>
              <a:rPr sz="2400" spc="-70" dirty="0">
                <a:latin typeface="Microsoft Sans Serif"/>
                <a:cs typeface="Microsoft Sans Serif"/>
              </a:rPr>
              <a:t>right-</a:t>
            </a:r>
            <a:r>
              <a:rPr sz="2400" spc="-120" dirty="0">
                <a:latin typeface="Microsoft Sans Serif"/>
                <a:cs typeface="Microsoft Sans Serif"/>
              </a:rPr>
              <a:t>handed</a:t>
            </a:r>
            <a:r>
              <a:rPr sz="2400" spc="30" dirty="0">
                <a:latin typeface="Microsoft Sans Serif"/>
                <a:cs typeface="Microsoft Sans Serif"/>
              </a:rPr>
              <a:t> </a:t>
            </a:r>
            <a:r>
              <a:rPr sz="2400" spc="-105" dirty="0">
                <a:latin typeface="Microsoft Sans Serif"/>
                <a:cs typeface="Microsoft Sans Serif"/>
              </a:rPr>
              <a:t>administrator</a:t>
            </a:r>
            <a:r>
              <a:rPr sz="2400" spc="10" dirty="0">
                <a:latin typeface="Microsoft Sans Serif"/>
                <a:cs typeface="Microsoft Sans Serif"/>
              </a:rPr>
              <a:t> </a:t>
            </a:r>
            <a:r>
              <a:rPr sz="2400" spc="-25" dirty="0">
                <a:latin typeface="Microsoft Sans Serif"/>
                <a:cs typeface="Microsoft Sans Serif"/>
              </a:rPr>
              <a:t>-</a:t>
            </a:r>
            <a:r>
              <a:rPr sz="2400" dirty="0">
                <a:latin typeface="Microsoft Sans Serif"/>
                <a:cs typeface="Microsoft Sans Serif"/>
              </a:rPr>
              <a:t>10</a:t>
            </a:r>
            <a:r>
              <a:rPr sz="2400" spc="25" dirty="0">
                <a:latin typeface="Microsoft Sans Serif"/>
                <a:cs typeface="Microsoft Sans Serif"/>
              </a:rPr>
              <a:t> </a:t>
            </a:r>
            <a:r>
              <a:rPr sz="2400" spc="-140" dirty="0">
                <a:latin typeface="Microsoft Sans Serif"/>
                <a:cs typeface="Microsoft Sans Serif"/>
              </a:rPr>
              <a:t>o'clock</a:t>
            </a:r>
            <a:r>
              <a:rPr sz="2400" spc="15" dirty="0">
                <a:latin typeface="Microsoft Sans Serif"/>
                <a:cs typeface="Microsoft Sans Serif"/>
              </a:rPr>
              <a:t> </a:t>
            </a:r>
            <a:r>
              <a:rPr sz="2400" spc="-95" dirty="0">
                <a:latin typeface="Microsoft Sans Serif"/>
                <a:cs typeface="Microsoft Sans Serif"/>
              </a:rPr>
              <a:t>position </a:t>
            </a:r>
            <a:r>
              <a:rPr sz="2400" spc="-75" dirty="0">
                <a:latin typeface="Microsoft Sans Serif"/>
                <a:cs typeface="Microsoft Sans Serif"/>
              </a:rPr>
              <a:t>facing</a:t>
            </a:r>
            <a:r>
              <a:rPr sz="2400" spc="-50" dirty="0">
                <a:latin typeface="Microsoft Sans Serif"/>
                <a:cs typeface="Microsoft Sans Serif"/>
              </a:rPr>
              <a:t> </a:t>
            </a:r>
            <a:r>
              <a:rPr sz="2400" spc="-150" dirty="0">
                <a:latin typeface="Microsoft Sans Serif"/>
                <a:cs typeface="Microsoft Sans Serif"/>
              </a:rPr>
              <a:t>the</a:t>
            </a:r>
            <a:r>
              <a:rPr sz="2400" spc="-5" dirty="0">
                <a:latin typeface="Microsoft Sans Serif"/>
                <a:cs typeface="Microsoft Sans Serif"/>
              </a:rPr>
              <a:t> </a:t>
            </a:r>
            <a:r>
              <a:rPr sz="2400" spc="-10" dirty="0">
                <a:latin typeface="Microsoft Sans Serif"/>
                <a:cs typeface="Microsoft Sans Serif"/>
              </a:rPr>
              <a:t>patient.</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75" dirty="0">
                <a:latin typeface="Microsoft Sans Serif"/>
                <a:cs typeface="Microsoft Sans Serif"/>
              </a:rPr>
              <a:t>–</a:t>
            </a:r>
            <a:r>
              <a:rPr sz="2400" b="1" spc="-75" dirty="0">
                <a:latin typeface="Arial"/>
                <a:cs typeface="Arial"/>
              </a:rPr>
              <a:t>Right</a:t>
            </a:r>
            <a:r>
              <a:rPr sz="2400" b="1" spc="-95" dirty="0">
                <a:latin typeface="Arial"/>
                <a:cs typeface="Arial"/>
              </a:rPr>
              <a:t> </a:t>
            </a:r>
            <a:r>
              <a:rPr sz="2400" b="1" spc="-300" dirty="0">
                <a:latin typeface="Arial"/>
                <a:cs typeface="Arial"/>
              </a:rPr>
              <a:t>PSA</a:t>
            </a:r>
            <a:r>
              <a:rPr sz="2400" b="1" spc="-40" dirty="0">
                <a:latin typeface="Arial"/>
                <a:cs typeface="Arial"/>
              </a:rPr>
              <a:t> </a:t>
            </a:r>
            <a:r>
              <a:rPr sz="2400" b="1" spc="-195" dirty="0">
                <a:latin typeface="Arial"/>
                <a:cs typeface="Arial"/>
              </a:rPr>
              <a:t>block</a:t>
            </a:r>
            <a:r>
              <a:rPr sz="2400" spc="-195" dirty="0">
                <a:latin typeface="Microsoft Sans Serif"/>
                <a:cs typeface="Microsoft Sans Serif"/>
              </a:rPr>
              <a:t>,</a:t>
            </a:r>
            <a:r>
              <a:rPr sz="2400" spc="30" dirty="0">
                <a:latin typeface="Microsoft Sans Serif"/>
                <a:cs typeface="Microsoft Sans Serif"/>
              </a:rPr>
              <a:t> </a:t>
            </a:r>
            <a:r>
              <a:rPr sz="2400" dirty="0">
                <a:latin typeface="Microsoft Sans Serif"/>
                <a:cs typeface="Microsoft Sans Serif"/>
              </a:rPr>
              <a:t>a</a:t>
            </a:r>
            <a:r>
              <a:rPr sz="2400" spc="-15" dirty="0">
                <a:latin typeface="Microsoft Sans Serif"/>
                <a:cs typeface="Microsoft Sans Serif"/>
              </a:rPr>
              <a:t> </a:t>
            </a:r>
            <a:r>
              <a:rPr sz="2400" spc="-70" dirty="0">
                <a:latin typeface="Microsoft Sans Serif"/>
                <a:cs typeface="Microsoft Sans Serif"/>
              </a:rPr>
              <a:t>right-</a:t>
            </a:r>
            <a:r>
              <a:rPr sz="2400" spc="-125" dirty="0">
                <a:latin typeface="Microsoft Sans Serif"/>
                <a:cs typeface="Microsoft Sans Serif"/>
              </a:rPr>
              <a:t>handed</a:t>
            </a:r>
            <a:r>
              <a:rPr sz="2400" spc="15" dirty="0">
                <a:latin typeface="Microsoft Sans Serif"/>
                <a:cs typeface="Microsoft Sans Serif"/>
              </a:rPr>
              <a:t> </a:t>
            </a:r>
            <a:r>
              <a:rPr sz="2400" spc="-105" dirty="0">
                <a:latin typeface="Microsoft Sans Serif"/>
                <a:cs typeface="Microsoft Sans Serif"/>
              </a:rPr>
              <a:t>administrator</a:t>
            </a:r>
            <a:r>
              <a:rPr sz="2400" spc="5" dirty="0">
                <a:latin typeface="Microsoft Sans Serif"/>
                <a:cs typeface="Microsoft Sans Serif"/>
              </a:rPr>
              <a:t> </a:t>
            </a:r>
            <a:r>
              <a:rPr sz="2400" spc="-10" dirty="0">
                <a:latin typeface="Microsoft Sans Serif"/>
                <a:cs typeface="Microsoft Sans Serif"/>
              </a:rPr>
              <a:t>-</a:t>
            </a:r>
            <a:r>
              <a:rPr sz="2400" dirty="0">
                <a:latin typeface="Microsoft Sans Serif"/>
                <a:cs typeface="Microsoft Sans Serif"/>
              </a:rPr>
              <a:t>8 </a:t>
            </a:r>
            <a:r>
              <a:rPr sz="2400" spc="-140" dirty="0">
                <a:latin typeface="Microsoft Sans Serif"/>
                <a:cs typeface="Microsoft Sans Serif"/>
              </a:rPr>
              <a:t>o'clock</a:t>
            </a:r>
            <a:r>
              <a:rPr sz="2400" spc="25" dirty="0">
                <a:latin typeface="Microsoft Sans Serif"/>
                <a:cs typeface="Microsoft Sans Serif"/>
              </a:rPr>
              <a:t> </a:t>
            </a:r>
            <a:r>
              <a:rPr sz="2400" spc="-130" dirty="0">
                <a:latin typeface="Microsoft Sans Serif"/>
                <a:cs typeface="Microsoft Sans Serif"/>
              </a:rPr>
              <a:t>position</a:t>
            </a:r>
            <a:r>
              <a:rPr sz="2400" spc="10" dirty="0">
                <a:latin typeface="Microsoft Sans Serif"/>
                <a:cs typeface="Microsoft Sans Serif"/>
              </a:rPr>
              <a:t> </a:t>
            </a:r>
            <a:r>
              <a:rPr sz="2400" spc="-75" dirty="0">
                <a:latin typeface="Microsoft Sans Serif"/>
                <a:cs typeface="Microsoft Sans Serif"/>
              </a:rPr>
              <a:t>facing</a:t>
            </a:r>
            <a:r>
              <a:rPr sz="2400" spc="5" dirty="0">
                <a:latin typeface="Microsoft Sans Serif"/>
                <a:cs typeface="Microsoft Sans Serif"/>
              </a:rPr>
              <a:t> </a:t>
            </a:r>
            <a:r>
              <a:rPr sz="2400" spc="-25" dirty="0">
                <a:latin typeface="Microsoft Sans Serif"/>
                <a:cs typeface="Microsoft Sans Serif"/>
              </a:rPr>
              <a:t>the</a:t>
            </a:r>
            <a:endParaRPr sz="2400">
              <a:latin typeface="Microsoft Sans Serif"/>
              <a:cs typeface="Microsoft Sans Serif"/>
            </a:endParaRPr>
          </a:p>
          <a:p>
            <a:pPr marL="240665">
              <a:lnSpc>
                <a:spcPct val="100000"/>
              </a:lnSpc>
              <a:spcBef>
                <a:spcPts val="580"/>
              </a:spcBef>
            </a:pPr>
            <a:r>
              <a:rPr sz="2400" spc="-10" dirty="0">
                <a:latin typeface="Microsoft Sans Serif"/>
                <a:cs typeface="Microsoft Sans Serif"/>
              </a:rPr>
              <a:t>patient</a:t>
            </a:r>
            <a:endParaRPr sz="2400">
              <a:latin typeface="Microsoft Sans Serif"/>
              <a:cs typeface="Microsoft Sans Serif"/>
            </a:endParaRPr>
          </a:p>
        </p:txBody>
      </p:sp>
      <p:pic>
        <p:nvPicPr>
          <p:cNvPr id="4" name="object 4"/>
          <p:cNvPicPr/>
          <p:nvPr/>
        </p:nvPicPr>
        <p:blipFill>
          <a:blip r:embed="rId2" cstate="print"/>
          <a:stretch>
            <a:fillRect/>
          </a:stretch>
        </p:blipFill>
        <p:spPr>
          <a:xfrm>
            <a:off x="3063239" y="3139502"/>
            <a:ext cx="6277616" cy="358438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500" dirty="0"/>
              <a:t>PROCEDURE</a:t>
            </a:r>
          </a:p>
        </p:txBody>
      </p:sp>
      <p:sp>
        <p:nvSpPr>
          <p:cNvPr id="3" name="object 3"/>
          <p:cNvSpPr txBox="1"/>
          <p:nvPr/>
        </p:nvSpPr>
        <p:spPr>
          <a:xfrm>
            <a:off x="1039469" y="1616125"/>
            <a:ext cx="5714365" cy="4638675"/>
          </a:xfrm>
          <a:prstGeom prst="rect">
            <a:avLst/>
          </a:prstGeom>
        </p:spPr>
        <p:txBody>
          <a:bodyPr vert="horz" wrap="square" lIns="0" tIns="113030" rIns="0" bIns="0" rtlCol="0">
            <a:spAutoFit/>
          </a:bodyPr>
          <a:lstStyle/>
          <a:p>
            <a:pPr marL="241300" indent="-228600">
              <a:lnSpc>
                <a:spcPct val="100000"/>
              </a:lnSpc>
              <a:spcBef>
                <a:spcPts val="890"/>
              </a:spcBef>
              <a:buSzPct val="125000"/>
              <a:buFont typeface="Arial MT"/>
              <a:buChar char="•"/>
              <a:tabLst>
                <a:tab pos="241300" algn="l"/>
              </a:tabLst>
            </a:pPr>
            <a:r>
              <a:rPr sz="2400" spc="-20" dirty="0">
                <a:latin typeface="Microsoft Sans Serif"/>
                <a:cs typeface="Microsoft Sans Serif"/>
              </a:rPr>
              <a:t>Apply</a:t>
            </a:r>
            <a:r>
              <a:rPr sz="2400" spc="-70" dirty="0">
                <a:latin typeface="Microsoft Sans Serif"/>
                <a:cs typeface="Microsoft Sans Serif"/>
              </a:rPr>
              <a:t> </a:t>
            </a:r>
            <a:r>
              <a:rPr sz="2400" dirty="0">
                <a:latin typeface="Microsoft Sans Serif"/>
                <a:cs typeface="Microsoft Sans Serif"/>
              </a:rPr>
              <a:t>a</a:t>
            </a:r>
            <a:r>
              <a:rPr sz="2400" spc="-50" dirty="0">
                <a:latin typeface="Microsoft Sans Serif"/>
                <a:cs typeface="Microsoft Sans Serif"/>
              </a:rPr>
              <a:t> </a:t>
            </a:r>
            <a:r>
              <a:rPr sz="2400" spc="-60" dirty="0">
                <a:latin typeface="Microsoft Sans Serif"/>
                <a:cs typeface="Microsoft Sans Serif"/>
              </a:rPr>
              <a:t>topical</a:t>
            </a:r>
            <a:r>
              <a:rPr sz="2400" spc="-25" dirty="0">
                <a:latin typeface="Microsoft Sans Serif"/>
                <a:cs typeface="Microsoft Sans Serif"/>
              </a:rPr>
              <a:t> </a:t>
            </a:r>
            <a:r>
              <a:rPr sz="2400" spc="-125" dirty="0">
                <a:latin typeface="Microsoft Sans Serif"/>
                <a:cs typeface="Microsoft Sans Serif"/>
              </a:rPr>
              <a:t>antiseptic</a:t>
            </a:r>
            <a:r>
              <a:rPr sz="2400" spc="-35" dirty="0">
                <a:latin typeface="Microsoft Sans Serif"/>
                <a:cs typeface="Microsoft Sans Serif"/>
              </a:rPr>
              <a:t> </a:t>
            </a:r>
            <a:r>
              <a:rPr sz="2400" spc="-10" dirty="0">
                <a:latin typeface="Microsoft Sans Serif"/>
                <a:cs typeface="Microsoft Sans Serif"/>
              </a:rPr>
              <a:t>(optional).</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70" dirty="0">
                <a:latin typeface="Microsoft Sans Serif"/>
                <a:cs typeface="Microsoft Sans Serif"/>
              </a:rPr>
              <a:t>Orient</a:t>
            </a:r>
            <a:r>
              <a:rPr sz="2400" spc="-30" dirty="0">
                <a:latin typeface="Microsoft Sans Serif"/>
                <a:cs typeface="Microsoft Sans Serif"/>
              </a:rPr>
              <a:t> </a:t>
            </a:r>
            <a:r>
              <a:rPr sz="2400" spc="-155" dirty="0">
                <a:latin typeface="Microsoft Sans Serif"/>
                <a:cs typeface="Microsoft Sans Serif"/>
              </a:rPr>
              <a:t>the</a:t>
            </a:r>
            <a:r>
              <a:rPr sz="2400" dirty="0">
                <a:latin typeface="Microsoft Sans Serif"/>
                <a:cs typeface="Microsoft Sans Serif"/>
              </a:rPr>
              <a:t> </a:t>
            </a:r>
            <a:r>
              <a:rPr sz="2400" b="1" spc="-160" dirty="0">
                <a:latin typeface="Arial"/>
                <a:cs typeface="Arial"/>
              </a:rPr>
              <a:t>bevel</a:t>
            </a:r>
            <a:r>
              <a:rPr sz="2400" b="1" spc="-15" dirty="0">
                <a:latin typeface="Arial"/>
                <a:cs typeface="Arial"/>
              </a:rPr>
              <a:t> </a:t>
            </a:r>
            <a:r>
              <a:rPr sz="2400" dirty="0">
                <a:latin typeface="Microsoft Sans Serif"/>
                <a:cs typeface="Microsoft Sans Serif"/>
              </a:rPr>
              <a:t>of</a:t>
            </a:r>
            <a:r>
              <a:rPr sz="2400" spc="7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25" dirty="0">
                <a:latin typeface="Microsoft Sans Serif"/>
                <a:cs typeface="Microsoft Sans Serif"/>
              </a:rPr>
              <a:t>needle</a:t>
            </a:r>
            <a:r>
              <a:rPr sz="2400" spc="25" dirty="0">
                <a:latin typeface="Microsoft Sans Serif"/>
                <a:cs typeface="Microsoft Sans Serif"/>
              </a:rPr>
              <a:t> </a:t>
            </a:r>
            <a:r>
              <a:rPr sz="2400" b="1" spc="-150" dirty="0">
                <a:latin typeface="Arial"/>
                <a:cs typeface="Arial"/>
              </a:rPr>
              <a:t>toward</a:t>
            </a:r>
            <a:r>
              <a:rPr sz="2400" b="1" spc="-20" dirty="0">
                <a:latin typeface="Arial"/>
                <a:cs typeface="Arial"/>
              </a:rPr>
              <a:t> </a:t>
            </a:r>
            <a:r>
              <a:rPr sz="2400" b="1" spc="-120" dirty="0">
                <a:latin typeface="Arial"/>
                <a:cs typeface="Arial"/>
              </a:rPr>
              <a:t>bone</a:t>
            </a:r>
            <a:r>
              <a:rPr sz="2400" spc="-120" dirty="0">
                <a:latin typeface="Microsoft Sans Serif"/>
                <a:cs typeface="Microsoft Sans Serif"/>
              </a:rPr>
              <a:t>.</a:t>
            </a:r>
            <a:endParaRPr sz="2400">
              <a:latin typeface="Microsoft Sans Serif"/>
              <a:cs typeface="Microsoft Sans Serif"/>
            </a:endParaRPr>
          </a:p>
          <a:p>
            <a:pPr marL="241300" marR="17780" indent="-229235">
              <a:lnSpc>
                <a:spcPct val="120000"/>
              </a:lnSpc>
              <a:spcBef>
                <a:spcPts val="985"/>
              </a:spcBef>
              <a:buSzPct val="125000"/>
              <a:buFont typeface="Arial MT"/>
              <a:buChar char="•"/>
              <a:tabLst>
                <a:tab pos="241300" algn="l"/>
              </a:tabLst>
            </a:pPr>
            <a:r>
              <a:rPr sz="2400" spc="-65" dirty="0">
                <a:latin typeface="Microsoft Sans Serif"/>
                <a:cs typeface="Microsoft Sans Serif"/>
              </a:rPr>
              <a:t>Partially</a:t>
            </a:r>
            <a:r>
              <a:rPr sz="2400" spc="-5" dirty="0">
                <a:latin typeface="Microsoft Sans Serif"/>
                <a:cs typeface="Microsoft Sans Serif"/>
              </a:rPr>
              <a:t> </a:t>
            </a:r>
            <a:r>
              <a:rPr sz="2400" spc="-140" dirty="0">
                <a:latin typeface="Microsoft Sans Serif"/>
                <a:cs typeface="Microsoft Sans Serif"/>
              </a:rPr>
              <a:t>open</a:t>
            </a:r>
            <a:r>
              <a:rPr sz="2400" spc="15" dirty="0">
                <a:latin typeface="Microsoft Sans Serif"/>
                <a:cs typeface="Microsoft Sans Serif"/>
              </a:rPr>
              <a:t> </a:t>
            </a:r>
            <a:r>
              <a:rPr sz="2400" spc="-150" dirty="0">
                <a:latin typeface="Microsoft Sans Serif"/>
                <a:cs typeface="Microsoft Sans Serif"/>
              </a:rPr>
              <a:t>the</a:t>
            </a:r>
            <a:r>
              <a:rPr sz="2400" spc="-5" dirty="0">
                <a:latin typeface="Microsoft Sans Serif"/>
                <a:cs typeface="Microsoft Sans Serif"/>
              </a:rPr>
              <a:t> </a:t>
            </a:r>
            <a:r>
              <a:rPr sz="2400" spc="-105" dirty="0">
                <a:latin typeface="Microsoft Sans Serif"/>
                <a:cs typeface="Microsoft Sans Serif"/>
              </a:rPr>
              <a:t>patient's</a:t>
            </a:r>
            <a:r>
              <a:rPr sz="2400" spc="5" dirty="0">
                <a:latin typeface="Microsoft Sans Serif"/>
                <a:cs typeface="Microsoft Sans Serif"/>
              </a:rPr>
              <a:t> </a:t>
            </a:r>
            <a:r>
              <a:rPr sz="2400" spc="-229" dirty="0">
                <a:latin typeface="Microsoft Sans Serif"/>
                <a:cs typeface="Microsoft Sans Serif"/>
              </a:rPr>
              <a:t>mouth,</a:t>
            </a:r>
            <a:r>
              <a:rPr sz="2400" spc="15" dirty="0">
                <a:latin typeface="Microsoft Sans Serif"/>
                <a:cs typeface="Microsoft Sans Serif"/>
              </a:rPr>
              <a:t> </a:t>
            </a:r>
            <a:r>
              <a:rPr sz="2400" spc="-100" dirty="0">
                <a:latin typeface="Microsoft Sans Serif"/>
                <a:cs typeface="Microsoft Sans Serif"/>
              </a:rPr>
              <a:t>pulling</a:t>
            </a:r>
            <a:r>
              <a:rPr sz="2400" spc="-10" dirty="0">
                <a:latin typeface="Microsoft Sans Serif"/>
                <a:cs typeface="Microsoft Sans Serif"/>
              </a:rPr>
              <a:t> </a:t>
            </a:r>
            <a:r>
              <a:rPr sz="2400" spc="-75" dirty="0">
                <a:latin typeface="Microsoft Sans Serif"/>
                <a:cs typeface="Microsoft Sans Serif"/>
              </a:rPr>
              <a:t>the </a:t>
            </a:r>
            <a:r>
              <a:rPr sz="2400" spc="-120" dirty="0">
                <a:latin typeface="Microsoft Sans Serif"/>
                <a:cs typeface="Microsoft Sans Serif"/>
              </a:rPr>
              <a:t>mandible</a:t>
            </a:r>
            <a:r>
              <a:rPr sz="2400" spc="-40" dirty="0">
                <a:latin typeface="Microsoft Sans Serif"/>
                <a:cs typeface="Microsoft Sans Serif"/>
              </a:rPr>
              <a:t> </a:t>
            </a:r>
            <a:r>
              <a:rPr sz="2400" dirty="0">
                <a:latin typeface="Microsoft Sans Serif"/>
                <a:cs typeface="Microsoft Sans Serif"/>
              </a:rPr>
              <a:t>to</a:t>
            </a:r>
            <a:r>
              <a:rPr sz="2400" spc="-6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50" dirty="0">
                <a:latin typeface="Microsoft Sans Serif"/>
                <a:cs typeface="Microsoft Sans Serif"/>
              </a:rPr>
              <a:t>side</a:t>
            </a:r>
            <a:r>
              <a:rPr sz="2400" spc="-10" dirty="0">
                <a:latin typeface="Microsoft Sans Serif"/>
                <a:cs typeface="Microsoft Sans Serif"/>
              </a:rPr>
              <a:t> </a:t>
            </a:r>
            <a:r>
              <a:rPr sz="2400" dirty="0">
                <a:latin typeface="Microsoft Sans Serif"/>
                <a:cs typeface="Microsoft Sans Serif"/>
              </a:rPr>
              <a:t>of</a:t>
            </a:r>
            <a:r>
              <a:rPr sz="2400" spc="20" dirty="0">
                <a:latin typeface="Microsoft Sans Serif"/>
                <a:cs typeface="Microsoft Sans Serif"/>
              </a:rPr>
              <a:t> </a:t>
            </a:r>
            <a:r>
              <a:rPr sz="2400" spc="-40" dirty="0">
                <a:latin typeface="Microsoft Sans Serif"/>
                <a:cs typeface="Microsoft Sans Serif"/>
              </a:rPr>
              <a:t>injection.</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65" dirty="0">
                <a:latin typeface="Microsoft Sans Serif"/>
                <a:cs typeface="Microsoft Sans Serif"/>
              </a:rPr>
              <a:t>Retract</a:t>
            </a:r>
            <a:r>
              <a:rPr sz="2400" spc="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05" dirty="0">
                <a:latin typeface="Microsoft Sans Serif"/>
                <a:cs typeface="Microsoft Sans Serif"/>
              </a:rPr>
              <a:t>patient's</a:t>
            </a:r>
            <a:r>
              <a:rPr sz="2400" spc="5" dirty="0">
                <a:latin typeface="Microsoft Sans Serif"/>
                <a:cs typeface="Microsoft Sans Serif"/>
              </a:rPr>
              <a:t> </a:t>
            </a:r>
            <a:r>
              <a:rPr sz="2400" spc="-190" dirty="0">
                <a:latin typeface="Microsoft Sans Serif"/>
                <a:cs typeface="Microsoft Sans Serif"/>
              </a:rPr>
              <a:t>cheek</a:t>
            </a:r>
            <a:r>
              <a:rPr sz="2400" spc="15" dirty="0">
                <a:latin typeface="Microsoft Sans Serif"/>
                <a:cs typeface="Microsoft Sans Serif"/>
              </a:rPr>
              <a:t> </a:t>
            </a:r>
            <a:r>
              <a:rPr sz="2400" spc="-100" dirty="0">
                <a:latin typeface="Microsoft Sans Serif"/>
                <a:cs typeface="Microsoft Sans Serif"/>
              </a:rPr>
              <a:t>with</a:t>
            </a:r>
            <a:r>
              <a:rPr sz="2400" spc="-20" dirty="0">
                <a:latin typeface="Microsoft Sans Serif"/>
                <a:cs typeface="Microsoft Sans Serif"/>
              </a:rPr>
              <a:t> </a:t>
            </a:r>
            <a:r>
              <a:rPr sz="2400" spc="-114" dirty="0">
                <a:latin typeface="Microsoft Sans Serif"/>
                <a:cs typeface="Microsoft Sans Serif"/>
              </a:rPr>
              <a:t>your</a:t>
            </a:r>
            <a:r>
              <a:rPr sz="2400" dirty="0">
                <a:latin typeface="Microsoft Sans Serif"/>
                <a:cs typeface="Microsoft Sans Serif"/>
              </a:rPr>
              <a:t> </a:t>
            </a:r>
            <a:r>
              <a:rPr sz="2400" spc="-10" dirty="0">
                <a:latin typeface="Microsoft Sans Serif"/>
                <a:cs typeface="Microsoft Sans Serif"/>
              </a:rPr>
              <a:t>finger</a:t>
            </a:r>
            <a:endParaRPr sz="2400">
              <a:latin typeface="Microsoft Sans Serif"/>
              <a:cs typeface="Microsoft Sans Serif"/>
            </a:endParaRPr>
          </a:p>
          <a:p>
            <a:pPr marL="241300">
              <a:lnSpc>
                <a:spcPct val="100000"/>
              </a:lnSpc>
              <a:spcBef>
                <a:spcPts val="580"/>
              </a:spcBef>
            </a:pPr>
            <a:r>
              <a:rPr sz="2400" spc="-20" dirty="0">
                <a:latin typeface="Microsoft Sans Serif"/>
                <a:cs typeface="Microsoft Sans Serif"/>
              </a:rPr>
              <a:t>(for</a:t>
            </a:r>
            <a:r>
              <a:rPr sz="2400" spc="-125" dirty="0">
                <a:latin typeface="Microsoft Sans Serif"/>
                <a:cs typeface="Microsoft Sans Serif"/>
              </a:rPr>
              <a:t> </a:t>
            </a:r>
            <a:r>
              <a:rPr sz="2400" spc="-10" dirty="0">
                <a:latin typeface="Microsoft Sans Serif"/>
                <a:cs typeface="Microsoft Sans Serif"/>
              </a:rPr>
              <a:t>visibility).</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95" dirty="0">
                <a:latin typeface="Microsoft Sans Serif"/>
                <a:cs typeface="Microsoft Sans Serif"/>
              </a:rPr>
              <a:t>Pull</a:t>
            </a:r>
            <a:r>
              <a:rPr sz="2400" spc="10" dirty="0">
                <a:latin typeface="Microsoft Sans Serif"/>
                <a:cs typeface="Microsoft Sans Serif"/>
              </a:rPr>
              <a:t> </a:t>
            </a:r>
            <a:r>
              <a:rPr sz="2400" spc="-140" dirty="0">
                <a:latin typeface="Microsoft Sans Serif"/>
                <a:cs typeface="Microsoft Sans Serif"/>
              </a:rPr>
              <a:t>the</a:t>
            </a:r>
            <a:r>
              <a:rPr sz="2400" spc="25" dirty="0">
                <a:latin typeface="Microsoft Sans Serif"/>
                <a:cs typeface="Microsoft Sans Serif"/>
              </a:rPr>
              <a:t> </a:t>
            </a:r>
            <a:r>
              <a:rPr sz="2400" spc="-254" dirty="0">
                <a:latin typeface="Microsoft Sans Serif"/>
                <a:cs typeface="Microsoft Sans Serif"/>
              </a:rPr>
              <a:t>tissues</a:t>
            </a:r>
            <a:r>
              <a:rPr sz="2400" spc="25" dirty="0">
                <a:latin typeface="Microsoft Sans Serif"/>
                <a:cs typeface="Microsoft Sans Serif"/>
              </a:rPr>
              <a:t> </a:t>
            </a:r>
            <a:r>
              <a:rPr sz="2400" dirty="0">
                <a:latin typeface="Microsoft Sans Serif"/>
                <a:cs typeface="Microsoft Sans Serif"/>
              </a:rPr>
              <a:t>at</a:t>
            </a:r>
            <a:r>
              <a:rPr sz="2400" spc="20" dirty="0">
                <a:latin typeface="Microsoft Sans Serif"/>
                <a:cs typeface="Microsoft Sans Serif"/>
              </a:rPr>
              <a:t> </a:t>
            </a:r>
            <a:r>
              <a:rPr sz="2400" spc="-155" dirty="0">
                <a:latin typeface="Microsoft Sans Serif"/>
                <a:cs typeface="Microsoft Sans Serif"/>
              </a:rPr>
              <a:t>the</a:t>
            </a:r>
            <a:r>
              <a:rPr sz="2400" spc="10" dirty="0">
                <a:latin typeface="Microsoft Sans Serif"/>
                <a:cs typeface="Microsoft Sans Serif"/>
              </a:rPr>
              <a:t> </a:t>
            </a:r>
            <a:r>
              <a:rPr sz="2400" spc="-140" dirty="0">
                <a:latin typeface="Microsoft Sans Serif"/>
                <a:cs typeface="Microsoft Sans Serif"/>
              </a:rPr>
              <a:t>injection</a:t>
            </a:r>
            <a:r>
              <a:rPr sz="2400" spc="35" dirty="0">
                <a:latin typeface="Microsoft Sans Serif"/>
                <a:cs typeface="Microsoft Sans Serif"/>
              </a:rPr>
              <a:t> </a:t>
            </a:r>
            <a:r>
              <a:rPr sz="2400" spc="-155" dirty="0">
                <a:latin typeface="Microsoft Sans Serif"/>
                <a:cs typeface="Microsoft Sans Serif"/>
              </a:rPr>
              <a:t>site</a:t>
            </a:r>
            <a:r>
              <a:rPr sz="2400" dirty="0">
                <a:latin typeface="Microsoft Sans Serif"/>
                <a:cs typeface="Microsoft Sans Serif"/>
              </a:rPr>
              <a:t> </a:t>
            </a:r>
            <a:r>
              <a:rPr sz="2400" spc="-10" dirty="0">
                <a:latin typeface="Microsoft Sans Serif"/>
                <a:cs typeface="Microsoft Sans Serif"/>
              </a:rPr>
              <a:t>taut.</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55" dirty="0">
                <a:latin typeface="Microsoft Sans Serif"/>
                <a:cs typeface="Microsoft Sans Serif"/>
              </a:rPr>
              <a:t>Insert</a:t>
            </a:r>
            <a:r>
              <a:rPr sz="2400" spc="-5" dirty="0">
                <a:latin typeface="Microsoft Sans Serif"/>
                <a:cs typeface="Microsoft Sans Serif"/>
              </a:rPr>
              <a:t> </a:t>
            </a:r>
            <a:r>
              <a:rPr sz="2400" spc="-130" dirty="0">
                <a:latin typeface="Microsoft Sans Serif"/>
                <a:cs typeface="Microsoft Sans Serif"/>
              </a:rPr>
              <a:t>the</a:t>
            </a:r>
            <a:r>
              <a:rPr sz="2400" spc="-20" dirty="0">
                <a:latin typeface="Microsoft Sans Serif"/>
                <a:cs typeface="Microsoft Sans Serif"/>
              </a:rPr>
              <a:t> </a:t>
            </a:r>
            <a:r>
              <a:rPr sz="2400" spc="-125" dirty="0">
                <a:latin typeface="Microsoft Sans Serif"/>
                <a:cs typeface="Microsoft Sans Serif"/>
              </a:rPr>
              <a:t>needle</a:t>
            </a:r>
            <a:r>
              <a:rPr sz="2400" spc="-10" dirty="0">
                <a:latin typeface="Microsoft Sans Serif"/>
                <a:cs typeface="Microsoft Sans Serif"/>
              </a:rPr>
              <a:t> </a:t>
            </a:r>
            <a:r>
              <a:rPr sz="2400" spc="-105" dirty="0">
                <a:latin typeface="Microsoft Sans Serif"/>
                <a:cs typeface="Microsoft Sans Serif"/>
              </a:rPr>
              <a:t>into</a:t>
            </a:r>
            <a:r>
              <a:rPr sz="2400" spc="-25" dirty="0">
                <a:latin typeface="Microsoft Sans Serif"/>
                <a:cs typeface="Microsoft Sans Serif"/>
              </a:rPr>
              <a:t> </a:t>
            </a:r>
            <a:r>
              <a:rPr sz="2400" spc="-125" dirty="0">
                <a:latin typeface="Microsoft Sans Serif"/>
                <a:cs typeface="Microsoft Sans Serif"/>
              </a:rPr>
              <a:t>the</a:t>
            </a:r>
            <a:r>
              <a:rPr sz="2400" dirty="0">
                <a:latin typeface="Microsoft Sans Serif"/>
                <a:cs typeface="Microsoft Sans Serif"/>
              </a:rPr>
              <a:t> </a:t>
            </a:r>
            <a:r>
              <a:rPr sz="2400" spc="-130" dirty="0">
                <a:latin typeface="Microsoft Sans Serif"/>
                <a:cs typeface="Microsoft Sans Serif"/>
              </a:rPr>
              <a:t>height</a:t>
            </a:r>
            <a:r>
              <a:rPr sz="2400" spc="-30" dirty="0">
                <a:latin typeface="Microsoft Sans Serif"/>
                <a:cs typeface="Microsoft Sans Serif"/>
              </a:rPr>
              <a:t> </a:t>
            </a:r>
            <a:r>
              <a:rPr sz="2400" dirty="0">
                <a:latin typeface="Microsoft Sans Serif"/>
                <a:cs typeface="Microsoft Sans Serif"/>
              </a:rPr>
              <a:t>of</a:t>
            </a:r>
            <a:r>
              <a:rPr sz="2400" spc="55" dirty="0">
                <a:latin typeface="Microsoft Sans Serif"/>
                <a:cs typeface="Microsoft Sans Serif"/>
              </a:rPr>
              <a:t> </a:t>
            </a:r>
            <a:r>
              <a:rPr sz="2400" spc="-25" dirty="0">
                <a:latin typeface="Microsoft Sans Serif"/>
                <a:cs typeface="Microsoft Sans Serif"/>
              </a:rPr>
              <a:t>the</a:t>
            </a:r>
            <a:endParaRPr sz="2400">
              <a:latin typeface="Microsoft Sans Serif"/>
              <a:cs typeface="Microsoft Sans Serif"/>
            </a:endParaRPr>
          </a:p>
          <a:p>
            <a:pPr marL="241300">
              <a:lnSpc>
                <a:spcPct val="100000"/>
              </a:lnSpc>
              <a:spcBef>
                <a:spcPts val="580"/>
              </a:spcBef>
            </a:pPr>
            <a:r>
              <a:rPr sz="2400" b="1" spc="-240" dirty="0">
                <a:latin typeface="Arial"/>
                <a:cs typeface="Arial"/>
              </a:rPr>
              <a:t>mucobuccal</a:t>
            </a:r>
            <a:r>
              <a:rPr sz="2400" b="1" spc="50" dirty="0">
                <a:latin typeface="Arial"/>
                <a:cs typeface="Arial"/>
              </a:rPr>
              <a:t> </a:t>
            </a:r>
            <a:r>
              <a:rPr sz="2400" b="1" spc="-135" dirty="0">
                <a:latin typeface="Arial"/>
                <a:cs typeface="Arial"/>
              </a:rPr>
              <a:t>fold</a:t>
            </a:r>
            <a:r>
              <a:rPr sz="2400" b="1" spc="-15" dirty="0">
                <a:latin typeface="Arial"/>
                <a:cs typeface="Arial"/>
              </a:rPr>
              <a:t> </a:t>
            </a:r>
            <a:r>
              <a:rPr sz="2400" spc="-114" dirty="0">
                <a:latin typeface="Microsoft Sans Serif"/>
                <a:cs typeface="Microsoft Sans Serif"/>
              </a:rPr>
              <a:t>over</a:t>
            </a:r>
            <a:r>
              <a:rPr sz="2400" spc="35" dirty="0">
                <a:latin typeface="Microsoft Sans Serif"/>
                <a:cs typeface="Microsoft Sans Serif"/>
              </a:rPr>
              <a:t> </a:t>
            </a:r>
            <a:r>
              <a:rPr sz="2400" spc="-155" dirty="0">
                <a:latin typeface="Microsoft Sans Serif"/>
                <a:cs typeface="Microsoft Sans Serif"/>
              </a:rPr>
              <a:t>the</a:t>
            </a:r>
            <a:r>
              <a:rPr sz="2400" spc="30" dirty="0">
                <a:latin typeface="Microsoft Sans Serif"/>
                <a:cs typeface="Microsoft Sans Serif"/>
              </a:rPr>
              <a:t> </a:t>
            </a:r>
            <a:r>
              <a:rPr sz="2400" spc="-220" dirty="0">
                <a:latin typeface="Microsoft Sans Serif"/>
                <a:cs typeface="Microsoft Sans Serif"/>
              </a:rPr>
              <a:t>second</a:t>
            </a:r>
            <a:r>
              <a:rPr sz="2400" spc="45" dirty="0">
                <a:latin typeface="Microsoft Sans Serif"/>
                <a:cs typeface="Microsoft Sans Serif"/>
              </a:rPr>
              <a:t> </a:t>
            </a:r>
            <a:r>
              <a:rPr sz="2400" spc="-10" dirty="0">
                <a:latin typeface="Microsoft Sans Serif"/>
                <a:cs typeface="Microsoft Sans Serif"/>
              </a:rPr>
              <a:t>molar</a:t>
            </a:r>
            <a:endParaRPr sz="2400">
              <a:latin typeface="Microsoft Sans Serif"/>
              <a:cs typeface="Microsoft Sans Serif"/>
            </a:endParaRPr>
          </a:p>
        </p:txBody>
      </p:sp>
      <p:pic>
        <p:nvPicPr>
          <p:cNvPr id="4" name="object 4"/>
          <p:cNvPicPr/>
          <p:nvPr/>
        </p:nvPicPr>
        <p:blipFill>
          <a:blip r:embed="rId2" cstate="print"/>
          <a:stretch>
            <a:fillRect/>
          </a:stretch>
        </p:blipFill>
        <p:spPr>
          <a:xfrm>
            <a:off x="7275575" y="975488"/>
            <a:ext cx="4096623" cy="55868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77000" y="1240484"/>
            <a:ext cx="5391594" cy="4377031"/>
          </a:xfrm>
          <a:prstGeom prst="rect">
            <a:avLst/>
          </a:prstGeom>
        </p:spPr>
      </p:pic>
      <p:sp>
        <p:nvSpPr>
          <p:cNvPr id="3" name="object 3"/>
          <p:cNvSpPr txBox="1">
            <a:spLocks noGrp="1"/>
          </p:cNvSpPr>
          <p:nvPr>
            <p:ph type="title"/>
          </p:nvPr>
        </p:nvSpPr>
        <p:spPr>
          <a:xfrm>
            <a:off x="1220521" y="76200"/>
            <a:ext cx="9750958" cy="1068705"/>
          </a:xfrm>
          <a:prstGeom prst="rect">
            <a:avLst/>
          </a:prstGeom>
        </p:spPr>
        <p:txBody>
          <a:bodyPr vert="horz" wrap="square" lIns="0" tIns="528497" rIns="0" bIns="0" rtlCol="0">
            <a:spAutoFit/>
          </a:bodyPr>
          <a:lstStyle/>
          <a:p>
            <a:pPr marL="12700">
              <a:lnSpc>
                <a:spcPct val="100000"/>
              </a:lnSpc>
              <a:spcBef>
                <a:spcPts val="100"/>
              </a:spcBef>
            </a:pPr>
            <a:r>
              <a:rPr spc="-500" dirty="0"/>
              <a:t>PROCEDURE</a:t>
            </a:r>
          </a:p>
        </p:txBody>
      </p:sp>
      <p:sp>
        <p:nvSpPr>
          <p:cNvPr id="4" name="object 4"/>
          <p:cNvSpPr txBox="1"/>
          <p:nvPr/>
        </p:nvSpPr>
        <p:spPr>
          <a:xfrm>
            <a:off x="1066800" y="1240484"/>
            <a:ext cx="5226685" cy="5222071"/>
          </a:xfrm>
          <a:prstGeom prst="rect">
            <a:avLst/>
          </a:prstGeom>
        </p:spPr>
        <p:txBody>
          <a:bodyPr vert="horz" wrap="square" lIns="0" tIns="13335" rIns="0" bIns="0" rtlCol="0">
            <a:spAutoFit/>
          </a:bodyPr>
          <a:lstStyle/>
          <a:p>
            <a:pPr marL="241300" marR="5080" indent="-228600">
              <a:lnSpc>
                <a:spcPct val="120000"/>
              </a:lnSpc>
              <a:spcBef>
                <a:spcPts val="105"/>
              </a:spcBef>
              <a:buSzPct val="125000"/>
              <a:buFont typeface="Arial MT"/>
              <a:buChar char="•"/>
              <a:tabLst>
                <a:tab pos="241300" algn="l"/>
              </a:tabLst>
            </a:pPr>
            <a:r>
              <a:rPr sz="2400" spc="-165" dirty="0">
                <a:latin typeface="Microsoft Sans Serif"/>
                <a:cs typeface="Microsoft Sans Serif"/>
              </a:rPr>
              <a:t>Advance</a:t>
            </a:r>
            <a:r>
              <a:rPr sz="2400" spc="5" dirty="0">
                <a:latin typeface="Microsoft Sans Serif"/>
                <a:cs typeface="Microsoft Sans Serif"/>
              </a:rPr>
              <a:t> </a:t>
            </a:r>
            <a:r>
              <a:rPr sz="2400" spc="-125" dirty="0">
                <a:latin typeface="Microsoft Sans Serif"/>
                <a:cs typeface="Microsoft Sans Serif"/>
              </a:rPr>
              <a:t>the</a:t>
            </a:r>
            <a:r>
              <a:rPr sz="2400" spc="-10" dirty="0">
                <a:latin typeface="Microsoft Sans Serif"/>
                <a:cs typeface="Microsoft Sans Serif"/>
              </a:rPr>
              <a:t> </a:t>
            </a:r>
            <a:r>
              <a:rPr sz="2400" spc="-130" dirty="0">
                <a:latin typeface="Microsoft Sans Serif"/>
                <a:cs typeface="Microsoft Sans Serif"/>
              </a:rPr>
              <a:t>needle</a:t>
            </a:r>
            <a:r>
              <a:rPr sz="2400" spc="-20" dirty="0">
                <a:latin typeface="Microsoft Sans Serif"/>
                <a:cs typeface="Microsoft Sans Serif"/>
              </a:rPr>
              <a:t> </a:t>
            </a:r>
            <a:r>
              <a:rPr sz="2400" spc="-130" dirty="0">
                <a:latin typeface="Microsoft Sans Serif"/>
                <a:cs typeface="Microsoft Sans Serif"/>
              </a:rPr>
              <a:t>slowly</a:t>
            </a:r>
            <a:r>
              <a:rPr sz="2400" spc="5"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145" dirty="0">
                <a:latin typeface="Microsoft Sans Serif"/>
                <a:cs typeface="Microsoft Sans Serif"/>
              </a:rPr>
              <a:t>an</a:t>
            </a:r>
            <a:r>
              <a:rPr sz="2400" spc="-5" dirty="0">
                <a:latin typeface="Microsoft Sans Serif"/>
                <a:cs typeface="Microsoft Sans Serif"/>
              </a:rPr>
              <a:t> </a:t>
            </a:r>
            <a:r>
              <a:rPr sz="2400" spc="-95" dirty="0">
                <a:latin typeface="Microsoft Sans Serif"/>
                <a:cs typeface="Microsoft Sans Serif"/>
              </a:rPr>
              <a:t>upward, </a:t>
            </a:r>
            <a:r>
              <a:rPr sz="2400" spc="-100" dirty="0">
                <a:latin typeface="Microsoft Sans Serif"/>
                <a:cs typeface="Microsoft Sans Serif"/>
              </a:rPr>
              <a:t>inward,</a:t>
            </a:r>
            <a:r>
              <a:rPr sz="2400" spc="-35" dirty="0">
                <a:latin typeface="Microsoft Sans Serif"/>
                <a:cs typeface="Microsoft Sans Serif"/>
              </a:rPr>
              <a:t> </a:t>
            </a:r>
            <a:r>
              <a:rPr sz="2400" spc="-85" dirty="0">
                <a:latin typeface="Microsoft Sans Serif"/>
                <a:cs typeface="Microsoft Sans Serif"/>
              </a:rPr>
              <a:t>and</a:t>
            </a:r>
            <a:r>
              <a:rPr sz="2400" spc="-50" dirty="0">
                <a:latin typeface="Microsoft Sans Serif"/>
                <a:cs typeface="Microsoft Sans Serif"/>
              </a:rPr>
              <a:t> </a:t>
            </a:r>
            <a:r>
              <a:rPr sz="2400" spc="-80" dirty="0">
                <a:latin typeface="Microsoft Sans Serif"/>
                <a:cs typeface="Microsoft Sans Serif"/>
              </a:rPr>
              <a:t>backward</a:t>
            </a:r>
            <a:r>
              <a:rPr sz="2400" spc="-10" dirty="0">
                <a:latin typeface="Microsoft Sans Serif"/>
                <a:cs typeface="Microsoft Sans Serif"/>
              </a:rPr>
              <a:t> </a:t>
            </a:r>
            <a:r>
              <a:rPr sz="2400" spc="-105" dirty="0">
                <a:latin typeface="Microsoft Sans Serif"/>
                <a:cs typeface="Microsoft Sans Serif"/>
              </a:rPr>
              <a:t>direction</a:t>
            </a:r>
            <a:r>
              <a:rPr sz="2400" spc="-25" dirty="0">
                <a:latin typeface="Microsoft Sans Serif"/>
                <a:cs typeface="Microsoft Sans Serif"/>
              </a:rPr>
              <a:t> </a:t>
            </a:r>
            <a:r>
              <a:rPr sz="2400" spc="-135" dirty="0">
                <a:latin typeface="Microsoft Sans Serif"/>
                <a:cs typeface="Microsoft Sans Serif"/>
              </a:rPr>
              <a:t>in</a:t>
            </a:r>
            <a:r>
              <a:rPr sz="2400" spc="-20" dirty="0">
                <a:latin typeface="Microsoft Sans Serif"/>
                <a:cs typeface="Microsoft Sans Serif"/>
              </a:rPr>
              <a:t> </a:t>
            </a:r>
            <a:r>
              <a:rPr sz="2400" spc="-25" dirty="0">
                <a:latin typeface="Microsoft Sans Serif"/>
                <a:cs typeface="Microsoft Sans Serif"/>
              </a:rPr>
              <a:t>one </a:t>
            </a:r>
            <a:r>
              <a:rPr sz="2400" spc="-229" dirty="0">
                <a:latin typeface="Microsoft Sans Serif"/>
                <a:cs typeface="Microsoft Sans Serif"/>
              </a:rPr>
              <a:t>movement</a:t>
            </a:r>
            <a:r>
              <a:rPr sz="2400" spc="50" dirty="0">
                <a:latin typeface="Microsoft Sans Serif"/>
                <a:cs typeface="Microsoft Sans Serif"/>
              </a:rPr>
              <a:t> </a:t>
            </a:r>
            <a:r>
              <a:rPr sz="2400" spc="-160" dirty="0">
                <a:latin typeface="Microsoft Sans Serif"/>
                <a:cs typeface="Microsoft Sans Serif"/>
              </a:rPr>
              <a:t>(not</a:t>
            </a:r>
            <a:r>
              <a:rPr sz="2400" spc="50" dirty="0">
                <a:latin typeface="Microsoft Sans Serif"/>
                <a:cs typeface="Microsoft Sans Serif"/>
              </a:rPr>
              <a:t> </a:t>
            </a:r>
            <a:r>
              <a:rPr sz="2400" spc="-10" dirty="0">
                <a:latin typeface="Microsoft Sans Serif"/>
                <a:cs typeface="Microsoft Sans Serif"/>
              </a:rPr>
              <a:t>three)</a:t>
            </a:r>
            <a:endParaRPr sz="2400" dirty="0">
              <a:latin typeface="Microsoft Sans Serif"/>
              <a:cs typeface="Microsoft Sans Serif"/>
            </a:endParaRPr>
          </a:p>
          <a:p>
            <a:pPr marL="698500" marR="236220" lvl="1" indent="-228600">
              <a:lnSpc>
                <a:spcPct val="120100"/>
              </a:lnSpc>
              <a:spcBef>
                <a:spcPts val="565"/>
              </a:spcBef>
              <a:buSzPct val="125000"/>
              <a:buFont typeface="Arial MT"/>
              <a:buChar char="•"/>
              <a:tabLst>
                <a:tab pos="698500" algn="l"/>
              </a:tabLst>
            </a:pPr>
            <a:r>
              <a:rPr sz="2400" b="1" spc="-135" dirty="0">
                <a:latin typeface="Arial"/>
                <a:cs typeface="Arial"/>
              </a:rPr>
              <a:t>Upward:</a:t>
            </a:r>
            <a:r>
              <a:rPr sz="2400" b="1" dirty="0">
                <a:latin typeface="Arial"/>
                <a:cs typeface="Arial"/>
              </a:rPr>
              <a:t> </a:t>
            </a:r>
            <a:r>
              <a:rPr sz="2400" spc="-80" dirty="0">
                <a:latin typeface="Microsoft Sans Serif"/>
                <a:cs typeface="Microsoft Sans Serif"/>
              </a:rPr>
              <a:t>superiorly</a:t>
            </a:r>
            <a:r>
              <a:rPr sz="2400" spc="-30" dirty="0">
                <a:latin typeface="Microsoft Sans Serif"/>
                <a:cs typeface="Microsoft Sans Serif"/>
              </a:rPr>
              <a:t> </a:t>
            </a:r>
            <a:r>
              <a:rPr sz="2400" dirty="0">
                <a:latin typeface="Microsoft Sans Serif"/>
                <a:cs typeface="Microsoft Sans Serif"/>
              </a:rPr>
              <a:t>at</a:t>
            </a:r>
            <a:r>
              <a:rPr sz="2400" spc="20" dirty="0">
                <a:latin typeface="Microsoft Sans Serif"/>
                <a:cs typeface="Microsoft Sans Serif"/>
              </a:rPr>
              <a:t> </a:t>
            </a:r>
            <a:r>
              <a:rPr sz="2400" dirty="0">
                <a:latin typeface="Microsoft Sans Serif"/>
                <a:cs typeface="Microsoft Sans Serif"/>
              </a:rPr>
              <a:t>a</a:t>
            </a:r>
            <a:r>
              <a:rPr sz="2400" spc="-5" dirty="0">
                <a:latin typeface="Microsoft Sans Serif"/>
                <a:cs typeface="Microsoft Sans Serif"/>
              </a:rPr>
              <a:t> </a:t>
            </a:r>
            <a:r>
              <a:rPr sz="2400" spc="-10" dirty="0">
                <a:latin typeface="Microsoft Sans Serif"/>
                <a:cs typeface="Microsoft Sans Serif"/>
              </a:rPr>
              <a:t>45-</a:t>
            </a:r>
            <a:r>
              <a:rPr sz="2400" spc="-60" dirty="0">
                <a:latin typeface="Microsoft Sans Serif"/>
                <a:cs typeface="Microsoft Sans Serif"/>
              </a:rPr>
              <a:t>degree</a:t>
            </a:r>
            <a:r>
              <a:rPr sz="2400" spc="-30" dirty="0">
                <a:latin typeface="Microsoft Sans Serif"/>
                <a:cs typeface="Microsoft Sans Serif"/>
              </a:rPr>
              <a:t> </a:t>
            </a:r>
            <a:r>
              <a:rPr sz="2400" spc="-65" dirty="0">
                <a:latin typeface="Microsoft Sans Serif"/>
                <a:cs typeface="Microsoft Sans Serif"/>
              </a:rPr>
              <a:t>angle </a:t>
            </a:r>
            <a:r>
              <a:rPr sz="2400" dirty="0">
                <a:latin typeface="Microsoft Sans Serif"/>
                <a:cs typeface="Microsoft Sans Serif"/>
              </a:rPr>
              <a:t>to</a:t>
            </a:r>
            <a:r>
              <a:rPr sz="2400" spc="-10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55" dirty="0">
                <a:latin typeface="Microsoft Sans Serif"/>
                <a:cs typeface="Microsoft Sans Serif"/>
              </a:rPr>
              <a:t>occlusal</a:t>
            </a:r>
            <a:r>
              <a:rPr sz="2400" spc="20" dirty="0">
                <a:latin typeface="Microsoft Sans Serif"/>
                <a:cs typeface="Microsoft Sans Serif"/>
              </a:rPr>
              <a:t> </a:t>
            </a:r>
            <a:r>
              <a:rPr sz="2400" spc="-10" dirty="0">
                <a:latin typeface="Microsoft Sans Serif"/>
                <a:cs typeface="Microsoft Sans Serif"/>
              </a:rPr>
              <a:t>plane</a:t>
            </a:r>
            <a:endParaRPr sz="2400" dirty="0">
              <a:latin typeface="Microsoft Sans Serif"/>
              <a:cs typeface="Microsoft Sans Serif"/>
            </a:endParaRPr>
          </a:p>
          <a:p>
            <a:pPr marL="698500" lvl="1" indent="-228600">
              <a:lnSpc>
                <a:spcPct val="100000"/>
              </a:lnSpc>
              <a:spcBef>
                <a:spcPts val="985"/>
              </a:spcBef>
              <a:buSzPct val="125000"/>
              <a:buFont typeface="Arial MT"/>
              <a:buChar char="•"/>
              <a:tabLst>
                <a:tab pos="698500" algn="l"/>
              </a:tabLst>
            </a:pPr>
            <a:r>
              <a:rPr sz="2400" b="1" spc="-105" dirty="0">
                <a:latin typeface="Arial"/>
                <a:cs typeface="Arial"/>
              </a:rPr>
              <a:t>Inward:</a:t>
            </a:r>
            <a:r>
              <a:rPr sz="2400" b="1" spc="-30" dirty="0">
                <a:latin typeface="Arial"/>
                <a:cs typeface="Arial"/>
              </a:rPr>
              <a:t> </a:t>
            </a:r>
            <a:r>
              <a:rPr sz="2400" spc="-60" dirty="0">
                <a:latin typeface="Microsoft Sans Serif"/>
                <a:cs typeface="Microsoft Sans Serif"/>
              </a:rPr>
              <a:t>medially</a:t>
            </a:r>
            <a:r>
              <a:rPr sz="2400" spc="-10" dirty="0">
                <a:latin typeface="Microsoft Sans Serif"/>
                <a:cs typeface="Microsoft Sans Serif"/>
              </a:rPr>
              <a:t> </a:t>
            </a:r>
            <a:r>
              <a:rPr sz="2400" spc="-70" dirty="0">
                <a:latin typeface="Microsoft Sans Serif"/>
                <a:cs typeface="Microsoft Sans Serif"/>
              </a:rPr>
              <a:t>toward</a:t>
            </a:r>
            <a:r>
              <a:rPr sz="2400" spc="-55" dirty="0">
                <a:latin typeface="Microsoft Sans Serif"/>
                <a:cs typeface="Microsoft Sans Serif"/>
              </a:rPr>
              <a:t> </a:t>
            </a:r>
            <a:r>
              <a:rPr sz="2400" spc="-114" dirty="0">
                <a:latin typeface="Microsoft Sans Serif"/>
                <a:cs typeface="Microsoft Sans Serif"/>
              </a:rPr>
              <a:t>the</a:t>
            </a:r>
            <a:r>
              <a:rPr sz="2400" spc="-10" dirty="0">
                <a:latin typeface="Microsoft Sans Serif"/>
                <a:cs typeface="Microsoft Sans Serif"/>
              </a:rPr>
              <a:t> </a:t>
            </a:r>
            <a:r>
              <a:rPr sz="2400" spc="-110" dirty="0">
                <a:latin typeface="Microsoft Sans Serif"/>
                <a:cs typeface="Microsoft Sans Serif"/>
              </a:rPr>
              <a:t>midline</a:t>
            </a:r>
            <a:r>
              <a:rPr sz="2400" spc="15" dirty="0">
                <a:latin typeface="Microsoft Sans Serif"/>
                <a:cs typeface="Microsoft Sans Serif"/>
              </a:rPr>
              <a:t> </a:t>
            </a:r>
            <a:r>
              <a:rPr sz="2400" dirty="0">
                <a:latin typeface="Microsoft Sans Serif"/>
                <a:cs typeface="Microsoft Sans Serif"/>
              </a:rPr>
              <a:t>at</a:t>
            </a:r>
            <a:r>
              <a:rPr sz="2400" spc="-30" dirty="0">
                <a:latin typeface="Microsoft Sans Serif"/>
                <a:cs typeface="Microsoft Sans Serif"/>
              </a:rPr>
              <a:t> </a:t>
            </a:r>
            <a:r>
              <a:rPr sz="2400" spc="-50" dirty="0">
                <a:latin typeface="Microsoft Sans Serif"/>
                <a:cs typeface="Microsoft Sans Serif"/>
              </a:rPr>
              <a:t>a</a:t>
            </a:r>
            <a:r>
              <a:rPr lang="en-US" sz="2400" spc="-50" dirty="0">
                <a:latin typeface="Microsoft Sans Serif"/>
                <a:cs typeface="Microsoft Sans Serif"/>
              </a:rPr>
              <a:t> </a:t>
            </a:r>
            <a:r>
              <a:rPr sz="2400" spc="-20" dirty="0">
                <a:latin typeface="Microsoft Sans Serif"/>
                <a:cs typeface="Microsoft Sans Serif"/>
              </a:rPr>
              <a:t>45-</a:t>
            </a:r>
            <a:r>
              <a:rPr sz="2400" spc="-65" dirty="0">
                <a:latin typeface="Microsoft Sans Serif"/>
                <a:cs typeface="Microsoft Sans Serif"/>
              </a:rPr>
              <a:t>degree</a:t>
            </a:r>
            <a:r>
              <a:rPr sz="2400" spc="-70" dirty="0">
                <a:latin typeface="Microsoft Sans Serif"/>
                <a:cs typeface="Microsoft Sans Serif"/>
              </a:rPr>
              <a:t> </a:t>
            </a:r>
            <a:r>
              <a:rPr sz="2400" spc="-75" dirty="0">
                <a:latin typeface="Microsoft Sans Serif"/>
                <a:cs typeface="Microsoft Sans Serif"/>
              </a:rPr>
              <a:t>angle</a:t>
            </a:r>
            <a:r>
              <a:rPr sz="2400" spc="-50"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110" dirty="0">
                <a:latin typeface="Microsoft Sans Serif"/>
                <a:cs typeface="Microsoft Sans Serif"/>
              </a:rPr>
              <a:t>the</a:t>
            </a:r>
            <a:r>
              <a:rPr sz="2400" spc="-5" dirty="0">
                <a:latin typeface="Microsoft Sans Serif"/>
                <a:cs typeface="Microsoft Sans Serif"/>
              </a:rPr>
              <a:t> </a:t>
            </a:r>
            <a:r>
              <a:rPr sz="2400" spc="-160" dirty="0">
                <a:latin typeface="Microsoft Sans Serif"/>
                <a:cs typeface="Microsoft Sans Serif"/>
              </a:rPr>
              <a:t>occlusal</a:t>
            </a:r>
            <a:r>
              <a:rPr sz="2400" spc="15" dirty="0">
                <a:latin typeface="Microsoft Sans Serif"/>
                <a:cs typeface="Microsoft Sans Serif"/>
              </a:rPr>
              <a:t> </a:t>
            </a:r>
            <a:r>
              <a:rPr sz="2400" spc="-10" dirty="0">
                <a:latin typeface="Microsoft Sans Serif"/>
                <a:cs typeface="Microsoft Sans Serif"/>
              </a:rPr>
              <a:t>plane</a:t>
            </a:r>
            <a:endParaRPr sz="2400" dirty="0">
              <a:latin typeface="Microsoft Sans Serif"/>
              <a:cs typeface="Microsoft Sans Serif"/>
            </a:endParaRPr>
          </a:p>
          <a:p>
            <a:pPr marL="698500" lvl="1" indent="-228600">
              <a:lnSpc>
                <a:spcPct val="100000"/>
              </a:lnSpc>
              <a:spcBef>
                <a:spcPts val="985"/>
              </a:spcBef>
              <a:buSzPct val="125000"/>
              <a:buFont typeface="Arial MT"/>
              <a:buChar char="•"/>
              <a:tabLst>
                <a:tab pos="698500" algn="l"/>
              </a:tabLst>
            </a:pPr>
            <a:r>
              <a:rPr sz="2400" b="1" spc="-165" dirty="0">
                <a:latin typeface="Arial"/>
                <a:cs typeface="Arial"/>
              </a:rPr>
              <a:t>Backward:</a:t>
            </a:r>
            <a:r>
              <a:rPr sz="2400" b="1" spc="-5" dirty="0">
                <a:latin typeface="Arial"/>
                <a:cs typeface="Arial"/>
              </a:rPr>
              <a:t> </a:t>
            </a:r>
            <a:r>
              <a:rPr sz="2400" spc="-65" dirty="0">
                <a:latin typeface="Microsoft Sans Serif"/>
                <a:cs typeface="Microsoft Sans Serif"/>
              </a:rPr>
              <a:t>posteriorly</a:t>
            </a:r>
            <a:r>
              <a:rPr sz="2400" spc="-35" dirty="0">
                <a:latin typeface="Microsoft Sans Serif"/>
                <a:cs typeface="Microsoft Sans Serif"/>
              </a:rPr>
              <a:t> </a:t>
            </a:r>
            <a:r>
              <a:rPr sz="2400" dirty="0">
                <a:latin typeface="Microsoft Sans Serif"/>
                <a:cs typeface="Microsoft Sans Serif"/>
              </a:rPr>
              <a:t>at</a:t>
            </a:r>
            <a:r>
              <a:rPr sz="2400" spc="20" dirty="0">
                <a:latin typeface="Microsoft Sans Serif"/>
                <a:cs typeface="Microsoft Sans Serif"/>
              </a:rPr>
              <a:t> </a:t>
            </a:r>
            <a:r>
              <a:rPr sz="2400" dirty="0">
                <a:latin typeface="Microsoft Sans Serif"/>
                <a:cs typeface="Microsoft Sans Serif"/>
              </a:rPr>
              <a:t>a</a:t>
            </a:r>
            <a:r>
              <a:rPr sz="2400" spc="30" dirty="0">
                <a:latin typeface="Microsoft Sans Serif"/>
                <a:cs typeface="Microsoft Sans Serif"/>
              </a:rPr>
              <a:t> </a:t>
            </a:r>
            <a:r>
              <a:rPr sz="2400" spc="-10" dirty="0">
                <a:latin typeface="Microsoft Sans Serif"/>
                <a:cs typeface="Microsoft Sans Serif"/>
              </a:rPr>
              <a:t>45-degree</a:t>
            </a:r>
            <a:r>
              <a:rPr lang="en-US" sz="2400" spc="-10" dirty="0">
                <a:latin typeface="Microsoft Sans Serif"/>
                <a:cs typeface="Microsoft Sans Serif"/>
              </a:rPr>
              <a:t> </a:t>
            </a:r>
            <a:r>
              <a:rPr sz="2400" spc="-75" dirty="0">
                <a:latin typeface="Microsoft Sans Serif"/>
                <a:cs typeface="Microsoft Sans Serif"/>
              </a:rPr>
              <a:t>angle</a:t>
            </a:r>
            <a:r>
              <a:rPr sz="2400" spc="-60" dirty="0">
                <a:latin typeface="Microsoft Sans Serif"/>
                <a:cs typeface="Microsoft Sans Serif"/>
              </a:rPr>
              <a:t> </a:t>
            </a:r>
            <a:r>
              <a:rPr sz="2400" dirty="0">
                <a:latin typeface="Microsoft Sans Serif"/>
                <a:cs typeface="Microsoft Sans Serif"/>
              </a:rPr>
              <a:t>to</a:t>
            </a:r>
            <a:r>
              <a:rPr sz="2400" spc="-5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95" dirty="0">
                <a:latin typeface="Microsoft Sans Serif"/>
                <a:cs typeface="Microsoft Sans Serif"/>
              </a:rPr>
              <a:t>long</a:t>
            </a:r>
            <a:r>
              <a:rPr sz="2400" spc="-20" dirty="0">
                <a:latin typeface="Microsoft Sans Serif"/>
                <a:cs typeface="Microsoft Sans Serif"/>
              </a:rPr>
              <a:t> </a:t>
            </a:r>
            <a:r>
              <a:rPr sz="2400" spc="-75" dirty="0">
                <a:latin typeface="Microsoft Sans Serif"/>
                <a:cs typeface="Microsoft Sans Serif"/>
              </a:rPr>
              <a:t>axis</a:t>
            </a:r>
            <a:r>
              <a:rPr sz="2400" spc="-20" dirty="0">
                <a:latin typeface="Microsoft Sans Serif"/>
                <a:cs typeface="Microsoft Sans Serif"/>
              </a:rPr>
              <a:t> </a:t>
            </a:r>
            <a:r>
              <a:rPr sz="2400" dirty="0">
                <a:latin typeface="Microsoft Sans Serif"/>
                <a:cs typeface="Microsoft Sans Serif"/>
              </a:rPr>
              <a:t>of</a:t>
            </a:r>
            <a:r>
              <a:rPr sz="2400" spc="10" dirty="0">
                <a:latin typeface="Microsoft Sans Serif"/>
                <a:cs typeface="Microsoft Sans Serif"/>
              </a:rPr>
              <a:t> </a:t>
            </a:r>
            <a:r>
              <a:rPr sz="2400" spc="-114" dirty="0">
                <a:latin typeface="Microsoft Sans Serif"/>
                <a:cs typeface="Microsoft Sans Serif"/>
              </a:rPr>
              <a:t>the</a:t>
            </a:r>
            <a:r>
              <a:rPr sz="2400" spc="-15" dirty="0">
                <a:latin typeface="Microsoft Sans Serif"/>
                <a:cs typeface="Microsoft Sans Serif"/>
              </a:rPr>
              <a:t> </a:t>
            </a:r>
            <a:r>
              <a:rPr sz="2400" spc="-185" dirty="0">
                <a:latin typeface="Microsoft Sans Serif"/>
                <a:cs typeface="Microsoft Sans Serif"/>
              </a:rPr>
              <a:t>second</a:t>
            </a:r>
            <a:r>
              <a:rPr sz="2400" dirty="0">
                <a:latin typeface="Microsoft Sans Serif"/>
                <a:cs typeface="Microsoft Sans Serif"/>
              </a:rPr>
              <a:t> </a:t>
            </a:r>
            <a:r>
              <a:rPr sz="2400" spc="-10" dirty="0">
                <a:latin typeface="Microsoft Sans Serif"/>
                <a:cs typeface="Microsoft Sans Serif"/>
              </a:rPr>
              <a:t>molar</a:t>
            </a:r>
            <a:endParaRPr sz="2400" dirty="0">
              <a:latin typeface="Microsoft Sans Serif"/>
              <a:cs typeface="Microsoft Sans Serif"/>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500" dirty="0"/>
              <a:t>PROCEDURE</a:t>
            </a:r>
          </a:p>
        </p:txBody>
      </p:sp>
      <p:sp>
        <p:nvSpPr>
          <p:cNvPr id="3" name="object 3"/>
          <p:cNvSpPr txBox="1"/>
          <p:nvPr/>
        </p:nvSpPr>
        <p:spPr>
          <a:xfrm>
            <a:off x="1220520" y="2110943"/>
            <a:ext cx="9622155" cy="3092450"/>
          </a:xfrm>
          <a:prstGeom prst="rect">
            <a:avLst/>
          </a:prstGeom>
        </p:spPr>
        <p:txBody>
          <a:bodyPr vert="horz" wrap="square" lIns="0" tIns="207645" rIns="0" bIns="0" rtlCol="0">
            <a:spAutoFit/>
          </a:bodyPr>
          <a:lstStyle/>
          <a:p>
            <a:pPr marL="240029" indent="-227329">
              <a:lnSpc>
                <a:spcPct val="100000"/>
              </a:lnSpc>
              <a:spcBef>
                <a:spcPts val="1635"/>
              </a:spcBef>
              <a:buSzPct val="125000"/>
              <a:buFont typeface="Arial MT"/>
              <a:buChar char="•"/>
              <a:tabLst>
                <a:tab pos="240029" algn="l"/>
              </a:tabLst>
            </a:pPr>
            <a:r>
              <a:rPr sz="2200" spc="-114" dirty="0">
                <a:latin typeface="Microsoft Sans Serif"/>
                <a:cs typeface="Microsoft Sans Serif"/>
              </a:rPr>
              <a:t>Slowly</a:t>
            </a:r>
            <a:r>
              <a:rPr sz="2200" spc="-25" dirty="0">
                <a:latin typeface="Microsoft Sans Serif"/>
                <a:cs typeface="Microsoft Sans Serif"/>
              </a:rPr>
              <a:t> </a:t>
            </a:r>
            <a:r>
              <a:rPr sz="2200" spc="-125" dirty="0">
                <a:latin typeface="Microsoft Sans Serif"/>
                <a:cs typeface="Microsoft Sans Serif"/>
              </a:rPr>
              <a:t>advance</a:t>
            </a:r>
            <a:r>
              <a:rPr sz="2200" spc="-1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14" dirty="0">
                <a:latin typeface="Microsoft Sans Serif"/>
                <a:cs typeface="Microsoft Sans Serif"/>
              </a:rPr>
              <a:t>needle</a:t>
            </a:r>
            <a:r>
              <a:rPr sz="2200" spc="-15" dirty="0">
                <a:latin typeface="Microsoft Sans Serif"/>
                <a:cs typeface="Microsoft Sans Serif"/>
              </a:rPr>
              <a:t> </a:t>
            </a:r>
            <a:r>
              <a:rPr sz="2200" spc="-145" dirty="0">
                <a:latin typeface="Microsoft Sans Serif"/>
                <a:cs typeface="Microsoft Sans Serif"/>
              </a:rPr>
              <a:t>through</a:t>
            </a:r>
            <a:r>
              <a:rPr sz="2200" spc="-5" dirty="0">
                <a:latin typeface="Microsoft Sans Serif"/>
                <a:cs typeface="Microsoft Sans Serif"/>
              </a:rPr>
              <a:t> </a:t>
            </a:r>
            <a:r>
              <a:rPr sz="2200" spc="-75" dirty="0">
                <a:latin typeface="Microsoft Sans Serif"/>
                <a:cs typeface="Microsoft Sans Serif"/>
              </a:rPr>
              <a:t>soft</a:t>
            </a:r>
            <a:r>
              <a:rPr sz="2200" spc="-15" dirty="0">
                <a:latin typeface="Microsoft Sans Serif"/>
                <a:cs typeface="Microsoft Sans Serif"/>
              </a:rPr>
              <a:t> </a:t>
            </a:r>
            <a:r>
              <a:rPr sz="2200" spc="-30" dirty="0">
                <a:latin typeface="Microsoft Sans Serif"/>
                <a:cs typeface="Microsoft Sans Serif"/>
              </a:rPr>
              <a:t>tissue.</a:t>
            </a:r>
            <a:endParaRPr sz="2200">
              <a:latin typeface="Microsoft Sans Serif"/>
              <a:cs typeface="Microsoft Sans Serif"/>
            </a:endParaRPr>
          </a:p>
          <a:p>
            <a:pPr marL="229235" indent="-216535">
              <a:lnSpc>
                <a:spcPct val="100000"/>
              </a:lnSpc>
              <a:spcBef>
                <a:spcPts val="1540"/>
              </a:spcBef>
              <a:buChar char="–"/>
              <a:tabLst>
                <a:tab pos="229235" algn="l"/>
              </a:tabLst>
            </a:pPr>
            <a:r>
              <a:rPr sz="2200" spc="-30" dirty="0">
                <a:latin typeface="Microsoft Sans Serif"/>
                <a:cs typeface="Microsoft Sans Serif"/>
              </a:rPr>
              <a:t>Ideally</a:t>
            </a:r>
            <a:r>
              <a:rPr sz="2200" spc="-120" dirty="0">
                <a:latin typeface="Microsoft Sans Serif"/>
                <a:cs typeface="Microsoft Sans Serif"/>
              </a:rPr>
              <a:t> </a:t>
            </a:r>
            <a:r>
              <a:rPr sz="2200" spc="-100" dirty="0">
                <a:latin typeface="Microsoft Sans Serif"/>
                <a:cs typeface="Microsoft Sans Serif"/>
              </a:rPr>
              <a:t>there</a:t>
            </a:r>
            <a:r>
              <a:rPr sz="2200" spc="-45" dirty="0">
                <a:latin typeface="Microsoft Sans Serif"/>
                <a:cs typeface="Microsoft Sans Serif"/>
              </a:rPr>
              <a:t> </a:t>
            </a:r>
            <a:r>
              <a:rPr sz="2200" spc="-180" dirty="0">
                <a:latin typeface="Microsoft Sans Serif"/>
                <a:cs typeface="Microsoft Sans Serif"/>
              </a:rPr>
              <a:t>should</a:t>
            </a:r>
            <a:r>
              <a:rPr sz="2200" spc="15" dirty="0">
                <a:latin typeface="Microsoft Sans Serif"/>
                <a:cs typeface="Microsoft Sans Serif"/>
              </a:rPr>
              <a:t> </a:t>
            </a:r>
            <a:r>
              <a:rPr sz="2200" dirty="0">
                <a:latin typeface="Microsoft Sans Serif"/>
                <a:cs typeface="Microsoft Sans Serif"/>
              </a:rPr>
              <a:t>be</a:t>
            </a:r>
            <a:r>
              <a:rPr sz="2200" spc="-25" dirty="0">
                <a:latin typeface="Microsoft Sans Serif"/>
                <a:cs typeface="Microsoft Sans Serif"/>
              </a:rPr>
              <a:t> </a:t>
            </a:r>
            <a:r>
              <a:rPr sz="2200" spc="-210" dirty="0">
                <a:latin typeface="Microsoft Sans Serif"/>
                <a:cs typeface="Microsoft Sans Serif"/>
              </a:rPr>
              <a:t>no</a:t>
            </a:r>
            <a:r>
              <a:rPr sz="2200" spc="15" dirty="0">
                <a:latin typeface="Microsoft Sans Serif"/>
                <a:cs typeface="Microsoft Sans Serif"/>
              </a:rPr>
              <a:t> </a:t>
            </a:r>
            <a:r>
              <a:rPr sz="2200" spc="-160" dirty="0">
                <a:latin typeface="Microsoft Sans Serif"/>
                <a:cs typeface="Microsoft Sans Serif"/>
              </a:rPr>
              <a:t>resistance</a:t>
            </a:r>
            <a:r>
              <a:rPr sz="2200" spc="15" dirty="0">
                <a:latin typeface="Microsoft Sans Serif"/>
                <a:cs typeface="Microsoft Sans Serif"/>
              </a:rPr>
              <a:t> </a:t>
            </a:r>
            <a:r>
              <a:rPr sz="2200" spc="-85" dirty="0">
                <a:latin typeface="Microsoft Sans Serif"/>
                <a:cs typeface="Microsoft Sans Serif"/>
              </a:rPr>
              <a:t>and</a:t>
            </a:r>
            <a:r>
              <a:rPr sz="2200" spc="-45" dirty="0">
                <a:latin typeface="Microsoft Sans Serif"/>
                <a:cs typeface="Microsoft Sans Serif"/>
              </a:rPr>
              <a:t> </a:t>
            </a:r>
            <a:r>
              <a:rPr sz="2200" spc="-75" dirty="0">
                <a:latin typeface="Microsoft Sans Serif"/>
                <a:cs typeface="Microsoft Sans Serif"/>
              </a:rPr>
              <a:t>therefore</a:t>
            </a:r>
            <a:r>
              <a:rPr sz="2200" spc="-25" dirty="0">
                <a:latin typeface="Microsoft Sans Serif"/>
                <a:cs typeface="Microsoft Sans Serif"/>
              </a:rPr>
              <a:t> </a:t>
            </a:r>
            <a:r>
              <a:rPr sz="2200" spc="-210" dirty="0">
                <a:latin typeface="Microsoft Sans Serif"/>
                <a:cs typeface="Microsoft Sans Serif"/>
              </a:rPr>
              <a:t>no</a:t>
            </a:r>
            <a:r>
              <a:rPr sz="2200" spc="15" dirty="0">
                <a:latin typeface="Microsoft Sans Serif"/>
                <a:cs typeface="Microsoft Sans Serif"/>
              </a:rPr>
              <a:t> </a:t>
            </a:r>
            <a:r>
              <a:rPr sz="2200" spc="-120" dirty="0">
                <a:latin typeface="Microsoft Sans Serif"/>
                <a:cs typeface="Microsoft Sans Serif"/>
              </a:rPr>
              <a:t>discomfort</a:t>
            </a:r>
            <a:r>
              <a:rPr sz="2200" spc="-25" dirty="0">
                <a:latin typeface="Microsoft Sans Serif"/>
                <a:cs typeface="Microsoft Sans Serif"/>
              </a:rPr>
              <a:t> </a:t>
            </a:r>
            <a:r>
              <a:rPr sz="2200" dirty="0">
                <a:latin typeface="Microsoft Sans Serif"/>
                <a:cs typeface="Microsoft Sans Serif"/>
              </a:rPr>
              <a:t>to</a:t>
            </a:r>
            <a:r>
              <a:rPr sz="2200" spc="-25" dirty="0">
                <a:latin typeface="Microsoft Sans Serif"/>
                <a:cs typeface="Microsoft Sans Serif"/>
              </a:rPr>
              <a:t> </a:t>
            </a:r>
            <a:r>
              <a:rPr sz="2200" spc="-114" dirty="0">
                <a:latin typeface="Microsoft Sans Serif"/>
                <a:cs typeface="Microsoft Sans Serif"/>
              </a:rPr>
              <a:t>the</a:t>
            </a:r>
            <a:r>
              <a:rPr sz="2200" spc="-10" dirty="0">
                <a:latin typeface="Microsoft Sans Serif"/>
                <a:cs typeface="Microsoft Sans Serif"/>
              </a:rPr>
              <a:t> patient.</a:t>
            </a:r>
            <a:endParaRPr sz="2200">
              <a:latin typeface="Microsoft Sans Serif"/>
              <a:cs typeface="Microsoft Sans Serif"/>
            </a:endParaRPr>
          </a:p>
          <a:p>
            <a:pPr marL="228600" indent="-215900">
              <a:lnSpc>
                <a:spcPct val="100000"/>
              </a:lnSpc>
              <a:spcBef>
                <a:spcPts val="1510"/>
              </a:spcBef>
              <a:buChar char="–"/>
              <a:tabLst>
                <a:tab pos="228600" algn="l"/>
              </a:tabLst>
            </a:pPr>
            <a:r>
              <a:rPr sz="2200" dirty="0">
                <a:latin typeface="Microsoft Sans Serif"/>
                <a:cs typeface="Microsoft Sans Serif"/>
              </a:rPr>
              <a:t>If</a:t>
            </a:r>
            <a:r>
              <a:rPr sz="2200" spc="-25" dirty="0">
                <a:latin typeface="Microsoft Sans Serif"/>
                <a:cs typeface="Microsoft Sans Serif"/>
              </a:rPr>
              <a:t> </a:t>
            </a:r>
            <a:r>
              <a:rPr sz="2200" spc="-165" dirty="0">
                <a:latin typeface="Microsoft Sans Serif"/>
                <a:cs typeface="Microsoft Sans Serif"/>
              </a:rPr>
              <a:t>resistance</a:t>
            </a:r>
            <a:r>
              <a:rPr sz="2200" spc="-10" dirty="0">
                <a:latin typeface="Microsoft Sans Serif"/>
                <a:cs typeface="Microsoft Sans Serif"/>
              </a:rPr>
              <a:t> </a:t>
            </a:r>
            <a:r>
              <a:rPr sz="2200" spc="-140" dirty="0">
                <a:latin typeface="Microsoft Sans Serif"/>
                <a:cs typeface="Microsoft Sans Serif"/>
              </a:rPr>
              <a:t>(bone)</a:t>
            </a:r>
            <a:r>
              <a:rPr sz="2200" spc="-10" dirty="0">
                <a:latin typeface="Microsoft Sans Serif"/>
                <a:cs typeface="Microsoft Sans Serif"/>
              </a:rPr>
              <a:t> </a:t>
            </a:r>
            <a:r>
              <a:rPr sz="2200" spc="-200" dirty="0">
                <a:latin typeface="Microsoft Sans Serif"/>
                <a:cs typeface="Microsoft Sans Serif"/>
              </a:rPr>
              <a:t>is</a:t>
            </a:r>
            <a:r>
              <a:rPr sz="2200" spc="40" dirty="0">
                <a:latin typeface="Microsoft Sans Serif"/>
                <a:cs typeface="Microsoft Sans Serif"/>
              </a:rPr>
              <a:t> </a:t>
            </a:r>
            <a:r>
              <a:rPr sz="2200" spc="-10" dirty="0">
                <a:latin typeface="Microsoft Sans Serif"/>
                <a:cs typeface="Microsoft Sans Serif"/>
              </a:rPr>
              <a:t>felt,</a:t>
            </a:r>
            <a:r>
              <a:rPr sz="2200" spc="-20" dirty="0">
                <a:latin typeface="Microsoft Sans Serif"/>
                <a:cs typeface="Microsoft Sans Serif"/>
              </a:rPr>
              <a:t> </a:t>
            </a:r>
            <a:r>
              <a:rPr sz="2200" spc="-120" dirty="0">
                <a:latin typeface="Microsoft Sans Serif"/>
                <a:cs typeface="Microsoft Sans Serif"/>
              </a:rPr>
              <a:t>the</a:t>
            </a:r>
            <a:r>
              <a:rPr sz="2200" spc="5" dirty="0">
                <a:latin typeface="Microsoft Sans Serif"/>
                <a:cs typeface="Microsoft Sans Serif"/>
              </a:rPr>
              <a:t> </a:t>
            </a:r>
            <a:r>
              <a:rPr sz="2200" spc="-75" dirty="0">
                <a:latin typeface="Microsoft Sans Serif"/>
                <a:cs typeface="Microsoft Sans Serif"/>
              </a:rPr>
              <a:t>angle</a:t>
            </a:r>
            <a:r>
              <a:rPr sz="2200" spc="-20" dirty="0">
                <a:latin typeface="Microsoft Sans Serif"/>
                <a:cs typeface="Microsoft Sans Serif"/>
              </a:rPr>
              <a:t> </a:t>
            </a:r>
            <a:r>
              <a:rPr sz="2200" dirty="0">
                <a:latin typeface="Microsoft Sans Serif"/>
                <a:cs typeface="Microsoft Sans Serif"/>
              </a:rPr>
              <a:t>of</a:t>
            </a:r>
            <a:r>
              <a:rPr sz="2200" spc="60" dirty="0">
                <a:latin typeface="Microsoft Sans Serif"/>
                <a:cs typeface="Microsoft Sans Serif"/>
              </a:rPr>
              <a:t> </a:t>
            </a:r>
            <a:r>
              <a:rPr sz="2200" spc="-130" dirty="0">
                <a:latin typeface="Microsoft Sans Serif"/>
                <a:cs typeface="Microsoft Sans Serif"/>
              </a:rPr>
              <a:t>the</a:t>
            </a:r>
            <a:r>
              <a:rPr sz="2200" spc="-15" dirty="0">
                <a:latin typeface="Microsoft Sans Serif"/>
                <a:cs typeface="Microsoft Sans Serif"/>
              </a:rPr>
              <a:t> </a:t>
            </a:r>
            <a:r>
              <a:rPr sz="2200" spc="-114" dirty="0">
                <a:latin typeface="Microsoft Sans Serif"/>
                <a:cs typeface="Microsoft Sans Serif"/>
              </a:rPr>
              <a:t>needle</a:t>
            </a:r>
            <a:r>
              <a:rPr sz="2200" spc="-20" dirty="0">
                <a:latin typeface="Microsoft Sans Serif"/>
                <a:cs typeface="Microsoft Sans Serif"/>
              </a:rPr>
              <a:t> </a:t>
            </a:r>
            <a:r>
              <a:rPr sz="2200" spc="-110" dirty="0">
                <a:latin typeface="Microsoft Sans Serif"/>
                <a:cs typeface="Microsoft Sans Serif"/>
              </a:rPr>
              <a:t>in</a:t>
            </a:r>
            <a:r>
              <a:rPr sz="2200" spc="-5" dirty="0">
                <a:latin typeface="Microsoft Sans Serif"/>
                <a:cs typeface="Microsoft Sans Serif"/>
              </a:rPr>
              <a:t> </a:t>
            </a:r>
            <a:r>
              <a:rPr sz="2200" spc="-70" dirty="0">
                <a:latin typeface="Microsoft Sans Serif"/>
                <a:cs typeface="Microsoft Sans Serif"/>
              </a:rPr>
              <a:t>toward</a:t>
            </a:r>
            <a:r>
              <a:rPr sz="2200" spc="-5" dirty="0">
                <a:latin typeface="Microsoft Sans Serif"/>
                <a:cs typeface="Microsoft Sans Serif"/>
              </a:rPr>
              <a:t> </a:t>
            </a:r>
            <a:r>
              <a:rPr sz="2200" spc="-130" dirty="0">
                <a:latin typeface="Microsoft Sans Serif"/>
                <a:cs typeface="Microsoft Sans Serif"/>
              </a:rPr>
              <a:t>the</a:t>
            </a:r>
            <a:r>
              <a:rPr sz="2200" spc="-15" dirty="0">
                <a:latin typeface="Microsoft Sans Serif"/>
                <a:cs typeface="Microsoft Sans Serif"/>
              </a:rPr>
              <a:t> </a:t>
            </a:r>
            <a:r>
              <a:rPr sz="2200" spc="-114" dirty="0">
                <a:latin typeface="Microsoft Sans Serif"/>
                <a:cs typeface="Microsoft Sans Serif"/>
              </a:rPr>
              <a:t>midline</a:t>
            </a:r>
            <a:r>
              <a:rPr sz="2200" spc="5" dirty="0">
                <a:latin typeface="Microsoft Sans Serif"/>
                <a:cs typeface="Microsoft Sans Serif"/>
              </a:rPr>
              <a:t> </a:t>
            </a:r>
            <a:r>
              <a:rPr sz="2200" spc="-200" dirty="0">
                <a:latin typeface="Microsoft Sans Serif"/>
                <a:cs typeface="Microsoft Sans Serif"/>
              </a:rPr>
              <a:t>is</a:t>
            </a:r>
            <a:r>
              <a:rPr sz="2200" spc="25" dirty="0">
                <a:latin typeface="Microsoft Sans Serif"/>
                <a:cs typeface="Microsoft Sans Serif"/>
              </a:rPr>
              <a:t> </a:t>
            </a:r>
            <a:r>
              <a:rPr sz="2200" spc="-50" dirty="0">
                <a:latin typeface="Microsoft Sans Serif"/>
                <a:cs typeface="Microsoft Sans Serif"/>
              </a:rPr>
              <a:t>too</a:t>
            </a:r>
            <a:r>
              <a:rPr sz="2200" dirty="0">
                <a:latin typeface="Microsoft Sans Serif"/>
                <a:cs typeface="Microsoft Sans Serif"/>
              </a:rPr>
              <a:t> </a:t>
            </a:r>
            <a:r>
              <a:rPr sz="2200" spc="-10" dirty="0">
                <a:latin typeface="Microsoft Sans Serif"/>
                <a:cs typeface="Microsoft Sans Serif"/>
              </a:rPr>
              <a:t>great.</a:t>
            </a:r>
            <a:endParaRPr sz="2200">
              <a:latin typeface="Microsoft Sans Serif"/>
              <a:cs typeface="Microsoft Sans Serif"/>
            </a:endParaRPr>
          </a:p>
          <a:p>
            <a:pPr marL="240029" indent="-227329">
              <a:lnSpc>
                <a:spcPct val="100000"/>
              </a:lnSpc>
              <a:spcBef>
                <a:spcPts val="1540"/>
              </a:spcBef>
              <a:buSzPct val="125000"/>
              <a:buFont typeface="Arial MT"/>
              <a:buChar char="•"/>
              <a:tabLst>
                <a:tab pos="240029" algn="l"/>
              </a:tabLst>
            </a:pPr>
            <a:r>
              <a:rPr sz="2200" spc="-35" dirty="0">
                <a:latin typeface="Microsoft Sans Serif"/>
                <a:cs typeface="Microsoft Sans Serif"/>
              </a:rPr>
              <a:t>Withdraw</a:t>
            </a:r>
            <a:r>
              <a:rPr sz="2200" spc="-114" dirty="0">
                <a:latin typeface="Microsoft Sans Serif"/>
                <a:cs typeface="Microsoft Sans Serif"/>
              </a:rPr>
              <a:t> </a:t>
            </a:r>
            <a:r>
              <a:rPr sz="2200" spc="-120" dirty="0">
                <a:latin typeface="Microsoft Sans Serif"/>
                <a:cs typeface="Microsoft Sans Serif"/>
              </a:rPr>
              <a:t>the</a:t>
            </a:r>
            <a:r>
              <a:rPr sz="2200" spc="-25" dirty="0">
                <a:latin typeface="Microsoft Sans Serif"/>
                <a:cs typeface="Microsoft Sans Serif"/>
              </a:rPr>
              <a:t> </a:t>
            </a:r>
            <a:r>
              <a:rPr sz="2200" spc="-114" dirty="0">
                <a:latin typeface="Microsoft Sans Serif"/>
                <a:cs typeface="Microsoft Sans Serif"/>
              </a:rPr>
              <a:t>needle</a:t>
            </a:r>
            <a:r>
              <a:rPr sz="2200" spc="-25" dirty="0">
                <a:latin typeface="Microsoft Sans Serif"/>
                <a:cs typeface="Microsoft Sans Serif"/>
              </a:rPr>
              <a:t> </a:t>
            </a:r>
            <a:r>
              <a:rPr sz="2200" spc="-95" dirty="0">
                <a:latin typeface="Microsoft Sans Serif"/>
                <a:cs typeface="Microsoft Sans Serif"/>
              </a:rPr>
              <a:t>slightly</a:t>
            </a:r>
            <a:r>
              <a:rPr sz="2200" spc="-25" dirty="0">
                <a:latin typeface="Microsoft Sans Serif"/>
                <a:cs typeface="Microsoft Sans Serif"/>
              </a:rPr>
              <a:t> </a:t>
            </a:r>
            <a:r>
              <a:rPr sz="2200" spc="-85" dirty="0">
                <a:latin typeface="Microsoft Sans Serif"/>
                <a:cs typeface="Microsoft Sans Serif"/>
              </a:rPr>
              <a:t>(but</a:t>
            </a:r>
            <a:r>
              <a:rPr sz="2200" spc="-10" dirty="0">
                <a:latin typeface="Microsoft Sans Serif"/>
                <a:cs typeface="Microsoft Sans Serif"/>
              </a:rPr>
              <a:t> </a:t>
            </a:r>
            <a:r>
              <a:rPr sz="2200" dirty="0">
                <a:latin typeface="Microsoft Sans Serif"/>
                <a:cs typeface="Microsoft Sans Serif"/>
              </a:rPr>
              <a:t>do</a:t>
            </a:r>
            <a:r>
              <a:rPr sz="2200" spc="-20" dirty="0">
                <a:latin typeface="Microsoft Sans Serif"/>
                <a:cs typeface="Microsoft Sans Serif"/>
              </a:rPr>
              <a:t> </a:t>
            </a:r>
            <a:r>
              <a:rPr sz="2200" spc="-130" dirty="0">
                <a:latin typeface="Microsoft Sans Serif"/>
                <a:cs typeface="Microsoft Sans Serif"/>
              </a:rPr>
              <a:t>not</a:t>
            </a:r>
            <a:r>
              <a:rPr sz="2200" spc="-15" dirty="0">
                <a:latin typeface="Microsoft Sans Serif"/>
                <a:cs typeface="Microsoft Sans Serif"/>
              </a:rPr>
              <a:t> </a:t>
            </a:r>
            <a:r>
              <a:rPr sz="2200" spc="-160" dirty="0">
                <a:latin typeface="Microsoft Sans Serif"/>
                <a:cs typeface="Microsoft Sans Serif"/>
              </a:rPr>
              <a:t>remove</a:t>
            </a:r>
            <a:r>
              <a:rPr sz="2200" spc="10" dirty="0">
                <a:latin typeface="Microsoft Sans Serif"/>
                <a:cs typeface="Microsoft Sans Serif"/>
              </a:rPr>
              <a:t> </a:t>
            </a:r>
            <a:r>
              <a:rPr sz="2200" dirty="0">
                <a:latin typeface="Microsoft Sans Serif"/>
                <a:cs typeface="Microsoft Sans Serif"/>
              </a:rPr>
              <a:t>it</a:t>
            </a:r>
            <a:r>
              <a:rPr sz="2200" spc="-10" dirty="0">
                <a:latin typeface="Microsoft Sans Serif"/>
                <a:cs typeface="Microsoft Sans Serif"/>
              </a:rPr>
              <a:t> </a:t>
            </a:r>
            <a:r>
              <a:rPr sz="2200" spc="-70" dirty="0">
                <a:latin typeface="Microsoft Sans Serif"/>
                <a:cs typeface="Microsoft Sans Serif"/>
              </a:rPr>
              <a:t>entirely</a:t>
            </a:r>
            <a:r>
              <a:rPr sz="2200" spc="-25" dirty="0">
                <a:latin typeface="Microsoft Sans Serif"/>
                <a:cs typeface="Microsoft Sans Serif"/>
              </a:rPr>
              <a:t> </a:t>
            </a:r>
            <a:r>
              <a:rPr sz="2200" spc="-90" dirty="0">
                <a:latin typeface="Microsoft Sans Serif"/>
                <a:cs typeface="Microsoft Sans Serif"/>
              </a:rPr>
              <a:t>from</a:t>
            </a:r>
            <a:r>
              <a:rPr sz="2200" spc="-35" dirty="0">
                <a:latin typeface="Microsoft Sans Serif"/>
                <a:cs typeface="Microsoft Sans Serif"/>
              </a:rPr>
              <a:t> </a:t>
            </a:r>
            <a:r>
              <a:rPr sz="2200" spc="-120" dirty="0">
                <a:latin typeface="Microsoft Sans Serif"/>
                <a:cs typeface="Microsoft Sans Serif"/>
              </a:rPr>
              <a:t>the</a:t>
            </a:r>
            <a:r>
              <a:rPr sz="2200" spc="-5" dirty="0">
                <a:latin typeface="Microsoft Sans Serif"/>
                <a:cs typeface="Microsoft Sans Serif"/>
              </a:rPr>
              <a:t> </a:t>
            </a:r>
            <a:r>
              <a:rPr sz="2200" spc="-215" dirty="0">
                <a:latin typeface="Microsoft Sans Serif"/>
                <a:cs typeface="Microsoft Sans Serif"/>
              </a:rPr>
              <a:t>tissues)</a:t>
            </a:r>
            <a:r>
              <a:rPr sz="2200" spc="15" dirty="0">
                <a:latin typeface="Microsoft Sans Serif"/>
                <a:cs typeface="Microsoft Sans Serif"/>
              </a:rPr>
              <a:t> </a:t>
            </a:r>
            <a:r>
              <a:rPr sz="2200" spc="-25" dirty="0">
                <a:latin typeface="Microsoft Sans Serif"/>
                <a:cs typeface="Microsoft Sans Serif"/>
              </a:rPr>
              <a:t>and</a:t>
            </a:r>
            <a:endParaRPr sz="2200">
              <a:latin typeface="Microsoft Sans Serif"/>
              <a:cs typeface="Microsoft Sans Serif"/>
            </a:endParaRPr>
          </a:p>
          <a:p>
            <a:pPr marL="240665">
              <a:lnSpc>
                <a:spcPct val="100000"/>
              </a:lnSpc>
              <a:spcBef>
                <a:spcPts val="530"/>
              </a:spcBef>
            </a:pPr>
            <a:r>
              <a:rPr sz="2200" spc="-45" dirty="0">
                <a:latin typeface="Microsoft Sans Serif"/>
                <a:cs typeface="Microsoft Sans Serif"/>
              </a:rPr>
              <a:t>bring</a:t>
            </a:r>
            <a:r>
              <a:rPr sz="2200" spc="-10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14" dirty="0">
                <a:latin typeface="Microsoft Sans Serif"/>
                <a:cs typeface="Microsoft Sans Serif"/>
              </a:rPr>
              <a:t>syringe</a:t>
            </a:r>
            <a:r>
              <a:rPr sz="2200" spc="-35" dirty="0">
                <a:latin typeface="Microsoft Sans Serif"/>
                <a:cs typeface="Microsoft Sans Serif"/>
              </a:rPr>
              <a:t> </a:t>
            </a:r>
            <a:r>
              <a:rPr sz="2200" spc="-10" dirty="0">
                <a:latin typeface="Microsoft Sans Serif"/>
                <a:cs typeface="Microsoft Sans Serif"/>
              </a:rPr>
              <a:t>barrel</a:t>
            </a:r>
            <a:r>
              <a:rPr sz="2200" spc="-120" dirty="0">
                <a:latin typeface="Microsoft Sans Serif"/>
                <a:cs typeface="Microsoft Sans Serif"/>
              </a:rPr>
              <a:t> </a:t>
            </a:r>
            <a:r>
              <a:rPr sz="2200" spc="-155" dirty="0">
                <a:latin typeface="Microsoft Sans Serif"/>
                <a:cs typeface="Microsoft Sans Serif"/>
              </a:rPr>
              <a:t>closer</a:t>
            </a:r>
            <a:r>
              <a:rPr sz="2200" spc="5" dirty="0">
                <a:latin typeface="Microsoft Sans Serif"/>
                <a:cs typeface="Microsoft Sans Serif"/>
              </a:rPr>
              <a:t> </a:t>
            </a:r>
            <a:r>
              <a:rPr sz="2200" dirty="0">
                <a:latin typeface="Microsoft Sans Serif"/>
                <a:cs typeface="Microsoft Sans Serif"/>
              </a:rPr>
              <a:t>to</a:t>
            </a:r>
            <a:r>
              <a:rPr sz="2200" spc="-20"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70" dirty="0">
                <a:latin typeface="Microsoft Sans Serif"/>
                <a:cs typeface="Microsoft Sans Serif"/>
              </a:rPr>
              <a:t>occlusal</a:t>
            </a:r>
            <a:r>
              <a:rPr sz="2200" spc="20" dirty="0">
                <a:latin typeface="Microsoft Sans Serif"/>
                <a:cs typeface="Microsoft Sans Serif"/>
              </a:rPr>
              <a:t> </a:t>
            </a:r>
            <a:r>
              <a:rPr sz="2200" spc="-10" dirty="0">
                <a:latin typeface="Microsoft Sans Serif"/>
                <a:cs typeface="Microsoft Sans Serif"/>
              </a:rPr>
              <a:t>plane.</a:t>
            </a:r>
            <a:endParaRPr sz="2200">
              <a:latin typeface="Microsoft Sans Serif"/>
              <a:cs typeface="Microsoft Sans Serif"/>
            </a:endParaRPr>
          </a:p>
          <a:p>
            <a:pPr marL="240029" indent="-227329">
              <a:lnSpc>
                <a:spcPct val="100000"/>
              </a:lnSpc>
              <a:spcBef>
                <a:spcPts val="1535"/>
              </a:spcBef>
              <a:buSzPct val="125000"/>
              <a:buFont typeface="Arial MT"/>
              <a:buChar char="•"/>
              <a:tabLst>
                <a:tab pos="240029" algn="l"/>
              </a:tabLst>
            </a:pPr>
            <a:r>
              <a:rPr sz="2200" spc="-185" dirty="0">
                <a:latin typeface="Microsoft Sans Serif"/>
                <a:cs typeface="Microsoft Sans Serif"/>
              </a:rPr>
              <a:t>Readvance</a:t>
            </a:r>
            <a:r>
              <a:rPr sz="2200" spc="45" dirty="0">
                <a:latin typeface="Microsoft Sans Serif"/>
                <a:cs typeface="Microsoft Sans Serif"/>
              </a:rPr>
              <a:t> </a:t>
            </a:r>
            <a:r>
              <a:rPr sz="2200" spc="-125" dirty="0">
                <a:latin typeface="Microsoft Sans Serif"/>
                <a:cs typeface="Microsoft Sans Serif"/>
              </a:rPr>
              <a:t>the</a:t>
            </a:r>
            <a:r>
              <a:rPr sz="2200" spc="30" dirty="0">
                <a:latin typeface="Microsoft Sans Serif"/>
                <a:cs typeface="Microsoft Sans Serif"/>
              </a:rPr>
              <a:t> </a:t>
            </a:r>
            <a:r>
              <a:rPr sz="2200" spc="-10" dirty="0">
                <a:latin typeface="Microsoft Sans Serif"/>
                <a:cs typeface="Microsoft Sans Serif"/>
              </a:rPr>
              <a:t>needle.</a:t>
            </a:r>
            <a:endParaRPr sz="2200">
              <a:latin typeface="Microsoft Sans Serif"/>
              <a:cs typeface="Microsoft Sans Serif"/>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500" dirty="0"/>
              <a:t>PROCEDURE</a:t>
            </a:r>
          </a:p>
        </p:txBody>
      </p:sp>
      <p:sp>
        <p:nvSpPr>
          <p:cNvPr id="3" name="object 3"/>
          <p:cNvSpPr txBox="1"/>
          <p:nvPr/>
        </p:nvSpPr>
        <p:spPr>
          <a:xfrm>
            <a:off x="944067" y="1370279"/>
            <a:ext cx="5238115" cy="4843780"/>
          </a:xfrm>
          <a:prstGeom prst="rect">
            <a:avLst/>
          </a:prstGeom>
        </p:spPr>
        <p:txBody>
          <a:bodyPr vert="horz" wrap="square" lIns="0" tIns="170815" rIns="0" bIns="0" rtlCol="0">
            <a:spAutoFit/>
          </a:bodyPr>
          <a:lstStyle/>
          <a:p>
            <a:pPr marL="240665" indent="-227965">
              <a:lnSpc>
                <a:spcPct val="100000"/>
              </a:lnSpc>
              <a:spcBef>
                <a:spcPts val="1345"/>
              </a:spcBef>
              <a:buSzPct val="125000"/>
              <a:buFont typeface="Arial MT"/>
              <a:buChar char="•"/>
              <a:tabLst>
                <a:tab pos="240665" algn="l"/>
              </a:tabLst>
            </a:pPr>
            <a:r>
              <a:rPr sz="2200" spc="-150" dirty="0">
                <a:latin typeface="Microsoft Sans Serif"/>
                <a:cs typeface="Microsoft Sans Serif"/>
              </a:rPr>
              <a:t>Advance</a:t>
            </a:r>
            <a:r>
              <a:rPr sz="2200" spc="-10" dirty="0">
                <a:latin typeface="Microsoft Sans Serif"/>
                <a:cs typeface="Microsoft Sans Serif"/>
              </a:rPr>
              <a:t> </a:t>
            </a:r>
            <a:r>
              <a:rPr sz="2200" spc="-114" dirty="0">
                <a:latin typeface="Microsoft Sans Serif"/>
                <a:cs typeface="Microsoft Sans Serif"/>
              </a:rPr>
              <a:t>the</a:t>
            </a:r>
            <a:r>
              <a:rPr sz="2200" spc="-35" dirty="0">
                <a:latin typeface="Microsoft Sans Serif"/>
                <a:cs typeface="Microsoft Sans Serif"/>
              </a:rPr>
              <a:t> </a:t>
            </a:r>
            <a:r>
              <a:rPr sz="2200" spc="-114" dirty="0">
                <a:latin typeface="Microsoft Sans Serif"/>
                <a:cs typeface="Microsoft Sans Serif"/>
              </a:rPr>
              <a:t>needle</a:t>
            </a:r>
            <a:r>
              <a:rPr sz="2200" spc="-30" dirty="0">
                <a:latin typeface="Microsoft Sans Serif"/>
                <a:cs typeface="Microsoft Sans Serif"/>
              </a:rPr>
              <a:t> </a:t>
            </a:r>
            <a:r>
              <a:rPr sz="2200" dirty="0">
                <a:latin typeface="Microsoft Sans Serif"/>
                <a:cs typeface="Microsoft Sans Serif"/>
              </a:rPr>
              <a:t>to</a:t>
            </a:r>
            <a:r>
              <a:rPr sz="2200" spc="-65" dirty="0">
                <a:latin typeface="Microsoft Sans Serif"/>
                <a:cs typeface="Microsoft Sans Serif"/>
              </a:rPr>
              <a:t> </a:t>
            </a:r>
            <a:r>
              <a:rPr sz="2200" spc="-114" dirty="0">
                <a:latin typeface="Microsoft Sans Serif"/>
                <a:cs typeface="Microsoft Sans Serif"/>
              </a:rPr>
              <a:t>the</a:t>
            </a:r>
            <a:r>
              <a:rPr sz="2200" spc="-15" dirty="0">
                <a:latin typeface="Microsoft Sans Serif"/>
                <a:cs typeface="Microsoft Sans Serif"/>
              </a:rPr>
              <a:t> </a:t>
            </a:r>
            <a:r>
              <a:rPr sz="2200" spc="-85" dirty="0">
                <a:latin typeface="Microsoft Sans Serif"/>
                <a:cs typeface="Microsoft Sans Serif"/>
              </a:rPr>
              <a:t>desired</a:t>
            </a:r>
            <a:r>
              <a:rPr sz="2200" spc="-45" dirty="0">
                <a:latin typeface="Microsoft Sans Serif"/>
                <a:cs typeface="Microsoft Sans Serif"/>
              </a:rPr>
              <a:t> </a:t>
            </a:r>
            <a:r>
              <a:rPr sz="2200" spc="-10" dirty="0">
                <a:latin typeface="Microsoft Sans Serif"/>
                <a:cs typeface="Microsoft Sans Serif"/>
              </a:rPr>
              <a:t>depth</a:t>
            </a:r>
            <a:endParaRPr sz="2200">
              <a:latin typeface="Microsoft Sans Serif"/>
              <a:cs typeface="Microsoft Sans Serif"/>
            </a:endParaRPr>
          </a:p>
          <a:p>
            <a:pPr marL="12700" marR="81915">
              <a:lnSpc>
                <a:spcPct val="110000"/>
              </a:lnSpc>
              <a:spcBef>
                <a:spcPts val="990"/>
              </a:spcBef>
            </a:pPr>
            <a:r>
              <a:rPr sz="2200" b="1" spc="-135" dirty="0">
                <a:latin typeface="Arial"/>
                <a:cs typeface="Arial"/>
              </a:rPr>
              <a:t>Adult</a:t>
            </a:r>
            <a:r>
              <a:rPr sz="2200" b="1" spc="-55" dirty="0">
                <a:latin typeface="Arial"/>
                <a:cs typeface="Arial"/>
              </a:rPr>
              <a:t> </a:t>
            </a:r>
            <a:r>
              <a:rPr sz="2200" b="1" dirty="0">
                <a:latin typeface="Arial"/>
                <a:cs typeface="Arial"/>
              </a:rPr>
              <a:t>of</a:t>
            </a:r>
            <a:r>
              <a:rPr sz="2200" b="1" spc="-5" dirty="0">
                <a:latin typeface="Arial"/>
                <a:cs typeface="Arial"/>
              </a:rPr>
              <a:t> </a:t>
            </a:r>
            <a:r>
              <a:rPr sz="2200" b="1" spc="-140" dirty="0">
                <a:latin typeface="Arial"/>
                <a:cs typeface="Arial"/>
              </a:rPr>
              <a:t>normal</a:t>
            </a:r>
            <a:r>
              <a:rPr sz="2200" b="1" spc="-85" dirty="0">
                <a:latin typeface="Arial"/>
                <a:cs typeface="Arial"/>
              </a:rPr>
              <a:t> </a:t>
            </a:r>
            <a:r>
              <a:rPr sz="2200" b="1" spc="-155" dirty="0">
                <a:latin typeface="Arial"/>
                <a:cs typeface="Arial"/>
              </a:rPr>
              <a:t>size:</a:t>
            </a:r>
            <a:r>
              <a:rPr sz="2200" b="1" spc="-40" dirty="0">
                <a:latin typeface="Arial"/>
                <a:cs typeface="Arial"/>
              </a:rPr>
              <a:t> </a:t>
            </a:r>
            <a:r>
              <a:rPr sz="2200" spc="-75" dirty="0">
                <a:latin typeface="Microsoft Sans Serif"/>
                <a:cs typeface="Microsoft Sans Serif"/>
              </a:rPr>
              <a:t>depth</a:t>
            </a:r>
            <a:r>
              <a:rPr sz="2200" spc="-35" dirty="0">
                <a:latin typeface="Microsoft Sans Serif"/>
                <a:cs typeface="Microsoft Sans Serif"/>
              </a:rPr>
              <a:t> </a:t>
            </a:r>
            <a:r>
              <a:rPr sz="2200" dirty="0">
                <a:latin typeface="Microsoft Sans Serif"/>
                <a:cs typeface="Microsoft Sans Serif"/>
              </a:rPr>
              <a:t>of</a:t>
            </a:r>
            <a:r>
              <a:rPr sz="2200" spc="65" dirty="0">
                <a:latin typeface="Microsoft Sans Serif"/>
                <a:cs typeface="Microsoft Sans Serif"/>
              </a:rPr>
              <a:t> </a:t>
            </a:r>
            <a:r>
              <a:rPr sz="2200" dirty="0">
                <a:latin typeface="Microsoft Sans Serif"/>
                <a:cs typeface="Microsoft Sans Serif"/>
              </a:rPr>
              <a:t>16 </a:t>
            </a:r>
            <a:r>
              <a:rPr sz="2200" spc="-375" dirty="0">
                <a:latin typeface="Microsoft Sans Serif"/>
                <a:cs typeface="Microsoft Sans Serif"/>
              </a:rPr>
              <a:t>mm</a:t>
            </a:r>
            <a:r>
              <a:rPr sz="2200" spc="5" dirty="0">
                <a:latin typeface="Microsoft Sans Serif"/>
                <a:cs typeface="Microsoft Sans Serif"/>
              </a:rPr>
              <a:t> </a:t>
            </a:r>
            <a:r>
              <a:rPr sz="2200" spc="-114" dirty="0">
                <a:latin typeface="Microsoft Sans Serif"/>
                <a:cs typeface="Microsoft Sans Serif"/>
              </a:rPr>
              <a:t>places </a:t>
            </a:r>
            <a:r>
              <a:rPr sz="2200" spc="-125" dirty="0">
                <a:latin typeface="Microsoft Sans Serif"/>
                <a:cs typeface="Microsoft Sans Serif"/>
              </a:rPr>
              <a:t>the</a:t>
            </a:r>
            <a:r>
              <a:rPr sz="2200" spc="-25" dirty="0">
                <a:latin typeface="Microsoft Sans Serif"/>
                <a:cs typeface="Microsoft Sans Serif"/>
              </a:rPr>
              <a:t> </a:t>
            </a:r>
            <a:r>
              <a:rPr sz="2200" spc="-105" dirty="0">
                <a:latin typeface="Microsoft Sans Serif"/>
                <a:cs typeface="Microsoft Sans Serif"/>
              </a:rPr>
              <a:t>needle</a:t>
            </a:r>
            <a:r>
              <a:rPr sz="2200" spc="-20" dirty="0">
                <a:latin typeface="Microsoft Sans Serif"/>
                <a:cs typeface="Microsoft Sans Serif"/>
              </a:rPr>
              <a:t> </a:t>
            </a:r>
            <a:r>
              <a:rPr sz="2200" dirty="0">
                <a:latin typeface="Microsoft Sans Serif"/>
                <a:cs typeface="Microsoft Sans Serif"/>
              </a:rPr>
              <a:t>tip</a:t>
            </a:r>
            <a:r>
              <a:rPr sz="2200" spc="10" dirty="0">
                <a:latin typeface="Microsoft Sans Serif"/>
                <a:cs typeface="Microsoft Sans Serif"/>
              </a:rPr>
              <a:t> </a:t>
            </a:r>
            <a:r>
              <a:rPr sz="2200" spc="-105" dirty="0">
                <a:latin typeface="Microsoft Sans Serif"/>
                <a:cs typeface="Microsoft Sans Serif"/>
              </a:rPr>
              <a:t>in</a:t>
            </a:r>
            <a:r>
              <a:rPr sz="2200" spc="-10"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25" dirty="0">
                <a:latin typeface="Microsoft Sans Serif"/>
                <a:cs typeface="Microsoft Sans Serif"/>
              </a:rPr>
              <a:t>immediate</a:t>
            </a:r>
            <a:r>
              <a:rPr sz="2200" spc="-5" dirty="0">
                <a:latin typeface="Microsoft Sans Serif"/>
                <a:cs typeface="Microsoft Sans Serif"/>
              </a:rPr>
              <a:t> </a:t>
            </a:r>
            <a:r>
              <a:rPr sz="2200" spc="-90" dirty="0">
                <a:latin typeface="Microsoft Sans Serif"/>
                <a:cs typeface="Microsoft Sans Serif"/>
              </a:rPr>
              <a:t>vicinity</a:t>
            </a:r>
            <a:r>
              <a:rPr sz="2200" spc="20" dirty="0">
                <a:latin typeface="Microsoft Sans Serif"/>
                <a:cs typeface="Microsoft Sans Serif"/>
              </a:rPr>
              <a:t> </a:t>
            </a:r>
            <a:r>
              <a:rPr sz="2200" spc="-25" dirty="0">
                <a:latin typeface="Microsoft Sans Serif"/>
                <a:cs typeface="Microsoft Sans Serif"/>
              </a:rPr>
              <a:t>of target</a:t>
            </a:r>
            <a:r>
              <a:rPr sz="2200" spc="-90" dirty="0">
                <a:latin typeface="Microsoft Sans Serif"/>
                <a:cs typeface="Microsoft Sans Serif"/>
              </a:rPr>
              <a:t> </a:t>
            </a:r>
            <a:r>
              <a:rPr sz="2200" spc="-20" dirty="0">
                <a:latin typeface="Microsoft Sans Serif"/>
                <a:cs typeface="Microsoft Sans Serif"/>
              </a:rPr>
              <a:t>area</a:t>
            </a:r>
            <a:endParaRPr sz="2200">
              <a:latin typeface="Microsoft Sans Serif"/>
              <a:cs typeface="Microsoft Sans Serif"/>
            </a:endParaRPr>
          </a:p>
          <a:p>
            <a:pPr marL="240665" indent="-227965">
              <a:lnSpc>
                <a:spcPct val="100000"/>
              </a:lnSpc>
              <a:spcBef>
                <a:spcPts val="1275"/>
              </a:spcBef>
              <a:buSzPct val="125000"/>
              <a:buFont typeface="Arial MT"/>
              <a:buChar char="•"/>
              <a:tabLst>
                <a:tab pos="240665" algn="l"/>
              </a:tabLst>
            </a:pPr>
            <a:r>
              <a:rPr sz="2200" spc="-95" dirty="0">
                <a:latin typeface="Microsoft Sans Serif"/>
                <a:cs typeface="Microsoft Sans Serif"/>
              </a:rPr>
              <a:t>Aspirate</a:t>
            </a:r>
            <a:r>
              <a:rPr sz="2200" spc="-55" dirty="0">
                <a:latin typeface="Microsoft Sans Serif"/>
                <a:cs typeface="Microsoft Sans Serif"/>
              </a:rPr>
              <a:t> </a:t>
            </a:r>
            <a:r>
              <a:rPr sz="2200" spc="-105" dirty="0">
                <a:latin typeface="Microsoft Sans Serif"/>
                <a:cs typeface="Microsoft Sans Serif"/>
              </a:rPr>
              <a:t>in</a:t>
            </a:r>
            <a:r>
              <a:rPr sz="2200" spc="-30" dirty="0">
                <a:latin typeface="Microsoft Sans Serif"/>
                <a:cs typeface="Microsoft Sans Serif"/>
              </a:rPr>
              <a:t> </a:t>
            </a:r>
            <a:r>
              <a:rPr sz="2200" spc="-75" dirty="0">
                <a:latin typeface="Microsoft Sans Serif"/>
                <a:cs typeface="Microsoft Sans Serif"/>
              </a:rPr>
              <a:t>two</a:t>
            </a:r>
            <a:r>
              <a:rPr sz="2200" spc="-5" dirty="0">
                <a:latin typeface="Microsoft Sans Serif"/>
                <a:cs typeface="Microsoft Sans Serif"/>
              </a:rPr>
              <a:t> </a:t>
            </a:r>
            <a:r>
              <a:rPr sz="2200" spc="-10" dirty="0">
                <a:latin typeface="Microsoft Sans Serif"/>
                <a:cs typeface="Microsoft Sans Serif"/>
              </a:rPr>
              <a:t>planes.</a:t>
            </a:r>
            <a:endParaRPr sz="2200">
              <a:latin typeface="Microsoft Sans Serif"/>
              <a:cs typeface="Microsoft Sans Serif"/>
            </a:endParaRPr>
          </a:p>
          <a:p>
            <a:pPr marL="240029" marR="5080" indent="-227965">
              <a:lnSpc>
                <a:spcPct val="110000"/>
              </a:lnSpc>
              <a:spcBef>
                <a:spcPts val="1005"/>
              </a:spcBef>
              <a:buSzPct val="125000"/>
              <a:buFont typeface="Arial MT"/>
              <a:buChar char="•"/>
              <a:tabLst>
                <a:tab pos="241300" algn="l"/>
              </a:tabLst>
            </a:pPr>
            <a:r>
              <a:rPr sz="2200" dirty="0">
                <a:latin typeface="Microsoft Sans Serif"/>
                <a:cs typeface="Microsoft Sans Serif"/>
              </a:rPr>
              <a:t>If</a:t>
            </a:r>
            <a:r>
              <a:rPr sz="2200" spc="50" dirty="0">
                <a:latin typeface="Microsoft Sans Serif"/>
                <a:cs typeface="Microsoft Sans Serif"/>
              </a:rPr>
              <a:t> </a:t>
            </a:r>
            <a:r>
              <a:rPr sz="2200" spc="-100" dirty="0">
                <a:latin typeface="Microsoft Sans Serif"/>
                <a:cs typeface="Microsoft Sans Serif"/>
              </a:rPr>
              <a:t>both</a:t>
            </a:r>
            <a:r>
              <a:rPr sz="2200" spc="-20" dirty="0">
                <a:latin typeface="Microsoft Sans Serif"/>
                <a:cs typeface="Microsoft Sans Serif"/>
              </a:rPr>
              <a:t> </a:t>
            </a:r>
            <a:r>
              <a:rPr sz="2200" spc="-114" dirty="0">
                <a:latin typeface="Microsoft Sans Serif"/>
                <a:cs typeface="Microsoft Sans Serif"/>
              </a:rPr>
              <a:t>aspirations</a:t>
            </a:r>
            <a:r>
              <a:rPr sz="2200" spc="-30" dirty="0">
                <a:latin typeface="Microsoft Sans Serif"/>
                <a:cs typeface="Microsoft Sans Serif"/>
              </a:rPr>
              <a:t> </a:t>
            </a:r>
            <a:r>
              <a:rPr sz="2200" dirty="0">
                <a:latin typeface="Microsoft Sans Serif"/>
                <a:cs typeface="Microsoft Sans Serif"/>
              </a:rPr>
              <a:t>are</a:t>
            </a:r>
            <a:r>
              <a:rPr sz="2200" spc="-20" dirty="0">
                <a:latin typeface="Microsoft Sans Serif"/>
                <a:cs typeface="Microsoft Sans Serif"/>
              </a:rPr>
              <a:t> </a:t>
            </a:r>
            <a:r>
              <a:rPr sz="2200" spc="-105" dirty="0">
                <a:latin typeface="Microsoft Sans Serif"/>
                <a:cs typeface="Microsoft Sans Serif"/>
              </a:rPr>
              <a:t>negative:</a:t>
            </a:r>
            <a:r>
              <a:rPr sz="2200" spc="-20" dirty="0">
                <a:latin typeface="Microsoft Sans Serif"/>
                <a:cs typeface="Microsoft Sans Serif"/>
              </a:rPr>
              <a:t> </a:t>
            </a:r>
            <a:r>
              <a:rPr sz="2200" spc="-145" dirty="0">
                <a:latin typeface="Microsoft Sans Serif"/>
                <a:cs typeface="Microsoft Sans Serif"/>
              </a:rPr>
              <a:t>Slowly,</a:t>
            </a:r>
            <a:r>
              <a:rPr sz="2200" dirty="0">
                <a:latin typeface="Microsoft Sans Serif"/>
                <a:cs typeface="Microsoft Sans Serif"/>
              </a:rPr>
              <a:t> </a:t>
            </a:r>
            <a:r>
              <a:rPr sz="2200" spc="-70" dirty="0">
                <a:latin typeface="Microsoft Sans Serif"/>
                <a:cs typeface="Microsoft Sans Serif"/>
              </a:rPr>
              <a:t>over 	</a:t>
            </a:r>
            <a:r>
              <a:rPr sz="2200" dirty="0">
                <a:latin typeface="Microsoft Sans Serif"/>
                <a:cs typeface="Microsoft Sans Serif"/>
              </a:rPr>
              <a:t>30</a:t>
            </a:r>
            <a:r>
              <a:rPr sz="2200" spc="-150" dirty="0">
                <a:latin typeface="Microsoft Sans Serif"/>
                <a:cs typeface="Microsoft Sans Serif"/>
              </a:rPr>
              <a:t> </a:t>
            </a:r>
            <a:r>
              <a:rPr sz="2200" dirty="0">
                <a:latin typeface="Microsoft Sans Serif"/>
                <a:cs typeface="Microsoft Sans Serif"/>
              </a:rPr>
              <a:t>to</a:t>
            </a:r>
            <a:r>
              <a:rPr sz="2200" spc="-95" dirty="0">
                <a:latin typeface="Microsoft Sans Serif"/>
                <a:cs typeface="Microsoft Sans Serif"/>
              </a:rPr>
              <a:t> </a:t>
            </a:r>
            <a:r>
              <a:rPr sz="2200" dirty="0">
                <a:latin typeface="Microsoft Sans Serif"/>
                <a:cs typeface="Microsoft Sans Serif"/>
              </a:rPr>
              <a:t>60</a:t>
            </a:r>
            <a:r>
              <a:rPr sz="2200" spc="-60" dirty="0">
                <a:latin typeface="Microsoft Sans Serif"/>
                <a:cs typeface="Microsoft Sans Serif"/>
              </a:rPr>
              <a:t> </a:t>
            </a:r>
            <a:r>
              <a:rPr sz="2200" spc="-220" dirty="0">
                <a:latin typeface="Microsoft Sans Serif"/>
                <a:cs typeface="Microsoft Sans Serif"/>
              </a:rPr>
              <a:t>seconds,</a:t>
            </a:r>
            <a:r>
              <a:rPr sz="2200" spc="30" dirty="0">
                <a:latin typeface="Microsoft Sans Serif"/>
                <a:cs typeface="Microsoft Sans Serif"/>
              </a:rPr>
              <a:t> </a:t>
            </a:r>
            <a:r>
              <a:rPr sz="2200" spc="-95" dirty="0">
                <a:latin typeface="Microsoft Sans Serif"/>
                <a:cs typeface="Microsoft Sans Serif"/>
              </a:rPr>
              <a:t>deposit</a:t>
            </a:r>
            <a:r>
              <a:rPr sz="2200" spc="-55" dirty="0">
                <a:latin typeface="Microsoft Sans Serif"/>
                <a:cs typeface="Microsoft Sans Serif"/>
              </a:rPr>
              <a:t> </a:t>
            </a:r>
            <a:r>
              <a:rPr sz="2200" dirty="0">
                <a:latin typeface="Microsoft Sans Serif"/>
                <a:cs typeface="Microsoft Sans Serif"/>
              </a:rPr>
              <a:t>0.9</a:t>
            </a:r>
            <a:r>
              <a:rPr sz="2200" spc="-45" dirty="0">
                <a:latin typeface="Microsoft Sans Serif"/>
                <a:cs typeface="Microsoft Sans Serif"/>
              </a:rPr>
              <a:t> </a:t>
            </a:r>
            <a:r>
              <a:rPr sz="2200" dirty="0">
                <a:latin typeface="Microsoft Sans Serif"/>
                <a:cs typeface="Microsoft Sans Serif"/>
              </a:rPr>
              <a:t>to</a:t>
            </a:r>
            <a:r>
              <a:rPr sz="2200" spc="-45" dirty="0">
                <a:latin typeface="Microsoft Sans Serif"/>
                <a:cs typeface="Microsoft Sans Serif"/>
              </a:rPr>
              <a:t> </a:t>
            </a:r>
            <a:r>
              <a:rPr sz="2200" dirty="0">
                <a:latin typeface="Microsoft Sans Serif"/>
                <a:cs typeface="Microsoft Sans Serif"/>
              </a:rPr>
              <a:t>1.8</a:t>
            </a:r>
            <a:r>
              <a:rPr sz="2200" spc="-45" dirty="0">
                <a:latin typeface="Microsoft Sans Serif"/>
                <a:cs typeface="Microsoft Sans Serif"/>
              </a:rPr>
              <a:t> </a:t>
            </a:r>
            <a:r>
              <a:rPr sz="2200" spc="-380" dirty="0">
                <a:latin typeface="Microsoft Sans Serif"/>
                <a:cs typeface="Microsoft Sans Serif"/>
              </a:rPr>
              <a:t>mL</a:t>
            </a:r>
            <a:r>
              <a:rPr sz="2200" spc="25" dirty="0">
                <a:latin typeface="Microsoft Sans Serif"/>
                <a:cs typeface="Microsoft Sans Serif"/>
              </a:rPr>
              <a:t> </a:t>
            </a:r>
            <a:r>
              <a:rPr sz="2200" spc="-25" dirty="0">
                <a:latin typeface="Microsoft Sans Serif"/>
                <a:cs typeface="Microsoft Sans Serif"/>
              </a:rPr>
              <a:t>of 	</a:t>
            </a:r>
            <a:r>
              <a:rPr sz="2200" spc="-160" dirty="0">
                <a:latin typeface="Microsoft Sans Serif"/>
                <a:cs typeface="Microsoft Sans Serif"/>
              </a:rPr>
              <a:t>anesthetic</a:t>
            </a:r>
            <a:r>
              <a:rPr sz="2200" spc="40" dirty="0">
                <a:latin typeface="Microsoft Sans Serif"/>
                <a:cs typeface="Microsoft Sans Serif"/>
              </a:rPr>
              <a:t> </a:t>
            </a:r>
            <a:r>
              <a:rPr sz="2200" spc="-40" dirty="0">
                <a:latin typeface="Microsoft Sans Serif"/>
                <a:cs typeface="Microsoft Sans Serif"/>
              </a:rPr>
              <a:t>solution.</a:t>
            </a:r>
            <a:endParaRPr sz="2200">
              <a:latin typeface="Microsoft Sans Serif"/>
              <a:cs typeface="Microsoft Sans Serif"/>
            </a:endParaRPr>
          </a:p>
          <a:p>
            <a:pPr marL="240665" indent="-227965">
              <a:lnSpc>
                <a:spcPct val="100000"/>
              </a:lnSpc>
              <a:spcBef>
                <a:spcPts val="1250"/>
              </a:spcBef>
              <a:buSzPct val="125000"/>
              <a:buFont typeface="Arial MT"/>
              <a:buChar char="•"/>
              <a:tabLst>
                <a:tab pos="240665" algn="l"/>
              </a:tabLst>
            </a:pPr>
            <a:r>
              <a:rPr sz="2200" spc="-114" dirty="0">
                <a:latin typeface="Microsoft Sans Serif"/>
                <a:cs typeface="Microsoft Sans Serif"/>
              </a:rPr>
              <a:t>Slowly</a:t>
            </a:r>
            <a:r>
              <a:rPr sz="2200" spc="-15" dirty="0">
                <a:latin typeface="Microsoft Sans Serif"/>
                <a:cs typeface="Microsoft Sans Serif"/>
              </a:rPr>
              <a:t> </a:t>
            </a:r>
            <a:r>
              <a:rPr sz="2200" spc="-75" dirty="0">
                <a:latin typeface="Microsoft Sans Serif"/>
                <a:cs typeface="Microsoft Sans Serif"/>
              </a:rPr>
              <a:t>withdraw</a:t>
            </a:r>
            <a:r>
              <a:rPr sz="2200" spc="-2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0" dirty="0">
                <a:latin typeface="Microsoft Sans Serif"/>
                <a:cs typeface="Microsoft Sans Serif"/>
              </a:rPr>
              <a:t>syringe.</a:t>
            </a:r>
            <a:endParaRPr sz="2200">
              <a:latin typeface="Microsoft Sans Serif"/>
              <a:cs typeface="Microsoft Sans Serif"/>
            </a:endParaRPr>
          </a:p>
          <a:p>
            <a:pPr marL="240665" indent="-227965">
              <a:lnSpc>
                <a:spcPct val="100000"/>
              </a:lnSpc>
              <a:spcBef>
                <a:spcPts val="1275"/>
              </a:spcBef>
              <a:buSzPct val="125000"/>
              <a:buFont typeface="Arial MT"/>
              <a:buChar char="•"/>
              <a:tabLst>
                <a:tab pos="240665" algn="l"/>
              </a:tabLst>
            </a:pPr>
            <a:r>
              <a:rPr sz="2200" dirty="0">
                <a:latin typeface="Microsoft Sans Serif"/>
                <a:cs typeface="Microsoft Sans Serif"/>
              </a:rPr>
              <a:t>Wait</a:t>
            </a:r>
            <a:r>
              <a:rPr sz="2200" spc="-35" dirty="0">
                <a:latin typeface="Microsoft Sans Serif"/>
                <a:cs typeface="Microsoft Sans Serif"/>
              </a:rPr>
              <a:t> </a:t>
            </a:r>
            <a:r>
              <a:rPr sz="2200" spc="-130" dirty="0">
                <a:latin typeface="Microsoft Sans Serif"/>
                <a:cs typeface="Microsoft Sans Serif"/>
              </a:rPr>
              <a:t>minimally</a:t>
            </a:r>
            <a:r>
              <a:rPr sz="2200" spc="10" dirty="0">
                <a:latin typeface="Microsoft Sans Serif"/>
                <a:cs typeface="Microsoft Sans Serif"/>
              </a:rPr>
              <a:t> </a:t>
            </a:r>
            <a:r>
              <a:rPr sz="2200" dirty="0">
                <a:latin typeface="Microsoft Sans Serif"/>
                <a:cs typeface="Microsoft Sans Serif"/>
              </a:rPr>
              <a:t>3</a:t>
            </a:r>
            <a:r>
              <a:rPr sz="2200" spc="-5" dirty="0">
                <a:latin typeface="Microsoft Sans Serif"/>
                <a:cs typeface="Microsoft Sans Serif"/>
              </a:rPr>
              <a:t> </a:t>
            </a:r>
            <a:r>
              <a:rPr sz="2200" dirty="0">
                <a:latin typeface="Microsoft Sans Serif"/>
                <a:cs typeface="Microsoft Sans Serif"/>
              </a:rPr>
              <a:t>to</a:t>
            </a:r>
            <a:r>
              <a:rPr sz="2200" spc="-15" dirty="0">
                <a:latin typeface="Microsoft Sans Serif"/>
                <a:cs typeface="Microsoft Sans Serif"/>
              </a:rPr>
              <a:t> </a:t>
            </a:r>
            <a:r>
              <a:rPr sz="2200" dirty="0">
                <a:latin typeface="Microsoft Sans Serif"/>
                <a:cs typeface="Microsoft Sans Serif"/>
              </a:rPr>
              <a:t>5</a:t>
            </a:r>
            <a:r>
              <a:rPr sz="2200" spc="-5" dirty="0">
                <a:latin typeface="Microsoft Sans Serif"/>
                <a:cs typeface="Microsoft Sans Serif"/>
              </a:rPr>
              <a:t> </a:t>
            </a:r>
            <a:r>
              <a:rPr sz="2200" spc="-220" dirty="0">
                <a:latin typeface="Microsoft Sans Serif"/>
                <a:cs typeface="Microsoft Sans Serif"/>
              </a:rPr>
              <a:t>minutes</a:t>
            </a:r>
            <a:r>
              <a:rPr sz="2200" spc="45" dirty="0">
                <a:latin typeface="Microsoft Sans Serif"/>
                <a:cs typeface="Microsoft Sans Serif"/>
              </a:rPr>
              <a:t> </a:t>
            </a:r>
            <a:r>
              <a:rPr sz="2200" spc="-10" dirty="0">
                <a:latin typeface="Microsoft Sans Serif"/>
                <a:cs typeface="Microsoft Sans Serif"/>
              </a:rPr>
              <a:t>before</a:t>
            </a:r>
            <a:endParaRPr sz="2200">
              <a:latin typeface="Microsoft Sans Serif"/>
              <a:cs typeface="Microsoft Sans Serif"/>
            </a:endParaRPr>
          </a:p>
          <a:p>
            <a:pPr marL="241300">
              <a:lnSpc>
                <a:spcPct val="100000"/>
              </a:lnSpc>
              <a:spcBef>
                <a:spcPts val="265"/>
              </a:spcBef>
            </a:pPr>
            <a:r>
              <a:rPr sz="2200" spc="-220" dirty="0">
                <a:latin typeface="Microsoft Sans Serif"/>
                <a:cs typeface="Microsoft Sans Serif"/>
              </a:rPr>
              <a:t>commencing</a:t>
            </a:r>
            <a:r>
              <a:rPr sz="2200" spc="40" dirty="0">
                <a:latin typeface="Microsoft Sans Serif"/>
                <a:cs typeface="Microsoft Sans Serif"/>
              </a:rPr>
              <a:t> </a:t>
            </a:r>
            <a:r>
              <a:rPr sz="2200" spc="-130" dirty="0">
                <a:latin typeface="Microsoft Sans Serif"/>
                <a:cs typeface="Microsoft Sans Serif"/>
              </a:rPr>
              <a:t>the</a:t>
            </a:r>
            <a:r>
              <a:rPr sz="2200" spc="5" dirty="0">
                <a:latin typeface="Microsoft Sans Serif"/>
                <a:cs typeface="Microsoft Sans Serif"/>
              </a:rPr>
              <a:t> </a:t>
            </a:r>
            <a:r>
              <a:rPr sz="2200" spc="-65" dirty="0">
                <a:latin typeface="Microsoft Sans Serif"/>
                <a:cs typeface="Microsoft Sans Serif"/>
              </a:rPr>
              <a:t>dental</a:t>
            </a:r>
            <a:r>
              <a:rPr sz="2200" spc="5" dirty="0">
                <a:latin typeface="Microsoft Sans Serif"/>
                <a:cs typeface="Microsoft Sans Serif"/>
              </a:rPr>
              <a:t> </a:t>
            </a:r>
            <a:r>
              <a:rPr sz="2200" spc="-10" dirty="0">
                <a:latin typeface="Microsoft Sans Serif"/>
                <a:cs typeface="Microsoft Sans Serif"/>
              </a:rPr>
              <a:t>procedure.</a:t>
            </a:r>
            <a:endParaRPr sz="2200">
              <a:latin typeface="Microsoft Sans Serif"/>
              <a:cs typeface="Microsoft Sans Serif"/>
            </a:endParaRPr>
          </a:p>
        </p:txBody>
      </p:sp>
      <p:pic>
        <p:nvPicPr>
          <p:cNvPr id="4" name="object 4"/>
          <p:cNvPicPr/>
          <p:nvPr/>
        </p:nvPicPr>
        <p:blipFill>
          <a:blip r:embed="rId2" cstate="print"/>
          <a:stretch>
            <a:fillRect/>
          </a:stretch>
        </p:blipFill>
        <p:spPr>
          <a:xfrm>
            <a:off x="6754367" y="277391"/>
            <a:ext cx="4565290" cy="64280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365" dirty="0"/>
              <a:t>COMPLICATIONS</a:t>
            </a:r>
          </a:p>
        </p:txBody>
      </p:sp>
      <p:sp>
        <p:nvSpPr>
          <p:cNvPr id="3" name="object 3"/>
          <p:cNvSpPr txBox="1"/>
          <p:nvPr/>
        </p:nvSpPr>
        <p:spPr>
          <a:xfrm>
            <a:off x="1220520" y="1556726"/>
            <a:ext cx="5287010" cy="4705985"/>
          </a:xfrm>
          <a:prstGeom prst="rect">
            <a:avLst/>
          </a:prstGeom>
        </p:spPr>
        <p:txBody>
          <a:bodyPr vert="horz" wrap="square" lIns="0" tIns="12065" rIns="0" bIns="0" rtlCol="0">
            <a:spAutoFit/>
          </a:bodyPr>
          <a:lstStyle/>
          <a:p>
            <a:pPr marL="240665" marR="196215" indent="-228600">
              <a:lnSpc>
                <a:spcPct val="110000"/>
              </a:lnSpc>
              <a:spcBef>
                <a:spcPts val="95"/>
              </a:spcBef>
              <a:buSzPct val="125000"/>
              <a:buFont typeface="Arial MT"/>
              <a:buChar char="•"/>
              <a:tabLst>
                <a:tab pos="240665" algn="l"/>
              </a:tabLst>
            </a:pPr>
            <a:r>
              <a:rPr sz="2400" b="1" spc="-175" dirty="0">
                <a:latin typeface="Arial"/>
                <a:cs typeface="Arial"/>
              </a:rPr>
              <a:t>Hematoma</a:t>
            </a:r>
            <a:r>
              <a:rPr sz="2400" spc="-175" dirty="0">
                <a:latin typeface="Microsoft Sans Serif"/>
                <a:cs typeface="Microsoft Sans Serif"/>
              </a:rPr>
              <a:t>:</a:t>
            </a:r>
            <a:r>
              <a:rPr sz="2400" spc="15" dirty="0">
                <a:latin typeface="Microsoft Sans Serif"/>
                <a:cs typeface="Microsoft Sans Serif"/>
              </a:rPr>
              <a:t> </a:t>
            </a:r>
            <a:r>
              <a:rPr sz="2400" spc="-135" dirty="0">
                <a:latin typeface="Microsoft Sans Serif"/>
                <a:cs typeface="Microsoft Sans Serif"/>
              </a:rPr>
              <a:t>inserting</a:t>
            </a:r>
            <a:r>
              <a:rPr sz="2400" spc="-25" dirty="0">
                <a:latin typeface="Microsoft Sans Serif"/>
                <a:cs typeface="Microsoft Sans Serif"/>
              </a:rPr>
              <a:t> </a:t>
            </a:r>
            <a:r>
              <a:rPr sz="2400" spc="-140" dirty="0">
                <a:latin typeface="Microsoft Sans Serif"/>
                <a:cs typeface="Microsoft Sans Serif"/>
              </a:rPr>
              <a:t>the</a:t>
            </a:r>
            <a:r>
              <a:rPr sz="2400" dirty="0">
                <a:latin typeface="Microsoft Sans Serif"/>
                <a:cs typeface="Microsoft Sans Serif"/>
              </a:rPr>
              <a:t> </a:t>
            </a:r>
            <a:r>
              <a:rPr sz="2400" spc="-130" dirty="0">
                <a:latin typeface="Microsoft Sans Serif"/>
                <a:cs typeface="Microsoft Sans Serif"/>
              </a:rPr>
              <a:t>needle</a:t>
            </a:r>
            <a:r>
              <a:rPr sz="2400" spc="-15" dirty="0">
                <a:latin typeface="Microsoft Sans Serif"/>
                <a:cs typeface="Microsoft Sans Serif"/>
              </a:rPr>
              <a:t> </a:t>
            </a:r>
            <a:r>
              <a:rPr sz="2400" spc="-70" dirty="0">
                <a:latin typeface="Microsoft Sans Serif"/>
                <a:cs typeface="Microsoft Sans Serif"/>
              </a:rPr>
              <a:t>too</a:t>
            </a:r>
            <a:r>
              <a:rPr sz="2400" spc="-5" dirty="0">
                <a:latin typeface="Microsoft Sans Serif"/>
                <a:cs typeface="Microsoft Sans Serif"/>
              </a:rPr>
              <a:t> </a:t>
            </a:r>
            <a:r>
              <a:rPr sz="2400" spc="-25" dirty="0">
                <a:latin typeface="Microsoft Sans Serif"/>
                <a:cs typeface="Microsoft Sans Serif"/>
              </a:rPr>
              <a:t>far </a:t>
            </a:r>
            <a:r>
              <a:rPr sz="2400" spc="-75" dirty="0">
                <a:latin typeface="Microsoft Sans Serif"/>
                <a:cs typeface="Microsoft Sans Serif"/>
              </a:rPr>
              <a:t>posteriorly</a:t>
            </a:r>
            <a:r>
              <a:rPr sz="2400" spc="-20" dirty="0">
                <a:latin typeface="Microsoft Sans Serif"/>
                <a:cs typeface="Microsoft Sans Serif"/>
              </a:rPr>
              <a:t> </a:t>
            </a:r>
            <a:r>
              <a:rPr sz="2400" spc="-100" dirty="0">
                <a:latin typeface="Microsoft Sans Serif"/>
                <a:cs typeface="Microsoft Sans Serif"/>
              </a:rPr>
              <a:t>into</a:t>
            </a:r>
            <a:r>
              <a:rPr sz="2400" spc="-15" dirty="0">
                <a:latin typeface="Microsoft Sans Serif"/>
                <a:cs typeface="Microsoft Sans Serif"/>
              </a:rPr>
              <a:t> </a:t>
            </a:r>
            <a:r>
              <a:rPr sz="2400" spc="-130" dirty="0">
                <a:latin typeface="Microsoft Sans Serif"/>
                <a:cs typeface="Microsoft Sans Serif"/>
              </a:rPr>
              <a:t>the</a:t>
            </a:r>
            <a:r>
              <a:rPr sz="2400" spc="-10" dirty="0">
                <a:latin typeface="Microsoft Sans Serif"/>
                <a:cs typeface="Microsoft Sans Serif"/>
              </a:rPr>
              <a:t> </a:t>
            </a:r>
            <a:r>
              <a:rPr sz="2400" b="1" spc="-165" dirty="0">
                <a:latin typeface="Arial"/>
                <a:cs typeface="Arial"/>
              </a:rPr>
              <a:t>pterygoid</a:t>
            </a:r>
            <a:r>
              <a:rPr sz="2400" b="1" spc="-10" dirty="0">
                <a:latin typeface="Arial"/>
                <a:cs typeface="Arial"/>
              </a:rPr>
              <a:t> </a:t>
            </a:r>
            <a:r>
              <a:rPr sz="2400" b="1" spc="-185" dirty="0">
                <a:latin typeface="Arial"/>
                <a:cs typeface="Arial"/>
              </a:rPr>
              <a:t>plexus</a:t>
            </a:r>
            <a:r>
              <a:rPr sz="2400" b="1" spc="-30" dirty="0">
                <a:latin typeface="Arial"/>
                <a:cs typeface="Arial"/>
              </a:rPr>
              <a:t> </a:t>
            </a:r>
            <a:r>
              <a:rPr sz="2400" spc="-25" dirty="0">
                <a:latin typeface="Microsoft Sans Serif"/>
                <a:cs typeface="Microsoft Sans Serif"/>
              </a:rPr>
              <a:t>of </a:t>
            </a:r>
            <a:r>
              <a:rPr sz="2400" spc="-220" dirty="0">
                <a:latin typeface="Microsoft Sans Serif"/>
                <a:cs typeface="Microsoft Sans Serif"/>
              </a:rPr>
              <a:t>veins</a:t>
            </a:r>
            <a:r>
              <a:rPr sz="2400" dirty="0">
                <a:latin typeface="Microsoft Sans Serif"/>
                <a:cs typeface="Microsoft Sans Serif"/>
              </a:rPr>
              <a:t> </a:t>
            </a:r>
            <a:r>
              <a:rPr sz="2400" spc="-70" dirty="0">
                <a:latin typeface="Microsoft Sans Serif"/>
                <a:cs typeface="Microsoft Sans Serif"/>
              </a:rPr>
              <a:t>and</a:t>
            </a:r>
            <a:r>
              <a:rPr sz="2400" spc="-90" dirty="0">
                <a:latin typeface="Microsoft Sans Serif"/>
                <a:cs typeface="Microsoft Sans Serif"/>
              </a:rPr>
              <a:t> </a:t>
            </a:r>
            <a:r>
              <a:rPr sz="2400" spc="-150" dirty="0">
                <a:latin typeface="Microsoft Sans Serif"/>
                <a:cs typeface="Microsoft Sans Serif"/>
              </a:rPr>
              <a:t>in</a:t>
            </a:r>
            <a:r>
              <a:rPr sz="2400" spc="-10" dirty="0">
                <a:latin typeface="Microsoft Sans Serif"/>
                <a:cs typeface="Microsoft Sans Serif"/>
              </a:rPr>
              <a:t> </a:t>
            </a:r>
            <a:r>
              <a:rPr sz="2400" spc="-65" dirty="0">
                <a:latin typeface="Microsoft Sans Serif"/>
                <a:cs typeface="Microsoft Sans Serif"/>
              </a:rPr>
              <a:t>addition,</a:t>
            </a:r>
            <a:r>
              <a:rPr sz="2400" spc="-2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b="1" spc="-10" dirty="0">
                <a:latin typeface="Arial"/>
                <a:cs typeface="Arial"/>
              </a:rPr>
              <a:t>maxillary </a:t>
            </a:r>
            <a:r>
              <a:rPr sz="2400" b="1" spc="-125" dirty="0">
                <a:latin typeface="Arial"/>
                <a:cs typeface="Arial"/>
              </a:rPr>
              <a:t>artery</a:t>
            </a:r>
            <a:r>
              <a:rPr sz="2400" b="1" spc="-45" dirty="0">
                <a:latin typeface="Arial"/>
                <a:cs typeface="Arial"/>
              </a:rPr>
              <a:t> </a:t>
            </a:r>
            <a:r>
              <a:rPr sz="2400" spc="-160" dirty="0">
                <a:latin typeface="Microsoft Sans Serif"/>
                <a:cs typeface="Microsoft Sans Serif"/>
              </a:rPr>
              <a:t>may</a:t>
            </a:r>
            <a:r>
              <a:rPr sz="2400" spc="5" dirty="0">
                <a:latin typeface="Microsoft Sans Serif"/>
                <a:cs typeface="Microsoft Sans Serif"/>
              </a:rPr>
              <a:t> </a:t>
            </a:r>
            <a:r>
              <a:rPr sz="2400" dirty="0">
                <a:latin typeface="Microsoft Sans Serif"/>
                <a:cs typeface="Microsoft Sans Serif"/>
              </a:rPr>
              <a:t>be</a:t>
            </a:r>
            <a:r>
              <a:rPr sz="2400" spc="-110" dirty="0">
                <a:latin typeface="Microsoft Sans Serif"/>
                <a:cs typeface="Microsoft Sans Serif"/>
              </a:rPr>
              <a:t> </a:t>
            </a:r>
            <a:r>
              <a:rPr sz="2400" spc="-10" dirty="0">
                <a:latin typeface="Microsoft Sans Serif"/>
                <a:cs typeface="Microsoft Sans Serif"/>
              </a:rPr>
              <a:t>perforated.</a:t>
            </a:r>
            <a:endParaRPr sz="2400">
              <a:latin typeface="Microsoft Sans Serif"/>
              <a:cs typeface="Microsoft Sans Serif"/>
            </a:endParaRPr>
          </a:p>
          <a:p>
            <a:pPr marL="12700">
              <a:lnSpc>
                <a:spcPct val="100000"/>
              </a:lnSpc>
              <a:spcBef>
                <a:spcPts val="1300"/>
              </a:spcBef>
            </a:pPr>
            <a:r>
              <a:rPr sz="2400" spc="-65" dirty="0">
                <a:latin typeface="Microsoft Sans Serif"/>
                <a:cs typeface="Microsoft Sans Serif"/>
              </a:rPr>
              <a:t>–Use</a:t>
            </a:r>
            <a:r>
              <a:rPr sz="2400" spc="-15" dirty="0">
                <a:latin typeface="Microsoft Sans Serif"/>
                <a:cs typeface="Microsoft Sans Serif"/>
              </a:rPr>
              <a:t> </a:t>
            </a:r>
            <a:r>
              <a:rPr sz="2400" dirty="0">
                <a:latin typeface="Microsoft Sans Serif"/>
                <a:cs typeface="Microsoft Sans Serif"/>
              </a:rPr>
              <a:t>of</a:t>
            </a:r>
            <a:r>
              <a:rPr sz="2400" spc="70" dirty="0">
                <a:latin typeface="Microsoft Sans Serif"/>
                <a:cs typeface="Microsoft Sans Serif"/>
              </a:rPr>
              <a:t> </a:t>
            </a:r>
            <a:r>
              <a:rPr sz="2400" dirty="0">
                <a:latin typeface="Microsoft Sans Serif"/>
                <a:cs typeface="Microsoft Sans Serif"/>
              </a:rPr>
              <a:t>a</a:t>
            </a:r>
            <a:r>
              <a:rPr sz="2400" spc="5" dirty="0">
                <a:latin typeface="Microsoft Sans Serif"/>
                <a:cs typeface="Microsoft Sans Serif"/>
              </a:rPr>
              <a:t> </a:t>
            </a:r>
            <a:r>
              <a:rPr sz="2400" spc="-160" dirty="0">
                <a:latin typeface="Microsoft Sans Serif"/>
                <a:cs typeface="Microsoft Sans Serif"/>
              </a:rPr>
              <a:t>short</a:t>
            </a:r>
            <a:r>
              <a:rPr sz="2400" spc="5" dirty="0">
                <a:latin typeface="Microsoft Sans Serif"/>
                <a:cs typeface="Microsoft Sans Serif"/>
              </a:rPr>
              <a:t> </a:t>
            </a:r>
            <a:r>
              <a:rPr sz="2400" spc="-125" dirty="0">
                <a:latin typeface="Microsoft Sans Serif"/>
                <a:cs typeface="Microsoft Sans Serif"/>
              </a:rPr>
              <a:t>needle</a:t>
            </a:r>
            <a:r>
              <a:rPr sz="2400" spc="5" dirty="0">
                <a:latin typeface="Microsoft Sans Serif"/>
                <a:cs typeface="Microsoft Sans Serif"/>
              </a:rPr>
              <a:t> </a:t>
            </a:r>
            <a:r>
              <a:rPr sz="2400" spc="-220" dirty="0">
                <a:latin typeface="Microsoft Sans Serif"/>
                <a:cs typeface="Microsoft Sans Serif"/>
              </a:rPr>
              <a:t>minimizes</a:t>
            </a:r>
            <a:r>
              <a:rPr sz="2400" spc="-20" dirty="0">
                <a:latin typeface="Microsoft Sans Serif"/>
                <a:cs typeface="Microsoft Sans Serif"/>
              </a:rPr>
              <a:t> </a:t>
            </a:r>
            <a:r>
              <a:rPr sz="2400" spc="-135" dirty="0">
                <a:latin typeface="Microsoft Sans Serif"/>
                <a:cs typeface="Microsoft Sans Serif"/>
              </a:rPr>
              <a:t>the</a:t>
            </a:r>
            <a:r>
              <a:rPr sz="2400" spc="-10" dirty="0">
                <a:latin typeface="Microsoft Sans Serif"/>
                <a:cs typeface="Microsoft Sans Serif"/>
              </a:rPr>
              <a:t> </a:t>
            </a:r>
            <a:r>
              <a:rPr sz="2400" spc="-145" dirty="0">
                <a:latin typeface="Microsoft Sans Serif"/>
                <a:cs typeface="Microsoft Sans Serif"/>
              </a:rPr>
              <a:t>risk</a:t>
            </a:r>
            <a:r>
              <a:rPr sz="2400" spc="5" dirty="0">
                <a:latin typeface="Microsoft Sans Serif"/>
                <a:cs typeface="Microsoft Sans Serif"/>
              </a:rPr>
              <a:t> </a:t>
            </a:r>
            <a:r>
              <a:rPr sz="2400" spc="-25" dirty="0">
                <a:latin typeface="Microsoft Sans Serif"/>
                <a:cs typeface="Microsoft Sans Serif"/>
              </a:rPr>
              <a:t>of</a:t>
            </a:r>
            <a:endParaRPr sz="2400">
              <a:latin typeface="Microsoft Sans Serif"/>
              <a:cs typeface="Microsoft Sans Serif"/>
            </a:endParaRPr>
          </a:p>
          <a:p>
            <a:pPr marL="12700">
              <a:lnSpc>
                <a:spcPct val="100000"/>
              </a:lnSpc>
              <a:spcBef>
                <a:spcPts val="290"/>
              </a:spcBef>
            </a:pPr>
            <a:r>
              <a:rPr sz="2400" spc="-35" dirty="0">
                <a:latin typeface="Microsoft Sans Serif"/>
                <a:cs typeface="Microsoft Sans Serif"/>
              </a:rPr>
              <a:t>pterygoid</a:t>
            </a:r>
            <a:r>
              <a:rPr sz="2400" spc="-90" dirty="0">
                <a:latin typeface="Microsoft Sans Serif"/>
                <a:cs typeface="Microsoft Sans Serif"/>
              </a:rPr>
              <a:t> </a:t>
            </a:r>
            <a:r>
              <a:rPr sz="2400" spc="-165" dirty="0">
                <a:latin typeface="Microsoft Sans Serif"/>
                <a:cs typeface="Microsoft Sans Serif"/>
              </a:rPr>
              <a:t>plexus</a:t>
            </a:r>
            <a:r>
              <a:rPr sz="2400" spc="5" dirty="0">
                <a:latin typeface="Microsoft Sans Serif"/>
                <a:cs typeface="Microsoft Sans Serif"/>
              </a:rPr>
              <a:t> </a:t>
            </a:r>
            <a:r>
              <a:rPr sz="2400" spc="-55" dirty="0">
                <a:latin typeface="Microsoft Sans Serif"/>
                <a:cs typeface="Microsoft Sans Serif"/>
              </a:rPr>
              <a:t>puncture.</a:t>
            </a:r>
            <a:endParaRPr sz="2400">
              <a:latin typeface="Microsoft Sans Serif"/>
              <a:cs typeface="Microsoft Sans Serif"/>
            </a:endParaRPr>
          </a:p>
          <a:p>
            <a:pPr marL="240665" marR="5080" indent="-228600">
              <a:lnSpc>
                <a:spcPct val="110000"/>
              </a:lnSpc>
              <a:spcBef>
                <a:spcPts val="985"/>
              </a:spcBef>
              <a:buSzPct val="125000"/>
              <a:buFont typeface="Arial MT"/>
              <a:buChar char="•"/>
              <a:tabLst>
                <a:tab pos="240665" algn="l"/>
              </a:tabLst>
            </a:pPr>
            <a:r>
              <a:rPr sz="2400" b="1" spc="-150" dirty="0">
                <a:latin typeface="Arial"/>
                <a:cs typeface="Arial"/>
              </a:rPr>
              <a:t>Mandibular</a:t>
            </a:r>
            <a:r>
              <a:rPr sz="2400" b="1" spc="-30" dirty="0">
                <a:latin typeface="Arial"/>
                <a:cs typeface="Arial"/>
              </a:rPr>
              <a:t> </a:t>
            </a:r>
            <a:r>
              <a:rPr sz="2400" b="1" spc="-185" dirty="0">
                <a:latin typeface="Arial"/>
                <a:cs typeface="Arial"/>
              </a:rPr>
              <a:t>anesthesia</a:t>
            </a:r>
            <a:r>
              <a:rPr sz="2400" spc="-185" dirty="0">
                <a:latin typeface="Microsoft Sans Serif"/>
                <a:cs typeface="Microsoft Sans Serif"/>
              </a:rPr>
              <a:t>:</a:t>
            </a:r>
            <a:r>
              <a:rPr sz="2400" spc="-15" dirty="0">
                <a:latin typeface="Microsoft Sans Serif"/>
                <a:cs typeface="Microsoft Sans Serif"/>
              </a:rPr>
              <a:t> </a:t>
            </a:r>
            <a:r>
              <a:rPr sz="2400" dirty="0">
                <a:latin typeface="Microsoft Sans Serif"/>
                <a:cs typeface="Microsoft Sans Serif"/>
              </a:rPr>
              <a:t>V3</a:t>
            </a:r>
            <a:r>
              <a:rPr sz="2400" spc="25"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10" dirty="0">
                <a:latin typeface="Microsoft Sans Serif"/>
                <a:cs typeface="Microsoft Sans Serif"/>
              </a:rPr>
              <a:t>located </a:t>
            </a:r>
            <a:r>
              <a:rPr sz="2400" spc="-20" dirty="0">
                <a:latin typeface="Microsoft Sans Serif"/>
                <a:cs typeface="Microsoft Sans Serif"/>
              </a:rPr>
              <a:t>lateral</a:t>
            </a:r>
            <a:r>
              <a:rPr sz="2400" spc="-140"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320" dirty="0">
                <a:latin typeface="Microsoft Sans Serif"/>
                <a:cs typeface="Microsoft Sans Serif"/>
              </a:rPr>
              <a:t>PSA</a:t>
            </a:r>
            <a:r>
              <a:rPr sz="2400" spc="15" dirty="0">
                <a:latin typeface="Microsoft Sans Serif"/>
                <a:cs typeface="Microsoft Sans Serif"/>
              </a:rPr>
              <a:t> </a:t>
            </a:r>
            <a:r>
              <a:rPr sz="2400" spc="-190" dirty="0">
                <a:latin typeface="Microsoft Sans Serif"/>
                <a:cs typeface="Microsoft Sans Serif"/>
              </a:rPr>
              <a:t>nerves.</a:t>
            </a:r>
            <a:r>
              <a:rPr sz="2400" spc="30" dirty="0">
                <a:latin typeface="Microsoft Sans Serif"/>
                <a:cs typeface="Microsoft Sans Serif"/>
              </a:rPr>
              <a:t> </a:t>
            </a:r>
            <a:r>
              <a:rPr sz="2400" spc="-155" dirty="0">
                <a:latin typeface="Microsoft Sans Serif"/>
                <a:cs typeface="Microsoft Sans Serif"/>
              </a:rPr>
              <a:t>Deposition</a:t>
            </a:r>
            <a:r>
              <a:rPr sz="2400" dirty="0">
                <a:latin typeface="Microsoft Sans Serif"/>
                <a:cs typeface="Microsoft Sans Serif"/>
              </a:rPr>
              <a:t> </a:t>
            </a:r>
            <a:r>
              <a:rPr sz="2400" spc="-25" dirty="0">
                <a:latin typeface="Microsoft Sans Serif"/>
                <a:cs typeface="Microsoft Sans Serif"/>
              </a:rPr>
              <a:t>of </a:t>
            </a:r>
            <a:r>
              <a:rPr sz="2400" spc="-85" dirty="0">
                <a:latin typeface="Microsoft Sans Serif"/>
                <a:cs typeface="Microsoft Sans Serif"/>
              </a:rPr>
              <a:t>local</a:t>
            </a:r>
            <a:r>
              <a:rPr sz="2400" spc="-75" dirty="0">
                <a:latin typeface="Microsoft Sans Serif"/>
                <a:cs typeface="Microsoft Sans Serif"/>
              </a:rPr>
              <a:t> </a:t>
            </a:r>
            <a:r>
              <a:rPr sz="2400" spc="-170" dirty="0">
                <a:latin typeface="Microsoft Sans Serif"/>
                <a:cs typeface="Microsoft Sans Serif"/>
              </a:rPr>
              <a:t>anesthetic</a:t>
            </a:r>
            <a:r>
              <a:rPr sz="2400" spc="10" dirty="0">
                <a:latin typeface="Microsoft Sans Serif"/>
                <a:cs typeface="Microsoft Sans Serif"/>
              </a:rPr>
              <a:t> </a:t>
            </a:r>
            <a:r>
              <a:rPr sz="2400" spc="-20" dirty="0">
                <a:latin typeface="Microsoft Sans Serif"/>
                <a:cs typeface="Microsoft Sans Serif"/>
              </a:rPr>
              <a:t>lateral</a:t>
            </a:r>
            <a:r>
              <a:rPr sz="2400" spc="-95" dirty="0">
                <a:latin typeface="Microsoft Sans Serif"/>
                <a:cs typeface="Microsoft Sans Serif"/>
              </a:rPr>
              <a:t> </a:t>
            </a:r>
            <a:r>
              <a:rPr sz="2400" dirty="0">
                <a:latin typeface="Microsoft Sans Serif"/>
                <a:cs typeface="Microsoft Sans Serif"/>
              </a:rPr>
              <a:t>to</a:t>
            </a:r>
            <a:r>
              <a:rPr sz="2400" spc="-7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0" dirty="0">
                <a:latin typeface="Microsoft Sans Serif"/>
                <a:cs typeface="Microsoft Sans Serif"/>
              </a:rPr>
              <a:t>desired </a:t>
            </a:r>
            <a:r>
              <a:rPr sz="2400" spc="-120" dirty="0">
                <a:latin typeface="Microsoft Sans Serif"/>
                <a:cs typeface="Microsoft Sans Serif"/>
              </a:rPr>
              <a:t>location</a:t>
            </a:r>
            <a:r>
              <a:rPr sz="2400" spc="-30" dirty="0">
                <a:latin typeface="Microsoft Sans Serif"/>
                <a:cs typeface="Microsoft Sans Serif"/>
              </a:rPr>
              <a:t> </a:t>
            </a:r>
            <a:r>
              <a:rPr sz="2400" spc="-160" dirty="0">
                <a:latin typeface="Microsoft Sans Serif"/>
                <a:cs typeface="Microsoft Sans Serif"/>
              </a:rPr>
              <a:t>may</a:t>
            </a:r>
            <a:r>
              <a:rPr sz="2400" dirty="0">
                <a:latin typeface="Microsoft Sans Serif"/>
                <a:cs typeface="Microsoft Sans Serif"/>
              </a:rPr>
              <a:t> </a:t>
            </a:r>
            <a:r>
              <a:rPr sz="2400" spc="-135" dirty="0">
                <a:latin typeface="Microsoft Sans Serif"/>
                <a:cs typeface="Microsoft Sans Serif"/>
              </a:rPr>
              <a:t>produce</a:t>
            </a:r>
            <a:r>
              <a:rPr sz="2400" spc="15" dirty="0">
                <a:latin typeface="Microsoft Sans Serif"/>
                <a:cs typeface="Microsoft Sans Serif"/>
              </a:rPr>
              <a:t> </a:t>
            </a:r>
            <a:r>
              <a:rPr sz="2400" spc="-75" dirty="0">
                <a:latin typeface="Microsoft Sans Serif"/>
                <a:cs typeface="Microsoft Sans Serif"/>
              </a:rPr>
              <a:t>varying</a:t>
            </a:r>
            <a:r>
              <a:rPr sz="2400" spc="-5" dirty="0">
                <a:latin typeface="Microsoft Sans Serif"/>
                <a:cs typeface="Microsoft Sans Serif"/>
              </a:rPr>
              <a:t> </a:t>
            </a:r>
            <a:r>
              <a:rPr sz="2400" spc="-125" dirty="0">
                <a:latin typeface="Microsoft Sans Serif"/>
                <a:cs typeface="Microsoft Sans Serif"/>
              </a:rPr>
              <a:t>degrees</a:t>
            </a:r>
            <a:r>
              <a:rPr sz="2400" spc="-15" dirty="0">
                <a:latin typeface="Microsoft Sans Serif"/>
                <a:cs typeface="Microsoft Sans Serif"/>
              </a:rPr>
              <a:t> </a:t>
            </a:r>
            <a:r>
              <a:rPr sz="2400" spc="-25" dirty="0">
                <a:latin typeface="Microsoft Sans Serif"/>
                <a:cs typeface="Microsoft Sans Serif"/>
              </a:rPr>
              <a:t>of </a:t>
            </a:r>
            <a:r>
              <a:rPr sz="2400" spc="-110" dirty="0">
                <a:latin typeface="Microsoft Sans Serif"/>
                <a:cs typeface="Microsoft Sans Serif"/>
              </a:rPr>
              <a:t>mandibular</a:t>
            </a:r>
            <a:r>
              <a:rPr sz="2400" spc="-10" dirty="0">
                <a:latin typeface="Microsoft Sans Serif"/>
                <a:cs typeface="Microsoft Sans Serif"/>
              </a:rPr>
              <a:t> </a:t>
            </a:r>
            <a:r>
              <a:rPr sz="2400" spc="-90" dirty="0">
                <a:latin typeface="Microsoft Sans Serif"/>
                <a:cs typeface="Microsoft Sans Serif"/>
              </a:rPr>
              <a:t>anesthesia.</a:t>
            </a:r>
            <a:endParaRPr sz="2400">
              <a:latin typeface="Microsoft Sans Serif"/>
              <a:cs typeface="Microsoft Sans Serif"/>
            </a:endParaRPr>
          </a:p>
        </p:txBody>
      </p:sp>
      <p:grpSp>
        <p:nvGrpSpPr>
          <p:cNvPr id="4" name="object 4"/>
          <p:cNvGrpSpPr/>
          <p:nvPr/>
        </p:nvGrpSpPr>
        <p:grpSpPr>
          <a:xfrm>
            <a:off x="7019543" y="250003"/>
            <a:ext cx="4346575" cy="6608445"/>
            <a:chOff x="7019543" y="250003"/>
            <a:chExt cx="4346575" cy="6608445"/>
          </a:xfrm>
        </p:grpSpPr>
        <p:pic>
          <p:nvPicPr>
            <p:cNvPr id="5" name="object 5"/>
            <p:cNvPicPr/>
            <p:nvPr/>
          </p:nvPicPr>
          <p:blipFill>
            <a:blip r:embed="rId2" cstate="print"/>
            <a:stretch>
              <a:fillRect/>
            </a:stretch>
          </p:blipFill>
          <p:spPr>
            <a:xfrm>
              <a:off x="7019543" y="250003"/>
              <a:ext cx="4327498" cy="3779452"/>
            </a:xfrm>
            <a:prstGeom prst="rect">
              <a:avLst/>
            </a:prstGeom>
          </p:spPr>
        </p:pic>
        <p:pic>
          <p:nvPicPr>
            <p:cNvPr id="6" name="object 6"/>
            <p:cNvPicPr/>
            <p:nvPr/>
          </p:nvPicPr>
          <p:blipFill>
            <a:blip r:embed="rId3" cstate="print"/>
            <a:stretch>
              <a:fillRect/>
            </a:stretch>
          </p:blipFill>
          <p:spPr>
            <a:xfrm>
              <a:off x="7019543" y="4029362"/>
              <a:ext cx="4346484" cy="2828636"/>
            </a:xfrm>
            <a:prstGeom prst="rect">
              <a:avLst/>
            </a:prstGeom>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76743" y="1472183"/>
            <a:ext cx="4383024" cy="4337304"/>
          </a:xfrm>
          <a:prstGeom prst="rect">
            <a:avLst/>
          </a:prstGeom>
        </p:spPr>
      </p:pic>
      <p:sp>
        <p:nvSpPr>
          <p:cNvPr id="3" name="object 3"/>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340" dirty="0"/>
              <a:t>ANTERIOR</a:t>
            </a:r>
            <a:r>
              <a:rPr spc="-30" dirty="0"/>
              <a:t> </a:t>
            </a:r>
            <a:r>
              <a:rPr spc="-440" dirty="0"/>
              <a:t>SUPERIOR</a:t>
            </a:r>
            <a:r>
              <a:rPr spc="-20" dirty="0"/>
              <a:t> </a:t>
            </a:r>
            <a:r>
              <a:rPr spc="-405" dirty="0"/>
              <a:t>ALVEOLAR</a:t>
            </a:r>
            <a:r>
              <a:rPr spc="5" dirty="0"/>
              <a:t> </a:t>
            </a:r>
            <a:r>
              <a:rPr spc="-459" dirty="0"/>
              <a:t>NERVE</a:t>
            </a:r>
            <a:r>
              <a:rPr spc="-25" dirty="0"/>
              <a:t> </a:t>
            </a:r>
            <a:r>
              <a:rPr spc="-495" dirty="0"/>
              <a:t>BLOCK</a:t>
            </a:r>
          </a:p>
        </p:txBody>
      </p:sp>
      <p:sp>
        <p:nvSpPr>
          <p:cNvPr id="4" name="object 4"/>
          <p:cNvSpPr txBox="1"/>
          <p:nvPr/>
        </p:nvSpPr>
        <p:spPr>
          <a:xfrm>
            <a:off x="1220520" y="1431086"/>
            <a:ext cx="5777865" cy="4824730"/>
          </a:xfrm>
          <a:prstGeom prst="rect">
            <a:avLst/>
          </a:prstGeom>
        </p:spPr>
        <p:txBody>
          <a:bodyPr vert="horz" wrap="square" lIns="0" tIns="113030" rIns="0" bIns="0" rtlCol="0">
            <a:spAutoFit/>
          </a:bodyPr>
          <a:lstStyle/>
          <a:p>
            <a:pPr marL="241300" indent="-228600">
              <a:lnSpc>
                <a:spcPct val="100000"/>
              </a:lnSpc>
              <a:spcBef>
                <a:spcPts val="890"/>
              </a:spcBef>
              <a:buSzPct val="125000"/>
              <a:buFont typeface="Arial MT"/>
              <a:buChar char="•"/>
              <a:tabLst>
                <a:tab pos="241300" algn="l"/>
              </a:tabLst>
            </a:pPr>
            <a:r>
              <a:rPr sz="2400" spc="-195" dirty="0">
                <a:latin typeface="Microsoft Sans Serif"/>
                <a:cs typeface="Microsoft Sans Serif"/>
              </a:rPr>
              <a:t>Also</a:t>
            </a:r>
            <a:r>
              <a:rPr sz="2400" spc="45" dirty="0">
                <a:latin typeface="Microsoft Sans Serif"/>
                <a:cs typeface="Microsoft Sans Serif"/>
              </a:rPr>
              <a:t> </a:t>
            </a:r>
            <a:r>
              <a:rPr sz="2400" spc="-225" dirty="0">
                <a:latin typeface="Microsoft Sans Serif"/>
                <a:cs typeface="Microsoft Sans Serif"/>
              </a:rPr>
              <a:t>known</a:t>
            </a:r>
            <a:r>
              <a:rPr sz="2400" spc="45" dirty="0">
                <a:latin typeface="Microsoft Sans Serif"/>
                <a:cs typeface="Microsoft Sans Serif"/>
              </a:rPr>
              <a:t> </a:t>
            </a:r>
            <a:r>
              <a:rPr sz="2400" spc="-220" dirty="0">
                <a:latin typeface="Microsoft Sans Serif"/>
                <a:cs typeface="Microsoft Sans Serif"/>
              </a:rPr>
              <a:t>as</a:t>
            </a:r>
            <a:r>
              <a:rPr sz="2400" spc="55" dirty="0">
                <a:latin typeface="Microsoft Sans Serif"/>
                <a:cs typeface="Microsoft Sans Serif"/>
              </a:rPr>
              <a:t> </a:t>
            </a:r>
            <a:r>
              <a:rPr sz="2400" b="1" spc="-130" dirty="0">
                <a:latin typeface="Arial"/>
                <a:cs typeface="Arial"/>
              </a:rPr>
              <a:t>Infraorbital</a:t>
            </a:r>
            <a:r>
              <a:rPr sz="2400" b="1" spc="10" dirty="0">
                <a:latin typeface="Arial"/>
                <a:cs typeface="Arial"/>
              </a:rPr>
              <a:t> </a:t>
            </a:r>
            <a:r>
              <a:rPr sz="2400" b="1" spc="-150" dirty="0">
                <a:latin typeface="Arial"/>
                <a:cs typeface="Arial"/>
              </a:rPr>
              <a:t>Nerve</a:t>
            </a:r>
            <a:r>
              <a:rPr sz="2400" b="1" spc="5" dirty="0">
                <a:latin typeface="Arial"/>
                <a:cs typeface="Arial"/>
              </a:rPr>
              <a:t> </a:t>
            </a:r>
            <a:r>
              <a:rPr sz="2400" b="1" spc="-35" dirty="0">
                <a:latin typeface="Arial"/>
                <a:cs typeface="Arial"/>
              </a:rPr>
              <a:t>Block.</a:t>
            </a:r>
            <a:endParaRPr sz="2400">
              <a:latin typeface="Arial"/>
              <a:cs typeface="Arial"/>
            </a:endParaRPr>
          </a:p>
          <a:p>
            <a:pPr marL="240665" marR="109220" indent="-228600" algn="just">
              <a:lnSpc>
                <a:spcPct val="120000"/>
              </a:lnSpc>
              <a:spcBef>
                <a:spcPts val="1010"/>
              </a:spcBef>
              <a:buSzPct val="125000"/>
              <a:buFont typeface="Arial MT"/>
              <a:buChar char="•"/>
              <a:tabLst>
                <a:tab pos="240665" algn="l"/>
              </a:tabLst>
            </a:pPr>
            <a:r>
              <a:rPr sz="2400" spc="-75" dirty="0">
                <a:latin typeface="Microsoft Sans Serif"/>
                <a:cs typeface="Microsoft Sans Serif"/>
              </a:rPr>
              <a:t>Not</a:t>
            </a:r>
            <a:r>
              <a:rPr sz="2400" spc="-85" dirty="0">
                <a:latin typeface="Microsoft Sans Serif"/>
                <a:cs typeface="Microsoft Sans Serif"/>
              </a:rPr>
              <a:t> </a:t>
            </a:r>
            <a:r>
              <a:rPr sz="2400" spc="-380" dirty="0">
                <a:latin typeface="Microsoft Sans Serif"/>
                <a:cs typeface="Microsoft Sans Serif"/>
              </a:rPr>
              <a:t>so</a:t>
            </a:r>
            <a:r>
              <a:rPr sz="2400" spc="220" dirty="0">
                <a:latin typeface="Microsoft Sans Serif"/>
                <a:cs typeface="Microsoft Sans Serif"/>
              </a:rPr>
              <a:t> </a:t>
            </a:r>
            <a:r>
              <a:rPr sz="2400" spc="-70" dirty="0">
                <a:latin typeface="Microsoft Sans Serif"/>
                <a:cs typeface="Microsoft Sans Serif"/>
              </a:rPr>
              <a:t>popular</a:t>
            </a:r>
            <a:r>
              <a:rPr sz="2400" spc="-90" dirty="0">
                <a:latin typeface="Microsoft Sans Serif"/>
                <a:cs typeface="Microsoft Sans Serif"/>
              </a:rPr>
              <a:t> </a:t>
            </a:r>
            <a:r>
              <a:rPr sz="2400" spc="-10" dirty="0">
                <a:latin typeface="Microsoft Sans Serif"/>
                <a:cs typeface="Microsoft Sans Serif"/>
              </a:rPr>
              <a:t>–general</a:t>
            </a:r>
            <a:r>
              <a:rPr sz="2400" spc="-80" dirty="0">
                <a:latin typeface="Microsoft Sans Serif"/>
                <a:cs typeface="Microsoft Sans Serif"/>
              </a:rPr>
              <a:t> </a:t>
            </a:r>
            <a:r>
              <a:rPr sz="2400" spc="-100" dirty="0">
                <a:latin typeface="Microsoft Sans Serif"/>
                <a:cs typeface="Microsoft Sans Serif"/>
              </a:rPr>
              <a:t>lack</a:t>
            </a:r>
            <a:r>
              <a:rPr sz="2400" spc="5" dirty="0">
                <a:latin typeface="Microsoft Sans Serif"/>
                <a:cs typeface="Microsoft Sans Serif"/>
              </a:rPr>
              <a:t> </a:t>
            </a:r>
            <a:r>
              <a:rPr sz="2400" dirty="0">
                <a:latin typeface="Microsoft Sans Serif"/>
                <a:cs typeface="Microsoft Sans Serif"/>
              </a:rPr>
              <a:t>of</a:t>
            </a:r>
            <a:r>
              <a:rPr sz="2400" spc="55" dirty="0">
                <a:latin typeface="Microsoft Sans Serif"/>
                <a:cs typeface="Microsoft Sans Serif"/>
              </a:rPr>
              <a:t> </a:t>
            </a:r>
            <a:r>
              <a:rPr sz="2400" spc="-45" dirty="0">
                <a:latin typeface="Microsoft Sans Serif"/>
                <a:cs typeface="Microsoft Sans Serif"/>
              </a:rPr>
              <a:t>experience </a:t>
            </a:r>
            <a:r>
              <a:rPr sz="2400" spc="-100" dirty="0">
                <a:latin typeface="Microsoft Sans Serif"/>
                <a:cs typeface="Microsoft Sans Serif"/>
              </a:rPr>
              <a:t>with</a:t>
            </a:r>
            <a:r>
              <a:rPr sz="2400" spc="-60" dirty="0">
                <a:latin typeface="Microsoft Sans Serif"/>
                <a:cs typeface="Microsoft Sans Serif"/>
              </a:rPr>
              <a:t> </a:t>
            </a:r>
            <a:r>
              <a:rPr sz="2400" spc="-195" dirty="0">
                <a:latin typeface="Microsoft Sans Serif"/>
                <a:cs typeface="Microsoft Sans Serif"/>
              </a:rPr>
              <a:t>this</a:t>
            </a:r>
            <a:r>
              <a:rPr sz="2400" spc="35" dirty="0">
                <a:latin typeface="Microsoft Sans Serif"/>
                <a:cs typeface="Microsoft Sans Serif"/>
              </a:rPr>
              <a:t> </a:t>
            </a:r>
            <a:r>
              <a:rPr sz="2400" spc="-100" dirty="0">
                <a:latin typeface="Microsoft Sans Serif"/>
                <a:cs typeface="Microsoft Sans Serif"/>
              </a:rPr>
              <a:t>highly</a:t>
            </a:r>
            <a:r>
              <a:rPr sz="2400" spc="-55" dirty="0">
                <a:latin typeface="Microsoft Sans Serif"/>
                <a:cs typeface="Microsoft Sans Serif"/>
              </a:rPr>
              <a:t> </a:t>
            </a:r>
            <a:r>
              <a:rPr sz="2400" spc="-254" dirty="0">
                <a:latin typeface="Microsoft Sans Serif"/>
                <a:cs typeface="Microsoft Sans Serif"/>
              </a:rPr>
              <a:t>successful</a:t>
            </a:r>
            <a:r>
              <a:rPr sz="2400" spc="100" dirty="0">
                <a:latin typeface="Microsoft Sans Serif"/>
                <a:cs typeface="Microsoft Sans Serif"/>
              </a:rPr>
              <a:t> </a:t>
            </a:r>
            <a:r>
              <a:rPr sz="2400" spc="-80" dirty="0">
                <a:latin typeface="Microsoft Sans Serif"/>
                <a:cs typeface="Microsoft Sans Serif"/>
              </a:rPr>
              <a:t>and</a:t>
            </a:r>
            <a:r>
              <a:rPr sz="2400" spc="-5" dirty="0">
                <a:latin typeface="Microsoft Sans Serif"/>
                <a:cs typeface="Microsoft Sans Serif"/>
              </a:rPr>
              <a:t> </a:t>
            </a:r>
            <a:r>
              <a:rPr sz="2400" spc="-105" dirty="0">
                <a:latin typeface="Microsoft Sans Serif"/>
                <a:cs typeface="Microsoft Sans Serif"/>
              </a:rPr>
              <a:t>extremely</a:t>
            </a:r>
            <a:r>
              <a:rPr sz="2400" spc="-10" dirty="0">
                <a:latin typeface="Microsoft Sans Serif"/>
                <a:cs typeface="Microsoft Sans Serif"/>
              </a:rPr>
              <a:t> </a:t>
            </a:r>
            <a:r>
              <a:rPr sz="2400" spc="-65" dirty="0">
                <a:latin typeface="Microsoft Sans Serif"/>
                <a:cs typeface="Microsoft Sans Serif"/>
              </a:rPr>
              <a:t>safe technique.</a:t>
            </a:r>
            <a:endParaRPr sz="2400">
              <a:latin typeface="Microsoft Sans Serif"/>
              <a:cs typeface="Microsoft Sans Serif"/>
            </a:endParaRPr>
          </a:p>
          <a:p>
            <a:pPr marL="240665" marR="5080" indent="-228600">
              <a:lnSpc>
                <a:spcPct val="120000"/>
              </a:lnSpc>
              <a:spcBef>
                <a:spcPts val="985"/>
              </a:spcBef>
              <a:buSzPct val="125000"/>
              <a:buFont typeface="Arial MT"/>
              <a:buChar char="•"/>
              <a:tabLst>
                <a:tab pos="240665" algn="l"/>
              </a:tabLst>
            </a:pPr>
            <a:r>
              <a:rPr sz="2400" b="1" spc="-130" dirty="0">
                <a:latin typeface="Arial"/>
                <a:cs typeface="Arial"/>
              </a:rPr>
              <a:t>Infraorbital</a:t>
            </a:r>
            <a:r>
              <a:rPr sz="2400" b="1" spc="-40" dirty="0">
                <a:latin typeface="Arial"/>
                <a:cs typeface="Arial"/>
              </a:rPr>
              <a:t> </a:t>
            </a:r>
            <a:r>
              <a:rPr sz="2400" b="1" spc="-175" dirty="0">
                <a:latin typeface="Arial"/>
                <a:cs typeface="Arial"/>
              </a:rPr>
              <a:t>nerve</a:t>
            </a:r>
            <a:r>
              <a:rPr sz="2400" b="1" spc="-5" dirty="0">
                <a:latin typeface="Arial"/>
                <a:cs typeface="Arial"/>
              </a:rPr>
              <a:t> </a:t>
            </a:r>
            <a:r>
              <a:rPr sz="2400" spc="-125" dirty="0">
                <a:latin typeface="Microsoft Sans Serif"/>
                <a:cs typeface="Microsoft Sans Serif"/>
              </a:rPr>
              <a:t>provides</a:t>
            </a:r>
            <a:r>
              <a:rPr sz="2400" spc="-10"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dirty="0">
                <a:latin typeface="Microsoft Sans Serif"/>
                <a:cs typeface="Microsoft Sans Serif"/>
              </a:rPr>
              <a:t>to</a:t>
            </a:r>
            <a:r>
              <a:rPr sz="2400" spc="15" dirty="0">
                <a:latin typeface="Microsoft Sans Serif"/>
                <a:cs typeface="Microsoft Sans Serif"/>
              </a:rPr>
              <a:t> </a:t>
            </a:r>
            <a:r>
              <a:rPr sz="2400" spc="-25" dirty="0">
                <a:latin typeface="Microsoft Sans Serif"/>
                <a:cs typeface="Microsoft Sans Serif"/>
              </a:rPr>
              <a:t>the </a:t>
            </a:r>
            <a:r>
              <a:rPr sz="2400" spc="-90" dirty="0">
                <a:latin typeface="Microsoft Sans Serif"/>
                <a:cs typeface="Microsoft Sans Serif"/>
              </a:rPr>
              <a:t>soft</a:t>
            </a:r>
            <a:r>
              <a:rPr sz="2400" spc="-55" dirty="0">
                <a:latin typeface="Microsoft Sans Serif"/>
                <a:cs typeface="Microsoft Sans Serif"/>
              </a:rPr>
              <a:t> </a:t>
            </a:r>
            <a:r>
              <a:rPr sz="2400" spc="-254" dirty="0">
                <a:latin typeface="Microsoft Sans Serif"/>
                <a:cs typeface="Microsoft Sans Serif"/>
              </a:rPr>
              <a:t>tissues</a:t>
            </a:r>
            <a:r>
              <a:rPr sz="2400" spc="5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80" dirty="0">
                <a:latin typeface="Microsoft Sans Serif"/>
                <a:cs typeface="Microsoft Sans Serif"/>
              </a:rPr>
              <a:t>anterior</a:t>
            </a:r>
            <a:r>
              <a:rPr sz="2400" spc="-10" dirty="0">
                <a:latin typeface="Microsoft Sans Serif"/>
                <a:cs typeface="Microsoft Sans Serif"/>
              </a:rPr>
              <a:t> </a:t>
            </a:r>
            <a:r>
              <a:rPr sz="2400" spc="-75" dirty="0">
                <a:latin typeface="Microsoft Sans Serif"/>
                <a:cs typeface="Microsoft Sans Serif"/>
              </a:rPr>
              <a:t>portion</a:t>
            </a:r>
            <a:r>
              <a:rPr sz="2400" spc="5"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60" dirty="0">
                <a:latin typeface="Microsoft Sans Serif"/>
                <a:cs typeface="Microsoft Sans Serif"/>
              </a:rPr>
              <a:t>face, </a:t>
            </a:r>
            <a:r>
              <a:rPr sz="2400" spc="-135" dirty="0">
                <a:latin typeface="Microsoft Sans Serif"/>
                <a:cs typeface="Microsoft Sans Serif"/>
              </a:rPr>
              <a:t>not</a:t>
            </a:r>
            <a:r>
              <a:rPr sz="2400" spc="-25" dirty="0">
                <a:latin typeface="Microsoft Sans Serif"/>
                <a:cs typeface="Microsoft Sans Serif"/>
              </a:rPr>
              <a:t> </a:t>
            </a:r>
            <a:r>
              <a:rPr sz="2400" dirty="0">
                <a:latin typeface="Microsoft Sans Serif"/>
                <a:cs typeface="Microsoft Sans Serif"/>
              </a:rPr>
              <a:t>to</a:t>
            </a:r>
            <a:r>
              <a:rPr sz="2400" spc="-160" dirty="0">
                <a:latin typeface="Microsoft Sans Serif"/>
                <a:cs typeface="Microsoft Sans Serif"/>
              </a:rPr>
              <a:t> </a:t>
            </a:r>
            <a:r>
              <a:rPr sz="2400" spc="-120" dirty="0">
                <a:latin typeface="Microsoft Sans Serif"/>
                <a:cs typeface="Microsoft Sans Serif"/>
              </a:rPr>
              <a:t>the</a:t>
            </a:r>
            <a:r>
              <a:rPr sz="2400" spc="-40" dirty="0">
                <a:latin typeface="Microsoft Sans Serif"/>
                <a:cs typeface="Microsoft Sans Serif"/>
              </a:rPr>
              <a:t> </a:t>
            </a:r>
            <a:r>
              <a:rPr sz="2400" spc="-114" dirty="0">
                <a:latin typeface="Microsoft Sans Serif"/>
                <a:cs typeface="Microsoft Sans Serif"/>
              </a:rPr>
              <a:t>teeth</a:t>
            </a:r>
            <a:r>
              <a:rPr sz="2400" spc="-45" dirty="0">
                <a:latin typeface="Microsoft Sans Serif"/>
                <a:cs typeface="Microsoft Sans Serif"/>
              </a:rPr>
              <a:t> </a:t>
            </a:r>
            <a:r>
              <a:rPr sz="2400" dirty="0">
                <a:latin typeface="Microsoft Sans Serif"/>
                <a:cs typeface="Microsoft Sans Serif"/>
              </a:rPr>
              <a:t>or</a:t>
            </a:r>
            <a:r>
              <a:rPr sz="2400" spc="-125" dirty="0">
                <a:latin typeface="Microsoft Sans Serif"/>
                <a:cs typeface="Microsoft Sans Serif"/>
              </a:rPr>
              <a:t> </a:t>
            </a:r>
            <a:r>
              <a:rPr sz="2400" spc="-55" dirty="0">
                <a:latin typeface="Microsoft Sans Serif"/>
                <a:cs typeface="Microsoft Sans Serif"/>
              </a:rPr>
              <a:t>intraoral</a:t>
            </a:r>
            <a:r>
              <a:rPr sz="2400" spc="-70" dirty="0">
                <a:latin typeface="Microsoft Sans Serif"/>
                <a:cs typeface="Microsoft Sans Serif"/>
              </a:rPr>
              <a:t> </a:t>
            </a:r>
            <a:r>
              <a:rPr sz="2400" spc="-80" dirty="0">
                <a:latin typeface="Microsoft Sans Serif"/>
                <a:cs typeface="Microsoft Sans Serif"/>
              </a:rPr>
              <a:t>soft</a:t>
            </a:r>
            <a:r>
              <a:rPr sz="2400" spc="-50" dirty="0">
                <a:latin typeface="Microsoft Sans Serif"/>
                <a:cs typeface="Microsoft Sans Serif"/>
              </a:rPr>
              <a:t> </a:t>
            </a:r>
            <a:r>
              <a:rPr sz="2400" spc="-90" dirty="0">
                <a:latin typeface="Microsoft Sans Serif"/>
                <a:cs typeface="Microsoft Sans Serif"/>
              </a:rPr>
              <a:t>and</a:t>
            </a:r>
            <a:r>
              <a:rPr sz="2400" spc="-70" dirty="0">
                <a:latin typeface="Microsoft Sans Serif"/>
                <a:cs typeface="Microsoft Sans Serif"/>
              </a:rPr>
              <a:t> </a:t>
            </a:r>
            <a:r>
              <a:rPr sz="2400" spc="-20" dirty="0">
                <a:latin typeface="Microsoft Sans Serif"/>
                <a:cs typeface="Microsoft Sans Serif"/>
              </a:rPr>
              <a:t>hard </a:t>
            </a:r>
            <a:r>
              <a:rPr sz="2400" spc="-120" dirty="0">
                <a:latin typeface="Microsoft Sans Serif"/>
                <a:cs typeface="Microsoft Sans Serif"/>
              </a:rPr>
              <a:t>tissues.</a:t>
            </a:r>
            <a:endParaRPr sz="2400">
              <a:latin typeface="Microsoft Sans Serif"/>
              <a:cs typeface="Microsoft Sans Serif"/>
            </a:endParaRPr>
          </a:p>
          <a:p>
            <a:pPr marL="240665" marR="607060" indent="-228600">
              <a:lnSpc>
                <a:spcPct val="120000"/>
              </a:lnSpc>
              <a:spcBef>
                <a:spcPts val="1010"/>
              </a:spcBef>
              <a:buSzPct val="125000"/>
              <a:buFont typeface="Arial MT"/>
              <a:buChar char="•"/>
              <a:tabLst>
                <a:tab pos="240665" algn="l"/>
              </a:tabLst>
            </a:pPr>
            <a:r>
              <a:rPr sz="2400" spc="-135" dirty="0">
                <a:latin typeface="Microsoft Sans Serif"/>
                <a:cs typeface="Microsoft Sans Serif"/>
              </a:rPr>
              <a:t>Therefore</a:t>
            </a:r>
            <a:r>
              <a:rPr sz="2400" spc="-25" dirty="0">
                <a:latin typeface="Microsoft Sans Serif"/>
                <a:cs typeface="Microsoft Sans Serif"/>
              </a:rPr>
              <a:t> </a:t>
            </a:r>
            <a:r>
              <a:rPr sz="2400" dirty="0">
                <a:latin typeface="Microsoft Sans Serif"/>
                <a:cs typeface="Microsoft Sans Serif"/>
              </a:rPr>
              <a:t>it</a:t>
            </a:r>
            <a:r>
              <a:rPr sz="2400" spc="-95" dirty="0">
                <a:latin typeface="Microsoft Sans Serif"/>
                <a:cs typeface="Microsoft Sans Serif"/>
              </a:rPr>
              <a:t> </a:t>
            </a:r>
            <a:r>
              <a:rPr sz="2400" spc="-225" dirty="0">
                <a:latin typeface="Microsoft Sans Serif"/>
                <a:cs typeface="Microsoft Sans Serif"/>
              </a:rPr>
              <a:t>is</a:t>
            </a:r>
            <a:r>
              <a:rPr sz="2400" spc="10" dirty="0">
                <a:latin typeface="Microsoft Sans Serif"/>
                <a:cs typeface="Microsoft Sans Serif"/>
              </a:rPr>
              <a:t> </a:t>
            </a:r>
            <a:r>
              <a:rPr sz="2400" b="1" spc="-190" dirty="0">
                <a:latin typeface="Arial"/>
                <a:cs typeface="Arial"/>
              </a:rPr>
              <a:t>inaccurate</a:t>
            </a:r>
            <a:r>
              <a:rPr sz="2400" b="1" spc="15" dirty="0">
                <a:latin typeface="Arial"/>
                <a:cs typeface="Arial"/>
              </a:rPr>
              <a:t> </a:t>
            </a:r>
            <a:r>
              <a:rPr sz="2400" dirty="0">
                <a:latin typeface="Microsoft Sans Serif"/>
                <a:cs typeface="Microsoft Sans Serif"/>
              </a:rPr>
              <a:t>to</a:t>
            </a:r>
            <a:r>
              <a:rPr sz="2400" spc="-15" dirty="0">
                <a:latin typeface="Microsoft Sans Serif"/>
                <a:cs typeface="Microsoft Sans Serif"/>
              </a:rPr>
              <a:t> </a:t>
            </a:r>
            <a:r>
              <a:rPr sz="2400" spc="-65" dirty="0">
                <a:latin typeface="Microsoft Sans Serif"/>
                <a:cs typeface="Microsoft Sans Serif"/>
              </a:rPr>
              <a:t>call</a:t>
            </a:r>
            <a:r>
              <a:rPr sz="2400" spc="-5" dirty="0">
                <a:latin typeface="Microsoft Sans Serif"/>
                <a:cs typeface="Microsoft Sans Serif"/>
              </a:rPr>
              <a:t> </a:t>
            </a:r>
            <a:r>
              <a:rPr sz="2400" spc="-150" dirty="0">
                <a:latin typeface="Microsoft Sans Serif"/>
                <a:cs typeface="Microsoft Sans Serif"/>
              </a:rPr>
              <a:t>the</a:t>
            </a:r>
            <a:r>
              <a:rPr sz="2400" spc="-5" dirty="0">
                <a:latin typeface="Microsoft Sans Serif"/>
                <a:cs typeface="Microsoft Sans Serif"/>
              </a:rPr>
              <a:t> </a:t>
            </a:r>
            <a:r>
              <a:rPr sz="2400" spc="-185" dirty="0">
                <a:latin typeface="Microsoft Sans Serif"/>
                <a:cs typeface="Microsoft Sans Serif"/>
              </a:rPr>
              <a:t>ASA </a:t>
            </a:r>
            <a:r>
              <a:rPr sz="2400" spc="-140" dirty="0">
                <a:latin typeface="Microsoft Sans Serif"/>
                <a:cs typeface="Microsoft Sans Serif"/>
              </a:rPr>
              <a:t>nerve</a:t>
            </a:r>
            <a:r>
              <a:rPr sz="2400" spc="-20" dirty="0">
                <a:latin typeface="Microsoft Sans Serif"/>
                <a:cs typeface="Microsoft Sans Serif"/>
              </a:rPr>
              <a:t> </a:t>
            </a:r>
            <a:r>
              <a:rPr sz="2400" spc="-110" dirty="0">
                <a:latin typeface="Microsoft Sans Serif"/>
                <a:cs typeface="Microsoft Sans Serif"/>
              </a:rPr>
              <a:t>block</a:t>
            </a:r>
            <a:r>
              <a:rPr sz="2400" spc="15" dirty="0">
                <a:latin typeface="Microsoft Sans Serif"/>
                <a:cs typeface="Microsoft Sans Serif"/>
              </a:rPr>
              <a:t> </a:t>
            </a:r>
            <a:r>
              <a:rPr sz="2400" spc="-120" dirty="0">
                <a:latin typeface="Microsoft Sans Serif"/>
                <a:cs typeface="Microsoft Sans Serif"/>
              </a:rPr>
              <a:t>the</a:t>
            </a:r>
            <a:r>
              <a:rPr sz="2400" spc="25" dirty="0">
                <a:latin typeface="Microsoft Sans Serif"/>
                <a:cs typeface="Microsoft Sans Serif"/>
              </a:rPr>
              <a:t> </a:t>
            </a:r>
            <a:r>
              <a:rPr sz="2400" b="1" spc="-130" dirty="0">
                <a:latin typeface="Arial"/>
                <a:cs typeface="Arial"/>
              </a:rPr>
              <a:t>infraorbital</a:t>
            </a:r>
            <a:r>
              <a:rPr sz="2400" b="1" spc="-35" dirty="0">
                <a:latin typeface="Arial"/>
                <a:cs typeface="Arial"/>
              </a:rPr>
              <a:t> </a:t>
            </a:r>
            <a:r>
              <a:rPr sz="2400" b="1" spc="-165" dirty="0">
                <a:latin typeface="Arial"/>
                <a:cs typeface="Arial"/>
              </a:rPr>
              <a:t>nerve</a:t>
            </a:r>
            <a:r>
              <a:rPr sz="2400" b="1" spc="-25" dirty="0">
                <a:latin typeface="Arial"/>
                <a:cs typeface="Arial"/>
              </a:rPr>
              <a:t> </a:t>
            </a:r>
            <a:r>
              <a:rPr sz="2400" b="1" spc="-140" dirty="0">
                <a:latin typeface="Arial"/>
                <a:cs typeface="Arial"/>
              </a:rPr>
              <a:t>block</a:t>
            </a:r>
            <a:endParaRPr sz="24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632F8C-5275-4809-B098-2EC6E562C015}"/>
              </a:ext>
            </a:extLst>
          </p:cNvPr>
          <p:cNvSpPr>
            <a:spLocks noGrp="1"/>
          </p:cNvSpPr>
          <p:nvPr>
            <p:ph type="title"/>
          </p:nvPr>
        </p:nvSpPr>
        <p:spPr>
          <a:xfrm>
            <a:off x="2590800" y="141285"/>
            <a:ext cx="7543800" cy="553998"/>
          </a:xfrm>
        </p:spPr>
        <p:txBody>
          <a:bodyPr/>
          <a:lstStyle/>
          <a:p>
            <a:pPr>
              <a:defRPr/>
            </a:pPr>
            <a:r>
              <a:rPr lang="en-US" dirty="0"/>
              <a:t>Nerves</a:t>
            </a:r>
            <a:endParaRPr lang="ru-RU" dirty="0"/>
          </a:p>
        </p:txBody>
      </p:sp>
      <p:pic>
        <p:nvPicPr>
          <p:cNvPr id="112643" name="Объект 6">
            <a:extLst>
              <a:ext uri="{FF2B5EF4-FFF2-40B4-BE49-F238E27FC236}">
                <a16:creationId xmlns:a16="http://schemas.microsoft.com/office/drawing/2014/main" id="{B1708EA0-10C1-4D34-AC96-A6891EBD02E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6186" t="10825" r="1584"/>
          <a:stretch>
            <a:fillRect/>
          </a:stretch>
        </p:blipFill>
        <p:spPr>
          <a:xfrm>
            <a:off x="1240367" y="695283"/>
            <a:ext cx="6227234" cy="6021432"/>
          </a:xfrm>
        </p:spPr>
      </p:pic>
      <p:sp>
        <p:nvSpPr>
          <p:cNvPr id="5" name="Текст 4">
            <a:extLst>
              <a:ext uri="{FF2B5EF4-FFF2-40B4-BE49-F238E27FC236}">
                <a16:creationId xmlns:a16="http://schemas.microsoft.com/office/drawing/2014/main" id="{C3627E62-1E16-4E81-A2AF-BEDF0F453680}"/>
              </a:ext>
            </a:extLst>
          </p:cNvPr>
          <p:cNvSpPr>
            <a:spLocks noGrp="1"/>
          </p:cNvSpPr>
          <p:nvPr>
            <p:ph type="body" sz="half" idx="2"/>
          </p:nvPr>
        </p:nvSpPr>
        <p:spPr>
          <a:xfrm>
            <a:off x="7772400" y="706281"/>
            <a:ext cx="2857500" cy="1477328"/>
          </a:xfrm>
        </p:spPr>
        <p:txBody>
          <a:bodyPr/>
          <a:lstStyle/>
          <a:p>
            <a:pPr>
              <a:defRPr/>
            </a:pPr>
            <a:r>
              <a:rPr lang="pt-BR" dirty="0"/>
              <a:t>Anterior superior alveolar nerve</a:t>
            </a:r>
          </a:p>
          <a:p>
            <a:pPr>
              <a:defRPr/>
            </a:pPr>
            <a:r>
              <a:rPr lang="pt-BR" dirty="0"/>
              <a:t>Nervus alveolaris superior anterior</a:t>
            </a:r>
            <a:endParaRPr lang="ru-RU" dirty="0"/>
          </a:p>
        </p:txBody>
      </p:sp>
    </p:spTree>
    <p:extLst>
      <p:ext uri="{BB962C8B-B14F-4D97-AF65-F5344CB8AC3E}">
        <p14:creationId xmlns:p14="http://schemas.microsoft.com/office/powerpoint/2010/main" val="282775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A6F116-89A4-4B07-A3C1-661C4311C7DD}"/>
              </a:ext>
            </a:extLst>
          </p:cNvPr>
          <p:cNvSpPr>
            <a:spLocks noGrp="1"/>
          </p:cNvSpPr>
          <p:nvPr>
            <p:ph type="title"/>
          </p:nvPr>
        </p:nvSpPr>
        <p:spPr>
          <a:xfrm>
            <a:off x="1141413" y="301841"/>
            <a:ext cx="9905998" cy="1207363"/>
          </a:xfrm>
        </p:spPr>
        <p:txBody>
          <a:bodyPr/>
          <a:lstStyle/>
          <a:p>
            <a:endParaRPr lang="ru-RU" dirty="0"/>
          </a:p>
        </p:txBody>
      </p:sp>
      <p:sp>
        <p:nvSpPr>
          <p:cNvPr id="3" name="Объект 2">
            <a:extLst>
              <a:ext uri="{FF2B5EF4-FFF2-40B4-BE49-F238E27FC236}">
                <a16:creationId xmlns:a16="http://schemas.microsoft.com/office/drawing/2014/main" id="{B62CD0F6-20CF-4B78-809F-E733D4BC2976}"/>
              </a:ext>
            </a:extLst>
          </p:cNvPr>
          <p:cNvSpPr>
            <a:spLocks noGrp="1"/>
          </p:cNvSpPr>
          <p:nvPr>
            <p:ph idx="1"/>
          </p:nvPr>
        </p:nvSpPr>
        <p:spPr>
          <a:xfrm>
            <a:off x="1256822" y="1770093"/>
            <a:ext cx="9905999" cy="3541714"/>
          </a:xfrm>
        </p:spPr>
        <p:txBody>
          <a:bodyPr>
            <a:noAutofit/>
          </a:bodyPr>
          <a:lstStyle/>
          <a:p>
            <a:r>
              <a:rPr lang="en-US" sz="3200" b="0" dirty="0">
                <a:latin typeface="+mn-lt"/>
              </a:rPr>
              <a:t>It was against this background that general </a:t>
            </a:r>
            <a:r>
              <a:rPr lang="en-US" sz="3200" b="0" dirty="0" err="1">
                <a:latin typeface="+mn-lt"/>
              </a:rPr>
              <a:t>anaesthesia</a:t>
            </a:r>
            <a:r>
              <a:rPr lang="en-US" sz="3200" b="0" dirty="0">
                <a:latin typeface="+mn-lt"/>
              </a:rPr>
              <a:t> was discovered.</a:t>
            </a:r>
            <a:endParaRPr lang="ru-RU" sz="3200" b="0" dirty="0">
              <a:latin typeface="+mn-lt"/>
            </a:endParaRPr>
          </a:p>
          <a:p>
            <a:endParaRPr lang="en-US" sz="3200" b="0" dirty="0">
              <a:latin typeface="+mn-lt"/>
            </a:endParaRPr>
          </a:p>
          <a:p>
            <a:r>
              <a:rPr lang="en-US" sz="3200" b="0" dirty="0">
                <a:latin typeface="+mn-lt"/>
              </a:rPr>
              <a:t>A young US dentist named William Morton, spurred on by the business opportunities afforded by technical advances in artificial teeth, doggedly searched for a surefire way to relieve pain and boost dental profits.</a:t>
            </a:r>
            <a:endParaRPr lang="ru-RU" sz="3200" b="0" dirty="0">
              <a:latin typeface="+mn-lt"/>
            </a:endParaRPr>
          </a:p>
        </p:txBody>
      </p:sp>
    </p:spTree>
    <p:extLst>
      <p:ext uri="{BB962C8B-B14F-4D97-AF65-F5344CB8AC3E}">
        <p14:creationId xmlns:p14="http://schemas.microsoft.com/office/powerpoint/2010/main" val="1558558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29057"/>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220520" y="933433"/>
            <a:ext cx="9530715" cy="5118735"/>
          </a:xfrm>
          <a:prstGeom prst="rect">
            <a:avLst/>
          </a:prstGeom>
        </p:spPr>
        <p:txBody>
          <a:bodyPr vert="horz" wrap="square" lIns="0" tIns="61594" rIns="0" bIns="0" rtlCol="0">
            <a:spAutoFit/>
          </a:bodyPr>
          <a:lstStyle/>
          <a:p>
            <a:pPr marL="12700">
              <a:lnSpc>
                <a:spcPct val="100000"/>
              </a:lnSpc>
              <a:spcBef>
                <a:spcPts val="484"/>
              </a:spcBef>
            </a:pPr>
            <a:r>
              <a:rPr sz="2000" b="1" spc="-150" dirty="0">
                <a:latin typeface="Arial"/>
                <a:cs typeface="Arial"/>
              </a:rPr>
              <a:t>Nerves</a:t>
            </a:r>
            <a:r>
              <a:rPr sz="2000" b="1" spc="25" dirty="0">
                <a:latin typeface="Arial"/>
                <a:cs typeface="Arial"/>
              </a:rPr>
              <a:t> </a:t>
            </a:r>
            <a:r>
              <a:rPr sz="2000" b="1" spc="-70" dirty="0">
                <a:latin typeface="Arial"/>
                <a:cs typeface="Arial"/>
              </a:rPr>
              <a:t>Anesthetized</a:t>
            </a:r>
            <a:endParaRPr sz="2000">
              <a:latin typeface="Arial"/>
              <a:cs typeface="Arial"/>
            </a:endParaRPr>
          </a:p>
          <a:p>
            <a:pPr marL="241300" indent="-228600">
              <a:lnSpc>
                <a:spcPct val="100000"/>
              </a:lnSpc>
              <a:spcBef>
                <a:spcPts val="985"/>
              </a:spcBef>
              <a:buSzPct val="125000"/>
              <a:buFont typeface="Arial MT"/>
              <a:buChar char="•"/>
              <a:tabLst>
                <a:tab pos="241300" algn="l"/>
              </a:tabLst>
            </a:pPr>
            <a:r>
              <a:rPr sz="2000" spc="-80" dirty="0">
                <a:latin typeface="Microsoft Sans Serif"/>
                <a:cs typeface="Microsoft Sans Serif"/>
              </a:rPr>
              <a:t>Anterior</a:t>
            </a:r>
            <a:r>
              <a:rPr sz="2000" spc="-10" dirty="0">
                <a:latin typeface="Microsoft Sans Serif"/>
                <a:cs typeface="Microsoft Sans Serif"/>
              </a:rPr>
              <a:t> </a:t>
            </a:r>
            <a:r>
              <a:rPr sz="2000" spc="-105" dirty="0">
                <a:latin typeface="Microsoft Sans Serif"/>
                <a:cs typeface="Microsoft Sans Serif"/>
              </a:rPr>
              <a:t>superior</a:t>
            </a:r>
            <a:r>
              <a:rPr sz="2000" spc="-5" dirty="0">
                <a:latin typeface="Microsoft Sans Serif"/>
                <a:cs typeface="Microsoft Sans Serif"/>
              </a:rPr>
              <a:t> </a:t>
            </a:r>
            <a:r>
              <a:rPr sz="2000" spc="-10" dirty="0">
                <a:latin typeface="Microsoft Sans Serif"/>
                <a:cs typeface="Microsoft Sans Serif"/>
              </a:rPr>
              <a:t>alveolar</a:t>
            </a:r>
            <a:endParaRPr sz="2000">
              <a:latin typeface="Microsoft Sans Serif"/>
              <a:cs typeface="Microsoft Sans Serif"/>
            </a:endParaRPr>
          </a:p>
          <a:p>
            <a:pPr marL="241300" indent="-228600">
              <a:lnSpc>
                <a:spcPct val="100000"/>
              </a:lnSpc>
              <a:spcBef>
                <a:spcPts val="1010"/>
              </a:spcBef>
              <a:buSzPct val="125000"/>
              <a:buFont typeface="Arial MT"/>
              <a:buChar char="•"/>
              <a:tabLst>
                <a:tab pos="241300" algn="l"/>
              </a:tabLst>
            </a:pPr>
            <a:r>
              <a:rPr sz="2000" spc="-40" dirty="0">
                <a:latin typeface="Microsoft Sans Serif"/>
                <a:cs typeface="Microsoft Sans Serif"/>
              </a:rPr>
              <a:t>Middle</a:t>
            </a:r>
            <a:r>
              <a:rPr sz="2000" spc="-60" dirty="0">
                <a:latin typeface="Microsoft Sans Serif"/>
                <a:cs typeface="Microsoft Sans Serif"/>
              </a:rPr>
              <a:t> </a:t>
            </a:r>
            <a:r>
              <a:rPr sz="2000" spc="-110" dirty="0">
                <a:latin typeface="Microsoft Sans Serif"/>
                <a:cs typeface="Microsoft Sans Serif"/>
              </a:rPr>
              <a:t>superior</a:t>
            </a:r>
            <a:r>
              <a:rPr sz="2000" spc="-25" dirty="0">
                <a:latin typeface="Microsoft Sans Serif"/>
                <a:cs typeface="Microsoft Sans Serif"/>
              </a:rPr>
              <a:t> </a:t>
            </a:r>
            <a:r>
              <a:rPr sz="2000" spc="-10" dirty="0">
                <a:latin typeface="Microsoft Sans Serif"/>
                <a:cs typeface="Microsoft Sans Serif"/>
              </a:rPr>
              <a:t>alveolar</a:t>
            </a:r>
            <a:endParaRPr sz="2000">
              <a:latin typeface="Microsoft Sans Serif"/>
              <a:cs typeface="Microsoft Sans Serif"/>
            </a:endParaRPr>
          </a:p>
          <a:p>
            <a:pPr marL="241300" indent="-228600">
              <a:lnSpc>
                <a:spcPct val="100000"/>
              </a:lnSpc>
              <a:spcBef>
                <a:spcPts val="1010"/>
              </a:spcBef>
              <a:buSzPct val="125000"/>
              <a:buFont typeface="Arial MT"/>
              <a:buChar char="•"/>
              <a:tabLst>
                <a:tab pos="241300" algn="l"/>
              </a:tabLst>
            </a:pPr>
            <a:r>
              <a:rPr sz="2000" spc="-35" dirty="0">
                <a:latin typeface="Microsoft Sans Serif"/>
                <a:cs typeface="Microsoft Sans Serif"/>
              </a:rPr>
              <a:t>Infraorbital</a:t>
            </a:r>
            <a:r>
              <a:rPr sz="2000" spc="-60" dirty="0">
                <a:latin typeface="Microsoft Sans Serif"/>
                <a:cs typeface="Microsoft Sans Serif"/>
              </a:rPr>
              <a:t> </a:t>
            </a:r>
            <a:r>
              <a:rPr sz="2000" spc="-20" dirty="0">
                <a:latin typeface="Microsoft Sans Serif"/>
                <a:cs typeface="Microsoft Sans Serif"/>
              </a:rPr>
              <a:t>nerve</a:t>
            </a:r>
            <a:endParaRPr sz="2000">
              <a:latin typeface="Microsoft Sans Serif"/>
              <a:cs typeface="Microsoft Sans Serif"/>
            </a:endParaRPr>
          </a:p>
          <a:p>
            <a:pPr marL="697865" lvl="1" indent="-228600">
              <a:lnSpc>
                <a:spcPct val="100000"/>
              </a:lnSpc>
              <a:spcBef>
                <a:spcPts val="515"/>
              </a:spcBef>
              <a:buSzPct val="123529"/>
              <a:buFont typeface="Arial MT"/>
              <a:buChar char="•"/>
              <a:tabLst>
                <a:tab pos="697865" algn="l"/>
              </a:tabLst>
            </a:pPr>
            <a:r>
              <a:rPr sz="1700" spc="-50" dirty="0">
                <a:latin typeface="Microsoft Sans Serif"/>
                <a:cs typeface="Microsoft Sans Serif"/>
              </a:rPr>
              <a:t>Inferior</a:t>
            </a:r>
            <a:r>
              <a:rPr sz="1700" spc="-55" dirty="0">
                <a:latin typeface="Microsoft Sans Serif"/>
                <a:cs typeface="Microsoft Sans Serif"/>
              </a:rPr>
              <a:t> </a:t>
            </a:r>
            <a:r>
              <a:rPr sz="1700" spc="-10" dirty="0">
                <a:latin typeface="Microsoft Sans Serif"/>
                <a:cs typeface="Microsoft Sans Serif"/>
              </a:rPr>
              <a:t>palpebral</a:t>
            </a:r>
            <a:endParaRPr sz="1700">
              <a:latin typeface="Microsoft Sans Serif"/>
              <a:cs typeface="Microsoft Sans Serif"/>
            </a:endParaRPr>
          </a:p>
          <a:p>
            <a:pPr marL="697865" lvl="1" indent="-228600">
              <a:lnSpc>
                <a:spcPct val="100000"/>
              </a:lnSpc>
              <a:spcBef>
                <a:spcPts val="480"/>
              </a:spcBef>
              <a:buSzPct val="123529"/>
              <a:buFont typeface="Arial MT"/>
              <a:buChar char="•"/>
              <a:tabLst>
                <a:tab pos="697865" algn="l"/>
              </a:tabLst>
            </a:pPr>
            <a:r>
              <a:rPr sz="1700" spc="-60" dirty="0">
                <a:latin typeface="Microsoft Sans Serif"/>
                <a:cs typeface="Microsoft Sans Serif"/>
              </a:rPr>
              <a:t>Lateral</a:t>
            </a:r>
            <a:r>
              <a:rPr sz="1700" spc="-50" dirty="0">
                <a:latin typeface="Microsoft Sans Serif"/>
                <a:cs typeface="Microsoft Sans Serif"/>
              </a:rPr>
              <a:t> </a:t>
            </a:r>
            <a:r>
              <a:rPr sz="1700" spc="-10" dirty="0">
                <a:latin typeface="Microsoft Sans Serif"/>
                <a:cs typeface="Microsoft Sans Serif"/>
              </a:rPr>
              <a:t>nasal</a:t>
            </a:r>
            <a:endParaRPr sz="1700">
              <a:latin typeface="Microsoft Sans Serif"/>
              <a:cs typeface="Microsoft Sans Serif"/>
            </a:endParaRPr>
          </a:p>
          <a:p>
            <a:pPr marL="697865" lvl="1" indent="-228600">
              <a:lnSpc>
                <a:spcPct val="100000"/>
              </a:lnSpc>
              <a:spcBef>
                <a:spcPts val="505"/>
              </a:spcBef>
              <a:buSzPct val="123529"/>
              <a:buFont typeface="Arial MT"/>
              <a:buChar char="•"/>
              <a:tabLst>
                <a:tab pos="697865" algn="l"/>
              </a:tabLst>
            </a:pPr>
            <a:r>
              <a:rPr sz="1700" spc="-90" dirty="0">
                <a:latin typeface="Microsoft Sans Serif"/>
                <a:cs typeface="Microsoft Sans Serif"/>
              </a:rPr>
              <a:t>Superior</a:t>
            </a:r>
            <a:r>
              <a:rPr sz="1700" spc="10" dirty="0">
                <a:latin typeface="Microsoft Sans Serif"/>
                <a:cs typeface="Microsoft Sans Serif"/>
              </a:rPr>
              <a:t> </a:t>
            </a:r>
            <a:r>
              <a:rPr sz="1700" spc="-10" dirty="0">
                <a:latin typeface="Microsoft Sans Serif"/>
                <a:cs typeface="Microsoft Sans Serif"/>
              </a:rPr>
              <a:t>labial</a:t>
            </a:r>
            <a:endParaRPr sz="1700">
              <a:latin typeface="Microsoft Sans Serif"/>
              <a:cs typeface="Microsoft Sans Serif"/>
            </a:endParaRPr>
          </a:p>
          <a:p>
            <a:pPr marL="12700">
              <a:lnSpc>
                <a:spcPct val="100000"/>
              </a:lnSpc>
              <a:spcBef>
                <a:spcPts val="1000"/>
              </a:spcBef>
            </a:pPr>
            <a:r>
              <a:rPr sz="2000" b="1" spc="-145" dirty="0">
                <a:latin typeface="Arial"/>
                <a:cs typeface="Arial"/>
              </a:rPr>
              <a:t>Areas</a:t>
            </a:r>
            <a:r>
              <a:rPr sz="2000" b="1" spc="15" dirty="0">
                <a:latin typeface="Arial"/>
                <a:cs typeface="Arial"/>
              </a:rPr>
              <a:t> </a:t>
            </a:r>
            <a:r>
              <a:rPr sz="2000" b="1" spc="-70" dirty="0">
                <a:latin typeface="Arial"/>
                <a:cs typeface="Arial"/>
              </a:rPr>
              <a:t>Anesthetized</a:t>
            </a:r>
            <a:endParaRPr sz="2000">
              <a:latin typeface="Arial"/>
              <a:cs typeface="Arial"/>
            </a:endParaRPr>
          </a:p>
          <a:p>
            <a:pPr marL="241300" indent="-228600">
              <a:lnSpc>
                <a:spcPct val="100000"/>
              </a:lnSpc>
              <a:spcBef>
                <a:spcPts val="985"/>
              </a:spcBef>
              <a:buSzPct val="125000"/>
              <a:buFont typeface="Arial MT"/>
              <a:buChar char="•"/>
              <a:tabLst>
                <a:tab pos="241300" algn="l"/>
              </a:tabLst>
            </a:pPr>
            <a:r>
              <a:rPr sz="2000" spc="-204" dirty="0">
                <a:latin typeface="Microsoft Sans Serif"/>
                <a:cs typeface="Microsoft Sans Serif"/>
              </a:rPr>
              <a:t>Pulps</a:t>
            </a:r>
            <a:r>
              <a:rPr sz="2000" spc="20" dirty="0">
                <a:latin typeface="Microsoft Sans Serif"/>
                <a:cs typeface="Microsoft Sans Serif"/>
              </a:rPr>
              <a:t> </a:t>
            </a:r>
            <a:r>
              <a:rPr sz="2000" dirty="0">
                <a:latin typeface="Microsoft Sans Serif"/>
                <a:cs typeface="Microsoft Sans Serif"/>
              </a:rPr>
              <a:t>of</a:t>
            </a:r>
            <a:r>
              <a:rPr sz="2000" spc="10" dirty="0">
                <a:latin typeface="Microsoft Sans Serif"/>
                <a:cs typeface="Microsoft Sans Serif"/>
              </a:rPr>
              <a:t> </a:t>
            </a:r>
            <a:r>
              <a:rPr sz="2000" spc="-114" dirty="0">
                <a:latin typeface="Microsoft Sans Serif"/>
                <a:cs typeface="Microsoft Sans Serif"/>
              </a:rPr>
              <a:t>the</a:t>
            </a:r>
            <a:r>
              <a:rPr sz="2000" spc="15" dirty="0">
                <a:latin typeface="Microsoft Sans Serif"/>
                <a:cs typeface="Microsoft Sans Serif"/>
              </a:rPr>
              <a:t> </a:t>
            </a:r>
            <a:r>
              <a:rPr sz="2000" spc="-40" dirty="0">
                <a:latin typeface="Microsoft Sans Serif"/>
                <a:cs typeface="Microsoft Sans Serif"/>
              </a:rPr>
              <a:t>maxillary</a:t>
            </a:r>
            <a:r>
              <a:rPr sz="2000" spc="10" dirty="0">
                <a:latin typeface="Microsoft Sans Serif"/>
                <a:cs typeface="Microsoft Sans Serif"/>
              </a:rPr>
              <a:t> </a:t>
            </a:r>
            <a:r>
              <a:rPr sz="2000" spc="-95" dirty="0">
                <a:latin typeface="Microsoft Sans Serif"/>
                <a:cs typeface="Microsoft Sans Serif"/>
              </a:rPr>
              <a:t>central</a:t>
            </a:r>
            <a:r>
              <a:rPr sz="2000" spc="-15" dirty="0">
                <a:latin typeface="Microsoft Sans Serif"/>
                <a:cs typeface="Microsoft Sans Serif"/>
              </a:rPr>
              <a:t> </a:t>
            </a:r>
            <a:r>
              <a:rPr sz="2000" spc="-140" dirty="0">
                <a:latin typeface="Microsoft Sans Serif"/>
                <a:cs typeface="Microsoft Sans Serif"/>
              </a:rPr>
              <a:t>incisor</a:t>
            </a:r>
            <a:r>
              <a:rPr sz="2000" spc="5" dirty="0">
                <a:latin typeface="Microsoft Sans Serif"/>
                <a:cs typeface="Microsoft Sans Serif"/>
              </a:rPr>
              <a:t> </a:t>
            </a:r>
            <a:r>
              <a:rPr sz="2000" spc="-135" dirty="0">
                <a:latin typeface="Microsoft Sans Serif"/>
                <a:cs typeface="Microsoft Sans Serif"/>
              </a:rPr>
              <a:t>through</a:t>
            </a:r>
            <a:r>
              <a:rPr sz="2000" spc="5" dirty="0">
                <a:latin typeface="Microsoft Sans Serif"/>
                <a:cs typeface="Microsoft Sans Serif"/>
              </a:rPr>
              <a:t> </a:t>
            </a:r>
            <a:r>
              <a:rPr sz="2000" spc="-114" dirty="0">
                <a:latin typeface="Microsoft Sans Serif"/>
                <a:cs typeface="Microsoft Sans Serif"/>
              </a:rPr>
              <a:t>the</a:t>
            </a:r>
            <a:r>
              <a:rPr sz="2000" spc="15" dirty="0">
                <a:latin typeface="Microsoft Sans Serif"/>
                <a:cs typeface="Microsoft Sans Serif"/>
              </a:rPr>
              <a:t> </a:t>
            </a:r>
            <a:r>
              <a:rPr sz="2000" spc="-150" dirty="0">
                <a:latin typeface="Microsoft Sans Serif"/>
                <a:cs typeface="Microsoft Sans Serif"/>
              </a:rPr>
              <a:t>canine</a:t>
            </a:r>
            <a:r>
              <a:rPr sz="2000" spc="35" dirty="0">
                <a:latin typeface="Microsoft Sans Serif"/>
                <a:cs typeface="Microsoft Sans Serif"/>
              </a:rPr>
              <a:t> </a:t>
            </a:r>
            <a:r>
              <a:rPr sz="2000" spc="-185" dirty="0">
                <a:latin typeface="Microsoft Sans Serif"/>
                <a:cs typeface="Microsoft Sans Serif"/>
              </a:rPr>
              <a:t>on</a:t>
            </a:r>
            <a:r>
              <a:rPr sz="2000" spc="10" dirty="0">
                <a:latin typeface="Microsoft Sans Serif"/>
                <a:cs typeface="Microsoft Sans Serif"/>
              </a:rPr>
              <a:t> </a:t>
            </a:r>
            <a:r>
              <a:rPr sz="2000" spc="-120" dirty="0">
                <a:latin typeface="Microsoft Sans Serif"/>
                <a:cs typeface="Microsoft Sans Serif"/>
              </a:rPr>
              <a:t>the</a:t>
            </a:r>
            <a:r>
              <a:rPr sz="2000" spc="-5" dirty="0">
                <a:latin typeface="Microsoft Sans Serif"/>
                <a:cs typeface="Microsoft Sans Serif"/>
              </a:rPr>
              <a:t> </a:t>
            </a:r>
            <a:r>
              <a:rPr sz="2000" spc="-95" dirty="0">
                <a:latin typeface="Microsoft Sans Serif"/>
                <a:cs typeface="Microsoft Sans Serif"/>
              </a:rPr>
              <a:t>injected</a:t>
            </a:r>
            <a:r>
              <a:rPr sz="2000" spc="5" dirty="0">
                <a:latin typeface="Microsoft Sans Serif"/>
                <a:cs typeface="Microsoft Sans Serif"/>
              </a:rPr>
              <a:t> </a:t>
            </a:r>
            <a:r>
              <a:rPr sz="2000" spc="-20" dirty="0">
                <a:latin typeface="Microsoft Sans Serif"/>
                <a:cs typeface="Microsoft Sans Serif"/>
              </a:rPr>
              <a:t>side</a:t>
            </a:r>
            <a:endParaRPr sz="2000">
              <a:latin typeface="Microsoft Sans Serif"/>
              <a:cs typeface="Microsoft Sans Serif"/>
            </a:endParaRPr>
          </a:p>
          <a:p>
            <a:pPr marL="241300" indent="-228600">
              <a:lnSpc>
                <a:spcPct val="100000"/>
              </a:lnSpc>
              <a:spcBef>
                <a:spcPts val="1010"/>
              </a:spcBef>
              <a:buSzPct val="125000"/>
              <a:buFont typeface="Arial MT"/>
              <a:buChar char="•"/>
              <a:tabLst>
                <a:tab pos="241300" algn="l"/>
              </a:tabLst>
            </a:pPr>
            <a:r>
              <a:rPr sz="2000" spc="-185" dirty="0">
                <a:latin typeface="Microsoft Sans Serif"/>
                <a:cs typeface="Microsoft Sans Serif"/>
              </a:rPr>
              <a:t>In</a:t>
            </a:r>
            <a:r>
              <a:rPr sz="2000" spc="25" dirty="0">
                <a:latin typeface="Microsoft Sans Serif"/>
                <a:cs typeface="Microsoft Sans Serif"/>
              </a:rPr>
              <a:t> </a:t>
            </a:r>
            <a:r>
              <a:rPr sz="2000" spc="-75" dirty="0">
                <a:latin typeface="Microsoft Sans Serif"/>
                <a:cs typeface="Microsoft Sans Serif"/>
              </a:rPr>
              <a:t>about</a:t>
            </a:r>
            <a:r>
              <a:rPr sz="2000" spc="-60" dirty="0">
                <a:latin typeface="Microsoft Sans Serif"/>
                <a:cs typeface="Microsoft Sans Serif"/>
              </a:rPr>
              <a:t> </a:t>
            </a:r>
            <a:r>
              <a:rPr sz="2000" spc="-10" dirty="0">
                <a:latin typeface="Microsoft Sans Serif"/>
                <a:cs typeface="Microsoft Sans Serif"/>
              </a:rPr>
              <a:t>72%</a:t>
            </a:r>
            <a:r>
              <a:rPr sz="2000" spc="-60" dirty="0">
                <a:latin typeface="Microsoft Sans Serif"/>
                <a:cs typeface="Microsoft Sans Serif"/>
              </a:rPr>
              <a:t> </a:t>
            </a:r>
            <a:r>
              <a:rPr sz="2000" dirty="0">
                <a:latin typeface="Microsoft Sans Serif"/>
                <a:cs typeface="Microsoft Sans Serif"/>
              </a:rPr>
              <a:t>of</a:t>
            </a:r>
            <a:r>
              <a:rPr sz="2000" spc="20" dirty="0">
                <a:latin typeface="Microsoft Sans Serif"/>
                <a:cs typeface="Microsoft Sans Serif"/>
              </a:rPr>
              <a:t> </a:t>
            </a:r>
            <a:r>
              <a:rPr sz="2000" spc="-110" dirty="0">
                <a:latin typeface="Microsoft Sans Serif"/>
                <a:cs typeface="Microsoft Sans Serif"/>
              </a:rPr>
              <a:t>patients,</a:t>
            </a:r>
            <a:r>
              <a:rPr sz="2000" spc="-25" dirty="0">
                <a:latin typeface="Microsoft Sans Serif"/>
                <a:cs typeface="Microsoft Sans Serif"/>
              </a:rPr>
              <a:t> </a:t>
            </a:r>
            <a:r>
              <a:rPr sz="2000" spc="-130" dirty="0">
                <a:latin typeface="Microsoft Sans Serif"/>
                <a:cs typeface="Microsoft Sans Serif"/>
              </a:rPr>
              <a:t>pulps</a:t>
            </a:r>
            <a:r>
              <a:rPr sz="2000" spc="-5" dirty="0">
                <a:latin typeface="Microsoft Sans Serif"/>
                <a:cs typeface="Microsoft Sans Serif"/>
              </a:rPr>
              <a:t> </a:t>
            </a:r>
            <a:r>
              <a:rPr sz="2000" dirty="0">
                <a:latin typeface="Microsoft Sans Serif"/>
                <a:cs typeface="Microsoft Sans Serif"/>
              </a:rPr>
              <a:t>of</a:t>
            </a:r>
            <a:r>
              <a:rPr sz="2000" spc="40" dirty="0">
                <a:latin typeface="Microsoft Sans Serif"/>
                <a:cs typeface="Microsoft Sans Serif"/>
              </a:rPr>
              <a:t> </a:t>
            </a:r>
            <a:r>
              <a:rPr sz="2000" spc="-120" dirty="0">
                <a:latin typeface="Microsoft Sans Serif"/>
                <a:cs typeface="Microsoft Sans Serif"/>
              </a:rPr>
              <a:t>the</a:t>
            </a:r>
            <a:r>
              <a:rPr sz="2000" spc="-15" dirty="0">
                <a:latin typeface="Microsoft Sans Serif"/>
                <a:cs typeface="Microsoft Sans Serif"/>
              </a:rPr>
              <a:t> </a:t>
            </a:r>
            <a:r>
              <a:rPr sz="2000" spc="-40" dirty="0">
                <a:latin typeface="Microsoft Sans Serif"/>
                <a:cs typeface="Microsoft Sans Serif"/>
              </a:rPr>
              <a:t>maxillary</a:t>
            </a:r>
            <a:r>
              <a:rPr sz="2000" spc="-5" dirty="0">
                <a:latin typeface="Microsoft Sans Serif"/>
                <a:cs typeface="Microsoft Sans Serif"/>
              </a:rPr>
              <a:t> </a:t>
            </a:r>
            <a:r>
              <a:rPr sz="2000" spc="-110" dirty="0">
                <a:latin typeface="Microsoft Sans Serif"/>
                <a:cs typeface="Microsoft Sans Serif"/>
              </a:rPr>
              <a:t>premolars</a:t>
            </a:r>
            <a:r>
              <a:rPr sz="2000" spc="-25" dirty="0">
                <a:latin typeface="Microsoft Sans Serif"/>
                <a:cs typeface="Microsoft Sans Serif"/>
              </a:rPr>
              <a:t> </a:t>
            </a:r>
            <a:r>
              <a:rPr sz="2000" spc="-45" dirty="0">
                <a:latin typeface="Microsoft Sans Serif"/>
                <a:cs typeface="Microsoft Sans Serif"/>
              </a:rPr>
              <a:t>and</a:t>
            </a:r>
            <a:r>
              <a:rPr sz="2000" spc="50" dirty="0">
                <a:latin typeface="Microsoft Sans Serif"/>
                <a:cs typeface="Microsoft Sans Serif"/>
              </a:rPr>
              <a:t> </a:t>
            </a:r>
            <a:r>
              <a:rPr sz="2000" spc="-160" dirty="0">
                <a:latin typeface="Microsoft Sans Serif"/>
                <a:cs typeface="Microsoft Sans Serif"/>
              </a:rPr>
              <a:t>mesiobuccal</a:t>
            </a:r>
            <a:r>
              <a:rPr sz="2000" spc="25" dirty="0">
                <a:latin typeface="Microsoft Sans Serif"/>
                <a:cs typeface="Microsoft Sans Serif"/>
              </a:rPr>
              <a:t> </a:t>
            </a:r>
            <a:r>
              <a:rPr sz="2000" spc="-60" dirty="0">
                <a:latin typeface="Microsoft Sans Serif"/>
                <a:cs typeface="Microsoft Sans Serif"/>
              </a:rPr>
              <a:t>root</a:t>
            </a:r>
            <a:r>
              <a:rPr sz="2000" spc="-45" dirty="0">
                <a:latin typeface="Microsoft Sans Serif"/>
                <a:cs typeface="Microsoft Sans Serif"/>
              </a:rPr>
              <a:t> </a:t>
            </a:r>
            <a:r>
              <a:rPr sz="2000" dirty="0">
                <a:latin typeface="Microsoft Sans Serif"/>
                <a:cs typeface="Microsoft Sans Serif"/>
              </a:rPr>
              <a:t>of</a:t>
            </a:r>
            <a:r>
              <a:rPr sz="2000" spc="35" dirty="0">
                <a:latin typeface="Microsoft Sans Serif"/>
                <a:cs typeface="Microsoft Sans Serif"/>
              </a:rPr>
              <a:t> </a:t>
            </a:r>
            <a:r>
              <a:rPr sz="2000" spc="-120" dirty="0">
                <a:latin typeface="Microsoft Sans Serif"/>
                <a:cs typeface="Microsoft Sans Serif"/>
              </a:rPr>
              <a:t>the</a:t>
            </a:r>
            <a:r>
              <a:rPr sz="2000" spc="-15" dirty="0">
                <a:latin typeface="Microsoft Sans Serif"/>
                <a:cs typeface="Microsoft Sans Serif"/>
              </a:rPr>
              <a:t> </a:t>
            </a:r>
            <a:r>
              <a:rPr sz="2000" spc="-10" dirty="0">
                <a:latin typeface="Microsoft Sans Serif"/>
                <a:cs typeface="Microsoft Sans Serif"/>
              </a:rPr>
              <a:t>first</a:t>
            </a:r>
            <a:endParaRPr sz="2000">
              <a:latin typeface="Microsoft Sans Serif"/>
              <a:cs typeface="Microsoft Sans Serif"/>
            </a:endParaRPr>
          </a:p>
          <a:p>
            <a:pPr marL="240665">
              <a:lnSpc>
                <a:spcPct val="100000"/>
              </a:lnSpc>
            </a:pPr>
            <a:r>
              <a:rPr sz="2000" spc="-10" dirty="0">
                <a:latin typeface="Microsoft Sans Serif"/>
                <a:cs typeface="Microsoft Sans Serif"/>
              </a:rPr>
              <a:t>molar</a:t>
            </a:r>
            <a:endParaRPr sz="2000">
              <a:latin typeface="Microsoft Sans Serif"/>
              <a:cs typeface="Microsoft Sans Serif"/>
            </a:endParaRPr>
          </a:p>
          <a:p>
            <a:pPr marL="241300" indent="-228600">
              <a:lnSpc>
                <a:spcPct val="100000"/>
              </a:lnSpc>
              <a:spcBef>
                <a:spcPts val="1010"/>
              </a:spcBef>
              <a:buSzPct val="125000"/>
              <a:buFont typeface="Arial MT"/>
              <a:buChar char="•"/>
              <a:tabLst>
                <a:tab pos="241300" algn="l"/>
              </a:tabLst>
            </a:pPr>
            <a:r>
              <a:rPr sz="2000" spc="-190" dirty="0">
                <a:latin typeface="Microsoft Sans Serif"/>
                <a:cs typeface="Microsoft Sans Serif"/>
              </a:rPr>
              <a:t>Buccal</a:t>
            </a:r>
            <a:r>
              <a:rPr sz="2000" spc="40" dirty="0">
                <a:latin typeface="Microsoft Sans Serif"/>
                <a:cs typeface="Microsoft Sans Serif"/>
              </a:rPr>
              <a:t> </a:t>
            </a:r>
            <a:r>
              <a:rPr sz="2000" spc="-30" dirty="0">
                <a:latin typeface="Microsoft Sans Serif"/>
                <a:cs typeface="Microsoft Sans Serif"/>
              </a:rPr>
              <a:t>(labial)</a:t>
            </a:r>
            <a:r>
              <a:rPr sz="2000" spc="-5" dirty="0">
                <a:latin typeface="Microsoft Sans Serif"/>
                <a:cs typeface="Microsoft Sans Serif"/>
              </a:rPr>
              <a:t> </a:t>
            </a:r>
            <a:r>
              <a:rPr sz="2000" spc="-110" dirty="0">
                <a:latin typeface="Microsoft Sans Serif"/>
                <a:cs typeface="Microsoft Sans Serif"/>
              </a:rPr>
              <a:t>periodontium</a:t>
            </a:r>
            <a:r>
              <a:rPr sz="2000" spc="-15" dirty="0">
                <a:latin typeface="Microsoft Sans Serif"/>
                <a:cs typeface="Microsoft Sans Serif"/>
              </a:rPr>
              <a:t> </a:t>
            </a:r>
            <a:r>
              <a:rPr sz="2000" spc="-75" dirty="0">
                <a:latin typeface="Microsoft Sans Serif"/>
                <a:cs typeface="Microsoft Sans Serif"/>
              </a:rPr>
              <a:t>and</a:t>
            </a:r>
            <a:r>
              <a:rPr sz="2000" spc="15" dirty="0">
                <a:latin typeface="Microsoft Sans Serif"/>
                <a:cs typeface="Microsoft Sans Serif"/>
              </a:rPr>
              <a:t> </a:t>
            </a:r>
            <a:r>
              <a:rPr sz="2000" spc="-125" dirty="0">
                <a:latin typeface="Microsoft Sans Serif"/>
                <a:cs typeface="Microsoft Sans Serif"/>
              </a:rPr>
              <a:t>bone</a:t>
            </a:r>
            <a:r>
              <a:rPr sz="2000" spc="25" dirty="0">
                <a:latin typeface="Microsoft Sans Serif"/>
                <a:cs typeface="Microsoft Sans Serif"/>
              </a:rPr>
              <a:t> </a:t>
            </a:r>
            <a:r>
              <a:rPr sz="2000" dirty="0">
                <a:latin typeface="Microsoft Sans Serif"/>
                <a:cs typeface="Microsoft Sans Serif"/>
              </a:rPr>
              <a:t>of</a:t>
            </a:r>
            <a:r>
              <a:rPr sz="2000" spc="70" dirty="0">
                <a:latin typeface="Microsoft Sans Serif"/>
                <a:cs typeface="Microsoft Sans Serif"/>
              </a:rPr>
              <a:t> </a:t>
            </a:r>
            <a:r>
              <a:rPr sz="2000" spc="-175" dirty="0">
                <a:latin typeface="Microsoft Sans Serif"/>
                <a:cs typeface="Microsoft Sans Serif"/>
              </a:rPr>
              <a:t>these</a:t>
            </a:r>
            <a:r>
              <a:rPr sz="2000" spc="-20" dirty="0">
                <a:latin typeface="Microsoft Sans Serif"/>
                <a:cs typeface="Microsoft Sans Serif"/>
              </a:rPr>
              <a:t> </a:t>
            </a:r>
            <a:r>
              <a:rPr sz="2000" spc="-215" dirty="0">
                <a:latin typeface="Microsoft Sans Serif"/>
                <a:cs typeface="Microsoft Sans Serif"/>
              </a:rPr>
              <a:t>same</a:t>
            </a:r>
            <a:r>
              <a:rPr sz="2000" spc="25" dirty="0">
                <a:latin typeface="Microsoft Sans Serif"/>
                <a:cs typeface="Microsoft Sans Serif"/>
              </a:rPr>
              <a:t> </a:t>
            </a:r>
            <a:r>
              <a:rPr sz="2000" spc="-10" dirty="0">
                <a:latin typeface="Microsoft Sans Serif"/>
                <a:cs typeface="Microsoft Sans Serif"/>
              </a:rPr>
              <a:t>teeth</a:t>
            </a:r>
            <a:endParaRPr sz="2000">
              <a:latin typeface="Microsoft Sans Serif"/>
              <a:cs typeface="Microsoft Sans Serif"/>
            </a:endParaRPr>
          </a:p>
          <a:p>
            <a:pPr marL="241300" indent="-228600">
              <a:lnSpc>
                <a:spcPct val="100000"/>
              </a:lnSpc>
              <a:spcBef>
                <a:spcPts val="985"/>
              </a:spcBef>
              <a:buSzPct val="125000"/>
              <a:buFont typeface="Arial MT"/>
              <a:buChar char="•"/>
              <a:tabLst>
                <a:tab pos="241300" algn="l"/>
              </a:tabLst>
            </a:pPr>
            <a:r>
              <a:rPr sz="2000" spc="-165" dirty="0">
                <a:latin typeface="Microsoft Sans Serif"/>
                <a:cs typeface="Microsoft Sans Serif"/>
              </a:rPr>
              <a:t>Lower</a:t>
            </a:r>
            <a:r>
              <a:rPr sz="2000" spc="20" dirty="0">
                <a:latin typeface="Microsoft Sans Serif"/>
                <a:cs typeface="Microsoft Sans Serif"/>
              </a:rPr>
              <a:t> </a:t>
            </a:r>
            <a:r>
              <a:rPr sz="2000" spc="-75" dirty="0">
                <a:latin typeface="Microsoft Sans Serif"/>
                <a:cs typeface="Microsoft Sans Serif"/>
              </a:rPr>
              <a:t>eyelid,</a:t>
            </a:r>
            <a:r>
              <a:rPr sz="2000" spc="-60" dirty="0">
                <a:latin typeface="Microsoft Sans Serif"/>
                <a:cs typeface="Microsoft Sans Serif"/>
              </a:rPr>
              <a:t> </a:t>
            </a:r>
            <a:r>
              <a:rPr sz="2000" spc="-20" dirty="0">
                <a:latin typeface="Microsoft Sans Serif"/>
                <a:cs typeface="Microsoft Sans Serif"/>
              </a:rPr>
              <a:t>lateral </a:t>
            </a:r>
            <a:r>
              <a:rPr sz="2000" spc="-120" dirty="0">
                <a:latin typeface="Microsoft Sans Serif"/>
                <a:cs typeface="Microsoft Sans Serif"/>
              </a:rPr>
              <a:t>aspect</a:t>
            </a:r>
            <a:r>
              <a:rPr sz="2000" spc="-15" dirty="0">
                <a:latin typeface="Microsoft Sans Serif"/>
                <a:cs typeface="Microsoft Sans Serif"/>
              </a:rPr>
              <a:t> </a:t>
            </a:r>
            <a:r>
              <a:rPr sz="2000" dirty="0">
                <a:latin typeface="Microsoft Sans Serif"/>
                <a:cs typeface="Microsoft Sans Serif"/>
              </a:rPr>
              <a:t>of</a:t>
            </a:r>
            <a:r>
              <a:rPr sz="2000" spc="35" dirty="0">
                <a:latin typeface="Microsoft Sans Serif"/>
                <a:cs typeface="Microsoft Sans Serif"/>
              </a:rPr>
              <a:t> </a:t>
            </a:r>
            <a:r>
              <a:rPr sz="2000" spc="-114" dirty="0">
                <a:latin typeface="Microsoft Sans Serif"/>
                <a:cs typeface="Microsoft Sans Serif"/>
              </a:rPr>
              <a:t>the</a:t>
            </a:r>
            <a:r>
              <a:rPr sz="2000" spc="5" dirty="0">
                <a:latin typeface="Microsoft Sans Serif"/>
                <a:cs typeface="Microsoft Sans Serif"/>
              </a:rPr>
              <a:t> </a:t>
            </a:r>
            <a:r>
              <a:rPr sz="2000" spc="-200" dirty="0">
                <a:latin typeface="Microsoft Sans Serif"/>
                <a:cs typeface="Microsoft Sans Serif"/>
              </a:rPr>
              <a:t>nose,</a:t>
            </a:r>
            <a:r>
              <a:rPr sz="2000" spc="-10" dirty="0">
                <a:latin typeface="Microsoft Sans Serif"/>
                <a:cs typeface="Microsoft Sans Serif"/>
              </a:rPr>
              <a:t> </a:t>
            </a:r>
            <a:r>
              <a:rPr sz="2000" spc="-70" dirty="0">
                <a:latin typeface="Microsoft Sans Serif"/>
                <a:cs typeface="Microsoft Sans Serif"/>
              </a:rPr>
              <a:t>upper</a:t>
            </a:r>
            <a:r>
              <a:rPr sz="2000" spc="-15" dirty="0">
                <a:latin typeface="Microsoft Sans Serif"/>
                <a:cs typeface="Microsoft Sans Serif"/>
              </a:rPr>
              <a:t> </a:t>
            </a:r>
            <a:r>
              <a:rPr sz="2000" spc="-25" dirty="0">
                <a:latin typeface="Microsoft Sans Serif"/>
                <a:cs typeface="Microsoft Sans Serif"/>
              </a:rPr>
              <a:t>lip</a:t>
            </a:r>
            <a:endParaRPr sz="2000">
              <a:latin typeface="Microsoft Sans Serif"/>
              <a:cs typeface="Microsoft Sans Serif"/>
            </a:endParaRPr>
          </a:p>
        </p:txBody>
      </p:sp>
      <p:pic>
        <p:nvPicPr>
          <p:cNvPr id="4" name="object 4"/>
          <p:cNvPicPr/>
          <p:nvPr/>
        </p:nvPicPr>
        <p:blipFill>
          <a:blip r:embed="rId2" cstate="print"/>
          <a:stretch>
            <a:fillRect/>
          </a:stretch>
        </p:blipFill>
        <p:spPr>
          <a:xfrm>
            <a:off x="6995159" y="1039367"/>
            <a:ext cx="2435352" cy="280111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019378"/>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964793" y="1780321"/>
            <a:ext cx="9879330" cy="3791585"/>
          </a:xfrm>
          <a:prstGeom prst="rect">
            <a:avLst/>
          </a:prstGeom>
        </p:spPr>
        <p:txBody>
          <a:bodyPr vert="horz" wrap="square" lIns="0" tIns="83185" rIns="0" bIns="0" rtlCol="0">
            <a:spAutoFit/>
          </a:bodyPr>
          <a:lstStyle/>
          <a:p>
            <a:pPr marL="12700">
              <a:lnSpc>
                <a:spcPct val="100000"/>
              </a:lnSpc>
              <a:spcBef>
                <a:spcPts val="655"/>
              </a:spcBef>
            </a:pPr>
            <a:r>
              <a:rPr sz="2200" b="1" spc="-70" dirty="0">
                <a:latin typeface="Arial"/>
                <a:cs typeface="Arial"/>
              </a:rPr>
              <a:t>Indications</a:t>
            </a:r>
            <a:endParaRPr sz="2200">
              <a:latin typeface="Arial"/>
              <a:cs typeface="Arial"/>
            </a:endParaRPr>
          </a:p>
          <a:p>
            <a:pPr marL="240029" marR="155575" indent="-227329">
              <a:lnSpc>
                <a:spcPct val="110000"/>
              </a:lnSpc>
              <a:spcBef>
                <a:spcPts val="990"/>
              </a:spcBef>
              <a:buSzPct val="125000"/>
              <a:buFont typeface="Arial MT"/>
              <a:buChar char="•"/>
              <a:tabLst>
                <a:tab pos="241300" algn="l"/>
              </a:tabLst>
            </a:pPr>
            <a:r>
              <a:rPr sz="2200" spc="-114" dirty="0">
                <a:latin typeface="Microsoft Sans Serif"/>
                <a:cs typeface="Microsoft Sans Serif"/>
              </a:rPr>
              <a:t>Dental</a:t>
            </a:r>
            <a:r>
              <a:rPr sz="2200" spc="-35" dirty="0">
                <a:latin typeface="Microsoft Sans Serif"/>
                <a:cs typeface="Microsoft Sans Serif"/>
              </a:rPr>
              <a:t> </a:t>
            </a:r>
            <a:r>
              <a:rPr sz="2200" spc="-140" dirty="0">
                <a:latin typeface="Microsoft Sans Serif"/>
                <a:cs typeface="Microsoft Sans Serif"/>
              </a:rPr>
              <a:t>procedures</a:t>
            </a:r>
            <a:r>
              <a:rPr sz="2200" spc="-30" dirty="0">
                <a:latin typeface="Microsoft Sans Serif"/>
                <a:cs typeface="Microsoft Sans Serif"/>
              </a:rPr>
              <a:t> </a:t>
            </a:r>
            <a:r>
              <a:rPr sz="2200" spc="-114" dirty="0">
                <a:latin typeface="Microsoft Sans Serif"/>
                <a:cs typeface="Microsoft Sans Serif"/>
              </a:rPr>
              <a:t>involving</a:t>
            </a:r>
            <a:r>
              <a:rPr sz="2200" spc="-30" dirty="0">
                <a:latin typeface="Microsoft Sans Serif"/>
                <a:cs typeface="Microsoft Sans Serif"/>
              </a:rPr>
              <a:t> </a:t>
            </a:r>
            <a:r>
              <a:rPr sz="2200" spc="-170" dirty="0">
                <a:latin typeface="Microsoft Sans Serif"/>
                <a:cs typeface="Microsoft Sans Serif"/>
              </a:rPr>
              <a:t>more</a:t>
            </a:r>
            <a:r>
              <a:rPr sz="2200" spc="15" dirty="0">
                <a:latin typeface="Microsoft Sans Serif"/>
                <a:cs typeface="Microsoft Sans Serif"/>
              </a:rPr>
              <a:t> </a:t>
            </a:r>
            <a:r>
              <a:rPr sz="2200" spc="-145" dirty="0">
                <a:latin typeface="Microsoft Sans Serif"/>
                <a:cs typeface="Microsoft Sans Serif"/>
              </a:rPr>
              <a:t>than</a:t>
            </a:r>
            <a:r>
              <a:rPr sz="2200" spc="-5" dirty="0">
                <a:latin typeface="Microsoft Sans Serif"/>
                <a:cs typeface="Microsoft Sans Serif"/>
              </a:rPr>
              <a:t> </a:t>
            </a:r>
            <a:r>
              <a:rPr sz="2200" spc="-85" dirty="0">
                <a:latin typeface="Microsoft Sans Serif"/>
                <a:cs typeface="Microsoft Sans Serif"/>
              </a:rPr>
              <a:t>two</a:t>
            </a:r>
            <a:r>
              <a:rPr sz="2200" spc="-20" dirty="0">
                <a:latin typeface="Microsoft Sans Serif"/>
                <a:cs typeface="Microsoft Sans Serif"/>
              </a:rPr>
              <a:t> </a:t>
            </a:r>
            <a:r>
              <a:rPr sz="2200" spc="-45" dirty="0">
                <a:latin typeface="Microsoft Sans Serif"/>
                <a:cs typeface="Microsoft Sans Serif"/>
              </a:rPr>
              <a:t>maxillary</a:t>
            </a:r>
            <a:r>
              <a:rPr sz="2200" spc="-15" dirty="0">
                <a:latin typeface="Microsoft Sans Serif"/>
                <a:cs typeface="Microsoft Sans Serif"/>
              </a:rPr>
              <a:t> </a:t>
            </a:r>
            <a:r>
              <a:rPr sz="2200" spc="-95" dirty="0">
                <a:latin typeface="Microsoft Sans Serif"/>
                <a:cs typeface="Microsoft Sans Serif"/>
              </a:rPr>
              <a:t>teeth</a:t>
            </a:r>
            <a:r>
              <a:rPr sz="2200" dirty="0">
                <a:latin typeface="Microsoft Sans Serif"/>
                <a:cs typeface="Microsoft Sans Serif"/>
              </a:rPr>
              <a:t> </a:t>
            </a:r>
            <a:r>
              <a:rPr sz="2200" spc="-85" dirty="0">
                <a:latin typeface="Microsoft Sans Serif"/>
                <a:cs typeface="Microsoft Sans Serif"/>
              </a:rPr>
              <a:t>and</a:t>
            </a:r>
            <a:r>
              <a:rPr sz="2200" spc="-40" dirty="0">
                <a:latin typeface="Microsoft Sans Serif"/>
                <a:cs typeface="Microsoft Sans Serif"/>
              </a:rPr>
              <a:t> </a:t>
            </a:r>
            <a:r>
              <a:rPr sz="2200" spc="-70" dirty="0">
                <a:latin typeface="Microsoft Sans Serif"/>
                <a:cs typeface="Microsoft Sans Serif"/>
              </a:rPr>
              <a:t>their</a:t>
            </a:r>
            <a:r>
              <a:rPr sz="2200" spc="5" dirty="0">
                <a:latin typeface="Microsoft Sans Serif"/>
                <a:cs typeface="Microsoft Sans Serif"/>
              </a:rPr>
              <a:t> </a:t>
            </a:r>
            <a:r>
              <a:rPr sz="2200" spc="-80" dirty="0">
                <a:latin typeface="Microsoft Sans Serif"/>
                <a:cs typeface="Microsoft Sans Serif"/>
              </a:rPr>
              <a:t>overlying</a:t>
            </a:r>
            <a:r>
              <a:rPr sz="2200" spc="-5" dirty="0">
                <a:latin typeface="Microsoft Sans Serif"/>
                <a:cs typeface="Microsoft Sans Serif"/>
              </a:rPr>
              <a:t> </a:t>
            </a:r>
            <a:r>
              <a:rPr sz="2200" spc="-80" dirty="0">
                <a:latin typeface="Microsoft Sans Serif"/>
                <a:cs typeface="Microsoft Sans Serif"/>
              </a:rPr>
              <a:t>buccal 	</a:t>
            </a:r>
            <a:r>
              <a:rPr sz="2200" spc="-85" dirty="0">
                <a:latin typeface="Microsoft Sans Serif"/>
                <a:cs typeface="Microsoft Sans Serif"/>
              </a:rPr>
              <a:t>tissues</a:t>
            </a:r>
            <a:endParaRPr sz="220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200" spc="-130" dirty="0">
                <a:latin typeface="Microsoft Sans Serif"/>
                <a:cs typeface="Microsoft Sans Serif"/>
              </a:rPr>
              <a:t>Inflammation</a:t>
            </a:r>
            <a:r>
              <a:rPr sz="2200" spc="10" dirty="0">
                <a:latin typeface="Microsoft Sans Serif"/>
                <a:cs typeface="Microsoft Sans Serif"/>
              </a:rPr>
              <a:t> </a:t>
            </a:r>
            <a:r>
              <a:rPr sz="2200" dirty="0">
                <a:latin typeface="Microsoft Sans Serif"/>
                <a:cs typeface="Microsoft Sans Serif"/>
              </a:rPr>
              <a:t>or</a:t>
            </a:r>
            <a:r>
              <a:rPr sz="2200" spc="25" dirty="0">
                <a:latin typeface="Microsoft Sans Serif"/>
                <a:cs typeface="Microsoft Sans Serif"/>
              </a:rPr>
              <a:t> </a:t>
            </a:r>
            <a:r>
              <a:rPr sz="2200" spc="-105" dirty="0">
                <a:latin typeface="Microsoft Sans Serif"/>
                <a:cs typeface="Microsoft Sans Serif"/>
              </a:rPr>
              <a:t>infection</a:t>
            </a:r>
            <a:r>
              <a:rPr sz="2200" spc="35" dirty="0">
                <a:latin typeface="Microsoft Sans Serif"/>
                <a:cs typeface="Microsoft Sans Serif"/>
              </a:rPr>
              <a:t> </a:t>
            </a:r>
            <a:r>
              <a:rPr sz="2200" spc="-170" dirty="0">
                <a:latin typeface="Microsoft Sans Serif"/>
                <a:cs typeface="Microsoft Sans Serif"/>
              </a:rPr>
              <a:t>(which</a:t>
            </a:r>
            <a:r>
              <a:rPr sz="2200" spc="35" dirty="0">
                <a:latin typeface="Microsoft Sans Serif"/>
                <a:cs typeface="Microsoft Sans Serif"/>
              </a:rPr>
              <a:t> </a:t>
            </a:r>
            <a:r>
              <a:rPr sz="2200" spc="-125" dirty="0">
                <a:latin typeface="Microsoft Sans Serif"/>
                <a:cs typeface="Microsoft Sans Serif"/>
              </a:rPr>
              <a:t>contraindicates</a:t>
            </a:r>
            <a:r>
              <a:rPr sz="2200" spc="40" dirty="0">
                <a:latin typeface="Microsoft Sans Serif"/>
                <a:cs typeface="Microsoft Sans Serif"/>
              </a:rPr>
              <a:t> </a:t>
            </a:r>
            <a:r>
              <a:rPr sz="2200" spc="-110" dirty="0">
                <a:latin typeface="Microsoft Sans Serif"/>
                <a:cs typeface="Microsoft Sans Serif"/>
              </a:rPr>
              <a:t>supraperiosteal</a:t>
            </a:r>
            <a:r>
              <a:rPr sz="2200" spc="-10" dirty="0">
                <a:latin typeface="Microsoft Sans Serif"/>
                <a:cs typeface="Microsoft Sans Serif"/>
              </a:rPr>
              <a:t> injection)</a:t>
            </a:r>
            <a:endParaRPr sz="2200">
              <a:latin typeface="Microsoft Sans Serif"/>
              <a:cs typeface="Microsoft Sans Serif"/>
            </a:endParaRPr>
          </a:p>
          <a:p>
            <a:pPr marL="240029" indent="-227329">
              <a:lnSpc>
                <a:spcPct val="100000"/>
              </a:lnSpc>
              <a:spcBef>
                <a:spcPts val="1270"/>
              </a:spcBef>
              <a:buSzPct val="125000"/>
              <a:buFont typeface="Arial MT"/>
              <a:buChar char="•"/>
              <a:tabLst>
                <a:tab pos="240029" algn="l"/>
              </a:tabLst>
            </a:pPr>
            <a:r>
              <a:rPr sz="2200" spc="-135" dirty="0">
                <a:latin typeface="Microsoft Sans Serif"/>
                <a:cs typeface="Microsoft Sans Serif"/>
              </a:rPr>
              <a:t>When</a:t>
            </a:r>
            <a:r>
              <a:rPr sz="2200" spc="-15" dirty="0">
                <a:latin typeface="Microsoft Sans Serif"/>
                <a:cs typeface="Microsoft Sans Serif"/>
              </a:rPr>
              <a:t> </a:t>
            </a:r>
            <a:r>
              <a:rPr sz="2200" spc="-105" dirty="0">
                <a:latin typeface="Microsoft Sans Serif"/>
                <a:cs typeface="Microsoft Sans Serif"/>
              </a:rPr>
              <a:t>supraperiosteal</a:t>
            </a:r>
            <a:r>
              <a:rPr sz="2200" spc="-30" dirty="0">
                <a:latin typeface="Microsoft Sans Serif"/>
                <a:cs typeface="Microsoft Sans Serif"/>
              </a:rPr>
              <a:t> </a:t>
            </a:r>
            <a:r>
              <a:rPr sz="2200" spc="-150" dirty="0">
                <a:latin typeface="Microsoft Sans Serif"/>
                <a:cs typeface="Microsoft Sans Serif"/>
              </a:rPr>
              <a:t>injections</a:t>
            </a:r>
            <a:r>
              <a:rPr sz="2200" spc="55" dirty="0">
                <a:latin typeface="Microsoft Sans Serif"/>
                <a:cs typeface="Microsoft Sans Serif"/>
              </a:rPr>
              <a:t> </a:t>
            </a:r>
            <a:r>
              <a:rPr sz="2200" spc="-150" dirty="0">
                <a:latin typeface="Microsoft Sans Serif"/>
                <a:cs typeface="Microsoft Sans Serif"/>
              </a:rPr>
              <a:t>have</a:t>
            </a:r>
            <a:r>
              <a:rPr sz="2200" spc="5" dirty="0">
                <a:latin typeface="Microsoft Sans Serif"/>
                <a:cs typeface="Microsoft Sans Serif"/>
              </a:rPr>
              <a:t> </a:t>
            </a:r>
            <a:r>
              <a:rPr sz="2200" spc="-130" dirty="0">
                <a:latin typeface="Microsoft Sans Serif"/>
                <a:cs typeface="Microsoft Sans Serif"/>
              </a:rPr>
              <a:t>been</a:t>
            </a:r>
            <a:r>
              <a:rPr sz="2200" spc="-5" dirty="0">
                <a:latin typeface="Microsoft Sans Serif"/>
                <a:cs typeface="Microsoft Sans Serif"/>
              </a:rPr>
              <a:t> </a:t>
            </a:r>
            <a:r>
              <a:rPr sz="2200" spc="-75" dirty="0">
                <a:latin typeface="Microsoft Sans Serif"/>
                <a:cs typeface="Microsoft Sans Serif"/>
              </a:rPr>
              <a:t>ineffective</a:t>
            </a:r>
            <a:r>
              <a:rPr sz="2200" spc="30" dirty="0">
                <a:latin typeface="Microsoft Sans Serif"/>
                <a:cs typeface="Microsoft Sans Serif"/>
              </a:rPr>
              <a:t> </a:t>
            </a:r>
            <a:r>
              <a:rPr sz="2200" spc="-175" dirty="0">
                <a:latin typeface="Microsoft Sans Serif"/>
                <a:cs typeface="Microsoft Sans Serif"/>
              </a:rPr>
              <a:t>because</a:t>
            </a:r>
            <a:r>
              <a:rPr sz="2200" spc="-10" dirty="0">
                <a:latin typeface="Microsoft Sans Serif"/>
                <a:cs typeface="Microsoft Sans Serif"/>
              </a:rPr>
              <a:t> </a:t>
            </a:r>
            <a:r>
              <a:rPr sz="2200" dirty="0">
                <a:latin typeface="Microsoft Sans Serif"/>
                <a:cs typeface="Microsoft Sans Serif"/>
              </a:rPr>
              <a:t>of</a:t>
            </a:r>
            <a:r>
              <a:rPr sz="2200" spc="80" dirty="0">
                <a:latin typeface="Microsoft Sans Serif"/>
                <a:cs typeface="Microsoft Sans Serif"/>
              </a:rPr>
              <a:t> </a:t>
            </a:r>
            <a:r>
              <a:rPr sz="2200" spc="-180" dirty="0">
                <a:latin typeface="Microsoft Sans Serif"/>
                <a:cs typeface="Microsoft Sans Serif"/>
              </a:rPr>
              <a:t>dense</a:t>
            </a:r>
            <a:r>
              <a:rPr sz="2200" spc="-10" dirty="0">
                <a:latin typeface="Microsoft Sans Serif"/>
                <a:cs typeface="Microsoft Sans Serif"/>
              </a:rPr>
              <a:t> </a:t>
            </a:r>
            <a:r>
              <a:rPr sz="2200" spc="-80" dirty="0">
                <a:latin typeface="Microsoft Sans Serif"/>
                <a:cs typeface="Microsoft Sans Serif"/>
              </a:rPr>
              <a:t>cortical</a:t>
            </a:r>
            <a:r>
              <a:rPr sz="2200" spc="25" dirty="0">
                <a:latin typeface="Microsoft Sans Serif"/>
                <a:cs typeface="Microsoft Sans Serif"/>
              </a:rPr>
              <a:t> </a:t>
            </a:r>
            <a:r>
              <a:rPr sz="2200" spc="-40" dirty="0">
                <a:latin typeface="Microsoft Sans Serif"/>
                <a:cs typeface="Microsoft Sans Serif"/>
              </a:rPr>
              <a:t>bone.</a:t>
            </a:r>
            <a:endParaRPr sz="2200">
              <a:latin typeface="Microsoft Sans Serif"/>
              <a:cs typeface="Microsoft Sans Serif"/>
            </a:endParaRPr>
          </a:p>
          <a:p>
            <a:pPr marL="12700">
              <a:lnSpc>
                <a:spcPct val="100000"/>
              </a:lnSpc>
              <a:spcBef>
                <a:spcPts val="1250"/>
              </a:spcBef>
            </a:pPr>
            <a:r>
              <a:rPr sz="2200" b="1" spc="-110" dirty="0">
                <a:latin typeface="Arial"/>
                <a:cs typeface="Arial"/>
              </a:rPr>
              <a:t>Contraindications</a:t>
            </a:r>
            <a:endParaRPr sz="2200">
              <a:latin typeface="Arial"/>
              <a:cs typeface="Arial"/>
            </a:endParaRPr>
          </a:p>
          <a:p>
            <a:pPr marL="240029" indent="-227329">
              <a:lnSpc>
                <a:spcPct val="100000"/>
              </a:lnSpc>
              <a:spcBef>
                <a:spcPts val="1275"/>
              </a:spcBef>
              <a:buSzPct val="125000"/>
              <a:buFont typeface="Arial MT"/>
              <a:buChar char="•"/>
              <a:tabLst>
                <a:tab pos="240029" algn="l"/>
              </a:tabLst>
            </a:pPr>
            <a:r>
              <a:rPr sz="2200" spc="-80" dirty="0">
                <a:latin typeface="Microsoft Sans Serif"/>
                <a:cs typeface="Microsoft Sans Serif"/>
              </a:rPr>
              <a:t>–Discrete</a:t>
            </a:r>
            <a:r>
              <a:rPr sz="2200" spc="-45" dirty="0">
                <a:latin typeface="Microsoft Sans Serif"/>
                <a:cs typeface="Microsoft Sans Serif"/>
              </a:rPr>
              <a:t> </a:t>
            </a:r>
            <a:r>
              <a:rPr sz="2200" spc="-110" dirty="0">
                <a:latin typeface="Microsoft Sans Serif"/>
                <a:cs typeface="Microsoft Sans Serif"/>
              </a:rPr>
              <a:t>treatment</a:t>
            </a:r>
            <a:r>
              <a:rPr sz="2200" spc="-5" dirty="0">
                <a:latin typeface="Microsoft Sans Serif"/>
                <a:cs typeface="Microsoft Sans Serif"/>
              </a:rPr>
              <a:t> </a:t>
            </a:r>
            <a:r>
              <a:rPr sz="2200" spc="-100" dirty="0">
                <a:latin typeface="Microsoft Sans Serif"/>
                <a:cs typeface="Microsoft Sans Serif"/>
              </a:rPr>
              <a:t>areas</a:t>
            </a:r>
            <a:r>
              <a:rPr sz="2200" spc="-15" dirty="0">
                <a:latin typeface="Microsoft Sans Serif"/>
                <a:cs typeface="Microsoft Sans Serif"/>
              </a:rPr>
              <a:t> </a:t>
            </a:r>
            <a:r>
              <a:rPr sz="2200" spc="-170" dirty="0">
                <a:latin typeface="Microsoft Sans Serif"/>
                <a:cs typeface="Microsoft Sans Serif"/>
              </a:rPr>
              <a:t>(one</a:t>
            </a:r>
            <a:r>
              <a:rPr sz="2200" spc="25" dirty="0">
                <a:latin typeface="Microsoft Sans Serif"/>
                <a:cs typeface="Microsoft Sans Serif"/>
              </a:rPr>
              <a:t> </a:t>
            </a:r>
            <a:r>
              <a:rPr sz="2200" dirty="0">
                <a:latin typeface="Microsoft Sans Serif"/>
                <a:cs typeface="Microsoft Sans Serif"/>
              </a:rPr>
              <a:t>or</a:t>
            </a:r>
            <a:r>
              <a:rPr sz="2200" spc="5" dirty="0">
                <a:latin typeface="Microsoft Sans Serif"/>
                <a:cs typeface="Microsoft Sans Serif"/>
              </a:rPr>
              <a:t> </a:t>
            </a:r>
            <a:r>
              <a:rPr sz="2200" spc="-70" dirty="0">
                <a:latin typeface="Microsoft Sans Serif"/>
                <a:cs typeface="Microsoft Sans Serif"/>
              </a:rPr>
              <a:t>two</a:t>
            </a:r>
            <a:r>
              <a:rPr sz="2200" spc="25" dirty="0">
                <a:latin typeface="Microsoft Sans Serif"/>
                <a:cs typeface="Microsoft Sans Serif"/>
              </a:rPr>
              <a:t> </a:t>
            </a:r>
            <a:r>
              <a:rPr sz="2200" spc="-100" dirty="0">
                <a:latin typeface="Microsoft Sans Serif"/>
                <a:cs typeface="Microsoft Sans Serif"/>
              </a:rPr>
              <a:t>teeth</a:t>
            </a:r>
            <a:r>
              <a:rPr sz="2200" dirty="0">
                <a:latin typeface="Microsoft Sans Serif"/>
                <a:cs typeface="Microsoft Sans Serif"/>
              </a:rPr>
              <a:t> </a:t>
            </a:r>
            <a:r>
              <a:rPr sz="2200" spc="-90" dirty="0">
                <a:latin typeface="Microsoft Sans Serif"/>
                <a:cs typeface="Microsoft Sans Serif"/>
              </a:rPr>
              <a:t>only;</a:t>
            </a:r>
            <a:r>
              <a:rPr sz="2200" spc="-65" dirty="0">
                <a:latin typeface="Microsoft Sans Serif"/>
                <a:cs typeface="Microsoft Sans Serif"/>
              </a:rPr>
              <a:t> </a:t>
            </a:r>
            <a:r>
              <a:rPr sz="2200" spc="-110" dirty="0">
                <a:latin typeface="Microsoft Sans Serif"/>
                <a:cs typeface="Microsoft Sans Serif"/>
              </a:rPr>
              <a:t>supraperiosteal</a:t>
            </a:r>
            <a:r>
              <a:rPr sz="2200" spc="-35" dirty="0">
                <a:latin typeface="Microsoft Sans Serif"/>
                <a:cs typeface="Microsoft Sans Serif"/>
              </a:rPr>
              <a:t> </a:t>
            </a:r>
            <a:r>
              <a:rPr sz="2200" spc="-10" dirty="0">
                <a:latin typeface="Microsoft Sans Serif"/>
                <a:cs typeface="Microsoft Sans Serif"/>
              </a:rPr>
              <a:t>preferred)</a:t>
            </a:r>
            <a:endParaRPr sz="220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200" spc="-155" dirty="0">
                <a:latin typeface="Microsoft Sans Serif"/>
                <a:cs typeface="Microsoft Sans Serif"/>
              </a:rPr>
              <a:t>–Hemostasis</a:t>
            </a:r>
            <a:r>
              <a:rPr sz="2200" spc="-25" dirty="0">
                <a:latin typeface="Microsoft Sans Serif"/>
                <a:cs typeface="Microsoft Sans Serif"/>
              </a:rPr>
              <a:t> </a:t>
            </a:r>
            <a:r>
              <a:rPr sz="2200" dirty="0">
                <a:latin typeface="Microsoft Sans Serif"/>
                <a:cs typeface="Microsoft Sans Serif"/>
              </a:rPr>
              <a:t>of</a:t>
            </a:r>
            <a:r>
              <a:rPr sz="2200" spc="100" dirty="0">
                <a:latin typeface="Microsoft Sans Serif"/>
                <a:cs typeface="Microsoft Sans Serif"/>
              </a:rPr>
              <a:t> </a:t>
            </a:r>
            <a:r>
              <a:rPr sz="2200" spc="-65" dirty="0">
                <a:latin typeface="Microsoft Sans Serif"/>
                <a:cs typeface="Microsoft Sans Serif"/>
              </a:rPr>
              <a:t>localized</a:t>
            </a:r>
            <a:r>
              <a:rPr sz="2200" spc="45" dirty="0">
                <a:latin typeface="Microsoft Sans Serif"/>
                <a:cs typeface="Microsoft Sans Serif"/>
              </a:rPr>
              <a:t> </a:t>
            </a:r>
            <a:r>
              <a:rPr sz="2200" spc="-10" dirty="0">
                <a:latin typeface="Microsoft Sans Serif"/>
                <a:cs typeface="Microsoft Sans Serif"/>
              </a:rPr>
              <a:t>areas</a:t>
            </a:r>
            <a:endParaRPr sz="2200">
              <a:latin typeface="Microsoft Sans Serif"/>
              <a:cs typeface="Microsoft Sans Serif"/>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317703"/>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220520" y="1070289"/>
            <a:ext cx="9678035" cy="4376420"/>
          </a:xfrm>
          <a:prstGeom prst="rect">
            <a:avLst/>
          </a:prstGeom>
        </p:spPr>
        <p:txBody>
          <a:bodyPr vert="horz" wrap="square" lIns="0" tIns="83820" rIns="0" bIns="0" rtlCol="0">
            <a:spAutoFit/>
          </a:bodyPr>
          <a:lstStyle/>
          <a:p>
            <a:pPr marL="12700">
              <a:lnSpc>
                <a:spcPct val="100000"/>
              </a:lnSpc>
              <a:spcBef>
                <a:spcPts val="660"/>
              </a:spcBef>
            </a:pPr>
            <a:r>
              <a:rPr sz="2200" b="1" spc="-50" dirty="0">
                <a:latin typeface="Arial"/>
                <a:cs typeface="Arial"/>
              </a:rPr>
              <a:t>Advantages</a:t>
            </a:r>
            <a:endParaRPr sz="2200">
              <a:latin typeface="Arial"/>
              <a:cs typeface="Arial"/>
            </a:endParaRPr>
          </a:p>
          <a:p>
            <a:pPr marL="240029" indent="-227329">
              <a:lnSpc>
                <a:spcPct val="100000"/>
              </a:lnSpc>
              <a:spcBef>
                <a:spcPts val="1250"/>
              </a:spcBef>
              <a:buSzPct val="125000"/>
              <a:buFont typeface="Arial MT"/>
              <a:buChar char="•"/>
              <a:tabLst>
                <a:tab pos="240029" algn="l"/>
              </a:tabLst>
            </a:pPr>
            <a:r>
              <a:rPr sz="2200" spc="-100" dirty="0">
                <a:latin typeface="Microsoft Sans Serif"/>
                <a:cs typeface="Microsoft Sans Serif"/>
              </a:rPr>
              <a:t>Comparatively</a:t>
            </a:r>
            <a:r>
              <a:rPr sz="2200" spc="-5" dirty="0">
                <a:latin typeface="Microsoft Sans Serif"/>
                <a:cs typeface="Microsoft Sans Serif"/>
              </a:rPr>
              <a:t> </a:t>
            </a:r>
            <a:r>
              <a:rPr sz="2200" spc="-150" dirty="0">
                <a:latin typeface="Microsoft Sans Serif"/>
                <a:cs typeface="Microsoft Sans Serif"/>
              </a:rPr>
              <a:t>simple</a:t>
            </a:r>
            <a:r>
              <a:rPr sz="2200" spc="75" dirty="0">
                <a:latin typeface="Microsoft Sans Serif"/>
                <a:cs typeface="Microsoft Sans Serif"/>
              </a:rPr>
              <a:t> </a:t>
            </a:r>
            <a:r>
              <a:rPr sz="2200" spc="-30" dirty="0">
                <a:latin typeface="Microsoft Sans Serif"/>
                <a:cs typeface="Microsoft Sans Serif"/>
              </a:rPr>
              <a:t>technique</a:t>
            </a:r>
            <a:endParaRPr sz="2200">
              <a:latin typeface="Microsoft Sans Serif"/>
              <a:cs typeface="Microsoft Sans Serif"/>
            </a:endParaRPr>
          </a:p>
          <a:p>
            <a:pPr marL="240029" indent="-227329">
              <a:lnSpc>
                <a:spcPct val="100000"/>
              </a:lnSpc>
              <a:spcBef>
                <a:spcPts val="1270"/>
              </a:spcBef>
              <a:buSzPct val="125000"/>
              <a:buFont typeface="Arial MT"/>
              <a:buChar char="•"/>
              <a:tabLst>
                <a:tab pos="240029" algn="l"/>
              </a:tabLst>
            </a:pPr>
            <a:r>
              <a:rPr sz="2200" spc="-90" dirty="0">
                <a:latin typeface="Microsoft Sans Serif"/>
                <a:cs typeface="Microsoft Sans Serif"/>
              </a:rPr>
              <a:t>Comparatively</a:t>
            </a:r>
            <a:r>
              <a:rPr sz="2200" spc="-60" dirty="0">
                <a:latin typeface="Microsoft Sans Serif"/>
                <a:cs typeface="Microsoft Sans Serif"/>
              </a:rPr>
              <a:t> </a:t>
            </a:r>
            <a:r>
              <a:rPr sz="2200" spc="-65" dirty="0">
                <a:latin typeface="Microsoft Sans Serif"/>
                <a:cs typeface="Microsoft Sans Serif"/>
              </a:rPr>
              <a:t>safe;</a:t>
            </a:r>
            <a:r>
              <a:rPr sz="2200" spc="-5" dirty="0">
                <a:latin typeface="Microsoft Sans Serif"/>
                <a:cs typeface="Microsoft Sans Serif"/>
              </a:rPr>
              <a:t> </a:t>
            </a:r>
            <a:r>
              <a:rPr sz="2200" spc="-200" dirty="0">
                <a:latin typeface="Microsoft Sans Serif"/>
                <a:cs typeface="Microsoft Sans Serif"/>
              </a:rPr>
              <a:t>minimizes</a:t>
            </a:r>
            <a:r>
              <a:rPr sz="2200" spc="40" dirty="0">
                <a:latin typeface="Microsoft Sans Serif"/>
                <a:cs typeface="Microsoft Sans Serif"/>
              </a:rPr>
              <a:t> </a:t>
            </a:r>
            <a:r>
              <a:rPr sz="2200" spc="-130" dirty="0">
                <a:latin typeface="Microsoft Sans Serif"/>
                <a:cs typeface="Microsoft Sans Serif"/>
              </a:rPr>
              <a:t>the</a:t>
            </a:r>
            <a:r>
              <a:rPr sz="2200" spc="5" dirty="0">
                <a:latin typeface="Microsoft Sans Serif"/>
                <a:cs typeface="Microsoft Sans Serif"/>
              </a:rPr>
              <a:t> </a:t>
            </a:r>
            <a:r>
              <a:rPr sz="2200" spc="-190" dirty="0">
                <a:latin typeface="Microsoft Sans Serif"/>
                <a:cs typeface="Microsoft Sans Serif"/>
              </a:rPr>
              <a:t>volume</a:t>
            </a:r>
            <a:r>
              <a:rPr sz="2200" spc="35" dirty="0">
                <a:latin typeface="Microsoft Sans Serif"/>
                <a:cs typeface="Microsoft Sans Serif"/>
              </a:rPr>
              <a:t> </a:t>
            </a:r>
            <a:r>
              <a:rPr sz="2200" dirty="0">
                <a:latin typeface="Microsoft Sans Serif"/>
                <a:cs typeface="Microsoft Sans Serif"/>
              </a:rPr>
              <a:t>of</a:t>
            </a:r>
            <a:r>
              <a:rPr sz="2200" spc="85" dirty="0">
                <a:latin typeface="Microsoft Sans Serif"/>
                <a:cs typeface="Microsoft Sans Serif"/>
              </a:rPr>
              <a:t> </a:t>
            </a:r>
            <a:r>
              <a:rPr sz="2200" spc="-155" dirty="0">
                <a:latin typeface="Microsoft Sans Serif"/>
                <a:cs typeface="Microsoft Sans Serif"/>
              </a:rPr>
              <a:t>solution</a:t>
            </a:r>
            <a:r>
              <a:rPr sz="2200" spc="15" dirty="0">
                <a:latin typeface="Microsoft Sans Serif"/>
                <a:cs typeface="Microsoft Sans Serif"/>
              </a:rPr>
              <a:t> </a:t>
            </a:r>
            <a:r>
              <a:rPr sz="2200" spc="-204" dirty="0">
                <a:latin typeface="Microsoft Sans Serif"/>
                <a:cs typeface="Microsoft Sans Serif"/>
              </a:rPr>
              <a:t>used</a:t>
            </a:r>
            <a:r>
              <a:rPr sz="2200" spc="-5" dirty="0">
                <a:latin typeface="Microsoft Sans Serif"/>
                <a:cs typeface="Microsoft Sans Serif"/>
              </a:rPr>
              <a:t> </a:t>
            </a:r>
            <a:r>
              <a:rPr sz="2200" spc="-75" dirty="0">
                <a:latin typeface="Microsoft Sans Serif"/>
                <a:cs typeface="Microsoft Sans Serif"/>
              </a:rPr>
              <a:t>and</a:t>
            </a:r>
            <a:r>
              <a:rPr sz="2200" spc="10" dirty="0">
                <a:latin typeface="Microsoft Sans Serif"/>
                <a:cs typeface="Microsoft Sans Serif"/>
              </a:rPr>
              <a:t> </a:t>
            </a:r>
            <a:r>
              <a:rPr sz="2200" spc="-120" dirty="0">
                <a:latin typeface="Microsoft Sans Serif"/>
                <a:cs typeface="Microsoft Sans Serif"/>
              </a:rPr>
              <a:t>the</a:t>
            </a:r>
            <a:r>
              <a:rPr sz="2200" spc="25" dirty="0">
                <a:latin typeface="Microsoft Sans Serif"/>
                <a:cs typeface="Microsoft Sans Serif"/>
              </a:rPr>
              <a:t> </a:t>
            </a:r>
            <a:r>
              <a:rPr sz="2200" spc="-180" dirty="0">
                <a:latin typeface="Microsoft Sans Serif"/>
                <a:cs typeface="Microsoft Sans Serif"/>
              </a:rPr>
              <a:t>number</a:t>
            </a:r>
            <a:r>
              <a:rPr sz="2200" dirty="0">
                <a:latin typeface="Microsoft Sans Serif"/>
                <a:cs typeface="Microsoft Sans Serif"/>
              </a:rPr>
              <a:t> of</a:t>
            </a:r>
            <a:r>
              <a:rPr sz="2200" spc="85" dirty="0">
                <a:latin typeface="Microsoft Sans Serif"/>
                <a:cs typeface="Microsoft Sans Serif"/>
              </a:rPr>
              <a:t> </a:t>
            </a:r>
            <a:r>
              <a:rPr sz="2200" spc="-50" dirty="0">
                <a:latin typeface="Microsoft Sans Serif"/>
                <a:cs typeface="Microsoft Sans Serif"/>
              </a:rPr>
              <a:t>needle</a:t>
            </a:r>
            <a:endParaRPr sz="2200">
              <a:latin typeface="Microsoft Sans Serif"/>
              <a:cs typeface="Microsoft Sans Serif"/>
            </a:endParaRPr>
          </a:p>
          <a:p>
            <a:pPr marL="240665">
              <a:lnSpc>
                <a:spcPct val="100000"/>
              </a:lnSpc>
              <a:spcBef>
                <a:spcPts val="265"/>
              </a:spcBef>
            </a:pPr>
            <a:r>
              <a:rPr sz="2200" spc="-185" dirty="0">
                <a:latin typeface="Microsoft Sans Serif"/>
                <a:cs typeface="Microsoft Sans Serif"/>
              </a:rPr>
              <a:t>punctures</a:t>
            </a:r>
            <a:r>
              <a:rPr sz="2200" spc="25" dirty="0">
                <a:latin typeface="Microsoft Sans Serif"/>
                <a:cs typeface="Microsoft Sans Serif"/>
              </a:rPr>
              <a:t> </a:t>
            </a:r>
            <a:r>
              <a:rPr sz="2200" spc="-175" dirty="0">
                <a:latin typeface="Microsoft Sans Serif"/>
                <a:cs typeface="Microsoft Sans Serif"/>
              </a:rPr>
              <a:t>necessary</a:t>
            </a:r>
            <a:r>
              <a:rPr sz="2200" spc="-10" dirty="0">
                <a:latin typeface="Microsoft Sans Serif"/>
                <a:cs typeface="Microsoft Sans Serif"/>
              </a:rPr>
              <a:t> </a:t>
            </a:r>
            <a:r>
              <a:rPr sz="2200" dirty="0">
                <a:latin typeface="Microsoft Sans Serif"/>
                <a:cs typeface="Microsoft Sans Serif"/>
              </a:rPr>
              <a:t>to </a:t>
            </a:r>
            <a:r>
              <a:rPr sz="2200" spc="-135" dirty="0">
                <a:latin typeface="Microsoft Sans Serif"/>
                <a:cs typeface="Microsoft Sans Serif"/>
              </a:rPr>
              <a:t>achieve</a:t>
            </a:r>
            <a:r>
              <a:rPr sz="2200" spc="5" dirty="0">
                <a:latin typeface="Microsoft Sans Serif"/>
                <a:cs typeface="Microsoft Sans Serif"/>
              </a:rPr>
              <a:t> </a:t>
            </a:r>
            <a:r>
              <a:rPr sz="2200" spc="-60" dirty="0">
                <a:latin typeface="Microsoft Sans Serif"/>
                <a:cs typeface="Microsoft Sans Serif"/>
              </a:rPr>
              <a:t>anesthesia.</a:t>
            </a:r>
            <a:endParaRPr sz="2200">
              <a:latin typeface="Microsoft Sans Serif"/>
              <a:cs typeface="Microsoft Sans Serif"/>
            </a:endParaRPr>
          </a:p>
          <a:p>
            <a:pPr marL="12700">
              <a:lnSpc>
                <a:spcPct val="100000"/>
              </a:lnSpc>
              <a:spcBef>
                <a:spcPts val="1275"/>
              </a:spcBef>
            </a:pPr>
            <a:r>
              <a:rPr sz="2200" b="1" spc="-80" dirty="0">
                <a:latin typeface="Arial"/>
                <a:cs typeface="Arial"/>
              </a:rPr>
              <a:t>Disadvantages</a:t>
            </a:r>
            <a:endParaRPr sz="2200">
              <a:latin typeface="Arial"/>
              <a:cs typeface="Arial"/>
            </a:endParaRPr>
          </a:p>
          <a:p>
            <a:pPr marL="240029" indent="-227329">
              <a:lnSpc>
                <a:spcPct val="100000"/>
              </a:lnSpc>
              <a:spcBef>
                <a:spcPts val="1250"/>
              </a:spcBef>
              <a:buSzPct val="125000"/>
              <a:buFont typeface="Arial MT"/>
              <a:buChar char="•"/>
              <a:tabLst>
                <a:tab pos="240029" algn="l"/>
              </a:tabLst>
            </a:pPr>
            <a:r>
              <a:rPr sz="2200" b="1" i="1" spc="-305" dirty="0">
                <a:latin typeface="Arial"/>
                <a:cs typeface="Arial"/>
              </a:rPr>
              <a:t>Psychological</a:t>
            </a:r>
            <a:endParaRPr sz="2200">
              <a:latin typeface="Arial"/>
              <a:cs typeface="Arial"/>
            </a:endParaRPr>
          </a:p>
          <a:p>
            <a:pPr marL="697230" lvl="1" indent="-227965">
              <a:lnSpc>
                <a:spcPct val="100000"/>
              </a:lnSpc>
              <a:spcBef>
                <a:spcPts val="780"/>
              </a:spcBef>
              <a:buSzPct val="123684"/>
              <a:buFont typeface="Arial MT"/>
              <a:buChar char="•"/>
              <a:tabLst>
                <a:tab pos="697230" algn="l"/>
              </a:tabLst>
            </a:pPr>
            <a:r>
              <a:rPr sz="1900" b="1" spc="-125" dirty="0">
                <a:latin typeface="Arial"/>
                <a:cs typeface="Arial"/>
              </a:rPr>
              <a:t>Administrator</a:t>
            </a:r>
            <a:r>
              <a:rPr sz="1900" spc="-125" dirty="0">
                <a:latin typeface="Microsoft Sans Serif"/>
                <a:cs typeface="Microsoft Sans Serif"/>
              </a:rPr>
              <a:t>:</a:t>
            </a:r>
            <a:r>
              <a:rPr sz="1900" spc="-60" dirty="0">
                <a:latin typeface="Microsoft Sans Serif"/>
                <a:cs typeface="Microsoft Sans Serif"/>
              </a:rPr>
              <a:t> </a:t>
            </a:r>
            <a:r>
              <a:rPr sz="1900" spc="-170" dirty="0">
                <a:latin typeface="Microsoft Sans Serif"/>
                <a:cs typeface="Microsoft Sans Serif"/>
              </a:rPr>
              <a:t>There</a:t>
            </a:r>
            <a:r>
              <a:rPr sz="1900" spc="5" dirty="0">
                <a:latin typeface="Microsoft Sans Serif"/>
                <a:cs typeface="Microsoft Sans Serif"/>
              </a:rPr>
              <a:t> </a:t>
            </a:r>
            <a:r>
              <a:rPr sz="1900" spc="-125" dirty="0">
                <a:latin typeface="Microsoft Sans Serif"/>
                <a:cs typeface="Microsoft Sans Serif"/>
              </a:rPr>
              <a:t>may</a:t>
            </a:r>
            <a:r>
              <a:rPr sz="1900" dirty="0">
                <a:latin typeface="Microsoft Sans Serif"/>
                <a:cs typeface="Microsoft Sans Serif"/>
              </a:rPr>
              <a:t> be</a:t>
            </a:r>
            <a:r>
              <a:rPr sz="1900" spc="-125" dirty="0">
                <a:latin typeface="Microsoft Sans Serif"/>
                <a:cs typeface="Microsoft Sans Serif"/>
              </a:rPr>
              <a:t> an</a:t>
            </a:r>
            <a:r>
              <a:rPr sz="1900" dirty="0">
                <a:latin typeface="Microsoft Sans Serif"/>
                <a:cs typeface="Microsoft Sans Serif"/>
              </a:rPr>
              <a:t> </a:t>
            </a:r>
            <a:r>
              <a:rPr sz="1900" spc="-40" dirty="0">
                <a:latin typeface="Microsoft Sans Serif"/>
                <a:cs typeface="Microsoft Sans Serif"/>
              </a:rPr>
              <a:t>initial</a:t>
            </a:r>
            <a:r>
              <a:rPr sz="1900" spc="-35" dirty="0">
                <a:latin typeface="Microsoft Sans Serif"/>
                <a:cs typeface="Microsoft Sans Serif"/>
              </a:rPr>
              <a:t> </a:t>
            </a:r>
            <a:r>
              <a:rPr sz="1900" dirty="0">
                <a:latin typeface="Microsoft Sans Serif"/>
                <a:cs typeface="Microsoft Sans Serif"/>
              </a:rPr>
              <a:t>fear</a:t>
            </a:r>
            <a:r>
              <a:rPr sz="1900" spc="-25" dirty="0">
                <a:latin typeface="Microsoft Sans Serif"/>
                <a:cs typeface="Microsoft Sans Serif"/>
              </a:rPr>
              <a:t> </a:t>
            </a:r>
            <a:r>
              <a:rPr sz="1900" dirty="0">
                <a:latin typeface="Microsoft Sans Serif"/>
                <a:cs typeface="Microsoft Sans Serif"/>
              </a:rPr>
              <a:t>of</a:t>
            </a:r>
            <a:r>
              <a:rPr sz="1900" spc="40" dirty="0">
                <a:latin typeface="Microsoft Sans Serif"/>
                <a:cs typeface="Microsoft Sans Serif"/>
              </a:rPr>
              <a:t> </a:t>
            </a:r>
            <a:r>
              <a:rPr sz="1900" spc="-85" dirty="0">
                <a:latin typeface="Microsoft Sans Serif"/>
                <a:cs typeface="Microsoft Sans Serif"/>
              </a:rPr>
              <a:t>injury</a:t>
            </a:r>
            <a:r>
              <a:rPr sz="1900" spc="-10" dirty="0">
                <a:latin typeface="Microsoft Sans Serif"/>
                <a:cs typeface="Microsoft Sans Serif"/>
              </a:rPr>
              <a:t> </a:t>
            </a:r>
            <a:r>
              <a:rPr sz="1900" dirty="0">
                <a:latin typeface="Microsoft Sans Serif"/>
                <a:cs typeface="Microsoft Sans Serif"/>
              </a:rPr>
              <a:t>to</a:t>
            </a:r>
            <a:r>
              <a:rPr sz="1900" spc="-15" dirty="0">
                <a:latin typeface="Microsoft Sans Serif"/>
                <a:cs typeface="Microsoft Sans Serif"/>
              </a:rPr>
              <a:t> </a:t>
            </a:r>
            <a:r>
              <a:rPr sz="1900" spc="-120" dirty="0">
                <a:latin typeface="Microsoft Sans Serif"/>
                <a:cs typeface="Microsoft Sans Serif"/>
              </a:rPr>
              <a:t>the</a:t>
            </a:r>
            <a:r>
              <a:rPr sz="1900" spc="-5" dirty="0">
                <a:latin typeface="Microsoft Sans Serif"/>
                <a:cs typeface="Microsoft Sans Serif"/>
              </a:rPr>
              <a:t> </a:t>
            </a:r>
            <a:r>
              <a:rPr sz="1900" spc="-85" dirty="0">
                <a:latin typeface="Microsoft Sans Serif"/>
                <a:cs typeface="Microsoft Sans Serif"/>
              </a:rPr>
              <a:t>patient's</a:t>
            </a:r>
            <a:r>
              <a:rPr sz="1900" dirty="0">
                <a:latin typeface="Microsoft Sans Serif"/>
                <a:cs typeface="Microsoft Sans Serif"/>
              </a:rPr>
              <a:t> </a:t>
            </a:r>
            <a:r>
              <a:rPr sz="1900" spc="-25" dirty="0">
                <a:latin typeface="Microsoft Sans Serif"/>
                <a:cs typeface="Microsoft Sans Serif"/>
              </a:rPr>
              <a:t>eye</a:t>
            </a:r>
            <a:endParaRPr sz="1900">
              <a:latin typeface="Microsoft Sans Serif"/>
              <a:cs typeface="Microsoft Sans Serif"/>
            </a:endParaRPr>
          </a:p>
          <a:p>
            <a:pPr marL="696595" lvl="1" indent="-227329">
              <a:lnSpc>
                <a:spcPct val="100000"/>
              </a:lnSpc>
              <a:spcBef>
                <a:spcPts val="720"/>
              </a:spcBef>
              <a:buSzPct val="123684"/>
              <a:buFont typeface="Arial MT"/>
              <a:buChar char="•"/>
              <a:tabLst>
                <a:tab pos="696595" algn="l"/>
                <a:tab pos="5612130" algn="l"/>
              </a:tabLst>
            </a:pPr>
            <a:r>
              <a:rPr sz="1900" b="1" spc="-145" dirty="0">
                <a:latin typeface="Arial"/>
                <a:cs typeface="Arial"/>
              </a:rPr>
              <a:t>Patient</a:t>
            </a:r>
            <a:r>
              <a:rPr sz="1900" spc="-145" dirty="0">
                <a:latin typeface="Microsoft Sans Serif"/>
                <a:cs typeface="Microsoft Sans Serif"/>
              </a:rPr>
              <a:t>:</a:t>
            </a:r>
            <a:r>
              <a:rPr sz="1900" spc="-35" dirty="0">
                <a:latin typeface="Microsoft Sans Serif"/>
                <a:cs typeface="Microsoft Sans Serif"/>
              </a:rPr>
              <a:t> </a:t>
            </a:r>
            <a:r>
              <a:rPr sz="1900" spc="-180" dirty="0">
                <a:latin typeface="Microsoft Sans Serif"/>
                <a:cs typeface="Microsoft Sans Serif"/>
              </a:rPr>
              <a:t>An</a:t>
            </a:r>
            <a:r>
              <a:rPr sz="1900" spc="5" dirty="0">
                <a:latin typeface="Microsoft Sans Serif"/>
                <a:cs typeface="Microsoft Sans Serif"/>
              </a:rPr>
              <a:t> </a:t>
            </a:r>
            <a:r>
              <a:rPr sz="1900" spc="-40" dirty="0">
                <a:latin typeface="Microsoft Sans Serif"/>
                <a:cs typeface="Microsoft Sans Serif"/>
              </a:rPr>
              <a:t>extraoral</a:t>
            </a:r>
            <a:r>
              <a:rPr sz="1900" spc="-80" dirty="0">
                <a:latin typeface="Microsoft Sans Serif"/>
                <a:cs typeface="Microsoft Sans Serif"/>
              </a:rPr>
              <a:t> approach</a:t>
            </a:r>
            <a:r>
              <a:rPr sz="1900" spc="-5" dirty="0">
                <a:latin typeface="Microsoft Sans Serif"/>
                <a:cs typeface="Microsoft Sans Serif"/>
              </a:rPr>
              <a:t> </a:t>
            </a:r>
            <a:r>
              <a:rPr sz="1900" dirty="0">
                <a:latin typeface="Microsoft Sans Serif"/>
                <a:cs typeface="Microsoft Sans Serif"/>
              </a:rPr>
              <a:t>to</a:t>
            </a:r>
            <a:r>
              <a:rPr sz="1900" spc="-5" dirty="0">
                <a:latin typeface="Microsoft Sans Serif"/>
                <a:cs typeface="Microsoft Sans Serif"/>
              </a:rPr>
              <a:t> </a:t>
            </a:r>
            <a:r>
              <a:rPr sz="1900" spc="-114" dirty="0">
                <a:latin typeface="Microsoft Sans Serif"/>
                <a:cs typeface="Microsoft Sans Serif"/>
              </a:rPr>
              <a:t>the</a:t>
            </a:r>
            <a:r>
              <a:rPr sz="1900" spc="-5" dirty="0">
                <a:latin typeface="Microsoft Sans Serif"/>
                <a:cs typeface="Microsoft Sans Serif"/>
              </a:rPr>
              <a:t> </a:t>
            </a:r>
            <a:r>
              <a:rPr sz="1900" spc="-10" dirty="0">
                <a:latin typeface="Microsoft Sans Serif"/>
                <a:cs typeface="Microsoft Sans Serif"/>
              </a:rPr>
              <a:t>infraorbital</a:t>
            </a:r>
            <a:r>
              <a:rPr sz="1900" dirty="0">
                <a:latin typeface="Microsoft Sans Serif"/>
                <a:cs typeface="Microsoft Sans Serif"/>
              </a:rPr>
              <a:t>	</a:t>
            </a:r>
            <a:r>
              <a:rPr sz="1900" spc="-105" dirty="0">
                <a:latin typeface="Microsoft Sans Serif"/>
                <a:cs typeface="Microsoft Sans Serif"/>
              </a:rPr>
              <a:t>nerve</a:t>
            </a:r>
            <a:r>
              <a:rPr sz="1900" spc="-5" dirty="0">
                <a:latin typeface="Microsoft Sans Serif"/>
                <a:cs typeface="Microsoft Sans Serif"/>
              </a:rPr>
              <a:t> </a:t>
            </a:r>
            <a:r>
              <a:rPr sz="1900" spc="-135" dirty="0">
                <a:latin typeface="Microsoft Sans Serif"/>
                <a:cs typeface="Microsoft Sans Serif"/>
              </a:rPr>
              <a:t>may</a:t>
            </a:r>
            <a:r>
              <a:rPr sz="1900" spc="5" dirty="0">
                <a:latin typeface="Microsoft Sans Serif"/>
                <a:cs typeface="Microsoft Sans Serif"/>
              </a:rPr>
              <a:t> </a:t>
            </a:r>
            <a:r>
              <a:rPr sz="1900" spc="-85" dirty="0">
                <a:latin typeface="Microsoft Sans Serif"/>
                <a:cs typeface="Microsoft Sans Serif"/>
              </a:rPr>
              <a:t>prove</a:t>
            </a:r>
            <a:r>
              <a:rPr sz="1900" spc="15" dirty="0">
                <a:latin typeface="Microsoft Sans Serif"/>
                <a:cs typeface="Microsoft Sans Serif"/>
              </a:rPr>
              <a:t> </a:t>
            </a:r>
            <a:r>
              <a:rPr sz="1900" spc="-90" dirty="0">
                <a:latin typeface="Microsoft Sans Serif"/>
                <a:cs typeface="Microsoft Sans Serif"/>
              </a:rPr>
              <a:t>disturbing;</a:t>
            </a:r>
            <a:r>
              <a:rPr sz="1900" spc="15" dirty="0">
                <a:latin typeface="Microsoft Sans Serif"/>
                <a:cs typeface="Microsoft Sans Serif"/>
              </a:rPr>
              <a:t> </a:t>
            </a:r>
            <a:r>
              <a:rPr sz="1900" spc="-25" dirty="0">
                <a:latin typeface="Microsoft Sans Serif"/>
                <a:cs typeface="Microsoft Sans Serif"/>
              </a:rPr>
              <a:t>however,</a:t>
            </a:r>
            <a:endParaRPr sz="1900">
              <a:latin typeface="Microsoft Sans Serif"/>
              <a:cs typeface="Microsoft Sans Serif"/>
            </a:endParaRPr>
          </a:p>
          <a:p>
            <a:pPr marL="697865">
              <a:lnSpc>
                <a:spcPct val="100000"/>
              </a:lnSpc>
              <a:spcBef>
                <a:spcPts val="245"/>
              </a:spcBef>
            </a:pPr>
            <a:r>
              <a:rPr sz="1900" spc="-45" dirty="0">
                <a:latin typeface="Microsoft Sans Serif"/>
                <a:cs typeface="Microsoft Sans Serif"/>
              </a:rPr>
              <a:t>intraoral</a:t>
            </a:r>
            <a:r>
              <a:rPr sz="1900" spc="-80" dirty="0">
                <a:latin typeface="Microsoft Sans Serif"/>
                <a:cs typeface="Microsoft Sans Serif"/>
              </a:rPr>
              <a:t> </a:t>
            </a:r>
            <a:r>
              <a:rPr sz="1900" spc="-150" dirty="0">
                <a:latin typeface="Microsoft Sans Serif"/>
                <a:cs typeface="Microsoft Sans Serif"/>
              </a:rPr>
              <a:t>techniques</a:t>
            </a:r>
            <a:r>
              <a:rPr sz="1900" spc="15" dirty="0">
                <a:latin typeface="Microsoft Sans Serif"/>
                <a:cs typeface="Microsoft Sans Serif"/>
              </a:rPr>
              <a:t> </a:t>
            </a:r>
            <a:r>
              <a:rPr sz="1900" dirty="0">
                <a:latin typeface="Microsoft Sans Serif"/>
                <a:cs typeface="Microsoft Sans Serif"/>
              </a:rPr>
              <a:t>are</a:t>
            </a:r>
            <a:r>
              <a:rPr sz="1900" spc="-45" dirty="0">
                <a:latin typeface="Microsoft Sans Serif"/>
                <a:cs typeface="Microsoft Sans Serif"/>
              </a:rPr>
              <a:t> </a:t>
            </a:r>
            <a:r>
              <a:rPr sz="1900" spc="-20" dirty="0">
                <a:latin typeface="Microsoft Sans Serif"/>
                <a:cs typeface="Microsoft Sans Serif"/>
              </a:rPr>
              <a:t>rarely</a:t>
            </a:r>
            <a:r>
              <a:rPr sz="1900" spc="-35" dirty="0">
                <a:latin typeface="Microsoft Sans Serif"/>
                <a:cs typeface="Microsoft Sans Serif"/>
              </a:rPr>
              <a:t> </a:t>
            </a:r>
            <a:r>
              <a:rPr sz="1900" dirty="0">
                <a:latin typeface="Microsoft Sans Serif"/>
                <a:cs typeface="Microsoft Sans Serif"/>
              </a:rPr>
              <a:t>a</a:t>
            </a:r>
            <a:r>
              <a:rPr sz="1900" spc="-35" dirty="0">
                <a:latin typeface="Microsoft Sans Serif"/>
                <a:cs typeface="Microsoft Sans Serif"/>
              </a:rPr>
              <a:t> </a:t>
            </a:r>
            <a:r>
              <a:rPr sz="1900" spc="-10" dirty="0">
                <a:latin typeface="Microsoft Sans Serif"/>
                <a:cs typeface="Microsoft Sans Serif"/>
              </a:rPr>
              <a:t>problem.</a:t>
            </a:r>
            <a:endParaRPr sz="1900">
              <a:latin typeface="Microsoft Sans Serif"/>
              <a:cs typeface="Microsoft Sans Serif"/>
            </a:endParaRPr>
          </a:p>
          <a:p>
            <a:pPr marL="240029" indent="-227329">
              <a:lnSpc>
                <a:spcPct val="100000"/>
              </a:lnSpc>
              <a:spcBef>
                <a:spcPts val="1210"/>
              </a:spcBef>
              <a:buSzPct val="125000"/>
              <a:buFont typeface="Arial MT"/>
              <a:buChar char="•"/>
              <a:tabLst>
                <a:tab pos="240029" algn="l"/>
              </a:tabLst>
            </a:pPr>
            <a:r>
              <a:rPr sz="2200" b="1" i="1" spc="-240" dirty="0">
                <a:latin typeface="Arial"/>
                <a:cs typeface="Arial"/>
              </a:rPr>
              <a:t>Anatomic</a:t>
            </a:r>
            <a:r>
              <a:rPr sz="2200" i="1" spc="-240" dirty="0">
                <a:latin typeface="Arial"/>
                <a:cs typeface="Arial"/>
              </a:rPr>
              <a:t>:</a:t>
            </a:r>
            <a:r>
              <a:rPr sz="2200" i="1" spc="-15" dirty="0">
                <a:latin typeface="Arial"/>
                <a:cs typeface="Arial"/>
              </a:rPr>
              <a:t> </a:t>
            </a:r>
            <a:r>
              <a:rPr sz="2200" spc="-30" dirty="0">
                <a:latin typeface="Microsoft Sans Serif"/>
                <a:cs typeface="Microsoft Sans Serif"/>
              </a:rPr>
              <a:t>difficulty</a:t>
            </a:r>
            <a:r>
              <a:rPr sz="2200" spc="-25" dirty="0">
                <a:latin typeface="Microsoft Sans Serif"/>
                <a:cs typeface="Microsoft Sans Serif"/>
              </a:rPr>
              <a:t> </a:t>
            </a:r>
            <a:r>
              <a:rPr sz="2200" spc="-65" dirty="0">
                <a:latin typeface="Microsoft Sans Serif"/>
                <a:cs typeface="Microsoft Sans Serif"/>
              </a:rPr>
              <a:t>defining</a:t>
            </a:r>
            <a:r>
              <a:rPr sz="2200" spc="5" dirty="0">
                <a:latin typeface="Microsoft Sans Serif"/>
                <a:cs typeface="Microsoft Sans Serif"/>
              </a:rPr>
              <a:t> </a:t>
            </a:r>
            <a:r>
              <a:rPr sz="2200" spc="-135" dirty="0">
                <a:latin typeface="Microsoft Sans Serif"/>
                <a:cs typeface="Microsoft Sans Serif"/>
              </a:rPr>
              <a:t>landmarks</a:t>
            </a:r>
            <a:r>
              <a:rPr sz="2200" spc="-10" dirty="0">
                <a:latin typeface="Microsoft Sans Serif"/>
                <a:cs typeface="Microsoft Sans Serif"/>
              </a:rPr>
              <a:t> (rare)</a:t>
            </a:r>
            <a:endParaRPr sz="2200">
              <a:latin typeface="Microsoft Sans Serif"/>
              <a:cs typeface="Microsoft Sans Serif"/>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77469"/>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140663" y="1115466"/>
            <a:ext cx="5850890" cy="3876061"/>
          </a:xfrm>
          <a:prstGeom prst="rect">
            <a:avLst/>
          </a:prstGeom>
        </p:spPr>
        <p:txBody>
          <a:bodyPr vert="horz" wrap="square" lIns="0" tIns="112395" rIns="0" bIns="0" rtlCol="0">
            <a:spAutoFit/>
          </a:bodyPr>
          <a:lstStyle/>
          <a:p>
            <a:pPr marL="12700">
              <a:lnSpc>
                <a:spcPct val="100000"/>
              </a:lnSpc>
              <a:spcBef>
                <a:spcPts val="885"/>
              </a:spcBef>
            </a:pPr>
            <a:r>
              <a:rPr sz="2400" b="1" spc="-120" dirty="0">
                <a:latin typeface="Arial"/>
                <a:cs typeface="Arial"/>
              </a:rPr>
              <a:t>Technique</a:t>
            </a:r>
            <a:endParaRPr sz="2400" dirty="0">
              <a:latin typeface="Arial"/>
              <a:cs typeface="Arial"/>
            </a:endParaRPr>
          </a:p>
          <a:p>
            <a:pPr marL="241300" indent="-228600">
              <a:lnSpc>
                <a:spcPct val="100000"/>
              </a:lnSpc>
              <a:spcBef>
                <a:spcPts val="1590"/>
              </a:spcBef>
              <a:buSzPct val="125000"/>
              <a:buFont typeface="Arial MT"/>
              <a:buChar char="•"/>
              <a:tabLst>
                <a:tab pos="241300" algn="l"/>
              </a:tabLst>
            </a:pPr>
            <a:r>
              <a:rPr sz="2400" b="1" spc="-204" dirty="0">
                <a:latin typeface="Arial"/>
                <a:cs typeface="Arial"/>
              </a:rPr>
              <a:t>Positive</a:t>
            </a:r>
            <a:r>
              <a:rPr sz="2400" b="1" spc="35" dirty="0">
                <a:latin typeface="Arial"/>
                <a:cs typeface="Arial"/>
              </a:rPr>
              <a:t> </a:t>
            </a:r>
            <a:r>
              <a:rPr sz="2400" b="1" spc="-150" dirty="0">
                <a:latin typeface="Arial"/>
                <a:cs typeface="Arial"/>
              </a:rPr>
              <a:t>Aspiration</a:t>
            </a:r>
            <a:r>
              <a:rPr sz="2400" spc="-150" dirty="0">
                <a:latin typeface="Microsoft Sans Serif"/>
                <a:cs typeface="Microsoft Sans Serif"/>
              </a:rPr>
              <a:t>:</a:t>
            </a:r>
            <a:r>
              <a:rPr sz="2400" spc="65" dirty="0">
                <a:latin typeface="Microsoft Sans Serif"/>
                <a:cs typeface="Microsoft Sans Serif"/>
              </a:rPr>
              <a:t> </a:t>
            </a:r>
            <a:r>
              <a:rPr sz="2400" spc="-10" dirty="0">
                <a:latin typeface="Microsoft Sans Serif"/>
                <a:cs typeface="Microsoft Sans Serif"/>
              </a:rPr>
              <a:t>0.7%.</a:t>
            </a:r>
            <a:endParaRPr sz="2400" dirty="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b="1" spc="-70" dirty="0">
                <a:latin typeface="Arial"/>
                <a:cs typeface="Arial"/>
              </a:rPr>
              <a:t>Alternatives</a:t>
            </a:r>
            <a:endParaRPr sz="2400" dirty="0">
              <a:latin typeface="Arial"/>
              <a:cs typeface="Arial"/>
            </a:endParaRPr>
          </a:p>
          <a:p>
            <a:pPr marL="698500" lvl="1" indent="-228600">
              <a:lnSpc>
                <a:spcPct val="100000"/>
              </a:lnSpc>
              <a:spcBef>
                <a:spcPts val="1050"/>
              </a:spcBef>
              <a:buSzPct val="125000"/>
              <a:buFont typeface="Arial MT"/>
              <a:buChar char="•"/>
              <a:tabLst>
                <a:tab pos="698500" algn="l"/>
              </a:tabLst>
            </a:pPr>
            <a:r>
              <a:rPr sz="2400" spc="-95" dirty="0">
                <a:latin typeface="Microsoft Sans Serif"/>
                <a:cs typeface="Microsoft Sans Serif"/>
              </a:rPr>
              <a:t>Supraperiosteal,</a:t>
            </a:r>
            <a:r>
              <a:rPr sz="2400" spc="-60" dirty="0">
                <a:latin typeface="Microsoft Sans Serif"/>
                <a:cs typeface="Microsoft Sans Serif"/>
              </a:rPr>
              <a:t> </a:t>
            </a:r>
            <a:r>
              <a:rPr sz="2400" spc="-270" dirty="0">
                <a:latin typeface="Microsoft Sans Serif"/>
                <a:cs typeface="Microsoft Sans Serif"/>
              </a:rPr>
              <a:t>PDL,</a:t>
            </a:r>
            <a:r>
              <a:rPr sz="2400" spc="30" dirty="0">
                <a:latin typeface="Microsoft Sans Serif"/>
                <a:cs typeface="Microsoft Sans Serif"/>
              </a:rPr>
              <a:t> </a:t>
            </a:r>
            <a:r>
              <a:rPr sz="2400" dirty="0">
                <a:latin typeface="Microsoft Sans Serif"/>
                <a:cs typeface="Microsoft Sans Serif"/>
              </a:rPr>
              <a:t>or</a:t>
            </a:r>
            <a:r>
              <a:rPr sz="2400" spc="-135" dirty="0">
                <a:latin typeface="Microsoft Sans Serif"/>
                <a:cs typeface="Microsoft Sans Serif"/>
              </a:rPr>
              <a:t> </a:t>
            </a:r>
            <a:r>
              <a:rPr sz="2400" dirty="0">
                <a:latin typeface="Microsoft Sans Serif"/>
                <a:cs typeface="Microsoft Sans Serif"/>
              </a:rPr>
              <a:t>IO</a:t>
            </a:r>
            <a:r>
              <a:rPr sz="2400" spc="-30" dirty="0">
                <a:latin typeface="Microsoft Sans Serif"/>
                <a:cs typeface="Microsoft Sans Serif"/>
              </a:rPr>
              <a:t> </a:t>
            </a:r>
            <a:r>
              <a:rPr sz="2400" spc="-114" dirty="0">
                <a:latin typeface="Microsoft Sans Serif"/>
                <a:cs typeface="Microsoft Sans Serif"/>
              </a:rPr>
              <a:t>injection</a:t>
            </a:r>
            <a:r>
              <a:rPr sz="2400" spc="-15" dirty="0">
                <a:latin typeface="Microsoft Sans Serif"/>
                <a:cs typeface="Microsoft Sans Serif"/>
              </a:rPr>
              <a:t> </a:t>
            </a:r>
            <a:r>
              <a:rPr sz="2400" dirty="0">
                <a:latin typeface="Microsoft Sans Serif"/>
                <a:cs typeface="Microsoft Sans Serif"/>
              </a:rPr>
              <a:t>for</a:t>
            </a:r>
            <a:r>
              <a:rPr sz="2400" spc="-40" dirty="0">
                <a:latin typeface="Microsoft Sans Serif"/>
                <a:cs typeface="Microsoft Sans Serif"/>
              </a:rPr>
              <a:t> </a:t>
            </a:r>
            <a:r>
              <a:rPr sz="2400" spc="-135" dirty="0">
                <a:latin typeface="Microsoft Sans Serif"/>
                <a:cs typeface="Microsoft Sans Serif"/>
              </a:rPr>
              <a:t>each</a:t>
            </a:r>
            <a:r>
              <a:rPr sz="2400" dirty="0">
                <a:latin typeface="Microsoft Sans Serif"/>
                <a:cs typeface="Microsoft Sans Serif"/>
              </a:rPr>
              <a:t> </a:t>
            </a:r>
            <a:r>
              <a:rPr sz="2400" spc="-40" dirty="0">
                <a:latin typeface="Microsoft Sans Serif"/>
                <a:cs typeface="Microsoft Sans Serif"/>
              </a:rPr>
              <a:t>tooth</a:t>
            </a:r>
            <a:endParaRPr sz="2400" dirty="0">
              <a:latin typeface="Microsoft Sans Serif"/>
              <a:cs typeface="Microsoft Sans Serif"/>
            </a:endParaRPr>
          </a:p>
          <a:p>
            <a:pPr marL="698500" lvl="1" indent="-228600">
              <a:lnSpc>
                <a:spcPct val="100000"/>
              </a:lnSpc>
              <a:spcBef>
                <a:spcPts val="985"/>
              </a:spcBef>
              <a:buSzPct val="125000"/>
              <a:buFont typeface="Arial MT"/>
              <a:buChar char="•"/>
              <a:tabLst>
                <a:tab pos="698500" algn="l"/>
              </a:tabLst>
            </a:pPr>
            <a:r>
              <a:rPr sz="2400" spc="-60" dirty="0">
                <a:latin typeface="Microsoft Sans Serif"/>
                <a:cs typeface="Microsoft Sans Serif"/>
              </a:rPr>
              <a:t>Infiltration</a:t>
            </a:r>
            <a:r>
              <a:rPr sz="2400" spc="-45" dirty="0">
                <a:latin typeface="Microsoft Sans Serif"/>
                <a:cs typeface="Microsoft Sans Serif"/>
              </a:rPr>
              <a:t> </a:t>
            </a:r>
            <a:r>
              <a:rPr sz="2400" dirty="0">
                <a:latin typeface="Microsoft Sans Serif"/>
                <a:cs typeface="Microsoft Sans Serif"/>
              </a:rPr>
              <a:t>for</a:t>
            </a:r>
            <a:r>
              <a:rPr sz="2400" spc="-5" dirty="0">
                <a:latin typeface="Microsoft Sans Serif"/>
                <a:cs typeface="Microsoft Sans Serif"/>
              </a:rPr>
              <a:t> </a:t>
            </a:r>
            <a:r>
              <a:rPr sz="2400" spc="-120" dirty="0">
                <a:latin typeface="Microsoft Sans Serif"/>
                <a:cs typeface="Microsoft Sans Serif"/>
              </a:rPr>
              <a:t>the</a:t>
            </a:r>
            <a:r>
              <a:rPr sz="2400" spc="-10" dirty="0">
                <a:latin typeface="Microsoft Sans Serif"/>
                <a:cs typeface="Microsoft Sans Serif"/>
              </a:rPr>
              <a:t> </a:t>
            </a:r>
            <a:r>
              <a:rPr sz="2400" spc="-110" dirty="0">
                <a:latin typeface="Microsoft Sans Serif"/>
                <a:cs typeface="Microsoft Sans Serif"/>
              </a:rPr>
              <a:t>periodontium</a:t>
            </a:r>
            <a:r>
              <a:rPr sz="2400" spc="-15" dirty="0">
                <a:latin typeface="Microsoft Sans Serif"/>
                <a:cs typeface="Microsoft Sans Serif"/>
              </a:rPr>
              <a:t> </a:t>
            </a:r>
            <a:r>
              <a:rPr sz="2400" spc="-80" dirty="0">
                <a:latin typeface="Microsoft Sans Serif"/>
                <a:cs typeface="Microsoft Sans Serif"/>
              </a:rPr>
              <a:t>and</a:t>
            </a:r>
            <a:r>
              <a:rPr sz="2400" spc="-5" dirty="0">
                <a:latin typeface="Microsoft Sans Serif"/>
                <a:cs typeface="Microsoft Sans Serif"/>
              </a:rPr>
              <a:t> </a:t>
            </a:r>
            <a:r>
              <a:rPr sz="2400" spc="-55" dirty="0">
                <a:latin typeface="Microsoft Sans Serif"/>
                <a:cs typeface="Microsoft Sans Serif"/>
              </a:rPr>
              <a:t>hard</a:t>
            </a:r>
            <a:r>
              <a:rPr sz="2400" spc="-20" dirty="0">
                <a:latin typeface="Microsoft Sans Serif"/>
                <a:cs typeface="Microsoft Sans Serif"/>
              </a:rPr>
              <a:t> </a:t>
            </a:r>
            <a:r>
              <a:rPr sz="2400" spc="-45" dirty="0">
                <a:latin typeface="Microsoft Sans Serif"/>
                <a:cs typeface="Microsoft Sans Serif"/>
              </a:rPr>
              <a:t>tissues</a:t>
            </a:r>
            <a:endParaRPr sz="2400" dirty="0">
              <a:latin typeface="Microsoft Sans Serif"/>
              <a:cs typeface="Microsoft Sans Serif"/>
            </a:endParaRPr>
          </a:p>
          <a:p>
            <a:pPr marL="698500" lvl="1" indent="-228600">
              <a:lnSpc>
                <a:spcPct val="100000"/>
              </a:lnSpc>
              <a:spcBef>
                <a:spcPts val="985"/>
              </a:spcBef>
              <a:buSzPct val="125000"/>
              <a:buFont typeface="Arial MT"/>
              <a:buChar char="•"/>
              <a:tabLst>
                <a:tab pos="698500" algn="l"/>
              </a:tabLst>
            </a:pPr>
            <a:r>
              <a:rPr sz="2400" spc="-20" dirty="0">
                <a:latin typeface="Microsoft Sans Serif"/>
                <a:cs typeface="Microsoft Sans Serif"/>
              </a:rPr>
              <a:t>Maxillary</a:t>
            </a:r>
            <a:r>
              <a:rPr sz="2400" spc="-55" dirty="0">
                <a:latin typeface="Microsoft Sans Serif"/>
                <a:cs typeface="Microsoft Sans Serif"/>
              </a:rPr>
              <a:t> </a:t>
            </a:r>
            <a:r>
              <a:rPr sz="2400" spc="-110" dirty="0">
                <a:latin typeface="Microsoft Sans Serif"/>
                <a:cs typeface="Microsoft Sans Serif"/>
              </a:rPr>
              <a:t>nerve</a:t>
            </a:r>
            <a:r>
              <a:rPr sz="2400" spc="-15" dirty="0">
                <a:latin typeface="Microsoft Sans Serif"/>
                <a:cs typeface="Microsoft Sans Serif"/>
              </a:rPr>
              <a:t> </a:t>
            </a:r>
            <a:r>
              <a:rPr sz="2400" spc="-20" dirty="0">
                <a:latin typeface="Microsoft Sans Serif"/>
                <a:cs typeface="Microsoft Sans Serif"/>
              </a:rPr>
              <a:t>block</a:t>
            </a:r>
            <a:endParaRPr sz="2400" dirty="0">
              <a:latin typeface="Microsoft Sans Serif"/>
              <a:cs typeface="Microsoft Sans Serif"/>
            </a:endParaRPr>
          </a:p>
        </p:txBody>
      </p:sp>
      <p:pic>
        <p:nvPicPr>
          <p:cNvPr id="4" name="object 4"/>
          <p:cNvPicPr/>
          <p:nvPr/>
        </p:nvPicPr>
        <p:blipFill>
          <a:blip r:embed="rId2" cstate="print"/>
          <a:stretch>
            <a:fillRect/>
          </a:stretch>
        </p:blipFill>
        <p:spPr>
          <a:xfrm>
            <a:off x="7104888" y="1636776"/>
            <a:ext cx="4248911" cy="392277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14706"/>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016304" y="960323"/>
            <a:ext cx="5088890" cy="5726568"/>
          </a:xfrm>
          <a:prstGeom prst="rect">
            <a:avLst/>
          </a:prstGeom>
        </p:spPr>
        <p:txBody>
          <a:bodyPr vert="horz" wrap="square" lIns="0" tIns="83185" rIns="0" bIns="0" rtlCol="0">
            <a:spAutoFit/>
          </a:bodyPr>
          <a:lstStyle/>
          <a:p>
            <a:pPr marL="12700">
              <a:lnSpc>
                <a:spcPct val="100000"/>
              </a:lnSpc>
              <a:spcBef>
                <a:spcPts val="655"/>
              </a:spcBef>
            </a:pPr>
            <a:r>
              <a:rPr sz="2400" b="1" spc="-120" dirty="0">
                <a:latin typeface="Arial"/>
                <a:cs typeface="Arial"/>
              </a:rPr>
              <a:t>Technique</a:t>
            </a:r>
            <a:endParaRPr sz="2400" dirty="0">
              <a:latin typeface="Arial"/>
              <a:cs typeface="Arial"/>
            </a:endParaRPr>
          </a:p>
          <a:p>
            <a:pPr marL="241300" marR="1081405" indent="-228600">
              <a:lnSpc>
                <a:spcPct val="110000"/>
              </a:lnSpc>
              <a:spcBef>
                <a:spcPts val="1010"/>
              </a:spcBef>
              <a:buSzPct val="125000"/>
              <a:buFont typeface="Arial MT"/>
              <a:buChar char="•"/>
              <a:tabLst>
                <a:tab pos="241300" algn="l"/>
              </a:tabLst>
            </a:pPr>
            <a:r>
              <a:rPr sz="2400" spc="-25" dirty="0">
                <a:latin typeface="Microsoft Sans Serif"/>
                <a:cs typeface="Microsoft Sans Serif"/>
              </a:rPr>
              <a:t>25-</a:t>
            </a:r>
            <a:r>
              <a:rPr sz="2400" dirty="0">
                <a:latin typeface="Microsoft Sans Serif"/>
                <a:cs typeface="Microsoft Sans Serif"/>
              </a:rPr>
              <a:t>or</a:t>
            </a:r>
            <a:r>
              <a:rPr sz="2400" spc="-50" dirty="0">
                <a:latin typeface="Microsoft Sans Serif"/>
                <a:cs typeface="Microsoft Sans Serif"/>
              </a:rPr>
              <a:t> </a:t>
            </a:r>
            <a:r>
              <a:rPr sz="2400" spc="-25" dirty="0">
                <a:latin typeface="Microsoft Sans Serif"/>
                <a:cs typeface="Microsoft Sans Serif"/>
              </a:rPr>
              <a:t>27-</a:t>
            </a:r>
            <a:r>
              <a:rPr sz="2400" spc="-105" dirty="0">
                <a:latin typeface="Microsoft Sans Serif"/>
                <a:cs typeface="Microsoft Sans Serif"/>
              </a:rPr>
              <a:t>gauge</a:t>
            </a:r>
            <a:r>
              <a:rPr sz="2400" spc="-35" dirty="0">
                <a:latin typeface="Microsoft Sans Serif"/>
                <a:cs typeface="Microsoft Sans Serif"/>
              </a:rPr>
              <a:t> </a:t>
            </a:r>
            <a:r>
              <a:rPr sz="2400" spc="-95" dirty="0">
                <a:latin typeface="Microsoft Sans Serif"/>
                <a:cs typeface="Microsoft Sans Serif"/>
              </a:rPr>
              <a:t>long</a:t>
            </a:r>
            <a:r>
              <a:rPr sz="2400" spc="-45" dirty="0">
                <a:latin typeface="Microsoft Sans Serif"/>
                <a:cs typeface="Microsoft Sans Serif"/>
              </a:rPr>
              <a:t> </a:t>
            </a:r>
            <a:r>
              <a:rPr sz="2400" spc="-125" dirty="0">
                <a:latin typeface="Microsoft Sans Serif"/>
                <a:cs typeface="Microsoft Sans Serif"/>
              </a:rPr>
              <a:t>needle</a:t>
            </a:r>
            <a:r>
              <a:rPr sz="2400" spc="-35" dirty="0">
                <a:latin typeface="Microsoft Sans Serif"/>
                <a:cs typeface="Microsoft Sans Serif"/>
              </a:rPr>
              <a:t> </a:t>
            </a:r>
            <a:r>
              <a:rPr sz="2400" spc="-185" dirty="0">
                <a:latin typeface="Microsoft Sans Serif"/>
                <a:cs typeface="Microsoft Sans Serif"/>
              </a:rPr>
              <a:t>is </a:t>
            </a:r>
            <a:r>
              <a:rPr sz="2400" spc="-100" dirty="0">
                <a:latin typeface="Microsoft Sans Serif"/>
                <a:cs typeface="Microsoft Sans Serif"/>
              </a:rPr>
              <a:t>recommended</a:t>
            </a:r>
            <a:endParaRPr sz="2400" dirty="0">
              <a:latin typeface="Microsoft Sans Serif"/>
              <a:cs typeface="Microsoft Sans Serif"/>
            </a:endParaRPr>
          </a:p>
          <a:p>
            <a:pPr marL="241300" marR="372745" indent="-228600">
              <a:lnSpc>
                <a:spcPct val="110000"/>
              </a:lnSpc>
              <a:spcBef>
                <a:spcPts val="990"/>
              </a:spcBef>
              <a:buSzPct val="125000"/>
              <a:buFont typeface="Arial MT"/>
              <a:buChar char="•"/>
              <a:tabLst>
                <a:tab pos="241300" algn="l"/>
              </a:tabLst>
            </a:pPr>
            <a:r>
              <a:rPr sz="2400" b="1" spc="-140" dirty="0">
                <a:latin typeface="Arial"/>
                <a:cs typeface="Arial"/>
              </a:rPr>
              <a:t>Area</a:t>
            </a:r>
            <a:r>
              <a:rPr sz="2400" b="1" spc="-40" dirty="0">
                <a:latin typeface="Arial"/>
                <a:cs typeface="Arial"/>
              </a:rPr>
              <a:t> </a:t>
            </a:r>
            <a:r>
              <a:rPr sz="2400" b="1" dirty="0">
                <a:latin typeface="Arial"/>
                <a:cs typeface="Arial"/>
              </a:rPr>
              <a:t>of</a:t>
            </a:r>
            <a:r>
              <a:rPr sz="2400" b="1" spc="25" dirty="0">
                <a:latin typeface="Arial"/>
                <a:cs typeface="Arial"/>
              </a:rPr>
              <a:t> </a:t>
            </a:r>
            <a:r>
              <a:rPr sz="2400" b="1" spc="-170" dirty="0">
                <a:latin typeface="Arial"/>
                <a:cs typeface="Arial"/>
              </a:rPr>
              <a:t>insertion:</a:t>
            </a:r>
            <a:r>
              <a:rPr sz="2400" b="1" spc="-5" dirty="0">
                <a:latin typeface="Arial"/>
                <a:cs typeface="Arial"/>
              </a:rPr>
              <a:t> </a:t>
            </a:r>
            <a:r>
              <a:rPr sz="2400" spc="-130" dirty="0">
                <a:latin typeface="Microsoft Sans Serif"/>
                <a:cs typeface="Microsoft Sans Serif"/>
              </a:rPr>
              <a:t>height</a:t>
            </a:r>
            <a:r>
              <a:rPr sz="2400" spc="-25" dirty="0">
                <a:latin typeface="Microsoft Sans Serif"/>
                <a:cs typeface="Microsoft Sans Serif"/>
              </a:rPr>
              <a:t> </a:t>
            </a:r>
            <a:r>
              <a:rPr sz="2400" dirty="0">
                <a:latin typeface="Microsoft Sans Serif"/>
                <a:cs typeface="Microsoft Sans Serif"/>
              </a:rPr>
              <a:t>of</a:t>
            </a:r>
            <a:r>
              <a:rPr sz="2400" spc="55" dirty="0">
                <a:latin typeface="Microsoft Sans Serif"/>
                <a:cs typeface="Microsoft Sans Serif"/>
              </a:rPr>
              <a:t> </a:t>
            </a:r>
            <a:r>
              <a:rPr sz="2400" spc="-25" dirty="0">
                <a:latin typeface="Microsoft Sans Serif"/>
                <a:cs typeface="Microsoft Sans Serif"/>
              </a:rPr>
              <a:t>the </a:t>
            </a:r>
            <a:r>
              <a:rPr sz="2400" spc="-155" dirty="0">
                <a:latin typeface="Microsoft Sans Serif"/>
                <a:cs typeface="Microsoft Sans Serif"/>
              </a:rPr>
              <a:t>mucobuccalfold</a:t>
            </a:r>
            <a:r>
              <a:rPr sz="2400" spc="-5" dirty="0">
                <a:latin typeface="Microsoft Sans Serif"/>
                <a:cs typeface="Microsoft Sans Serif"/>
              </a:rPr>
              <a:t> </a:t>
            </a:r>
            <a:r>
              <a:rPr sz="2400" spc="-50" dirty="0">
                <a:latin typeface="Microsoft Sans Serif"/>
                <a:cs typeface="Microsoft Sans Serif"/>
              </a:rPr>
              <a:t>directly</a:t>
            </a:r>
            <a:r>
              <a:rPr sz="2400" spc="-15" dirty="0">
                <a:latin typeface="Microsoft Sans Serif"/>
                <a:cs typeface="Microsoft Sans Serif"/>
              </a:rPr>
              <a:t> </a:t>
            </a:r>
            <a:r>
              <a:rPr sz="2400" spc="-120" dirty="0">
                <a:latin typeface="Microsoft Sans Serif"/>
                <a:cs typeface="Microsoft Sans Serif"/>
              </a:rPr>
              <a:t>over</a:t>
            </a:r>
            <a:r>
              <a:rPr sz="2400" spc="-4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30" dirty="0">
                <a:latin typeface="Microsoft Sans Serif"/>
                <a:cs typeface="Microsoft Sans Serif"/>
              </a:rPr>
              <a:t>first </a:t>
            </a:r>
            <a:r>
              <a:rPr sz="2400" spc="-20" dirty="0">
                <a:latin typeface="Microsoft Sans Serif"/>
                <a:cs typeface="Microsoft Sans Serif"/>
              </a:rPr>
              <a:t>premolar.</a:t>
            </a:r>
            <a:endParaRPr sz="2400" dirty="0">
              <a:latin typeface="Microsoft Sans Serif"/>
              <a:cs typeface="Microsoft Sans Serif"/>
            </a:endParaRPr>
          </a:p>
          <a:p>
            <a:pPr marL="241300" indent="-228600">
              <a:lnSpc>
                <a:spcPct val="100000"/>
              </a:lnSpc>
              <a:spcBef>
                <a:spcPts val="1300"/>
              </a:spcBef>
              <a:buSzPct val="125000"/>
              <a:buFont typeface="Arial MT"/>
              <a:buChar char="•"/>
              <a:tabLst>
                <a:tab pos="241300" algn="l"/>
              </a:tabLst>
            </a:pPr>
            <a:r>
              <a:rPr sz="2400" b="1" spc="-210" dirty="0">
                <a:latin typeface="Arial"/>
                <a:cs typeface="Arial"/>
              </a:rPr>
              <a:t>Target</a:t>
            </a:r>
            <a:r>
              <a:rPr sz="2400" b="1" spc="-40" dirty="0">
                <a:latin typeface="Arial"/>
                <a:cs typeface="Arial"/>
              </a:rPr>
              <a:t> </a:t>
            </a:r>
            <a:r>
              <a:rPr sz="2400" b="1" spc="-120" dirty="0">
                <a:latin typeface="Arial"/>
                <a:cs typeface="Arial"/>
              </a:rPr>
              <a:t>area</a:t>
            </a:r>
            <a:r>
              <a:rPr sz="2400" spc="-120" dirty="0">
                <a:latin typeface="Microsoft Sans Serif"/>
                <a:cs typeface="Microsoft Sans Serif"/>
              </a:rPr>
              <a:t>:</a:t>
            </a:r>
            <a:r>
              <a:rPr sz="2400" spc="-40" dirty="0">
                <a:latin typeface="Microsoft Sans Serif"/>
                <a:cs typeface="Microsoft Sans Serif"/>
              </a:rPr>
              <a:t> </a:t>
            </a:r>
            <a:r>
              <a:rPr sz="2400" spc="-35" dirty="0">
                <a:latin typeface="Microsoft Sans Serif"/>
                <a:cs typeface="Microsoft Sans Serif"/>
              </a:rPr>
              <a:t>infraorbital</a:t>
            </a:r>
            <a:r>
              <a:rPr sz="2400" spc="10" dirty="0">
                <a:latin typeface="Microsoft Sans Serif"/>
                <a:cs typeface="Microsoft Sans Serif"/>
              </a:rPr>
              <a:t> </a:t>
            </a:r>
            <a:r>
              <a:rPr sz="2400" spc="-10" dirty="0">
                <a:latin typeface="Microsoft Sans Serif"/>
                <a:cs typeface="Microsoft Sans Serif"/>
              </a:rPr>
              <a:t>foramen</a:t>
            </a:r>
            <a:endParaRPr sz="2400" dirty="0">
              <a:latin typeface="Microsoft Sans Serif"/>
              <a:cs typeface="Microsoft Sans Serif"/>
            </a:endParaRPr>
          </a:p>
          <a:p>
            <a:pPr marL="241300" indent="-228600">
              <a:lnSpc>
                <a:spcPct val="100000"/>
              </a:lnSpc>
              <a:spcBef>
                <a:spcPts val="1295"/>
              </a:spcBef>
              <a:buSzPct val="125000"/>
              <a:buFont typeface="Arial MT"/>
              <a:buChar char="•"/>
              <a:tabLst>
                <a:tab pos="241300" algn="l"/>
              </a:tabLst>
            </a:pPr>
            <a:r>
              <a:rPr sz="2400" b="1" spc="-110" dirty="0">
                <a:latin typeface="Arial"/>
                <a:cs typeface="Arial"/>
              </a:rPr>
              <a:t>Landmarks</a:t>
            </a:r>
            <a:endParaRPr sz="2400" dirty="0">
              <a:latin typeface="Arial"/>
              <a:cs typeface="Arial"/>
            </a:endParaRPr>
          </a:p>
          <a:p>
            <a:pPr marL="697865" lvl="1" indent="-228600">
              <a:lnSpc>
                <a:spcPct val="100000"/>
              </a:lnSpc>
              <a:spcBef>
                <a:spcPts val="785"/>
              </a:spcBef>
              <a:buSzPct val="125000"/>
              <a:buFont typeface="Arial MT"/>
              <a:buChar char="•"/>
              <a:tabLst>
                <a:tab pos="697865" algn="l"/>
              </a:tabLst>
            </a:pPr>
            <a:r>
              <a:rPr sz="2400" spc="-155" dirty="0">
                <a:latin typeface="Microsoft Sans Serif"/>
                <a:cs typeface="Microsoft Sans Serif"/>
              </a:rPr>
              <a:t>Mucobuccal</a:t>
            </a:r>
            <a:r>
              <a:rPr sz="2400" spc="60" dirty="0">
                <a:latin typeface="Microsoft Sans Serif"/>
                <a:cs typeface="Microsoft Sans Serif"/>
              </a:rPr>
              <a:t> </a:t>
            </a:r>
            <a:r>
              <a:rPr sz="2400" spc="-20" dirty="0">
                <a:latin typeface="Microsoft Sans Serif"/>
                <a:cs typeface="Microsoft Sans Serif"/>
              </a:rPr>
              <a:t>fold</a:t>
            </a:r>
            <a:endParaRPr sz="2400" dirty="0">
              <a:latin typeface="Microsoft Sans Serif"/>
              <a:cs typeface="Microsoft Sans Serif"/>
            </a:endParaRPr>
          </a:p>
          <a:p>
            <a:pPr marL="697865" lvl="1" indent="-228600">
              <a:lnSpc>
                <a:spcPct val="100000"/>
              </a:lnSpc>
              <a:spcBef>
                <a:spcPts val="745"/>
              </a:spcBef>
              <a:buSzPct val="125000"/>
              <a:buFont typeface="Arial MT"/>
              <a:buChar char="•"/>
              <a:tabLst>
                <a:tab pos="697865" algn="l"/>
              </a:tabLst>
            </a:pPr>
            <a:r>
              <a:rPr sz="2400" spc="-40" dirty="0">
                <a:latin typeface="Microsoft Sans Serif"/>
                <a:cs typeface="Microsoft Sans Serif"/>
              </a:rPr>
              <a:t>Infraorbital</a:t>
            </a:r>
            <a:r>
              <a:rPr sz="2400" spc="-25" dirty="0">
                <a:latin typeface="Microsoft Sans Serif"/>
                <a:cs typeface="Microsoft Sans Serif"/>
              </a:rPr>
              <a:t> </a:t>
            </a:r>
            <a:r>
              <a:rPr sz="2400" spc="-10" dirty="0">
                <a:latin typeface="Microsoft Sans Serif"/>
                <a:cs typeface="Microsoft Sans Serif"/>
              </a:rPr>
              <a:t>notch</a:t>
            </a:r>
            <a:endParaRPr sz="2400" dirty="0">
              <a:latin typeface="Microsoft Sans Serif"/>
              <a:cs typeface="Microsoft Sans Serif"/>
            </a:endParaRPr>
          </a:p>
          <a:p>
            <a:pPr marL="697865" lvl="1" indent="-228600">
              <a:lnSpc>
                <a:spcPct val="100000"/>
              </a:lnSpc>
              <a:spcBef>
                <a:spcPts val="745"/>
              </a:spcBef>
              <a:buSzPct val="125000"/>
              <a:buFont typeface="Arial MT"/>
              <a:buChar char="•"/>
              <a:tabLst>
                <a:tab pos="697865" algn="l"/>
              </a:tabLst>
            </a:pPr>
            <a:r>
              <a:rPr sz="2400" spc="-35" dirty="0">
                <a:latin typeface="Microsoft Sans Serif"/>
                <a:cs typeface="Microsoft Sans Serif"/>
              </a:rPr>
              <a:t>Infraorbital</a:t>
            </a:r>
            <a:r>
              <a:rPr sz="2400" spc="-55" dirty="0">
                <a:latin typeface="Microsoft Sans Serif"/>
                <a:cs typeface="Microsoft Sans Serif"/>
              </a:rPr>
              <a:t> </a:t>
            </a:r>
            <a:r>
              <a:rPr sz="2400" spc="-10" dirty="0">
                <a:latin typeface="Microsoft Sans Serif"/>
                <a:cs typeface="Microsoft Sans Serif"/>
              </a:rPr>
              <a:t>foramen</a:t>
            </a:r>
            <a:endParaRPr sz="2400" dirty="0">
              <a:latin typeface="Microsoft Sans Serif"/>
              <a:cs typeface="Microsoft Sans Serif"/>
            </a:endParaRPr>
          </a:p>
          <a:p>
            <a:pPr marL="241300" indent="-228600">
              <a:lnSpc>
                <a:spcPct val="100000"/>
              </a:lnSpc>
              <a:spcBef>
                <a:spcPts val="1235"/>
              </a:spcBef>
              <a:buSzPct val="125000"/>
              <a:buFont typeface="Arial MT"/>
              <a:buChar char="•"/>
              <a:tabLst>
                <a:tab pos="241300" algn="l"/>
              </a:tabLst>
            </a:pPr>
            <a:r>
              <a:rPr sz="2400" spc="-135" dirty="0">
                <a:latin typeface="Microsoft Sans Serif"/>
                <a:cs typeface="Microsoft Sans Serif"/>
              </a:rPr>
              <a:t>•</a:t>
            </a:r>
            <a:r>
              <a:rPr sz="2400" b="1" spc="-135" dirty="0">
                <a:latin typeface="Arial"/>
                <a:cs typeface="Arial"/>
              </a:rPr>
              <a:t>Orientation</a:t>
            </a:r>
            <a:r>
              <a:rPr sz="2400" b="1" spc="-35" dirty="0">
                <a:latin typeface="Arial"/>
                <a:cs typeface="Arial"/>
              </a:rPr>
              <a:t> </a:t>
            </a:r>
            <a:r>
              <a:rPr sz="2400" b="1" dirty="0">
                <a:latin typeface="Arial"/>
                <a:cs typeface="Arial"/>
              </a:rPr>
              <a:t>of</a:t>
            </a:r>
            <a:r>
              <a:rPr sz="2400" b="1" spc="-20" dirty="0">
                <a:latin typeface="Arial"/>
                <a:cs typeface="Arial"/>
              </a:rPr>
              <a:t> </a:t>
            </a:r>
            <a:r>
              <a:rPr sz="2400" b="1" spc="-200" dirty="0">
                <a:latin typeface="Arial"/>
                <a:cs typeface="Arial"/>
              </a:rPr>
              <a:t>the</a:t>
            </a:r>
            <a:r>
              <a:rPr sz="2400" b="1" spc="-50" dirty="0">
                <a:latin typeface="Arial"/>
                <a:cs typeface="Arial"/>
              </a:rPr>
              <a:t> </a:t>
            </a:r>
            <a:r>
              <a:rPr sz="2400" b="1" spc="-145" dirty="0">
                <a:latin typeface="Arial"/>
                <a:cs typeface="Arial"/>
              </a:rPr>
              <a:t>bevel</a:t>
            </a:r>
            <a:r>
              <a:rPr sz="2400" spc="-145" dirty="0">
                <a:latin typeface="Microsoft Sans Serif"/>
                <a:cs typeface="Microsoft Sans Serif"/>
              </a:rPr>
              <a:t>:</a:t>
            </a:r>
            <a:r>
              <a:rPr sz="2400" spc="-15" dirty="0">
                <a:latin typeface="Microsoft Sans Serif"/>
                <a:cs typeface="Microsoft Sans Serif"/>
              </a:rPr>
              <a:t> </a:t>
            </a:r>
            <a:r>
              <a:rPr sz="2400" spc="-75" dirty="0">
                <a:latin typeface="Microsoft Sans Serif"/>
                <a:cs typeface="Microsoft Sans Serif"/>
              </a:rPr>
              <a:t>toward</a:t>
            </a:r>
            <a:r>
              <a:rPr sz="2400" spc="-25" dirty="0">
                <a:latin typeface="Microsoft Sans Serif"/>
                <a:cs typeface="Microsoft Sans Serif"/>
              </a:rPr>
              <a:t> </a:t>
            </a:r>
            <a:r>
              <a:rPr sz="2400" spc="-85" dirty="0">
                <a:latin typeface="Microsoft Sans Serif"/>
                <a:cs typeface="Microsoft Sans Serif"/>
              </a:rPr>
              <a:t>bone</a:t>
            </a:r>
            <a:endParaRPr sz="2400" dirty="0">
              <a:latin typeface="Microsoft Sans Serif"/>
              <a:cs typeface="Microsoft Sans Serif"/>
            </a:endParaRPr>
          </a:p>
        </p:txBody>
      </p:sp>
      <p:grpSp>
        <p:nvGrpSpPr>
          <p:cNvPr id="4" name="object 4"/>
          <p:cNvGrpSpPr/>
          <p:nvPr/>
        </p:nvGrpSpPr>
        <p:grpSpPr>
          <a:xfrm>
            <a:off x="5958839" y="871796"/>
            <a:ext cx="5837555" cy="5848985"/>
            <a:chOff x="5958839" y="871796"/>
            <a:chExt cx="5837555" cy="5848985"/>
          </a:xfrm>
        </p:grpSpPr>
        <p:pic>
          <p:nvPicPr>
            <p:cNvPr id="5" name="object 5"/>
            <p:cNvPicPr/>
            <p:nvPr/>
          </p:nvPicPr>
          <p:blipFill>
            <a:blip r:embed="rId2" cstate="print"/>
            <a:stretch>
              <a:fillRect/>
            </a:stretch>
          </p:blipFill>
          <p:spPr>
            <a:xfrm>
              <a:off x="5958839" y="871796"/>
              <a:ext cx="3867170" cy="3081384"/>
            </a:xfrm>
            <a:prstGeom prst="rect">
              <a:avLst/>
            </a:prstGeom>
          </p:spPr>
        </p:pic>
        <p:pic>
          <p:nvPicPr>
            <p:cNvPr id="6" name="object 6"/>
            <p:cNvPicPr/>
            <p:nvPr/>
          </p:nvPicPr>
          <p:blipFill>
            <a:blip r:embed="rId3" cstate="print"/>
            <a:stretch>
              <a:fillRect/>
            </a:stretch>
          </p:blipFill>
          <p:spPr>
            <a:xfrm>
              <a:off x="7363967" y="3297967"/>
              <a:ext cx="4431914" cy="3422696"/>
            </a:xfrm>
            <a:prstGeom prst="rect">
              <a:avLst/>
            </a:prstGeom>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7465" y="273253"/>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785266" y="1079645"/>
            <a:ext cx="4575810" cy="2501265"/>
          </a:xfrm>
          <a:prstGeom prst="rect">
            <a:avLst/>
          </a:prstGeom>
        </p:spPr>
        <p:txBody>
          <a:bodyPr vert="horz" wrap="square" lIns="0" tIns="113030" rIns="0" bIns="0" rtlCol="0">
            <a:spAutoFit/>
          </a:bodyPr>
          <a:lstStyle/>
          <a:p>
            <a:pPr marL="12700">
              <a:lnSpc>
                <a:spcPct val="100000"/>
              </a:lnSpc>
              <a:spcBef>
                <a:spcPts val="890"/>
              </a:spcBef>
            </a:pPr>
            <a:r>
              <a:rPr sz="2400" b="1" spc="-125" dirty="0">
                <a:latin typeface="Arial"/>
                <a:cs typeface="Arial"/>
              </a:rPr>
              <a:t>Procedure</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310" dirty="0">
                <a:latin typeface="Microsoft Sans Serif"/>
                <a:cs typeface="Microsoft Sans Serif"/>
              </a:rPr>
              <a:t>Assume</a:t>
            </a:r>
            <a:r>
              <a:rPr sz="2400" spc="30"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125" dirty="0">
                <a:latin typeface="Microsoft Sans Serif"/>
                <a:cs typeface="Microsoft Sans Serif"/>
              </a:rPr>
              <a:t>correct</a:t>
            </a:r>
            <a:r>
              <a:rPr sz="2400" spc="15" dirty="0">
                <a:latin typeface="Microsoft Sans Serif"/>
                <a:cs typeface="Microsoft Sans Serif"/>
              </a:rPr>
              <a:t> </a:t>
            </a:r>
            <a:r>
              <a:rPr sz="2400" spc="-10" dirty="0">
                <a:latin typeface="Microsoft Sans Serif"/>
                <a:cs typeface="Microsoft Sans Serif"/>
              </a:rPr>
              <a:t>position</a:t>
            </a:r>
            <a:endParaRPr sz="2400">
              <a:latin typeface="Microsoft Sans Serif"/>
              <a:cs typeface="Microsoft Sans Serif"/>
            </a:endParaRPr>
          </a:p>
          <a:p>
            <a:pPr marL="241300" marR="5080" indent="-229235">
              <a:lnSpc>
                <a:spcPct val="120000"/>
              </a:lnSpc>
              <a:spcBef>
                <a:spcPts val="985"/>
              </a:spcBef>
              <a:buSzPct val="125000"/>
              <a:buFont typeface="Arial MT"/>
              <a:buChar char="•"/>
              <a:tabLst>
                <a:tab pos="241300" algn="l"/>
              </a:tabLst>
            </a:pPr>
            <a:r>
              <a:rPr sz="2400" spc="-204" dirty="0">
                <a:latin typeface="Microsoft Sans Serif"/>
                <a:cs typeface="Microsoft Sans Serif"/>
              </a:rPr>
              <a:t>For</a:t>
            </a:r>
            <a:r>
              <a:rPr sz="2400" spc="20" dirty="0">
                <a:latin typeface="Microsoft Sans Serif"/>
                <a:cs typeface="Microsoft Sans Serif"/>
              </a:rPr>
              <a:t> </a:t>
            </a:r>
            <a:r>
              <a:rPr sz="2400" dirty="0">
                <a:latin typeface="Microsoft Sans Serif"/>
                <a:cs typeface="Microsoft Sans Serif"/>
              </a:rPr>
              <a:t>a</a:t>
            </a:r>
            <a:r>
              <a:rPr sz="2400" spc="-110" dirty="0">
                <a:latin typeface="Microsoft Sans Serif"/>
                <a:cs typeface="Microsoft Sans Serif"/>
              </a:rPr>
              <a:t> </a:t>
            </a:r>
            <a:r>
              <a:rPr sz="2400" spc="-55" dirty="0">
                <a:latin typeface="Microsoft Sans Serif"/>
                <a:cs typeface="Microsoft Sans Serif"/>
              </a:rPr>
              <a:t>right </a:t>
            </a:r>
            <a:r>
              <a:rPr sz="2400" dirty="0">
                <a:latin typeface="Microsoft Sans Serif"/>
                <a:cs typeface="Microsoft Sans Serif"/>
              </a:rPr>
              <a:t>or</a:t>
            </a:r>
            <a:r>
              <a:rPr sz="2400" spc="-50" dirty="0">
                <a:latin typeface="Microsoft Sans Serif"/>
                <a:cs typeface="Microsoft Sans Serif"/>
              </a:rPr>
              <a:t> </a:t>
            </a:r>
            <a:r>
              <a:rPr sz="2400" dirty="0">
                <a:latin typeface="Microsoft Sans Serif"/>
                <a:cs typeface="Microsoft Sans Serif"/>
              </a:rPr>
              <a:t>left</a:t>
            </a:r>
            <a:r>
              <a:rPr sz="2400" spc="-45" dirty="0">
                <a:latin typeface="Microsoft Sans Serif"/>
                <a:cs typeface="Microsoft Sans Serif"/>
              </a:rPr>
              <a:t> </a:t>
            </a:r>
            <a:r>
              <a:rPr sz="2400" spc="-35" dirty="0">
                <a:latin typeface="Microsoft Sans Serif"/>
                <a:cs typeface="Microsoft Sans Serif"/>
              </a:rPr>
              <a:t>infraorbital</a:t>
            </a:r>
            <a:r>
              <a:rPr sz="2400" spc="-15" dirty="0">
                <a:latin typeface="Microsoft Sans Serif"/>
                <a:cs typeface="Microsoft Sans Serif"/>
              </a:rPr>
              <a:t> </a:t>
            </a:r>
            <a:r>
              <a:rPr sz="2400" spc="-110" dirty="0">
                <a:latin typeface="Microsoft Sans Serif"/>
                <a:cs typeface="Microsoft Sans Serif"/>
              </a:rPr>
              <a:t>nerve </a:t>
            </a:r>
            <a:r>
              <a:rPr sz="2400" spc="-105" dirty="0">
                <a:latin typeface="Microsoft Sans Serif"/>
                <a:cs typeface="Microsoft Sans Serif"/>
              </a:rPr>
              <a:t>block</a:t>
            </a:r>
            <a:r>
              <a:rPr sz="2400" spc="10" dirty="0">
                <a:latin typeface="Microsoft Sans Serif"/>
                <a:cs typeface="Microsoft Sans Serif"/>
              </a:rPr>
              <a:t> </a:t>
            </a:r>
            <a:r>
              <a:rPr sz="2400" spc="-85" dirty="0">
                <a:latin typeface="Microsoft Sans Serif"/>
                <a:cs typeface="Microsoft Sans Serif"/>
              </a:rPr>
              <a:t>(right-</a:t>
            </a:r>
            <a:r>
              <a:rPr sz="2400" spc="-135" dirty="0">
                <a:latin typeface="Microsoft Sans Serif"/>
                <a:cs typeface="Microsoft Sans Serif"/>
              </a:rPr>
              <a:t>handed)</a:t>
            </a:r>
            <a:r>
              <a:rPr sz="2400" spc="5" dirty="0">
                <a:latin typeface="Microsoft Sans Serif"/>
                <a:cs typeface="Microsoft Sans Serif"/>
              </a:rPr>
              <a:t> </a:t>
            </a:r>
            <a:r>
              <a:rPr sz="2400" spc="-25" dirty="0">
                <a:latin typeface="Microsoft Sans Serif"/>
                <a:cs typeface="Microsoft Sans Serif"/>
              </a:rPr>
              <a:t>-</a:t>
            </a:r>
            <a:r>
              <a:rPr sz="2400" dirty="0">
                <a:latin typeface="Microsoft Sans Serif"/>
                <a:cs typeface="Microsoft Sans Serif"/>
              </a:rPr>
              <a:t>10</a:t>
            </a:r>
            <a:r>
              <a:rPr sz="2400" spc="20" dirty="0">
                <a:latin typeface="Microsoft Sans Serif"/>
                <a:cs typeface="Microsoft Sans Serif"/>
              </a:rPr>
              <a:t> </a:t>
            </a:r>
            <a:r>
              <a:rPr sz="2400" spc="-10" dirty="0">
                <a:latin typeface="Microsoft Sans Serif"/>
                <a:cs typeface="Microsoft Sans Serif"/>
              </a:rPr>
              <a:t>o'clock </a:t>
            </a:r>
            <a:r>
              <a:rPr sz="2400" spc="-130" dirty="0">
                <a:latin typeface="Microsoft Sans Serif"/>
                <a:cs typeface="Microsoft Sans Serif"/>
              </a:rPr>
              <a:t>position</a:t>
            </a:r>
            <a:r>
              <a:rPr sz="2400" spc="-30" dirty="0">
                <a:latin typeface="Microsoft Sans Serif"/>
                <a:cs typeface="Microsoft Sans Serif"/>
              </a:rPr>
              <a:t> </a:t>
            </a:r>
            <a:r>
              <a:rPr sz="2400" spc="-55" dirty="0">
                <a:latin typeface="Microsoft Sans Serif"/>
                <a:cs typeface="Microsoft Sans Serif"/>
              </a:rPr>
              <a:t>directly</a:t>
            </a:r>
            <a:r>
              <a:rPr sz="2400" spc="-100" dirty="0">
                <a:latin typeface="Microsoft Sans Serif"/>
                <a:cs typeface="Microsoft Sans Serif"/>
              </a:rPr>
              <a:t> </a:t>
            </a:r>
            <a:r>
              <a:rPr sz="2400" spc="-65" dirty="0">
                <a:latin typeface="Microsoft Sans Serif"/>
                <a:cs typeface="Microsoft Sans Serif"/>
              </a:rPr>
              <a:t>facing</a:t>
            </a:r>
            <a:r>
              <a:rPr sz="2400" spc="-2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0" dirty="0">
                <a:latin typeface="Microsoft Sans Serif"/>
                <a:cs typeface="Microsoft Sans Serif"/>
              </a:rPr>
              <a:t>patient.</a:t>
            </a:r>
            <a:endParaRPr sz="2400">
              <a:latin typeface="Microsoft Sans Serif"/>
              <a:cs typeface="Microsoft Sans Serif"/>
            </a:endParaRPr>
          </a:p>
        </p:txBody>
      </p:sp>
      <p:pic>
        <p:nvPicPr>
          <p:cNvPr id="4" name="object 4"/>
          <p:cNvPicPr/>
          <p:nvPr/>
        </p:nvPicPr>
        <p:blipFill>
          <a:blip r:embed="rId2" cstate="print"/>
          <a:stretch>
            <a:fillRect/>
          </a:stretch>
        </p:blipFill>
        <p:spPr>
          <a:xfrm>
            <a:off x="6461759" y="1121759"/>
            <a:ext cx="3870989" cy="547083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43078"/>
            <a:ext cx="9262745" cy="574040"/>
          </a:xfrm>
          <a:prstGeom prst="rect">
            <a:avLst/>
          </a:prstGeom>
        </p:spPr>
        <p:txBody>
          <a:bodyPr vert="horz" wrap="square" lIns="0" tIns="12700" rIns="0" bIns="0" rtlCol="0">
            <a:spAutoFit/>
          </a:bodyPr>
          <a:lstStyle/>
          <a:p>
            <a:pPr marL="12700">
              <a:lnSpc>
                <a:spcPct val="100000"/>
              </a:lnSpc>
              <a:spcBef>
                <a:spcPts val="100"/>
              </a:spcBef>
            </a:pPr>
            <a:r>
              <a:rPr spc="-340" dirty="0"/>
              <a:t>ANTERIOR</a:t>
            </a:r>
            <a:r>
              <a:rPr spc="-30" dirty="0"/>
              <a:t> </a:t>
            </a:r>
            <a:r>
              <a:rPr spc="-440" dirty="0"/>
              <a:t>SUPERIOR</a:t>
            </a:r>
            <a:r>
              <a:rPr spc="-20" dirty="0"/>
              <a:t> </a:t>
            </a:r>
            <a:r>
              <a:rPr spc="-405" dirty="0"/>
              <a:t>ALVEOLAR</a:t>
            </a:r>
            <a:r>
              <a:rPr spc="5" dirty="0"/>
              <a:t> </a:t>
            </a:r>
            <a:r>
              <a:rPr spc="-459" dirty="0"/>
              <a:t>NERVE</a:t>
            </a:r>
            <a:r>
              <a:rPr spc="-25" dirty="0"/>
              <a:t> </a:t>
            </a:r>
            <a:r>
              <a:rPr spc="-495" dirty="0"/>
              <a:t>BLOCK</a:t>
            </a:r>
          </a:p>
        </p:txBody>
      </p:sp>
      <p:sp>
        <p:nvSpPr>
          <p:cNvPr id="3" name="object 3"/>
          <p:cNvSpPr txBox="1"/>
          <p:nvPr/>
        </p:nvSpPr>
        <p:spPr>
          <a:xfrm>
            <a:off x="533400" y="1043441"/>
            <a:ext cx="5562600" cy="5441233"/>
          </a:xfrm>
          <a:prstGeom prst="rect">
            <a:avLst/>
          </a:prstGeom>
        </p:spPr>
        <p:txBody>
          <a:bodyPr vert="horz" wrap="square" lIns="0" tIns="59690" rIns="0" bIns="0" rtlCol="0">
            <a:spAutoFit/>
          </a:bodyPr>
          <a:lstStyle/>
          <a:p>
            <a:pPr marL="12700">
              <a:lnSpc>
                <a:spcPct val="100000"/>
              </a:lnSpc>
              <a:spcBef>
                <a:spcPts val="470"/>
              </a:spcBef>
            </a:pPr>
            <a:r>
              <a:rPr sz="2200" b="1" spc="-95" dirty="0">
                <a:latin typeface="Arial"/>
                <a:cs typeface="Arial"/>
              </a:rPr>
              <a:t>Procedure</a:t>
            </a:r>
            <a:endParaRPr sz="2200" dirty="0">
              <a:latin typeface="Arial"/>
              <a:cs typeface="Arial"/>
            </a:endParaRPr>
          </a:p>
          <a:p>
            <a:pPr marL="240029" indent="-227329">
              <a:lnSpc>
                <a:spcPct val="100000"/>
              </a:lnSpc>
              <a:spcBef>
                <a:spcPts val="1010"/>
              </a:spcBef>
              <a:buSzPct val="125000"/>
              <a:buFont typeface="Arial MT"/>
              <a:buChar char="•"/>
              <a:tabLst>
                <a:tab pos="240029" algn="l"/>
              </a:tabLst>
            </a:pPr>
            <a:r>
              <a:rPr sz="2200" spc="-90" dirty="0">
                <a:latin typeface="Microsoft Sans Serif"/>
                <a:cs typeface="Microsoft Sans Serif"/>
              </a:rPr>
              <a:t>Prepare</a:t>
            </a:r>
            <a:r>
              <a:rPr sz="2200" spc="-45" dirty="0">
                <a:latin typeface="Microsoft Sans Serif"/>
                <a:cs typeface="Microsoft Sans Serif"/>
              </a:rPr>
              <a:t> </a:t>
            </a:r>
            <a:r>
              <a:rPr sz="2200" spc="-125" dirty="0">
                <a:latin typeface="Microsoft Sans Serif"/>
                <a:cs typeface="Microsoft Sans Serif"/>
              </a:rPr>
              <a:t>the</a:t>
            </a:r>
            <a:r>
              <a:rPr sz="2200" spc="-10" dirty="0">
                <a:latin typeface="Microsoft Sans Serif"/>
                <a:cs typeface="Microsoft Sans Serif"/>
              </a:rPr>
              <a:t> </a:t>
            </a:r>
            <a:r>
              <a:rPr sz="2200" spc="-225" dirty="0">
                <a:latin typeface="Microsoft Sans Serif"/>
                <a:cs typeface="Microsoft Sans Serif"/>
              </a:rPr>
              <a:t>tissues</a:t>
            </a:r>
            <a:r>
              <a:rPr sz="2200" spc="20" dirty="0">
                <a:latin typeface="Microsoft Sans Serif"/>
                <a:cs typeface="Microsoft Sans Serif"/>
              </a:rPr>
              <a:t> </a:t>
            </a:r>
            <a:r>
              <a:rPr sz="2200" dirty="0">
                <a:latin typeface="Microsoft Sans Serif"/>
                <a:cs typeface="Microsoft Sans Serif"/>
              </a:rPr>
              <a:t>at</a:t>
            </a:r>
            <a:r>
              <a:rPr sz="2200" spc="5" dirty="0">
                <a:latin typeface="Microsoft Sans Serif"/>
                <a:cs typeface="Microsoft Sans Serif"/>
              </a:rPr>
              <a:t> </a:t>
            </a:r>
            <a:r>
              <a:rPr sz="2200" spc="-125" dirty="0">
                <a:latin typeface="Microsoft Sans Serif"/>
                <a:cs typeface="Microsoft Sans Serif"/>
              </a:rPr>
              <a:t>the</a:t>
            </a:r>
            <a:r>
              <a:rPr sz="2200" spc="-15" dirty="0">
                <a:latin typeface="Microsoft Sans Serif"/>
                <a:cs typeface="Microsoft Sans Serif"/>
              </a:rPr>
              <a:t> </a:t>
            </a:r>
            <a:r>
              <a:rPr sz="2200" spc="-120" dirty="0">
                <a:latin typeface="Microsoft Sans Serif"/>
                <a:cs typeface="Microsoft Sans Serif"/>
              </a:rPr>
              <a:t>injection</a:t>
            </a:r>
            <a:r>
              <a:rPr sz="2200" spc="35" dirty="0">
                <a:latin typeface="Microsoft Sans Serif"/>
                <a:cs typeface="Microsoft Sans Serif"/>
              </a:rPr>
              <a:t> </a:t>
            </a:r>
            <a:r>
              <a:rPr sz="2200" spc="-10" dirty="0">
                <a:latin typeface="Microsoft Sans Serif"/>
                <a:cs typeface="Microsoft Sans Serif"/>
              </a:rPr>
              <a:t>site.</a:t>
            </a:r>
            <a:endParaRPr sz="2200" dirty="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200" spc="-155" dirty="0">
                <a:latin typeface="Microsoft Sans Serif"/>
                <a:cs typeface="Microsoft Sans Serif"/>
              </a:rPr>
              <a:t>Locate</a:t>
            </a:r>
            <a:r>
              <a:rPr sz="2200" spc="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30" dirty="0">
                <a:latin typeface="Microsoft Sans Serif"/>
                <a:cs typeface="Microsoft Sans Serif"/>
              </a:rPr>
              <a:t>infraorbital</a:t>
            </a:r>
            <a:r>
              <a:rPr sz="2200" spc="-65" dirty="0">
                <a:latin typeface="Microsoft Sans Serif"/>
                <a:cs typeface="Microsoft Sans Serif"/>
              </a:rPr>
              <a:t> </a:t>
            </a:r>
            <a:r>
              <a:rPr sz="2200" spc="-10" dirty="0">
                <a:latin typeface="Microsoft Sans Serif"/>
                <a:cs typeface="Microsoft Sans Serif"/>
              </a:rPr>
              <a:t>foramen</a:t>
            </a:r>
            <a:endParaRPr sz="2200" dirty="0">
              <a:latin typeface="Microsoft Sans Serif"/>
              <a:cs typeface="Microsoft Sans Serif"/>
            </a:endParaRPr>
          </a:p>
          <a:p>
            <a:pPr marL="240029" indent="-227329">
              <a:lnSpc>
                <a:spcPct val="100000"/>
              </a:lnSpc>
              <a:spcBef>
                <a:spcPts val="985"/>
              </a:spcBef>
              <a:buSzPct val="125000"/>
              <a:buFont typeface="Arial MT"/>
              <a:buChar char="•"/>
              <a:tabLst>
                <a:tab pos="240029" algn="l"/>
              </a:tabLst>
            </a:pPr>
            <a:r>
              <a:rPr sz="2200" spc="-170" dirty="0">
                <a:latin typeface="Microsoft Sans Serif"/>
                <a:cs typeface="Microsoft Sans Serif"/>
              </a:rPr>
              <a:t>Feel</a:t>
            </a:r>
            <a:r>
              <a:rPr sz="2200" spc="20" dirty="0">
                <a:latin typeface="Microsoft Sans Serif"/>
                <a:cs typeface="Microsoft Sans Serif"/>
              </a:rPr>
              <a:t> </a:t>
            </a:r>
            <a:r>
              <a:rPr sz="2200" spc="-130" dirty="0">
                <a:latin typeface="Microsoft Sans Serif"/>
                <a:cs typeface="Microsoft Sans Serif"/>
              </a:rPr>
              <a:t>the</a:t>
            </a:r>
            <a:r>
              <a:rPr sz="2200" spc="-15" dirty="0">
                <a:latin typeface="Microsoft Sans Serif"/>
                <a:cs typeface="Microsoft Sans Serif"/>
              </a:rPr>
              <a:t> </a:t>
            </a:r>
            <a:r>
              <a:rPr sz="2200" spc="-30" dirty="0">
                <a:latin typeface="Microsoft Sans Serif"/>
                <a:cs typeface="Microsoft Sans Serif"/>
              </a:rPr>
              <a:t>infraorbital </a:t>
            </a:r>
            <a:r>
              <a:rPr sz="2200" spc="-10" dirty="0">
                <a:latin typeface="Microsoft Sans Serif"/>
                <a:cs typeface="Microsoft Sans Serif"/>
              </a:rPr>
              <a:t>notch.</a:t>
            </a:r>
            <a:endParaRPr sz="2200" dirty="0">
              <a:latin typeface="Microsoft Sans Serif"/>
              <a:cs typeface="Microsoft Sans Serif"/>
            </a:endParaRPr>
          </a:p>
          <a:p>
            <a:pPr marL="697865" lvl="1" indent="-227965">
              <a:lnSpc>
                <a:spcPct val="100000"/>
              </a:lnSpc>
              <a:spcBef>
                <a:spcPts val="540"/>
              </a:spcBef>
              <a:buSzPct val="123684"/>
              <a:buFont typeface="Arial MT"/>
              <a:buChar char="•"/>
              <a:tabLst>
                <a:tab pos="697865" algn="l"/>
              </a:tabLst>
            </a:pPr>
            <a:r>
              <a:rPr sz="2000" spc="-135" dirty="0">
                <a:latin typeface="Microsoft Sans Serif"/>
                <a:cs typeface="Microsoft Sans Serif"/>
              </a:rPr>
              <a:t>Move</a:t>
            </a:r>
            <a:r>
              <a:rPr sz="2000" spc="5" dirty="0">
                <a:latin typeface="Microsoft Sans Serif"/>
                <a:cs typeface="Microsoft Sans Serif"/>
              </a:rPr>
              <a:t> </a:t>
            </a:r>
            <a:r>
              <a:rPr sz="2000" spc="-95" dirty="0">
                <a:latin typeface="Microsoft Sans Serif"/>
                <a:cs typeface="Microsoft Sans Serif"/>
              </a:rPr>
              <a:t>your</a:t>
            </a:r>
            <a:r>
              <a:rPr sz="2000" spc="-30" dirty="0">
                <a:latin typeface="Microsoft Sans Serif"/>
                <a:cs typeface="Microsoft Sans Serif"/>
              </a:rPr>
              <a:t> </a:t>
            </a:r>
            <a:r>
              <a:rPr sz="2000" spc="-40" dirty="0">
                <a:latin typeface="Microsoft Sans Serif"/>
                <a:cs typeface="Microsoft Sans Serif"/>
              </a:rPr>
              <a:t>finger</a:t>
            </a:r>
            <a:r>
              <a:rPr sz="2000" spc="-75" dirty="0">
                <a:latin typeface="Microsoft Sans Serif"/>
                <a:cs typeface="Microsoft Sans Serif"/>
              </a:rPr>
              <a:t> </a:t>
            </a:r>
            <a:r>
              <a:rPr sz="2000" spc="-100" dirty="0">
                <a:latin typeface="Microsoft Sans Serif"/>
                <a:cs typeface="Microsoft Sans Serif"/>
              </a:rPr>
              <a:t>downward</a:t>
            </a:r>
            <a:r>
              <a:rPr sz="2000" spc="-25" dirty="0">
                <a:latin typeface="Microsoft Sans Serif"/>
                <a:cs typeface="Microsoft Sans Serif"/>
              </a:rPr>
              <a:t> </a:t>
            </a:r>
            <a:r>
              <a:rPr sz="2000" spc="-80" dirty="0">
                <a:latin typeface="Microsoft Sans Serif"/>
                <a:cs typeface="Microsoft Sans Serif"/>
              </a:rPr>
              <a:t>from</a:t>
            </a:r>
            <a:r>
              <a:rPr sz="2000" spc="20" dirty="0">
                <a:latin typeface="Microsoft Sans Serif"/>
                <a:cs typeface="Microsoft Sans Serif"/>
              </a:rPr>
              <a:t> </a:t>
            </a:r>
            <a:r>
              <a:rPr sz="2000" spc="-125" dirty="0">
                <a:latin typeface="Microsoft Sans Serif"/>
                <a:cs typeface="Microsoft Sans Serif"/>
              </a:rPr>
              <a:t>the</a:t>
            </a:r>
            <a:r>
              <a:rPr sz="2000" dirty="0">
                <a:latin typeface="Microsoft Sans Serif"/>
                <a:cs typeface="Microsoft Sans Serif"/>
              </a:rPr>
              <a:t> </a:t>
            </a:r>
            <a:r>
              <a:rPr sz="2000" spc="-10" dirty="0">
                <a:latin typeface="Microsoft Sans Serif"/>
                <a:cs typeface="Microsoft Sans Serif"/>
              </a:rPr>
              <a:t>notch,</a:t>
            </a:r>
            <a:endParaRPr sz="2000" dirty="0">
              <a:latin typeface="Microsoft Sans Serif"/>
              <a:cs typeface="Microsoft Sans Serif"/>
            </a:endParaRPr>
          </a:p>
          <a:p>
            <a:pPr marL="698500">
              <a:lnSpc>
                <a:spcPct val="100000"/>
              </a:lnSpc>
            </a:pPr>
            <a:r>
              <a:rPr sz="2000" spc="-40" dirty="0">
                <a:latin typeface="Microsoft Sans Serif"/>
                <a:cs typeface="Microsoft Sans Serif"/>
              </a:rPr>
              <a:t>applying</a:t>
            </a:r>
            <a:r>
              <a:rPr sz="2000" spc="-85" dirty="0">
                <a:latin typeface="Microsoft Sans Serif"/>
                <a:cs typeface="Microsoft Sans Serif"/>
              </a:rPr>
              <a:t> </a:t>
            </a:r>
            <a:r>
              <a:rPr sz="2000" spc="-95" dirty="0">
                <a:latin typeface="Microsoft Sans Serif"/>
                <a:cs typeface="Microsoft Sans Serif"/>
              </a:rPr>
              <a:t>gentle</a:t>
            </a:r>
            <a:r>
              <a:rPr sz="2000" spc="-30" dirty="0">
                <a:latin typeface="Microsoft Sans Serif"/>
                <a:cs typeface="Microsoft Sans Serif"/>
              </a:rPr>
              <a:t> </a:t>
            </a:r>
            <a:r>
              <a:rPr sz="2000" spc="-145" dirty="0">
                <a:latin typeface="Microsoft Sans Serif"/>
                <a:cs typeface="Microsoft Sans Serif"/>
              </a:rPr>
              <a:t>pressure</a:t>
            </a:r>
            <a:r>
              <a:rPr sz="2000" spc="20" dirty="0">
                <a:latin typeface="Microsoft Sans Serif"/>
                <a:cs typeface="Microsoft Sans Serif"/>
              </a:rPr>
              <a:t> </a:t>
            </a:r>
            <a:r>
              <a:rPr sz="2000" dirty="0">
                <a:latin typeface="Microsoft Sans Serif"/>
                <a:cs typeface="Microsoft Sans Serif"/>
              </a:rPr>
              <a:t>to</a:t>
            </a:r>
            <a:r>
              <a:rPr sz="2000" spc="-30" dirty="0">
                <a:latin typeface="Microsoft Sans Serif"/>
                <a:cs typeface="Microsoft Sans Serif"/>
              </a:rPr>
              <a:t> </a:t>
            </a:r>
            <a:r>
              <a:rPr sz="2000" spc="-114" dirty="0">
                <a:latin typeface="Microsoft Sans Serif"/>
                <a:cs typeface="Microsoft Sans Serif"/>
              </a:rPr>
              <a:t>the</a:t>
            </a:r>
            <a:r>
              <a:rPr sz="2000" spc="-10" dirty="0">
                <a:latin typeface="Microsoft Sans Serif"/>
                <a:cs typeface="Microsoft Sans Serif"/>
              </a:rPr>
              <a:t> </a:t>
            </a:r>
            <a:r>
              <a:rPr sz="2000" spc="-65" dirty="0">
                <a:latin typeface="Microsoft Sans Serif"/>
                <a:cs typeface="Microsoft Sans Serif"/>
              </a:rPr>
              <a:t>tissues.</a:t>
            </a:r>
            <a:endParaRPr sz="2000" dirty="0">
              <a:latin typeface="Microsoft Sans Serif"/>
              <a:cs typeface="Microsoft Sans Serif"/>
            </a:endParaRPr>
          </a:p>
          <a:p>
            <a:pPr marL="698500" marR="136525" lvl="1" indent="-228600">
              <a:lnSpc>
                <a:spcPct val="100000"/>
              </a:lnSpc>
              <a:spcBef>
                <a:spcPts val="484"/>
              </a:spcBef>
              <a:buSzPct val="123684"/>
              <a:buFont typeface="Arial MT"/>
              <a:buChar char="•"/>
              <a:tabLst>
                <a:tab pos="698500" algn="l"/>
              </a:tabLst>
            </a:pPr>
            <a:r>
              <a:rPr sz="2000" spc="-235" dirty="0">
                <a:latin typeface="Microsoft Sans Serif"/>
                <a:cs typeface="Microsoft Sans Serif"/>
              </a:rPr>
              <a:t>The</a:t>
            </a:r>
            <a:r>
              <a:rPr sz="2000" spc="5" dirty="0">
                <a:latin typeface="Microsoft Sans Serif"/>
                <a:cs typeface="Microsoft Sans Serif"/>
              </a:rPr>
              <a:t> </a:t>
            </a:r>
            <a:r>
              <a:rPr sz="2000" spc="-114" dirty="0">
                <a:latin typeface="Microsoft Sans Serif"/>
                <a:cs typeface="Microsoft Sans Serif"/>
              </a:rPr>
              <a:t>bone</a:t>
            </a:r>
            <a:r>
              <a:rPr sz="2000" spc="-10" dirty="0">
                <a:latin typeface="Microsoft Sans Serif"/>
                <a:cs typeface="Microsoft Sans Serif"/>
              </a:rPr>
              <a:t> </a:t>
            </a:r>
            <a:r>
              <a:rPr sz="2000" spc="-95" dirty="0">
                <a:latin typeface="Microsoft Sans Serif"/>
                <a:cs typeface="Microsoft Sans Serif"/>
              </a:rPr>
              <a:t>immediately</a:t>
            </a:r>
            <a:r>
              <a:rPr sz="2000" spc="-30" dirty="0">
                <a:latin typeface="Microsoft Sans Serif"/>
                <a:cs typeface="Microsoft Sans Serif"/>
              </a:rPr>
              <a:t> </a:t>
            </a:r>
            <a:r>
              <a:rPr sz="2000" spc="-45" dirty="0">
                <a:latin typeface="Microsoft Sans Serif"/>
                <a:cs typeface="Microsoft Sans Serif"/>
              </a:rPr>
              <a:t>inferior</a:t>
            </a:r>
            <a:r>
              <a:rPr sz="2000" spc="-80" dirty="0">
                <a:latin typeface="Microsoft Sans Serif"/>
                <a:cs typeface="Microsoft Sans Serif"/>
              </a:rPr>
              <a:t> </a:t>
            </a:r>
            <a:r>
              <a:rPr sz="2000" dirty="0">
                <a:latin typeface="Microsoft Sans Serif"/>
                <a:cs typeface="Microsoft Sans Serif"/>
              </a:rPr>
              <a:t>to</a:t>
            </a:r>
            <a:r>
              <a:rPr sz="2000" spc="-30" dirty="0">
                <a:latin typeface="Microsoft Sans Serif"/>
                <a:cs typeface="Microsoft Sans Serif"/>
              </a:rPr>
              <a:t> </a:t>
            </a:r>
            <a:r>
              <a:rPr sz="2000" spc="-114" dirty="0">
                <a:latin typeface="Microsoft Sans Serif"/>
                <a:cs typeface="Microsoft Sans Serif"/>
              </a:rPr>
              <a:t>the</a:t>
            </a:r>
            <a:r>
              <a:rPr sz="2000" spc="-5" dirty="0">
                <a:latin typeface="Microsoft Sans Serif"/>
                <a:cs typeface="Microsoft Sans Serif"/>
              </a:rPr>
              <a:t> </a:t>
            </a:r>
            <a:r>
              <a:rPr sz="2000" spc="-155" dirty="0">
                <a:latin typeface="Microsoft Sans Serif"/>
                <a:cs typeface="Microsoft Sans Serif"/>
              </a:rPr>
              <a:t>notch</a:t>
            </a:r>
            <a:r>
              <a:rPr sz="2000" spc="25" dirty="0">
                <a:latin typeface="Microsoft Sans Serif"/>
                <a:cs typeface="Microsoft Sans Serif"/>
              </a:rPr>
              <a:t> </a:t>
            </a:r>
            <a:r>
              <a:rPr sz="2000" spc="-35" dirty="0">
                <a:latin typeface="Microsoft Sans Serif"/>
                <a:cs typeface="Microsoft Sans Serif"/>
              </a:rPr>
              <a:t>is </a:t>
            </a:r>
            <a:r>
              <a:rPr sz="2000" spc="-160" dirty="0">
                <a:latin typeface="Microsoft Sans Serif"/>
                <a:cs typeface="Microsoft Sans Serif"/>
              </a:rPr>
              <a:t>convex</a:t>
            </a:r>
            <a:r>
              <a:rPr sz="2000" spc="5" dirty="0">
                <a:latin typeface="Microsoft Sans Serif"/>
                <a:cs typeface="Microsoft Sans Serif"/>
              </a:rPr>
              <a:t> </a:t>
            </a:r>
            <a:r>
              <a:rPr sz="2000" spc="-20" dirty="0">
                <a:latin typeface="Microsoft Sans Serif"/>
                <a:cs typeface="Microsoft Sans Serif"/>
              </a:rPr>
              <a:t>(felt</a:t>
            </a:r>
            <a:r>
              <a:rPr sz="2000" spc="5" dirty="0">
                <a:latin typeface="Microsoft Sans Serif"/>
                <a:cs typeface="Microsoft Sans Serif"/>
              </a:rPr>
              <a:t> </a:t>
            </a:r>
            <a:r>
              <a:rPr sz="2000" spc="-175" dirty="0">
                <a:latin typeface="Microsoft Sans Serif"/>
                <a:cs typeface="Microsoft Sans Serif"/>
              </a:rPr>
              <a:t>as</a:t>
            </a:r>
            <a:r>
              <a:rPr sz="2000" spc="10" dirty="0">
                <a:latin typeface="Microsoft Sans Serif"/>
                <a:cs typeface="Microsoft Sans Serif"/>
              </a:rPr>
              <a:t> </a:t>
            </a:r>
            <a:r>
              <a:rPr sz="2000" spc="-120" dirty="0">
                <a:latin typeface="Microsoft Sans Serif"/>
                <a:cs typeface="Microsoft Sans Serif"/>
              </a:rPr>
              <a:t>an</a:t>
            </a:r>
            <a:r>
              <a:rPr sz="2000" dirty="0">
                <a:latin typeface="Microsoft Sans Serif"/>
                <a:cs typeface="Microsoft Sans Serif"/>
              </a:rPr>
              <a:t> </a:t>
            </a:r>
            <a:r>
              <a:rPr sz="2000" spc="-85" dirty="0">
                <a:latin typeface="Microsoft Sans Serif"/>
                <a:cs typeface="Microsoft Sans Serif"/>
              </a:rPr>
              <a:t>outward</a:t>
            </a:r>
            <a:r>
              <a:rPr sz="2000" spc="15" dirty="0">
                <a:latin typeface="Microsoft Sans Serif"/>
                <a:cs typeface="Microsoft Sans Serif"/>
              </a:rPr>
              <a:t> </a:t>
            </a:r>
            <a:r>
              <a:rPr sz="2000" spc="-100" dirty="0">
                <a:latin typeface="Microsoft Sans Serif"/>
                <a:cs typeface="Microsoft Sans Serif"/>
              </a:rPr>
              <a:t>bulge).</a:t>
            </a:r>
            <a:r>
              <a:rPr sz="2000" dirty="0">
                <a:latin typeface="Microsoft Sans Serif"/>
                <a:cs typeface="Microsoft Sans Serif"/>
              </a:rPr>
              <a:t> </a:t>
            </a:r>
            <a:r>
              <a:rPr sz="2000" spc="-20" dirty="0">
                <a:latin typeface="Microsoft Sans Serif"/>
                <a:cs typeface="Microsoft Sans Serif"/>
              </a:rPr>
              <a:t>This </a:t>
            </a:r>
            <a:r>
              <a:rPr sz="2000" spc="-130" dirty="0">
                <a:latin typeface="Microsoft Sans Serif"/>
                <a:cs typeface="Microsoft Sans Serif"/>
              </a:rPr>
              <a:t>represents</a:t>
            </a:r>
            <a:r>
              <a:rPr sz="2000" spc="5" dirty="0">
                <a:latin typeface="Microsoft Sans Serif"/>
                <a:cs typeface="Microsoft Sans Serif"/>
              </a:rPr>
              <a:t> </a:t>
            </a:r>
            <a:r>
              <a:rPr sz="2000" spc="-114" dirty="0">
                <a:latin typeface="Microsoft Sans Serif"/>
                <a:cs typeface="Microsoft Sans Serif"/>
              </a:rPr>
              <a:t>the</a:t>
            </a:r>
            <a:r>
              <a:rPr sz="2000" spc="-10" dirty="0">
                <a:latin typeface="Microsoft Sans Serif"/>
                <a:cs typeface="Microsoft Sans Serif"/>
              </a:rPr>
              <a:t> </a:t>
            </a:r>
            <a:r>
              <a:rPr sz="2000" spc="-95" dirty="0">
                <a:latin typeface="Microsoft Sans Serif"/>
                <a:cs typeface="Microsoft Sans Serif"/>
              </a:rPr>
              <a:t>lower</a:t>
            </a:r>
            <a:r>
              <a:rPr sz="2000" spc="-30" dirty="0">
                <a:latin typeface="Microsoft Sans Serif"/>
                <a:cs typeface="Microsoft Sans Serif"/>
              </a:rPr>
              <a:t> border</a:t>
            </a:r>
            <a:r>
              <a:rPr sz="2000" spc="-35" dirty="0">
                <a:latin typeface="Microsoft Sans Serif"/>
                <a:cs typeface="Microsoft Sans Serif"/>
              </a:rPr>
              <a:t> </a:t>
            </a:r>
            <a:r>
              <a:rPr sz="2000" dirty="0">
                <a:latin typeface="Microsoft Sans Serif"/>
                <a:cs typeface="Microsoft Sans Serif"/>
              </a:rPr>
              <a:t>of</a:t>
            </a:r>
            <a:r>
              <a:rPr sz="2000" spc="25" dirty="0">
                <a:latin typeface="Microsoft Sans Serif"/>
                <a:cs typeface="Microsoft Sans Serif"/>
              </a:rPr>
              <a:t> </a:t>
            </a:r>
            <a:r>
              <a:rPr sz="2000" spc="-114" dirty="0">
                <a:latin typeface="Microsoft Sans Serif"/>
                <a:cs typeface="Microsoft Sans Serif"/>
              </a:rPr>
              <a:t>the</a:t>
            </a:r>
            <a:r>
              <a:rPr sz="2000" spc="-5" dirty="0">
                <a:latin typeface="Microsoft Sans Serif"/>
                <a:cs typeface="Microsoft Sans Serif"/>
              </a:rPr>
              <a:t> </a:t>
            </a:r>
            <a:r>
              <a:rPr sz="2000" spc="-20" dirty="0">
                <a:latin typeface="Microsoft Sans Serif"/>
                <a:cs typeface="Microsoft Sans Serif"/>
              </a:rPr>
              <a:t>orbit</a:t>
            </a:r>
            <a:r>
              <a:rPr sz="2000" spc="-25" dirty="0">
                <a:latin typeface="Microsoft Sans Serif"/>
                <a:cs typeface="Microsoft Sans Serif"/>
              </a:rPr>
              <a:t> </a:t>
            </a:r>
            <a:r>
              <a:rPr sz="2000" spc="-20" dirty="0">
                <a:latin typeface="Microsoft Sans Serif"/>
                <a:cs typeface="Microsoft Sans Serif"/>
              </a:rPr>
              <a:t>and </a:t>
            </a:r>
            <a:r>
              <a:rPr sz="2000" spc="-114" dirty="0">
                <a:latin typeface="Microsoft Sans Serif"/>
                <a:cs typeface="Microsoft Sans Serif"/>
              </a:rPr>
              <a:t>the</a:t>
            </a:r>
            <a:r>
              <a:rPr sz="2000" spc="-10" dirty="0">
                <a:latin typeface="Microsoft Sans Serif"/>
                <a:cs typeface="Microsoft Sans Serif"/>
              </a:rPr>
              <a:t> </a:t>
            </a:r>
            <a:r>
              <a:rPr sz="2000" dirty="0">
                <a:latin typeface="Microsoft Sans Serif"/>
                <a:cs typeface="Microsoft Sans Serif"/>
              </a:rPr>
              <a:t>roof</a:t>
            </a:r>
            <a:r>
              <a:rPr sz="2000" spc="-45" dirty="0">
                <a:latin typeface="Microsoft Sans Serif"/>
                <a:cs typeface="Microsoft Sans Serif"/>
              </a:rPr>
              <a:t> </a:t>
            </a:r>
            <a:r>
              <a:rPr sz="2000" dirty="0">
                <a:latin typeface="Microsoft Sans Serif"/>
                <a:cs typeface="Microsoft Sans Serif"/>
              </a:rPr>
              <a:t>of</a:t>
            </a:r>
            <a:r>
              <a:rPr sz="2000" spc="-15" dirty="0">
                <a:latin typeface="Microsoft Sans Serif"/>
                <a:cs typeface="Microsoft Sans Serif"/>
              </a:rPr>
              <a:t> </a:t>
            </a:r>
            <a:r>
              <a:rPr sz="2000" spc="-114" dirty="0">
                <a:latin typeface="Microsoft Sans Serif"/>
                <a:cs typeface="Microsoft Sans Serif"/>
              </a:rPr>
              <a:t>the</a:t>
            </a:r>
            <a:r>
              <a:rPr sz="2000" spc="-10" dirty="0">
                <a:latin typeface="Microsoft Sans Serif"/>
                <a:cs typeface="Microsoft Sans Serif"/>
              </a:rPr>
              <a:t> </a:t>
            </a:r>
            <a:r>
              <a:rPr sz="2000" spc="-30" dirty="0">
                <a:latin typeface="Microsoft Sans Serif"/>
                <a:cs typeface="Microsoft Sans Serif"/>
              </a:rPr>
              <a:t>infraorbital </a:t>
            </a:r>
            <a:r>
              <a:rPr sz="2000" spc="-10" dirty="0">
                <a:latin typeface="Microsoft Sans Serif"/>
                <a:cs typeface="Microsoft Sans Serif"/>
              </a:rPr>
              <a:t>foramen</a:t>
            </a:r>
            <a:endParaRPr sz="2000" dirty="0">
              <a:latin typeface="Microsoft Sans Serif"/>
              <a:cs typeface="Microsoft Sans Serif"/>
            </a:endParaRPr>
          </a:p>
          <a:p>
            <a:pPr marL="697230" lvl="1" indent="-227329">
              <a:lnSpc>
                <a:spcPct val="100000"/>
              </a:lnSpc>
              <a:spcBef>
                <a:spcPts val="505"/>
              </a:spcBef>
              <a:buSzPct val="123684"/>
              <a:buFont typeface="Arial MT"/>
              <a:buChar char="•"/>
              <a:tabLst>
                <a:tab pos="697230" algn="l"/>
              </a:tabLst>
            </a:pPr>
            <a:r>
              <a:rPr sz="2000" spc="-229" dirty="0">
                <a:latin typeface="Microsoft Sans Serif"/>
                <a:cs typeface="Microsoft Sans Serif"/>
              </a:rPr>
              <a:t>As</a:t>
            </a:r>
            <a:r>
              <a:rPr sz="2000" spc="15" dirty="0">
                <a:latin typeface="Microsoft Sans Serif"/>
                <a:cs typeface="Microsoft Sans Serif"/>
              </a:rPr>
              <a:t> </a:t>
            </a:r>
            <a:r>
              <a:rPr sz="2000" spc="-90" dirty="0">
                <a:latin typeface="Microsoft Sans Serif"/>
                <a:cs typeface="Microsoft Sans Serif"/>
              </a:rPr>
              <a:t>your</a:t>
            </a:r>
            <a:r>
              <a:rPr sz="2000" spc="-35" dirty="0">
                <a:latin typeface="Microsoft Sans Serif"/>
                <a:cs typeface="Microsoft Sans Serif"/>
              </a:rPr>
              <a:t> </a:t>
            </a:r>
            <a:r>
              <a:rPr sz="2000" spc="-45" dirty="0">
                <a:latin typeface="Microsoft Sans Serif"/>
                <a:cs typeface="Microsoft Sans Serif"/>
              </a:rPr>
              <a:t>finger</a:t>
            </a:r>
            <a:r>
              <a:rPr sz="2000" spc="-25" dirty="0">
                <a:latin typeface="Microsoft Sans Serif"/>
                <a:cs typeface="Microsoft Sans Serif"/>
              </a:rPr>
              <a:t> </a:t>
            </a:r>
            <a:r>
              <a:rPr sz="2000" spc="-180" dirty="0">
                <a:latin typeface="Microsoft Sans Serif"/>
                <a:cs typeface="Microsoft Sans Serif"/>
              </a:rPr>
              <a:t>continues</a:t>
            </a:r>
            <a:r>
              <a:rPr sz="2000" spc="10" dirty="0">
                <a:latin typeface="Microsoft Sans Serif"/>
                <a:cs typeface="Microsoft Sans Serif"/>
              </a:rPr>
              <a:t> </a:t>
            </a:r>
            <a:r>
              <a:rPr sz="2000" spc="-55" dirty="0">
                <a:latin typeface="Microsoft Sans Serif"/>
                <a:cs typeface="Microsoft Sans Serif"/>
              </a:rPr>
              <a:t>inferiorly,</a:t>
            </a:r>
            <a:r>
              <a:rPr sz="2000" spc="10" dirty="0">
                <a:latin typeface="Microsoft Sans Serif"/>
                <a:cs typeface="Microsoft Sans Serif"/>
              </a:rPr>
              <a:t> </a:t>
            </a:r>
            <a:r>
              <a:rPr sz="2000" dirty="0">
                <a:latin typeface="Microsoft Sans Serif"/>
                <a:cs typeface="Microsoft Sans Serif"/>
              </a:rPr>
              <a:t>a</a:t>
            </a:r>
            <a:r>
              <a:rPr sz="2000" spc="5" dirty="0">
                <a:latin typeface="Microsoft Sans Serif"/>
                <a:cs typeface="Microsoft Sans Serif"/>
              </a:rPr>
              <a:t> </a:t>
            </a:r>
            <a:r>
              <a:rPr sz="2000" spc="-80" dirty="0">
                <a:latin typeface="Microsoft Sans Serif"/>
                <a:cs typeface="Microsoft Sans Serif"/>
              </a:rPr>
              <a:t>concavity</a:t>
            </a:r>
            <a:endParaRPr sz="2000" dirty="0">
              <a:latin typeface="Microsoft Sans Serif"/>
              <a:cs typeface="Microsoft Sans Serif"/>
            </a:endParaRPr>
          </a:p>
          <a:p>
            <a:pPr marL="698500">
              <a:lnSpc>
                <a:spcPct val="100000"/>
              </a:lnSpc>
            </a:pPr>
            <a:r>
              <a:rPr sz="2000" spc="-185" dirty="0">
                <a:latin typeface="Microsoft Sans Serif"/>
                <a:cs typeface="Microsoft Sans Serif"/>
              </a:rPr>
              <a:t>is</a:t>
            </a:r>
            <a:r>
              <a:rPr sz="2000" spc="35" dirty="0">
                <a:latin typeface="Microsoft Sans Serif"/>
                <a:cs typeface="Microsoft Sans Serif"/>
              </a:rPr>
              <a:t> </a:t>
            </a:r>
            <a:r>
              <a:rPr sz="2000" dirty="0">
                <a:latin typeface="Microsoft Sans Serif"/>
                <a:cs typeface="Microsoft Sans Serif"/>
              </a:rPr>
              <a:t>felt;</a:t>
            </a:r>
            <a:r>
              <a:rPr sz="2000" spc="-80" dirty="0">
                <a:latin typeface="Microsoft Sans Serif"/>
                <a:cs typeface="Microsoft Sans Serif"/>
              </a:rPr>
              <a:t> </a:t>
            </a:r>
            <a:r>
              <a:rPr sz="2000" spc="-155" dirty="0">
                <a:latin typeface="Microsoft Sans Serif"/>
                <a:cs typeface="Microsoft Sans Serif"/>
              </a:rPr>
              <a:t>this</a:t>
            </a:r>
            <a:r>
              <a:rPr sz="2000" spc="10" dirty="0">
                <a:latin typeface="Microsoft Sans Serif"/>
                <a:cs typeface="Microsoft Sans Serif"/>
              </a:rPr>
              <a:t> </a:t>
            </a:r>
            <a:r>
              <a:rPr sz="2000" spc="-180" dirty="0">
                <a:latin typeface="Microsoft Sans Serif"/>
                <a:cs typeface="Microsoft Sans Serif"/>
              </a:rPr>
              <a:t>is</a:t>
            </a:r>
            <a:r>
              <a:rPr sz="2000" spc="35" dirty="0">
                <a:latin typeface="Microsoft Sans Serif"/>
                <a:cs typeface="Microsoft Sans Serif"/>
              </a:rPr>
              <a:t> </a:t>
            </a:r>
            <a:r>
              <a:rPr sz="2000" spc="-114" dirty="0">
                <a:latin typeface="Microsoft Sans Serif"/>
                <a:cs typeface="Microsoft Sans Serif"/>
              </a:rPr>
              <a:t>the</a:t>
            </a:r>
            <a:r>
              <a:rPr sz="2000" spc="-5" dirty="0">
                <a:latin typeface="Microsoft Sans Serif"/>
                <a:cs typeface="Microsoft Sans Serif"/>
              </a:rPr>
              <a:t> </a:t>
            </a:r>
            <a:r>
              <a:rPr sz="2000" spc="-30" dirty="0">
                <a:latin typeface="Microsoft Sans Serif"/>
                <a:cs typeface="Microsoft Sans Serif"/>
              </a:rPr>
              <a:t>infraorbital</a:t>
            </a:r>
            <a:r>
              <a:rPr sz="2000" spc="5" dirty="0">
                <a:latin typeface="Microsoft Sans Serif"/>
                <a:cs typeface="Microsoft Sans Serif"/>
              </a:rPr>
              <a:t> </a:t>
            </a:r>
            <a:r>
              <a:rPr sz="2000" spc="-10" dirty="0">
                <a:latin typeface="Microsoft Sans Serif"/>
                <a:cs typeface="Microsoft Sans Serif"/>
              </a:rPr>
              <a:t>foramen.</a:t>
            </a:r>
            <a:endParaRPr sz="2000" dirty="0">
              <a:latin typeface="Microsoft Sans Serif"/>
              <a:cs typeface="Microsoft Sans Serif"/>
            </a:endParaRPr>
          </a:p>
          <a:p>
            <a:pPr marL="697230" marR="37465" lvl="1" indent="-227329">
              <a:lnSpc>
                <a:spcPct val="100000"/>
              </a:lnSpc>
              <a:spcBef>
                <a:spcPts val="505"/>
              </a:spcBef>
              <a:buSzPct val="123684"/>
              <a:buFont typeface="Arial MT"/>
              <a:buChar char="•"/>
              <a:tabLst>
                <a:tab pos="698500" algn="l"/>
              </a:tabLst>
            </a:pPr>
            <a:r>
              <a:rPr sz="2000" spc="-235" dirty="0">
                <a:latin typeface="Microsoft Sans Serif"/>
                <a:cs typeface="Microsoft Sans Serif"/>
              </a:rPr>
              <a:t>The</a:t>
            </a:r>
            <a:r>
              <a:rPr sz="2000" spc="5" dirty="0">
                <a:latin typeface="Microsoft Sans Serif"/>
                <a:cs typeface="Microsoft Sans Serif"/>
              </a:rPr>
              <a:t> </a:t>
            </a:r>
            <a:r>
              <a:rPr sz="2000" spc="-55" dirty="0">
                <a:latin typeface="Microsoft Sans Serif"/>
                <a:cs typeface="Microsoft Sans Serif"/>
              </a:rPr>
              <a:t>patient</a:t>
            </a:r>
            <a:r>
              <a:rPr sz="2000" spc="10" dirty="0">
                <a:latin typeface="Microsoft Sans Serif"/>
                <a:cs typeface="Microsoft Sans Serif"/>
              </a:rPr>
              <a:t> </a:t>
            </a:r>
            <a:r>
              <a:rPr sz="2000" spc="-245" dirty="0">
                <a:latin typeface="Microsoft Sans Serif"/>
                <a:cs typeface="Microsoft Sans Serif"/>
              </a:rPr>
              <a:t>senses</a:t>
            </a:r>
            <a:r>
              <a:rPr sz="2000" spc="40" dirty="0">
                <a:latin typeface="Microsoft Sans Serif"/>
                <a:cs typeface="Microsoft Sans Serif"/>
              </a:rPr>
              <a:t> </a:t>
            </a:r>
            <a:r>
              <a:rPr sz="2000" dirty="0">
                <a:latin typeface="Microsoft Sans Serif"/>
                <a:cs typeface="Microsoft Sans Serif"/>
              </a:rPr>
              <a:t>a</a:t>
            </a:r>
            <a:r>
              <a:rPr sz="2000" spc="5" dirty="0">
                <a:latin typeface="Microsoft Sans Serif"/>
                <a:cs typeface="Microsoft Sans Serif"/>
              </a:rPr>
              <a:t> </a:t>
            </a:r>
            <a:r>
              <a:rPr sz="2000" spc="-90" dirty="0">
                <a:latin typeface="Microsoft Sans Serif"/>
                <a:cs typeface="Microsoft Sans Serif"/>
              </a:rPr>
              <a:t>mild</a:t>
            </a:r>
            <a:r>
              <a:rPr sz="2000" spc="30" dirty="0">
                <a:latin typeface="Microsoft Sans Serif"/>
                <a:cs typeface="Microsoft Sans Serif"/>
              </a:rPr>
              <a:t> </a:t>
            </a:r>
            <a:r>
              <a:rPr sz="2000" spc="-204" dirty="0">
                <a:latin typeface="Microsoft Sans Serif"/>
                <a:cs typeface="Microsoft Sans Serif"/>
              </a:rPr>
              <a:t>soreness</a:t>
            </a:r>
            <a:r>
              <a:rPr sz="2000" spc="40" dirty="0">
                <a:latin typeface="Microsoft Sans Serif"/>
                <a:cs typeface="Microsoft Sans Serif"/>
              </a:rPr>
              <a:t> </a:t>
            </a:r>
            <a:r>
              <a:rPr sz="2000" spc="-180" dirty="0">
                <a:latin typeface="Microsoft Sans Serif"/>
                <a:cs typeface="Microsoft Sans Serif"/>
              </a:rPr>
              <a:t>when</a:t>
            </a:r>
            <a:r>
              <a:rPr sz="2000" spc="-20" dirty="0">
                <a:latin typeface="Microsoft Sans Serif"/>
                <a:cs typeface="Microsoft Sans Serif"/>
              </a:rPr>
              <a:t> </a:t>
            </a:r>
            <a:r>
              <a:rPr sz="2000" spc="-25" dirty="0">
                <a:latin typeface="Microsoft Sans Serif"/>
                <a:cs typeface="Microsoft Sans Serif"/>
              </a:rPr>
              <a:t>the 	</a:t>
            </a:r>
            <a:r>
              <a:rPr sz="2000" spc="-110" dirty="0">
                <a:latin typeface="Microsoft Sans Serif"/>
                <a:cs typeface="Microsoft Sans Serif"/>
              </a:rPr>
              <a:t>foramen</a:t>
            </a:r>
            <a:r>
              <a:rPr sz="2000" spc="-15" dirty="0">
                <a:latin typeface="Microsoft Sans Serif"/>
                <a:cs typeface="Microsoft Sans Serif"/>
              </a:rPr>
              <a:t> </a:t>
            </a:r>
            <a:r>
              <a:rPr sz="2000" spc="-180" dirty="0">
                <a:latin typeface="Microsoft Sans Serif"/>
                <a:cs typeface="Microsoft Sans Serif"/>
              </a:rPr>
              <a:t>is</a:t>
            </a:r>
            <a:r>
              <a:rPr sz="2000" spc="35" dirty="0">
                <a:latin typeface="Microsoft Sans Serif"/>
                <a:cs typeface="Microsoft Sans Serif"/>
              </a:rPr>
              <a:t> </a:t>
            </a:r>
            <a:r>
              <a:rPr sz="2000" spc="-25" dirty="0">
                <a:latin typeface="Microsoft Sans Serif"/>
                <a:cs typeface="Microsoft Sans Serif"/>
              </a:rPr>
              <a:t>palpated</a:t>
            </a:r>
            <a:r>
              <a:rPr sz="2000" spc="-100" dirty="0">
                <a:latin typeface="Microsoft Sans Serif"/>
                <a:cs typeface="Microsoft Sans Serif"/>
              </a:rPr>
              <a:t> </a:t>
            </a:r>
            <a:r>
              <a:rPr sz="2000" spc="-170" dirty="0">
                <a:latin typeface="Microsoft Sans Serif"/>
                <a:cs typeface="Microsoft Sans Serif"/>
              </a:rPr>
              <a:t>as</a:t>
            </a:r>
            <a:r>
              <a:rPr sz="2000" spc="35" dirty="0">
                <a:latin typeface="Microsoft Sans Serif"/>
                <a:cs typeface="Microsoft Sans Serif"/>
              </a:rPr>
              <a:t> </a:t>
            </a:r>
            <a:r>
              <a:rPr sz="2000" spc="-125" dirty="0">
                <a:latin typeface="Microsoft Sans Serif"/>
                <a:cs typeface="Microsoft Sans Serif"/>
              </a:rPr>
              <a:t>the</a:t>
            </a:r>
            <a:r>
              <a:rPr sz="2000" dirty="0">
                <a:latin typeface="Microsoft Sans Serif"/>
                <a:cs typeface="Microsoft Sans Serif"/>
              </a:rPr>
              <a:t> </a:t>
            </a:r>
            <a:r>
              <a:rPr sz="2000" spc="-30" dirty="0">
                <a:latin typeface="Microsoft Sans Serif"/>
                <a:cs typeface="Microsoft Sans Serif"/>
              </a:rPr>
              <a:t>infraorbital</a:t>
            </a:r>
            <a:r>
              <a:rPr sz="2000" spc="15" dirty="0">
                <a:latin typeface="Microsoft Sans Serif"/>
                <a:cs typeface="Microsoft Sans Serif"/>
              </a:rPr>
              <a:t> </a:t>
            </a:r>
            <a:r>
              <a:rPr sz="2000" spc="-80" dirty="0">
                <a:latin typeface="Microsoft Sans Serif"/>
                <a:cs typeface="Microsoft Sans Serif"/>
              </a:rPr>
              <a:t>nerve 	</a:t>
            </a:r>
            <a:r>
              <a:rPr sz="2000" spc="-185" dirty="0">
                <a:latin typeface="Microsoft Sans Serif"/>
                <a:cs typeface="Microsoft Sans Serif"/>
              </a:rPr>
              <a:t>is</a:t>
            </a:r>
            <a:r>
              <a:rPr sz="2000" spc="40" dirty="0">
                <a:latin typeface="Microsoft Sans Serif"/>
                <a:cs typeface="Microsoft Sans Serif"/>
              </a:rPr>
              <a:t> </a:t>
            </a:r>
            <a:r>
              <a:rPr sz="2000" spc="-135" dirty="0">
                <a:latin typeface="Microsoft Sans Serif"/>
                <a:cs typeface="Microsoft Sans Serif"/>
              </a:rPr>
              <a:t>pressed</a:t>
            </a:r>
            <a:r>
              <a:rPr sz="2000" spc="30" dirty="0">
                <a:latin typeface="Microsoft Sans Serif"/>
                <a:cs typeface="Microsoft Sans Serif"/>
              </a:rPr>
              <a:t> </a:t>
            </a:r>
            <a:r>
              <a:rPr sz="2000" spc="-100" dirty="0">
                <a:latin typeface="Microsoft Sans Serif"/>
                <a:cs typeface="Microsoft Sans Serif"/>
              </a:rPr>
              <a:t>against</a:t>
            </a:r>
            <a:r>
              <a:rPr sz="2000" spc="10" dirty="0">
                <a:latin typeface="Microsoft Sans Serif"/>
                <a:cs typeface="Microsoft Sans Serif"/>
              </a:rPr>
              <a:t> </a:t>
            </a:r>
            <a:r>
              <a:rPr sz="2000" spc="-20" dirty="0">
                <a:latin typeface="Microsoft Sans Serif"/>
                <a:cs typeface="Microsoft Sans Serif"/>
              </a:rPr>
              <a:t>bone.</a:t>
            </a:r>
            <a:endParaRPr sz="2000" dirty="0">
              <a:latin typeface="Microsoft Sans Serif"/>
              <a:cs typeface="Microsoft Sans Serif"/>
            </a:endParaRPr>
          </a:p>
        </p:txBody>
      </p:sp>
      <p:pic>
        <p:nvPicPr>
          <p:cNvPr id="4" name="object 4"/>
          <p:cNvPicPr/>
          <p:nvPr/>
        </p:nvPicPr>
        <p:blipFill>
          <a:blip r:embed="rId2" cstate="print"/>
          <a:stretch>
            <a:fillRect/>
          </a:stretch>
        </p:blipFill>
        <p:spPr>
          <a:xfrm>
            <a:off x="6406896" y="1258824"/>
            <a:ext cx="4876800" cy="535533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2964" y="194513"/>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220520" y="818921"/>
            <a:ext cx="5280025" cy="5391785"/>
          </a:xfrm>
          <a:prstGeom prst="rect">
            <a:avLst/>
          </a:prstGeom>
        </p:spPr>
        <p:txBody>
          <a:bodyPr vert="horz" wrap="square" lIns="0" tIns="112395" rIns="0" bIns="0" rtlCol="0">
            <a:spAutoFit/>
          </a:bodyPr>
          <a:lstStyle/>
          <a:p>
            <a:pPr marL="12700">
              <a:lnSpc>
                <a:spcPct val="100000"/>
              </a:lnSpc>
              <a:spcBef>
                <a:spcPts val="885"/>
              </a:spcBef>
            </a:pPr>
            <a:r>
              <a:rPr sz="2400" b="1" spc="-125" dirty="0">
                <a:latin typeface="Arial"/>
                <a:cs typeface="Arial"/>
              </a:rPr>
              <a:t>Procedure</a:t>
            </a:r>
            <a:endParaRPr sz="2400">
              <a:latin typeface="Arial"/>
              <a:cs typeface="Arial"/>
            </a:endParaRPr>
          </a:p>
          <a:p>
            <a:pPr marL="240665" marR="313055" indent="-228600">
              <a:lnSpc>
                <a:spcPct val="120000"/>
              </a:lnSpc>
              <a:spcBef>
                <a:spcPts val="1010"/>
              </a:spcBef>
              <a:buSzPct val="125000"/>
              <a:buFont typeface="Arial MT"/>
              <a:buChar char="•"/>
              <a:tabLst>
                <a:tab pos="240665" algn="l"/>
              </a:tabLst>
            </a:pPr>
            <a:r>
              <a:rPr sz="2400" spc="-105" dirty="0">
                <a:latin typeface="Microsoft Sans Serif"/>
                <a:cs typeface="Microsoft Sans Serif"/>
              </a:rPr>
              <a:t>Maintain</a:t>
            </a:r>
            <a:r>
              <a:rPr sz="2400" spc="-55" dirty="0">
                <a:latin typeface="Microsoft Sans Serif"/>
                <a:cs typeface="Microsoft Sans Serif"/>
              </a:rPr>
              <a:t> </a:t>
            </a:r>
            <a:r>
              <a:rPr sz="2400" spc="-114" dirty="0">
                <a:latin typeface="Microsoft Sans Serif"/>
                <a:cs typeface="Microsoft Sans Serif"/>
              </a:rPr>
              <a:t>your</a:t>
            </a:r>
            <a:r>
              <a:rPr sz="2400" spc="-45" dirty="0">
                <a:latin typeface="Microsoft Sans Serif"/>
                <a:cs typeface="Microsoft Sans Serif"/>
              </a:rPr>
              <a:t> finger</a:t>
            </a:r>
            <a:r>
              <a:rPr sz="2400" spc="-50" dirty="0">
                <a:latin typeface="Microsoft Sans Serif"/>
                <a:cs typeface="Microsoft Sans Serif"/>
              </a:rPr>
              <a:t> </a:t>
            </a:r>
            <a:r>
              <a:rPr sz="2400" spc="-220" dirty="0">
                <a:latin typeface="Microsoft Sans Serif"/>
                <a:cs typeface="Microsoft Sans Serif"/>
              </a:rPr>
              <a:t>on</a:t>
            </a:r>
            <a:r>
              <a:rPr sz="2400" spc="3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30" dirty="0">
                <a:latin typeface="Microsoft Sans Serif"/>
                <a:cs typeface="Microsoft Sans Serif"/>
              </a:rPr>
              <a:t>foramen</a:t>
            </a:r>
            <a:r>
              <a:rPr sz="2400" spc="-10" dirty="0">
                <a:latin typeface="Microsoft Sans Serif"/>
                <a:cs typeface="Microsoft Sans Serif"/>
              </a:rPr>
              <a:t> </a:t>
            </a:r>
            <a:r>
              <a:rPr sz="2400" spc="-25" dirty="0">
                <a:latin typeface="Microsoft Sans Serif"/>
                <a:cs typeface="Microsoft Sans Serif"/>
              </a:rPr>
              <a:t>or </a:t>
            </a:r>
            <a:r>
              <a:rPr sz="2400" spc="-114" dirty="0">
                <a:latin typeface="Microsoft Sans Serif"/>
                <a:cs typeface="Microsoft Sans Serif"/>
              </a:rPr>
              <a:t>mark</a:t>
            </a:r>
            <a:r>
              <a:rPr sz="2400" spc="-35" dirty="0">
                <a:latin typeface="Microsoft Sans Serif"/>
                <a:cs typeface="Microsoft Sans Serif"/>
              </a:rPr>
              <a:t> </a:t>
            </a:r>
            <a:r>
              <a:rPr sz="2400" spc="-135" dirty="0">
                <a:latin typeface="Microsoft Sans Serif"/>
                <a:cs typeface="Microsoft Sans Serif"/>
              </a:rPr>
              <a:t>the</a:t>
            </a:r>
            <a:r>
              <a:rPr sz="2400" spc="-20" dirty="0">
                <a:latin typeface="Microsoft Sans Serif"/>
                <a:cs typeface="Microsoft Sans Serif"/>
              </a:rPr>
              <a:t> </a:t>
            </a:r>
            <a:r>
              <a:rPr sz="2400" spc="-229" dirty="0">
                <a:latin typeface="Microsoft Sans Serif"/>
                <a:cs typeface="Microsoft Sans Serif"/>
              </a:rPr>
              <a:t>skin</a:t>
            </a:r>
            <a:r>
              <a:rPr sz="2400" spc="15" dirty="0">
                <a:latin typeface="Microsoft Sans Serif"/>
                <a:cs typeface="Microsoft Sans Serif"/>
              </a:rPr>
              <a:t> </a:t>
            </a:r>
            <a:r>
              <a:rPr sz="2400" dirty="0">
                <a:latin typeface="Microsoft Sans Serif"/>
                <a:cs typeface="Microsoft Sans Serif"/>
              </a:rPr>
              <a:t>at</a:t>
            </a:r>
            <a:r>
              <a:rPr sz="2400" spc="-15" dirty="0">
                <a:latin typeface="Microsoft Sans Serif"/>
                <a:cs typeface="Microsoft Sans Serif"/>
              </a:rPr>
              <a:t> </a:t>
            </a:r>
            <a:r>
              <a:rPr sz="2400" spc="-125" dirty="0">
                <a:latin typeface="Microsoft Sans Serif"/>
                <a:cs typeface="Microsoft Sans Serif"/>
              </a:rPr>
              <a:t>the</a:t>
            </a:r>
            <a:r>
              <a:rPr sz="2400" dirty="0">
                <a:latin typeface="Microsoft Sans Serif"/>
                <a:cs typeface="Microsoft Sans Serif"/>
              </a:rPr>
              <a:t> </a:t>
            </a:r>
            <a:r>
              <a:rPr sz="2400" spc="-20" dirty="0">
                <a:latin typeface="Microsoft Sans Serif"/>
                <a:cs typeface="Microsoft Sans Serif"/>
              </a:rPr>
              <a:t>site.</a:t>
            </a:r>
            <a:endParaRPr sz="2400">
              <a:latin typeface="Microsoft Sans Serif"/>
              <a:cs typeface="Microsoft Sans Serif"/>
            </a:endParaRPr>
          </a:p>
          <a:p>
            <a:pPr marL="240665" marR="391160" indent="-228600">
              <a:lnSpc>
                <a:spcPct val="120100"/>
              </a:lnSpc>
              <a:spcBef>
                <a:spcPts val="985"/>
              </a:spcBef>
              <a:buSzPct val="125000"/>
              <a:buFont typeface="Arial MT"/>
              <a:buChar char="•"/>
              <a:tabLst>
                <a:tab pos="240665" algn="l"/>
              </a:tabLst>
            </a:pPr>
            <a:r>
              <a:rPr sz="2400" spc="-165" dirty="0">
                <a:latin typeface="Microsoft Sans Serif"/>
                <a:cs typeface="Microsoft Sans Serif"/>
              </a:rPr>
              <a:t>Retract</a:t>
            </a:r>
            <a:r>
              <a:rPr sz="2400" spc="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50" dirty="0">
                <a:latin typeface="Microsoft Sans Serif"/>
                <a:cs typeface="Microsoft Sans Serif"/>
              </a:rPr>
              <a:t>lip,</a:t>
            </a:r>
            <a:r>
              <a:rPr sz="2400" dirty="0">
                <a:latin typeface="Microsoft Sans Serif"/>
                <a:cs typeface="Microsoft Sans Serif"/>
              </a:rPr>
              <a:t> </a:t>
            </a:r>
            <a:r>
              <a:rPr sz="2400" spc="-95" dirty="0">
                <a:latin typeface="Microsoft Sans Serif"/>
                <a:cs typeface="Microsoft Sans Serif"/>
              </a:rPr>
              <a:t>pulling</a:t>
            </a:r>
            <a:r>
              <a:rPr sz="2400" spc="-15" dirty="0">
                <a:latin typeface="Microsoft Sans Serif"/>
                <a:cs typeface="Microsoft Sans Serif"/>
              </a:rPr>
              <a:t> </a:t>
            </a:r>
            <a:r>
              <a:rPr sz="2400" spc="-135" dirty="0">
                <a:latin typeface="Microsoft Sans Serif"/>
                <a:cs typeface="Microsoft Sans Serif"/>
              </a:rPr>
              <a:t>the</a:t>
            </a:r>
            <a:r>
              <a:rPr sz="2400" spc="-10" dirty="0">
                <a:latin typeface="Microsoft Sans Serif"/>
                <a:cs typeface="Microsoft Sans Serif"/>
              </a:rPr>
              <a:t> </a:t>
            </a:r>
            <a:r>
              <a:rPr sz="2400" spc="-254" dirty="0">
                <a:latin typeface="Microsoft Sans Serif"/>
                <a:cs typeface="Microsoft Sans Serif"/>
              </a:rPr>
              <a:t>tissues</a:t>
            </a:r>
            <a:r>
              <a:rPr sz="2400" spc="45"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95" dirty="0">
                <a:latin typeface="Microsoft Sans Serif"/>
                <a:cs typeface="Microsoft Sans Serif"/>
              </a:rPr>
              <a:t>the </a:t>
            </a:r>
            <a:r>
              <a:rPr sz="2400" spc="-204" dirty="0">
                <a:latin typeface="Microsoft Sans Serif"/>
                <a:cs typeface="Microsoft Sans Serif"/>
              </a:rPr>
              <a:t>mucobuccal</a:t>
            </a:r>
            <a:r>
              <a:rPr sz="2400" spc="45" dirty="0">
                <a:latin typeface="Microsoft Sans Serif"/>
                <a:cs typeface="Microsoft Sans Serif"/>
              </a:rPr>
              <a:t> </a:t>
            </a:r>
            <a:r>
              <a:rPr sz="2400" dirty="0">
                <a:latin typeface="Microsoft Sans Serif"/>
                <a:cs typeface="Microsoft Sans Serif"/>
              </a:rPr>
              <a:t>fold</a:t>
            </a:r>
            <a:r>
              <a:rPr sz="2400" spc="-110" dirty="0">
                <a:latin typeface="Microsoft Sans Serif"/>
                <a:cs typeface="Microsoft Sans Serif"/>
              </a:rPr>
              <a:t> </a:t>
            </a:r>
            <a:r>
              <a:rPr sz="2400" spc="-70" dirty="0">
                <a:latin typeface="Microsoft Sans Serif"/>
                <a:cs typeface="Microsoft Sans Serif"/>
              </a:rPr>
              <a:t>taut</a:t>
            </a:r>
            <a:r>
              <a:rPr sz="2400" spc="-65" dirty="0">
                <a:latin typeface="Microsoft Sans Serif"/>
                <a:cs typeface="Microsoft Sans Serif"/>
              </a:rPr>
              <a:t> </a:t>
            </a:r>
            <a:r>
              <a:rPr sz="2400" spc="-70" dirty="0">
                <a:latin typeface="Microsoft Sans Serif"/>
                <a:cs typeface="Microsoft Sans Serif"/>
              </a:rPr>
              <a:t>and</a:t>
            </a:r>
            <a:r>
              <a:rPr sz="2400" spc="-50" dirty="0">
                <a:latin typeface="Microsoft Sans Serif"/>
                <a:cs typeface="Microsoft Sans Serif"/>
              </a:rPr>
              <a:t> increasing </a:t>
            </a:r>
            <a:r>
              <a:rPr sz="2400" spc="-10" dirty="0">
                <a:latin typeface="Microsoft Sans Serif"/>
                <a:cs typeface="Microsoft Sans Serif"/>
              </a:rPr>
              <a:t>visibility.</a:t>
            </a:r>
            <a:endParaRPr sz="2400">
              <a:latin typeface="Microsoft Sans Serif"/>
              <a:cs typeface="Microsoft Sans Serif"/>
            </a:endParaRPr>
          </a:p>
          <a:p>
            <a:pPr marL="240665" marR="274955" indent="-228600">
              <a:lnSpc>
                <a:spcPct val="120100"/>
              </a:lnSpc>
              <a:spcBef>
                <a:spcPts val="1005"/>
              </a:spcBef>
              <a:buSzPct val="125000"/>
              <a:buFont typeface="Arial MT"/>
              <a:buChar char="•"/>
              <a:tabLst>
                <a:tab pos="240665" algn="l"/>
              </a:tabLst>
            </a:pPr>
            <a:r>
              <a:rPr sz="2400" spc="-155" dirty="0">
                <a:latin typeface="Microsoft Sans Serif"/>
                <a:cs typeface="Microsoft Sans Serif"/>
              </a:rPr>
              <a:t>Insert</a:t>
            </a:r>
            <a:r>
              <a:rPr sz="2400" spc="-5" dirty="0">
                <a:latin typeface="Microsoft Sans Serif"/>
                <a:cs typeface="Microsoft Sans Serif"/>
              </a:rPr>
              <a:t> </a:t>
            </a:r>
            <a:r>
              <a:rPr sz="2400" spc="-130" dirty="0">
                <a:latin typeface="Microsoft Sans Serif"/>
                <a:cs typeface="Microsoft Sans Serif"/>
              </a:rPr>
              <a:t>the</a:t>
            </a:r>
            <a:r>
              <a:rPr sz="2400" spc="-20" dirty="0">
                <a:latin typeface="Microsoft Sans Serif"/>
                <a:cs typeface="Microsoft Sans Serif"/>
              </a:rPr>
              <a:t> </a:t>
            </a:r>
            <a:r>
              <a:rPr sz="2400" spc="-125" dirty="0">
                <a:latin typeface="Microsoft Sans Serif"/>
                <a:cs typeface="Microsoft Sans Serif"/>
              </a:rPr>
              <a:t>needle</a:t>
            </a:r>
            <a:r>
              <a:rPr sz="2400" spc="-10" dirty="0">
                <a:latin typeface="Microsoft Sans Serif"/>
                <a:cs typeface="Microsoft Sans Serif"/>
              </a:rPr>
              <a:t> </a:t>
            </a:r>
            <a:r>
              <a:rPr sz="2400" spc="-105" dirty="0">
                <a:latin typeface="Microsoft Sans Serif"/>
                <a:cs typeface="Microsoft Sans Serif"/>
              </a:rPr>
              <a:t>into</a:t>
            </a:r>
            <a:r>
              <a:rPr sz="2400" spc="-25" dirty="0">
                <a:latin typeface="Microsoft Sans Serif"/>
                <a:cs typeface="Microsoft Sans Serif"/>
              </a:rPr>
              <a:t> </a:t>
            </a:r>
            <a:r>
              <a:rPr sz="2400" spc="-125" dirty="0">
                <a:latin typeface="Microsoft Sans Serif"/>
                <a:cs typeface="Microsoft Sans Serif"/>
              </a:rPr>
              <a:t>the</a:t>
            </a:r>
            <a:r>
              <a:rPr sz="2400" dirty="0">
                <a:latin typeface="Microsoft Sans Serif"/>
                <a:cs typeface="Microsoft Sans Serif"/>
              </a:rPr>
              <a:t> </a:t>
            </a:r>
            <a:r>
              <a:rPr sz="2400" spc="-130" dirty="0">
                <a:latin typeface="Microsoft Sans Serif"/>
                <a:cs typeface="Microsoft Sans Serif"/>
              </a:rPr>
              <a:t>height</a:t>
            </a:r>
            <a:r>
              <a:rPr sz="2400" spc="-30" dirty="0">
                <a:latin typeface="Microsoft Sans Serif"/>
                <a:cs typeface="Microsoft Sans Serif"/>
              </a:rPr>
              <a:t> </a:t>
            </a:r>
            <a:r>
              <a:rPr sz="2400" dirty="0">
                <a:latin typeface="Microsoft Sans Serif"/>
                <a:cs typeface="Microsoft Sans Serif"/>
              </a:rPr>
              <a:t>of</a:t>
            </a:r>
            <a:r>
              <a:rPr sz="2400" spc="55" dirty="0">
                <a:latin typeface="Microsoft Sans Serif"/>
                <a:cs typeface="Microsoft Sans Serif"/>
              </a:rPr>
              <a:t> </a:t>
            </a:r>
            <a:r>
              <a:rPr sz="2400" spc="-25" dirty="0">
                <a:latin typeface="Microsoft Sans Serif"/>
                <a:cs typeface="Microsoft Sans Serif"/>
              </a:rPr>
              <a:t>the </a:t>
            </a:r>
            <a:r>
              <a:rPr sz="2400" spc="-204" dirty="0">
                <a:latin typeface="Microsoft Sans Serif"/>
                <a:cs typeface="Microsoft Sans Serif"/>
              </a:rPr>
              <a:t>mucobuccal</a:t>
            </a:r>
            <a:r>
              <a:rPr sz="2400" spc="45" dirty="0">
                <a:latin typeface="Microsoft Sans Serif"/>
                <a:cs typeface="Microsoft Sans Serif"/>
              </a:rPr>
              <a:t> </a:t>
            </a:r>
            <a:r>
              <a:rPr sz="2400" dirty="0">
                <a:latin typeface="Microsoft Sans Serif"/>
                <a:cs typeface="Microsoft Sans Serif"/>
              </a:rPr>
              <a:t>fold</a:t>
            </a:r>
            <a:r>
              <a:rPr sz="2400" spc="-80" dirty="0">
                <a:latin typeface="Microsoft Sans Serif"/>
                <a:cs typeface="Microsoft Sans Serif"/>
              </a:rPr>
              <a:t> </a:t>
            </a:r>
            <a:r>
              <a:rPr sz="2400" spc="-120" dirty="0">
                <a:latin typeface="Microsoft Sans Serif"/>
                <a:cs typeface="Microsoft Sans Serif"/>
              </a:rPr>
              <a:t>over</a:t>
            </a:r>
            <a:r>
              <a:rPr sz="2400" spc="-4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50" dirty="0">
                <a:latin typeface="Microsoft Sans Serif"/>
                <a:cs typeface="Microsoft Sans Serif"/>
              </a:rPr>
              <a:t>first</a:t>
            </a:r>
            <a:r>
              <a:rPr sz="2400" spc="-30" dirty="0">
                <a:latin typeface="Microsoft Sans Serif"/>
                <a:cs typeface="Microsoft Sans Serif"/>
              </a:rPr>
              <a:t> </a:t>
            </a:r>
            <a:r>
              <a:rPr sz="2400" spc="-80" dirty="0">
                <a:latin typeface="Microsoft Sans Serif"/>
                <a:cs typeface="Microsoft Sans Serif"/>
              </a:rPr>
              <a:t>premolar </a:t>
            </a:r>
            <a:r>
              <a:rPr sz="2400" spc="-100" dirty="0">
                <a:latin typeface="Microsoft Sans Serif"/>
                <a:cs typeface="Microsoft Sans Serif"/>
              </a:rPr>
              <a:t>with</a:t>
            </a:r>
            <a:r>
              <a:rPr sz="2400" spc="-6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90" dirty="0">
                <a:latin typeface="Microsoft Sans Serif"/>
                <a:cs typeface="Microsoft Sans Serif"/>
              </a:rPr>
              <a:t>bevel</a:t>
            </a:r>
            <a:r>
              <a:rPr sz="2400" spc="-70" dirty="0">
                <a:latin typeface="Microsoft Sans Serif"/>
                <a:cs typeface="Microsoft Sans Serif"/>
              </a:rPr>
              <a:t> </a:t>
            </a:r>
            <a:r>
              <a:rPr sz="2400" spc="-75" dirty="0">
                <a:latin typeface="Microsoft Sans Serif"/>
                <a:cs typeface="Microsoft Sans Serif"/>
              </a:rPr>
              <a:t>facing</a:t>
            </a:r>
            <a:r>
              <a:rPr sz="2400" spc="-50" dirty="0">
                <a:latin typeface="Microsoft Sans Serif"/>
                <a:cs typeface="Microsoft Sans Serif"/>
              </a:rPr>
              <a:t> </a:t>
            </a:r>
            <a:r>
              <a:rPr sz="2400" spc="-20" dirty="0">
                <a:latin typeface="Microsoft Sans Serif"/>
                <a:cs typeface="Microsoft Sans Serif"/>
              </a:rPr>
              <a:t>bone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70" dirty="0">
                <a:latin typeface="Microsoft Sans Serif"/>
                <a:cs typeface="Microsoft Sans Serif"/>
              </a:rPr>
              <a:t>Orient</a:t>
            </a:r>
            <a:r>
              <a:rPr sz="2400" spc="-6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30" dirty="0">
                <a:latin typeface="Microsoft Sans Serif"/>
                <a:cs typeface="Microsoft Sans Serif"/>
              </a:rPr>
              <a:t>syringe</a:t>
            </a:r>
            <a:r>
              <a:rPr sz="2400" spc="-30" dirty="0">
                <a:latin typeface="Microsoft Sans Serif"/>
                <a:cs typeface="Microsoft Sans Serif"/>
              </a:rPr>
              <a:t> </a:t>
            </a:r>
            <a:r>
              <a:rPr sz="2400" spc="-75" dirty="0">
                <a:latin typeface="Microsoft Sans Serif"/>
                <a:cs typeface="Microsoft Sans Serif"/>
              </a:rPr>
              <a:t>toward</a:t>
            </a:r>
            <a:r>
              <a:rPr sz="2400" spc="-35" dirty="0">
                <a:latin typeface="Microsoft Sans Serif"/>
                <a:cs typeface="Microsoft Sans Serif"/>
              </a:rPr>
              <a:t> </a:t>
            </a:r>
            <a:r>
              <a:rPr sz="2400" spc="-120" dirty="0">
                <a:latin typeface="Microsoft Sans Serif"/>
                <a:cs typeface="Microsoft Sans Serif"/>
              </a:rPr>
              <a:t>the</a:t>
            </a:r>
            <a:r>
              <a:rPr sz="2400" spc="-25" dirty="0">
                <a:latin typeface="Microsoft Sans Serif"/>
                <a:cs typeface="Microsoft Sans Serif"/>
              </a:rPr>
              <a:t> </a:t>
            </a:r>
            <a:r>
              <a:rPr sz="2400" spc="-35" dirty="0">
                <a:latin typeface="Microsoft Sans Serif"/>
                <a:cs typeface="Microsoft Sans Serif"/>
              </a:rPr>
              <a:t>infraorbital</a:t>
            </a:r>
            <a:endParaRPr sz="2400">
              <a:latin typeface="Microsoft Sans Serif"/>
              <a:cs typeface="Microsoft Sans Serif"/>
            </a:endParaRPr>
          </a:p>
          <a:p>
            <a:pPr marL="240665">
              <a:lnSpc>
                <a:spcPct val="100000"/>
              </a:lnSpc>
              <a:spcBef>
                <a:spcPts val="580"/>
              </a:spcBef>
            </a:pPr>
            <a:r>
              <a:rPr sz="2400" spc="-20" dirty="0">
                <a:latin typeface="Microsoft Sans Serif"/>
                <a:cs typeface="Microsoft Sans Serif"/>
              </a:rPr>
              <a:t>foramen.</a:t>
            </a:r>
            <a:endParaRPr sz="2400">
              <a:latin typeface="Microsoft Sans Serif"/>
              <a:cs typeface="Microsoft Sans Serif"/>
            </a:endParaRPr>
          </a:p>
        </p:txBody>
      </p:sp>
      <p:pic>
        <p:nvPicPr>
          <p:cNvPr id="4" name="object 4"/>
          <p:cNvPicPr/>
          <p:nvPr/>
        </p:nvPicPr>
        <p:blipFill>
          <a:blip r:embed="rId2" cstate="print"/>
          <a:stretch>
            <a:fillRect/>
          </a:stretch>
        </p:blipFill>
        <p:spPr>
          <a:xfrm>
            <a:off x="6693406" y="862610"/>
            <a:ext cx="4206193" cy="2822422"/>
          </a:xfrm>
          <a:prstGeom prst="rect">
            <a:avLst/>
          </a:prstGeom>
        </p:spPr>
      </p:pic>
      <p:pic>
        <p:nvPicPr>
          <p:cNvPr id="5" name="object 5"/>
          <p:cNvPicPr/>
          <p:nvPr/>
        </p:nvPicPr>
        <p:blipFill>
          <a:blip r:embed="rId3" cstate="print"/>
          <a:stretch>
            <a:fillRect/>
          </a:stretch>
        </p:blipFill>
        <p:spPr>
          <a:xfrm>
            <a:off x="6693406" y="3834340"/>
            <a:ext cx="4168217" cy="292307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55279" y="1298496"/>
            <a:ext cx="4054250" cy="5172407"/>
          </a:xfrm>
          <a:prstGeom prst="rect">
            <a:avLst/>
          </a:prstGeom>
        </p:spPr>
      </p:pic>
      <p:sp>
        <p:nvSpPr>
          <p:cNvPr id="3" name="object 3"/>
          <p:cNvSpPr txBox="1">
            <a:spLocks noGrp="1"/>
          </p:cNvSpPr>
          <p:nvPr>
            <p:ph type="title"/>
          </p:nvPr>
        </p:nvSpPr>
        <p:spPr>
          <a:xfrm>
            <a:off x="1220520" y="293954"/>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4" name="object 4"/>
          <p:cNvSpPr txBox="1"/>
          <p:nvPr/>
        </p:nvSpPr>
        <p:spPr>
          <a:xfrm>
            <a:off x="697232" y="860773"/>
            <a:ext cx="7078980" cy="5841343"/>
          </a:xfrm>
          <a:prstGeom prst="rect">
            <a:avLst/>
          </a:prstGeom>
        </p:spPr>
        <p:txBody>
          <a:bodyPr vert="horz" wrap="square" lIns="0" tIns="113030" rIns="0" bIns="0" rtlCol="0">
            <a:spAutoFit/>
          </a:bodyPr>
          <a:lstStyle/>
          <a:p>
            <a:pPr marL="12700">
              <a:lnSpc>
                <a:spcPct val="100000"/>
              </a:lnSpc>
              <a:spcBef>
                <a:spcPts val="890"/>
              </a:spcBef>
            </a:pPr>
            <a:r>
              <a:rPr sz="2200" b="1" spc="-95" dirty="0">
                <a:latin typeface="Arial"/>
                <a:cs typeface="Arial"/>
              </a:rPr>
              <a:t>Procedure</a:t>
            </a:r>
            <a:endParaRPr sz="2200" dirty="0">
              <a:latin typeface="Arial"/>
              <a:cs typeface="Arial"/>
            </a:endParaRPr>
          </a:p>
          <a:p>
            <a:pPr marL="240029" indent="-227329">
              <a:lnSpc>
                <a:spcPct val="100000"/>
              </a:lnSpc>
              <a:spcBef>
                <a:spcPts val="1535"/>
              </a:spcBef>
              <a:buSzPct val="125000"/>
              <a:buFont typeface="Arial MT"/>
              <a:buChar char="•"/>
              <a:tabLst>
                <a:tab pos="240029" algn="l"/>
              </a:tabLst>
            </a:pPr>
            <a:r>
              <a:rPr sz="2200" spc="-265" dirty="0">
                <a:latin typeface="Microsoft Sans Serif"/>
                <a:cs typeface="Microsoft Sans Serif"/>
              </a:rPr>
              <a:t>The</a:t>
            </a:r>
            <a:r>
              <a:rPr sz="2200" spc="35" dirty="0">
                <a:latin typeface="Microsoft Sans Serif"/>
                <a:cs typeface="Microsoft Sans Serif"/>
              </a:rPr>
              <a:t> </a:t>
            </a:r>
            <a:r>
              <a:rPr sz="2200" spc="-114" dirty="0">
                <a:latin typeface="Microsoft Sans Serif"/>
                <a:cs typeface="Microsoft Sans Serif"/>
              </a:rPr>
              <a:t>needle</a:t>
            </a:r>
            <a:r>
              <a:rPr sz="2200" spc="-35" dirty="0">
                <a:latin typeface="Microsoft Sans Serif"/>
                <a:cs typeface="Microsoft Sans Serif"/>
              </a:rPr>
              <a:t> </a:t>
            </a:r>
            <a:r>
              <a:rPr sz="2200" spc="-185" dirty="0">
                <a:latin typeface="Microsoft Sans Serif"/>
                <a:cs typeface="Microsoft Sans Serif"/>
              </a:rPr>
              <a:t>should</a:t>
            </a:r>
            <a:r>
              <a:rPr sz="2200" spc="15" dirty="0">
                <a:latin typeface="Microsoft Sans Serif"/>
                <a:cs typeface="Microsoft Sans Serif"/>
              </a:rPr>
              <a:t> </a:t>
            </a:r>
            <a:r>
              <a:rPr sz="2200" dirty="0">
                <a:latin typeface="Microsoft Sans Serif"/>
                <a:cs typeface="Microsoft Sans Serif"/>
              </a:rPr>
              <a:t>be</a:t>
            </a:r>
            <a:r>
              <a:rPr sz="2200" spc="-125" dirty="0">
                <a:latin typeface="Microsoft Sans Serif"/>
                <a:cs typeface="Microsoft Sans Serif"/>
              </a:rPr>
              <a:t> </a:t>
            </a:r>
            <a:r>
              <a:rPr sz="2200" spc="-85" dirty="0">
                <a:latin typeface="Microsoft Sans Serif"/>
                <a:cs typeface="Microsoft Sans Serif"/>
              </a:rPr>
              <a:t>held</a:t>
            </a:r>
            <a:r>
              <a:rPr sz="2200" spc="-30" dirty="0">
                <a:latin typeface="Microsoft Sans Serif"/>
                <a:cs typeface="Microsoft Sans Serif"/>
              </a:rPr>
              <a:t> </a:t>
            </a:r>
            <a:r>
              <a:rPr sz="2200" spc="-20" dirty="0">
                <a:latin typeface="Microsoft Sans Serif"/>
                <a:cs typeface="Microsoft Sans Serif"/>
              </a:rPr>
              <a:t>parallel</a:t>
            </a:r>
            <a:r>
              <a:rPr sz="2200" spc="-40" dirty="0">
                <a:latin typeface="Microsoft Sans Serif"/>
                <a:cs typeface="Microsoft Sans Serif"/>
              </a:rPr>
              <a:t> </a:t>
            </a:r>
            <a:r>
              <a:rPr sz="2200" spc="-100" dirty="0">
                <a:latin typeface="Microsoft Sans Serif"/>
                <a:cs typeface="Microsoft Sans Serif"/>
              </a:rPr>
              <a:t>with</a:t>
            </a:r>
            <a:r>
              <a:rPr sz="2200" spc="-45" dirty="0">
                <a:latin typeface="Microsoft Sans Serif"/>
                <a:cs typeface="Microsoft Sans Serif"/>
              </a:rPr>
              <a:t> </a:t>
            </a:r>
            <a:r>
              <a:rPr sz="2200" spc="-120" dirty="0">
                <a:latin typeface="Microsoft Sans Serif"/>
                <a:cs typeface="Microsoft Sans Serif"/>
              </a:rPr>
              <a:t>the</a:t>
            </a:r>
            <a:r>
              <a:rPr sz="2200" spc="-15" dirty="0">
                <a:latin typeface="Microsoft Sans Serif"/>
                <a:cs typeface="Microsoft Sans Serif"/>
              </a:rPr>
              <a:t> </a:t>
            </a:r>
            <a:r>
              <a:rPr sz="2200" spc="-90" dirty="0">
                <a:latin typeface="Microsoft Sans Serif"/>
                <a:cs typeface="Microsoft Sans Serif"/>
              </a:rPr>
              <a:t>long</a:t>
            </a:r>
            <a:r>
              <a:rPr sz="2200" spc="-20" dirty="0">
                <a:latin typeface="Microsoft Sans Serif"/>
                <a:cs typeface="Microsoft Sans Serif"/>
              </a:rPr>
              <a:t> </a:t>
            </a:r>
            <a:r>
              <a:rPr sz="2200" spc="-95" dirty="0">
                <a:latin typeface="Microsoft Sans Serif"/>
                <a:cs typeface="Microsoft Sans Serif"/>
              </a:rPr>
              <a:t>axis</a:t>
            </a:r>
            <a:r>
              <a:rPr sz="2200" spc="-25" dirty="0">
                <a:latin typeface="Microsoft Sans Serif"/>
                <a:cs typeface="Microsoft Sans Serif"/>
              </a:rPr>
              <a:t> </a:t>
            </a:r>
            <a:r>
              <a:rPr sz="2200" dirty="0">
                <a:latin typeface="Microsoft Sans Serif"/>
                <a:cs typeface="Microsoft Sans Serif"/>
              </a:rPr>
              <a:t>of</a:t>
            </a:r>
            <a:r>
              <a:rPr sz="2200" spc="35" dirty="0">
                <a:latin typeface="Microsoft Sans Serif"/>
                <a:cs typeface="Microsoft Sans Serif"/>
              </a:rPr>
              <a:t> </a:t>
            </a:r>
            <a:r>
              <a:rPr sz="2200" spc="-25" dirty="0">
                <a:latin typeface="Microsoft Sans Serif"/>
                <a:cs typeface="Microsoft Sans Serif"/>
              </a:rPr>
              <a:t>the</a:t>
            </a:r>
            <a:endParaRPr sz="2200" dirty="0">
              <a:latin typeface="Microsoft Sans Serif"/>
              <a:cs typeface="Microsoft Sans Serif"/>
            </a:endParaRPr>
          </a:p>
          <a:p>
            <a:pPr marL="240665">
              <a:lnSpc>
                <a:spcPct val="100000"/>
              </a:lnSpc>
              <a:spcBef>
                <a:spcPts val="530"/>
              </a:spcBef>
            </a:pPr>
            <a:r>
              <a:rPr sz="2200" spc="-100" dirty="0">
                <a:latin typeface="Microsoft Sans Serif"/>
                <a:cs typeface="Microsoft Sans Serif"/>
              </a:rPr>
              <a:t>tooth</a:t>
            </a:r>
            <a:r>
              <a:rPr sz="2200" spc="-50" dirty="0">
                <a:latin typeface="Microsoft Sans Serif"/>
                <a:cs typeface="Microsoft Sans Serif"/>
              </a:rPr>
              <a:t> </a:t>
            </a:r>
            <a:r>
              <a:rPr sz="2200" spc="-195" dirty="0">
                <a:latin typeface="Microsoft Sans Serif"/>
                <a:cs typeface="Microsoft Sans Serif"/>
              </a:rPr>
              <a:t>as</a:t>
            </a:r>
            <a:r>
              <a:rPr sz="2200" spc="25" dirty="0">
                <a:latin typeface="Microsoft Sans Serif"/>
                <a:cs typeface="Microsoft Sans Serif"/>
              </a:rPr>
              <a:t> </a:t>
            </a:r>
            <a:r>
              <a:rPr sz="2200" dirty="0">
                <a:latin typeface="Microsoft Sans Serif"/>
                <a:cs typeface="Microsoft Sans Serif"/>
              </a:rPr>
              <a:t>it</a:t>
            </a:r>
            <a:r>
              <a:rPr sz="2200" spc="-20" dirty="0">
                <a:latin typeface="Microsoft Sans Serif"/>
                <a:cs typeface="Microsoft Sans Serif"/>
              </a:rPr>
              <a:t> </a:t>
            </a:r>
            <a:r>
              <a:rPr sz="2200" spc="-200" dirty="0">
                <a:latin typeface="Microsoft Sans Serif"/>
                <a:cs typeface="Microsoft Sans Serif"/>
              </a:rPr>
              <a:t>is</a:t>
            </a:r>
            <a:r>
              <a:rPr sz="2200" spc="25" dirty="0">
                <a:latin typeface="Microsoft Sans Serif"/>
                <a:cs typeface="Microsoft Sans Serif"/>
              </a:rPr>
              <a:t> </a:t>
            </a:r>
            <a:r>
              <a:rPr sz="2200" spc="-120" dirty="0">
                <a:latin typeface="Microsoft Sans Serif"/>
                <a:cs typeface="Microsoft Sans Serif"/>
              </a:rPr>
              <a:t>advanced,</a:t>
            </a:r>
            <a:r>
              <a:rPr sz="2200" spc="-15" dirty="0">
                <a:latin typeface="Microsoft Sans Serif"/>
                <a:cs typeface="Microsoft Sans Serif"/>
              </a:rPr>
              <a:t> </a:t>
            </a:r>
            <a:r>
              <a:rPr sz="2200" dirty="0">
                <a:latin typeface="Microsoft Sans Serif"/>
                <a:cs typeface="Microsoft Sans Serif"/>
              </a:rPr>
              <a:t>to</a:t>
            </a:r>
            <a:r>
              <a:rPr sz="2200" spc="-10" dirty="0">
                <a:latin typeface="Microsoft Sans Serif"/>
                <a:cs typeface="Microsoft Sans Serif"/>
              </a:rPr>
              <a:t> </a:t>
            </a:r>
            <a:r>
              <a:rPr sz="2200" spc="-60" dirty="0">
                <a:latin typeface="Microsoft Sans Serif"/>
                <a:cs typeface="Microsoft Sans Serif"/>
              </a:rPr>
              <a:t>avoid</a:t>
            </a:r>
            <a:r>
              <a:rPr sz="2200" spc="-15" dirty="0">
                <a:latin typeface="Microsoft Sans Serif"/>
                <a:cs typeface="Microsoft Sans Serif"/>
              </a:rPr>
              <a:t> </a:t>
            </a:r>
            <a:r>
              <a:rPr sz="2200" spc="-110" dirty="0">
                <a:latin typeface="Microsoft Sans Serif"/>
                <a:cs typeface="Microsoft Sans Serif"/>
              </a:rPr>
              <a:t>premature</a:t>
            </a:r>
            <a:r>
              <a:rPr sz="2200" spc="-35" dirty="0">
                <a:latin typeface="Microsoft Sans Serif"/>
                <a:cs typeface="Microsoft Sans Serif"/>
              </a:rPr>
              <a:t> </a:t>
            </a:r>
            <a:r>
              <a:rPr sz="2200" spc="-140" dirty="0">
                <a:latin typeface="Microsoft Sans Serif"/>
                <a:cs typeface="Microsoft Sans Serif"/>
              </a:rPr>
              <a:t>contact</a:t>
            </a:r>
            <a:r>
              <a:rPr sz="2200" spc="5" dirty="0">
                <a:latin typeface="Microsoft Sans Serif"/>
                <a:cs typeface="Microsoft Sans Serif"/>
              </a:rPr>
              <a:t> </a:t>
            </a:r>
            <a:r>
              <a:rPr sz="2200" spc="-90" dirty="0">
                <a:latin typeface="Microsoft Sans Serif"/>
                <a:cs typeface="Microsoft Sans Serif"/>
              </a:rPr>
              <a:t>with</a:t>
            </a:r>
            <a:r>
              <a:rPr sz="2200" spc="-5" dirty="0">
                <a:latin typeface="Microsoft Sans Serif"/>
                <a:cs typeface="Microsoft Sans Serif"/>
              </a:rPr>
              <a:t> </a:t>
            </a:r>
            <a:r>
              <a:rPr sz="2200" spc="-50" dirty="0">
                <a:latin typeface="Microsoft Sans Serif"/>
                <a:cs typeface="Microsoft Sans Serif"/>
              </a:rPr>
              <a:t>bone</a:t>
            </a:r>
            <a:endParaRPr sz="2200" dirty="0">
              <a:latin typeface="Microsoft Sans Serif"/>
              <a:cs typeface="Microsoft Sans Serif"/>
            </a:endParaRPr>
          </a:p>
          <a:p>
            <a:pPr marL="240029" indent="-227329">
              <a:lnSpc>
                <a:spcPct val="100000"/>
              </a:lnSpc>
              <a:spcBef>
                <a:spcPts val="1515"/>
              </a:spcBef>
              <a:buSzPct val="125000"/>
              <a:buFont typeface="Arial MT"/>
              <a:buChar char="•"/>
              <a:tabLst>
                <a:tab pos="240029" algn="l"/>
              </a:tabLst>
            </a:pPr>
            <a:r>
              <a:rPr sz="2200" spc="-150" dirty="0">
                <a:latin typeface="Microsoft Sans Serif"/>
                <a:cs typeface="Microsoft Sans Serif"/>
              </a:rPr>
              <a:t>Advance</a:t>
            </a:r>
            <a:r>
              <a:rPr sz="2200" spc="-10" dirty="0">
                <a:latin typeface="Microsoft Sans Serif"/>
                <a:cs typeface="Microsoft Sans Serif"/>
              </a:rPr>
              <a:t> </a:t>
            </a:r>
            <a:r>
              <a:rPr sz="2200" spc="-114" dirty="0">
                <a:latin typeface="Microsoft Sans Serif"/>
                <a:cs typeface="Microsoft Sans Serif"/>
              </a:rPr>
              <a:t>the</a:t>
            </a:r>
            <a:r>
              <a:rPr sz="2200" spc="-35" dirty="0">
                <a:latin typeface="Microsoft Sans Serif"/>
                <a:cs typeface="Microsoft Sans Serif"/>
              </a:rPr>
              <a:t> </a:t>
            </a:r>
            <a:r>
              <a:rPr sz="2200" spc="-114" dirty="0">
                <a:latin typeface="Microsoft Sans Serif"/>
                <a:cs typeface="Microsoft Sans Serif"/>
              </a:rPr>
              <a:t>needle</a:t>
            </a:r>
            <a:r>
              <a:rPr sz="2200" spc="-25" dirty="0">
                <a:latin typeface="Microsoft Sans Serif"/>
                <a:cs typeface="Microsoft Sans Serif"/>
              </a:rPr>
              <a:t> </a:t>
            </a:r>
            <a:r>
              <a:rPr sz="2200" spc="-114" dirty="0">
                <a:latin typeface="Microsoft Sans Serif"/>
                <a:cs typeface="Microsoft Sans Serif"/>
              </a:rPr>
              <a:t>slowly</a:t>
            </a:r>
            <a:r>
              <a:rPr sz="2200" spc="5" dirty="0">
                <a:latin typeface="Microsoft Sans Serif"/>
                <a:cs typeface="Microsoft Sans Serif"/>
              </a:rPr>
              <a:t> </a:t>
            </a:r>
            <a:r>
              <a:rPr sz="2200" spc="-114" dirty="0">
                <a:latin typeface="Microsoft Sans Serif"/>
                <a:cs typeface="Microsoft Sans Serif"/>
              </a:rPr>
              <a:t>until</a:t>
            </a:r>
            <a:r>
              <a:rPr sz="2200" spc="5" dirty="0">
                <a:latin typeface="Microsoft Sans Serif"/>
                <a:cs typeface="Microsoft Sans Serif"/>
              </a:rPr>
              <a:t> </a:t>
            </a:r>
            <a:r>
              <a:rPr sz="2200" spc="-135" dirty="0">
                <a:latin typeface="Microsoft Sans Serif"/>
                <a:cs typeface="Microsoft Sans Serif"/>
              </a:rPr>
              <a:t>bone</a:t>
            </a:r>
            <a:r>
              <a:rPr sz="2200" spc="-15" dirty="0">
                <a:latin typeface="Microsoft Sans Serif"/>
                <a:cs typeface="Microsoft Sans Serif"/>
              </a:rPr>
              <a:t> </a:t>
            </a:r>
            <a:r>
              <a:rPr sz="2200" spc="-200" dirty="0">
                <a:latin typeface="Microsoft Sans Serif"/>
                <a:cs typeface="Microsoft Sans Serif"/>
              </a:rPr>
              <a:t>is</a:t>
            </a:r>
            <a:r>
              <a:rPr sz="2200" spc="25" dirty="0">
                <a:latin typeface="Microsoft Sans Serif"/>
                <a:cs typeface="Microsoft Sans Serif"/>
              </a:rPr>
              <a:t> </a:t>
            </a:r>
            <a:r>
              <a:rPr sz="2200" spc="-70" dirty="0">
                <a:latin typeface="Microsoft Sans Serif"/>
                <a:cs typeface="Microsoft Sans Serif"/>
              </a:rPr>
              <a:t>gently</a:t>
            </a:r>
            <a:r>
              <a:rPr sz="2200" spc="10" dirty="0">
                <a:latin typeface="Microsoft Sans Serif"/>
                <a:cs typeface="Microsoft Sans Serif"/>
              </a:rPr>
              <a:t> </a:t>
            </a:r>
            <a:r>
              <a:rPr sz="2200" spc="-10" dirty="0">
                <a:latin typeface="Microsoft Sans Serif"/>
                <a:cs typeface="Microsoft Sans Serif"/>
              </a:rPr>
              <a:t>contacted.</a:t>
            </a:r>
            <a:endParaRPr sz="2200" dirty="0">
              <a:latin typeface="Microsoft Sans Serif"/>
              <a:cs typeface="Microsoft Sans Serif"/>
            </a:endParaRPr>
          </a:p>
          <a:p>
            <a:pPr marL="696595" lvl="1" indent="-227329">
              <a:lnSpc>
                <a:spcPct val="100000"/>
              </a:lnSpc>
              <a:spcBef>
                <a:spcPts val="1019"/>
              </a:spcBef>
              <a:buSzPct val="123684"/>
              <a:buFont typeface="Arial MT"/>
              <a:buChar char="•"/>
              <a:tabLst>
                <a:tab pos="696595" algn="l"/>
              </a:tabLst>
            </a:pPr>
            <a:r>
              <a:rPr sz="2000" spc="-235" dirty="0">
                <a:latin typeface="Microsoft Sans Serif"/>
                <a:cs typeface="Microsoft Sans Serif"/>
              </a:rPr>
              <a:t>The</a:t>
            </a:r>
            <a:r>
              <a:rPr sz="2000" spc="5" dirty="0">
                <a:latin typeface="Microsoft Sans Serif"/>
                <a:cs typeface="Microsoft Sans Serif"/>
              </a:rPr>
              <a:t> </a:t>
            </a:r>
            <a:r>
              <a:rPr sz="2000" spc="-70" dirty="0">
                <a:latin typeface="Microsoft Sans Serif"/>
                <a:cs typeface="Microsoft Sans Serif"/>
              </a:rPr>
              <a:t>point</a:t>
            </a:r>
            <a:r>
              <a:rPr sz="2000" spc="-55" dirty="0">
                <a:latin typeface="Microsoft Sans Serif"/>
                <a:cs typeface="Microsoft Sans Serif"/>
              </a:rPr>
              <a:t> </a:t>
            </a:r>
            <a:r>
              <a:rPr sz="2000" dirty="0">
                <a:latin typeface="Microsoft Sans Serif"/>
                <a:cs typeface="Microsoft Sans Serif"/>
              </a:rPr>
              <a:t>of</a:t>
            </a:r>
            <a:r>
              <a:rPr sz="2000" spc="35" dirty="0">
                <a:latin typeface="Microsoft Sans Serif"/>
                <a:cs typeface="Microsoft Sans Serif"/>
              </a:rPr>
              <a:t> </a:t>
            </a:r>
            <a:r>
              <a:rPr sz="2000" spc="-125" dirty="0">
                <a:latin typeface="Microsoft Sans Serif"/>
                <a:cs typeface="Microsoft Sans Serif"/>
              </a:rPr>
              <a:t>contact</a:t>
            </a:r>
            <a:r>
              <a:rPr sz="2000" spc="5" dirty="0">
                <a:latin typeface="Microsoft Sans Serif"/>
                <a:cs typeface="Microsoft Sans Serif"/>
              </a:rPr>
              <a:t> </a:t>
            </a:r>
            <a:r>
              <a:rPr sz="2000" spc="-165" dirty="0">
                <a:latin typeface="Microsoft Sans Serif"/>
                <a:cs typeface="Microsoft Sans Serif"/>
              </a:rPr>
              <a:t>should</a:t>
            </a:r>
            <a:r>
              <a:rPr sz="2000" dirty="0">
                <a:latin typeface="Microsoft Sans Serif"/>
                <a:cs typeface="Microsoft Sans Serif"/>
              </a:rPr>
              <a:t> </a:t>
            </a:r>
            <a:r>
              <a:rPr sz="2000" spc="-10" dirty="0">
                <a:latin typeface="Microsoft Sans Serif"/>
                <a:cs typeface="Microsoft Sans Serif"/>
              </a:rPr>
              <a:t>be</a:t>
            </a:r>
            <a:r>
              <a:rPr sz="2000" spc="-15" dirty="0">
                <a:latin typeface="Microsoft Sans Serif"/>
                <a:cs typeface="Microsoft Sans Serif"/>
              </a:rPr>
              <a:t> </a:t>
            </a:r>
            <a:r>
              <a:rPr sz="2000" spc="-120" dirty="0">
                <a:latin typeface="Microsoft Sans Serif"/>
                <a:cs typeface="Microsoft Sans Serif"/>
              </a:rPr>
              <a:t>the</a:t>
            </a:r>
            <a:r>
              <a:rPr sz="2000" spc="5" dirty="0">
                <a:latin typeface="Microsoft Sans Serif"/>
                <a:cs typeface="Microsoft Sans Serif"/>
              </a:rPr>
              <a:t> </a:t>
            </a:r>
            <a:r>
              <a:rPr sz="2000" spc="-65" dirty="0">
                <a:latin typeface="Microsoft Sans Serif"/>
                <a:cs typeface="Microsoft Sans Serif"/>
              </a:rPr>
              <a:t>upper</a:t>
            </a:r>
            <a:r>
              <a:rPr sz="2000" spc="-10" dirty="0">
                <a:latin typeface="Microsoft Sans Serif"/>
                <a:cs typeface="Microsoft Sans Serif"/>
              </a:rPr>
              <a:t> </a:t>
            </a:r>
            <a:r>
              <a:rPr sz="2000" spc="-125" dirty="0">
                <a:latin typeface="Microsoft Sans Serif"/>
                <a:cs typeface="Microsoft Sans Serif"/>
              </a:rPr>
              <a:t>rim</a:t>
            </a:r>
            <a:r>
              <a:rPr sz="2000" dirty="0">
                <a:latin typeface="Microsoft Sans Serif"/>
                <a:cs typeface="Microsoft Sans Serif"/>
              </a:rPr>
              <a:t> of</a:t>
            </a:r>
            <a:r>
              <a:rPr sz="2000" spc="35" dirty="0">
                <a:latin typeface="Microsoft Sans Serif"/>
                <a:cs typeface="Microsoft Sans Serif"/>
              </a:rPr>
              <a:t> </a:t>
            </a:r>
            <a:r>
              <a:rPr sz="2000" spc="-114" dirty="0">
                <a:latin typeface="Microsoft Sans Serif"/>
                <a:cs typeface="Microsoft Sans Serif"/>
              </a:rPr>
              <a:t>the</a:t>
            </a:r>
            <a:r>
              <a:rPr sz="2000" spc="5" dirty="0">
                <a:latin typeface="Microsoft Sans Serif"/>
                <a:cs typeface="Microsoft Sans Serif"/>
              </a:rPr>
              <a:t> </a:t>
            </a:r>
            <a:r>
              <a:rPr sz="2000" spc="-10" dirty="0">
                <a:latin typeface="Microsoft Sans Serif"/>
                <a:cs typeface="Microsoft Sans Serif"/>
              </a:rPr>
              <a:t>infraorbital</a:t>
            </a:r>
            <a:endParaRPr sz="2000" dirty="0">
              <a:latin typeface="Microsoft Sans Serif"/>
              <a:cs typeface="Microsoft Sans Serif"/>
            </a:endParaRPr>
          </a:p>
          <a:p>
            <a:pPr marL="698500">
              <a:lnSpc>
                <a:spcPct val="100000"/>
              </a:lnSpc>
              <a:spcBef>
                <a:spcPts val="459"/>
              </a:spcBef>
            </a:pPr>
            <a:r>
              <a:rPr sz="2000" spc="-10" dirty="0">
                <a:latin typeface="Microsoft Sans Serif"/>
                <a:cs typeface="Microsoft Sans Serif"/>
              </a:rPr>
              <a:t>foramen.</a:t>
            </a:r>
            <a:endParaRPr sz="2000" dirty="0">
              <a:latin typeface="Microsoft Sans Serif"/>
              <a:cs typeface="Microsoft Sans Serif"/>
            </a:endParaRPr>
          </a:p>
          <a:p>
            <a:pPr marL="696595" lvl="1" indent="-227329">
              <a:lnSpc>
                <a:spcPct val="100000"/>
              </a:lnSpc>
              <a:spcBef>
                <a:spcPts val="960"/>
              </a:spcBef>
              <a:buSzPct val="123684"/>
              <a:buFont typeface="Arial MT"/>
              <a:buChar char="•"/>
              <a:tabLst>
                <a:tab pos="696595" algn="l"/>
              </a:tabLst>
            </a:pPr>
            <a:r>
              <a:rPr sz="2000" spc="-235" dirty="0">
                <a:latin typeface="Microsoft Sans Serif"/>
                <a:cs typeface="Microsoft Sans Serif"/>
              </a:rPr>
              <a:t>The</a:t>
            </a:r>
            <a:r>
              <a:rPr sz="2000" spc="5" dirty="0">
                <a:latin typeface="Microsoft Sans Serif"/>
                <a:cs typeface="Microsoft Sans Serif"/>
              </a:rPr>
              <a:t> </a:t>
            </a:r>
            <a:r>
              <a:rPr sz="2000" spc="-85" dirty="0">
                <a:latin typeface="Microsoft Sans Serif"/>
                <a:cs typeface="Microsoft Sans Serif"/>
              </a:rPr>
              <a:t>general</a:t>
            </a:r>
            <a:r>
              <a:rPr sz="2000" spc="-40" dirty="0">
                <a:latin typeface="Microsoft Sans Serif"/>
                <a:cs typeface="Microsoft Sans Serif"/>
              </a:rPr>
              <a:t> </a:t>
            </a:r>
            <a:r>
              <a:rPr sz="2000" spc="-75" dirty="0">
                <a:latin typeface="Microsoft Sans Serif"/>
                <a:cs typeface="Microsoft Sans Serif"/>
              </a:rPr>
              <a:t>depth</a:t>
            </a:r>
            <a:r>
              <a:rPr sz="2000" spc="-25" dirty="0">
                <a:latin typeface="Microsoft Sans Serif"/>
                <a:cs typeface="Microsoft Sans Serif"/>
              </a:rPr>
              <a:t> </a:t>
            </a:r>
            <a:r>
              <a:rPr sz="2000" dirty="0">
                <a:latin typeface="Microsoft Sans Serif"/>
                <a:cs typeface="Microsoft Sans Serif"/>
              </a:rPr>
              <a:t>of</a:t>
            </a:r>
            <a:r>
              <a:rPr sz="2000" spc="65" dirty="0">
                <a:latin typeface="Microsoft Sans Serif"/>
                <a:cs typeface="Microsoft Sans Serif"/>
              </a:rPr>
              <a:t> </a:t>
            </a:r>
            <a:r>
              <a:rPr sz="2000" spc="-105" dirty="0">
                <a:latin typeface="Microsoft Sans Serif"/>
                <a:cs typeface="Microsoft Sans Serif"/>
              </a:rPr>
              <a:t>needle</a:t>
            </a:r>
            <a:r>
              <a:rPr sz="2000" spc="-20" dirty="0">
                <a:latin typeface="Microsoft Sans Serif"/>
                <a:cs typeface="Microsoft Sans Serif"/>
              </a:rPr>
              <a:t> </a:t>
            </a:r>
            <a:r>
              <a:rPr sz="2000" spc="-90" dirty="0">
                <a:latin typeface="Microsoft Sans Serif"/>
                <a:cs typeface="Microsoft Sans Serif"/>
              </a:rPr>
              <a:t>penetration</a:t>
            </a:r>
            <a:r>
              <a:rPr sz="2000" spc="15" dirty="0">
                <a:latin typeface="Microsoft Sans Serif"/>
                <a:cs typeface="Microsoft Sans Serif"/>
              </a:rPr>
              <a:t> </a:t>
            </a:r>
            <a:r>
              <a:rPr sz="2000" spc="-180" dirty="0">
                <a:latin typeface="Microsoft Sans Serif"/>
                <a:cs typeface="Microsoft Sans Serif"/>
              </a:rPr>
              <a:t>is</a:t>
            </a:r>
            <a:r>
              <a:rPr sz="2000" spc="5" dirty="0">
                <a:latin typeface="Microsoft Sans Serif"/>
                <a:cs typeface="Microsoft Sans Serif"/>
              </a:rPr>
              <a:t> </a:t>
            </a:r>
            <a:r>
              <a:rPr sz="2000" dirty="0">
                <a:latin typeface="Microsoft Sans Serif"/>
                <a:cs typeface="Microsoft Sans Serif"/>
              </a:rPr>
              <a:t>16</a:t>
            </a:r>
            <a:r>
              <a:rPr sz="2000" spc="15" dirty="0">
                <a:latin typeface="Microsoft Sans Serif"/>
                <a:cs typeface="Microsoft Sans Serif"/>
              </a:rPr>
              <a:t> </a:t>
            </a:r>
            <a:r>
              <a:rPr sz="2000" spc="-335" dirty="0">
                <a:latin typeface="Microsoft Sans Serif"/>
                <a:cs typeface="Microsoft Sans Serif"/>
              </a:rPr>
              <a:t>mm</a:t>
            </a:r>
            <a:r>
              <a:rPr sz="2000" dirty="0">
                <a:latin typeface="Microsoft Sans Serif"/>
                <a:cs typeface="Microsoft Sans Serif"/>
              </a:rPr>
              <a:t> for</a:t>
            </a:r>
            <a:r>
              <a:rPr sz="2000" spc="20" dirty="0">
                <a:latin typeface="Microsoft Sans Serif"/>
                <a:cs typeface="Microsoft Sans Serif"/>
              </a:rPr>
              <a:t> </a:t>
            </a:r>
            <a:r>
              <a:rPr sz="2000" spc="-125" dirty="0">
                <a:latin typeface="Microsoft Sans Serif"/>
                <a:cs typeface="Microsoft Sans Serif"/>
              </a:rPr>
              <a:t>an</a:t>
            </a:r>
            <a:r>
              <a:rPr sz="2000" dirty="0">
                <a:latin typeface="Microsoft Sans Serif"/>
                <a:cs typeface="Microsoft Sans Serif"/>
              </a:rPr>
              <a:t> </a:t>
            </a:r>
            <a:r>
              <a:rPr sz="2000" spc="-45" dirty="0">
                <a:latin typeface="Microsoft Sans Serif"/>
                <a:cs typeface="Microsoft Sans Serif"/>
              </a:rPr>
              <a:t>adult</a:t>
            </a:r>
            <a:r>
              <a:rPr sz="2000" spc="-5" dirty="0">
                <a:latin typeface="Microsoft Sans Serif"/>
                <a:cs typeface="Microsoft Sans Serif"/>
              </a:rPr>
              <a:t> </a:t>
            </a:r>
            <a:r>
              <a:rPr sz="2000" spc="-25" dirty="0">
                <a:latin typeface="Microsoft Sans Serif"/>
                <a:cs typeface="Microsoft Sans Serif"/>
              </a:rPr>
              <a:t>of</a:t>
            </a:r>
            <a:endParaRPr sz="2000" dirty="0">
              <a:latin typeface="Microsoft Sans Serif"/>
              <a:cs typeface="Microsoft Sans Serif"/>
            </a:endParaRPr>
          </a:p>
          <a:p>
            <a:pPr marL="698500">
              <a:lnSpc>
                <a:spcPct val="100000"/>
              </a:lnSpc>
              <a:spcBef>
                <a:spcPts val="459"/>
              </a:spcBef>
            </a:pPr>
            <a:r>
              <a:rPr sz="2000" spc="-70" dirty="0">
                <a:latin typeface="Microsoft Sans Serif"/>
                <a:cs typeface="Microsoft Sans Serif"/>
              </a:rPr>
              <a:t>average</a:t>
            </a:r>
            <a:r>
              <a:rPr sz="2000" spc="-15" dirty="0">
                <a:latin typeface="Microsoft Sans Serif"/>
                <a:cs typeface="Microsoft Sans Serif"/>
              </a:rPr>
              <a:t> </a:t>
            </a:r>
            <a:r>
              <a:rPr sz="2000" spc="-10" dirty="0">
                <a:latin typeface="Microsoft Sans Serif"/>
                <a:cs typeface="Microsoft Sans Serif"/>
              </a:rPr>
              <a:t>height</a:t>
            </a:r>
            <a:endParaRPr sz="2000" dirty="0">
              <a:latin typeface="Microsoft Sans Serif"/>
              <a:cs typeface="Microsoft Sans Serif"/>
            </a:endParaRPr>
          </a:p>
          <a:p>
            <a:pPr marL="696595" lvl="1" indent="-227329">
              <a:lnSpc>
                <a:spcPct val="100000"/>
              </a:lnSpc>
              <a:spcBef>
                <a:spcPts val="935"/>
              </a:spcBef>
              <a:buSzPct val="123684"/>
              <a:buFont typeface="Arial MT"/>
              <a:buChar char="•"/>
              <a:tabLst>
                <a:tab pos="696595" algn="l"/>
              </a:tabLst>
            </a:pPr>
            <a:r>
              <a:rPr sz="2000" spc="-235" dirty="0">
                <a:latin typeface="Microsoft Sans Serif"/>
                <a:cs typeface="Microsoft Sans Serif"/>
              </a:rPr>
              <a:t>The</a:t>
            </a:r>
            <a:r>
              <a:rPr sz="2000" spc="5" dirty="0">
                <a:latin typeface="Microsoft Sans Serif"/>
                <a:cs typeface="Microsoft Sans Serif"/>
              </a:rPr>
              <a:t> </a:t>
            </a:r>
            <a:r>
              <a:rPr sz="2000" spc="-75" dirty="0">
                <a:latin typeface="Microsoft Sans Serif"/>
                <a:cs typeface="Microsoft Sans Serif"/>
              </a:rPr>
              <a:t>depth</a:t>
            </a:r>
            <a:r>
              <a:rPr sz="2000" spc="-25" dirty="0">
                <a:latin typeface="Microsoft Sans Serif"/>
                <a:cs typeface="Microsoft Sans Serif"/>
              </a:rPr>
              <a:t> </a:t>
            </a:r>
            <a:r>
              <a:rPr sz="2000" dirty="0">
                <a:latin typeface="Microsoft Sans Serif"/>
                <a:cs typeface="Microsoft Sans Serif"/>
              </a:rPr>
              <a:t>of</a:t>
            </a:r>
            <a:r>
              <a:rPr sz="2000" spc="70" dirty="0">
                <a:latin typeface="Microsoft Sans Serif"/>
                <a:cs typeface="Microsoft Sans Serif"/>
              </a:rPr>
              <a:t> </a:t>
            </a:r>
            <a:r>
              <a:rPr sz="2000" spc="-85" dirty="0">
                <a:latin typeface="Microsoft Sans Serif"/>
                <a:cs typeface="Microsoft Sans Serif"/>
              </a:rPr>
              <a:t>penetration</a:t>
            </a:r>
            <a:r>
              <a:rPr sz="2000" spc="-10" dirty="0">
                <a:latin typeface="Microsoft Sans Serif"/>
                <a:cs typeface="Microsoft Sans Serif"/>
              </a:rPr>
              <a:t> varies</a:t>
            </a:r>
            <a:endParaRPr sz="2000" dirty="0">
              <a:latin typeface="Microsoft Sans Serif"/>
              <a:cs typeface="Microsoft Sans Serif"/>
            </a:endParaRPr>
          </a:p>
          <a:p>
            <a:pPr marL="1155700" lvl="2" indent="-228600">
              <a:lnSpc>
                <a:spcPct val="100000"/>
              </a:lnSpc>
              <a:spcBef>
                <a:spcPts val="944"/>
              </a:spcBef>
              <a:buSzPct val="123529"/>
              <a:buFont typeface="Arial MT"/>
              <a:buChar char="•"/>
              <a:tabLst>
                <a:tab pos="1155700" algn="l"/>
              </a:tabLst>
            </a:pPr>
            <a:r>
              <a:rPr sz="2000" spc="-160" dirty="0">
                <a:latin typeface="Microsoft Sans Serif"/>
                <a:cs typeface="Microsoft Sans Serif"/>
              </a:rPr>
              <a:t>In</a:t>
            </a:r>
            <a:r>
              <a:rPr sz="2000" spc="20" dirty="0">
                <a:latin typeface="Microsoft Sans Serif"/>
                <a:cs typeface="Microsoft Sans Serif"/>
              </a:rPr>
              <a:t> </a:t>
            </a:r>
            <a:r>
              <a:rPr sz="2000" dirty="0">
                <a:latin typeface="Microsoft Sans Serif"/>
                <a:cs typeface="Microsoft Sans Serif"/>
              </a:rPr>
              <a:t>a</a:t>
            </a:r>
            <a:r>
              <a:rPr sz="2000" spc="-60" dirty="0">
                <a:latin typeface="Microsoft Sans Serif"/>
                <a:cs typeface="Microsoft Sans Serif"/>
              </a:rPr>
              <a:t> </a:t>
            </a:r>
            <a:r>
              <a:rPr sz="2000" spc="-50" dirty="0">
                <a:latin typeface="Microsoft Sans Serif"/>
                <a:cs typeface="Microsoft Sans Serif"/>
              </a:rPr>
              <a:t>patient</a:t>
            </a:r>
            <a:r>
              <a:rPr sz="2000" spc="-30" dirty="0">
                <a:latin typeface="Microsoft Sans Serif"/>
                <a:cs typeface="Microsoft Sans Serif"/>
              </a:rPr>
              <a:t> </a:t>
            </a:r>
            <a:r>
              <a:rPr sz="2000" spc="-65" dirty="0">
                <a:latin typeface="Microsoft Sans Serif"/>
                <a:cs typeface="Microsoft Sans Serif"/>
              </a:rPr>
              <a:t>with</a:t>
            </a:r>
            <a:r>
              <a:rPr sz="2000" spc="20" dirty="0">
                <a:latin typeface="Microsoft Sans Serif"/>
                <a:cs typeface="Microsoft Sans Serif"/>
              </a:rPr>
              <a:t> </a:t>
            </a:r>
            <a:r>
              <a:rPr sz="2000" dirty="0">
                <a:latin typeface="Microsoft Sans Serif"/>
                <a:cs typeface="Microsoft Sans Serif"/>
              </a:rPr>
              <a:t>a</a:t>
            </a:r>
            <a:r>
              <a:rPr sz="2000" spc="-25" dirty="0">
                <a:latin typeface="Microsoft Sans Serif"/>
                <a:cs typeface="Microsoft Sans Serif"/>
              </a:rPr>
              <a:t> </a:t>
            </a:r>
            <a:r>
              <a:rPr sz="2000" spc="-110" dirty="0">
                <a:latin typeface="Microsoft Sans Serif"/>
                <a:cs typeface="Microsoft Sans Serif"/>
              </a:rPr>
              <a:t>high</a:t>
            </a:r>
            <a:r>
              <a:rPr sz="2000" dirty="0">
                <a:latin typeface="Microsoft Sans Serif"/>
                <a:cs typeface="Microsoft Sans Serif"/>
              </a:rPr>
              <a:t> </a:t>
            </a:r>
            <a:r>
              <a:rPr sz="2000" spc="-65" dirty="0">
                <a:latin typeface="Microsoft Sans Serif"/>
                <a:cs typeface="Microsoft Sans Serif"/>
              </a:rPr>
              <a:t>(deep)</a:t>
            </a:r>
            <a:r>
              <a:rPr sz="2000" spc="15" dirty="0">
                <a:latin typeface="Microsoft Sans Serif"/>
                <a:cs typeface="Microsoft Sans Serif"/>
              </a:rPr>
              <a:t> </a:t>
            </a:r>
            <a:r>
              <a:rPr sz="2000" spc="-150" dirty="0">
                <a:latin typeface="Microsoft Sans Serif"/>
                <a:cs typeface="Microsoft Sans Serif"/>
              </a:rPr>
              <a:t>mucobuccal</a:t>
            </a:r>
            <a:r>
              <a:rPr sz="2000" spc="35" dirty="0">
                <a:latin typeface="Microsoft Sans Serif"/>
                <a:cs typeface="Microsoft Sans Serif"/>
              </a:rPr>
              <a:t> </a:t>
            </a:r>
            <a:r>
              <a:rPr sz="2000" spc="-20" dirty="0">
                <a:latin typeface="Microsoft Sans Serif"/>
                <a:cs typeface="Microsoft Sans Serif"/>
              </a:rPr>
              <a:t>fold</a:t>
            </a:r>
            <a:endParaRPr sz="2000" dirty="0">
              <a:latin typeface="Microsoft Sans Serif"/>
              <a:cs typeface="Microsoft Sans Serif"/>
            </a:endParaRPr>
          </a:p>
          <a:p>
            <a:pPr marL="1155700" lvl="2" indent="-228600">
              <a:lnSpc>
                <a:spcPct val="100000"/>
              </a:lnSpc>
              <a:spcBef>
                <a:spcPts val="910"/>
              </a:spcBef>
              <a:buSzPct val="123529"/>
              <a:buFont typeface="Arial MT"/>
              <a:buChar char="•"/>
              <a:tabLst>
                <a:tab pos="1155700" algn="l"/>
              </a:tabLst>
            </a:pPr>
            <a:r>
              <a:rPr sz="2000" dirty="0">
                <a:latin typeface="Microsoft Sans Serif"/>
                <a:cs typeface="Microsoft Sans Serif"/>
              </a:rPr>
              <a:t>a</a:t>
            </a:r>
            <a:r>
              <a:rPr sz="2000" spc="25" dirty="0">
                <a:latin typeface="Microsoft Sans Serif"/>
                <a:cs typeface="Microsoft Sans Serif"/>
              </a:rPr>
              <a:t> </a:t>
            </a:r>
            <a:r>
              <a:rPr sz="2000" spc="-85" dirty="0">
                <a:latin typeface="Microsoft Sans Serif"/>
                <a:cs typeface="Microsoft Sans Serif"/>
              </a:rPr>
              <a:t>low</a:t>
            </a:r>
            <a:r>
              <a:rPr sz="2000" dirty="0">
                <a:latin typeface="Microsoft Sans Serif"/>
                <a:cs typeface="Microsoft Sans Serif"/>
              </a:rPr>
              <a:t> </a:t>
            </a:r>
            <a:r>
              <a:rPr sz="2000" spc="-30" dirty="0">
                <a:latin typeface="Microsoft Sans Serif"/>
                <a:cs typeface="Microsoft Sans Serif"/>
              </a:rPr>
              <a:t>infraorbital </a:t>
            </a:r>
            <a:r>
              <a:rPr sz="2000" spc="-10" dirty="0">
                <a:latin typeface="Microsoft Sans Serif"/>
                <a:cs typeface="Microsoft Sans Serif"/>
              </a:rPr>
              <a:t>foramen</a:t>
            </a:r>
            <a:endParaRPr sz="2000" dirty="0">
              <a:latin typeface="Microsoft Sans Serif"/>
              <a:cs typeface="Microsoft Sans Serif"/>
            </a:endParaRPr>
          </a:p>
          <a:p>
            <a:pPr marL="697230" lvl="1" indent="-227965">
              <a:lnSpc>
                <a:spcPct val="100000"/>
              </a:lnSpc>
              <a:spcBef>
                <a:spcPts val="930"/>
              </a:spcBef>
              <a:buSzPct val="123684"/>
              <a:buFont typeface="Arial MT"/>
              <a:buChar char="•"/>
              <a:tabLst>
                <a:tab pos="697230" algn="l"/>
              </a:tabLst>
            </a:pPr>
            <a:r>
              <a:rPr lang="en-US" sz="2000" dirty="0">
                <a:latin typeface="Microsoft Sans Serif"/>
                <a:cs typeface="Microsoft Sans Serif"/>
              </a:rPr>
              <a:t>A</a:t>
            </a:r>
            <a:r>
              <a:rPr lang="en-US" sz="2000" spc="-5" dirty="0">
                <a:latin typeface="Microsoft Sans Serif"/>
                <a:cs typeface="Microsoft Sans Serif"/>
              </a:rPr>
              <a:t> </a:t>
            </a:r>
            <a:r>
              <a:rPr lang="en-US" sz="2000" spc="-95" dirty="0" err="1">
                <a:latin typeface="Microsoft Sans Serif"/>
                <a:cs typeface="Microsoft Sans Serif"/>
              </a:rPr>
              <a:t>preinjection</a:t>
            </a:r>
            <a:r>
              <a:rPr lang="en-US" sz="2000" spc="10" dirty="0">
                <a:latin typeface="Microsoft Sans Serif"/>
                <a:cs typeface="Microsoft Sans Serif"/>
              </a:rPr>
              <a:t> </a:t>
            </a:r>
            <a:r>
              <a:rPr lang="en-US" sz="2000" spc="-80" dirty="0">
                <a:latin typeface="Microsoft Sans Serif"/>
                <a:cs typeface="Microsoft Sans Serif"/>
              </a:rPr>
              <a:t>approximation</a:t>
            </a:r>
            <a:r>
              <a:rPr lang="en-US" sz="2000" spc="-35" dirty="0">
                <a:latin typeface="Microsoft Sans Serif"/>
                <a:cs typeface="Microsoft Sans Serif"/>
              </a:rPr>
              <a:t> </a:t>
            </a:r>
            <a:r>
              <a:rPr lang="en-US" sz="2000" dirty="0">
                <a:latin typeface="Microsoft Sans Serif"/>
                <a:cs typeface="Microsoft Sans Serif"/>
              </a:rPr>
              <a:t>of</a:t>
            </a:r>
            <a:r>
              <a:rPr lang="en-US" sz="2000" spc="65" dirty="0">
                <a:latin typeface="Microsoft Sans Serif"/>
                <a:cs typeface="Microsoft Sans Serif"/>
              </a:rPr>
              <a:t> </a:t>
            </a:r>
            <a:r>
              <a:rPr lang="en-US" sz="2000" spc="-120" dirty="0">
                <a:latin typeface="Microsoft Sans Serif"/>
                <a:cs typeface="Microsoft Sans Serif"/>
              </a:rPr>
              <a:t>the</a:t>
            </a:r>
            <a:r>
              <a:rPr lang="en-US" sz="2000" spc="-5" dirty="0">
                <a:latin typeface="Microsoft Sans Serif"/>
                <a:cs typeface="Microsoft Sans Serif"/>
              </a:rPr>
              <a:t> </a:t>
            </a:r>
            <a:r>
              <a:rPr lang="en-US" sz="2000" spc="-70" dirty="0">
                <a:latin typeface="Microsoft Sans Serif"/>
                <a:cs typeface="Microsoft Sans Serif"/>
              </a:rPr>
              <a:t>depth</a:t>
            </a:r>
            <a:r>
              <a:rPr lang="en-US" sz="2000" spc="-15" dirty="0">
                <a:latin typeface="Microsoft Sans Serif"/>
                <a:cs typeface="Microsoft Sans Serif"/>
              </a:rPr>
              <a:t> </a:t>
            </a:r>
            <a:r>
              <a:rPr lang="en-US" sz="2000" dirty="0">
                <a:latin typeface="Microsoft Sans Serif"/>
                <a:cs typeface="Microsoft Sans Serif"/>
              </a:rPr>
              <a:t>of</a:t>
            </a:r>
            <a:r>
              <a:rPr lang="en-US" sz="2000" spc="65" dirty="0">
                <a:latin typeface="Microsoft Sans Serif"/>
                <a:cs typeface="Microsoft Sans Serif"/>
              </a:rPr>
              <a:t> </a:t>
            </a:r>
            <a:r>
              <a:rPr lang="en-US" sz="2000" spc="-90" dirty="0">
                <a:latin typeface="Microsoft Sans Serif"/>
                <a:cs typeface="Microsoft Sans Serif"/>
              </a:rPr>
              <a:t>penetration</a:t>
            </a:r>
            <a:r>
              <a:rPr lang="en-US" sz="2000" spc="-10" dirty="0">
                <a:latin typeface="Microsoft Sans Serif"/>
                <a:cs typeface="Microsoft Sans Serif"/>
              </a:rPr>
              <a:t> </a:t>
            </a:r>
            <a:r>
              <a:rPr lang="en-US" sz="2000" spc="-170" dirty="0">
                <a:latin typeface="Microsoft Sans Serif"/>
                <a:cs typeface="Microsoft Sans Serif"/>
              </a:rPr>
              <a:t>can</a:t>
            </a:r>
            <a:r>
              <a:rPr lang="en-US" sz="2000" spc="25" dirty="0">
                <a:latin typeface="Microsoft Sans Serif"/>
                <a:cs typeface="Microsoft Sans Serif"/>
              </a:rPr>
              <a:t> </a:t>
            </a:r>
            <a:r>
              <a:rPr lang="en-US" sz="2000" spc="-25" dirty="0">
                <a:latin typeface="Microsoft Sans Serif"/>
                <a:cs typeface="Microsoft Sans Serif"/>
              </a:rPr>
              <a:t>be </a:t>
            </a:r>
            <a:r>
              <a:rPr lang="en-US" sz="2000" spc="-125" dirty="0">
                <a:latin typeface="Microsoft Sans Serif"/>
                <a:cs typeface="Microsoft Sans Serif"/>
              </a:rPr>
              <a:t>made</a:t>
            </a:r>
            <a:r>
              <a:rPr lang="en-US" sz="2000" dirty="0">
                <a:latin typeface="Microsoft Sans Serif"/>
                <a:cs typeface="Microsoft Sans Serif"/>
              </a:rPr>
              <a:t> by</a:t>
            </a:r>
            <a:r>
              <a:rPr lang="en-US" sz="2000" spc="-50" dirty="0">
                <a:latin typeface="Microsoft Sans Serif"/>
                <a:cs typeface="Microsoft Sans Serif"/>
              </a:rPr>
              <a:t> </a:t>
            </a:r>
            <a:r>
              <a:rPr lang="en-US" sz="2000" spc="-85" dirty="0">
                <a:latin typeface="Microsoft Sans Serif"/>
                <a:cs typeface="Microsoft Sans Serif"/>
              </a:rPr>
              <a:t>placing</a:t>
            </a:r>
            <a:r>
              <a:rPr lang="en-US" sz="2000" spc="-20" dirty="0">
                <a:latin typeface="Microsoft Sans Serif"/>
                <a:cs typeface="Microsoft Sans Serif"/>
              </a:rPr>
              <a:t> </a:t>
            </a:r>
            <a:r>
              <a:rPr lang="en-US" sz="2000" spc="-160" dirty="0">
                <a:latin typeface="Microsoft Sans Serif"/>
                <a:cs typeface="Microsoft Sans Serif"/>
              </a:rPr>
              <a:t>one</a:t>
            </a:r>
            <a:r>
              <a:rPr lang="en-US" sz="2000" spc="5" dirty="0">
                <a:latin typeface="Microsoft Sans Serif"/>
                <a:cs typeface="Microsoft Sans Serif"/>
              </a:rPr>
              <a:t> </a:t>
            </a:r>
            <a:r>
              <a:rPr lang="en-US" sz="2000" spc="-10" dirty="0">
                <a:latin typeface="Microsoft Sans Serif"/>
                <a:cs typeface="Microsoft Sans Serif"/>
              </a:rPr>
              <a:t>finger</a:t>
            </a:r>
            <a:endParaRPr lang="en-US" sz="2000" dirty="0">
              <a:latin typeface="Microsoft Sans Serif"/>
              <a:cs typeface="Microsoft Sans Serif"/>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019378"/>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220520" y="1786781"/>
            <a:ext cx="9631045" cy="4425570"/>
          </a:xfrm>
          <a:prstGeom prst="rect">
            <a:avLst/>
          </a:prstGeom>
        </p:spPr>
        <p:txBody>
          <a:bodyPr vert="horz" wrap="square" lIns="0" tIns="113030" rIns="0" bIns="0" rtlCol="0">
            <a:spAutoFit/>
          </a:bodyPr>
          <a:lstStyle/>
          <a:p>
            <a:pPr marL="12700">
              <a:lnSpc>
                <a:spcPct val="100000"/>
              </a:lnSpc>
              <a:spcBef>
                <a:spcPts val="890"/>
              </a:spcBef>
            </a:pPr>
            <a:r>
              <a:rPr sz="2400" b="1" spc="-125" dirty="0">
                <a:latin typeface="Arial"/>
                <a:cs typeface="Arial"/>
              </a:rPr>
              <a:t>Procedure</a:t>
            </a:r>
            <a:endParaRPr sz="2400" dirty="0">
              <a:latin typeface="Arial"/>
              <a:cs typeface="Arial"/>
            </a:endParaRPr>
          </a:p>
          <a:p>
            <a:pPr marL="241300" indent="-228600">
              <a:lnSpc>
                <a:spcPct val="100000"/>
              </a:lnSpc>
              <a:spcBef>
                <a:spcPts val="1585"/>
              </a:spcBef>
              <a:buSzPct val="125000"/>
              <a:buFont typeface="Arial MT"/>
              <a:buChar char="•"/>
              <a:tabLst>
                <a:tab pos="241300" algn="l"/>
              </a:tabLst>
            </a:pPr>
            <a:r>
              <a:rPr sz="2400" spc="-120" dirty="0">
                <a:latin typeface="Microsoft Sans Serif"/>
                <a:cs typeface="Microsoft Sans Serif"/>
              </a:rPr>
              <a:t>Before</a:t>
            </a:r>
            <a:r>
              <a:rPr sz="2400" spc="-35" dirty="0">
                <a:latin typeface="Microsoft Sans Serif"/>
                <a:cs typeface="Microsoft Sans Serif"/>
              </a:rPr>
              <a:t> </a:t>
            </a:r>
            <a:r>
              <a:rPr sz="2400" spc="-125" dirty="0">
                <a:latin typeface="Microsoft Sans Serif"/>
                <a:cs typeface="Microsoft Sans Serif"/>
              </a:rPr>
              <a:t>injecting</a:t>
            </a:r>
            <a:r>
              <a:rPr sz="2400" spc="1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65" dirty="0">
                <a:latin typeface="Microsoft Sans Serif"/>
                <a:cs typeface="Microsoft Sans Serif"/>
              </a:rPr>
              <a:t>anesthetic</a:t>
            </a:r>
            <a:r>
              <a:rPr sz="2400" spc="30" dirty="0">
                <a:latin typeface="Microsoft Sans Serif"/>
                <a:cs typeface="Microsoft Sans Serif"/>
              </a:rPr>
              <a:t> </a:t>
            </a:r>
            <a:r>
              <a:rPr sz="2400" spc="-180" dirty="0">
                <a:latin typeface="Microsoft Sans Serif"/>
                <a:cs typeface="Microsoft Sans Serif"/>
              </a:rPr>
              <a:t>solution,</a:t>
            </a:r>
            <a:r>
              <a:rPr sz="2400" spc="10" dirty="0">
                <a:latin typeface="Microsoft Sans Serif"/>
                <a:cs typeface="Microsoft Sans Serif"/>
              </a:rPr>
              <a:t> </a:t>
            </a:r>
            <a:r>
              <a:rPr sz="2400" spc="-215" dirty="0">
                <a:latin typeface="Microsoft Sans Serif"/>
                <a:cs typeface="Microsoft Sans Serif"/>
              </a:rPr>
              <a:t>check</a:t>
            </a:r>
            <a:r>
              <a:rPr sz="2400" spc="35" dirty="0">
                <a:latin typeface="Microsoft Sans Serif"/>
                <a:cs typeface="Microsoft Sans Serif"/>
              </a:rPr>
              <a:t> </a:t>
            </a:r>
            <a:r>
              <a:rPr sz="2400" dirty="0">
                <a:latin typeface="Microsoft Sans Serif"/>
                <a:cs typeface="Microsoft Sans Serif"/>
              </a:rPr>
              <a:t>for </a:t>
            </a:r>
            <a:r>
              <a:rPr sz="2400" spc="-140" dirty="0">
                <a:latin typeface="Microsoft Sans Serif"/>
                <a:cs typeface="Microsoft Sans Serif"/>
              </a:rPr>
              <a:t>the</a:t>
            </a:r>
            <a:r>
              <a:rPr sz="2400" spc="15" dirty="0">
                <a:latin typeface="Microsoft Sans Serif"/>
                <a:cs typeface="Microsoft Sans Serif"/>
              </a:rPr>
              <a:t> </a:t>
            </a:r>
            <a:r>
              <a:rPr sz="2400" spc="-10" dirty="0">
                <a:latin typeface="Microsoft Sans Serif"/>
                <a:cs typeface="Microsoft Sans Serif"/>
              </a:rPr>
              <a:t>following:</a:t>
            </a:r>
            <a:endParaRPr sz="2400" dirty="0">
              <a:latin typeface="Microsoft Sans Serif"/>
              <a:cs typeface="Microsoft Sans Serif"/>
            </a:endParaRPr>
          </a:p>
          <a:p>
            <a:pPr marL="697865" lvl="1" indent="-228600">
              <a:lnSpc>
                <a:spcPct val="100000"/>
              </a:lnSpc>
              <a:spcBef>
                <a:spcPts val="1050"/>
              </a:spcBef>
              <a:buSzPct val="125000"/>
              <a:buFont typeface="Arial MT"/>
              <a:buChar char="•"/>
              <a:tabLst>
                <a:tab pos="697865" algn="l"/>
              </a:tabLst>
            </a:pPr>
            <a:r>
              <a:rPr sz="2400" spc="-125" dirty="0">
                <a:latin typeface="Microsoft Sans Serif"/>
                <a:cs typeface="Microsoft Sans Serif"/>
              </a:rPr>
              <a:t>Depth</a:t>
            </a:r>
            <a:r>
              <a:rPr sz="2400" spc="-10"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100" dirty="0">
                <a:latin typeface="Microsoft Sans Serif"/>
                <a:cs typeface="Microsoft Sans Serif"/>
              </a:rPr>
              <a:t>needle</a:t>
            </a:r>
            <a:r>
              <a:rPr sz="2400" spc="10" dirty="0">
                <a:latin typeface="Microsoft Sans Serif"/>
                <a:cs typeface="Microsoft Sans Serif"/>
              </a:rPr>
              <a:t> </a:t>
            </a:r>
            <a:r>
              <a:rPr sz="2400" spc="-90" dirty="0">
                <a:latin typeface="Microsoft Sans Serif"/>
                <a:cs typeface="Microsoft Sans Serif"/>
              </a:rPr>
              <a:t>penetration</a:t>
            </a:r>
            <a:r>
              <a:rPr sz="2400" spc="-45" dirty="0">
                <a:latin typeface="Microsoft Sans Serif"/>
                <a:cs typeface="Microsoft Sans Serif"/>
              </a:rPr>
              <a:t> </a:t>
            </a:r>
            <a:r>
              <a:rPr sz="2400" spc="-80" dirty="0">
                <a:latin typeface="Microsoft Sans Serif"/>
                <a:cs typeface="Microsoft Sans Serif"/>
              </a:rPr>
              <a:t>(adequate</a:t>
            </a:r>
            <a:r>
              <a:rPr sz="2400" spc="-30" dirty="0">
                <a:latin typeface="Microsoft Sans Serif"/>
                <a:cs typeface="Microsoft Sans Serif"/>
              </a:rPr>
              <a:t> </a:t>
            </a:r>
            <a:r>
              <a:rPr sz="2400" dirty="0">
                <a:latin typeface="Microsoft Sans Serif"/>
                <a:cs typeface="Microsoft Sans Serif"/>
              </a:rPr>
              <a:t>to</a:t>
            </a:r>
            <a:r>
              <a:rPr sz="2400" spc="-10" dirty="0">
                <a:latin typeface="Microsoft Sans Serif"/>
                <a:cs typeface="Microsoft Sans Serif"/>
              </a:rPr>
              <a:t> </a:t>
            </a:r>
            <a:r>
              <a:rPr sz="2400" spc="-105" dirty="0">
                <a:latin typeface="Microsoft Sans Serif"/>
                <a:cs typeface="Microsoft Sans Serif"/>
              </a:rPr>
              <a:t>reach</a:t>
            </a:r>
            <a:r>
              <a:rPr sz="2400" spc="-5" dirty="0">
                <a:latin typeface="Microsoft Sans Serif"/>
                <a:cs typeface="Microsoft Sans Serif"/>
              </a:rPr>
              <a:t> </a:t>
            </a:r>
            <a:r>
              <a:rPr sz="2400" spc="-110" dirty="0">
                <a:latin typeface="Microsoft Sans Serif"/>
                <a:cs typeface="Microsoft Sans Serif"/>
              </a:rPr>
              <a:t>the</a:t>
            </a:r>
            <a:r>
              <a:rPr sz="2400" spc="15" dirty="0">
                <a:latin typeface="Microsoft Sans Serif"/>
                <a:cs typeface="Microsoft Sans Serif"/>
              </a:rPr>
              <a:t> </a:t>
            </a:r>
            <a:r>
              <a:rPr sz="2400" spc="-10" dirty="0">
                <a:latin typeface="Microsoft Sans Serif"/>
                <a:cs typeface="Microsoft Sans Serif"/>
              </a:rPr>
              <a:t>foramen)</a:t>
            </a:r>
            <a:endParaRPr sz="2400" dirty="0">
              <a:latin typeface="Microsoft Sans Serif"/>
              <a:cs typeface="Microsoft Sans Serif"/>
            </a:endParaRPr>
          </a:p>
          <a:p>
            <a:pPr marL="697865" lvl="1" indent="-228600">
              <a:lnSpc>
                <a:spcPct val="100000"/>
              </a:lnSpc>
              <a:spcBef>
                <a:spcPts val="960"/>
              </a:spcBef>
              <a:buSzPct val="125000"/>
              <a:buFont typeface="Arial MT"/>
              <a:buChar char="•"/>
              <a:tabLst>
                <a:tab pos="697865" algn="l"/>
              </a:tabLst>
            </a:pPr>
            <a:r>
              <a:rPr sz="2400" spc="-150" dirty="0">
                <a:latin typeface="Microsoft Sans Serif"/>
                <a:cs typeface="Microsoft Sans Serif"/>
              </a:rPr>
              <a:t>Any</a:t>
            </a:r>
            <a:r>
              <a:rPr sz="2400" spc="15" dirty="0">
                <a:latin typeface="Microsoft Sans Serif"/>
                <a:cs typeface="Microsoft Sans Serif"/>
              </a:rPr>
              <a:t> </a:t>
            </a:r>
            <a:r>
              <a:rPr sz="2400" spc="-10" dirty="0">
                <a:latin typeface="Microsoft Sans Serif"/>
                <a:cs typeface="Microsoft Sans Serif"/>
              </a:rPr>
              <a:t>lateral</a:t>
            </a:r>
            <a:r>
              <a:rPr sz="2400" spc="-55" dirty="0">
                <a:latin typeface="Microsoft Sans Serif"/>
                <a:cs typeface="Microsoft Sans Serif"/>
              </a:rPr>
              <a:t> </a:t>
            </a:r>
            <a:r>
              <a:rPr sz="2400" spc="-75" dirty="0">
                <a:latin typeface="Microsoft Sans Serif"/>
                <a:cs typeface="Microsoft Sans Serif"/>
              </a:rPr>
              <a:t>deviation</a:t>
            </a:r>
            <a:r>
              <a:rPr sz="2400" spc="-25" dirty="0">
                <a:latin typeface="Microsoft Sans Serif"/>
                <a:cs typeface="Microsoft Sans Serif"/>
              </a:rPr>
              <a:t> </a:t>
            </a:r>
            <a:r>
              <a:rPr sz="2400" dirty="0">
                <a:latin typeface="Microsoft Sans Serif"/>
                <a:cs typeface="Microsoft Sans Serif"/>
              </a:rPr>
              <a:t>of</a:t>
            </a:r>
            <a:r>
              <a:rPr sz="2400" spc="15" dirty="0">
                <a:latin typeface="Microsoft Sans Serif"/>
                <a:cs typeface="Microsoft Sans Serif"/>
              </a:rPr>
              <a:t> </a:t>
            </a:r>
            <a:r>
              <a:rPr sz="2400" spc="-110" dirty="0">
                <a:latin typeface="Microsoft Sans Serif"/>
                <a:cs typeface="Microsoft Sans Serif"/>
              </a:rPr>
              <a:t>the</a:t>
            </a:r>
            <a:r>
              <a:rPr sz="2400" spc="-5" dirty="0">
                <a:latin typeface="Microsoft Sans Serif"/>
                <a:cs typeface="Microsoft Sans Serif"/>
              </a:rPr>
              <a:t> </a:t>
            </a:r>
            <a:r>
              <a:rPr sz="2400" spc="-100" dirty="0">
                <a:latin typeface="Microsoft Sans Serif"/>
                <a:cs typeface="Microsoft Sans Serif"/>
              </a:rPr>
              <a:t>needle</a:t>
            </a:r>
            <a:r>
              <a:rPr sz="2400" spc="-25" dirty="0">
                <a:latin typeface="Microsoft Sans Serif"/>
                <a:cs typeface="Microsoft Sans Serif"/>
              </a:rPr>
              <a:t> </a:t>
            </a:r>
            <a:r>
              <a:rPr sz="2400" spc="-80" dirty="0">
                <a:latin typeface="Microsoft Sans Serif"/>
                <a:cs typeface="Microsoft Sans Serif"/>
              </a:rPr>
              <a:t>from</a:t>
            </a:r>
            <a:r>
              <a:rPr sz="2400" spc="-20" dirty="0">
                <a:latin typeface="Microsoft Sans Serif"/>
                <a:cs typeface="Microsoft Sans Serif"/>
              </a:rPr>
              <a:t> </a:t>
            </a:r>
            <a:r>
              <a:rPr sz="2400" spc="-110" dirty="0">
                <a:latin typeface="Microsoft Sans Serif"/>
                <a:cs typeface="Microsoft Sans Serif"/>
              </a:rPr>
              <a:t>the</a:t>
            </a:r>
            <a:r>
              <a:rPr sz="2400" spc="-10" dirty="0">
                <a:latin typeface="Microsoft Sans Serif"/>
                <a:cs typeface="Microsoft Sans Serif"/>
              </a:rPr>
              <a:t> </a:t>
            </a:r>
            <a:r>
              <a:rPr sz="2400" spc="-25" dirty="0">
                <a:latin typeface="Microsoft Sans Serif"/>
                <a:cs typeface="Microsoft Sans Serif"/>
              </a:rPr>
              <a:t>infraorbital</a:t>
            </a:r>
            <a:r>
              <a:rPr sz="2400" spc="-55" dirty="0">
                <a:latin typeface="Microsoft Sans Serif"/>
                <a:cs typeface="Microsoft Sans Serif"/>
              </a:rPr>
              <a:t> </a:t>
            </a:r>
            <a:r>
              <a:rPr sz="2400" spc="-10" dirty="0">
                <a:latin typeface="Microsoft Sans Serif"/>
                <a:cs typeface="Microsoft Sans Serif"/>
              </a:rPr>
              <a:t>foramen;</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70" dirty="0">
                <a:latin typeface="Microsoft Sans Serif"/>
                <a:cs typeface="Microsoft Sans Serif"/>
              </a:rPr>
              <a:t>Orientation</a:t>
            </a:r>
            <a:r>
              <a:rPr sz="2400" spc="-40" dirty="0">
                <a:latin typeface="Microsoft Sans Serif"/>
                <a:cs typeface="Microsoft Sans Serif"/>
              </a:rPr>
              <a:t> </a:t>
            </a:r>
            <a:r>
              <a:rPr sz="2400" dirty="0">
                <a:latin typeface="Microsoft Sans Serif"/>
                <a:cs typeface="Microsoft Sans Serif"/>
              </a:rPr>
              <a:t>of</a:t>
            </a:r>
            <a:r>
              <a:rPr sz="2400" spc="5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80" dirty="0">
                <a:latin typeface="Microsoft Sans Serif"/>
                <a:cs typeface="Microsoft Sans Serif"/>
              </a:rPr>
              <a:t>bevel</a:t>
            </a:r>
            <a:r>
              <a:rPr sz="2400" spc="-10" dirty="0">
                <a:latin typeface="Microsoft Sans Serif"/>
                <a:cs typeface="Microsoft Sans Serif"/>
              </a:rPr>
              <a:t> </a:t>
            </a:r>
            <a:r>
              <a:rPr sz="2400" spc="-70" dirty="0">
                <a:latin typeface="Microsoft Sans Serif"/>
                <a:cs typeface="Microsoft Sans Serif"/>
              </a:rPr>
              <a:t>(facing</a:t>
            </a:r>
            <a:r>
              <a:rPr sz="2400" spc="-10" dirty="0">
                <a:latin typeface="Microsoft Sans Serif"/>
                <a:cs typeface="Microsoft Sans Serif"/>
              </a:rPr>
              <a:t> bone)</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170" dirty="0">
                <a:latin typeface="Microsoft Sans Serif"/>
                <a:cs typeface="Microsoft Sans Serif"/>
              </a:rPr>
              <a:t>Position</a:t>
            </a:r>
            <a:r>
              <a:rPr sz="2400" spc="-1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0" dirty="0">
                <a:latin typeface="Microsoft Sans Serif"/>
                <a:cs typeface="Microsoft Sans Serif"/>
              </a:rPr>
              <a:t>needle</a:t>
            </a:r>
            <a:r>
              <a:rPr sz="2400" spc="-35" dirty="0">
                <a:latin typeface="Microsoft Sans Serif"/>
                <a:cs typeface="Microsoft Sans Serif"/>
              </a:rPr>
              <a:t> </a:t>
            </a:r>
            <a:r>
              <a:rPr sz="2400" dirty="0">
                <a:latin typeface="Microsoft Sans Serif"/>
                <a:cs typeface="Microsoft Sans Serif"/>
              </a:rPr>
              <a:t>tip</a:t>
            </a:r>
            <a:r>
              <a:rPr sz="2400" spc="-55" dirty="0">
                <a:latin typeface="Microsoft Sans Serif"/>
                <a:cs typeface="Microsoft Sans Serif"/>
              </a:rPr>
              <a:t> </a:t>
            </a:r>
            <a:r>
              <a:rPr sz="2400" spc="-85" dirty="0">
                <a:latin typeface="Microsoft Sans Serif"/>
                <a:cs typeface="Microsoft Sans Serif"/>
              </a:rPr>
              <a:t>during</a:t>
            </a:r>
            <a:r>
              <a:rPr sz="2400" spc="-5" dirty="0">
                <a:latin typeface="Microsoft Sans Serif"/>
                <a:cs typeface="Microsoft Sans Serif"/>
              </a:rPr>
              <a:t> </a:t>
            </a:r>
            <a:r>
              <a:rPr sz="2400" spc="-114" dirty="0">
                <a:latin typeface="Microsoft Sans Serif"/>
                <a:cs typeface="Microsoft Sans Serif"/>
              </a:rPr>
              <a:t>injection</a:t>
            </a:r>
            <a:r>
              <a:rPr sz="2400" dirty="0">
                <a:latin typeface="Microsoft Sans Serif"/>
                <a:cs typeface="Microsoft Sans Serif"/>
              </a:rPr>
              <a:t> </a:t>
            </a:r>
            <a:r>
              <a:rPr sz="2400" spc="-80" dirty="0">
                <a:latin typeface="Microsoft Sans Serif"/>
                <a:cs typeface="Microsoft Sans Serif"/>
              </a:rPr>
              <a:t>with</a:t>
            </a:r>
            <a:r>
              <a:rPr sz="2400" spc="5"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75" dirty="0">
                <a:latin typeface="Microsoft Sans Serif"/>
                <a:cs typeface="Microsoft Sans Serif"/>
              </a:rPr>
              <a:t>bevel</a:t>
            </a:r>
            <a:r>
              <a:rPr sz="2400" spc="-20" dirty="0">
                <a:latin typeface="Microsoft Sans Serif"/>
                <a:cs typeface="Microsoft Sans Serif"/>
              </a:rPr>
              <a:t> </a:t>
            </a:r>
            <a:r>
              <a:rPr sz="2400" spc="-60" dirty="0">
                <a:latin typeface="Microsoft Sans Serif"/>
                <a:cs typeface="Microsoft Sans Serif"/>
              </a:rPr>
              <a:t>facing</a:t>
            </a:r>
            <a:r>
              <a:rPr sz="2400" spc="-5" dirty="0">
                <a:latin typeface="Microsoft Sans Serif"/>
                <a:cs typeface="Microsoft Sans Serif"/>
              </a:rPr>
              <a:t> </a:t>
            </a:r>
            <a:r>
              <a:rPr sz="2400" spc="-80" dirty="0">
                <a:latin typeface="Microsoft Sans Serif"/>
                <a:cs typeface="Microsoft Sans Serif"/>
              </a:rPr>
              <a:t>into</a:t>
            </a:r>
            <a:r>
              <a:rPr sz="2400" spc="-5"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25" dirty="0">
                <a:latin typeface="Microsoft Sans Serif"/>
                <a:cs typeface="Microsoft Sans Serif"/>
              </a:rPr>
              <a:t>infraorbital</a:t>
            </a:r>
            <a:r>
              <a:rPr sz="2400" spc="-30" dirty="0">
                <a:latin typeface="Microsoft Sans Serif"/>
                <a:cs typeface="Microsoft Sans Serif"/>
              </a:rPr>
              <a:t> </a:t>
            </a:r>
            <a:r>
              <a:rPr sz="2400" spc="-50" dirty="0">
                <a:latin typeface="Microsoft Sans Serif"/>
                <a:cs typeface="Microsoft Sans Serif"/>
              </a:rPr>
              <a:t>foramen</a:t>
            </a:r>
            <a:endParaRPr sz="2400" dirty="0">
              <a:latin typeface="Microsoft Sans Serif"/>
              <a:cs typeface="Microsoft Sans Serif"/>
            </a:endParaRPr>
          </a:p>
          <a:p>
            <a:pPr marL="697865">
              <a:lnSpc>
                <a:spcPct val="100000"/>
              </a:lnSpc>
              <a:spcBef>
                <a:spcPts val="484"/>
              </a:spcBef>
            </a:pPr>
            <a:r>
              <a:rPr sz="2400" spc="-80" dirty="0">
                <a:latin typeface="Microsoft Sans Serif"/>
                <a:cs typeface="Microsoft Sans Serif"/>
              </a:rPr>
              <a:t>and</a:t>
            </a:r>
            <a:r>
              <a:rPr sz="2400" spc="-5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0" dirty="0">
                <a:latin typeface="Microsoft Sans Serif"/>
                <a:cs typeface="Microsoft Sans Serif"/>
              </a:rPr>
              <a:t>needle</a:t>
            </a:r>
            <a:r>
              <a:rPr sz="2400" spc="-15" dirty="0">
                <a:latin typeface="Microsoft Sans Serif"/>
                <a:cs typeface="Microsoft Sans Serif"/>
              </a:rPr>
              <a:t> </a:t>
            </a:r>
            <a:r>
              <a:rPr sz="2400" dirty="0">
                <a:latin typeface="Microsoft Sans Serif"/>
                <a:cs typeface="Microsoft Sans Serif"/>
              </a:rPr>
              <a:t>tip</a:t>
            </a:r>
            <a:r>
              <a:rPr sz="2400" spc="-35" dirty="0">
                <a:latin typeface="Microsoft Sans Serif"/>
                <a:cs typeface="Microsoft Sans Serif"/>
              </a:rPr>
              <a:t> </a:t>
            </a:r>
            <a:r>
              <a:rPr sz="2400" spc="-135" dirty="0">
                <a:latin typeface="Microsoft Sans Serif"/>
                <a:cs typeface="Microsoft Sans Serif"/>
              </a:rPr>
              <a:t>touching</a:t>
            </a:r>
            <a:r>
              <a:rPr sz="2400" spc="5" dirty="0">
                <a:latin typeface="Microsoft Sans Serif"/>
                <a:cs typeface="Microsoft Sans Serif"/>
              </a:rPr>
              <a:t> </a:t>
            </a:r>
            <a:r>
              <a:rPr sz="2400" spc="-110" dirty="0">
                <a:latin typeface="Microsoft Sans Serif"/>
                <a:cs typeface="Microsoft Sans Serif"/>
              </a:rPr>
              <a:t>the</a:t>
            </a:r>
            <a:r>
              <a:rPr sz="2400" spc="-15" dirty="0">
                <a:latin typeface="Microsoft Sans Serif"/>
                <a:cs typeface="Microsoft Sans Serif"/>
              </a:rPr>
              <a:t> </a:t>
            </a:r>
            <a:r>
              <a:rPr sz="2400" dirty="0">
                <a:latin typeface="Microsoft Sans Serif"/>
                <a:cs typeface="Microsoft Sans Serif"/>
              </a:rPr>
              <a:t>roof</a:t>
            </a:r>
            <a:r>
              <a:rPr sz="2400" spc="15"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 dirty="0">
                <a:latin typeface="Microsoft Sans Serif"/>
                <a:cs typeface="Microsoft Sans Serif"/>
              </a:rPr>
              <a:t>foramen</a:t>
            </a:r>
            <a:endParaRPr sz="2400" dirty="0">
              <a:latin typeface="Microsoft Sans Serif"/>
              <a:cs typeface="Microsoft Sans Serif"/>
            </a:endParaRPr>
          </a:p>
          <a:p>
            <a:pPr marL="241300" indent="-228600">
              <a:lnSpc>
                <a:spcPct val="100000"/>
              </a:lnSpc>
              <a:spcBef>
                <a:spcPts val="1520"/>
              </a:spcBef>
              <a:buSzPct val="125000"/>
              <a:buFont typeface="Arial MT"/>
              <a:buChar char="•"/>
              <a:tabLst>
                <a:tab pos="241300" algn="l"/>
              </a:tabLst>
            </a:pPr>
            <a:r>
              <a:rPr sz="2400" spc="-95" dirty="0">
                <a:latin typeface="Microsoft Sans Serif"/>
                <a:cs typeface="Microsoft Sans Serif"/>
              </a:rPr>
              <a:t>Aspirate</a:t>
            </a:r>
            <a:r>
              <a:rPr sz="2400" spc="-50"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95" dirty="0">
                <a:latin typeface="Microsoft Sans Serif"/>
                <a:cs typeface="Microsoft Sans Serif"/>
              </a:rPr>
              <a:t>two</a:t>
            </a:r>
            <a:r>
              <a:rPr sz="2400" spc="-25" dirty="0">
                <a:latin typeface="Microsoft Sans Serif"/>
                <a:cs typeface="Microsoft Sans Serif"/>
              </a:rPr>
              <a:t> </a:t>
            </a:r>
            <a:r>
              <a:rPr sz="2400" spc="-10" dirty="0">
                <a:latin typeface="Microsoft Sans Serif"/>
                <a:cs typeface="Microsoft Sans Serif"/>
              </a:rPr>
              <a:t>planes.</a:t>
            </a:r>
            <a:endParaRPr sz="2400" dirty="0">
              <a:latin typeface="Microsoft Sans Serif"/>
              <a:cs typeface="Microsoft Sans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a:extLst>
              <a:ext uri="{FF2B5EF4-FFF2-40B4-BE49-F238E27FC236}">
                <a16:creationId xmlns:a16="http://schemas.microsoft.com/office/drawing/2014/main" id="{D2F562C4-A2D5-47D0-A7C1-3AE733C4CA74}"/>
              </a:ext>
            </a:extLst>
          </p:cNvPr>
          <p:cNvSpPr>
            <a:spLocks noGrp="1"/>
          </p:cNvSpPr>
          <p:nvPr>
            <p:ph sz="half" idx="4294967295"/>
          </p:nvPr>
        </p:nvSpPr>
        <p:spPr>
          <a:xfrm>
            <a:off x="6304734" y="369094"/>
            <a:ext cx="5083946" cy="3541712"/>
          </a:xfrm>
        </p:spPr>
        <p:txBody>
          <a:bodyPr>
            <a:normAutofit/>
          </a:bodyPr>
          <a:lstStyle/>
          <a:p>
            <a:r>
              <a:rPr lang="en-US" sz="3200" b="0" dirty="0"/>
              <a:t>William Thomas Green Morton (August 9, 1819 – July 15, 1868) was an American dentist and physician </a:t>
            </a:r>
            <a:endParaRPr lang="ru-RU" sz="3200" b="0" dirty="0"/>
          </a:p>
        </p:txBody>
      </p:sp>
      <p:pic>
        <p:nvPicPr>
          <p:cNvPr id="11" name="Объект 10">
            <a:extLst>
              <a:ext uri="{FF2B5EF4-FFF2-40B4-BE49-F238E27FC236}">
                <a16:creationId xmlns:a16="http://schemas.microsoft.com/office/drawing/2014/main" id="{CEA1EBA0-4C2E-43D4-B412-301F05AC384D}"/>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012054" y="184197"/>
            <a:ext cx="5083946" cy="6489606"/>
          </a:xfrm>
        </p:spPr>
      </p:pic>
    </p:spTree>
    <p:extLst>
      <p:ext uri="{BB962C8B-B14F-4D97-AF65-F5344CB8AC3E}">
        <p14:creationId xmlns:p14="http://schemas.microsoft.com/office/powerpoint/2010/main" val="2259086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9502" y="655142"/>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220520" y="1289322"/>
            <a:ext cx="9667240" cy="5025390"/>
          </a:xfrm>
          <a:prstGeom prst="rect">
            <a:avLst/>
          </a:prstGeom>
        </p:spPr>
        <p:txBody>
          <a:bodyPr vert="horz" wrap="square" lIns="0" tIns="113030" rIns="0" bIns="0" rtlCol="0">
            <a:spAutoFit/>
          </a:bodyPr>
          <a:lstStyle/>
          <a:p>
            <a:pPr marL="12700">
              <a:lnSpc>
                <a:spcPct val="100000"/>
              </a:lnSpc>
              <a:spcBef>
                <a:spcPts val="890"/>
              </a:spcBef>
            </a:pPr>
            <a:r>
              <a:rPr sz="2400" b="1" spc="-125" dirty="0">
                <a:latin typeface="Arial"/>
                <a:cs typeface="Arial"/>
              </a:rPr>
              <a:t>Procedure</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135" dirty="0">
                <a:latin typeface="Microsoft Sans Serif"/>
                <a:cs typeface="Microsoft Sans Serif"/>
              </a:rPr>
              <a:t>Slowly</a:t>
            </a:r>
            <a:r>
              <a:rPr sz="2400" spc="-25" dirty="0">
                <a:latin typeface="Microsoft Sans Serif"/>
                <a:cs typeface="Microsoft Sans Serif"/>
              </a:rPr>
              <a:t> </a:t>
            </a:r>
            <a:r>
              <a:rPr sz="2400" spc="-105" dirty="0">
                <a:latin typeface="Microsoft Sans Serif"/>
                <a:cs typeface="Microsoft Sans Serif"/>
              </a:rPr>
              <a:t>deposit</a:t>
            </a:r>
            <a:r>
              <a:rPr sz="2400" spc="-55" dirty="0">
                <a:latin typeface="Microsoft Sans Serif"/>
                <a:cs typeface="Microsoft Sans Serif"/>
              </a:rPr>
              <a:t> </a:t>
            </a:r>
            <a:r>
              <a:rPr sz="2400" dirty="0">
                <a:latin typeface="Microsoft Sans Serif"/>
                <a:cs typeface="Microsoft Sans Serif"/>
              </a:rPr>
              <a:t>0.9</a:t>
            </a:r>
            <a:r>
              <a:rPr sz="2400" spc="-160" dirty="0">
                <a:latin typeface="Microsoft Sans Serif"/>
                <a:cs typeface="Microsoft Sans Serif"/>
              </a:rPr>
              <a:t> </a:t>
            </a:r>
            <a:r>
              <a:rPr sz="2400" dirty="0">
                <a:latin typeface="Microsoft Sans Serif"/>
                <a:cs typeface="Microsoft Sans Serif"/>
              </a:rPr>
              <a:t>to</a:t>
            </a:r>
            <a:r>
              <a:rPr sz="2400" spc="-95" dirty="0">
                <a:latin typeface="Microsoft Sans Serif"/>
                <a:cs typeface="Microsoft Sans Serif"/>
              </a:rPr>
              <a:t> </a:t>
            </a:r>
            <a:r>
              <a:rPr sz="2400" dirty="0">
                <a:latin typeface="Microsoft Sans Serif"/>
                <a:cs typeface="Microsoft Sans Serif"/>
              </a:rPr>
              <a:t>1.2</a:t>
            </a:r>
            <a:r>
              <a:rPr sz="2400" spc="-60" dirty="0">
                <a:latin typeface="Microsoft Sans Serif"/>
                <a:cs typeface="Microsoft Sans Serif"/>
              </a:rPr>
              <a:t> </a:t>
            </a:r>
            <a:r>
              <a:rPr sz="2400" spc="-215" dirty="0">
                <a:latin typeface="Microsoft Sans Serif"/>
                <a:cs typeface="Microsoft Sans Serif"/>
              </a:rPr>
              <a:t>mL(over</a:t>
            </a:r>
            <a:r>
              <a:rPr sz="2400" spc="20" dirty="0">
                <a:latin typeface="Microsoft Sans Serif"/>
                <a:cs typeface="Microsoft Sans Serif"/>
              </a:rPr>
              <a:t> </a:t>
            </a:r>
            <a:r>
              <a:rPr sz="2400" dirty="0">
                <a:latin typeface="Microsoft Sans Serif"/>
                <a:cs typeface="Microsoft Sans Serif"/>
              </a:rPr>
              <a:t>30</a:t>
            </a:r>
            <a:r>
              <a:rPr sz="2400" spc="-60" dirty="0">
                <a:latin typeface="Microsoft Sans Serif"/>
                <a:cs typeface="Microsoft Sans Serif"/>
              </a:rPr>
              <a:t> </a:t>
            </a:r>
            <a:r>
              <a:rPr sz="2400" dirty="0">
                <a:latin typeface="Microsoft Sans Serif"/>
                <a:cs typeface="Microsoft Sans Serif"/>
              </a:rPr>
              <a:t>to</a:t>
            </a:r>
            <a:r>
              <a:rPr sz="2400" spc="-60" dirty="0">
                <a:latin typeface="Microsoft Sans Serif"/>
                <a:cs typeface="Microsoft Sans Serif"/>
              </a:rPr>
              <a:t> </a:t>
            </a:r>
            <a:r>
              <a:rPr sz="2400" dirty="0">
                <a:latin typeface="Microsoft Sans Serif"/>
                <a:cs typeface="Microsoft Sans Serif"/>
              </a:rPr>
              <a:t>40</a:t>
            </a:r>
            <a:r>
              <a:rPr sz="2400" spc="-55" dirty="0">
                <a:latin typeface="Microsoft Sans Serif"/>
                <a:cs typeface="Microsoft Sans Serif"/>
              </a:rPr>
              <a:t> </a:t>
            </a:r>
            <a:r>
              <a:rPr sz="2400" spc="-105" dirty="0">
                <a:latin typeface="Microsoft Sans Serif"/>
                <a:cs typeface="Microsoft Sans Serif"/>
              </a:rPr>
              <a:t>seconds).</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00" dirty="0">
                <a:latin typeface="Microsoft Sans Serif"/>
                <a:cs typeface="Microsoft Sans Serif"/>
              </a:rPr>
              <a:t>Little</a:t>
            </a:r>
            <a:r>
              <a:rPr sz="2400" spc="-60" dirty="0">
                <a:latin typeface="Microsoft Sans Serif"/>
                <a:cs typeface="Microsoft Sans Serif"/>
              </a:rPr>
              <a:t> </a:t>
            </a:r>
            <a:r>
              <a:rPr sz="2400" dirty="0">
                <a:latin typeface="Microsoft Sans Serif"/>
                <a:cs typeface="Microsoft Sans Serif"/>
              </a:rPr>
              <a:t>or</a:t>
            </a:r>
            <a:r>
              <a:rPr sz="2400" spc="-85" dirty="0">
                <a:latin typeface="Microsoft Sans Serif"/>
                <a:cs typeface="Microsoft Sans Serif"/>
              </a:rPr>
              <a:t> </a:t>
            </a:r>
            <a:r>
              <a:rPr sz="2400" spc="-229" dirty="0">
                <a:latin typeface="Microsoft Sans Serif"/>
                <a:cs typeface="Microsoft Sans Serif"/>
              </a:rPr>
              <a:t>no</a:t>
            </a:r>
            <a:r>
              <a:rPr sz="2400" spc="10" dirty="0">
                <a:latin typeface="Microsoft Sans Serif"/>
                <a:cs typeface="Microsoft Sans Serif"/>
              </a:rPr>
              <a:t> </a:t>
            </a:r>
            <a:r>
              <a:rPr sz="2400" spc="-145" dirty="0">
                <a:latin typeface="Microsoft Sans Serif"/>
                <a:cs typeface="Microsoft Sans Serif"/>
              </a:rPr>
              <a:t>swelling</a:t>
            </a:r>
            <a:r>
              <a:rPr sz="2400" spc="5" dirty="0">
                <a:latin typeface="Microsoft Sans Serif"/>
                <a:cs typeface="Microsoft Sans Serif"/>
              </a:rPr>
              <a:t> </a:t>
            </a:r>
            <a:r>
              <a:rPr sz="2400" spc="-210" dirty="0">
                <a:latin typeface="Microsoft Sans Serif"/>
                <a:cs typeface="Microsoft Sans Serif"/>
              </a:rPr>
              <a:t>should</a:t>
            </a:r>
            <a:r>
              <a:rPr sz="2400" spc="10" dirty="0">
                <a:latin typeface="Microsoft Sans Serif"/>
                <a:cs typeface="Microsoft Sans Serif"/>
              </a:rPr>
              <a:t> </a:t>
            </a:r>
            <a:r>
              <a:rPr sz="2400" dirty="0">
                <a:latin typeface="Microsoft Sans Serif"/>
                <a:cs typeface="Microsoft Sans Serif"/>
              </a:rPr>
              <a:t>be</a:t>
            </a:r>
            <a:r>
              <a:rPr sz="2400" spc="-10" dirty="0">
                <a:latin typeface="Microsoft Sans Serif"/>
                <a:cs typeface="Microsoft Sans Serif"/>
              </a:rPr>
              <a:t> </a:t>
            </a:r>
            <a:r>
              <a:rPr sz="2400" spc="-110" dirty="0">
                <a:latin typeface="Microsoft Sans Serif"/>
                <a:cs typeface="Microsoft Sans Serif"/>
              </a:rPr>
              <a:t>visible</a:t>
            </a:r>
            <a:r>
              <a:rPr sz="2400" spc="-15" dirty="0">
                <a:latin typeface="Microsoft Sans Serif"/>
                <a:cs typeface="Microsoft Sans Serif"/>
              </a:rPr>
              <a:t> </a:t>
            </a:r>
            <a:r>
              <a:rPr sz="2400" spc="-225" dirty="0">
                <a:latin typeface="Microsoft Sans Serif"/>
                <a:cs typeface="Microsoft Sans Serif"/>
              </a:rPr>
              <a:t>as</a:t>
            </a:r>
            <a:r>
              <a:rPr sz="2400" spc="4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70" dirty="0">
                <a:latin typeface="Microsoft Sans Serif"/>
                <a:cs typeface="Microsoft Sans Serif"/>
              </a:rPr>
              <a:t>solution</a:t>
            </a:r>
            <a:r>
              <a:rPr sz="2400" spc="1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10" dirty="0">
                <a:latin typeface="Microsoft Sans Serif"/>
                <a:cs typeface="Microsoft Sans Serif"/>
              </a:rPr>
              <a:t>deposited.</a:t>
            </a:r>
            <a:endParaRPr sz="2400">
              <a:latin typeface="Microsoft Sans Serif"/>
              <a:cs typeface="Microsoft Sans Serif"/>
            </a:endParaRPr>
          </a:p>
          <a:p>
            <a:pPr marL="240665" marR="5080" indent="-228600">
              <a:lnSpc>
                <a:spcPct val="120000"/>
              </a:lnSpc>
              <a:spcBef>
                <a:spcPts val="1015"/>
              </a:spcBef>
              <a:buSzPct val="125000"/>
              <a:buFont typeface="Arial MT"/>
              <a:buChar char="•"/>
              <a:tabLst>
                <a:tab pos="240665" algn="l"/>
              </a:tabLst>
            </a:pPr>
            <a:r>
              <a:rPr sz="2400" dirty="0">
                <a:latin typeface="Microsoft Sans Serif"/>
                <a:cs typeface="Microsoft Sans Serif"/>
              </a:rPr>
              <a:t>If </a:t>
            </a:r>
            <a:r>
              <a:rPr sz="2400" spc="-150" dirty="0">
                <a:latin typeface="Microsoft Sans Serif"/>
                <a:cs typeface="Microsoft Sans Serif"/>
              </a:rPr>
              <a:t>the</a:t>
            </a:r>
            <a:r>
              <a:rPr sz="2400" spc="-10" dirty="0">
                <a:latin typeface="Microsoft Sans Serif"/>
                <a:cs typeface="Microsoft Sans Serif"/>
              </a:rPr>
              <a:t> </a:t>
            </a:r>
            <a:r>
              <a:rPr sz="2400" spc="-125" dirty="0">
                <a:latin typeface="Microsoft Sans Serif"/>
                <a:cs typeface="Microsoft Sans Serif"/>
              </a:rPr>
              <a:t>needle</a:t>
            </a:r>
            <a:r>
              <a:rPr sz="2400" spc="5" dirty="0">
                <a:latin typeface="Microsoft Sans Serif"/>
                <a:cs typeface="Microsoft Sans Serif"/>
              </a:rPr>
              <a:t> </a:t>
            </a:r>
            <a:r>
              <a:rPr sz="2400" dirty="0">
                <a:latin typeface="Microsoft Sans Serif"/>
                <a:cs typeface="Microsoft Sans Serif"/>
              </a:rPr>
              <a:t>tip</a:t>
            </a:r>
            <a:r>
              <a:rPr sz="2400" spc="-2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35" dirty="0">
                <a:latin typeface="Microsoft Sans Serif"/>
                <a:cs typeface="Microsoft Sans Serif"/>
              </a:rPr>
              <a:t>properly</a:t>
            </a:r>
            <a:r>
              <a:rPr sz="2400" spc="30" dirty="0">
                <a:latin typeface="Microsoft Sans Serif"/>
                <a:cs typeface="Microsoft Sans Serif"/>
              </a:rPr>
              <a:t> </a:t>
            </a:r>
            <a:r>
              <a:rPr sz="2400" spc="-125" dirty="0">
                <a:latin typeface="Microsoft Sans Serif"/>
                <a:cs typeface="Microsoft Sans Serif"/>
              </a:rPr>
              <a:t>inserted</a:t>
            </a:r>
            <a:r>
              <a:rPr sz="2400" dirty="0">
                <a:latin typeface="Microsoft Sans Serif"/>
                <a:cs typeface="Microsoft Sans Serif"/>
              </a:rPr>
              <a:t> at</a:t>
            </a:r>
            <a:r>
              <a:rPr sz="2400" spc="-5" dirty="0">
                <a:latin typeface="Microsoft Sans Serif"/>
                <a:cs typeface="Microsoft Sans Serif"/>
              </a:rPr>
              <a:t> </a:t>
            </a:r>
            <a:r>
              <a:rPr sz="2400" spc="-155" dirty="0">
                <a:latin typeface="Microsoft Sans Serif"/>
                <a:cs typeface="Microsoft Sans Serif"/>
              </a:rPr>
              <a:t>the</a:t>
            </a:r>
            <a:r>
              <a:rPr sz="2400" spc="-5" dirty="0">
                <a:latin typeface="Microsoft Sans Serif"/>
                <a:cs typeface="Microsoft Sans Serif"/>
              </a:rPr>
              <a:t> </a:t>
            </a:r>
            <a:r>
              <a:rPr sz="2400" spc="-130" dirty="0">
                <a:latin typeface="Microsoft Sans Serif"/>
                <a:cs typeface="Microsoft Sans Serif"/>
              </a:rPr>
              <a:t>opening</a:t>
            </a:r>
            <a:r>
              <a:rPr sz="2400" spc="1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35" dirty="0">
                <a:latin typeface="Microsoft Sans Serif"/>
                <a:cs typeface="Microsoft Sans Serif"/>
              </a:rPr>
              <a:t>foramen,</a:t>
            </a:r>
            <a:r>
              <a:rPr sz="2400" spc="5" dirty="0">
                <a:latin typeface="Microsoft Sans Serif"/>
                <a:cs typeface="Microsoft Sans Serif"/>
              </a:rPr>
              <a:t> </a:t>
            </a:r>
            <a:r>
              <a:rPr sz="2400" spc="-170" dirty="0">
                <a:latin typeface="Microsoft Sans Serif"/>
                <a:cs typeface="Microsoft Sans Serif"/>
              </a:rPr>
              <a:t>solution</a:t>
            </a:r>
            <a:r>
              <a:rPr sz="2400" spc="10" dirty="0">
                <a:latin typeface="Microsoft Sans Serif"/>
                <a:cs typeface="Microsoft Sans Serif"/>
              </a:rPr>
              <a:t> </a:t>
            </a:r>
            <a:r>
              <a:rPr sz="2400" spc="-25" dirty="0">
                <a:latin typeface="Microsoft Sans Serif"/>
                <a:cs typeface="Microsoft Sans Serif"/>
              </a:rPr>
              <a:t>is </a:t>
            </a:r>
            <a:r>
              <a:rPr sz="2400" spc="-75" dirty="0">
                <a:latin typeface="Microsoft Sans Serif"/>
                <a:cs typeface="Microsoft Sans Serif"/>
              </a:rPr>
              <a:t>directed</a:t>
            </a:r>
            <a:r>
              <a:rPr sz="2400" spc="-45" dirty="0">
                <a:latin typeface="Microsoft Sans Serif"/>
                <a:cs typeface="Microsoft Sans Serif"/>
              </a:rPr>
              <a:t> </a:t>
            </a:r>
            <a:r>
              <a:rPr sz="2400" spc="-75" dirty="0">
                <a:latin typeface="Microsoft Sans Serif"/>
                <a:cs typeface="Microsoft Sans Serif"/>
              </a:rPr>
              <a:t>toward</a:t>
            </a:r>
            <a:r>
              <a:rPr sz="2400" spc="-40" dirty="0">
                <a:latin typeface="Microsoft Sans Serif"/>
                <a:cs typeface="Microsoft Sans Serif"/>
              </a:rPr>
              <a:t> </a:t>
            </a:r>
            <a:r>
              <a:rPr sz="2400" spc="-135" dirty="0">
                <a:latin typeface="Microsoft Sans Serif"/>
                <a:cs typeface="Microsoft Sans Serif"/>
              </a:rPr>
              <a:t>the</a:t>
            </a:r>
            <a:r>
              <a:rPr sz="2400" spc="-20" dirty="0">
                <a:latin typeface="Microsoft Sans Serif"/>
                <a:cs typeface="Microsoft Sans Serif"/>
              </a:rPr>
              <a:t> </a:t>
            </a:r>
            <a:r>
              <a:rPr sz="2400" spc="-10" dirty="0">
                <a:latin typeface="Microsoft Sans Serif"/>
                <a:cs typeface="Microsoft Sans Serif"/>
              </a:rPr>
              <a:t>foramen.</a:t>
            </a:r>
            <a:endParaRPr sz="2400">
              <a:latin typeface="Microsoft Sans Serif"/>
              <a:cs typeface="Microsoft Sans Serif"/>
            </a:endParaRPr>
          </a:p>
          <a:p>
            <a:pPr marL="697865" marR="247015" lvl="1" indent="-228600">
              <a:lnSpc>
                <a:spcPct val="120100"/>
              </a:lnSpc>
              <a:spcBef>
                <a:spcPts val="565"/>
              </a:spcBef>
              <a:buSzPct val="125000"/>
              <a:buFont typeface="Arial MT"/>
              <a:buChar char="•"/>
              <a:tabLst>
                <a:tab pos="697865" algn="l"/>
              </a:tabLst>
            </a:pPr>
            <a:r>
              <a:rPr sz="2000" spc="-250" dirty="0">
                <a:latin typeface="Microsoft Sans Serif"/>
                <a:cs typeface="Microsoft Sans Serif"/>
              </a:rPr>
              <a:t>The</a:t>
            </a:r>
            <a:r>
              <a:rPr sz="2000" spc="55" dirty="0">
                <a:latin typeface="Microsoft Sans Serif"/>
                <a:cs typeface="Microsoft Sans Serif"/>
              </a:rPr>
              <a:t> </a:t>
            </a:r>
            <a:r>
              <a:rPr sz="2000" spc="-90" dirty="0">
                <a:latin typeface="Microsoft Sans Serif"/>
                <a:cs typeface="Microsoft Sans Serif"/>
              </a:rPr>
              <a:t>administrator</a:t>
            </a:r>
            <a:r>
              <a:rPr sz="2000" spc="-20" dirty="0">
                <a:latin typeface="Microsoft Sans Serif"/>
                <a:cs typeface="Microsoft Sans Serif"/>
              </a:rPr>
              <a:t> </a:t>
            </a:r>
            <a:r>
              <a:rPr sz="2000" spc="-185" dirty="0">
                <a:latin typeface="Microsoft Sans Serif"/>
                <a:cs typeface="Microsoft Sans Serif"/>
              </a:rPr>
              <a:t>is</a:t>
            </a:r>
            <a:r>
              <a:rPr sz="2000" spc="25" dirty="0">
                <a:latin typeface="Microsoft Sans Serif"/>
                <a:cs typeface="Microsoft Sans Serif"/>
              </a:rPr>
              <a:t> </a:t>
            </a:r>
            <a:r>
              <a:rPr sz="2000" spc="-20" dirty="0">
                <a:latin typeface="Microsoft Sans Serif"/>
                <a:cs typeface="Microsoft Sans Serif"/>
              </a:rPr>
              <a:t>able</a:t>
            </a:r>
            <a:r>
              <a:rPr sz="2000" spc="5" dirty="0">
                <a:latin typeface="Microsoft Sans Serif"/>
                <a:cs typeface="Microsoft Sans Serif"/>
              </a:rPr>
              <a:t> </a:t>
            </a:r>
            <a:r>
              <a:rPr sz="2000" dirty="0">
                <a:latin typeface="Microsoft Sans Serif"/>
                <a:cs typeface="Microsoft Sans Serif"/>
              </a:rPr>
              <a:t>to</a:t>
            </a:r>
            <a:r>
              <a:rPr sz="2000" spc="10" dirty="0">
                <a:latin typeface="Microsoft Sans Serif"/>
                <a:cs typeface="Microsoft Sans Serif"/>
              </a:rPr>
              <a:t> </a:t>
            </a:r>
            <a:r>
              <a:rPr sz="2000" dirty="0">
                <a:latin typeface="Microsoft Sans Serif"/>
                <a:cs typeface="Microsoft Sans Serif"/>
              </a:rPr>
              <a:t>“feel”</a:t>
            </a:r>
            <a:r>
              <a:rPr sz="2000" spc="20" dirty="0">
                <a:latin typeface="Microsoft Sans Serif"/>
                <a:cs typeface="Microsoft Sans Serif"/>
              </a:rPr>
              <a:t> </a:t>
            </a:r>
            <a:r>
              <a:rPr sz="2000" spc="-120" dirty="0">
                <a:latin typeface="Microsoft Sans Serif"/>
                <a:cs typeface="Microsoft Sans Serif"/>
              </a:rPr>
              <a:t>the</a:t>
            </a:r>
            <a:r>
              <a:rPr sz="2000" spc="10" dirty="0">
                <a:latin typeface="Microsoft Sans Serif"/>
                <a:cs typeface="Microsoft Sans Serif"/>
              </a:rPr>
              <a:t> </a:t>
            </a:r>
            <a:r>
              <a:rPr sz="2000" spc="-140" dirty="0">
                <a:latin typeface="Microsoft Sans Serif"/>
                <a:cs typeface="Microsoft Sans Serif"/>
              </a:rPr>
              <a:t>anesthetic</a:t>
            </a:r>
            <a:r>
              <a:rPr sz="2000" dirty="0">
                <a:latin typeface="Microsoft Sans Serif"/>
                <a:cs typeface="Microsoft Sans Serif"/>
              </a:rPr>
              <a:t> </a:t>
            </a:r>
            <a:r>
              <a:rPr sz="2000" spc="-140" dirty="0">
                <a:latin typeface="Microsoft Sans Serif"/>
                <a:cs typeface="Microsoft Sans Serif"/>
              </a:rPr>
              <a:t>solution</a:t>
            </a:r>
            <a:r>
              <a:rPr sz="2000" spc="15" dirty="0">
                <a:latin typeface="Microsoft Sans Serif"/>
                <a:cs typeface="Microsoft Sans Serif"/>
              </a:rPr>
              <a:t> </a:t>
            </a:r>
            <a:r>
              <a:rPr sz="2000" spc="-185" dirty="0">
                <a:latin typeface="Microsoft Sans Serif"/>
                <a:cs typeface="Microsoft Sans Serif"/>
              </a:rPr>
              <a:t>as</a:t>
            </a:r>
            <a:r>
              <a:rPr sz="2000" spc="5" dirty="0">
                <a:latin typeface="Microsoft Sans Serif"/>
                <a:cs typeface="Microsoft Sans Serif"/>
              </a:rPr>
              <a:t> </a:t>
            </a:r>
            <a:r>
              <a:rPr sz="2000" dirty="0">
                <a:latin typeface="Microsoft Sans Serif"/>
                <a:cs typeface="Microsoft Sans Serif"/>
              </a:rPr>
              <a:t>it</a:t>
            </a:r>
            <a:r>
              <a:rPr sz="2000" spc="25" dirty="0">
                <a:latin typeface="Microsoft Sans Serif"/>
                <a:cs typeface="Microsoft Sans Serif"/>
              </a:rPr>
              <a:t> </a:t>
            </a:r>
            <a:r>
              <a:rPr sz="2000" spc="-190" dirty="0">
                <a:latin typeface="Microsoft Sans Serif"/>
                <a:cs typeface="Microsoft Sans Serif"/>
              </a:rPr>
              <a:t>is</a:t>
            </a:r>
            <a:r>
              <a:rPr sz="2000" spc="30" dirty="0">
                <a:latin typeface="Microsoft Sans Serif"/>
                <a:cs typeface="Microsoft Sans Serif"/>
              </a:rPr>
              <a:t> </a:t>
            </a:r>
            <a:r>
              <a:rPr sz="2000" spc="-90" dirty="0">
                <a:latin typeface="Microsoft Sans Serif"/>
                <a:cs typeface="Microsoft Sans Serif"/>
              </a:rPr>
              <a:t>deposited</a:t>
            </a:r>
            <a:r>
              <a:rPr sz="2000" spc="-45" dirty="0">
                <a:latin typeface="Microsoft Sans Serif"/>
                <a:cs typeface="Microsoft Sans Serif"/>
              </a:rPr>
              <a:t> </a:t>
            </a:r>
            <a:r>
              <a:rPr sz="2000" spc="-114" dirty="0">
                <a:latin typeface="Microsoft Sans Serif"/>
                <a:cs typeface="Microsoft Sans Serif"/>
              </a:rPr>
              <a:t>beneath</a:t>
            </a:r>
            <a:r>
              <a:rPr sz="2000" spc="-10" dirty="0">
                <a:latin typeface="Microsoft Sans Serif"/>
                <a:cs typeface="Microsoft Sans Serif"/>
              </a:rPr>
              <a:t> </a:t>
            </a:r>
            <a:r>
              <a:rPr sz="2000" spc="-25" dirty="0">
                <a:latin typeface="Microsoft Sans Serif"/>
                <a:cs typeface="Microsoft Sans Serif"/>
              </a:rPr>
              <a:t>the </a:t>
            </a:r>
            <a:r>
              <a:rPr sz="2000" spc="-40" dirty="0">
                <a:latin typeface="Microsoft Sans Serif"/>
                <a:cs typeface="Microsoft Sans Serif"/>
              </a:rPr>
              <a:t>finger</a:t>
            </a:r>
            <a:r>
              <a:rPr sz="2000" spc="-45" dirty="0">
                <a:latin typeface="Microsoft Sans Serif"/>
                <a:cs typeface="Microsoft Sans Serif"/>
              </a:rPr>
              <a:t> </a:t>
            </a:r>
            <a:r>
              <a:rPr sz="2000" spc="-185" dirty="0">
                <a:latin typeface="Microsoft Sans Serif"/>
                <a:cs typeface="Microsoft Sans Serif"/>
              </a:rPr>
              <a:t>on</a:t>
            </a:r>
            <a:r>
              <a:rPr sz="2000" spc="10" dirty="0">
                <a:latin typeface="Microsoft Sans Serif"/>
                <a:cs typeface="Microsoft Sans Serif"/>
              </a:rPr>
              <a:t> </a:t>
            </a:r>
            <a:r>
              <a:rPr sz="2000" spc="-120" dirty="0">
                <a:latin typeface="Microsoft Sans Serif"/>
                <a:cs typeface="Microsoft Sans Serif"/>
              </a:rPr>
              <a:t>the</a:t>
            </a:r>
            <a:r>
              <a:rPr sz="2000" spc="-10" dirty="0">
                <a:latin typeface="Microsoft Sans Serif"/>
                <a:cs typeface="Microsoft Sans Serif"/>
              </a:rPr>
              <a:t> </a:t>
            </a:r>
            <a:r>
              <a:rPr sz="2000" spc="-114" dirty="0">
                <a:latin typeface="Microsoft Sans Serif"/>
                <a:cs typeface="Microsoft Sans Serif"/>
              </a:rPr>
              <a:t>foramen</a:t>
            </a:r>
            <a:r>
              <a:rPr sz="2000" spc="-15" dirty="0">
                <a:latin typeface="Microsoft Sans Serif"/>
                <a:cs typeface="Microsoft Sans Serif"/>
              </a:rPr>
              <a:t> </a:t>
            </a:r>
            <a:r>
              <a:rPr sz="2000" spc="50" dirty="0">
                <a:latin typeface="Microsoft Sans Serif"/>
                <a:cs typeface="Microsoft Sans Serif"/>
              </a:rPr>
              <a:t>if </a:t>
            </a:r>
            <a:r>
              <a:rPr sz="2000" spc="-110" dirty="0">
                <a:latin typeface="Microsoft Sans Serif"/>
                <a:cs typeface="Microsoft Sans Serif"/>
              </a:rPr>
              <a:t>the</a:t>
            </a:r>
            <a:r>
              <a:rPr sz="2000" spc="10" dirty="0">
                <a:latin typeface="Microsoft Sans Serif"/>
                <a:cs typeface="Microsoft Sans Serif"/>
              </a:rPr>
              <a:t> </a:t>
            </a:r>
            <a:r>
              <a:rPr sz="2000" spc="-105" dirty="0">
                <a:latin typeface="Microsoft Sans Serif"/>
                <a:cs typeface="Microsoft Sans Serif"/>
              </a:rPr>
              <a:t>needle</a:t>
            </a:r>
            <a:r>
              <a:rPr sz="2000" spc="-20" dirty="0">
                <a:latin typeface="Microsoft Sans Serif"/>
                <a:cs typeface="Microsoft Sans Serif"/>
              </a:rPr>
              <a:t> </a:t>
            </a:r>
            <a:r>
              <a:rPr sz="2000" dirty="0">
                <a:latin typeface="Microsoft Sans Serif"/>
                <a:cs typeface="Microsoft Sans Serif"/>
              </a:rPr>
              <a:t>tip</a:t>
            </a:r>
            <a:r>
              <a:rPr sz="2000" spc="5" dirty="0">
                <a:latin typeface="Microsoft Sans Serif"/>
                <a:cs typeface="Microsoft Sans Serif"/>
              </a:rPr>
              <a:t> </a:t>
            </a:r>
            <a:r>
              <a:rPr sz="2000" spc="-190" dirty="0">
                <a:latin typeface="Microsoft Sans Serif"/>
                <a:cs typeface="Microsoft Sans Serif"/>
              </a:rPr>
              <a:t>is</a:t>
            </a:r>
            <a:r>
              <a:rPr sz="2000" spc="5" dirty="0">
                <a:latin typeface="Microsoft Sans Serif"/>
                <a:cs typeface="Microsoft Sans Serif"/>
              </a:rPr>
              <a:t> </a:t>
            </a:r>
            <a:r>
              <a:rPr sz="2000" spc="-100" dirty="0">
                <a:latin typeface="Microsoft Sans Serif"/>
                <a:cs typeface="Microsoft Sans Serif"/>
              </a:rPr>
              <a:t>in</a:t>
            </a:r>
            <a:r>
              <a:rPr sz="2000" spc="10" dirty="0">
                <a:latin typeface="Microsoft Sans Serif"/>
                <a:cs typeface="Microsoft Sans Serif"/>
              </a:rPr>
              <a:t> </a:t>
            </a:r>
            <a:r>
              <a:rPr sz="2000" spc="-120" dirty="0">
                <a:latin typeface="Microsoft Sans Serif"/>
                <a:cs typeface="Microsoft Sans Serif"/>
              </a:rPr>
              <a:t>the</a:t>
            </a:r>
            <a:r>
              <a:rPr sz="2000" spc="-10" dirty="0">
                <a:latin typeface="Microsoft Sans Serif"/>
                <a:cs typeface="Microsoft Sans Serif"/>
              </a:rPr>
              <a:t> </a:t>
            </a:r>
            <a:r>
              <a:rPr sz="2000" spc="-95" dirty="0">
                <a:latin typeface="Microsoft Sans Serif"/>
                <a:cs typeface="Microsoft Sans Serif"/>
              </a:rPr>
              <a:t>correct</a:t>
            </a:r>
            <a:r>
              <a:rPr sz="2000" spc="-15" dirty="0">
                <a:latin typeface="Microsoft Sans Serif"/>
                <a:cs typeface="Microsoft Sans Serif"/>
              </a:rPr>
              <a:t> </a:t>
            </a:r>
            <a:r>
              <a:rPr sz="2000" spc="-10" dirty="0">
                <a:latin typeface="Microsoft Sans Serif"/>
                <a:cs typeface="Microsoft Sans Serif"/>
              </a:rPr>
              <a:t>position.</a:t>
            </a:r>
            <a:endParaRPr sz="200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000" dirty="0">
                <a:latin typeface="Microsoft Sans Serif"/>
                <a:cs typeface="Microsoft Sans Serif"/>
              </a:rPr>
              <a:t>At</a:t>
            </a:r>
            <a:r>
              <a:rPr sz="2000" spc="-130" dirty="0">
                <a:latin typeface="Microsoft Sans Serif"/>
                <a:cs typeface="Microsoft Sans Serif"/>
              </a:rPr>
              <a:t> </a:t>
            </a:r>
            <a:r>
              <a:rPr sz="2000" spc="-120" dirty="0">
                <a:latin typeface="Microsoft Sans Serif"/>
                <a:cs typeface="Microsoft Sans Serif"/>
              </a:rPr>
              <a:t>the</a:t>
            </a:r>
            <a:r>
              <a:rPr sz="2000" spc="-15" dirty="0">
                <a:latin typeface="Microsoft Sans Serif"/>
                <a:cs typeface="Microsoft Sans Serif"/>
              </a:rPr>
              <a:t> </a:t>
            </a:r>
            <a:r>
              <a:rPr sz="2000" spc="-185" dirty="0">
                <a:latin typeface="Microsoft Sans Serif"/>
                <a:cs typeface="Microsoft Sans Serif"/>
              </a:rPr>
              <a:t>conclusion</a:t>
            </a:r>
            <a:r>
              <a:rPr sz="2000" spc="50" dirty="0">
                <a:latin typeface="Microsoft Sans Serif"/>
                <a:cs typeface="Microsoft Sans Serif"/>
              </a:rPr>
              <a:t> </a:t>
            </a:r>
            <a:r>
              <a:rPr sz="2000" dirty="0">
                <a:latin typeface="Microsoft Sans Serif"/>
                <a:cs typeface="Microsoft Sans Serif"/>
              </a:rPr>
              <a:t>of</a:t>
            </a:r>
            <a:r>
              <a:rPr sz="2000" spc="20" dirty="0">
                <a:latin typeface="Microsoft Sans Serif"/>
                <a:cs typeface="Microsoft Sans Serif"/>
              </a:rPr>
              <a:t> </a:t>
            </a:r>
            <a:r>
              <a:rPr sz="2000" spc="-110" dirty="0">
                <a:latin typeface="Microsoft Sans Serif"/>
                <a:cs typeface="Microsoft Sans Serif"/>
              </a:rPr>
              <a:t>the</a:t>
            </a:r>
            <a:r>
              <a:rPr sz="2000" dirty="0">
                <a:latin typeface="Microsoft Sans Serif"/>
                <a:cs typeface="Microsoft Sans Serif"/>
              </a:rPr>
              <a:t> </a:t>
            </a:r>
            <a:r>
              <a:rPr sz="2000" spc="-120" dirty="0">
                <a:latin typeface="Microsoft Sans Serif"/>
                <a:cs typeface="Microsoft Sans Serif"/>
              </a:rPr>
              <a:t>injection,</a:t>
            </a:r>
            <a:r>
              <a:rPr sz="2000" spc="-15" dirty="0">
                <a:latin typeface="Microsoft Sans Serif"/>
                <a:cs typeface="Microsoft Sans Serif"/>
              </a:rPr>
              <a:t> </a:t>
            </a:r>
            <a:r>
              <a:rPr sz="2000" spc="-110" dirty="0">
                <a:latin typeface="Microsoft Sans Serif"/>
                <a:cs typeface="Microsoft Sans Serif"/>
              </a:rPr>
              <a:t>the</a:t>
            </a:r>
            <a:r>
              <a:rPr sz="2000" dirty="0">
                <a:latin typeface="Microsoft Sans Serif"/>
                <a:cs typeface="Microsoft Sans Serif"/>
              </a:rPr>
              <a:t> </a:t>
            </a:r>
            <a:r>
              <a:rPr sz="2000" spc="-105" dirty="0">
                <a:latin typeface="Microsoft Sans Serif"/>
                <a:cs typeface="Microsoft Sans Serif"/>
              </a:rPr>
              <a:t>foramen</a:t>
            </a:r>
            <a:r>
              <a:rPr sz="2000" spc="-20" dirty="0">
                <a:latin typeface="Microsoft Sans Serif"/>
                <a:cs typeface="Microsoft Sans Serif"/>
              </a:rPr>
              <a:t> </a:t>
            </a:r>
            <a:r>
              <a:rPr sz="2000" spc="-165" dirty="0">
                <a:latin typeface="Microsoft Sans Serif"/>
                <a:cs typeface="Microsoft Sans Serif"/>
              </a:rPr>
              <a:t>should</a:t>
            </a:r>
            <a:r>
              <a:rPr sz="2000" spc="25" dirty="0">
                <a:latin typeface="Microsoft Sans Serif"/>
                <a:cs typeface="Microsoft Sans Serif"/>
              </a:rPr>
              <a:t> </a:t>
            </a:r>
            <a:r>
              <a:rPr sz="2000" spc="-190" dirty="0">
                <a:latin typeface="Microsoft Sans Serif"/>
                <a:cs typeface="Microsoft Sans Serif"/>
              </a:rPr>
              <a:t>no</a:t>
            </a:r>
            <a:r>
              <a:rPr sz="2000" spc="30" dirty="0">
                <a:latin typeface="Microsoft Sans Serif"/>
                <a:cs typeface="Microsoft Sans Serif"/>
              </a:rPr>
              <a:t> </a:t>
            </a:r>
            <a:r>
              <a:rPr sz="2000" spc="-85" dirty="0">
                <a:latin typeface="Microsoft Sans Serif"/>
                <a:cs typeface="Microsoft Sans Serif"/>
              </a:rPr>
              <a:t>longer</a:t>
            </a:r>
            <a:r>
              <a:rPr sz="2000" spc="-5" dirty="0">
                <a:latin typeface="Microsoft Sans Serif"/>
                <a:cs typeface="Microsoft Sans Serif"/>
              </a:rPr>
              <a:t> </a:t>
            </a:r>
            <a:r>
              <a:rPr sz="2000" dirty="0">
                <a:latin typeface="Microsoft Sans Serif"/>
                <a:cs typeface="Microsoft Sans Serif"/>
              </a:rPr>
              <a:t>be</a:t>
            </a:r>
            <a:r>
              <a:rPr sz="2000" spc="-20" dirty="0">
                <a:latin typeface="Microsoft Sans Serif"/>
                <a:cs typeface="Microsoft Sans Serif"/>
              </a:rPr>
              <a:t> palpable </a:t>
            </a:r>
            <a:r>
              <a:rPr sz="2000" spc="-155" dirty="0">
                <a:latin typeface="Microsoft Sans Serif"/>
                <a:cs typeface="Microsoft Sans Serif"/>
              </a:rPr>
              <a:t>(because</a:t>
            </a:r>
            <a:r>
              <a:rPr sz="2000" spc="10" dirty="0">
                <a:latin typeface="Microsoft Sans Serif"/>
                <a:cs typeface="Microsoft Sans Serif"/>
              </a:rPr>
              <a:t> </a:t>
            </a:r>
            <a:r>
              <a:rPr sz="2000" spc="-25" dirty="0">
                <a:latin typeface="Microsoft Sans Serif"/>
                <a:cs typeface="Microsoft Sans Serif"/>
              </a:rPr>
              <a:t>of</a:t>
            </a:r>
            <a:endParaRPr sz="2000">
              <a:latin typeface="Microsoft Sans Serif"/>
              <a:cs typeface="Microsoft Sans Serif"/>
            </a:endParaRPr>
          </a:p>
          <a:p>
            <a:pPr marL="697865">
              <a:lnSpc>
                <a:spcPct val="100000"/>
              </a:lnSpc>
              <a:spcBef>
                <a:spcPts val="484"/>
              </a:spcBef>
            </a:pPr>
            <a:r>
              <a:rPr sz="2000" spc="-120" dirty="0">
                <a:latin typeface="Microsoft Sans Serif"/>
                <a:cs typeface="Microsoft Sans Serif"/>
              </a:rPr>
              <a:t>the</a:t>
            </a:r>
            <a:r>
              <a:rPr sz="2000" spc="-15" dirty="0">
                <a:latin typeface="Microsoft Sans Serif"/>
                <a:cs typeface="Microsoft Sans Serif"/>
              </a:rPr>
              <a:t> </a:t>
            </a:r>
            <a:r>
              <a:rPr sz="2000" spc="-170" dirty="0">
                <a:latin typeface="Microsoft Sans Serif"/>
                <a:cs typeface="Microsoft Sans Serif"/>
              </a:rPr>
              <a:t>volume</a:t>
            </a:r>
            <a:r>
              <a:rPr sz="2000" spc="75" dirty="0">
                <a:latin typeface="Microsoft Sans Serif"/>
                <a:cs typeface="Microsoft Sans Serif"/>
              </a:rPr>
              <a:t> </a:t>
            </a:r>
            <a:r>
              <a:rPr sz="2000" dirty="0">
                <a:latin typeface="Microsoft Sans Serif"/>
                <a:cs typeface="Microsoft Sans Serif"/>
              </a:rPr>
              <a:t>of</a:t>
            </a:r>
            <a:r>
              <a:rPr sz="2000" spc="65" dirty="0">
                <a:latin typeface="Microsoft Sans Serif"/>
                <a:cs typeface="Microsoft Sans Serif"/>
              </a:rPr>
              <a:t> </a:t>
            </a:r>
            <a:r>
              <a:rPr sz="2000" spc="-140" dirty="0">
                <a:latin typeface="Microsoft Sans Serif"/>
                <a:cs typeface="Microsoft Sans Serif"/>
              </a:rPr>
              <a:t>anesthetic</a:t>
            </a:r>
            <a:r>
              <a:rPr sz="2000" spc="-25" dirty="0">
                <a:latin typeface="Microsoft Sans Serif"/>
                <a:cs typeface="Microsoft Sans Serif"/>
              </a:rPr>
              <a:t> </a:t>
            </a:r>
            <a:r>
              <a:rPr sz="2000" spc="-100" dirty="0">
                <a:latin typeface="Microsoft Sans Serif"/>
                <a:cs typeface="Microsoft Sans Serif"/>
              </a:rPr>
              <a:t>in</a:t>
            </a:r>
            <a:r>
              <a:rPr sz="2000" spc="30" dirty="0">
                <a:latin typeface="Microsoft Sans Serif"/>
                <a:cs typeface="Microsoft Sans Serif"/>
              </a:rPr>
              <a:t> </a:t>
            </a:r>
            <a:r>
              <a:rPr sz="2000" spc="-160" dirty="0">
                <a:latin typeface="Microsoft Sans Serif"/>
                <a:cs typeface="Microsoft Sans Serif"/>
              </a:rPr>
              <a:t>this</a:t>
            </a:r>
            <a:r>
              <a:rPr sz="2000" spc="25" dirty="0">
                <a:latin typeface="Microsoft Sans Serif"/>
                <a:cs typeface="Microsoft Sans Serif"/>
              </a:rPr>
              <a:t> </a:t>
            </a:r>
            <a:r>
              <a:rPr sz="2000" spc="-10" dirty="0">
                <a:latin typeface="Microsoft Sans Serif"/>
                <a:cs typeface="Microsoft Sans Serif"/>
              </a:rPr>
              <a:t>position).</a:t>
            </a:r>
            <a:endParaRPr sz="2000">
              <a:latin typeface="Microsoft Sans Serif"/>
              <a:cs typeface="Microsoft Sans Serif"/>
            </a:endParaRPr>
          </a:p>
          <a:p>
            <a:pPr marL="697865" lvl="1" indent="-228600">
              <a:lnSpc>
                <a:spcPct val="100000"/>
              </a:lnSpc>
              <a:spcBef>
                <a:spcPts val="980"/>
              </a:spcBef>
              <a:buSzPct val="125000"/>
              <a:buFont typeface="Arial MT"/>
              <a:buChar char="•"/>
              <a:tabLst>
                <a:tab pos="697865" algn="l"/>
              </a:tabLst>
            </a:pPr>
            <a:r>
              <a:rPr sz="2000" dirty="0">
                <a:latin typeface="Microsoft Sans Serif"/>
                <a:cs typeface="Microsoft Sans Serif"/>
              </a:rPr>
              <a:t>At</a:t>
            </a:r>
            <a:r>
              <a:rPr sz="2000" spc="-135" dirty="0">
                <a:latin typeface="Microsoft Sans Serif"/>
                <a:cs typeface="Microsoft Sans Serif"/>
              </a:rPr>
              <a:t> </a:t>
            </a:r>
            <a:r>
              <a:rPr sz="2000" spc="-155" dirty="0">
                <a:latin typeface="Microsoft Sans Serif"/>
                <a:cs typeface="Microsoft Sans Serif"/>
              </a:rPr>
              <a:t>this</a:t>
            </a:r>
            <a:r>
              <a:rPr sz="2000" spc="5" dirty="0">
                <a:latin typeface="Microsoft Sans Serif"/>
                <a:cs typeface="Microsoft Sans Serif"/>
              </a:rPr>
              <a:t> </a:t>
            </a:r>
            <a:r>
              <a:rPr sz="2000" spc="-80" dirty="0">
                <a:latin typeface="Microsoft Sans Serif"/>
                <a:cs typeface="Microsoft Sans Serif"/>
              </a:rPr>
              <a:t>point,</a:t>
            </a:r>
            <a:r>
              <a:rPr sz="2000" spc="-45" dirty="0">
                <a:latin typeface="Microsoft Sans Serif"/>
                <a:cs typeface="Microsoft Sans Serif"/>
              </a:rPr>
              <a:t> </a:t>
            </a:r>
            <a:r>
              <a:rPr sz="2000" spc="-110" dirty="0">
                <a:latin typeface="Microsoft Sans Serif"/>
                <a:cs typeface="Microsoft Sans Serif"/>
              </a:rPr>
              <a:t>the</a:t>
            </a:r>
            <a:r>
              <a:rPr sz="2000" spc="-5" dirty="0">
                <a:latin typeface="Microsoft Sans Serif"/>
                <a:cs typeface="Microsoft Sans Serif"/>
              </a:rPr>
              <a:t> </a:t>
            </a:r>
            <a:r>
              <a:rPr sz="2000" spc="-25" dirty="0">
                <a:latin typeface="Microsoft Sans Serif"/>
                <a:cs typeface="Microsoft Sans Serif"/>
              </a:rPr>
              <a:t>infraorbital</a:t>
            </a:r>
            <a:r>
              <a:rPr sz="2000" spc="-60" dirty="0">
                <a:latin typeface="Microsoft Sans Serif"/>
                <a:cs typeface="Microsoft Sans Serif"/>
              </a:rPr>
              <a:t> </a:t>
            </a:r>
            <a:r>
              <a:rPr sz="2000" spc="-105" dirty="0">
                <a:latin typeface="Microsoft Sans Serif"/>
                <a:cs typeface="Microsoft Sans Serif"/>
              </a:rPr>
              <a:t>nerve</a:t>
            </a:r>
            <a:r>
              <a:rPr sz="2000" spc="15" dirty="0">
                <a:latin typeface="Microsoft Sans Serif"/>
                <a:cs typeface="Microsoft Sans Serif"/>
              </a:rPr>
              <a:t> </a:t>
            </a:r>
            <a:r>
              <a:rPr sz="2000" spc="-85" dirty="0">
                <a:latin typeface="Microsoft Sans Serif"/>
                <a:cs typeface="Microsoft Sans Serif"/>
              </a:rPr>
              <a:t>block</a:t>
            </a:r>
            <a:r>
              <a:rPr sz="2000" spc="-30" dirty="0">
                <a:latin typeface="Microsoft Sans Serif"/>
                <a:cs typeface="Microsoft Sans Serif"/>
              </a:rPr>
              <a:t> </a:t>
            </a:r>
            <a:r>
              <a:rPr sz="2000" spc="-65" dirty="0">
                <a:latin typeface="Microsoft Sans Serif"/>
                <a:cs typeface="Microsoft Sans Serif"/>
              </a:rPr>
              <a:t>(providing</a:t>
            </a:r>
            <a:r>
              <a:rPr sz="2000" spc="-10" dirty="0">
                <a:latin typeface="Microsoft Sans Serif"/>
                <a:cs typeface="Microsoft Sans Serif"/>
              </a:rPr>
              <a:t> </a:t>
            </a:r>
            <a:r>
              <a:rPr sz="2000" spc="-150" dirty="0">
                <a:latin typeface="Microsoft Sans Serif"/>
                <a:cs typeface="Microsoft Sans Serif"/>
              </a:rPr>
              <a:t>anesthesia</a:t>
            </a:r>
            <a:r>
              <a:rPr sz="2000" spc="-25" dirty="0">
                <a:latin typeface="Microsoft Sans Serif"/>
                <a:cs typeface="Microsoft Sans Serif"/>
              </a:rPr>
              <a:t> </a:t>
            </a:r>
            <a:r>
              <a:rPr sz="2000" dirty="0">
                <a:latin typeface="Microsoft Sans Serif"/>
                <a:cs typeface="Microsoft Sans Serif"/>
              </a:rPr>
              <a:t>to</a:t>
            </a:r>
            <a:r>
              <a:rPr sz="2000" spc="-25" dirty="0">
                <a:latin typeface="Microsoft Sans Serif"/>
                <a:cs typeface="Microsoft Sans Serif"/>
              </a:rPr>
              <a:t> </a:t>
            </a:r>
            <a:r>
              <a:rPr sz="2000" spc="-110" dirty="0">
                <a:latin typeface="Microsoft Sans Serif"/>
                <a:cs typeface="Microsoft Sans Serif"/>
              </a:rPr>
              <a:t>the</a:t>
            </a:r>
            <a:r>
              <a:rPr sz="2000" spc="-10" dirty="0">
                <a:latin typeface="Microsoft Sans Serif"/>
                <a:cs typeface="Microsoft Sans Serif"/>
              </a:rPr>
              <a:t> </a:t>
            </a:r>
            <a:r>
              <a:rPr sz="2000" spc="-75" dirty="0">
                <a:latin typeface="Microsoft Sans Serif"/>
                <a:cs typeface="Microsoft Sans Serif"/>
              </a:rPr>
              <a:t>soft</a:t>
            </a:r>
            <a:r>
              <a:rPr sz="2000" spc="-50" dirty="0">
                <a:latin typeface="Microsoft Sans Serif"/>
                <a:cs typeface="Microsoft Sans Serif"/>
              </a:rPr>
              <a:t> </a:t>
            </a:r>
            <a:r>
              <a:rPr sz="2000" spc="-210" dirty="0">
                <a:latin typeface="Microsoft Sans Serif"/>
                <a:cs typeface="Microsoft Sans Serif"/>
              </a:rPr>
              <a:t>tissues</a:t>
            </a:r>
            <a:r>
              <a:rPr sz="2000" spc="-20" dirty="0">
                <a:latin typeface="Microsoft Sans Serif"/>
                <a:cs typeface="Microsoft Sans Serif"/>
              </a:rPr>
              <a:t> </a:t>
            </a:r>
            <a:r>
              <a:rPr sz="2000" spc="-185" dirty="0">
                <a:latin typeface="Microsoft Sans Serif"/>
                <a:cs typeface="Microsoft Sans Serif"/>
              </a:rPr>
              <a:t>on</a:t>
            </a:r>
            <a:r>
              <a:rPr sz="2000" spc="10" dirty="0">
                <a:latin typeface="Microsoft Sans Serif"/>
                <a:cs typeface="Microsoft Sans Serif"/>
              </a:rPr>
              <a:t> </a:t>
            </a:r>
            <a:r>
              <a:rPr sz="2000" spc="-25" dirty="0">
                <a:latin typeface="Microsoft Sans Serif"/>
                <a:cs typeface="Microsoft Sans Serif"/>
              </a:rPr>
              <a:t>the</a:t>
            </a:r>
            <a:endParaRPr sz="2000">
              <a:latin typeface="Microsoft Sans Serif"/>
              <a:cs typeface="Microsoft Sans Serif"/>
            </a:endParaRPr>
          </a:p>
          <a:p>
            <a:pPr marL="697865">
              <a:lnSpc>
                <a:spcPct val="100000"/>
              </a:lnSpc>
              <a:spcBef>
                <a:spcPts val="484"/>
              </a:spcBef>
            </a:pPr>
            <a:r>
              <a:rPr sz="2000" spc="-60" dirty="0">
                <a:latin typeface="Microsoft Sans Serif"/>
                <a:cs typeface="Microsoft Sans Serif"/>
              </a:rPr>
              <a:t>anterior</a:t>
            </a:r>
            <a:r>
              <a:rPr sz="2000" spc="-75" dirty="0">
                <a:latin typeface="Microsoft Sans Serif"/>
                <a:cs typeface="Microsoft Sans Serif"/>
              </a:rPr>
              <a:t> </a:t>
            </a:r>
            <a:r>
              <a:rPr sz="2000" spc="-65" dirty="0">
                <a:latin typeface="Microsoft Sans Serif"/>
                <a:cs typeface="Microsoft Sans Serif"/>
              </a:rPr>
              <a:t>portion </a:t>
            </a:r>
            <a:r>
              <a:rPr sz="2000" dirty="0">
                <a:latin typeface="Microsoft Sans Serif"/>
                <a:cs typeface="Microsoft Sans Serif"/>
              </a:rPr>
              <a:t>of</a:t>
            </a:r>
            <a:r>
              <a:rPr sz="2000" spc="35" dirty="0">
                <a:latin typeface="Microsoft Sans Serif"/>
                <a:cs typeface="Microsoft Sans Serif"/>
              </a:rPr>
              <a:t> </a:t>
            </a:r>
            <a:r>
              <a:rPr sz="2000" spc="-110" dirty="0">
                <a:latin typeface="Microsoft Sans Serif"/>
                <a:cs typeface="Microsoft Sans Serif"/>
              </a:rPr>
              <a:t>the</a:t>
            </a:r>
            <a:r>
              <a:rPr sz="2000" spc="5" dirty="0">
                <a:latin typeface="Microsoft Sans Serif"/>
                <a:cs typeface="Microsoft Sans Serif"/>
              </a:rPr>
              <a:t> </a:t>
            </a:r>
            <a:r>
              <a:rPr sz="2000" spc="-45" dirty="0">
                <a:latin typeface="Microsoft Sans Serif"/>
                <a:cs typeface="Microsoft Sans Serif"/>
              </a:rPr>
              <a:t>face</a:t>
            </a:r>
            <a:r>
              <a:rPr sz="2000" spc="-10" dirty="0">
                <a:latin typeface="Microsoft Sans Serif"/>
                <a:cs typeface="Microsoft Sans Serif"/>
              </a:rPr>
              <a:t> </a:t>
            </a:r>
            <a:r>
              <a:rPr sz="2000" spc="-80" dirty="0">
                <a:latin typeface="Microsoft Sans Serif"/>
                <a:cs typeface="Microsoft Sans Serif"/>
              </a:rPr>
              <a:t>and</a:t>
            </a:r>
            <a:r>
              <a:rPr sz="2000" spc="-5" dirty="0">
                <a:latin typeface="Microsoft Sans Serif"/>
                <a:cs typeface="Microsoft Sans Serif"/>
              </a:rPr>
              <a:t> </a:t>
            </a:r>
            <a:r>
              <a:rPr sz="2000" spc="-110" dirty="0">
                <a:latin typeface="Microsoft Sans Serif"/>
                <a:cs typeface="Microsoft Sans Serif"/>
              </a:rPr>
              <a:t>the</a:t>
            </a:r>
            <a:r>
              <a:rPr sz="2000" spc="10" dirty="0">
                <a:latin typeface="Microsoft Sans Serif"/>
                <a:cs typeface="Microsoft Sans Serif"/>
              </a:rPr>
              <a:t> </a:t>
            </a:r>
            <a:r>
              <a:rPr sz="2000" spc="-20" dirty="0">
                <a:latin typeface="Microsoft Sans Serif"/>
                <a:cs typeface="Microsoft Sans Serif"/>
              </a:rPr>
              <a:t>lateral</a:t>
            </a:r>
            <a:r>
              <a:rPr sz="2000" spc="-25" dirty="0">
                <a:latin typeface="Microsoft Sans Serif"/>
                <a:cs typeface="Microsoft Sans Serif"/>
              </a:rPr>
              <a:t> </a:t>
            </a:r>
            <a:r>
              <a:rPr sz="2000" spc="-125" dirty="0">
                <a:latin typeface="Microsoft Sans Serif"/>
                <a:cs typeface="Microsoft Sans Serif"/>
              </a:rPr>
              <a:t>aspect</a:t>
            </a:r>
            <a:r>
              <a:rPr sz="2000" spc="-10" dirty="0">
                <a:latin typeface="Microsoft Sans Serif"/>
                <a:cs typeface="Microsoft Sans Serif"/>
              </a:rPr>
              <a:t> </a:t>
            </a:r>
            <a:r>
              <a:rPr sz="2000" dirty="0">
                <a:latin typeface="Microsoft Sans Serif"/>
                <a:cs typeface="Microsoft Sans Serif"/>
              </a:rPr>
              <a:t>of</a:t>
            </a:r>
            <a:r>
              <a:rPr sz="2000" spc="50" dirty="0">
                <a:latin typeface="Microsoft Sans Serif"/>
                <a:cs typeface="Microsoft Sans Serif"/>
              </a:rPr>
              <a:t> </a:t>
            </a:r>
            <a:r>
              <a:rPr sz="2000" spc="-120" dirty="0">
                <a:latin typeface="Microsoft Sans Serif"/>
                <a:cs typeface="Microsoft Sans Serif"/>
              </a:rPr>
              <a:t>the</a:t>
            </a:r>
            <a:r>
              <a:rPr sz="2000" spc="-10" dirty="0">
                <a:latin typeface="Microsoft Sans Serif"/>
                <a:cs typeface="Microsoft Sans Serif"/>
              </a:rPr>
              <a:t> </a:t>
            </a:r>
            <a:r>
              <a:rPr sz="2000" spc="-195" dirty="0">
                <a:latin typeface="Microsoft Sans Serif"/>
                <a:cs typeface="Microsoft Sans Serif"/>
              </a:rPr>
              <a:t>nose)</a:t>
            </a:r>
            <a:r>
              <a:rPr sz="2000" spc="10" dirty="0">
                <a:latin typeface="Microsoft Sans Serif"/>
                <a:cs typeface="Microsoft Sans Serif"/>
              </a:rPr>
              <a:t> </a:t>
            </a:r>
            <a:r>
              <a:rPr sz="2000" spc="-185" dirty="0">
                <a:latin typeface="Microsoft Sans Serif"/>
                <a:cs typeface="Microsoft Sans Serif"/>
              </a:rPr>
              <a:t>is</a:t>
            </a:r>
            <a:r>
              <a:rPr sz="2000" spc="25" dirty="0">
                <a:latin typeface="Microsoft Sans Serif"/>
                <a:cs typeface="Microsoft Sans Serif"/>
              </a:rPr>
              <a:t> </a:t>
            </a:r>
            <a:r>
              <a:rPr sz="2000" spc="-10" dirty="0">
                <a:latin typeface="Microsoft Sans Serif"/>
                <a:cs typeface="Microsoft Sans Serif"/>
              </a:rPr>
              <a:t>complete.</a:t>
            </a:r>
            <a:endParaRPr sz="2000">
              <a:latin typeface="Microsoft Sans Serif"/>
              <a:cs typeface="Microsoft Sans Serif"/>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28600"/>
            <a:ext cx="9262745" cy="574040"/>
          </a:xfrm>
          <a:prstGeom prst="rect">
            <a:avLst/>
          </a:prstGeom>
        </p:spPr>
        <p:txBody>
          <a:bodyPr vert="horz" wrap="square" lIns="0" tIns="12700" rIns="0" bIns="0" rtlCol="0">
            <a:spAutoFit/>
          </a:bodyPr>
          <a:lstStyle/>
          <a:p>
            <a:pPr marL="12700">
              <a:lnSpc>
                <a:spcPct val="100000"/>
              </a:lnSpc>
              <a:spcBef>
                <a:spcPts val="100"/>
              </a:spcBef>
            </a:pPr>
            <a:r>
              <a:rPr spc="-340" dirty="0"/>
              <a:t>ANTERIOR</a:t>
            </a:r>
            <a:r>
              <a:rPr spc="-30" dirty="0"/>
              <a:t> </a:t>
            </a:r>
            <a:r>
              <a:rPr spc="-440" dirty="0"/>
              <a:t>SUPERIOR</a:t>
            </a:r>
            <a:r>
              <a:rPr spc="-20" dirty="0"/>
              <a:t> </a:t>
            </a:r>
            <a:r>
              <a:rPr spc="-405" dirty="0"/>
              <a:t>ALVEOLAR</a:t>
            </a:r>
            <a:r>
              <a:rPr spc="5" dirty="0"/>
              <a:t> </a:t>
            </a:r>
            <a:r>
              <a:rPr spc="-459" dirty="0"/>
              <a:t>NERVE</a:t>
            </a:r>
            <a:r>
              <a:rPr spc="-25" dirty="0"/>
              <a:t> </a:t>
            </a:r>
            <a:r>
              <a:rPr spc="-495" dirty="0"/>
              <a:t>BLOCK</a:t>
            </a:r>
          </a:p>
        </p:txBody>
      </p:sp>
      <p:sp>
        <p:nvSpPr>
          <p:cNvPr id="3" name="object 3"/>
          <p:cNvSpPr txBox="1"/>
          <p:nvPr/>
        </p:nvSpPr>
        <p:spPr>
          <a:xfrm>
            <a:off x="1066800" y="1219200"/>
            <a:ext cx="10363200" cy="4602542"/>
          </a:xfrm>
          <a:prstGeom prst="rect">
            <a:avLst/>
          </a:prstGeom>
        </p:spPr>
        <p:txBody>
          <a:bodyPr vert="horz" wrap="square" lIns="0" tIns="113030" rIns="0" bIns="0" rtlCol="0">
            <a:spAutoFit/>
          </a:bodyPr>
          <a:lstStyle/>
          <a:p>
            <a:pPr marL="12700">
              <a:lnSpc>
                <a:spcPct val="100000"/>
              </a:lnSpc>
              <a:spcBef>
                <a:spcPts val="890"/>
              </a:spcBef>
            </a:pPr>
            <a:r>
              <a:rPr sz="2400" b="1" spc="-125" dirty="0">
                <a:latin typeface="Arial"/>
                <a:cs typeface="Arial"/>
              </a:rPr>
              <a:t>Procedure</a:t>
            </a:r>
            <a:endParaRPr sz="2400" dirty="0">
              <a:latin typeface="Arial"/>
              <a:cs typeface="Arial"/>
            </a:endParaRPr>
          </a:p>
          <a:p>
            <a:pPr marL="241300" indent="-228600">
              <a:lnSpc>
                <a:spcPct val="100000"/>
              </a:lnSpc>
              <a:spcBef>
                <a:spcPts val="1585"/>
              </a:spcBef>
              <a:buSzPct val="125000"/>
              <a:buFont typeface="Arial MT"/>
              <a:buChar char="•"/>
              <a:tabLst>
                <a:tab pos="241300" algn="l"/>
              </a:tabLst>
            </a:pPr>
            <a:r>
              <a:rPr sz="2400" spc="-385" dirty="0">
                <a:latin typeface="Microsoft Sans Serif"/>
                <a:cs typeface="Microsoft Sans Serif"/>
              </a:rPr>
              <a:t>To</a:t>
            </a:r>
            <a:r>
              <a:rPr sz="2400" spc="5" dirty="0">
                <a:latin typeface="Microsoft Sans Serif"/>
                <a:cs typeface="Microsoft Sans Serif"/>
              </a:rPr>
              <a:t> </a:t>
            </a:r>
            <a:r>
              <a:rPr sz="2400" spc="-130" dirty="0">
                <a:latin typeface="Microsoft Sans Serif"/>
                <a:cs typeface="Microsoft Sans Serif"/>
              </a:rPr>
              <a:t>transform</a:t>
            </a:r>
            <a:r>
              <a:rPr sz="2400" spc="-30" dirty="0">
                <a:latin typeface="Microsoft Sans Serif"/>
                <a:cs typeface="Microsoft Sans Serif"/>
              </a:rPr>
              <a:t> </a:t>
            </a:r>
            <a:r>
              <a:rPr sz="2400" dirty="0">
                <a:latin typeface="Microsoft Sans Serif"/>
                <a:cs typeface="Microsoft Sans Serif"/>
              </a:rPr>
              <a:t>it</a:t>
            </a:r>
            <a:r>
              <a:rPr sz="2400" spc="-10" dirty="0">
                <a:latin typeface="Microsoft Sans Serif"/>
                <a:cs typeface="Microsoft Sans Serif"/>
              </a:rPr>
              <a:t> </a:t>
            </a:r>
            <a:r>
              <a:rPr sz="2400" spc="-100" dirty="0">
                <a:latin typeface="Microsoft Sans Serif"/>
                <a:cs typeface="Microsoft Sans Serif"/>
              </a:rPr>
              <a:t>into</a:t>
            </a:r>
            <a:r>
              <a:rPr sz="2400" spc="-10" dirty="0">
                <a:latin typeface="Microsoft Sans Serif"/>
                <a:cs typeface="Microsoft Sans Serif"/>
              </a:rPr>
              <a:t> </a:t>
            </a:r>
            <a:r>
              <a:rPr sz="2400" spc="-130" dirty="0">
                <a:latin typeface="Microsoft Sans Serif"/>
                <a:cs typeface="Microsoft Sans Serif"/>
              </a:rPr>
              <a:t>the</a:t>
            </a:r>
            <a:r>
              <a:rPr sz="2400" spc="-5" dirty="0">
                <a:latin typeface="Microsoft Sans Serif"/>
                <a:cs typeface="Microsoft Sans Serif"/>
              </a:rPr>
              <a:t> </a:t>
            </a:r>
            <a:r>
              <a:rPr sz="2400" b="1" spc="-160" dirty="0">
                <a:latin typeface="Arial"/>
                <a:cs typeface="Arial"/>
              </a:rPr>
              <a:t>anterior</a:t>
            </a:r>
            <a:r>
              <a:rPr sz="2400" b="1" spc="-30" dirty="0">
                <a:latin typeface="Arial"/>
                <a:cs typeface="Arial"/>
              </a:rPr>
              <a:t> </a:t>
            </a:r>
            <a:r>
              <a:rPr sz="2400" b="1" spc="-200" dirty="0">
                <a:latin typeface="Arial"/>
                <a:cs typeface="Arial"/>
              </a:rPr>
              <a:t>superior</a:t>
            </a:r>
            <a:r>
              <a:rPr sz="2400" b="1" spc="-30" dirty="0">
                <a:latin typeface="Arial"/>
                <a:cs typeface="Arial"/>
              </a:rPr>
              <a:t> </a:t>
            </a:r>
            <a:r>
              <a:rPr sz="2400" b="1" spc="-120" dirty="0">
                <a:latin typeface="Arial"/>
                <a:cs typeface="Arial"/>
              </a:rPr>
              <a:t>alveolar</a:t>
            </a:r>
            <a:r>
              <a:rPr sz="2400" b="1" spc="-45" dirty="0">
                <a:latin typeface="Arial"/>
                <a:cs typeface="Arial"/>
              </a:rPr>
              <a:t> </a:t>
            </a:r>
            <a:r>
              <a:rPr sz="2400" b="1" spc="-170" dirty="0">
                <a:latin typeface="Arial"/>
                <a:cs typeface="Arial"/>
              </a:rPr>
              <a:t>nerve</a:t>
            </a:r>
            <a:r>
              <a:rPr sz="2400" b="1" spc="-60" dirty="0">
                <a:latin typeface="Arial"/>
                <a:cs typeface="Arial"/>
              </a:rPr>
              <a:t> </a:t>
            </a:r>
            <a:r>
              <a:rPr sz="2400" spc="-110" dirty="0">
                <a:latin typeface="Microsoft Sans Serif"/>
                <a:cs typeface="Microsoft Sans Serif"/>
              </a:rPr>
              <a:t>block</a:t>
            </a:r>
            <a:r>
              <a:rPr sz="2400" spc="15" dirty="0">
                <a:latin typeface="Microsoft Sans Serif"/>
                <a:cs typeface="Microsoft Sans Serif"/>
              </a:rPr>
              <a:t> </a:t>
            </a:r>
            <a:r>
              <a:rPr sz="2400" spc="-10" dirty="0">
                <a:latin typeface="Microsoft Sans Serif"/>
                <a:cs typeface="Microsoft Sans Serif"/>
              </a:rPr>
              <a:t>do</a:t>
            </a:r>
            <a:r>
              <a:rPr sz="2400" spc="-20" dirty="0">
                <a:latin typeface="Microsoft Sans Serif"/>
                <a:cs typeface="Microsoft Sans Serif"/>
              </a:rPr>
              <a:t> </a:t>
            </a:r>
            <a:r>
              <a:rPr sz="2400" spc="-25" dirty="0">
                <a:latin typeface="Microsoft Sans Serif"/>
                <a:cs typeface="Microsoft Sans Serif"/>
              </a:rPr>
              <a:t>the</a:t>
            </a:r>
            <a:endParaRPr sz="2400" dirty="0">
              <a:latin typeface="Microsoft Sans Serif"/>
              <a:cs typeface="Microsoft Sans Serif"/>
            </a:endParaRPr>
          </a:p>
          <a:p>
            <a:pPr marL="240665">
              <a:lnSpc>
                <a:spcPct val="100000"/>
              </a:lnSpc>
              <a:spcBef>
                <a:spcPts val="580"/>
              </a:spcBef>
            </a:pPr>
            <a:r>
              <a:rPr sz="2400" spc="-10" dirty="0">
                <a:latin typeface="Microsoft Sans Serif"/>
                <a:cs typeface="Microsoft Sans Serif"/>
              </a:rPr>
              <a:t>following:</a:t>
            </a:r>
            <a:endParaRPr sz="2400" dirty="0">
              <a:latin typeface="Microsoft Sans Serif"/>
              <a:cs typeface="Microsoft Sans Serif"/>
            </a:endParaRPr>
          </a:p>
          <a:p>
            <a:pPr marL="697865" lvl="1" indent="-228600">
              <a:lnSpc>
                <a:spcPct val="100000"/>
              </a:lnSpc>
              <a:spcBef>
                <a:spcPts val="1045"/>
              </a:spcBef>
              <a:buSzPct val="125000"/>
              <a:buFont typeface="Arial MT"/>
              <a:buChar char="•"/>
              <a:tabLst>
                <a:tab pos="697865" algn="l"/>
              </a:tabLst>
            </a:pPr>
            <a:r>
              <a:rPr sz="2400" spc="-85" dirty="0">
                <a:latin typeface="Microsoft Sans Serif"/>
                <a:cs typeface="Microsoft Sans Serif"/>
              </a:rPr>
              <a:t>Maintain</a:t>
            </a:r>
            <a:r>
              <a:rPr sz="2400" spc="-50" dirty="0">
                <a:latin typeface="Microsoft Sans Serif"/>
                <a:cs typeface="Microsoft Sans Serif"/>
              </a:rPr>
              <a:t> </a:t>
            </a:r>
            <a:r>
              <a:rPr sz="2400" spc="-20" dirty="0">
                <a:latin typeface="Microsoft Sans Serif"/>
                <a:cs typeface="Microsoft Sans Serif"/>
              </a:rPr>
              <a:t>firm</a:t>
            </a:r>
            <a:r>
              <a:rPr sz="2400" spc="-25" dirty="0">
                <a:latin typeface="Microsoft Sans Serif"/>
                <a:cs typeface="Microsoft Sans Serif"/>
              </a:rPr>
              <a:t> </a:t>
            </a:r>
            <a:r>
              <a:rPr sz="2400" spc="-155" dirty="0">
                <a:latin typeface="Microsoft Sans Serif"/>
                <a:cs typeface="Microsoft Sans Serif"/>
              </a:rPr>
              <a:t>pressure</a:t>
            </a:r>
            <a:r>
              <a:rPr sz="2400" spc="-15" dirty="0">
                <a:latin typeface="Microsoft Sans Serif"/>
                <a:cs typeface="Microsoft Sans Serif"/>
              </a:rPr>
              <a:t> </a:t>
            </a:r>
            <a:r>
              <a:rPr sz="2400" spc="-80" dirty="0">
                <a:latin typeface="Microsoft Sans Serif"/>
                <a:cs typeface="Microsoft Sans Serif"/>
              </a:rPr>
              <a:t>with</a:t>
            </a:r>
            <a:r>
              <a:rPr sz="2400" spc="5" dirty="0">
                <a:latin typeface="Microsoft Sans Serif"/>
                <a:cs typeface="Microsoft Sans Serif"/>
              </a:rPr>
              <a:t> </a:t>
            </a:r>
            <a:r>
              <a:rPr sz="2400" spc="-100" dirty="0">
                <a:latin typeface="Microsoft Sans Serif"/>
                <a:cs typeface="Microsoft Sans Serif"/>
              </a:rPr>
              <a:t>your</a:t>
            </a:r>
            <a:r>
              <a:rPr sz="2400" spc="-25" dirty="0">
                <a:latin typeface="Microsoft Sans Serif"/>
                <a:cs typeface="Microsoft Sans Serif"/>
              </a:rPr>
              <a:t> </a:t>
            </a:r>
            <a:r>
              <a:rPr sz="2400" spc="-50" dirty="0">
                <a:latin typeface="Microsoft Sans Serif"/>
                <a:cs typeface="Microsoft Sans Serif"/>
              </a:rPr>
              <a:t>finger</a:t>
            </a:r>
            <a:r>
              <a:rPr sz="2400" spc="-25" dirty="0">
                <a:latin typeface="Microsoft Sans Serif"/>
                <a:cs typeface="Microsoft Sans Serif"/>
              </a:rPr>
              <a:t> </a:t>
            </a:r>
            <a:r>
              <a:rPr sz="2400" spc="-95" dirty="0">
                <a:latin typeface="Microsoft Sans Serif"/>
                <a:cs typeface="Microsoft Sans Serif"/>
              </a:rPr>
              <a:t>over</a:t>
            </a:r>
            <a:r>
              <a:rPr sz="2400" spc="-5"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14" dirty="0">
                <a:latin typeface="Microsoft Sans Serif"/>
                <a:cs typeface="Microsoft Sans Serif"/>
              </a:rPr>
              <a:t>injection</a:t>
            </a:r>
            <a:r>
              <a:rPr sz="2400" spc="5" dirty="0">
                <a:latin typeface="Microsoft Sans Serif"/>
                <a:cs typeface="Microsoft Sans Serif"/>
              </a:rPr>
              <a:t> </a:t>
            </a:r>
            <a:r>
              <a:rPr sz="2400" spc="-120" dirty="0">
                <a:latin typeface="Microsoft Sans Serif"/>
                <a:cs typeface="Microsoft Sans Serif"/>
              </a:rPr>
              <a:t>site</a:t>
            </a:r>
            <a:r>
              <a:rPr sz="2400" spc="-15" dirty="0">
                <a:latin typeface="Microsoft Sans Serif"/>
                <a:cs typeface="Microsoft Sans Serif"/>
              </a:rPr>
              <a:t> </a:t>
            </a:r>
            <a:r>
              <a:rPr sz="2400" spc="-85" dirty="0">
                <a:latin typeface="Microsoft Sans Serif"/>
                <a:cs typeface="Microsoft Sans Serif"/>
              </a:rPr>
              <a:t>both</a:t>
            </a:r>
            <a:r>
              <a:rPr sz="2400" spc="-35" dirty="0">
                <a:latin typeface="Microsoft Sans Serif"/>
                <a:cs typeface="Microsoft Sans Serif"/>
              </a:rPr>
              <a:t> </a:t>
            </a:r>
            <a:r>
              <a:rPr sz="2400" spc="-85" dirty="0">
                <a:latin typeface="Microsoft Sans Serif"/>
                <a:cs typeface="Microsoft Sans Serif"/>
              </a:rPr>
              <a:t>during</a:t>
            </a:r>
            <a:r>
              <a:rPr sz="2400" spc="-10" dirty="0">
                <a:latin typeface="Microsoft Sans Serif"/>
                <a:cs typeface="Microsoft Sans Serif"/>
              </a:rPr>
              <a:t> </a:t>
            </a:r>
            <a:r>
              <a:rPr sz="2400" spc="-55" dirty="0">
                <a:latin typeface="Microsoft Sans Serif"/>
                <a:cs typeface="Microsoft Sans Serif"/>
              </a:rPr>
              <a:t>and</a:t>
            </a:r>
            <a:r>
              <a:rPr sz="2400" spc="-5" dirty="0">
                <a:latin typeface="Microsoft Sans Serif"/>
                <a:cs typeface="Microsoft Sans Serif"/>
              </a:rPr>
              <a:t> </a:t>
            </a:r>
            <a:r>
              <a:rPr sz="2400" dirty="0">
                <a:latin typeface="Microsoft Sans Serif"/>
                <a:cs typeface="Microsoft Sans Serif"/>
              </a:rPr>
              <a:t>for</a:t>
            </a:r>
            <a:r>
              <a:rPr sz="2400" spc="-5" dirty="0">
                <a:latin typeface="Microsoft Sans Serif"/>
                <a:cs typeface="Microsoft Sans Serif"/>
              </a:rPr>
              <a:t> </a:t>
            </a:r>
            <a:r>
              <a:rPr sz="2400" dirty="0">
                <a:latin typeface="Microsoft Sans Serif"/>
                <a:cs typeface="Microsoft Sans Serif"/>
              </a:rPr>
              <a:t>at</a:t>
            </a:r>
            <a:r>
              <a:rPr sz="2400" spc="-20" dirty="0">
                <a:latin typeface="Microsoft Sans Serif"/>
                <a:cs typeface="Microsoft Sans Serif"/>
              </a:rPr>
              <a:t> least</a:t>
            </a:r>
            <a:r>
              <a:rPr lang="en-US" sz="2400" spc="-20" dirty="0">
                <a:latin typeface="Microsoft Sans Serif"/>
                <a:cs typeface="Microsoft Sans Serif"/>
              </a:rPr>
              <a:t> </a:t>
            </a:r>
            <a:r>
              <a:rPr sz="2400" dirty="0">
                <a:latin typeface="Microsoft Sans Serif"/>
                <a:cs typeface="Microsoft Sans Serif"/>
              </a:rPr>
              <a:t>1 </a:t>
            </a:r>
            <a:r>
              <a:rPr sz="2400" spc="-165" dirty="0">
                <a:latin typeface="Microsoft Sans Serif"/>
                <a:cs typeface="Microsoft Sans Serif"/>
              </a:rPr>
              <a:t>minute</a:t>
            </a:r>
            <a:r>
              <a:rPr sz="2400" spc="35" dirty="0">
                <a:latin typeface="Microsoft Sans Serif"/>
                <a:cs typeface="Microsoft Sans Serif"/>
              </a:rPr>
              <a:t> </a:t>
            </a:r>
            <a:r>
              <a:rPr sz="2400" dirty="0">
                <a:latin typeface="Microsoft Sans Serif"/>
                <a:cs typeface="Microsoft Sans Serif"/>
              </a:rPr>
              <a:t>after</a:t>
            </a:r>
            <a:r>
              <a:rPr sz="2400" spc="-35" dirty="0">
                <a:latin typeface="Microsoft Sans Serif"/>
                <a:cs typeface="Microsoft Sans Serif"/>
              </a:rPr>
              <a:t> </a:t>
            </a:r>
            <a:r>
              <a:rPr sz="2400" spc="-120" dirty="0">
                <a:latin typeface="Microsoft Sans Serif"/>
                <a:cs typeface="Microsoft Sans Serif"/>
              </a:rPr>
              <a:t>the</a:t>
            </a:r>
            <a:r>
              <a:rPr sz="2400" spc="-10" dirty="0">
                <a:latin typeface="Microsoft Sans Serif"/>
                <a:cs typeface="Microsoft Sans Serif"/>
              </a:rPr>
              <a:t> injection</a:t>
            </a:r>
            <a:endParaRPr sz="2400" dirty="0">
              <a:latin typeface="Microsoft Sans Serif"/>
              <a:cs typeface="Microsoft Sans Serif"/>
            </a:endParaRPr>
          </a:p>
          <a:p>
            <a:pPr marL="697865" lvl="1" indent="-228600">
              <a:lnSpc>
                <a:spcPct val="100000"/>
              </a:lnSpc>
              <a:spcBef>
                <a:spcPts val="960"/>
              </a:spcBef>
              <a:buSzPct val="125000"/>
              <a:buFont typeface="Arial MT"/>
              <a:buChar char="•"/>
              <a:tabLst>
                <a:tab pos="697865" algn="l"/>
              </a:tabLst>
            </a:pPr>
            <a:r>
              <a:rPr sz="2400" spc="-35" dirty="0">
                <a:latin typeface="Microsoft Sans Serif"/>
                <a:cs typeface="Microsoft Sans Serif"/>
              </a:rPr>
              <a:t>Withdraw</a:t>
            </a:r>
            <a:r>
              <a:rPr sz="2400" spc="-1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14" dirty="0">
                <a:latin typeface="Microsoft Sans Serif"/>
                <a:cs typeface="Microsoft Sans Serif"/>
              </a:rPr>
              <a:t>syringe</a:t>
            </a:r>
            <a:r>
              <a:rPr sz="2400" spc="-20" dirty="0">
                <a:latin typeface="Microsoft Sans Serif"/>
                <a:cs typeface="Microsoft Sans Serif"/>
              </a:rPr>
              <a:t> </a:t>
            </a:r>
            <a:r>
              <a:rPr sz="2400" spc="-110" dirty="0">
                <a:latin typeface="Microsoft Sans Serif"/>
                <a:cs typeface="Microsoft Sans Serif"/>
              </a:rPr>
              <a:t>slowly</a:t>
            </a:r>
            <a:r>
              <a:rPr sz="2400" dirty="0">
                <a:latin typeface="Microsoft Sans Serif"/>
                <a:cs typeface="Microsoft Sans Serif"/>
              </a:rPr>
              <a:t> </a:t>
            </a:r>
            <a:r>
              <a:rPr sz="2400" spc="-70" dirty="0">
                <a:latin typeface="Microsoft Sans Serif"/>
                <a:cs typeface="Microsoft Sans Serif"/>
              </a:rPr>
              <a:t>and</a:t>
            </a:r>
            <a:r>
              <a:rPr sz="2400" spc="-10" dirty="0">
                <a:latin typeface="Microsoft Sans Serif"/>
                <a:cs typeface="Microsoft Sans Serif"/>
              </a:rPr>
              <a:t> </a:t>
            </a:r>
            <a:r>
              <a:rPr sz="2400" spc="-95" dirty="0">
                <a:latin typeface="Microsoft Sans Serif"/>
                <a:cs typeface="Microsoft Sans Serif"/>
              </a:rPr>
              <a:t>immediately</a:t>
            </a:r>
            <a:r>
              <a:rPr sz="2400" spc="-5" dirty="0">
                <a:latin typeface="Microsoft Sans Serif"/>
                <a:cs typeface="Microsoft Sans Serif"/>
              </a:rPr>
              <a:t> </a:t>
            </a:r>
            <a:r>
              <a:rPr sz="2400" spc="-165" dirty="0">
                <a:latin typeface="Microsoft Sans Serif"/>
                <a:cs typeface="Microsoft Sans Serif"/>
              </a:rPr>
              <a:t>make</a:t>
            </a:r>
            <a:r>
              <a:rPr sz="2400" spc="3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0" dirty="0">
                <a:latin typeface="Microsoft Sans Serif"/>
                <a:cs typeface="Microsoft Sans Serif"/>
              </a:rPr>
              <a:t>needle</a:t>
            </a:r>
            <a:r>
              <a:rPr sz="2400" dirty="0">
                <a:latin typeface="Microsoft Sans Serif"/>
                <a:cs typeface="Microsoft Sans Serif"/>
              </a:rPr>
              <a:t> </a:t>
            </a:r>
            <a:r>
              <a:rPr sz="2400" spc="-10" dirty="0">
                <a:latin typeface="Microsoft Sans Serif"/>
                <a:cs typeface="Microsoft Sans Serif"/>
              </a:rPr>
              <a:t>safe.</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85" dirty="0">
                <a:latin typeface="Microsoft Sans Serif"/>
                <a:cs typeface="Microsoft Sans Serif"/>
              </a:rPr>
              <a:t>Maintain</a:t>
            </a:r>
            <a:r>
              <a:rPr sz="2400" spc="-45" dirty="0">
                <a:latin typeface="Microsoft Sans Serif"/>
                <a:cs typeface="Microsoft Sans Serif"/>
              </a:rPr>
              <a:t> </a:t>
            </a:r>
            <a:r>
              <a:rPr sz="2400" spc="-60" dirty="0">
                <a:latin typeface="Microsoft Sans Serif"/>
                <a:cs typeface="Microsoft Sans Serif"/>
              </a:rPr>
              <a:t>direct</a:t>
            </a:r>
            <a:r>
              <a:rPr sz="2400" dirty="0">
                <a:latin typeface="Microsoft Sans Serif"/>
                <a:cs typeface="Microsoft Sans Serif"/>
              </a:rPr>
              <a:t> </a:t>
            </a:r>
            <a:r>
              <a:rPr sz="2400" spc="-40" dirty="0">
                <a:latin typeface="Microsoft Sans Serif"/>
                <a:cs typeface="Microsoft Sans Serif"/>
              </a:rPr>
              <a:t>finger</a:t>
            </a:r>
            <a:r>
              <a:rPr sz="2400" spc="10" dirty="0">
                <a:latin typeface="Microsoft Sans Serif"/>
                <a:cs typeface="Microsoft Sans Serif"/>
              </a:rPr>
              <a:t> </a:t>
            </a:r>
            <a:r>
              <a:rPr sz="2400" spc="-155" dirty="0">
                <a:latin typeface="Microsoft Sans Serif"/>
                <a:cs typeface="Microsoft Sans Serif"/>
              </a:rPr>
              <a:t>pressure</a:t>
            </a:r>
            <a:r>
              <a:rPr sz="2400" spc="-15" dirty="0">
                <a:latin typeface="Microsoft Sans Serif"/>
                <a:cs typeface="Microsoft Sans Serif"/>
              </a:rPr>
              <a:t> </a:t>
            </a:r>
            <a:r>
              <a:rPr sz="2400" spc="-95" dirty="0">
                <a:latin typeface="Microsoft Sans Serif"/>
                <a:cs typeface="Microsoft Sans Serif"/>
              </a:rPr>
              <a:t>over</a:t>
            </a:r>
            <a:r>
              <a:rPr sz="2400" spc="10" dirty="0">
                <a:latin typeface="Microsoft Sans Serif"/>
                <a:cs typeface="Microsoft Sans Serif"/>
              </a:rPr>
              <a:t> </a:t>
            </a:r>
            <a:r>
              <a:rPr sz="2400" spc="-120" dirty="0">
                <a:latin typeface="Microsoft Sans Serif"/>
                <a:cs typeface="Microsoft Sans Serif"/>
              </a:rPr>
              <a:t>the</a:t>
            </a:r>
            <a:r>
              <a:rPr sz="2400" spc="-5" dirty="0">
                <a:latin typeface="Microsoft Sans Serif"/>
                <a:cs typeface="Microsoft Sans Serif"/>
              </a:rPr>
              <a:t> </a:t>
            </a:r>
            <a:r>
              <a:rPr sz="2400" spc="-114" dirty="0">
                <a:latin typeface="Microsoft Sans Serif"/>
                <a:cs typeface="Microsoft Sans Serif"/>
              </a:rPr>
              <a:t>injection</a:t>
            </a:r>
            <a:r>
              <a:rPr sz="2400" spc="20" dirty="0">
                <a:latin typeface="Microsoft Sans Serif"/>
                <a:cs typeface="Microsoft Sans Serif"/>
              </a:rPr>
              <a:t> </a:t>
            </a:r>
            <a:r>
              <a:rPr sz="2400" spc="-120" dirty="0">
                <a:latin typeface="Microsoft Sans Serif"/>
                <a:cs typeface="Microsoft Sans Serif"/>
              </a:rPr>
              <a:t>site</a:t>
            </a:r>
            <a:r>
              <a:rPr sz="2400" spc="-15" dirty="0">
                <a:latin typeface="Microsoft Sans Serif"/>
                <a:cs typeface="Microsoft Sans Serif"/>
              </a:rPr>
              <a:t> </a:t>
            </a:r>
            <a:r>
              <a:rPr sz="2400" dirty="0">
                <a:latin typeface="Microsoft Sans Serif"/>
                <a:cs typeface="Microsoft Sans Serif"/>
              </a:rPr>
              <a:t>for</a:t>
            </a:r>
            <a:r>
              <a:rPr sz="2400" spc="10" dirty="0">
                <a:latin typeface="Microsoft Sans Serif"/>
                <a:cs typeface="Microsoft Sans Serif"/>
              </a:rPr>
              <a:t> </a:t>
            </a:r>
            <a:r>
              <a:rPr sz="2400" dirty="0">
                <a:latin typeface="Microsoft Sans Serif"/>
                <a:cs typeface="Microsoft Sans Serif"/>
              </a:rPr>
              <a:t>a</a:t>
            </a:r>
            <a:r>
              <a:rPr sz="2400" spc="-5" dirty="0">
                <a:latin typeface="Microsoft Sans Serif"/>
                <a:cs typeface="Microsoft Sans Serif"/>
              </a:rPr>
              <a:t> </a:t>
            </a:r>
            <a:r>
              <a:rPr sz="2400" spc="-220" dirty="0">
                <a:latin typeface="Microsoft Sans Serif"/>
                <a:cs typeface="Microsoft Sans Serif"/>
              </a:rPr>
              <a:t>minimum</a:t>
            </a:r>
            <a:r>
              <a:rPr sz="2400" spc="85"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dirty="0">
                <a:latin typeface="Microsoft Sans Serif"/>
                <a:cs typeface="Microsoft Sans Serif"/>
              </a:rPr>
              <a:t>1</a:t>
            </a:r>
            <a:r>
              <a:rPr sz="2400" spc="10" dirty="0">
                <a:latin typeface="Microsoft Sans Serif"/>
                <a:cs typeface="Microsoft Sans Serif"/>
              </a:rPr>
              <a:t> </a:t>
            </a:r>
            <a:r>
              <a:rPr sz="2400" spc="-10" dirty="0">
                <a:latin typeface="Microsoft Sans Serif"/>
                <a:cs typeface="Microsoft Sans Serif"/>
              </a:rPr>
              <a:t>minute,</a:t>
            </a:r>
            <a:r>
              <a:rPr lang="en-US" sz="2400" spc="-10" dirty="0">
                <a:latin typeface="Microsoft Sans Serif"/>
                <a:cs typeface="Microsoft Sans Serif"/>
              </a:rPr>
              <a:t> </a:t>
            </a:r>
            <a:r>
              <a:rPr sz="2400" spc="-20" dirty="0">
                <a:latin typeface="Microsoft Sans Serif"/>
                <a:cs typeface="Microsoft Sans Serif"/>
              </a:rPr>
              <a:t>preferably </a:t>
            </a:r>
            <a:r>
              <a:rPr sz="2400" dirty="0">
                <a:latin typeface="Microsoft Sans Serif"/>
                <a:cs typeface="Microsoft Sans Serif"/>
              </a:rPr>
              <a:t>2 </a:t>
            </a:r>
            <a:r>
              <a:rPr sz="2400" spc="-195" dirty="0">
                <a:latin typeface="Microsoft Sans Serif"/>
                <a:cs typeface="Microsoft Sans Serif"/>
              </a:rPr>
              <a:t>minutes,</a:t>
            </a:r>
            <a:r>
              <a:rPr sz="2400" spc="40" dirty="0">
                <a:latin typeface="Microsoft Sans Serif"/>
                <a:cs typeface="Microsoft Sans Serif"/>
              </a:rPr>
              <a:t> </a:t>
            </a:r>
            <a:r>
              <a:rPr sz="2400" dirty="0">
                <a:latin typeface="Microsoft Sans Serif"/>
                <a:cs typeface="Microsoft Sans Serif"/>
              </a:rPr>
              <a:t>after</a:t>
            </a:r>
            <a:r>
              <a:rPr sz="2400" spc="-20" dirty="0">
                <a:latin typeface="Microsoft Sans Serif"/>
                <a:cs typeface="Microsoft Sans Serif"/>
              </a:rPr>
              <a:t> </a:t>
            </a:r>
            <a:r>
              <a:rPr sz="2400" spc="-10" dirty="0">
                <a:latin typeface="Microsoft Sans Serif"/>
                <a:cs typeface="Microsoft Sans Serif"/>
              </a:rPr>
              <a:t>injection.</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dirty="0">
                <a:latin typeface="Microsoft Sans Serif"/>
                <a:cs typeface="Microsoft Sans Serif"/>
              </a:rPr>
              <a:t>Wait</a:t>
            </a:r>
            <a:r>
              <a:rPr sz="2400" spc="-40" dirty="0">
                <a:latin typeface="Microsoft Sans Serif"/>
                <a:cs typeface="Microsoft Sans Serif"/>
              </a:rPr>
              <a:t> </a:t>
            </a:r>
            <a:r>
              <a:rPr sz="2400" dirty="0">
                <a:latin typeface="Microsoft Sans Serif"/>
                <a:cs typeface="Microsoft Sans Serif"/>
              </a:rPr>
              <a:t>a </a:t>
            </a:r>
            <a:r>
              <a:rPr sz="2400" spc="-225" dirty="0">
                <a:latin typeface="Microsoft Sans Serif"/>
                <a:cs typeface="Microsoft Sans Serif"/>
              </a:rPr>
              <a:t>minimum</a:t>
            </a:r>
            <a:r>
              <a:rPr sz="2400" spc="85"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dirty="0">
                <a:latin typeface="Microsoft Sans Serif"/>
                <a:cs typeface="Microsoft Sans Serif"/>
              </a:rPr>
              <a:t>3</a:t>
            </a:r>
            <a:r>
              <a:rPr sz="2400" spc="5" dirty="0">
                <a:latin typeface="Microsoft Sans Serif"/>
                <a:cs typeface="Microsoft Sans Serif"/>
              </a:rPr>
              <a:t> </a:t>
            </a:r>
            <a:r>
              <a:rPr sz="2400" dirty="0">
                <a:latin typeface="Microsoft Sans Serif"/>
                <a:cs typeface="Microsoft Sans Serif"/>
              </a:rPr>
              <a:t>to</a:t>
            </a:r>
            <a:r>
              <a:rPr sz="2400" spc="-15" dirty="0">
                <a:latin typeface="Microsoft Sans Serif"/>
                <a:cs typeface="Microsoft Sans Serif"/>
              </a:rPr>
              <a:t> </a:t>
            </a:r>
            <a:r>
              <a:rPr sz="2400" dirty="0">
                <a:latin typeface="Microsoft Sans Serif"/>
                <a:cs typeface="Microsoft Sans Serif"/>
              </a:rPr>
              <a:t>5 </a:t>
            </a:r>
            <a:r>
              <a:rPr sz="2400" spc="-195" dirty="0">
                <a:latin typeface="Microsoft Sans Serif"/>
                <a:cs typeface="Microsoft Sans Serif"/>
              </a:rPr>
              <a:t>minutes</a:t>
            </a:r>
            <a:r>
              <a:rPr sz="2400" spc="25" dirty="0">
                <a:latin typeface="Microsoft Sans Serif"/>
                <a:cs typeface="Microsoft Sans Serif"/>
              </a:rPr>
              <a:t> </a:t>
            </a:r>
            <a:r>
              <a:rPr sz="2400" dirty="0">
                <a:latin typeface="Microsoft Sans Serif"/>
                <a:cs typeface="Microsoft Sans Serif"/>
              </a:rPr>
              <a:t>after</a:t>
            </a:r>
            <a:r>
              <a:rPr sz="2400" spc="-40" dirty="0">
                <a:latin typeface="Microsoft Sans Serif"/>
                <a:cs typeface="Microsoft Sans Serif"/>
              </a:rPr>
              <a:t> </a:t>
            </a:r>
            <a:r>
              <a:rPr sz="2400" spc="-125" dirty="0">
                <a:latin typeface="Microsoft Sans Serif"/>
                <a:cs typeface="Microsoft Sans Serif"/>
              </a:rPr>
              <a:t>completion</a:t>
            </a:r>
            <a:r>
              <a:rPr sz="2400" spc="10"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110" dirty="0">
                <a:latin typeface="Microsoft Sans Serif"/>
                <a:cs typeface="Microsoft Sans Serif"/>
              </a:rPr>
              <a:t>the</a:t>
            </a:r>
            <a:r>
              <a:rPr sz="2400" spc="10" dirty="0">
                <a:latin typeface="Microsoft Sans Serif"/>
                <a:cs typeface="Microsoft Sans Serif"/>
              </a:rPr>
              <a:t> </a:t>
            </a:r>
            <a:r>
              <a:rPr sz="2400" spc="-114" dirty="0">
                <a:latin typeface="Microsoft Sans Serif"/>
                <a:cs typeface="Microsoft Sans Serif"/>
              </a:rPr>
              <a:t>injection</a:t>
            </a:r>
            <a:r>
              <a:rPr sz="2400" spc="-15" dirty="0">
                <a:latin typeface="Microsoft Sans Serif"/>
                <a:cs typeface="Microsoft Sans Serif"/>
              </a:rPr>
              <a:t> </a:t>
            </a:r>
            <a:r>
              <a:rPr sz="2400" spc="-35" dirty="0">
                <a:latin typeface="Microsoft Sans Serif"/>
                <a:cs typeface="Microsoft Sans Serif"/>
              </a:rPr>
              <a:t>before </a:t>
            </a:r>
            <a:r>
              <a:rPr sz="2400" spc="-70" dirty="0">
                <a:latin typeface="Microsoft Sans Serif"/>
                <a:cs typeface="Microsoft Sans Serif"/>
              </a:rPr>
              <a:t>commencing</a:t>
            </a:r>
            <a:r>
              <a:rPr lang="en-US" sz="2400" spc="-7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65" dirty="0">
                <a:latin typeface="Microsoft Sans Serif"/>
                <a:cs typeface="Microsoft Sans Serif"/>
              </a:rPr>
              <a:t>dental</a:t>
            </a:r>
            <a:r>
              <a:rPr sz="2400" spc="-15" dirty="0">
                <a:latin typeface="Microsoft Sans Serif"/>
                <a:cs typeface="Microsoft Sans Serif"/>
              </a:rPr>
              <a:t> </a:t>
            </a:r>
            <a:r>
              <a:rPr sz="2400" spc="-10" dirty="0">
                <a:latin typeface="Microsoft Sans Serif"/>
                <a:cs typeface="Microsoft Sans Serif"/>
              </a:rPr>
              <a:t>procedure.</a:t>
            </a:r>
            <a:endParaRPr sz="2400" dirty="0">
              <a:latin typeface="Microsoft Sans Serif"/>
              <a:cs typeface="Microsoft Sans Serif"/>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68579"/>
            <a:ext cx="9264015" cy="574675"/>
          </a:xfrm>
          <a:prstGeom prst="rect">
            <a:avLst/>
          </a:prstGeom>
        </p:spPr>
        <p:txBody>
          <a:bodyPr vert="horz" wrap="square" lIns="0" tIns="12700"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046784" y="1297893"/>
            <a:ext cx="9704705" cy="4055110"/>
          </a:xfrm>
          <a:prstGeom prst="rect">
            <a:avLst/>
          </a:prstGeom>
        </p:spPr>
        <p:txBody>
          <a:bodyPr vert="horz" wrap="square" lIns="0" tIns="73025" rIns="0" bIns="0" rtlCol="0">
            <a:spAutoFit/>
          </a:bodyPr>
          <a:lstStyle/>
          <a:p>
            <a:pPr marL="12700">
              <a:lnSpc>
                <a:spcPct val="100000"/>
              </a:lnSpc>
              <a:spcBef>
                <a:spcPts val="575"/>
              </a:spcBef>
            </a:pPr>
            <a:r>
              <a:rPr sz="2800" b="1" spc="-290" dirty="0">
                <a:latin typeface="Arial"/>
                <a:cs typeface="Arial"/>
              </a:rPr>
              <a:t>Signs</a:t>
            </a:r>
            <a:r>
              <a:rPr sz="2800" b="1" spc="-25" dirty="0">
                <a:latin typeface="Arial"/>
                <a:cs typeface="Arial"/>
              </a:rPr>
              <a:t> </a:t>
            </a:r>
            <a:r>
              <a:rPr sz="2800" b="1" spc="-190" dirty="0">
                <a:latin typeface="Arial"/>
                <a:cs typeface="Arial"/>
              </a:rPr>
              <a:t>and</a:t>
            </a:r>
            <a:r>
              <a:rPr sz="2800" b="1" spc="-55" dirty="0">
                <a:latin typeface="Arial"/>
                <a:cs typeface="Arial"/>
              </a:rPr>
              <a:t> </a:t>
            </a:r>
            <a:r>
              <a:rPr sz="2800" b="1" spc="-290" dirty="0">
                <a:latin typeface="Arial"/>
                <a:cs typeface="Arial"/>
              </a:rPr>
              <a:t>Symptoms</a:t>
            </a:r>
            <a:endParaRPr sz="2800">
              <a:latin typeface="Arial"/>
              <a:cs typeface="Arial"/>
            </a:endParaRPr>
          </a:p>
          <a:p>
            <a:pPr marL="697865" marR="5080" indent="-228600">
              <a:lnSpc>
                <a:spcPct val="120000"/>
              </a:lnSpc>
              <a:spcBef>
                <a:spcPts val="540"/>
              </a:spcBef>
              <a:buSzPct val="124000"/>
              <a:buFont typeface="Arial MT"/>
              <a:buChar char="•"/>
              <a:tabLst>
                <a:tab pos="697865" algn="l"/>
              </a:tabLst>
            </a:pPr>
            <a:r>
              <a:rPr sz="2500" b="1" spc="-210" dirty="0">
                <a:latin typeface="Arial"/>
                <a:cs typeface="Arial"/>
              </a:rPr>
              <a:t>Subjective</a:t>
            </a:r>
            <a:r>
              <a:rPr sz="2500" spc="-210" dirty="0">
                <a:latin typeface="Microsoft Sans Serif"/>
                <a:cs typeface="Microsoft Sans Serif"/>
              </a:rPr>
              <a:t>:</a:t>
            </a:r>
            <a:r>
              <a:rPr sz="2500" spc="35" dirty="0">
                <a:latin typeface="Microsoft Sans Serif"/>
                <a:cs typeface="Microsoft Sans Serif"/>
              </a:rPr>
              <a:t> </a:t>
            </a:r>
            <a:r>
              <a:rPr sz="2500" spc="-145" dirty="0">
                <a:latin typeface="Microsoft Sans Serif"/>
                <a:cs typeface="Microsoft Sans Serif"/>
              </a:rPr>
              <a:t>Tingling</a:t>
            </a:r>
            <a:r>
              <a:rPr sz="2500" spc="-25" dirty="0">
                <a:latin typeface="Microsoft Sans Serif"/>
                <a:cs typeface="Microsoft Sans Serif"/>
              </a:rPr>
              <a:t> </a:t>
            </a:r>
            <a:r>
              <a:rPr sz="2500" spc="-70" dirty="0">
                <a:latin typeface="Microsoft Sans Serif"/>
                <a:cs typeface="Microsoft Sans Serif"/>
              </a:rPr>
              <a:t>and</a:t>
            </a:r>
            <a:r>
              <a:rPr sz="2500" spc="-30" dirty="0">
                <a:latin typeface="Microsoft Sans Serif"/>
                <a:cs typeface="Microsoft Sans Serif"/>
              </a:rPr>
              <a:t> </a:t>
            </a:r>
            <a:r>
              <a:rPr sz="2500" spc="-295" dirty="0">
                <a:latin typeface="Microsoft Sans Serif"/>
                <a:cs typeface="Microsoft Sans Serif"/>
              </a:rPr>
              <a:t>numbness</a:t>
            </a:r>
            <a:r>
              <a:rPr sz="2500" spc="15" dirty="0">
                <a:latin typeface="Microsoft Sans Serif"/>
                <a:cs typeface="Microsoft Sans Serif"/>
              </a:rPr>
              <a:t> </a:t>
            </a:r>
            <a:r>
              <a:rPr sz="2500" dirty="0">
                <a:latin typeface="Microsoft Sans Serif"/>
                <a:cs typeface="Microsoft Sans Serif"/>
              </a:rPr>
              <a:t>of</a:t>
            </a:r>
            <a:r>
              <a:rPr sz="2500" spc="80" dirty="0">
                <a:latin typeface="Microsoft Sans Serif"/>
                <a:cs typeface="Microsoft Sans Serif"/>
              </a:rPr>
              <a:t> </a:t>
            </a:r>
            <a:r>
              <a:rPr sz="2500" spc="-145" dirty="0">
                <a:latin typeface="Microsoft Sans Serif"/>
                <a:cs typeface="Microsoft Sans Serif"/>
              </a:rPr>
              <a:t>the</a:t>
            </a:r>
            <a:r>
              <a:rPr sz="2500" spc="5" dirty="0">
                <a:latin typeface="Microsoft Sans Serif"/>
                <a:cs typeface="Microsoft Sans Serif"/>
              </a:rPr>
              <a:t> </a:t>
            </a:r>
            <a:r>
              <a:rPr sz="2500" spc="-110" dirty="0">
                <a:latin typeface="Microsoft Sans Serif"/>
                <a:cs typeface="Microsoft Sans Serif"/>
              </a:rPr>
              <a:t>lower</a:t>
            </a:r>
            <a:r>
              <a:rPr sz="2500" spc="-10" dirty="0">
                <a:latin typeface="Microsoft Sans Serif"/>
                <a:cs typeface="Microsoft Sans Serif"/>
              </a:rPr>
              <a:t> </a:t>
            </a:r>
            <a:r>
              <a:rPr sz="2500" spc="-85" dirty="0">
                <a:latin typeface="Microsoft Sans Serif"/>
                <a:cs typeface="Microsoft Sans Serif"/>
              </a:rPr>
              <a:t>eyelid,</a:t>
            </a:r>
            <a:r>
              <a:rPr sz="2500" spc="5" dirty="0">
                <a:latin typeface="Microsoft Sans Serif"/>
                <a:cs typeface="Microsoft Sans Serif"/>
              </a:rPr>
              <a:t> </a:t>
            </a:r>
            <a:r>
              <a:rPr sz="2500" spc="-150" dirty="0">
                <a:latin typeface="Microsoft Sans Serif"/>
                <a:cs typeface="Microsoft Sans Serif"/>
              </a:rPr>
              <a:t>side</a:t>
            </a:r>
            <a:r>
              <a:rPr sz="2500" spc="-5" dirty="0">
                <a:latin typeface="Microsoft Sans Serif"/>
                <a:cs typeface="Microsoft Sans Serif"/>
              </a:rPr>
              <a:t> </a:t>
            </a:r>
            <a:r>
              <a:rPr sz="2500" dirty="0">
                <a:latin typeface="Microsoft Sans Serif"/>
                <a:cs typeface="Microsoft Sans Serif"/>
              </a:rPr>
              <a:t>of</a:t>
            </a:r>
            <a:r>
              <a:rPr sz="2500" spc="90" dirty="0">
                <a:latin typeface="Microsoft Sans Serif"/>
                <a:cs typeface="Microsoft Sans Serif"/>
              </a:rPr>
              <a:t> </a:t>
            </a:r>
            <a:r>
              <a:rPr sz="2500" spc="-155" dirty="0">
                <a:latin typeface="Microsoft Sans Serif"/>
                <a:cs typeface="Microsoft Sans Serif"/>
              </a:rPr>
              <a:t>the</a:t>
            </a:r>
            <a:r>
              <a:rPr sz="2500" spc="-10" dirty="0">
                <a:latin typeface="Microsoft Sans Serif"/>
                <a:cs typeface="Microsoft Sans Serif"/>
              </a:rPr>
              <a:t> </a:t>
            </a:r>
            <a:r>
              <a:rPr sz="2500" spc="-265" dirty="0">
                <a:latin typeface="Microsoft Sans Serif"/>
                <a:cs typeface="Microsoft Sans Serif"/>
              </a:rPr>
              <a:t>nose, </a:t>
            </a:r>
            <a:r>
              <a:rPr sz="2500" spc="-85" dirty="0">
                <a:latin typeface="Microsoft Sans Serif"/>
                <a:cs typeface="Microsoft Sans Serif"/>
              </a:rPr>
              <a:t>and</a:t>
            </a:r>
            <a:r>
              <a:rPr sz="2500" spc="-75" dirty="0">
                <a:latin typeface="Microsoft Sans Serif"/>
                <a:cs typeface="Microsoft Sans Serif"/>
              </a:rPr>
              <a:t> </a:t>
            </a:r>
            <a:r>
              <a:rPr sz="2500" spc="-80" dirty="0">
                <a:latin typeface="Microsoft Sans Serif"/>
                <a:cs typeface="Microsoft Sans Serif"/>
              </a:rPr>
              <a:t>upper</a:t>
            </a:r>
            <a:r>
              <a:rPr sz="2500" spc="-60" dirty="0">
                <a:latin typeface="Microsoft Sans Serif"/>
                <a:cs typeface="Microsoft Sans Serif"/>
              </a:rPr>
              <a:t> </a:t>
            </a:r>
            <a:r>
              <a:rPr sz="2500" spc="-25" dirty="0">
                <a:latin typeface="Microsoft Sans Serif"/>
                <a:cs typeface="Microsoft Sans Serif"/>
              </a:rPr>
              <a:t>lip</a:t>
            </a:r>
            <a:endParaRPr sz="2500">
              <a:latin typeface="Microsoft Sans Serif"/>
              <a:cs typeface="Microsoft Sans Serif"/>
            </a:endParaRPr>
          </a:p>
          <a:p>
            <a:pPr marL="697865" marR="206375" indent="-228600">
              <a:lnSpc>
                <a:spcPct val="120100"/>
              </a:lnSpc>
              <a:spcBef>
                <a:spcPts val="505"/>
              </a:spcBef>
              <a:buSzPct val="124000"/>
              <a:buFont typeface="Arial MT"/>
              <a:buChar char="•"/>
              <a:tabLst>
                <a:tab pos="697865" algn="l"/>
              </a:tabLst>
            </a:pPr>
            <a:r>
              <a:rPr sz="2500" b="1" spc="-220" dirty="0">
                <a:latin typeface="Arial"/>
                <a:cs typeface="Arial"/>
              </a:rPr>
              <a:t>Subjective</a:t>
            </a:r>
            <a:r>
              <a:rPr sz="2500" b="1" spc="-25" dirty="0">
                <a:latin typeface="Arial"/>
                <a:cs typeface="Arial"/>
              </a:rPr>
              <a:t> </a:t>
            </a:r>
            <a:r>
              <a:rPr sz="2500" b="1" spc="-165" dirty="0">
                <a:latin typeface="Arial"/>
                <a:cs typeface="Arial"/>
              </a:rPr>
              <a:t>and</a:t>
            </a:r>
            <a:r>
              <a:rPr sz="2500" b="1" spc="-45" dirty="0">
                <a:latin typeface="Arial"/>
                <a:cs typeface="Arial"/>
              </a:rPr>
              <a:t> </a:t>
            </a:r>
            <a:r>
              <a:rPr sz="2500" b="1" spc="-175" dirty="0">
                <a:latin typeface="Arial"/>
                <a:cs typeface="Arial"/>
              </a:rPr>
              <a:t>objective</a:t>
            </a:r>
            <a:r>
              <a:rPr sz="2500" spc="-175" dirty="0">
                <a:latin typeface="Microsoft Sans Serif"/>
                <a:cs typeface="Microsoft Sans Serif"/>
              </a:rPr>
              <a:t>:</a:t>
            </a:r>
            <a:r>
              <a:rPr sz="2500" spc="5" dirty="0">
                <a:latin typeface="Microsoft Sans Serif"/>
                <a:cs typeface="Microsoft Sans Serif"/>
              </a:rPr>
              <a:t> </a:t>
            </a:r>
            <a:r>
              <a:rPr sz="2500" spc="-300" dirty="0">
                <a:latin typeface="Microsoft Sans Serif"/>
                <a:cs typeface="Microsoft Sans Serif"/>
              </a:rPr>
              <a:t>numbness</a:t>
            </a:r>
            <a:r>
              <a:rPr sz="2500" spc="35" dirty="0">
                <a:latin typeface="Microsoft Sans Serif"/>
                <a:cs typeface="Microsoft Sans Serif"/>
              </a:rPr>
              <a:t> </a:t>
            </a:r>
            <a:r>
              <a:rPr sz="2500" spc="-155" dirty="0">
                <a:latin typeface="Microsoft Sans Serif"/>
                <a:cs typeface="Microsoft Sans Serif"/>
              </a:rPr>
              <a:t>in</a:t>
            </a:r>
            <a:r>
              <a:rPr sz="2500" spc="-5" dirty="0">
                <a:latin typeface="Microsoft Sans Serif"/>
                <a:cs typeface="Microsoft Sans Serif"/>
              </a:rPr>
              <a:t> </a:t>
            </a:r>
            <a:r>
              <a:rPr sz="2500" spc="-155" dirty="0">
                <a:latin typeface="Microsoft Sans Serif"/>
                <a:cs typeface="Microsoft Sans Serif"/>
              </a:rPr>
              <a:t>the</a:t>
            </a:r>
            <a:r>
              <a:rPr sz="2500" spc="20" dirty="0">
                <a:latin typeface="Microsoft Sans Serif"/>
                <a:cs typeface="Microsoft Sans Serif"/>
              </a:rPr>
              <a:t> </a:t>
            </a:r>
            <a:r>
              <a:rPr sz="2500" spc="-114" dirty="0">
                <a:latin typeface="Microsoft Sans Serif"/>
                <a:cs typeface="Microsoft Sans Serif"/>
              </a:rPr>
              <a:t>teeth</a:t>
            </a:r>
            <a:r>
              <a:rPr sz="2500" spc="20" dirty="0">
                <a:latin typeface="Microsoft Sans Serif"/>
                <a:cs typeface="Microsoft Sans Serif"/>
              </a:rPr>
              <a:t> </a:t>
            </a:r>
            <a:r>
              <a:rPr sz="2500" spc="-80" dirty="0">
                <a:latin typeface="Microsoft Sans Serif"/>
                <a:cs typeface="Microsoft Sans Serif"/>
              </a:rPr>
              <a:t>and</a:t>
            </a:r>
            <a:r>
              <a:rPr sz="2500" spc="10" dirty="0">
                <a:latin typeface="Microsoft Sans Serif"/>
                <a:cs typeface="Microsoft Sans Serif"/>
              </a:rPr>
              <a:t> </a:t>
            </a:r>
            <a:r>
              <a:rPr sz="2500" spc="-110" dirty="0">
                <a:latin typeface="Microsoft Sans Serif"/>
                <a:cs typeface="Microsoft Sans Serif"/>
              </a:rPr>
              <a:t>soft</a:t>
            </a:r>
            <a:r>
              <a:rPr sz="2500" dirty="0">
                <a:latin typeface="Microsoft Sans Serif"/>
                <a:cs typeface="Microsoft Sans Serif"/>
              </a:rPr>
              <a:t> </a:t>
            </a:r>
            <a:r>
              <a:rPr sz="2500" spc="-254" dirty="0">
                <a:latin typeface="Microsoft Sans Serif"/>
                <a:cs typeface="Microsoft Sans Serif"/>
              </a:rPr>
              <a:t>tissues</a:t>
            </a:r>
            <a:r>
              <a:rPr sz="2500" spc="35" dirty="0">
                <a:latin typeface="Microsoft Sans Serif"/>
                <a:cs typeface="Microsoft Sans Serif"/>
              </a:rPr>
              <a:t> </a:t>
            </a:r>
            <a:r>
              <a:rPr sz="2500" spc="-10" dirty="0">
                <a:latin typeface="Microsoft Sans Serif"/>
                <a:cs typeface="Microsoft Sans Serif"/>
              </a:rPr>
              <a:t>along </a:t>
            </a:r>
            <a:r>
              <a:rPr sz="2500" spc="-155" dirty="0">
                <a:latin typeface="Microsoft Sans Serif"/>
                <a:cs typeface="Microsoft Sans Serif"/>
              </a:rPr>
              <a:t>the</a:t>
            </a:r>
            <a:r>
              <a:rPr sz="2500" spc="-10" dirty="0">
                <a:latin typeface="Microsoft Sans Serif"/>
                <a:cs typeface="Microsoft Sans Serif"/>
              </a:rPr>
              <a:t> </a:t>
            </a:r>
            <a:r>
              <a:rPr sz="2500" spc="-114" dirty="0">
                <a:latin typeface="Microsoft Sans Serif"/>
                <a:cs typeface="Microsoft Sans Serif"/>
              </a:rPr>
              <a:t>distribution</a:t>
            </a:r>
            <a:r>
              <a:rPr sz="2500" spc="5" dirty="0">
                <a:latin typeface="Microsoft Sans Serif"/>
                <a:cs typeface="Microsoft Sans Serif"/>
              </a:rPr>
              <a:t> </a:t>
            </a:r>
            <a:r>
              <a:rPr sz="2500" dirty="0">
                <a:latin typeface="Microsoft Sans Serif"/>
                <a:cs typeface="Microsoft Sans Serif"/>
              </a:rPr>
              <a:t>of</a:t>
            </a:r>
            <a:r>
              <a:rPr sz="2500" spc="85" dirty="0">
                <a:latin typeface="Microsoft Sans Serif"/>
                <a:cs typeface="Microsoft Sans Serif"/>
              </a:rPr>
              <a:t> </a:t>
            </a:r>
            <a:r>
              <a:rPr sz="2500" spc="-155" dirty="0">
                <a:latin typeface="Microsoft Sans Serif"/>
                <a:cs typeface="Microsoft Sans Serif"/>
              </a:rPr>
              <a:t>the</a:t>
            </a:r>
            <a:r>
              <a:rPr sz="2500" spc="5" dirty="0">
                <a:latin typeface="Microsoft Sans Serif"/>
                <a:cs typeface="Microsoft Sans Serif"/>
              </a:rPr>
              <a:t> </a:t>
            </a:r>
            <a:r>
              <a:rPr sz="2500" spc="-254" dirty="0">
                <a:latin typeface="Microsoft Sans Serif"/>
                <a:cs typeface="Microsoft Sans Serif"/>
              </a:rPr>
              <a:t>ASA</a:t>
            </a:r>
            <a:r>
              <a:rPr sz="2500" spc="30" dirty="0">
                <a:latin typeface="Microsoft Sans Serif"/>
                <a:cs typeface="Microsoft Sans Serif"/>
              </a:rPr>
              <a:t> </a:t>
            </a:r>
            <a:r>
              <a:rPr sz="2500" spc="-85" dirty="0">
                <a:latin typeface="Microsoft Sans Serif"/>
                <a:cs typeface="Microsoft Sans Serif"/>
              </a:rPr>
              <a:t>and</a:t>
            </a:r>
            <a:r>
              <a:rPr sz="2500" spc="5" dirty="0">
                <a:latin typeface="Microsoft Sans Serif"/>
                <a:cs typeface="Microsoft Sans Serif"/>
              </a:rPr>
              <a:t> </a:t>
            </a:r>
            <a:r>
              <a:rPr sz="2500" spc="-254" dirty="0">
                <a:latin typeface="Microsoft Sans Serif"/>
                <a:cs typeface="Microsoft Sans Serif"/>
              </a:rPr>
              <a:t>MSA</a:t>
            </a:r>
            <a:r>
              <a:rPr sz="2500" spc="35" dirty="0">
                <a:latin typeface="Microsoft Sans Serif"/>
                <a:cs typeface="Microsoft Sans Serif"/>
              </a:rPr>
              <a:t> </a:t>
            </a:r>
            <a:r>
              <a:rPr sz="2500" spc="-10" dirty="0">
                <a:latin typeface="Microsoft Sans Serif"/>
                <a:cs typeface="Microsoft Sans Serif"/>
              </a:rPr>
              <a:t>nerves</a:t>
            </a:r>
            <a:endParaRPr sz="2500">
              <a:latin typeface="Microsoft Sans Serif"/>
              <a:cs typeface="Microsoft Sans Serif"/>
            </a:endParaRPr>
          </a:p>
          <a:p>
            <a:pPr marL="697865" indent="-228600">
              <a:lnSpc>
                <a:spcPct val="100000"/>
              </a:lnSpc>
              <a:spcBef>
                <a:spcPts val="1105"/>
              </a:spcBef>
              <a:buSzPct val="124000"/>
              <a:buFont typeface="Arial MT"/>
              <a:buChar char="•"/>
              <a:tabLst>
                <a:tab pos="697865" algn="l"/>
              </a:tabLst>
            </a:pPr>
            <a:r>
              <a:rPr sz="2500" b="1" spc="-65" dirty="0">
                <a:latin typeface="Arial"/>
                <a:cs typeface="Arial"/>
              </a:rPr>
              <a:t>Objective</a:t>
            </a:r>
            <a:endParaRPr sz="2500">
              <a:latin typeface="Arial"/>
              <a:cs typeface="Arial"/>
            </a:endParaRPr>
          </a:p>
          <a:p>
            <a:pPr marL="1155065" lvl="1" indent="-228600">
              <a:lnSpc>
                <a:spcPct val="100000"/>
              </a:lnSpc>
              <a:spcBef>
                <a:spcPts val="1105"/>
              </a:spcBef>
              <a:buSzPct val="124000"/>
              <a:buFont typeface="Arial MT"/>
              <a:buChar char="•"/>
              <a:tabLst>
                <a:tab pos="1155065" algn="l"/>
              </a:tabLst>
            </a:pPr>
            <a:r>
              <a:rPr sz="2500" spc="-105" dirty="0">
                <a:latin typeface="Microsoft Sans Serif"/>
                <a:cs typeface="Microsoft Sans Serif"/>
              </a:rPr>
              <a:t>electrical</a:t>
            </a:r>
            <a:r>
              <a:rPr sz="2500" spc="-55" dirty="0">
                <a:latin typeface="Microsoft Sans Serif"/>
                <a:cs typeface="Microsoft Sans Serif"/>
              </a:rPr>
              <a:t> </a:t>
            </a:r>
            <a:r>
              <a:rPr sz="2500" spc="-60" dirty="0">
                <a:latin typeface="Microsoft Sans Serif"/>
                <a:cs typeface="Microsoft Sans Serif"/>
              </a:rPr>
              <a:t>pulp</a:t>
            </a:r>
            <a:r>
              <a:rPr sz="2500" spc="-20" dirty="0">
                <a:latin typeface="Microsoft Sans Serif"/>
                <a:cs typeface="Microsoft Sans Serif"/>
              </a:rPr>
              <a:t> </a:t>
            </a:r>
            <a:r>
              <a:rPr sz="2500" spc="-130" dirty="0">
                <a:latin typeface="Microsoft Sans Serif"/>
                <a:cs typeface="Microsoft Sans Serif"/>
              </a:rPr>
              <a:t>testing</a:t>
            </a:r>
            <a:r>
              <a:rPr sz="2500" spc="-15" dirty="0">
                <a:latin typeface="Microsoft Sans Serif"/>
                <a:cs typeface="Microsoft Sans Serif"/>
              </a:rPr>
              <a:t> </a:t>
            </a:r>
            <a:r>
              <a:rPr sz="2500" spc="-10" dirty="0">
                <a:latin typeface="Microsoft Sans Serif"/>
                <a:cs typeface="Microsoft Sans Serif"/>
              </a:rPr>
              <a:t>-</a:t>
            </a:r>
            <a:r>
              <a:rPr sz="2500" spc="-225" dirty="0">
                <a:latin typeface="Microsoft Sans Serif"/>
                <a:cs typeface="Microsoft Sans Serif"/>
              </a:rPr>
              <a:t>no</a:t>
            </a:r>
            <a:r>
              <a:rPr sz="2500" spc="5" dirty="0">
                <a:latin typeface="Microsoft Sans Serif"/>
                <a:cs typeface="Microsoft Sans Serif"/>
              </a:rPr>
              <a:t> </a:t>
            </a:r>
            <a:r>
              <a:rPr sz="2500" spc="-65" dirty="0">
                <a:latin typeface="Microsoft Sans Serif"/>
                <a:cs typeface="Microsoft Sans Serif"/>
              </a:rPr>
              <a:t>response</a:t>
            </a:r>
            <a:endParaRPr sz="2500">
              <a:latin typeface="Microsoft Sans Serif"/>
              <a:cs typeface="Microsoft Sans Serif"/>
            </a:endParaRPr>
          </a:p>
          <a:p>
            <a:pPr marL="1155065" lvl="1" indent="-228600">
              <a:lnSpc>
                <a:spcPct val="100000"/>
              </a:lnSpc>
              <a:spcBef>
                <a:spcPts val="1110"/>
              </a:spcBef>
              <a:buSzPct val="124000"/>
              <a:buFont typeface="Arial MT"/>
              <a:buChar char="•"/>
              <a:tabLst>
                <a:tab pos="1155065" algn="l"/>
              </a:tabLst>
            </a:pPr>
            <a:r>
              <a:rPr sz="2500" spc="-220" dirty="0">
                <a:latin typeface="Microsoft Sans Serif"/>
                <a:cs typeface="Microsoft Sans Serif"/>
              </a:rPr>
              <a:t>Absence</a:t>
            </a:r>
            <a:r>
              <a:rPr sz="2500" spc="20" dirty="0">
                <a:latin typeface="Microsoft Sans Serif"/>
                <a:cs typeface="Microsoft Sans Serif"/>
              </a:rPr>
              <a:t> </a:t>
            </a:r>
            <a:r>
              <a:rPr sz="2500" dirty="0">
                <a:latin typeface="Microsoft Sans Serif"/>
                <a:cs typeface="Microsoft Sans Serif"/>
              </a:rPr>
              <a:t>of</a:t>
            </a:r>
            <a:r>
              <a:rPr sz="2500" spc="20" dirty="0">
                <a:latin typeface="Microsoft Sans Serif"/>
                <a:cs typeface="Microsoft Sans Serif"/>
              </a:rPr>
              <a:t> </a:t>
            </a:r>
            <a:r>
              <a:rPr sz="2500" spc="-60" dirty="0">
                <a:latin typeface="Microsoft Sans Serif"/>
                <a:cs typeface="Microsoft Sans Serif"/>
              </a:rPr>
              <a:t>pain</a:t>
            </a:r>
            <a:r>
              <a:rPr sz="2500" spc="-5" dirty="0">
                <a:latin typeface="Microsoft Sans Serif"/>
                <a:cs typeface="Microsoft Sans Serif"/>
              </a:rPr>
              <a:t> </a:t>
            </a:r>
            <a:r>
              <a:rPr sz="2500" spc="-100" dirty="0">
                <a:latin typeface="Microsoft Sans Serif"/>
                <a:cs typeface="Microsoft Sans Serif"/>
              </a:rPr>
              <a:t>during</a:t>
            </a:r>
            <a:r>
              <a:rPr sz="2500" spc="-40" dirty="0">
                <a:latin typeface="Microsoft Sans Serif"/>
                <a:cs typeface="Microsoft Sans Serif"/>
              </a:rPr>
              <a:t> </a:t>
            </a:r>
            <a:r>
              <a:rPr sz="2500" spc="-10" dirty="0">
                <a:latin typeface="Microsoft Sans Serif"/>
                <a:cs typeface="Microsoft Sans Serif"/>
              </a:rPr>
              <a:t>treatment</a:t>
            </a:r>
            <a:endParaRPr sz="2500">
              <a:latin typeface="Microsoft Sans Serif"/>
              <a:cs typeface="Microsoft Sans Serif"/>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00939"/>
            <a:ext cx="9262745" cy="574040"/>
          </a:xfrm>
          <a:prstGeom prst="rect">
            <a:avLst/>
          </a:prstGeom>
        </p:spPr>
        <p:txBody>
          <a:bodyPr vert="horz" wrap="square" lIns="0" tIns="12700" rIns="0" bIns="0" rtlCol="0">
            <a:spAutoFit/>
          </a:bodyPr>
          <a:lstStyle/>
          <a:p>
            <a:pPr marL="12700">
              <a:lnSpc>
                <a:spcPct val="100000"/>
              </a:lnSpc>
              <a:spcBef>
                <a:spcPts val="100"/>
              </a:spcBef>
            </a:pPr>
            <a:r>
              <a:rPr spc="-340" dirty="0"/>
              <a:t>ANTERIOR</a:t>
            </a:r>
            <a:r>
              <a:rPr spc="-30" dirty="0"/>
              <a:t> </a:t>
            </a:r>
            <a:r>
              <a:rPr spc="-440" dirty="0"/>
              <a:t>SUPERIOR</a:t>
            </a:r>
            <a:r>
              <a:rPr spc="-20" dirty="0"/>
              <a:t> </a:t>
            </a:r>
            <a:r>
              <a:rPr spc="-405" dirty="0"/>
              <a:t>ALVEOLAR</a:t>
            </a:r>
            <a:r>
              <a:rPr spc="5" dirty="0"/>
              <a:t> </a:t>
            </a:r>
            <a:r>
              <a:rPr spc="-459" dirty="0"/>
              <a:t>NERVE</a:t>
            </a:r>
            <a:r>
              <a:rPr spc="-25" dirty="0"/>
              <a:t> </a:t>
            </a:r>
            <a:r>
              <a:rPr spc="-495" dirty="0"/>
              <a:t>BLOCK</a:t>
            </a:r>
          </a:p>
        </p:txBody>
      </p:sp>
      <p:sp>
        <p:nvSpPr>
          <p:cNvPr id="3" name="object 3"/>
          <p:cNvSpPr txBox="1"/>
          <p:nvPr/>
        </p:nvSpPr>
        <p:spPr>
          <a:xfrm>
            <a:off x="1220520" y="1120825"/>
            <a:ext cx="9619615" cy="4259371"/>
          </a:xfrm>
          <a:prstGeom prst="rect">
            <a:avLst/>
          </a:prstGeom>
        </p:spPr>
        <p:txBody>
          <a:bodyPr vert="horz" wrap="square" lIns="0" tIns="113030" rIns="0" bIns="0" rtlCol="0">
            <a:spAutoFit/>
          </a:bodyPr>
          <a:lstStyle/>
          <a:p>
            <a:pPr marL="12700">
              <a:lnSpc>
                <a:spcPct val="100000"/>
              </a:lnSpc>
              <a:spcBef>
                <a:spcPts val="890"/>
              </a:spcBef>
            </a:pPr>
            <a:r>
              <a:rPr sz="2400" b="1" spc="-180" dirty="0">
                <a:latin typeface="Arial"/>
                <a:cs typeface="Arial"/>
              </a:rPr>
              <a:t>Safety</a:t>
            </a:r>
            <a:r>
              <a:rPr sz="2400" b="1" spc="10" dirty="0">
                <a:latin typeface="Arial"/>
                <a:cs typeface="Arial"/>
              </a:rPr>
              <a:t> </a:t>
            </a:r>
            <a:r>
              <a:rPr sz="2400" b="1" spc="-75" dirty="0">
                <a:latin typeface="Arial"/>
                <a:cs typeface="Arial"/>
              </a:rPr>
              <a:t>Features</a:t>
            </a:r>
            <a:endParaRPr sz="2400" dirty="0">
              <a:latin typeface="Arial"/>
              <a:cs typeface="Arial"/>
            </a:endParaRPr>
          </a:p>
          <a:p>
            <a:pPr marL="240665" marR="448945" indent="-228600">
              <a:lnSpc>
                <a:spcPct val="120000"/>
              </a:lnSpc>
              <a:spcBef>
                <a:spcPts val="1010"/>
              </a:spcBef>
              <a:buSzPct val="125000"/>
              <a:buFont typeface="Arial MT"/>
              <a:buChar char="•"/>
              <a:tabLst>
                <a:tab pos="240665" algn="l"/>
              </a:tabLst>
            </a:pPr>
            <a:r>
              <a:rPr sz="2400" spc="-95" dirty="0">
                <a:latin typeface="Microsoft Sans Serif"/>
                <a:cs typeface="Microsoft Sans Serif"/>
              </a:rPr>
              <a:t>Needle</a:t>
            </a:r>
            <a:r>
              <a:rPr sz="2400" spc="-65" dirty="0">
                <a:latin typeface="Microsoft Sans Serif"/>
                <a:cs typeface="Microsoft Sans Serif"/>
              </a:rPr>
              <a:t> </a:t>
            </a:r>
            <a:r>
              <a:rPr sz="2400" spc="-150" dirty="0">
                <a:latin typeface="Microsoft Sans Serif"/>
                <a:cs typeface="Microsoft Sans Serif"/>
              </a:rPr>
              <a:t>contact</a:t>
            </a:r>
            <a:r>
              <a:rPr sz="2400" spc="-10" dirty="0">
                <a:latin typeface="Microsoft Sans Serif"/>
                <a:cs typeface="Microsoft Sans Serif"/>
              </a:rPr>
              <a:t> </a:t>
            </a:r>
            <a:r>
              <a:rPr sz="2400" spc="-100" dirty="0">
                <a:latin typeface="Microsoft Sans Serif"/>
                <a:cs typeface="Microsoft Sans Serif"/>
              </a:rPr>
              <a:t>with</a:t>
            </a:r>
            <a:r>
              <a:rPr sz="2400" spc="-60" dirty="0">
                <a:latin typeface="Microsoft Sans Serif"/>
                <a:cs typeface="Microsoft Sans Serif"/>
              </a:rPr>
              <a:t> </a:t>
            </a:r>
            <a:r>
              <a:rPr sz="2400" spc="-140" dirty="0">
                <a:latin typeface="Microsoft Sans Serif"/>
                <a:cs typeface="Microsoft Sans Serif"/>
              </a:rPr>
              <a:t>bone</a:t>
            </a:r>
            <a:r>
              <a:rPr sz="2400" spc="-20" dirty="0">
                <a:latin typeface="Microsoft Sans Serif"/>
                <a:cs typeface="Microsoft Sans Serif"/>
              </a:rPr>
              <a:t> </a:t>
            </a:r>
            <a:r>
              <a:rPr sz="2400" dirty="0">
                <a:latin typeface="Microsoft Sans Serif"/>
                <a:cs typeface="Microsoft Sans Serif"/>
              </a:rPr>
              <a:t>at</a:t>
            </a:r>
            <a:r>
              <a:rPr sz="2400" spc="-90" dirty="0">
                <a:latin typeface="Microsoft Sans Serif"/>
                <a:cs typeface="Microsoft Sans Serif"/>
              </a:rPr>
              <a:t> </a:t>
            </a:r>
            <a:r>
              <a:rPr sz="2400" spc="-155" dirty="0">
                <a:latin typeface="Microsoft Sans Serif"/>
                <a:cs typeface="Microsoft Sans Serif"/>
              </a:rPr>
              <a:t>the</a:t>
            </a:r>
            <a:r>
              <a:rPr sz="2400" spc="-5" dirty="0">
                <a:latin typeface="Microsoft Sans Serif"/>
                <a:cs typeface="Microsoft Sans Serif"/>
              </a:rPr>
              <a:t> </a:t>
            </a:r>
            <a:r>
              <a:rPr sz="2400" dirty="0">
                <a:latin typeface="Microsoft Sans Serif"/>
                <a:cs typeface="Microsoft Sans Serif"/>
              </a:rPr>
              <a:t>roof</a:t>
            </a:r>
            <a:r>
              <a:rPr sz="2400" spc="20" dirty="0">
                <a:latin typeface="Microsoft Sans Serif"/>
                <a:cs typeface="Microsoft Sans Serif"/>
              </a:rPr>
              <a:t> </a:t>
            </a:r>
            <a:r>
              <a:rPr sz="2400" dirty="0">
                <a:latin typeface="Microsoft Sans Serif"/>
                <a:cs typeface="Microsoft Sans Serif"/>
              </a:rPr>
              <a:t>of</a:t>
            </a:r>
            <a:r>
              <a:rPr sz="2400" spc="2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35" dirty="0">
                <a:latin typeface="Microsoft Sans Serif"/>
                <a:cs typeface="Microsoft Sans Serif"/>
              </a:rPr>
              <a:t>infraorbital </a:t>
            </a:r>
            <a:r>
              <a:rPr sz="2400" spc="-130" dirty="0">
                <a:latin typeface="Microsoft Sans Serif"/>
                <a:cs typeface="Microsoft Sans Serif"/>
              </a:rPr>
              <a:t>foramen</a:t>
            </a:r>
            <a:r>
              <a:rPr sz="2400" spc="-25" dirty="0">
                <a:latin typeface="Microsoft Sans Serif"/>
                <a:cs typeface="Microsoft Sans Serif"/>
              </a:rPr>
              <a:t> </a:t>
            </a:r>
            <a:r>
              <a:rPr sz="2400" spc="-110" dirty="0">
                <a:latin typeface="Microsoft Sans Serif"/>
                <a:cs typeface="Microsoft Sans Serif"/>
              </a:rPr>
              <a:t>prevents </a:t>
            </a:r>
            <a:r>
              <a:rPr sz="2400" spc="-105" dirty="0">
                <a:latin typeface="Microsoft Sans Serif"/>
                <a:cs typeface="Microsoft Sans Serif"/>
              </a:rPr>
              <a:t>inadvertent</a:t>
            </a:r>
            <a:r>
              <a:rPr sz="2400" spc="20" dirty="0">
                <a:latin typeface="Microsoft Sans Serif"/>
                <a:cs typeface="Microsoft Sans Serif"/>
              </a:rPr>
              <a:t> </a:t>
            </a:r>
            <a:r>
              <a:rPr sz="2400" spc="-125" dirty="0">
                <a:latin typeface="Microsoft Sans Serif"/>
                <a:cs typeface="Microsoft Sans Serif"/>
              </a:rPr>
              <a:t>over-</a:t>
            </a:r>
            <a:r>
              <a:rPr sz="2400" spc="-150" dirty="0">
                <a:latin typeface="Microsoft Sans Serif"/>
                <a:cs typeface="Microsoft Sans Serif"/>
              </a:rPr>
              <a:t>insertion</a:t>
            </a:r>
            <a:r>
              <a:rPr sz="2400" spc="25" dirty="0">
                <a:latin typeface="Microsoft Sans Serif"/>
                <a:cs typeface="Microsoft Sans Serif"/>
              </a:rPr>
              <a:t> </a:t>
            </a:r>
            <a:r>
              <a:rPr sz="2400" spc="-90" dirty="0">
                <a:latin typeface="Microsoft Sans Serif"/>
                <a:cs typeface="Microsoft Sans Serif"/>
              </a:rPr>
              <a:t>and</a:t>
            </a:r>
            <a:r>
              <a:rPr sz="2400" spc="-5" dirty="0">
                <a:latin typeface="Microsoft Sans Serif"/>
                <a:cs typeface="Microsoft Sans Serif"/>
              </a:rPr>
              <a:t> </a:t>
            </a:r>
            <a:r>
              <a:rPr sz="2400" spc="-150" dirty="0">
                <a:latin typeface="Microsoft Sans Serif"/>
                <a:cs typeface="Microsoft Sans Serif"/>
              </a:rPr>
              <a:t>possible</a:t>
            </a:r>
            <a:r>
              <a:rPr sz="2400" spc="50" dirty="0">
                <a:latin typeface="Microsoft Sans Serif"/>
                <a:cs typeface="Microsoft Sans Serif"/>
              </a:rPr>
              <a:t> </a:t>
            </a:r>
            <a:r>
              <a:rPr sz="2400" spc="-175" dirty="0">
                <a:latin typeface="Microsoft Sans Serif"/>
                <a:cs typeface="Microsoft Sans Serif"/>
              </a:rPr>
              <a:t>puncture</a:t>
            </a:r>
            <a:r>
              <a:rPr sz="2400" spc="25" dirty="0">
                <a:latin typeface="Microsoft Sans Serif"/>
                <a:cs typeface="Microsoft Sans Serif"/>
              </a:rPr>
              <a:t> </a:t>
            </a:r>
            <a:r>
              <a:rPr sz="2400" dirty="0">
                <a:latin typeface="Microsoft Sans Serif"/>
                <a:cs typeface="Microsoft Sans Serif"/>
              </a:rPr>
              <a:t>of</a:t>
            </a:r>
            <a:r>
              <a:rPr sz="2400" spc="85" dirty="0">
                <a:latin typeface="Microsoft Sans Serif"/>
                <a:cs typeface="Microsoft Sans Serif"/>
              </a:rPr>
              <a:t> </a:t>
            </a:r>
            <a:r>
              <a:rPr sz="2400" spc="-135" dirty="0">
                <a:latin typeface="Microsoft Sans Serif"/>
                <a:cs typeface="Microsoft Sans Serif"/>
              </a:rPr>
              <a:t>the</a:t>
            </a:r>
            <a:r>
              <a:rPr sz="2400" spc="5" dirty="0">
                <a:latin typeface="Microsoft Sans Serif"/>
                <a:cs typeface="Microsoft Sans Serif"/>
              </a:rPr>
              <a:t> </a:t>
            </a:r>
            <a:r>
              <a:rPr sz="2400" spc="-10" dirty="0">
                <a:latin typeface="Microsoft Sans Serif"/>
                <a:cs typeface="Microsoft Sans Serif"/>
              </a:rPr>
              <a:t>orbit.</a:t>
            </a:r>
            <a:endParaRPr sz="2400" dirty="0">
              <a:latin typeface="Microsoft Sans Serif"/>
              <a:cs typeface="Microsoft Sans Serif"/>
            </a:endParaRPr>
          </a:p>
          <a:p>
            <a:pPr marL="240665" marR="597535" indent="-228600">
              <a:lnSpc>
                <a:spcPct val="120100"/>
              </a:lnSpc>
              <a:spcBef>
                <a:spcPts val="980"/>
              </a:spcBef>
              <a:buSzPct val="125000"/>
              <a:buFont typeface="Arial MT"/>
              <a:buChar char="•"/>
              <a:tabLst>
                <a:tab pos="240665" algn="l"/>
              </a:tabLst>
            </a:pPr>
            <a:r>
              <a:rPr sz="2400" dirty="0">
                <a:latin typeface="Microsoft Sans Serif"/>
                <a:cs typeface="Microsoft Sans Serif"/>
              </a:rPr>
              <a:t>A</a:t>
            </a:r>
            <a:r>
              <a:rPr sz="2400" spc="-160" dirty="0">
                <a:latin typeface="Microsoft Sans Serif"/>
                <a:cs typeface="Microsoft Sans Serif"/>
              </a:rPr>
              <a:t> </a:t>
            </a:r>
            <a:r>
              <a:rPr sz="2400" spc="-45" dirty="0">
                <a:latin typeface="Microsoft Sans Serif"/>
                <a:cs typeface="Microsoft Sans Serif"/>
              </a:rPr>
              <a:t>finger</a:t>
            </a:r>
            <a:r>
              <a:rPr sz="2400" spc="-50" dirty="0">
                <a:latin typeface="Microsoft Sans Serif"/>
                <a:cs typeface="Microsoft Sans Serif"/>
              </a:rPr>
              <a:t> </a:t>
            </a:r>
            <a:r>
              <a:rPr sz="2400" spc="-125" dirty="0">
                <a:latin typeface="Microsoft Sans Serif"/>
                <a:cs typeface="Microsoft Sans Serif"/>
              </a:rPr>
              <a:t>positioned</a:t>
            </a:r>
            <a:r>
              <a:rPr sz="2400" spc="-35" dirty="0">
                <a:latin typeface="Microsoft Sans Serif"/>
                <a:cs typeface="Microsoft Sans Serif"/>
              </a:rPr>
              <a:t> </a:t>
            </a:r>
            <a:r>
              <a:rPr sz="2400" spc="-105" dirty="0">
                <a:latin typeface="Microsoft Sans Serif"/>
                <a:cs typeface="Microsoft Sans Serif"/>
              </a:rPr>
              <a:t>over</a:t>
            </a:r>
            <a:r>
              <a:rPr sz="2400" spc="-45" dirty="0">
                <a:latin typeface="Microsoft Sans Serif"/>
                <a:cs typeface="Microsoft Sans Serif"/>
              </a:rPr>
              <a:t> </a:t>
            </a:r>
            <a:r>
              <a:rPr sz="2400" spc="-155" dirty="0">
                <a:latin typeface="Microsoft Sans Serif"/>
                <a:cs typeface="Microsoft Sans Serif"/>
              </a:rPr>
              <a:t>the</a:t>
            </a:r>
            <a:r>
              <a:rPr sz="2400" spc="-5" dirty="0">
                <a:latin typeface="Microsoft Sans Serif"/>
                <a:cs typeface="Microsoft Sans Serif"/>
              </a:rPr>
              <a:t> </a:t>
            </a:r>
            <a:r>
              <a:rPr sz="2400" spc="-35" dirty="0">
                <a:latin typeface="Microsoft Sans Serif"/>
                <a:cs typeface="Microsoft Sans Serif"/>
              </a:rPr>
              <a:t>infraorbital</a:t>
            </a:r>
            <a:r>
              <a:rPr sz="2400" spc="-10" dirty="0">
                <a:latin typeface="Microsoft Sans Serif"/>
                <a:cs typeface="Microsoft Sans Serif"/>
              </a:rPr>
              <a:t> </a:t>
            </a:r>
            <a:r>
              <a:rPr sz="2400" spc="-130" dirty="0">
                <a:latin typeface="Microsoft Sans Serif"/>
                <a:cs typeface="Microsoft Sans Serif"/>
              </a:rPr>
              <a:t>foramen</a:t>
            </a:r>
            <a:r>
              <a:rPr sz="2400" spc="-30" dirty="0">
                <a:latin typeface="Microsoft Sans Serif"/>
                <a:cs typeface="Microsoft Sans Serif"/>
              </a:rPr>
              <a:t> </a:t>
            </a:r>
            <a:r>
              <a:rPr sz="2400" spc="-180" dirty="0">
                <a:latin typeface="Microsoft Sans Serif"/>
                <a:cs typeface="Microsoft Sans Serif"/>
              </a:rPr>
              <a:t>helps</a:t>
            </a:r>
            <a:r>
              <a:rPr sz="2400" spc="20" dirty="0">
                <a:latin typeface="Microsoft Sans Serif"/>
                <a:cs typeface="Microsoft Sans Serif"/>
              </a:rPr>
              <a:t> </a:t>
            </a:r>
            <a:r>
              <a:rPr sz="2400" spc="-75" dirty="0">
                <a:latin typeface="Microsoft Sans Serif"/>
                <a:cs typeface="Microsoft Sans Serif"/>
              </a:rPr>
              <a:t>direct</a:t>
            </a:r>
            <a:r>
              <a:rPr sz="2400" spc="-3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70" dirty="0">
                <a:latin typeface="Microsoft Sans Serif"/>
                <a:cs typeface="Microsoft Sans Serif"/>
              </a:rPr>
              <a:t>needle toward </a:t>
            </a:r>
            <a:r>
              <a:rPr sz="2400" spc="-130" dirty="0">
                <a:latin typeface="Microsoft Sans Serif"/>
                <a:cs typeface="Microsoft Sans Serif"/>
              </a:rPr>
              <a:t>the</a:t>
            </a:r>
            <a:r>
              <a:rPr sz="2400" spc="-30" dirty="0">
                <a:latin typeface="Microsoft Sans Serif"/>
                <a:cs typeface="Microsoft Sans Serif"/>
              </a:rPr>
              <a:t> </a:t>
            </a:r>
            <a:r>
              <a:rPr sz="2400" spc="-20" dirty="0">
                <a:latin typeface="Microsoft Sans Serif"/>
                <a:cs typeface="Microsoft Sans Serif"/>
              </a:rPr>
              <a:t>foramen.</a:t>
            </a:r>
            <a:endParaRPr sz="2400" dirty="0">
              <a:latin typeface="Microsoft Sans Serif"/>
              <a:cs typeface="Microsoft Sans Serif"/>
            </a:endParaRPr>
          </a:p>
          <a:p>
            <a:pPr marL="697865" lvl="1" indent="-228600">
              <a:lnSpc>
                <a:spcPct val="100000"/>
              </a:lnSpc>
              <a:spcBef>
                <a:spcPts val="1050"/>
              </a:spcBef>
              <a:buSzPct val="125000"/>
              <a:buFont typeface="Arial MT"/>
              <a:buChar char="•"/>
              <a:tabLst>
                <a:tab pos="697865" algn="l"/>
              </a:tabLst>
            </a:pPr>
            <a:r>
              <a:rPr sz="2400" spc="-250" dirty="0">
                <a:latin typeface="Microsoft Sans Serif"/>
                <a:cs typeface="Microsoft Sans Serif"/>
              </a:rPr>
              <a:t>The</a:t>
            </a:r>
            <a:r>
              <a:rPr sz="2400" spc="55" dirty="0">
                <a:latin typeface="Microsoft Sans Serif"/>
                <a:cs typeface="Microsoft Sans Serif"/>
              </a:rPr>
              <a:t> </a:t>
            </a:r>
            <a:r>
              <a:rPr sz="2400" spc="-105" dirty="0">
                <a:latin typeface="Microsoft Sans Serif"/>
                <a:cs typeface="Microsoft Sans Serif"/>
              </a:rPr>
              <a:t>needle</a:t>
            </a:r>
            <a:r>
              <a:rPr sz="2400" spc="-30" dirty="0">
                <a:latin typeface="Microsoft Sans Serif"/>
                <a:cs typeface="Microsoft Sans Serif"/>
              </a:rPr>
              <a:t> </a:t>
            </a:r>
            <a:r>
              <a:rPr sz="2400" spc="-170" dirty="0">
                <a:latin typeface="Microsoft Sans Serif"/>
                <a:cs typeface="Microsoft Sans Serif"/>
              </a:rPr>
              <a:t>should</a:t>
            </a:r>
            <a:r>
              <a:rPr sz="2400" spc="25" dirty="0">
                <a:latin typeface="Microsoft Sans Serif"/>
                <a:cs typeface="Microsoft Sans Serif"/>
              </a:rPr>
              <a:t> </a:t>
            </a:r>
            <a:r>
              <a:rPr sz="2400" spc="-110" dirty="0">
                <a:latin typeface="Microsoft Sans Serif"/>
                <a:cs typeface="Microsoft Sans Serif"/>
              </a:rPr>
              <a:t>not</a:t>
            </a:r>
            <a:r>
              <a:rPr sz="2400" spc="-25" dirty="0">
                <a:latin typeface="Microsoft Sans Serif"/>
                <a:cs typeface="Microsoft Sans Serif"/>
              </a:rPr>
              <a:t> </a:t>
            </a:r>
            <a:r>
              <a:rPr sz="2400" dirty="0">
                <a:latin typeface="Microsoft Sans Serif"/>
                <a:cs typeface="Microsoft Sans Serif"/>
              </a:rPr>
              <a:t>be</a:t>
            </a:r>
            <a:r>
              <a:rPr sz="2400" spc="-135" dirty="0">
                <a:latin typeface="Microsoft Sans Serif"/>
                <a:cs typeface="Microsoft Sans Serif"/>
              </a:rPr>
              <a:t> </a:t>
            </a:r>
            <a:r>
              <a:rPr sz="2400" spc="-30" dirty="0">
                <a:latin typeface="Microsoft Sans Serif"/>
                <a:cs typeface="Microsoft Sans Serif"/>
              </a:rPr>
              <a:t>palpable.</a:t>
            </a:r>
            <a:r>
              <a:rPr sz="2400" spc="-105" dirty="0">
                <a:latin typeface="Microsoft Sans Serif"/>
                <a:cs typeface="Microsoft Sans Serif"/>
              </a:rPr>
              <a:t> </a:t>
            </a:r>
            <a:r>
              <a:rPr sz="2400" dirty="0">
                <a:latin typeface="Microsoft Sans Serif"/>
                <a:cs typeface="Microsoft Sans Serif"/>
              </a:rPr>
              <a:t>If</a:t>
            </a:r>
            <a:r>
              <a:rPr sz="2400" spc="20" dirty="0">
                <a:latin typeface="Microsoft Sans Serif"/>
                <a:cs typeface="Microsoft Sans Serif"/>
              </a:rPr>
              <a:t> </a:t>
            </a:r>
            <a:r>
              <a:rPr sz="2400" dirty="0">
                <a:latin typeface="Microsoft Sans Serif"/>
                <a:cs typeface="Microsoft Sans Serif"/>
              </a:rPr>
              <a:t>it</a:t>
            </a:r>
            <a:r>
              <a:rPr sz="2400" spc="-30" dirty="0">
                <a:latin typeface="Microsoft Sans Serif"/>
                <a:cs typeface="Microsoft Sans Serif"/>
              </a:rPr>
              <a:t> </a:t>
            </a:r>
            <a:r>
              <a:rPr sz="2400" spc="-185" dirty="0">
                <a:latin typeface="Microsoft Sans Serif"/>
                <a:cs typeface="Microsoft Sans Serif"/>
              </a:rPr>
              <a:t>is</a:t>
            </a:r>
            <a:r>
              <a:rPr sz="2400" spc="25" dirty="0">
                <a:latin typeface="Microsoft Sans Serif"/>
                <a:cs typeface="Microsoft Sans Serif"/>
              </a:rPr>
              <a:t> </a:t>
            </a:r>
            <a:r>
              <a:rPr sz="2400" dirty="0">
                <a:latin typeface="Microsoft Sans Serif"/>
                <a:cs typeface="Microsoft Sans Serif"/>
              </a:rPr>
              <a:t>felt,</a:t>
            </a:r>
            <a:r>
              <a:rPr sz="2400" spc="-45" dirty="0">
                <a:latin typeface="Microsoft Sans Serif"/>
                <a:cs typeface="Microsoft Sans Serif"/>
              </a:rPr>
              <a:t> </a:t>
            </a:r>
            <a:r>
              <a:rPr sz="2400" spc="-155" dirty="0">
                <a:latin typeface="Microsoft Sans Serif"/>
                <a:cs typeface="Microsoft Sans Serif"/>
              </a:rPr>
              <a:t>then</a:t>
            </a:r>
            <a:r>
              <a:rPr sz="2400" spc="10" dirty="0">
                <a:latin typeface="Microsoft Sans Serif"/>
                <a:cs typeface="Microsoft Sans Serif"/>
              </a:rPr>
              <a:t> </a:t>
            </a:r>
            <a:r>
              <a:rPr sz="2400" spc="-114" dirty="0">
                <a:latin typeface="Microsoft Sans Serif"/>
                <a:cs typeface="Microsoft Sans Serif"/>
              </a:rPr>
              <a:t>its</a:t>
            </a:r>
            <a:r>
              <a:rPr sz="2400" spc="-15" dirty="0">
                <a:latin typeface="Microsoft Sans Serif"/>
                <a:cs typeface="Microsoft Sans Serif"/>
              </a:rPr>
              <a:t> </a:t>
            </a:r>
            <a:r>
              <a:rPr sz="2400" spc="-50" dirty="0">
                <a:latin typeface="Microsoft Sans Serif"/>
                <a:cs typeface="Microsoft Sans Serif"/>
              </a:rPr>
              <a:t>path</a:t>
            </a:r>
            <a:r>
              <a:rPr sz="2400" spc="-30" dirty="0">
                <a:latin typeface="Microsoft Sans Serif"/>
                <a:cs typeface="Microsoft Sans Serif"/>
              </a:rPr>
              <a:t> </a:t>
            </a:r>
            <a:r>
              <a:rPr sz="2400" spc="-190" dirty="0">
                <a:latin typeface="Microsoft Sans Serif"/>
                <a:cs typeface="Microsoft Sans Serif"/>
              </a:rPr>
              <a:t>is</a:t>
            </a:r>
            <a:r>
              <a:rPr sz="2400" spc="5" dirty="0">
                <a:latin typeface="Microsoft Sans Serif"/>
                <a:cs typeface="Microsoft Sans Serif"/>
              </a:rPr>
              <a:t> </a:t>
            </a:r>
            <a:r>
              <a:rPr sz="2400" spc="-50" dirty="0">
                <a:latin typeface="Microsoft Sans Serif"/>
                <a:cs typeface="Microsoft Sans Serif"/>
              </a:rPr>
              <a:t>too</a:t>
            </a:r>
            <a:r>
              <a:rPr sz="2400" spc="-30" dirty="0">
                <a:latin typeface="Microsoft Sans Serif"/>
                <a:cs typeface="Microsoft Sans Serif"/>
              </a:rPr>
              <a:t> </a:t>
            </a:r>
            <a:r>
              <a:rPr sz="2400" spc="-80" dirty="0">
                <a:latin typeface="Microsoft Sans Serif"/>
                <a:cs typeface="Microsoft Sans Serif"/>
              </a:rPr>
              <a:t>superficial</a:t>
            </a:r>
            <a:r>
              <a:rPr sz="2400" spc="-25" dirty="0">
                <a:latin typeface="Microsoft Sans Serif"/>
                <a:cs typeface="Microsoft Sans Serif"/>
              </a:rPr>
              <a:t> </a:t>
            </a:r>
            <a:r>
              <a:rPr sz="2400" spc="-70" dirty="0">
                <a:latin typeface="Microsoft Sans Serif"/>
                <a:cs typeface="Microsoft Sans Serif"/>
              </a:rPr>
              <a:t>(away</a:t>
            </a:r>
            <a:r>
              <a:rPr sz="2400" spc="-30" dirty="0">
                <a:latin typeface="Microsoft Sans Serif"/>
                <a:cs typeface="Microsoft Sans Serif"/>
              </a:rPr>
              <a:t> </a:t>
            </a:r>
            <a:r>
              <a:rPr sz="2400" spc="-20" dirty="0">
                <a:latin typeface="Microsoft Sans Serif"/>
                <a:cs typeface="Microsoft Sans Serif"/>
              </a:rPr>
              <a:t>from</a:t>
            </a:r>
            <a:r>
              <a:rPr lang="en-US" sz="2400" spc="-20" dirty="0">
                <a:latin typeface="Microsoft Sans Serif"/>
                <a:cs typeface="Microsoft Sans Serif"/>
              </a:rPr>
              <a:t> </a:t>
            </a:r>
            <a:r>
              <a:rPr sz="2400" spc="-120" dirty="0">
                <a:latin typeface="Microsoft Sans Serif"/>
                <a:cs typeface="Microsoft Sans Serif"/>
              </a:rPr>
              <a:t>the</a:t>
            </a:r>
            <a:r>
              <a:rPr sz="2400" spc="-10" dirty="0">
                <a:latin typeface="Microsoft Sans Serif"/>
                <a:cs typeface="Microsoft Sans Serif"/>
              </a:rPr>
              <a:t> bone).</a:t>
            </a:r>
            <a:endParaRPr sz="2400" dirty="0">
              <a:latin typeface="Microsoft Sans Serif"/>
              <a:cs typeface="Microsoft Sans Serif"/>
            </a:endParaRPr>
          </a:p>
          <a:p>
            <a:pPr marL="697865" lvl="1" indent="-228600">
              <a:lnSpc>
                <a:spcPct val="100000"/>
              </a:lnSpc>
              <a:spcBef>
                <a:spcPts val="980"/>
              </a:spcBef>
              <a:buSzPct val="125000"/>
              <a:buFont typeface="Arial MT"/>
              <a:buChar char="•"/>
              <a:tabLst>
                <a:tab pos="697865" algn="l"/>
              </a:tabLst>
            </a:pPr>
            <a:r>
              <a:rPr sz="2400" spc="-190" dirty="0">
                <a:latin typeface="Microsoft Sans Serif"/>
                <a:cs typeface="Microsoft Sans Serif"/>
              </a:rPr>
              <a:t>In</a:t>
            </a:r>
            <a:r>
              <a:rPr sz="2400" spc="35" dirty="0">
                <a:latin typeface="Microsoft Sans Serif"/>
                <a:cs typeface="Microsoft Sans Serif"/>
              </a:rPr>
              <a:t> </a:t>
            </a:r>
            <a:r>
              <a:rPr sz="2400" spc="-210" dirty="0">
                <a:latin typeface="Microsoft Sans Serif"/>
                <a:cs typeface="Microsoft Sans Serif"/>
              </a:rPr>
              <a:t>most</a:t>
            </a:r>
            <a:r>
              <a:rPr sz="2400" spc="10" dirty="0">
                <a:latin typeface="Microsoft Sans Serif"/>
                <a:cs typeface="Microsoft Sans Serif"/>
              </a:rPr>
              <a:t> </a:t>
            </a:r>
            <a:r>
              <a:rPr sz="2400" spc="-105" dirty="0">
                <a:latin typeface="Microsoft Sans Serif"/>
                <a:cs typeface="Microsoft Sans Serif"/>
              </a:rPr>
              <a:t>patients,</a:t>
            </a:r>
            <a:r>
              <a:rPr sz="2400" spc="-30" dirty="0">
                <a:latin typeface="Microsoft Sans Serif"/>
                <a:cs typeface="Microsoft Sans Serif"/>
              </a:rPr>
              <a:t> </a:t>
            </a:r>
            <a:r>
              <a:rPr sz="2400" dirty="0">
                <a:latin typeface="Microsoft Sans Serif"/>
                <a:cs typeface="Microsoft Sans Serif"/>
              </a:rPr>
              <a:t>it</a:t>
            </a:r>
            <a:r>
              <a:rPr sz="2400" spc="-55" dirty="0">
                <a:latin typeface="Microsoft Sans Serif"/>
                <a:cs typeface="Microsoft Sans Serif"/>
              </a:rPr>
              <a:t> </a:t>
            </a:r>
            <a:r>
              <a:rPr sz="2400" spc="-185" dirty="0">
                <a:latin typeface="Microsoft Sans Serif"/>
                <a:cs typeface="Microsoft Sans Serif"/>
              </a:rPr>
              <a:t>is</a:t>
            </a:r>
            <a:r>
              <a:rPr sz="2400" spc="25" dirty="0">
                <a:latin typeface="Microsoft Sans Serif"/>
                <a:cs typeface="Microsoft Sans Serif"/>
              </a:rPr>
              <a:t> </a:t>
            </a:r>
            <a:r>
              <a:rPr sz="2400" spc="-105" dirty="0">
                <a:latin typeface="Microsoft Sans Serif"/>
                <a:cs typeface="Microsoft Sans Serif"/>
              </a:rPr>
              <a:t>not</a:t>
            </a:r>
            <a:r>
              <a:rPr sz="2400" spc="15" dirty="0">
                <a:latin typeface="Microsoft Sans Serif"/>
                <a:cs typeface="Microsoft Sans Serif"/>
              </a:rPr>
              <a:t> </a:t>
            </a:r>
            <a:r>
              <a:rPr sz="2400" spc="-125" dirty="0">
                <a:latin typeface="Microsoft Sans Serif"/>
                <a:cs typeface="Microsoft Sans Serif"/>
              </a:rPr>
              <a:t>possible</a:t>
            </a:r>
            <a:r>
              <a:rPr sz="2400" spc="-15" dirty="0">
                <a:latin typeface="Microsoft Sans Serif"/>
                <a:cs typeface="Microsoft Sans Serif"/>
              </a:rPr>
              <a:t> </a:t>
            </a:r>
            <a:r>
              <a:rPr sz="2400" dirty="0">
                <a:latin typeface="Microsoft Sans Serif"/>
                <a:cs typeface="Microsoft Sans Serif"/>
              </a:rPr>
              <a:t>to </a:t>
            </a:r>
            <a:r>
              <a:rPr sz="2400" spc="-20" dirty="0">
                <a:latin typeface="Microsoft Sans Serif"/>
                <a:cs typeface="Microsoft Sans Serif"/>
              </a:rPr>
              <a:t>palpate</a:t>
            </a:r>
            <a:r>
              <a:rPr sz="2400" spc="-5" dirty="0">
                <a:latin typeface="Microsoft Sans Serif"/>
                <a:cs typeface="Microsoft Sans Serif"/>
              </a:rPr>
              <a:t> </a:t>
            </a:r>
            <a:r>
              <a:rPr sz="2400" spc="-120" dirty="0">
                <a:latin typeface="Microsoft Sans Serif"/>
                <a:cs typeface="Microsoft Sans Serif"/>
              </a:rPr>
              <a:t>the</a:t>
            </a:r>
            <a:r>
              <a:rPr sz="2400" dirty="0">
                <a:latin typeface="Microsoft Sans Serif"/>
                <a:cs typeface="Microsoft Sans Serif"/>
              </a:rPr>
              <a:t> </a:t>
            </a:r>
            <a:r>
              <a:rPr sz="2400" spc="-100" dirty="0">
                <a:latin typeface="Microsoft Sans Serif"/>
                <a:cs typeface="Microsoft Sans Serif"/>
              </a:rPr>
              <a:t>needle</a:t>
            </a:r>
            <a:r>
              <a:rPr sz="2400" spc="20" dirty="0">
                <a:latin typeface="Microsoft Sans Serif"/>
                <a:cs typeface="Microsoft Sans Serif"/>
              </a:rPr>
              <a:t> </a:t>
            </a:r>
            <a:r>
              <a:rPr sz="2400" spc="-135" dirty="0">
                <a:latin typeface="Microsoft Sans Serif"/>
                <a:cs typeface="Microsoft Sans Serif"/>
              </a:rPr>
              <a:t>through</a:t>
            </a:r>
            <a:r>
              <a:rPr sz="2400" dirty="0">
                <a:latin typeface="Microsoft Sans Serif"/>
                <a:cs typeface="Microsoft Sans Serif"/>
              </a:rPr>
              <a:t> </a:t>
            </a:r>
            <a:r>
              <a:rPr sz="2400" spc="-75" dirty="0">
                <a:latin typeface="Microsoft Sans Serif"/>
                <a:cs typeface="Microsoft Sans Serif"/>
              </a:rPr>
              <a:t>soft</a:t>
            </a:r>
            <a:r>
              <a:rPr sz="2400" spc="-25" dirty="0">
                <a:latin typeface="Microsoft Sans Serif"/>
                <a:cs typeface="Microsoft Sans Serif"/>
              </a:rPr>
              <a:t> </a:t>
            </a:r>
            <a:r>
              <a:rPr sz="2400" spc="-210" dirty="0">
                <a:latin typeface="Microsoft Sans Serif"/>
                <a:cs typeface="Microsoft Sans Serif"/>
              </a:rPr>
              <a:t>tissues</a:t>
            </a:r>
            <a:r>
              <a:rPr sz="2400" spc="-20" dirty="0">
                <a:latin typeface="Microsoft Sans Serif"/>
                <a:cs typeface="Microsoft Sans Serif"/>
              </a:rPr>
              <a:t> </a:t>
            </a:r>
            <a:r>
              <a:rPr sz="2400" spc="-95" dirty="0">
                <a:latin typeface="Microsoft Sans Serif"/>
                <a:cs typeface="Microsoft Sans Serif"/>
              </a:rPr>
              <a:t>over</a:t>
            </a:r>
            <a:r>
              <a:rPr sz="2400" spc="10" dirty="0">
                <a:latin typeface="Microsoft Sans Serif"/>
                <a:cs typeface="Microsoft Sans Serif"/>
              </a:rPr>
              <a:t> </a:t>
            </a:r>
            <a:r>
              <a:rPr sz="2400" spc="-25" dirty="0">
                <a:latin typeface="Microsoft Sans Serif"/>
                <a:cs typeface="Microsoft Sans Serif"/>
              </a:rPr>
              <a:t>the</a:t>
            </a:r>
            <a:r>
              <a:rPr lang="en-US" sz="2400" spc="-25" dirty="0">
                <a:latin typeface="Microsoft Sans Serif"/>
                <a:cs typeface="Microsoft Sans Serif"/>
              </a:rPr>
              <a:t> </a:t>
            </a:r>
            <a:r>
              <a:rPr sz="2400" spc="-114" dirty="0">
                <a:latin typeface="Microsoft Sans Serif"/>
                <a:cs typeface="Microsoft Sans Serif"/>
              </a:rPr>
              <a:t>foramen</a:t>
            </a:r>
            <a:r>
              <a:rPr sz="2400" spc="-20" dirty="0">
                <a:latin typeface="Microsoft Sans Serif"/>
                <a:cs typeface="Microsoft Sans Serif"/>
              </a:rPr>
              <a:t> </a:t>
            </a:r>
            <a:r>
              <a:rPr sz="2400" spc="-225" dirty="0">
                <a:latin typeface="Microsoft Sans Serif"/>
                <a:cs typeface="Microsoft Sans Serif"/>
              </a:rPr>
              <a:t>unless</a:t>
            </a:r>
            <a:r>
              <a:rPr sz="2400" spc="25" dirty="0">
                <a:latin typeface="Microsoft Sans Serif"/>
                <a:cs typeface="Microsoft Sans Serif"/>
              </a:rPr>
              <a:t> </a:t>
            </a:r>
            <a:r>
              <a:rPr sz="2400" dirty="0">
                <a:latin typeface="Microsoft Sans Serif"/>
                <a:cs typeface="Microsoft Sans Serif"/>
              </a:rPr>
              <a:t>it</a:t>
            </a:r>
            <a:r>
              <a:rPr sz="2400" spc="-15" dirty="0">
                <a:latin typeface="Microsoft Sans Serif"/>
                <a:cs typeface="Microsoft Sans Serif"/>
              </a:rPr>
              <a:t> </a:t>
            </a:r>
            <a:r>
              <a:rPr sz="2400" spc="-185" dirty="0">
                <a:latin typeface="Microsoft Sans Serif"/>
                <a:cs typeface="Microsoft Sans Serif"/>
              </a:rPr>
              <a:t>is</a:t>
            </a:r>
            <a:r>
              <a:rPr sz="2400" spc="25" dirty="0">
                <a:latin typeface="Microsoft Sans Serif"/>
                <a:cs typeface="Microsoft Sans Serif"/>
              </a:rPr>
              <a:t> </a:t>
            </a:r>
            <a:r>
              <a:rPr sz="2400" spc="-45" dirty="0">
                <a:latin typeface="Microsoft Sans Serif"/>
                <a:cs typeface="Microsoft Sans Serif"/>
              </a:rPr>
              <a:t>too</a:t>
            </a:r>
            <a:r>
              <a:rPr sz="2400" dirty="0">
                <a:latin typeface="Microsoft Sans Serif"/>
                <a:cs typeface="Microsoft Sans Serif"/>
              </a:rPr>
              <a:t> </a:t>
            </a:r>
            <a:r>
              <a:rPr sz="2400" spc="-10" dirty="0">
                <a:latin typeface="Microsoft Sans Serif"/>
                <a:cs typeface="Microsoft Sans Serif"/>
              </a:rPr>
              <a:t>superficial.</a:t>
            </a:r>
            <a:endParaRPr sz="2400" dirty="0">
              <a:latin typeface="Microsoft Sans Serif"/>
              <a:cs typeface="Microsoft Sans Serif"/>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7504"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220520" y="1422545"/>
            <a:ext cx="9650730" cy="4385945"/>
          </a:xfrm>
          <a:prstGeom prst="rect">
            <a:avLst/>
          </a:prstGeom>
        </p:spPr>
        <p:txBody>
          <a:bodyPr vert="horz" wrap="square" lIns="0" tIns="113030" rIns="0" bIns="0" rtlCol="0">
            <a:spAutoFit/>
          </a:bodyPr>
          <a:lstStyle/>
          <a:p>
            <a:pPr marL="12700">
              <a:lnSpc>
                <a:spcPct val="100000"/>
              </a:lnSpc>
              <a:spcBef>
                <a:spcPts val="890"/>
              </a:spcBef>
            </a:pPr>
            <a:r>
              <a:rPr sz="2400" b="1" spc="-120" dirty="0">
                <a:latin typeface="Arial"/>
                <a:cs typeface="Arial"/>
              </a:rPr>
              <a:t>Precautions</a:t>
            </a:r>
            <a:endParaRPr sz="2400">
              <a:latin typeface="Arial"/>
              <a:cs typeface="Arial"/>
            </a:endParaRPr>
          </a:p>
          <a:p>
            <a:pPr marL="240665" marR="28575" indent="-228600" algn="just">
              <a:lnSpc>
                <a:spcPct val="120100"/>
              </a:lnSpc>
              <a:spcBef>
                <a:spcPts val="1005"/>
              </a:spcBef>
              <a:buSzPct val="125000"/>
              <a:buFont typeface="Arial MT"/>
              <a:buChar char="•"/>
              <a:tabLst>
                <a:tab pos="240665" algn="l"/>
              </a:tabLst>
            </a:pPr>
            <a:r>
              <a:rPr sz="2400" spc="-215" dirty="0">
                <a:latin typeface="Microsoft Sans Serif"/>
                <a:cs typeface="Microsoft Sans Serif"/>
              </a:rPr>
              <a:t>For</a:t>
            </a:r>
            <a:r>
              <a:rPr sz="2400" spc="55" dirty="0">
                <a:latin typeface="Microsoft Sans Serif"/>
                <a:cs typeface="Microsoft Sans Serif"/>
              </a:rPr>
              <a:t> </a:t>
            </a:r>
            <a:r>
              <a:rPr sz="2400" spc="-65" dirty="0">
                <a:latin typeface="Microsoft Sans Serif"/>
                <a:cs typeface="Microsoft Sans Serif"/>
              </a:rPr>
              <a:t>pain</a:t>
            </a:r>
            <a:r>
              <a:rPr sz="2400" spc="-95" dirty="0">
                <a:latin typeface="Microsoft Sans Serif"/>
                <a:cs typeface="Microsoft Sans Serif"/>
              </a:rPr>
              <a:t> </a:t>
            </a:r>
            <a:r>
              <a:rPr sz="2400" spc="-235" dirty="0">
                <a:latin typeface="Microsoft Sans Serif"/>
                <a:cs typeface="Microsoft Sans Serif"/>
              </a:rPr>
              <a:t>on</a:t>
            </a:r>
            <a:r>
              <a:rPr sz="2400" spc="75" dirty="0">
                <a:latin typeface="Microsoft Sans Serif"/>
                <a:cs typeface="Microsoft Sans Serif"/>
              </a:rPr>
              <a:t> </a:t>
            </a:r>
            <a:r>
              <a:rPr sz="2400" spc="-150" dirty="0">
                <a:latin typeface="Microsoft Sans Serif"/>
                <a:cs typeface="Microsoft Sans Serif"/>
              </a:rPr>
              <a:t>insertion</a:t>
            </a:r>
            <a:r>
              <a:rPr sz="2400" spc="-10" dirty="0">
                <a:latin typeface="Microsoft Sans Serif"/>
                <a:cs typeface="Microsoft Sans Serif"/>
              </a:rPr>
              <a:t> </a:t>
            </a:r>
            <a:r>
              <a:rPr sz="2400" dirty="0">
                <a:latin typeface="Microsoft Sans Serif"/>
                <a:cs typeface="Microsoft Sans Serif"/>
              </a:rPr>
              <a:t>of</a:t>
            </a:r>
            <a:r>
              <a:rPr sz="2400" spc="45" dirty="0">
                <a:latin typeface="Microsoft Sans Serif"/>
                <a:cs typeface="Microsoft Sans Serif"/>
              </a:rPr>
              <a:t> </a:t>
            </a:r>
            <a:r>
              <a:rPr sz="2400" spc="-125" dirty="0">
                <a:latin typeface="Microsoft Sans Serif"/>
                <a:cs typeface="Microsoft Sans Serif"/>
              </a:rPr>
              <a:t>the</a:t>
            </a:r>
            <a:r>
              <a:rPr sz="2400" spc="10" dirty="0">
                <a:latin typeface="Microsoft Sans Serif"/>
                <a:cs typeface="Microsoft Sans Serif"/>
              </a:rPr>
              <a:t> </a:t>
            </a:r>
            <a:r>
              <a:rPr sz="2400" spc="-130" dirty="0">
                <a:latin typeface="Microsoft Sans Serif"/>
                <a:cs typeface="Microsoft Sans Serif"/>
              </a:rPr>
              <a:t>needle</a:t>
            </a:r>
            <a:r>
              <a:rPr sz="2400" spc="-15" dirty="0">
                <a:latin typeface="Microsoft Sans Serif"/>
                <a:cs typeface="Microsoft Sans Serif"/>
              </a:rPr>
              <a:t> </a:t>
            </a:r>
            <a:r>
              <a:rPr sz="2400" spc="-80" dirty="0">
                <a:latin typeface="Microsoft Sans Serif"/>
                <a:cs typeface="Microsoft Sans Serif"/>
              </a:rPr>
              <a:t>and</a:t>
            </a:r>
            <a:r>
              <a:rPr sz="2400" dirty="0">
                <a:latin typeface="Microsoft Sans Serif"/>
                <a:cs typeface="Microsoft Sans Serif"/>
              </a:rPr>
              <a:t> </a:t>
            </a:r>
            <a:r>
              <a:rPr sz="2400" spc="-55" dirty="0">
                <a:latin typeface="Microsoft Sans Serif"/>
                <a:cs typeface="Microsoft Sans Serif"/>
              </a:rPr>
              <a:t>tearing</a:t>
            </a:r>
            <a:r>
              <a:rPr sz="2400" spc="10" dirty="0">
                <a:latin typeface="Microsoft Sans Serif"/>
                <a:cs typeface="Microsoft Sans Serif"/>
              </a:rPr>
              <a:t> </a:t>
            </a:r>
            <a:r>
              <a:rPr sz="2400" dirty="0">
                <a:latin typeface="Microsoft Sans Serif"/>
                <a:cs typeface="Microsoft Sans Serif"/>
              </a:rPr>
              <a:t>of</a:t>
            </a:r>
            <a:r>
              <a:rPr sz="2400" spc="70" dirty="0">
                <a:latin typeface="Microsoft Sans Serif"/>
                <a:cs typeface="Microsoft Sans Serif"/>
              </a:rPr>
              <a:t> </a:t>
            </a:r>
            <a:r>
              <a:rPr sz="2400" spc="-135" dirty="0">
                <a:latin typeface="Microsoft Sans Serif"/>
                <a:cs typeface="Microsoft Sans Serif"/>
              </a:rPr>
              <a:t>the</a:t>
            </a:r>
            <a:r>
              <a:rPr sz="2400" spc="-10" dirty="0">
                <a:latin typeface="Microsoft Sans Serif"/>
                <a:cs typeface="Microsoft Sans Serif"/>
              </a:rPr>
              <a:t> </a:t>
            </a:r>
            <a:r>
              <a:rPr sz="2400" spc="-170" dirty="0">
                <a:latin typeface="Microsoft Sans Serif"/>
                <a:cs typeface="Microsoft Sans Serif"/>
              </a:rPr>
              <a:t>periosteum,</a:t>
            </a:r>
            <a:r>
              <a:rPr sz="2400" spc="15" dirty="0">
                <a:latin typeface="Microsoft Sans Serif"/>
                <a:cs typeface="Microsoft Sans Serif"/>
              </a:rPr>
              <a:t> </a:t>
            </a:r>
            <a:r>
              <a:rPr sz="2400" spc="-120" dirty="0">
                <a:latin typeface="Microsoft Sans Serif"/>
                <a:cs typeface="Microsoft Sans Serif"/>
              </a:rPr>
              <a:t>reinsert</a:t>
            </a:r>
            <a:r>
              <a:rPr sz="2400" spc="5" dirty="0">
                <a:latin typeface="Microsoft Sans Serif"/>
                <a:cs typeface="Microsoft Sans Serif"/>
              </a:rPr>
              <a:t> </a:t>
            </a:r>
            <a:r>
              <a:rPr sz="2400" spc="-40" dirty="0">
                <a:latin typeface="Microsoft Sans Serif"/>
                <a:cs typeface="Microsoft Sans Serif"/>
              </a:rPr>
              <a:t>the </a:t>
            </a:r>
            <a:r>
              <a:rPr sz="2400" spc="-130" dirty="0">
                <a:latin typeface="Microsoft Sans Serif"/>
                <a:cs typeface="Microsoft Sans Serif"/>
              </a:rPr>
              <a:t>needle</a:t>
            </a:r>
            <a:r>
              <a:rPr sz="2400" spc="-30" dirty="0">
                <a:latin typeface="Microsoft Sans Serif"/>
                <a:cs typeface="Microsoft Sans Serif"/>
              </a:rPr>
              <a:t> </a:t>
            </a:r>
            <a:r>
              <a:rPr sz="2400" spc="-135" dirty="0">
                <a:latin typeface="Microsoft Sans Serif"/>
                <a:cs typeface="Microsoft Sans Serif"/>
              </a:rPr>
              <a:t>in</a:t>
            </a:r>
            <a:r>
              <a:rPr sz="2400" spc="-25" dirty="0">
                <a:latin typeface="Microsoft Sans Serif"/>
                <a:cs typeface="Microsoft Sans Serif"/>
              </a:rPr>
              <a:t> </a:t>
            </a:r>
            <a:r>
              <a:rPr sz="2400" dirty="0">
                <a:latin typeface="Microsoft Sans Serif"/>
                <a:cs typeface="Microsoft Sans Serif"/>
              </a:rPr>
              <a:t>a</a:t>
            </a:r>
            <a:r>
              <a:rPr sz="2400" spc="-160" dirty="0">
                <a:latin typeface="Microsoft Sans Serif"/>
                <a:cs typeface="Microsoft Sans Serif"/>
              </a:rPr>
              <a:t> </a:t>
            </a:r>
            <a:r>
              <a:rPr sz="2400" spc="-170" dirty="0">
                <a:latin typeface="Microsoft Sans Serif"/>
                <a:cs typeface="Microsoft Sans Serif"/>
              </a:rPr>
              <a:t>more</a:t>
            </a:r>
            <a:r>
              <a:rPr sz="2400" spc="10" dirty="0">
                <a:latin typeface="Microsoft Sans Serif"/>
                <a:cs typeface="Microsoft Sans Serif"/>
              </a:rPr>
              <a:t> </a:t>
            </a:r>
            <a:r>
              <a:rPr sz="2400" spc="-20" dirty="0">
                <a:latin typeface="Microsoft Sans Serif"/>
                <a:cs typeface="Microsoft Sans Serif"/>
              </a:rPr>
              <a:t>lateral</a:t>
            </a:r>
            <a:r>
              <a:rPr sz="2400" spc="-75" dirty="0">
                <a:latin typeface="Microsoft Sans Serif"/>
                <a:cs typeface="Microsoft Sans Serif"/>
              </a:rPr>
              <a:t> (away</a:t>
            </a:r>
            <a:r>
              <a:rPr sz="2400" spc="-10" dirty="0">
                <a:latin typeface="Microsoft Sans Serif"/>
                <a:cs typeface="Microsoft Sans Serif"/>
              </a:rPr>
              <a:t> </a:t>
            </a:r>
            <a:r>
              <a:rPr sz="2400" spc="-105" dirty="0">
                <a:latin typeface="Microsoft Sans Serif"/>
                <a:cs typeface="Microsoft Sans Serif"/>
              </a:rPr>
              <a:t>from</a:t>
            </a:r>
            <a:r>
              <a:rPr sz="2400" spc="-10" dirty="0">
                <a:latin typeface="Microsoft Sans Serif"/>
                <a:cs typeface="Microsoft Sans Serif"/>
              </a:rPr>
              <a:t> </a:t>
            </a:r>
            <a:r>
              <a:rPr sz="2400" spc="-140" dirty="0">
                <a:latin typeface="Microsoft Sans Serif"/>
                <a:cs typeface="Microsoft Sans Serif"/>
              </a:rPr>
              <a:t>bone)</a:t>
            </a:r>
            <a:r>
              <a:rPr sz="2400" spc="-15" dirty="0">
                <a:latin typeface="Microsoft Sans Serif"/>
                <a:cs typeface="Microsoft Sans Serif"/>
              </a:rPr>
              <a:t> </a:t>
            </a:r>
            <a:r>
              <a:rPr sz="2400" spc="-135" dirty="0">
                <a:latin typeface="Microsoft Sans Serif"/>
                <a:cs typeface="Microsoft Sans Serif"/>
              </a:rPr>
              <a:t>position,</a:t>
            </a:r>
            <a:r>
              <a:rPr sz="2400" spc="-25" dirty="0">
                <a:latin typeface="Microsoft Sans Serif"/>
                <a:cs typeface="Microsoft Sans Serif"/>
              </a:rPr>
              <a:t> </a:t>
            </a:r>
            <a:r>
              <a:rPr sz="2400" dirty="0">
                <a:latin typeface="Microsoft Sans Serif"/>
                <a:cs typeface="Microsoft Sans Serif"/>
              </a:rPr>
              <a:t>or</a:t>
            </a:r>
            <a:r>
              <a:rPr sz="2400" spc="-20" dirty="0">
                <a:latin typeface="Microsoft Sans Serif"/>
                <a:cs typeface="Microsoft Sans Serif"/>
              </a:rPr>
              <a:t> </a:t>
            </a:r>
            <a:r>
              <a:rPr sz="2400" spc="-105" dirty="0">
                <a:latin typeface="Microsoft Sans Serif"/>
                <a:cs typeface="Microsoft Sans Serif"/>
              </a:rPr>
              <a:t>deposit</a:t>
            </a:r>
            <a:r>
              <a:rPr sz="2400" dirty="0">
                <a:latin typeface="Microsoft Sans Serif"/>
                <a:cs typeface="Microsoft Sans Serif"/>
              </a:rPr>
              <a:t> </a:t>
            </a:r>
            <a:r>
              <a:rPr sz="2400" spc="-170" dirty="0">
                <a:latin typeface="Microsoft Sans Serif"/>
                <a:cs typeface="Microsoft Sans Serif"/>
              </a:rPr>
              <a:t>solution</a:t>
            </a:r>
            <a:r>
              <a:rPr sz="2400" spc="10" dirty="0">
                <a:latin typeface="Microsoft Sans Serif"/>
                <a:cs typeface="Microsoft Sans Serif"/>
              </a:rPr>
              <a:t> </a:t>
            </a:r>
            <a:r>
              <a:rPr sz="2400" spc="-260" dirty="0">
                <a:latin typeface="Microsoft Sans Serif"/>
                <a:cs typeface="Microsoft Sans Serif"/>
              </a:rPr>
              <a:t>as</a:t>
            </a:r>
            <a:r>
              <a:rPr sz="2400" spc="100" dirty="0">
                <a:latin typeface="Microsoft Sans Serif"/>
                <a:cs typeface="Microsoft Sans Serif"/>
              </a:rPr>
              <a:t> </a:t>
            </a:r>
            <a:r>
              <a:rPr sz="2400" spc="-25" dirty="0">
                <a:latin typeface="Microsoft Sans Serif"/>
                <a:cs typeface="Microsoft Sans Serif"/>
              </a:rPr>
              <a:t>the </a:t>
            </a:r>
            <a:r>
              <a:rPr sz="2400" spc="-130" dirty="0">
                <a:latin typeface="Microsoft Sans Serif"/>
                <a:cs typeface="Microsoft Sans Serif"/>
              </a:rPr>
              <a:t>needle</a:t>
            </a:r>
            <a:r>
              <a:rPr sz="2400" spc="-25" dirty="0">
                <a:latin typeface="Microsoft Sans Serif"/>
                <a:cs typeface="Microsoft Sans Serif"/>
              </a:rPr>
              <a:t> </a:t>
            </a:r>
            <a:r>
              <a:rPr sz="2400" spc="-175" dirty="0">
                <a:latin typeface="Microsoft Sans Serif"/>
                <a:cs typeface="Microsoft Sans Serif"/>
              </a:rPr>
              <a:t>advances</a:t>
            </a:r>
            <a:r>
              <a:rPr sz="2400" spc="20" dirty="0">
                <a:latin typeface="Microsoft Sans Serif"/>
                <a:cs typeface="Microsoft Sans Serif"/>
              </a:rPr>
              <a:t> </a:t>
            </a:r>
            <a:r>
              <a:rPr sz="2400" spc="-155" dirty="0">
                <a:latin typeface="Microsoft Sans Serif"/>
                <a:cs typeface="Microsoft Sans Serif"/>
              </a:rPr>
              <a:t>through</a:t>
            </a:r>
            <a:r>
              <a:rPr sz="2400" spc="5" dirty="0">
                <a:latin typeface="Microsoft Sans Serif"/>
                <a:cs typeface="Microsoft Sans Serif"/>
              </a:rPr>
              <a:t> </a:t>
            </a:r>
            <a:r>
              <a:rPr sz="2400" spc="-90" dirty="0">
                <a:latin typeface="Microsoft Sans Serif"/>
                <a:cs typeface="Microsoft Sans Serif"/>
              </a:rPr>
              <a:t>soft</a:t>
            </a:r>
            <a:r>
              <a:rPr sz="2400" spc="-5" dirty="0">
                <a:latin typeface="Microsoft Sans Serif"/>
                <a:cs typeface="Microsoft Sans Serif"/>
              </a:rPr>
              <a:t> </a:t>
            </a:r>
            <a:r>
              <a:rPr sz="2400" spc="-55" dirty="0">
                <a:latin typeface="Microsoft Sans Serif"/>
                <a:cs typeface="Microsoft Sans Serif"/>
              </a:rPr>
              <a:t>tissue.</a:t>
            </a:r>
            <a:endParaRPr sz="2400">
              <a:latin typeface="Microsoft Sans Serif"/>
              <a:cs typeface="Microsoft Sans Serif"/>
            </a:endParaRPr>
          </a:p>
          <a:p>
            <a:pPr marL="240665" marR="603250" indent="-228600">
              <a:lnSpc>
                <a:spcPct val="120100"/>
              </a:lnSpc>
              <a:spcBef>
                <a:spcPts val="985"/>
              </a:spcBef>
              <a:buSzPct val="125000"/>
              <a:buFont typeface="Arial MT"/>
              <a:buChar char="•"/>
              <a:tabLst>
                <a:tab pos="240665" algn="l"/>
              </a:tabLst>
            </a:pPr>
            <a:r>
              <a:rPr sz="2400" spc="-385" dirty="0">
                <a:latin typeface="Microsoft Sans Serif"/>
                <a:cs typeface="Microsoft Sans Serif"/>
              </a:rPr>
              <a:t>To</a:t>
            </a:r>
            <a:r>
              <a:rPr sz="2400" spc="5" dirty="0">
                <a:latin typeface="Microsoft Sans Serif"/>
                <a:cs typeface="Microsoft Sans Serif"/>
              </a:rPr>
              <a:t> </a:t>
            </a:r>
            <a:r>
              <a:rPr sz="2400" spc="-110" dirty="0">
                <a:latin typeface="Microsoft Sans Serif"/>
                <a:cs typeface="Microsoft Sans Serif"/>
              </a:rPr>
              <a:t>prevent</a:t>
            </a:r>
            <a:r>
              <a:rPr sz="2400" dirty="0">
                <a:latin typeface="Microsoft Sans Serif"/>
                <a:cs typeface="Microsoft Sans Serif"/>
              </a:rPr>
              <a:t> </a:t>
            </a:r>
            <a:r>
              <a:rPr sz="2400" spc="-145" dirty="0">
                <a:latin typeface="Microsoft Sans Serif"/>
                <a:cs typeface="Microsoft Sans Serif"/>
              </a:rPr>
              <a:t>overinsertion</a:t>
            </a:r>
            <a:r>
              <a:rPr sz="2400" spc="25" dirty="0">
                <a:latin typeface="Microsoft Sans Serif"/>
                <a:cs typeface="Microsoft Sans Serif"/>
              </a:rPr>
              <a:t> </a:t>
            </a:r>
            <a:r>
              <a:rPr sz="2400" dirty="0">
                <a:latin typeface="Microsoft Sans Serif"/>
                <a:cs typeface="Microsoft Sans Serif"/>
              </a:rPr>
              <a:t>of</a:t>
            </a:r>
            <a:r>
              <a:rPr sz="2400" spc="70" dirty="0">
                <a:latin typeface="Microsoft Sans Serif"/>
                <a:cs typeface="Microsoft Sans Serif"/>
              </a:rPr>
              <a:t> </a:t>
            </a:r>
            <a:r>
              <a:rPr sz="2400" spc="-135" dirty="0">
                <a:latin typeface="Microsoft Sans Serif"/>
                <a:cs typeface="Microsoft Sans Serif"/>
              </a:rPr>
              <a:t>the</a:t>
            </a:r>
            <a:r>
              <a:rPr sz="2400" spc="-5" dirty="0">
                <a:latin typeface="Microsoft Sans Serif"/>
                <a:cs typeface="Microsoft Sans Serif"/>
              </a:rPr>
              <a:t> </a:t>
            </a:r>
            <a:r>
              <a:rPr sz="2400" spc="-150" dirty="0">
                <a:latin typeface="Microsoft Sans Serif"/>
                <a:cs typeface="Microsoft Sans Serif"/>
              </a:rPr>
              <a:t>needle,</a:t>
            </a:r>
            <a:r>
              <a:rPr sz="2400" spc="-5" dirty="0">
                <a:latin typeface="Microsoft Sans Serif"/>
                <a:cs typeface="Microsoft Sans Serif"/>
              </a:rPr>
              <a:t> </a:t>
            </a:r>
            <a:r>
              <a:rPr sz="2400" spc="-155" dirty="0">
                <a:latin typeface="Microsoft Sans Serif"/>
                <a:cs typeface="Microsoft Sans Serif"/>
              </a:rPr>
              <a:t>estimate</a:t>
            </a:r>
            <a:r>
              <a:rPr sz="2400" spc="1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85" dirty="0">
                <a:latin typeface="Microsoft Sans Serif"/>
                <a:cs typeface="Microsoft Sans Serif"/>
              </a:rPr>
              <a:t>depth</a:t>
            </a:r>
            <a:r>
              <a:rPr sz="2400" spc="20" dirty="0">
                <a:latin typeface="Microsoft Sans Serif"/>
                <a:cs typeface="Microsoft Sans Serif"/>
              </a:rPr>
              <a:t> </a:t>
            </a:r>
            <a:r>
              <a:rPr sz="2400" dirty="0">
                <a:latin typeface="Microsoft Sans Serif"/>
                <a:cs typeface="Microsoft Sans Serif"/>
              </a:rPr>
              <a:t>of</a:t>
            </a:r>
            <a:r>
              <a:rPr sz="2400" spc="70" dirty="0">
                <a:latin typeface="Microsoft Sans Serif"/>
                <a:cs typeface="Microsoft Sans Serif"/>
              </a:rPr>
              <a:t> </a:t>
            </a:r>
            <a:r>
              <a:rPr sz="2400" spc="-75" dirty="0">
                <a:latin typeface="Microsoft Sans Serif"/>
                <a:cs typeface="Microsoft Sans Serif"/>
              </a:rPr>
              <a:t>penetration </a:t>
            </a:r>
            <a:r>
              <a:rPr sz="2400" spc="-40" dirty="0">
                <a:latin typeface="Microsoft Sans Serif"/>
                <a:cs typeface="Microsoft Sans Serif"/>
              </a:rPr>
              <a:t>before</a:t>
            </a:r>
            <a:r>
              <a:rPr sz="2400" spc="-95" dirty="0">
                <a:latin typeface="Microsoft Sans Serif"/>
                <a:cs typeface="Microsoft Sans Serif"/>
              </a:rPr>
              <a:t> </a:t>
            </a:r>
            <a:r>
              <a:rPr sz="2400" spc="-140" dirty="0">
                <a:latin typeface="Microsoft Sans Serif"/>
                <a:cs typeface="Microsoft Sans Serif"/>
              </a:rPr>
              <a:t>injection</a:t>
            </a:r>
            <a:r>
              <a:rPr sz="2400" spc="-20" dirty="0">
                <a:latin typeface="Microsoft Sans Serif"/>
                <a:cs typeface="Microsoft Sans Serif"/>
              </a:rPr>
              <a:t> </a:t>
            </a:r>
            <a:r>
              <a:rPr sz="2400" spc="-120" dirty="0">
                <a:latin typeface="Microsoft Sans Serif"/>
                <a:cs typeface="Microsoft Sans Serif"/>
              </a:rPr>
              <a:t>(review</a:t>
            </a:r>
            <a:r>
              <a:rPr sz="2400" spc="-40" dirty="0">
                <a:latin typeface="Microsoft Sans Serif"/>
                <a:cs typeface="Microsoft Sans Serif"/>
              </a:rPr>
              <a:t> </a:t>
            </a:r>
            <a:r>
              <a:rPr sz="2400" spc="-130" dirty="0">
                <a:latin typeface="Microsoft Sans Serif"/>
                <a:cs typeface="Microsoft Sans Serif"/>
              </a:rPr>
              <a:t>procedure),</a:t>
            </a:r>
            <a:r>
              <a:rPr sz="2400" spc="-10" dirty="0">
                <a:latin typeface="Microsoft Sans Serif"/>
                <a:cs typeface="Microsoft Sans Serif"/>
              </a:rPr>
              <a:t> </a:t>
            </a:r>
            <a:r>
              <a:rPr sz="2400" spc="-70" dirty="0">
                <a:latin typeface="Microsoft Sans Serif"/>
                <a:cs typeface="Microsoft Sans Serif"/>
              </a:rPr>
              <a:t>and</a:t>
            </a:r>
            <a:r>
              <a:rPr sz="2400" spc="-35" dirty="0">
                <a:latin typeface="Microsoft Sans Serif"/>
                <a:cs typeface="Microsoft Sans Serif"/>
              </a:rPr>
              <a:t> </a:t>
            </a:r>
            <a:r>
              <a:rPr sz="2400" spc="-60" dirty="0">
                <a:latin typeface="Microsoft Sans Serif"/>
                <a:cs typeface="Microsoft Sans Serif"/>
              </a:rPr>
              <a:t>exert</a:t>
            </a:r>
            <a:r>
              <a:rPr sz="2400" spc="-35" dirty="0">
                <a:latin typeface="Microsoft Sans Serif"/>
                <a:cs typeface="Microsoft Sans Serif"/>
              </a:rPr>
              <a:t> </a:t>
            </a:r>
            <a:r>
              <a:rPr sz="2400" spc="-45" dirty="0">
                <a:latin typeface="Microsoft Sans Serif"/>
                <a:cs typeface="Microsoft Sans Serif"/>
              </a:rPr>
              <a:t>finger</a:t>
            </a:r>
            <a:r>
              <a:rPr sz="2400" spc="-40" dirty="0">
                <a:latin typeface="Microsoft Sans Serif"/>
                <a:cs typeface="Microsoft Sans Serif"/>
              </a:rPr>
              <a:t> </a:t>
            </a:r>
            <a:r>
              <a:rPr sz="2400" spc="-185" dirty="0">
                <a:latin typeface="Microsoft Sans Serif"/>
                <a:cs typeface="Microsoft Sans Serif"/>
              </a:rPr>
              <a:t>pressure</a:t>
            </a:r>
            <a:r>
              <a:rPr sz="2400" spc="25" dirty="0">
                <a:latin typeface="Microsoft Sans Serif"/>
                <a:cs typeface="Microsoft Sans Serif"/>
              </a:rPr>
              <a:t> </a:t>
            </a:r>
            <a:r>
              <a:rPr sz="2400" spc="-114" dirty="0">
                <a:latin typeface="Microsoft Sans Serif"/>
                <a:cs typeface="Microsoft Sans Serif"/>
              </a:rPr>
              <a:t>over</a:t>
            </a:r>
            <a:r>
              <a:rPr sz="2400" spc="-40" dirty="0">
                <a:latin typeface="Microsoft Sans Serif"/>
                <a:cs typeface="Microsoft Sans Serif"/>
              </a:rPr>
              <a:t> </a:t>
            </a:r>
            <a:r>
              <a:rPr sz="2400" spc="-25" dirty="0">
                <a:latin typeface="Microsoft Sans Serif"/>
                <a:cs typeface="Microsoft Sans Serif"/>
              </a:rPr>
              <a:t>the </a:t>
            </a:r>
            <a:r>
              <a:rPr sz="2400" spc="-35" dirty="0">
                <a:latin typeface="Microsoft Sans Serif"/>
                <a:cs typeface="Microsoft Sans Serif"/>
              </a:rPr>
              <a:t>infraorbital</a:t>
            </a:r>
            <a:r>
              <a:rPr sz="2400" spc="-75" dirty="0">
                <a:latin typeface="Microsoft Sans Serif"/>
                <a:cs typeface="Microsoft Sans Serif"/>
              </a:rPr>
              <a:t> </a:t>
            </a:r>
            <a:r>
              <a:rPr sz="2400" spc="-10" dirty="0">
                <a:latin typeface="Microsoft Sans Serif"/>
                <a:cs typeface="Microsoft Sans Serif"/>
              </a:rPr>
              <a:t>foramen.</a:t>
            </a:r>
            <a:endParaRPr sz="2400">
              <a:latin typeface="Microsoft Sans Serif"/>
              <a:cs typeface="Microsoft Sans Serif"/>
            </a:endParaRPr>
          </a:p>
          <a:p>
            <a:pPr marL="241300" indent="-228600">
              <a:lnSpc>
                <a:spcPct val="100000"/>
              </a:lnSpc>
              <a:spcBef>
                <a:spcPts val="1580"/>
              </a:spcBef>
              <a:buSzPct val="125000"/>
              <a:buFont typeface="Arial MT"/>
              <a:buChar char="•"/>
              <a:tabLst>
                <a:tab pos="241300" algn="l"/>
              </a:tabLst>
            </a:pPr>
            <a:r>
              <a:rPr sz="2400" spc="-140" dirty="0">
                <a:latin typeface="Microsoft Sans Serif"/>
                <a:cs typeface="Microsoft Sans Serif"/>
              </a:rPr>
              <a:t>Overinsertionis</a:t>
            </a:r>
            <a:r>
              <a:rPr sz="2400" spc="-15" dirty="0">
                <a:latin typeface="Microsoft Sans Serif"/>
                <a:cs typeface="Microsoft Sans Serif"/>
              </a:rPr>
              <a:t> </a:t>
            </a:r>
            <a:r>
              <a:rPr sz="2400" spc="-130" dirty="0">
                <a:latin typeface="Microsoft Sans Serif"/>
                <a:cs typeface="Microsoft Sans Serif"/>
              </a:rPr>
              <a:t>unlikely</a:t>
            </a:r>
            <a:r>
              <a:rPr sz="2400" spc="-30" dirty="0">
                <a:latin typeface="Microsoft Sans Serif"/>
                <a:cs typeface="Microsoft Sans Serif"/>
              </a:rPr>
              <a:t> </a:t>
            </a:r>
            <a:r>
              <a:rPr sz="2400" spc="-190" dirty="0">
                <a:latin typeface="Microsoft Sans Serif"/>
                <a:cs typeface="Microsoft Sans Serif"/>
              </a:rPr>
              <a:t>because</a:t>
            </a:r>
            <a:r>
              <a:rPr sz="2400" spc="30" dirty="0">
                <a:latin typeface="Microsoft Sans Serif"/>
                <a:cs typeface="Microsoft Sans Serif"/>
              </a:rPr>
              <a:t> </a:t>
            </a:r>
            <a:r>
              <a:rPr sz="2400" dirty="0">
                <a:latin typeface="Microsoft Sans Serif"/>
                <a:cs typeface="Microsoft Sans Serif"/>
              </a:rPr>
              <a:t>of</a:t>
            </a:r>
            <a:r>
              <a:rPr sz="2400" spc="65" dirty="0">
                <a:latin typeface="Microsoft Sans Serif"/>
                <a:cs typeface="Microsoft Sans Serif"/>
              </a:rPr>
              <a:t> </a:t>
            </a:r>
            <a:r>
              <a:rPr sz="2400" spc="-135" dirty="0">
                <a:latin typeface="Microsoft Sans Serif"/>
                <a:cs typeface="Microsoft Sans Serif"/>
              </a:rPr>
              <a:t>the</a:t>
            </a:r>
            <a:r>
              <a:rPr sz="2400" spc="-10" dirty="0">
                <a:latin typeface="Microsoft Sans Serif"/>
                <a:cs typeface="Microsoft Sans Serif"/>
              </a:rPr>
              <a:t> </a:t>
            </a:r>
            <a:r>
              <a:rPr sz="2400" spc="-125" dirty="0">
                <a:latin typeface="Microsoft Sans Serif"/>
                <a:cs typeface="Microsoft Sans Serif"/>
              </a:rPr>
              <a:t>rim</a:t>
            </a:r>
            <a:r>
              <a:rPr sz="2400" spc="1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50" dirty="0">
                <a:latin typeface="Microsoft Sans Serif"/>
                <a:cs typeface="Microsoft Sans Serif"/>
              </a:rPr>
              <a:t>bone</a:t>
            </a:r>
            <a:r>
              <a:rPr sz="2400" spc="-5" dirty="0">
                <a:latin typeface="Microsoft Sans Serif"/>
                <a:cs typeface="Microsoft Sans Serif"/>
              </a:rPr>
              <a:t> </a:t>
            </a:r>
            <a:r>
              <a:rPr sz="2400" spc="-65" dirty="0">
                <a:latin typeface="Microsoft Sans Serif"/>
                <a:cs typeface="Microsoft Sans Serif"/>
              </a:rPr>
              <a:t>that</a:t>
            </a:r>
            <a:r>
              <a:rPr sz="2400" spc="-5" dirty="0">
                <a:latin typeface="Microsoft Sans Serif"/>
                <a:cs typeface="Microsoft Sans Serif"/>
              </a:rPr>
              <a:t> </a:t>
            </a:r>
            <a:r>
              <a:rPr sz="2400" spc="-165" dirty="0">
                <a:latin typeface="Microsoft Sans Serif"/>
                <a:cs typeface="Microsoft Sans Serif"/>
              </a:rPr>
              <a:t>forms</a:t>
            </a:r>
            <a:r>
              <a:rPr sz="2400" spc="5" dirty="0">
                <a:latin typeface="Microsoft Sans Serif"/>
                <a:cs typeface="Microsoft Sans Serif"/>
              </a:rPr>
              <a:t> </a:t>
            </a:r>
            <a:r>
              <a:rPr sz="2400" spc="-130" dirty="0">
                <a:latin typeface="Microsoft Sans Serif"/>
                <a:cs typeface="Microsoft Sans Serif"/>
              </a:rPr>
              <a:t>the</a:t>
            </a:r>
            <a:r>
              <a:rPr sz="2400" spc="5" dirty="0">
                <a:latin typeface="Microsoft Sans Serif"/>
                <a:cs typeface="Microsoft Sans Serif"/>
              </a:rPr>
              <a:t> </a:t>
            </a:r>
            <a:r>
              <a:rPr sz="2400" spc="-135" dirty="0">
                <a:latin typeface="Microsoft Sans Serif"/>
                <a:cs typeface="Microsoft Sans Serif"/>
              </a:rPr>
              <a:t>superior</a:t>
            </a:r>
            <a:r>
              <a:rPr sz="2400" dirty="0">
                <a:latin typeface="Microsoft Sans Serif"/>
                <a:cs typeface="Microsoft Sans Serif"/>
              </a:rPr>
              <a:t> </a:t>
            </a:r>
            <a:r>
              <a:rPr sz="2400" spc="-25" dirty="0">
                <a:latin typeface="Microsoft Sans Serif"/>
                <a:cs typeface="Microsoft Sans Serif"/>
              </a:rPr>
              <a:t>rim</a:t>
            </a:r>
            <a:endParaRPr sz="2400">
              <a:latin typeface="Microsoft Sans Serif"/>
              <a:cs typeface="Microsoft Sans Serif"/>
            </a:endParaRPr>
          </a:p>
          <a:p>
            <a:pPr marL="240665">
              <a:lnSpc>
                <a:spcPct val="100000"/>
              </a:lnSpc>
              <a:spcBef>
                <a:spcPts val="580"/>
              </a:spcBef>
            </a:pPr>
            <a:r>
              <a:rPr sz="2400" dirty="0">
                <a:latin typeface="Microsoft Sans Serif"/>
                <a:cs typeface="Microsoft Sans Serif"/>
              </a:rPr>
              <a:t>of</a:t>
            </a:r>
            <a:r>
              <a:rPr sz="2400" spc="2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35" dirty="0">
                <a:latin typeface="Microsoft Sans Serif"/>
                <a:cs typeface="Microsoft Sans Serif"/>
              </a:rPr>
              <a:t>infraorbital</a:t>
            </a:r>
            <a:r>
              <a:rPr sz="2400" spc="35" dirty="0">
                <a:latin typeface="Microsoft Sans Serif"/>
                <a:cs typeface="Microsoft Sans Serif"/>
              </a:rPr>
              <a:t> </a:t>
            </a:r>
            <a:r>
              <a:rPr sz="2400" spc="-135" dirty="0">
                <a:latin typeface="Microsoft Sans Serif"/>
                <a:cs typeface="Microsoft Sans Serif"/>
              </a:rPr>
              <a:t>foramen.</a:t>
            </a:r>
            <a:r>
              <a:rPr sz="2400" spc="10" dirty="0">
                <a:latin typeface="Microsoft Sans Serif"/>
                <a:cs typeface="Microsoft Sans Serif"/>
              </a:rPr>
              <a:t> </a:t>
            </a:r>
            <a:r>
              <a:rPr sz="2400" spc="-285" dirty="0">
                <a:latin typeface="Microsoft Sans Serif"/>
                <a:cs typeface="Microsoft Sans Serif"/>
              </a:rPr>
              <a:t>The</a:t>
            </a:r>
            <a:r>
              <a:rPr sz="2400" spc="10" dirty="0">
                <a:latin typeface="Microsoft Sans Serif"/>
                <a:cs typeface="Microsoft Sans Serif"/>
              </a:rPr>
              <a:t> </a:t>
            </a:r>
            <a:r>
              <a:rPr sz="2400" spc="-130" dirty="0">
                <a:latin typeface="Microsoft Sans Serif"/>
                <a:cs typeface="Microsoft Sans Serif"/>
              </a:rPr>
              <a:t>needle</a:t>
            </a:r>
            <a:r>
              <a:rPr sz="2400" spc="-10" dirty="0">
                <a:latin typeface="Microsoft Sans Serif"/>
                <a:cs typeface="Microsoft Sans Serif"/>
              </a:rPr>
              <a:t> </a:t>
            </a:r>
            <a:r>
              <a:rPr sz="2400" dirty="0">
                <a:latin typeface="Microsoft Sans Serif"/>
                <a:cs typeface="Microsoft Sans Serif"/>
              </a:rPr>
              <a:t>tip</a:t>
            </a:r>
            <a:r>
              <a:rPr sz="2400" spc="5" dirty="0">
                <a:latin typeface="Microsoft Sans Serif"/>
                <a:cs typeface="Microsoft Sans Serif"/>
              </a:rPr>
              <a:t> </a:t>
            </a:r>
            <a:r>
              <a:rPr sz="2400" spc="-190" dirty="0">
                <a:latin typeface="Microsoft Sans Serif"/>
                <a:cs typeface="Microsoft Sans Serif"/>
              </a:rPr>
              <a:t>contacts</a:t>
            </a:r>
            <a:r>
              <a:rPr sz="2400" spc="35" dirty="0">
                <a:latin typeface="Microsoft Sans Serif"/>
                <a:cs typeface="Microsoft Sans Serif"/>
              </a:rPr>
              <a:t> </a:t>
            </a:r>
            <a:r>
              <a:rPr sz="2400" spc="-195" dirty="0">
                <a:latin typeface="Microsoft Sans Serif"/>
                <a:cs typeface="Microsoft Sans Serif"/>
              </a:rPr>
              <a:t>this</a:t>
            </a:r>
            <a:r>
              <a:rPr sz="2400" spc="25" dirty="0">
                <a:latin typeface="Microsoft Sans Serif"/>
                <a:cs typeface="Microsoft Sans Serif"/>
              </a:rPr>
              <a:t> </a:t>
            </a:r>
            <a:r>
              <a:rPr sz="2400" spc="-20" dirty="0">
                <a:latin typeface="Microsoft Sans Serif"/>
                <a:cs typeface="Microsoft Sans Serif"/>
              </a:rPr>
              <a:t>rim.</a:t>
            </a:r>
            <a:endParaRPr sz="2400">
              <a:latin typeface="Microsoft Sans Serif"/>
              <a:cs typeface="Microsoft Sans Serif"/>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358521"/>
            <a:ext cx="9262745" cy="574040"/>
          </a:xfrm>
          <a:prstGeom prst="rect">
            <a:avLst/>
          </a:prstGeom>
        </p:spPr>
        <p:txBody>
          <a:bodyPr vert="horz" wrap="square" lIns="0" tIns="12700" rIns="0" bIns="0" rtlCol="0">
            <a:spAutoFit/>
          </a:bodyPr>
          <a:lstStyle/>
          <a:p>
            <a:pPr marL="12700">
              <a:lnSpc>
                <a:spcPct val="100000"/>
              </a:lnSpc>
              <a:spcBef>
                <a:spcPts val="100"/>
              </a:spcBef>
            </a:pPr>
            <a:r>
              <a:rPr spc="-340" dirty="0"/>
              <a:t>ANTERIOR</a:t>
            </a:r>
            <a:r>
              <a:rPr spc="-30" dirty="0"/>
              <a:t> </a:t>
            </a:r>
            <a:r>
              <a:rPr spc="-440" dirty="0"/>
              <a:t>SUPERIOR</a:t>
            </a:r>
            <a:r>
              <a:rPr spc="-20" dirty="0"/>
              <a:t> </a:t>
            </a:r>
            <a:r>
              <a:rPr spc="-405" dirty="0"/>
              <a:t>ALVEOLAR</a:t>
            </a:r>
            <a:r>
              <a:rPr spc="5" dirty="0"/>
              <a:t> </a:t>
            </a:r>
            <a:r>
              <a:rPr spc="-459" dirty="0"/>
              <a:t>NERVE</a:t>
            </a:r>
            <a:r>
              <a:rPr spc="-25" dirty="0"/>
              <a:t> </a:t>
            </a:r>
            <a:r>
              <a:rPr spc="-495" dirty="0"/>
              <a:t>BLOCK</a:t>
            </a:r>
          </a:p>
        </p:txBody>
      </p:sp>
      <p:sp>
        <p:nvSpPr>
          <p:cNvPr id="3" name="object 3"/>
          <p:cNvSpPr txBox="1"/>
          <p:nvPr/>
        </p:nvSpPr>
        <p:spPr>
          <a:xfrm>
            <a:off x="1224178" y="1102988"/>
            <a:ext cx="10205822" cy="4730782"/>
          </a:xfrm>
          <a:prstGeom prst="rect">
            <a:avLst/>
          </a:prstGeom>
        </p:spPr>
        <p:txBody>
          <a:bodyPr vert="horz" wrap="square" lIns="0" tIns="113030" rIns="0" bIns="0" rtlCol="0">
            <a:spAutoFit/>
          </a:bodyPr>
          <a:lstStyle/>
          <a:p>
            <a:pPr marL="12700">
              <a:lnSpc>
                <a:spcPct val="100000"/>
              </a:lnSpc>
              <a:spcBef>
                <a:spcPts val="890"/>
              </a:spcBef>
            </a:pPr>
            <a:r>
              <a:rPr sz="2400" b="1" spc="-175" dirty="0">
                <a:latin typeface="Arial"/>
                <a:cs typeface="Arial"/>
              </a:rPr>
              <a:t>Failures</a:t>
            </a:r>
            <a:r>
              <a:rPr sz="2400" b="1" spc="-40" dirty="0">
                <a:latin typeface="Arial"/>
                <a:cs typeface="Arial"/>
              </a:rPr>
              <a:t> </a:t>
            </a:r>
            <a:r>
              <a:rPr sz="2400" b="1" dirty="0">
                <a:latin typeface="Arial"/>
                <a:cs typeface="Arial"/>
              </a:rPr>
              <a:t>of</a:t>
            </a:r>
            <a:r>
              <a:rPr sz="2400" b="1" spc="-45" dirty="0">
                <a:latin typeface="Arial"/>
                <a:cs typeface="Arial"/>
              </a:rPr>
              <a:t> </a:t>
            </a:r>
            <a:r>
              <a:rPr sz="2400" b="1" spc="-80" dirty="0">
                <a:latin typeface="Arial"/>
                <a:cs typeface="Arial"/>
              </a:rPr>
              <a:t>Anesthesia</a:t>
            </a:r>
            <a:endParaRPr sz="2400" dirty="0">
              <a:latin typeface="Arial"/>
              <a:cs typeface="Arial"/>
            </a:endParaRPr>
          </a:p>
          <a:p>
            <a:pPr marL="241300" indent="-228600">
              <a:lnSpc>
                <a:spcPct val="100000"/>
              </a:lnSpc>
              <a:spcBef>
                <a:spcPts val="1585"/>
              </a:spcBef>
              <a:buSzPct val="125000"/>
              <a:buFont typeface="Arial MT"/>
              <a:buChar char="•"/>
              <a:tabLst>
                <a:tab pos="241300" algn="l"/>
              </a:tabLst>
            </a:pPr>
            <a:r>
              <a:rPr sz="2400" spc="-95" dirty="0">
                <a:latin typeface="Microsoft Sans Serif"/>
                <a:cs typeface="Microsoft Sans Serif"/>
              </a:rPr>
              <a:t>Needle</a:t>
            </a:r>
            <a:r>
              <a:rPr sz="2400" spc="-65" dirty="0">
                <a:latin typeface="Microsoft Sans Serif"/>
                <a:cs typeface="Microsoft Sans Serif"/>
              </a:rPr>
              <a:t> </a:t>
            </a:r>
            <a:r>
              <a:rPr sz="2400" spc="-140" dirty="0">
                <a:latin typeface="Microsoft Sans Serif"/>
                <a:cs typeface="Microsoft Sans Serif"/>
              </a:rPr>
              <a:t>contacting</a:t>
            </a:r>
            <a:r>
              <a:rPr sz="2400" spc="-20" dirty="0">
                <a:latin typeface="Microsoft Sans Serif"/>
                <a:cs typeface="Microsoft Sans Serif"/>
              </a:rPr>
              <a:t> </a:t>
            </a:r>
            <a:r>
              <a:rPr sz="2400" spc="-135" dirty="0">
                <a:latin typeface="Microsoft Sans Serif"/>
                <a:cs typeface="Microsoft Sans Serif"/>
              </a:rPr>
              <a:t>bone</a:t>
            </a:r>
            <a:r>
              <a:rPr sz="2400" spc="-15" dirty="0">
                <a:latin typeface="Microsoft Sans Serif"/>
                <a:cs typeface="Microsoft Sans Serif"/>
              </a:rPr>
              <a:t> </a:t>
            </a:r>
            <a:r>
              <a:rPr sz="2400" spc="-100" dirty="0">
                <a:latin typeface="Microsoft Sans Serif"/>
                <a:cs typeface="Microsoft Sans Serif"/>
              </a:rPr>
              <a:t>below</a:t>
            </a:r>
            <a:r>
              <a:rPr sz="2400" spc="-30" dirty="0">
                <a:latin typeface="Microsoft Sans Serif"/>
                <a:cs typeface="Microsoft Sans Serif"/>
              </a:rPr>
              <a:t> </a:t>
            </a:r>
            <a:r>
              <a:rPr sz="2400" spc="-70" dirty="0">
                <a:latin typeface="Microsoft Sans Serif"/>
                <a:cs typeface="Microsoft Sans Serif"/>
              </a:rPr>
              <a:t>(inferior</a:t>
            </a:r>
            <a:r>
              <a:rPr sz="2400" spc="-20" dirty="0">
                <a:latin typeface="Microsoft Sans Serif"/>
                <a:cs typeface="Microsoft Sans Serif"/>
              </a:rPr>
              <a:t> </a:t>
            </a:r>
            <a:r>
              <a:rPr sz="2400" spc="-70" dirty="0">
                <a:latin typeface="Microsoft Sans Serif"/>
                <a:cs typeface="Microsoft Sans Serif"/>
              </a:rPr>
              <a:t>to)</a:t>
            </a:r>
            <a:r>
              <a:rPr sz="2400" spc="-2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35" dirty="0">
                <a:latin typeface="Microsoft Sans Serif"/>
                <a:cs typeface="Microsoft Sans Serif"/>
              </a:rPr>
              <a:t>infraorbital</a:t>
            </a:r>
            <a:r>
              <a:rPr sz="2400" spc="5" dirty="0">
                <a:latin typeface="Microsoft Sans Serif"/>
                <a:cs typeface="Microsoft Sans Serif"/>
              </a:rPr>
              <a:t> </a:t>
            </a:r>
            <a:r>
              <a:rPr sz="2400" spc="-140" dirty="0">
                <a:latin typeface="Microsoft Sans Serif"/>
                <a:cs typeface="Microsoft Sans Serif"/>
              </a:rPr>
              <a:t>foramen.</a:t>
            </a:r>
            <a:r>
              <a:rPr sz="2400" spc="-20" dirty="0">
                <a:latin typeface="Microsoft Sans Serif"/>
                <a:cs typeface="Microsoft Sans Serif"/>
              </a:rPr>
              <a:t> </a:t>
            </a:r>
            <a:r>
              <a:rPr sz="2400" spc="-385" dirty="0">
                <a:latin typeface="Microsoft Sans Serif"/>
                <a:cs typeface="Microsoft Sans Serif"/>
              </a:rPr>
              <a:t>To</a:t>
            </a:r>
            <a:r>
              <a:rPr sz="2400" spc="5" dirty="0">
                <a:latin typeface="Microsoft Sans Serif"/>
                <a:cs typeface="Microsoft Sans Serif"/>
              </a:rPr>
              <a:t> </a:t>
            </a:r>
            <a:r>
              <a:rPr sz="2400" spc="-80" dirty="0">
                <a:latin typeface="Microsoft Sans Serif"/>
                <a:cs typeface="Microsoft Sans Serif"/>
              </a:rPr>
              <a:t>correct:</a:t>
            </a:r>
            <a:endParaRPr sz="2400" dirty="0">
              <a:latin typeface="Microsoft Sans Serif"/>
              <a:cs typeface="Microsoft Sans Serif"/>
            </a:endParaRPr>
          </a:p>
          <a:p>
            <a:pPr marL="697865" lvl="1" indent="-228600">
              <a:lnSpc>
                <a:spcPct val="100000"/>
              </a:lnSpc>
              <a:spcBef>
                <a:spcPts val="1050"/>
              </a:spcBef>
              <a:buSzPct val="125000"/>
              <a:buFont typeface="Arial MT"/>
              <a:buChar char="•"/>
              <a:tabLst>
                <a:tab pos="697865" algn="l"/>
              </a:tabLst>
            </a:pPr>
            <a:r>
              <a:rPr sz="2400" spc="-125" dirty="0">
                <a:latin typeface="Microsoft Sans Serif"/>
                <a:cs typeface="Microsoft Sans Serif"/>
              </a:rPr>
              <a:t>Keep</a:t>
            </a:r>
            <a:r>
              <a:rPr sz="2400" spc="-10" dirty="0">
                <a:latin typeface="Microsoft Sans Serif"/>
                <a:cs typeface="Microsoft Sans Serif"/>
              </a:rPr>
              <a:t> </a:t>
            </a:r>
            <a:r>
              <a:rPr sz="2400" spc="-114" dirty="0">
                <a:latin typeface="Microsoft Sans Serif"/>
                <a:cs typeface="Microsoft Sans Serif"/>
              </a:rPr>
              <a:t>the</a:t>
            </a:r>
            <a:r>
              <a:rPr sz="2400" spc="-20" dirty="0">
                <a:latin typeface="Microsoft Sans Serif"/>
                <a:cs typeface="Microsoft Sans Serif"/>
              </a:rPr>
              <a:t> </a:t>
            </a:r>
            <a:r>
              <a:rPr sz="2400" spc="-105" dirty="0">
                <a:latin typeface="Microsoft Sans Serif"/>
                <a:cs typeface="Microsoft Sans Serif"/>
              </a:rPr>
              <a:t>needle</a:t>
            </a:r>
            <a:r>
              <a:rPr sz="2400" spc="-30" dirty="0">
                <a:latin typeface="Microsoft Sans Serif"/>
                <a:cs typeface="Microsoft Sans Serif"/>
              </a:rPr>
              <a:t> </a:t>
            </a:r>
            <a:r>
              <a:rPr sz="2400" spc="-105" dirty="0">
                <a:latin typeface="Microsoft Sans Serif"/>
                <a:cs typeface="Microsoft Sans Serif"/>
              </a:rPr>
              <a:t>in</a:t>
            </a:r>
            <a:r>
              <a:rPr sz="2400" spc="-15" dirty="0">
                <a:latin typeface="Microsoft Sans Serif"/>
                <a:cs typeface="Microsoft Sans Serif"/>
              </a:rPr>
              <a:t> </a:t>
            </a:r>
            <a:r>
              <a:rPr sz="2400" spc="-95" dirty="0">
                <a:latin typeface="Microsoft Sans Serif"/>
                <a:cs typeface="Microsoft Sans Serif"/>
              </a:rPr>
              <a:t>line</a:t>
            </a:r>
            <a:r>
              <a:rPr sz="2400" dirty="0">
                <a:latin typeface="Microsoft Sans Serif"/>
                <a:cs typeface="Microsoft Sans Serif"/>
              </a:rPr>
              <a:t> </a:t>
            </a:r>
            <a:r>
              <a:rPr sz="2400" spc="-85" dirty="0">
                <a:latin typeface="Microsoft Sans Serif"/>
                <a:cs typeface="Microsoft Sans Serif"/>
              </a:rPr>
              <a:t>with</a:t>
            </a:r>
            <a:r>
              <a:rPr sz="2400" spc="5"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30" dirty="0">
                <a:latin typeface="Microsoft Sans Serif"/>
                <a:cs typeface="Microsoft Sans Serif"/>
              </a:rPr>
              <a:t>infraorbital </a:t>
            </a:r>
            <a:r>
              <a:rPr sz="2400" spc="-110" dirty="0">
                <a:latin typeface="Microsoft Sans Serif"/>
                <a:cs typeface="Microsoft Sans Serif"/>
              </a:rPr>
              <a:t>foramen</a:t>
            </a:r>
            <a:r>
              <a:rPr sz="2400" spc="-15" dirty="0">
                <a:latin typeface="Microsoft Sans Serif"/>
                <a:cs typeface="Microsoft Sans Serif"/>
              </a:rPr>
              <a:t> </a:t>
            </a:r>
            <a:r>
              <a:rPr sz="2400" spc="-90" dirty="0">
                <a:latin typeface="Microsoft Sans Serif"/>
                <a:cs typeface="Microsoft Sans Serif"/>
              </a:rPr>
              <a:t>during</a:t>
            </a:r>
            <a:r>
              <a:rPr sz="2400" spc="-5" dirty="0">
                <a:latin typeface="Microsoft Sans Serif"/>
                <a:cs typeface="Microsoft Sans Serif"/>
              </a:rPr>
              <a:t> </a:t>
            </a:r>
            <a:r>
              <a:rPr sz="2400" spc="-85" dirty="0">
                <a:latin typeface="Microsoft Sans Serif"/>
                <a:cs typeface="Microsoft Sans Serif"/>
              </a:rPr>
              <a:t>penetration.</a:t>
            </a:r>
            <a:r>
              <a:rPr sz="2400" spc="-30" dirty="0">
                <a:latin typeface="Microsoft Sans Serif"/>
                <a:cs typeface="Microsoft Sans Serif"/>
              </a:rPr>
              <a:t> </a:t>
            </a:r>
            <a:r>
              <a:rPr sz="2400" spc="-200" dirty="0">
                <a:latin typeface="Microsoft Sans Serif"/>
                <a:cs typeface="Microsoft Sans Serif"/>
              </a:rPr>
              <a:t>Do</a:t>
            </a:r>
            <a:r>
              <a:rPr sz="2400" spc="20" dirty="0">
                <a:latin typeface="Microsoft Sans Serif"/>
                <a:cs typeface="Microsoft Sans Serif"/>
              </a:rPr>
              <a:t> </a:t>
            </a:r>
            <a:r>
              <a:rPr sz="2400" spc="-120" dirty="0">
                <a:latin typeface="Microsoft Sans Serif"/>
                <a:cs typeface="Microsoft Sans Serif"/>
              </a:rPr>
              <a:t>not</a:t>
            </a:r>
            <a:r>
              <a:rPr sz="2400" spc="-15" dirty="0">
                <a:latin typeface="Microsoft Sans Serif"/>
                <a:cs typeface="Microsoft Sans Serif"/>
              </a:rPr>
              <a:t> </a:t>
            </a:r>
            <a:r>
              <a:rPr sz="2400" spc="-60" dirty="0">
                <a:latin typeface="Microsoft Sans Serif"/>
                <a:cs typeface="Microsoft Sans Serif"/>
              </a:rPr>
              <a:t>direct</a:t>
            </a:r>
            <a:r>
              <a:rPr sz="2400" spc="-20" dirty="0">
                <a:latin typeface="Microsoft Sans Serif"/>
                <a:cs typeface="Microsoft Sans Serif"/>
              </a:rPr>
              <a:t> </a:t>
            </a:r>
            <a:r>
              <a:rPr sz="2400" spc="-25" dirty="0">
                <a:latin typeface="Microsoft Sans Serif"/>
                <a:cs typeface="Microsoft Sans Serif"/>
              </a:rPr>
              <a:t>the</a:t>
            </a:r>
            <a:r>
              <a:rPr lang="en-US" sz="2400" spc="-25" dirty="0">
                <a:latin typeface="Microsoft Sans Serif"/>
                <a:cs typeface="Microsoft Sans Serif"/>
              </a:rPr>
              <a:t> </a:t>
            </a:r>
            <a:r>
              <a:rPr sz="2400" spc="-105" dirty="0">
                <a:latin typeface="Microsoft Sans Serif"/>
                <a:cs typeface="Microsoft Sans Serif"/>
              </a:rPr>
              <a:t>needle</a:t>
            </a:r>
            <a:r>
              <a:rPr sz="2400" spc="-20" dirty="0">
                <a:latin typeface="Microsoft Sans Serif"/>
                <a:cs typeface="Microsoft Sans Serif"/>
              </a:rPr>
              <a:t> </a:t>
            </a:r>
            <a:r>
              <a:rPr sz="2400" spc="-65" dirty="0">
                <a:latin typeface="Microsoft Sans Serif"/>
                <a:cs typeface="Microsoft Sans Serif"/>
              </a:rPr>
              <a:t>toward</a:t>
            </a:r>
            <a:r>
              <a:rPr sz="2400" spc="-25" dirty="0">
                <a:latin typeface="Microsoft Sans Serif"/>
                <a:cs typeface="Microsoft Sans Serif"/>
              </a:rPr>
              <a:t> </a:t>
            </a:r>
            <a:r>
              <a:rPr sz="2400" spc="-20" dirty="0">
                <a:latin typeface="Microsoft Sans Serif"/>
                <a:cs typeface="Microsoft Sans Serif"/>
              </a:rPr>
              <a:t>bone.</a:t>
            </a:r>
            <a:endParaRPr sz="2400" dirty="0">
              <a:latin typeface="Microsoft Sans Serif"/>
              <a:cs typeface="Microsoft Sans Serif"/>
            </a:endParaRPr>
          </a:p>
          <a:p>
            <a:pPr marL="697865" lvl="1" indent="-228600">
              <a:lnSpc>
                <a:spcPct val="100000"/>
              </a:lnSpc>
              <a:spcBef>
                <a:spcPts val="960"/>
              </a:spcBef>
              <a:buSzPct val="125000"/>
              <a:buFont typeface="Arial MT"/>
              <a:buChar char="•"/>
              <a:tabLst>
                <a:tab pos="697865" algn="l"/>
              </a:tabLst>
            </a:pPr>
            <a:r>
              <a:rPr sz="2400" spc="-175" dirty="0">
                <a:latin typeface="Microsoft Sans Serif"/>
                <a:cs typeface="Microsoft Sans Serif"/>
              </a:rPr>
              <a:t>Estimate</a:t>
            </a:r>
            <a:r>
              <a:rPr sz="2400" spc="5" dirty="0">
                <a:latin typeface="Microsoft Sans Serif"/>
                <a:cs typeface="Microsoft Sans Serif"/>
              </a:rPr>
              <a:t> </a:t>
            </a:r>
            <a:r>
              <a:rPr sz="2400" spc="-114" dirty="0">
                <a:latin typeface="Microsoft Sans Serif"/>
                <a:cs typeface="Microsoft Sans Serif"/>
              </a:rPr>
              <a:t>the</a:t>
            </a:r>
            <a:r>
              <a:rPr sz="2400" spc="-15" dirty="0">
                <a:latin typeface="Microsoft Sans Serif"/>
                <a:cs typeface="Microsoft Sans Serif"/>
              </a:rPr>
              <a:t> </a:t>
            </a:r>
            <a:r>
              <a:rPr sz="2400" spc="-75" dirty="0">
                <a:latin typeface="Microsoft Sans Serif"/>
                <a:cs typeface="Microsoft Sans Serif"/>
              </a:rPr>
              <a:t>depth</a:t>
            </a:r>
            <a:r>
              <a:rPr sz="2400" spc="-30"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80" dirty="0">
                <a:latin typeface="Microsoft Sans Serif"/>
                <a:cs typeface="Microsoft Sans Serif"/>
              </a:rPr>
              <a:t>penetration</a:t>
            </a:r>
            <a:r>
              <a:rPr sz="2400" spc="-30" dirty="0">
                <a:latin typeface="Microsoft Sans Serif"/>
                <a:cs typeface="Microsoft Sans Serif"/>
              </a:rPr>
              <a:t> </a:t>
            </a:r>
            <a:r>
              <a:rPr sz="2400" spc="-35" dirty="0">
                <a:latin typeface="Microsoft Sans Serif"/>
                <a:cs typeface="Microsoft Sans Serif"/>
              </a:rPr>
              <a:t>before</a:t>
            </a:r>
            <a:r>
              <a:rPr sz="2400" spc="-40" dirty="0">
                <a:latin typeface="Microsoft Sans Serif"/>
                <a:cs typeface="Microsoft Sans Serif"/>
              </a:rPr>
              <a:t> </a:t>
            </a:r>
            <a:r>
              <a:rPr sz="2400" spc="-10" dirty="0">
                <a:latin typeface="Microsoft Sans Serif"/>
                <a:cs typeface="Microsoft Sans Serif"/>
              </a:rPr>
              <a:t>injecting.</a:t>
            </a:r>
            <a:endParaRPr sz="2400" dirty="0">
              <a:latin typeface="Microsoft Sans Serif"/>
              <a:cs typeface="Microsoft Sans Serif"/>
            </a:endParaRPr>
          </a:p>
          <a:p>
            <a:pPr marL="241300" indent="-228600">
              <a:lnSpc>
                <a:spcPct val="100000"/>
              </a:lnSpc>
              <a:spcBef>
                <a:spcPts val="1525"/>
              </a:spcBef>
              <a:buSzPct val="125000"/>
              <a:buFont typeface="Arial MT"/>
              <a:buChar char="•"/>
              <a:tabLst>
                <a:tab pos="241300" algn="l"/>
              </a:tabLst>
            </a:pPr>
            <a:r>
              <a:rPr sz="2400" spc="-95" dirty="0">
                <a:latin typeface="Microsoft Sans Serif"/>
                <a:cs typeface="Microsoft Sans Serif"/>
              </a:rPr>
              <a:t>Needle</a:t>
            </a:r>
            <a:r>
              <a:rPr sz="2400" spc="-65" dirty="0">
                <a:latin typeface="Microsoft Sans Serif"/>
                <a:cs typeface="Microsoft Sans Serif"/>
              </a:rPr>
              <a:t> </a:t>
            </a:r>
            <a:r>
              <a:rPr sz="2400" spc="-85" dirty="0">
                <a:latin typeface="Microsoft Sans Serif"/>
                <a:cs typeface="Microsoft Sans Serif"/>
              </a:rPr>
              <a:t>deviation</a:t>
            </a:r>
            <a:r>
              <a:rPr sz="2400" spc="-75" dirty="0">
                <a:latin typeface="Microsoft Sans Serif"/>
                <a:cs typeface="Microsoft Sans Serif"/>
              </a:rPr>
              <a:t> </a:t>
            </a:r>
            <a:r>
              <a:rPr sz="2400" spc="-105" dirty="0">
                <a:latin typeface="Microsoft Sans Serif"/>
                <a:cs typeface="Microsoft Sans Serif"/>
              </a:rPr>
              <a:t>medial</a:t>
            </a:r>
            <a:r>
              <a:rPr sz="2400" spc="-55" dirty="0">
                <a:latin typeface="Microsoft Sans Serif"/>
                <a:cs typeface="Microsoft Sans Serif"/>
              </a:rPr>
              <a:t> </a:t>
            </a:r>
            <a:r>
              <a:rPr sz="2400" dirty="0">
                <a:latin typeface="Microsoft Sans Serif"/>
                <a:cs typeface="Microsoft Sans Serif"/>
              </a:rPr>
              <a:t>or</a:t>
            </a:r>
            <a:r>
              <a:rPr sz="2400" spc="-160" dirty="0">
                <a:latin typeface="Microsoft Sans Serif"/>
                <a:cs typeface="Microsoft Sans Serif"/>
              </a:rPr>
              <a:t> </a:t>
            </a:r>
            <a:r>
              <a:rPr sz="2400" spc="-20" dirty="0">
                <a:latin typeface="Microsoft Sans Serif"/>
                <a:cs typeface="Microsoft Sans Serif"/>
              </a:rPr>
              <a:t>lateral</a:t>
            </a:r>
            <a:r>
              <a:rPr sz="2400" spc="-80" dirty="0">
                <a:latin typeface="Microsoft Sans Serif"/>
                <a:cs typeface="Microsoft Sans Serif"/>
              </a:rPr>
              <a:t> </a:t>
            </a:r>
            <a:r>
              <a:rPr sz="2400" dirty="0">
                <a:latin typeface="Microsoft Sans Serif"/>
                <a:cs typeface="Microsoft Sans Serif"/>
              </a:rPr>
              <a:t>to</a:t>
            </a:r>
            <a:r>
              <a:rPr sz="2400" spc="-5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35" dirty="0">
                <a:latin typeface="Microsoft Sans Serif"/>
                <a:cs typeface="Microsoft Sans Serif"/>
              </a:rPr>
              <a:t>infraorbital</a:t>
            </a:r>
            <a:r>
              <a:rPr sz="2400" spc="-25" dirty="0">
                <a:latin typeface="Microsoft Sans Serif"/>
                <a:cs typeface="Microsoft Sans Serif"/>
              </a:rPr>
              <a:t> </a:t>
            </a:r>
            <a:r>
              <a:rPr sz="2400" spc="-135" dirty="0">
                <a:latin typeface="Microsoft Sans Serif"/>
                <a:cs typeface="Microsoft Sans Serif"/>
              </a:rPr>
              <a:t>foramen.</a:t>
            </a:r>
            <a:r>
              <a:rPr sz="2400" spc="-25" dirty="0">
                <a:latin typeface="Microsoft Sans Serif"/>
                <a:cs typeface="Microsoft Sans Serif"/>
              </a:rPr>
              <a:t> </a:t>
            </a:r>
            <a:r>
              <a:rPr sz="2400" spc="-385" dirty="0">
                <a:latin typeface="Microsoft Sans Serif"/>
                <a:cs typeface="Microsoft Sans Serif"/>
              </a:rPr>
              <a:t>To</a:t>
            </a:r>
            <a:r>
              <a:rPr sz="2400" spc="10" dirty="0">
                <a:latin typeface="Microsoft Sans Serif"/>
                <a:cs typeface="Microsoft Sans Serif"/>
              </a:rPr>
              <a:t> </a:t>
            </a:r>
            <a:r>
              <a:rPr sz="2400" spc="-10" dirty="0">
                <a:latin typeface="Microsoft Sans Serif"/>
                <a:cs typeface="Microsoft Sans Serif"/>
              </a:rPr>
              <a:t>correct:</a:t>
            </a:r>
            <a:endParaRPr sz="2400" dirty="0">
              <a:latin typeface="Microsoft Sans Serif"/>
              <a:cs typeface="Microsoft Sans Serif"/>
            </a:endParaRPr>
          </a:p>
          <a:p>
            <a:pPr marL="697865" lvl="1" indent="-228600">
              <a:lnSpc>
                <a:spcPct val="100000"/>
              </a:lnSpc>
              <a:spcBef>
                <a:spcPts val="1045"/>
              </a:spcBef>
              <a:buSzPct val="125000"/>
              <a:buFont typeface="Arial MT"/>
              <a:buChar char="•"/>
              <a:tabLst>
                <a:tab pos="697865" algn="l"/>
              </a:tabLst>
            </a:pPr>
            <a:r>
              <a:rPr sz="2400" spc="-100" dirty="0">
                <a:latin typeface="Microsoft Sans Serif"/>
                <a:cs typeface="Microsoft Sans Serif"/>
              </a:rPr>
              <a:t>Direct</a:t>
            </a:r>
            <a:r>
              <a:rPr sz="2400" spc="-2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5" dirty="0">
                <a:latin typeface="Microsoft Sans Serif"/>
                <a:cs typeface="Microsoft Sans Serif"/>
              </a:rPr>
              <a:t>needle</a:t>
            </a:r>
            <a:r>
              <a:rPr sz="2400" dirty="0">
                <a:latin typeface="Microsoft Sans Serif"/>
                <a:cs typeface="Microsoft Sans Serif"/>
              </a:rPr>
              <a:t> </a:t>
            </a:r>
            <a:r>
              <a:rPr sz="2400" spc="-70" dirty="0">
                <a:latin typeface="Microsoft Sans Serif"/>
                <a:cs typeface="Microsoft Sans Serif"/>
              </a:rPr>
              <a:t>toward</a:t>
            </a:r>
            <a:r>
              <a:rPr sz="2400" spc="-45"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14" dirty="0">
                <a:latin typeface="Microsoft Sans Serif"/>
                <a:cs typeface="Microsoft Sans Serif"/>
              </a:rPr>
              <a:t>foramen</a:t>
            </a:r>
            <a:r>
              <a:rPr sz="2400" spc="-20" dirty="0">
                <a:latin typeface="Microsoft Sans Serif"/>
                <a:cs typeface="Microsoft Sans Serif"/>
              </a:rPr>
              <a:t> </a:t>
            </a:r>
            <a:r>
              <a:rPr sz="2400" spc="-90" dirty="0">
                <a:latin typeface="Microsoft Sans Serif"/>
                <a:cs typeface="Microsoft Sans Serif"/>
              </a:rPr>
              <a:t>immediately</a:t>
            </a:r>
            <a:r>
              <a:rPr sz="2400" spc="-5" dirty="0">
                <a:latin typeface="Microsoft Sans Serif"/>
                <a:cs typeface="Microsoft Sans Serif"/>
              </a:rPr>
              <a:t> </a:t>
            </a:r>
            <a:r>
              <a:rPr sz="2400" dirty="0">
                <a:latin typeface="Microsoft Sans Serif"/>
                <a:cs typeface="Microsoft Sans Serif"/>
              </a:rPr>
              <a:t>after</a:t>
            </a:r>
            <a:r>
              <a:rPr sz="2400" spc="-45" dirty="0">
                <a:latin typeface="Microsoft Sans Serif"/>
                <a:cs typeface="Microsoft Sans Serif"/>
              </a:rPr>
              <a:t> </a:t>
            </a:r>
            <a:r>
              <a:rPr sz="2400" spc="-114" dirty="0">
                <a:latin typeface="Microsoft Sans Serif"/>
                <a:cs typeface="Microsoft Sans Serif"/>
              </a:rPr>
              <a:t>inserting</a:t>
            </a:r>
            <a:r>
              <a:rPr sz="2400" spc="-20" dirty="0">
                <a:latin typeface="Microsoft Sans Serif"/>
                <a:cs typeface="Microsoft Sans Serif"/>
              </a:rPr>
              <a:t> </a:t>
            </a:r>
            <a:r>
              <a:rPr sz="2400" spc="-75" dirty="0">
                <a:latin typeface="Microsoft Sans Serif"/>
                <a:cs typeface="Microsoft Sans Serif"/>
              </a:rPr>
              <a:t>and</a:t>
            </a:r>
            <a:r>
              <a:rPr sz="2400" spc="-10" dirty="0">
                <a:latin typeface="Microsoft Sans Serif"/>
                <a:cs typeface="Microsoft Sans Serif"/>
              </a:rPr>
              <a:t> </a:t>
            </a:r>
            <a:r>
              <a:rPr sz="2400" spc="-35" dirty="0">
                <a:latin typeface="Microsoft Sans Serif"/>
                <a:cs typeface="Microsoft Sans Serif"/>
              </a:rPr>
              <a:t>before</a:t>
            </a:r>
            <a:r>
              <a:rPr sz="2400" spc="-20" dirty="0">
                <a:latin typeface="Microsoft Sans Serif"/>
                <a:cs typeface="Microsoft Sans Serif"/>
              </a:rPr>
              <a:t> </a:t>
            </a:r>
            <a:r>
              <a:rPr sz="2400" spc="-10" dirty="0">
                <a:latin typeface="Microsoft Sans Serif"/>
                <a:cs typeface="Microsoft Sans Serif"/>
              </a:rPr>
              <a:t>advancing</a:t>
            </a:r>
            <a:r>
              <a:rPr lang="en-US" sz="2400" spc="-10" dirty="0">
                <a:latin typeface="Microsoft Sans Serif"/>
                <a:cs typeface="Microsoft Sans Serif"/>
              </a:rPr>
              <a:t> </a:t>
            </a:r>
            <a:r>
              <a:rPr lang="en-US" sz="2400" spc="-135" dirty="0">
                <a:latin typeface="Microsoft Sans Serif"/>
                <a:cs typeface="Microsoft Sans Serif"/>
              </a:rPr>
              <a:t>t</a:t>
            </a:r>
            <a:r>
              <a:rPr sz="2400" spc="-135" dirty="0">
                <a:latin typeface="Microsoft Sans Serif"/>
                <a:cs typeface="Microsoft Sans Serif"/>
              </a:rPr>
              <a:t>hrough</a:t>
            </a:r>
            <a:r>
              <a:rPr sz="2400" dirty="0">
                <a:latin typeface="Microsoft Sans Serif"/>
                <a:cs typeface="Microsoft Sans Serif"/>
              </a:rPr>
              <a:t> </a:t>
            </a:r>
            <a:r>
              <a:rPr sz="2400" spc="-114" dirty="0">
                <a:latin typeface="Microsoft Sans Serif"/>
                <a:cs typeface="Microsoft Sans Serif"/>
              </a:rPr>
              <a:t>the</a:t>
            </a:r>
            <a:r>
              <a:rPr sz="2400" spc="15" dirty="0">
                <a:latin typeface="Microsoft Sans Serif"/>
                <a:cs typeface="Microsoft Sans Serif"/>
              </a:rPr>
              <a:t> </a:t>
            </a:r>
            <a:r>
              <a:rPr sz="2400" spc="-35" dirty="0">
                <a:latin typeface="Microsoft Sans Serif"/>
                <a:cs typeface="Microsoft Sans Serif"/>
              </a:rPr>
              <a:t>tissue.</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220" dirty="0">
                <a:latin typeface="Microsoft Sans Serif"/>
                <a:cs typeface="Microsoft Sans Serif"/>
              </a:rPr>
              <a:t>Recheck</a:t>
            </a:r>
            <a:r>
              <a:rPr sz="2400" spc="10" dirty="0">
                <a:latin typeface="Microsoft Sans Serif"/>
                <a:cs typeface="Microsoft Sans Serif"/>
              </a:rPr>
              <a:t> </a:t>
            </a:r>
            <a:r>
              <a:rPr sz="2400" spc="-105" dirty="0">
                <a:latin typeface="Microsoft Sans Serif"/>
                <a:cs typeface="Microsoft Sans Serif"/>
              </a:rPr>
              <a:t>needle</a:t>
            </a:r>
            <a:r>
              <a:rPr sz="2400" dirty="0">
                <a:latin typeface="Microsoft Sans Serif"/>
                <a:cs typeface="Microsoft Sans Serif"/>
              </a:rPr>
              <a:t> </a:t>
            </a:r>
            <a:r>
              <a:rPr sz="2400" spc="-130" dirty="0">
                <a:latin typeface="Microsoft Sans Serif"/>
                <a:cs typeface="Microsoft Sans Serif"/>
              </a:rPr>
              <a:t>placement</a:t>
            </a:r>
            <a:r>
              <a:rPr sz="2400" spc="25" dirty="0">
                <a:latin typeface="Microsoft Sans Serif"/>
                <a:cs typeface="Microsoft Sans Serif"/>
              </a:rPr>
              <a:t> </a:t>
            </a:r>
            <a:r>
              <a:rPr sz="2400" spc="-35" dirty="0">
                <a:latin typeface="Microsoft Sans Serif"/>
                <a:cs typeface="Microsoft Sans Serif"/>
              </a:rPr>
              <a:t>before</a:t>
            </a:r>
            <a:r>
              <a:rPr sz="2400" spc="5" dirty="0">
                <a:latin typeface="Microsoft Sans Serif"/>
                <a:cs typeface="Microsoft Sans Serif"/>
              </a:rPr>
              <a:t> </a:t>
            </a:r>
            <a:r>
              <a:rPr sz="2400" spc="-70" dirty="0">
                <a:latin typeface="Microsoft Sans Serif"/>
                <a:cs typeface="Microsoft Sans Serif"/>
              </a:rPr>
              <a:t>aspirating</a:t>
            </a:r>
            <a:r>
              <a:rPr sz="2400" dirty="0">
                <a:latin typeface="Microsoft Sans Serif"/>
                <a:cs typeface="Microsoft Sans Serif"/>
              </a:rPr>
              <a:t> </a:t>
            </a:r>
            <a:r>
              <a:rPr sz="2400" spc="-60" dirty="0">
                <a:latin typeface="Microsoft Sans Serif"/>
                <a:cs typeface="Microsoft Sans Serif"/>
              </a:rPr>
              <a:t>and</a:t>
            </a:r>
            <a:r>
              <a:rPr sz="2400" spc="15" dirty="0">
                <a:latin typeface="Microsoft Sans Serif"/>
                <a:cs typeface="Microsoft Sans Serif"/>
              </a:rPr>
              <a:t> </a:t>
            </a:r>
            <a:r>
              <a:rPr sz="2400" spc="-100" dirty="0">
                <a:latin typeface="Microsoft Sans Serif"/>
                <a:cs typeface="Microsoft Sans Serif"/>
              </a:rPr>
              <a:t>depositing</a:t>
            </a:r>
            <a:r>
              <a:rPr sz="2400" spc="-25" dirty="0">
                <a:latin typeface="Microsoft Sans Serif"/>
                <a:cs typeface="Microsoft Sans Serif"/>
              </a:rPr>
              <a:t> </a:t>
            </a:r>
            <a:r>
              <a:rPr sz="2400" spc="-114" dirty="0">
                <a:latin typeface="Microsoft Sans Serif"/>
                <a:cs typeface="Microsoft Sans Serif"/>
              </a:rPr>
              <a:t>the</a:t>
            </a:r>
            <a:r>
              <a:rPr sz="2400" spc="25" dirty="0">
                <a:latin typeface="Microsoft Sans Serif"/>
                <a:cs typeface="Microsoft Sans Serif"/>
              </a:rPr>
              <a:t> </a:t>
            </a:r>
            <a:r>
              <a:rPr sz="2400" spc="-145" dirty="0">
                <a:latin typeface="Microsoft Sans Serif"/>
                <a:cs typeface="Microsoft Sans Serif"/>
              </a:rPr>
              <a:t>anesthetic</a:t>
            </a:r>
            <a:r>
              <a:rPr sz="2400" spc="-10" dirty="0">
                <a:latin typeface="Microsoft Sans Serif"/>
                <a:cs typeface="Microsoft Sans Serif"/>
              </a:rPr>
              <a:t> solution</a:t>
            </a:r>
            <a:endParaRPr sz="2400" dirty="0">
              <a:latin typeface="Microsoft Sans Serif"/>
              <a:cs typeface="Microsoft Sans Serif"/>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5275" rIns="0" bIns="0" rtlCol="0">
            <a:spAutoFit/>
          </a:bodyPr>
          <a:lstStyle/>
          <a:p>
            <a:pPr marL="12700">
              <a:lnSpc>
                <a:spcPct val="100000"/>
              </a:lnSpc>
              <a:spcBef>
                <a:spcPts val="100"/>
              </a:spcBef>
            </a:pPr>
            <a:r>
              <a:rPr spc="-345" dirty="0"/>
              <a:t>ANTERIOR</a:t>
            </a:r>
            <a:r>
              <a:rPr spc="-35" dirty="0"/>
              <a:t> </a:t>
            </a:r>
            <a:r>
              <a:rPr spc="-440" dirty="0"/>
              <a:t>SUPERIOR</a:t>
            </a:r>
            <a:r>
              <a:rPr spc="-25" dirty="0"/>
              <a:t> </a:t>
            </a:r>
            <a:r>
              <a:rPr spc="-405" dirty="0"/>
              <a:t>ALVEOLAR</a:t>
            </a:r>
            <a:r>
              <a:rPr spc="5" dirty="0"/>
              <a:t> </a:t>
            </a:r>
            <a:r>
              <a:rPr spc="-459" dirty="0"/>
              <a:t>NERVE</a:t>
            </a:r>
            <a:r>
              <a:rPr spc="-30" dirty="0"/>
              <a:t> </a:t>
            </a:r>
            <a:r>
              <a:rPr spc="-500" dirty="0"/>
              <a:t>BLOCK</a:t>
            </a:r>
          </a:p>
        </p:txBody>
      </p:sp>
      <p:sp>
        <p:nvSpPr>
          <p:cNvPr id="3" name="object 3"/>
          <p:cNvSpPr txBox="1"/>
          <p:nvPr/>
        </p:nvSpPr>
        <p:spPr>
          <a:xfrm>
            <a:off x="1220520" y="1458366"/>
            <a:ext cx="9740265" cy="3635375"/>
          </a:xfrm>
          <a:prstGeom prst="rect">
            <a:avLst/>
          </a:prstGeom>
        </p:spPr>
        <p:txBody>
          <a:bodyPr vert="horz" wrap="square" lIns="0" tIns="112395" rIns="0" bIns="0" rtlCol="0">
            <a:spAutoFit/>
          </a:bodyPr>
          <a:lstStyle/>
          <a:p>
            <a:pPr marL="12700">
              <a:lnSpc>
                <a:spcPct val="100000"/>
              </a:lnSpc>
              <a:spcBef>
                <a:spcPts val="885"/>
              </a:spcBef>
            </a:pPr>
            <a:r>
              <a:rPr sz="2400" b="1" spc="-114" dirty="0">
                <a:latin typeface="Arial"/>
                <a:cs typeface="Arial"/>
              </a:rPr>
              <a:t>Complications</a:t>
            </a:r>
            <a:endParaRPr sz="2400">
              <a:latin typeface="Arial"/>
              <a:cs typeface="Arial"/>
            </a:endParaRPr>
          </a:p>
          <a:p>
            <a:pPr marL="241300" indent="-228600">
              <a:lnSpc>
                <a:spcPct val="100000"/>
              </a:lnSpc>
              <a:spcBef>
                <a:spcPts val="1590"/>
              </a:spcBef>
              <a:buSzPct val="125000"/>
              <a:buFont typeface="Arial MT"/>
              <a:buChar char="•"/>
              <a:tabLst>
                <a:tab pos="241300" algn="l"/>
              </a:tabLst>
            </a:pPr>
            <a:r>
              <a:rPr sz="2400" b="1" spc="-140" dirty="0">
                <a:latin typeface="Arial"/>
                <a:cs typeface="Arial"/>
              </a:rPr>
              <a:t>Hematoma</a:t>
            </a:r>
            <a:r>
              <a:rPr sz="2400" spc="-140" dirty="0">
                <a:latin typeface="Microsoft Sans Serif"/>
                <a:cs typeface="Microsoft Sans Serif"/>
              </a:rPr>
              <a:t>(rare)</a:t>
            </a:r>
            <a:r>
              <a:rPr sz="2400" spc="40" dirty="0">
                <a:latin typeface="Microsoft Sans Serif"/>
                <a:cs typeface="Microsoft Sans Serif"/>
              </a:rPr>
              <a:t> </a:t>
            </a:r>
            <a:r>
              <a:rPr sz="2400" spc="-150" dirty="0">
                <a:latin typeface="Microsoft Sans Serif"/>
                <a:cs typeface="Microsoft Sans Serif"/>
              </a:rPr>
              <a:t>may</a:t>
            </a:r>
            <a:r>
              <a:rPr sz="2400" spc="5" dirty="0">
                <a:latin typeface="Microsoft Sans Serif"/>
                <a:cs typeface="Microsoft Sans Serif"/>
              </a:rPr>
              <a:t> </a:t>
            </a:r>
            <a:r>
              <a:rPr sz="2400" spc="-10" dirty="0">
                <a:latin typeface="Microsoft Sans Serif"/>
                <a:cs typeface="Microsoft Sans Serif"/>
              </a:rPr>
              <a:t>develop</a:t>
            </a:r>
            <a:endParaRPr sz="2400">
              <a:latin typeface="Microsoft Sans Serif"/>
              <a:cs typeface="Microsoft Sans Serif"/>
            </a:endParaRPr>
          </a:p>
          <a:p>
            <a:pPr marL="12700">
              <a:lnSpc>
                <a:spcPct val="100000"/>
              </a:lnSpc>
              <a:spcBef>
                <a:spcPts val="1560"/>
              </a:spcBef>
            </a:pPr>
            <a:r>
              <a:rPr sz="2400" spc="-114" dirty="0">
                <a:latin typeface="Microsoft Sans Serif"/>
                <a:cs typeface="Microsoft Sans Serif"/>
              </a:rPr>
              <a:t>–across</a:t>
            </a:r>
            <a:r>
              <a:rPr sz="2400" spc="-4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05" dirty="0">
                <a:latin typeface="Microsoft Sans Serif"/>
                <a:cs typeface="Microsoft Sans Serif"/>
              </a:rPr>
              <a:t>lower</a:t>
            </a:r>
            <a:r>
              <a:rPr sz="2400" spc="-55" dirty="0">
                <a:latin typeface="Microsoft Sans Serif"/>
                <a:cs typeface="Microsoft Sans Serif"/>
              </a:rPr>
              <a:t> </a:t>
            </a:r>
            <a:r>
              <a:rPr sz="2400" spc="-75" dirty="0">
                <a:latin typeface="Microsoft Sans Serif"/>
                <a:cs typeface="Microsoft Sans Serif"/>
              </a:rPr>
              <a:t>eyelid</a:t>
            </a:r>
            <a:r>
              <a:rPr sz="2400" spc="-85" dirty="0">
                <a:latin typeface="Microsoft Sans Serif"/>
                <a:cs typeface="Microsoft Sans Serif"/>
              </a:rPr>
              <a:t> </a:t>
            </a:r>
            <a:r>
              <a:rPr sz="2400" spc="-70" dirty="0">
                <a:latin typeface="Microsoft Sans Serif"/>
                <a:cs typeface="Microsoft Sans Serif"/>
              </a:rPr>
              <a:t>and</a:t>
            </a:r>
            <a:r>
              <a:rPr sz="2400" spc="-5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254" dirty="0">
                <a:latin typeface="Microsoft Sans Serif"/>
                <a:cs typeface="Microsoft Sans Serif"/>
              </a:rPr>
              <a:t>tissues</a:t>
            </a:r>
            <a:r>
              <a:rPr sz="2400" spc="25" dirty="0">
                <a:latin typeface="Microsoft Sans Serif"/>
                <a:cs typeface="Microsoft Sans Serif"/>
              </a:rPr>
              <a:t> </a:t>
            </a:r>
            <a:r>
              <a:rPr sz="2400" spc="-125" dirty="0">
                <a:latin typeface="Microsoft Sans Serif"/>
                <a:cs typeface="Microsoft Sans Serif"/>
              </a:rPr>
              <a:t>between</a:t>
            </a:r>
            <a:r>
              <a:rPr sz="2400" spc="-20" dirty="0">
                <a:latin typeface="Microsoft Sans Serif"/>
                <a:cs typeface="Microsoft Sans Serif"/>
              </a:rPr>
              <a:t> </a:t>
            </a:r>
            <a:r>
              <a:rPr sz="2400" dirty="0">
                <a:latin typeface="Microsoft Sans Serif"/>
                <a:cs typeface="Microsoft Sans Serif"/>
              </a:rPr>
              <a:t>it</a:t>
            </a:r>
            <a:r>
              <a:rPr sz="2400" spc="-45" dirty="0">
                <a:latin typeface="Microsoft Sans Serif"/>
                <a:cs typeface="Microsoft Sans Serif"/>
              </a:rPr>
              <a:t> </a:t>
            </a:r>
            <a:r>
              <a:rPr sz="2400" spc="-70" dirty="0">
                <a:latin typeface="Microsoft Sans Serif"/>
                <a:cs typeface="Microsoft Sans Serif"/>
              </a:rPr>
              <a:t>and</a:t>
            </a:r>
            <a:r>
              <a:rPr sz="2400" spc="-3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35" dirty="0">
                <a:latin typeface="Microsoft Sans Serif"/>
                <a:cs typeface="Microsoft Sans Serif"/>
              </a:rPr>
              <a:t>infraorbital</a:t>
            </a:r>
            <a:r>
              <a:rPr sz="2400" spc="-5" dirty="0">
                <a:latin typeface="Microsoft Sans Serif"/>
                <a:cs typeface="Microsoft Sans Serif"/>
              </a:rPr>
              <a:t> </a:t>
            </a:r>
            <a:r>
              <a:rPr sz="2400" spc="-85" dirty="0">
                <a:latin typeface="Microsoft Sans Serif"/>
                <a:cs typeface="Microsoft Sans Serif"/>
              </a:rPr>
              <a:t>foramen.</a:t>
            </a:r>
            <a:endParaRPr sz="2400">
              <a:latin typeface="Microsoft Sans Serif"/>
              <a:cs typeface="Microsoft Sans Serif"/>
            </a:endParaRPr>
          </a:p>
          <a:p>
            <a:pPr marL="240665" marR="362585" indent="-228600">
              <a:lnSpc>
                <a:spcPct val="120100"/>
              </a:lnSpc>
              <a:spcBef>
                <a:spcPts val="1005"/>
              </a:spcBef>
              <a:buSzPct val="125000"/>
              <a:buFont typeface="Arial MT"/>
              <a:buChar char="•"/>
              <a:tabLst>
                <a:tab pos="240665" algn="l"/>
              </a:tabLst>
            </a:pPr>
            <a:r>
              <a:rPr sz="2400" b="1" spc="-170" dirty="0">
                <a:latin typeface="Arial"/>
                <a:cs typeface="Arial"/>
              </a:rPr>
              <a:t>Management:</a:t>
            </a:r>
            <a:r>
              <a:rPr sz="2400" b="1" spc="-40" dirty="0">
                <a:latin typeface="Arial"/>
                <a:cs typeface="Arial"/>
              </a:rPr>
              <a:t> </a:t>
            </a:r>
            <a:r>
              <a:rPr sz="2400" dirty="0">
                <a:latin typeface="Microsoft Sans Serif"/>
                <a:cs typeface="Microsoft Sans Serif"/>
              </a:rPr>
              <a:t>apply</a:t>
            </a:r>
            <a:r>
              <a:rPr sz="2400" spc="-135" dirty="0">
                <a:latin typeface="Microsoft Sans Serif"/>
                <a:cs typeface="Microsoft Sans Serif"/>
              </a:rPr>
              <a:t> </a:t>
            </a:r>
            <a:r>
              <a:rPr sz="2400" spc="-190" dirty="0">
                <a:latin typeface="Microsoft Sans Serif"/>
                <a:cs typeface="Microsoft Sans Serif"/>
              </a:rPr>
              <a:t>pressure</a:t>
            </a:r>
            <a:r>
              <a:rPr sz="2400" spc="25" dirty="0">
                <a:latin typeface="Microsoft Sans Serif"/>
                <a:cs typeface="Microsoft Sans Serif"/>
              </a:rPr>
              <a:t> </a:t>
            </a:r>
            <a:r>
              <a:rPr sz="2400" spc="-220" dirty="0">
                <a:latin typeface="Microsoft Sans Serif"/>
                <a:cs typeface="Microsoft Sans Serif"/>
              </a:rPr>
              <a:t>on</a:t>
            </a:r>
            <a:r>
              <a:rPr sz="2400" spc="3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80" dirty="0">
                <a:latin typeface="Microsoft Sans Serif"/>
                <a:cs typeface="Microsoft Sans Serif"/>
              </a:rPr>
              <a:t>soft</a:t>
            </a:r>
            <a:r>
              <a:rPr sz="2400" spc="15"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114" dirty="0">
                <a:latin typeface="Microsoft Sans Serif"/>
                <a:cs typeface="Microsoft Sans Serif"/>
              </a:rPr>
              <a:t>over</a:t>
            </a:r>
            <a:r>
              <a:rPr sz="2400" spc="-35" dirty="0">
                <a:latin typeface="Microsoft Sans Serif"/>
                <a:cs typeface="Microsoft Sans Serif"/>
              </a:rPr>
              <a:t> </a:t>
            </a:r>
            <a:r>
              <a:rPr sz="2400" spc="-125" dirty="0">
                <a:latin typeface="Microsoft Sans Serif"/>
                <a:cs typeface="Microsoft Sans Serif"/>
              </a:rPr>
              <a:t>the</a:t>
            </a:r>
            <a:r>
              <a:rPr sz="2400" spc="-5" dirty="0">
                <a:latin typeface="Microsoft Sans Serif"/>
                <a:cs typeface="Microsoft Sans Serif"/>
              </a:rPr>
              <a:t> </a:t>
            </a:r>
            <a:r>
              <a:rPr sz="2400" spc="-130" dirty="0">
                <a:latin typeface="Microsoft Sans Serif"/>
                <a:cs typeface="Microsoft Sans Serif"/>
              </a:rPr>
              <a:t>foramen</a:t>
            </a:r>
            <a:r>
              <a:rPr sz="2400" dirty="0">
                <a:latin typeface="Microsoft Sans Serif"/>
                <a:cs typeface="Microsoft Sans Serif"/>
              </a:rPr>
              <a:t> for</a:t>
            </a:r>
            <a:r>
              <a:rPr sz="2400" spc="-15" dirty="0">
                <a:latin typeface="Microsoft Sans Serif"/>
                <a:cs typeface="Microsoft Sans Serif"/>
              </a:rPr>
              <a:t> </a:t>
            </a:r>
            <a:r>
              <a:rPr sz="2400" dirty="0">
                <a:latin typeface="Microsoft Sans Serif"/>
                <a:cs typeface="Microsoft Sans Serif"/>
              </a:rPr>
              <a:t>2</a:t>
            </a:r>
            <a:r>
              <a:rPr sz="2400" spc="-10"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50" dirty="0">
                <a:latin typeface="Microsoft Sans Serif"/>
                <a:cs typeface="Microsoft Sans Serif"/>
              </a:rPr>
              <a:t>3 </a:t>
            </a:r>
            <a:r>
              <a:rPr sz="2400" spc="-105" dirty="0">
                <a:latin typeface="Microsoft Sans Serif"/>
                <a:cs typeface="Microsoft Sans Serif"/>
              </a:rPr>
              <a:t>minutes.</a:t>
            </a:r>
            <a:endParaRPr sz="2400">
              <a:latin typeface="Microsoft Sans Serif"/>
              <a:cs typeface="Microsoft Sans Serif"/>
            </a:endParaRPr>
          </a:p>
          <a:p>
            <a:pPr marL="12700" marR="50165">
              <a:lnSpc>
                <a:spcPct val="120100"/>
              </a:lnSpc>
              <a:spcBef>
                <a:spcPts val="1010"/>
              </a:spcBef>
            </a:pPr>
            <a:r>
              <a:rPr sz="2400" spc="-190" dirty="0">
                <a:latin typeface="Microsoft Sans Serif"/>
                <a:cs typeface="Microsoft Sans Serif"/>
              </a:rPr>
              <a:t>Its</a:t>
            </a:r>
            <a:r>
              <a:rPr sz="2400" spc="20" dirty="0">
                <a:latin typeface="Microsoft Sans Serif"/>
                <a:cs typeface="Microsoft Sans Serif"/>
              </a:rPr>
              <a:t> </a:t>
            </a:r>
            <a:r>
              <a:rPr sz="2400" spc="-110" dirty="0">
                <a:latin typeface="Microsoft Sans Serif"/>
                <a:cs typeface="Microsoft Sans Serif"/>
              </a:rPr>
              <a:t>extremely</a:t>
            </a:r>
            <a:r>
              <a:rPr sz="2400" spc="-50" dirty="0">
                <a:latin typeface="Microsoft Sans Serif"/>
                <a:cs typeface="Microsoft Sans Serif"/>
              </a:rPr>
              <a:t> </a:t>
            </a:r>
            <a:r>
              <a:rPr sz="2400" spc="-10" dirty="0">
                <a:latin typeface="Microsoft Sans Serif"/>
                <a:cs typeface="Microsoft Sans Serif"/>
              </a:rPr>
              <a:t>rare</a:t>
            </a:r>
            <a:r>
              <a:rPr sz="2400" spc="-135" dirty="0">
                <a:latin typeface="Microsoft Sans Serif"/>
                <a:cs typeface="Microsoft Sans Serif"/>
              </a:rPr>
              <a:t> </a:t>
            </a:r>
            <a:r>
              <a:rPr sz="2400" spc="-200" dirty="0">
                <a:latin typeface="Microsoft Sans Serif"/>
                <a:cs typeface="Microsoft Sans Serif"/>
              </a:rPr>
              <a:t>because</a:t>
            </a:r>
            <a:r>
              <a:rPr sz="2400" spc="40" dirty="0">
                <a:latin typeface="Microsoft Sans Serif"/>
                <a:cs typeface="Microsoft Sans Serif"/>
              </a:rPr>
              <a:t> </a:t>
            </a:r>
            <a:r>
              <a:rPr sz="2400" spc="-185" dirty="0">
                <a:latin typeface="Microsoft Sans Serif"/>
                <a:cs typeface="Microsoft Sans Serif"/>
              </a:rPr>
              <a:t>pressure</a:t>
            </a:r>
            <a:r>
              <a:rPr sz="2400" spc="25" dirty="0">
                <a:latin typeface="Microsoft Sans Serif"/>
                <a:cs typeface="Microsoft Sans Serif"/>
              </a:rPr>
              <a:t> </a:t>
            </a:r>
            <a:r>
              <a:rPr sz="2400" spc="-225" dirty="0">
                <a:latin typeface="Microsoft Sans Serif"/>
                <a:cs typeface="Microsoft Sans Serif"/>
              </a:rPr>
              <a:t>is</a:t>
            </a:r>
            <a:r>
              <a:rPr sz="2400" spc="5" dirty="0">
                <a:latin typeface="Microsoft Sans Serif"/>
                <a:cs typeface="Microsoft Sans Serif"/>
              </a:rPr>
              <a:t> </a:t>
            </a:r>
            <a:r>
              <a:rPr sz="2400" spc="-110" dirty="0">
                <a:latin typeface="Microsoft Sans Serif"/>
                <a:cs typeface="Microsoft Sans Serif"/>
              </a:rPr>
              <a:t>routinely</a:t>
            </a:r>
            <a:r>
              <a:rPr sz="2400" spc="-10" dirty="0">
                <a:latin typeface="Microsoft Sans Serif"/>
                <a:cs typeface="Microsoft Sans Serif"/>
              </a:rPr>
              <a:t> </a:t>
            </a:r>
            <a:r>
              <a:rPr sz="2400" spc="-25" dirty="0">
                <a:latin typeface="Microsoft Sans Serif"/>
                <a:cs typeface="Microsoft Sans Serif"/>
              </a:rPr>
              <a:t>applied</a:t>
            </a:r>
            <a:r>
              <a:rPr sz="2400" spc="-20"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140" dirty="0">
                <a:latin typeface="Microsoft Sans Serif"/>
                <a:cs typeface="Microsoft Sans Serif"/>
              </a:rPr>
              <a:t>the</a:t>
            </a:r>
            <a:r>
              <a:rPr sz="2400" spc="-10" dirty="0">
                <a:latin typeface="Microsoft Sans Serif"/>
                <a:cs typeface="Microsoft Sans Serif"/>
              </a:rPr>
              <a:t> </a:t>
            </a:r>
            <a:r>
              <a:rPr sz="2400" spc="-140" dirty="0">
                <a:latin typeface="Microsoft Sans Serif"/>
                <a:cs typeface="Microsoft Sans Serif"/>
              </a:rPr>
              <a:t>injection</a:t>
            </a:r>
            <a:r>
              <a:rPr sz="2400" spc="-20" dirty="0">
                <a:latin typeface="Microsoft Sans Serif"/>
                <a:cs typeface="Microsoft Sans Serif"/>
              </a:rPr>
              <a:t> </a:t>
            </a:r>
            <a:r>
              <a:rPr sz="2400" spc="-150" dirty="0">
                <a:latin typeface="Microsoft Sans Serif"/>
                <a:cs typeface="Microsoft Sans Serif"/>
              </a:rPr>
              <a:t>site</a:t>
            </a:r>
            <a:r>
              <a:rPr sz="2400" spc="-10" dirty="0">
                <a:latin typeface="Microsoft Sans Serif"/>
                <a:cs typeface="Microsoft Sans Serif"/>
              </a:rPr>
              <a:t> </a:t>
            </a:r>
            <a:r>
              <a:rPr sz="2400" spc="-20" dirty="0">
                <a:latin typeface="Microsoft Sans Serif"/>
                <a:cs typeface="Microsoft Sans Serif"/>
              </a:rPr>
              <a:t>both </a:t>
            </a:r>
            <a:r>
              <a:rPr sz="2400" spc="-100" dirty="0">
                <a:latin typeface="Microsoft Sans Serif"/>
                <a:cs typeface="Microsoft Sans Serif"/>
              </a:rPr>
              <a:t>during</a:t>
            </a:r>
            <a:r>
              <a:rPr sz="2400" spc="-40" dirty="0">
                <a:latin typeface="Microsoft Sans Serif"/>
                <a:cs typeface="Microsoft Sans Serif"/>
              </a:rPr>
              <a:t> </a:t>
            </a:r>
            <a:r>
              <a:rPr sz="2400" spc="-75" dirty="0">
                <a:latin typeface="Microsoft Sans Serif"/>
                <a:cs typeface="Microsoft Sans Serif"/>
              </a:rPr>
              <a:t>and</a:t>
            </a:r>
            <a:r>
              <a:rPr sz="2400" spc="5" dirty="0">
                <a:latin typeface="Microsoft Sans Serif"/>
                <a:cs typeface="Microsoft Sans Serif"/>
              </a:rPr>
              <a:t> </a:t>
            </a:r>
            <a:r>
              <a:rPr sz="2400" dirty="0">
                <a:latin typeface="Microsoft Sans Serif"/>
                <a:cs typeface="Microsoft Sans Serif"/>
              </a:rPr>
              <a:t>after</a:t>
            </a:r>
            <a:r>
              <a:rPr sz="2400" spc="-5" dirty="0">
                <a:latin typeface="Microsoft Sans Serif"/>
                <a:cs typeface="Microsoft Sans Serif"/>
              </a:rPr>
              <a:t> </a:t>
            </a:r>
            <a:r>
              <a:rPr sz="2400" spc="-130" dirty="0">
                <a:latin typeface="Microsoft Sans Serif"/>
                <a:cs typeface="Microsoft Sans Serif"/>
              </a:rPr>
              <a:t>administration</a:t>
            </a:r>
            <a:r>
              <a:rPr sz="2400" dirty="0">
                <a:latin typeface="Microsoft Sans Serif"/>
                <a:cs typeface="Microsoft Sans Serif"/>
              </a:rPr>
              <a:t> of</a:t>
            </a:r>
            <a:r>
              <a:rPr sz="2400" spc="60" dirty="0">
                <a:latin typeface="Microsoft Sans Serif"/>
                <a:cs typeface="Microsoft Sans Serif"/>
              </a:rPr>
              <a:t> </a:t>
            </a:r>
            <a:r>
              <a:rPr sz="2400" spc="-150" dirty="0">
                <a:latin typeface="Microsoft Sans Serif"/>
                <a:cs typeface="Microsoft Sans Serif"/>
              </a:rPr>
              <a:t>the</a:t>
            </a:r>
            <a:r>
              <a:rPr sz="2400" spc="-5" dirty="0">
                <a:latin typeface="Microsoft Sans Serif"/>
                <a:cs typeface="Microsoft Sans Serif"/>
              </a:rPr>
              <a:t> </a:t>
            </a:r>
            <a:r>
              <a:rPr sz="2400" spc="-250" dirty="0">
                <a:latin typeface="Microsoft Sans Serif"/>
                <a:cs typeface="Microsoft Sans Serif"/>
              </a:rPr>
              <a:t>ASA</a:t>
            </a:r>
            <a:r>
              <a:rPr sz="2400" spc="45" dirty="0">
                <a:latin typeface="Microsoft Sans Serif"/>
                <a:cs typeface="Microsoft Sans Serif"/>
              </a:rPr>
              <a:t> </a:t>
            </a:r>
            <a:r>
              <a:rPr sz="2400" spc="-145" dirty="0">
                <a:latin typeface="Microsoft Sans Serif"/>
                <a:cs typeface="Microsoft Sans Serif"/>
              </a:rPr>
              <a:t>nerve</a:t>
            </a:r>
            <a:r>
              <a:rPr sz="2400" spc="-15" dirty="0">
                <a:latin typeface="Microsoft Sans Serif"/>
                <a:cs typeface="Microsoft Sans Serif"/>
              </a:rPr>
              <a:t> </a:t>
            </a:r>
            <a:r>
              <a:rPr sz="2400" spc="-10" dirty="0">
                <a:latin typeface="Microsoft Sans Serif"/>
                <a:cs typeface="Microsoft Sans Serif"/>
              </a:rPr>
              <a:t>block.</a:t>
            </a:r>
            <a:endParaRPr sz="2400">
              <a:latin typeface="Microsoft Sans Serif"/>
              <a:cs typeface="Microsoft Sans Serif"/>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515" dirty="0"/>
              <a:t>GREATER</a:t>
            </a:r>
            <a:r>
              <a:rPr spc="-10" dirty="0"/>
              <a:t> </a:t>
            </a:r>
            <a:r>
              <a:rPr spc="-415" dirty="0"/>
              <a:t>PALATINE</a:t>
            </a:r>
            <a:r>
              <a:rPr spc="-30" dirty="0"/>
              <a:t> </a:t>
            </a:r>
            <a:r>
              <a:rPr spc="-459" dirty="0"/>
              <a:t>NERVE</a:t>
            </a:r>
            <a:r>
              <a:rPr spc="-30" dirty="0"/>
              <a:t> </a:t>
            </a:r>
            <a:r>
              <a:rPr spc="-495" dirty="0"/>
              <a:t>BLOCK</a:t>
            </a:r>
          </a:p>
        </p:txBody>
      </p:sp>
      <p:sp>
        <p:nvSpPr>
          <p:cNvPr id="3" name="object 3"/>
          <p:cNvSpPr txBox="1"/>
          <p:nvPr/>
        </p:nvSpPr>
        <p:spPr>
          <a:xfrm>
            <a:off x="1220520" y="2207920"/>
            <a:ext cx="9039225" cy="3352841"/>
          </a:xfrm>
          <a:prstGeom prst="rect">
            <a:avLst/>
          </a:prstGeom>
        </p:spPr>
        <p:txBody>
          <a:bodyPr vert="horz" wrap="square" lIns="0" tIns="112395" rIns="0" bIns="0" rtlCol="0">
            <a:spAutoFit/>
          </a:bodyPr>
          <a:lstStyle/>
          <a:p>
            <a:pPr marL="241300" indent="-228600">
              <a:lnSpc>
                <a:spcPct val="100000"/>
              </a:lnSpc>
              <a:spcBef>
                <a:spcPts val="885"/>
              </a:spcBef>
              <a:buSzPct val="125000"/>
              <a:buFont typeface="Arial MT"/>
              <a:buChar char="•"/>
              <a:tabLst>
                <a:tab pos="241300" algn="l"/>
              </a:tabLst>
            </a:pPr>
            <a:r>
              <a:rPr sz="2400" spc="-195" dirty="0">
                <a:latin typeface="Microsoft Sans Serif"/>
                <a:cs typeface="Microsoft Sans Serif"/>
              </a:rPr>
              <a:t>Also</a:t>
            </a:r>
            <a:r>
              <a:rPr sz="2400" spc="50" dirty="0">
                <a:latin typeface="Microsoft Sans Serif"/>
                <a:cs typeface="Microsoft Sans Serif"/>
              </a:rPr>
              <a:t> </a:t>
            </a:r>
            <a:r>
              <a:rPr sz="2400" spc="-225" dirty="0">
                <a:latin typeface="Microsoft Sans Serif"/>
                <a:cs typeface="Microsoft Sans Serif"/>
              </a:rPr>
              <a:t>known</a:t>
            </a:r>
            <a:r>
              <a:rPr sz="2400" spc="50" dirty="0">
                <a:latin typeface="Microsoft Sans Serif"/>
                <a:cs typeface="Microsoft Sans Serif"/>
              </a:rPr>
              <a:t> </a:t>
            </a:r>
            <a:r>
              <a:rPr sz="2400" spc="-220" dirty="0">
                <a:latin typeface="Microsoft Sans Serif"/>
                <a:cs typeface="Microsoft Sans Serif"/>
              </a:rPr>
              <a:t>as</a:t>
            </a:r>
            <a:r>
              <a:rPr sz="2400" spc="65" dirty="0">
                <a:latin typeface="Microsoft Sans Serif"/>
                <a:cs typeface="Microsoft Sans Serif"/>
              </a:rPr>
              <a:t> </a:t>
            </a:r>
            <a:r>
              <a:rPr sz="2400" b="1" spc="-170" dirty="0">
                <a:latin typeface="Arial"/>
                <a:cs typeface="Arial"/>
              </a:rPr>
              <a:t>Anterior</a:t>
            </a:r>
            <a:r>
              <a:rPr sz="2400" b="1" spc="-5" dirty="0">
                <a:latin typeface="Arial"/>
                <a:cs typeface="Arial"/>
              </a:rPr>
              <a:t> </a:t>
            </a:r>
            <a:r>
              <a:rPr sz="2400" b="1" spc="-120" dirty="0">
                <a:latin typeface="Arial"/>
                <a:cs typeface="Arial"/>
              </a:rPr>
              <a:t>palatine</a:t>
            </a:r>
            <a:r>
              <a:rPr sz="2400" b="1" spc="-15" dirty="0">
                <a:latin typeface="Arial"/>
                <a:cs typeface="Arial"/>
              </a:rPr>
              <a:t> </a:t>
            </a:r>
            <a:r>
              <a:rPr sz="2400" b="1" spc="-180" dirty="0">
                <a:latin typeface="Arial"/>
                <a:cs typeface="Arial"/>
              </a:rPr>
              <a:t>nerve</a:t>
            </a:r>
            <a:r>
              <a:rPr sz="2400" b="1" spc="15" dirty="0">
                <a:latin typeface="Arial"/>
                <a:cs typeface="Arial"/>
              </a:rPr>
              <a:t> </a:t>
            </a:r>
            <a:r>
              <a:rPr sz="2400" b="1" spc="-10" dirty="0">
                <a:latin typeface="Arial"/>
                <a:cs typeface="Arial"/>
              </a:rPr>
              <a:t>block.</a:t>
            </a:r>
            <a:endParaRPr sz="2400" dirty="0">
              <a:latin typeface="Arial"/>
              <a:cs typeface="Arial"/>
            </a:endParaRPr>
          </a:p>
          <a:p>
            <a:pPr marL="241300" indent="-228600">
              <a:lnSpc>
                <a:spcPct val="100000"/>
              </a:lnSpc>
              <a:spcBef>
                <a:spcPts val="1590"/>
              </a:spcBef>
              <a:buSzPct val="125000"/>
              <a:buFont typeface="Arial MT"/>
              <a:buChar char="•"/>
              <a:tabLst>
                <a:tab pos="241300" algn="l"/>
              </a:tabLst>
            </a:pPr>
            <a:r>
              <a:rPr sz="2400" spc="-160" dirty="0">
                <a:latin typeface="Microsoft Sans Serif"/>
                <a:cs typeface="Microsoft Sans Serif"/>
              </a:rPr>
              <a:t>Although</a:t>
            </a:r>
            <a:r>
              <a:rPr sz="2400" dirty="0">
                <a:latin typeface="Microsoft Sans Serif"/>
                <a:cs typeface="Microsoft Sans Serif"/>
              </a:rPr>
              <a:t> </a:t>
            </a:r>
            <a:r>
              <a:rPr sz="2400" spc="-55" dirty="0">
                <a:latin typeface="Microsoft Sans Serif"/>
                <a:cs typeface="Microsoft Sans Serif"/>
              </a:rPr>
              <a:t>potentially</a:t>
            </a:r>
            <a:r>
              <a:rPr sz="2400" spc="10" dirty="0">
                <a:latin typeface="Microsoft Sans Serif"/>
                <a:cs typeface="Microsoft Sans Serif"/>
              </a:rPr>
              <a:t> </a:t>
            </a:r>
            <a:r>
              <a:rPr sz="2400" spc="-125" dirty="0">
                <a:latin typeface="Microsoft Sans Serif"/>
                <a:cs typeface="Microsoft Sans Serif"/>
              </a:rPr>
              <a:t>traumatic,</a:t>
            </a:r>
            <a:r>
              <a:rPr sz="2400" spc="20" dirty="0">
                <a:latin typeface="Microsoft Sans Serif"/>
                <a:cs typeface="Microsoft Sans Serif"/>
              </a:rPr>
              <a:t> </a:t>
            </a:r>
            <a:r>
              <a:rPr sz="2400" spc="-140" dirty="0">
                <a:latin typeface="Microsoft Sans Serif"/>
                <a:cs typeface="Microsoft Sans Serif"/>
              </a:rPr>
              <a:t>its</a:t>
            </a:r>
            <a:r>
              <a:rPr sz="2400" spc="10" dirty="0">
                <a:latin typeface="Microsoft Sans Serif"/>
                <a:cs typeface="Microsoft Sans Serif"/>
              </a:rPr>
              <a:t> </a:t>
            </a:r>
            <a:r>
              <a:rPr sz="2400" spc="-254" dirty="0">
                <a:latin typeface="Microsoft Sans Serif"/>
                <a:cs typeface="Microsoft Sans Serif"/>
              </a:rPr>
              <a:t>less</a:t>
            </a:r>
            <a:r>
              <a:rPr sz="2400" spc="20" dirty="0">
                <a:latin typeface="Microsoft Sans Serif"/>
                <a:cs typeface="Microsoft Sans Serif"/>
              </a:rPr>
              <a:t> </a:t>
            </a:r>
            <a:r>
              <a:rPr sz="2400" spc="-145" dirty="0">
                <a:latin typeface="Microsoft Sans Serif"/>
                <a:cs typeface="Microsoft Sans Serif"/>
              </a:rPr>
              <a:t>than</a:t>
            </a:r>
            <a:r>
              <a:rPr sz="2400" spc="15" dirty="0">
                <a:latin typeface="Microsoft Sans Serif"/>
                <a:cs typeface="Microsoft Sans Serif"/>
              </a:rPr>
              <a:t> </a:t>
            </a:r>
            <a:r>
              <a:rPr sz="2400" spc="-140" dirty="0">
                <a:latin typeface="Microsoft Sans Serif"/>
                <a:cs typeface="Microsoft Sans Serif"/>
              </a:rPr>
              <a:t>the</a:t>
            </a:r>
            <a:r>
              <a:rPr sz="2400" spc="25" dirty="0">
                <a:latin typeface="Microsoft Sans Serif"/>
                <a:cs typeface="Microsoft Sans Serif"/>
              </a:rPr>
              <a:t> </a:t>
            </a:r>
            <a:r>
              <a:rPr sz="2400" spc="-130" dirty="0">
                <a:latin typeface="Microsoft Sans Serif"/>
                <a:cs typeface="Microsoft Sans Serif"/>
              </a:rPr>
              <a:t>nasopalatine</a:t>
            </a:r>
            <a:r>
              <a:rPr lang="en-US" sz="2400" spc="-130" dirty="0">
                <a:latin typeface="Microsoft Sans Serif"/>
                <a:cs typeface="Microsoft Sans Serif"/>
              </a:rPr>
              <a:t> </a:t>
            </a:r>
            <a:r>
              <a:rPr sz="2400" spc="-130" dirty="0">
                <a:latin typeface="Microsoft Sans Serif"/>
                <a:cs typeface="Microsoft Sans Serif"/>
              </a:rPr>
              <a:t>nerve</a:t>
            </a:r>
            <a:r>
              <a:rPr sz="2400" spc="30" dirty="0">
                <a:latin typeface="Microsoft Sans Serif"/>
                <a:cs typeface="Microsoft Sans Serif"/>
              </a:rPr>
              <a:t> </a:t>
            </a:r>
            <a:r>
              <a:rPr sz="2400" spc="-10" dirty="0">
                <a:latin typeface="Microsoft Sans Serif"/>
                <a:cs typeface="Microsoft Sans Serif"/>
              </a:rPr>
              <a:t>block</a:t>
            </a:r>
            <a:endParaRPr sz="2400" dirty="0">
              <a:latin typeface="Microsoft Sans Serif"/>
              <a:cs typeface="Microsoft Sans Serif"/>
            </a:endParaRPr>
          </a:p>
          <a:p>
            <a:pPr marL="469265">
              <a:lnSpc>
                <a:spcPct val="100000"/>
              </a:lnSpc>
              <a:spcBef>
                <a:spcPts val="1045"/>
              </a:spcBef>
            </a:pPr>
            <a:r>
              <a:rPr sz="2400" spc="-130" dirty="0">
                <a:latin typeface="Microsoft Sans Serif"/>
                <a:cs typeface="Microsoft Sans Serif"/>
              </a:rPr>
              <a:t>–tissues</a:t>
            </a:r>
            <a:r>
              <a:rPr sz="2400" spc="-25" dirty="0">
                <a:latin typeface="Microsoft Sans Serif"/>
                <a:cs typeface="Microsoft Sans Serif"/>
              </a:rPr>
              <a:t> </a:t>
            </a:r>
            <a:r>
              <a:rPr sz="2400" spc="-145" dirty="0">
                <a:latin typeface="Microsoft Sans Serif"/>
                <a:cs typeface="Microsoft Sans Serif"/>
              </a:rPr>
              <a:t>surrounding</a:t>
            </a:r>
            <a:r>
              <a:rPr sz="2400" spc="10"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30" dirty="0">
                <a:latin typeface="Microsoft Sans Serif"/>
                <a:cs typeface="Microsoft Sans Serif"/>
              </a:rPr>
              <a:t>greater</a:t>
            </a:r>
            <a:r>
              <a:rPr sz="2400" spc="-105" dirty="0">
                <a:latin typeface="Microsoft Sans Serif"/>
                <a:cs typeface="Microsoft Sans Serif"/>
              </a:rPr>
              <a:t> </a:t>
            </a:r>
            <a:r>
              <a:rPr sz="2400" spc="-50" dirty="0">
                <a:latin typeface="Microsoft Sans Serif"/>
                <a:cs typeface="Microsoft Sans Serif"/>
              </a:rPr>
              <a:t>palatine</a:t>
            </a:r>
            <a:r>
              <a:rPr sz="2400" spc="-75" dirty="0">
                <a:latin typeface="Microsoft Sans Serif"/>
                <a:cs typeface="Microsoft Sans Serif"/>
              </a:rPr>
              <a:t> </a:t>
            </a:r>
            <a:r>
              <a:rPr sz="2400" spc="-110" dirty="0">
                <a:latin typeface="Microsoft Sans Serif"/>
                <a:cs typeface="Microsoft Sans Serif"/>
              </a:rPr>
              <a:t>foramen</a:t>
            </a:r>
            <a:r>
              <a:rPr sz="2400" spc="-20" dirty="0">
                <a:latin typeface="Microsoft Sans Serif"/>
                <a:cs typeface="Microsoft Sans Serif"/>
              </a:rPr>
              <a:t> </a:t>
            </a:r>
            <a:r>
              <a:rPr sz="2400" dirty="0">
                <a:latin typeface="Microsoft Sans Serif"/>
                <a:cs typeface="Microsoft Sans Serif"/>
              </a:rPr>
              <a:t>are</a:t>
            </a:r>
            <a:r>
              <a:rPr sz="2400" spc="-30" dirty="0">
                <a:latin typeface="Microsoft Sans Serif"/>
                <a:cs typeface="Microsoft Sans Serif"/>
              </a:rPr>
              <a:t> </a:t>
            </a:r>
            <a:r>
              <a:rPr sz="2400" spc="-120" dirty="0">
                <a:latin typeface="Microsoft Sans Serif"/>
                <a:cs typeface="Microsoft Sans Serif"/>
              </a:rPr>
              <a:t>not</a:t>
            </a:r>
            <a:r>
              <a:rPr sz="2400" spc="-15" dirty="0">
                <a:latin typeface="Microsoft Sans Serif"/>
                <a:cs typeface="Microsoft Sans Serif"/>
              </a:rPr>
              <a:t> </a:t>
            </a:r>
            <a:r>
              <a:rPr sz="2400" spc="-185" dirty="0">
                <a:latin typeface="Microsoft Sans Serif"/>
                <a:cs typeface="Microsoft Sans Serif"/>
              </a:rPr>
              <a:t>as</a:t>
            </a:r>
            <a:r>
              <a:rPr sz="2400" spc="30" dirty="0">
                <a:latin typeface="Microsoft Sans Serif"/>
                <a:cs typeface="Microsoft Sans Serif"/>
              </a:rPr>
              <a:t> </a:t>
            </a:r>
            <a:r>
              <a:rPr sz="2400" spc="-20" dirty="0">
                <a:latin typeface="Microsoft Sans Serif"/>
                <a:cs typeface="Microsoft Sans Serif"/>
              </a:rPr>
              <a:t>firmly</a:t>
            </a:r>
            <a:r>
              <a:rPr sz="2400" spc="-30" dirty="0">
                <a:latin typeface="Microsoft Sans Serif"/>
                <a:cs typeface="Microsoft Sans Serif"/>
              </a:rPr>
              <a:t> </a:t>
            </a:r>
            <a:r>
              <a:rPr sz="2400" spc="-95" dirty="0">
                <a:latin typeface="Microsoft Sans Serif"/>
                <a:cs typeface="Microsoft Sans Serif"/>
              </a:rPr>
              <a:t>adherent</a:t>
            </a:r>
            <a:r>
              <a:rPr sz="2400" spc="-30" dirty="0">
                <a:latin typeface="Microsoft Sans Serif"/>
                <a:cs typeface="Microsoft Sans Serif"/>
              </a:rPr>
              <a:t> </a:t>
            </a:r>
            <a:r>
              <a:rPr sz="2400" dirty="0">
                <a:latin typeface="Microsoft Sans Serif"/>
                <a:cs typeface="Microsoft Sans Serif"/>
              </a:rPr>
              <a:t>to</a:t>
            </a:r>
            <a:r>
              <a:rPr sz="2400" spc="-25" dirty="0">
                <a:latin typeface="Microsoft Sans Serif"/>
                <a:cs typeface="Microsoft Sans Serif"/>
              </a:rPr>
              <a:t> bone</a:t>
            </a:r>
            <a:endParaRPr sz="2400" dirty="0">
              <a:latin typeface="Microsoft Sans Serif"/>
              <a:cs typeface="Microsoft Sans Serif"/>
            </a:endParaRPr>
          </a:p>
          <a:p>
            <a:pPr marL="469265">
              <a:lnSpc>
                <a:spcPct val="100000"/>
              </a:lnSpc>
              <a:spcBef>
                <a:spcPts val="965"/>
              </a:spcBef>
            </a:pPr>
            <a:r>
              <a:rPr sz="2400" spc="-20" dirty="0">
                <a:latin typeface="Microsoft Sans Serif"/>
                <a:cs typeface="Microsoft Sans Serif"/>
              </a:rPr>
              <a:t>–therefore</a:t>
            </a:r>
            <a:r>
              <a:rPr sz="2400" spc="-114" dirty="0">
                <a:latin typeface="Microsoft Sans Serif"/>
                <a:cs typeface="Microsoft Sans Serif"/>
              </a:rPr>
              <a:t> </a:t>
            </a:r>
            <a:r>
              <a:rPr sz="2400" spc="-10" dirty="0">
                <a:latin typeface="Microsoft Sans Serif"/>
                <a:cs typeface="Microsoft Sans Serif"/>
              </a:rPr>
              <a:t>are</a:t>
            </a:r>
            <a:r>
              <a:rPr sz="2400" spc="-85" dirty="0">
                <a:latin typeface="Microsoft Sans Serif"/>
                <a:cs typeface="Microsoft Sans Serif"/>
              </a:rPr>
              <a:t> </a:t>
            </a:r>
            <a:r>
              <a:rPr sz="2400" spc="-30" dirty="0">
                <a:latin typeface="Microsoft Sans Serif"/>
                <a:cs typeface="Microsoft Sans Serif"/>
              </a:rPr>
              <a:t>better</a:t>
            </a:r>
            <a:r>
              <a:rPr sz="2400" spc="-60" dirty="0">
                <a:latin typeface="Microsoft Sans Serif"/>
                <a:cs typeface="Microsoft Sans Serif"/>
              </a:rPr>
              <a:t> </a:t>
            </a:r>
            <a:r>
              <a:rPr sz="2400" spc="-20" dirty="0">
                <a:latin typeface="Microsoft Sans Serif"/>
                <a:cs typeface="Microsoft Sans Serif"/>
              </a:rPr>
              <a:t>able</a:t>
            </a:r>
            <a:r>
              <a:rPr sz="2400" spc="-40"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150" dirty="0">
                <a:latin typeface="Microsoft Sans Serif"/>
                <a:cs typeface="Microsoft Sans Serif"/>
              </a:rPr>
              <a:t>accommodate</a:t>
            </a:r>
            <a:r>
              <a:rPr sz="2400" spc="15" dirty="0">
                <a:latin typeface="Microsoft Sans Serif"/>
                <a:cs typeface="Microsoft Sans Serif"/>
              </a:rPr>
              <a:t> </a:t>
            </a:r>
            <a:r>
              <a:rPr sz="2400" spc="-110" dirty="0">
                <a:latin typeface="Microsoft Sans Serif"/>
                <a:cs typeface="Microsoft Sans Serif"/>
              </a:rPr>
              <a:t>the</a:t>
            </a:r>
            <a:r>
              <a:rPr sz="2400" spc="-10" dirty="0">
                <a:latin typeface="Microsoft Sans Serif"/>
                <a:cs typeface="Microsoft Sans Serif"/>
              </a:rPr>
              <a:t> </a:t>
            </a:r>
            <a:r>
              <a:rPr sz="2400" spc="-175" dirty="0">
                <a:latin typeface="Microsoft Sans Serif"/>
                <a:cs typeface="Microsoft Sans Serif"/>
              </a:rPr>
              <a:t>volume</a:t>
            </a:r>
            <a:r>
              <a:rPr sz="2400" spc="40"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145" dirty="0">
                <a:latin typeface="Microsoft Sans Serif"/>
                <a:cs typeface="Microsoft Sans Serif"/>
              </a:rPr>
              <a:t>solution</a:t>
            </a:r>
            <a:r>
              <a:rPr sz="2400" spc="-10" dirty="0">
                <a:latin typeface="Microsoft Sans Serif"/>
                <a:cs typeface="Microsoft Sans Serif"/>
              </a:rPr>
              <a:t> deposited.</a:t>
            </a:r>
            <a:endParaRPr sz="2400" dirty="0">
              <a:latin typeface="Microsoft Sans Serif"/>
              <a:cs typeface="Microsoft Sans Serif"/>
            </a:endParaRPr>
          </a:p>
          <a:p>
            <a:pPr marL="241300" indent="-228600">
              <a:lnSpc>
                <a:spcPct val="100000"/>
              </a:lnSpc>
              <a:spcBef>
                <a:spcPts val="1520"/>
              </a:spcBef>
              <a:buSzPct val="125000"/>
              <a:buFont typeface="Arial MT"/>
              <a:buChar char="•"/>
              <a:tabLst>
                <a:tab pos="241300" algn="l"/>
              </a:tabLst>
            </a:pPr>
            <a:r>
              <a:rPr sz="2400" b="1" spc="-150" dirty="0">
                <a:latin typeface="Arial"/>
                <a:cs typeface="Arial"/>
              </a:rPr>
              <a:t>Nerve</a:t>
            </a:r>
            <a:r>
              <a:rPr sz="2400" b="1" spc="-20" dirty="0">
                <a:latin typeface="Arial"/>
                <a:cs typeface="Arial"/>
              </a:rPr>
              <a:t> </a:t>
            </a:r>
            <a:r>
              <a:rPr sz="2400" b="1" spc="-180" dirty="0">
                <a:latin typeface="Arial"/>
                <a:cs typeface="Arial"/>
              </a:rPr>
              <a:t>Anesthetized</a:t>
            </a:r>
            <a:r>
              <a:rPr sz="2400" spc="-180" dirty="0">
                <a:latin typeface="Microsoft Sans Serif"/>
                <a:cs typeface="Microsoft Sans Serif"/>
              </a:rPr>
              <a:t>:</a:t>
            </a:r>
            <a:r>
              <a:rPr sz="2400" spc="10" dirty="0">
                <a:latin typeface="Microsoft Sans Serif"/>
                <a:cs typeface="Microsoft Sans Serif"/>
              </a:rPr>
              <a:t> </a:t>
            </a:r>
            <a:r>
              <a:rPr sz="2400" spc="-35" dirty="0">
                <a:latin typeface="Microsoft Sans Serif"/>
                <a:cs typeface="Microsoft Sans Serif"/>
              </a:rPr>
              <a:t>Greater</a:t>
            </a:r>
            <a:r>
              <a:rPr sz="2400" spc="20" dirty="0">
                <a:latin typeface="Microsoft Sans Serif"/>
                <a:cs typeface="Microsoft Sans Serif"/>
              </a:rPr>
              <a:t> </a:t>
            </a:r>
            <a:r>
              <a:rPr sz="2400" spc="-10" dirty="0">
                <a:latin typeface="Microsoft Sans Serif"/>
                <a:cs typeface="Microsoft Sans Serif"/>
              </a:rPr>
              <a:t>palatine</a:t>
            </a:r>
            <a:endParaRPr sz="2400" dirty="0">
              <a:latin typeface="Microsoft Sans Serif"/>
              <a:cs typeface="Microsoft Sans Serif"/>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539318"/>
            <a:ext cx="6679565" cy="574675"/>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5" dirty="0"/>
              <a:t> </a:t>
            </a:r>
            <a:r>
              <a:rPr spc="-415" dirty="0"/>
              <a:t>PALATINE</a:t>
            </a:r>
            <a:r>
              <a:rPr spc="-30" dirty="0"/>
              <a:t> </a:t>
            </a:r>
            <a:r>
              <a:rPr spc="-465" dirty="0"/>
              <a:t>NERVE</a:t>
            </a:r>
            <a:r>
              <a:rPr spc="-30" dirty="0"/>
              <a:t> </a:t>
            </a:r>
            <a:r>
              <a:rPr spc="-500" dirty="0"/>
              <a:t>BLOCK</a:t>
            </a:r>
          </a:p>
        </p:txBody>
      </p:sp>
      <p:sp>
        <p:nvSpPr>
          <p:cNvPr id="3" name="object 3"/>
          <p:cNvSpPr txBox="1"/>
          <p:nvPr/>
        </p:nvSpPr>
        <p:spPr>
          <a:xfrm>
            <a:off x="1106220" y="1121562"/>
            <a:ext cx="8633460" cy="1497965"/>
          </a:xfrm>
          <a:prstGeom prst="rect">
            <a:avLst/>
          </a:prstGeom>
        </p:spPr>
        <p:txBody>
          <a:bodyPr vert="horz" wrap="square" lIns="0" tIns="112395" rIns="0" bIns="0" rtlCol="0">
            <a:spAutoFit/>
          </a:bodyPr>
          <a:lstStyle/>
          <a:p>
            <a:pPr marL="12700">
              <a:lnSpc>
                <a:spcPct val="100000"/>
              </a:lnSpc>
              <a:spcBef>
                <a:spcPts val="885"/>
              </a:spcBef>
            </a:pPr>
            <a:r>
              <a:rPr sz="2400" b="1" spc="-175" dirty="0">
                <a:latin typeface="Arial"/>
                <a:cs typeface="Arial"/>
              </a:rPr>
              <a:t>Areas</a:t>
            </a:r>
            <a:r>
              <a:rPr sz="2400" b="1" dirty="0">
                <a:latin typeface="Arial"/>
                <a:cs typeface="Arial"/>
              </a:rPr>
              <a:t> </a:t>
            </a:r>
            <a:r>
              <a:rPr sz="2400" b="1" spc="-90" dirty="0">
                <a:latin typeface="Arial"/>
                <a:cs typeface="Arial"/>
              </a:rPr>
              <a:t>Anesthetized</a:t>
            </a:r>
            <a:endParaRPr sz="2400">
              <a:latin typeface="Arial"/>
              <a:cs typeface="Arial"/>
            </a:endParaRPr>
          </a:p>
          <a:p>
            <a:pPr marL="240665" marR="5080" indent="-228600">
              <a:lnSpc>
                <a:spcPct val="120000"/>
              </a:lnSpc>
              <a:spcBef>
                <a:spcPts val="1010"/>
              </a:spcBef>
              <a:buSzPct val="125000"/>
              <a:buFont typeface="Arial MT"/>
              <a:buChar char="•"/>
              <a:tabLst>
                <a:tab pos="240665" algn="l"/>
              </a:tabLst>
            </a:pPr>
            <a:r>
              <a:rPr sz="2400" spc="-285" dirty="0">
                <a:latin typeface="Microsoft Sans Serif"/>
                <a:cs typeface="Microsoft Sans Serif"/>
              </a:rPr>
              <a:t>The</a:t>
            </a:r>
            <a:r>
              <a:rPr sz="2400" spc="10" dirty="0">
                <a:latin typeface="Microsoft Sans Serif"/>
                <a:cs typeface="Microsoft Sans Serif"/>
              </a:rPr>
              <a:t> </a:t>
            </a:r>
            <a:r>
              <a:rPr sz="2400" spc="-100" dirty="0">
                <a:latin typeface="Microsoft Sans Serif"/>
                <a:cs typeface="Microsoft Sans Serif"/>
              </a:rPr>
              <a:t>posterior</a:t>
            </a:r>
            <a:r>
              <a:rPr sz="2400" spc="-60" dirty="0">
                <a:latin typeface="Microsoft Sans Serif"/>
                <a:cs typeface="Microsoft Sans Serif"/>
              </a:rPr>
              <a:t> </a:t>
            </a:r>
            <a:r>
              <a:rPr sz="2400" spc="-75" dirty="0">
                <a:latin typeface="Microsoft Sans Serif"/>
                <a:cs typeface="Microsoft Sans Serif"/>
              </a:rPr>
              <a:t>portion</a:t>
            </a:r>
            <a:r>
              <a:rPr sz="2400" spc="-85" dirty="0">
                <a:latin typeface="Microsoft Sans Serif"/>
                <a:cs typeface="Microsoft Sans Serif"/>
              </a:rPr>
              <a:t> </a:t>
            </a:r>
            <a:r>
              <a:rPr sz="2400" dirty="0">
                <a:latin typeface="Microsoft Sans Serif"/>
                <a:cs typeface="Microsoft Sans Serif"/>
              </a:rPr>
              <a:t>of </a:t>
            </a:r>
            <a:r>
              <a:rPr sz="2400" spc="-150" dirty="0">
                <a:latin typeface="Microsoft Sans Serif"/>
                <a:cs typeface="Microsoft Sans Serif"/>
              </a:rPr>
              <a:t>the</a:t>
            </a:r>
            <a:r>
              <a:rPr sz="2400" spc="-10" dirty="0">
                <a:latin typeface="Microsoft Sans Serif"/>
                <a:cs typeface="Microsoft Sans Serif"/>
              </a:rPr>
              <a:t> </a:t>
            </a:r>
            <a:r>
              <a:rPr sz="2400" spc="-55" dirty="0">
                <a:latin typeface="Microsoft Sans Serif"/>
                <a:cs typeface="Microsoft Sans Serif"/>
              </a:rPr>
              <a:t>hard</a:t>
            </a:r>
            <a:r>
              <a:rPr sz="2400" spc="-40" dirty="0">
                <a:latin typeface="Microsoft Sans Serif"/>
                <a:cs typeface="Microsoft Sans Serif"/>
              </a:rPr>
              <a:t> </a:t>
            </a:r>
            <a:r>
              <a:rPr sz="2400" spc="-20" dirty="0">
                <a:latin typeface="Microsoft Sans Serif"/>
                <a:cs typeface="Microsoft Sans Serif"/>
              </a:rPr>
              <a:t>palate</a:t>
            </a:r>
            <a:r>
              <a:rPr sz="2400" spc="-40" dirty="0">
                <a:latin typeface="Microsoft Sans Serif"/>
                <a:cs typeface="Microsoft Sans Serif"/>
              </a:rPr>
              <a:t> </a:t>
            </a:r>
            <a:r>
              <a:rPr sz="2400" spc="-75" dirty="0">
                <a:latin typeface="Microsoft Sans Serif"/>
                <a:cs typeface="Microsoft Sans Serif"/>
              </a:rPr>
              <a:t>and</a:t>
            </a:r>
            <a:r>
              <a:rPr sz="2400" spc="-35" dirty="0">
                <a:latin typeface="Microsoft Sans Serif"/>
                <a:cs typeface="Microsoft Sans Serif"/>
              </a:rPr>
              <a:t> </a:t>
            </a:r>
            <a:r>
              <a:rPr sz="2400" spc="-140" dirty="0">
                <a:latin typeface="Microsoft Sans Serif"/>
                <a:cs typeface="Microsoft Sans Serif"/>
              </a:rPr>
              <a:t>its</a:t>
            </a:r>
            <a:r>
              <a:rPr sz="2400" spc="-20" dirty="0">
                <a:latin typeface="Microsoft Sans Serif"/>
                <a:cs typeface="Microsoft Sans Serif"/>
              </a:rPr>
              <a:t> </a:t>
            </a:r>
            <a:r>
              <a:rPr sz="2400" spc="-90" dirty="0">
                <a:latin typeface="Microsoft Sans Serif"/>
                <a:cs typeface="Microsoft Sans Serif"/>
              </a:rPr>
              <a:t>overlying</a:t>
            </a:r>
            <a:r>
              <a:rPr sz="2400" spc="-55" dirty="0">
                <a:latin typeface="Microsoft Sans Serif"/>
                <a:cs typeface="Microsoft Sans Serif"/>
              </a:rPr>
              <a:t> </a:t>
            </a:r>
            <a:r>
              <a:rPr sz="2400" spc="-80" dirty="0">
                <a:latin typeface="Microsoft Sans Serif"/>
                <a:cs typeface="Microsoft Sans Serif"/>
              </a:rPr>
              <a:t>soft</a:t>
            </a:r>
            <a:r>
              <a:rPr sz="2400" spc="-10" dirty="0">
                <a:latin typeface="Microsoft Sans Serif"/>
                <a:cs typeface="Microsoft Sans Serif"/>
              </a:rPr>
              <a:t> </a:t>
            </a:r>
            <a:r>
              <a:rPr sz="2400" spc="-200" dirty="0">
                <a:latin typeface="Microsoft Sans Serif"/>
                <a:cs typeface="Microsoft Sans Serif"/>
              </a:rPr>
              <a:t>tissues, </a:t>
            </a:r>
            <a:r>
              <a:rPr sz="2400" spc="-55" dirty="0">
                <a:latin typeface="Microsoft Sans Serif"/>
                <a:cs typeface="Microsoft Sans Serif"/>
              </a:rPr>
              <a:t>anteriorly</a:t>
            </a:r>
            <a:r>
              <a:rPr sz="2400" spc="-105" dirty="0">
                <a:latin typeface="Microsoft Sans Serif"/>
                <a:cs typeface="Microsoft Sans Serif"/>
              </a:rPr>
              <a:t> </a:t>
            </a:r>
            <a:r>
              <a:rPr sz="2400" spc="-225" dirty="0">
                <a:latin typeface="Microsoft Sans Serif"/>
                <a:cs typeface="Microsoft Sans Serif"/>
              </a:rPr>
              <a:t>as</a:t>
            </a:r>
            <a:r>
              <a:rPr sz="2400" spc="15" dirty="0">
                <a:latin typeface="Microsoft Sans Serif"/>
                <a:cs typeface="Microsoft Sans Serif"/>
              </a:rPr>
              <a:t> </a:t>
            </a:r>
            <a:r>
              <a:rPr sz="2400" dirty="0">
                <a:latin typeface="Microsoft Sans Serif"/>
                <a:cs typeface="Microsoft Sans Serif"/>
              </a:rPr>
              <a:t>far</a:t>
            </a:r>
            <a:r>
              <a:rPr sz="2400" spc="-45" dirty="0">
                <a:latin typeface="Microsoft Sans Serif"/>
                <a:cs typeface="Microsoft Sans Serif"/>
              </a:rPr>
              <a:t> </a:t>
            </a:r>
            <a:r>
              <a:rPr sz="2400" spc="-225" dirty="0">
                <a:latin typeface="Microsoft Sans Serif"/>
                <a:cs typeface="Microsoft Sans Serif"/>
              </a:rPr>
              <a:t>as</a:t>
            </a:r>
            <a:r>
              <a:rPr sz="2400" spc="1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35" dirty="0">
                <a:latin typeface="Microsoft Sans Serif"/>
                <a:cs typeface="Microsoft Sans Serif"/>
              </a:rPr>
              <a:t>first</a:t>
            </a:r>
            <a:r>
              <a:rPr sz="2400" dirty="0">
                <a:latin typeface="Microsoft Sans Serif"/>
                <a:cs typeface="Microsoft Sans Serif"/>
              </a:rPr>
              <a:t> </a:t>
            </a:r>
            <a:r>
              <a:rPr sz="2400" spc="-90" dirty="0">
                <a:latin typeface="Microsoft Sans Serif"/>
                <a:cs typeface="Microsoft Sans Serif"/>
              </a:rPr>
              <a:t>premolar</a:t>
            </a:r>
            <a:r>
              <a:rPr sz="2400" spc="-25" dirty="0">
                <a:latin typeface="Microsoft Sans Serif"/>
                <a:cs typeface="Microsoft Sans Serif"/>
              </a:rPr>
              <a:t> </a:t>
            </a:r>
            <a:r>
              <a:rPr sz="2400" spc="-80" dirty="0">
                <a:latin typeface="Microsoft Sans Serif"/>
                <a:cs typeface="Microsoft Sans Serif"/>
              </a:rPr>
              <a:t>and</a:t>
            </a:r>
            <a:r>
              <a:rPr sz="2400" spc="-30" dirty="0">
                <a:latin typeface="Microsoft Sans Serif"/>
                <a:cs typeface="Microsoft Sans Serif"/>
              </a:rPr>
              <a:t> </a:t>
            </a:r>
            <a:r>
              <a:rPr sz="2400" spc="-85" dirty="0">
                <a:latin typeface="Microsoft Sans Serif"/>
                <a:cs typeface="Microsoft Sans Serif"/>
              </a:rPr>
              <a:t>medially</a:t>
            </a:r>
            <a:r>
              <a:rPr sz="2400" spc="-40" dirty="0">
                <a:latin typeface="Microsoft Sans Serif"/>
                <a:cs typeface="Microsoft Sans Serif"/>
              </a:rPr>
              <a:t> </a:t>
            </a:r>
            <a:r>
              <a:rPr sz="2400" dirty="0">
                <a:latin typeface="Microsoft Sans Serif"/>
                <a:cs typeface="Microsoft Sans Serif"/>
              </a:rPr>
              <a:t>to</a:t>
            </a:r>
            <a:r>
              <a:rPr sz="2400" spc="-2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0" dirty="0">
                <a:latin typeface="Microsoft Sans Serif"/>
                <a:cs typeface="Microsoft Sans Serif"/>
              </a:rPr>
              <a:t>midline</a:t>
            </a:r>
            <a:endParaRPr sz="2400">
              <a:latin typeface="Microsoft Sans Serif"/>
              <a:cs typeface="Microsoft Sans Serif"/>
            </a:endParaRPr>
          </a:p>
        </p:txBody>
      </p:sp>
      <p:pic>
        <p:nvPicPr>
          <p:cNvPr id="4" name="object 4"/>
          <p:cNvPicPr/>
          <p:nvPr/>
        </p:nvPicPr>
        <p:blipFill>
          <a:blip r:embed="rId2" cstate="print"/>
          <a:stretch>
            <a:fillRect/>
          </a:stretch>
        </p:blipFill>
        <p:spPr>
          <a:xfrm>
            <a:off x="2325623" y="2679231"/>
            <a:ext cx="7011151" cy="4178753"/>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019378"/>
            <a:ext cx="6679565" cy="574675"/>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5" dirty="0"/>
              <a:t> </a:t>
            </a:r>
            <a:r>
              <a:rPr spc="-415" dirty="0"/>
              <a:t>PALATINE</a:t>
            </a:r>
            <a:r>
              <a:rPr spc="-30" dirty="0"/>
              <a:t> </a:t>
            </a:r>
            <a:r>
              <a:rPr spc="-465" dirty="0"/>
              <a:t>NERVE</a:t>
            </a:r>
            <a:r>
              <a:rPr spc="-30" dirty="0"/>
              <a:t> </a:t>
            </a:r>
            <a:r>
              <a:rPr spc="-500" dirty="0"/>
              <a:t>BLOCK</a:t>
            </a:r>
          </a:p>
        </p:txBody>
      </p:sp>
      <p:sp>
        <p:nvSpPr>
          <p:cNvPr id="3" name="object 3"/>
          <p:cNvSpPr txBox="1"/>
          <p:nvPr/>
        </p:nvSpPr>
        <p:spPr>
          <a:xfrm>
            <a:off x="1220520" y="1771091"/>
            <a:ext cx="9423400" cy="4402103"/>
          </a:xfrm>
          <a:prstGeom prst="rect">
            <a:avLst/>
          </a:prstGeom>
        </p:spPr>
        <p:txBody>
          <a:bodyPr vert="horz" wrap="square" lIns="0" tIns="83185" rIns="0" bIns="0" rtlCol="0">
            <a:spAutoFit/>
          </a:bodyPr>
          <a:lstStyle/>
          <a:p>
            <a:pPr marL="12700">
              <a:lnSpc>
                <a:spcPct val="100000"/>
              </a:lnSpc>
              <a:spcBef>
                <a:spcPts val="655"/>
              </a:spcBef>
            </a:pPr>
            <a:r>
              <a:rPr sz="2400" b="1" spc="-80" dirty="0">
                <a:latin typeface="Arial"/>
                <a:cs typeface="Arial"/>
              </a:rPr>
              <a:t>Indications</a:t>
            </a:r>
            <a:endParaRPr sz="2400" dirty="0">
              <a:latin typeface="Arial"/>
              <a:cs typeface="Arial"/>
            </a:endParaRPr>
          </a:p>
          <a:p>
            <a:pPr marL="240665" marR="169545" indent="-228600">
              <a:lnSpc>
                <a:spcPct val="110000"/>
              </a:lnSpc>
              <a:spcBef>
                <a:spcPts val="1010"/>
              </a:spcBef>
              <a:buSzPct val="125000"/>
              <a:buFont typeface="Arial MT"/>
              <a:buChar char="•"/>
              <a:tabLst>
                <a:tab pos="240665" algn="l"/>
              </a:tabLst>
            </a:pPr>
            <a:r>
              <a:rPr sz="2400" spc="-160" dirty="0">
                <a:latin typeface="Microsoft Sans Serif"/>
                <a:cs typeface="Microsoft Sans Serif"/>
              </a:rPr>
              <a:t>When</a:t>
            </a:r>
            <a:r>
              <a:rPr sz="2400" dirty="0">
                <a:latin typeface="Microsoft Sans Serif"/>
                <a:cs typeface="Microsoft Sans Serif"/>
              </a:rPr>
              <a:t> palatal</a:t>
            </a:r>
            <a:r>
              <a:rPr sz="2400" spc="-160" dirty="0">
                <a:latin typeface="Microsoft Sans Serif"/>
                <a:cs typeface="Microsoft Sans Serif"/>
              </a:rPr>
              <a:t> </a:t>
            </a:r>
            <a:r>
              <a:rPr sz="2400" spc="-80" dirty="0">
                <a:latin typeface="Microsoft Sans Serif"/>
                <a:cs typeface="Microsoft Sans Serif"/>
              </a:rPr>
              <a:t>soft</a:t>
            </a:r>
            <a:r>
              <a:rPr sz="2400" spc="10"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180" dirty="0">
                <a:latin typeface="Microsoft Sans Serif"/>
                <a:cs typeface="Microsoft Sans Serif"/>
              </a:rPr>
              <a:t>anesthesia</a:t>
            </a:r>
            <a:r>
              <a:rPr sz="2400" spc="25"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200" dirty="0">
                <a:latin typeface="Microsoft Sans Serif"/>
                <a:cs typeface="Microsoft Sans Serif"/>
              </a:rPr>
              <a:t>necessary</a:t>
            </a:r>
            <a:r>
              <a:rPr sz="2400" spc="40" dirty="0">
                <a:latin typeface="Microsoft Sans Serif"/>
                <a:cs typeface="Microsoft Sans Serif"/>
              </a:rPr>
              <a:t> </a:t>
            </a:r>
            <a:r>
              <a:rPr sz="2400" dirty="0">
                <a:latin typeface="Microsoft Sans Serif"/>
                <a:cs typeface="Microsoft Sans Serif"/>
              </a:rPr>
              <a:t>for</a:t>
            </a:r>
            <a:r>
              <a:rPr sz="2400" spc="-20" dirty="0">
                <a:latin typeface="Microsoft Sans Serif"/>
                <a:cs typeface="Microsoft Sans Serif"/>
              </a:rPr>
              <a:t> </a:t>
            </a:r>
            <a:r>
              <a:rPr sz="2400" spc="-100" dirty="0">
                <a:latin typeface="Microsoft Sans Serif"/>
                <a:cs typeface="Microsoft Sans Serif"/>
              </a:rPr>
              <a:t>restorative</a:t>
            </a:r>
            <a:r>
              <a:rPr sz="2400" spc="20" dirty="0">
                <a:latin typeface="Microsoft Sans Serif"/>
                <a:cs typeface="Microsoft Sans Serif"/>
              </a:rPr>
              <a:t> </a:t>
            </a:r>
            <a:r>
              <a:rPr sz="2400" spc="-80" dirty="0">
                <a:latin typeface="Microsoft Sans Serif"/>
                <a:cs typeface="Microsoft Sans Serif"/>
              </a:rPr>
              <a:t>therapy</a:t>
            </a:r>
            <a:r>
              <a:rPr sz="2400" spc="-10" dirty="0">
                <a:latin typeface="Microsoft Sans Serif"/>
                <a:cs typeface="Microsoft Sans Serif"/>
              </a:rPr>
              <a:t> </a:t>
            </a:r>
            <a:r>
              <a:rPr sz="2400" spc="-25" dirty="0">
                <a:latin typeface="Microsoft Sans Serif"/>
                <a:cs typeface="Microsoft Sans Serif"/>
              </a:rPr>
              <a:t>on </a:t>
            </a:r>
            <a:r>
              <a:rPr sz="2400" spc="-180" dirty="0">
                <a:latin typeface="Microsoft Sans Serif"/>
                <a:cs typeface="Microsoft Sans Serif"/>
              </a:rPr>
              <a:t>more</a:t>
            </a:r>
            <a:r>
              <a:rPr sz="2400" spc="20" dirty="0">
                <a:latin typeface="Microsoft Sans Serif"/>
                <a:cs typeface="Microsoft Sans Serif"/>
              </a:rPr>
              <a:t> </a:t>
            </a:r>
            <a:r>
              <a:rPr sz="2400" spc="-155" dirty="0">
                <a:latin typeface="Microsoft Sans Serif"/>
                <a:cs typeface="Microsoft Sans Serif"/>
              </a:rPr>
              <a:t>than</a:t>
            </a:r>
            <a:r>
              <a:rPr sz="2400" spc="-5" dirty="0">
                <a:latin typeface="Microsoft Sans Serif"/>
                <a:cs typeface="Microsoft Sans Serif"/>
              </a:rPr>
              <a:t> </a:t>
            </a:r>
            <a:r>
              <a:rPr sz="2400" spc="-105" dirty="0">
                <a:latin typeface="Microsoft Sans Serif"/>
                <a:cs typeface="Microsoft Sans Serif"/>
              </a:rPr>
              <a:t>two</a:t>
            </a:r>
            <a:r>
              <a:rPr sz="2400" spc="-5" dirty="0">
                <a:latin typeface="Microsoft Sans Serif"/>
                <a:cs typeface="Microsoft Sans Serif"/>
              </a:rPr>
              <a:t> </a:t>
            </a:r>
            <a:r>
              <a:rPr sz="2400" spc="-10" dirty="0">
                <a:latin typeface="Microsoft Sans Serif"/>
                <a:cs typeface="Microsoft Sans Serif"/>
              </a:rPr>
              <a:t>teeth</a:t>
            </a:r>
            <a:endParaRPr sz="2400" dirty="0">
              <a:latin typeface="Microsoft Sans Serif"/>
              <a:cs typeface="Microsoft Sans Serif"/>
            </a:endParaRPr>
          </a:p>
          <a:p>
            <a:pPr marL="469265">
              <a:lnSpc>
                <a:spcPct val="100000"/>
              </a:lnSpc>
              <a:spcBef>
                <a:spcPts val="790"/>
              </a:spcBef>
            </a:pPr>
            <a:r>
              <a:rPr sz="2000" spc="-10" dirty="0">
                <a:latin typeface="Microsoft Sans Serif"/>
                <a:cs typeface="Microsoft Sans Serif"/>
              </a:rPr>
              <a:t>–</a:t>
            </a:r>
            <a:r>
              <a:rPr sz="2400" spc="-10" dirty="0">
                <a:latin typeface="Microsoft Sans Serif"/>
                <a:cs typeface="Microsoft Sans Serif"/>
              </a:rPr>
              <a:t>Ex:</a:t>
            </a:r>
            <a:r>
              <a:rPr sz="2400" spc="10" dirty="0">
                <a:latin typeface="Microsoft Sans Serif"/>
                <a:cs typeface="Microsoft Sans Serif"/>
              </a:rPr>
              <a:t> </a:t>
            </a:r>
            <a:r>
              <a:rPr sz="2400" spc="-110" dirty="0">
                <a:latin typeface="Microsoft Sans Serif"/>
                <a:cs typeface="Microsoft Sans Serif"/>
              </a:rPr>
              <a:t>subgingival</a:t>
            </a:r>
            <a:r>
              <a:rPr sz="2400" spc="35" dirty="0">
                <a:latin typeface="Microsoft Sans Serif"/>
                <a:cs typeface="Microsoft Sans Serif"/>
              </a:rPr>
              <a:t> </a:t>
            </a:r>
            <a:r>
              <a:rPr sz="2400" spc="-120" dirty="0">
                <a:latin typeface="Microsoft Sans Serif"/>
                <a:cs typeface="Microsoft Sans Serif"/>
              </a:rPr>
              <a:t>restorations</a:t>
            </a:r>
            <a:r>
              <a:rPr sz="2400" spc="-35" dirty="0">
                <a:latin typeface="Microsoft Sans Serif"/>
                <a:cs typeface="Microsoft Sans Serif"/>
              </a:rPr>
              <a:t> </a:t>
            </a:r>
            <a:r>
              <a:rPr sz="2400" dirty="0">
                <a:latin typeface="Microsoft Sans Serif"/>
                <a:cs typeface="Microsoft Sans Serif"/>
              </a:rPr>
              <a:t>-</a:t>
            </a:r>
            <a:r>
              <a:rPr sz="2400" spc="-125" dirty="0">
                <a:latin typeface="Microsoft Sans Serif"/>
                <a:cs typeface="Microsoft Sans Serif"/>
              </a:rPr>
              <a:t>insertion</a:t>
            </a:r>
            <a:r>
              <a:rPr sz="2400" spc="-15" dirty="0">
                <a:latin typeface="Microsoft Sans Serif"/>
                <a:cs typeface="Microsoft Sans Serif"/>
              </a:rPr>
              <a:t> </a:t>
            </a:r>
            <a:r>
              <a:rPr sz="2400" dirty="0">
                <a:latin typeface="Microsoft Sans Serif"/>
                <a:cs typeface="Microsoft Sans Serif"/>
              </a:rPr>
              <a:t>of</a:t>
            </a:r>
            <a:r>
              <a:rPr sz="2400" spc="50" dirty="0">
                <a:latin typeface="Microsoft Sans Serif"/>
                <a:cs typeface="Microsoft Sans Serif"/>
              </a:rPr>
              <a:t> </a:t>
            </a:r>
            <a:r>
              <a:rPr sz="2400" spc="-60" dirty="0">
                <a:latin typeface="Microsoft Sans Serif"/>
                <a:cs typeface="Microsoft Sans Serif"/>
              </a:rPr>
              <a:t>matrix</a:t>
            </a:r>
            <a:r>
              <a:rPr sz="2400" spc="20" dirty="0">
                <a:latin typeface="Microsoft Sans Serif"/>
                <a:cs typeface="Microsoft Sans Serif"/>
              </a:rPr>
              <a:t> </a:t>
            </a:r>
            <a:r>
              <a:rPr sz="2400" spc="-120" dirty="0">
                <a:latin typeface="Microsoft Sans Serif"/>
                <a:cs typeface="Microsoft Sans Serif"/>
              </a:rPr>
              <a:t>bands</a:t>
            </a:r>
            <a:r>
              <a:rPr sz="2400" spc="30" dirty="0">
                <a:latin typeface="Microsoft Sans Serif"/>
                <a:cs typeface="Microsoft Sans Serif"/>
              </a:rPr>
              <a:t> </a:t>
            </a:r>
            <a:r>
              <a:rPr sz="2400" spc="-10" dirty="0">
                <a:latin typeface="Microsoft Sans Serif"/>
                <a:cs typeface="Microsoft Sans Serif"/>
              </a:rPr>
              <a:t>subgingivally</a:t>
            </a:r>
            <a:endParaRPr sz="2400" dirty="0">
              <a:latin typeface="Microsoft Sans Serif"/>
              <a:cs typeface="Microsoft Sans Serif"/>
            </a:endParaRPr>
          </a:p>
          <a:p>
            <a:pPr marL="240665" marR="5080" indent="-228600">
              <a:lnSpc>
                <a:spcPct val="110000"/>
              </a:lnSpc>
              <a:spcBef>
                <a:spcPts val="944"/>
              </a:spcBef>
              <a:buSzPct val="125000"/>
              <a:buFont typeface="Arial MT"/>
              <a:buChar char="•"/>
              <a:tabLst>
                <a:tab pos="240665" algn="l"/>
              </a:tabLst>
            </a:pPr>
            <a:r>
              <a:rPr sz="2400" spc="-204" dirty="0">
                <a:latin typeface="Microsoft Sans Serif"/>
                <a:cs typeface="Microsoft Sans Serif"/>
              </a:rPr>
              <a:t>For</a:t>
            </a:r>
            <a:r>
              <a:rPr sz="2400" spc="20" dirty="0">
                <a:latin typeface="Microsoft Sans Serif"/>
                <a:cs typeface="Microsoft Sans Serif"/>
              </a:rPr>
              <a:t> </a:t>
            </a:r>
            <a:r>
              <a:rPr sz="2400" spc="-65" dirty="0">
                <a:latin typeface="Microsoft Sans Serif"/>
                <a:cs typeface="Microsoft Sans Serif"/>
              </a:rPr>
              <a:t>pain</a:t>
            </a:r>
            <a:r>
              <a:rPr sz="2400" spc="-95" dirty="0">
                <a:latin typeface="Microsoft Sans Serif"/>
                <a:cs typeface="Microsoft Sans Serif"/>
              </a:rPr>
              <a:t> </a:t>
            </a:r>
            <a:r>
              <a:rPr sz="2400" spc="-135" dirty="0">
                <a:latin typeface="Microsoft Sans Serif"/>
                <a:cs typeface="Microsoft Sans Serif"/>
              </a:rPr>
              <a:t>control</a:t>
            </a:r>
            <a:r>
              <a:rPr sz="2400" spc="-15" dirty="0">
                <a:latin typeface="Microsoft Sans Serif"/>
                <a:cs typeface="Microsoft Sans Serif"/>
              </a:rPr>
              <a:t> </a:t>
            </a:r>
            <a:r>
              <a:rPr sz="2400" spc="-105" dirty="0">
                <a:latin typeface="Microsoft Sans Serif"/>
                <a:cs typeface="Microsoft Sans Serif"/>
              </a:rPr>
              <a:t>during</a:t>
            </a:r>
            <a:r>
              <a:rPr sz="2400" spc="-45" dirty="0">
                <a:latin typeface="Microsoft Sans Serif"/>
                <a:cs typeface="Microsoft Sans Serif"/>
              </a:rPr>
              <a:t> </a:t>
            </a:r>
            <a:r>
              <a:rPr sz="2400" spc="-75" dirty="0">
                <a:latin typeface="Microsoft Sans Serif"/>
                <a:cs typeface="Microsoft Sans Serif"/>
              </a:rPr>
              <a:t>periodontal</a:t>
            </a:r>
            <a:r>
              <a:rPr sz="2400" spc="-30" dirty="0">
                <a:latin typeface="Microsoft Sans Serif"/>
                <a:cs typeface="Microsoft Sans Serif"/>
              </a:rPr>
              <a:t> </a:t>
            </a:r>
            <a:r>
              <a:rPr sz="2400" dirty="0">
                <a:latin typeface="Microsoft Sans Serif"/>
                <a:cs typeface="Microsoft Sans Serif"/>
              </a:rPr>
              <a:t>or</a:t>
            </a:r>
            <a:r>
              <a:rPr sz="2400" spc="-30" dirty="0">
                <a:latin typeface="Microsoft Sans Serif"/>
                <a:cs typeface="Microsoft Sans Serif"/>
              </a:rPr>
              <a:t> </a:t>
            </a:r>
            <a:r>
              <a:rPr sz="2400" spc="-20" dirty="0">
                <a:latin typeface="Microsoft Sans Serif"/>
                <a:cs typeface="Microsoft Sans Serif"/>
              </a:rPr>
              <a:t>oral</a:t>
            </a:r>
            <a:r>
              <a:rPr sz="2400" spc="-25" dirty="0">
                <a:latin typeface="Microsoft Sans Serif"/>
                <a:cs typeface="Microsoft Sans Serif"/>
              </a:rPr>
              <a:t> </a:t>
            </a:r>
            <a:r>
              <a:rPr sz="2400" spc="-135" dirty="0">
                <a:latin typeface="Microsoft Sans Serif"/>
                <a:cs typeface="Microsoft Sans Serif"/>
              </a:rPr>
              <a:t>surgical</a:t>
            </a:r>
            <a:r>
              <a:rPr sz="2400" spc="-5" dirty="0">
                <a:latin typeface="Microsoft Sans Serif"/>
                <a:cs typeface="Microsoft Sans Serif"/>
              </a:rPr>
              <a:t> </a:t>
            </a:r>
            <a:r>
              <a:rPr sz="2400" spc="-160" dirty="0">
                <a:latin typeface="Microsoft Sans Serif"/>
                <a:cs typeface="Microsoft Sans Serif"/>
              </a:rPr>
              <a:t>procedures</a:t>
            </a:r>
            <a:r>
              <a:rPr sz="2400" spc="5" dirty="0">
                <a:latin typeface="Microsoft Sans Serif"/>
                <a:cs typeface="Microsoft Sans Serif"/>
              </a:rPr>
              <a:t> </a:t>
            </a:r>
            <a:r>
              <a:rPr sz="2400" spc="-135" dirty="0">
                <a:latin typeface="Microsoft Sans Serif"/>
                <a:cs typeface="Microsoft Sans Serif"/>
              </a:rPr>
              <a:t>involving</a:t>
            </a:r>
            <a:r>
              <a:rPr sz="2400" spc="-25" dirty="0">
                <a:latin typeface="Microsoft Sans Serif"/>
                <a:cs typeface="Microsoft Sans Serif"/>
              </a:rPr>
              <a:t> the </a:t>
            </a:r>
            <a:r>
              <a:rPr sz="2400" dirty="0">
                <a:latin typeface="Microsoft Sans Serif"/>
                <a:cs typeface="Microsoft Sans Serif"/>
              </a:rPr>
              <a:t>palatal</a:t>
            </a:r>
            <a:r>
              <a:rPr sz="2400" spc="-130" dirty="0">
                <a:latin typeface="Microsoft Sans Serif"/>
                <a:cs typeface="Microsoft Sans Serif"/>
              </a:rPr>
              <a:t> </a:t>
            </a:r>
            <a:r>
              <a:rPr sz="2400" spc="-80" dirty="0">
                <a:latin typeface="Microsoft Sans Serif"/>
                <a:cs typeface="Microsoft Sans Serif"/>
              </a:rPr>
              <a:t>soft</a:t>
            </a:r>
            <a:r>
              <a:rPr sz="2400" spc="-70" dirty="0">
                <a:latin typeface="Microsoft Sans Serif"/>
                <a:cs typeface="Microsoft Sans Serif"/>
              </a:rPr>
              <a:t> </a:t>
            </a:r>
            <a:r>
              <a:rPr sz="2400" spc="-90" dirty="0">
                <a:latin typeface="Microsoft Sans Serif"/>
                <a:cs typeface="Microsoft Sans Serif"/>
              </a:rPr>
              <a:t>and</a:t>
            </a:r>
            <a:r>
              <a:rPr sz="2400" spc="-65" dirty="0">
                <a:latin typeface="Microsoft Sans Serif"/>
                <a:cs typeface="Microsoft Sans Serif"/>
              </a:rPr>
              <a:t> </a:t>
            </a:r>
            <a:r>
              <a:rPr sz="2400" spc="-50" dirty="0">
                <a:latin typeface="Microsoft Sans Serif"/>
                <a:cs typeface="Microsoft Sans Serif"/>
              </a:rPr>
              <a:t>hard</a:t>
            </a:r>
            <a:r>
              <a:rPr sz="2400" spc="-70" dirty="0">
                <a:latin typeface="Microsoft Sans Serif"/>
                <a:cs typeface="Microsoft Sans Serif"/>
              </a:rPr>
              <a:t> </a:t>
            </a:r>
            <a:r>
              <a:rPr sz="2400" spc="-105" dirty="0">
                <a:latin typeface="Microsoft Sans Serif"/>
                <a:cs typeface="Microsoft Sans Serif"/>
              </a:rPr>
              <a:t>tissues</a:t>
            </a:r>
            <a:endParaRPr sz="2400" dirty="0">
              <a:latin typeface="Microsoft Sans Serif"/>
              <a:cs typeface="Microsoft Sans Serif"/>
            </a:endParaRPr>
          </a:p>
          <a:p>
            <a:pPr marL="12700">
              <a:lnSpc>
                <a:spcPct val="100000"/>
              </a:lnSpc>
              <a:spcBef>
                <a:spcPts val="1300"/>
              </a:spcBef>
            </a:pPr>
            <a:r>
              <a:rPr sz="2400" b="1" spc="-125" dirty="0">
                <a:latin typeface="Arial"/>
                <a:cs typeface="Arial"/>
              </a:rPr>
              <a:t>Contraindications</a:t>
            </a:r>
            <a:endParaRPr sz="2400" dirty="0">
              <a:latin typeface="Arial"/>
              <a:cs typeface="Arial"/>
            </a:endParaRPr>
          </a:p>
          <a:p>
            <a:pPr marL="241300" indent="-228600">
              <a:lnSpc>
                <a:spcPct val="100000"/>
              </a:lnSpc>
              <a:spcBef>
                <a:spcPts val="1295"/>
              </a:spcBef>
              <a:buSzPct val="125000"/>
              <a:buFont typeface="Arial MT"/>
              <a:buChar char="•"/>
              <a:tabLst>
                <a:tab pos="241300" algn="l"/>
              </a:tabLst>
            </a:pPr>
            <a:r>
              <a:rPr sz="2400" spc="-145" dirty="0">
                <a:latin typeface="Microsoft Sans Serif"/>
                <a:cs typeface="Microsoft Sans Serif"/>
              </a:rPr>
              <a:t>Inflammation</a:t>
            </a:r>
            <a:r>
              <a:rPr sz="2400" spc="-15" dirty="0">
                <a:latin typeface="Microsoft Sans Serif"/>
                <a:cs typeface="Microsoft Sans Serif"/>
              </a:rPr>
              <a:t> </a:t>
            </a:r>
            <a:r>
              <a:rPr sz="2400" dirty="0">
                <a:latin typeface="Microsoft Sans Serif"/>
                <a:cs typeface="Microsoft Sans Serif"/>
              </a:rPr>
              <a:t>or</a:t>
            </a:r>
            <a:r>
              <a:rPr sz="2400" spc="-25" dirty="0">
                <a:latin typeface="Microsoft Sans Serif"/>
                <a:cs typeface="Microsoft Sans Serif"/>
              </a:rPr>
              <a:t> </a:t>
            </a:r>
            <a:r>
              <a:rPr sz="2400" spc="-120" dirty="0">
                <a:latin typeface="Microsoft Sans Serif"/>
                <a:cs typeface="Microsoft Sans Serif"/>
              </a:rPr>
              <a:t>infection</a:t>
            </a:r>
            <a:r>
              <a:rPr sz="2400" spc="5" dirty="0">
                <a:latin typeface="Microsoft Sans Serif"/>
                <a:cs typeface="Microsoft Sans Serif"/>
              </a:rPr>
              <a:t> </a:t>
            </a:r>
            <a:r>
              <a:rPr sz="2400" dirty="0">
                <a:latin typeface="Microsoft Sans Serif"/>
                <a:cs typeface="Microsoft Sans Serif"/>
              </a:rPr>
              <a:t>at</a:t>
            </a:r>
            <a:r>
              <a:rPr sz="2400" spc="-10" dirty="0">
                <a:latin typeface="Microsoft Sans Serif"/>
                <a:cs typeface="Microsoft Sans Serif"/>
              </a:rPr>
              <a:t> </a:t>
            </a:r>
            <a:r>
              <a:rPr sz="2400" spc="-155" dirty="0">
                <a:latin typeface="Microsoft Sans Serif"/>
                <a:cs typeface="Microsoft Sans Serif"/>
              </a:rPr>
              <a:t>the</a:t>
            </a:r>
            <a:r>
              <a:rPr sz="2400" spc="-5" dirty="0">
                <a:latin typeface="Microsoft Sans Serif"/>
                <a:cs typeface="Microsoft Sans Serif"/>
              </a:rPr>
              <a:t> </a:t>
            </a:r>
            <a:r>
              <a:rPr sz="2400" spc="-140" dirty="0">
                <a:latin typeface="Microsoft Sans Serif"/>
                <a:cs typeface="Microsoft Sans Serif"/>
              </a:rPr>
              <a:t>injection</a:t>
            </a:r>
            <a:r>
              <a:rPr sz="2400" spc="-15" dirty="0">
                <a:latin typeface="Microsoft Sans Serif"/>
                <a:cs typeface="Microsoft Sans Serif"/>
              </a:rPr>
              <a:t> </a:t>
            </a:r>
            <a:r>
              <a:rPr sz="2400" spc="-20" dirty="0">
                <a:latin typeface="Microsoft Sans Serif"/>
                <a:cs typeface="Microsoft Sans Serif"/>
              </a:rPr>
              <a:t>site</a:t>
            </a:r>
            <a:endParaRPr sz="2400" dirty="0">
              <a:latin typeface="Microsoft Sans Serif"/>
              <a:cs typeface="Microsoft Sans Serif"/>
            </a:endParaRPr>
          </a:p>
          <a:p>
            <a:pPr marL="241300" indent="-228600">
              <a:lnSpc>
                <a:spcPct val="100000"/>
              </a:lnSpc>
              <a:spcBef>
                <a:spcPts val="1275"/>
              </a:spcBef>
              <a:buSzPct val="125000"/>
              <a:buFont typeface="Arial MT"/>
              <a:buChar char="•"/>
              <a:tabLst>
                <a:tab pos="241300" algn="l"/>
              </a:tabLst>
            </a:pPr>
            <a:r>
              <a:rPr sz="2400" spc="-150" dirty="0">
                <a:latin typeface="Microsoft Sans Serif"/>
                <a:cs typeface="Microsoft Sans Serif"/>
              </a:rPr>
              <a:t>Smaller</a:t>
            </a:r>
            <a:r>
              <a:rPr sz="2400" spc="-10" dirty="0">
                <a:latin typeface="Microsoft Sans Serif"/>
                <a:cs typeface="Microsoft Sans Serif"/>
              </a:rPr>
              <a:t> </a:t>
            </a:r>
            <a:r>
              <a:rPr sz="2400" spc="-110" dirty="0">
                <a:latin typeface="Microsoft Sans Serif"/>
                <a:cs typeface="Microsoft Sans Serif"/>
              </a:rPr>
              <a:t>areas</a:t>
            </a:r>
            <a:r>
              <a:rPr sz="2400" spc="-50" dirty="0">
                <a:latin typeface="Microsoft Sans Serif"/>
                <a:cs typeface="Microsoft Sans Serif"/>
              </a:rPr>
              <a:t> </a:t>
            </a:r>
            <a:r>
              <a:rPr sz="2400" dirty="0">
                <a:latin typeface="Microsoft Sans Serif"/>
                <a:cs typeface="Microsoft Sans Serif"/>
              </a:rPr>
              <a:t>of</a:t>
            </a:r>
            <a:r>
              <a:rPr sz="2400" spc="15" dirty="0">
                <a:latin typeface="Microsoft Sans Serif"/>
                <a:cs typeface="Microsoft Sans Serif"/>
              </a:rPr>
              <a:t> </a:t>
            </a:r>
            <a:r>
              <a:rPr sz="2400" spc="-80" dirty="0">
                <a:latin typeface="Microsoft Sans Serif"/>
                <a:cs typeface="Microsoft Sans Serif"/>
              </a:rPr>
              <a:t>therapy</a:t>
            </a:r>
            <a:r>
              <a:rPr sz="2400" spc="-20" dirty="0">
                <a:latin typeface="Microsoft Sans Serif"/>
                <a:cs typeface="Microsoft Sans Serif"/>
              </a:rPr>
              <a:t> </a:t>
            </a:r>
            <a:r>
              <a:rPr sz="2400" spc="-185" dirty="0">
                <a:latin typeface="Microsoft Sans Serif"/>
                <a:cs typeface="Microsoft Sans Serif"/>
              </a:rPr>
              <a:t>(one</a:t>
            </a:r>
            <a:r>
              <a:rPr sz="2400" spc="25" dirty="0">
                <a:latin typeface="Microsoft Sans Serif"/>
                <a:cs typeface="Microsoft Sans Serif"/>
              </a:rPr>
              <a:t> </a:t>
            </a:r>
            <a:r>
              <a:rPr sz="2400" dirty="0">
                <a:latin typeface="Microsoft Sans Serif"/>
                <a:cs typeface="Microsoft Sans Serif"/>
              </a:rPr>
              <a:t>or</a:t>
            </a:r>
            <a:r>
              <a:rPr sz="2400" spc="-25" dirty="0">
                <a:latin typeface="Microsoft Sans Serif"/>
                <a:cs typeface="Microsoft Sans Serif"/>
              </a:rPr>
              <a:t> </a:t>
            </a:r>
            <a:r>
              <a:rPr sz="2400" spc="-105" dirty="0">
                <a:latin typeface="Microsoft Sans Serif"/>
                <a:cs typeface="Microsoft Sans Serif"/>
              </a:rPr>
              <a:t>two</a:t>
            </a:r>
            <a:r>
              <a:rPr sz="2400" spc="-40" dirty="0">
                <a:latin typeface="Microsoft Sans Serif"/>
                <a:cs typeface="Microsoft Sans Serif"/>
              </a:rPr>
              <a:t> </a:t>
            </a:r>
            <a:r>
              <a:rPr sz="2400" spc="-10" dirty="0">
                <a:latin typeface="Microsoft Sans Serif"/>
                <a:cs typeface="Microsoft Sans Serif"/>
              </a:rPr>
              <a:t>teeth)</a:t>
            </a:r>
            <a:endParaRPr sz="2400" dirty="0">
              <a:latin typeface="Microsoft Sans Serif"/>
              <a:cs typeface="Microsoft Sans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0FEE849-3BB4-4107-8F03-BEEAD1563CBE}"/>
              </a:ext>
            </a:extLst>
          </p:cNvPr>
          <p:cNvSpPr/>
          <p:nvPr/>
        </p:nvSpPr>
        <p:spPr>
          <a:xfrm>
            <a:off x="878889" y="984033"/>
            <a:ext cx="10484528" cy="5016758"/>
          </a:xfrm>
          <a:prstGeom prst="rect">
            <a:avLst/>
          </a:prstGeom>
        </p:spPr>
        <p:txBody>
          <a:bodyPr wrap="square">
            <a:spAutoFit/>
          </a:bodyPr>
          <a:lstStyle/>
          <a:p>
            <a:r>
              <a:rPr lang="en-US" sz="3200" dirty="0">
                <a:solidFill>
                  <a:schemeClr val="tx1"/>
                </a:solidFill>
                <a:latin typeface="+mn-lt"/>
              </a:rPr>
              <a:t>His efforts were soon rewarded. He discovered when he or small animals inhaled sulfuric ether (now known as ethyl ether or simply ether) they passed out and became unresponsive.</a:t>
            </a:r>
          </a:p>
          <a:p>
            <a:r>
              <a:rPr lang="en-US" sz="3200" dirty="0">
                <a:solidFill>
                  <a:schemeClr val="tx1"/>
                </a:solidFill>
                <a:latin typeface="+mn-lt"/>
              </a:rPr>
              <a:t>A few months after this discovery, on October 16, 1846 and with much showmanship, Morton </a:t>
            </a:r>
            <a:r>
              <a:rPr lang="en-US" sz="3200" dirty="0" err="1">
                <a:solidFill>
                  <a:schemeClr val="tx1"/>
                </a:solidFill>
                <a:latin typeface="+mn-lt"/>
              </a:rPr>
              <a:t>anaesthetised</a:t>
            </a:r>
            <a:r>
              <a:rPr lang="en-US" sz="3200" dirty="0">
                <a:solidFill>
                  <a:schemeClr val="tx1"/>
                </a:solidFill>
                <a:latin typeface="+mn-lt"/>
              </a:rPr>
              <a:t> a young male patient in a public demonstration at Massachusetts General Hospital. So began the story of general </a:t>
            </a:r>
            <a:r>
              <a:rPr lang="en-US" sz="3200" dirty="0" err="1">
                <a:solidFill>
                  <a:schemeClr val="tx1"/>
                </a:solidFill>
                <a:latin typeface="+mn-lt"/>
              </a:rPr>
              <a:t>anaesthesia</a:t>
            </a:r>
            <a:r>
              <a:rPr lang="en-US" sz="3200" dirty="0">
                <a:solidFill>
                  <a:schemeClr val="tx1"/>
                </a:solidFill>
                <a:latin typeface="+mn-lt"/>
              </a:rPr>
              <a:t>, which for good reason is now widely regarded as one of the greatest discoveries of all time.</a:t>
            </a:r>
            <a:endParaRPr lang="ru-RU" sz="3200" dirty="0">
              <a:solidFill>
                <a:schemeClr val="tx1"/>
              </a:solidFill>
              <a:latin typeface="+mn-lt"/>
            </a:endParaRPr>
          </a:p>
        </p:txBody>
      </p:sp>
    </p:spTree>
    <p:extLst>
      <p:ext uri="{BB962C8B-B14F-4D97-AF65-F5344CB8AC3E}">
        <p14:creationId xmlns:p14="http://schemas.microsoft.com/office/powerpoint/2010/main" val="3067257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37566"/>
            <a:ext cx="6679565" cy="574675"/>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5" dirty="0"/>
              <a:t> </a:t>
            </a:r>
            <a:r>
              <a:rPr spc="-415" dirty="0"/>
              <a:t>PALATINE</a:t>
            </a:r>
            <a:r>
              <a:rPr spc="-30" dirty="0"/>
              <a:t> </a:t>
            </a:r>
            <a:r>
              <a:rPr spc="-465" dirty="0"/>
              <a:t>NERVE</a:t>
            </a:r>
            <a:r>
              <a:rPr spc="-30" dirty="0"/>
              <a:t> </a:t>
            </a:r>
            <a:r>
              <a:rPr spc="-500" dirty="0"/>
              <a:t>BLOCK</a:t>
            </a:r>
          </a:p>
        </p:txBody>
      </p:sp>
      <p:sp>
        <p:nvSpPr>
          <p:cNvPr id="3" name="object 3"/>
          <p:cNvSpPr txBox="1"/>
          <p:nvPr/>
        </p:nvSpPr>
        <p:spPr>
          <a:xfrm>
            <a:off x="1220520" y="1124239"/>
            <a:ext cx="6381750" cy="4909820"/>
          </a:xfrm>
          <a:prstGeom prst="rect">
            <a:avLst/>
          </a:prstGeom>
        </p:spPr>
        <p:txBody>
          <a:bodyPr vert="horz" wrap="square" lIns="0" tIns="83185" rIns="0" bIns="0" rtlCol="0">
            <a:spAutoFit/>
          </a:bodyPr>
          <a:lstStyle/>
          <a:p>
            <a:pPr marL="12700">
              <a:lnSpc>
                <a:spcPct val="100000"/>
              </a:lnSpc>
              <a:spcBef>
                <a:spcPts val="655"/>
              </a:spcBef>
            </a:pPr>
            <a:r>
              <a:rPr sz="2200" b="1" spc="-50" dirty="0">
                <a:latin typeface="Arial"/>
                <a:cs typeface="Arial"/>
              </a:rPr>
              <a:t>Advantages</a:t>
            </a:r>
            <a:endParaRPr sz="2200">
              <a:latin typeface="Arial"/>
              <a:cs typeface="Arial"/>
            </a:endParaRPr>
          </a:p>
          <a:p>
            <a:pPr marL="240029" indent="-227329">
              <a:lnSpc>
                <a:spcPct val="100000"/>
              </a:lnSpc>
              <a:spcBef>
                <a:spcPts val="1245"/>
              </a:spcBef>
              <a:buSzPct val="125000"/>
              <a:buFont typeface="Arial MT"/>
              <a:buChar char="•"/>
              <a:tabLst>
                <a:tab pos="240029" algn="l"/>
              </a:tabLst>
            </a:pPr>
            <a:r>
              <a:rPr sz="2200" spc="-170" dirty="0">
                <a:latin typeface="Microsoft Sans Serif"/>
                <a:cs typeface="Microsoft Sans Serif"/>
              </a:rPr>
              <a:t>Minimizes</a:t>
            </a:r>
            <a:r>
              <a:rPr sz="2200" spc="45" dirty="0">
                <a:latin typeface="Microsoft Sans Serif"/>
                <a:cs typeface="Microsoft Sans Serif"/>
              </a:rPr>
              <a:t> </a:t>
            </a:r>
            <a:r>
              <a:rPr sz="2200" spc="-114" dirty="0">
                <a:latin typeface="Microsoft Sans Serif"/>
                <a:cs typeface="Microsoft Sans Serif"/>
              </a:rPr>
              <a:t>needle</a:t>
            </a:r>
            <a:r>
              <a:rPr sz="2200" spc="15" dirty="0">
                <a:latin typeface="Microsoft Sans Serif"/>
                <a:cs typeface="Microsoft Sans Serif"/>
              </a:rPr>
              <a:t> </a:t>
            </a:r>
            <a:r>
              <a:rPr sz="2200" spc="-125" dirty="0">
                <a:latin typeface="Microsoft Sans Serif"/>
                <a:cs typeface="Microsoft Sans Serif"/>
              </a:rPr>
              <a:t>penetrations</a:t>
            </a:r>
            <a:r>
              <a:rPr sz="2200" dirty="0">
                <a:latin typeface="Microsoft Sans Serif"/>
                <a:cs typeface="Microsoft Sans Serif"/>
              </a:rPr>
              <a:t> </a:t>
            </a:r>
            <a:r>
              <a:rPr sz="2200" spc="-75" dirty="0">
                <a:latin typeface="Microsoft Sans Serif"/>
                <a:cs typeface="Microsoft Sans Serif"/>
              </a:rPr>
              <a:t>and</a:t>
            </a:r>
            <a:r>
              <a:rPr sz="2200" spc="20" dirty="0">
                <a:latin typeface="Microsoft Sans Serif"/>
                <a:cs typeface="Microsoft Sans Serif"/>
              </a:rPr>
              <a:t> </a:t>
            </a:r>
            <a:r>
              <a:rPr sz="2200" spc="-190" dirty="0">
                <a:latin typeface="Microsoft Sans Serif"/>
                <a:cs typeface="Microsoft Sans Serif"/>
              </a:rPr>
              <a:t>volume</a:t>
            </a:r>
            <a:r>
              <a:rPr sz="2200" spc="40" dirty="0">
                <a:latin typeface="Microsoft Sans Serif"/>
                <a:cs typeface="Microsoft Sans Serif"/>
              </a:rPr>
              <a:t> </a:t>
            </a:r>
            <a:r>
              <a:rPr sz="2200" dirty="0">
                <a:latin typeface="Microsoft Sans Serif"/>
                <a:cs typeface="Microsoft Sans Serif"/>
              </a:rPr>
              <a:t>of</a:t>
            </a:r>
            <a:r>
              <a:rPr sz="2200" spc="70" dirty="0">
                <a:latin typeface="Microsoft Sans Serif"/>
                <a:cs typeface="Microsoft Sans Serif"/>
              </a:rPr>
              <a:t> </a:t>
            </a:r>
            <a:r>
              <a:rPr sz="2200" spc="-10" dirty="0">
                <a:latin typeface="Microsoft Sans Serif"/>
                <a:cs typeface="Microsoft Sans Serif"/>
              </a:rPr>
              <a:t>solution</a:t>
            </a:r>
            <a:endParaRPr sz="220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200" spc="-170" dirty="0">
                <a:latin typeface="Microsoft Sans Serif"/>
                <a:cs typeface="Microsoft Sans Serif"/>
              </a:rPr>
              <a:t>Minimizes</a:t>
            </a:r>
            <a:r>
              <a:rPr sz="2200" spc="20" dirty="0">
                <a:latin typeface="Microsoft Sans Serif"/>
                <a:cs typeface="Microsoft Sans Serif"/>
              </a:rPr>
              <a:t> </a:t>
            </a:r>
            <a:r>
              <a:rPr sz="2200" spc="-60" dirty="0">
                <a:latin typeface="Microsoft Sans Serif"/>
                <a:cs typeface="Microsoft Sans Serif"/>
              </a:rPr>
              <a:t>patient</a:t>
            </a:r>
            <a:r>
              <a:rPr sz="2200" spc="-5" dirty="0">
                <a:latin typeface="Microsoft Sans Serif"/>
                <a:cs typeface="Microsoft Sans Serif"/>
              </a:rPr>
              <a:t> </a:t>
            </a:r>
            <a:r>
              <a:rPr sz="2200" spc="-20" dirty="0">
                <a:latin typeface="Microsoft Sans Serif"/>
                <a:cs typeface="Microsoft Sans Serif"/>
              </a:rPr>
              <a:t>discomfort</a:t>
            </a:r>
            <a:endParaRPr sz="2200">
              <a:latin typeface="Microsoft Sans Serif"/>
              <a:cs typeface="Microsoft Sans Serif"/>
            </a:endParaRPr>
          </a:p>
          <a:p>
            <a:pPr marL="12700">
              <a:lnSpc>
                <a:spcPct val="100000"/>
              </a:lnSpc>
              <a:spcBef>
                <a:spcPts val="1275"/>
              </a:spcBef>
            </a:pPr>
            <a:r>
              <a:rPr sz="2200" b="1" spc="-80" dirty="0">
                <a:latin typeface="Arial"/>
                <a:cs typeface="Arial"/>
              </a:rPr>
              <a:t>Disadvantages</a:t>
            </a:r>
            <a:endParaRPr sz="2200">
              <a:latin typeface="Arial"/>
              <a:cs typeface="Arial"/>
            </a:endParaRPr>
          </a:p>
          <a:p>
            <a:pPr marL="240029" indent="-227329">
              <a:lnSpc>
                <a:spcPct val="100000"/>
              </a:lnSpc>
              <a:spcBef>
                <a:spcPts val="1250"/>
              </a:spcBef>
              <a:buSzPct val="125000"/>
              <a:buFont typeface="Arial MT"/>
              <a:buChar char="•"/>
              <a:tabLst>
                <a:tab pos="240029" algn="l"/>
              </a:tabLst>
            </a:pPr>
            <a:r>
              <a:rPr sz="2200" spc="-100" dirty="0">
                <a:latin typeface="Microsoft Sans Serif"/>
                <a:cs typeface="Microsoft Sans Serif"/>
              </a:rPr>
              <a:t>No</a:t>
            </a:r>
            <a:r>
              <a:rPr sz="2200" spc="-50" dirty="0">
                <a:latin typeface="Microsoft Sans Serif"/>
                <a:cs typeface="Microsoft Sans Serif"/>
              </a:rPr>
              <a:t> </a:t>
            </a:r>
            <a:r>
              <a:rPr sz="2200" spc="-170" dirty="0">
                <a:latin typeface="Microsoft Sans Serif"/>
                <a:cs typeface="Microsoft Sans Serif"/>
              </a:rPr>
              <a:t>hemostasisexcept</a:t>
            </a:r>
            <a:r>
              <a:rPr sz="2200" spc="-20" dirty="0">
                <a:latin typeface="Microsoft Sans Serif"/>
                <a:cs typeface="Microsoft Sans Serif"/>
              </a:rPr>
              <a:t> </a:t>
            </a:r>
            <a:r>
              <a:rPr sz="2200" spc="-105" dirty="0">
                <a:latin typeface="Microsoft Sans Serif"/>
                <a:cs typeface="Microsoft Sans Serif"/>
              </a:rPr>
              <a:t>in</a:t>
            </a:r>
            <a:r>
              <a:rPr sz="2200" spc="-25" dirty="0">
                <a:latin typeface="Microsoft Sans Serif"/>
                <a:cs typeface="Microsoft Sans Serif"/>
              </a:rPr>
              <a:t> </a:t>
            </a:r>
            <a:r>
              <a:rPr sz="2200" spc="-114" dirty="0">
                <a:latin typeface="Microsoft Sans Serif"/>
                <a:cs typeface="Microsoft Sans Serif"/>
              </a:rPr>
              <a:t>the</a:t>
            </a:r>
            <a:r>
              <a:rPr sz="2200" spc="-10" dirty="0">
                <a:latin typeface="Microsoft Sans Serif"/>
                <a:cs typeface="Microsoft Sans Serif"/>
              </a:rPr>
              <a:t> </a:t>
            </a:r>
            <a:r>
              <a:rPr sz="2200" spc="-125" dirty="0">
                <a:latin typeface="Microsoft Sans Serif"/>
                <a:cs typeface="Microsoft Sans Serif"/>
              </a:rPr>
              <a:t>immediate</a:t>
            </a:r>
            <a:r>
              <a:rPr sz="2200" spc="-20" dirty="0">
                <a:latin typeface="Microsoft Sans Serif"/>
                <a:cs typeface="Microsoft Sans Serif"/>
              </a:rPr>
              <a:t> </a:t>
            </a:r>
            <a:r>
              <a:rPr sz="2200" spc="-10" dirty="0">
                <a:latin typeface="Microsoft Sans Serif"/>
                <a:cs typeface="Microsoft Sans Serif"/>
              </a:rPr>
              <a:t>area</a:t>
            </a:r>
            <a:r>
              <a:rPr sz="2200" spc="-45" dirty="0">
                <a:latin typeface="Microsoft Sans Serif"/>
                <a:cs typeface="Microsoft Sans Serif"/>
              </a:rPr>
              <a:t> </a:t>
            </a:r>
            <a:r>
              <a:rPr sz="2200" dirty="0">
                <a:latin typeface="Microsoft Sans Serif"/>
                <a:cs typeface="Microsoft Sans Serif"/>
              </a:rPr>
              <a:t>of</a:t>
            </a:r>
            <a:r>
              <a:rPr sz="2200" spc="30" dirty="0">
                <a:latin typeface="Microsoft Sans Serif"/>
                <a:cs typeface="Microsoft Sans Serif"/>
              </a:rPr>
              <a:t> </a:t>
            </a:r>
            <a:r>
              <a:rPr sz="2200" spc="-100" dirty="0">
                <a:latin typeface="Microsoft Sans Serif"/>
                <a:cs typeface="Microsoft Sans Serif"/>
              </a:rPr>
              <a:t>injection</a:t>
            </a:r>
            <a:endParaRPr sz="2200">
              <a:latin typeface="Microsoft Sans Serif"/>
              <a:cs typeface="Microsoft Sans Serif"/>
            </a:endParaRPr>
          </a:p>
          <a:p>
            <a:pPr marL="240029" indent="-227329">
              <a:lnSpc>
                <a:spcPct val="100000"/>
              </a:lnSpc>
              <a:spcBef>
                <a:spcPts val="1270"/>
              </a:spcBef>
              <a:buSzPct val="125000"/>
              <a:buFont typeface="Arial MT"/>
              <a:buChar char="•"/>
              <a:tabLst>
                <a:tab pos="240029" algn="l"/>
              </a:tabLst>
            </a:pPr>
            <a:r>
              <a:rPr sz="2200" spc="-100" dirty="0">
                <a:latin typeface="Microsoft Sans Serif"/>
                <a:cs typeface="Microsoft Sans Serif"/>
              </a:rPr>
              <a:t>Potentially</a:t>
            </a:r>
            <a:r>
              <a:rPr sz="2200" spc="20" dirty="0">
                <a:latin typeface="Microsoft Sans Serif"/>
                <a:cs typeface="Microsoft Sans Serif"/>
              </a:rPr>
              <a:t> </a:t>
            </a:r>
            <a:r>
              <a:rPr sz="2200" spc="-10" dirty="0">
                <a:latin typeface="Microsoft Sans Serif"/>
                <a:cs typeface="Microsoft Sans Serif"/>
              </a:rPr>
              <a:t>traumatic</a:t>
            </a:r>
            <a:endParaRPr sz="220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200" spc="-170" dirty="0">
                <a:latin typeface="Microsoft Sans Serif"/>
                <a:cs typeface="Microsoft Sans Serif"/>
              </a:rPr>
              <a:t>Positive</a:t>
            </a:r>
            <a:r>
              <a:rPr sz="2200" spc="60" dirty="0">
                <a:latin typeface="Microsoft Sans Serif"/>
                <a:cs typeface="Microsoft Sans Serif"/>
              </a:rPr>
              <a:t> </a:t>
            </a:r>
            <a:r>
              <a:rPr sz="2200" spc="-110" dirty="0">
                <a:latin typeface="Microsoft Sans Serif"/>
                <a:cs typeface="Microsoft Sans Serif"/>
              </a:rPr>
              <a:t>Aspiration:</a:t>
            </a:r>
            <a:r>
              <a:rPr sz="2200" spc="10" dirty="0">
                <a:latin typeface="Microsoft Sans Serif"/>
                <a:cs typeface="Microsoft Sans Serif"/>
              </a:rPr>
              <a:t> </a:t>
            </a:r>
            <a:r>
              <a:rPr sz="2200" spc="-315" dirty="0">
                <a:latin typeface="Microsoft Sans Serif"/>
                <a:cs typeface="Microsoft Sans Serif"/>
              </a:rPr>
              <a:t>Less</a:t>
            </a:r>
            <a:r>
              <a:rPr sz="2200" spc="70" dirty="0">
                <a:latin typeface="Microsoft Sans Serif"/>
                <a:cs typeface="Microsoft Sans Serif"/>
              </a:rPr>
              <a:t> </a:t>
            </a:r>
            <a:r>
              <a:rPr sz="2200" spc="-145" dirty="0">
                <a:latin typeface="Microsoft Sans Serif"/>
                <a:cs typeface="Microsoft Sans Serif"/>
              </a:rPr>
              <a:t>than</a:t>
            </a:r>
            <a:r>
              <a:rPr sz="2200" spc="30" dirty="0">
                <a:latin typeface="Microsoft Sans Serif"/>
                <a:cs typeface="Microsoft Sans Serif"/>
              </a:rPr>
              <a:t> </a:t>
            </a:r>
            <a:r>
              <a:rPr sz="2200" spc="-25" dirty="0">
                <a:latin typeface="Microsoft Sans Serif"/>
                <a:cs typeface="Microsoft Sans Serif"/>
              </a:rPr>
              <a:t>1%.</a:t>
            </a:r>
            <a:endParaRPr sz="2200">
              <a:latin typeface="Microsoft Sans Serif"/>
              <a:cs typeface="Microsoft Sans Serif"/>
            </a:endParaRPr>
          </a:p>
          <a:p>
            <a:pPr marL="12700">
              <a:lnSpc>
                <a:spcPct val="100000"/>
              </a:lnSpc>
              <a:spcBef>
                <a:spcPts val="1250"/>
              </a:spcBef>
            </a:pPr>
            <a:r>
              <a:rPr sz="2200" b="1" spc="-50" dirty="0">
                <a:latin typeface="Arial"/>
                <a:cs typeface="Arial"/>
              </a:rPr>
              <a:t>Alternatives</a:t>
            </a:r>
            <a:endParaRPr sz="2200">
              <a:latin typeface="Arial"/>
              <a:cs typeface="Arial"/>
            </a:endParaRPr>
          </a:p>
          <a:p>
            <a:pPr marL="240029" indent="-227329">
              <a:lnSpc>
                <a:spcPct val="100000"/>
              </a:lnSpc>
              <a:spcBef>
                <a:spcPts val="1275"/>
              </a:spcBef>
              <a:buSzPct val="125000"/>
              <a:buFont typeface="Arial MT"/>
              <a:buChar char="•"/>
              <a:tabLst>
                <a:tab pos="240029" algn="l"/>
              </a:tabLst>
            </a:pPr>
            <a:r>
              <a:rPr sz="2200" spc="-160" dirty="0">
                <a:latin typeface="Microsoft Sans Serif"/>
                <a:cs typeface="Microsoft Sans Serif"/>
              </a:rPr>
              <a:t>Local</a:t>
            </a:r>
            <a:r>
              <a:rPr sz="2200" spc="10" dirty="0">
                <a:latin typeface="Microsoft Sans Serif"/>
                <a:cs typeface="Microsoft Sans Serif"/>
              </a:rPr>
              <a:t> </a:t>
            </a:r>
            <a:r>
              <a:rPr sz="2200" spc="-50" dirty="0">
                <a:latin typeface="Microsoft Sans Serif"/>
                <a:cs typeface="Microsoft Sans Serif"/>
              </a:rPr>
              <a:t>infiltration</a:t>
            </a:r>
            <a:r>
              <a:rPr sz="2200" spc="-35" dirty="0">
                <a:latin typeface="Microsoft Sans Serif"/>
                <a:cs typeface="Microsoft Sans Serif"/>
              </a:rPr>
              <a:t> </a:t>
            </a:r>
            <a:r>
              <a:rPr sz="2200" spc="-95" dirty="0">
                <a:latin typeface="Microsoft Sans Serif"/>
                <a:cs typeface="Microsoft Sans Serif"/>
              </a:rPr>
              <a:t>into</a:t>
            </a:r>
            <a:r>
              <a:rPr sz="2200" spc="-5" dirty="0">
                <a:latin typeface="Microsoft Sans Serif"/>
                <a:cs typeface="Microsoft Sans Serif"/>
              </a:rPr>
              <a:t> </a:t>
            </a:r>
            <a:r>
              <a:rPr sz="2200" spc="-120" dirty="0">
                <a:latin typeface="Microsoft Sans Serif"/>
                <a:cs typeface="Microsoft Sans Serif"/>
              </a:rPr>
              <a:t>specific</a:t>
            </a:r>
            <a:r>
              <a:rPr sz="2200" spc="-25" dirty="0">
                <a:latin typeface="Microsoft Sans Serif"/>
                <a:cs typeface="Microsoft Sans Serif"/>
              </a:rPr>
              <a:t> </a:t>
            </a:r>
            <a:r>
              <a:rPr sz="2200" spc="-10" dirty="0">
                <a:latin typeface="Microsoft Sans Serif"/>
                <a:cs typeface="Microsoft Sans Serif"/>
              </a:rPr>
              <a:t>regions</a:t>
            </a:r>
            <a:endParaRPr sz="220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200" spc="-20" dirty="0">
                <a:latin typeface="Microsoft Sans Serif"/>
                <a:cs typeface="Microsoft Sans Serif"/>
              </a:rPr>
              <a:t>Maxillary</a:t>
            </a:r>
            <a:r>
              <a:rPr sz="2200" spc="-40" dirty="0">
                <a:latin typeface="Microsoft Sans Serif"/>
                <a:cs typeface="Microsoft Sans Serif"/>
              </a:rPr>
              <a:t> </a:t>
            </a:r>
            <a:r>
              <a:rPr sz="2200" spc="-125" dirty="0">
                <a:latin typeface="Microsoft Sans Serif"/>
                <a:cs typeface="Microsoft Sans Serif"/>
              </a:rPr>
              <a:t>nerve</a:t>
            </a:r>
            <a:r>
              <a:rPr sz="2200" spc="-25" dirty="0">
                <a:latin typeface="Microsoft Sans Serif"/>
                <a:cs typeface="Microsoft Sans Serif"/>
              </a:rPr>
              <a:t> </a:t>
            </a:r>
            <a:r>
              <a:rPr sz="2200" spc="-10" dirty="0">
                <a:latin typeface="Microsoft Sans Serif"/>
                <a:cs typeface="Microsoft Sans Serif"/>
              </a:rPr>
              <a:t>block</a:t>
            </a:r>
            <a:endParaRPr sz="2200">
              <a:latin typeface="Microsoft Sans Serif"/>
              <a:cs typeface="Microsoft Sans Serif"/>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308228"/>
            <a:ext cx="6680200" cy="574040"/>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0" dirty="0"/>
              <a:t> </a:t>
            </a:r>
            <a:r>
              <a:rPr spc="-415" dirty="0"/>
              <a:t>PALATINE</a:t>
            </a:r>
            <a:r>
              <a:rPr spc="-30" dirty="0"/>
              <a:t> </a:t>
            </a:r>
            <a:r>
              <a:rPr spc="-459" dirty="0"/>
              <a:t>NERVE</a:t>
            </a:r>
            <a:r>
              <a:rPr spc="-30" dirty="0"/>
              <a:t> </a:t>
            </a:r>
            <a:r>
              <a:rPr spc="-495" dirty="0"/>
              <a:t>BLOCK</a:t>
            </a:r>
          </a:p>
        </p:txBody>
      </p:sp>
      <p:sp>
        <p:nvSpPr>
          <p:cNvPr id="3" name="object 3"/>
          <p:cNvSpPr txBox="1"/>
          <p:nvPr/>
        </p:nvSpPr>
        <p:spPr>
          <a:xfrm>
            <a:off x="842568" y="813703"/>
            <a:ext cx="5915025" cy="5865495"/>
          </a:xfrm>
          <a:prstGeom prst="rect">
            <a:avLst/>
          </a:prstGeom>
        </p:spPr>
        <p:txBody>
          <a:bodyPr vert="horz" wrap="square" lIns="0" tIns="58419" rIns="0" bIns="0" rtlCol="0">
            <a:spAutoFit/>
          </a:bodyPr>
          <a:lstStyle/>
          <a:p>
            <a:pPr marR="4708525" algn="ctr">
              <a:lnSpc>
                <a:spcPct val="100000"/>
              </a:lnSpc>
              <a:spcBef>
                <a:spcPts val="459"/>
              </a:spcBef>
            </a:pPr>
            <a:r>
              <a:rPr sz="2200" b="1" spc="-190" dirty="0">
                <a:latin typeface="Arial"/>
                <a:cs typeface="Arial"/>
              </a:rPr>
              <a:t>Technique</a:t>
            </a:r>
            <a:endParaRPr sz="2200">
              <a:latin typeface="Arial"/>
              <a:cs typeface="Arial"/>
            </a:endParaRPr>
          </a:p>
          <a:p>
            <a:pPr marL="240029" indent="-227329">
              <a:lnSpc>
                <a:spcPct val="100000"/>
              </a:lnSpc>
              <a:spcBef>
                <a:spcPts val="1010"/>
              </a:spcBef>
              <a:buSzPct val="125000"/>
              <a:buFont typeface="Arial MT"/>
              <a:buChar char="•"/>
              <a:tabLst>
                <a:tab pos="240029" algn="l"/>
              </a:tabLst>
            </a:pPr>
            <a:r>
              <a:rPr sz="2200" dirty="0">
                <a:latin typeface="Microsoft Sans Serif"/>
                <a:cs typeface="Microsoft Sans Serif"/>
              </a:rPr>
              <a:t>A</a:t>
            </a:r>
            <a:r>
              <a:rPr sz="2200" spc="-45" dirty="0">
                <a:latin typeface="Microsoft Sans Serif"/>
                <a:cs typeface="Microsoft Sans Serif"/>
              </a:rPr>
              <a:t> </a:t>
            </a:r>
            <a:r>
              <a:rPr sz="2200" spc="-10" dirty="0">
                <a:latin typeface="Microsoft Sans Serif"/>
                <a:cs typeface="Microsoft Sans Serif"/>
              </a:rPr>
              <a:t>27-</a:t>
            </a:r>
            <a:r>
              <a:rPr sz="2200" spc="-105" dirty="0">
                <a:latin typeface="Microsoft Sans Serif"/>
                <a:cs typeface="Microsoft Sans Serif"/>
              </a:rPr>
              <a:t>gauge</a:t>
            </a:r>
            <a:r>
              <a:rPr sz="2200" spc="-45" dirty="0">
                <a:latin typeface="Microsoft Sans Serif"/>
                <a:cs typeface="Microsoft Sans Serif"/>
              </a:rPr>
              <a:t> </a:t>
            </a:r>
            <a:r>
              <a:rPr sz="2200" spc="-150" dirty="0">
                <a:latin typeface="Microsoft Sans Serif"/>
                <a:cs typeface="Microsoft Sans Serif"/>
              </a:rPr>
              <a:t>short</a:t>
            </a:r>
            <a:r>
              <a:rPr sz="2200" spc="5" dirty="0">
                <a:latin typeface="Microsoft Sans Serif"/>
                <a:cs typeface="Microsoft Sans Serif"/>
              </a:rPr>
              <a:t> </a:t>
            </a:r>
            <a:r>
              <a:rPr sz="2200" spc="-105" dirty="0">
                <a:latin typeface="Microsoft Sans Serif"/>
                <a:cs typeface="Microsoft Sans Serif"/>
              </a:rPr>
              <a:t>needle</a:t>
            </a:r>
            <a:r>
              <a:rPr sz="2200" spc="-10" dirty="0">
                <a:latin typeface="Microsoft Sans Serif"/>
                <a:cs typeface="Microsoft Sans Serif"/>
              </a:rPr>
              <a:t> </a:t>
            </a:r>
            <a:r>
              <a:rPr sz="2200" spc="-200" dirty="0">
                <a:latin typeface="Microsoft Sans Serif"/>
                <a:cs typeface="Microsoft Sans Serif"/>
              </a:rPr>
              <a:t>is</a:t>
            </a:r>
            <a:r>
              <a:rPr sz="2200" spc="25" dirty="0">
                <a:latin typeface="Microsoft Sans Serif"/>
                <a:cs typeface="Microsoft Sans Serif"/>
              </a:rPr>
              <a:t> </a:t>
            </a:r>
            <a:r>
              <a:rPr sz="2200" spc="-75" dirty="0">
                <a:latin typeface="Microsoft Sans Serif"/>
                <a:cs typeface="Microsoft Sans Serif"/>
              </a:rPr>
              <a:t>recommended.</a:t>
            </a:r>
            <a:endParaRPr sz="220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200" b="1" spc="-114" dirty="0">
                <a:latin typeface="Arial"/>
                <a:cs typeface="Arial"/>
              </a:rPr>
              <a:t>Area</a:t>
            </a:r>
            <a:r>
              <a:rPr sz="2200" b="1" spc="-55" dirty="0">
                <a:latin typeface="Arial"/>
                <a:cs typeface="Arial"/>
              </a:rPr>
              <a:t> </a:t>
            </a:r>
            <a:r>
              <a:rPr sz="2200" b="1" dirty="0">
                <a:latin typeface="Arial"/>
                <a:cs typeface="Arial"/>
              </a:rPr>
              <a:t>of</a:t>
            </a:r>
            <a:r>
              <a:rPr sz="2200" b="1" spc="-55" dirty="0">
                <a:latin typeface="Arial"/>
                <a:cs typeface="Arial"/>
              </a:rPr>
              <a:t> </a:t>
            </a:r>
            <a:r>
              <a:rPr sz="2200" b="1" spc="-150" dirty="0">
                <a:latin typeface="Arial"/>
                <a:cs typeface="Arial"/>
              </a:rPr>
              <a:t>insertion</a:t>
            </a:r>
            <a:r>
              <a:rPr sz="2200" spc="-150" dirty="0">
                <a:latin typeface="Microsoft Sans Serif"/>
                <a:cs typeface="Microsoft Sans Serif"/>
              </a:rPr>
              <a:t>:</a:t>
            </a:r>
            <a:r>
              <a:rPr sz="2200" spc="-40" dirty="0">
                <a:latin typeface="Microsoft Sans Serif"/>
                <a:cs typeface="Microsoft Sans Serif"/>
              </a:rPr>
              <a:t> </a:t>
            </a:r>
            <a:r>
              <a:rPr sz="2200" spc="-75" dirty="0">
                <a:latin typeface="Microsoft Sans Serif"/>
                <a:cs typeface="Microsoft Sans Serif"/>
              </a:rPr>
              <a:t>soft</a:t>
            </a:r>
            <a:r>
              <a:rPr sz="2200" spc="-25" dirty="0">
                <a:latin typeface="Microsoft Sans Serif"/>
                <a:cs typeface="Microsoft Sans Serif"/>
              </a:rPr>
              <a:t> </a:t>
            </a:r>
            <a:r>
              <a:rPr sz="2200" spc="-200" dirty="0">
                <a:latin typeface="Microsoft Sans Serif"/>
                <a:cs typeface="Microsoft Sans Serif"/>
              </a:rPr>
              <a:t>tissue</a:t>
            </a:r>
            <a:r>
              <a:rPr sz="2200" spc="15" dirty="0">
                <a:latin typeface="Microsoft Sans Serif"/>
                <a:cs typeface="Microsoft Sans Serif"/>
              </a:rPr>
              <a:t> </a:t>
            </a:r>
            <a:r>
              <a:rPr sz="2200" spc="-90" dirty="0">
                <a:latin typeface="Microsoft Sans Serif"/>
                <a:cs typeface="Microsoft Sans Serif"/>
              </a:rPr>
              <a:t>slightly</a:t>
            </a:r>
            <a:r>
              <a:rPr sz="2200" spc="-15" dirty="0">
                <a:latin typeface="Microsoft Sans Serif"/>
                <a:cs typeface="Microsoft Sans Serif"/>
              </a:rPr>
              <a:t> </a:t>
            </a:r>
            <a:r>
              <a:rPr sz="2200" spc="-60" dirty="0">
                <a:latin typeface="Microsoft Sans Serif"/>
                <a:cs typeface="Microsoft Sans Serif"/>
              </a:rPr>
              <a:t>anterior</a:t>
            </a:r>
            <a:r>
              <a:rPr sz="2200" spc="-45" dirty="0">
                <a:latin typeface="Microsoft Sans Serif"/>
                <a:cs typeface="Microsoft Sans Serif"/>
              </a:rPr>
              <a:t> </a:t>
            </a:r>
            <a:r>
              <a:rPr sz="2200" spc="-25" dirty="0">
                <a:latin typeface="Microsoft Sans Serif"/>
                <a:cs typeface="Microsoft Sans Serif"/>
              </a:rPr>
              <a:t>to</a:t>
            </a:r>
            <a:endParaRPr sz="2200">
              <a:latin typeface="Microsoft Sans Serif"/>
              <a:cs typeface="Microsoft Sans Serif"/>
            </a:endParaRPr>
          </a:p>
          <a:p>
            <a:pPr marL="241300" algn="just">
              <a:lnSpc>
                <a:spcPct val="100000"/>
              </a:lnSpc>
            </a:pPr>
            <a:r>
              <a:rPr sz="2200" spc="-130" dirty="0">
                <a:latin typeface="Microsoft Sans Serif"/>
                <a:cs typeface="Microsoft Sans Serif"/>
              </a:rPr>
              <a:t>the</a:t>
            </a:r>
            <a:r>
              <a:rPr sz="2200" spc="-20" dirty="0">
                <a:latin typeface="Microsoft Sans Serif"/>
                <a:cs typeface="Microsoft Sans Serif"/>
              </a:rPr>
              <a:t> </a:t>
            </a:r>
            <a:r>
              <a:rPr sz="2200" spc="-30" dirty="0">
                <a:latin typeface="Microsoft Sans Serif"/>
                <a:cs typeface="Microsoft Sans Serif"/>
              </a:rPr>
              <a:t>greater</a:t>
            </a:r>
            <a:r>
              <a:rPr sz="2200" spc="-110" dirty="0">
                <a:latin typeface="Microsoft Sans Serif"/>
                <a:cs typeface="Microsoft Sans Serif"/>
              </a:rPr>
              <a:t> </a:t>
            </a:r>
            <a:r>
              <a:rPr sz="2200" spc="-50" dirty="0">
                <a:latin typeface="Microsoft Sans Serif"/>
                <a:cs typeface="Microsoft Sans Serif"/>
              </a:rPr>
              <a:t>palatine</a:t>
            </a:r>
            <a:r>
              <a:rPr sz="2200" spc="-60" dirty="0">
                <a:latin typeface="Microsoft Sans Serif"/>
                <a:cs typeface="Microsoft Sans Serif"/>
              </a:rPr>
              <a:t> </a:t>
            </a:r>
            <a:r>
              <a:rPr sz="2200" spc="-10" dirty="0">
                <a:latin typeface="Microsoft Sans Serif"/>
                <a:cs typeface="Microsoft Sans Serif"/>
              </a:rPr>
              <a:t>foramen</a:t>
            </a:r>
            <a:endParaRPr sz="2200">
              <a:latin typeface="Microsoft Sans Serif"/>
              <a:cs typeface="Microsoft Sans Serif"/>
            </a:endParaRPr>
          </a:p>
          <a:p>
            <a:pPr marL="240029" marR="6985" indent="-227329" algn="just">
              <a:lnSpc>
                <a:spcPct val="100000"/>
              </a:lnSpc>
              <a:spcBef>
                <a:spcPts val="985"/>
              </a:spcBef>
              <a:buSzPct val="125000"/>
              <a:buFont typeface="Arial MT"/>
              <a:buChar char="•"/>
              <a:tabLst>
                <a:tab pos="241300" algn="l"/>
              </a:tabLst>
            </a:pPr>
            <a:r>
              <a:rPr sz="2200" b="1" spc="-204" dirty="0">
                <a:latin typeface="Arial"/>
                <a:cs typeface="Arial"/>
              </a:rPr>
              <a:t>Target</a:t>
            </a:r>
            <a:r>
              <a:rPr sz="2200" b="1" spc="50" dirty="0">
                <a:latin typeface="Arial"/>
                <a:cs typeface="Arial"/>
              </a:rPr>
              <a:t> </a:t>
            </a:r>
            <a:r>
              <a:rPr sz="2200" b="1" spc="-100" dirty="0">
                <a:latin typeface="Arial"/>
                <a:cs typeface="Arial"/>
              </a:rPr>
              <a:t>area</a:t>
            </a:r>
            <a:r>
              <a:rPr sz="2200" spc="-100" dirty="0">
                <a:latin typeface="Microsoft Sans Serif"/>
                <a:cs typeface="Microsoft Sans Serif"/>
              </a:rPr>
              <a:t>:</a:t>
            </a:r>
            <a:r>
              <a:rPr sz="2200" spc="-45" dirty="0">
                <a:latin typeface="Microsoft Sans Serif"/>
                <a:cs typeface="Microsoft Sans Serif"/>
              </a:rPr>
              <a:t> </a:t>
            </a:r>
            <a:r>
              <a:rPr sz="2200" spc="-35" dirty="0">
                <a:latin typeface="Microsoft Sans Serif"/>
                <a:cs typeface="Microsoft Sans Serif"/>
              </a:rPr>
              <a:t>greater</a:t>
            </a:r>
            <a:r>
              <a:rPr sz="2200" spc="-114" dirty="0">
                <a:latin typeface="Microsoft Sans Serif"/>
                <a:cs typeface="Microsoft Sans Serif"/>
              </a:rPr>
              <a:t> </a:t>
            </a:r>
            <a:r>
              <a:rPr sz="2200" spc="-80" dirty="0">
                <a:latin typeface="Microsoft Sans Serif"/>
                <a:cs typeface="Microsoft Sans Serif"/>
              </a:rPr>
              <a:t>(anterior)</a:t>
            </a:r>
            <a:r>
              <a:rPr sz="2200" spc="-65" dirty="0">
                <a:latin typeface="Microsoft Sans Serif"/>
                <a:cs typeface="Microsoft Sans Serif"/>
              </a:rPr>
              <a:t> </a:t>
            </a:r>
            <a:r>
              <a:rPr sz="2200" spc="-50" dirty="0">
                <a:latin typeface="Microsoft Sans Serif"/>
                <a:cs typeface="Microsoft Sans Serif"/>
              </a:rPr>
              <a:t>palatine</a:t>
            </a:r>
            <a:r>
              <a:rPr sz="2200" spc="-35" dirty="0">
                <a:latin typeface="Microsoft Sans Serif"/>
                <a:cs typeface="Microsoft Sans Serif"/>
              </a:rPr>
              <a:t> </a:t>
            </a:r>
            <a:r>
              <a:rPr sz="2200" spc="-120" dirty="0">
                <a:latin typeface="Microsoft Sans Serif"/>
                <a:cs typeface="Microsoft Sans Serif"/>
              </a:rPr>
              <a:t>nerve</a:t>
            </a:r>
            <a:r>
              <a:rPr sz="2200" dirty="0">
                <a:latin typeface="Microsoft Sans Serif"/>
                <a:cs typeface="Microsoft Sans Serif"/>
              </a:rPr>
              <a:t> </a:t>
            </a:r>
            <a:r>
              <a:rPr sz="2200" spc="-210" dirty="0">
                <a:latin typeface="Microsoft Sans Serif"/>
                <a:cs typeface="Microsoft Sans Serif"/>
              </a:rPr>
              <a:t>as</a:t>
            </a:r>
            <a:r>
              <a:rPr sz="2200" spc="65" dirty="0">
                <a:latin typeface="Microsoft Sans Serif"/>
                <a:cs typeface="Microsoft Sans Serif"/>
              </a:rPr>
              <a:t> </a:t>
            </a:r>
            <a:r>
              <a:rPr sz="2200" spc="-25" dirty="0">
                <a:latin typeface="Microsoft Sans Serif"/>
                <a:cs typeface="Microsoft Sans Serif"/>
              </a:rPr>
              <a:t>it 	</a:t>
            </a:r>
            <a:r>
              <a:rPr sz="2200" spc="-229" dirty="0">
                <a:latin typeface="Microsoft Sans Serif"/>
                <a:cs typeface="Microsoft Sans Serif"/>
              </a:rPr>
              <a:t>passes</a:t>
            </a:r>
            <a:r>
              <a:rPr sz="2200" spc="80" dirty="0">
                <a:latin typeface="Microsoft Sans Serif"/>
                <a:cs typeface="Microsoft Sans Serif"/>
              </a:rPr>
              <a:t> </a:t>
            </a:r>
            <a:r>
              <a:rPr sz="2200" spc="-45" dirty="0">
                <a:latin typeface="Microsoft Sans Serif"/>
                <a:cs typeface="Microsoft Sans Serif"/>
              </a:rPr>
              <a:t>anteriorly</a:t>
            </a:r>
            <a:r>
              <a:rPr sz="2200" spc="-100" dirty="0">
                <a:latin typeface="Microsoft Sans Serif"/>
                <a:cs typeface="Microsoft Sans Serif"/>
              </a:rPr>
              <a:t> </a:t>
            </a:r>
            <a:r>
              <a:rPr sz="2200" spc="-120" dirty="0">
                <a:latin typeface="Microsoft Sans Serif"/>
                <a:cs typeface="Microsoft Sans Serif"/>
              </a:rPr>
              <a:t>between</a:t>
            </a:r>
            <a:r>
              <a:rPr sz="2200" spc="-30" dirty="0">
                <a:latin typeface="Microsoft Sans Serif"/>
                <a:cs typeface="Microsoft Sans Serif"/>
              </a:rPr>
              <a:t> </a:t>
            </a:r>
            <a:r>
              <a:rPr sz="2200" spc="-75" dirty="0">
                <a:latin typeface="Microsoft Sans Serif"/>
                <a:cs typeface="Microsoft Sans Serif"/>
              </a:rPr>
              <a:t>soft</a:t>
            </a:r>
            <a:r>
              <a:rPr sz="2200" spc="-5" dirty="0">
                <a:latin typeface="Microsoft Sans Serif"/>
                <a:cs typeface="Microsoft Sans Serif"/>
              </a:rPr>
              <a:t> </a:t>
            </a:r>
            <a:r>
              <a:rPr sz="2200" spc="-229" dirty="0">
                <a:latin typeface="Microsoft Sans Serif"/>
                <a:cs typeface="Microsoft Sans Serif"/>
              </a:rPr>
              <a:t>tissues</a:t>
            </a:r>
            <a:r>
              <a:rPr sz="2200" spc="80" dirty="0">
                <a:latin typeface="Microsoft Sans Serif"/>
                <a:cs typeface="Microsoft Sans Serif"/>
              </a:rPr>
              <a:t> </a:t>
            </a:r>
            <a:r>
              <a:rPr sz="2200" spc="-85" dirty="0">
                <a:latin typeface="Microsoft Sans Serif"/>
                <a:cs typeface="Microsoft Sans Serif"/>
              </a:rPr>
              <a:t>and</a:t>
            </a:r>
            <a:r>
              <a:rPr sz="2200" spc="-5" dirty="0">
                <a:latin typeface="Microsoft Sans Serif"/>
                <a:cs typeface="Microsoft Sans Serif"/>
              </a:rPr>
              <a:t> </a:t>
            </a:r>
            <a:r>
              <a:rPr sz="2200" spc="-135" dirty="0">
                <a:latin typeface="Microsoft Sans Serif"/>
                <a:cs typeface="Microsoft Sans Serif"/>
              </a:rPr>
              <a:t>bone</a:t>
            </a:r>
            <a:r>
              <a:rPr sz="2200" spc="10" dirty="0">
                <a:latin typeface="Microsoft Sans Serif"/>
                <a:cs typeface="Microsoft Sans Serif"/>
              </a:rPr>
              <a:t> </a:t>
            </a:r>
            <a:r>
              <a:rPr sz="2200" spc="-25" dirty="0">
                <a:latin typeface="Microsoft Sans Serif"/>
                <a:cs typeface="Microsoft Sans Serif"/>
              </a:rPr>
              <a:t>of 	</a:t>
            </a:r>
            <a:r>
              <a:rPr sz="2200" spc="-125" dirty="0">
                <a:latin typeface="Microsoft Sans Serif"/>
                <a:cs typeface="Microsoft Sans Serif"/>
              </a:rPr>
              <a:t>the</a:t>
            </a:r>
            <a:r>
              <a:rPr sz="2200" spc="-25" dirty="0">
                <a:latin typeface="Microsoft Sans Serif"/>
                <a:cs typeface="Microsoft Sans Serif"/>
              </a:rPr>
              <a:t> </a:t>
            </a:r>
            <a:r>
              <a:rPr sz="2200" spc="-50" dirty="0">
                <a:latin typeface="Microsoft Sans Serif"/>
                <a:cs typeface="Microsoft Sans Serif"/>
              </a:rPr>
              <a:t>hard</a:t>
            </a:r>
            <a:r>
              <a:rPr sz="2200" spc="-70" dirty="0">
                <a:latin typeface="Microsoft Sans Serif"/>
                <a:cs typeface="Microsoft Sans Serif"/>
              </a:rPr>
              <a:t> </a:t>
            </a:r>
            <a:r>
              <a:rPr sz="2200" spc="-10" dirty="0">
                <a:latin typeface="Microsoft Sans Serif"/>
                <a:cs typeface="Microsoft Sans Serif"/>
              </a:rPr>
              <a:t>palate</a:t>
            </a:r>
            <a:endParaRPr sz="2200">
              <a:latin typeface="Microsoft Sans Serif"/>
              <a:cs typeface="Microsoft Sans Serif"/>
            </a:endParaRPr>
          </a:p>
          <a:p>
            <a:pPr marL="240029" marR="5080" indent="-227329">
              <a:lnSpc>
                <a:spcPct val="100000"/>
              </a:lnSpc>
              <a:spcBef>
                <a:spcPts val="1015"/>
              </a:spcBef>
              <a:buSzPct val="125000"/>
              <a:buFont typeface="Arial MT"/>
              <a:buChar char="•"/>
              <a:tabLst>
                <a:tab pos="241300" algn="l"/>
              </a:tabLst>
            </a:pPr>
            <a:r>
              <a:rPr sz="2200" b="1" spc="-195" dirty="0">
                <a:latin typeface="Arial"/>
                <a:cs typeface="Arial"/>
              </a:rPr>
              <a:t>Landmarks</a:t>
            </a:r>
            <a:r>
              <a:rPr sz="2200" spc="-195" dirty="0">
                <a:latin typeface="Microsoft Sans Serif"/>
                <a:cs typeface="Microsoft Sans Serif"/>
              </a:rPr>
              <a:t>:</a:t>
            </a:r>
            <a:r>
              <a:rPr sz="2200" spc="-60" dirty="0">
                <a:latin typeface="Microsoft Sans Serif"/>
                <a:cs typeface="Microsoft Sans Serif"/>
              </a:rPr>
              <a:t> </a:t>
            </a:r>
            <a:r>
              <a:rPr sz="2200" spc="-30" dirty="0">
                <a:latin typeface="Microsoft Sans Serif"/>
                <a:cs typeface="Microsoft Sans Serif"/>
              </a:rPr>
              <a:t>greater</a:t>
            </a:r>
            <a:r>
              <a:rPr sz="2200" spc="-65" dirty="0">
                <a:latin typeface="Microsoft Sans Serif"/>
                <a:cs typeface="Microsoft Sans Serif"/>
              </a:rPr>
              <a:t> </a:t>
            </a:r>
            <a:r>
              <a:rPr sz="2200" spc="-55" dirty="0">
                <a:latin typeface="Microsoft Sans Serif"/>
                <a:cs typeface="Microsoft Sans Serif"/>
              </a:rPr>
              <a:t>palatine</a:t>
            </a:r>
            <a:r>
              <a:rPr sz="2200" spc="-5" dirty="0">
                <a:latin typeface="Microsoft Sans Serif"/>
                <a:cs typeface="Microsoft Sans Serif"/>
              </a:rPr>
              <a:t> </a:t>
            </a:r>
            <a:r>
              <a:rPr sz="2200" spc="-125" dirty="0">
                <a:latin typeface="Microsoft Sans Serif"/>
                <a:cs typeface="Microsoft Sans Serif"/>
              </a:rPr>
              <a:t>foramen</a:t>
            </a:r>
            <a:r>
              <a:rPr sz="2200" spc="-25" dirty="0">
                <a:latin typeface="Microsoft Sans Serif"/>
                <a:cs typeface="Microsoft Sans Serif"/>
              </a:rPr>
              <a:t> </a:t>
            </a:r>
            <a:r>
              <a:rPr sz="2200" spc="-70" dirty="0">
                <a:latin typeface="Microsoft Sans Serif"/>
                <a:cs typeface="Microsoft Sans Serif"/>
              </a:rPr>
              <a:t>and</a:t>
            </a:r>
            <a:r>
              <a:rPr sz="2200" spc="5" dirty="0">
                <a:latin typeface="Microsoft Sans Serif"/>
                <a:cs typeface="Microsoft Sans Serif"/>
              </a:rPr>
              <a:t> </a:t>
            </a:r>
            <a:r>
              <a:rPr sz="2200" spc="-135" dirty="0">
                <a:latin typeface="Microsoft Sans Serif"/>
                <a:cs typeface="Microsoft Sans Serif"/>
              </a:rPr>
              <a:t>junction 	</a:t>
            </a:r>
            <a:r>
              <a:rPr sz="2200" dirty="0">
                <a:latin typeface="Microsoft Sans Serif"/>
                <a:cs typeface="Microsoft Sans Serif"/>
              </a:rPr>
              <a:t>of</a:t>
            </a:r>
            <a:r>
              <a:rPr sz="2200" spc="25" dirty="0">
                <a:latin typeface="Microsoft Sans Serif"/>
                <a:cs typeface="Microsoft Sans Serif"/>
              </a:rPr>
              <a:t> </a:t>
            </a:r>
            <a:r>
              <a:rPr sz="2200" spc="-130" dirty="0">
                <a:latin typeface="Microsoft Sans Serif"/>
                <a:cs typeface="Microsoft Sans Serif"/>
              </a:rPr>
              <a:t>the</a:t>
            </a:r>
            <a:r>
              <a:rPr sz="2200" spc="-20" dirty="0">
                <a:latin typeface="Microsoft Sans Serif"/>
                <a:cs typeface="Microsoft Sans Serif"/>
              </a:rPr>
              <a:t> </a:t>
            </a:r>
            <a:r>
              <a:rPr sz="2200" spc="-45" dirty="0">
                <a:latin typeface="Microsoft Sans Serif"/>
                <a:cs typeface="Microsoft Sans Serif"/>
              </a:rPr>
              <a:t>maxillary</a:t>
            </a:r>
            <a:r>
              <a:rPr sz="2200" spc="-15" dirty="0">
                <a:latin typeface="Microsoft Sans Serif"/>
                <a:cs typeface="Microsoft Sans Serif"/>
              </a:rPr>
              <a:t> </a:t>
            </a:r>
            <a:r>
              <a:rPr sz="2200" spc="-60" dirty="0">
                <a:latin typeface="Microsoft Sans Serif"/>
                <a:cs typeface="Microsoft Sans Serif"/>
              </a:rPr>
              <a:t>alveolar</a:t>
            </a:r>
            <a:r>
              <a:rPr sz="2200" spc="-5" dirty="0">
                <a:latin typeface="Microsoft Sans Serif"/>
                <a:cs typeface="Microsoft Sans Serif"/>
              </a:rPr>
              <a:t> </a:t>
            </a:r>
            <a:r>
              <a:rPr sz="2200" spc="-195" dirty="0">
                <a:latin typeface="Microsoft Sans Serif"/>
                <a:cs typeface="Microsoft Sans Serif"/>
              </a:rPr>
              <a:t>process</a:t>
            </a:r>
            <a:r>
              <a:rPr sz="2200" spc="-5" dirty="0">
                <a:latin typeface="Microsoft Sans Serif"/>
                <a:cs typeface="Microsoft Sans Serif"/>
              </a:rPr>
              <a:t> </a:t>
            </a:r>
            <a:r>
              <a:rPr sz="2200" spc="-75" dirty="0">
                <a:latin typeface="Microsoft Sans Serif"/>
                <a:cs typeface="Microsoft Sans Serif"/>
              </a:rPr>
              <a:t>and</a:t>
            </a:r>
            <a:r>
              <a:rPr sz="2200" spc="-15" dirty="0">
                <a:latin typeface="Microsoft Sans Serif"/>
                <a:cs typeface="Microsoft Sans Serif"/>
              </a:rPr>
              <a:t> </a:t>
            </a:r>
            <a:r>
              <a:rPr sz="2200" spc="-10" dirty="0">
                <a:latin typeface="Microsoft Sans Serif"/>
                <a:cs typeface="Microsoft Sans Serif"/>
              </a:rPr>
              <a:t>palatine 	</a:t>
            </a:r>
            <a:r>
              <a:rPr sz="2200" spc="-20" dirty="0">
                <a:latin typeface="Microsoft Sans Serif"/>
                <a:cs typeface="Microsoft Sans Serif"/>
              </a:rPr>
              <a:t>bone</a:t>
            </a:r>
            <a:endParaRPr sz="2200">
              <a:latin typeface="Microsoft Sans Serif"/>
              <a:cs typeface="Microsoft Sans Serif"/>
            </a:endParaRPr>
          </a:p>
          <a:p>
            <a:pPr marL="240029" marR="177165" indent="-227329">
              <a:lnSpc>
                <a:spcPct val="100000"/>
              </a:lnSpc>
              <a:spcBef>
                <a:spcPts val="1010"/>
              </a:spcBef>
              <a:buSzPct val="125000"/>
              <a:buFont typeface="Arial MT"/>
              <a:buChar char="•"/>
              <a:tabLst>
                <a:tab pos="241300" algn="l"/>
              </a:tabLst>
            </a:pPr>
            <a:r>
              <a:rPr sz="2200" b="1" spc="-200" dirty="0">
                <a:latin typeface="Arial"/>
                <a:cs typeface="Arial"/>
              </a:rPr>
              <a:t>Path</a:t>
            </a:r>
            <a:r>
              <a:rPr sz="2200" b="1" spc="-60" dirty="0">
                <a:latin typeface="Arial"/>
                <a:cs typeface="Arial"/>
              </a:rPr>
              <a:t> </a:t>
            </a:r>
            <a:r>
              <a:rPr sz="2200" b="1" dirty="0">
                <a:latin typeface="Arial"/>
                <a:cs typeface="Arial"/>
              </a:rPr>
              <a:t>of</a:t>
            </a:r>
            <a:r>
              <a:rPr sz="2200" b="1" spc="-25" dirty="0">
                <a:latin typeface="Arial"/>
                <a:cs typeface="Arial"/>
              </a:rPr>
              <a:t> </a:t>
            </a:r>
            <a:r>
              <a:rPr sz="2200" b="1" spc="-150" dirty="0">
                <a:latin typeface="Arial"/>
                <a:cs typeface="Arial"/>
              </a:rPr>
              <a:t>insertion</a:t>
            </a:r>
            <a:r>
              <a:rPr sz="2200" spc="-150" dirty="0">
                <a:latin typeface="Microsoft Sans Serif"/>
                <a:cs typeface="Microsoft Sans Serif"/>
              </a:rPr>
              <a:t>:</a:t>
            </a:r>
            <a:r>
              <a:rPr sz="2200" spc="-35" dirty="0">
                <a:latin typeface="Microsoft Sans Serif"/>
                <a:cs typeface="Microsoft Sans Serif"/>
              </a:rPr>
              <a:t> </a:t>
            </a:r>
            <a:r>
              <a:rPr sz="2200" spc="-120" dirty="0">
                <a:latin typeface="Microsoft Sans Serif"/>
                <a:cs typeface="Microsoft Sans Serif"/>
              </a:rPr>
              <a:t>advance</a:t>
            </a:r>
            <a:r>
              <a:rPr sz="2200" spc="-20" dirty="0">
                <a:latin typeface="Microsoft Sans Serif"/>
                <a:cs typeface="Microsoft Sans Serif"/>
              </a:rPr>
              <a:t> </a:t>
            </a:r>
            <a:r>
              <a:rPr sz="2200" spc="-120" dirty="0">
                <a:latin typeface="Microsoft Sans Serif"/>
                <a:cs typeface="Microsoft Sans Serif"/>
              </a:rPr>
              <a:t>the</a:t>
            </a:r>
            <a:r>
              <a:rPr sz="2200" spc="-20" dirty="0">
                <a:latin typeface="Microsoft Sans Serif"/>
                <a:cs typeface="Microsoft Sans Serif"/>
              </a:rPr>
              <a:t> </a:t>
            </a:r>
            <a:r>
              <a:rPr sz="2200" spc="-114" dirty="0">
                <a:latin typeface="Microsoft Sans Serif"/>
                <a:cs typeface="Microsoft Sans Serif"/>
              </a:rPr>
              <a:t>syringe</a:t>
            </a:r>
            <a:r>
              <a:rPr sz="2200" spc="-20" dirty="0">
                <a:latin typeface="Microsoft Sans Serif"/>
                <a:cs typeface="Microsoft Sans Serif"/>
              </a:rPr>
              <a:t> </a:t>
            </a:r>
            <a:r>
              <a:rPr sz="2200" spc="-85" dirty="0">
                <a:latin typeface="Microsoft Sans Serif"/>
                <a:cs typeface="Microsoft Sans Serif"/>
              </a:rPr>
              <a:t>from</a:t>
            </a:r>
            <a:r>
              <a:rPr sz="2200" spc="-35" dirty="0">
                <a:latin typeface="Microsoft Sans Serif"/>
                <a:cs typeface="Microsoft Sans Serif"/>
              </a:rPr>
              <a:t> </a:t>
            </a:r>
            <a:r>
              <a:rPr sz="2200" spc="-25" dirty="0">
                <a:latin typeface="Microsoft Sans Serif"/>
                <a:cs typeface="Microsoft Sans Serif"/>
              </a:rPr>
              <a:t>the 	</a:t>
            </a:r>
            <a:r>
              <a:rPr sz="2200" spc="-100" dirty="0">
                <a:latin typeface="Microsoft Sans Serif"/>
                <a:cs typeface="Microsoft Sans Serif"/>
              </a:rPr>
              <a:t>opposite</a:t>
            </a:r>
            <a:r>
              <a:rPr sz="2200" spc="-50" dirty="0">
                <a:latin typeface="Microsoft Sans Serif"/>
                <a:cs typeface="Microsoft Sans Serif"/>
              </a:rPr>
              <a:t> </a:t>
            </a:r>
            <a:r>
              <a:rPr sz="2200" spc="-125" dirty="0">
                <a:latin typeface="Microsoft Sans Serif"/>
                <a:cs typeface="Microsoft Sans Serif"/>
              </a:rPr>
              <a:t>side</a:t>
            </a:r>
            <a:r>
              <a:rPr sz="2200" spc="-20" dirty="0">
                <a:latin typeface="Microsoft Sans Serif"/>
                <a:cs typeface="Microsoft Sans Serif"/>
              </a:rPr>
              <a:t> </a:t>
            </a:r>
            <a:r>
              <a:rPr sz="2200" dirty="0">
                <a:latin typeface="Microsoft Sans Serif"/>
                <a:cs typeface="Microsoft Sans Serif"/>
              </a:rPr>
              <a:t>of</a:t>
            </a:r>
            <a:r>
              <a:rPr sz="2200" spc="-5" dirty="0">
                <a:latin typeface="Microsoft Sans Serif"/>
                <a:cs typeface="Microsoft Sans Serif"/>
              </a:rPr>
              <a:t> </a:t>
            </a:r>
            <a:r>
              <a:rPr sz="2200" spc="-125" dirty="0">
                <a:latin typeface="Microsoft Sans Serif"/>
                <a:cs typeface="Microsoft Sans Serif"/>
              </a:rPr>
              <a:t>the</a:t>
            </a:r>
            <a:r>
              <a:rPr sz="2200" spc="-25" dirty="0">
                <a:latin typeface="Microsoft Sans Serif"/>
                <a:cs typeface="Microsoft Sans Serif"/>
              </a:rPr>
              <a:t> </a:t>
            </a:r>
            <a:r>
              <a:rPr sz="2200" spc="-220" dirty="0">
                <a:latin typeface="Microsoft Sans Serif"/>
                <a:cs typeface="Microsoft Sans Serif"/>
              </a:rPr>
              <a:t>mouth</a:t>
            </a:r>
            <a:r>
              <a:rPr sz="2200" spc="30" dirty="0">
                <a:latin typeface="Microsoft Sans Serif"/>
                <a:cs typeface="Microsoft Sans Serif"/>
              </a:rPr>
              <a:t> </a:t>
            </a:r>
            <a:r>
              <a:rPr sz="2200" dirty="0">
                <a:latin typeface="Microsoft Sans Serif"/>
                <a:cs typeface="Microsoft Sans Serif"/>
              </a:rPr>
              <a:t>at</a:t>
            </a:r>
            <a:r>
              <a:rPr sz="2200" spc="-15" dirty="0">
                <a:latin typeface="Microsoft Sans Serif"/>
                <a:cs typeface="Microsoft Sans Serif"/>
              </a:rPr>
              <a:t> </a:t>
            </a:r>
            <a:r>
              <a:rPr sz="2200" dirty="0">
                <a:latin typeface="Microsoft Sans Serif"/>
                <a:cs typeface="Microsoft Sans Serif"/>
              </a:rPr>
              <a:t>a</a:t>
            </a:r>
            <a:r>
              <a:rPr sz="2200" spc="-15" dirty="0">
                <a:latin typeface="Microsoft Sans Serif"/>
                <a:cs typeface="Microsoft Sans Serif"/>
              </a:rPr>
              <a:t> </a:t>
            </a:r>
            <a:r>
              <a:rPr sz="2200" spc="-35" dirty="0">
                <a:latin typeface="Microsoft Sans Serif"/>
                <a:cs typeface="Microsoft Sans Serif"/>
              </a:rPr>
              <a:t>right</a:t>
            </a:r>
            <a:r>
              <a:rPr sz="2200" spc="-25" dirty="0">
                <a:latin typeface="Microsoft Sans Serif"/>
                <a:cs typeface="Microsoft Sans Serif"/>
              </a:rPr>
              <a:t> </a:t>
            </a:r>
            <a:r>
              <a:rPr sz="2200" spc="-70" dirty="0">
                <a:latin typeface="Microsoft Sans Serif"/>
                <a:cs typeface="Microsoft Sans Serif"/>
              </a:rPr>
              <a:t>angle</a:t>
            </a:r>
            <a:r>
              <a:rPr sz="2200" spc="-20" dirty="0">
                <a:latin typeface="Microsoft Sans Serif"/>
                <a:cs typeface="Microsoft Sans Serif"/>
              </a:rPr>
              <a:t> </a:t>
            </a:r>
            <a:r>
              <a:rPr sz="2200" dirty="0">
                <a:latin typeface="Microsoft Sans Serif"/>
                <a:cs typeface="Microsoft Sans Serif"/>
              </a:rPr>
              <a:t>to</a:t>
            </a:r>
            <a:r>
              <a:rPr sz="2200" spc="-25" dirty="0">
                <a:latin typeface="Microsoft Sans Serif"/>
                <a:cs typeface="Microsoft Sans Serif"/>
              </a:rPr>
              <a:t> </a:t>
            </a:r>
            <a:r>
              <a:rPr sz="2200" spc="-110" dirty="0">
                <a:latin typeface="Microsoft Sans Serif"/>
                <a:cs typeface="Microsoft Sans Serif"/>
              </a:rPr>
              <a:t>the 	</a:t>
            </a:r>
            <a:r>
              <a:rPr sz="2200" spc="-20" dirty="0">
                <a:latin typeface="Microsoft Sans Serif"/>
                <a:cs typeface="Microsoft Sans Serif"/>
              </a:rPr>
              <a:t>target</a:t>
            </a:r>
            <a:r>
              <a:rPr sz="2200" spc="-110" dirty="0">
                <a:latin typeface="Microsoft Sans Serif"/>
                <a:cs typeface="Microsoft Sans Serif"/>
              </a:rPr>
              <a:t> </a:t>
            </a:r>
            <a:r>
              <a:rPr sz="2200" spc="-20" dirty="0">
                <a:latin typeface="Microsoft Sans Serif"/>
                <a:cs typeface="Microsoft Sans Serif"/>
              </a:rPr>
              <a:t>area</a:t>
            </a:r>
            <a:endParaRPr sz="2200">
              <a:latin typeface="Microsoft Sans Serif"/>
              <a:cs typeface="Microsoft Sans Serif"/>
            </a:endParaRPr>
          </a:p>
          <a:p>
            <a:pPr marL="240029" indent="-227329">
              <a:lnSpc>
                <a:spcPct val="100000"/>
              </a:lnSpc>
              <a:spcBef>
                <a:spcPts val="990"/>
              </a:spcBef>
              <a:buSzPct val="125000"/>
              <a:buFont typeface="Arial MT"/>
              <a:buChar char="•"/>
              <a:tabLst>
                <a:tab pos="240029" algn="l"/>
              </a:tabLst>
            </a:pPr>
            <a:r>
              <a:rPr sz="2200" b="1" spc="-130" dirty="0">
                <a:latin typeface="Arial"/>
                <a:cs typeface="Arial"/>
              </a:rPr>
              <a:t>Orientation</a:t>
            </a:r>
            <a:r>
              <a:rPr sz="2200" b="1" spc="-105" dirty="0">
                <a:latin typeface="Arial"/>
                <a:cs typeface="Arial"/>
              </a:rPr>
              <a:t> </a:t>
            </a:r>
            <a:r>
              <a:rPr sz="2200" b="1" dirty="0">
                <a:latin typeface="Arial"/>
                <a:cs typeface="Arial"/>
              </a:rPr>
              <a:t>of</a:t>
            </a:r>
            <a:r>
              <a:rPr sz="2200" b="1" spc="-90" dirty="0">
                <a:latin typeface="Arial"/>
                <a:cs typeface="Arial"/>
              </a:rPr>
              <a:t> </a:t>
            </a:r>
            <a:r>
              <a:rPr sz="2200" b="1" spc="-185" dirty="0">
                <a:latin typeface="Arial"/>
                <a:cs typeface="Arial"/>
              </a:rPr>
              <a:t>the</a:t>
            </a:r>
            <a:r>
              <a:rPr sz="2200" b="1" spc="-35" dirty="0">
                <a:latin typeface="Arial"/>
                <a:cs typeface="Arial"/>
              </a:rPr>
              <a:t> </a:t>
            </a:r>
            <a:r>
              <a:rPr sz="2200" b="1" spc="-145" dirty="0">
                <a:latin typeface="Arial"/>
                <a:cs typeface="Arial"/>
              </a:rPr>
              <a:t>bevel</a:t>
            </a:r>
            <a:r>
              <a:rPr sz="2200" spc="-145" dirty="0">
                <a:latin typeface="Microsoft Sans Serif"/>
                <a:cs typeface="Microsoft Sans Serif"/>
              </a:rPr>
              <a:t>:</a:t>
            </a:r>
            <a:r>
              <a:rPr sz="2200" spc="-15" dirty="0">
                <a:latin typeface="Microsoft Sans Serif"/>
                <a:cs typeface="Microsoft Sans Serif"/>
              </a:rPr>
              <a:t> </a:t>
            </a:r>
            <a:r>
              <a:rPr sz="2200" spc="-70" dirty="0">
                <a:latin typeface="Microsoft Sans Serif"/>
                <a:cs typeface="Microsoft Sans Serif"/>
              </a:rPr>
              <a:t>toward</a:t>
            </a:r>
            <a:r>
              <a:rPr sz="2200" spc="-25" dirty="0">
                <a:latin typeface="Microsoft Sans Serif"/>
                <a:cs typeface="Microsoft Sans Serif"/>
              </a:rPr>
              <a:t> </a:t>
            </a:r>
            <a:r>
              <a:rPr sz="2200" spc="-125" dirty="0">
                <a:latin typeface="Microsoft Sans Serif"/>
                <a:cs typeface="Microsoft Sans Serif"/>
              </a:rPr>
              <a:t>the</a:t>
            </a:r>
            <a:r>
              <a:rPr sz="2200" spc="-25" dirty="0">
                <a:latin typeface="Microsoft Sans Serif"/>
                <a:cs typeface="Microsoft Sans Serif"/>
              </a:rPr>
              <a:t> </a:t>
            </a:r>
            <a:r>
              <a:rPr sz="2200" dirty="0">
                <a:latin typeface="Microsoft Sans Serif"/>
                <a:cs typeface="Microsoft Sans Serif"/>
              </a:rPr>
              <a:t>palatal</a:t>
            </a:r>
            <a:r>
              <a:rPr sz="2200" spc="-60" dirty="0">
                <a:latin typeface="Microsoft Sans Serif"/>
                <a:cs typeface="Microsoft Sans Serif"/>
              </a:rPr>
              <a:t> </a:t>
            </a:r>
            <a:r>
              <a:rPr sz="2200" spc="-20" dirty="0">
                <a:latin typeface="Microsoft Sans Serif"/>
                <a:cs typeface="Microsoft Sans Serif"/>
              </a:rPr>
              <a:t>soft</a:t>
            </a:r>
            <a:endParaRPr sz="2200">
              <a:latin typeface="Microsoft Sans Serif"/>
              <a:cs typeface="Microsoft Sans Serif"/>
            </a:endParaRPr>
          </a:p>
          <a:p>
            <a:pPr marR="4742815" algn="ctr">
              <a:lnSpc>
                <a:spcPct val="100000"/>
              </a:lnSpc>
            </a:pPr>
            <a:r>
              <a:rPr sz="2200" spc="-85" dirty="0">
                <a:latin typeface="Microsoft Sans Serif"/>
                <a:cs typeface="Microsoft Sans Serif"/>
              </a:rPr>
              <a:t>tissues</a:t>
            </a:r>
            <a:endParaRPr sz="2200">
              <a:latin typeface="Microsoft Sans Serif"/>
              <a:cs typeface="Microsoft Sans Serif"/>
            </a:endParaRPr>
          </a:p>
        </p:txBody>
      </p:sp>
      <p:pic>
        <p:nvPicPr>
          <p:cNvPr id="4" name="object 4"/>
          <p:cNvPicPr/>
          <p:nvPr/>
        </p:nvPicPr>
        <p:blipFill>
          <a:blip r:embed="rId2" cstate="print"/>
          <a:stretch>
            <a:fillRect/>
          </a:stretch>
        </p:blipFill>
        <p:spPr>
          <a:xfrm>
            <a:off x="7010399" y="1460038"/>
            <a:ext cx="4202428" cy="492219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28600"/>
            <a:ext cx="6679565" cy="574675"/>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5" dirty="0"/>
              <a:t> </a:t>
            </a:r>
            <a:r>
              <a:rPr spc="-415" dirty="0"/>
              <a:t>PALATINE</a:t>
            </a:r>
            <a:r>
              <a:rPr spc="-30" dirty="0"/>
              <a:t> </a:t>
            </a:r>
            <a:r>
              <a:rPr spc="-465" dirty="0"/>
              <a:t>NERVE</a:t>
            </a:r>
            <a:r>
              <a:rPr spc="-30" dirty="0"/>
              <a:t> </a:t>
            </a:r>
            <a:r>
              <a:rPr spc="-500" dirty="0"/>
              <a:t>BLOCK</a:t>
            </a:r>
          </a:p>
        </p:txBody>
      </p:sp>
      <p:sp>
        <p:nvSpPr>
          <p:cNvPr id="3" name="object 3"/>
          <p:cNvSpPr txBox="1"/>
          <p:nvPr/>
        </p:nvSpPr>
        <p:spPr>
          <a:xfrm>
            <a:off x="990600" y="929492"/>
            <a:ext cx="11099496" cy="2627642"/>
          </a:xfrm>
          <a:prstGeom prst="rect">
            <a:avLst/>
          </a:prstGeom>
        </p:spPr>
        <p:txBody>
          <a:bodyPr vert="horz" wrap="square" lIns="0" tIns="113030" rIns="0" bIns="0" rtlCol="0">
            <a:spAutoFit/>
          </a:bodyPr>
          <a:lstStyle/>
          <a:p>
            <a:pPr marL="12700">
              <a:lnSpc>
                <a:spcPct val="100000"/>
              </a:lnSpc>
              <a:spcBef>
                <a:spcPts val="890"/>
              </a:spcBef>
            </a:pPr>
            <a:r>
              <a:rPr sz="2400" b="1" spc="-125" dirty="0">
                <a:latin typeface="Arial"/>
                <a:cs typeface="Arial"/>
              </a:rPr>
              <a:t>Procedure</a:t>
            </a:r>
            <a:endParaRPr sz="2400" dirty="0">
              <a:latin typeface="Arial"/>
              <a:cs typeface="Arial"/>
            </a:endParaRPr>
          </a:p>
          <a:p>
            <a:pPr marL="241300" indent="-228600">
              <a:lnSpc>
                <a:spcPct val="100000"/>
              </a:lnSpc>
              <a:spcBef>
                <a:spcPts val="1585"/>
              </a:spcBef>
              <a:buSzPct val="125000"/>
              <a:buFont typeface="Arial MT"/>
              <a:buChar char="•"/>
              <a:tabLst>
                <a:tab pos="241300" algn="l"/>
              </a:tabLst>
            </a:pPr>
            <a:r>
              <a:rPr sz="2400" spc="-310" dirty="0">
                <a:latin typeface="Microsoft Sans Serif"/>
                <a:cs typeface="Microsoft Sans Serif"/>
              </a:rPr>
              <a:t>Assume</a:t>
            </a:r>
            <a:r>
              <a:rPr sz="2400" spc="3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25" dirty="0">
                <a:latin typeface="Microsoft Sans Serif"/>
                <a:cs typeface="Microsoft Sans Serif"/>
              </a:rPr>
              <a:t>correct</a:t>
            </a:r>
            <a:r>
              <a:rPr sz="2400" spc="15" dirty="0">
                <a:latin typeface="Microsoft Sans Serif"/>
                <a:cs typeface="Microsoft Sans Serif"/>
              </a:rPr>
              <a:t> </a:t>
            </a:r>
            <a:r>
              <a:rPr sz="2400" spc="-10" dirty="0">
                <a:latin typeface="Microsoft Sans Serif"/>
                <a:cs typeface="Microsoft Sans Serif"/>
              </a:rPr>
              <a:t>position</a:t>
            </a:r>
            <a:endParaRPr sz="2400" dirty="0">
              <a:latin typeface="Microsoft Sans Serif"/>
              <a:cs typeface="Microsoft Sans Serif"/>
            </a:endParaRPr>
          </a:p>
          <a:p>
            <a:pPr marL="697865" lvl="1" indent="-228600">
              <a:lnSpc>
                <a:spcPct val="100000"/>
              </a:lnSpc>
              <a:spcBef>
                <a:spcPts val="1050"/>
              </a:spcBef>
              <a:buSzPct val="125000"/>
              <a:buFont typeface="Arial MT"/>
              <a:buChar char="•"/>
              <a:tabLst>
                <a:tab pos="697865" algn="l"/>
              </a:tabLst>
            </a:pPr>
            <a:r>
              <a:rPr sz="2400" b="1" spc="-170" dirty="0">
                <a:latin typeface="Arial"/>
                <a:cs typeface="Arial"/>
              </a:rPr>
              <a:t>Right</a:t>
            </a:r>
            <a:r>
              <a:rPr sz="2400" b="1" spc="5" dirty="0">
                <a:latin typeface="Arial"/>
                <a:cs typeface="Arial"/>
              </a:rPr>
              <a:t> </a:t>
            </a:r>
            <a:r>
              <a:rPr sz="2400" b="1" spc="-195" dirty="0">
                <a:latin typeface="Arial"/>
                <a:cs typeface="Arial"/>
              </a:rPr>
              <a:t>GPN</a:t>
            </a:r>
            <a:r>
              <a:rPr sz="2400" b="1" spc="-10" dirty="0">
                <a:latin typeface="Arial"/>
                <a:cs typeface="Arial"/>
              </a:rPr>
              <a:t> </a:t>
            </a:r>
            <a:r>
              <a:rPr sz="2400" b="1" spc="-180" dirty="0">
                <a:latin typeface="Arial"/>
                <a:cs typeface="Arial"/>
              </a:rPr>
              <a:t>block</a:t>
            </a:r>
            <a:r>
              <a:rPr sz="2400" b="1" dirty="0">
                <a:latin typeface="Arial"/>
                <a:cs typeface="Arial"/>
              </a:rPr>
              <a:t> </a:t>
            </a:r>
            <a:r>
              <a:rPr sz="2400" spc="-60" dirty="0">
                <a:latin typeface="Microsoft Sans Serif"/>
                <a:cs typeface="Microsoft Sans Serif"/>
              </a:rPr>
              <a:t>(right-</a:t>
            </a:r>
            <a:r>
              <a:rPr sz="2400" spc="-114" dirty="0">
                <a:latin typeface="Microsoft Sans Serif"/>
                <a:cs typeface="Microsoft Sans Serif"/>
              </a:rPr>
              <a:t>handed</a:t>
            </a:r>
            <a:r>
              <a:rPr sz="2400" spc="-5" dirty="0">
                <a:latin typeface="Microsoft Sans Serif"/>
                <a:cs typeface="Microsoft Sans Serif"/>
              </a:rPr>
              <a:t> </a:t>
            </a:r>
            <a:r>
              <a:rPr sz="2400" spc="-95" dirty="0">
                <a:latin typeface="Microsoft Sans Serif"/>
                <a:cs typeface="Microsoft Sans Serif"/>
              </a:rPr>
              <a:t>administrator):</a:t>
            </a:r>
            <a:r>
              <a:rPr sz="2400" spc="-30" dirty="0">
                <a:latin typeface="Microsoft Sans Serif"/>
                <a:cs typeface="Microsoft Sans Serif"/>
              </a:rPr>
              <a:t> </a:t>
            </a:r>
            <a:r>
              <a:rPr sz="2400" dirty="0">
                <a:latin typeface="Microsoft Sans Serif"/>
                <a:cs typeface="Microsoft Sans Serif"/>
              </a:rPr>
              <a:t>7</a:t>
            </a:r>
            <a:r>
              <a:rPr sz="2400" spc="15" dirty="0">
                <a:latin typeface="Microsoft Sans Serif"/>
                <a:cs typeface="Microsoft Sans Serif"/>
              </a:rPr>
              <a:t> </a:t>
            </a:r>
            <a:r>
              <a:rPr sz="2400" dirty="0">
                <a:latin typeface="Microsoft Sans Serif"/>
                <a:cs typeface="Microsoft Sans Serif"/>
              </a:rPr>
              <a:t>or</a:t>
            </a:r>
            <a:r>
              <a:rPr sz="2400" spc="5" dirty="0">
                <a:latin typeface="Microsoft Sans Serif"/>
                <a:cs typeface="Microsoft Sans Serif"/>
              </a:rPr>
              <a:t> </a:t>
            </a:r>
            <a:r>
              <a:rPr sz="2400" dirty="0">
                <a:latin typeface="Microsoft Sans Serif"/>
                <a:cs typeface="Microsoft Sans Serif"/>
              </a:rPr>
              <a:t>8</a:t>
            </a:r>
            <a:r>
              <a:rPr sz="2400" spc="20" dirty="0">
                <a:latin typeface="Microsoft Sans Serif"/>
                <a:cs typeface="Microsoft Sans Serif"/>
              </a:rPr>
              <a:t> </a:t>
            </a:r>
            <a:r>
              <a:rPr sz="2400" spc="-114" dirty="0">
                <a:latin typeface="Microsoft Sans Serif"/>
                <a:cs typeface="Microsoft Sans Serif"/>
              </a:rPr>
              <a:t>o'clock</a:t>
            </a:r>
            <a:r>
              <a:rPr sz="2400" spc="10" dirty="0">
                <a:latin typeface="Microsoft Sans Serif"/>
                <a:cs typeface="Microsoft Sans Serif"/>
              </a:rPr>
              <a:t> </a:t>
            </a:r>
            <a:r>
              <a:rPr sz="2400" spc="-10" dirty="0">
                <a:latin typeface="Microsoft Sans Serif"/>
                <a:cs typeface="Microsoft Sans Serif"/>
              </a:rPr>
              <a:t>position.</a:t>
            </a:r>
            <a:endParaRPr sz="2400" dirty="0">
              <a:latin typeface="Microsoft Sans Serif"/>
              <a:cs typeface="Microsoft Sans Serif"/>
            </a:endParaRPr>
          </a:p>
          <a:p>
            <a:pPr marL="697865" lvl="1" indent="-228600">
              <a:lnSpc>
                <a:spcPct val="100000"/>
              </a:lnSpc>
              <a:spcBef>
                <a:spcPts val="960"/>
              </a:spcBef>
              <a:buSzPct val="125000"/>
              <a:buFont typeface="Arial MT"/>
              <a:buChar char="•"/>
              <a:tabLst>
                <a:tab pos="697865" algn="l"/>
              </a:tabLst>
            </a:pPr>
            <a:r>
              <a:rPr sz="2400" b="1" spc="-195" dirty="0">
                <a:latin typeface="Arial"/>
                <a:cs typeface="Arial"/>
              </a:rPr>
              <a:t>Left</a:t>
            </a:r>
            <a:r>
              <a:rPr sz="2400" b="1" spc="5" dirty="0">
                <a:latin typeface="Arial"/>
                <a:cs typeface="Arial"/>
              </a:rPr>
              <a:t> </a:t>
            </a:r>
            <a:r>
              <a:rPr sz="2400" b="1" spc="-195" dirty="0">
                <a:latin typeface="Arial"/>
                <a:cs typeface="Arial"/>
              </a:rPr>
              <a:t>GPN</a:t>
            </a:r>
            <a:r>
              <a:rPr sz="2400" b="1" dirty="0">
                <a:latin typeface="Arial"/>
                <a:cs typeface="Arial"/>
              </a:rPr>
              <a:t> </a:t>
            </a:r>
            <a:r>
              <a:rPr sz="2400" b="1" spc="-175" dirty="0">
                <a:latin typeface="Arial"/>
                <a:cs typeface="Arial"/>
              </a:rPr>
              <a:t>block:</a:t>
            </a:r>
            <a:r>
              <a:rPr sz="2400" b="1" spc="15" dirty="0">
                <a:latin typeface="Arial"/>
                <a:cs typeface="Arial"/>
              </a:rPr>
              <a:t> </a:t>
            </a:r>
            <a:r>
              <a:rPr sz="2400" dirty="0">
                <a:latin typeface="Microsoft Sans Serif"/>
                <a:cs typeface="Microsoft Sans Serif"/>
              </a:rPr>
              <a:t>11</a:t>
            </a:r>
            <a:r>
              <a:rPr sz="2400" spc="10" dirty="0">
                <a:latin typeface="Microsoft Sans Serif"/>
                <a:cs typeface="Microsoft Sans Serif"/>
              </a:rPr>
              <a:t> </a:t>
            </a:r>
            <a:r>
              <a:rPr sz="2400" spc="-114" dirty="0">
                <a:latin typeface="Microsoft Sans Serif"/>
                <a:cs typeface="Microsoft Sans Serif"/>
              </a:rPr>
              <a:t>o'clock</a:t>
            </a:r>
            <a:r>
              <a:rPr sz="2400" spc="40" dirty="0">
                <a:latin typeface="Microsoft Sans Serif"/>
                <a:cs typeface="Microsoft Sans Serif"/>
              </a:rPr>
              <a:t> </a:t>
            </a:r>
            <a:r>
              <a:rPr sz="2400" spc="-10" dirty="0">
                <a:latin typeface="Microsoft Sans Serif"/>
                <a:cs typeface="Microsoft Sans Serif"/>
              </a:rPr>
              <a:t>position.</a:t>
            </a:r>
            <a:endParaRPr sz="2400" dirty="0">
              <a:latin typeface="Microsoft Sans Serif"/>
              <a:cs typeface="Microsoft Sans Serif"/>
            </a:endParaRPr>
          </a:p>
          <a:p>
            <a:pPr marL="241300" indent="-228600">
              <a:lnSpc>
                <a:spcPct val="100000"/>
              </a:lnSpc>
              <a:spcBef>
                <a:spcPts val="1525"/>
              </a:spcBef>
              <a:buSzPct val="125000"/>
              <a:buFont typeface="Arial MT"/>
              <a:buChar char="•"/>
              <a:tabLst>
                <a:tab pos="241300" algn="l"/>
              </a:tabLst>
            </a:pPr>
            <a:r>
              <a:rPr sz="2400" b="1" spc="-185" dirty="0">
                <a:latin typeface="Arial"/>
                <a:cs typeface="Arial"/>
              </a:rPr>
              <a:t>Patient</a:t>
            </a:r>
            <a:r>
              <a:rPr sz="2400" spc="-185" dirty="0">
                <a:latin typeface="Microsoft Sans Serif"/>
                <a:cs typeface="Microsoft Sans Serif"/>
              </a:rPr>
              <a:t>:</a:t>
            </a:r>
            <a:r>
              <a:rPr sz="2400" spc="10" dirty="0">
                <a:latin typeface="Microsoft Sans Serif"/>
                <a:cs typeface="Microsoft Sans Serif"/>
              </a:rPr>
              <a:t> </a:t>
            </a:r>
            <a:r>
              <a:rPr sz="2400" dirty="0">
                <a:latin typeface="Microsoft Sans Serif"/>
                <a:cs typeface="Microsoft Sans Serif"/>
              </a:rPr>
              <a:t>a</a:t>
            </a:r>
            <a:r>
              <a:rPr sz="2400" spc="-85" dirty="0">
                <a:latin typeface="Microsoft Sans Serif"/>
                <a:cs typeface="Microsoft Sans Serif"/>
              </a:rPr>
              <a:t> </a:t>
            </a:r>
            <a:r>
              <a:rPr sz="2400" spc="-204" dirty="0">
                <a:latin typeface="Microsoft Sans Serif"/>
                <a:cs typeface="Microsoft Sans Serif"/>
              </a:rPr>
              <a:t>supine</a:t>
            </a:r>
            <a:r>
              <a:rPr sz="2400" spc="35" dirty="0">
                <a:latin typeface="Microsoft Sans Serif"/>
                <a:cs typeface="Microsoft Sans Serif"/>
              </a:rPr>
              <a:t> </a:t>
            </a:r>
            <a:r>
              <a:rPr sz="2400" spc="-135" dirty="0">
                <a:latin typeface="Microsoft Sans Serif"/>
                <a:cs typeface="Microsoft Sans Serif"/>
              </a:rPr>
              <a:t>position</a:t>
            </a:r>
            <a:r>
              <a:rPr sz="2400" spc="-10" dirty="0">
                <a:latin typeface="Microsoft Sans Serif"/>
                <a:cs typeface="Microsoft Sans Serif"/>
              </a:rPr>
              <a:t> </a:t>
            </a:r>
            <a:r>
              <a:rPr sz="2400" spc="-100" dirty="0">
                <a:latin typeface="Microsoft Sans Serif"/>
                <a:cs typeface="Microsoft Sans Serif"/>
              </a:rPr>
              <a:t>with</a:t>
            </a:r>
            <a:r>
              <a:rPr sz="2400" spc="-10" dirty="0">
                <a:latin typeface="Microsoft Sans Serif"/>
                <a:cs typeface="Microsoft Sans Serif"/>
              </a:rPr>
              <a:t> </a:t>
            </a:r>
            <a:r>
              <a:rPr sz="2400" spc="-235" dirty="0">
                <a:latin typeface="Microsoft Sans Serif"/>
                <a:cs typeface="Microsoft Sans Serif"/>
              </a:rPr>
              <a:t>mouth</a:t>
            </a:r>
            <a:r>
              <a:rPr sz="2400" spc="15" dirty="0">
                <a:latin typeface="Microsoft Sans Serif"/>
                <a:cs typeface="Microsoft Sans Serif"/>
              </a:rPr>
              <a:t> </a:t>
            </a:r>
            <a:r>
              <a:rPr sz="2400" spc="-125" dirty="0">
                <a:latin typeface="Microsoft Sans Serif"/>
                <a:cs typeface="Microsoft Sans Serif"/>
              </a:rPr>
              <a:t>opened</a:t>
            </a:r>
            <a:r>
              <a:rPr sz="2400" spc="-5" dirty="0">
                <a:latin typeface="Microsoft Sans Serif"/>
                <a:cs typeface="Microsoft Sans Serif"/>
              </a:rPr>
              <a:t> </a:t>
            </a:r>
            <a:r>
              <a:rPr sz="2400" spc="-60" dirty="0">
                <a:latin typeface="Microsoft Sans Serif"/>
                <a:cs typeface="Microsoft Sans Serif"/>
              </a:rPr>
              <a:t>wide</a:t>
            </a:r>
            <a:r>
              <a:rPr sz="2400" spc="-20" dirty="0">
                <a:latin typeface="Microsoft Sans Serif"/>
                <a:cs typeface="Microsoft Sans Serif"/>
              </a:rPr>
              <a:t> </a:t>
            </a:r>
            <a:r>
              <a:rPr sz="2400" spc="-70" dirty="0">
                <a:latin typeface="Microsoft Sans Serif"/>
                <a:cs typeface="Microsoft Sans Serif"/>
              </a:rPr>
              <a:t>and</a:t>
            </a:r>
            <a:r>
              <a:rPr sz="2400" dirty="0">
                <a:latin typeface="Microsoft Sans Serif"/>
                <a:cs typeface="Microsoft Sans Serif"/>
              </a:rPr>
              <a:t> </a:t>
            </a:r>
            <a:r>
              <a:rPr sz="2400" spc="-110" dirty="0">
                <a:latin typeface="Microsoft Sans Serif"/>
                <a:cs typeface="Microsoft Sans Serif"/>
              </a:rPr>
              <a:t>extended</a:t>
            </a:r>
            <a:r>
              <a:rPr sz="2400" spc="-5" dirty="0">
                <a:latin typeface="Microsoft Sans Serif"/>
                <a:cs typeface="Microsoft Sans Serif"/>
              </a:rPr>
              <a:t> </a:t>
            </a:r>
            <a:r>
              <a:rPr sz="2400" spc="-100" dirty="0">
                <a:latin typeface="Microsoft Sans Serif"/>
                <a:cs typeface="Microsoft Sans Serif"/>
              </a:rPr>
              <a:t>neck.</a:t>
            </a:r>
            <a:endParaRPr sz="2400" dirty="0">
              <a:latin typeface="Microsoft Sans Serif"/>
              <a:cs typeface="Microsoft Sans Serif"/>
            </a:endParaRPr>
          </a:p>
        </p:txBody>
      </p:sp>
      <p:pic>
        <p:nvPicPr>
          <p:cNvPr id="4" name="object 4"/>
          <p:cNvPicPr/>
          <p:nvPr/>
        </p:nvPicPr>
        <p:blipFill>
          <a:blip r:embed="rId2" cstate="print"/>
          <a:stretch>
            <a:fillRect/>
          </a:stretch>
        </p:blipFill>
        <p:spPr>
          <a:xfrm>
            <a:off x="2008631" y="3557134"/>
            <a:ext cx="7337935" cy="321241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9502" y="229565"/>
            <a:ext cx="6679565" cy="574675"/>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5" dirty="0"/>
              <a:t> </a:t>
            </a:r>
            <a:r>
              <a:rPr spc="-415" dirty="0"/>
              <a:t>PALATINE</a:t>
            </a:r>
            <a:r>
              <a:rPr spc="-30" dirty="0"/>
              <a:t> </a:t>
            </a:r>
            <a:r>
              <a:rPr spc="-465" dirty="0"/>
              <a:t>NERVE</a:t>
            </a:r>
            <a:r>
              <a:rPr spc="-30" dirty="0"/>
              <a:t> </a:t>
            </a:r>
            <a:r>
              <a:rPr spc="-500" dirty="0"/>
              <a:t>BLOCK</a:t>
            </a:r>
          </a:p>
        </p:txBody>
      </p:sp>
      <p:sp>
        <p:nvSpPr>
          <p:cNvPr id="3" name="object 3"/>
          <p:cNvSpPr txBox="1"/>
          <p:nvPr/>
        </p:nvSpPr>
        <p:spPr>
          <a:xfrm>
            <a:off x="824585" y="958766"/>
            <a:ext cx="5877560" cy="5766435"/>
          </a:xfrm>
          <a:prstGeom prst="rect">
            <a:avLst/>
          </a:prstGeom>
        </p:spPr>
        <p:txBody>
          <a:bodyPr vert="horz" wrap="square" lIns="0" tIns="112395" rIns="0" bIns="0" rtlCol="0">
            <a:spAutoFit/>
          </a:bodyPr>
          <a:lstStyle/>
          <a:p>
            <a:pPr marL="12700">
              <a:lnSpc>
                <a:spcPct val="100000"/>
              </a:lnSpc>
              <a:spcBef>
                <a:spcPts val="885"/>
              </a:spcBef>
            </a:pPr>
            <a:r>
              <a:rPr sz="2400" b="1" spc="-125" dirty="0">
                <a:latin typeface="Arial"/>
                <a:cs typeface="Arial"/>
              </a:rPr>
              <a:t>Procedure</a:t>
            </a:r>
            <a:endParaRPr sz="2400">
              <a:latin typeface="Arial"/>
              <a:cs typeface="Arial"/>
            </a:endParaRPr>
          </a:p>
          <a:p>
            <a:pPr marL="241300" marR="5080" indent="-229235">
              <a:lnSpc>
                <a:spcPct val="120100"/>
              </a:lnSpc>
              <a:spcBef>
                <a:spcPts val="1005"/>
              </a:spcBef>
              <a:buSzPct val="125000"/>
              <a:buFont typeface="Arial MT"/>
              <a:buChar char="•"/>
              <a:tabLst>
                <a:tab pos="241300" algn="l"/>
              </a:tabLst>
            </a:pPr>
            <a:r>
              <a:rPr sz="2400" spc="-270" dirty="0">
                <a:latin typeface="Microsoft Sans Serif"/>
                <a:cs typeface="Microsoft Sans Serif"/>
              </a:rPr>
              <a:t>Turn</a:t>
            </a:r>
            <a:r>
              <a:rPr sz="2400" spc="10"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110" dirty="0">
                <a:latin typeface="Microsoft Sans Serif"/>
                <a:cs typeface="Microsoft Sans Serif"/>
              </a:rPr>
              <a:t>head</a:t>
            </a:r>
            <a:r>
              <a:rPr sz="2400" spc="-50" dirty="0">
                <a:latin typeface="Microsoft Sans Serif"/>
                <a:cs typeface="Microsoft Sans Serif"/>
              </a:rPr>
              <a:t> </a:t>
            </a:r>
            <a:r>
              <a:rPr sz="2400" dirty="0">
                <a:latin typeface="Microsoft Sans Serif"/>
                <a:cs typeface="Microsoft Sans Serif"/>
              </a:rPr>
              <a:t>to</a:t>
            </a:r>
            <a:r>
              <a:rPr sz="2400" spc="-160" dirty="0">
                <a:latin typeface="Microsoft Sans Serif"/>
                <a:cs typeface="Microsoft Sans Serif"/>
              </a:rPr>
              <a:t> </a:t>
            </a:r>
            <a:r>
              <a:rPr sz="2400" spc="-120" dirty="0">
                <a:latin typeface="Microsoft Sans Serif"/>
                <a:cs typeface="Microsoft Sans Serif"/>
              </a:rPr>
              <a:t>the</a:t>
            </a:r>
            <a:r>
              <a:rPr sz="2400" spc="-40" dirty="0">
                <a:latin typeface="Microsoft Sans Serif"/>
                <a:cs typeface="Microsoft Sans Serif"/>
              </a:rPr>
              <a:t> </a:t>
            </a:r>
            <a:r>
              <a:rPr sz="2400" dirty="0">
                <a:latin typeface="Microsoft Sans Serif"/>
                <a:cs typeface="Microsoft Sans Serif"/>
              </a:rPr>
              <a:t>left</a:t>
            </a:r>
            <a:r>
              <a:rPr sz="2400" spc="-160" dirty="0">
                <a:latin typeface="Microsoft Sans Serif"/>
                <a:cs typeface="Microsoft Sans Serif"/>
              </a:rPr>
              <a:t> </a:t>
            </a:r>
            <a:r>
              <a:rPr sz="2400" dirty="0">
                <a:latin typeface="Microsoft Sans Serif"/>
                <a:cs typeface="Microsoft Sans Serif"/>
              </a:rPr>
              <a:t>or</a:t>
            </a:r>
            <a:r>
              <a:rPr sz="2400" spc="-90" dirty="0">
                <a:latin typeface="Microsoft Sans Serif"/>
                <a:cs typeface="Microsoft Sans Serif"/>
              </a:rPr>
              <a:t> </a:t>
            </a:r>
            <a:r>
              <a:rPr sz="2400" spc="-45" dirty="0">
                <a:latin typeface="Microsoft Sans Serif"/>
                <a:cs typeface="Microsoft Sans Serif"/>
              </a:rPr>
              <a:t>right</a:t>
            </a:r>
            <a:r>
              <a:rPr sz="2400" spc="-70" dirty="0">
                <a:latin typeface="Microsoft Sans Serif"/>
                <a:cs typeface="Microsoft Sans Serif"/>
              </a:rPr>
              <a:t> </a:t>
            </a:r>
            <a:r>
              <a:rPr sz="2400" spc="-10" dirty="0">
                <a:latin typeface="Microsoft Sans Serif"/>
                <a:cs typeface="Microsoft Sans Serif"/>
              </a:rPr>
              <a:t>(for</a:t>
            </a:r>
            <a:r>
              <a:rPr sz="2400" spc="-50" dirty="0">
                <a:latin typeface="Microsoft Sans Serif"/>
                <a:cs typeface="Microsoft Sans Serif"/>
              </a:rPr>
              <a:t> </a:t>
            </a:r>
            <a:r>
              <a:rPr sz="2400" spc="-110" dirty="0">
                <a:latin typeface="Microsoft Sans Serif"/>
                <a:cs typeface="Microsoft Sans Serif"/>
              </a:rPr>
              <a:t>improved </a:t>
            </a:r>
            <a:r>
              <a:rPr sz="2400" spc="-10" dirty="0">
                <a:latin typeface="Microsoft Sans Serif"/>
                <a:cs typeface="Microsoft Sans Serif"/>
              </a:rPr>
              <a:t>visibility).</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70" dirty="0">
                <a:latin typeface="Microsoft Sans Serif"/>
                <a:cs typeface="Microsoft Sans Serif"/>
              </a:rPr>
              <a:t>Locate</a:t>
            </a:r>
            <a:r>
              <a:rPr sz="2400" spc="60" dirty="0">
                <a:latin typeface="Microsoft Sans Serif"/>
                <a:cs typeface="Microsoft Sans Serif"/>
              </a:rPr>
              <a:t> </a:t>
            </a:r>
            <a:r>
              <a:rPr sz="2400" spc="-155" dirty="0">
                <a:latin typeface="Microsoft Sans Serif"/>
                <a:cs typeface="Microsoft Sans Serif"/>
              </a:rPr>
              <a:t>the</a:t>
            </a:r>
            <a:r>
              <a:rPr sz="2400" spc="35" dirty="0">
                <a:latin typeface="Microsoft Sans Serif"/>
                <a:cs typeface="Microsoft Sans Serif"/>
              </a:rPr>
              <a:t> </a:t>
            </a:r>
            <a:r>
              <a:rPr sz="2400" b="1" spc="-165" dirty="0">
                <a:latin typeface="Arial"/>
                <a:cs typeface="Arial"/>
              </a:rPr>
              <a:t>greater</a:t>
            </a:r>
            <a:r>
              <a:rPr sz="2400" b="1" spc="-10" dirty="0">
                <a:latin typeface="Arial"/>
                <a:cs typeface="Arial"/>
              </a:rPr>
              <a:t> </a:t>
            </a:r>
            <a:r>
              <a:rPr sz="2400" b="1" spc="-125" dirty="0">
                <a:latin typeface="Arial"/>
                <a:cs typeface="Arial"/>
              </a:rPr>
              <a:t>palatine</a:t>
            </a:r>
            <a:r>
              <a:rPr sz="2400" b="1" spc="-30" dirty="0">
                <a:latin typeface="Arial"/>
                <a:cs typeface="Arial"/>
              </a:rPr>
              <a:t> </a:t>
            </a:r>
            <a:r>
              <a:rPr sz="2400" b="1" spc="-20" dirty="0">
                <a:latin typeface="Arial"/>
                <a:cs typeface="Arial"/>
              </a:rPr>
              <a:t>foramen</a:t>
            </a:r>
            <a:endParaRPr sz="2400">
              <a:latin typeface="Arial"/>
              <a:cs typeface="Arial"/>
            </a:endParaRPr>
          </a:p>
          <a:p>
            <a:pPr marL="698500" marR="36830" lvl="1" indent="-228600">
              <a:lnSpc>
                <a:spcPct val="120000"/>
              </a:lnSpc>
              <a:spcBef>
                <a:spcPts val="505"/>
              </a:spcBef>
              <a:buSzPct val="125000"/>
              <a:buFont typeface="Arial MT"/>
              <a:buChar char="•"/>
              <a:tabLst>
                <a:tab pos="698500" algn="l"/>
              </a:tabLst>
            </a:pPr>
            <a:r>
              <a:rPr sz="2400" spc="-55" dirty="0">
                <a:latin typeface="Microsoft Sans Serif"/>
                <a:cs typeface="Microsoft Sans Serif"/>
              </a:rPr>
              <a:t>–Place</a:t>
            </a:r>
            <a:r>
              <a:rPr sz="2400" spc="-10" dirty="0">
                <a:latin typeface="Microsoft Sans Serif"/>
                <a:cs typeface="Microsoft Sans Serif"/>
              </a:rPr>
              <a:t> </a:t>
            </a:r>
            <a:r>
              <a:rPr sz="2400" dirty="0">
                <a:latin typeface="Microsoft Sans Serif"/>
                <a:cs typeface="Microsoft Sans Serif"/>
              </a:rPr>
              <a:t>a</a:t>
            </a:r>
            <a:r>
              <a:rPr sz="2400" spc="10" dirty="0">
                <a:latin typeface="Microsoft Sans Serif"/>
                <a:cs typeface="Microsoft Sans Serif"/>
              </a:rPr>
              <a:t> </a:t>
            </a:r>
            <a:r>
              <a:rPr sz="2400" spc="-150" dirty="0">
                <a:latin typeface="Microsoft Sans Serif"/>
                <a:cs typeface="Microsoft Sans Serif"/>
              </a:rPr>
              <a:t>cotton</a:t>
            </a:r>
            <a:r>
              <a:rPr sz="2400" spc="10" dirty="0">
                <a:latin typeface="Microsoft Sans Serif"/>
                <a:cs typeface="Microsoft Sans Serif"/>
              </a:rPr>
              <a:t> </a:t>
            </a:r>
            <a:r>
              <a:rPr sz="2400" spc="-180" dirty="0">
                <a:latin typeface="Microsoft Sans Serif"/>
                <a:cs typeface="Microsoft Sans Serif"/>
              </a:rPr>
              <a:t>swab</a:t>
            </a:r>
            <a:r>
              <a:rPr sz="2400" spc="20" dirty="0">
                <a:latin typeface="Microsoft Sans Serif"/>
                <a:cs typeface="Microsoft Sans Serif"/>
              </a:rPr>
              <a:t> </a:t>
            </a:r>
            <a:r>
              <a:rPr sz="2400" dirty="0">
                <a:latin typeface="Microsoft Sans Serif"/>
                <a:cs typeface="Microsoft Sans Serif"/>
              </a:rPr>
              <a:t>at</a:t>
            </a:r>
            <a:r>
              <a:rPr sz="2400" spc="5" dirty="0">
                <a:latin typeface="Microsoft Sans Serif"/>
                <a:cs typeface="Microsoft Sans Serif"/>
              </a:rPr>
              <a:t> </a:t>
            </a:r>
            <a:r>
              <a:rPr sz="2400" spc="-155" dirty="0">
                <a:latin typeface="Microsoft Sans Serif"/>
                <a:cs typeface="Microsoft Sans Serif"/>
              </a:rPr>
              <a:t>the</a:t>
            </a:r>
            <a:r>
              <a:rPr sz="2400" dirty="0">
                <a:latin typeface="Microsoft Sans Serif"/>
                <a:cs typeface="Microsoft Sans Serif"/>
              </a:rPr>
              <a:t> </a:t>
            </a:r>
            <a:r>
              <a:rPr sz="2400" spc="-175" dirty="0">
                <a:latin typeface="Microsoft Sans Serif"/>
                <a:cs typeface="Microsoft Sans Serif"/>
              </a:rPr>
              <a:t>junction</a:t>
            </a:r>
            <a:r>
              <a:rPr sz="2400" spc="15" dirty="0">
                <a:latin typeface="Microsoft Sans Serif"/>
                <a:cs typeface="Microsoft Sans Serif"/>
              </a:rPr>
              <a:t> </a:t>
            </a:r>
            <a:r>
              <a:rPr sz="2400" dirty="0">
                <a:latin typeface="Microsoft Sans Serif"/>
                <a:cs typeface="Microsoft Sans Serif"/>
              </a:rPr>
              <a:t>of</a:t>
            </a:r>
            <a:r>
              <a:rPr sz="2400" spc="70" dirty="0">
                <a:latin typeface="Microsoft Sans Serif"/>
                <a:cs typeface="Microsoft Sans Serif"/>
              </a:rPr>
              <a:t> </a:t>
            </a:r>
            <a:r>
              <a:rPr sz="2400" spc="-80" dirty="0">
                <a:latin typeface="Microsoft Sans Serif"/>
                <a:cs typeface="Microsoft Sans Serif"/>
              </a:rPr>
              <a:t>the </a:t>
            </a:r>
            <a:r>
              <a:rPr sz="2400" spc="-45" dirty="0">
                <a:latin typeface="Microsoft Sans Serif"/>
                <a:cs typeface="Microsoft Sans Serif"/>
              </a:rPr>
              <a:t>maxillary</a:t>
            </a:r>
            <a:r>
              <a:rPr sz="2400" spc="-114" dirty="0">
                <a:latin typeface="Microsoft Sans Serif"/>
                <a:cs typeface="Microsoft Sans Serif"/>
              </a:rPr>
              <a:t> </a:t>
            </a:r>
            <a:r>
              <a:rPr sz="2400" spc="-55" dirty="0">
                <a:latin typeface="Microsoft Sans Serif"/>
                <a:cs typeface="Microsoft Sans Serif"/>
              </a:rPr>
              <a:t>alveolar</a:t>
            </a:r>
            <a:r>
              <a:rPr sz="2400" spc="-50" dirty="0">
                <a:latin typeface="Microsoft Sans Serif"/>
                <a:cs typeface="Microsoft Sans Serif"/>
              </a:rPr>
              <a:t> </a:t>
            </a:r>
            <a:r>
              <a:rPr sz="2400" spc="-220" dirty="0">
                <a:latin typeface="Microsoft Sans Serif"/>
                <a:cs typeface="Microsoft Sans Serif"/>
              </a:rPr>
              <a:t>process</a:t>
            </a:r>
            <a:r>
              <a:rPr sz="2400" spc="45" dirty="0">
                <a:latin typeface="Microsoft Sans Serif"/>
                <a:cs typeface="Microsoft Sans Serif"/>
              </a:rPr>
              <a:t> </a:t>
            </a:r>
            <a:r>
              <a:rPr sz="2400" spc="-80" dirty="0">
                <a:latin typeface="Microsoft Sans Serif"/>
                <a:cs typeface="Microsoft Sans Serif"/>
              </a:rPr>
              <a:t>and</a:t>
            </a:r>
            <a:r>
              <a:rPr sz="2400" spc="-4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20" dirty="0">
                <a:latin typeface="Microsoft Sans Serif"/>
                <a:cs typeface="Microsoft Sans Serif"/>
              </a:rPr>
              <a:t>hard </a:t>
            </a:r>
            <a:r>
              <a:rPr sz="2400" spc="-10" dirty="0">
                <a:latin typeface="Microsoft Sans Serif"/>
                <a:cs typeface="Microsoft Sans Serif"/>
              </a:rPr>
              <a:t>palate.</a:t>
            </a:r>
            <a:endParaRPr sz="2400">
              <a:latin typeface="Microsoft Sans Serif"/>
              <a:cs typeface="Microsoft Sans Serif"/>
            </a:endParaRPr>
          </a:p>
          <a:p>
            <a:pPr marL="698500" marR="14604" lvl="1" indent="-228600">
              <a:lnSpc>
                <a:spcPct val="120000"/>
              </a:lnSpc>
              <a:spcBef>
                <a:spcPts val="509"/>
              </a:spcBef>
              <a:buSzPct val="125000"/>
              <a:buFont typeface="Arial MT"/>
              <a:buChar char="•"/>
              <a:tabLst>
                <a:tab pos="698500" algn="l"/>
              </a:tabLst>
            </a:pPr>
            <a:r>
              <a:rPr sz="2400" dirty="0">
                <a:latin typeface="Microsoft Sans Serif"/>
                <a:cs typeface="Microsoft Sans Serif"/>
              </a:rPr>
              <a:t>–Start</a:t>
            </a:r>
            <a:r>
              <a:rPr sz="2400" spc="-40" dirty="0">
                <a:latin typeface="Microsoft Sans Serif"/>
                <a:cs typeface="Microsoft Sans Serif"/>
              </a:rPr>
              <a:t> </a:t>
            </a:r>
            <a:r>
              <a:rPr sz="2400" spc="-135" dirty="0">
                <a:latin typeface="Microsoft Sans Serif"/>
                <a:cs typeface="Microsoft Sans Serif"/>
              </a:rPr>
              <a:t>in</a:t>
            </a:r>
            <a:r>
              <a:rPr sz="2400" spc="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95" dirty="0">
                <a:latin typeface="Microsoft Sans Serif"/>
                <a:cs typeface="Microsoft Sans Serif"/>
              </a:rPr>
              <a:t>region</a:t>
            </a:r>
            <a:r>
              <a:rPr sz="2400" dirty="0">
                <a:latin typeface="Microsoft Sans Serif"/>
                <a:cs typeface="Microsoft Sans Serif"/>
              </a:rPr>
              <a:t> of</a:t>
            </a:r>
            <a:r>
              <a:rPr sz="2400" spc="50" dirty="0">
                <a:latin typeface="Microsoft Sans Serif"/>
                <a:cs typeface="Microsoft Sans Serif"/>
              </a:rPr>
              <a:t> </a:t>
            </a:r>
            <a:r>
              <a:rPr sz="2400" spc="-150" dirty="0">
                <a:latin typeface="Microsoft Sans Serif"/>
                <a:cs typeface="Microsoft Sans Serif"/>
              </a:rPr>
              <a:t>the</a:t>
            </a:r>
            <a:r>
              <a:rPr sz="2400" spc="-5" dirty="0">
                <a:latin typeface="Microsoft Sans Serif"/>
                <a:cs typeface="Microsoft Sans Serif"/>
              </a:rPr>
              <a:t> </a:t>
            </a:r>
            <a:r>
              <a:rPr sz="2400" spc="-45" dirty="0">
                <a:latin typeface="Microsoft Sans Serif"/>
                <a:cs typeface="Microsoft Sans Serif"/>
              </a:rPr>
              <a:t>maxillary</a:t>
            </a:r>
            <a:r>
              <a:rPr sz="2400" spc="-5" dirty="0">
                <a:latin typeface="Microsoft Sans Serif"/>
                <a:cs typeface="Microsoft Sans Serif"/>
              </a:rPr>
              <a:t> </a:t>
            </a:r>
            <a:r>
              <a:rPr sz="2400" spc="-10" dirty="0">
                <a:latin typeface="Microsoft Sans Serif"/>
                <a:cs typeface="Microsoft Sans Serif"/>
              </a:rPr>
              <a:t>first </a:t>
            </a:r>
            <a:r>
              <a:rPr sz="2400" spc="-105" dirty="0">
                <a:latin typeface="Microsoft Sans Serif"/>
                <a:cs typeface="Microsoft Sans Serif"/>
              </a:rPr>
              <a:t>molar</a:t>
            </a:r>
            <a:r>
              <a:rPr sz="2400" spc="-55" dirty="0">
                <a:latin typeface="Microsoft Sans Serif"/>
                <a:cs typeface="Microsoft Sans Serif"/>
              </a:rPr>
              <a:t> </a:t>
            </a:r>
            <a:r>
              <a:rPr sz="2400" spc="-90" dirty="0">
                <a:latin typeface="Microsoft Sans Serif"/>
                <a:cs typeface="Microsoft Sans Serif"/>
              </a:rPr>
              <a:t>and</a:t>
            </a:r>
            <a:r>
              <a:rPr sz="2400" spc="-70" dirty="0">
                <a:latin typeface="Microsoft Sans Serif"/>
                <a:cs typeface="Microsoft Sans Serif"/>
              </a:rPr>
              <a:t> </a:t>
            </a:r>
            <a:r>
              <a:rPr sz="2400" spc="-20" dirty="0">
                <a:latin typeface="Microsoft Sans Serif"/>
                <a:cs typeface="Microsoft Sans Serif"/>
              </a:rPr>
              <a:t>palpate</a:t>
            </a:r>
            <a:r>
              <a:rPr sz="2400" spc="-110" dirty="0">
                <a:latin typeface="Microsoft Sans Serif"/>
                <a:cs typeface="Microsoft Sans Serif"/>
              </a:rPr>
              <a:t> </a:t>
            </a:r>
            <a:r>
              <a:rPr sz="2400" spc="-75" dirty="0">
                <a:latin typeface="Microsoft Sans Serif"/>
                <a:cs typeface="Microsoft Sans Serif"/>
              </a:rPr>
              <a:t>posteriorly</a:t>
            </a:r>
            <a:r>
              <a:rPr sz="2400" spc="-50" dirty="0">
                <a:latin typeface="Microsoft Sans Serif"/>
                <a:cs typeface="Microsoft Sans Serif"/>
              </a:rPr>
              <a:t> </a:t>
            </a:r>
            <a:r>
              <a:rPr sz="2400" dirty="0">
                <a:latin typeface="Microsoft Sans Serif"/>
                <a:cs typeface="Microsoft Sans Serif"/>
              </a:rPr>
              <a:t>by</a:t>
            </a:r>
            <a:r>
              <a:rPr sz="2400" spc="-95" dirty="0">
                <a:latin typeface="Microsoft Sans Serif"/>
                <a:cs typeface="Microsoft Sans Serif"/>
              </a:rPr>
              <a:t> </a:t>
            </a:r>
            <a:r>
              <a:rPr sz="2400" spc="-155" dirty="0">
                <a:latin typeface="Microsoft Sans Serif"/>
                <a:cs typeface="Microsoft Sans Serif"/>
              </a:rPr>
              <a:t>pressing </a:t>
            </a:r>
            <a:r>
              <a:rPr sz="2400" spc="-25" dirty="0">
                <a:latin typeface="Microsoft Sans Serif"/>
                <a:cs typeface="Microsoft Sans Serif"/>
              </a:rPr>
              <a:t>firmly</a:t>
            </a:r>
            <a:r>
              <a:rPr sz="2400" spc="-120" dirty="0">
                <a:latin typeface="Microsoft Sans Serif"/>
                <a:cs typeface="Microsoft Sans Serif"/>
              </a:rPr>
              <a:t> </a:t>
            </a:r>
            <a:r>
              <a:rPr sz="2400" spc="-100" dirty="0">
                <a:latin typeface="Microsoft Sans Serif"/>
                <a:cs typeface="Microsoft Sans Serif"/>
              </a:rPr>
              <a:t>into</a:t>
            </a:r>
            <a:r>
              <a:rPr sz="2400" spc="-3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254" dirty="0">
                <a:latin typeface="Microsoft Sans Serif"/>
                <a:cs typeface="Microsoft Sans Serif"/>
              </a:rPr>
              <a:t>tissues</a:t>
            </a:r>
            <a:r>
              <a:rPr sz="2400" spc="50" dirty="0">
                <a:latin typeface="Microsoft Sans Serif"/>
                <a:cs typeface="Microsoft Sans Serif"/>
              </a:rPr>
              <a:t> </a:t>
            </a:r>
            <a:r>
              <a:rPr sz="2400" spc="-100" dirty="0">
                <a:latin typeface="Microsoft Sans Serif"/>
                <a:cs typeface="Microsoft Sans Serif"/>
              </a:rPr>
              <a:t>with</a:t>
            </a:r>
            <a:r>
              <a:rPr sz="2400" spc="-3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swab.</a:t>
            </a:r>
            <a:endParaRPr sz="2400">
              <a:latin typeface="Microsoft Sans Serif"/>
              <a:cs typeface="Microsoft Sans Serif"/>
            </a:endParaRPr>
          </a:p>
          <a:p>
            <a:pPr marL="698500" marR="196850" lvl="1" indent="-228600">
              <a:lnSpc>
                <a:spcPct val="120000"/>
              </a:lnSpc>
              <a:spcBef>
                <a:spcPts val="505"/>
              </a:spcBef>
              <a:buSzPct val="125000"/>
              <a:buFont typeface="Arial MT"/>
              <a:buChar char="•"/>
              <a:tabLst>
                <a:tab pos="698500" algn="l"/>
              </a:tabLst>
            </a:pPr>
            <a:r>
              <a:rPr sz="2400" spc="-60" dirty="0">
                <a:latin typeface="Microsoft Sans Serif"/>
                <a:cs typeface="Microsoft Sans Serif"/>
              </a:rPr>
              <a:t>–The</a:t>
            </a:r>
            <a:r>
              <a:rPr sz="2400" spc="-100" dirty="0">
                <a:latin typeface="Microsoft Sans Serif"/>
                <a:cs typeface="Microsoft Sans Serif"/>
              </a:rPr>
              <a:t> </a:t>
            </a:r>
            <a:r>
              <a:rPr sz="2400" spc="-180" dirty="0">
                <a:latin typeface="Microsoft Sans Serif"/>
                <a:cs typeface="Microsoft Sans Serif"/>
              </a:rPr>
              <a:t>swab</a:t>
            </a:r>
            <a:r>
              <a:rPr sz="2400" spc="20" dirty="0">
                <a:latin typeface="Microsoft Sans Serif"/>
                <a:cs typeface="Microsoft Sans Serif"/>
              </a:rPr>
              <a:t> </a:t>
            </a:r>
            <a:r>
              <a:rPr sz="2400" dirty="0">
                <a:latin typeface="Microsoft Sans Serif"/>
                <a:cs typeface="Microsoft Sans Serif"/>
              </a:rPr>
              <a:t>“falls”</a:t>
            </a:r>
            <a:r>
              <a:rPr sz="2400" spc="-70" dirty="0">
                <a:latin typeface="Microsoft Sans Serif"/>
                <a:cs typeface="Microsoft Sans Serif"/>
              </a:rPr>
              <a:t> </a:t>
            </a:r>
            <a:r>
              <a:rPr sz="2400" spc="-100" dirty="0">
                <a:latin typeface="Microsoft Sans Serif"/>
                <a:cs typeface="Microsoft Sans Serif"/>
              </a:rPr>
              <a:t>into</a:t>
            </a:r>
            <a:r>
              <a:rPr sz="2400" spc="-2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60" dirty="0">
                <a:latin typeface="Microsoft Sans Serif"/>
                <a:cs typeface="Microsoft Sans Serif"/>
              </a:rPr>
              <a:t>depression </a:t>
            </a:r>
            <a:r>
              <a:rPr sz="2400" spc="-80" dirty="0">
                <a:latin typeface="Microsoft Sans Serif"/>
                <a:cs typeface="Microsoft Sans Serif"/>
              </a:rPr>
              <a:t>created </a:t>
            </a:r>
            <a:r>
              <a:rPr sz="2400" dirty="0">
                <a:latin typeface="Microsoft Sans Serif"/>
                <a:cs typeface="Microsoft Sans Serif"/>
              </a:rPr>
              <a:t>by</a:t>
            </a:r>
            <a:r>
              <a:rPr sz="2400" spc="-105"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35" dirty="0">
                <a:latin typeface="Microsoft Sans Serif"/>
                <a:cs typeface="Microsoft Sans Serif"/>
              </a:rPr>
              <a:t>greater</a:t>
            </a:r>
            <a:r>
              <a:rPr sz="2400" spc="-60" dirty="0">
                <a:latin typeface="Microsoft Sans Serif"/>
                <a:cs typeface="Microsoft Sans Serif"/>
              </a:rPr>
              <a:t> </a:t>
            </a:r>
            <a:r>
              <a:rPr sz="2400" spc="-55" dirty="0">
                <a:latin typeface="Microsoft Sans Serif"/>
                <a:cs typeface="Microsoft Sans Serif"/>
              </a:rPr>
              <a:t>palatine</a:t>
            </a:r>
            <a:r>
              <a:rPr sz="2400" spc="-60" dirty="0">
                <a:latin typeface="Microsoft Sans Serif"/>
                <a:cs typeface="Microsoft Sans Serif"/>
              </a:rPr>
              <a:t> </a:t>
            </a:r>
            <a:r>
              <a:rPr sz="2400" spc="-130" dirty="0">
                <a:latin typeface="Microsoft Sans Serif"/>
                <a:cs typeface="Microsoft Sans Serif"/>
              </a:rPr>
              <a:t>foramen</a:t>
            </a:r>
            <a:endParaRPr sz="2400">
              <a:latin typeface="Microsoft Sans Serif"/>
              <a:cs typeface="Microsoft Sans Serif"/>
            </a:endParaRPr>
          </a:p>
        </p:txBody>
      </p:sp>
      <p:pic>
        <p:nvPicPr>
          <p:cNvPr id="4" name="object 4"/>
          <p:cNvPicPr/>
          <p:nvPr/>
        </p:nvPicPr>
        <p:blipFill>
          <a:blip r:embed="rId2" cstate="print"/>
          <a:stretch>
            <a:fillRect/>
          </a:stretch>
        </p:blipFill>
        <p:spPr>
          <a:xfrm>
            <a:off x="6949439" y="999735"/>
            <a:ext cx="3876310" cy="2566424"/>
          </a:xfrm>
          <a:prstGeom prst="rect">
            <a:avLst/>
          </a:prstGeom>
        </p:spPr>
      </p:pic>
      <p:pic>
        <p:nvPicPr>
          <p:cNvPr id="5" name="object 5"/>
          <p:cNvPicPr/>
          <p:nvPr/>
        </p:nvPicPr>
        <p:blipFill>
          <a:blip r:embed="rId3" cstate="print"/>
          <a:stretch>
            <a:fillRect/>
          </a:stretch>
        </p:blipFill>
        <p:spPr>
          <a:xfrm>
            <a:off x="6949439" y="3730696"/>
            <a:ext cx="3878394" cy="277678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34569"/>
            <a:ext cx="6679565" cy="574675"/>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5" dirty="0"/>
              <a:t> </a:t>
            </a:r>
            <a:r>
              <a:rPr spc="-415" dirty="0"/>
              <a:t>PALATINE</a:t>
            </a:r>
            <a:r>
              <a:rPr spc="-30" dirty="0"/>
              <a:t> </a:t>
            </a:r>
            <a:r>
              <a:rPr spc="-465" dirty="0"/>
              <a:t>NERVE</a:t>
            </a:r>
            <a:r>
              <a:rPr spc="-30" dirty="0"/>
              <a:t> </a:t>
            </a:r>
            <a:r>
              <a:rPr spc="-500" dirty="0"/>
              <a:t>BLOCK</a:t>
            </a:r>
          </a:p>
        </p:txBody>
      </p:sp>
      <p:sp>
        <p:nvSpPr>
          <p:cNvPr id="3" name="object 3"/>
          <p:cNvSpPr txBox="1"/>
          <p:nvPr/>
        </p:nvSpPr>
        <p:spPr>
          <a:xfrm>
            <a:off x="1220520" y="1023105"/>
            <a:ext cx="9531985" cy="5575116"/>
          </a:xfrm>
          <a:prstGeom prst="rect">
            <a:avLst/>
          </a:prstGeom>
        </p:spPr>
        <p:txBody>
          <a:bodyPr vert="horz" wrap="square" lIns="0" tIns="113030" rIns="0" bIns="0" rtlCol="0">
            <a:spAutoFit/>
          </a:bodyPr>
          <a:lstStyle/>
          <a:p>
            <a:pPr marL="12700">
              <a:lnSpc>
                <a:spcPct val="100000"/>
              </a:lnSpc>
              <a:spcBef>
                <a:spcPts val="890"/>
              </a:spcBef>
            </a:pPr>
            <a:r>
              <a:rPr sz="2400" b="1" spc="-125" dirty="0">
                <a:latin typeface="Arial"/>
                <a:cs typeface="Arial"/>
              </a:rPr>
              <a:t>Procedure</a:t>
            </a:r>
            <a:endParaRPr sz="2400" dirty="0">
              <a:latin typeface="Arial"/>
              <a:cs typeface="Arial"/>
            </a:endParaRPr>
          </a:p>
          <a:p>
            <a:pPr marL="240665" marR="111125" indent="-228600">
              <a:lnSpc>
                <a:spcPct val="120100"/>
              </a:lnSpc>
              <a:spcBef>
                <a:spcPts val="1005"/>
              </a:spcBef>
              <a:buSzPct val="125000"/>
              <a:buFont typeface="Arial MT"/>
              <a:buChar char="•"/>
              <a:tabLst>
                <a:tab pos="240665" algn="l"/>
              </a:tabLst>
            </a:pPr>
            <a:r>
              <a:rPr sz="2400" spc="-285" dirty="0">
                <a:latin typeface="Microsoft Sans Serif"/>
                <a:cs typeface="Microsoft Sans Serif"/>
              </a:rPr>
              <a:t>The</a:t>
            </a:r>
            <a:r>
              <a:rPr sz="2400" spc="10" dirty="0">
                <a:latin typeface="Microsoft Sans Serif"/>
                <a:cs typeface="Microsoft Sans Serif"/>
              </a:rPr>
              <a:t> </a:t>
            </a:r>
            <a:r>
              <a:rPr sz="2400" spc="-130" dirty="0">
                <a:latin typeface="Microsoft Sans Serif"/>
                <a:cs typeface="Microsoft Sans Serif"/>
              </a:rPr>
              <a:t>foramen</a:t>
            </a:r>
            <a:r>
              <a:rPr sz="2400" spc="-3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250" dirty="0">
                <a:latin typeface="Microsoft Sans Serif"/>
                <a:cs typeface="Microsoft Sans Serif"/>
              </a:rPr>
              <a:t>most</a:t>
            </a:r>
            <a:r>
              <a:rPr sz="2400" spc="20" dirty="0">
                <a:latin typeface="Microsoft Sans Serif"/>
                <a:cs typeface="Microsoft Sans Serif"/>
              </a:rPr>
              <a:t> </a:t>
            </a:r>
            <a:r>
              <a:rPr sz="2400" spc="-70" dirty="0">
                <a:latin typeface="Microsoft Sans Serif"/>
                <a:cs typeface="Microsoft Sans Serif"/>
              </a:rPr>
              <a:t>frequently</a:t>
            </a:r>
            <a:r>
              <a:rPr sz="2400" spc="-90" dirty="0">
                <a:latin typeface="Microsoft Sans Serif"/>
                <a:cs typeface="Microsoft Sans Serif"/>
              </a:rPr>
              <a:t> </a:t>
            </a:r>
            <a:r>
              <a:rPr sz="2400" spc="-85" dirty="0">
                <a:latin typeface="Microsoft Sans Serif"/>
                <a:cs typeface="Microsoft Sans Serif"/>
              </a:rPr>
              <a:t>located</a:t>
            </a:r>
            <a:r>
              <a:rPr sz="2400" spc="-75" dirty="0">
                <a:latin typeface="Microsoft Sans Serif"/>
                <a:cs typeface="Microsoft Sans Serif"/>
              </a:rPr>
              <a:t> distal</a:t>
            </a:r>
            <a:r>
              <a:rPr sz="2400" spc="-85" dirty="0">
                <a:latin typeface="Microsoft Sans Serif"/>
                <a:cs typeface="Microsoft Sans Serif"/>
              </a:rPr>
              <a:t> </a:t>
            </a:r>
            <a:r>
              <a:rPr sz="2400" dirty="0">
                <a:latin typeface="Microsoft Sans Serif"/>
                <a:cs typeface="Microsoft Sans Serif"/>
              </a:rPr>
              <a:t>to</a:t>
            </a:r>
            <a:r>
              <a:rPr sz="2400" spc="-2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45" dirty="0">
                <a:latin typeface="Microsoft Sans Serif"/>
                <a:cs typeface="Microsoft Sans Serif"/>
              </a:rPr>
              <a:t>maxillary</a:t>
            </a:r>
            <a:r>
              <a:rPr sz="2400" spc="-15" dirty="0">
                <a:latin typeface="Microsoft Sans Serif"/>
                <a:cs typeface="Microsoft Sans Serif"/>
              </a:rPr>
              <a:t> </a:t>
            </a:r>
            <a:r>
              <a:rPr sz="2400" spc="-220" dirty="0">
                <a:latin typeface="Microsoft Sans Serif"/>
                <a:cs typeface="Microsoft Sans Serif"/>
              </a:rPr>
              <a:t>second</a:t>
            </a:r>
            <a:r>
              <a:rPr sz="2400" spc="30" dirty="0">
                <a:latin typeface="Microsoft Sans Serif"/>
                <a:cs typeface="Microsoft Sans Serif"/>
              </a:rPr>
              <a:t> </a:t>
            </a:r>
            <a:r>
              <a:rPr sz="2400" spc="-110" dirty="0">
                <a:latin typeface="Microsoft Sans Serif"/>
                <a:cs typeface="Microsoft Sans Serif"/>
              </a:rPr>
              <a:t>molar, </a:t>
            </a:r>
            <a:r>
              <a:rPr sz="2400" spc="-85" dirty="0">
                <a:latin typeface="Microsoft Sans Serif"/>
                <a:cs typeface="Microsoft Sans Serif"/>
              </a:rPr>
              <a:t>but</a:t>
            </a:r>
            <a:r>
              <a:rPr sz="2400" spc="-75" dirty="0">
                <a:latin typeface="Microsoft Sans Serif"/>
                <a:cs typeface="Microsoft Sans Serif"/>
              </a:rPr>
              <a:t> </a:t>
            </a:r>
            <a:r>
              <a:rPr sz="2400" dirty="0">
                <a:latin typeface="Microsoft Sans Serif"/>
                <a:cs typeface="Microsoft Sans Serif"/>
              </a:rPr>
              <a:t>it</a:t>
            </a:r>
            <a:r>
              <a:rPr sz="2400" spc="-160" dirty="0">
                <a:latin typeface="Microsoft Sans Serif"/>
                <a:cs typeface="Microsoft Sans Serif"/>
              </a:rPr>
              <a:t> </a:t>
            </a:r>
            <a:r>
              <a:rPr sz="2400" spc="-140" dirty="0">
                <a:latin typeface="Microsoft Sans Serif"/>
                <a:cs typeface="Microsoft Sans Serif"/>
              </a:rPr>
              <a:t>may</a:t>
            </a:r>
            <a:r>
              <a:rPr sz="2400" spc="-20" dirty="0">
                <a:latin typeface="Microsoft Sans Serif"/>
                <a:cs typeface="Microsoft Sans Serif"/>
              </a:rPr>
              <a:t> </a:t>
            </a:r>
            <a:r>
              <a:rPr sz="2400" dirty="0">
                <a:latin typeface="Microsoft Sans Serif"/>
                <a:cs typeface="Microsoft Sans Serif"/>
              </a:rPr>
              <a:t>be</a:t>
            </a:r>
            <a:r>
              <a:rPr sz="2400" spc="-55" dirty="0">
                <a:latin typeface="Microsoft Sans Serif"/>
                <a:cs typeface="Microsoft Sans Serif"/>
              </a:rPr>
              <a:t> </a:t>
            </a:r>
            <a:r>
              <a:rPr sz="2400" spc="-85" dirty="0">
                <a:latin typeface="Microsoft Sans Serif"/>
                <a:cs typeface="Microsoft Sans Serif"/>
              </a:rPr>
              <a:t>located</a:t>
            </a:r>
            <a:r>
              <a:rPr sz="2400" spc="-50" dirty="0">
                <a:latin typeface="Microsoft Sans Serif"/>
                <a:cs typeface="Microsoft Sans Serif"/>
              </a:rPr>
              <a:t> </a:t>
            </a:r>
            <a:r>
              <a:rPr sz="2400" spc="-80" dirty="0">
                <a:latin typeface="Microsoft Sans Serif"/>
                <a:cs typeface="Microsoft Sans Serif"/>
              </a:rPr>
              <a:t>anterior</a:t>
            </a:r>
            <a:r>
              <a:rPr sz="2400" spc="-50" dirty="0">
                <a:latin typeface="Microsoft Sans Serif"/>
                <a:cs typeface="Microsoft Sans Serif"/>
              </a:rPr>
              <a:t> </a:t>
            </a:r>
            <a:r>
              <a:rPr sz="2400" dirty="0">
                <a:latin typeface="Microsoft Sans Serif"/>
                <a:cs typeface="Microsoft Sans Serif"/>
              </a:rPr>
              <a:t>or</a:t>
            </a:r>
            <a:r>
              <a:rPr sz="2400" spc="-50" dirty="0">
                <a:latin typeface="Microsoft Sans Serif"/>
                <a:cs typeface="Microsoft Sans Serif"/>
              </a:rPr>
              <a:t> </a:t>
            </a:r>
            <a:r>
              <a:rPr sz="2400" spc="-100" dirty="0">
                <a:latin typeface="Microsoft Sans Serif"/>
                <a:cs typeface="Microsoft Sans Serif"/>
              </a:rPr>
              <a:t>posterior</a:t>
            </a:r>
            <a:r>
              <a:rPr sz="2400" spc="-30" dirty="0">
                <a:latin typeface="Microsoft Sans Serif"/>
                <a:cs typeface="Microsoft Sans Serif"/>
              </a:rPr>
              <a:t> </a:t>
            </a:r>
            <a:r>
              <a:rPr sz="2400" dirty="0">
                <a:latin typeface="Microsoft Sans Serif"/>
                <a:cs typeface="Microsoft Sans Serif"/>
              </a:rPr>
              <a:t>to</a:t>
            </a:r>
            <a:r>
              <a:rPr sz="2400" spc="-55" dirty="0">
                <a:latin typeface="Microsoft Sans Serif"/>
                <a:cs typeface="Microsoft Sans Serif"/>
              </a:rPr>
              <a:t> </a:t>
            </a:r>
            <a:r>
              <a:rPr sz="2400" spc="-140" dirty="0">
                <a:latin typeface="Microsoft Sans Serif"/>
                <a:cs typeface="Microsoft Sans Serif"/>
              </a:rPr>
              <a:t>its</a:t>
            </a:r>
            <a:r>
              <a:rPr sz="2400" spc="-15" dirty="0">
                <a:latin typeface="Microsoft Sans Serif"/>
                <a:cs typeface="Microsoft Sans Serif"/>
              </a:rPr>
              <a:t> </a:t>
            </a:r>
            <a:r>
              <a:rPr sz="2400" spc="-220" dirty="0">
                <a:latin typeface="Microsoft Sans Serif"/>
                <a:cs typeface="Microsoft Sans Serif"/>
              </a:rPr>
              <a:t>usual</a:t>
            </a:r>
            <a:r>
              <a:rPr sz="2400" spc="5" dirty="0">
                <a:latin typeface="Microsoft Sans Serif"/>
                <a:cs typeface="Microsoft Sans Serif"/>
              </a:rPr>
              <a:t> </a:t>
            </a:r>
            <a:r>
              <a:rPr sz="2400" spc="-10" dirty="0">
                <a:latin typeface="Microsoft Sans Serif"/>
                <a:cs typeface="Microsoft Sans Serif"/>
              </a:rPr>
              <a:t>position</a:t>
            </a:r>
            <a:endParaRPr sz="2400" dirty="0">
              <a:latin typeface="Microsoft Sans Serif"/>
              <a:cs typeface="Microsoft Sans Serif"/>
            </a:endParaRPr>
          </a:p>
          <a:p>
            <a:pPr marL="240665" marR="120650" indent="-228600">
              <a:lnSpc>
                <a:spcPct val="120100"/>
              </a:lnSpc>
              <a:spcBef>
                <a:spcPts val="980"/>
              </a:spcBef>
              <a:buSzPct val="125000"/>
              <a:buFont typeface="Arial MT"/>
              <a:buChar char="•"/>
              <a:tabLst>
                <a:tab pos="240665" algn="l"/>
              </a:tabLst>
            </a:pPr>
            <a:r>
              <a:rPr sz="2400" spc="-100" dirty="0">
                <a:latin typeface="Microsoft Sans Serif"/>
                <a:cs typeface="Microsoft Sans Serif"/>
              </a:rPr>
              <a:t>Prepare</a:t>
            </a:r>
            <a:r>
              <a:rPr sz="2400" spc="-6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dirty="0">
                <a:latin typeface="Microsoft Sans Serif"/>
                <a:cs typeface="Microsoft Sans Serif"/>
              </a:rPr>
              <a:t>at</a:t>
            </a:r>
            <a:r>
              <a:rPr sz="2400" spc="-95" dirty="0">
                <a:latin typeface="Microsoft Sans Serif"/>
                <a:cs typeface="Microsoft Sans Serif"/>
              </a:rPr>
              <a:t> </a:t>
            </a:r>
            <a:r>
              <a:rPr sz="2400" spc="-135" dirty="0">
                <a:latin typeface="Microsoft Sans Serif"/>
                <a:cs typeface="Microsoft Sans Serif"/>
              </a:rPr>
              <a:t>the</a:t>
            </a:r>
            <a:r>
              <a:rPr sz="2400" spc="-20" dirty="0">
                <a:latin typeface="Microsoft Sans Serif"/>
                <a:cs typeface="Microsoft Sans Serif"/>
              </a:rPr>
              <a:t> </a:t>
            </a:r>
            <a:r>
              <a:rPr sz="2400" spc="-140" dirty="0">
                <a:latin typeface="Microsoft Sans Serif"/>
                <a:cs typeface="Microsoft Sans Serif"/>
              </a:rPr>
              <a:t>injection</a:t>
            </a:r>
            <a:r>
              <a:rPr sz="2400" spc="-10" dirty="0">
                <a:latin typeface="Microsoft Sans Serif"/>
                <a:cs typeface="Microsoft Sans Serif"/>
              </a:rPr>
              <a:t> </a:t>
            </a:r>
            <a:r>
              <a:rPr sz="2400" spc="-170" dirty="0">
                <a:latin typeface="Microsoft Sans Serif"/>
                <a:cs typeface="Microsoft Sans Serif"/>
              </a:rPr>
              <a:t>site,</a:t>
            </a:r>
            <a:r>
              <a:rPr sz="2400" spc="10" dirty="0">
                <a:latin typeface="Microsoft Sans Serif"/>
                <a:cs typeface="Microsoft Sans Serif"/>
              </a:rPr>
              <a:t> </a:t>
            </a:r>
            <a:r>
              <a:rPr sz="2400" spc="-190" dirty="0">
                <a:latin typeface="Microsoft Sans Serif"/>
                <a:cs typeface="Microsoft Sans Serif"/>
              </a:rPr>
              <a:t>just</a:t>
            </a:r>
            <a:r>
              <a:rPr sz="2400" dirty="0">
                <a:latin typeface="Microsoft Sans Serif"/>
                <a:cs typeface="Microsoft Sans Serif"/>
              </a:rPr>
              <a:t> 1</a:t>
            </a:r>
            <a:r>
              <a:rPr sz="2400" spc="-15" dirty="0">
                <a:latin typeface="Microsoft Sans Serif"/>
                <a:cs typeface="Microsoft Sans Serif"/>
              </a:rPr>
              <a:t> </a:t>
            </a:r>
            <a:r>
              <a:rPr sz="2400" dirty="0">
                <a:latin typeface="Microsoft Sans Serif"/>
                <a:cs typeface="Microsoft Sans Serif"/>
              </a:rPr>
              <a:t>to</a:t>
            </a:r>
            <a:r>
              <a:rPr sz="2400" spc="-10" dirty="0">
                <a:latin typeface="Microsoft Sans Serif"/>
                <a:cs typeface="Microsoft Sans Serif"/>
              </a:rPr>
              <a:t> </a:t>
            </a:r>
            <a:r>
              <a:rPr sz="2400" dirty="0">
                <a:latin typeface="Microsoft Sans Serif"/>
                <a:cs typeface="Microsoft Sans Serif"/>
              </a:rPr>
              <a:t>2</a:t>
            </a:r>
            <a:r>
              <a:rPr sz="2400" spc="-15" dirty="0">
                <a:latin typeface="Microsoft Sans Serif"/>
                <a:cs typeface="Microsoft Sans Serif"/>
              </a:rPr>
              <a:t> </a:t>
            </a:r>
            <a:r>
              <a:rPr sz="2400" spc="-400" dirty="0">
                <a:latin typeface="Microsoft Sans Serif"/>
                <a:cs typeface="Microsoft Sans Serif"/>
              </a:rPr>
              <a:t>mm</a:t>
            </a:r>
            <a:r>
              <a:rPr sz="2400" spc="-10" dirty="0">
                <a:latin typeface="Microsoft Sans Serif"/>
                <a:cs typeface="Microsoft Sans Serif"/>
              </a:rPr>
              <a:t> </a:t>
            </a:r>
            <a:r>
              <a:rPr sz="2400" spc="-75" dirty="0">
                <a:latin typeface="Microsoft Sans Serif"/>
                <a:cs typeface="Microsoft Sans Serif"/>
              </a:rPr>
              <a:t>anterior</a:t>
            </a:r>
            <a:r>
              <a:rPr sz="2400" spc="5"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125" dirty="0">
                <a:latin typeface="Microsoft Sans Serif"/>
                <a:cs typeface="Microsoft Sans Serif"/>
              </a:rPr>
              <a:t>the</a:t>
            </a:r>
            <a:r>
              <a:rPr sz="2400" spc="-10" dirty="0">
                <a:latin typeface="Microsoft Sans Serif"/>
                <a:cs typeface="Microsoft Sans Serif"/>
              </a:rPr>
              <a:t> greater </a:t>
            </a:r>
            <a:r>
              <a:rPr sz="2400" spc="-55" dirty="0">
                <a:latin typeface="Microsoft Sans Serif"/>
                <a:cs typeface="Microsoft Sans Serif"/>
              </a:rPr>
              <a:t>palatine</a:t>
            </a:r>
            <a:r>
              <a:rPr sz="2400" spc="-80" dirty="0">
                <a:latin typeface="Microsoft Sans Serif"/>
                <a:cs typeface="Microsoft Sans Serif"/>
              </a:rPr>
              <a:t> </a:t>
            </a:r>
            <a:r>
              <a:rPr sz="2400" spc="-25" dirty="0">
                <a:latin typeface="Microsoft Sans Serif"/>
                <a:cs typeface="Microsoft Sans Serif"/>
              </a:rPr>
              <a:t>foramen.</a:t>
            </a:r>
            <a:endParaRPr sz="2400" dirty="0">
              <a:latin typeface="Microsoft Sans Serif"/>
              <a:cs typeface="Microsoft Sans Serif"/>
            </a:endParaRPr>
          </a:p>
          <a:p>
            <a:pPr marL="697865" lvl="1" indent="-228600">
              <a:lnSpc>
                <a:spcPct val="100000"/>
              </a:lnSpc>
              <a:spcBef>
                <a:spcPts val="1050"/>
              </a:spcBef>
              <a:buSzPct val="125000"/>
              <a:buFont typeface="Arial MT"/>
              <a:buChar char="•"/>
              <a:tabLst>
                <a:tab pos="697865" algn="l"/>
              </a:tabLst>
            </a:pPr>
            <a:r>
              <a:rPr sz="2400" spc="-120" dirty="0">
                <a:latin typeface="Microsoft Sans Serif"/>
                <a:cs typeface="Microsoft Sans Serif"/>
              </a:rPr>
              <a:t>Clean</a:t>
            </a:r>
            <a:r>
              <a:rPr sz="2400" spc="-5" dirty="0">
                <a:latin typeface="Microsoft Sans Serif"/>
                <a:cs typeface="Microsoft Sans Serif"/>
              </a:rPr>
              <a:t> </a:t>
            </a:r>
            <a:r>
              <a:rPr sz="2400" spc="-80" dirty="0">
                <a:latin typeface="Microsoft Sans Serif"/>
                <a:cs typeface="Microsoft Sans Serif"/>
              </a:rPr>
              <a:t>and</a:t>
            </a:r>
            <a:r>
              <a:rPr sz="2400" spc="-15" dirty="0">
                <a:latin typeface="Microsoft Sans Serif"/>
                <a:cs typeface="Microsoft Sans Serif"/>
              </a:rPr>
              <a:t> </a:t>
            </a:r>
            <a:r>
              <a:rPr sz="2400" dirty="0">
                <a:latin typeface="Microsoft Sans Serif"/>
                <a:cs typeface="Microsoft Sans Serif"/>
              </a:rPr>
              <a:t>dry</a:t>
            </a:r>
            <a:r>
              <a:rPr sz="2400" spc="-25" dirty="0">
                <a:latin typeface="Microsoft Sans Serif"/>
                <a:cs typeface="Microsoft Sans Serif"/>
              </a:rPr>
              <a:t> </a:t>
            </a:r>
            <a:r>
              <a:rPr sz="2400" spc="-90" dirty="0">
                <a:latin typeface="Microsoft Sans Serif"/>
                <a:cs typeface="Microsoft Sans Serif"/>
              </a:rPr>
              <a:t>with</a:t>
            </a:r>
            <a:r>
              <a:rPr sz="2400" spc="-25" dirty="0">
                <a:latin typeface="Microsoft Sans Serif"/>
                <a:cs typeface="Microsoft Sans Serif"/>
              </a:rPr>
              <a:t> </a:t>
            </a:r>
            <a:r>
              <a:rPr sz="2400" spc="-85" dirty="0">
                <a:latin typeface="Microsoft Sans Serif"/>
                <a:cs typeface="Microsoft Sans Serif"/>
              </a:rPr>
              <a:t>sterile</a:t>
            </a:r>
            <a:r>
              <a:rPr sz="2400" spc="-25" dirty="0">
                <a:latin typeface="Microsoft Sans Serif"/>
                <a:cs typeface="Microsoft Sans Serif"/>
              </a:rPr>
              <a:t> </a:t>
            </a:r>
            <a:r>
              <a:rPr sz="2400" spc="-10" dirty="0">
                <a:latin typeface="Microsoft Sans Serif"/>
                <a:cs typeface="Microsoft Sans Serif"/>
              </a:rPr>
              <a:t>gauze.</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20" dirty="0">
                <a:latin typeface="Microsoft Sans Serif"/>
                <a:cs typeface="Microsoft Sans Serif"/>
              </a:rPr>
              <a:t>Apply</a:t>
            </a:r>
            <a:r>
              <a:rPr sz="2400" spc="-5" dirty="0">
                <a:latin typeface="Microsoft Sans Serif"/>
                <a:cs typeface="Microsoft Sans Serif"/>
              </a:rPr>
              <a:t> </a:t>
            </a:r>
            <a:r>
              <a:rPr sz="2400" spc="-55" dirty="0">
                <a:latin typeface="Microsoft Sans Serif"/>
                <a:cs typeface="Microsoft Sans Serif"/>
              </a:rPr>
              <a:t>topical</a:t>
            </a:r>
            <a:r>
              <a:rPr sz="2400" spc="-30" dirty="0">
                <a:latin typeface="Microsoft Sans Serif"/>
                <a:cs typeface="Microsoft Sans Serif"/>
              </a:rPr>
              <a:t> </a:t>
            </a:r>
            <a:r>
              <a:rPr sz="2400" spc="-105" dirty="0">
                <a:latin typeface="Microsoft Sans Serif"/>
                <a:cs typeface="Microsoft Sans Serif"/>
              </a:rPr>
              <a:t>antiseptic</a:t>
            </a:r>
            <a:r>
              <a:rPr sz="2400" spc="-30" dirty="0">
                <a:latin typeface="Microsoft Sans Serif"/>
                <a:cs typeface="Microsoft Sans Serif"/>
              </a:rPr>
              <a:t> </a:t>
            </a:r>
            <a:r>
              <a:rPr sz="2400" spc="-10" dirty="0">
                <a:latin typeface="Microsoft Sans Serif"/>
                <a:cs typeface="Microsoft Sans Serif"/>
              </a:rPr>
              <a:t>(optional).</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20" dirty="0">
                <a:latin typeface="Microsoft Sans Serif"/>
                <a:cs typeface="Microsoft Sans Serif"/>
              </a:rPr>
              <a:t>Apply</a:t>
            </a:r>
            <a:r>
              <a:rPr sz="2400" spc="-65" dirty="0">
                <a:latin typeface="Microsoft Sans Serif"/>
                <a:cs typeface="Microsoft Sans Serif"/>
              </a:rPr>
              <a:t> </a:t>
            </a:r>
            <a:r>
              <a:rPr sz="2400" spc="-50" dirty="0">
                <a:latin typeface="Microsoft Sans Serif"/>
                <a:cs typeface="Microsoft Sans Serif"/>
              </a:rPr>
              <a:t>topical</a:t>
            </a:r>
            <a:r>
              <a:rPr sz="2400" spc="-45" dirty="0">
                <a:latin typeface="Microsoft Sans Serif"/>
                <a:cs typeface="Microsoft Sans Serif"/>
              </a:rPr>
              <a:t> </a:t>
            </a:r>
            <a:r>
              <a:rPr sz="2400" spc="-140" dirty="0">
                <a:latin typeface="Microsoft Sans Serif"/>
                <a:cs typeface="Microsoft Sans Serif"/>
              </a:rPr>
              <a:t>anesthetic</a:t>
            </a:r>
            <a:r>
              <a:rPr sz="2400" dirty="0">
                <a:latin typeface="Microsoft Sans Serif"/>
                <a:cs typeface="Microsoft Sans Serif"/>
              </a:rPr>
              <a:t> for</a:t>
            </a:r>
            <a:r>
              <a:rPr sz="2400" spc="-35" dirty="0">
                <a:latin typeface="Microsoft Sans Serif"/>
                <a:cs typeface="Microsoft Sans Serif"/>
              </a:rPr>
              <a:t> </a:t>
            </a:r>
            <a:r>
              <a:rPr sz="2400" dirty="0">
                <a:latin typeface="Microsoft Sans Serif"/>
                <a:cs typeface="Microsoft Sans Serif"/>
              </a:rPr>
              <a:t>2</a:t>
            </a:r>
            <a:r>
              <a:rPr sz="2400" spc="-25" dirty="0">
                <a:latin typeface="Microsoft Sans Serif"/>
                <a:cs typeface="Microsoft Sans Serif"/>
              </a:rPr>
              <a:t> </a:t>
            </a:r>
            <a:r>
              <a:rPr sz="2400" spc="-45" dirty="0">
                <a:latin typeface="Microsoft Sans Serif"/>
                <a:cs typeface="Microsoft Sans Serif"/>
              </a:rPr>
              <a:t>minutes.</a:t>
            </a:r>
            <a:endParaRPr sz="2400" dirty="0">
              <a:latin typeface="Microsoft Sans Serif"/>
              <a:cs typeface="Microsoft Sans Serif"/>
            </a:endParaRPr>
          </a:p>
          <a:p>
            <a:pPr marL="241300" indent="-228600">
              <a:lnSpc>
                <a:spcPct val="100000"/>
              </a:lnSpc>
              <a:spcBef>
                <a:spcPts val="1525"/>
              </a:spcBef>
              <a:buSzPct val="125000"/>
              <a:buFont typeface="Arial MT"/>
              <a:buChar char="•"/>
              <a:tabLst>
                <a:tab pos="241300" algn="l"/>
              </a:tabLst>
            </a:pPr>
            <a:r>
              <a:rPr sz="2400" spc="-170" dirty="0">
                <a:latin typeface="Microsoft Sans Serif"/>
                <a:cs typeface="Microsoft Sans Serif"/>
              </a:rPr>
              <a:t>Move</a:t>
            </a:r>
            <a:r>
              <a:rPr sz="2400" spc="1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75" dirty="0">
                <a:latin typeface="Microsoft Sans Serif"/>
                <a:cs typeface="Microsoft Sans Serif"/>
              </a:rPr>
              <a:t>swab</a:t>
            </a:r>
            <a:r>
              <a:rPr sz="2400" spc="15" dirty="0">
                <a:latin typeface="Microsoft Sans Serif"/>
                <a:cs typeface="Microsoft Sans Serif"/>
              </a:rPr>
              <a:t> </a:t>
            </a:r>
            <a:r>
              <a:rPr sz="2400" spc="-110" dirty="0">
                <a:latin typeface="Microsoft Sans Serif"/>
                <a:cs typeface="Microsoft Sans Serif"/>
              </a:rPr>
              <a:t>posteriorlyso</a:t>
            </a:r>
            <a:r>
              <a:rPr sz="2400" spc="-50" dirty="0">
                <a:latin typeface="Microsoft Sans Serif"/>
                <a:cs typeface="Microsoft Sans Serif"/>
              </a:rPr>
              <a:t> </a:t>
            </a:r>
            <a:r>
              <a:rPr sz="2400" dirty="0">
                <a:latin typeface="Microsoft Sans Serif"/>
                <a:cs typeface="Microsoft Sans Serif"/>
              </a:rPr>
              <a:t>it</a:t>
            </a:r>
            <a:r>
              <a:rPr sz="2400" spc="-16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50" dirty="0">
                <a:latin typeface="Microsoft Sans Serif"/>
                <a:cs typeface="Microsoft Sans Serif"/>
              </a:rPr>
              <a:t>directly</a:t>
            </a:r>
            <a:r>
              <a:rPr sz="2400" spc="-15" dirty="0">
                <a:latin typeface="Microsoft Sans Serif"/>
                <a:cs typeface="Microsoft Sans Serif"/>
              </a:rPr>
              <a:t> </a:t>
            </a:r>
            <a:r>
              <a:rPr sz="2400" spc="-120" dirty="0">
                <a:latin typeface="Microsoft Sans Serif"/>
                <a:cs typeface="Microsoft Sans Serif"/>
              </a:rPr>
              <a:t>over</a:t>
            </a:r>
            <a:r>
              <a:rPr sz="2400" spc="-4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30" dirty="0">
                <a:latin typeface="Microsoft Sans Serif"/>
                <a:cs typeface="Microsoft Sans Serif"/>
              </a:rPr>
              <a:t>greater</a:t>
            </a:r>
            <a:r>
              <a:rPr sz="2400" spc="-10" dirty="0">
                <a:latin typeface="Microsoft Sans Serif"/>
                <a:cs typeface="Microsoft Sans Serif"/>
              </a:rPr>
              <a:t> </a:t>
            </a:r>
            <a:r>
              <a:rPr sz="2400" spc="-55" dirty="0">
                <a:latin typeface="Microsoft Sans Serif"/>
                <a:cs typeface="Microsoft Sans Serif"/>
              </a:rPr>
              <a:t>palatine</a:t>
            </a:r>
            <a:r>
              <a:rPr sz="2400" spc="-25" dirty="0">
                <a:latin typeface="Microsoft Sans Serif"/>
                <a:cs typeface="Microsoft Sans Serif"/>
              </a:rPr>
              <a:t> </a:t>
            </a:r>
            <a:r>
              <a:rPr sz="2400" spc="-85" dirty="0">
                <a:latin typeface="Microsoft Sans Serif"/>
                <a:cs typeface="Microsoft Sans Serif"/>
              </a:rPr>
              <a:t>foramen.</a:t>
            </a:r>
            <a:endParaRPr sz="2400" dirty="0">
              <a:latin typeface="Microsoft Sans Serif"/>
              <a:cs typeface="Microsoft Sans Serif"/>
            </a:endParaRPr>
          </a:p>
          <a:p>
            <a:pPr marL="697865" lvl="1" indent="-228600">
              <a:lnSpc>
                <a:spcPct val="100000"/>
              </a:lnSpc>
              <a:spcBef>
                <a:spcPts val="1025"/>
              </a:spcBef>
              <a:buSzPct val="125000"/>
              <a:buFont typeface="Arial MT"/>
              <a:buChar char="•"/>
              <a:tabLst>
                <a:tab pos="697865" algn="l"/>
              </a:tabLst>
            </a:pPr>
            <a:r>
              <a:rPr sz="2400" spc="-20" dirty="0">
                <a:latin typeface="Microsoft Sans Serif"/>
                <a:cs typeface="Microsoft Sans Serif"/>
              </a:rPr>
              <a:t>Apply</a:t>
            </a:r>
            <a:r>
              <a:rPr sz="2400" spc="-40" dirty="0">
                <a:latin typeface="Microsoft Sans Serif"/>
                <a:cs typeface="Microsoft Sans Serif"/>
              </a:rPr>
              <a:t> </a:t>
            </a:r>
            <a:r>
              <a:rPr sz="2400" spc="-105" dirty="0">
                <a:latin typeface="Microsoft Sans Serif"/>
                <a:cs typeface="Microsoft Sans Serif"/>
              </a:rPr>
              <a:t>considerable</a:t>
            </a:r>
            <a:r>
              <a:rPr sz="2400" spc="-30" dirty="0">
                <a:latin typeface="Microsoft Sans Serif"/>
                <a:cs typeface="Microsoft Sans Serif"/>
              </a:rPr>
              <a:t> </a:t>
            </a:r>
            <a:r>
              <a:rPr sz="2400" spc="-155" dirty="0">
                <a:latin typeface="Microsoft Sans Serif"/>
                <a:cs typeface="Microsoft Sans Serif"/>
              </a:rPr>
              <a:t>pressure</a:t>
            </a:r>
            <a:r>
              <a:rPr sz="2400" spc="-15" dirty="0">
                <a:latin typeface="Microsoft Sans Serif"/>
                <a:cs typeface="Microsoft Sans Serif"/>
              </a:rPr>
              <a:t> </a:t>
            </a:r>
            <a:r>
              <a:rPr sz="2400" dirty="0">
                <a:latin typeface="Microsoft Sans Serif"/>
                <a:cs typeface="Microsoft Sans Serif"/>
              </a:rPr>
              <a:t>at</a:t>
            </a:r>
            <a:r>
              <a:rPr sz="2400" spc="-15" dirty="0">
                <a:latin typeface="Microsoft Sans Serif"/>
                <a:cs typeface="Microsoft Sans Serif"/>
              </a:rPr>
              <a:t> </a:t>
            </a:r>
            <a:r>
              <a:rPr sz="2400" spc="-110" dirty="0">
                <a:latin typeface="Microsoft Sans Serif"/>
                <a:cs typeface="Microsoft Sans Serif"/>
              </a:rPr>
              <a:t>the</a:t>
            </a:r>
            <a:r>
              <a:rPr sz="2400" spc="-5" dirty="0">
                <a:latin typeface="Microsoft Sans Serif"/>
                <a:cs typeface="Microsoft Sans Serif"/>
              </a:rPr>
              <a:t> </a:t>
            </a:r>
            <a:r>
              <a:rPr sz="2400" spc="-20" dirty="0">
                <a:latin typeface="Microsoft Sans Serif"/>
                <a:cs typeface="Microsoft Sans Serif"/>
              </a:rPr>
              <a:t>area</a:t>
            </a:r>
            <a:r>
              <a:rPr sz="2400" spc="-50" dirty="0">
                <a:latin typeface="Microsoft Sans Serif"/>
                <a:cs typeface="Microsoft Sans Serif"/>
              </a:rPr>
              <a:t> </a:t>
            </a:r>
            <a:r>
              <a:rPr sz="2400" dirty="0">
                <a:latin typeface="Microsoft Sans Serif"/>
                <a:cs typeface="Microsoft Sans Serif"/>
              </a:rPr>
              <a:t>of</a:t>
            </a:r>
            <a:r>
              <a:rPr sz="2400" spc="40" dirty="0">
                <a:latin typeface="Microsoft Sans Serif"/>
                <a:cs typeface="Microsoft Sans Serif"/>
              </a:rPr>
              <a:t> </a:t>
            </a:r>
            <a:r>
              <a:rPr sz="2400" spc="-110" dirty="0">
                <a:latin typeface="Microsoft Sans Serif"/>
                <a:cs typeface="Microsoft Sans Serif"/>
              </a:rPr>
              <a:t>the</a:t>
            </a:r>
            <a:r>
              <a:rPr sz="2400" spc="-5" dirty="0">
                <a:latin typeface="Microsoft Sans Serif"/>
                <a:cs typeface="Microsoft Sans Serif"/>
              </a:rPr>
              <a:t> </a:t>
            </a:r>
            <a:r>
              <a:rPr sz="2400" spc="-105" dirty="0">
                <a:latin typeface="Microsoft Sans Serif"/>
                <a:cs typeface="Microsoft Sans Serif"/>
              </a:rPr>
              <a:t>foramen</a:t>
            </a:r>
            <a:r>
              <a:rPr sz="2400" spc="-25" dirty="0">
                <a:latin typeface="Microsoft Sans Serif"/>
                <a:cs typeface="Microsoft Sans Serif"/>
              </a:rPr>
              <a:t> </a:t>
            </a:r>
            <a:r>
              <a:rPr sz="2400" spc="-85" dirty="0">
                <a:latin typeface="Microsoft Sans Serif"/>
                <a:cs typeface="Microsoft Sans Serif"/>
              </a:rPr>
              <a:t>with</a:t>
            </a:r>
            <a:r>
              <a:rPr sz="2400" spc="-20" dirty="0">
                <a:latin typeface="Microsoft Sans Serif"/>
                <a:cs typeface="Microsoft Sans Serif"/>
              </a:rPr>
              <a:t> </a:t>
            </a:r>
            <a:r>
              <a:rPr sz="2400" spc="-110" dirty="0">
                <a:latin typeface="Microsoft Sans Serif"/>
                <a:cs typeface="Microsoft Sans Serif"/>
              </a:rPr>
              <a:t>the</a:t>
            </a:r>
            <a:r>
              <a:rPr sz="2400" spc="-5" dirty="0">
                <a:latin typeface="Microsoft Sans Serif"/>
                <a:cs typeface="Microsoft Sans Serif"/>
              </a:rPr>
              <a:t> </a:t>
            </a:r>
            <a:r>
              <a:rPr sz="2400" spc="-20" dirty="0">
                <a:latin typeface="Microsoft Sans Serif"/>
                <a:cs typeface="Microsoft Sans Serif"/>
              </a:rPr>
              <a:t>swab</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80" dirty="0">
                <a:latin typeface="Microsoft Sans Serif"/>
                <a:cs typeface="Microsoft Sans Serif"/>
              </a:rPr>
              <a:t>Note</a:t>
            </a:r>
            <a:r>
              <a:rPr sz="2400" spc="-15" dirty="0">
                <a:latin typeface="Microsoft Sans Serif"/>
                <a:cs typeface="Microsoft Sans Serif"/>
              </a:rPr>
              <a:t> </a:t>
            </a:r>
            <a:r>
              <a:rPr sz="2400" spc="-110" dirty="0">
                <a:latin typeface="Microsoft Sans Serif"/>
                <a:cs typeface="Microsoft Sans Serif"/>
              </a:rPr>
              <a:t>the</a:t>
            </a:r>
            <a:r>
              <a:rPr sz="2400" spc="15" dirty="0">
                <a:latin typeface="Microsoft Sans Serif"/>
                <a:cs typeface="Microsoft Sans Serif"/>
              </a:rPr>
              <a:t> </a:t>
            </a:r>
            <a:r>
              <a:rPr sz="2400" spc="-160" dirty="0">
                <a:latin typeface="Microsoft Sans Serif"/>
                <a:cs typeface="Microsoft Sans Serif"/>
              </a:rPr>
              <a:t>ischemia</a:t>
            </a:r>
            <a:r>
              <a:rPr sz="2400" spc="40" dirty="0">
                <a:latin typeface="Microsoft Sans Serif"/>
                <a:cs typeface="Microsoft Sans Serif"/>
              </a:rPr>
              <a:t> </a:t>
            </a:r>
            <a:r>
              <a:rPr sz="2400" spc="-120" dirty="0">
                <a:latin typeface="Microsoft Sans Serif"/>
                <a:cs typeface="Microsoft Sans Serif"/>
              </a:rPr>
              <a:t>(whitening</a:t>
            </a:r>
            <a:r>
              <a:rPr sz="2400" spc="3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20" dirty="0">
                <a:latin typeface="Microsoft Sans Serif"/>
                <a:cs typeface="Microsoft Sans Serif"/>
              </a:rPr>
              <a:t>the</a:t>
            </a:r>
            <a:r>
              <a:rPr sz="2400" dirty="0">
                <a:latin typeface="Microsoft Sans Serif"/>
                <a:cs typeface="Microsoft Sans Serif"/>
              </a:rPr>
              <a:t> </a:t>
            </a:r>
            <a:r>
              <a:rPr sz="2400" spc="-75" dirty="0">
                <a:latin typeface="Microsoft Sans Serif"/>
                <a:cs typeface="Microsoft Sans Serif"/>
              </a:rPr>
              <a:t>soft</a:t>
            </a:r>
            <a:r>
              <a:rPr sz="2400" spc="-25" dirty="0">
                <a:latin typeface="Microsoft Sans Serif"/>
                <a:cs typeface="Microsoft Sans Serif"/>
              </a:rPr>
              <a:t> </a:t>
            </a:r>
            <a:r>
              <a:rPr sz="2400" spc="-200" dirty="0">
                <a:latin typeface="Microsoft Sans Serif"/>
                <a:cs typeface="Microsoft Sans Serif"/>
              </a:rPr>
              <a:t>tissues)</a:t>
            </a:r>
            <a:r>
              <a:rPr sz="2400" spc="-15" dirty="0">
                <a:latin typeface="Microsoft Sans Serif"/>
                <a:cs typeface="Microsoft Sans Serif"/>
              </a:rPr>
              <a:t> </a:t>
            </a:r>
            <a:r>
              <a:rPr sz="2400" dirty="0">
                <a:latin typeface="Microsoft Sans Serif"/>
                <a:cs typeface="Microsoft Sans Serif"/>
              </a:rPr>
              <a:t>at</a:t>
            </a:r>
            <a:r>
              <a:rPr sz="2400" spc="-5" dirty="0">
                <a:latin typeface="Microsoft Sans Serif"/>
                <a:cs typeface="Microsoft Sans Serif"/>
              </a:rPr>
              <a:t> </a:t>
            </a:r>
            <a:r>
              <a:rPr sz="2400" spc="-110" dirty="0">
                <a:latin typeface="Microsoft Sans Serif"/>
                <a:cs typeface="Microsoft Sans Serif"/>
              </a:rPr>
              <a:t>the</a:t>
            </a:r>
            <a:r>
              <a:rPr sz="2400" spc="20" dirty="0">
                <a:latin typeface="Microsoft Sans Serif"/>
                <a:cs typeface="Microsoft Sans Serif"/>
              </a:rPr>
              <a:t> </a:t>
            </a:r>
            <a:r>
              <a:rPr sz="2400" spc="-114" dirty="0">
                <a:latin typeface="Microsoft Sans Serif"/>
                <a:cs typeface="Microsoft Sans Serif"/>
              </a:rPr>
              <a:t>injection</a:t>
            </a:r>
            <a:r>
              <a:rPr sz="2400" spc="-5" dirty="0">
                <a:latin typeface="Microsoft Sans Serif"/>
                <a:cs typeface="Microsoft Sans Serif"/>
              </a:rPr>
              <a:t> </a:t>
            </a:r>
            <a:r>
              <a:rPr sz="2400" spc="-10" dirty="0">
                <a:latin typeface="Microsoft Sans Serif"/>
                <a:cs typeface="Microsoft Sans Serif"/>
              </a:rPr>
              <a:t>site.</a:t>
            </a:r>
            <a:endParaRPr sz="2400" dirty="0">
              <a:latin typeface="Microsoft Sans Serif"/>
              <a:cs typeface="Microsoft Sans Serif"/>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72058" rIns="0" bIns="0" rtlCol="0">
            <a:spAutoFit/>
          </a:bodyPr>
          <a:lstStyle/>
          <a:p>
            <a:pPr marL="12700">
              <a:lnSpc>
                <a:spcPct val="100000"/>
              </a:lnSpc>
              <a:spcBef>
                <a:spcPts val="100"/>
              </a:spcBef>
            </a:pPr>
            <a:r>
              <a:rPr spc="-515" dirty="0"/>
              <a:t>GREATER</a:t>
            </a:r>
            <a:r>
              <a:rPr spc="-15" dirty="0"/>
              <a:t> </a:t>
            </a:r>
            <a:r>
              <a:rPr spc="-415" dirty="0"/>
              <a:t>PALATINE</a:t>
            </a:r>
            <a:r>
              <a:rPr spc="-30" dirty="0"/>
              <a:t> </a:t>
            </a:r>
            <a:r>
              <a:rPr spc="-465" dirty="0"/>
              <a:t>NERVE</a:t>
            </a:r>
            <a:r>
              <a:rPr spc="-30" dirty="0"/>
              <a:t> </a:t>
            </a:r>
            <a:r>
              <a:rPr spc="-500" dirty="0"/>
              <a:t>BLOCK</a:t>
            </a:r>
          </a:p>
        </p:txBody>
      </p:sp>
      <p:sp>
        <p:nvSpPr>
          <p:cNvPr id="3" name="object 3"/>
          <p:cNvSpPr txBox="1"/>
          <p:nvPr/>
        </p:nvSpPr>
        <p:spPr>
          <a:xfrm>
            <a:off x="1078483" y="1347006"/>
            <a:ext cx="8912225" cy="1497330"/>
          </a:xfrm>
          <a:prstGeom prst="rect">
            <a:avLst/>
          </a:prstGeom>
        </p:spPr>
        <p:txBody>
          <a:bodyPr vert="horz" wrap="square" lIns="0" tIns="112395" rIns="0" bIns="0" rtlCol="0">
            <a:spAutoFit/>
          </a:bodyPr>
          <a:lstStyle/>
          <a:p>
            <a:pPr marL="12700">
              <a:lnSpc>
                <a:spcPct val="100000"/>
              </a:lnSpc>
              <a:spcBef>
                <a:spcPts val="885"/>
              </a:spcBef>
            </a:pPr>
            <a:r>
              <a:rPr sz="2400" b="1" spc="-125" dirty="0">
                <a:latin typeface="Arial"/>
                <a:cs typeface="Arial"/>
              </a:rPr>
              <a:t>Procedure</a:t>
            </a:r>
            <a:endParaRPr sz="2400">
              <a:latin typeface="Arial"/>
              <a:cs typeface="Arial"/>
            </a:endParaRPr>
          </a:p>
          <a:p>
            <a:pPr marL="241300" indent="-228600">
              <a:lnSpc>
                <a:spcPct val="100000"/>
              </a:lnSpc>
              <a:spcBef>
                <a:spcPts val="1580"/>
              </a:spcBef>
              <a:buSzPct val="125000"/>
              <a:buFont typeface="Arial MT"/>
              <a:buChar char="•"/>
              <a:tabLst>
                <a:tab pos="241300" algn="l"/>
              </a:tabLst>
            </a:pPr>
            <a:r>
              <a:rPr sz="2400" spc="-120" dirty="0">
                <a:latin typeface="Microsoft Sans Serif"/>
                <a:cs typeface="Microsoft Sans Serif"/>
              </a:rPr>
              <a:t>Direct</a:t>
            </a:r>
            <a:r>
              <a:rPr sz="2400" spc="-4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30" dirty="0">
                <a:latin typeface="Microsoft Sans Serif"/>
                <a:cs typeface="Microsoft Sans Serif"/>
              </a:rPr>
              <a:t>syringe</a:t>
            </a:r>
            <a:r>
              <a:rPr sz="2400" spc="-20" dirty="0">
                <a:latin typeface="Microsoft Sans Serif"/>
                <a:cs typeface="Microsoft Sans Serif"/>
              </a:rPr>
              <a:t> </a:t>
            </a:r>
            <a:r>
              <a:rPr sz="2400" spc="-95" dirty="0">
                <a:latin typeface="Microsoft Sans Serif"/>
                <a:cs typeface="Microsoft Sans Serif"/>
              </a:rPr>
              <a:t>into</a:t>
            </a:r>
            <a:r>
              <a:rPr sz="2400" spc="5" dirty="0">
                <a:latin typeface="Microsoft Sans Serif"/>
                <a:cs typeface="Microsoft Sans Serif"/>
              </a:rPr>
              <a:t> </a:t>
            </a:r>
            <a:r>
              <a:rPr sz="2400" spc="-135" dirty="0">
                <a:latin typeface="Microsoft Sans Serif"/>
                <a:cs typeface="Microsoft Sans Serif"/>
              </a:rPr>
              <a:t>the</a:t>
            </a:r>
            <a:r>
              <a:rPr sz="2400" spc="-20" dirty="0">
                <a:latin typeface="Microsoft Sans Serif"/>
                <a:cs typeface="Microsoft Sans Serif"/>
              </a:rPr>
              <a:t> </a:t>
            </a:r>
            <a:r>
              <a:rPr sz="2400" spc="-235" dirty="0">
                <a:latin typeface="Microsoft Sans Serif"/>
                <a:cs typeface="Microsoft Sans Serif"/>
              </a:rPr>
              <a:t>mouth</a:t>
            </a:r>
            <a:r>
              <a:rPr sz="2400" spc="10" dirty="0">
                <a:latin typeface="Microsoft Sans Serif"/>
                <a:cs typeface="Microsoft Sans Serif"/>
              </a:rPr>
              <a:t> </a:t>
            </a:r>
            <a:r>
              <a:rPr sz="2400" spc="-95" dirty="0">
                <a:latin typeface="Microsoft Sans Serif"/>
                <a:cs typeface="Microsoft Sans Serif"/>
              </a:rPr>
              <a:t>from</a:t>
            </a:r>
            <a:r>
              <a:rPr sz="2400" spc="5" dirty="0">
                <a:latin typeface="Microsoft Sans Serif"/>
                <a:cs typeface="Microsoft Sans Serif"/>
              </a:rPr>
              <a:t> </a:t>
            </a:r>
            <a:r>
              <a:rPr sz="2400" spc="-125" dirty="0">
                <a:latin typeface="Microsoft Sans Serif"/>
                <a:cs typeface="Microsoft Sans Serif"/>
              </a:rPr>
              <a:t>the</a:t>
            </a:r>
            <a:r>
              <a:rPr sz="2400" spc="-5" dirty="0">
                <a:latin typeface="Microsoft Sans Serif"/>
                <a:cs typeface="Microsoft Sans Serif"/>
              </a:rPr>
              <a:t> </a:t>
            </a:r>
            <a:r>
              <a:rPr sz="2400" b="1" spc="-200" dirty="0">
                <a:latin typeface="Arial"/>
                <a:cs typeface="Arial"/>
              </a:rPr>
              <a:t>opposite</a:t>
            </a:r>
            <a:r>
              <a:rPr sz="2400" b="1" spc="-20" dirty="0">
                <a:latin typeface="Arial"/>
                <a:cs typeface="Arial"/>
              </a:rPr>
              <a:t> </a:t>
            </a:r>
            <a:r>
              <a:rPr sz="2400" b="1" spc="-200" dirty="0">
                <a:latin typeface="Arial"/>
                <a:cs typeface="Arial"/>
              </a:rPr>
              <a:t>side</a:t>
            </a:r>
            <a:r>
              <a:rPr sz="2400" b="1" spc="-10" dirty="0">
                <a:latin typeface="Arial"/>
                <a:cs typeface="Arial"/>
              </a:rPr>
              <a:t> </a:t>
            </a:r>
            <a:r>
              <a:rPr sz="2400" spc="-110" dirty="0">
                <a:latin typeface="Microsoft Sans Serif"/>
                <a:cs typeface="Microsoft Sans Serif"/>
              </a:rPr>
              <a:t>with</a:t>
            </a:r>
            <a:r>
              <a:rPr sz="2400" spc="-40" dirty="0">
                <a:latin typeface="Microsoft Sans Serif"/>
                <a:cs typeface="Microsoft Sans Serif"/>
              </a:rPr>
              <a:t> </a:t>
            </a:r>
            <a:r>
              <a:rPr sz="2400" spc="-125" dirty="0">
                <a:latin typeface="Microsoft Sans Serif"/>
                <a:cs typeface="Microsoft Sans Serif"/>
              </a:rPr>
              <a:t>the</a:t>
            </a:r>
            <a:r>
              <a:rPr sz="2400" dirty="0">
                <a:latin typeface="Microsoft Sans Serif"/>
                <a:cs typeface="Microsoft Sans Serif"/>
              </a:rPr>
              <a:t> </a:t>
            </a:r>
            <a:r>
              <a:rPr sz="2400" spc="-80" dirty="0">
                <a:latin typeface="Microsoft Sans Serif"/>
                <a:cs typeface="Microsoft Sans Serif"/>
              </a:rPr>
              <a:t>needle</a:t>
            </a:r>
            <a:endParaRPr sz="2400">
              <a:latin typeface="Microsoft Sans Serif"/>
              <a:cs typeface="Microsoft Sans Serif"/>
            </a:endParaRPr>
          </a:p>
          <a:p>
            <a:pPr marL="241300">
              <a:lnSpc>
                <a:spcPct val="100000"/>
              </a:lnSpc>
              <a:spcBef>
                <a:spcPts val="580"/>
              </a:spcBef>
            </a:pPr>
            <a:r>
              <a:rPr sz="2400" spc="-100" dirty="0">
                <a:latin typeface="Microsoft Sans Serif"/>
                <a:cs typeface="Microsoft Sans Serif"/>
              </a:rPr>
              <a:t>approaching</a:t>
            </a:r>
            <a:r>
              <a:rPr sz="2400" spc="1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40" dirty="0">
                <a:latin typeface="Microsoft Sans Serif"/>
                <a:cs typeface="Microsoft Sans Serif"/>
              </a:rPr>
              <a:t>injection</a:t>
            </a:r>
            <a:r>
              <a:rPr sz="2400" spc="5" dirty="0">
                <a:latin typeface="Microsoft Sans Serif"/>
                <a:cs typeface="Microsoft Sans Serif"/>
              </a:rPr>
              <a:t> </a:t>
            </a:r>
            <a:r>
              <a:rPr sz="2400" spc="-150" dirty="0">
                <a:latin typeface="Microsoft Sans Serif"/>
                <a:cs typeface="Microsoft Sans Serif"/>
              </a:rPr>
              <a:t>site</a:t>
            </a:r>
            <a:r>
              <a:rPr sz="2400" spc="-5" dirty="0">
                <a:latin typeface="Microsoft Sans Serif"/>
                <a:cs typeface="Microsoft Sans Serif"/>
              </a:rPr>
              <a:t> </a:t>
            </a:r>
            <a:r>
              <a:rPr sz="2400" dirty="0">
                <a:latin typeface="Microsoft Sans Serif"/>
                <a:cs typeface="Microsoft Sans Serif"/>
              </a:rPr>
              <a:t>at</a:t>
            </a:r>
            <a:r>
              <a:rPr sz="2400" spc="-25" dirty="0">
                <a:latin typeface="Microsoft Sans Serif"/>
                <a:cs typeface="Microsoft Sans Serif"/>
              </a:rPr>
              <a:t> </a:t>
            </a:r>
            <a:r>
              <a:rPr sz="2400" dirty="0">
                <a:latin typeface="Microsoft Sans Serif"/>
                <a:cs typeface="Microsoft Sans Serif"/>
              </a:rPr>
              <a:t>a</a:t>
            </a:r>
            <a:r>
              <a:rPr sz="2400" spc="-5" dirty="0">
                <a:latin typeface="Microsoft Sans Serif"/>
                <a:cs typeface="Microsoft Sans Serif"/>
              </a:rPr>
              <a:t> </a:t>
            </a:r>
            <a:r>
              <a:rPr sz="2400" spc="-55" dirty="0">
                <a:latin typeface="Microsoft Sans Serif"/>
                <a:cs typeface="Microsoft Sans Serif"/>
              </a:rPr>
              <a:t>right</a:t>
            </a:r>
            <a:r>
              <a:rPr sz="2400" dirty="0">
                <a:latin typeface="Microsoft Sans Serif"/>
                <a:cs typeface="Microsoft Sans Serif"/>
              </a:rPr>
              <a:t> </a:t>
            </a:r>
            <a:r>
              <a:rPr sz="2400" spc="-10" dirty="0">
                <a:latin typeface="Microsoft Sans Serif"/>
                <a:cs typeface="Microsoft Sans Serif"/>
              </a:rPr>
              <a:t>angle</a:t>
            </a:r>
            <a:endParaRPr sz="2400">
              <a:latin typeface="Microsoft Sans Serif"/>
              <a:cs typeface="Microsoft Sans Serif"/>
            </a:endParaRPr>
          </a:p>
        </p:txBody>
      </p:sp>
      <p:pic>
        <p:nvPicPr>
          <p:cNvPr id="4" name="object 4"/>
          <p:cNvPicPr/>
          <p:nvPr/>
        </p:nvPicPr>
        <p:blipFill>
          <a:blip r:embed="rId2" cstate="print"/>
          <a:stretch>
            <a:fillRect/>
          </a:stretch>
        </p:blipFill>
        <p:spPr>
          <a:xfrm>
            <a:off x="2907791" y="3060134"/>
            <a:ext cx="5394886" cy="373690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00939"/>
            <a:ext cx="6680200" cy="574040"/>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0" dirty="0"/>
              <a:t> </a:t>
            </a:r>
            <a:r>
              <a:rPr spc="-415" dirty="0"/>
              <a:t>PALATINE</a:t>
            </a:r>
            <a:r>
              <a:rPr spc="-30" dirty="0"/>
              <a:t> </a:t>
            </a:r>
            <a:r>
              <a:rPr spc="-459" dirty="0"/>
              <a:t>NERVE</a:t>
            </a:r>
            <a:r>
              <a:rPr spc="-30" dirty="0"/>
              <a:t> </a:t>
            </a:r>
            <a:r>
              <a:rPr spc="-495" dirty="0"/>
              <a:t>BLOCK</a:t>
            </a:r>
          </a:p>
        </p:txBody>
      </p:sp>
      <p:sp>
        <p:nvSpPr>
          <p:cNvPr id="3" name="object 3"/>
          <p:cNvSpPr txBox="1"/>
          <p:nvPr/>
        </p:nvSpPr>
        <p:spPr>
          <a:xfrm>
            <a:off x="1078483" y="1098339"/>
            <a:ext cx="9146540" cy="2076450"/>
          </a:xfrm>
          <a:prstGeom prst="rect">
            <a:avLst/>
          </a:prstGeom>
        </p:spPr>
        <p:txBody>
          <a:bodyPr vert="horz" wrap="square" lIns="0" tIns="112395" rIns="0" bIns="0" rtlCol="0">
            <a:spAutoFit/>
          </a:bodyPr>
          <a:lstStyle/>
          <a:p>
            <a:pPr marL="12700">
              <a:lnSpc>
                <a:spcPct val="100000"/>
              </a:lnSpc>
              <a:spcBef>
                <a:spcPts val="885"/>
              </a:spcBef>
            </a:pPr>
            <a:r>
              <a:rPr sz="2400" b="1" spc="-125" dirty="0">
                <a:latin typeface="Arial"/>
                <a:cs typeface="Arial"/>
              </a:rPr>
              <a:t>Procedure</a:t>
            </a:r>
            <a:endParaRPr sz="2400">
              <a:latin typeface="Arial"/>
              <a:cs typeface="Arial"/>
            </a:endParaRPr>
          </a:p>
          <a:p>
            <a:pPr marL="241300" marR="5080" indent="-228600">
              <a:lnSpc>
                <a:spcPct val="120100"/>
              </a:lnSpc>
              <a:spcBef>
                <a:spcPts val="1005"/>
              </a:spcBef>
              <a:buSzPct val="125000"/>
              <a:buFont typeface="Arial MT"/>
              <a:buChar char="•"/>
              <a:tabLst>
                <a:tab pos="241300" algn="l"/>
              </a:tabLst>
            </a:pPr>
            <a:r>
              <a:rPr sz="2400" spc="-190" dirty="0">
                <a:latin typeface="Microsoft Sans Serif"/>
                <a:cs typeface="Microsoft Sans Serif"/>
              </a:rPr>
              <a:t>Place</a:t>
            </a:r>
            <a:r>
              <a:rPr sz="2400" spc="30"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100" dirty="0">
                <a:latin typeface="Microsoft Sans Serif"/>
                <a:cs typeface="Microsoft Sans Serif"/>
              </a:rPr>
              <a:t>bevel</a:t>
            </a:r>
            <a:r>
              <a:rPr sz="2400" spc="-30" dirty="0">
                <a:latin typeface="Microsoft Sans Serif"/>
                <a:cs typeface="Microsoft Sans Serif"/>
              </a:rPr>
              <a:t> </a:t>
            </a:r>
            <a:r>
              <a:rPr sz="2400" spc="-155" dirty="0">
                <a:latin typeface="Microsoft Sans Serif"/>
                <a:cs typeface="Microsoft Sans Serif"/>
              </a:rPr>
              <a:t>(not</a:t>
            </a:r>
            <a:r>
              <a:rPr sz="2400" spc="-5" dirty="0">
                <a:latin typeface="Microsoft Sans Serif"/>
                <a:cs typeface="Microsoft Sans Serif"/>
              </a:rPr>
              <a:t> </a:t>
            </a:r>
            <a:r>
              <a:rPr sz="2400" spc="-130" dirty="0">
                <a:latin typeface="Microsoft Sans Serif"/>
                <a:cs typeface="Microsoft Sans Serif"/>
              </a:rPr>
              <a:t>the</a:t>
            </a:r>
            <a:r>
              <a:rPr sz="2400" spc="-20" dirty="0">
                <a:latin typeface="Microsoft Sans Serif"/>
                <a:cs typeface="Microsoft Sans Serif"/>
              </a:rPr>
              <a:t> </a:t>
            </a:r>
            <a:r>
              <a:rPr sz="2400" spc="-95" dirty="0">
                <a:latin typeface="Microsoft Sans Serif"/>
                <a:cs typeface="Microsoft Sans Serif"/>
              </a:rPr>
              <a:t>point)</a:t>
            </a:r>
            <a:r>
              <a:rPr sz="2400" spc="-5" dirty="0">
                <a:latin typeface="Microsoft Sans Serif"/>
                <a:cs typeface="Microsoft Sans Serif"/>
              </a:rPr>
              <a:t> </a:t>
            </a:r>
            <a:r>
              <a:rPr sz="2400" dirty="0">
                <a:latin typeface="Microsoft Sans Serif"/>
                <a:cs typeface="Microsoft Sans Serif"/>
              </a:rPr>
              <a:t>of</a:t>
            </a:r>
            <a:r>
              <a:rPr sz="2400" spc="55" dirty="0">
                <a:latin typeface="Microsoft Sans Serif"/>
                <a:cs typeface="Microsoft Sans Serif"/>
              </a:rPr>
              <a:t> </a:t>
            </a:r>
            <a:r>
              <a:rPr sz="2400" spc="-135" dirty="0">
                <a:latin typeface="Microsoft Sans Serif"/>
                <a:cs typeface="Microsoft Sans Serif"/>
              </a:rPr>
              <a:t>the</a:t>
            </a:r>
            <a:r>
              <a:rPr sz="2400" spc="-20" dirty="0">
                <a:latin typeface="Microsoft Sans Serif"/>
                <a:cs typeface="Microsoft Sans Serif"/>
              </a:rPr>
              <a:t> </a:t>
            </a:r>
            <a:r>
              <a:rPr sz="2400" spc="-130" dirty="0">
                <a:latin typeface="Microsoft Sans Serif"/>
                <a:cs typeface="Microsoft Sans Serif"/>
              </a:rPr>
              <a:t>needle</a:t>
            </a:r>
            <a:r>
              <a:rPr sz="2400" spc="-30" dirty="0">
                <a:latin typeface="Microsoft Sans Serif"/>
                <a:cs typeface="Microsoft Sans Serif"/>
              </a:rPr>
              <a:t> </a:t>
            </a:r>
            <a:r>
              <a:rPr sz="2400" spc="-75" dirty="0">
                <a:latin typeface="Microsoft Sans Serif"/>
                <a:cs typeface="Microsoft Sans Serif"/>
              </a:rPr>
              <a:t>gently</a:t>
            </a:r>
            <a:r>
              <a:rPr sz="2400" spc="-5" dirty="0">
                <a:latin typeface="Microsoft Sans Serif"/>
                <a:cs typeface="Microsoft Sans Serif"/>
              </a:rPr>
              <a:t> </a:t>
            </a:r>
            <a:r>
              <a:rPr sz="2400" spc="-120" dirty="0">
                <a:latin typeface="Microsoft Sans Serif"/>
                <a:cs typeface="Microsoft Sans Serif"/>
              </a:rPr>
              <a:t>against</a:t>
            </a:r>
            <a:r>
              <a:rPr sz="2400" spc="-5" dirty="0">
                <a:latin typeface="Microsoft Sans Serif"/>
                <a:cs typeface="Microsoft Sans Serif"/>
              </a:rPr>
              <a:t> </a:t>
            </a:r>
            <a:r>
              <a:rPr sz="2400" spc="-120" dirty="0">
                <a:latin typeface="Microsoft Sans Serif"/>
                <a:cs typeface="Microsoft Sans Serif"/>
              </a:rPr>
              <a:t>the</a:t>
            </a:r>
            <a:r>
              <a:rPr sz="2400" dirty="0">
                <a:latin typeface="Microsoft Sans Serif"/>
                <a:cs typeface="Microsoft Sans Serif"/>
              </a:rPr>
              <a:t> </a:t>
            </a:r>
            <a:r>
              <a:rPr sz="2400" spc="-100" dirty="0">
                <a:latin typeface="Microsoft Sans Serif"/>
                <a:cs typeface="Microsoft Sans Serif"/>
              </a:rPr>
              <a:t>previously </a:t>
            </a:r>
            <a:r>
              <a:rPr sz="2400" spc="-125" dirty="0">
                <a:latin typeface="Microsoft Sans Serif"/>
                <a:cs typeface="Microsoft Sans Serif"/>
              </a:rPr>
              <a:t>blanched</a:t>
            </a:r>
            <a:r>
              <a:rPr sz="2400" spc="-10" dirty="0">
                <a:latin typeface="Microsoft Sans Serif"/>
                <a:cs typeface="Microsoft Sans Serif"/>
              </a:rPr>
              <a:t> </a:t>
            </a:r>
            <a:r>
              <a:rPr sz="2400" spc="-215" dirty="0">
                <a:latin typeface="Microsoft Sans Serif"/>
                <a:cs typeface="Microsoft Sans Serif"/>
              </a:rPr>
              <a:t>(ischemic)</a:t>
            </a:r>
            <a:r>
              <a:rPr sz="2400" spc="50" dirty="0">
                <a:latin typeface="Microsoft Sans Serif"/>
                <a:cs typeface="Microsoft Sans Serif"/>
              </a:rPr>
              <a:t> </a:t>
            </a:r>
            <a:r>
              <a:rPr sz="2400" spc="-95" dirty="0">
                <a:latin typeface="Microsoft Sans Serif"/>
                <a:cs typeface="Microsoft Sans Serif"/>
              </a:rPr>
              <a:t>soft</a:t>
            </a:r>
            <a:r>
              <a:rPr sz="2400" spc="15"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dirty="0">
                <a:latin typeface="Microsoft Sans Serif"/>
                <a:cs typeface="Microsoft Sans Serif"/>
              </a:rPr>
              <a:t>at</a:t>
            </a:r>
            <a:r>
              <a:rPr sz="2400" spc="10" dirty="0">
                <a:latin typeface="Microsoft Sans Serif"/>
                <a:cs typeface="Microsoft Sans Serif"/>
              </a:rPr>
              <a:t> </a:t>
            </a:r>
            <a:r>
              <a:rPr sz="2400" spc="-135" dirty="0">
                <a:latin typeface="Microsoft Sans Serif"/>
                <a:cs typeface="Microsoft Sans Serif"/>
              </a:rPr>
              <a:t>the</a:t>
            </a:r>
            <a:r>
              <a:rPr sz="2400" dirty="0">
                <a:latin typeface="Microsoft Sans Serif"/>
                <a:cs typeface="Microsoft Sans Serif"/>
              </a:rPr>
              <a:t> </a:t>
            </a:r>
            <a:r>
              <a:rPr sz="2400" spc="-140" dirty="0">
                <a:latin typeface="Microsoft Sans Serif"/>
                <a:cs typeface="Microsoft Sans Serif"/>
              </a:rPr>
              <a:t>injection</a:t>
            </a:r>
            <a:r>
              <a:rPr sz="2400" spc="20" dirty="0">
                <a:latin typeface="Microsoft Sans Serif"/>
                <a:cs typeface="Microsoft Sans Serif"/>
              </a:rPr>
              <a:t> </a:t>
            </a:r>
            <a:r>
              <a:rPr sz="2400" spc="-10" dirty="0">
                <a:latin typeface="Microsoft Sans Serif"/>
                <a:cs typeface="Microsoft Sans Serif"/>
              </a:rPr>
              <a:t>site.</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dirty="0">
                <a:latin typeface="Microsoft Sans Serif"/>
                <a:cs typeface="Microsoft Sans Serif"/>
              </a:rPr>
              <a:t>It</a:t>
            </a:r>
            <a:r>
              <a:rPr sz="2400" spc="-160" dirty="0">
                <a:latin typeface="Microsoft Sans Serif"/>
                <a:cs typeface="Microsoft Sans Serif"/>
              </a:rPr>
              <a:t> </a:t>
            </a:r>
            <a:r>
              <a:rPr sz="2400" spc="-265" dirty="0">
                <a:latin typeface="Microsoft Sans Serif"/>
                <a:cs typeface="Microsoft Sans Serif"/>
              </a:rPr>
              <a:t>must</a:t>
            </a:r>
            <a:r>
              <a:rPr sz="2400" spc="5" dirty="0">
                <a:latin typeface="Microsoft Sans Serif"/>
                <a:cs typeface="Microsoft Sans Serif"/>
              </a:rPr>
              <a:t> </a:t>
            </a:r>
            <a:r>
              <a:rPr sz="2400" dirty="0">
                <a:latin typeface="Microsoft Sans Serif"/>
                <a:cs typeface="Microsoft Sans Serif"/>
              </a:rPr>
              <a:t>be</a:t>
            </a:r>
            <a:r>
              <a:rPr sz="2400" spc="-60" dirty="0">
                <a:latin typeface="Microsoft Sans Serif"/>
                <a:cs typeface="Microsoft Sans Serif"/>
              </a:rPr>
              <a:t> </a:t>
            </a:r>
            <a:r>
              <a:rPr sz="2400" spc="-75" dirty="0">
                <a:latin typeface="Microsoft Sans Serif"/>
                <a:cs typeface="Microsoft Sans Serif"/>
              </a:rPr>
              <a:t>well</a:t>
            </a:r>
            <a:r>
              <a:rPr sz="2400" spc="-60" dirty="0">
                <a:latin typeface="Microsoft Sans Serif"/>
                <a:cs typeface="Microsoft Sans Serif"/>
              </a:rPr>
              <a:t> </a:t>
            </a:r>
            <a:r>
              <a:rPr sz="2400" spc="-75" dirty="0">
                <a:latin typeface="Microsoft Sans Serif"/>
                <a:cs typeface="Microsoft Sans Serif"/>
              </a:rPr>
              <a:t>stabilized</a:t>
            </a:r>
            <a:r>
              <a:rPr sz="2400" spc="-40" dirty="0">
                <a:latin typeface="Microsoft Sans Serif"/>
                <a:cs typeface="Microsoft Sans Serif"/>
              </a:rPr>
              <a:t> </a:t>
            </a:r>
            <a:r>
              <a:rPr sz="2400" dirty="0">
                <a:latin typeface="Microsoft Sans Serif"/>
                <a:cs typeface="Microsoft Sans Serif"/>
              </a:rPr>
              <a:t>to</a:t>
            </a:r>
            <a:r>
              <a:rPr sz="2400" spc="-40" dirty="0">
                <a:latin typeface="Microsoft Sans Serif"/>
                <a:cs typeface="Microsoft Sans Serif"/>
              </a:rPr>
              <a:t> </a:t>
            </a:r>
            <a:r>
              <a:rPr sz="2400" spc="-120" dirty="0">
                <a:latin typeface="Microsoft Sans Serif"/>
                <a:cs typeface="Microsoft Sans Serif"/>
              </a:rPr>
              <a:t>prevent</a:t>
            </a:r>
            <a:r>
              <a:rPr sz="2400" spc="-40" dirty="0">
                <a:latin typeface="Microsoft Sans Serif"/>
                <a:cs typeface="Microsoft Sans Serif"/>
              </a:rPr>
              <a:t> </a:t>
            </a:r>
            <a:r>
              <a:rPr sz="2400" spc="-120" dirty="0">
                <a:latin typeface="Microsoft Sans Serif"/>
                <a:cs typeface="Microsoft Sans Serif"/>
              </a:rPr>
              <a:t>accidental</a:t>
            </a:r>
            <a:r>
              <a:rPr sz="2400" spc="-20" dirty="0">
                <a:latin typeface="Microsoft Sans Serif"/>
                <a:cs typeface="Microsoft Sans Serif"/>
              </a:rPr>
              <a:t> </a:t>
            </a:r>
            <a:r>
              <a:rPr sz="2400" spc="-105" dirty="0">
                <a:latin typeface="Microsoft Sans Serif"/>
                <a:cs typeface="Microsoft Sans Serif"/>
              </a:rPr>
              <a:t>penetration</a:t>
            </a:r>
            <a:r>
              <a:rPr sz="2400" spc="-40" dirty="0">
                <a:latin typeface="Microsoft Sans Serif"/>
                <a:cs typeface="Microsoft Sans Serif"/>
              </a:rPr>
              <a:t> </a:t>
            </a:r>
            <a:r>
              <a:rPr sz="2400" dirty="0">
                <a:latin typeface="Microsoft Sans Serif"/>
                <a:cs typeface="Microsoft Sans Serif"/>
              </a:rPr>
              <a:t>of</a:t>
            </a:r>
            <a:r>
              <a:rPr sz="2400" spc="1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80" dirty="0">
                <a:latin typeface="Microsoft Sans Serif"/>
                <a:cs typeface="Microsoft Sans Serif"/>
              </a:rPr>
              <a:t>tissues.</a:t>
            </a:r>
            <a:endParaRPr sz="2400">
              <a:latin typeface="Microsoft Sans Serif"/>
              <a:cs typeface="Microsoft Sans Serif"/>
            </a:endParaRPr>
          </a:p>
        </p:txBody>
      </p:sp>
      <p:pic>
        <p:nvPicPr>
          <p:cNvPr id="4" name="object 4"/>
          <p:cNvPicPr/>
          <p:nvPr/>
        </p:nvPicPr>
        <p:blipFill>
          <a:blip r:embed="rId2" cstate="print"/>
          <a:stretch>
            <a:fillRect/>
          </a:stretch>
        </p:blipFill>
        <p:spPr>
          <a:xfrm>
            <a:off x="1286255" y="3809980"/>
            <a:ext cx="9197265" cy="2511099"/>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77469"/>
            <a:ext cx="6679565" cy="574675"/>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5" dirty="0"/>
              <a:t> </a:t>
            </a:r>
            <a:r>
              <a:rPr spc="-415" dirty="0"/>
              <a:t>PALATINE</a:t>
            </a:r>
            <a:r>
              <a:rPr spc="-30" dirty="0"/>
              <a:t> </a:t>
            </a:r>
            <a:r>
              <a:rPr spc="-465" dirty="0"/>
              <a:t>NERVE</a:t>
            </a:r>
            <a:r>
              <a:rPr spc="-30" dirty="0"/>
              <a:t> </a:t>
            </a:r>
            <a:r>
              <a:rPr spc="-500" dirty="0"/>
              <a:t>BLOCK</a:t>
            </a:r>
          </a:p>
        </p:txBody>
      </p:sp>
      <p:sp>
        <p:nvSpPr>
          <p:cNvPr id="3" name="object 3"/>
          <p:cNvSpPr txBox="1"/>
          <p:nvPr/>
        </p:nvSpPr>
        <p:spPr>
          <a:xfrm>
            <a:off x="1042822" y="1231036"/>
            <a:ext cx="9302750" cy="3991477"/>
          </a:xfrm>
          <a:prstGeom prst="rect">
            <a:avLst/>
          </a:prstGeom>
        </p:spPr>
        <p:txBody>
          <a:bodyPr vert="horz" wrap="square" lIns="0" tIns="112395" rIns="0" bIns="0" rtlCol="0">
            <a:spAutoFit/>
          </a:bodyPr>
          <a:lstStyle/>
          <a:p>
            <a:pPr marL="12700">
              <a:lnSpc>
                <a:spcPct val="100000"/>
              </a:lnSpc>
              <a:spcBef>
                <a:spcPts val="885"/>
              </a:spcBef>
            </a:pPr>
            <a:r>
              <a:rPr sz="2400" b="1" spc="-125" dirty="0">
                <a:latin typeface="Arial"/>
                <a:cs typeface="Arial"/>
              </a:rPr>
              <a:t>Procedure</a:t>
            </a:r>
            <a:endParaRPr sz="2400" dirty="0">
              <a:latin typeface="Arial"/>
              <a:cs typeface="Arial"/>
            </a:endParaRPr>
          </a:p>
          <a:p>
            <a:pPr marL="241300" indent="-228600">
              <a:lnSpc>
                <a:spcPct val="100000"/>
              </a:lnSpc>
              <a:spcBef>
                <a:spcPts val="1590"/>
              </a:spcBef>
              <a:buSzPct val="125000"/>
              <a:buFont typeface="Arial MT"/>
              <a:buChar char="•"/>
              <a:tabLst>
                <a:tab pos="241300" algn="l"/>
              </a:tabLst>
            </a:pPr>
            <a:r>
              <a:rPr sz="2400" spc="-10" dirty="0">
                <a:latin typeface="Microsoft Sans Serif"/>
                <a:cs typeface="Microsoft Sans Serif"/>
              </a:rPr>
              <a:t>With</a:t>
            </a:r>
            <a:r>
              <a:rPr sz="2400" spc="-13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95" dirty="0">
                <a:latin typeface="Microsoft Sans Serif"/>
                <a:cs typeface="Microsoft Sans Serif"/>
              </a:rPr>
              <a:t>bevel</a:t>
            </a:r>
            <a:r>
              <a:rPr sz="2400" spc="-65" dirty="0">
                <a:latin typeface="Microsoft Sans Serif"/>
                <a:cs typeface="Microsoft Sans Serif"/>
              </a:rPr>
              <a:t> </a:t>
            </a:r>
            <a:r>
              <a:rPr sz="2400" spc="-45" dirty="0">
                <a:latin typeface="Microsoft Sans Serif"/>
                <a:cs typeface="Microsoft Sans Serif"/>
              </a:rPr>
              <a:t>lying </a:t>
            </a:r>
            <a:r>
              <a:rPr sz="2400" spc="-114" dirty="0">
                <a:latin typeface="Microsoft Sans Serif"/>
                <a:cs typeface="Microsoft Sans Serif"/>
              </a:rPr>
              <a:t>against</a:t>
            </a:r>
            <a:r>
              <a:rPr sz="2400" spc="-40" dirty="0">
                <a:latin typeface="Microsoft Sans Serif"/>
                <a:cs typeface="Microsoft Sans Serif"/>
              </a:rPr>
              <a:t> </a:t>
            </a:r>
            <a:r>
              <a:rPr sz="2400" spc="-155" dirty="0">
                <a:latin typeface="Microsoft Sans Serif"/>
                <a:cs typeface="Microsoft Sans Serif"/>
              </a:rPr>
              <a:t>the</a:t>
            </a:r>
            <a:r>
              <a:rPr sz="2400" spc="-5" dirty="0">
                <a:latin typeface="Microsoft Sans Serif"/>
                <a:cs typeface="Microsoft Sans Serif"/>
              </a:rPr>
              <a:t> </a:t>
            </a:r>
            <a:r>
              <a:rPr sz="2400" spc="-40" dirty="0">
                <a:latin typeface="Microsoft Sans Serif"/>
                <a:cs typeface="Microsoft Sans Serif"/>
              </a:rPr>
              <a:t>tissue</a:t>
            </a:r>
            <a:endParaRPr sz="2400" dirty="0">
              <a:latin typeface="Microsoft Sans Serif"/>
              <a:cs typeface="Microsoft Sans Serif"/>
            </a:endParaRPr>
          </a:p>
          <a:p>
            <a:pPr marL="698500" lvl="1" indent="-228600">
              <a:lnSpc>
                <a:spcPct val="100000"/>
              </a:lnSpc>
              <a:spcBef>
                <a:spcPts val="1045"/>
              </a:spcBef>
              <a:buSzPct val="125000"/>
              <a:buFont typeface="Arial MT"/>
              <a:buChar char="•"/>
              <a:tabLst>
                <a:tab pos="698500" algn="l"/>
              </a:tabLst>
            </a:pPr>
            <a:r>
              <a:rPr sz="2400" spc="-100" dirty="0">
                <a:latin typeface="Microsoft Sans Serif"/>
                <a:cs typeface="Microsoft Sans Serif"/>
              </a:rPr>
              <a:t>Angle</a:t>
            </a:r>
            <a:r>
              <a:rPr sz="2400" spc="-5"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5" dirty="0">
                <a:latin typeface="Microsoft Sans Serif"/>
                <a:cs typeface="Microsoft Sans Serif"/>
              </a:rPr>
              <a:t>needle</a:t>
            </a:r>
            <a:r>
              <a:rPr sz="2400" dirty="0">
                <a:latin typeface="Microsoft Sans Serif"/>
                <a:cs typeface="Microsoft Sans Serif"/>
              </a:rPr>
              <a:t> a</a:t>
            </a:r>
            <a:r>
              <a:rPr sz="2400" spc="-25" dirty="0">
                <a:latin typeface="Microsoft Sans Serif"/>
                <a:cs typeface="Microsoft Sans Serif"/>
              </a:rPr>
              <a:t> </a:t>
            </a:r>
            <a:r>
              <a:rPr sz="2400" spc="-20" dirty="0">
                <a:latin typeface="Microsoft Sans Serif"/>
                <a:cs typeface="Microsoft Sans Serif"/>
              </a:rPr>
              <a:t>little</a:t>
            </a:r>
            <a:r>
              <a:rPr sz="2400" spc="-25" dirty="0">
                <a:latin typeface="Microsoft Sans Serif"/>
                <a:cs typeface="Microsoft Sans Serif"/>
              </a:rPr>
              <a:t> </a:t>
            </a:r>
            <a:r>
              <a:rPr sz="2400" spc="-75" dirty="0">
                <a:latin typeface="Microsoft Sans Serif"/>
                <a:cs typeface="Microsoft Sans Serif"/>
              </a:rPr>
              <a:t>and</a:t>
            </a:r>
            <a:r>
              <a:rPr sz="2400" spc="-15" dirty="0">
                <a:latin typeface="Microsoft Sans Serif"/>
                <a:cs typeface="Microsoft Sans Serif"/>
              </a:rPr>
              <a:t> </a:t>
            </a:r>
            <a:r>
              <a:rPr sz="2400" spc="-85" dirty="0">
                <a:latin typeface="Microsoft Sans Serif"/>
                <a:cs typeface="Microsoft Sans Serif"/>
              </a:rPr>
              <a:t>deposit</a:t>
            </a:r>
            <a:r>
              <a:rPr sz="2400" spc="-25" dirty="0">
                <a:latin typeface="Microsoft Sans Serif"/>
                <a:cs typeface="Microsoft Sans Serif"/>
              </a:rPr>
              <a:t> </a:t>
            </a:r>
            <a:r>
              <a:rPr sz="2400" dirty="0">
                <a:latin typeface="Microsoft Sans Serif"/>
                <a:cs typeface="Microsoft Sans Serif"/>
              </a:rPr>
              <a:t>a</a:t>
            </a:r>
            <a:r>
              <a:rPr sz="2400" spc="-30" dirty="0">
                <a:latin typeface="Microsoft Sans Serif"/>
                <a:cs typeface="Microsoft Sans Serif"/>
              </a:rPr>
              <a:t> </a:t>
            </a:r>
            <a:r>
              <a:rPr sz="2400" spc="-140" dirty="0">
                <a:latin typeface="Microsoft Sans Serif"/>
                <a:cs typeface="Microsoft Sans Serif"/>
              </a:rPr>
              <a:t>small</a:t>
            </a:r>
            <a:r>
              <a:rPr sz="2400" spc="10" dirty="0">
                <a:latin typeface="Microsoft Sans Serif"/>
                <a:cs typeface="Microsoft Sans Serif"/>
              </a:rPr>
              <a:t> </a:t>
            </a:r>
            <a:r>
              <a:rPr sz="2400" spc="-175" dirty="0">
                <a:latin typeface="Microsoft Sans Serif"/>
                <a:cs typeface="Microsoft Sans Serif"/>
              </a:rPr>
              <a:t>volume</a:t>
            </a:r>
            <a:r>
              <a:rPr sz="2400" spc="40" dirty="0">
                <a:latin typeface="Microsoft Sans Serif"/>
                <a:cs typeface="Microsoft Sans Serif"/>
              </a:rPr>
              <a:t> </a:t>
            </a:r>
            <a:r>
              <a:rPr sz="2400" dirty="0">
                <a:latin typeface="Microsoft Sans Serif"/>
                <a:cs typeface="Microsoft Sans Serif"/>
              </a:rPr>
              <a:t>of</a:t>
            </a:r>
            <a:r>
              <a:rPr sz="2400" spc="40" dirty="0">
                <a:latin typeface="Microsoft Sans Serif"/>
                <a:cs typeface="Microsoft Sans Serif"/>
              </a:rPr>
              <a:t> </a:t>
            </a:r>
            <a:r>
              <a:rPr sz="2400" spc="-135" dirty="0">
                <a:latin typeface="Microsoft Sans Serif"/>
                <a:cs typeface="Microsoft Sans Serif"/>
              </a:rPr>
              <a:t>anesthetic</a:t>
            </a:r>
            <a:r>
              <a:rPr sz="2400" spc="30" dirty="0">
                <a:latin typeface="Microsoft Sans Serif"/>
                <a:cs typeface="Microsoft Sans Serif"/>
              </a:rPr>
              <a:t> </a:t>
            </a:r>
            <a:r>
              <a:rPr sz="2400" dirty="0">
                <a:latin typeface="Microsoft Sans Serif"/>
                <a:cs typeface="Microsoft Sans Serif"/>
              </a:rPr>
              <a:t>-</a:t>
            </a:r>
            <a:r>
              <a:rPr sz="2400" spc="-70" dirty="0">
                <a:latin typeface="Microsoft Sans Serif"/>
                <a:cs typeface="Microsoft Sans Serif"/>
              </a:rPr>
              <a:t>forced</a:t>
            </a:r>
            <a:r>
              <a:rPr sz="2400" spc="-50" dirty="0">
                <a:latin typeface="Microsoft Sans Serif"/>
                <a:cs typeface="Microsoft Sans Serif"/>
              </a:rPr>
              <a:t> </a:t>
            </a:r>
            <a:r>
              <a:rPr sz="2400" spc="-100" dirty="0">
                <a:latin typeface="Microsoft Sans Serif"/>
                <a:cs typeface="Microsoft Sans Serif"/>
              </a:rPr>
              <a:t>against</a:t>
            </a:r>
            <a:r>
              <a:rPr sz="2400" dirty="0">
                <a:latin typeface="Microsoft Sans Serif"/>
                <a:cs typeface="Microsoft Sans Serif"/>
              </a:rPr>
              <a:t> </a:t>
            </a:r>
            <a:r>
              <a:rPr sz="2400" spc="-25" dirty="0">
                <a:latin typeface="Microsoft Sans Serif"/>
                <a:cs typeface="Microsoft Sans Serif"/>
              </a:rPr>
              <a:t>the</a:t>
            </a:r>
            <a:endParaRPr sz="2400" dirty="0">
              <a:latin typeface="Microsoft Sans Serif"/>
              <a:cs typeface="Microsoft Sans Serif"/>
            </a:endParaRPr>
          </a:p>
          <a:p>
            <a:pPr marL="698500">
              <a:lnSpc>
                <a:spcPct val="100000"/>
              </a:lnSpc>
              <a:spcBef>
                <a:spcPts val="484"/>
              </a:spcBef>
            </a:pPr>
            <a:r>
              <a:rPr sz="2400" spc="-254" dirty="0">
                <a:latin typeface="Microsoft Sans Serif"/>
                <a:cs typeface="Microsoft Sans Serif"/>
              </a:rPr>
              <a:t>mucous</a:t>
            </a:r>
            <a:r>
              <a:rPr sz="2400" spc="60" dirty="0">
                <a:latin typeface="Microsoft Sans Serif"/>
                <a:cs typeface="Microsoft Sans Serif"/>
              </a:rPr>
              <a:t> </a:t>
            </a:r>
            <a:r>
              <a:rPr sz="2400" spc="-30" dirty="0">
                <a:latin typeface="Microsoft Sans Serif"/>
                <a:cs typeface="Microsoft Sans Serif"/>
              </a:rPr>
              <a:t>membrane</a:t>
            </a:r>
            <a:endParaRPr sz="2400" dirty="0">
              <a:latin typeface="Microsoft Sans Serif"/>
              <a:cs typeface="Microsoft Sans Serif"/>
            </a:endParaRPr>
          </a:p>
          <a:p>
            <a:pPr marL="698500" lvl="1" indent="-228600">
              <a:lnSpc>
                <a:spcPct val="100000"/>
              </a:lnSpc>
              <a:spcBef>
                <a:spcPts val="960"/>
              </a:spcBef>
              <a:buSzPct val="125000"/>
              <a:buFont typeface="Arial MT"/>
              <a:buChar char="•"/>
              <a:tabLst>
                <a:tab pos="698500" algn="l"/>
              </a:tabLst>
            </a:pPr>
            <a:r>
              <a:rPr sz="2400" spc="-110" dirty="0">
                <a:latin typeface="Microsoft Sans Serif"/>
                <a:cs typeface="Microsoft Sans Serif"/>
              </a:rPr>
              <a:t>Straighten</a:t>
            </a:r>
            <a:r>
              <a:rPr sz="2400" spc="-25"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5" dirty="0">
                <a:latin typeface="Microsoft Sans Serif"/>
                <a:cs typeface="Microsoft Sans Serif"/>
              </a:rPr>
              <a:t>needle</a:t>
            </a:r>
            <a:r>
              <a:rPr sz="2400" spc="-30" dirty="0">
                <a:latin typeface="Microsoft Sans Serif"/>
                <a:cs typeface="Microsoft Sans Serif"/>
              </a:rPr>
              <a:t> </a:t>
            </a:r>
            <a:r>
              <a:rPr sz="2400" spc="-60" dirty="0">
                <a:latin typeface="Microsoft Sans Serif"/>
                <a:cs typeface="Microsoft Sans Serif"/>
              </a:rPr>
              <a:t>and </a:t>
            </a:r>
            <a:r>
              <a:rPr sz="2400" spc="-70" dirty="0">
                <a:latin typeface="Microsoft Sans Serif"/>
                <a:cs typeface="Microsoft Sans Serif"/>
              </a:rPr>
              <a:t>permit</a:t>
            </a:r>
            <a:r>
              <a:rPr sz="2400" spc="-35"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80" dirty="0">
                <a:latin typeface="Microsoft Sans Serif"/>
                <a:cs typeface="Microsoft Sans Serif"/>
              </a:rPr>
              <a:t>bevel</a:t>
            </a:r>
            <a:r>
              <a:rPr sz="2400" spc="-20"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70" dirty="0">
                <a:latin typeface="Microsoft Sans Serif"/>
                <a:cs typeface="Microsoft Sans Serif"/>
              </a:rPr>
              <a:t>penetrate</a:t>
            </a:r>
            <a:r>
              <a:rPr sz="2400" spc="-50" dirty="0">
                <a:latin typeface="Microsoft Sans Serif"/>
                <a:cs typeface="Microsoft Sans Serif"/>
              </a:rPr>
              <a:t> </a:t>
            </a:r>
            <a:r>
              <a:rPr sz="2400" spc="-35" dirty="0">
                <a:latin typeface="Microsoft Sans Serif"/>
                <a:cs typeface="Microsoft Sans Serif"/>
              </a:rPr>
              <a:t>mucosa.</a:t>
            </a:r>
            <a:endParaRPr sz="2400" dirty="0">
              <a:latin typeface="Microsoft Sans Serif"/>
              <a:cs typeface="Microsoft Sans Serif"/>
            </a:endParaRPr>
          </a:p>
          <a:p>
            <a:pPr marL="241300" indent="-228600">
              <a:lnSpc>
                <a:spcPct val="100000"/>
              </a:lnSpc>
              <a:spcBef>
                <a:spcPts val="1520"/>
              </a:spcBef>
              <a:buSzPct val="125000"/>
              <a:buFont typeface="Arial MT"/>
              <a:buChar char="•"/>
              <a:tabLst>
                <a:tab pos="241300" algn="l"/>
              </a:tabLst>
            </a:pPr>
            <a:r>
              <a:rPr sz="2400" spc="-195" dirty="0">
                <a:latin typeface="Microsoft Sans Serif"/>
                <a:cs typeface="Microsoft Sans Serif"/>
              </a:rPr>
              <a:t>Continue</a:t>
            </a:r>
            <a:r>
              <a:rPr sz="2400" spc="10" dirty="0">
                <a:latin typeface="Microsoft Sans Serif"/>
                <a:cs typeface="Microsoft Sans Serif"/>
              </a:rPr>
              <a:t> </a:t>
            </a:r>
            <a:r>
              <a:rPr sz="2400" dirty="0">
                <a:latin typeface="Microsoft Sans Serif"/>
                <a:cs typeface="Microsoft Sans Serif"/>
              </a:rPr>
              <a:t>to</a:t>
            </a:r>
            <a:r>
              <a:rPr sz="2400" spc="-25" dirty="0">
                <a:latin typeface="Microsoft Sans Serif"/>
                <a:cs typeface="Microsoft Sans Serif"/>
              </a:rPr>
              <a:t> </a:t>
            </a:r>
            <a:r>
              <a:rPr sz="2400" spc="-105" dirty="0">
                <a:latin typeface="Microsoft Sans Serif"/>
                <a:cs typeface="Microsoft Sans Serif"/>
              </a:rPr>
              <a:t>deposit</a:t>
            </a:r>
            <a:r>
              <a:rPr sz="2400" spc="15" dirty="0">
                <a:latin typeface="Microsoft Sans Serif"/>
                <a:cs typeface="Microsoft Sans Serif"/>
              </a:rPr>
              <a:t> </a:t>
            </a:r>
            <a:r>
              <a:rPr sz="2400" spc="-185" dirty="0">
                <a:latin typeface="Microsoft Sans Serif"/>
                <a:cs typeface="Microsoft Sans Serif"/>
              </a:rPr>
              <a:t>small</a:t>
            </a:r>
            <a:r>
              <a:rPr sz="2400" spc="25" dirty="0">
                <a:latin typeface="Microsoft Sans Serif"/>
                <a:cs typeface="Microsoft Sans Serif"/>
              </a:rPr>
              <a:t> </a:t>
            </a:r>
            <a:r>
              <a:rPr sz="2400" spc="-235" dirty="0">
                <a:latin typeface="Microsoft Sans Serif"/>
                <a:cs typeface="Microsoft Sans Serif"/>
              </a:rPr>
              <a:t>volumes</a:t>
            </a:r>
            <a:r>
              <a:rPr sz="2400" dirty="0">
                <a:latin typeface="Microsoft Sans Serif"/>
                <a:cs typeface="Microsoft Sans Serif"/>
              </a:rPr>
              <a:t> of</a:t>
            </a:r>
            <a:r>
              <a:rPr sz="2400" spc="85" dirty="0">
                <a:latin typeface="Microsoft Sans Serif"/>
                <a:cs typeface="Microsoft Sans Serif"/>
              </a:rPr>
              <a:t> </a:t>
            </a:r>
            <a:r>
              <a:rPr sz="2400" spc="-165" dirty="0">
                <a:latin typeface="Microsoft Sans Serif"/>
                <a:cs typeface="Microsoft Sans Serif"/>
              </a:rPr>
              <a:t>anesthetic</a:t>
            </a:r>
            <a:r>
              <a:rPr sz="2400" spc="5" dirty="0">
                <a:latin typeface="Microsoft Sans Serif"/>
                <a:cs typeface="Microsoft Sans Serif"/>
              </a:rPr>
              <a:t> </a:t>
            </a:r>
            <a:r>
              <a:rPr sz="2400" spc="-160" dirty="0">
                <a:latin typeface="Microsoft Sans Serif"/>
                <a:cs typeface="Microsoft Sans Serif"/>
              </a:rPr>
              <a:t>throughout</a:t>
            </a:r>
            <a:r>
              <a:rPr sz="2400" dirty="0">
                <a:latin typeface="Microsoft Sans Serif"/>
                <a:cs typeface="Microsoft Sans Serif"/>
              </a:rPr>
              <a:t> </a:t>
            </a:r>
            <a:r>
              <a:rPr sz="2400" spc="-120" dirty="0">
                <a:latin typeface="Microsoft Sans Serif"/>
                <a:cs typeface="Microsoft Sans Serif"/>
              </a:rPr>
              <a:t>the</a:t>
            </a:r>
            <a:r>
              <a:rPr sz="2400" spc="25" dirty="0">
                <a:latin typeface="Microsoft Sans Serif"/>
                <a:cs typeface="Microsoft Sans Serif"/>
              </a:rPr>
              <a:t> </a:t>
            </a:r>
            <a:r>
              <a:rPr sz="2400" spc="-10" dirty="0">
                <a:latin typeface="Microsoft Sans Serif"/>
                <a:cs typeface="Microsoft Sans Serif"/>
              </a:rPr>
              <a:t>procedure.</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204" dirty="0">
                <a:latin typeface="Microsoft Sans Serif"/>
                <a:cs typeface="Microsoft Sans Serif"/>
              </a:rPr>
              <a:t>Ischemia</a:t>
            </a:r>
            <a:r>
              <a:rPr sz="2400" spc="30" dirty="0">
                <a:latin typeface="Microsoft Sans Serif"/>
                <a:cs typeface="Microsoft Sans Serif"/>
              </a:rPr>
              <a:t> </a:t>
            </a:r>
            <a:r>
              <a:rPr sz="2400" spc="-145" dirty="0">
                <a:latin typeface="Microsoft Sans Serif"/>
                <a:cs typeface="Microsoft Sans Serif"/>
              </a:rPr>
              <a:t>spreads</a:t>
            </a:r>
            <a:r>
              <a:rPr sz="2400" spc="-15" dirty="0">
                <a:latin typeface="Microsoft Sans Serif"/>
                <a:cs typeface="Microsoft Sans Serif"/>
              </a:rPr>
              <a:t> </a:t>
            </a:r>
            <a:r>
              <a:rPr sz="2400" spc="-105" dirty="0">
                <a:latin typeface="Microsoft Sans Serif"/>
                <a:cs typeface="Microsoft Sans Serif"/>
              </a:rPr>
              <a:t>into</a:t>
            </a:r>
            <a:r>
              <a:rPr sz="2400" spc="-35" dirty="0">
                <a:latin typeface="Microsoft Sans Serif"/>
                <a:cs typeface="Microsoft Sans Serif"/>
              </a:rPr>
              <a:t> </a:t>
            </a:r>
            <a:r>
              <a:rPr sz="2400" spc="-90" dirty="0">
                <a:latin typeface="Microsoft Sans Serif"/>
                <a:cs typeface="Microsoft Sans Serif"/>
              </a:rPr>
              <a:t>adjacent</a:t>
            </a:r>
            <a:r>
              <a:rPr sz="2400" spc="30" dirty="0">
                <a:latin typeface="Microsoft Sans Serif"/>
                <a:cs typeface="Microsoft Sans Serif"/>
              </a:rPr>
              <a:t> </a:t>
            </a:r>
            <a:r>
              <a:rPr sz="2400" spc="-250" dirty="0">
                <a:latin typeface="Microsoft Sans Serif"/>
                <a:cs typeface="Microsoft Sans Serif"/>
              </a:rPr>
              <a:t>tissues</a:t>
            </a:r>
            <a:r>
              <a:rPr sz="2400" spc="20" dirty="0">
                <a:latin typeface="Microsoft Sans Serif"/>
                <a:cs typeface="Microsoft Sans Serif"/>
              </a:rPr>
              <a:t> </a:t>
            </a:r>
            <a:r>
              <a:rPr sz="2400" spc="-225" dirty="0">
                <a:latin typeface="Microsoft Sans Serif"/>
                <a:cs typeface="Microsoft Sans Serif"/>
              </a:rPr>
              <a:t>as</a:t>
            </a:r>
            <a:r>
              <a:rPr sz="2400" spc="20" dirty="0">
                <a:latin typeface="Microsoft Sans Serif"/>
                <a:cs typeface="Microsoft Sans Serif"/>
              </a:rPr>
              <a:t> </a:t>
            </a:r>
            <a:r>
              <a:rPr sz="2400" spc="-130" dirty="0">
                <a:latin typeface="Microsoft Sans Serif"/>
                <a:cs typeface="Microsoft Sans Serif"/>
              </a:rPr>
              <a:t>the</a:t>
            </a:r>
            <a:r>
              <a:rPr sz="2400" spc="10" dirty="0">
                <a:latin typeface="Microsoft Sans Serif"/>
                <a:cs typeface="Microsoft Sans Serif"/>
              </a:rPr>
              <a:t> </a:t>
            </a:r>
            <a:r>
              <a:rPr sz="2400" spc="-55" dirty="0">
                <a:latin typeface="Microsoft Sans Serif"/>
                <a:cs typeface="Microsoft Sans Serif"/>
              </a:rPr>
              <a:t>anesthetic</a:t>
            </a:r>
            <a:endParaRPr sz="2400" dirty="0">
              <a:latin typeface="Microsoft Sans Serif"/>
              <a:cs typeface="Microsoft Sans Serif"/>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28980"/>
            <a:ext cx="6680200" cy="574040"/>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0" dirty="0"/>
              <a:t> </a:t>
            </a:r>
            <a:r>
              <a:rPr spc="-415" dirty="0"/>
              <a:t>PALATINE</a:t>
            </a:r>
            <a:r>
              <a:rPr spc="-30" dirty="0"/>
              <a:t> </a:t>
            </a:r>
            <a:r>
              <a:rPr spc="-459" dirty="0"/>
              <a:t>NERVE</a:t>
            </a:r>
            <a:r>
              <a:rPr spc="-30" dirty="0"/>
              <a:t> </a:t>
            </a:r>
            <a:r>
              <a:rPr spc="-495" dirty="0"/>
              <a:t>BLOCK</a:t>
            </a:r>
          </a:p>
        </p:txBody>
      </p:sp>
      <p:sp>
        <p:nvSpPr>
          <p:cNvPr id="3" name="object 3"/>
          <p:cNvSpPr txBox="1"/>
          <p:nvPr/>
        </p:nvSpPr>
        <p:spPr>
          <a:xfrm>
            <a:off x="1046784" y="898772"/>
            <a:ext cx="8793480" cy="5340350"/>
          </a:xfrm>
          <a:prstGeom prst="rect">
            <a:avLst/>
          </a:prstGeom>
        </p:spPr>
        <p:txBody>
          <a:bodyPr vert="horz" wrap="square" lIns="0" tIns="113030" rIns="0" bIns="0" rtlCol="0">
            <a:spAutoFit/>
          </a:bodyPr>
          <a:lstStyle/>
          <a:p>
            <a:pPr marL="12700">
              <a:lnSpc>
                <a:spcPct val="100000"/>
              </a:lnSpc>
              <a:spcBef>
                <a:spcPts val="890"/>
              </a:spcBef>
            </a:pPr>
            <a:r>
              <a:rPr sz="2400" b="1" spc="-125" dirty="0">
                <a:latin typeface="Arial"/>
                <a:cs typeface="Arial"/>
              </a:rPr>
              <a:t>Procedure</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195" dirty="0">
                <a:latin typeface="Microsoft Sans Serif"/>
                <a:cs typeface="Microsoft Sans Serif"/>
              </a:rPr>
              <a:t>Continue</a:t>
            </a:r>
            <a:r>
              <a:rPr sz="2400" spc="5" dirty="0">
                <a:latin typeface="Microsoft Sans Serif"/>
                <a:cs typeface="Microsoft Sans Serif"/>
              </a:rPr>
              <a:t> </a:t>
            </a:r>
            <a:r>
              <a:rPr sz="2400" dirty="0">
                <a:latin typeface="Microsoft Sans Serif"/>
                <a:cs typeface="Microsoft Sans Serif"/>
              </a:rPr>
              <a:t>to</a:t>
            </a:r>
            <a:r>
              <a:rPr sz="2400" spc="-25" dirty="0">
                <a:latin typeface="Microsoft Sans Serif"/>
                <a:cs typeface="Microsoft Sans Serif"/>
              </a:rPr>
              <a:t> </a:t>
            </a:r>
            <a:r>
              <a:rPr sz="2400" dirty="0">
                <a:latin typeface="Microsoft Sans Serif"/>
                <a:cs typeface="Microsoft Sans Serif"/>
              </a:rPr>
              <a:t>apply</a:t>
            </a:r>
            <a:r>
              <a:rPr sz="2400" spc="10" dirty="0">
                <a:latin typeface="Microsoft Sans Serif"/>
                <a:cs typeface="Microsoft Sans Serif"/>
              </a:rPr>
              <a:t> </a:t>
            </a:r>
            <a:r>
              <a:rPr sz="2400" spc="-185" dirty="0">
                <a:latin typeface="Microsoft Sans Serif"/>
                <a:cs typeface="Microsoft Sans Serif"/>
              </a:rPr>
              <a:t>pressure</a:t>
            </a:r>
            <a:r>
              <a:rPr sz="2400" spc="30"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165" dirty="0">
                <a:latin typeface="Microsoft Sans Serif"/>
                <a:cs typeface="Microsoft Sans Serif"/>
              </a:rPr>
              <a:t>throughout</a:t>
            </a:r>
            <a:r>
              <a:rPr sz="2400" spc="5" dirty="0">
                <a:latin typeface="Microsoft Sans Serif"/>
                <a:cs typeface="Microsoft Sans Serif"/>
              </a:rPr>
              <a:t> </a:t>
            </a:r>
            <a:r>
              <a:rPr sz="2400" spc="-125" dirty="0">
                <a:latin typeface="Microsoft Sans Serif"/>
                <a:cs typeface="Microsoft Sans Serif"/>
              </a:rPr>
              <a:t>the</a:t>
            </a:r>
            <a:r>
              <a:rPr sz="2400" spc="15" dirty="0">
                <a:latin typeface="Microsoft Sans Serif"/>
                <a:cs typeface="Microsoft Sans Serif"/>
              </a:rPr>
              <a:t> </a:t>
            </a:r>
            <a:r>
              <a:rPr sz="2400" spc="-125" dirty="0">
                <a:latin typeface="Microsoft Sans Serif"/>
                <a:cs typeface="Microsoft Sans Serif"/>
              </a:rPr>
              <a:t>deposition</a:t>
            </a:r>
            <a:r>
              <a:rPr sz="2400" spc="20" dirty="0">
                <a:latin typeface="Microsoft Sans Serif"/>
                <a:cs typeface="Microsoft Sans Serif"/>
              </a:rPr>
              <a:t> </a:t>
            </a:r>
            <a:r>
              <a:rPr sz="2400" dirty="0">
                <a:latin typeface="Microsoft Sans Serif"/>
                <a:cs typeface="Microsoft Sans Serif"/>
              </a:rPr>
              <a:t>of</a:t>
            </a:r>
            <a:r>
              <a:rPr sz="2400" spc="75" dirty="0">
                <a:latin typeface="Microsoft Sans Serif"/>
                <a:cs typeface="Microsoft Sans Serif"/>
              </a:rPr>
              <a:t> </a:t>
            </a:r>
            <a:r>
              <a:rPr sz="2400" spc="-25" dirty="0">
                <a:latin typeface="Microsoft Sans Serif"/>
                <a:cs typeface="Microsoft Sans Serif"/>
              </a:rPr>
              <a:t>the</a:t>
            </a:r>
            <a:endParaRPr sz="2400">
              <a:latin typeface="Microsoft Sans Serif"/>
              <a:cs typeface="Microsoft Sans Serif"/>
            </a:endParaRPr>
          </a:p>
          <a:p>
            <a:pPr marL="240665">
              <a:lnSpc>
                <a:spcPct val="100000"/>
              </a:lnSpc>
              <a:spcBef>
                <a:spcPts val="575"/>
              </a:spcBef>
            </a:pPr>
            <a:r>
              <a:rPr sz="2400" spc="-170" dirty="0">
                <a:latin typeface="Microsoft Sans Serif"/>
                <a:cs typeface="Microsoft Sans Serif"/>
              </a:rPr>
              <a:t>anesthetic</a:t>
            </a:r>
            <a:r>
              <a:rPr sz="2400" spc="70" dirty="0">
                <a:latin typeface="Microsoft Sans Serif"/>
                <a:cs typeface="Microsoft Sans Serif"/>
              </a:rPr>
              <a:t> </a:t>
            </a:r>
            <a:r>
              <a:rPr sz="2400" spc="-45" dirty="0">
                <a:latin typeface="Microsoft Sans Serif"/>
                <a:cs typeface="Microsoft Sans Serif"/>
              </a:rPr>
              <a:t>solution</a:t>
            </a:r>
            <a:endParaRPr sz="2400">
              <a:latin typeface="Microsoft Sans Serif"/>
              <a:cs typeface="Microsoft Sans Serif"/>
            </a:endParaRPr>
          </a:p>
          <a:p>
            <a:pPr marL="241300" indent="-228600">
              <a:lnSpc>
                <a:spcPct val="100000"/>
              </a:lnSpc>
              <a:spcBef>
                <a:spcPts val="1565"/>
              </a:spcBef>
              <a:buSzPct val="125000"/>
              <a:buFont typeface="Arial MT"/>
              <a:buChar char="•"/>
              <a:tabLst>
                <a:tab pos="241300" algn="l"/>
              </a:tabLst>
            </a:pPr>
            <a:r>
              <a:rPr sz="2400" spc="-135" dirty="0">
                <a:latin typeface="Microsoft Sans Serif"/>
                <a:cs typeface="Microsoft Sans Serif"/>
              </a:rPr>
              <a:t>Slowly</a:t>
            </a:r>
            <a:r>
              <a:rPr sz="2400" spc="-25" dirty="0">
                <a:latin typeface="Microsoft Sans Serif"/>
                <a:cs typeface="Microsoft Sans Serif"/>
              </a:rPr>
              <a:t> </a:t>
            </a:r>
            <a:r>
              <a:rPr sz="2400" spc="-135" dirty="0">
                <a:latin typeface="Microsoft Sans Serif"/>
                <a:cs typeface="Microsoft Sans Serif"/>
              </a:rPr>
              <a:t>advance</a:t>
            </a:r>
            <a:r>
              <a:rPr sz="2400" spc="-2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30" dirty="0">
                <a:latin typeface="Microsoft Sans Serif"/>
                <a:cs typeface="Microsoft Sans Serif"/>
              </a:rPr>
              <a:t>needle</a:t>
            </a:r>
            <a:r>
              <a:rPr sz="2400" spc="-30" dirty="0">
                <a:latin typeface="Microsoft Sans Serif"/>
                <a:cs typeface="Microsoft Sans Serif"/>
              </a:rPr>
              <a:t> </a:t>
            </a:r>
            <a:r>
              <a:rPr sz="2400" spc="-125" dirty="0">
                <a:latin typeface="Microsoft Sans Serif"/>
                <a:cs typeface="Microsoft Sans Serif"/>
              </a:rPr>
              <a:t>until</a:t>
            </a:r>
            <a:r>
              <a:rPr sz="2400" spc="-35" dirty="0">
                <a:latin typeface="Microsoft Sans Serif"/>
                <a:cs typeface="Microsoft Sans Serif"/>
              </a:rPr>
              <a:t> </a:t>
            </a:r>
            <a:r>
              <a:rPr sz="2400" spc="-55" dirty="0">
                <a:latin typeface="Microsoft Sans Serif"/>
                <a:cs typeface="Microsoft Sans Serif"/>
              </a:rPr>
              <a:t>palatine </a:t>
            </a:r>
            <a:r>
              <a:rPr sz="2400" spc="-140" dirty="0">
                <a:latin typeface="Microsoft Sans Serif"/>
                <a:cs typeface="Microsoft Sans Serif"/>
              </a:rPr>
              <a:t>bone</a:t>
            </a:r>
            <a:r>
              <a:rPr sz="2400" spc="-15" dirty="0">
                <a:latin typeface="Microsoft Sans Serif"/>
                <a:cs typeface="Microsoft Sans Serif"/>
              </a:rPr>
              <a:t> </a:t>
            </a:r>
            <a:r>
              <a:rPr sz="2400" spc="-225" dirty="0">
                <a:latin typeface="Microsoft Sans Serif"/>
                <a:cs typeface="Microsoft Sans Serif"/>
              </a:rPr>
              <a:t>is</a:t>
            </a:r>
            <a:r>
              <a:rPr sz="2400" spc="5" dirty="0">
                <a:latin typeface="Microsoft Sans Serif"/>
                <a:cs typeface="Microsoft Sans Serif"/>
              </a:rPr>
              <a:t> </a:t>
            </a:r>
            <a:r>
              <a:rPr sz="2400" spc="-80" dirty="0">
                <a:latin typeface="Microsoft Sans Serif"/>
                <a:cs typeface="Microsoft Sans Serif"/>
              </a:rPr>
              <a:t>gently</a:t>
            </a:r>
            <a:r>
              <a:rPr sz="2400" spc="-5" dirty="0">
                <a:latin typeface="Microsoft Sans Serif"/>
                <a:cs typeface="Microsoft Sans Serif"/>
              </a:rPr>
              <a:t> </a:t>
            </a:r>
            <a:r>
              <a:rPr sz="2400" spc="-20" dirty="0">
                <a:latin typeface="Microsoft Sans Serif"/>
                <a:cs typeface="Microsoft Sans Serif"/>
              </a:rPr>
              <a:t>contacted.</a:t>
            </a:r>
            <a:endParaRPr sz="2400">
              <a:latin typeface="Microsoft Sans Serif"/>
              <a:cs typeface="Microsoft Sans Serif"/>
            </a:endParaRPr>
          </a:p>
          <a:p>
            <a:pPr marL="697865" lvl="1" indent="-228600">
              <a:lnSpc>
                <a:spcPct val="100000"/>
              </a:lnSpc>
              <a:spcBef>
                <a:spcPts val="1050"/>
              </a:spcBef>
              <a:buSzPct val="125000"/>
              <a:buFont typeface="Arial MT"/>
              <a:buChar char="•"/>
              <a:tabLst>
                <a:tab pos="697865" algn="l"/>
              </a:tabLst>
            </a:pPr>
            <a:r>
              <a:rPr sz="2000" spc="-254" dirty="0">
                <a:latin typeface="Microsoft Sans Serif"/>
                <a:cs typeface="Microsoft Sans Serif"/>
              </a:rPr>
              <a:t>The</a:t>
            </a:r>
            <a:r>
              <a:rPr sz="2000" spc="50" dirty="0">
                <a:latin typeface="Microsoft Sans Serif"/>
                <a:cs typeface="Microsoft Sans Serif"/>
              </a:rPr>
              <a:t> </a:t>
            </a:r>
            <a:r>
              <a:rPr sz="2000" spc="-70" dirty="0">
                <a:latin typeface="Microsoft Sans Serif"/>
                <a:cs typeface="Microsoft Sans Serif"/>
              </a:rPr>
              <a:t>depth</a:t>
            </a:r>
            <a:r>
              <a:rPr sz="2000" spc="-40" dirty="0">
                <a:latin typeface="Microsoft Sans Serif"/>
                <a:cs typeface="Microsoft Sans Serif"/>
              </a:rPr>
              <a:t> </a:t>
            </a:r>
            <a:r>
              <a:rPr sz="2000" dirty="0">
                <a:latin typeface="Microsoft Sans Serif"/>
                <a:cs typeface="Microsoft Sans Serif"/>
              </a:rPr>
              <a:t>of</a:t>
            </a:r>
            <a:r>
              <a:rPr sz="2000" spc="45" dirty="0">
                <a:latin typeface="Microsoft Sans Serif"/>
                <a:cs typeface="Microsoft Sans Serif"/>
              </a:rPr>
              <a:t> </a:t>
            </a:r>
            <a:r>
              <a:rPr sz="2000" spc="-90" dirty="0">
                <a:latin typeface="Microsoft Sans Serif"/>
                <a:cs typeface="Microsoft Sans Serif"/>
              </a:rPr>
              <a:t>penetration</a:t>
            </a:r>
            <a:r>
              <a:rPr sz="2000" spc="-25" dirty="0">
                <a:latin typeface="Microsoft Sans Serif"/>
                <a:cs typeface="Microsoft Sans Serif"/>
              </a:rPr>
              <a:t> </a:t>
            </a:r>
            <a:r>
              <a:rPr sz="2000" spc="-190" dirty="0">
                <a:latin typeface="Microsoft Sans Serif"/>
                <a:cs typeface="Microsoft Sans Serif"/>
              </a:rPr>
              <a:t>is</a:t>
            </a:r>
            <a:r>
              <a:rPr sz="2000" spc="-5" dirty="0">
                <a:latin typeface="Microsoft Sans Serif"/>
                <a:cs typeface="Microsoft Sans Serif"/>
              </a:rPr>
              <a:t> </a:t>
            </a:r>
            <a:r>
              <a:rPr sz="2000" spc="-125" dirty="0">
                <a:latin typeface="Microsoft Sans Serif"/>
                <a:cs typeface="Microsoft Sans Serif"/>
              </a:rPr>
              <a:t>usually</a:t>
            </a:r>
            <a:r>
              <a:rPr sz="2000" spc="45" dirty="0">
                <a:latin typeface="Microsoft Sans Serif"/>
                <a:cs typeface="Microsoft Sans Serif"/>
              </a:rPr>
              <a:t> </a:t>
            </a:r>
            <a:r>
              <a:rPr sz="2000" spc="-75" dirty="0">
                <a:latin typeface="Microsoft Sans Serif"/>
                <a:cs typeface="Microsoft Sans Serif"/>
              </a:rPr>
              <a:t>about</a:t>
            </a:r>
            <a:r>
              <a:rPr sz="2000" spc="-5" dirty="0">
                <a:latin typeface="Microsoft Sans Serif"/>
                <a:cs typeface="Microsoft Sans Serif"/>
              </a:rPr>
              <a:t> </a:t>
            </a:r>
            <a:r>
              <a:rPr sz="2000" dirty="0">
                <a:latin typeface="Microsoft Sans Serif"/>
                <a:cs typeface="Microsoft Sans Serif"/>
              </a:rPr>
              <a:t>5</a:t>
            </a:r>
            <a:r>
              <a:rPr sz="2000" spc="10" dirty="0">
                <a:latin typeface="Microsoft Sans Serif"/>
                <a:cs typeface="Microsoft Sans Serif"/>
              </a:rPr>
              <a:t> </a:t>
            </a:r>
            <a:r>
              <a:rPr sz="2000" spc="-295" dirty="0">
                <a:latin typeface="Microsoft Sans Serif"/>
                <a:cs typeface="Microsoft Sans Serif"/>
              </a:rPr>
              <a:t>mm.</a:t>
            </a:r>
            <a:endParaRPr sz="2000">
              <a:latin typeface="Microsoft Sans Serif"/>
              <a:cs typeface="Microsoft Sans Serif"/>
            </a:endParaRPr>
          </a:p>
          <a:p>
            <a:pPr marL="241300" indent="-228600">
              <a:lnSpc>
                <a:spcPct val="100000"/>
              </a:lnSpc>
              <a:spcBef>
                <a:spcPts val="1520"/>
              </a:spcBef>
              <a:buSzPct val="125000"/>
              <a:buFont typeface="Arial MT"/>
              <a:buChar char="•"/>
              <a:tabLst>
                <a:tab pos="241300" algn="l"/>
              </a:tabLst>
            </a:pPr>
            <a:r>
              <a:rPr sz="2400" spc="-95" dirty="0">
                <a:latin typeface="Microsoft Sans Serif"/>
                <a:cs typeface="Microsoft Sans Serif"/>
              </a:rPr>
              <a:t>Aspirate</a:t>
            </a:r>
            <a:r>
              <a:rPr sz="2400" spc="-50"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95" dirty="0">
                <a:latin typeface="Microsoft Sans Serif"/>
                <a:cs typeface="Microsoft Sans Serif"/>
              </a:rPr>
              <a:t>two</a:t>
            </a:r>
            <a:r>
              <a:rPr sz="2400" spc="-25" dirty="0">
                <a:latin typeface="Microsoft Sans Serif"/>
                <a:cs typeface="Microsoft Sans Serif"/>
              </a:rPr>
              <a:t> </a:t>
            </a:r>
            <a:r>
              <a:rPr sz="2400" spc="-10" dirty="0">
                <a:latin typeface="Microsoft Sans Serif"/>
                <a:cs typeface="Microsoft Sans Serif"/>
              </a:rPr>
              <a:t>planes</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40" dirty="0">
                <a:latin typeface="Microsoft Sans Serif"/>
                <a:cs typeface="Microsoft Sans Serif"/>
              </a:rPr>
              <a:t>slowly</a:t>
            </a:r>
            <a:r>
              <a:rPr sz="2400" spc="-20" dirty="0">
                <a:latin typeface="Microsoft Sans Serif"/>
                <a:cs typeface="Microsoft Sans Serif"/>
              </a:rPr>
              <a:t> </a:t>
            </a:r>
            <a:r>
              <a:rPr sz="2400" spc="-105" dirty="0">
                <a:latin typeface="Microsoft Sans Serif"/>
                <a:cs typeface="Microsoft Sans Serif"/>
              </a:rPr>
              <a:t>deposit</a:t>
            </a:r>
            <a:r>
              <a:rPr sz="2400" spc="-55" dirty="0">
                <a:latin typeface="Microsoft Sans Serif"/>
                <a:cs typeface="Microsoft Sans Serif"/>
              </a:rPr>
              <a:t> </a:t>
            </a:r>
            <a:r>
              <a:rPr sz="2400" spc="-20" dirty="0">
                <a:latin typeface="Microsoft Sans Serif"/>
                <a:cs typeface="Microsoft Sans Serif"/>
              </a:rPr>
              <a:t>(30</a:t>
            </a:r>
            <a:r>
              <a:rPr sz="2400" spc="-140" dirty="0">
                <a:latin typeface="Microsoft Sans Serif"/>
                <a:cs typeface="Microsoft Sans Serif"/>
              </a:rPr>
              <a:t> </a:t>
            </a:r>
            <a:r>
              <a:rPr sz="2400" spc="-220" dirty="0">
                <a:latin typeface="Microsoft Sans Serif"/>
                <a:cs typeface="Microsoft Sans Serif"/>
              </a:rPr>
              <a:t>second</a:t>
            </a:r>
            <a:r>
              <a:rPr sz="2400" spc="30" dirty="0">
                <a:latin typeface="Microsoft Sans Serif"/>
                <a:cs typeface="Microsoft Sans Serif"/>
              </a:rPr>
              <a:t> </a:t>
            </a:r>
            <a:r>
              <a:rPr sz="2400" spc="-240" dirty="0">
                <a:latin typeface="Microsoft Sans Serif"/>
                <a:cs typeface="Microsoft Sans Serif"/>
              </a:rPr>
              <a:t>minimum):</a:t>
            </a:r>
            <a:r>
              <a:rPr sz="2400" spc="-15" dirty="0">
                <a:latin typeface="Microsoft Sans Serif"/>
                <a:cs typeface="Microsoft Sans Serif"/>
              </a:rPr>
              <a:t> </a:t>
            </a:r>
            <a:r>
              <a:rPr sz="2400" spc="-10" dirty="0">
                <a:latin typeface="Microsoft Sans Serif"/>
                <a:cs typeface="Microsoft Sans Serif"/>
              </a:rPr>
              <a:t>0.45</a:t>
            </a:r>
            <a:r>
              <a:rPr sz="2400" spc="-130" dirty="0">
                <a:latin typeface="Microsoft Sans Serif"/>
                <a:cs typeface="Microsoft Sans Serif"/>
              </a:rPr>
              <a:t> </a:t>
            </a:r>
            <a:r>
              <a:rPr sz="2400" dirty="0">
                <a:latin typeface="Microsoft Sans Serif"/>
                <a:cs typeface="Microsoft Sans Serif"/>
              </a:rPr>
              <a:t>to</a:t>
            </a:r>
            <a:r>
              <a:rPr sz="2400" spc="-50" dirty="0">
                <a:latin typeface="Microsoft Sans Serif"/>
                <a:cs typeface="Microsoft Sans Serif"/>
              </a:rPr>
              <a:t> </a:t>
            </a:r>
            <a:r>
              <a:rPr sz="2400" dirty="0">
                <a:latin typeface="Microsoft Sans Serif"/>
                <a:cs typeface="Microsoft Sans Serif"/>
              </a:rPr>
              <a:t>0.6</a:t>
            </a:r>
            <a:r>
              <a:rPr sz="2400" spc="-50" dirty="0">
                <a:latin typeface="Microsoft Sans Serif"/>
                <a:cs typeface="Microsoft Sans Serif"/>
              </a:rPr>
              <a:t> </a:t>
            </a:r>
            <a:r>
              <a:rPr sz="2400" spc="-25" dirty="0">
                <a:latin typeface="Microsoft Sans Serif"/>
                <a:cs typeface="Microsoft Sans Serif"/>
              </a:rPr>
              <a:t>ml</a:t>
            </a:r>
            <a:endParaRPr sz="2400">
              <a:latin typeface="Microsoft Sans Serif"/>
              <a:cs typeface="Microsoft Sans Serif"/>
            </a:endParaRPr>
          </a:p>
          <a:p>
            <a:pPr marL="241300" indent="-228600">
              <a:lnSpc>
                <a:spcPct val="100000"/>
              </a:lnSpc>
              <a:spcBef>
                <a:spcPts val="1565"/>
              </a:spcBef>
              <a:buSzPct val="125000"/>
              <a:buFont typeface="Arial MT"/>
              <a:buChar char="•"/>
              <a:tabLst>
                <a:tab pos="241300" algn="l"/>
              </a:tabLst>
            </a:pPr>
            <a:r>
              <a:rPr sz="2400" spc="-35" dirty="0">
                <a:latin typeface="Microsoft Sans Serif"/>
                <a:cs typeface="Microsoft Sans Serif"/>
              </a:rPr>
              <a:t>Withdraw</a:t>
            </a:r>
            <a:r>
              <a:rPr sz="2400" spc="-90" dirty="0">
                <a:latin typeface="Microsoft Sans Serif"/>
                <a:cs typeface="Microsoft Sans Serif"/>
              </a:rPr>
              <a:t> </a:t>
            </a:r>
            <a:r>
              <a:rPr sz="2400" spc="-150" dirty="0">
                <a:latin typeface="Microsoft Sans Serif"/>
                <a:cs typeface="Microsoft Sans Serif"/>
              </a:rPr>
              <a:t>the</a:t>
            </a:r>
            <a:r>
              <a:rPr sz="2400" spc="-5" dirty="0">
                <a:latin typeface="Microsoft Sans Serif"/>
                <a:cs typeface="Microsoft Sans Serif"/>
              </a:rPr>
              <a:t> </a:t>
            </a:r>
            <a:r>
              <a:rPr sz="2400" spc="-20" dirty="0">
                <a:latin typeface="Microsoft Sans Serif"/>
                <a:cs typeface="Microsoft Sans Serif"/>
              </a:rPr>
              <a:t>syringe.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20" dirty="0">
                <a:latin typeface="Microsoft Sans Serif"/>
                <a:cs typeface="Microsoft Sans Serif"/>
              </a:rPr>
              <a:t>Make</a:t>
            </a:r>
            <a:r>
              <a:rPr sz="2400" spc="-20" dirty="0">
                <a:latin typeface="Microsoft Sans Serif"/>
                <a:cs typeface="Microsoft Sans Serif"/>
              </a:rPr>
              <a:t> </a:t>
            </a:r>
            <a:r>
              <a:rPr sz="2400" spc="-135" dirty="0">
                <a:latin typeface="Microsoft Sans Serif"/>
                <a:cs typeface="Microsoft Sans Serif"/>
              </a:rPr>
              <a:t>the</a:t>
            </a:r>
            <a:r>
              <a:rPr sz="2400" spc="-20" dirty="0">
                <a:latin typeface="Microsoft Sans Serif"/>
                <a:cs typeface="Microsoft Sans Serif"/>
              </a:rPr>
              <a:t> </a:t>
            </a:r>
            <a:r>
              <a:rPr sz="2400" spc="-125" dirty="0">
                <a:latin typeface="Microsoft Sans Serif"/>
                <a:cs typeface="Microsoft Sans Serif"/>
              </a:rPr>
              <a:t>needle</a:t>
            </a:r>
            <a:r>
              <a:rPr sz="2400" spc="-15" dirty="0">
                <a:latin typeface="Microsoft Sans Serif"/>
                <a:cs typeface="Microsoft Sans Serif"/>
              </a:rPr>
              <a:t> </a:t>
            </a:r>
            <a:r>
              <a:rPr sz="2400" spc="-20" dirty="0">
                <a:latin typeface="Microsoft Sans Serif"/>
                <a:cs typeface="Microsoft Sans Serif"/>
              </a:rPr>
              <a:t>safe.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dirty="0">
                <a:latin typeface="Microsoft Sans Serif"/>
                <a:cs typeface="Microsoft Sans Serif"/>
              </a:rPr>
              <a:t>Wait</a:t>
            </a:r>
            <a:r>
              <a:rPr sz="2400" spc="-110" dirty="0">
                <a:latin typeface="Microsoft Sans Serif"/>
                <a:cs typeface="Microsoft Sans Serif"/>
              </a:rPr>
              <a:t> </a:t>
            </a:r>
            <a:r>
              <a:rPr sz="2400" dirty="0">
                <a:latin typeface="Microsoft Sans Serif"/>
                <a:cs typeface="Microsoft Sans Serif"/>
              </a:rPr>
              <a:t>2</a:t>
            </a:r>
            <a:r>
              <a:rPr sz="2400" spc="-20" dirty="0">
                <a:latin typeface="Microsoft Sans Serif"/>
                <a:cs typeface="Microsoft Sans Serif"/>
              </a:rPr>
              <a:t> </a:t>
            </a:r>
            <a:r>
              <a:rPr sz="2400" dirty="0">
                <a:latin typeface="Microsoft Sans Serif"/>
                <a:cs typeface="Microsoft Sans Serif"/>
              </a:rPr>
              <a:t>to</a:t>
            </a:r>
            <a:r>
              <a:rPr sz="2400" spc="-40" dirty="0">
                <a:latin typeface="Microsoft Sans Serif"/>
                <a:cs typeface="Microsoft Sans Serif"/>
              </a:rPr>
              <a:t> </a:t>
            </a:r>
            <a:r>
              <a:rPr sz="2400" dirty="0">
                <a:latin typeface="Microsoft Sans Serif"/>
                <a:cs typeface="Microsoft Sans Serif"/>
              </a:rPr>
              <a:t>3</a:t>
            </a:r>
            <a:r>
              <a:rPr sz="2400" spc="-20" dirty="0">
                <a:latin typeface="Microsoft Sans Serif"/>
                <a:cs typeface="Microsoft Sans Serif"/>
              </a:rPr>
              <a:t> </a:t>
            </a:r>
            <a:r>
              <a:rPr sz="2400" spc="-235" dirty="0">
                <a:latin typeface="Microsoft Sans Serif"/>
                <a:cs typeface="Microsoft Sans Serif"/>
              </a:rPr>
              <a:t>minutes</a:t>
            </a:r>
            <a:r>
              <a:rPr sz="2400" spc="-5" dirty="0">
                <a:latin typeface="Microsoft Sans Serif"/>
                <a:cs typeface="Microsoft Sans Serif"/>
              </a:rPr>
              <a:t> </a:t>
            </a:r>
            <a:r>
              <a:rPr sz="2400" spc="-40" dirty="0">
                <a:latin typeface="Microsoft Sans Serif"/>
                <a:cs typeface="Microsoft Sans Serif"/>
              </a:rPr>
              <a:t>before</a:t>
            </a:r>
            <a:r>
              <a:rPr sz="2400" dirty="0">
                <a:latin typeface="Microsoft Sans Serif"/>
                <a:cs typeface="Microsoft Sans Serif"/>
              </a:rPr>
              <a:t> </a:t>
            </a:r>
            <a:r>
              <a:rPr sz="2400" spc="-235" dirty="0">
                <a:latin typeface="Microsoft Sans Serif"/>
                <a:cs typeface="Microsoft Sans Serif"/>
              </a:rPr>
              <a:t>commencing</a:t>
            </a:r>
            <a:r>
              <a:rPr sz="2400" spc="10" dirty="0">
                <a:latin typeface="Microsoft Sans Serif"/>
                <a:cs typeface="Microsoft Sans Serif"/>
              </a:rPr>
              <a:t> </a:t>
            </a:r>
            <a:r>
              <a:rPr sz="2400" spc="-125" dirty="0">
                <a:latin typeface="Microsoft Sans Serif"/>
                <a:cs typeface="Microsoft Sans Serif"/>
              </a:rPr>
              <a:t>the</a:t>
            </a:r>
            <a:r>
              <a:rPr sz="2400" spc="-15" dirty="0">
                <a:latin typeface="Microsoft Sans Serif"/>
                <a:cs typeface="Microsoft Sans Serif"/>
              </a:rPr>
              <a:t> </a:t>
            </a:r>
            <a:r>
              <a:rPr sz="2400" spc="-25" dirty="0">
                <a:latin typeface="Microsoft Sans Serif"/>
                <a:cs typeface="Microsoft Sans Serif"/>
              </a:rPr>
              <a:t>procedure.</a:t>
            </a:r>
            <a:endParaRPr sz="2400">
              <a:latin typeface="Microsoft Sans Serif"/>
              <a:cs typeface="Microsoft Sans Serif"/>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00939"/>
            <a:ext cx="6680200" cy="574040"/>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0" dirty="0"/>
              <a:t> </a:t>
            </a:r>
            <a:r>
              <a:rPr spc="-415" dirty="0"/>
              <a:t>PALATINE</a:t>
            </a:r>
            <a:r>
              <a:rPr spc="-30" dirty="0"/>
              <a:t> </a:t>
            </a:r>
            <a:r>
              <a:rPr spc="-459" dirty="0"/>
              <a:t>NERVE</a:t>
            </a:r>
            <a:r>
              <a:rPr spc="-30" dirty="0"/>
              <a:t> </a:t>
            </a:r>
            <a:r>
              <a:rPr spc="-495" dirty="0"/>
              <a:t>BLOCK</a:t>
            </a:r>
          </a:p>
        </p:txBody>
      </p:sp>
      <p:sp>
        <p:nvSpPr>
          <p:cNvPr id="3" name="object 3"/>
          <p:cNvSpPr txBox="1"/>
          <p:nvPr/>
        </p:nvSpPr>
        <p:spPr>
          <a:xfrm>
            <a:off x="1220520" y="1200810"/>
            <a:ext cx="8545830" cy="3660617"/>
          </a:xfrm>
          <a:prstGeom prst="rect">
            <a:avLst/>
          </a:prstGeom>
        </p:spPr>
        <p:txBody>
          <a:bodyPr vert="horz" wrap="square" lIns="0" tIns="112395" rIns="0" bIns="0" rtlCol="0">
            <a:spAutoFit/>
          </a:bodyPr>
          <a:lstStyle/>
          <a:p>
            <a:pPr marL="12700">
              <a:lnSpc>
                <a:spcPct val="100000"/>
              </a:lnSpc>
              <a:spcBef>
                <a:spcPts val="885"/>
              </a:spcBef>
            </a:pPr>
            <a:r>
              <a:rPr sz="2400" b="1" spc="-245" dirty="0">
                <a:latin typeface="Arial"/>
                <a:cs typeface="Arial"/>
              </a:rPr>
              <a:t>Signs</a:t>
            </a:r>
            <a:r>
              <a:rPr sz="2400" b="1" spc="-20" dirty="0">
                <a:latin typeface="Arial"/>
                <a:cs typeface="Arial"/>
              </a:rPr>
              <a:t> </a:t>
            </a:r>
            <a:r>
              <a:rPr sz="2400" b="1" spc="-160" dirty="0">
                <a:latin typeface="Arial"/>
                <a:cs typeface="Arial"/>
              </a:rPr>
              <a:t>and</a:t>
            </a:r>
            <a:r>
              <a:rPr sz="2400" b="1" spc="-25" dirty="0">
                <a:latin typeface="Arial"/>
                <a:cs typeface="Arial"/>
              </a:rPr>
              <a:t> </a:t>
            </a:r>
            <a:r>
              <a:rPr sz="2400" b="1" spc="-120" dirty="0">
                <a:latin typeface="Arial"/>
                <a:cs typeface="Arial"/>
              </a:rPr>
              <a:t>Symptoms</a:t>
            </a:r>
            <a:endParaRPr sz="2400" dirty="0">
              <a:latin typeface="Arial"/>
              <a:cs typeface="Arial"/>
            </a:endParaRPr>
          </a:p>
          <a:p>
            <a:pPr marL="241300" indent="-228600">
              <a:lnSpc>
                <a:spcPct val="100000"/>
              </a:lnSpc>
              <a:spcBef>
                <a:spcPts val="1590"/>
              </a:spcBef>
              <a:buSzPct val="125000"/>
              <a:buFont typeface="Arial MT"/>
              <a:buChar char="•"/>
              <a:tabLst>
                <a:tab pos="241300" algn="l"/>
              </a:tabLst>
            </a:pPr>
            <a:r>
              <a:rPr sz="2400" b="1" spc="-200" dirty="0">
                <a:latin typeface="Arial"/>
                <a:cs typeface="Arial"/>
              </a:rPr>
              <a:t>Subjective</a:t>
            </a:r>
            <a:r>
              <a:rPr sz="2400" spc="-200" dirty="0">
                <a:latin typeface="Microsoft Sans Serif"/>
                <a:cs typeface="Microsoft Sans Serif"/>
              </a:rPr>
              <a:t>:</a:t>
            </a:r>
            <a:r>
              <a:rPr sz="2400" spc="30" dirty="0">
                <a:latin typeface="Microsoft Sans Serif"/>
                <a:cs typeface="Microsoft Sans Serif"/>
              </a:rPr>
              <a:t> </a:t>
            </a:r>
            <a:r>
              <a:rPr sz="2400" spc="-285" dirty="0">
                <a:latin typeface="Microsoft Sans Serif"/>
                <a:cs typeface="Microsoft Sans Serif"/>
              </a:rPr>
              <a:t>numbness</a:t>
            </a:r>
            <a:r>
              <a:rPr sz="2400" spc="-5"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00" dirty="0">
                <a:latin typeface="Microsoft Sans Serif"/>
                <a:cs typeface="Microsoft Sans Serif"/>
              </a:rPr>
              <a:t>posterior</a:t>
            </a:r>
            <a:r>
              <a:rPr sz="2400" spc="5" dirty="0">
                <a:latin typeface="Microsoft Sans Serif"/>
                <a:cs typeface="Microsoft Sans Serif"/>
              </a:rPr>
              <a:t> </a:t>
            </a:r>
            <a:r>
              <a:rPr sz="2400" spc="-75" dirty="0">
                <a:latin typeface="Microsoft Sans Serif"/>
                <a:cs typeface="Microsoft Sans Serif"/>
              </a:rPr>
              <a:t>portion</a:t>
            </a:r>
            <a:r>
              <a:rPr sz="2400" spc="15" dirty="0">
                <a:latin typeface="Microsoft Sans Serif"/>
                <a:cs typeface="Microsoft Sans Serif"/>
              </a:rPr>
              <a:t> </a:t>
            </a:r>
            <a:r>
              <a:rPr sz="2400" dirty="0">
                <a:latin typeface="Microsoft Sans Serif"/>
                <a:cs typeface="Microsoft Sans Serif"/>
              </a:rPr>
              <a:t>of</a:t>
            </a:r>
            <a:r>
              <a:rPr sz="2400" spc="45" dirty="0">
                <a:latin typeface="Microsoft Sans Serif"/>
                <a:cs typeface="Microsoft Sans Serif"/>
              </a:rPr>
              <a:t> </a:t>
            </a:r>
            <a:r>
              <a:rPr sz="2400" spc="-140" dirty="0">
                <a:latin typeface="Microsoft Sans Serif"/>
                <a:cs typeface="Microsoft Sans Serif"/>
              </a:rPr>
              <a:t>the</a:t>
            </a:r>
            <a:r>
              <a:rPr sz="2400" spc="10" dirty="0">
                <a:latin typeface="Microsoft Sans Serif"/>
                <a:cs typeface="Microsoft Sans Serif"/>
              </a:rPr>
              <a:t> </a:t>
            </a:r>
            <a:r>
              <a:rPr sz="2400" spc="-10" dirty="0">
                <a:latin typeface="Microsoft Sans Serif"/>
                <a:cs typeface="Microsoft Sans Serif"/>
              </a:rPr>
              <a:t>palate</a:t>
            </a:r>
            <a:endParaRPr sz="2400" dirty="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b="1" spc="-160" dirty="0">
                <a:latin typeface="Arial"/>
                <a:cs typeface="Arial"/>
              </a:rPr>
              <a:t>Objective</a:t>
            </a:r>
            <a:r>
              <a:rPr sz="2400" spc="-160" dirty="0">
                <a:latin typeface="Microsoft Sans Serif"/>
                <a:cs typeface="Microsoft Sans Serif"/>
              </a:rPr>
              <a:t>:</a:t>
            </a:r>
            <a:r>
              <a:rPr sz="2400" dirty="0">
                <a:latin typeface="Microsoft Sans Serif"/>
                <a:cs typeface="Microsoft Sans Serif"/>
              </a:rPr>
              <a:t> </a:t>
            </a:r>
            <a:r>
              <a:rPr sz="2400" spc="-220" dirty="0">
                <a:latin typeface="Microsoft Sans Serif"/>
                <a:cs typeface="Microsoft Sans Serif"/>
              </a:rPr>
              <a:t>no</a:t>
            </a:r>
            <a:r>
              <a:rPr sz="2400" spc="35" dirty="0">
                <a:latin typeface="Microsoft Sans Serif"/>
                <a:cs typeface="Microsoft Sans Serif"/>
              </a:rPr>
              <a:t> </a:t>
            </a:r>
            <a:r>
              <a:rPr sz="2400" spc="-65" dirty="0">
                <a:latin typeface="Microsoft Sans Serif"/>
                <a:cs typeface="Microsoft Sans Serif"/>
              </a:rPr>
              <a:t>pain</a:t>
            </a:r>
            <a:r>
              <a:rPr sz="2400" spc="-90" dirty="0">
                <a:latin typeface="Microsoft Sans Serif"/>
                <a:cs typeface="Microsoft Sans Serif"/>
              </a:rPr>
              <a:t> </a:t>
            </a:r>
            <a:r>
              <a:rPr sz="2400" spc="-100" dirty="0">
                <a:latin typeface="Microsoft Sans Serif"/>
                <a:cs typeface="Microsoft Sans Serif"/>
              </a:rPr>
              <a:t>during</a:t>
            </a:r>
            <a:r>
              <a:rPr sz="2400" spc="-15" dirty="0">
                <a:latin typeface="Microsoft Sans Serif"/>
                <a:cs typeface="Microsoft Sans Serif"/>
              </a:rPr>
              <a:t> </a:t>
            </a:r>
            <a:r>
              <a:rPr sz="2400" spc="-80" dirty="0">
                <a:latin typeface="Microsoft Sans Serif"/>
                <a:cs typeface="Microsoft Sans Serif"/>
              </a:rPr>
              <a:t>dental</a:t>
            </a:r>
            <a:r>
              <a:rPr sz="2400" spc="-15" dirty="0">
                <a:latin typeface="Microsoft Sans Serif"/>
                <a:cs typeface="Microsoft Sans Serif"/>
              </a:rPr>
              <a:t> </a:t>
            </a:r>
            <a:r>
              <a:rPr sz="2400" spc="-10" dirty="0">
                <a:latin typeface="Microsoft Sans Serif"/>
                <a:cs typeface="Microsoft Sans Serif"/>
              </a:rPr>
              <a:t>therapy</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b="1" spc="-180" dirty="0">
                <a:latin typeface="Arial"/>
                <a:cs typeface="Arial"/>
              </a:rPr>
              <a:t>Safety</a:t>
            </a:r>
            <a:r>
              <a:rPr sz="2400" b="1" spc="-50" dirty="0">
                <a:latin typeface="Arial"/>
                <a:cs typeface="Arial"/>
              </a:rPr>
              <a:t> </a:t>
            </a:r>
            <a:r>
              <a:rPr sz="2400" b="1" spc="-200" dirty="0">
                <a:latin typeface="Arial"/>
                <a:cs typeface="Arial"/>
              </a:rPr>
              <a:t>Features:</a:t>
            </a:r>
            <a:r>
              <a:rPr sz="2400" b="1" spc="-20" dirty="0">
                <a:latin typeface="Arial"/>
                <a:cs typeface="Arial"/>
              </a:rPr>
              <a:t> </a:t>
            </a:r>
            <a:r>
              <a:rPr sz="2400" spc="-155" dirty="0">
                <a:latin typeface="Microsoft Sans Serif"/>
                <a:cs typeface="Microsoft Sans Serif"/>
              </a:rPr>
              <a:t>Contact</a:t>
            </a:r>
            <a:r>
              <a:rPr sz="2400" spc="55" dirty="0">
                <a:latin typeface="Microsoft Sans Serif"/>
                <a:cs typeface="Microsoft Sans Serif"/>
              </a:rPr>
              <a:t> </a:t>
            </a:r>
            <a:r>
              <a:rPr sz="2400" spc="-100" dirty="0">
                <a:latin typeface="Microsoft Sans Serif"/>
                <a:cs typeface="Microsoft Sans Serif"/>
              </a:rPr>
              <a:t>with</a:t>
            </a:r>
            <a:r>
              <a:rPr sz="2400" spc="10" dirty="0">
                <a:latin typeface="Microsoft Sans Serif"/>
                <a:cs typeface="Microsoft Sans Serif"/>
              </a:rPr>
              <a:t> </a:t>
            </a:r>
            <a:r>
              <a:rPr sz="2400" spc="-20" dirty="0">
                <a:latin typeface="Microsoft Sans Serif"/>
                <a:cs typeface="Microsoft Sans Serif"/>
              </a:rPr>
              <a:t>bone</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b="1" spc="-215" dirty="0">
                <a:latin typeface="Arial"/>
                <a:cs typeface="Arial"/>
              </a:rPr>
              <a:t>Precautions</a:t>
            </a:r>
            <a:r>
              <a:rPr sz="2400" b="1" spc="-20" dirty="0">
                <a:latin typeface="Arial"/>
                <a:cs typeface="Arial"/>
              </a:rPr>
              <a:t> </a:t>
            </a:r>
            <a:r>
              <a:rPr sz="2400" b="1" spc="-210" dirty="0">
                <a:latin typeface="Arial"/>
                <a:cs typeface="Arial"/>
              </a:rPr>
              <a:t>:</a:t>
            </a:r>
            <a:r>
              <a:rPr sz="2400" spc="-210" dirty="0">
                <a:latin typeface="Microsoft Sans Serif"/>
                <a:cs typeface="Microsoft Sans Serif"/>
              </a:rPr>
              <a:t>Do</a:t>
            </a:r>
            <a:r>
              <a:rPr sz="2400" spc="35" dirty="0">
                <a:latin typeface="Microsoft Sans Serif"/>
                <a:cs typeface="Microsoft Sans Serif"/>
              </a:rPr>
              <a:t> </a:t>
            </a:r>
            <a:r>
              <a:rPr sz="2400" spc="-130" dirty="0">
                <a:latin typeface="Microsoft Sans Serif"/>
                <a:cs typeface="Microsoft Sans Serif"/>
              </a:rPr>
              <a:t>not</a:t>
            </a:r>
            <a:r>
              <a:rPr sz="2400" spc="-30" dirty="0">
                <a:latin typeface="Microsoft Sans Serif"/>
                <a:cs typeface="Microsoft Sans Serif"/>
              </a:rPr>
              <a:t> </a:t>
            </a:r>
            <a:r>
              <a:rPr sz="2400" spc="-105" dirty="0">
                <a:latin typeface="Microsoft Sans Serif"/>
                <a:cs typeface="Microsoft Sans Serif"/>
              </a:rPr>
              <a:t>enter</a:t>
            </a:r>
            <a:r>
              <a:rPr sz="2400" spc="-5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30" dirty="0">
                <a:latin typeface="Microsoft Sans Serif"/>
                <a:cs typeface="Microsoft Sans Serif"/>
              </a:rPr>
              <a:t>greater</a:t>
            </a:r>
            <a:r>
              <a:rPr sz="2400" spc="-65" dirty="0">
                <a:latin typeface="Microsoft Sans Serif"/>
                <a:cs typeface="Microsoft Sans Serif"/>
              </a:rPr>
              <a:t> </a:t>
            </a:r>
            <a:r>
              <a:rPr sz="2400" spc="-55" dirty="0">
                <a:latin typeface="Microsoft Sans Serif"/>
                <a:cs typeface="Microsoft Sans Serif"/>
              </a:rPr>
              <a:t>palatine</a:t>
            </a:r>
            <a:r>
              <a:rPr sz="2400" spc="-10" dirty="0">
                <a:latin typeface="Microsoft Sans Serif"/>
                <a:cs typeface="Microsoft Sans Serif"/>
              </a:rPr>
              <a:t> canal.</a:t>
            </a:r>
            <a:endParaRPr sz="2400" dirty="0">
              <a:latin typeface="Microsoft Sans Serif"/>
              <a:cs typeface="Microsoft Sans Serif"/>
            </a:endParaRPr>
          </a:p>
          <a:p>
            <a:pPr marL="697865" lvl="1" indent="-228600">
              <a:lnSpc>
                <a:spcPct val="100000"/>
              </a:lnSpc>
              <a:spcBef>
                <a:spcPts val="1050"/>
              </a:spcBef>
              <a:buSzPct val="125000"/>
              <a:buFont typeface="Arial MT"/>
              <a:buChar char="•"/>
              <a:tabLst>
                <a:tab pos="697865" algn="l"/>
              </a:tabLst>
            </a:pPr>
            <a:r>
              <a:rPr sz="2400" spc="-50" dirty="0">
                <a:latin typeface="Microsoft Sans Serif"/>
                <a:cs typeface="Microsoft Sans Serif"/>
              </a:rPr>
              <a:t>Not</a:t>
            </a:r>
            <a:r>
              <a:rPr sz="2400" spc="-85" dirty="0">
                <a:latin typeface="Microsoft Sans Serif"/>
                <a:cs typeface="Microsoft Sans Serif"/>
              </a:rPr>
              <a:t> </a:t>
            </a:r>
            <a:r>
              <a:rPr sz="2400" spc="-130" dirty="0">
                <a:latin typeface="Microsoft Sans Serif"/>
                <a:cs typeface="Microsoft Sans Serif"/>
              </a:rPr>
              <a:t>hazardous:</a:t>
            </a:r>
            <a:r>
              <a:rPr sz="2400" spc="-5" dirty="0">
                <a:latin typeface="Microsoft Sans Serif"/>
                <a:cs typeface="Microsoft Sans Serif"/>
              </a:rPr>
              <a:t> </a:t>
            </a:r>
            <a:r>
              <a:rPr sz="2400" spc="-195" dirty="0">
                <a:latin typeface="Microsoft Sans Serif"/>
                <a:cs typeface="Microsoft Sans Serif"/>
              </a:rPr>
              <a:t>no</a:t>
            </a:r>
            <a:r>
              <a:rPr sz="2400" spc="25" dirty="0">
                <a:latin typeface="Microsoft Sans Serif"/>
                <a:cs typeface="Microsoft Sans Serif"/>
              </a:rPr>
              <a:t> </a:t>
            </a:r>
            <a:r>
              <a:rPr sz="2400" spc="-145" dirty="0">
                <a:latin typeface="Microsoft Sans Serif"/>
                <a:cs typeface="Microsoft Sans Serif"/>
              </a:rPr>
              <a:t>reason</a:t>
            </a:r>
            <a:r>
              <a:rPr sz="2400" spc="-35" dirty="0">
                <a:latin typeface="Microsoft Sans Serif"/>
                <a:cs typeface="Microsoft Sans Serif"/>
              </a:rPr>
              <a:t> </a:t>
            </a:r>
            <a:r>
              <a:rPr sz="2400" dirty="0">
                <a:latin typeface="Microsoft Sans Serif"/>
                <a:cs typeface="Microsoft Sans Serif"/>
              </a:rPr>
              <a:t>to</a:t>
            </a:r>
            <a:r>
              <a:rPr sz="2400" spc="-95" dirty="0">
                <a:latin typeface="Microsoft Sans Serif"/>
                <a:cs typeface="Microsoft Sans Serif"/>
              </a:rPr>
              <a:t> </a:t>
            </a:r>
            <a:r>
              <a:rPr sz="2400" spc="-90" dirty="0">
                <a:latin typeface="Microsoft Sans Serif"/>
                <a:cs typeface="Microsoft Sans Serif"/>
              </a:rPr>
              <a:t>enter</a:t>
            </a:r>
            <a:r>
              <a:rPr sz="2400" spc="-35" dirty="0">
                <a:latin typeface="Microsoft Sans Serif"/>
                <a:cs typeface="Microsoft Sans Serif"/>
              </a:rPr>
              <a:t> </a:t>
            </a:r>
            <a:r>
              <a:rPr sz="2400" spc="-110" dirty="0">
                <a:latin typeface="Microsoft Sans Serif"/>
                <a:cs typeface="Microsoft Sans Serif"/>
              </a:rPr>
              <a:t>the</a:t>
            </a:r>
            <a:r>
              <a:rPr sz="2400" spc="-10" dirty="0">
                <a:latin typeface="Microsoft Sans Serif"/>
                <a:cs typeface="Microsoft Sans Serif"/>
              </a:rPr>
              <a:t> </a:t>
            </a:r>
            <a:r>
              <a:rPr sz="2400" spc="-100" dirty="0">
                <a:latin typeface="Microsoft Sans Serif"/>
                <a:cs typeface="Microsoft Sans Serif"/>
              </a:rPr>
              <a:t>canal</a:t>
            </a:r>
            <a:r>
              <a:rPr sz="2400" spc="-25" dirty="0">
                <a:latin typeface="Microsoft Sans Serif"/>
                <a:cs typeface="Microsoft Sans Serif"/>
              </a:rPr>
              <a:t> </a:t>
            </a:r>
            <a:r>
              <a:rPr sz="2400" dirty="0">
                <a:latin typeface="Microsoft Sans Serif"/>
                <a:cs typeface="Microsoft Sans Serif"/>
              </a:rPr>
              <a:t>for</a:t>
            </a:r>
            <a:r>
              <a:rPr sz="2400" spc="-35" dirty="0">
                <a:latin typeface="Microsoft Sans Serif"/>
                <a:cs typeface="Microsoft Sans Serif"/>
              </a:rPr>
              <a:t> </a:t>
            </a:r>
            <a:r>
              <a:rPr sz="2400" spc="-160" dirty="0">
                <a:latin typeface="Microsoft Sans Serif"/>
                <a:cs typeface="Microsoft Sans Serif"/>
              </a:rPr>
              <a:t>this</a:t>
            </a:r>
            <a:r>
              <a:rPr sz="2400" spc="25" dirty="0">
                <a:latin typeface="Microsoft Sans Serif"/>
                <a:cs typeface="Microsoft Sans Serif"/>
              </a:rPr>
              <a:t> </a:t>
            </a:r>
            <a:r>
              <a:rPr sz="2400" spc="-135" dirty="0">
                <a:latin typeface="Microsoft Sans Serif"/>
                <a:cs typeface="Microsoft Sans Serif"/>
              </a:rPr>
              <a:t>technique</a:t>
            </a:r>
            <a:r>
              <a:rPr sz="2400" spc="10"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10" dirty="0">
                <a:latin typeface="Microsoft Sans Serif"/>
                <a:cs typeface="Microsoft Sans Serif"/>
              </a:rPr>
              <a:t>be</a:t>
            </a:r>
            <a:r>
              <a:rPr sz="2400" spc="-30" dirty="0">
                <a:latin typeface="Microsoft Sans Serif"/>
                <a:cs typeface="Microsoft Sans Serif"/>
              </a:rPr>
              <a:t> </a:t>
            </a:r>
            <a:r>
              <a:rPr sz="2400" spc="-160" dirty="0">
                <a:latin typeface="Microsoft Sans Serif"/>
                <a:cs typeface="Microsoft Sans Serif"/>
              </a:rPr>
              <a:t>successful</a:t>
            </a:r>
            <a:endParaRPr sz="2400" dirty="0">
              <a:latin typeface="Microsoft Sans Serif"/>
              <a:cs typeface="Microsoft Sans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57F0030-6944-474E-9FB8-C8D22F963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051" y="106532"/>
            <a:ext cx="8877897" cy="5770633"/>
          </a:xfrm>
          <a:prstGeom prst="rect">
            <a:avLst/>
          </a:prstGeom>
        </p:spPr>
      </p:pic>
      <p:sp>
        <p:nvSpPr>
          <p:cNvPr id="4" name="Прямоугольник 3">
            <a:extLst>
              <a:ext uri="{FF2B5EF4-FFF2-40B4-BE49-F238E27FC236}">
                <a16:creationId xmlns:a16="http://schemas.microsoft.com/office/drawing/2014/main" id="{F77A6F9E-83B8-4595-B573-2B9D06B21449}"/>
              </a:ext>
            </a:extLst>
          </p:cNvPr>
          <p:cNvSpPr/>
          <p:nvPr/>
        </p:nvSpPr>
        <p:spPr>
          <a:xfrm>
            <a:off x="1657051" y="5952024"/>
            <a:ext cx="8951765" cy="830997"/>
          </a:xfrm>
          <a:prstGeom prst="rect">
            <a:avLst/>
          </a:prstGeom>
        </p:spPr>
        <p:txBody>
          <a:bodyPr wrap="square">
            <a:spAutoFit/>
          </a:bodyPr>
          <a:lstStyle/>
          <a:p>
            <a:r>
              <a:rPr lang="en-US" sz="2400" dirty="0">
                <a:solidFill>
                  <a:schemeClr val="tx1"/>
                </a:solidFill>
              </a:rPr>
              <a:t>Ernest Board; the first use of ether as an </a:t>
            </a:r>
            <a:r>
              <a:rPr lang="en-US" sz="2400" dirty="0" err="1">
                <a:solidFill>
                  <a:schemeClr val="tx1"/>
                </a:solidFill>
              </a:rPr>
              <a:t>anaesthetic</a:t>
            </a:r>
            <a:r>
              <a:rPr lang="en-US" sz="2400" dirty="0">
                <a:solidFill>
                  <a:schemeClr val="tx1"/>
                </a:solidFill>
              </a:rPr>
              <a:t> in 1846 by the dental surgeon W.T.G. Morton</a:t>
            </a:r>
            <a:endParaRPr lang="ru-RU" sz="2400" dirty="0">
              <a:solidFill>
                <a:schemeClr val="tx1"/>
              </a:solidFill>
            </a:endParaRPr>
          </a:p>
        </p:txBody>
      </p:sp>
    </p:spTree>
    <p:extLst>
      <p:ext uri="{BB962C8B-B14F-4D97-AF65-F5344CB8AC3E}">
        <p14:creationId xmlns:p14="http://schemas.microsoft.com/office/powerpoint/2010/main" val="26344194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00939"/>
            <a:ext cx="6680200" cy="574040"/>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0" dirty="0"/>
              <a:t> </a:t>
            </a:r>
            <a:r>
              <a:rPr spc="-415" dirty="0"/>
              <a:t>PALATINE</a:t>
            </a:r>
            <a:r>
              <a:rPr spc="-30" dirty="0"/>
              <a:t> </a:t>
            </a:r>
            <a:r>
              <a:rPr spc="-459" dirty="0"/>
              <a:t>NERVE</a:t>
            </a:r>
            <a:r>
              <a:rPr spc="-30" dirty="0"/>
              <a:t> </a:t>
            </a:r>
            <a:r>
              <a:rPr spc="-495" dirty="0"/>
              <a:t>BLOCK</a:t>
            </a:r>
          </a:p>
        </p:txBody>
      </p:sp>
      <p:sp>
        <p:nvSpPr>
          <p:cNvPr id="3" name="object 3"/>
          <p:cNvSpPr txBox="1"/>
          <p:nvPr/>
        </p:nvSpPr>
        <p:spPr>
          <a:xfrm>
            <a:off x="1105001" y="1079645"/>
            <a:ext cx="9691370" cy="3973139"/>
          </a:xfrm>
          <a:prstGeom prst="rect">
            <a:avLst/>
          </a:prstGeom>
        </p:spPr>
        <p:txBody>
          <a:bodyPr vert="horz" wrap="square" lIns="0" tIns="113030" rIns="0" bIns="0" rtlCol="0">
            <a:spAutoFit/>
          </a:bodyPr>
          <a:lstStyle/>
          <a:p>
            <a:pPr marL="12700">
              <a:lnSpc>
                <a:spcPct val="100000"/>
              </a:lnSpc>
              <a:spcBef>
                <a:spcPts val="890"/>
              </a:spcBef>
            </a:pPr>
            <a:r>
              <a:rPr sz="2400" b="1" spc="-175" dirty="0">
                <a:latin typeface="Arial"/>
                <a:cs typeface="Arial"/>
              </a:rPr>
              <a:t>Failures</a:t>
            </a:r>
            <a:r>
              <a:rPr sz="2400" b="1" spc="-40" dirty="0">
                <a:latin typeface="Arial"/>
                <a:cs typeface="Arial"/>
              </a:rPr>
              <a:t> </a:t>
            </a:r>
            <a:r>
              <a:rPr sz="2400" b="1" dirty="0">
                <a:latin typeface="Arial"/>
                <a:cs typeface="Arial"/>
              </a:rPr>
              <a:t>of</a:t>
            </a:r>
            <a:r>
              <a:rPr sz="2400" b="1" spc="-45" dirty="0">
                <a:latin typeface="Arial"/>
                <a:cs typeface="Arial"/>
              </a:rPr>
              <a:t> </a:t>
            </a:r>
            <a:r>
              <a:rPr sz="2400" b="1" spc="-80" dirty="0">
                <a:latin typeface="Arial"/>
                <a:cs typeface="Arial"/>
              </a:rPr>
              <a:t>Anesthesia</a:t>
            </a:r>
            <a:endParaRPr sz="2400" dirty="0">
              <a:latin typeface="Arial"/>
              <a:cs typeface="Arial"/>
            </a:endParaRPr>
          </a:p>
          <a:p>
            <a:pPr marL="241300" indent="-228600">
              <a:lnSpc>
                <a:spcPct val="100000"/>
              </a:lnSpc>
              <a:spcBef>
                <a:spcPts val="1585"/>
              </a:spcBef>
              <a:buSzPct val="125000"/>
              <a:buFont typeface="Arial MT"/>
              <a:buChar char="•"/>
              <a:tabLst>
                <a:tab pos="241300" algn="l"/>
              </a:tabLst>
            </a:pPr>
            <a:r>
              <a:rPr sz="2400" spc="-75" dirty="0">
                <a:latin typeface="Microsoft Sans Serif"/>
                <a:cs typeface="Microsoft Sans Serif"/>
              </a:rPr>
              <a:t>Not</a:t>
            </a:r>
            <a:r>
              <a:rPr sz="2400" spc="-85" dirty="0">
                <a:latin typeface="Microsoft Sans Serif"/>
                <a:cs typeface="Microsoft Sans Serif"/>
              </a:rPr>
              <a:t> </a:t>
            </a:r>
            <a:r>
              <a:rPr sz="2400" dirty="0">
                <a:latin typeface="Microsoft Sans Serif"/>
                <a:cs typeface="Microsoft Sans Serif"/>
              </a:rPr>
              <a:t>a</a:t>
            </a:r>
            <a:r>
              <a:rPr sz="2400" spc="-105" dirty="0">
                <a:latin typeface="Microsoft Sans Serif"/>
                <a:cs typeface="Microsoft Sans Serif"/>
              </a:rPr>
              <a:t> </a:t>
            </a:r>
            <a:r>
              <a:rPr sz="2400" spc="-125" dirty="0">
                <a:latin typeface="Microsoft Sans Serif"/>
                <a:cs typeface="Microsoft Sans Serif"/>
              </a:rPr>
              <a:t>technically</a:t>
            </a:r>
            <a:r>
              <a:rPr sz="2400" spc="-25" dirty="0">
                <a:latin typeface="Microsoft Sans Serif"/>
                <a:cs typeface="Microsoft Sans Serif"/>
              </a:rPr>
              <a:t> </a:t>
            </a:r>
            <a:r>
              <a:rPr sz="2400" spc="-35" dirty="0">
                <a:latin typeface="Microsoft Sans Serif"/>
                <a:cs typeface="Microsoft Sans Serif"/>
              </a:rPr>
              <a:t>difficult</a:t>
            </a:r>
            <a:r>
              <a:rPr sz="2400" spc="5" dirty="0">
                <a:latin typeface="Microsoft Sans Serif"/>
                <a:cs typeface="Microsoft Sans Serif"/>
              </a:rPr>
              <a:t> </a:t>
            </a:r>
            <a:r>
              <a:rPr sz="2400" spc="-145" dirty="0">
                <a:latin typeface="Microsoft Sans Serif"/>
                <a:cs typeface="Microsoft Sans Serif"/>
              </a:rPr>
              <a:t>injection</a:t>
            </a:r>
            <a:r>
              <a:rPr sz="2400" spc="-15" dirty="0">
                <a:latin typeface="Microsoft Sans Serif"/>
                <a:cs typeface="Microsoft Sans Serif"/>
              </a:rPr>
              <a:t> </a:t>
            </a:r>
            <a:r>
              <a:rPr sz="2400" dirty="0">
                <a:latin typeface="Microsoft Sans Serif"/>
                <a:cs typeface="Microsoft Sans Serif"/>
              </a:rPr>
              <a:t>to</a:t>
            </a:r>
            <a:r>
              <a:rPr sz="2400" spc="-20" dirty="0">
                <a:latin typeface="Microsoft Sans Serif"/>
                <a:cs typeface="Microsoft Sans Serif"/>
              </a:rPr>
              <a:t> </a:t>
            </a:r>
            <a:r>
              <a:rPr sz="2400" spc="-135" dirty="0">
                <a:latin typeface="Microsoft Sans Serif"/>
                <a:cs typeface="Microsoft Sans Serif"/>
              </a:rPr>
              <a:t>administer</a:t>
            </a:r>
            <a:r>
              <a:rPr sz="2400" spc="-10" dirty="0">
                <a:latin typeface="Microsoft Sans Serif"/>
                <a:cs typeface="Microsoft Sans Serif"/>
              </a:rPr>
              <a:t> -</a:t>
            </a:r>
            <a:r>
              <a:rPr lang="en-US" sz="2400" spc="-10" dirty="0">
                <a:latin typeface="Microsoft Sans Serif"/>
                <a:cs typeface="Microsoft Sans Serif"/>
              </a:rPr>
              <a:t> </a:t>
            </a:r>
            <a:r>
              <a:rPr sz="2400" spc="-320" dirty="0">
                <a:latin typeface="Microsoft Sans Serif"/>
                <a:cs typeface="Microsoft Sans Serif"/>
              </a:rPr>
              <a:t>success</a:t>
            </a:r>
            <a:r>
              <a:rPr sz="2400" spc="70" dirty="0">
                <a:latin typeface="Microsoft Sans Serif"/>
                <a:cs typeface="Microsoft Sans Serif"/>
              </a:rPr>
              <a:t> </a:t>
            </a:r>
            <a:r>
              <a:rPr sz="2400" spc="-225" dirty="0">
                <a:latin typeface="Microsoft Sans Serif"/>
                <a:cs typeface="Microsoft Sans Serif"/>
              </a:rPr>
              <a:t>is</a:t>
            </a:r>
            <a:r>
              <a:rPr sz="2400" spc="10" dirty="0">
                <a:latin typeface="Microsoft Sans Serif"/>
                <a:cs typeface="Microsoft Sans Serif"/>
              </a:rPr>
              <a:t> </a:t>
            </a:r>
            <a:r>
              <a:rPr sz="2400" spc="-70" dirty="0">
                <a:latin typeface="Microsoft Sans Serif"/>
                <a:cs typeface="Microsoft Sans Serif"/>
              </a:rPr>
              <a:t>well</a:t>
            </a:r>
            <a:r>
              <a:rPr sz="2400" spc="-30" dirty="0">
                <a:latin typeface="Microsoft Sans Serif"/>
                <a:cs typeface="Microsoft Sans Serif"/>
              </a:rPr>
              <a:t> </a:t>
            </a:r>
            <a:r>
              <a:rPr sz="2400" spc="-90" dirty="0">
                <a:latin typeface="Microsoft Sans Serif"/>
                <a:cs typeface="Microsoft Sans Serif"/>
              </a:rPr>
              <a:t>above</a:t>
            </a:r>
            <a:r>
              <a:rPr sz="2400" spc="-15" dirty="0">
                <a:latin typeface="Microsoft Sans Serif"/>
                <a:cs typeface="Microsoft Sans Serif"/>
              </a:rPr>
              <a:t> </a:t>
            </a:r>
            <a:r>
              <a:rPr sz="2400" spc="-20" dirty="0">
                <a:latin typeface="Microsoft Sans Serif"/>
                <a:cs typeface="Microsoft Sans Serif"/>
              </a:rPr>
              <a:t>95%.</a:t>
            </a:r>
            <a:endParaRPr sz="2400" dirty="0">
              <a:latin typeface="Microsoft Sans Serif"/>
              <a:cs typeface="Microsoft Sans Serif"/>
            </a:endParaRPr>
          </a:p>
          <a:p>
            <a:pPr marL="241300" marR="617220" indent="-229235">
              <a:lnSpc>
                <a:spcPct val="120100"/>
              </a:lnSpc>
              <a:spcBef>
                <a:spcPts val="985"/>
              </a:spcBef>
              <a:buSzPct val="125000"/>
              <a:buFont typeface="Arial MT"/>
              <a:buChar char="•"/>
              <a:tabLst>
                <a:tab pos="241300" algn="l"/>
              </a:tabLst>
            </a:pPr>
            <a:r>
              <a:rPr sz="2400" dirty="0">
                <a:latin typeface="Microsoft Sans Serif"/>
                <a:cs typeface="Microsoft Sans Serif"/>
              </a:rPr>
              <a:t>If</a:t>
            </a:r>
            <a:r>
              <a:rPr sz="2400" spc="55" dirty="0">
                <a:latin typeface="Microsoft Sans Serif"/>
                <a:cs typeface="Microsoft Sans Serif"/>
              </a:rPr>
              <a:t> </a:t>
            </a:r>
            <a:r>
              <a:rPr sz="2400" spc="-295" dirty="0">
                <a:latin typeface="Microsoft Sans Serif"/>
                <a:cs typeface="Microsoft Sans Serif"/>
              </a:rPr>
              <a:t>LA</a:t>
            </a:r>
            <a:r>
              <a:rPr sz="2400" spc="20" dirty="0">
                <a:latin typeface="Microsoft Sans Serif"/>
                <a:cs typeface="Microsoft Sans Serif"/>
              </a:rPr>
              <a:t> </a:t>
            </a:r>
            <a:r>
              <a:rPr sz="2400" spc="-225" dirty="0">
                <a:latin typeface="Microsoft Sans Serif"/>
                <a:cs typeface="Microsoft Sans Serif"/>
              </a:rPr>
              <a:t>is</a:t>
            </a:r>
            <a:r>
              <a:rPr sz="2400" spc="25" dirty="0">
                <a:latin typeface="Microsoft Sans Serif"/>
                <a:cs typeface="Microsoft Sans Serif"/>
              </a:rPr>
              <a:t> </a:t>
            </a:r>
            <a:r>
              <a:rPr sz="2400" spc="-105" dirty="0">
                <a:latin typeface="Microsoft Sans Serif"/>
                <a:cs typeface="Microsoft Sans Serif"/>
              </a:rPr>
              <a:t>deposited</a:t>
            </a:r>
            <a:r>
              <a:rPr sz="2400" spc="45" dirty="0">
                <a:latin typeface="Microsoft Sans Serif"/>
                <a:cs typeface="Microsoft Sans Serif"/>
              </a:rPr>
              <a:t> </a:t>
            </a:r>
            <a:r>
              <a:rPr sz="2400" spc="-70" dirty="0">
                <a:latin typeface="Microsoft Sans Serif"/>
                <a:cs typeface="Microsoft Sans Serif"/>
              </a:rPr>
              <a:t>too</a:t>
            </a:r>
            <a:r>
              <a:rPr sz="2400" spc="-5" dirty="0">
                <a:latin typeface="Microsoft Sans Serif"/>
                <a:cs typeface="Microsoft Sans Serif"/>
              </a:rPr>
              <a:t> </a:t>
            </a:r>
            <a:r>
              <a:rPr sz="2400" dirty="0">
                <a:latin typeface="Microsoft Sans Serif"/>
                <a:cs typeface="Microsoft Sans Serif"/>
              </a:rPr>
              <a:t>far</a:t>
            </a:r>
            <a:r>
              <a:rPr sz="2400" spc="55" dirty="0">
                <a:latin typeface="Microsoft Sans Serif"/>
                <a:cs typeface="Microsoft Sans Serif"/>
              </a:rPr>
              <a:t> </a:t>
            </a:r>
            <a:r>
              <a:rPr sz="2400" b="1" spc="-165" dirty="0">
                <a:latin typeface="Arial"/>
                <a:cs typeface="Arial"/>
              </a:rPr>
              <a:t>anterior</a:t>
            </a:r>
            <a:r>
              <a:rPr sz="2400" b="1" spc="-35" dirty="0">
                <a:latin typeface="Arial"/>
                <a:cs typeface="Arial"/>
              </a:rPr>
              <a:t> </a:t>
            </a:r>
            <a:r>
              <a:rPr sz="2400" b="1" spc="-200" dirty="0">
                <a:latin typeface="Arial"/>
                <a:cs typeface="Arial"/>
              </a:rPr>
              <a:t>to</a:t>
            </a:r>
            <a:r>
              <a:rPr sz="2400" b="1" spc="-30" dirty="0">
                <a:latin typeface="Arial"/>
                <a:cs typeface="Arial"/>
              </a:rPr>
              <a:t> </a:t>
            </a:r>
            <a:r>
              <a:rPr sz="2400" b="1" spc="-200" dirty="0">
                <a:latin typeface="Arial"/>
                <a:cs typeface="Arial"/>
              </a:rPr>
              <a:t>the</a:t>
            </a:r>
            <a:r>
              <a:rPr sz="2400" b="1" spc="-40" dirty="0">
                <a:latin typeface="Arial"/>
                <a:cs typeface="Arial"/>
              </a:rPr>
              <a:t> </a:t>
            </a:r>
            <a:r>
              <a:rPr sz="2400" b="1" spc="-160" dirty="0">
                <a:latin typeface="Arial"/>
                <a:cs typeface="Arial"/>
              </a:rPr>
              <a:t>foramen</a:t>
            </a:r>
            <a:r>
              <a:rPr sz="2400" spc="-160" dirty="0">
                <a:latin typeface="Microsoft Sans Serif"/>
                <a:cs typeface="Microsoft Sans Serif"/>
              </a:rPr>
              <a:t>,</a:t>
            </a:r>
            <a:r>
              <a:rPr sz="2400" spc="25" dirty="0">
                <a:latin typeface="Microsoft Sans Serif"/>
                <a:cs typeface="Microsoft Sans Serif"/>
              </a:rPr>
              <a:t> </a:t>
            </a:r>
            <a:r>
              <a:rPr sz="2400" spc="-90" dirty="0">
                <a:latin typeface="Microsoft Sans Serif"/>
                <a:cs typeface="Microsoft Sans Serif"/>
              </a:rPr>
              <a:t>inadequate</a:t>
            </a:r>
            <a:r>
              <a:rPr sz="2400" spc="20" dirty="0">
                <a:latin typeface="Microsoft Sans Serif"/>
                <a:cs typeface="Microsoft Sans Serif"/>
              </a:rPr>
              <a:t> </a:t>
            </a:r>
            <a:r>
              <a:rPr sz="2400" spc="-90" dirty="0">
                <a:latin typeface="Microsoft Sans Serif"/>
                <a:cs typeface="Microsoft Sans Serif"/>
              </a:rPr>
              <a:t>soft</a:t>
            </a:r>
            <a:r>
              <a:rPr sz="2400" spc="15" dirty="0">
                <a:latin typeface="Microsoft Sans Serif"/>
                <a:cs typeface="Microsoft Sans Serif"/>
              </a:rPr>
              <a:t> </a:t>
            </a:r>
            <a:r>
              <a:rPr sz="2400" spc="-170" dirty="0">
                <a:latin typeface="Microsoft Sans Serif"/>
                <a:cs typeface="Microsoft Sans Serif"/>
              </a:rPr>
              <a:t>tissue </a:t>
            </a:r>
            <a:r>
              <a:rPr sz="2400" spc="-180" dirty="0">
                <a:latin typeface="Microsoft Sans Serif"/>
                <a:cs typeface="Microsoft Sans Serif"/>
              </a:rPr>
              <a:t>anesthesia</a:t>
            </a:r>
            <a:r>
              <a:rPr sz="2400" spc="20" dirty="0">
                <a:latin typeface="Microsoft Sans Serif"/>
                <a:cs typeface="Microsoft Sans Serif"/>
              </a:rPr>
              <a:t> </a:t>
            </a:r>
            <a:r>
              <a:rPr sz="2400" spc="-100" dirty="0">
                <a:latin typeface="Microsoft Sans Serif"/>
                <a:cs typeface="Microsoft Sans Serif"/>
              </a:rPr>
              <a:t>posterior</a:t>
            </a:r>
            <a:r>
              <a:rPr sz="2400" spc="-60" dirty="0">
                <a:latin typeface="Microsoft Sans Serif"/>
                <a:cs typeface="Microsoft Sans Serif"/>
              </a:rPr>
              <a:t> </a:t>
            </a:r>
            <a:r>
              <a:rPr sz="2400" dirty="0">
                <a:latin typeface="Microsoft Sans Serif"/>
                <a:cs typeface="Microsoft Sans Serif"/>
              </a:rPr>
              <a:t>to</a:t>
            </a:r>
            <a:r>
              <a:rPr sz="2400" spc="-4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50" dirty="0">
                <a:latin typeface="Microsoft Sans Serif"/>
                <a:cs typeface="Microsoft Sans Serif"/>
              </a:rPr>
              <a:t>site</a:t>
            </a:r>
            <a:r>
              <a:rPr sz="2400" spc="-5" dirty="0">
                <a:latin typeface="Microsoft Sans Serif"/>
                <a:cs typeface="Microsoft Sans Serif"/>
              </a:rPr>
              <a:t> </a:t>
            </a:r>
            <a:r>
              <a:rPr sz="2400" dirty="0">
                <a:latin typeface="Microsoft Sans Serif"/>
                <a:cs typeface="Microsoft Sans Serif"/>
              </a:rPr>
              <a:t>of</a:t>
            </a:r>
            <a:r>
              <a:rPr sz="2400" spc="45" dirty="0">
                <a:latin typeface="Microsoft Sans Serif"/>
                <a:cs typeface="Microsoft Sans Serif"/>
              </a:rPr>
              <a:t> </a:t>
            </a:r>
            <a:r>
              <a:rPr sz="2400" spc="-140" dirty="0">
                <a:latin typeface="Microsoft Sans Serif"/>
                <a:cs typeface="Microsoft Sans Serif"/>
              </a:rPr>
              <a:t>injection</a:t>
            </a:r>
            <a:r>
              <a:rPr sz="2400" spc="-20" dirty="0">
                <a:latin typeface="Microsoft Sans Serif"/>
                <a:cs typeface="Microsoft Sans Serif"/>
              </a:rPr>
              <a:t> (partial</a:t>
            </a:r>
            <a:r>
              <a:rPr sz="2400" spc="5" dirty="0">
                <a:latin typeface="Microsoft Sans Serif"/>
                <a:cs typeface="Microsoft Sans Serif"/>
              </a:rPr>
              <a:t> </a:t>
            </a:r>
            <a:r>
              <a:rPr sz="2400" spc="-300" dirty="0">
                <a:latin typeface="Microsoft Sans Serif"/>
                <a:cs typeface="Microsoft Sans Serif"/>
              </a:rPr>
              <a:t>success).</a:t>
            </a:r>
            <a:endParaRPr sz="2400" dirty="0">
              <a:latin typeface="Microsoft Sans Serif"/>
              <a:cs typeface="Microsoft Sans Serif"/>
            </a:endParaRPr>
          </a:p>
          <a:p>
            <a:pPr marL="241300" indent="-228600">
              <a:lnSpc>
                <a:spcPct val="100000"/>
              </a:lnSpc>
              <a:spcBef>
                <a:spcPts val="1580"/>
              </a:spcBef>
              <a:buSzPct val="125000"/>
              <a:buFont typeface="Arial MT"/>
              <a:buChar char="•"/>
              <a:tabLst>
                <a:tab pos="241300" algn="l"/>
              </a:tabLst>
            </a:pPr>
            <a:r>
              <a:rPr sz="2400" spc="-110" dirty="0">
                <a:latin typeface="Microsoft Sans Serif"/>
                <a:cs typeface="Microsoft Sans Serif"/>
              </a:rPr>
              <a:t>Inadequate</a:t>
            </a:r>
            <a:r>
              <a:rPr sz="2400" spc="-50"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10" dirty="0">
                <a:latin typeface="Microsoft Sans Serif"/>
                <a:cs typeface="Microsoft Sans Serif"/>
              </a:rPr>
              <a:t>area</a:t>
            </a:r>
            <a:r>
              <a:rPr sz="2400" spc="-100"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50" dirty="0">
                <a:latin typeface="Microsoft Sans Serif"/>
                <a:cs typeface="Microsoft Sans Serif"/>
              </a:rPr>
              <a:t>maxillary</a:t>
            </a:r>
            <a:r>
              <a:rPr sz="2400" spc="-25" dirty="0">
                <a:latin typeface="Microsoft Sans Serif"/>
                <a:cs typeface="Microsoft Sans Serif"/>
              </a:rPr>
              <a:t> </a:t>
            </a:r>
            <a:r>
              <a:rPr sz="2400" spc="-35" dirty="0">
                <a:latin typeface="Microsoft Sans Serif"/>
                <a:cs typeface="Microsoft Sans Serif"/>
              </a:rPr>
              <a:t>first</a:t>
            </a:r>
            <a:r>
              <a:rPr sz="2400" spc="-5" dirty="0">
                <a:latin typeface="Microsoft Sans Serif"/>
                <a:cs typeface="Microsoft Sans Serif"/>
              </a:rPr>
              <a:t> </a:t>
            </a:r>
            <a:r>
              <a:rPr sz="2400" spc="-10" dirty="0">
                <a:latin typeface="Microsoft Sans Serif"/>
                <a:cs typeface="Microsoft Sans Serif"/>
              </a:rPr>
              <a:t>premolar:</a:t>
            </a:r>
            <a:endParaRPr sz="2400" dirty="0">
              <a:latin typeface="Microsoft Sans Serif"/>
              <a:cs typeface="Microsoft Sans Serif"/>
            </a:endParaRPr>
          </a:p>
          <a:p>
            <a:pPr marL="241300">
              <a:lnSpc>
                <a:spcPct val="100000"/>
              </a:lnSpc>
              <a:spcBef>
                <a:spcPts val="580"/>
              </a:spcBef>
            </a:pPr>
            <a:r>
              <a:rPr sz="2400" b="1" spc="-155" dirty="0">
                <a:latin typeface="Arial"/>
                <a:cs typeface="Arial"/>
              </a:rPr>
              <a:t>overlapping</a:t>
            </a:r>
            <a:r>
              <a:rPr sz="2400" b="1" spc="-25" dirty="0">
                <a:latin typeface="Arial"/>
                <a:cs typeface="Arial"/>
              </a:rPr>
              <a:t> </a:t>
            </a:r>
            <a:r>
              <a:rPr sz="2400" b="1" spc="-175" dirty="0">
                <a:latin typeface="Arial"/>
                <a:cs typeface="Arial"/>
              </a:rPr>
              <a:t>fibers</a:t>
            </a:r>
            <a:r>
              <a:rPr sz="2400" b="1" spc="-5" dirty="0">
                <a:latin typeface="Arial"/>
                <a:cs typeface="Arial"/>
              </a:rPr>
              <a:t> </a:t>
            </a:r>
            <a:r>
              <a:rPr sz="2400" spc="-110" dirty="0">
                <a:latin typeface="Microsoft Sans Serif"/>
                <a:cs typeface="Microsoft Sans Serif"/>
              </a:rPr>
              <a:t>from</a:t>
            </a:r>
            <a:r>
              <a:rPr sz="2400" spc="45" dirty="0">
                <a:latin typeface="Microsoft Sans Serif"/>
                <a:cs typeface="Microsoft Sans Serif"/>
              </a:rPr>
              <a:t> </a:t>
            </a:r>
            <a:r>
              <a:rPr sz="2400" spc="-150" dirty="0">
                <a:latin typeface="Microsoft Sans Serif"/>
                <a:cs typeface="Microsoft Sans Serif"/>
              </a:rPr>
              <a:t>the</a:t>
            </a:r>
            <a:r>
              <a:rPr sz="2400" spc="15" dirty="0">
                <a:latin typeface="Microsoft Sans Serif"/>
                <a:cs typeface="Microsoft Sans Serif"/>
              </a:rPr>
              <a:t> </a:t>
            </a:r>
            <a:r>
              <a:rPr sz="2400" b="1" spc="-150" dirty="0">
                <a:latin typeface="Arial"/>
                <a:cs typeface="Arial"/>
              </a:rPr>
              <a:t>nasopalatine</a:t>
            </a:r>
            <a:r>
              <a:rPr sz="2400" b="1" spc="-40" dirty="0">
                <a:latin typeface="Arial"/>
                <a:cs typeface="Arial"/>
              </a:rPr>
              <a:t> </a:t>
            </a:r>
            <a:r>
              <a:rPr sz="2400" b="1" spc="-175" dirty="0">
                <a:latin typeface="Arial"/>
                <a:cs typeface="Arial"/>
              </a:rPr>
              <a:t>nerve</a:t>
            </a:r>
            <a:r>
              <a:rPr sz="2400" b="1" spc="5" dirty="0">
                <a:latin typeface="Arial"/>
                <a:cs typeface="Arial"/>
              </a:rPr>
              <a:t> </a:t>
            </a:r>
            <a:r>
              <a:rPr sz="2400" spc="-25" dirty="0">
                <a:latin typeface="Microsoft Sans Serif"/>
                <a:cs typeface="Microsoft Sans Serif"/>
              </a:rPr>
              <a:t>(partial</a:t>
            </a:r>
            <a:r>
              <a:rPr sz="2400" spc="25" dirty="0">
                <a:latin typeface="Microsoft Sans Serif"/>
                <a:cs typeface="Microsoft Sans Serif"/>
              </a:rPr>
              <a:t> </a:t>
            </a:r>
            <a:r>
              <a:rPr sz="2400" spc="-300" dirty="0">
                <a:latin typeface="Microsoft Sans Serif"/>
                <a:cs typeface="Microsoft Sans Serif"/>
              </a:rPr>
              <a:t>success).</a:t>
            </a:r>
            <a:endParaRPr sz="2400" dirty="0">
              <a:latin typeface="Microsoft Sans Serif"/>
              <a:cs typeface="Microsoft Sans Serif"/>
            </a:endParaRPr>
          </a:p>
          <a:p>
            <a:pPr marL="698500" lvl="1" indent="-228600">
              <a:lnSpc>
                <a:spcPct val="100000"/>
              </a:lnSpc>
              <a:spcBef>
                <a:spcPts val="1050"/>
              </a:spcBef>
              <a:buSzPct val="125000"/>
              <a:buFont typeface="Arial MT"/>
              <a:buChar char="•"/>
              <a:tabLst>
                <a:tab pos="698500" algn="l"/>
              </a:tabLst>
            </a:pPr>
            <a:r>
              <a:rPr sz="2400" spc="-330" dirty="0">
                <a:latin typeface="Microsoft Sans Serif"/>
                <a:cs typeface="Microsoft Sans Serif"/>
              </a:rPr>
              <a:t>To</a:t>
            </a:r>
            <a:r>
              <a:rPr sz="2400" spc="25" dirty="0">
                <a:latin typeface="Microsoft Sans Serif"/>
                <a:cs typeface="Microsoft Sans Serif"/>
              </a:rPr>
              <a:t> </a:t>
            </a:r>
            <a:r>
              <a:rPr sz="2400" spc="-105" dirty="0">
                <a:latin typeface="Microsoft Sans Serif"/>
                <a:cs typeface="Microsoft Sans Serif"/>
              </a:rPr>
              <a:t>correct:</a:t>
            </a:r>
            <a:r>
              <a:rPr sz="2400" spc="-30" dirty="0">
                <a:latin typeface="Microsoft Sans Serif"/>
                <a:cs typeface="Microsoft Sans Serif"/>
              </a:rPr>
              <a:t> </a:t>
            </a:r>
            <a:r>
              <a:rPr sz="2400" spc="-150" dirty="0">
                <a:latin typeface="Microsoft Sans Serif"/>
                <a:cs typeface="Microsoft Sans Serif"/>
              </a:rPr>
              <a:t>Local</a:t>
            </a:r>
            <a:r>
              <a:rPr sz="2400" spc="15" dirty="0">
                <a:latin typeface="Microsoft Sans Serif"/>
                <a:cs typeface="Microsoft Sans Serif"/>
              </a:rPr>
              <a:t> </a:t>
            </a:r>
            <a:r>
              <a:rPr sz="2400" spc="-50" dirty="0">
                <a:latin typeface="Microsoft Sans Serif"/>
                <a:cs typeface="Microsoft Sans Serif"/>
              </a:rPr>
              <a:t>infiltration</a:t>
            </a:r>
            <a:r>
              <a:rPr sz="2400" spc="-65" dirty="0">
                <a:latin typeface="Microsoft Sans Serif"/>
                <a:cs typeface="Microsoft Sans Serif"/>
              </a:rPr>
              <a:t> </a:t>
            </a:r>
            <a:r>
              <a:rPr sz="2400" spc="-140" dirty="0">
                <a:latin typeface="Microsoft Sans Serif"/>
                <a:cs typeface="Microsoft Sans Serif"/>
              </a:rPr>
              <a:t>may</a:t>
            </a:r>
            <a:r>
              <a:rPr sz="2400" spc="15" dirty="0">
                <a:latin typeface="Microsoft Sans Serif"/>
                <a:cs typeface="Microsoft Sans Serif"/>
              </a:rPr>
              <a:t> </a:t>
            </a:r>
            <a:r>
              <a:rPr sz="2400" dirty="0">
                <a:latin typeface="Microsoft Sans Serif"/>
                <a:cs typeface="Microsoft Sans Serif"/>
              </a:rPr>
              <a:t>be</a:t>
            </a:r>
            <a:r>
              <a:rPr sz="2400" spc="10" dirty="0">
                <a:latin typeface="Microsoft Sans Serif"/>
                <a:cs typeface="Microsoft Sans Serif"/>
              </a:rPr>
              <a:t> </a:t>
            </a:r>
            <a:r>
              <a:rPr sz="2400" spc="-165" dirty="0">
                <a:latin typeface="Microsoft Sans Serif"/>
                <a:cs typeface="Microsoft Sans Serif"/>
              </a:rPr>
              <a:t>necessary</a:t>
            </a:r>
            <a:r>
              <a:rPr sz="2400" spc="-20" dirty="0">
                <a:latin typeface="Microsoft Sans Serif"/>
                <a:cs typeface="Microsoft Sans Serif"/>
              </a:rPr>
              <a:t> </a:t>
            </a:r>
            <a:r>
              <a:rPr sz="2400" spc="-185" dirty="0">
                <a:latin typeface="Microsoft Sans Serif"/>
                <a:cs typeface="Microsoft Sans Serif"/>
              </a:rPr>
              <a:t>as</a:t>
            </a:r>
            <a:r>
              <a:rPr sz="2400" spc="5" dirty="0">
                <a:latin typeface="Microsoft Sans Serif"/>
                <a:cs typeface="Microsoft Sans Serif"/>
              </a:rPr>
              <a:t> </a:t>
            </a:r>
            <a:r>
              <a:rPr sz="2400" dirty="0">
                <a:latin typeface="Microsoft Sans Serif"/>
                <a:cs typeface="Microsoft Sans Serif"/>
              </a:rPr>
              <a:t>a</a:t>
            </a:r>
            <a:r>
              <a:rPr sz="2400" spc="10" dirty="0">
                <a:latin typeface="Microsoft Sans Serif"/>
                <a:cs typeface="Microsoft Sans Serif"/>
              </a:rPr>
              <a:t> </a:t>
            </a:r>
            <a:r>
              <a:rPr sz="2400" spc="-155" dirty="0">
                <a:latin typeface="Microsoft Sans Serif"/>
                <a:cs typeface="Microsoft Sans Serif"/>
              </a:rPr>
              <a:t>supplement</a:t>
            </a:r>
            <a:r>
              <a:rPr sz="2400" spc="20" dirty="0">
                <a:latin typeface="Microsoft Sans Serif"/>
                <a:cs typeface="Microsoft Sans Serif"/>
              </a:rPr>
              <a:t> </a:t>
            </a:r>
            <a:r>
              <a:rPr sz="2400" spc="-135" dirty="0">
                <a:latin typeface="Microsoft Sans Serif"/>
                <a:cs typeface="Microsoft Sans Serif"/>
              </a:rPr>
              <a:t>in</a:t>
            </a:r>
            <a:r>
              <a:rPr sz="2400" dirty="0">
                <a:latin typeface="Microsoft Sans Serif"/>
                <a:cs typeface="Microsoft Sans Serif"/>
              </a:rPr>
              <a:t> </a:t>
            </a:r>
            <a:r>
              <a:rPr sz="2400" spc="-114" dirty="0">
                <a:latin typeface="Microsoft Sans Serif"/>
                <a:cs typeface="Microsoft Sans Serif"/>
              </a:rPr>
              <a:t>the</a:t>
            </a:r>
            <a:r>
              <a:rPr sz="2400" spc="15" dirty="0">
                <a:latin typeface="Microsoft Sans Serif"/>
                <a:cs typeface="Microsoft Sans Serif"/>
              </a:rPr>
              <a:t> </a:t>
            </a:r>
            <a:r>
              <a:rPr sz="2400" spc="-10" dirty="0">
                <a:latin typeface="Microsoft Sans Serif"/>
                <a:cs typeface="Microsoft Sans Serif"/>
              </a:rPr>
              <a:t>area</a:t>
            </a:r>
            <a:r>
              <a:rPr sz="2400" spc="-15" dirty="0">
                <a:latin typeface="Microsoft Sans Serif"/>
                <a:cs typeface="Microsoft Sans Serif"/>
              </a:rPr>
              <a:t> </a:t>
            </a:r>
            <a:r>
              <a:rPr sz="2400" dirty="0">
                <a:latin typeface="Microsoft Sans Serif"/>
                <a:cs typeface="Microsoft Sans Serif"/>
              </a:rPr>
              <a:t>of</a:t>
            </a:r>
            <a:r>
              <a:rPr sz="2400" spc="35" dirty="0">
                <a:latin typeface="Microsoft Sans Serif"/>
                <a:cs typeface="Microsoft Sans Serif"/>
              </a:rPr>
              <a:t> </a:t>
            </a:r>
            <a:r>
              <a:rPr sz="2400" spc="-45" dirty="0">
                <a:latin typeface="Microsoft Sans Serif"/>
                <a:cs typeface="Microsoft Sans Serif"/>
              </a:rPr>
              <a:t>inadequate</a:t>
            </a:r>
            <a:r>
              <a:rPr lang="en-US" sz="2400" spc="-45" dirty="0">
                <a:latin typeface="Microsoft Sans Serif"/>
                <a:cs typeface="Microsoft Sans Serif"/>
              </a:rPr>
              <a:t> </a:t>
            </a:r>
            <a:r>
              <a:rPr sz="2400" spc="-60" dirty="0">
                <a:latin typeface="Microsoft Sans Serif"/>
                <a:cs typeface="Microsoft Sans Serif"/>
              </a:rPr>
              <a:t>anesthesia.</a:t>
            </a:r>
            <a:endParaRPr sz="2400" dirty="0">
              <a:latin typeface="Microsoft Sans Serif"/>
              <a:cs typeface="Microsoft Sans Serif"/>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68579"/>
            <a:ext cx="6679565" cy="574675"/>
          </a:xfrm>
          <a:prstGeom prst="rect">
            <a:avLst/>
          </a:prstGeom>
        </p:spPr>
        <p:txBody>
          <a:bodyPr vert="horz" wrap="square" lIns="0" tIns="12700" rIns="0" bIns="0" rtlCol="0">
            <a:spAutoFit/>
          </a:bodyPr>
          <a:lstStyle/>
          <a:p>
            <a:pPr marL="12700">
              <a:lnSpc>
                <a:spcPct val="100000"/>
              </a:lnSpc>
              <a:spcBef>
                <a:spcPts val="100"/>
              </a:spcBef>
            </a:pPr>
            <a:r>
              <a:rPr spc="-515" dirty="0"/>
              <a:t>GREATER</a:t>
            </a:r>
            <a:r>
              <a:rPr spc="-15" dirty="0"/>
              <a:t> </a:t>
            </a:r>
            <a:r>
              <a:rPr spc="-415" dirty="0"/>
              <a:t>PALATINE</a:t>
            </a:r>
            <a:r>
              <a:rPr spc="-30" dirty="0"/>
              <a:t> </a:t>
            </a:r>
            <a:r>
              <a:rPr spc="-465" dirty="0"/>
              <a:t>NERVE</a:t>
            </a:r>
            <a:r>
              <a:rPr spc="-30" dirty="0"/>
              <a:t> </a:t>
            </a:r>
            <a:r>
              <a:rPr spc="-500" dirty="0"/>
              <a:t>BLOCK</a:t>
            </a:r>
          </a:p>
        </p:txBody>
      </p:sp>
      <p:sp>
        <p:nvSpPr>
          <p:cNvPr id="3" name="object 3"/>
          <p:cNvSpPr txBox="1"/>
          <p:nvPr/>
        </p:nvSpPr>
        <p:spPr>
          <a:xfrm>
            <a:off x="1082141" y="1209668"/>
            <a:ext cx="9750425" cy="4074795"/>
          </a:xfrm>
          <a:prstGeom prst="rect">
            <a:avLst/>
          </a:prstGeom>
        </p:spPr>
        <p:txBody>
          <a:bodyPr vert="horz" wrap="square" lIns="0" tIns="113030" rIns="0" bIns="0" rtlCol="0">
            <a:spAutoFit/>
          </a:bodyPr>
          <a:lstStyle/>
          <a:p>
            <a:pPr marL="12700">
              <a:lnSpc>
                <a:spcPct val="100000"/>
              </a:lnSpc>
              <a:spcBef>
                <a:spcPts val="890"/>
              </a:spcBef>
            </a:pPr>
            <a:r>
              <a:rPr sz="2400" b="1" spc="-114" dirty="0">
                <a:latin typeface="Arial"/>
                <a:cs typeface="Arial"/>
              </a:rPr>
              <a:t>Complications</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254" dirty="0">
                <a:latin typeface="Microsoft Sans Serif"/>
                <a:cs typeface="Microsoft Sans Serif"/>
              </a:rPr>
              <a:t>Few</a:t>
            </a:r>
            <a:r>
              <a:rPr sz="2400" spc="20" dirty="0">
                <a:latin typeface="Microsoft Sans Serif"/>
                <a:cs typeface="Microsoft Sans Serif"/>
              </a:rPr>
              <a:t> </a:t>
            </a:r>
            <a:r>
              <a:rPr sz="2400" dirty="0">
                <a:latin typeface="Microsoft Sans Serif"/>
                <a:cs typeface="Microsoft Sans Serif"/>
              </a:rPr>
              <a:t>of</a:t>
            </a:r>
            <a:r>
              <a:rPr sz="2400" spc="105" dirty="0">
                <a:latin typeface="Microsoft Sans Serif"/>
                <a:cs typeface="Microsoft Sans Serif"/>
              </a:rPr>
              <a:t> </a:t>
            </a:r>
            <a:r>
              <a:rPr sz="2400" spc="-60" dirty="0">
                <a:latin typeface="Microsoft Sans Serif"/>
                <a:cs typeface="Microsoft Sans Serif"/>
              </a:rPr>
              <a:t>significance</a:t>
            </a:r>
            <a:endParaRPr sz="2400">
              <a:latin typeface="Microsoft Sans Serif"/>
              <a:cs typeface="Microsoft Sans Serif"/>
            </a:endParaRPr>
          </a:p>
          <a:p>
            <a:pPr marL="241300" marR="5080" indent="-229235">
              <a:lnSpc>
                <a:spcPct val="120000"/>
              </a:lnSpc>
              <a:spcBef>
                <a:spcPts val="985"/>
              </a:spcBef>
              <a:buSzPct val="125000"/>
              <a:buFont typeface="Arial MT"/>
              <a:buChar char="•"/>
              <a:tabLst>
                <a:tab pos="241300" algn="l"/>
              </a:tabLst>
            </a:pPr>
            <a:r>
              <a:rPr sz="2400" b="1" spc="-195" dirty="0">
                <a:latin typeface="Arial"/>
                <a:cs typeface="Arial"/>
              </a:rPr>
              <a:t>Ischemia</a:t>
            </a:r>
            <a:r>
              <a:rPr sz="2400" b="1" spc="-25" dirty="0">
                <a:latin typeface="Arial"/>
                <a:cs typeface="Arial"/>
              </a:rPr>
              <a:t> </a:t>
            </a:r>
            <a:r>
              <a:rPr sz="2400" spc="-65" dirty="0">
                <a:latin typeface="Microsoft Sans Serif"/>
                <a:cs typeface="Microsoft Sans Serif"/>
              </a:rPr>
              <a:t>and</a:t>
            </a:r>
            <a:r>
              <a:rPr sz="2400" spc="-30" dirty="0">
                <a:latin typeface="Microsoft Sans Serif"/>
                <a:cs typeface="Microsoft Sans Serif"/>
              </a:rPr>
              <a:t> </a:t>
            </a:r>
            <a:r>
              <a:rPr sz="2400" spc="-229" dirty="0">
                <a:latin typeface="Microsoft Sans Serif"/>
                <a:cs typeface="Microsoft Sans Serif"/>
              </a:rPr>
              <a:t>necrosis</a:t>
            </a:r>
            <a:r>
              <a:rPr sz="2400" spc="30" dirty="0">
                <a:latin typeface="Microsoft Sans Serif"/>
                <a:cs typeface="Microsoft Sans Serif"/>
              </a:rPr>
              <a:t> </a:t>
            </a:r>
            <a:r>
              <a:rPr sz="2400" dirty="0">
                <a:latin typeface="Microsoft Sans Serif"/>
                <a:cs typeface="Microsoft Sans Serif"/>
              </a:rPr>
              <a:t>of</a:t>
            </a:r>
            <a:r>
              <a:rPr sz="2400" spc="90" dirty="0">
                <a:latin typeface="Microsoft Sans Serif"/>
                <a:cs typeface="Microsoft Sans Serif"/>
              </a:rPr>
              <a:t> </a:t>
            </a:r>
            <a:r>
              <a:rPr sz="2400" spc="-80" dirty="0">
                <a:latin typeface="Microsoft Sans Serif"/>
                <a:cs typeface="Microsoft Sans Serif"/>
              </a:rPr>
              <a:t>soft</a:t>
            </a:r>
            <a:r>
              <a:rPr sz="2400" spc="40" dirty="0">
                <a:latin typeface="Microsoft Sans Serif"/>
                <a:cs typeface="Microsoft Sans Serif"/>
              </a:rPr>
              <a:t> </a:t>
            </a:r>
            <a:r>
              <a:rPr sz="2400" spc="-254" dirty="0">
                <a:latin typeface="Microsoft Sans Serif"/>
                <a:cs typeface="Microsoft Sans Serif"/>
              </a:rPr>
              <a:t>tissues</a:t>
            </a:r>
            <a:r>
              <a:rPr sz="2400" spc="30" dirty="0">
                <a:latin typeface="Microsoft Sans Serif"/>
                <a:cs typeface="Microsoft Sans Serif"/>
              </a:rPr>
              <a:t> </a:t>
            </a:r>
            <a:r>
              <a:rPr sz="2400" spc="-215" dirty="0">
                <a:latin typeface="Microsoft Sans Serif"/>
                <a:cs typeface="Microsoft Sans Serif"/>
              </a:rPr>
              <a:t>when</a:t>
            </a:r>
            <a:r>
              <a:rPr sz="2400" spc="20" dirty="0">
                <a:latin typeface="Microsoft Sans Serif"/>
                <a:cs typeface="Microsoft Sans Serif"/>
              </a:rPr>
              <a:t> </a:t>
            </a:r>
            <a:r>
              <a:rPr sz="2400" spc="-105" dirty="0">
                <a:latin typeface="Microsoft Sans Serif"/>
                <a:cs typeface="Microsoft Sans Serif"/>
              </a:rPr>
              <a:t>highly</a:t>
            </a:r>
            <a:r>
              <a:rPr sz="2400" spc="5" dirty="0">
                <a:latin typeface="Microsoft Sans Serif"/>
                <a:cs typeface="Microsoft Sans Serif"/>
              </a:rPr>
              <a:t> </a:t>
            </a:r>
            <a:r>
              <a:rPr sz="2400" spc="-140" dirty="0">
                <a:latin typeface="Microsoft Sans Serif"/>
                <a:cs typeface="Microsoft Sans Serif"/>
              </a:rPr>
              <a:t>concentrated</a:t>
            </a:r>
            <a:r>
              <a:rPr sz="2400" spc="40" dirty="0">
                <a:latin typeface="Microsoft Sans Serif"/>
                <a:cs typeface="Microsoft Sans Serif"/>
              </a:rPr>
              <a:t> </a:t>
            </a:r>
            <a:r>
              <a:rPr sz="2400" spc="-145" dirty="0">
                <a:latin typeface="Microsoft Sans Serif"/>
                <a:cs typeface="Microsoft Sans Serif"/>
              </a:rPr>
              <a:t>vasoconstricting </a:t>
            </a:r>
            <a:r>
              <a:rPr sz="2400" spc="-175" dirty="0">
                <a:latin typeface="Microsoft Sans Serif"/>
                <a:cs typeface="Microsoft Sans Serif"/>
              </a:rPr>
              <a:t>solution</a:t>
            </a:r>
            <a:r>
              <a:rPr sz="2400" spc="15" dirty="0">
                <a:latin typeface="Microsoft Sans Serif"/>
                <a:cs typeface="Microsoft Sans Serif"/>
              </a:rPr>
              <a:t> </a:t>
            </a:r>
            <a:r>
              <a:rPr sz="2400" spc="-210" dirty="0">
                <a:latin typeface="Microsoft Sans Serif"/>
                <a:cs typeface="Microsoft Sans Serif"/>
              </a:rPr>
              <a:t>used</a:t>
            </a:r>
            <a:r>
              <a:rPr sz="2400" spc="30" dirty="0">
                <a:latin typeface="Microsoft Sans Serif"/>
                <a:cs typeface="Microsoft Sans Serif"/>
              </a:rPr>
              <a:t> </a:t>
            </a:r>
            <a:r>
              <a:rPr sz="2400" dirty="0">
                <a:latin typeface="Microsoft Sans Serif"/>
                <a:cs typeface="Microsoft Sans Serif"/>
              </a:rPr>
              <a:t>for </a:t>
            </a:r>
            <a:r>
              <a:rPr sz="2400" spc="-229" dirty="0">
                <a:latin typeface="Microsoft Sans Serif"/>
                <a:cs typeface="Microsoft Sans Serif"/>
              </a:rPr>
              <a:t>hemostasis</a:t>
            </a:r>
            <a:r>
              <a:rPr sz="2400" spc="50" dirty="0">
                <a:latin typeface="Microsoft Sans Serif"/>
                <a:cs typeface="Microsoft Sans Serif"/>
              </a:rPr>
              <a:t> </a:t>
            </a:r>
            <a:r>
              <a:rPr sz="2400" spc="-120" dirty="0">
                <a:latin typeface="Microsoft Sans Serif"/>
                <a:cs typeface="Microsoft Sans Serif"/>
              </a:rPr>
              <a:t>over</a:t>
            </a:r>
            <a:r>
              <a:rPr sz="2400" dirty="0">
                <a:latin typeface="Microsoft Sans Serif"/>
                <a:cs typeface="Microsoft Sans Serif"/>
              </a:rPr>
              <a:t> a</a:t>
            </a:r>
            <a:r>
              <a:rPr sz="2400" spc="25" dirty="0">
                <a:latin typeface="Microsoft Sans Serif"/>
                <a:cs typeface="Microsoft Sans Serif"/>
              </a:rPr>
              <a:t> </a:t>
            </a:r>
            <a:r>
              <a:rPr sz="2400" spc="-95" dirty="0">
                <a:latin typeface="Microsoft Sans Serif"/>
                <a:cs typeface="Microsoft Sans Serif"/>
              </a:rPr>
              <a:t>prolonged</a:t>
            </a:r>
            <a:r>
              <a:rPr sz="2400" spc="25" dirty="0">
                <a:latin typeface="Microsoft Sans Serif"/>
                <a:cs typeface="Microsoft Sans Serif"/>
              </a:rPr>
              <a:t> </a:t>
            </a:r>
            <a:r>
              <a:rPr sz="2400" spc="-10" dirty="0">
                <a:latin typeface="Microsoft Sans Serif"/>
                <a:cs typeface="Microsoft Sans Serif"/>
              </a:rPr>
              <a:t>period</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b="1" spc="-185" dirty="0">
                <a:latin typeface="Arial"/>
                <a:cs typeface="Arial"/>
              </a:rPr>
              <a:t>Hematoma</a:t>
            </a:r>
            <a:r>
              <a:rPr sz="2400" b="1" spc="-30" dirty="0">
                <a:latin typeface="Arial"/>
                <a:cs typeface="Arial"/>
              </a:rPr>
              <a:t> </a:t>
            </a:r>
            <a:r>
              <a:rPr sz="2400" spc="-225" dirty="0">
                <a:latin typeface="Microsoft Sans Serif"/>
                <a:cs typeface="Microsoft Sans Serif"/>
              </a:rPr>
              <a:t>is</a:t>
            </a:r>
            <a:r>
              <a:rPr sz="2400" spc="25" dirty="0">
                <a:latin typeface="Microsoft Sans Serif"/>
                <a:cs typeface="Microsoft Sans Serif"/>
              </a:rPr>
              <a:t> </a:t>
            </a:r>
            <a:r>
              <a:rPr sz="2400" spc="-155" dirty="0">
                <a:latin typeface="Microsoft Sans Serif"/>
                <a:cs typeface="Microsoft Sans Serif"/>
              </a:rPr>
              <a:t>possible</a:t>
            </a:r>
            <a:r>
              <a:rPr sz="2400" spc="-5" dirty="0">
                <a:latin typeface="Microsoft Sans Serif"/>
                <a:cs typeface="Microsoft Sans Serif"/>
              </a:rPr>
              <a:t> </a:t>
            </a:r>
            <a:r>
              <a:rPr sz="2400" spc="-80" dirty="0">
                <a:latin typeface="Microsoft Sans Serif"/>
                <a:cs typeface="Microsoft Sans Serif"/>
              </a:rPr>
              <a:t>but </a:t>
            </a:r>
            <a:r>
              <a:rPr sz="2400" spc="-10" dirty="0">
                <a:latin typeface="Microsoft Sans Serif"/>
                <a:cs typeface="Microsoft Sans Serif"/>
              </a:rPr>
              <a:t>rare</a:t>
            </a:r>
            <a:r>
              <a:rPr sz="2400" spc="-85" dirty="0">
                <a:latin typeface="Microsoft Sans Serif"/>
                <a:cs typeface="Microsoft Sans Serif"/>
              </a:rPr>
              <a:t> </a:t>
            </a:r>
            <a:r>
              <a:rPr sz="2400" spc="-190" dirty="0">
                <a:latin typeface="Microsoft Sans Serif"/>
                <a:cs typeface="Microsoft Sans Serif"/>
              </a:rPr>
              <a:t>because</a:t>
            </a:r>
            <a:r>
              <a:rPr sz="2400" spc="35" dirty="0">
                <a:latin typeface="Microsoft Sans Serif"/>
                <a:cs typeface="Microsoft Sans Serif"/>
              </a:rPr>
              <a:t> </a:t>
            </a:r>
            <a:r>
              <a:rPr sz="2400" dirty="0">
                <a:latin typeface="Microsoft Sans Serif"/>
                <a:cs typeface="Microsoft Sans Serif"/>
              </a:rPr>
              <a:t>of</a:t>
            </a:r>
            <a:r>
              <a:rPr sz="2400" spc="4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125" dirty="0">
                <a:latin typeface="Microsoft Sans Serif"/>
                <a:cs typeface="Microsoft Sans Serif"/>
              </a:rPr>
              <a:t>density</a:t>
            </a:r>
            <a:r>
              <a:rPr sz="2400" spc="-15" dirty="0">
                <a:latin typeface="Microsoft Sans Serif"/>
                <a:cs typeface="Microsoft Sans Serif"/>
              </a:rPr>
              <a:t> </a:t>
            </a:r>
            <a:r>
              <a:rPr sz="2400" spc="-70" dirty="0">
                <a:latin typeface="Microsoft Sans Serif"/>
                <a:cs typeface="Microsoft Sans Serif"/>
              </a:rPr>
              <a:t>and</a:t>
            </a:r>
            <a:r>
              <a:rPr sz="2400" spc="-20" dirty="0">
                <a:latin typeface="Microsoft Sans Serif"/>
                <a:cs typeface="Microsoft Sans Serif"/>
              </a:rPr>
              <a:t> </a:t>
            </a:r>
            <a:r>
              <a:rPr sz="2400" spc="-25" dirty="0">
                <a:latin typeface="Microsoft Sans Serif"/>
                <a:cs typeface="Microsoft Sans Serif"/>
              </a:rPr>
              <a:t>firm</a:t>
            </a:r>
            <a:r>
              <a:rPr sz="2400" spc="-5" dirty="0">
                <a:latin typeface="Microsoft Sans Serif"/>
                <a:cs typeface="Microsoft Sans Serif"/>
              </a:rPr>
              <a:t> </a:t>
            </a:r>
            <a:r>
              <a:rPr sz="2400" spc="-155" dirty="0">
                <a:latin typeface="Microsoft Sans Serif"/>
                <a:cs typeface="Microsoft Sans Serif"/>
              </a:rPr>
              <a:t>adherence</a:t>
            </a:r>
            <a:r>
              <a:rPr sz="2400" spc="-5" dirty="0">
                <a:latin typeface="Microsoft Sans Serif"/>
                <a:cs typeface="Microsoft Sans Serif"/>
              </a:rPr>
              <a:t> </a:t>
            </a:r>
            <a:r>
              <a:rPr sz="2400" spc="-25" dirty="0">
                <a:latin typeface="Microsoft Sans Serif"/>
                <a:cs typeface="Microsoft Sans Serif"/>
              </a:rPr>
              <a:t>of</a:t>
            </a:r>
            <a:endParaRPr sz="2400">
              <a:latin typeface="Microsoft Sans Serif"/>
              <a:cs typeface="Microsoft Sans Serif"/>
            </a:endParaRPr>
          </a:p>
          <a:p>
            <a:pPr marL="241300">
              <a:lnSpc>
                <a:spcPct val="100000"/>
              </a:lnSpc>
              <a:spcBef>
                <a:spcPts val="580"/>
              </a:spcBef>
            </a:pPr>
            <a:r>
              <a:rPr sz="2400" dirty="0">
                <a:latin typeface="Microsoft Sans Serif"/>
                <a:cs typeface="Microsoft Sans Serif"/>
              </a:rPr>
              <a:t>palatal</a:t>
            </a:r>
            <a:r>
              <a:rPr sz="2400" spc="-125" dirty="0">
                <a:latin typeface="Microsoft Sans Serif"/>
                <a:cs typeface="Microsoft Sans Serif"/>
              </a:rPr>
              <a:t> </a:t>
            </a:r>
            <a:r>
              <a:rPr sz="2400" spc="-254" dirty="0">
                <a:latin typeface="Microsoft Sans Serif"/>
                <a:cs typeface="Microsoft Sans Serif"/>
              </a:rPr>
              <a:t>tissues</a:t>
            </a:r>
            <a:r>
              <a:rPr sz="2400" spc="55" dirty="0">
                <a:latin typeface="Microsoft Sans Serif"/>
                <a:cs typeface="Microsoft Sans Serif"/>
              </a:rPr>
              <a:t> </a:t>
            </a:r>
            <a:r>
              <a:rPr sz="2400" dirty="0">
                <a:latin typeface="Microsoft Sans Serif"/>
                <a:cs typeface="Microsoft Sans Serif"/>
              </a:rPr>
              <a:t>to</a:t>
            </a:r>
            <a:r>
              <a:rPr sz="2400" spc="-55" dirty="0">
                <a:latin typeface="Microsoft Sans Serif"/>
                <a:cs typeface="Microsoft Sans Serif"/>
              </a:rPr>
              <a:t> </a:t>
            </a:r>
            <a:r>
              <a:rPr sz="2400" spc="-105" dirty="0">
                <a:latin typeface="Microsoft Sans Serif"/>
                <a:cs typeface="Microsoft Sans Serif"/>
              </a:rPr>
              <a:t>underlying</a:t>
            </a:r>
            <a:r>
              <a:rPr sz="2400" spc="-45" dirty="0">
                <a:latin typeface="Microsoft Sans Serif"/>
                <a:cs typeface="Microsoft Sans Serif"/>
              </a:rPr>
              <a:t> </a:t>
            </a:r>
            <a:r>
              <a:rPr sz="2400" spc="-10" dirty="0">
                <a:latin typeface="Microsoft Sans Serif"/>
                <a:cs typeface="Microsoft Sans Serif"/>
              </a:rPr>
              <a:t>bone.</a:t>
            </a:r>
            <a:endParaRPr sz="2400">
              <a:latin typeface="Microsoft Sans Serif"/>
              <a:cs typeface="Microsoft Sans Serif"/>
            </a:endParaRPr>
          </a:p>
          <a:p>
            <a:pPr marL="241300" marR="1435100" indent="-229235">
              <a:lnSpc>
                <a:spcPct val="120000"/>
              </a:lnSpc>
              <a:spcBef>
                <a:spcPts val="1010"/>
              </a:spcBef>
              <a:buSzPct val="125000"/>
              <a:buFont typeface="Arial MT"/>
              <a:buChar char="•"/>
              <a:tabLst>
                <a:tab pos="241300" algn="l"/>
              </a:tabLst>
            </a:pPr>
            <a:r>
              <a:rPr sz="2400" spc="-270" dirty="0">
                <a:latin typeface="Microsoft Sans Serif"/>
                <a:cs typeface="Microsoft Sans Serif"/>
              </a:rPr>
              <a:t>Some</a:t>
            </a:r>
            <a:r>
              <a:rPr sz="2400" spc="15" dirty="0">
                <a:latin typeface="Microsoft Sans Serif"/>
                <a:cs typeface="Microsoft Sans Serif"/>
              </a:rPr>
              <a:t> </a:t>
            </a:r>
            <a:r>
              <a:rPr sz="2400" spc="-114" dirty="0">
                <a:latin typeface="Microsoft Sans Serif"/>
                <a:cs typeface="Microsoft Sans Serif"/>
              </a:rPr>
              <a:t>patients</a:t>
            </a:r>
            <a:r>
              <a:rPr sz="2400" spc="-45" dirty="0">
                <a:latin typeface="Microsoft Sans Serif"/>
                <a:cs typeface="Microsoft Sans Serif"/>
              </a:rPr>
              <a:t> </a:t>
            </a:r>
            <a:r>
              <a:rPr sz="2400" spc="-135" dirty="0">
                <a:latin typeface="Microsoft Sans Serif"/>
                <a:cs typeface="Microsoft Sans Serif"/>
              </a:rPr>
              <a:t>may</a:t>
            </a:r>
            <a:r>
              <a:rPr sz="2400" spc="-25" dirty="0">
                <a:latin typeface="Microsoft Sans Serif"/>
                <a:cs typeface="Microsoft Sans Serif"/>
              </a:rPr>
              <a:t> </a:t>
            </a:r>
            <a:r>
              <a:rPr sz="2400" dirty="0">
                <a:latin typeface="Microsoft Sans Serif"/>
                <a:cs typeface="Microsoft Sans Serif"/>
              </a:rPr>
              <a:t>be</a:t>
            </a:r>
            <a:r>
              <a:rPr sz="2400" spc="-105" dirty="0">
                <a:latin typeface="Microsoft Sans Serif"/>
                <a:cs typeface="Microsoft Sans Serif"/>
              </a:rPr>
              <a:t> </a:t>
            </a:r>
            <a:r>
              <a:rPr sz="2400" b="1" spc="-175" dirty="0">
                <a:latin typeface="Arial"/>
                <a:cs typeface="Arial"/>
              </a:rPr>
              <a:t>uncomfortabl</a:t>
            </a:r>
            <a:r>
              <a:rPr sz="2400" spc="-175" dirty="0">
                <a:latin typeface="Microsoft Sans Serif"/>
                <a:cs typeface="Microsoft Sans Serif"/>
              </a:rPr>
              <a:t>e</a:t>
            </a:r>
            <a:r>
              <a:rPr sz="2400" spc="15" dirty="0">
                <a:latin typeface="Microsoft Sans Serif"/>
                <a:cs typeface="Microsoft Sans Serif"/>
              </a:rPr>
              <a:t> </a:t>
            </a:r>
            <a:r>
              <a:rPr sz="2400" spc="50" dirty="0">
                <a:latin typeface="Microsoft Sans Serif"/>
                <a:cs typeface="Microsoft Sans Serif"/>
              </a:rPr>
              <a:t>if</a:t>
            </a:r>
            <a:r>
              <a:rPr sz="2400" spc="35" dirty="0">
                <a:latin typeface="Microsoft Sans Serif"/>
                <a:cs typeface="Microsoft Sans Serif"/>
              </a:rPr>
              <a:t> </a:t>
            </a:r>
            <a:r>
              <a:rPr sz="2400" spc="-80" dirty="0">
                <a:latin typeface="Microsoft Sans Serif"/>
                <a:cs typeface="Microsoft Sans Serif"/>
              </a:rPr>
              <a:t>their</a:t>
            </a:r>
            <a:r>
              <a:rPr sz="2400" spc="-50" dirty="0">
                <a:latin typeface="Microsoft Sans Serif"/>
                <a:cs typeface="Microsoft Sans Serif"/>
              </a:rPr>
              <a:t> </a:t>
            </a:r>
            <a:r>
              <a:rPr sz="2400" spc="-80" dirty="0">
                <a:latin typeface="Microsoft Sans Serif"/>
                <a:cs typeface="Microsoft Sans Serif"/>
              </a:rPr>
              <a:t>soft</a:t>
            </a:r>
            <a:r>
              <a:rPr sz="2400" spc="-10" dirty="0">
                <a:latin typeface="Microsoft Sans Serif"/>
                <a:cs typeface="Microsoft Sans Serif"/>
              </a:rPr>
              <a:t> </a:t>
            </a:r>
            <a:r>
              <a:rPr sz="2400" spc="-20" dirty="0">
                <a:latin typeface="Microsoft Sans Serif"/>
                <a:cs typeface="Microsoft Sans Serif"/>
              </a:rPr>
              <a:t>palate</a:t>
            </a:r>
            <a:r>
              <a:rPr sz="2400" spc="-35" dirty="0">
                <a:latin typeface="Microsoft Sans Serif"/>
                <a:cs typeface="Microsoft Sans Serif"/>
              </a:rPr>
              <a:t> </a:t>
            </a:r>
            <a:r>
              <a:rPr sz="2400" spc="-190" dirty="0">
                <a:latin typeface="Microsoft Sans Serif"/>
                <a:cs typeface="Microsoft Sans Serif"/>
              </a:rPr>
              <a:t>becomes </a:t>
            </a:r>
            <a:r>
              <a:rPr sz="2400" spc="-65" dirty="0">
                <a:latin typeface="Microsoft Sans Serif"/>
                <a:cs typeface="Microsoft Sans Serif"/>
              </a:rPr>
              <a:t>anesthetized</a:t>
            </a:r>
            <a:endParaRPr sz="2400">
              <a:latin typeface="Microsoft Sans Serif"/>
              <a:cs typeface="Microsoft Sans Serif"/>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83921"/>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p:nvPr/>
        </p:nvSpPr>
        <p:spPr>
          <a:xfrm>
            <a:off x="1055624" y="1174794"/>
            <a:ext cx="8122920" cy="3150221"/>
          </a:xfrm>
          <a:prstGeom prst="rect">
            <a:avLst/>
          </a:prstGeom>
        </p:spPr>
        <p:txBody>
          <a:bodyPr vert="horz" wrap="square" lIns="0" tIns="112395" rIns="0" bIns="0" rtlCol="0">
            <a:spAutoFit/>
          </a:bodyPr>
          <a:lstStyle/>
          <a:p>
            <a:pPr marL="241300" indent="-228600">
              <a:lnSpc>
                <a:spcPct val="100000"/>
              </a:lnSpc>
              <a:spcBef>
                <a:spcPts val="885"/>
              </a:spcBef>
              <a:buSzPct val="125000"/>
              <a:buFont typeface="Arial MT"/>
              <a:buChar char="•"/>
              <a:tabLst>
                <a:tab pos="241300" algn="l"/>
              </a:tabLst>
            </a:pPr>
            <a:r>
              <a:rPr sz="2400" spc="-195" dirty="0">
                <a:latin typeface="Microsoft Sans Serif"/>
                <a:cs typeface="Microsoft Sans Serif"/>
              </a:rPr>
              <a:t>Also</a:t>
            </a:r>
            <a:r>
              <a:rPr sz="2400" spc="75" dirty="0">
                <a:latin typeface="Microsoft Sans Serif"/>
                <a:cs typeface="Microsoft Sans Serif"/>
              </a:rPr>
              <a:t> </a:t>
            </a:r>
            <a:r>
              <a:rPr sz="2400" spc="-225" dirty="0">
                <a:latin typeface="Microsoft Sans Serif"/>
                <a:cs typeface="Microsoft Sans Serif"/>
              </a:rPr>
              <a:t>known</a:t>
            </a:r>
            <a:r>
              <a:rPr sz="2400" spc="70" dirty="0">
                <a:latin typeface="Microsoft Sans Serif"/>
                <a:cs typeface="Microsoft Sans Serif"/>
              </a:rPr>
              <a:t> </a:t>
            </a:r>
            <a:r>
              <a:rPr sz="2400" spc="-220" dirty="0">
                <a:latin typeface="Microsoft Sans Serif"/>
                <a:cs typeface="Microsoft Sans Serif"/>
              </a:rPr>
              <a:t>as</a:t>
            </a:r>
            <a:r>
              <a:rPr sz="2400" spc="85" dirty="0">
                <a:latin typeface="Microsoft Sans Serif"/>
                <a:cs typeface="Microsoft Sans Serif"/>
              </a:rPr>
              <a:t> </a:t>
            </a:r>
            <a:r>
              <a:rPr sz="2400" b="1" spc="-175" dirty="0">
                <a:latin typeface="Arial"/>
                <a:cs typeface="Arial"/>
              </a:rPr>
              <a:t>Incisive</a:t>
            </a:r>
            <a:r>
              <a:rPr sz="2400" b="1" spc="35" dirty="0">
                <a:latin typeface="Arial"/>
                <a:cs typeface="Arial"/>
              </a:rPr>
              <a:t> </a:t>
            </a:r>
            <a:r>
              <a:rPr sz="2400" b="1" spc="-180" dirty="0">
                <a:latin typeface="Arial"/>
                <a:cs typeface="Arial"/>
              </a:rPr>
              <a:t>nerve</a:t>
            </a:r>
            <a:r>
              <a:rPr sz="2400" b="1" spc="35" dirty="0">
                <a:latin typeface="Arial"/>
                <a:cs typeface="Arial"/>
              </a:rPr>
              <a:t> </a:t>
            </a:r>
            <a:r>
              <a:rPr sz="2400" b="1" spc="-180" dirty="0">
                <a:latin typeface="Arial"/>
                <a:cs typeface="Arial"/>
              </a:rPr>
              <a:t>block,</a:t>
            </a:r>
            <a:r>
              <a:rPr sz="2400" b="1" spc="55" dirty="0">
                <a:latin typeface="Arial"/>
                <a:cs typeface="Arial"/>
              </a:rPr>
              <a:t> </a:t>
            </a:r>
            <a:r>
              <a:rPr sz="2400" b="1" spc="-175" dirty="0">
                <a:latin typeface="Arial"/>
                <a:cs typeface="Arial"/>
              </a:rPr>
              <a:t>sphenopalatine</a:t>
            </a:r>
            <a:r>
              <a:rPr lang="en-US" sz="2400" b="1" spc="-175" dirty="0">
                <a:latin typeface="Arial"/>
                <a:cs typeface="Arial"/>
              </a:rPr>
              <a:t> </a:t>
            </a:r>
            <a:r>
              <a:rPr sz="2400" b="1" spc="-175" dirty="0">
                <a:latin typeface="Arial"/>
                <a:cs typeface="Arial"/>
              </a:rPr>
              <a:t>nerve</a:t>
            </a:r>
            <a:r>
              <a:rPr sz="2400" b="1" spc="50" dirty="0">
                <a:latin typeface="Arial"/>
                <a:cs typeface="Arial"/>
              </a:rPr>
              <a:t> </a:t>
            </a:r>
            <a:r>
              <a:rPr sz="2400" b="1" spc="-105" dirty="0">
                <a:latin typeface="Arial"/>
                <a:cs typeface="Arial"/>
              </a:rPr>
              <a:t>block</a:t>
            </a:r>
            <a:endParaRPr sz="2400" dirty="0">
              <a:latin typeface="Arial"/>
              <a:cs typeface="Arial"/>
            </a:endParaRPr>
          </a:p>
          <a:p>
            <a:pPr marL="241300" indent="-228600">
              <a:lnSpc>
                <a:spcPct val="100000"/>
              </a:lnSpc>
              <a:spcBef>
                <a:spcPts val="1580"/>
              </a:spcBef>
              <a:buSzPct val="125000"/>
              <a:buFont typeface="Arial MT"/>
              <a:buChar char="•"/>
              <a:tabLst>
                <a:tab pos="241300" algn="l"/>
              </a:tabLst>
            </a:pPr>
            <a:r>
              <a:rPr sz="2400" spc="-140" dirty="0">
                <a:latin typeface="Microsoft Sans Serif"/>
                <a:cs typeface="Microsoft Sans Serif"/>
              </a:rPr>
              <a:t>Administration</a:t>
            </a:r>
            <a:r>
              <a:rPr sz="2400" spc="60" dirty="0">
                <a:latin typeface="Microsoft Sans Serif"/>
                <a:cs typeface="Microsoft Sans Serif"/>
              </a:rPr>
              <a:t> </a:t>
            </a:r>
            <a:r>
              <a:rPr sz="2400" dirty="0">
                <a:latin typeface="Microsoft Sans Serif"/>
                <a:cs typeface="Microsoft Sans Serif"/>
              </a:rPr>
              <a:t>of</a:t>
            </a:r>
            <a:r>
              <a:rPr sz="2400" spc="114" dirty="0">
                <a:latin typeface="Microsoft Sans Serif"/>
                <a:cs typeface="Microsoft Sans Serif"/>
              </a:rPr>
              <a:t> </a:t>
            </a:r>
            <a:r>
              <a:rPr sz="2400" dirty="0">
                <a:latin typeface="Microsoft Sans Serif"/>
                <a:cs typeface="Microsoft Sans Serif"/>
              </a:rPr>
              <a:t>a</a:t>
            </a:r>
            <a:r>
              <a:rPr sz="2400" spc="55" dirty="0">
                <a:latin typeface="Microsoft Sans Serif"/>
                <a:cs typeface="Microsoft Sans Serif"/>
              </a:rPr>
              <a:t> </a:t>
            </a:r>
            <a:r>
              <a:rPr sz="2400" spc="-260" dirty="0">
                <a:latin typeface="Microsoft Sans Serif"/>
                <a:cs typeface="Microsoft Sans Serif"/>
              </a:rPr>
              <a:t>minimum</a:t>
            </a:r>
            <a:r>
              <a:rPr sz="2400" spc="15" dirty="0">
                <a:latin typeface="Microsoft Sans Serif"/>
                <a:cs typeface="Microsoft Sans Serif"/>
              </a:rPr>
              <a:t> </a:t>
            </a:r>
            <a:r>
              <a:rPr sz="2400" spc="-215" dirty="0">
                <a:latin typeface="Microsoft Sans Serif"/>
                <a:cs typeface="Microsoft Sans Serif"/>
              </a:rPr>
              <a:t>volume</a:t>
            </a:r>
            <a:r>
              <a:rPr sz="2400" dirty="0">
                <a:latin typeface="Microsoft Sans Serif"/>
                <a:cs typeface="Microsoft Sans Serif"/>
              </a:rPr>
              <a:t> of</a:t>
            </a:r>
            <a:r>
              <a:rPr sz="2400" spc="120" dirty="0">
                <a:latin typeface="Microsoft Sans Serif"/>
                <a:cs typeface="Microsoft Sans Serif"/>
              </a:rPr>
              <a:t> </a:t>
            </a:r>
            <a:r>
              <a:rPr sz="2400" spc="-165" dirty="0">
                <a:latin typeface="Microsoft Sans Serif"/>
                <a:cs typeface="Microsoft Sans Serif"/>
              </a:rPr>
              <a:t>anesthetic</a:t>
            </a:r>
            <a:r>
              <a:rPr sz="2400" spc="40" dirty="0">
                <a:latin typeface="Microsoft Sans Serif"/>
                <a:cs typeface="Microsoft Sans Serif"/>
              </a:rPr>
              <a:t> </a:t>
            </a:r>
            <a:r>
              <a:rPr sz="2400" spc="-50" dirty="0">
                <a:latin typeface="Microsoft Sans Serif"/>
                <a:cs typeface="Microsoft Sans Serif"/>
              </a:rPr>
              <a:t>solution.</a:t>
            </a:r>
            <a:endParaRPr sz="2400" dirty="0">
              <a:latin typeface="Microsoft Sans Serif"/>
              <a:cs typeface="Microsoft Sans Serif"/>
            </a:endParaRPr>
          </a:p>
          <a:p>
            <a:pPr marL="241300" indent="-228600">
              <a:lnSpc>
                <a:spcPct val="100000"/>
              </a:lnSpc>
              <a:spcBef>
                <a:spcPts val="1565"/>
              </a:spcBef>
              <a:buSzPct val="125000"/>
              <a:buFont typeface="Arial MT"/>
              <a:buChar char="•"/>
              <a:tabLst>
                <a:tab pos="241300" algn="l"/>
              </a:tabLst>
            </a:pPr>
            <a:r>
              <a:rPr lang="en-US" sz="2400" spc="-60" dirty="0">
                <a:latin typeface="Microsoft Sans Serif"/>
                <a:cs typeface="Microsoft Sans Serif"/>
              </a:rPr>
              <a:t>W</a:t>
            </a:r>
            <a:r>
              <a:rPr sz="2400" spc="-60" dirty="0">
                <a:latin typeface="Microsoft Sans Serif"/>
                <a:cs typeface="Microsoft Sans Serif"/>
              </a:rPr>
              <a:t>ide</a:t>
            </a:r>
            <a:r>
              <a:rPr sz="2400" spc="-100" dirty="0">
                <a:latin typeface="Microsoft Sans Serif"/>
                <a:cs typeface="Microsoft Sans Serif"/>
              </a:rPr>
              <a:t> </a:t>
            </a:r>
            <a:r>
              <a:rPr sz="2400" dirty="0">
                <a:latin typeface="Microsoft Sans Serif"/>
                <a:cs typeface="Microsoft Sans Serif"/>
              </a:rPr>
              <a:t>area</a:t>
            </a:r>
            <a:r>
              <a:rPr sz="2400" spc="-114" dirty="0">
                <a:latin typeface="Microsoft Sans Serif"/>
                <a:cs typeface="Microsoft Sans Serif"/>
              </a:rPr>
              <a:t> </a:t>
            </a:r>
            <a:r>
              <a:rPr sz="2400" dirty="0">
                <a:latin typeface="Microsoft Sans Serif"/>
                <a:cs typeface="Microsoft Sans Serif"/>
              </a:rPr>
              <a:t>of</a:t>
            </a:r>
            <a:r>
              <a:rPr sz="2400" spc="35" dirty="0">
                <a:latin typeface="Microsoft Sans Serif"/>
                <a:cs typeface="Microsoft Sans Serif"/>
              </a:rPr>
              <a:t> </a:t>
            </a:r>
            <a:r>
              <a:rPr sz="2400" dirty="0">
                <a:latin typeface="Microsoft Sans Serif"/>
                <a:cs typeface="Microsoft Sans Serif"/>
              </a:rPr>
              <a:t>palatal</a:t>
            </a:r>
            <a:r>
              <a:rPr sz="2400" spc="-30" dirty="0">
                <a:latin typeface="Microsoft Sans Serif"/>
                <a:cs typeface="Microsoft Sans Serif"/>
              </a:rPr>
              <a:t> </a:t>
            </a:r>
            <a:r>
              <a:rPr sz="2400" spc="-90" dirty="0">
                <a:latin typeface="Microsoft Sans Serif"/>
                <a:cs typeface="Microsoft Sans Serif"/>
              </a:rPr>
              <a:t>soft</a:t>
            </a:r>
            <a:r>
              <a:rPr sz="2400" spc="-25"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220" dirty="0">
                <a:latin typeface="Microsoft Sans Serif"/>
                <a:cs typeface="Microsoft Sans Serif"/>
              </a:rPr>
              <a:t>is</a:t>
            </a:r>
            <a:r>
              <a:rPr sz="2400" spc="30" dirty="0">
                <a:latin typeface="Microsoft Sans Serif"/>
                <a:cs typeface="Microsoft Sans Serif"/>
              </a:rPr>
              <a:t> </a:t>
            </a:r>
            <a:r>
              <a:rPr sz="2400" spc="-10" dirty="0">
                <a:latin typeface="Microsoft Sans Serif"/>
                <a:cs typeface="Microsoft Sans Serif"/>
              </a:rPr>
              <a:t>achieved</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70" dirty="0">
                <a:latin typeface="Microsoft Sans Serif"/>
                <a:cs typeface="Microsoft Sans Serif"/>
              </a:rPr>
              <a:t>Thereby</a:t>
            </a:r>
            <a:r>
              <a:rPr sz="2400" spc="10" dirty="0">
                <a:latin typeface="Microsoft Sans Serif"/>
                <a:cs typeface="Microsoft Sans Serif"/>
              </a:rPr>
              <a:t> </a:t>
            </a:r>
            <a:r>
              <a:rPr sz="2400" spc="-175" dirty="0">
                <a:latin typeface="Microsoft Sans Serif"/>
                <a:cs typeface="Microsoft Sans Serif"/>
              </a:rPr>
              <a:t>minimizing</a:t>
            </a:r>
            <a:r>
              <a:rPr sz="2400" spc="-1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40" dirty="0">
                <a:latin typeface="Microsoft Sans Serif"/>
                <a:cs typeface="Microsoft Sans Serif"/>
              </a:rPr>
              <a:t>need</a:t>
            </a:r>
            <a:r>
              <a:rPr sz="2400" spc="-20" dirty="0">
                <a:latin typeface="Microsoft Sans Serif"/>
                <a:cs typeface="Microsoft Sans Serif"/>
              </a:rPr>
              <a:t> </a:t>
            </a:r>
            <a:r>
              <a:rPr sz="2400" dirty="0">
                <a:latin typeface="Microsoft Sans Serif"/>
                <a:cs typeface="Microsoft Sans Serif"/>
              </a:rPr>
              <a:t>for</a:t>
            </a:r>
            <a:r>
              <a:rPr sz="2400" spc="-30" dirty="0">
                <a:latin typeface="Microsoft Sans Serif"/>
                <a:cs typeface="Microsoft Sans Serif"/>
              </a:rPr>
              <a:t> </a:t>
            </a:r>
            <a:r>
              <a:rPr sz="2400" spc="-114" dirty="0">
                <a:latin typeface="Microsoft Sans Serif"/>
                <a:cs typeface="Microsoft Sans Serif"/>
              </a:rPr>
              <a:t>multiple</a:t>
            </a:r>
            <a:r>
              <a:rPr sz="2400" spc="-20" dirty="0">
                <a:latin typeface="Microsoft Sans Serif"/>
                <a:cs typeface="Microsoft Sans Serif"/>
              </a:rPr>
              <a:t> </a:t>
            </a:r>
            <a:r>
              <a:rPr sz="2400" dirty="0">
                <a:latin typeface="Microsoft Sans Serif"/>
                <a:cs typeface="Microsoft Sans Serif"/>
              </a:rPr>
              <a:t>palatal </a:t>
            </a:r>
            <a:r>
              <a:rPr sz="2400" spc="-70" dirty="0">
                <a:latin typeface="Microsoft Sans Serif"/>
                <a:cs typeface="Microsoft Sans Serif"/>
              </a:rPr>
              <a:t>injections.</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b="1" spc="-180" dirty="0">
                <a:latin typeface="Arial"/>
                <a:cs typeface="Arial"/>
              </a:rPr>
              <a:t>Nerves</a:t>
            </a:r>
            <a:r>
              <a:rPr sz="2400" b="1" spc="10" dirty="0">
                <a:latin typeface="Arial"/>
                <a:cs typeface="Arial"/>
              </a:rPr>
              <a:t> </a:t>
            </a:r>
            <a:r>
              <a:rPr sz="2400" b="1" spc="-185" dirty="0">
                <a:latin typeface="Arial"/>
                <a:cs typeface="Arial"/>
              </a:rPr>
              <a:t>Anesthetized:</a:t>
            </a:r>
            <a:r>
              <a:rPr sz="2400" b="1" spc="40" dirty="0">
                <a:latin typeface="Arial"/>
                <a:cs typeface="Arial"/>
              </a:rPr>
              <a:t> </a:t>
            </a:r>
            <a:r>
              <a:rPr sz="2400" spc="-110" dirty="0">
                <a:latin typeface="Microsoft Sans Serif"/>
                <a:cs typeface="Microsoft Sans Serif"/>
              </a:rPr>
              <a:t>Nasopalatine</a:t>
            </a:r>
            <a:r>
              <a:rPr sz="2400" spc="85" dirty="0">
                <a:latin typeface="Microsoft Sans Serif"/>
                <a:cs typeface="Microsoft Sans Serif"/>
              </a:rPr>
              <a:t> </a:t>
            </a:r>
            <a:r>
              <a:rPr sz="2400" spc="-190" dirty="0">
                <a:latin typeface="Microsoft Sans Serif"/>
                <a:cs typeface="Microsoft Sans Serif"/>
              </a:rPr>
              <a:t>nerves</a:t>
            </a:r>
            <a:r>
              <a:rPr sz="2400" spc="60" dirty="0">
                <a:latin typeface="Microsoft Sans Serif"/>
                <a:cs typeface="Microsoft Sans Serif"/>
              </a:rPr>
              <a:t> </a:t>
            </a:r>
            <a:r>
              <a:rPr sz="2400" spc="-10" dirty="0">
                <a:latin typeface="Microsoft Sans Serif"/>
                <a:cs typeface="Microsoft Sans Serif"/>
              </a:rPr>
              <a:t>bilaterally.</a:t>
            </a:r>
            <a:endParaRPr sz="2400" dirty="0">
              <a:latin typeface="Microsoft Sans Serif"/>
              <a:cs typeface="Microsoft Sans Serif"/>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39090"/>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p:nvPr/>
        </p:nvSpPr>
        <p:spPr>
          <a:xfrm>
            <a:off x="1117803" y="955414"/>
            <a:ext cx="9672955" cy="1497965"/>
          </a:xfrm>
          <a:prstGeom prst="rect">
            <a:avLst/>
          </a:prstGeom>
        </p:spPr>
        <p:txBody>
          <a:bodyPr vert="horz" wrap="square" lIns="0" tIns="113030" rIns="0" bIns="0" rtlCol="0">
            <a:spAutoFit/>
          </a:bodyPr>
          <a:lstStyle/>
          <a:p>
            <a:pPr marL="12700">
              <a:lnSpc>
                <a:spcPct val="100000"/>
              </a:lnSpc>
              <a:spcBef>
                <a:spcPts val="890"/>
              </a:spcBef>
            </a:pPr>
            <a:r>
              <a:rPr sz="2400" b="1" spc="-180" dirty="0">
                <a:latin typeface="Arial"/>
                <a:cs typeface="Arial"/>
              </a:rPr>
              <a:t>Areas</a:t>
            </a:r>
            <a:r>
              <a:rPr sz="2400" b="1" spc="5" dirty="0">
                <a:latin typeface="Arial"/>
                <a:cs typeface="Arial"/>
              </a:rPr>
              <a:t> </a:t>
            </a:r>
            <a:r>
              <a:rPr sz="2400" b="1" spc="-90" dirty="0">
                <a:latin typeface="Arial"/>
                <a:cs typeface="Arial"/>
              </a:rPr>
              <a:t>Anesthetized</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95" dirty="0">
                <a:latin typeface="Microsoft Sans Serif"/>
                <a:cs typeface="Microsoft Sans Serif"/>
              </a:rPr>
              <a:t>Anterior</a:t>
            </a:r>
            <a:r>
              <a:rPr sz="2400" spc="-65" dirty="0">
                <a:latin typeface="Microsoft Sans Serif"/>
                <a:cs typeface="Microsoft Sans Serif"/>
              </a:rPr>
              <a:t> </a:t>
            </a:r>
            <a:r>
              <a:rPr sz="2400" spc="-75" dirty="0">
                <a:latin typeface="Microsoft Sans Serif"/>
                <a:cs typeface="Microsoft Sans Serif"/>
              </a:rPr>
              <a:t>portion</a:t>
            </a:r>
            <a:r>
              <a:rPr sz="2400" spc="-85" dirty="0">
                <a:latin typeface="Microsoft Sans Serif"/>
                <a:cs typeface="Microsoft Sans Serif"/>
              </a:rPr>
              <a:t> </a:t>
            </a:r>
            <a:r>
              <a:rPr sz="2400" dirty="0">
                <a:latin typeface="Microsoft Sans Serif"/>
                <a:cs typeface="Microsoft Sans Serif"/>
              </a:rPr>
              <a:t>of</a:t>
            </a:r>
            <a:r>
              <a:rPr sz="2400" spc="-5"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55" dirty="0">
                <a:latin typeface="Microsoft Sans Serif"/>
                <a:cs typeface="Microsoft Sans Serif"/>
              </a:rPr>
              <a:t>hard</a:t>
            </a:r>
            <a:r>
              <a:rPr sz="2400" spc="-45" dirty="0">
                <a:latin typeface="Microsoft Sans Serif"/>
                <a:cs typeface="Microsoft Sans Serif"/>
              </a:rPr>
              <a:t> </a:t>
            </a:r>
            <a:r>
              <a:rPr sz="2400" spc="-20" dirty="0">
                <a:latin typeface="Microsoft Sans Serif"/>
                <a:cs typeface="Microsoft Sans Serif"/>
              </a:rPr>
              <a:t>palate</a:t>
            </a:r>
            <a:r>
              <a:rPr sz="2400" spc="-40" dirty="0">
                <a:latin typeface="Microsoft Sans Serif"/>
                <a:cs typeface="Microsoft Sans Serif"/>
              </a:rPr>
              <a:t> </a:t>
            </a:r>
            <a:r>
              <a:rPr sz="2400" spc="-105" dirty="0">
                <a:latin typeface="Microsoft Sans Serif"/>
                <a:cs typeface="Microsoft Sans Serif"/>
              </a:rPr>
              <a:t>(soft</a:t>
            </a:r>
            <a:r>
              <a:rPr sz="2400" spc="-50" dirty="0">
                <a:latin typeface="Microsoft Sans Serif"/>
                <a:cs typeface="Microsoft Sans Serif"/>
              </a:rPr>
              <a:t> </a:t>
            </a:r>
            <a:r>
              <a:rPr sz="2400" spc="-70" dirty="0">
                <a:latin typeface="Microsoft Sans Serif"/>
                <a:cs typeface="Microsoft Sans Serif"/>
              </a:rPr>
              <a:t>and</a:t>
            </a:r>
            <a:r>
              <a:rPr sz="2400" spc="-45" dirty="0">
                <a:latin typeface="Microsoft Sans Serif"/>
                <a:cs typeface="Microsoft Sans Serif"/>
              </a:rPr>
              <a:t> </a:t>
            </a:r>
            <a:r>
              <a:rPr sz="2400" spc="-55" dirty="0">
                <a:latin typeface="Microsoft Sans Serif"/>
                <a:cs typeface="Microsoft Sans Serif"/>
              </a:rPr>
              <a:t>hard</a:t>
            </a:r>
            <a:r>
              <a:rPr sz="2400" spc="-45" dirty="0">
                <a:latin typeface="Microsoft Sans Serif"/>
                <a:cs typeface="Microsoft Sans Serif"/>
              </a:rPr>
              <a:t> </a:t>
            </a:r>
            <a:r>
              <a:rPr sz="2400" spc="-240" dirty="0">
                <a:latin typeface="Microsoft Sans Serif"/>
                <a:cs typeface="Microsoft Sans Serif"/>
              </a:rPr>
              <a:t>tissues)</a:t>
            </a:r>
            <a:r>
              <a:rPr sz="2400" spc="45" dirty="0">
                <a:latin typeface="Microsoft Sans Serif"/>
                <a:cs typeface="Microsoft Sans Serif"/>
              </a:rPr>
              <a:t> </a:t>
            </a:r>
            <a:r>
              <a:rPr sz="2400" spc="-25" dirty="0">
                <a:latin typeface="Microsoft Sans Serif"/>
                <a:cs typeface="Microsoft Sans Serif"/>
              </a:rPr>
              <a:t>bilaterally</a:t>
            </a:r>
            <a:r>
              <a:rPr sz="2400" spc="-45" dirty="0">
                <a:latin typeface="Microsoft Sans Serif"/>
                <a:cs typeface="Microsoft Sans Serif"/>
              </a:rPr>
              <a:t> </a:t>
            </a:r>
            <a:r>
              <a:rPr sz="2400" spc="-90" dirty="0">
                <a:latin typeface="Microsoft Sans Serif"/>
                <a:cs typeface="Microsoft Sans Serif"/>
              </a:rPr>
              <a:t>from</a:t>
            </a:r>
            <a:r>
              <a:rPr sz="2400" spc="-35" dirty="0">
                <a:latin typeface="Microsoft Sans Serif"/>
                <a:cs typeface="Microsoft Sans Serif"/>
              </a:rPr>
              <a:t> </a:t>
            </a:r>
            <a:r>
              <a:rPr sz="2400" spc="-40" dirty="0">
                <a:latin typeface="Microsoft Sans Serif"/>
                <a:cs typeface="Microsoft Sans Serif"/>
              </a:rPr>
              <a:t>the</a:t>
            </a:r>
            <a:endParaRPr sz="2400">
              <a:latin typeface="Microsoft Sans Serif"/>
              <a:cs typeface="Microsoft Sans Serif"/>
            </a:endParaRPr>
          </a:p>
          <a:p>
            <a:pPr marL="241300">
              <a:lnSpc>
                <a:spcPct val="100000"/>
              </a:lnSpc>
              <a:spcBef>
                <a:spcPts val="580"/>
              </a:spcBef>
            </a:pPr>
            <a:r>
              <a:rPr sz="2400" spc="-120" dirty="0">
                <a:latin typeface="Microsoft Sans Serif"/>
                <a:cs typeface="Microsoft Sans Serif"/>
              </a:rPr>
              <a:t>mesialof</a:t>
            </a:r>
            <a:r>
              <a:rPr sz="2400" spc="-4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50" dirty="0">
                <a:latin typeface="Microsoft Sans Serif"/>
                <a:cs typeface="Microsoft Sans Serif"/>
              </a:rPr>
              <a:t>right</a:t>
            </a:r>
            <a:r>
              <a:rPr sz="2400" spc="-110" dirty="0">
                <a:latin typeface="Microsoft Sans Serif"/>
                <a:cs typeface="Microsoft Sans Serif"/>
              </a:rPr>
              <a:t> </a:t>
            </a:r>
            <a:r>
              <a:rPr sz="2400" spc="-35" dirty="0">
                <a:latin typeface="Microsoft Sans Serif"/>
                <a:cs typeface="Microsoft Sans Serif"/>
              </a:rPr>
              <a:t>first</a:t>
            </a:r>
            <a:r>
              <a:rPr sz="2400" spc="-125" dirty="0">
                <a:latin typeface="Microsoft Sans Serif"/>
                <a:cs typeface="Microsoft Sans Serif"/>
              </a:rPr>
              <a:t> </a:t>
            </a:r>
            <a:r>
              <a:rPr sz="2400" spc="-95" dirty="0">
                <a:latin typeface="Microsoft Sans Serif"/>
                <a:cs typeface="Microsoft Sans Serif"/>
              </a:rPr>
              <a:t>premolar</a:t>
            </a:r>
            <a:r>
              <a:rPr sz="2400" spc="-65" dirty="0">
                <a:latin typeface="Microsoft Sans Serif"/>
                <a:cs typeface="Microsoft Sans Serif"/>
              </a:rPr>
              <a:t> </a:t>
            </a:r>
            <a:r>
              <a:rPr sz="2400" dirty="0">
                <a:latin typeface="Microsoft Sans Serif"/>
                <a:cs typeface="Microsoft Sans Serif"/>
              </a:rPr>
              <a:t>to</a:t>
            </a:r>
            <a:r>
              <a:rPr sz="2400" spc="-70" dirty="0">
                <a:latin typeface="Microsoft Sans Serif"/>
                <a:cs typeface="Microsoft Sans Serif"/>
              </a:rPr>
              <a:t> </a:t>
            </a:r>
            <a:r>
              <a:rPr sz="2400" spc="-130" dirty="0">
                <a:latin typeface="Microsoft Sans Serif"/>
                <a:cs typeface="Microsoft Sans Serif"/>
              </a:rPr>
              <a:t>the</a:t>
            </a:r>
            <a:r>
              <a:rPr sz="2400" spc="-30" dirty="0">
                <a:latin typeface="Microsoft Sans Serif"/>
                <a:cs typeface="Microsoft Sans Serif"/>
              </a:rPr>
              <a:t> </a:t>
            </a:r>
            <a:r>
              <a:rPr sz="2400" spc="-120" dirty="0">
                <a:latin typeface="Microsoft Sans Serif"/>
                <a:cs typeface="Microsoft Sans Serif"/>
              </a:rPr>
              <a:t>mesialof</a:t>
            </a:r>
            <a:r>
              <a:rPr sz="240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dirty="0">
                <a:latin typeface="Microsoft Sans Serif"/>
                <a:cs typeface="Microsoft Sans Serif"/>
              </a:rPr>
              <a:t>left</a:t>
            </a:r>
            <a:r>
              <a:rPr sz="2400" spc="-65" dirty="0">
                <a:latin typeface="Microsoft Sans Serif"/>
                <a:cs typeface="Microsoft Sans Serif"/>
              </a:rPr>
              <a:t> </a:t>
            </a:r>
            <a:r>
              <a:rPr sz="2400" spc="-35" dirty="0">
                <a:latin typeface="Microsoft Sans Serif"/>
                <a:cs typeface="Microsoft Sans Serif"/>
              </a:rPr>
              <a:t>first</a:t>
            </a:r>
            <a:r>
              <a:rPr sz="2400" spc="-50" dirty="0">
                <a:latin typeface="Microsoft Sans Serif"/>
                <a:cs typeface="Microsoft Sans Serif"/>
              </a:rPr>
              <a:t> </a:t>
            </a:r>
            <a:r>
              <a:rPr sz="2400" spc="-10" dirty="0">
                <a:latin typeface="Microsoft Sans Serif"/>
                <a:cs typeface="Microsoft Sans Serif"/>
              </a:rPr>
              <a:t>premolar</a:t>
            </a:r>
            <a:endParaRPr sz="2400">
              <a:latin typeface="Microsoft Sans Serif"/>
              <a:cs typeface="Microsoft Sans Serif"/>
            </a:endParaRPr>
          </a:p>
        </p:txBody>
      </p:sp>
      <p:pic>
        <p:nvPicPr>
          <p:cNvPr id="4" name="object 4"/>
          <p:cNvPicPr/>
          <p:nvPr/>
        </p:nvPicPr>
        <p:blipFill>
          <a:blip r:embed="rId2" cstate="print"/>
          <a:stretch>
            <a:fillRect/>
          </a:stretch>
        </p:blipFill>
        <p:spPr>
          <a:xfrm>
            <a:off x="2441448" y="2590731"/>
            <a:ext cx="6808103" cy="417887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371297"/>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a:spLocks noGrp="1"/>
          </p:cNvSpPr>
          <p:nvPr>
            <p:ph type="body" idx="1"/>
          </p:nvPr>
        </p:nvSpPr>
        <p:spPr>
          <a:prstGeom prst="rect">
            <a:avLst/>
          </a:prstGeom>
        </p:spPr>
        <p:txBody>
          <a:bodyPr vert="horz" wrap="square" lIns="0" tIns="112395" rIns="0" bIns="0" rtlCol="0">
            <a:spAutoFit/>
          </a:bodyPr>
          <a:lstStyle/>
          <a:p>
            <a:pPr marL="12700">
              <a:lnSpc>
                <a:spcPct val="100000"/>
              </a:lnSpc>
              <a:spcBef>
                <a:spcPts val="885"/>
              </a:spcBef>
            </a:pPr>
            <a:r>
              <a:rPr spc="-80" dirty="0"/>
              <a:t>Indications</a:t>
            </a:r>
          </a:p>
          <a:p>
            <a:pPr marL="240665" marR="5080" indent="-228600" algn="just">
              <a:lnSpc>
                <a:spcPct val="120100"/>
              </a:lnSpc>
              <a:spcBef>
                <a:spcPts val="1005"/>
              </a:spcBef>
              <a:buSzPct val="125000"/>
              <a:buFont typeface="Arial MT"/>
              <a:buChar char="•"/>
              <a:tabLst>
                <a:tab pos="240665" algn="l"/>
              </a:tabLst>
            </a:pPr>
            <a:r>
              <a:rPr b="0" spc="-160" dirty="0">
                <a:latin typeface="Microsoft Sans Serif"/>
                <a:cs typeface="Microsoft Sans Serif"/>
              </a:rPr>
              <a:t>When</a:t>
            </a:r>
            <a:r>
              <a:rPr b="0" dirty="0">
                <a:latin typeface="Microsoft Sans Serif"/>
                <a:cs typeface="Microsoft Sans Serif"/>
              </a:rPr>
              <a:t> palatal</a:t>
            </a:r>
            <a:r>
              <a:rPr b="0" spc="-160" dirty="0">
                <a:latin typeface="Microsoft Sans Serif"/>
                <a:cs typeface="Microsoft Sans Serif"/>
              </a:rPr>
              <a:t> </a:t>
            </a:r>
            <a:r>
              <a:rPr b="0" spc="-80" dirty="0">
                <a:latin typeface="Microsoft Sans Serif"/>
                <a:cs typeface="Microsoft Sans Serif"/>
              </a:rPr>
              <a:t>soft</a:t>
            </a:r>
            <a:r>
              <a:rPr b="0" spc="-35" dirty="0">
                <a:latin typeface="Microsoft Sans Serif"/>
                <a:cs typeface="Microsoft Sans Serif"/>
              </a:rPr>
              <a:t> </a:t>
            </a:r>
            <a:r>
              <a:rPr b="0" spc="-225" dirty="0">
                <a:latin typeface="Microsoft Sans Serif"/>
                <a:cs typeface="Microsoft Sans Serif"/>
              </a:rPr>
              <a:t>tissue</a:t>
            </a:r>
            <a:r>
              <a:rPr b="0" spc="65" dirty="0">
                <a:latin typeface="Microsoft Sans Serif"/>
                <a:cs typeface="Microsoft Sans Serif"/>
              </a:rPr>
              <a:t> </a:t>
            </a:r>
            <a:r>
              <a:rPr b="0" spc="-180" dirty="0">
                <a:latin typeface="Microsoft Sans Serif"/>
                <a:cs typeface="Microsoft Sans Serif"/>
              </a:rPr>
              <a:t>anesthesia</a:t>
            </a:r>
            <a:r>
              <a:rPr b="0" spc="20" dirty="0">
                <a:latin typeface="Microsoft Sans Serif"/>
                <a:cs typeface="Microsoft Sans Serif"/>
              </a:rPr>
              <a:t> </a:t>
            </a:r>
            <a:r>
              <a:rPr b="0" spc="-254" dirty="0">
                <a:latin typeface="Microsoft Sans Serif"/>
                <a:cs typeface="Microsoft Sans Serif"/>
              </a:rPr>
              <a:t>is</a:t>
            </a:r>
            <a:r>
              <a:rPr b="0" spc="100" dirty="0">
                <a:latin typeface="Microsoft Sans Serif"/>
                <a:cs typeface="Microsoft Sans Serif"/>
              </a:rPr>
              <a:t> </a:t>
            </a:r>
            <a:r>
              <a:rPr b="0" spc="-195" dirty="0">
                <a:latin typeface="Microsoft Sans Serif"/>
                <a:cs typeface="Microsoft Sans Serif"/>
              </a:rPr>
              <a:t>necessary</a:t>
            </a:r>
            <a:r>
              <a:rPr b="0" spc="35" dirty="0">
                <a:latin typeface="Microsoft Sans Serif"/>
                <a:cs typeface="Microsoft Sans Serif"/>
              </a:rPr>
              <a:t> </a:t>
            </a:r>
            <a:r>
              <a:rPr b="0" dirty="0">
                <a:latin typeface="Microsoft Sans Serif"/>
                <a:cs typeface="Microsoft Sans Serif"/>
              </a:rPr>
              <a:t>for</a:t>
            </a:r>
            <a:r>
              <a:rPr b="0" spc="-10" dirty="0">
                <a:latin typeface="Microsoft Sans Serif"/>
                <a:cs typeface="Microsoft Sans Serif"/>
              </a:rPr>
              <a:t> </a:t>
            </a:r>
            <a:r>
              <a:rPr b="0" spc="-100" dirty="0">
                <a:latin typeface="Microsoft Sans Serif"/>
                <a:cs typeface="Microsoft Sans Serif"/>
              </a:rPr>
              <a:t>restorative</a:t>
            </a:r>
            <a:r>
              <a:rPr b="0" spc="20" dirty="0">
                <a:latin typeface="Microsoft Sans Serif"/>
                <a:cs typeface="Microsoft Sans Serif"/>
              </a:rPr>
              <a:t> </a:t>
            </a:r>
            <a:r>
              <a:rPr b="0" spc="-120" dirty="0">
                <a:latin typeface="Microsoft Sans Serif"/>
                <a:cs typeface="Microsoft Sans Serif"/>
              </a:rPr>
              <a:t>treatment</a:t>
            </a:r>
            <a:r>
              <a:rPr b="0" spc="-15" dirty="0">
                <a:latin typeface="Microsoft Sans Serif"/>
                <a:cs typeface="Microsoft Sans Serif"/>
              </a:rPr>
              <a:t> </a:t>
            </a:r>
            <a:r>
              <a:rPr b="0" spc="-25" dirty="0">
                <a:latin typeface="Microsoft Sans Serif"/>
                <a:cs typeface="Microsoft Sans Serif"/>
              </a:rPr>
              <a:t>on </a:t>
            </a:r>
            <a:r>
              <a:rPr b="0" spc="-170" dirty="0">
                <a:latin typeface="Microsoft Sans Serif"/>
                <a:cs typeface="Microsoft Sans Serif"/>
              </a:rPr>
              <a:t>more</a:t>
            </a:r>
            <a:r>
              <a:rPr b="0" spc="10" dirty="0">
                <a:latin typeface="Microsoft Sans Serif"/>
                <a:cs typeface="Microsoft Sans Serif"/>
              </a:rPr>
              <a:t> </a:t>
            </a:r>
            <a:r>
              <a:rPr b="0" spc="-150" dirty="0">
                <a:latin typeface="Microsoft Sans Serif"/>
                <a:cs typeface="Microsoft Sans Serif"/>
              </a:rPr>
              <a:t>than</a:t>
            </a:r>
            <a:r>
              <a:rPr b="0" spc="-10" dirty="0">
                <a:latin typeface="Microsoft Sans Serif"/>
                <a:cs typeface="Microsoft Sans Serif"/>
              </a:rPr>
              <a:t> </a:t>
            </a:r>
            <a:r>
              <a:rPr b="0" spc="-100" dirty="0">
                <a:latin typeface="Microsoft Sans Serif"/>
                <a:cs typeface="Microsoft Sans Serif"/>
              </a:rPr>
              <a:t>two</a:t>
            </a:r>
            <a:r>
              <a:rPr b="0" spc="-35" dirty="0">
                <a:latin typeface="Microsoft Sans Serif"/>
                <a:cs typeface="Microsoft Sans Serif"/>
              </a:rPr>
              <a:t> </a:t>
            </a:r>
            <a:r>
              <a:rPr b="0" spc="-100" dirty="0">
                <a:latin typeface="Microsoft Sans Serif"/>
                <a:cs typeface="Microsoft Sans Serif"/>
              </a:rPr>
              <a:t>teeth</a:t>
            </a:r>
            <a:r>
              <a:rPr b="0" spc="5" dirty="0">
                <a:latin typeface="Microsoft Sans Serif"/>
                <a:cs typeface="Microsoft Sans Serif"/>
              </a:rPr>
              <a:t> </a:t>
            </a:r>
            <a:r>
              <a:rPr b="0" spc="-135" dirty="0">
                <a:latin typeface="Microsoft Sans Serif"/>
                <a:cs typeface="Microsoft Sans Serif"/>
              </a:rPr>
              <a:t>(e.g.,</a:t>
            </a:r>
            <a:r>
              <a:rPr b="0" spc="-15" dirty="0">
                <a:latin typeface="Microsoft Sans Serif"/>
                <a:cs typeface="Microsoft Sans Serif"/>
              </a:rPr>
              <a:t> </a:t>
            </a:r>
            <a:r>
              <a:rPr b="0" spc="-130" dirty="0">
                <a:latin typeface="Microsoft Sans Serif"/>
                <a:cs typeface="Microsoft Sans Serif"/>
              </a:rPr>
              <a:t>subgingival</a:t>
            </a:r>
            <a:r>
              <a:rPr b="0" dirty="0">
                <a:latin typeface="Microsoft Sans Serif"/>
                <a:cs typeface="Microsoft Sans Serif"/>
              </a:rPr>
              <a:t> </a:t>
            </a:r>
            <a:r>
              <a:rPr b="0" spc="-145" dirty="0">
                <a:latin typeface="Microsoft Sans Serif"/>
                <a:cs typeface="Microsoft Sans Serif"/>
              </a:rPr>
              <a:t>restorations,</a:t>
            </a:r>
            <a:r>
              <a:rPr b="0" spc="30" dirty="0">
                <a:latin typeface="Microsoft Sans Serif"/>
                <a:cs typeface="Microsoft Sans Serif"/>
              </a:rPr>
              <a:t> </a:t>
            </a:r>
            <a:r>
              <a:rPr b="0" spc="-145" dirty="0">
                <a:latin typeface="Microsoft Sans Serif"/>
                <a:cs typeface="Microsoft Sans Serif"/>
              </a:rPr>
              <a:t>insertion</a:t>
            </a:r>
            <a:r>
              <a:rPr b="0" spc="5" dirty="0">
                <a:latin typeface="Microsoft Sans Serif"/>
                <a:cs typeface="Microsoft Sans Serif"/>
              </a:rPr>
              <a:t> </a:t>
            </a:r>
            <a:r>
              <a:rPr b="0" dirty="0">
                <a:latin typeface="Microsoft Sans Serif"/>
                <a:cs typeface="Microsoft Sans Serif"/>
              </a:rPr>
              <a:t>of</a:t>
            </a:r>
            <a:r>
              <a:rPr b="0" spc="45" dirty="0">
                <a:latin typeface="Microsoft Sans Serif"/>
                <a:cs typeface="Microsoft Sans Serif"/>
              </a:rPr>
              <a:t> </a:t>
            </a:r>
            <a:r>
              <a:rPr b="0" spc="-65" dirty="0">
                <a:latin typeface="Microsoft Sans Serif"/>
                <a:cs typeface="Microsoft Sans Serif"/>
              </a:rPr>
              <a:t>matrix</a:t>
            </a:r>
            <a:r>
              <a:rPr b="0" spc="5" dirty="0">
                <a:latin typeface="Microsoft Sans Serif"/>
                <a:cs typeface="Microsoft Sans Serif"/>
              </a:rPr>
              <a:t> </a:t>
            </a:r>
            <a:r>
              <a:rPr b="0" spc="-40" dirty="0">
                <a:latin typeface="Microsoft Sans Serif"/>
                <a:cs typeface="Microsoft Sans Serif"/>
              </a:rPr>
              <a:t>bands </a:t>
            </a:r>
            <a:r>
              <a:rPr b="0" spc="-45" dirty="0">
                <a:latin typeface="Microsoft Sans Serif"/>
                <a:cs typeface="Microsoft Sans Serif"/>
              </a:rPr>
              <a:t>subgingivally)</a:t>
            </a:r>
          </a:p>
          <a:p>
            <a:pPr marL="240665" marR="502920" indent="-228600" algn="just">
              <a:lnSpc>
                <a:spcPct val="120100"/>
              </a:lnSpc>
              <a:spcBef>
                <a:spcPts val="980"/>
              </a:spcBef>
              <a:buSzPct val="125000"/>
              <a:buFont typeface="Arial MT"/>
              <a:buChar char="•"/>
              <a:tabLst>
                <a:tab pos="240665" algn="l"/>
              </a:tabLst>
            </a:pPr>
            <a:r>
              <a:rPr b="0" spc="-215" dirty="0">
                <a:latin typeface="Microsoft Sans Serif"/>
                <a:cs typeface="Microsoft Sans Serif"/>
              </a:rPr>
              <a:t>For</a:t>
            </a:r>
            <a:r>
              <a:rPr b="0" spc="55" dirty="0">
                <a:latin typeface="Microsoft Sans Serif"/>
                <a:cs typeface="Microsoft Sans Serif"/>
              </a:rPr>
              <a:t> </a:t>
            </a:r>
            <a:r>
              <a:rPr b="0" spc="-65" dirty="0">
                <a:latin typeface="Microsoft Sans Serif"/>
                <a:cs typeface="Microsoft Sans Serif"/>
              </a:rPr>
              <a:t>pain</a:t>
            </a:r>
            <a:r>
              <a:rPr b="0" spc="-95" dirty="0">
                <a:latin typeface="Microsoft Sans Serif"/>
                <a:cs typeface="Microsoft Sans Serif"/>
              </a:rPr>
              <a:t> </a:t>
            </a:r>
            <a:r>
              <a:rPr b="0" spc="-130" dirty="0">
                <a:latin typeface="Microsoft Sans Serif"/>
                <a:cs typeface="Microsoft Sans Serif"/>
              </a:rPr>
              <a:t>control</a:t>
            </a:r>
            <a:r>
              <a:rPr b="0" spc="-30" dirty="0">
                <a:latin typeface="Microsoft Sans Serif"/>
                <a:cs typeface="Microsoft Sans Serif"/>
              </a:rPr>
              <a:t> </a:t>
            </a:r>
            <a:r>
              <a:rPr b="0" spc="-100" dirty="0">
                <a:latin typeface="Microsoft Sans Serif"/>
                <a:cs typeface="Microsoft Sans Serif"/>
              </a:rPr>
              <a:t>during</a:t>
            </a:r>
            <a:r>
              <a:rPr b="0" spc="-60" dirty="0">
                <a:latin typeface="Microsoft Sans Serif"/>
                <a:cs typeface="Microsoft Sans Serif"/>
              </a:rPr>
              <a:t> </a:t>
            </a:r>
            <a:r>
              <a:rPr b="0" spc="-70" dirty="0">
                <a:latin typeface="Microsoft Sans Serif"/>
                <a:cs typeface="Microsoft Sans Serif"/>
              </a:rPr>
              <a:t>periodontal</a:t>
            </a:r>
            <a:r>
              <a:rPr b="0" spc="-85" dirty="0">
                <a:latin typeface="Microsoft Sans Serif"/>
                <a:cs typeface="Microsoft Sans Serif"/>
              </a:rPr>
              <a:t> </a:t>
            </a:r>
            <a:r>
              <a:rPr b="0" dirty="0">
                <a:latin typeface="Microsoft Sans Serif"/>
                <a:cs typeface="Microsoft Sans Serif"/>
              </a:rPr>
              <a:t>or</a:t>
            </a:r>
            <a:r>
              <a:rPr b="0" spc="-40" dirty="0">
                <a:latin typeface="Microsoft Sans Serif"/>
                <a:cs typeface="Microsoft Sans Serif"/>
              </a:rPr>
              <a:t> </a:t>
            </a:r>
            <a:r>
              <a:rPr b="0" spc="-20" dirty="0">
                <a:latin typeface="Microsoft Sans Serif"/>
                <a:cs typeface="Microsoft Sans Serif"/>
              </a:rPr>
              <a:t>oral</a:t>
            </a:r>
            <a:r>
              <a:rPr b="0" spc="-40" dirty="0">
                <a:latin typeface="Microsoft Sans Serif"/>
                <a:cs typeface="Microsoft Sans Serif"/>
              </a:rPr>
              <a:t> </a:t>
            </a:r>
            <a:r>
              <a:rPr b="0" spc="-135" dirty="0">
                <a:latin typeface="Microsoft Sans Serif"/>
                <a:cs typeface="Microsoft Sans Serif"/>
              </a:rPr>
              <a:t>surgical</a:t>
            </a:r>
            <a:r>
              <a:rPr b="0" spc="-15" dirty="0">
                <a:latin typeface="Microsoft Sans Serif"/>
                <a:cs typeface="Microsoft Sans Serif"/>
              </a:rPr>
              <a:t> </a:t>
            </a:r>
            <a:r>
              <a:rPr b="0" spc="-155" dirty="0">
                <a:latin typeface="Microsoft Sans Serif"/>
                <a:cs typeface="Microsoft Sans Serif"/>
              </a:rPr>
              <a:t>procedures</a:t>
            </a:r>
            <a:r>
              <a:rPr b="0" spc="-5" dirty="0">
                <a:latin typeface="Microsoft Sans Serif"/>
                <a:cs typeface="Microsoft Sans Serif"/>
              </a:rPr>
              <a:t> </a:t>
            </a:r>
            <a:r>
              <a:rPr b="0" spc="-100" dirty="0">
                <a:latin typeface="Microsoft Sans Serif"/>
                <a:cs typeface="Microsoft Sans Serif"/>
              </a:rPr>
              <a:t>involving </a:t>
            </a:r>
            <a:r>
              <a:rPr b="0" dirty="0">
                <a:latin typeface="Microsoft Sans Serif"/>
                <a:cs typeface="Microsoft Sans Serif"/>
              </a:rPr>
              <a:t>palatal</a:t>
            </a:r>
            <a:r>
              <a:rPr b="0" spc="-130" dirty="0">
                <a:latin typeface="Microsoft Sans Serif"/>
                <a:cs typeface="Microsoft Sans Serif"/>
              </a:rPr>
              <a:t> </a:t>
            </a:r>
            <a:r>
              <a:rPr b="0" spc="-80" dirty="0">
                <a:latin typeface="Microsoft Sans Serif"/>
                <a:cs typeface="Microsoft Sans Serif"/>
              </a:rPr>
              <a:t>soft</a:t>
            </a:r>
            <a:r>
              <a:rPr b="0" spc="-70" dirty="0">
                <a:latin typeface="Microsoft Sans Serif"/>
                <a:cs typeface="Microsoft Sans Serif"/>
              </a:rPr>
              <a:t> </a:t>
            </a:r>
            <a:r>
              <a:rPr b="0" spc="-90" dirty="0">
                <a:latin typeface="Microsoft Sans Serif"/>
                <a:cs typeface="Microsoft Sans Serif"/>
              </a:rPr>
              <a:t>and</a:t>
            </a:r>
            <a:r>
              <a:rPr b="0" spc="-65" dirty="0">
                <a:latin typeface="Microsoft Sans Serif"/>
                <a:cs typeface="Microsoft Sans Serif"/>
              </a:rPr>
              <a:t> </a:t>
            </a:r>
            <a:r>
              <a:rPr b="0" spc="-50" dirty="0">
                <a:latin typeface="Microsoft Sans Serif"/>
                <a:cs typeface="Microsoft Sans Serif"/>
              </a:rPr>
              <a:t>hard</a:t>
            </a:r>
            <a:r>
              <a:rPr b="0" spc="-70" dirty="0">
                <a:latin typeface="Microsoft Sans Serif"/>
                <a:cs typeface="Microsoft Sans Serif"/>
              </a:rPr>
              <a:t> </a:t>
            </a:r>
            <a:r>
              <a:rPr b="0" spc="-105" dirty="0">
                <a:latin typeface="Microsoft Sans Serif"/>
                <a:cs typeface="Microsoft Sans Serif"/>
              </a:rPr>
              <a:t>tissues</a:t>
            </a:r>
          </a:p>
          <a:p>
            <a:pPr marL="12700">
              <a:lnSpc>
                <a:spcPct val="100000"/>
              </a:lnSpc>
              <a:spcBef>
                <a:spcPts val="1585"/>
              </a:spcBef>
            </a:pPr>
            <a:r>
              <a:rPr spc="-125" dirty="0"/>
              <a:t>Contraindications</a:t>
            </a:r>
          </a:p>
          <a:p>
            <a:pPr marL="241300" indent="-228600">
              <a:lnSpc>
                <a:spcPct val="100000"/>
              </a:lnSpc>
              <a:spcBef>
                <a:spcPts val="1585"/>
              </a:spcBef>
              <a:buSzPct val="125000"/>
              <a:buFont typeface="Arial MT"/>
              <a:buChar char="•"/>
              <a:tabLst>
                <a:tab pos="241300" algn="l"/>
              </a:tabLst>
            </a:pPr>
            <a:r>
              <a:rPr b="0" spc="-145" dirty="0">
                <a:latin typeface="Microsoft Sans Serif"/>
                <a:cs typeface="Microsoft Sans Serif"/>
              </a:rPr>
              <a:t>Inflammation</a:t>
            </a:r>
            <a:r>
              <a:rPr b="0" spc="-15" dirty="0">
                <a:latin typeface="Microsoft Sans Serif"/>
                <a:cs typeface="Microsoft Sans Serif"/>
              </a:rPr>
              <a:t> </a:t>
            </a:r>
            <a:r>
              <a:rPr b="0" dirty="0">
                <a:latin typeface="Microsoft Sans Serif"/>
                <a:cs typeface="Microsoft Sans Serif"/>
              </a:rPr>
              <a:t>or</a:t>
            </a:r>
            <a:r>
              <a:rPr b="0" spc="-25" dirty="0">
                <a:latin typeface="Microsoft Sans Serif"/>
                <a:cs typeface="Microsoft Sans Serif"/>
              </a:rPr>
              <a:t> </a:t>
            </a:r>
            <a:r>
              <a:rPr b="0" spc="-120" dirty="0">
                <a:latin typeface="Microsoft Sans Serif"/>
                <a:cs typeface="Microsoft Sans Serif"/>
              </a:rPr>
              <a:t>infection</a:t>
            </a:r>
            <a:r>
              <a:rPr b="0" spc="5" dirty="0">
                <a:latin typeface="Microsoft Sans Serif"/>
                <a:cs typeface="Microsoft Sans Serif"/>
              </a:rPr>
              <a:t> </a:t>
            </a:r>
            <a:r>
              <a:rPr b="0" dirty="0">
                <a:latin typeface="Microsoft Sans Serif"/>
                <a:cs typeface="Microsoft Sans Serif"/>
              </a:rPr>
              <a:t>at</a:t>
            </a:r>
            <a:r>
              <a:rPr b="0" spc="-10" dirty="0">
                <a:latin typeface="Microsoft Sans Serif"/>
                <a:cs typeface="Microsoft Sans Serif"/>
              </a:rPr>
              <a:t> </a:t>
            </a:r>
            <a:r>
              <a:rPr b="0" spc="-155" dirty="0">
                <a:latin typeface="Microsoft Sans Serif"/>
                <a:cs typeface="Microsoft Sans Serif"/>
              </a:rPr>
              <a:t>the</a:t>
            </a:r>
            <a:r>
              <a:rPr b="0" spc="-5" dirty="0">
                <a:latin typeface="Microsoft Sans Serif"/>
                <a:cs typeface="Microsoft Sans Serif"/>
              </a:rPr>
              <a:t> </a:t>
            </a:r>
            <a:r>
              <a:rPr b="0" spc="-140" dirty="0">
                <a:latin typeface="Microsoft Sans Serif"/>
                <a:cs typeface="Microsoft Sans Serif"/>
              </a:rPr>
              <a:t>injection</a:t>
            </a:r>
            <a:r>
              <a:rPr b="0" spc="-15" dirty="0">
                <a:latin typeface="Microsoft Sans Serif"/>
                <a:cs typeface="Microsoft Sans Serif"/>
              </a:rPr>
              <a:t> </a:t>
            </a:r>
            <a:r>
              <a:rPr b="0" spc="-20" dirty="0">
                <a:latin typeface="Microsoft Sans Serif"/>
                <a:cs typeface="Microsoft Sans Serif"/>
              </a:rPr>
              <a:t>site</a:t>
            </a:r>
          </a:p>
          <a:p>
            <a:pPr marL="241300" indent="-228600">
              <a:lnSpc>
                <a:spcPct val="100000"/>
              </a:lnSpc>
              <a:spcBef>
                <a:spcPts val="1565"/>
              </a:spcBef>
              <a:buSzPct val="125000"/>
              <a:buFont typeface="Arial MT"/>
              <a:buChar char="•"/>
              <a:tabLst>
                <a:tab pos="241300" algn="l"/>
              </a:tabLst>
            </a:pPr>
            <a:r>
              <a:rPr b="0" spc="-150" dirty="0">
                <a:latin typeface="Microsoft Sans Serif"/>
                <a:cs typeface="Microsoft Sans Serif"/>
              </a:rPr>
              <a:t>Smaller</a:t>
            </a:r>
            <a:r>
              <a:rPr b="0" spc="-10" dirty="0">
                <a:latin typeface="Microsoft Sans Serif"/>
                <a:cs typeface="Microsoft Sans Serif"/>
              </a:rPr>
              <a:t> area</a:t>
            </a:r>
            <a:r>
              <a:rPr b="0" spc="-125" dirty="0">
                <a:latin typeface="Microsoft Sans Serif"/>
                <a:cs typeface="Microsoft Sans Serif"/>
              </a:rPr>
              <a:t> </a:t>
            </a:r>
            <a:r>
              <a:rPr b="0" dirty="0">
                <a:latin typeface="Microsoft Sans Serif"/>
                <a:cs typeface="Microsoft Sans Serif"/>
              </a:rPr>
              <a:t>of</a:t>
            </a:r>
            <a:r>
              <a:rPr b="0" spc="30" dirty="0">
                <a:latin typeface="Microsoft Sans Serif"/>
                <a:cs typeface="Microsoft Sans Serif"/>
              </a:rPr>
              <a:t> </a:t>
            </a:r>
            <a:r>
              <a:rPr b="0" spc="-80" dirty="0">
                <a:latin typeface="Microsoft Sans Serif"/>
                <a:cs typeface="Microsoft Sans Serif"/>
              </a:rPr>
              <a:t>therapy</a:t>
            </a:r>
            <a:r>
              <a:rPr b="0" spc="-30" dirty="0">
                <a:latin typeface="Microsoft Sans Serif"/>
                <a:cs typeface="Microsoft Sans Serif"/>
              </a:rPr>
              <a:t> </a:t>
            </a:r>
            <a:r>
              <a:rPr b="0" spc="-190" dirty="0">
                <a:latin typeface="Microsoft Sans Serif"/>
                <a:cs typeface="Microsoft Sans Serif"/>
              </a:rPr>
              <a:t>(one</a:t>
            </a:r>
            <a:r>
              <a:rPr b="0" spc="10" dirty="0">
                <a:latin typeface="Microsoft Sans Serif"/>
                <a:cs typeface="Microsoft Sans Serif"/>
              </a:rPr>
              <a:t> </a:t>
            </a:r>
            <a:r>
              <a:rPr b="0" dirty="0">
                <a:latin typeface="Microsoft Sans Serif"/>
                <a:cs typeface="Microsoft Sans Serif"/>
              </a:rPr>
              <a:t>or</a:t>
            </a:r>
            <a:r>
              <a:rPr b="0" spc="-40" dirty="0">
                <a:latin typeface="Microsoft Sans Serif"/>
                <a:cs typeface="Microsoft Sans Serif"/>
              </a:rPr>
              <a:t> </a:t>
            </a:r>
            <a:r>
              <a:rPr b="0" spc="-95" dirty="0">
                <a:latin typeface="Microsoft Sans Serif"/>
                <a:cs typeface="Microsoft Sans Serif"/>
              </a:rPr>
              <a:t>two</a:t>
            </a:r>
            <a:r>
              <a:rPr b="0" spc="-30" dirty="0">
                <a:latin typeface="Microsoft Sans Serif"/>
                <a:cs typeface="Microsoft Sans Serif"/>
              </a:rPr>
              <a:t> </a:t>
            </a:r>
            <a:r>
              <a:rPr b="0" spc="-10" dirty="0">
                <a:latin typeface="Microsoft Sans Serif"/>
                <a:cs typeface="Microsoft Sans Serif"/>
              </a:rPr>
              <a:t>teeth)</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65303"/>
            <a:ext cx="5951855" cy="574040"/>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25" dirty="0"/>
              <a:t> </a:t>
            </a:r>
            <a:r>
              <a:rPr spc="-459" dirty="0"/>
              <a:t>NERVE</a:t>
            </a:r>
            <a:r>
              <a:rPr dirty="0"/>
              <a:t> </a:t>
            </a:r>
            <a:r>
              <a:rPr spc="-505" dirty="0"/>
              <a:t>BLOCK</a:t>
            </a:r>
          </a:p>
        </p:txBody>
      </p:sp>
      <p:sp>
        <p:nvSpPr>
          <p:cNvPr id="3" name="object 3"/>
          <p:cNvSpPr txBox="1"/>
          <p:nvPr/>
        </p:nvSpPr>
        <p:spPr>
          <a:xfrm>
            <a:off x="1220520" y="988231"/>
            <a:ext cx="9145905" cy="5230278"/>
          </a:xfrm>
          <a:prstGeom prst="rect">
            <a:avLst/>
          </a:prstGeom>
        </p:spPr>
        <p:txBody>
          <a:bodyPr vert="horz" wrap="square" lIns="0" tIns="112395" rIns="0" bIns="0" rtlCol="0">
            <a:spAutoFit/>
          </a:bodyPr>
          <a:lstStyle/>
          <a:p>
            <a:pPr marL="12700">
              <a:lnSpc>
                <a:spcPct val="100000"/>
              </a:lnSpc>
              <a:spcBef>
                <a:spcPts val="885"/>
              </a:spcBef>
            </a:pPr>
            <a:r>
              <a:rPr sz="2400" b="1" spc="-65" dirty="0">
                <a:latin typeface="Arial"/>
                <a:cs typeface="Arial"/>
              </a:rPr>
              <a:t>Advantages</a:t>
            </a:r>
            <a:endParaRPr sz="2400" dirty="0">
              <a:latin typeface="Arial"/>
              <a:cs typeface="Arial"/>
            </a:endParaRPr>
          </a:p>
          <a:p>
            <a:pPr marL="241300" indent="-228600">
              <a:lnSpc>
                <a:spcPct val="100000"/>
              </a:lnSpc>
              <a:spcBef>
                <a:spcPts val="1580"/>
              </a:spcBef>
              <a:buSzPct val="125000"/>
              <a:buFont typeface="Arial MT"/>
              <a:buChar char="•"/>
              <a:tabLst>
                <a:tab pos="241300" algn="l"/>
              </a:tabLst>
            </a:pPr>
            <a:r>
              <a:rPr sz="2400" spc="-175" dirty="0">
                <a:latin typeface="Microsoft Sans Serif"/>
                <a:cs typeface="Microsoft Sans Serif"/>
              </a:rPr>
              <a:t>•Minimizes</a:t>
            </a:r>
            <a:r>
              <a:rPr sz="2400" spc="5" dirty="0">
                <a:latin typeface="Microsoft Sans Serif"/>
                <a:cs typeface="Microsoft Sans Serif"/>
              </a:rPr>
              <a:t> </a:t>
            </a:r>
            <a:r>
              <a:rPr sz="2400" spc="-130" dirty="0">
                <a:latin typeface="Microsoft Sans Serif"/>
                <a:cs typeface="Microsoft Sans Serif"/>
              </a:rPr>
              <a:t>needle</a:t>
            </a:r>
            <a:r>
              <a:rPr sz="2400" spc="5" dirty="0">
                <a:latin typeface="Microsoft Sans Serif"/>
                <a:cs typeface="Microsoft Sans Serif"/>
              </a:rPr>
              <a:t> </a:t>
            </a:r>
            <a:r>
              <a:rPr sz="2400" spc="-135" dirty="0">
                <a:latin typeface="Microsoft Sans Serif"/>
                <a:cs typeface="Microsoft Sans Serif"/>
              </a:rPr>
              <a:t>penetrations</a:t>
            </a:r>
            <a:r>
              <a:rPr sz="2400" spc="25" dirty="0">
                <a:latin typeface="Microsoft Sans Serif"/>
                <a:cs typeface="Microsoft Sans Serif"/>
              </a:rPr>
              <a:t> </a:t>
            </a:r>
            <a:r>
              <a:rPr sz="2400" spc="-70" dirty="0">
                <a:latin typeface="Microsoft Sans Serif"/>
                <a:cs typeface="Microsoft Sans Serif"/>
              </a:rPr>
              <a:t>and</a:t>
            </a:r>
            <a:r>
              <a:rPr sz="2400" spc="25" dirty="0">
                <a:latin typeface="Microsoft Sans Serif"/>
                <a:cs typeface="Microsoft Sans Serif"/>
              </a:rPr>
              <a:t> </a:t>
            </a:r>
            <a:r>
              <a:rPr sz="2400" spc="-210" dirty="0">
                <a:latin typeface="Microsoft Sans Serif"/>
                <a:cs typeface="Microsoft Sans Serif"/>
              </a:rPr>
              <a:t>volume</a:t>
            </a:r>
            <a:r>
              <a:rPr sz="2400" spc="10" dirty="0">
                <a:latin typeface="Microsoft Sans Serif"/>
                <a:cs typeface="Microsoft Sans Serif"/>
              </a:rPr>
              <a:t> </a:t>
            </a:r>
            <a:r>
              <a:rPr sz="2400" dirty="0">
                <a:latin typeface="Microsoft Sans Serif"/>
                <a:cs typeface="Microsoft Sans Serif"/>
              </a:rPr>
              <a:t>of</a:t>
            </a:r>
            <a:r>
              <a:rPr sz="2400" spc="90" dirty="0">
                <a:latin typeface="Microsoft Sans Serif"/>
                <a:cs typeface="Microsoft Sans Serif"/>
              </a:rPr>
              <a:t> </a:t>
            </a:r>
            <a:r>
              <a:rPr sz="2400" spc="-10" dirty="0">
                <a:latin typeface="Microsoft Sans Serif"/>
                <a:cs typeface="Microsoft Sans Serif"/>
              </a:rPr>
              <a:t>solution</a:t>
            </a:r>
            <a:endParaRPr sz="2400" dirty="0">
              <a:latin typeface="Microsoft Sans Serif"/>
              <a:cs typeface="Microsoft Sans Serif"/>
            </a:endParaRPr>
          </a:p>
          <a:p>
            <a:pPr marL="241300" indent="-228600">
              <a:lnSpc>
                <a:spcPct val="100000"/>
              </a:lnSpc>
              <a:spcBef>
                <a:spcPts val="1565"/>
              </a:spcBef>
              <a:buSzPct val="125000"/>
              <a:buFont typeface="Arial MT"/>
              <a:buChar char="•"/>
              <a:tabLst>
                <a:tab pos="241300" algn="l"/>
              </a:tabLst>
            </a:pPr>
            <a:r>
              <a:rPr sz="2400" spc="-125" dirty="0">
                <a:latin typeface="Microsoft Sans Serif"/>
                <a:cs typeface="Microsoft Sans Serif"/>
              </a:rPr>
              <a:t>•Minimal</a:t>
            </a:r>
            <a:r>
              <a:rPr sz="2400" spc="-35" dirty="0">
                <a:latin typeface="Microsoft Sans Serif"/>
                <a:cs typeface="Microsoft Sans Serif"/>
              </a:rPr>
              <a:t> </a:t>
            </a:r>
            <a:r>
              <a:rPr sz="2400" spc="-60" dirty="0">
                <a:latin typeface="Microsoft Sans Serif"/>
                <a:cs typeface="Microsoft Sans Serif"/>
              </a:rPr>
              <a:t>patient</a:t>
            </a:r>
            <a:r>
              <a:rPr sz="2400" spc="-5" dirty="0">
                <a:latin typeface="Microsoft Sans Serif"/>
                <a:cs typeface="Microsoft Sans Serif"/>
              </a:rPr>
              <a:t> </a:t>
            </a:r>
            <a:r>
              <a:rPr sz="2400" spc="-135" dirty="0">
                <a:latin typeface="Microsoft Sans Serif"/>
                <a:cs typeface="Microsoft Sans Serif"/>
              </a:rPr>
              <a:t>discomfort</a:t>
            </a:r>
            <a:r>
              <a:rPr sz="2400" spc="10" dirty="0">
                <a:latin typeface="Microsoft Sans Serif"/>
                <a:cs typeface="Microsoft Sans Serif"/>
              </a:rPr>
              <a:t> </a:t>
            </a:r>
            <a:r>
              <a:rPr sz="2400" spc="-95" dirty="0">
                <a:latin typeface="Microsoft Sans Serif"/>
                <a:cs typeface="Microsoft Sans Serif"/>
              </a:rPr>
              <a:t>from</a:t>
            </a:r>
            <a:r>
              <a:rPr sz="2400" dirty="0">
                <a:latin typeface="Microsoft Sans Serif"/>
                <a:cs typeface="Microsoft Sans Serif"/>
              </a:rPr>
              <a:t> </a:t>
            </a:r>
            <a:r>
              <a:rPr sz="2400" spc="-114" dirty="0">
                <a:latin typeface="Microsoft Sans Serif"/>
                <a:cs typeface="Microsoft Sans Serif"/>
              </a:rPr>
              <a:t>multiple</a:t>
            </a:r>
            <a:r>
              <a:rPr sz="2400" spc="-35" dirty="0">
                <a:latin typeface="Microsoft Sans Serif"/>
                <a:cs typeface="Microsoft Sans Serif"/>
              </a:rPr>
              <a:t> </a:t>
            </a:r>
            <a:r>
              <a:rPr sz="2400" spc="-130" dirty="0">
                <a:latin typeface="Microsoft Sans Serif"/>
                <a:cs typeface="Microsoft Sans Serif"/>
              </a:rPr>
              <a:t>needle</a:t>
            </a:r>
            <a:r>
              <a:rPr sz="2400" spc="-25" dirty="0">
                <a:latin typeface="Microsoft Sans Serif"/>
                <a:cs typeface="Microsoft Sans Serif"/>
              </a:rPr>
              <a:t> </a:t>
            </a:r>
            <a:r>
              <a:rPr sz="2400" spc="-30" dirty="0">
                <a:latin typeface="Microsoft Sans Serif"/>
                <a:cs typeface="Microsoft Sans Serif"/>
              </a:rPr>
              <a:t>penetrations</a:t>
            </a:r>
            <a:endParaRPr sz="2400" dirty="0">
              <a:latin typeface="Microsoft Sans Serif"/>
              <a:cs typeface="Microsoft Sans Serif"/>
            </a:endParaRPr>
          </a:p>
          <a:p>
            <a:pPr marL="12700">
              <a:lnSpc>
                <a:spcPct val="100000"/>
              </a:lnSpc>
              <a:spcBef>
                <a:spcPts val="1585"/>
              </a:spcBef>
            </a:pPr>
            <a:r>
              <a:rPr sz="2400" b="1" spc="-95" dirty="0">
                <a:latin typeface="Arial"/>
                <a:cs typeface="Arial"/>
              </a:rPr>
              <a:t>Disadvantages</a:t>
            </a:r>
            <a:endParaRPr sz="2400" dirty="0">
              <a:latin typeface="Arial"/>
              <a:cs typeface="Arial"/>
            </a:endParaRPr>
          </a:p>
          <a:p>
            <a:pPr marL="241300" indent="-228600">
              <a:lnSpc>
                <a:spcPct val="100000"/>
              </a:lnSpc>
              <a:spcBef>
                <a:spcPts val="1590"/>
              </a:spcBef>
              <a:buSzPct val="125000"/>
              <a:buFont typeface="Arial MT"/>
              <a:buChar char="•"/>
              <a:tabLst>
                <a:tab pos="241300" algn="l"/>
              </a:tabLst>
            </a:pPr>
            <a:r>
              <a:rPr sz="2400" spc="-120" dirty="0">
                <a:latin typeface="Microsoft Sans Serif"/>
                <a:cs typeface="Microsoft Sans Serif"/>
              </a:rPr>
              <a:t>No</a:t>
            </a:r>
            <a:r>
              <a:rPr sz="2400" spc="-40" dirty="0">
                <a:latin typeface="Microsoft Sans Serif"/>
                <a:cs typeface="Microsoft Sans Serif"/>
              </a:rPr>
              <a:t> </a:t>
            </a:r>
            <a:r>
              <a:rPr sz="2400" spc="-240" dirty="0">
                <a:latin typeface="Microsoft Sans Serif"/>
                <a:cs typeface="Microsoft Sans Serif"/>
              </a:rPr>
              <a:t>hemostasis</a:t>
            </a:r>
            <a:r>
              <a:rPr sz="2400" spc="20" dirty="0">
                <a:latin typeface="Microsoft Sans Serif"/>
                <a:cs typeface="Microsoft Sans Serif"/>
              </a:rPr>
              <a:t> </a:t>
            </a:r>
            <a:r>
              <a:rPr sz="2400" spc="-110" dirty="0">
                <a:latin typeface="Microsoft Sans Serif"/>
                <a:cs typeface="Microsoft Sans Serif"/>
              </a:rPr>
              <a:t>except</a:t>
            </a:r>
            <a:r>
              <a:rPr sz="2400" spc="-5"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140" dirty="0">
                <a:latin typeface="Microsoft Sans Serif"/>
                <a:cs typeface="Microsoft Sans Serif"/>
              </a:rPr>
              <a:t>the</a:t>
            </a:r>
            <a:r>
              <a:rPr sz="2400" dirty="0">
                <a:latin typeface="Microsoft Sans Serif"/>
                <a:cs typeface="Microsoft Sans Serif"/>
              </a:rPr>
              <a:t> </a:t>
            </a:r>
            <a:r>
              <a:rPr sz="2400" spc="-140" dirty="0">
                <a:latin typeface="Microsoft Sans Serif"/>
                <a:cs typeface="Microsoft Sans Serif"/>
              </a:rPr>
              <a:t>immediate</a:t>
            </a:r>
            <a:r>
              <a:rPr sz="2400" spc="-20" dirty="0">
                <a:latin typeface="Microsoft Sans Serif"/>
                <a:cs typeface="Microsoft Sans Serif"/>
              </a:rPr>
              <a:t> </a:t>
            </a:r>
            <a:r>
              <a:rPr sz="2400" spc="-10" dirty="0">
                <a:latin typeface="Microsoft Sans Serif"/>
                <a:cs typeface="Microsoft Sans Serif"/>
              </a:rPr>
              <a:t>area</a:t>
            </a:r>
            <a:r>
              <a:rPr sz="2400" dirty="0">
                <a:latin typeface="Microsoft Sans Serif"/>
                <a:cs typeface="Microsoft Sans Serif"/>
              </a:rPr>
              <a:t> of</a:t>
            </a:r>
            <a:r>
              <a:rPr sz="2400" spc="60" dirty="0">
                <a:latin typeface="Microsoft Sans Serif"/>
                <a:cs typeface="Microsoft Sans Serif"/>
              </a:rPr>
              <a:t> </a:t>
            </a:r>
            <a:r>
              <a:rPr sz="2400" spc="-10" dirty="0">
                <a:latin typeface="Microsoft Sans Serif"/>
                <a:cs typeface="Microsoft Sans Serif"/>
              </a:rPr>
              <a:t>injection</a:t>
            </a:r>
            <a:endParaRPr sz="2400" dirty="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20" dirty="0">
                <a:latin typeface="Microsoft Sans Serif"/>
                <a:cs typeface="Microsoft Sans Serif"/>
              </a:rPr>
              <a:t>Potentially</a:t>
            </a:r>
            <a:r>
              <a:rPr sz="2400" spc="-30" dirty="0">
                <a:latin typeface="Microsoft Sans Serif"/>
                <a:cs typeface="Microsoft Sans Serif"/>
              </a:rPr>
              <a:t> </a:t>
            </a:r>
            <a:r>
              <a:rPr sz="2400" spc="-140" dirty="0">
                <a:latin typeface="Microsoft Sans Serif"/>
                <a:cs typeface="Microsoft Sans Serif"/>
              </a:rPr>
              <a:t>the</a:t>
            </a:r>
            <a:r>
              <a:rPr sz="2400" spc="10" dirty="0">
                <a:latin typeface="Microsoft Sans Serif"/>
                <a:cs typeface="Microsoft Sans Serif"/>
              </a:rPr>
              <a:t> </a:t>
            </a:r>
            <a:r>
              <a:rPr sz="2400" spc="-250" dirty="0">
                <a:latin typeface="Microsoft Sans Serif"/>
                <a:cs typeface="Microsoft Sans Serif"/>
              </a:rPr>
              <a:t>most</a:t>
            </a:r>
            <a:r>
              <a:rPr sz="2400" spc="20" dirty="0">
                <a:latin typeface="Microsoft Sans Serif"/>
                <a:cs typeface="Microsoft Sans Serif"/>
              </a:rPr>
              <a:t> </a:t>
            </a:r>
            <a:r>
              <a:rPr sz="2400" spc="-120" dirty="0">
                <a:latin typeface="Microsoft Sans Serif"/>
                <a:cs typeface="Microsoft Sans Serif"/>
              </a:rPr>
              <a:t>traumatic</a:t>
            </a:r>
            <a:r>
              <a:rPr sz="2400" spc="-5" dirty="0">
                <a:latin typeface="Microsoft Sans Serif"/>
                <a:cs typeface="Microsoft Sans Serif"/>
              </a:rPr>
              <a:t> </a:t>
            </a:r>
            <a:r>
              <a:rPr sz="2400" spc="-55" dirty="0">
                <a:latin typeface="Microsoft Sans Serif"/>
                <a:cs typeface="Microsoft Sans Serif"/>
              </a:rPr>
              <a:t>intraoral</a:t>
            </a:r>
            <a:r>
              <a:rPr sz="2400" spc="10" dirty="0">
                <a:latin typeface="Microsoft Sans Serif"/>
                <a:cs typeface="Microsoft Sans Serif"/>
              </a:rPr>
              <a:t> </a:t>
            </a:r>
            <a:r>
              <a:rPr sz="2400" spc="-130" dirty="0">
                <a:latin typeface="Microsoft Sans Serif"/>
                <a:cs typeface="Microsoft Sans Serif"/>
              </a:rPr>
              <a:t>injection;</a:t>
            </a:r>
            <a:r>
              <a:rPr sz="2400" spc="10" dirty="0">
                <a:latin typeface="Microsoft Sans Serif"/>
                <a:cs typeface="Microsoft Sans Serif"/>
              </a:rPr>
              <a:t> </a:t>
            </a:r>
            <a:r>
              <a:rPr sz="2400" spc="-10" dirty="0">
                <a:latin typeface="Microsoft Sans Serif"/>
                <a:cs typeface="Microsoft Sans Serif"/>
              </a:rPr>
              <a:t>however</a:t>
            </a:r>
            <a:endParaRPr sz="2400" dirty="0">
              <a:latin typeface="Microsoft Sans Serif"/>
              <a:cs typeface="Microsoft Sans Serif"/>
            </a:endParaRPr>
          </a:p>
          <a:p>
            <a:pPr marL="697865" lvl="1" indent="-228600">
              <a:lnSpc>
                <a:spcPct val="100000"/>
              </a:lnSpc>
              <a:spcBef>
                <a:spcPts val="1050"/>
              </a:spcBef>
              <a:buSzPct val="125000"/>
              <a:buFont typeface="Arial MT"/>
              <a:buChar char="•"/>
              <a:tabLst>
                <a:tab pos="697865" algn="l"/>
              </a:tabLst>
            </a:pPr>
            <a:r>
              <a:rPr sz="2400" spc="-120" dirty="0">
                <a:latin typeface="Microsoft Sans Serif"/>
                <a:cs typeface="Microsoft Sans Serif"/>
              </a:rPr>
              <a:t>the</a:t>
            </a:r>
            <a:r>
              <a:rPr sz="2400" spc="-15" dirty="0">
                <a:latin typeface="Microsoft Sans Serif"/>
                <a:cs typeface="Microsoft Sans Serif"/>
              </a:rPr>
              <a:t> </a:t>
            </a:r>
            <a:r>
              <a:rPr sz="2400" b="1" spc="-170" dirty="0">
                <a:latin typeface="Arial"/>
                <a:cs typeface="Arial"/>
              </a:rPr>
              <a:t>protocol</a:t>
            </a:r>
            <a:r>
              <a:rPr sz="2400" b="1" spc="30" dirty="0">
                <a:latin typeface="Arial"/>
                <a:cs typeface="Arial"/>
              </a:rPr>
              <a:t> </a:t>
            </a:r>
            <a:r>
              <a:rPr sz="2400" dirty="0">
                <a:latin typeface="Microsoft Sans Serif"/>
                <a:cs typeface="Microsoft Sans Serif"/>
              </a:rPr>
              <a:t>for</a:t>
            </a:r>
            <a:r>
              <a:rPr sz="2400" spc="-30" dirty="0">
                <a:latin typeface="Microsoft Sans Serif"/>
                <a:cs typeface="Microsoft Sans Serif"/>
              </a:rPr>
              <a:t> </a:t>
            </a:r>
            <a:r>
              <a:rPr sz="2400" spc="-120" dirty="0">
                <a:latin typeface="Microsoft Sans Serif"/>
                <a:cs typeface="Microsoft Sans Serif"/>
              </a:rPr>
              <a:t>an</a:t>
            </a:r>
            <a:r>
              <a:rPr sz="2400" spc="-5" dirty="0">
                <a:latin typeface="Microsoft Sans Serif"/>
                <a:cs typeface="Microsoft Sans Serif"/>
              </a:rPr>
              <a:t> </a:t>
            </a:r>
            <a:r>
              <a:rPr sz="2400" spc="-55" dirty="0">
                <a:latin typeface="Microsoft Sans Serif"/>
                <a:cs typeface="Microsoft Sans Serif"/>
              </a:rPr>
              <a:t>atraumatic</a:t>
            </a:r>
            <a:r>
              <a:rPr lang="en-US" sz="2400" spc="-55" dirty="0">
                <a:latin typeface="Microsoft Sans Serif"/>
                <a:cs typeface="Microsoft Sans Serif"/>
              </a:rPr>
              <a:t> </a:t>
            </a:r>
            <a:r>
              <a:rPr sz="2400" spc="-55" dirty="0">
                <a:latin typeface="Microsoft Sans Serif"/>
                <a:cs typeface="Microsoft Sans Serif"/>
              </a:rPr>
              <a:t>injection</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dirty="0">
                <a:latin typeface="Microsoft Sans Serif"/>
                <a:cs typeface="Microsoft Sans Serif"/>
              </a:rPr>
              <a:t>or</a:t>
            </a:r>
            <a:r>
              <a:rPr sz="2400" spc="-45" dirty="0">
                <a:latin typeface="Microsoft Sans Serif"/>
                <a:cs typeface="Microsoft Sans Serif"/>
              </a:rPr>
              <a:t> </a:t>
            </a:r>
            <a:r>
              <a:rPr sz="2400" spc="-245" dirty="0">
                <a:latin typeface="Microsoft Sans Serif"/>
                <a:cs typeface="Microsoft Sans Serif"/>
              </a:rPr>
              <a:t>use</a:t>
            </a:r>
            <a:r>
              <a:rPr sz="2400" spc="3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dirty="0">
                <a:latin typeface="Microsoft Sans Serif"/>
                <a:cs typeface="Microsoft Sans Serif"/>
              </a:rPr>
              <a:t>a</a:t>
            </a:r>
            <a:r>
              <a:rPr sz="2400" spc="-20" dirty="0">
                <a:latin typeface="Microsoft Sans Serif"/>
                <a:cs typeface="Microsoft Sans Serif"/>
              </a:rPr>
              <a:t> </a:t>
            </a:r>
            <a:r>
              <a:rPr sz="2400" b="1" spc="-175" dirty="0">
                <a:latin typeface="Arial"/>
                <a:cs typeface="Arial"/>
              </a:rPr>
              <a:t>C-</a:t>
            </a:r>
            <a:r>
              <a:rPr sz="2400" b="1" spc="-250" dirty="0">
                <a:latin typeface="Arial"/>
                <a:cs typeface="Arial"/>
              </a:rPr>
              <a:t>CLAD</a:t>
            </a:r>
            <a:r>
              <a:rPr sz="2400" b="1" spc="20" dirty="0">
                <a:latin typeface="Arial"/>
                <a:cs typeface="Arial"/>
              </a:rPr>
              <a:t> </a:t>
            </a:r>
            <a:r>
              <a:rPr sz="2400" b="1" spc="-20" dirty="0">
                <a:latin typeface="Arial"/>
                <a:cs typeface="Arial"/>
              </a:rPr>
              <a:t>system</a:t>
            </a:r>
            <a:endParaRPr sz="2400" dirty="0">
              <a:latin typeface="Arial"/>
              <a:cs typeface="Arial"/>
            </a:endParaRPr>
          </a:p>
          <a:p>
            <a:pPr marL="697865" lvl="1" indent="-228600">
              <a:lnSpc>
                <a:spcPct val="100000"/>
              </a:lnSpc>
              <a:spcBef>
                <a:spcPts val="985"/>
              </a:spcBef>
              <a:buSzPct val="125000"/>
              <a:buFont typeface="Arial MT"/>
              <a:buChar char="•"/>
              <a:tabLst>
                <a:tab pos="697865" algn="l"/>
              </a:tabLst>
            </a:pPr>
            <a:r>
              <a:rPr sz="2400" dirty="0">
                <a:latin typeface="Microsoft Sans Serif"/>
                <a:cs typeface="Microsoft Sans Serif"/>
              </a:rPr>
              <a:t>or</a:t>
            </a:r>
            <a:r>
              <a:rPr sz="2400" spc="-85" dirty="0">
                <a:latin typeface="Microsoft Sans Serif"/>
                <a:cs typeface="Microsoft Sans Serif"/>
              </a:rPr>
              <a:t> </a:t>
            </a:r>
            <a:r>
              <a:rPr sz="2400" dirty="0">
                <a:latin typeface="Microsoft Sans Serif"/>
                <a:cs typeface="Microsoft Sans Serif"/>
              </a:rPr>
              <a:t>a</a:t>
            </a:r>
            <a:r>
              <a:rPr sz="2400" spc="5" dirty="0">
                <a:latin typeface="Microsoft Sans Serif"/>
                <a:cs typeface="Microsoft Sans Serif"/>
              </a:rPr>
              <a:t> </a:t>
            </a:r>
            <a:r>
              <a:rPr sz="2400" b="1" spc="-125" dirty="0">
                <a:latin typeface="Arial"/>
                <a:cs typeface="Arial"/>
              </a:rPr>
              <a:t>buffered</a:t>
            </a:r>
            <a:r>
              <a:rPr sz="2400" b="1" dirty="0">
                <a:latin typeface="Arial"/>
                <a:cs typeface="Arial"/>
              </a:rPr>
              <a:t> </a:t>
            </a:r>
            <a:r>
              <a:rPr sz="2400" b="1" spc="-125" dirty="0">
                <a:latin typeface="Arial"/>
                <a:cs typeface="Arial"/>
              </a:rPr>
              <a:t>local</a:t>
            </a:r>
            <a:r>
              <a:rPr sz="2400" b="1" spc="-15" dirty="0">
                <a:latin typeface="Arial"/>
                <a:cs typeface="Arial"/>
              </a:rPr>
              <a:t> </a:t>
            </a:r>
            <a:r>
              <a:rPr sz="2400" b="1" spc="-170" dirty="0">
                <a:latin typeface="Arial"/>
                <a:cs typeface="Arial"/>
              </a:rPr>
              <a:t>anesthetic</a:t>
            </a:r>
            <a:r>
              <a:rPr sz="2400" b="1" spc="30" dirty="0">
                <a:latin typeface="Arial"/>
                <a:cs typeface="Arial"/>
              </a:rPr>
              <a:t> </a:t>
            </a:r>
            <a:r>
              <a:rPr sz="2400" spc="-145" dirty="0">
                <a:latin typeface="Microsoft Sans Serif"/>
                <a:cs typeface="Microsoft Sans Serif"/>
              </a:rPr>
              <a:t>solution</a:t>
            </a:r>
            <a:r>
              <a:rPr sz="2400" spc="-15" dirty="0">
                <a:latin typeface="Microsoft Sans Serif"/>
                <a:cs typeface="Microsoft Sans Serif"/>
              </a:rPr>
              <a:t> </a:t>
            </a:r>
            <a:r>
              <a:rPr sz="2400" spc="-180" dirty="0">
                <a:latin typeface="Microsoft Sans Serif"/>
                <a:cs typeface="Microsoft Sans Serif"/>
              </a:rPr>
              <a:t>can</a:t>
            </a:r>
            <a:r>
              <a:rPr sz="2400" spc="40" dirty="0">
                <a:latin typeface="Microsoft Sans Serif"/>
                <a:cs typeface="Microsoft Sans Serif"/>
              </a:rPr>
              <a:t> </a:t>
            </a:r>
            <a:r>
              <a:rPr sz="2400" spc="-160" dirty="0">
                <a:latin typeface="Microsoft Sans Serif"/>
                <a:cs typeface="Microsoft Sans Serif"/>
              </a:rPr>
              <a:t>minimize</a:t>
            </a:r>
            <a:r>
              <a:rPr sz="2400" spc="55" dirty="0">
                <a:latin typeface="Microsoft Sans Serif"/>
                <a:cs typeface="Microsoft Sans Serif"/>
              </a:rPr>
              <a:t> </a:t>
            </a:r>
            <a:r>
              <a:rPr sz="2400" dirty="0">
                <a:latin typeface="Microsoft Sans Serif"/>
                <a:cs typeface="Microsoft Sans Serif"/>
              </a:rPr>
              <a:t>or</a:t>
            </a:r>
            <a:r>
              <a:rPr sz="2400" spc="5" dirty="0">
                <a:latin typeface="Microsoft Sans Serif"/>
                <a:cs typeface="Microsoft Sans Serif"/>
              </a:rPr>
              <a:t> </a:t>
            </a:r>
            <a:r>
              <a:rPr sz="2400" spc="-60" dirty="0">
                <a:latin typeface="Microsoft Sans Serif"/>
                <a:cs typeface="Microsoft Sans Serif"/>
              </a:rPr>
              <a:t>entirely</a:t>
            </a:r>
            <a:r>
              <a:rPr sz="2400" spc="-45" dirty="0">
                <a:latin typeface="Microsoft Sans Serif"/>
                <a:cs typeface="Microsoft Sans Serif"/>
              </a:rPr>
              <a:t> </a:t>
            </a:r>
            <a:r>
              <a:rPr sz="2400" spc="-100" dirty="0">
                <a:latin typeface="Microsoft Sans Serif"/>
                <a:cs typeface="Microsoft Sans Serif"/>
              </a:rPr>
              <a:t>eliminate</a:t>
            </a:r>
            <a:r>
              <a:rPr sz="2400" spc="30" dirty="0">
                <a:latin typeface="Microsoft Sans Serif"/>
                <a:cs typeface="Microsoft Sans Serif"/>
              </a:rPr>
              <a:t> </a:t>
            </a:r>
            <a:r>
              <a:rPr sz="2400" spc="-70" dirty="0">
                <a:latin typeface="Microsoft Sans Serif"/>
                <a:cs typeface="Microsoft Sans Serif"/>
              </a:rPr>
              <a:t>discomfort</a:t>
            </a:r>
            <a:endParaRPr sz="2400" dirty="0">
              <a:latin typeface="Microsoft Sans Serif"/>
              <a:cs typeface="Microsoft Sans Serif"/>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41757"/>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p:nvPr/>
        </p:nvSpPr>
        <p:spPr>
          <a:xfrm>
            <a:off x="1220520" y="1164989"/>
            <a:ext cx="7800340" cy="2932854"/>
          </a:xfrm>
          <a:prstGeom prst="rect">
            <a:avLst/>
          </a:prstGeom>
        </p:spPr>
        <p:txBody>
          <a:bodyPr vert="horz" wrap="square" lIns="0" tIns="113030" rIns="0" bIns="0" rtlCol="0">
            <a:spAutoFit/>
          </a:bodyPr>
          <a:lstStyle/>
          <a:p>
            <a:pPr marL="241300" indent="-228600">
              <a:lnSpc>
                <a:spcPct val="100000"/>
              </a:lnSpc>
              <a:spcBef>
                <a:spcPts val="890"/>
              </a:spcBef>
              <a:buSzPct val="125000"/>
              <a:buFont typeface="Arial MT"/>
              <a:buChar char="•"/>
              <a:tabLst>
                <a:tab pos="241300" algn="l"/>
              </a:tabLst>
            </a:pPr>
            <a:r>
              <a:rPr sz="2400" b="1" spc="-204" dirty="0">
                <a:latin typeface="Arial"/>
                <a:cs typeface="Arial"/>
              </a:rPr>
              <a:t>Positive</a:t>
            </a:r>
            <a:r>
              <a:rPr sz="2400" b="1" spc="20" dirty="0">
                <a:latin typeface="Arial"/>
                <a:cs typeface="Arial"/>
              </a:rPr>
              <a:t> </a:t>
            </a:r>
            <a:r>
              <a:rPr sz="2400" b="1" spc="-160" dirty="0">
                <a:latin typeface="Arial"/>
                <a:cs typeface="Arial"/>
              </a:rPr>
              <a:t>Aspiration:</a:t>
            </a:r>
            <a:r>
              <a:rPr sz="2400" b="1" spc="15" dirty="0">
                <a:latin typeface="Arial"/>
                <a:cs typeface="Arial"/>
              </a:rPr>
              <a:t> </a:t>
            </a:r>
            <a:r>
              <a:rPr sz="2400" spc="-355" dirty="0">
                <a:latin typeface="Microsoft Sans Serif"/>
                <a:cs typeface="Microsoft Sans Serif"/>
              </a:rPr>
              <a:t>Less</a:t>
            </a:r>
            <a:r>
              <a:rPr sz="2400" spc="95" dirty="0">
                <a:latin typeface="Microsoft Sans Serif"/>
                <a:cs typeface="Microsoft Sans Serif"/>
              </a:rPr>
              <a:t> </a:t>
            </a:r>
            <a:r>
              <a:rPr sz="2400" spc="-155" dirty="0">
                <a:latin typeface="Microsoft Sans Serif"/>
                <a:cs typeface="Microsoft Sans Serif"/>
              </a:rPr>
              <a:t>than</a:t>
            </a:r>
            <a:r>
              <a:rPr sz="2400" spc="55" dirty="0">
                <a:latin typeface="Microsoft Sans Serif"/>
                <a:cs typeface="Microsoft Sans Serif"/>
              </a:rPr>
              <a:t> </a:t>
            </a:r>
            <a:r>
              <a:rPr sz="2400" spc="-25" dirty="0">
                <a:latin typeface="Microsoft Sans Serif"/>
                <a:cs typeface="Microsoft Sans Serif"/>
              </a:rPr>
              <a:t>1%.</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b="1" spc="-70" dirty="0">
                <a:latin typeface="Arial"/>
                <a:cs typeface="Arial"/>
              </a:rPr>
              <a:t>Alternatives</a:t>
            </a:r>
            <a:endParaRPr sz="2400" dirty="0">
              <a:latin typeface="Arial"/>
              <a:cs typeface="Arial"/>
            </a:endParaRPr>
          </a:p>
          <a:p>
            <a:pPr marL="697865" lvl="1" indent="-228600">
              <a:lnSpc>
                <a:spcPct val="100000"/>
              </a:lnSpc>
              <a:spcBef>
                <a:spcPts val="1050"/>
              </a:spcBef>
              <a:buSzPct val="125000"/>
              <a:buFont typeface="Arial MT"/>
              <a:buChar char="•"/>
              <a:tabLst>
                <a:tab pos="697865" algn="l"/>
              </a:tabLst>
            </a:pPr>
            <a:r>
              <a:rPr sz="2400" spc="-145" dirty="0">
                <a:latin typeface="Microsoft Sans Serif"/>
                <a:cs typeface="Microsoft Sans Serif"/>
              </a:rPr>
              <a:t>Local</a:t>
            </a:r>
            <a:r>
              <a:rPr sz="2400" spc="10" dirty="0">
                <a:latin typeface="Microsoft Sans Serif"/>
                <a:cs typeface="Microsoft Sans Serif"/>
              </a:rPr>
              <a:t> </a:t>
            </a:r>
            <a:r>
              <a:rPr sz="2400" spc="-45" dirty="0">
                <a:latin typeface="Microsoft Sans Serif"/>
                <a:cs typeface="Microsoft Sans Serif"/>
              </a:rPr>
              <a:t>infiltration</a:t>
            </a:r>
            <a:r>
              <a:rPr sz="2400" spc="-40" dirty="0">
                <a:latin typeface="Microsoft Sans Serif"/>
                <a:cs typeface="Microsoft Sans Serif"/>
              </a:rPr>
              <a:t> </a:t>
            </a:r>
            <a:r>
              <a:rPr sz="2400" spc="-85" dirty="0">
                <a:latin typeface="Microsoft Sans Serif"/>
                <a:cs typeface="Microsoft Sans Serif"/>
              </a:rPr>
              <a:t>into</a:t>
            </a:r>
            <a:r>
              <a:rPr sz="2400" spc="-15" dirty="0">
                <a:latin typeface="Microsoft Sans Serif"/>
                <a:cs typeface="Microsoft Sans Serif"/>
              </a:rPr>
              <a:t> </a:t>
            </a:r>
            <a:r>
              <a:rPr sz="2400" spc="-105" dirty="0">
                <a:latin typeface="Microsoft Sans Serif"/>
                <a:cs typeface="Microsoft Sans Serif"/>
              </a:rPr>
              <a:t>specific</a:t>
            </a:r>
            <a:r>
              <a:rPr sz="2400" spc="-5" dirty="0">
                <a:latin typeface="Microsoft Sans Serif"/>
                <a:cs typeface="Microsoft Sans Serif"/>
              </a:rPr>
              <a:t> </a:t>
            </a:r>
            <a:r>
              <a:rPr sz="2400" spc="-10" dirty="0">
                <a:latin typeface="Microsoft Sans Serif"/>
                <a:cs typeface="Microsoft Sans Serif"/>
              </a:rPr>
              <a:t>regions</a:t>
            </a:r>
            <a:endParaRPr sz="2400" dirty="0">
              <a:latin typeface="Microsoft Sans Serif"/>
              <a:cs typeface="Microsoft Sans Serif"/>
            </a:endParaRPr>
          </a:p>
          <a:p>
            <a:pPr marL="697865" lvl="1" indent="-228600">
              <a:lnSpc>
                <a:spcPct val="100000"/>
              </a:lnSpc>
              <a:spcBef>
                <a:spcPts val="960"/>
              </a:spcBef>
              <a:buSzPct val="125000"/>
              <a:buFont typeface="Arial MT"/>
              <a:buChar char="•"/>
              <a:tabLst>
                <a:tab pos="697865" algn="l"/>
              </a:tabLst>
            </a:pPr>
            <a:r>
              <a:rPr sz="2400" spc="-20" dirty="0">
                <a:latin typeface="Microsoft Sans Serif"/>
                <a:cs typeface="Microsoft Sans Serif"/>
              </a:rPr>
              <a:t>Maxillary</a:t>
            </a:r>
            <a:r>
              <a:rPr sz="2400" spc="-45" dirty="0">
                <a:latin typeface="Microsoft Sans Serif"/>
                <a:cs typeface="Microsoft Sans Serif"/>
              </a:rPr>
              <a:t> </a:t>
            </a:r>
            <a:r>
              <a:rPr sz="2400" spc="-105" dirty="0">
                <a:latin typeface="Microsoft Sans Serif"/>
                <a:cs typeface="Microsoft Sans Serif"/>
              </a:rPr>
              <a:t>nerve</a:t>
            </a:r>
            <a:r>
              <a:rPr sz="2400" spc="-5" dirty="0">
                <a:latin typeface="Microsoft Sans Serif"/>
                <a:cs typeface="Microsoft Sans Serif"/>
              </a:rPr>
              <a:t> </a:t>
            </a:r>
            <a:r>
              <a:rPr sz="2400" spc="-85" dirty="0">
                <a:latin typeface="Microsoft Sans Serif"/>
                <a:cs typeface="Microsoft Sans Serif"/>
              </a:rPr>
              <a:t>block</a:t>
            </a:r>
            <a:r>
              <a:rPr sz="2400" spc="-40" dirty="0">
                <a:latin typeface="Microsoft Sans Serif"/>
                <a:cs typeface="Microsoft Sans Serif"/>
              </a:rPr>
              <a:t> </a:t>
            </a:r>
            <a:r>
              <a:rPr sz="2400" spc="-70" dirty="0">
                <a:latin typeface="Microsoft Sans Serif"/>
                <a:cs typeface="Microsoft Sans Serif"/>
              </a:rPr>
              <a:t>(unilateral</a:t>
            </a:r>
            <a:r>
              <a:rPr sz="2400" spc="-60" dirty="0">
                <a:latin typeface="Microsoft Sans Serif"/>
                <a:cs typeface="Microsoft Sans Serif"/>
              </a:rPr>
              <a:t> </a:t>
            </a:r>
            <a:r>
              <a:rPr sz="2400" spc="-10" dirty="0">
                <a:latin typeface="Microsoft Sans Serif"/>
                <a:cs typeface="Microsoft Sans Serif"/>
              </a:rPr>
              <a:t>only)</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spc="-80" dirty="0">
                <a:latin typeface="Microsoft Sans Serif"/>
                <a:cs typeface="Microsoft Sans Serif"/>
              </a:rPr>
              <a:t>Anterior</a:t>
            </a:r>
            <a:r>
              <a:rPr sz="2400" spc="-55" dirty="0">
                <a:latin typeface="Microsoft Sans Serif"/>
                <a:cs typeface="Microsoft Sans Serif"/>
              </a:rPr>
              <a:t> </a:t>
            </a:r>
            <a:r>
              <a:rPr sz="2400" spc="-75" dirty="0">
                <a:latin typeface="Microsoft Sans Serif"/>
                <a:cs typeface="Microsoft Sans Serif"/>
              </a:rPr>
              <a:t>middle</a:t>
            </a:r>
            <a:r>
              <a:rPr sz="2400" spc="-35" dirty="0">
                <a:latin typeface="Microsoft Sans Serif"/>
                <a:cs typeface="Microsoft Sans Serif"/>
              </a:rPr>
              <a:t> </a:t>
            </a:r>
            <a:r>
              <a:rPr sz="2400" spc="-110" dirty="0">
                <a:latin typeface="Microsoft Sans Serif"/>
                <a:cs typeface="Microsoft Sans Serif"/>
              </a:rPr>
              <a:t>superior</a:t>
            </a:r>
            <a:r>
              <a:rPr sz="2400" spc="-25" dirty="0">
                <a:latin typeface="Microsoft Sans Serif"/>
                <a:cs typeface="Microsoft Sans Serif"/>
              </a:rPr>
              <a:t> </a:t>
            </a:r>
            <a:r>
              <a:rPr sz="2400" spc="-45" dirty="0">
                <a:latin typeface="Microsoft Sans Serif"/>
                <a:cs typeface="Microsoft Sans Serif"/>
              </a:rPr>
              <a:t>alveolar</a:t>
            </a:r>
            <a:r>
              <a:rPr sz="2400" spc="-10" dirty="0">
                <a:latin typeface="Microsoft Sans Serif"/>
                <a:cs typeface="Microsoft Sans Serif"/>
              </a:rPr>
              <a:t> </a:t>
            </a:r>
            <a:r>
              <a:rPr sz="2400" spc="-170" dirty="0">
                <a:latin typeface="Microsoft Sans Serif"/>
                <a:cs typeface="Microsoft Sans Serif"/>
              </a:rPr>
              <a:t>(AMSA)</a:t>
            </a:r>
            <a:r>
              <a:rPr sz="2400" spc="5" dirty="0">
                <a:latin typeface="Microsoft Sans Serif"/>
                <a:cs typeface="Microsoft Sans Serif"/>
              </a:rPr>
              <a:t> </a:t>
            </a:r>
            <a:r>
              <a:rPr sz="2400" spc="-105" dirty="0">
                <a:latin typeface="Microsoft Sans Serif"/>
                <a:cs typeface="Microsoft Sans Serif"/>
              </a:rPr>
              <a:t>nerve</a:t>
            </a:r>
            <a:r>
              <a:rPr sz="2400" spc="20" dirty="0">
                <a:latin typeface="Microsoft Sans Serif"/>
                <a:cs typeface="Microsoft Sans Serif"/>
              </a:rPr>
              <a:t> </a:t>
            </a:r>
            <a:r>
              <a:rPr sz="2400" spc="-85" dirty="0">
                <a:latin typeface="Microsoft Sans Serif"/>
                <a:cs typeface="Microsoft Sans Serif"/>
              </a:rPr>
              <a:t>block</a:t>
            </a:r>
            <a:r>
              <a:rPr sz="2400" spc="-30" dirty="0">
                <a:latin typeface="Microsoft Sans Serif"/>
                <a:cs typeface="Microsoft Sans Serif"/>
              </a:rPr>
              <a:t> </a:t>
            </a:r>
            <a:r>
              <a:rPr sz="2400" spc="-70" dirty="0">
                <a:latin typeface="Microsoft Sans Serif"/>
                <a:cs typeface="Microsoft Sans Serif"/>
              </a:rPr>
              <a:t>(unilateral</a:t>
            </a:r>
            <a:r>
              <a:rPr sz="2400" spc="-35" dirty="0">
                <a:latin typeface="Microsoft Sans Serif"/>
                <a:cs typeface="Microsoft Sans Serif"/>
              </a:rPr>
              <a:t> only)</a:t>
            </a:r>
            <a:endParaRPr sz="2400" dirty="0">
              <a:latin typeface="Microsoft Sans Serif"/>
              <a:cs typeface="Microsoft Sans Serif"/>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44856"/>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p:nvPr/>
        </p:nvSpPr>
        <p:spPr>
          <a:xfrm>
            <a:off x="957783" y="925601"/>
            <a:ext cx="9877425" cy="5474335"/>
          </a:xfrm>
          <a:prstGeom prst="rect">
            <a:avLst/>
          </a:prstGeom>
        </p:spPr>
        <p:txBody>
          <a:bodyPr vert="horz" wrap="square" lIns="0" tIns="112395" rIns="0" bIns="0" rtlCol="0">
            <a:spAutoFit/>
          </a:bodyPr>
          <a:lstStyle/>
          <a:p>
            <a:pPr marL="12700">
              <a:lnSpc>
                <a:spcPct val="100000"/>
              </a:lnSpc>
              <a:spcBef>
                <a:spcPts val="885"/>
              </a:spcBef>
            </a:pPr>
            <a:r>
              <a:rPr sz="2400" b="1" spc="-220" dirty="0">
                <a:latin typeface="Arial"/>
                <a:cs typeface="Arial"/>
              </a:rPr>
              <a:t>Technique:</a:t>
            </a:r>
            <a:r>
              <a:rPr sz="2400" b="1" spc="10" dirty="0">
                <a:latin typeface="Arial"/>
                <a:cs typeface="Arial"/>
              </a:rPr>
              <a:t> </a:t>
            </a:r>
            <a:r>
              <a:rPr sz="2400" b="1" spc="-175" dirty="0">
                <a:latin typeface="Arial"/>
                <a:cs typeface="Arial"/>
              </a:rPr>
              <a:t>Single-</a:t>
            </a:r>
            <a:r>
              <a:rPr sz="2400" b="1" spc="-155" dirty="0">
                <a:latin typeface="Arial"/>
                <a:cs typeface="Arial"/>
              </a:rPr>
              <a:t>Needle</a:t>
            </a:r>
            <a:r>
              <a:rPr sz="2400" b="1" spc="-10" dirty="0">
                <a:latin typeface="Arial"/>
                <a:cs typeface="Arial"/>
              </a:rPr>
              <a:t> </a:t>
            </a:r>
            <a:r>
              <a:rPr sz="2400" b="1" spc="-90" dirty="0">
                <a:latin typeface="Arial"/>
                <a:cs typeface="Arial"/>
              </a:rPr>
              <a:t>Penetration</a:t>
            </a:r>
            <a:endParaRPr sz="2400" dirty="0">
              <a:latin typeface="Arial"/>
              <a:cs typeface="Arial"/>
            </a:endParaRPr>
          </a:p>
          <a:p>
            <a:pPr marL="241300" indent="-228600">
              <a:lnSpc>
                <a:spcPct val="100000"/>
              </a:lnSpc>
              <a:spcBef>
                <a:spcPts val="1590"/>
              </a:spcBef>
              <a:buSzPct val="125000"/>
              <a:buFont typeface="Arial MT"/>
              <a:buChar char="•"/>
              <a:tabLst>
                <a:tab pos="241300" algn="l"/>
              </a:tabLst>
            </a:pPr>
            <a:r>
              <a:rPr sz="2400" spc="-25" dirty="0">
                <a:latin typeface="Microsoft Sans Serif"/>
                <a:cs typeface="Microsoft Sans Serif"/>
              </a:rPr>
              <a:t>27-</a:t>
            </a:r>
            <a:r>
              <a:rPr sz="2400" spc="-100" dirty="0">
                <a:latin typeface="Microsoft Sans Serif"/>
                <a:cs typeface="Microsoft Sans Serif"/>
              </a:rPr>
              <a:t>gauge</a:t>
            </a:r>
            <a:r>
              <a:rPr sz="2400" spc="5" dirty="0">
                <a:latin typeface="Microsoft Sans Serif"/>
                <a:cs typeface="Microsoft Sans Serif"/>
              </a:rPr>
              <a:t> </a:t>
            </a:r>
            <a:r>
              <a:rPr sz="2400" spc="-160" dirty="0">
                <a:latin typeface="Microsoft Sans Serif"/>
                <a:cs typeface="Microsoft Sans Serif"/>
              </a:rPr>
              <a:t>short</a:t>
            </a:r>
            <a:r>
              <a:rPr sz="2400" dirty="0">
                <a:latin typeface="Microsoft Sans Serif"/>
                <a:cs typeface="Microsoft Sans Serif"/>
              </a:rPr>
              <a:t> </a:t>
            </a:r>
            <a:r>
              <a:rPr sz="2400" spc="-130" dirty="0">
                <a:latin typeface="Microsoft Sans Serif"/>
                <a:cs typeface="Microsoft Sans Serif"/>
              </a:rPr>
              <a:t>needle</a:t>
            </a:r>
            <a:r>
              <a:rPr sz="2400" spc="-1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95" dirty="0">
                <a:latin typeface="Microsoft Sans Serif"/>
                <a:cs typeface="Microsoft Sans Serif"/>
              </a:rPr>
              <a:t>recommended.</a:t>
            </a:r>
            <a:endParaRPr sz="2400" dirty="0">
              <a:latin typeface="Microsoft Sans Serif"/>
              <a:cs typeface="Microsoft Sans Serif"/>
            </a:endParaRPr>
          </a:p>
          <a:p>
            <a:pPr marL="12700" marR="3317240" indent="228600">
              <a:lnSpc>
                <a:spcPts val="4470"/>
              </a:lnSpc>
              <a:spcBef>
                <a:spcPts val="380"/>
              </a:spcBef>
              <a:buSzPct val="125000"/>
              <a:buFont typeface="Arial MT"/>
              <a:buChar char="•"/>
              <a:tabLst>
                <a:tab pos="241300" algn="l"/>
              </a:tabLst>
            </a:pPr>
            <a:r>
              <a:rPr sz="2400" b="1" spc="-140" dirty="0">
                <a:latin typeface="Arial"/>
                <a:cs typeface="Arial"/>
              </a:rPr>
              <a:t>Area</a:t>
            </a:r>
            <a:r>
              <a:rPr sz="2400" b="1" spc="-40" dirty="0">
                <a:latin typeface="Arial"/>
                <a:cs typeface="Arial"/>
              </a:rPr>
              <a:t> </a:t>
            </a:r>
            <a:r>
              <a:rPr sz="2400" b="1" dirty="0">
                <a:latin typeface="Arial"/>
                <a:cs typeface="Arial"/>
              </a:rPr>
              <a:t>of</a:t>
            </a:r>
            <a:r>
              <a:rPr sz="2400" b="1" spc="-150" dirty="0">
                <a:latin typeface="Arial"/>
                <a:cs typeface="Arial"/>
              </a:rPr>
              <a:t> </a:t>
            </a:r>
            <a:r>
              <a:rPr sz="2400" b="1" spc="-160" dirty="0">
                <a:latin typeface="Arial"/>
                <a:cs typeface="Arial"/>
              </a:rPr>
              <a:t>insertion</a:t>
            </a:r>
            <a:r>
              <a:rPr sz="2400" spc="-160" dirty="0">
                <a:latin typeface="Microsoft Sans Serif"/>
                <a:cs typeface="Microsoft Sans Serif"/>
              </a:rPr>
              <a:t>:</a:t>
            </a:r>
            <a:r>
              <a:rPr sz="2400" dirty="0">
                <a:latin typeface="Microsoft Sans Serif"/>
                <a:cs typeface="Microsoft Sans Serif"/>
              </a:rPr>
              <a:t> palatal</a:t>
            </a:r>
            <a:r>
              <a:rPr sz="2400" spc="-55" dirty="0">
                <a:latin typeface="Microsoft Sans Serif"/>
                <a:cs typeface="Microsoft Sans Serif"/>
              </a:rPr>
              <a:t> </a:t>
            </a:r>
            <a:r>
              <a:rPr sz="2400" spc="-254" dirty="0">
                <a:latin typeface="Microsoft Sans Serif"/>
                <a:cs typeface="Microsoft Sans Serif"/>
              </a:rPr>
              <a:t>mucosa</a:t>
            </a:r>
            <a:r>
              <a:rPr sz="2400" spc="30" dirty="0">
                <a:latin typeface="Microsoft Sans Serif"/>
                <a:cs typeface="Microsoft Sans Serif"/>
              </a:rPr>
              <a:t> </a:t>
            </a:r>
            <a:r>
              <a:rPr sz="2400" spc="-195" dirty="0">
                <a:latin typeface="Microsoft Sans Serif"/>
                <a:cs typeface="Microsoft Sans Serif"/>
              </a:rPr>
              <a:t>just</a:t>
            </a:r>
            <a:r>
              <a:rPr sz="2400" spc="25" dirty="0">
                <a:latin typeface="Microsoft Sans Serif"/>
                <a:cs typeface="Microsoft Sans Serif"/>
              </a:rPr>
              <a:t> </a:t>
            </a:r>
            <a:r>
              <a:rPr sz="2400" spc="-20" dirty="0">
                <a:latin typeface="Microsoft Sans Serif"/>
                <a:cs typeface="Microsoft Sans Serif"/>
              </a:rPr>
              <a:t>lateral</a:t>
            </a:r>
            <a:r>
              <a:rPr sz="2400" spc="-35"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80" dirty="0">
                <a:latin typeface="Microsoft Sans Serif"/>
                <a:cs typeface="Microsoft Sans Serif"/>
              </a:rPr>
              <a:t>the </a:t>
            </a:r>
            <a:r>
              <a:rPr sz="2400" spc="-175" dirty="0">
                <a:latin typeface="Microsoft Sans Serif"/>
                <a:cs typeface="Microsoft Sans Serif"/>
              </a:rPr>
              <a:t>incisive</a:t>
            </a:r>
            <a:r>
              <a:rPr sz="2400" spc="15" dirty="0">
                <a:latin typeface="Microsoft Sans Serif"/>
                <a:cs typeface="Microsoft Sans Serif"/>
              </a:rPr>
              <a:t> </a:t>
            </a:r>
            <a:r>
              <a:rPr sz="2400" dirty="0">
                <a:latin typeface="Microsoft Sans Serif"/>
                <a:cs typeface="Microsoft Sans Serif"/>
              </a:rPr>
              <a:t>papilla</a:t>
            </a:r>
            <a:r>
              <a:rPr sz="2400" spc="-45" dirty="0">
                <a:latin typeface="Microsoft Sans Serif"/>
                <a:cs typeface="Microsoft Sans Serif"/>
              </a:rPr>
              <a:t> </a:t>
            </a:r>
            <a:r>
              <a:rPr sz="2400" spc="-10" dirty="0">
                <a:latin typeface="Microsoft Sans Serif"/>
                <a:cs typeface="Microsoft Sans Serif"/>
              </a:rPr>
              <a:t>-</a:t>
            </a:r>
            <a:r>
              <a:rPr lang="en-US" sz="2400" spc="-10" dirty="0">
                <a:latin typeface="Microsoft Sans Serif"/>
                <a:cs typeface="Microsoft Sans Serif"/>
              </a:rPr>
              <a:t> </a:t>
            </a:r>
            <a:r>
              <a:rPr sz="2400" spc="-180" dirty="0">
                <a:latin typeface="Microsoft Sans Serif"/>
                <a:cs typeface="Microsoft Sans Serif"/>
              </a:rPr>
              <a:t>more</a:t>
            </a:r>
            <a:r>
              <a:rPr sz="2400" spc="20" dirty="0">
                <a:latin typeface="Microsoft Sans Serif"/>
                <a:cs typeface="Microsoft Sans Serif"/>
              </a:rPr>
              <a:t> </a:t>
            </a:r>
            <a:r>
              <a:rPr sz="2400" spc="-195" dirty="0">
                <a:latin typeface="Microsoft Sans Serif"/>
                <a:cs typeface="Microsoft Sans Serif"/>
              </a:rPr>
              <a:t>sensitive</a:t>
            </a:r>
            <a:r>
              <a:rPr sz="2400" spc="5" dirty="0">
                <a:latin typeface="Microsoft Sans Serif"/>
                <a:cs typeface="Microsoft Sans Serif"/>
              </a:rPr>
              <a:t> </a:t>
            </a:r>
            <a:r>
              <a:rPr sz="2400" spc="-145" dirty="0">
                <a:latin typeface="Microsoft Sans Serif"/>
                <a:cs typeface="Microsoft Sans Serif"/>
              </a:rPr>
              <a:t>than</a:t>
            </a:r>
            <a:r>
              <a:rPr sz="2400" spc="10" dirty="0">
                <a:latin typeface="Microsoft Sans Serif"/>
                <a:cs typeface="Microsoft Sans Serif"/>
              </a:rPr>
              <a:t> </a:t>
            </a:r>
            <a:r>
              <a:rPr sz="2400" spc="-114" dirty="0">
                <a:latin typeface="Microsoft Sans Serif"/>
                <a:cs typeface="Microsoft Sans Serif"/>
              </a:rPr>
              <a:t>other</a:t>
            </a:r>
            <a:r>
              <a:rPr sz="2400" spc="-25" dirty="0">
                <a:latin typeface="Microsoft Sans Serif"/>
                <a:cs typeface="Microsoft Sans Serif"/>
              </a:rPr>
              <a:t> </a:t>
            </a:r>
            <a:r>
              <a:rPr sz="2400" spc="-10" dirty="0">
                <a:latin typeface="Microsoft Sans Serif"/>
                <a:cs typeface="Microsoft Sans Serif"/>
              </a:rPr>
              <a:t>palatal </a:t>
            </a:r>
            <a:r>
              <a:rPr sz="2400" spc="-265" dirty="0">
                <a:latin typeface="Microsoft Sans Serif"/>
                <a:cs typeface="Microsoft Sans Serif"/>
              </a:rPr>
              <a:t>mucosa</a:t>
            </a:r>
            <a:endParaRPr sz="2400" dirty="0">
              <a:latin typeface="Microsoft Sans Serif"/>
              <a:cs typeface="Microsoft Sans Serif"/>
            </a:endParaRPr>
          </a:p>
          <a:p>
            <a:pPr marL="241300" indent="-228600">
              <a:lnSpc>
                <a:spcPct val="100000"/>
              </a:lnSpc>
              <a:spcBef>
                <a:spcPts val="1145"/>
              </a:spcBef>
              <a:buSzPct val="125000"/>
              <a:buFont typeface="Arial MT"/>
              <a:buChar char="•"/>
              <a:tabLst>
                <a:tab pos="241300" algn="l"/>
              </a:tabLst>
            </a:pPr>
            <a:r>
              <a:rPr sz="2400" b="1" spc="-210" dirty="0">
                <a:latin typeface="Arial"/>
                <a:cs typeface="Arial"/>
              </a:rPr>
              <a:t>Target</a:t>
            </a:r>
            <a:r>
              <a:rPr sz="2400" b="1" spc="-40" dirty="0">
                <a:latin typeface="Arial"/>
                <a:cs typeface="Arial"/>
              </a:rPr>
              <a:t> </a:t>
            </a:r>
            <a:r>
              <a:rPr sz="2400" b="1" spc="-120" dirty="0">
                <a:latin typeface="Arial"/>
                <a:cs typeface="Arial"/>
              </a:rPr>
              <a:t>area</a:t>
            </a:r>
            <a:r>
              <a:rPr sz="2400" spc="-120" dirty="0">
                <a:latin typeface="Microsoft Sans Serif"/>
                <a:cs typeface="Microsoft Sans Serif"/>
              </a:rPr>
              <a:t>:</a:t>
            </a:r>
            <a:r>
              <a:rPr sz="2400" spc="10" dirty="0">
                <a:latin typeface="Microsoft Sans Serif"/>
                <a:cs typeface="Microsoft Sans Serif"/>
              </a:rPr>
              <a:t> </a:t>
            </a:r>
            <a:r>
              <a:rPr sz="2400" spc="-175" dirty="0">
                <a:latin typeface="Microsoft Sans Serif"/>
                <a:cs typeface="Microsoft Sans Serif"/>
              </a:rPr>
              <a:t>incisive</a:t>
            </a:r>
            <a:r>
              <a:rPr sz="2400" spc="30" dirty="0">
                <a:latin typeface="Microsoft Sans Serif"/>
                <a:cs typeface="Microsoft Sans Serif"/>
              </a:rPr>
              <a:t> </a:t>
            </a:r>
            <a:r>
              <a:rPr sz="2400" spc="-135" dirty="0">
                <a:latin typeface="Microsoft Sans Serif"/>
                <a:cs typeface="Microsoft Sans Serif"/>
              </a:rPr>
              <a:t>foramen,</a:t>
            </a:r>
            <a:r>
              <a:rPr sz="2400" spc="30" dirty="0">
                <a:latin typeface="Microsoft Sans Serif"/>
                <a:cs typeface="Microsoft Sans Serif"/>
              </a:rPr>
              <a:t> </a:t>
            </a:r>
            <a:r>
              <a:rPr sz="2400" spc="-135" dirty="0">
                <a:latin typeface="Microsoft Sans Serif"/>
                <a:cs typeface="Microsoft Sans Serif"/>
              </a:rPr>
              <a:t>beneath</a:t>
            </a:r>
            <a:r>
              <a:rPr sz="2400" spc="15" dirty="0">
                <a:latin typeface="Microsoft Sans Serif"/>
                <a:cs typeface="Microsoft Sans Serif"/>
              </a:rPr>
              <a:t> </a:t>
            </a:r>
            <a:r>
              <a:rPr sz="2400" spc="-140" dirty="0">
                <a:latin typeface="Microsoft Sans Serif"/>
                <a:cs typeface="Microsoft Sans Serif"/>
              </a:rPr>
              <a:t>the</a:t>
            </a:r>
            <a:r>
              <a:rPr sz="2400" spc="30" dirty="0">
                <a:latin typeface="Microsoft Sans Serif"/>
                <a:cs typeface="Microsoft Sans Serif"/>
              </a:rPr>
              <a:t> </a:t>
            </a:r>
            <a:r>
              <a:rPr sz="2400" spc="-180" dirty="0">
                <a:latin typeface="Microsoft Sans Serif"/>
                <a:cs typeface="Microsoft Sans Serif"/>
              </a:rPr>
              <a:t>incisive</a:t>
            </a:r>
            <a:r>
              <a:rPr sz="2400" spc="10" dirty="0">
                <a:latin typeface="Microsoft Sans Serif"/>
                <a:cs typeface="Microsoft Sans Serif"/>
              </a:rPr>
              <a:t> </a:t>
            </a:r>
            <a:r>
              <a:rPr sz="2400" spc="-10" dirty="0">
                <a:latin typeface="Microsoft Sans Serif"/>
                <a:cs typeface="Microsoft Sans Serif"/>
              </a:rPr>
              <a:t>papilla</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b="1" spc="-215" dirty="0">
                <a:latin typeface="Arial"/>
                <a:cs typeface="Arial"/>
              </a:rPr>
              <a:t>Landmarks</a:t>
            </a:r>
            <a:r>
              <a:rPr sz="2400" spc="-215" dirty="0">
                <a:latin typeface="Microsoft Sans Serif"/>
                <a:cs typeface="Microsoft Sans Serif"/>
              </a:rPr>
              <a:t>:</a:t>
            </a:r>
            <a:r>
              <a:rPr sz="2400" spc="10" dirty="0">
                <a:latin typeface="Microsoft Sans Serif"/>
                <a:cs typeface="Microsoft Sans Serif"/>
              </a:rPr>
              <a:t> </a:t>
            </a:r>
            <a:r>
              <a:rPr sz="2400" spc="-114" dirty="0">
                <a:latin typeface="Microsoft Sans Serif"/>
                <a:cs typeface="Microsoft Sans Serif"/>
              </a:rPr>
              <a:t>central</a:t>
            </a:r>
            <a:r>
              <a:rPr sz="2400" spc="30" dirty="0">
                <a:latin typeface="Microsoft Sans Serif"/>
                <a:cs typeface="Microsoft Sans Serif"/>
              </a:rPr>
              <a:t> </a:t>
            </a:r>
            <a:r>
              <a:rPr sz="2400" spc="-204" dirty="0">
                <a:latin typeface="Microsoft Sans Serif"/>
                <a:cs typeface="Microsoft Sans Serif"/>
              </a:rPr>
              <a:t>incisors</a:t>
            </a:r>
            <a:r>
              <a:rPr sz="2400" spc="40" dirty="0">
                <a:latin typeface="Microsoft Sans Serif"/>
                <a:cs typeface="Microsoft Sans Serif"/>
              </a:rPr>
              <a:t> </a:t>
            </a:r>
            <a:r>
              <a:rPr sz="2400" spc="-70" dirty="0">
                <a:latin typeface="Microsoft Sans Serif"/>
                <a:cs typeface="Microsoft Sans Serif"/>
              </a:rPr>
              <a:t>and</a:t>
            </a:r>
            <a:r>
              <a:rPr sz="2400" spc="30" dirty="0">
                <a:latin typeface="Microsoft Sans Serif"/>
                <a:cs typeface="Microsoft Sans Serif"/>
              </a:rPr>
              <a:t> </a:t>
            </a:r>
            <a:r>
              <a:rPr sz="2400" spc="-185" dirty="0">
                <a:latin typeface="Microsoft Sans Serif"/>
                <a:cs typeface="Microsoft Sans Serif"/>
              </a:rPr>
              <a:t>incisive</a:t>
            </a:r>
            <a:r>
              <a:rPr sz="2400" spc="10" dirty="0">
                <a:latin typeface="Microsoft Sans Serif"/>
                <a:cs typeface="Microsoft Sans Serif"/>
              </a:rPr>
              <a:t> </a:t>
            </a:r>
            <a:r>
              <a:rPr sz="2400" spc="-10" dirty="0">
                <a:latin typeface="Microsoft Sans Serif"/>
                <a:cs typeface="Microsoft Sans Serif"/>
              </a:rPr>
              <a:t>papilla</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b="1" spc="-229" dirty="0">
                <a:latin typeface="Arial"/>
                <a:cs typeface="Arial"/>
              </a:rPr>
              <a:t>Path</a:t>
            </a:r>
            <a:r>
              <a:rPr sz="2400" b="1" spc="-50" dirty="0">
                <a:latin typeface="Arial"/>
                <a:cs typeface="Arial"/>
              </a:rPr>
              <a:t> </a:t>
            </a:r>
            <a:r>
              <a:rPr sz="2400" b="1" dirty="0">
                <a:latin typeface="Arial"/>
                <a:cs typeface="Arial"/>
              </a:rPr>
              <a:t>of</a:t>
            </a:r>
            <a:r>
              <a:rPr sz="2400" b="1" spc="-50" dirty="0">
                <a:latin typeface="Arial"/>
                <a:cs typeface="Arial"/>
              </a:rPr>
              <a:t> </a:t>
            </a:r>
            <a:r>
              <a:rPr sz="2400" b="1" spc="-160" dirty="0">
                <a:latin typeface="Arial"/>
                <a:cs typeface="Arial"/>
              </a:rPr>
              <a:t>insertion</a:t>
            </a:r>
            <a:r>
              <a:rPr sz="2400" spc="-160" dirty="0">
                <a:latin typeface="Microsoft Sans Serif"/>
                <a:cs typeface="Microsoft Sans Serif"/>
              </a:rPr>
              <a:t>:</a:t>
            </a:r>
            <a:r>
              <a:rPr sz="2400" dirty="0">
                <a:latin typeface="Microsoft Sans Serif"/>
                <a:cs typeface="Microsoft Sans Serif"/>
              </a:rPr>
              <a:t> </a:t>
            </a:r>
            <a:r>
              <a:rPr sz="2400" spc="-100" dirty="0">
                <a:latin typeface="Microsoft Sans Serif"/>
                <a:cs typeface="Microsoft Sans Serif"/>
              </a:rPr>
              <a:t>Approach</a:t>
            </a:r>
            <a:r>
              <a:rPr sz="2400" spc="30" dirty="0">
                <a:latin typeface="Microsoft Sans Serif"/>
                <a:cs typeface="Microsoft Sans Serif"/>
              </a:rPr>
              <a:t> </a:t>
            </a:r>
            <a:r>
              <a:rPr sz="2400" spc="-130" dirty="0">
                <a:latin typeface="Microsoft Sans Serif"/>
                <a:cs typeface="Microsoft Sans Serif"/>
              </a:rPr>
              <a:t>the</a:t>
            </a:r>
            <a:r>
              <a:rPr sz="2400" spc="-30" dirty="0">
                <a:latin typeface="Microsoft Sans Serif"/>
                <a:cs typeface="Microsoft Sans Serif"/>
              </a:rPr>
              <a:t> </a:t>
            </a:r>
            <a:r>
              <a:rPr sz="2400" spc="-140" dirty="0">
                <a:latin typeface="Microsoft Sans Serif"/>
                <a:cs typeface="Microsoft Sans Serif"/>
              </a:rPr>
              <a:t>injection</a:t>
            </a:r>
            <a:r>
              <a:rPr sz="2400" spc="-20" dirty="0">
                <a:latin typeface="Microsoft Sans Serif"/>
                <a:cs typeface="Microsoft Sans Serif"/>
              </a:rPr>
              <a:t> </a:t>
            </a:r>
            <a:r>
              <a:rPr sz="2400" spc="-145" dirty="0">
                <a:latin typeface="Microsoft Sans Serif"/>
                <a:cs typeface="Microsoft Sans Serif"/>
              </a:rPr>
              <a:t>site</a:t>
            </a:r>
            <a:r>
              <a:rPr sz="2400" spc="-15" dirty="0">
                <a:latin typeface="Microsoft Sans Serif"/>
                <a:cs typeface="Microsoft Sans Serif"/>
              </a:rPr>
              <a:t> </a:t>
            </a:r>
            <a:r>
              <a:rPr sz="2400" dirty="0">
                <a:latin typeface="Microsoft Sans Serif"/>
                <a:cs typeface="Microsoft Sans Serif"/>
              </a:rPr>
              <a:t>at</a:t>
            </a:r>
            <a:r>
              <a:rPr sz="2400" spc="-30" dirty="0">
                <a:latin typeface="Microsoft Sans Serif"/>
                <a:cs typeface="Microsoft Sans Serif"/>
              </a:rPr>
              <a:t> </a:t>
            </a:r>
            <a:r>
              <a:rPr sz="2400" dirty="0">
                <a:latin typeface="Microsoft Sans Serif"/>
                <a:cs typeface="Microsoft Sans Serif"/>
              </a:rPr>
              <a:t>a</a:t>
            </a:r>
            <a:r>
              <a:rPr sz="2400" spc="-25" dirty="0">
                <a:latin typeface="Microsoft Sans Serif"/>
                <a:cs typeface="Microsoft Sans Serif"/>
              </a:rPr>
              <a:t> </a:t>
            </a:r>
            <a:r>
              <a:rPr sz="2400" spc="-30" dirty="0">
                <a:latin typeface="Microsoft Sans Serif"/>
                <a:cs typeface="Microsoft Sans Serif"/>
              </a:rPr>
              <a:t>45-</a:t>
            </a:r>
            <a:r>
              <a:rPr sz="2400" spc="-65" dirty="0">
                <a:latin typeface="Microsoft Sans Serif"/>
                <a:cs typeface="Microsoft Sans Serif"/>
              </a:rPr>
              <a:t>degree</a:t>
            </a:r>
            <a:r>
              <a:rPr sz="2400" spc="-5" dirty="0">
                <a:latin typeface="Microsoft Sans Serif"/>
                <a:cs typeface="Microsoft Sans Serif"/>
              </a:rPr>
              <a:t> </a:t>
            </a:r>
            <a:r>
              <a:rPr sz="2400" spc="-80" dirty="0">
                <a:latin typeface="Microsoft Sans Serif"/>
                <a:cs typeface="Microsoft Sans Serif"/>
              </a:rPr>
              <a:t>angle</a:t>
            </a:r>
            <a:r>
              <a:rPr sz="2400" spc="-25" dirty="0">
                <a:latin typeface="Microsoft Sans Serif"/>
                <a:cs typeface="Microsoft Sans Serif"/>
              </a:rPr>
              <a:t> </a:t>
            </a:r>
            <a:r>
              <a:rPr sz="2400" spc="-75" dirty="0">
                <a:latin typeface="Microsoft Sans Serif"/>
                <a:cs typeface="Microsoft Sans Serif"/>
              </a:rPr>
              <a:t>toward</a:t>
            </a:r>
            <a:r>
              <a:rPr sz="2400" spc="-30" dirty="0">
                <a:latin typeface="Microsoft Sans Serif"/>
                <a:cs typeface="Microsoft Sans Serif"/>
              </a:rPr>
              <a:t> </a:t>
            </a:r>
            <a:r>
              <a:rPr sz="2400" spc="-25" dirty="0">
                <a:latin typeface="Microsoft Sans Serif"/>
                <a:cs typeface="Microsoft Sans Serif"/>
              </a:rPr>
              <a:t>the</a:t>
            </a:r>
            <a:endParaRPr sz="2400" dirty="0">
              <a:latin typeface="Microsoft Sans Serif"/>
              <a:cs typeface="Microsoft Sans Serif"/>
            </a:endParaRPr>
          </a:p>
          <a:p>
            <a:pPr marL="241300">
              <a:lnSpc>
                <a:spcPct val="100000"/>
              </a:lnSpc>
              <a:spcBef>
                <a:spcPts val="580"/>
              </a:spcBef>
            </a:pPr>
            <a:r>
              <a:rPr sz="2400" spc="-175" dirty="0">
                <a:latin typeface="Microsoft Sans Serif"/>
                <a:cs typeface="Microsoft Sans Serif"/>
              </a:rPr>
              <a:t>incisive</a:t>
            </a:r>
            <a:r>
              <a:rPr sz="2400" spc="35" dirty="0">
                <a:latin typeface="Microsoft Sans Serif"/>
                <a:cs typeface="Microsoft Sans Serif"/>
              </a:rPr>
              <a:t> </a:t>
            </a:r>
            <a:r>
              <a:rPr sz="2400" spc="-10" dirty="0">
                <a:latin typeface="Microsoft Sans Serif"/>
                <a:cs typeface="Microsoft Sans Serif"/>
              </a:rPr>
              <a:t>papilla.</a:t>
            </a:r>
            <a:endParaRPr sz="2400" dirty="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b="1" spc="-145" dirty="0">
                <a:latin typeface="Arial"/>
                <a:cs typeface="Arial"/>
              </a:rPr>
              <a:t>Orientation</a:t>
            </a:r>
            <a:r>
              <a:rPr sz="2400" b="1" spc="-30" dirty="0">
                <a:latin typeface="Arial"/>
                <a:cs typeface="Arial"/>
              </a:rPr>
              <a:t> </a:t>
            </a:r>
            <a:r>
              <a:rPr sz="2400" b="1" dirty="0">
                <a:latin typeface="Arial"/>
                <a:cs typeface="Arial"/>
              </a:rPr>
              <a:t>of</a:t>
            </a:r>
            <a:r>
              <a:rPr sz="2400" b="1" spc="-125" dirty="0">
                <a:latin typeface="Arial"/>
                <a:cs typeface="Arial"/>
              </a:rPr>
              <a:t> </a:t>
            </a:r>
            <a:r>
              <a:rPr sz="2400" b="1" spc="-200" dirty="0">
                <a:latin typeface="Arial"/>
                <a:cs typeface="Arial"/>
              </a:rPr>
              <a:t>the</a:t>
            </a:r>
            <a:r>
              <a:rPr sz="2400" b="1" spc="-45" dirty="0">
                <a:latin typeface="Arial"/>
                <a:cs typeface="Arial"/>
              </a:rPr>
              <a:t> </a:t>
            </a:r>
            <a:r>
              <a:rPr sz="2400" b="1" spc="-145" dirty="0">
                <a:latin typeface="Arial"/>
                <a:cs typeface="Arial"/>
              </a:rPr>
              <a:t>bevel</a:t>
            </a:r>
            <a:r>
              <a:rPr sz="2400" spc="-145" dirty="0">
                <a:latin typeface="Microsoft Sans Serif"/>
                <a:cs typeface="Microsoft Sans Serif"/>
              </a:rPr>
              <a:t>:</a:t>
            </a:r>
            <a:r>
              <a:rPr sz="2400" spc="-15" dirty="0">
                <a:latin typeface="Microsoft Sans Serif"/>
                <a:cs typeface="Microsoft Sans Serif"/>
              </a:rPr>
              <a:t> </a:t>
            </a:r>
            <a:r>
              <a:rPr sz="2400" spc="-70" dirty="0">
                <a:latin typeface="Microsoft Sans Serif"/>
                <a:cs typeface="Microsoft Sans Serif"/>
              </a:rPr>
              <a:t>toward</a:t>
            </a:r>
            <a:r>
              <a:rPr sz="2400" spc="-45" dirty="0">
                <a:latin typeface="Microsoft Sans Serif"/>
                <a:cs typeface="Microsoft Sans Serif"/>
              </a:rPr>
              <a:t> </a:t>
            </a:r>
            <a:r>
              <a:rPr sz="2400" spc="-130" dirty="0">
                <a:latin typeface="Microsoft Sans Serif"/>
                <a:cs typeface="Microsoft Sans Serif"/>
              </a:rPr>
              <a:t>the</a:t>
            </a:r>
            <a:r>
              <a:rPr sz="2400" spc="-30" dirty="0">
                <a:latin typeface="Microsoft Sans Serif"/>
                <a:cs typeface="Microsoft Sans Serif"/>
              </a:rPr>
              <a:t> </a:t>
            </a:r>
            <a:r>
              <a:rPr sz="2400" dirty="0">
                <a:latin typeface="Microsoft Sans Serif"/>
                <a:cs typeface="Microsoft Sans Serif"/>
              </a:rPr>
              <a:t>palatal</a:t>
            </a:r>
            <a:r>
              <a:rPr sz="2400" spc="-45" dirty="0">
                <a:latin typeface="Microsoft Sans Serif"/>
                <a:cs typeface="Microsoft Sans Serif"/>
              </a:rPr>
              <a:t> </a:t>
            </a:r>
            <a:r>
              <a:rPr sz="2400" spc="-90" dirty="0">
                <a:latin typeface="Microsoft Sans Serif"/>
                <a:cs typeface="Microsoft Sans Serif"/>
              </a:rPr>
              <a:t>soft</a:t>
            </a:r>
            <a:r>
              <a:rPr sz="2400" spc="-45" dirty="0">
                <a:latin typeface="Microsoft Sans Serif"/>
                <a:cs typeface="Microsoft Sans Serif"/>
              </a:rPr>
              <a:t> </a:t>
            </a:r>
            <a:r>
              <a:rPr sz="2400" spc="-35" dirty="0">
                <a:latin typeface="Microsoft Sans Serif"/>
                <a:cs typeface="Microsoft Sans Serif"/>
              </a:rPr>
              <a:t>tissue</a:t>
            </a:r>
            <a:endParaRPr sz="2400" dirty="0">
              <a:latin typeface="Microsoft Sans Serif"/>
              <a:cs typeface="Microsoft Sans Serif"/>
            </a:endParaRPr>
          </a:p>
        </p:txBody>
      </p:sp>
      <p:pic>
        <p:nvPicPr>
          <p:cNvPr id="4" name="object 4"/>
          <p:cNvPicPr/>
          <p:nvPr/>
        </p:nvPicPr>
        <p:blipFill>
          <a:blip r:embed="rId2" cstate="print"/>
          <a:stretch>
            <a:fillRect/>
          </a:stretch>
        </p:blipFill>
        <p:spPr>
          <a:xfrm>
            <a:off x="7623047" y="44"/>
            <a:ext cx="4526946" cy="342893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77469"/>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p:nvPr/>
        </p:nvSpPr>
        <p:spPr>
          <a:xfrm>
            <a:off x="5575553" y="1183157"/>
            <a:ext cx="4966335" cy="3068320"/>
          </a:xfrm>
          <a:prstGeom prst="rect">
            <a:avLst/>
          </a:prstGeom>
        </p:spPr>
        <p:txBody>
          <a:bodyPr vert="horz" wrap="square" lIns="0" tIns="112395" rIns="0" bIns="0" rtlCol="0">
            <a:spAutoFit/>
          </a:bodyPr>
          <a:lstStyle/>
          <a:p>
            <a:pPr marL="12700">
              <a:lnSpc>
                <a:spcPct val="100000"/>
              </a:lnSpc>
              <a:spcBef>
                <a:spcPts val="885"/>
              </a:spcBef>
            </a:pPr>
            <a:r>
              <a:rPr sz="2400" b="1" spc="-125" dirty="0">
                <a:latin typeface="Arial"/>
                <a:cs typeface="Arial"/>
              </a:rPr>
              <a:t>Procedure</a:t>
            </a:r>
            <a:endParaRPr sz="2400" dirty="0">
              <a:latin typeface="Arial"/>
              <a:cs typeface="Arial"/>
            </a:endParaRPr>
          </a:p>
          <a:p>
            <a:pPr marL="241300" indent="-228600">
              <a:lnSpc>
                <a:spcPct val="100000"/>
              </a:lnSpc>
              <a:spcBef>
                <a:spcPts val="1590"/>
              </a:spcBef>
              <a:buSzPct val="125000"/>
              <a:buFont typeface="Arial MT"/>
              <a:buChar char="•"/>
              <a:tabLst>
                <a:tab pos="241300" algn="l"/>
              </a:tabLst>
            </a:pPr>
            <a:r>
              <a:rPr sz="2400" spc="-135" dirty="0">
                <a:latin typeface="Microsoft Sans Serif"/>
                <a:cs typeface="Microsoft Sans Serif"/>
              </a:rPr>
              <a:t>Sit</a:t>
            </a:r>
            <a:r>
              <a:rPr sz="2400" spc="-25" dirty="0">
                <a:latin typeface="Microsoft Sans Serif"/>
                <a:cs typeface="Microsoft Sans Serif"/>
              </a:rPr>
              <a:t> </a:t>
            </a:r>
            <a:r>
              <a:rPr sz="2400" dirty="0">
                <a:latin typeface="Microsoft Sans Serif"/>
                <a:cs typeface="Microsoft Sans Serif"/>
              </a:rPr>
              <a:t>at</a:t>
            </a:r>
            <a:r>
              <a:rPr sz="2400" spc="-5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dirty="0">
                <a:latin typeface="Microsoft Sans Serif"/>
                <a:cs typeface="Microsoft Sans Serif"/>
              </a:rPr>
              <a:t>9</a:t>
            </a:r>
            <a:r>
              <a:rPr sz="2400" spc="-30" dirty="0">
                <a:latin typeface="Microsoft Sans Serif"/>
                <a:cs typeface="Microsoft Sans Serif"/>
              </a:rPr>
              <a:t> </a:t>
            </a:r>
            <a:r>
              <a:rPr sz="2400" dirty="0">
                <a:latin typeface="Microsoft Sans Serif"/>
                <a:cs typeface="Microsoft Sans Serif"/>
              </a:rPr>
              <a:t>or</a:t>
            </a:r>
            <a:r>
              <a:rPr sz="2400" spc="-25" dirty="0">
                <a:latin typeface="Microsoft Sans Serif"/>
                <a:cs typeface="Microsoft Sans Serif"/>
              </a:rPr>
              <a:t> </a:t>
            </a:r>
            <a:r>
              <a:rPr sz="2400" dirty="0">
                <a:latin typeface="Microsoft Sans Serif"/>
                <a:cs typeface="Microsoft Sans Serif"/>
              </a:rPr>
              <a:t>10</a:t>
            </a:r>
            <a:r>
              <a:rPr sz="2400" spc="-30" dirty="0">
                <a:latin typeface="Microsoft Sans Serif"/>
                <a:cs typeface="Microsoft Sans Serif"/>
              </a:rPr>
              <a:t> </a:t>
            </a:r>
            <a:r>
              <a:rPr sz="2400" spc="-140" dirty="0">
                <a:latin typeface="Microsoft Sans Serif"/>
                <a:cs typeface="Microsoft Sans Serif"/>
              </a:rPr>
              <a:t>o'clock</a:t>
            </a:r>
            <a:r>
              <a:rPr sz="2400" spc="-20" dirty="0">
                <a:latin typeface="Microsoft Sans Serif"/>
                <a:cs typeface="Microsoft Sans Serif"/>
              </a:rPr>
              <a:t> </a:t>
            </a:r>
            <a:r>
              <a:rPr sz="2400" spc="-10" dirty="0">
                <a:latin typeface="Microsoft Sans Serif"/>
                <a:cs typeface="Microsoft Sans Serif"/>
              </a:rPr>
              <a:t>position</a:t>
            </a:r>
            <a:endParaRPr sz="2400" dirty="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245" dirty="0">
                <a:latin typeface="Microsoft Sans Serif"/>
                <a:cs typeface="Microsoft Sans Serif"/>
              </a:rPr>
              <a:t>Request</a:t>
            </a:r>
            <a:r>
              <a:rPr sz="2400" spc="2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60" dirty="0">
                <a:latin typeface="Microsoft Sans Serif"/>
                <a:cs typeface="Microsoft Sans Serif"/>
              </a:rPr>
              <a:t>patient</a:t>
            </a:r>
            <a:r>
              <a:rPr sz="2400" spc="-100" dirty="0">
                <a:latin typeface="Microsoft Sans Serif"/>
                <a:cs typeface="Microsoft Sans Serif"/>
              </a:rPr>
              <a:t> </a:t>
            </a:r>
            <a:r>
              <a:rPr sz="2400" spc="-60" dirty="0">
                <a:latin typeface="Microsoft Sans Serif"/>
                <a:cs typeface="Microsoft Sans Serif"/>
              </a:rPr>
              <a:t>to:</a:t>
            </a:r>
            <a:r>
              <a:rPr sz="2400" spc="-55" dirty="0">
                <a:latin typeface="Microsoft Sans Serif"/>
                <a:cs typeface="Microsoft Sans Serif"/>
              </a:rPr>
              <a:t> </a:t>
            </a:r>
            <a:r>
              <a:rPr lang="en-US" sz="2400" spc="-105" dirty="0">
                <a:latin typeface="Microsoft Sans Serif"/>
                <a:cs typeface="Microsoft Sans Serif"/>
              </a:rPr>
              <a:t>open</a:t>
            </a:r>
            <a:r>
              <a:rPr lang="en-US" sz="2400" spc="-55" dirty="0">
                <a:latin typeface="Microsoft Sans Serif"/>
                <a:cs typeface="Microsoft Sans Serif"/>
              </a:rPr>
              <a:t> wide</a:t>
            </a:r>
            <a:r>
              <a:rPr lang="en-US" sz="2400" spc="-35" dirty="0">
                <a:latin typeface="Microsoft Sans Serif"/>
                <a:cs typeface="Microsoft Sans Serif"/>
              </a:rPr>
              <a:t> and</a:t>
            </a:r>
            <a:endParaRPr lang="en-US" sz="2400" dirty="0">
              <a:latin typeface="Microsoft Sans Serif"/>
              <a:cs typeface="Microsoft Sans Serif"/>
            </a:endParaRPr>
          </a:p>
          <a:p>
            <a:pPr marL="241300">
              <a:lnSpc>
                <a:spcPct val="100000"/>
              </a:lnSpc>
              <a:spcBef>
                <a:spcPts val="575"/>
              </a:spcBef>
            </a:pPr>
            <a:r>
              <a:rPr lang="en-US" sz="2400" spc="-180" dirty="0">
                <a:latin typeface="Microsoft Sans Serif"/>
                <a:cs typeface="Microsoft Sans Serif"/>
              </a:rPr>
              <a:t>extend</a:t>
            </a:r>
            <a:r>
              <a:rPr lang="en-US" sz="2400" spc="10" dirty="0">
                <a:latin typeface="Microsoft Sans Serif"/>
                <a:cs typeface="Microsoft Sans Serif"/>
              </a:rPr>
              <a:t> </a:t>
            </a:r>
            <a:r>
              <a:rPr lang="en-US" sz="2400" spc="-140" dirty="0">
                <a:latin typeface="Microsoft Sans Serif"/>
                <a:cs typeface="Microsoft Sans Serif"/>
              </a:rPr>
              <a:t>the</a:t>
            </a:r>
            <a:r>
              <a:rPr lang="en-US" sz="2400" spc="15" dirty="0">
                <a:latin typeface="Microsoft Sans Serif"/>
                <a:cs typeface="Microsoft Sans Serif"/>
              </a:rPr>
              <a:t> </a:t>
            </a:r>
            <a:r>
              <a:rPr lang="en-US" sz="2400" spc="-10" dirty="0">
                <a:latin typeface="Microsoft Sans Serif"/>
                <a:cs typeface="Microsoft Sans Serif"/>
              </a:rPr>
              <a:t>neck.</a:t>
            </a:r>
            <a:endParaRPr lang="en-US" sz="2400" dirty="0">
              <a:latin typeface="Microsoft Sans Serif"/>
              <a:cs typeface="Microsoft Sans Serif"/>
            </a:endParaRPr>
          </a:p>
          <a:p>
            <a:pPr marL="241300" marR="398145" indent="-228600">
              <a:lnSpc>
                <a:spcPct val="120000"/>
              </a:lnSpc>
              <a:spcBef>
                <a:spcPts val="1010"/>
              </a:spcBef>
              <a:buSzPct val="125000"/>
              <a:buFont typeface="Arial MT"/>
              <a:buChar char="•"/>
              <a:tabLst>
                <a:tab pos="241300" algn="l"/>
              </a:tabLst>
            </a:pPr>
            <a:r>
              <a:rPr sz="2400" spc="-270" dirty="0">
                <a:latin typeface="Microsoft Sans Serif"/>
                <a:cs typeface="Microsoft Sans Serif"/>
              </a:rPr>
              <a:t>Turn</a:t>
            </a:r>
            <a:r>
              <a:rPr sz="2400" spc="1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14" dirty="0">
                <a:latin typeface="Microsoft Sans Serif"/>
                <a:cs typeface="Microsoft Sans Serif"/>
              </a:rPr>
              <a:t>head</a:t>
            </a:r>
            <a:r>
              <a:rPr sz="2400" spc="-45" dirty="0">
                <a:latin typeface="Microsoft Sans Serif"/>
                <a:cs typeface="Microsoft Sans Serif"/>
              </a:rPr>
              <a:t> </a:t>
            </a:r>
            <a:r>
              <a:rPr sz="2400" dirty="0">
                <a:latin typeface="Microsoft Sans Serif"/>
                <a:cs typeface="Microsoft Sans Serif"/>
              </a:rPr>
              <a:t>to</a:t>
            </a:r>
            <a:r>
              <a:rPr sz="2400" spc="-160" dirty="0">
                <a:latin typeface="Microsoft Sans Serif"/>
                <a:cs typeface="Microsoft Sans Serif"/>
              </a:rPr>
              <a:t> </a:t>
            </a:r>
            <a:r>
              <a:rPr sz="2400" spc="-130" dirty="0">
                <a:latin typeface="Microsoft Sans Serif"/>
                <a:cs typeface="Microsoft Sans Serif"/>
              </a:rPr>
              <a:t>the</a:t>
            </a:r>
            <a:r>
              <a:rPr sz="2400" spc="-30" dirty="0">
                <a:latin typeface="Microsoft Sans Serif"/>
                <a:cs typeface="Microsoft Sans Serif"/>
              </a:rPr>
              <a:t> </a:t>
            </a:r>
            <a:r>
              <a:rPr sz="2400" dirty="0">
                <a:latin typeface="Microsoft Sans Serif"/>
                <a:cs typeface="Microsoft Sans Serif"/>
              </a:rPr>
              <a:t>left</a:t>
            </a:r>
            <a:r>
              <a:rPr sz="2400" spc="-100" dirty="0">
                <a:latin typeface="Microsoft Sans Serif"/>
                <a:cs typeface="Microsoft Sans Serif"/>
              </a:rPr>
              <a:t> </a:t>
            </a:r>
            <a:r>
              <a:rPr sz="2400" dirty="0">
                <a:latin typeface="Microsoft Sans Serif"/>
                <a:cs typeface="Microsoft Sans Serif"/>
              </a:rPr>
              <a:t>or</a:t>
            </a:r>
            <a:r>
              <a:rPr sz="2400" spc="-55" dirty="0">
                <a:latin typeface="Microsoft Sans Serif"/>
                <a:cs typeface="Microsoft Sans Serif"/>
              </a:rPr>
              <a:t> right </a:t>
            </a:r>
            <a:r>
              <a:rPr sz="2400" spc="-25" dirty="0">
                <a:latin typeface="Microsoft Sans Serif"/>
                <a:cs typeface="Microsoft Sans Serif"/>
              </a:rPr>
              <a:t>for </a:t>
            </a:r>
            <a:r>
              <a:rPr sz="2400" spc="-125" dirty="0">
                <a:latin typeface="Microsoft Sans Serif"/>
                <a:cs typeface="Microsoft Sans Serif"/>
              </a:rPr>
              <a:t>improved</a:t>
            </a:r>
            <a:r>
              <a:rPr sz="2400" spc="-10" dirty="0">
                <a:latin typeface="Microsoft Sans Serif"/>
                <a:cs typeface="Microsoft Sans Serif"/>
              </a:rPr>
              <a:t> visibility</a:t>
            </a:r>
            <a:endParaRPr sz="2400" dirty="0">
              <a:latin typeface="Microsoft Sans Serif"/>
              <a:cs typeface="Microsoft Sans Serif"/>
            </a:endParaRPr>
          </a:p>
        </p:txBody>
      </p:sp>
      <p:pic>
        <p:nvPicPr>
          <p:cNvPr id="4" name="object 4"/>
          <p:cNvPicPr/>
          <p:nvPr/>
        </p:nvPicPr>
        <p:blipFill>
          <a:blip r:embed="rId2" cstate="print"/>
          <a:stretch>
            <a:fillRect/>
          </a:stretch>
        </p:blipFill>
        <p:spPr>
          <a:xfrm>
            <a:off x="1051559" y="1627732"/>
            <a:ext cx="4251791" cy="3602527"/>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94513"/>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p:nvPr/>
        </p:nvSpPr>
        <p:spPr>
          <a:xfrm>
            <a:off x="989482" y="902887"/>
            <a:ext cx="9602470" cy="2628900"/>
          </a:xfrm>
          <a:prstGeom prst="rect">
            <a:avLst/>
          </a:prstGeom>
        </p:spPr>
        <p:txBody>
          <a:bodyPr vert="horz" wrap="square" lIns="0" tIns="112395" rIns="0" bIns="0" rtlCol="0">
            <a:spAutoFit/>
          </a:bodyPr>
          <a:lstStyle/>
          <a:p>
            <a:pPr marL="241300" indent="-228600">
              <a:lnSpc>
                <a:spcPct val="100000"/>
              </a:lnSpc>
              <a:spcBef>
                <a:spcPts val="885"/>
              </a:spcBef>
              <a:buSzPct val="125000"/>
              <a:buFont typeface="Arial MT"/>
              <a:buChar char="•"/>
              <a:tabLst>
                <a:tab pos="241300" algn="l"/>
              </a:tabLst>
            </a:pPr>
            <a:r>
              <a:rPr sz="2400" spc="-95" dirty="0">
                <a:latin typeface="Microsoft Sans Serif"/>
                <a:cs typeface="Microsoft Sans Serif"/>
              </a:rPr>
              <a:t>Prepare</a:t>
            </a:r>
            <a:r>
              <a:rPr sz="2400" spc="-6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195" dirty="0">
                <a:latin typeface="Microsoft Sans Serif"/>
                <a:cs typeface="Microsoft Sans Serif"/>
              </a:rPr>
              <a:t>just</a:t>
            </a:r>
            <a:r>
              <a:rPr sz="2400" spc="20" dirty="0">
                <a:latin typeface="Microsoft Sans Serif"/>
                <a:cs typeface="Microsoft Sans Serif"/>
              </a:rPr>
              <a:t> </a:t>
            </a:r>
            <a:r>
              <a:rPr sz="2400" spc="-20" dirty="0">
                <a:latin typeface="Microsoft Sans Serif"/>
                <a:cs typeface="Microsoft Sans Serif"/>
              </a:rPr>
              <a:t>lateral</a:t>
            </a:r>
            <a:r>
              <a:rPr sz="2400" spc="-95" dirty="0">
                <a:latin typeface="Microsoft Sans Serif"/>
                <a:cs typeface="Microsoft Sans Serif"/>
              </a:rPr>
              <a:t> </a:t>
            </a:r>
            <a:r>
              <a:rPr sz="2400" dirty="0">
                <a:latin typeface="Microsoft Sans Serif"/>
                <a:cs typeface="Microsoft Sans Serif"/>
              </a:rPr>
              <a:t>to</a:t>
            </a:r>
            <a:r>
              <a:rPr sz="2400" spc="-2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75" dirty="0">
                <a:latin typeface="Microsoft Sans Serif"/>
                <a:cs typeface="Microsoft Sans Serif"/>
              </a:rPr>
              <a:t>incisive</a:t>
            </a:r>
            <a:r>
              <a:rPr sz="2400" spc="20" dirty="0">
                <a:latin typeface="Microsoft Sans Serif"/>
                <a:cs typeface="Microsoft Sans Serif"/>
              </a:rPr>
              <a:t> </a:t>
            </a:r>
            <a:r>
              <a:rPr sz="2400" spc="-10" dirty="0">
                <a:latin typeface="Microsoft Sans Serif"/>
                <a:cs typeface="Microsoft Sans Serif"/>
              </a:rPr>
              <a:t>papilla</a:t>
            </a:r>
            <a:endParaRPr sz="2400">
              <a:latin typeface="Microsoft Sans Serif"/>
              <a:cs typeface="Microsoft Sans Serif"/>
            </a:endParaRPr>
          </a:p>
          <a:p>
            <a:pPr marL="241300" indent="-228600">
              <a:lnSpc>
                <a:spcPct val="100000"/>
              </a:lnSpc>
              <a:spcBef>
                <a:spcPts val="1580"/>
              </a:spcBef>
              <a:buSzPct val="125000"/>
              <a:buFont typeface="Arial MT"/>
              <a:buChar char="•"/>
              <a:tabLst>
                <a:tab pos="241300" algn="l"/>
              </a:tabLst>
            </a:pPr>
            <a:r>
              <a:rPr sz="2400" spc="-165" dirty="0">
                <a:latin typeface="Microsoft Sans Serif"/>
                <a:cs typeface="Microsoft Sans Serif"/>
              </a:rPr>
              <a:t>Clean</a:t>
            </a:r>
            <a:r>
              <a:rPr sz="2400" spc="5" dirty="0">
                <a:latin typeface="Microsoft Sans Serif"/>
                <a:cs typeface="Microsoft Sans Serif"/>
              </a:rPr>
              <a:t> </a:t>
            </a:r>
            <a:r>
              <a:rPr sz="2400" spc="-80" dirty="0">
                <a:latin typeface="Microsoft Sans Serif"/>
                <a:cs typeface="Microsoft Sans Serif"/>
              </a:rPr>
              <a:t>and</a:t>
            </a:r>
            <a:r>
              <a:rPr sz="2400" spc="-50" dirty="0">
                <a:latin typeface="Microsoft Sans Serif"/>
                <a:cs typeface="Microsoft Sans Serif"/>
              </a:rPr>
              <a:t> </a:t>
            </a:r>
            <a:r>
              <a:rPr sz="2400" dirty="0">
                <a:latin typeface="Microsoft Sans Serif"/>
                <a:cs typeface="Microsoft Sans Serif"/>
              </a:rPr>
              <a:t>dry</a:t>
            </a:r>
            <a:r>
              <a:rPr sz="2400" spc="-15" dirty="0">
                <a:latin typeface="Microsoft Sans Serif"/>
                <a:cs typeface="Microsoft Sans Serif"/>
              </a:rPr>
              <a:t> </a:t>
            </a:r>
            <a:r>
              <a:rPr sz="2400" spc="-100" dirty="0">
                <a:latin typeface="Microsoft Sans Serif"/>
                <a:cs typeface="Microsoft Sans Serif"/>
              </a:rPr>
              <a:t>with</a:t>
            </a:r>
            <a:r>
              <a:rPr sz="2400" spc="-35" dirty="0">
                <a:latin typeface="Microsoft Sans Serif"/>
                <a:cs typeface="Microsoft Sans Serif"/>
              </a:rPr>
              <a:t> </a:t>
            </a:r>
            <a:r>
              <a:rPr sz="2400" spc="-105" dirty="0">
                <a:latin typeface="Microsoft Sans Serif"/>
                <a:cs typeface="Microsoft Sans Serif"/>
              </a:rPr>
              <a:t>sterile</a:t>
            </a:r>
            <a:r>
              <a:rPr sz="2400" spc="-15" dirty="0">
                <a:latin typeface="Microsoft Sans Serif"/>
                <a:cs typeface="Microsoft Sans Serif"/>
              </a:rPr>
              <a:t> </a:t>
            </a:r>
            <a:r>
              <a:rPr sz="2400" spc="-10" dirty="0">
                <a:latin typeface="Microsoft Sans Serif"/>
                <a:cs typeface="Microsoft Sans Serif"/>
              </a:rPr>
              <a:t>gauze.</a:t>
            </a:r>
            <a:endParaRPr sz="2400">
              <a:latin typeface="Microsoft Sans Serif"/>
              <a:cs typeface="Microsoft Sans Serif"/>
            </a:endParaRPr>
          </a:p>
          <a:p>
            <a:pPr marL="241300" indent="-228600">
              <a:lnSpc>
                <a:spcPct val="100000"/>
              </a:lnSpc>
              <a:spcBef>
                <a:spcPts val="1565"/>
              </a:spcBef>
              <a:buSzPct val="125000"/>
              <a:buFont typeface="Arial MT"/>
              <a:buChar char="•"/>
              <a:tabLst>
                <a:tab pos="241300" algn="l"/>
              </a:tabLst>
            </a:pPr>
            <a:r>
              <a:rPr sz="2400" spc="-20" dirty="0">
                <a:latin typeface="Microsoft Sans Serif"/>
                <a:cs typeface="Microsoft Sans Serif"/>
              </a:rPr>
              <a:t>Apply</a:t>
            </a:r>
            <a:r>
              <a:rPr sz="2400" spc="-45" dirty="0">
                <a:latin typeface="Microsoft Sans Serif"/>
                <a:cs typeface="Microsoft Sans Serif"/>
              </a:rPr>
              <a:t> </a:t>
            </a:r>
            <a:r>
              <a:rPr sz="2400" spc="-65" dirty="0">
                <a:latin typeface="Microsoft Sans Serif"/>
                <a:cs typeface="Microsoft Sans Serif"/>
              </a:rPr>
              <a:t>topical</a:t>
            </a:r>
            <a:r>
              <a:rPr sz="2400" spc="-15" dirty="0">
                <a:latin typeface="Microsoft Sans Serif"/>
                <a:cs typeface="Microsoft Sans Serif"/>
              </a:rPr>
              <a:t> </a:t>
            </a:r>
            <a:r>
              <a:rPr sz="2400" spc="-125" dirty="0">
                <a:latin typeface="Microsoft Sans Serif"/>
                <a:cs typeface="Microsoft Sans Serif"/>
              </a:rPr>
              <a:t>antiseptic</a:t>
            </a:r>
            <a:r>
              <a:rPr sz="2400" spc="-35" dirty="0">
                <a:latin typeface="Microsoft Sans Serif"/>
                <a:cs typeface="Microsoft Sans Serif"/>
              </a:rPr>
              <a:t> </a:t>
            </a:r>
            <a:r>
              <a:rPr sz="2400" spc="-95" dirty="0">
                <a:latin typeface="Microsoft Sans Serif"/>
                <a:cs typeface="Microsoft Sans Serif"/>
              </a:rPr>
              <a:t>(optional)</a:t>
            </a:r>
            <a:r>
              <a:rPr sz="2400" spc="-40" dirty="0">
                <a:latin typeface="Microsoft Sans Serif"/>
                <a:cs typeface="Microsoft Sans Serif"/>
              </a:rPr>
              <a:t> </a:t>
            </a:r>
            <a:r>
              <a:rPr sz="2400" dirty="0">
                <a:latin typeface="Microsoft Sans Serif"/>
                <a:cs typeface="Microsoft Sans Serif"/>
              </a:rPr>
              <a:t>for</a:t>
            </a:r>
            <a:r>
              <a:rPr sz="2400" spc="-40" dirty="0">
                <a:latin typeface="Microsoft Sans Serif"/>
                <a:cs typeface="Microsoft Sans Serif"/>
              </a:rPr>
              <a:t> </a:t>
            </a:r>
            <a:r>
              <a:rPr sz="2400" dirty="0">
                <a:latin typeface="Microsoft Sans Serif"/>
                <a:cs typeface="Microsoft Sans Serif"/>
              </a:rPr>
              <a:t>2</a:t>
            </a:r>
            <a:r>
              <a:rPr sz="2400" spc="-35" dirty="0">
                <a:latin typeface="Microsoft Sans Serif"/>
                <a:cs typeface="Microsoft Sans Serif"/>
              </a:rPr>
              <a:t> </a:t>
            </a:r>
            <a:r>
              <a:rPr sz="2400" spc="-85" dirty="0">
                <a:latin typeface="Microsoft Sans Serif"/>
                <a:cs typeface="Microsoft Sans Serif"/>
              </a:rPr>
              <a:t>minutes.</a:t>
            </a:r>
            <a:endParaRPr sz="2400">
              <a:latin typeface="Microsoft Sans Serif"/>
              <a:cs typeface="Microsoft Sans Serif"/>
            </a:endParaRPr>
          </a:p>
          <a:p>
            <a:pPr marL="241300" marR="5080" indent="-229235">
              <a:lnSpc>
                <a:spcPct val="120100"/>
              </a:lnSpc>
              <a:spcBef>
                <a:spcPts val="1005"/>
              </a:spcBef>
              <a:buSzPct val="125000"/>
              <a:buFont typeface="Arial MT"/>
              <a:buChar char="•"/>
              <a:tabLst>
                <a:tab pos="241300" algn="l"/>
              </a:tabLst>
            </a:pPr>
            <a:r>
              <a:rPr sz="2400" spc="-10" dirty="0">
                <a:latin typeface="Microsoft Sans Serif"/>
                <a:cs typeface="Microsoft Sans Serif"/>
              </a:rPr>
              <a:t>After</a:t>
            </a:r>
            <a:r>
              <a:rPr sz="2400" spc="-135" dirty="0">
                <a:latin typeface="Microsoft Sans Serif"/>
                <a:cs typeface="Microsoft Sans Serif"/>
              </a:rPr>
              <a:t> </a:t>
            </a:r>
            <a:r>
              <a:rPr sz="2400" dirty="0">
                <a:latin typeface="Microsoft Sans Serif"/>
                <a:cs typeface="Microsoft Sans Serif"/>
              </a:rPr>
              <a:t>2</a:t>
            </a:r>
            <a:r>
              <a:rPr sz="2400" spc="-10" dirty="0">
                <a:latin typeface="Microsoft Sans Serif"/>
                <a:cs typeface="Microsoft Sans Serif"/>
              </a:rPr>
              <a:t> </a:t>
            </a:r>
            <a:r>
              <a:rPr sz="2400" spc="-235" dirty="0">
                <a:latin typeface="Microsoft Sans Serif"/>
                <a:cs typeface="Microsoft Sans Serif"/>
              </a:rPr>
              <a:t>minutes</a:t>
            </a:r>
            <a:r>
              <a:rPr sz="2400" dirty="0">
                <a:latin typeface="Microsoft Sans Serif"/>
                <a:cs typeface="Microsoft Sans Serif"/>
              </a:rPr>
              <a:t> of</a:t>
            </a:r>
            <a:r>
              <a:rPr sz="2400" spc="50" dirty="0">
                <a:latin typeface="Microsoft Sans Serif"/>
                <a:cs typeface="Microsoft Sans Serif"/>
              </a:rPr>
              <a:t> </a:t>
            </a:r>
            <a:r>
              <a:rPr sz="2400" spc="-70" dirty="0">
                <a:latin typeface="Microsoft Sans Serif"/>
                <a:cs typeface="Microsoft Sans Serif"/>
              </a:rPr>
              <a:t>topical</a:t>
            </a:r>
            <a:r>
              <a:rPr sz="2400" spc="-10" dirty="0">
                <a:latin typeface="Microsoft Sans Serif"/>
                <a:cs typeface="Microsoft Sans Serif"/>
              </a:rPr>
              <a:t> </a:t>
            </a:r>
            <a:r>
              <a:rPr sz="2400" spc="-170" dirty="0">
                <a:latin typeface="Microsoft Sans Serif"/>
                <a:cs typeface="Microsoft Sans Serif"/>
              </a:rPr>
              <a:t>anesthetic</a:t>
            </a:r>
            <a:r>
              <a:rPr sz="2400" spc="10" dirty="0">
                <a:latin typeface="Microsoft Sans Serif"/>
                <a:cs typeface="Microsoft Sans Serif"/>
              </a:rPr>
              <a:t> </a:t>
            </a:r>
            <a:r>
              <a:rPr sz="2400" spc="-80" dirty="0">
                <a:latin typeface="Microsoft Sans Serif"/>
                <a:cs typeface="Microsoft Sans Serif"/>
              </a:rPr>
              <a:t>application,</a:t>
            </a:r>
            <a:r>
              <a:rPr sz="2400" spc="20" dirty="0">
                <a:latin typeface="Microsoft Sans Serif"/>
                <a:cs typeface="Microsoft Sans Serif"/>
              </a:rPr>
              <a:t> </a:t>
            </a:r>
            <a:r>
              <a:rPr sz="2400" spc="-229" dirty="0">
                <a:latin typeface="Microsoft Sans Serif"/>
                <a:cs typeface="Microsoft Sans Serif"/>
              </a:rPr>
              <a:t>move</a:t>
            </a:r>
            <a:r>
              <a:rPr sz="2400" spc="1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80" dirty="0">
                <a:latin typeface="Microsoft Sans Serif"/>
                <a:cs typeface="Microsoft Sans Serif"/>
              </a:rPr>
              <a:t>swab</a:t>
            </a:r>
            <a:r>
              <a:rPr sz="2400" spc="20" dirty="0">
                <a:latin typeface="Microsoft Sans Serif"/>
                <a:cs typeface="Microsoft Sans Serif"/>
              </a:rPr>
              <a:t> </a:t>
            </a:r>
            <a:r>
              <a:rPr sz="2400" spc="-50" dirty="0">
                <a:latin typeface="Microsoft Sans Serif"/>
                <a:cs typeface="Microsoft Sans Serif"/>
              </a:rPr>
              <a:t>directly</a:t>
            </a:r>
            <a:r>
              <a:rPr sz="2400" spc="15" dirty="0">
                <a:latin typeface="Microsoft Sans Serif"/>
                <a:cs typeface="Microsoft Sans Serif"/>
              </a:rPr>
              <a:t> </a:t>
            </a:r>
            <a:r>
              <a:rPr sz="2400" spc="-50" dirty="0">
                <a:latin typeface="Microsoft Sans Serif"/>
                <a:cs typeface="Microsoft Sans Serif"/>
              </a:rPr>
              <a:t>onto </a:t>
            </a:r>
            <a:r>
              <a:rPr sz="2400" spc="-150" dirty="0">
                <a:latin typeface="Microsoft Sans Serif"/>
                <a:cs typeface="Microsoft Sans Serif"/>
              </a:rPr>
              <a:t>the</a:t>
            </a:r>
            <a:r>
              <a:rPr sz="2400" spc="5" dirty="0">
                <a:latin typeface="Microsoft Sans Serif"/>
                <a:cs typeface="Microsoft Sans Serif"/>
              </a:rPr>
              <a:t> </a:t>
            </a:r>
            <a:r>
              <a:rPr sz="2400" spc="-175" dirty="0">
                <a:latin typeface="Microsoft Sans Serif"/>
                <a:cs typeface="Microsoft Sans Serif"/>
              </a:rPr>
              <a:t>incisive</a:t>
            </a:r>
            <a:r>
              <a:rPr sz="2400" spc="20" dirty="0">
                <a:latin typeface="Microsoft Sans Serif"/>
                <a:cs typeface="Microsoft Sans Serif"/>
              </a:rPr>
              <a:t> </a:t>
            </a:r>
            <a:r>
              <a:rPr sz="2400" spc="-10" dirty="0">
                <a:latin typeface="Microsoft Sans Serif"/>
                <a:cs typeface="Microsoft Sans Serif"/>
              </a:rPr>
              <a:t>papilla</a:t>
            </a:r>
            <a:endParaRPr sz="2400">
              <a:latin typeface="Microsoft Sans Serif"/>
              <a:cs typeface="Microsoft Sans Serif"/>
            </a:endParaRPr>
          </a:p>
        </p:txBody>
      </p:sp>
      <p:pic>
        <p:nvPicPr>
          <p:cNvPr id="4" name="object 4"/>
          <p:cNvPicPr/>
          <p:nvPr/>
        </p:nvPicPr>
        <p:blipFill>
          <a:blip r:embed="rId2" cstate="print"/>
          <a:stretch>
            <a:fillRect/>
          </a:stretch>
        </p:blipFill>
        <p:spPr>
          <a:xfrm>
            <a:off x="3621023" y="3316289"/>
            <a:ext cx="4348204" cy="34317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9460D7E-8E41-41F8-846E-14441D5499B7}"/>
              </a:ext>
            </a:extLst>
          </p:cNvPr>
          <p:cNvSpPr/>
          <p:nvPr/>
        </p:nvSpPr>
        <p:spPr>
          <a:xfrm>
            <a:off x="6533964" y="664741"/>
            <a:ext cx="5024761" cy="6001643"/>
          </a:xfrm>
          <a:prstGeom prst="rect">
            <a:avLst/>
          </a:prstGeom>
        </p:spPr>
        <p:txBody>
          <a:bodyPr wrap="square">
            <a:spAutoFit/>
          </a:bodyPr>
          <a:lstStyle/>
          <a:p>
            <a:r>
              <a:rPr lang="en-US" sz="3200" b="1" dirty="0">
                <a:solidFill>
                  <a:schemeClr val="tx1"/>
                </a:solidFill>
                <a:latin typeface="+mn-lt"/>
              </a:rPr>
              <a:t>1884</a:t>
            </a:r>
          </a:p>
          <a:p>
            <a:r>
              <a:rPr lang="en-US" sz="3200" dirty="0">
                <a:solidFill>
                  <a:schemeClr val="tx1"/>
                </a:solidFill>
                <a:latin typeface="+mn-lt"/>
              </a:rPr>
              <a:t>Dr. Karl Koller (1857-1944)-Viennese ophthalmologist and colleague of Sigmund Freud, introduces cocaine as an anesthetic for eye surgery.</a:t>
            </a:r>
          </a:p>
          <a:p>
            <a:r>
              <a:rPr lang="en-US" sz="3200" dirty="0">
                <a:solidFill>
                  <a:schemeClr val="tx1"/>
                </a:solidFill>
                <a:latin typeface="+mn-lt"/>
              </a:rPr>
              <a:t>Dr. William S. Halsted uses cocaine (1852-1922) for the first regional (mandibular or jaw) nerve block with cocaine.</a:t>
            </a:r>
          </a:p>
        </p:txBody>
      </p:sp>
      <p:pic>
        <p:nvPicPr>
          <p:cNvPr id="3" name="Рисунок 2">
            <a:extLst>
              <a:ext uri="{FF2B5EF4-FFF2-40B4-BE49-F238E27FC236}">
                <a16:creationId xmlns:a16="http://schemas.microsoft.com/office/drawing/2014/main" id="{8E951F21-5CE8-4CCA-B2DC-052C91EA3922}"/>
              </a:ext>
            </a:extLst>
          </p:cNvPr>
          <p:cNvPicPr>
            <a:picLocks noChangeAspect="1"/>
          </p:cNvPicPr>
          <p:nvPr/>
        </p:nvPicPr>
        <p:blipFill>
          <a:blip r:embed="rId2"/>
          <a:stretch>
            <a:fillRect/>
          </a:stretch>
        </p:blipFill>
        <p:spPr>
          <a:xfrm>
            <a:off x="779385" y="664741"/>
            <a:ext cx="5254471" cy="3830925"/>
          </a:xfrm>
          <a:prstGeom prst="rect">
            <a:avLst/>
          </a:prstGeom>
        </p:spPr>
      </p:pic>
    </p:spTree>
    <p:extLst>
      <p:ext uri="{BB962C8B-B14F-4D97-AF65-F5344CB8AC3E}">
        <p14:creationId xmlns:p14="http://schemas.microsoft.com/office/powerpoint/2010/main" val="9512990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85559" y="1234572"/>
            <a:ext cx="5242450" cy="4388987"/>
          </a:xfrm>
          <a:prstGeom prst="rect">
            <a:avLst/>
          </a:prstGeom>
        </p:spPr>
      </p:pic>
      <p:sp>
        <p:nvSpPr>
          <p:cNvPr id="3" name="object 3"/>
          <p:cNvSpPr txBox="1">
            <a:spLocks noGrp="1"/>
          </p:cNvSpPr>
          <p:nvPr>
            <p:ph type="title"/>
          </p:nvPr>
        </p:nvSpPr>
        <p:spPr>
          <a:xfrm>
            <a:off x="1220520" y="194513"/>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4" name="object 4"/>
          <p:cNvSpPr txBox="1"/>
          <p:nvPr/>
        </p:nvSpPr>
        <p:spPr>
          <a:xfrm>
            <a:off x="1220520" y="946422"/>
            <a:ext cx="4951730" cy="4514215"/>
          </a:xfrm>
          <a:prstGeom prst="rect">
            <a:avLst/>
          </a:prstGeom>
        </p:spPr>
        <p:txBody>
          <a:bodyPr vert="horz" wrap="square" lIns="0" tIns="113030" rIns="0" bIns="0" rtlCol="0">
            <a:spAutoFit/>
          </a:bodyPr>
          <a:lstStyle/>
          <a:p>
            <a:pPr marL="12700">
              <a:lnSpc>
                <a:spcPct val="100000"/>
              </a:lnSpc>
              <a:spcBef>
                <a:spcPts val="890"/>
              </a:spcBef>
            </a:pPr>
            <a:r>
              <a:rPr sz="2400" b="1" spc="-125" dirty="0">
                <a:latin typeface="Arial"/>
                <a:cs typeface="Arial"/>
              </a:rPr>
              <a:t>Procedure</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10" dirty="0">
                <a:latin typeface="Microsoft Sans Serif"/>
                <a:cs typeface="Microsoft Sans Serif"/>
              </a:rPr>
              <a:t>With</a:t>
            </a:r>
            <a:r>
              <a:rPr sz="2400" spc="-150" dirty="0">
                <a:latin typeface="Microsoft Sans Serif"/>
                <a:cs typeface="Microsoft Sans Serif"/>
              </a:rPr>
              <a:t> </a:t>
            </a:r>
            <a:r>
              <a:rPr sz="2400" spc="-125" dirty="0">
                <a:latin typeface="Microsoft Sans Serif"/>
                <a:cs typeface="Microsoft Sans Serif"/>
              </a:rPr>
              <a:t>the</a:t>
            </a:r>
            <a:r>
              <a:rPr sz="2400" spc="-30" dirty="0">
                <a:latin typeface="Microsoft Sans Serif"/>
                <a:cs typeface="Microsoft Sans Serif"/>
              </a:rPr>
              <a:t> </a:t>
            </a:r>
            <a:r>
              <a:rPr sz="2400" spc="-180" dirty="0">
                <a:latin typeface="Microsoft Sans Serif"/>
                <a:cs typeface="Microsoft Sans Serif"/>
              </a:rPr>
              <a:t>swab</a:t>
            </a:r>
            <a:r>
              <a:rPr sz="2400" spc="20"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114" dirty="0">
                <a:latin typeface="Microsoft Sans Serif"/>
                <a:cs typeface="Microsoft Sans Serif"/>
              </a:rPr>
              <a:t>your</a:t>
            </a:r>
            <a:r>
              <a:rPr sz="2400" spc="-25" dirty="0">
                <a:latin typeface="Microsoft Sans Serif"/>
                <a:cs typeface="Microsoft Sans Serif"/>
              </a:rPr>
              <a:t> </a:t>
            </a:r>
            <a:r>
              <a:rPr sz="2400" dirty="0">
                <a:latin typeface="Microsoft Sans Serif"/>
                <a:cs typeface="Microsoft Sans Serif"/>
              </a:rPr>
              <a:t>left</a:t>
            </a:r>
            <a:r>
              <a:rPr sz="2400" spc="-20" dirty="0">
                <a:latin typeface="Microsoft Sans Serif"/>
                <a:cs typeface="Microsoft Sans Serif"/>
              </a:rPr>
              <a:t> </a:t>
            </a:r>
            <a:r>
              <a:rPr sz="2400" spc="-160" dirty="0">
                <a:latin typeface="Microsoft Sans Serif"/>
                <a:cs typeface="Microsoft Sans Serif"/>
              </a:rPr>
              <a:t>hand,</a:t>
            </a:r>
            <a:r>
              <a:rPr sz="2400" dirty="0">
                <a:latin typeface="Microsoft Sans Serif"/>
                <a:cs typeface="Microsoft Sans Serif"/>
              </a:rPr>
              <a:t> </a:t>
            </a:r>
            <a:r>
              <a:rPr sz="2400" spc="-10" dirty="0">
                <a:latin typeface="Microsoft Sans Serif"/>
                <a:cs typeface="Microsoft Sans Serif"/>
              </a:rPr>
              <a:t>apply</a:t>
            </a:r>
            <a:endParaRPr sz="2400">
              <a:latin typeface="Microsoft Sans Serif"/>
              <a:cs typeface="Microsoft Sans Serif"/>
            </a:endParaRPr>
          </a:p>
          <a:p>
            <a:pPr marL="240665">
              <a:lnSpc>
                <a:spcPct val="100000"/>
              </a:lnSpc>
              <a:spcBef>
                <a:spcPts val="580"/>
              </a:spcBef>
            </a:pPr>
            <a:r>
              <a:rPr sz="2400" spc="-185" dirty="0">
                <a:latin typeface="Microsoft Sans Serif"/>
                <a:cs typeface="Microsoft Sans Serif"/>
              </a:rPr>
              <a:t>pressure</a:t>
            </a:r>
            <a:r>
              <a:rPr sz="2400" spc="25" dirty="0">
                <a:latin typeface="Microsoft Sans Serif"/>
                <a:cs typeface="Microsoft Sans Serif"/>
              </a:rPr>
              <a:t> </a:t>
            </a:r>
            <a:r>
              <a:rPr sz="2400" dirty="0">
                <a:latin typeface="Microsoft Sans Serif"/>
                <a:cs typeface="Microsoft Sans Serif"/>
              </a:rPr>
              <a:t>to</a:t>
            </a:r>
            <a:r>
              <a:rPr sz="2400" spc="-140" dirty="0">
                <a:latin typeface="Microsoft Sans Serif"/>
                <a:cs typeface="Microsoft Sans Serif"/>
              </a:rPr>
              <a:t> the</a:t>
            </a:r>
            <a:r>
              <a:rPr sz="2400" spc="-20" dirty="0">
                <a:latin typeface="Microsoft Sans Serif"/>
                <a:cs typeface="Microsoft Sans Serif"/>
              </a:rPr>
              <a:t> </a:t>
            </a:r>
            <a:r>
              <a:rPr sz="2400" spc="-10" dirty="0">
                <a:latin typeface="Microsoft Sans Serif"/>
                <a:cs typeface="Microsoft Sans Serif"/>
              </a:rPr>
              <a:t>area</a:t>
            </a:r>
            <a:r>
              <a:rPr sz="2400" spc="-40" dirty="0">
                <a:latin typeface="Microsoft Sans Serif"/>
                <a:cs typeface="Microsoft Sans Serif"/>
              </a:rPr>
              <a:t> </a:t>
            </a:r>
            <a:r>
              <a:rPr sz="2400" dirty="0">
                <a:latin typeface="Microsoft Sans Serif"/>
                <a:cs typeface="Microsoft Sans Serif"/>
              </a:rPr>
              <a:t>of</a:t>
            </a:r>
            <a:r>
              <a:rPr sz="2400" spc="2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10" dirty="0">
                <a:latin typeface="Microsoft Sans Serif"/>
                <a:cs typeface="Microsoft Sans Serif"/>
              </a:rPr>
              <a:t>papilla.</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95" dirty="0">
                <a:latin typeface="Microsoft Sans Serif"/>
                <a:cs typeface="Microsoft Sans Serif"/>
              </a:rPr>
              <a:t>Note</a:t>
            </a:r>
            <a:r>
              <a:rPr sz="2400" spc="-50" dirty="0">
                <a:latin typeface="Microsoft Sans Serif"/>
                <a:cs typeface="Microsoft Sans Serif"/>
              </a:rPr>
              <a:t> </a:t>
            </a:r>
            <a:r>
              <a:rPr sz="2400" spc="-190" dirty="0">
                <a:latin typeface="Microsoft Sans Serif"/>
                <a:cs typeface="Microsoft Sans Serif"/>
              </a:rPr>
              <a:t>ischemia</a:t>
            </a:r>
            <a:r>
              <a:rPr sz="2400" spc="30" dirty="0">
                <a:latin typeface="Microsoft Sans Serif"/>
                <a:cs typeface="Microsoft Sans Serif"/>
              </a:rPr>
              <a:t> </a:t>
            </a:r>
            <a:r>
              <a:rPr sz="2400" dirty="0">
                <a:latin typeface="Microsoft Sans Serif"/>
                <a:cs typeface="Microsoft Sans Serif"/>
              </a:rPr>
              <a:t>at</a:t>
            </a:r>
            <a:r>
              <a:rPr sz="2400" spc="-5" dirty="0">
                <a:latin typeface="Microsoft Sans Serif"/>
                <a:cs typeface="Microsoft Sans Serif"/>
              </a:rPr>
              <a:t> </a:t>
            </a:r>
            <a:r>
              <a:rPr sz="2400" spc="-140" dirty="0">
                <a:latin typeface="Microsoft Sans Serif"/>
                <a:cs typeface="Microsoft Sans Serif"/>
              </a:rPr>
              <a:t>the</a:t>
            </a:r>
            <a:r>
              <a:rPr sz="2400" spc="5" dirty="0">
                <a:latin typeface="Microsoft Sans Serif"/>
                <a:cs typeface="Microsoft Sans Serif"/>
              </a:rPr>
              <a:t> </a:t>
            </a:r>
            <a:r>
              <a:rPr sz="2400" spc="-140" dirty="0">
                <a:latin typeface="Microsoft Sans Serif"/>
                <a:cs typeface="Microsoft Sans Serif"/>
              </a:rPr>
              <a:t>injection</a:t>
            </a:r>
            <a:r>
              <a:rPr sz="2400" spc="-10" dirty="0">
                <a:latin typeface="Microsoft Sans Serif"/>
                <a:cs typeface="Microsoft Sans Serif"/>
              </a:rPr>
              <a:t> site.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90" dirty="0">
                <a:latin typeface="Microsoft Sans Serif"/>
                <a:cs typeface="Microsoft Sans Serif"/>
              </a:rPr>
              <a:t>Place</a:t>
            </a:r>
            <a:r>
              <a:rPr sz="2400" spc="30"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100" dirty="0">
                <a:latin typeface="Microsoft Sans Serif"/>
                <a:cs typeface="Microsoft Sans Serif"/>
              </a:rPr>
              <a:t>bevel</a:t>
            </a:r>
            <a:r>
              <a:rPr sz="2400" spc="-30" dirty="0">
                <a:latin typeface="Microsoft Sans Serif"/>
                <a:cs typeface="Microsoft Sans Serif"/>
              </a:rPr>
              <a:t> </a:t>
            </a:r>
            <a:r>
              <a:rPr sz="2400" spc="-120" dirty="0">
                <a:latin typeface="Microsoft Sans Serif"/>
                <a:cs typeface="Microsoft Sans Serif"/>
              </a:rPr>
              <a:t>against</a:t>
            </a:r>
            <a:r>
              <a:rPr sz="2400" spc="-5" dirty="0">
                <a:latin typeface="Microsoft Sans Serif"/>
                <a:cs typeface="Microsoft Sans Serif"/>
              </a:rPr>
              <a:t> </a:t>
            </a:r>
            <a:r>
              <a:rPr sz="2400" spc="-120" dirty="0">
                <a:latin typeface="Microsoft Sans Serif"/>
                <a:cs typeface="Microsoft Sans Serif"/>
              </a:rPr>
              <a:t>the</a:t>
            </a:r>
            <a:r>
              <a:rPr sz="2400" dirty="0">
                <a:latin typeface="Microsoft Sans Serif"/>
                <a:cs typeface="Microsoft Sans Serif"/>
              </a:rPr>
              <a:t> </a:t>
            </a:r>
            <a:r>
              <a:rPr sz="2400" spc="-90" dirty="0">
                <a:latin typeface="Microsoft Sans Serif"/>
                <a:cs typeface="Microsoft Sans Serif"/>
              </a:rPr>
              <a:t>ischemic</a:t>
            </a:r>
            <a:endParaRPr sz="2400">
              <a:latin typeface="Microsoft Sans Serif"/>
              <a:cs typeface="Microsoft Sans Serif"/>
            </a:endParaRPr>
          </a:p>
          <a:p>
            <a:pPr marL="240665">
              <a:lnSpc>
                <a:spcPct val="100000"/>
              </a:lnSpc>
              <a:spcBef>
                <a:spcPts val="580"/>
              </a:spcBef>
            </a:pPr>
            <a:r>
              <a:rPr sz="2400" spc="-90" dirty="0">
                <a:latin typeface="Microsoft Sans Serif"/>
                <a:cs typeface="Microsoft Sans Serif"/>
              </a:rPr>
              <a:t>soft</a:t>
            </a:r>
            <a:r>
              <a:rPr sz="2400" spc="-10" dirty="0">
                <a:latin typeface="Microsoft Sans Serif"/>
                <a:cs typeface="Microsoft Sans Serif"/>
              </a:rPr>
              <a:t> </a:t>
            </a:r>
            <a:r>
              <a:rPr sz="2400" spc="-254" dirty="0">
                <a:latin typeface="Microsoft Sans Serif"/>
                <a:cs typeface="Microsoft Sans Serif"/>
              </a:rPr>
              <a:t>tissues</a:t>
            </a:r>
            <a:r>
              <a:rPr sz="2400" spc="50" dirty="0">
                <a:latin typeface="Microsoft Sans Serif"/>
                <a:cs typeface="Microsoft Sans Serif"/>
              </a:rPr>
              <a:t> </a:t>
            </a:r>
            <a:r>
              <a:rPr sz="2400" dirty="0">
                <a:latin typeface="Microsoft Sans Serif"/>
                <a:cs typeface="Microsoft Sans Serif"/>
              </a:rPr>
              <a:t>at</a:t>
            </a:r>
            <a:r>
              <a:rPr sz="2400" spc="5" dirty="0">
                <a:latin typeface="Microsoft Sans Serif"/>
                <a:cs typeface="Microsoft Sans Serif"/>
              </a:rPr>
              <a:t> </a:t>
            </a:r>
            <a:r>
              <a:rPr sz="2400" spc="-155" dirty="0">
                <a:latin typeface="Microsoft Sans Serif"/>
                <a:cs typeface="Microsoft Sans Serif"/>
              </a:rPr>
              <a:t>the</a:t>
            </a:r>
            <a:r>
              <a:rPr sz="2400" dirty="0">
                <a:latin typeface="Microsoft Sans Serif"/>
                <a:cs typeface="Microsoft Sans Serif"/>
              </a:rPr>
              <a:t> </a:t>
            </a:r>
            <a:r>
              <a:rPr sz="2400" spc="-140" dirty="0">
                <a:latin typeface="Microsoft Sans Serif"/>
                <a:cs typeface="Microsoft Sans Serif"/>
              </a:rPr>
              <a:t>injection</a:t>
            </a:r>
            <a:r>
              <a:rPr sz="2400" dirty="0">
                <a:latin typeface="Microsoft Sans Serif"/>
                <a:cs typeface="Microsoft Sans Serif"/>
              </a:rPr>
              <a:t> </a:t>
            </a:r>
            <a:r>
              <a:rPr sz="2400" spc="-10" dirty="0">
                <a:latin typeface="Microsoft Sans Serif"/>
                <a:cs typeface="Microsoft Sans Serif"/>
              </a:rPr>
              <a:t>site.</a:t>
            </a:r>
            <a:endParaRPr sz="2400">
              <a:latin typeface="Microsoft Sans Serif"/>
              <a:cs typeface="Microsoft Sans Serif"/>
            </a:endParaRPr>
          </a:p>
          <a:p>
            <a:pPr marL="240665" marR="213360" indent="-228600">
              <a:lnSpc>
                <a:spcPct val="120100"/>
              </a:lnSpc>
              <a:spcBef>
                <a:spcPts val="1005"/>
              </a:spcBef>
              <a:buSzPct val="125000"/>
              <a:buFont typeface="Arial MT"/>
              <a:buChar char="•"/>
              <a:tabLst>
                <a:tab pos="240665" algn="l"/>
              </a:tabLst>
            </a:pPr>
            <a:r>
              <a:rPr sz="2400" spc="-285" dirty="0">
                <a:latin typeface="Microsoft Sans Serif"/>
                <a:cs typeface="Microsoft Sans Serif"/>
              </a:rPr>
              <a:t>The</a:t>
            </a:r>
            <a:r>
              <a:rPr sz="2400" spc="10" dirty="0">
                <a:latin typeface="Microsoft Sans Serif"/>
                <a:cs typeface="Microsoft Sans Serif"/>
              </a:rPr>
              <a:t> </a:t>
            </a:r>
            <a:r>
              <a:rPr sz="2400" spc="-125" dirty="0">
                <a:latin typeface="Microsoft Sans Serif"/>
                <a:cs typeface="Microsoft Sans Serif"/>
              </a:rPr>
              <a:t>needle</a:t>
            </a:r>
            <a:r>
              <a:rPr sz="2400" spc="-35" dirty="0">
                <a:latin typeface="Microsoft Sans Serif"/>
                <a:cs typeface="Microsoft Sans Serif"/>
              </a:rPr>
              <a:t> </a:t>
            </a:r>
            <a:r>
              <a:rPr sz="2400" spc="-265" dirty="0">
                <a:latin typeface="Microsoft Sans Serif"/>
                <a:cs typeface="Microsoft Sans Serif"/>
              </a:rPr>
              <a:t>must</a:t>
            </a:r>
            <a:r>
              <a:rPr sz="2400" spc="5" dirty="0">
                <a:latin typeface="Microsoft Sans Serif"/>
                <a:cs typeface="Microsoft Sans Serif"/>
              </a:rPr>
              <a:t> </a:t>
            </a:r>
            <a:r>
              <a:rPr sz="2400" dirty="0">
                <a:latin typeface="Microsoft Sans Serif"/>
                <a:cs typeface="Microsoft Sans Serif"/>
              </a:rPr>
              <a:t>be</a:t>
            </a:r>
            <a:r>
              <a:rPr sz="2400" spc="-160" dirty="0">
                <a:latin typeface="Microsoft Sans Serif"/>
                <a:cs typeface="Microsoft Sans Serif"/>
              </a:rPr>
              <a:t> </a:t>
            </a:r>
            <a:r>
              <a:rPr sz="2400" spc="-75" dirty="0">
                <a:latin typeface="Microsoft Sans Serif"/>
                <a:cs typeface="Microsoft Sans Serif"/>
              </a:rPr>
              <a:t>well</a:t>
            </a:r>
            <a:r>
              <a:rPr sz="2400" spc="-65" dirty="0">
                <a:latin typeface="Microsoft Sans Serif"/>
                <a:cs typeface="Microsoft Sans Serif"/>
              </a:rPr>
              <a:t> </a:t>
            </a:r>
            <a:r>
              <a:rPr sz="2400" spc="-75" dirty="0">
                <a:latin typeface="Microsoft Sans Serif"/>
                <a:cs typeface="Microsoft Sans Serif"/>
              </a:rPr>
              <a:t>stabilized</a:t>
            </a:r>
            <a:r>
              <a:rPr sz="2400" spc="-40" dirty="0">
                <a:latin typeface="Microsoft Sans Serif"/>
                <a:cs typeface="Microsoft Sans Serif"/>
              </a:rPr>
              <a:t> </a:t>
            </a:r>
            <a:r>
              <a:rPr sz="2400" spc="-25" dirty="0">
                <a:latin typeface="Microsoft Sans Serif"/>
                <a:cs typeface="Microsoft Sans Serif"/>
              </a:rPr>
              <a:t>to </a:t>
            </a:r>
            <a:r>
              <a:rPr sz="2400" spc="-110" dirty="0">
                <a:latin typeface="Microsoft Sans Serif"/>
                <a:cs typeface="Microsoft Sans Serif"/>
              </a:rPr>
              <a:t>prevent</a:t>
            </a:r>
            <a:r>
              <a:rPr sz="2400" spc="-5" dirty="0">
                <a:latin typeface="Microsoft Sans Serif"/>
                <a:cs typeface="Microsoft Sans Serif"/>
              </a:rPr>
              <a:t> </a:t>
            </a:r>
            <a:r>
              <a:rPr sz="2400" spc="-114" dirty="0">
                <a:latin typeface="Microsoft Sans Serif"/>
                <a:cs typeface="Microsoft Sans Serif"/>
              </a:rPr>
              <a:t>accidental</a:t>
            </a:r>
            <a:r>
              <a:rPr sz="2400" spc="25" dirty="0">
                <a:latin typeface="Microsoft Sans Serif"/>
                <a:cs typeface="Microsoft Sans Serif"/>
              </a:rPr>
              <a:t> </a:t>
            </a:r>
            <a:r>
              <a:rPr sz="2400" spc="-105" dirty="0">
                <a:latin typeface="Microsoft Sans Serif"/>
                <a:cs typeface="Microsoft Sans Serif"/>
              </a:rPr>
              <a:t>penetration</a:t>
            </a:r>
            <a:r>
              <a:rPr sz="2400" spc="5" dirty="0">
                <a:latin typeface="Microsoft Sans Serif"/>
                <a:cs typeface="Microsoft Sans Serif"/>
              </a:rPr>
              <a:t> </a:t>
            </a:r>
            <a:r>
              <a:rPr sz="2400" spc="-25" dirty="0">
                <a:latin typeface="Microsoft Sans Serif"/>
                <a:cs typeface="Microsoft Sans Serif"/>
              </a:rPr>
              <a:t>of </a:t>
            </a:r>
            <a:r>
              <a:rPr sz="2400" spc="-120" dirty="0">
                <a:latin typeface="Microsoft Sans Serif"/>
                <a:cs typeface="Microsoft Sans Serif"/>
              </a:rPr>
              <a:t>tissues.</a:t>
            </a:r>
            <a:endParaRPr sz="2400">
              <a:latin typeface="Microsoft Sans Serif"/>
              <a:cs typeface="Microsoft Sans Serif"/>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9242" y="356996"/>
            <a:ext cx="5953125" cy="574040"/>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25" dirty="0"/>
              <a:t> </a:t>
            </a:r>
            <a:r>
              <a:rPr spc="-459" dirty="0"/>
              <a:t>NERVE</a:t>
            </a:r>
            <a:r>
              <a:rPr dirty="0"/>
              <a:t> </a:t>
            </a:r>
            <a:r>
              <a:rPr spc="-500" dirty="0"/>
              <a:t>BLOCK</a:t>
            </a:r>
          </a:p>
        </p:txBody>
      </p:sp>
      <p:sp>
        <p:nvSpPr>
          <p:cNvPr id="3" name="object 3"/>
          <p:cNvSpPr txBox="1"/>
          <p:nvPr/>
        </p:nvSpPr>
        <p:spPr>
          <a:xfrm>
            <a:off x="1134872" y="1183157"/>
            <a:ext cx="9108440" cy="4471035"/>
          </a:xfrm>
          <a:prstGeom prst="rect">
            <a:avLst/>
          </a:prstGeom>
        </p:spPr>
        <p:txBody>
          <a:bodyPr vert="horz" wrap="square" lIns="0" tIns="112395" rIns="0" bIns="0" rtlCol="0">
            <a:spAutoFit/>
          </a:bodyPr>
          <a:lstStyle/>
          <a:p>
            <a:pPr marL="12700">
              <a:lnSpc>
                <a:spcPct val="100000"/>
              </a:lnSpc>
              <a:spcBef>
                <a:spcPts val="885"/>
              </a:spcBef>
            </a:pPr>
            <a:r>
              <a:rPr sz="2400" b="1" spc="-125" dirty="0">
                <a:latin typeface="Arial"/>
                <a:cs typeface="Arial"/>
              </a:rPr>
              <a:t>Procedure</a:t>
            </a:r>
            <a:endParaRPr sz="2400">
              <a:latin typeface="Arial"/>
              <a:cs typeface="Arial"/>
            </a:endParaRPr>
          </a:p>
          <a:p>
            <a:pPr marL="241300" indent="-228600">
              <a:lnSpc>
                <a:spcPct val="100000"/>
              </a:lnSpc>
              <a:spcBef>
                <a:spcPts val="1590"/>
              </a:spcBef>
              <a:buSzPct val="125000"/>
              <a:buFont typeface="Arial MT"/>
              <a:buChar char="•"/>
              <a:tabLst>
                <a:tab pos="241300" algn="l"/>
              </a:tabLst>
            </a:pPr>
            <a:r>
              <a:rPr sz="2400" spc="-10" dirty="0">
                <a:latin typeface="Microsoft Sans Serif"/>
                <a:cs typeface="Microsoft Sans Serif"/>
              </a:rPr>
              <a:t>With</a:t>
            </a:r>
            <a:r>
              <a:rPr sz="2400" spc="-13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95" dirty="0">
                <a:latin typeface="Microsoft Sans Serif"/>
                <a:cs typeface="Microsoft Sans Serif"/>
              </a:rPr>
              <a:t>bevel</a:t>
            </a:r>
            <a:r>
              <a:rPr sz="2400" spc="-60" dirty="0">
                <a:latin typeface="Microsoft Sans Serif"/>
                <a:cs typeface="Microsoft Sans Serif"/>
              </a:rPr>
              <a:t> </a:t>
            </a:r>
            <a:r>
              <a:rPr sz="2400" spc="-55" dirty="0">
                <a:latin typeface="Microsoft Sans Serif"/>
                <a:cs typeface="Microsoft Sans Serif"/>
              </a:rPr>
              <a:t>lying</a:t>
            </a:r>
            <a:r>
              <a:rPr sz="2400" spc="-45" dirty="0">
                <a:latin typeface="Microsoft Sans Serif"/>
                <a:cs typeface="Microsoft Sans Serif"/>
              </a:rPr>
              <a:t> </a:t>
            </a:r>
            <a:r>
              <a:rPr sz="2400" spc="-114" dirty="0">
                <a:latin typeface="Microsoft Sans Serif"/>
                <a:cs typeface="Microsoft Sans Serif"/>
              </a:rPr>
              <a:t>against</a:t>
            </a:r>
            <a:r>
              <a:rPr sz="2400" spc="-4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40" dirty="0">
                <a:latin typeface="Microsoft Sans Serif"/>
                <a:cs typeface="Microsoft Sans Serif"/>
              </a:rPr>
              <a:t>tissue</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20" dirty="0">
                <a:latin typeface="Microsoft Sans Serif"/>
                <a:cs typeface="Microsoft Sans Serif"/>
              </a:rPr>
              <a:t>Apply</a:t>
            </a:r>
            <a:r>
              <a:rPr sz="2400" spc="-140" dirty="0">
                <a:latin typeface="Microsoft Sans Serif"/>
                <a:cs typeface="Microsoft Sans Serif"/>
              </a:rPr>
              <a:t> </a:t>
            </a:r>
            <a:r>
              <a:rPr sz="2400" spc="-210" dirty="0">
                <a:latin typeface="Microsoft Sans Serif"/>
                <a:cs typeface="Microsoft Sans Serif"/>
              </a:rPr>
              <a:t>enough</a:t>
            </a:r>
            <a:r>
              <a:rPr sz="2400" spc="10" dirty="0">
                <a:latin typeface="Microsoft Sans Serif"/>
                <a:cs typeface="Microsoft Sans Serif"/>
              </a:rPr>
              <a:t> </a:t>
            </a:r>
            <a:r>
              <a:rPr sz="2400" spc="-185" dirty="0">
                <a:latin typeface="Microsoft Sans Serif"/>
                <a:cs typeface="Microsoft Sans Serif"/>
              </a:rPr>
              <a:t>pressure</a:t>
            </a:r>
            <a:r>
              <a:rPr sz="2400" spc="25" dirty="0">
                <a:latin typeface="Microsoft Sans Serif"/>
                <a:cs typeface="Microsoft Sans Serif"/>
              </a:rPr>
              <a:t> </a:t>
            </a:r>
            <a:r>
              <a:rPr sz="2400" dirty="0">
                <a:latin typeface="Microsoft Sans Serif"/>
                <a:cs typeface="Microsoft Sans Serif"/>
              </a:rPr>
              <a:t>to</a:t>
            </a:r>
            <a:r>
              <a:rPr sz="2400" spc="-30" dirty="0">
                <a:latin typeface="Microsoft Sans Serif"/>
                <a:cs typeface="Microsoft Sans Serif"/>
              </a:rPr>
              <a:t> </a:t>
            </a:r>
            <a:r>
              <a:rPr sz="2400" spc="-105" dirty="0">
                <a:latin typeface="Microsoft Sans Serif"/>
                <a:cs typeface="Microsoft Sans Serif"/>
              </a:rPr>
              <a:t>bow</a:t>
            </a:r>
            <a:r>
              <a:rPr sz="2400" spc="-35" dirty="0">
                <a:latin typeface="Microsoft Sans Serif"/>
                <a:cs typeface="Microsoft Sans Serif"/>
              </a:rPr>
              <a:t> </a:t>
            </a:r>
            <a:r>
              <a:rPr sz="2400" spc="-125" dirty="0">
                <a:latin typeface="Microsoft Sans Serif"/>
                <a:cs typeface="Microsoft Sans Serif"/>
              </a:rPr>
              <a:t>the</a:t>
            </a:r>
            <a:r>
              <a:rPr sz="2400" spc="-25" dirty="0">
                <a:latin typeface="Microsoft Sans Serif"/>
                <a:cs typeface="Microsoft Sans Serif"/>
              </a:rPr>
              <a:t> </a:t>
            </a:r>
            <a:r>
              <a:rPr sz="2400" spc="-130" dirty="0">
                <a:latin typeface="Microsoft Sans Serif"/>
                <a:cs typeface="Microsoft Sans Serif"/>
              </a:rPr>
              <a:t>needle</a:t>
            </a:r>
            <a:r>
              <a:rPr sz="2400" spc="-30" dirty="0">
                <a:latin typeface="Microsoft Sans Serif"/>
                <a:cs typeface="Microsoft Sans Serif"/>
              </a:rPr>
              <a:t> </a:t>
            </a:r>
            <a:r>
              <a:rPr sz="2400" spc="-10" dirty="0">
                <a:latin typeface="Microsoft Sans Serif"/>
                <a:cs typeface="Microsoft Sans Serif"/>
              </a:rPr>
              <a:t>slightly.</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50" dirty="0">
                <a:latin typeface="Microsoft Sans Serif"/>
                <a:cs typeface="Microsoft Sans Serif"/>
              </a:rPr>
              <a:t>Deposit</a:t>
            </a:r>
            <a:r>
              <a:rPr sz="2400" spc="50" dirty="0">
                <a:latin typeface="Microsoft Sans Serif"/>
                <a:cs typeface="Microsoft Sans Serif"/>
              </a:rPr>
              <a:t> </a:t>
            </a:r>
            <a:r>
              <a:rPr sz="2400" dirty="0">
                <a:latin typeface="Microsoft Sans Serif"/>
                <a:cs typeface="Microsoft Sans Serif"/>
              </a:rPr>
              <a:t>a</a:t>
            </a:r>
            <a:r>
              <a:rPr sz="2400" spc="5" dirty="0">
                <a:latin typeface="Microsoft Sans Serif"/>
                <a:cs typeface="Microsoft Sans Serif"/>
              </a:rPr>
              <a:t> </a:t>
            </a:r>
            <a:r>
              <a:rPr sz="2400" spc="-185" dirty="0">
                <a:latin typeface="Microsoft Sans Serif"/>
                <a:cs typeface="Microsoft Sans Serif"/>
              </a:rPr>
              <a:t>small</a:t>
            </a:r>
            <a:r>
              <a:rPr sz="2400" spc="30" dirty="0">
                <a:latin typeface="Microsoft Sans Serif"/>
                <a:cs typeface="Microsoft Sans Serif"/>
              </a:rPr>
              <a:t> </a:t>
            </a:r>
            <a:r>
              <a:rPr sz="2400" spc="-215" dirty="0">
                <a:latin typeface="Microsoft Sans Serif"/>
                <a:cs typeface="Microsoft Sans Serif"/>
              </a:rPr>
              <a:t>volume</a:t>
            </a:r>
            <a:r>
              <a:rPr sz="2400" spc="10" dirty="0">
                <a:latin typeface="Microsoft Sans Serif"/>
                <a:cs typeface="Microsoft Sans Serif"/>
              </a:rPr>
              <a:t> </a:t>
            </a:r>
            <a:r>
              <a:rPr sz="2400" dirty="0">
                <a:latin typeface="Microsoft Sans Serif"/>
                <a:cs typeface="Microsoft Sans Serif"/>
              </a:rPr>
              <a:t>of</a:t>
            </a:r>
            <a:r>
              <a:rPr sz="2400" spc="70" dirty="0">
                <a:latin typeface="Microsoft Sans Serif"/>
                <a:cs typeface="Microsoft Sans Serif"/>
              </a:rPr>
              <a:t> </a:t>
            </a:r>
            <a:r>
              <a:rPr sz="2400" spc="-65" dirty="0">
                <a:latin typeface="Microsoft Sans Serif"/>
                <a:cs typeface="Microsoft Sans Serif"/>
              </a:rPr>
              <a:t>anesthetic.</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285" dirty="0">
                <a:latin typeface="Microsoft Sans Serif"/>
                <a:cs typeface="Microsoft Sans Serif"/>
              </a:rPr>
              <a:t>The</a:t>
            </a:r>
            <a:r>
              <a:rPr sz="2400" spc="10" dirty="0">
                <a:latin typeface="Microsoft Sans Serif"/>
                <a:cs typeface="Microsoft Sans Serif"/>
              </a:rPr>
              <a:t> </a:t>
            </a:r>
            <a:r>
              <a:rPr sz="2400" spc="-170" dirty="0">
                <a:latin typeface="Microsoft Sans Serif"/>
                <a:cs typeface="Microsoft Sans Serif"/>
              </a:rPr>
              <a:t>solution</a:t>
            </a:r>
            <a:r>
              <a:rPr sz="2400" spc="10" dirty="0">
                <a:latin typeface="Microsoft Sans Serif"/>
                <a:cs typeface="Microsoft Sans Serif"/>
              </a:rPr>
              <a:t> </a:t>
            </a:r>
            <a:r>
              <a:rPr sz="2400" spc="-20" dirty="0">
                <a:latin typeface="Microsoft Sans Serif"/>
                <a:cs typeface="Microsoft Sans Serif"/>
              </a:rPr>
              <a:t>will</a:t>
            </a:r>
            <a:r>
              <a:rPr sz="2400" spc="-140" dirty="0">
                <a:latin typeface="Microsoft Sans Serif"/>
                <a:cs typeface="Microsoft Sans Serif"/>
              </a:rPr>
              <a:t> </a:t>
            </a:r>
            <a:r>
              <a:rPr sz="2400" dirty="0">
                <a:latin typeface="Microsoft Sans Serif"/>
                <a:cs typeface="Microsoft Sans Serif"/>
              </a:rPr>
              <a:t>be</a:t>
            </a:r>
            <a:r>
              <a:rPr sz="2400" spc="-125" dirty="0">
                <a:latin typeface="Microsoft Sans Serif"/>
                <a:cs typeface="Microsoft Sans Serif"/>
              </a:rPr>
              <a:t> </a:t>
            </a:r>
            <a:r>
              <a:rPr sz="2400" spc="-70" dirty="0">
                <a:latin typeface="Microsoft Sans Serif"/>
                <a:cs typeface="Microsoft Sans Serif"/>
              </a:rPr>
              <a:t>forced</a:t>
            </a:r>
            <a:r>
              <a:rPr sz="2400" spc="-15" dirty="0">
                <a:latin typeface="Microsoft Sans Serif"/>
                <a:cs typeface="Microsoft Sans Serif"/>
              </a:rPr>
              <a:t> </a:t>
            </a:r>
            <a:r>
              <a:rPr sz="2400" spc="-114" dirty="0">
                <a:latin typeface="Microsoft Sans Serif"/>
                <a:cs typeface="Microsoft Sans Serif"/>
              </a:rPr>
              <a:t>against</a:t>
            </a:r>
            <a:r>
              <a:rPr sz="2400" spc="-3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300" dirty="0">
                <a:latin typeface="Microsoft Sans Serif"/>
                <a:cs typeface="Microsoft Sans Serif"/>
              </a:rPr>
              <a:t>mucous</a:t>
            </a:r>
            <a:r>
              <a:rPr sz="2400" spc="5" dirty="0">
                <a:latin typeface="Microsoft Sans Serif"/>
                <a:cs typeface="Microsoft Sans Serif"/>
              </a:rPr>
              <a:t> </a:t>
            </a:r>
            <a:r>
              <a:rPr sz="2400" spc="-55" dirty="0">
                <a:latin typeface="Microsoft Sans Serif"/>
                <a:cs typeface="Microsoft Sans Serif"/>
              </a:rPr>
              <a:t>membrane.</a:t>
            </a:r>
            <a:endParaRPr sz="2400">
              <a:latin typeface="Microsoft Sans Serif"/>
              <a:cs typeface="Microsoft Sans Serif"/>
            </a:endParaRPr>
          </a:p>
          <a:p>
            <a:pPr marL="241300" indent="-228600">
              <a:lnSpc>
                <a:spcPct val="100000"/>
              </a:lnSpc>
              <a:spcBef>
                <a:spcPts val="1565"/>
              </a:spcBef>
              <a:buSzPct val="125000"/>
              <a:buFont typeface="Arial MT"/>
              <a:buChar char="•"/>
              <a:tabLst>
                <a:tab pos="241300" algn="l"/>
              </a:tabLst>
            </a:pPr>
            <a:r>
              <a:rPr sz="2400" spc="-125" dirty="0">
                <a:latin typeface="Microsoft Sans Serif"/>
                <a:cs typeface="Microsoft Sans Serif"/>
              </a:rPr>
              <a:t>Straighten</a:t>
            </a:r>
            <a:r>
              <a:rPr sz="2400" spc="-3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25" dirty="0">
                <a:latin typeface="Microsoft Sans Serif"/>
                <a:cs typeface="Microsoft Sans Serif"/>
              </a:rPr>
              <a:t>needle</a:t>
            </a:r>
            <a:r>
              <a:rPr sz="2400" spc="-35" dirty="0">
                <a:latin typeface="Microsoft Sans Serif"/>
                <a:cs typeface="Microsoft Sans Serif"/>
              </a:rPr>
              <a:t> </a:t>
            </a:r>
            <a:r>
              <a:rPr sz="2400" spc="-70" dirty="0">
                <a:latin typeface="Microsoft Sans Serif"/>
                <a:cs typeface="Microsoft Sans Serif"/>
              </a:rPr>
              <a:t>and</a:t>
            </a:r>
            <a:r>
              <a:rPr sz="2400" spc="-90" dirty="0">
                <a:latin typeface="Microsoft Sans Serif"/>
                <a:cs typeface="Microsoft Sans Serif"/>
              </a:rPr>
              <a:t> </a:t>
            </a:r>
            <a:r>
              <a:rPr sz="2400" spc="-85" dirty="0">
                <a:latin typeface="Microsoft Sans Serif"/>
                <a:cs typeface="Microsoft Sans Serif"/>
              </a:rPr>
              <a:t>permit</a:t>
            </a:r>
            <a:r>
              <a:rPr sz="2400" spc="-75"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95" dirty="0">
                <a:latin typeface="Microsoft Sans Serif"/>
                <a:cs typeface="Microsoft Sans Serif"/>
              </a:rPr>
              <a:t>bevel</a:t>
            </a:r>
            <a:r>
              <a:rPr sz="2400" spc="-65" dirty="0">
                <a:latin typeface="Microsoft Sans Serif"/>
                <a:cs typeface="Microsoft Sans Serif"/>
              </a:rPr>
              <a:t> </a:t>
            </a:r>
            <a:r>
              <a:rPr sz="2400" dirty="0">
                <a:latin typeface="Microsoft Sans Serif"/>
                <a:cs typeface="Microsoft Sans Serif"/>
              </a:rPr>
              <a:t>to</a:t>
            </a:r>
            <a:r>
              <a:rPr sz="2400" spc="-60" dirty="0">
                <a:latin typeface="Microsoft Sans Serif"/>
                <a:cs typeface="Microsoft Sans Serif"/>
              </a:rPr>
              <a:t> </a:t>
            </a:r>
            <a:r>
              <a:rPr sz="2400" spc="-80" dirty="0">
                <a:latin typeface="Microsoft Sans Serif"/>
                <a:cs typeface="Microsoft Sans Serif"/>
              </a:rPr>
              <a:t>penetrate</a:t>
            </a:r>
            <a:r>
              <a:rPr sz="2400" spc="-50" dirty="0">
                <a:latin typeface="Microsoft Sans Serif"/>
                <a:cs typeface="Microsoft Sans Serif"/>
              </a:rPr>
              <a:t> </a:t>
            </a:r>
            <a:r>
              <a:rPr sz="2400" spc="-140" dirty="0">
                <a:latin typeface="Microsoft Sans Serif"/>
                <a:cs typeface="Microsoft Sans Serif"/>
              </a:rPr>
              <a:t>the</a:t>
            </a:r>
            <a:r>
              <a:rPr sz="2400" spc="-20" dirty="0">
                <a:latin typeface="Microsoft Sans Serif"/>
                <a:cs typeface="Microsoft Sans Serif"/>
              </a:rPr>
              <a:t> </a:t>
            </a:r>
            <a:r>
              <a:rPr sz="2400" spc="-60" dirty="0">
                <a:latin typeface="Microsoft Sans Serif"/>
                <a:cs typeface="Microsoft Sans Serif"/>
              </a:rPr>
              <a:t>mucosa.</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95" dirty="0">
                <a:latin typeface="Microsoft Sans Serif"/>
                <a:cs typeface="Microsoft Sans Serif"/>
              </a:rPr>
              <a:t>Continue</a:t>
            </a:r>
            <a:r>
              <a:rPr sz="2400" spc="15" dirty="0">
                <a:latin typeface="Microsoft Sans Serif"/>
                <a:cs typeface="Microsoft Sans Serif"/>
              </a:rPr>
              <a:t> </a:t>
            </a:r>
            <a:r>
              <a:rPr sz="2400" dirty="0">
                <a:latin typeface="Microsoft Sans Serif"/>
                <a:cs typeface="Microsoft Sans Serif"/>
              </a:rPr>
              <a:t>to</a:t>
            </a:r>
            <a:r>
              <a:rPr sz="2400" spc="-5" dirty="0">
                <a:latin typeface="Microsoft Sans Serif"/>
                <a:cs typeface="Microsoft Sans Serif"/>
              </a:rPr>
              <a:t> </a:t>
            </a:r>
            <a:r>
              <a:rPr sz="2400" spc="-100" dirty="0">
                <a:latin typeface="Microsoft Sans Serif"/>
                <a:cs typeface="Microsoft Sans Serif"/>
              </a:rPr>
              <a:t>deposit</a:t>
            </a:r>
            <a:r>
              <a:rPr sz="2400" spc="20" dirty="0">
                <a:latin typeface="Microsoft Sans Serif"/>
                <a:cs typeface="Microsoft Sans Serif"/>
              </a:rPr>
              <a:t> </a:t>
            </a:r>
            <a:r>
              <a:rPr sz="2400" spc="-185" dirty="0">
                <a:latin typeface="Microsoft Sans Serif"/>
                <a:cs typeface="Microsoft Sans Serif"/>
              </a:rPr>
              <a:t>small</a:t>
            </a:r>
            <a:r>
              <a:rPr sz="2400" spc="30" dirty="0">
                <a:latin typeface="Microsoft Sans Serif"/>
                <a:cs typeface="Microsoft Sans Serif"/>
              </a:rPr>
              <a:t> </a:t>
            </a:r>
            <a:r>
              <a:rPr sz="2400" spc="-240" dirty="0">
                <a:latin typeface="Microsoft Sans Serif"/>
                <a:cs typeface="Microsoft Sans Serif"/>
              </a:rPr>
              <a:t>volumes</a:t>
            </a:r>
            <a:r>
              <a:rPr sz="2400" dirty="0">
                <a:latin typeface="Microsoft Sans Serif"/>
                <a:cs typeface="Microsoft Sans Serif"/>
              </a:rPr>
              <a:t> of</a:t>
            </a:r>
            <a:r>
              <a:rPr sz="2400" spc="80" dirty="0">
                <a:latin typeface="Microsoft Sans Serif"/>
                <a:cs typeface="Microsoft Sans Serif"/>
              </a:rPr>
              <a:t> </a:t>
            </a:r>
            <a:r>
              <a:rPr sz="2400" spc="-170" dirty="0">
                <a:latin typeface="Microsoft Sans Serif"/>
                <a:cs typeface="Microsoft Sans Serif"/>
              </a:rPr>
              <a:t>anesthetic</a:t>
            </a:r>
            <a:r>
              <a:rPr sz="2400" spc="20" dirty="0">
                <a:latin typeface="Microsoft Sans Serif"/>
                <a:cs typeface="Microsoft Sans Serif"/>
              </a:rPr>
              <a:t> </a:t>
            </a:r>
            <a:r>
              <a:rPr sz="2400" spc="-165" dirty="0">
                <a:latin typeface="Microsoft Sans Serif"/>
                <a:cs typeface="Microsoft Sans Serif"/>
              </a:rPr>
              <a:t>throughout</a:t>
            </a:r>
            <a:r>
              <a:rPr sz="2400" spc="5" dirty="0">
                <a:latin typeface="Microsoft Sans Serif"/>
                <a:cs typeface="Microsoft Sans Serif"/>
              </a:rPr>
              <a:t> </a:t>
            </a:r>
            <a:r>
              <a:rPr sz="2400" spc="-140" dirty="0">
                <a:latin typeface="Microsoft Sans Serif"/>
                <a:cs typeface="Microsoft Sans Serif"/>
              </a:rPr>
              <a:t>the</a:t>
            </a:r>
            <a:r>
              <a:rPr sz="2400" spc="25" dirty="0">
                <a:latin typeface="Microsoft Sans Serif"/>
                <a:cs typeface="Microsoft Sans Serif"/>
              </a:rPr>
              <a:t> </a:t>
            </a:r>
            <a:r>
              <a:rPr sz="2400" spc="-85" dirty="0">
                <a:latin typeface="Microsoft Sans Serif"/>
                <a:cs typeface="Microsoft Sans Serif"/>
              </a:rPr>
              <a:t>procedure.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20" dirty="0">
                <a:latin typeface="Microsoft Sans Serif"/>
                <a:cs typeface="Microsoft Sans Serif"/>
              </a:rPr>
              <a:t>Observe</a:t>
            </a:r>
            <a:r>
              <a:rPr sz="2400" spc="-20" dirty="0">
                <a:latin typeface="Microsoft Sans Serif"/>
                <a:cs typeface="Microsoft Sans Serif"/>
              </a:rPr>
              <a:t> </a:t>
            </a:r>
            <a:r>
              <a:rPr sz="2400" spc="-195" dirty="0">
                <a:latin typeface="Microsoft Sans Serif"/>
                <a:cs typeface="Microsoft Sans Serif"/>
              </a:rPr>
              <a:t>ischemia</a:t>
            </a:r>
            <a:r>
              <a:rPr sz="2400" spc="25" dirty="0">
                <a:latin typeface="Microsoft Sans Serif"/>
                <a:cs typeface="Microsoft Sans Serif"/>
              </a:rPr>
              <a:t> </a:t>
            </a:r>
            <a:r>
              <a:rPr sz="2400" spc="-105" dirty="0">
                <a:latin typeface="Microsoft Sans Serif"/>
                <a:cs typeface="Microsoft Sans Serif"/>
              </a:rPr>
              <a:t>spreading</a:t>
            </a:r>
            <a:r>
              <a:rPr sz="2400" spc="40" dirty="0">
                <a:latin typeface="Microsoft Sans Serif"/>
                <a:cs typeface="Microsoft Sans Serif"/>
              </a:rPr>
              <a:t> </a:t>
            </a:r>
            <a:r>
              <a:rPr sz="2400" spc="-100" dirty="0">
                <a:latin typeface="Microsoft Sans Serif"/>
                <a:cs typeface="Microsoft Sans Serif"/>
              </a:rPr>
              <a:t>into</a:t>
            </a:r>
            <a:r>
              <a:rPr sz="2400" dirty="0">
                <a:latin typeface="Microsoft Sans Serif"/>
                <a:cs typeface="Microsoft Sans Serif"/>
              </a:rPr>
              <a:t> </a:t>
            </a:r>
            <a:r>
              <a:rPr sz="2400" spc="-95" dirty="0">
                <a:latin typeface="Microsoft Sans Serif"/>
                <a:cs typeface="Microsoft Sans Serif"/>
              </a:rPr>
              <a:t>adjacent</a:t>
            </a:r>
            <a:r>
              <a:rPr sz="2400" spc="50" dirty="0">
                <a:latin typeface="Microsoft Sans Serif"/>
                <a:cs typeface="Microsoft Sans Serif"/>
              </a:rPr>
              <a:t> </a:t>
            </a:r>
            <a:r>
              <a:rPr sz="2400" spc="-254" dirty="0">
                <a:latin typeface="Microsoft Sans Serif"/>
                <a:cs typeface="Microsoft Sans Serif"/>
              </a:rPr>
              <a:t>tissues</a:t>
            </a:r>
            <a:r>
              <a:rPr sz="2400" spc="25" dirty="0">
                <a:latin typeface="Microsoft Sans Serif"/>
                <a:cs typeface="Microsoft Sans Serif"/>
              </a:rPr>
              <a:t> </a:t>
            </a:r>
            <a:r>
              <a:rPr sz="2400" spc="-225" dirty="0">
                <a:latin typeface="Microsoft Sans Serif"/>
                <a:cs typeface="Microsoft Sans Serif"/>
              </a:rPr>
              <a:t>as</a:t>
            </a:r>
            <a:r>
              <a:rPr sz="2400" spc="20" dirty="0">
                <a:latin typeface="Microsoft Sans Serif"/>
                <a:cs typeface="Microsoft Sans Serif"/>
              </a:rPr>
              <a:t> </a:t>
            </a:r>
            <a:r>
              <a:rPr sz="2400" spc="-170" dirty="0">
                <a:latin typeface="Microsoft Sans Serif"/>
                <a:cs typeface="Microsoft Sans Serif"/>
              </a:rPr>
              <a:t>solution</a:t>
            </a:r>
            <a:r>
              <a:rPr sz="2400" spc="10" dirty="0">
                <a:latin typeface="Microsoft Sans Serif"/>
                <a:cs typeface="Microsoft Sans Serif"/>
              </a:rPr>
              <a:t> </a:t>
            </a:r>
            <a:r>
              <a:rPr sz="2400" spc="-225" dirty="0">
                <a:latin typeface="Microsoft Sans Serif"/>
                <a:cs typeface="Microsoft Sans Serif"/>
              </a:rPr>
              <a:t>is</a:t>
            </a:r>
            <a:r>
              <a:rPr sz="2400" spc="25" dirty="0">
                <a:latin typeface="Microsoft Sans Serif"/>
                <a:cs typeface="Microsoft Sans Serif"/>
              </a:rPr>
              <a:t> </a:t>
            </a:r>
            <a:r>
              <a:rPr sz="2400" spc="-35" dirty="0">
                <a:latin typeface="Microsoft Sans Serif"/>
                <a:cs typeface="Microsoft Sans Serif"/>
              </a:rPr>
              <a:t>deposited</a:t>
            </a:r>
            <a:endParaRPr sz="2400">
              <a:latin typeface="Microsoft Sans Serif"/>
              <a:cs typeface="Microsoft Sans Serif"/>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1589" y="237566"/>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p:nvPr/>
        </p:nvSpPr>
        <p:spPr>
          <a:xfrm>
            <a:off x="1153160" y="1158162"/>
            <a:ext cx="9508490" cy="4316730"/>
          </a:xfrm>
          <a:prstGeom prst="rect">
            <a:avLst/>
          </a:prstGeom>
        </p:spPr>
        <p:txBody>
          <a:bodyPr vert="horz" wrap="square" lIns="0" tIns="83185" rIns="0" bIns="0" rtlCol="0">
            <a:spAutoFit/>
          </a:bodyPr>
          <a:lstStyle/>
          <a:p>
            <a:pPr marL="12700">
              <a:lnSpc>
                <a:spcPct val="100000"/>
              </a:lnSpc>
              <a:spcBef>
                <a:spcPts val="655"/>
              </a:spcBef>
            </a:pPr>
            <a:r>
              <a:rPr sz="2400" b="1" spc="-125" dirty="0">
                <a:latin typeface="Arial"/>
                <a:cs typeface="Arial"/>
              </a:rPr>
              <a:t>Procedure</a:t>
            </a:r>
            <a:endParaRPr sz="2400">
              <a:latin typeface="Arial"/>
              <a:cs typeface="Arial"/>
            </a:endParaRPr>
          </a:p>
          <a:p>
            <a:pPr marL="241300" marR="5080" indent="-229235">
              <a:lnSpc>
                <a:spcPct val="110100"/>
              </a:lnSpc>
              <a:spcBef>
                <a:spcPts val="1010"/>
              </a:spcBef>
              <a:buSzPct val="125000"/>
              <a:buFont typeface="Arial MT"/>
              <a:buChar char="•"/>
              <a:tabLst>
                <a:tab pos="241300" algn="l"/>
              </a:tabLst>
            </a:pPr>
            <a:r>
              <a:rPr sz="2400" spc="-195" dirty="0">
                <a:latin typeface="Microsoft Sans Serif"/>
                <a:cs typeface="Microsoft Sans Serif"/>
              </a:rPr>
              <a:t>Continue</a:t>
            </a:r>
            <a:r>
              <a:rPr sz="2400" spc="15" dirty="0">
                <a:latin typeface="Microsoft Sans Serif"/>
                <a:cs typeface="Microsoft Sans Serif"/>
              </a:rPr>
              <a:t> </a:t>
            </a:r>
            <a:r>
              <a:rPr sz="2400" dirty="0">
                <a:latin typeface="Microsoft Sans Serif"/>
                <a:cs typeface="Microsoft Sans Serif"/>
              </a:rPr>
              <a:t>to</a:t>
            </a:r>
            <a:r>
              <a:rPr sz="2400" spc="-145" dirty="0">
                <a:latin typeface="Microsoft Sans Serif"/>
                <a:cs typeface="Microsoft Sans Serif"/>
              </a:rPr>
              <a:t> </a:t>
            </a:r>
            <a:r>
              <a:rPr sz="2400" dirty="0">
                <a:latin typeface="Microsoft Sans Serif"/>
                <a:cs typeface="Microsoft Sans Serif"/>
              </a:rPr>
              <a:t>apply</a:t>
            </a:r>
            <a:r>
              <a:rPr sz="2400" spc="-15" dirty="0">
                <a:latin typeface="Microsoft Sans Serif"/>
                <a:cs typeface="Microsoft Sans Serif"/>
              </a:rPr>
              <a:t> </a:t>
            </a:r>
            <a:r>
              <a:rPr sz="2400" spc="-185" dirty="0">
                <a:latin typeface="Microsoft Sans Serif"/>
                <a:cs typeface="Microsoft Sans Serif"/>
              </a:rPr>
              <a:t>pressure</a:t>
            </a:r>
            <a:r>
              <a:rPr sz="2400" spc="25" dirty="0">
                <a:latin typeface="Microsoft Sans Serif"/>
                <a:cs typeface="Microsoft Sans Serif"/>
              </a:rPr>
              <a:t> </a:t>
            </a:r>
            <a:r>
              <a:rPr sz="2400" spc="-100" dirty="0">
                <a:latin typeface="Microsoft Sans Serif"/>
                <a:cs typeface="Microsoft Sans Serif"/>
              </a:rPr>
              <a:t>with</a:t>
            </a:r>
            <a:r>
              <a:rPr sz="2400" spc="-3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45" dirty="0">
                <a:latin typeface="Microsoft Sans Serif"/>
                <a:cs typeface="Microsoft Sans Serif"/>
              </a:rPr>
              <a:t>cotton</a:t>
            </a:r>
            <a:r>
              <a:rPr sz="2400" spc="-15" dirty="0">
                <a:latin typeface="Microsoft Sans Serif"/>
                <a:cs typeface="Microsoft Sans Serif"/>
              </a:rPr>
              <a:t> </a:t>
            </a:r>
            <a:r>
              <a:rPr sz="2400" spc="-45" dirty="0">
                <a:latin typeface="Microsoft Sans Serif"/>
                <a:cs typeface="Microsoft Sans Serif"/>
              </a:rPr>
              <a:t>applicator</a:t>
            </a:r>
            <a:r>
              <a:rPr sz="2400" spc="15" dirty="0">
                <a:latin typeface="Microsoft Sans Serif"/>
                <a:cs typeface="Microsoft Sans Serif"/>
              </a:rPr>
              <a:t> </a:t>
            </a:r>
            <a:r>
              <a:rPr sz="2400" spc="-170" dirty="0">
                <a:latin typeface="Microsoft Sans Serif"/>
                <a:cs typeface="Microsoft Sans Serif"/>
              </a:rPr>
              <a:t>stick</a:t>
            </a:r>
            <a:r>
              <a:rPr sz="2400" spc="10" dirty="0">
                <a:latin typeface="Microsoft Sans Serif"/>
                <a:cs typeface="Microsoft Sans Serif"/>
              </a:rPr>
              <a:t> </a:t>
            </a:r>
            <a:r>
              <a:rPr sz="2400" spc="-120" dirty="0">
                <a:latin typeface="Microsoft Sans Serif"/>
                <a:cs typeface="Microsoft Sans Serif"/>
              </a:rPr>
              <a:t>while</a:t>
            </a:r>
            <a:r>
              <a:rPr sz="2400" spc="-35" dirty="0">
                <a:latin typeface="Microsoft Sans Serif"/>
                <a:cs typeface="Microsoft Sans Serif"/>
              </a:rPr>
              <a:t> </a:t>
            </a:r>
            <a:r>
              <a:rPr sz="2400" spc="-125" dirty="0">
                <a:latin typeface="Microsoft Sans Serif"/>
                <a:cs typeface="Microsoft Sans Serif"/>
              </a:rPr>
              <a:t>injecting</a:t>
            </a:r>
            <a:r>
              <a:rPr sz="2400" spc="-35" dirty="0">
                <a:latin typeface="Microsoft Sans Serif"/>
                <a:cs typeface="Microsoft Sans Serif"/>
              </a:rPr>
              <a:t> </a:t>
            </a:r>
            <a:r>
              <a:rPr sz="2400" spc="-30" dirty="0">
                <a:latin typeface="Microsoft Sans Serif"/>
                <a:cs typeface="Microsoft Sans Serif"/>
              </a:rPr>
              <a:t>the </a:t>
            </a:r>
            <a:r>
              <a:rPr sz="2400" spc="-80" dirty="0">
                <a:latin typeface="Microsoft Sans Serif"/>
                <a:cs typeface="Microsoft Sans Serif"/>
              </a:rPr>
              <a:t>anesthetic.</a:t>
            </a:r>
            <a:endParaRPr sz="2400">
              <a:latin typeface="Microsoft Sans Serif"/>
              <a:cs typeface="Microsoft Sans Serif"/>
            </a:endParaRPr>
          </a:p>
          <a:p>
            <a:pPr marL="241300" indent="-228600">
              <a:lnSpc>
                <a:spcPct val="100000"/>
              </a:lnSpc>
              <a:spcBef>
                <a:spcPts val="1270"/>
              </a:spcBef>
              <a:buSzPct val="125000"/>
              <a:buFont typeface="Arial MT"/>
              <a:buChar char="•"/>
              <a:tabLst>
                <a:tab pos="241300" algn="l"/>
              </a:tabLst>
            </a:pPr>
            <a:r>
              <a:rPr sz="2400" spc="-135" dirty="0">
                <a:latin typeface="Microsoft Sans Serif"/>
                <a:cs typeface="Microsoft Sans Serif"/>
              </a:rPr>
              <a:t>Slowly</a:t>
            </a:r>
            <a:r>
              <a:rPr sz="2400" spc="-25" dirty="0">
                <a:latin typeface="Microsoft Sans Serif"/>
                <a:cs typeface="Microsoft Sans Serif"/>
              </a:rPr>
              <a:t> </a:t>
            </a:r>
            <a:r>
              <a:rPr sz="2400" spc="-135" dirty="0">
                <a:latin typeface="Microsoft Sans Serif"/>
                <a:cs typeface="Microsoft Sans Serif"/>
              </a:rPr>
              <a:t>advance</a:t>
            </a:r>
            <a:r>
              <a:rPr sz="2400" spc="-25"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130" dirty="0">
                <a:latin typeface="Microsoft Sans Serif"/>
                <a:cs typeface="Microsoft Sans Serif"/>
              </a:rPr>
              <a:t>needle</a:t>
            </a:r>
            <a:r>
              <a:rPr sz="2400" spc="-30" dirty="0">
                <a:latin typeface="Microsoft Sans Serif"/>
                <a:cs typeface="Microsoft Sans Serif"/>
              </a:rPr>
              <a:t> </a:t>
            </a:r>
            <a:r>
              <a:rPr sz="2400" spc="-75" dirty="0">
                <a:latin typeface="Microsoft Sans Serif"/>
                <a:cs typeface="Microsoft Sans Serif"/>
              </a:rPr>
              <a:t>toward</a:t>
            </a:r>
            <a:r>
              <a:rPr sz="2400" spc="-25" dirty="0">
                <a:latin typeface="Microsoft Sans Serif"/>
                <a:cs typeface="Microsoft Sans Serif"/>
              </a:rPr>
              <a:t> </a:t>
            </a:r>
            <a:r>
              <a:rPr sz="2400" spc="-120" dirty="0">
                <a:latin typeface="Microsoft Sans Serif"/>
                <a:cs typeface="Microsoft Sans Serif"/>
              </a:rPr>
              <a:t>the</a:t>
            </a:r>
            <a:r>
              <a:rPr sz="2400" dirty="0">
                <a:latin typeface="Microsoft Sans Serif"/>
                <a:cs typeface="Microsoft Sans Serif"/>
              </a:rPr>
              <a:t> </a:t>
            </a:r>
            <a:r>
              <a:rPr sz="2400" spc="-180" dirty="0">
                <a:latin typeface="Microsoft Sans Serif"/>
                <a:cs typeface="Microsoft Sans Serif"/>
              </a:rPr>
              <a:t>incisive</a:t>
            </a:r>
            <a:r>
              <a:rPr sz="2400" spc="5" dirty="0">
                <a:latin typeface="Microsoft Sans Serif"/>
                <a:cs typeface="Microsoft Sans Serif"/>
              </a:rPr>
              <a:t> </a:t>
            </a:r>
            <a:r>
              <a:rPr sz="2400" spc="-130" dirty="0">
                <a:latin typeface="Microsoft Sans Serif"/>
                <a:cs typeface="Microsoft Sans Serif"/>
              </a:rPr>
              <a:t>foramen</a:t>
            </a:r>
            <a:r>
              <a:rPr sz="2400" dirty="0">
                <a:latin typeface="Microsoft Sans Serif"/>
                <a:cs typeface="Microsoft Sans Serif"/>
              </a:rPr>
              <a:t> </a:t>
            </a:r>
            <a:r>
              <a:rPr sz="2400" spc="-125" dirty="0">
                <a:latin typeface="Microsoft Sans Serif"/>
                <a:cs typeface="Microsoft Sans Serif"/>
              </a:rPr>
              <a:t>until</a:t>
            </a:r>
            <a:r>
              <a:rPr sz="2400" spc="-25" dirty="0">
                <a:latin typeface="Microsoft Sans Serif"/>
                <a:cs typeface="Microsoft Sans Serif"/>
              </a:rPr>
              <a:t> </a:t>
            </a:r>
            <a:r>
              <a:rPr sz="2400" spc="-135" dirty="0">
                <a:latin typeface="Microsoft Sans Serif"/>
                <a:cs typeface="Microsoft Sans Serif"/>
              </a:rPr>
              <a:t>bone</a:t>
            </a:r>
            <a:r>
              <a:rPr sz="2400" spc="5" dirty="0">
                <a:latin typeface="Microsoft Sans Serif"/>
                <a:cs typeface="Microsoft Sans Serif"/>
              </a:rPr>
              <a:t> </a:t>
            </a:r>
            <a:r>
              <a:rPr sz="2400" spc="-225" dirty="0">
                <a:latin typeface="Microsoft Sans Serif"/>
                <a:cs typeface="Microsoft Sans Serif"/>
              </a:rPr>
              <a:t>is</a:t>
            </a:r>
            <a:r>
              <a:rPr sz="2400" spc="25" dirty="0">
                <a:latin typeface="Microsoft Sans Serif"/>
                <a:cs typeface="Microsoft Sans Serif"/>
              </a:rPr>
              <a:t> </a:t>
            </a:r>
            <a:r>
              <a:rPr sz="2400" spc="-10" dirty="0">
                <a:latin typeface="Microsoft Sans Serif"/>
                <a:cs typeface="Microsoft Sans Serif"/>
              </a:rPr>
              <a:t>gently</a:t>
            </a:r>
            <a:endParaRPr sz="2400">
              <a:latin typeface="Microsoft Sans Serif"/>
              <a:cs typeface="Microsoft Sans Serif"/>
            </a:endParaRPr>
          </a:p>
          <a:p>
            <a:pPr marL="241300">
              <a:lnSpc>
                <a:spcPct val="100000"/>
              </a:lnSpc>
              <a:spcBef>
                <a:spcPts val="290"/>
              </a:spcBef>
            </a:pPr>
            <a:r>
              <a:rPr sz="2400" spc="-35" dirty="0">
                <a:latin typeface="Microsoft Sans Serif"/>
                <a:cs typeface="Microsoft Sans Serif"/>
              </a:rPr>
              <a:t>contacted</a:t>
            </a:r>
            <a:endParaRPr sz="2400">
              <a:latin typeface="Microsoft Sans Serif"/>
              <a:cs typeface="Microsoft Sans Serif"/>
            </a:endParaRPr>
          </a:p>
          <a:p>
            <a:pPr marL="241300" indent="-228600">
              <a:lnSpc>
                <a:spcPct val="100000"/>
              </a:lnSpc>
              <a:spcBef>
                <a:spcPts val="1300"/>
              </a:spcBef>
              <a:buSzPct val="125000"/>
              <a:buFont typeface="Arial MT"/>
              <a:buChar char="•"/>
              <a:tabLst>
                <a:tab pos="241300" algn="l"/>
              </a:tabLst>
            </a:pPr>
            <a:r>
              <a:rPr sz="2400" spc="-285" dirty="0">
                <a:latin typeface="Microsoft Sans Serif"/>
                <a:cs typeface="Microsoft Sans Serif"/>
              </a:rPr>
              <a:t>The</a:t>
            </a:r>
            <a:r>
              <a:rPr sz="2400" spc="10" dirty="0">
                <a:latin typeface="Microsoft Sans Serif"/>
                <a:cs typeface="Microsoft Sans Serif"/>
              </a:rPr>
              <a:t> </a:t>
            </a:r>
            <a:r>
              <a:rPr sz="2400" spc="-85" dirty="0">
                <a:latin typeface="Microsoft Sans Serif"/>
                <a:cs typeface="Microsoft Sans Serif"/>
              </a:rPr>
              <a:t>depth</a:t>
            </a:r>
            <a:r>
              <a:rPr sz="2400" spc="-75" dirty="0">
                <a:latin typeface="Microsoft Sans Serif"/>
                <a:cs typeface="Microsoft Sans Serif"/>
              </a:rPr>
              <a:t> </a:t>
            </a:r>
            <a:r>
              <a:rPr sz="2400" dirty="0">
                <a:latin typeface="Microsoft Sans Serif"/>
                <a:cs typeface="Microsoft Sans Serif"/>
              </a:rPr>
              <a:t>of</a:t>
            </a:r>
            <a:r>
              <a:rPr sz="2400" spc="55" dirty="0">
                <a:latin typeface="Microsoft Sans Serif"/>
                <a:cs typeface="Microsoft Sans Serif"/>
              </a:rPr>
              <a:t> </a:t>
            </a:r>
            <a:r>
              <a:rPr sz="2400" spc="-105" dirty="0">
                <a:latin typeface="Microsoft Sans Serif"/>
                <a:cs typeface="Microsoft Sans Serif"/>
              </a:rPr>
              <a:t>penetration</a:t>
            </a:r>
            <a:r>
              <a:rPr sz="2400" dirty="0">
                <a:latin typeface="Microsoft Sans Serif"/>
                <a:cs typeface="Microsoft Sans Serif"/>
              </a:rPr>
              <a:t> </a:t>
            </a:r>
            <a:r>
              <a:rPr sz="2400" spc="-110" dirty="0">
                <a:latin typeface="Microsoft Sans Serif"/>
                <a:cs typeface="Microsoft Sans Serif"/>
              </a:rPr>
              <a:t>normally</a:t>
            </a:r>
            <a:r>
              <a:rPr sz="2400" spc="-2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145" dirty="0">
                <a:latin typeface="Microsoft Sans Serif"/>
                <a:cs typeface="Microsoft Sans Serif"/>
              </a:rPr>
              <a:t>not</a:t>
            </a:r>
            <a:r>
              <a:rPr sz="2400" spc="-15" dirty="0">
                <a:latin typeface="Microsoft Sans Serif"/>
                <a:cs typeface="Microsoft Sans Serif"/>
              </a:rPr>
              <a:t> </a:t>
            </a:r>
            <a:r>
              <a:rPr sz="2400" spc="-30" dirty="0">
                <a:latin typeface="Microsoft Sans Serif"/>
                <a:cs typeface="Microsoft Sans Serif"/>
              </a:rPr>
              <a:t>greater</a:t>
            </a:r>
            <a:r>
              <a:rPr sz="2400" spc="15" dirty="0">
                <a:latin typeface="Microsoft Sans Serif"/>
                <a:cs typeface="Microsoft Sans Serif"/>
              </a:rPr>
              <a:t> </a:t>
            </a:r>
            <a:r>
              <a:rPr sz="2400" spc="-145" dirty="0">
                <a:latin typeface="Microsoft Sans Serif"/>
                <a:cs typeface="Microsoft Sans Serif"/>
              </a:rPr>
              <a:t>than</a:t>
            </a:r>
            <a:r>
              <a:rPr sz="2400" dirty="0">
                <a:latin typeface="Microsoft Sans Serif"/>
                <a:cs typeface="Microsoft Sans Serif"/>
              </a:rPr>
              <a:t> 5</a:t>
            </a:r>
            <a:r>
              <a:rPr sz="2400" spc="-25" dirty="0">
                <a:latin typeface="Microsoft Sans Serif"/>
                <a:cs typeface="Microsoft Sans Serif"/>
              </a:rPr>
              <a:t> </a:t>
            </a:r>
            <a:r>
              <a:rPr sz="2400" spc="-340" dirty="0">
                <a:latin typeface="Microsoft Sans Serif"/>
                <a:cs typeface="Microsoft Sans Serif"/>
              </a:rPr>
              <a:t>mm.</a:t>
            </a:r>
            <a:endParaRPr sz="2400">
              <a:latin typeface="Microsoft Sans Serif"/>
              <a:cs typeface="Microsoft Sans Serif"/>
            </a:endParaRPr>
          </a:p>
          <a:p>
            <a:pPr marL="241300" indent="-228600">
              <a:lnSpc>
                <a:spcPct val="100000"/>
              </a:lnSpc>
              <a:spcBef>
                <a:spcPts val="1295"/>
              </a:spcBef>
              <a:buSzPct val="125000"/>
              <a:buFont typeface="Arial MT"/>
              <a:buChar char="•"/>
              <a:tabLst>
                <a:tab pos="241300" algn="l"/>
              </a:tabLst>
            </a:pPr>
            <a:r>
              <a:rPr sz="2400" spc="-150" dirty="0">
                <a:latin typeface="Microsoft Sans Serif"/>
                <a:cs typeface="Microsoft Sans Serif"/>
              </a:rPr>
              <a:t>Deposit</a:t>
            </a:r>
            <a:r>
              <a:rPr sz="2400" spc="25" dirty="0">
                <a:latin typeface="Microsoft Sans Serif"/>
                <a:cs typeface="Microsoft Sans Serif"/>
              </a:rPr>
              <a:t> </a:t>
            </a:r>
            <a:r>
              <a:rPr sz="2400" spc="-190" dirty="0">
                <a:latin typeface="Microsoft Sans Serif"/>
                <a:cs typeface="Microsoft Sans Serif"/>
              </a:rPr>
              <a:t>small</a:t>
            </a:r>
            <a:r>
              <a:rPr sz="2400" spc="10" dirty="0">
                <a:latin typeface="Microsoft Sans Serif"/>
                <a:cs typeface="Microsoft Sans Serif"/>
              </a:rPr>
              <a:t> </a:t>
            </a:r>
            <a:r>
              <a:rPr sz="2400" spc="-240" dirty="0">
                <a:latin typeface="Microsoft Sans Serif"/>
                <a:cs typeface="Microsoft Sans Serif"/>
              </a:rPr>
              <a:t>volumes</a:t>
            </a:r>
            <a:r>
              <a:rPr sz="2400" dirty="0">
                <a:latin typeface="Microsoft Sans Serif"/>
                <a:cs typeface="Microsoft Sans Serif"/>
              </a:rPr>
              <a:t> of</a:t>
            </a:r>
            <a:r>
              <a:rPr sz="2400" spc="85" dirty="0">
                <a:latin typeface="Microsoft Sans Serif"/>
                <a:cs typeface="Microsoft Sans Serif"/>
              </a:rPr>
              <a:t> </a:t>
            </a:r>
            <a:r>
              <a:rPr sz="2400" spc="-165" dirty="0">
                <a:latin typeface="Microsoft Sans Serif"/>
                <a:cs typeface="Microsoft Sans Serif"/>
              </a:rPr>
              <a:t>anesthetic</a:t>
            </a:r>
            <a:r>
              <a:rPr sz="2400" spc="5" dirty="0">
                <a:latin typeface="Microsoft Sans Serif"/>
                <a:cs typeface="Microsoft Sans Serif"/>
              </a:rPr>
              <a:t> </a:t>
            </a:r>
            <a:r>
              <a:rPr sz="2400" spc="-114" dirty="0">
                <a:latin typeface="Microsoft Sans Serif"/>
                <a:cs typeface="Microsoft Sans Serif"/>
              </a:rPr>
              <a:t>while</a:t>
            </a:r>
            <a:r>
              <a:rPr sz="2400" spc="5" dirty="0">
                <a:latin typeface="Microsoft Sans Serif"/>
                <a:cs typeface="Microsoft Sans Serif"/>
              </a:rPr>
              <a:t> </a:t>
            </a:r>
            <a:r>
              <a:rPr sz="2400" spc="-125" dirty="0">
                <a:latin typeface="Microsoft Sans Serif"/>
                <a:cs typeface="Microsoft Sans Serif"/>
              </a:rPr>
              <a:t>advancing</a:t>
            </a:r>
            <a:r>
              <a:rPr sz="2400" spc="25" dirty="0">
                <a:latin typeface="Microsoft Sans Serif"/>
                <a:cs typeface="Microsoft Sans Serif"/>
              </a:rPr>
              <a:t> </a:t>
            </a:r>
            <a:r>
              <a:rPr sz="2400" spc="-125" dirty="0">
                <a:latin typeface="Microsoft Sans Serif"/>
                <a:cs typeface="Microsoft Sans Serif"/>
              </a:rPr>
              <a:t>the</a:t>
            </a:r>
            <a:r>
              <a:rPr sz="2400" spc="20" dirty="0">
                <a:latin typeface="Microsoft Sans Serif"/>
                <a:cs typeface="Microsoft Sans Serif"/>
              </a:rPr>
              <a:t> </a:t>
            </a:r>
            <a:r>
              <a:rPr sz="2400" spc="-10" dirty="0">
                <a:latin typeface="Microsoft Sans Serif"/>
                <a:cs typeface="Microsoft Sans Serif"/>
              </a:rPr>
              <a:t>needle.</a:t>
            </a:r>
            <a:endParaRPr sz="2400">
              <a:latin typeface="Microsoft Sans Serif"/>
              <a:cs typeface="Microsoft Sans Serif"/>
            </a:endParaRPr>
          </a:p>
          <a:p>
            <a:pPr marL="241300" indent="-228600">
              <a:lnSpc>
                <a:spcPct val="100000"/>
              </a:lnSpc>
              <a:spcBef>
                <a:spcPts val="1275"/>
              </a:spcBef>
              <a:buSzPct val="125000"/>
              <a:buFont typeface="Arial MT"/>
              <a:buChar char="•"/>
              <a:tabLst>
                <a:tab pos="241300" algn="l"/>
              </a:tabLst>
            </a:pPr>
            <a:r>
              <a:rPr sz="2400" spc="-295" dirty="0">
                <a:latin typeface="Microsoft Sans Serif"/>
                <a:cs typeface="Microsoft Sans Serif"/>
              </a:rPr>
              <a:t>As</a:t>
            </a:r>
            <a:r>
              <a:rPr sz="2400" spc="25"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225" dirty="0">
                <a:latin typeface="Microsoft Sans Serif"/>
                <a:cs typeface="Microsoft Sans Serif"/>
              </a:rPr>
              <a:t>is</a:t>
            </a:r>
            <a:r>
              <a:rPr sz="2400" spc="25" dirty="0">
                <a:latin typeface="Microsoft Sans Serif"/>
                <a:cs typeface="Microsoft Sans Serif"/>
              </a:rPr>
              <a:t> </a:t>
            </a:r>
            <a:r>
              <a:rPr sz="2400" spc="-114" dirty="0">
                <a:latin typeface="Microsoft Sans Serif"/>
                <a:cs typeface="Microsoft Sans Serif"/>
              </a:rPr>
              <a:t>entered,</a:t>
            </a:r>
            <a:r>
              <a:rPr sz="2400" spc="-25" dirty="0">
                <a:latin typeface="Microsoft Sans Serif"/>
                <a:cs typeface="Microsoft Sans Serif"/>
              </a:rPr>
              <a:t> </a:t>
            </a:r>
            <a:r>
              <a:rPr sz="2400" spc="-180" dirty="0">
                <a:latin typeface="Microsoft Sans Serif"/>
                <a:cs typeface="Microsoft Sans Serif"/>
              </a:rPr>
              <a:t>resistance</a:t>
            </a:r>
            <a:r>
              <a:rPr sz="2400" spc="60" dirty="0">
                <a:latin typeface="Microsoft Sans Serif"/>
                <a:cs typeface="Microsoft Sans Serif"/>
              </a:rPr>
              <a:t> </a:t>
            </a:r>
            <a:r>
              <a:rPr sz="2400" dirty="0">
                <a:latin typeface="Microsoft Sans Serif"/>
                <a:cs typeface="Microsoft Sans Serif"/>
              </a:rPr>
              <a:t>to</a:t>
            </a:r>
            <a:r>
              <a:rPr sz="2400" spc="-10" dirty="0">
                <a:latin typeface="Microsoft Sans Serif"/>
                <a:cs typeface="Microsoft Sans Serif"/>
              </a:rPr>
              <a:t> </a:t>
            </a:r>
            <a:r>
              <a:rPr sz="2400" spc="-125" dirty="0">
                <a:latin typeface="Microsoft Sans Serif"/>
                <a:cs typeface="Microsoft Sans Serif"/>
              </a:rPr>
              <a:t>the</a:t>
            </a:r>
            <a:r>
              <a:rPr sz="2400" spc="15" dirty="0">
                <a:latin typeface="Microsoft Sans Serif"/>
                <a:cs typeface="Microsoft Sans Serif"/>
              </a:rPr>
              <a:t> </a:t>
            </a:r>
            <a:r>
              <a:rPr sz="2400" spc="-125" dirty="0">
                <a:latin typeface="Microsoft Sans Serif"/>
                <a:cs typeface="Microsoft Sans Serif"/>
              </a:rPr>
              <a:t>deposition</a:t>
            </a:r>
            <a:r>
              <a:rPr sz="2400" spc="20" dirty="0">
                <a:latin typeface="Microsoft Sans Serif"/>
                <a:cs typeface="Microsoft Sans Serif"/>
              </a:rPr>
              <a:t> </a:t>
            </a:r>
            <a:r>
              <a:rPr sz="2400" dirty="0">
                <a:latin typeface="Microsoft Sans Serif"/>
                <a:cs typeface="Microsoft Sans Serif"/>
              </a:rPr>
              <a:t>of</a:t>
            </a:r>
            <a:r>
              <a:rPr sz="2400" spc="55" dirty="0">
                <a:latin typeface="Microsoft Sans Serif"/>
                <a:cs typeface="Microsoft Sans Serif"/>
              </a:rPr>
              <a:t> </a:t>
            </a:r>
            <a:r>
              <a:rPr sz="2400" spc="-170" dirty="0">
                <a:latin typeface="Microsoft Sans Serif"/>
                <a:cs typeface="Microsoft Sans Serif"/>
              </a:rPr>
              <a:t>solution</a:t>
            </a:r>
            <a:r>
              <a:rPr sz="2400" spc="20" dirty="0">
                <a:latin typeface="Microsoft Sans Serif"/>
                <a:cs typeface="Microsoft Sans Serif"/>
              </a:rPr>
              <a:t> </a:t>
            </a:r>
            <a:r>
              <a:rPr sz="2400" spc="-225" dirty="0">
                <a:latin typeface="Microsoft Sans Serif"/>
                <a:cs typeface="Microsoft Sans Serif"/>
              </a:rPr>
              <a:t>is</a:t>
            </a:r>
            <a:r>
              <a:rPr sz="2400" spc="25" dirty="0">
                <a:latin typeface="Microsoft Sans Serif"/>
                <a:cs typeface="Microsoft Sans Serif"/>
              </a:rPr>
              <a:t> </a:t>
            </a:r>
            <a:r>
              <a:rPr sz="2400" spc="-70" dirty="0">
                <a:latin typeface="Microsoft Sans Serif"/>
                <a:cs typeface="Microsoft Sans Serif"/>
              </a:rPr>
              <a:t>significantly</a:t>
            </a:r>
            <a:endParaRPr sz="2400">
              <a:latin typeface="Microsoft Sans Serif"/>
              <a:cs typeface="Microsoft Sans Serif"/>
            </a:endParaRPr>
          </a:p>
          <a:p>
            <a:pPr marL="241300">
              <a:lnSpc>
                <a:spcPct val="100000"/>
              </a:lnSpc>
              <a:spcBef>
                <a:spcPts val="290"/>
              </a:spcBef>
            </a:pPr>
            <a:r>
              <a:rPr sz="2400" spc="-140" dirty="0">
                <a:latin typeface="Microsoft Sans Serif"/>
                <a:cs typeface="Microsoft Sans Serif"/>
              </a:rPr>
              <a:t>increased;</a:t>
            </a:r>
            <a:r>
              <a:rPr sz="2400" spc="20" dirty="0">
                <a:latin typeface="Microsoft Sans Serif"/>
                <a:cs typeface="Microsoft Sans Serif"/>
              </a:rPr>
              <a:t> </a:t>
            </a:r>
            <a:r>
              <a:rPr sz="2400" spc="-195" dirty="0">
                <a:latin typeface="Microsoft Sans Serif"/>
                <a:cs typeface="Microsoft Sans Serif"/>
              </a:rPr>
              <a:t>this</a:t>
            </a:r>
            <a:r>
              <a:rPr sz="2400" spc="25" dirty="0">
                <a:latin typeface="Microsoft Sans Serif"/>
                <a:cs typeface="Microsoft Sans Serif"/>
              </a:rPr>
              <a:t> </a:t>
            </a:r>
            <a:r>
              <a:rPr sz="2400" spc="-225" dirty="0">
                <a:latin typeface="Microsoft Sans Serif"/>
                <a:cs typeface="Microsoft Sans Serif"/>
              </a:rPr>
              <a:t>is</a:t>
            </a:r>
            <a:r>
              <a:rPr sz="2400" spc="5" dirty="0">
                <a:latin typeface="Microsoft Sans Serif"/>
                <a:cs typeface="Microsoft Sans Serif"/>
              </a:rPr>
              <a:t> </a:t>
            </a:r>
            <a:r>
              <a:rPr sz="2400" spc="-140" dirty="0">
                <a:latin typeface="Microsoft Sans Serif"/>
                <a:cs typeface="Microsoft Sans Serif"/>
              </a:rPr>
              <a:t>normal</a:t>
            </a:r>
            <a:r>
              <a:rPr sz="2400" spc="20" dirty="0">
                <a:latin typeface="Microsoft Sans Serif"/>
                <a:cs typeface="Microsoft Sans Serif"/>
              </a:rPr>
              <a:t> </a:t>
            </a:r>
            <a:r>
              <a:rPr sz="2400" spc="-100" dirty="0">
                <a:latin typeface="Microsoft Sans Serif"/>
                <a:cs typeface="Microsoft Sans Serif"/>
              </a:rPr>
              <a:t>with</a:t>
            </a:r>
            <a:r>
              <a:rPr sz="2400" spc="10" dirty="0">
                <a:latin typeface="Microsoft Sans Serif"/>
                <a:cs typeface="Microsoft Sans Serif"/>
              </a:rPr>
              <a:t> </a:t>
            </a:r>
            <a:r>
              <a:rPr sz="2400" spc="-190" dirty="0">
                <a:latin typeface="Microsoft Sans Serif"/>
                <a:cs typeface="Microsoft Sans Serif"/>
              </a:rPr>
              <a:t>this</a:t>
            </a:r>
            <a:r>
              <a:rPr sz="2400" spc="5" dirty="0">
                <a:latin typeface="Microsoft Sans Serif"/>
                <a:cs typeface="Microsoft Sans Serif"/>
              </a:rPr>
              <a:t> </a:t>
            </a:r>
            <a:r>
              <a:rPr sz="2400" spc="-10" dirty="0">
                <a:latin typeface="Microsoft Sans Serif"/>
                <a:cs typeface="Microsoft Sans Serif"/>
              </a:rPr>
              <a:t>block</a:t>
            </a:r>
            <a:endParaRPr sz="2400">
              <a:latin typeface="Microsoft Sans Serif"/>
              <a:cs typeface="Microsoft Sans Serif"/>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41757"/>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p:nvPr/>
        </p:nvSpPr>
        <p:spPr>
          <a:xfrm>
            <a:off x="1144320" y="1022588"/>
            <a:ext cx="9643110" cy="4711065"/>
          </a:xfrm>
          <a:prstGeom prst="rect">
            <a:avLst/>
          </a:prstGeom>
        </p:spPr>
        <p:txBody>
          <a:bodyPr vert="horz" wrap="square" lIns="0" tIns="113030" rIns="0" bIns="0" rtlCol="0">
            <a:spAutoFit/>
          </a:bodyPr>
          <a:lstStyle/>
          <a:p>
            <a:pPr marL="12700">
              <a:lnSpc>
                <a:spcPct val="100000"/>
              </a:lnSpc>
              <a:spcBef>
                <a:spcPts val="890"/>
              </a:spcBef>
            </a:pPr>
            <a:r>
              <a:rPr sz="2200" b="1" spc="-95" dirty="0">
                <a:latin typeface="Arial"/>
                <a:cs typeface="Arial"/>
              </a:rPr>
              <a:t>Procedure</a:t>
            </a:r>
            <a:endParaRPr sz="2200">
              <a:latin typeface="Arial"/>
              <a:cs typeface="Arial"/>
            </a:endParaRPr>
          </a:p>
          <a:p>
            <a:pPr marL="240029" indent="-227329">
              <a:lnSpc>
                <a:spcPct val="100000"/>
              </a:lnSpc>
              <a:spcBef>
                <a:spcPts val="1535"/>
              </a:spcBef>
              <a:buSzPct val="125000"/>
              <a:buFont typeface="Arial MT"/>
              <a:buChar char="•"/>
              <a:tabLst>
                <a:tab pos="240029" algn="l"/>
              </a:tabLst>
            </a:pPr>
            <a:r>
              <a:rPr sz="2200" spc="-35" dirty="0">
                <a:latin typeface="Microsoft Sans Serif"/>
                <a:cs typeface="Microsoft Sans Serif"/>
              </a:rPr>
              <a:t>Withdraw</a:t>
            </a:r>
            <a:r>
              <a:rPr sz="2200" spc="-105" dirty="0">
                <a:latin typeface="Microsoft Sans Serif"/>
                <a:cs typeface="Microsoft Sans Serif"/>
              </a:rPr>
              <a:t> </a:t>
            </a:r>
            <a:r>
              <a:rPr sz="2200" spc="-114" dirty="0">
                <a:latin typeface="Microsoft Sans Serif"/>
                <a:cs typeface="Microsoft Sans Serif"/>
              </a:rPr>
              <a:t>the</a:t>
            </a:r>
            <a:r>
              <a:rPr sz="2200" spc="-15" dirty="0">
                <a:latin typeface="Microsoft Sans Serif"/>
                <a:cs typeface="Microsoft Sans Serif"/>
              </a:rPr>
              <a:t> </a:t>
            </a:r>
            <a:r>
              <a:rPr sz="2200" spc="-114" dirty="0">
                <a:latin typeface="Microsoft Sans Serif"/>
                <a:cs typeface="Microsoft Sans Serif"/>
              </a:rPr>
              <a:t>needle</a:t>
            </a:r>
            <a:r>
              <a:rPr sz="2200" spc="-30" dirty="0">
                <a:latin typeface="Microsoft Sans Serif"/>
                <a:cs typeface="Microsoft Sans Serif"/>
              </a:rPr>
              <a:t> </a:t>
            </a:r>
            <a:r>
              <a:rPr sz="2200" dirty="0">
                <a:latin typeface="Microsoft Sans Serif"/>
                <a:cs typeface="Microsoft Sans Serif"/>
              </a:rPr>
              <a:t>1</a:t>
            </a:r>
            <a:r>
              <a:rPr sz="2200" spc="-20" dirty="0">
                <a:latin typeface="Microsoft Sans Serif"/>
                <a:cs typeface="Microsoft Sans Serif"/>
              </a:rPr>
              <a:t> </a:t>
            </a:r>
            <a:r>
              <a:rPr sz="2200" spc="-375" dirty="0">
                <a:latin typeface="Microsoft Sans Serif"/>
                <a:cs typeface="Microsoft Sans Serif"/>
              </a:rPr>
              <a:t>mm</a:t>
            </a:r>
            <a:r>
              <a:rPr sz="2200" spc="5" dirty="0">
                <a:latin typeface="Microsoft Sans Serif"/>
                <a:cs typeface="Microsoft Sans Serif"/>
              </a:rPr>
              <a:t> </a:t>
            </a:r>
            <a:r>
              <a:rPr sz="2200" spc="-50" dirty="0">
                <a:latin typeface="Microsoft Sans Serif"/>
                <a:cs typeface="Microsoft Sans Serif"/>
              </a:rPr>
              <a:t>(to</a:t>
            </a:r>
            <a:r>
              <a:rPr sz="2200" spc="-10" dirty="0">
                <a:latin typeface="Microsoft Sans Serif"/>
                <a:cs typeface="Microsoft Sans Serif"/>
              </a:rPr>
              <a:t> </a:t>
            </a:r>
            <a:r>
              <a:rPr sz="2200" spc="-105" dirty="0">
                <a:latin typeface="Microsoft Sans Serif"/>
                <a:cs typeface="Microsoft Sans Serif"/>
              </a:rPr>
              <a:t>prevent</a:t>
            </a:r>
            <a:r>
              <a:rPr sz="2200" spc="-40" dirty="0">
                <a:latin typeface="Microsoft Sans Serif"/>
                <a:cs typeface="Microsoft Sans Serif"/>
              </a:rPr>
              <a:t> </a:t>
            </a:r>
            <a:r>
              <a:rPr sz="2200" spc="-75" dirty="0">
                <a:latin typeface="Microsoft Sans Serif"/>
                <a:cs typeface="Microsoft Sans Serif"/>
              </a:rPr>
              <a:t>subperiostealinjection).</a:t>
            </a:r>
            <a:endParaRPr sz="2200">
              <a:latin typeface="Microsoft Sans Serif"/>
              <a:cs typeface="Microsoft Sans Serif"/>
            </a:endParaRPr>
          </a:p>
          <a:p>
            <a:pPr marL="240029" indent="-227329">
              <a:lnSpc>
                <a:spcPct val="100000"/>
              </a:lnSpc>
              <a:spcBef>
                <a:spcPts val="1515"/>
              </a:spcBef>
              <a:buSzPct val="125000"/>
              <a:buFont typeface="Arial MT"/>
              <a:buChar char="•"/>
              <a:tabLst>
                <a:tab pos="240029" algn="l"/>
              </a:tabLst>
            </a:pPr>
            <a:r>
              <a:rPr sz="2200" spc="-270" dirty="0">
                <a:latin typeface="Microsoft Sans Serif"/>
                <a:cs typeface="Microsoft Sans Serif"/>
              </a:rPr>
              <a:t>The</a:t>
            </a:r>
            <a:r>
              <a:rPr sz="2200" spc="35" dirty="0">
                <a:latin typeface="Microsoft Sans Serif"/>
                <a:cs typeface="Microsoft Sans Serif"/>
              </a:rPr>
              <a:t> </a:t>
            </a:r>
            <a:r>
              <a:rPr sz="2200" spc="-85" dirty="0">
                <a:latin typeface="Microsoft Sans Serif"/>
                <a:cs typeface="Microsoft Sans Serif"/>
              </a:rPr>
              <a:t>bevel</a:t>
            </a:r>
            <a:r>
              <a:rPr sz="2200" spc="-45" dirty="0">
                <a:latin typeface="Microsoft Sans Serif"/>
                <a:cs typeface="Microsoft Sans Serif"/>
              </a:rPr>
              <a:t> </a:t>
            </a:r>
            <a:r>
              <a:rPr sz="2200" spc="-210" dirty="0">
                <a:latin typeface="Microsoft Sans Serif"/>
                <a:cs typeface="Microsoft Sans Serif"/>
              </a:rPr>
              <a:t>now</a:t>
            </a:r>
            <a:r>
              <a:rPr sz="2200" spc="30" dirty="0">
                <a:latin typeface="Microsoft Sans Serif"/>
                <a:cs typeface="Microsoft Sans Serif"/>
              </a:rPr>
              <a:t> </a:t>
            </a:r>
            <a:r>
              <a:rPr sz="2200" spc="-135" dirty="0">
                <a:latin typeface="Microsoft Sans Serif"/>
                <a:cs typeface="Microsoft Sans Serif"/>
              </a:rPr>
              <a:t>lies</a:t>
            </a:r>
            <a:r>
              <a:rPr sz="2200" dirty="0">
                <a:latin typeface="Microsoft Sans Serif"/>
                <a:cs typeface="Microsoft Sans Serif"/>
              </a:rPr>
              <a:t> </a:t>
            </a:r>
            <a:r>
              <a:rPr sz="2200" spc="-105" dirty="0">
                <a:latin typeface="Microsoft Sans Serif"/>
                <a:cs typeface="Microsoft Sans Serif"/>
              </a:rPr>
              <a:t>over</a:t>
            </a:r>
            <a:r>
              <a:rPr sz="2200" spc="5" dirty="0">
                <a:latin typeface="Microsoft Sans Serif"/>
                <a:cs typeface="Microsoft Sans Serif"/>
              </a:rPr>
              <a:t> </a:t>
            </a:r>
            <a:r>
              <a:rPr sz="2200" spc="-114" dirty="0">
                <a:latin typeface="Microsoft Sans Serif"/>
                <a:cs typeface="Microsoft Sans Serif"/>
              </a:rPr>
              <a:t>the</a:t>
            </a:r>
            <a:r>
              <a:rPr sz="2200" spc="10" dirty="0">
                <a:latin typeface="Microsoft Sans Serif"/>
                <a:cs typeface="Microsoft Sans Serif"/>
              </a:rPr>
              <a:t> </a:t>
            </a:r>
            <a:r>
              <a:rPr sz="2200" spc="-135" dirty="0">
                <a:latin typeface="Microsoft Sans Serif"/>
                <a:cs typeface="Microsoft Sans Serif"/>
              </a:rPr>
              <a:t>center</a:t>
            </a:r>
            <a:r>
              <a:rPr sz="2200" spc="5" dirty="0">
                <a:latin typeface="Microsoft Sans Serif"/>
                <a:cs typeface="Microsoft Sans Serif"/>
              </a:rPr>
              <a:t> </a:t>
            </a:r>
            <a:r>
              <a:rPr sz="2200" dirty="0">
                <a:latin typeface="Microsoft Sans Serif"/>
                <a:cs typeface="Microsoft Sans Serif"/>
              </a:rPr>
              <a:t>of</a:t>
            </a:r>
            <a:r>
              <a:rPr sz="2200" spc="75" dirty="0">
                <a:latin typeface="Microsoft Sans Serif"/>
                <a:cs typeface="Microsoft Sans Serif"/>
              </a:rPr>
              <a:t> </a:t>
            </a:r>
            <a:r>
              <a:rPr sz="2200" spc="-114" dirty="0">
                <a:latin typeface="Microsoft Sans Serif"/>
                <a:cs typeface="Microsoft Sans Serif"/>
              </a:rPr>
              <a:t>the</a:t>
            </a:r>
            <a:r>
              <a:rPr sz="2200" spc="15" dirty="0">
                <a:latin typeface="Microsoft Sans Serif"/>
                <a:cs typeface="Microsoft Sans Serif"/>
              </a:rPr>
              <a:t> </a:t>
            </a:r>
            <a:r>
              <a:rPr sz="2200" spc="-160" dirty="0">
                <a:latin typeface="Microsoft Sans Serif"/>
                <a:cs typeface="Microsoft Sans Serif"/>
              </a:rPr>
              <a:t>incisive</a:t>
            </a:r>
            <a:r>
              <a:rPr sz="2200" spc="15" dirty="0">
                <a:latin typeface="Microsoft Sans Serif"/>
                <a:cs typeface="Microsoft Sans Serif"/>
              </a:rPr>
              <a:t> </a:t>
            </a:r>
            <a:r>
              <a:rPr sz="2200" spc="-10" dirty="0">
                <a:latin typeface="Microsoft Sans Serif"/>
                <a:cs typeface="Microsoft Sans Serif"/>
              </a:rPr>
              <a:t>foramen.</a:t>
            </a:r>
            <a:endParaRPr sz="2200">
              <a:latin typeface="Microsoft Sans Serif"/>
              <a:cs typeface="Microsoft Sans Serif"/>
            </a:endParaRPr>
          </a:p>
          <a:p>
            <a:pPr marL="240029" indent="-227329">
              <a:lnSpc>
                <a:spcPct val="100000"/>
              </a:lnSpc>
              <a:spcBef>
                <a:spcPts val="1535"/>
              </a:spcBef>
              <a:buSzPct val="125000"/>
              <a:buFont typeface="Arial MT"/>
              <a:buChar char="•"/>
              <a:tabLst>
                <a:tab pos="240029" algn="l"/>
              </a:tabLst>
            </a:pPr>
            <a:r>
              <a:rPr sz="2200" spc="-90" dirty="0">
                <a:latin typeface="Microsoft Sans Serif"/>
                <a:cs typeface="Microsoft Sans Serif"/>
              </a:rPr>
              <a:t>Aspirate</a:t>
            </a:r>
            <a:r>
              <a:rPr sz="2200" spc="-60" dirty="0">
                <a:latin typeface="Microsoft Sans Serif"/>
                <a:cs typeface="Microsoft Sans Serif"/>
              </a:rPr>
              <a:t> </a:t>
            </a:r>
            <a:r>
              <a:rPr sz="2200" spc="-110" dirty="0">
                <a:latin typeface="Microsoft Sans Serif"/>
                <a:cs typeface="Microsoft Sans Serif"/>
              </a:rPr>
              <a:t>in</a:t>
            </a:r>
            <a:r>
              <a:rPr sz="2200" spc="-30" dirty="0">
                <a:latin typeface="Microsoft Sans Serif"/>
                <a:cs typeface="Microsoft Sans Serif"/>
              </a:rPr>
              <a:t> </a:t>
            </a:r>
            <a:r>
              <a:rPr sz="2200" spc="-75" dirty="0">
                <a:latin typeface="Microsoft Sans Serif"/>
                <a:cs typeface="Microsoft Sans Serif"/>
              </a:rPr>
              <a:t>two</a:t>
            </a:r>
            <a:r>
              <a:rPr sz="2200" spc="-5" dirty="0">
                <a:latin typeface="Microsoft Sans Serif"/>
                <a:cs typeface="Microsoft Sans Serif"/>
              </a:rPr>
              <a:t> </a:t>
            </a:r>
            <a:r>
              <a:rPr sz="2200" spc="-10" dirty="0">
                <a:latin typeface="Microsoft Sans Serif"/>
                <a:cs typeface="Microsoft Sans Serif"/>
              </a:rPr>
              <a:t>planes.</a:t>
            </a:r>
            <a:endParaRPr sz="2200">
              <a:latin typeface="Microsoft Sans Serif"/>
              <a:cs typeface="Microsoft Sans Serif"/>
            </a:endParaRPr>
          </a:p>
          <a:p>
            <a:pPr marL="240029" indent="-227329">
              <a:lnSpc>
                <a:spcPct val="100000"/>
              </a:lnSpc>
              <a:spcBef>
                <a:spcPts val="1540"/>
              </a:spcBef>
              <a:buSzPct val="125000"/>
              <a:buFont typeface="Arial MT"/>
              <a:buChar char="•"/>
              <a:tabLst>
                <a:tab pos="240029" algn="l"/>
              </a:tabLst>
            </a:pPr>
            <a:r>
              <a:rPr sz="2200" dirty="0">
                <a:latin typeface="Microsoft Sans Serif"/>
                <a:cs typeface="Microsoft Sans Serif"/>
              </a:rPr>
              <a:t>If</a:t>
            </a:r>
            <a:r>
              <a:rPr sz="2200" spc="30" dirty="0">
                <a:latin typeface="Microsoft Sans Serif"/>
                <a:cs typeface="Microsoft Sans Serif"/>
              </a:rPr>
              <a:t> </a:t>
            </a:r>
            <a:r>
              <a:rPr sz="2200" spc="-120" dirty="0">
                <a:latin typeface="Microsoft Sans Serif"/>
                <a:cs typeface="Microsoft Sans Serif"/>
              </a:rPr>
              <a:t>negative,</a:t>
            </a:r>
            <a:r>
              <a:rPr sz="2200" spc="15" dirty="0">
                <a:latin typeface="Microsoft Sans Serif"/>
                <a:cs typeface="Microsoft Sans Serif"/>
              </a:rPr>
              <a:t> </a:t>
            </a:r>
            <a:r>
              <a:rPr sz="2200" spc="-114" dirty="0">
                <a:latin typeface="Microsoft Sans Serif"/>
                <a:cs typeface="Microsoft Sans Serif"/>
              </a:rPr>
              <a:t>slowly</a:t>
            </a:r>
            <a:r>
              <a:rPr sz="2200" spc="20" dirty="0">
                <a:latin typeface="Microsoft Sans Serif"/>
                <a:cs typeface="Microsoft Sans Serif"/>
              </a:rPr>
              <a:t> </a:t>
            </a:r>
            <a:r>
              <a:rPr sz="2200" spc="-95" dirty="0">
                <a:latin typeface="Microsoft Sans Serif"/>
                <a:cs typeface="Microsoft Sans Serif"/>
              </a:rPr>
              <a:t>deposit</a:t>
            </a:r>
            <a:r>
              <a:rPr sz="2200" spc="-25" dirty="0">
                <a:latin typeface="Microsoft Sans Serif"/>
                <a:cs typeface="Microsoft Sans Serif"/>
              </a:rPr>
              <a:t> </a:t>
            </a:r>
            <a:r>
              <a:rPr sz="2200" spc="-45" dirty="0">
                <a:latin typeface="Microsoft Sans Serif"/>
                <a:cs typeface="Microsoft Sans Serif"/>
              </a:rPr>
              <a:t>(15-</a:t>
            </a:r>
            <a:r>
              <a:rPr sz="2200" spc="-20" dirty="0">
                <a:latin typeface="Microsoft Sans Serif"/>
                <a:cs typeface="Microsoft Sans Serif"/>
              </a:rPr>
              <a:t>to</a:t>
            </a:r>
            <a:r>
              <a:rPr sz="2200" spc="-25" dirty="0">
                <a:latin typeface="Microsoft Sans Serif"/>
                <a:cs typeface="Microsoft Sans Serif"/>
              </a:rPr>
              <a:t> </a:t>
            </a:r>
            <a:r>
              <a:rPr sz="2200" spc="-10" dirty="0">
                <a:latin typeface="Microsoft Sans Serif"/>
                <a:cs typeface="Microsoft Sans Serif"/>
              </a:rPr>
              <a:t>30-</a:t>
            </a:r>
            <a:r>
              <a:rPr sz="2200" spc="-204" dirty="0">
                <a:latin typeface="Microsoft Sans Serif"/>
                <a:cs typeface="Microsoft Sans Serif"/>
              </a:rPr>
              <a:t>second</a:t>
            </a:r>
            <a:r>
              <a:rPr sz="2200" spc="-5" dirty="0">
                <a:latin typeface="Microsoft Sans Serif"/>
                <a:cs typeface="Microsoft Sans Serif"/>
              </a:rPr>
              <a:t> </a:t>
            </a:r>
            <a:r>
              <a:rPr sz="2200" spc="-235" dirty="0">
                <a:latin typeface="Microsoft Sans Serif"/>
                <a:cs typeface="Microsoft Sans Serif"/>
              </a:rPr>
              <a:t>minimum)</a:t>
            </a:r>
            <a:r>
              <a:rPr sz="2200" spc="35" dirty="0">
                <a:latin typeface="Microsoft Sans Serif"/>
                <a:cs typeface="Microsoft Sans Serif"/>
              </a:rPr>
              <a:t> </a:t>
            </a:r>
            <a:r>
              <a:rPr sz="2200" spc="-135" dirty="0">
                <a:latin typeface="Microsoft Sans Serif"/>
                <a:cs typeface="Microsoft Sans Serif"/>
              </a:rPr>
              <a:t>not</a:t>
            </a:r>
            <a:r>
              <a:rPr sz="2200" spc="5" dirty="0">
                <a:latin typeface="Microsoft Sans Serif"/>
                <a:cs typeface="Microsoft Sans Serif"/>
              </a:rPr>
              <a:t> </a:t>
            </a:r>
            <a:r>
              <a:rPr sz="2200" spc="-165" dirty="0">
                <a:latin typeface="Microsoft Sans Serif"/>
                <a:cs typeface="Microsoft Sans Serif"/>
              </a:rPr>
              <a:t>more</a:t>
            </a:r>
            <a:r>
              <a:rPr sz="2200" spc="15" dirty="0">
                <a:latin typeface="Microsoft Sans Serif"/>
                <a:cs typeface="Microsoft Sans Serif"/>
              </a:rPr>
              <a:t> </a:t>
            </a:r>
            <a:r>
              <a:rPr sz="2200" spc="-145" dirty="0">
                <a:latin typeface="Microsoft Sans Serif"/>
                <a:cs typeface="Microsoft Sans Serif"/>
              </a:rPr>
              <a:t>than</a:t>
            </a:r>
            <a:r>
              <a:rPr sz="2200" spc="-5" dirty="0">
                <a:latin typeface="Microsoft Sans Serif"/>
                <a:cs typeface="Microsoft Sans Serif"/>
              </a:rPr>
              <a:t> </a:t>
            </a:r>
            <a:r>
              <a:rPr sz="2200" dirty="0">
                <a:latin typeface="Microsoft Sans Serif"/>
                <a:cs typeface="Microsoft Sans Serif"/>
              </a:rPr>
              <a:t>0.45</a:t>
            </a:r>
            <a:r>
              <a:rPr sz="2200" spc="15" dirty="0">
                <a:latin typeface="Microsoft Sans Serif"/>
                <a:cs typeface="Microsoft Sans Serif"/>
              </a:rPr>
              <a:t> </a:t>
            </a:r>
            <a:r>
              <a:rPr sz="2200" spc="-409" dirty="0">
                <a:latin typeface="Microsoft Sans Serif"/>
                <a:cs typeface="Microsoft Sans Serif"/>
              </a:rPr>
              <a:t>mL</a:t>
            </a:r>
            <a:endParaRPr sz="2200">
              <a:latin typeface="Microsoft Sans Serif"/>
              <a:cs typeface="Microsoft Sans Serif"/>
            </a:endParaRPr>
          </a:p>
          <a:p>
            <a:pPr marL="240029" indent="-227329">
              <a:lnSpc>
                <a:spcPct val="100000"/>
              </a:lnSpc>
              <a:spcBef>
                <a:spcPts val="1515"/>
              </a:spcBef>
              <a:buSzPct val="125000"/>
              <a:buFont typeface="Arial MT"/>
              <a:buChar char="•"/>
              <a:tabLst>
                <a:tab pos="240029" algn="l"/>
              </a:tabLst>
            </a:pPr>
            <a:r>
              <a:rPr sz="2200" spc="-210" dirty="0">
                <a:latin typeface="Microsoft Sans Serif"/>
                <a:cs typeface="Microsoft Sans Serif"/>
              </a:rPr>
              <a:t>In</a:t>
            </a:r>
            <a:r>
              <a:rPr sz="2200" spc="25" dirty="0">
                <a:latin typeface="Microsoft Sans Serif"/>
                <a:cs typeface="Microsoft Sans Serif"/>
              </a:rPr>
              <a:t> </a:t>
            </a:r>
            <a:r>
              <a:rPr sz="2200" spc="-254" dirty="0">
                <a:latin typeface="Microsoft Sans Serif"/>
                <a:cs typeface="Microsoft Sans Serif"/>
              </a:rPr>
              <a:t>some</a:t>
            </a:r>
            <a:r>
              <a:rPr sz="2200" spc="5" dirty="0">
                <a:latin typeface="Microsoft Sans Serif"/>
                <a:cs typeface="Microsoft Sans Serif"/>
              </a:rPr>
              <a:t> </a:t>
            </a:r>
            <a:r>
              <a:rPr sz="2200" spc="-114" dirty="0">
                <a:latin typeface="Microsoft Sans Serif"/>
                <a:cs typeface="Microsoft Sans Serif"/>
              </a:rPr>
              <a:t>patients,</a:t>
            </a:r>
            <a:r>
              <a:rPr sz="2200" spc="-35" dirty="0">
                <a:latin typeface="Microsoft Sans Serif"/>
                <a:cs typeface="Microsoft Sans Serif"/>
              </a:rPr>
              <a:t> </a:t>
            </a:r>
            <a:r>
              <a:rPr sz="2200" dirty="0">
                <a:latin typeface="Microsoft Sans Serif"/>
                <a:cs typeface="Microsoft Sans Serif"/>
              </a:rPr>
              <a:t>it</a:t>
            </a:r>
            <a:r>
              <a:rPr sz="2200" spc="-114" dirty="0">
                <a:latin typeface="Microsoft Sans Serif"/>
                <a:cs typeface="Microsoft Sans Serif"/>
              </a:rPr>
              <a:t> </a:t>
            </a:r>
            <a:r>
              <a:rPr sz="2200" spc="-200" dirty="0">
                <a:latin typeface="Microsoft Sans Serif"/>
                <a:cs typeface="Microsoft Sans Serif"/>
              </a:rPr>
              <a:t>is</a:t>
            </a:r>
            <a:r>
              <a:rPr sz="2200" spc="25" dirty="0">
                <a:latin typeface="Microsoft Sans Serif"/>
                <a:cs typeface="Microsoft Sans Serif"/>
              </a:rPr>
              <a:t> </a:t>
            </a:r>
            <a:r>
              <a:rPr sz="2200" spc="-30" dirty="0">
                <a:latin typeface="Microsoft Sans Serif"/>
                <a:cs typeface="Microsoft Sans Serif"/>
              </a:rPr>
              <a:t>difficult</a:t>
            </a:r>
            <a:r>
              <a:rPr sz="2200" spc="5" dirty="0">
                <a:latin typeface="Microsoft Sans Serif"/>
                <a:cs typeface="Microsoft Sans Serif"/>
              </a:rPr>
              <a:t> </a:t>
            </a:r>
            <a:r>
              <a:rPr sz="2200" dirty="0">
                <a:latin typeface="Microsoft Sans Serif"/>
                <a:cs typeface="Microsoft Sans Serif"/>
              </a:rPr>
              <a:t>to</a:t>
            </a:r>
            <a:r>
              <a:rPr sz="2200" spc="10" dirty="0">
                <a:latin typeface="Microsoft Sans Serif"/>
                <a:cs typeface="Microsoft Sans Serif"/>
              </a:rPr>
              <a:t> </a:t>
            </a:r>
            <a:r>
              <a:rPr sz="2200" spc="-95" dirty="0">
                <a:latin typeface="Microsoft Sans Serif"/>
                <a:cs typeface="Microsoft Sans Serif"/>
              </a:rPr>
              <a:t>deposit</a:t>
            </a:r>
            <a:r>
              <a:rPr sz="2200" spc="-40" dirty="0">
                <a:latin typeface="Microsoft Sans Serif"/>
                <a:cs typeface="Microsoft Sans Serif"/>
              </a:rPr>
              <a:t> </a:t>
            </a:r>
            <a:r>
              <a:rPr sz="2200" dirty="0">
                <a:latin typeface="Microsoft Sans Serif"/>
                <a:cs typeface="Microsoft Sans Serif"/>
              </a:rPr>
              <a:t>0.45</a:t>
            </a:r>
            <a:r>
              <a:rPr sz="2200" spc="-15" dirty="0">
                <a:latin typeface="Microsoft Sans Serif"/>
                <a:cs typeface="Microsoft Sans Serif"/>
              </a:rPr>
              <a:t> </a:t>
            </a:r>
            <a:r>
              <a:rPr sz="2200" spc="-185" dirty="0">
                <a:latin typeface="Microsoft Sans Serif"/>
                <a:cs typeface="Microsoft Sans Serif"/>
              </a:rPr>
              <a:t>mLof</a:t>
            </a:r>
            <a:r>
              <a:rPr sz="2200" spc="65" dirty="0">
                <a:latin typeface="Microsoft Sans Serif"/>
                <a:cs typeface="Microsoft Sans Serif"/>
              </a:rPr>
              <a:t> </a:t>
            </a:r>
            <a:r>
              <a:rPr sz="2200" spc="-155" dirty="0">
                <a:latin typeface="Microsoft Sans Serif"/>
                <a:cs typeface="Microsoft Sans Serif"/>
              </a:rPr>
              <a:t>anesthetic</a:t>
            </a:r>
            <a:r>
              <a:rPr sz="2200" spc="10" dirty="0">
                <a:latin typeface="Microsoft Sans Serif"/>
                <a:cs typeface="Microsoft Sans Serif"/>
              </a:rPr>
              <a:t> </a:t>
            </a:r>
            <a:r>
              <a:rPr sz="2200" spc="-160" dirty="0">
                <a:latin typeface="Microsoft Sans Serif"/>
                <a:cs typeface="Microsoft Sans Serif"/>
              </a:rPr>
              <a:t>solution</a:t>
            </a:r>
            <a:r>
              <a:rPr sz="2200" spc="5" dirty="0">
                <a:latin typeface="Microsoft Sans Serif"/>
                <a:cs typeface="Microsoft Sans Serif"/>
              </a:rPr>
              <a:t> </a:t>
            </a:r>
            <a:r>
              <a:rPr sz="2200" spc="-105" dirty="0">
                <a:latin typeface="Microsoft Sans Serif"/>
                <a:cs typeface="Microsoft Sans Serif"/>
              </a:rPr>
              <a:t>in</a:t>
            </a:r>
            <a:r>
              <a:rPr sz="2200" spc="-5" dirty="0">
                <a:latin typeface="Microsoft Sans Serif"/>
                <a:cs typeface="Microsoft Sans Serif"/>
              </a:rPr>
              <a:t> </a:t>
            </a:r>
            <a:r>
              <a:rPr sz="2200" spc="-175" dirty="0">
                <a:latin typeface="Microsoft Sans Serif"/>
                <a:cs typeface="Microsoft Sans Serif"/>
              </a:rPr>
              <a:t>this</a:t>
            </a:r>
            <a:r>
              <a:rPr sz="2200" spc="30" dirty="0">
                <a:latin typeface="Microsoft Sans Serif"/>
                <a:cs typeface="Microsoft Sans Serif"/>
              </a:rPr>
              <a:t> </a:t>
            </a:r>
            <a:r>
              <a:rPr sz="2200" spc="-85" dirty="0">
                <a:latin typeface="Microsoft Sans Serif"/>
                <a:cs typeface="Microsoft Sans Serif"/>
              </a:rPr>
              <a:t>injection.</a:t>
            </a:r>
            <a:endParaRPr sz="2200">
              <a:latin typeface="Microsoft Sans Serif"/>
              <a:cs typeface="Microsoft Sans Serif"/>
            </a:endParaRPr>
          </a:p>
          <a:p>
            <a:pPr marL="240029" indent="-227329">
              <a:lnSpc>
                <a:spcPct val="100000"/>
              </a:lnSpc>
              <a:spcBef>
                <a:spcPts val="1540"/>
              </a:spcBef>
              <a:buSzPct val="125000"/>
              <a:buFont typeface="Arial MT"/>
              <a:buChar char="•"/>
              <a:tabLst>
                <a:tab pos="240029" algn="l"/>
              </a:tabLst>
            </a:pPr>
            <a:r>
              <a:rPr sz="2200" spc="-114" dirty="0">
                <a:latin typeface="Microsoft Sans Serif"/>
                <a:cs typeface="Microsoft Sans Serif"/>
              </a:rPr>
              <a:t>Slowly</a:t>
            </a:r>
            <a:r>
              <a:rPr sz="2200" spc="-15" dirty="0">
                <a:latin typeface="Microsoft Sans Serif"/>
                <a:cs typeface="Microsoft Sans Serif"/>
              </a:rPr>
              <a:t> </a:t>
            </a:r>
            <a:r>
              <a:rPr sz="2200" spc="-75" dirty="0">
                <a:latin typeface="Microsoft Sans Serif"/>
                <a:cs typeface="Microsoft Sans Serif"/>
              </a:rPr>
              <a:t>withdraw</a:t>
            </a:r>
            <a:r>
              <a:rPr sz="2200" spc="-2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0" dirty="0">
                <a:latin typeface="Microsoft Sans Serif"/>
                <a:cs typeface="Microsoft Sans Serif"/>
              </a:rPr>
              <a:t>syringe.</a:t>
            </a:r>
            <a:endParaRPr sz="2200">
              <a:latin typeface="Microsoft Sans Serif"/>
              <a:cs typeface="Microsoft Sans Serif"/>
            </a:endParaRPr>
          </a:p>
          <a:p>
            <a:pPr marL="240029" indent="-227329">
              <a:lnSpc>
                <a:spcPct val="100000"/>
              </a:lnSpc>
              <a:spcBef>
                <a:spcPts val="1535"/>
              </a:spcBef>
              <a:buSzPct val="125000"/>
              <a:buFont typeface="Arial MT"/>
              <a:buChar char="•"/>
              <a:tabLst>
                <a:tab pos="240029" algn="l"/>
              </a:tabLst>
            </a:pPr>
            <a:r>
              <a:rPr sz="2200" spc="-105" dirty="0">
                <a:latin typeface="Microsoft Sans Serif"/>
                <a:cs typeface="Microsoft Sans Serif"/>
              </a:rPr>
              <a:t>Make</a:t>
            </a:r>
            <a:r>
              <a:rPr sz="2200" spc="-20" dirty="0">
                <a:latin typeface="Microsoft Sans Serif"/>
                <a:cs typeface="Microsoft Sans Serif"/>
              </a:rPr>
              <a:t> </a:t>
            </a:r>
            <a:r>
              <a:rPr sz="2200" spc="-130" dirty="0">
                <a:latin typeface="Microsoft Sans Serif"/>
                <a:cs typeface="Microsoft Sans Serif"/>
              </a:rPr>
              <a:t>the</a:t>
            </a:r>
            <a:r>
              <a:rPr sz="2200" spc="-15" dirty="0">
                <a:latin typeface="Microsoft Sans Serif"/>
                <a:cs typeface="Microsoft Sans Serif"/>
              </a:rPr>
              <a:t> </a:t>
            </a:r>
            <a:r>
              <a:rPr sz="2200" spc="-114" dirty="0">
                <a:latin typeface="Microsoft Sans Serif"/>
                <a:cs typeface="Microsoft Sans Serif"/>
              </a:rPr>
              <a:t>needle</a:t>
            </a:r>
            <a:r>
              <a:rPr sz="2200" spc="-15" dirty="0">
                <a:latin typeface="Microsoft Sans Serif"/>
                <a:cs typeface="Microsoft Sans Serif"/>
              </a:rPr>
              <a:t> </a:t>
            </a:r>
            <a:r>
              <a:rPr sz="2200" spc="-20" dirty="0">
                <a:latin typeface="Microsoft Sans Serif"/>
                <a:cs typeface="Microsoft Sans Serif"/>
              </a:rPr>
              <a:t>safe.</a:t>
            </a:r>
            <a:endParaRPr sz="2200">
              <a:latin typeface="Microsoft Sans Serif"/>
              <a:cs typeface="Microsoft Sans Serif"/>
            </a:endParaRPr>
          </a:p>
          <a:p>
            <a:pPr marL="240029" indent="-227329">
              <a:lnSpc>
                <a:spcPct val="100000"/>
              </a:lnSpc>
              <a:spcBef>
                <a:spcPts val="1515"/>
              </a:spcBef>
              <a:buSzPct val="125000"/>
              <a:buFont typeface="Arial MT"/>
              <a:buChar char="•"/>
              <a:tabLst>
                <a:tab pos="240029" algn="l"/>
              </a:tabLst>
            </a:pPr>
            <a:r>
              <a:rPr sz="2200" dirty="0">
                <a:latin typeface="Microsoft Sans Serif"/>
                <a:cs typeface="Microsoft Sans Serif"/>
              </a:rPr>
              <a:t>Wait</a:t>
            </a:r>
            <a:r>
              <a:rPr sz="2200" spc="-75" dirty="0">
                <a:latin typeface="Microsoft Sans Serif"/>
                <a:cs typeface="Microsoft Sans Serif"/>
              </a:rPr>
              <a:t> </a:t>
            </a:r>
            <a:r>
              <a:rPr sz="2200" dirty="0">
                <a:latin typeface="Microsoft Sans Serif"/>
                <a:cs typeface="Microsoft Sans Serif"/>
              </a:rPr>
              <a:t>2</a:t>
            </a:r>
            <a:r>
              <a:rPr sz="2200" spc="-20" dirty="0">
                <a:latin typeface="Microsoft Sans Serif"/>
                <a:cs typeface="Microsoft Sans Serif"/>
              </a:rPr>
              <a:t> </a:t>
            </a:r>
            <a:r>
              <a:rPr sz="2200" dirty="0">
                <a:latin typeface="Microsoft Sans Serif"/>
                <a:cs typeface="Microsoft Sans Serif"/>
              </a:rPr>
              <a:t>to</a:t>
            </a:r>
            <a:r>
              <a:rPr sz="2200" spc="-20" dirty="0">
                <a:latin typeface="Microsoft Sans Serif"/>
                <a:cs typeface="Microsoft Sans Serif"/>
              </a:rPr>
              <a:t> </a:t>
            </a:r>
            <a:r>
              <a:rPr sz="2200" dirty="0">
                <a:latin typeface="Microsoft Sans Serif"/>
                <a:cs typeface="Microsoft Sans Serif"/>
              </a:rPr>
              <a:t>3</a:t>
            </a:r>
            <a:r>
              <a:rPr sz="2200" spc="-5" dirty="0">
                <a:latin typeface="Microsoft Sans Serif"/>
                <a:cs typeface="Microsoft Sans Serif"/>
              </a:rPr>
              <a:t> </a:t>
            </a:r>
            <a:r>
              <a:rPr sz="2200" spc="-220" dirty="0">
                <a:latin typeface="Microsoft Sans Serif"/>
                <a:cs typeface="Microsoft Sans Serif"/>
              </a:rPr>
              <a:t>minutes</a:t>
            </a:r>
            <a:r>
              <a:rPr sz="2200" spc="45" dirty="0">
                <a:latin typeface="Microsoft Sans Serif"/>
                <a:cs typeface="Microsoft Sans Serif"/>
              </a:rPr>
              <a:t> </a:t>
            </a:r>
            <a:r>
              <a:rPr sz="2200" spc="-40" dirty="0">
                <a:latin typeface="Microsoft Sans Serif"/>
                <a:cs typeface="Microsoft Sans Serif"/>
              </a:rPr>
              <a:t>before </a:t>
            </a:r>
            <a:r>
              <a:rPr sz="2200" spc="-220" dirty="0">
                <a:latin typeface="Microsoft Sans Serif"/>
                <a:cs typeface="Microsoft Sans Serif"/>
              </a:rPr>
              <a:t>commencing</a:t>
            </a:r>
            <a:r>
              <a:rPr sz="2200" spc="40"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75" dirty="0">
                <a:latin typeface="Microsoft Sans Serif"/>
                <a:cs typeface="Microsoft Sans Serif"/>
              </a:rPr>
              <a:t>dental</a:t>
            </a:r>
            <a:r>
              <a:rPr sz="2200" spc="-15" dirty="0">
                <a:latin typeface="Microsoft Sans Serif"/>
                <a:cs typeface="Microsoft Sans Serif"/>
              </a:rPr>
              <a:t> </a:t>
            </a:r>
            <a:r>
              <a:rPr sz="2200" spc="-10" dirty="0">
                <a:latin typeface="Microsoft Sans Serif"/>
                <a:cs typeface="Microsoft Sans Serif"/>
              </a:rPr>
              <a:t>procedure.</a:t>
            </a:r>
            <a:endParaRPr sz="2200">
              <a:latin typeface="Microsoft Sans Serif"/>
              <a:cs typeface="Microsoft Sans Serif"/>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2700" y="264109"/>
            <a:ext cx="5950585" cy="574675"/>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5" dirty="0"/>
              <a:t> </a:t>
            </a:r>
            <a:r>
              <a:rPr spc="-465" dirty="0"/>
              <a:t>NERVE</a:t>
            </a:r>
            <a:r>
              <a:rPr spc="15" dirty="0"/>
              <a:t> </a:t>
            </a:r>
            <a:r>
              <a:rPr spc="-505" dirty="0"/>
              <a:t>BLOCK</a:t>
            </a:r>
          </a:p>
        </p:txBody>
      </p:sp>
      <p:sp>
        <p:nvSpPr>
          <p:cNvPr id="3" name="object 3"/>
          <p:cNvSpPr txBox="1"/>
          <p:nvPr/>
        </p:nvSpPr>
        <p:spPr>
          <a:xfrm>
            <a:off x="1066800" y="914400"/>
            <a:ext cx="10515600" cy="5700920"/>
          </a:xfrm>
          <a:prstGeom prst="rect">
            <a:avLst/>
          </a:prstGeom>
        </p:spPr>
        <p:txBody>
          <a:bodyPr vert="horz" wrap="square" lIns="0" tIns="83185" rIns="0" bIns="0" rtlCol="0">
            <a:spAutoFit/>
          </a:bodyPr>
          <a:lstStyle/>
          <a:p>
            <a:pPr marL="12700">
              <a:lnSpc>
                <a:spcPct val="100000"/>
              </a:lnSpc>
              <a:spcBef>
                <a:spcPts val="655"/>
              </a:spcBef>
            </a:pPr>
            <a:r>
              <a:rPr sz="2000" b="1" spc="-229" dirty="0">
                <a:latin typeface="Arial"/>
                <a:cs typeface="Arial"/>
              </a:rPr>
              <a:t>Signs</a:t>
            </a:r>
            <a:r>
              <a:rPr sz="2000" b="1" spc="-35" dirty="0">
                <a:latin typeface="Arial"/>
                <a:cs typeface="Arial"/>
              </a:rPr>
              <a:t> </a:t>
            </a:r>
            <a:r>
              <a:rPr sz="2000" b="1" spc="-150" dirty="0">
                <a:latin typeface="Arial"/>
                <a:cs typeface="Arial"/>
              </a:rPr>
              <a:t>and</a:t>
            </a:r>
            <a:r>
              <a:rPr sz="2000" b="1" spc="-25" dirty="0">
                <a:latin typeface="Arial"/>
                <a:cs typeface="Arial"/>
              </a:rPr>
              <a:t> </a:t>
            </a:r>
            <a:r>
              <a:rPr sz="2000" b="1" spc="-90" dirty="0">
                <a:latin typeface="Arial"/>
                <a:cs typeface="Arial"/>
              </a:rPr>
              <a:t>Symptoms</a:t>
            </a:r>
            <a:endParaRPr sz="2000" dirty="0">
              <a:latin typeface="Arial"/>
              <a:cs typeface="Arial"/>
            </a:endParaRPr>
          </a:p>
          <a:p>
            <a:pPr marL="240029" indent="-227329">
              <a:lnSpc>
                <a:spcPct val="100000"/>
              </a:lnSpc>
              <a:spcBef>
                <a:spcPts val="1250"/>
              </a:spcBef>
              <a:buSzPct val="125000"/>
              <a:buFont typeface="Arial MT"/>
              <a:buChar char="•"/>
              <a:tabLst>
                <a:tab pos="240029" algn="l"/>
              </a:tabLst>
            </a:pPr>
            <a:r>
              <a:rPr sz="2000" b="1" spc="-180" dirty="0">
                <a:latin typeface="Arial"/>
                <a:cs typeface="Arial"/>
              </a:rPr>
              <a:t>Subjective</a:t>
            </a:r>
            <a:r>
              <a:rPr sz="2000" spc="-180" dirty="0">
                <a:latin typeface="Microsoft Sans Serif"/>
                <a:cs typeface="Microsoft Sans Serif"/>
              </a:rPr>
              <a:t>:</a:t>
            </a:r>
            <a:r>
              <a:rPr sz="2000" spc="-40" dirty="0">
                <a:latin typeface="Microsoft Sans Serif"/>
                <a:cs typeface="Microsoft Sans Serif"/>
              </a:rPr>
              <a:t> </a:t>
            </a:r>
            <a:r>
              <a:rPr sz="2000" spc="-260" dirty="0">
                <a:latin typeface="Microsoft Sans Serif"/>
                <a:cs typeface="Microsoft Sans Serif"/>
              </a:rPr>
              <a:t>numbness</a:t>
            </a:r>
            <a:r>
              <a:rPr sz="2000" spc="20" dirty="0">
                <a:latin typeface="Microsoft Sans Serif"/>
                <a:cs typeface="Microsoft Sans Serif"/>
              </a:rPr>
              <a:t> </a:t>
            </a:r>
            <a:r>
              <a:rPr sz="2000" spc="-105" dirty="0">
                <a:latin typeface="Microsoft Sans Serif"/>
                <a:cs typeface="Microsoft Sans Serif"/>
              </a:rPr>
              <a:t>in</a:t>
            </a:r>
            <a:r>
              <a:rPr sz="2000" spc="-45" dirty="0">
                <a:latin typeface="Microsoft Sans Serif"/>
                <a:cs typeface="Microsoft Sans Serif"/>
              </a:rPr>
              <a:t> </a:t>
            </a:r>
            <a:r>
              <a:rPr sz="2000" spc="-125" dirty="0">
                <a:latin typeface="Microsoft Sans Serif"/>
                <a:cs typeface="Microsoft Sans Serif"/>
              </a:rPr>
              <a:t>the</a:t>
            </a:r>
            <a:r>
              <a:rPr sz="2000" spc="-15" dirty="0">
                <a:latin typeface="Microsoft Sans Serif"/>
                <a:cs typeface="Microsoft Sans Serif"/>
              </a:rPr>
              <a:t> </a:t>
            </a:r>
            <a:r>
              <a:rPr sz="2000" spc="-55" dirty="0">
                <a:latin typeface="Microsoft Sans Serif"/>
                <a:cs typeface="Microsoft Sans Serif"/>
              </a:rPr>
              <a:t>anterior</a:t>
            </a:r>
            <a:r>
              <a:rPr sz="2000" dirty="0">
                <a:latin typeface="Microsoft Sans Serif"/>
                <a:cs typeface="Microsoft Sans Serif"/>
              </a:rPr>
              <a:t> </a:t>
            </a:r>
            <a:r>
              <a:rPr sz="2000" spc="-70" dirty="0">
                <a:latin typeface="Microsoft Sans Serif"/>
                <a:cs typeface="Microsoft Sans Serif"/>
              </a:rPr>
              <a:t>portion</a:t>
            </a:r>
            <a:r>
              <a:rPr sz="2000" spc="-15" dirty="0">
                <a:latin typeface="Microsoft Sans Serif"/>
                <a:cs typeface="Microsoft Sans Serif"/>
              </a:rPr>
              <a:t> </a:t>
            </a:r>
            <a:r>
              <a:rPr sz="2000" dirty="0">
                <a:latin typeface="Microsoft Sans Serif"/>
                <a:cs typeface="Microsoft Sans Serif"/>
              </a:rPr>
              <a:t>of</a:t>
            </a:r>
            <a:r>
              <a:rPr sz="2000" spc="45" dirty="0">
                <a:latin typeface="Microsoft Sans Serif"/>
                <a:cs typeface="Microsoft Sans Serif"/>
              </a:rPr>
              <a:t> </a:t>
            </a:r>
            <a:r>
              <a:rPr sz="2000" spc="-114" dirty="0">
                <a:latin typeface="Microsoft Sans Serif"/>
                <a:cs typeface="Microsoft Sans Serif"/>
              </a:rPr>
              <a:t>the</a:t>
            </a:r>
            <a:r>
              <a:rPr sz="2000" spc="5" dirty="0">
                <a:latin typeface="Microsoft Sans Serif"/>
                <a:cs typeface="Microsoft Sans Serif"/>
              </a:rPr>
              <a:t> </a:t>
            </a:r>
            <a:r>
              <a:rPr sz="2000" spc="-10" dirty="0">
                <a:latin typeface="Microsoft Sans Serif"/>
                <a:cs typeface="Microsoft Sans Serif"/>
              </a:rPr>
              <a:t>palate</a:t>
            </a:r>
            <a:endParaRPr sz="2000" dirty="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000" b="1" spc="-145" dirty="0">
                <a:latin typeface="Arial"/>
                <a:cs typeface="Arial"/>
              </a:rPr>
              <a:t>Objective</a:t>
            </a:r>
            <a:r>
              <a:rPr sz="2000" spc="-145" dirty="0">
                <a:latin typeface="Microsoft Sans Serif"/>
                <a:cs typeface="Microsoft Sans Serif"/>
              </a:rPr>
              <a:t>:</a:t>
            </a:r>
            <a:r>
              <a:rPr sz="2000" spc="-15" dirty="0">
                <a:latin typeface="Microsoft Sans Serif"/>
                <a:cs typeface="Microsoft Sans Serif"/>
              </a:rPr>
              <a:t> </a:t>
            </a:r>
            <a:r>
              <a:rPr sz="2000" spc="-200" dirty="0">
                <a:latin typeface="Microsoft Sans Serif"/>
                <a:cs typeface="Microsoft Sans Serif"/>
              </a:rPr>
              <a:t>no</a:t>
            </a:r>
            <a:r>
              <a:rPr sz="2000" spc="10" dirty="0">
                <a:latin typeface="Microsoft Sans Serif"/>
                <a:cs typeface="Microsoft Sans Serif"/>
              </a:rPr>
              <a:t> </a:t>
            </a:r>
            <a:r>
              <a:rPr sz="2000" spc="-55" dirty="0">
                <a:latin typeface="Microsoft Sans Serif"/>
                <a:cs typeface="Microsoft Sans Serif"/>
              </a:rPr>
              <a:t>pain</a:t>
            </a:r>
            <a:r>
              <a:rPr sz="2000" spc="-65" dirty="0">
                <a:latin typeface="Microsoft Sans Serif"/>
                <a:cs typeface="Microsoft Sans Serif"/>
              </a:rPr>
              <a:t> </a:t>
            </a:r>
            <a:r>
              <a:rPr sz="2000" spc="-85" dirty="0">
                <a:latin typeface="Microsoft Sans Serif"/>
                <a:cs typeface="Microsoft Sans Serif"/>
              </a:rPr>
              <a:t>during</a:t>
            </a:r>
            <a:r>
              <a:rPr sz="2000" dirty="0">
                <a:latin typeface="Microsoft Sans Serif"/>
                <a:cs typeface="Microsoft Sans Serif"/>
              </a:rPr>
              <a:t> </a:t>
            </a:r>
            <a:r>
              <a:rPr sz="2000" spc="-70" dirty="0">
                <a:latin typeface="Microsoft Sans Serif"/>
                <a:cs typeface="Microsoft Sans Serif"/>
              </a:rPr>
              <a:t>dental</a:t>
            </a:r>
            <a:r>
              <a:rPr sz="2000" spc="-5" dirty="0">
                <a:latin typeface="Microsoft Sans Serif"/>
                <a:cs typeface="Microsoft Sans Serif"/>
              </a:rPr>
              <a:t> </a:t>
            </a:r>
            <a:r>
              <a:rPr sz="2000" spc="-10" dirty="0">
                <a:latin typeface="Microsoft Sans Serif"/>
                <a:cs typeface="Microsoft Sans Serif"/>
              </a:rPr>
              <a:t>therapy</a:t>
            </a:r>
            <a:endParaRPr sz="2000" dirty="0">
              <a:latin typeface="Microsoft Sans Serif"/>
              <a:cs typeface="Microsoft Sans Serif"/>
            </a:endParaRPr>
          </a:p>
          <a:p>
            <a:pPr marL="240029" indent="-227329">
              <a:lnSpc>
                <a:spcPct val="100000"/>
              </a:lnSpc>
              <a:spcBef>
                <a:spcPts val="1275"/>
              </a:spcBef>
              <a:buSzPct val="125000"/>
              <a:buFont typeface="Arial MT"/>
              <a:buChar char="•"/>
              <a:tabLst>
                <a:tab pos="240029" algn="l"/>
              </a:tabLst>
            </a:pPr>
            <a:r>
              <a:rPr sz="2000" b="1" spc="-155" dirty="0">
                <a:latin typeface="Arial"/>
                <a:cs typeface="Arial"/>
              </a:rPr>
              <a:t>Safety</a:t>
            </a:r>
            <a:r>
              <a:rPr sz="2000" b="1" spc="-65" dirty="0">
                <a:latin typeface="Arial"/>
                <a:cs typeface="Arial"/>
              </a:rPr>
              <a:t> </a:t>
            </a:r>
            <a:r>
              <a:rPr sz="2000" b="1" spc="-185" dirty="0">
                <a:latin typeface="Arial"/>
                <a:cs typeface="Arial"/>
              </a:rPr>
              <a:t>Features:</a:t>
            </a:r>
            <a:r>
              <a:rPr sz="2000" b="1" spc="-50" dirty="0">
                <a:latin typeface="Arial"/>
                <a:cs typeface="Arial"/>
              </a:rPr>
              <a:t> </a:t>
            </a:r>
            <a:r>
              <a:rPr sz="2000" spc="-135" dirty="0">
                <a:latin typeface="Microsoft Sans Serif"/>
                <a:cs typeface="Microsoft Sans Serif"/>
              </a:rPr>
              <a:t>Contact</a:t>
            </a:r>
            <a:r>
              <a:rPr sz="2000" spc="35" dirty="0">
                <a:latin typeface="Microsoft Sans Serif"/>
                <a:cs typeface="Microsoft Sans Serif"/>
              </a:rPr>
              <a:t> </a:t>
            </a:r>
            <a:r>
              <a:rPr sz="2000" spc="-100" dirty="0">
                <a:latin typeface="Microsoft Sans Serif"/>
                <a:cs typeface="Microsoft Sans Serif"/>
              </a:rPr>
              <a:t>with</a:t>
            </a:r>
            <a:r>
              <a:rPr sz="2000" spc="45" dirty="0">
                <a:latin typeface="Microsoft Sans Serif"/>
                <a:cs typeface="Microsoft Sans Serif"/>
              </a:rPr>
              <a:t> </a:t>
            </a:r>
            <a:r>
              <a:rPr sz="2000" spc="-20" dirty="0">
                <a:latin typeface="Microsoft Sans Serif"/>
                <a:cs typeface="Microsoft Sans Serif"/>
              </a:rPr>
              <a:t>bone</a:t>
            </a:r>
            <a:endParaRPr sz="2000" dirty="0">
              <a:latin typeface="Microsoft Sans Serif"/>
              <a:cs typeface="Microsoft Sans Serif"/>
            </a:endParaRPr>
          </a:p>
          <a:p>
            <a:pPr marL="12700">
              <a:lnSpc>
                <a:spcPct val="100000"/>
              </a:lnSpc>
              <a:spcBef>
                <a:spcPts val="1250"/>
              </a:spcBef>
            </a:pPr>
            <a:r>
              <a:rPr sz="2000" b="1" spc="-100" dirty="0">
                <a:latin typeface="Arial"/>
                <a:cs typeface="Arial"/>
              </a:rPr>
              <a:t>Precautions</a:t>
            </a:r>
            <a:endParaRPr sz="2000" dirty="0">
              <a:latin typeface="Arial"/>
              <a:cs typeface="Arial"/>
            </a:endParaRPr>
          </a:p>
          <a:p>
            <a:pPr marL="697230" lvl="1" indent="-227329">
              <a:lnSpc>
                <a:spcPct val="100000"/>
              </a:lnSpc>
              <a:spcBef>
                <a:spcPts val="780"/>
              </a:spcBef>
              <a:buSzPct val="123684"/>
              <a:buFont typeface="Arial MT"/>
              <a:buChar char="•"/>
              <a:tabLst>
                <a:tab pos="697230" algn="l"/>
              </a:tabLst>
            </a:pPr>
            <a:r>
              <a:rPr sz="2000" b="1" spc="-140" dirty="0">
                <a:latin typeface="Arial"/>
                <a:cs typeface="Arial"/>
              </a:rPr>
              <a:t>Against</a:t>
            </a:r>
            <a:r>
              <a:rPr sz="2000" b="1" spc="30" dirty="0">
                <a:latin typeface="Arial"/>
                <a:cs typeface="Arial"/>
              </a:rPr>
              <a:t> </a:t>
            </a:r>
            <a:r>
              <a:rPr sz="2000" b="1" spc="-20" dirty="0">
                <a:latin typeface="Arial"/>
                <a:cs typeface="Arial"/>
              </a:rPr>
              <a:t>pain</a:t>
            </a:r>
            <a:endParaRPr sz="2000" dirty="0">
              <a:latin typeface="Arial"/>
              <a:cs typeface="Arial"/>
            </a:endParaRPr>
          </a:p>
          <a:p>
            <a:pPr marL="1155700" lvl="2" indent="-228600">
              <a:lnSpc>
                <a:spcPct val="100000"/>
              </a:lnSpc>
              <a:spcBef>
                <a:spcPts val="730"/>
              </a:spcBef>
              <a:buSzPct val="123529"/>
              <a:buFont typeface="Arial MT"/>
              <a:buChar char="•"/>
              <a:tabLst>
                <a:tab pos="1155700" algn="l"/>
              </a:tabLst>
            </a:pPr>
            <a:r>
              <a:rPr sz="2000" spc="-160" dirty="0">
                <a:latin typeface="Microsoft Sans Serif"/>
                <a:cs typeface="Microsoft Sans Serif"/>
              </a:rPr>
              <a:t>Do</a:t>
            </a:r>
            <a:r>
              <a:rPr sz="2000" spc="15" dirty="0">
                <a:latin typeface="Microsoft Sans Serif"/>
                <a:cs typeface="Microsoft Sans Serif"/>
              </a:rPr>
              <a:t> </a:t>
            </a:r>
            <a:r>
              <a:rPr sz="2000" spc="-100" dirty="0">
                <a:latin typeface="Microsoft Sans Serif"/>
                <a:cs typeface="Microsoft Sans Serif"/>
              </a:rPr>
              <a:t>not</a:t>
            </a:r>
            <a:r>
              <a:rPr sz="2000" spc="-10" dirty="0">
                <a:latin typeface="Microsoft Sans Serif"/>
                <a:cs typeface="Microsoft Sans Serif"/>
              </a:rPr>
              <a:t> </a:t>
            </a:r>
            <a:r>
              <a:rPr sz="2000" spc="-105" dirty="0">
                <a:latin typeface="Microsoft Sans Serif"/>
                <a:cs typeface="Microsoft Sans Serif"/>
              </a:rPr>
              <a:t>insert</a:t>
            </a:r>
            <a:r>
              <a:rPr sz="2000" spc="-25" dirty="0">
                <a:latin typeface="Microsoft Sans Serif"/>
                <a:cs typeface="Microsoft Sans Serif"/>
              </a:rPr>
              <a:t> </a:t>
            </a:r>
            <a:r>
              <a:rPr sz="2000" spc="-40" dirty="0">
                <a:latin typeface="Microsoft Sans Serif"/>
                <a:cs typeface="Microsoft Sans Serif"/>
              </a:rPr>
              <a:t>directly</a:t>
            </a:r>
            <a:r>
              <a:rPr sz="2000" spc="-15" dirty="0">
                <a:latin typeface="Microsoft Sans Serif"/>
                <a:cs typeface="Microsoft Sans Serif"/>
              </a:rPr>
              <a:t> </a:t>
            </a:r>
            <a:r>
              <a:rPr sz="2000" spc="-80" dirty="0">
                <a:latin typeface="Microsoft Sans Serif"/>
                <a:cs typeface="Microsoft Sans Serif"/>
              </a:rPr>
              <a:t>into</a:t>
            </a:r>
            <a:r>
              <a:rPr sz="2000" spc="5" dirty="0">
                <a:latin typeface="Microsoft Sans Serif"/>
                <a:cs typeface="Microsoft Sans Serif"/>
              </a:rPr>
              <a:t> </a:t>
            </a:r>
            <a:r>
              <a:rPr sz="2000" spc="-100" dirty="0">
                <a:latin typeface="Microsoft Sans Serif"/>
                <a:cs typeface="Microsoft Sans Serif"/>
              </a:rPr>
              <a:t>the</a:t>
            </a:r>
            <a:r>
              <a:rPr sz="2000" spc="30" dirty="0">
                <a:latin typeface="Microsoft Sans Serif"/>
                <a:cs typeface="Microsoft Sans Serif"/>
              </a:rPr>
              <a:t> </a:t>
            </a:r>
            <a:r>
              <a:rPr sz="2000" spc="-130" dirty="0">
                <a:latin typeface="Microsoft Sans Serif"/>
                <a:cs typeface="Microsoft Sans Serif"/>
              </a:rPr>
              <a:t>incisive</a:t>
            </a:r>
            <a:r>
              <a:rPr sz="2000" spc="-10" dirty="0">
                <a:latin typeface="Microsoft Sans Serif"/>
                <a:cs typeface="Microsoft Sans Serif"/>
              </a:rPr>
              <a:t> papilla</a:t>
            </a:r>
            <a:r>
              <a:rPr sz="2000" spc="-5" dirty="0">
                <a:latin typeface="Microsoft Sans Serif"/>
                <a:cs typeface="Microsoft Sans Serif"/>
              </a:rPr>
              <a:t> </a:t>
            </a:r>
            <a:r>
              <a:rPr sz="2000" spc="-80" dirty="0">
                <a:latin typeface="Microsoft Sans Serif"/>
                <a:cs typeface="Microsoft Sans Serif"/>
              </a:rPr>
              <a:t>(quite</a:t>
            </a:r>
            <a:r>
              <a:rPr sz="2000" spc="5" dirty="0">
                <a:latin typeface="Microsoft Sans Serif"/>
                <a:cs typeface="Microsoft Sans Serif"/>
              </a:rPr>
              <a:t> </a:t>
            </a:r>
            <a:r>
              <a:rPr sz="2000" spc="-10" dirty="0">
                <a:latin typeface="Microsoft Sans Serif"/>
                <a:cs typeface="Microsoft Sans Serif"/>
              </a:rPr>
              <a:t>painful).</a:t>
            </a:r>
            <a:endParaRPr sz="2000" dirty="0">
              <a:latin typeface="Microsoft Sans Serif"/>
              <a:cs typeface="Microsoft Sans Serif"/>
            </a:endParaRPr>
          </a:p>
          <a:p>
            <a:pPr marL="1155700" lvl="2" indent="-228600">
              <a:lnSpc>
                <a:spcPct val="100000"/>
              </a:lnSpc>
              <a:spcBef>
                <a:spcPts val="695"/>
              </a:spcBef>
              <a:buSzPct val="123529"/>
              <a:buFont typeface="Arial MT"/>
              <a:buChar char="•"/>
              <a:tabLst>
                <a:tab pos="1155700" algn="l"/>
              </a:tabLst>
            </a:pPr>
            <a:r>
              <a:rPr sz="2000" spc="-160" dirty="0">
                <a:latin typeface="Microsoft Sans Serif"/>
                <a:cs typeface="Microsoft Sans Serif"/>
              </a:rPr>
              <a:t>Do</a:t>
            </a:r>
            <a:r>
              <a:rPr sz="2000" spc="10" dirty="0">
                <a:latin typeface="Microsoft Sans Serif"/>
                <a:cs typeface="Microsoft Sans Serif"/>
              </a:rPr>
              <a:t> </a:t>
            </a:r>
            <a:r>
              <a:rPr sz="2000" spc="-100" dirty="0">
                <a:latin typeface="Microsoft Sans Serif"/>
                <a:cs typeface="Microsoft Sans Serif"/>
              </a:rPr>
              <a:t>not</a:t>
            </a:r>
            <a:r>
              <a:rPr sz="2000" spc="15" dirty="0">
                <a:latin typeface="Microsoft Sans Serif"/>
                <a:cs typeface="Microsoft Sans Serif"/>
              </a:rPr>
              <a:t> </a:t>
            </a:r>
            <a:r>
              <a:rPr sz="2000" spc="-80" dirty="0">
                <a:latin typeface="Microsoft Sans Serif"/>
                <a:cs typeface="Microsoft Sans Serif"/>
              </a:rPr>
              <a:t>deposit</a:t>
            </a:r>
            <a:r>
              <a:rPr sz="2000" spc="-30" dirty="0">
                <a:latin typeface="Microsoft Sans Serif"/>
                <a:cs typeface="Microsoft Sans Serif"/>
              </a:rPr>
              <a:t> </a:t>
            </a:r>
            <a:r>
              <a:rPr sz="2000" spc="-125" dirty="0">
                <a:latin typeface="Microsoft Sans Serif"/>
                <a:cs typeface="Microsoft Sans Serif"/>
              </a:rPr>
              <a:t>solution</a:t>
            </a:r>
            <a:r>
              <a:rPr sz="2000" spc="-20" dirty="0">
                <a:latin typeface="Microsoft Sans Serif"/>
                <a:cs typeface="Microsoft Sans Serif"/>
              </a:rPr>
              <a:t> </a:t>
            </a:r>
            <a:r>
              <a:rPr sz="2000" spc="-55" dirty="0">
                <a:latin typeface="Microsoft Sans Serif"/>
                <a:cs typeface="Microsoft Sans Serif"/>
              </a:rPr>
              <a:t>too</a:t>
            </a:r>
            <a:r>
              <a:rPr sz="2000" spc="10" dirty="0">
                <a:latin typeface="Microsoft Sans Serif"/>
                <a:cs typeface="Microsoft Sans Serif"/>
              </a:rPr>
              <a:t> </a:t>
            </a:r>
            <a:r>
              <a:rPr sz="2000" spc="-10" dirty="0">
                <a:latin typeface="Microsoft Sans Serif"/>
                <a:cs typeface="Microsoft Sans Serif"/>
              </a:rPr>
              <a:t>rapidly.</a:t>
            </a:r>
            <a:endParaRPr sz="2000" dirty="0">
              <a:latin typeface="Microsoft Sans Serif"/>
              <a:cs typeface="Microsoft Sans Serif"/>
            </a:endParaRPr>
          </a:p>
          <a:p>
            <a:pPr marL="1155700" lvl="2" indent="-228600">
              <a:lnSpc>
                <a:spcPct val="100000"/>
              </a:lnSpc>
              <a:spcBef>
                <a:spcPts val="725"/>
              </a:spcBef>
              <a:buSzPct val="123529"/>
              <a:buFont typeface="Arial MT"/>
              <a:buChar char="•"/>
              <a:tabLst>
                <a:tab pos="1155700" algn="l"/>
              </a:tabLst>
            </a:pPr>
            <a:r>
              <a:rPr sz="2000" spc="-160" dirty="0">
                <a:latin typeface="Microsoft Sans Serif"/>
                <a:cs typeface="Microsoft Sans Serif"/>
              </a:rPr>
              <a:t>Do</a:t>
            </a:r>
            <a:r>
              <a:rPr sz="2000" spc="15" dirty="0">
                <a:latin typeface="Microsoft Sans Serif"/>
                <a:cs typeface="Microsoft Sans Serif"/>
              </a:rPr>
              <a:t> </a:t>
            </a:r>
            <a:r>
              <a:rPr sz="2000" spc="-100" dirty="0">
                <a:latin typeface="Microsoft Sans Serif"/>
                <a:cs typeface="Microsoft Sans Serif"/>
              </a:rPr>
              <a:t>not</a:t>
            </a:r>
            <a:r>
              <a:rPr sz="2000" spc="10" dirty="0">
                <a:latin typeface="Microsoft Sans Serif"/>
                <a:cs typeface="Microsoft Sans Serif"/>
              </a:rPr>
              <a:t> </a:t>
            </a:r>
            <a:r>
              <a:rPr sz="2000" spc="-80" dirty="0">
                <a:latin typeface="Microsoft Sans Serif"/>
                <a:cs typeface="Microsoft Sans Serif"/>
              </a:rPr>
              <a:t>deposit</a:t>
            </a:r>
            <a:r>
              <a:rPr sz="2000" spc="-30" dirty="0">
                <a:latin typeface="Microsoft Sans Serif"/>
                <a:cs typeface="Microsoft Sans Serif"/>
              </a:rPr>
              <a:t> </a:t>
            </a:r>
            <a:r>
              <a:rPr sz="2000" spc="-50" dirty="0">
                <a:latin typeface="Microsoft Sans Serif"/>
                <a:cs typeface="Microsoft Sans Serif"/>
              </a:rPr>
              <a:t>too</a:t>
            </a:r>
            <a:r>
              <a:rPr sz="2000" spc="15" dirty="0">
                <a:latin typeface="Microsoft Sans Serif"/>
                <a:cs typeface="Microsoft Sans Serif"/>
              </a:rPr>
              <a:t> </a:t>
            </a:r>
            <a:r>
              <a:rPr sz="2000" spc="-215" dirty="0">
                <a:latin typeface="Microsoft Sans Serif"/>
                <a:cs typeface="Microsoft Sans Serif"/>
              </a:rPr>
              <a:t>much</a:t>
            </a:r>
            <a:r>
              <a:rPr sz="2000" spc="45" dirty="0">
                <a:latin typeface="Microsoft Sans Serif"/>
                <a:cs typeface="Microsoft Sans Serif"/>
              </a:rPr>
              <a:t> </a:t>
            </a:r>
            <a:r>
              <a:rPr sz="2000" spc="-10" dirty="0">
                <a:latin typeface="Microsoft Sans Serif"/>
                <a:cs typeface="Microsoft Sans Serif"/>
              </a:rPr>
              <a:t>solution.</a:t>
            </a:r>
            <a:endParaRPr sz="2000" dirty="0">
              <a:latin typeface="Microsoft Sans Serif"/>
              <a:cs typeface="Microsoft Sans Serif"/>
            </a:endParaRPr>
          </a:p>
          <a:p>
            <a:pPr marL="697230" lvl="1" indent="-227329">
              <a:lnSpc>
                <a:spcPct val="100000"/>
              </a:lnSpc>
              <a:spcBef>
                <a:spcPts val="685"/>
              </a:spcBef>
              <a:buSzPct val="123684"/>
              <a:buFont typeface="Arial MT"/>
              <a:buChar char="•"/>
              <a:tabLst>
                <a:tab pos="697230" algn="l"/>
              </a:tabLst>
            </a:pPr>
            <a:r>
              <a:rPr sz="2000" b="1" spc="-140" dirty="0">
                <a:latin typeface="Arial"/>
                <a:cs typeface="Arial"/>
              </a:rPr>
              <a:t>Against</a:t>
            </a:r>
            <a:r>
              <a:rPr sz="2000" b="1" spc="30" dirty="0">
                <a:latin typeface="Arial"/>
                <a:cs typeface="Arial"/>
              </a:rPr>
              <a:t> </a:t>
            </a:r>
            <a:r>
              <a:rPr sz="2000" b="1" spc="-20" dirty="0">
                <a:latin typeface="Arial"/>
                <a:cs typeface="Arial"/>
              </a:rPr>
              <a:t>infection</a:t>
            </a:r>
            <a:endParaRPr sz="2000" dirty="0">
              <a:latin typeface="Arial"/>
              <a:cs typeface="Arial"/>
            </a:endParaRPr>
          </a:p>
          <a:p>
            <a:pPr marL="1155700" lvl="2" indent="-228600">
              <a:lnSpc>
                <a:spcPct val="100000"/>
              </a:lnSpc>
              <a:spcBef>
                <a:spcPts val="730"/>
              </a:spcBef>
              <a:buSzPct val="123529"/>
              <a:buFont typeface="Arial MT"/>
              <a:buChar char="•"/>
              <a:tabLst>
                <a:tab pos="1155700" algn="l"/>
              </a:tabLst>
            </a:pPr>
            <a:r>
              <a:rPr sz="2000" dirty="0">
                <a:latin typeface="Microsoft Sans Serif"/>
                <a:cs typeface="Microsoft Sans Serif"/>
              </a:rPr>
              <a:t>If</a:t>
            </a:r>
            <a:r>
              <a:rPr sz="2000" spc="-10" dirty="0">
                <a:latin typeface="Microsoft Sans Serif"/>
                <a:cs typeface="Microsoft Sans Serif"/>
              </a:rPr>
              <a:t> </a:t>
            </a:r>
            <a:r>
              <a:rPr sz="2000" spc="-100" dirty="0">
                <a:latin typeface="Microsoft Sans Serif"/>
                <a:cs typeface="Microsoft Sans Serif"/>
              </a:rPr>
              <a:t>the</a:t>
            </a:r>
            <a:r>
              <a:rPr sz="2000" spc="20" dirty="0">
                <a:latin typeface="Microsoft Sans Serif"/>
                <a:cs typeface="Microsoft Sans Serif"/>
              </a:rPr>
              <a:t> </a:t>
            </a:r>
            <a:r>
              <a:rPr sz="2000" spc="-90" dirty="0">
                <a:latin typeface="Microsoft Sans Serif"/>
                <a:cs typeface="Microsoft Sans Serif"/>
              </a:rPr>
              <a:t>needle</a:t>
            </a:r>
            <a:r>
              <a:rPr sz="2000" spc="-20" dirty="0">
                <a:latin typeface="Microsoft Sans Serif"/>
                <a:cs typeface="Microsoft Sans Serif"/>
              </a:rPr>
              <a:t> </a:t>
            </a:r>
            <a:r>
              <a:rPr sz="2000" spc="-155" dirty="0">
                <a:latin typeface="Microsoft Sans Serif"/>
                <a:cs typeface="Microsoft Sans Serif"/>
              </a:rPr>
              <a:t>is</a:t>
            </a:r>
            <a:r>
              <a:rPr sz="2000" spc="10" dirty="0">
                <a:latin typeface="Microsoft Sans Serif"/>
                <a:cs typeface="Microsoft Sans Serif"/>
              </a:rPr>
              <a:t> </a:t>
            </a:r>
            <a:r>
              <a:rPr sz="2000" spc="-95" dirty="0">
                <a:latin typeface="Microsoft Sans Serif"/>
                <a:cs typeface="Microsoft Sans Serif"/>
              </a:rPr>
              <a:t>advanced</a:t>
            </a:r>
            <a:r>
              <a:rPr sz="2000" spc="-10" dirty="0">
                <a:latin typeface="Microsoft Sans Serif"/>
                <a:cs typeface="Microsoft Sans Serif"/>
              </a:rPr>
              <a:t> </a:t>
            </a:r>
            <a:r>
              <a:rPr sz="2000" spc="-120" dirty="0">
                <a:latin typeface="Microsoft Sans Serif"/>
                <a:cs typeface="Microsoft Sans Serif"/>
              </a:rPr>
              <a:t>more</a:t>
            </a:r>
            <a:r>
              <a:rPr sz="2000" spc="10" dirty="0">
                <a:latin typeface="Microsoft Sans Serif"/>
                <a:cs typeface="Microsoft Sans Serif"/>
              </a:rPr>
              <a:t> </a:t>
            </a:r>
            <a:r>
              <a:rPr sz="2000" spc="-120" dirty="0">
                <a:latin typeface="Microsoft Sans Serif"/>
                <a:cs typeface="Microsoft Sans Serif"/>
              </a:rPr>
              <a:t>than</a:t>
            </a:r>
            <a:r>
              <a:rPr sz="2000" spc="10" dirty="0">
                <a:latin typeface="Microsoft Sans Serif"/>
                <a:cs typeface="Microsoft Sans Serif"/>
              </a:rPr>
              <a:t> </a:t>
            </a:r>
            <a:r>
              <a:rPr sz="2000" dirty="0">
                <a:latin typeface="Microsoft Sans Serif"/>
                <a:cs typeface="Microsoft Sans Serif"/>
              </a:rPr>
              <a:t>5</a:t>
            </a:r>
            <a:r>
              <a:rPr sz="2000" spc="5" dirty="0">
                <a:latin typeface="Microsoft Sans Serif"/>
                <a:cs typeface="Microsoft Sans Serif"/>
              </a:rPr>
              <a:t> </a:t>
            </a:r>
            <a:r>
              <a:rPr sz="2000" spc="-285" dirty="0">
                <a:latin typeface="Microsoft Sans Serif"/>
                <a:cs typeface="Microsoft Sans Serif"/>
              </a:rPr>
              <a:t>mm</a:t>
            </a:r>
            <a:r>
              <a:rPr sz="2000" spc="35" dirty="0">
                <a:latin typeface="Microsoft Sans Serif"/>
                <a:cs typeface="Microsoft Sans Serif"/>
              </a:rPr>
              <a:t> </a:t>
            </a:r>
            <a:r>
              <a:rPr sz="2000" spc="-80" dirty="0">
                <a:latin typeface="Microsoft Sans Serif"/>
                <a:cs typeface="Microsoft Sans Serif"/>
              </a:rPr>
              <a:t>into</a:t>
            </a:r>
            <a:r>
              <a:rPr sz="2000" spc="5" dirty="0">
                <a:latin typeface="Microsoft Sans Serif"/>
                <a:cs typeface="Microsoft Sans Serif"/>
              </a:rPr>
              <a:t> </a:t>
            </a:r>
            <a:r>
              <a:rPr sz="2000" spc="-100" dirty="0">
                <a:latin typeface="Microsoft Sans Serif"/>
                <a:cs typeface="Microsoft Sans Serif"/>
              </a:rPr>
              <a:t>the</a:t>
            </a:r>
            <a:r>
              <a:rPr sz="2000" spc="20" dirty="0">
                <a:latin typeface="Microsoft Sans Serif"/>
                <a:cs typeface="Microsoft Sans Serif"/>
              </a:rPr>
              <a:t> </a:t>
            </a:r>
            <a:r>
              <a:rPr sz="2000" spc="-130" dirty="0">
                <a:latin typeface="Microsoft Sans Serif"/>
                <a:cs typeface="Microsoft Sans Serif"/>
              </a:rPr>
              <a:t>incisive</a:t>
            </a:r>
            <a:r>
              <a:rPr sz="2000" spc="-35" dirty="0">
                <a:latin typeface="Microsoft Sans Serif"/>
                <a:cs typeface="Microsoft Sans Serif"/>
              </a:rPr>
              <a:t> </a:t>
            </a:r>
            <a:r>
              <a:rPr sz="2000" spc="-85" dirty="0">
                <a:latin typeface="Microsoft Sans Serif"/>
                <a:cs typeface="Microsoft Sans Serif"/>
              </a:rPr>
              <a:t>canal</a:t>
            </a:r>
            <a:r>
              <a:rPr sz="2000" spc="20" dirty="0">
                <a:latin typeface="Microsoft Sans Serif"/>
                <a:cs typeface="Microsoft Sans Serif"/>
              </a:rPr>
              <a:t> </a:t>
            </a:r>
            <a:r>
              <a:rPr sz="2000" spc="-65" dirty="0">
                <a:latin typeface="Microsoft Sans Serif"/>
                <a:cs typeface="Microsoft Sans Serif"/>
              </a:rPr>
              <a:t>and</a:t>
            </a:r>
            <a:r>
              <a:rPr sz="2000" spc="5" dirty="0">
                <a:latin typeface="Microsoft Sans Serif"/>
                <a:cs typeface="Microsoft Sans Serif"/>
              </a:rPr>
              <a:t> </a:t>
            </a:r>
            <a:r>
              <a:rPr sz="2000" spc="-100" dirty="0">
                <a:latin typeface="Microsoft Sans Serif"/>
                <a:cs typeface="Microsoft Sans Serif"/>
              </a:rPr>
              <a:t>the</a:t>
            </a:r>
            <a:r>
              <a:rPr sz="2000" spc="20" dirty="0">
                <a:latin typeface="Microsoft Sans Serif"/>
                <a:cs typeface="Microsoft Sans Serif"/>
              </a:rPr>
              <a:t> </a:t>
            </a:r>
            <a:r>
              <a:rPr sz="2000" spc="-10" dirty="0">
                <a:latin typeface="Microsoft Sans Serif"/>
                <a:cs typeface="Microsoft Sans Serif"/>
              </a:rPr>
              <a:t>floor</a:t>
            </a:r>
            <a:r>
              <a:rPr sz="2000" spc="-50" dirty="0">
                <a:latin typeface="Microsoft Sans Serif"/>
                <a:cs typeface="Microsoft Sans Serif"/>
              </a:rPr>
              <a:t> </a:t>
            </a:r>
            <a:r>
              <a:rPr sz="2000" dirty="0">
                <a:latin typeface="Microsoft Sans Serif"/>
                <a:cs typeface="Microsoft Sans Serif"/>
              </a:rPr>
              <a:t>of</a:t>
            </a:r>
            <a:r>
              <a:rPr sz="2000" spc="45" dirty="0">
                <a:latin typeface="Microsoft Sans Serif"/>
                <a:cs typeface="Microsoft Sans Serif"/>
              </a:rPr>
              <a:t> </a:t>
            </a:r>
            <a:r>
              <a:rPr sz="2000" spc="-100" dirty="0">
                <a:latin typeface="Microsoft Sans Serif"/>
                <a:cs typeface="Microsoft Sans Serif"/>
              </a:rPr>
              <a:t>the</a:t>
            </a:r>
            <a:r>
              <a:rPr sz="2000" spc="25" dirty="0">
                <a:latin typeface="Microsoft Sans Serif"/>
                <a:cs typeface="Microsoft Sans Serif"/>
              </a:rPr>
              <a:t> </a:t>
            </a:r>
            <a:r>
              <a:rPr sz="2000" spc="-180" dirty="0">
                <a:latin typeface="Microsoft Sans Serif"/>
                <a:cs typeface="Microsoft Sans Serif"/>
              </a:rPr>
              <a:t>nose</a:t>
            </a:r>
            <a:r>
              <a:rPr sz="2000" spc="-10" dirty="0">
                <a:latin typeface="Microsoft Sans Serif"/>
                <a:cs typeface="Microsoft Sans Serif"/>
              </a:rPr>
              <a:t> </a:t>
            </a:r>
            <a:r>
              <a:rPr sz="2000" spc="-155" dirty="0">
                <a:latin typeface="Microsoft Sans Serif"/>
                <a:cs typeface="Microsoft Sans Serif"/>
              </a:rPr>
              <a:t>is</a:t>
            </a:r>
            <a:r>
              <a:rPr sz="2000" spc="10" dirty="0">
                <a:latin typeface="Microsoft Sans Serif"/>
                <a:cs typeface="Microsoft Sans Serif"/>
              </a:rPr>
              <a:t> </a:t>
            </a:r>
            <a:r>
              <a:rPr sz="2000" spc="-10" dirty="0">
                <a:latin typeface="Microsoft Sans Serif"/>
                <a:cs typeface="Microsoft Sans Serif"/>
              </a:rPr>
              <a:t>entered</a:t>
            </a:r>
            <a:r>
              <a:rPr lang="en-US" sz="2000" spc="-10" dirty="0">
                <a:latin typeface="Microsoft Sans Serif"/>
                <a:cs typeface="Microsoft Sans Serif"/>
              </a:rPr>
              <a:t> </a:t>
            </a:r>
            <a:r>
              <a:rPr sz="2000" spc="-80" dirty="0">
                <a:latin typeface="Microsoft Sans Serif"/>
                <a:cs typeface="Microsoft Sans Serif"/>
              </a:rPr>
              <a:t>accidentally,</a:t>
            </a:r>
            <a:r>
              <a:rPr sz="2000" spc="-15" dirty="0">
                <a:latin typeface="Microsoft Sans Serif"/>
                <a:cs typeface="Microsoft Sans Serif"/>
              </a:rPr>
              <a:t> </a:t>
            </a:r>
            <a:r>
              <a:rPr sz="2000" spc="-85" dirty="0">
                <a:latin typeface="Microsoft Sans Serif"/>
                <a:cs typeface="Microsoft Sans Serif"/>
              </a:rPr>
              <a:t>infection</a:t>
            </a:r>
            <a:r>
              <a:rPr sz="2000" spc="-25" dirty="0">
                <a:latin typeface="Microsoft Sans Serif"/>
                <a:cs typeface="Microsoft Sans Serif"/>
              </a:rPr>
              <a:t> </a:t>
            </a:r>
            <a:r>
              <a:rPr sz="2000" spc="-114" dirty="0">
                <a:latin typeface="Microsoft Sans Serif"/>
                <a:cs typeface="Microsoft Sans Serif"/>
              </a:rPr>
              <a:t>may</a:t>
            </a:r>
            <a:r>
              <a:rPr sz="2000" spc="10" dirty="0">
                <a:latin typeface="Microsoft Sans Serif"/>
                <a:cs typeface="Microsoft Sans Serif"/>
              </a:rPr>
              <a:t> </a:t>
            </a:r>
            <a:r>
              <a:rPr sz="2000" spc="-10" dirty="0">
                <a:latin typeface="Microsoft Sans Serif"/>
                <a:cs typeface="Microsoft Sans Serif"/>
              </a:rPr>
              <a:t>result.</a:t>
            </a:r>
            <a:endParaRPr sz="2000" dirty="0">
              <a:latin typeface="Microsoft Sans Serif"/>
              <a:cs typeface="Microsoft Sans Serif"/>
            </a:endParaRPr>
          </a:p>
          <a:p>
            <a:pPr marL="1155700" lvl="2" indent="-228600">
              <a:lnSpc>
                <a:spcPct val="100000"/>
              </a:lnSpc>
              <a:spcBef>
                <a:spcPts val="700"/>
              </a:spcBef>
              <a:buSzPct val="123529"/>
              <a:buFont typeface="Arial MT"/>
              <a:buChar char="•"/>
              <a:tabLst>
                <a:tab pos="1155700" algn="l"/>
              </a:tabLst>
            </a:pPr>
            <a:r>
              <a:rPr sz="2000" spc="-145" dirty="0">
                <a:latin typeface="Microsoft Sans Serif"/>
                <a:cs typeface="Microsoft Sans Serif"/>
              </a:rPr>
              <a:t>There</a:t>
            </a:r>
            <a:r>
              <a:rPr sz="2000" spc="15" dirty="0">
                <a:latin typeface="Microsoft Sans Serif"/>
                <a:cs typeface="Microsoft Sans Serif"/>
              </a:rPr>
              <a:t> </a:t>
            </a:r>
            <a:r>
              <a:rPr sz="2000" spc="-155" dirty="0">
                <a:latin typeface="Microsoft Sans Serif"/>
                <a:cs typeface="Microsoft Sans Serif"/>
              </a:rPr>
              <a:t>is</a:t>
            </a:r>
            <a:r>
              <a:rPr sz="2000" spc="-15" dirty="0">
                <a:latin typeface="Microsoft Sans Serif"/>
                <a:cs typeface="Microsoft Sans Serif"/>
              </a:rPr>
              <a:t> </a:t>
            </a:r>
            <a:r>
              <a:rPr sz="2000" spc="-155" dirty="0">
                <a:latin typeface="Microsoft Sans Serif"/>
                <a:cs typeface="Microsoft Sans Serif"/>
              </a:rPr>
              <a:t>no</a:t>
            </a:r>
            <a:r>
              <a:rPr sz="2000" spc="35" dirty="0">
                <a:latin typeface="Microsoft Sans Serif"/>
                <a:cs typeface="Microsoft Sans Serif"/>
              </a:rPr>
              <a:t> </a:t>
            </a:r>
            <a:r>
              <a:rPr sz="2000" spc="-125" dirty="0">
                <a:latin typeface="Microsoft Sans Serif"/>
                <a:cs typeface="Microsoft Sans Serif"/>
              </a:rPr>
              <a:t>reason</a:t>
            </a:r>
            <a:r>
              <a:rPr sz="2000" spc="-25" dirty="0">
                <a:latin typeface="Microsoft Sans Serif"/>
                <a:cs typeface="Microsoft Sans Serif"/>
              </a:rPr>
              <a:t> </a:t>
            </a:r>
            <a:r>
              <a:rPr sz="2000" dirty="0">
                <a:latin typeface="Microsoft Sans Serif"/>
                <a:cs typeface="Microsoft Sans Serif"/>
              </a:rPr>
              <a:t>for</a:t>
            </a:r>
            <a:r>
              <a:rPr sz="2000" spc="-75" dirty="0">
                <a:latin typeface="Microsoft Sans Serif"/>
                <a:cs typeface="Microsoft Sans Serif"/>
              </a:rPr>
              <a:t> </a:t>
            </a:r>
            <a:r>
              <a:rPr sz="2000" spc="-100" dirty="0">
                <a:latin typeface="Microsoft Sans Serif"/>
                <a:cs typeface="Microsoft Sans Serif"/>
              </a:rPr>
              <a:t>the</a:t>
            </a:r>
            <a:r>
              <a:rPr sz="2000" spc="30" dirty="0">
                <a:latin typeface="Microsoft Sans Serif"/>
                <a:cs typeface="Microsoft Sans Serif"/>
              </a:rPr>
              <a:t> </a:t>
            </a:r>
            <a:r>
              <a:rPr sz="2000" spc="-90" dirty="0">
                <a:latin typeface="Microsoft Sans Serif"/>
                <a:cs typeface="Microsoft Sans Serif"/>
              </a:rPr>
              <a:t>needle</a:t>
            </a:r>
            <a:r>
              <a:rPr sz="2000" spc="-15" dirty="0">
                <a:latin typeface="Microsoft Sans Serif"/>
                <a:cs typeface="Microsoft Sans Serif"/>
              </a:rPr>
              <a:t> </a:t>
            </a:r>
            <a:r>
              <a:rPr sz="2000" dirty="0">
                <a:latin typeface="Microsoft Sans Serif"/>
                <a:cs typeface="Microsoft Sans Serif"/>
              </a:rPr>
              <a:t>to</a:t>
            </a:r>
            <a:r>
              <a:rPr sz="2000" spc="30" dirty="0">
                <a:latin typeface="Microsoft Sans Serif"/>
                <a:cs typeface="Microsoft Sans Serif"/>
              </a:rPr>
              <a:t> </a:t>
            </a:r>
            <a:r>
              <a:rPr sz="2000" spc="-85" dirty="0">
                <a:latin typeface="Microsoft Sans Serif"/>
                <a:cs typeface="Microsoft Sans Serif"/>
              </a:rPr>
              <a:t>enter</a:t>
            </a:r>
            <a:r>
              <a:rPr sz="2000" spc="-20" dirty="0">
                <a:latin typeface="Microsoft Sans Serif"/>
                <a:cs typeface="Microsoft Sans Serif"/>
              </a:rPr>
              <a:t> </a:t>
            </a:r>
            <a:r>
              <a:rPr sz="2000" spc="-100" dirty="0">
                <a:latin typeface="Microsoft Sans Serif"/>
                <a:cs typeface="Microsoft Sans Serif"/>
              </a:rPr>
              <a:t>the</a:t>
            </a:r>
            <a:r>
              <a:rPr sz="2000" spc="30" dirty="0">
                <a:latin typeface="Microsoft Sans Serif"/>
                <a:cs typeface="Microsoft Sans Serif"/>
              </a:rPr>
              <a:t> </a:t>
            </a:r>
            <a:r>
              <a:rPr sz="2000" spc="-130" dirty="0">
                <a:latin typeface="Microsoft Sans Serif"/>
                <a:cs typeface="Microsoft Sans Serif"/>
              </a:rPr>
              <a:t>incisive</a:t>
            </a:r>
            <a:r>
              <a:rPr sz="2000" spc="-10" dirty="0">
                <a:latin typeface="Microsoft Sans Serif"/>
                <a:cs typeface="Microsoft Sans Serif"/>
              </a:rPr>
              <a:t> </a:t>
            </a:r>
            <a:r>
              <a:rPr sz="2000" spc="-95" dirty="0">
                <a:latin typeface="Microsoft Sans Serif"/>
                <a:cs typeface="Microsoft Sans Serif"/>
              </a:rPr>
              <a:t>canal</a:t>
            </a:r>
            <a:r>
              <a:rPr sz="2000" dirty="0">
                <a:latin typeface="Microsoft Sans Serif"/>
                <a:cs typeface="Microsoft Sans Serif"/>
              </a:rPr>
              <a:t> </a:t>
            </a:r>
            <a:r>
              <a:rPr sz="2000" spc="-75" dirty="0">
                <a:latin typeface="Microsoft Sans Serif"/>
                <a:cs typeface="Microsoft Sans Serif"/>
              </a:rPr>
              <a:t>during</a:t>
            </a:r>
            <a:r>
              <a:rPr sz="2000" spc="15" dirty="0">
                <a:latin typeface="Microsoft Sans Serif"/>
                <a:cs typeface="Microsoft Sans Serif"/>
              </a:rPr>
              <a:t> </a:t>
            </a:r>
            <a:r>
              <a:rPr sz="2000" dirty="0">
                <a:latin typeface="Microsoft Sans Serif"/>
                <a:cs typeface="Microsoft Sans Serif"/>
              </a:rPr>
              <a:t>a</a:t>
            </a:r>
            <a:r>
              <a:rPr sz="2000" spc="80" dirty="0">
                <a:latin typeface="Microsoft Sans Serif"/>
                <a:cs typeface="Microsoft Sans Serif"/>
              </a:rPr>
              <a:t> </a:t>
            </a:r>
            <a:r>
              <a:rPr sz="2000" spc="-90" dirty="0">
                <a:latin typeface="Microsoft Sans Serif"/>
                <a:cs typeface="Microsoft Sans Serif"/>
              </a:rPr>
              <a:t>nasopalatine</a:t>
            </a:r>
            <a:r>
              <a:rPr lang="en-US" sz="2000" spc="-90" dirty="0">
                <a:latin typeface="Microsoft Sans Serif"/>
                <a:cs typeface="Microsoft Sans Serif"/>
              </a:rPr>
              <a:t> </a:t>
            </a:r>
            <a:r>
              <a:rPr sz="2000" spc="-90" dirty="0">
                <a:latin typeface="Microsoft Sans Serif"/>
                <a:cs typeface="Microsoft Sans Serif"/>
              </a:rPr>
              <a:t>nerve</a:t>
            </a:r>
            <a:r>
              <a:rPr sz="2000" spc="-45" dirty="0">
                <a:latin typeface="Microsoft Sans Serif"/>
                <a:cs typeface="Microsoft Sans Serif"/>
              </a:rPr>
              <a:t> </a:t>
            </a:r>
            <a:r>
              <a:rPr sz="2000" spc="-10" dirty="0">
                <a:latin typeface="Microsoft Sans Serif"/>
                <a:cs typeface="Microsoft Sans Serif"/>
              </a:rPr>
              <a:t>block.</a:t>
            </a:r>
            <a:endParaRPr sz="2000" dirty="0">
              <a:latin typeface="Microsoft Sans Serif"/>
              <a:cs typeface="Microsoft Sans Serif"/>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325882"/>
            <a:ext cx="5951855" cy="574040"/>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25" dirty="0"/>
              <a:t> </a:t>
            </a:r>
            <a:r>
              <a:rPr spc="-459" dirty="0"/>
              <a:t>NERVE</a:t>
            </a:r>
            <a:r>
              <a:rPr dirty="0"/>
              <a:t> </a:t>
            </a:r>
            <a:r>
              <a:rPr spc="-505" dirty="0"/>
              <a:t>BLOCK</a:t>
            </a:r>
          </a:p>
        </p:txBody>
      </p:sp>
      <p:sp>
        <p:nvSpPr>
          <p:cNvPr id="3" name="object 3"/>
          <p:cNvSpPr txBox="1"/>
          <p:nvPr/>
        </p:nvSpPr>
        <p:spPr>
          <a:xfrm>
            <a:off x="1220520" y="1095933"/>
            <a:ext cx="9657715" cy="4594976"/>
          </a:xfrm>
          <a:prstGeom prst="rect">
            <a:avLst/>
          </a:prstGeom>
        </p:spPr>
        <p:txBody>
          <a:bodyPr vert="horz" wrap="square" lIns="0" tIns="83185" rIns="0" bIns="0" rtlCol="0">
            <a:spAutoFit/>
          </a:bodyPr>
          <a:lstStyle/>
          <a:p>
            <a:pPr marL="12700">
              <a:lnSpc>
                <a:spcPct val="100000"/>
              </a:lnSpc>
              <a:spcBef>
                <a:spcPts val="655"/>
              </a:spcBef>
            </a:pPr>
            <a:r>
              <a:rPr sz="2400" b="1" spc="-175" dirty="0">
                <a:latin typeface="Arial"/>
                <a:cs typeface="Arial"/>
              </a:rPr>
              <a:t>Failures</a:t>
            </a:r>
            <a:r>
              <a:rPr sz="2400" b="1" spc="-40" dirty="0">
                <a:latin typeface="Arial"/>
                <a:cs typeface="Arial"/>
              </a:rPr>
              <a:t> </a:t>
            </a:r>
            <a:r>
              <a:rPr sz="2400" b="1" dirty="0">
                <a:latin typeface="Arial"/>
                <a:cs typeface="Arial"/>
              </a:rPr>
              <a:t>of</a:t>
            </a:r>
            <a:r>
              <a:rPr sz="2400" b="1" spc="-45" dirty="0">
                <a:latin typeface="Arial"/>
                <a:cs typeface="Arial"/>
              </a:rPr>
              <a:t> </a:t>
            </a:r>
            <a:r>
              <a:rPr sz="2400" b="1" spc="-80" dirty="0">
                <a:latin typeface="Arial"/>
                <a:cs typeface="Arial"/>
              </a:rPr>
              <a:t>Anesthesia</a:t>
            </a:r>
            <a:endParaRPr sz="2400" dirty="0">
              <a:latin typeface="Arial"/>
              <a:cs typeface="Arial"/>
            </a:endParaRPr>
          </a:p>
          <a:p>
            <a:pPr marL="241300" indent="-228600">
              <a:lnSpc>
                <a:spcPct val="100000"/>
              </a:lnSpc>
              <a:spcBef>
                <a:spcPts val="1300"/>
              </a:spcBef>
              <a:buSzPct val="125000"/>
              <a:buFont typeface="Arial MT"/>
              <a:buChar char="•"/>
              <a:tabLst>
                <a:tab pos="241300" algn="l"/>
              </a:tabLst>
            </a:pPr>
            <a:r>
              <a:rPr sz="2400" spc="-100" dirty="0">
                <a:latin typeface="Microsoft Sans Serif"/>
                <a:cs typeface="Microsoft Sans Serif"/>
              </a:rPr>
              <a:t>Highly</a:t>
            </a:r>
            <a:r>
              <a:rPr sz="2400" spc="-5" dirty="0">
                <a:latin typeface="Microsoft Sans Serif"/>
                <a:cs typeface="Microsoft Sans Serif"/>
              </a:rPr>
              <a:t> </a:t>
            </a:r>
            <a:r>
              <a:rPr sz="2400" spc="-254" dirty="0">
                <a:latin typeface="Microsoft Sans Serif"/>
                <a:cs typeface="Microsoft Sans Serif"/>
              </a:rPr>
              <a:t>successful</a:t>
            </a:r>
            <a:r>
              <a:rPr sz="2400" spc="60" dirty="0">
                <a:latin typeface="Microsoft Sans Serif"/>
                <a:cs typeface="Microsoft Sans Serif"/>
              </a:rPr>
              <a:t> </a:t>
            </a:r>
            <a:r>
              <a:rPr sz="2400" spc="-145" dirty="0">
                <a:latin typeface="Microsoft Sans Serif"/>
                <a:cs typeface="Microsoft Sans Serif"/>
              </a:rPr>
              <a:t>injection</a:t>
            </a:r>
            <a:r>
              <a:rPr sz="2400" spc="-5" dirty="0">
                <a:latin typeface="Microsoft Sans Serif"/>
                <a:cs typeface="Microsoft Sans Serif"/>
              </a:rPr>
              <a:t> </a:t>
            </a:r>
            <a:r>
              <a:rPr sz="2400" dirty="0">
                <a:latin typeface="Microsoft Sans Serif"/>
                <a:cs typeface="Microsoft Sans Serif"/>
              </a:rPr>
              <a:t>(&gt;95%</a:t>
            </a:r>
            <a:r>
              <a:rPr sz="2400" spc="30" dirty="0">
                <a:latin typeface="Microsoft Sans Serif"/>
                <a:cs typeface="Microsoft Sans Serif"/>
              </a:rPr>
              <a:t> </a:t>
            </a:r>
            <a:r>
              <a:rPr sz="2400" spc="-170" dirty="0">
                <a:latin typeface="Microsoft Sans Serif"/>
                <a:cs typeface="Microsoft Sans Serif"/>
              </a:rPr>
              <a:t>incidence</a:t>
            </a:r>
            <a:r>
              <a:rPr sz="2400" spc="10" dirty="0">
                <a:latin typeface="Microsoft Sans Serif"/>
                <a:cs typeface="Microsoft Sans Serif"/>
              </a:rPr>
              <a:t> </a:t>
            </a:r>
            <a:r>
              <a:rPr sz="2400" dirty="0">
                <a:latin typeface="Microsoft Sans Serif"/>
                <a:cs typeface="Microsoft Sans Serif"/>
              </a:rPr>
              <a:t>of</a:t>
            </a:r>
            <a:r>
              <a:rPr sz="2400" spc="75" dirty="0">
                <a:latin typeface="Microsoft Sans Serif"/>
                <a:cs typeface="Microsoft Sans Serif"/>
              </a:rPr>
              <a:t> </a:t>
            </a:r>
            <a:r>
              <a:rPr sz="2400" spc="-320" dirty="0">
                <a:latin typeface="Microsoft Sans Serif"/>
                <a:cs typeface="Microsoft Sans Serif"/>
              </a:rPr>
              <a:t>success)</a:t>
            </a:r>
            <a:endParaRPr sz="2400" dirty="0">
              <a:latin typeface="Microsoft Sans Serif"/>
              <a:cs typeface="Microsoft Sans Serif"/>
            </a:endParaRPr>
          </a:p>
          <a:p>
            <a:pPr marL="241300" indent="-228600">
              <a:lnSpc>
                <a:spcPct val="100000"/>
              </a:lnSpc>
              <a:spcBef>
                <a:spcPts val="1275"/>
              </a:spcBef>
              <a:buSzPct val="125000"/>
              <a:buFont typeface="Arial MT"/>
              <a:buChar char="•"/>
              <a:tabLst>
                <a:tab pos="241300" algn="l"/>
              </a:tabLst>
            </a:pPr>
            <a:r>
              <a:rPr sz="2400" b="1" spc="-125" dirty="0">
                <a:latin typeface="Arial"/>
                <a:cs typeface="Arial"/>
              </a:rPr>
              <a:t>Unilateral</a:t>
            </a:r>
            <a:r>
              <a:rPr sz="2400" b="1" spc="-45" dirty="0">
                <a:latin typeface="Arial"/>
                <a:cs typeface="Arial"/>
              </a:rPr>
              <a:t> </a:t>
            </a:r>
            <a:r>
              <a:rPr sz="2400" b="1" spc="-180" dirty="0">
                <a:latin typeface="Arial"/>
                <a:cs typeface="Arial"/>
              </a:rPr>
              <a:t>anesthesia</a:t>
            </a:r>
            <a:r>
              <a:rPr sz="2400" spc="-180" dirty="0">
                <a:latin typeface="Microsoft Sans Serif"/>
                <a:cs typeface="Microsoft Sans Serif"/>
              </a:rPr>
              <a:t>:</a:t>
            </a:r>
            <a:r>
              <a:rPr sz="2400" spc="-15" dirty="0">
                <a:latin typeface="Microsoft Sans Serif"/>
                <a:cs typeface="Microsoft Sans Serif"/>
              </a:rPr>
              <a:t> </a:t>
            </a:r>
            <a:r>
              <a:rPr sz="2400" dirty="0">
                <a:latin typeface="Microsoft Sans Serif"/>
                <a:cs typeface="Microsoft Sans Serif"/>
              </a:rPr>
              <a:t>If</a:t>
            </a:r>
            <a:r>
              <a:rPr sz="2400" spc="85" dirty="0">
                <a:latin typeface="Microsoft Sans Serif"/>
                <a:cs typeface="Microsoft Sans Serif"/>
              </a:rPr>
              <a:t> </a:t>
            </a:r>
            <a:r>
              <a:rPr sz="2400" spc="-170" dirty="0">
                <a:latin typeface="Microsoft Sans Serif"/>
                <a:cs typeface="Microsoft Sans Serif"/>
              </a:rPr>
              <a:t>solution</a:t>
            </a:r>
            <a:r>
              <a:rPr sz="2400" spc="1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100" dirty="0">
                <a:latin typeface="Microsoft Sans Serif"/>
                <a:cs typeface="Microsoft Sans Serif"/>
              </a:rPr>
              <a:t>deposited</a:t>
            </a:r>
            <a:r>
              <a:rPr sz="2400" spc="25" dirty="0">
                <a:latin typeface="Microsoft Sans Serif"/>
                <a:cs typeface="Microsoft Sans Serif"/>
              </a:rPr>
              <a:t> </a:t>
            </a:r>
            <a:r>
              <a:rPr sz="2400" dirty="0">
                <a:latin typeface="Microsoft Sans Serif"/>
                <a:cs typeface="Microsoft Sans Serif"/>
              </a:rPr>
              <a:t>to</a:t>
            </a:r>
            <a:r>
              <a:rPr sz="2400" spc="25" dirty="0">
                <a:latin typeface="Microsoft Sans Serif"/>
                <a:cs typeface="Microsoft Sans Serif"/>
              </a:rPr>
              <a:t> </a:t>
            </a:r>
            <a:r>
              <a:rPr sz="2400" spc="-200" dirty="0">
                <a:latin typeface="Microsoft Sans Serif"/>
                <a:cs typeface="Microsoft Sans Serif"/>
              </a:rPr>
              <a:t>one</a:t>
            </a:r>
            <a:r>
              <a:rPr sz="2400" spc="10" dirty="0">
                <a:latin typeface="Microsoft Sans Serif"/>
                <a:cs typeface="Microsoft Sans Serif"/>
              </a:rPr>
              <a:t> </a:t>
            </a:r>
            <a:r>
              <a:rPr sz="2400" spc="-155" dirty="0">
                <a:latin typeface="Microsoft Sans Serif"/>
                <a:cs typeface="Microsoft Sans Serif"/>
              </a:rPr>
              <a:t>side</a:t>
            </a:r>
            <a:r>
              <a:rPr sz="2400" spc="10" dirty="0">
                <a:latin typeface="Microsoft Sans Serif"/>
                <a:cs typeface="Microsoft Sans Serif"/>
              </a:rPr>
              <a:t> </a:t>
            </a:r>
            <a:r>
              <a:rPr sz="2400" dirty="0">
                <a:latin typeface="Microsoft Sans Serif"/>
                <a:cs typeface="Microsoft Sans Serif"/>
              </a:rPr>
              <a:t>of</a:t>
            </a:r>
            <a:r>
              <a:rPr sz="2400" spc="95" dirty="0">
                <a:latin typeface="Microsoft Sans Serif"/>
                <a:cs typeface="Microsoft Sans Serif"/>
              </a:rPr>
              <a:t> </a:t>
            </a:r>
            <a:r>
              <a:rPr sz="2400" spc="-140" dirty="0">
                <a:latin typeface="Microsoft Sans Serif"/>
                <a:cs typeface="Microsoft Sans Serif"/>
              </a:rPr>
              <a:t>the</a:t>
            </a:r>
            <a:r>
              <a:rPr sz="2400" spc="30" dirty="0">
                <a:latin typeface="Microsoft Sans Serif"/>
                <a:cs typeface="Microsoft Sans Serif"/>
              </a:rPr>
              <a:t> </a:t>
            </a:r>
            <a:r>
              <a:rPr sz="2400" spc="-185" dirty="0">
                <a:latin typeface="Microsoft Sans Serif"/>
                <a:cs typeface="Microsoft Sans Serif"/>
              </a:rPr>
              <a:t>incisive</a:t>
            </a:r>
            <a:r>
              <a:rPr sz="2400" spc="10" dirty="0">
                <a:latin typeface="Microsoft Sans Serif"/>
                <a:cs typeface="Microsoft Sans Serif"/>
              </a:rPr>
              <a:t> </a:t>
            </a:r>
            <a:r>
              <a:rPr sz="2400" spc="-25" dirty="0">
                <a:latin typeface="Microsoft Sans Serif"/>
                <a:cs typeface="Microsoft Sans Serif"/>
              </a:rPr>
              <a:t>canal</a:t>
            </a:r>
            <a:endParaRPr sz="2400" dirty="0">
              <a:latin typeface="Microsoft Sans Serif"/>
              <a:cs typeface="Microsoft Sans Serif"/>
            </a:endParaRPr>
          </a:p>
          <a:p>
            <a:pPr marL="697865" lvl="1" indent="-228600">
              <a:lnSpc>
                <a:spcPct val="100000"/>
              </a:lnSpc>
              <a:spcBef>
                <a:spcPts val="810"/>
              </a:spcBef>
              <a:buSzPct val="125000"/>
              <a:buFont typeface="Arial MT"/>
              <a:buChar char="•"/>
              <a:tabLst>
                <a:tab pos="697865" algn="l"/>
              </a:tabLst>
            </a:pPr>
            <a:r>
              <a:rPr sz="2400" b="1" spc="-300" dirty="0">
                <a:latin typeface="Arial"/>
                <a:cs typeface="Arial"/>
              </a:rPr>
              <a:t>To</a:t>
            </a:r>
            <a:r>
              <a:rPr sz="2400" b="1" spc="-5" dirty="0">
                <a:latin typeface="Arial"/>
                <a:cs typeface="Arial"/>
              </a:rPr>
              <a:t> </a:t>
            </a:r>
            <a:r>
              <a:rPr sz="2400" b="1" spc="-185" dirty="0">
                <a:latin typeface="Arial"/>
                <a:cs typeface="Arial"/>
              </a:rPr>
              <a:t>correct</a:t>
            </a:r>
            <a:r>
              <a:rPr sz="2400" spc="-185" dirty="0">
                <a:latin typeface="Microsoft Sans Serif"/>
                <a:cs typeface="Microsoft Sans Serif"/>
              </a:rPr>
              <a:t>:</a:t>
            </a:r>
            <a:r>
              <a:rPr sz="2400" spc="-10" dirty="0">
                <a:latin typeface="Microsoft Sans Serif"/>
                <a:cs typeface="Microsoft Sans Serif"/>
              </a:rPr>
              <a:t> </a:t>
            </a:r>
            <a:r>
              <a:rPr sz="2400" spc="-170" dirty="0">
                <a:latin typeface="Microsoft Sans Serif"/>
                <a:cs typeface="Microsoft Sans Serif"/>
              </a:rPr>
              <a:t>Reinsert</a:t>
            </a:r>
            <a:r>
              <a:rPr sz="2400" spc="-20" dirty="0">
                <a:latin typeface="Microsoft Sans Serif"/>
                <a:cs typeface="Microsoft Sans Serif"/>
              </a:rPr>
              <a:t> </a:t>
            </a:r>
            <a:r>
              <a:rPr sz="2400" spc="-120" dirty="0">
                <a:latin typeface="Microsoft Sans Serif"/>
                <a:cs typeface="Microsoft Sans Serif"/>
              </a:rPr>
              <a:t>the</a:t>
            </a:r>
            <a:r>
              <a:rPr sz="2400" spc="10" dirty="0">
                <a:latin typeface="Microsoft Sans Serif"/>
                <a:cs typeface="Microsoft Sans Serif"/>
              </a:rPr>
              <a:t> </a:t>
            </a:r>
            <a:r>
              <a:rPr sz="2400" spc="-105" dirty="0">
                <a:latin typeface="Microsoft Sans Serif"/>
                <a:cs typeface="Microsoft Sans Serif"/>
              </a:rPr>
              <a:t>needle</a:t>
            </a:r>
            <a:r>
              <a:rPr sz="2400" spc="25" dirty="0">
                <a:latin typeface="Microsoft Sans Serif"/>
                <a:cs typeface="Microsoft Sans Serif"/>
              </a:rPr>
              <a:t> </a:t>
            </a:r>
            <a:r>
              <a:rPr sz="2400" spc="-90" dirty="0">
                <a:latin typeface="Microsoft Sans Serif"/>
                <a:cs typeface="Microsoft Sans Serif"/>
              </a:rPr>
              <a:t>into</a:t>
            </a:r>
            <a:r>
              <a:rPr sz="2400" spc="5" dirty="0">
                <a:latin typeface="Microsoft Sans Serif"/>
                <a:cs typeface="Microsoft Sans Serif"/>
              </a:rPr>
              <a:t> </a:t>
            </a:r>
            <a:r>
              <a:rPr sz="2400" spc="-114" dirty="0">
                <a:latin typeface="Microsoft Sans Serif"/>
                <a:cs typeface="Microsoft Sans Serif"/>
              </a:rPr>
              <a:t>the</a:t>
            </a:r>
            <a:r>
              <a:rPr sz="2400" spc="25" dirty="0">
                <a:latin typeface="Microsoft Sans Serif"/>
                <a:cs typeface="Microsoft Sans Serif"/>
              </a:rPr>
              <a:t> </a:t>
            </a:r>
            <a:r>
              <a:rPr sz="2400" spc="-30" dirty="0">
                <a:latin typeface="Microsoft Sans Serif"/>
                <a:cs typeface="Microsoft Sans Serif"/>
              </a:rPr>
              <a:t>already</a:t>
            </a:r>
            <a:r>
              <a:rPr sz="2400" spc="-15" dirty="0">
                <a:latin typeface="Microsoft Sans Serif"/>
                <a:cs typeface="Microsoft Sans Serif"/>
              </a:rPr>
              <a:t> </a:t>
            </a:r>
            <a:r>
              <a:rPr sz="2400" spc="-125" dirty="0">
                <a:latin typeface="Microsoft Sans Serif"/>
                <a:cs typeface="Microsoft Sans Serif"/>
              </a:rPr>
              <a:t>anesthetized</a:t>
            </a:r>
            <a:r>
              <a:rPr sz="2400" spc="-5" dirty="0">
                <a:latin typeface="Microsoft Sans Serif"/>
                <a:cs typeface="Microsoft Sans Serif"/>
              </a:rPr>
              <a:t> </a:t>
            </a:r>
            <a:r>
              <a:rPr sz="2400" spc="-185" dirty="0">
                <a:latin typeface="Microsoft Sans Serif"/>
                <a:cs typeface="Microsoft Sans Serif"/>
              </a:rPr>
              <a:t>tissue</a:t>
            </a:r>
            <a:r>
              <a:rPr sz="2400" spc="-20" dirty="0">
                <a:latin typeface="Microsoft Sans Serif"/>
                <a:cs typeface="Microsoft Sans Serif"/>
              </a:rPr>
              <a:t> </a:t>
            </a:r>
            <a:r>
              <a:rPr sz="2400" spc="-75" dirty="0">
                <a:latin typeface="Microsoft Sans Serif"/>
                <a:cs typeface="Microsoft Sans Serif"/>
              </a:rPr>
              <a:t>and</a:t>
            </a:r>
            <a:r>
              <a:rPr sz="2400" spc="15" dirty="0">
                <a:latin typeface="Microsoft Sans Serif"/>
                <a:cs typeface="Microsoft Sans Serif"/>
              </a:rPr>
              <a:t> </a:t>
            </a:r>
            <a:r>
              <a:rPr sz="2400" spc="-95" dirty="0">
                <a:latin typeface="Microsoft Sans Serif"/>
                <a:cs typeface="Microsoft Sans Serif"/>
              </a:rPr>
              <a:t>reinject</a:t>
            </a:r>
            <a:r>
              <a:rPr sz="2400" spc="30" dirty="0">
                <a:latin typeface="Microsoft Sans Serif"/>
                <a:cs typeface="Microsoft Sans Serif"/>
              </a:rPr>
              <a:t> </a:t>
            </a:r>
            <a:r>
              <a:rPr sz="2400" spc="-10" dirty="0">
                <a:latin typeface="Microsoft Sans Serif"/>
                <a:cs typeface="Microsoft Sans Serif"/>
              </a:rPr>
              <a:t>solution</a:t>
            </a:r>
            <a:r>
              <a:rPr lang="en-US" sz="2400" spc="-10" dirty="0">
                <a:latin typeface="Microsoft Sans Serif"/>
                <a:cs typeface="Microsoft Sans Serif"/>
              </a:rPr>
              <a:t> </a:t>
            </a:r>
            <a:r>
              <a:rPr sz="2400" spc="-80" dirty="0">
                <a:latin typeface="Microsoft Sans Serif"/>
                <a:cs typeface="Microsoft Sans Serif"/>
              </a:rPr>
              <a:t>into</a:t>
            </a:r>
            <a:r>
              <a:rPr sz="2400" spc="15" dirty="0">
                <a:latin typeface="Microsoft Sans Serif"/>
                <a:cs typeface="Microsoft Sans Serif"/>
              </a:rPr>
              <a:t> </a:t>
            </a:r>
            <a:r>
              <a:rPr sz="2400" spc="-120" dirty="0">
                <a:latin typeface="Microsoft Sans Serif"/>
                <a:cs typeface="Microsoft Sans Serif"/>
              </a:rPr>
              <a:t>the</a:t>
            </a:r>
            <a:r>
              <a:rPr sz="2400" spc="5" dirty="0">
                <a:latin typeface="Microsoft Sans Serif"/>
                <a:cs typeface="Microsoft Sans Serif"/>
              </a:rPr>
              <a:t> </a:t>
            </a:r>
            <a:r>
              <a:rPr sz="2400" spc="-254" dirty="0">
                <a:latin typeface="Microsoft Sans Serif"/>
                <a:cs typeface="Microsoft Sans Serif"/>
              </a:rPr>
              <a:t>un</a:t>
            </a:r>
            <a:r>
              <a:rPr sz="2400" spc="-120" dirty="0">
                <a:latin typeface="Microsoft Sans Serif"/>
                <a:cs typeface="Microsoft Sans Serif"/>
              </a:rPr>
              <a:t>anesthetized</a:t>
            </a:r>
            <a:r>
              <a:rPr sz="2400" spc="-5" dirty="0">
                <a:latin typeface="Microsoft Sans Serif"/>
                <a:cs typeface="Microsoft Sans Serif"/>
              </a:rPr>
              <a:t> </a:t>
            </a:r>
            <a:r>
              <a:rPr sz="2400" spc="-20" dirty="0">
                <a:latin typeface="Microsoft Sans Serif"/>
                <a:cs typeface="Microsoft Sans Serif"/>
              </a:rPr>
              <a:t>area.</a:t>
            </a:r>
            <a:endParaRPr sz="2400" dirty="0">
              <a:latin typeface="Microsoft Sans Serif"/>
              <a:cs typeface="Microsoft Sans Serif"/>
            </a:endParaRPr>
          </a:p>
          <a:p>
            <a:pPr marL="240665" marR="156845" indent="-228600">
              <a:lnSpc>
                <a:spcPct val="110000"/>
              </a:lnSpc>
              <a:spcBef>
                <a:spcPts val="944"/>
              </a:spcBef>
              <a:buSzPct val="125000"/>
              <a:buFont typeface="Arial MT"/>
              <a:buChar char="•"/>
              <a:tabLst>
                <a:tab pos="240665" algn="l"/>
              </a:tabLst>
            </a:pPr>
            <a:r>
              <a:rPr sz="2400" spc="-114" dirty="0">
                <a:latin typeface="Microsoft Sans Serif"/>
                <a:cs typeface="Microsoft Sans Serif"/>
              </a:rPr>
              <a:t>Inadequate</a:t>
            </a:r>
            <a:r>
              <a:rPr sz="2400" spc="-45" dirty="0">
                <a:latin typeface="Microsoft Sans Serif"/>
                <a:cs typeface="Microsoft Sans Serif"/>
              </a:rPr>
              <a:t> </a:t>
            </a:r>
            <a:r>
              <a:rPr sz="2400" dirty="0">
                <a:latin typeface="Microsoft Sans Serif"/>
                <a:cs typeface="Microsoft Sans Serif"/>
              </a:rPr>
              <a:t>palatal</a:t>
            </a:r>
            <a:r>
              <a:rPr sz="2400" spc="-160" dirty="0">
                <a:latin typeface="Microsoft Sans Serif"/>
                <a:cs typeface="Microsoft Sans Serif"/>
              </a:rPr>
              <a:t> </a:t>
            </a:r>
            <a:r>
              <a:rPr sz="2400" spc="-80" dirty="0">
                <a:latin typeface="Microsoft Sans Serif"/>
                <a:cs typeface="Microsoft Sans Serif"/>
              </a:rPr>
              <a:t>soft</a:t>
            </a:r>
            <a:r>
              <a:rPr sz="2400" spc="-45"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180" dirty="0">
                <a:latin typeface="Microsoft Sans Serif"/>
                <a:cs typeface="Microsoft Sans Serif"/>
              </a:rPr>
              <a:t>anesthesia</a:t>
            </a:r>
            <a:r>
              <a:rPr sz="2400" spc="25"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dirty="0">
                <a:latin typeface="Microsoft Sans Serif"/>
                <a:cs typeface="Microsoft Sans Serif"/>
              </a:rPr>
              <a:t>area</a:t>
            </a:r>
            <a:r>
              <a:rPr sz="2400" spc="-5" dirty="0">
                <a:latin typeface="Microsoft Sans Serif"/>
                <a:cs typeface="Microsoft Sans Serif"/>
              </a:rPr>
              <a:t> </a:t>
            </a:r>
            <a:r>
              <a:rPr sz="2400" dirty="0">
                <a:latin typeface="Microsoft Sans Serif"/>
                <a:cs typeface="Microsoft Sans Serif"/>
              </a:rPr>
              <a:t>of</a:t>
            </a:r>
            <a:r>
              <a:rPr sz="2400" spc="3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45" dirty="0">
                <a:latin typeface="Microsoft Sans Serif"/>
                <a:cs typeface="Microsoft Sans Serif"/>
              </a:rPr>
              <a:t>maxillary</a:t>
            </a:r>
            <a:r>
              <a:rPr sz="2400" spc="-25" dirty="0">
                <a:latin typeface="Microsoft Sans Serif"/>
                <a:cs typeface="Microsoft Sans Serif"/>
              </a:rPr>
              <a:t> </a:t>
            </a:r>
            <a:r>
              <a:rPr sz="2400" spc="-120" dirty="0">
                <a:latin typeface="Microsoft Sans Serif"/>
                <a:cs typeface="Microsoft Sans Serif"/>
              </a:rPr>
              <a:t>canine </a:t>
            </a:r>
            <a:r>
              <a:rPr sz="2400" spc="-80" dirty="0">
                <a:latin typeface="Microsoft Sans Serif"/>
                <a:cs typeface="Microsoft Sans Serif"/>
              </a:rPr>
              <a:t>and </a:t>
            </a:r>
            <a:r>
              <a:rPr sz="2400" spc="-40" dirty="0">
                <a:latin typeface="Microsoft Sans Serif"/>
                <a:cs typeface="Microsoft Sans Serif"/>
              </a:rPr>
              <a:t>first</a:t>
            </a:r>
            <a:r>
              <a:rPr sz="2400" spc="-100" dirty="0">
                <a:latin typeface="Microsoft Sans Serif"/>
                <a:cs typeface="Microsoft Sans Serif"/>
              </a:rPr>
              <a:t> </a:t>
            </a:r>
            <a:r>
              <a:rPr sz="2400" spc="-10" dirty="0">
                <a:latin typeface="Microsoft Sans Serif"/>
                <a:cs typeface="Microsoft Sans Serif"/>
              </a:rPr>
              <a:t>premolar</a:t>
            </a:r>
            <a:endParaRPr sz="2400" dirty="0">
              <a:latin typeface="Microsoft Sans Serif"/>
              <a:cs typeface="Microsoft Sans Serif"/>
            </a:endParaRPr>
          </a:p>
          <a:p>
            <a:pPr marL="697865" lvl="1" indent="-228600">
              <a:lnSpc>
                <a:spcPct val="100000"/>
              </a:lnSpc>
              <a:spcBef>
                <a:spcPts val="790"/>
              </a:spcBef>
              <a:buSzPct val="125000"/>
              <a:buFont typeface="Arial MT"/>
              <a:buChar char="•"/>
              <a:tabLst>
                <a:tab pos="697865" algn="l"/>
              </a:tabLst>
            </a:pPr>
            <a:r>
              <a:rPr sz="2400" spc="-60" dirty="0">
                <a:latin typeface="Microsoft Sans Serif"/>
                <a:cs typeface="Microsoft Sans Serif"/>
              </a:rPr>
              <a:t>fibers</a:t>
            </a:r>
            <a:r>
              <a:rPr sz="2400" spc="-50" dirty="0">
                <a:latin typeface="Microsoft Sans Serif"/>
                <a:cs typeface="Microsoft Sans Serif"/>
              </a:rPr>
              <a:t> </a:t>
            </a:r>
            <a:r>
              <a:rPr sz="2400" spc="-85" dirty="0">
                <a:latin typeface="Microsoft Sans Serif"/>
                <a:cs typeface="Microsoft Sans Serif"/>
              </a:rPr>
              <a:t>from</a:t>
            </a:r>
            <a:r>
              <a:rPr sz="2400" dirty="0">
                <a:latin typeface="Microsoft Sans Serif"/>
                <a:cs typeface="Microsoft Sans Serif"/>
              </a:rPr>
              <a:t> </a:t>
            </a:r>
            <a:r>
              <a:rPr sz="2400" spc="-110" dirty="0">
                <a:latin typeface="Microsoft Sans Serif"/>
                <a:cs typeface="Microsoft Sans Serif"/>
              </a:rPr>
              <a:t>the</a:t>
            </a:r>
            <a:r>
              <a:rPr sz="2400" spc="15" dirty="0">
                <a:latin typeface="Microsoft Sans Serif"/>
                <a:cs typeface="Microsoft Sans Serif"/>
              </a:rPr>
              <a:t> </a:t>
            </a:r>
            <a:r>
              <a:rPr sz="2400" spc="-165" dirty="0">
                <a:latin typeface="Microsoft Sans Serif"/>
                <a:cs typeface="Microsoft Sans Serif"/>
              </a:rPr>
              <a:t>GPN</a:t>
            </a:r>
            <a:r>
              <a:rPr sz="2400" spc="10" dirty="0">
                <a:latin typeface="Microsoft Sans Serif"/>
                <a:cs typeface="Microsoft Sans Serif"/>
              </a:rPr>
              <a:t> </a:t>
            </a:r>
            <a:r>
              <a:rPr sz="2400" spc="-45" dirty="0">
                <a:latin typeface="Microsoft Sans Serif"/>
                <a:cs typeface="Microsoft Sans Serif"/>
              </a:rPr>
              <a:t>overlap</a:t>
            </a:r>
            <a:r>
              <a:rPr sz="2400" spc="-5" dirty="0">
                <a:latin typeface="Microsoft Sans Serif"/>
                <a:cs typeface="Microsoft Sans Serif"/>
              </a:rPr>
              <a:t> </a:t>
            </a:r>
            <a:r>
              <a:rPr sz="2400" spc="-170" dirty="0">
                <a:latin typeface="Microsoft Sans Serif"/>
                <a:cs typeface="Microsoft Sans Serif"/>
              </a:rPr>
              <a:t>those</a:t>
            </a:r>
            <a:r>
              <a:rPr sz="2400" spc="10" dirty="0">
                <a:latin typeface="Microsoft Sans Serif"/>
                <a:cs typeface="Microsoft Sans Serif"/>
              </a:rPr>
              <a:t> </a:t>
            </a:r>
            <a:r>
              <a:rPr sz="2400" dirty="0">
                <a:latin typeface="Microsoft Sans Serif"/>
                <a:cs typeface="Microsoft Sans Serif"/>
              </a:rPr>
              <a:t>of</a:t>
            </a:r>
            <a:r>
              <a:rPr sz="2400" spc="65" dirty="0">
                <a:latin typeface="Microsoft Sans Serif"/>
                <a:cs typeface="Microsoft Sans Serif"/>
              </a:rPr>
              <a:t> </a:t>
            </a:r>
            <a:r>
              <a:rPr sz="2400" spc="-120" dirty="0">
                <a:latin typeface="Microsoft Sans Serif"/>
                <a:cs typeface="Microsoft Sans Serif"/>
              </a:rPr>
              <a:t>the</a:t>
            </a:r>
            <a:r>
              <a:rPr sz="2400" dirty="0">
                <a:latin typeface="Microsoft Sans Serif"/>
                <a:cs typeface="Microsoft Sans Serif"/>
              </a:rPr>
              <a:t> </a:t>
            </a:r>
            <a:r>
              <a:rPr sz="2400" spc="-105" dirty="0">
                <a:latin typeface="Microsoft Sans Serif"/>
                <a:cs typeface="Microsoft Sans Serif"/>
              </a:rPr>
              <a:t>nasopalatine</a:t>
            </a:r>
            <a:r>
              <a:rPr sz="2400" dirty="0">
                <a:latin typeface="Microsoft Sans Serif"/>
                <a:cs typeface="Microsoft Sans Serif"/>
              </a:rPr>
              <a:t> </a:t>
            </a:r>
            <a:r>
              <a:rPr sz="2400" spc="-10" dirty="0">
                <a:latin typeface="Microsoft Sans Serif"/>
                <a:cs typeface="Microsoft Sans Serif"/>
              </a:rPr>
              <a:t>nerve,</a:t>
            </a:r>
            <a:endParaRPr sz="2400" dirty="0">
              <a:latin typeface="Microsoft Sans Serif"/>
              <a:cs typeface="Microsoft Sans Serif"/>
            </a:endParaRPr>
          </a:p>
          <a:p>
            <a:pPr marL="697865" lvl="1" indent="-228600">
              <a:lnSpc>
                <a:spcPct val="100000"/>
              </a:lnSpc>
              <a:spcBef>
                <a:spcPts val="740"/>
              </a:spcBef>
              <a:buSzPct val="125000"/>
              <a:buFont typeface="Arial MT"/>
              <a:buChar char="•"/>
              <a:tabLst>
                <a:tab pos="697865" algn="l"/>
              </a:tabLst>
            </a:pPr>
            <a:r>
              <a:rPr sz="2400" b="1" spc="-300" dirty="0">
                <a:latin typeface="Arial"/>
                <a:cs typeface="Arial"/>
              </a:rPr>
              <a:t>To</a:t>
            </a:r>
            <a:r>
              <a:rPr sz="2400" b="1" spc="-5" dirty="0">
                <a:latin typeface="Arial"/>
                <a:cs typeface="Arial"/>
              </a:rPr>
              <a:t> </a:t>
            </a:r>
            <a:r>
              <a:rPr sz="2400" b="1" spc="-185" dirty="0">
                <a:latin typeface="Arial"/>
                <a:cs typeface="Arial"/>
              </a:rPr>
              <a:t>correct</a:t>
            </a:r>
            <a:r>
              <a:rPr sz="2400" spc="-185" dirty="0">
                <a:latin typeface="Microsoft Sans Serif"/>
                <a:cs typeface="Microsoft Sans Serif"/>
              </a:rPr>
              <a:t>:</a:t>
            </a:r>
            <a:r>
              <a:rPr sz="2400" spc="-10" dirty="0">
                <a:latin typeface="Microsoft Sans Serif"/>
                <a:cs typeface="Microsoft Sans Serif"/>
              </a:rPr>
              <a:t> </a:t>
            </a:r>
            <a:r>
              <a:rPr sz="2400" spc="-145" dirty="0">
                <a:latin typeface="Microsoft Sans Serif"/>
                <a:cs typeface="Microsoft Sans Serif"/>
              </a:rPr>
              <a:t>Local</a:t>
            </a:r>
            <a:r>
              <a:rPr sz="2400" spc="10" dirty="0">
                <a:latin typeface="Microsoft Sans Serif"/>
                <a:cs typeface="Microsoft Sans Serif"/>
              </a:rPr>
              <a:t> </a:t>
            </a:r>
            <a:r>
              <a:rPr sz="2400" spc="-50" dirty="0">
                <a:latin typeface="Microsoft Sans Serif"/>
                <a:cs typeface="Microsoft Sans Serif"/>
              </a:rPr>
              <a:t>infiltration</a:t>
            </a:r>
            <a:r>
              <a:rPr sz="2400" spc="-85" dirty="0">
                <a:latin typeface="Microsoft Sans Serif"/>
                <a:cs typeface="Microsoft Sans Serif"/>
              </a:rPr>
              <a:t> </a:t>
            </a:r>
            <a:r>
              <a:rPr sz="2400" spc="-125" dirty="0">
                <a:latin typeface="Microsoft Sans Serif"/>
                <a:cs typeface="Microsoft Sans Serif"/>
              </a:rPr>
              <a:t>may</a:t>
            </a:r>
            <a:r>
              <a:rPr sz="2400" spc="-10" dirty="0">
                <a:latin typeface="Microsoft Sans Serif"/>
                <a:cs typeface="Microsoft Sans Serif"/>
              </a:rPr>
              <a:t> </a:t>
            </a:r>
            <a:r>
              <a:rPr sz="2400" dirty="0">
                <a:latin typeface="Microsoft Sans Serif"/>
                <a:cs typeface="Microsoft Sans Serif"/>
              </a:rPr>
              <a:t>be</a:t>
            </a:r>
            <a:r>
              <a:rPr sz="2400" spc="-20" dirty="0">
                <a:latin typeface="Microsoft Sans Serif"/>
                <a:cs typeface="Microsoft Sans Serif"/>
              </a:rPr>
              <a:t> </a:t>
            </a:r>
            <a:r>
              <a:rPr sz="2400" spc="-165" dirty="0">
                <a:latin typeface="Microsoft Sans Serif"/>
                <a:cs typeface="Microsoft Sans Serif"/>
              </a:rPr>
              <a:t>necessary</a:t>
            </a:r>
            <a:r>
              <a:rPr sz="2400" spc="-20" dirty="0">
                <a:latin typeface="Microsoft Sans Serif"/>
                <a:cs typeface="Microsoft Sans Serif"/>
              </a:rPr>
              <a:t> </a:t>
            </a:r>
            <a:r>
              <a:rPr sz="2400" spc="-180" dirty="0">
                <a:latin typeface="Microsoft Sans Serif"/>
                <a:cs typeface="Microsoft Sans Serif"/>
              </a:rPr>
              <a:t>as</a:t>
            </a:r>
            <a:r>
              <a:rPr sz="2400" spc="25" dirty="0">
                <a:latin typeface="Microsoft Sans Serif"/>
                <a:cs typeface="Microsoft Sans Serif"/>
              </a:rPr>
              <a:t> </a:t>
            </a:r>
            <a:r>
              <a:rPr sz="2400" dirty="0">
                <a:latin typeface="Microsoft Sans Serif"/>
                <a:cs typeface="Microsoft Sans Serif"/>
              </a:rPr>
              <a:t>a</a:t>
            </a:r>
            <a:r>
              <a:rPr sz="2400" spc="-25" dirty="0">
                <a:latin typeface="Microsoft Sans Serif"/>
                <a:cs typeface="Microsoft Sans Serif"/>
              </a:rPr>
              <a:t> </a:t>
            </a:r>
            <a:r>
              <a:rPr sz="2400" spc="-155" dirty="0">
                <a:latin typeface="Microsoft Sans Serif"/>
                <a:cs typeface="Microsoft Sans Serif"/>
              </a:rPr>
              <a:t>supplement</a:t>
            </a:r>
            <a:r>
              <a:rPr sz="2400" spc="25" dirty="0">
                <a:latin typeface="Microsoft Sans Serif"/>
                <a:cs typeface="Microsoft Sans Serif"/>
              </a:rPr>
              <a:t> </a:t>
            </a:r>
            <a:r>
              <a:rPr sz="2400" spc="-105" dirty="0">
                <a:latin typeface="Microsoft Sans Serif"/>
                <a:cs typeface="Microsoft Sans Serif"/>
              </a:rPr>
              <a:t>in</a:t>
            </a:r>
            <a:r>
              <a:rPr sz="2400" spc="5" dirty="0">
                <a:latin typeface="Microsoft Sans Serif"/>
                <a:cs typeface="Microsoft Sans Serif"/>
              </a:rPr>
              <a:t> </a:t>
            </a:r>
            <a:r>
              <a:rPr sz="2400" spc="-120" dirty="0">
                <a:latin typeface="Microsoft Sans Serif"/>
                <a:cs typeface="Microsoft Sans Serif"/>
              </a:rPr>
              <a:t>the</a:t>
            </a:r>
            <a:r>
              <a:rPr sz="2400" spc="-15" dirty="0">
                <a:latin typeface="Microsoft Sans Serif"/>
                <a:cs typeface="Microsoft Sans Serif"/>
              </a:rPr>
              <a:t> </a:t>
            </a:r>
            <a:r>
              <a:rPr sz="2400" spc="-10" dirty="0">
                <a:latin typeface="Microsoft Sans Serif"/>
                <a:cs typeface="Microsoft Sans Serif"/>
              </a:rPr>
              <a:t>area</a:t>
            </a:r>
            <a:r>
              <a:rPr sz="2400" spc="-25" dirty="0">
                <a:latin typeface="Microsoft Sans Serif"/>
                <a:cs typeface="Microsoft Sans Serif"/>
              </a:rPr>
              <a:t> </a:t>
            </a:r>
            <a:r>
              <a:rPr sz="2400" spc="-10" dirty="0">
                <a:latin typeface="Microsoft Sans Serif"/>
                <a:cs typeface="Microsoft Sans Serif"/>
              </a:rPr>
              <a:t>inadequately</a:t>
            </a:r>
            <a:r>
              <a:rPr lang="en-US" sz="2400" spc="-10" dirty="0">
                <a:latin typeface="Microsoft Sans Serif"/>
                <a:cs typeface="Microsoft Sans Serif"/>
              </a:rPr>
              <a:t> </a:t>
            </a:r>
            <a:r>
              <a:rPr sz="2400" spc="-40" dirty="0">
                <a:latin typeface="Microsoft Sans Serif"/>
                <a:cs typeface="Microsoft Sans Serif"/>
              </a:rPr>
              <a:t>anesthetized</a:t>
            </a:r>
            <a:endParaRPr sz="2400" dirty="0">
              <a:latin typeface="Microsoft Sans Serif"/>
              <a:cs typeface="Microsoft Sans Serif"/>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51205"/>
            <a:ext cx="5951855" cy="574040"/>
          </a:xfrm>
          <a:prstGeom prst="rect">
            <a:avLst/>
          </a:prstGeom>
        </p:spPr>
        <p:txBody>
          <a:bodyPr vert="horz" wrap="square" lIns="0" tIns="12700" rIns="0" bIns="0" rtlCol="0">
            <a:spAutoFit/>
          </a:bodyPr>
          <a:lstStyle/>
          <a:p>
            <a:pPr marL="12700">
              <a:lnSpc>
                <a:spcPct val="100000"/>
              </a:lnSpc>
              <a:spcBef>
                <a:spcPts val="100"/>
              </a:spcBef>
            </a:pPr>
            <a:r>
              <a:rPr spc="-375" dirty="0"/>
              <a:t>NASOPALATINE</a:t>
            </a:r>
            <a:r>
              <a:rPr spc="-25" dirty="0"/>
              <a:t> </a:t>
            </a:r>
            <a:r>
              <a:rPr spc="-459" dirty="0"/>
              <a:t>NERVE</a:t>
            </a:r>
            <a:r>
              <a:rPr dirty="0"/>
              <a:t> </a:t>
            </a:r>
            <a:r>
              <a:rPr spc="-505" dirty="0"/>
              <a:t>BLOCK</a:t>
            </a:r>
          </a:p>
        </p:txBody>
      </p:sp>
      <p:sp>
        <p:nvSpPr>
          <p:cNvPr id="3" name="object 3"/>
          <p:cNvSpPr txBox="1"/>
          <p:nvPr/>
        </p:nvSpPr>
        <p:spPr>
          <a:xfrm>
            <a:off x="1135481" y="1024305"/>
            <a:ext cx="9683750" cy="4074795"/>
          </a:xfrm>
          <a:prstGeom prst="rect">
            <a:avLst/>
          </a:prstGeom>
        </p:spPr>
        <p:txBody>
          <a:bodyPr vert="horz" wrap="square" lIns="0" tIns="113030" rIns="0" bIns="0" rtlCol="0">
            <a:spAutoFit/>
          </a:bodyPr>
          <a:lstStyle/>
          <a:p>
            <a:pPr marL="12700">
              <a:lnSpc>
                <a:spcPct val="100000"/>
              </a:lnSpc>
              <a:spcBef>
                <a:spcPts val="890"/>
              </a:spcBef>
            </a:pPr>
            <a:r>
              <a:rPr sz="2400" b="1" spc="-114" dirty="0">
                <a:latin typeface="Arial"/>
                <a:cs typeface="Arial"/>
              </a:rPr>
              <a:t>Complications</a:t>
            </a:r>
            <a:endParaRPr sz="2400">
              <a:latin typeface="Arial"/>
              <a:cs typeface="Arial"/>
            </a:endParaRPr>
          </a:p>
          <a:p>
            <a:pPr marL="241300" indent="-228600">
              <a:lnSpc>
                <a:spcPct val="100000"/>
              </a:lnSpc>
              <a:spcBef>
                <a:spcPts val="1585"/>
              </a:spcBef>
              <a:buSzPct val="125000"/>
              <a:buFont typeface="Arial MT"/>
              <a:buChar char="•"/>
              <a:tabLst>
                <a:tab pos="241300" algn="l"/>
              </a:tabLst>
            </a:pPr>
            <a:r>
              <a:rPr sz="2400" spc="-254" dirty="0">
                <a:latin typeface="Microsoft Sans Serif"/>
                <a:cs typeface="Microsoft Sans Serif"/>
              </a:rPr>
              <a:t>Few</a:t>
            </a:r>
            <a:r>
              <a:rPr sz="2400" spc="15" dirty="0">
                <a:latin typeface="Microsoft Sans Serif"/>
                <a:cs typeface="Microsoft Sans Serif"/>
              </a:rPr>
              <a:t> </a:t>
            </a:r>
            <a:r>
              <a:rPr sz="2400" dirty="0">
                <a:latin typeface="Microsoft Sans Serif"/>
                <a:cs typeface="Microsoft Sans Serif"/>
              </a:rPr>
              <a:t>of</a:t>
            </a:r>
            <a:r>
              <a:rPr sz="2400" spc="95" dirty="0">
                <a:latin typeface="Microsoft Sans Serif"/>
                <a:cs typeface="Microsoft Sans Serif"/>
              </a:rPr>
              <a:t> </a:t>
            </a:r>
            <a:r>
              <a:rPr sz="2400" spc="-65" dirty="0">
                <a:latin typeface="Microsoft Sans Serif"/>
                <a:cs typeface="Microsoft Sans Serif"/>
              </a:rPr>
              <a:t>significance</a:t>
            </a:r>
            <a:endParaRPr sz="2400">
              <a:latin typeface="Microsoft Sans Serif"/>
              <a:cs typeface="Microsoft Sans Serif"/>
            </a:endParaRPr>
          </a:p>
          <a:p>
            <a:pPr marL="241300" marR="509905" indent="-229235">
              <a:lnSpc>
                <a:spcPct val="120000"/>
              </a:lnSpc>
              <a:spcBef>
                <a:spcPts val="990"/>
              </a:spcBef>
              <a:buSzPct val="125000"/>
              <a:buFont typeface="Arial MT"/>
              <a:buChar char="•"/>
              <a:tabLst>
                <a:tab pos="241300" algn="l"/>
              </a:tabLst>
            </a:pPr>
            <a:r>
              <a:rPr sz="2400" spc="-190" dirty="0">
                <a:latin typeface="Microsoft Sans Serif"/>
                <a:cs typeface="Microsoft Sans Serif"/>
              </a:rPr>
              <a:t>Hematoma</a:t>
            </a:r>
            <a:r>
              <a:rPr sz="2400" spc="25" dirty="0">
                <a:latin typeface="Microsoft Sans Serif"/>
                <a:cs typeface="Microsoft Sans Serif"/>
              </a:rPr>
              <a:t> </a:t>
            </a:r>
            <a:r>
              <a:rPr sz="2400" spc="-220" dirty="0">
                <a:latin typeface="Microsoft Sans Serif"/>
                <a:cs typeface="Microsoft Sans Serif"/>
              </a:rPr>
              <a:t>is</a:t>
            </a:r>
            <a:r>
              <a:rPr sz="2400" spc="30" dirty="0">
                <a:latin typeface="Microsoft Sans Serif"/>
                <a:cs typeface="Microsoft Sans Serif"/>
              </a:rPr>
              <a:t> </a:t>
            </a:r>
            <a:r>
              <a:rPr sz="2400" spc="-155" dirty="0">
                <a:latin typeface="Microsoft Sans Serif"/>
                <a:cs typeface="Microsoft Sans Serif"/>
              </a:rPr>
              <a:t>possible</a:t>
            </a:r>
            <a:r>
              <a:rPr sz="2400" spc="-5" dirty="0">
                <a:latin typeface="Microsoft Sans Serif"/>
                <a:cs typeface="Microsoft Sans Serif"/>
              </a:rPr>
              <a:t> </a:t>
            </a:r>
            <a:r>
              <a:rPr sz="2400" spc="-85" dirty="0">
                <a:latin typeface="Microsoft Sans Serif"/>
                <a:cs typeface="Microsoft Sans Serif"/>
              </a:rPr>
              <a:t>but</a:t>
            </a:r>
            <a:r>
              <a:rPr sz="2400" spc="-75" dirty="0">
                <a:latin typeface="Microsoft Sans Serif"/>
                <a:cs typeface="Microsoft Sans Serif"/>
              </a:rPr>
              <a:t> </a:t>
            </a:r>
            <a:r>
              <a:rPr sz="2400" spc="-110" dirty="0">
                <a:latin typeface="Microsoft Sans Serif"/>
                <a:cs typeface="Microsoft Sans Serif"/>
              </a:rPr>
              <a:t>extremely</a:t>
            </a:r>
            <a:r>
              <a:rPr sz="2400" spc="-50" dirty="0">
                <a:latin typeface="Microsoft Sans Serif"/>
                <a:cs typeface="Microsoft Sans Serif"/>
              </a:rPr>
              <a:t> </a:t>
            </a:r>
            <a:r>
              <a:rPr sz="2400" spc="-10" dirty="0">
                <a:latin typeface="Microsoft Sans Serif"/>
                <a:cs typeface="Microsoft Sans Serif"/>
              </a:rPr>
              <a:t>rare</a:t>
            </a:r>
            <a:r>
              <a:rPr sz="2400" spc="10" dirty="0">
                <a:latin typeface="Microsoft Sans Serif"/>
                <a:cs typeface="Microsoft Sans Serif"/>
              </a:rPr>
              <a:t> </a:t>
            </a:r>
            <a:r>
              <a:rPr sz="2400" spc="-200" dirty="0">
                <a:latin typeface="Microsoft Sans Serif"/>
                <a:cs typeface="Microsoft Sans Serif"/>
              </a:rPr>
              <a:t>because</a:t>
            </a:r>
            <a:r>
              <a:rPr sz="2400" spc="20"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40" dirty="0">
                <a:latin typeface="Microsoft Sans Serif"/>
                <a:cs typeface="Microsoft Sans Serif"/>
              </a:rPr>
              <a:t>the</a:t>
            </a:r>
            <a:r>
              <a:rPr sz="2400" spc="-5" dirty="0">
                <a:latin typeface="Microsoft Sans Serif"/>
                <a:cs typeface="Microsoft Sans Serif"/>
              </a:rPr>
              <a:t> </a:t>
            </a:r>
            <a:r>
              <a:rPr sz="2400" spc="-130" dirty="0">
                <a:latin typeface="Microsoft Sans Serif"/>
                <a:cs typeface="Microsoft Sans Serif"/>
              </a:rPr>
              <a:t>density</a:t>
            </a:r>
            <a:r>
              <a:rPr sz="2400" dirty="0">
                <a:latin typeface="Microsoft Sans Serif"/>
                <a:cs typeface="Microsoft Sans Serif"/>
              </a:rPr>
              <a:t> </a:t>
            </a:r>
            <a:r>
              <a:rPr sz="2400" spc="-85" dirty="0">
                <a:latin typeface="Microsoft Sans Serif"/>
                <a:cs typeface="Microsoft Sans Serif"/>
              </a:rPr>
              <a:t>and</a:t>
            </a:r>
            <a:r>
              <a:rPr sz="2400" spc="-30" dirty="0">
                <a:latin typeface="Microsoft Sans Serif"/>
                <a:cs typeface="Microsoft Sans Serif"/>
              </a:rPr>
              <a:t> </a:t>
            </a:r>
            <a:r>
              <a:rPr sz="2400" spc="-20" dirty="0">
                <a:latin typeface="Microsoft Sans Serif"/>
                <a:cs typeface="Microsoft Sans Serif"/>
              </a:rPr>
              <a:t>firm </a:t>
            </a:r>
            <a:r>
              <a:rPr sz="2400" spc="-155" dirty="0">
                <a:latin typeface="Microsoft Sans Serif"/>
                <a:cs typeface="Microsoft Sans Serif"/>
              </a:rPr>
              <a:t>adherence</a:t>
            </a:r>
            <a:r>
              <a:rPr sz="2400" spc="-5"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dirty="0">
                <a:latin typeface="Microsoft Sans Serif"/>
                <a:cs typeface="Microsoft Sans Serif"/>
              </a:rPr>
              <a:t>palatal</a:t>
            </a:r>
            <a:r>
              <a:rPr sz="2400" spc="-5" dirty="0">
                <a:latin typeface="Microsoft Sans Serif"/>
                <a:cs typeface="Microsoft Sans Serif"/>
              </a:rPr>
              <a:t> </a:t>
            </a:r>
            <a:r>
              <a:rPr sz="2400" spc="-95" dirty="0">
                <a:latin typeface="Microsoft Sans Serif"/>
                <a:cs typeface="Microsoft Sans Serif"/>
              </a:rPr>
              <a:t>soft</a:t>
            </a:r>
            <a:r>
              <a:rPr sz="2400" spc="-25" dirty="0">
                <a:latin typeface="Microsoft Sans Serif"/>
                <a:cs typeface="Microsoft Sans Serif"/>
              </a:rPr>
              <a:t> </a:t>
            </a:r>
            <a:r>
              <a:rPr sz="2400" spc="-254" dirty="0">
                <a:latin typeface="Microsoft Sans Serif"/>
                <a:cs typeface="Microsoft Sans Serif"/>
              </a:rPr>
              <a:t>tissues</a:t>
            </a:r>
            <a:r>
              <a:rPr sz="2400" spc="25" dirty="0">
                <a:latin typeface="Microsoft Sans Serif"/>
                <a:cs typeface="Microsoft Sans Serif"/>
              </a:rPr>
              <a:t> </a:t>
            </a:r>
            <a:r>
              <a:rPr sz="2400" dirty="0">
                <a:latin typeface="Microsoft Sans Serif"/>
                <a:cs typeface="Microsoft Sans Serif"/>
              </a:rPr>
              <a:t>to</a:t>
            </a:r>
            <a:r>
              <a:rPr sz="2400" spc="-20" dirty="0">
                <a:latin typeface="Microsoft Sans Serif"/>
                <a:cs typeface="Microsoft Sans Serif"/>
              </a:rPr>
              <a:t> </a:t>
            </a:r>
            <a:r>
              <a:rPr sz="2400" spc="-10" dirty="0">
                <a:latin typeface="Microsoft Sans Serif"/>
                <a:cs typeface="Microsoft Sans Serif"/>
              </a:rPr>
              <a:t>bone.</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210" dirty="0">
                <a:latin typeface="Microsoft Sans Serif"/>
                <a:cs typeface="Microsoft Sans Serif"/>
              </a:rPr>
              <a:t>Necrosis</a:t>
            </a:r>
            <a:r>
              <a:rPr sz="2400" spc="45" dirty="0">
                <a:latin typeface="Microsoft Sans Serif"/>
                <a:cs typeface="Microsoft Sans Serif"/>
              </a:rPr>
              <a:t> </a:t>
            </a:r>
            <a:r>
              <a:rPr sz="2400" dirty="0">
                <a:latin typeface="Microsoft Sans Serif"/>
                <a:cs typeface="Microsoft Sans Serif"/>
              </a:rPr>
              <a:t>of</a:t>
            </a:r>
            <a:r>
              <a:rPr sz="2400" spc="65" dirty="0">
                <a:latin typeface="Microsoft Sans Serif"/>
                <a:cs typeface="Microsoft Sans Serif"/>
              </a:rPr>
              <a:t> </a:t>
            </a:r>
            <a:r>
              <a:rPr sz="2400" spc="-95" dirty="0">
                <a:latin typeface="Microsoft Sans Serif"/>
                <a:cs typeface="Microsoft Sans Serif"/>
              </a:rPr>
              <a:t>soft</a:t>
            </a:r>
            <a:r>
              <a:rPr sz="2400" spc="20" dirty="0">
                <a:latin typeface="Microsoft Sans Serif"/>
                <a:cs typeface="Microsoft Sans Serif"/>
              </a:rPr>
              <a:t> </a:t>
            </a:r>
            <a:r>
              <a:rPr sz="2400" spc="-254" dirty="0">
                <a:latin typeface="Microsoft Sans Serif"/>
                <a:cs typeface="Microsoft Sans Serif"/>
              </a:rPr>
              <a:t>tissues</a:t>
            </a:r>
            <a:r>
              <a:rPr sz="2400" spc="25" dirty="0">
                <a:latin typeface="Microsoft Sans Serif"/>
                <a:cs typeface="Microsoft Sans Serif"/>
              </a:rPr>
              <a:t> </a:t>
            </a:r>
            <a:r>
              <a:rPr sz="2400" spc="-225" dirty="0">
                <a:latin typeface="Microsoft Sans Serif"/>
                <a:cs typeface="Microsoft Sans Serif"/>
              </a:rPr>
              <a:t>is</a:t>
            </a:r>
            <a:r>
              <a:rPr sz="2400" spc="25" dirty="0">
                <a:latin typeface="Microsoft Sans Serif"/>
                <a:cs typeface="Microsoft Sans Serif"/>
              </a:rPr>
              <a:t> </a:t>
            </a:r>
            <a:r>
              <a:rPr sz="2400" spc="-150" dirty="0">
                <a:latin typeface="Microsoft Sans Serif"/>
                <a:cs typeface="Microsoft Sans Serif"/>
              </a:rPr>
              <a:t>possible</a:t>
            </a:r>
            <a:r>
              <a:rPr sz="2400" spc="45" dirty="0">
                <a:latin typeface="Microsoft Sans Serif"/>
                <a:cs typeface="Microsoft Sans Serif"/>
              </a:rPr>
              <a:t> </a:t>
            </a:r>
            <a:r>
              <a:rPr sz="2400" spc="-220" dirty="0">
                <a:latin typeface="Microsoft Sans Serif"/>
                <a:cs typeface="Microsoft Sans Serif"/>
              </a:rPr>
              <a:t>when</a:t>
            </a:r>
            <a:r>
              <a:rPr sz="2400" spc="-15" dirty="0">
                <a:latin typeface="Microsoft Sans Serif"/>
                <a:cs typeface="Microsoft Sans Serif"/>
              </a:rPr>
              <a:t> </a:t>
            </a:r>
            <a:r>
              <a:rPr sz="2400" spc="-95" dirty="0">
                <a:latin typeface="Microsoft Sans Serif"/>
                <a:cs typeface="Microsoft Sans Serif"/>
              </a:rPr>
              <a:t>highly</a:t>
            </a:r>
            <a:r>
              <a:rPr sz="2400" spc="10" dirty="0">
                <a:latin typeface="Microsoft Sans Serif"/>
                <a:cs typeface="Microsoft Sans Serif"/>
              </a:rPr>
              <a:t> </a:t>
            </a:r>
            <a:r>
              <a:rPr sz="2400" spc="-140" dirty="0">
                <a:latin typeface="Microsoft Sans Serif"/>
                <a:cs typeface="Microsoft Sans Serif"/>
              </a:rPr>
              <a:t>concentrated</a:t>
            </a:r>
            <a:r>
              <a:rPr sz="2400" spc="45" dirty="0">
                <a:latin typeface="Microsoft Sans Serif"/>
                <a:cs typeface="Microsoft Sans Serif"/>
              </a:rPr>
              <a:t> </a:t>
            </a:r>
            <a:r>
              <a:rPr sz="2400" spc="-90" dirty="0">
                <a:latin typeface="Microsoft Sans Serif"/>
                <a:cs typeface="Microsoft Sans Serif"/>
              </a:rPr>
              <a:t>vasoconstricting</a:t>
            </a:r>
            <a:endParaRPr sz="2400">
              <a:latin typeface="Microsoft Sans Serif"/>
              <a:cs typeface="Microsoft Sans Serif"/>
            </a:endParaRPr>
          </a:p>
          <a:p>
            <a:pPr marL="241300">
              <a:lnSpc>
                <a:spcPct val="100000"/>
              </a:lnSpc>
              <a:spcBef>
                <a:spcPts val="575"/>
              </a:spcBef>
            </a:pPr>
            <a:r>
              <a:rPr sz="2400" spc="-170" dirty="0">
                <a:latin typeface="Microsoft Sans Serif"/>
                <a:cs typeface="Microsoft Sans Serif"/>
              </a:rPr>
              <a:t>solution</a:t>
            </a:r>
            <a:r>
              <a:rPr sz="2400" spc="15" dirty="0">
                <a:latin typeface="Microsoft Sans Serif"/>
                <a:cs typeface="Microsoft Sans Serif"/>
              </a:rPr>
              <a:t> </a:t>
            </a:r>
            <a:r>
              <a:rPr sz="2400" spc="-130" dirty="0">
                <a:latin typeface="Microsoft Sans Serif"/>
                <a:cs typeface="Microsoft Sans Serif"/>
              </a:rPr>
              <a:t>(e.g.,</a:t>
            </a:r>
            <a:r>
              <a:rPr sz="2400" spc="35" dirty="0">
                <a:latin typeface="Microsoft Sans Serif"/>
                <a:cs typeface="Microsoft Sans Serif"/>
              </a:rPr>
              <a:t> </a:t>
            </a:r>
            <a:r>
              <a:rPr sz="2400" spc="-140" dirty="0">
                <a:latin typeface="Microsoft Sans Serif"/>
                <a:cs typeface="Microsoft Sans Serif"/>
              </a:rPr>
              <a:t>norepinephrine)</a:t>
            </a:r>
            <a:r>
              <a:rPr sz="2400" spc="10"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225" dirty="0">
                <a:latin typeface="Microsoft Sans Serif"/>
                <a:cs typeface="Microsoft Sans Serif"/>
              </a:rPr>
              <a:t>used</a:t>
            </a:r>
            <a:r>
              <a:rPr sz="2400" spc="25" dirty="0">
                <a:latin typeface="Microsoft Sans Serif"/>
                <a:cs typeface="Microsoft Sans Serif"/>
              </a:rPr>
              <a:t> </a:t>
            </a:r>
            <a:r>
              <a:rPr sz="2400" dirty="0">
                <a:latin typeface="Microsoft Sans Serif"/>
                <a:cs typeface="Microsoft Sans Serif"/>
              </a:rPr>
              <a:t>for</a:t>
            </a:r>
            <a:r>
              <a:rPr sz="2400" spc="20" dirty="0">
                <a:latin typeface="Microsoft Sans Serif"/>
                <a:cs typeface="Microsoft Sans Serif"/>
              </a:rPr>
              <a:t> </a:t>
            </a:r>
            <a:r>
              <a:rPr sz="2400" spc="-240" dirty="0">
                <a:latin typeface="Microsoft Sans Serif"/>
                <a:cs typeface="Microsoft Sans Serif"/>
              </a:rPr>
              <a:t>hemostasis</a:t>
            </a:r>
            <a:r>
              <a:rPr sz="2400" spc="50" dirty="0">
                <a:latin typeface="Microsoft Sans Serif"/>
                <a:cs typeface="Microsoft Sans Serif"/>
              </a:rPr>
              <a:t> </a:t>
            </a:r>
            <a:r>
              <a:rPr sz="2400" spc="-120" dirty="0">
                <a:latin typeface="Microsoft Sans Serif"/>
                <a:cs typeface="Microsoft Sans Serif"/>
              </a:rPr>
              <a:t>over</a:t>
            </a:r>
            <a:r>
              <a:rPr sz="2400" spc="5" dirty="0">
                <a:latin typeface="Microsoft Sans Serif"/>
                <a:cs typeface="Microsoft Sans Serif"/>
              </a:rPr>
              <a:t> </a:t>
            </a:r>
            <a:r>
              <a:rPr sz="2400" dirty="0">
                <a:latin typeface="Microsoft Sans Serif"/>
                <a:cs typeface="Microsoft Sans Serif"/>
              </a:rPr>
              <a:t>a</a:t>
            </a:r>
            <a:r>
              <a:rPr sz="2400" spc="25" dirty="0">
                <a:latin typeface="Microsoft Sans Serif"/>
                <a:cs typeface="Microsoft Sans Serif"/>
              </a:rPr>
              <a:t> </a:t>
            </a:r>
            <a:r>
              <a:rPr sz="2400" spc="-95" dirty="0">
                <a:latin typeface="Microsoft Sans Serif"/>
                <a:cs typeface="Microsoft Sans Serif"/>
              </a:rPr>
              <a:t>prolonged</a:t>
            </a:r>
            <a:r>
              <a:rPr sz="2400" spc="30" dirty="0">
                <a:latin typeface="Microsoft Sans Serif"/>
                <a:cs typeface="Microsoft Sans Serif"/>
              </a:rPr>
              <a:t> </a:t>
            </a:r>
            <a:r>
              <a:rPr sz="2400" spc="-10" dirty="0">
                <a:latin typeface="Microsoft Sans Serif"/>
                <a:cs typeface="Microsoft Sans Serif"/>
              </a:rPr>
              <a:t>period</a:t>
            </a:r>
            <a:endParaRPr sz="2400">
              <a:latin typeface="Microsoft Sans Serif"/>
              <a:cs typeface="Microsoft Sans Serif"/>
            </a:endParaRPr>
          </a:p>
          <a:p>
            <a:pPr marL="241300" marR="5080" indent="-229235">
              <a:lnSpc>
                <a:spcPct val="120000"/>
              </a:lnSpc>
              <a:spcBef>
                <a:spcPts val="1015"/>
              </a:spcBef>
              <a:buSzPct val="125000"/>
              <a:buFont typeface="Arial MT"/>
              <a:buChar char="•"/>
              <a:tabLst>
                <a:tab pos="241300" algn="l"/>
              </a:tabLst>
            </a:pPr>
            <a:r>
              <a:rPr sz="2400" spc="-254" dirty="0">
                <a:latin typeface="Microsoft Sans Serif"/>
                <a:cs typeface="Microsoft Sans Serif"/>
              </a:rPr>
              <a:t>Because</a:t>
            </a:r>
            <a:r>
              <a:rPr sz="2400" spc="20" dirty="0">
                <a:latin typeface="Microsoft Sans Serif"/>
                <a:cs typeface="Microsoft Sans Serif"/>
              </a:rPr>
              <a:t> </a:t>
            </a:r>
            <a:r>
              <a:rPr sz="2400" dirty="0">
                <a:latin typeface="Microsoft Sans Serif"/>
                <a:cs typeface="Microsoft Sans Serif"/>
              </a:rPr>
              <a:t>of</a:t>
            </a:r>
            <a:r>
              <a:rPr sz="2400" spc="15" dirty="0">
                <a:latin typeface="Microsoft Sans Serif"/>
                <a:cs typeface="Microsoft Sans Serif"/>
              </a:rPr>
              <a:t> </a:t>
            </a:r>
            <a:r>
              <a:rPr sz="2400" spc="-140" dirty="0">
                <a:latin typeface="Microsoft Sans Serif"/>
                <a:cs typeface="Microsoft Sans Serif"/>
              </a:rPr>
              <a:t>the</a:t>
            </a:r>
            <a:r>
              <a:rPr sz="2400" spc="10" dirty="0">
                <a:latin typeface="Microsoft Sans Serif"/>
                <a:cs typeface="Microsoft Sans Serif"/>
              </a:rPr>
              <a:t> </a:t>
            </a:r>
            <a:r>
              <a:rPr sz="2400" spc="-130" dirty="0">
                <a:latin typeface="Microsoft Sans Serif"/>
                <a:cs typeface="Microsoft Sans Serif"/>
              </a:rPr>
              <a:t>density</a:t>
            </a:r>
            <a:r>
              <a:rPr sz="2400" spc="5" dirty="0">
                <a:latin typeface="Microsoft Sans Serif"/>
                <a:cs typeface="Microsoft Sans Serif"/>
              </a:rPr>
              <a:t> </a:t>
            </a:r>
            <a:r>
              <a:rPr sz="2400" dirty="0">
                <a:latin typeface="Microsoft Sans Serif"/>
                <a:cs typeface="Microsoft Sans Serif"/>
              </a:rPr>
              <a:t>of</a:t>
            </a:r>
            <a:r>
              <a:rPr sz="2400" spc="65" dirty="0">
                <a:latin typeface="Microsoft Sans Serif"/>
                <a:cs typeface="Microsoft Sans Serif"/>
              </a:rPr>
              <a:t> </a:t>
            </a:r>
            <a:r>
              <a:rPr sz="2400" spc="-90" dirty="0">
                <a:latin typeface="Microsoft Sans Serif"/>
                <a:cs typeface="Microsoft Sans Serif"/>
              </a:rPr>
              <a:t>soft</a:t>
            </a:r>
            <a:r>
              <a:rPr sz="2400" spc="5" dirty="0">
                <a:latin typeface="Microsoft Sans Serif"/>
                <a:cs typeface="Microsoft Sans Serif"/>
              </a:rPr>
              <a:t> </a:t>
            </a:r>
            <a:r>
              <a:rPr sz="2400" spc="-250" dirty="0">
                <a:latin typeface="Microsoft Sans Serif"/>
                <a:cs typeface="Microsoft Sans Serif"/>
              </a:rPr>
              <a:t>tissues,</a:t>
            </a:r>
            <a:r>
              <a:rPr sz="2400" spc="30" dirty="0">
                <a:latin typeface="Microsoft Sans Serif"/>
                <a:cs typeface="Microsoft Sans Serif"/>
              </a:rPr>
              <a:t> </a:t>
            </a:r>
            <a:r>
              <a:rPr sz="2400" spc="-170" dirty="0">
                <a:latin typeface="Microsoft Sans Serif"/>
                <a:cs typeface="Microsoft Sans Serif"/>
              </a:rPr>
              <a:t>anesthetic</a:t>
            </a:r>
            <a:r>
              <a:rPr sz="2400" spc="10" dirty="0">
                <a:latin typeface="Microsoft Sans Serif"/>
                <a:cs typeface="Microsoft Sans Serif"/>
              </a:rPr>
              <a:t> </a:t>
            </a:r>
            <a:r>
              <a:rPr sz="2400" spc="-165" dirty="0">
                <a:latin typeface="Microsoft Sans Serif"/>
                <a:cs typeface="Microsoft Sans Serif"/>
              </a:rPr>
              <a:t>solution</a:t>
            </a:r>
            <a:r>
              <a:rPr sz="2400" spc="15" dirty="0">
                <a:latin typeface="Microsoft Sans Serif"/>
                <a:cs typeface="Microsoft Sans Serif"/>
              </a:rPr>
              <a:t> </a:t>
            </a:r>
            <a:r>
              <a:rPr sz="2400" spc="-150" dirty="0">
                <a:latin typeface="Microsoft Sans Serif"/>
                <a:cs typeface="Microsoft Sans Serif"/>
              </a:rPr>
              <a:t>may</a:t>
            </a:r>
            <a:r>
              <a:rPr sz="2400" spc="-10" dirty="0">
                <a:latin typeface="Microsoft Sans Serif"/>
                <a:cs typeface="Microsoft Sans Serif"/>
              </a:rPr>
              <a:t> </a:t>
            </a:r>
            <a:r>
              <a:rPr sz="2400" spc="-55" dirty="0">
                <a:latin typeface="Microsoft Sans Serif"/>
                <a:cs typeface="Microsoft Sans Serif"/>
              </a:rPr>
              <a:t>“squirt”</a:t>
            </a:r>
            <a:r>
              <a:rPr sz="2400" spc="15" dirty="0">
                <a:latin typeface="Microsoft Sans Serif"/>
                <a:cs typeface="Microsoft Sans Serif"/>
              </a:rPr>
              <a:t> </a:t>
            </a:r>
            <a:r>
              <a:rPr sz="2400" spc="-80" dirty="0">
                <a:latin typeface="Microsoft Sans Serif"/>
                <a:cs typeface="Microsoft Sans Serif"/>
              </a:rPr>
              <a:t>back</a:t>
            </a:r>
            <a:r>
              <a:rPr sz="2400" spc="40" dirty="0">
                <a:latin typeface="Microsoft Sans Serif"/>
                <a:cs typeface="Microsoft Sans Serif"/>
              </a:rPr>
              <a:t> </a:t>
            </a:r>
            <a:r>
              <a:rPr sz="2400" spc="-25" dirty="0">
                <a:latin typeface="Microsoft Sans Serif"/>
                <a:cs typeface="Microsoft Sans Serif"/>
              </a:rPr>
              <a:t>out </a:t>
            </a:r>
            <a:r>
              <a:rPr sz="2400" spc="-135" dirty="0">
                <a:latin typeface="Microsoft Sans Serif"/>
                <a:cs typeface="Microsoft Sans Serif"/>
              </a:rPr>
              <a:t>the</a:t>
            </a:r>
            <a:r>
              <a:rPr sz="2400" spc="-25" dirty="0">
                <a:latin typeface="Microsoft Sans Serif"/>
                <a:cs typeface="Microsoft Sans Serif"/>
              </a:rPr>
              <a:t> </a:t>
            </a:r>
            <a:r>
              <a:rPr sz="2400" spc="-125" dirty="0">
                <a:latin typeface="Microsoft Sans Serif"/>
                <a:cs typeface="Microsoft Sans Serif"/>
              </a:rPr>
              <a:t>needle</a:t>
            </a:r>
            <a:r>
              <a:rPr sz="2400" spc="-30" dirty="0">
                <a:latin typeface="Microsoft Sans Serif"/>
                <a:cs typeface="Microsoft Sans Serif"/>
              </a:rPr>
              <a:t> </a:t>
            </a:r>
            <a:r>
              <a:rPr sz="2400" spc="-170" dirty="0">
                <a:latin typeface="Microsoft Sans Serif"/>
                <a:cs typeface="Microsoft Sans Serif"/>
              </a:rPr>
              <a:t>puncture</a:t>
            </a:r>
            <a:r>
              <a:rPr sz="2400" spc="10" dirty="0">
                <a:latin typeface="Microsoft Sans Serif"/>
                <a:cs typeface="Microsoft Sans Serif"/>
              </a:rPr>
              <a:t> </a:t>
            </a:r>
            <a:r>
              <a:rPr sz="2400" spc="-145" dirty="0">
                <a:latin typeface="Microsoft Sans Serif"/>
                <a:cs typeface="Microsoft Sans Serif"/>
              </a:rPr>
              <a:t>site</a:t>
            </a:r>
            <a:r>
              <a:rPr sz="2400" spc="-10" dirty="0">
                <a:latin typeface="Microsoft Sans Serif"/>
                <a:cs typeface="Microsoft Sans Serif"/>
              </a:rPr>
              <a:t> </a:t>
            </a:r>
            <a:r>
              <a:rPr sz="2400" spc="-95" dirty="0">
                <a:latin typeface="Microsoft Sans Serif"/>
                <a:cs typeface="Microsoft Sans Serif"/>
              </a:rPr>
              <a:t>during</a:t>
            </a:r>
            <a:r>
              <a:rPr sz="2400" spc="-5" dirty="0">
                <a:latin typeface="Microsoft Sans Serif"/>
                <a:cs typeface="Microsoft Sans Serif"/>
              </a:rPr>
              <a:t> </a:t>
            </a:r>
            <a:r>
              <a:rPr sz="2400" spc="-130" dirty="0">
                <a:latin typeface="Microsoft Sans Serif"/>
                <a:cs typeface="Microsoft Sans Serif"/>
              </a:rPr>
              <a:t>administration</a:t>
            </a:r>
            <a:r>
              <a:rPr sz="2400" spc="-20" dirty="0">
                <a:latin typeface="Microsoft Sans Serif"/>
                <a:cs typeface="Microsoft Sans Serif"/>
              </a:rPr>
              <a:t> </a:t>
            </a:r>
            <a:r>
              <a:rPr sz="2400" dirty="0">
                <a:latin typeface="Microsoft Sans Serif"/>
                <a:cs typeface="Microsoft Sans Serif"/>
              </a:rPr>
              <a:t>or</a:t>
            </a:r>
            <a:r>
              <a:rPr sz="2400" spc="-15" dirty="0">
                <a:latin typeface="Microsoft Sans Serif"/>
                <a:cs typeface="Microsoft Sans Serif"/>
              </a:rPr>
              <a:t> </a:t>
            </a:r>
            <a:r>
              <a:rPr sz="2400" dirty="0">
                <a:latin typeface="Microsoft Sans Serif"/>
                <a:cs typeface="Microsoft Sans Serif"/>
              </a:rPr>
              <a:t>after</a:t>
            </a:r>
            <a:r>
              <a:rPr sz="2400" spc="5" dirty="0">
                <a:latin typeface="Microsoft Sans Serif"/>
                <a:cs typeface="Microsoft Sans Serif"/>
              </a:rPr>
              <a:t> </a:t>
            </a:r>
            <a:r>
              <a:rPr sz="2400" spc="-130" dirty="0">
                <a:latin typeface="Microsoft Sans Serif"/>
                <a:cs typeface="Microsoft Sans Serif"/>
              </a:rPr>
              <a:t>needle</a:t>
            </a:r>
            <a:r>
              <a:rPr sz="2400" spc="-30" dirty="0">
                <a:latin typeface="Microsoft Sans Serif"/>
                <a:cs typeface="Microsoft Sans Serif"/>
              </a:rPr>
              <a:t> </a:t>
            </a:r>
            <a:r>
              <a:rPr sz="2400" spc="-10" dirty="0">
                <a:latin typeface="Microsoft Sans Serif"/>
                <a:cs typeface="Microsoft Sans Serif"/>
              </a:rPr>
              <a:t>withdrawal.</a:t>
            </a:r>
            <a:endParaRPr sz="2400">
              <a:latin typeface="Microsoft Sans Serif"/>
              <a:cs typeface="Microsoft Sans Serif"/>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497" rIns="0" bIns="0" rtlCol="0">
            <a:spAutoFit/>
          </a:bodyPr>
          <a:lstStyle/>
          <a:p>
            <a:pPr marL="12700">
              <a:lnSpc>
                <a:spcPct val="100000"/>
              </a:lnSpc>
              <a:spcBef>
                <a:spcPts val="100"/>
              </a:spcBef>
            </a:pPr>
            <a:r>
              <a:rPr spc="-330" dirty="0"/>
              <a:t>MANDIBULAR</a:t>
            </a:r>
            <a:r>
              <a:rPr spc="35" dirty="0"/>
              <a:t> </a:t>
            </a:r>
            <a:r>
              <a:rPr spc="-535" dirty="0"/>
              <a:t>BLOCKS</a:t>
            </a:r>
          </a:p>
        </p:txBody>
      </p:sp>
      <p:sp>
        <p:nvSpPr>
          <p:cNvPr id="3" name="object 3"/>
          <p:cNvSpPr txBox="1"/>
          <p:nvPr/>
        </p:nvSpPr>
        <p:spPr>
          <a:xfrm>
            <a:off x="1090980" y="1641544"/>
            <a:ext cx="6932295" cy="4601260"/>
          </a:xfrm>
          <a:prstGeom prst="rect">
            <a:avLst/>
          </a:prstGeom>
        </p:spPr>
        <p:txBody>
          <a:bodyPr vert="horz" wrap="square" lIns="0" tIns="60960" rIns="0" bIns="0" rtlCol="0">
            <a:spAutoFit/>
          </a:bodyPr>
          <a:lstStyle/>
          <a:p>
            <a:pPr marL="241300" indent="-228600">
              <a:lnSpc>
                <a:spcPct val="100000"/>
              </a:lnSpc>
              <a:spcBef>
                <a:spcPts val="480"/>
              </a:spcBef>
              <a:buSzPct val="125000"/>
              <a:buFont typeface="Arial MT"/>
              <a:buChar char="•"/>
              <a:tabLst>
                <a:tab pos="241300" algn="l"/>
              </a:tabLst>
            </a:pPr>
            <a:r>
              <a:rPr sz="2000" spc="-125" dirty="0">
                <a:latin typeface="Microsoft Sans Serif"/>
                <a:cs typeface="Microsoft Sans Serif"/>
              </a:rPr>
              <a:t>Deposit</a:t>
            </a:r>
            <a:r>
              <a:rPr sz="2000" spc="-10" dirty="0">
                <a:latin typeface="Microsoft Sans Serif"/>
                <a:cs typeface="Microsoft Sans Serif"/>
              </a:rPr>
              <a:t> </a:t>
            </a:r>
            <a:r>
              <a:rPr sz="2000" spc="-75" dirty="0">
                <a:latin typeface="Microsoft Sans Serif"/>
                <a:cs typeface="Microsoft Sans Serif"/>
              </a:rPr>
              <a:t>local</a:t>
            </a:r>
            <a:r>
              <a:rPr sz="2000" spc="-60" dirty="0">
                <a:latin typeface="Microsoft Sans Serif"/>
                <a:cs typeface="Microsoft Sans Serif"/>
              </a:rPr>
              <a:t> </a:t>
            </a:r>
            <a:r>
              <a:rPr sz="2000" spc="-140" dirty="0">
                <a:latin typeface="Microsoft Sans Serif"/>
                <a:cs typeface="Microsoft Sans Serif"/>
              </a:rPr>
              <a:t>anesthetic</a:t>
            </a:r>
            <a:r>
              <a:rPr sz="2000" spc="-10" dirty="0">
                <a:latin typeface="Microsoft Sans Serif"/>
                <a:cs typeface="Microsoft Sans Serif"/>
              </a:rPr>
              <a:t> </a:t>
            </a:r>
            <a:r>
              <a:rPr sz="2000" spc="-145" dirty="0">
                <a:latin typeface="Microsoft Sans Serif"/>
                <a:cs typeface="Microsoft Sans Serif"/>
              </a:rPr>
              <a:t>solution</a:t>
            </a:r>
            <a:r>
              <a:rPr sz="2000" spc="10" dirty="0">
                <a:latin typeface="Microsoft Sans Serif"/>
                <a:cs typeface="Microsoft Sans Serif"/>
              </a:rPr>
              <a:t> </a:t>
            </a:r>
            <a:r>
              <a:rPr sz="2000" dirty="0">
                <a:latin typeface="Microsoft Sans Serif"/>
                <a:cs typeface="Microsoft Sans Serif"/>
              </a:rPr>
              <a:t>to</a:t>
            </a:r>
            <a:r>
              <a:rPr sz="2000" spc="-30" dirty="0">
                <a:latin typeface="Microsoft Sans Serif"/>
                <a:cs typeface="Microsoft Sans Serif"/>
              </a:rPr>
              <a:t> </a:t>
            </a:r>
            <a:r>
              <a:rPr sz="2000" spc="-110" dirty="0">
                <a:latin typeface="Microsoft Sans Serif"/>
                <a:cs typeface="Microsoft Sans Serif"/>
              </a:rPr>
              <a:t>within</a:t>
            </a:r>
            <a:r>
              <a:rPr sz="2000" spc="10" dirty="0">
                <a:latin typeface="Microsoft Sans Serif"/>
                <a:cs typeface="Microsoft Sans Serif"/>
              </a:rPr>
              <a:t> </a:t>
            </a:r>
            <a:r>
              <a:rPr sz="2000" dirty="0">
                <a:latin typeface="Microsoft Sans Serif"/>
                <a:cs typeface="Microsoft Sans Serif"/>
              </a:rPr>
              <a:t>1 </a:t>
            </a:r>
            <a:r>
              <a:rPr sz="2000" spc="-355" dirty="0">
                <a:latin typeface="Microsoft Sans Serif"/>
                <a:cs typeface="Microsoft Sans Serif"/>
              </a:rPr>
              <a:t>mm</a:t>
            </a:r>
            <a:r>
              <a:rPr sz="2000" spc="30" dirty="0">
                <a:latin typeface="Microsoft Sans Serif"/>
                <a:cs typeface="Microsoft Sans Serif"/>
              </a:rPr>
              <a:t> </a:t>
            </a:r>
            <a:r>
              <a:rPr sz="2000" dirty="0">
                <a:latin typeface="Microsoft Sans Serif"/>
                <a:cs typeface="Microsoft Sans Serif"/>
              </a:rPr>
              <a:t>of</a:t>
            </a:r>
            <a:r>
              <a:rPr sz="2000" spc="50" dirty="0">
                <a:latin typeface="Microsoft Sans Serif"/>
                <a:cs typeface="Microsoft Sans Serif"/>
              </a:rPr>
              <a:t> </a:t>
            </a:r>
            <a:r>
              <a:rPr sz="2000" spc="-120" dirty="0">
                <a:latin typeface="Microsoft Sans Serif"/>
                <a:cs typeface="Microsoft Sans Serif"/>
              </a:rPr>
              <a:t>the</a:t>
            </a:r>
            <a:r>
              <a:rPr sz="2000" spc="-15" dirty="0">
                <a:latin typeface="Microsoft Sans Serif"/>
                <a:cs typeface="Microsoft Sans Serif"/>
              </a:rPr>
              <a:t> </a:t>
            </a:r>
            <a:r>
              <a:rPr sz="2000" spc="-20" dirty="0">
                <a:latin typeface="Microsoft Sans Serif"/>
                <a:cs typeface="Microsoft Sans Serif"/>
              </a:rPr>
              <a:t>target</a:t>
            </a:r>
            <a:r>
              <a:rPr sz="2000" spc="-35" dirty="0">
                <a:latin typeface="Microsoft Sans Serif"/>
                <a:cs typeface="Microsoft Sans Serif"/>
              </a:rPr>
              <a:t> </a:t>
            </a:r>
            <a:r>
              <a:rPr sz="2000" spc="-55" dirty="0">
                <a:latin typeface="Microsoft Sans Serif"/>
                <a:cs typeface="Microsoft Sans Serif"/>
              </a:rPr>
              <a:t>nerve</a:t>
            </a:r>
            <a:endParaRPr sz="2000" dirty="0">
              <a:latin typeface="Microsoft Sans Serif"/>
              <a:cs typeface="Microsoft Sans Serif"/>
            </a:endParaRPr>
          </a:p>
          <a:p>
            <a:pPr marL="241300" indent="-228600">
              <a:lnSpc>
                <a:spcPct val="100000"/>
              </a:lnSpc>
              <a:spcBef>
                <a:spcPts val="985"/>
              </a:spcBef>
              <a:buSzPct val="125000"/>
              <a:buFont typeface="Arial MT"/>
              <a:buChar char="•"/>
              <a:tabLst>
                <a:tab pos="241300" algn="l"/>
              </a:tabLst>
            </a:pPr>
            <a:r>
              <a:rPr sz="2000" spc="-80" dirty="0">
                <a:latin typeface="Microsoft Sans Serif"/>
                <a:cs typeface="Microsoft Sans Serif"/>
              </a:rPr>
              <a:t>Significantly</a:t>
            </a:r>
            <a:r>
              <a:rPr sz="2000" spc="-45" dirty="0">
                <a:latin typeface="Microsoft Sans Serif"/>
                <a:cs typeface="Microsoft Sans Serif"/>
              </a:rPr>
              <a:t> </a:t>
            </a:r>
            <a:r>
              <a:rPr sz="2000" spc="-105" dirty="0">
                <a:latin typeface="Microsoft Sans Serif"/>
                <a:cs typeface="Microsoft Sans Serif"/>
              </a:rPr>
              <a:t>higher</a:t>
            </a:r>
            <a:r>
              <a:rPr sz="2000" spc="-30" dirty="0">
                <a:latin typeface="Microsoft Sans Serif"/>
                <a:cs typeface="Microsoft Sans Serif"/>
              </a:rPr>
              <a:t> failure</a:t>
            </a:r>
            <a:r>
              <a:rPr sz="2000" spc="-35" dirty="0">
                <a:latin typeface="Microsoft Sans Serif"/>
                <a:cs typeface="Microsoft Sans Serif"/>
              </a:rPr>
              <a:t> </a:t>
            </a:r>
            <a:r>
              <a:rPr sz="2000" spc="-20" dirty="0">
                <a:latin typeface="Microsoft Sans Serif"/>
                <a:cs typeface="Microsoft Sans Serif"/>
              </a:rPr>
              <a:t>rate.</a:t>
            </a:r>
            <a:endParaRPr sz="2000" dirty="0">
              <a:latin typeface="Microsoft Sans Serif"/>
              <a:cs typeface="Microsoft Sans Serif"/>
            </a:endParaRPr>
          </a:p>
          <a:p>
            <a:pPr marL="698500" lvl="1" indent="-228600">
              <a:lnSpc>
                <a:spcPct val="100000"/>
              </a:lnSpc>
              <a:spcBef>
                <a:spcPts val="515"/>
              </a:spcBef>
              <a:buSzPct val="123529"/>
              <a:buFont typeface="Arial MT"/>
              <a:buChar char="•"/>
              <a:tabLst>
                <a:tab pos="698500" algn="l"/>
              </a:tabLst>
            </a:pPr>
            <a:r>
              <a:rPr sz="2000" spc="-145" dirty="0">
                <a:latin typeface="Microsoft Sans Serif"/>
                <a:cs typeface="Microsoft Sans Serif"/>
              </a:rPr>
              <a:t>Thicker</a:t>
            </a:r>
            <a:r>
              <a:rPr sz="2000" spc="50" dirty="0">
                <a:latin typeface="Microsoft Sans Serif"/>
                <a:cs typeface="Microsoft Sans Serif"/>
              </a:rPr>
              <a:t> </a:t>
            </a:r>
            <a:r>
              <a:rPr sz="2000" spc="-70" dirty="0">
                <a:latin typeface="Microsoft Sans Serif"/>
                <a:cs typeface="Microsoft Sans Serif"/>
              </a:rPr>
              <a:t>cortical</a:t>
            </a:r>
            <a:r>
              <a:rPr sz="2000" spc="45" dirty="0">
                <a:latin typeface="Microsoft Sans Serif"/>
                <a:cs typeface="Microsoft Sans Serif"/>
              </a:rPr>
              <a:t> </a:t>
            </a:r>
            <a:r>
              <a:rPr sz="2000" spc="-20" dirty="0">
                <a:latin typeface="Microsoft Sans Serif"/>
                <a:cs typeface="Microsoft Sans Serif"/>
              </a:rPr>
              <a:t>plate</a:t>
            </a:r>
            <a:endParaRPr sz="2000" dirty="0">
              <a:latin typeface="Microsoft Sans Serif"/>
              <a:cs typeface="Microsoft Sans Serif"/>
            </a:endParaRPr>
          </a:p>
          <a:p>
            <a:pPr marL="698500" lvl="1" indent="-228600">
              <a:lnSpc>
                <a:spcPct val="100000"/>
              </a:lnSpc>
              <a:spcBef>
                <a:spcPts val="505"/>
              </a:spcBef>
              <a:buSzPct val="123529"/>
              <a:buFont typeface="Arial MT"/>
              <a:buChar char="•"/>
              <a:tabLst>
                <a:tab pos="698500" algn="l"/>
              </a:tabLst>
            </a:pPr>
            <a:r>
              <a:rPr sz="2000" spc="-105" dirty="0">
                <a:latin typeface="Microsoft Sans Serif"/>
                <a:cs typeface="Microsoft Sans Serif"/>
              </a:rPr>
              <a:t>Anatomical</a:t>
            </a:r>
            <a:r>
              <a:rPr sz="2000" spc="15" dirty="0">
                <a:latin typeface="Microsoft Sans Serif"/>
                <a:cs typeface="Microsoft Sans Serif"/>
              </a:rPr>
              <a:t> </a:t>
            </a:r>
            <a:r>
              <a:rPr sz="2000" spc="-60" dirty="0">
                <a:latin typeface="Microsoft Sans Serif"/>
                <a:cs typeface="Microsoft Sans Serif"/>
              </a:rPr>
              <a:t>variation</a:t>
            </a:r>
            <a:r>
              <a:rPr sz="2000" spc="15" dirty="0">
                <a:latin typeface="Microsoft Sans Serif"/>
                <a:cs typeface="Microsoft Sans Serif"/>
              </a:rPr>
              <a:t> </a:t>
            </a:r>
            <a:r>
              <a:rPr sz="2000" dirty="0">
                <a:latin typeface="Microsoft Sans Serif"/>
                <a:cs typeface="Microsoft Sans Serif"/>
              </a:rPr>
              <a:t>of</a:t>
            </a:r>
            <a:r>
              <a:rPr sz="2000" spc="50" dirty="0">
                <a:latin typeface="Microsoft Sans Serif"/>
                <a:cs typeface="Microsoft Sans Serif"/>
              </a:rPr>
              <a:t> </a:t>
            </a:r>
            <a:r>
              <a:rPr sz="2000" spc="-85" dirty="0">
                <a:latin typeface="Microsoft Sans Serif"/>
                <a:cs typeface="Microsoft Sans Serif"/>
              </a:rPr>
              <a:t>location</a:t>
            </a:r>
            <a:r>
              <a:rPr sz="2000" spc="15" dirty="0">
                <a:latin typeface="Microsoft Sans Serif"/>
                <a:cs typeface="Microsoft Sans Serif"/>
              </a:rPr>
              <a:t> </a:t>
            </a:r>
            <a:r>
              <a:rPr sz="2000" dirty="0">
                <a:latin typeface="Microsoft Sans Serif"/>
                <a:cs typeface="Microsoft Sans Serif"/>
              </a:rPr>
              <a:t>of</a:t>
            </a:r>
            <a:r>
              <a:rPr sz="2000" spc="110" dirty="0">
                <a:latin typeface="Microsoft Sans Serif"/>
                <a:cs typeface="Microsoft Sans Serif"/>
              </a:rPr>
              <a:t> </a:t>
            </a:r>
            <a:r>
              <a:rPr sz="2000" b="1" spc="-55" dirty="0">
                <a:latin typeface="Arial"/>
                <a:cs typeface="Arial"/>
              </a:rPr>
              <a:t>mandibular</a:t>
            </a:r>
            <a:r>
              <a:rPr lang="en-US" sz="2000" b="1" spc="-55" dirty="0">
                <a:latin typeface="Arial"/>
                <a:cs typeface="Arial"/>
              </a:rPr>
              <a:t> </a:t>
            </a:r>
            <a:r>
              <a:rPr sz="2000" b="1" spc="-55" dirty="0">
                <a:latin typeface="Arial"/>
                <a:cs typeface="Arial"/>
              </a:rPr>
              <a:t>foramen.</a:t>
            </a:r>
            <a:endParaRPr sz="2000" dirty="0">
              <a:latin typeface="Arial"/>
              <a:cs typeface="Arial"/>
            </a:endParaRPr>
          </a:p>
          <a:p>
            <a:pPr marL="12700">
              <a:lnSpc>
                <a:spcPct val="100000"/>
              </a:lnSpc>
              <a:spcBef>
                <a:spcPts val="1000"/>
              </a:spcBef>
            </a:pPr>
            <a:r>
              <a:rPr sz="2000" spc="-80" dirty="0">
                <a:latin typeface="Microsoft Sans Serif"/>
                <a:cs typeface="Microsoft Sans Serif"/>
              </a:rPr>
              <a:t>Nerve</a:t>
            </a:r>
            <a:r>
              <a:rPr sz="2000" dirty="0">
                <a:latin typeface="Microsoft Sans Serif"/>
                <a:cs typeface="Microsoft Sans Serif"/>
              </a:rPr>
              <a:t> </a:t>
            </a:r>
            <a:r>
              <a:rPr sz="2000" spc="-140" dirty="0">
                <a:latin typeface="Microsoft Sans Serif"/>
                <a:cs typeface="Microsoft Sans Serif"/>
              </a:rPr>
              <a:t>blocks</a:t>
            </a:r>
            <a:r>
              <a:rPr sz="2000" dirty="0">
                <a:latin typeface="Microsoft Sans Serif"/>
                <a:cs typeface="Microsoft Sans Serif"/>
              </a:rPr>
              <a:t> </a:t>
            </a:r>
            <a:r>
              <a:rPr sz="2000" spc="-140" dirty="0">
                <a:latin typeface="Microsoft Sans Serif"/>
                <a:cs typeface="Microsoft Sans Serif"/>
              </a:rPr>
              <a:t>have</a:t>
            </a:r>
            <a:r>
              <a:rPr sz="2000" spc="25" dirty="0">
                <a:latin typeface="Microsoft Sans Serif"/>
                <a:cs typeface="Microsoft Sans Serif"/>
              </a:rPr>
              <a:t> </a:t>
            </a:r>
            <a:r>
              <a:rPr sz="2000" spc="-120" dirty="0">
                <a:latin typeface="Microsoft Sans Serif"/>
                <a:cs typeface="Microsoft Sans Serif"/>
              </a:rPr>
              <a:t>been</a:t>
            </a:r>
            <a:r>
              <a:rPr sz="2000" spc="-15" dirty="0">
                <a:latin typeface="Microsoft Sans Serif"/>
                <a:cs typeface="Microsoft Sans Serif"/>
              </a:rPr>
              <a:t> </a:t>
            </a:r>
            <a:r>
              <a:rPr sz="2000" spc="-10" dirty="0">
                <a:latin typeface="Microsoft Sans Serif"/>
                <a:cs typeface="Microsoft Sans Serif"/>
              </a:rPr>
              <a:t>described</a:t>
            </a:r>
            <a:endParaRPr sz="2000" dirty="0">
              <a:latin typeface="Microsoft Sans Serif"/>
              <a:cs typeface="Microsoft Sans Serif"/>
            </a:endParaRPr>
          </a:p>
          <a:p>
            <a:pPr marL="241300" indent="-228600">
              <a:lnSpc>
                <a:spcPct val="100000"/>
              </a:lnSpc>
              <a:spcBef>
                <a:spcPts val="980"/>
              </a:spcBef>
              <a:buSzPct val="125000"/>
              <a:buFont typeface="Arial MT"/>
              <a:buChar char="•"/>
              <a:tabLst>
                <a:tab pos="241300" algn="l"/>
              </a:tabLst>
            </a:pPr>
            <a:r>
              <a:rPr sz="2000" spc="-55" dirty="0">
                <a:latin typeface="Microsoft Sans Serif"/>
                <a:cs typeface="Microsoft Sans Serif"/>
              </a:rPr>
              <a:t>Inferior</a:t>
            </a:r>
            <a:r>
              <a:rPr sz="2000" spc="-80" dirty="0">
                <a:latin typeface="Microsoft Sans Serif"/>
                <a:cs typeface="Microsoft Sans Serif"/>
              </a:rPr>
              <a:t> </a:t>
            </a:r>
            <a:r>
              <a:rPr sz="2000" spc="-10" dirty="0">
                <a:latin typeface="Microsoft Sans Serif"/>
                <a:cs typeface="Microsoft Sans Serif"/>
              </a:rPr>
              <a:t>alveolar,</a:t>
            </a:r>
            <a:endParaRPr sz="2000" dirty="0">
              <a:latin typeface="Microsoft Sans Serif"/>
              <a:cs typeface="Microsoft Sans Serif"/>
            </a:endParaRPr>
          </a:p>
          <a:p>
            <a:pPr marL="241300" indent="-228600">
              <a:lnSpc>
                <a:spcPct val="100000"/>
              </a:lnSpc>
              <a:spcBef>
                <a:spcPts val="1015"/>
              </a:spcBef>
              <a:buSzPct val="125000"/>
              <a:buFont typeface="Arial MT"/>
              <a:buChar char="•"/>
              <a:tabLst>
                <a:tab pos="241300" algn="l"/>
              </a:tabLst>
            </a:pPr>
            <a:r>
              <a:rPr sz="2000" spc="-60" dirty="0">
                <a:latin typeface="Microsoft Sans Serif"/>
                <a:cs typeface="Microsoft Sans Serif"/>
              </a:rPr>
              <a:t>Incisive,</a:t>
            </a:r>
            <a:endParaRPr sz="2000" dirty="0">
              <a:latin typeface="Microsoft Sans Serif"/>
              <a:cs typeface="Microsoft Sans Serif"/>
            </a:endParaRPr>
          </a:p>
          <a:p>
            <a:pPr marL="241300" indent="-228600">
              <a:lnSpc>
                <a:spcPct val="100000"/>
              </a:lnSpc>
              <a:spcBef>
                <a:spcPts val="1010"/>
              </a:spcBef>
              <a:buSzPct val="125000"/>
              <a:buFont typeface="Arial MT"/>
              <a:buChar char="•"/>
              <a:tabLst>
                <a:tab pos="241300" algn="l"/>
              </a:tabLst>
            </a:pPr>
            <a:r>
              <a:rPr sz="2000" spc="-85" dirty="0">
                <a:latin typeface="Microsoft Sans Serif"/>
                <a:cs typeface="Microsoft Sans Serif"/>
              </a:rPr>
              <a:t>Gow-</a:t>
            </a:r>
            <a:r>
              <a:rPr sz="2000" spc="-100" dirty="0">
                <a:latin typeface="Microsoft Sans Serif"/>
                <a:cs typeface="Microsoft Sans Serif"/>
              </a:rPr>
              <a:t>Gates</a:t>
            </a:r>
            <a:r>
              <a:rPr sz="2000" spc="-5" dirty="0">
                <a:latin typeface="Microsoft Sans Serif"/>
                <a:cs typeface="Microsoft Sans Serif"/>
              </a:rPr>
              <a:t> </a:t>
            </a:r>
            <a:r>
              <a:rPr sz="2000" spc="-25" dirty="0">
                <a:latin typeface="Microsoft Sans Serif"/>
                <a:cs typeface="Microsoft Sans Serif"/>
              </a:rPr>
              <a:t>mandibular,</a:t>
            </a:r>
            <a:endParaRPr sz="2000" dirty="0">
              <a:latin typeface="Microsoft Sans Serif"/>
              <a:cs typeface="Microsoft Sans Serif"/>
            </a:endParaRPr>
          </a:p>
          <a:p>
            <a:pPr marL="241300" indent="-228600">
              <a:lnSpc>
                <a:spcPct val="100000"/>
              </a:lnSpc>
              <a:spcBef>
                <a:spcPts val="980"/>
              </a:spcBef>
              <a:buSzPct val="125000"/>
              <a:buFont typeface="Arial MT"/>
              <a:buChar char="•"/>
              <a:tabLst>
                <a:tab pos="241300" algn="l"/>
              </a:tabLst>
            </a:pPr>
            <a:r>
              <a:rPr sz="2000" spc="-95" dirty="0">
                <a:latin typeface="Microsoft Sans Serif"/>
                <a:cs typeface="Microsoft Sans Serif"/>
              </a:rPr>
              <a:t>Vazirani-</a:t>
            </a:r>
            <a:r>
              <a:rPr sz="2000" spc="-145" dirty="0">
                <a:latin typeface="Microsoft Sans Serif"/>
                <a:cs typeface="Microsoft Sans Serif"/>
              </a:rPr>
              <a:t>Akinosi</a:t>
            </a:r>
            <a:r>
              <a:rPr sz="2000" spc="165" dirty="0">
                <a:latin typeface="Microsoft Sans Serif"/>
                <a:cs typeface="Microsoft Sans Serif"/>
              </a:rPr>
              <a:t> </a:t>
            </a:r>
            <a:r>
              <a:rPr sz="2000" spc="-125" dirty="0">
                <a:latin typeface="Microsoft Sans Serif"/>
                <a:cs typeface="Microsoft Sans Serif"/>
              </a:rPr>
              <a:t>(closed-</a:t>
            </a:r>
            <a:r>
              <a:rPr sz="2000" spc="-10" dirty="0">
                <a:latin typeface="Microsoft Sans Serif"/>
                <a:cs typeface="Microsoft Sans Serif"/>
              </a:rPr>
              <a:t>mouth)</a:t>
            </a:r>
            <a:endParaRPr sz="2000" dirty="0">
              <a:latin typeface="Microsoft Sans Serif"/>
              <a:cs typeface="Microsoft Sans Serif"/>
            </a:endParaRPr>
          </a:p>
          <a:p>
            <a:pPr marL="241300" indent="-228600">
              <a:lnSpc>
                <a:spcPct val="100000"/>
              </a:lnSpc>
              <a:spcBef>
                <a:spcPts val="1015"/>
              </a:spcBef>
              <a:buSzPct val="125000"/>
              <a:buFont typeface="Arial MT"/>
              <a:buChar char="•"/>
              <a:tabLst>
                <a:tab pos="241300" algn="l"/>
              </a:tabLst>
            </a:pPr>
            <a:r>
              <a:rPr sz="2000" spc="-80" dirty="0">
                <a:latin typeface="Microsoft Sans Serif"/>
                <a:cs typeface="Microsoft Sans Serif"/>
              </a:rPr>
              <a:t>Mental</a:t>
            </a:r>
            <a:r>
              <a:rPr sz="2000" spc="-40" dirty="0">
                <a:latin typeface="Microsoft Sans Serif"/>
                <a:cs typeface="Microsoft Sans Serif"/>
              </a:rPr>
              <a:t> </a:t>
            </a:r>
            <a:r>
              <a:rPr sz="2000" spc="-20" dirty="0">
                <a:latin typeface="Microsoft Sans Serif"/>
                <a:cs typeface="Microsoft Sans Serif"/>
              </a:rPr>
              <a:t>block</a:t>
            </a:r>
            <a:endParaRPr sz="2000" dirty="0">
              <a:latin typeface="Microsoft Sans Serif"/>
              <a:cs typeface="Microsoft Sans Serif"/>
            </a:endParaRPr>
          </a:p>
          <a:p>
            <a:pPr marL="241300" indent="-228600">
              <a:lnSpc>
                <a:spcPct val="100000"/>
              </a:lnSpc>
              <a:spcBef>
                <a:spcPts val="1005"/>
              </a:spcBef>
              <a:buSzPct val="125000"/>
              <a:buFont typeface="Arial MT"/>
              <a:buChar char="•"/>
              <a:tabLst>
                <a:tab pos="241300" algn="l"/>
              </a:tabLst>
            </a:pPr>
            <a:r>
              <a:rPr sz="2000" spc="-190" dirty="0">
                <a:latin typeface="Microsoft Sans Serif"/>
                <a:cs typeface="Microsoft Sans Serif"/>
              </a:rPr>
              <a:t>Buccal</a:t>
            </a:r>
            <a:r>
              <a:rPr sz="2000" spc="60" dirty="0">
                <a:latin typeface="Microsoft Sans Serif"/>
                <a:cs typeface="Microsoft Sans Serif"/>
              </a:rPr>
              <a:t> </a:t>
            </a:r>
            <a:r>
              <a:rPr sz="2000" spc="-160" dirty="0">
                <a:latin typeface="Microsoft Sans Serif"/>
                <a:cs typeface="Microsoft Sans Serif"/>
              </a:rPr>
              <a:t>nerves</a:t>
            </a:r>
            <a:r>
              <a:rPr sz="2000" spc="45" dirty="0">
                <a:latin typeface="Microsoft Sans Serif"/>
                <a:cs typeface="Microsoft Sans Serif"/>
              </a:rPr>
              <a:t> </a:t>
            </a:r>
            <a:r>
              <a:rPr sz="2000" spc="-10" dirty="0">
                <a:latin typeface="Microsoft Sans Serif"/>
                <a:cs typeface="Microsoft Sans Serif"/>
              </a:rPr>
              <a:t>block</a:t>
            </a:r>
            <a:endParaRPr sz="2000" dirty="0">
              <a:latin typeface="Microsoft Sans Serif"/>
              <a:cs typeface="Microsoft Sans Serif"/>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352120"/>
            <a:ext cx="8384540" cy="574675"/>
          </a:xfrm>
          <a:prstGeom prst="rect">
            <a:avLst/>
          </a:prstGeom>
        </p:spPr>
        <p:txBody>
          <a:bodyPr vert="horz" wrap="square" lIns="0" tIns="12700" rIns="0" bIns="0" rtlCol="0">
            <a:spAutoFit/>
          </a:bodyPr>
          <a:lstStyle/>
          <a:p>
            <a:pPr marL="12700">
              <a:lnSpc>
                <a:spcPct val="100000"/>
              </a:lnSpc>
              <a:spcBef>
                <a:spcPts val="100"/>
              </a:spcBef>
            </a:pPr>
            <a:r>
              <a:rPr spc="-320" dirty="0"/>
              <a:t>INFERIOR</a:t>
            </a:r>
            <a:r>
              <a:rPr spc="-35" dirty="0"/>
              <a:t> </a:t>
            </a:r>
            <a:r>
              <a:rPr spc="-405" dirty="0"/>
              <a:t>ALVEOLAR</a:t>
            </a:r>
            <a:r>
              <a:rPr spc="-30" dirty="0"/>
              <a:t> </a:t>
            </a:r>
            <a:r>
              <a:rPr spc="-459" dirty="0"/>
              <a:t>NERVE</a:t>
            </a:r>
            <a:r>
              <a:rPr spc="-25" dirty="0"/>
              <a:t> </a:t>
            </a:r>
            <a:r>
              <a:rPr spc="-484" dirty="0"/>
              <a:t>BLOCK</a:t>
            </a:r>
            <a:r>
              <a:rPr spc="-25" dirty="0"/>
              <a:t> </a:t>
            </a:r>
            <a:r>
              <a:rPr spc="-155" dirty="0"/>
              <a:t>(IANB)</a:t>
            </a:r>
          </a:p>
        </p:txBody>
      </p:sp>
      <p:sp>
        <p:nvSpPr>
          <p:cNvPr id="3" name="object 3"/>
          <p:cNvSpPr txBox="1"/>
          <p:nvPr/>
        </p:nvSpPr>
        <p:spPr>
          <a:xfrm>
            <a:off x="1066800" y="1067486"/>
            <a:ext cx="9829800" cy="5612049"/>
          </a:xfrm>
          <a:prstGeom prst="rect">
            <a:avLst/>
          </a:prstGeom>
        </p:spPr>
        <p:txBody>
          <a:bodyPr vert="horz" wrap="square" lIns="0" tIns="113030" rIns="0" bIns="0" rtlCol="0">
            <a:spAutoFit/>
          </a:bodyPr>
          <a:lstStyle/>
          <a:p>
            <a:pPr marL="241300" indent="-228600">
              <a:lnSpc>
                <a:spcPct val="100000"/>
              </a:lnSpc>
              <a:spcBef>
                <a:spcPts val="890"/>
              </a:spcBef>
              <a:buSzPct val="125000"/>
              <a:buFont typeface="Arial MT"/>
              <a:buChar char="•"/>
              <a:tabLst>
                <a:tab pos="241300" algn="l"/>
              </a:tabLst>
            </a:pPr>
            <a:r>
              <a:rPr sz="2400" spc="-125" dirty="0">
                <a:latin typeface="Microsoft Sans Serif"/>
                <a:cs typeface="Microsoft Sans Serif"/>
              </a:rPr>
              <a:t>Mostly</a:t>
            </a:r>
            <a:r>
              <a:rPr sz="2400" spc="-35" dirty="0">
                <a:latin typeface="Microsoft Sans Serif"/>
                <a:cs typeface="Microsoft Sans Serif"/>
              </a:rPr>
              <a:t> </a:t>
            </a:r>
            <a:r>
              <a:rPr sz="2400" spc="-10" dirty="0">
                <a:latin typeface="Microsoft Sans Serif"/>
                <a:cs typeface="Microsoft Sans Serif"/>
              </a:rPr>
              <a:t>reffered</a:t>
            </a:r>
            <a:r>
              <a:rPr sz="2400" spc="-40" dirty="0">
                <a:latin typeface="Microsoft Sans Serif"/>
                <a:cs typeface="Microsoft Sans Serif"/>
              </a:rPr>
              <a:t> </a:t>
            </a:r>
            <a:r>
              <a:rPr sz="2400" spc="-220" dirty="0">
                <a:latin typeface="Microsoft Sans Serif"/>
                <a:cs typeface="Microsoft Sans Serif"/>
              </a:rPr>
              <a:t>as</a:t>
            </a:r>
            <a:r>
              <a:rPr sz="2400" spc="25" dirty="0">
                <a:latin typeface="Microsoft Sans Serif"/>
                <a:cs typeface="Microsoft Sans Serif"/>
              </a:rPr>
              <a:t> </a:t>
            </a:r>
            <a:r>
              <a:rPr sz="2400" b="1" i="1" spc="-290" dirty="0">
                <a:latin typeface="Arial"/>
                <a:cs typeface="Arial"/>
              </a:rPr>
              <a:t>mandibular</a:t>
            </a:r>
            <a:r>
              <a:rPr sz="2400" b="1" i="1" spc="-45" dirty="0">
                <a:latin typeface="Arial"/>
                <a:cs typeface="Arial"/>
              </a:rPr>
              <a:t> </a:t>
            </a:r>
            <a:r>
              <a:rPr sz="2400" b="1" i="1" spc="-275" dirty="0">
                <a:latin typeface="Arial"/>
                <a:cs typeface="Arial"/>
              </a:rPr>
              <a:t>nerve</a:t>
            </a:r>
            <a:r>
              <a:rPr sz="2400" b="1" i="1" spc="-20" dirty="0">
                <a:latin typeface="Arial"/>
                <a:cs typeface="Arial"/>
              </a:rPr>
              <a:t> </a:t>
            </a:r>
            <a:r>
              <a:rPr sz="2400" b="1" i="1" spc="-275" dirty="0">
                <a:latin typeface="Arial"/>
                <a:cs typeface="Arial"/>
              </a:rPr>
              <a:t>block.</a:t>
            </a:r>
            <a:endParaRPr sz="2400" dirty="0">
              <a:latin typeface="Arial"/>
              <a:cs typeface="Arial"/>
            </a:endParaRPr>
          </a:p>
          <a:p>
            <a:pPr marL="241300" indent="-228600">
              <a:lnSpc>
                <a:spcPct val="100000"/>
              </a:lnSpc>
              <a:spcBef>
                <a:spcPts val="1585"/>
              </a:spcBef>
              <a:buSzPct val="125000"/>
              <a:buFont typeface="Arial MT"/>
              <a:buChar char="•"/>
              <a:tabLst>
                <a:tab pos="241300" algn="l"/>
              </a:tabLst>
            </a:pPr>
            <a:r>
              <a:rPr sz="2400" spc="-220" dirty="0">
                <a:latin typeface="Microsoft Sans Serif"/>
                <a:cs typeface="Microsoft Sans Serif"/>
              </a:rPr>
              <a:t>Second</a:t>
            </a:r>
            <a:r>
              <a:rPr sz="2400" spc="30" dirty="0">
                <a:latin typeface="Microsoft Sans Serif"/>
                <a:cs typeface="Microsoft Sans Serif"/>
              </a:rPr>
              <a:t> </a:t>
            </a:r>
            <a:r>
              <a:rPr sz="2400" spc="-250" dirty="0">
                <a:latin typeface="Microsoft Sans Serif"/>
                <a:cs typeface="Microsoft Sans Serif"/>
              </a:rPr>
              <a:t>most</a:t>
            </a:r>
            <a:r>
              <a:rPr sz="2400" spc="20" dirty="0">
                <a:latin typeface="Microsoft Sans Serif"/>
                <a:cs typeface="Microsoft Sans Serif"/>
              </a:rPr>
              <a:t> </a:t>
            </a:r>
            <a:r>
              <a:rPr sz="2400" spc="-75" dirty="0">
                <a:latin typeface="Microsoft Sans Serif"/>
                <a:cs typeface="Microsoft Sans Serif"/>
              </a:rPr>
              <a:t>frequently</a:t>
            </a:r>
            <a:r>
              <a:rPr sz="2400" spc="-65" dirty="0">
                <a:latin typeface="Microsoft Sans Serif"/>
                <a:cs typeface="Microsoft Sans Serif"/>
              </a:rPr>
              <a:t> </a:t>
            </a:r>
            <a:r>
              <a:rPr sz="2400" spc="-225" dirty="0">
                <a:latin typeface="Microsoft Sans Serif"/>
                <a:cs typeface="Microsoft Sans Serif"/>
              </a:rPr>
              <a:t>used</a:t>
            </a:r>
            <a:r>
              <a:rPr sz="2400" spc="25" dirty="0">
                <a:latin typeface="Microsoft Sans Serif"/>
                <a:cs typeface="Microsoft Sans Serif"/>
              </a:rPr>
              <a:t> </a:t>
            </a:r>
            <a:r>
              <a:rPr sz="2400" spc="-10" dirty="0">
                <a:latin typeface="Microsoft Sans Serif"/>
                <a:cs typeface="Microsoft Sans Serif"/>
              </a:rPr>
              <a:t>(after</a:t>
            </a:r>
            <a:r>
              <a:rPr sz="2400" spc="-5" dirty="0">
                <a:latin typeface="Microsoft Sans Serif"/>
                <a:cs typeface="Microsoft Sans Serif"/>
              </a:rPr>
              <a:t> </a:t>
            </a:r>
            <a:r>
              <a:rPr sz="2400" spc="-10" dirty="0">
                <a:latin typeface="Microsoft Sans Serif"/>
                <a:cs typeface="Microsoft Sans Serif"/>
              </a:rPr>
              <a:t>infiltration)</a:t>
            </a:r>
            <a:endParaRPr sz="2400" dirty="0">
              <a:latin typeface="Microsoft Sans Serif"/>
              <a:cs typeface="Microsoft Sans Serif"/>
            </a:endParaRPr>
          </a:p>
          <a:p>
            <a:pPr marL="12700" marR="2760345" indent="228600">
              <a:lnSpc>
                <a:spcPts val="4460"/>
              </a:lnSpc>
              <a:spcBef>
                <a:spcPts val="395"/>
              </a:spcBef>
              <a:buSzPct val="125000"/>
              <a:buFont typeface="Arial MT"/>
              <a:buChar char="•"/>
              <a:tabLst>
                <a:tab pos="241300" algn="l"/>
              </a:tabLst>
            </a:pPr>
            <a:r>
              <a:rPr sz="2400" b="1" spc="-200" dirty="0">
                <a:latin typeface="Arial"/>
                <a:cs typeface="Arial"/>
              </a:rPr>
              <a:t>highest</a:t>
            </a:r>
            <a:r>
              <a:rPr sz="2400" b="1" spc="5" dirty="0">
                <a:latin typeface="Arial"/>
                <a:cs typeface="Arial"/>
              </a:rPr>
              <a:t> </a:t>
            </a:r>
            <a:r>
              <a:rPr sz="2400" b="1" spc="-204" dirty="0">
                <a:latin typeface="Arial"/>
                <a:cs typeface="Arial"/>
              </a:rPr>
              <a:t>percentage</a:t>
            </a:r>
            <a:r>
              <a:rPr sz="2400" b="1" spc="25" dirty="0">
                <a:latin typeface="Arial"/>
                <a:cs typeface="Arial"/>
              </a:rPr>
              <a:t> </a:t>
            </a:r>
            <a:r>
              <a:rPr sz="2400" dirty="0">
                <a:latin typeface="Microsoft Sans Serif"/>
                <a:cs typeface="Microsoft Sans Serif"/>
              </a:rPr>
              <a:t>of</a:t>
            </a:r>
            <a:r>
              <a:rPr sz="2400" spc="135" dirty="0">
                <a:latin typeface="Microsoft Sans Serif"/>
                <a:cs typeface="Microsoft Sans Serif"/>
              </a:rPr>
              <a:t> </a:t>
            </a:r>
            <a:r>
              <a:rPr sz="2400" b="1" spc="-160" dirty="0">
                <a:latin typeface="Arial"/>
                <a:cs typeface="Arial"/>
              </a:rPr>
              <a:t>clinical</a:t>
            </a:r>
            <a:r>
              <a:rPr sz="2400" b="1" spc="10" dirty="0">
                <a:latin typeface="Arial"/>
                <a:cs typeface="Arial"/>
              </a:rPr>
              <a:t> </a:t>
            </a:r>
            <a:r>
              <a:rPr sz="2400" b="1" spc="-135" dirty="0">
                <a:latin typeface="Arial"/>
                <a:cs typeface="Arial"/>
              </a:rPr>
              <a:t>failures</a:t>
            </a:r>
            <a:r>
              <a:rPr sz="2400" b="1" spc="40" dirty="0">
                <a:latin typeface="Arial"/>
                <a:cs typeface="Arial"/>
              </a:rPr>
              <a:t> </a:t>
            </a:r>
            <a:r>
              <a:rPr sz="2400" spc="-130" dirty="0">
                <a:latin typeface="Microsoft Sans Serif"/>
                <a:cs typeface="Microsoft Sans Serif"/>
              </a:rPr>
              <a:t>even </a:t>
            </a:r>
            <a:r>
              <a:rPr sz="2400" spc="-220" dirty="0">
                <a:latin typeface="Microsoft Sans Serif"/>
                <a:cs typeface="Microsoft Sans Serif"/>
              </a:rPr>
              <a:t>when</a:t>
            </a:r>
            <a:r>
              <a:rPr sz="2400" spc="10" dirty="0">
                <a:latin typeface="Microsoft Sans Serif"/>
                <a:cs typeface="Microsoft Sans Serif"/>
              </a:rPr>
              <a:t> </a:t>
            </a:r>
            <a:r>
              <a:rPr sz="2400" spc="-35" dirty="0">
                <a:latin typeface="Microsoft Sans Serif"/>
                <a:cs typeface="Microsoft Sans Serif"/>
              </a:rPr>
              <a:t>properly</a:t>
            </a:r>
            <a:r>
              <a:rPr sz="2400" spc="-70" dirty="0">
                <a:latin typeface="Microsoft Sans Serif"/>
                <a:cs typeface="Microsoft Sans Serif"/>
              </a:rPr>
              <a:t> </a:t>
            </a:r>
            <a:r>
              <a:rPr sz="2400" spc="-55" dirty="0">
                <a:latin typeface="Microsoft Sans Serif"/>
                <a:cs typeface="Microsoft Sans Serif"/>
              </a:rPr>
              <a:t>administered.</a:t>
            </a:r>
            <a:endParaRPr sz="2400" dirty="0">
              <a:latin typeface="Microsoft Sans Serif"/>
              <a:cs typeface="Microsoft Sans Serif"/>
            </a:endParaRPr>
          </a:p>
          <a:p>
            <a:pPr marL="241300" indent="-228600">
              <a:lnSpc>
                <a:spcPct val="100000"/>
              </a:lnSpc>
              <a:spcBef>
                <a:spcPts val="1175"/>
              </a:spcBef>
              <a:buSzPct val="125000"/>
              <a:buFont typeface="Arial MT"/>
              <a:buChar char="•"/>
              <a:tabLst>
                <a:tab pos="241300" algn="l"/>
              </a:tabLst>
            </a:pPr>
            <a:r>
              <a:rPr sz="2400" b="1" spc="-190" dirty="0">
                <a:latin typeface="Arial"/>
                <a:cs typeface="Arial"/>
              </a:rPr>
              <a:t>Supplemental</a:t>
            </a:r>
            <a:r>
              <a:rPr sz="2400" b="1" spc="-30" dirty="0">
                <a:latin typeface="Arial"/>
                <a:cs typeface="Arial"/>
              </a:rPr>
              <a:t> </a:t>
            </a:r>
            <a:r>
              <a:rPr sz="2400" b="1" spc="-210" dirty="0">
                <a:latin typeface="Arial"/>
                <a:cs typeface="Arial"/>
              </a:rPr>
              <a:t>block</a:t>
            </a:r>
            <a:r>
              <a:rPr sz="2400" b="1" spc="25" dirty="0">
                <a:latin typeface="Arial"/>
                <a:cs typeface="Arial"/>
              </a:rPr>
              <a:t> </a:t>
            </a:r>
            <a:r>
              <a:rPr sz="2400" spc="-100" dirty="0">
                <a:latin typeface="Microsoft Sans Serif"/>
                <a:cs typeface="Microsoft Sans Serif"/>
              </a:rPr>
              <a:t>with</a:t>
            </a:r>
            <a:r>
              <a:rPr sz="2400" spc="25" dirty="0">
                <a:latin typeface="Microsoft Sans Serif"/>
                <a:cs typeface="Microsoft Sans Serif"/>
              </a:rPr>
              <a:t> </a:t>
            </a:r>
            <a:r>
              <a:rPr sz="2400" b="1" spc="-20" dirty="0">
                <a:latin typeface="Arial"/>
                <a:cs typeface="Arial"/>
              </a:rPr>
              <a:t>IANB</a:t>
            </a:r>
            <a:endParaRPr sz="2400" dirty="0">
              <a:latin typeface="Arial"/>
              <a:cs typeface="Arial"/>
            </a:endParaRPr>
          </a:p>
          <a:p>
            <a:pPr marL="697865" lvl="1" indent="-228600">
              <a:lnSpc>
                <a:spcPct val="100000"/>
              </a:lnSpc>
              <a:spcBef>
                <a:spcPts val="1055"/>
              </a:spcBef>
              <a:buSzPct val="125000"/>
              <a:buFont typeface="Arial MT"/>
              <a:buChar char="•"/>
              <a:tabLst>
                <a:tab pos="697865" algn="l"/>
              </a:tabLst>
            </a:pPr>
            <a:r>
              <a:rPr sz="2400" b="1" spc="-220" dirty="0">
                <a:latin typeface="Arial"/>
                <a:cs typeface="Arial"/>
              </a:rPr>
              <a:t>Buccal</a:t>
            </a:r>
            <a:r>
              <a:rPr sz="2400" b="1" dirty="0">
                <a:latin typeface="Arial"/>
                <a:cs typeface="Arial"/>
              </a:rPr>
              <a:t> </a:t>
            </a:r>
            <a:r>
              <a:rPr sz="2400" b="1" spc="-225" dirty="0">
                <a:latin typeface="Arial"/>
                <a:cs typeface="Arial"/>
              </a:rPr>
              <a:t>Block</a:t>
            </a:r>
            <a:r>
              <a:rPr sz="2400" b="1" spc="25" dirty="0">
                <a:latin typeface="Arial"/>
                <a:cs typeface="Arial"/>
              </a:rPr>
              <a:t> </a:t>
            </a:r>
            <a:r>
              <a:rPr sz="2400" b="1" spc="-90" dirty="0">
                <a:latin typeface="Arial"/>
                <a:cs typeface="Arial"/>
              </a:rPr>
              <a:t>–</a:t>
            </a:r>
            <a:r>
              <a:rPr sz="2400" spc="-90" dirty="0">
                <a:latin typeface="Microsoft Sans Serif"/>
                <a:cs typeface="Microsoft Sans Serif"/>
              </a:rPr>
              <a:t>soft</a:t>
            </a:r>
            <a:r>
              <a:rPr sz="2400" spc="-5" dirty="0">
                <a:latin typeface="Microsoft Sans Serif"/>
                <a:cs typeface="Microsoft Sans Serif"/>
              </a:rPr>
              <a:t> </a:t>
            </a:r>
            <a:r>
              <a:rPr sz="2400" spc="-185" dirty="0">
                <a:latin typeface="Microsoft Sans Serif"/>
                <a:cs typeface="Microsoft Sans Serif"/>
              </a:rPr>
              <a:t>tissue</a:t>
            </a:r>
            <a:r>
              <a:rPr sz="2400" spc="25" dirty="0">
                <a:latin typeface="Microsoft Sans Serif"/>
                <a:cs typeface="Microsoft Sans Serif"/>
              </a:rPr>
              <a:t> </a:t>
            </a:r>
            <a:r>
              <a:rPr sz="2400" spc="-185" dirty="0">
                <a:latin typeface="Microsoft Sans Serif"/>
                <a:cs typeface="Microsoft Sans Serif"/>
              </a:rPr>
              <a:t>on</a:t>
            </a:r>
            <a:r>
              <a:rPr sz="2400" spc="25" dirty="0">
                <a:latin typeface="Microsoft Sans Serif"/>
                <a:cs typeface="Microsoft Sans Serif"/>
              </a:rPr>
              <a:t> </a:t>
            </a:r>
            <a:r>
              <a:rPr sz="2400" spc="-125" dirty="0">
                <a:latin typeface="Microsoft Sans Serif"/>
                <a:cs typeface="Microsoft Sans Serif"/>
              </a:rPr>
              <a:t>buccal</a:t>
            </a:r>
            <a:r>
              <a:rPr sz="2400" spc="50" dirty="0">
                <a:latin typeface="Microsoft Sans Serif"/>
                <a:cs typeface="Microsoft Sans Serif"/>
              </a:rPr>
              <a:t> </a:t>
            </a:r>
            <a:r>
              <a:rPr sz="2400" spc="-10" dirty="0">
                <a:latin typeface="Microsoft Sans Serif"/>
                <a:cs typeface="Microsoft Sans Serif"/>
              </a:rPr>
              <a:t>aspect</a:t>
            </a:r>
            <a:endParaRPr sz="2400" dirty="0">
              <a:latin typeface="Microsoft Sans Serif"/>
              <a:cs typeface="Microsoft Sans Serif"/>
            </a:endParaRPr>
          </a:p>
          <a:p>
            <a:pPr marL="697865" lvl="1" indent="-228600">
              <a:lnSpc>
                <a:spcPct val="100000"/>
              </a:lnSpc>
              <a:spcBef>
                <a:spcPts val="960"/>
              </a:spcBef>
              <a:buSzPct val="125000"/>
              <a:buFont typeface="Arial MT"/>
              <a:buChar char="•"/>
              <a:tabLst>
                <a:tab pos="697865" algn="l"/>
              </a:tabLst>
            </a:pPr>
            <a:r>
              <a:rPr sz="2400" b="1" spc="-170" dirty="0">
                <a:latin typeface="Arial"/>
                <a:cs typeface="Arial"/>
              </a:rPr>
              <a:t>Supra-</a:t>
            </a:r>
            <a:r>
              <a:rPr sz="2400" b="1" spc="-75" dirty="0">
                <a:latin typeface="Arial"/>
                <a:cs typeface="Arial"/>
              </a:rPr>
              <a:t>periosteal</a:t>
            </a:r>
            <a:r>
              <a:rPr sz="2400" spc="-75" dirty="0">
                <a:latin typeface="Microsoft Sans Serif"/>
                <a:cs typeface="Microsoft Sans Serif"/>
              </a:rPr>
              <a:t>–overlap</a:t>
            </a:r>
            <a:r>
              <a:rPr sz="2400" spc="-20" dirty="0">
                <a:latin typeface="Microsoft Sans Serif"/>
                <a:cs typeface="Microsoft Sans Serif"/>
              </a:rPr>
              <a:t> </a:t>
            </a:r>
            <a:r>
              <a:rPr sz="2400" dirty="0">
                <a:latin typeface="Microsoft Sans Serif"/>
                <a:cs typeface="Microsoft Sans Serif"/>
              </a:rPr>
              <a:t>of</a:t>
            </a:r>
            <a:r>
              <a:rPr sz="2400" spc="65" dirty="0">
                <a:latin typeface="Microsoft Sans Serif"/>
                <a:cs typeface="Microsoft Sans Serif"/>
              </a:rPr>
              <a:t> </a:t>
            </a:r>
            <a:r>
              <a:rPr sz="2400" spc="-65" dirty="0">
                <a:latin typeface="Microsoft Sans Serif"/>
                <a:cs typeface="Microsoft Sans Serif"/>
              </a:rPr>
              <a:t>contralateral</a:t>
            </a:r>
            <a:r>
              <a:rPr sz="2400" spc="-35" dirty="0">
                <a:latin typeface="Microsoft Sans Serif"/>
                <a:cs typeface="Microsoft Sans Serif"/>
              </a:rPr>
              <a:t> </a:t>
            </a:r>
            <a:r>
              <a:rPr sz="2400" spc="-110" dirty="0">
                <a:latin typeface="Microsoft Sans Serif"/>
                <a:cs typeface="Microsoft Sans Serif"/>
              </a:rPr>
              <a:t>nerve</a:t>
            </a:r>
            <a:r>
              <a:rPr sz="2400" spc="40" dirty="0">
                <a:latin typeface="Microsoft Sans Serif"/>
                <a:cs typeface="Microsoft Sans Serif"/>
              </a:rPr>
              <a:t> </a:t>
            </a:r>
            <a:r>
              <a:rPr sz="2400" spc="-140" dirty="0">
                <a:latin typeface="Microsoft Sans Serif"/>
                <a:cs typeface="Microsoft Sans Serif"/>
              </a:rPr>
              <a:t>mostly</a:t>
            </a:r>
            <a:r>
              <a:rPr sz="2400" dirty="0">
                <a:latin typeface="Microsoft Sans Serif"/>
                <a:cs typeface="Microsoft Sans Serif"/>
              </a:rPr>
              <a:t> </a:t>
            </a:r>
            <a:r>
              <a:rPr sz="2400" spc="-10" dirty="0">
                <a:latin typeface="Microsoft Sans Serif"/>
                <a:cs typeface="Microsoft Sans Serif"/>
              </a:rPr>
              <a:t>anterior</a:t>
            </a:r>
            <a:endParaRPr sz="2400" dirty="0">
              <a:latin typeface="Microsoft Sans Serif"/>
              <a:cs typeface="Microsoft Sans Serif"/>
            </a:endParaRPr>
          </a:p>
          <a:p>
            <a:pPr marL="697865" marR="5080" lvl="1" indent="-228600">
              <a:lnSpc>
                <a:spcPct val="120100"/>
              </a:lnSpc>
              <a:spcBef>
                <a:spcPts val="500"/>
              </a:spcBef>
              <a:buSzPct val="125000"/>
              <a:buFont typeface="Arial MT"/>
              <a:buChar char="•"/>
              <a:tabLst>
                <a:tab pos="697865" algn="l"/>
              </a:tabLst>
            </a:pPr>
            <a:r>
              <a:rPr sz="2400" b="1" spc="-155" dirty="0">
                <a:latin typeface="Arial"/>
                <a:cs typeface="Arial"/>
              </a:rPr>
              <a:t>Periodontal</a:t>
            </a:r>
            <a:r>
              <a:rPr sz="2400" b="1" spc="30" dirty="0">
                <a:latin typeface="Arial"/>
                <a:cs typeface="Arial"/>
              </a:rPr>
              <a:t> </a:t>
            </a:r>
            <a:r>
              <a:rPr sz="2400" b="1" spc="-125" dirty="0">
                <a:latin typeface="Arial"/>
                <a:cs typeface="Arial"/>
              </a:rPr>
              <a:t>ligament</a:t>
            </a:r>
            <a:r>
              <a:rPr sz="2400" b="1" spc="30" dirty="0">
                <a:latin typeface="Arial"/>
                <a:cs typeface="Arial"/>
              </a:rPr>
              <a:t> </a:t>
            </a:r>
            <a:r>
              <a:rPr sz="2400" b="1" spc="-200" dirty="0">
                <a:latin typeface="Arial"/>
                <a:cs typeface="Arial"/>
              </a:rPr>
              <a:t>(PDL)</a:t>
            </a:r>
            <a:r>
              <a:rPr sz="2400" b="1" spc="15" dirty="0">
                <a:latin typeface="Arial"/>
                <a:cs typeface="Arial"/>
              </a:rPr>
              <a:t> </a:t>
            </a:r>
            <a:r>
              <a:rPr sz="2400" b="1" spc="-135" dirty="0">
                <a:latin typeface="Arial"/>
                <a:cs typeface="Arial"/>
              </a:rPr>
              <a:t>injection</a:t>
            </a:r>
            <a:r>
              <a:rPr sz="2400" b="1" spc="40" dirty="0">
                <a:latin typeface="Arial"/>
                <a:cs typeface="Arial"/>
              </a:rPr>
              <a:t> </a:t>
            </a:r>
            <a:r>
              <a:rPr sz="2400" dirty="0">
                <a:latin typeface="Microsoft Sans Serif"/>
                <a:cs typeface="Microsoft Sans Serif"/>
              </a:rPr>
              <a:t>-</a:t>
            </a:r>
            <a:r>
              <a:rPr sz="2400" spc="-85" dirty="0">
                <a:latin typeface="Microsoft Sans Serif"/>
                <a:cs typeface="Microsoft Sans Serif"/>
              </a:rPr>
              <a:t>isolated</a:t>
            </a:r>
            <a:r>
              <a:rPr sz="2400" dirty="0">
                <a:latin typeface="Microsoft Sans Serif"/>
                <a:cs typeface="Microsoft Sans Serif"/>
              </a:rPr>
              <a:t> </a:t>
            </a:r>
            <a:r>
              <a:rPr sz="2400" spc="-105" dirty="0">
                <a:latin typeface="Microsoft Sans Serif"/>
                <a:cs typeface="Microsoft Sans Serif"/>
              </a:rPr>
              <a:t>portions</a:t>
            </a:r>
            <a:r>
              <a:rPr sz="2400" dirty="0">
                <a:latin typeface="Microsoft Sans Serif"/>
                <a:cs typeface="Microsoft Sans Serif"/>
              </a:rPr>
              <a:t> of</a:t>
            </a:r>
            <a:r>
              <a:rPr sz="2400" spc="100" dirty="0">
                <a:latin typeface="Microsoft Sans Serif"/>
                <a:cs typeface="Microsoft Sans Serif"/>
              </a:rPr>
              <a:t> </a:t>
            </a:r>
            <a:r>
              <a:rPr sz="2400" spc="-95" dirty="0">
                <a:latin typeface="Microsoft Sans Serif"/>
                <a:cs typeface="Microsoft Sans Serif"/>
              </a:rPr>
              <a:t>mandibular</a:t>
            </a:r>
            <a:r>
              <a:rPr sz="2400" spc="70" dirty="0">
                <a:latin typeface="Microsoft Sans Serif"/>
                <a:cs typeface="Microsoft Sans Serif"/>
              </a:rPr>
              <a:t> </a:t>
            </a:r>
            <a:r>
              <a:rPr sz="2400" spc="-40" dirty="0">
                <a:latin typeface="Microsoft Sans Serif"/>
                <a:cs typeface="Microsoft Sans Serif"/>
              </a:rPr>
              <a:t>teeth </a:t>
            </a:r>
            <a:r>
              <a:rPr sz="2400" spc="-160" dirty="0">
                <a:latin typeface="Microsoft Sans Serif"/>
                <a:cs typeface="Microsoft Sans Serif"/>
              </a:rPr>
              <a:t>sensitive</a:t>
            </a:r>
            <a:r>
              <a:rPr sz="2400" spc="50" dirty="0">
                <a:latin typeface="Microsoft Sans Serif"/>
                <a:cs typeface="Microsoft Sans Serif"/>
              </a:rPr>
              <a:t> </a:t>
            </a:r>
            <a:r>
              <a:rPr sz="2400" spc="-170" dirty="0">
                <a:latin typeface="Microsoft Sans Serif"/>
                <a:cs typeface="Microsoft Sans Serif"/>
              </a:rPr>
              <a:t>even</a:t>
            </a:r>
            <a:r>
              <a:rPr sz="2400" spc="35" dirty="0">
                <a:latin typeface="Microsoft Sans Serif"/>
                <a:cs typeface="Microsoft Sans Serif"/>
              </a:rPr>
              <a:t> </a:t>
            </a:r>
            <a:r>
              <a:rPr sz="2400" dirty="0">
                <a:latin typeface="Microsoft Sans Serif"/>
                <a:cs typeface="Microsoft Sans Serif"/>
              </a:rPr>
              <a:t>after </a:t>
            </a:r>
            <a:r>
              <a:rPr sz="2400" spc="-204" dirty="0">
                <a:latin typeface="Microsoft Sans Serif"/>
                <a:cs typeface="Microsoft Sans Serif"/>
              </a:rPr>
              <a:t>successful</a:t>
            </a:r>
            <a:r>
              <a:rPr sz="2400" spc="45" dirty="0">
                <a:latin typeface="Microsoft Sans Serif"/>
                <a:cs typeface="Microsoft Sans Serif"/>
              </a:rPr>
              <a:t> </a:t>
            </a:r>
            <a:r>
              <a:rPr sz="2400" spc="-20" dirty="0">
                <a:latin typeface="Microsoft Sans Serif"/>
                <a:cs typeface="Microsoft Sans Serif"/>
              </a:rPr>
              <a:t>IANB</a:t>
            </a:r>
            <a:endParaRPr sz="2400" dirty="0">
              <a:latin typeface="Microsoft Sans Serif"/>
              <a:cs typeface="Microsoft Sans Serif"/>
            </a:endParaRPr>
          </a:p>
          <a:p>
            <a:pPr marL="697865" lvl="1" indent="-228600">
              <a:lnSpc>
                <a:spcPct val="100000"/>
              </a:lnSpc>
              <a:spcBef>
                <a:spcPts val="985"/>
              </a:spcBef>
              <a:buSzPct val="125000"/>
              <a:buFont typeface="Arial MT"/>
              <a:buChar char="•"/>
              <a:tabLst>
                <a:tab pos="697865" algn="l"/>
              </a:tabLst>
            </a:pPr>
            <a:r>
              <a:rPr sz="2400" b="1" spc="-180" dirty="0">
                <a:latin typeface="Arial"/>
                <a:cs typeface="Arial"/>
              </a:rPr>
              <a:t>Intraosseous</a:t>
            </a:r>
            <a:r>
              <a:rPr sz="2400" b="1" spc="5" dirty="0">
                <a:latin typeface="Arial"/>
                <a:cs typeface="Arial"/>
              </a:rPr>
              <a:t> </a:t>
            </a:r>
            <a:r>
              <a:rPr sz="2400" b="1" spc="-160" dirty="0">
                <a:latin typeface="Arial"/>
                <a:cs typeface="Arial"/>
              </a:rPr>
              <a:t>anesthesia</a:t>
            </a:r>
            <a:r>
              <a:rPr sz="2400" b="1" spc="-5" dirty="0">
                <a:latin typeface="Arial"/>
                <a:cs typeface="Arial"/>
              </a:rPr>
              <a:t> </a:t>
            </a:r>
            <a:r>
              <a:rPr sz="2400" b="1" spc="-35" dirty="0">
                <a:latin typeface="Arial"/>
                <a:cs typeface="Arial"/>
              </a:rPr>
              <a:t>(IO)</a:t>
            </a:r>
            <a:r>
              <a:rPr sz="2400" spc="-35" dirty="0">
                <a:latin typeface="Microsoft Sans Serif"/>
                <a:cs typeface="Microsoft Sans Serif"/>
              </a:rPr>
              <a:t>–ineffective</a:t>
            </a:r>
            <a:r>
              <a:rPr sz="2400" spc="20" dirty="0">
                <a:latin typeface="Microsoft Sans Serif"/>
                <a:cs typeface="Microsoft Sans Serif"/>
              </a:rPr>
              <a:t> </a:t>
            </a:r>
            <a:r>
              <a:rPr sz="2400" spc="-200" dirty="0">
                <a:latin typeface="Microsoft Sans Serif"/>
                <a:cs typeface="Microsoft Sans Serif"/>
              </a:rPr>
              <a:t>IANB,</a:t>
            </a:r>
            <a:r>
              <a:rPr sz="2400" spc="35" dirty="0">
                <a:latin typeface="Microsoft Sans Serif"/>
                <a:cs typeface="Microsoft Sans Serif"/>
              </a:rPr>
              <a:t> </a:t>
            </a:r>
            <a:r>
              <a:rPr sz="2400" spc="-40" dirty="0">
                <a:latin typeface="Microsoft Sans Serif"/>
                <a:cs typeface="Microsoft Sans Serif"/>
              </a:rPr>
              <a:t>primarily</a:t>
            </a:r>
            <a:r>
              <a:rPr sz="2400" spc="25" dirty="0">
                <a:latin typeface="Microsoft Sans Serif"/>
                <a:cs typeface="Microsoft Sans Serif"/>
              </a:rPr>
              <a:t> </a:t>
            </a:r>
            <a:r>
              <a:rPr sz="2400" spc="-190" dirty="0">
                <a:latin typeface="Microsoft Sans Serif"/>
                <a:cs typeface="Microsoft Sans Serif"/>
              </a:rPr>
              <a:t>when</a:t>
            </a:r>
            <a:r>
              <a:rPr sz="2400" spc="30" dirty="0">
                <a:latin typeface="Microsoft Sans Serif"/>
                <a:cs typeface="Microsoft Sans Serif"/>
              </a:rPr>
              <a:t> </a:t>
            </a:r>
            <a:r>
              <a:rPr sz="2400" spc="-114" dirty="0">
                <a:latin typeface="Microsoft Sans Serif"/>
                <a:cs typeface="Microsoft Sans Serif"/>
              </a:rPr>
              <a:t>the</a:t>
            </a:r>
            <a:r>
              <a:rPr sz="2400" spc="25" dirty="0">
                <a:latin typeface="Microsoft Sans Serif"/>
                <a:cs typeface="Microsoft Sans Serif"/>
              </a:rPr>
              <a:t> </a:t>
            </a:r>
            <a:r>
              <a:rPr sz="2400" spc="-100" dirty="0">
                <a:latin typeface="Microsoft Sans Serif"/>
                <a:cs typeface="Microsoft Sans Serif"/>
              </a:rPr>
              <a:t>tooth</a:t>
            </a:r>
            <a:r>
              <a:rPr sz="2400" spc="-40" dirty="0">
                <a:latin typeface="Microsoft Sans Serif"/>
                <a:cs typeface="Microsoft Sans Serif"/>
              </a:rPr>
              <a:t> </a:t>
            </a:r>
            <a:r>
              <a:rPr sz="2400" spc="-25" dirty="0">
                <a:latin typeface="Microsoft Sans Serif"/>
                <a:cs typeface="Microsoft Sans Serif"/>
              </a:rPr>
              <a:t>is</a:t>
            </a:r>
            <a:r>
              <a:rPr lang="en-US" sz="2400" spc="-25" dirty="0">
                <a:latin typeface="Microsoft Sans Serif"/>
                <a:cs typeface="Microsoft Sans Serif"/>
              </a:rPr>
              <a:t> </a:t>
            </a:r>
            <a:r>
              <a:rPr sz="2400" spc="-35" dirty="0" err="1">
                <a:latin typeface="Microsoft Sans Serif"/>
                <a:cs typeface="Microsoft Sans Serif"/>
              </a:rPr>
              <a:t>pulpally</a:t>
            </a:r>
            <a:r>
              <a:rPr sz="2400" spc="-65" dirty="0">
                <a:latin typeface="Microsoft Sans Serif"/>
                <a:cs typeface="Microsoft Sans Serif"/>
              </a:rPr>
              <a:t> </a:t>
            </a:r>
            <a:r>
              <a:rPr sz="2400" spc="-10" dirty="0">
                <a:latin typeface="Microsoft Sans Serif"/>
                <a:cs typeface="Microsoft Sans Serif"/>
              </a:rPr>
              <a:t>involved.</a:t>
            </a:r>
            <a:endParaRPr sz="2400" dirty="0">
              <a:latin typeface="Microsoft Sans Serif"/>
              <a:cs typeface="Microsoft Sans Serif"/>
            </a:endParaRPr>
          </a:p>
        </p:txBody>
      </p:sp>
      <p:pic>
        <p:nvPicPr>
          <p:cNvPr id="4" name="object 4"/>
          <p:cNvPicPr/>
          <p:nvPr/>
        </p:nvPicPr>
        <p:blipFill>
          <a:blip r:embed="rId2" cstate="print"/>
          <a:stretch>
            <a:fillRect/>
          </a:stretch>
        </p:blipFill>
        <p:spPr>
          <a:xfrm>
            <a:off x="7031735" y="1066820"/>
            <a:ext cx="5038783" cy="2929101"/>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892B99-F0FF-458C-8C5E-F7B94E1AABB7}"/>
              </a:ext>
            </a:extLst>
          </p:cNvPr>
          <p:cNvSpPr>
            <a:spLocks noGrp="1"/>
          </p:cNvSpPr>
          <p:nvPr>
            <p:ph type="title"/>
          </p:nvPr>
        </p:nvSpPr>
        <p:spPr>
          <a:xfrm>
            <a:off x="2590800" y="152400"/>
            <a:ext cx="7543800" cy="553998"/>
          </a:xfrm>
        </p:spPr>
        <p:txBody>
          <a:bodyPr/>
          <a:lstStyle/>
          <a:p>
            <a:pPr>
              <a:defRPr/>
            </a:pPr>
            <a:r>
              <a:rPr lang="en-US" dirty="0"/>
              <a:t>Nerves</a:t>
            </a:r>
            <a:endParaRPr lang="ru-RU" dirty="0"/>
          </a:p>
        </p:txBody>
      </p:sp>
      <p:sp>
        <p:nvSpPr>
          <p:cNvPr id="4" name="Текст 3">
            <a:extLst>
              <a:ext uri="{FF2B5EF4-FFF2-40B4-BE49-F238E27FC236}">
                <a16:creationId xmlns:a16="http://schemas.microsoft.com/office/drawing/2014/main" id="{1972E25A-F614-4F99-8FCF-F0218E3E986A}"/>
              </a:ext>
            </a:extLst>
          </p:cNvPr>
          <p:cNvSpPr>
            <a:spLocks noGrp="1"/>
          </p:cNvSpPr>
          <p:nvPr>
            <p:ph type="body" sz="half" idx="2"/>
          </p:nvPr>
        </p:nvSpPr>
        <p:spPr>
          <a:xfrm>
            <a:off x="8305800" y="762000"/>
            <a:ext cx="2819400" cy="1477328"/>
          </a:xfrm>
        </p:spPr>
        <p:txBody>
          <a:bodyPr/>
          <a:lstStyle/>
          <a:p>
            <a:pPr>
              <a:defRPr/>
            </a:pPr>
            <a:r>
              <a:rPr lang="pt-BR" dirty="0"/>
              <a:t>Inferior alveolar nerve</a:t>
            </a:r>
          </a:p>
          <a:p>
            <a:pPr>
              <a:defRPr/>
            </a:pPr>
            <a:r>
              <a:rPr lang="pt-BR" dirty="0"/>
              <a:t>Nervus alveolaris inferior</a:t>
            </a:r>
            <a:endParaRPr lang="ru-RU" dirty="0"/>
          </a:p>
        </p:txBody>
      </p:sp>
      <p:pic>
        <p:nvPicPr>
          <p:cNvPr id="7" name="Объект 6">
            <a:extLst>
              <a:ext uri="{FF2B5EF4-FFF2-40B4-BE49-F238E27FC236}">
                <a16:creationId xmlns:a16="http://schemas.microsoft.com/office/drawing/2014/main" id="{F7804DB6-8217-406E-B640-FAF06ACA106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2550" y="762000"/>
            <a:ext cx="6019800" cy="6019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9F016C1B-FF6C-4E7C-A617-5FBC3BA65614}"/>
              </a:ext>
            </a:extLst>
          </p:cNvPr>
          <p:cNvSpPr>
            <a:spLocks noGrp="1"/>
          </p:cNvSpPr>
          <p:nvPr>
            <p:ph type="title"/>
          </p:nvPr>
        </p:nvSpPr>
        <p:spPr>
          <a:xfrm>
            <a:off x="1600200" y="530423"/>
            <a:ext cx="4191000" cy="307777"/>
          </a:xfrm>
        </p:spPr>
        <p:txBody>
          <a:bodyPr/>
          <a:lstStyle/>
          <a:p>
            <a:pPr>
              <a:defRPr/>
            </a:pPr>
            <a:r>
              <a:rPr lang="en-US" dirty="0"/>
              <a:t>William Stewart Halsted </a:t>
            </a:r>
            <a:r>
              <a:rPr lang="en-US" b="0" dirty="0"/>
              <a:t>in 1922</a:t>
            </a:r>
            <a:endParaRPr lang="ru-RU" dirty="0"/>
          </a:p>
        </p:txBody>
      </p:sp>
      <p:pic>
        <p:nvPicPr>
          <p:cNvPr id="67587" name="Picture 2" descr="C:\Documents and Settings\Admin\Мои документы\Оперативка материалы\Chest\250px-William_Stewart_Halsted.jpg">
            <a:extLst>
              <a:ext uri="{FF2B5EF4-FFF2-40B4-BE49-F238E27FC236}">
                <a16:creationId xmlns:a16="http://schemas.microsoft.com/office/drawing/2014/main" id="{527B14A7-4404-4472-8C0F-29EDED9087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43600" y="380999"/>
            <a:ext cx="4572000" cy="6272945"/>
          </a:xfrm>
          <a:noFill/>
          <a:extLst>
            <a:ext uri="{909E8E84-426E-40DD-AFC4-6F175D3DCCD1}">
              <a14:hiddenFill xmlns:a14="http://schemas.microsoft.com/office/drawing/2010/main">
                <a:solidFill>
                  <a:srgbClr val="FFFFFF"/>
                </a:solidFill>
              </a14:hiddenFill>
            </a:ext>
          </a:extLst>
        </p:spPr>
      </p:pic>
      <p:sp>
        <p:nvSpPr>
          <p:cNvPr id="6" name="Текст 5">
            <a:extLst>
              <a:ext uri="{FF2B5EF4-FFF2-40B4-BE49-F238E27FC236}">
                <a16:creationId xmlns:a16="http://schemas.microsoft.com/office/drawing/2014/main" id="{ECC1EE13-2154-49F4-8249-95624E13C2E9}"/>
              </a:ext>
            </a:extLst>
          </p:cNvPr>
          <p:cNvSpPr>
            <a:spLocks noGrp="1"/>
          </p:cNvSpPr>
          <p:nvPr>
            <p:ph type="body" sz="half" idx="2"/>
          </p:nvPr>
        </p:nvSpPr>
        <p:spPr>
          <a:xfrm>
            <a:off x="1600200" y="990600"/>
            <a:ext cx="4038600" cy="5170646"/>
          </a:xfrm>
        </p:spPr>
        <p:txBody>
          <a:bodyPr/>
          <a:lstStyle/>
          <a:p>
            <a:pPr>
              <a:defRPr/>
            </a:pPr>
            <a:r>
              <a:rPr lang="en-US" sz="2400" b="0" dirty="0"/>
              <a:t>William Stewart Halsted, M.D. (September 23, 1852 – September 7, 1922) was an American surgeon who emphasized strict aseptic technique during surgical procedures, was an early champion of newly discovered anesthetics, and introduced several new operations, including the radical mastectomy for breast cancer</a:t>
            </a:r>
            <a:r>
              <a:rPr lang="en-US" sz="2400" dirty="0"/>
              <a:t>.</a:t>
            </a:r>
            <a:endParaRPr lang="ru-RU"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155524"/>
            <a:ext cx="8384540" cy="574675"/>
          </a:xfrm>
          <a:prstGeom prst="rect">
            <a:avLst/>
          </a:prstGeom>
        </p:spPr>
        <p:txBody>
          <a:bodyPr vert="horz" wrap="square" lIns="0" tIns="12700" rIns="0" bIns="0" rtlCol="0">
            <a:spAutoFit/>
          </a:bodyPr>
          <a:lstStyle/>
          <a:p>
            <a:pPr marL="12700">
              <a:lnSpc>
                <a:spcPct val="100000"/>
              </a:lnSpc>
              <a:spcBef>
                <a:spcPts val="100"/>
              </a:spcBef>
            </a:pPr>
            <a:r>
              <a:rPr spc="-320" dirty="0"/>
              <a:t>INFERIOR</a:t>
            </a:r>
            <a:r>
              <a:rPr spc="-35" dirty="0"/>
              <a:t> </a:t>
            </a:r>
            <a:r>
              <a:rPr spc="-405" dirty="0"/>
              <a:t>ALVEOLAR</a:t>
            </a:r>
            <a:r>
              <a:rPr spc="-30" dirty="0"/>
              <a:t> </a:t>
            </a:r>
            <a:r>
              <a:rPr spc="-459" dirty="0"/>
              <a:t>NERVE</a:t>
            </a:r>
            <a:r>
              <a:rPr spc="-25" dirty="0"/>
              <a:t> </a:t>
            </a:r>
            <a:r>
              <a:rPr spc="-484" dirty="0"/>
              <a:t>BLOCK</a:t>
            </a:r>
            <a:r>
              <a:rPr spc="-25" dirty="0"/>
              <a:t> </a:t>
            </a:r>
            <a:r>
              <a:rPr spc="-155" dirty="0"/>
              <a:t>(IANB)</a:t>
            </a:r>
          </a:p>
        </p:txBody>
      </p:sp>
      <p:sp>
        <p:nvSpPr>
          <p:cNvPr id="3" name="object 3"/>
          <p:cNvSpPr txBox="1"/>
          <p:nvPr/>
        </p:nvSpPr>
        <p:spPr>
          <a:xfrm>
            <a:off x="1220520" y="1169659"/>
            <a:ext cx="9276080" cy="4437380"/>
          </a:xfrm>
          <a:prstGeom prst="rect">
            <a:avLst/>
          </a:prstGeom>
        </p:spPr>
        <p:txBody>
          <a:bodyPr vert="horz" wrap="square" lIns="0" tIns="12065" rIns="0" bIns="0" rtlCol="0">
            <a:spAutoFit/>
          </a:bodyPr>
          <a:lstStyle/>
          <a:p>
            <a:pPr marL="239395" marR="5080" indent="-227329">
              <a:lnSpc>
                <a:spcPct val="120100"/>
              </a:lnSpc>
              <a:spcBef>
                <a:spcPts val="95"/>
              </a:spcBef>
              <a:buSzPct val="124074"/>
              <a:buFont typeface="Arial MT"/>
              <a:buChar char="•"/>
              <a:tabLst>
                <a:tab pos="240665" algn="l"/>
              </a:tabLst>
            </a:pPr>
            <a:r>
              <a:rPr sz="2700" b="1" spc="-160" dirty="0">
                <a:latin typeface="Arial" panose="020B0604020202020204" pitchFamily="34" charset="0"/>
                <a:cs typeface="Arial" panose="020B0604020202020204" pitchFamily="34" charset="0"/>
              </a:rPr>
              <a:t>Bilateral</a:t>
            </a:r>
            <a:r>
              <a:rPr sz="2700" b="1" spc="-50" dirty="0">
                <a:latin typeface="Arial" panose="020B0604020202020204" pitchFamily="34" charset="0"/>
                <a:cs typeface="Arial" panose="020B0604020202020204" pitchFamily="34" charset="0"/>
              </a:rPr>
              <a:t> </a:t>
            </a:r>
            <a:r>
              <a:rPr sz="2700" spc="-285" dirty="0">
                <a:latin typeface="Arial" panose="020B0604020202020204" pitchFamily="34" charset="0"/>
                <a:cs typeface="Arial" panose="020B0604020202020204" pitchFamily="34" charset="0"/>
              </a:rPr>
              <a:t>IANBs</a:t>
            </a:r>
            <a:r>
              <a:rPr sz="2700" spc="-15" dirty="0">
                <a:latin typeface="Arial" panose="020B0604020202020204" pitchFamily="34" charset="0"/>
                <a:cs typeface="Arial" panose="020B0604020202020204" pitchFamily="34" charset="0"/>
              </a:rPr>
              <a:t> </a:t>
            </a:r>
            <a:r>
              <a:rPr sz="2700" spc="-245" dirty="0">
                <a:latin typeface="Arial" panose="020B0604020202020204" pitchFamily="34" charset="0"/>
                <a:cs typeface="Arial" panose="020B0604020202020204" pitchFamily="34" charset="0"/>
              </a:rPr>
              <a:t>is</a:t>
            </a:r>
            <a:r>
              <a:rPr sz="2700" spc="10" dirty="0">
                <a:latin typeface="Arial" panose="020B0604020202020204" pitchFamily="34" charset="0"/>
                <a:cs typeface="Arial" panose="020B0604020202020204" pitchFamily="34" charset="0"/>
              </a:rPr>
              <a:t> </a:t>
            </a:r>
            <a:r>
              <a:rPr sz="2700" spc="-20" dirty="0">
                <a:latin typeface="Arial" panose="020B0604020202020204" pitchFamily="34" charset="0"/>
                <a:cs typeface="Arial" panose="020B0604020202020204" pitchFamily="34" charset="0"/>
              </a:rPr>
              <a:t>rarely</a:t>
            </a:r>
            <a:r>
              <a:rPr sz="2700" spc="-155" dirty="0">
                <a:latin typeface="Arial" panose="020B0604020202020204" pitchFamily="34" charset="0"/>
                <a:cs typeface="Arial" panose="020B0604020202020204" pitchFamily="34" charset="0"/>
              </a:rPr>
              <a:t> </a:t>
            </a:r>
            <a:r>
              <a:rPr sz="2700" spc="-100" dirty="0">
                <a:latin typeface="Arial" panose="020B0604020202020204" pitchFamily="34" charset="0"/>
                <a:cs typeface="Arial" panose="020B0604020202020204" pitchFamily="34" charset="0"/>
              </a:rPr>
              <a:t>indicated</a:t>
            </a:r>
            <a:r>
              <a:rPr sz="2700" spc="-40" dirty="0">
                <a:latin typeface="Arial" panose="020B0604020202020204" pitchFamily="34" charset="0"/>
                <a:cs typeface="Arial" panose="020B0604020202020204" pitchFamily="34" charset="0"/>
              </a:rPr>
              <a:t> </a:t>
            </a:r>
            <a:r>
              <a:rPr sz="2700" spc="-114" dirty="0">
                <a:latin typeface="Arial" panose="020B0604020202020204" pitchFamily="34" charset="0"/>
                <a:cs typeface="Arial" panose="020B0604020202020204" pitchFamily="34" charset="0"/>
              </a:rPr>
              <a:t>other</a:t>
            </a:r>
            <a:r>
              <a:rPr sz="2700" spc="-20" dirty="0">
                <a:latin typeface="Arial" panose="020B0604020202020204" pitchFamily="34" charset="0"/>
                <a:cs typeface="Arial" panose="020B0604020202020204" pitchFamily="34" charset="0"/>
              </a:rPr>
              <a:t> </a:t>
            </a:r>
            <a:r>
              <a:rPr sz="2700" spc="-165" dirty="0">
                <a:latin typeface="Arial" panose="020B0604020202020204" pitchFamily="34" charset="0"/>
                <a:cs typeface="Arial" panose="020B0604020202020204" pitchFamily="34" charset="0"/>
              </a:rPr>
              <a:t>than</a:t>
            </a:r>
            <a:r>
              <a:rPr sz="2700" dirty="0">
                <a:latin typeface="Arial" panose="020B0604020202020204" pitchFamily="34" charset="0"/>
                <a:cs typeface="Arial" panose="020B0604020202020204" pitchFamily="34" charset="0"/>
              </a:rPr>
              <a:t> </a:t>
            </a:r>
            <a:r>
              <a:rPr sz="2700" spc="-20" dirty="0">
                <a:latin typeface="Arial" panose="020B0604020202020204" pitchFamily="34" charset="0"/>
                <a:cs typeface="Arial" panose="020B0604020202020204" pitchFamily="34" charset="0"/>
              </a:rPr>
              <a:t>bilateral </a:t>
            </a:r>
            <a:r>
              <a:rPr sz="2700" spc="-85" dirty="0">
                <a:latin typeface="Arial" panose="020B0604020202020204" pitchFamily="34" charset="0"/>
                <a:cs typeface="Arial" panose="020B0604020202020204" pitchFamily="34" charset="0"/>
              </a:rPr>
              <a:t>mandibular 	</a:t>
            </a:r>
            <a:r>
              <a:rPr sz="2700" spc="-75" dirty="0">
                <a:latin typeface="Arial" panose="020B0604020202020204" pitchFamily="34" charset="0"/>
                <a:cs typeface="Arial" panose="020B0604020202020204" pitchFamily="34" charset="0"/>
              </a:rPr>
              <a:t>surgeries</a:t>
            </a:r>
            <a:endParaRPr sz="2700" dirty="0">
              <a:latin typeface="Arial" panose="020B0604020202020204" pitchFamily="34" charset="0"/>
              <a:cs typeface="Arial" panose="020B0604020202020204" pitchFamily="34" charset="0"/>
            </a:endParaRPr>
          </a:p>
          <a:p>
            <a:pPr marL="695960" lvl="1" indent="-226695">
              <a:lnSpc>
                <a:spcPct val="100000"/>
              </a:lnSpc>
              <a:spcBef>
                <a:spcPts val="1135"/>
              </a:spcBef>
              <a:buSzPct val="124074"/>
              <a:buFont typeface="Arial MT"/>
              <a:buChar char="•"/>
              <a:tabLst>
                <a:tab pos="695960" algn="l"/>
              </a:tabLst>
            </a:pPr>
            <a:r>
              <a:rPr sz="2700" spc="-135" dirty="0">
                <a:latin typeface="Arial" panose="020B0604020202020204" pitchFamily="34" charset="0"/>
                <a:cs typeface="Arial" panose="020B0604020202020204" pitchFamily="34" charset="0"/>
              </a:rPr>
              <a:t>considerable</a:t>
            </a:r>
            <a:r>
              <a:rPr sz="2700" spc="15" dirty="0">
                <a:latin typeface="Arial" panose="020B0604020202020204" pitchFamily="34" charset="0"/>
                <a:cs typeface="Arial" panose="020B0604020202020204" pitchFamily="34" charset="0"/>
              </a:rPr>
              <a:t> </a:t>
            </a:r>
            <a:r>
              <a:rPr sz="2700" spc="-50" dirty="0">
                <a:latin typeface="Arial" panose="020B0604020202020204" pitchFamily="34" charset="0"/>
                <a:cs typeface="Arial" panose="020B0604020202020204" pitchFamily="34" charset="0"/>
              </a:rPr>
              <a:t>discomfort</a:t>
            </a:r>
            <a:endParaRPr sz="2700" dirty="0">
              <a:latin typeface="Arial" panose="020B0604020202020204" pitchFamily="34" charset="0"/>
              <a:cs typeface="Arial" panose="020B0604020202020204" pitchFamily="34" charset="0"/>
            </a:endParaRPr>
          </a:p>
          <a:p>
            <a:pPr marL="695960" lvl="1" indent="-226695">
              <a:lnSpc>
                <a:spcPct val="100000"/>
              </a:lnSpc>
              <a:spcBef>
                <a:spcPts val="1150"/>
              </a:spcBef>
              <a:buSzPct val="124074"/>
              <a:buFont typeface="Arial MT"/>
              <a:buChar char="•"/>
              <a:tabLst>
                <a:tab pos="695960" algn="l"/>
              </a:tabLst>
            </a:pPr>
            <a:r>
              <a:rPr sz="2700" spc="-114" dirty="0">
                <a:latin typeface="Arial" panose="020B0604020202020204" pitchFamily="34" charset="0"/>
                <a:cs typeface="Arial" panose="020B0604020202020204" pitchFamily="34" charset="0"/>
              </a:rPr>
              <a:t>feels</a:t>
            </a:r>
            <a:r>
              <a:rPr sz="2700" spc="-65" dirty="0">
                <a:latin typeface="Arial" panose="020B0604020202020204" pitchFamily="34" charset="0"/>
                <a:cs typeface="Arial" panose="020B0604020202020204" pitchFamily="34" charset="0"/>
              </a:rPr>
              <a:t> </a:t>
            </a:r>
            <a:r>
              <a:rPr sz="2700" spc="-135" dirty="0">
                <a:latin typeface="Arial" panose="020B0604020202020204" pitchFamily="34" charset="0"/>
                <a:cs typeface="Arial" panose="020B0604020202020204" pitchFamily="34" charset="0"/>
              </a:rPr>
              <a:t>unable</a:t>
            </a:r>
            <a:r>
              <a:rPr sz="2700" spc="-45" dirty="0">
                <a:latin typeface="Arial" panose="020B0604020202020204" pitchFamily="34" charset="0"/>
                <a:cs typeface="Arial" panose="020B0604020202020204" pitchFamily="34" charset="0"/>
              </a:rPr>
              <a:t> </a:t>
            </a:r>
            <a:r>
              <a:rPr sz="2700" dirty="0">
                <a:latin typeface="Arial" panose="020B0604020202020204" pitchFamily="34" charset="0"/>
                <a:cs typeface="Arial" panose="020B0604020202020204" pitchFamily="34" charset="0"/>
              </a:rPr>
              <a:t>to</a:t>
            </a:r>
            <a:r>
              <a:rPr sz="2700" spc="-120" dirty="0">
                <a:latin typeface="Arial" panose="020B0604020202020204" pitchFamily="34" charset="0"/>
                <a:cs typeface="Arial" panose="020B0604020202020204" pitchFamily="34" charset="0"/>
              </a:rPr>
              <a:t> </a:t>
            </a:r>
            <a:r>
              <a:rPr sz="2700" spc="-20" dirty="0">
                <a:latin typeface="Arial" panose="020B0604020202020204" pitchFamily="34" charset="0"/>
                <a:cs typeface="Arial" panose="020B0604020202020204" pitchFamily="34" charset="0"/>
              </a:rPr>
              <a:t>swallow</a:t>
            </a:r>
            <a:endParaRPr sz="2700" dirty="0">
              <a:latin typeface="Arial" panose="020B0604020202020204" pitchFamily="34" charset="0"/>
              <a:cs typeface="Arial" panose="020B0604020202020204" pitchFamily="34" charset="0"/>
            </a:endParaRPr>
          </a:p>
          <a:p>
            <a:pPr marL="696595" lvl="1" indent="-227329">
              <a:lnSpc>
                <a:spcPct val="100000"/>
              </a:lnSpc>
              <a:spcBef>
                <a:spcPts val="1155"/>
              </a:spcBef>
              <a:buSzPct val="124074"/>
              <a:buFont typeface="Arial MT"/>
              <a:buChar char="•"/>
              <a:tabLst>
                <a:tab pos="696595" algn="l"/>
              </a:tabLst>
            </a:pPr>
            <a:r>
              <a:rPr sz="2700" spc="-60" dirty="0">
                <a:latin typeface="Arial" panose="020B0604020202020204" pitchFamily="34" charset="0"/>
                <a:cs typeface="Arial" panose="020B0604020202020204" pitchFamily="34" charset="0"/>
              </a:rPr>
              <a:t>likely</a:t>
            </a:r>
            <a:r>
              <a:rPr sz="2700" spc="-120" dirty="0">
                <a:latin typeface="Arial" panose="020B0604020202020204" pitchFamily="34" charset="0"/>
                <a:cs typeface="Arial" panose="020B0604020202020204" pitchFamily="34" charset="0"/>
              </a:rPr>
              <a:t> </a:t>
            </a:r>
            <a:r>
              <a:rPr sz="2700" dirty="0">
                <a:latin typeface="Arial" panose="020B0604020202020204" pitchFamily="34" charset="0"/>
                <a:cs typeface="Arial" panose="020B0604020202020204" pitchFamily="34" charset="0"/>
              </a:rPr>
              <a:t>to</a:t>
            </a:r>
            <a:r>
              <a:rPr sz="2700" spc="-10" dirty="0">
                <a:latin typeface="Arial" panose="020B0604020202020204" pitchFamily="34" charset="0"/>
                <a:cs typeface="Arial" panose="020B0604020202020204" pitchFamily="34" charset="0"/>
              </a:rPr>
              <a:t> </a:t>
            </a:r>
            <a:r>
              <a:rPr sz="2700" spc="-95" dirty="0">
                <a:latin typeface="Arial" panose="020B0604020202020204" pitchFamily="34" charset="0"/>
                <a:cs typeface="Arial" panose="020B0604020202020204" pitchFamily="34" charset="0"/>
              </a:rPr>
              <a:t>self-</a:t>
            </a:r>
            <a:r>
              <a:rPr sz="2700" spc="-150" dirty="0">
                <a:latin typeface="Arial" panose="020B0604020202020204" pitchFamily="34" charset="0"/>
                <a:cs typeface="Arial" panose="020B0604020202020204" pitchFamily="34" charset="0"/>
              </a:rPr>
              <a:t>injure</a:t>
            </a:r>
            <a:r>
              <a:rPr sz="2700" spc="-40" dirty="0">
                <a:latin typeface="Arial" panose="020B0604020202020204" pitchFamily="34" charset="0"/>
                <a:cs typeface="Arial" panose="020B0604020202020204" pitchFamily="34" charset="0"/>
              </a:rPr>
              <a:t> </a:t>
            </a:r>
            <a:r>
              <a:rPr sz="2700" spc="-140" dirty="0">
                <a:latin typeface="Arial" panose="020B0604020202020204" pitchFamily="34" charset="0"/>
                <a:cs typeface="Arial" panose="020B0604020202020204" pitchFamily="34" charset="0"/>
              </a:rPr>
              <a:t>the</a:t>
            </a:r>
            <a:r>
              <a:rPr sz="2700" dirty="0">
                <a:latin typeface="Arial" panose="020B0604020202020204" pitchFamily="34" charset="0"/>
                <a:cs typeface="Arial" panose="020B0604020202020204" pitchFamily="34" charset="0"/>
              </a:rPr>
              <a:t> </a:t>
            </a:r>
            <a:r>
              <a:rPr sz="2700" spc="-155" dirty="0">
                <a:latin typeface="Arial" panose="020B0604020202020204" pitchFamily="34" charset="0"/>
                <a:cs typeface="Arial" panose="020B0604020202020204" pitchFamily="34" charset="0"/>
              </a:rPr>
              <a:t>anesthetized</a:t>
            </a:r>
            <a:r>
              <a:rPr sz="2700" spc="-55" dirty="0">
                <a:latin typeface="Arial" panose="020B0604020202020204" pitchFamily="34" charset="0"/>
                <a:cs typeface="Arial" panose="020B0604020202020204" pitchFamily="34" charset="0"/>
              </a:rPr>
              <a:t> </a:t>
            </a:r>
            <a:r>
              <a:rPr sz="2700" spc="-95" dirty="0">
                <a:latin typeface="Arial" panose="020B0604020202020204" pitchFamily="34" charset="0"/>
                <a:cs typeface="Arial" panose="020B0604020202020204" pitchFamily="34" charset="0"/>
              </a:rPr>
              <a:t>soft</a:t>
            </a:r>
            <a:r>
              <a:rPr sz="2700" spc="-20" dirty="0">
                <a:latin typeface="Arial" panose="020B0604020202020204" pitchFamily="34" charset="0"/>
                <a:cs typeface="Arial" panose="020B0604020202020204" pitchFamily="34" charset="0"/>
              </a:rPr>
              <a:t> </a:t>
            </a:r>
            <a:r>
              <a:rPr sz="2700" spc="-265" dirty="0">
                <a:latin typeface="Arial" panose="020B0604020202020204" pitchFamily="34" charset="0"/>
                <a:cs typeface="Arial" panose="020B0604020202020204" pitchFamily="34" charset="0"/>
              </a:rPr>
              <a:t>tissues.</a:t>
            </a:r>
            <a:endParaRPr sz="2700" dirty="0">
              <a:latin typeface="Arial" panose="020B0604020202020204" pitchFamily="34" charset="0"/>
              <a:cs typeface="Arial" panose="020B0604020202020204" pitchFamily="34" charset="0"/>
            </a:endParaRPr>
          </a:p>
          <a:p>
            <a:pPr marL="240029" indent="-227329">
              <a:lnSpc>
                <a:spcPct val="100000"/>
              </a:lnSpc>
              <a:spcBef>
                <a:spcPts val="1660"/>
              </a:spcBef>
              <a:buSzPct val="124074"/>
              <a:buFont typeface="Arial MT"/>
              <a:buChar char="•"/>
              <a:tabLst>
                <a:tab pos="240029" algn="l"/>
              </a:tabLst>
            </a:pPr>
            <a:r>
              <a:rPr sz="2700" b="1" spc="-150" dirty="0">
                <a:latin typeface="Arial" panose="020B0604020202020204" pitchFamily="34" charset="0"/>
                <a:cs typeface="Arial" panose="020B0604020202020204" pitchFamily="34" charset="0"/>
              </a:rPr>
              <a:t>Multiple</a:t>
            </a:r>
            <a:r>
              <a:rPr sz="2700" b="1" spc="-40" dirty="0">
                <a:latin typeface="Arial" panose="020B0604020202020204" pitchFamily="34" charset="0"/>
                <a:cs typeface="Arial" panose="020B0604020202020204" pitchFamily="34" charset="0"/>
              </a:rPr>
              <a:t> </a:t>
            </a:r>
            <a:r>
              <a:rPr sz="2700" b="1" spc="-185" dirty="0">
                <a:latin typeface="Arial" panose="020B0604020202020204" pitchFamily="34" charset="0"/>
                <a:cs typeface="Arial" panose="020B0604020202020204" pitchFamily="34" charset="0"/>
              </a:rPr>
              <a:t>anterior</a:t>
            </a:r>
            <a:r>
              <a:rPr sz="2700" b="1" spc="-40" dirty="0">
                <a:latin typeface="Arial" panose="020B0604020202020204" pitchFamily="34" charset="0"/>
                <a:cs typeface="Arial" panose="020B0604020202020204" pitchFamily="34" charset="0"/>
              </a:rPr>
              <a:t> </a:t>
            </a:r>
            <a:r>
              <a:rPr sz="2700" b="1" spc="-220" dirty="0">
                <a:latin typeface="Arial" panose="020B0604020202020204" pitchFamily="34" charset="0"/>
                <a:cs typeface="Arial" panose="020B0604020202020204" pitchFamily="34" charset="0"/>
              </a:rPr>
              <a:t>tooth</a:t>
            </a:r>
            <a:r>
              <a:rPr sz="2700" b="1" spc="-45" dirty="0">
                <a:latin typeface="Arial" panose="020B0604020202020204" pitchFamily="34" charset="0"/>
                <a:cs typeface="Arial" panose="020B0604020202020204" pitchFamily="34" charset="0"/>
              </a:rPr>
              <a:t> </a:t>
            </a:r>
            <a:r>
              <a:rPr sz="2700" spc="-195" dirty="0">
                <a:latin typeface="Arial" panose="020B0604020202020204" pitchFamily="34" charset="0"/>
                <a:cs typeface="Arial" panose="020B0604020202020204" pitchFamily="34" charset="0"/>
              </a:rPr>
              <a:t>(canine</a:t>
            </a:r>
            <a:r>
              <a:rPr sz="2700" spc="15" dirty="0">
                <a:latin typeface="Arial" panose="020B0604020202020204" pitchFamily="34" charset="0"/>
                <a:cs typeface="Arial" panose="020B0604020202020204" pitchFamily="34" charset="0"/>
              </a:rPr>
              <a:t> </a:t>
            </a:r>
            <a:r>
              <a:rPr sz="2700" dirty="0">
                <a:latin typeface="Arial" panose="020B0604020202020204" pitchFamily="34" charset="0"/>
                <a:cs typeface="Arial" panose="020B0604020202020204" pitchFamily="34" charset="0"/>
              </a:rPr>
              <a:t>to</a:t>
            </a:r>
            <a:r>
              <a:rPr sz="2700" spc="10" dirty="0">
                <a:latin typeface="Arial" panose="020B0604020202020204" pitchFamily="34" charset="0"/>
                <a:cs typeface="Arial" panose="020B0604020202020204" pitchFamily="34" charset="0"/>
              </a:rPr>
              <a:t> </a:t>
            </a:r>
            <a:r>
              <a:rPr sz="2700" spc="-30" dirty="0">
                <a:latin typeface="Arial" panose="020B0604020202020204" pitchFamily="34" charset="0"/>
                <a:cs typeface="Arial" panose="020B0604020202020204" pitchFamily="34" charset="0"/>
              </a:rPr>
              <a:t>canine)</a:t>
            </a:r>
            <a:endParaRPr sz="2700" dirty="0">
              <a:latin typeface="Arial" panose="020B0604020202020204" pitchFamily="34" charset="0"/>
              <a:cs typeface="Arial" panose="020B0604020202020204" pitchFamily="34" charset="0"/>
            </a:endParaRPr>
          </a:p>
          <a:p>
            <a:pPr marL="696595" lvl="1" indent="-227329">
              <a:lnSpc>
                <a:spcPct val="100000"/>
              </a:lnSpc>
              <a:spcBef>
                <a:spcPts val="1150"/>
              </a:spcBef>
              <a:buSzPct val="124074"/>
              <a:buFont typeface="Arial MT"/>
              <a:buChar char="•"/>
              <a:tabLst>
                <a:tab pos="696595" algn="l"/>
              </a:tabLst>
            </a:pPr>
            <a:r>
              <a:rPr sz="2700" spc="-245" dirty="0">
                <a:latin typeface="Arial" panose="020B0604020202020204" pitchFamily="34" charset="0"/>
                <a:cs typeface="Arial" panose="020B0604020202020204" pitchFamily="34" charset="0"/>
              </a:rPr>
              <a:t>IANB</a:t>
            </a:r>
            <a:r>
              <a:rPr sz="2700" spc="10" dirty="0">
                <a:latin typeface="Arial" panose="020B0604020202020204" pitchFamily="34" charset="0"/>
                <a:cs typeface="Arial" panose="020B0604020202020204" pitchFamily="34" charset="0"/>
              </a:rPr>
              <a:t> </a:t>
            </a:r>
            <a:r>
              <a:rPr sz="2700" spc="-229" dirty="0">
                <a:latin typeface="Arial" panose="020B0604020202020204" pitchFamily="34" charset="0"/>
                <a:cs typeface="Arial" panose="020B0604020202020204" pitchFamily="34" charset="0"/>
              </a:rPr>
              <a:t>on</a:t>
            </a:r>
            <a:r>
              <a:rPr sz="2700" spc="20" dirty="0">
                <a:latin typeface="Arial" panose="020B0604020202020204" pitchFamily="34" charset="0"/>
                <a:cs typeface="Arial" panose="020B0604020202020204" pitchFamily="34" charset="0"/>
              </a:rPr>
              <a:t> </a:t>
            </a:r>
            <a:r>
              <a:rPr sz="2700" spc="-270" dirty="0">
                <a:latin typeface="Arial" panose="020B0604020202020204" pitchFamily="34" charset="0"/>
                <a:cs typeface="Arial" panose="020B0604020202020204" pitchFamily="34" charset="0"/>
              </a:rPr>
              <a:t>most</a:t>
            </a:r>
            <a:r>
              <a:rPr sz="2700" spc="-15" dirty="0">
                <a:latin typeface="Arial" panose="020B0604020202020204" pitchFamily="34" charset="0"/>
                <a:cs typeface="Arial" panose="020B0604020202020204" pitchFamily="34" charset="0"/>
              </a:rPr>
              <a:t> </a:t>
            </a:r>
            <a:r>
              <a:rPr sz="2700" spc="-30" dirty="0">
                <a:latin typeface="Arial" panose="020B0604020202020204" pitchFamily="34" charset="0"/>
                <a:cs typeface="Arial" panose="020B0604020202020204" pitchFamily="34" charset="0"/>
              </a:rPr>
              <a:t>affected</a:t>
            </a:r>
            <a:r>
              <a:rPr sz="2700" spc="-65" dirty="0">
                <a:latin typeface="Arial" panose="020B0604020202020204" pitchFamily="34" charset="0"/>
                <a:cs typeface="Arial" panose="020B0604020202020204" pitchFamily="34" charset="0"/>
              </a:rPr>
              <a:t> </a:t>
            </a:r>
            <a:r>
              <a:rPr sz="2700" spc="-10" dirty="0">
                <a:latin typeface="Arial" panose="020B0604020202020204" pitchFamily="34" charset="0"/>
                <a:cs typeface="Arial" panose="020B0604020202020204" pitchFamily="34" charset="0"/>
              </a:rPr>
              <a:t>teeth</a:t>
            </a:r>
            <a:endParaRPr sz="2700" dirty="0">
              <a:latin typeface="Arial" panose="020B0604020202020204" pitchFamily="34" charset="0"/>
              <a:cs typeface="Arial" panose="020B0604020202020204" pitchFamily="34" charset="0"/>
            </a:endParaRPr>
          </a:p>
          <a:p>
            <a:pPr marL="695960" lvl="1" indent="-226695">
              <a:lnSpc>
                <a:spcPct val="100000"/>
              </a:lnSpc>
              <a:spcBef>
                <a:spcPts val="1130"/>
              </a:spcBef>
              <a:buSzPct val="124074"/>
              <a:buFont typeface="Arial MT"/>
              <a:buChar char="•"/>
              <a:tabLst>
                <a:tab pos="695960" algn="l"/>
              </a:tabLst>
            </a:pPr>
            <a:r>
              <a:rPr sz="2700" spc="-220" dirty="0">
                <a:latin typeface="Arial" panose="020B0604020202020204" pitchFamily="34" charset="0"/>
                <a:cs typeface="Arial" panose="020B0604020202020204" pitchFamily="34" charset="0"/>
              </a:rPr>
              <a:t>Incisive</a:t>
            </a:r>
            <a:r>
              <a:rPr sz="2700" spc="-10" dirty="0">
                <a:latin typeface="Arial" panose="020B0604020202020204" pitchFamily="34" charset="0"/>
                <a:cs typeface="Arial" panose="020B0604020202020204" pitchFamily="34" charset="0"/>
              </a:rPr>
              <a:t> </a:t>
            </a:r>
            <a:r>
              <a:rPr sz="2700" spc="-229" dirty="0">
                <a:latin typeface="Arial" panose="020B0604020202020204" pitchFamily="34" charset="0"/>
                <a:cs typeface="Arial" panose="020B0604020202020204" pitchFamily="34" charset="0"/>
              </a:rPr>
              <a:t>on</a:t>
            </a:r>
            <a:r>
              <a:rPr sz="2700" spc="20" dirty="0">
                <a:latin typeface="Arial" panose="020B0604020202020204" pitchFamily="34" charset="0"/>
                <a:cs typeface="Arial" panose="020B0604020202020204" pitchFamily="34" charset="0"/>
              </a:rPr>
              <a:t> </a:t>
            </a:r>
            <a:r>
              <a:rPr sz="2700" spc="-140" dirty="0">
                <a:latin typeface="Arial" panose="020B0604020202020204" pitchFamily="34" charset="0"/>
                <a:cs typeface="Arial" panose="020B0604020202020204" pitchFamily="34" charset="0"/>
              </a:rPr>
              <a:t>the</a:t>
            </a:r>
            <a:r>
              <a:rPr sz="2700" spc="-10" dirty="0">
                <a:latin typeface="Arial" panose="020B0604020202020204" pitchFamily="34" charset="0"/>
                <a:cs typeface="Arial" panose="020B0604020202020204" pitchFamily="34" charset="0"/>
              </a:rPr>
              <a:t> </a:t>
            </a:r>
            <a:r>
              <a:rPr sz="2700" spc="-110" dirty="0">
                <a:latin typeface="Arial" panose="020B0604020202020204" pitchFamily="34" charset="0"/>
                <a:cs typeface="Arial" panose="020B0604020202020204" pitchFamily="34" charset="0"/>
              </a:rPr>
              <a:t>other</a:t>
            </a:r>
            <a:r>
              <a:rPr sz="2700" spc="-5" dirty="0">
                <a:latin typeface="Arial" panose="020B0604020202020204" pitchFamily="34" charset="0"/>
                <a:cs typeface="Arial" panose="020B0604020202020204" pitchFamily="34" charset="0"/>
              </a:rPr>
              <a:t> </a:t>
            </a:r>
            <a:r>
              <a:rPr sz="2700" spc="-10" dirty="0">
                <a:latin typeface="Arial" panose="020B0604020202020204" pitchFamily="34" charset="0"/>
                <a:cs typeface="Arial" panose="020B0604020202020204" pitchFamily="34" charset="0"/>
              </a:rPr>
              <a:t>side.</a:t>
            </a:r>
            <a:endParaRPr sz="2700" dirty="0">
              <a:latin typeface="Arial" panose="020B0604020202020204" pitchFamily="34" charset="0"/>
              <a:cs typeface="Arial" panose="020B0604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48234"/>
            <a:ext cx="8384540" cy="574675"/>
          </a:xfrm>
          <a:prstGeom prst="rect">
            <a:avLst/>
          </a:prstGeom>
        </p:spPr>
        <p:txBody>
          <a:bodyPr vert="horz" wrap="square" lIns="0" tIns="12700" rIns="0" bIns="0" rtlCol="0">
            <a:spAutoFit/>
          </a:bodyPr>
          <a:lstStyle/>
          <a:p>
            <a:pPr marL="12700">
              <a:lnSpc>
                <a:spcPct val="100000"/>
              </a:lnSpc>
              <a:spcBef>
                <a:spcPts val="100"/>
              </a:spcBef>
            </a:pPr>
            <a:r>
              <a:rPr spc="-320" dirty="0"/>
              <a:t>INFERIOR</a:t>
            </a:r>
            <a:r>
              <a:rPr spc="-35" dirty="0"/>
              <a:t> </a:t>
            </a:r>
            <a:r>
              <a:rPr spc="-405" dirty="0"/>
              <a:t>ALVEOLAR</a:t>
            </a:r>
            <a:r>
              <a:rPr spc="-30" dirty="0"/>
              <a:t> </a:t>
            </a:r>
            <a:r>
              <a:rPr spc="-459" dirty="0"/>
              <a:t>NERVE</a:t>
            </a:r>
            <a:r>
              <a:rPr spc="-25" dirty="0"/>
              <a:t> </a:t>
            </a:r>
            <a:r>
              <a:rPr spc="-484" dirty="0"/>
              <a:t>BLOCK</a:t>
            </a:r>
            <a:r>
              <a:rPr spc="-25" dirty="0"/>
              <a:t> </a:t>
            </a:r>
            <a:r>
              <a:rPr spc="-155" dirty="0"/>
              <a:t>(IANB)</a:t>
            </a:r>
          </a:p>
        </p:txBody>
      </p:sp>
      <p:sp>
        <p:nvSpPr>
          <p:cNvPr id="3" name="object 3"/>
          <p:cNvSpPr txBox="1"/>
          <p:nvPr/>
        </p:nvSpPr>
        <p:spPr>
          <a:xfrm>
            <a:off x="1011123" y="1097086"/>
            <a:ext cx="9340215" cy="5383530"/>
          </a:xfrm>
          <a:prstGeom prst="rect">
            <a:avLst/>
          </a:prstGeom>
        </p:spPr>
        <p:txBody>
          <a:bodyPr vert="horz" wrap="square" lIns="0" tIns="59055" rIns="0" bIns="0" rtlCol="0">
            <a:spAutoFit/>
          </a:bodyPr>
          <a:lstStyle/>
          <a:p>
            <a:pPr marL="12700">
              <a:lnSpc>
                <a:spcPct val="100000"/>
              </a:lnSpc>
              <a:spcBef>
                <a:spcPts val="465"/>
              </a:spcBef>
            </a:pPr>
            <a:r>
              <a:rPr sz="2200" b="1" spc="-160" dirty="0">
                <a:latin typeface="Arial"/>
                <a:cs typeface="Arial"/>
              </a:rPr>
              <a:t>Nerves</a:t>
            </a:r>
            <a:r>
              <a:rPr sz="2200" b="1" spc="-35" dirty="0">
                <a:latin typeface="Arial"/>
                <a:cs typeface="Arial"/>
              </a:rPr>
              <a:t> </a:t>
            </a:r>
            <a:r>
              <a:rPr sz="2200" b="1" spc="-80" dirty="0">
                <a:latin typeface="Arial"/>
                <a:cs typeface="Arial"/>
              </a:rPr>
              <a:t>Anesthetized</a:t>
            </a:r>
            <a:endParaRPr sz="2200">
              <a:latin typeface="Arial"/>
              <a:cs typeface="Arial"/>
            </a:endParaRPr>
          </a:p>
          <a:p>
            <a:pPr marL="240029" indent="-227329">
              <a:lnSpc>
                <a:spcPct val="100000"/>
              </a:lnSpc>
              <a:spcBef>
                <a:spcPts val="1010"/>
              </a:spcBef>
              <a:buSzPct val="125000"/>
              <a:buFont typeface="Arial MT"/>
              <a:buChar char="•"/>
              <a:tabLst>
                <a:tab pos="240029" algn="l"/>
              </a:tabLst>
            </a:pPr>
            <a:r>
              <a:rPr sz="2200" spc="-60" dirty="0">
                <a:latin typeface="Microsoft Sans Serif"/>
                <a:cs typeface="Microsoft Sans Serif"/>
              </a:rPr>
              <a:t>Inferior</a:t>
            </a:r>
            <a:r>
              <a:rPr sz="2200" spc="-70" dirty="0">
                <a:latin typeface="Microsoft Sans Serif"/>
                <a:cs typeface="Microsoft Sans Serif"/>
              </a:rPr>
              <a:t> </a:t>
            </a:r>
            <a:r>
              <a:rPr sz="2200" spc="-10" dirty="0">
                <a:latin typeface="Microsoft Sans Serif"/>
                <a:cs typeface="Microsoft Sans Serif"/>
              </a:rPr>
              <a:t>alveolar,</a:t>
            </a:r>
            <a:endParaRPr sz="220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200" spc="-60" dirty="0">
                <a:latin typeface="Microsoft Sans Serif"/>
                <a:cs typeface="Microsoft Sans Serif"/>
              </a:rPr>
              <a:t>Incisive</a:t>
            </a:r>
            <a:endParaRPr sz="2200">
              <a:latin typeface="Microsoft Sans Serif"/>
              <a:cs typeface="Microsoft Sans Serif"/>
            </a:endParaRPr>
          </a:p>
          <a:p>
            <a:pPr marL="240029" indent="-227329">
              <a:lnSpc>
                <a:spcPct val="100000"/>
              </a:lnSpc>
              <a:spcBef>
                <a:spcPts val="985"/>
              </a:spcBef>
              <a:buSzPct val="125000"/>
              <a:buFont typeface="Arial MT"/>
              <a:buChar char="•"/>
              <a:tabLst>
                <a:tab pos="240029" algn="l"/>
              </a:tabLst>
            </a:pPr>
            <a:r>
              <a:rPr sz="2200" spc="-10" dirty="0">
                <a:latin typeface="Microsoft Sans Serif"/>
                <a:cs typeface="Microsoft Sans Serif"/>
              </a:rPr>
              <a:t>Mental</a:t>
            </a:r>
            <a:endParaRPr sz="220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200" spc="-140" dirty="0">
                <a:latin typeface="Microsoft Sans Serif"/>
                <a:cs typeface="Microsoft Sans Serif"/>
              </a:rPr>
              <a:t>Lingual</a:t>
            </a:r>
            <a:r>
              <a:rPr sz="2200" spc="20" dirty="0">
                <a:latin typeface="Microsoft Sans Serif"/>
                <a:cs typeface="Microsoft Sans Serif"/>
              </a:rPr>
              <a:t> </a:t>
            </a:r>
            <a:r>
              <a:rPr sz="2200" spc="-90" dirty="0">
                <a:latin typeface="Microsoft Sans Serif"/>
                <a:cs typeface="Microsoft Sans Serif"/>
              </a:rPr>
              <a:t>(commonly)</a:t>
            </a:r>
            <a:endParaRPr sz="2200">
              <a:latin typeface="Microsoft Sans Serif"/>
              <a:cs typeface="Microsoft Sans Serif"/>
            </a:endParaRPr>
          </a:p>
          <a:p>
            <a:pPr marL="12700">
              <a:lnSpc>
                <a:spcPct val="100000"/>
              </a:lnSpc>
              <a:spcBef>
                <a:spcPts val="1010"/>
              </a:spcBef>
            </a:pPr>
            <a:r>
              <a:rPr sz="2200" b="1" spc="-150" dirty="0">
                <a:latin typeface="Arial"/>
                <a:cs typeface="Arial"/>
              </a:rPr>
              <a:t>Areas</a:t>
            </a:r>
            <a:r>
              <a:rPr sz="2200" b="1" spc="-35" dirty="0">
                <a:latin typeface="Arial"/>
                <a:cs typeface="Arial"/>
              </a:rPr>
              <a:t> </a:t>
            </a:r>
            <a:r>
              <a:rPr sz="2200" b="1" spc="-80" dirty="0">
                <a:latin typeface="Arial"/>
                <a:cs typeface="Arial"/>
              </a:rPr>
              <a:t>Anesthetized</a:t>
            </a:r>
            <a:endParaRPr sz="2200">
              <a:latin typeface="Arial"/>
              <a:cs typeface="Arial"/>
            </a:endParaRPr>
          </a:p>
          <a:p>
            <a:pPr marL="240029" indent="-227329">
              <a:lnSpc>
                <a:spcPct val="100000"/>
              </a:lnSpc>
              <a:spcBef>
                <a:spcPts val="985"/>
              </a:spcBef>
              <a:buSzPct val="125000"/>
              <a:buFont typeface="Arial MT"/>
              <a:buChar char="•"/>
              <a:tabLst>
                <a:tab pos="240029" algn="l"/>
              </a:tabLst>
            </a:pPr>
            <a:r>
              <a:rPr sz="2200" spc="-80" dirty="0">
                <a:latin typeface="Microsoft Sans Serif"/>
                <a:cs typeface="Microsoft Sans Serif"/>
              </a:rPr>
              <a:t>Mandibular</a:t>
            </a:r>
            <a:r>
              <a:rPr sz="2200" spc="-70" dirty="0">
                <a:latin typeface="Microsoft Sans Serif"/>
                <a:cs typeface="Microsoft Sans Serif"/>
              </a:rPr>
              <a:t> </a:t>
            </a:r>
            <a:r>
              <a:rPr sz="2200" spc="-100" dirty="0">
                <a:latin typeface="Microsoft Sans Serif"/>
                <a:cs typeface="Microsoft Sans Serif"/>
              </a:rPr>
              <a:t>teeth</a:t>
            </a:r>
            <a:r>
              <a:rPr sz="2200" spc="-35" dirty="0">
                <a:latin typeface="Microsoft Sans Serif"/>
                <a:cs typeface="Microsoft Sans Serif"/>
              </a:rPr>
              <a:t> </a:t>
            </a:r>
            <a:r>
              <a:rPr sz="2200" dirty="0">
                <a:latin typeface="Microsoft Sans Serif"/>
                <a:cs typeface="Microsoft Sans Serif"/>
              </a:rPr>
              <a:t>to</a:t>
            </a:r>
            <a:r>
              <a:rPr sz="2200" spc="-1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0" dirty="0">
                <a:latin typeface="Microsoft Sans Serif"/>
                <a:cs typeface="Microsoft Sans Serif"/>
              </a:rPr>
              <a:t>midline</a:t>
            </a:r>
            <a:endParaRPr sz="220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200" spc="-145" dirty="0">
                <a:latin typeface="Microsoft Sans Serif"/>
                <a:cs typeface="Microsoft Sans Serif"/>
              </a:rPr>
              <a:t>Body</a:t>
            </a:r>
            <a:r>
              <a:rPr sz="2200" spc="-5" dirty="0">
                <a:latin typeface="Microsoft Sans Serif"/>
                <a:cs typeface="Microsoft Sans Serif"/>
              </a:rPr>
              <a:t> </a:t>
            </a:r>
            <a:r>
              <a:rPr sz="2200" dirty="0">
                <a:latin typeface="Microsoft Sans Serif"/>
                <a:cs typeface="Microsoft Sans Serif"/>
              </a:rPr>
              <a:t>of</a:t>
            </a:r>
            <a:r>
              <a:rPr sz="2200" spc="5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14" dirty="0">
                <a:latin typeface="Microsoft Sans Serif"/>
                <a:cs typeface="Microsoft Sans Serif"/>
              </a:rPr>
              <a:t>mandible,</a:t>
            </a:r>
            <a:r>
              <a:rPr sz="2200" spc="-15" dirty="0">
                <a:latin typeface="Microsoft Sans Serif"/>
                <a:cs typeface="Microsoft Sans Serif"/>
              </a:rPr>
              <a:t> </a:t>
            </a:r>
            <a:r>
              <a:rPr sz="2200" spc="-40" dirty="0">
                <a:latin typeface="Microsoft Sans Serif"/>
                <a:cs typeface="Microsoft Sans Serif"/>
              </a:rPr>
              <a:t>inferior</a:t>
            </a:r>
            <a:r>
              <a:rPr sz="2200" spc="-5" dirty="0">
                <a:latin typeface="Microsoft Sans Serif"/>
                <a:cs typeface="Microsoft Sans Serif"/>
              </a:rPr>
              <a:t> </a:t>
            </a:r>
            <a:r>
              <a:rPr sz="2200" spc="-70" dirty="0">
                <a:latin typeface="Microsoft Sans Serif"/>
                <a:cs typeface="Microsoft Sans Serif"/>
              </a:rPr>
              <a:t>portion</a:t>
            </a:r>
            <a:r>
              <a:rPr sz="2200" spc="-20" dirty="0">
                <a:latin typeface="Microsoft Sans Serif"/>
                <a:cs typeface="Microsoft Sans Serif"/>
              </a:rPr>
              <a:t> </a:t>
            </a:r>
            <a:r>
              <a:rPr sz="2200" dirty="0">
                <a:latin typeface="Microsoft Sans Serif"/>
                <a:cs typeface="Microsoft Sans Serif"/>
              </a:rPr>
              <a:t>of</a:t>
            </a:r>
            <a:r>
              <a:rPr sz="2200" spc="65" dirty="0">
                <a:latin typeface="Microsoft Sans Serif"/>
                <a:cs typeface="Microsoft Sans Serif"/>
              </a:rPr>
              <a:t> </a:t>
            </a:r>
            <a:r>
              <a:rPr sz="2200" spc="-125" dirty="0">
                <a:latin typeface="Microsoft Sans Serif"/>
                <a:cs typeface="Microsoft Sans Serif"/>
              </a:rPr>
              <a:t>the</a:t>
            </a:r>
            <a:r>
              <a:rPr sz="2200" spc="-20" dirty="0">
                <a:latin typeface="Microsoft Sans Serif"/>
                <a:cs typeface="Microsoft Sans Serif"/>
              </a:rPr>
              <a:t> </a:t>
            </a:r>
            <a:r>
              <a:rPr sz="2200" spc="-10" dirty="0">
                <a:latin typeface="Microsoft Sans Serif"/>
                <a:cs typeface="Microsoft Sans Serif"/>
              </a:rPr>
              <a:t>ramus</a:t>
            </a:r>
            <a:endParaRPr sz="2200">
              <a:latin typeface="Microsoft Sans Serif"/>
              <a:cs typeface="Microsoft Sans Serif"/>
            </a:endParaRPr>
          </a:p>
          <a:p>
            <a:pPr marL="240029" indent="-227329">
              <a:lnSpc>
                <a:spcPct val="100000"/>
              </a:lnSpc>
              <a:spcBef>
                <a:spcPts val="1010"/>
              </a:spcBef>
              <a:buSzPct val="125000"/>
              <a:buFont typeface="Arial MT"/>
              <a:buChar char="•"/>
              <a:tabLst>
                <a:tab pos="240029" algn="l"/>
              </a:tabLst>
            </a:pPr>
            <a:r>
              <a:rPr sz="2200" spc="-204" dirty="0">
                <a:latin typeface="Microsoft Sans Serif"/>
                <a:cs typeface="Microsoft Sans Serif"/>
              </a:rPr>
              <a:t>Buccal</a:t>
            </a:r>
            <a:r>
              <a:rPr sz="2200" spc="40" dirty="0">
                <a:latin typeface="Microsoft Sans Serif"/>
                <a:cs typeface="Microsoft Sans Serif"/>
              </a:rPr>
              <a:t> </a:t>
            </a:r>
            <a:r>
              <a:rPr sz="2200" spc="-180" dirty="0">
                <a:latin typeface="Microsoft Sans Serif"/>
                <a:cs typeface="Microsoft Sans Serif"/>
              </a:rPr>
              <a:t>mucoperiosteum,</a:t>
            </a:r>
            <a:r>
              <a:rPr sz="2200" spc="10" dirty="0">
                <a:latin typeface="Microsoft Sans Serif"/>
                <a:cs typeface="Microsoft Sans Serif"/>
              </a:rPr>
              <a:t> </a:t>
            </a:r>
            <a:r>
              <a:rPr sz="2200" spc="-275" dirty="0">
                <a:latin typeface="Microsoft Sans Serif"/>
                <a:cs typeface="Microsoft Sans Serif"/>
              </a:rPr>
              <a:t>mucous</a:t>
            </a:r>
            <a:r>
              <a:rPr sz="2200" spc="20" dirty="0">
                <a:latin typeface="Microsoft Sans Serif"/>
                <a:cs typeface="Microsoft Sans Serif"/>
              </a:rPr>
              <a:t> </a:t>
            </a:r>
            <a:r>
              <a:rPr sz="2200" spc="-175" dirty="0">
                <a:latin typeface="Microsoft Sans Serif"/>
                <a:cs typeface="Microsoft Sans Serif"/>
              </a:rPr>
              <a:t>membrane</a:t>
            </a:r>
            <a:r>
              <a:rPr sz="2200" spc="-15" dirty="0">
                <a:latin typeface="Microsoft Sans Serif"/>
                <a:cs typeface="Microsoft Sans Serif"/>
              </a:rPr>
              <a:t> </a:t>
            </a:r>
            <a:r>
              <a:rPr sz="2200" spc="-70" dirty="0">
                <a:latin typeface="Microsoft Sans Serif"/>
                <a:cs typeface="Microsoft Sans Serif"/>
              </a:rPr>
              <a:t>anterior</a:t>
            </a:r>
            <a:r>
              <a:rPr sz="2200" spc="30" dirty="0">
                <a:latin typeface="Microsoft Sans Serif"/>
                <a:cs typeface="Microsoft Sans Serif"/>
              </a:rPr>
              <a:t> </a:t>
            </a:r>
            <a:r>
              <a:rPr sz="2200" dirty="0">
                <a:latin typeface="Microsoft Sans Serif"/>
                <a:cs typeface="Microsoft Sans Serif"/>
              </a:rPr>
              <a:t>to</a:t>
            </a:r>
            <a:r>
              <a:rPr sz="2200" spc="10" dirty="0">
                <a:latin typeface="Microsoft Sans Serif"/>
                <a:cs typeface="Microsoft Sans Serif"/>
              </a:rPr>
              <a:t> </a:t>
            </a:r>
            <a:r>
              <a:rPr sz="2200" spc="-120" dirty="0">
                <a:latin typeface="Microsoft Sans Serif"/>
                <a:cs typeface="Microsoft Sans Serif"/>
              </a:rPr>
              <a:t>the</a:t>
            </a:r>
            <a:r>
              <a:rPr sz="2200" spc="35" dirty="0">
                <a:latin typeface="Microsoft Sans Serif"/>
                <a:cs typeface="Microsoft Sans Serif"/>
              </a:rPr>
              <a:t> </a:t>
            </a:r>
            <a:r>
              <a:rPr sz="2200" spc="-140" dirty="0">
                <a:latin typeface="Microsoft Sans Serif"/>
                <a:cs typeface="Microsoft Sans Serif"/>
              </a:rPr>
              <a:t>mental</a:t>
            </a:r>
            <a:r>
              <a:rPr sz="2200" spc="15" dirty="0">
                <a:latin typeface="Microsoft Sans Serif"/>
                <a:cs typeface="Microsoft Sans Serif"/>
              </a:rPr>
              <a:t> </a:t>
            </a:r>
            <a:r>
              <a:rPr sz="2200" spc="-125" dirty="0">
                <a:latin typeface="Microsoft Sans Serif"/>
                <a:cs typeface="Microsoft Sans Serif"/>
              </a:rPr>
              <a:t>foramen</a:t>
            </a:r>
            <a:r>
              <a:rPr sz="2200" spc="5" dirty="0">
                <a:latin typeface="Microsoft Sans Serif"/>
                <a:cs typeface="Microsoft Sans Serif"/>
              </a:rPr>
              <a:t> </a:t>
            </a:r>
            <a:r>
              <a:rPr sz="2200" spc="-75" dirty="0">
                <a:latin typeface="Microsoft Sans Serif"/>
                <a:cs typeface="Microsoft Sans Serif"/>
              </a:rPr>
              <a:t>(mental</a:t>
            </a:r>
            <a:endParaRPr sz="2200">
              <a:latin typeface="Microsoft Sans Serif"/>
              <a:cs typeface="Microsoft Sans Serif"/>
            </a:endParaRPr>
          </a:p>
          <a:p>
            <a:pPr marL="241300">
              <a:lnSpc>
                <a:spcPct val="100000"/>
              </a:lnSpc>
            </a:pPr>
            <a:r>
              <a:rPr sz="2200" spc="-10" dirty="0">
                <a:latin typeface="Microsoft Sans Serif"/>
                <a:cs typeface="Microsoft Sans Serif"/>
              </a:rPr>
              <a:t>nerve)</a:t>
            </a:r>
            <a:endParaRPr sz="2200">
              <a:latin typeface="Microsoft Sans Serif"/>
              <a:cs typeface="Microsoft Sans Serif"/>
            </a:endParaRPr>
          </a:p>
          <a:p>
            <a:pPr marL="240029" indent="-227329">
              <a:lnSpc>
                <a:spcPct val="100000"/>
              </a:lnSpc>
              <a:spcBef>
                <a:spcPts val="990"/>
              </a:spcBef>
              <a:buSzPct val="125000"/>
              <a:buFont typeface="Arial MT"/>
              <a:buChar char="•"/>
              <a:tabLst>
                <a:tab pos="240029" algn="l"/>
              </a:tabLst>
            </a:pPr>
            <a:r>
              <a:rPr sz="2200" spc="-90" dirty="0">
                <a:latin typeface="Microsoft Sans Serif"/>
                <a:cs typeface="Microsoft Sans Serif"/>
              </a:rPr>
              <a:t>Anterior</a:t>
            </a:r>
            <a:r>
              <a:rPr sz="2200" spc="-60" dirty="0">
                <a:latin typeface="Microsoft Sans Serif"/>
                <a:cs typeface="Microsoft Sans Serif"/>
              </a:rPr>
              <a:t> </a:t>
            </a:r>
            <a:r>
              <a:rPr sz="2200" spc="-75" dirty="0">
                <a:latin typeface="Microsoft Sans Serif"/>
                <a:cs typeface="Microsoft Sans Serif"/>
              </a:rPr>
              <a:t>two</a:t>
            </a:r>
            <a:r>
              <a:rPr sz="2200" spc="-30" dirty="0">
                <a:latin typeface="Microsoft Sans Serif"/>
                <a:cs typeface="Microsoft Sans Serif"/>
              </a:rPr>
              <a:t> </a:t>
            </a:r>
            <a:r>
              <a:rPr sz="2200" spc="-110" dirty="0">
                <a:latin typeface="Microsoft Sans Serif"/>
                <a:cs typeface="Microsoft Sans Serif"/>
              </a:rPr>
              <a:t>thirds</a:t>
            </a:r>
            <a:r>
              <a:rPr sz="2200" spc="-25" dirty="0">
                <a:latin typeface="Microsoft Sans Serif"/>
                <a:cs typeface="Microsoft Sans Serif"/>
              </a:rPr>
              <a:t> </a:t>
            </a:r>
            <a:r>
              <a:rPr sz="2200" dirty="0">
                <a:latin typeface="Microsoft Sans Serif"/>
                <a:cs typeface="Microsoft Sans Serif"/>
              </a:rPr>
              <a:t>of</a:t>
            </a:r>
            <a:r>
              <a:rPr sz="2200" spc="15" dirty="0">
                <a:latin typeface="Microsoft Sans Serif"/>
                <a:cs typeface="Microsoft Sans Serif"/>
              </a:rPr>
              <a:t> </a:t>
            </a:r>
            <a:r>
              <a:rPr sz="2200" spc="-114" dirty="0">
                <a:latin typeface="Microsoft Sans Serif"/>
                <a:cs typeface="Microsoft Sans Serif"/>
              </a:rPr>
              <a:t>the</a:t>
            </a:r>
            <a:r>
              <a:rPr sz="2200" spc="-20" dirty="0">
                <a:latin typeface="Microsoft Sans Serif"/>
                <a:cs typeface="Microsoft Sans Serif"/>
              </a:rPr>
              <a:t> </a:t>
            </a:r>
            <a:r>
              <a:rPr sz="2200" spc="-130" dirty="0">
                <a:latin typeface="Microsoft Sans Serif"/>
                <a:cs typeface="Microsoft Sans Serif"/>
              </a:rPr>
              <a:t>tongue</a:t>
            </a:r>
            <a:r>
              <a:rPr sz="2200" spc="-15" dirty="0">
                <a:latin typeface="Microsoft Sans Serif"/>
                <a:cs typeface="Microsoft Sans Serif"/>
              </a:rPr>
              <a:t> </a:t>
            </a:r>
            <a:r>
              <a:rPr sz="2200" spc="-70" dirty="0">
                <a:latin typeface="Microsoft Sans Serif"/>
                <a:cs typeface="Microsoft Sans Serif"/>
              </a:rPr>
              <a:t>and</a:t>
            </a:r>
            <a:r>
              <a:rPr sz="2200" spc="-25" dirty="0">
                <a:latin typeface="Microsoft Sans Serif"/>
                <a:cs typeface="Microsoft Sans Serif"/>
              </a:rPr>
              <a:t> </a:t>
            </a:r>
            <a:r>
              <a:rPr sz="2200" spc="-10" dirty="0">
                <a:latin typeface="Microsoft Sans Serif"/>
                <a:cs typeface="Microsoft Sans Serif"/>
              </a:rPr>
              <a:t>floor</a:t>
            </a:r>
            <a:r>
              <a:rPr sz="2200" spc="-55" dirty="0">
                <a:latin typeface="Microsoft Sans Serif"/>
                <a:cs typeface="Microsoft Sans Serif"/>
              </a:rPr>
              <a:t> </a:t>
            </a:r>
            <a:r>
              <a:rPr sz="2200" dirty="0">
                <a:latin typeface="Microsoft Sans Serif"/>
                <a:cs typeface="Microsoft Sans Serif"/>
              </a:rPr>
              <a:t>of</a:t>
            </a:r>
            <a:r>
              <a:rPr sz="2200" spc="40" dirty="0">
                <a:latin typeface="Microsoft Sans Serif"/>
                <a:cs typeface="Microsoft Sans Serif"/>
              </a:rPr>
              <a:t> </a:t>
            </a:r>
            <a:r>
              <a:rPr sz="2200" spc="-114" dirty="0">
                <a:latin typeface="Microsoft Sans Serif"/>
                <a:cs typeface="Microsoft Sans Serif"/>
              </a:rPr>
              <a:t>the</a:t>
            </a:r>
            <a:r>
              <a:rPr sz="2200" spc="-25" dirty="0">
                <a:latin typeface="Microsoft Sans Serif"/>
                <a:cs typeface="Microsoft Sans Serif"/>
              </a:rPr>
              <a:t> </a:t>
            </a:r>
            <a:r>
              <a:rPr sz="2200" spc="-20" dirty="0">
                <a:latin typeface="Microsoft Sans Serif"/>
                <a:cs typeface="Microsoft Sans Serif"/>
              </a:rPr>
              <a:t>oral</a:t>
            </a:r>
            <a:r>
              <a:rPr sz="2200" spc="-30" dirty="0">
                <a:latin typeface="Microsoft Sans Serif"/>
                <a:cs typeface="Microsoft Sans Serif"/>
              </a:rPr>
              <a:t> </a:t>
            </a:r>
            <a:r>
              <a:rPr sz="2200" spc="-65" dirty="0">
                <a:latin typeface="Microsoft Sans Serif"/>
                <a:cs typeface="Microsoft Sans Serif"/>
              </a:rPr>
              <a:t>cavity</a:t>
            </a:r>
            <a:r>
              <a:rPr sz="2200" spc="-40" dirty="0">
                <a:latin typeface="Microsoft Sans Serif"/>
                <a:cs typeface="Microsoft Sans Serif"/>
              </a:rPr>
              <a:t> </a:t>
            </a:r>
            <a:r>
              <a:rPr sz="2200" spc="-90" dirty="0">
                <a:latin typeface="Microsoft Sans Serif"/>
                <a:cs typeface="Microsoft Sans Serif"/>
              </a:rPr>
              <a:t>(lingual</a:t>
            </a:r>
            <a:r>
              <a:rPr sz="2200" spc="-20" dirty="0">
                <a:latin typeface="Microsoft Sans Serif"/>
                <a:cs typeface="Microsoft Sans Serif"/>
              </a:rPr>
              <a:t> </a:t>
            </a:r>
            <a:r>
              <a:rPr sz="2200" spc="-10" dirty="0">
                <a:latin typeface="Microsoft Sans Serif"/>
                <a:cs typeface="Microsoft Sans Serif"/>
              </a:rPr>
              <a:t>nerve)</a:t>
            </a:r>
            <a:endParaRPr sz="2200">
              <a:latin typeface="Microsoft Sans Serif"/>
              <a:cs typeface="Microsoft Sans Serif"/>
            </a:endParaRPr>
          </a:p>
          <a:p>
            <a:pPr marL="240029" indent="-227329">
              <a:lnSpc>
                <a:spcPct val="100000"/>
              </a:lnSpc>
              <a:spcBef>
                <a:spcPts val="1005"/>
              </a:spcBef>
              <a:buSzPct val="125000"/>
              <a:buFont typeface="Arial MT"/>
              <a:buChar char="•"/>
              <a:tabLst>
                <a:tab pos="240029" algn="l"/>
              </a:tabLst>
            </a:pPr>
            <a:r>
              <a:rPr sz="2200" spc="-140" dirty="0">
                <a:latin typeface="Microsoft Sans Serif"/>
                <a:cs typeface="Microsoft Sans Serif"/>
              </a:rPr>
              <a:t>Lingual</a:t>
            </a:r>
            <a:r>
              <a:rPr sz="2200" spc="30" dirty="0">
                <a:latin typeface="Microsoft Sans Serif"/>
                <a:cs typeface="Microsoft Sans Serif"/>
              </a:rPr>
              <a:t> </a:t>
            </a:r>
            <a:r>
              <a:rPr sz="2200" spc="-80" dirty="0">
                <a:latin typeface="Microsoft Sans Serif"/>
                <a:cs typeface="Microsoft Sans Serif"/>
              </a:rPr>
              <a:t>soft</a:t>
            </a:r>
            <a:r>
              <a:rPr sz="2200" spc="15" dirty="0">
                <a:latin typeface="Microsoft Sans Serif"/>
                <a:cs typeface="Microsoft Sans Serif"/>
              </a:rPr>
              <a:t> </a:t>
            </a:r>
            <a:r>
              <a:rPr sz="2200" spc="-225" dirty="0">
                <a:latin typeface="Microsoft Sans Serif"/>
                <a:cs typeface="Microsoft Sans Serif"/>
              </a:rPr>
              <a:t>tissues</a:t>
            </a:r>
            <a:r>
              <a:rPr sz="2200" spc="15" dirty="0">
                <a:latin typeface="Microsoft Sans Serif"/>
                <a:cs typeface="Microsoft Sans Serif"/>
              </a:rPr>
              <a:t> </a:t>
            </a:r>
            <a:r>
              <a:rPr sz="2200" spc="-85" dirty="0">
                <a:latin typeface="Microsoft Sans Serif"/>
                <a:cs typeface="Microsoft Sans Serif"/>
              </a:rPr>
              <a:t>and</a:t>
            </a:r>
            <a:r>
              <a:rPr sz="2200" spc="-10" dirty="0">
                <a:latin typeface="Microsoft Sans Serif"/>
                <a:cs typeface="Microsoft Sans Serif"/>
              </a:rPr>
              <a:t> </a:t>
            </a:r>
            <a:r>
              <a:rPr sz="2200" spc="-150" dirty="0">
                <a:latin typeface="Microsoft Sans Serif"/>
                <a:cs typeface="Microsoft Sans Serif"/>
              </a:rPr>
              <a:t>periosteum</a:t>
            </a:r>
            <a:r>
              <a:rPr sz="2200" dirty="0">
                <a:latin typeface="Microsoft Sans Serif"/>
                <a:cs typeface="Microsoft Sans Serif"/>
              </a:rPr>
              <a:t> </a:t>
            </a:r>
            <a:r>
              <a:rPr sz="2200" spc="-95" dirty="0">
                <a:latin typeface="Microsoft Sans Serif"/>
                <a:cs typeface="Microsoft Sans Serif"/>
              </a:rPr>
              <a:t>(lingual</a:t>
            </a:r>
            <a:r>
              <a:rPr sz="2200" spc="5" dirty="0">
                <a:latin typeface="Microsoft Sans Serif"/>
                <a:cs typeface="Microsoft Sans Serif"/>
              </a:rPr>
              <a:t> </a:t>
            </a:r>
            <a:r>
              <a:rPr sz="2200" spc="-10" dirty="0">
                <a:latin typeface="Microsoft Sans Serif"/>
                <a:cs typeface="Microsoft Sans Serif"/>
              </a:rPr>
              <a:t>nerve)</a:t>
            </a:r>
            <a:endParaRPr sz="2200">
              <a:latin typeface="Microsoft Sans Serif"/>
              <a:cs typeface="Microsoft Sans Serif"/>
            </a:endParaRPr>
          </a:p>
        </p:txBody>
      </p:sp>
      <p:pic>
        <p:nvPicPr>
          <p:cNvPr id="4" name="object 4"/>
          <p:cNvPicPr/>
          <p:nvPr/>
        </p:nvPicPr>
        <p:blipFill>
          <a:blip r:embed="rId2" cstate="print"/>
          <a:stretch>
            <a:fillRect/>
          </a:stretch>
        </p:blipFill>
        <p:spPr>
          <a:xfrm>
            <a:off x="4943855" y="914351"/>
            <a:ext cx="5685303" cy="3444288"/>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0663" y="400939"/>
            <a:ext cx="8384540" cy="574040"/>
          </a:xfrm>
          <a:prstGeom prst="rect">
            <a:avLst/>
          </a:prstGeom>
        </p:spPr>
        <p:txBody>
          <a:bodyPr vert="horz" wrap="square" lIns="0" tIns="12700" rIns="0" bIns="0" rtlCol="0">
            <a:spAutoFit/>
          </a:bodyPr>
          <a:lstStyle/>
          <a:p>
            <a:pPr marL="12700">
              <a:lnSpc>
                <a:spcPct val="100000"/>
              </a:lnSpc>
              <a:spcBef>
                <a:spcPts val="100"/>
              </a:spcBef>
            </a:pPr>
            <a:r>
              <a:rPr spc="-325" dirty="0"/>
              <a:t>INFERIOR</a:t>
            </a:r>
            <a:r>
              <a:rPr spc="-30" dirty="0"/>
              <a:t> </a:t>
            </a:r>
            <a:r>
              <a:rPr spc="-405" dirty="0"/>
              <a:t>ALVEOLAR</a:t>
            </a:r>
            <a:r>
              <a:rPr spc="-25" dirty="0"/>
              <a:t> </a:t>
            </a:r>
            <a:r>
              <a:rPr spc="-459" dirty="0"/>
              <a:t>NERVE</a:t>
            </a:r>
            <a:r>
              <a:rPr spc="-10" dirty="0"/>
              <a:t> </a:t>
            </a:r>
            <a:r>
              <a:rPr spc="-484" dirty="0"/>
              <a:t>BLOCK</a:t>
            </a:r>
            <a:r>
              <a:rPr spc="-10" dirty="0"/>
              <a:t> </a:t>
            </a:r>
            <a:r>
              <a:rPr spc="-155" dirty="0"/>
              <a:t>(IANB)</a:t>
            </a:r>
          </a:p>
        </p:txBody>
      </p:sp>
      <p:sp>
        <p:nvSpPr>
          <p:cNvPr id="3" name="object 3"/>
          <p:cNvSpPr txBox="1"/>
          <p:nvPr/>
        </p:nvSpPr>
        <p:spPr>
          <a:xfrm>
            <a:off x="1019962" y="1005484"/>
            <a:ext cx="9808845" cy="4327525"/>
          </a:xfrm>
          <a:prstGeom prst="rect">
            <a:avLst/>
          </a:prstGeom>
        </p:spPr>
        <p:txBody>
          <a:bodyPr vert="horz" wrap="square" lIns="0" tIns="112395" rIns="0" bIns="0" rtlCol="0">
            <a:spAutoFit/>
          </a:bodyPr>
          <a:lstStyle/>
          <a:p>
            <a:pPr marL="12700">
              <a:lnSpc>
                <a:spcPct val="100000"/>
              </a:lnSpc>
              <a:spcBef>
                <a:spcPts val="885"/>
              </a:spcBef>
            </a:pPr>
            <a:r>
              <a:rPr sz="2400" b="1" spc="-80" dirty="0">
                <a:latin typeface="Arial"/>
                <a:cs typeface="Arial"/>
              </a:rPr>
              <a:t>Indications</a:t>
            </a:r>
            <a:endParaRPr sz="2400" dirty="0">
              <a:latin typeface="Arial"/>
              <a:cs typeface="Arial"/>
            </a:endParaRPr>
          </a:p>
          <a:p>
            <a:pPr marL="241300" indent="-228600">
              <a:lnSpc>
                <a:spcPct val="100000"/>
              </a:lnSpc>
              <a:spcBef>
                <a:spcPts val="1590"/>
              </a:spcBef>
              <a:buSzPct val="125000"/>
              <a:buFont typeface="Arial MT"/>
              <a:buChar char="•"/>
              <a:tabLst>
                <a:tab pos="241300" algn="l"/>
              </a:tabLst>
            </a:pPr>
            <a:r>
              <a:rPr sz="2400" spc="-200" dirty="0">
                <a:latin typeface="Microsoft Sans Serif"/>
                <a:cs typeface="Microsoft Sans Serif"/>
              </a:rPr>
              <a:t>Procedures</a:t>
            </a:r>
            <a:r>
              <a:rPr sz="2400" spc="55" dirty="0">
                <a:latin typeface="Microsoft Sans Serif"/>
                <a:cs typeface="Microsoft Sans Serif"/>
              </a:rPr>
              <a:t> </a:t>
            </a:r>
            <a:r>
              <a:rPr sz="2400" spc="-220" dirty="0">
                <a:latin typeface="Microsoft Sans Serif"/>
                <a:cs typeface="Microsoft Sans Serif"/>
              </a:rPr>
              <a:t>on</a:t>
            </a:r>
            <a:r>
              <a:rPr sz="2400" spc="25" dirty="0">
                <a:latin typeface="Microsoft Sans Serif"/>
                <a:cs typeface="Microsoft Sans Serif"/>
              </a:rPr>
              <a:t> </a:t>
            </a:r>
            <a:r>
              <a:rPr sz="2400" spc="-114" dirty="0">
                <a:latin typeface="Microsoft Sans Serif"/>
                <a:cs typeface="Microsoft Sans Serif"/>
              </a:rPr>
              <a:t>multiple</a:t>
            </a:r>
            <a:r>
              <a:rPr sz="2400" spc="35" dirty="0">
                <a:latin typeface="Microsoft Sans Serif"/>
                <a:cs typeface="Microsoft Sans Serif"/>
              </a:rPr>
              <a:t> </a:t>
            </a:r>
            <a:r>
              <a:rPr sz="2400" spc="-114" dirty="0">
                <a:latin typeface="Microsoft Sans Serif"/>
                <a:cs typeface="Microsoft Sans Serif"/>
              </a:rPr>
              <a:t>mandibularteeth</a:t>
            </a:r>
            <a:r>
              <a:rPr sz="2400" spc="50" dirty="0">
                <a:latin typeface="Microsoft Sans Serif"/>
                <a:cs typeface="Microsoft Sans Serif"/>
              </a:rPr>
              <a:t> </a:t>
            </a:r>
            <a:r>
              <a:rPr sz="2400" spc="-155" dirty="0">
                <a:latin typeface="Microsoft Sans Serif"/>
                <a:cs typeface="Microsoft Sans Serif"/>
              </a:rPr>
              <a:t>in</a:t>
            </a:r>
            <a:r>
              <a:rPr sz="2400" spc="25" dirty="0">
                <a:latin typeface="Microsoft Sans Serif"/>
                <a:cs typeface="Microsoft Sans Serif"/>
              </a:rPr>
              <a:t> </a:t>
            </a:r>
            <a:r>
              <a:rPr sz="2400" spc="-185" dirty="0">
                <a:latin typeface="Microsoft Sans Serif"/>
                <a:cs typeface="Microsoft Sans Serif"/>
              </a:rPr>
              <a:t>one</a:t>
            </a:r>
            <a:r>
              <a:rPr sz="2400" spc="50" dirty="0">
                <a:latin typeface="Microsoft Sans Serif"/>
                <a:cs typeface="Microsoft Sans Serif"/>
              </a:rPr>
              <a:t> </a:t>
            </a:r>
            <a:r>
              <a:rPr sz="2400" spc="-10" dirty="0">
                <a:latin typeface="Microsoft Sans Serif"/>
                <a:cs typeface="Microsoft Sans Serif"/>
              </a:rPr>
              <a:t>quadrant</a:t>
            </a:r>
            <a:endParaRPr sz="2400" dirty="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55" dirty="0">
                <a:latin typeface="Microsoft Sans Serif"/>
                <a:cs typeface="Microsoft Sans Serif"/>
              </a:rPr>
              <a:t>When</a:t>
            </a:r>
            <a:r>
              <a:rPr sz="2400" spc="-5" dirty="0">
                <a:latin typeface="Microsoft Sans Serif"/>
                <a:cs typeface="Microsoft Sans Serif"/>
              </a:rPr>
              <a:t> </a:t>
            </a:r>
            <a:r>
              <a:rPr sz="2400" spc="-135" dirty="0">
                <a:latin typeface="Microsoft Sans Serif"/>
                <a:cs typeface="Microsoft Sans Serif"/>
              </a:rPr>
              <a:t>buccalsoft</a:t>
            </a:r>
            <a:r>
              <a:rPr sz="2400" spc="-20"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85" dirty="0">
                <a:latin typeface="Microsoft Sans Serif"/>
                <a:cs typeface="Microsoft Sans Serif"/>
              </a:rPr>
              <a:t>(anterior</a:t>
            </a:r>
            <a:r>
              <a:rPr sz="2400" dirty="0">
                <a:latin typeface="Microsoft Sans Serif"/>
                <a:cs typeface="Microsoft Sans Serif"/>
              </a:rPr>
              <a:t> to</a:t>
            </a:r>
            <a:r>
              <a:rPr sz="2400" spc="-5" dirty="0">
                <a:latin typeface="Microsoft Sans Serif"/>
                <a:cs typeface="Microsoft Sans Serif"/>
              </a:rPr>
              <a:t> </a:t>
            </a:r>
            <a:r>
              <a:rPr sz="2400" spc="-140" dirty="0">
                <a:latin typeface="Microsoft Sans Serif"/>
                <a:cs typeface="Microsoft Sans Serif"/>
              </a:rPr>
              <a:t>the</a:t>
            </a:r>
            <a:r>
              <a:rPr sz="2400" spc="-10" dirty="0">
                <a:latin typeface="Microsoft Sans Serif"/>
                <a:cs typeface="Microsoft Sans Serif"/>
              </a:rPr>
              <a:t> </a:t>
            </a:r>
            <a:r>
              <a:rPr sz="2400" spc="-155" dirty="0">
                <a:latin typeface="Microsoft Sans Serif"/>
                <a:cs typeface="Microsoft Sans Serif"/>
              </a:rPr>
              <a:t>mental</a:t>
            </a:r>
            <a:r>
              <a:rPr sz="2400" spc="-5" dirty="0">
                <a:latin typeface="Microsoft Sans Serif"/>
                <a:cs typeface="Microsoft Sans Serif"/>
              </a:rPr>
              <a:t> </a:t>
            </a:r>
            <a:r>
              <a:rPr sz="2400" spc="-135" dirty="0">
                <a:latin typeface="Microsoft Sans Serif"/>
                <a:cs typeface="Microsoft Sans Serif"/>
              </a:rPr>
              <a:t>foramen)</a:t>
            </a:r>
            <a:r>
              <a:rPr sz="2400" spc="5" dirty="0">
                <a:latin typeface="Microsoft Sans Serif"/>
                <a:cs typeface="Microsoft Sans Serif"/>
              </a:rPr>
              <a:t> </a:t>
            </a:r>
            <a:r>
              <a:rPr sz="2400" spc="-225" dirty="0">
                <a:latin typeface="Microsoft Sans Serif"/>
                <a:cs typeface="Microsoft Sans Serif"/>
              </a:rPr>
              <a:t>is</a:t>
            </a:r>
            <a:r>
              <a:rPr sz="2400" spc="20" dirty="0">
                <a:latin typeface="Microsoft Sans Serif"/>
                <a:cs typeface="Microsoft Sans Serif"/>
              </a:rPr>
              <a:t> </a:t>
            </a:r>
            <a:r>
              <a:rPr sz="2400" spc="-145" dirty="0">
                <a:latin typeface="Microsoft Sans Serif"/>
                <a:cs typeface="Microsoft Sans Serif"/>
              </a:rPr>
              <a:t>necessary</a:t>
            </a:r>
            <a:endParaRPr sz="2400" dirty="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60" dirty="0">
                <a:latin typeface="Microsoft Sans Serif"/>
                <a:cs typeface="Microsoft Sans Serif"/>
              </a:rPr>
              <a:t>When</a:t>
            </a:r>
            <a:r>
              <a:rPr sz="2400" dirty="0">
                <a:latin typeface="Microsoft Sans Serif"/>
                <a:cs typeface="Microsoft Sans Serif"/>
              </a:rPr>
              <a:t> </a:t>
            </a:r>
            <a:r>
              <a:rPr sz="2400" spc="-95" dirty="0">
                <a:latin typeface="Microsoft Sans Serif"/>
                <a:cs typeface="Microsoft Sans Serif"/>
              </a:rPr>
              <a:t>lingual</a:t>
            </a:r>
            <a:r>
              <a:rPr sz="2400" spc="-30" dirty="0">
                <a:latin typeface="Microsoft Sans Serif"/>
                <a:cs typeface="Microsoft Sans Serif"/>
              </a:rPr>
              <a:t> </a:t>
            </a:r>
            <a:r>
              <a:rPr sz="2400" spc="-80" dirty="0">
                <a:latin typeface="Microsoft Sans Serif"/>
                <a:cs typeface="Microsoft Sans Serif"/>
              </a:rPr>
              <a:t>soft</a:t>
            </a:r>
            <a:r>
              <a:rPr sz="2400" spc="40"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220" dirty="0">
                <a:latin typeface="Microsoft Sans Serif"/>
                <a:cs typeface="Microsoft Sans Serif"/>
              </a:rPr>
              <a:t>is</a:t>
            </a:r>
            <a:r>
              <a:rPr sz="2400" spc="30" dirty="0">
                <a:latin typeface="Microsoft Sans Serif"/>
                <a:cs typeface="Microsoft Sans Serif"/>
              </a:rPr>
              <a:t> </a:t>
            </a:r>
            <a:r>
              <a:rPr sz="2400" spc="-70" dirty="0">
                <a:latin typeface="Microsoft Sans Serif"/>
                <a:cs typeface="Microsoft Sans Serif"/>
              </a:rPr>
              <a:t>necessary</a:t>
            </a:r>
            <a:endParaRPr sz="2400" dirty="0">
              <a:latin typeface="Microsoft Sans Serif"/>
              <a:cs typeface="Microsoft Sans Serif"/>
            </a:endParaRPr>
          </a:p>
          <a:p>
            <a:pPr marL="12700">
              <a:lnSpc>
                <a:spcPct val="100000"/>
              </a:lnSpc>
              <a:spcBef>
                <a:spcPts val="1585"/>
              </a:spcBef>
            </a:pPr>
            <a:r>
              <a:rPr sz="2400" b="1" spc="-125" dirty="0">
                <a:latin typeface="Arial"/>
                <a:cs typeface="Arial"/>
              </a:rPr>
              <a:t>Contraindications</a:t>
            </a:r>
            <a:endParaRPr sz="2400" dirty="0">
              <a:latin typeface="Arial"/>
              <a:cs typeface="Arial"/>
            </a:endParaRPr>
          </a:p>
          <a:p>
            <a:pPr marL="241300" indent="-228600">
              <a:lnSpc>
                <a:spcPct val="100000"/>
              </a:lnSpc>
              <a:spcBef>
                <a:spcPts val="1565"/>
              </a:spcBef>
              <a:buSzPct val="125000"/>
              <a:buFont typeface="Arial MT"/>
              <a:buChar char="•"/>
              <a:tabLst>
                <a:tab pos="241300" algn="l"/>
              </a:tabLst>
            </a:pPr>
            <a:r>
              <a:rPr sz="2400" spc="-135" dirty="0">
                <a:latin typeface="Microsoft Sans Serif"/>
                <a:cs typeface="Microsoft Sans Serif"/>
              </a:rPr>
              <a:t>Infection</a:t>
            </a:r>
            <a:r>
              <a:rPr sz="2400" spc="-35" dirty="0">
                <a:latin typeface="Microsoft Sans Serif"/>
                <a:cs typeface="Microsoft Sans Serif"/>
              </a:rPr>
              <a:t> </a:t>
            </a:r>
            <a:r>
              <a:rPr sz="2400" dirty="0">
                <a:latin typeface="Microsoft Sans Serif"/>
                <a:cs typeface="Microsoft Sans Serif"/>
              </a:rPr>
              <a:t>or</a:t>
            </a:r>
            <a:r>
              <a:rPr sz="2400" spc="-45" dirty="0">
                <a:latin typeface="Microsoft Sans Serif"/>
                <a:cs typeface="Microsoft Sans Serif"/>
              </a:rPr>
              <a:t> </a:t>
            </a:r>
            <a:r>
              <a:rPr sz="2400" spc="-150" dirty="0">
                <a:latin typeface="Microsoft Sans Serif"/>
                <a:cs typeface="Microsoft Sans Serif"/>
              </a:rPr>
              <a:t>acute</a:t>
            </a:r>
            <a:r>
              <a:rPr sz="2400" spc="-5" dirty="0">
                <a:latin typeface="Microsoft Sans Serif"/>
                <a:cs typeface="Microsoft Sans Serif"/>
              </a:rPr>
              <a:t> </a:t>
            </a:r>
            <a:r>
              <a:rPr sz="2400" spc="-130" dirty="0">
                <a:latin typeface="Microsoft Sans Serif"/>
                <a:cs typeface="Microsoft Sans Serif"/>
              </a:rPr>
              <a:t>inflammation</a:t>
            </a:r>
            <a:r>
              <a:rPr sz="2400" spc="-30"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140" dirty="0">
                <a:latin typeface="Microsoft Sans Serif"/>
                <a:cs typeface="Microsoft Sans Serif"/>
              </a:rPr>
              <a:t>the</a:t>
            </a:r>
            <a:r>
              <a:rPr sz="2400" spc="-15" dirty="0">
                <a:latin typeface="Microsoft Sans Serif"/>
                <a:cs typeface="Microsoft Sans Serif"/>
              </a:rPr>
              <a:t> </a:t>
            </a:r>
            <a:r>
              <a:rPr sz="2400" spc="-10" dirty="0">
                <a:latin typeface="Microsoft Sans Serif"/>
                <a:cs typeface="Microsoft Sans Serif"/>
              </a:rPr>
              <a:t>area</a:t>
            </a:r>
            <a:r>
              <a:rPr sz="2400" spc="-15" dirty="0">
                <a:latin typeface="Microsoft Sans Serif"/>
                <a:cs typeface="Microsoft Sans Serif"/>
              </a:rPr>
              <a:t> </a:t>
            </a:r>
            <a:r>
              <a:rPr sz="2400" dirty="0">
                <a:latin typeface="Microsoft Sans Serif"/>
                <a:cs typeface="Microsoft Sans Serif"/>
              </a:rPr>
              <a:t>of</a:t>
            </a:r>
            <a:r>
              <a:rPr sz="2400" spc="45" dirty="0">
                <a:latin typeface="Microsoft Sans Serif"/>
                <a:cs typeface="Microsoft Sans Serif"/>
              </a:rPr>
              <a:t> </a:t>
            </a:r>
            <a:r>
              <a:rPr sz="2400" spc="-140" dirty="0">
                <a:latin typeface="Microsoft Sans Serif"/>
                <a:cs typeface="Microsoft Sans Serif"/>
              </a:rPr>
              <a:t>injection</a:t>
            </a:r>
            <a:r>
              <a:rPr sz="2400" spc="-15" dirty="0">
                <a:latin typeface="Microsoft Sans Serif"/>
                <a:cs typeface="Microsoft Sans Serif"/>
              </a:rPr>
              <a:t> </a:t>
            </a:r>
            <a:r>
              <a:rPr sz="2400" spc="-10" dirty="0">
                <a:latin typeface="Microsoft Sans Serif"/>
                <a:cs typeface="Microsoft Sans Serif"/>
              </a:rPr>
              <a:t>(rare)</a:t>
            </a:r>
            <a:endParaRPr sz="2400" dirty="0">
              <a:latin typeface="Microsoft Sans Serif"/>
              <a:cs typeface="Microsoft Sans Serif"/>
            </a:endParaRPr>
          </a:p>
          <a:p>
            <a:pPr marL="241300" marR="823594" indent="-229235">
              <a:lnSpc>
                <a:spcPct val="120000"/>
              </a:lnSpc>
              <a:spcBef>
                <a:spcPts val="1010"/>
              </a:spcBef>
              <a:buSzPct val="125000"/>
              <a:buFont typeface="Arial MT"/>
              <a:buChar char="•"/>
              <a:tabLst>
                <a:tab pos="241300" algn="l"/>
              </a:tabLst>
            </a:pPr>
            <a:r>
              <a:rPr sz="2400" spc="-190" dirty="0">
                <a:latin typeface="Microsoft Sans Serif"/>
                <a:cs typeface="Microsoft Sans Serif"/>
              </a:rPr>
              <a:t>Patients</a:t>
            </a:r>
            <a:r>
              <a:rPr sz="2400" spc="20" dirty="0">
                <a:latin typeface="Microsoft Sans Serif"/>
                <a:cs typeface="Microsoft Sans Serif"/>
              </a:rPr>
              <a:t> </a:t>
            </a:r>
            <a:r>
              <a:rPr sz="2400" spc="-195" dirty="0">
                <a:latin typeface="Microsoft Sans Serif"/>
                <a:cs typeface="Microsoft Sans Serif"/>
              </a:rPr>
              <a:t>who</a:t>
            </a:r>
            <a:r>
              <a:rPr sz="2400" spc="15" dirty="0">
                <a:latin typeface="Microsoft Sans Serif"/>
                <a:cs typeface="Microsoft Sans Serif"/>
              </a:rPr>
              <a:t> </a:t>
            </a:r>
            <a:r>
              <a:rPr sz="2400" dirty="0">
                <a:latin typeface="Microsoft Sans Serif"/>
                <a:cs typeface="Microsoft Sans Serif"/>
              </a:rPr>
              <a:t>are</a:t>
            </a:r>
            <a:r>
              <a:rPr sz="2400" spc="-160" dirty="0">
                <a:latin typeface="Microsoft Sans Serif"/>
                <a:cs typeface="Microsoft Sans Serif"/>
              </a:rPr>
              <a:t> </a:t>
            </a:r>
            <a:r>
              <a:rPr sz="2400" spc="-170" dirty="0">
                <a:latin typeface="Microsoft Sans Serif"/>
                <a:cs typeface="Microsoft Sans Serif"/>
              </a:rPr>
              <a:t>more</a:t>
            </a:r>
            <a:r>
              <a:rPr sz="2400" spc="10" dirty="0">
                <a:latin typeface="Microsoft Sans Serif"/>
                <a:cs typeface="Microsoft Sans Serif"/>
              </a:rPr>
              <a:t> </a:t>
            </a:r>
            <a:r>
              <a:rPr sz="2400" spc="-65" dirty="0">
                <a:latin typeface="Microsoft Sans Serif"/>
                <a:cs typeface="Microsoft Sans Serif"/>
              </a:rPr>
              <a:t>likely</a:t>
            </a:r>
            <a:r>
              <a:rPr sz="2400" spc="-95" dirty="0">
                <a:latin typeface="Microsoft Sans Serif"/>
                <a:cs typeface="Microsoft Sans Serif"/>
              </a:rPr>
              <a:t> </a:t>
            </a:r>
            <a:r>
              <a:rPr sz="2400" dirty="0">
                <a:latin typeface="Microsoft Sans Serif"/>
                <a:cs typeface="Microsoft Sans Serif"/>
              </a:rPr>
              <a:t>to</a:t>
            </a:r>
            <a:r>
              <a:rPr sz="2400" spc="-160" dirty="0">
                <a:latin typeface="Microsoft Sans Serif"/>
                <a:cs typeface="Microsoft Sans Serif"/>
              </a:rPr>
              <a:t> </a:t>
            </a:r>
            <a:r>
              <a:rPr sz="2400" spc="-10" dirty="0">
                <a:latin typeface="Microsoft Sans Serif"/>
                <a:cs typeface="Microsoft Sans Serif"/>
              </a:rPr>
              <a:t>bite</a:t>
            </a:r>
            <a:r>
              <a:rPr sz="2400" spc="-55" dirty="0">
                <a:latin typeface="Microsoft Sans Serif"/>
                <a:cs typeface="Microsoft Sans Serif"/>
              </a:rPr>
              <a:t> </a:t>
            </a:r>
            <a:r>
              <a:rPr sz="2400" spc="-80" dirty="0">
                <a:latin typeface="Microsoft Sans Serif"/>
                <a:cs typeface="Microsoft Sans Serif"/>
              </a:rPr>
              <a:t>their</a:t>
            </a:r>
            <a:r>
              <a:rPr sz="2400" spc="-50" dirty="0">
                <a:latin typeface="Microsoft Sans Serif"/>
                <a:cs typeface="Microsoft Sans Serif"/>
              </a:rPr>
              <a:t> </a:t>
            </a:r>
            <a:r>
              <a:rPr sz="2400" dirty="0">
                <a:latin typeface="Microsoft Sans Serif"/>
                <a:cs typeface="Microsoft Sans Serif"/>
              </a:rPr>
              <a:t>lip</a:t>
            </a:r>
            <a:r>
              <a:rPr sz="2400" spc="-65" dirty="0">
                <a:latin typeface="Microsoft Sans Serif"/>
                <a:cs typeface="Microsoft Sans Serif"/>
              </a:rPr>
              <a:t> </a:t>
            </a:r>
            <a:r>
              <a:rPr sz="2400" dirty="0">
                <a:latin typeface="Microsoft Sans Serif"/>
                <a:cs typeface="Microsoft Sans Serif"/>
              </a:rPr>
              <a:t>or</a:t>
            </a:r>
            <a:r>
              <a:rPr sz="2400" spc="-50" dirty="0">
                <a:latin typeface="Microsoft Sans Serif"/>
                <a:cs typeface="Microsoft Sans Serif"/>
              </a:rPr>
              <a:t> </a:t>
            </a:r>
            <a:r>
              <a:rPr sz="2400" spc="-160" dirty="0">
                <a:latin typeface="Microsoft Sans Serif"/>
                <a:cs typeface="Microsoft Sans Serif"/>
              </a:rPr>
              <a:t>tongue,</a:t>
            </a:r>
            <a:r>
              <a:rPr sz="2400" dirty="0">
                <a:latin typeface="Microsoft Sans Serif"/>
                <a:cs typeface="Microsoft Sans Serif"/>
              </a:rPr>
              <a:t> for</a:t>
            </a:r>
            <a:r>
              <a:rPr sz="2400" spc="-50" dirty="0">
                <a:latin typeface="Microsoft Sans Serif"/>
                <a:cs typeface="Microsoft Sans Serif"/>
              </a:rPr>
              <a:t> </a:t>
            </a:r>
            <a:r>
              <a:rPr sz="2400" spc="-105" dirty="0">
                <a:latin typeface="Microsoft Sans Serif"/>
                <a:cs typeface="Microsoft Sans Serif"/>
              </a:rPr>
              <a:t>ex</a:t>
            </a:r>
            <a:r>
              <a:rPr lang="en-US" sz="2400" spc="-105" dirty="0">
                <a:latin typeface="Microsoft Sans Serif"/>
                <a:cs typeface="Microsoft Sans Serif"/>
              </a:rPr>
              <a:t>.</a:t>
            </a:r>
            <a:r>
              <a:rPr sz="2400" spc="-105" dirty="0">
                <a:latin typeface="Microsoft Sans Serif"/>
                <a:cs typeface="Microsoft Sans Serif"/>
              </a:rPr>
              <a:t>:</a:t>
            </a:r>
            <a:r>
              <a:rPr sz="2400" spc="-55" dirty="0">
                <a:latin typeface="Microsoft Sans Serif"/>
                <a:cs typeface="Microsoft Sans Serif"/>
              </a:rPr>
              <a:t> </a:t>
            </a:r>
            <a:r>
              <a:rPr sz="2400" spc="-95" dirty="0">
                <a:latin typeface="Microsoft Sans Serif"/>
                <a:cs typeface="Microsoft Sans Serif"/>
              </a:rPr>
              <a:t>physically </a:t>
            </a:r>
            <a:r>
              <a:rPr sz="2400" spc="-120" dirty="0">
                <a:latin typeface="Microsoft Sans Serif"/>
                <a:cs typeface="Microsoft Sans Serif"/>
              </a:rPr>
              <a:t>challenged</a:t>
            </a:r>
            <a:r>
              <a:rPr sz="2400" spc="-40" dirty="0">
                <a:latin typeface="Microsoft Sans Serif"/>
                <a:cs typeface="Microsoft Sans Serif"/>
              </a:rPr>
              <a:t> </a:t>
            </a:r>
            <a:r>
              <a:rPr sz="2400" dirty="0">
                <a:latin typeface="Microsoft Sans Serif"/>
                <a:cs typeface="Microsoft Sans Serif"/>
              </a:rPr>
              <a:t>pt.</a:t>
            </a:r>
            <a:r>
              <a:rPr sz="2400" spc="-80" dirty="0">
                <a:latin typeface="Microsoft Sans Serif"/>
                <a:cs typeface="Microsoft Sans Serif"/>
              </a:rPr>
              <a:t> and</a:t>
            </a:r>
            <a:r>
              <a:rPr sz="2400" spc="-65" dirty="0">
                <a:latin typeface="Microsoft Sans Serif"/>
                <a:cs typeface="Microsoft Sans Serif"/>
              </a:rPr>
              <a:t> </a:t>
            </a:r>
            <a:r>
              <a:rPr sz="2400" spc="-10" dirty="0">
                <a:latin typeface="Microsoft Sans Serif"/>
                <a:cs typeface="Microsoft Sans Serif"/>
              </a:rPr>
              <a:t>children</a:t>
            </a:r>
            <a:endParaRPr sz="2400" dirty="0">
              <a:latin typeface="Microsoft Sans Serif"/>
              <a:cs typeface="Microsoft Sans Serif"/>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239344"/>
            <a:ext cx="8384540" cy="574675"/>
          </a:xfrm>
          <a:prstGeom prst="rect">
            <a:avLst/>
          </a:prstGeom>
        </p:spPr>
        <p:txBody>
          <a:bodyPr vert="horz" wrap="square" lIns="0" tIns="12700" rIns="0" bIns="0" rtlCol="0">
            <a:spAutoFit/>
          </a:bodyPr>
          <a:lstStyle/>
          <a:p>
            <a:pPr marL="12700">
              <a:lnSpc>
                <a:spcPct val="100000"/>
              </a:lnSpc>
              <a:spcBef>
                <a:spcPts val="100"/>
              </a:spcBef>
            </a:pPr>
            <a:r>
              <a:rPr spc="-320" dirty="0"/>
              <a:t>INFERIOR</a:t>
            </a:r>
            <a:r>
              <a:rPr spc="-35" dirty="0"/>
              <a:t> </a:t>
            </a:r>
            <a:r>
              <a:rPr spc="-405" dirty="0"/>
              <a:t>ALVEOLAR</a:t>
            </a:r>
            <a:r>
              <a:rPr spc="-30" dirty="0"/>
              <a:t> </a:t>
            </a:r>
            <a:r>
              <a:rPr spc="-459" dirty="0"/>
              <a:t>NERVE</a:t>
            </a:r>
            <a:r>
              <a:rPr spc="-25" dirty="0"/>
              <a:t> </a:t>
            </a:r>
            <a:r>
              <a:rPr spc="-484" dirty="0"/>
              <a:t>BLOCK</a:t>
            </a:r>
            <a:r>
              <a:rPr spc="-25" dirty="0"/>
              <a:t> </a:t>
            </a:r>
            <a:r>
              <a:rPr spc="-155" dirty="0"/>
              <a:t>(IANB)</a:t>
            </a:r>
          </a:p>
        </p:txBody>
      </p:sp>
      <p:sp>
        <p:nvSpPr>
          <p:cNvPr id="3" name="object 3"/>
          <p:cNvSpPr txBox="1"/>
          <p:nvPr/>
        </p:nvSpPr>
        <p:spPr>
          <a:xfrm>
            <a:off x="1090980" y="975360"/>
            <a:ext cx="9496425" cy="5612130"/>
          </a:xfrm>
          <a:prstGeom prst="rect">
            <a:avLst/>
          </a:prstGeom>
        </p:spPr>
        <p:txBody>
          <a:bodyPr vert="horz" wrap="square" lIns="0" tIns="177165" rIns="0" bIns="0" rtlCol="0">
            <a:spAutoFit/>
          </a:bodyPr>
          <a:lstStyle/>
          <a:p>
            <a:pPr marL="12700">
              <a:lnSpc>
                <a:spcPct val="100000"/>
              </a:lnSpc>
              <a:spcBef>
                <a:spcPts val="1395"/>
              </a:spcBef>
            </a:pPr>
            <a:r>
              <a:rPr sz="2400" b="1" spc="-165" dirty="0">
                <a:latin typeface="Arial"/>
                <a:cs typeface="Arial"/>
              </a:rPr>
              <a:t>Advantages:</a:t>
            </a:r>
            <a:r>
              <a:rPr sz="2400" b="1" spc="-40" dirty="0">
                <a:latin typeface="Arial"/>
                <a:cs typeface="Arial"/>
              </a:rPr>
              <a:t> </a:t>
            </a:r>
            <a:r>
              <a:rPr sz="2400" spc="-150" dirty="0">
                <a:latin typeface="Microsoft Sans Serif"/>
                <a:cs typeface="Microsoft Sans Serif"/>
              </a:rPr>
              <a:t>One</a:t>
            </a:r>
            <a:r>
              <a:rPr sz="2400" spc="-10" dirty="0">
                <a:latin typeface="Microsoft Sans Serif"/>
                <a:cs typeface="Microsoft Sans Serif"/>
              </a:rPr>
              <a:t> </a:t>
            </a:r>
            <a:r>
              <a:rPr sz="2400" spc="-140" dirty="0">
                <a:latin typeface="Microsoft Sans Serif"/>
                <a:cs typeface="Microsoft Sans Serif"/>
              </a:rPr>
              <a:t>injection</a:t>
            </a:r>
            <a:r>
              <a:rPr sz="2400" spc="-20" dirty="0">
                <a:latin typeface="Microsoft Sans Serif"/>
                <a:cs typeface="Microsoft Sans Serif"/>
              </a:rPr>
              <a:t> </a:t>
            </a:r>
            <a:r>
              <a:rPr sz="2400" spc="-125" dirty="0">
                <a:latin typeface="Microsoft Sans Serif"/>
                <a:cs typeface="Microsoft Sans Serif"/>
              </a:rPr>
              <a:t>provides</a:t>
            </a:r>
            <a:r>
              <a:rPr sz="2400" spc="-25" dirty="0">
                <a:latin typeface="Microsoft Sans Serif"/>
                <a:cs typeface="Microsoft Sans Serif"/>
              </a:rPr>
              <a:t> </a:t>
            </a:r>
            <a:r>
              <a:rPr sz="2400" dirty="0">
                <a:latin typeface="Microsoft Sans Serif"/>
                <a:cs typeface="Microsoft Sans Serif"/>
              </a:rPr>
              <a:t>a</a:t>
            </a:r>
            <a:r>
              <a:rPr sz="2400" spc="-5" dirty="0">
                <a:latin typeface="Microsoft Sans Serif"/>
                <a:cs typeface="Microsoft Sans Serif"/>
              </a:rPr>
              <a:t> </a:t>
            </a:r>
            <a:r>
              <a:rPr sz="2400" spc="-60" dirty="0">
                <a:latin typeface="Microsoft Sans Serif"/>
                <a:cs typeface="Microsoft Sans Serif"/>
              </a:rPr>
              <a:t>wide</a:t>
            </a:r>
            <a:r>
              <a:rPr sz="2400" spc="-20" dirty="0">
                <a:latin typeface="Microsoft Sans Serif"/>
                <a:cs typeface="Microsoft Sans Serif"/>
              </a:rPr>
              <a:t> </a:t>
            </a:r>
            <a:r>
              <a:rPr sz="2400" spc="-10" dirty="0">
                <a:latin typeface="Microsoft Sans Serif"/>
                <a:cs typeface="Microsoft Sans Serif"/>
              </a:rPr>
              <a:t>area</a:t>
            </a:r>
            <a:r>
              <a:rPr sz="2400" spc="-5"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60" dirty="0">
                <a:latin typeface="Microsoft Sans Serif"/>
                <a:cs typeface="Microsoft Sans Serif"/>
              </a:rPr>
              <a:t>anesthesia</a:t>
            </a:r>
            <a:endParaRPr sz="2400">
              <a:latin typeface="Microsoft Sans Serif"/>
              <a:cs typeface="Microsoft Sans Serif"/>
            </a:endParaRPr>
          </a:p>
          <a:p>
            <a:pPr marL="12700">
              <a:lnSpc>
                <a:spcPct val="100000"/>
              </a:lnSpc>
              <a:spcBef>
                <a:spcPts val="1300"/>
              </a:spcBef>
            </a:pPr>
            <a:r>
              <a:rPr sz="2400" b="1" spc="-95" dirty="0">
                <a:latin typeface="Arial"/>
                <a:cs typeface="Arial"/>
              </a:rPr>
              <a:t>Disadvantages</a:t>
            </a:r>
            <a:endParaRPr sz="2400">
              <a:latin typeface="Arial"/>
              <a:cs typeface="Arial"/>
            </a:endParaRPr>
          </a:p>
          <a:p>
            <a:pPr marL="241300" indent="-228600">
              <a:lnSpc>
                <a:spcPct val="100000"/>
              </a:lnSpc>
              <a:spcBef>
                <a:spcPts val="1275"/>
              </a:spcBef>
              <a:buSzPct val="125000"/>
              <a:buFont typeface="Arial MT"/>
              <a:buChar char="•"/>
              <a:tabLst>
                <a:tab pos="241300" algn="l"/>
              </a:tabLst>
            </a:pPr>
            <a:r>
              <a:rPr sz="2400" dirty="0">
                <a:latin typeface="Microsoft Sans Serif"/>
                <a:cs typeface="Microsoft Sans Serif"/>
              </a:rPr>
              <a:t>Wide</a:t>
            </a:r>
            <a:r>
              <a:rPr sz="2400" spc="-55" dirty="0">
                <a:latin typeface="Microsoft Sans Serif"/>
                <a:cs typeface="Microsoft Sans Serif"/>
              </a:rPr>
              <a:t> </a:t>
            </a:r>
            <a:r>
              <a:rPr sz="2400" spc="-10" dirty="0">
                <a:latin typeface="Microsoft Sans Serif"/>
                <a:cs typeface="Microsoft Sans Serif"/>
              </a:rPr>
              <a:t>area</a:t>
            </a:r>
            <a:r>
              <a:rPr sz="2400" spc="-20" dirty="0">
                <a:latin typeface="Microsoft Sans Serif"/>
                <a:cs typeface="Microsoft Sans Serif"/>
              </a:rPr>
              <a:t> </a:t>
            </a:r>
            <a:r>
              <a:rPr sz="2400" dirty="0">
                <a:latin typeface="Microsoft Sans Serif"/>
                <a:cs typeface="Microsoft Sans Serif"/>
              </a:rPr>
              <a:t>of</a:t>
            </a:r>
            <a:r>
              <a:rPr sz="2400" spc="45"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150" dirty="0">
                <a:latin typeface="Microsoft Sans Serif"/>
                <a:cs typeface="Microsoft Sans Serif"/>
              </a:rPr>
              <a:t>(not</a:t>
            </a:r>
            <a:r>
              <a:rPr sz="2400" spc="-5" dirty="0">
                <a:latin typeface="Microsoft Sans Serif"/>
                <a:cs typeface="Microsoft Sans Serif"/>
              </a:rPr>
              <a:t> </a:t>
            </a:r>
            <a:r>
              <a:rPr sz="2400" spc="-95" dirty="0">
                <a:latin typeface="Microsoft Sans Serif"/>
                <a:cs typeface="Microsoft Sans Serif"/>
              </a:rPr>
              <a:t>indicated</a:t>
            </a:r>
            <a:r>
              <a:rPr sz="2400" spc="-20" dirty="0">
                <a:latin typeface="Microsoft Sans Serif"/>
                <a:cs typeface="Microsoft Sans Serif"/>
              </a:rPr>
              <a:t> </a:t>
            </a:r>
            <a:r>
              <a:rPr sz="2400" dirty="0">
                <a:latin typeface="Microsoft Sans Serif"/>
                <a:cs typeface="Microsoft Sans Serif"/>
              </a:rPr>
              <a:t>for</a:t>
            </a:r>
            <a:r>
              <a:rPr sz="2400" spc="-20" dirty="0">
                <a:latin typeface="Microsoft Sans Serif"/>
                <a:cs typeface="Microsoft Sans Serif"/>
              </a:rPr>
              <a:t> </a:t>
            </a:r>
            <a:r>
              <a:rPr sz="2400" spc="-90" dirty="0">
                <a:latin typeface="Microsoft Sans Serif"/>
                <a:cs typeface="Microsoft Sans Serif"/>
              </a:rPr>
              <a:t>localized</a:t>
            </a:r>
            <a:r>
              <a:rPr sz="2400" spc="-15" dirty="0">
                <a:latin typeface="Microsoft Sans Serif"/>
                <a:cs typeface="Microsoft Sans Serif"/>
              </a:rPr>
              <a:t> </a:t>
            </a:r>
            <a:r>
              <a:rPr sz="2400" spc="-50" dirty="0">
                <a:latin typeface="Microsoft Sans Serif"/>
                <a:cs typeface="Microsoft Sans Serif"/>
              </a:rPr>
              <a:t>procedures)</a:t>
            </a:r>
            <a:endParaRPr sz="2400">
              <a:latin typeface="Microsoft Sans Serif"/>
              <a:cs typeface="Microsoft Sans Serif"/>
            </a:endParaRPr>
          </a:p>
          <a:p>
            <a:pPr marL="241300" indent="-228600">
              <a:lnSpc>
                <a:spcPct val="100000"/>
              </a:lnSpc>
              <a:spcBef>
                <a:spcPts val="1295"/>
              </a:spcBef>
              <a:buSzPct val="125000"/>
              <a:buFont typeface="Arial MT"/>
              <a:buChar char="•"/>
              <a:tabLst>
                <a:tab pos="241300" algn="l"/>
              </a:tabLst>
            </a:pPr>
            <a:r>
              <a:rPr sz="2400" spc="-210" dirty="0">
                <a:latin typeface="Microsoft Sans Serif"/>
                <a:cs typeface="Microsoft Sans Serif"/>
              </a:rPr>
              <a:t>Rate</a:t>
            </a:r>
            <a:r>
              <a:rPr sz="2400" spc="30"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95" dirty="0">
                <a:latin typeface="Microsoft Sans Serif"/>
                <a:cs typeface="Microsoft Sans Serif"/>
              </a:rPr>
              <a:t>inadequate</a:t>
            </a:r>
            <a:r>
              <a:rPr sz="2400" spc="-10"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65" dirty="0">
                <a:latin typeface="Microsoft Sans Serif"/>
                <a:cs typeface="Microsoft Sans Serif"/>
              </a:rPr>
              <a:t>(31%</a:t>
            </a:r>
            <a:r>
              <a:rPr sz="2400" spc="-25" dirty="0">
                <a:latin typeface="Microsoft Sans Serif"/>
                <a:cs typeface="Microsoft Sans Serif"/>
              </a:rPr>
              <a:t> </a:t>
            </a:r>
            <a:r>
              <a:rPr sz="2400" dirty="0">
                <a:latin typeface="Microsoft Sans Serif"/>
                <a:cs typeface="Microsoft Sans Serif"/>
              </a:rPr>
              <a:t>to</a:t>
            </a:r>
            <a:r>
              <a:rPr sz="2400" spc="-10" dirty="0">
                <a:latin typeface="Microsoft Sans Serif"/>
                <a:cs typeface="Microsoft Sans Serif"/>
              </a:rPr>
              <a:t> </a:t>
            </a:r>
            <a:r>
              <a:rPr sz="2400" spc="-20" dirty="0">
                <a:latin typeface="Microsoft Sans Serif"/>
                <a:cs typeface="Microsoft Sans Serif"/>
              </a:rPr>
              <a:t>81%)</a:t>
            </a:r>
            <a:endParaRPr sz="2400">
              <a:latin typeface="Microsoft Sans Serif"/>
              <a:cs typeface="Microsoft Sans Serif"/>
            </a:endParaRPr>
          </a:p>
          <a:p>
            <a:pPr marL="241300" indent="-228600">
              <a:lnSpc>
                <a:spcPct val="100000"/>
              </a:lnSpc>
              <a:spcBef>
                <a:spcPts val="1300"/>
              </a:spcBef>
              <a:buSzPct val="125000"/>
              <a:buFont typeface="Arial MT"/>
              <a:buChar char="•"/>
              <a:tabLst>
                <a:tab pos="241300" algn="l"/>
              </a:tabLst>
            </a:pPr>
            <a:r>
              <a:rPr sz="2400" spc="-70" dirty="0">
                <a:latin typeface="Microsoft Sans Serif"/>
                <a:cs typeface="Microsoft Sans Serif"/>
              </a:rPr>
              <a:t>Intraoral</a:t>
            </a:r>
            <a:r>
              <a:rPr sz="2400" spc="5" dirty="0">
                <a:latin typeface="Microsoft Sans Serif"/>
                <a:cs typeface="Microsoft Sans Serif"/>
              </a:rPr>
              <a:t> </a:t>
            </a:r>
            <a:r>
              <a:rPr sz="2400" spc="-145" dirty="0">
                <a:latin typeface="Microsoft Sans Serif"/>
                <a:cs typeface="Microsoft Sans Serif"/>
              </a:rPr>
              <a:t>landmarks</a:t>
            </a:r>
            <a:r>
              <a:rPr sz="2400" spc="5" dirty="0">
                <a:latin typeface="Microsoft Sans Serif"/>
                <a:cs typeface="Microsoft Sans Serif"/>
              </a:rPr>
              <a:t> </a:t>
            </a:r>
            <a:r>
              <a:rPr sz="2400" spc="-140" dirty="0">
                <a:latin typeface="Microsoft Sans Serif"/>
                <a:cs typeface="Microsoft Sans Serif"/>
              </a:rPr>
              <a:t>not</a:t>
            </a:r>
            <a:r>
              <a:rPr sz="2400" spc="5" dirty="0">
                <a:latin typeface="Microsoft Sans Serif"/>
                <a:cs typeface="Microsoft Sans Serif"/>
              </a:rPr>
              <a:t> </a:t>
            </a:r>
            <a:r>
              <a:rPr sz="2400" spc="-175" dirty="0">
                <a:latin typeface="Microsoft Sans Serif"/>
                <a:cs typeface="Microsoft Sans Serif"/>
              </a:rPr>
              <a:t>consistently</a:t>
            </a:r>
            <a:r>
              <a:rPr sz="2400" spc="15" dirty="0">
                <a:latin typeface="Microsoft Sans Serif"/>
                <a:cs typeface="Microsoft Sans Serif"/>
              </a:rPr>
              <a:t> </a:t>
            </a:r>
            <a:r>
              <a:rPr sz="2400" spc="-10" dirty="0">
                <a:latin typeface="Microsoft Sans Serif"/>
                <a:cs typeface="Microsoft Sans Serif"/>
              </a:rPr>
              <a:t>reliable</a:t>
            </a:r>
            <a:endParaRPr sz="2400">
              <a:latin typeface="Microsoft Sans Serif"/>
              <a:cs typeface="Microsoft Sans Serif"/>
            </a:endParaRPr>
          </a:p>
          <a:p>
            <a:pPr marL="241300" indent="-228600">
              <a:lnSpc>
                <a:spcPct val="100000"/>
              </a:lnSpc>
              <a:spcBef>
                <a:spcPts val="1275"/>
              </a:spcBef>
              <a:buSzPct val="125000"/>
              <a:buFont typeface="Arial MT"/>
              <a:buChar char="•"/>
              <a:tabLst>
                <a:tab pos="241300" algn="l"/>
              </a:tabLst>
            </a:pPr>
            <a:r>
              <a:rPr sz="2400" spc="-190" dirty="0">
                <a:latin typeface="Microsoft Sans Serif"/>
                <a:cs typeface="Microsoft Sans Serif"/>
              </a:rPr>
              <a:t>Positive</a:t>
            </a:r>
            <a:r>
              <a:rPr sz="2400" spc="30" dirty="0">
                <a:latin typeface="Microsoft Sans Serif"/>
                <a:cs typeface="Microsoft Sans Serif"/>
              </a:rPr>
              <a:t> </a:t>
            </a:r>
            <a:r>
              <a:rPr sz="2400" spc="-105" dirty="0">
                <a:latin typeface="Microsoft Sans Serif"/>
                <a:cs typeface="Microsoft Sans Serif"/>
              </a:rPr>
              <a:t>aspiration</a:t>
            </a:r>
            <a:r>
              <a:rPr sz="2400" spc="-55" dirty="0">
                <a:latin typeface="Microsoft Sans Serif"/>
                <a:cs typeface="Microsoft Sans Serif"/>
              </a:rPr>
              <a:t> </a:t>
            </a:r>
            <a:r>
              <a:rPr sz="2400" spc="-65" dirty="0">
                <a:latin typeface="Microsoft Sans Serif"/>
                <a:cs typeface="Microsoft Sans Serif"/>
              </a:rPr>
              <a:t>(10%</a:t>
            </a:r>
            <a:r>
              <a:rPr sz="2400" spc="-95" dirty="0">
                <a:latin typeface="Microsoft Sans Serif"/>
                <a:cs typeface="Microsoft Sans Serif"/>
              </a:rPr>
              <a:t> </a:t>
            </a:r>
            <a:r>
              <a:rPr sz="2400" dirty="0">
                <a:latin typeface="Microsoft Sans Serif"/>
                <a:cs typeface="Microsoft Sans Serif"/>
              </a:rPr>
              <a:t>to</a:t>
            </a:r>
            <a:r>
              <a:rPr sz="2400" spc="-100" dirty="0">
                <a:latin typeface="Microsoft Sans Serif"/>
                <a:cs typeface="Microsoft Sans Serif"/>
              </a:rPr>
              <a:t> </a:t>
            </a:r>
            <a:r>
              <a:rPr sz="2400" spc="-55" dirty="0">
                <a:latin typeface="Microsoft Sans Serif"/>
                <a:cs typeface="Microsoft Sans Serif"/>
              </a:rPr>
              <a:t>15%,</a:t>
            </a:r>
            <a:r>
              <a:rPr sz="2400" spc="-30" dirty="0">
                <a:latin typeface="Microsoft Sans Serif"/>
                <a:cs typeface="Microsoft Sans Serif"/>
              </a:rPr>
              <a:t> </a:t>
            </a:r>
            <a:r>
              <a:rPr sz="2400" spc="-175" dirty="0">
                <a:latin typeface="Microsoft Sans Serif"/>
                <a:cs typeface="Microsoft Sans Serif"/>
              </a:rPr>
              <a:t>highest</a:t>
            </a:r>
            <a:r>
              <a:rPr sz="2400" spc="20" dirty="0">
                <a:latin typeface="Microsoft Sans Serif"/>
                <a:cs typeface="Microsoft Sans Serif"/>
              </a:rPr>
              <a:t> </a:t>
            </a:r>
            <a:r>
              <a:rPr sz="2400" dirty="0">
                <a:latin typeface="Microsoft Sans Serif"/>
                <a:cs typeface="Microsoft Sans Serif"/>
              </a:rPr>
              <a:t>of</a:t>
            </a:r>
            <a:r>
              <a:rPr sz="2400" spc="25" dirty="0">
                <a:latin typeface="Microsoft Sans Serif"/>
                <a:cs typeface="Microsoft Sans Serif"/>
              </a:rPr>
              <a:t> </a:t>
            </a:r>
            <a:r>
              <a:rPr sz="2400" dirty="0">
                <a:latin typeface="Microsoft Sans Serif"/>
                <a:cs typeface="Microsoft Sans Serif"/>
              </a:rPr>
              <a:t>all</a:t>
            </a:r>
            <a:r>
              <a:rPr sz="2400" spc="-55" dirty="0">
                <a:latin typeface="Microsoft Sans Serif"/>
                <a:cs typeface="Microsoft Sans Serif"/>
              </a:rPr>
              <a:t> intraoral</a:t>
            </a:r>
            <a:r>
              <a:rPr sz="2400" spc="-10" dirty="0">
                <a:latin typeface="Microsoft Sans Serif"/>
                <a:cs typeface="Microsoft Sans Serif"/>
              </a:rPr>
              <a:t> </a:t>
            </a:r>
            <a:r>
              <a:rPr sz="2400" spc="-140" dirty="0">
                <a:latin typeface="Microsoft Sans Serif"/>
                <a:cs typeface="Microsoft Sans Serif"/>
              </a:rPr>
              <a:t>injection</a:t>
            </a:r>
            <a:r>
              <a:rPr sz="2400" spc="-20" dirty="0">
                <a:latin typeface="Microsoft Sans Serif"/>
                <a:cs typeface="Microsoft Sans Serif"/>
              </a:rPr>
              <a:t> </a:t>
            </a:r>
            <a:r>
              <a:rPr sz="2400" spc="-135" dirty="0">
                <a:latin typeface="Microsoft Sans Serif"/>
                <a:cs typeface="Microsoft Sans Serif"/>
              </a:rPr>
              <a:t>techniques)</a:t>
            </a:r>
            <a:endParaRPr sz="2400">
              <a:latin typeface="Microsoft Sans Serif"/>
              <a:cs typeface="Microsoft Sans Serif"/>
            </a:endParaRPr>
          </a:p>
          <a:p>
            <a:pPr marL="241300" indent="-228600">
              <a:lnSpc>
                <a:spcPct val="100000"/>
              </a:lnSpc>
              <a:spcBef>
                <a:spcPts val="1295"/>
              </a:spcBef>
              <a:buSzPct val="125000"/>
              <a:buFont typeface="Arial MT"/>
              <a:buChar char="•"/>
              <a:tabLst>
                <a:tab pos="241300" algn="l"/>
              </a:tabLst>
            </a:pPr>
            <a:r>
              <a:rPr sz="2400" spc="-155" dirty="0">
                <a:latin typeface="Microsoft Sans Serif"/>
                <a:cs typeface="Microsoft Sans Serif"/>
              </a:rPr>
              <a:t>Lingual</a:t>
            </a:r>
            <a:r>
              <a:rPr sz="2400" spc="-5" dirty="0">
                <a:latin typeface="Microsoft Sans Serif"/>
                <a:cs typeface="Microsoft Sans Serif"/>
              </a:rPr>
              <a:t> </a:t>
            </a:r>
            <a:r>
              <a:rPr sz="2400" spc="-80" dirty="0">
                <a:latin typeface="Microsoft Sans Serif"/>
                <a:cs typeface="Microsoft Sans Serif"/>
              </a:rPr>
              <a:t>and </a:t>
            </a:r>
            <a:r>
              <a:rPr sz="2400" spc="-105" dirty="0">
                <a:latin typeface="Microsoft Sans Serif"/>
                <a:cs typeface="Microsoft Sans Serif"/>
              </a:rPr>
              <a:t>lower</a:t>
            </a:r>
            <a:r>
              <a:rPr sz="2400" spc="-55" dirty="0">
                <a:latin typeface="Microsoft Sans Serif"/>
                <a:cs typeface="Microsoft Sans Serif"/>
              </a:rPr>
              <a:t> </a:t>
            </a:r>
            <a:r>
              <a:rPr sz="2400" dirty="0">
                <a:latin typeface="Microsoft Sans Serif"/>
                <a:cs typeface="Microsoft Sans Serif"/>
              </a:rPr>
              <a:t>lip</a:t>
            </a:r>
            <a:r>
              <a:rPr sz="2400" spc="-15"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130" dirty="0">
                <a:latin typeface="Microsoft Sans Serif"/>
                <a:cs typeface="Microsoft Sans Serif"/>
              </a:rPr>
              <a:t>discomfiting</a:t>
            </a:r>
            <a:r>
              <a:rPr sz="2400" spc="-15" dirty="0">
                <a:latin typeface="Microsoft Sans Serif"/>
                <a:cs typeface="Microsoft Sans Serif"/>
              </a:rPr>
              <a:t> </a:t>
            </a:r>
            <a:r>
              <a:rPr sz="2400" dirty="0">
                <a:latin typeface="Microsoft Sans Serif"/>
                <a:cs typeface="Microsoft Sans Serif"/>
              </a:rPr>
              <a:t>to</a:t>
            </a:r>
            <a:r>
              <a:rPr sz="2400" spc="-10" dirty="0">
                <a:latin typeface="Microsoft Sans Serif"/>
                <a:cs typeface="Microsoft Sans Serif"/>
              </a:rPr>
              <a:t> </a:t>
            </a:r>
            <a:r>
              <a:rPr sz="2400" spc="-195" dirty="0">
                <a:latin typeface="Microsoft Sans Serif"/>
                <a:cs typeface="Microsoft Sans Serif"/>
              </a:rPr>
              <a:t>many</a:t>
            </a:r>
            <a:r>
              <a:rPr sz="2400" spc="5" dirty="0">
                <a:latin typeface="Microsoft Sans Serif"/>
                <a:cs typeface="Microsoft Sans Serif"/>
              </a:rPr>
              <a:t> </a:t>
            </a:r>
            <a:r>
              <a:rPr sz="2400" spc="-114" dirty="0">
                <a:latin typeface="Microsoft Sans Serif"/>
                <a:cs typeface="Microsoft Sans Serif"/>
              </a:rPr>
              <a:t>patients</a:t>
            </a:r>
            <a:r>
              <a:rPr sz="2400" spc="-20" dirty="0">
                <a:latin typeface="Microsoft Sans Serif"/>
                <a:cs typeface="Microsoft Sans Serif"/>
              </a:rPr>
              <a:t> </a:t>
            </a:r>
            <a:r>
              <a:rPr sz="2400" spc="-80" dirty="0">
                <a:latin typeface="Microsoft Sans Serif"/>
                <a:cs typeface="Microsoft Sans Serif"/>
              </a:rPr>
              <a:t>and</a:t>
            </a:r>
            <a:r>
              <a:rPr sz="2400" spc="-15" dirty="0">
                <a:latin typeface="Microsoft Sans Serif"/>
                <a:cs typeface="Microsoft Sans Serif"/>
              </a:rPr>
              <a:t> </a:t>
            </a:r>
            <a:r>
              <a:rPr sz="2400" spc="-20" dirty="0">
                <a:latin typeface="Microsoft Sans Serif"/>
                <a:cs typeface="Microsoft Sans Serif"/>
              </a:rPr>
              <a:t>possibly</a:t>
            </a:r>
            <a:endParaRPr sz="2400">
              <a:latin typeface="Microsoft Sans Serif"/>
              <a:cs typeface="Microsoft Sans Serif"/>
            </a:endParaRPr>
          </a:p>
          <a:p>
            <a:pPr marL="241300">
              <a:lnSpc>
                <a:spcPct val="100000"/>
              </a:lnSpc>
              <a:spcBef>
                <a:spcPts val="290"/>
              </a:spcBef>
            </a:pPr>
            <a:r>
              <a:rPr sz="2400" spc="-165" dirty="0">
                <a:latin typeface="Microsoft Sans Serif"/>
                <a:cs typeface="Microsoft Sans Serif"/>
              </a:rPr>
              <a:t>dangerous</a:t>
            </a:r>
            <a:r>
              <a:rPr sz="2400" spc="5" dirty="0">
                <a:latin typeface="Microsoft Sans Serif"/>
                <a:cs typeface="Microsoft Sans Serif"/>
              </a:rPr>
              <a:t> </a:t>
            </a:r>
            <a:r>
              <a:rPr sz="2400" spc="-110" dirty="0">
                <a:latin typeface="Microsoft Sans Serif"/>
                <a:cs typeface="Microsoft Sans Serif"/>
              </a:rPr>
              <a:t>(self-</a:t>
            </a:r>
            <a:r>
              <a:rPr sz="2400" spc="-70" dirty="0">
                <a:latin typeface="Microsoft Sans Serif"/>
                <a:cs typeface="Microsoft Sans Serif"/>
              </a:rPr>
              <a:t>inflicted</a:t>
            </a:r>
            <a:r>
              <a:rPr sz="2400" spc="-5" dirty="0">
                <a:latin typeface="Microsoft Sans Serif"/>
                <a:cs typeface="Microsoft Sans Serif"/>
              </a:rPr>
              <a:t> </a:t>
            </a:r>
            <a:r>
              <a:rPr sz="2400" spc="-90" dirty="0">
                <a:latin typeface="Microsoft Sans Serif"/>
                <a:cs typeface="Microsoft Sans Serif"/>
              </a:rPr>
              <a:t>soft</a:t>
            </a:r>
            <a:r>
              <a:rPr sz="2400" spc="-10" dirty="0">
                <a:latin typeface="Microsoft Sans Serif"/>
                <a:cs typeface="Microsoft Sans Serif"/>
              </a:rPr>
              <a:t> </a:t>
            </a:r>
            <a:r>
              <a:rPr sz="2400" spc="-225" dirty="0">
                <a:latin typeface="Microsoft Sans Serif"/>
                <a:cs typeface="Microsoft Sans Serif"/>
              </a:rPr>
              <a:t>tissue</a:t>
            </a:r>
            <a:r>
              <a:rPr sz="2400" spc="35" dirty="0">
                <a:latin typeface="Microsoft Sans Serif"/>
                <a:cs typeface="Microsoft Sans Serif"/>
              </a:rPr>
              <a:t> </a:t>
            </a:r>
            <a:r>
              <a:rPr sz="2400" spc="-130" dirty="0">
                <a:latin typeface="Microsoft Sans Serif"/>
                <a:cs typeface="Microsoft Sans Serif"/>
              </a:rPr>
              <a:t>trauma)</a:t>
            </a:r>
            <a:r>
              <a:rPr sz="2400" spc="-10" dirty="0">
                <a:latin typeface="Microsoft Sans Serif"/>
                <a:cs typeface="Microsoft Sans Serif"/>
              </a:rPr>
              <a:t> </a:t>
            </a:r>
            <a:r>
              <a:rPr sz="2400" dirty="0">
                <a:latin typeface="Microsoft Sans Serif"/>
                <a:cs typeface="Microsoft Sans Serif"/>
              </a:rPr>
              <a:t>for</a:t>
            </a:r>
            <a:r>
              <a:rPr sz="2400" spc="-10" dirty="0">
                <a:latin typeface="Microsoft Sans Serif"/>
                <a:cs typeface="Microsoft Sans Serif"/>
              </a:rPr>
              <a:t> </a:t>
            </a:r>
            <a:r>
              <a:rPr sz="2400" spc="-100" dirty="0">
                <a:latin typeface="Microsoft Sans Serif"/>
                <a:cs typeface="Microsoft Sans Serif"/>
              </a:rPr>
              <a:t>certain</a:t>
            </a:r>
            <a:r>
              <a:rPr sz="2400" spc="-5" dirty="0">
                <a:latin typeface="Microsoft Sans Serif"/>
                <a:cs typeface="Microsoft Sans Serif"/>
              </a:rPr>
              <a:t> </a:t>
            </a:r>
            <a:r>
              <a:rPr sz="2400" spc="-10" dirty="0">
                <a:latin typeface="Microsoft Sans Serif"/>
                <a:cs typeface="Microsoft Sans Serif"/>
              </a:rPr>
              <a:t>individuals</a:t>
            </a:r>
            <a:endParaRPr sz="2400">
              <a:latin typeface="Microsoft Sans Serif"/>
              <a:cs typeface="Microsoft Sans Serif"/>
            </a:endParaRPr>
          </a:p>
          <a:p>
            <a:pPr marL="241300" marR="292100" indent="-229235">
              <a:lnSpc>
                <a:spcPct val="110000"/>
              </a:lnSpc>
              <a:spcBef>
                <a:spcPts val="1010"/>
              </a:spcBef>
              <a:buSzPct val="125000"/>
              <a:buFont typeface="Arial MT"/>
              <a:buChar char="•"/>
              <a:tabLst>
                <a:tab pos="241300" algn="l"/>
              </a:tabLst>
            </a:pPr>
            <a:r>
              <a:rPr sz="2400" spc="-85" dirty="0">
                <a:latin typeface="Microsoft Sans Serif"/>
                <a:cs typeface="Microsoft Sans Serif"/>
              </a:rPr>
              <a:t>Partial</a:t>
            </a:r>
            <a:r>
              <a:rPr sz="2400" spc="-70" dirty="0">
                <a:latin typeface="Microsoft Sans Serif"/>
                <a:cs typeface="Microsoft Sans Serif"/>
              </a:rPr>
              <a:t> </a:t>
            </a:r>
            <a:r>
              <a:rPr sz="2400" spc="-180" dirty="0">
                <a:latin typeface="Microsoft Sans Serif"/>
                <a:cs typeface="Microsoft Sans Serif"/>
              </a:rPr>
              <a:t>anesthesia</a:t>
            </a:r>
            <a:r>
              <a:rPr sz="2400" spc="20" dirty="0">
                <a:latin typeface="Microsoft Sans Serif"/>
                <a:cs typeface="Microsoft Sans Serif"/>
              </a:rPr>
              <a:t> </a:t>
            </a:r>
            <a:r>
              <a:rPr sz="2400" spc="-150" dirty="0">
                <a:latin typeface="Microsoft Sans Serif"/>
                <a:cs typeface="Microsoft Sans Serif"/>
              </a:rPr>
              <a:t>possible</a:t>
            </a:r>
            <a:r>
              <a:rPr sz="2400" spc="15" dirty="0">
                <a:latin typeface="Microsoft Sans Serif"/>
                <a:cs typeface="Microsoft Sans Serif"/>
              </a:rPr>
              <a:t> </a:t>
            </a:r>
            <a:r>
              <a:rPr sz="2400" spc="-140" dirty="0">
                <a:latin typeface="Microsoft Sans Serif"/>
                <a:cs typeface="Microsoft Sans Serif"/>
              </a:rPr>
              <a:t>where</a:t>
            </a:r>
            <a:r>
              <a:rPr sz="2400" spc="-20" dirty="0">
                <a:latin typeface="Microsoft Sans Serif"/>
                <a:cs typeface="Microsoft Sans Serif"/>
              </a:rPr>
              <a:t> </a:t>
            </a:r>
            <a:r>
              <a:rPr sz="2400" dirty="0">
                <a:latin typeface="Microsoft Sans Serif"/>
                <a:cs typeface="Microsoft Sans Serif"/>
              </a:rPr>
              <a:t>a</a:t>
            </a:r>
            <a:r>
              <a:rPr sz="2400" spc="-10" dirty="0">
                <a:latin typeface="Microsoft Sans Serif"/>
                <a:cs typeface="Microsoft Sans Serif"/>
              </a:rPr>
              <a:t> </a:t>
            </a:r>
            <a:r>
              <a:rPr sz="2400" dirty="0">
                <a:latin typeface="Microsoft Sans Serif"/>
                <a:cs typeface="Microsoft Sans Serif"/>
              </a:rPr>
              <a:t>bifid</a:t>
            </a:r>
            <a:r>
              <a:rPr sz="2400" spc="-10" dirty="0">
                <a:latin typeface="Microsoft Sans Serif"/>
                <a:cs typeface="Microsoft Sans Serif"/>
              </a:rPr>
              <a:t> </a:t>
            </a:r>
            <a:r>
              <a:rPr sz="2400" spc="-50" dirty="0">
                <a:latin typeface="Microsoft Sans Serif"/>
                <a:cs typeface="Microsoft Sans Serif"/>
              </a:rPr>
              <a:t>inferior</a:t>
            </a:r>
            <a:r>
              <a:rPr sz="2400" spc="-15" dirty="0">
                <a:latin typeface="Microsoft Sans Serif"/>
                <a:cs typeface="Microsoft Sans Serif"/>
              </a:rPr>
              <a:t> </a:t>
            </a:r>
            <a:r>
              <a:rPr sz="2400" spc="-60" dirty="0">
                <a:latin typeface="Microsoft Sans Serif"/>
                <a:cs typeface="Microsoft Sans Serif"/>
              </a:rPr>
              <a:t>alveolar</a:t>
            </a:r>
            <a:r>
              <a:rPr sz="2400" spc="-15" dirty="0">
                <a:latin typeface="Microsoft Sans Serif"/>
                <a:cs typeface="Microsoft Sans Serif"/>
              </a:rPr>
              <a:t> </a:t>
            </a:r>
            <a:r>
              <a:rPr sz="2400" spc="-145" dirty="0">
                <a:latin typeface="Microsoft Sans Serif"/>
                <a:cs typeface="Microsoft Sans Serif"/>
              </a:rPr>
              <a:t>nerve</a:t>
            </a:r>
            <a:r>
              <a:rPr sz="2400" spc="-15" dirty="0">
                <a:latin typeface="Microsoft Sans Serif"/>
                <a:cs typeface="Microsoft Sans Serif"/>
              </a:rPr>
              <a:t> </a:t>
            </a:r>
            <a:r>
              <a:rPr sz="2400" spc="-70" dirty="0">
                <a:latin typeface="Microsoft Sans Serif"/>
                <a:cs typeface="Microsoft Sans Serif"/>
              </a:rPr>
              <a:t>and</a:t>
            </a:r>
            <a:r>
              <a:rPr sz="2400" spc="-15" dirty="0">
                <a:latin typeface="Microsoft Sans Serif"/>
                <a:cs typeface="Microsoft Sans Serif"/>
              </a:rPr>
              <a:t> </a:t>
            </a:r>
            <a:r>
              <a:rPr sz="2400" spc="-10" dirty="0">
                <a:latin typeface="Microsoft Sans Serif"/>
                <a:cs typeface="Microsoft Sans Serif"/>
              </a:rPr>
              <a:t>bifid </a:t>
            </a:r>
            <a:r>
              <a:rPr sz="2400" spc="-110" dirty="0">
                <a:latin typeface="Microsoft Sans Serif"/>
                <a:cs typeface="Microsoft Sans Serif"/>
              </a:rPr>
              <a:t>mandibular</a:t>
            </a:r>
            <a:r>
              <a:rPr sz="2400" spc="-50" dirty="0">
                <a:latin typeface="Microsoft Sans Serif"/>
                <a:cs typeface="Microsoft Sans Serif"/>
              </a:rPr>
              <a:t> </a:t>
            </a:r>
            <a:r>
              <a:rPr sz="2400" spc="-180" dirty="0">
                <a:latin typeface="Microsoft Sans Serif"/>
                <a:cs typeface="Microsoft Sans Serif"/>
              </a:rPr>
              <a:t>canals</a:t>
            </a:r>
            <a:r>
              <a:rPr sz="2400" spc="20" dirty="0">
                <a:latin typeface="Microsoft Sans Serif"/>
                <a:cs typeface="Microsoft Sans Serif"/>
              </a:rPr>
              <a:t> </a:t>
            </a:r>
            <a:r>
              <a:rPr sz="2400" dirty="0">
                <a:latin typeface="Microsoft Sans Serif"/>
                <a:cs typeface="Microsoft Sans Serif"/>
              </a:rPr>
              <a:t>are</a:t>
            </a:r>
            <a:r>
              <a:rPr sz="2400" spc="-80" dirty="0">
                <a:latin typeface="Microsoft Sans Serif"/>
                <a:cs typeface="Microsoft Sans Serif"/>
              </a:rPr>
              <a:t> </a:t>
            </a:r>
            <a:r>
              <a:rPr sz="2400" spc="-10" dirty="0">
                <a:latin typeface="Microsoft Sans Serif"/>
                <a:cs typeface="Microsoft Sans Serif"/>
              </a:rPr>
              <a:t>present;</a:t>
            </a:r>
            <a:endParaRPr sz="2400">
              <a:latin typeface="Microsoft Sans Serif"/>
              <a:cs typeface="Microsoft Sans Serif"/>
            </a:endParaRPr>
          </a:p>
          <a:p>
            <a:pPr marL="241300" indent="-228600">
              <a:lnSpc>
                <a:spcPct val="100000"/>
              </a:lnSpc>
              <a:spcBef>
                <a:spcPts val="1275"/>
              </a:spcBef>
              <a:buSzPct val="125000"/>
              <a:buFont typeface="Arial MT"/>
              <a:buChar char="•"/>
              <a:tabLst>
                <a:tab pos="241300" algn="l"/>
              </a:tabLst>
            </a:pPr>
            <a:r>
              <a:rPr sz="2400" spc="-229" dirty="0">
                <a:latin typeface="Microsoft Sans Serif"/>
                <a:cs typeface="Microsoft Sans Serif"/>
              </a:rPr>
              <a:t>cross-</a:t>
            </a:r>
            <a:r>
              <a:rPr sz="2400" spc="-125" dirty="0">
                <a:latin typeface="Microsoft Sans Serif"/>
                <a:cs typeface="Microsoft Sans Serif"/>
              </a:rPr>
              <a:t>innervation</a:t>
            </a:r>
            <a:r>
              <a:rPr sz="2400" spc="-10" dirty="0">
                <a:latin typeface="Microsoft Sans Serif"/>
                <a:cs typeface="Microsoft Sans Serif"/>
              </a:rPr>
              <a:t> </a:t>
            </a:r>
            <a:r>
              <a:rPr sz="2400" spc="-155" dirty="0">
                <a:latin typeface="Microsoft Sans Serif"/>
                <a:cs typeface="Microsoft Sans Serif"/>
              </a:rPr>
              <a:t>in</a:t>
            </a:r>
            <a:r>
              <a:rPr sz="2400" spc="-5" dirty="0">
                <a:latin typeface="Microsoft Sans Serif"/>
                <a:cs typeface="Microsoft Sans Serif"/>
              </a:rPr>
              <a:t> </a:t>
            </a:r>
            <a:r>
              <a:rPr sz="2400" spc="-100" dirty="0">
                <a:latin typeface="Microsoft Sans Serif"/>
                <a:cs typeface="Microsoft Sans Serif"/>
              </a:rPr>
              <a:t>lower</a:t>
            </a:r>
            <a:r>
              <a:rPr sz="2400" spc="-20" dirty="0">
                <a:latin typeface="Microsoft Sans Serif"/>
                <a:cs typeface="Microsoft Sans Serif"/>
              </a:rPr>
              <a:t> </a:t>
            </a:r>
            <a:r>
              <a:rPr sz="2400" spc="-70" dirty="0">
                <a:latin typeface="Microsoft Sans Serif"/>
                <a:cs typeface="Microsoft Sans Serif"/>
              </a:rPr>
              <a:t>anterior</a:t>
            </a:r>
            <a:r>
              <a:rPr sz="2400" spc="-20" dirty="0">
                <a:latin typeface="Microsoft Sans Serif"/>
                <a:cs typeface="Microsoft Sans Serif"/>
              </a:rPr>
              <a:t> </a:t>
            </a:r>
            <a:r>
              <a:rPr sz="2400" spc="-10" dirty="0">
                <a:latin typeface="Microsoft Sans Serif"/>
                <a:cs typeface="Microsoft Sans Serif"/>
              </a:rPr>
              <a:t>region</a:t>
            </a:r>
            <a:endParaRPr sz="2400">
              <a:latin typeface="Microsoft Sans Serif"/>
              <a:cs typeface="Microsoft Sans Serif"/>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00939"/>
            <a:ext cx="8384540" cy="574040"/>
          </a:xfrm>
          <a:prstGeom prst="rect">
            <a:avLst/>
          </a:prstGeom>
        </p:spPr>
        <p:txBody>
          <a:bodyPr vert="horz" wrap="square" lIns="0" tIns="12700" rIns="0" bIns="0" rtlCol="0">
            <a:spAutoFit/>
          </a:bodyPr>
          <a:lstStyle/>
          <a:p>
            <a:pPr marL="12700">
              <a:lnSpc>
                <a:spcPct val="100000"/>
              </a:lnSpc>
              <a:spcBef>
                <a:spcPts val="100"/>
              </a:spcBef>
            </a:pPr>
            <a:r>
              <a:rPr spc="-325" dirty="0"/>
              <a:t>INFERIOR</a:t>
            </a:r>
            <a:r>
              <a:rPr spc="-30" dirty="0"/>
              <a:t> </a:t>
            </a:r>
            <a:r>
              <a:rPr spc="-405" dirty="0"/>
              <a:t>ALVEOLAR</a:t>
            </a:r>
            <a:r>
              <a:rPr spc="-25" dirty="0"/>
              <a:t> </a:t>
            </a:r>
            <a:r>
              <a:rPr spc="-459" dirty="0"/>
              <a:t>NERVE</a:t>
            </a:r>
            <a:r>
              <a:rPr spc="-10" dirty="0"/>
              <a:t> </a:t>
            </a:r>
            <a:r>
              <a:rPr spc="-484" dirty="0"/>
              <a:t>BLOCK</a:t>
            </a:r>
            <a:r>
              <a:rPr spc="-10" dirty="0"/>
              <a:t> </a:t>
            </a:r>
            <a:r>
              <a:rPr spc="-155" dirty="0"/>
              <a:t>(IANB)</a:t>
            </a:r>
          </a:p>
        </p:txBody>
      </p:sp>
      <p:sp>
        <p:nvSpPr>
          <p:cNvPr id="3" name="object 3"/>
          <p:cNvSpPr txBox="1"/>
          <p:nvPr/>
        </p:nvSpPr>
        <p:spPr>
          <a:xfrm>
            <a:off x="990600" y="1020786"/>
            <a:ext cx="10515600" cy="5514202"/>
          </a:xfrm>
          <a:prstGeom prst="rect">
            <a:avLst/>
          </a:prstGeom>
        </p:spPr>
        <p:txBody>
          <a:bodyPr vert="horz" wrap="square" lIns="0" tIns="12065" rIns="0" bIns="0" rtlCol="0">
            <a:spAutoFit/>
          </a:bodyPr>
          <a:lstStyle/>
          <a:p>
            <a:pPr marL="12700" marR="5405120" indent="228600">
              <a:lnSpc>
                <a:spcPct val="145000"/>
              </a:lnSpc>
              <a:spcBef>
                <a:spcPts val="95"/>
              </a:spcBef>
              <a:buSzPct val="125000"/>
              <a:buFont typeface="Arial MT"/>
              <a:buChar char="•"/>
              <a:tabLst>
                <a:tab pos="241300" algn="l"/>
              </a:tabLst>
            </a:pPr>
            <a:r>
              <a:rPr sz="2400" spc="-190" dirty="0">
                <a:latin typeface="Microsoft Sans Serif"/>
                <a:cs typeface="Microsoft Sans Serif"/>
              </a:rPr>
              <a:t>Positive</a:t>
            </a:r>
            <a:r>
              <a:rPr sz="2400" spc="30" dirty="0">
                <a:latin typeface="Microsoft Sans Serif"/>
                <a:cs typeface="Microsoft Sans Serif"/>
              </a:rPr>
              <a:t> </a:t>
            </a:r>
            <a:r>
              <a:rPr sz="2400" spc="-125" dirty="0">
                <a:latin typeface="Microsoft Sans Serif"/>
                <a:cs typeface="Microsoft Sans Serif"/>
              </a:rPr>
              <a:t>Aspiration:</a:t>
            </a:r>
            <a:r>
              <a:rPr sz="2400" spc="-35" dirty="0">
                <a:latin typeface="Microsoft Sans Serif"/>
                <a:cs typeface="Microsoft Sans Serif"/>
              </a:rPr>
              <a:t> </a:t>
            </a:r>
            <a:r>
              <a:rPr sz="2400" spc="-10" dirty="0">
                <a:latin typeface="Microsoft Sans Serif"/>
                <a:cs typeface="Microsoft Sans Serif"/>
              </a:rPr>
              <a:t>10%</a:t>
            </a:r>
            <a:r>
              <a:rPr sz="2400" spc="-114" dirty="0">
                <a:latin typeface="Microsoft Sans Serif"/>
                <a:cs typeface="Microsoft Sans Serif"/>
              </a:rPr>
              <a:t> </a:t>
            </a:r>
            <a:r>
              <a:rPr sz="2400" dirty="0">
                <a:latin typeface="Microsoft Sans Serif"/>
                <a:cs typeface="Microsoft Sans Serif"/>
              </a:rPr>
              <a:t>to</a:t>
            </a:r>
            <a:r>
              <a:rPr sz="2400" spc="-45" dirty="0">
                <a:latin typeface="Microsoft Sans Serif"/>
                <a:cs typeface="Microsoft Sans Serif"/>
              </a:rPr>
              <a:t> </a:t>
            </a:r>
            <a:r>
              <a:rPr sz="2400" spc="-50" dirty="0">
                <a:latin typeface="Microsoft Sans Serif"/>
                <a:cs typeface="Microsoft Sans Serif"/>
              </a:rPr>
              <a:t>15%. </a:t>
            </a:r>
            <a:r>
              <a:rPr sz="2400" spc="-40" dirty="0">
                <a:latin typeface="Microsoft Sans Serif"/>
                <a:cs typeface="Microsoft Sans Serif"/>
              </a:rPr>
              <a:t>Alternatives</a:t>
            </a:r>
            <a:endParaRPr sz="2400" dirty="0">
              <a:latin typeface="Microsoft Sans Serif"/>
              <a:cs typeface="Microsoft Sans Serif"/>
            </a:endParaRPr>
          </a:p>
          <a:p>
            <a:pPr marL="697865" lvl="1" indent="-228600">
              <a:lnSpc>
                <a:spcPct val="100000"/>
              </a:lnSpc>
              <a:spcBef>
                <a:spcPts val="785"/>
              </a:spcBef>
              <a:buSzPct val="125000"/>
              <a:buFont typeface="Arial MT"/>
              <a:buChar char="•"/>
              <a:tabLst>
                <a:tab pos="697865" algn="l"/>
              </a:tabLst>
            </a:pPr>
            <a:r>
              <a:rPr sz="2400" b="1" spc="-114" dirty="0">
                <a:latin typeface="Arial"/>
                <a:cs typeface="Arial"/>
              </a:rPr>
              <a:t>Mental</a:t>
            </a:r>
            <a:r>
              <a:rPr sz="2400" b="1" spc="-25" dirty="0">
                <a:latin typeface="Arial"/>
                <a:cs typeface="Arial"/>
              </a:rPr>
              <a:t> </a:t>
            </a:r>
            <a:r>
              <a:rPr sz="2400" b="1" spc="-145" dirty="0">
                <a:latin typeface="Arial"/>
                <a:cs typeface="Arial"/>
              </a:rPr>
              <a:t>nerve</a:t>
            </a:r>
            <a:r>
              <a:rPr sz="2400" b="1" dirty="0">
                <a:latin typeface="Arial"/>
                <a:cs typeface="Arial"/>
              </a:rPr>
              <a:t> </a:t>
            </a:r>
            <a:r>
              <a:rPr sz="2400" b="1" spc="-165" dirty="0">
                <a:latin typeface="Arial"/>
                <a:cs typeface="Arial"/>
              </a:rPr>
              <a:t>block</a:t>
            </a:r>
            <a:r>
              <a:rPr sz="2400" spc="-165" dirty="0">
                <a:latin typeface="Microsoft Sans Serif"/>
                <a:cs typeface="Microsoft Sans Serif"/>
              </a:rPr>
              <a:t>:</a:t>
            </a:r>
            <a:r>
              <a:rPr sz="2400" spc="30" dirty="0">
                <a:latin typeface="Microsoft Sans Serif"/>
                <a:cs typeface="Microsoft Sans Serif"/>
              </a:rPr>
              <a:t> </a:t>
            </a:r>
            <a:r>
              <a:rPr sz="2400" spc="-125" dirty="0">
                <a:latin typeface="Microsoft Sans Serif"/>
                <a:cs typeface="Microsoft Sans Serif"/>
              </a:rPr>
              <a:t>buccal</a:t>
            </a:r>
            <a:r>
              <a:rPr sz="2400" spc="-10" dirty="0">
                <a:latin typeface="Microsoft Sans Serif"/>
                <a:cs typeface="Microsoft Sans Serif"/>
              </a:rPr>
              <a:t> </a:t>
            </a:r>
            <a:r>
              <a:rPr sz="2400" spc="-80" dirty="0">
                <a:latin typeface="Microsoft Sans Serif"/>
                <a:cs typeface="Microsoft Sans Serif"/>
              </a:rPr>
              <a:t>soft</a:t>
            </a:r>
            <a:r>
              <a:rPr sz="2400" spc="-40" dirty="0">
                <a:latin typeface="Microsoft Sans Serif"/>
                <a:cs typeface="Microsoft Sans Serif"/>
              </a:rPr>
              <a:t> </a:t>
            </a:r>
            <a:r>
              <a:rPr sz="2400" spc="-185" dirty="0">
                <a:latin typeface="Microsoft Sans Serif"/>
                <a:cs typeface="Microsoft Sans Serif"/>
              </a:rPr>
              <a:t>tissue</a:t>
            </a:r>
            <a:r>
              <a:rPr sz="2400" spc="5" dirty="0">
                <a:latin typeface="Microsoft Sans Serif"/>
                <a:cs typeface="Microsoft Sans Serif"/>
              </a:rPr>
              <a:t> </a:t>
            </a:r>
            <a:r>
              <a:rPr sz="2400" spc="-155" dirty="0">
                <a:latin typeface="Microsoft Sans Serif"/>
                <a:cs typeface="Microsoft Sans Serif"/>
              </a:rPr>
              <a:t>anesthesia</a:t>
            </a:r>
            <a:r>
              <a:rPr sz="2400" spc="-5" dirty="0">
                <a:latin typeface="Microsoft Sans Serif"/>
                <a:cs typeface="Microsoft Sans Serif"/>
              </a:rPr>
              <a:t> </a:t>
            </a:r>
            <a:r>
              <a:rPr sz="2400" spc="-60" dirty="0">
                <a:latin typeface="Microsoft Sans Serif"/>
                <a:cs typeface="Microsoft Sans Serif"/>
              </a:rPr>
              <a:t>anterior</a:t>
            </a:r>
            <a:r>
              <a:rPr sz="2400" spc="-40" dirty="0">
                <a:latin typeface="Microsoft Sans Serif"/>
                <a:cs typeface="Microsoft Sans Serif"/>
              </a:rPr>
              <a:t> </a:t>
            </a:r>
            <a:r>
              <a:rPr sz="2400" dirty="0">
                <a:latin typeface="Microsoft Sans Serif"/>
                <a:cs typeface="Microsoft Sans Serif"/>
              </a:rPr>
              <a:t>to</a:t>
            </a:r>
            <a:r>
              <a:rPr sz="2400" spc="-5" dirty="0">
                <a:latin typeface="Microsoft Sans Serif"/>
                <a:cs typeface="Microsoft Sans Serif"/>
              </a:rPr>
              <a:t> </a:t>
            </a:r>
            <a:r>
              <a:rPr sz="2400" spc="-120" dirty="0">
                <a:latin typeface="Microsoft Sans Serif"/>
                <a:cs typeface="Microsoft Sans Serif"/>
              </a:rPr>
              <a:t>the</a:t>
            </a:r>
            <a:r>
              <a:rPr sz="2400" spc="-5" dirty="0">
                <a:latin typeface="Microsoft Sans Serif"/>
                <a:cs typeface="Microsoft Sans Serif"/>
              </a:rPr>
              <a:t> </a:t>
            </a:r>
            <a:r>
              <a:rPr sz="2400" spc="-30" dirty="0">
                <a:latin typeface="Microsoft Sans Serif"/>
                <a:cs typeface="Microsoft Sans Serif"/>
              </a:rPr>
              <a:t>first</a:t>
            </a:r>
            <a:r>
              <a:rPr sz="2400" spc="-5" dirty="0">
                <a:latin typeface="Microsoft Sans Serif"/>
                <a:cs typeface="Microsoft Sans Serif"/>
              </a:rPr>
              <a:t> </a:t>
            </a:r>
            <a:r>
              <a:rPr sz="2400" spc="-10" dirty="0">
                <a:latin typeface="Microsoft Sans Serif"/>
                <a:cs typeface="Microsoft Sans Serif"/>
              </a:rPr>
              <a:t>molar</a:t>
            </a:r>
            <a:endParaRPr sz="2400" dirty="0">
              <a:latin typeface="Microsoft Sans Serif"/>
              <a:cs typeface="Microsoft Sans Serif"/>
            </a:endParaRPr>
          </a:p>
          <a:p>
            <a:pPr marL="697865" marR="393700" lvl="1" indent="-228600">
              <a:lnSpc>
                <a:spcPct val="110000"/>
              </a:lnSpc>
              <a:spcBef>
                <a:spcPts val="505"/>
              </a:spcBef>
              <a:buSzPct val="125000"/>
              <a:buFont typeface="Arial MT"/>
              <a:buChar char="•"/>
              <a:tabLst>
                <a:tab pos="697865" algn="l"/>
              </a:tabLst>
            </a:pPr>
            <a:r>
              <a:rPr sz="2400" b="1" spc="-140" dirty="0">
                <a:latin typeface="Arial"/>
                <a:cs typeface="Arial"/>
              </a:rPr>
              <a:t>Incisive</a:t>
            </a:r>
            <a:r>
              <a:rPr sz="2400" b="1" dirty="0">
                <a:latin typeface="Arial"/>
                <a:cs typeface="Arial"/>
              </a:rPr>
              <a:t> </a:t>
            </a:r>
            <a:r>
              <a:rPr sz="2400" b="1" spc="-145" dirty="0">
                <a:latin typeface="Arial"/>
                <a:cs typeface="Arial"/>
              </a:rPr>
              <a:t>nerve</a:t>
            </a:r>
            <a:r>
              <a:rPr sz="2400" b="1" dirty="0">
                <a:latin typeface="Arial"/>
                <a:cs typeface="Arial"/>
              </a:rPr>
              <a:t> </a:t>
            </a:r>
            <a:r>
              <a:rPr sz="2400" b="1" spc="-165" dirty="0">
                <a:latin typeface="Arial"/>
                <a:cs typeface="Arial"/>
              </a:rPr>
              <a:t>block</a:t>
            </a:r>
            <a:r>
              <a:rPr sz="2400" spc="-165" dirty="0">
                <a:latin typeface="Microsoft Sans Serif"/>
                <a:cs typeface="Microsoft Sans Serif"/>
              </a:rPr>
              <a:t>:</a:t>
            </a:r>
            <a:r>
              <a:rPr sz="2400" spc="30" dirty="0">
                <a:latin typeface="Microsoft Sans Serif"/>
                <a:cs typeface="Microsoft Sans Serif"/>
              </a:rPr>
              <a:t> </a:t>
            </a:r>
            <a:r>
              <a:rPr sz="2400" spc="-40" dirty="0">
                <a:latin typeface="Microsoft Sans Serif"/>
                <a:cs typeface="Microsoft Sans Serif"/>
              </a:rPr>
              <a:t>pulpal</a:t>
            </a:r>
            <a:r>
              <a:rPr sz="2400" spc="-60" dirty="0">
                <a:latin typeface="Microsoft Sans Serif"/>
                <a:cs typeface="Microsoft Sans Serif"/>
              </a:rPr>
              <a:t> </a:t>
            </a:r>
            <a:r>
              <a:rPr sz="2400" spc="-80" dirty="0">
                <a:latin typeface="Microsoft Sans Serif"/>
                <a:cs typeface="Microsoft Sans Serif"/>
              </a:rPr>
              <a:t>and</a:t>
            </a:r>
            <a:r>
              <a:rPr sz="2400" spc="5" dirty="0">
                <a:latin typeface="Microsoft Sans Serif"/>
                <a:cs typeface="Microsoft Sans Serif"/>
              </a:rPr>
              <a:t> </a:t>
            </a:r>
            <a:r>
              <a:rPr sz="2400" spc="-125" dirty="0">
                <a:latin typeface="Microsoft Sans Serif"/>
                <a:cs typeface="Microsoft Sans Serif"/>
              </a:rPr>
              <a:t>buccal</a:t>
            </a:r>
            <a:r>
              <a:rPr sz="2400" spc="25" dirty="0">
                <a:latin typeface="Microsoft Sans Serif"/>
                <a:cs typeface="Microsoft Sans Serif"/>
              </a:rPr>
              <a:t> </a:t>
            </a:r>
            <a:r>
              <a:rPr sz="2400" spc="-80" dirty="0">
                <a:latin typeface="Microsoft Sans Serif"/>
                <a:cs typeface="Microsoft Sans Serif"/>
              </a:rPr>
              <a:t>soft</a:t>
            </a:r>
            <a:r>
              <a:rPr sz="2400" spc="-30" dirty="0">
                <a:latin typeface="Microsoft Sans Serif"/>
                <a:cs typeface="Microsoft Sans Serif"/>
              </a:rPr>
              <a:t> </a:t>
            </a:r>
            <a:r>
              <a:rPr sz="2400" spc="-185" dirty="0">
                <a:latin typeface="Microsoft Sans Serif"/>
                <a:cs typeface="Microsoft Sans Serif"/>
              </a:rPr>
              <a:t>tissue</a:t>
            </a:r>
            <a:r>
              <a:rPr sz="2400" spc="5" dirty="0">
                <a:latin typeface="Microsoft Sans Serif"/>
                <a:cs typeface="Microsoft Sans Serif"/>
              </a:rPr>
              <a:t> </a:t>
            </a:r>
            <a:r>
              <a:rPr sz="2400" spc="-155" dirty="0">
                <a:latin typeface="Microsoft Sans Serif"/>
                <a:cs typeface="Microsoft Sans Serif"/>
              </a:rPr>
              <a:t>anesthesia</a:t>
            </a:r>
            <a:r>
              <a:rPr sz="2400" spc="-5" dirty="0">
                <a:latin typeface="Microsoft Sans Serif"/>
                <a:cs typeface="Microsoft Sans Serif"/>
              </a:rPr>
              <a:t> </a:t>
            </a:r>
            <a:r>
              <a:rPr sz="2400" dirty="0">
                <a:latin typeface="Microsoft Sans Serif"/>
                <a:cs typeface="Microsoft Sans Serif"/>
              </a:rPr>
              <a:t>of</a:t>
            </a:r>
            <a:r>
              <a:rPr sz="2400" spc="35" dirty="0">
                <a:latin typeface="Microsoft Sans Serif"/>
                <a:cs typeface="Microsoft Sans Serif"/>
              </a:rPr>
              <a:t> </a:t>
            </a:r>
            <a:r>
              <a:rPr sz="2400" spc="-90" dirty="0">
                <a:latin typeface="Microsoft Sans Serif"/>
                <a:cs typeface="Microsoft Sans Serif"/>
              </a:rPr>
              <a:t>teeth</a:t>
            </a:r>
            <a:r>
              <a:rPr sz="2400" spc="-30" dirty="0">
                <a:latin typeface="Microsoft Sans Serif"/>
                <a:cs typeface="Microsoft Sans Serif"/>
              </a:rPr>
              <a:t> </a:t>
            </a:r>
            <a:r>
              <a:rPr sz="2400" spc="-60" dirty="0">
                <a:latin typeface="Microsoft Sans Serif"/>
                <a:cs typeface="Microsoft Sans Serif"/>
              </a:rPr>
              <a:t>anterior</a:t>
            </a:r>
            <a:r>
              <a:rPr sz="2400" spc="-35" dirty="0">
                <a:latin typeface="Microsoft Sans Serif"/>
                <a:cs typeface="Microsoft Sans Serif"/>
              </a:rPr>
              <a:t> </a:t>
            </a:r>
            <a:r>
              <a:rPr sz="2400" dirty="0">
                <a:latin typeface="Microsoft Sans Serif"/>
                <a:cs typeface="Microsoft Sans Serif"/>
              </a:rPr>
              <a:t>to</a:t>
            </a:r>
            <a:r>
              <a:rPr sz="2400" spc="-10" dirty="0">
                <a:latin typeface="Microsoft Sans Serif"/>
                <a:cs typeface="Microsoft Sans Serif"/>
              </a:rPr>
              <a:t> </a:t>
            </a:r>
            <a:r>
              <a:rPr sz="2400" spc="-25" dirty="0">
                <a:latin typeface="Microsoft Sans Serif"/>
                <a:cs typeface="Microsoft Sans Serif"/>
              </a:rPr>
              <a:t>the </a:t>
            </a:r>
            <a:r>
              <a:rPr sz="2400" spc="-125" dirty="0">
                <a:latin typeface="Microsoft Sans Serif"/>
                <a:cs typeface="Microsoft Sans Serif"/>
              </a:rPr>
              <a:t>mental</a:t>
            </a:r>
            <a:r>
              <a:rPr sz="2400" spc="-10" dirty="0">
                <a:latin typeface="Microsoft Sans Serif"/>
                <a:cs typeface="Microsoft Sans Serif"/>
              </a:rPr>
              <a:t> </a:t>
            </a:r>
            <a:r>
              <a:rPr sz="2400" spc="-114" dirty="0">
                <a:latin typeface="Microsoft Sans Serif"/>
                <a:cs typeface="Microsoft Sans Serif"/>
              </a:rPr>
              <a:t>foramen</a:t>
            </a:r>
            <a:r>
              <a:rPr sz="2400" spc="-20" dirty="0">
                <a:latin typeface="Microsoft Sans Serif"/>
                <a:cs typeface="Microsoft Sans Serif"/>
              </a:rPr>
              <a:t> </a:t>
            </a:r>
            <a:r>
              <a:rPr sz="2400" spc="-130" dirty="0">
                <a:latin typeface="Microsoft Sans Serif"/>
                <a:cs typeface="Microsoft Sans Serif"/>
              </a:rPr>
              <a:t>(usually</a:t>
            </a:r>
            <a:r>
              <a:rPr sz="2400" spc="-5" dirty="0">
                <a:latin typeface="Microsoft Sans Serif"/>
                <a:cs typeface="Microsoft Sans Serif"/>
              </a:rPr>
              <a:t> </a:t>
            </a:r>
            <a:r>
              <a:rPr sz="2400" spc="-185" dirty="0">
                <a:latin typeface="Microsoft Sans Serif"/>
                <a:cs typeface="Microsoft Sans Serif"/>
              </a:rPr>
              <a:t>second</a:t>
            </a:r>
            <a:r>
              <a:rPr sz="2400" dirty="0">
                <a:latin typeface="Microsoft Sans Serif"/>
                <a:cs typeface="Microsoft Sans Serif"/>
              </a:rPr>
              <a:t> </a:t>
            </a:r>
            <a:r>
              <a:rPr sz="2400" spc="-70" dirty="0">
                <a:latin typeface="Microsoft Sans Serif"/>
                <a:cs typeface="Microsoft Sans Serif"/>
              </a:rPr>
              <a:t>premolar</a:t>
            </a:r>
            <a:r>
              <a:rPr sz="2400" spc="5" dirty="0">
                <a:latin typeface="Microsoft Sans Serif"/>
                <a:cs typeface="Microsoft Sans Serif"/>
              </a:rPr>
              <a:t> </a:t>
            </a:r>
            <a:r>
              <a:rPr sz="2400" dirty="0">
                <a:latin typeface="Microsoft Sans Serif"/>
                <a:cs typeface="Microsoft Sans Serif"/>
              </a:rPr>
              <a:t>to</a:t>
            </a:r>
            <a:r>
              <a:rPr sz="2400" spc="-15" dirty="0">
                <a:latin typeface="Microsoft Sans Serif"/>
                <a:cs typeface="Microsoft Sans Serif"/>
              </a:rPr>
              <a:t> </a:t>
            </a:r>
            <a:r>
              <a:rPr sz="2400" spc="-90" dirty="0">
                <a:latin typeface="Microsoft Sans Serif"/>
                <a:cs typeface="Microsoft Sans Serif"/>
              </a:rPr>
              <a:t>central</a:t>
            </a:r>
            <a:r>
              <a:rPr sz="2400" spc="-25" dirty="0">
                <a:latin typeface="Microsoft Sans Serif"/>
                <a:cs typeface="Microsoft Sans Serif"/>
              </a:rPr>
              <a:t> </a:t>
            </a:r>
            <a:r>
              <a:rPr sz="2400" spc="-10" dirty="0">
                <a:latin typeface="Microsoft Sans Serif"/>
                <a:cs typeface="Microsoft Sans Serif"/>
              </a:rPr>
              <a:t>incisor)</a:t>
            </a:r>
            <a:endParaRPr sz="2400" dirty="0">
              <a:latin typeface="Microsoft Sans Serif"/>
              <a:cs typeface="Microsoft Sans Serif"/>
            </a:endParaRPr>
          </a:p>
          <a:p>
            <a:pPr marL="697865" marR="200660" lvl="1" indent="-228600">
              <a:lnSpc>
                <a:spcPct val="110000"/>
              </a:lnSpc>
              <a:spcBef>
                <a:spcPts val="509"/>
              </a:spcBef>
              <a:buSzPct val="125000"/>
              <a:buFont typeface="Arial MT"/>
              <a:buChar char="•"/>
              <a:tabLst>
                <a:tab pos="697865" algn="l"/>
              </a:tabLst>
            </a:pPr>
            <a:r>
              <a:rPr sz="2400" b="1" spc="-160" dirty="0">
                <a:latin typeface="Arial"/>
                <a:cs typeface="Arial"/>
              </a:rPr>
              <a:t>Supraperiosteal</a:t>
            </a:r>
            <a:r>
              <a:rPr sz="2400" b="1" spc="-5" dirty="0">
                <a:latin typeface="Arial"/>
                <a:cs typeface="Arial"/>
              </a:rPr>
              <a:t> </a:t>
            </a:r>
            <a:r>
              <a:rPr sz="2400" b="1" spc="-135" dirty="0">
                <a:latin typeface="Arial"/>
                <a:cs typeface="Arial"/>
              </a:rPr>
              <a:t>injection</a:t>
            </a:r>
            <a:r>
              <a:rPr sz="2400" spc="-135" dirty="0">
                <a:latin typeface="Microsoft Sans Serif"/>
                <a:cs typeface="Microsoft Sans Serif"/>
              </a:rPr>
              <a:t>,</a:t>
            </a:r>
            <a:r>
              <a:rPr sz="2400" dirty="0">
                <a:latin typeface="Microsoft Sans Serif"/>
                <a:cs typeface="Microsoft Sans Serif"/>
              </a:rPr>
              <a:t> for</a:t>
            </a:r>
            <a:r>
              <a:rPr sz="2400" spc="-15" dirty="0">
                <a:latin typeface="Microsoft Sans Serif"/>
                <a:cs typeface="Microsoft Sans Serif"/>
              </a:rPr>
              <a:t> </a:t>
            </a:r>
            <a:r>
              <a:rPr sz="2400" spc="-35" dirty="0">
                <a:latin typeface="Microsoft Sans Serif"/>
                <a:cs typeface="Microsoft Sans Serif"/>
              </a:rPr>
              <a:t>pulpal</a:t>
            </a:r>
            <a:r>
              <a:rPr sz="2400" spc="30" dirty="0">
                <a:latin typeface="Microsoft Sans Serif"/>
                <a:cs typeface="Microsoft Sans Serif"/>
              </a:rPr>
              <a:t> </a:t>
            </a:r>
            <a:r>
              <a:rPr sz="2400" spc="-155" dirty="0">
                <a:latin typeface="Microsoft Sans Serif"/>
                <a:cs typeface="Microsoft Sans Serif"/>
              </a:rPr>
              <a:t>anesthesia</a:t>
            </a:r>
            <a:r>
              <a:rPr sz="2400" spc="-30" dirty="0">
                <a:latin typeface="Microsoft Sans Serif"/>
                <a:cs typeface="Microsoft Sans Serif"/>
              </a:rPr>
              <a:t> </a:t>
            </a:r>
            <a:r>
              <a:rPr sz="2400" dirty="0">
                <a:latin typeface="Microsoft Sans Serif"/>
                <a:cs typeface="Microsoft Sans Serif"/>
              </a:rPr>
              <a:t>of</a:t>
            </a:r>
            <a:r>
              <a:rPr sz="2400" spc="65" dirty="0">
                <a:latin typeface="Microsoft Sans Serif"/>
                <a:cs typeface="Microsoft Sans Serif"/>
              </a:rPr>
              <a:t> </a:t>
            </a:r>
            <a:r>
              <a:rPr sz="2400" spc="-120" dirty="0">
                <a:latin typeface="Microsoft Sans Serif"/>
                <a:cs typeface="Microsoft Sans Serif"/>
              </a:rPr>
              <a:t>the</a:t>
            </a:r>
            <a:r>
              <a:rPr sz="2400" spc="-5" dirty="0">
                <a:latin typeface="Microsoft Sans Serif"/>
                <a:cs typeface="Microsoft Sans Serif"/>
              </a:rPr>
              <a:t> </a:t>
            </a:r>
            <a:r>
              <a:rPr sz="2400" spc="-90" dirty="0">
                <a:latin typeface="Microsoft Sans Serif"/>
                <a:cs typeface="Microsoft Sans Serif"/>
              </a:rPr>
              <a:t>central</a:t>
            </a:r>
            <a:r>
              <a:rPr sz="2400" spc="10" dirty="0">
                <a:latin typeface="Microsoft Sans Serif"/>
                <a:cs typeface="Microsoft Sans Serif"/>
              </a:rPr>
              <a:t> </a:t>
            </a:r>
            <a:r>
              <a:rPr sz="2400" spc="-80" dirty="0">
                <a:latin typeface="Microsoft Sans Serif"/>
                <a:cs typeface="Microsoft Sans Serif"/>
              </a:rPr>
              <a:t>and</a:t>
            </a:r>
            <a:r>
              <a:rPr sz="2400" spc="15" dirty="0">
                <a:latin typeface="Microsoft Sans Serif"/>
                <a:cs typeface="Microsoft Sans Serif"/>
              </a:rPr>
              <a:t> </a:t>
            </a:r>
            <a:r>
              <a:rPr sz="2400" spc="-20" dirty="0">
                <a:latin typeface="Microsoft Sans Serif"/>
                <a:cs typeface="Microsoft Sans Serif"/>
              </a:rPr>
              <a:t>lateral</a:t>
            </a:r>
            <a:r>
              <a:rPr sz="2400" spc="-10" dirty="0">
                <a:latin typeface="Microsoft Sans Serif"/>
                <a:cs typeface="Microsoft Sans Serif"/>
              </a:rPr>
              <a:t> </a:t>
            </a:r>
            <a:r>
              <a:rPr sz="2400" spc="-170" dirty="0">
                <a:latin typeface="Microsoft Sans Serif"/>
                <a:cs typeface="Microsoft Sans Serif"/>
              </a:rPr>
              <a:t>incisors,</a:t>
            </a:r>
            <a:r>
              <a:rPr sz="2400" spc="15" dirty="0">
                <a:latin typeface="Microsoft Sans Serif"/>
                <a:cs typeface="Microsoft Sans Serif"/>
              </a:rPr>
              <a:t> </a:t>
            </a:r>
            <a:r>
              <a:rPr sz="2400" spc="-25" dirty="0">
                <a:latin typeface="Microsoft Sans Serif"/>
                <a:cs typeface="Microsoft Sans Serif"/>
              </a:rPr>
              <a:t>and </a:t>
            </a:r>
            <a:r>
              <a:rPr sz="2400" spc="-200" dirty="0">
                <a:latin typeface="Microsoft Sans Serif"/>
                <a:cs typeface="Microsoft Sans Serif"/>
              </a:rPr>
              <a:t>sometimes</a:t>
            </a:r>
            <a:r>
              <a:rPr sz="2400" spc="5" dirty="0">
                <a:latin typeface="Microsoft Sans Serif"/>
                <a:cs typeface="Microsoft Sans Serif"/>
              </a:rPr>
              <a:t> </a:t>
            </a:r>
            <a:r>
              <a:rPr sz="2400" spc="-110" dirty="0">
                <a:latin typeface="Microsoft Sans Serif"/>
                <a:cs typeface="Microsoft Sans Serif"/>
              </a:rPr>
              <a:t>premolars</a:t>
            </a:r>
            <a:r>
              <a:rPr sz="2400" spc="10" dirty="0">
                <a:latin typeface="Microsoft Sans Serif"/>
                <a:cs typeface="Microsoft Sans Serif"/>
              </a:rPr>
              <a:t> </a:t>
            </a:r>
            <a:r>
              <a:rPr sz="2400" spc="-80" dirty="0">
                <a:latin typeface="Microsoft Sans Serif"/>
                <a:cs typeface="Microsoft Sans Serif"/>
              </a:rPr>
              <a:t>and</a:t>
            </a:r>
            <a:r>
              <a:rPr sz="2400" spc="25" dirty="0">
                <a:latin typeface="Microsoft Sans Serif"/>
                <a:cs typeface="Microsoft Sans Serif"/>
              </a:rPr>
              <a:t> </a:t>
            </a:r>
            <a:r>
              <a:rPr sz="2400" spc="-10" dirty="0">
                <a:latin typeface="Microsoft Sans Serif"/>
                <a:cs typeface="Microsoft Sans Serif"/>
              </a:rPr>
              <a:t>molars</a:t>
            </a:r>
            <a:endParaRPr sz="2400" dirty="0">
              <a:latin typeface="Microsoft Sans Serif"/>
              <a:cs typeface="Microsoft Sans Serif"/>
            </a:endParaRPr>
          </a:p>
          <a:p>
            <a:pPr marL="697865" lvl="1" indent="-228600">
              <a:lnSpc>
                <a:spcPct val="100000"/>
              </a:lnSpc>
              <a:spcBef>
                <a:spcPts val="745"/>
              </a:spcBef>
              <a:buSzPct val="125000"/>
              <a:buFont typeface="Arial MT"/>
              <a:buChar char="•"/>
              <a:tabLst>
                <a:tab pos="697865" algn="l"/>
              </a:tabLst>
            </a:pPr>
            <a:r>
              <a:rPr sz="2400" b="1" spc="-114" dirty="0">
                <a:latin typeface="Arial"/>
                <a:cs typeface="Arial"/>
              </a:rPr>
              <a:t>Gow-</a:t>
            </a:r>
            <a:r>
              <a:rPr sz="2400" b="1" spc="-160" dirty="0">
                <a:latin typeface="Arial"/>
                <a:cs typeface="Arial"/>
              </a:rPr>
              <a:t>Gates</a:t>
            </a:r>
            <a:r>
              <a:rPr sz="2400" b="1" spc="40" dirty="0">
                <a:latin typeface="Arial"/>
                <a:cs typeface="Arial"/>
              </a:rPr>
              <a:t> </a:t>
            </a:r>
            <a:r>
              <a:rPr sz="2400" b="1" spc="-135" dirty="0">
                <a:latin typeface="Arial"/>
                <a:cs typeface="Arial"/>
              </a:rPr>
              <a:t>mandibular</a:t>
            </a:r>
            <a:r>
              <a:rPr sz="2400" b="1" spc="25" dirty="0">
                <a:latin typeface="Arial"/>
                <a:cs typeface="Arial"/>
              </a:rPr>
              <a:t> </a:t>
            </a:r>
            <a:r>
              <a:rPr sz="2400" b="1" spc="-145" dirty="0">
                <a:latin typeface="Arial"/>
                <a:cs typeface="Arial"/>
              </a:rPr>
              <a:t>nerve</a:t>
            </a:r>
            <a:r>
              <a:rPr sz="2400" b="1" spc="55" dirty="0">
                <a:latin typeface="Arial"/>
                <a:cs typeface="Arial"/>
              </a:rPr>
              <a:t> </a:t>
            </a:r>
            <a:r>
              <a:rPr sz="2400" spc="-10" dirty="0">
                <a:latin typeface="Microsoft Sans Serif"/>
                <a:cs typeface="Microsoft Sans Serif"/>
              </a:rPr>
              <a:t>block</a:t>
            </a:r>
            <a:endParaRPr sz="2400" dirty="0">
              <a:latin typeface="Microsoft Sans Serif"/>
              <a:cs typeface="Microsoft Sans Serif"/>
            </a:endParaRPr>
          </a:p>
          <a:p>
            <a:pPr marL="697865" lvl="1" indent="-228600">
              <a:lnSpc>
                <a:spcPct val="100000"/>
              </a:lnSpc>
              <a:spcBef>
                <a:spcPts val="720"/>
              </a:spcBef>
              <a:buSzPct val="125000"/>
              <a:buFont typeface="Arial MT"/>
              <a:buChar char="•"/>
              <a:tabLst>
                <a:tab pos="697865" algn="l"/>
              </a:tabLst>
            </a:pPr>
            <a:r>
              <a:rPr sz="2400" b="1" spc="-85" dirty="0">
                <a:latin typeface="Arial"/>
                <a:cs typeface="Arial"/>
              </a:rPr>
              <a:t>Vazirani-</a:t>
            </a:r>
            <a:r>
              <a:rPr sz="2400" b="1" spc="-140" dirty="0">
                <a:latin typeface="Arial"/>
                <a:cs typeface="Arial"/>
              </a:rPr>
              <a:t>Akinosi</a:t>
            </a:r>
            <a:r>
              <a:rPr sz="2400" b="1" spc="60" dirty="0">
                <a:latin typeface="Arial"/>
                <a:cs typeface="Arial"/>
              </a:rPr>
              <a:t> </a:t>
            </a:r>
            <a:r>
              <a:rPr sz="2400" b="1" spc="-135" dirty="0">
                <a:latin typeface="Arial"/>
                <a:cs typeface="Arial"/>
              </a:rPr>
              <a:t>mandibular</a:t>
            </a:r>
            <a:r>
              <a:rPr sz="2400" b="1" spc="50" dirty="0">
                <a:latin typeface="Arial"/>
                <a:cs typeface="Arial"/>
              </a:rPr>
              <a:t> </a:t>
            </a:r>
            <a:r>
              <a:rPr sz="2400" b="1" spc="-145" dirty="0">
                <a:latin typeface="Arial"/>
                <a:cs typeface="Arial"/>
              </a:rPr>
              <a:t>nerve</a:t>
            </a:r>
            <a:r>
              <a:rPr sz="2400" b="1" spc="55" dirty="0">
                <a:latin typeface="Arial"/>
                <a:cs typeface="Arial"/>
              </a:rPr>
              <a:t> </a:t>
            </a:r>
            <a:r>
              <a:rPr sz="2400" b="1" spc="-10" dirty="0">
                <a:latin typeface="Arial"/>
                <a:cs typeface="Arial"/>
              </a:rPr>
              <a:t>block</a:t>
            </a:r>
            <a:endParaRPr sz="2400" dirty="0">
              <a:latin typeface="Arial"/>
              <a:cs typeface="Arial"/>
            </a:endParaRPr>
          </a:p>
          <a:p>
            <a:pPr marL="697865" lvl="1" indent="-228600">
              <a:lnSpc>
                <a:spcPct val="100000"/>
              </a:lnSpc>
              <a:spcBef>
                <a:spcPts val="745"/>
              </a:spcBef>
              <a:buSzPct val="125000"/>
              <a:buFont typeface="Arial MT"/>
              <a:buChar char="•"/>
              <a:tabLst>
                <a:tab pos="697865" algn="l"/>
              </a:tabLst>
            </a:pPr>
            <a:r>
              <a:rPr sz="2400" b="1" spc="-285" dirty="0">
                <a:latin typeface="Arial"/>
                <a:cs typeface="Arial"/>
              </a:rPr>
              <a:t>PDL</a:t>
            </a:r>
            <a:r>
              <a:rPr sz="2400" b="1" spc="-15" dirty="0">
                <a:latin typeface="Arial"/>
                <a:cs typeface="Arial"/>
              </a:rPr>
              <a:t> </a:t>
            </a:r>
            <a:r>
              <a:rPr sz="2400" b="1" spc="-140" dirty="0">
                <a:latin typeface="Arial"/>
                <a:cs typeface="Arial"/>
              </a:rPr>
              <a:t>injection</a:t>
            </a:r>
            <a:r>
              <a:rPr sz="2400" b="1" spc="-15" dirty="0">
                <a:latin typeface="Arial"/>
                <a:cs typeface="Arial"/>
              </a:rPr>
              <a:t> </a:t>
            </a:r>
            <a:r>
              <a:rPr sz="2400" dirty="0">
                <a:latin typeface="Microsoft Sans Serif"/>
                <a:cs typeface="Microsoft Sans Serif"/>
              </a:rPr>
              <a:t>for</a:t>
            </a:r>
            <a:r>
              <a:rPr sz="2400" spc="-5" dirty="0">
                <a:latin typeface="Microsoft Sans Serif"/>
                <a:cs typeface="Microsoft Sans Serif"/>
              </a:rPr>
              <a:t> </a:t>
            </a:r>
            <a:r>
              <a:rPr sz="2400" spc="-40" dirty="0">
                <a:latin typeface="Microsoft Sans Serif"/>
                <a:cs typeface="Microsoft Sans Serif"/>
              </a:rPr>
              <a:t>pulpal</a:t>
            </a:r>
            <a:r>
              <a:rPr sz="2400" spc="15" dirty="0">
                <a:latin typeface="Microsoft Sans Serif"/>
                <a:cs typeface="Microsoft Sans Serif"/>
              </a:rPr>
              <a:t> </a:t>
            </a:r>
            <a:r>
              <a:rPr sz="2400" spc="-155" dirty="0">
                <a:latin typeface="Microsoft Sans Serif"/>
                <a:cs typeface="Microsoft Sans Serif"/>
              </a:rPr>
              <a:t>anesthesia</a:t>
            </a:r>
            <a:r>
              <a:rPr sz="2400" spc="-5" dirty="0">
                <a:latin typeface="Microsoft Sans Serif"/>
                <a:cs typeface="Microsoft Sans Serif"/>
              </a:rPr>
              <a:t> </a:t>
            </a:r>
            <a:r>
              <a:rPr sz="2400" dirty="0">
                <a:latin typeface="Microsoft Sans Serif"/>
                <a:cs typeface="Microsoft Sans Serif"/>
              </a:rPr>
              <a:t>of</a:t>
            </a:r>
            <a:r>
              <a:rPr sz="2400" spc="70" dirty="0">
                <a:latin typeface="Microsoft Sans Serif"/>
                <a:cs typeface="Microsoft Sans Serif"/>
              </a:rPr>
              <a:t> </a:t>
            </a:r>
            <a:r>
              <a:rPr sz="2400" spc="-105" dirty="0">
                <a:latin typeface="Microsoft Sans Serif"/>
                <a:cs typeface="Microsoft Sans Serif"/>
              </a:rPr>
              <a:t>any</a:t>
            </a:r>
            <a:r>
              <a:rPr sz="2400" spc="5" dirty="0">
                <a:latin typeface="Microsoft Sans Serif"/>
                <a:cs typeface="Microsoft Sans Serif"/>
              </a:rPr>
              <a:t> </a:t>
            </a:r>
            <a:r>
              <a:rPr sz="2400" spc="-95" dirty="0">
                <a:latin typeface="Microsoft Sans Serif"/>
                <a:cs typeface="Microsoft Sans Serif"/>
              </a:rPr>
              <a:t>mandibular</a:t>
            </a:r>
            <a:r>
              <a:rPr sz="2400" spc="40" dirty="0">
                <a:latin typeface="Microsoft Sans Serif"/>
                <a:cs typeface="Microsoft Sans Serif"/>
              </a:rPr>
              <a:t> </a:t>
            </a:r>
            <a:r>
              <a:rPr sz="2400" spc="-10" dirty="0">
                <a:latin typeface="Microsoft Sans Serif"/>
                <a:cs typeface="Microsoft Sans Serif"/>
              </a:rPr>
              <a:t>tooth</a:t>
            </a:r>
            <a:endParaRPr sz="2400" dirty="0">
              <a:latin typeface="Microsoft Sans Serif"/>
              <a:cs typeface="Microsoft Sans Serif"/>
            </a:endParaRPr>
          </a:p>
          <a:p>
            <a:pPr marL="697865" lvl="1" indent="-228600">
              <a:lnSpc>
                <a:spcPct val="100000"/>
              </a:lnSpc>
              <a:spcBef>
                <a:spcPts val="745"/>
              </a:spcBef>
              <a:buSzPct val="125000"/>
              <a:buFont typeface="Arial MT"/>
              <a:buChar char="•"/>
              <a:tabLst>
                <a:tab pos="697865" algn="l"/>
              </a:tabLst>
            </a:pPr>
            <a:r>
              <a:rPr sz="2400" b="1" dirty="0">
                <a:latin typeface="Arial"/>
                <a:cs typeface="Arial"/>
              </a:rPr>
              <a:t>IO</a:t>
            </a:r>
            <a:r>
              <a:rPr sz="2400" b="1" spc="-110" dirty="0">
                <a:latin typeface="Arial"/>
                <a:cs typeface="Arial"/>
              </a:rPr>
              <a:t> </a:t>
            </a:r>
            <a:r>
              <a:rPr sz="2400" b="1" spc="-140" dirty="0">
                <a:latin typeface="Arial"/>
                <a:cs typeface="Arial"/>
              </a:rPr>
              <a:t>injection</a:t>
            </a:r>
            <a:r>
              <a:rPr sz="2400" b="1" spc="-40" dirty="0">
                <a:latin typeface="Arial"/>
                <a:cs typeface="Arial"/>
              </a:rPr>
              <a:t> </a:t>
            </a:r>
            <a:r>
              <a:rPr sz="2400" dirty="0">
                <a:latin typeface="Microsoft Sans Serif"/>
                <a:cs typeface="Microsoft Sans Serif"/>
              </a:rPr>
              <a:t>for</a:t>
            </a:r>
            <a:r>
              <a:rPr sz="2400" spc="5" dirty="0">
                <a:latin typeface="Microsoft Sans Serif"/>
                <a:cs typeface="Microsoft Sans Serif"/>
              </a:rPr>
              <a:t> </a:t>
            </a:r>
            <a:r>
              <a:rPr sz="2400" spc="-50" dirty="0">
                <a:latin typeface="Microsoft Sans Serif"/>
                <a:cs typeface="Microsoft Sans Serif"/>
              </a:rPr>
              <a:t>pulpal</a:t>
            </a:r>
            <a:r>
              <a:rPr sz="2400" dirty="0">
                <a:latin typeface="Microsoft Sans Serif"/>
                <a:cs typeface="Microsoft Sans Serif"/>
              </a:rPr>
              <a:t> </a:t>
            </a:r>
            <a:r>
              <a:rPr sz="2400" spc="-75" dirty="0">
                <a:latin typeface="Microsoft Sans Serif"/>
                <a:cs typeface="Microsoft Sans Serif"/>
              </a:rPr>
              <a:t>and</a:t>
            </a:r>
            <a:r>
              <a:rPr sz="2400" spc="-5" dirty="0">
                <a:latin typeface="Microsoft Sans Serif"/>
                <a:cs typeface="Microsoft Sans Serif"/>
              </a:rPr>
              <a:t> </a:t>
            </a:r>
            <a:r>
              <a:rPr sz="2400" spc="-80" dirty="0">
                <a:latin typeface="Microsoft Sans Serif"/>
                <a:cs typeface="Microsoft Sans Serif"/>
              </a:rPr>
              <a:t>soft</a:t>
            </a:r>
            <a:r>
              <a:rPr sz="2400" spc="-40" dirty="0">
                <a:latin typeface="Microsoft Sans Serif"/>
                <a:cs typeface="Microsoft Sans Serif"/>
              </a:rPr>
              <a:t> </a:t>
            </a:r>
            <a:r>
              <a:rPr sz="2400" spc="-185" dirty="0">
                <a:latin typeface="Microsoft Sans Serif"/>
                <a:cs typeface="Microsoft Sans Serif"/>
              </a:rPr>
              <a:t>tissue</a:t>
            </a:r>
            <a:r>
              <a:rPr sz="2400" spc="5" dirty="0">
                <a:latin typeface="Microsoft Sans Serif"/>
                <a:cs typeface="Microsoft Sans Serif"/>
              </a:rPr>
              <a:t> </a:t>
            </a:r>
            <a:r>
              <a:rPr sz="2400" spc="-155" dirty="0">
                <a:latin typeface="Microsoft Sans Serif"/>
                <a:cs typeface="Microsoft Sans Serif"/>
              </a:rPr>
              <a:t>anesthesia</a:t>
            </a:r>
            <a:r>
              <a:rPr sz="2400" spc="-5" dirty="0">
                <a:latin typeface="Microsoft Sans Serif"/>
                <a:cs typeface="Microsoft Sans Serif"/>
              </a:rPr>
              <a:t> </a:t>
            </a:r>
            <a:r>
              <a:rPr sz="2400" dirty="0">
                <a:latin typeface="Microsoft Sans Serif"/>
                <a:cs typeface="Microsoft Sans Serif"/>
              </a:rPr>
              <a:t>of</a:t>
            </a:r>
            <a:r>
              <a:rPr sz="2400" spc="30" dirty="0">
                <a:latin typeface="Microsoft Sans Serif"/>
                <a:cs typeface="Microsoft Sans Serif"/>
              </a:rPr>
              <a:t> </a:t>
            </a:r>
            <a:r>
              <a:rPr sz="2400" spc="-95" dirty="0">
                <a:latin typeface="Microsoft Sans Serif"/>
                <a:cs typeface="Microsoft Sans Serif"/>
              </a:rPr>
              <a:t>any</a:t>
            </a:r>
            <a:r>
              <a:rPr sz="2400" spc="5" dirty="0">
                <a:latin typeface="Microsoft Sans Serif"/>
                <a:cs typeface="Microsoft Sans Serif"/>
              </a:rPr>
              <a:t> </a:t>
            </a:r>
            <a:r>
              <a:rPr sz="2400" spc="-95" dirty="0">
                <a:latin typeface="Microsoft Sans Serif"/>
                <a:cs typeface="Microsoft Sans Serif"/>
              </a:rPr>
              <a:t>mandibular</a:t>
            </a:r>
            <a:r>
              <a:rPr sz="2400" spc="25" dirty="0">
                <a:latin typeface="Microsoft Sans Serif"/>
                <a:cs typeface="Microsoft Sans Serif"/>
              </a:rPr>
              <a:t> </a:t>
            </a:r>
            <a:r>
              <a:rPr sz="2400" spc="-105" dirty="0">
                <a:latin typeface="Microsoft Sans Serif"/>
                <a:cs typeface="Microsoft Sans Serif"/>
              </a:rPr>
              <a:t>tooth,</a:t>
            </a:r>
            <a:r>
              <a:rPr sz="2400" spc="-35" dirty="0">
                <a:latin typeface="Microsoft Sans Serif"/>
                <a:cs typeface="Microsoft Sans Serif"/>
              </a:rPr>
              <a:t> </a:t>
            </a:r>
            <a:r>
              <a:rPr sz="2400" spc="-65" dirty="0">
                <a:latin typeface="Microsoft Sans Serif"/>
                <a:cs typeface="Microsoft Sans Serif"/>
              </a:rPr>
              <a:t>but</a:t>
            </a:r>
            <a:r>
              <a:rPr sz="2400" spc="5" dirty="0">
                <a:latin typeface="Microsoft Sans Serif"/>
                <a:cs typeface="Microsoft Sans Serif"/>
              </a:rPr>
              <a:t> </a:t>
            </a:r>
            <a:r>
              <a:rPr sz="2400" spc="-50" dirty="0">
                <a:latin typeface="Microsoft Sans Serif"/>
                <a:cs typeface="Microsoft Sans Serif"/>
              </a:rPr>
              <a:t>especially</a:t>
            </a:r>
            <a:r>
              <a:rPr lang="en-US" sz="2400" spc="-50" dirty="0">
                <a:latin typeface="Microsoft Sans Serif"/>
                <a:cs typeface="Microsoft Sans Serif"/>
              </a:rPr>
              <a:t> </a:t>
            </a:r>
            <a:r>
              <a:rPr sz="2400" spc="-10" dirty="0">
                <a:latin typeface="Microsoft Sans Serif"/>
                <a:cs typeface="Microsoft Sans Serif"/>
              </a:rPr>
              <a:t>molars</a:t>
            </a:r>
            <a:endParaRPr sz="2400" dirty="0">
              <a:latin typeface="Microsoft Sans Serif"/>
              <a:cs typeface="Microsoft Sans Serif"/>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68579"/>
            <a:ext cx="8384540" cy="574675"/>
          </a:xfrm>
          <a:prstGeom prst="rect">
            <a:avLst/>
          </a:prstGeom>
        </p:spPr>
        <p:txBody>
          <a:bodyPr vert="horz" wrap="square" lIns="0" tIns="12700" rIns="0" bIns="0" rtlCol="0">
            <a:spAutoFit/>
          </a:bodyPr>
          <a:lstStyle/>
          <a:p>
            <a:pPr marL="12700">
              <a:lnSpc>
                <a:spcPct val="100000"/>
              </a:lnSpc>
              <a:spcBef>
                <a:spcPts val="100"/>
              </a:spcBef>
            </a:pPr>
            <a:r>
              <a:rPr spc="-320" dirty="0"/>
              <a:t>INFERIOR</a:t>
            </a:r>
            <a:r>
              <a:rPr spc="-35" dirty="0"/>
              <a:t> </a:t>
            </a:r>
            <a:r>
              <a:rPr spc="-405" dirty="0"/>
              <a:t>ALVEOLAR</a:t>
            </a:r>
            <a:r>
              <a:rPr spc="-30" dirty="0"/>
              <a:t> </a:t>
            </a:r>
            <a:r>
              <a:rPr spc="-459" dirty="0"/>
              <a:t>NERVE</a:t>
            </a:r>
            <a:r>
              <a:rPr spc="-25" dirty="0"/>
              <a:t> </a:t>
            </a:r>
            <a:r>
              <a:rPr spc="-484" dirty="0"/>
              <a:t>BLOCK</a:t>
            </a:r>
            <a:r>
              <a:rPr spc="-25" dirty="0"/>
              <a:t> </a:t>
            </a:r>
            <a:r>
              <a:rPr spc="-155" dirty="0"/>
              <a:t>(IANB)</a:t>
            </a:r>
          </a:p>
        </p:txBody>
      </p:sp>
      <p:sp>
        <p:nvSpPr>
          <p:cNvPr id="3" name="object 3"/>
          <p:cNvSpPr txBox="1"/>
          <p:nvPr/>
        </p:nvSpPr>
        <p:spPr>
          <a:xfrm>
            <a:off x="1220520" y="1162915"/>
            <a:ext cx="5000625" cy="5288915"/>
          </a:xfrm>
          <a:prstGeom prst="rect">
            <a:avLst/>
          </a:prstGeom>
        </p:spPr>
        <p:txBody>
          <a:bodyPr vert="horz" wrap="square" lIns="0" tIns="113030" rIns="0" bIns="0" rtlCol="0">
            <a:spAutoFit/>
          </a:bodyPr>
          <a:lstStyle/>
          <a:p>
            <a:pPr marL="12700">
              <a:lnSpc>
                <a:spcPct val="100000"/>
              </a:lnSpc>
              <a:spcBef>
                <a:spcPts val="890"/>
              </a:spcBef>
            </a:pPr>
            <a:r>
              <a:rPr sz="2200" b="1" spc="-105" dirty="0">
                <a:latin typeface="Arial"/>
                <a:cs typeface="Arial"/>
              </a:rPr>
              <a:t>Technique</a:t>
            </a:r>
            <a:endParaRPr sz="2200">
              <a:latin typeface="Arial"/>
              <a:cs typeface="Arial"/>
            </a:endParaRPr>
          </a:p>
          <a:p>
            <a:pPr marL="240029" indent="-227329">
              <a:lnSpc>
                <a:spcPct val="100000"/>
              </a:lnSpc>
              <a:spcBef>
                <a:spcPts val="1540"/>
              </a:spcBef>
              <a:buSzPct val="125000"/>
              <a:buFont typeface="Arial MT"/>
              <a:buChar char="•"/>
              <a:tabLst>
                <a:tab pos="240029" algn="l"/>
              </a:tabLst>
            </a:pPr>
            <a:r>
              <a:rPr sz="2200" dirty="0">
                <a:latin typeface="Microsoft Sans Serif"/>
                <a:cs typeface="Microsoft Sans Serif"/>
              </a:rPr>
              <a:t>A</a:t>
            </a:r>
            <a:r>
              <a:rPr sz="2200" spc="-75" dirty="0">
                <a:latin typeface="Microsoft Sans Serif"/>
                <a:cs typeface="Microsoft Sans Serif"/>
              </a:rPr>
              <a:t> </a:t>
            </a:r>
            <a:r>
              <a:rPr sz="2200" spc="-90" dirty="0">
                <a:latin typeface="Microsoft Sans Serif"/>
                <a:cs typeface="Microsoft Sans Serif"/>
              </a:rPr>
              <a:t>long</a:t>
            </a:r>
            <a:r>
              <a:rPr sz="2200" spc="-5" dirty="0">
                <a:latin typeface="Microsoft Sans Serif"/>
                <a:cs typeface="Microsoft Sans Serif"/>
              </a:rPr>
              <a:t> </a:t>
            </a:r>
            <a:r>
              <a:rPr sz="2200" spc="-70" dirty="0">
                <a:latin typeface="Microsoft Sans Serif"/>
                <a:cs typeface="Microsoft Sans Serif"/>
              </a:rPr>
              <a:t>dental</a:t>
            </a:r>
            <a:r>
              <a:rPr sz="2200" spc="-15" dirty="0">
                <a:latin typeface="Microsoft Sans Serif"/>
                <a:cs typeface="Microsoft Sans Serif"/>
              </a:rPr>
              <a:t> </a:t>
            </a:r>
            <a:r>
              <a:rPr sz="2200" spc="-114" dirty="0">
                <a:latin typeface="Microsoft Sans Serif"/>
                <a:cs typeface="Microsoft Sans Serif"/>
              </a:rPr>
              <a:t>needle</a:t>
            </a:r>
            <a:r>
              <a:rPr sz="2200" spc="-25" dirty="0">
                <a:latin typeface="Microsoft Sans Serif"/>
                <a:cs typeface="Microsoft Sans Serif"/>
              </a:rPr>
              <a:t> </a:t>
            </a:r>
            <a:r>
              <a:rPr sz="2200" spc="-200" dirty="0">
                <a:latin typeface="Microsoft Sans Serif"/>
                <a:cs typeface="Microsoft Sans Serif"/>
              </a:rPr>
              <a:t>is</a:t>
            </a:r>
            <a:r>
              <a:rPr sz="2200" spc="25" dirty="0">
                <a:latin typeface="Microsoft Sans Serif"/>
                <a:cs typeface="Microsoft Sans Serif"/>
              </a:rPr>
              <a:t> </a:t>
            </a:r>
            <a:r>
              <a:rPr sz="2200" spc="-175" dirty="0">
                <a:latin typeface="Microsoft Sans Serif"/>
                <a:cs typeface="Microsoft Sans Serif"/>
              </a:rPr>
              <a:t>recommended</a:t>
            </a:r>
            <a:r>
              <a:rPr sz="2200" spc="-5" dirty="0">
                <a:latin typeface="Microsoft Sans Serif"/>
                <a:cs typeface="Microsoft Sans Serif"/>
              </a:rPr>
              <a:t> </a:t>
            </a:r>
            <a:r>
              <a:rPr sz="2200" spc="-25" dirty="0">
                <a:latin typeface="Microsoft Sans Serif"/>
                <a:cs typeface="Microsoft Sans Serif"/>
              </a:rPr>
              <a:t>for</a:t>
            </a:r>
            <a:endParaRPr sz="2200">
              <a:latin typeface="Microsoft Sans Serif"/>
              <a:cs typeface="Microsoft Sans Serif"/>
            </a:endParaRPr>
          </a:p>
          <a:p>
            <a:pPr marL="240665">
              <a:lnSpc>
                <a:spcPct val="100000"/>
              </a:lnSpc>
              <a:spcBef>
                <a:spcPts val="530"/>
              </a:spcBef>
            </a:pPr>
            <a:r>
              <a:rPr sz="2200" spc="-125" dirty="0">
                <a:latin typeface="Microsoft Sans Serif"/>
                <a:cs typeface="Microsoft Sans Serif"/>
              </a:rPr>
              <a:t>the</a:t>
            </a:r>
            <a:r>
              <a:rPr sz="2200" spc="-25" dirty="0">
                <a:latin typeface="Microsoft Sans Serif"/>
                <a:cs typeface="Microsoft Sans Serif"/>
              </a:rPr>
              <a:t> </a:t>
            </a:r>
            <a:r>
              <a:rPr sz="2200" spc="-45" dirty="0">
                <a:latin typeface="Microsoft Sans Serif"/>
                <a:cs typeface="Microsoft Sans Serif"/>
              </a:rPr>
              <a:t>adult</a:t>
            </a:r>
            <a:r>
              <a:rPr sz="2200" spc="-95" dirty="0">
                <a:latin typeface="Microsoft Sans Serif"/>
                <a:cs typeface="Microsoft Sans Serif"/>
              </a:rPr>
              <a:t> </a:t>
            </a:r>
            <a:r>
              <a:rPr sz="2200" spc="-10" dirty="0">
                <a:latin typeface="Microsoft Sans Serif"/>
                <a:cs typeface="Microsoft Sans Serif"/>
              </a:rPr>
              <a:t>patient.</a:t>
            </a:r>
            <a:endParaRPr sz="2200">
              <a:latin typeface="Microsoft Sans Serif"/>
              <a:cs typeface="Microsoft Sans Serif"/>
            </a:endParaRPr>
          </a:p>
          <a:p>
            <a:pPr marL="696595" lvl="1" indent="-227329">
              <a:lnSpc>
                <a:spcPct val="100000"/>
              </a:lnSpc>
              <a:spcBef>
                <a:spcPts val="994"/>
              </a:spcBef>
              <a:buSzPct val="123684"/>
              <a:buFont typeface="Arial MT"/>
              <a:buChar char="•"/>
              <a:tabLst>
                <a:tab pos="696595" algn="l"/>
              </a:tabLst>
            </a:pPr>
            <a:r>
              <a:rPr sz="1900" dirty="0">
                <a:latin typeface="Microsoft Sans Serif"/>
                <a:cs typeface="Microsoft Sans Serif"/>
              </a:rPr>
              <a:t>A</a:t>
            </a:r>
            <a:r>
              <a:rPr sz="1900" spc="-70" dirty="0">
                <a:latin typeface="Microsoft Sans Serif"/>
                <a:cs typeface="Microsoft Sans Serif"/>
              </a:rPr>
              <a:t> </a:t>
            </a:r>
            <a:r>
              <a:rPr sz="1900" spc="-20" dirty="0">
                <a:latin typeface="Microsoft Sans Serif"/>
                <a:cs typeface="Microsoft Sans Serif"/>
              </a:rPr>
              <a:t>25-</a:t>
            </a:r>
            <a:r>
              <a:rPr sz="1900" spc="-90" dirty="0">
                <a:latin typeface="Microsoft Sans Serif"/>
                <a:cs typeface="Microsoft Sans Serif"/>
              </a:rPr>
              <a:t>gauge</a:t>
            </a:r>
            <a:r>
              <a:rPr sz="1900" spc="-25" dirty="0">
                <a:latin typeface="Microsoft Sans Serif"/>
                <a:cs typeface="Microsoft Sans Serif"/>
              </a:rPr>
              <a:t> </a:t>
            </a:r>
            <a:r>
              <a:rPr sz="1900" spc="-85" dirty="0">
                <a:latin typeface="Microsoft Sans Serif"/>
                <a:cs typeface="Microsoft Sans Serif"/>
              </a:rPr>
              <a:t>long</a:t>
            </a:r>
            <a:r>
              <a:rPr sz="1900" spc="-10" dirty="0">
                <a:latin typeface="Microsoft Sans Serif"/>
                <a:cs typeface="Microsoft Sans Serif"/>
              </a:rPr>
              <a:t> </a:t>
            </a:r>
            <a:r>
              <a:rPr sz="1900" spc="-105" dirty="0">
                <a:latin typeface="Microsoft Sans Serif"/>
                <a:cs typeface="Microsoft Sans Serif"/>
              </a:rPr>
              <a:t>needle</a:t>
            </a:r>
            <a:r>
              <a:rPr sz="1900" spc="-20" dirty="0">
                <a:latin typeface="Microsoft Sans Serif"/>
                <a:cs typeface="Microsoft Sans Serif"/>
              </a:rPr>
              <a:t> </a:t>
            </a:r>
            <a:r>
              <a:rPr sz="1900" spc="-185" dirty="0">
                <a:latin typeface="Microsoft Sans Serif"/>
                <a:cs typeface="Microsoft Sans Serif"/>
              </a:rPr>
              <a:t>is</a:t>
            </a:r>
            <a:r>
              <a:rPr sz="1900" spc="35" dirty="0">
                <a:latin typeface="Microsoft Sans Serif"/>
                <a:cs typeface="Microsoft Sans Serif"/>
              </a:rPr>
              <a:t> </a:t>
            </a:r>
            <a:r>
              <a:rPr sz="1900" spc="-10" dirty="0">
                <a:latin typeface="Microsoft Sans Serif"/>
                <a:cs typeface="Microsoft Sans Serif"/>
              </a:rPr>
              <a:t>preferred</a:t>
            </a:r>
            <a:endParaRPr sz="1900">
              <a:latin typeface="Microsoft Sans Serif"/>
              <a:cs typeface="Microsoft Sans Serif"/>
            </a:endParaRPr>
          </a:p>
          <a:p>
            <a:pPr marL="697230" lvl="1" indent="-227965">
              <a:lnSpc>
                <a:spcPct val="100000"/>
              </a:lnSpc>
              <a:spcBef>
                <a:spcPts val="960"/>
              </a:spcBef>
              <a:buSzPct val="123684"/>
              <a:buFont typeface="Arial MT"/>
              <a:buChar char="•"/>
              <a:tabLst>
                <a:tab pos="697230" algn="l"/>
              </a:tabLst>
            </a:pPr>
            <a:r>
              <a:rPr sz="1900" dirty="0">
                <a:latin typeface="Microsoft Sans Serif"/>
                <a:cs typeface="Microsoft Sans Serif"/>
              </a:rPr>
              <a:t>A</a:t>
            </a:r>
            <a:r>
              <a:rPr sz="1900" spc="-70" dirty="0">
                <a:latin typeface="Microsoft Sans Serif"/>
                <a:cs typeface="Microsoft Sans Serif"/>
              </a:rPr>
              <a:t> </a:t>
            </a:r>
            <a:r>
              <a:rPr sz="1900" spc="-20" dirty="0">
                <a:latin typeface="Microsoft Sans Serif"/>
                <a:cs typeface="Microsoft Sans Serif"/>
              </a:rPr>
              <a:t>27-</a:t>
            </a:r>
            <a:r>
              <a:rPr sz="1900" spc="-90" dirty="0">
                <a:latin typeface="Microsoft Sans Serif"/>
                <a:cs typeface="Microsoft Sans Serif"/>
              </a:rPr>
              <a:t>gauge</a:t>
            </a:r>
            <a:r>
              <a:rPr sz="1900" spc="-35" dirty="0">
                <a:latin typeface="Microsoft Sans Serif"/>
                <a:cs typeface="Microsoft Sans Serif"/>
              </a:rPr>
              <a:t> </a:t>
            </a:r>
            <a:r>
              <a:rPr sz="1900" spc="-85" dirty="0">
                <a:latin typeface="Microsoft Sans Serif"/>
                <a:cs typeface="Microsoft Sans Serif"/>
              </a:rPr>
              <a:t>long</a:t>
            </a:r>
            <a:r>
              <a:rPr sz="1900" spc="-25" dirty="0">
                <a:latin typeface="Microsoft Sans Serif"/>
                <a:cs typeface="Microsoft Sans Serif"/>
              </a:rPr>
              <a:t> </a:t>
            </a:r>
            <a:r>
              <a:rPr sz="1900" spc="-180" dirty="0">
                <a:latin typeface="Microsoft Sans Serif"/>
                <a:cs typeface="Microsoft Sans Serif"/>
              </a:rPr>
              <a:t>is</a:t>
            </a:r>
            <a:r>
              <a:rPr sz="1900" spc="5" dirty="0">
                <a:latin typeface="Microsoft Sans Serif"/>
                <a:cs typeface="Microsoft Sans Serif"/>
              </a:rPr>
              <a:t> </a:t>
            </a:r>
            <a:r>
              <a:rPr sz="1900" spc="-10" dirty="0">
                <a:latin typeface="Microsoft Sans Serif"/>
                <a:cs typeface="Microsoft Sans Serif"/>
              </a:rPr>
              <a:t>acceptable</a:t>
            </a:r>
            <a:endParaRPr sz="1900">
              <a:latin typeface="Microsoft Sans Serif"/>
              <a:cs typeface="Microsoft Sans Serif"/>
            </a:endParaRPr>
          </a:p>
          <a:p>
            <a:pPr marL="239395" marR="5080" indent="-227329">
              <a:lnSpc>
                <a:spcPct val="120000"/>
              </a:lnSpc>
              <a:spcBef>
                <a:spcPts val="950"/>
              </a:spcBef>
              <a:buSzPct val="125000"/>
              <a:buFont typeface="Arial MT"/>
              <a:buChar char="•"/>
              <a:tabLst>
                <a:tab pos="240665" algn="l"/>
              </a:tabLst>
            </a:pPr>
            <a:r>
              <a:rPr sz="2200" b="1" spc="-114" dirty="0">
                <a:latin typeface="Arial"/>
                <a:cs typeface="Arial"/>
              </a:rPr>
              <a:t>Area</a:t>
            </a:r>
            <a:r>
              <a:rPr sz="2200" b="1" spc="-55" dirty="0">
                <a:latin typeface="Arial"/>
                <a:cs typeface="Arial"/>
              </a:rPr>
              <a:t> </a:t>
            </a:r>
            <a:r>
              <a:rPr sz="2200" b="1" dirty="0">
                <a:latin typeface="Arial"/>
                <a:cs typeface="Arial"/>
              </a:rPr>
              <a:t>of </a:t>
            </a:r>
            <a:r>
              <a:rPr sz="2200" b="1" spc="-160" dirty="0">
                <a:latin typeface="Arial"/>
                <a:cs typeface="Arial"/>
              </a:rPr>
              <a:t>insertion</a:t>
            </a:r>
            <a:r>
              <a:rPr sz="2200" b="1" i="1" spc="-160" dirty="0">
                <a:latin typeface="Arial"/>
                <a:cs typeface="Arial"/>
              </a:rPr>
              <a:t>:</a:t>
            </a:r>
            <a:r>
              <a:rPr sz="2200" b="1" i="1" spc="-90" dirty="0">
                <a:latin typeface="Arial"/>
                <a:cs typeface="Arial"/>
              </a:rPr>
              <a:t> </a:t>
            </a:r>
            <a:r>
              <a:rPr sz="2200" spc="-250" dirty="0">
                <a:latin typeface="Microsoft Sans Serif"/>
                <a:cs typeface="Microsoft Sans Serif"/>
              </a:rPr>
              <a:t>Mucous</a:t>
            </a:r>
            <a:r>
              <a:rPr sz="2200" spc="40" dirty="0">
                <a:latin typeface="Microsoft Sans Serif"/>
                <a:cs typeface="Microsoft Sans Serif"/>
              </a:rPr>
              <a:t> </a:t>
            </a:r>
            <a:r>
              <a:rPr sz="2200" spc="-170" dirty="0">
                <a:latin typeface="Microsoft Sans Serif"/>
                <a:cs typeface="Microsoft Sans Serif"/>
              </a:rPr>
              <a:t>membrane</a:t>
            </a:r>
            <a:r>
              <a:rPr sz="2200" spc="-15" dirty="0">
                <a:latin typeface="Microsoft Sans Serif"/>
                <a:cs typeface="Microsoft Sans Serif"/>
              </a:rPr>
              <a:t> </a:t>
            </a:r>
            <a:r>
              <a:rPr sz="2200" spc="-25" dirty="0">
                <a:latin typeface="Microsoft Sans Serif"/>
                <a:cs typeface="Microsoft Sans Serif"/>
              </a:rPr>
              <a:t>on 	</a:t>
            </a:r>
            <a:r>
              <a:rPr sz="2200" spc="-130" dirty="0">
                <a:latin typeface="Microsoft Sans Serif"/>
                <a:cs typeface="Microsoft Sans Serif"/>
              </a:rPr>
              <a:t>the</a:t>
            </a:r>
            <a:r>
              <a:rPr sz="2200" spc="-15" dirty="0">
                <a:latin typeface="Microsoft Sans Serif"/>
                <a:cs typeface="Microsoft Sans Serif"/>
              </a:rPr>
              <a:t> </a:t>
            </a:r>
            <a:r>
              <a:rPr sz="2200" spc="-90" dirty="0">
                <a:latin typeface="Microsoft Sans Serif"/>
                <a:cs typeface="Microsoft Sans Serif"/>
              </a:rPr>
              <a:t>medial</a:t>
            </a:r>
            <a:r>
              <a:rPr sz="2200" spc="-10" dirty="0">
                <a:latin typeface="Microsoft Sans Serif"/>
                <a:cs typeface="Microsoft Sans Serif"/>
              </a:rPr>
              <a:t> </a:t>
            </a:r>
            <a:r>
              <a:rPr sz="2200" spc="-100" dirty="0">
                <a:latin typeface="Microsoft Sans Serif"/>
                <a:cs typeface="Microsoft Sans Serif"/>
              </a:rPr>
              <a:t>(lingual)</a:t>
            </a:r>
            <a:r>
              <a:rPr sz="2200" spc="10" dirty="0">
                <a:latin typeface="Microsoft Sans Serif"/>
                <a:cs typeface="Microsoft Sans Serif"/>
              </a:rPr>
              <a:t> </a:t>
            </a:r>
            <a:r>
              <a:rPr sz="2200" spc="-120" dirty="0">
                <a:latin typeface="Microsoft Sans Serif"/>
                <a:cs typeface="Microsoft Sans Serif"/>
              </a:rPr>
              <a:t>side</a:t>
            </a:r>
            <a:r>
              <a:rPr sz="2200" spc="-10" dirty="0">
                <a:latin typeface="Microsoft Sans Serif"/>
                <a:cs typeface="Microsoft Sans Serif"/>
              </a:rPr>
              <a:t> </a:t>
            </a:r>
            <a:r>
              <a:rPr sz="2200" dirty="0">
                <a:latin typeface="Microsoft Sans Serif"/>
                <a:cs typeface="Microsoft Sans Serif"/>
              </a:rPr>
              <a:t>of</a:t>
            </a:r>
            <a:r>
              <a:rPr sz="2200" spc="70" dirty="0">
                <a:latin typeface="Microsoft Sans Serif"/>
                <a:cs typeface="Microsoft Sans Serif"/>
              </a:rPr>
              <a:t> </a:t>
            </a:r>
            <a:r>
              <a:rPr sz="2200" spc="-130" dirty="0">
                <a:latin typeface="Microsoft Sans Serif"/>
                <a:cs typeface="Microsoft Sans Serif"/>
              </a:rPr>
              <a:t>the</a:t>
            </a:r>
            <a:r>
              <a:rPr sz="2200" spc="-15" dirty="0">
                <a:latin typeface="Microsoft Sans Serif"/>
                <a:cs typeface="Microsoft Sans Serif"/>
              </a:rPr>
              <a:t> </a:t>
            </a:r>
            <a:r>
              <a:rPr sz="2200" spc="-90" dirty="0">
                <a:latin typeface="Microsoft Sans Serif"/>
                <a:cs typeface="Microsoft Sans Serif"/>
              </a:rPr>
              <a:t>mandibular 	</a:t>
            </a:r>
            <a:r>
              <a:rPr sz="2200" spc="-210" dirty="0">
                <a:latin typeface="Microsoft Sans Serif"/>
                <a:cs typeface="Microsoft Sans Serif"/>
              </a:rPr>
              <a:t>ramus,</a:t>
            </a:r>
            <a:r>
              <a:rPr sz="2200" spc="10" dirty="0">
                <a:latin typeface="Microsoft Sans Serif"/>
                <a:cs typeface="Microsoft Sans Serif"/>
              </a:rPr>
              <a:t> </a:t>
            </a:r>
            <a:r>
              <a:rPr sz="2200" dirty="0">
                <a:latin typeface="Microsoft Sans Serif"/>
                <a:cs typeface="Microsoft Sans Serif"/>
              </a:rPr>
              <a:t>at</a:t>
            </a:r>
            <a:r>
              <a:rPr sz="2200" spc="15" dirty="0">
                <a:latin typeface="Microsoft Sans Serif"/>
                <a:cs typeface="Microsoft Sans Serif"/>
              </a:rPr>
              <a:t> </a:t>
            </a:r>
            <a:r>
              <a:rPr sz="2200" spc="-125" dirty="0">
                <a:latin typeface="Microsoft Sans Serif"/>
                <a:cs typeface="Microsoft Sans Serif"/>
              </a:rPr>
              <a:t>the</a:t>
            </a:r>
            <a:r>
              <a:rPr sz="2200" dirty="0">
                <a:latin typeface="Microsoft Sans Serif"/>
                <a:cs typeface="Microsoft Sans Serif"/>
              </a:rPr>
              <a:t> </a:t>
            </a:r>
            <a:r>
              <a:rPr sz="2200" spc="-140" dirty="0">
                <a:latin typeface="Microsoft Sans Serif"/>
                <a:cs typeface="Microsoft Sans Serif"/>
              </a:rPr>
              <a:t>intersection</a:t>
            </a:r>
            <a:r>
              <a:rPr sz="2200" spc="25" dirty="0">
                <a:latin typeface="Microsoft Sans Serif"/>
                <a:cs typeface="Microsoft Sans Serif"/>
              </a:rPr>
              <a:t> </a:t>
            </a:r>
            <a:r>
              <a:rPr sz="2200" dirty="0">
                <a:latin typeface="Microsoft Sans Serif"/>
                <a:cs typeface="Microsoft Sans Serif"/>
              </a:rPr>
              <a:t>of</a:t>
            </a:r>
            <a:r>
              <a:rPr sz="2200" spc="95" dirty="0">
                <a:latin typeface="Microsoft Sans Serif"/>
                <a:cs typeface="Microsoft Sans Serif"/>
              </a:rPr>
              <a:t> </a:t>
            </a:r>
            <a:r>
              <a:rPr sz="2200" spc="-85" dirty="0">
                <a:latin typeface="Microsoft Sans Serif"/>
                <a:cs typeface="Microsoft Sans Serif"/>
              </a:rPr>
              <a:t>two</a:t>
            </a:r>
            <a:r>
              <a:rPr sz="2200" spc="10" dirty="0">
                <a:latin typeface="Microsoft Sans Serif"/>
                <a:cs typeface="Microsoft Sans Serif"/>
              </a:rPr>
              <a:t> </a:t>
            </a:r>
            <a:r>
              <a:rPr sz="2200" spc="-10" dirty="0">
                <a:latin typeface="Microsoft Sans Serif"/>
                <a:cs typeface="Microsoft Sans Serif"/>
              </a:rPr>
              <a:t>lines</a:t>
            </a:r>
            <a:endParaRPr sz="2200">
              <a:latin typeface="Microsoft Sans Serif"/>
              <a:cs typeface="Microsoft Sans Serif"/>
            </a:endParaRPr>
          </a:p>
          <a:p>
            <a:pPr marL="239395" marR="75565" indent="-227329">
              <a:lnSpc>
                <a:spcPct val="120000"/>
              </a:lnSpc>
              <a:spcBef>
                <a:spcPts val="1015"/>
              </a:spcBef>
              <a:buSzPct val="125000"/>
              <a:buFont typeface="Arial MT"/>
              <a:buChar char="•"/>
              <a:tabLst>
                <a:tab pos="240665" algn="l"/>
              </a:tabLst>
            </a:pPr>
            <a:r>
              <a:rPr sz="2200" b="1" spc="-185" dirty="0">
                <a:latin typeface="Arial"/>
                <a:cs typeface="Arial"/>
              </a:rPr>
              <a:t>Target</a:t>
            </a:r>
            <a:r>
              <a:rPr sz="2200" b="1" spc="-20" dirty="0">
                <a:latin typeface="Arial"/>
                <a:cs typeface="Arial"/>
              </a:rPr>
              <a:t> </a:t>
            </a:r>
            <a:r>
              <a:rPr sz="2200" b="1" spc="-85" dirty="0">
                <a:latin typeface="Arial"/>
                <a:cs typeface="Arial"/>
              </a:rPr>
              <a:t>area</a:t>
            </a:r>
            <a:r>
              <a:rPr sz="2200" i="1" spc="-85" dirty="0">
                <a:latin typeface="Arial"/>
                <a:cs typeface="Arial"/>
              </a:rPr>
              <a:t>:</a:t>
            </a:r>
            <a:r>
              <a:rPr sz="2200" i="1" spc="-20" dirty="0">
                <a:latin typeface="Arial"/>
                <a:cs typeface="Arial"/>
              </a:rPr>
              <a:t> </a:t>
            </a:r>
            <a:r>
              <a:rPr sz="2200" b="1" spc="-130" dirty="0">
                <a:latin typeface="Arial"/>
                <a:cs typeface="Arial"/>
              </a:rPr>
              <a:t>Inferior</a:t>
            </a:r>
            <a:r>
              <a:rPr sz="2200" b="1" spc="-40" dirty="0">
                <a:latin typeface="Arial"/>
                <a:cs typeface="Arial"/>
              </a:rPr>
              <a:t> </a:t>
            </a:r>
            <a:r>
              <a:rPr sz="2200" b="1" spc="-110" dirty="0">
                <a:latin typeface="Arial"/>
                <a:cs typeface="Arial"/>
              </a:rPr>
              <a:t>alveolar</a:t>
            </a:r>
            <a:r>
              <a:rPr sz="2200" b="1" spc="-40" dirty="0">
                <a:latin typeface="Arial"/>
                <a:cs typeface="Arial"/>
              </a:rPr>
              <a:t> </a:t>
            </a:r>
            <a:r>
              <a:rPr sz="2200" b="1" spc="-150" dirty="0">
                <a:latin typeface="Arial"/>
                <a:cs typeface="Arial"/>
              </a:rPr>
              <a:t>nerve</a:t>
            </a:r>
            <a:r>
              <a:rPr sz="2200" b="1" spc="-30" dirty="0">
                <a:latin typeface="Arial"/>
                <a:cs typeface="Arial"/>
              </a:rPr>
              <a:t> </a:t>
            </a:r>
            <a:r>
              <a:rPr sz="2200" spc="-195" dirty="0">
                <a:latin typeface="Microsoft Sans Serif"/>
                <a:cs typeface="Microsoft Sans Serif"/>
              </a:rPr>
              <a:t>as</a:t>
            </a:r>
            <a:r>
              <a:rPr sz="2200" spc="70" dirty="0">
                <a:latin typeface="Microsoft Sans Serif"/>
                <a:cs typeface="Microsoft Sans Serif"/>
              </a:rPr>
              <a:t> </a:t>
            </a:r>
            <a:r>
              <a:rPr sz="2200" spc="-25" dirty="0">
                <a:latin typeface="Microsoft Sans Serif"/>
                <a:cs typeface="Microsoft Sans Serif"/>
              </a:rPr>
              <a:t>it 	</a:t>
            </a:r>
            <a:r>
              <a:rPr sz="2200" spc="-215" dirty="0">
                <a:latin typeface="Microsoft Sans Serif"/>
                <a:cs typeface="Microsoft Sans Serif"/>
              </a:rPr>
              <a:t>passes</a:t>
            </a:r>
            <a:r>
              <a:rPr sz="2200" spc="-5" dirty="0">
                <a:latin typeface="Microsoft Sans Serif"/>
                <a:cs typeface="Microsoft Sans Serif"/>
              </a:rPr>
              <a:t> </a:t>
            </a:r>
            <a:r>
              <a:rPr sz="2200" spc="-110" dirty="0">
                <a:latin typeface="Microsoft Sans Serif"/>
                <a:cs typeface="Microsoft Sans Serif"/>
              </a:rPr>
              <a:t>downward</a:t>
            </a:r>
            <a:r>
              <a:rPr sz="2200" spc="-40" dirty="0">
                <a:latin typeface="Microsoft Sans Serif"/>
                <a:cs typeface="Microsoft Sans Serif"/>
              </a:rPr>
              <a:t> </a:t>
            </a:r>
            <a:r>
              <a:rPr sz="2200" spc="-75" dirty="0">
                <a:latin typeface="Microsoft Sans Serif"/>
                <a:cs typeface="Microsoft Sans Serif"/>
              </a:rPr>
              <a:t>toward</a:t>
            </a:r>
            <a:r>
              <a:rPr sz="2200" spc="-40" dirty="0">
                <a:latin typeface="Microsoft Sans Serif"/>
                <a:cs typeface="Microsoft Sans Serif"/>
              </a:rPr>
              <a:t> </a:t>
            </a:r>
            <a:r>
              <a:rPr sz="2200" spc="-105" dirty="0">
                <a:latin typeface="Microsoft Sans Serif"/>
                <a:cs typeface="Microsoft Sans Serif"/>
              </a:rPr>
              <a:t>the</a:t>
            </a:r>
            <a:r>
              <a:rPr sz="2200" spc="35" dirty="0">
                <a:latin typeface="Microsoft Sans Serif"/>
                <a:cs typeface="Microsoft Sans Serif"/>
              </a:rPr>
              <a:t> </a:t>
            </a:r>
            <a:r>
              <a:rPr sz="2200" b="1" spc="-120" dirty="0">
                <a:latin typeface="Arial"/>
                <a:cs typeface="Arial"/>
              </a:rPr>
              <a:t>mandibular 	</a:t>
            </a:r>
            <a:r>
              <a:rPr sz="2200" b="1" spc="-150" dirty="0">
                <a:latin typeface="Arial"/>
                <a:cs typeface="Arial"/>
              </a:rPr>
              <a:t>foramen</a:t>
            </a:r>
            <a:r>
              <a:rPr sz="2200" b="1" spc="-100" dirty="0">
                <a:latin typeface="Arial"/>
                <a:cs typeface="Arial"/>
              </a:rPr>
              <a:t> </a:t>
            </a:r>
            <a:r>
              <a:rPr sz="2200" spc="-80" dirty="0">
                <a:latin typeface="Microsoft Sans Serif"/>
                <a:cs typeface="Microsoft Sans Serif"/>
              </a:rPr>
              <a:t>but</a:t>
            </a:r>
            <a:r>
              <a:rPr sz="2200" spc="-70" dirty="0">
                <a:latin typeface="Microsoft Sans Serif"/>
                <a:cs typeface="Microsoft Sans Serif"/>
              </a:rPr>
              <a:t> </a:t>
            </a:r>
            <a:r>
              <a:rPr sz="2200" spc="-35" dirty="0">
                <a:latin typeface="Microsoft Sans Serif"/>
                <a:cs typeface="Microsoft Sans Serif"/>
              </a:rPr>
              <a:t>before</a:t>
            </a:r>
            <a:r>
              <a:rPr sz="2200" spc="-55" dirty="0">
                <a:latin typeface="Microsoft Sans Serif"/>
                <a:cs typeface="Microsoft Sans Serif"/>
              </a:rPr>
              <a:t> </a:t>
            </a:r>
            <a:r>
              <a:rPr sz="2200" dirty="0">
                <a:latin typeface="Microsoft Sans Serif"/>
                <a:cs typeface="Microsoft Sans Serif"/>
              </a:rPr>
              <a:t>it</a:t>
            </a:r>
            <a:r>
              <a:rPr sz="2200" spc="-35" dirty="0">
                <a:latin typeface="Microsoft Sans Serif"/>
                <a:cs typeface="Microsoft Sans Serif"/>
              </a:rPr>
              <a:t> </a:t>
            </a:r>
            <a:r>
              <a:rPr sz="2200" spc="-155" dirty="0">
                <a:latin typeface="Microsoft Sans Serif"/>
                <a:cs typeface="Microsoft Sans Serif"/>
              </a:rPr>
              <a:t>enters</a:t>
            </a:r>
            <a:r>
              <a:rPr sz="2200" spc="10" dirty="0">
                <a:latin typeface="Microsoft Sans Serif"/>
                <a:cs typeface="Microsoft Sans Serif"/>
              </a:rPr>
              <a:t> </a:t>
            </a:r>
            <a:r>
              <a:rPr sz="2200" spc="-95" dirty="0">
                <a:latin typeface="Microsoft Sans Serif"/>
                <a:cs typeface="Microsoft Sans Serif"/>
              </a:rPr>
              <a:t>into</a:t>
            </a:r>
            <a:r>
              <a:rPr sz="2200" spc="-10" dirty="0">
                <a:latin typeface="Microsoft Sans Serif"/>
                <a:cs typeface="Microsoft Sans Serif"/>
              </a:rPr>
              <a:t> </a:t>
            </a:r>
            <a:r>
              <a:rPr sz="2200" spc="-25" dirty="0">
                <a:latin typeface="Microsoft Sans Serif"/>
                <a:cs typeface="Microsoft Sans Serif"/>
              </a:rPr>
              <a:t>the 	</a:t>
            </a:r>
            <a:r>
              <a:rPr sz="2200" spc="-10" dirty="0">
                <a:latin typeface="Microsoft Sans Serif"/>
                <a:cs typeface="Microsoft Sans Serif"/>
              </a:rPr>
              <a:t>foramen.</a:t>
            </a:r>
            <a:endParaRPr sz="2200">
              <a:latin typeface="Microsoft Sans Serif"/>
              <a:cs typeface="Microsoft Sans Serif"/>
            </a:endParaRPr>
          </a:p>
        </p:txBody>
      </p:sp>
      <p:pic>
        <p:nvPicPr>
          <p:cNvPr id="4" name="object 4"/>
          <p:cNvPicPr/>
          <p:nvPr/>
        </p:nvPicPr>
        <p:blipFill>
          <a:blip r:embed="rId2" cstate="print"/>
          <a:stretch>
            <a:fillRect/>
          </a:stretch>
        </p:blipFill>
        <p:spPr>
          <a:xfrm>
            <a:off x="6873239" y="1658175"/>
            <a:ext cx="5172463" cy="3038555"/>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01839" y="1179622"/>
            <a:ext cx="4544388" cy="4498801"/>
          </a:xfrm>
          <a:prstGeom prst="rect">
            <a:avLst/>
          </a:prstGeom>
        </p:spPr>
      </p:pic>
      <p:sp>
        <p:nvSpPr>
          <p:cNvPr id="3" name="object 3"/>
          <p:cNvSpPr txBox="1">
            <a:spLocks noGrp="1"/>
          </p:cNvSpPr>
          <p:nvPr>
            <p:ph type="title"/>
          </p:nvPr>
        </p:nvSpPr>
        <p:spPr>
          <a:xfrm>
            <a:off x="1220520" y="165608"/>
            <a:ext cx="8384540" cy="574040"/>
          </a:xfrm>
          <a:prstGeom prst="rect">
            <a:avLst/>
          </a:prstGeom>
        </p:spPr>
        <p:txBody>
          <a:bodyPr vert="horz" wrap="square" lIns="0" tIns="12700" rIns="0" bIns="0" rtlCol="0">
            <a:spAutoFit/>
          </a:bodyPr>
          <a:lstStyle/>
          <a:p>
            <a:pPr marL="12700">
              <a:lnSpc>
                <a:spcPct val="100000"/>
              </a:lnSpc>
              <a:spcBef>
                <a:spcPts val="100"/>
              </a:spcBef>
            </a:pPr>
            <a:r>
              <a:rPr spc="-325" dirty="0"/>
              <a:t>INFERIOR</a:t>
            </a:r>
            <a:r>
              <a:rPr spc="-30" dirty="0"/>
              <a:t> </a:t>
            </a:r>
            <a:r>
              <a:rPr spc="-405" dirty="0"/>
              <a:t>ALVEOLAR</a:t>
            </a:r>
            <a:r>
              <a:rPr spc="-25" dirty="0"/>
              <a:t> </a:t>
            </a:r>
            <a:r>
              <a:rPr spc="-459" dirty="0"/>
              <a:t>NERVE</a:t>
            </a:r>
            <a:r>
              <a:rPr spc="-10" dirty="0"/>
              <a:t> </a:t>
            </a:r>
            <a:r>
              <a:rPr spc="-484" dirty="0"/>
              <a:t>BLOCK</a:t>
            </a:r>
            <a:r>
              <a:rPr spc="-10" dirty="0"/>
              <a:t> </a:t>
            </a:r>
            <a:r>
              <a:rPr spc="-155" dirty="0"/>
              <a:t>(IANB)</a:t>
            </a:r>
          </a:p>
        </p:txBody>
      </p:sp>
      <p:sp>
        <p:nvSpPr>
          <p:cNvPr id="4" name="object 4"/>
          <p:cNvSpPr txBox="1"/>
          <p:nvPr/>
        </p:nvSpPr>
        <p:spPr>
          <a:xfrm>
            <a:off x="1220520" y="1058824"/>
            <a:ext cx="5650230" cy="4074795"/>
          </a:xfrm>
          <a:prstGeom prst="rect">
            <a:avLst/>
          </a:prstGeom>
        </p:spPr>
        <p:txBody>
          <a:bodyPr vert="horz" wrap="square" lIns="0" tIns="112395" rIns="0" bIns="0" rtlCol="0">
            <a:spAutoFit/>
          </a:bodyPr>
          <a:lstStyle/>
          <a:p>
            <a:pPr marL="12700">
              <a:lnSpc>
                <a:spcPct val="100000"/>
              </a:lnSpc>
              <a:spcBef>
                <a:spcPts val="885"/>
              </a:spcBef>
            </a:pPr>
            <a:r>
              <a:rPr sz="2400" b="1" spc="-110" dirty="0">
                <a:latin typeface="Arial"/>
                <a:cs typeface="Arial"/>
              </a:rPr>
              <a:t>Landmarks</a:t>
            </a:r>
            <a:endParaRPr sz="2400">
              <a:latin typeface="Arial"/>
              <a:cs typeface="Arial"/>
            </a:endParaRPr>
          </a:p>
          <a:p>
            <a:pPr marL="240665" marR="265430" indent="-228600">
              <a:lnSpc>
                <a:spcPct val="120000"/>
              </a:lnSpc>
              <a:spcBef>
                <a:spcPts val="1010"/>
              </a:spcBef>
              <a:buSzPct val="125000"/>
              <a:buFont typeface="Arial MT"/>
              <a:buChar char="•"/>
              <a:tabLst>
                <a:tab pos="240665" algn="l"/>
              </a:tabLst>
            </a:pPr>
            <a:r>
              <a:rPr sz="2400" b="1" spc="-204" dirty="0">
                <a:latin typeface="Arial"/>
                <a:cs typeface="Arial"/>
              </a:rPr>
              <a:t>Coronoid</a:t>
            </a:r>
            <a:r>
              <a:rPr sz="2400" b="1" spc="5" dirty="0">
                <a:latin typeface="Arial"/>
                <a:cs typeface="Arial"/>
              </a:rPr>
              <a:t> </a:t>
            </a:r>
            <a:r>
              <a:rPr sz="2400" b="1" spc="-240" dirty="0">
                <a:latin typeface="Arial"/>
                <a:cs typeface="Arial"/>
              </a:rPr>
              <a:t>notch</a:t>
            </a:r>
            <a:r>
              <a:rPr sz="2400" b="1" spc="-5" dirty="0">
                <a:latin typeface="Arial"/>
                <a:cs typeface="Arial"/>
              </a:rPr>
              <a:t> </a:t>
            </a:r>
            <a:r>
              <a:rPr sz="2400" spc="-100" dirty="0">
                <a:latin typeface="Microsoft Sans Serif"/>
                <a:cs typeface="Microsoft Sans Serif"/>
              </a:rPr>
              <a:t>(greatest</a:t>
            </a:r>
            <a:r>
              <a:rPr sz="2400" spc="50" dirty="0">
                <a:latin typeface="Microsoft Sans Serif"/>
                <a:cs typeface="Microsoft Sans Serif"/>
              </a:rPr>
              <a:t> </a:t>
            </a:r>
            <a:r>
              <a:rPr sz="2400" spc="-140" dirty="0">
                <a:latin typeface="Microsoft Sans Serif"/>
                <a:cs typeface="Microsoft Sans Serif"/>
              </a:rPr>
              <a:t>concavity</a:t>
            </a:r>
            <a:r>
              <a:rPr sz="2400" spc="65" dirty="0">
                <a:latin typeface="Microsoft Sans Serif"/>
                <a:cs typeface="Microsoft Sans Serif"/>
              </a:rPr>
              <a:t> </a:t>
            </a:r>
            <a:r>
              <a:rPr sz="2400" spc="-220" dirty="0">
                <a:latin typeface="Microsoft Sans Serif"/>
                <a:cs typeface="Microsoft Sans Serif"/>
              </a:rPr>
              <a:t>on</a:t>
            </a:r>
            <a:r>
              <a:rPr sz="2400" spc="20" dirty="0">
                <a:latin typeface="Microsoft Sans Serif"/>
                <a:cs typeface="Microsoft Sans Serif"/>
              </a:rPr>
              <a:t> </a:t>
            </a:r>
            <a:r>
              <a:rPr sz="2400" spc="-80" dirty="0">
                <a:latin typeface="Microsoft Sans Serif"/>
                <a:cs typeface="Microsoft Sans Serif"/>
              </a:rPr>
              <a:t>the </a:t>
            </a:r>
            <a:r>
              <a:rPr sz="2400" spc="-70" dirty="0">
                <a:latin typeface="Microsoft Sans Serif"/>
                <a:cs typeface="Microsoft Sans Serif"/>
              </a:rPr>
              <a:t>anterior</a:t>
            </a:r>
            <a:r>
              <a:rPr sz="2400" spc="-90" dirty="0">
                <a:latin typeface="Microsoft Sans Serif"/>
                <a:cs typeface="Microsoft Sans Serif"/>
              </a:rPr>
              <a:t> </a:t>
            </a:r>
            <a:r>
              <a:rPr sz="2400" spc="-30" dirty="0">
                <a:latin typeface="Microsoft Sans Serif"/>
                <a:cs typeface="Microsoft Sans Serif"/>
              </a:rPr>
              <a:t>border</a:t>
            </a:r>
            <a:r>
              <a:rPr sz="2400" spc="-35" dirty="0">
                <a:latin typeface="Microsoft Sans Serif"/>
                <a:cs typeface="Microsoft Sans Serif"/>
              </a:rPr>
              <a:t> </a:t>
            </a:r>
            <a:r>
              <a:rPr sz="2400" dirty="0">
                <a:latin typeface="Microsoft Sans Serif"/>
                <a:cs typeface="Microsoft Sans Serif"/>
              </a:rPr>
              <a:t>of</a:t>
            </a:r>
            <a:r>
              <a:rPr sz="2400" spc="10" dirty="0">
                <a:latin typeface="Microsoft Sans Serif"/>
                <a:cs typeface="Microsoft Sans Serif"/>
              </a:rPr>
              <a:t> </a:t>
            </a:r>
            <a:r>
              <a:rPr sz="2400" spc="-135" dirty="0">
                <a:latin typeface="Microsoft Sans Serif"/>
                <a:cs typeface="Microsoft Sans Serif"/>
              </a:rPr>
              <a:t>the</a:t>
            </a:r>
            <a:r>
              <a:rPr sz="2400" spc="-25" dirty="0">
                <a:latin typeface="Microsoft Sans Serif"/>
                <a:cs typeface="Microsoft Sans Serif"/>
              </a:rPr>
              <a:t> </a:t>
            </a:r>
            <a:r>
              <a:rPr sz="2400" spc="-40" dirty="0">
                <a:latin typeface="Microsoft Sans Serif"/>
                <a:cs typeface="Microsoft Sans Serif"/>
              </a:rPr>
              <a:t>ramus)</a:t>
            </a:r>
            <a:endParaRPr sz="2400">
              <a:latin typeface="Microsoft Sans Serif"/>
              <a:cs typeface="Microsoft Sans Serif"/>
            </a:endParaRPr>
          </a:p>
          <a:p>
            <a:pPr marL="241300" indent="-228600">
              <a:lnSpc>
                <a:spcPct val="100000"/>
              </a:lnSpc>
              <a:spcBef>
                <a:spcPts val="1565"/>
              </a:spcBef>
              <a:buSzPct val="125000"/>
              <a:buFont typeface="Arial MT"/>
              <a:buChar char="•"/>
              <a:tabLst>
                <a:tab pos="241300" algn="l"/>
              </a:tabLst>
            </a:pPr>
            <a:r>
              <a:rPr sz="2400" b="1" spc="-175" dirty="0">
                <a:latin typeface="Arial"/>
                <a:cs typeface="Arial"/>
              </a:rPr>
              <a:t>Pterygomandibular</a:t>
            </a:r>
            <a:r>
              <a:rPr sz="2400" b="1" spc="40" dirty="0">
                <a:latin typeface="Arial"/>
                <a:cs typeface="Arial"/>
              </a:rPr>
              <a:t> </a:t>
            </a:r>
            <a:r>
              <a:rPr sz="2400" b="1" spc="-120" dirty="0">
                <a:latin typeface="Arial"/>
                <a:cs typeface="Arial"/>
              </a:rPr>
              <a:t>raphe</a:t>
            </a:r>
            <a:r>
              <a:rPr sz="2400" spc="-120" dirty="0">
                <a:latin typeface="Microsoft Sans Serif"/>
                <a:cs typeface="Microsoft Sans Serif"/>
              </a:rPr>
              <a:t>(vertical</a:t>
            </a:r>
            <a:r>
              <a:rPr sz="2400" spc="125" dirty="0">
                <a:latin typeface="Microsoft Sans Serif"/>
                <a:cs typeface="Microsoft Sans Serif"/>
              </a:rPr>
              <a:t> </a:t>
            </a:r>
            <a:r>
              <a:rPr sz="2400" spc="-10" dirty="0">
                <a:latin typeface="Microsoft Sans Serif"/>
                <a:cs typeface="Microsoft Sans Serif"/>
              </a:rPr>
              <a:t>portion)</a:t>
            </a:r>
            <a:endParaRPr sz="2400">
              <a:latin typeface="Microsoft Sans Serif"/>
              <a:cs typeface="Microsoft Sans Serif"/>
            </a:endParaRPr>
          </a:p>
          <a:p>
            <a:pPr marL="240665" marR="106045" indent="-228600">
              <a:lnSpc>
                <a:spcPct val="120000"/>
              </a:lnSpc>
              <a:spcBef>
                <a:spcPts val="1010"/>
              </a:spcBef>
              <a:buSzPct val="125000"/>
              <a:buFont typeface="Arial MT"/>
              <a:buChar char="•"/>
              <a:tabLst>
                <a:tab pos="240665" algn="l"/>
              </a:tabLst>
            </a:pPr>
            <a:r>
              <a:rPr sz="2400" b="1" spc="-200" dirty="0">
                <a:latin typeface="Arial"/>
                <a:cs typeface="Arial"/>
              </a:rPr>
              <a:t>Occlusal</a:t>
            </a:r>
            <a:r>
              <a:rPr sz="2400" b="1" spc="-25" dirty="0">
                <a:latin typeface="Arial"/>
                <a:cs typeface="Arial"/>
              </a:rPr>
              <a:t> </a:t>
            </a:r>
            <a:r>
              <a:rPr sz="2400" b="1" spc="-135" dirty="0">
                <a:latin typeface="Arial"/>
                <a:cs typeface="Arial"/>
              </a:rPr>
              <a:t>plane</a:t>
            </a:r>
            <a:r>
              <a:rPr sz="2400" b="1" spc="-10" dirty="0">
                <a:latin typeface="Arial"/>
                <a:cs typeface="Arial"/>
              </a:rPr>
              <a:t> </a:t>
            </a:r>
            <a:r>
              <a:rPr sz="2400" dirty="0">
                <a:latin typeface="Microsoft Sans Serif"/>
                <a:cs typeface="Microsoft Sans Serif"/>
              </a:rPr>
              <a:t>of</a:t>
            </a:r>
            <a:r>
              <a:rPr sz="2400" spc="8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10" dirty="0">
                <a:latin typeface="Microsoft Sans Serif"/>
                <a:cs typeface="Microsoft Sans Serif"/>
              </a:rPr>
              <a:t>mandibular</a:t>
            </a:r>
            <a:r>
              <a:rPr sz="2400" spc="15" dirty="0">
                <a:latin typeface="Microsoft Sans Serif"/>
                <a:cs typeface="Microsoft Sans Serif"/>
              </a:rPr>
              <a:t> </a:t>
            </a:r>
            <a:r>
              <a:rPr sz="2400" spc="-85" dirty="0">
                <a:latin typeface="Microsoft Sans Serif"/>
                <a:cs typeface="Microsoft Sans Serif"/>
              </a:rPr>
              <a:t>posterior </a:t>
            </a:r>
            <a:r>
              <a:rPr sz="2400" spc="-10" dirty="0">
                <a:latin typeface="Microsoft Sans Serif"/>
                <a:cs typeface="Microsoft Sans Serif"/>
              </a:rPr>
              <a:t>teeth</a:t>
            </a:r>
            <a:endParaRPr sz="2400">
              <a:latin typeface="Microsoft Sans Serif"/>
              <a:cs typeface="Microsoft Sans Serif"/>
            </a:endParaRPr>
          </a:p>
          <a:p>
            <a:pPr marL="12700">
              <a:lnSpc>
                <a:spcPct val="100000"/>
              </a:lnSpc>
              <a:spcBef>
                <a:spcPts val="1585"/>
              </a:spcBef>
            </a:pPr>
            <a:r>
              <a:rPr sz="2400" b="1" spc="-145" dirty="0">
                <a:latin typeface="Arial"/>
                <a:cs typeface="Arial"/>
              </a:rPr>
              <a:t>Orientation</a:t>
            </a:r>
            <a:r>
              <a:rPr sz="2400" b="1" spc="-30" dirty="0">
                <a:latin typeface="Arial"/>
                <a:cs typeface="Arial"/>
              </a:rPr>
              <a:t> </a:t>
            </a:r>
            <a:r>
              <a:rPr sz="2400" b="1" dirty="0">
                <a:latin typeface="Arial"/>
                <a:cs typeface="Arial"/>
              </a:rPr>
              <a:t>of</a:t>
            </a:r>
            <a:r>
              <a:rPr sz="2400" b="1" spc="-40" dirty="0">
                <a:latin typeface="Arial"/>
                <a:cs typeface="Arial"/>
              </a:rPr>
              <a:t> </a:t>
            </a:r>
            <a:r>
              <a:rPr sz="2400" b="1" spc="-200" dirty="0">
                <a:latin typeface="Arial"/>
                <a:cs typeface="Arial"/>
              </a:rPr>
              <a:t>the</a:t>
            </a:r>
            <a:r>
              <a:rPr sz="2400" b="1" spc="-50" dirty="0">
                <a:latin typeface="Arial"/>
                <a:cs typeface="Arial"/>
              </a:rPr>
              <a:t> </a:t>
            </a:r>
            <a:r>
              <a:rPr sz="2400" b="1" spc="-170" dirty="0">
                <a:latin typeface="Arial"/>
                <a:cs typeface="Arial"/>
              </a:rPr>
              <a:t>needle</a:t>
            </a:r>
            <a:r>
              <a:rPr sz="2400" b="1" spc="-30" dirty="0">
                <a:latin typeface="Arial"/>
                <a:cs typeface="Arial"/>
              </a:rPr>
              <a:t> </a:t>
            </a:r>
            <a:r>
              <a:rPr sz="2400" b="1" spc="-160" dirty="0">
                <a:latin typeface="Arial"/>
                <a:cs typeface="Arial"/>
              </a:rPr>
              <a:t>bevel:</a:t>
            </a:r>
            <a:r>
              <a:rPr sz="2400" b="1" spc="-5" dirty="0">
                <a:latin typeface="Arial"/>
                <a:cs typeface="Arial"/>
              </a:rPr>
              <a:t> </a:t>
            </a:r>
            <a:r>
              <a:rPr sz="2400" spc="-90" dirty="0">
                <a:latin typeface="Microsoft Sans Serif"/>
                <a:cs typeface="Microsoft Sans Serif"/>
              </a:rPr>
              <a:t>bevel</a:t>
            </a:r>
            <a:r>
              <a:rPr sz="2400" spc="-10" dirty="0">
                <a:latin typeface="Microsoft Sans Serif"/>
                <a:cs typeface="Microsoft Sans Serif"/>
              </a:rPr>
              <a:t> </a:t>
            </a:r>
            <a:r>
              <a:rPr sz="2400" spc="-155" dirty="0">
                <a:latin typeface="Microsoft Sans Serif"/>
                <a:cs typeface="Microsoft Sans Serif"/>
              </a:rPr>
              <a:t>should</a:t>
            </a:r>
            <a:endParaRPr sz="2400">
              <a:latin typeface="Microsoft Sans Serif"/>
              <a:cs typeface="Microsoft Sans Serif"/>
            </a:endParaRPr>
          </a:p>
          <a:p>
            <a:pPr marL="12700">
              <a:lnSpc>
                <a:spcPct val="100000"/>
              </a:lnSpc>
              <a:spcBef>
                <a:spcPts val="580"/>
              </a:spcBef>
            </a:pPr>
            <a:r>
              <a:rPr sz="2400" spc="-50" dirty="0">
                <a:latin typeface="Microsoft Sans Serif"/>
                <a:cs typeface="Microsoft Sans Serif"/>
              </a:rPr>
              <a:t>face</a:t>
            </a:r>
            <a:r>
              <a:rPr sz="2400" spc="-7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160" dirty="0">
                <a:latin typeface="Microsoft Sans Serif"/>
                <a:cs typeface="Microsoft Sans Serif"/>
              </a:rPr>
              <a:t>bone,</a:t>
            </a:r>
            <a:r>
              <a:rPr sz="2400" dirty="0">
                <a:latin typeface="Microsoft Sans Serif"/>
                <a:cs typeface="Microsoft Sans Serif"/>
              </a:rPr>
              <a:t> </a:t>
            </a:r>
            <a:r>
              <a:rPr sz="2400" spc="-90" dirty="0">
                <a:latin typeface="Microsoft Sans Serif"/>
                <a:cs typeface="Microsoft Sans Serif"/>
              </a:rPr>
              <a:t>but</a:t>
            </a:r>
            <a:r>
              <a:rPr sz="2400" spc="-35" dirty="0">
                <a:latin typeface="Microsoft Sans Serif"/>
                <a:cs typeface="Microsoft Sans Serif"/>
              </a:rPr>
              <a:t> </a:t>
            </a:r>
            <a:r>
              <a:rPr sz="2400" spc="-254" dirty="0">
                <a:latin typeface="Microsoft Sans Serif"/>
                <a:cs typeface="Microsoft Sans Serif"/>
              </a:rPr>
              <a:t>less</a:t>
            </a:r>
            <a:r>
              <a:rPr sz="2400" spc="20" dirty="0">
                <a:latin typeface="Microsoft Sans Serif"/>
                <a:cs typeface="Microsoft Sans Serif"/>
              </a:rPr>
              <a:t> </a:t>
            </a:r>
            <a:r>
              <a:rPr sz="2400" spc="-10" dirty="0">
                <a:latin typeface="Microsoft Sans Serif"/>
                <a:cs typeface="Microsoft Sans Serif"/>
              </a:rPr>
              <a:t>critical</a:t>
            </a:r>
            <a:endParaRPr sz="2400">
              <a:latin typeface="Microsoft Sans Serif"/>
              <a:cs typeface="Microsoft Sans Serif"/>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9502" y="153365"/>
            <a:ext cx="8384540" cy="574675"/>
          </a:xfrm>
          <a:prstGeom prst="rect">
            <a:avLst/>
          </a:prstGeom>
        </p:spPr>
        <p:txBody>
          <a:bodyPr vert="horz" wrap="square" lIns="0" tIns="12700" rIns="0" bIns="0" rtlCol="0">
            <a:spAutoFit/>
          </a:bodyPr>
          <a:lstStyle/>
          <a:p>
            <a:pPr marL="12700">
              <a:lnSpc>
                <a:spcPct val="100000"/>
              </a:lnSpc>
              <a:spcBef>
                <a:spcPts val="100"/>
              </a:spcBef>
            </a:pPr>
            <a:r>
              <a:rPr spc="-320" dirty="0"/>
              <a:t>INFERIOR</a:t>
            </a:r>
            <a:r>
              <a:rPr spc="-35" dirty="0"/>
              <a:t> </a:t>
            </a:r>
            <a:r>
              <a:rPr spc="-405" dirty="0"/>
              <a:t>ALVEOLAR</a:t>
            </a:r>
            <a:r>
              <a:rPr spc="-30" dirty="0"/>
              <a:t> </a:t>
            </a:r>
            <a:r>
              <a:rPr spc="-459" dirty="0"/>
              <a:t>NERVE</a:t>
            </a:r>
            <a:r>
              <a:rPr spc="-25" dirty="0"/>
              <a:t> </a:t>
            </a:r>
            <a:r>
              <a:rPr spc="-484" dirty="0"/>
              <a:t>BLOCK</a:t>
            </a:r>
            <a:r>
              <a:rPr spc="-25" dirty="0"/>
              <a:t> </a:t>
            </a:r>
            <a:r>
              <a:rPr spc="-155" dirty="0"/>
              <a:t>(IANB)</a:t>
            </a:r>
          </a:p>
        </p:txBody>
      </p:sp>
      <p:sp>
        <p:nvSpPr>
          <p:cNvPr id="3" name="object 3"/>
          <p:cNvSpPr txBox="1"/>
          <p:nvPr/>
        </p:nvSpPr>
        <p:spPr>
          <a:xfrm>
            <a:off x="1037945" y="1245158"/>
            <a:ext cx="9791700" cy="3068320"/>
          </a:xfrm>
          <a:prstGeom prst="rect">
            <a:avLst/>
          </a:prstGeom>
        </p:spPr>
        <p:txBody>
          <a:bodyPr vert="horz" wrap="square" lIns="0" tIns="113030" rIns="0" bIns="0" rtlCol="0">
            <a:spAutoFit/>
          </a:bodyPr>
          <a:lstStyle/>
          <a:p>
            <a:pPr marL="12700">
              <a:lnSpc>
                <a:spcPct val="100000"/>
              </a:lnSpc>
              <a:spcBef>
                <a:spcPts val="890"/>
              </a:spcBef>
            </a:pPr>
            <a:r>
              <a:rPr sz="2400" spc="-200" dirty="0">
                <a:latin typeface="Microsoft Sans Serif"/>
                <a:cs typeface="Microsoft Sans Serif"/>
              </a:rPr>
              <a:t>Three</a:t>
            </a:r>
            <a:r>
              <a:rPr sz="2400" dirty="0">
                <a:latin typeface="Microsoft Sans Serif"/>
                <a:cs typeface="Microsoft Sans Serif"/>
              </a:rPr>
              <a:t> </a:t>
            </a:r>
            <a:r>
              <a:rPr sz="2400" spc="-120" dirty="0">
                <a:latin typeface="Microsoft Sans Serif"/>
                <a:cs typeface="Microsoft Sans Serif"/>
              </a:rPr>
              <a:t>parameters</a:t>
            </a:r>
            <a:r>
              <a:rPr sz="2400" spc="-35" dirty="0">
                <a:latin typeface="Microsoft Sans Serif"/>
                <a:cs typeface="Microsoft Sans Serif"/>
              </a:rPr>
              <a:t> </a:t>
            </a:r>
            <a:r>
              <a:rPr sz="2400" spc="-265" dirty="0">
                <a:latin typeface="Microsoft Sans Serif"/>
                <a:cs typeface="Microsoft Sans Serif"/>
              </a:rPr>
              <a:t>must</a:t>
            </a:r>
            <a:r>
              <a:rPr sz="2400" spc="20" dirty="0">
                <a:latin typeface="Microsoft Sans Serif"/>
                <a:cs typeface="Microsoft Sans Serif"/>
              </a:rPr>
              <a:t> </a:t>
            </a:r>
            <a:r>
              <a:rPr sz="2400" dirty="0">
                <a:latin typeface="Microsoft Sans Serif"/>
                <a:cs typeface="Microsoft Sans Serif"/>
              </a:rPr>
              <a:t>be</a:t>
            </a:r>
            <a:r>
              <a:rPr sz="2400" spc="5" dirty="0">
                <a:latin typeface="Microsoft Sans Serif"/>
                <a:cs typeface="Microsoft Sans Serif"/>
              </a:rPr>
              <a:t> </a:t>
            </a:r>
            <a:r>
              <a:rPr sz="2400" spc="-150" dirty="0">
                <a:latin typeface="Microsoft Sans Serif"/>
                <a:cs typeface="Microsoft Sans Serif"/>
              </a:rPr>
              <a:t>considered</a:t>
            </a:r>
            <a:r>
              <a:rPr sz="2400" spc="25" dirty="0">
                <a:latin typeface="Microsoft Sans Serif"/>
                <a:cs typeface="Microsoft Sans Serif"/>
              </a:rPr>
              <a:t> </a:t>
            </a:r>
            <a:r>
              <a:rPr sz="2400" spc="-105" dirty="0">
                <a:latin typeface="Microsoft Sans Serif"/>
                <a:cs typeface="Microsoft Sans Serif"/>
              </a:rPr>
              <a:t>during</a:t>
            </a:r>
            <a:r>
              <a:rPr sz="2400" spc="-20" dirty="0">
                <a:latin typeface="Microsoft Sans Serif"/>
                <a:cs typeface="Microsoft Sans Serif"/>
              </a:rPr>
              <a:t> </a:t>
            </a:r>
            <a:r>
              <a:rPr sz="2400" spc="-130" dirty="0">
                <a:latin typeface="Microsoft Sans Serif"/>
                <a:cs typeface="Microsoft Sans Serif"/>
              </a:rPr>
              <a:t>administration</a:t>
            </a:r>
            <a:r>
              <a:rPr sz="2400" spc="5"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0" dirty="0">
                <a:latin typeface="Microsoft Sans Serif"/>
                <a:cs typeface="Microsoft Sans Serif"/>
              </a:rPr>
              <a:t>IANB:</a:t>
            </a:r>
            <a:endParaRPr sz="2400">
              <a:latin typeface="Microsoft Sans Serif"/>
              <a:cs typeface="Microsoft Sans Serif"/>
            </a:endParaRPr>
          </a:p>
          <a:p>
            <a:pPr marL="241300" indent="-228600">
              <a:lnSpc>
                <a:spcPct val="100000"/>
              </a:lnSpc>
              <a:spcBef>
                <a:spcPts val="1585"/>
              </a:spcBef>
              <a:buSzPct val="125000"/>
              <a:buFont typeface="Arial MT"/>
              <a:buChar char="•"/>
              <a:tabLst>
                <a:tab pos="241300" algn="l"/>
              </a:tabLst>
            </a:pPr>
            <a:r>
              <a:rPr sz="2400" spc="-150" dirty="0">
                <a:latin typeface="Microsoft Sans Serif"/>
                <a:cs typeface="Microsoft Sans Serif"/>
              </a:rPr>
              <a:t>the</a:t>
            </a:r>
            <a:r>
              <a:rPr sz="2400" spc="-10" dirty="0">
                <a:latin typeface="Microsoft Sans Serif"/>
                <a:cs typeface="Microsoft Sans Serif"/>
              </a:rPr>
              <a:t> </a:t>
            </a:r>
            <a:r>
              <a:rPr sz="2400" spc="-125" dirty="0">
                <a:latin typeface="Microsoft Sans Serif"/>
                <a:cs typeface="Microsoft Sans Serif"/>
              </a:rPr>
              <a:t>height</a:t>
            </a:r>
            <a:r>
              <a:rPr sz="2400" spc="-15" dirty="0">
                <a:latin typeface="Microsoft Sans Serif"/>
                <a:cs typeface="Microsoft Sans Serif"/>
              </a:rPr>
              <a:t> </a:t>
            </a:r>
            <a:r>
              <a:rPr sz="2400" dirty="0">
                <a:latin typeface="Microsoft Sans Serif"/>
                <a:cs typeface="Microsoft Sans Serif"/>
              </a:rPr>
              <a:t>of</a:t>
            </a:r>
            <a:r>
              <a:rPr sz="2400" spc="70" dirty="0">
                <a:latin typeface="Microsoft Sans Serif"/>
                <a:cs typeface="Microsoft Sans Serif"/>
              </a:rPr>
              <a:t> </a:t>
            </a:r>
            <a:r>
              <a:rPr sz="2400" spc="-150" dirty="0">
                <a:latin typeface="Microsoft Sans Serif"/>
                <a:cs typeface="Microsoft Sans Serif"/>
              </a:rPr>
              <a:t>the</a:t>
            </a:r>
            <a:r>
              <a:rPr sz="2400" spc="-5" dirty="0">
                <a:latin typeface="Microsoft Sans Serif"/>
                <a:cs typeface="Microsoft Sans Serif"/>
              </a:rPr>
              <a:t> </a:t>
            </a:r>
            <a:r>
              <a:rPr sz="2400" spc="-40" dirty="0">
                <a:latin typeface="Microsoft Sans Serif"/>
                <a:cs typeface="Microsoft Sans Serif"/>
              </a:rPr>
              <a:t>injection,</a:t>
            </a:r>
            <a:endParaRPr sz="2400">
              <a:latin typeface="Microsoft Sans Serif"/>
              <a:cs typeface="Microsoft Sans Serif"/>
            </a:endParaRPr>
          </a:p>
          <a:p>
            <a:pPr marL="241300" indent="-228600">
              <a:lnSpc>
                <a:spcPct val="100000"/>
              </a:lnSpc>
              <a:spcBef>
                <a:spcPts val="1560"/>
              </a:spcBef>
              <a:buSzPct val="125000"/>
              <a:buFont typeface="Arial MT"/>
              <a:buChar char="•"/>
              <a:tabLst>
                <a:tab pos="241300" algn="l"/>
              </a:tabLst>
            </a:pPr>
            <a:r>
              <a:rPr sz="2400" spc="-135" dirty="0">
                <a:latin typeface="Microsoft Sans Serif"/>
                <a:cs typeface="Microsoft Sans Serif"/>
              </a:rPr>
              <a:t>the</a:t>
            </a:r>
            <a:r>
              <a:rPr sz="2400" spc="-25" dirty="0">
                <a:latin typeface="Microsoft Sans Serif"/>
                <a:cs typeface="Microsoft Sans Serif"/>
              </a:rPr>
              <a:t> </a:t>
            </a:r>
            <a:r>
              <a:rPr sz="2400" spc="-110" dirty="0">
                <a:latin typeface="Microsoft Sans Serif"/>
                <a:cs typeface="Microsoft Sans Serif"/>
              </a:rPr>
              <a:t>anteroposterior</a:t>
            </a:r>
            <a:r>
              <a:rPr sz="2400" spc="-10" dirty="0">
                <a:latin typeface="Microsoft Sans Serif"/>
                <a:cs typeface="Microsoft Sans Serif"/>
              </a:rPr>
              <a:t> </a:t>
            </a:r>
            <a:r>
              <a:rPr sz="2400" spc="-150" dirty="0">
                <a:latin typeface="Microsoft Sans Serif"/>
                <a:cs typeface="Microsoft Sans Serif"/>
              </a:rPr>
              <a:t>placement</a:t>
            </a:r>
            <a:r>
              <a:rPr sz="2400" dirty="0">
                <a:latin typeface="Microsoft Sans Serif"/>
                <a:cs typeface="Microsoft Sans Serif"/>
              </a:rPr>
              <a:t> of</a:t>
            </a:r>
            <a:r>
              <a:rPr sz="2400" spc="40" dirty="0">
                <a:latin typeface="Microsoft Sans Serif"/>
                <a:cs typeface="Microsoft Sans Serif"/>
              </a:rPr>
              <a:t> </a:t>
            </a:r>
            <a:r>
              <a:rPr sz="2400" spc="-125" dirty="0">
                <a:latin typeface="Microsoft Sans Serif"/>
                <a:cs typeface="Microsoft Sans Serif"/>
              </a:rPr>
              <a:t>the</a:t>
            </a:r>
            <a:r>
              <a:rPr sz="2400" dirty="0">
                <a:latin typeface="Microsoft Sans Serif"/>
                <a:cs typeface="Microsoft Sans Serif"/>
              </a:rPr>
              <a:t> </a:t>
            </a:r>
            <a:r>
              <a:rPr sz="2400" spc="-130" dirty="0">
                <a:latin typeface="Microsoft Sans Serif"/>
                <a:cs typeface="Microsoft Sans Serif"/>
              </a:rPr>
              <a:t>needle</a:t>
            </a:r>
            <a:r>
              <a:rPr sz="2400" spc="-25" dirty="0">
                <a:latin typeface="Microsoft Sans Serif"/>
                <a:cs typeface="Microsoft Sans Serif"/>
              </a:rPr>
              <a:t> </a:t>
            </a:r>
            <a:r>
              <a:rPr sz="2400" spc="-190" dirty="0">
                <a:latin typeface="Microsoft Sans Serif"/>
                <a:cs typeface="Microsoft Sans Serif"/>
              </a:rPr>
              <a:t>(which</a:t>
            </a:r>
            <a:r>
              <a:rPr sz="2400" spc="35" dirty="0">
                <a:latin typeface="Microsoft Sans Serif"/>
                <a:cs typeface="Microsoft Sans Serif"/>
              </a:rPr>
              <a:t> </a:t>
            </a:r>
            <a:r>
              <a:rPr sz="2400" spc="-175" dirty="0">
                <a:latin typeface="Microsoft Sans Serif"/>
                <a:cs typeface="Microsoft Sans Serif"/>
              </a:rPr>
              <a:t>helps</a:t>
            </a:r>
            <a:r>
              <a:rPr sz="2400" dirty="0">
                <a:latin typeface="Microsoft Sans Serif"/>
                <a:cs typeface="Microsoft Sans Serif"/>
              </a:rPr>
              <a:t> to</a:t>
            </a:r>
            <a:r>
              <a:rPr sz="2400" spc="-5" dirty="0">
                <a:latin typeface="Microsoft Sans Serif"/>
                <a:cs typeface="Microsoft Sans Serif"/>
              </a:rPr>
              <a:t> </a:t>
            </a:r>
            <a:r>
              <a:rPr sz="2400" spc="-100" dirty="0">
                <a:latin typeface="Microsoft Sans Serif"/>
                <a:cs typeface="Microsoft Sans Serif"/>
              </a:rPr>
              <a:t>locate</a:t>
            </a:r>
            <a:r>
              <a:rPr sz="2400" dirty="0">
                <a:latin typeface="Microsoft Sans Serif"/>
                <a:cs typeface="Microsoft Sans Serif"/>
              </a:rPr>
              <a:t> a</a:t>
            </a:r>
            <a:r>
              <a:rPr sz="2400" spc="-5" dirty="0">
                <a:latin typeface="Microsoft Sans Serif"/>
                <a:cs typeface="Microsoft Sans Serif"/>
              </a:rPr>
              <a:t> </a:t>
            </a:r>
            <a:r>
              <a:rPr sz="2400" spc="-10" dirty="0">
                <a:latin typeface="Microsoft Sans Serif"/>
                <a:cs typeface="Microsoft Sans Serif"/>
              </a:rPr>
              <a:t>precise</a:t>
            </a:r>
            <a:endParaRPr sz="2400">
              <a:latin typeface="Microsoft Sans Serif"/>
              <a:cs typeface="Microsoft Sans Serif"/>
            </a:endParaRPr>
          </a:p>
          <a:p>
            <a:pPr marL="241300">
              <a:lnSpc>
                <a:spcPct val="100000"/>
              </a:lnSpc>
              <a:spcBef>
                <a:spcPts val="580"/>
              </a:spcBef>
            </a:pPr>
            <a:r>
              <a:rPr sz="2400" spc="-130" dirty="0">
                <a:latin typeface="Microsoft Sans Serif"/>
                <a:cs typeface="Microsoft Sans Serif"/>
              </a:rPr>
              <a:t>needle</a:t>
            </a:r>
            <a:r>
              <a:rPr sz="2400" spc="-30" dirty="0">
                <a:latin typeface="Microsoft Sans Serif"/>
                <a:cs typeface="Microsoft Sans Serif"/>
              </a:rPr>
              <a:t> </a:t>
            </a:r>
            <a:r>
              <a:rPr sz="2400" spc="-80" dirty="0">
                <a:latin typeface="Microsoft Sans Serif"/>
                <a:cs typeface="Microsoft Sans Serif"/>
              </a:rPr>
              <a:t>entry</a:t>
            </a:r>
            <a:r>
              <a:rPr sz="2400" spc="-40" dirty="0">
                <a:latin typeface="Microsoft Sans Serif"/>
                <a:cs typeface="Microsoft Sans Serif"/>
              </a:rPr>
              <a:t> </a:t>
            </a:r>
            <a:r>
              <a:rPr sz="2400" spc="-10" dirty="0">
                <a:latin typeface="Microsoft Sans Serif"/>
                <a:cs typeface="Microsoft Sans Serif"/>
              </a:rPr>
              <a:t>point)</a:t>
            </a:r>
            <a:endParaRPr sz="2400">
              <a:latin typeface="Microsoft Sans Serif"/>
              <a:cs typeface="Microsoft Sans Serif"/>
            </a:endParaRPr>
          </a:p>
          <a:p>
            <a:pPr marL="241300" marR="5080" indent="-229235">
              <a:lnSpc>
                <a:spcPct val="120000"/>
              </a:lnSpc>
              <a:spcBef>
                <a:spcPts val="1010"/>
              </a:spcBef>
              <a:buSzPct val="125000"/>
              <a:buFont typeface="Arial MT"/>
              <a:buChar char="•"/>
              <a:tabLst>
                <a:tab pos="241300" algn="l"/>
              </a:tabLst>
            </a:pPr>
            <a:r>
              <a:rPr sz="2400" spc="-150" dirty="0">
                <a:latin typeface="Microsoft Sans Serif"/>
                <a:cs typeface="Microsoft Sans Serif"/>
              </a:rPr>
              <a:t>the</a:t>
            </a:r>
            <a:r>
              <a:rPr sz="2400" spc="-10" dirty="0">
                <a:latin typeface="Microsoft Sans Serif"/>
                <a:cs typeface="Microsoft Sans Serif"/>
              </a:rPr>
              <a:t> </a:t>
            </a:r>
            <a:r>
              <a:rPr sz="2400" spc="-85" dirty="0">
                <a:latin typeface="Microsoft Sans Serif"/>
                <a:cs typeface="Microsoft Sans Serif"/>
              </a:rPr>
              <a:t>depth</a:t>
            </a:r>
            <a:r>
              <a:rPr sz="2400" spc="-45" dirty="0">
                <a:latin typeface="Microsoft Sans Serif"/>
                <a:cs typeface="Microsoft Sans Serif"/>
              </a:rPr>
              <a:t> </a:t>
            </a:r>
            <a:r>
              <a:rPr sz="2400" dirty="0">
                <a:latin typeface="Microsoft Sans Serif"/>
                <a:cs typeface="Microsoft Sans Serif"/>
              </a:rPr>
              <a:t>of</a:t>
            </a:r>
            <a:r>
              <a:rPr sz="2400" spc="60" dirty="0">
                <a:latin typeface="Microsoft Sans Serif"/>
                <a:cs typeface="Microsoft Sans Serif"/>
              </a:rPr>
              <a:t> </a:t>
            </a:r>
            <a:r>
              <a:rPr sz="2400" spc="-105" dirty="0">
                <a:latin typeface="Microsoft Sans Serif"/>
                <a:cs typeface="Microsoft Sans Serif"/>
              </a:rPr>
              <a:t>penetration</a:t>
            </a:r>
            <a:r>
              <a:rPr sz="2400" dirty="0">
                <a:latin typeface="Microsoft Sans Serif"/>
                <a:cs typeface="Microsoft Sans Serif"/>
              </a:rPr>
              <a:t> </a:t>
            </a:r>
            <a:r>
              <a:rPr sz="2400" spc="-190" dirty="0">
                <a:latin typeface="Microsoft Sans Serif"/>
                <a:cs typeface="Microsoft Sans Serif"/>
              </a:rPr>
              <a:t>(which</a:t>
            </a:r>
            <a:r>
              <a:rPr sz="2400" spc="15" dirty="0">
                <a:latin typeface="Microsoft Sans Serif"/>
                <a:cs typeface="Microsoft Sans Serif"/>
              </a:rPr>
              <a:t> </a:t>
            </a:r>
            <a:r>
              <a:rPr sz="2400" spc="-160" dirty="0">
                <a:latin typeface="Microsoft Sans Serif"/>
                <a:cs typeface="Microsoft Sans Serif"/>
              </a:rPr>
              <a:t>determines</a:t>
            </a:r>
            <a:r>
              <a:rPr sz="2400" dirty="0">
                <a:latin typeface="Microsoft Sans Serif"/>
                <a:cs typeface="Microsoft Sans Serif"/>
              </a:rPr>
              <a:t> </a:t>
            </a:r>
            <a:r>
              <a:rPr sz="2400" spc="-140" dirty="0">
                <a:latin typeface="Microsoft Sans Serif"/>
                <a:cs typeface="Microsoft Sans Serif"/>
              </a:rPr>
              <a:t>the</a:t>
            </a:r>
            <a:r>
              <a:rPr sz="2400" spc="5" dirty="0">
                <a:latin typeface="Microsoft Sans Serif"/>
                <a:cs typeface="Microsoft Sans Serif"/>
              </a:rPr>
              <a:t> </a:t>
            </a:r>
            <a:r>
              <a:rPr sz="2400" spc="-120" dirty="0">
                <a:latin typeface="Microsoft Sans Serif"/>
                <a:cs typeface="Microsoft Sans Serif"/>
              </a:rPr>
              <a:t>location</a:t>
            </a:r>
            <a:r>
              <a:rPr sz="2400" dirty="0">
                <a:latin typeface="Microsoft Sans Serif"/>
                <a:cs typeface="Microsoft Sans Serif"/>
              </a:rPr>
              <a:t> of</a:t>
            </a:r>
            <a:r>
              <a:rPr sz="2400" spc="60"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50" dirty="0">
                <a:latin typeface="Microsoft Sans Serif"/>
                <a:cs typeface="Microsoft Sans Serif"/>
              </a:rPr>
              <a:t>inferior</a:t>
            </a:r>
            <a:r>
              <a:rPr sz="2400" spc="-10" dirty="0">
                <a:latin typeface="Microsoft Sans Serif"/>
                <a:cs typeface="Microsoft Sans Serif"/>
              </a:rPr>
              <a:t> </a:t>
            </a:r>
            <a:r>
              <a:rPr sz="2400" spc="-20" dirty="0">
                <a:latin typeface="Microsoft Sans Serif"/>
                <a:cs typeface="Microsoft Sans Serif"/>
              </a:rPr>
              <a:t>alveolar </a:t>
            </a:r>
            <a:r>
              <a:rPr sz="2400" spc="-10" dirty="0">
                <a:latin typeface="Microsoft Sans Serif"/>
                <a:cs typeface="Microsoft Sans Serif"/>
              </a:rPr>
              <a:t>nerve)</a:t>
            </a:r>
            <a:endParaRPr sz="2400">
              <a:latin typeface="Microsoft Sans Serif"/>
              <a:cs typeface="Microsoft Sans Serif"/>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0520" y="400939"/>
            <a:ext cx="8384540" cy="574040"/>
          </a:xfrm>
          <a:prstGeom prst="rect">
            <a:avLst/>
          </a:prstGeom>
        </p:spPr>
        <p:txBody>
          <a:bodyPr vert="horz" wrap="square" lIns="0" tIns="12700" rIns="0" bIns="0" rtlCol="0">
            <a:spAutoFit/>
          </a:bodyPr>
          <a:lstStyle/>
          <a:p>
            <a:pPr marL="12700">
              <a:lnSpc>
                <a:spcPct val="100000"/>
              </a:lnSpc>
              <a:spcBef>
                <a:spcPts val="100"/>
              </a:spcBef>
            </a:pPr>
            <a:r>
              <a:rPr spc="-325" dirty="0"/>
              <a:t>INFERIOR</a:t>
            </a:r>
            <a:r>
              <a:rPr spc="-30" dirty="0"/>
              <a:t> </a:t>
            </a:r>
            <a:r>
              <a:rPr spc="-405" dirty="0"/>
              <a:t>ALVEOLAR</a:t>
            </a:r>
            <a:r>
              <a:rPr spc="-25" dirty="0"/>
              <a:t> </a:t>
            </a:r>
            <a:r>
              <a:rPr spc="-459" dirty="0"/>
              <a:t>NERVE</a:t>
            </a:r>
            <a:r>
              <a:rPr spc="-10" dirty="0"/>
              <a:t> </a:t>
            </a:r>
            <a:r>
              <a:rPr spc="-484" dirty="0"/>
              <a:t>BLOCK</a:t>
            </a:r>
            <a:r>
              <a:rPr spc="-10" dirty="0"/>
              <a:t> </a:t>
            </a:r>
            <a:r>
              <a:rPr spc="-155" dirty="0"/>
              <a:t>(IANB)</a:t>
            </a:r>
          </a:p>
        </p:txBody>
      </p:sp>
      <p:sp>
        <p:nvSpPr>
          <p:cNvPr id="3" name="object 3"/>
          <p:cNvSpPr txBox="1"/>
          <p:nvPr/>
        </p:nvSpPr>
        <p:spPr>
          <a:xfrm>
            <a:off x="1220520" y="1082889"/>
            <a:ext cx="4946650" cy="5214620"/>
          </a:xfrm>
          <a:prstGeom prst="rect">
            <a:avLst/>
          </a:prstGeom>
        </p:spPr>
        <p:txBody>
          <a:bodyPr vert="horz" wrap="square" lIns="0" tIns="176530" rIns="0" bIns="0" rtlCol="0">
            <a:spAutoFit/>
          </a:bodyPr>
          <a:lstStyle/>
          <a:p>
            <a:pPr marL="12700">
              <a:lnSpc>
                <a:spcPct val="100000"/>
              </a:lnSpc>
              <a:spcBef>
                <a:spcPts val="1390"/>
              </a:spcBef>
            </a:pPr>
            <a:r>
              <a:rPr sz="2400" b="1" spc="-125" dirty="0">
                <a:latin typeface="Arial"/>
                <a:cs typeface="Arial"/>
              </a:rPr>
              <a:t>Procedure</a:t>
            </a:r>
            <a:endParaRPr sz="2400">
              <a:latin typeface="Arial"/>
              <a:cs typeface="Arial"/>
            </a:endParaRPr>
          </a:p>
          <a:p>
            <a:pPr marL="247650" indent="-246379">
              <a:lnSpc>
                <a:spcPct val="100000"/>
              </a:lnSpc>
              <a:spcBef>
                <a:spcPts val="1295"/>
              </a:spcBef>
              <a:buSzPct val="91666"/>
              <a:buAutoNum type="arabicPeriod"/>
              <a:tabLst>
                <a:tab pos="247650" algn="l"/>
              </a:tabLst>
            </a:pPr>
            <a:r>
              <a:rPr sz="2400" spc="-310" dirty="0">
                <a:latin typeface="Microsoft Sans Serif"/>
                <a:cs typeface="Microsoft Sans Serif"/>
              </a:rPr>
              <a:t>Assume</a:t>
            </a:r>
            <a:r>
              <a:rPr sz="2400" spc="30" dirty="0">
                <a:latin typeface="Microsoft Sans Serif"/>
                <a:cs typeface="Microsoft Sans Serif"/>
              </a:rPr>
              <a:t> </a:t>
            </a:r>
            <a:r>
              <a:rPr sz="2400" spc="-125" dirty="0">
                <a:latin typeface="Microsoft Sans Serif"/>
                <a:cs typeface="Microsoft Sans Serif"/>
              </a:rPr>
              <a:t>the</a:t>
            </a:r>
            <a:r>
              <a:rPr sz="2400" spc="-35" dirty="0">
                <a:latin typeface="Microsoft Sans Serif"/>
                <a:cs typeface="Microsoft Sans Serif"/>
              </a:rPr>
              <a:t> </a:t>
            </a:r>
            <a:r>
              <a:rPr sz="2400" spc="-125" dirty="0">
                <a:latin typeface="Microsoft Sans Serif"/>
                <a:cs typeface="Microsoft Sans Serif"/>
              </a:rPr>
              <a:t>correct</a:t>
            </a:r>
            <a:r>
              <a:rPr sz="2400" spc="15" dirty="0">
                <a:latin typeface="Microsoft Sans Serif"/>
                <a:cs typeface="Microsoft Sans Serif"/>
              </a:rPr>
              <a:t> </a:t>
            </a:r>
            <a:r>
              <a:rPr sz="2400" spc="-25" dirty="0">
                <a:latin typeface="Microsoft Sans Serif"/>
                <a:cs typeface="Microsoft Sans Serif"/>
              </a:rPr>
              <a:t>position.</a:t>
            </a:r>
            <a:endParaRPr sz="2400">
              <a:latin typeface="Microsoft Sans Serif"/>
              <a:cs typeface="Microsoft Sans Serif"/>
            </a:endParaRPr>
          </a:p>
          <a:p>
            <a:pPr marL="241300" lvl="1" indent="-228600">
              <a:lnSpc>
                <a:spcPct val="100000"/>
              </a:lnSpc>
              <a:spcBef>
                <a:spcPts val="1275"/>
              </a:spcBef>
              <a:buSzPct val="125000"/>
              <a:buFont typeface="Arial MT"/>
              <a:buChar char="•"/>
              <a:tabLst>
                <a:tab pos="241300" algn="l"/>
              </a:tabLst>
            </a:pPr>
            <a:r>
              <a:rPr sz="2400" b="1" spc="-170" dirty="0">
                <a:latin typeface="Arial"/>
                <a:cs typeface="Arial"/>
              </a:rPr>
              <a:t>right</a:t>
            </a:r>
            <a:r>
              <a:rPr sz="2400" b="1" spc="-30" dirty="0">
                <a:latin typeface="Arial"/>
                <a:cs typeface="Arial"/>
              </a:rPr>
              <a:t> </a:t>
            </a:r>
            <a:r>
              <a:rPr sz="2400" b="1" spc="-175" dirty="0">
                <a:latin typeface="Arial"/>
                <a:cs typeface="Arial"/>
              </a:rPr>
              <a:t>IANB</a:t>
            </a:r>
            <a:r>
              <a:rPr sz="2400" b="1" spc="-40" dirty="0">
                <a:latin typeface="Arial"/>
                <a:cs typeface="Arial"/>
              </a:rPr>
              <a:t> </a:t>
            </a:r>
            <a:r>
              <a:rPr sz="2400" b="1" spc="-140" dirty="0">
                <a:latin typeface="Arial"/>
                <a:cs typeface="Arial"/>
              </a:rPr>
              <a:t>(right-</a:t>
            </a:r>
            <a:r>
              <a:rPr sz="2400" b="1" spc="-165" dirty="0">
                <a:latin typeface="Arial"/>
                <a:cs typeface="Arial"/>
              </a:rPr>
              <a:t>handed)</a:t>
            </a:r>
            <a:r>
              <a:rPr sz="2400" b="1" spc="-5" dirty="0">
                <a:latin typeface="Arial"/>
                <a:cs typeface="Arial"/>
              </a:rPr>
              <a:t> </a:t>
            </a:r>
            <a:r>
              <a:rPr sz="2400" spc="-10" dirty="0">
                <a:latin typeface="Microsoft Sans Serif"/>
                <a:cs typeface="Microsoft Sans Serif"/>
              </a:rPr>
              <a:t>-</a:t>
            </a:r>
            <a:r>
              <a:rPr sz="2400" spc="-125" dirty="0">
                <a:latin typeface="Microsoft Sans Serif"/>
                <a:cs typeface="Microsoft Sans Serif"/>
              </a:rPr>
              <a:t>sit</a:t>
            </a:r>
            <a:r>
              <a:rPr sz="2400" spc="-5" dirty="0">
                <a:latin typeface="Microsoft Sans Serif"/>
                <a:cs typeface="Microsoft Sans Serif"/>
              </a:rPr>
              <a:t> </a:t>
            </a:r>
            <a:r>
              <a:rPr sz="2400" dirty="0">
                <a:latin typeface="Microsoft Sans Serif"/>
                <a:cs typeface="Microsoft Sans Serif"/>
              </a:rPr>
              <a:t>at</a:t>
            </a:r>
            <a:r>
              <a:rPr sz="2400" spc="-10" dirty="0">
                <a:latin typeface="Microsoft Sans Serif"/>
                <a:cs typeface="Microsoft Sans Serif"/>
              </a:rPr>
              <a:t> </a:t>
            </a:r>
            <a:r>
              <a:rPr sz="2400" spc="-125" dirty="0">
                <a:latin typeface="Microsoft Sans Serif"/>
                <a:cs typeface="Microsoft Sans Serif"/>
              </a:rPr>
              <a:t>the</a:t>
            </a:r>
            <a:r>
              <a:rPr sz="2400" spc="15" dirty="0">
                <a:latin typeface="Microsoft Sans Serif"/>
                <a:cs typeface="Microsoft Sans Serif"/>
              </a:rPr>
              <a:t> </a:t>
            </a:r>
            <a:r>
              <a:rPr sz="2400" spc="-50" dirty="0">
                <a:latin typeface="Microsoft Sans Serif"/>
                <a:cs typeface="Microsoft Sans Serif"/>
              </a:rPr>
              <a:t>8</a:t>
            </a:r>
            <a:endParaRPr sz="2400">
              <a:latin typeface="Microsoft Sans Serif"/>
              <a:cs typeface="Microsoft Sans Serif"/>
            </a:endParaRPr>
          </a:p>
          <a:p>
            <a:pPr marL="240665">
              <a:lnSpc>
                <a:spcPct val="100000"/>
              </a:lnSpc>
              <a:spcBef>
                <a:spcPts val="290"/>
              </a:spcBef>
            </a:pPr>
            <a:r>
              <a:rPr sz="2400" spc="-140" dirty="0">
                <a:latin typeface="Microsoft Sans Serif"/>
                <a:cs typeface="Microsoft Sans Serif"/>
              </a:rPr>
              <a:t>o'clock</a:t>
            </a:r>
            <a:r>
              <a:rPr sz="2400" spc="-5" dirty="0">
                <a:latin typeface="Microsoft Sans Serif"/>
                <a:cs typeface="Microsoft Sans Serif"/>
              </a:rPr>
              <a:t> </a:t>
            </a:r>
            <a:r>
              <a:rPr sz="2400" spc="-135" dirty="0">
                <a:latin typeface="Microsoft Sans Serif"/>
                <a:cs typeface="Microsoft Sans Serif"/>
              </a:rPr>
              <a:t>position</a:t>
            </a:r>
            <a:r>
              <a:rPr sz="2400" spc="-25" dirty="0">
                <a:latin typeface="Microsoft Sans Serif"/>
                <a:cs typeface="Microsoft Sans Serif"/>
              </a:rPr>
              <a:t> </a:t>
            </a:r>
            <a:r>
              <a:rPr sz="2400" spc="-75" dirty="0">
                <a:latin typeface="Microsoft Sans Serif"/>
                <a:cs typeface="Microsoft Sans Serif"/>
              </a:rPr>
              <a:t>facing</a:t>
            </a:r>
            <a:r>
              <a:rPr sz="2400" spc="1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patient</a:t>
            </a:r>
            <a:endParaRPr sz="2400">
              <a:latin typeface="Microsoft Sans Serif"/>
              <a:cs typeface="Microsoft Sans Serif"/>
            </a:endParaRPr>
          </a:p>
          <a:p>
            <a:pPr marL="241300" lvl="1" indent="-228600">
              <a:lnSpc>
                <a:spcPct val="100000"/>
              </a:lnSpc>
              <a:spcBef>
                <a:spcPts val="1300"/>
              </a:spcBef>
              <a:buSzPct val="125000"/>
              <a:buFont typeface="Arial MT"/>
              <a:buChar char="•"/>
              <a:tabLst>
                <a:tab pos="241300" algn="l"/>
              </a:tabLst>
            </a:pPr>
            <a:r>
              <a:rPr sz="2400" b="1" spc="-110" dirty="0">
                <a:latin typeface="Arial"/>
                <a:cs typeface="Arial"/>
              </a:rPr>
              <a:t>left</a:t>
            </a:r>
            <a:r>
              <a:rPr sz="2400" b="1" spc="-45" dirty="0">
                <a:latin typeface="Arial"/>
                <a:cs typeface="Arial"/>
              </a:rPr>
              <a:t> </a:t>
            </a:r>
            <a:r>
              <a:rPr sz="2400" b="1" spc="-185" dirty="0">
                <a:latin typeface="Arial"/>
                <a:cs typeface="Arial"/>
              </a:rPr>
              <a:t>IANB</a:t>
            </a:r>
            <a:r>
              <a:rPr sz="2400" b="1" spc="-40" dirty="0">
                <a:latin typeface="Arial"/>
                <a:cs typeface="Arial"/>
              </a:rPr>
              <a:t> </a:t>
            </a:r>
            <a:r>
              <a:rPr sz="2400" b="1" spc="-140" dirty="0">
                <a:latin typeface="Arial"/>
                <a:cs typeface="Arial"/>
              </a:rPr>
              <a:t>(right-</a:t>
            </a:r>
            <a:r>
              <a:rPr sz="2400" b="1" spc="-165" dirty="0">
                <a:latin typeface="Arial"/>
                <a:cs typeface="Arial"/>
              </a:rPr>
              <a:t>handed)</a:t>
            </a:r>
            <a:r>
              <a:rPr sz="2400" b="1" spc="-5" dirty="0">
                <a:latin typeface="Arial"/>
                <a:cs typeface="Arial"/>
              </a:rPr>
              <a:t> </a:t>
            </a:r>
            <a:r>
              <a:rPr sz="2400" b="1" spc="-75" dirty="0">
                <a:latin typeface="Arial"/>
                <a:cs typeface="Arial"/>
              </a:rPr>
              <a:t>-</a:t>
            </a:r>
            <a:r>
              <a:rPr sz="2400" spc="-135" dirty="0">
                <a:latin typeface="Microsoft Sans Serif"/>
                <a:cs typeface="Microsoft Sans Serif"/>
              </a:rPr>
              <a:t>sit</a:t>
            </a:r>
            <a:r>
              <a:rPr sz="2400" spc="20" dirty="0">
                <a:latin typeface="Microsoft Sans Serif"/>
                <a:cs typeface="Microsoft Sans Serif"/>
              </a:rPr>
              <a:t> </a:t>
            </a:r>
            <a:r>
              <a:rPr sz="2400" dirty="0">
                <a:latin typeface="Microsoft Sans Serif"/>
                <a:cs typeface="Microsoft Sans Serif"/>
              </a:rPr>
              <a:t>at</a:t>
            </a:r>
            <a:r>
              <a:rPr sz="2400" spc="15" dirty="0">
                <a:latin typeface="Microsoft Sans Serif"/>
                <a:cs typeface="Microsoft Sans Serif"/>
              </a:rPr>
              <a:t> </a:t>
            </a:r>
            <a:r>
              <a:rPr sz="2400" spc="-135" dirty="0">
                <a:latin typeface="Microsoft Sans Serif"/>
                <a:cs typeface="Microsoft Sans Serif"/>
              </a:rPr>
              <a:t>the</a:t>
            </a:r>
            <a:r>
              <a:rPr sz="2400" spc="5" dirty="0">
                <a:latin typeface="Microsoft Sans Serif"/>
                <a:cs typeface="Microsoft Sans Serif"/>
              </a:rPr>
              <a:t> </a:t>
            </a:r>
            <a:r>
              <a:rPr sz="2400" spc="-25" dirty="0">
                <a:latin typeface="Microsoft Sans Serif"/>
                <a:cs typeface="Microsoft Sans Serif"/>
              </a:rPr>
              <a:t>10</a:t>
            </a:r>
            <a:endParaRPr sz="2400">
              <a:latin typeface="Microsoft Sans Serif"/>
              <a:cs typeface="Microsoft Sans Serif"/>
            </a:endParaRPr>
          </a:p>
          <a:p>
            <a:pPr marL="240665">
              <a:lnSpc>
                <a:spcPct val="100000"/>
              </a:lnSpc>
              <a:spcBef>
                <a:spcPts val="290"/>
              </a:spcBef>
            </a:pPr>
            <a:r>
              <a:rPr sz="2400" spc="-140" dirty="0">
                <a:latin typeface="Microsoft Sans Serif"/>
                <a:cs typeface="Microsoft Sans Serif"/>
              </a:rPr>
              <a:t>o'clock</a:t>
            </a:r>
            <a:r>
              <a:rPr sz="2400" spc="20" dirty="0">
                <a:latin typeface="Microsoft Sans Serif"/>
                <a:cs typeface="Microsoft Sans Serif"/>
              </a:rPr>
              <a:t> </a:t>
            </a:r>
            <a:r>
              <a:rPr sz="2400" spc="-10" dirty="0">
                <a:latin typeface="Microsoft Sans Serif"/>
                <a:cs typeface="Microsoft Sans Serif"/>
              </a:rPr>
              <a:t>position</a:t>
            </a:r>
            <a:endParaRPr sz="2400">
              <a:latin typeface="Microsoft Sans Serif"/>
              <a:cs typeface="Microsoft Sans Serif"/>
            </a:endParaRPr>
          </a:p>
          <a:p>
            <a:pPr marL="12700" marR="1018540" indent="-11430">
              <a:lnSpc>
                <a:spcPct val="110000"/>
              </a:lnSpc>
              <a:spcBef>
                <a:spcPts val="1010"/>
              </a:spcBef>
              <a:buSzPct val="91666"/>
              <a:buAutoNum type="arabicPeriod" startAt="2"/>
              <a:tabLst>
                <a:tab pos="247650" algn="l"/>
              </a:tabLst>
            </a:pPr>
            <a:r>
              <a:rPr sz="2400" spc="-204" dirty="0">
                <a:latin typeface="Microsoft Sans Serif"/>
                <a:cs typeface="Microsoft Sans Serif"/>
              </a:rPr>
              <a:t>	Position</a:t>
            </a:r>
            <a:r>
              <a:rPr sz="2400" spc="35" dirty="0">
                <a:latin typeface="Microsoft Sans Serif"/>
                <a:cs typeface="Microsoft Sans Serif"/>
              </a:rPr>
              <a:t> </a:t>
            </a:r>
            <a:r>
              <a:rPr sz="2400" spc="-150" dirty="0">
                <a:latin typeface="Microsoft Sans Serif"/>
                <a:cs typeface="Microsoft Sans Serif"/>
              </a:rPr>
              <a:t>the</a:t>
            </a:r>
            <a:r>
              <a:rPr sz="2400" spc="-10" dirty="0">
                <a:latin typeface="Microsoft Sans Serif"/>
                <a:cs typeface="Microsoft Sans Serif"/>
              </a:rPr>
              <a:t> </a:t>
            </a:r>
            <a:r>
              <a:rPr sz="2400" spc="-65" dirty="0">
                <a:latin typeface="Microsoft Sans Serif"/>
                <a:cs typeface="Microsoft Sans Serif"/>
              </a:rPr>
              <a:t>patient</a:t>
            </a:r>
            <a:r>
              <a:rPr sz="2400" dirty="0">
                <a:latin typeface="Microsoft Sans Serif"/>
                <a:cs typeface="Microsoft Sans Serif"/>
              </a:rPr>
              <a:t> </a:t>
            </a:r>
            <a:r>
              <a:rPr sz="2400" spc="-25" dirty="0">
                <a:latin typeface="Microsoft Sans Serif"/>
                <a:cs typeface="Microsoft Sans Serif"/>
              </a:rPr>
              <a:t>supine </a:t>
            </a:r>
            <a:r>
              <a:rPr sz="2400" spc="-185" dirty="0">
                <a:latin typeface="Microsoft Sans Serif"/>
                <a:cs typeface="Microsoft Sans Serif"/>
              </a:rPr>
              <a:t>(recommended)</a:t>
            </a:r>
            <a:r>
              <a:rPr sz="2400" spc="25" dirty="0">
                <a:latin typeface="Microsoft Sans Serif"/>
                <a:cs typeface="Microsoft Sans Serif"/>
              </a:rPr>
              <a:t> </a:t>
            </a:r>
            <a:r>
              <a:rPr sz="2400" dirty="0">
                <a:latin typeface="Microsoft Sans Serif"/>
                <a:cs typeface="Microsoft Sans Serif"/>
              </a:rPr>
              <a:t>or</a:t>
            </a:r>
            <a:r>
              <a:rPr sz="2400" spc="15" dirty="0">
                <a:latin typeface="Microsoft Sans Serif"/>
                <a:cs typeface="Microsoft Sans Serif"/>
              </a:rPr>
              <a:t> </a:t>
            </a:r>
            <a:r>
              <a:rPr sz="2400" spc="-225" dirty="0">
                <a:latin typeface="Microsoft Sans Serif"/>
                <a:cs typeface="Microsoft Sans Serif"/>
              </a:rPr>
              <a:t>semisupine</a:t>
            </a:r>
            <a:r>
              <a:rPr sz="2400" spc="10" dirty="0">
                <a:latin typeface="Microsoft Sans Serif"/>
                <a:cs typeface="Microsoft Sans Serif"/>
              </a:rPr>
              <a:t> </a:t>
            </a:r>
            <a:r>
              <a:rPr sz="2400" spc="-25" dirty="0">
                <a:latin typeface="Microsoft Sans Serif"/>
                <a:cs typeface="Microsoft Sans Serif"/>
              </a:rPr>
              <a:t>(if </a:t>
            </a:r>
            <a:r>
              <a:rPr sz="2400" spc="-100" dirty="0">
                <a:latin typeface="Microsoft Sans Serif"/>
                <a:cs typeface="Microsoft Sans Serif"/>
              </a:rPr>
              <a:t>necessary).</a:t>
            </a:r>
            <a:endParaRPr sz="2400">
              <a:latin typeface="Microsoft Sans Serif"/>
              <a:cs typeface="Microsoft Sans Serif"/>
            </a:endParaRPr>
          </a:p>
          <a:p>
            <a:pPr marL="12700" marR="1064260" indent="-11430">
              <a:lnSpc>
                <a:spcPct val="110000"/>
              </a:lnSpc>
              <a:spcBef>
                <a:spcPts val="985"/>
              </a:spcBef>
              <a:buSzPct val="91666"/>
              <a:buAutoNum type="arabicPeriod" startAt="2"/>
              <a:tabLst>
                <a:tab pos="247650" algn="l"/>
              </a:tabLst>
            </a:pPr>
            <a:r>
              <a:rPr sz="2400" spc="-170" dirty="0">
                <a:latin typeface="Microsoft Sans Serif"/>
                <a:cs typeface="Microsoft Sans Serif"/>
              </a:rPr>
              <a:t>	Locate</a:t>
            </a:r>
            <a:r>
              <a:rPr sz="2400" spc="15" dirty="0">
                <a:latin typeface="Microsoft Sans Serif"/>
                <a:cs typeface="Microsoft Sans Serif"/>
              </a:rPr>
              <a:t> </a:t>
            </a:r>
            <a:r>
              <a:rPr sz="2400" spc="-140" dirty="0">
                <a:latin typeface="Microsoft Sans Serif"/>
                <a:cs typeface="Microsoft Sans Serif"/>
              </a:rPr>
              <a:t>the</a:t>
            </a:r>
            <a:r>
              <a:rPr sz="2400" dirty="0">
                <a:latin typeface="Microsoft Sans Serif"/>
                <a:cs typeface="Microsoft Sans Serif"/>
              </a:rPr>
              <a:t> </a:t>
            </a:r>
            <a:r>
              <a:rPr sz="2400" spc="-130" dirty="0">
                <a:latin typeface="Microsoft Sans Serif"/>
                <a:cs typeface="Microsoft Sans Serif"/>
              </a:rPr>
              <a:t>needle</a:t>
            </a:r>
            <a:r>
              <a:rPr sz="2400" spc="-20" dirty="0">
                <a:latin typeface="Microsoft Sans Serif"/>
                <a:cs typeface="Microsoft Sans Serif"/>
              </a:rPr>
              <a:t> </a:t>
            </a:r>
            <a:r>
              <a:rPr sz="2400" spc="-100" dirty="0">
                <a:latin typeface="Microsoft Sans Serif"/>
                <a:cs typeface="Microsoft Sans Serif"/>
              </a:rPr>
              <a:t>penetration </a:t>
            </a:r>
            <a:r>
              <a:rPr sz="2400" spc="-140" dirty="0">
                <a:latin typeface="Microsoft Sans Serif"/>
                <a:cs typeface="Microsoft Sans Serif"/>
              </a:rPr>
              <a:t>(injection)</a:t>
            </a:r>
            <a:r>
              <a:rPr sz="2400" spc="25" dirty="0">
                <a:latin typeface="Microsoft Sans Serif"/>
                <a:cs typeface="Microsoft Sans Serif"/>
              </a:rPr>
              <a:t> </a:t>
            </a:r>
            <a:r>
              <a:rPr sz="2400" spc="-10" dirty="0">
                <a:latin typeface="Microsoft Sans Serif"/>
                <a:cs typeface="Microsoft Sans Serif"/>
              </a:rPr>
              <a:t>site.</a:t>
            </a:r>
            <a:endParaRPr sz="2400">
              <a:latin typeface="Microsoft Sans Serif"/>
              <a:cs typeface="Microsoft Sans Serif"/>
            </a:endParaRPr>
          </a:p>
        </p:txBody>
      </p:sp>
      <p:grpSp>
        <p:nvGrpSpPr>
          <p:cNvPr id="4" name="object 4"/>
          <p:cNvGrpSpPr/>
          <p:nvPr/>
        </p:nvGrpSpPr>
        <p:grpSpPr>
          <a:xfrm>
            <a:off x="6272783" y="1054693"/>
            <a:ext cx="5212080" cy="5535295"/>
            <a:chOff x="6272783" y="1054693"/>
            <a:chExt cx="5212080" cy="5535295"/>
          </a:xfrm>
        </p:grpSpPr>
        <p:pic>
          <p:nvPicPr>
            <p:cNvPr id="5" name="object 5"/>
            <p:cNvPicPr/>
            <p:nvPr/>
          </p:nvPicPr>
          <p:blipFill>
            <a:blip r:embed="rId2" cstate="print"/>
            <a:stretch>
              <a:fillRect/>
            </a:stretch>
          </p:blipFill>
          <p:spPr>
            <a:xfrm>
              <a:off x="6272783" y="1054693"/>
              <a:ext cx="5211603" cy="3303906"/>
            </a:xfrm>
            <a:prstGeom prst="rect">
              <a:avLst/>
            </a:prstGeom>
          </p:spPr>
        </p:pic>
        <p:pic>
          <p:nvPicPr>
            <p:cNvPr id="6" name="object 6"/>
            <p:cNvPicPr/>
            <p:nvPr/>
          </p:nvPicPr>
          <p:blipFill>
            <a:blip r:embed="rId3" cstate="print"/>
            <a:stretch>
              <a:fillRect/>
            </a:stretch>
          </p:blipFill>
          <p:spPr>
            <a:xfrm>
              <a:off x="7153655" y="4230556"/>
              <a:ext cx="3782644" cy="2359208"/>
            </a:xfrm>
            <a:prstGeom prst="rect">
              <a:avLst/>
            </a:prstGeom>
          </p:spPr>
        </p:pic>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91655" y="1536222"/>
            <a:ext cx="5230168" cy="3821425"/>
          </a:xfrm>
          <a:prstGeom prst="rect">
            <a:avLst/>
          </a:prstGeom>
        </p:spPr>
      </p:pic>
      <p:sp>
        <p:nvSpPr>
          <p:cNvPr id="3" name="object 3"/>
          <p:cNvSpPr txBox="1">
            <a:spLocks noGrp="1"/>
          </p:cNvSpPr>
          <p:nvPr>
            <p:ph type="title"/>
          </p:nvPr>
        </p:nvSpPr>
        <p:spPr>
          <a:xfrm>
            <a:off x="1220520" y="400939"/>
            <a:ext cx="8384540" cy="574040"/>
          </a:xfrm>
          <a:prstGeom prst="rect">
            <a:avLst/>
          </a:prstGeom>
        </p:spPr>
        <p:txBody>
          <a:bodyPr vert="horz" wrap="square" lIns="0" tIns="12700" rIns="0" bIns="0" rtlCol="0">
            <a:spAutoFit/>
          </a:bodyPr>
          <a:lstStyle/>
          <a:p>
            <a:pPr marL="12700">
              <a:lnSpc>
                <a:spcPct val="100000"/>
              </a:lnSpc>
              <a:spcBef>
                <a:spcPts val="100"/>
              </a:spcBef>
            </a:pPr>
            <a:r>
              <a:rPr spc="-325" dirty="0"/>
              <a:t>INFERIOR</a:t>
            </a:r>
            <a:r>
              <a:rPr spc="-30" dirty="0"/>
              <a:t> </a:t>
            </a:r>
            <a:r>
              <a:rPr spc="-405" dirty="0"/>
              <a:t>ALVEOLAR</a:t>
            </a:r>
            <a:r>
              <a:rPr spc="-25" dirty="0"/>
              <a:t> </a:t>
            </a:r>
            <a:r>
              <a:rPr spc="-459" dirty="0"/>
              <a:t>NERVE</a:t>
            </a:r>
            <a:r>
              <a:rPr spc="-10" dirty="0"/>
              <a:t> </a:t>
            </a:r>
            <a:r>
              <a:rPr spc="-484" dirty="0"/>
              <a:t>BLOCK</a:t>
            </a:r>
            <a:r>
              <a:rPr spc="-10" dirty="0"/>
              <a:t> </a:t>
            </a:r>
            <a:r>
              <a:rPr spc="-155" dirty="0"/>
              <a:t>(IANB)</a:t>
            </a:r>
          </a:p>
        </p:txBody>
      </p:sp>
      <p:sp>
        <p:nvSpPr>
          <p:cNvPr id="4" name="object 4"/>
          <p:cNvSpPr txBox="1"/>
          <p:nvPr/>
        </p:nvSpPr>
        <p:spPr>
          <a:xfrm>
            <a:off x="753567" y="1133361"/>
            <a:ext cx="5564505" cy="4891082"/>
          </a:xfrm>
          <a:prstGeom prst="rect">
            <a:avLst/>
          </a:prstGeom>
        </p:spPr>
        <p:txBody>
          <a:bodyPr vert="horz" wrap="square" lIns="0" tIns="58419" rIns="0" bIns="0" rtlCol="0">
            <a:spAutoFit/>
          </a:bodyPr>
          <a:lstStyle/>
          <a:p>
            <a:pPr marL="308610" indent="-295910">
              <a:lnSpc>
                <a:spcPct val="100000"/>
              </a:lnSpc>
              <a:spcBef>
                <a:spcPts val="459"/>
              </a:spcBef>
              <a:buAutoNum type="arabicPeriod" startAt="4"/>
              <a:tabLst>
                <a:tab pos="308610" algn="l"/>
              </a:tabLst>
            </a:pPr>
            <a:r>
              <a:rPr lang="en-US" sz="2200" b="1" spc="-100" dirty="0">
                <a:latin typeface="Arial"/>
                <a:cs typeface="Arial"/>
              </a:rPr>
              <a:t> </a:t>
            </a:r>
            <a:r>
              <a:rPr sz="2200" b="1" dirty="0">
                <a:latin typeface="Microsoft Sans Serif"/>
                <a:cs typeface="Microsoft Sans Serif"/>
              </a:rPr>
              <a:t>Needle</a:t>
            </a:r>
            <a:r>
              <a:rPr sz="2200" b="1" spc="-55" dirty="0">
                <a:latin typeface="Microsoft Sans Serif"/>
                <a:cs typeface="Microsoft Sans Serif"/>
              </a:rPr>
              <a:t> </a:t>
            </a:r>
            <a:r>
              <a:rPr sz="2200" b="1" spc="-90" dirty="0">
                <a:latin typeface="Microsoft Sans Serif"/>
                <a:cs typeface="Microsoft Sans Serif"/>
              </a:rPr>
              <a:t>penetration</a:t>
            </a:r>
            <a:r>
              <a:rPr sz="2200" b="1" spc="-55" dirty="0">
                <a:latin typeface="Microsoft Sans Serif"/>
                <a:cs typeface="Microsoft Sans Serif"/>
              </a:rPr>
              <a:t> </a:t>
            </a:r>
            <a:r>
              <a:rPr sz="2200" b="1" spc="-130" dirty="0">
                <a:latin typeface="Microsoft Sans Serif"/>
                <a:cs typeface="Microsoft Sans Serif"/>
              </a:rPr>
              <a:t>(injection)</a:t>
            </a:r>
            <a:r>
              <a:rPr sz="2200" b="1" spc="5" dirty="0">
                <a:latin typeface="Microsoft Sans Serif"/>
                <a:cs typeface="Microsoft Sans Serif"/>
              </a:rPr>
              <a:t> </a:t>
            </a:r>
            <a:r>
              <a:rPr sz="2200" b="1" spc="-20" dirty="0">
                <a:latin typeface="Microsoft Sans Serif"/>
                <a:cs typeface="Microsoft Sans Serif"/>
              </a:rPr>
              <a:t>site</a:t>
            </a:r>
            <a:endParaRPr sz="2200" b="1" dirty="0">
              <a:latin typeface="Microsoft Sans Serif"/>
              <a:cs typeface="Microsoft Sans Serif"/>
            </a:endParaRPr>
          </a:p>
          <a:p>
            <a:pPr marL="240029" marR="5080" lvl="1" indent="-227329">
              <a:lnSpc>
                <a:spcPct val="100000"/>
              </a:lnSpc>
              <a:spcBef>
                <a:spcPts val="1010"/>
              </a:spcBef>
              <a:buSzPct val="125000"/>
              <a:buFont typeface="Arial MT"/>
              <a:buChar char="•"/>
              <a:tabLst>
                <a:tab pos="241300" algn="l"/>
              </a:tabLst>
            </a:pPr>
            <a:r>
              <a:rPr sz="2200" spc="-80" dirty="0">
                <a:latin typeface="Microsoft Sans Serif"/>
                <a:cs typeface="Microsoft Sans Serif"/>
              </a:rPr>
              <a:t>–</a:t>
            </a:r>
            <a:r>
              <a:rPr sz="2200" b="1" spc="-80" dirty="0">
                <a:latin typeface="Arial"/>
                <a:cs typeface="Arial"/>
              </a:rPr>
              <a:t>Height</a:t>
            </a:r>
            <a:r>
              <a:rPr sz="2200" b="1" spc="-75" dirty="0">
                <a:latin typeface="Arial"/>
                <a:cs typeface="Arial"/>
              </a:rPr>
              <a:t> </a:t>
            </a:r>
            <a:r>
              <a:rPr sz="2200" b="1" dirty="0">
                <a:latin typeface="Arial"/>
                <a:cs typeface="Arial"/>
              </a:rPr>
              <a:t>of</a:t>
            </a:r>
            <a:r>
              <a:rPr sz="2200" b="1" spc="-75" dirty="0">
                <a:latin typeface="Arial"/>
                <a:cs typeface="Arial"/>
              </a:rPr>
              <a:t> </a:t>
            </a:r>
            <a:r>
              <a:rPr sz="2200" b="1" spc="-150" dirty="0">
                <a:latin typeface="Arial"/>
                <a:cs typeface="Arial"/>
              </a:rPr>
              <a:t>injection:</a:t>
            </a:r>
            <a:r>
              <a:rPr sz="2200" b="1" spc="-65" dirty="0">
                <a:latin typeface="Arial"/>
                <a:cs typeface="Arial"/>
              </a:rPr>
              <a:t> </a:t>
            </a:r>
            <a:r>
              <a:rPr sz="2200" dirty="0">
                <a:latin typeface="Microsoft Sans Serif"/>
                <a:cs typeface="Microsoft Sans Serif"/>
              </a:rPr>
              <a:t>a</a:t>
            </a:r>
            <a:r>
              <a:rPr sz="2200" spc="-30" dirty="0">
                <a:latin typeface="Microsoft Sans Serif"/>
                <a:cs typeface="Microsoft Sans Serif"/>
              </a:rPr>
              <a:t> </a:t>
            </a:r>
            <a:r>
              <a:rPr sz="2200" spc="-95" dirty="0">
                <a:latin typeface="Microsoft Sans Serif"/>
                <a:cs typeface="Microsoft Sans Serif"/>
              </a:rPr>
              <a:t>line</a:t>
            </a:r>
            <a:r>
              <a:rPr sz="2200" spc="-30" dirty="0">
                <a:latin typeface="Microsoft Sans Serif"/>
                <a:cs typeface="Microsoft Sans Serif"/>
              </a:rPr>
              <a:t> </a:t>
            </a:r>
            <a:r>
              <a:rPr sz="2200" spc="-25" dirty="0">
                <a:latin typeface="Microsoft Sans Serif"/>
                <a:cs typeface="Microsoft Sans Serif"/>
              </a:rPr>
              <a:t>parallel</a:t>
            </a:r>
            <a:r>
              <a:rPr sz="2200" spc="-85" dirty="0">
                <a:latin typeface="Microsoft Sans Serif"/>
                <a:cs typeface="Microsoft Sans Serif"/>
              </a:rPr>
              <a:t> </a:t>
            </a:r>
            <a:r>
              <a:rPr sz="2200" dirty="0">
                <a:latin typeface="Microsoft Sans Serif"/>
                <a:cs typeface="Microsoft Sans Serif"/>
              </a:rPr>
              <a:t>to</a:t>
            </a:r>
            <a:r>
              <a:rPr sz="2200" spc="-25" dirty="0">
                <a:latin typeface="Microsoft Sans Serif"/>
                <a:cs typeface="Microsoft Sans Serif"/>
              </a:rPr>
              <a:t> </a:t>
            </a:r>
            <a:r>
              <a:rPr sz="2200" b="1" spc="-165" dirty="0">
                <a:latin typeface="Arial"/>
                <a:cs typeface="Arial"/>
              </a:rPr>
              <a:t>occlusal 	</a:t>
            </a:r>
            <a:r>
              <a:rPr sz="2200" b="1" spc="-135" dirty="0">
                <a:latin typeface="Arial"/>
                <a:cs typeface="Arial"/>
              </a:rPr>
              <a:t>plane</a:t>
            </a:r>
            <a:r>
              <a:rPr sz="2200" b="1" spc="-60" dirty="0">
                <a:latin typeface="Arial"/>
                <a:cs typeface="Arial"/>
              </a:rPr>
              <a:t> </a:t>
            </a:r>
            <a:r>
              <a:rPr sz="2200" spc="-125" dirty="0">
                <a:latin typeface="Microsoft Sans Serif"/>
                <a:cs typeface="Microsoft Sans Serif"/>
              </a:rPr>
              <a:t>bisecting</a:t>
            </a:r>
            <a:r>
              <a:rPr sz="2200" spc="30" dirty="0">
                <a:latin typeface="Microsoft Sans Serif"/>
                <a:cs typeface="Microsoft Sans Serif"/>
              </a:rPr>
              <a:t> </a:t>
            </a:r>
            <a:r>
              <a:rPr sz="2200" spc="-130" dirty="0">
                <a:latin typeface="Microsoft Sans Serif"/>
                <a:cs typeface="Microsoft Sans Serif"/>
              </a:rPr>
              <a:t>the</a:t>
            </a:r>
            <a:r>
              <a:rPr sz="2200" spc="15" dirty="0">
                <a:latin typeface="Microsoft Sans Serif"/>
                <a:cs typeface="Microsoft Sans Serif"/>
              </a:rPr>
              <a:t> </a:t>
            </a:r>
            <a:r>
              <a:rPr sz="2200" spc="-195" dirty="0">
                <a:latin typeface="Microsoft Sans Serif"/>
                <a:cs typeface="Microsoft Sans Serif"/>
              </a:rPr>
              <a:t>thumb</a:t>
            </a:r>
            <a:r>
              <a:rPr sz="2200" spc="30" dirty="0">
                <a:latin typeface="Microsoft Sans Serif"/>
                <a:cs typeface="Microsoft Sans Serif"/>
              </a:rPr>
              <a:t> </a:t>
            </a:r>
            <a:r>
              <a:rPr sz="2200" spc="-65" dirty="0">
                <a:latin typeface="Microsoft Sans Serif"/>
                <a:cs typeface="Microsoft Sans Serif"/>
              </a:rPr>
              <a:t>placed</a:t>
            </a:r>
            <a:r>
              <a:rPr sz="2200" spc="20" dirty="0">
                <a:latin typeface="Microsoft Sans Serif"/>
                <a:cs typeface="Microsoft Sans Serif"/>
              </a:rPr>
              <a:t> </a:t>
            </a:r>
            <a:r>
              <a:rPr sz="2200" spc="-204" dirty="0">
                <a:latin typeface="Microsoft Sans Serif"/>
                <a:cs typeface="Microsoft Sans Serif"/>
              </a:rPr>
              <a:t>on</a:t>
            </a:r>
            <a:r>
              <a:rPr sz="2200" spc="40" dirty="0">
                <a:latin typeface="Microsoft Sans Serif"/>
                <a:cs typeface="Microsoft Sans Serif"/>
              </a:rPr>
              <a:t> </a:t>
            </a:r>
            <a:r>
              <a:rPr sz="2200" b="1" spc="-50" dirty="0">
                <a:latin typeface="Arial"/>
                <a:cs typeface="Arial"/>
              </a:rPr>
              <a:t>coronoid 	</a:t>
            </a:r>
            <a:r>
              <a:rPr sz="2200" b="1" spc="-25" dirty="0">
                <a:latin typeface="Arial"/>
                <a:cs typeface="Arial"/>
              </a:rPr>
              <a:t>notch.</a:t>
            </a:r>
            <a:endParaRPr sz="2200" dirty="0">
              <a:latin typeface="Arial"/>
              <a:cs typeface="Arial"/>
            </a:endParaRPr>
          </a:p>
          <a:p>
            <a:pPr marL="240029" marR="875030" lvl="1" indent="-227329">
              <a:lnSpc>
                <a:spcPct val="100000"/>
              </a:lnSpc>
              <a:spcBef>
                <a:spcPts val="990"/>
              </a:spcBef>
              <a:buSzPct val="125000"/>
              <a:buFont typeface="Arial MT"/>
              <a:buChar char="•"/>
              <a:tabLst>
                <a:tab pos="241300" algn="l"/>
              </a:tabLst>
            </a:pPr>
            <a:r>
              <a:rPr sz="2200" spc="-95" dirty="0">
                <a:latin typeface="Microsoft Sans Serif"/>
                <a:cs typeface="Microsoft Sans Serif"/>
              </a:rPr>
              <a:t>–</a:t>
            </a:r>
            <a:r>
              <a:rPr sz="2200" b="1" spc="-95" dirty="0">
                <a:latin typeface="Arial"/>
                <a:cs typeface="Arial"/>
              </a:rPr>
              <a:t>Point</a:t>
            </a:r>
            <a:r>
              <a:rPr sz="2200" b="1" spc="-60" dirty="0">
                <a:latin typeface="Arial"/>
                <a:cs typeface="Arial"/>
              </a:rPr>
              <a:t> </a:t>
            </a:r>
            <a:r>
              <a:rPr sz="2200" b="1" dirty="0">
                <a:latin typeface="Arial"/>
                <a:cs typeface="Arial"/>
              </a:rPr>
              <a:t>of</a:t>
            </a:r>
            <a:r>
              <a:rPr sz="2200" b="1" spc="30" dirty="0">
                <a:latin typeface="Arial"/>
                <a:cs typeface="Arial"/>
              </a:rPr>
              <a:t> </a:t>
            </a:r>
            <a:r>
              <a:rPr sz="2200" b="1" spc="-150" dirty="0">
                <a:latin typeface="Arial"/>
                <a:cs typeface="Arial"/>
              </a:rPr>
              <a:t>injection:</a:t>
            </a:r>
            <a:r>
              <a:rPr sz="2200" b="1" spc="-70" dirty="0">
                <a:latin typeface="Arial"/>
                <a:cs typeface="Arial"/>
              </a:rPr>
              <a:t> </a:t>
            </a:r>
            <a:r>
              <a:rPr sz="2200" spc="-110" dirty="0">
                <a:latin typeface="Microsoft Sans Serif"/>
                <a:cs typeface="Microsoft Sans Serif"/>
              </a:rPr>
              <a:t>deepest</a:t>
            </a:r>
            <a:r>
              <a:rPr sz="2200" spc="-40" dirty="0">
                <a:latin typeface="Microsoft Sans Serif"/>
                <a:cs typeface="Microsoft Sans Serif"/>
              </a:rPr>
              <a:t> </a:t>
            </a:r>
            <a:r>
              <a:rPr sz="2200" dirty="0">
                <a:latin typeface="Microsoft Sans Serif"/>
                <a:cs typeface="Microsoft Sans Serif"/>
              </a:rPr>
              <a:t>part</a:t>
            </a:r>
            <a:r>
              <a:rPr sz="2200" spc="-35" dirty="0">
                <a:latin typeface="Microsoft Sans Serif"/>
                <a:cs typeface="Microsoft Sans Serif"/>
              </a:rPr>
              <a:t> </a:t>
            </a:r>
            <a:r>
              <a:rPr sz="2200" dirty="0">
                <a:latin typeface="Microsoft Sans Serif"/>
                <a:cs typeface="Microsoft Sans Serif"/>
              </a:rPr>
              <a:t>of</a:t>
            </a:r>
            <a:r>
              <a:rPr sz="2200" spc="65" dirty="0">
                <a:latin typeface="Microsoft Sans Serif"/>
                <a:cs typeface="Microsoft Sans Serif"/>
              </a:rPr>
              <a:t> </a:t>
            </a:r>
            <a:r>
              <a:rPr sz="2200" spc="-105" dirty="0">
                <a:latin typeface="Microsoft Sans Serif"/>
                <a:cs typeface="Microsoft Sans Serif"/>
              </a:rPr>
              <a:t>the 	</a:t>
            </a:r>
            <a:r>
              <a:rPr sz="2200" spc="-80" dirty="0">
                <a:latin typeface="Microsoft Sans Serif"/>
                <a:cs typeface="Microsoft Sans Serif"/>
              </a:rPr>
              <a:t>pterygomandibular</a:t>
            </a:r>
            <a:r>
              <a:rPr sz="2200" dirty="0">
                <a:latin typeface="Microsoft Sans Serif"/>
                <a:cs typeface="Microsoft Sans Serif"/>
              </a:rPr>
              <a:t> </a:t>
            </a:r>
            <a:r>
              <a:rPr sz="2200" spc="-20" dirty="0">
                <a:latin typeface="Microsoft Sans Serif"/>
                <a:cs typeface="Microsoft Sans Serif"/>
              </a:rPr>
              <a:t>raphe</a:t>
            </a:r>
            <a:endParaRPr sz="2200" dirty="0">
              <a:latin typeface="Microsoft Sans Serif"/>
              <a:cs typeface="Microsoft Sans Serif"/>
            </a:endParaRPr>
          </a:p>
          <a:p>
            <a:pPr marL="304800" indent="-292100">
              <a:lnSpc>
                <a:spcPct val="100000"/>
              </a:lnSpc>
              <a:spcBef>
                <a:spcPts val="1010"/>
              </a:spcBef>
              <a:buFont typeface="Microsoft Sans Serif"/>
              <a:buAutoNum type="arabicPeriod" startAt="5"/>
              <a:tabLst>
                <a:tab pos="304800" algn="l"/>
              </a:tabLst>
            </a:pPr>
            <a:r>
              <a:rPr sz="2200" b="1" spc="-225" dirty="0">
                <a:latin typeface="Arial"/>
                <a:cs typeface="Arial"/>
              </a:rPr>
              <a:t>Tissue</a:t>
            </a:r>
            <a:r>
              <a:rPr sz="2200" b="1" spc="10" dirty="0">
                <a:latin typeface="Arial"/>
                <a:cs typeface="Arial"/>
              </a:rPr>
              <a:t> </a:t>
            </a:r>
            <a:r>
              <a:rPr sz="2200" b="1" spc="-45" dirty="0">
                <a:latin typeface="Arial"/>
                <a:cs typeface="Arial"/>
              </a:rPr>
              <a:t>preparation</a:t>
            </a:r>
            <a:endParaRPr sz="2200" dirty="0">
              <a:latin typeface="Arial"/>
              <a:cs typeface="Arial"/>
            </a:endParaRPr>
          </a:p>
          <a:p>
            <a:pPr marL="240029" lvl="1" indent="-227329">
              <a:lnSpc>
                <a:spcPct val="100000"/>
              </a:lnSpc>
              <a:spcBef>
                <a:spcPts val="1005"/>
              </a:spcBef>
              <a:buSzPct val="125000"/>
              <a:buFont typeface="Arial MT"/>
              <a:buChar char="•"/>
              <a:tabLst>
                <a:tab pos="240029" algn="l"/>
              </a:tabLst>
            </a:pPr>
            <a:r>
              <a:rPr sz="2200" spc="50" dirty="0">
                <a:latin typeface="Microsoft Sans Serif"/>
                <a:cs typeface="Microsoft Sans Serif"/>
              </a:rPr>
              <a:t>–Dry</a:t>
            </a:r>
            <a:r>
              <a:rPr sz="2200" spc="-40" dirty="0">
                <a:latin typeface="Microsoft Sans Serif"/>
                <a:cs typeface="Microsoft Sans Serif"/>
              </a:rPr>
              <a:t> </a:t>
            </a:r>
            <a:r>
              <a:rPr sz="2200" spc="-100" dirty="0">
                <a:latin typeface="Microsoft Sans Serif"/>
                <a:cs typeface="Microsoft Sans Serif"/>
              </a:rPr>
              <a:t>with</a:t>
            </a:r>
            <a:r>
              <a:rPr sz="2200" dirty="0">
                <a:latin typeface="Microsoft Sans Serif"/>
                <a:cs typeface="Microsoft Sans Serif"/>
              </a:rPr>
              <a:t> </a:t>
            </a:r>
            <a:r>
              <a:rPr sz="2200" spc="-95" dirty="0">
                <a:latin typeface="Microsoft Sans Serif"/>
                <a:cs typeface="Microsoft Sans Serif"/>
              </a:rPr>
              <a:t>sterile</a:t>
            </a:r>
            <a:r>
              <a:rPr sz="2200" spc="-15" dirty="0">
                <a:latin typeface="Microsoft Sans Serif"/>
                <a:cs typeface="Microsoft Sans Serif"/>
              </a:rPr>
              <a:t> </a:t>
            </a:r>
            <a:r>
              <a:rPr sz="2200" spc="-10" dirty="0">
                <a:latin typeface="Microsoft Sans Serif"/>
                <a:cs typeface="Microsoft Sans Serif"/>
              </a:rPr>
              <a:t>gauze.</a:t>
            </a:r>
            <a:endParaRPr sz="2200" dirty="0">
              <a:latin typeface="Microsoft Sans Serif"/>
              <a:cs typeface="Microsoft Sans Serif"/>
            </a:endParaRPr>
          </a:p>
          <a:p>
            <a:pPr marL="240029" marR="241300" lvl="1" indent="-227329">
              <a:lnSpc>
                <a:spcPct val="100000"/>
              </a:lnSpc>
              <a:spcBef>
                <a:spcPts val="990"/>
              </a:spcBef>
              <a:buSzPct val="125000"/>
              <a:buFont typeface="Arial MT"/>
              <a:buChar char="•"/>
              <a:tabLst>
                <a:tab pos="241300" algn="l"/>
              </a:tabLst>
            </a:pPr>
            <a:r>
              <a:rPr sz="2200" dirty="0">
                <a:latin typeface="Microsoft Sans Serif"/>
                <a:cs typeface="Microsoft Sans Serif"/>
              </a:rPr>
              <a:t>–Apply</a:t>
            </a:r>
            <a:r>
              <a:rPr sz="2200" spc="-25" dirty="0">
                <a:latin typeface="Microsoft Sans Serif"/>
                <a:cs typeface="Microsoft Sans Serif"/>
              </a:rPr>
              <a:t> </a:t>
            </a:r>
            <a:r>
              <a:rPr sz="2200" spc="-60" dirty="0">
                <a:latin typeface="Microsoft Sans Serif"/>
                <a:cs typeface="Microsoft Sans Serif"/>
              </a:rPr>
              <a:t>topical</a:t>
            </a:r>
            <a:r>
              <a:rPr sz="2200" spc="5" dirty="0">
                <a:latin typeface="Microsoft Sans Serif"/>
                <a:cs typeface="Microsoft Sans Serif"/>
              </a:rPr>
              <a:t> </a:t>
            </a:r>
            <a:r>
              <a:rPr sz="2200" spc="-114" dirty="0">
                <a:latin typeface="Microsoft Sans Serif"/>
                <a:cs typeface="Microsoft Sans Serif"/>
              </a:rPr>
              <a:t>antiseptic</a:t>
            </a:r>
            <a:r>
              <a:rPr sz="2200" spc="-5" dirty="0">
                <a:latin typeface="Microsoft Sans Serif"/>
                <a:cs typeface="Microsoft Sans Serif"/>
              </a:rPr>
              <a:t> </a:t>
            </a:r>
            <a:r>
              <a:rPr sz="2200" spc="-80" dirty="0">
                <a:latin typeface="Microsoft Sans Serif"/>
                <a:cs typeface="Microsoft Sans Serif"/>
              </a:rPr>
              <a:t>(optional)</a:t>
            </a:r>
            <a:r>
              <a:rPr sz="2200" spc="15" dirty="0">
                <a:latin typeface="Microsoft Sans Serif"/>
                <a:cs typeface="Microsoft Sans Serif"/>
              </a:rPr>
              <a:t> </a:t>
            </a:r>
            <a:r>
              <a:rPr sz="2200" dirty="0">
                <a:latin typeface="Microsoft Sans Serif"/>
                <a:cs typeface="Microsoft Sans Serif"/>
              </a:rPr>
              <a:t>for</a:t>
            </a:r>
            <a:r>
              <a:rPr sz="2200" spc="10" dirty="0">
                <a:latin typeface="Microsoft Sans Serif"/>
                <a:cs typeface="Microsoft Sans Serif"/>
              </a:rPr>
              <a:t> </a:t>
            </a:r>
            <a:r>
              <a:rPr sz="2200" dirty="0">
                <a:latin typeface="Microsoft Sans Serif"/>
                <a:cs typeface="Microsoft Sans Serif"/>
              </a:rPr>
              <a:t>1</a:t>
            </a:r>
            <a:r>
              <a:rPr sz="2200" spc="15" dirty="0">
                <a:latin typeface="Microsoft Sans Serif"/>
                <a:cs typeface="Microsoft Sans Serif"/>
              </a:rPr>
              <a:t> </a:t>
            </a:r>
            <a:r>
              <a:rPr sz="2200" dirty="0">
                <a:latin typeface="Microsoft Sans Serif"/>
                <a:cs typeface="Microsoft Sans Serif"/>
              </a:rPr>
              <a:t>to</a:t>
            </a:r>
            <a:r>
              <a:rPr sz="2200" spc="15" dirty="0">
                <a:latin typeface="Microsoft Sans Serif"/>
                <a:cs typeface="Microsoft Sans Serif"/>
              </a:rPr>
              <a:t> </a:t>
            </a:r>
            <a:r>
              <a:rPr sz="2200" spc="-50" dirty="0">
                <a:latin typeface="Microsoft Sans Serif"/>
                <a:cs typeface="Microsoft Sans Serif"/>
              </a:rPr>
              <a:t>2 	</a:t>
            </a:r>
            <a:r>
              <a:rPr sz="2200" spc="-85" dirty="0">
                <a:latin typeface="Microsoft Sans Serif"/>
                <a:cs typeface="Microsoft Sans Serif"/>
              </a:rPr>
              <a:t>minutes.</a:t>
            </a:r>
            <a:endParaRPr sz="2200" dirty="0">
              <a:latin typeface="Microsoft Sans Serif"/>
              <a:cs typeface="Microsoft Sans Serif"/>
            </a:endParaRPr>
          </a:p>
          <a:p>
            <a:pPr marL="12700">
              <a:lnSpc>
                <a:spcPct val="100000"/>
              </a:lnSpc>
              <a:spcBef>
                <a:spcPts val="1010"/>
              </a:spcBef>
            </a:pPr>
            <a:r>
              <a:rPr sz="2200" b="1" dirty="0">
                <a:latin typeface="Microsoft Sans Serif"/>
                <a:cs typeface="Microsoft Sans Serif"/>
              </a:rPr>
              <a:t>6.</a:t>
            </a:r>
            <a:r>
              <a:rPr sz="2200" b="1" spc="-120" dirty="0">
                <a:latin typeface="Microsoft Sans Serif"/>
                <a:cs typeface="Microsoft Sans Serif"/>
              </a:rPr>
              <a:t> </a:t>
            </a:r>
            <a:r>
              <a:rPr sz="2200" spc="-150" dirty="0">
                <a:latin typeface="Microsoft Sans Serif"/>
                <a:cs typeface="Microsoft Sans Serif"/>
              </a:rPr>
              <a:t>Place</a:t>
            </a:r>
            <a:r>
              <a:rPr sz="2200" dirty="0">
                <a:latin typeface="Microsoft Sans Serif"/>
                <a:cs typeface="Microsoft Sans Serif"/>
              </a:rPr>
              <a:t> </a:t>
            </a:r>
            <a:r>
              <a:rPr sz="2200" spc="-130" dirty="0">
                <a:latin typeface="Microsoft Sans Serif"/>
                <a:cs typeface="Microsoft Sans Serif"/>
              </a:rPr>
              <a:t>the</a:t>
            </a:r>
            <a:r>
              <a:rPr sz="2200" spc="-15" dirty="0">
                <a:latin typeface="Microsoft Sans Serif"/>
                <a:cs typeface="Microsoft Sans Serif"/>
              </a:rPr>
              <a:t> </a:t>
            </a:r>
            <a:r>
              <a:rPr sz="2200" spc="-10" dirty="0">
                <a:latin typeface="Microsoft Sans Serif"/>
                <a:cs typeface="Microsoft Sans Serif"/>
              </a:rPr>
              <a:t>barrel</a:t>
            </a:r>
            <a:r>
              <a:rPr sz="2200" spc="-60" dirty="0">
                <a:latin typeface="Microsoft Sans Serif"/>
                <a:cs typeface="Microsoft Sans Serif"/>
              </a:rPr>
              <a:t> </a:t>
            </a:r>
            <a:r>
              <a:rPr sz="2200" dirty="0">
                <a:latin typeface="Microsoft Sans Serif"/>
                <a:cs typeface="Microsoft Sans Serif"/>
              </a:rPr>
              <a:t>of</a:t>
            </a:r>
            <a:r>
              <a:rPr sz="2200" spc="40" dirty="0">
                <a:latin typeface="Microsoft Sans Serif"/>
                <a:cs typeface="Microsoft Sans Serif"/>
              </a:rPr>
              <a:t> </a:t>
            </a:r>
            <a:r>
              <a:rPr sz="2200" spc="-120" dirty="0">
                <a:latin typeface="Microsoft Sans Serif"/>
                <a:cs typeface="Microsoft Sans Serif"/>
              </a:rPr>
              <a:t>the</a:t>
            </a:r>
            <a:r>
              <a:rPr sz="2200" spc="-15" dirty="0">
                <a:latin typeface="Microsoft Sans Serif"/>
                <a:cs typeface="Microsoft Sans Serif"/>
              </a:rPr>
              <a:t> </a:t>
            </a:r>
            <a:r>
              <a:rPr sz="2200" spc="-120" dirty="0">
                <a:latin typeface="Microsoft Sans Serif"/>
                <a:cs typeface="Microsoft Sans Serif"/>
              </a:rPr>
              <a:t>syringe</a:t>
            </a:r>
            <a:r>
              <a:rPr sz="2200" spc="-25" dirty="0">
                <a:latin typeface="Microsoft Sans Serif"/>
                <a:cs typeface="Microsoft Sans Serif"/>
              </a:rPr>
              <a:t> </a:t>
            </a:r>
            <a:r>
              <a:rPr sz="2200" spc="-110" dirty="0">
                <a:latin typeface="Microsoft Sans Serif"/>
                <a:cs typeface="Microsoft Sans Serif"/>
              </a:rPr>
              <a:t>in</a:t>
            </a:r>
            <a:r>
              <a:rPr sz="2200" spc="-30" dirty="0">
                <a:latin typeface="Microsoft Sans Serif"/>
                <a:cs typeface="Microsoft Sans Serif"/>
              </a:rPr>
              <a:t> </a:t>
            </a:r>
            <a:r>
              <a:rPr sz="2200" spc="-120" dirty="0">
                <a:latin typeface="Microsoft Sans Serif"/>
                <a:cs typeface="Microsoft Sans Serif"/>
              </a:rPr>
              <a:t>the</a:t>
            </a:r>
            <a:r>
              <a:rPr sz="2200" spc="-10" dirty="0">
                <a:latin typeface="Microsoft Sans Serif"/>
                <a:cs typeface="Microsoft Sans Serif"/>
              </a:rPr>
              <a:t> </a:t>
            </a:r>
            <a:r>
              <a:rPr sz="2200" spc="-125" dirty="0">
                <a:latin typeface="Microsoft Sans Serif"/>
                <a:cs typeface="Microsoft Sans Serif"/>
              </a:rPr>
              <a:t>corner</a:t>
            </a:r>
            <a:r>
              <a:rPr sz="2200" spc="-20" dirty="0">
                <a:latin typeface="Microsoft Sans Serif"/>
                <a:cs typeface="Microsoft Sans Serif"/>
              </a:rPr>
              <a:t> </a:t>
            </a:r>
            <a:r>
              <a:rPr sz="2200" spc="-25" dirty="0">
                <a:latin typeface="Microsoft Sans Serif"/>
                <a:cs typeface="Microsoft Sans Serif"/>
              </a:rPr>
              <a:t>of</a:t>
            </a:r>
            <a:endParaRPr sz="2200" dirty="0">
              <a:latin typeface="Microsoft Sans Serif"/>
              <a:cs typeface="Microsoft Sans Serif"/>
            </a:endParaRPr>
          </a:p>
          <a:p>
            <a:pPr marL="12700">
              <a:lnSpc>
                <a:spcPct val="100000"/>
              </a:lnSpc>
            </a:pPr>
            <a:r>
              <a:rPr sz="2200" spc="-125" dirty="0">
                <a:latin typeface="Microsoft Sans Serif"/>
                <a:cs typeface="Microsoft Sans Serif"/>
              </a:rPr>
              <a:t>the</a:t>
            </a:r>
            <a:r>
              <a:rPr sz="2200" spc="-25" dirty="0">
                <a:latin typeface="Microsoft Sans Serif"/>
                <a:cs typeface="Microsoft Sans Serif"/>
              </a:rPr>
              <a:t> </a:t>
            </a:r>
            <a:r>
              <a:rPr sz="2200" spc="-220" dirty="0">
                <a:latin typeface="Microsoft Sans Serif"/>
                <a:cs typeface="Microsoft Sans Serif"/>
              </a:rPr>
              <a:t>mouth</a:t>
            </a:r>
            <a:r>
              <a:rPr sz="2200" spc="30" dirty="0">
                <a:latin typeface="Microsoft Sans Serif"/>
                <a:cs typeface="Microsoft Sans Serif"/>
              </a:rPr>
              <a:t> </a:t>
            </a:r>
            <a:r>
              <a:rPr sz="2200" spc="-204" dirty="0">
                <a:latin typeface="Microsoft Sans Serif"/>
                <a:cs typeface="Microsoft Sans Serif"/>
              </a:rPr>
              <a:t>on</a:t>
            </a:r>
            <a:r>
              <a:rPr sz="2200" spc="5" dirty="0">
                <a:latin typeface="Microsoft Sans Serif"/>
                <a:cs typeface="Microsoft Sans Serif"/>
              </a:rPr>
              <a:t> </a:t>
            </a:r>
            <a:r>
              <a:rPr sz="2200" spc="-114" dirty="0">
                <a:latin typeface="Microsoft Sans Serif"/>
                <a:cs typeface="Microsoft Sans Serif"/>
              </a:rPr>
              <a:t>the</a:t>
            </a:r>
            <a:r>
              <a:rPr sz="2200" spc="20" dirty="0">
                <a:latin typeface="Microsoft Sans Serif"/>
                <a:cs typeface="Microsoft Sans Serif"/>
              </a:rPr>
              <a:t> </a:t>
            </a:r>
            <a:r>
              <a:rPr sz="2200" spc="-70" dirty="0">
                <a:latin typeface="Microsoft Sans Serif"/>
                <a:cs typeface="Microsoft Sans Serif"/>
              </a:rPr>
              <a:t>contralateral</a:t>
            </a:r>
            <a:r>
              <a:rPr sz="2200" spc="-20" dirty="0">
                <a:latin typeface="Microsoft Sans Serif"/>
                <a:cs typeface="Microsoft Sans Serif"/>
              </a:rPr>
              <a:t> side</a:t>
            </a:r>
            <a:endParaRPr sz="2200" dirty="0">
              <a:latin typeface="Microsoft Sans Serif"/>
              <a:cs typeface="Microsoft Sans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7359</Words>
  <Application>Microsoft Office PowerPoint</Application>
  <PresentationFormat>Широкоэкранный</PresentationFormat>
  <Paragraphs>887</Paragraphs>
  <Slides>134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134</vt:i4>
      </vt:variant>
    </vt:vector>
  </HeadingPairs>
  <TitlesOfParts>
    <vt:vector size="139" baseType="lpstr">
      <vt:lpstr>Arial</vt:lpstr>
      <vt:lpstr>Arial MT</vt:lpstr>
      <vt:lpstr>Calibri</vt:lpstr>
      <vt:lpstr>Microsoft Sans Serif</vt:lpstr>
      <vt:lpstr>Office Theme</vt:lpstr>
      <vt:lpstr>LOCAL AND REGIONAL ANESTHESIA IN DENTISTRY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William Stewart Halsted in 1922</vt:lpstr>
      <vt:lpstr>Презентация PowerPoint</vt:lpstr>
      <vt:lpstr>Презентация PowerPoint</vt:lpstr>
      <vt:lpstr>Презентация PowerPoint</vt:lpstr>
      <vt:lpstr>Презентация PowerPoint</vt:lpstr>
      <vt:lpstr>METHODS OF INDUCING LOCAL ANESTHESIA:</vt:lpstr>
      <vt:lpstr>Презентация PowerPoint</vt:lpstr>
      <vt:lpstr>Nerves</vt:lpstr>
      <vt:lpstr>Nerves</vt:lpstr>
      <vt:lpstr>Nerves</vt:lpstr>
      <vt:lpstr>Nerves</vt:lpstr>
      <vt:lpstr>Nerves</vt:lpstr>
      <vt:lpstr>Nerves</vt:lpstr>
      <vt:lpstr>MAXILLARY :</vt:lpstr>
      <vt:lpstr>Презентация PowerPoint</vt:lpstr>
      <vt:lpstr>Презентация PowerPoint</vt:lpstr>
      <vt:lpstr>POSTERIOR SUPERIOR ALVEOLAR NERVE BLOCK</vt:lpstr>
      <vt:lpstr>Nerve</vt:lpstr>
      <vt:lpstr>POSTERIOR SUPERIOR ALVEOLAR NERVE BLOCK</vt:lpstr>
      <vt:lpstr>POSTERIOR SUPERIOR ALVEOLAR NERVE BLOCK</vt:lpstr>
      <vt:lpstr>POSTERIOR SUPERIOR ALVEOLAR NERVE BLOCK</vt:lpstr>
      <vt:lpstr>POSTERIOR SUPERIOR ALVEOLAR NERVE BLOCK</vt:lpstr>
      <vt:lpstr>POSTERIOR SUPERIOR ALVEOLAR NERVE BLOCK TECHNIQUE</vt:lpstr>
      <vt:lpstr>PROCEDURE</vt:lpstr>
      <vt:lpstr>PROCEDURE</vt:lpstr>
      <vt:lpstr>PROCEDURE</vt:lpstr>
      <vt:lpstr>PROCEDURE</vt:lpstr>
      <vt:lpstr>PROCEDURE</vt:lpstr>
      <vt:lpstr>COMPLICATIONS</vt:lpstr>
      <vt:lpstr>ANTERIOR SUPERIOR ALVEOLAR NERVE BLOCK</vt:lpstr>
      <vt:lpstr>Nerves</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ANTERIOR SUPERIOR ALVEOLAR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GREATER PALATINE NERVE BLOCK</vt:lpstr>
      <vt:lpstr>NASOPALATINE NERVE BLOCK</vt:lpstr>
      <vt:lpstr>NASOPALATINE NERVE BLOCK</vt:lpstr>
      <vt:lpstr>NASOPALATINE NERVE BLOCK</vt:lpstr>
      <vt:lpstr>NASOPALATINE NERVE BLOCK</vt:lpstr>
      <vt:lpstr>NASOPALATINE NERVE BLOCK</vt:lpstr>
      <vt:lpstr>NASOPALATINE NERVE BLOCK</vt:lpstr>
      <vt:lpstr>NASOPALATINE NERVE BLOCK</vt:lpstr>
      <vt:lpstr>NASOPALATINE NERVE BLOCK</vt:lpstr>
      <vt:lpstr>NASOPALATINE NERVE BLOCK</vt:lpstr>
      <vt:lpstr>NASOPALATINE NERVE BLOCK</vt:lpstr>
      <vt:lpstr>NASOPALATINE NERVE BLOCK</vt:lpstr>
      <vt:lpstr>NASOPALATINE NERVE BLOCK</vt:lpstr>
      <vt:lpstr>NASOPALATINE NERVE BLOCK</vt:lpstr>
      <vt:lpstr>NASOPALATINE NERVE BLOCK</vt:lpstr>
      <vt:lpstr>NASOPALATINE NERVE BLOCK</vt:lpstr>
      <vt:lpstr>MANDIBULAR BLOCKS</vt:lpstr>
      <vt:lpstr>INFERIOR ALVEOLAR NERVE BLOCK (IANB)</vt:lpstr>
      <vt:lpstr>Nerves</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INFERIOR ALVEOLAR NERVE BLOCK (IANB)</vt:lpstr>
      <vt:lpstr>BUCCAL NERVE BLOCK</vt:lpstr>
      <vt:lpstr>BUCCAL NERVE BLOCK</vt:lpstr>
      <vt:lpstr>BUCCAL NERVE BLOCK</vt:lpstr>
      <vt:lpstr>BUCCAL NERVE BLOCK</vt:lpstr>
      <vt:lpstr>BUCCAL NERVE BLOCK</vt:lpstr>
      <vt:lpstr>GOW-GATES TECHNIQUE</vt:lpstr>
      <vt:lpstr>GOW-GATES TECHNIQUE</vt:lpstr>
      <vt:lpstr>GOW-GATES TECHNIQUE</vt:lpstr>
      <vt:lpstr>GOW-GATES TECHNIQUE</vt:lpstr>
      <vt:lpstr>GOW-GATES TECHNIQUE</vt:lpstr>
      <vt:lpstr>GOW-GATES TECHNIQUE</vt:lpstr>
      <vt:lpstr>GOW-GATES TECHNIQUE</vt:lpstr>
      <vt:lpstr>GOW-GATES TECHNIQUE</vt:lpstr>
      <vt:lpstr>VAZIRANI-AKINOSI CLOSED-MOUTH MANDIBULAR BLOCK</vt:lpstr>
      <vt:lpstr>VAZIRANI-AKINOSI CLOSED-MOUTH MANDIBULAR BLOCK</vt:lpstr>
      <vt:lpstr>VAZIRANI-AKINOSI CLOSED-MOUTH MANDIBULAR BLOCK</vt:lpstr>
      <vt:lpstr>VAZIRANI-AKINOSI CLOSED-MOUTH MANDIBULAR BLOCK</vt:lpstr>
      <vt:lpstr>VAZIRANI-AKINOSI CLOSED-MOUTH MANDIBULAR BLOCK</vt:lpstr>
      <vt:lpstr>VAZIRANI-AKINOSI CLOSED-MOUTH MANDIBULAR BLOCK</vt:lpstr>
      <vt:lpstr>VAZIRANI-AKINOSI CLOSED-MOUTH MANDIBULAR BLOCK</vt:lpstr>
      <vt:lpstr>MENTAL NERVE BLOCK</vt:lpstr>
      <vt:lpstr>Nerve</vt:lpstr>
      <vt:lpstr>MENTAL NERVE BLOCK</vt:lpstr>
      <vt:lpstr>MENTAL NERVE BLOCK</vt:lpstr>
      <vt:lpstr>MENTAL NERVE BLOCK</vt:lpstr>
      <vt:lpstr>MENTAL NERVE BLOCK</vt:lpstr>
      <vt:lpstr>INCISIVE NERVE BLOCK</vt:lpstr>
      <vt:lpstr>INCISIVE NERVE BLOCK</vt:lpstr>
      <vt:lpstr>INCISIVE NERVE BLOCK</vt:lpstr>
      <vt:lpstr>INCISIVE NERVE BLOCK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and regional anesthesia in dentistry</dc:title>
  <dc:creator>Motelica Gabriela</dc:creator>
  <cp:lastModifiedBy>User</cp:lastModifiedBy>
  <cp:revision>3</cp:revision>
  <dcterms:created xsi:type="dcterms:W3CDTF">2024-11-24T18:02:34Z</dcterms:created>
  <dcterms:modified xsi:type="dcterms:W3CDTF">2025-10-24T17:59:44Z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2020-03-23T00:00:00Z</vt:filetime>
  </property>
  <property fmtid="{D5CDD505-2E9C-101B-9397-08002B2CF9AE}" pid="3" name="Creator">
    <vt:lpwstr>Microsoft® PowerPoint® 2013</vt:lpwstr>
  </property>
  <property fmtid="{D5CDD505-2E9C-101B-9397-08002B2CF9AE}" pid="4" name="LastSaved">
    <vt:filetime>2024-11-24T00:00:00Z</vt:filetime>
  </property>
  <property fmtid="{D5CDD505-2E9C-101B-9397-08002B2CF9AE}" pid="5" name="Producer">
    <vt:lpwstr>Microsoft® PowerPoint® 2013</vt:lpwstr>
  </property>
</Properties>
</file>