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notesMasterIdLst>
    <p:notesMasterId r:id="rId64"/>
  </p:notesMasterIdLst>
  <p:sldIdLst>
    <p:sldId id="286" r:id="rId3"/>
    <p:sldId id="311" r:id="rId4"/>
    <p:sldId id="287" r:id="rId5"/>
    <p:sldId id="258" r:id="rId6"/>
    <p:sldId id="306" r:id="rId7"/>
    <p:sldId id="290" r:id="rId8"/>
    <p:sldId id="320" r:id="rId9"/>
    <p:sldId id="316" r:id="rId10"/>
    <p:sldId id="325" r:id="rId11"/>
    <p:sldId id="329" r:id="rId12"/>
    <p:sldId id="315" r:id="rId13"/>
    <p:sldId id="321" r:id="rId14"/>
    <p:sldId id="322" r:id="rId15"/>
    <p:sldId id="317" r:id="rId16"/>
    <p:sldId id="326" r:id="rId17"/>
    <p:sldId id="323" r:id="rId18"/>
    <p:sldId id="327" r:id="rId19"/>
    <p:sldId id="318" r:id="rId20"/>
    <p:sldId id="328" r:id="rId21"/>
    <p:sldId id="324" r:id="rId22"/>
    <p:sldId id="330" r:id="rId23"/>
    <p:sldId id="305" r:id="rId24"/>
    <p:sldId id="308" r:id="rId25"/>
    <p:sldId id="257" r:id="rId26"/>
    <p:sldId id="304" r:id="rId27"/>
    <p:sldId id="260" r:id="rId28"/>
    <p:sldId id="293" r:id="rId29"/>
    <p:sldId id="259" r:id="rId30"/>
    <p:sldId id="303" r:id="rId31"/>
    <p:sldId id="261" r:id="rId32"/>
    <p:sldId id="262" r:id="rId33"/>
    <p:sldId id="263" r:id="rId34"/>
    <p:sldId id="264" r:id="rId35"/>
    <p:sldId id="265" r:id="rId36"/>
    <p:sldId id="266" r:id="rId37"/>
    <p:sldId id="267" r:id="rId38"/>
    <p:sldId id="291" r:id="rId39"/>
    <p:sldId id="268" r:id="rId40"/>
    <p:sldId id="269" r:id="rId41"/>
    <p:sldId id="270" r:id="rId42"/>
    <p:sldId id="302" r:id="rId43"/>
    <p:sldId id="271" r:id="rId44"/>
    <p:sldId id="272" r:id="rId45"/>
    <p:sldId id="273" r:id="rId46"/>
    <p:sldId id="274" r:id="rId47"/>
    <p:sldId id="275" r:id="rId48"/>
    <p:sldId id="276" r:id="rId49"/>
    <p:sldId id="277" r:id="rId50"/>
    <p:sldId id="278" r:id="rId51"/>
    <p:sldId id="279" r:id="rId52"/>
    <p:sldId id="280" r:id="rId53"/>
    <p:sldId id="281" r:id="rId54"/>
    <p:sldId id="282" r:id="rId55"/>
    <p:sldId id="283" r:id="rId56"/>
    <p:sldId id="284" r:id="rId57"/>
    <p:sldId id="300" r:id="rId58"/>
    <p:sldId id="289" r:id="rId59"/>
    <p:sldId id="285" r:id="rId60"/>
    <p:sldId id="331" r:id="rId61"/>
    <p:sldId id="332" r:id="rId62"/>
    <p:sldId id="288" r:id="rId63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9" Type="http://schemas.openxmlformats.org/officeDocument/2006/relationships/slide" Target="slides/slide37.xml" /><Relationship Id="rId21" Type="http://schemas.openxmlformats.org/officeDocument/2006/relationships/slide" Target="slides/slide19.xml" /><Relationship Id="rId34" Type="http://schemas.openxmlformats.org/officeDocument/2006/relationships/slide" Target="slides/slide32.xml" /><Relationship Id="rId42" Type="http://schemas.openxmlformats.org/officeDocument/2006/relationships/slide" Target="slides/slide40.xml" /><Relationship Id="rId47" Type="http://schemas.openxmlformats.org/officeDocument/2006/relationships/slide" Target="slides/slide45.xml" /><Relationship Id="rId50" Type="http://schemas.openxmlformats.org/officeDocument/2006/relationships/slide" Target="slides/slide48.xml" /><Relationship Id="rId55" Type="http://schemas.openxmlformats.org/officeDocument/2006/relationships/slide" Target="slides/slide53.xml" /><Relationship Id="rId63" Type="http://schemas.openxmlformats.org/officeDocument/2006/relationships/slide" Target="slides/slide61.xml" /><Relationship Id="rId68" Type="http://schemas.openxmlformats.org/officeDocument/2006/relationships/tableStyles" Target="tableStyles.xml" /><Relationship Id="rId7" Type="http://schemas.openxmlformats.org/officeDocument/2006/relationships/slide" Target="slides/slide5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9" Type="http://schemas.openxmlformats.org/officeDocument/2006/relationships/slide" Target="slides/slide27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slide" Target="slides/slide30.xml" /><Relationship Id="rId37" Type="http://schemas.openxmlformats.org/officeDocument/2006/relationships/slide" Target="slides/slide35.xml" /><Relationship Id="rId40" Type="http://schemas.openxmlformats.org/officeDocument/2006/relationships/slide" Target="slides/slide38.xml" /><Relationship Id="rId45" Type="http://schemas.openxmlformats.org/officeDocument/2006/relationships/slide" Target="slides/slide43.xml" /><Relationship Id="rId53" Type="http://schemas.openxmlformats.org/officeDocument/2006/relationships/slide" Target="slides/slide51.xml" /><Relationship Id="rId58" Type="http://schemas.openxmlformats.org/officeDocument/2006/relationships/slide" Target="slides/slide56.xml" /><Relationship Id="rId66" Type="http://schemas.openxmlformats.org/officeDocument/2006/relationships/viewProps" Target="viewProps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36" Type="http://schemas.openxmlformats.org/officeDocument/2006/relationships/slide" Target="slides/slide34.xml" /><Relationship Id="rId49" Type="http://schemas.openxmlformats.org/officeDocument/2006/relationships/slide" Target="slides/slide47.xml" /><Relationship Id="rId57" Type="http://schemas.openxmlformats.org/officeDocument/2006/relationships/slide" Target="slides/slide55.xml" /><Relationship Id="rId61" Type="http://schemas.openxmlformats.org/officeDocument/2006/relationships/slide" Target="slides/slide59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slide" Target="slides/slide29.xml" /><Relationship Id="rId44" Type="http://schemas.openxmlformats.org/officeDocument/2006/relationships/slide" Target="slides/slide42.xml" /><Relationship Id="rId52" Type="http://schemas.openxmlformats.org/officeDocument/2006/relationships/slide" Target="slides/slide50.xml" /><Relationship Id="rId60" Type="http://schemas.openxmlformats.org/officeDocument/2006/relationships/slide" Target="slides/slide58.xml" /><Relationship Id="rId65" Type="http://schemas.openxmlformats.org/officeDocument/2006/relationships/presProps" Target="presProps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slide" Target="slides/slide28.xml" /><Relationship Id="rId35" Type="http://schemas.openxmlformats.org/officeDocument/2006/relationships/slide" Target="slides/slide33.xml" /><Relationship Id="rId43" Type="http://schemas.openxmlformats.org/officeDocument/2006/relationships/slide" Target="slides/slide41.xml" /><Relationship Id="rId48" Type="http://schemas.openxmlformats.org/officeDocument/2006/relationships/slide" Target="slides/slide46.xml" /><Relationship Id="rId56" Type="http://schemas.openxmlformats.org/officeDocument/2006/relationships/slide" Target="slides/slide54.xml" /><Relationship Id="rId64" Type="http://schemas.openxmlformats.org/officeDocument/2006/relationships/notesMaster" Target="notesMasters/notesMaster1.xml" /><Relationship Id="rId8" Type="http://schemas.openxmlformats.org/officeDocument/2006/relationships/slide" Target="slides/slide6.xml" /><Relationship Id="rId51" Type="http://schemas.openxmlformats.org/officeDocument/2006/relationships/slide" Target="slides/slide49.xml" /><Relationship Id="rId3" Type="http://schemas.openxmlformats.org/officeDocument/2006/relationships/slide" Target="slides/slide1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slide" Target="slides/slide31.xml" /><Relationship Id="rId38" Type="http://schemas.openxmlformats.org/officeDocument/2006/relationships/slide" Target="slides/slide36.xml" /><Relationship Id="rId46" Type="http://schemas.openxmlformats.org/officeDocument/2006/relationships/slide" Target="slides/slide44.xml" /><Relationship Id="rId59" Type="http://schemas.openxmlformats.org/officeDocument/2006/relationships/slide" Target="slides/slide57.xml" /><Relationship Id="rId67" Type="http://schemas.openxmlformats.org/officeDocument/2006/relationships/theme" Target="theme/theme1.xml" /><Relationship Id="rId20" Type="http://schemas.openxmlformats.org/officeDocument/2006/relationships/slide" Target="slides/slide18.xml" /><Relationship Id="rId41" Type="http://schemas.openxmlformats.org/officeDocument/2006/relationships/slide" Target="slides/slide39.xml" /><Relationship Id="rId54" Type="http://schemas.openxmlformats.org/officeDocument/2006/relationships/slide" Target="slides/slide52.xml" /><Relationship Id="rId62" Type="http://schemas.openxmlformats.org/officeDocument/2006/relationships/slide" Target="slides/slide60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_1"/>
          <p:cNvSpPr>
            <a:spLocks noGrp="1"/>
          </p:cNvSpPr>
          <p:nvPr>
            <p:ph type="body" sz="quarter" idx="12" hasCustomPrompt="1"/>
          </p:nvPr>
        </p:nvSpPr>
        <p:spPr>
          <a:xfrm>
            <a:off x="6605660" y="1749363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{{NL1_TITLE_1}}</a:t>
            </a:r>
          </a:p>
          <a:p>
            <a:pPr lvl="0"/>
            <a:endParaRPr lang="ru-RU" dirty="0"/>
          </a:p>
        </p:txBody>
      </p:sp>
      <p:sp>
        <p:nvSpPr>
          <p:cNvPr id="6" name="TEXT_1"/>
          <p:cNvSpPr>
            <a:spLocks noGrp="1"/>
          </p:cNvSpPr>
          <p:nvPr>
            <p:ph type="body" sz="quarter" idx="13" hasCustomPrompt="1"/>
          </p:nvPr>
        </p:nvSpPr>
        <p:spPr>
          <a:xfrm>
            <a:off x="6605660" y="2155764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{{NL1_TEXT_1}}</a:t>
            </a:r>
          </a:p>
        </p:txBody>
      </p:sp>
      <p:sp>
        <p:nvSpPr>
          <p:cNvPr id="16" name="HEADER"/>
          <p:cNvSpPr>
            <a:spLocks noGrp="1"/>
          </p:cNvSpPr>
          <p:nvPr>
            <p:ph type="title" hasCustomPrompt="1"/>
          </p:nvPr>
        </p:nvSpPr>
        <p:spPr>
          <a:xfrm>
            <a:off x="5747641" y="873386"/>
            <a:ext cx="5977270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{{NL1_HEADER}}</a:t>
            </a:r>
            <a:br>
              <a:rPr lang="en-US" dirty="0"/>
            </a:br>
            <a:endParaRPr lang="ru-RU" dirty="0"/>
          </a:p>
        </p:txBody>
      </p:sp>
      <p:sp>
        <p:nvSpPr>
          <p:cNvPr id="17" name="BACKGROUND_IMAGE"/>
          <p:cNvSpPr>
            <a:spLocks noGrp="1"/>
          </p:cNvSpPr>
          <p:nvPr>
            <p:ph type="pic" sz="quarter" idx="10"/>
          </p:nvPr>
        </p:nvSpPr>
        <p:spPr>
          <a:xfrm>
            <a:off x="449716" y="391886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5747641" y="1829072"/>
            <a:ext cx="656334" cy="653384"/>
            <a:chOff x="5700016" y="1895747"/>
            <a:chExt cx="656334" cy="653384"/>
          </a:xfrm>
          <a:noFill/>
        </p:grpSpPr>
        <p:sp>
          <p:nvSpPr>
            <p:cNvPr id="3" name="Овал 2"/>
            <p:cNvSpPr/>
            <p:nvPr userDrawn="1"/>
          </p:nvSpPr>
          <p:spPr>
            <a:xfrm>
              <a:off x="5700016" y="1895747"/>
              <a:ext cx="656334" cy="653384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 userDrawn="1"/>
          </p:nvSpPr>
          <p:spPr>
            <a:xfrm>
              <a:off x="5871730" y="2037773"/>
              <a:ext cx="284052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latin typeface="Inter" panose="020B0604020202020204" charset="0"/>
                  <a:ea typeface="Inter" panose="020B0604020202020204" charset="0"/>
                  <a:cs typeface="Inter" panose="020B0604020202020204" charset="0"/>
                </a:rPr>
                <a:t>1</a:t>
              </a:r>
              <a:endParaRPr lang="ru-RU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endParaRPr>
            </a:p>
          </p:txBody>
        </p:sp>
      </p:grpSp>
      <p:sp>
        <p:nvSpPr>
          <p:cNvPr id="28" name="TITLE_2"/>
          <p:cNvSpPr>
            <a:spLocks noGrp="1"/>
          </p:cNvSpPr>
          <p:nvPr>
            <p:ph type="body" sz="quarter" idx="14" hasCustomPrompt="1"/>
          </p:nvPr>
        </p:nvSpPr>
        <p:spPr>
          <a:xfrm>
            <a:off x="6605660" y="2921528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{{NL1_TITLE_2}}</a:t>
            </a:r>
          </a:p>
          <a:p>
            <a:pPr lvl="0"/>
            <a:endParaRPr lang="ru-RU" dirty="0"/>
          </a:p>
        </p:txBody>
      </p:sp>
      <p:sp>
        <p:nvSpPr>
          <p:cNvPr id="29" name="TEXT_2"/>
          <p:cNvSpPr>
            <a:spLocks noGrp="1"/>
          </p:cNvSpPr>
          <p:nvPr>
            <p:ph type="body" sz="quarter" idx="15" hasCustomPrompt="1"/>
          </p:nvPr>
        </p:nvSpPr>
        <p:spPr>
          <a:xfrm>
            <a:off x="6605660" y="3327929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{{NL1_TEXT_2}}</a:t>
            </a:r>
          </a:p>
        </p:txBody>
      </p:sp>
      <p:grpSp>
        <p:nvGrpSpPr>
          <p:cNvPr id="30" name="Группа 29"/>
          <p:cNvGrpSpPr/>
          <p:nvPr userDrawn="1"/>
        </p:nvGrpSpPr>
        <p:grpSpPr>
          <a:xfrm>
            <a:off x="5747641" y="3001237"/>
            <a:ext cx="656334" cy="653384"/>
            <a:chOff x="5700016" y="1895747"/>
            <a:chExt cx="656334" cy="653384"/>
          </a:xfrm>
          <a:noFill/>
        </p:grpSpPr>
        <p:sp>
          <p:nvSpPr>
            <p:cNvPr id="31" name="Овал 30"/>
            <p:cNvSpPr/>
            <p:nvPr userDrawn="1"/>
          </p:nvSpPr>
          <p:spPr>
            <a:xfrm>
              <a:off x="5700016" y="1895747"/>
              <a:ext cx="656334" cy="653384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 userDrawn="1"/>
          </p:nvSpPr>
          <p:spPr>
            <a:xfrm>
              <a:off x="5871730" y="2037773"/>
              <a:ext cx="33054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latin typeface="Inter" panose="020B0604020202020204" charset="0"/>
                  <a:ea typeface="Inter" panose="020B0604020202020204" charset="0"/>
                  <a:cs typeface="Inter" panose="020B0604020202020204" charset="0"/>
                </a:rPr>
                <a:t>2</a:t>
              </a:r>
              <a:endParaRPr lang="ru-RU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endParaRPr>
            </a:p>
          </p:txBody>
        </p:sp>
      </p:grpSp>
      <p:sp>
        <p:nvSpPr>
          <p:cNvPr id="33" name="TITLE_3"/>
          <p:cNvSpPr>
            <a:spLocks noGrp="1"/>
          </p:cNvSpPr>
          <p:nvPr>
            <p:ph type="body" sz="quarter" idx="16" hasCustomPrompt="1"/>
          </p:nvPr>
        </p:nvSpPr>
        <p:spPr>
          <a:xfrm>
            <a:off x="6605660" y="4048193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{{NL1_TITLE_3}}</a:t>
            </a:r>
          </a:p>
          <a:p>
            <a:pPr lvl="0"/>
            <a:endParaRPr lang="ru-RU" dirty="0"/>
          </a:p>
        </p:txBody>
      </p:sp>
      <p:sp>
        <p:nvSpPr>
          <p:cNvPr id="34" name="TEXT_3"/>
          <p:cNvSpPr>
            <a:spLocks noGrp="1"/>
          </p:cNvSpPr>
          <p:nvPr>
            <p:ph type="body" sz="quarter" idx="17" hasCustomPrompt="1"/>
          </p:nvPr>
        </p:nvSpPr>
        <p:spPr>
          <a:xfrm>
            <a:off x="6605660" y="4454594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{{NL1_TEXT_3}}</a:t>
            </a:r>
          </a:p>
        </p:txBody>
      </p:sp>
      <p:grpSp>
        <p:nvGrpSpPr>
          <p:cNvPr id="35" name="Группа 34"/>
          <p:cNvGrpSpPr/>
          <p:nvPr userDrawn="1"/>
        </p:nvGrpSpPr>
        <p:grpSpPr>
          <a:xfrm>
            <a:off x="5747641" y="4127902"/>
            <a:ext cx="656334" cy="653384"/>
            <a:chOff x="5700016" y="1895747"/>
            <a:chExt cx="656334" cy="653384"/>
          </a:xfrm>
          <a:noFill/>
        </p:grpSpPr>
        <p:sp>
          <p:nvSpPr>
            <p:cNvPr id="36" name="Овал 35"/>
            <p:cNvSpPr/>
            <p:nvPr userDrawn="1"/>
          </p:nvSpPr>
          <p:spPr>
            <a:xfrm>
              <a:off x="5700016" y="1895747"/>
              <a:ext cx="656334" cy="653384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5871730" y="2037773"/>
              <a:ext cx="333746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Inter" panose="020B0604020202020204" charset="0"/>
                  <a:ea typeface="Inter" panose="020B0604020202020204" charset="0"/>
                  <a:cs typeface="Inter" panose="020B0604020202020204" charset="0"/>
                </a:rPr>
                <a:t>3</a:t>
              </a:r>
              <a:endParaRPr lang="ru-RU" b="1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endParaRPr>
            </a:p>
          </p:txBody>
        </p:sp>
      </p:grpSp>
      <p:sp>
        <p:nvSpPr>
          <p:cNvPr id="38" name="TITLE_4"/>
          <p:cNvSpPr>
            <a:spLocks noGrp="1"/>
          </p:cNvSpPr>
          <p:nvPr>
            <p:ph type="body" sz="quarter" idx="18" hasCustomPrompt="1"/>
          </p:nvPr>
        </p:nvSpPr>
        <p:spPr>
          <a:xfrm>
            <a:off x="6605660" y="5196304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{{NL1_TITLE_4}}</a:t>
            </a:r>
          </a:p>
          <a:p>
            <a:pPr lvl="0"/>
            <a:endParaRPr lang="ru-RU" dirty="0"/>
          </a:p>
        </p:txBody>
      </p:sp>
      <p:sp>
        <p:nvSpPr>
          <p:cNvPr id="39" name="TEXT_4"/>
          <p:cNvSpPr>
            <a:spLocks noGrp="1"/>
          </p:cNvSpPr>
          <p:nvPr>
            <p:ph type="body" sz="quarter" idx="19" hasCustomPrompt="1"/>
          </p:nvPr>
        </p:nvSpPr>
        <p:spPr>
          <a:xfrm>
            <a:off x="6605660" y="5602705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{{NL1_TEXT_4}}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5747641" y="5276013"/>
            <a:ext cx="656334" cy="653384"/>
            <a:chOff x="5700016" y="1895747"/>
            <a:chExt cx="656334" cy="653384"/>
          </a:xfrm>
          <a:noFill/>
        </p:grpSpPr>
        <p:sp>
          <p:nvSpPr>
            <p:cNvPr id="41" name="Овал 40"/>
            <p:cNvSpPr/>
            <p:nvPr userDrawn="1"/>
          </p:nvSpPr>
          <p:spPr>
            <a:xfrm>
              <a:off x="5700016" y="1895747"/>
              <a:ext cx="656334" cy="653384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 userDrawn="1"/>
          </p:nvSpPr>
          <p:spPr>
            <a:xfrm>
              <a:off x="5871730" y="2037773"/>
              <a:ext cx="340158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latin typeface="Inter" panose="020B0604020202020204" charset="0"/>
                  <a:ea typeface="Inter" panose="020B0604020202020204" charset="0"/>
                  <a:cs typeface="Inter" panose="020B0604020202020204" charset="0"/>
                </a:rPr>
                <a:t>4</a:t>
              </a:r>
              <a:endParaRPr lang="ru-RU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435202" y="377371"/>
            <a:ext cx="11321596" cy="599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BACKGROUND_IMAGE"/>
          <p:cNvSpPr>
            <a:spLocks noGrp="1"/>
          </p:cNvSpPr>
          <p:nvPr>
            <p:ph type="pic" sz="quarter" idx="10"/>
          </p:nvPr>
        </p:nvSpPr>
        <p:spPr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AVATAR_IMAGE"/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5365257"/>
            <a:ext cx="349805" cy="35500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30" name="HEADER"/>
          <p:cNvSpPr>
            <a:spLocks noGrp="1"/>
          </p:cNvSpPr>
          <p:nvPr>
            <p:ph type="title" hasCustomPrompt="1"/>
          </p:nvPr>
        </p:nvSpPr>
        <p:spPr>
          <a:xfrm>
            <a:off x="838200" y="933826"/>
            <a:ext cx="5105400" cy="148045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{{T_HEADER}}</a:t>
            </a:r>
            <a:br>
              <a:rPr lang="en-US" dirty="0"/>
            </a:br>
            <a:br>
              <a:rPr lang="en-US" dirty="0"/>
            </a:br>
            <a:endParaRPr lang="ru-RU" dirty="0"/>
          </a:p>
        </p:txBody>
      </p:sp>
      <p:sp>
        <p:nvSpPr>
          <p:cNvPr id="7" name="TEXT_1"/>
          <p:cNvSpPr>
            <a:spLocks noGrp="1"/>
          </p:cNvSpPr>
          <p:nvPr>
            <p:ph type="body" sz="quarter" idx="14" hasCustomPrompt="1"/>
          </p:nvPr>
        </p:nvSpPr>
        <p:spPr>
          <a:xfrm>
            <a:off x="823493" y="2874100"/>
            <a:ext cx="5551905" cy="1587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{{T_TEXT}}</a:t>
            </a:r>
          </a:p>
          <a:p>
            <a:pPr lvl="0"/>
            <a:endParaRPr lang="ru-RU" dirty="0"/>
          </a:p>
        </p:txBody>
      </p:sp>
      <p:sp>
        <p:nvSpPr>
          <p:cNvPr id="8" name="AUTHOR_NAME"/>
          <p:cNvSpPr>
            <a:spLocks noGrp="1"/>
          </p:cNvSpPr>
          <p:nvPr>
            <p:ph type="body" sz="quarter" idx="15" hasCustomPrompt="1"/>
          </p:nvPr>
        </p:nvSpPr>
        <p:spPr>
          <a:xfrm>
            <a:off x="1341490" y="5402101"/>
            <a:ext cx="5033907" cy="2979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6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{{I_TEXT_1}}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435202" y="377370"/>
            <a:ext cx="11321596" cy="59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BACKGROUND_IMAGE"/>
          <p:cNvSpPr>
            <a:spLocks noGrp="1"/>
          </p:cNvSpPr>
          <p:nvPr>
            <p:ph type="pic" sz="quarter" idx="10"/>
          </p:nvPr>
        </p:nvSpPr>
        <p:spPr>
          <a:xfrm>
            <a:off x="449716" y="391886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HEADER"/>
          <p:cNvSpPr>
            <a:spLocks noGrp="1"/>
          </p:cNvSpPr>
          <p:nvPr>
            <p:ph type="title" hasCustomPrompt="1"/>
          </p:nvPr>
        </p:nvSpPr>
        <p:spPr>
          <a:xfrm>
            <a:off x="5896866" y="1473169"/>
            <a:ext cx="5659632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{{I_HEADER}}</a:t>
            </a:r>
            <a:br>
              <a:rPr lang="en-US" dirty="0"/>
            </a:br>
            <a:endParaRPr lang="ru-RU" dirty="0"/>
          </a:p>
        </p:txBody>
      </p:sp>
      <p:sp>
        <p:nvSpPr>
          <p:cNvPr id="21" name="TEXT_1"/>
          <p:cNvSpPr>
            <a:spLocks noGrp="1"/>
          </p:cNvSpPr>
          <p:nvPr>
            <p:ph type="body" sz="quarter" idx="11" hasCustomPrompt="1"/>
          </p:nvPr>
        </p:nvSpPr>
        <p:spPr>
          <a:xfrm>
            <a:off x="5896866" y="2362168"/>
            <a:ext cx="2637534" cy="3225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{{I_TEXT_1}}</a:t>
            </a:r>
          </a:p>
          <a:p>
            <a:pPr lvl="0"/>
            <a:endParaRPr lang="ru-RU" dirty="0"/>
          </a:p>
        </p:txBody>
      </p:sp>
      <p:sp>
        <p:nvSpPr>
          <p:cNvPr id="23" name="TEXT_2"/>
          <p:cNvSpPr>
            <a:spLocks noGrp="1"/>
          </p:cNvSpPr>
          <p:nvPr>
            <p:ph type="body" sz="quarter" idx="12" hasCustomPrompt="1"/>
          </p:nvPr>
        </p:nvSpPr>
        <p:spPr>
          <a:xfrm>
            <a:off x="8918964" y="2362168"/>
            <a:ext cx="2637534" cy="3225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{{I_TEXT_1}}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13666" y="1703070"/>
            <a:ext cx="2819400" cy="24117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/>
          </a:p>
        </p:txBody>
      </p:sp>
      <p:sp>
        <p:nvSpPr>
          <p:cNvPr id="6" name="BACKGROUND_IMAGE"/>
          <p:cNvSpPr>
            <a:spLocks noGrp="1"/>
          </p:cNvSpPr>
          <p:nvPr>
            <p:ph type="pic" sz="quarter" idx="10"/>
          </p:nvPr>
        </p:nvSpPr>
        <p:spPr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HEADER"/>
          <p:cNvSpPr>
            <a:spLocks noGrp="1"/>
          </p:cNvSpPr>
          <p:nvPr>
            <p:ph type="title" hasCustomPrompt="1"/>
          </p:nvPr>
        </p:nvSpPr>
        <p:spPr>
          <a:xfrm>
            <a:off x="613666" y="749269"/>
            <a:ext cx="5977270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{{S1_HEADER}}</a:t>
            </a:r>
            <a:br>
              <a:rPr lang="en-US" dirty="0"/>
            </a:br>
            <a:endParaRPr lang="ru-RU" dirty="0"/>
          </a:p>
        </p:txBody>
      </p:sp>
      <p:sp>
        <p:nvSpPr>
          <p:cNvPr id="8" name="TITLE_1"/>
          <p:cNvSpPr>
            <a:spLocks noGrp="1"/>
          </p:cNvSpPr>
          <p:nvPr>
            <p:ph type="body" sz="quarter" idx="11" hasCustomPrompt="1"/>
          </p:nvPr>
        </p:nvSpPr>
        <p:spPr>
          <a:xfrm>
            <a:off x="905766" y="2044668"/>
            <a:ext cx="213337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{{S1_TITLE_1}}</a:t>
            </a:r>
          </a:p>
          <a:p>
            <a:pPr lvl="0"/>
            <a:endParaRPr lang="ru-RU" dirty="0"/>
          </a:p>
        </p:txBody>
      </p:sp>
      <p:sp>
        <p:nvSpPr>
          <p:cNvPr id="9" name="TEXT_1"/>
          <p:cNvSpPr>
            <a:spLocks noGrp="1"/>
          </p:cNvSpPr>
          <p:nvPr>
            <p:ph type="body" sz="quarter" idx="12" hasCustomPrompt="1"/>
          </p:nvPr>
        </p:nvSpPr>
        <p:spPr>
          <a:xfrm>
            <a:off x="905766" y="2451068"/>
            <a:ext cx="2133373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{{S1_TEXT_1}}</a:t>
            </a:r>
          </a:p>
          <a:p>
            <a:pPr lvl="0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3771536" y="1703070"/>
            <a:ext cx="2819400" cy="24117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ITLE_2"/>
          <p:cNvSpPr>
            <a:spLocks noGrp="1"/>
          </p:cNvSpPr>
          <p:nvPr>
            <p:ph type="body" sz="quarter" idx="13" hasCustomPrompt="1"/>
          </p:nvPr>
        </p:nvSpPr>
        <p:spPr>
          <a:xfrm>
            <a:off x="4063636" y="2044668"/>
            <a:ext cx="213337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{{S1_TITLE_2}}</a:t>
            </a:r>
          </a:p>
          <a:p>
            <a:pPr lvl="0"/>
            <a:endParaRPr lang="ru-RU" dirty="0"/>
          </a:p>
        </p:txBody>
      </p:sp>
      <p:sp>
        <p:nvSpPr>
          <p:cNvPr id="15" name="TEXT_2"/>
          <p:cNvSpPr>
            <a:spLocks noGrp="1"/>
          </p:cNvSpPr>
          <p:nvPr>
            <p:ph type="body" sz="quarter" idx="14" hasCustomPrompt="1"/>
          </p:nvPr>
        </p:nvSpPr>
        <p:spPr>
          <a:xfrm>
            <a:off x="4063636" y="2451068"/>
            <a:ext cx="2133373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{{S1_TEXT_2}}</a:t>
            </a:r>
          </a:p>
          <a:p>
            <a:pPr lvl="0"/>
            <a:endParaRPr lang="ru-RU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3666" y="4456398"/>
            <a:ext cx="5977270" cy="167248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ITLE_3"/>
          <p:cNvSpPr>
            <a:spLocks noGrp="1"/>
          </p:cNvSpPr>
          <p:nvPr>
            <p:ph type="body" sz="quarter" idx="15" hasCustomPrompt="1"/>
          </p:nvPr>
        </p:nvSpPr>
        <p:spPr>
          <a:xfrm>
            <a:off x="905766" y="4763770"/>
            <a:ext cx="213337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{{S1_TITLE_3}}</a:t>
            </a:r>
          </a:p>
          <a:p>
            <a:pPr lvl="0"/>
            <a:endParaRPr lang="ru-RU" dirty="0"/>
          </a:p>
        </p:txBody>
      </p:sp>
      <p:sp>
        <p:nvSpPr>
          <p:cNvPr id="18" name="TEXT_3"/>
          <p:cNvSpPr>
            <a:spLocks noGrp="1"/>
          </p:cNvSpPr>
          <p:nvPr>
            <p:ph type="body" sz="quarter" idx="16" hasCustomPrompt="1"/>
          </p:nvPr>
        </p:nvSpPr>
        <p:spPr>
          <a:xfrm>
            <a:off x="905766" y="5170170"/>
            <a:ext cx="5291243" cy="581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{{S1_TEXT_3}}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_IMAGE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16822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HEADER"/>
          <p:cNvSpPr>
            <a:spLocks noGrp="1"/>
          </p:cNvSpPr>
          <p:nvPr>
            <p:ph type="title" hasCustomPrompt="1"/>
          </p:nvPr>
        </p:nvSpPr>
        <p:spPr>
          <a:xfrm>
            <a:off x="613666" y="2820943"/>
            <a:ext cx="5554378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{{S2_HEADER}}</a:t>
            </a:r>
            <a:br>
              <a:rPr lang="en-US" dirty="0"/>
            </a:br>
            <a:endParaRPr lang="ru-RU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3666" y="3806190"/>
            <a:ext cx="3218501" cy="24117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/>
          </a:p>
        </p:txBody>
      </p:sp>
      <p:sp>
        <p:nvSpPr>
          <p:cNvPr id="17" name="TITLE_1"/>
          <p:cNvSpPr>
            <a:spLocks noGrp="1"/>
          </p:cNvSpPr>
          <p:nvPr>
            <p:ph type="body" sz="quarter" idx="11" hasCustomPrompt="1"/>
          </p:nvPr>
        </p:nvSpPr>
        <p:spPr>
          <a:xfrm>
            <a:off x="847575" y="4147788"/>
            <a:ext cx="274030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{{S2_TITLE_1}}</a:t>
            </a:r>
          </a:p>
          <a:p>
            <a:pPr lvl="0"/>
            <a:endParaRPr lang="ru-RU" dirty="0"/>
          </a:p>
        </p:txBody>
      </p:sp>
      <p:sp>
        <p:nvSpPr>
          <p:cNvPr id="18" name="TEXT_1"/>
          <p:cNvSpPr>
            <a:spLocks noGrp="1"/>
          </p:cNvSpPr>
          <p:nvPr>
            <p:ph type="body" sz="quarter" idx="12" hasCustomPrompt="1"/>
          </p:nvPr>
        </p:nvSpPr>
        <p:spPr>
          <a:xfrm>
            <a:off x="847575" y="4554188"/>
            <a:ext cx="2740306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{{S2_TEXT_1}}</a:t>
            </a:r>
          </a:p>
          <a:p>
            <a:pPr lvl="0"/>
            <a:endParaRPr lang="ru-RU" dirty="0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8338961" y="3806190"/>
            <a:ext cx="3218501" cy="24117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/>
          </a:p>
        </p:txBody>
      </p:sp>
      <p:sp>
        <p:nvSpPr>
          <p:cNvPr id="23" name="TITLE_3"/>
          <p:cNvSpPr>
            <a:spLocks noGrp="1"/>
          </p:cNvSpPr>
          <p:nvPr>
            <p:ph type="body" sz="quarter" idx="13" hasCustomPrompt="1"/>
          </p:nvPr>
        </p:nvSpPr>
        <p:spPr>
          <a:xfrm>
            <a:off x="8572870" y="4147788"/>
            <a:ext cx="274030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{{S2_TITLE_3}}</a:t>
            </a:r>
          </a:p>
          <a:p>
            <a:pPr lvl="0"/>
            <a:endParaRPr lang="ru-RU" dirty="0"/>
          </a:p>
        </p:txBody>
      </p:sp>
      <p:sp>
        <p:nvSpPr>
          <p:cNvPr id="24" name="TEXT_3"/>
          <p:cNvSpPr>
            <a:spLocks noGrp="1"/>
          </p:cNvSpPr>
          <p:nvPr>
            <p:ph type="body" sz="quarter" idx="14" hasCustomPrompt="1"/>
          </p:nvPr>
        </p:nvSpPr>
        <p:spPr>
          <a:xfrm>
            <a:off x="8572870" y="4554188"/>
            <a:ext cx="2740306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{{S2_TEXT_3}}</a:t>
            </a:r>
          </a:p>
          <a:p>
            <a:pPr lvl="0"/>
            <a:endParaRPr lang="ru-RU" dirty="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4476313" y="3806190"/>
            <a:ext cx="3218501" cy="24117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/>
          </a:p>
        </p:txBody>
      </p:sp>
      <p:sp>
        <p:nvSpPr>
          <p:cNvPr id="26" name="TITLE_2"/>
          <p:cNvSpPr>
            <a:spLocks noGrp="1"/>
          </p:cNvSpPr>
          <p:nvPr>
            <p:ph type="body" sz="quarter" idx="15" hasCustomPrompt="1"/>
          </p:nvPr>
        </p:nvSpPr>
        <p:spPr>
          <a:xfrm>
            <a:off x="4710222" y="4147788"/>
            <a:ext cx="274030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{{S2_TITLE_2}}</a:t>
            </a:r>
          </a:p>
          <a:p>
            <a:pPr lvl="0"/>
            <a:endParaRPr lang="ru-RU" dirty="0"/>
          </a:p>
        </p:txBody>
      </p:sp>
      <p:sp>
        <p:nvSpPr>
          <p:cNvPr id="27" name="TEXT_2"/>
          <p:cNvSpPr>
            <a:spLocks noGrp="1"/>
          </p:cNvSpPr>
          <p:nvPr>
            <p:ph type="body" sz="quarter" idx="16" hasCustomPrompt="1"/>
          </p:nvPr>
        </p:nvSpPr>
        <p:spPr>
          <a:xfrm>
            <a:off x="4710222" y="4554188"/>
            <a:ext cx="2740306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{{S2_TEXT_2}}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BACKGROUND_IMAGE"/>
          <p:cNvSpPr>
            <a:spLocks noGrp="1"/>
          </p:cNvSpPr>
          <p:nvPr>
            <p:ph type="pic" sz="quarter" idx="10"/>
          </p:nvPr>
        </p:nvSpPr>
        <p:spPr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HEADER"/>
          <p:cNvSpPr>
            <a:spLocks noGrp="1"/>
          </p:cNvSpPr>
          <p:nvPr>
            <p:ph type="title" hasCustomPrompt="1"/>
          </p:nvPr>
        </p:nvSpPr>
        <p:spPr>
          <a:xfrm>
            <a:off x="613666" y="967205"/>
            <a:ext cx="5554378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{{NL2_HEADER}}</a:t>
            </a:r>
            <a:br>
              <a:rPr lang="en-US" dirty="0"/>
            </a:br>
            <a:endParaRPr lang="ru-RU" dirty="0"/>
          </a:p>
        </p:txBody>
      </p:sp>
      <p:sp>
        <p:nvSpPr>
          <p:cNvPr id="5" name="TITLE_1"/>
          <p:cNvSpPr>
            <a:spLocks noGrp="1"/>
          </p:cNvSpPr>
          <p:nvPr>
            <p:ph type="body" sz="quarter" idx="14" hasCustomPrompt="1"/>
          </p:nvPr>
        </p:nvSpPr>
        <p:spPr>
          <a:xfrm>
            <a:off x="962801" y="2730232"/>
            <a:ext cx="2121146" cy="304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{{NL2_TITLE_1}}</a:t>
            </a:r>
          </a:p>
          <a:p>
            <a:pPr lvl="0"/>
            <a:endParaRPr lang="ru-RU" dirty="0"/>
          </a:p>
        </p:txBody>
      </p:sp>
      <p:sp>
        <p:nvSpPr>
          <p:cNvPr id="6" name="TEXT_1"/>
          <p:cNvSpPr>
            <a:spLocks noGrp="1"/>
          </p:cNvSpPr>
          <p:nvPr>
            <p:ph type="body" sz="quarter" idx="15" hasCustomPrompt="1"/>
          </p:nvPr>
        </p:nvSpPr>
        <p:spPr>
          <a:xfrm>
            <a:off x="962801" y="3136632"/>
            <a:ext cx="2121146" cy="7370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{{NL2_TEXT_1}}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817228" y="2063928"/>
            <a:ext cx="360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1</a:t>
            </a:r>
          </a:p>
        </p:txBody>
      </p:sp>
      <p:sp>
        <p:nvSpPr>
          <p:cNvPr id="8" name="TITLE_2"/>
          <p:cNvSpPr>
            <a:spLocks noGrp="1"/>
          </p:cNvSpPr>
          <p:nvPr>
            <p:ph type="body" sz="quarter" idx="16" hasCustomPrompt="1"/>
          </p:nvPr>
        </p:nvSpPr>
        <p:spPr>
          <a:xfrm>
            <a:off x="3683041" y="2730232"/>
            <a:ext cx="2121146" cy="304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{{NL2_TITLE_</a:t>
            </a:r>
            <a:r>
              <a:rPr lang="ru-RU" dirty="0"/>
              <a:t>2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9" name="TEXT_2"/>
          <p:cNvSpPr>
            <a:spLocks noGrp="1"/>
          </p:cNvSpPr>
          <p:nvPr>
            <p:ph type="body" sz="quarter" idx="17" hasCustomPrompt="1"/>
          </p:nvPr>
        </p:nvSpPr>
        <p:spPr>
          <a:xfrm>
            <a:off x="3683041" y="3136632"/>
            <a:ext cx="2121146" cy="7370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{{NL2_TEXT_</a:t>
            </a:r>
            <a:r>
              <a:rPr lang="ru-RU" dirty="0"/>
              <a:t>2</a:t>
            </a:r>
            <a:r>
              <a:rPr lang="en-US" dirty="0"/>
              <a:t>}}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537468" y="2063928"/>
            <a:ext cx="4427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2</a:t>
            </a:r>
          </a:p>
        </p:txBody>
      </p:sp>
      <p:sp>
        <p:nvSpPr>
          <p:cNvPr id="11" name="TITLE_3"/>
          <p:cNvSpPr>
            <a:spLocks noGrp="1"/>
          </p:cNvSpPr>
          <p:nvPr>
            <p:ph type="body" sz="quarter" idx="18" hasCustomPrompt="1"/>
          </p:nvPr>
        </p:nvSpPr>
        <p:spPr>
          <a:xfrm>
            <a:off x="2322921" y="4681353"/>
            <a:ext cx="2121146" cy="304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{{NL2_TITLE_</a:t>
            </a:r>
            <a:r>
              <a:rPr lang="ru-RU" dirty="0"/>
              <a:t>3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12" name="TEXT_3"/>
          <p:cNvSpPr>
            <a:spLocks noGrp="1"/>
          </p:cNvSpPr>
          <p:nvPr>
            <p:ph type="body" sz="quarter" idx="19" hasCustomPrompt="1"/>
          </p:nvPr>
        </p:nvSpPr>
        <p:spPr>
          <a:xfrm>
            <a:off x="2322921" y="5087753"/>
            <a:ext cx="2121146" cy="7370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{{NL2_TEXT_</a:t>
            </a:r>
            <a:r>
              <a:rPr lang="ru-RU" dirty="0"/>
              <a:t>3</a:t>
            </a:r>
            <a:r>
              <a:rPr lang="en-US" dirty="0"/>
              <a:t>}}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3177348" y="4015049"/>
            <a:ext cx="4491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3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рапеция 9"/>
          <p:cNvSpPr/>
          <p:nvPr userDrawn="1"/>
        </p:nvSpPr>
        <p:spPr>
          <a:xfrm>
            <a:off x="2665048" y="2407064"/>
            <a:ext cx="1104234" cy="843215"/>
          </a:xfrm>
          <a:prstGeom prst="trapezoid">
            <a:avLst>
              <a:gd name="adj" fmla="val 75000"/>
            </a:avLst>
          </a:prstGeom>
          <a:solidFill>
            <a:srgbClr val="F3F3F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Трапеция 7"/>
          <p:cNvSpPr/>
          <p:nvPr userDrawn="1"/>
        </p:nvSpPr>
        <p:spPr>
          <a:xfrm>
            <a:off x="1801021" y="3353112"/>
            <a:ext cx="2832287" cy="1045739"/>
          </a:xfrm>
          <a:prstGeom prst="trapezoid">
            <a:avLst>
              <a:gd name="adj" fmla="val 75000"/>
            </a:avLst>
          </a:prstGeom>
          <a:solidFill>
            <a:srgbClr val="F3F3F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Трапеция 5"/>
          <p:cNvSpPr/>
          <p:nvPr userDrawn="1"/>
        </p:nvSpPr>
        <p:spPr>
          <a:xfrm>
            <a:off x="849471" y="4501684"/>
            <a:ext cx="4735389" cy="1205345"/>
          </a:xfrm>
          <a:prstGeom prst="trapezoid">
            <a:avLst>
              <a:gd name="adj" fmla="val 75000"/>
            </a:avLst>
          </a:prstGeom>
          <a:solidFill>
            <a:srgbClr val="F3F3F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TITLE_1"/>
          <p:cNvSpPr>
            <a:spLocks noGrp="1"/>
          </p:cNvSpPr>
          <p:nvPr>
            <p:ph type="body" sz="quarter" idx="12" hasCustomPrompt="1"/>
          </p:nvPr>
        </p:nvSpPr>
        <p:spPr>
          <a:xfrm>
            <a:off x="4134951" y="2348854"/>
            <a:ext cx="397082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{{HL1_TITLE_1}}</a:t>
            </a:r>
          </a:p>
          <a:p>
            <a:pPr lvl="0"/>
            <a:endParaRPr lang="ru-RU" dirty="0"/>
          </a:p>
        </p:txBody>
      </p:sp>
      <p:sp>
        <p:nvSpPr>
          <p:cNvPr id="13" name="TEXT_1"/>
          <p:cNvSpPr>
            <a:spLocks noGrp="1"/>
          </p:cNvSpPr>
          <p:nvPr>
            <p:ph type="body" sz="quarter" idx="13" hasCustomPrompt="1"/>
          </p:nvPr>
        </p:nvSpPr>
        <p:spPr>
          <a:xfrm>
            <a:off x="4134952" y="2738629"/>
            <a:ext cx="7095023" cy="28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{{HL1_TEXT_1}}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14" name="HEADER"/>
          <p:cNvSpPr>
            <a:spLocks noGrp="1"/>
          </p:cNvSpPr>
          <p:nvPr>
            <p:ph type="title" hasCustomPrompt="1"/>
          </p:nvPr>
        </p:nvSpPr>
        <p:spPr>
          <a:xfrm>
            <a:off x="613666" y="1281530"/>
            <a:ext cx="5977270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{{BL2_HEADER}}</a:t>
            </a:r>
            <a:br>
              <a:rPr lang="en-US" dirty="0"/>
            </a:br>
            <a:endParaRPr lang="ru-RU" dirty="0"/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4127331" y="3250279"/>
            <a:ext cx="710264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_2"/>
          <p:cNvSpPr>
            <a:spLocks noGrp="1"/>
          </p:cNvSpPr>
          <p:nvPr>
            <p:ph type="body" sz="quarter" idx="14" hasCustomPrompt="1"/>
          </p:nvPr>
        </p:nvSpPr>
        <p:spPr>
          <a:xfrm>
            <a:off x="5043810" y="3533069"/>
            <a:ext cx="397082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{{HL1_TITLE_2}}</a:t>
            </a:r>
          </a:p>
          <a:p>
            <a:pPr lvl="0"/>
            <a:endParaRPr lang="ru-RU" dirty="0"/>
          </a:p>
        </p:txBody>
      </p:sp>
      <p:sp>
        <p:nvSpPr>
          <p:cNvPr id="22" name="TEXT_2"/>
          <p:cNvSpPr>
            <a:spLocks noGrp="1"/>
          </p:cNvSpPr>
          <p:nvPr>
            <p:ph type="body" sz="quarter" idx="15" hasCustomPrompt="1"/>
          </p:nvPr>
        </p:nvSpPr>
        <p:spPr>
          <a:xfrm>
            <a:off x="5043812" y="3922844"/>
            <a:ext cx="6186164" cy="28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{{HL1_TEXT_2}}</a:t>
            </a:r>
            <a:r>
              <a:rPr lang="ru-RU" dirty="0"/>
              <a:t> </a:t>
            </a:r>
            <a:endParaRPr lang="en-US" dirty="0"/>
          </a:p>
        </p:txBody>
      </p:sp>
      <p:cxnSp>
        <p:nvCxnSpPr>
          <p:cNvPr id="23" name="Прямая соединительная линия 22"/>
          <p:cNvCxnSpPr/>
          <p:nvPr userDrawn="1"/>
        </p:nvCxnSpPr>
        <p:spPr>
          <a:xfrm>
            <a:off x="5036190" y="4429280"/>
            <a:ext cx="6192809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_3"/>
          <p:cNvSpPr>
            <a:spLocks noGrp="1"/>
          </p:cNvSpPr>
          <p:nvPr>
            <p:ph type="body" sz="quarter" idx="16" hasCustomPrompt="1"/>
          </p:nvPr>
        </p:nvSpPr>
        <p:spPr>
          <a:xfrm>
            <a:off x="6027482" y="4774498"/>
            <a:ext cx="397082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{{HL1_TITLE_3}}</a:t>
            </a:r>
          </a:p>
          <a:p>
            <a:pPr lvl="0"/>
            <a:endParaRPr lang="ru-RU" dirty="0"/>
          </a:p>
        </p:txBody>
      </p:sp>
      <p:sp>
        <p:nvSpPr>
          <p:cNvPr id="26" name="TEXT_3"/>
          <p:cNvSpPr>
            <a:spLocks noGrp="1"/>
          </p:cNvSpPr>
          <p:nvPr>
            <p:ph type="body" sz="quarter" idx="17" hasCustomPrompt="1"/>
          </p:nvPr>
        </p:nvSpPr>
        <p:spPr>
          <a:xfrm>
            <a:off x="6027484" y="5164273"/>
            <a:ext cx="5201515" cy="28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{{HL1_TEXT_3}}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3060711" y="2759926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1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3064429" y="3850956"/>
            <a:ext cx="330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2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3061308" y="5079330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3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BACKGROUND_IMAGE"/>
          <p:cNvSpPr>
            <a:spLocks noGrp="1"/>
          </p:cNvSpPr>
          <p:nvPr>
            <p:ph type="pic" sz="quarter" idx="10"/>
          </p:nvPr>
        </p:nvSpPr>
        <p:spPr>
          <a:xfrm>
            <a:off x="449716" y="391886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ICON_1"/>
          <p:cNvSpPr>
            <a:spLocks noGrp="1"/>
          </p:cNvSpPr>
          <p:nvPr>
            <p:ph type="pic" sz="quarter" idx="11" hasCustomPrompt="1"/>
          </p:nvPr>
        </p:nvSpPr>
        <p:spPr>
          <a:xfrm>
            <a:off x="5744466" y="1541976"/>
            <a:ext cx="821434" cy="8336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5" name="HEADER"/>
          <p:cNvSpPr>
            <a:spLocks noGrp="1"/>
          </p:cNvSpPr>
          <p:nvPr>
            <p:ph type="title" hasCustomPrompt="1"/>
          </p:nvPr>
        </p:nvSpPr>
        <p:spPr>
          <a:xfrm>
            <a:off x="5744466" y="487429"/>
            <a:ext cx="5659632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{{BL1_HEADER}}</a:t>
            </a:r>
            <a:br>
              <a:rPr lang="en-US" dirty="0"/>
            </a:br>
            <a:endParaRPr lang="ru-RU" dirty="0"/>
          </a:p>
        </p:txBody>
      </p:sp>
      <p:sp>
        <p:nvSpPr>
          <p:cNvPr id="6" name="TITLE_1"/>
          <p:cNvSpPr>
            <a:spLocks noGrp="1"/>
          </p:cNvSpPr>
          <p:nvPr>
            <p:ph type="body" sz="quarter" idx="12" hasCustomPrompt="1"/>
          </p:nvPr>
        </p:nvSpPr>
        <p:spPr>
          <a:xfrm>
            <a:off x="5744466" y="25973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{{BL1_TITLE_1}}</a:t>
            </a:r>
          </a:p>
          <a:p>
            <a:pPr lvl="0"/>
            <a:endParaRPr lang="ru-RU" dirty="0"/>
          </a:p>
        </p:txBody>
      </p:sp>
      <p:sp>
        <p:nvSpPr>
          <p:cNvPr id="7" name="TEXT_1"/>
          <p:cNvSpPr>
            <a:spLocks noGrp="1"/>
          </p:cNvSpPr>
          <p:nvPr>
            <p:ph type="body" sz="quarter" idx="13" hasCustomPrompt="1"/>
          </p:nvPr>
        </p:nvSpPr>
        <p:spPr>
          <a:xfrm>
            <a:off x="5744466" y="3003762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{{BL1_TEXT_1}}</a:t>
            </a:r>
          </a:p>
          <a:p>
            <a:pPr lvl="0"/>
            <a:endParaRPr lang="ru-RU" dirty="0"/>
          </a:p>
        </p:txBody>
      </p:sp>
      <p:sp>
        <p:nvSpPr>
          <p:cNvPr id="20" name="ICON_2"/>
          <p:cNvSpPr>
            <a:spLocks noGrp="1"/>
          </p:cNvSpPr>
          <p:nvPr>
            <p:ph type="pic" sz="quarter" idx="14" hasCustomPrompt="1"/>
          </p:nvPr>
        </p:nvSpPr>
        <p:spPr>
          <a:xfrm>
            <a:off x="8715262" y="1541976"/>
            <a:ext cx="821434" cy="8336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21" name="TITLE_2"/>
          <p:cNvSpPr>
            <a:spLocks noGrp="1"/>
          </p:cNvSpPr>
          <p:nvPr>
            <p:ph type="body" sz="quarter" idx="15" hasCustomPrompt="1"/>
          </p:nvPr>
        </p:nvSpPr>
        <p:spPr>
          <a:xfrm>
            <a:off x="8715262" y="25973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{{BL1_TITLE_2}}</a:t>
            </a:r>
          </a:p>
          <a:p>
            <a:pPr lvl="0"/>
            <a:endParaRPr lang="ru-RU" dirty="0"/>
          </a:p>
        </p:txBody>
      </p:sp>
      <p:sp>
        <p:nvSpPr>
          <p:cNvPr id="23" name="ICON_3"/>
          <p:cNvSpPr>
            <a:spLocks noGrp="1"/>
          </p:cNvSpPr>
          <p:nvPr>
            <p:ph type="pic" sz="quarter" idx="17" hasCustomPrompt="1"/>
          </p:nvPr>
        </p:nvSpPr>
        <p:spPr>
          <a:xfrm>
            <a:off x="5744466" y="4081276"/>
            <a:ext cx="821434" cy="8336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24" name="TITLE_3"/>
          <p:cNvSpPr>
            <a:spLocks noGrp="1"/>
          </p:cNvSpPr>
          <p:nvPr>
            <p:ph type="body" sz="quarter" idx="18" hasCustomPrompt="1"/>
          </p:nvPr>
        </p:nvSpPr>
        <p:spPr>
          <a:xfrm>
            <a:off x="5744466" y="51366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{{BL1_TITLE_3}}</a:t>
            </a:r>
          </a:p>
          <a:p>
            <a:pPr lvl="0"/>
            <a:endParaRPr lang="ru-RU" dirty="0"/>
          </a:p>
        </p:txBody>
      </p:sp>
      <p:sp>
        <p:nvSpPr>
          <p:cNvPr id="26" name="ICON_4"/>
          <p:cNvSpPr>
            <a:spLocks noGrp="1"/>
          </p:cNvSpPr>
          <p:nvPr>
            <p:ph type="pic" sz="quarter" idx="20" hasCustomPrompt="1"/>
          </p:nvPr>
        </p:nvSpPr>
        <p:spPr>
          <a:xfrm>
            <a:off x="8715262" y="4081276"/>
            <a:ext cx="821434" cy="8336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27" name="TITLE_4"/>
          <p:cNvSpPr>
            <a:spLocks noGrp="1"/>
          </p:cNvSpPr>
          <p:nvPr>
            <p:ph type="body" sz="quarter" idx="21" hasCustomPrompt="1"/>
          </p:nvPr>
        </p:nvSpPr>
        <p:spPr>
          <a:xfrm>
            <a:off x="8715262" y="51366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{{BL1_TITLE_4}}</a:t>
            </a:r>
          </a:p>
          <a:p>
            <a:pPr lvl="0"/>
            <a:endParaRPr lang="ru-RU" dirty="0"/>
          </a:p>
        </p:txBody>
      </p:sp>
      <p:sp>
        <p:nvSpPr>
          <p:cNvPr id="29" name="TEXT_2"/>
          <p:cNvSpPr>
            <a:spLocks noGrp="1"/>
          </p:cNvSpPr>
          <p:nvPr>
            <p:ph type="body" sz="quarter" idx="22" hasCustomPrompt="1"/>
          </p:nvPr>
        </p:nvSpPr>
        <p:spPr>
          <a:xfrm>
            <a:off x="8715262" y="3037323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{{BL1_TEXT_</a:t>
            </a:r>
            <a:r>
              <a:rPr lang="ru-RU" dirty="0"/>
              <a:t>2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30" name="TEXT_4"/>
          <p:cNvSpPr>
            <a:spLocks noGrp="1"/>
          </p:cNvSpPr>
          <p:nvPr>
            <p:ph type="body" sz="quarter" idx="23" hasCustomPrompt="1"/>
          </p:nvPr>
        </p:nvSpPr>
        <p:spPr>
          <a:xfrm>
            <a:off x="8715262" y="5550537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{{BL1_TEXT_</a:t>
            </a:r>
            <a:r>
              <a:rPr lang="ru-RU" dirty="0"/>
              <a:t>4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31" name="TEXT_3"/>
          <p:cNvSpPr>
            <a:spLocks noGrp="1"/>
          </p:cNvSpPr>
          <p:nvPr>
            <p:ph type="body" sz="quarter" idx="24" hasCustomPrompt="1"/>
          </p:nvPr>
        </p:nvSpPr>
        <p:spPr>
          <a:xfrm>
            <a:off x="5744466" y="5550537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{{BL1_TEXT_</a:t>
            </a:r>
            <a:r>
              <a:rPr lang="ru-RU" dirty="0"/>
              <a:t>3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_IMAGE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154722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HEADER"/>
          <p:cNvSpPr>
            <a:spLocks noGrp="1"/>
          </p:cNvSpPr>
          <p:nvPr>
            <p:ph type="title" hasCustomPrompt="1"/>
          </p:nvPr>
        </p:nvSpPr>
        <p:spPr>
          <a:xfrm>
            <a:off x="613666" y="2168222"/>
            <a:ext cx="5554378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{{C_HEADER}}</a:t>
            </a:r>
            <a:br>
              <a:rPr lang="en-US" dirty="0"/>
            </a:br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5333702" y="3182552"/>
            <a:ext cx="1524596" cy="3330773"/>
            <a:chOff x="6552902" y="4442103"/>
            <a:chExt cx="1524596" cy="3330773"/>
          </a:xfrm>
          <a:solidFill>
            <a:srgbClr val="262626"/>
          </a:solidFill>
        </p:grpSpPr>
        <p:sp>
          <p:nvSpPr>
            <p:cNvPr id="34" name="Shape 1"/>
            <p:cNvSpPr/>
            <p:nvPr userDrawn="1"/>
          </p:nvSpPr>
          <p:spPr>
            <a:xfrm>
              <a:off x="7303770" y="4442103"/>
              <a:ext cx="22860" cy="3330773"/>
            </a:xfrm>
            <a:prstGeom prst="roundRect">
              <a:avLst>
                <a:gd name="adj" fmla="val 124898"/>
              </a:avLst>
            </a:prstGeom>
            <a:solidFill>
              <a:srgbClr val="F3F3F3"/>
            </a:solidFill>
          </p:spPr>
        </p:sp>
        <p:sp>
          <p:nvSpPr>
            <p:cNvPr id="35" name="Shape 2"/>
            <p:cNvSpPr/>
            <p:nvPr userDrawn="1"/>
          </p:nvSpPr>
          <p:spPr>
            <a:xfrm>
              <a:off x="6552902" y="4794528"/>
              <a:ext cx="571024" cy="22860"/>
            </a:xfrm>
            <a:prstGeom prst="roundRect">
              <a:avLst>
                <a:gd name="adj" fmla="val 124898"/>
              </a:avLst>
            </a:prstGeom>
            <a:solidFill>
              <a:srgbClr val="F3F3F3"/>
            </a:solidFill>
          </p:spPr>
        </p:sp>
        <p:sp>
          <p:nvSpPr>
            <p:cNvPr id="36" name="Shape 3"/>
            <p:cNvSpPr/>
            <p:nvPr userDrawn="1"/>
          </p:nvSpPr>
          <p:spPr>
            <a:xfrm>
              <a:off x="7101066" y="4591883"/>
              <a:ext cx="428268" cy="428268"/>
            </a:xfrm>
            <a:prstGeom prst="roundRect">
              <a:avLst>
                <a:gd name="adj" fmla="val 6667"/>
              </a:avLst>
            </a:prstGeom>
            <a:solidFill>
              <a:srgbClr val="F3F3F3"/>
            </a:solidFill>
            <a:ln w="12700">
              <a:noFill/>
            </a:ln>
          </p:spPr>
        </p:sp>
        <p:sp>
          <p:nvSpPr>
            <p:cNvPr id="37" name="Shape 7"/>
            <p:cNvSpPr/>
            <p:nvPr userDrawn="1"/>
          </p:nvSpPr>
          <p:spPr>
            <a:xfrm>
              <a:off x="7506474" y="5746075"/>
              <a:ext cx="571024" cy="22860"/>
            </a:xfrm>
            <a:prstGeom prst="roundRect">
              <a:avLst>
                <a:gd name="adj" fmla="val 124898"/>
              </a:avLst>
            </a:prstGeom>
            <a:solidFill>
              <a:srgbClr val="F3F3F3"/>
            </a:solidFill>
          </p:spPr>
        </p:sp>
        <p:sp>
          <p:nvSpPr>
            <p:cNvPr id="38" name="Shape 8"/>
            <p:cNvSpPr/>
            <p:nvPr userDrawn="1"/>
          </p:nvSpPr>
          <p:spPr>
            <a:xfrm>
              <a:off x="7101066" y="5543431"/>
              <a:ext cx="428268" cy="428268"/>
            </a:xfrm>
            <a:prstGeom prst="roundRect">
              <a:avLst>
                <a:gd name="adj" fmla="val 6667"/>
              </a:avLst>
            </a:prstGeom>
            <a:solidFill>
              <a:srgbClr val="F3F3F3"/>
            </a:solidFill>
            <a:ln w="12700">
              <a:noFill/>
            </a:ln>
          </p:spPr>
        </p:sp>
        <p:sp>
          <p:nvSpPr>
            <p:cNvPr id="39" name="Shape 12"/>
            <p:cNvSpPr/>
            <p:nvPr userDrawn="1"/>
          </p:nvSpPr>
          <p:spPr>
            <a:xfrm>
              <a:off x="6552902" y="6602492"/>
              <a:ext cx="571024" cy="22860"/>
            </a:xfrm>
            <a:prstGeom prst="roundRect">
              <a:avLst>
                <a:gd name="adj" fmla="val 124898"/>
              </a:avLst>
            </a:prstGeom>
            <a:solidFill>
              <a:srgbClr val="F3F3F3"/>
            </a:solidFill>
          </p:spPr>
        </p:sp>
        <p:sp>
          <p:nvSpPr>
            <p:cNvPr id="40" name="Shape 13"/>
            <p:cNvSpPr/>
            <p:nvPr userDrawn="1"/>
          </p:nvSpPr>
          <p:spPr>
            <a:xfrm>
              <a:off x="7101066" y="6399848"/>
              <a:ext cx="428268" cy="428268"/>
            </a:xfrm>
            <a:prstGeom prst="roundRect">
              <a:avLst>
                <a:gd name="adj" fmla="val 6667"/>
              </a:avLst>
            </a:prstGeom>
            <a:solidFill>
              <a:srgbClr val="F3F3F3"/>
            </a:solidFill>
            <a:ln w="12700">
              <a:noFill/>
            </a:ln>
          </p:spPr>
        </p:sp>
        <p:sp>
          <p:nvSpPr>
            <p:cNvPr id="41" name="TextBox 40"/>
            <p:cNvSpPr txBox="1"/>
            <p:nvPr userDrawn="1"/>
          </p:nvSpPr>
          <p:spPr>
            <a:xfrm>
              <a:off x="7158747" y="4621292"/>
              <a:ext cx="312906" cy="369332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b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Iner"/>
                </a:rPr>
                <a:t>1</a:t>
              </a:r>
            </a:p>
          </p:txBody>
        </p:sp>
        <p:sp>
          <p:nvSpPr>
            <p:cNvPr id="42" name="TextBox 41"/>
            <p:cNvSpPr txBox="1"/>
            <p:nvPr userDrawn="1"/>
          </p:nvSpPr>
          <p:spPr>
            <a:xfrm>
              <a:off x="7158747" y="5572839"/>
              <a:ext cx="312906" cy="369332"/>
            </a:xfrm>
            <a:prstGeom prst="rect">
              <a:avLst/>
            </a:prstGeom>
            <a:solidFill>
              <a:srgbClr val="F3F3F3"/>
            </a:solidFill>
          </p:spPr>
          <p:txBody>
            <a:bodyPr wrap="none" rtlCol="0">
              <a:spAutoFit/>
            </a:bodyPr>
            <a:lstStyle/>
            <a:p>
              <a:r>
                <a:rPr lang="ru-RU" b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Iner"/>
                </a:rPr>
                <a:t>2</a:t>
              </a:r>
            </a:p>
          </p:txBody>
        </p:sp>
        <p:sp>
          <p:nvSpPr>
            <p:cNvPr id="43" name="TextBox 42"/>
            <p:cNvSpPr txBox="1"/>
            <p:nvPr userDrawn="1"/>
          </p:nvSpPr>
          <p:spPr>
            <a:xfrm>
              <a:off x="7154694" y="6429256"/>
              <a:ext cx="312906" cy="369332"/>
            </a:xfrm>
            <a:prstGeom prst="rect">
              <a:avLst/>
            </a:prstGeom>
            <a:solidFill>
              <a:srgbClr val="F3F3F3"/>
            </a:solidFill>
          </p:spPr>
          <p:txBody>
            <a:bodyPr wrap="none" rtlCol="0">
              <a:spAutoFit/>
            </a:bodyPr>
            <a:lstStyle/>
            <a:p>
              <a:r>
                <a:rPr lang="ru-RU" b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Iner"/>
                </a:rPr>
                <a:t>3</a:t>
              </a:r>
            </a:p>
          </p:txBody>
        </p:sp>
      </p:grpSp>
      <p:sp>
        <p:nvSpPr>
          <p:cNvPr id="44" name="TITLE_2"/>
          <p:cNvSpPr>
            <a:spLocks noGrp="1"/>
          </p:cNvSpPr>
          <p:nvPr>
            <p:ph type="body" sz="quarter" idx="14" hasCustomPrompt="1"/>
          </p:nvPr>
        </p:nvSpPr>
        <p:spPr>
          <a:xfrm>
            <a:off x="7070305" y="4131464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{{C_TITLE_2}}</a:t>
            </a:r>
          </a:p>
          <a:p>
            <a:pPr lvl="0"/>
            <a:endParaRPr lang="ru-RU" dirty="0"/>
          </a:p>
        </p:txBody>
      </p:sp>
      <p:sp>
        <p:nvSpPr>
          <p:cNvPr id="45" name="TEXT_2"/>
          <p:cNvSpPr>
            <a:spLocks noGrp="1"/>
          </p:cNvSpPr>
          <p:nvPr>
            <p:ph type="body" sz="quarter" idx="15" hasCustomPrompt="1"/>
          </p:nvPr>
        </p:nvSpPr>
        <p:spPr>
          <a:xfrm>
            <a:off x="7070305" y="4537865"/>
            <a:ext cx="4054895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{{C_TEXT_2}}</a:t>
            </a:r>
          </a:p>
        </p:txBody>
      </p:sp>
      <p:sp>
        <p:nvSpPr>
          <p:cNvPr id="46" name="TITLE_1"/>
          <p:cNvSpPr>
            <a:spLocks noGrp="1"/>
          </p:cNvSpPr>
          <p:nvPr>
            <p:ph type="body" sz="quarter" idx="16" hasCustomPrompt="1"/>
          </p:nvPr>
        </p:nvSpPr>
        <p:spPr>
          <a:xfrm>
            <a:off x="2466330" y="3185972"/>
            <a:ext cx="2688836" cy="3048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{{C_TITLE_1}}</a:t>
            </a:r>
          </a:p>
          <a:p>
            <a:pPr lvl="0"/>
            <a:endParaRPr lang="ru-RU" dirty="0"/>
          </a:p>
        </p:txBody>
      </p:sp>
      <p:sp>
        <p:nvSpPr>
          <p:cNvPr id="47" name="TEXT_1"/>
          <p:cNvSpPr>
            <a:spLocks noGrp="1"/>
          </p:cNvSpPr>
          <p:nvPr>
            <p:ph type="body" sz="quarter" idx="17" hasCustomPrompt="1"/>
          </p:nvPr>
        </p:nvSpPr>
        <p:spPr>
          <a:xfrm>
            <a:off x="1100271" y="3592373"/>
            <a:ext cx="4054895" cy="368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{{C_TEXT_1}}</a:t>
            </a:r>
          </a:p>
        </p:txBody>
      </p:sp>
      <p:sp>
        <p:nvSpPr>
          <p:cNvPr id="48" name="TITLE_3"/>
          <p:cNvSpPr>
            <a:spLocks noGrp="1"/>
          </p:cNvSpPr>
          <p:nvPr>
            <p:ph type="body" sz="quarter" idx="18" hasCustomPrompt="1"/>
          </p:nvPr>
        </p:nvSpPr>
        <p:spPr>
          <a:xfrm>
            <a:off x="2466330" y="4987881"/>
            <a:ext cx="2688836" cy="3048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{{C_TITLE_3}}</a:t>
            </a:r>
          </a:p>
          <a:p>
            <a:pPr lvl="0"/>
            <a:endParaRPr lang="ru-RU" dirty="0"/>
          </a:p>
        </p:txBody>
      </p:sp>
      <p:sp>
        <p:nvSpPr>
          <p:cNvPr id="49" name="TEXT_3"/>
          <p:cNvSpPr>
            <a:spLocks noGrp="1"/>
          </p:cNvSpPr>
          <p:nvPr>
            <p:ph type="body" sz="quarter" idx="19" hasCustomPrompt="1"/>
          </p:nvPr>
        </p:nvSpPr>
        <p:spPr>
          <a:xfrm>
            <a:off x="1100271" y="5394282"/>
            <a:ext cx="4054895" cy="368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{{C_TEXT_3}}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_1"/>
          <p:cNvSpPr>
            <a:spLocks noGrp="1"/>
          </p:cNvSpPr>
          <p:nvPr>
            <p:ph type="body" sz="quarter" idx="12" hasCustomPrompt="1"/>
          </p:nvPr>
        </p:nvSpPr>
        <p:spPr>
          <a:xfrm>
            <a:off x="6605660" y="1749363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{{NL1_TITLE_1}}</a:t>
            </a:r>
          </a:p>
          <a:p>
            <a:pPr lvl="0"/>
            <a:endParaRPr lang="ru-RU" dirty="0"/>
          </a:p>
        </p:txBody>
      </p:sp>
      <p:sp>
        <p:nvSpPr>
          <p:cNvPr id="6" name="TEXT_1"/>
          <p:cNvSpPr>
            <a:spLocks noGrp="1"/>
          </p:cNvSpPr>
          <p:nvPr>
            <p:ph type="body" sz="quarter" idx="13" hasCustomPrompt="1"/>
          </p:nvPr>
        </p:nvSpPr>
        <p:spPr>
          <a:xfrm>
            <a:off x="6605660" y="2155764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{{NL1_TEXT_1}}</a:t>
            </a:r>
          </a:p>
        </p:txBody>
      </p:sp>
      <p:sp>
        <p:nvSpPr>
          <p:cNvPr id="16" name="HEADER"/>
          <p:cNvSpPr>
            <a:spLocks noGrp="1"/>
          </p:cNvSpPr>
          <p:nvPr>
            <p:ph type="title" hasCustomPrompt="1"/>
          </p:nvPr>
        </p:nvSpPr>
        <p:spPr>
          <a:xfrm>
            <a:off x="5747641" y="873386"/>
            <a:ext cx="5977270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{{NL1_HEADER}}</a:t>
            </a:r>
            <a:br>
              <a:rPr lang="en-US" dirty="0"/>
            </a:br>
            <a:endParaRPr lang="ru-RU" dirty="0"/>
          </a:p>
        </p:txBody>
      </p:sp>
      <p:sp>
        <p:nvSpPr>
          <p:cNvPr id="17" name="BACKGROUND_IMAGE"/>
          <p:cNvSpPr>
            <a:spLocks noGrp="1"/>
          </p:cNvSpPr>
          <p:nvPr>
            <p:ph type="pic" sz="quarter" idx="10"/>
          </p:nvPr>
        </p:nvSpPr>
        <p:spPr>
          <a:xfrm>
            <a:off x="449716" y="391886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5747641" y="1829072"/>
            <a:ext cx="656334" cy="653384"/>
            <a:chOff x="5700016" y="1895747"/>
            <a:chExt cx="656334" cy="653384"/>
          </a:xfrm>
          <a:noFill/>
        </p:grpSpPr>
        <p:sp>
          <p:nvSpPr>
            <p:cNvPr id="3" name="Овал 2"/>
            <p:cNvSpPr/>
            <p:nvPr userDrawn="1"/>
          </p:nvSpPr>
          <p:spPr>
            <a:xfrm>
              <a:off x="5700016" y="1895747"/>
              <a:ext cx="656334" cy="653384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 userDrawn="1"/>
          </p:nvSpPr>
          <p:spPr>
            <a:xfrm>
              <a:off x="5871730" y="2037773"/>
              <a:ext cx="284052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latin typeface="Inter" panose="020B0604020202020204" charset="0"/>
                  <a:ea typeface="Inter" panose="020B0604020202020204" charset="0"/>
                  <a:cs typeface="Inter" panose="020B0604020202020204" charset="0"/>
                </a:rPr>
                <a:t>1</a:t>
              </a:r>
              <a:endParaRPr lang="ru-RU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endParaRPr>
            </a:p>
          </p:txBody>
        </p:sp>
      </p:grpSp>
      <p:sp>
        <p:nvSpPr>
          <p:cNvPr id="28" name="TITLE_2"/>
          <p:cNvSpPr>
            <a:spLocks noGrp="1"/>
          </p:cNvSpPr>
          <p:nvPr>
            <p:ph type="body" sz="quarter" idx="14" hasCustomPrompt="1"/>
          </p:nvPr>
        </p:nvSpPr>
        <p:spPr>
          <a:xfrm>
            <a:off x="6605660" y="2921528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{{NL1_TITLE_2}}</a:t>
            </a:r>
          </a:p>
          <a:p>
            <a:pPr lvl="0"/>
            <a:endParaRPr lang="ru-RU" dirty="0"/>
          </a:p>
        </p:txBody>
      </p:sp>
      <p:sp>
        <p:nvSpPr>
          <p:cNvPr id="29" name="TEXT_2"/>
          <p:cNvSpPr>
            <a:spLocks noGrp="1"/>
          </p:cNvSpPr>
          <p:nvPr>
            <p:ph type="body" sz="quarter" idx="15" hasCustomPrompt="1"/>
          </p:nvPr>
        </p:nvSpPr>
        <p:spPr>
          <a:xfrm>
            <a:off x="6605660" y="3327929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{{NL1_TEXT_2}}</a:t>
            </a:r>
          </a:p>
        </p:txBody>
      </p:sp>
      <p:grpSp>
        <p:nvGrpSpPr>
          <p:cNvPr id="30" name="Группа 29"/>
          <p:cNvGrpSpPr/>
          <p:nvPr userDrawn="1"/>
        </p:nvGrpSpPr>
        <p:grpSpPr>
          <a:xfrm>
            <a:off x="5747641" y="3001237"/>
            <a:ext cx="656334" cy="653384"/>
            <a:chOff x="5700016" y="1895747"/>
            <a:chExt cx="656334" cy="653384"/>
          </a:xfrm>
          <a:noFill/>
        </p:grpSpPr>
        <p:sp>
          <p:nvSpPr>
            <p:cNvPr id="31" name="Овал 30"/>
            <p:cNvSpPr/>
            <p:nvPr userDrawn="1"/>
          </p:nvSpPr>
          <p:spPr>
            <a:xfrm>
              <a:off x="5700016" y="1895747"/>
              <a:ext cx="656334" cy="653384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 userDrawn="1"/>
          </p:nvSpPr>
          <p:spPr>
            <a:xfrm>
              <a:off x="5871730" y="2037773"/>
              <a:ext cx="33054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latin typeface="Inter" panose="020B0604020202020204" charset="0"/>
                  <a:ea typeface="Inter" panose="020B0604020202020204" charset="0"/>
                  <a:cs typeface="Inter" panose="020B0604020202020204" charset="0"/>
                </a:rPr>
                <a:t>2</a:t>
              </a:r>
              <a:endParaRPr lang="ru-RU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endParaRPr>
            </a:p>
          </p:txBody>
        </p:sp>
      </p:grpSp>
      <p:sp>
        <p:nvSpPr>
          <p:cNvPr id="33" name="TITLE_3"/>
          <p:cNvSpPr>
            <a:spLocks noGrp="1"/>
          </p:cNvSpPr>
          <p:nvPr>
            <p:ph type="body" sz="quarter" idx="16" hasCustomPrompt="1"/>
          </p:nvPr>
        </p:nvSpPr>
        <p:spPr>
          <a:xfrm>
            <a:off x="6605660" y="4048193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{{NL1_TITLE_3}}</a:t>
            </a:r>
          </a:p>
          <a:p>
            <a:pPr lvl="0"/>
            <a:endParaRPr lang="ru-RU" dirty="0"/>
          </a:p>
        </p:txBody>
      </p:sp>
      <p:sp>
        <p:nvSpPr>
          <p:cNvPr id="34" name="TEXT_3"/>
          <p:cNvSpPr>
            <a:spLocks noGrp="1"/>
          </p:cNvSpPr>
          <p:nvPr>
            <p:ph type="body" sz="quarter" idx="17" hasCustomPrompt="1"/>
          </p:nvPr>
        </p:nvSpPr>
        <p:spPr>
          <a:xfrm>
            <a:off x="6605660" y="4454594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{{NL1_TEXT_3}}</a:t>
            </a:r>
          </a:p>
        </p:txBody>
      </p:sp>
      <p:grpSp>
        <p:nvGrpSpPr>
          <p:cNvPr id="35" name="Группа 34"/>
          <p:cNvGrpSpPr/>
          <p:nvPr userDrawn="1"/>
        </p:nvGrpSpPr>
        <p:grpSpPr>
          <a:xfrm>
            <a:off x="5747641" y="4127902"/>
            <a:ext cx="656334" cy="653384"/>
            <a:chOff x="5700016" y="1895747"/>
            <a:chExt cx="656334" cy="653384"/>
          </a:xfrm>
          <a:noFill/>
        </p:grpSpPr>
        <p:sp>
          <p:nvSpPr>
            <p:cNvPr id="36" name="Овал 35"/>
            <p:cNvSpPr/>
            <p:nvPr userDrawn="1"/>
          </p:nvSpPr>
          <p:spPr>
            <a:xfrm>
              <a:off x="5700016" y="1895747"/>
              <a:ext cx="656334" cy="653384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5871730" y="2037773"/>
              <a:ext cx="333746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Inter" panose="020B0604020202020204" charset="0"/>
                  <a:ea typeface="Inter" panose="020B0604020202020204" charset="0"/>
                  <a:cs typeface="Inter" panose="020B0604020202020204" charset="0"/>
                </a:rPr>
                <a:t>3</a:t>
              </a:r>
              <a:endParaRPr lang="ru-RU" b="1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endParaRPr>
            </a:p>
          </p:txBody>
        </p:sp>
      </p:grpSp>
      <p:sp>
        <p:nvSpPr>
          <p:cNvPr id="38" name="TITLE_4"/>
          <p:cNvSpPr>
            <a:spLocks noGrp="1"/>
          </p:cNvSpPr>
          <p:nvPr>
            <p:ph type="body" sz="quarter" idx="18" hasCustomPrompt="1"/>
          </p:nvPr>
        </p:nvSpPr>
        <p:spPr>
          <a:xfrm>
            <a:off x="6605660" y="5196304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{{NL1_TITLE_4}}</a:t>
            </a:r>
          </a:p>
          <a:p>
            <a:pPr lvl="0"/>
            <a:endParaRPr lang="ru-RU" dirty="0"/>
          </a:p>
        </p:txBody>
      </p:sp>
      <p:sp>
        <p:nvSpPr>
          <p:cNvPr id="39" name="TEXT_4"/>
          <p:cNvSpPr>
            <a:spLocks noGrp="1"/>
          </p:cNvSpPr>
          <p:nvPr>
            <p:ph type="body" sz="quarter" idx="19" hasCustomPrompt="1"/>
          </p:nvPr>
        </p:nvSpPr>
        <p:spPr>
          <a:xfrm>
            <a:off x="6605660" y="5602705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{{NL1_TEXT_4}}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5747641" y="5276013"/>
            <a:ext cx="656334" cy="653384"/>
            <a:chOff x="5700016" y="1895747"/>
            <a:chExt cx="656334" cy="653384"/>
          </a:xfrm>
          <a:noFill/>
        </p:grpSpPr>
        <p:sp>
          <p:nvSpPr>
            <p:cNvPr id="41" name="Овал 40"/>
            <p:cNvSpPr/>
            <p:nvPr userDrawn="1"/>
          </p:nvSpPr>
          <p:spPr>
            <a:xfrm>
              <a:off x="5700016" y="1895747"/>
              <a:ext cx="656334" cy="653384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 userDrawn="1"/>
          </p:nvSpPr>
          <p:spPr>
            <a:xfrm>
              <a:off x="5871730" y="2037773"/>
              <a:ext cx="340158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latin typeface="Inter" panose="020B0604020202020204" charset="0"/>
                  <a:ea typeface="Inter" panose="020B0604020202020204" charset="0"/>
                  <a:cs typeface="Inter" panose="020B0604020202020204" charset="0"/>
                </a:rPr>
                <a:t>4</a:t>
              </a:r>
              <a:endParaRPr lang="ru-RU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435202" y="377371"/>
            <a:ext cx="11321596" cy="599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BACKGROUND_IMAGE"/>
          <p:cNvSpPr>
            <a:spLocks noGrp="1"/>
          </p:cNvSpPr>
          <p:nvPr>
            <p:ph type="pic" sz="quarter" idx="10"/>
          </p:nvPr>
        </p:nvSpPr>
        <p:spPr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AVATAR_IMAGE"/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5365257"/>
            <a:ext cx="349805" cy="35500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30" name="HEADER"/>
          <p:cNvSpPr>
            <a:spLocks noGrp="1"/>
          </p:cNvSpPr>
          <p:nvPr>
            <p:ph type="title" hasCustomPrompt="1"/>
          </p:nvPr>
        </p:nvSpPr>
        <p:spPr>
          <a:xfrm>
            <a:off x="838200" y="933826"/>
            <a:ext cx="5105400" cy="148045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{{T_HEADER}}</a:t>
            </a:r>
            <a:br>
              <a:rPr lang="en-US" dirty="0"/>
            </a:br>
            <a:br>
              <a:rPr lang="en-US" dirty="0"/>
            </a:br>
            <a:endParaRPr lang="ru-RU" dirty="0"/>
          </a:p>
        </p:txBody>
      </p:sp>
      <p:sp>
        <p:nvSpPr>
          <p:cNvPr id="7" name="TEXT_1"/>
          <p:cNvSpPr>
            <a:spLocks noGrp="1"/>
          </p:cNvSpPr>
          <p:nvPr>
            <p:ph type="body" sz="quarter" idx="14" hasCustomPrompt="1"/>
          </p:nvPr>
        </p:nvSpPr>
        <p:spPr>
          <a:xfrm>
            <a:off x="823493" y="2874100"/>
            <a:ext cx="5551905" cy="1587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{{T_TEXT}}</a:t>
            </a:r>
          </a:p>
          <a:p>
            <a:pPr lvl="0"/>
            <a:endParaRPr lang="ru-RU" dirty="0"/>
          </a:p>
        </p:txBody>
      </p:sp>
      <p:sp>
        <p:nvSpPr>
          <p:cNvPr id="8" name="AUTHOR_NAME"/>
          <p:cNvSpPr>
            <a:spLocks noGrp="1"/>
          </p:cNvSpPr>
          <p:nvPr>
            <p:ph type="body" sz="quarter" idx="15" hasCustomPrompt="1"/>
          </p:nvPr>
        </p:nvSpPr>
        <p:spPr>
          <a:xfrm>
            <a:off x="1341490" y="5402101"/>
            <a:ext cx="5033907" cy="2979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6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{{I_TEXT_1}}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435202" y="377370"/>
            <a:ext cx="11321596" cy="59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BACKGROUND_IMAGE"/>
          <p:cNvSpPr>
            <a:spLocks noGrp="1"/>
          </p:cNvSpPr>
          <p:nvPr>
            <p:ph type="pic" sz="quarter" idx="10"/>
          </p:nvPr>
        </p:nvSpPr>
        <p:spPr>
          <a:xfrm>
            <a:off x="449716" y="391886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HEADER"/>
          <p:cNvSpPr>
            <a:spLocks noGrp="1"/>
          </p:cNvSpPr>
          <p:nvPr>
            <p:ph type="title" hasCustomPrompt="1"/>
          </p:nvPr>
        </p:nvSpPr>
        <p:spPr>
          <a:xfrm>
            <a:off x="5896866" y="1473169"/>
            <a:ext cx="5659632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{{I_HEADER}}</a:t>
            </a:r>
            <a:br>
              <a:rPr lang="en-US" dirty="0"/>
            </a:br>
            <a:endParaRPr lang="ru-RU" dirty="0"/>
          </a:p>
        </p:txBody>
      </p:sp>
      <p:sp>
        <p:nvSpPr>
          <p:cNvPr id="21" name="TEXT_1"/>
          <p:cNvSpPr>
            <a:spLocks noGrp="1"/>
          </p:cNvSpPr>
          <p:nvPr>
            <p:ph type="body" sz="quarter" idx="11" hasCustomPrompt="1"/>
          </p:nvPr>
        </p:nvSpPr>
        <p:spPr>
          <a:xfrm>
            <a:off x="5896866" y="2362168"/>
            <a:ext cx="2637534" cy="3225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{{I_TEXT_1}}</a:t>
            </a:r>
          </a:p>
          <a:p>
            <a:pPr lvl="0"/>
            <a:endParaRPr lang="ru-RU" dirty="0"/>
          </a:p>
        </p:txBody>
      </p:sp>
      <p:sp>
        <p:nvSpPr>
          <p:cNvPr id="23" name="TEXT_2"/>
          <p:cNvSpPr>
            <a:spLocks noGrp="1"/>
          </p:cNvSpPr>
          <p:nvPr>
            <p:ph type="body" sz="quarter" idx="12" hasCustomPrompt="1"/>
          </p:nvPr>
        </p:nvSpPr>
        <p:spPr>
          <a:xfrm>
            <a:off x="8918964" y="2362168"/>
            <a:ext cx="2637534" cy="3225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{{I_TEXT_1}}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13666" y="1703070"/>
            <a:ext cx="2819400" cy="24117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/>
          </a:p>
        </p:txBody>
      </p:sp>
      <p:sp>
        <p:nvSpPr>
          <p:cNvPr id="6" name="BACKGROUND_IMAGE"/>
          <p:cNvSpPr>
            <a:spLocks noGrp="1"/>
          </p:cNvSpPr>
          <p:nvPr>
            <p:ph type="pic" sz="quarter" idx="10"/>
          </p:nvPr>
        </p:nvSpPr>
        <p:spPr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HEADER"/>
          <p:cNvSpPr>
            <a:spLocks noGrp="1"/>
          </p:cNvSpPr>
          <p:nvPr>
            <p:ph type="title" hasCustomPrompt="1"/>
          </p:nvPr>
        </p:nvSpPr>
        <p:spPr>
          <a:xfrm>
            <a:off x="613666" y="749269"/>
            <a:ext cx="5977270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{{S1_HEADER}}</a:t>
            </a:r>
            <a:br>
              <a:rPr lang="en-US" dirty="0"/>
            </a:br>
            <a:endParaRPr lang="ru-RU" dirty="0"/>
          </a:p>
        </p:txBody>
      </p:sp>
      <p:sp>
        <p:nvSpPr>
          <p:cNvPr id="8" name="TITLE_1"/>
          <p:cNvSpPr>
            <a:spLocks noGrp="1"/>
          </p:cNvSpPr>
          <p:nvPr>
            <p:ph type="body" sz="quarter" idx="11" hasCustomPrompt="1"/>
          </p:nvPr>
        </p:nvSpPr>
        <p:spPr>
          <a:xfrm>
            <a:off x="905766" y="2044668"/>
            <a:ext cx="213337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{{S1_TITLE_1}}</a:t>
            </a:r>
          </a:p>
          <a:p>
            <a:pPr lvl="0"/>
            <a:endParaRPr lang="ru-RU" dirty="0"/>
          </a:p>
        </p:txBody>
      </p:sp>
      <p:sp>
        <p:nvSpPr>
          <p:cNvPr id="9" name="TEXT_1"/>
          <p:cNvSpPr>
            <a:spLocks noGrp="1"/>
          </p:cNvSpPr>
          <p:nvPr>
            <p:ph type="body" sz="quarter" idx="12" hasCustomPrompt="1"/>
          </p:nvPr>
        </p:nvSpPr>
        <p:spPr>
          <a:xfrm>
            <a:off x="905766" y="2451068"/>
            <a:ext cx="2133373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{{S1_TEXT_1}}</a:t>
            </a:r>
          </a:p>
          <a:p>
            <a:pPr lvl="0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3771536" y="1703070"/>
            <a:ext cx="2819400" cy="24117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ITLE_2"/>
          <p:cNvSpPr>
            <a:spLocks noGrp="1"/>
          </p:cNvSpPr>
          <p:nvPr>
            <p:ph type="body" sz="quarter" idx="13" hasCustomPrompt="1"/>
          </p:nvPr>
        </p:nvSpPr>
        <p:spPr>
          <a:xfrm>
            <a:off x="4063636" y="2044668"/>
            <a:ext cx="213337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{{S1_TITLE_2}}</a:t>
            </a:r>
          </a:p>
          <a:p>
            <a:pPr lvl="0"/>
            <a:endParaRPr lang="ru-RU" dirty="0"/>
          </a:p>
        </p:txBody>
      </p:sp>
      <p:sp>
        <p:nvSpPr>
          <p:cNvPr id="15" name="TEXT_2"/>
          <p:cNvSpPr>
            <a:spLocks noGrp="1"/>
          </p:cNvSpPr>
          <p:nvPr>
            <p:ph type="body" sz="quarter" idx="14" hasCustomPrompt="1"/>
          </p:nvPr>
        </p:nvSpPr>
        <p:spPr>
          <a:xfrm>
            <a:off x="4063636" y="2451068"/>
            <a:ext cx="2133373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{{S1_TEXT_2}}</a:t>
            </a:r>
          </a:p>
          <a:p>
            <a:pPr lvl="0"/>
            <a:endParaRPr lang="ru-RU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3666" y="4456398"/>
            <a:ext cx="5977270" cy="167248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ITLE_3"/>
          <p:cNvSpPr>
            <a:spLocks noGrp="1"/>
          </p:cNvSpPr>
          <p:nvPr>
            <p:ph type="body" sz="quarter" idx="15" hasCustomPrompt="1"/>
          </p:nvPr>
        </p:nvSpPr>
        <p:spPr>
          <a:xfrm>
            <a:off x="905766" y="4763770"/>
            <a:ext cx="213337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{{S1_TITLE_3}}</a:t>
            </a:r>
          </a:p>
          <a:p>
            <a:pPr lvl="0"/>
            <a:endParaRPr lang="ru-RU" dirty="0"/>
          </a:p>
        </p:txBody>
      </p:sp>
      <p:sp>
        <p:nvSpPr>
          <p:cNvPr id="18" name="TEXT_3"/>
          <p:cNvSpPr>
            <a:spLocks noGrp="1"/>
          </p:cNvSpPr>
          <p:nvPr>
            <p:ph type="body" sz="quarter" idx="16" hasCustomPrompt="1"/>
          </p:nvPr>
        </p:nvSpPr>
        <p:spPr>
          <a:xfrm>
            <a:off x="905766" y="5170170"/>
            <a:ext cx="5291243" cy="581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{{S1_TEXT_3}}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_IMAGE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16822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HEADER"/>
          <p:cNvSpPr>
            <a:spLocks noGrp="1"/>
          </p:cNvSpPr>
          <p:nvPr>
            <p:ph type="title" hasCustomPrompt="1"/>
          </p:nvPr>
        </p:nvSpPr>
        <p:spPr>
          <a:xfrm>
            <a:off x="613666" y="2820943"/>
            <a:ext cx="5554378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{{S2_HEADER}}</a:t>
            </a:r>
            <a:br>
              <a:rPr lang="en-US" dirty="0"/>
            </a:br>
            <a:endParaRPr lang="ru-RU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3666" y="3806190"/>
            <a:ext cx="3218501" cy="24117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/>
          </a:p>
        </p:txBody>
      </p:sp>
      <p:sp>
        <p:nvSpPr>
          <p:cNvPr id="17" name="TITLE_1"/>
          <p:cNvSpPr>
            <a:spLocks noGrp="1"/>
          </p:cNvSpPr>
          <p:nvPr>
            <p:ph type="body" sz="quarter" idx="11" hasCustomPrompt="1"/>
          </p:nvPr>
        </p:nvSpPr>
        <p:spPr>
          <a:xfrm>
            <a:off x="847575" y="4147788"/>
            <a:ext cx="274030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{{S2_TITLE_1}}</a:t>
            </a:r>
          </a:p>
          <a:p>
            <a:pPr lvl="0"/>
            <a:endParaRPr lang="ru-RU" dirty="0"/>
          </a:p>
        </p:txBody>
      </p:sp>
      <p:sp>
        <p:nvSpPr>
          <p:cNvPr id="18" name="TEXT_1"/>
          <p:cNvSpPr>
            <a:spLocks noGrp="1"/>
          </p:cNvSpPr>
          <p:nvPr>
            <p:ph type="body" sz="quarter" idx="12" hasCustomPrompt="1"/>
          </p:nvPr>
        </p:nvSpPr>
        <p:spPr>
          <a:xfrm>
            <a:off x="847575" y="4554188"/>
            <a:ext cx="2740306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{{S2_TEXT_1}}</a:t>
            </a:r>
          </a:p>
          <a:p>
            <a:pPr lvl="0"/>
            <a:endParaRPr lang="ru-RU" dirty="0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8338961" y="3806190"/>
            <a:ext cx="3218501" cy="24117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/>
          </a:p>
        </p:txBody>
      </p:sp>
      <p:sp>
        <p:nvSpPr>
          <p:cNvPr id="23" name="TITLE_3"/>
          <p:cNvSpPr>
            <a:spLocks noGrp="1"/>
          </p:cNvSpPr>
          <p:nvPr>
            <p:ph type="body" sz="quarter" idx="13" hasCustomPrompt="1"/>
          </p:nvPr>
        </p:nvSpPr>
        <p:spPr>
          <a:xfrm>
            <a:off x="8572870" y="4147788"/>
            <a:ext cx="274030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{{S2_TITLE_3}}</a:t>
            </a:r>
          </a:p>
          <a:p>
            <a:pPr lvl="0"/>
            <a:endParaRPr lang="ru-RU" dirty="0"/>
          </a:p>
        </p:txBody>
      </p:sp>
      <p:sp>
        <p:nvSpPr>
          <p:cNvPr id="24" name="TEXT_3"/>
          <p:cNvSpPr>
            <a:spLocks noGrp="1"/>
          </p:cNvSpPr>
          <p:nvPr>
            <p:ph type="body" sz="quarter" idx="14" hasCustomPrompt="1"/>
          </p:nvPr>
        </p:nvSpPr>
        <p:spPr>
          <a:xfrm>
            <a:off x="8572870" y="4554188"/>
            <a:ext cx="2740306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{{S2_TEXT_3}}</a:t>
            </a:r>
          </a:p>
          <a:p>
            <a:pPr lvl="0"/>
            <a:endParaRPr lang="ru-RU" dirty="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4476313" y="3806190"/>
            <a:ext cx="3218501" cy="24117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/>
          </a:p>
        </p:txBody>
      </p:sp>
      <p:sp>
        <p:nvSpPr>
          <p:cNvPr id="26" name="TITLE_2"/>
          <p:cNvSpPr>
            <a:spLocks noGrp="1"/>
          </p:cNvSpPr>
          <p:nvPr>
            <p:ph type="body" sz="quarter" idx="15" hasCustomPrompt="1"/>
          </p:nvPr>
        </p:nvSpPr>
        <p:spPr>
          <a:xfrm>
            <a:off x="4710222" y="4147788"/>
            <a:ext cx="274030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{{S2_TITLE_2}}</a:t>
            </a:r>
          </a:p>
          <a:p>
            <a:pPr lvl="0"/>
            <a:endParaRPr lang="ru-RU" dirty="0"/>
          </a:p>
        </p:txBody>
      </p:sp>
      <p:sp>
        <p:nvSpPr>
          <p:cNvPr id="27" name="TEXT_2"/>
          <p:cNvSpPr>
            <a:spLocks noGrp="1"/>
          </p:cNvSpPr>
          <p:nvPr>
            <p:ph type="body" sz="quarter" idx="16" hasCustomPrompt="1"/>
          </p:nvPr>
        </p:nvSpPr>
        <p:spPr>
          <a:xfrm>
            <a:off x="4710222" y="4554188"/>
            <a:ext cx="2740306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{{S2_TEXT_2}}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BACKGROUND_IMAGE"/>
          <p:cNvSpPr>
            <a:spLocks noGrp="1"/>
          </p:cNvSpPr>
          <p:nvPr>
            <p:ph type="pic" sz="quarter" idx="10"/>
          </p:nvPr>
        </p:nvSpPr>
        <p:spPr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HEADER"/>
          <p:cNvSpPr>
            <a:spLocks noGrp="1"/>
          </p:cNvSpPr>
          <p:nvPr>
            <p:ph type="title" hasCustomPrompt="1"/>
          </p:nvPr>
        </p:nvSpPr>
        <p:spPr>
          <a:xfrm>
            <a:off x="613666" y="967205"/>
            <a:ext cx="5554378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{{NL2_HEADER}}</a:t>
            </a:r>
            <a:br>
              <a:rPr lang="en-US" dirty="0"/>
            </a:br>
            <a:endParaRPr lang="ru-RU" dirty="0"/>
          </a:p>
        </p:txBody>
      </p:sp>
      <p:sp>
        <p:nvSpPr>
          <p:cNvPr id="5" name="TITLE_1"/>
          <p:cNvSpPr>
            <a:spLocks noGrp="1"/>
          </p:cNvSpPr>
          <p:nvPr>
            <p:ph type="body" sz="quarter" idx="14" hasCustomPrompt="1"/>
          </p:nvPr>
        </p:nvSpPr>
        <p:spPr>
          <a:xfrm>
            <a:off x="962801" y="2730232"/>
            <a:ext cx="2121146" cy="304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{{NL2_TITLE_1}}</a:t>
            </a:r>
          </a:p>
          <a:p>
            <a:pPr lvl="0"/>
            <a:endParaRPr lang="ru-RU" dirty="0"/>
          </a:p>
        </p:txBody>
      </p:sp>
      <p:sp>
        <p:nvSpPr>
          <p:cNvPr id="6" name="TEXT_1"/>
          <p:cNvSpPr>
            <a:spLocks noGrp="1"/>
          </p:cNvSpPr>
          <p:nvPr>
            <p:ph type="body" sz="quarter" idx="15" hasCustomPrompt="1"/>
          </p:nvPr>
        </p:nvSpPr>
        <p:spPr>
          <a:xfrm>
            <a:off x="962801" y="3136632"/>
            <a:ext cx="2121146" cy="7370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{{NL2_TEXT_1}}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817228" y="2063928"/>
            <a:ext cx="360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1</a:t>
            </a:r>
          </a:p>
        </p:txBody>
      </p:sp>
      <p:sp>
        <p:nvSpPr>
          <p:cNvPr id="8" name="TITLE_2"/>
          <p:cNvSpPr>
            <a:spLocks noGrp="1"/>
          </p:cNvSpPr>
          <p:nvPr>
            <p:ph type="body" sz="quarter" idx="16" hasCustomPrompt="1"/>
          </p:nvPr>
        </p:nvSpPr>
        <p:spPr>
          <a:xfrm>
            <a:off x="3683041" y="2730232"/>
            <a:ext cx="2121146" cy="304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{{NL2_TITLE_</a:t>
            </a:r>
            <a:r>
              <a:rPr lang="ru-RU" dirty="0"/>
              <a:t>2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9" name="TEXT_2"/>
          <p:cNvSpPr>
            <a:spLocks noGrp="1"/>
          </p:cNvSpPr>
          <p:nvPr>
            <p:ph type="body" sz="quarter" idx="17" hasCustomPrompt="1"/>
          </p:nvPr>
        </p:nvSpPr>
        <p:spPr>
          <a:xfrm>
            <a:off x="3683041" y="3136632"/>
            <a:ext cx="2121146" cy="7370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{{NL2_TEXT_</a:t>
            </a:r>
            <a:r>
              <a:rPr lang="ru-RU" dirty="0"/>
              <a:t>2</a:t>
            </a:r>
            <a:r>
              <a:rPr lang="en-US" dirty="0"/>
              <a:t>}}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537468" y="2063928"/>
            <a:ext cx="4427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2</a:t>
            </a:r>
          </a:p>
        </p:txBody>
      </p:sp>
      <p:sp>
        <p:nvSpPr>
          <p:cNvPr id="11" name="TITLE_3"/>
          <p:cNvSpPr>
            <a:spLocks noGrp="1"/>
          </p:cNvSpPr>
          <p:nvPr>
            <p:ph type="body" sz="quarter" idx="18" hasCustomPrompt="1"/>
          </p:nvPr>
        </p:nvSpPr>
        <p:spPr>
          <a:xfrm>
            <a:off x="2322921" y="4681353"/>
            <a:ext cx="2121146" cy="304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{{NL2_TITLE_</a:t>
            </a:r>
            <a:r>
              <a:rPr lang="ru-RU" dirty="0"/>
              <a:t>3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12" name="TEXT_3"/>
          <p:cNvSpPr>
            <a:spLocks noGrp="1"/>
          </p:cNvSpPr>
          <p:nvPr>
            <p:ph type="body" sz="quarter" idx="19" hasCustomPrompt="1"/>
          </p:nvPr>
        </p:nvSpPr>
        <p:spPr>
          <a:xfrm>
            <a:off x="2322921" y="5087753"/>
            <a:ext cx="2121146" cy="7370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{{NL2_TEXT_</a:t>
            </a:r>
            <a:r>
              <a:rPr lang="ru-RU" dirty="0"/>
              <a:t>3</a:t>
            </a:r>
            <a:r>
              <a:rPr lang="en-US" dirty="0"/>
              <a:t>}}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3177348" y="4015049"/>
            <a:ext cx="4491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3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рапеция 9"/>
          <p:cNvSpPr/>
          <p:nvPr userDrawn="1"/>
        </p:nvSpPr>
        <p:spPr>
          <a:xfrm>
            <a:off x="2665048" y="2407064"/>
            <a:ext cx="1104234" cy="843215"/>
          </a:xfrm>
          <a:prstGeom prst="trapezoid">
            <a:avLst>
              <a:gd name="adj" fmla="val 75000"/>
            </a:avLst>
          </a:prstGeom>
          <a:solidFill>
            <a:srgbClr val="F3F3F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Трапеция 7"/>
          <p:cNvSpPr/>
          <p:nvPr userDrawn="1"/>
        </p:nvSpPr>
        <p:spPr>
          <a:xfrm>
            <a:off x="1801021" y="3353112"/>
            <a:ext cx="2832287" cy="1045739"/>
          </a:xfrm>
          <a:prstGeom prst="trapezoid">
            <a:avLst>
              <a:gd name="adj" fmla="val 75000"/>
            </a:avLst>
          </a:prstGeom>
          <a:solidFill>
            <a:srgbClr val="F3F3F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Трапеция 5"/>
          <p:cNvSpPr/>
          <p:nvPr userDrawn="1"/>
        </p:nvSpPr>
        <p:spPr>
          <a:xfrm>
            <a:off x="849471" y="4501684"/>
            <a:ext cx="4735389" cy="1205345"/>
          </a:xfrm>
          <a:prstGeom prst="trapezoid">
            <a:avLst>
              <a:gd name="adj" fmla="val 75000"/>
            </a:avLst>
          </a:prstGeom>
          <a:solidFill>
            <a:srgbClr val="F3F3F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TITLE_1"/>
          <p:cNvSpPr>
            <a:spLocks noGrp="1"/>
          </p:cNvSpPr>
          <p:nvPr>
            <p:ph type="body" sz="quarter" idx="12" hasCustomPrompt="1"/>
          </p:nvPr>
        </p:nvSpPr>
        <p:spPr>
          <a:xfrm>
            <a:off x="4134951" y="2348854"/>
            <a:ext cx="397082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{{HL1_TITLE_1}}</a:t>
            </a:r>
          </a:p>
          <a:p>
            <a:pPr lvl="0"/>
            <a:endParaRPr lang="ru-RU" dirty="0"/>
          </a:p>
        </p:txBody>
      </p:sp>
      <p:sp>
        <p:nvSpPr>
          <p:cNvPr id="13" name="TEXT_1"/>
          <p:cNvSpPr>
            <a:spLocks noGrp="1"/>
          </p:cNvSpPr>
          <p:nvPr>
            <p:ph type="body" sz="quarter" idx="13" hasCustomPrompt="1"/>
          </p:nvPr>
        </p:nvSpPr>
        <p:spPr>
          <a:xfrm>
            <a:off x="4134952" y="2738629"/>
            <a:ext cx="7095023" cy="28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{{HL1_TEXT_1}}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14" name="HEADER"/>
          <p:cNvSpPr>
            <a:spLocks noGrp="1"/>
          </p:cNvSpPr>
          <p:nvPr>
            <p:ph type="title" hasCustomPrompt="1"/>
          </p:nvPr>
        </p:nvSpPr>
        <p:spPr>
          <a:xfrm>
            <a:off x="613666" y="1281530"/>
            <a:ext cx="5977270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{{BL2_HEADER}}</a:t>
            </a:r>
            <a:br>
              <a:rPr lang="en-US" dirty="0"/>
            </a:br>
            <a:endParaRPr lang="ru-RU" dirty="0"/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4127331" y="3250279"/>
            <a:ext cx="710264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_2"/>
          <p:cNvSpPr>
            <a:spLocks noGrp="1"/>
          </p:cNvSpPr>
          <p:nvPr>
            <p:ph type="body" sz="quarter" idx="14" hasCustomPrompt="1"/>
          </p:nvPr>
        </p:nvSpPr>
        <p:spPr>
          <a:xfrm>
            <a:off x="5043810" y="3533069"/>
            <a:ext cx="397082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{{HL1_TITLE_2}}</a:t>
            </a:r>
          </a:p>
          <a:p>
            <a:pPr lvl="0"/>
            <a:endParaRPr lang="ru-RU" dirty="0"/>
          </a:p>
        </p:txBody>
      </p:sp>
      <p:sp>
        <p:nvSpPr>
          <p:cNvPr id="22" name="TEXT_2"/>
          <p:cNvSpPr>
            <a:spLocks noGrp="1"/>
          </p:cNvSpPr>
          <p:nvPr>
            <p:ph type="body" sz="quarter" idx="15" hasCustomPrompt="1"/>
          </p:nvPr>
        </p:nvSpPr>
        <p:spPr>
          <a:xfrm>
            <a:off x="5043812" y="3922844"/>
            <a:ext cx="6186164" cy="28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{{HL1_TEXT_2}}</a:t>
            </a:r>
            <a:r>
              <a:rPr lang="ru-RU" dirty="0"/>
              <a:t> </a:t>
            </a:r>
            <a:endParaRPr lang="en-US" dirty="0"/>
          </a:p>
        </p:txBody>
      </p:sp>
      <p:cxnSp>
        <p:nvCxnSpPr>
          <p:cNvPr id="23" name="Прямая соединительная линия 22"/>
          <p:cNvCxnSpPr/>
          <p:nvPr userDrawn="1"/>
        </p:nvCxnSpPr>
        <p:spPr>
          <a:xfrm>
            <a:off x="5036190" y="4429280"/>
            <a:ext cx="6192809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_3"/>
          <p:cNvSpPr>
            <a:spLocks noGrp="1"/>
          </p:cNvSpPr>
          <p:nvPr>
            <p:ph type="body" sz="quarter" idx="16" hasCustomPrompt="1"/>
          </p:nvPr>
        </p:nvSpPr>
        <p:spPr>
          <a:xfrm>
            <a:off x="6027482" y="4774498"/>
            <a:ext cx="397082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{{HL1_TITLE_3}}</a:t>
            </a:r>
          </a:p>
          <a:p>
            <a:pPr lvl="0"/>
            <a:endParaRPr lang="ru-RU" dirty="0"/>
          </a:p>
        </p:txBody>
      </p:sp>
      <p:sp>
        <p:nvSpPr>
          <p:cNvPr id="26" name="TEXT_3"/>
          <p:cNvSpPr>
            <a:spLocks noGrp="1"/>
          </p:cNvSpPr>
          <p:nvPr>
            <p:ph type="body" sz="quarter" idx="17" hasCustomPrompt="1"/>
          </p:nvPr>
        </p:nvSpPr>
        <p:spPr>
          <a:xfrm>
            <a:off x="6027484" y="5164273"/>
            <a:ext cx="5201515" cy="28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{{HL1_TEXT_3}}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3060711" y="2759926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1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3064429" y="3850956"/>
            <a:ext cx="330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2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3061308" y="5079330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3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BACKGROUND_IMAGE"/>
          <p:cNvSpPr>
            <a:spLocks noGrp="1"/>
          </p:cNvSpPr>
          <p:nvPr>
            <p:ph type="pic" sz="quarter" idx="10"/>
          </p:nvPr>
        </p:nvSpPr>
        <p:spPr>
          <a:xfrm>
            <a:off x="449716" y="391886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ICON_1"/>
          <p:cNvSpPr>
            <a:spLocks noGrp="1"/>
          </p:cNvSpPr>
          <p:nvPr>
            <p:ph type="pic" sz="quarter" idx="11" hasCustomPrompt="1"/>
          </p:nvPr>
        </p:nvSpPr>
        <p:spPr>
          <a:xfrm>
            <a:off x="5744466" y="1541976"/>
            <a:ext cx="821434" cy="8336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5" name="HEADER"/>
          <p:cNvSpPr>
            <a:spLocks noGrp="1"/>
          </p:cNvSpPr>
          <p:nvPr>
            <p:ph type="title" hasCustomPrompt="1"/>
          </p:nvPr>
        </p:nvSpPr>
        <p:spPr>
          <a:xfrm>
            <a:off x="5744466" y="487429"/>
            <a:ext cx="5659632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{{BL1_HEADER}}</a:t>
            </a:r>
            <a:br>
              <a:rPr lang="en-US" dirty="0"/>
            </a:br>
            <a:endParaRPr lang="ru-RU" dirty="0"/>
          </a:p>
        </p:txBody>
      </p:sp>
      <p:sp>
        <p:nvSpPr>
          <p:cNvPr id="6" name="TITLE_1"/>
          <p:cNvSpPr>
            <a:spLocks noGrp="1"/>
          </p:cNvSpPr>
          <p:nvPr>
            <p:ph type="body" sz="quarter" idx="12" hasCustomPrompt="1"/>
          </p:nvPr>
        </p:nvSpPr>
        <p:spPr>
          <a:xfrm>
            <a:off x="5744466" y="25973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{{BL1_TITLE_1}}</a:t>
            </a:r>
          </a:p>
          <a:p>
            <a:pPr lvl="0"/>
            <a:endParaRPr lang="ru-RU" dirty="0"/>
          </a:p>
        </p:txBody>
      </p:sp>
      <p:sp>
        <p:nvSpPr>
          <p:cNvPr id="7" name="TEXT_1"/>
          <p:cNvSpPr>
            <a:spLocks noGrp="1"/>
          </p:cNvSpPr>
          <p:nvPr>
            <p:ph type="body" sz="quarter" idx="13" hasCustomPrompt="1"/>
          </p:nvPr>
        </p:nvSpPr>
        <p:spPr>
          <a:xfrm>
            <a:off x="5744466" y="3003762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{{BL1_TEXT_1}}</a:t>
            </a:r>
          </a:p>
          <a:p>
            <a:pPr lvl="0"/>
            <a:endParaRPr lang="ru-RU" dirty="0"/>
          </a:p>
        </p:txBody>
      </p:sp>
      <p:sp>
        <p:nvSpPr>
          <p:cNvPr id="20" name="ICON_2"/>
          <p:cNvSpPr>
            <a:spLocks noGrp="1"/>
          </p:cNvSpPr>
          <p:nvPr>
            <p:ph type="pic" sz="quarter" idx="14" hasCustomPrompt="1"/>
          </p:nvPr>
        </p:nvSpPr>
        <p:spPr>
          <a:xfrm>
            <a:off x="8715262" y="1541976"/>
            <a:ext cx="821434" cy="8336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21" name="TITLE_2"/>
          <p:cNvSpPr>
            <a:spLocks noGrp="1"/>
          </p:cNvSpPr>
          <p:nvPr>
            <p:ph type="body" sz="quarter" idx="15" hasCustomPrompt="1"/>
          </p:nvPr>
        </p:nvSpPr>
        <p:spPr>
          <a:xfrm>
            <a:off x="8715262" y="25973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{{BL1_TITLE_2}}</a:t>
            </a:r>
          </a:p>
          <a:p>
            <a:pPr lvl="0"/>
            <a:endParaRPr lang="ru-RU" dirty="0"/>
          </a:p>
        </p:txBody>
      </p:sp>
      <p:sp>
        <p:nvSpPr>
          <p:cNvPr id="23" name="ICON_3"/>
          <p:cNvSpPr>
            <a:spLocks noGrp="1"/>
          </p:cNvSpPr>
          <p:nvPr>
            <p:ph type="pic" sz="quarter" idx="17" hasCustomPrompt="1"/>
          </p:nvPr>
        </p:nvSpPr>
        <p:spPr>
          <a:xfrm>
            <a:off x="5744466" y="4081276"/>
            <a:ext cx="821434" cy="8336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24" name="TITLE_3"/>
          <p:cNvSpPr>
            <a:spLocks noGrp="1"/>
          </p:cNvSpPr>
          <p:nvPr>
            <p:ph type="body" sz="quarter" idx="18" hasCustomPrompt="1"/>
          </p:nvPr>
        </p:nvSpPr>
        <p:spPr>
          <a:xfrm>
            <a:off x="5744466" y="51366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{{BL1_TITLE_3}}</a:t>
            </a:r>
          </a:p>
          <a:p>
            <a:pPr lvl="0"/>
            <a:endParaRPr lang="ru-RU" dirty="0"/>
          </a:p>
        </p:txBody>
      </p:sp>
      <p:sp>
        <p:nvSpPr>
          <p:cNvPr id="26" name="ICON_4"/>
          <p:cNvSpPr>
            <a:spLocks noGrp="1"/>
          </p:cNvSpPr>
          <p:nvPr>
            <p:ph type="pic" sz="quarter" idx="20" hasCustomPrompt="1"/>
          </p:nvPr>
        </p:nvSpPr>
        <p:spPr>
          <a:xfrm>
            <a:off x="8715262" y="4081276"/>
            <a:ext cx="821434" cy="8336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27" name="TITLE_4"/>
          <p:cNvSpPr>
            <a:spLocks noGrp="1"/>
          </p:cNvSpPr>
          <p:nvPr>
            <p:ph type="body" sz="quarter" idx="21" hasCustomPrompt="1"/>
          </p:nvPr>
        </p:nvSpPr>
        <p:spPr>
          <a:xfrm>
            <a:off x="8715262" y="51366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{{BL1_TITLE_4}}</a:t>
            </a:r>
          </a:p>
          <a:p>
            <a:pPr lvl="0"/>
            <a:endParaRPr lang="ru-RU" dirty="0"/>
          </a:p>
        </p:txBody>
      </p:sp>
      <p:sp>
        <p:nvSpPr>
          <p:cNvPr id="29" name="TEXT_2"/>
          <p:cNvSpPr>
            <a:spLocks noGrp="1"/>
          </p:cNvSpPr>
          <p:nvPr>
            <p:ph type="body" sz="quarter" idx="22" hasCustomPrompt="1"/>
          </p:nvPr>
        </p:nvSpPr>
        <p:spPr>
          <a:xfrm>
            <a:off x="8715262" y="3037323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{{BL1_TEXT_</a:t>
            </a:r>
            <a:r>
              <a:rPr lang="ru-RU" dirty="0"/>
              <a:t>2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30" name="TEXT_4"/>
          <p:cNvSpPr>
            <a:spLocks noGrp="1"/>
          </p:cNvSpPr>
          <p:nvPr>
            <p:ph type="body" sz="quarter" idx="23" hasCustomPrompt="1"/>
          </p:nvPr>
        </p:nvSpPr>
        <p:spPr>
          <a:xfrm>
            <a:off x="8715262" y="5550537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{{BL1_TEXT_</a:t>
            </a:r>
            <a:r>
              <a:rPr lang="ru-RU" dirty="0"/>
              <a:t>4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31" name="TEXT_3"/>
          <p:cNvSpPr>
            <a:spLocks noGrp="1"/>
          </p:cNvSpPr>
          <p:nvPr>
            <p:ph type="body" sz="quarter" idx="24" hasCustomPrompt="1"/>
          </p:nvPr>
        </p:nvSpPr>
        <p:spPr>
          <a:xfrm>
            <a:off x="5744466" y="5550537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{{BL1_TEXT_</a:t>
            </a:r>
            <a:r>
              <a:rPr lang="ru-RU" dirty="0"/>
              <a:t>3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_IMAGE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154722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HEADER"/>
          <p:cNvSpPr>
            <a:spLocks noGrp="1"/>
          </p:cNvSpPr>
          <p:nvPr>
            <p:ph type="title" hasCustomPrompt="1"/>
          </p:nvPr>
        </p:nvSpPr>
        <p:spPr>
          <a:xfrm>
            <a:off x="613666" y="2168222"/>
            <a:ext cx="5554378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{{C_HEADER}}</a:t>
            </a:r>
            <a:br>
              <a:rPr lang="en-US" dirty="0"/>
            </a:br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5333702" y="3182552"/>
            <a:ext cx="1524596" cy="3330773"/>
            <a:chOff x="6552902" y="4442103"/>
            <a:chExt cx="1524596" cy="3330773"/>
          </a:xfrm>
          <a:solidFill>
            <a:srgbClr val="262626"/>
          </a:solidFill>
        </p:grpSpPr>
        <p:sp>
          <p:nvSpPr>
            <p:cNvPr id="34" name="Shape 1"/>
            <p:cNvSpPr/>
            <p:nvPr userDrawn="1"/>
          </p:nvSpPr>
          <p:spPr>
            <a:xfrm>
              <a:off x="7303770" y="4442103"/>
              <a:ext cx="22860" cy="3330773"/>
            </a:xfrm>
            <a:prstGeom prst="roundRect">
              <a:avLst>
                <a:gd name="adj" fmla="val 124898"/>
              </a:avLst>
            </a:prstGeom>
            <a:solidFill>
              <a:srgbClr val="F3F3F3"/>
            </a:solidFill>
          </p:spPr>
        </p:sp>
        <p:sp>
          <p:nvSpPr>
            <p:cNvPr id="35" name="Shape 2"/>
            <p:cNvSpPr/>
            <p:nvPr userDrawn="1"/>
          </p:nvSpPr>
          <p:spPr>
            <a:xfrm>
              <a:off x="6552902" y="4794528"/>
              <a:ext cx="571024" cy="22860"/>
            </a:xfrm>
            <a:prstGeom prst="roundRect">
              <a:avLst>
                <a:gd name="adj" fmla="val 124898"/>
              </a:avLst>
            </a:prstGeom>
            <a:solidFill>
              <a:srgbClr val="F3F3F3"/>
            </a:solidFill>
          </p:spPr>
        </p:sp>
        <p:sp>
          <p:nvSpPr>
            <p:cNvPr id="36" name="Shape 3"/>
            <p:cNvSpPr/>
            <p:nvPr userDrawn="1"/>
          </p:nvSpPr>
          <p:spPr>
            <a:xfrm>
              <a:off x="7101066" y="4591883"/>
              <a:ext cx="428268" cy="428268"/>
            </a:xfrm>
            <a:prstGeom prst="roundRect">
              <a:avLst>
                <a:gd name="adj" fmla="val 6667"/>
              </a:avLst>
            </a:prstGeom>
            <a:solidFill>
              <a:srgbClr val="F3F3F3"/>
            </a:solidFill>
            <a:ln w="12700">
              <a:noFill/>
            </a:ln>
          </p:spPr>
        </p:sp>
        <p:sp>
          <p:nvSpPr>
            <p:cNvPr id="37" name="Shape 7"/>
            <p:cNvSpPr/>
            <p:nvPr userDrawn="1"/>
          </p:nvSpPr>
          <p:spPr>
            <a:xfrm>
              <a:off x="7506474" y="5746075"/>
              <a:ext cx="571024" cy="22860"/>
            </a:xfrm>
            <a:prstGeom prst="roundRect">
              <a:avLst>
                <a:gd name="adj" fmla="val 124898"/>
              </a:avLst>
            </a:prstGeom>
            <a:solidFill>
              <a:srgbClr val="F3F3F3"/>
            </a:solidFill>
          </p:spPr>
        </p:sp>
        <p:sp>
          <p:nvSpPr>
            <p:cNvPr id="38" name="Shape 8"/>
            <p:cNvSpPr/>
            <p:nvPr userDrawn="1"/>
          </p:nvSpPr>
          <p:spPr>
            <a:xfrm>
              <a:off x="7101066" y="5543431"/>
              <a:ext cx="428268" cy="428268"/>
            </a:xfrm>
            <a:prstGeom prst="roundRect">
              <a:avLst>
                <a:gd name="adj" fmla="val 6667"/>
              </a:avLst>
            </a:prstGeom>
            <a:solidFill>
              <a:srgbClr val="F3F3F3"/>
            </a:solidFill>
            <a:ln w="12700">
              <a:noFill/>
            </a:ln>
          </p:spPr>
        </p:sp>
        <p:sp>
          <p:nvSpPr>
            <p:cNvPr id="39" name="Shape 12"/>
            <p:cNvSpPr/>
            <p:nvPr userDrawn="1"/>
          </p:nvSpPr>
          <p:spPr>
            <a:xfrm>
              <a:off x="6552902" y="6602492"/>
              <a:ext cx="571024" cy="22860"/>
            </a:xfrm>
            <a:prstGeom prst="roundRect">
              <a:avLst>
                <a:gd name="adj" fmla="val 124898"/>
              </a:avLst>
            </a:prstGeom>
            <a:solidFill>
              <a:srgbClr val="F3F3F3"/>
            </a:solidFill>
          </p:spPr>
        </p:sp>
        <p:sp>
          <p:nvSpPr>
            <p:cNvPr id="40" name="Shape 13"/>
            <p:cNvSpPr/>
            <p:nvPr userDrawn="1"/>
          </p:nvSpPr>
          <p:spPr>
            <a:xfrm>
              <a:off x="7101066" y="6399848"/>
              <a:ext cx="428268" cy="428268"/>
            </a:xfrm>
            <a:prstGeom prst="roundRect">
              <a:avLst>
                <a:gd name="adj" fmla="val 6667"/>
              </a:avLst>
            </a:prstGeom>
            <a:solidFill>
              <a:srgbClr val="F3F3F3"/>
            </a:solidFill>
            <a:ln w="12700">
              <a:noFill/>
            </a:ln>
          </p:spPr>
        </p:sp>
        <p:sp>
          <p:nvSpPr>
            <p:cNvPr id="41" name="TextBox 40"/>
            <p:cNvSpPr txBox="1"/>
            <p:nvPr userDrawn="1"/>
          </p:nvSpPr>
          <p:spPr>
            <a:xfrm>
              <a:off x="7158747" y="4621292"/>
              <a:ext cx="312906" cy="369332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b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Iner"/>
                </a:rPr>
                <a:t>1</a:t>
              </a:r>
            </a:p>
          </p:txBody>
        </p:sp>
        <p:sp>
          <p:nvSpPr>
            <p:cNvPr id="42" name="TextBox 41"/>
            <p:cNvSpPr txBox="1"/>
            <p:nvPr userDrawn="1"/>
          </p:nvSpPr>
          <p:spPr>
            <a:xfrm>
              <a:off x="7158747" y="5572839"/>
              <a:ext cx="312906" cy="369332"/>
            </a:xfrm>
            <a:prstGeom prst="rect">
              <a:avLst/>
            </a:prstGeom>
            <a:solidFill>
              <a:srgbClr val="F3F3F3"/>
            </a:solidFill>
          </p:spPr>
          <p:txBody>
            <a:bodyPr wrap="none" rtlCol="0">
              <a:spAutoFit/>
            </a:bodyPr>
            <a:lstStyle/>
            <a:p>
              <a:r>
                <a:rPr lang="ru-RU" b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Iner"/>
                </a:rPr>
                <a:t>2</a:t>
              </a:r>
            </a:p>
          </p:txBody>
        </p:sp>
        <p:sp>
          <p:nvSpPr>
            <p:cNvPr id="43" name="TextBox 42"/>
            <p:cNvSpPr txBox="1"/>
            <p:nvPr userDrawn="1"/>
          </p:nvSpPr>
          <p:spPr>
            <a:xfrm>
              <a:off x="7154694" y="6429256"/>
              <a:ext cx="312906" cy="369332"/>
            </a:xfrm>
            <a:prstGeom prst="rect">
              <a:avLst/>
            </a:prstGeom>
            <a:solidFill>
              <a:srgbClr val="F3F3F3"/>
            </a:solidFill>
          </p:spPr>
          <p:txBody>
            <a:bodyPr wrap="none" rtlCol="0">
              <a:spAutoFit/>
            </a:bodyPr>
            <a:lstStyle/>
            <a:p>
              <a:r>
                <a:rPr lang="ru-RU" b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Iner"/>
                </a:rPr>
                <a:t>3</a:t>
              </a:r>
            </a:p>
          </p:txBody>
        </p:sp>
      </p:grpSp>
      <p:sp>
        <p:nvSpPr>
          <p:cNvPr id="44" name="TITLE_2"/>
          <p:cNvSpPr>
            <a:spLocks noGrp="1"/>
          </p:cNvSpPr>
          <p:nvPr>
            <p:ph type="body" sz="quarter" idx="14" hasCustomPrompt="1"/>
          </p:nvPr>
        </p:nvSpPr>
        <p:spPr>
          <a:xfrm>
            <a:off x="7070305" y="4131464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{{C_TITLE_2}}</a:t>
            </a:r>
          </a:p>
          <a:p>
            <a:pPr lvl="0"/>
            <a:endParaRPr lang="ru-RU" dirty="0"/>
          </a:p>
        </p:txBody>
      </p:sp>
      <p:sp>
        <p:nvSpPr>
          <p:cNvPr id="45" name="TEXT_2"/>
          <p:cNvSpPr>
            <a:spLocks noGrp="1"/>
          </p:cNvSpPr>
          <p:nvPr>
            <p:ph type="body" sz="quarter" idx="15" hasCustomPrompt="1"/>
          </p:nvPr>
        </p:nvSpPr>
        <p:spPr>
          <a:xfrm>
            <a:off x="7070305" y="4537865"/>
            <a:ext cx="4054895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{{C_TEXT_2}}</a:t>
            </a:r>
          </a:p>
        </p:txBody>
      </p:sp>
      <p:sp>
        <p:nvSpPr>
          <p:cNvPr id="46" name="TITLE_1"/>
          <p:cNvSpPr>
            <a:spLocks noGrp="1"/>
          </p:cNvSpPr>
          <p:nvPr>
            <p:ph type="body" sz="quarter" idx="16" hasCustomPrompt="1"/>
          </p:nvPr>
        </p:nvSpPr>
        <p:spPr>
          <a:xfrm>
            <a:off x="2466330" y="3185972"/>
            <a:ext cx="2688836" cy="3048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{{C_TITLE_1}}</a:t>
            </a:r>
          </a:p>
          <a:p>
            <a:pPr lvl="0"/>
            <a:endParaRPr lang="ru-RU" dirty="0"/>
          </a:p>
        </p:txBody>
      </p:sp>
      <p:sp>
        <p:nvSpPr>
          <p:cNvPr id="47" name="TEXT_1"/>
          <p:cNvSpPr>
            <a:spLocks noGrp="1"/>
          </p:cNvSpPr>
          <p:nvPr>
            <p:ph type="body" sz="quarter" idx="17" hasCustomPrompt="1"/>
          </p:nvPr>
        </p:nvSpPr>
        <p:spPr>
          <a:xfrm>
            <a:off x="1100271" y="3592373"/>
            <a:ext cx="4054895" cy="368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{{C_TEXT_1}}</a:t>
            </a:r>
          </a:p>
        </p:txBody>
      </p:sp>
      <p:sp>
        <p:nvSpPr>
          <p:cNvPr id="48" name="TITLE_3"/>
          <p:cNvSpPr>
            <a:spLocks noGrp="1"/>
          </p:cNvSpPr>
          <p:nvPr>
            <p:ph type="body" sz="quarter" idx="18" hasCustomPrompt="1"/>
          </p:nvPr>
        </p:nvSpPr>
        <p:spPr>
          <a:xfrm>
            <a:off x="2466330" y="4987881"/>
            <a:ext cx="2688836" cy="3048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{{C_TITLE_3}}</a:t>
            </a:r>
          </a:p>
          <a:p>
            <a:pPr lvl="0"/>
            <a:endParaRPr lang="ru-RU" dirty="0"/>
          </a:p>
        </p:txBody>
      </p:sp>
      <p:sp>
        <p:nvSpPr>
          <p:cNvPr id="49" name="TEXT_3"/>
          <p:cNvSpPr>
            <a:spLocks noGrp="1"/>
          </p:cNvSpPr>
          <p:nvPr>
            <p:ph type="body" sz="quarter" idx="19" hasCustomPrompt="1"/>
          </p:nvPr>
        </p:nvSpPr>
        <p:spPr>
          <a:xfrm>
            <a:off x="1100271" y="5394282"/>
            <a:ext cx="4054895" cy="368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{{C_TEXT_3}}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5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5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4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5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1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4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so-gkucenter.ru/wp-content/uploads/2019/09/Krovotecheniya.pdf" TargetMode="External" /><Relationship Id="rId2" Type="http://schemas.openxmlformats.org/officeDocument/2006/relationships/hyperlink" Target="https://sev03.ru/link/730" TargetMode="External" /><Relationship Id="rId1" Type="http://schemas.openxmlformats.org/officeDocument/2006/relationships/slideLayout" Target="../slideLayouts/slideLayout1.xml" /><Relationship Id="rId4" Type="http://schemas.openxmlformats.org/officeDocument/2006/relationships/hyperlink" Target="https://gov.kz/" TargetMode="Externa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4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5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6" Type="http://schemas.openxmlformats.org/officeDocument/2006/relationships/hyperlink" Target="http://www.nlm.nih.gov/exhibition/historicalanatomies/sarland_home.html" TargetMode="External" /><Relationship Id="rId5" Type="http://schemas.openxmlformats.org/officeDocument/2006/relationships/image" Target="../media/image9.jpeg" /><Relationship Id="rId4" Type="http://schemas.openxmlformats.org/officeDocument/2006/relationships/image" Target="../media/image8.png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10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3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7" Type="http://schemas.openxmlformats.org/officeDocument/2006/relationships/image" Target="../media/image19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8.png" /><Relationship Id="rId5" Type="http://schemas.openxmlformats.org/officeDocument/2006/relationships/image" Target="../media/image17.png" /><Relationship Id="rId4" Type="http://schemas.openxmlformats.org/officeDocument/2006/relationships/image" Target="../media/image16.pn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1.png" /><Relationship Id="rId4" Type="http://schemas.openxmlformats.org/officeDocument/2006/relationships/image" Target="../media/image20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3.pn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7.png" /><Relationship Id="rId4" Type="http://schemas.openxmlformats.org/officeDocument/2006/relationships/image" Target="../media/image26.png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5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4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2.png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7.png" /><Relationship Id="rId4" Type="http://schemas.openxmlformats.org/officeDocument/2006/relationships/image" Target="../media/image33.png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1.xm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6.png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1.xml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8.png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1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9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5.xml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7" Type="http://schemas.openxmlformats.org/officeDocument/2006/relationships/image" Target="../media/image19.pn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1.png" /><Relationship Id="rId5" Type="http://schemas.openxmlformats.org/officeDocument/2006/relationships/image" Target="../media/image16.png" /><Relationship Id="rId4" Type="http://schemas.openxmlformats.org/officeDocument/2006/relationships/image" Target="../media/image40.png" 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7.png" /><Relationship Id="rId4" Type="http://schemas.openxmlformats.org/officeDocument/2006/relationships/image" Target="../media/image42.png" 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1.xml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1.xml" 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43.png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1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5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3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1.xml" 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4.xml" 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5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овое поле 9"/>
          <p:cNvSpPr txBox="1"/>
          <p:nvPr/>
        </p:nvSpPr>
        <p:spPr>
          <a:xfrm>
            <a:off x="635" y="6466840"/>
            <a:ext cx="12190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/>
              <a:t>Волгоград, 2025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55245" y="132080"/>
            <a:ext cx="1203388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US">
                <a:solidFill>
                  <a:schemeClr val="tx1"/>
                </a:solidFill>
                <a:sym typeface="+mn-ea"/>
              </a:rPr>
              <a:t>Федеральное</a:t>
            </a:r>
            <a:r>
              <a:rPr lang="en-US" altLang="ru-RU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>
                <a:solidFill>
                  <a:schemeClr val="tx1"/>
                </a:solidFill>
                <a:sym typeface="+mn-ea"/>
              </a:rPr>
              <a:t>государственное</a:t>
            </a:r>
            <a:r>
              <a:rPr lang="en-US" altLang="ru-RU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>
                <a:solidFill>
                  <a:schemeClr val="tx1"/>
                </a:solidFill>
                <a:sym typeface="+mn-ea"/>
              </a:rPr>
              <a:t>бюджетное</a:t>
            </a:r>
            <a:r>
              <a:rPr lang="en-US" altLang="ru-RU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>
                <a:solidFill>
                  <a:schemeClr val="tx1"/>
                </a:solidFill>
                <a:sym typeface="+mn-ea"/>
              </a:rPr>
              <a:t>образовательное</a:t>
            </a:r>
            <a:r>
              <a:rPr lang="en-US" altLang="ru-RU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>
                <a:solidFill>
                  <a:schemeClr val="tx1"/>
                </a:solidFill>
                <a:sym typeface="+mn-ea"/>
              </a:rPr>
              <a:t>учреждение</a:t>
            </a:r>
            <a:r>
              <a:rPr lang="en-US" altLang="ru-RU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>
                <a:solidFill>
                  <a:schemeClr val="tx1"/>
                </a:solidFill>
                <a:sym typeface="+mn-ea"/>
              </a:rPr>
              <a:t>высшего</a:t>
            </a:r>
            <a:r>
              <a:rPr lang="en-US" altLang="ru-RU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>
                <a:solidFill>
                  <a:schemeClr val="tx1"/>
                </a:solidFill>
                <a:sym typeface="+mn-ea"/>
              </a:rPr>
              <a:t>образования</a:t>
            </a:r>
            <a:r>
              <a:rPr lang="en-US" altLang="ru-RU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>
                <a:solidFill>
                  <a:schemeClr val="tx1"/>
                </a:solidFill>
                <a:sym typeface="+mn-ea"/>
              </a:rPr>
              <a:t>«Волгоградский</a:t>
            </a:r>
            <a:r>
              <a:rPr lang="en-US" altLang="ru-RU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>
                <a:solidFill>
                  <a:schemeClr val="tx1"/>
                </a:solidFill>
                <a:sym typeface="+mn-ea"/>
              </a:rPr>
              <a:t>государственный</a:t>
            </a:r>
            <a:r>
              <a:rPr lang="en-US" altLang="ru-RU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>
                <a:solidFill>
                  <a:schemeClr val="tx1"/>
                </a:solidFill>
                <a:sym typeface="+mn-ea"/>
              </a:rPr>
              <a:t>медицинский</a:t>
            </a:r>
            <a:r>
              <a:rPr lang="en-US" altLang="ru-RU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>
                <a:solidFill>
                  <a:schemeClr val="tx1"/>
                </a:solidFill>
                <a:sym typeface="+mn-ea"/>
              </a:rPr>
              <a:t>университет»</a:t>
            </a:r>
            <a:r>
              <a:rPr lang="en-US" altLang="ru-RU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>
                <a:solidFill>
                  <a:schemeClr val="tx1"/>
                </a:solidFill>
                <a:sym typeface="+mn-ea"/>
              </a:rPr>
              <a:t>Министерства</a:t>
            </a:r>
            <a:r>
              <a:rPr lang="en-US" altLang="ru-RU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>
                <a:solidFill>
                  <a:schemeClr val="tx1"/>
                </a:solidFill>
                <a:sym typeface="+mn-ea"/>
              </a:rPr>
              <a:t>здравоохранения</a:t>
            </a:r>
            <a:r>
              <a:rPr lang="en-US" altLang="ru-RU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>
                <a:solidFill>
                  <a:schemeClr val="tx1"/>
                </a:solidFill>
                <a:sym typeface="+mn-ea"/>
              </a:rPr>
              <a:t>Российской</a:t>
            </a:r>
            <a:r>
              <a:rPr lang="en-US" altLang="ru-RU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>
                <a:solidFill>
                  <a:schemeClr val="tx1"/>
                </a:solidFill>
                <a:sym typeface="+mn-ea"/>
              </a:rPr>
              <a:t>Федерации</a:t>
            </a:r>
            <a:r>
              <a:rPr lang="en-US" altLang="ru-RU">
                <a:solidFill>
                  <a:schemeClr val="tx1"/>
                </a:solidFill>
                <a:sym typeface="+mn-ea"/>
              </a:rPr>
              <a:t> </a:t>
            </a:r>
          </a:p>
          <a:p>
            <a:pPr algn="ctr"/>
            <a:br>
              <a:rPr lang="en-US" altLang="ru-RU">
                <a:solidFill>
                  <a:schemeClr val="tx1"/>
                </a:solidFill>
                <a:sym typeface="+mn-ea"/>
              </a:rPr>
            </a:br>
            <a:r>
              <a:rPr lang="en-US" altLang="en-US">
                <a:solidFill>
                  <a:schemeClr val="tx1"/>
                </a:solidFill>
                <a:sym typeface="+mn-ea"/>
              </a:rPr>
              <a:t>Кафедра</a:t>
            </a:r>
            <a:r>
              <a:rPr lang="en-US" altLang="ru-RU">
                <a:solidFill>
                  <a:schemeClr val="tx1"/>
                </a:solidFill>
                <a:sym typeface="+mn-ea"/>
              </a:rPr>
              <a:t> </a:t>
            </a:r>
            <a:r>
              <a:rPr lang="ru-RU" altLang="en-US">
                <a:solidFill>
                  <a:schemeClr val="tx1"/>
                </a:solidFill>
                <a:sym typeface="+mn-ea"/>
              </a:rPr>
              <a:t>топографической анатомии и оперативной хирургии</a:t>
            </a:r>
            <a:br>
              <a:rPr lang="en-US" altLang="en-US">
                <a:solidFill>
                  <a:schemeClr val="tx1"/>
                </a:solidFill>
                <a:sym typeface="+mn-ea"/>
              </a:rPr>
            </a:br>
            <a:endParaRPr lang="en-US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153795" y="2154555"/>
            <a:ext cx="9885045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en-US" altLang="zh-CN" sz="4800" b="1" i="1">
                <a:solidFill>
                  <a:srgbClr val="000000"/>
                </a:solidFill>
                <a:latin typeface="Roboto"/>
                <a:ea typeface="Roboto"/>
              </a:rPr>
              <a:t>Клинико-анатомическое обоснование медицинских пособий при неотложных состояниях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311150" y="254000"/>
            <a:ext cx="1163701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en-US" altLang="zh-CN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Организация помощи при гипертоническом кризе</a:t>
            </a:r>
            <a:r>
              <a:rPr lang="ru-RU" altLang="en-US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</a:t>
            </a:r>
          </a:p>
          <a:p>
            <a:pPr marL="0" indent="0" algn="ctr"/>
            <a:endParaRPr lang="en-US" altLang="zh-CN" sz="800" b="1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1. </a:t>
            </a:r>
            <a:r>
              <a:rPr lang="en-US" altLang="zh-CN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Провести объективный осмотр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Проверить уровень 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АД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, определить пульс, провести аускультацию сердца и лёгких. </a:t>
            </a: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2. </a:t>
            </a:r>
            <a:r>
              <a:rPr lang="en-US" altLang="zh-CN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Оценить сопутствующие риски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Определить вероятность наличия осложнённого кризиса, учитывая наличие сопутствующих заболеваний (ИБС, сахарный диабет, предыдущие инсульты). </a:t>
            </a: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3. </a:t>
            </a:r>
            <a:r>
              <a:rPr lang="en-US" altLang="zh-CN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Выбор препарата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Используются лекарства, способные эффективно снизить давление без резких скачков и побочных эффектов. Например, каптоприл, нифедипин, лабеталол, пропранолол, фуросемид. </a:t>
            </a: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4. </a:t>
            </a:r>
            <a:r>
              <a:rPr lang="en-US" altLang="zh-CN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Контроль динамики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Повторно измеряют 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АД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каждые 15 минут до достижения целевого значения. </a:t>
            </a: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5. </a:t>
            </a:r>
            <a:r>
              <a:rPr lang="en-US" altLang="zh-CN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Госпитализация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Пациенты с осложнённым кризом подлежат обязательной госпитализации для круглосуточного мониторинга и дальнейшей диагностики возможных осложнений. 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83515" y="3302635"/>
            <a:ext cx="559308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Неосложнённый гипертонический криз </a:t>
            </a:r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Приём короткодействующего антигипертензивного препарата (каптоприла, нифедипина). </a:t>
            </a:r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Ограничение физических нагрузок, создание спокойной обстановки. </a:t>
            </a:r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Наблюдение за динамикой АД и при необходимости повторное введение препарата. </a:t>
            </a:r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11150" y="5226685"/>
            <a:ext cx="1163701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altLang="zh-CN" b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Профилактика рецидивов гипертонического криза </a:t>
            </a:r>
            <a:endParaRPr lang="en-US" altLang="zh-CN" b="1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Соблюдение рекомендаций врача относительно приёма гипотензивной терапии. </a:t>
            </a:r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Контроль массы тела, ограничение потребления соли, регулярные умеренные физические нагрузки. </a:t>
            </a:r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Отказ от вредных привычек (табакокурение, злоупотребление алкоголем). </a:t>
            </a:r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Регулярные медицинские осмотры и контроль артериального давления.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6032500" y="3302635"/>
            <a:ext cx="6096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Осложнённый гипертонический криз </a:t>
            </a:r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Начинают с введения более мощных препаратов (лабеталола, нитропруссида натрия). </a:t>
            </a:r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Контроль сердечной деятельности (ЭКГ, пульсоксиметрия). </a:t>
            </a:r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Необходима госпитализация для продолжения лечения в условиях стационара. 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11150" y="2887980"/>
            <a:ext cx="11638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altLang="zh-CN" b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Особенности оказания помощи при отдельных видах кризов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745" b="3745"/>
          <a:stretch>
            <a:fillRect/>
          </a:stretch>
        </p:blipFill>
        <p:spPr/>
      </p:pic>
      <p:sp>
        <p:nvSpPr>
          <p:cNvPr id="7" name="Текстовое поле 6"/>
          <p:cNvSpPr txBox="1"/>
          <p:nvPr/>
        </p:nvSpPr>
        <p:spPr>
          <a:xfrm>
            <a:off x="3759200" y="1845310"/>
            <a:ext cx="2844800" cy="15849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Патофизиология</a:t>
            </a:r>
            <a:r>
              <a:rPr lang="en-US" altLang="ru-RU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нарушение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мозгового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кровообращения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ишемия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кровоизлияние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мозг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635000" y="1845310"/>
            <a:ext cx="2818765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Анатомия: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поражение головного мозга, чаще всего в бассейне средней мозговой артерии.</a:t>
            </a: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635000" y="4450715"/>
            <a:ext cx="59690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Симптомы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инсульта</a:t>
            </a:r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Внезапную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слабость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онемение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одной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стороны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тела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Нарушение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речи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проблемы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пониманием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речи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Затуманенность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зрения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>
                <a:latin typeface="Arial" panose="020B0604020202020204" pitchFamily="34" charset="0"/>
                <a:cs typeface="Arial" panose="020B0604020202020204" pitchFamily="34" charset="0"/>
              </a:rPr>
              <a:t>слепота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один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глаз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Потерю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равновесия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трудности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ходьбе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Сильную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головную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боль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без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видимой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причины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184150" y="222250"/>
            <a:ext cx="6724650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Инсульт</a:t>
            </a:r>
          </a:p>
          <a:p>
            <a:pPr algn="ctr"/>
            <a:r>
              <a:rPr lang="ru-RU" altLang="en-US">
                <a:latin typeface="Arial" panose="020B0604020202020204" pitchFamily="34" charset="0"/>
                <a:cs typeface="Arial" panose="020B0604020202020204" pitchFamily="34" charset="0"/>
              </a:rPr>
              <a:t>- это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острое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нарушение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кровоснабжения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головного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мозга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которое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возникает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результате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разрыва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закупорки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сосуда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головного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мозга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868795" y="6357620"/>
            <a:ext cx="48875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 заимствовано из </a:t>
            </a:r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 Stock</a:t>
            </a:r>
            <a:r>
              <a:rPr lang="ru-RU" altLang="en-US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330835" y="770255"/>
            <a:ext cx="5071745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</a:t>
            </a:r>
            <a:r>
              <a:rPr lang="en-US" altLang="zh-CN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Ишемический инсульт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Чаще всего вызывается закупоркой крупного сосуда тромбом или холестериновыми отложениями (атеросклерозом). </a:t>
            </a:r>
          </a:p>
          <a:p>
            <a:pPr marL="0" indent="0"/>
            <a:endParaRPr lang="en-US" altLang="zh-CN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30200" y="2917190"/>
            <a:ext cx="5071745" cy="3138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Головной мозг состоит из регионов, каждый из которых отвечает за разные функции: </a:t>
            </a: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</a:t>
            </a:r>
            <a:r>
              <a:rPr lang="en-US" altLang="zh-CN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Кора больших полушарий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Речь, движение, чувствительность, мышление. </a:t>
            </a: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</a:t>
            </a:r>
            <a:r>
              <a:rPr lang="en-US" altLang="zh-CN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Подкорковые структуры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Базальные ганглии, таламус, гипоталамус. </a:t>
            </a: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</a:t>
            </a:r>
            <a:r>
              <a:rPr lang="en-US" altLang="zh-CN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Мозжечок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Координация движений. </a:t>
            </a: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</a:t>
            </a:r>
            <a:r>
              <a:rPr lang="en-US" altLang="zh-CN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Продолговатый мозг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Регулирование дыхания, сердцебиения, сознания. </a:t>
            </a:r>
          </a:p>
          <a:p>
            <a:pPr marL="0" indent="0"/>
            <a:endParaRPr lang="en-US" altLang="zh-CN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endParaRPr lang="en-US" altLang="zh-CN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276860" y="2345690"/>
            <a:ext cx="11590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altLang="zh-CN" sz="2400" b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Клинико-анатомическое обоснование инсульта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6025515" y="2917190"/>
            <a:ext cx="580834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Система кровоснабжения мозга представлена двумя основными путями: </a:t>
            </a:r>
            <a:endParaRPr lang="en-US" altLang="zh-CN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</a:t>
            </a:r>
            <a:r>
              <a:rPr lang="en-US" altLang="zh-CN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Каротидный бассейн</a:t>
            </a:r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: внутренняя сонная артерия, питающая большую часть передних долей мозга. </a:t>
            </a:r>
            <a:endParaRPr lang="en-US" altLang="zh-CN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</a:t>
            </a:r>
            <a:r>
              <a:rPr lang="en-US" altLang="zh-CN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Вертибробазилярный бассейн</a:t>
            </a:r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: позвоночные артерии, формирующие базилярную артерию, которая снабжает затылочные доли и ствол мозга.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30200" y="227330"/>
            <a:ext cx="11504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Виды инсульта: 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6025515" y="770255"/>
            <a:ext cx="6096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</a:t>
            </a:r>
            <a:r>
              <a:rPr lang="en-US" altLang="zh-CN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Геморрагический инсульт</a:t>
            </a:r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: Обычно происходит вследствие разрыва хрупких сосудов или аномалий сосудистого строения (аневризма, мальформация).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300355" y="881380"/>
            <a:ext cx="5306695" cy="501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en-US" altLang="zh-CN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Стадия догоспитальной помощи </a:t>
            </a: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1. Установить диагноз: Используя критерии FAST-тест: </a:t>
            </a: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Лицо: ассиметричность улыбки?</a:t>
            </a: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- Руки: способна поднять обе руки одновременно? </a:t>
            </a: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Речь: внятная речь? </a:t>
            </a: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Время: сразу вызвать скорую помощь! </a:t>
            </a:r>
          </a:p>
          <a:p>
            <a:pPr marL="0" indent="0"/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2. Оценить жизненноважные показатели: Частоту дыхания, частоту сердечных сокращений, температуру тела, уровень сознания. </a:t>
            </a:r>
          </a:p>
          <a:p>
            <a:pPr marL="0" indent="0"/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3. Обеспечить проходимость дыхательных путей: Удалить инородные предметы изо рта, положить пациента на бок (безопасное положение). </a:t>
            </a:r>
          </a:p>
          <a:p>
            <a:pPr marL="0" indent="0"/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4. Начальная стабилизация: Организовать подачу кислорода, контролировать общее состояние, подготовить к возможной госпитализации. </a:t>
            </a:r>
          </a:p>
          <a:p>
            <a:pPr marL="0" indent="0"/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892800" y="881380"/>
            <a:ext cx="6195695" cy="575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/>
            <a:r>
              <a:rPr lang="en-US" altLang="zh-CN" sz="1600" b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Госпитализация и дальнейшее лечение </a:t>
            </a: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1. Диагностика: Сделать КТ или МРТ головного мозга для подтверждения диагноза и выяснения типа инсульта. </a:t>
            </a:r>
          </a:p>
          <a:p>
            <a:pPr marL="0" indent="0"/>
            <a:endParaRPr lang="en-US" altLang="zh-CN" sz="160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+mn-ea"/>
            </a:endParaRP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2. Выбор метода лечения: </a:t>
            </a: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При ишемическом инсульте: Препараты для лизиса тромба (тромболитики), антитромботические средства, ангиопластика, стентирование. </a:t>
            </a: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При геморрагическом инсульте: Купирование кровотечения (оперативное вмешательство, клипирование аневризмы), контроль артериального давления, борьба с отёком мозга. </a:t>
            </a:r>
          </a:p>
          <a:p>
            <a:pPr marL="0" indent="0"/>
            <a:endParaRPr lang="en-US" altLang="zh-CN" sz="160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+mn-ea"/>
            </a:endParaRP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3. Мониторинг состояния: Постоянное отслеживание важнейших показателей (давление, пульс, сатурация, температура). </a:t>
            </a:r>
          </a:p>
          <a:p>
            <a:pPr marL="0" indent="0"/>
            <a:endParaRPr lang="en-US" altLang="zh-CN" sz="160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+mn-ea"/>
            </a:endParaRP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4. Профилактика вторичных осложнений: Применяются антибиотики для профилактики инфекций, питание через назогастральный зонд, уход за кожей, профилактика пролежней. </a:t>
            </a:r>
          </a:p>
          <a:p>
            <a:pPr marL="0" indent="0"/>
            <a:endParaRPr lang="en-US" altLang="zh-CN" sz="160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+mn-ea"/>
            </a:endParaRP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5. Реабилитация: Ранняя активация пациента, физические упражнения, занятия с логопедом, социальное обслуживание.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00355" y="238125"/>
            <a:ext cx="11614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altLang="zh-CN" sz="2400" b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Порядок оказания помощи согласно медицинским пособиям</a:t>
            </a:r>
            <a:r>
              <a:rPr lang="ru-RU" altLang="en-US" sz="2400" b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: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745" b="3745"/>
          <a:stretch>
            <a:fillRect/>
          </a:stretch>
        </p:blipFill>
        <p:spPr/>
      </p:pic>
      <p:sp>
        <p:nvSpPr>
          <p:cNvPr id="3" name="Текстовое поле 2"/>
          <p:cNvSpPr txBox="1"/>
          <p:nvPr/>
        </p:nvSpPr>
        <p:spPr>
          <a:xfrm>
            <a:off x="0" y="227330"/>
            <a:ext cx="6901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Эпилептический припадок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652780" y="2066290"/>
            <a:ext cx="2801620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en-US" altLang="zh-CN" b="1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Патогенез</a:t>
            </a:r>
            <a:r>
              <a:rPr lang="ru-RU" altLang="en-US" b="1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</a:t>
            </a:r>
          </a:p>
          <a:p>
            <a:pPr marL="0" indent="0" algn="ctr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Электрические разряды в клетках мозга вызывают судорожную активность. - 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627380" y="4737100"/>
            <a:ext cx="59467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altLang="zh-CN" b="1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Тактика</a:t>
            </a:r>
            <a:r>
              <a:rPr lang="en-US" altLang="zh-CN" b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: </a:t>
            </a:r>
          </a:p>
          <a:p>
            <a:pPr marL="0" indent="0" algn="ctr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Обеспечение безопасности пациента, предотвращение травм, фиксация положения тела, наблюдение за дыханием.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3746500" y="2006600"/>
            <a:ext cx="28092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altLang="zh-CN" b="1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Симптоматика</a:t>
            </a:r>
            <a:r>
              <a:rPr lang="en-US" altLang="zh-CN" b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: </a:t>
            </a:r>
          </a:p>
          <a:p>
            <a:pPr marL="0" indent="0" algn="ctr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Тонические и клонические судороги, временная потеря сознания, прикус языка.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113665" y="796290"/>
            <a:ext cx="667385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это клиническое проявление аномального, чрезмерного и синхронизированного электрического разряда в нейронах, который возникает при эпилепсии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868795" y="6357620"/>
            <a:ext cx="48875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 заимствовано из </a:t>
            </a:r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 Stock</a:t>
            </a:r>
            <a:r>
              <a:rPr lang="ru-RU" altLang="en-US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241935" y="257175"/>
            <a:ext cx="5308600" cy="6462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en-US" altLang="zh-CN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Клиническое обоснование</a:t>
            </a:r>
            <a:r>
              <a:rPr lang="ru-RU" altLang="en-US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включает в себя понимание периодов эпилепсии.</a:t>
            </a: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При клиническом обследовании больных эпилепсией важно обратить внимание на: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повторяемость приступов, наличие различных их типов, хронобиологические особенности;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наличие ауры, первые объективные признаки развития приступа, последовательность и вариабельность симптомов;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изменение сознания во время приступа;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состояние пациента после приступа.</a:t>
            </a:r>
          </a:p>
          <a:p>
            <a:pPr marL="0" indent="0"/>
            <a:endParaRPr lang="en-US" altLang="zh-CN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Анатомическое обоснование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 связано с особенностями функционирования мозга при эпилептическом синдроме. Например, снижение тормозной активности в головном мозге является одной из ключевых причин возникновения судорог. Также при эпилепсии наблюдаются разнообразные морфологические изменения в мозге, например, увеличение объёма определённых ядер. 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892165" y="257175"/>
            <a:ext cx="6223635" cy="6185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en-US" altLang="zh-CN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Действия в ходе приступа</a:t>
            </a: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1. </a:t>
            </a:r>
            <a:r>
              <a:rPr lang="en-US" altLang="zh-CN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Безопасность пациента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Исключить возможные травмы, убрать острые предметы поблизости. </a:t>
            </a: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2. </a:t>
            </a:r>
            <a:r>
              <a:rPr lang="en-US" altLang="zh-CN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Позиция пациента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Положить больного на бок, чтобы предотвратить западение языка и облегчить дыхание. </a:t>
            </a: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3. </a:t>
            </a:r>
            <a:r>
              <a:rPr lang="en-US" altLang="zh-CN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Проверка дыхательных путей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Проследить за свободностью дыхания, убедиться, что рот и горло не перекрыты посторонним предметом. </a:t>
            </a: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4. </a:t>
            </a:r>
            <a:r>
              <a:rPr lang="en-US" altLang="zh-CN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Время фиксации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Записать продолжительность приступа, характер и интенсивность движений. </a:t>
            </a:r>
          </a:p>
          <a:p>
            <a:pPr marL="0" indent="0"/>
            <a:r>
              <a:rPr lang="en-US" altLang="zh-CN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После завершения приступа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</a:t>
            </a: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1. </a:t>
            </a:r>
            <a:r>
              <a:rPr lang="en-US" altLang="zh-CN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Уход за больным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Сохранять покой, создать комфортные условия отдыха. </a:t>
            </a: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2. </a:t>
            </a:r>
            <a:r>
              <a:rPr lang="en-US" altLang="zh-CN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Наблюдение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Следить за уровнем сознания, ориентацией, общительностью. </a:t>
            </a: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3. </a:t>
            </a:r>
            <a:r>
              <a:rPr lang="en-US" altLang="zh-CN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Документирование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Подробно записать подробности произошедшего приступа. </a:t>
            </a:r>
          </a:p>
          <a:p>
            <a:pPr marL="0" indent="0"/>
            <a:r>
              <a:rPr lang="en-US" altLang="zh-CN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Медикаментозная терапия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</a:t>
            </a: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Фенобарбитал, бензодиазепины (диазепам, мидазолам) вводятся внутривенно или ректально.</a:t>
            </a: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- Карбамазепин, вальпроаты назначаются длительно для предупреждения дальнейших приступов.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745" b="3745"/>
          <a:stretch>
            <a:fillRect/>
          </a:stretch>
        </p:blipFill>
        <p:spPr/>
      </p:pic>
      <p:sp>
        <p:nvSpPr>
          <p:cNvPr id="3" name="Текстовое поле 2"/>
          <p:cNvSpPr txBox="1"/>
          <p:nvPr/>
        </p:nvSpPr>
        <p:spPr>
          <a:xfrm>
            <a:off x="635" y="291465"/>
            <a:ext cx="689483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600" b="1">
                <a:latin typeface="Arial" panose="020B0604020202020204" pitchFamily="34" charset="0"/>
                <a:cs typeface="Arial" panose="020B0604020202020204" pitchFamily="34" charset="0"/>
              </a:rPr>
              <a:t>Бронхиальная астма тяжелого приступа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66750" y="1920240"/>
            <a:ext cx="278193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en-US" altLang="zh-CN" b="1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Патогенез</a:t>
            </a:r>
            <a:r>
              <a:rPr lang="en-US" altLang="zh-CN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</a:t>
            </a:r>
          </a:p>
          <a:p>
            <a:pPr marL="0" indent="0" algn="ctr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Обструкция мелких бронхов слизистыми пробками и спазм гладкой мускулатуры бронхов.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771900" y="1917700"/>
            <a:ext cx="2797175" cy="11550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1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Симптоматика</a:t>
            </a:r>
            <a:r>
              <a:rPr lang="en-US" altLang="zh-CN" b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: </a:t>
            </a:r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Свистящее дыхание, экспираторная одышка, цианоз губ.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666750" y="4766310"/>
            <a:ext cx="59436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altLang="zh-CN" b="1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Тактика</a:t>
            </a:r>
            <a:r>
              <a:rPr lang="en-US" altLang="zh-CN" b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: </a:t>
            </a:r>
          </a:p>
          <a:p>
            <a:pPr marL="0" indent="0" algn="ctr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Ингаляции бета-агонистов, кортикостероиды, оксигенотерапия, госпитализация при неэффективности амбулаторного лечения.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156845" y="751840"/>
            <a:ext cx="67525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1600">
                <a:latin typeface="Arial" panose="020B0604020202020204" pitchFamily="34" charset="0"/>
                <a:cs typeface="Arial" panose="020B0604020202020204" pitchFamily="34" charset="0"/>
              </a:rPr>
              <a:t>- это заболевание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сопровождающ</a:t>
            </a:r>
            <a:r>
              <a:rPr lang="ru-RU" altLang="en-US" sz="1600">
                <a:latin typeface="Arial" panose="020B0604020202020204" pitchFamily="34" charset="0"/>
                <a:cs typeface="Arial" panose="020B0604020202020204" pitchFamily="34" charset="0"/>
              </a:rPr>
              <a:t>ее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ся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ежедневными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приступами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удушья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частыми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ночными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симптомами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частыми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обострениями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выраженными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нарушениями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функции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внешнего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дыхания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6868795" y="6357620"/>
            <a:ext cx="48875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 заимствовано из </a:t>
            </a:r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 Stock</a:t>
            </a:r>
            <a:r>
              <a:rPr lang="ru-RU" altLang="en-US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146050" y="101600"/>
            <a:ext cx="11899265" cy="26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en-US" altLang="zh-CN" sz="20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Клинико-анатомическое обоснование</a:t>
            </a:r>
            <a:r>
              <a:rPr lang="ru-RU" altLang="en-US" sz="20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</a:t>
            </a:r>
          </a:p>
          <a:p>
            <a:pPr marL="0" indent="0" algn="ctr"/>
            <a:endParaRPr lang="en-US" altLang="zh-CN" sz="900" b="1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Анатомия дыхательных путей</a:t>
            </a:r>
            <a:r>
              <a:rPr lang="ru-RU" altLang="en-US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</a:t>
            </a:r>
            <a:r>
              <a:rPr lang="en-US" altLang="zh-CN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</a:t>
            </a:r>
            <a:r>
              <a:rPr lang="ru-RU" altLang="en-US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д</a:t>
            </a:r>
            <a:r>
              <a:rPr lang="en-US" altLang="zh-CN" sz="1600" b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ыхательные пути состоят из носоглотк</a:t>
            </a:r>
            <a:r>
              <a:rPr lang="ru-RU" altLang="en-US" sz="1600" b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и</a:t>
            </a:r>
            <a:r>
              <a:rPr lang="en-US" altLang="zh-CN" sz="1600" b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, гортан</a:t>
            </a:r>
            <a:r>
              <a:rPr lang="ru-RU" altLang="en-US" sz="1600" b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и</a:t>
            </a:r>
            <a:r>
              <a:rPr lang="en-US" altLang="zh-CN" sz="1600" b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, трахея и бронх</a:t>
            </a:r>
            <a:r>
              <a:rPr lang="ru-RU" altLang="en-US" sz="1600" b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ов, которые</a:t>
            </a:r>
            <a:r>
              <a:rPr lang="en-US" altLang="zh-CN" sz="1600" b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образуют дерево, ветвящееся до мелких терминальных бронхиол, которые заканчиваются альвеолами. Основной функцией нижних дыхательных путей является доставка воздуха в легкие и выделение углекислого газа обратно в атмосферу. </a:t>
            </a:r>
          </a:p>
          <a:p>
            <a:pPr marL="0" indent="0"/>
            <a:endParaRPr lang="en-US" altLang="zh-CN" sz="7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Патогенез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тяжелого приступа бронхиальной астмы 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состоит из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тр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ех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основных процесс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ов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</a:t>
            </a: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1. </a:t>
            </a:r>
            <a:r>
              <a:rPr lang="en-US" altLang="zh-CN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Спазм гладких мышц бронхов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Это приводит к быстрому уменьшению диаметра дыхательных путей. </a:t>
            </a: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2. </a:t>
            </a:r>
            <a:r>
              <a:rPr lang="en-US" altLang="zh-CN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Отек слизистой оболочки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Увеличение количества воспалительных клеток и медиаторов воспаления вызывает набухание слизистой, дополнительно сужающее просвет бронха. </a:t>
            </a: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3. </a:t>
            </a:r>
            <a:r>
              <a:rPr lang="en-US" altLang="zh-CN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Образование вязкой мокроты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Скопление густой слизи блокирует мелкие дыхательные пути, усугубляя обструкцию. 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14300" y="2692400"/>
            <a:ext cx="11931015" cy="3753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en-US" altLang="zh-CN" sz="20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Медицинская помощь при тяжелом приступе бронхиальной астмы</a:t>
            </a:r>
            <a:r>
              <a:rPr lang="ru-RU" altLang="en-US" sz="20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</a:t>
            </a:r>
          </a:p>
          <a:p>
            <a:pPr marL="0" indent="0" algn="ctr"/>
            <a:endParaRPr lang="en-US" altLang="zh-CN" sz="1000" b="1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altLang="zh-CN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Быстрая оценка состояния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одышк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а, </a:t>
            </a:r>
            <a:r>
              <a:rPr lang="ru-RU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ЧДД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,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ЧСС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, у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ровень сознания.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, п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оказатели газообмена </a:t>
            </a:r>
            <a:r>
              <a:rPr lang="en-US" altLang="zh-CN" sz="1600" b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(сатурация, pH крови). </a:t>
            </a:r>
            <a:endParaRPr lang="en-US" altLang="zh-CN" sz="1600" b="0" i="1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altLang="zh-CN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Начало базовой терапии:</a:t>
            </a:r>
            <a:r>
              <a:rPr lang="en-US" altLang="zh-CN" sz="1600" b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Предоставьте пациенту кислород (2</a:t>
            </a:r>
            <a:r>
              <a:rPr lang="ru-RU" altLang="en-US" sz="1600" b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</a:t>
            </a:r>
            <a:r>
              <a:rPr lang="en-US" altLang="zh-CN" sz="1600" b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4 литра/мин через маску или носовой катетер). Используйте короткие действующие β-агонисты (вентолин, беротек) через небулайзер каждые 20 мин в течение часа. Внутривенное введение преднизолона (60 мг каждые 6 часов). </a:t>
            </a:r>
          </a:p>
          <a:p>
            <a:pPr marL="342900" indent="-342900">
              <a:buAutoNum type="arabicPeriod"/>
            </a:pPr>
            <a:r>
              <a:rPr lang="en-US" altLang="zh-CN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Дополнительные меры при неэффективности начальной терапии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Добавление холиноблокаторов (тиотропиум). Применение амброксола или ацетилцистеина для облегчения эвакуации мокроты.  </a:t>
            </a:r>
          </a:p>
          <a:p>
            <a:pPr marL="342900" indent="-342900">
              <a:buAutoNum type="arabicPeriod"/>
            </a:pPr>
            <a:r>
              <a:rPr lang="en-US" altLang="zh-CN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Мониторинг эффективности терапии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Контроль пиковой скорости выдоха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, о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ценка улучшений клинических признаков (уменьшение одышки, увеличение возможности дышать свободно)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, а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нализ газового состава крови. </a:t>
            </a:r>
          </a:p>
          <a:p>
            <a:pPr marL="342900" indent="-342900">
              <a:buAutoNum type="arabicPeriod"/>
            </a:pPr>
            <a:r>
              <a:rPr lang="ru-RU" altLang="en-US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Г</a:t>
            </a:r>
            <a:r>
              <a:rPr lang="en-US" altLang="zh-CN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оспитализаци</a:t>
            </a:r>
            <a:r>
              <a:rPr lang="ru-RU" altLang="en-US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я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Пациентов направляют в отделение интенсивной терапии для постоянного мониторинга и поддержки функций дыхания. </a:t>
            </a:r>
          </a:p>
          <a:p>
            <a:pPr marL="342900" indent="-342900">
              <a:buAutoNum type="arabicPeriod"/>
            </a:pP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Специфические аспекты лечения: </a:t>
            </a:r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</a:t>
            </a:r>
            <a:r>
              <a:rPr lang="en-US" altLang="zh-CN" sz="160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Антибиотики</a:t>
            </a:r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: Только при подтвержденной инфекции верхних дыхательных путей.</a:t>
            </a:r>
          </a:p>
          <a:p>
            <a:pPr lvl="1" indent="0">
              <a:buNone/>
            </a:pP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</a:t>
            </a:r>
            <a:r>
              <a:rPr lang="en-US" altLang="zh-CN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Адреналин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Может использоваться при анафилактических реакциях, вызвавших тяжелый приступ астмы.</a:t>
            </a:r>
          </a:p>
          <a:p>
            <a:pPr lvl="1" indent="0">
              <a:buNone/>
            </a:pP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</a:t>
            </a:r>
            <a:r>
              <a:rPr lang="en-US" altLang="zh-CN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Антилейкотриеновые препараты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Могут применяться при повышенной реактивности лейкотриенов.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745" b="3745"/>
          <a:stretch>
            <a:fillRect/>
          </a:stretch>
        </p:blipFill>
        <p:spPr/>
      </p:pic>
      <p:sp>
        <p:nvSpPr>
          <p:cNvPr id="3" name="Текстовое поле 2"/>
          <p:cNvSpPr txBox="1"/>
          <p:nvPr/>
        </p:nvSpPr>
        <p:spPr>
          <a:xfrm>
            <a:off x="368935" y="396875"/>
            <a:ext cx="6405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Отек легких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09600" y="1911350"/>
            <a:ext cx="2807335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en-US" altLang="zh-CN" b="1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Патогенез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</a:t>
            </a:r>
          </a:p>
          <a:p>
            <a:pPr marL="0" indent="0" algn="ctr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Накопление жидкости в альвеолярном пространстве вследствие повышения давления в малом круге кровообращения. 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784600" y="1911350"/>
            <a:ext cx="27876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Симптоматика</a:t>
            </a:r>
            <a:r>
              <a:rPr lang="en-US" altLang="zh-CN" b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: </a:t>
            </a:r>
          </a:p>
          <a:p>
            <a:pPr algn="ctr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Кашель с розоватой мокротой, одышка, чувство нехватки воздуха, хрипы при аускультации.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609600" y="4702810"/>
            <a:ext cx="5969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altLang="zh-CN" b="1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Тактика</a:t>
            </a:r>
            <a:r>
              <a:rPr lang="en-US" altLang="zh-CN" b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: </a:t>
            </a:r>
          </a:p>
          <a:p>
            <a:pPr marL="0" indent="0" algn="ctr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Седативные средства, введение мочегонных препаратов, ингаляция увлажнённого кислорода, положение сидя с ногами ниже туловища.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66700" y="980440"/>
            <a:ext cx="66421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ru-RU" altLang="en-US" b="0" i="0">
                <a:solidFill>
                  <a:srgbClr val="333333"/>
                </a:solidFill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- </a:t>
            </a:r>
            <a:r>
              <a:rPr lang="en-US" altLang="zh-CN" b="0" i="0">
                <a:solidFill>
                  <a:srgbClr val="333333"/>
                </a:solidFill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 это состояние, при котором резко ухудшается кровоток в малом круге кровообращения. 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6868795" y="6357620"/>
            <a:ext cx="48875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 заимствовано из </a:t>
            </a:r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 Stock</a:t>
            </a:r>
            <a:r>
              <a:rPr lang="ru-RU" altLang="en-US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262890" y="203200"/>
            <a:ext cx="5788025" cy="664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en-US" altLang="zh-CN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Клинико-анатомическое обоснование</a:t>
            </a:r>
          </a:p>
          <a:p>
            <a:pPr marL="0" indent="0" algn="ctr"/>
            <a:endParaRPr lang="en-US" altLang="zh-CN" sz="800" b="1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Строение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легкое делится на сегменты, далее на дольки, и заканчивается мелкими единичными воздушными мешочками 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альвеолами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,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покрыты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е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капиллярами,  осуществля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ющие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обмен газов между воздухом и кровью. </a:t>
            </a:r>
          </a:p>
          <a:p>
            <a:pPr marL="0" indent="0"/>
            <a:r>
              <a:rPr lang="en-US" altLang="zh-CN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Основн</a:t>
            </a:r>
            <a:r>
              <a:rPr lang="ru-RU" altLang="en-US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ая</a:t>
            </a:r>
            <a:r>
              <a:rPr lang="en-US" altLang="zh-CN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задач</a:t>
            </a:r>
            <a:r>
              <a:rPr lang="ru-RU" altLang="en-US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а</a:t>
            </a:r>
            <a:r>
              <a:rPr lang="en-US" altLang="zh-CN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лёгких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получение кислорода из атмосферного воздуха и передача его в кровь, а также вывод углекислого газа из организма. </a:t>
            </a:r>
          </a:p>
          <a:p>
            <a:pPr marL="0" indent="0"/>
            <a:r>
              <a:rPr lang="en-US" altLang="zh-CN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Для нормальной работы необходимы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ц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елостность эпителия альвеол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, с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вободный поток воздуха по бронхам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, н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ормальное функционирование правого отдела сердца. </a:t>
            </a:r>
          </a:p>
          <a:p>
            <a:pPr marL="0" indent="0"/>
            <a:r>
              <a:rPr lang="en-US" altLang="zh-CN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Причины отека лёгких: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Левожелудочковая недостаточность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, о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страя перегрузка малого круга кровообращения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,  у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величение проницаемости мембран альвеол и капилляров. </a:t>
            </a:r>
          </a:p>
          <a:p>
            <a:pPr marL="0" indent="0"/>
            <a:r>
              <a:rPr lang="en-US" altLang="zh-CN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Механизмы развития отёка лёгких: </a:t>
            </a: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1. </a:t>
            </a:r>
            <a:r>
              <a:rPr lang="en-US" altLang="zh-CN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Гидростатический фактор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Давление в левом предсердии превышает 18 мм рт. ст., провоцируя проникновение плазмы в ткань легкого. </a:t>
            </a: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2. </a:t>
            </a:r>
            <a:r>
              <a:rPr lang="en-US" altLang="zh-CN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Повышенная проницаемость мембраны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Химические или механические факторы увеличивают проницаемость альвеолокапиллярных мембран, позволяя жидкости проходить внутрь. </a:t>
            </a:r>
          </a:p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3. </a:t>
            </a:r>
            <a:r>
              <a:rPr lang="en-US" altLang="zh-CN" sz="16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Нарушение лимфатического оттока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Когда лимфа не успевает эвакуироваться из лёгких, начинается накопление жидкости. 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6374765" y="118745"/>
            <a:ext cx="5728335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altLang="zh-CN" b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Медицинская помощь при отёке лёгких</a:t>
            </a:r>
          </a:p>
          <a:p>
            <a:pPr marL="0" indent="0" algn="ctr"/>
            <a:endParaRPr lang="en-US" altLang="zh-CN" sz="1000" b="1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+mn-ea"/>
            </a:endParaRP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1. </a:t>
            </a:r>
            <a:r>
              <a:rPr lang="en-US" altLang="zh-CN" sz="160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Создание условий для нормализации дыхания</a:t>
            </a:r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: Расположить пациента вертикально (сидячее положение облегчает откачку жидкости из легких). Обеспечить приток свежего воздуха, освободить шею и грудь от тесной одежды. </a:t>
            </a: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2. </a:t>
            </a:r>
            <a:r>
              <a:rPr lang="en-US" altLang="zh-CN" sz="160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Применение медикаментов</a:t>
            </a:r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: </a:t>
            </a: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Ингаляция кислорода: 100% чистый кислород через маску или носовой катетер. </a:t>
            </a: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Нитроглицерин: Растворяется подъязычно или вводится внутривенно для расширения вен и уменьшения преднагрузки на левый желудочек. </a:t>
            </a: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Морфин: Обладает успокаивающим действием, уменьшает одышку и потребность в кислороде. </a:t>
            </a: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Фуросемид: Используется внутривенно для увеличения диуреза и снижения объема циркулирующей крови. </a:t>
            </a:r>
          </a:p>
          <a:p>
            <a:pPr marL="0" indent="0"/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3. </a:t>
            </a:r>
            <a:r>
              <a:rPr lang="en-US" altLang="zh-CN" sz="160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Наблюдение и контроль</a:t>
            </a:r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: </a:t>
            </a:r>
            <a:r>
              <a:rPr lang="ru-RU" altLang="en-US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р</a:t>
            </a:r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егулярно проверять частоту дыхания, пульс, артериальное давление, уровень сознания</a:t>
            </a:r>
            <a:r>
              <a:rPr lang="ru-RU" altLang="en-US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, о</a:t>
            </a:r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существлять контроль мочеиспускания, следить за объемом выделяемой мочи. </a:t>
            </a:r>
          </a:p>
          <a:p>
            <a:pPr marL="0" indent="0"/>
            <a:r>
              <a:rPr lang="ru-RU" altLang="en-US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4. </a:t>
            </a:r>
            <a:r>
              <a:rPr lang="en-US" altLang="zh-CN" sz="160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Дополнительные меры при тяжелой форме отёка</a:t>
            </a:r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 - При продолжающемся ухудшении состояния может потребоваться искусственная вентиляция лёгких (ИВЛ)</a:t>
            </a:r>
            <a:r>
              <a:rPr lang="ru-RU" altLang="en-US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 или</a:t>
            </a:r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 экстракорпоральная мембранная оксигенация.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7190"/>
            <a:ext cx="5105400" cy="673735"/>
          </a:xfrm>
        </p:spPr>
        <p:txBody>
          <a:bodyPr>
            <a:normAutofit/>
          </a:bodyPr>
          <a:lstStyle/>
          <a:p>
            <a:r>
              <a:rPr lang="ru-RU" altLang="en-US"/>
              <a:t>Содержание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4"/>
          </p:nvPr>
        </p:nvSpPr>
        <p:spPr>
          <a:xfrm>
            <a:off x="328930" y="1689100"/>
            <a:ext cx="6451600" cy="1739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Теоретические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основы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неотложных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состояний</a:t>
            </a:r>
          </a:p>
          <a:p>
            <a:pPr marL="0" indent="0">
              <a:buNone/>
            </a:pP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</a:rPr>
              <a:t>Краткая характеристика неотложных состояний</a:t>
            </a:r>
            <a:endParaRPr lang="en-US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Клинико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анатомическая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основа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оказания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помощи</a:t>
            </a: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Особенности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оказания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помощи</a:t>
            </a: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Методы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диагностики</a:t>
            </a: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Тактика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оказания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помощи</a:t>
            </a:r>
          </a:p>
          <a:p>
            <a:pPr marL="0" indent="0">
              <a:buNone/>
            </a:pP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Профилактика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осложнений</a:t>
            </a:r>
          </a:p>
          <a:p>
            <a:pPr marL="0" indent="0">
              <a:buNone/>
            </a:pP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Современные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подходы</a:t>
            </a:r>
          </a:p>
        </p:txBody>
      </p:sp>
      <p:pic>
        <p:nvPicPr>
          <p:cNvPr id="4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745" b="3745"/>
          <a:stretch>
            <a:fillRect/>
          </a:stretch>
        </p:blipFill>
        <p:spPr>
          <a:xfrm>
            <a:off x="6938010" y="377190"/>
            <a:ext cx="4636770" cy="618363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6868795" y="6520815"/>
            <a:ext cx="4887595" cy="2482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 заимствовано из </a:t>
            </a:r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 Stock</a:t>
            </a:r>
            <a:r>
              <a:rPr lang="ru-RU" altLang="en-US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745" b="3745"/>
          <a:stretch>
            <a:fillRect/>
          </a:stretch>
        </p:blipFill>
        <p:spPr/>
      </p:pic>
      <p:sp>
        <p:nvSpPr>
          <p:cNvPr id="3" name="Текстовое поле 2"/>
          <p:cNvSpPr txBox="1"/>
          <p:nvPr/>
        </p:nvSpPr>
        <p:spPr>
          <a:xfrm>
            <a:off x="255270" y="248285"/>
            <a:ext cx="636206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en-US" altLang="zh-CN" sz="3200" b="1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Кровотечение </a:t>
            </a:r>
          </a:p>
          <a:p>
            <a:pPr marL="0" indent="0" algn="ctr"/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– это патологическое состояние, характеризующееся выходом крови из сосудистого русла. 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45160" y="1689100"/>
            <a:ext cx="2873375" cy="2368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ts val="18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1600" b="1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Анатомические основы</a:t>
            </a:r>
          </a:p>
          <a:p>
            <a:pPr marL="0" indent="0" algn="l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Артериальн</a:t>
            </a:r>
            <a:r>
              <a:rPr lang="ru-RU" altLang="en-US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ая</a:t>
            </a: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 систем</a:t>
            </a:r>
            <a:r>
              <a:rPr lang="ru-RU" altLang="en-US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а</a:t>
            </a: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 – перенос </a:t>
            </a:r>
            <a:r>
              <a:rPr lang="ru-RU" altLang="en-US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оксигинированной</a:t>
            </a: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 кров</a:t>
            </a:r>
            <a:r>
              <a:rPr lang="ru-RU" altLang="en-US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и</a:t>
            </a: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 от сердца к тканям</a:t>
            </a:r>
          </a:p>
          <a:p>
            <a:pPr marL="0" indent="0" algn="l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Венозн</a:t>
            </a:r>
            <a:r>
              <a:rPr lang="ru-RU" altLang="en-US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ая</a:t>
            </a: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 систем</a:t>
            </a:r>
            <a:r>
              <a:rPr lang="ru-RU" altLang="en-US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а</a:t>
            </a: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 – возвращает кровь к сердцу</a:t>
            </a:r>
          </a:p>
          <a:p>
            <a:pPr marL="0" indent="0" algn="l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Капилляры –  обмен веществ между кровью и тканями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768725" y="1689100"/>
            <a:ext cx="2864485" cy="2276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ts val="18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1600" b="1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Клиническая картина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Font typeface="Arial" panose="020B0604020202020204"/>
              <a:buChar char="•"/>
            </a:pP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Местные проявления:</a:t>
            </a:r>
            <a:r>
              <a:rPr lang="ru-RU" altLang="en-US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 в</a:t>
            </a: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идимое кровотечение</a:t>
            </a:r>
            <a:r>
              <a:rPr lang="ru-RU" altLang="en-US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, н</a:t>
            </a: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арастающая гематом</a:t>
            </a:r>
            <a:r>
              <a:rPr lang="ru-RU" altLang="en-US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а, с</a:t>
            </a: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нижение </a:t>
            </a:r>
            <a:r>
              <a:rPr lang="ru-RU" altLang="en-US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АД, т</a:t>
            </a: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ахикардия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Font typeface="Arial" panose="020B0604020202020204"/>
              <a:buChar char="•"/>
            </a:pP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Общие проявления:</a:t>
            </a:r>
            <a:r>
              <a:rPr lang="ru-RU" altLang="en-US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 </a:t>
            </a:r>
            <a:r>
              <a:rPr lang="ru-RU" altLang="en-US" sz="1600">
                <a:latin typeface="Arial" panose="020B0604020202020204" pitchFamily="34" charset="0"/>
                <a:ea typeface="YS Text"/>
                <a:cs typeface="Arial" panose="020B0604020202020204" pitchFamily="34" charset="0"/>
                <a:sym typeface="+mn-ea"/>
              </a:rPr>
              <a:t>п</a:t>
            </a:r>
            <a:r>
              <a:rPr lang="en-US" altLang="zh-CN" sz="1600">
                <a:latin typeface="Arial" panose="020B0604020202020204" pitchFamily="34" charset="0"/>
                <a:ea typeface="YS Text"/>
                <a:cs typeface="Arial" panose="020B0604020202020204" pitchFamily="34" charset="0"/>
                <a:sym typeface="+mn-ea"/>
              </a:rPr>
              <a:t>отеря сознания</a:t>
            </a:r>
            <a:r>
              <a:rPr lang="ru-RU" altLang="en-US" sz="1600">
                <a:latin typeface="Arial" panose="020B0604020202020204" pitchFamily="34" charset="0"/>
                <a:ea typeface="YS Text"/>
                <a:cs typeface="Arial" panose="020B0604020202020204" pitchFamily="34" charset="0"/>
                <a:sym typeface="+mn-ea"/>
              </a:rPr>
              <a:t>, </a:t>
            </a:r>
            <a:r>
              <a:rPr lang="ru-RU" altLang="en-US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г</a:t>
            </a: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оловокружение</a:t>
            </a:r>
            <a:r>
              <a:rPr lang="ru-RU" altLang="en-US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, б</a:t>
            </a: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ледность кожных покровов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645160" y="4422140"/>
            <a:ext cx="5963285" cy="178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1600" b="1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Методы остановки кровотечения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0" i="1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Временные методы:</a:t>
            </a:r>
            <a:r>
              <a:rPr lang="ru-RU" altLang="en-US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 п</a:t>
            </a: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рямое давление на рану</a:t>
            </a:r>
            <a:r>
              <a:rPr lang="ru-RU" altLang="en-US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, н</a:t>
            </a: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аложение жгута</a:t>
            </a:r>
            <a:r>
              <a:rPr lang="ru-RU" altLang="en-US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, д</a:t>
            </a: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авящая повязка</a:t>
            </a:r>
            <a:r>
              <a:rPr lang="ru-RU" altLang="en-US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, п</a:t>
            </a:r>
            <a:r>
              <a:rPr lang="en-US" altLang="zh-CN" sz="1600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альцевое прижатие артерий</a:t>
            </a:r>
          </a:p>
          <a:p>
            <a:pPr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US" altLang="zh-CN" sz="1600" i="1">
                <a:latin typeface="Arial" panose="020B0604020202020204" pitchFamily="34" charset="0"/>
                <a:cs typeface="Arial" panose="020B0604020202020204" pitchFamily="34" charset="0"/>
              </a:rPr>
              <a:t>Постоянные методы</a:t>
            </a:r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alt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Механические: перевязка сосуда, наложение  шва</a:t>
            </a:r>
            <a:r>
              <a:rPr lang="ru-RU" altLang="en-US" sz="160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Химические: применение гемостатиков</a:t>
            </a:r>
            <a:r>
              <a:rPr lang="ru-RU" altLang="en-US" sz="160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Биологические: использование гемостатических губок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6868795" y="6357620"/>
            <a:ext cx="48875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 заимствовано из </a:t>
            </a:r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 Stock</a:t>
            </a:r>
            <a:r>
              <a:rPr lang="ru-RU" altLang="en-US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5674995" y="0"/>
            <a:ext cx="6517005" cy="673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en-US" altLang="zh-CN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Анатомическое обоснование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оказания помощи при кровотечении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заключается в знании расположения основных точек прижатия сосудов, которые выбраны в соответствии с направлением сосудов и ближайшими анатомическими костными образованиями. </a:t>
            </a:r>
          </a:p>
          <a:p>
            <a:pPr marL="0" indent="0"/>
            <a:r>
              <a:rPr lang="ru-RU" altLang="en-US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О</a:t>
            </a:r>
            <a:r>
              <a:rPr lang="en-US" altLang="zh-CN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казани</a:t>
            </a:r>
            <a:r>
              <a:rPr lang="ru-RU" altLang="en-US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е</a:t>
            </a:r>
            <a:r>
              <a:rPr lang="en-US" altLang="zh-CN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помощи при кровотечения</a:t>
            </a:r>
            <a:r>
              <a:rPr lang="ru-RU" altLang="en-US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х</a:t>
            </a:r>
            <a:r>
              <a:rPr lang="en-US" altLang="zh-CN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</a:t>
            </a:r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i="1" u="sng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Капиллярное. </a:t>
            </a:r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Для уменьшения кровотечения достаточно поднять повреждённую конечность выше уровня туловища. При этом резко уменьшается приток крови к конечности, снижается давление в сосудах, что обеспечивает быстрое образование сгустка крови в ране, закрытие сосуда и прекращение кровотечения.</a:t>
            </a:r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0" i="1" u="sng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Артериальное.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Для его остановки нужно нажать большим пальцем руки на артерию выше раны. Если кровотечение в области лица, то надавить на угол нижней челюсти, если в области головы — на височную кость перед ухом. При кровотечении в области плечевого сустава — прижать подключичную артерию к ребру, в области кисти руки — плечевую артерию к кости со стороны плеча. При кровотечении в области бедра — надавить кулаком на лобовую кость в области паха. </a:t>
            </a:r>
            <a:endParaRPr lang="en-US" altLang="zh-CN" sz="1600" b="0" i="0" u="sng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0" i="1" u="sng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Венозное.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Для 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о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становки накладывают давящую повязку. Сдавленные повязкой кровеносные сосуды быстро тромбируются. </a:t>
            </a:r>
            <a:endParaRPr lang="en-US" altLang="zh-CN" sz="1600" b="0" i="0" u="sng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hlinkClick r:id="rId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0" i="1" u="sng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Внутреннее. 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О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беспечить покой пострадавшему в положении полусидя, приложить холод к предполагаемому месту повреждения сосудов и срочно доставить в </a:t>
            </a:r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больницу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. 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-635" y="67945"/>
            <a:ext cx="5078730" cy="6631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 indent="0">
              <a:spcBef>
                <a:spcPts val="300"/>
              </a:spcBef>
              <a:spcAft>
                <a:spcPts val="300"/>
              </a:spcAft>
            </a:pPr>
            <a:r>
              <a:rPr lang="en-US" altLang="zh-CN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Клиническое обоснование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оказания помощи заключается в том, что быстрая и значительная потеря крови несёт серьёзную угрозу здоровью и может привести к летальному исходу.</a:t>
            </a:r>
          </a:p>
          <a:p>
            <a:pPr marL="76200" indent="0">
              <a:spcBef>
                <a:spcPts val="300"/>
              </a:spcBef>
              <a:spcAft>
                <a:spcPts val="300"/>
              </a:spcAft>
            </a:pPr>
            <a:r>
              <a:rPr lang="ru-RU" altLang="en-US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В</a:t>
            </a:r>
            <a:r>
              <a:rPr lang="en-US" altLang="zh-CN" sz="16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иды кровотечений и их характеристики: </a:t>
            </a:r>
          </a:p>
          <a:p>
            <a:pPr marL="3619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b="0" i="1" u="sng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Капиллярное.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Встречается при травмировании мельчайших сосудов, расположенных в слизистых оболочках, мышечных тканях, кожных покровах. Кровотечение из капилляров не сопровождается большой кровопотерей и сравнительно быстро останавливается. </a:t>
            </a:r>
            <a:endParaRPr lang="en-US" altLang="zh-CN" sz="1600" b="0" i="0" u="sng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hlinkClick r:id="rId4"/>
            </a:endParaRPr>
          </a:p>
          <a:p>
            <a:pPr marL="3619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b="0" i="1" u="sng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Артериальное.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Характерный признак — пульсирующее струйное истечение крови из раны, цвет крови имеет ярко-алый оттенок. Представляет особую опасность для жизни пострадавшего, так как стремительно приводит к наступлению полного обескровливания организма. </a:t>
            </a:r>
            <a:endParaRPr lang="en-US" altLang="zh-CN" sz="1600" b="0" i="0" u="sng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hlinkClick r:id="rId4"/>
            </a:endParaRPr>
          </a:p>
          <a:p>
            <a:pPr marL="3619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b="0" i="1" u="sng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Венозное.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Основным признаком кровотечения из вен является медленное, но непрерывное истечение крови из раны. Кровь имеет тёмно-красный цвет.</a:t>
            </a:r>
          </a:p>
          <a:p>
            <a:pPr marL="3619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b="0" i="1" u="sng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Внутреннее.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Чаще всего встречается при повреждении внутренних органов. Опасно, так как его невозможно заметить визуально.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126" y="570199"/>
            <a:ext cx="5977270" cy="444531"/>
          </a:xfrm>
        </p:spPr>
        <p:txBody>
          <a:bodyPr/>
          <a:lstStyle/>
          <a:p>
            <a:pPr algn="ctr"/>
            <a:r>
              <a:rPr sz="2800">
                <a:latin typeface="Arial" panose="020B0604020202020204" pitchFamily="34" charset="0"/>
                <a:cs typeface="Arial" panose="020B0604020202020204" pitchFamily="34" charset="0"/>
              </a:rPr>
              <a:t>Роль клинического мышления в экстренной помощи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0870" y="1879600"/>
            <a:ext cx="2808605" cy="304800"/>
          </a:xfrm>
        </p:spPr>
        <p:txBody>
          <a:bodyPr/>
          <a:lstStyle/>
          <a:p>
            <a:pPr algn="ctr"/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Быстрое принятие решений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905510" y="2451100"/>
            <a:ext cx="2273300" cy="1282700"/>
          </a:xfrm>
        </p:spPr>
        <p:txBody>
          <a:bodyPr/>
          <a:lstStyle/>
          <a:p>
            <a:pPr algn="ctr"/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Клиническое мышление помогает быстро оценивать ситуацию, что критично для экстренной помощи.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097291" y="1879568"/>
            <a:ext cx="2133373" cy="304832"/>
          </a:xfrm>
        </p:spPr>
        <p:txBody>
          <a:bodyPr/>
          <a:lstStyle/>
          <a:p>
            <a:pPr algn="ctr"/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Приоритизация действий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063365" y="2451100"/>
            <a:ext cx="2195195" cy="1282700"/>
          </a:xfrm>
        </p:spPr>
        <p:txBody>
          <a:bodyPr/>
          <a:lstStyle/>
          <a:p>
            <a:pPr algn="ctr"/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Определяет, какие действия наиболее важны и должны быть выполнены в первую очередь.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905510" y="4763770"/>
            <a:ext cx="5334635" cy="304800"/>
          </a:xfrm>
        </p:spPr>
        <p:txBody>
          <a:bodyPr/>
          <a:lstStyle/>
          <a:p>
            <a:pPr algn="ctr"/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Минимизация ошибок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Снижает риск ошибок в условиях стресса и нехватки времени, улучшая исход лечения.</a:t>
            </a: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6644899" y="6098539"/>
            <a:ext cx="5547102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13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(Изображение заимствовано из Интернет-ресурса </a:t>
            </a:r>
            <a:r>
              <a:rPr lang="en-US" altLang="ru-RU" sz="13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https://midotockoe.oren.muzkult.ru/media/2023/04/24/1278561868/1.jpg</a:t>
            </a:r>
            <a:r>
              <a:rPr lang="ru-RU" altLang="en-US" sz="13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Изображение 9"/>
          <p:cNvPicPr/>
          <p:nvPr/>
        </p:nvPicPr>
        <p:blipFill>
          <a:blip r:embed="rId2"/>
          <a:srcRect l="8482" t="12589" r="45292"/>
          <a:stretch>
            <a:fillRect/>
          </a:stretch>
        </p:blipFill>
        <p:spPr>
          <a:xfrm>
            <a:off x="6702425" y="66675"/>
            <a:ext cx="5385435" cy="59023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3331" b="43331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2820670"/>
            <a:ext cx="11091545" cy="444500"/>
          </a:xfrm>
        </p:spPr>
        <p:txBody>
          <a:bodyPr/>
          <a:lstStyle/>
          <a:p>
            <a:r>
              <a:rPr sz="3200">
                <a:latin typeface="Arial" panose="020B0604020202020204" pitchFamily="34" charset="0"/>
                <a:cs typeface="Arial" panose="020B0604020202020204" pitchFamily="34" charset="0"/>
              </a:rPr>
              <a:t>Алгоритмы первой помощи: ключевые аспекты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575" y="3917283"/>
            <a:ext cx="2740306" cy="304832"/>
          </a:xfrm>
        </p:spPr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Анализ ситуации и вызов помощи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Оцените безопасность, вызовите скорую при необходимости, следите за состоянием пострадавшего.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356600" y="3917315"/>
            <a:ext cx="3184525" cy="304800"/>
          </a:xfrm>
        </p:spPr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Использование аптечки и средств защиты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Применяйте перевязочные материалы и средства защиты, чтобы минимизировать риски.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19930" y="3917315"/>
            <a:ext cx="3120390" cy="304800"/>
          </a:xfrm>
        </p:spPr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Проведение сердечно-легочной реанимации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Начните реанимацию, если нет дыхания, следуйте алгоритму 30 на 2.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5"/>
            <a:ext cx="12193270" cy="685863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" y="-1270"/>
            <a:ext cx="12194540" cy="685927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277495" y="3299460"/>
            <a:ext cx="5835015" cy="24631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Анатомические знания позволяют точно диагностировать и эффективно лечить острые состояния, играя решающую роль в оказании неотложной помощи и снижении риска осложнений.</a:t>
            </a:r>
          </a:p>
        </p:txBody>
      </p:sp>
      <p:sp>
        <p:nvSpPr>
          <p:cNvPr id="6" name="Text 1"/>
          <p:cNvSpPr txBox="1"/>
          <p:nvPr/>
        </p:nvSpPr>
        <p:spPr>
          <a:xfrm>
            <a:off x="277465" y="1261000"/>
            <a:ext cx="5835600" cy="14853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Значение анатомии в медицинской практике</a:t>
            </a:r>
          </a:p>
        </p:txBody>
      </p:sp>
      <p:pic>
        <p:nvPicPr>
          <p:cNvPr id="7" name="Замещающее содержимое 6"/>
          <p:cNvPicPr>
            <a:picLocks noGrp="1" noChangeAspect="1"/>
          </p:cNvPicPr>
          <p:nvPr>
            <p:ph idx="1"/>
          </p:nvPr>
        </p:nvPicPr>
        <p:blipFill>
          <a:blip r:embed="rId5"/>
          <a:srcRect l="31629" r="5901"/>
          <a:stretch>
            <a:fillRect/>
          </a:stretch>
        </p:blipFill>
        <p:spPr>
          <a:xfrm>
            <a:off x="6513195" y="125095"/>
            <a:ext cx="5509260" cy="623760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6513195" y="6274435"/>
            <a:ext cx="55372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ru-RU" altLang="en-US" sz="16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(</a:t>
            </a:r>
            <a:r>
              <a:rPr lang="en-US" altLang="zh-CN" sz="16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Иллюстраци</a:t>
            </a:r>
            <a:r>
              <a:rPr lang="ru-RU" altLang="en-US" sz="16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я заимствована</a:t>
            </a:r>
            <a:r>
              <a:rPr lang="en-US" altLang="zh-CN" sz="16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 из Systematized Anatomy or Human Organography (</a:t>
            </a:r>
            <a:r>
              <a:rPr lang="en-US" altLang="zh-CN" sz="16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  <a:hlinkClick r:id="rId6"/>
              </a:rPr>
              <a:t>источник</a:t>
            </a:r>
            <a:r>
              <a:rPr lang="en-US" altLang="zh-CN" sz="16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)</a:t>
            </a:r>
            <a:r>
              <a:rPr lang="ru-RU" altLang="en-US" sz="16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605905" y="1863725"/>
            <a:ext cx="3729355" cy="304800"/>
          </a:xfrm>
        </p:spPr>
        <p:txBody>
          <a:bodyPr/>
          <a:lstStyle/>
          <a:p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Строение органов и систем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605905" y="2155825"/>
            <a:ext cx="5118100" cy="368300"/>
          </a:xfrm>
        </p:spPr>
        <p:txBody>
          <a:bodyPr/>
          <a:lstStyle/>
          <a:p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Понимание структуры органов важно для диагностики неотложных состояний.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47641" y="543186"/>
            <a:ext cx="5977270" cy="444531"/>
          </a:xfrm>
        </p:spPr>
        <p:txBody>
          <a:bodyPr/>
          <a:lstStyle/>
          <a:p>
            <a:r>
              <a:rPr sz="3200">
                <a:latin typeface="Arial" panose="020B0604020202020204" pitchFamily="34" charset="0"/>
                <a:cs typeface="Arial" panose="020B0604020202020204" pitchFamily="34" charset="0"/>
              </a:rPr>
              <a:t>Основы анатомии и физиологии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605905" y="3044825"/>
            <a:ext cx="5067935" cy="304800"/>
          </a:xfrm>
        </p:spPr>
        <p:txBody>
          <a:bodyPr/>
          <a:lstStyle/>
          <a:p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Физиологические процессы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605905" y="3328035"/>
            <a:ext cx="5353050" cy="368300"/>
          </a:xfrm>
        </p:spPr>
        <p:txBody>
          <a:bodyPr/>
          <a:lstStyle/>
          <a:p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Знание процессов помогает в оценке состояния пациента.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605905" y="4137025"/>
            <a:ext cx="5064125" cy="304800"/>
          </a:xfrm>
        </p:spPr>
        <p:txBody>
          <a:bodyPr/>
          <a:lstStyle/>
          <a:p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Реакция организма на стресс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Адаптация к стрессу играет ключевую роль в лечении.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6605905" y="5297805"/>
            <a:ext cx="5085080" cy="304800"/>
          </a:xfrm>
        </p:spPr>
        <p:txBody>
          <a:bodyPr/>
          <a:lstStyle/>
          <a:p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Необходимость быстрого реагирования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Своевременное вмешательство уменьшает риски осложнений.</a:t>
            </a:r>
          </a:p>
        </p:txBody>
      </p:sp>
      <p:pic>
        <p:nvPicPr>
          <p:cNvPr id="14" name="Изображение 13"/>
          <p:cNvPicPr/>
          <p:nvPr/>
        </p:nvPicPr>
        <p:blipFill>
          <a:blip r:embed="rId2"/>
          <a:srcRect l="38087"/>
          <a:stretch>
            <a:fillRect/>
          </a:stretch>
        </p:blipFill>
        <p:spPr>
          <a:xfrm>
            <a:off x="256540" y="269240"/>
            <a:ext cx="5168265" cy="5979795"/>
          </a:xfrm>
          <a:prstGeom prst="rect">
            <a:avLst/>
          </a:prstGeom>
        </p:spPr>
      </p:pic>
      <p:sp>
        <p:nvSpPr>
          <p:cNvPr id="15" name="Текстовое поле 14"/>
          <p:cNvSpPr txBox="1"/>
          <p:nvPr/>
        </p:nvSpPr>
        <p:spPr>
          <a:xfrm>
            <a:off x="254635" y="6125210"/>
            <a:ext cx="517017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ru-RU" altLang="en-US" sz="16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(</a:t>
            </a:r>
            <a:r>
              <a:rPr lang="en-US" altLang="zh-CN" sz="16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Изображение взаимстованно из атласа анатомии человека Р. П. Самусев</a:t>
            </a:r>
            <a:r>
              <a:rPr lang="ru-RU" altLang="en-US" sz="16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1"/>
          <p:cNvSpPr txBox="1"/>
          <p:nvPr/>
        </p:nvSpPr>
        <p:spPr>
          <a:xfrm>
            <a:off x="5883275" y="1026160"/>
            <a:ext cx="6134735" cy="41395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Структурно-функциональные единицы тела
</a:t>
            </a:r>
            <a:r>
              <a:rPr lang="en-US" sz="36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0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Органы и ткани в клинической практике</a:t>
            </a:r>
            <a:r>
              <a:rPr lang="en-US" sz="14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аждый орган представляет собой сложную анатомическую единицу, функционально интегрированную с другими структурами. Это важно при оценке состояния пациента и выбору методов лечения.
</a:t>
            </a:r>
          </a:p>
          <a:p>
            <a:pPr marL="0" indent="0" algn="l">
              <a:buNone/>
            </a:pPr>
            <a:r>
              <a:rPr lang="en-US" sz="20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Взаимодействие функциональных систем</a:t>
            </a:r>
            <a:r>
              <a:rPr lang="en-US" sz="14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Функциональные системы организма взаимодействуют, обеспечивая гомеостаз. Нарушение в одной из них может быстро перейти в многосистемное поражение, что требует особого внимания при неотложной помощи.</a:t>
            </a: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idx="1"/>
          </p:nvPr>
        </p:nvPicPr>
        <p:blipFill>
          <a:blip r:embed="rId3"/>
          <a:srcRect l="5676" t="10519" r="35501"/>
          <a:stretch>
            <a:fillRect/>
          </a:stretch>
        </p:blipFill>
        <p:spPr>
          <a:xfrm>
            <a:off x="144780" y="177800"/>
            <a:ext cx="5300345" cy="604901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144780" y="6226810"/>
            <a:ext cx="5317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14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(Изображение заимствовано из Интернет-ресурса </a:t>
            </a:r>
            <a:r>
              <a:rPr lang="en-US" altLang="ru-RU" sz="14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http://www.myshared.ru/slide/1260877</a:t>
            </a:r>
            <a:r>
              <a:rPr lang="ru-RU" altLang="en-US" sz="14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135120" y="2348865"/>
            <a:ext cx="6179820" cy="304800"/>
          </a:xfrm>
        </p:spPr>
        <p:txBody>
          <a:bodyPr/>
          <a:lstStyle/>
          <a:p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Изменения в сердечно-сосудистой системе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Патологии вызывают изменения в строении и функции сосудов.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3410" y="1024890"/>
            <a:ext cx="10993755" cy="444500"/>
          </a:xfrm>
        </p:spPr>
        <p:txBody>
          <a:bodyPr/>
          <a:lstStyle/>
          <a:p>
            <a:r>
              <a:rPr sz="3200">
                <a:latin typeface="Arial" panose="020B0604020202020204" pitchFamily="34" charset="0"/>
                <a:cs typeface="Arial" panose="020B0604020202020204" pitchFamily="34" charset="0"/>
              </a:rPr>
              <a:t>Анатомия при патологиях человека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043805" y="3533140"/>
            <a:ext cx="6189345" cy="304800"/>
          </a:xfrm>
        </p:spPr>
        <p:txBody>
          <a:bodyPr/>
          <a:lstStyle/>
          <a:p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Нарушения в дыхательной системе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43805" y="3923030"/>
            <a:ext cx="7148830" cy="283210"/>
          </a:xfrm>
        </p:spPr>
        <p:txBody>
          <a:bodyPr/>
          <a:lstStyle/>
          <a:p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Анатомические изменения влияют на обмен газов и дыхание.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027420" y="4774565"/>
            <a:ext cx="5900420" cy="304800"/>
          </a:xfrm>
        </p:spPr>
        <p:txBody>
          <a:bodyPr/>
          <a:lstStyle/>
          <a:p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Патологии опорно-двигательного аппарата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Изменения в костях и мышцах приводят к снижению подвижности.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0" y="6358500"/>
            <a:ext cx="632100" cy="148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2300" dirty="0"/>
          </a:p>
        </p:txBody>
      </p:sp>
      <p:sp>
        <p:nvSpPr>
          <p:cNvPr id="4" name="Text 1"/>
          <p:cNvSpPr txBox="1"/>
          <p:nvPr/>
        </p:nvSpPr>
        <p:spPr>
          <a:xfrm>
            <a:off x="504500" y="2031800"/>
            <a:ext cx="3725700" cy="1268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Знание анатомии обеспечивает точное локализование повреждений и быстроту принятия решений при критических состояниях, что снижает риск осложнений.</a:t>
            </a:r>
          </a:p>
        </p:txBody>
      </p:sp>
      <p:sp>
        <p:nvSpPr>
          <p:cNvPr id="5" name="Text 2"/>
          <p:cNvSpPr txBox="1"/>
          <p:nvPr/>
        </p:nvSpPr>
        <p:spPr>
          <a:xfrm>
            <a:off x="8026400" y="2628075"/>
            <a:ext cx="3606900" cy="1268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Анатомическое мышление помогает прогнозировать пути распространения патологических процессов, влияя на оптимизацию лечебных мероприятий.</a:t>
            </a:r>
          </a:p>
        </p:txBody>
      </p:sp>
      <p:sp>
        <p:nvSpPr>
          <p:cNvPr id="6" name="Text 3"/>
          <p:cNvSpPr txBox="1"/>
          <p:nvPr/>
        </p:nvSpPr>
        <p:spPr>
          <a:xfrm>
            <a:off x="516200" y="4417275"/>
            <a:ext cx="3725700" cy="1150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Способность визуализировать внутренние структуры облегчает выполнение манипуляций, снижая вероятность ошибок во время экстренных вмешательств.</a:t>
            </a:r>
          </a:p>
        </p:txBody>
      </p:sp>
      <p:sp>
        <p:nvSpPr>
          <p:cNvPr id="7" name="Text 4"/>
          <p:cNvSpPr txBox="1"/>
          <p:nvPr/>
        </p:nvSpPr>
        <p:spPr>
          <a:xfrm>
            <a:off x="8026400" y="4973775"/>
            <a:ext cx="3606900" cy="1268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Комплексное понимание анатомии способствует координации действий между специалистами, повышая качество и безопасность неотложной помощи.</a:t>
            </a:r>
          </a:p>
        </p:txBody>
      </p:sp>
      <p:sp>
        <p:nvSpPr>
          <p:cNvPr id="8" name="Text 5"/>
          <p:cNvSpPr txBox="1"/>
          <p:nvPr/>
        </p:nvSpPr>
        <p:spPr>
          <a:xfrm>
            <a:off x="398600" y="482825"/>
            <a:ext cx="11394900" cy="738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Анатомическое мышление в экстренной медицине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745" b="374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15610" y="975995"/>
            <a:ext cx="6370320" cy="444500"/>
          </a:xfrm>
        </p:spPr>
        <p:txBody>
          <a:bodyPr/>
          <a:lstStyle/>
          <a:p>
            <a:pPr algn="ctr"/>
            <a:r>
              <a:rPr sz="3600"/>
              <a:t>Важность клинико-анатомического подхода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662295" y="2540635"/>
            <a:ext cx="2872105" cy="3631565"/>
          </a:xfrm>
        </p:spPr>
        <p:txBody>
          <a:bodyPr/>
          <a:lstStyle/>
          <a:p>
            <a:pPr algn="ctr"/>
            <a:r>
              <a:rPr sz="2000"/>
              <a:t>Клинико-анатомический подход позволяет связать теоретические знания с практическими навыками, что особенно важно в медицинской практике.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919210" y="2598420"/>
            <a:ext cx="3035935" cy="3573780"/>
          </a:xfrm>
        </p:spPr>
        <p:txBody>
          <a:bodyPr/>
          <a:lstStyle/>
          <a:p>
            <a:pPr algn="ctr"/>
            <a:r>
              <a:rPr sz="2000"/>
              <a:t>Понимание анатомии в клиническом контексте способствует более точной диагностике и эффективному лечению заболеваний.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49580" y="6372225"/>
            <a:ext cx="48875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 заимствовано из </a:t>
            </a:r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 Stock</a:t>
            </a:r>
            <a:r>
              <a:rPr lang="ru-RU" altLang="en-US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>
                <a:latin typeface="Arial" panose="020B0604020202020204" pitchFamily="34" charset="0"/>
                <a:cs typeface="Arial" panose="020B0604020202020204" pitchFamily="34" charset="0"/>
              </a:rPr>
              <a:t>Введение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69570" y="1584960"/>
            <a:ext cx="11418570" cy="4592320"/>
          </a:xfrm>
        </p:spPr>
        <p:txBody>
          <a:bodyPr>
            <a:normAutofit/>
          </a:bodyPr>
          <a:lstStyle/>
          <a:p>
            <a:pPr algn="just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Неотложные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состояния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это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патологические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изменения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организме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человека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которые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приводят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резкому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ухудшению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здоровья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могут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угрожать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жизни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требуют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экстренных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лечебных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включающих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оказание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первой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помощи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особи</a:t>
            </a: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</a:rPr>
              <a:t>я при неотложных состояниях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направлен</a:t>
            </a: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понимание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патофизиологических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процессов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анатомических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структур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, что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позволяет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врачам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своевременно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адекватно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реагировать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острые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состояния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минимизируя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риски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осложнений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улучшая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прогноз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пациентов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Клинико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анатомическое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обоснование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медицинских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пособий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неотложных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состояниях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заключается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том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что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эффективность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доврачебной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помощи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зависит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глубокого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осмысления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изменений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возникающих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организме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заболевшего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пострадавшего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этого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необходимо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изучить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анатомию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физиологию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патогенез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клинические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проявления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патологических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состояний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46906" y="1831819"/>
            <a:ext cx="4379167" cy="265591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85%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пациентов требуют комбинированного применения медикаментозных и инструментальных методов для достижения стабильного состояния.
</a:t>
            </a:r>
            <a:r>
              <a:rPr lang="en-US" sz="1600" i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Медицинские руководства по неотложной помощи, 2022</a:t>
            </a:r>
          </a:p>
        </p:txBody>
      </p:sp>
      <p:sp>
        <p:nvSpPr>
          <p:cNvPr id="5" name="Text 2"/>
          <p:cNvSpPr txBox="1"/>
          <p:nvPr/>
        </p:nvSpPr>
        <p:spPr>
          <a:xfrm>
            <a:off x="6420401" y="1605163"/>
            <a:ext cx="5125616" cy="31172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Большинство неотложных состояний требуют комплексных клинико-анатомических подходов с целью точной диагностики и своевременного вмешательства.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17" y="2511713"/>
            <a:ext cx="485100" cy="485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280" y="2511713"/>
            <a:ext cx="333506" cy="4851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66" y="4795495"/>
            <a:ext cx="502200" cy="40176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933" y="4795495"/>
            <a:ext cx="502200" cy="40176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1379075" y="2513092"/>
            <a:ext cx="4217437" cy="49876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Структура артерий и вен</a:t>
            </a:r>
          </a:p>
        </p:txBody>
      </p:sp>
      <p:sp>
        <p:nvSpPr>
          <p:cNvPr id="8" name="Text 1"/>
          <p:cNvSpPr txBox="1"/>
          <p:nvPr/>
        </p:nvSpPr>
        <p:spPr>
          <a:xfrm>
            <a:off x="693428" y="3223256"/>
            <a:ext cx="4901682" cy="11596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Анатомия крупных и мелких сосудов обеспечивает понимание особенностей кровообращения при острых состояниях.</a:t>
            </a:r>
          </a:p>
        </p:txBody>
      </p:sp>
      <p:sp>
        <p:nvSpPr>
          <p:cNvPr id="9" name="Text 2"/>
          <p:cNvSpPr txBox="1"/>
          <p:nvPr/>
        </p:nvSpPr>
        <p:spPr>
          <a:xfrm>
            <a:off x="7017526" y="2488154"/>
            <a:ext cx="4217437" cy="48629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Роль капилляров</a:t>
            </a:r>
          </a:p>
        </p:txBody>
      </p:sp>
      <p:sp>
        <p:nvSpPr>
          <p:cNvPr id="10" name="Text 3"/>
          <p:cNvSpPr txBox="1"/>
          <p:nvPr/>
        </p:nvSpPr>
        <p:spPr>
          <a:xfrm>
            <a:off x="6331895" y="3223256"/>
            <a:ext cx="4901682" cy="11471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Капилляры регулируют обмен веществ, и их повреждения ведут к быстрому прогрессированию патологий.</a:t>
            </a:r>
          </a:p>
        </p:txBody>
      </p:sp>
      <p:sp>
        <p:nvSpPr>
          <p:cNvPr id="11" name="Text 4"/>
          <p:cNvSpPr txBox="1"/>
          <p:nvPr/>
        </p:nvSpPr>
        <p:spPr>
          <a:xfrm>
            <a:off x="1379075" y="4780130"/>
            <a:ext cx="4229878" cy="4364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Управление кровотечением</a:t>
            </a:r>
          </a:p>
        </p:txBody>
      </p:sp>
      <p:sp>
        <p:nvSpPr>
          <p:cNvPr id="12" name="Text 5"/>
          <p:cNvSpPr txBox="1"/>
          <p:nvPr/>
        </p:nvSpPr>
        <p:spPr>
          <a:xfrm>
            <a:off x="693427" y="5469769"/>
            <a:ext cx="4901682" cy="11097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Знание сосудистых путей помогает быстро остановить кровотечения и стабилизировать кровообращение.</a:t>
            </a:r>
          </a:p>
        </p:txBody>
      </p:sp>
      <p:sp>
        <p:nvSpPr>
          <p:cNvPr id="13" name="Text 6"/>
          <p:cNvSpPr txBox="1"/>
          <p:nvPr/>
        </p:nvSpPr>
        <p:spPr>
          <a:xfrm>
            <a:off x="7017527" y="4767661"/>
            <a:ext cx="4217437" cy="39901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Координация медицинских действий</a:t>
            </a:r>
          </a:p>
        </p:txBody>
      </p:sp>
      <p:sp>
        <p:nvSpPr>
          <p:cNvPr id="14" name="Text 7"/>
          <p:cNvSpPr txBox="1"/>
          <p:nvPr/>
        </p:nvSpPr>
        <p:spPr>
          <a:xfrm>
            <a:off x="6331895" y="5469769"/>
            <a:ext cx="4901682" cy="10972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Точная анатомическая ориентация способствует слаженной работе медицинского персонала в экстренных ситуациях.</a:t>
            </a:r>
          </a:p>
        </p:txBody>
      </p:sp>
      <p:sp>
        <p:nvSpPr>
          <p:cNvPr id="16" name="Text 9"/>
          <p:cNvSpPr txBox="1"/>
          <p:nvPr/>
        </p:nvSpPr>
        <p:spPr>
          <a:xfrm>
            <a:off x="565500" y="559250"/>
            <a:ext cx="11061000" cy="627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Анатомия сосудистой системы и её значение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609" y="468600"/>
            <a:ext cx="4686722" cy="5910349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202425" y="1372975"/>
            <a:ext cx="5561045" cy="73567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95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Анатомические ориентиры при проведении процедур</a:t>
            </a:r>
          </a:p>
        </p:txBody>
      </p:sp>
      <p:sp>
        <p:nvSpPr>
          <p:cNvPr id="7" name="Text 2"/>
          <p:cNvSpPr txBox="1"/>
          <p:nvPr/>
        </p:nvSpPr>
        <p:spPr>
          <a:xfrm>
            <a:off x="1263301" y="4378794"/>
            <a:ext cx="5536163" cy="122197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Использование проверенных анатомических ориентира уменьшает риск травм и способствует быстрому выполнению процедур в условиях ограниченного времени и ресурсов.</a:t>
            </a:r>
            <a:endParaRPr lang="en-US" sz="1600" dirty="0"/>
          </a:p>
        </p:txBody>
      </p:sp>
      <p:sp>
        <p:nvSpPr>
          <p:cNvPr id="8" name="Text 3"/>
          <p:cNvSpPr txBox="1"/>
          <p:nvPr/>
        </p:nvSpPr>
        <p:spPr>
          <a:xfrm>
            <a:off x="1263301" y="2916332"/>
            <a:ext cx="5511282" cy="113468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Точное знание локализации сосудов, нервов и органов критично при установке катетеров и дренажей для минимизации осложнений и повышения эффективности вмешательства.</a:t>
            </a:r>
            <a:endParaRPr lang="en-US" sz="1600" dirty="0"/>
          </a:p>
        </p:txBody>
      </p:sp>
      <p:sp>
        <p:nvSpPr>
          <p:cNvPr id="9" name="Text 4"/>
          <p:cNvSpPr txBox="1"/>
          <p:nvPr/>
        </p:nvSpPr>
        <p:spPr>
          <a:xfrm>
            <a:off x="576814" y="3250176"/>
            <a:ext cx="691200" cy="52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01</a:t>
            </a:r>
            <a:endParaRPr lang="en-US" sz="2800" dirty="0"/>
          </a:p>
        </p:txBody>
      </p:sp>
      <p:sp>
        <p:nvSpPr>
          <p:cNvPr id="10" name="Text 5"/>
          <p:cNvSpPr txBox="1"/>
          <p:nvPr/>
        </p:nvSpPr>
        <p:spPr>
          <a:xfrm>
            <a:off x="576814" y="4725101"/>
            <a:ext cx="691200" cy="52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02</a:t>
            </a:r>
            <a:endParaRPr lang="en-US" sz="2800" dirty="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7304405" y="6357620"/>
            <a:ext cx="48875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 заимствовано из </a:t>
            </a:r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 Stock</a:t>
            </a:r>
            <a:r>
              <a:rPr lang="ru-RU" altLang="en-US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998" y="1995800"/>
            <a:ext cx="6486754" cy="424830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367665" y="2437130"/>
            <a:ext cx="4721860" cy="3329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Кардиогенные и травматические состояния занимают лидирующие позиции по частоте в</a:t>
            </a:r>
            <a:r>
              <a:rPr lang="ru-RU" altLang="en-US">
                <a:latin typeface="Arial" panose="020B0604020202020204" pitchFamily="34" charset="0"/>
                <a:cs typeface="Arial" panose="020B0604020202020204" pitchFamily="34" charset="0"/>
              </a:rPr>
              <a:t> э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кстренной медицине.
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Эти данные подчеркивают необходимость глубокой анатомической подготовки для эффективного реагирования на наиболее распространённые патологии.</a:t>
            </a:r>
            <a:endParaRPr lang="en-US" dirty="0"/>
          </a:p>
        </p:txBody>
      </p:sp>
      <p:sp>
        <p:nvSpPr>
          <p:cNvPr id="6" name="Text 2"/>
          <p:cNvSpPr txBox="1"/>
          <p:nvPr/>
        </p:nvSpPr>
        <p:spPr>
          <a:xfrm>
            <a:off x="5541167" y="6420933"/>
            <a:ext cx="6488400" cy="1848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r">
              <a:buNone/>
            </a:pPr>
            <a:r>
              <a:rPr lang="en-US" sz="1200" i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Национальный регистр экстренной медицины, 2023</a:t>
            </a:r>
            <a:endParaRPr lang="en-US" sz="1200" dirty="0"/>
          </a:p>
        </p:txBody>
      </p:sp>
      <p:sp>
        <p:nvSpPr>
          <p:cNvPr id="7" name="Text 3"/>
          <p:cNvSpPr txBox="1"/>
          <p:nvPr/>
        </p:nvSpPr>
        <p:spPr>
          <a:xfrm>
            <a:off x="367592" y="444575"/>
            <a:ext cx="11456700" cy="620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Распределение частоты неотложных состояний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322401" y="2606225"/>
            <a:ext cx="4727510" cy="14214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1990: Формирование первых междисциплинарных бригад
</a:t>
            </a:r>
            <a:r>
              <a:rPr lang="en-US" sz="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Первые шаги к объединению специалистов разных профилей способствовали улучшению качества неотложной помощи.</a:t>
            </a:r>
          </a:p>
        </p:txBody>
      </p:sp>
      <p:sp>
        <p:nvSpPr>
          <p:cNvPr id="4" name="Text 1"/>
          <p:cNvSpPr txBox="1"/>
          <p:nvPr/>
        </p:nvSpPr>
        <p:spPr>
          <a:xfrm>
            <a:off x="4191598" y="4872249"/>
            <a:ext cx="5274906" cy="15336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2010: Внедрение совместных протоколов лечения
</a:t>
            </a:r>
            <a:r>
              <a:rPr lang="en-US" sz="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Разработка стандартизированных протоколов обеспечила согласованность и эффективность действий в критических ситуациях.</a:t>
            </a:r>
          </a:p>
        </p:txBody>
      </p:sp>
      <p:sp>
        <p:nvSpPr>
          <p:cNvPr id="5" name="Text 2"/>
          <p:cNvSpPr txBox="1"/>
          <p:nvPr/>
        </p:nvSpPr>
        <p:spPr>
          <a:xfrm>
            <a:off x="7040476" y="2606225"/>
            <a:ext cx="4727510" cy="14339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2023: Интеграция цифровых систем координации
</a:t>
            </a:r>
            <a:r>
              <a:rPr lang="en-US" sz="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Современные технологии позволяют оперативно обмениваться информацией, повышая безопасность пациентов и результативность лечения.</a:t>
            </a:r>
          </a:p>
        </p:txBody>
      </p:sp>
      <p:sp>
        <p:nvSpPr>
          <p:cNvPr id="6" name="Text 3"/>
          <p:cNvSpPr txBox="1"/>
          <p:nvPr/>
        </p:nvSpPr>
        <p:spPr>
          <a:xfrm>
            <a:off x="1386799" y="526300"/>
            <a:ext cx="9418500" cy="627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Междисциплинарное взаимодействие в неотложной медицине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739775" y="5020200"/>
            <a:ext cx="4590661" cy="15087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Анатомические особенности важны для планирования анестезии и контроля кровотечения, обеспечивая эффективную и безопасную хирургическую помощь в неотложных ситуациях.</a:t>
            </a:r>
          </a:p>
        </p:txBody>
      </p:sp>
      <p:sp>
        <p:nvSpPr>
          <p:cNvPr id="4" name="Text 1"/>
          <p:cNvSpPr txBox="1"/>
          <p:nvPr/>
        </p:nvSpPr>
        <p:spPr>
          <a:xfrm>
            <a:off x="791025" y="2916088"/>
            <a:ext cx="4590661" cy="13341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Точное знание анатомии позволяет хирургам выбирать оптимальные доступы, минимизируя травматизацию окружающих тканей и снижая вероятность осложнений в условиях ограниченного времени.</a:t>
            </a:r>
          </a:p>
        </p:txBody>
      </p:sp>
      <p:sp>
        <p:nvSpPr>
          <p:cNvPr id="5" name="Text 2"/>
          <p:cNvSpPr txBox="1"/>
          <p:nvPr/>
        </p:nvSpPr>
        <p:spPr>
          <a:xfrm>
            <a:off x="6788823" y="2912938"/>
            <a:ext cx="4590661" cy="13217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При экстренных операциях важно учитывать вариации сосудистых и нервных структур для предотвращения повреждений, что напрямую влияет на исход лечения и восстановление пациента.</a:t>
            </a:r>
          </a:p>
        </p:txBody>
      </p:sp>
      <p:sp>
        <p:nvSpPr>
          <p:cNvPr id="6" name="Text 3"/>
          <p:cNvSpPr txBox="1"/>
          <p:nvPr/>
        </p:nvSpPr>
        <p:spPr>
          <a:xfrm>
            <a:off x="2740871" y="2422863"/>
            <a:ext cx="691200" cy="523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01</a:t>
            </a:r>
          </a:p>
        </p:txBody>
      </p:sp>
      <p:sp>
        <p:nvSpPr>
          <p:cNvPr id="7" name="Text 4"/>
          <p:cNvSpPr txBox="1"/>
          <p:nvPr/>
        </p:nvSpPr>
        <p:spPr>
          <a:xfrm>
            <a:off x="5689634" y="4497000"/>
            <a:ext cx="691200" cy="523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03</a:t>
            </a:r>
          </a:p>
        </p:txBody>
      </p:sp>
      <p:sp>
        <p:nvSpPr>
          <p:cNvPr id="8" name="Text 5"/>
          <p:cNvSpPr txBox="1"/>
          <p:nvPr/>
        </p:nvSpPr>
        <p:spPr>
          <a:xfrm>
            <a:off x="8738671" y="2422863"/>
            <a:ext cx="691200" cy="523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02</a:t>
            </a:r>
          </a:p>
        </p:txBody>
      </p:sp>
      <p:sp>
        <p:nvSpPr>
          <p:cNvPr id="9" name="Text 6"/>
          <p:cNvSpPr txBox="1"/>
          <p:nvPr/>
        </p:nvSpPr>
        <p:spPr>
          <a:xfrm>
            <a:off x="535200" y="642900"/>
            <a:ext cx="11121600" cy="627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Неотложная хирургия и анатомия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55" y="137160"/>
            <a:ext cx="4873466" cy="658368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5567331" y="1278567"/>
            <a:ext cx="6432000" cy="627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Медицинские алгоритмы при неотложных состояниях</a:t>
            </a:r>
          </a:p>
        </p:txBody>
      </p:sp>
      <p:sp>
        <p:nvSpPr>
          <p:cNvPr id="6" name="Text 1"/>
          <p:cNvSpPr txBox="1"/>
          <p:nvPr/>
        </p:nvSpPr>
        <p:spPr>
          <a:xfrm>
            <a:off x="5570836" y="2422422"/>
            <a:ext cx="6108441" cy="14464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Алгоритмы стандартируют процесс первичной диагностики и оказания помощи, обеспечивая системный подход к оценке состояния пациента в острой фазе заболевания.</a:t>
            </a:r>
          </a:p>
        </p:txBody>
      </p:sp>
      <p:sp>
        <p:nvSpPr>
          <p:cNvPr id="7" name="Text 2"/>
          <p:cNvSpPr txBox="1"/>
          <p:nvPr/>
        </p:nvSpPr>
        <p:spPr>
          <a:xfrm>
            <a:off x="5570836" y="4109037"/>
            <a:ext cx="6108441" cy="142147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Использование четких протоколов помогает избежать диагностических ошибок и своевременно принять правильные решения, что критично в ограниченное время при неотложных состояниях.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158115" y="6383655"/>
            <a:ext cx="48875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 заимствовано из </a:t>
            </a:r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 Stock</a:t>
            </a:r>
            <a:r>
              <a:rPr lang="ru-RU" altLang="en-US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3331" b="43331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2820670"/>
            <a:ext cx="11002010" cy="444500"/>
          </a:xfrm>
        </p:spPr>
        <p:txBody>
          <a:bodyPr/>
          <a:lstStyle/>
          <a:p>
            <a:pPr algn="ctr"/>
            <a:r>
              <a:rPr sz="3200">
                <a:latin typeface="Arial" panose="020B0604020202020204" pitchFamily="34" charset="0"/>
                <a:cs typeface="Arial" panose="020B0604020202020204" pitchFamily="34" charset="0"/>
              </a:rPr>
              <a:t>Клинико-анатомическая диагностика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9760" y="4020820"/>
            <a:ext cx="3221990" cy="304800"/>
          </a:xfrm>
        </p:spPr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Значимость клинико-анатомии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47575" y="4630388"/>
            <a:ext cx="2740306" cy="1282732"/>
          </a:xfrm>
        </p:spPr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Клиническая анатомия помогает точной диагностике и терапии.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357235" y="4020820"/>
            <a:ext cx="3223260" cy="304800"/>
          </a:xfrm>
        </p:spPr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точность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Точность диагноза зависит от понимания анатомических структур.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482465" y="3917315"/>
            <a:ext cx="3234055" cy="304800"/>
          </a:xfrm>
        </p:spPr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Роль анатомии в медицинской практике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Анатомические знания критичны для успешного лечения пациентов.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65500" y="378525"/>
            <a:ext cx="10876200" cy="628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Анатомия и методы диагностики</a:t>
            </a:r>
          </a:p>
        </p:txBody>
      </p:sp>
      <p:sp>
        <p:nvSpPr>
          <p:cNvPr id="4" name="Text 1"/>
          <p:cNvSpPr txBox="1"/>
          <p:nvPr/>
        </p:nvSpPr>
        <p:spPr>
          <a:xfrm>
            <a:off x="3432625" y="3938200"/>
            <a:ext cx="7398600" cy="1216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1E395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Анализы и эндоскопия дополняют анатомические данные, позволяя получить детальную картину состояния внутренних структур в условиях неотложной диагностики.</a:t>
            </a:r>
          </a:p>
        </p:txBody>
      </p:sp>
      <p:sp>
        <p:nvSpPr>
          <p:cNvPr id="5" name="Text 2"/>
          <p:cNvSpPr txBox="1"/>
          <p:nvPr/>
        </p:nvSpPr>
        <p:spPr>
          <a:xfrm>
            <a:off x="3826150" y="1443250"/>
            <a:ext cx="7451400" cy="1255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1E395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Физикальное обследование основано на знании расположения и взаимосвязи органов, что позволяет выявлять патологию по характерным симптомам и анатомическим ориентирам.</a:t>
            </a:r>
          </a:p>
        </p:txBody>
      </p:sp>
      <p:sp>
        <p:nvSpPr>
          <p:cNvPr id="6" name="Text 3"/>
          <p:cNvSpPr txBox="1"/>
          <p:nvPr/>
        </p:nvSpPr>
        <p:spPr>
          <a:xfrm>
            <a:off x="3642850" y="2699125"/>
            <a:ext cx="7634700" cy="1239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1E395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Инструментальные методы, такие как УЗИ и КТ, активно используют анатомические ориентиры для точного локализованного выявления повреждений и патологических процессов.</a:t>
            </a:r>
          </a:p>
        </p:txBody>
      </p:sp>
      <p:sp>
        <p:nvSpPr>
          <p:cNvPr id="7" name="Text 4"/>
          <p:cNvSpPr txBox="1"/>
          <p:nvPr/>
        </p:nvSpPr>
        <p:spPr>
          <a:xfrm>
            <a:off x="3263961" y="5154700"/>
            <a:ext cx="7149600" cy="12783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1E395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Современные визуализационные технологии, связанные с анатомическими базами, позволяют оперативно и максимально точно оценивать характер и тяжесть повреждений.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46906" y="1831819"/>
            <a:ext cx="4379167" cy="265591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80%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пациентов с тяжелыми неотложными состояниями спасти удается благодаря своевременному поддержанию жизненно важных функций.
</a:t>
            </a:r>
          </a:p>
          <a:p>
            <a:pPr marL="0" indent="0" algn="ctr">
              <a:buNone/>
            </a:pPr>
            <a:r>
              <a:rPr lang="en-US" sz="1600" i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Данные клинических исследований в реаниматологии</a:t>
            </a:r>
          </a:p>
        </p:txBody>
      </p:sp>
      <p:sp>
        <p:nvSpPr>
          <p:cNvPr id="5" name="Text 2"/>
          <p:cNvSpPr txBox="1"/>
          <p:nvPr/>
        </p:nvSpPr>
        <p:spPr>
          <a:xfrm>
            <a:off x="6420401" y="1605163"/>
            <a:ext cx="5125616" cy="31172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Стабилизация дыхания, кровообращения и сознания требует глубокого понимания анатомии жизненно важных систем для эффективного вмешательства.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93525" y="1222350"/>
            <a:ext cx="11004900" cy="677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Неотложные состояния: определение</a:t>
            </a:r>
          </a:p>
        </p:txBody>
      </p:sp>
      <p:sp>
        <p:nvSpPr>
          <p:cNvPr id="4" name="Text 1"/>
          <p:cNvSpPr txBox="1"/>
          <p:nvPr/>
        </p:nvSpPr>
        <p:spPr>
          <a:xfrm>
            <a:off x="714283" y="2955038"/>
            <a:ext cx="3247053" cy="24314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Неотложное состояние требует срочного вмешательства для предотвращения ухудшения или угрозы жизни пациента. Его своевременное распознавание критично для быстрого начала лечения.</a:t>
            </a:r>
          </a:p>
        </p:txBody>
      </p:sp>
      <p:sp>
        <p:nvSpPr>
          <p:cNvPr id="5" name="Text 2"/>
          <p:cNvSpPr txBox="1"/>
          <p:nvPr/>
        </p:nvSpPr>
        <p:spPr>
          <a:xfrm>
            <a:off x="4294761" y="2955038"/>
            <a:ext cx="3670041" cy="24190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Такие состояния могут возникать при травмах, острых патологических процессах или обострениях хронических заболеваний, требуя немедленной оценки и действий врачей.</a:t>
            </a:r>
          </a:p>
        </p:txBody>
      </p:sp>
      <p:sp>
        <p:nvSpPr>
          <p:cNvPr id="6" name="Text 3"/>
          <p:cNvSpPr txBox="1"/>
          <p:nvPr/>
        </p:nvSpPr>
        <p:spPr>
          <a:xfrm>
            <a:off x="8308588" y="2955038"/>
            <a:ext cx="3383902" cy="23815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От правильного понимания клинической картины и анатомических особенностей зависит выбор тактики и эффективность предоставляемой медицинской помощи.</a:t>
            </a:r>
          </a:p>
        </p:txBody>
      </p:sp>
      <p:sp>
        <p:nvSpPr>
          <p:cNvPr id="7" name="Text 4"/>
          <p:cNvSpPr txBox="1"/>
          <p:nvPr/>
        </p:nvSpPr>
        <p:spPr>
          <a:xfrm>
            <a:off x="0" y="6358500"/>
            <a:ext cx="632100" cy="148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23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831475" y="2795480"/>
            <a:ext cx="3247053" cy="2256905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Начало 20 века
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Ранние травматологические методы опирались на базовые анатомические знания, что ограничивало возможности диагностики и лечения сложных повреждений.</a:t>
            </a:r>
          </a:p>
        </p:txBody>
      </p:sp>
      <p:sp>
        <p:nvSpPr>
          <p:cNvPr id="5" name="Text 2"/>
          <p:cNvSpPr txBox="1"/>
          <p:nvPr/>
        </p:nvSpPr>
        <p:spPr>
          <a:xfrm>
            <a:off x="535200" y="642900"/>
            <a:ext cx="11121600" cy="627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Травматология и анатомия</a:t>
            </a:r>
          </a:p>
        </p:txBody>
      </p:sp>
      <p:sp>
        <p:nvSpPr>
          <p:cNvPr id="6" name="Text 3"/>
          <p:cNvSpPr txBox="1"/>
          <p:nvPr/>
        </p:nvSpPr>
        <p:spPr>
          <a:xfrm>
            <a:off x="4477387" y="2065695"/>
            <a:ext cx="3247053" cy="2094807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Вторая половина 20 века
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Углублённое изучение анатомии способствовало развитию оперативных техник и методик точной диагностики, расширяя возможности лечебной помощи при травмах.</a:t>
            </a:r>
          </a:p>
        </p:txBody>
      </p:sp>
      <p:sp>
        <p:nvSpPr>
          <p:cNvPr id="7" name="Text 4"/>
          <p:cNvSpPr txBox="1"/>
          <p:nvPr/>
        </p:nvSpPr>
        <p:spPr>
          <a:xfrm>
            <a:off x="8123287" y="1546264"/>
            <a:ext cx="3247053" cy="1832956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Современность
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Современные технологии сочетают анатомо-функциональные данные с инновационными подходами, позволяя улучшать прогнозы и индивидуализировать терапию при травмах.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745" b="374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666" y="570199"/>
            <a:ext cx="5977270" cy="444531"/>
          </a:xfrm>
        </p:spPr>
        <p:txBody>
          <a:bodyPr/>
          <a:lstStyle/>
          <a:p>
            <a:pPr algn="ctr"/>
            <a:r>
              <a:rPr sz="2800">
                <a:latin typeface="Arial" panose="020B0604020202020204" pitchFamily="34" charset="0"/>
                <a:cs typeface="Arial" panose="020B0604020202020204" pitchFamily="34" charset="0"/>
              </a:rPr>
              <a:t>Анатомия при травмах и состояниях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05510" y="1879600"/>
            <a:ext cx="2131060" cy="304800"/>
          </a:xfrm>
        </p:spPr>
        <p:txBody>
          <a:bodyPr/>
          <a:lstStyle/>
          <a:p>
            <a:pPr algn="ctr"/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Травмы головного мозга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98805" y="2578100"/>
            <a:ext cx="2846070" cy="1282700"/>
          </a:xfrm>
        </p:spPr>
        <p:txBody>
          <a:bodyPr/>
          <a:lstStyle/>
          <a:p>
            <a:pPr algn="ctr"/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Могут вызывать изменения в когнитивных функциях.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834130" y="1879600"/>
            <a:ext cx="2756535" cy="304800"/>
          </a:xfrm>
        </p:spPr>
        <p:txBody>
          <a:bodyPr/>
          <a:lstStyle/>
          <a:p>
            <a:pPr algn="ctr"/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Повреждения опорно-двигательной системы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852545" y="2578100"/>
            <a:ext cx="2743200" cy="1282700"/>
          </a:xfrm>
        </p:spPr>
        <p:txBody>
          <a:bodyPr/>
          <a:lstStyle/>
          <a:p>
            <a:pPr algn="ctr"/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Влияют на подвижность и физические способности.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905510" y="4763770"/>
            <a:ext cx="5276215" cy="304800"/>
          </a:xfrm>
        </p:spPr>
        <p:txBody>
          <a:bodyPr/>
          <a:lstStyle/>
          <a:p>
            <a:pPr algn="ctr"/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Влияние стрессовых состояний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Может ухудшить общее состояние здоровья.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6887210" y="6274435"/>
            <a:ext cx="516318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ru-RU" altLang="en-US" sz="16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(</a:t>
            </a:r>
            <a:r>
              <a:rPr lang="en-US" altLang="zh-CN" sz="16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Иллюстраци</a:t>
            </a:r>
            <a:r>
              <a:rPr lang="ru-RU" altLang="en-US" sz="16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я заимствована</a:t>
            </a:r>
            <a:r>
              <a:rPr lang="en-US" altLang="zh-CN" sz="16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 из Systematized Anatomy or Human Organography</a:t>
            </a:r>
            <a:r>
              <a:rPr lang="ru-RU" altLang="en-US" sz="16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25" y="2777548"/>
            <a:ext cx="6463500" cy="2324054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7839000" y="2707925"/>
            <a:ext cx="3867900" cy="24633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Таблица сопоставляет подходы к оказанию неотложной помощи с учетом анатомо-физиологических влиятельных факторов, оценивая скорость реакции и качество результата.
Совмещение медикаментозных и инвазивных методов обеспечивает наилучший баланс быстроты и эффективности лечения.</a:t>
            </a:r>
          </a:p>
        </p:txBody>
      </p:sp>
      <p:sp>
        <p:nvSpPr>
          <p:cNvPr id="6" name="Text 2"/>
          <p:cNvSpPr txBox="1"/>
          <p:nvPr/>
        </p:nvSpPr>
        <p:spPr>
          <a:xfrm>
            <a:off x="1187100" y="444725"/>
            <a:ext cx="9817800" cy="619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Сравнение схем лечебной помощи</a:t>
            </a:r>
          </a:p>
        </p:txBody>
      </p:sp>
      <p:sp>
        <p:nvSpPr>
          <p:cNvPr id="7" name="Text 3"/>
          <p:cNvSpPr txBox="1"/>
          <p:nvPr/>
        </p:nvSpPr>
        <p:spPr>
          <a:xfrm>
            <a:off x="811849" y="6492300"/>
            <a:ext cx="5649300" cy="1848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buNone/>
            </a:pPr>
            <a:r>
              <a:rPr lang="en-US" sz="1600" i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Клинические руководства по неотложной помощи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55" y="137160"/>
            <a:ext cx="4873466" cy="658368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5567331" y="1278567"/>
            <a:ext cx="6432000" cy="627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Способы транспортировки пациентов</a:t>
            </a:r>
          </a:p>
        </p:txBody>
      </p:sp>
      <p:sp>
        <p:nvSpPr>
          <p:cNvPr id="6" name="Text 1"/>
          <p:cNvSpPr txBox="1"/>
          <p:nvPr/>
        </p:nvSpPr>
        <p:spPr>
          <a:xfrm>
            <a:off x="5570836" y="2422422"/>
            <a:ext cx="6108441" cy="14464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Знания анатомии помогают выбирать безопасные положения тела при транспортировке, предотвращая ухудшение состояния и мышечно-скелетные повреждения.</a:t>
            </a:r>
          </a:p>
        </p:txBody>
      </p:sp>
      <p:sp>
        <p:nvSpPr>
          <p:cNvPr id="7" name="Text 2"/>
          <p:cNvSpPr txBox="1"/>
          <p:nvPr/>
        </p:nvSpPr>
        <p:spPr>
          <a:xfrm>
            <a:off x="5570836" y="4109037"/>
            <a:ext cx="6108441" cy="142147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Особое внимание уделяется фиксации головы и шеи, а также поддержанию проходимости дыхательных путей для предотвращения осложнений во время перемещения.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158115" y="6593205"/>
            <a:ext cx="4887595" cy="1276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 заимствовано из </a:t>
            </a:r>
            <a:r>
              <a:rPr lang="en-US" altLang="ru-RU" sz="14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 Stock</a:t>
            </a:r>
            <a:r>
              <a:rPr lang="ru-RU" altLang="en-US" sz="14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598662" y="2478475"/>
            <a:ext cx="5162939" cy="14588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1C3354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Детская анатомия отличается меньшими размерами и незрелостью органов, что требует особого подхода к оценке и лечению в неотложных ситуациях.</a:t>
            </a:r>
          </a:p>
        </p:txBody>
      </p:sp>
      <p:sp>
        <p:nvSpPr>
          <p:cNvPr id="4" name="Text 1"/>
          <p:cNvSpPr txBox="1"/>
          <p:nvPr/>
        </p:nvSpPr>
        <p:spPr>
          <a:xfrm>
            <a:off x="6556388" y="5189451"/>
            <a:ext cx="5162939" cy="13092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1C3354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Понимание возрастных особенностей позволяет адаптировать клинические пособия, обеспечивая безопасность и эффективность неотложной помощи детям.</a:t>
            </a:r>
          </a:p>
        </p:txBody>
      </p:sp>
      <p:sp>
        <p:nvSpPr>
          <p:cNvPr id="5" name="Text 2"/>
          <p:cNvSpPr txBox="1"/>
          <p:nvPr/>
        </p:nvSpPr>
        <p:spPr>
          <a:xfrm>
            <a:off x="431237" y="3812676"/>
            <a:ext cx="5162939" cy="14339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000" dirty="0">
                <a:solidFill>
                  <a:srgbClr val="1C3354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Анатомические пропорции и расположение структур у детей влияют на выбор средств и методов вмешательства, учитывая высокую чувствительность к повреждениям.</a:t>
            </a:r>
          </a:p>
        </p:txBody>
      </p:sp>
      <p:sp>
        <p:nvSpPr>
          <p:cNvPr id="6" name="Text 3"/>
          <p:cNvSpPr txBox="1"/>
          <p:nvPr/>
        </p:nvSpPr>
        <p:spPr>
          <a:xfrm>
            <a:off x="322525" y="416401"/>
            <a:ext cx="11122090" cy="10224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Педиатрические неотложные состояния: уникальные особенности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50" y="3878619"/>
            <a:ext cx="10894500" cy="2393811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663658" y="523325"/>
            <a:ext cx="10860833" cy="7606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Критические ситуации и серия действий
</a:t>
            </a:r>
          </a:p>
        </p:txBody>
      </p:sp>
      <p:sp>
        <p:nvSpPr>
          <p:cNvPr id="6" name="Text 2"/>
          <p:cNvSpPr txBox="1"/>
          <p:nvPr/>
        </p:nvSpPr>
        <p:spPr>
          <a:xfrm>
            <a:off x="1241343" y="1752152"/>
            <a:ext cx="4528457" cy="14962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Первым шагом в алгоритме является быстрая оценка состояния пациента с использованием анатомических ориентиров для определения угрозы жизни и выбора дальнейшей тактики.
</a:t>
            </a:r>
          </a:p>
        </p:txBody>
      </p:sp>
      <p:sp>
        <p:nvSpPr>
          <p:cNvPr id="7" name="Text 3"/>
          <p:cNvSpPr txBox="1"/>
          <p:nvPr/>
        </p:nvSpPr>
        <p:spPr>
          <a:xfrm>
            <a:off x="6833234" y="1752152"/>
            <a:ext cx="4540898" cy="14962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Второй этап включает стабилизацию жизненно важных функций и подготовку к специализированной помощи с учетом анатомических особенностей пораженных систем.
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504500" y="2031800"/>
            <a:ext cx="3725700" cy="1268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Суставы как сложные анатомо-функциональные системы требуют тщательной оценки повреждений для выбора адекватной тактики лечения и реабилитации.</a:t>
            </a:r>
          </a:p>
        </p:txBody>
      </p:sp>
      <p:sp>
        <p:nvSpPr>
          <p:cNvPr id="5" name="Text 2"/>
          <p:cNvSpPr txBox="1"/>
          <p:nvPr/>
        </p:nvSpPr>
        <p:spPr>
          <a:xfrm>
            <a:off x="8026400" y="2628075"/>
            <a:ext cx="3606900" cy="1268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Органы, состоят из взаимосвязанных тканей, поэтому повреждение одной части может влиять на функцию всей системы, что важно учитывать при терапии.</a:t>
            </a:r>
          </a:p>
        </p:txBody>
      </p:sp>
      <p:sp>
        <p:nvSpPr>
          <p:cNvPr id="6" name="Text 3"/>
          <p:cNvSpPr txBox="1"/>
          <p:nvPr/>
        </p:nvSpPr>
        <p:spPr>
          <a:xfrm>
            <a:off x="516200" y="4417275"/>
            <a:ext cx="3725700" cy="1150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Понимание функциональной взаимосвязи анатомических структур позволяет прогнозировать клинические последствия и предотвращать осложнения.</a:t>
            </a:r>
          </a:p>
        </p:txBody>
      </p:sp>
      <p:sp>
        <p:nvSpPr>
          <p:cNvPr id="7" name="Text 4"/>
          <p:cNvSpPr txBox="1"/>
          <p:nvPr/>
        </p:nvSpPr>
        <p:spPr>
          <a:xfrm>
            <a:off x="8026400" y="4973775"/>
            <a:ext cx="3606900" cy="1268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Особое внимание уделяется восстановлению целостности и функций при повреждениях для максимального сохранения здоровья пациента после неотложного состояния.</a:t>
            </a:r>
          </a:p>
        </p:txBody>
      </p:sp>
      <p:sp>
        <p:nvSpPr>
          <p:cNvPr id="8" name="Text 5"/>
          <p:cNvSpPr txBox="1"/>
          <p:nvPr/>
        </p:nvSpPr>
        <p:spPr>
          <a:xfrm>
            <a:off x="398600" y="482825"/>
            <a:ext cx="11394900" cy="738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Анатомо-функциональные единицы и их повреждения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30" y="4111360"/>
            <a:ext cx="10715700" cy="1998729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322525" y="416400"/>
            <a:ext cx="11121600" cy="627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Роль анестезии в экстренной медицине</a:t>
            </a:r>
          </a:p>
        </p:txBody>
      </p:sp>
      <p:sp>
        <p:nvSpPr>
          <p:cNvPr id="6" name="Text 2"/>
          <p:cNvSpPr txBox="1"/>
          <p:nvPr/>
        </p:nvSpPr>
        <p:spPr>
          <a:xfrm>
            <a:off x="643875" y="1535865"/>
            <a:ext cx="5262465" cy="21322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Анатомические основы анестезии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Эффективное применение анестезии в неотложных состояниях требует точного знания анатомии нервных путей и сосудистых структур для выбора оптимальной техники блокады.</a:t>
            </a:r>
          </a:p>
        </p:txBody>
      </p:sp>
      <p:sp>
        <p:nvSpPr>
          <p:cNvPr id="7" name="Text 3"/>
          <p:cNvSpPr txBox="1"/>
          <p:nvPr/>
        </p:nvSpPr>
        <p:spPr>
          <a:xfrm>
            <a:off x="6416413" y="1527126"/>
            <a:ext cx="5262465" cy="21072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Зоны блокировки и их значение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Понимание анатомических зон анестезии позволяет минимизировать риски осложнений и обеспечить адекватный болевой контроль в критических ситуациях.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93525" y="1222350"/>
            <a:ext cx="11004900" cy="677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Психосоматические аспекты неотложных состояний</a:t>
            </a:r>
          </a:p>
        </p:txBody>
      </p:sp>
      <p:sp>
        <p:nvSpPr>
          <p:cNvPr id="4" name="Text 1"/>
          <p:cNvSpPr txBox="1"/>
          <p:nvPr/>
        </p:nvSpPr>
        <p:spPr>
          <a:xfrm>
            <a:off x="714283" y="2955038"/>
            <a:ext cx="3247053" cy="24314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Экстренные состояния вызывают интенсивный стресс, который влияет на физиологические процессы через нервную и эндокринную системы, ухудшая состояние пациента.</a:t>
            </a:r>
          </a:p>
        </p:txBody>
      </p:sp>
      <p:sp>
        <p:nvSpPr>
          <p:cNvPr id="5" name="Text 2"/>
          <p:cNvSpPr txBox="1"/>
          <p:nvPr/>
        </p:nvSpPr>
        <p:spPr>
          <a:xfrm>
            <a:off x="4294761" y="2955038"/>
            <a:ext cx="3670041" cy="24190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Психосоматические реакции требуют комплексного подхода, включая психологическую поддержку для стабилизации психического и физического состояния.</a:t>
            </a:r>
          </a:p>
        </p:txBody>
      </p:sp>
      <p:sp>
        <p:nvSpPr>
          <p:cNvPr id="6" name="Text 3"/>
          <p:cNvSpPr txBox="1"/>
          <p:nvPr/>
        </p:nvSpPr>
        <p:spPr>
          <a:xfrm>
            <a:off x="8308588" y="2955038"/>
            <a:ext cx="3383902" cy="23815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Оценка психосоматических факторов улучшает выбор лечебной стратегии, снижая риск осложнений и способствуя быстрому восстановлению.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998" y="1995800"/>
            <a:ext cx="6486754" cy="424830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416560" y="2437130"/>
            <a:ext cx="4622800" cy="3329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Использование клинико-анатомических методов способствует высокому уровню успешности при различных типах неотложных состояний.
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Данные подтверждают, что интеграция знаний анатомии в протоколы лечения повышает эффективность экстренной помощи.</a:t>
            </a:r>
          </a:p>
        </p:txBody>
      </p:sp>
      <p:sp>
        <p:nvSpPr>
          <p:cNvPr id="6" name="Text 2"/>
          <p:cNvSpPr txBox="1"/>
          <p:nvPr/>
        </p:nvSpPr>
        <p:spPr>
          <a:xfrm>
            <a:off x="5541167" y="6420933"/>
            <a:ext cx="6488400" cy="1848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r">
              <a:buNone/>
            </a:pPr>
            <a:r>
              <a:rPr lang="en-US" sz="1400" i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Медицинские отчеты национального центра скорой помощи, 2023</a:t>
            </a:r>
          </a:p>
        </p:txBody>
      </p:sp>
      <p:sp>
        <p:nvSpPr>
          <p:cNvPr id="7" name="Text 3"/>
          <p:cNvSpPr txBox="1"/>
          <p:nvPr/>
        </p:nvSpPr>
        <p:spPr>
          <a:xfrm>
            <a:off x="367592" y="444575"/>
            <a:ext cx="11456700" cy="620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Статистика успешных исходов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3331" b="43331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2820670"/>
            <a:ext cx="11091545" cy="444500"/>
          </a:xfrm>
        </p:spPr>
        <p:txBody>
          <a:bodyPr/>
          <a:lstStyle/>
          <a:p>
            <a:pPr algn="ctr"/>
            <a:r>
              <a:rPr sz="3200">
                <a:latin typeface="Arial" panose="020B0604020202020204" pitchFamily="34" charset="0"/>
                <a:cs typeface="Arial" panose="020B0604020202020204" pitchFamily="34" charset="0"/>
              </a:rPr>
              <a:t>Обзор неотложных состояний в медицине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3410" y="3917315"/>
            <a:ext cx="3253105" cy="304800"/>
          </a:xfrm>
        </p:spPr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Анатомические аспекты травм головы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16585" y="4554220"/>
            <a:ext cx="3249930" cy="1282700"/>
          </a:xfrm>
        </p:spPr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Изучение травм головы помогает быстро определить степень повреждения.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191500" y="3917315"/>
            <a:ext cx="3286760" cy="304800"/>
          </a:xfrm>
        </p:spPr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Дыхательная недостаточность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433435" y="4554220"/>
            <a:ext cx="3045460" cy="1282700"/>
          </a:xfrm>
        </p:spPr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Быстрая диагностика и лечение могут спасти жизнь при острой недостаточности.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456430" y="3917315"/>
            <a:ext cx="3234690" cy="304800"/>
          </a:xfrm>
        </p:spPr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Сердечно-сосудистые неотложные состояния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460875" y="4554220"/>
            <a:ext cx="3230245" cy="1282700"/>
          </a:xfrm>
        </p:spPr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Включают в себя инфаркт миокарда и инсульт, требуют немедленного вмешательства.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35" y="2511713"/>
            <a:ext cx="424462" cy="485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483" y="2511713"/>
            <a:ext cx="485100" cy="4851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016" y="4753825"/>
            <a:ext cx="485100" cy="4851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933" y="4795495"/>
            <a:ext cx="502200" cy="40176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1379075" y="2513092"/>
            <a:ext cx="4217437" cy="49876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Глубокие анатомические знания</a:t>
            </a:r>
          </a:p>
        </p:txBody>
      </p:sp>
      <p:sp>
        <p:nvSpPr>
          <p:cNvPr id="8" name="Text 1"/>
          <p:cNvSpPr txBox="1"/>
          <p:nvPr/>
        </p:nvSpPr>
        <p:spPr>
          <a:xfrm>
            <a:off x="693428" y="3223256"/>
            <a:ext cx="4901682" cy="11596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Реаниматологи владеют комплексной анатомической информацией для точного проведения манипуляций в критических ситуациях.</a:t>
            </a:r>
          </a:p>
        </p:txBody>
      </p:sp>
      <p:sp>
        <p:nvSpPr>
          <p:cNvPr id="9" name="Text 2"/>
          <p:cNvSpPr txBox="1"/>
          <p:nvPr/>
        </p:nvSpPr>
        <p:spPr>
          <a:xfrm>
            <a:off x="7017526" y="2488154"/>
            <a:ext cx="4217437" cy="48629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Мониторинг жизнеобеспечения</a:t>
            </a:r>
          </a:p>
        </p:txBody>
      </p:sp>
      <p:sp>
        <p:nvSpPr>
          <p:cNvPr id="10" name="Text 3"/>
          <p:cNvSpPr txBox="1"/>
          <p:nvPr/>
        </p:nvSpPr>
        <p:spPr>
          <a:xfrm>
            <a:off x="6331895" y="3223256"/>
            <a:ext cx="4901682" cy="11471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Постоянный контроль функций организма обеспечивает своевременную корректировку терапии и предупреждает осложнения.</a:t>
            </a:r>
          </a:p>
        </p:txBody>
      </p:sp>
      <p:sp>
        <p:nvSpPr>
          <p:cNvPr id="11" name="Text 4"/>
          <p:cNvSpPr txBox="1"/>
          <p:nvPr/>
        </p:nvSpPr>
        <p:spPr>
          <a:xfrm>
            <a:off x="1379075" y="4780130"/>
            <a:ext cx="4229878" cy="4364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Экстренные вмешательства</a:t>
            </a:r>
          </a:p>
        </p:txBody>
      </p:sp>
      <p:sp>
        <p:nvSpPr>
          <p:cNvPr id="12" name="Text 5"/>
          <p:cNvSpPr txBox="1"/>
          <p:nvPr/>
        </p:nvSpPr>
        <p:spPr>
          <a:xfrm>
            <a:off x="693427" y="5469769"/>
            <a:ext cx="4901682" cy="11097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Способность быстро и точно проводить неотложные процедуры снижает смертность и улучшает прогноз.</a:t>
            </a:r>
          </a:p>
        </p:txBody>
      </p:sp>
      <p:sp>
        <p:nvSpPr>
          <p:cNvPr id="13" name="Text 6"/>
          <p:cNvSpPr txBox="1"/>
          <p:nvPr/>
        </p:nvSpPr>
        <p:spPr>
          <a:xfrm>
            <a:off x="7017527" y="4767661"/>
            <a:ext cx="4217437" cy="39901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Междисциплинарное взаимодействие</a:t>
            </a:r>
          </a:p>
        </p:txBody>
      </p:sp>
      <p:sp>
        <p:nvSpPr>
          <p:cNvPr id="14" name="Text 7"/>
          <p:cNvSpPr txBox="1"/>
          <p:nvPr/>
        </p:nvSpPr>
        <p:spPr>
          <a:xfrm>
            <a:off x="6331895" y="5469769"/>
            <a:ext cx="4901682" cy="10972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Слаженная работа с другими специалистами обеспечивает комплексный подход и повышение качества оказания помощи.</a:t>
            </a:r>
          </a:p>
        </p:txBody>
      </p:sp>
      <p:sp>
        <p:nvSpPr>
          <p:cNvPr id="16" name="Text 9"/>
          <p:cNvSpPr txBox="1"/>
          <p:nvPr/>
        </p:nvSpPr>
        <p:spPr>
          <a:xfrm>
            <a:off x="565500" y="559250"/>
            <a:ext cx="11061000" cy="627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Роль реаниматологов в экстренной помощи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55" y="137160"/>
            <a:ext cx="4873466" cy="658368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5567331" y="1278567"/>
            <a:ext cx="6432000" cy="627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Особенности неотложной помощи в хирургии</a:t>
            </a:r>
          </a:p>
        </p:txBody>
      </p:sp>
      <p:sp>
        <p:nvSpPr>
          <p:cNvPr id="6" name="Text 1"/>
          <p:cNvSpPr txBox="1"/>
          <p:nvPr/>
        </p:nvSpPr>
        <p:spPr>
          <a:xfrm>
            <a:off x="5570836" y="2422422"/>
            <a:ext cx="6108441" cy="14464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 экстренных операциях критично быстрое определение оптимального доступа с учётом анатомических особенностей пациента для избежания повреждений жизненно важных структур.</a:t>
            </a:r>
          </a:p>
        </p:txBody>
      </p:sp>
      <p:sp>
        <p:nvSpPr>
          <p:cNvPr id="7" name="Text 2"/>
          <p:cNvSpPr txBox="1"/>
          <p:nvPr/>
        </p:nvSpPr>
        <p:spPr>
          <a:xfrm>
            <a:off x="5570836" y="4109037"/>
            <a:ext cx="6108441" cy="142147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Точное знание анатомии минимизирует риски кровотечений и послеоперационных осложнений, обеспечивая более эффективное и безопасное хирургическое вмешательство.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158115" y="6383655"/>
            <a:ext cx="48875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 заимствовано из </a:t>
            </a:r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 Stock</a:t>
            </a:r>
            <a:r>
              <a:rPr lang="ru-RU" altLang="en-US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795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739775" y="5020200"/>
            <a:ext cx="4590661" cy="15087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Психологическая поддержка пациентов и их близких снижает уровень стресса и способствует более благоприятным результатам лечения.</a:t>
            </a:r>
            <a:endParaRPr lang="en-US" sz="1600" dirty="0"/>
          </a:p>
        </p:txBody>
      </p:sp>
      <p:sp>
        <p:nvSpPr>
          <p:cNvPr id="4" name="Text 1"/>
          <p:cNvSpPr txBox="1"/>
          <p:nvPr/>
        </p:nvSpPr>
        <p:spPr>
          <a:xfrm>
            <a:off x="791025" y="2916088"/>
            <a:ext cx="4590661" cy="13341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Этичное отношение к пациенту способствует доверию и улучшает коммуникацию в критических ситуациях, что важно для успешного лечения.</a:t>
            </a:r>
            <a:endParaRPr lang="en-US" sz="1600" dirty="0"/>
          </a:p>
        </p:txBody>
      </p:sp>
      <p:sp>
        <p:nvSpPr>
          <p:cNvPr id="5" name="Text 2"/>
          <p:cNvSpPr txBox="1"/>
          <p:nvPr/>
        </p:nvSpPr>
        <p:spPr>
          <a:xfrm>
            <a:off x="6788823" y="2912938"/>
            <a:ext cx="4590661" cy="13217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Учет индивидуальных антропологических и культурных особенностей помогает адаптировать помощь к нуждам каждого пациента.</a:t>
            </a:r>
            <a:endParaRPr lang="en-US" sz="1600" dirty="0"/>
          </a:p>
        </p:txBody>
      </p:sp>
      <p:sp>
        <p:nvSpPr>
          <p:cNvPr id="6" name="Text 3"/>
          <p:cNvSpPr txBox="1"/>
          <p:nvPr/>
        </p:nvSpPr>
        <p:spPr>
          <a:xfrm>
            <a:off x="2740871" y="2422863"/>
            <a:ext cx="691200" cy="523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01</a:t>
            </a:r>
            <a:endParaRPr lang="en-US" sz="2800" dirty="0"/>
          </a:p>
        </p:txBody>
      </p:sp>
      <p:sp>
        <p:nvSpPr>
          <p:cNvPr id="7" name="Text 4"/>
          <p:cNvSpPr txBox="1"/>
          <p:nvPr/>
        </p:nvSpPr>
        <p:spPr>
          <a:xfrm>
            <a:off x="5689634" y="4497000"/>
            <a:ext cx="691200" cy="523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03</a:t>
            </a:r>
            <a:endParaRPr lang="en-US" sz="2800" dirty="0"/>
          </a:p>
        </p:txBody>
      </p:sp>
      <p:sp>
        <p:nvSpPr>
          <p:cNvPr id="8" name="Text 5"/>
          <p:cNvSpPr txBox="1"/>
          <p:nvPr/>
        </p:nvSpPr>
        <p:spPr>
          <a:xfrm>
            <a:off x="8738671" y="2422863"/>
            <a:ext cx="691200" cy="523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02</a:t>
            </a:r>
            <a:endParaRPr lang="en-US" sz="2800" dirty="0"/>
          </a:p>
        </p:txBody>
      </p:sp>
      <p:sp>
        <p:nvSpPr>
          <p:cNvPr id="9" name="Text 6"/>
          <p:cNvSpPr txBox="1"/>
          <p:nvPr/>
        </p:nvSpPr>
        <p:spPr>
          <a:xfrm>
            <a:off x="535200" y="642900"/>
            <a:ext cx="11121600" cy="627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14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Гуманитарные аспекты в оказании неотложной помощи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47115" y="1831975"/>
            <a:ext cx="4378960" cy="291909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30%</a:t>
            </a:r>
            <a:r>
              <a:rPr lang="ru-RU" altLang="en-US" sz="36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новорожденных нуждаются в специальном анатомо-физиологическом подходе для успешной неотложной помощи.
</a:t>
            </a:r>
          </a:p>
          <a:p>
            <a:pPr marL="0" indent="0" algn="ctr">
              <a:buNone/>
            </a:pPr>
            <a:r>
              <a:rPr lang="en-US" sz="1600" i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Отчет Всемирной организации здравоохранения, 2022</a:t>
            </a:r>
          </a:p>
        </p:txBody>
      </p:sp>
      <p:sp>
        <p:nvSpPr>
          <p:cNvPr id="5" name="Text 2"/>
          <p:cNvSpPr txBox="1"/>
          <p:nvPr/>
        </p:nvSpPr>
        <p:spPr>
          <a:xfrm>
            <a:off x="6420401" y="1605163"/>
            <a:ext cx="5125616" cy="311727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Особенности неонатальной анатомии требуют адаптации процедур и лекарственных средств при оказании срочной помощи новорожденным.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-25400" y="577215"/>
            <a:ext cx="12216765" cy="106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Неонатология и анатомия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998" y="1995800"/>
            <a:ext cx="6486754" cy="424830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461400" y="2437233"/>
            <a:ext cx="4627984" cy="332924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Акцент на интеграцию анатомических исследований способствует внедрению инновационных методов и повышению качества неотложной помощи.
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Динамика роста указывает на возрастающее признание важности клинико-анатомического подхода в экстренной медицине.</a:t>
            </a:r>
          </a:p>
        </p:txBody>
      </p:sp>
      <p:sp>
        <p:nvSpPr>
          <p:cNvPr id="6" name="Text 2"/>
          <p:cNvSpPr txBox="1"/>
          <p:nvPr/>
        </p:nvSpPr>
        <p:spPr>
          <a:xfrm>
            <a:off x="5541167" y="6420933"/>
            <a:ext cx="6488400" cy="1848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r">
              <a:buNone/>
            </a:pPr>
            <a:r>
              <a:rPr lang="en-US" sz="1400" i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Аналитический отчет Российского института экстренной медицины, 2023</a:t>
            </a:r>
          </a:p>
        </p:txBody>
      </p:sp>
      <p:sp>
        <p:nvSpPr>
          <p:cNvPr id="7" name="Text 3"/>
          <p:cNvSpPr txBox="1"/>
          <p:nvPr/>
        </p:nvSpPr>
        <p:spPr>
          <a:xfrm>
            <a:off x="367592" y="444575"/>
            <a:ext cx="11456700" cy="620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Тенденции в развитии экстренной медицины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322401" y="2606225"/>
            <a:ext cx="4727510" cy="14214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2024: Введение новых курсов по клинико-анатомии
</a:t>
            </a:r>
            <a:r>
              <a:rPr lang="en-US" sz="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Разработка специализированных курсов позволит углубить понимание анатомических основ экстренной медицины у студентов и молодых специалистов.</a:t>
            </a:r>
          </a:p>
        </p:txBody>
      </p:sp>
      <p:sp>
        <p:nvSpPr>
          <p:cNvPr id="4" name="Text 1"/>
          <p:cNvSpPr txBox="1"/>
          <p:nvPr/>
        </p:nvSpPr>
        <p:spPr>
          <a:xfrm>
            <a:off x="4191598" y="4872249"/>
            <a:ext cx="5274906" cy="15336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2026: Интеграция симуляционных практик
</a:t>
            </a:r>
            <a:r>
              <a:rPr lang="en-US" sz="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Использование симуляторов обеспечит практическую подготовку к неотложным ситуациям в безопасной учебной среде.</a:t>
            </a:r>
          </a:p>
        </p:txBody>
      </p:sp>
      <p:sp>
        <p:nvSpPr>
          <p:cNvPr id="5" name="Text 2"/>
          <p:cNvSpPr txBox="1"/>
          <p:nvPr/>
        </p:nvSpPr>
        <p:spPr>
          <a:xfrm>
            <a:off x="7040476" y="2606225"/>
            <a:ext cx="4727510" cy="14339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2028: Внедрение междисциплинарных программ
</a:t>
            </a:r>
            <a:r>
              <a:rPr lang="en-US" sz="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Совместные программы с другими дисциплинами улучшат комплексный подход к подготовке врачей, включающий анестезиологию, хирургию и реаниматологию.</a:t>
            </a:r>
          </a:p>
        </p:txBody>
      </p:sp>
      <p:sp>
        <p:nvSpPr>
          <p:cNvPr id="6" name="Text 3"/>
          <p:cNvSpPr txBox="1"/>
          <p:nvPr/>
        </p:nvSpPr>
        <p:spPr>
          <a:xfrm>
            <a:off x="1386799" y="526300"/>
            <a:ext cx="9418500" cy="627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Перспективы развития академической подготовки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3331" b="43331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10" y="2820670"/>
            <a:ext cx="10989945" cy="444500"/>
          </a:xfrm>
        </p:spPr>
        <p:txBody>
          <a:bodyPr/>
          <a:lstStyle/>
          <a:p>
            <a:pPr algn="ctr"/>
            <a:r>
              <a:rPr sz="3200">
                <a:latin typeface="Arial" panose="020B0604020202020204" pitchFamily="34" charset="0"/>
                <a:cs typeface="Arial" panose="020B0604020202020204" pitchFamily="34" charset="0"/>
              </a:rPr>
              <a:t>Как избежать ошибок в неотложной медицине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36475" y="4006183"/>
            <a:ext cx="2740306" cy="304832"/>
          </a:xfrm>
        </p:spPr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Понимание причин ошибок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Анализировать и устранять коренные причины ошибок.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572870" y="3917283"/>
            <a:ext cx="2740306" cy="304832"/>
          </a:xfrm>
        </p:spPr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Эффективная коммуникация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Способствовать ясной и быстрой передаче информации.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710222" y="3917283"/>
            <a:ext cx="2740306" cy="304832"/>
          </a:xfrm>
        </p:spPr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Непрерывное обучение персонала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sz="1800">
                <a:latin typeface="Arial" panose="020B0604020202020204" pitchFamily="34" charset="0"/>
                <a:cs typeface="Arial" panose="020B0604020202020204" pitchFamily="34" charset="0"/>
              </a:rPr>
              <a:t>Обеспечить регулярное обучение и тренировки медперсонала.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96610" y="939800"/>
            <a:ext cx="5659755" cy="444500"/>
          </a:xfrm>
        </p:spPr>
        <p:txBody>
          <a:bodyPr/>
          <a:lstStyle/>
          <a:p>
            <a:r>
              <a:rPr sz="3600">
                <a:latin typeface="Arial" panose="020B0604020202020204" pitchFamily="34" charset="0"/>
                <a:cs typeface="Arial" panose="020B0604020202020204" pitchFamily="34" charset="0"/>
              </a:rPr>
              <a:t>Значимость неотложной помощи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sz="2000">
                <a:latin typeface="Arial" panose="020B0604020202020204" pitchFamily="34" charset="0"/>
                <a:cs typeface="Arial" panose="020B0604020202020204" pitchFamily="34" charset="0"/>
              </a:rPr>
              <a:t>Неотложная помощь играет ключевую роль в сохранении жизни и здоровья людей, обеспечивая быструю реакцию на критические медицинские ситуации.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sz="2000">
                <a:latin typeface="Arial" panose="020B0604020202020204" pitchFamily="34" charset="0"/>
                <a:cs typeface="Arial" panose="020B0604020202020204" pitchFamily="34" charset="0"/>
              </a:rPr>
              <a:t>Эффективная неотложная помощь способствует снижению уровня смертности и инвалидности, укрепляя доверие общества к системе здравоохранения.</a:t>
            </a:r>
          </a:p>
        </p:txBody>
      </p:sp>
      <p:pic>
        <p:nvPicPr>
          <p:cNvPr id="7" name="Изображение 6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8" name="Изображение 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90260" cy="675703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755015" y="1096010"/>
            <a:ext cx="10829290" cy="46882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alt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Помните, к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линико-анатомические знания — фундамент эффективной неотложной помощи
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Объединение анатомических знаний с клинической практикой повышает качество и результативность экстренных медицинских вмешательств, что критично для спасения жизни пациентов.</a:t>
            </a:r>
            <a:endParaRPr lang="en-US" sz="40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690880"/>
          </a:xfrm>
        </p:spPr>
        <p:txBody>
          <a:bodyPr>
            <a:normAutofit fontScale="90000"/>
          </a:bodyPr>
          <a:lstStyle/>
          <a:p>
            <a:r>
              <a:rPr lang="ru-RU" altLang="en-US">
                <a:latin typeface="Arial" panose="020B0604020202020204" pitchFamily="34" charset="0"/>
                <a:cs typeface="Arial" panose="020B0604020202020204" pitchFamily="34" charset="0"/>
              </a:rPr>
              <a:t>Список использованных источников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80365" y="1144905"/>
            <a:ext cx="11652885" cy="55670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18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Учебная</a:t>
            </a:r>
            <a:r>
              <a:rPr lang="en-US" altLang="ru-RU" sz="18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литература</a:t>
            </a:r>
          </a:p>
          <a:p>
            <a:pPr marL="0" indent="0">
              <a:buNone/>
            </a:pP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Атлас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анатомии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 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Синельникова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МЕДпресс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2023.</a:t>
            </a:r>
          </a:p>
          <a:p>
            <a:pPr marL="0" indent="0">
              <a:buNone/>
            </a:pP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Нормальная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анатомия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 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Сапина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Медицина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2022.</a:t>
            </a:r>
          </a:p>
          <a:p>
            <a:pPr marL="0" indent="0">
              <a:buNone/>
            </a:pP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Топографическая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анатомия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оперативная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хирургия 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Сергиенко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ГЭОТАР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2023.</a:t>
            </a:r>
          </a:p>
          <a:p>
            <a:pPr marL="0" indent="0">
              <a:buNone/>
            </a:pPr>
            <a:endParaRPr lang="en-US" altLang="ru-RU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 sz="18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Клинические</a:t>
            </a:r>
            <a:r>
              <a:rPr lang="en-US" altLang="ru-RU" sz="18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руководства</a:t>
            </a:r>
          </a:p>
          <a:p>
            <a:pPr marL="0" indent="0">
              <a:buNone/>
            </a:pP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Неотложная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медицинская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 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Яблокова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ГЭОТАР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2023.</a:t>
            </a:r>
          </a:p>
          <a:p>
            <a:pPr marL="0" indent="0">
              <a:buNone/>
            </a:pP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Руководство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скорой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медицинской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помощи 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Багненко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ГЭОТАР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2022.</a:t>
            </a:r>
          </a:p>
          <a:p>
            <a:pPr marL="0" indent="0">
              <a:buNone/>
            </a:pP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Неотложные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клинике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внутренних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болезней 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Подзолкина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МЕДпресс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2023.</a:t>
            </a:r>
          </a:p>
          <a:p>
            <a:pPr marL="0" indent="0">
              <a:buNone/>
            </a:pPr>
            <a:endParaRPr lang="en-US" altLang="ru-RU" sz="1800" i="1" u="sng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 sz="18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Нормативные</a:t>
            </a:r>
            <a:r>
              <a:rPr lang="en-US" altLang="ru-RU" sz="18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документы</a:t>
            </a:r>
          </a:p>
          <a:p>
            <a:pPr marL="0" indent="0">
              <a:buNone/>
            </a:pP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Стандарты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скорой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медицинской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помощи 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2023.</a:t>
            </a:r>
          </a:p>
          <a:p>
            <a:pPr marL="0" indent="0">
              <a:buNone/>
            </a:pP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Клинические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протоколы по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оказанию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медицинской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помощи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неотложных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состояниях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2023.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745" b="374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666" y="377159"/>
            <a:ext cx="5977270" cy="444531"/>
          </a:xfrm>
        </p:spPr>
        <p:txBody>
          <a:bodyPr/>
          <a:lstStyle/>
          <a:p>
            <a:r>
              <a:rPr lang="en-US" altLang="en-US" sz="3200">
                <a:sym typeface="+mn-ea"/>
              </a:rPr>
              <a:t>Инфаркт</a:t>
            </a:r>
            <a:r>
              <a:rPr lang="en-US" altLang="ru-RU" sz="3200">
                <a:sym typeface="+mn-ea"/>
              </a:rPr>
              <a:t> </a:t>
            </a:r>
            <a:r>
              <a:rPr lang="en-US" altLang="en-US" sz="3200">
                <a:sym typeface="+mn-ea"/>
              </a:rPr>
              <a:t>миокарда</a:t>
            </a:r>
            <a:endParaRPr lang="ru-RU" sz="320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22555" y="977900"/>
            <a:ext cx="6466840" cy="673100"/>
          </a:xfrm>
        </p:spPr>
        <p:txBody>
          <a:bodyPr/>
          <a:lstStyle/>
          <a:p>
            <a:pPr algn="ctr"/>
            <a:r>
              <a:rPr lang="en-US" altLang="ru-RU" sz="1800"/>
              <a:t> – </a:t>
            </a:r>
            <a:r>
              <a:rPr lang="en-US" altLang="en-US" sz="1800"/>
              <a:t>это</a:t>
            </a:r>
            <a:r>
              <a:rPr lang="en-US" altLang="ru-RU" sz="1800"/>
              <a:t> </a:t>
            </a:r>
            <a:r>
              <a:rPr lang="en-US" altLang="en-US" sz="1800"/>
              <a:t>некроз</a:t>
            </a:r>
            <a:r>
              <a:rPr lang="en-US" altLang="ru-RU" sz="1800"/>
              <a:t> </a:t>
            </a:r>
            <a:r>
              <a:rPr lang="en-US" altLang="en-US" sz="1800"/>
              <a:t>участка</a:t>
            </a:r>
            <a:r>
              <a:rPr lang="en-US" altLang="ru-RU" sz="1800"/>
              <a:t> </a:t>
            </a:r>
            <a:r>
              <a:rPr lang="en-US" altLang="en-US" sz="1800"/>
              <a:t>сердечной</a:t>
            </a:r>
            <a:r>
              <a:rPr lang="en-US" altLang="ru-RU" sz="1800"/>
              <a:t> </a:t>
            </a:r>
            <a:r>
              <a:rPr lang="en-US" altLang="en-US" sz="1800"/>
              <a:t>мышцы</a:t>
            </a:r>
            <a:r>
              <a:rPr lang="en-US" altLang="ru-RU" sz="1800"/>
              <a:t> </a:t>
            </a:r>
            <a:r>
              <a:rPr lang="en-US" altLang="en-US" sz="1800"/>
              <a:t>вследствие</a:t>
            </a:r>
            <a:r>
              <a:rPr lang="en-US" altLang="ru-RU" sz="1800"/>
              <a:t> </a:t>
            </a:r>
            <a:r>
              <a:rPr lang="en-US" altLang="en-US" sz="1800"/>
              <a:t>нарушения</a:t>
            </a:r>
            <a:r>
              <a:rPr lang="en-US" altLang="ru-RU" sz="1800"/>
              <a:t> </a:t>
            </a:r>
            <a:r>
              <a:rPr lang="en-US" altLang="en-US" sz="1800"/>
              <a:t>коронарного</a:t>
            </a:r>
            <a:r>
              <a:rPr lang="en-US" altLang="ru-RU" sz="1800"/>
              <a:t> </a:t>
            </a:r>
            <a:r>
              <a:rPr lang="en-US" altLang="en-US" sz="1800"/>
              <a:t>кровообращения</a:t>
            </a:r>
            <a:r>
              <a:rPr lang="en-US" altLang="ru-RU" sz="1800"/>
              <a:t>. </a:t>
            </a: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3768090" y="2044700"/>
            <a:ext cx="282384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Патофизиология: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нарушение кровоснабжения сердечной мышцы вследствие тромбоза коронарной артерии.</a:t>
            </a: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613410" y="2044700"/>
            <a:ext cx="283718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Анатомия: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поражение миокарда левого желудочка, чаще всего передней стенки.</a:t>
            </a:r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800100" y="4724400"/>
            <a:ext cx="556196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 b="1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Лечение: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 b="0" i="0">
                <a:latin typeface="Arial" panose="020B0604020202020204" pitchFamily="34" charset="0"/>
                <a:ea typeface="YS Text"/>
                <a:cs typeface="Arial" panose="020B0604020202020204" pitchFamily="34" charset="0"/>
              </a:rPr>
              <a:t>тромболитическая терапия, ангиопластика, стентирование.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868795" y="6357620"/>
            <a:ext cx="48875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 заимствовано из </a:t>
            </a:r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 Stock</a:t>
            </a:r>
            <a:r>
              <a:rPr lang="ru-RU" altLang="en-US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756920"/>
          </a:xfrm>
        </p:spPr>
        <p:txBody>
          <a:bodyPr>
            <a:normAutofit fontScale="90000"/>
          </a:bodyPr>
          <a:lstStyle/>
          <a:p>
            <a:r>
              <a:rPr lang="ru-RU" altLang="en-US">
                <a:latin typeface="Arial" panose="020B0604020202020204" pitchFamily="34" charset="0"/>
                <a:cs typeface="Arial" panose="020B0604020202020204" pitchFamily="34" charset="0"/>
              </a:rPr>
              <a:t>Список использованных источников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57505" y="1278890"/>
            <a:ext cx="11631295" cy="52330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sz="18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Электронные</a:t>
            </a:r>
            <a:r>
              <a:rPr lang="en-US" altLang="ru-RU" sz="18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ресурсы</a:t>
            </a:r>
            <a:endParaRPr lang="en-US" altLang="en-US" sz="1800" i="1" u="sng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Консультант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врача 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[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Электронный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ресурс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] –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.: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ГЭОТАР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Медиа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2023.</a:t>
            </a:r>
            <a:endParaRPr lang="en-US" altLang="ru-RU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2.Medline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 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[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Электронный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ресурс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] –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база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данных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медицинских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публикаций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altLang="ru-RU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3.eLibrary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 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[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Электронный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ресурс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] –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научная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электронная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библиотека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</a:p>
          <a:p>
            <a:pPr marL="0" indent="0">
              <a:buNone/>
            </a:pPr>
            <a:r>
              <a:rPr lang="ru-RU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4. Н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istorical</a:t>
            </a:r>
            <a:r>
              <a:rPr lang="ru-RU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anatomies</a:t>
            </a:r>
            <a:r>
              <a:rPr lang="ru-RU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on the web</a:t>
            </a:r>
            <a:r>
              <a:rPr lang="ru-RU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[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Электронный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ресурс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]</a:t>
            </a:r>
            <a:r>
              <a:rPr lang="ru-RU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н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ациональная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медицинская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библиотека</a:t>
            </a:r>
            <a:r>
              <a:rPr lang="ru-RU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https://www.nlm.nih.gov/exhibition/historicalanatomies/sarland_home.html</a:t>
            </a:r>
          </a:p>
          <a:p>
            <a:pPr marL="0" indent="0">
              <a:buNone/>
            </a:pPr>
            <a:endParaRPr lang="en-US" altLang="ru-RU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 sz="18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Практические</a:t>
            </a:r>
            <a:r>
              <a:rPr lang="en-US" altLang="ru-RU" sz="18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руководства</a:t>
            </a:r>
            <a:endParaRPr lang="en-US" altLang="en-US" sz="1800" i="1" u="sng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Практическое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руководство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оказанию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скорой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медицинской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помощи 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А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Верткина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–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.: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ГЭОТАР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Медиа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2023.</a:t>
            </a:r>
            <a:endParaRPr lang="en-US" altLang="ru-RU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Неотложная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хирургия 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Савельева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–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.: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ГЭОТАР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Медиа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2023.</a:t>
            </a:r>
            <a:endParaRPr lang="en-US" altLang="ru-RU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Неотложные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состояния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практике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врача 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ред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Заболотских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–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.: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МЕДпресс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информ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2023.</a:t>
            </a:r>
            <a:endParaRPr lang="en-US" altLang="ru-RU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ru-RU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 sz="18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Методические</a:t>
            </a:r>
            <a:r>
              <a:rPr lang="en-US" altLang="ru-RU" sz="18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i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рекомендации</a:t>
            </a:r>
            <a:endParaRPr lang="en-US" altLang="en-US" sz="1800" i="1" u="sng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Методические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рекомендации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оказанию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первой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помощи 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МЧС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России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–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., 2023.</a:t>
            </a:r>
            <a:endParaRPr lang="en-US" altLang="ru-RU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2.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Методические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указания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проведению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реанимационных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мероприятий 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Министерство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здравоохранения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РФ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– 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</a:t>
            </a:r>
            <a:r>
              <a:rPr lang="en-US" altLang="ru-RU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., 2023.</a:t>
            </a:r>
            <a:endParaRPr lang="en-US" altLang="ru-RU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ru-RU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8445"/>
            <a:ext cx="12191365" cy="1325880"/>
          </a:xfrm>
        </p:spPr>
        <p:txBody>
          <a:bodyPr/>
          <a:lstStyle/>
          <a:p>
            <a:pPr algn="ctr"/>
            <a:r>
              <a:rPr lang="ru-RU" altLang="en-US"/>
              <a:t>Спасибо за внимание!!!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250" y="1483995"/>
            <a:ext cx="7428230" cy="49504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444500" y="1373823"/>
            <a:ext cx="5080000" cy="40925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/>
            <a:r>
              <a:rPr lang="en-US" altLang="zh-CN" sz="20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Клинико-анатомическое обоснование:</a:t>
            </a:r>
          </a:p>
          <a:p>
            <a:pPr marL="0" indent="0"/>
            <a:r>
              <a:rPr lang="en-US" altLang="zh-CN" sz="20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- </a:t>
            </a:r>
            <a:r>
              <a:rPr lang="en-US" altLang="zh-CN" sz="20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Ишемия миокарда</a:t>
            </a:r>
            <a:r>
              <a:rPr lang="en-US" altLang="zh-CN" sz="20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Отсутствие достаточного количества крови, несущего кислород, вызывает повреждение клеток сердца. </a:t>
            </a:r>
          </a:p>
          <a:p>
            <a:pPr marL="0" indent="0"/>
            <a:r>
              <a:rPr lang="en-US" altLang="zh-CN" sz="20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</a:t>
            </a:r>
            <a:r>
              <a:rPr lang="en-US" altLang="zh-CN" sz="20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Разрыв атеросклеротической бляшки</a:t>
            </a:r>
            <a:r>
              <a:rPr lang="en-US" altLang="zh-CN" sz="20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Образование тромба блокирует артерию, препятствуя нормальному кровообращению. </a:t>
            </a:r>
          </a:p>
          <a:p>
            <a:pPr marL="0" indent="0"/>
            <a:r>
              <a:rPr lang="en-US" altLang="zh-CN" sz="20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</a:t>
            </a:r>
            <a:r>
              <a:rPr lang="en-US" altLang="zh-CN" sz="2000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Кардиогенный шок</a:t>
            </a:r>
            <a:r>
              <a:rPr lang="en-US" altLang="zh-CN" sz="20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Неконтролируемое снижение насосной функции сердца ведет к снижению доставки крови ко всем органам и тканям тела.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6680200" y="1373823"/>
            <a:ext cx="5080000" cy="40925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/>
            <a:r>
              <a:rPr lang="en-US" altLang="zh-CN" sz="20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Медицинские пособия:</a:t>
            </a:r>
          </a:p>
          <a:p>
            <a:pPr marL="0" indent="0"/>
            <a:r>
              <a:rPr lang="en-US" altLang="zh-CN" sz="20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- Строгий постельный режим для минимизации физической активности и снижения потребности миокарда в кислороде. </a:t>
            </a:r>
          </a:p>
          <a:p>
            <a:pPr marL="0" indent="0"/>
            <a:r>
              <a:rPr lang="en-US" altLang="zh-CN" sz="20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Нитраты для снятия боли и расширения сосудов, улучшая кровоток. - Антиагреганты и антикоагулянты для предотвращения дальнейшего тромбообразования. </a:t>
            </a:r>
          </a:p>
          <a:p>
            <a:pPr marL="0" indent="0"/>
            <a:r>
              <a:rPr lang="en-US" altLang="zh-CN" sz="20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Тромболизис или ангиопластика для восстановления нормального кровотока в пораженной области.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032250" y="40005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Инфаркт миокарда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745" b="3745"/>
          <a:stretch>
            <a:fillRect/>
          </a:stretch>
        </p:blipFill>
        <p:spPr/>
      </p:pic>
      <p:sp>
        <p:nvSpPr>
          <p:cNvPr id="3" name="Текстовое поле 2"/>
          <p:cNvSpPr txBox="1"/>
          <p:nvPr/>
        </p:nvSpPr>
        <p:spPr>
          <a:xfrm>
            <a:off x="749300" y="287655"/>
            <a:ext cx="5480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Гипертонический криз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221615" y="782320"/>
            <a:ext cx="643953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ru-RU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это резкое повышение артериального давления, сопровождаемое значительным ухудшением самочувствия и требующее немедленной врачебной помощи.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698500" y="4666615"/>
            <a:ext cx="588581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en-US" altLang="zh-CN" b="1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Тактика</a:t>
            </a:r>
            <a:r>
              <a:rPr lang="en-US" altLang="zh-CN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</a:t>
            </a:r>
          </a:p>
          <a:p>
            <a:pPr marL="0" indent="0" algn="ctr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Применение антигипертензивных препаратов короткого действия, обеспечение покоя, постоянный мониторинг давления.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698500" y="1892300"/>
            <a:ext cx="27565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Патогенез</a:t>
            </a:r>
            <a:r>
              <a:rPr lang="en-US" altLang="zh-CN" b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: </a:t>
            </a:r>
          </a:p>
          <a:p>
            <a:pPr algn="ctr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Резкое повышение артериального давления с угрозой осложнений (инсульт, инфаркт).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3733800" y="1892300"/>
            <a:ext cx="2882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Симптоматика</a:t>
            </a:r>
            <a:r>
              <a:rPr lang="en-US" altLang="zh-CN" b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: </a:t>
            </a:r>
          </a:p>
          <a:p>
            <a:pPr algn="ctr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Головная боль, шум в ушах, мелькание мушек перед глазами, тошнота.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6868795" y="6357620"/>
            <a:ext cx="48875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 заимствовано из </a:t>
            </a:r>
            <a:r>
              <a:rPr lang="en-US" altLang="ru-RU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 Stock</a:t>
            </a:r>
            <a:r>
              <a:rPr lang="ru-RU" altLang="en-US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266700" y="472440"/>
            <a:ext cx="5558790" cy="5800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en-US" altLang="zh-CN" sz="2000" b="1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Клинико-анатомическое обоснование</a:t>
            </a:r>
          </a:p>
          <a:p>
            <a:pPr marL="0" indent="0" algn="ctr"/>
            <a:endParaRPr lang="en-US" altLang="zh-CN" sz="900" b="1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Основой развития гипертонического криза является повреждение или чрезмерная нагрузка на механизмы регуляции сосудистого тонуса и артериального давления.</a:t>
            </a: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</a:t>
            </a: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Особенно значимы</a:t>
            </a:r>
            <a:r>
              <a:rPr lang="ru-RU" altLang="en-US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е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анатомические компоненты: </a:t>
            </a: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</a:t>
            </a:r>
            <a:r>
              <a:rPr lang="en-US" altLang="zh-CN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Артерии малого калибра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Они подвергаются наибольшему воздействию высокого давления, увеличивая нагрузку на сердце и почки. </a:t>
            </a:r>
          </a:p>
          <a:p>
            <a:pPr marL="0" indent="0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</a:t>
            </a:r>
            <a:r>
              <a:rPr lang="en-US" altLang="zh-CN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Регуляторные нервы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Симпатическая нервная система усиливает вазоконстрикторный эффект, повышая периферическое сопротивление сосудов.</a:t>
            </a:r>
          </a:p>
          <a:p>
            <a:pPr marL="0" indent="0" algn="l"/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- </a:t>
            </a:r>
            <a:r>
              <a:rPr lang="en-US" altLang="zh-CN" b="0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Барорецепторы</a:t>
            </a:r>
            <a:r>
              <a:rPr lang="en-US" altLang="zh-CN" b="0" i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 Сенсорные рецепторы в дуге аорты и каротидных зонах сигнализируют организму о повышении давления, однако при длительном воздействии становятся менее чувствительными. </a:t>
            </a:r>
          </a:p>
          <a:p>
            <a:pPr marL="0" indent="0" algn="ctr"/>
            <a:endParaRPr lang="en-US" altLang="zh-CN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6096000" y="472440"/>
            <a:ext cx="5962650" cy="538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altLang="zh-CN" sz="2000" b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Основные виды гипертонических кризов </a:t>
            </a:r>
            <a:endParaRPr lang="en-US" altLang="zh-CN" sz="2000" b="1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</a:t>
            </a:r>
            <a:r>
              <a:rPr lang="en-US" altLang="zh-CN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Осложнённый гипертонический криз</a:t>
            </a:r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: характеризуется высоким риском опасных для жизни осложнений (инфаркт миокарда, инсульт, расслаивающая аневризма аорты). </a:t>
            </a:r>
            <a:endParaRPr lang="en-US" altLang="zh-CN" b="0" i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indent="0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</a:t>
            </a:r>
            <a:r>
              <a:rPr lang="en-US" altLang="zh-CN" i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Неосложнённый гипертонический криз</a:t>
            </a:r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: протекает без заметных осложнений, хотя также нуждается в медикаментозной коррекции. </a:t>
            </a:r>
            <a:endParaRPr lang="en-US" altLang="zh-CN" b="1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+mn-ea"/>
            </a:endParaRPr>
          </a:p>
          <a:p>
            <a:pPr marL="0" indent="0" algn="ctr"/>
            <a:endParaRPr lang="en-US" altLang="zh-CN" b="1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+mn-ea"/>
            </a:endParaRPr>
          </a:p>
          <a:p>
            <a:pPr marL="0" indent="0" algn="ctr"/>
            <a:r>
              <a:rPr lang="en-US" altLang="zh-CN" b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Признаки и симптоматика гипертонического криза </a:t>
            </a:r>
          </a:p>
          <a:p>
            <a:pPr marL="0" indent="0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Очень высокие цифры артериального давления (обычно &gt;180 мм рт. ст.). </a:t>
            </a:r>
          </a:p>
          <a:p>
            <a:pPr marL="0" indent="0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Головная боль, ощущение распирания в голове, головокружения. </a:t>
            </a:r>
          </a:p>
          <a:p>
            <a:pPr marL="0" indent="0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Чувство страха, тревожность, возбуждённость. </a:t>
            </a:r>
          </a:p>
          <a:p>
            <a:pPr marL="0" indent="0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Возможны зрительные нарушения (мелькание мушек перед глазами, временное ухудшение зрения). </a:t>
            </a:r>
          </a:p>
          <a:p>
            <a:pPr marL="0" indent="0"/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+mn-ea"/>
              </a:rPr>
              <a:t>- Болезненность в области сердца, одышка, усиленное сердцебиение.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38062</Words>
  <Application>Microsoft Office PowerPoint</Application>
  <PresentationFormat>Широкоэкранный</PresentationFormat>
  <Paragraphs>746</Paragraphs>
  <Slides>61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61</vt:i4>
      </vt:variant>
    </vt:vector>
  </HeadingPairs>
  <TitlesOfParts>
    <vt:vector size="63" baseType="lpstr">
      <vt:lpstr>Office Theme</vt:lpstr>
      <vt:lpstr>1_Office Theme</vt:lpstr>
      <vt:lpstr>Презентация PowerPoint</vt:lpstr>
      <vt:lpstr>Содержание</vt:lpstr>
      <vt:lpstr>Введение</vt:lpstr>
      <vt:lpstr>Презентация PowerPoint</vt:lpstr>
      <vt:lpstr>Обзор неотложных состояний в медицине</vt:lpstr>
      <vt:lpstr>Инфаркт миокарда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Роль клинического мышления в экстренной помощи</vt:lpstr>
      <vt:lpstr>Алгоритмы первой помощи: ключевые аспекты</vt:lpstr>
      <vt:lpstr>Презентация PowerPoint</vt:lpstr>
      <vt:lpstr>Основы анатомии и физиологии</vt:lpstr>
      <vt:lpstr>Презентация PowerPoint</vt:lpstr>
      <vt:lpstr>Анатомия при патологиях человека</vt:lpstr>
      <vt:lpstr>Презентация PowerPoint</vt:lpstr>
      <vt:lpstr>Важность клинико-анатомического подхода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Клинико-анатомическая диагностика</vt:lpstr>
      <vt:lpstr>Презентация PowerPoint</vt:lpstr>
      <vt:lpstr>Презентация PowerPoint</vt:lpstr>
      <vt:lpstr>Презентация PowerPoint</vt:lpstr>
      <vt:lpstr>Анатомия при травмах и состояниях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избежать ошибок в неотложной медицине</vt:lpstr>
      <vt:lpstr>Значимость неотложной помощи</vt:lpstr>
      <vt:lpstr>Презентация PowerPoint</vt:lpstr>
      <vt:lpstr>Список использованных источников</vt:lpstr>
      <vt:lpstr>Список использованных источников</vt:lpstr>
      <vt:lpstr>Спасибо за внимание!!!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lenamanyuilova123@gmail.com</cp:lastModifiedBy>
  <cp:revision>11</cp:revision>
  <dcterms:created xsi:type="dcterms:W3CDTF">2025-05-31T19:00:00Z</dcterms:created>
  <dcterms:modified xsi:type="dcterms:W3CDTF">2025-06-10T19:32:54Z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A1DE39E450B4438480D574B5DA044E3B_12</vt:lpwstr>
  </property>
  <property fmtid="{D5CDD505-2E9C-101B-9397-08002B2CF9AE}" pid="3" name="KSOProductBuildVer">
    <vt:lpwstr>1049-12.2.0.21179</vt:lpwstr>
  </property>
</Properties>
</file>