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20" r:id="rId65"/>
    <p:sldId id="321" r:id="rId66"/>
    <p:sldId id="322" r:id="rId67"/>
    <p:sldId id="323" r:id="rId68"/>
    <p:sldId id="319" r:id="rId6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60"/>
  </p:normalViewPr>
  <p:slideViewPr>
    <p:cSldViewPr>
      <p:cViewPr varScale="1">
        <p:scale>
          <a:sx n="83" d="100"/>
          <a:sy n="83" d="100"/>
        </p:scale>
        <p:origin x="-1459"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B1427E-7E7D-46ED-8E52-71DCA7E970E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2B1F513D-E840-45C8-8C67-0778FB33DCE8}">
      <dgm:prSet phldrT="[Текст]"/>
      <dgm:spPr/>
      <dgm:t>
        <a:bodyPr/>
        <a:lstStyle/>
        <a:p>
          <a:r>
            <a:rPr lang="ru-RU" dirty="0" smtClean="0">
              <a:latin typeface="Bahnschrift Light SemiCondensed" panose="020B0502040204020203" pitchFamily="34" charset="0"/>
            </a:rPr>
            <a:t>Циркулярная(сплошная)</a:t>
          </a:r>
          <a:endParaRPr lang="ru-RU" dirty="0">
            <a:latin typeface="Bahnschrift Light SemiCondensed" panose="020B0502040204020203" pitchFamily="34" charset="0"/>
          </a:endParaRPr>
        </a:p>
      </dgm:t>
    </dgm:pt>
    <dgm:pt modelId="{675F42E8-823B-4C99-AFFC-96FB3EF51CA8}" type="parTrans" cxnId="{D565F97A-A78D-40C8-8F25-3E54DF4388E6}">
      <dgm:prSet/>
      <dgm:spPr/>
      <dgm:t>
        <a:bodyPr/>
        <a:lstStyle/>
        <a:p>
          <a:endParaRPr lang="ru-RU"/>
        </a:p>
      </dgm:t>
    </dgm:pt>
    <dgm:pt modelId="{FDCD2F82-30FA-4AD1-A8C6-D94AB5B121C5}" type="sibTrans" cxnId="{D565F97A-A78D-40C8-8F25-3E54DF4388E6}">
      <dgm:prSet/>
      <dgm:spPr/>
      <dgm:t>
        <a:bodyPr/>
        <a:lstStyle/>
        <a:p>
          <a:endParaRPr lang="ru-RU"/>
        </a:p>
      </dgm:t>
    </dgm:pt>
    <dgm:pt modelId="{498D7EF1-1010-4601-94D0-11FCFFD2031B}">
      <dgm:prSet phldrT="[Текст]"/>
      <dgm:spPr/>
      <dgm:t>
        <a:bodyPr/>
        <a:lstStyle/>
        <a:p>
          <a:r>
            <a:rPr lang="ru-RU" dirty="0" smtClean="0">
              <a:latin typeface="Bahnschrift Light SemiCondensed" panose="020B0502040204020203" pitchFamily="34" charset="0"/>
            </a:rPr>
            <a:t>Гильза</a:t>
          </a:r>
          <a:endParaRPr lang="ru-RU" dirty="0">
            <a:latin typeface="Bahnschrift Light SemiCondensed" panose="020B0502040204020203" pitchFamily="34" charset="0"/>
          </a:endParaRPr>
        </a:p>
      </dgm:t>
    </dgm:pt>
    <dgm:pt modelId="{66E7459D-D059-49D2-9DDC-1232456238F7}" type="parTrans" cxnId="{C5FE61C0-4E37-410E-8C4F-FF3A3AC1F855}">
      <dgm:prSet/>
      <dgm:spPr/>
      <dgm:t>
        <a:bodyPr/>
        <a:lstStyle/>
        <a:p>
          <a:endParaRPr lang="ru-RU"/>
        </a:p>
      </dgm:t>
    </dgm:pt>
    <dgm:pt modelId="{4277252A-07DD-4248-B5F5-1034F36D5C9E}" type="sibTrans" cxnId="{C5FE61C0-4E37-410E-8C4F-FF3A3AC1F855}">
      <dgm:prSet/>
      <dgm:spPr/>
      <dgm:t>
        <a:bodyPr/>
        <a:lstStyle/>
        <a:p>
          <a:endParaRPr lang="ru-RU"/>
        </a:p>
      </dgm:t>
    </dgm:pt>
    <dgm:pt modelId="{4DD2D4B3-C020-486B-BDA3-149148A55587}">
      <dgm:prSet phldrT="[Текст]"/>
      <dgm:spPr/>
      <dgm:t>
        <a:bodyPr/>
        <a:lstStyle/>
        <a:p>
          <a:r>
            <a:rPr lang="ru-RU" b="0" i="0" dirty="0" err="1" smtClean="0">
              <a:latin typeface="Bahnschrift Light SemiCondensed" panose="020B0502040204020203" pitchFamily="34" charset="0"/>
            </a:rPr>
            <a:t>Лонгетно</a:t>
          </a:r>
          <a:r>
            <a:rPr lang="ru-RU" b="0" i="0" dirty="0" smtClean="0">
              <a:latin typeface="Bahnschrift Light SemiCondensed" panose="020B0502040204020203" pitchFamily="34" charset="0"/>
            </a:rPr>
            <a:t>-циркулярная</a:t>
          </a:r>
          <a:endParaRPr lang="ru-RU" b="0" dirty="0">
            <a:latin typeface="Bahnschrift Light SemiCondensed" panose="020B0502040204020203" pitchFamily="34" charset="0"/>
          </a:endParaRPr>
        </a:p>
      </dgm:t>
    </dgm:pt>
    <dgm:pt modelId="{6B97EF8B-B3CF-40F6-9FC1-5862E80EF5B1}" type="parTrans" cxnId="{ED95C8F1-B2C2-48A2-8745-FE9CD04FC127}">
      <dgm:prSet/>
      <dgm:spPr/>
      <dgm:t>
        <a:bodyPr/>
        <a:lstStyle/>
        <a:p>
          <a:endParaRPr lang="ru-RU"/>
        </a:p>
      </dgm:t>
    </dgm:pt>
    <dgm:pt modelId="{C2148C2E-78B2-4882-B1F5-617DA009F1E5}" type="sibTrans" cxnId="{ED95C8F1-B2C2-48A2-8745-FE9CD04FC127}">
      <dgm:prSet/>
      <dgm:spPr/>
      <dgm:t>
        <a:bodyPr/>
        <a:lstStyle/>
        <a:p>
          <a:endParaRPr lang="ru-RU"/>
        </a:p>
      </dgm:t>
    </dgm:pt>
    <dgm:pt modelId="{848B02CA-762E-4983-A3D7-56A973385939}">
      <dgm:prSet/>
      <dgm:spPr/>
      <dgm:t>
        <a:bodyPr/>
        <a:lstStyle/>
        <a:p>
          <a:endParaRPr lang="ru-RU" dirty="0">
            <a:latin typeface="Bahnschrift Light SemiCondensed" panose="020B0502040204020203" pitchFamily="34" charset="0"/>
          </a:endParaRPr>
        </a:p>
      </dgm:t>
    </dgm:pt>
    <dgm:pt modelId="{BCA04E6F-D554-4D36-A3A4-7ECD64022D6F}" type="parTrans" cxnId="{793B1E5F-CA72-434A-B93A-2247E60A0507}">
      <dgm:prSet/>
      <dgm:spPr/>
      <dgm:t>
        <a:bodyPr/>
        <a:lstStyle/>
        <a:p>
          <a:endParaRPr lang="ru-RU"/>
        </a:p>
      </dgm:t>
    </dgm:pt>
    <dgm:pt modelId="{772FF390-0BA2-47A1-9E07-0F697C21CFB4}" type="sibTrans" cxnId="{793B1E5F-CA72-434A-B93A-2247E60A0507}">
      <dgm:prSet/>
      <dgm:spPr/>
      <dgm:t>
        <a:bodyPr/>
        <a:lstStyle/>
        <a:p>
          <a:endParaRPr lang="ru-RU"/>
        </a:p>
      </dgm:t>
    </dgm:pt>
    <dgm:pt modelId="{81B04546-2B5D-4615-91E9-6F3D36369091}">
      <dgm:prSet/>
      <dgm:spPr/>
      <dgm:t>
        <a:bodyPr/>
        <a:lstStyle/>
        <a:p>
          <a:r>
            <a:rPr lang="ru-RU" b="1" i="0" dirty="0" err="1" smtClean="0">
              <a:latin typeface="Bahnschrift Light SemiCondensed" panose="020B0502040204020203" pitchFamily="34" charset="0"/>
            </a:rPr>
            <a:t>Окончатая</a:t>
          </a:r>
          <a:r>
            <a:rPr lang="ru-RU" b="1" i="0" dirty="0" smtClean="0">
              <a:latin typeface="Bahnschrift Light SemiCondensed" panose="020B0502040204020203" pitchFamily="34" charset="0"/>
            </a:rPr>
            <a:t> и мостовидная</a:t>
          </a:r>
          <a:endParaRPr lang="ru-RU" dirty="0">
            <a:latin typeface="Bahnschrift Light SemiCondensed" panose="020B0502040204020203" pitchFamily="34" charset="0"/>
          </a:endParaRPr>
        </a:p>
      </dgm:t>
    </dgm:pt>
    <dgm:pt modelId="{D57F2325-9EF8-4E18-BEA7-D48FFBE50F5A}" type="parTrans" cxnId="{883E717D-1A02-4956-911D-54E762F7C185}">
      <dgm:prSet/>
      <dgm:spPr/>
      <dgm:t>
        <a:bodyPr/>
        <a:lstStyle/>
        <a:p>
          <a:endParaRPr lang="ru-RU"/>
        </a:p>
      </dgm:t>
    </dgm:pt>
    <dgm:pt modelId="{D1DBD986-F651-4FF1-897C-0A332554DBB4}" type="sibTrans" cxnId="{883E717D-1A02-4956-911D-54E762F7C185}">
      <dgm:prSet/>
      <dgm:spPr/>
      <dgm:t>
        <a:bodyPr/>
        <a:lstStyle/>
        <a:p>
          <a:endParaRPr lang="ru-RU"/>
        </a:p>
      </dgm:t>
    </dgm:pt>
    <dgm:pt modelId="{6B59DD8A-CA84-4A3E-ADBF-C2167026C1B2}">
      <dgm:prSet/>
      <dgm:spPr/>
      <dgm:t>
        <a:bodyPr/>
        <a:lstStyle/>
        <a:p>
          <a:r>
            <a:rPr lang="ru-RU" b="1" i="0" dirty="0" smtClean="0">
              <a:latin typeface="Bahnschrift Light SemiCondensed" panose="020B0502040204020203" pitchFamily="34" charset="0"/>
            </a:rPr>
            <a:t>Повязки с распоркой</a:t>
          </a:r>
          <a:endParaRPr lang="ru-RU" dirty="0">
            <a:latin typeface="Bahnschrift Light SemiCondensed" panose="020B0502040204020203" pitchFamily="34" charset="0"/>
          </a:endParaRPr>
        </a:p>
      </dgm:t>
    </dgm:pt>
    <dgm:pt modelId="{5CE03627-85DE-4B65-89DF-E7B50F899A41}" type="parTrans" cxnId="{C3A11ADB-C4F3-4DD5-8B80-47578389C7C6}">
      <dgm:prSet/>
      <dgm:spPr/>
      <dgm:t>
        <a:bodyPr/>
        <a:lstStyle/>
        <a:p>
          <a:endParaRPr lang="ru-RU"/>
        </a:p>
      </dgm:t>
    </dgm:pt>
    <dgm:pt modelId="{B9651301-DE3D-4DC2-8586-36F94D2D0E04}" type="sibTrans" cxnId="{C3A11ADB-C4F3-4DD5-8B80-47578389C7C6}">
      <dgm:prSet/>
      <dgm:spPr/>
      <dgm:t>
        <a:bodyPr/>
        <a:lstStyle/>
        <a:p>
          <a:endParaRPr lang="ru-RU"/>
        </a:p>
      </dgm:t>
    </dgm:pt>
    <dgm:pt modelId="{830589B0-F2CD-4767-9DA1-15D8296E4741}">
      <dgm:prSet/>
      <dgm:spPr/>
      <dgm:t>
        <a:bodyPr/>
        <a:lstStyle/>
        <a:p>
          <a:r>
            <a:rPr lang="ru-RU" b="1" i="0" dirty="0" smtClean="0">
              <a:latin typeface="Bahnschrift Light SemiCondensed" panose="020B0502040204020203" pitchFamily="34" charset="0"/>
            </a:rPr>
            <a:t>Шарнирно-гипсовая</a:t>
          </a:r>
          <a:endParaRPr lang="ru-RU" dirty="0">
            <a:latin typeface="Bahnschrift Light SemiCondensed" panose="020B0502040204020203" pitchFamily="34" charset="0"/>
          </a:endParaRPr>
        </a:p>
      </dgm:t>
    </dgm:pt>
    <dgm:pt modelId="{14592047-48C8-4C50-9D1C-6C3548FFE879}" type="parTrans" cxnId="{239DDA3E-822F-4839-B1DA-A3994F6B449D}">
      <dgm:prSet/>
      <dgm:spPr/>
      <dgm:t>
        <a:bodyPr/>
        <a:lstStyle/>
        <a:p>
          <a:endParaRPr lang="ru-RU"/>
        </a:p>
      </dgm:t>
    </dgm:pt>
    <dgm:pt modelId="{7276109E-45F8-4CE9-BAAC-ABCD150FEADB}" type="sibTrans" cxnId="{239DDA3E-822F-4839-B1DA-A3994F6B449D}">
      <dgm:prSet/>
      <dgm:spPr/>
      <dgm:t>
        <a:bodyPr/>
        <a:lstStyle/>
        <a:p>
          <a:endParaRPr lang="ru-RU"/>
        </a:p>
      </dgm:t>
    </dgm:pt>
    <dgm:pt modelId="{CE7A2D7D-C472-46C7-9903-3BA7DDBF2437}">
      <dgm:prSet/>
      <dgm:spPr/>
      <dgm:t>
        <a:bodyPr/>
        <a:lstStyle/>
        <a:p>
          <a:r>
            <a:rPr lang="ru-RU" b="0" i="0" dirty="0" smtClean="0">
              <a:latin typeface="Bahnschrift Light SemiCondensed" panose="020B0502040204020203" pitchFamily="34" charset="0"/>
            </a:rPr>
            <a:t>Применяется для иммобилизации конечности и туловища при переломах.</a:t>
          </a:r>
          <a:endParaRPr lang="ru-RU" dirty="0">
            <a:latin typeface="Bahnschrift Light SemiCondensed" panose="020B0502040204020203" pitchFamily="34" charset="0"/>
          </a:endParaRPr>
        </a:p>
      </dgm:t>
    </dgm:pt>
    <dgm:pt modelId="{0013396E-AD16-4AAD-8826-8070AB82A319}" type="parTrans" cxnId="{8E1D77F0-6C24-46E8-807B-5098323E434D}">
      <dgm:prSet/>
      <dgm:spPr/>
      <dgm:t>
        <a:bodyPr/>
        <a:lstStyle/>
        <a:p>
          <a:endParaRPr lang="ru-RU"/>
        </a:p>
      </dgm:t>
    </dgm:pt>
    <dgm:pt modelId="{4967084D-92CA-44FE-965C-41C292609088}" type="sibTrans" cxnId="{8E1D77F0-6C24-46E8-807B-5098323E434D}">
      <dgm:prSet/>
      <dgm:spPr/>
      <dgm:t>
        <a:bodyPr/>
        <a:lstStyle/>
        <a:p>
          <a:endParaRPr lang="ru-RU"/>
        </a:p>
      </dgm:t>
    </dgm:pt>
    <dgm:pt modelId="{E0C6ECE2-9448-4854-B446-CEB2512E1348}">
      <dgm:prSet/>
      <dgm:spPr/>
      <dgm:t>
        <a:bodyPr/>
        <a:lstStyle/>
        <a:p>
          <a:r>
            <a:rPr lang="ru-RU" b="0" i="0" dirty="0" smtClean="0">
              <a:latin typeface="Bahnschrift Light SemiCondensed" panose="020B0502040204020203" pitchFamily="34" charset="0"/>
            </a:rPr>
            <a:t>Накладывается на сустав или отдельный сегмент конечности для придания покоя и иммобилизации</a:t>
          </a:r>
          <a:endParaRPr lang="ru-RU" dirty="0">
            <a:latin typeface="Bahnschrift Light SemiCondensed" panose="020B0502040204020203" pitchFamily="34" charset="0"/>
          </a:endParaRPr>
        </a:p>
      </dgm:t>
    </dgm:pt>
    <dgm:pt modelId="{161EDC5D-1BE1-4A30-B522-1277DD17B27C}" type="parTrans" cxnId="{C34D2F4A-7792-442A-ABCE-CF0B6321AEF2}">
      <dgm:prSet/>
      <dgm:spPr/>
      <dgm:t>
        <a:bodyPr/>
        <a:lstStyle/>
        <a:p>
          <a:endParaRPr lang="ru-RU"/>
        </a:p>
      </dgm:t>
    </dgm:pt>
    <dgm:pt modelId="{00A60714-3391-49C6-98A7-B1A306A4B066}" type="sibTrans" cxnId="{C34D2F4A-7792-442A-ABCE-CF0B6321AEF2}">
      <dgm:prSet/>
      <dgm:spPr/>
      <dgm:t>
        <a:bodyPr/>
        <a:lstStyle/>
        <a:p>
          <a:endParaRPr lang="ru-RU"/>
        </a:p>
      </dgm:t>
    </dgm:pt>
    <dgm:pt modelId="{8B7B1898-8089-41D8-BAAB-D758E2426B3A}">
      <dgm:prSet/>
      <dgm:spPr/>
      <dgm:t>
        <a:bodyPr/>
        <a:lstStyle/>
        <a:p>
          <a:r>
            <a:rPr lang="ru-RU" b="0" i="0" dirty="0" smtClean="0">
              <a:latin typeface="Bahnschrift Light SemiCondensed" panose="020B0502040204020203" pitchFamily="34" charset="0"/>
            </a:rPr>
            <a:t>Используются для лечения ран.</a:t>
          </a:r>
          <a:endParaRPr lang="ru-RU" dirty="0">
            <a:latin typeface="Bahnschrift Light SemiCondensed" panose="020B0502040204020203" pitchFamily="34" charset="0"/>
          </a:endParaRPr>
        </a:p>
      </dgm:t>
    </dgm:pt>
    <dgm:pt modelId="{413FCA2A-F26D-4EBC-BE96-69F0C23FC855}" type="parTrans" cxnId="{7E8D02CA-A747-4988-8459-DA2D06212D79}">
      <dgm:prSet/>
      <dgm:spPr/>
      <dgm:t>
        <a:bodyPr/>
        <a:lstStyle/>
        <a:p>
          <a:endParaRPr lang="ru-RU"/>
        </a:p>
      </dgm:t>
    </dgm:pt>
    <dgm:pt modelId="{F26B7F18-D2EF-43F9-BAA8-F112382B0186}" type="sibTrans" cxnId="{7E8D02CA-A747-4988-8459-DA2D06212D79}">
      <dgm:prSet/>
      <dgm:spPr/>
      <dgm:t>
        <a:bodyPr/>
        <a:lstStyle/>
        <a:p>
          <a:endParaRPr lang="ru-RU"/>
        </a:p>
      </dgm:t>
    </dgm:pt>
    <dgm:pt modelId="{E175CE2F-E7EE-4EA6-B215-35ED530E0603}">
      <dgm:prSet/>
      <dgm:spPr/>
      <dgm:t>
        <a:bodyPr/>
        <a:lstStyle/>
        <a:p>
          <a:r>
            <a:rPr lang="ru-RU" b="0" i="0" dirty="0" smtClean="0">
              <a:latin typeface="Bahnschrift Light SemiCondensed" panose="020B0502040204020203" pitchFamily="34" charset="0"/>
            </a:rPr>
            <a:t>Используется для разработки движений в суставе.</a:t>
          </a:r>
          <a:endParaRPr lang="ru-RU" dirty="0">
            <a:latin typeface="Bahnschrift Light SemiCondensed" panose="020B0502040204020203" pitchFamily="34" charset="0"/>
          </a:endParaRPr>
        </a:p>
      </dgm:t>
    </dgm:pt>
    <dgm:pt modelId="{45FA6EF6-C08C-4E65-94D4-2521333BC039}" type="parTrans" cxnId="{8698A971-2E91-46AB-A714-AC03EA3B9197}">
      <dgm:prSet/>
      <dgm:spPr/>
      <dgm:t>
        <a:bodyPr/>
        <a:lstStyle/>
        <a:p>
          <a:endParaRPr lang="ru-RU"/>
        </a:p>
      </dgm:t>
    </dgm:pt>
    <dgm:pt modelId="{DD42E001-AC83-4E07-881F-04025F4B1B03}" type="sibTrans" cxnId="{8698A971-2E91-46AB-A714-AC03EA3B9197}">
      <dgm:prSet/>
      <dgm:spPr/>
      <dgm:t>
        <a:bodyPr/>
        <a:lstStyle/>
        <a:p>
          <a:endParaRPr lang="ru-RU"/>
        </a:p>
      </dgm:t>
    </dgm:pt>
    <dgm:pt modelId="{35CF2E2B-0650-489F-8717-94AE9852513D}">
      <dgm:prSet/>
      <dgm:spPr/>
      <dgm:t>
        <a:bodyPr/>
        <a:lstStyle/>
        <a:p>
          <a:r>
            <a:rPr lang="ru-RU" b="0" i="0" dirty="0" smtClean="0">
              <a:latin typeface="Bahnschrift Light SemiCondensed" panose="020B0502040204020203" pitchFamily="34" charset="0"/>
            </a:rPr>
            <a:t>Применяются для надёжной фиксации конечности в положении отведения.</a:t>
          </a:r>
          <a:endParaRPr lang="ru-RU" dirty="0">
            <a:latin typeface="Bahnschrift Light SemiCondensed" panose="020B0502040204020203" pitchFamily="34" charset="0"/>
          </a:endParaRPr>
        </a:p>
      </dgm:t>
    </dgm:pt>
    <dgm:pt modelId="{6744A33B-BF53-4BFC-9079-532153D750A8}" type="parTrans" cxnId="{A6E0DD5C-53B3-4D43-8B25-F3F0D6A04F36}">
      <dgm:prSet/>
      <dgm:spPr/>
      <dgm:t>
        <a:bodyPr/>
        <a:lstStyle/>
        <a:p>
          <a:endParaRPr lang="ru-RU"/>
        </a:p>
      </dgm:t>
    </dgm:pt>
    <dgm:pt modelId="{3B7D9D73-98BA-4E7F-8EC1-9013A8C6D499}" type="sibTrans" cxnId="{A6E0DD5C-53B3-4D43-8B25-F3F0D6A04F36}">
      <dgm:prSet/>
      <dgm:spPr/>
      <dgm:t>
        <a:bodyPr/>
        <a:lstStyle/>
        <a:p>
          <a:endParaRPr lang="ru-RU"/>
        </a:p>
      </dgm:t>
    </dgm:pt>
    <dgm:pt modelId="{001247D0-9BE1-4BFF-9E30-37F7096EA1CC}">
      <dgm:prSet/>
      <dgm:spPr/>
      <dgm:t>
        <a:bodyPr/>
        <a:lstStyle/>
        <a:p>
          <a:r>
            <a:rPr lang="ru-RU" b="0" i="0" dirty="0" smtClean="0">
              <a:latin typeface="Bahnschrift Light SemiCondensed" panose="020B0502040204020203" pitchFamily="34" charset="0"/>
            </a:rPr>
            <a:t>Представляет собой лонгету, которая фиксируется циркулярными гипсовыми бинтами.</a:t>
          </a:r>
          <a:endParaRPr lang="ru-RU" dirty="0">
            <a:latin typeface="Bahnschrift Light SemiCondensed" panose="020B0502040204020203" pitchFamily="34" charset="0"/>
          </a:endParaRPr>
        </a:p>
      </dgm:t>
    </dgm:pt>
    <dgm:pt modelId="{C9F83BB2-900D-4AE9-806E-A2510F4BD049}" type="parTrans" cxnId="{33CD87C5-BCA0-4F4A-A107-9AAA2EC75D2F}">
      <dgm:prSet/>
      <dgm:spPr/>
      <dgm:t>
        <a:bodyPr/>
        <a:lstStyle/>
        <a:p>
          <a:endParaRPr lang="ru-RU"/>
        </a:p>
      </dgm:t>
    </dgm:pt>
    <dgm:pt modelId="{D959E0D6-4CF2-4E86-96F4-8D0532596DD5}" type="sibTrans" cxnId="{33CD87C5-BCA0-4F4A-A107-9AAA2EC75D2F}">
      <dgm:prSet/>
      <dgm:spPr/>
      <dgm:t>
        <a:bodyPr/>
        <a:lstStyle/>
        <a:p>
          <a:endParaRPr lang="ru-RU"/>
        </a:p>
      </dgm:t>
    </dgm:pt>
    <dgm:pt modelId="{EEEBBA10-EFD6-48F3-848A-1221CF1D8C47}" type="pres">
      <dgm:prSet presAssocID="{9FB1427E-7E7D-46ED-8E52-71DCA7E970E4}" presName="linear" presStyleCnt="0">
        <dgm:presLayoutVars>
          <dgm:dir/>
          <dgm:animLvl val="lvl"/>
          <dgm:resizeHandles val="exact"/>
        </dgm:presLayoutVars>
      </dgm:prSet>
      <dgm:spPr/>
      <dgm:t>
        <a:bodyPr/>
        <a:lstStyle/>
        <a:p>
          <a:endParaRPr lang="ru-RU"/>
        </a:p>
      </dgm:t>
    </dgm:pt>
    <dgm:pt modelId="{1E3C1A09-115C-4250-BF6E-39B98D496199}" type="pres">
      <dgm:prSet presAssocID="{2B1F513D-E840-45C8-8C67-0778FB33DCE8}" presName="parentLin" presStyleCnt="0"/>
      <dgm:spPr/>
    </dgm:pt>
    <dgm:pt modelId="{EF3D2BBA-2AEB-4490-AD29-27A6BBD12D1E}" type="pres">
      <dgm:prSet presAssocID="{2B1F513D-E840-45C8-8C67-0778FB33DCE8}" presName="parentLeftMargin" presStyleLbl="node1" presStyleIdx="0" presStyleCnt="6"/>
      <dgm:spPr/>
      <dgm:t>
        <a:bodyPr/>
        <a:lstStyle/>
        <a:p>
          <a:endParaRPr lang="ru-RU"/>
        </a:p>
      </dgm:t>
    </dgm:pt>
    <dgm:pt modelId="{C76709E5-ED75-4BBE-9862-AC8C96686170}" type="pres">
      <dgm:prSet presAssocID="{2B1F513D-E840-45C8-8C67-0778FB33DCE8}" presName="parentText" presStyleLbl="node1" presStyleIdx="0" presStyleCnt="6">
        <dgm:presLayoutVars>
          <dgm:chMax val="0"/>
          <dgm:bulletEnabled val="1"/>
        </dgm:presLayoutVars>
      </dgm:prSet>
      <dgm:spPr/>
      <dgm:t>
        <a:bodyPr/>
        <a:lstStyle/>
        <a:p>
          <a:endParaRPr lang="ru-RU"/>
        </a:p>
      </dgm:t>
    </dgm:pt>
    <dgm:pt modelId="{CFA04F2F-90AC-4491-8AF7-BAB746C37336}" type="pres">
      <dgm:prSet presAssocID="{2B1F513D-E840-45C8-8C67-0778FB33DCE8}" presName="negativeSpace" presStyleCnt="0"/>
      <dgm:spPr/>
    </dgm:pt>
    <dgm:pt modelId="{FC2A3A42-F51B-4336-8244-82509FA0E739}" type="pres">
      <dgm:prSet presAssocID="{2B1F513D-E840-45C8-8C67-0778FB33DCE8}" presName="childText" presStyleLbl="conFgAcc1" presStyleIdx="0" presStyleCnt="6">
        <dgm:presLayoutVars>
          <dgm:bulletEnabled val="1"/>
        </dgm:presLayoutVars>
      </dgm:prSet>
      <dgm:spPr/>
      <dgm:t>
        <a:bodyPr/>
        <a:lstStyle/>
        <a:p>
          <a:endParaRPr lang="ru-RU"/>
        </a:p>
      </dgm:t>
    </dgm:pt>
    <dgm:pt modelId="{8E016D34-F565-4A3C-A113-E19A4433ED2D}" type="pres">
      <dgm:prSet presAssocID="{FDCD2F82-30FA-4AD1-A8C6-D94AB5B121C5}" presName="spaceBetweenRectangles" presStyleCnt="0"/>
      <dgm:spPr/>
    </dgm:pt>
    <dgm:pt modelId="{F392D90F-0A6D-45E4-B6A3-32BE109ACBC4}" type="pres">
      <dgm:prSet presAssocID="{498D7EF1-1010-4601-94D0-11FCFFD2031B}" presName="parentLin" presStyleCnt="0"/>
      <dgm:spPr/>
    </dgm:pt>
    <dgm:pt modelId="{27EC2F35-FCC8-43A9-B9F8-C5D548832675}" type="pres">
      <dgm:prSet presAssocID="{498D7EF1-1010-4601-94D0-11FCFFD2031B}" presName="parentLeftMargin" presStyleLbl="node1" presStyleIdx="0" presStyleCnt="6"/>
      <dgm:spPr/>
      <dgm:t>
        <a:bodyPr/>
        <a:lstStyle/>
        <a:p>
          <a:endParaRPr lang="ru-RU"/>
        </a:p>
      </dgm:t>
    </dgm:pt>
    <dgm:pt modelId="{F8296B3F-0FCB-4011-A937-27C3BDEB2CF8}" type="pres">
      <dgm:prSet presAssocID="{498D7EF1-1010-4601-94D0-11FCFFD2031B}" presName="parentText" presStyleLbl="node1" presStyleIdx="1" presStyleCnt="6">
        <dgm:presLayoutVars>
          <dgm:chMax val="0"/>
          <dgm:bulletEnabled val="1"/>
        </dgm:presLayoutVars>
      </dgm:prSet>
      <dgm:spPr/>
      <dgm:t>
        <a:bodyPr/>
        <a:lstStyle/>
        <a:p>
          <a:endParaRPr lang="ru-RU"/>
        </a:p>
      </dgm:t>
    </dgm:pt>
    <dgm:pt modelId="{85EB7DC8-8710-407C-BBEB-96D368EC84E0}" type="pres">
      <dgm:prSet presAssocID="{498D7EF1-1010-4601-94D0-11FCFFD2031B}" presName="negativeSpace" presStyleCnt="0"/>
      <dgm:spPr/>
    </dgm:pt>
    <dgm:pt modelId="{7C8DAAFA-136F-4F59-AA6F-1890037C133D}" type="pres">
      <dgm:prSet presAssocID="{498D7EF1-1010-4601-94D0-11FCFFD2031B}" presName="childText" presStyleLbl="conFgAcc1" presStyleIdx="1" presStyleCnt="6">
        <dgm:presLayoutVars>
          <dgm:bulletEnabled val="1"/>
        </dgm:presLayoutVars>
      </dgm:prSet>
      <dgm:spPr/>
      <dgm:t>
        <a:bodyPr/>
        <a:lstStyle/>
        <a:p>
          <a:endParaRPr lang="ru-RU"/>
        </a:p>
      </dgm:t>
    </dgm:pt>
    <dgm:pt modelId="{3C9D8086-1E52-46B8-AC1E-5B0237F35CB0}" type="pres">
      <dgm:prSet presAssocID="{4277252A-07DD-4248-B5F5-1034F36D5C9E}" presName="spaceBetweenRectangles" presStyleCnt="0"/>
      <dgm:spPr/>
    </dgm:pt>
    <dgm:pt modelId="{F266096A-DB5A-4A1F-B511-18B5E1E2C291}" type="pres">
      <dgm:prSet presAssocID="{81B04546-2B5D-4615-91E9-6F3D36369091}" presName="parentLin" presStyleCnt="0"/>
      <dgm:spPr/>
    </dgm:pt>
    <dgm:pt modelId="{DE8F5619-7C2E-4996-95D2-2C42D432E840}" type="pres">
      <dgm:prSet presAssocID="{81B04546-2B5D-4615-91E9-6F3D36369091}" presName="parentLeftMargin" presStyleLbl="node1" presStyleIdx="1" presStyleCnt="6"/>
      <dgm:spPr/>
      <dgm:t>
        <a:bodyPr/>
        <a:lstStyle/>
        <a:p>
          <a:endParaRPr lang="ru-RU"/>
        </a:p>
      </dgm:t>
    </dgm:pt>
    <dgm:pt modelId="{E0E99CC3-8B0B-4197-83AD-2A2E08720502}" type="pres">
      <dgm:prSet presAssocID="{81B04546-2B5D-4615-91E9-6F3D36369091}" presName="parentText" presStyleLbl="node1" presStyleIdx="2" presStyleCnt="6">
        <dgm:presLayoutVars>
          <dgm:chMax val="0"/>
          <dgm:bulletEnabled val="1"/>
        </dgm:presLayoutVars>
      </dgm:prSet>
      <dgm:spPr/>
      <dgm:t>
        <a:bodyPr/>
        <a:lstStyle/>
        <a:p>
          <a:endParaRPr lang="ru-RU"/>
        </a:p>
      </dgm:t>
    </dgm:pt>
    <dgm:pt modelId="{64E1E1D9-73D7-46EF-88C7-EBAF23EA4DB6}" type="pres">
      <dgm:prSet presAssocID="{81B04546-2B5D-4615-91E9-6F3D36369091}" presName="negativeSpace" presStyleCnt="0"/>
      <dgm:spPr/>
    </dgm:pt>
    <dgm:pt modelId="{284FE19C-3397-49C3-8D10-F6D03DFF6EEC}" type="pres">
      <dgm:prSet presAssocID="{81B04546-2B5D-4615-91E9-6F3D36369091}" presName="childText" presStyleLbl="conFgAcc1" presStyleIdx="2" presStyleCnt="6">
        <dgm:presLayoutVars>
          <dgm:bulletEnabled val="1"/>
        </dgm:presLayoutVars>
      </dgm:prSet>
      <dgm:spPr/>
      <dgm:t>
        <a:bodyPr/>
        <a:lstStyle/>
        <a:p>
          <a:endParaRPr lang="ru-RU"/>
        </a:p>
      </dgm:t>
    </dgm:pt>
    <dgm:pt modelId="{8DF50063-36F6-44D7-AB39-BE1681569744}" type="pres">
      <dgm:prSet presAssocID="{D1DBD986-F651-4FF1-897C-0A332554DBB4}" presName="spaceBetweenRectangles" presStyleCnt="0"/>
      <dgm:spPr/>
    </dgm:pt>
    <dgm:pt modelId="{932F3EAF-EC6B-43B8-9C20-458D1335151C}" type="pres">
      <dgm:prSet presAssocID="{830589B0-F2CD-4767-9DA1-15D8296E4741}" presName="parentLin" presStyleCnt="0"/>
      <dgm:spPr/>
    </dgm:pt>
    <dgm:pt modelId="{FA291265-EF54-4DEF-A5C3-130543010425}" type="pres">
      <dgm:prSet presAssocID="{830589B0-F2CD-4767-9DA1-15D8296E4741}" presName="parentLeftMargin" presStyleLbl="node1" presStyleIdx="2" presStyleCnt="6"/>
      <dgm:spPr/>
      <dgm:t>
        <a:bodyPr/>
        <a:lstStyle/>
        <a:p>
          <a:endParaRPr lang="ru-RU"/>
        </a:p>
      </dgm:t>
    </dgm:pt>
    <dgm:pt modelId="{4B823816-5CCF-4592-AB3A-20F7F2057F09}" type="pres">
      <dgm:prSet presAssocID="{830589B0-F2CD-4767-9DA1-15D8296E4741}" presName="parentText" presStyleLbl="node1" presStyleIdx="3" presStyleCnt="6">
        <dgm:presLayoutVars>
          <dgm:chMax val="0"/>
          <dgm:bulletEnabled val="1"/>
        </dgm:presLayoutVars>
      </dgm:prSet>
      <dgm:spPr/>
      <dgm:t>
        <a:bodyPr/>
        <a:lstStyle/>
        <a:p>
          <a:endParaRPr lang="ru-RU"/>
        </a:p>
      </dgm:t>
    </dgm:pt>
    <dgm:pt modelId="{33F2030F-C383-4DC3-9646-1ECB9F24B5C0}" type="pres">
      <dgm:prSet presAssocID="{830589B0-F2CD-4767-9DA1-15D8296E4741}" presName="negativeSpace" presStyleCnt="0"/>
      <dgm:spPr/>
    </dgm:pt>
    <dgm:pt modelId="{07A3CFF5-B619-481C-820E-F579196F40D4}" type="pres">
      <dgm:prSet presAssocID="{830589B0-F2CD-4767-9DA1-15D8296E4741}" presName="childText" presStyleLbl="conFgAcc1" presStyleIdx="3" presStyleCnt="6">
        <dgm:presLayoutVars>
          <dgm:bulletEnabled val="1"/>
        </dgm:presLayoutVars>
      </dgm:prSet>
      <dgm:spPr/>
      <dgm:t>
        <a:bodyPr/>
        <a:lstStyle/>
        <a:p>
          <a:endParaRPr lang="ru-RU"/>
        </a:p>
      </dgm:t>
    </dgm:pt>
    <dgm:pt modelId="{A0007D6E-FEA1-4A0A-BC06-E266630FA1A0}" type="pres">
      <dgm:prSet presAssocID="{7276109E-45F8-4CE9-BAAC-ABCD150FEADB}" presName="spaceBetweenRectangles" presStyleCnt="0"/>
      <dgm:spPr/>
    </dgm:pt>
    <dgm:pt modelId="{55663C0E-F9A7-44A5-B56F-ED71D0E8EFE1}" type="pres">
      <dgm:prSet presAssocID="{6B59DD8A-CA84-4A3E-ADBF-C2167026C1B2}" presName="parentLin" presStyleCnt="0"/>
      <dgm:spPr/>
    </dgm:pt>
    <dgm:pt modelId="{7E2EE189-BA9A-4EAA-8940-759545E5186D}" type="pres">
      <dgm:prSet presAssocID="{6B59DD8A-CA84-4A3E-ADBF-C2167026C1B2}" presName="parentLeftMargin" presStyleLbl="node1" presStyleIdx="3" presStyleCnt="6"/>
      <dgm:spPr/>
      <dgm:t>
        <a:bodyPr/>
        <a:lstStyle/>
        <a:p>
          <a:endParaRPr lang="ru-RU"/>
        </a:p>
      </dgm:t>
    </dgm:pt>
    <dgm:pt modelId="{842652C4-8C2F-4895-9D76-018B0B47954E}" type="pres">
      <dgm:prSet presAssocID="{6B59DD8A-CA84-4A3E-ADBF-C2167026C1B2}" presName="parentText" presStyleLbl="node1" presStyleIdx="4" presStyleCnt="6">
        <dgm:presLayoutVars>
          <dgm:chMax val="0"/>
          <dgm:bulletEnabled val="1"/>
        </dgm:presLayoutVars>
      </dgm:prSet>
      <dgm:spPr/>
      <dgm:t>
        <a:bodyPr/>
        <a:lstStyle/>
        <a:p>
          <a:endParaRPr lang="ru-RU"/>
        </a:p>
      </dgm:t>
    </dgm:pt>
    <dgm:pt modelId="{0B4C8371-EFC5-4A1C-97A7-CF31455463D4}" type="pres">
      <dgm:prSet presAssocID="{6B59DD8A-CA84-4A3E-ADBF-C2167026C1B2}" presName="negativeSpace" presStyleCnt="0"/>
      <dgm:spPr/>
    </dgm:pt>
    <dgm:pt modelId="{07D7672F-8EA9-4868-898E-59B02B467F7C}" type="pres">
      <dgm:prSet presAssocID="{6B59DD8A-CA84-4A3E-ADBF-C2167026C1B2}" presName="childText" presStyleLbl="conFgAcc1" presStyleIdx="4" presStyleCnt="6">
        <dgm:presLayoutVars>
          <dgm:bulletEnabled val="1"/>
        </dgm:presLayoutVars>
      </dgm:prSet>
      <dgm:spPr/>
      <dgm:t>
        <a:bodyPr/>
        <a:lstStyle/>
        <a:p>
          <a:endParaRPr lang="ru-RU"/>
        </a:p>
      </dgm:t>
    </dgm:pt>
    <dgm:pt modelId="{4A70AAE9-BC2E-45DF-83B5-1254ED0CFB85}" type="pres">
      <dgm:prSet presAssocID="{B9651301-DE3D-4DC2-8586-36F94D2D0E04}" presName="spaceBetweenRectangles" presStyleCnt="0"/>
      <dgm:spPr/>
    </dgm:pt>
    <dgm:pt modelId="{69C12D2C-532A-4BFC-80B1-816081FD1ED2}" type="pres">
      <dgm:prSet presAssocID="{4DD2D4B3-C020-486B-BDA3-149148A55587}" presName="parentLin" presStyleCnt="0"/>
      <dgm:spPr/>
    </dgm:pt>
    <dgm:pt modelId="{72B2A4A9-A7B6-422C-9B88-0BA6BFF80680}" type="pres">
      <dgm:prSet presAssocID="{4DD2D4B3-C020-486B-BDA3-149148A55587}" presName="parentLeftMargin" presStyleLbl="node1" presStyleIdx="4" presStyleCnt="6"/>
      <dgm:spPr/>
      <dgm:t>
        <a:bodyPr/>
        <a:lstStyle/>
        <a:p>
          <a:endParaRPr lang="ru-RU"/>
        </a:p>
      </dgm:t>
    </dgm:pt>
    <dgm:pt modelId="{5929C177-DDC3-4FD0-BFB9-CC49B3165BA3}" type="pres">
      <dgm:prSet presAssocID="{4DD2D4B3-C020-486B-BDA3-149148A55587}" presName="parentText" presStyleLbl="node1" presStyleIdx="5" presStyleCnt="6">
        <dgm:presLayoutVars>
          <dgm:chMax val="0"/>
          <dgm:bulletEnabled val="1"/>
        </dgm:presLayoutVars>
      </dgm:prSet>
      <dgm:spPr/>
      <dgm:t>
        <a:bodyPr/>
        <a:lstStyle/>
        <a:p>
          <a:endParaRPr lang="ru-RU"/>
        </a:p>
      </dgm:t>
    </dgm:pt>
    <dgm:pt modelId="{F727D442-758C-4A58-A593-4A5A8FF3AC44}" type="pres">
      <dgm:prSet presAssocID="{4DD2D4B3-C020-486B-BDA3-149148A55587}" presName="negativeSpace" presStyleCnt="0"/>
      <dgm:spPr/>
    </dgm:pt>
    <dgm:pt modelId="{2EA327F7-E026-460E-B030-231B15590CFB}" type="pres">
      <dgm:prSet presAssocID="{4DD2D4B3-C020-486B-BDA3-149148A55587}" presName="childText" presStyleLbl="conFgAcc1" presStyleIdx="5" presStyleCnt="6">
        <dgm:presLayoutVars>
          <dgm:bulletEnabled val="1"/>
        </dgm:presLayoutVars>
      </dgm:prSet>
      <dgm:spPr/>
      <dgm:t>
        <a:bodyPr/>
        <a:lstStyle/>
        <a:p>
          <a:endParaRPr lang="ru-RU"/>
        </a:p>
      </dgm:t>
    </dgm:pt>
  </dgm:ptLst>
  <dgm:cxnLst>
    <dgm:cxn modelId="{7E8D02CA-A747-4988-8459-DA2D06212D79}" srcId="{81B04546-2B5D-4615-91E9-6F3D36369091}" destId="{8B7B1898-8089-41D8-BAAB-D758E2426B3A}" srcOrd="0" destOrd="0" parTransId="{413FCA2A-F26D-4EBC-BE96-69F0C23FC855}" sibTransId="{F26B7F18-D2EF-43F9-BAA8-F112382B0186}"/>
    <dgm:cxn modelId="{FB6EE3F8-BE28-4ADC-B0E6-D958F9AE4A80}" type="presOf" srcId="{35CF2E2B-0650-489F-8717-94AE9852513D}" destId="{07D7672F-8EA9-4868-898E-59B02B467F7C}" srcOrd="0" destOrd="0" presId="urn:microsoft.com/office/officeart/2005/8/layout/list1"/>
    <dgm:cxn modelId="{793B1E5F-CA72-434A-B93A-2247E60A0507}" srcId="{4DD2D4B3-C020-486B-BDA3-149148A55587}" destId="{848B02CA-762E-4983-A3D7-56A973385939}" srcOrd="0" destOrd="0" parTransId="{BCA04E6F-D554-4D36-A3A4-7ECD64022D6F}" sibTransId="{772FF390-0BA2-47A1-9E07-0F697C21CFB4}"/>
    <dgm:cxn modelId="{CED007B0-8C7B-4C88-BCA6-B4190DDE7A01}" type="presOf" srcId="{830589B0-F2CD-4767-9DA1-15D8296E4741}" destId="{FA291265-EF54-4DEF-A5C3-130543010425}" srcOrd="0" destOrd="0" presId="urn:microsoft.com/office/officeart/2005/8/layout/list1"/>
    <dgm:cxn modelId="{314065FA-971F-41E7-A576-0784EA2C1992}" type="presOf" srcId="{2B1F513D-E840-45C8-8C67-0778FB33DCE8}" destId="{C76709E5-ED75-4BBE-9862-AC8C96686170}" srcOrd="1" destOrd="0" presId="urn:microsoft.com/office/officeart/2005/8/layout/list1"/>
    <dgm:cxn modelId="{4C432DBF-4F87-47A5-9837-868CE8792635}" type="presOf" srcId="{498D7EF1-1010-4601-94D0-11FCFFD2031B}" destId="{27EC2F35-FCC8-43A9-B9F8-C5D548832675}" srcOrd="0" destOrd="0" presId="urn:microsoft.com/office/officeart/2005/8/layout/list1"/>
    <dgm:cxn modelId="{A406E2ED-085B-4DB5-8042-E67FA289F316}" type="presOf" srcId="{2B1F513D-E840-45C8-8C67-0778FB33DCE8}" destId="{EF3D2BBA-2AEB-4490-AD29-27A6BBD12D1E}" srcOrd="0" destOrd="0" presId="urn:microsoft.com/office/officeart/2005/8/layout/list1"/>
    <dgm:cxn modelId="{C5FE61C0-4E37-410E-8C4F-FF3A3AC1F855}" srcId="{9FB1427E-7E7D-46ED-8E52-71DCA7E970E4}" destId="{498D7EF1-1010-4601-94D0-11FCFFD2031B}" srcOrd="1" destOrd="0" parTransId="{66E7459D-D059-49D2-9DDC-1232456238F7}" sibTransId="{4277252A-07DD-4248-B5F5-1034F36D5C9E}"/>
    <dgm:cxn modelId="{8698A971-2E91-46AB-A714-AC03EA3B9197}" srcId="{830589B0-F2CD-4767-9DA1-15D8296E4741}" destId="{E175CE2F-E7EE-4EA6-B215-35ED530E0603}" srcOrd="0" destOrd="0" parTransId="{45FA6EF6-C08C-4E65-94D4-2521333BC039}" sibTransId="{DD42E001-AC83-4E07-881F-04025F4B1B03}"/>
    <dgm:cxn modelId="{55F3EE64-16D2-4F91-A499-90C8E2520FF4}" type="presOf" srcId="{4DD2D4B3-C020-486B-BDA3-149148A55587}" destId="{72B2A4A9-A7B6-422C-9B88-0BA6BFF80680}" srcOrd="0" destOrd="0" presId="urn:microsoft.com/office/officeart/2005/8/layout/list1"/>
    <dgm:cxn modelId="{33CD87C5-BCA0-4F4A-A107-9AAA2EC75D2F}" srcId="{4DD2D4B3-C020-486B-BDA3-149148A55587}" destId="{001247D0-9BE1-4BFF-9E30-37F7096EA1CC}" srcOrd="1" destOrd="0" parTransId="{C9F83BB2-900D-4AE9-806E-A2510F4BD049}" sibTransId="{D959E0D6-4CF2-4E86-96F4-8D0532596DD5}"/>
    <dgm:cxn modelId="{8E1D77F0-6C24-46E8-807B-5098323E434D}" srcId="{2B1F513D-E840-45C8-8C67-0778FB33DCE8}" destId="{CE7A2D7D-C472-46C7-9903-3BA7DDBF2437}" srcOrd="0" destOrd="0" parTransId="{0013396E-AD16-4AAD-8826-8070AB82A319}" sibTransId="{4967084D-92CA-44FE-965C-41C292609088}"/>
    <dgm:cxn modelId="{9719A320-2D6E-439C-971C-CB960EA7F639}" type="presOf" srcId="{498D7EF1-1010-4601-94D0-11FCFFD2031B}" destId="{F8296B3F-0FCB-4011-A937-27C3BDEB2CF8}" srcOrd="1" destOrd="0" presId="urn:microsoft.com/office/officeart/2005/8/layout/list1"/>
    <dgm:cxn modelId="{D565F97A-A78D-40C8-8F25-3E54DF4388E6}" srcId="{9FB1427E-7E7D-46ED-8E52-71DCA7E970E4}" destId="{2B1F513D-E840-45C8-8C67-0778FB33DCE8}" srcOrd="0" destOrd="0" parTransId="{675F42E8-823B-4C99-AFFC-96FB3EF51CA8}" sibTransId="{FDCD2F82-30FA-4AD1-A8C6-D94AB5B121C5}"/>
    <dgm:cxn modelId="{883E717D-1A02-4956-911D-54E762F7C185}" srcId="{9FB1427E-7E7D-46ED-8E52-71DCA7E970E4}" destId="{81B04546-2B5D-4615-91E9-6F3D36369091}" srcOrd="2" destOrd="0" parTransId="{D57F2325-9EF8-4E18-BEA7-D48FFBE50F5A}" sibTransId="{D1DBD986-F651-4FF1-897C-0A332554DBB4}"/>
    <dgm:cxn modelId="{601EFF2F-C431-4C48-BD9B-1DD5A944161B}" type="presOf" srcId="{81B04546-2B5D-4615-91E9-6F3D36369091}" destId="{DE8F5619-7C2E-4996-95D2-2C42D432E840}" srcOrd="0" destOrd="0" presId="urn:microsoft.com/office/officeart/2005/8/layout/list1"/>
    <dgm:cxn modelId="{8AE776F4-C90C-4BFE-80E1-707BC964B0A4}" type="presOf" srcId="{6B59DD8A-CA84-4A3E-ADBF-C2167026C1B2}" destId="{7E2EE189-BA9A-4EAA-8940-759545E5186D}" srcOrd="0" destOrd="0" presId="urn:microsoft.com/office/officeart/2005/8/layout/list1"/>
    <dgm:cxn modelId="{ED95C8F1-B2C2-48A2-8745-FE9CD04FC127}" srcId="{9FB1427E-7E7D-46ED-8E52-71DCA7E970E4}" destId="{4DD2D4B3-C020-486B-BDA3-149148A55587}" srcOrd="5" destOrd="0" parTransId="{6B97EF8B-B3CF-40F6-9FC1-5862E80EF5B1}" sibTransId="{C2148C2E-78B2-4882-B1F5-617DA009F1E5}"/>
    <dgm:cxn modelId="{BB7636EF-1397-4BFA-9825-89A7A77E12E3}" type="presOf" srcId="{6B59DD8A-CA84-4A3E-ADBF-C2167026C1B2}" destId="{842652C4-8C2F-4895-9D76-018B0B47954E}" srcOrd="1" destOrd="0" presId="urn:microsoft.com/office/officeart/2005/8/layout/list1"/>
    <dgm:cxn modelId="{C3A11ADB-C4F3-4DD5-8B80-47578389C7C6}" srcId="{9FB1427E-7E7D-46ED-8E52-71DCA7E970E4}" destId="{6B59DD8A-CA84-4A3E-ADBF-C2167026C1B2}" srcOrd="4" destOrd="0" parTransId="{5CE03627-85DE-4B65-89DF-E7B50F899A41}" sibTransId="{B9651301-DE3D-4DC2-8586-36F94D2D0E04}"/>
    <dgm:cxn modelId="{960D72D0-DC76-4760-976C-CD59B162F7A5}" type="presOf" srcId="{001247D0-9BE1-4BFF-9E30-37F7096EA1CC}" destId="{2EA327F7-E026-460E-B030-231B15590CFB}" srcOrd="0" destOrd="1" presId="urn:microsoft.com/office/officeart/2005/8/layout/list1"/>
    <dgm:cxn modelId="{D4268773-11EE-49D3-AE66-51247C105D2C}" type="presOf" srcId="{E175CE2F-E7EE-4EA6-B215-35ED530E0603}" destId="{07A3CFF5-B619-481C-820E-F579196F40D4}" srcOrd="0" destOrd="0" presId="urn:microsoft.com/office/officeart/2005/8/layout/list1"/>
    <dgm:cxn modelId="{A6E0DD5C-53B3-4D43-8B25-F3F0D6A04F36}" srcId="{6B59DD8A-CA84-4A3E-ADBF-C2167026C1B2}" destId="{35CF2E2B-0650-489F-8717-94AE9852513D}" srcOrd="0" destOrd="0" parTransId="{6744A33B-BF53-4BFC-9079-532153D750A8}" sibTransId="{3B7D9D73-98BA-4E7F-8EC1-9013A8C6D499}"/>
    <dgm:cxn modelId="{9EB211AA-A2AD-41BC-91A3-8E683BEB69D4}" type="presOf" srcId="{CE7A2D7D-C472-46C7-9903-3BA7DDBF2437}" destId="{FC2A3A42-F51B-4336-8244-82509FA0E739}" srcOrd="0" destOrd="0" presId="urn:microsoft.com/office/officeart/2005/8/layout/list1"/>
    <dgm:cxn modelId="{C34D2F4A-7792-442A-ABCE-CF0B6321AEF2}" srcId="{498D7EF1-1010-4601-94D0-11FCFFD2031B}" destId="{E0C6ECE2-9448-4854-B446-CEB2512E1348}" srcOrd="0" destOrd="0" parTransId="{161EDC5D-1BE1-4A30-B522-1277DD17B27C}" sibTransId="{00A60714-3391-49C6-98A7-B1A306A4B066}"/>
    <dgm:cxn modelId="{18D8C614-CA04-4A31-8A48-CD51CFC8CF4C}" type="presOf" srcId="{8B7B1898-8089-41D8-BAAB-D758E2426B3A}" destId="{284FE19C-3397-49C3-8D10-F6D03DFF6EEC}" srcOrd="0" destOrd="0" presId="urn:microsoft.com/office/officeart/2005/8/layout/list1"/>
    <dgm:cxn modelId="{3D5CB8BB-D2EA-4C16-99F5-66294BD7AF1B}" type="presOf" srcId="{81B04546-2B5D-4615-91E9-6F3D36369091}" destId="{E0E99CC3-8B0B-4197-83AD-2A2E08720502}" srcOrd="1" destOrd="0" presId="urn:microsoft.com/office/officeart/2005/8/layout/list1"/>
    <dgm:cxn modelId="{D8A10413-C011-426E-AA57-B2A0F5720895}" type="presOf" srcId="{4DD2D4B3-C020-486B-BDA3-149148A55587}" destId="{5929C177-DDC3-4FD0-BFB9-CC49B3165BA3}" srcOrd="1" destOrd="0" presId="urn:microsoft.com/office/officeart/2005/8/layout/list1"/>
    <dgm:cxn modelId="{239DDA3E-822F-4839-B1DA-A3994F6B449D}" srcId="{9FB1427E-7E7D-46ED-8E52-71DCA7E970E4}" destId="{830589B0-F2CD-4767-9DA1-15D8296E4741}" srcOrd="3" destOrd="0" parTransId="{14592047-48C8-4C50-9D1C-6C3548FFE879}" sibTransId="{7276109E-45F8-4CE9-BAAC-ABCD150FEADB}"/>
    <dgm:cxn modelId="{7738B9E4-0B26-4FC1-B15C-6CCE3E603CA3}" type="presOf" srcId="{848B02CA-762E-4983-A3D7-56A973385939}" destId="{2EA327F7-E026-460E-B030-231B15590CFB}" srcOrd="0" destOrd="0" presId="urn:microsoft.com/office/officeart/2005/8/layout/list1"/>
    <dgm:cxn modelId="{F401D6E1-652F-451F-9B50-A344E150C56C}" type="presOf" srcId="{830589B0-F2CD-4767-9DA1-15D8296E4741}" destId="{4B823816-5CCF-4592-AB3A-20F7F2057F09}" srcOrd="1" destOrd="0" presId="urn:microsoft.com/office/officeart/2005/8/layout/list1"/>
    <dgm:cxn modelId="{7BC4562B-DE17-435A-9529-BCF82F87654E}" type="presOf" srcId="{E0C6ECE2-9448-4854-B446-CEB2512E1348}" destId="{7C8DAAFA-136F-4F59-AA6F-1890037C133D}" srcOrd="0" destOrd="0" presId="urn:microsoft.com/office/officeart/2005/8/layout/list1"/>
    <dgm:cxn modelId="{9117CD4D-0F95-4B44-B200-A81A7C720AB3}" type="presOf" srcId="{9FB1427E-7E7D-46ED-8E52-71DCA7E970E4}" destId="{EEEBBA10-EFD6-48F3-848A-1221CF1D8C47}" srcOrd="0" destOrd="0" presId="urn:microsoft.com/office/officeart/2005/8/layout/list1"/>
    <dgm:cxn modelId="{F30C46F8-0333-425D-BE3A-C9365E4E0B10}" type="presParOf" srcId="{EEEBBA10-EFD6-48F3-848A-1221CF1D8C47}" destId="{1E3C1A09-115C-4250-BF6E-39B98D496199}" srcOrd="0" destOrd="0" presId="urn:microsoft.com/office/officeart/2005/8/layout/list1"/>
    <dgm:cxn modelId="{E5246D7C-265E-4545-AAB7-BBA25762C831}" type="presParOf" srcId="{1E3C1A09-115C-4250-BF6E-39B98D496199}" destId="{EF3D2BBA-2AEB-4490-AD29-27A6BBD12D1E}" srcOrd="0" destOrd="0" presId="urn:microsoft.com/office/officeart/2005/8/layout/list1"/>
    <dgm:cxn modelId="{75E521DB-DBE9-4A85-8A80-BE3F9C0ABCA6}" type="presParOf" srcId="{1E3C1A09-115C-4250-BF6E-39B98D496199}" destId="{C76709E5-ED75-4BBE-9862-AC8C96686170}" srcOrd="1" destOrd="0" presId="urn:microsoft.com/office/officeart/2005/8/layout/list1"/>
    <dgm:cxn modelId="{E6754502-1E4D-4F00-821F-54EFAFB6437B}" type="presParOf" srcId="{EEEBBA10-EFD6-48F3-848A-1221CF1D8C47}" destId="{CFA04F2F-90AC-4491-8AF7-BAB746C37336}" srcOrd="1" destOrd="0" presId="urn:microsoft.com/office/officeart/2005/8/layout/list1"/>
    <dgm:cxn modelId="{779F1273-C6EB-4797-AF7D-5C691C9BA548}" type="presParOf" srcId="{EEEBBA10-EFD6-48F3-848A-1221CF1D8C47}" destId="{FC2A3A42-F51B-4336-8244-82509FA0E739}" srcOrd="2" destOrd="0" presId="urn:microsoft.com/office/officeart/2005/8/layout/list1"/>
    <dgm:cxn modelId="{DE88A47C-290A-4290-B30E-649F64395E6C}" type="presParOf" srcId="{EEEBBA10-EFD6-48F3-848A-1221CF1D8C47}" destId="{8E016D34-F565-4A3C-A113-E19A4433ED2D}" srcOrd="3" destOrd="0" presId="urn:microsoft.com/office/officeart/2005/8/layout/list1"/>
    <dgm:cxn modelId="{07371DF9-B203-413B-BB61-2355A9BC1C49}" type="presParOf" srcId="{EEEBBA10-EFD6-48F3-848A-1221CF1D8C47}" destId="{F392D90F-0A6D-45E4-B6A3-32BE109ACBC4}" srcOrd="4" destOrd="0" presId="urn:microsoft.com/office/officeart/2005/8/layout/list1"/>
    <dgm:cxn modelId="{F6626E78-DF50-4DE0-ADB3-CDAE13B6C06C}" type="presParOf" srcId="{F392D90F-0A6D-45E4-B6A3-32BE109ACBC4}" destId="{27EC2F35-FCC8-43A9-B9F8-C5D548832675}" srcOrd="0" destOrd="0" presId="urn:microsoft.com/office/officeart/2005/8/layout/list1"/>
    <dgm:cxn modelId="{D2095965-2BA4-4A41-9C6E-A00D5E2B8758}" type="presParOf" srcId="{F392D90F-0A6D-45E4-B6A3-32BE109ACBC4}" destId="{F8296B3F-0FCB-4011-A937-27C3BDEB2CF8}" srcOrd="1" destOrd="0" presId="urn:microsoft.com/office/officeart/2005/8/layout/list1"/>
    <dgm:cxn modelId="{FF7FBDA3-2E26-4C14-8326-3298E0A3C4F7}" type="presParOf" srcId="{EEEBBA10-EFD6-48F3-848A-1221CF1D8C47}" destId="{85EB7DC8-8710-407C-BBEB-96D368EC84E0}" srcOrd="5" destOrd="0" presId="urn:microsoft.com/office/officeart/2005/8/layout/list1"/>
    <dgm:cxn modelId="{D017BA6C-814F-45AC-9EC6-E2A73F6EFFE6}" type="presParOf" srcId="{EEEBBA10-EFD6-48F3-848A-1221CF1D8C47}" destId="{7C8DAAFA-136F-4F59-AA6F-1890037C133D}" srcOrd="6" destOrd="0" presId="urn:microsoft.com/office/officeart/2005/8/layout/list1"/>
    <dgm:cxn modelId="{43400195-A978-49F8-AA32-E1BD810EC97A}" type="presParOf" srcId="{EEEBBA10-EFD6-48F3-848A-1221CF1D8C47}" destId="{3C9D8086-1E52-46B8-AC1E-5B0237F35CB0}" srcOrd="7" destOrd="0" presId="urn:microsoft.com/office/officeart/2005/8/layout/list1"/>
    <dgm:cxn modelId="{9555474C-5A82-4D89-95C4-30E7C3C7238E}" type="presParOf" srcId="{EEEBBA10-EFD6-48F3-848A-1221CF1D8C47}" destId="{F266096A-DB5A-4A1F-B511-18B5E1E2C291}" srcOrd="8" destOrd="0" presId="urn:microsoft.com/office/officeart/2005/8/layout/list1"/>
    <dgm:cxn modelId="{EA3ECEC0-701E-4C79-9436-4E64790AA599}" type="presParOf" srcId="{F266096A-DB5A-4A1F-B511-18B5E1E2C291}" destId="{DE8F5619-7C2E-4996-95D2-2C42D432E840}" srcOrd="0" destOrd="0" presId="urn:microsoft.com/office/officeart/2005/8/layout/list1"/>
    <dgm:cxn modelId="{BAB17AA3-BD69-4488-BBE1-77D7CD351B0D}" type="presParOf" srcId="{F266096A-DB5A-4A1F-B511-18B5E1E2C291}" destId="{E0E99CC3-8B0B-4197-83AD-2A2E08720502}" srcOrd="1" destOrd="0" presId="urn:microsoft.com/office/officeart/2005/8/layout/list1"/>
    <dgm:cxn modelId="{97749507-B209-4467-800F-470FBD67419B}" type="presParOf" srcId="{EEEBBA10-EFD6-48F3-848A-1221CF1D8C47}" destId="{64E1E1D9-73D7-46EF-88C7-EBAF23EA4DB6}" srcOrd="9" destOrd="0" presId="urn:microsoft.com/office/officeart/2005/8/layout/list1"/>
    <dgm:cxn modelId="{689554CE-A62C-42B2-8DB6-48026FCDA0B9}" type="presParOf" srcId="{EEEBBA10-EFD6-48F3-848A-1221CF1D8C47}" destId="{284FE19C-3397-49C3-8D10-F6D03DFF6EEC}" srcOrd="10" destOrd="0" presId="urn:microsoft.com/office/officeart/2005/8/layout/list1"/>
    <dgm:cxn modelId="{33458948-E0B0-4CB3-A89E-6C0CF7E06ED1}" type="presParOf" srcId="{EEEBBA10-EFD6-48F3-848A-1221CF1D8C47}" destId="{8DF50063-36F6-44D7-AB39-BE1681569744}" srcOrd="11" destOrd="0" presId="urn:microsoft.com/office/officeart/2005/8/layout/list1"/>
    <dgm:cxn modelId="{5F726B89-17B4-437A-B150-2821FD1EBB75}" type="presParOf" srcId="{EEEBBA10-EFD6-48F3-848A-1221CF1D8C47}" destId="{932F3EAF-EC6B-43B8-9C20-458D1335151C}" srcOrd="12" destOrd="0" presId="urn:microsoft.com/office/officeart/2005/8/layout/list1"/>
    <dgm:cxn modelId="{7D0E11DE-DD7E-41BB-8090-F87B8B866D00}" type="presParOf" srcId="{932F3EAF-EC6B-43B8-9C20-458D1335151C}" destId="{FA291265-EF54-4DEF-A5C3-130543010425}" srcOrd="0" destOrd="0" presId="urn:microsoft.com/office/officeart/2005/8/layout/list1"/>
    <dgm:cxn modelId="{33C22189-20D3-4972-B7F9-B890EA33E931}" type="presParOf" srcId="{932F3EAF-EC6B-43B8-9C20-458D1335151C}" destId="{4B823816-5CCF-4592-AB3A-20F7F2057F09}" srcOrd="1" destOrd="0" presId="urn:microsoft.com/office/officeart/2005/8/layout/list1"/>
    <dgm:cxn modelId="{214BAB7B-D8DA-47F2-AEFB-12F6658008A9}" type="presParOf" srcId="{EEEBBA10-EFD6-48F3-848A-1221CF1D8C47}" destId="{33F2030F-C383-4DC3-9646-1ECB9F24B5C0}" srcOrd="13" destOrd="0" presId="urn:microsoft.com/office/officeart/2005/8/layout/list1"/>
    <dgm:cxn modelId="{D107B2F0-2E2A-48B1-8A80-2ABE3C8CE249}" type="presParOf" srcId="{EEEBBA10-EFD6-48F3-848A-1221CF1D8C47}" destId="{07A3CFF5-B619-481C-820E-F579196F40D4}" srcOrd="14" destOrd="0" presId="urn:microsoft.com/office/officeart/2005/8/layout/list1"/>
    <dgm:cxn modelId="{BE574E2C-E7F7-4FE5-A4F8-004A1D60BA25}" type="presParOf" srcId="{EEEBBA10-EFD6-48F3-848A-1221CF1D8C47}" destId="{A0007D6E-FEA1-4A0A-BC06-E266630FA1A0}" srcOrd="15" destOrd="0" presId="urn:microsoft.com/office/officeart/2005/8/layout/list1"/>
    <dgm:cxn modelId="{421CF4BA-8007-4E84-A2CA-B7818B07B90B}" type="presParOf" srcId="{EEEBBA10-EFD6-48F3-848A-1221CF1D8C47}" destId="{55663C0E-F9A7-44A5-B56F-ED71D0E8EFE1}" srcOrd="16" destOrd="0" presId="urn:microsoft.com/office/officeart/2005/8/layout/list1"/>
    <dgm:cxn modelId="{2E1164EB-E15E-451D-8A1A-8E1E926EF2CB}" type="presParOf" srcId="{55663C0E-F9A7-44A5-B56F-ED71D0E8EFE1}" destId="{7E2EE189-BA9A-4EAA-8940-759545E5186D}" srcOrd="0" destOrd="0" presId="urn:microsoft.com/office/officeart/2005/8/layout/list1"/>
    <dgm:cxn modelId="{9A4DF827-10FB-47EF-BE38-81981B5BD7AE}" type="presParOf" srcId="{55663C0E-F9A7-44A5-B56F-ED71D0E8EFE1}" destId="{842652C4-8C2F-4895-9D76-018B0B47954E}" srcOrd="1" destOrd="0" presId="urn:microsoft.com/office/officeart/2005/8/layout/list1"/>
    <dgm:cxn modelId="{03AAA383-FC12-4F39-A821-84DAC0566842}" type="presParOf" srcId="{EEEBBA10-EFD6-48F3-848A-1221CF1D8C47}" destId="{0B4C8371-EFC5-4A1C-97A7-CF31455463D4}" srcOrd="17" destOrd="0" presId="urn:microsoft.com/office/officeart/2005/8/layout/list1"/>
    <dgm:cxn modelId="{D1342DDE-93EE-42C2-B031-85177DF22196}" type="presParOf" srcId="{EEEBBA10-EFD6-48F3-848A-1221CF1D8C47}" destId="{07D7672F-8EA9-4868-898E-59B02B467F7C}" srcOrd="18" destOrd="0" presId="urn:microsoft.com/office/officeart/2005/8/layout/list1"/>
    <dgm:cxn modelId="{81CAA3CD-2B49-460B-9DF4-23E866ABB310}" type="presParOf" srcId="{EEEBBA10-EFD6-48F3-848A-1221CF1D8C47}" destId="{4A70AAE9-BC2E-45DF-83B5-1254ED0CFB85}" srcOrd="19" destOrd="0" presId="urn:microsoft.com/office/officeart/2005/8/layout/list1"/>
    <dgm:cxn modelId="{ECA0A958-F456-43A7-A955-9973F041CDC2}" type="presParOf" srcId="{EEEBBA10-EFD6-48F3-848A-1221CF1D8C47}" destId="{69C12D2C-532A-4BFC-80B1-816081FD1ED2}" srcOrd="20" destOrd="0" presId="urn:microsoft.com/office/officeart/2005/8/layout/list1"/>
    <dgm:cxn modelId="{450C3853-009A-4F6A-9553-44AC4D2EC9E1}" type="presParOf" srcId="{69C12D2C-532A-4BFC-80B1-816081FD1ED2}" destId="{72B2A4A9-A7B6-422C-9B88-0BA6BFF80680}" srcOrd="0" destOrd="0" presId="urn:microsoft.com/office/officeart/2005/8/layout/list1"/>
    <dgm:cxn modelId="{80B87602-FBAB-4F51-A752-1BB315115057}" type="presParOf" srcId="{69C12D2C-532A-4BFC-80B1-816081FD1ED2}" destId="{5929C177-DDC3-4FD0-BFB9-CC49B3165BA3}" srcOrd="1" destOrd="0" presId="urn:microsoft.com/office/officeart/2005/8/layout/list1"/>
    <dgm:cxn modelId="{7CC5AD38-88E1-4BA0-8F9E-6BD811D0F5A7}" type="presParOf" srcId="{EEEBBA10-EFD6-48F3-848A-1221CF1D8C47}" destId="{F727D442-758C-4A58-A593-4A5A8FF3AC44}" srcOrd="21" destOrd="0" presId="urn:microsoft.com/office/officeart/2005/8/layout/list1"/>
    <dgm:cxn modelId="{26B15173-01C8-4AD5-9082-A354D9703E7D}" type="presParOf" srcId="{EEEBBA10-EFD6-48F3-848A-1221CF1D8C47}" destId="{2EA327F7-E026-460E-B030-231B15590CFB}"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2CC758-E190-4446-8947-9B529112D250}" type="datetimeFigureOut">
              <a:rPr lang="ru-RU" smtClean="0"/>
              <a:t>03.06.2025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980D98-E65F-47B4-AB83-6437E0089C2E}" type="slidenum">
              <a:rPr lang="ru-RU" smtClean="0"/>
              <a:t>‹#›</a:t>
            </a:fld>
            <a:endParaRPr lang="ru-RU"/>
          </a:p>
        </p:txBody>
      </p:sp>
    </p:spTree>
    <p:extLst>
      <p:ext uri="{BB962C8B-B14F-4D97-AF65-F5344CB8AC3E}">
        <p14:creationId xmlns:p14="http://schemas.microsoft.com/office/powerpoint/2010/main" val="206849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3980D98-E65F-47B4-AB83-6437E0089C2E}" type="slidenum">
              <a:rPr lang="ru-RU" smtClean="0"/>
              <a:t>1</a:t>
            </a:fld>
            <a:endParaRPr lang="ru-RU"/>
          </a:p>
        </p:txBody>
      </p:sp>
    </p:spTree>
    <p:extLst>
      <p:ext uri="{BB962C8B-B14F-4D97-AF65-F5344CB8AC3E}">
        <p14:creationId xmlns:p14="http://schemas.microsoft.com/office/powerpoint/2010/main" val="3955117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3980D98-E65F-47B4-AB83-6437E0089C2E}" type="slidenum">
              <a:rPr lang="ru-RU" smtClean="0"/>
              <a:t>60</a:t>
            </a:fld>
            <a:endParaRPr lang="ru-RU"/>
          </a:p>
        </p:txBody>
      </p:sp>
    </p:spTree>
    <p:extLst>
      <p:ext uri="{BB962C8B-B14F-4D97-AF65-F5344CB8AC3E}">
        <p14:creationId xmlns:p14="http://schemas.microsoft.com/office/powerpoint/2010/main" val="3539290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03.06.2025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03.06.2025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03.06.2025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03.06.2025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03.06.2025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03.06.2025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03.06.2025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otGrid">
          <a:fgClr>
            <a:schemeClr val="bg2">
              <a:lumMod val="50000"/>
            </a:schemeClr>
          </a:fgClr>
          <a:bgClr>
            <a:schemeClr val="bg2"/>
          </a:bgClr>
        </a:patt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03.06.2025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hyperlink" Target="https://avatars.mds.yandex.net/i?id=3c422904b1e8d476fc1dc9a60e628f7f_l-10085718-images-thumbs&amp;n=13" TargetMode="External"/><Relationship Id="rId4" Type="http://schemas.openxmlformats.org/officeDocument/2006/relationships/hyperlink" Target="https://avatars.mds.yandex.net/i?id=fb151c1092c481b35a9836111d0cdafb6a0da1c4-5129671-images-thumbs&amp;n=13"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avatars.mds.yandex.net/i?id=5e1dc2c17a6fb7d25cafdecf837e753c_l-9236004-images-thumbs&amp;n=13"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avatars.mds.yandex.net/i?id=da3a1018dc93d3b444e6de08e5c7cfb7_l-5869334-images-thumbs&amp;n=13"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mirmarine.net/images/Statyi/Poleznaya-informatsiya/Meditsina/1023-rany/ris-8.12.jp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f3.ppt-online.org/files3/slide/i/iHGU4hQkCbdPfT8KtE2MYv6r9lDxj3FNLsaIA7/slide-53.jpg"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studfile.net/html/2706/491/html_2yygOiU9YL.cT72/img-pS8mue.png"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4brain.ru/images/first_aid/4/14.jpg"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avatars.dzeninfra.ru/get-zen_doc/271828/pub_6472580b2913b15db91485c6_661c15cb1bb95a519d847111/scale_120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sun1-21.userapi.com/impg/uWYrdde7pHPpTgbNZduzREwpkfYVdm1OcfPT5w/BbEu1Mzetrw.jpg?size=391x402&amp;quality=96&amp;sign=aff4966e2853e256723767d9a6e7507d&amp;type=album"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ozon.ru/product/kruotsink-fiksiruyushchiy-rulonnyy-plastyr-na-tkanoy-osnove-tekstilnyy-s-oksidom-tsinka-5x500sm-1418388070/?utm_source=yandex_serp_products&amp;utm_medium=organic"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hyperlink" Target="https://avatars.mds.yandex.net/i?id=582b88aa8ce296b458771ec49053cdb8_l-4385982-images-thumbs&amp;n=13"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slonimsmc.by/museum/Histori%20med/ris%20new/Aulus_Cornelius_Celsus.jpg" TargetMode="External"/><Relationship Id="rId5" Type="http://schemas.microsoft.com/office/2007/relationships/hdphoto" Target="../media/hdphoto3.wd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avatars.mds.yandex.net/i?id=6e936664dbb34d8b391c3422268a21a8_l-5233153-images-thumbs&amp;n=13"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hyperlink" Target="https://avatars.mds.yandex.net/i?id=b5d7942c071c8f6b9b39a0e222c835b5_l-4897119-images-thumbs&amp;n=13"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cdn.vseinstrumenti.ru/images/goods/stroitelnye-materialy/tsement-i-nerudnye-materialy/4139082/1200x800/127172546.jpg" TargetMode="External"/><Relationship Id="rId5" Type="http://schemas.microsoft.com/office/2007/relationships/hdphoto" Target="../media/hdphoto12.wdp"/><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rus.team/images/article/54941/avatar.webp?actual=1565416958"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cdn1.ozone.ru/s3/multimedia-n/6606177215.jpg" TargetMode="Externa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upload.wikimedia.org/wikipedia/commons/thumb/f/f1/Ernst_von_Bergmann_3.png/250px-Ernst_von_Bergmann_3.pn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hyperlink" Target="https://avatars.mds.yandex.net/i?id=f5fa3eb18cf5944bb33b48b0ab4e8fcf_l-5487054-images-thumbs&amp;n=13" TargetMode="External"/></Relationships>
</file>

<file path=ppt/slides/_rels/slide6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hyperlink" Target="https://edutorg.ru/image/cache/catalog/obzhinvp/shinakramera2-700x700.jpg"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hyperlink" Target="https://s.pfst.net/2010.03/10590924617b50d4483320cb5a4f59cabc1221b642_b.jpg"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dn.iz.ru/sites/default/files/inline/Turner_GI.jpg"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hyperlink" Target="https://avatars.mds.yandex.net/i?id=e1f2341b7be2ee4b9cf591c52b797b80_l-12607459-images-thumbs&amp;n=13"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myslide.ru/documents_7/fe31d935da94200898018af82d63f06a/img0.jpg" TargetMode="External"/><Relationship Id="rId5" Type="http://schemas.microsoft.com/office/2007/relationships/hdphoto" Target="../media/hdphoto6.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2636912"/>
            <a:ext cx="7772400" cy="1470025"/>
          </a:xfrm>
        </p:spPr>
        <p:txBody>
          <a:bodyPr>
            <a:normAutofit fontScale="90000"/>
          </a:bodyPr>
          <a:lstStyle/>
          <a:p>
            <a:r>
              <a:rPr lang="ru-RU" dirty="0" smtClean="0">
                <a:latin typeface="Bahnschrift SemiLight Condensed" panose="020B0502040204020203" pitchFamily="34" charset="0"/>
              </a:rPr>
              <a:t>Презентация на </a:t>
            </a:r>
            <a:r>
              <a:rPr lang="ru-RU" dirty="0" smtClean="0">
                <a:latin typeface="Bahnschrift SemiLight Condensed" panose="020B0502040204020203" pitchFamily="34" charset="0"/>
              </a:rPr>
              <a:t>тему:</a:t>
            </a:r>
            <a:br>
              <a:rPr lang="ru-RU" dirty="0" smtClean="0">
                <a:latin typeface="Bahnschrift SemiLight Condensed" panose="020B0502040204020203" pitchFamily="34" charset="0"/>
              </a:rPr>
            </a:br>
            <a:r>
              <a:rPr lang="ru-RU" dirty="0" smtClean="0">
                <a:latin typeface="Bahnschrift SemiLight Condensed" panose="020B0502040204020203" pitchFamily="34" charset="0"/>
              </a:rPr>
              <a:t>««</a:t>
            </a:r>
            <a:r>
              <a:rPr lang="ru-RU" dirty="0">
                <a:latin typeface="Bahnschrift SemiLight Condensed" panose="020B0502040204020203" pitchFamily="34" charset="0"/>
              </a:rPr>
              <a:t>Прикладные клинико-анатомические знания в десмургии»»</a:t>
            </a:r>
            <a:endParaRPr lang="ru-RU" dirty="0">
              <a:latin typeface="Bahnschrift SemiLight Condensed" panose="020B0502040204020203" pitchFamily="34" charset="0"/>
            </a:endParaRPr>
          </a:p>
        </p:txBody>
      </p:sp>
      <p:sp>
        <p:nvSpPr>
          <p:cNvPr id="4" name="TextBox 3"/>
          <p:cNvSpPr txBox="1"/>
          <p:nvPr/>
        </p:nvSpPr>
        <p:spPr>
          <a:xfrm>
            <a:off x="1403648" y="188640"/>
            <a:ext cx="6624736" cy="1323439"/>
          </a:xfrm>
          <a:prstGeom prst="rect">
            <a:avLst/>
          </a:prstGeom>
          <a:noFill/>
        </p:spPr>
        <p:txBody>
          <a:bodyPr wrap="square" rtlCol="0">
            <a:spAutoFit/>
          </a:bodyPr>
          <a:lstStyle/>
          <a:p>
            <a:pPr algn="ctr"/>
            <a:r>
              <a:rPr lang="ru-RU" sz="1600" dirty="0" smtClean="0">
                <a:latin typeface="Bahnschrift SemiLight Condensed" panose="020B0502040204020203" pitchFamily="34" charset="0"/>
              </a:rPr>
              <a:t>Федеральное государственное бюджетное образовательное учреждение высшего образования «Волгоградский государственный медицинский университет»</a:t>
            </a:r>
          </a:p>
          <a:p>
            <a:pPr algn="ctr"/>
            <a:r>
              <a:rPr lang="ru-RU" sz="1600" dirty="0" smtClean="0">
                <a:latin typeface="Bahnschrift SemiLight Condensed" panose="020B0502040204020203" pitchFamily="34" charset="0"/>
              </a:rPr>
              <a:t>Министерства здравоохранения Российской Федерации</a:t>
            </a:r>
          </a:p>
          <a:p>
            <a:pPr algn="ctr"/>
            <a:endParaRPr lang="ru-RU" sz="1600" dirty="0">
              <a:latin typeface="Bahnschrift SemiLight Condensed" panose="020B0502040204020203" pitchFamily="34" charset="0"/>
            </a:endParaRPr>
          </a:p>
          <a:p>
            <a:pPr algn="ctr"/>
            <a:r>
              <a:rPr lang="ru-RU" sz="1600" dirty="0" smtClean="0">
                <a:latin typeface="Bahnschrift SemiLight Condensed" panose="020B0502040204020203" pitchFamily="34" charset="0"/>
              </a:rPr>
              <a:t>Кафедра оперативной хирургии и топографической анатомии</a:t>
            </a:r>
            <a:endParaRPr lang="ru-RU" sz="1600" dirty="0">
              <a:latin typeface="Bahnschrift SemiLight Condensed" panose="020B0502040204020203" pitchFamily="34" charset="0"/>
            </a:endParaRPr>
          </a:p>
        </p:txBody>
      </p:sp>
      <p:sp>
        <p:nvSpPr>
          <p:cNvPr id="5" name="TextBox 4"/>
          <p:cNvSpPr txBox="1"/>
          <p:nvPr/>
        </p:nvSpPr>
        <p:spPr>
          <a:xfrm>
            <a:off x="4357584" y="6381328"/>
            <a:ext cx="716863" cy="369332"/>
          </a:xfrm>
          <a:prstGeom prst="rect">
            <a:avLst/>
          </a:prstGeom>
          <a:noFill/>
        </p:spPr>
        <p:txBody>
          <a:bodyPr wrap="none" rtlCol="0">
            <a:spAutoFit/>
          </a:bodyPr>
          <a:lstStyle/>
          <a:p>
            <a:r>
              <a:rPr lang="ru-RU" dirty="0" smtClean="0">
                <a:latin typeface="Bahnschrift SemiLight Condensed" panose="020B0502040204020203" pitchFamily="34" charset="0"/>
              </a:rPr>
              <a:t>2025 г.</a:t>
            </a:r>
            <a:endParaRPr lang="ru-RU" dirty="0">
              <a:latin typeface="Bahnschrift SemiLight Condensed" panose="020B0502040204020203" pitchFamily="34" charset="0"/>
            </a:endParaRPr>
          </a:p>
        </p:txBody>
      </p:sp>
      <p:sp>
        <p:nvSpPr>
          <p:cNvPr id="6" name="Подзаголовок 5"/>
          <p:cNvSpPr>
            <a:spLocks noGrp="1"/>
          </p:cNvSpPr>
          <p:nvPr>
            <p:ph type="subTitle" idx="1"/>
          </p:nvPr>
        </p:nvSpPr>
        <p:spPr>
          <a:xfrm>
            <a:off x="1403648" y="4221088"/>
            <a:ext cx="6400800" cy="1752600"/>
          </a:xfrm>
        </p:spPr>
        <p:txBody>
          <a:bodyPr>
            <a:normAutofit/>
          </a:bodyPr>
          <a:lstStyle/>
          <a:p>
            <a:r>
              <a:rPr lang="ru-RU" sz="1800" dirty="0" smtClean="0"/>
              <a:t>Выполнила Василенко Анастасия Сергеевна </a:t>
            </a:r>
          </a:p>
          <a:p>
            <a:r>
              <a:rPr lang="ru-RU" sz="1800" dirty="0" smtClean="0"/>
              <a:t>230Леч</a:t>
            </a:r>
            <a:endParaRPr lang="ru-RU" sz="1800" dirty="0"/>
          </a:p>
        </p:txBody>
      </p:sp>
    </p:spTree>
    <p:extLst>
      <p:ext uri="{BB962C8B-B14F-4D97-AF65-F5344CB8AC3E}">
        <p14:creationId xmlns:p14="http://schemas.microsoft.com/office/powerpoint/2010/main" val="28965174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57200" y="12616"/>
            <a:ext cx="8229600" cy="4525963"/>
          </a:xfrm>
        </p:spPr>
        <p:txBody>
          <a:bodyPr>
            <a:normAutofit fontScale="47500" lnSpcReduction="20000"/>
          </a:bodyPr>
          <a:lstStyle/>
          <a:p>
            <a:r>
              <a:rPr lang="ru-RU" b="1" dirty="0">
                <a:solidFill>
                  <a:schemeClr val="accent6">
                    <a:lumMod val="50000"/>
                  </a:schemeClr>
                </a:solidFill>
                <a:latin typeface="Bahnschrift Light" panose="020B0502040204020203" pitchFamily="34" charset="0"/>
              </a:rPr>
              <a:t>Некоторые виды перевязочного материала</a:t>
            </a:r>
            <a:r>
              <a:rPr lang="ru-RU" dirty="0">
                <a:solidFill>
                  <a:schemeClr val="accent6">
                    <a:lumMod val="50000"/>
                  </a:schemeClr>
                </a:solidFill>
                <a:latin typeface="Bahnschrift Light" panose="020B0502040204020203" pitchFamily="34" charset="0"/>
              </a:rPr>
              <a:t>:</a:t>
            </a:r>
          </a:p>
          <a:p>
            <a:pPr marL="0" indent="0">
              <a:buNone/>
            </a:pPr>
            <a:r>
              <a:rPr lang="ru-RU" b="1" dirty="0">
                <a:solidFill>
                  <a:schemeClr val="accent6">
                    <a:lumMod val="50000"/>
                  </a:schemeClr>
                </a:solidFill>
                <a:latin typeface="Bahnschrift Light" panose="020B0502040204020203" pitchFamily="34" charset="0"/>
              </a:rPr>
              <a:t>Салфетки</a:t>
            </a:r>
            <a:r>
              <a:rPr lang="ru-RU" dirty="0">
                <a:solidFill>
                  <a:schemeClr val="accent6">
                    <a:lumMod val="50000"/>
                  </a:schemeClr>
                </a:solidFill>
                <a:latin typeface="Bahnschrift Light" panose="020B0502040204020203" pitchFamily="34" charset="0"/>
              </a:rPr>
              <a:t>. </a:t>
            </a:r>
            <a:r>
              <a:rPr lang="ru-RU" dirty="0">
                <a:latin typeface="Bahnschrift Light" panose="020B0502040204020203" pitchFamily="34" charset="0"/>
              </a:rPr>
              <a:t>Квадратные куски марли разной величины, сложенные в несколько раз, </a:t>
            </a:r>
            <a:r>
              <a:rPr lang="ru-RU" dirty="0" smtClean="0">
                <a:latin typeface="Bahnschrift Light" panose="020B0502040204020203" pitchFamily="34" charset="0"/>
              </a:rPr>
              <a:t>с завёрнутыми </a:t>
            </a:r>
            <a:r>
              <a:rPr lang="ru-RU" dirty="0">
                <a:latin typeface="Bahnschrift Light" panose="020B0502040204020203" pitchFamily="34" charset="0"/>
              </a:rPr>
              <a:t>внутрь краями. Салфетки, смоченные лекарственным веществом, прикладывают к ране с лечебной целью, а без лекарства — с защитной.</a:t>
            </a:r>
          </a:p>
          <a:p>
            <a:pPr marL="0" indent="0">
              <a:buNone/>
            </a:pPr>
            <a:r>
              <a:rPr lang="ru-RU" b="1" dirty="0">
                <a:solidFill>
                  <a:schemeClr val="accent6">
                    <a:lumMod val="50000"/>
                  </a:schemeClr>
                </a:solidFill>
                <a:latin typeface="Bahnschrift Light" panose="020B0502040204020203" pitchFamily="34" charset="0"/>
              </a:rPr>
              <a:t>Тампоны</a:t>
            </a:r>
            <a:r>
              <a:rPr lang="ru-RU" dirty="0">
                <a:solidFill>
                  <a:schemeClr val="accent6">
                    <a:lumMod val="50000"/>
                  </a:schemeClr>
                </a:solidFill>
                <a:latin typeface="Bahnschrift Light" panose="020B0502040204020203" pitchFamily="34" charset="0"/>
              </a:rPr>
              <a:t>. </a:t>
            </a:r>
            <a:r>
              <a:rPr lang="ru-RU" dirty="0">
                <a:latin typeface="Bahnschrift Light" panose="020B0502040204020203" pitchFamily="34" charset="0"/>
              </a:rPr>
              <a:t>Длинные полоски марли различной ширины, также с завёрнутыми внутрь краями. Тампоны вводят в рану для остановки кровотечения или для улучшения оттока содержимого из раны.</a:t>
            </a:r>
          </a:p>
          <a:p>
            <a:pPr marL="0" indent="0">
              <a:buNone/>
            </a:pPr>
            <a:r>
              <a:rPr lang="ru-RU" b="1" dirty="0">
                <a:solidFill>
                  <a:schemeClr val="accent6">
                    <a:lumMod val="50000"/>
                  </a:schemeClr>
                </a:solidFill>
                <a:latin typeface="Bahnschrift Light" panose="020B0502040204020203" pitchFamily="34" charset="0"/>
              </a:rPr>
              <a:t>Турунды</a:t>
            </a:r>
            <a:r>
              <a:rPr lang="ru-RU" dirty="0">
                <a:solidFill>
                  <a:schemeClr val="accent6">
                    <a:lumMod val="50000"/>
                  </a:schemeClr>
                </a:solidFill>
                <a:latin typeface="Bahnschrift Light" panose="020B0502040204020203" pitchFamily="34" charset="0"/>
              </a:rPr>
              <a:t>. </a:t>
            </a:r>
            <a:r>
              <a:rPr lang="ru-RU" dirty="0">
                <a:latin typeface="Bahnschrift Light" panose="020B0502040204020203" pitchFamily="34" charset="0"/>
              </a:rPr>
              <a:t>Длинные тонкие полоски марли с завёрнутыми внутрь краями. Турунды используют в небольших ранах.</a:t>
            </a:r>
          </a:p>
          <a:p>
            <a:pPr marL="0" indent="0">
              <a:buNone/>
            </a:pPr>
            <a:r>
              <a:rPr lang="ru-RU" b="1" dirty="0">
                <a:solidFill>
                  <a:schemeClr val="accent6">
                    <a:lumMod val="50000"/>
                  </a:schemeClr>
                </a:solidFill>
                <a:latin typeface="Bahnschrift Light" panose="020B0502040204020203" pitchFamily="34" charset="0"/>
              </a:rPr>
              <a:t>Марлевые шарики</a:t>
            </a:r>
            <a:r>
              <a:rPr lang="ru-RU" dirty="0">
                <a:solidFill>
                  <a:schemeClr val="accent6">
                    <a:lumMod val="50000"/>
                  </a:schemeClr>
                </a:solidFill>
                <a:latin typeface="Bahnschrift Light" panose="020B0502040204020203" pitchFamily="34" charset="0"/>
              </a:rPr>
              <a:t>. </a:t>
            </a:r>
            <a:r>
              <a:rPr lang="ru-RU" dirty="0">
                <a:latin typeface="Bahnschrift Light" panose="020B0502040204020203" pitchFamily="34" charset="0"/>
              </a:rPr>
              <a:t>Небольшие кусочки марли с завёрнутыми внутрь краями, сложенные в виде 3–4-угольной пластинки или комочка. Марлевые шарики используют для обработки и осушения поверхности раны и обработки её краёв.</a:t>
            </a:r>
          </a:p>
          <a:p>
            <a:pPr marL="0" indent="0">
              <a:buNone/>
            </a:pPr>
            <a:r>
              <a:rPr lang="ru-RU" b="1" dirty="0">
                <a:solidFill>
                  <a:schemeClr val="accent6">
                    <a:lumMod val="50000"/>
                  </a:schemeClr>
                </a:solidFill>
                <a:latin typeface="Bahnschrift Light" panose="020B0502040204020203" pitchFamily="34" charset="0"/>
              </a:rPr>
              <a:t>Бинты</a:t>
            </a:r>
            <a:r>
              <a:rPr lang="ru-RU" dirty="0">
                <a:solidFill>
                  <a:schemeClr val="accent6">
                    <a:lumMod val="50000"/>
                  </a:schemeClr>
                </a:solidFill>
                <a:latin typeface="Bahnschrift Light" panose="020B0502040204020203" pitchFamily="34" charset="0"/>
              </a:rPr>
              <a:t>. </a:t>
            </a:r>
            <a:r>
              <a:rPr lang="ru-RU" dirty="0">
                <a:latin typeface="Bahnschrift Light" panose="020B0502040204020203" pitchFamily="34" charset="0"/>
              </a:rPr>
              <a:t>Скатанные полоски марли разной длины и ширины, служащие для закрепления повязки.</a:t>
            </a:r>
          </a:p>
          <a:p>
            <a:pPr marL="0" indent="0">
              <a:buNone/>
            </a:pPr>
            <a:r>
              <a:rPr lang="ru-RU" b="1" dirty="0">
                <a:solidFill>
                  <a:schemeClr val="accent6">
                    <a:lumMod val="50000"/>
                  </a:schemeClr>
                </a:solidFill>
                <a:latin typeface="Bahnschrift Light" panose="020B0502040204020203" pitchFamily="34" charset="0"/>
              </a:rPr>
              <a:t>Вата</a:t>
            </a:r>
            <a:r>
              <a:rPr lang="ru-RU" dirty="0">
                <a:solidFill>
                  <a:schemeClr val="accent6">
                    <a:lumMod val="50000"/>
                  </a:schemeClr>
                </a:solidFill>
                <a:latin typeface="Bahnschrift Light" panose="020B0502040204020203" pitchFamily="34" charset="0"/>
              </a:rPr>
              <a:t>. </a:t>
            </a:r>
            <a:r>
              <a:rPr lang="ru-RU" dirty="0">
                <a:latin typeface="Bahnschrift Light" panose="020B0502040204020203" pitchFamily="34" charset="0"/>
              </a:rPr>
              <a:t>Бывает белая (гигроскопичная), то есть обладает высокой всасывающей способностью, и серая (компрессная), используется как подкладка при наложении шин и гипсовых повязок.</a:t>
            </a:r>
          </a:p>
          <a:p>
            <a:pPr marL="0" indent="0">
              <a:buNone/>
            </a:pPr>
            <a:r>
              <a:rPr lang="ru-RU" b="1" dirty="0">
                <a:solidFill>
                  <a:schemeClr val="accent6">
                    <a:lumMod val="50000"/>
                  </a:schemeClr>
                </a:solidFill>
                <a:latin typeface="Bahnschrift Light" panose="020B0502040204020203" pitchFamily="34" charset="0"/>
              </a:rPr>
              <a:t>Лигнин</a:t>
            </a:r>
            <a:r>
              <a:rPr lang="ru-RU" dirty="0">
                <a:solidFill>
                  <a:schemeClr val="accent6">
                    <a:lumMod val="50000"/>
                  </a:schemeClr>
                </a:solidFill>
                <a:latin typeface="Bahnschrift Light" panose="020B0502040204020203" pitchFamily="34" charset="0"/>
              </a:rPr>
              <a:t>. </a:t>
            </a:r>
            <a:r>
              <a:rPr lang="ru-RU" dirty="0">
                <a:latin typeface="Bahnschrift Light" panose="020B0502040204020203" pitchFamily="34" charset="0"/>
              </a:rPr>
              <a:t>Перевязочный материал, который готовят фабричным путём из древесины.</a:t>
            </a:r>
          </a:p>
          <a:p>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48" y="3861048"/>
            <a:ext cx="4027383" cy="266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861048"/>
            <a:ext cx="4000211" cy="266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350168"/>
            <a:ext cx="5091458" cy="1015663"/>
          </a:xfrm>
          <a:prstGeom prst="rect">
            <a:avLst/>
          </a:prstGeom>
          <a:noFill/>
        </p:spPr>
        <p:txBody>
          <a:bodyPr wrap="none" rtlCol="0">
            <a:spAutoFit/>
          </a:bodyPr>
          <a:lstStyle/>
          <a:p>
            <a:r>
              <a:rPr lang="ru-RU" sz="800" dirty="0" smtClean="0"/>
              <a:t>Изображения взяты из </a:t>
            </a:r>
            <a:r>
              <a:rPr lang="ru-RU" sz="800" dirty="0" err="1" smtClean="0"/>
              <a:t>окрытого</a:t>
            </a:r>
            <a:r>
              <a:rPr lang="ru-RU" sz="800" dirty="0" smtClean="0"/>
              <a:t> доступа</a:t>
            </a:r>
          </a:p>
          <a:p>
            <a:r>
              <a:rPr lang="en-US" sz="800" dirty="0">
                <a:hlinkClick r:id="rId4"/>
              </a:rPr>
              <a:t>https://</a:t>
            </a:r>
            <a:r>
              <a:rPr lang="en-US" sz="800" dirty="0" smtClean="0">
                <a:hlinkClick r:id="rId4"/>
              </a:rPr>
              <a:t>avatars.mds.yandex.net/i?id=fb151c1092c481b35a9836111d0cdafb6a0da1c4-5129671-images-thumbs&amp;n=13</a:t>
            </a:r>
            <a:endParaRPr lang="ru-RU" sz="800" dirty="0" smtClean="0"/>
          </a:p>
          <a:p>
            <a:r>
              <a:rPr lang="en-US" sz="800" dirty="0">
                <a:hlinkClick r:id="rId5"/>
              </a:rPr>
              <a:t>https://</a:t>
            </a:r>
            <a:r>
              <a:rPr lang="en-US" sz="800" dirty="0" smtClean="0">
                <a:hlinkClick r:id="rId5"/>
              </a:rPr>
              <a:t>avatars.mds.yandex.net/i?id=3c422904b1e8d476fc1dc9a60e628f7f_l-10085718-images-thumbs&amp;n=13</a:t>
            </a:r>
            <a:endParaRPr lang="ru-RU" sz="800" dirty="0" smtClean="0"/>
          </a:p>
          <a:p>
            <a:endParaRPr lang="ru-RU" dirty="0" smtClean="0"/>
          </a:p>
          <a:p>
            <a:endParaRPr lang="ru-RU" dirty="0"/>
          </a:p>
        </p:txBody>
      </p:sp>
    </p:spTree>
    <p:extLst>
      <p:ext uri="{BB962C8B-B14F-4D97-AF65-F5344CB8AC3E}">
        <p14:creationId xmlns:p14="http://schemas.microsoft.com/office/powerpoint/2010/main" val="3620072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23528" y="188640"/>
            <a:ext cx="8424936" cy="4032448"/>
          </a:xfrm>
        </p:spPr>
        <p:txBody>
          <a:bodyPr>
            <a:normAutofit fontScale="77500" lnSpcReduction="20000"/>
          </a:bodyPr>
          <a:lstStyle/>
          <a:p>
            <a:r>
              <a:rPr lang="ru-RU" dirty="0">
                <a:latin typeface="Bahnschrift Light" panose="020B0502040204020203" pitchFamily="34" charset="0"/>
              </a:rPr>
              <a:t>Перевязочный материал, накладываемый на рану или ожоговую поверхность, должен быть стерильным. Повязка при этом является асептической</a:t>
            </a:r>
            <a:r>
              <a:rPr lang="ru-RU" dirty="0" smtClean="0">
                <a:latin typeface="Bahnschrift Light" panose="020B0502040204020203" pitchFamily="34" charset="0"/>
              </a:rPr>
              <a:t>.</a:t>
            </a:r>
          </a:p>
          <a:p>
            <a:r>
              <a:rPr lang="ru-RU" dirty="0" smtClean="0">
                <a:latin typeface="Bahnschrift Light" panose="020B0502040204020203" pitchFamily="34" charset="0"/>
              </a:rPr>
              <a:t> </a:t>
            </a:r>
            <a:r>
              <a:rPr lang="ru-RU" dirty="0">
                <a:latin typeface="Bahnschrift Light" panose="020B0502040204020203" pitchFamily="34" charset="0"/>
              </a:rPr>
              <a:t>Асептическая повязка предупреждает вторичное заражение раны, останавливает кровотечение, создает покой поврежденному органу, уменьшает боль, психологически благоприятно воздействует на пострадавшего. Повязки могут быть мягкими (косынка, </a:t>
            </a:r>
            <a:r>
              <a:rPr lang="ru-RU" dirty="0" err="1">
                <a:latin typeface="Bahnschrift Light" panose="020B0502040204020203" pitchFamily="34" charset="0"/>
              </a:rPr>
              <a:t>клеол</a:t>
            </a:r>
            <a:r>
              <a:rPr lang="ru-RU" dirty="0">
                <a:latin typeface="Bahnschrift Light" panose="020B0502040204020203" pitchFamily="34" charset="0"/>
              </a:rPr>
              <a:t>, бинт, </a:t>
            </a:r>
            <a:r>
              <a:rPr lang="ru-RU" dirty="0" err="1">
                <a:latin typeface="Bahnschrift Light" panose="020B0502040204020203" pitchFamily="34" charset="0"/>
              </a:rPr>
              <a:t>ретиласт</a:t>
            </a:r>
            <a:r>
              <a:rPr lang="ru-RU" dirty="0">
                <a:latin typeface="Bahnschrift Light" panose="020B0502040204020203" pitchFamily="34" charset="0"/>
              </a:rPr>
              <a:t>, лейкопластырь) и твердыми (шина, гипс, пластмасса).</a:t>
            </a:r>
          </a:p>
        </p:txBody>
      </p:sp>
      <p:pic>
        <p:nvPicPr>
          <p:cNvPr id="7171"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8889" b="97511" l="2500" r="96000">
                        <a14:foregroundMark x1="15467" y1="35733" x2="2500" y2="36622"/>
                        <a14:foregroundMark x1="86700" y1="20444" x2="96000" y2="8889"/>
                        <a14:foregroundMark x1="13967" y1="80178" x2="39300" y2="87422"/>
                        <a14:foregroundMark x1="40367" y1="85956" x2="85833" y2="66044"/>
                        <a14:foregroundMark x1="29100" y1="87422" x2="2700" y2="94933"/>
                        <a14:foregroundMark x1="5533" y1="74444" x2="7700" y2="88844"/>
                        <a14:foregroundMark x1="37567" y1="90889" x2="27800" y2="97511"/>
                      </a14:backgroundRemoval>
                    </a14:imgEffect>
                  </a14:imgLayer>
                </a14:imgProps>
              </a:ext>
              <a:ext uri="{28A0092B-C50C-407E-A947-70E740481C1C}">
                <a14:useLocalDpi xmlns:a14="http://schemas.microsoft.com/office/drawing/2010/main" val="0"/>
              </a:ext>
            </a:extLst>
          </a:blip>
          <a:srcRect/>
          <a:stretch>
            <a:fillRect/>
          </a:stretch>
        </p:blipFill>
        <p:spPr bwMode="auto">
          <a:xfrm>
            <a:off x="2699791" y="3689648"/>
            <a:ext cx="422446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360879"/>
            <a:ext cx="4725974" cy="461665"/>
          </a:xfrm>
          <a:prstGeom prst="rect">
            <a:avLst/>
          </a:prstGeom>
          <a:noFill/>
        </p:spPr>
        <p:txBody>
          <a:bodyPr wrap="none" rtlCol="0">
            <a:spAutoFit/>
          </a:bodyPr>
          <a:lstStyle/>
          <a:p>
            <a:r>
              <a:rPr lang="ru-RU" sz="800" dirty="0" smtClean="0"/>
              <a:t>Изображение взято из открытого доступа</a:t>
            </a:r>
          </a:p>
          <a:p>
            <a:r>
              <a:rPr lang="en-US" sz="800" dirty="0">
                <a:hlinkClick r:id="rId4"/>
              </a:rPr>
              <a:t>https://</a:t>
            </a:r>
            <a:r>
              <a:rPr lang="en-US" sz="800" dirty="0" smtClean="0">
                <a:hlinkClick r:id="rId4"/>
              </a:rPr>
              <a:t>avatars.mds.yandex.net/i?id=5e1dc2c17a6fb7d25cafdecf837e753c_l-9236004-images-thumbs&amp;n=13</a:t>
            </a:r>
            <a:endParaRPr lang="ru-RU" sz="800" dirty="0" smtClean="0"/>
          </a:p>
          <a:p>
            <a:r>
              <a:rPr lang="ru-RU" sz="800" dirty="0" smtClean="0"/>
              <a:t> </a:t>
            </a:r>
            <a:endParaRPr lang="ru-RU" sz="800" dirty="0"/>
          </a:p>
        </p:txBody>
      </p:sp>
    </p:spTree>
    <p:extLst>
      <p:ext uri="{BB962C8B-B14F-4D97-AF65-F5344CB8AC3E}">
        <p14:creationId xmlns:p14="http://schemas.microsoft.com/office/powerpoint/2010/main" val="11053959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43408"/>
            <a:ext cx="8229600" cy="1143000"/>
          </a:xfrm>
        </p:spPr>
        <p:txBody>
          <a:bodyPr/>
          <a:lstStyle/>
          <a:p>
            <a:r>
              <a:rPr lang="ru-RU" dirty="0" smtClean="0">
                <a:latin typeface="Bahnschrift Light" panose="020B0502040204020203" pitchFamily="34" charset="0"/>
              </a:rPr>
              <a:t>3.Классификация повязок </a:t>
            </a:r>
            <a:endParaRPr lang="ru-RU" dirty="0">
              <a:latin typeface="Bahnschrift Light" panose="020B0502040204020203" pitchFamily="34"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329639120"/>
              </p:ext>
            </p:extLst>
          </p:nvPr>
        </p:nvGraphicFramePr>
        <p:xfrm>
          <a:off x="251520" y="665184"/>
          <a:ext cx="8712968" cy="6217920"/>
        </p:xfrm>
        <a:graphic>
          <a:graphicData uri="http://schemas.openxmlformats.org/drawingml/2006/table">
            <a:tbl>
              <a:tblPr firstRow="1" bandRow="1">
                <a:tableStyleId>{5C22544A-7EE6-4342-B048-85BDC9FD1C3A}</a:tableStyleId>
              </a:tblPr>
              <a:tblGrid>
                <a:gridCol w="1296144"/>
                <a:gridCol w="1995696"/>
                <a:gridCol w="1645920"/>
                <a:gridCol w="1645920"/>
                <a:gridCol w="2129288"/>
              </a:tblGrid>
              <a:tr h="1175008">
                <a:tc>
                  <a:txBody>
                    <a:bodyPr/>
                    <a:lstStyle/>
                    <a:p>
                      <a:r>
                        <a:rPr lang="ru-RU" dirty="0" smtClean="0"/>
                        <a:t>По характеру используемого материала</a:t>
                      </a:r>
                      <a:endParaRPr lang="ru-RU" dirty="0"/>
                    </a:p>
                  </a:txBody>
                  <a:tcPr/>
                </a:tc>
                <a:tc>
                  <a:txBody>
                    <a:bodyPr/>
                    <a:lstStyle/>
                    <a:p>
                      <a:r>
                        <a:rPr lang="ru-RU" dirty="0" smtClean="0"/>
                        <a:t>По назначению</a:t>
                      </a:r>
                      <a:endParaRPr lang="ru-RU" dirty="0"/>
                    </a:p>
                  </a:txBody>
                  <a:tcPr/>
                </a:tc>
                <a:tc>
                  <a:txBody>
                    <a:bodyPr/>
                    <a:lstStyle/>
                    <a:p>
                      <a:r>
                        <a:rPr lang="ru-RU" dirty="0" smtClean="0"/>
                        <a:t>По способу крепления </a:t>
                      </a:r>
                      <a:endParaRPr lang="ru-RU" dirty="0"/>
                    </a:p>
                  </a:txBody>
                  <a:tcPr/>
                </a:tc>
                <a:tc>
                  <a:txBody>
                    <a:bodyPr/>
                    <a:lstStyle/>
                    <a:p>
                      <a:r>
                        <a:rPr lang="ru-RU" dirty="0" smtClean="0"/>
                        <a:t>По типу </a:t>
                      </a:r>
                      <a:r>
                        <a:rPr lang="ru-RU" dirty="0" err="1" smtClean="0"/>
                        <a:t>бинтования</a:t>
                      </a:r>
                      <a:r>
                        <a:rPr lang="ru-RU" dirty="0" smtClean="0"/>
                        <a:t> </a:t>
                      </a:r>
                      <a:endParaRPr lang="ru-RU" dirty="0"/>
                    </a:p>
                  </a:txBody>
                  <a:tcPr/>
                </a:tc>
                <a:tc>
                  <a:txBody>
                    <a:bodyPr/>
                    <a:lstStyle/>
                    <a:p>
                      <a:r>
                        <a:rPr lang="ru-RU" dirty="0" smtClean="0"/>
                        <a:t>По характеру и цели иммобилизации</a:t>
                      </a:r>
                      <a:endParaRPr lang="ru-RU" dirty="0"/>
                    </a:p>
                  </a:txBody>
                  <a:tcPr/>
                </a:tc>
              </a:tr>
              <a:tr h="4585632">
                <a:tc>
                  <a:txBody>
                    <a:bodyPr/>
                    <a:lstStyle/>
                    <a:p>
                      <a:r>
                        <a:rPr lang="ru-RU" dirty="0" smtClean="0"/>
                        <a:t>а) мягкие; б)отвердевающие; </a:t>
                      </a:r>
                    </a:p>
                    <a:p>
                      <a:r>
                        <a:rPr lang="ru-RU" dirty="0" smtClean="0"/>
                        <a:t>в) жесткие.</a:t>
                      </a:r>
                      <a:endParaRPr lang="ru-RU" dirty="0"/>
                    </a:p>
                  </a:txBody>
                  <a:tcPr/>
                </a:tc>
                <a:tc>
                  <a:txBody>
                    <a:bodyPr/>
                    <a:lstStyle/>
                    <a:p>
                      <a:r>
                        <a:rPr lang="ru-RU" dirty="0" smtClean="0"/>
                        <a:t>а) давящая  </a:t>
                      </a:r>
                    </a:p>
                    <a:p>
                      <a:r>
                        <a:rPr lang="ru-RU" dirty="0" smtClean="0"/>
                        <a:t>б) защитная (асептическая)</a:t>
                      </a:r>
                    </a:p>
                    <a:p>
                      <a:r>
                        <a:rPr lang="ru-RU" dirty="0" smtClean="0"/>
                        <a:t>в) лекарственная г)</a:t>
                      </a:r>
                      <a:r>
                        <a:rPr lang="ru-RU" dirty="0" err="1" smtClean="0"/>
                        <a:t>окклюзионная</a:t>
                      </a:r>
                      <a:endParaRPr lang="ru-RU" dirty="0" smtClean="0"/>
                    </a:p>
                    <a:p>
                      <a:r>
                        <a:rPr lang="ru-RU" dirty="0" smtClean="0"/>
                        <a:t>д)</a:t>
                      </a:r>
                      <a:r>
                        <a:rPr lang="ru-RU" dirty="0" err="1" smtClean="0"/>
                        <a:t>корригирующиее</a:t>
                      </a:r>
                      <a:r>
                        <a:rPr lang="ru-RU" dirty="0" smtClean="0"/>
                        <a:t>) укрепляющие ж)повязка с вытяжением: транспортная; лечебная; </a:t>
                      </a:r>
                    </a:p>
                    <a:p>
                      <a:r>
                        <a:rPr lang="ru-RU" dirty="0" smtClean="0"/>
                        <a:t>з)</a:t>
                      </a:r>
                      <a:r>
                        <a:rPr lang="ru-RU" dirty="0" err="1" smtClean="0"/>
                        <a:t>иммобилизирующие;транспортная</a:t>
                      </a:r>
                      <a:r>
                        <a:rPr lang="ru-RU" dirty="0" smtClean="0"/>
                        <a:t>; лечебная. </a:t>
                      </a:r>
                      <a:endParaRPr lang="ru-RU" dirty="0"/>
                    </a:p>
                  </a:txBody>
                  <a:tcPr/>
                </a:tc>
                <a:tc>
                  <a:txBody>
                    <a:bodyPr/>
                    <a:lstStyle/>
                    <a:p>
                      <a:r>
                        <a:rPr lang="ru-RU" dirty="0" smtClean="0"/>
                        <a:t>а)лейкопластырная</a:t>
                      </a:r>
                    </a:p>
                    <a:p>
                      <a:r>
                        <a:rPr lang="ru-RU" dirty="0" smtClean="0"/>
                        <a:t>б) клеевая (</a:t>
                      </a:r>
                      <a:r>
                        <a:rPr lang="ru-RU" dirty="0" err="1" smtClean="0"/>
                        <a:t>клеоловая</a:t>
                      </a:r>
                      <a:r>
                        <a:rPr lang="ru-RU" dirty="0" smtClean="0"/>
                        <a:t>, </a:t>
                      </a:r>
                      <a:r>
                        <a:rPr lang="ru-RU" dirty="0" err="1" smtClean="0"/>
                        <a:t>коллодиевая</a:t>
                      </a:r>
                      <a:r>
                        <a:rPr lang="ru-RU" dirty="0" smtClean="0"/>
                        <a:t> и др.)</a:t>
                      </a:r>
                    </a:p>
                    <a:p>
                      <a:r>
                        <a:rPr lang="ru-RU" dirty="0" smtClean="0"/>
                        <a:t>в) косыночная; г)</a:t>
                      </a:r>
                      <a:r>
                        <a:rPr lang="ru-RU" dirty="0" err="1" smtClean="0"/>
                        <a:t>пращевидная</a:t>
                      </a:r>
                      <a:endParaRPr lang="ru-RU" dirty="0" smtClean="0"/>
                    </a:p>
                    <a:p>
                      <a:r>
                        <a:rPr lang="ru-RU" dirty="0" smtClean="0"/>
                        <a:t>д) Т-образная е) бинтовая</a:t>
                      </a:r>
                    </a:p>
                    <a:p>
                      <a:r>
                        <a:rPr lang="ru-RU" dirty="0" smtClean="0"/>
                        <a:t>ж) укрепление трубчатым бинтом. </a:t>
                      </a:r>
                      <a:endParaRPr lang="ru-RU" dirty="0"/>
                    </a:p>
                  </a:txBody>
                  <a:tcPr/>
                </a:tc>
                <a:tc>
                  <a:txBody>
                    <a:bodyPr/>
                    <a:lstStyle/>
                    <a:p>
                      <a:r>
                        <a:rPr lang="ru-RU" dirty="0" smtClean="0"/>
                        <a:t>а)циркулярная б) ползучая (змеевидная)</a:t>
                      </a:r>
                    </a:p>
                    <a:p>
                      <a:r>
                        <a:rPr lang="ru-RU" dirty="0" smtClean="0"/>
                        <a:t>в) спиральная: с перегибом, без перегиба г)перекрещивающая </a:t>
                      </a:r>
                    </a:p>
                    <a:p>
                      <a:r>
                        <a:rPr lang="ru-RU" dirty="0" smtClean="0"/>
                        <a:t>д)колосовидная</a:t>
                      </a:r>
                    </a:p>
                    <a:p>
                      <a:r>
                        <a:rPr lang="ru-RU" dirty="0" smtClean="0"/>
                        <a:t>е)возвращающаяся</a:t>
                      </a:r>
                    </a:p>
                    <a:p>
                      <a:r>
                        <a:rPr lang="ru-RU" dirty="0" smtClean="0"/>
                        <a:t>ж) черепашья: сходящаяся; расходящаяся; з) сложная (</a:t>
                      </a:r>
                      <a:r>
                        <a:rPr lang="ru-RU" dirty="0" err="1" smtClean="0"/>
                        <a:t>Дезо</a:t>
                      </a:r>
                      <a:r>
                        <a:rPr lang="ru-RU" dirty="0" smtClean="0"/>
                        <a:t>, </a:t>
                      </a:r>
                      <a:r>
                        <a:rPr lang="ru-RU" dirty="0" err="1" smtClean="0"/>
                        <a:t>Вельпо</a:t>
                      </a:r>
                      <a:r>
                        <a:rPr lang="ru-RU" dirty="0" smtClean="0"/>
                        <a:t>)</a:t>
                      </a:r>
                      <a:endParaRPr lang="ru-RU" dirty="0"/>
                    </a:p>
                  </a:txBody>
                  <a:tcPr/>
                </a:tc>
                <a:tc>
                  <a:txBody>
                    <a:bodyPr/>
                    <a:lstStyle/>
                    <a:p>
                      <a:r>
                        <a:rPr lang="ru-RU" dirty="0" smtClean="0"/>
                        <a:t>а) транспортная шины</a:t>
                      </a:r>
                    </a:p>
                    <a:p>
                      <a:r>
                        <a:rPr lang="ru-RU" dirty="0" smtClean="0"/>
                        <a:t>б) лечебная</a:t>
                      </a:r>
                      <a:endParaRPr lang="ru-RU" dirty="0"/>
                    </a:p>
                  </a:txBody>
                  <a:tcPr/>
                </a:tc>
              </a:tr>
            </a:tbl>
          </a:graphicData>
        </a:graphic>
      </p:graphicFrame>
    </p:spTree>
    <p:extLst>
      <p:ext uri="{BB962C8B-B14F-4D97-AF65-F5344CB8AC3E}">
        <p14:creationId xmlns:p14="http://schemas.microsoft.com/office/powerpoint/2010/main" val="6624318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99392"/>
            <a:ext cx="8229600" cy="1143000"/>
          </a:xfrm>
        </p:spPr>
        <p:txBody>
          <a:bodyPr/>
          <a:lstStyle/>
          <a:p>
            <a:r>
              <a:rPr lang="ru-RU" b="1" dirty="0" smtClean="0">
                <a:latin typeface="Bahnschrift Light" panose="020B0502040204020203" pitchFamily="34" charset="0"/>
              </a:rPr>
              <a:t>4.Мягкие повязки</a:t>
            </a:r>
            <a:endParaRPr lang="ru-RU" b="1" dirty="0">
              <a:latin typeface="Bahnschrift Light" panose="020B0502040204020203" pitchFamily="34" charset="0"/>
            </a:endParaRPr>
          </a:p>
        </p:txBody>
      </p:sp>
      <p:sp>
        <p:nvSpPr>
          <p:cNvPr id="3" name="Объект 2"/>
          <p:cNvSpPr>
            <a:spLocks noGrp="1"/>
          </p:cNvSpPr>
          <p:nvPr>
            <p:ph idx="1"/>
          </p:nvPr>
        </p:nvSpPr>
        <p:spPr>
          <a:xfrm>
            <a:off x="-6306" y="692696"/>
            <a:ext cx="9144000" cy="3124943"/>
          </a:xfrm>
        </p:spPr>
        <p:txBody>
          <a:bodyPr>
            <a:normAutofit fontScale="62500" lnSpcReduction="20000"/>
          </a:bodyPr>
          <a:lstStyle/>
          <a:p>
            <a:r>
              <a:rPr lang="ru-RU" b="1" dirty="0">
                <a:solidFill>
                  <a:schemeClr val="accent6">
                    <a:lumMod val="50000"/>
                  </a:schemeClr>
                </a:solidFill>
                <a:latin typeface="Bahnschrift Light" panose="020B0502040204020203" pitchFamily="34" charset="0"/>
              </a:rPr>
              <a:t>Мягкие повязки</a:t>
            </a:r>
            <a:r>
              <a:rPr lang="ru-RU" dirty="0">
                <a:latin typeface="Bahnschrift Light" panose="020B0502040204020203" pitchFamily="34" charset="0"/>
              </a:rPr>
              <a:t> — это повязки, которые накладывают на поверхность тела с помощью мягкого перевязочного материала. Они состоят из материала, накладываемого на рану, и средств его фиксации. </a:t>
            </a:r>
            <a:endParaRPr lang="ru-RU" dirty="0" smtClean="0">
              <a:latin typeface="Bahnschrift Light" panose="020B0502040204020203" pitchFamily="34" charset="0"/>
            </a:endParaRPr>
          </a:p>
          <a:p>
            <a:r>
              <a:rPr lang="ru-RU" dirty="0" smtClean="0">
                <a:latin typeface="Bahnschrift Light" panose="020B0502040204020203" pitchFamily="34" charset="0"/>
              </a:rPr>
              <a:t>Косыночная повязка является распространенной повязкой первой медицинской помощи, так как она не требует сложных приспособлений, может быть быстро наложена с использованием головного платка, простыни, лоскута марли, холста и пр.</a:t>
            </a:r>
          </a:p>
          <a:p>
            <a:r>
              <a:rPr lang="ru-RU" dirty="0" smtClean="0">
                <a:latin typeface="Bahnschrift Light" panose="020B0502040204020203" pitchFamily="34" charset="0"/>
              </a:rPr>
              <a:t>Обычно применяют треугольную косынку или повязку в виде квадратного куска ткани, сложенного вдвое по диагонали. В косынке различают основание, середину, верхушку и два конца </a:t>
            </a:r>
            <a:endParaRPr lang="ru-RU" dirty="0">
              <a:latin typeface="Bahnschrift Light" panose="020B0502040204020203" pitchFamily="34" charset="0"/>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537" b="95841" l="9908" r="89696">
                        <a14:foregroundMark x1="37913" y1="4537" x2="14927" y2="26465"/>
                        <a14:foregroundMark x1="26288" y1="40076" x2="25099" y2="81664"/>
                        <a14:foregroundMark x1="39894" y1="38185" x2="42272" y2="37996"/>
                        <a14:foregroundMark x1="17834" y1="59546" x2="15852" y2="65406"/>
                        <a14:foregroundMark x1="39102" y1="86389" x2="40555" y2="93006"/>
                        <a14:foregroundMark x1="53897" y1="38563" x2="52840" y2="69754"/>
                        <a14:foregroundMark x1="80053" y1="41210" x2="77411" y2="75236"/>
                        <a14:foregroundMark x1="54293" y1="58223" x2="45575" y2="57467"/>
                        <a14:foregroundMark x1="77279" y1="62382" x2="83752" y2="58412"/>
                        <a14:foregroundMark x1="49009" y1="58979" x2="43329" y2="64650"/>
                        <a14:foregroundMark x1="81242" y1="57467" x2="85469" y2="69187"/>
                        <a14:foregroundMark x1="81770" y1="84499" x2="83752" y2="78639"/>
                        <a14:foregroundMark x1="55878" y1="83743" x2="55746" y2="80907"/>
                        <a14:foregroundMark x1="32497" y1="90359" x2="31440" y2="87902"/>
                        <a14:foregroundMark x1="51783" y1="95841" x2="54425" y2="90926"/>
                        <a14:foregroundMark x1="76618" y1="16824" x2="87715" y2="16635"/>
                        <a14:foregroundMark x1="76486" y1="14556" x2="76618" y2="19471"/>
                        <a14:foregroundMark x1="76618" y1="14745" x2="89300" y2="15123"/>
                        <a14:foregroundMark x1="76618" y1="19849" x2="88904" y2="19660"/>
                        <a14:backgroundMark x1="19287" y1="9830" x2="26684" y2="3970"/>
                        <a14:backgroundMark x1="15456" y1="23819" x2="39366" y2="2457"/>
                      </a14:backgroundRemoval>
                    </a14:imgEffect>
                  </a14:imgLayer>
                </a14:imgProps>
              </a:ext>
              <a:ext uri="{28A0092B-C50C-407E-A947-70E740481C1C}">
                <a14:useLocalDpi xmlns:a14="http://schemas.microsoft.com/office/drawing/2010/main" val="0"/>
              </a:ext>
            </a:extLst>
          </a:blip>
          <a:srcRect/>
          <a:stretch>
            <a:fillRect/>
          </a:stretch>
        </p:blipFill>
        <p:spPr bwMode="auto">
          <a:xfrm>
            <a:off x="2195736" y="3317254"/>
            <a:ext cx="5066812" cy="3540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488667"/>
            <a:ext cx="7415428" cy="369332"/>
          </a:xfrm>
          <a:prstGeom prst="rect">
            <a:avLst/>
          </a:prstGeom>
          <a:noFill/>
        </p:spPr>
        <p:txBody>
          <a:bodyPr wrap="none" rtlCol="0">
            <a:spAutoFit/>
          </a:bodyPr>
          <a:lstStyle/>
          <a:p>
            <a:r>
              <a:rPr lang="ru-RU" dirty="0" smtClean="0"/>
              <a:t>Изображение заимствовано из пособия «Десмургия» </a:t>
            </a:r>
            <a:r>
              <a:rPr lang="ru-RU" dirty="0" err="1" smtClean="0"/>
              <a:t>А.П.Юрихин</a:t>
            </a:r>
            <a:r>
              <a:rPr lang="ru-RU" dirty="0" smtClean="0"/>
              <a:t> стр.20 </a:t>
            </a:r>
            <a:endParaRPr lang="ru-RU" dirty="0"/>
          </a:p>
        </p:txBody>
      </p:sp>
    </p:spTree>
    <p:extLst>
      <p:ext uri="{BB962C8B-B14F-4D97-AF65-F5344CB8AC3E}">
        <p14:creationId xmlns:p14="http://schemas.microsoft.com/office/powerpoint/2010/main" val="28863162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29008" y="-99392"/>
            <a:ext cx="9505056" cy="6264696"/>
          </a:xfrm>
        </p:spPr>
        <p:txBody>
          <a:bodyPr>
            <a:noAutofit/>
          </a:bodyPr>
          <a:lstStyle/>
          <a:p>
            <a:r>
              <a:rPr lang="ru-RU" sz="1800" dirty="0" smtClean="0">
                <a:latin typeface="Bahnschrift Light" panose="020B0502040204020203" pitchFamily="34" charset="0"/>
              </a:rPr>
              <a:t>При оказании первой медицинской помощи косынка, сделанная из головного платка, может служить для наложения повязки практически на любую часть тела. Чаще всего косыночную повязку применяют для подвешивания верхней конечности, особенно при травмах предплечья и кисти.</a:t>
            </a:r>
          </a:p>
          <a:p>
            <a:r>
              <a:rPr lang="ru-RU" sz="1800" dirty="0" smtClean="0">
                <a:latin typeface="Bahnschrift Light" panose="020B0502040204020203" pitchFamily="34" charset="0"/>
              </a:rPr>
              <a:t>Заслуживает особого внимания так называемая треугольная перевязь, накладываемая следующим образом. </a:t>
            </a:r>
          </a:p>
          <a:p>
            <a:r>
              <a:rPr lang="ru-RU" sz="1800" dirty="0" smtClean="0">
                <a:latin typeface="Bahnschrift Light" panose="020B0502040204020203" pitchFamily="34" charset="0"/>
              </a:rPr>
              <a:t>Косынку располагают на передней поверхности одной половины тела так, чтобы основание ее соответствовало средней линии тела, а верхушка была направлена в сторону локтевого сустава больной руки, при этом один конец косынки свешивается вниз до коленных суставов, а другой лежит поперек ключицы больной стороны и свешивается на спину.</a:t>
            </a:r>
          </a:p>
          <a:p>
            <a:r>
              <a:rPr lang="ru-RU" sz="1800" dirty="0" smtClean="0">
                <a:latin typeface="Bahnschrift Light" panose="020B0502040204020203" pitchFamily="34" charset="0"/>
              </a:rPr>
              <a:t> Больную руку сгибают в локтевом суставе под прямым углом, укладывают впереди косынки, нижний конец которой затем приподнимают, ведут через ключицу здоровой стороны и связывают позади шеи с другим концом</a:t>
            </a:r>
          </a:p>
          <a:p>
            <a:r>
              <a:rPr lang="ru-RU" sz="1800" dirty="0" smtClean="0">
                <a:latin typeface="Bahnschrift Light" panose="020B0502040204020203" pitchFamily="34" charset="0"/>
              </a:rPr>
              <a:t>Верхушку косынки вытягивают из-за плеча на переднюю поверхность и закрепляют(прикалывая булавкой или пришивают)</a:t>
            </a:r>
          </a:p>
          <a:p>
            <a:r>
              <a:rPr lang="ru-RU" sz="1800" dirty="0" smtClean="0">
                <a:latin typeface="Bahnschrift Light" panose="020B0502040204020203" pitchFamily="34" charset="0"/>
              </a:rPr>
              <a:t>Если требуется лишь подвешивания, то применяют простую перевязь, в которой косынку складывают в виде  галстука. Она может быть применена как  дополнение для оказания первой помощи и при переломах ключицы</a:t>
            </a:r>
          </a:p>
          <a:p>
            <a:r>
              <a:rPr lang="ru-RU" sz="1800" dirty="0" smtClean="0">
                <a:latin typeface="Bahnschrift Light" panose="020B0502040204020203" pitchFamily="34" charset="0"/>
              </a:rPr>
              <a:t>В срочных случаях для подвешивания верхней конечности можно применить длинный фартук, укрепленный на шее. При этом нижнюю часть фартука приподнимают кверху и оба конца завязывают узлом позади шеи. Косыночную повязку обычно применяют для оказания первой медицинской помощи.</a:t>
            </a:r>
            <a:endParaRPr lang="ru-RU" sz="1800" dirty="0">
              <a:latin typeface="Bahnschrift Light" panose="020B0502040204020203" pitchFamily="34" charset="0"/>
            </a:endParaRPr>
          </a:p>
        </p:txBody>
      </p:sp>
    </p:spTree>
    <p:extLst>
      <p:ext uri="{BB962C8B-B14F-4D97-AF65-F5344CB8AC3E}">
        <p14:creationId xmlns:p14="http://schemas.microsoft.com/office/powerpoint/2010/main" val="41424903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476672"/>
            <a:ext cx="7734747" cy="579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376" y="6511751"/>
            <a:ext cx="6237605" cy="692497"/>
          </a:xfrm>
          <a:prstGeom prst="rect">
            <a:avLst/>
          </a:prstGeom>
          <a:noFill/>
        </p:spPr>
        <p:txBody>
          <a:bodyPr wrap="none" rtlCol="0">
            <a:spAutoFit/>
          </a:bodyPr>
          <a:lstStyle/>
          <a:p>
            <a:r>
              <a:rPr lang="ru-RU" sz="1050" dirty="0" smtClean="0"/>
              <a:t>Изображение взято из открытого доступа</a:t>
            </a:r>
          </a:p>
          <a:p>
            <a:r>
              <a:rPr lang="en-US" sz="1050" dirty="0">
                <a:hlinkClick r:id="rId3"/>
              </a:rPr>
              <a:t>https://</a:t>
            </a:r>
            <a:r>
              <a:rPr lang="en-US" sz="1050" dirty="0" smtClean="0">
                <a:hlinkClick r:id="rId3"/>
              </a:rPr>
              <a:t>avatars.mds.yandex.net/i?id=da3a1018dc93d3b444e6de08e5c7cfb7_l-5869334-images-thumbs&amp;n=13</a:t>
            </a:r>
            <a:endParaRPr lang="ru-RU" sz="1050" dirty="0" smtClean="0"/>
          </a:p>
          <a:p>
            <a:endParaRPr lang="ru-RU" dirty="0"/>
          </a:p>
        </p:txBody>
      </p:sp>
    </p:spTree>
    <p:extLst>
      <p:ext uri="{BB962C8B-B14F-4D97-AF65-F5344CB8AC3E}">
        <p14:creationId xmlns:p14="http://schemas.microsoft.com/office/powerpoint/2010/main" val="2067590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23528" y="188641"/>
            <a:ext cx="8640960" cy="2952327"/>
          </a:xfrm>
        </p:spPr>
        <p:txBody>
          <a:bodyPr>
            <a:normAutofit fontScale="77500" lnSpcReduction="20000"/>
          </a:bodyPr>
          <a:lstStyle/>
          <a:p>
            <a:pPr marL="0" indent="0">
              <a:buNone/>
            </a:pPr>
            <a:r>
              <a:rPr lang="ru-RU" dirty="0">
                <a:solidFill>
                  <a:schemeClr val="accent6">
                    <a:lumMod val="50000"/>
                  </a:schemeClr>
                </a:solidFill>
                <a:latin typeface="Bahnschrift Light" panose="020B0502040204020203" pitchFamily="34" charset="0"/>
              </a:rPr>
              <a:t>Косынка на голову. </a:t>
            </a:r>
            <a:endParaRPr lang="ru-RU" dirty="0" smtClean="0">
              <a:solidFill>
                <a:schemeClr val="accent6">
                  <a:lumMod val="50000"/>
                </a:schemeClr>
              </a:solidFill>
              <a:latin typeface="Bahnschrift Light" panose="020B0502040204020203" pitchFamily="34" charset="0"/>
            </a:endParaRPr>
          </a:p>
          <a:p>
            <a:r>
              <a:rPr lang="ru-RU" dirty="0" smtClean="0">
                <a:latin typeface="Bahnschrift Light" panose="020B0502040204020203" pitchFamily="34" charset="0"/>
              </a:rPr>
              <a:t>Основание </a:t>
            </a:r>
            <a:r>
              <a:rPr lang="ru-RU" dirty="0">
                <a:latin typeface="Bahnschrift Light" panose="020B0502040204020203" pitchFamily="34" charset="0"/>
              </a:rPr>
              <a:t>косынки охватывает затылок и височные области, вершина опускается на лицо. Концы связывают на лбу одним узлом, затем вершину натягивают, расправляют и поднимают в сторону темени, огибая первый узел. Поверх вершины концы связывают вторым узлом. Все лишнее аккуратно подворачивают и расправляют, а концы косынки заправляют в образовавшиеся боковые карманы</a:t>
            </a:r>
            <a:r>
              <a:rPr lang="ru-RU" dirty="0"/>
              <a:t>.</a:t>
            </a: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6" b="99292" l="10000" r="98381">
                        <a14:foregroundMark x1="45524" y1="11792" x2="35619" y2="47170"/>
                        <a14:foregroundMark x1="44476" y1="20991" x2="53429" y2="72877"/>
                        <a14:foregroundMark x1="43048" y1="32547" x2="43048" y2="83491"/>
                        <a14:foregroundMark x1="38286" y1="83491" x2="47714" y2="83019"/>
                        <a14:foregroundMark x1="60667" y1="37500" x2="69143" y2="70991"/>
                        <a14:foregroundMark x1="63238" y1="69104" x2="73048" y2="71226"/>
                        <a14:foregroundMark x1="94381" y1="28538" x2="91524" y2="72877"/>
                        <a14:foregroundMark x1="96000" y1="35377" x2="96190" y2="51887"/>
                        <a14:foregroundMark x1="88476" y1="72170" x2="98381" y2="72170"/>
                        <a14:foregroundMark x1="54381" y1="83019" x2="79048" y2="83491"/>
                        <a14:foregroundMark x1="54476" y1="83019" x2="54476" y2="99292"/>
                        <a14:foregroundMark x1="79048" y1="83726" x2="79238" y2="99292"/>
                        <a14:foregroundMark x1="59048" y1="85377" x2="69238" y2="96462"/>
                        <a14:foregroundMark x1="61714" y1="36557" x2="70857" y2="33255"/>
                        <a14:foregroundMark x1="45810" y1="76651" x2="47143" y2="80896"/>
                        <a14:foregroundMark x1="74571" y1="64151" x2="74952" y2="67217"/>
                        <a14:foregroundMark x1="94857" y1="46698" x2="94476" y2="53066"/>
                        <a14:foregroundMark x1="52000" y1="60613" x2="56571" y2="72170"/>
                        <a14:backgroundMark x1="18000" y1="34906" x2="18190" y2="73113"/>
                        <a14:backgroundMark x1="37905" y1="84198" x2="54857" y2="82783"/>
                        <a14:backgroundMark x1="54381" y1="80189" x2="99810" y2="80189"/>
                      </a14:backgroundRemoval>
                    </a14:imgEffect>
                  </a14:imgLayer>
                </a14:imgProps>
              </a:ext>
              <a:ext uri="{28A0092B-C50C-407E-A947-70E740481C1C}">
                <a14:useLocalDpi xmlns:a14="http://schemas.microsoft.com/office/drawing/2010/main" val="0"/>
              </a:ext>
            </a:extLst>
          </a:blip>
          <a:srcRect/>
          <a:stretch>
            <a:fillRect/>
          </a:stretch>
        </p:blipFill>
        <p:spPr bwMode="auto">
          <a:xfrm>
            <a:off x="-1764704" y="2819400"/>
            <a:ext cx="1000125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392" y="6396335"/>
            <a:ext cx="4128053" cy="461665"/>
          </a:xfrm>
          <a:prstGeom prst="rect">
            <a:avLst/>
          </a:prstGeom>
          <a:noFill/>
        </p:spPr>
        <p:txBody>
          <a:bodyPr wrap="none" rtlCol="0">
            <a:spAutoFit/>
          </a:bodyPr>
          <a:lstStyle/>
          <a:p>
            <a:r>
              <a:rPr lang="ru-RU" sz="800" dirty="0" smtClean="0"/>
              <a:t>Изображение взято из открытого доступа</a:t>
            </a:r>
          </a:p>
          <a:p>
            <a:r>
              <a:rPr lang="en-US" sz="800" dirty="0">
                <a:hlinkClick r:id="rId4"/>
              </a:rPr>
              <a:t>http://</a:t>
            </a:r>
            <a:r>
              <a:rPr lang="en-US" sz="800" dirty="0" smtClean="0">
                <a:hlinkClick r:id="rId4"/>
              </a:rPr>
              <a:t>mirmarine.net/images/Statyi/Poleznaya-informatsiya/Meditsina/1023-rany/ris-8.12.jpg</a:t>
            </a:r>
            <a:endParaRPr lang="ru-RU" sz="800" dirty="0" smtClean="0"/>
          </a:p>
          <a:p>
            <a:endParaRPr lang="ru-RU" sz="800" dirty="0"/>
          </a:p>
        </p:txBody>
      </p:sp>
    </p:spTree>
    <p:extLst>
      <p:ext uri="{BB962C8B-B14F-4D97-AF65-F5344CB8AC3E}">
        <p14:creationId xmlns:p14="http://schemas.microsoft.com/office/powerpoint/2010/main" val="15246746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37" t="21795" r="2344" b="21632"/>
          <a:stretch/>
        </p:blipFill>
        <p:spPr bwMode="auto">
          <a:xfrm>
            <a:off x="3446216" y="4202521"/>
            <a:ext cx="5688632" cy="2599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323528" y="28600"/>
            <a:ext cx="8229600" cy="4525963"/>
          </a:xfrm>
        </p:spPr>
        <p:txBody>
          <a:bodyPr>
            <a:normAutofit fontScale="77500" lnSpcReduction="20000"/>
          </a:bodyPr>
          <a:lstStyle/>
          <a:p>
            <a:pPr marL="0" indent="0">
              <a:buNone/>
            </a:pPr>
            <a:r>
              <a:rPr lang="ru-RU" dirty="0">
                <a:solidFill>
                  <a:schemeClr val="accent6">
                    <a:lumMod val="50000"/>
                  </a:schemeClr>
                </a:solidFill>
                <a:latin typeface="Bahnschrift Light" panose="020B0502040204020203" pitchFamily="34" charset="0"/>
              </a:rPr>
              <a:t>Косынка на бедро. </a:t>
            </a:r>
            <a:endParaRPr lang="ru-RU" dirty="0" smtClean="0">
              <a:solidFill>
                <a:schemeClr val="accent6">
                  <a:lumMod val="50000"/>
                </a:schemeClr>
              </a:solidFill>
              <a:latin typeface="Bahnschrift Light" panose="020B0502040204020203" pitchFamily="34" charset="0"/>
            </a:endParaRPr>
          </a:p>
          <a:p>
            <a:r>
              <a:rPr lang="ru-RU" dirty="0" smtClean="0">
                <a:latin typeface="Bahnschrift Light" panose="020B0502040204020203" pitchFamily="34" charset="0"/>
              </a:rPr>
              <a:t>При </a:t>
            </a:r>
            <a:r>
              <a:rPr lang="ru-RU" dirty="0">
                <a:latin typeface="Bahnschrift Light" panose="020B0502040204020203" pitchFamily="34" charset="0"/>
              </a:rPr>
              <a:t>повреждении мягких тканей верхней и средней трети бедра (ожог, рана, воспаление) можно применить косыночную повязку. Для этой цели вершину косынки оборачивают 2-3 раза вокруг ленты (отрезок бинта более 1 м). Перевязочный материал накладывают </a:t>
            </a:r>
            <a:r>
              <a:rPr lang="ru-RU" dirty="0" smtClean="0">
                <a:latin typeface="Bahnschrift Light" panose="020B0502040204020203" pitchFamily="34" charset="0"/>
              </a:rPr>
              <a:t>на </a:t>
            </a:r>
            <a:r>
              <a:rPr lang="ru-RU" dirty="0">
                <a:latin typeface="Bahnschrift Light" panose="020B0502040204020203" pitchFamily="34" charset="0"/>
              </a:rPr>
              <a:t>повреждение, а сверху его фиксируют косынкой, которую располагают на бедре основанием вниз, а вершину с лентой - на талии. Ленту завязывают вокруг талии на противоположной от повреждения стороне, Основание косынки оборачивают вокруг бедра. Концы ее зазывают на передней поверхности средней трети бедра.</a:t>
            </a:r>
          </a:p>
        </p:txBody>
      </p:sp>
      <p:sp>
        <p:nvSpPr>
          <p:cNvPr id="4" name="TextBox 3"/>
          <p:cNvSpPr txBox="1"/>
          <p:nvPr/>
        </p:nvSpPr>
        <p:spPr>
          <a:xfrm>
            <a:off x="0" y="6494600"/>
            <a:ext cx="4270721" cy="615553"/>
          </a:xfrm>
          <a:prstGeom prst="rect">
            <a:avLst/>
          </a:prstGeom>
          <a:noFill/>
        </p:spPr>
        <p:txBody>
          <a:bodyPr wrap="none" rtlCol="0">
            <a:spAutoFit/>
          </a:bodyPr>
          <a:lstStyle/>
          <a:p>
            <a:r>
              <a:rPr lang="ru-RU" sz="800" dirty="0" smtClean="0"/>
              <a:t>Изображение взято из открытого доступа</a:t>
            </a:r>
          </a:p>
          <a:p>
            <a:r>
              <a:rPr lang="en-US" sz="800" dirty="0">
                <a:hlinkClick r:id="rId3"/>
              </a:rPr>
              <a:t>https://</a:t>
            </a:r>
            <a:r>
              <a:rPr lang="en-US" sz="800" dirty="0" smtClean="0">
                <a:hlinkClick r:id="rId3"/>
              </a:rPr>
              <a:t>cf3.ppt-online.org/files3/slide/i/iHGU4hQkCbdPfT8KtE2MYv6r9lDxj3FNLsaIA7/slide-53.jpg</a:t>
            </a:r>
            <a:endParaRPr lang="ru-RU" sz="800" dirty="0" smtClean="0"/>
          </a:p>
          <a:p>
            <a:endParaRPr lang="ru-RU" dirty="0"/>
          </a:p>
        </p:txBody>
      </p:sp>
    </p:spTree>
    <p:extLst>
      <p:ext uri="{BB962C8B-B14F-4D97-AF65-F5344CB8AC3E}">
        <p14:creationId xmlns:p14="http://schemas.microsoft.com/office/powerpoint/2010/main" val="377661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539552" y="188641"/>
            <a:ext cx="8208912" cy="3744416"/>
          </a:xfrm>
        </p:spPr>
        <p:txBody>
          <a:bodyPr/>
          <a:lstStyle/>
          <a:p>
            <a:pPr marL="0" indent="0">
              <a:buNone/>
            </a:pPr>
            <a:r>
              <a:rPr lang="ru-RU" dirty="0">
                <a:solidFill>
                  <a:schemeClr val="accent6">
                    <a:lumMod val="50000"/>
                  </a:schemeClr>
                </a:solidFill>
                <a:latin typeface="Bahnschrift Light" panose="020B0502040204020203" pitchFamily="34" charset="0"/>
              </a:rPr>
              <a:t>Косынка на промежность</a:t>
            </a:r>
            <a:r>
              <a:rPr lang="ru-RU" dirty="0">
                <a:latin typeface="Bahnschrift Light" panose="020B0502040204020203" pitchFamily="34" charset="0"/>
              </a:rPr>
              <a:t>. </a:t>
            </a:r>
            <a:endParaRPr lang="ru-RU" dirty="0" smtClean="0">
              <a:latin typeface="Bahnschrift Light" panose="020B0502040204020203" pitchFamily="34" charset="0"/>
            </a:endParaRPr>
          </a:p>
          <a:p>
            <a:r>
              <a:rPr lang="ru-RU" dirty="0" smtClean="0">
                <a:latin typeface="Bahnschrift Light" panose="020B0502040204020203" pitchFamily="34" charset="0"/>
              </a:rPr>
              <a:t>Основание </a:t>
            </a:r>
            <a:r>
              <a:rPr lang="ru-RU" dirty="0">
                <a:latin typeface="Bahnschrift Light" panose="020B0502040204020203" pitchFamily="34" charset="0"/>
              </a:rPr>
              <a:t>косынки располагается спереди вокруг талии, вершина опускается вниз по срединой линии. Вершиной огибают промежность и связывают ее сзади с обоими концами косынки</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933056"/>
            <a:ext cx="6200378" cy="217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6248" y="6396335"/>
            <a:ext cx="3409908" cy="461665"/>
          </a:xfrm>
          <a:prstGeom prst="rect">
            <a:avLst/>
          </a:prstGeom>
          <a:noFill/>
        </p:spPr>
        <p:txBody>
          <a:bodyPr wrap="none" rtlCol="0">
            <a:spAutoFit/>
          </a:bodyPr>
          <a:lstStyle/>
          <a:p>
            <a:r>
              <a:rPr lang="ru-RU" sz="800" dirty="0" smtClean="0"/>
              <a:t>Изображение взято из отрытого доступа </a:t>
            </a:r>
          </a:p>
          <a:p>
            <a:r>
              <a:rPr lang="en-US" sz="800" dirty="0">
                <a:hlinkClick r:id="rId3"/>
              </a:rPr>
              <a:t>https://</a:t>
            </a:r>
            <a:r>
              <a:rPr lang="en-US" sz="800" dirty="0" smtClean="0">
                <a:hlinkClick r:id="rId3"/>
              </a:rPr>
              <a:t>studfile.net/html/2706/491/html_2yygOiU9YL.cT72/img-pS8mue.png</a:t>
            </a:r>
            <a:endParaRPr lang="ru-RU" sz="800" dirty="0" smtClean="0"/>
          </a:p>
          <a:p>
            <a:endParaRPr lang="ru-RU" sz="800" dirty="0"/>
          </a:p>
        </p:txBody>
      </p:sp>
    </p:spTree>
    <p:extLst>
      <p:ext uri="{BB962C8B-B14F-4D97-AF65-F5344CB8AC3E}">
        <p14:creationId xmlns:p14="http://schemas.microsoft.com/office/powerpoint/2010/main" val="8144487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solidFill>
                  <a:schemeClr val="accent6">
                    <a:lumMod val="50000"/>
                  </a:schemeClr>
                </a:solidFill>
                <a:latin typeface="Bahnschrift Light" panose="020B0502040204020203" pitchFamily="34" charset="0"/>
              </a:rPr>
              <a:t>Пращевидные</a:t>
            </a:r>
            <a:r>
              <a:rPr lang="ru-RU" dirty="0" smtClean="0">
                <a:solidFill>
                  <a:schemeClr val="accent6">
                    <a:lumMod val="50000"/>
                  </a:schemeClr>
                </a:solidFill>
                <a:latin typeface="Bahnschrift Light" panose="020B0502040204020203" pitchFamily="34" charset="0"/>
              </a:rPr>
              <a:t> повязки</a:t>
            </a:r>
            <a:endParaRPr lang="ru-RU" dirty="0">
              <a:solidFill>
                <a:schemeClr val="accent6">
                  <a:lumMod val="50000"/>
                </a:schemeClr>
              </a:solidFill>
              <a:latin typeface="Bahnschrift Light" panose="020B0502040204020203" pitchFamily="34" charset="0"/>
            </a:endParaRPr>
          </a:p>
        </p:txBody>
      </p:sp>
      <p:sp>
        <p:nvSpPr>
          <p:cNvPr id="3" name="Объект 2"/>
          <p:cNvSpPr>
            <a:spLocks noGrp="1"/>
          </p:cNvSpPr>
          <p:nvPr>
            <p:ph idx="1"/>
          </p:nvPr>
        </p:nvSpPr>
        <p:spPr>
          <a:xfrm>
            <a:off x="457200" y="1600201"/>
            <a:ext cx="8147248" cy="3124944"/>
          </a:xfrm>
        </p:spPr>
        <p:txBody>
          <a:bodyPr>
            <a:normAutofit fontScale="62500" lnSpcReduction="20000"/>
          </a:bodyPr>
          <a:lstStyle/>
          <a:p>
            <a:r>
              <a:rPr lang="ru-RU" dirty="0" err="1" smtClean="0">
                <a:latin typeface="Bahnschrift Light" panose="020B0502040204020203" pitchFamily="34" charset="0"/>
              </a:rPr>
              <a:t>Пращевидная</a:t>
            </a:r>
            <a:r>
              <a:rPr lang="ru-RU" dirty="0" smtClean="0">
                <a:latin typeface="Bahnschrift Light" panose="020B0502040204020203" pitchFamily="34" charset="0"/>
              </a:rPr>
              <a:t> повязка относится к повязкам упрощенного типа. Ее делают из длинной полоски марли или бинта, оба конца которой надрезают в продольном направлении на равном расстоянии от краев, несколько не доходя до середины. У такой повязки образуется 4 конца; средняя часть предназначена для прикрытия участка повреждения поверх перевязочного материала и для закрепления переднего.</a:t>
            </a:r>
          </a:p>
          <a:p>
            <a:r>
              <a:rPr lang="ru-RU" dirty="0" err="1" smtClean="0">
                <a:latin typeface="Bahnschrift Light" panose="020B0502040204020203" pitchFamily="34" charset="0"/>
              </a:rPr>
              <a:t>Пращевидную</a:t>
            </a:r>
            <a:r>
              <a:rPr lang="ru-RU" dirty="0" smtClean="0">
                <a:latin typeface="Bahnschrift Light" panose="020B0502040204020203" pitchFamily="34" charset="0"/>
              </a:rPr>
              <a:t> повязку обычно применяют на лице в области носа, лба, затылка, подбородка, реже- на других областях при недостатке перевязочного материала. Как и косыночная повязка, она не закрывает герметически поврежденную область и непрочна.</a:t>
            </a:r>
            <a:endParaRPr lang="ru-RU" dirty="0">
              <a:latin typeface="Bahnschrift Light" panose="020B0502040204020203"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725144"/>
            <a:ext cx="550545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345" y="6449139"/>
            <a:ext cx="4168129" cy="400110"/>
          </a:xfrm>
          <a:prstGeom prst="rect">
            <a:avLst/>
          </a:prstGeom>
          <a:noFill/>
        </p:spPr>
        <p:txBody>
          <a:bodyPr wrap="none" rtlCol="0">
            <a:spAutoFit/>
          </a:bodyPr>
          <a:lstStyle/>
          <a:p>
            <a:r>
              <a:rPr lang="ru-RU" sz="1000" dirty="0"/>
              <a:t>Изображение заимствовано из пособия «Десмургия» </a:t>
            </a:r>
            <a:r>
              <a:rPr lang="ru-RU" sz="1000" dirty="0" err="1"/>
              <a:t>А.П.Юрихин</a:t>
            </a:r>
            <a:r>
              <a:rPr lang="ru-RU" sz="1000" dirty="0"/>
              <a:t> </a:t>
            </a:r>
            <a:r>
              <a:rPr lang="ru-RU" sz="1000" dirty="0" smtClean="0"/>
              <a:t>стр.21</a:t>
            </a:r>
            <a:endParaRPr lang="ru-RU" sz="1000" dirty="0"/>
          </a:p>
          <a:p>
            <a:endParaRPr lang="ru-RU" sz="1000" dirty="0"/>
          </a:p>
        </p:txBody>
      </p:sp>
    </p:spTree>
    <p:extLst>
      <p:ext uri="{BB962C8B-B14F-4D97-AF65-F5344CB8AC3E}">
        <p14:creationId xmlns:p14="http://schemas.microsoft.com/office/powerpoint/2010/main" val="743231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Bahnschrift Light" panose="020B0502040204020203" pitchFamily="34" charset="0"/>
              </a:rPr>
              <a:t>Содержание </a:t>
            </a:r>
            <a:endParaRPr lang="ru-RU" b="1" dirty="0">
              <a:latin typeface="Bahnschrift Light" panose="020B0502040204020203" pitchFamily="34" charset="0"/>
            </a:endParaRPr>
          </a:p>
        </p:txBody>
      </p:sp>
      <p:sp>
        <p:nvSpPr>
          <p:cNvPr id="3" name="Объект 2"/>
          <p:cNvSpPr>
            <a:spLocks noGrp="1"/>
          </p:cNvSpPr>
          <p:nvPr>
            <p:ph idx="1"/>
          </p:nvPr>
        </p:nvSpPr>
        <p:spPr/>
        <p:txBody>
          <a:bodyPr>
            <a:normAutofit fontScale="92500" lnSpcReduction="20000"/>
          </a:bodyPr>
          <a:lstStyle/>
          <a:p>
            <a:r>
              <a:rPr lang="ru-RU" dirty="0" smtClean="0">
                <a:latin typeface="Bahnschrift Light" panose="020B0502040204020203" pitchFamily="34" charset="0"/>
              </a:rPr>
              <a:t>Введение </a:t>
            </a:r>
          </a:p>
          <a:p>
            <a:pPr marL="0" indent="0">
              <a:buNone/>
            </a:pPr>
            <a:r>
              <a:rPr lang="ru-RU" dirty="0" smtClean="0">
                <a:latin typeface="Bahnschrift Light" panose="020B0502040204020203" pitchFamily="34" charset="0"/>
              </a:rPr>
              <a:t>1.История десмургии</a:t>
            </a:r>
          </a:p>
          <a:p>
            <a:pPr marL="0" indent="0">
              <a:buNone/>
            </a:pPr>
            <a:r>
              <a:rPr lang="ru-RU" dirty="0" smtClean="0">
                <a:latin typeface="Bahnschrift Light" panose="020B0502040204020203" pitchFamily="34" charset="0"/>
              </a:rPr>
              <a:t>2.Общая десмургия </a:t>
            </a:r>
          </a:p>
          <a:p>
            <a:pPr marL="0" indent="0">
              <a:buNone/>
            </a:pPr>
            <a:r>
              <a:rPr lang="ru-RU" dirty="0" smtClean="0">
                <a:latin typeface="Bahnschrift Light" panose="020B0502040204020203" pitchFamily="34" charset="0"/>
              </a:rPr>
              <a:t>3.Классификация повязок </a:t>
            </a:r>
          </a:p>
          <a:p>
            <a:pPr marL="0" indent="0">
              <a:buNone/>
            </a:pPr>
            <a:r>
              <a:rPr lang="ru-RU" dirty="0" smtClean="0">
                <a:latin typeface="Bahnschrift Light" panose="020B0502040204020203" pitchFamily="34" charset="0"/>
              </a:rPr>
              <a:t>4.Мягкие повязки </a:t>
            </a:r>
          </a:p>
          <a:p>
            <a:pPr marL="0" indent="0">
              <a:buNone/>
            </a:pPr>
            <a:r>
              <a:rPr lang="ru-RU" dirty="0" smtClean="0">
                <a:latin typeface="Bahnschrift Light" panose="020B0502040204020203" pitchFamily="34" charset="0"/>
              </a:rPr>
              <a:t>5.Жесткие повязки</a:t>
            </a:r>
          </a:p>
          <a:p>
            <a:pPr marL="0" indent="0">
              <a:buNone/>
            </a:pPr>
            <a:r>
              <a:rPr lang="ru-RU" dirty="0" smtClean="0">
                <a:latin typeface="Bahnschrift Light" panose="020B0502040204020203" pitchFamily="34" charset="0"/>
              </a:rPr>
              <a:t>6.Показания </a:t>
            </a:r>
            <a:r>
              <a:rPr lang="ru-RU" dirty="0">
                <a:latin typeface="Bahnschrift Light" panose="020B0502040204020203" pitchFamily="34" charset="0"/>
              </a:rPr>
              <a:t>к транспортной иммобилизации</a:t>
            </a:r>
            <a:endParaRPr lang="ru-RU" dirty="0" smtClean="0">
              <a:latin typeface="Bahnschrift Light" panose="020B0502040204020203" pitchFamily="34" charset="0"/>
            </a:endParaRPr>
          </a:p>
          <a:p>
            <a:r>
              <a:rPr lang="ru-RU" dirty="0" smtClean="0">
                <a:latin typeface="Bahnschrift Light" panose="020B0502040204020203" pitchFamily="34" charset="0"/>
              </a:rPr>
              <a:t>Заключение </a:t>
            </a:r>
          </a:p>
          <a:p>
            <a:r>
              <a:rPr lang="ru-RU" dirty="0" smtClean="0">
                <a:latin typeface="Bahnschrift Light" panose="020B0502040204020203" pitchFamily="34" charset="0"/>
              </a:rPr>
              <a:t>Список литературы </a:t>
            </a:r>
          </a:p>
          <a:p>
            <a:endParaRPr lang="ru-RU" dirty="0"/>
          </a:p>
        </p:txBody>
      </p:sp>
    </p:spTree>
    <p:extLst>
      <p:ext uri="{BB962C8B-B14F-4D97-AF65-F5344CB8AC3E}">
        <p14:creationId xmlns:p14="http://schemas.microsoft.com/office/powerpoint/2010/main" val="36972131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1340768"/>
            <a:ext cx="6440725" cy="4025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480" y="6309320"/>
            <a:ext cx="2448106" cy="677108"/>
          </a:xfrm>
          <a:prstGeom prst="rect">
            <a:avLst/>
          </a:prstGeom>
          <a:noFill/>
        </p:spPr>
        <p:txBody>
          <a:bodyPr wrap="none" rtlCol="0">
            <a:spAutoFit/>
          </a:bodyPr>
          <a:lstStyle/>
          <a:p>
            <a:r>
              <a:rPr lang="ru-RU" sz="1000" dirty="0" smtClean="0"/>
              <a:t>Изображение взято из отрытого доступа</a:t>
            </a:r>
          </a:p>
          <a:p>
            <a:r>
              <a:rPr lang="en-US" sz="1000" dirty="0">
                <a:hlinkClick r:id="rId3"/>
              </a:rPr>
              <a:t>https://</a:t>
            </a:r>
            <a:r>
              <a:rPr lang="en-US" sz="1000" dirty="0" smtClean="0">
                <a:hlinkClick r:id="rId3"/>
              </a:rPr>
              <a:t>4brain.ru/images/first_aid/4/14.jpg</a:t>
            </a:r>
            <a:endParaRPr lang="ru-RU" sz="1000" dirty="0" smtClean="0"/>
          </a:p>
          <a:p>
            <a:endParaRPr lang="ru-RU" dirty="0"/>
          </a:p>
        </p:txBody>
      </p:sp>
    </p:spTree>
    <p:extLst>
      <p:ext uri="{BB962C8B-B14F-4D97-AF65-F5344CB8AC3E}">
        <p14:creationId xmlns:p14="http://schemas.microsoft.com/office/powerpoint/2010/main" val="39777464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6">
                    <a:lumMod val="50000"/>
                  </a:schemeClr>
                </a:solidFill>
                <a:latin typeface="Bahnschrift Light" panose="020B0502040204020203" pitchFamily="34" charset="0"/>
              </a:rPr>
              <a:t>Бинтовые повязки</a:t>
            </a:r>
            <a:endParaRPr lang="ru-RU" dirty="0">
              <a:solidFill>
                <a:schemeClr val="accent6">
                  <a:lumMod val="50000"/>
                </a:schemeClr>
              </a:solidFill>
              <a:latin typeface="Bahnschrift Light" panose="020B0502040204020203" pitchFamily="34" charset="0"/>
            </a:endParaRPr>
          </a:p>
        </p:txBody>
      </p:sp>
      <p:sp>
        <p:nvSpPr>
          <p:cNvPr id="3" name="Объект 2"/>
          <p:cNvSpPr>
            <a:spLocks noGrp="1"/>
          </p:cNvSpPr>
          <p:nvPr>
            <p:ph idx="1"/>
          </p:nvPr>
        </p:nvSpPr>
        <p:spPr>
          <a:xfrm>
            <a:off x="1200" y="1556792"/>
            <a:ext cx="5266928" cy="4781128"/>
          </a:xfrm>
        </p:spPr>
        <p:txBody>
          <a:bodyPr>
            <a:normAutofit fontScale="77500" lnSpcReduction="20000"/>
          </a:bodyPr>
          <a:lstStyle/>
          <a:p>
            <a:r>
              <a:rPr lang="ru-RU" dirty="0">
                <a:latin typeface="Bahnschrift Light" panose="020B0502040204020203" pitchFamily="34" charset="0"/>
              </a:rPr>
              <a:t>Наибольшее применение в практической хирургии нашли повязки из марли и, в частности, </a:t>
            </a:r>
            <a:r>
              <a:rPr lang="ru-RU" dirty="0" smtClean="0">
                <a:latin typeface="Bahnschrift Light" panose="020B0502040204020203" pitchFamily="34" charset="0"/>
              </a:rPr>
              <a:t>бинтовые. </a:t>
            </a:r>
            <a:r>
              <a:rPr lang="ru-RU" dirty="0">
                <a:latin typeface="Bahnschrift Light" panose="020B0502040204020203" pitchFamily="34" charset="0"/>
              </a:rPr>
              <a:t>Их применение обусловлено положительными качествами материала, простотой использования, а также экономической выгодой. Марля обладает достаточной прочностью, гигроскопичностью, легкостью, проста в обращении. Марлевые бинты используют для перевязок и в настоящее время</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1691" y="3861048"/>
            <a:ext cx="3273998" cy="277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3151" y="1196752"/>
            <a:ext cx="350172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16" y="6642174"/>
            <a:ext cx="4852610" cy="230832"/>
          </a:xfrm>
          <a:prstGeom prst="rect">
            <a:avLst/>
          </a:prstGeom>
          <a:noFill/>
        </p:spPr>
        <p:txBody>
          <a:bodyPr wrap="none" rtlCol="0">
            <a:spAutoFit/>
          </a:bodyPr>
          <a:lstStyle/>
          <a:p>
            <a:r>
              <a:rPr lang="ru-RU" sz="900" dirty="0" smtClean="0"/>
              <a:t>Изображения взяты из пособия ДЕСМУРГИЯ </a:t>
            </a:r>
            <a:r>
              <a:rPr lang="ru-RU" sz="900" dirty="0"/>
              <a:t>З. А. ДУНДАРОВ, Д. М. АДАМОВИЧ, В. В. ЛИН </a:t>
            </a:r>
            <a:r>
              <a:rPr lang="ru-RU" sz="900" dirty="0" smtClean="0"/>
              <a:t>стр.5</a:t>
            </a:r>
            <a:endParaRPr lang="ru-RU" sz="900" dirty="0"/>
          </a:p>
        </p:txBody>
      </p:sp>
    </p:spTree>
    <p:extLst>
      <p:ext uri="{BB962C8B-B14F-4D97-AF65-F5344CB8AC3E}">
        <p14:creationId xmlns:p14="http://schemas.microsoft.com/office/powerpoint/2010/main" val="23027649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07504" y="476672"/>
            <a:ext cx="8579296" cy="6009531"/>
          </a:xfrm>
        </p:spPr>
        <p:txBody>
          <a:bodyPr>
            <a:normAutofit fontScale="70000" lnSpcReduction="20000"/>
          </a:bodyPr>
          <a:lstStyle/>
          <a:p>
            <a:r>
              <a:rPr lang="ru-RU" dirty="0">
                <a:solidFill>
                  <a:schemeClr val="accent6">
                    <a:lumMod val="50000"/>
                  </a:schemeClr>
                </a:solidFill>
                <a:latin typeface="Bahnschrift Light" panose="020B0502040204020203" pitchFamily="34" charset="0"/>
              </a:rPr>
              <a:t>Общие правила наложения мягкой бинтовой повязки. </a:t>
            </a:r>
            <a:r>
              <a:rPr lang="ru-RU" dirty="0">
                <a:latin typeface="Bahnschrift Light" panose="020B0502040204020203" pitchFamily="34" charset="0"/>
              </a:rPr>
              <a:t>При наложении мягкой бинтовой фиксирующей повязки необходимо соблюдать ряд требований, имеющих отношение как к пациенту, так и к медицинскому персоналу, производящему </a:t>
            </a:r>
            <a:r>
              <a:rPr lang="ru-RU" dirty="0" err="1">
                <a:latin typeface="Bahnschrift Light" panose="020B0502040204020203" pitchFamily="34" charset="0"/>
              </a:rPr>
              <a:t>бинтование</a:t>
            </a:r>
            <a:r>
              <a:rPr lang="ru-RU" dirty="0">
                <a:latin typeface="Bahnschrift Light" panose="020B0502040204020203" pitchFamily="34" charset="0"/>
              </a:rPr>
              <a:t>. Существуют требования, относящиеся и непосредственно к качественно наложенной повязке</a:t>
            </a:r>
            <a:r>
              <a:rPr lang="ru-RU" dirty="0" smtClean="0">
                <a:latin typeface="Bahnschrift Light" panose="020B0502040204020203" pitchFamily="34" charset="0"/>
              </a:rPr>
              <a:t>.</a:t>
            </a:r>
          </a:p>
          <a:p>
            <a:r>
              <a:rPr lang="ru-RU" i="1" dirty="0">
                <a:solidFill>
                  <a:schemeClr val="accent6">
                    <a:lumMod val="50000"/>
                  </a:schemeClr>
                </a:solidFill>
                <a:latin typeface="Bahnschrift Light" panose="020B0502040204020203" pitchFamily="34" charset="0"/>
              </a:rPr>
              <a:t>I. Требования к пациенту: </a:t>
            </a:r>
            <a:endParaRPr lang="ru-RU" i="1" dirty="0" smtClean="0">
              <a:solidFill>
                <a:schemeClr val="accent6">
                  <a:lumMod val="50000"/>
                </a:schemeClr>
              </a:solidFill>
              <a:latin typeface="Bahnschrift Light" panose="020B0502040204020203" pitchFamily="34" charset="0"/>
            </a:endParaRPr>
          </a:p>
          <a:p>
            <a:r>
              <a:rPr lang="ru-RU" dirty="0" smtClean="0">
                <a:latin typeface="Bahnschrift Light" panose="020B0502040204020203" pitchFamily="34" charset="0"/>
              </a:rPr>
              <a:t>1</a:t>
            </a:r>
            <a:r>
              <a:rPr lang="ru-RU" dirty="0">
                <a:latin typeface="Bahnschrift Light" panose="020B0502040204020203" pitchFamily="34" charset="0"/>
              </a:rPr>
              <a:t>. Больной должен находиться в положении, обеспечивающем максимально допустимое мышечное расслабление, с одной стороны, и свободный доступ к бинтуемой части тела — с другой. Практически бывает удобнее бинтовать сидящего пациента с несколько приподнятой верхней или нижней конечностью (в зависимости от участка повреждения). Горизонтальное положение оказывается более выгодным только при </a:t>
            </a:r>
            <a:r>
              <a:rPr lang="ru-RU" dirty="0" err="1">
                <a:latin typeface="Bahnschrift Light" panose="020B0502040204020203" pitchFamily="34" charset="0"/>
              </a:rPr>
              <a:t>бинтовании</a:t>
            </a:r>
            <a:r>
              <a:rPr lang="ru-RU" dirty="0">
                <a:latin typeface="Bahnschrift Light" panose="020B0502040204020203" pitchFamily="34" charset="0"/>
              </a:rPr>
              <a:t> живота, таза и верхней трети бедра. В отдельных случаях, например, при бессознательном состоянии пациента, повязка вынужденно накладывается при горизонтальном положении пострадавшего вне зависимости от локализации повреждения</a:t>
            </a:r>
            <a:r>
              <a:rPr lang="ru-RU" dirty="0" smtClean="0">
                <a:latin typeface="Bahnschrift Light" panose="020B0502040204020203" pitchFamily="34" charset="0"/>
              </a:rPr>
              <a:t>.</a:t>
            </a:r>
          </a:p>
          <a:p>
            <a:endParaRPr lang="ru-RU" dirty="0">
              <a:latin typeface="Bahnschrift Light" panose="020B0502040204020203" pitchFamily="34" charset="0"/>
            </a:endParaRPr>
          </a:p>
        </p:txBody>
      </p:sp>
    </p:spTree>
    <p:extLst>
      <p:ext uri="{BB962C8B-B14F-4D97-AF65-F5344CB8AC3E}">
        <p14:creationId xmlns:p14="http://schemas.microsoft.com/office/powerpoint/2010/main" val="2586705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23528" y="260648"/>
            <a:ext cx="8496944" cy="6336704"/>
          </a:xfrm>
        </p:spPr>
        <p:txBody>
          <a:bodyPr>
            <a:normAutofit fontScale="62500" lnSpcReduction="20000"/>
          </a:bodyPr>
          <a:lstStyle/>
          <a:p>
            <a:r>
              <a:rPr lang="ru-RU" dirty="0">
                <a:latin typeface="Bahnschrift Light" panose="020B0502040204020203" pitchFamily="34" charset="0"/>
              </a:rPr>
              <a:t>2. Конечность должна находиться в среднефизиологическом положении или в положении, в котором она может быть использована в периоде лечения, а именно: </a:t>
            </a:r>
            <a:endParaRPr lang="ru-RU" dirty="0" smtClean="0">
              <a:latin typeface="Bahnschrift Light" panose="020B0502040204020203" pitchFamily="34" charset="0"/>
            </a:endParaRPr>
          </a:p>
          <a:p>
            <a:r>
              <a:rPr lang="ru-RU" dirty="0" smtClean="0">
                <a:latin typeface="Bahnschrift Light" panose="020B0502040204020203" pitchFamily="34" charset="0"/>
              </a:rPr>
              <a:t>— </a:t>
            </a:r>
            <a:r>
              <a:rPr lang="ru-RU" dirty="0">
                <a:latin typeface="Bahnschrift Light" panose="020B0502040204020203" pitchFamily="34" charset="0"/>
              </a:rPr>
              <a:t>пальцы кисти — положение легкой ладонной флексии в межфаланговых и пястно-фаланговых сочленениях; </a:t>
            </a:r>
            <a:endParaRPr lang="ru-RU" dirty="0" smtClean="0">
              <a:latin typeface="Bahnschrift Light" panose="020B0502040204020203" pitchFamily="34" charset="0"/>
            </a:endParaRPr>
          </a:p>
          <a:p>
            <a:r>
              <a:rPr lang="ru-RU" dirty="0" smtClean="0">
                <a:latin typeface="Bahnschrift Light" panose="020B0502040204020203" pitchFamily="34" charset="0"/>
              </a:rPr>
              <a:t>— </a:t>
            </a:r>
            <a:r>
              <a:rPr lang="ru-RU" dirty="0">
                <a:latin typeface="Bahnschrift Light" panose="020B0502040204020203" pitchFamily="34" charset="0"/>
              </a:rPr>
              <a:t>первый палец противопоставлен остальным и слегка согнут; — кисть в положении небольшой тыльной флексии (20°) и лучевого отведения (10–15°); </a:t>
            </a:r>
            <a:endParaRPr lang="ru-RU" dirty="0" smtClean="0">
              <a:latin typeface="Bahnschrift Light" panose="020B0502040204020203" pitchFamily="34" charset="0"/>
            </a:endParaRPr>
          </a:p>
          <a:p>
            <a:r>
              <a:rPr lang="ru-RU" dirty="0" smtClean="0">
                <a:latin typeface="Bahnschrift Light" panose="020B0502040204020203" pitchFamily="34" charset="0"/>
              </a:rPr>
              <a:t>— </a:t>
            </a:r>
            <a:r>
              <a:rPr lang="ru-RU" dirty="0">
                <a:latin typeface="Bahnschrift Light" panose="020B0502040204020203" pitchFamily="34" charset="0"/>
              </a:rPr>
              <a:t>дистальные отделы предплечья в положении, среднем между пронацией и супинацией; при опущенной конечности кисть должна находиться в сагиттальной плоскости; </a:t>
            </a:r>
            <a:endParaRPr lang="ru-RU" dirty="0" smtClean="0">
              <a:latin typeface="Bahnschrift Light" panose="020B0502040204020203" pitchFamily="34" charset="0"/>
            </a:endParaRPr>
          </a:p>
          <a:p>
            <a:r>
              <a:rPr lang="ru-RU" dirty="0" smtClean="0">
                <a:latin typeface="Bahnschrift Light" panose="020B0502040204020203" pitchFamily="34" charset="0"/>
              </a:rPr>
              <a:t>— </a:t>
            </a:r>
            <a:r>
              <a:rPr lang="ru-RU" dirty="0">
                <a:latin typeface="Bahnschrift Light" panose="020B0502040204020203" pitchFamily="34" charset="0"/>
              </a:rPr>
              <a:t>локтевой сустав — угол сгибания должен составлять 100–110°, положение предплечья среднее между пронацией и супинацией; </a:t>
            </a:r>
            <a:endParaRPr lang="ru-RU" dirty="0" smtClean="0">
              <a:latin typeface="Bahnschrift Light" panose="020B0502040204020203" pitchFamily="34" charset="0"/>
            </a:endParaRPr>
          </a:p>
          <a:p>
            <a:r>
              <a:rPr lang="ru-RU" dirty="0" smtClean="0">
                <a:latin typeface="Bahnschrift Light" panose="020B0502040204020203" pitchFamily="34" charset="0"/>
              </a:rPr>
              <a:t>— </a:t>
            </a:r>
            <a:r>
              <a:rPr lang="ru-RU" dirty="0">
                <a:latin typeface="Bahnschrift Light" panose="020B0502040204020203" pitchFamily="34" charset="0"/>
              </a:rPr>
              <a:t>плечевой сустав — нормальным для плеча считается такое положение, когда конечность свободно свисает вдоль туловища (</a:t>
            </a:r>
            <a:r>
              <a:rPr lang="ru-RU" dirty="0" err="1">
                <a:latin typeface="Bahnschrift Light" panose="020B0502040204020203" pitchFamily="34" charset="0"/>
              </a:rPr>
              <a:t>абдукционные</a:t>
            </a:r>
            <a:r>
              <a:rPr lang="ru-RU" dirty="0">
                <a:latin typeface="Bahnschrift Light" panose="020B0502040204020203" pitchFamily="34" charset="0"/>
              </a:rPr>
              <a:t> повязки, накладываются по специальным показаниям с помощью гипсовых бинтов или специальных приспособлений); </a:t>
            </a:r>
            <a:endParaRPr lang="ru-RU" dirty="0" smtClean="0">
              <a:latin typeface="Bahnschrift Light" panose="020B0502040204020203" pitchFamily="34" charset="0"/>
            </a:endParaRPr>
          </a:p>
          <a:p>
            <a:r>
              <a:rPr lang="ru-RU" dirty="0" smtClean="0">
                <a:latin typeface="Bahnschrift Light" panose="020B0502040204020203" pitchFamily="34" charset="0"/>
              </a:rPr>
              <a:t>— </a:t>
            </a:r>
            <a:r>
              <a:rPr lang="ru-RU" dirty="0">
                <a:latin typeface="Bahnschrift Light" panose="020B0502040204020203" pitchFamily="34" charset="0"/>
              </a:rPr>
              <a:t>тазобедренный сустав — конечность фиксируется в выпрямленном положении; </a:t>
            </a:r>
            <a:endParaRPr lang="ru-RU" dirty="0" smtClean="0">
              <a:latin typeface="Bahnschrift Light" panose="020B0502040204020203" pitchFamily="34" charset="0"/>
            </a:endParaRPr>
          </a:p>
          <a:p>
            <a:r>
              <a:rPr lang="ru-RU" dirty="0" smtClean="0">
                <a:latin typeface="Bahnschrift Light" panose="020B0502040204020203" pitchFamily="34" charset="0"/>
              </a:rPr>
              <a:t>— </a:t>
            </a:r>
            <a:r>
              <a:rPr lang="ru-RU" dirty="0">
                <a:latin typeface="Bahnschrift Light" panose="020B0502040204020203" pitchFamily="34" charset="0"/>
              </a:rPr>
              <a:t>коленный сустав — угол в суставе должен составлять 180 °; голеностопный сустав — сгибание под углом 90 °</a:t>
            </a:r>
          </a:p>
        </p:txBody>
      </p:sp>
    </p:spTree>
    <p:extLst>
      <p:ext uri="{BB962C8B-B14F-4D97-AF65-F5344CB8AC3E}">
        <p14:creationId xmlns:p14="http://schemas.microsoft.com/office/powerpoint/2010/main" val="12379814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95536" y="260648"/>
            <a:ext cx="8229600" cy="4525963"/>
          </a:xfrm>
        </p:spPr>
        <p:txBody>
          <a:bodyPr>
            <a:normAutofit fontScale="70000" lnSpcReduction="20000"/>
          </a:bodyPr>
          <a:lstStyle/>
          <a:p>
            <a:r>
              <a:rPr lang="ru-RU" dirty="0">
                <a:latin typeface="Bahnschrift Light" panose="020B0502040204020203" pitchFamily="34" charset="0"/>
              </a:rPr>
              <a:t>3. Бинтуемая часть в процессе наложения повязки должна быть совершенно неподвижна</a:t>
            </a:r>
            <a:r>
              <a:rPr lang="ru-RU" dirty="0" smtClean="0">
                <a:latin typeface="Bahnschrift Light" panose="020B0502040204020203" pitchFamily="34" charset="0"/>
              </a:rPr>
              <a:t>.</a:t>
            </a:r>
          </a:p>
          <a:p>
            <a:r>
              <a:rPr lang="ru-RU" dirty="0" smtClean="0">
                <a:latin typeface="Bahnschrift Light" panose="020B0502040204020203" pitchFamily="34" charset="0"/>
              </a:rPr>
              <a:t> </a:t>
            </a:r>
            <a:r>
              <a:rPr lang="ru-RU" dirty="0">
                <a:latin typeface="Bahnschrift Light" panose="020B0502040204020203" pitchFamily="34" charset="0"/>
              </a:rPr>
              <a:t>Недопустимы как активная помощь со стороны пациента, так и незаметные для него движения, возникающие за счет утомления отдельных мышечных групп. Поэтому при необычном положении конечности в момент наложения повязки желательна помощь постороннего человека, фиксирующего конечность в нужном положении. </a:t>
            </a:r>
            <a:endParaRPr lang="ru-RU" dirty="0" smtClean="0">
              <a:latin typeface="Bahnschrift Light" panose="020B0502040204020203" pitchFamily="34" charset="0"/>
            </a:endParaRPr>
          </a:p>
          <a:p>
            <a:r>
              <a:rPr lang="ru-RU" dirty="0" smtClean="0">
                <a:latin typeface="Bahnschrift Light" panose="020B0502040204020203" pitchFamily="34" charset="0"/>
              </a:rPr>
              <a:t>4</a:t>
            </a:r>
            <a:r>
              <a:rPr lang="ru-RU" dirty="0">
                <a:latin typeface="Bahnschrift Light" panose="020B0502040204020203" pitchFamily="34" charset="0"/>
              </a:rPr>
              <a:t>. При </a:t>
            </a:r>
            <a:r>
              <a:rPr lang="ru-RU" dirty="0" err="1">
                <a:latin typeface="Bahnschrift Light" panose="020B0502040204020203" pitchFamily="34" charset="0"/>
              </a:rPr>
              <a:t>бинтовании</a:t>
            </a:r>
            <a:r>
              <a:rPr lang="ru-RU" dirty="0">
                <a:latin typeface="Bahnschrift Light" panose="020B0502040204020203" pitchFamily="34" charset="0"/>
              </a:rPr>
              <a:t> грудной клетки, живота, таза и верхней трети бедра больного, находящегося в горизонтальном положении, необходимо при помощи валиков приподнять бинтуемую, часть тела над плоскостью стола. </a:t>
            </a:r>
            <a:endParaRPr lang="ru-RU" dirty="0" smtClean="0">
              <a:latin typeface="Bahnschrift Light" panose="020B0502040204020203" pitchFamily="34" charset="0"/>
            </a:endParaRPr>
          </a:p>
          <a:p>
            <a:r>
              <a:rPr lang="ru-RU" dirty="0" smtClean="0">
                <a:latin typeface="Bahnschrift Light" panose="020B0502040204020203" pitchFamily="34" charset="0"/>
              </a:rPr>
              <a:t>5</a:t>
            </a:r>
            <a:r>
              <a:rPr lang="ru-RU" dirty="0">
                <a:latin typeface="Bahnschrift Light" panose="020B0502040204020203" pitchFamily="34" charset="0"/>
              </a:rPr>
              <a:t>. Бинтуемая часть тела больного должна находиться примерно на уровне нижней трети груди бинтующего.</a:t>
            </a:r>
          </a:p>
        </p:txBody>
      </p:sp>
      <p:pic>
        <p:nvPicPr>
          <p:cNvPr id="1433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805" b="98161" l="0" r="97400"/>
                    </a14:imgEffect>
                  </a14:imgLayer>
                </a14:imgProps>
              </a:ext>
              <a:ext uri="{28A0092B-C50C-407E-A947-70E740481C1C}">
                <a14:useLocalDpi xmlns:a14="http://schemas.microsoft.com/office/drawing/2010/main" val="0"/>
              </a:ext>
            </a:extLst>
          </a:blip>
          <a:srcRect/>
          <a:stretch>
            <a:fillRect/>
          </a:stretch>
        </p:blipFill>
        <p:spPr bwMode="auto">
          <a:xfrm>
            <a:off x="3095256" y="4173293"/>
            <a:ext cx="3096344" cy="2693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536" y="6453336"/>
            <a:ext cx="6914072" cy="677108"/>
          </a:xfrm>
          <a:prstGeom prst="rect">
            <a:avLst/>
          </a:prstGeom>
          <a:noFill/>
        </p:spPr>
        <p:txBody>
          <a:bodyPr wrap="none" rtlCol="0">
            <a:spAutoFit/>
          </a:bodyPr>
          <a:lstStyle/>
          <a:p>
            <a:r>
              <a:rPr lang="ru-RU" sz="1000" dirty="0" smtClean="0"/>
              <a:t>Изображение взято из открытого доступа</a:t>
            </a:r>
          </a:p>
          <a:p>
            <a:r>
              <a:rPr lang="en-US" sz="1000" dirty="0">
                <a:hlinkClick r:id="rId4"/>
              </a:rPr>
              <a:t>https://</a:t>
            </a:r>
            <a:r>
              <a:rPr lang="en-US" sz="1000" dirty="0" smtClean="0">
                <a:hlinkClick r:id="rId4"/>
              </a:rPr>
              <a:t>avatars.dzeninfra.ru/get-zen_doc/271828/pub_6472580b2913b15db91485c6_661c15cb1bb95a519d847111/scale_1200</a:t>
            </a:r>
            <a:endParaRPr lang="ru-RU" sz="1000" dirty="0" smtClean="0"/>
          </a:p>
          <a:p>
            <a:endParaRPr lang="ru-RU" dirty="0"/>
          </a:p>
        </p:txBody>
      </p:sp>
    </p:spTree>
    <p:extLst>
      <p:ext uri="{BB962C8B-B14F-4D97-AF65-F5344CB8AC3E}">
        <p14:creationId xmlns:p14="http://schemas.microsoft.com/office/powerpoint/2010/main" val="2750970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67544" y="260648"/>
            <a:ext cx="8219256" cy="5865515"/>
          </a:xfrm>
        </p:spPr>
        <p:txBody>
          <a:bodyPr>
            <a:normAutofit fontScale="55000" lnSpcReduction="20000"/>
          </a:bodyPr>
          <a:lstStyle/>
          <a:p>
            <a:r>
              <a:rPr lang="ru-RU" dirty="0">
                <a:solidFill>
                  <a:schemeClr val="accent6">
                    <a:lumMod val="50000"/>
                  </a:schemeClr>
                </a:solidFill>
                <a:latin typeface="Bahnschrift Light" panose="020B0502040204020203" pitchFamily="34" charset="0"/>
              </a:rPr>
              <a:t>II. Требования, относящиеся к оператору, производящему </a:t>
            </a:r>
            <a:r>
              <a:rPr lang="ru-RU" dirty="0" err="1">
                <a:solidFill>
                  <a:schemeClr val="accent6">
                    <a:lumMod val="50000"/>
                  </a:schemeClr>
                </a:solidFill>
                <a:latin typeface="Bahnschrift Light" panose="020B0502040204020203" pitchFamily="34" charset="0"/>
              </a:rPr>
              <a:t>бинтование</a:t>
            </a:r>
            <a:r>
              <a:rPr lang="ru-RU" dirty="0" smtClean="0">
                <a:latin typeface="Bahnschrift Light" panose="020B0502040204020203" pitchFamily="34" charset="0"/>
              </a:rPr>
              <a:t>:</a:t>
            </a:r>
          </a:p>
          <a:p>
            <a:r>
              <a:rPr lang="ru-RU" dirty="0" smtClean="0">
                <a:latin typeface="Bahnschrift Light" panose="020B0502040204020203" pitchFamily="34" charset="0"/>
              </a:rPr>
              <a:t> </a:t>
            </a:r>
            <a:r>
              <a:rPr lang="ru-RU" dirty="0">
                <a:latin typeface="Bahnschrift Light" panose="020B0502040204020203" pitchFamily="34" charset="0"/>
              </a:rPr>
              <a:t>1. Оператор должен находиться перед лицом пациента для того, чтобы по выражению его лица оценивать причиняемую перевязкой боль, избежать ненужного </a:t>
            </a:r>
            <a:r>
              <a:rPr lang="ru-RU" dirty="0" err="1">
                <a:latin typeface="Bahnschrift Light" panose="020B0502040204020203" pitchFamily="34" charset="0"/>
              </a:rPr>
              <a:t>травмирования</a:t>
            </a:r>
            <a:r>
              <a:rPr lang="ru-RU" dirty="0">
                <a:latin typeface="Bahnschrift Light" panose="020B0502040204020203" pitchFamily="34" charset="0"/>
              </a:rPr>
              <a:t> и своевременно оказать ему нужную помощь при обморочном состоянии. </a:t>
            </a:r>
            <a:endParaRPr lang="ru-RU" dirty="0" smtClean="0">
              <a:latin typeface="Bahnschrift Light" panose="020B0502040204020203" pitchFamily="34" charset="0"/>
            </a:endParaRPr>
          </a:p>
          <a:p>
            <a:r>
              <a:rPr lang="ru-RU" dirty="0" smtClean="0">
                <a:latin typeface="Bahnschrift Light" panose="020B0502040204020203" pitchFamily="34" charset="0"/>
              </a:rPr>
              <a:t>2</a:t>
            </a:r>
            <a:r>
              <a:rPr lang="ru-RU" dirty="0">
                <a:latin typeface="Bahnschrift Light" panose="020B0502040204020203" pitchFamily="34" charset="0"/>
              </a:rPr>
              <a:t>. Вертикальное или сидячее положение бинтующего диктуется положением поврежденной части туловища пациента. </a:t>
            </a:r>
            <a:endParaRPr lang="ru-RU" dirty="0" smtClean="0">
              <a:latin typeface="Bahnschrift Light" panose="020B0502040204020203" pitchFamily="34" charset="0"/>
            </a:endParaRPr>
          </a:p>
          <a:p>
            <a:r>
              <a:rPr lang="ru-RU" dirty="0" smtClean="0">
                <a:latin typeface="Bahnschrift Light" panose="020B0502040204020203" pitchFamily="34" charset="0"/>
              </a:rPr>
              <a:t>3</a:t>
            </a:r>
            <a:r>
              <a:rPr lang="ru-RU" dirty="0">
                <a:latin typeface="Bahnschrift Light" panose="020B0502040204020203" pitchFamily="34" charset="0"/>
              </a:rPr>
              <a:t>. Повязка накладывается от периферии конечности в направлении к туловищу и начинается с фиксирующего тура, закрепляющего конец бинта на бинтуемой поверхности. </a:t>
            </a:r>
            <a:endParaRPr lang="ru-RU" dirty="0" smtClean="0">
              <a:latin typeface="Bahnschrift Light" panose="020B0502040204020203" pitchFamily="34" charset="0"/>
            </a:endParaRPr>
          </a:p>
          <a:p>
            <a:r>
              <a:rPr lang="ru-RU" dirty="0" smtClean="0">
                <a:latin typeface="Bahnschrift Light" panose="020B0502040204020203" pitchFamily="34" charset="0"/>
              </a:rPr>
              <a:t>4</a:t>
            </a:r>
            <a:r>
              <a:rPr lang="ru-RU" dirty="0">
                <a:latin typeface="Bahnschrift Light" panose="020B0502040204020203" pitchFamily="34" charset="0"/>
              </a:rPr>
              <a:t>. Бинт должен накладываться при равномерном натяжении в течение всего периода </a:t>
            </a:r>
            <a:r>
              <a:rPr lang="ru-RU" dirty="0" err="1">
                <a:latin typeface="Bahnschrift Light" panose="020B0502040204020203" pitchFamily="34" charset="0"/>
              </a:rPr>
              <a:t>бинтования</a:t>
            </a:r>
            <a:r>
              <a:rPr lang="ru-RU" dirty="0">
                <a:latin typeface="Bahnschrift Light" panose="020B0502040204020203" pitchFamily="34" charset="0"/>
              </a:rPr>
              <a:t> для предупреждения венозного стаза и отеков конечности</a:t>
            </a:r>
            <a:r>
              <a:rPr lang="ru-RU" dirty="0" smtClean="0">
                <a:latin typeface="Bahnschrift Light" panose="020B0502040204020203" pitchFamily="34" charset="0"/>
              </a:rPr>
              <a:t>.</a:t>
            </a:r>
          </a:p>
          <a:p>
            <a:r>
              <a:rPr lang="ru-RU" dirty="0" smtClean="0">
                <a:latin typeface="Bahnschrift Light" panose="020B0502040204020203" pitchFamily="34" charset="0"/>
              </a:rPr>
              <a:t> </a:t>
            </a:r>
            <a:r>
              <a:rPr lang="ru-RU" dirty="0">
                <a:latin typeface="Bahnschrift Light" panose="020B0502040204020203" pitchFamily="34" charset="0"/>
              </a:rPr>
              <a:t>5. Бинт должен катиться по бинтуемой части тела без предварительного отматывания. </a:t>
            </a:r>
            <a:r>
              <a:rPr lang="ru-RU" dirty="0" err="1">
                <a:latin typeface="Bahnschrift Light" panose="020B0502040204020203" pitchFamily="34" charset="0"/>
              </a:rPr>
              <a:t>Бинтование</a:t>
            </a:r>
            <a:r>
              <a:rPr lang="ru-RU" dirty="0">
                <a:latin typeface="Bahnschrift Light" panose="020B0502040204020203" pitchFamily="34" charset="0"/>
              </a:rPr>
              <a:t> размотанным бинтом приводит, как правило, к неравномерному натяжению и появлению болевых ощущений в конечности. </a:t>
            </a:r>
            <a:endParaRPr lang="ru-RU" dirty="0" smtClean="0">
              <a:latin typeface="Bahnschrift Light" panose="020B0502040204020203" pitchFamily="34" charset="0"/>
            </a:endParaRPr>
          </a:p>
          <a:p>
            <a:r>
              <a:rPr lang="ru-RU" dirty="0" smtClean="0">
                <a:latin typeface="Bahnschrift Light" panose="020B0502040204020203" pitchFamily="34" charset="0"/>
              </a:rPr>
              <a:t>6</a:t>
            </a:r>
            <a:r>
              <a:rPr lang="ru-RU" dirty="0">
                <a:latin typeface="Bahnschrift Light" panose="020B0502040204020203" pitchFamily="34" charset="0"/>
              </a:rPr>
              <a:t>. При типичном наложении повязки начало бинта находится в левой руке, головка бинта — в правой. Исключение делается только для повязок, накладываемых справа налево (повязка на правый глаз, повязка </a:t>
            </a:r>
            <a:r>
              <a:rPr lang="ru-RU" dirty="0" err="1">
                <a:latin typeface="Bahnschrift Light" panose="020B0502040204020203" pitchFamily="34" charset="0"/>
              </a:rPr>
              <a:t>Дезо</a:t>
            </a:r>
            <a:r>
              <a:rPr lang="ru-RU" dirty="0">
                <a:latin typeface="Bahnschrift Light" panose="020B0502040204020203" pitchFamily="34" charset="0"/>
              </a:rPr>
              <a:t> на правую верхнюю конечность и т. д.). </a:t>
            </a:r>
            <a:endParaRPr lang="ru-RU" dirty="0" smtClean="0">
              <a:latin typeface="Bahnschrift Light" panose="020B0502040204020203" pitchFamily="34" charset="0"/>
            </a:endParaRPr>
          </a:p>
          <a:p>
            <a:r>
              <a:rPr lang="ru-RU" dirty="0" smtClean="0">
                <a:latin typeface="Bahnschrift Light" panose="020B0502040204020203" pitchFamily="34" charset="0"/>
              </a:rPr>
              <a:t>7</a:t>
            </a:r>
            <a:r>
              <a:rPr lang="ru-RU" dirty="0">
                <a:latin typeface="Bahnschrift Light" panose="020B0502040204020203" pitchFamily="34" charset="0"/>
              </a:rPr>
              <a:t>. При наложении повязки каждый последующий тур должен прикрывать от половины до двух третей ширины предыдущего тура.</a:t>
            </a:r>
          </a:p>
        </p:txBody>
      </p:sp>
    </p:spTree>
    <p:extLst>
      <p:ext uri="{BB962C8B-B14F-4D97-AF65-F5344CB8AC3E}">
        <p14:creationId xmlns:p14="http://schemas.microsoft.com/office/powerpoint/2010/main" val="11916292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23528" y="188640"/>
            <a:ext cx="5112568" cy="6264696"/>
          </a:xfrm>
        </p:spPr>
        <p:txBody>
          <a:bodyPr>
            <a:normAutofit fontScale="55000" lnSpcReduction="20000"/>
          </a:bodyPr>
          <a:lstStyle/>
          <a:p>
            <a:r>
              <a:rPr lang="ru-RU" dirty="0">
                <a:solidFill>
                  <a:schemeClr val="accent6">
                    <a:lumMod val="50000"/>
                  </a:schemeClr>
                </a:solidFill>
                <a:latin typeface="Bahnschrift Light" panose="020B0502040204020203" pitchFamily="34" charset="0"/>
              </a:rPr>
              <a:t>III. Требования, относящиеся непосредственно к готовой повязке</a:t>
            </a:r>
            <a:r>
              <a:rPr lang="ru-RU" dirty="0">
                <a:latin typeface="Bahnschrift Light" panose="020B0502040204020203" pitchFamily="34" charset="0"/>
              </a:rPr>
              <a:t>: </a:t>
            </a:r>
            <a:endParaRPr lang="ru-RU" dirty="0" smtClean="0">
              <a:latin typeface="Bahnschrift Light" panose="020B0502040204020203" pitchFamily="34" charset="0"/>
            </a:endParaRPr>
          </a:p>
          <a:p>
            <a:r>
              <a:rPr lang="ru-RU" dirty="0" smtClean="0">
                <a:latin typeface="Bahnschrift Light" panose="020B0502040204020203" pitchFamily="34" charset="0"/>
              </a:rPr>
              <a:t>1</a:t>
            </a:r>
            <a:r>
              <a:rPr lang="ru-RU" dirty="0">
                <a:latin typeface="Bahnschrift Light" panose="020B0502040204020203" pitchFamily="34" charset="0"/>
              </a:rPr>
              <a:t>. Повязка должна прочно фиксировать перевязочный материал в течение всего времени до следующей перевязки (как правило, не менее суток). </a:t>
            </a:r>
            <a:endParaRPr lang="ru-RU" dirty="0" smtClean="0">
              <a:latin typeface="Bahnschrift Light" panose="020B0502040204020203" pitchFamily="34" charset="0"/>
            </a:endParaRPr>
          </a:p>
          <a:p>
            <a:r>
              <a:rPr lang="ru-RU" dirty="0" smtClean="0">
                <a:latin typeface="Bahnschrift Light" panose="020B0502040204020203" pitchFamily="34" charset="0"/>
              </a:rPr>
              <a:t>2</a:t>
            </a:r>
            <a:r>
              <a:rPr lang="ru-RU" dirty="0">
                <a:latin typeface="Bahnschrift Light" panose="020B0502040204020203" pitchFamily="34" charset="0"/>
              </a:rPr>
              <a:t>. Повязка должна быть красивой, не уродующей </a:t>
            </a:r>
            <a:r>
              <a:rPr lang="ru-RU" dirty="0" smtClean="0">
                <a:latin typeface="Bahnschrift Light" panose="020B0502040204020203" pitchFamily="34" charset="0"/>
              </a:rPr>
              <a:t>больного. </a:t>
            </a:r>
            <a:r>
              <a:rPr lang="ru-RU" dirty="0">
                <a:latin typeface="Bahnschrift Light" panose="020B0502040204020203" pitchFamily="34" charset="0"/>
              </a:rPr>
              <a:t>Чтобы повязка лежала правильно и равномерно, следует употреблять бинты соответствующей ширины в зависимости от размеров бинтуемой анатомической области. Так, для туловища необходимы бинты шириной 10–12 см, для головы 6–8 см, для кисти и пальцев 4–6 см. </a:t>
            </a:r>
            <a:endParaRPr lang="ru-RU" dirty="0" smtClean="0">
              <a:latin typeface="Bahnschrift Light" panose="020B0502040204020203" pitchFamily="34" charset="0"/>
            </a:endParaRPr>
          </a:p>
          <a:p>
            <a:r>
              <a:rPr lang="ru-RU" dirty="0" smtClean="0">
                <a:latin typeface="Bahnschrift Light" panose="020B0502040204020203" pitchFamily="34" charset="0"/>
              </a:rPr>
              <a:t>Бинтовая </a:t>
            </a:r>
            <a:r>
              <a:rPr lang="ru-RU" dirty="0">
                <a:latin typeface="Bahnschrift Light" panose="020B0502040204020203" pitchFamily="34" charset="0"/>
              </a:rPr>
              <a:t>повязка состоит из следующих этапов </a:t>
            </a:r>
            <a:r>
              <a:rPr lang="ru-RU" dirty="0" smtClean="0">
                <a:latin typeface="Bahnschrift Light" panose="020B0502040204020203" pitchFamily="34" charset="0"/>
              </a:rPr>
              <a:t>:</a:t>
            </a:r>
          </a:p>
          <a:p>
            <a:r>
              <a:rPr lang="ru-RU" dirty="0" smtClean="0">
                <a:latin typeface="Bahnschrift Light" panose="020B0502040204020203" pitchFamily="34" charset="0"/>
              </a:rPr>
              <a:t> </a:t>
            </a:r>
            <a:r>
              <a:rPr lang="ru-RU" dirty="0">
                <a:latin typeface="Bahnschrift Light" panose="020B0502040204020203" pitchFamily="34" charset="0"/>
              </a:rPr>
              <a:t>1) фиксация начальной части бинта; </a:t>
            </a:r>
            <a:endParaRPr lang="ru-RU" dirty="0" smtClean="0">
              <a:latin typeface="Bahnschrift Light" panose="020B0502040204020203" pitchFamily="34" charset="0"/>
            </a:endParaRPr>
          </a:p>
          <a:p>
            <a:r>
              <a:rPr lang="ru-RU" dirty="0" smtClean="0">
                <a:latin typeface="Bahnschrift Light" panose="020B0502040204020203" pitchFamily="34" charset="0"/>
              </a:rPr>
              <a:t>2</a:t>
            </a:r>
            <a:r>
              <a:rPr lang="ru-RU" dirty="0">
                <a:latin typeface="Bahnschrift Light" panose="020B0502040204020203" pitchFamily="34" charset="0"/>
              </a:rPr>
              <a:t>) наложение собственно ходов повязки; </a:t>
            </a:r>
            <a:endParaRPr lang="ru-RU" dirty="0" smtClean="0">
              <a:latin typeface="Bahnschrift Light" panose="020B0502040204020203" pitchFamily="34" charset="0"/>
            </a:endParaRPr>
          </a:p>
          <a:p>
            <a:r>
              <a:rPr lang="ru-RU" dirty="0" smtClean="0">
                <a:latin typeface="Bahnschrift Light" panose="020B0502040204020203" pitchFamily="34" charset="0"/>
              </a:rPr>
              <a:t>3</a:t>
            </a:r>
            <a:r>
              <a:rPr lang="ru-RU" dirty="0">
                <a:latin typeface="Bahnschrift Light" panose="020B0502040204020203" pitchFamily="34" charset="0"/>
              </a:rPr>
              <a:t>) закрепление повязки одним из способов (узел, лейкопластырь, клей и др.). </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583" t="43538" r="35969" b="17424"/>
          <a:stretch/>
        </p:blipFill>
        <p:spPr bwMode="auto">
          <a:xfrm>
            <a:off x="5580112" y="2132856"/>
            <a:ext cx="3346515" cy="2677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650251"/>
            <a:ext cx="5639685" cy="415498"/>
          </a:xfrm>
          <a:prstGeom prst="rect">
            <a:avLst/>
          </a:prstGeom>
          <a:noFill/>
        </p:spPr>
        <p:txBody>
          <a:bodyPr wrap="none" rtlCol="0">
            <a:spAutoFit/>
          </a:bodyPr>
          <a:lstStyle/>
          <a:p>
            <a:r>
              <a:rPr lang="ru-RU" sz="1050" dirty="0" smtClean="0"/>
              <a:t>Изображение взято из </a:t>
            </a:r>
            <a:r>
              <a:rPr lang="ru-RU" sz="1050" dirty="0"/>
              <a:t>пособия ДЕСМУРГИЯ З. А. ДУНДАРОВ, Д. М. АДАМОВИЧ, В. В. ЛИН </a:t>
            </a:r>
            <a:r>
              <a:rPr lang="ru-RU" sz="1050" dirty="0" smtClean="0"/>
              <a:t>стр.8</a:t>
            </a:r>
            <a:endParaRPr lang="ru-RU" sz="1050" dirty="0"/>
          </a:p>
          <a:p>
            <a:endParaRPr lang="ru-RU" sz="1050" dirty="0"/>
          </a:p>
        </p:txBody>
      </p:sp>
    </p:spTree>
    <p:extLst>
      <p:ext uri="{BB962C8B-B14F-4D97-AF65-F5344CB8AC3E}">
        <p14:creationId xmlns:p14="http://schemas.microsoft.com/office/powerpoint/2010/main" val="41358608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79512" y="260648"/>
            <a:ext cx="8784976" cy="6480720"/>
          </a:xfrm>
        </p:spPr>
        <p:txBody>
          <a:bodyPr>
            <a:normAutofit fontScale="55000" lnSpcReduction="20000"/>
          </a:bodyPr>
          <a:lstStyle/>
          <a:p>
            <a:r>
              <a:rPr lang="ru-RU" dirty="0" err="1">
                <a:latin typeface="Bahnschrift Light" panose="020B0502040204020203" pitchFamily="34" charset="0"/>
              </a:rPr>
              <a:t>Бинтование</a:t>
            </a:r>
            <a:r>
              <a:rPr lang="ru-RU" dirty="0">
                <a:latin typeface="Bahnschrift Light" panose="020B0502040204020203" pitchFamily="34" charset="0"/>
              </a:rPr>
              <a:t> следует начинать с периферии, продвигаясь к проксимальным областям тела. Головку бинта держат в правой руке, начало бинта — в левой и раскатывают бинт слева направо спинкой по бинтуемой поверхности тела, не отрывая рук от бинтуемой части и не растягивая бинт по воздуху. В некоторых случаях может быть проведено </a:t>
            </a:r>
            <a:r>
              <a:rPr lang="ru-RU" dirty="0" err="1">
                <a:latin typeface="Bahnschrift Light" panose="020B0502040204020203" pitchFamily="34" charset="0"/>
              </a:rPr>
              <a:t>бинтование</a:t>
            </a:r>
            <a:r>
              <a:rPr lang="ru-RU" dirty="0">
                <a:latin typeface="Bahnschrift Light" panose="020B0502040204020203" pitchFamily="34" charset="0"/>
              </a:rPr>
              <a:t> справа налево, например, при наложении повязок на правую височную область лица, грудную клетку. Бинт должен катиться гладко, края его не должны отставать и образовывать «карманы». Рука бинтующего должна следовать за ходом бинта, а не наоборот. Направление витков должно быть единым во всех слоях повязки. Изменение направления может привести к смещению части повязки либо к образованию складок, что снижает качество повязки. Каждый оборот бинта должен прикрывать предыдущий на 1/2 или 2/3 ширины. Если бинт израсходован, поступают следующим образом: под конец израсходованного бинта подкладывают начало нового и укрепляют круговым ходом; затем </a:t>
            </a:r>
            <a:r>
              <a:rPr lang="ru-RU" dirty="0" err="1">
                <a:latin typeface="Bahnschrift Light" panose="020B0502040204020203" pitchFamily="34" charset="0"/>
              </a:rPr>
              <a:t>бинтование</a:t>
            </a:r>
            <a:r>
              <a:rPr lang="ru-RU" dirty="0">
                <a:latin typeface="Bahnschrift Light" panose="020B0502040204020203" pitchFamily="34" charset="0"/>
              </a:rPr>
              <a:t> продолжают</a:t>
            </a:r>
            <a:r>
              <a:rPr lang="ru-RU" dirty="0" smtClean="0">
                <a:latin typeface="Bahnschrift Light" panose="020B0502040204020203" pitchFamily="34" charset="0"/>
              </a:rPr>
              <a:t>.</a:t>
            </a:r>
          </a:p>
          <a:p>
            <a:r>
              <a:rPr lang="ru-RU" dirty="0">
                <a:latin typeface="Bahnschrift Light" panose="020B0502040204020203" pitchFamily="34" charset="0"/>
              </a:rPr>
              <a:t>Для закрепления повязки после окончания </a:t>
            </a:r>
            <a:r>
              <a:rPr lang="ru-RU" dirty="0" err="1">
                <a:latin typeface="Bahnschrift Light" panose="020B0502040204020203" pitchFamily="34" charset="0"/>
              </a:rPr>
              <a:t>бинтования</a:t>
            </a:r>
            <a:r>
              <a:rPr lang="ru-RU" dirty="0">
                <a:latin typeface="Bahnschrift Light" panose="020B0502040204020203" pitchFamily="34" charset="0"/>
              </a:rPr>
              <a:t> конец бинта надрывают или надрезают ножницами в продольном направлении; оба конца перекрещивают друг с другом и завязывают, причем ни перекрещивание, ни узел не должны ложиться на раневую или опорную поверхность тела. Иногда конец бинта подгибают за последний круговой ход или закалывают на конце булавкой. </a:t>
            </a:r>
            <a:endParaRPr lang="ru-RU" dirty="0" smtClean="0">
              <a:latin typeface="Bahnschrift Light" panose="020B0502040204020203" pitchFamily="34" charset="0"/>
            </a:endParaRPr>
          </a:p>
          <a:p>
            <a:r>
              <a:rPr lang="ru-RU" dirty="0">
                <a:latin typeface="Bahnschrift Light" panose="020B0502040204020203" pitchFamily="34" charset="0"/>
              </a:rPr>
              <a:t>После окончания </a:t>
            </a:r>
            <a:r>
              <a:rPr lang="ru-RU" dirty="0" err="1">
                <a:latin typeface="Bahnschrift Light" panose="020B0502040204020203" pitchFamily="34" charset="0"/>
              </a:rPr>
              <a:t>бинтования</a:t>
            </a:r>
            <a:r>
              <a:rPr lang="ru-RU" dirty="0">
                <a:latin typeface="Bahnschrift Light" panose="020B0502040204020203" pitchFamily="34" charset="0"/>
              </a:rPr>
              <a:t> надо проверить правильность наложения повязки, чтобы она хорошо закрывала пораженную часть тела и в то же время не вызывала нарушения кровообращения и не мешала движениям. </a:t>
            </a:r>
            <a:endParaRPr lang="ru-RU" dirty="0" smtClean="0">
              <a:latin typeface="Bahnschrift Light" panose="020B0502040204020203" pitchFamily="34" charset="0"/>
            </a:endParaRPr>
          </a:p>
          <a:p>
            <a:r>
              <a:rPr lang="ru-RU" dirty="0">
                <a:latin typeface="Bahnschrift Light" panose="020B0502040204020203" pitchFamily="34" charset="0"/>
              </a:rPr>
              <a:t>Снимают повязку либо, разрезав ее, начиная вдали от поврежденного участка, либо с противоположной стороны раны, или бинт разматывают, собирая его в ком, переходящий из одной руки в другую на расстоянии от раны. </a:t>
            </a:r>
          </a:p>
        </p:txBody>
      </p:sp>
    </p:spTree>
    <p:extLst>
      <p:ext uri="{BB962C8B-B14F-4D97-AF65-F5344CB8AC3E}">
        <p14:creationId xmlns:p14="http://schemas.microsoft.com/office/powerpoint/2010/main" val="4488763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99392"/>
            <a:ext cx="8229600" cy="1143000"/>
          </a:xfrm>
        </p:spPr>
        <p:txBody>
          <a:bodyPr>
            <a:normAutofit/>
          </a:bodyPr>
          <a:lstStyle/>
          <a:p>
            <a:r>
              <a:rPr lang="ru-RU" sz="3200" b="1" dirty="0" smtClean="0">
                <a:latin typeface="Bahnschrift Light" panose="020B0502040204020203" pitchFamily="34" charset="0"/>
              </a:rPr>
              <a:t>Круговая или циркулярная повязка</a:t>
            </a:r>
            <a:endParaRPr lang="ru-RU" sz="3200" b="1" dirty="0">
              <a:latin typeface="Bahnschrift Light" panose="020B0502040204020203" pitchFamily="34" charset="0"/>
            </a:endParaRPr>
          </a:p>
        </p:txBody>
      </p:sp>
      <p:sp>
        <p:nvSpPr>
          <p:cNvPr id="3" name="Объект 2"/>
          <p:cNvSpPr>
            <a:spLocks noGrp="1"/>
          </p:cNvSpPr>
          <p:nvPr>
            <p:ph idx="1"/>
          </p:nvPr>
        </p:nvSpPr>
        <p:spPr>
          <a:xfrm>
            <a:off x="0" y="692697"/>
            <a:ext cx="9144000" cy="3600400"/>
          </a:xfrm>
        </p:spPr>
        <p:txBody>
          <a:bodyPr>
            <a:normAutofit fontScale="70000" lnSpcReduction="20000"/>
          </a:bodyPr>
          <a:lstStyle/>
          <a:p>
            <a:r>
              <a:rPr lang="ru-RU" dirty="0">
                <a:latin typeface="Bahnschrift Light" panose="020B0502040204020203" pitchFamily="34" charset="0"/>
              </a:rPr>
              <a:t>Эта повязка является наиболее простой. Данная повязка накладывается на узком участке тела равного диаметра (в области запястья, нижней части голени, лба). В левую руку берут начало бинта, которое накладывают на бинтуемую часть тела, удерживая левой рукой, правой рукой разматывают бинт и обороты его ведут так, чтобы один тур ложился на другой, закрывая его </a:t>
            </a:r>
            <a:r>
              <a:rPr lang="ru-RU" dirty="0" smtClean="0">
                <a:latin typeface="Bahnschrift Light" panose="020B0502040204020203" pitchFamily="34" charset="0"/>
              </a:rPr>
              <a:t>целиком. </a:t>
            </a:r>
            <a:r>
              <a:rPr lang="ru-RU" dirty="0">
                <a:latin typeface="Bahnschrift Light" panose="020B0502040204020203" pitchFamily="34" charset="0"/>
              </a:rPr>
              <a:t>Для прочности закрепления повязки можно уголок начала бинта заложить через последующий тур бинта. В последующих повязках закрепление начала бинта практически является циркулярной повязкой в той или иной форме.</a:t>
            </a: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392" t="56083" r="29716" b="16014"/>
          <a:stretch/>
        </p:blipFill>
        <p:spPr bwMode="auto">
          <a:xfrm>
            <a:off x="2051720" y="3933056"/>
            <a:ext cx="6552728" cy="2644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577596"/>
            <a:ext cx="5370381" cy="800219"/>
          </a:xfrm>
          <a:prstGeom prst="rect">
            <a:avLst/>
          </a:prstGeom>
          <a:noFill/>
        </p:spPr>
        <p:txBody>
          <a:bodyPr wrap="none" rtlCol="0">
            <a:spAutoFit/>
          </a:bodyPr>
          <a:lstStyle/>
          <a:p>
            <a:r>
              <a:rPr lang="ru-RU" sz="1000" dirty="0"/>
              <a:t>Изображение взято из пособия ДЕСМУРГИЯ З. А. ДУНДАРОВ, Д. М. АДАМОВИЧ, В. В. ЛИН </a:t>
            </a:r>
            <a:r>
              <a:rPr lang="ru-RU" sz="1000" dirty="0" smtClean="0"/>
              <a:t>стр.9</a:t>
            </a:r>
            <a:endParaRPr lang="ru-RU" sz="1000" dirty="0"/>
          </a:p>
          <a:p>
            <a:endParaRPr lang="ru-RU" dirty="0"/>
          </a:p>
          <a:p>
            <a:endParaRPr lang="ru-RU" dirty="0"/>
          </a:p>
        </p:txBody>
      </p:sp>
    </p:spTree>
    <p:extLst>
      <p:ext uri="{BB962C8B-B14F-4D97-AF65-F5344CB8AC3E}">
        <p14:creationId xmlns:p14="http://schemas.microsoft.com/office/powerpoint/2010/main" val="10761750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6575" y="-243408"/>
            <a:ext cx="8229600" cy="1143000"/>
          </a:xfrm>
        </p:spPr>
        <p:txBody>
          <a:bodyPr/>
          <a:lstStyle/>
          <a:p>
            <a:r>
              <a:rPr lang="ru-RU" b="1" dirty="0" smtClean="0">
                <a:latin typeface="Bahnschrift Light SemiCondensed" panose="020B0502040204020203" pitchFamily="34" charset="0"/>
              </a:rPr>
              <a:t>Спиральная повязка</a:t>
            </a:r>
            <a:endParaRPr lang="ru-RU" b="1" dirty="0">
              <a:latin typeface="Bahnschrift Light SemiCondensed" panose="020B0502040204020203" pitchFamily="34" charset="0"/>
            </a:endParaRPr>
          </a:p>
        </p:txBody>
      </p:sp>
      <p:sp>
        <p:nvSpPr>
          <p:cNvPr id="3" name="Объект 2"/>
          <p:cNvSpPr>
            <a:spLocks noGrp="1"/>
          </p:cNvSpPr>
          <p:nvPr>
            <p:ph idx="1"/>
          </p:nvPr>
        </p:nvSpPr>
        <p:spPr>
          <a:xfrm>
            <a:off x="-324544" y="620688"/>
            <a:ext cx="9328163" cy="2304256"/>
          </a:xfrm>
        </p:spPr>
        <p:txBody>
          <a:bodyPr>
            <a:normAutofit fontScale="62500" lnSpcReduction="20000"/>
          </a:bodyPr>
          <a:lstStyle/>
          <a:p>
            <a:r>
              <a:rPr lang="ru-RU" dirty="0">
                <a:latin typeface="Bahnschrift Light SemiCondensed" panose="020B0502040204020203" pitchFamily="34" charset="0"/>
              </a:rPr>
              <a:t>Спиральную повязку начинают так же, как и предыдущую, с 2–3 круговых ходов, где туры ложатся друг на друга. Затем ходы бинта идут в косом направлении (спиральном), при этом частично, на 1/2–2/3, прикрывая предыдущий ход. В зависимости от направления </a:t>
            </a:r>
            <a:r>
              <a:rPr lang="ru-RU" dirty="0" err="1">
                <a:latin typeface="Bahnschrift Light SemiCondensed" panose="020B0502040204020203" pitchFamily="34" charset="0"/>
              </a:rPr>
              <a:t>бинтования</a:t>
            </a:r>
            <a:r>
              <a:rPr lang="ru-RU" dirty="0">
                <a:latin typeface="Bahnschrift Light SemiCondensed" panose="020B0502040204020203" pitchFamily="34" charset="0"/>
              </a:rPr>
              <a:t> повязка может быть восходящая </a:t>
            </a:r>
            <a:r>
              <a:rPr lang="ru-RU" dirty="0" smtClean="0">
                <a:latin typeface="Bahnschrift Light SemiCondensed" panose="020B0502040204020203" pitchFamily="34" charset="0"/>
              </a:rPr>
              <a:t>или нисходящая. </a:t>
            </a:r>
            <a:r>
              <a:rPr lang="ru-RU" dirty="0">
                <a:latin typeface="Bahnschrift Light SemiCondensed" panose="020B0502040204020203" pitchFamily="34" charset="0"/>
              </a:rPr>
              <a:t>В таком виде повязка хорошо лежит лишь тогда, когда бинтуемая часть равномерна по толщине на всем протяжении. Если же толщина конечности неодинакова в различных частях (голень, предплечье), то ходы такой повязки не прилегают плотно и при ее наложении приходится прибегать к </a:t>
            </a:r>
            <a:r>
              <a:rPr lang="ru-RU" dirty="0" smtClean="0">
                <a:latin typeface="Bahnschrift Light SemiCondensed" panose="020B0502040204020203" pitchFamily="34" charset="0"/>
              </a:rPr>
              <a:t>перегибам</a:t>
            </a:r>
            <a:endParaRPr lang="ru-RU" dirty="0">
              <a:latin typeface="Bahnschrift Light SemiCondensed" panose="020B0502040204020203" pitchFamily="34" charset="0"/>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856" t="29416" r="30412" b="16151"/>
          <a:stretch/>
        </p:blipFill>
        <p:spPr bwMode="auto">
          <a:xfrm>
            <a:off x="4521375" y="2996952"/>
            <a:ext cx="4600282" cy="3733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3391" y="2739800"/>
            <a:ext cx="4427984" cy="4247317"/>
          </a:xfrm>
          <a:prstGeom prst="rect">
            <a:avLst/>
          </a:prstGeom>
          <a:noFill/>
        </p:spPr>
        <p:txBody>
          <a:bodyPr wrap="square" rtlCol="0">
            <a:spAutoFit/>
          </a:bodyPr>
          <a:lstStyle/>
          <a:p>
            <a:r>
              <a:rPr lang="ru-RU" dirty="0">
                <a:latin typeface="Bahnschrift Light SemiCondensed" panose="020B0502040204020203" pitchFamily="34" charset="0"/>
              </a:rPr>
              <a:t>Перегиб делают таким образом: ход бинта направляют более косо, чем это нужно для спиральной повязки, большим пальцем левой руки придерживают его нижний край, раскатывают немного головку бинта и перегибают бинт по направлению к себе, при этом верхний край его делается нижним, а нижний — верхним. Чем </a:t>
            </a:r>
            <a:r>
              <a:rPr lang="ru-RU" dirty="0" err="1">
                <a:latin typeface="Bahnschrift Light SemiCondensed" panose="020B0502040204020203" pitchFamily="34" charset="0"/>
              </a:rPr>
              <a:t>неравномернее</a:t>
            </a:r>
            <a:r>
              <a:rPr lang="ru-RU" dirty="0">
                <a:latin typeface="Bahnschrift Light SemiCondensed" panose="020B0502040204020203" pitchFamily="34" charset="0"/>
              </a:rPr>
              <a:t> толщина бинтуемой части тела, тем круче делается перегиб. В дальнейшем или опять ведут простую спиральную повязку, или, если необходимо, делают новые перегибы. Все перегибы должны находиться на одной стороне и по одной линии. </a:t>
            </a:r>
          </a:p>
          <a:p>
            <a:endParaRPr lang="ru-RU" dirty="0"/>
          </a:p>
        </p:txBody>
      </p:sp>
      <p:sp>
        <p:nvSpPr>
          <p:cNvPr id="5" name="TextBox 4"/>
          <p:cNvSpPr txBox="1"/>
          <p:nvPr/>
        </p:nvSpPr>
        <p:spPr>
          <a:xfrm>
            <a:off x="0" y="6627168"/>
            <a:ext cx="4897495" cy="230832"/>
          </a:xfrm>
          <a:prstGeom prst="rect">
            <a:avLst/>
          </a:prstGeom>
          <a:noFill/>
        </p:spPr>
        <p:txBody>
          <a:bodyPr wrap="none" rtlCol="0">
            <a:spAutoFit/>
          </a:bodyPr>
          <a:lstStyle/>
          <a:p>
            <a:r>
              <a:rPr lang="ru-RU" sz="900" dirty="0"/>
              <a:t>Изображение взято из пособия ДЕСМУРГИЯ З. А. ДУНДАРОВ, Д. М. АДАМОВИЧ, В. В. ЛИН </a:t>
            </a:r>
            <a:r>
              <a:rPr lang="ru-RU" sz="900" dirty="0" smtClean="0"/>
              <a:t>стр.10</a:t>
            </a:r>
            <a:endParaRPr lang="ru-RU" sz="900" dirty="0"/>
          </a:p>
        </p:txBody>
      </p:sp>
    </p:spTree>
    <p:extLst>
      <p:ext uri="{BB962C8B-B14F-4D97-AF65-F5344CB8AC3E}">
        <p14:creationId xmlns:p14="http://schemas.microsoft.com/office/powerpoint/2010/main" val="1334802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Bahnschrift Light" panose="020B0502040204020203" pitchFamily="34" charset="0"/>
              </a:rPr>
              <a:t>1.История десмургии</a:t>
            </a:r>
            <a:endParaRPr lang="ru-RU" b="1" dirty="0">
              <a:latin typeface="Bahnschrift Light" panose="020B0502040204020203" pitchFamily="34" charset="0"/>
            </a:endParaRPr>
          </a:p>
        </p:txBody>
      </p:sp>
      <p:sp>
        <p:nvSpPr>
          <p:cNvPr id="3" name="Объект 2"/>
          <p:cNvSpPr>
            <a:spLocks noGrp="1"/>
          </p:cNvSpPr>
          <p:nvPr>
            <p:ph idx="1"/>
          </p:nvPr>
        </p:nvSpPr>
        <p:spPr>
          <a:xfrm>
            <a:off x="276293" y="1268760"/>
            <a:ext cx="5122912" cy="4925144"/>
          </a:xfrm>
        </p:spPr>
        <p:txBody>
          <a:bodyPr>
            <a:noAutofit/>
          </a:bodyPr>
          <a:lstStyle/>
          <a:p>
            <a:r>
              <a:rPr lang="ru-RU" sz="1600" dirty="0">
                <a:latin typeface="Bahnschrift Light" panose="020B0502040204020203" pitchFamily="34" charset="0"/>
              </a:rPr>
              <a:t>Повязки начали применять еще в каменном веке. Чтобы остановить кровотечение и прикрыть полученную на охоте или в сражении рану, человек использовал все, что ему казалось полезным (траву, древесную кору, щепотку песка и пр.). Древние египтяне владели техникой наложения неподвижных повязок при переломах трубчатых костей. </a:t>
            </a:r>
            <a:endParaRPr lang="ru-RU" sz="1600" dirty="0" smtClean="0">
              <a:latin typeface="Bahnschrift Light" panose="020B0502040204020203" pitchFamily="34" charset="0"/>
            </a:endParaRPr>
          </a:p>
          <a:p>
            <a:r>
              <a:rPr lang="ru-RU" sz="1600" dirty="0" smtClean="0">
                <a:latin typeface="Bahnschrift Light" panose="020B0502040204020203" pitchFamily="34" charset="0"/>
              </a:rPr>
              <a:t>В </a:t>
            </a:r>
            <a:r>
              <a:rPr lang="ru-RU" sz="1600" dirty="0">
                <a:latin typeface="Bahnschrift Light" panose="020B0502040204020203" pitchFamily="34" charset="0"/>
              </a:rPr>
              <a:t>IV век до н. э. в трудах древнегреческого врача Гиппократа упоминается о применении сухих повязок и повязок, смоченных вином, растворами квасцов, а также </a:t>
            </a:r>
            <a:r>
              <a:rPr lang="ru-RU" sz="1600" dirty="0" smtClean="0">
                <a:latin typeface="Bahnschrift Light" panose="020B0502040204020203" pitchFamily="34" charset="0"/>
              </a:rPr>
              <a:t>о </a:t>
            </a:r>
            <a:r>
              <a:rPr lang="ru-RU" sz="1600" dirty="0">
                <a:latin typeface="Bahnschrift Light" panose="020B0502040204020203" pitchFamily="34" charset="0"/>
              </a:rPr>
              <a:t>повязках </a:t>
            </a:r>
            <a:r>
              <a:rPr lang="ru-RU" sz="1600" dirty="0" smtClean="0">
                <a:latin typeface="Bahnschrift Light" panose="020B0502040204020203" pitchFamily="34" charset="0"/>
              </a:rPr>
              <a:t>с </a:t>
            </a:r>
            <a:r>
              <a:rPr lang="ru-RU" sz="1600" dirty="0">
                <a:latin typeface="Bahnschrift Light" panose="020B0502040204020203" pitchFamily="34" charset="0"/>
              </a:rPr>
              <a:t>растительными </a:t>
            </a:r>
            <a:r>
              <a:rPr lang="ru-RU" sz="1600" dirty="0" smtClean="0">
                <a:latin typeface="Bahnschrift Light" panose="020B0502040204020203" pitchFamily="34" charset="0"/>
              </a:rPr>
              <a:t>маслами. </a:t>
            </a:r>
            <a:r>
              <a:rPr lang="ru-RU" sz="1600" dirty="0">
                <a:latin typeface="Bahnschrift Light" panose="020B0502040204020203" pitchFamily="34" charset="0"/>
              </a:rPr>
              <a:t>Для остановки кровотечения Гиппократ рекомендовал придавать высокое положение поврежденной конечности. Этот прием применяется и в настоящее время при венозном кровотечении, например при разрыве </a:t>
            </a:r>
            <a:r>
              <a:rPr lang="ru-RU" sz="1600" dirty="0" err="1">
                <a:latin typeface="Bahnschrift Light" panose="020B0502040204020203" pitchFamily="34" charset="0"/>
              </a:rPr>
              <a:t>варикозно</a:t>
            </a:r>
            <a:r>
              <a:rPr lang="ru-RU" sz="1600" dirty="0">
                <a:latin typeface="Bahnschrift Light" panose="020B0502040204020203" pitchFamily="34" charset="0"/>
              </a:rPr>
              <a:t> расширенных вен нижних конечностей.</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468" b="89801" l="6650" r="96164">
                        <a14:foregroundMark x1="6905" y1="32587" x2="11765" y2="37811"/>
                        <a14:foregroundMark x1="24297" y1="17910" x2="19182" y2="6716"/>
                        <a14:foregroundMark x1="86957" y1="50498" x2="96164" y2="62935"/>
                      </a14:backgroundRemoval>
                    </a14:imgEffect>
                  </a14:imgLayer>
                </a14:imgProps>
              </a:ext>
              <a:ext uri="{28A0092B-C50C-407E-A947-70E740481C1C}">
                <a14:useLocalDpi xmlns:a14="http://schemas.microsoft.com/office/drawing/2010/main" val="0"/>
              </a:ext>
            </a:extLst>
          </a:blip>
          <a:srcRect/>
          <a:stretch>
            <a:fillRect/>
          </a:stretch>
        </p:blipFill>
        <p:spPr bwMode="auto">
          <a:xfrm>
            <a:off x="5419725" y="1628800"/>
            <a:ext cx="3724275"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36" y="6088559"/>
            <a:ext cx="8604448" cy="938719"/>
          </a:xfrm>
          <a:prstGeom prst="rect">
            <a:avLst/>
          </a:prstGeom>
          <a:noFill/>
        </p:spPr>
        <p:txBody>
          <a:bodyPr wrap="square" rtlCol="0">
            <a:spAutoFit/>
          </a:bodyPr>
          <a:lstStyle/>
          <a:p>
            <a:r>
              <a:rPr lang="ru-RU" sz="1100" dirty="0" smtClean="0">
                <a:latin typeface="Bahnschrift SemiLight" panose="020B0502040204020203" pitchFamily="34" charset="0"/>
              </a:rPr>
              <a:t>Изображение взято с открытого доступа</a:t>
            </a:r>
          </a:p>
          <a:p>
            <a:r>
              <a:rPr lang="en-US" sz="1100" dirty="0" smtClean="0">
                <a:latin typeface="Bahnschrift SemiLight" panose="020B0502040204020203" pitchFamily="34" charset="0"/>
                <a:hlinkClick r:id="rId4"/>
              </a:rPr>
              <a:t>https</a:t>
            </a:r>
            <a:r>
              <a:rPr lang="en-US" sz="1100" dirty="0">
                <a:latin typeface="Bahnschrift SemiLight" panose="020B0502040204020203" pitchFamily="34" charset="0"/>
                <a:hlinkClick r:id="rId4"/>
              </a:rPr>
              <a:t>://</a:t>
            </a:r>
            <a:r>
              <a:rPr lang="en-US" sz="1100" dirty="0" smtClean="0">
                <a:latin typeface="Bahnschrift SemiLight" panose="020B0502040204020203" pitchFamily="34" charset="0"/>
                <a:hlinkClick r:id="rId4"/>
              </a:rPr>
              <a:t>sun1-21.userapi.com/impg/uWYrdde7pHPpTgbNZduzREwpkfYVdm1OcfPT5w/BbEu1Mzetrw.jpg?size=391x402&amp;quality=96&amp;sign=aff4966e2853e256723767d9a6e7507d&amp;type=album</a:t>
            </a:r>
            <a:endParaRPr lang="ru-RU" sz="1100" dirty="0" smtClean="0">
              <a:latin typeface="Bahnschrift SemiLight" panose="020B0502040204020203" pitchFamily="34" charset="0"/>
            </a:endParaRPr>
          </a:p>
          <a:p>
            <a:endParaRPr lang="ru-RU" sz="1100" dirty="0">
              <a:latin typeface="Bahnschrift SemiLight" panose="020B0502040204020203" pitchFamily="34" charset="0"/>
            </a:endParaRPr>
          </a:p>
        </p:txBody>
      </p:sp>
    </p:spTree>
    <p:extLst>
      <p:ext uri="{BB962C8B-B14F-4D97-AF65-F5344CB8AC3E}">
        <p14:creationId xmlns:p14="http://schemas.microsoft.com/office/powerpoint/2010/main" val="39073446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99392"/>
            <a:ext cx="8229600" cy="1143000"/>
          </a:xfrm>
        </p:spPr>
        <p:txBody>
          <a:bodyPr>
            <a:normAutofit/>
          </a:bodyPr>
          <a:lstStyle/>
          <a:p>
            <a:r>
              <a:rPr lang="ru-RU" b="1" dirty="0" smtClean="0">
                <a:latin typeface="Bahnschrift Light SemiCondensed" panose="020B0502040204020203" pitchFamily="34" charset="0"/>
              </a:rPr>
              <a:t>Ползучая повязка</a:t>
            </a:r>
            <a:endParaRPr lang="ru-RU" b="1" dirty="0">
              <a:latin typeface="Bahnschrift Light SemiCondensed" panose="020B0502040204020203" pitchFamily="34" charset="0"/>
            </a:endParaRPr>
          </a:p>
        </p:txBody>
      </p:sp>
      <p:sp>
        <p:nvSpPr>
          <p:cNvPr id="3" name="Объект 2"/>
          <p:cNvSpPr>
            <a:spLocks noGrp="1"/>
          </p:cNvSpPr>
          <p:nvPr>
            <p:ph idx="1"/>
          </p:nvPr>
        </p:nvSpPr>
        <p:spPr>
          <a:xfrm>
            <a:off x="0" y="692697"/>
            <a:ext cx="9144000" cy="3672407"/>
          </a:xfrm>
        </p:spPr>
        <p:txBody>
          <a:bodyPr>
            <a:normAutofit fontScale="92500" lnSpcReduction="20000"/>
          </a:bodyPr>
          <a:lstStyle/>
          <a:p>
            <a:r>
              <a:rPr lang="ru-RU" dirty="0">
                <a:latin typeface="Bahnschrift Light SemiCondensed" panose="020B0502040204020203" pitchFamily="34" charset="0"/>
              </a:rPr>
              <a:t>Данная повязка от предыдущей отличается тем, что в отличие от спиральной, где туры бинта перекрывают друг друга на 1/2–2/3, в этой повязке имеются промежутки между турами бинта. Эта повязка </a:t>
            </a:r>
            <a:r>
              <a:rPr lang="ru-RU" dirty="0" smtClean="0">
                <a:latin typeface="Bahnschrift Light SemiCondensed" panose="020B0502040204020203" pitchFamily="34" charset="0"/>
              </a:rPr>
              <a:t>применяется </a:t>
            </a:r>
            <a:r>
              <a:rPr lang="ru-RU" dirty="0">
                <a:latin typeface="Bahnschrift Light SemiCondensed" panose="020B0502040204020203" pitchFamily="34" charset="0"/>
              </a:rPr>
              <a:t>лишь в начале </a:t>
            </a:r>
            <a:r>
              <a:rPr lang="ru-RU" dirty="0" err="1">
                <a:latin typeface="Bahnschrift Light SemiCondensed" panose="020B0502040204020203" pitchFamily="34" charset="0"/>
              </a:rPr>
              <a:t>бинтования</a:t>
            </a:r>
            <a:r>
              <a:rPr lang="ru-RU" dirty="0">
                <a:latin typeface="Bahnschrift Light SemiCondensed" panose="020B0502040204020203" pitchFamily="34" charset="0"/>
              </a:rPr>
              <a:t>, главным образом, для временного удержания материала, а затем может переходить в обычную, более прочную спиральную повязку, или </a:t>
            </a:r>
            <a:r>
              <a:rPr lang="ru-RU" dirty="0" smtClean="0">
                <a:latin typeface="Bahnschrift Light SemiCondensed" panose="020B0502040204020203" pitchFamily="34" charset="0"/>
              </a:rPr>
              <a:t>накладывается </a:t>
            </a:r>
            <a:r>
              <a:rPr lang="ru-RU" dirty="0">
                <a:latin typeface="Bahnschrift Light SemiCondensed" panose="020B0502040204020203" pitchFamily="34" charset="0"/>
              </a:rPr>
              <a:t>гипсовая повязка</a:t>
            </a: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32" t="47148" r="28402" b="18901"/>
          <a:stretch/>
        </p:blipFill>
        <p:spPr bwMode="auto">
          <a:xfrm>
            <a:off x="1835696" y="4005064"/>
            <a:ext cx="5907437" cy="2727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642556"/>
            <a:ext cx="4379725" cy="215444"/>
          </a:xfrm>
          <a:prstGeom prst="rect">
            <a:avLst/>
          </a:prstGeom>
          <a:noFill/>
        </p:spPr>
        <p:txBody>
          <a:bodyPr wrap="none" rtlCol="0">
            <a:spAutoFit/>
          </a:bodyPr>
          <a:lstStyle/>
          <a:p>
            <a:r>
              <a:rPr lang="ru-RU" sz="800" dirty="0"/>
              <a:t>Изображение взято из пособия ДЕСМУРГИЯ З. А. ДУНДАРОВ, Д. М. АДАМОВИЧ, В. В. ЛИН </a:t>
            </a:r>
            <a:r>
              <a:rPr lang="ru-RU" sz="800" dirty="0" smtClean="0"/>
              <a:t>стр.10</a:t>
            </a:r>
            <a:endParaRPr lang="ru-RU" sz="800" dirty="0"/>
          </a:p>
        </p:txBody>
      </p:sp>
    </p:spTree>
    <p:extLst>
      <p:ext uri="{BB962C8B-B14F-4D97-AF65-F5344CB8AC3E}">
        <p14:creationId xmlns:p14="http://schemas.microsoft.com/office/powerpoint/2010/main" val="41651185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320"/>
            <a:ext cx="8147248" cy="850106"/>
          </a:xfrm>
        </p:spPr>
        <p:txBody>
          <a:bodyPr>
            <a:normAutofit fontScale="90000"/>
          </a:bodyPr>
          <a:lstStyle/>
          <a:p>
            <a:r>
              <a:rPr lang="ru-RU" b="1" dirty="0">
                <a:latin typeface="Bahnschrift Light SemiCondensed" panose="020B0502040204020203" pitchFamily="34" charset="0"/>
              </a:rPr>
              <a:t>Крестообразная или </a:t>
            </a:r>
            <a:r>
              <a:rPr lang="ru-RU" b="1" dirty="0" smtClean="0">
                <a:latin typeface="Bahnschrift Light SemiCondensed" panose="020B0502040204020203" pitchFamily="34" charset="0"/>
              </a:rPr>
              <a:t>восьмиобразная повязка</a:t>
            </a:r>
            <a:endParaRPr lang="ru-RU" b="1" dirty="0">
              <a:latin typeface="Bahnschrift Light SemiCondensed" panose="020B0502040204020203" pitchFamily="34" charset="0"/>
            </a:endParaRPr>
          </a:p>
        </p:txBody>
      </p:sp>
      <p:sp>
        <p:nvSpPr>
          <p:cNvPr id="3" name="Объект 2"/>
          <p:cNvSpPr>
            <a:spLocks noGrp="1"/>
          </p:cNvSpPr>
          <p:nvPr>
            <p:ph idx="1"/>
          </p:nvPr>
        </p:nvSpPr>
        <p:spPr>
          <a:xfrm>
            <a:off x="-25088" y="908720"/>
            <a:ext cx="4860032" cy="5877272"/>
          </a:xfrm>
        </p:spPr>
        <p:txBody>
          <a:bodyPr>
            <a:noAutofit/>
          </a:bodyPr>
          <a:lstStyle/>
          <a:p>
            <a:r>
              <a:rPr lang="ru-RU" sz="1600" dirty="0">
                <a:latin typeface="Bahnschrift Light SemiCondensed" panose="020B0502040204020203" pitchFamily="34" charset="0"/>
              </a:rPr>
              <a:t>Повязка называется так по своей форме или ходам бинта, описывающим восьмерку, очень удобна для </a:t>
            </a:r>
            <a:r>
              <a:rPr lang="ru-RU" sz="1600" dirty="0" err="1">
                <a:latin typeface="Bahnschrift Light SemiCondensed" panose="020B0502040204020203" pitchFamily="34" charset="0"/>
              </a:rPr>
              <a:t>бинтования</a:t>
            </a:r>
            <a:r>
              <a:rPr lang="ru-RU" sz="1600" dirty="0">
                <a:latin typeface="Bahnschrift Light SemiCondensed" panose="020B0502040204020203" pitchFamily="34" charset="0"/>
              </a:rPr>
              <a:t> частей тела с неправильной поверхностью. На область затылка и заднюю часть шеи ее применяют при ранах, гнойно-воспалительных </a:t>
            </a:r>
            <a:r>
              <a:rPr lang="ru-RU" sz="1600" dirty="0" smtClean="0">
                <a:latin typeface="Bahnschrift Light SemiCondensed" panose="020B0502040204020203" pitchFamily="34" charset="0"/>
              </a:rPr>
              <a:t>заболеваниях. </a:t>
            </a:r>
            <a:r>
              <a:rPr lang="ru-RU" sz="1600" dirty="0">
                <a:latin typeface="Bahnschrift Light SemiCondensed" panose="020B0502040204020203" pitchFamily="34" charset="0"/>
              </a:rPr>
              <a:t>Накладывают ее следующим </a:t>
            </a:r>
            <a:r>
              <a:rPr lang="ru-RU" sz="1600" dirty="0" smtClean="0">
                <a:latin typeface="Bahnschrift Light SemiCondensed" panose="020B0502040204020203" pitchFamily="34" charset="0"/>
              </a:rPr>
              <a:t>образом: </a:t>
            </a:r>
            <a:r>
              <a:rPr lang="ru-RU" sz="1600" dirty="0">
                <a:latin typeface="Bahnschrift Light SemiCondensed" panose="020B0502040204020203" pitchFamily="34" charset="0"/>
              </a:rPr>
              <a:t>циркулярными </a:t>
            </a:r>
            <a:r>
              <a:rPr lang="ru-RU" sz="1600" dirty="0" smtClean="0">
                <a:latin typeface="Bahnschrift Light SemiCondensed" panose="020B0502040204020203" pitchFamily="34" charset="0"/>
              </a:rPr>
              <a:t>турами </a:t>
            </a:r>
            <a:r>
              <a:rPr lang="ru-RU" sz="1600" dirty="0">
                <a:latin typeface="Bahnschrift Light SemiCondensed" panose="020B0502040204020203" pitchFamily="34" charset="0"/>
              </a:rPr>
              <a:t>бинт укрепляют вокруг головы, далее идя в косом направлении (спереди назад и сверху вниз) выше и позади левого уха спускают в косом направлении вниз на </a:t>
            </a:r>
            <a:r>
              <a:rPr lang="ru-RU" sz="1600" dirty="0" smtClean="0">
                <a:latin typeface="Bahnschrift Light SemiCondensed" panose="020B0502040204020203" pitchFamily="34" charset="0"/>
              </a:rPr>
              <a:t>шею, </a:t>
            </a:r>
            <a:r>
              <a:rPr lang="ru-RU" sz="1600" dirty="0">
                <a:latin typeface="Bahnschrift Light SemiCondensed" panose="020B0502040204020203" pitchFamily="34" charset="0"/>
              </a:rPr>
              <a:t>ведут по правой боковой поверхности шеи, обходят ее спереди и поднимают по задней стороне шеи на голову в направлении снизу вверх и сзади кпереди </a:t>
            </a:r>
            <a:r>
              <a:rPr lang="ru-RU" sz="1600" dirty="0" smtClean="0">
                <a:latin typeface="Bahnschrift Light SemiCondensed" panose="020B0502040204020203" pitchFamily="34" charset="0"/>
              </a:rPr>
              <a:t> </a:t>
            </a:r>
            <a:r>
              <a:rPr lang="ru-RU" sz="1600" dirty="0">
                <a:latin typeface="Bahnschrift Light SemiCondensed" panose="020B0502040204020203" pitchFamily="34" charset="0"/>
              </a:rPr>
              <a:t>на циркулярный тур, который фиксирует данный тур. Обойдя голову спереди, бинт вновь проходит над левым ухом и идет в косом направлении, повторяя предыдущий косой ход (спереди назад и сверху вниз </a:t>
            </a:r>
            <a:r>
              <a:rPr lang="ru-RU" sz="1600" dirty="0" smtClean="0">
                <a:latin typeface="Bahnschrift Light SemiCondensed" panose="020B0502040204020203" pitchFamily="34" charset="0"/>
              </a:rPr>
              <a:t>, </a:t>
            </a:r>
            <a:r>
              <a:rPr lang="ru-RU" sz="1600" dirty="0">
                <a:latin typeface="Bahnschrift Light SemiCondensed" panose="020B0502040204020203" pitchFamily="34" charset="0"/>
              </a:rPr>
              <a:t>затем вокруг шеи (спереди) и косо вверх на голову, повторяя ранее выполненный аналогичный </a:t>
            </a:r>
            <a:r>
              <a:rPr lang="ru-RU" sz="1600" dirty="0" smtClean="0">
                <a:latin typeface="Bahnschrift Light SemiCondensed" panose="020B0502040204020203" pitchFamily="34" charset="0"/>
              </a:rPr>
              <a:t>ход. </a:t>
            </a:r>
            <a:r>
              <a:rPr lang="ru-RU" sz="1600" dirty="0">
                <a:latin typeface="Bahnschrift Light SemiCondensed" panose="020B0502040204020203" pitchFamily="34" charset="0"/>
              </a:rPr>
              <a:t>В дальнейшем бинт ведут в данных направлениях, повторяя предыдущие ходы, чередуя последующие ходы в косом направлении, и закрепляющий круговой тур вокруг головы</a:t>
            </a: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85" t="34364" r="30954" b="23299"/>
          <a:stretch/>
        </p:blipFill>
        <p:spPr bwMode="auto">
          <a:xfrm>
            <a:off x="4788024" y="2132856"/>
            <a:ext cx="4213782" cy="2903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64275" y="6642556"/>
            <a:ext cx="4379725" cy="215444"/>
          </a:xfrm>
          <a:prstGeom prst="rect">
            <a:avLst/>
          </a:prstGeom>
          <a:noFill/>
        </p:spPr>
        <p:txBody>
          <a:bodyPr wrap="none" rtlCol="0">
            <a:spAutoFit/>
          </a:bodyPr>
          <a:lstStyle/>
          <a:p>
            <a:r>
              <a:rPr lang="ru-RU" sz="800" dirty="0"/>
              <a:t>Изображение взято из пособия ДЕСМУРГИЯ З. А. ДУНДАРОВ, Д. М. АДАМОВИЧ, В. В. ЛИН </a:t>
            </a:r>
            <a:r>
              <a:rPr lang="ru-RU" sz="800" dirty="0" smtClean="0"/>
              <a:t>стр.11</a:t>
            </a:r>
            <a:endParaRPr lang="ru-RU" sz="800" dirty="0"/>
          </a:p>
        </p:txBody>
      </p:sp>
    </p:spTree>
    <p:extLst>
      <p:ext uri="{BB962C8B-B14F-4D97-AF65-F5344CB8AC3E}">
        <p14:creationId xmlns:p14="http://schemas.microsoft.com/office/powerpoint/2010/main" val="263387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99392"/>
            <a:ext cx="8229600" cy="1143000"/>
          </a:xfrm>
        </p:spPr>
        <p:txBody>
          <a:bodyPr/>
          <a:lstStyle/>
          <a:p>
            <a:r>
              <a:rPr lang="ru-RU" b="1" dirty="0" smtClean="0">
                <a:latin typeface="Bahnschrift Light SemiCondensed" panose="020B0502040204020203" pitchFamily="34" charset="0"/>
              </a:rPr>
              <a:t>Чепец </a:t>
            </a:r>
            <a:endParaRPr lang="ru-RU" b="1" dirty="0">
              <a:latin typeface="Bahnschrift Light SemiCondensed" panose="020B0502040204020203" pitchFamily="34" charset="0"/>
            </a:endParaRPr>
          </a:p>
        </p:txBody>
      </p:sp>
      <p:sp>
        <p:nvSpPr>
          <p:cNvPr id="3" name="Объект 2"/>
          <p:cNvSpPr>
            <a:spLocks noGrp="1"/>
          </p:cNvSpPr>
          <p:nvPr>
            <p:ph idx="1"/>
          </p:nvPr>
        </p:nvSpPr>
        <p:spPr>
          <a:xfrm>
            <a:off x="0" y="908720"/>
            <a:ext cx="4644008" cy="5688631"/>
          </a:xfrm>
        </p:spPr>
        <p:txBody>
          <a:bodyPr>
            <a:normAutofit fontScale="55000" lnSpcReduction="20000"/>
          </a:bodyPr>
          <a:lstStyle/>
          <a:p>
            <a:r>
              <a:rPr lang="ru-RU" dirty="0">
                <a:latin typeface="Bahnschrift Light SemiCondensed" panose="020B0502040204020203" pitchFamily="34" charset="0"/>
              </a:rPr>
              <a:t>Чепец является более простой и более надежной повязкой на волосистую часть головы. Для ее наложения от бинта отрезают кусок (завязку) размером немного меньше метра, кладут его серединой в области темени, а </a:t>
            </a:r>
            <a:r>
              <a:rPr lang="ru-RU" dirty="0" smtClean="0">
                <a:latin typeface="Bahnschrift Light SemiCondensed" panose="020B0502040204020203" pitchFamily="34" charset="0"/>
              </a:rPr>
              <a:t>концы </a:t>
            </a:r>
            <a:r>
              <a:rPr lang="ru-RU" dirty="0">
                <a:latin typeface="Bahnschrift Light SemiCondensed" panose="020B0502040204020203" pitchFamily="34" charset="0"/>
              </a:rPr>
              <a:t>опускают вертикально вниз впереди ушей, где их сам больной или помощник удерживает в натянутом состоянии </a:t>
            </a:r>
            <a:r>
              <a:rPr lang="ru-RU" dirty="0" smtClean="0">
                <a:latin typeface="Bahnschrift Light SemiCondensed" panose="020B0502040204020203" pitchFamily="34" charset="0"/>
              </a:rPr>
              <a:t>. </a:t>
            </a:r>
            <a:r>
              <a:rPr lang="ru-RU" dirty="0">
                <a:latin typeface="Bahnschrift Light SemiCondensed" panose="020B0502040204020203" pitchFamily="34" charset="0"/>
              </a:rPr>
              <a:t>Вокруг головы делают первый ход </a:t>
            </a:r>
            <a:r>
              <a:rPr lang="ru-RU" dirty="0" smtClean="0">
                <a:latin typeface="Bahnschrift Light SemiCondensed" panose="020B0502040204020203" pitchFamily="34" charset="0"/>
              </a:rPr>
              <a:t>бинта, </a:t>
            </a:r>
            <a:r>
              <a:rPr lang="ru-RU" dirty="0">
                <a:latin typeface="Bahnschrift Light SemiCondensed" panose="020B0502040204020203" pitchFamily="34" charset="0"/>
              </a:rPr>
              <a:t>затем, дойдя до завязки, бинт оборачивают вокруг нее и ведут несколько косо, прикрывая </a:t>
            </a:r>
            <a:r>
              <a:rPr lang="ru-RU" dirty="0" smtClean="0">
                <a:latin typeface="Bahnschrift Light SemiCondensed" panose="020B0502040204020203" pitchFamily="34" charset="0"/>
              </a:rPr>
              <a:t>затылок. </a:t>
            </a:r>
            <a:r>
              <a:rPr lang="ru-RU" dirty="0">
                <a:latin typeface="Bahnschrift Light SemiCondensed" panose="020B0502040204020203" pitchFamily="34" charset="0"/>
              </a:rPr>
              <a:t>На другой стороне также перекидывают бинт вокруг завязки, после чего он идет косо, прикрывая лоб и часть темени. Такой ход бинта продолжается до тех пор, пока полностью не будет покрыта волосистая часть головы. После этого бинт укрепляют круговым ходом или прикрепляют к вертикальной ленте (завязке), концы которой завязывают под подбородком, что прочно удерживает всю повязку. </a:t>
            </a:r>
            <a:endParaRPr lang="ru-RU" dirty="0" smtClean="0">
              <a:latin typeface="Bahnschrift Light SemiCondensed" panose="020B0502040204020203" pitchFamily="34" charset="0"/>
            </a:endParaRPr>
          </a:p>
          <a:p>
            <a:endParaRPr lang="ru-RU" dirty="0">
              <a:latin typeface="Bahnschrift Light SemiCondensed" panose="020B0502040204020203" pitchFamily="34" charset="0"/>
            </a:endParaRP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773" t="20206" r="29562" b="9279"/>
          <a:stretch/>
        </p:blipFill>
        <p:spPr bwMode="auto">
          <a:xfrm>
            <a:off x="4644008" y="1484784"/>
            <a:ext cx="4275509" cy="4275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642556"/>
            <a:ext cx="4379725" cy="215444"/>
          </a:xfrm>
          <a:prstGeom prst="rect">
            <a:avLst/>
          </a:prstGeom>
          <a:noFill/>
        </p:spPr>
        <p:txBody>
          <a:bodyPr wrap="none" rtlCol="0">
            <a:spAutoFit/>
          </a:bodyPr>
          <a:lstStyle/>
          <a:p>
            <a:r>
              <a:rPr lang="ru-RU" sz="800" dirty="0"/>
              <a:t>Изображение взято из пособия ДЕСМУРГИЯ З. А. ДУНДАРОВ, Д. М. АДАМОВИЧ, В. В. ЛИН </a:t>
            </a:r>
            <a:r>
              <a:rPr lang="ru-RU" sz="800" dirty="0" smtClean="0"/>
              <a:t>стр.15</a:t>
            </a:r>
            <a:endParaRPr lang="ru-RU" sz="800" dirty="0"/>
          </a:p>
        </p:txBody>
      </p:sp>
    </p:spTree>
    <p:extLst>
      <p:ext uri="{BB962C8B-B14F-4D97-AF65-F5344CB8AC3E}">
        <p14:creationId xmlns:p14="http://schemas.microsoft.com/office/powerpoint/2010/main" val="22106600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4624"/>
            <a:ext cx="8229600" cy="1143000"/>
          </a:xfrm>
        </p:spPr>
        <p:txBody>
          <a:bodyPr/>
          <a:lstStyle/>
          <a:p>
            <a:r>
              <a:rPr lang="ru-RU" b="1" dirty="0" smtClean="0">
                <a:latin typeface="Bahnschrift Light SemiCondensed" panose="020B0502040204020203" pitchFamily="34" charset="0"/>
              </a:rPr>
              <a:t>Повязки на шею</a:t>
            </a:r>
            <a:endParaRPr lang="ru-RU" b="1" dirty="0">
              <a:latin typeface="Bahnschrift Light SemiCondensed" panose="020B0502040204020203" pitchFamily="34" charset="0"/>
            </a:endParaRPr>
          </a:p>
        </p:txBody>
      </p:sp>
      <p:sp>
        <p:nvSpPr>
          <p:cNvPr id="3" name="Объект 2"/>
          <p:cNvSpPr>
            <a:spLocks noGrp="1"/>
          </p:cNvSpPr>
          <p:nvPr>
            <p:ph idx="1"/>
          </p:nvPr>
        </p:nvSpPr>
        <p:spPr>
          <a:xfrm>
            <a:off x="-108520" y="980728"/>
            <a:ext cx="9252520" cy="3888432"/>
          </a:xfrm>
        </p:spPr>
        <p:txBody>
          <a:bodyPr>
            <a:normAutofit fontScale="55000" lnSpcReduction="20000"/>
          </a:bodyPr>
          <a:lstStyle/>
          <a:p>
            <a:r>
              <a:rPr lang="ru-RU" dirty="0">
                <a:latin typeface="Bahnschrift Light SemiCondensed" panose="020B0502040204020203" pitchFamily="34" charset="0"/>
              </a:rPr>
              <a:t>Накладывать повязку на шею очень трудно, поскольку она легко сбивается. Повязка должна быть легкой и не толстой; по возможности надо избегать круговых ходов, так как они неприятны больному и стесняют его дыхание. При наложении повязки на верхнюю часть шеи для фиксации перевязочного материала делают несколько косых ходов в области темени и затылка, чередуя их с круговыми ходами вокруг головы. Повязку можно накладывать также по типу крестообразной повязки на затылок, чередуя ее ходы с круговыми вокруг </a:t>
            </a:r>
            <a:r>
              <a:rPr lang="ru-RU" dirty="0" smtClean="0">
                <a:latin typeface="Bahnschrift Light SemiCondensed" panose="020B0502040204020203" pitchFamily="34" charset="0"/>
              </a:rPr>
              <a:t>головы. </a:t>
            </a:r>
            <a:r>
              <a:rPr lang="ru-RU" dirty="0">
                <a:latin typeface="Bahnschrift Light SemiCondensed" panose="020B0502040204020203" pitchFamily="34" charset="0"/>
              </a:rPr>
              <a:t>При </a:t>
            </a:r>
            <a:r>
              <a:rPr lang="ru-RU" dirty="0" err="1">
                <a:latin typeface="Bahnschrift Light SemiCondensed" panose="020B0502040204020203" pitchFamily="34" charset="0"/>
              </a:rPr>
              <a:t>бинтовании</a:t>
            </a:r>
            <a:r>
              <a:rPr lang="ru-RU" dirty="0">
                <a:latin typeface="Bahnschrift Light SemiCondensed" panose="020B0502040204020203" pitchFamily="34" charset="0"/>
              </a:rPr>
              <a:t> всей шеи с прилегающими участками грудной клетки повязку накладывают на затылочную область, шею и </a:t>
            </a:r>
            <a:r>
              <a:rPr lang="ru-RU" dirty="0" err="1">
                <a:latin typeface="Bahnschrift Light SemiCondensed" panose="020B0502040204020203" pitchFamily="34" charset="0"/>
              </a:rPr>
              <a:t>задне</a:t>
            </a:r>
            <a:r>
              <a:rPr lang="ru-RU" dirty="0">
                <a:latin typeface="Bahnschrift Light SemiCondensed" panose="020B0502040204020203" pitchFamily="34" charset="0"/>
              </a:rPr>
              <a:t>-верхние отделы грудной </a:t>
            </a:r>
            <a:r>
              <a:rPr lang="ru-RU" dirty="0" smtClean="0">
                <a:latin typeface="Bahnschrift Light SemiCondensed" panose="020B0502040204020203" pitchFamily="34" charset="0"/>
              </a:rPr>
              <a:t>клетки. </a:t>
            </a:r>
            <a:r>
              <a:rPr lang="ru-RU" dirty="0">
                <a:latin typeface="Bahnschrift Light SemiCondensed" panose="020B0502040204020203" pitchFamily="34" charset="0"/>
              </a:rPr>
              <a:t>Первоначально накладывают крестообразную повязку на затылок </a:t>
            </a:r>
            <a:r>
              <a:rPr lang="ru-RU" dirty="0" smtClean="0">
                <a:latin typeface="Bahnschrift Light SemiCondensed" panose="020B0502040204020203" pitchFamily="34" charset="0"/>
              </a:rPr>
              <a:t>, </a:t>
            </a:r>
            <a:r>
              <a:rPr lang="ru-RU" dirty="0">
                <a:latin typeface="Bahnschrift Light SemiCondensed" panose="020B0502040204020203" pitchFamily="34" charset="0"/>
              </a:rPr>
              <a:t>а затем круговыми ходами бинтуют всю верхнюю и среднюю части шеи, причем бинт накладывают свободно, чтобы не сдавить органы и сосуды шеи. С задней области шеи бинт ведут косо вниз в правую подмышечную область, затем по передней поверхности грудной клетки в левую подмышечную область, а оттуда по задней поверхности грудной клетки косо на шею, обходя ее справа и спереди, и по левой боковой поверхности шеи спускают на заднюю поверхность грудной клетки и в правую подмышечную область. Такие ходы бинта повторяют 3–4 раза.</a:t>
            </a: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639" t="31065" r="31031" b="36633"/>
          <a:stretch/>
        </p:blipFill>
        <p:spPr bwMode="auto">
          <a:xfrm>
            <a:off x="2627784" y="4515912"/>
            <a:ext cx="4185501" cy="2215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675668"/>
            <a:ext cx="4379725" cy="215444"/>
          </a:xfrm>
          <a:prstGeom prst="rect">
            <a:avLst/>
          </a:prstGeom>
          <a:noFill/>
        </p:spPr>
        <p:txBody>
          <a:bodyPr wrap="none" rtlCol="0">
            <a:spAutoFit/>
          </a:bodyPr>
          <a:lstStyle/>
          <a:p>
            <a:r>
              <a:rPr lang="ru-RU" sz="800" dirty="0"/>
              <a:t>Изображение взято из пособия ДЕСМУРГИЯ З. А. ДУНДАРОВ, Д. М. АДАМОВИЧ, В. В. ЛИН </a:t>
            </a:r>
            <a:r>
              <a:rPr lang="ru-RU" sz="800" dirty="0" smtClean="0"/>
              <a:t>стр.19</a:t>
            </a:r>
            <a:endParaRPr lang="ru-RU" sz="800" dirty="0"/>
          </a:p>
        </p:txBody>
      </p:sp>
    </p:spTree>
    <p:extLst>
      <p:ext uri="{BB962C8B-B14F-4D97-AF65-F5344CB8AC3E}">
        <p14:creationId xmlns:p14="http://schemas.microsoft.com/office/powerpoint/2010/main" val="41947738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Bahnschrift Light SemiCondensed" panose="020B0502040204020203" pitchFamily="34" charset="0"/>
              </a:rPr>
              <a:t>Повязка </a:t>
            </a:r>
            <a:r>
              <a:rPr lang="ru-RU" b="1" dirty="0" err="1" smtClean="0">
                <a:latin typeface="Bahnschrift Light SemiCondensed" panose="020B0502040204020203" pitchFamily="34" charset="0"/>
              </a:rPr>
              <a:t>Дезо</a:t>
            </a:r>
            <a:endParaRPr lang="ru-RU" b="1" dirty="0">
              <a:latin typeface="Bahnschrift Light SemiCondensed" panose="020B0502040204020203" pitchFamily="34" charset="0"/>
            </a:endParaRPr>
          </a:p>
        </p:txBody>
      </p:sp>
      <p:sp>
        <p:nvSpPr>
          <p:cNvPr id="3" name="Объект 2"/>
          <p:cNvSpPr>
            <a:spLocks noGrp="1"/>
          </p:cNvSpPr>
          <p:nvPr>
            <p:ph idx="1"/>
          </p:nvPr>
        </p:nvSpPr>
        <p:spPr>
          <a:xfrm>
            <a:off x="0" y="1124744"/>
            <a:ext cx="9036496" cy="5616624"/>
          </a:xfrm>
        </p:spPr>
        <p:txBody>
          <a:bodyPr>
            <a:normAutofit fontScale="55000" lnSpcReduction="20000"/>
          </a:bodyPr>
          <a:lstStyle/>
          <a:p>
            <a:r>
              <a:rPr lang="ru-RU" dirty="0" smtClean="0">
                <a:latin typeface="Bahnschrift Light SemiCondensed" panose="020B0502040204020203" pitchFamily="34" charset="0"/>
              </a:rPr>
              <a:t>Повязка </a:t>
            </a:r>
            <a:r>
              <a:rPr lang="ru-RU" dirty="0" err="1">
                <a:latin typeface="Bahnschrift Light SemiCondensed" panose="020B0502040204020203" pitchFamily="34" charset="0"/>
              </a:rPr>
              <a:t>Дезо</a:t>
            </a:r>
            <a:r>
              <a:rPr lang="ru-RU" dirty="0">
                <a:latin typeface="Bahnschrift Light SemiCondensed" panose="020B0502040204020203" pitchFamily="34" charset="0"/>
              </a:rPr>
              <a:t> </a:t>
            </a:r>
            <a:r>
              <a:rPr lang="ru-RU" dirty="0" smtClean="0">
                <a:latin typeface="Bahnschrift Light SemiCondensed" panose="020B0502040204020203" pitchFamily="34" charset="0"/>
              </a:rPr>
              <a:t> </a:t>
            </a:r>
            <a:r>
              <a:rPr lang="ru-RU" dirty="0">
                <a:latin typeface="Bahnschrift Light SemiCondensed" panose="020B0502040204020203" pitchFamily="34" charset="0"/>
              </a:rPr>
              <a:t>формируется после предварительного вкладывания ватно-марлевого валика в подмышечную область для устранения смещения отломков ключицы. Повязку начинают накладывать спирально-циркулярными ходами бинта, охватывающими одновременно грудь и </a:t>
            </a:r>
            <a:r>
              <a:rPr lang="ru-RU" dirty="0" smtClean="0">
                <a:latin typeface="Bahnschrift Light SemiCondensed" panose="020B0502040204020203" pitchFamily="34" charset="0"/>
              </a:rPr>
              <a:t>плечо. </a:t>
            </a:r>
            <a:r>
              <a:rPr lang="ru-RU" dirty="0">
                <a:latin typeface="Bahnschrift Light SemiCondensed" panose="020B0502040204020203" pitchFamily="34" charset="0"/>
              </a:rPr>
              <a:t>При наложении повязки на левую руку ходы бинта идут слева направо, а при </a:t>
            </a:r>
            <a:r>
              <a:rPr lang="ru-RU" dirty="0" err="1">
                <a:latin typeface="Bahnschrift Light SemiCondensed" panose="020B0502040204020203" pitchFamily="34" charset="0"/>
              </a:rPr>
              <a:t>бинтовании</a:t>
            </a:r>
            <a:r>
              <a:rPr lang="ru-RU" dirty="0">
                <a:latin typeface="Bahnschrift Light SemiCondensed" panose="020B0502040204020203" pitchFamily="34" charset="0"/>
              </a:rPr>
              <a:t> правой руки — справа налево (на «больную» руку пациента), руке придают согнутое положение в локтевом суставе под прямым углом, локоть отводят несколько назад, а плечо в процессе </a:t>
            </a:r>
            <a:r>
              <a:rPr lang="ru-RU" dirty="0" err="1">
                <a:latin typeface="Bahnschrift Light SemiCondensed" panose="020B0502040204020203" pitchFamily="34" charset="0"/>
              </a:rPr>
              <a:t>бинтования</a:t>
            </a:r>
            <a:r>
              <a:rPr lang="ru-RU" dirty="0">
                <a:latin typeface="Bahnschrift Light SemiCondensed" panose="020B0502040204020203" pitchFamily="34" charset="0"/>
              </a:rPr>
              <a:t> приподнимают кверху. </a:t>
            </a:r>
            <a:r>
              <a:rPr lang="ru-RU" dirty="0" err="1">
                <a:latin typeface="Bahnschrift Light SemiCondensed" panose="020B0502040204020203" pitchFamily="34" charset="0"/>
              </a:rPr>
              <a:t>Циркулярноспиральными</a:t>
            </a:r>
            <a:r>
              <a:rPr lang="ru-RU" dirty="0">
                <a:latin typeface="Bahnschrift Light SemiCondensed" panose="020B0502040204020203" pitchFamily="34" charset="0"/>
              </a:rPr>
              <a:t> ходами бинта, имеющими целью фиксацию руки к туловищу, идут в нисходящем направлении, благодаря чему усиливается прижатие руки к грудной клетке и достигается некоторое удлинение </a:t>
            </a:r>
            <a:r>
              <a:rPr lang="ru-RU" dirty="0" err="1">
                <a:latin typeface="Bahnschrift Light SemiCondensed" panose="020B0502040204020203" pitchFamily="34" charset="0"/>
              </a:rPr>
              <a:t>надплечья</a:t>
            </a:r>
            <a:r>
              <a:rPr lang="ru-RU" dirty="0">
                <a:latin typeface="Bahnschrift Light SemiCondensed" panose="020B0502040204020203" pitchFamily="34" charset="0"/>
              </a:rPr>
              <a:t> по мере спускания книзу ходов бинта</a:t>
            </a:r>
            <a:r>
              <a:rPr lang="ru-RU" dirty="0" smtClean="0">
                <a:latin typeface="Bahnschrift Light SemiCondensed" panose="020B0502040204020203" pitchFamily="34" charset="0"/>
              </a:rPr>
              <a:t>. </a:t>
            </a:r>
            <a:r>
              <a:rPr lang="ru-RU" dirty="0">
                <a:latin typeface="Bahnschrift Light SemiCondensed" panose="020B0502040204020203" pitchFamily="34" charset="0"/>
              </a:rPr>
              <a:t>Это первый момент повязки </a:t>
            </a:r>
            <a:r>
              <a:rPr lang="ru-RU" dirty="0" err="1">
                <a:latin typeface="Bahnschrift Light SemiCondensed" panose="020B0502040204020203" pitchFamily="34" charset="0"/>
              </a:rPr>
              <a:t>Дезо</a:t>
            </a:r>
            <a:r>
              <a:rPr lang="ru-RU" dirty="0">
                <a:latin typeface="Bahnschrift Light SemiCondensed" panose="020B0502040204020203" pitchFamily="34" charset="0"/>
              </a:rPr>
              <a:t>.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Цель </a:t>
            </a:r>
            <a:r>
              <a:rPr lang="ru-RU" dirty="0">
                <a:latin typeface="Bahnschrift Light SemiCondensed" panose="020B0502040204020203" pitchFamily="34" charset="0"/>
              </a:rPr>
              <a:t>второго момента — приподнимание плеча с фиксацией его в этом положении. Перед </a:t>
            </a:r>
            <a:r>
              <a:rPr lang="ru-RU" dirty="0" err="1">
                <a:latin typeface="Bahnschrift Light SemiCondensed" panose="020B0502040204020203" pitchFamily="34" charset="0"/>
              </a:rPr>
              <a:t>бинтованием</a:t>
            </a:r>
            <a:r>
              <a:rPr lang="ru-RU" dirty="0">
                <a:latin typeface="Bahnschrift Light SemiCondensed" panose="020B0502040204020203" pitchFamily="34" charset="0"/>
              </a:rPr>
              <a:t> на область перелома ключицы необходимо наложить ватно-марлевую подушечку во избежание смещения отломков. Второй момент </a:t>
            </a:r>
            <a:r>
              <a:rPr lang="ru-RU" dirty="0" err="1">
                <a:latin typeface="Bahnschrift Light SemiCondensed" panose="020B0502040204020203" pitchFamily="34" charset="0"/>
              </a:rPr>
              <a:t>бинтования</a:t>
            </a:r>
            <a:r>
              <a:rPr lang="ru-RU" dirty="0">
                <a:latin typeface="Bahnschrift Light SemiCondensed" panose="020B0502040204020203" pitchFamily="34" charset="0"/>
              </a:rPr>
              <a:t> начинают от подмышечной впадины здоровой стороны. Бинт направляют косо на больное </a:t>
            </a:r>
            <a:r>
              <a:rPr lang="ru-RU" dirty="0" err="1">
                <a:latin typeface="Bahnschrift Light SemiCondensed" panose="020B0502040204020203" pitchFamily="34" charset="0"/>
              </a:rPr>
              <a:t>надплечье</a:t>
            </a:r>
            <a:r>
              <a:rPr lang="ru-RU" dirty="0">
                <a:latin typeface="Bahnschrift Light SemiCondensed" panose="020B0502040204020203" pitchFamily="34" charset="0"/>
              </a:rPr>
              <a:t> </a:t>
            </a:r>
            <a:r>
              <a:rPr lang="ru-RU" dirty="0" smtClean="0">
                <a:latin typeface="Bahnschrift Light SemiCondensed" panose="020B0502040204020203" pitchFamily="34" charset="0"/>
              </a:rPr>
              <a:t> </a:t>
            </a:r>
            <a:r>
              <a:rPr lang="ru-RU" dirty="0">
                <a:latin typeface="Bahnschrift Light SemiCondensed" panose="020B0502040204020203" pitchFamily="34" charset="0"/>
              </a:rPr>
              <a:t>и отсюда вертикально вниз по задней поверхности плеча под локоть, приподнимая плечо кверху. Далее, огибая в косом направлении предплечье, бинт ведут в подмышечную впадину здоровой </a:t>
            </a:r>
            <a:r>
              <a:rPr lang="ru-RU" dirty="0" smtClean="0">
                <a:latin typeface="Bahnschrift Light SemiCondensed" panose="020B0502040204020203" pitchFamily="34" charset="0"/>
              </a:rPr>
              <a:t>стороны, </a:t>
            </a:r>
            <a:r>
              <a:rPr lang="ru-RU" dirty="0">
                <a:latin typeface="Bahnschrift Light SemiCondensed" panose="020B0502040204020203" pitchFamily="34" charset="0"/>
              </a:rPr>
              <a:t>здесь он прикрывает начальный тур бинта и идет по спине косо на больное </a:t>
            </a:r>
            <a:r>
              <a:rPr lang="ru-RU" dirty="0" err="1">
                <a:latin typeface="Bahnschrift Light SemiCondensed" panose="020B0502040204020203" pitchFamily="34" charset="0"/>
              </a:rPr>
              <a:t>надплечье</a:t>
            </a:r>
            <a:r>
              <a:rPr lang="ru-RU" dirty="0">
                <a:latin typeface="Bahnschrift Light SemiCondensed" panose="020B0502040204020203" pitchFamily="34" charset="0"/>
              </a:rPr>
              <a:t>, затем вниз по передней поверхности плеча под </a:t>
            </a:r>
            <a:r>
              <a:rPr lang="ru-RU" dirty="0" smtClean="0">
                <a:latin typeface="Bahnschrift Light SemiCondensed" panose="020B0502040204020203" pitchFamily="34" charset="0"/>
              </a:rPr>
              <a:t>локоть. </a:t>
            </a:r>
            <a:r>
              <a:rPr lang="ru-RU" dirty="0">
                <a:latin typeface="Bahnschrift Light SemiCondensed" panose="020B0502040204020203" pitchFamily="34" charset="0"/>
              </a:rPr>
              <a:t>Обойдя локоть спереди назад, бинт проводят через спину в здоровую подмышечную впадину </a:t>
            </a:r>
            <a:r>
              <a:rPr lang="ru-RU" dirty="0" smtClean="0">
                <a:latin typeface="Bahnschrift Light SemiCondensed" panose="020B0502040204020203" pitchFamily="34" charset="0"/>
              </a:rPr>
              <a:t> </a:t>
            </a:r>
            <a:r>
              <a:rPr lang="ru-RU" dirty="0">
                <a:latin typeface="Bahnschrift Light SemiCondensed" panose="020B0502040204020203" pitchFamily="34" charset="0"/>
              </a:rPr>
              <a:t>и отсюда начинают повторять </a:t>
            </a:r>
            <a:r>
              <a:rPr lang="ru-RU" dirty="0" smtClean="0">
                <a:latin typeface="Bahnschrift Light SemiCondensed" panose="020B0502040204020203" pitchFamily="34" charset="0"/>
              </a:rPr>
              <a:t>ходы. </a:t>
            </a:r>
            <a:endParaRPr lang="ru-RU" dirty="0">
              <a:latin typeface="Bahnschrift Light SemiCondensed" panose="020B0502040204020203" pitchFamily="34" charset="0"/>
            </a:endParaRPr>
          </a:p>
        </p:txBody>
      </p:sp>
    </p:spTree>
    <p:extLst>
      <p:ext uri="{BB962C8B-B14F-4D97-AF65-F5344CB8AC3E}">
        <p14:creationId xmlns:p14="http://schemas.microsoft.com/office/powerpoint/2010/main" val="11979161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866" t="24329" r="34201" b="8042"/>
          <a:stretch/>
        </p:blipFill>
        <p:spPr bwMode="auto">
          <a:xfrm>
            <a:off x="395536" y="908720"/>
            <a:ext cx="3893270" cy="463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999" t="14400" r="32838" b="24533"/>
          <a:stretch/>
        </p:blipFill>
        <p:spPr bwMode="auto">
          <a:xfrm>
            <a:off x="4427983" y="915576"/>
            <a:ext cx="4336209" cy="4631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642556"/>
            <a:ext cx="4379725" cy="215444"/>
          </a:xfrm>
          <a:prstGeom prst="rect">
            <a:avLst/>
          </a:prstGeom>
          <a:noFill/>
        </p:spPr>
        <p:txBody>
          <a:bodyPr wrap="none" rtlCol="0">
            <a:spAutoFit/>
          </a:bodyPr>
          <a:lstStyle/>
          <a:p>
            <a:r>
              <a:rPr lang="ru-RU" sz="800" dirty="0"/>
              <a:t>Изображение взято из пособия ДЕСМУРГИЯ З. А. ДУНДАРОВ, Д. М. АДАМОВИЧ, В. В. ЛИН </a:t>
            </a:r>
            <a:r>
              <a:rPr lang="ru-RU" sz="800" dirty="0" smtClean="0"/>
              <a:t>стр.23</a:t>
            </a:r>
            <a:endParaRPr lang="ru-RU" sz="800" dirty="0"/>
          </a:p>
        </p:txBody>
      </p:sp>
    </p:spTree>
    <p:extLst>
      <p:ext uri="{BB962C8B-B14F-4D97-AF65-F5344CB8AC3E}">
        <p14:creationId xmlns:p14="http://schemas.microsoft.com/office/powerpoint/2010/main" val="7967459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Bahnschrift Light SemiCondensed" panose="020B0502040204020203" pitchFamily="34" charset="0"/>
              </a:rPr>
              <a:t>Повязка на грудную клетку</a:t>
            </a:r>
          </a:p>
        </p:txBody>
      </p:sp>
      <p:sp>
        <p:nvSpPr>
          <p:cNvPr id="3" name="Объект 2"/>
          <p:cNvSpPr>
            <a:spLocks noGrp="1"/>
          </p:cNvSpPr>
          <p:nvPr>
            <p:ph idx="1"/>
          </p:nvPr>
        </p:nvSpPr>
        <p:spPr/>
        <p:txBody>
          <a:bodyPr>
            <a:normAutofit fontScale="92500" lnSpcReduction="20000"/>
          </a:bodyPr>
          <a:lstStyle/>
          <a:p>
            <a:r>
              <a:rPr lang="ru-RU" dirty="0">
                <a:latin typeface="Bahnschrift Light SemiCondensed" panose="020B0502040204020203" pitchFamily="34" charset="0"/>
              </a:rPr>
              <a:t>При наложении спиральной повязки на грудную клетку </a:t>
            </a:r>
            <a:r>
              <a:rPr lang="ru-RU" dirty="0" smtClean="0">
                <a:latin typeface="Bahnschrift Light SemiCondensed" panose="020B0502040204020203" pitchFamily="34" charset="0"/>
              </a:rPr>
              <a:t> </a:t>
            </a:r>
            <a:r>
              <a:rPr lang="ru-RU" dirty="0">
                <a:latin typeface="Bahnschrift Light SemiCondensed" panose="020B0502040204020203" pitchFamily="34" charset="0"/>
              </a:rPr>
              <a:t>имеются свои особенности: разматывают около метра бинта, оставив его свободно висеть, в косом направлении через грудь на левое плечо </a:t>
            </a:r>
            <a:r>
              <a:rPr lang="ru-RU" dirty="0" smtClean="0">
                <a:latin typeface="Bahnschrift Light SemiCondensed" panose="020B0502040204020203" pitchFamily="34" charset="0"/>
              </a:rPr>
              <a:t> </a:t>
            </a:r>
            <a:r>
              <a:rPr lang="ru-RU" dirty="0">
                <a:latin typeface="Bahnschrift Light SemiCondensed" panose="020B0502040204020203" pitchFamily="34" charset="0"/>
              </a:rPr>
              <a:t>и оттуда в косом направлении через спину. Повязку начинают накладывать с нижней части груди и спиральными круговыми </a:t>
            </a:r>
            <a:r>
              <a:rPr lang="ru-RU" dirty="0" smtClean="0">
                <a:latin typeface="Bahnschrift Light SemiCondensed" panose="020B0502040204020203" pitchFamily="34" charset="0"/>
              </a:rPr>
              <a:t>ходами, </a:t>
            </a:r>
            <a:r>
              <a:rPr lang="ru-RU" dirty="0">
                <a:latin typeface="Bahnschrift Light SemiCondensed" panose="020B0502040204020203" pitchFamily="34" charset="0"/>
              </a:rPr>
              <a:t>поднимаясь вверх, увивают всю грудную клетку до подмышечной области, где и закрепляют. Свободно висящую начальную часть </a:t>
            </a:r>
            <a:r>
              <a:rPr lang="ru-RU" dirty="0" smtClean="0">
                <a:latin typeface="Bahnschrift Light SemiCondensed" panose="020B0502040204020203" pitchFamily="34" charset="0"/>
              </a:rPr>
              <a:t>бинта </a:t>
            </a:r>
            <a:r>
              <a:rPr lang="ru-RU" dirty="0">
                <a:latin typeface="Bahnschrift Light SemiCondensed" panose="020B0502040204020203" pitchFamily="34" charset="0"/>
              </a:rPr>
              <a:t>перекидывают через правое плечо и сзади связывают с другим свободным концом бинта</a:t>
            </a:r>
          </a:p>
        </p:txBody>
      </p:sp>
    </p:spTree>
    <p:extLst>
      <p:ext uri="{BB962C8B-B14F-4D97-AF65-F5344CB8AC3E}">
        <p14:creationId xmlns:p14="http://schemas.microsoft.com/office/powerpoint/2010/main" val="8804939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71400"/>
            <a:ext cx="8229600" cy="1143000"/>
          </a:xfrm>
        </p:spPr>
        <p:txBody>
          <a:bodyPr/>
          <a:lstStyle/>
          <a:p>
            <a:r>
              <a:rPr lang="ru-RU" b="1" dirty="0">
                <a:latin typeface="Bahnschrift Light SemiCondensed" panose="020B0502040204020203" pitchFamily="34" charset="0"/>
              </a:rPr>
              <a:t>Повязки на нижнюю конечность</a:t>
            </a:r>
          </a:p>
        </p:txBody>
      </p:sp>
      <p:sp>
        <p:nvSpPr>
          <p:cNvPr id="3" name="Объект 2"/>
          <p:cNvSpPr>
            <a:spLocks noGrp="1"/>
          </p:cNvSpPr>
          <p:nvPr>
            <p:ph idx="1"/>
          </p:nvPr>
        </p:nvSpPr>
        <p:spPr>
          <a:xfrm>
            <a:off x="-180528" y="692696"/>
            <a:ext cx="9217024" cy="3069369"/>
          </a:xfrm>
        </p:spPr>
        <p:txBody>
          <a:bodyPr>
            <a:normAutofit fontScale="62500" lnSpcReduction="20000"/>
          </a:bodyPr>
          <a:lstStyle/>
          <a:p>
            <a:r>
              <a:rPr lang="ru-RU" dirty="0">
                <a:latin typeface="Bahnschrift Light SemiCondensed" panose="020B0502040204020203" pitchFamily="34" charset="0"/>
              </a:rPr>
              <a:t>Возвращающаяся повязка стопы накладывается бинтом шириной около 8 см, для чего делают круговой ход в области </a:t>
            </a:r>
            <a:r>
              <a:rPr lang="ru-RU" dirty="0" smtClean="0">
                <a:latin typeface="Bahnschrift Light SemiCondensed" panose="020B0502040204020203" pitchFamily="34" charset="0"/>
              </a:rPr>
              <a:t>лодыжек, </a:t>
            </a:r>
            <a:r>
              <a:rPr lang="ru-RU" dirty="0">
                <a:latin typeface="Bahnschrift Light SemiCondensed" panose="020B0502040204020203" pitchFamily="34" charset="0"/>
              </a:rPr>
              <a:t>затем несколько продольных </a:t>
            </a:r>
            <a:r>
              <a:rPr lang="ru-RU" dirty="0" smtClean="0">
                <a:latin typeface="Bahnschrift Light SemiCondensed" panose="020B0502040204020203" pitchFamily="34" charset="0"/>
              </a:rPr>
              <a:t>ходов </a:t>
            </a:r>
            <a:r>
              <a:rPr lang="ru-RU" dirty="0">
                <a:latin typeface="Bahnschrift Light SemiCondensed" panose="020B0502040204020203" pitchFamily="34" charset="0"/>
              </a:rPr>
              <a:t>по боковым поверхностям стопы от пятки к пальцам, которыми окружают всю стопу. Надо избегать давления продольных ходов бинта на пальцы, чтобы после наложения повязки больные не испытывали боли. Пальцы предварительно нужно прикрыть слоем ваты. Нужно следить, чтобы бинт выступал за кончики пальцев на половину его ширины. Затем свободную часть бинта подгибают на подошвенную сторону и </a:t>
            </a:r>
            <a:r>
              <a:rPr lang="ru-RU" dirty="0" err="1">
                <a:latin typeface="Bahnschrift Light SemiCondensed" panose="020B0502040204020203" pitchFamily="34" charset="0"/>
              </a:rPr>
              <a:t>бинтование</a:t>
            </a:r>
            <a:r>
              <a:rPr lang="ru-RU" dirty="0">
                <a:latin typeface="Bahnschrift Light SemiCondensed" panose="020B0502040204020203" pitchFamily="34" charset="0"/>
              </a:rPr>
              <a:t> продолжают в виде восьмиобразной или спиральной повязки стопы. После наложения повязки с использованием восьмиобразного варианта бинт огибает голень на уровне лодыжек и возвращается на тыл стопы с образованием перекрещивания. Закрепляют повязку круговыми ходами над лодыжками</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237" t="25842" r="28866" b="29072"/>
          <a:stretch/>
        </p:blipFill>
        <p:spPr bwMode="auto">
          <a:xfrm>
            <a:off x="2267744" y="3645024"/>
            <a:ext cx="4864232" cy="3091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642556"/>
            <a:ext cx="4379725" cy="215444"/>
          </a:xfrm>
          <a:prstGeom prst="rect">
            <a:avLst/>
          </a:prstGeom>
          <a:noFill/>
        </p:spPr>
        <p:txBody>
          <a:bodyPr wrap="none" rtlCol="0">
            <a:spAutoFit/>
          </a:bodyPr>
          <a:lstStyle/>
          <a:p>
            <a:r>
              <a:rPr lang="ru-RU" sz="800" dirty="0"/>
              <a:t>Изображение взято из пособия ДЕСМУРГИЯ З. А. ДУНДАРОВ, Д. М. АДАМОВИЧ, В. В. ЛИН </a:t>
            </a:r>
            <a:r>
              <a:rPr lang="ru-RU" sz="800" dirty="0" smtClean="0"/>
              <a:t>стр.25</a:t>
            </a:r>
            <a:endParaRPr lang="ru-RU" sz="800" dirty="0"/>
          </a:p>
        </p:txBody>
      </p:sp>
    </p:spTree>
    <p:extLst>
      <p:ext uri="{BB962C8B-B14F-4D97-AF65-F5344CB8AC3E}">
        <p14:creationId xmlns:p14="http://schemas.microsoft.com/office/powerpoint/2010/main" val="968275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a:latin typeface="Bahnschrift Light SemiCondensed" panose="020B0502040204020203" pitchFamily="34" charset="0"/>
              </a:rPr>
              <a:t>Клеоловые</a:t>
            </a:r>
            <a:r>
              <a:rPr lang="ru-RU" b="1" dirty="0">
                <a:latin typeface="Bahnschrift Light SemiCondensed" panose="020B0502040204020203" pitchFamily="34" charset="0"/>
              </a:rPr>
              <a:t> повязки</a:t>
            </a:r>
          </a:p>
        </p:txBody>
      </p:sp>
      <p:sp>
        <p:nvSpPr>
          <p:cNvPr id="3" name="Объект 2"/>
          <p:cNvSpPr>
            <a:spLocks noGrp="1"/>
          </p:cNvSpPr>
          <p:nvPr>
            <p:ph idx="1"/>
          </p:nvPr>
        </p:nvSpPr>
        <p:spPr>
          <a:xfrm>
            <a:off x="0" y="1124744"/>
            <a:ext cx="9144000" cy="5733256"/>
          </a:xfrm>
        </p:spPr>
        <p:txBody>
          <a:bodyPr>
            <a:normAutofit fontScale="70000" lnSpcReduction="20000"/>
          </a:bodyPr>
          <a:lstStyle/>
          <a:p>
            <a:r>
              <a:rPr lang="ru-RU" dirty="0" err="1">
                <a:latin typeface="Bahnschrift Light SemiCondensed" panose="020B0502040204020203" pitchFamily="34" charset="0"/>
              </a:rPr>
              <a:t>Клеол</a:t>
            </a:r>
            <a:r>
              <a:rPr lang="ru-RU" dirty="0">
                <a:latin typeface="Bahnschrift Light SemiCondensed" panose="020B0502040204020203" pitchFamily="34" charset="0"/>
              </a:rPr>
              <a:t> - клейкое вещество желтовато-коричневого цвета, состоящее из 45 частей измельченной </a:t>
            </a:r>
            <a:r>
              <a:rPr lang="ru-RU" dirty="0" smtClean="0">
                <a:latin typeface="Bahnschrift Light SemiCondensed" panose="020B0502040204020203" pitchFamily="34" charset="0"/>
              </a:rPr>
              <a:t>сосновой смолы, </a:t>
            </a:r>
            <a:r>
              <a:rPr lang="ru-RU" dirty="0">
                <a:latin typeface="Bahnschrift Light SemiCondensed" panose="020B0502040204020203" pitchFamily="34" charset="0"/>
              </a:rPr>
              <a:t>37 частей 95 % этилового спирта, 17 частей этилового эфира и 1 части подсолнечного масла. Является распространенным, удобным, экономным и достаточно надежным средством фиксации перевязочного материала. При высыхании </a:t>
            </a:r>
            <a:r>
              <a:rPr lang="ru-RU" dirty="0" err="1">
                <a:latin typeface="Bahnschrift Light SemiCondensed" panose="020B0502040204020203" pitchFamily="34" charset="0"/>
              </a:rPr>
              <a:t>клеол</a:t>
            </a:r>
            <a:r>
              <a:rPr lang="ru-RU" dirty="0">
                <a:latin typeface="Bahnschrift Light SemiCondensed" panose="020B0502040204020203" pitchFamily="34" charset="0"/>
              </a:rPr>
              <a:t> образует плотную пленку. Применяют его для фиксации перевязочного материала. Палочку с ватой (помазок) смачивают </a:t>
            </a:r>
            <a:r>
              <a:rPr lang="ru-RU" dirty="0" err="1">
                <a:latin typeface="Bahnschrift Light SemiCondensed" panose="020B0502040204020203" pitchFamily="34" charset="0"/>
              </a:rPr>
              <a:t>клеолом</a:t>
            </a:r>
            <a:r>
              <a:rPr lang="ru-RU" dirty="0">
                <a:latin typeface="Bahnschrift Light SemiCondensed" panose="020B0502040204020203" pitchFamily="34" charset="0"/>
              </a:rPr>
              <a:t> и наносят его тонким слоем на кожу вокруг перевязочного материала. Через 1-2 мин, когда </a:t>
            </a:r>
            <a:r>
              <a:rPr lang="ru-RU" dirty="0" err="1">
                <a:latin typeface="Bahnschrift Light SemiCondensed" panose="020B0502040204020203" pitchFamily="34" charset="0"/>
              </a:rPr>
              <a:t>клеол</a:t>
            </a:r>
            <a:r>
              <a:rPr lang="ru-RU" dirty="0">
                <a:latin typeface="Bahnschrift Light SemiCondensed" panose="020B0502040204020203" pitchFamily="34" charset="0"/>
              </a:rPr>
              <a:t> немного подсохнет (смазанная поверхность потускнела), поверх перевязочного материала накладывают марлевую салфетку, которая на 2-3 см больше перевязочного материал. Салфетку натягивают и плотно приглаживают к поверхности кожи, смазанной </a:t>
            </a:r>
            <a:r>
              <a:rPr lang="ru-RU" dirty="0" err="1">
                <a:latin typeface="Bahnschrift Light SemiCondensed" panose="020B0502040204020203" pitchFamily="34" charset="0"/>
              </a:rPr>
              <a:t>клеолом</a:t>
            </a:r>
            <a:r>
              <a:rPr lang="ru-RU" dirty="0">
                <a:latin typeface="Bahnschrift Light SemiCondensed" panose="020B0502040204020203" pitchFamily="34" charset="0"/>
              </a:rPr>
              <a:t>. Салфетка прочно приклеилась. </a:t>
            </a:r>
            <a:r>
              <a:rPr lang="ru-RU" dirty="0" err="1">
                <a:latin typeface="Bahnschrift Light SemiCondensed" panose="020B0502040204020203" pitchFamily="34" charset="0"/>
              </a:rPr>
              <a:t>Неприклеенную</a:t>
            </a:r>
            <a:r>
              <a:rPr lang="ru-RU" dirty="0">
                <a:latin typeface="Bahnschrift Light SemiCondensed" panose="020B0502040204020203" pitchFamily="34" charset="0"/>
              </a:rPr>
              <a:t> кромку срезают ножницами. Перед наложением </a:t>
            </a:r>
            <a:r>
              <a:rPr lang="ru-RU" dirty="0" err="1">
                <a:latin typeface="Bahnschrift Light SemiCondensed" panose="020B0502040204020203" pitchFamily="34" charset="0"/>
              </a:rPr>
              <a:t>клеоловой</a:t>
            </a:r>
            <a:r>
              <a:rPr lang="ru-RU" dirty="0">
                <a:latin typeface="Bahnschrift Light SemiCondensed" panose="020B0502040204020203" pitchFamily="34" charset="0"/>
              </a:rPr>
              <a:t> повязки на волосистую часть тела волосы предварительно следует сбрить</a:t>
            </a:r>
            <a:r>
              <a:rPr lang="ru-RU">
                <a:latin typeface="Bahnschrift Light SemiCondensed" panose="020B0502040204020203" pitchFamily="34" charset="0"/>
              </a:rPr>
              <a:t>. </a:t>
            </a:r>
            <a:endParaRPr lang="ru-RU" smtClean="0">
              <a:latin typeface="Bahnschrift Light SemiCondensed" panose="020B0502040204020203" pitchFamily="34" charset="0"/>
            </a:endParaRPr>
          </a:p>
          <a:p>
            <a:r>
              <a:rPr lang="ru-RU" smtClean="0">
                <a:latin typeface="Bahnschrift Light SemiCondensed" panose="020B0502040204020203" pitchFamily="34" charset="0"/>
              </a:rPr>
              <a:t>Недостаток</a:t>
            </a:r>
            <a:r>
              <a:rPr lang="ru-RU" dirty="0">
                <a:latin typeface="Bahnschrift Light SemiCondensed" panose="020B0502040204020203" pitchFamily="34" charset="0"/>
              </a:rPr>
              <a:t>: с</a:t>
            </a:r>
            <a:r>
              <a:rPr lang="ru-RU" dirty="0" smtClean="0">
                <a:latin typeface="Bahnschrift Light SemiCondensed" panose="020B0502040204020203" pitchFamily="34" charset="0"/>
              </a:rPr>
              <a:t>лабая </a:t>
            </a:r>
            <a:r>
              <a:rPr lang="ru-RU" dirty="0">
                <a:latin typeface="Bahnschrift Light SemiCondensed" panose="020B0502040204020203" pitchFamily="34" charset="0"/>
              </a:rPr>
              <a:t>прочность и загрязнение кожи засохшим </a:t>
            </a:r>
            <a:r>
              <a:rPr lang="ru-RU" dirty="0" err="1">
                <a:latin typeface="Bahnschrift Light SemiCondensed" panose="020B0502040204020203" pitchFamily="34" charset="0"/>
              </a:rPr>
              <a:t>клеолом</a:t>
            </a:r>
            <a:endParaRPr lang="ru-RU" dirty="0">
              <a:latin typeface="Bahnschrift Light SemiCondensed" panose="020B0502040204020203" pitchFamily="34" charset="0"/>
            </a:endParaRPr>
          </a:p>
        </p:txBody>
      </p:sp>
    </p:spTree>
    <p:extLst>
      <p:ext uri="{BB962C8B-B14F-4D97-AF65-F5344CB8AC3E}">
        <p14:creationId xmlns:p14="http://schemas.microsoft.com/office/powerpoint/2010/main" val="38513331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71400"/>
            <a:ext cx="8229600" cy="1143000"/>
          </a:xfrm>
        </p:spPr>
        <p:txBody>
          <a:bodyPr/>
          <a:lstStyle/>
          <a:p>
            <a:r>
              <a:rPr lang="ru-RU" b="1" dirty="0">
                <a:latin typeface="Bahnschrift Light SemiCondensed" panose="020B0502040204020203" pitchFamily="34" charset="0"/>
              </a:rPr>
              <a:t>Лейкопластырные повязки.</a:t>
            </a:r>
          </a:p>
        </p:txBody>
      </p:sp>
      <p:sp>
        <p:nvSpPr>
          <p:cNvPr id="3" name="Объект 2"/>
          <p:cNvSpPr>
            <a:spLocks noGrp="1"/>
          </p:cNvSpPr>
          <p:nvPr>
            <p:ph idx="1"/>
          </p:nvPr>
        </p:nvSpPr>
        <p:spPr>
          <a:xfrm>
            <a:off x="0" y="692696"/>
            <a:ext cx="8964488" cy="4032448"/>
          </a:xfrm>
        </p:spPr>
        <p:txBody>
          <a:bodyPr>
            <a:normAutofit fontScale="70000" lnSpcReduction="20000"/>
          </a:bodyPr>
          <a:lstStyle/>
          <a:p>
            <a:r>
              <a:rPr lang="ru-RU" dirty="0" smtClean="0">
                <a:latin typeface="Bahnschrift Light SemiCondensed" panose="020B0502040204020203" pitchFamily="34" charset="0"/>
              </a:rPr>
              <a:t>Лейкопластырь </a:t>
            </a:r>
            <a:r>
              <a:rPr lang="ru-RU" dirty="0">
                <a:latin typeface="Bahnschrift Light SemiCondensed" panose="020B0502040204020203" pitchFamily="34" charset="0"/>
              </a:rPr>
              <a:t>- матерчатая лента, покрытая с одной стороны клейким веществом. Лейкопластырь применяют для фиксации перевязочного материала на различных участках тела. Для этой цели отрезают полоску пластыря необходимой длины. Липкой стороной ленту приклеивают к коже, предварительно закрыв поврежденный участок перевязочным материалом. Для прочной фиксации перевязочного материала полоски лейкопластыря должны выступать на 1,5-2 см за его кромку. Обычно накладывают несколько полосок липкого пластыря, которые располагают параллельно или крестообразно. Лейкопластырь не применяют на волосистых участках тела и при обильных выделениях из раны. Недостатком лейкопластырных повязок является раздражение кожи под пластырем, плохая вентиляция</a:t>
            </a:r>
            <a:r>
              <a:rPr lang="ru-RU" dirty="0"/>
              <a:t>.</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4005064"/>
            <a:ext cx="4032448" cy="271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616" y="6294929"/>
            <a:ext cx="4464496" cy="584775"/>
          </a:xfrm>
          <a:prstGeom prst="rect">
            <a:avLst/>
          </a:prstGeom>
          <a:noFill/>
        </p:spPr>
        <p:txBody>
          <a:bodyPr wrap="square" rtlCol="0">
            <a:spAutoFit/>
          </a:bodyPr>
          <a:lstStyle/>
          <a:p>
            <a:r>
              <a:rPr lang="ru-RU" sz="800" dirty="0" smtClean="0"/>
              <a:t>Изображение взято из открытого доступа </a:t>
            </a:r>
          </a:p>
          <a:p>
            <a:r>
              <a:rPr lang="en-US" sz="800" dirty="0">
                <a:hlinkClick r:id="rId3"/>
              </a:rPr>
              <a:t>https://www.ozon.ru/product/kruotsink-fiksiruyushchiy-rulonnyy-plastyr-na-tkanoy-osnove-tekstilnyy-s-oksidom-tsinka-5x500sm-1418388070/?</a:t>
            </a:r>
            <a:r>
              <a:rPr lang="en-US" sz="800" dirty="0" smtClean="0">
                <a:hlinkClick r:id="rId3"/>
              </a:rPr>
              <a:t>utm_source=yandex_serp_products&amp;utm_medium=organic</a:t>
            </a:r>
            <a:endParaRPr lang="ru-RU" sz="800" dirty="0" smtClean="0"/>
          </a:p>
          <a:p>
            <a:endParaRPr lang="ru-RU" sz="800" dirty="0"/>
          </a:p>
        </p:txBody>
      </p:sp>
    </p:spTree>
    <p:extLst>
      <p:ext uri="{BB962C8B-B14F-4D97-AF65-F5344CB8AC3E}">
        <p14:creationId xmlns:p14="http://schemas.microsoft.com/office/powerpoint/2010/main" val="22019670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5744" y="-99392"/>
            <a:ext cx="5796136" cy="5976664"/>
          </a:xfrm>
        </p:spPr>
        <p:txBody>
          <a:bodyPr>
            <a:noAutofit/>
          </a:bodyPr>
          <a:lstStyle/>
          <a:p>
            <a:pPr>
              <a:spcBef>
                <a:spcPts val="0"/>
              </a:spcBef>
            </a:pPr>
            <a:r>
              <a:rPr lang="ru-RU" sz="2400" dirty="0">
                <a:latin typeface="Bahnschrift Light" panose="020B0502040204020203" pitchFamily="34" charset="0"/>
              </a:rPr>
              <a:t>Древнеримский врач </a:t>
            </a:r>
            <a:r>
              <a:rPr lang="ru-RU" sz="2400" dirty="0" err="1">
                <a:latin typeface="Bahnschrift Light" panose="020B0502040204020203" pitchFamily="34" charset="0"/>
              </a:rPr>
              <a:t>Цельс</a:t>
            </a:r>
            <a:r>
              <a:rPr lang="ru-RU" sz="2400" dirty="0">
                <a:latin typeface="Bahnschrift Light" panose="020B0502040204020203" pitchFamily="34" charset="0"/>
              </a:rPr>
              <a:t> в I веке н. э. впервые дал систематическое изложение метода остановки кровотечения путем тампонады ран. В своем труде он упоминает о повязках с губкой, смоченной уксусом и укрепленной бинтами. </a:t>
            </a:r>
            <a:r>
              <a:rPr lang="ru-RU" sz="2400" dirty="0" err="1">
                <a:latin typeface="Bahnschrift Light" panose="020B0502040204020203" pitchFamily="34" charset="0"/>
              </a:rPr>
              <a:t>Цельсу</a:t>
            </a:r>
            <a:r>
              <a:rPr lang="ru-RU" sz="2400" dirty="0">
                <a:latin typeface="Bahnschrift Light" panose="020B0502040204020203" pitchFamily="34" charset="0"/>
              </a:rPr>
              <a:t> принадлежит описание методов лечения нагноившихся ран. </a:t>
            </a:r>
            <a:endParaRPr lang="ru-RU" sz="2400" dirty="0" smtClean="0">
              <a:latin typeface="Bahnschrift Light" panose="020B0502040204020203" pitchFamily="34" charset="0"/>
            </a:endParaRPr>
          </a:p>
          <a:p>
            <a:pPr>
              <a:spcBef>
                <a:spcPts val="0"/>
              </a:spcBef>
            </a:pPr>
            <a:r>
              <a:rPr lang="ru-RU" sz="2400" dirty="0" smtClean="0">
                <a:latin typeface="Bahnschrift Light" panose="020B0502040204020203" pitchFamily="34" charset="0"/>
              </a:rPr>
              <a:t>Следует </a:t>
            </a:r>
            <a:r>
              <a:rPr lang="ru-RU" sz="2400" dirty="0">
                <a:latin typeface="Bahnschrift Light" panose="020B0502040204020203" pitchFamily="34" charset="0"/>
              </a:rPr>
              <a:t>отметить и заслуги крупнейшего представителя восточной медицины Авиценны в X-XI веках. В своем труде «Канон врачебной науки» Авиценна изложил учение о ранах, ожогах, переломах, рекомендовал пользоваться давящей и гипсовой повязками, хотя и не в современном ее понимании</a:t>
            </a: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841" b="94886" l="9836" r="89982">
                        <a14:foregroundMark x1="30055" y1="2841" x2="30237" y2="94886"/>
                      </a14:backgroundRemoval>
                    </a14:imgEffect>
                  </a14:imgLayer>
                </a14:imgProps>
              </a:ext>
              <a:ext uri="{28A0092B-C50C-407E-A947-70E740481C1C}">
                <a14:useLocalDpi xmlns:a14="http://schemas.microsoft.com/office/drawing/2010/main" val="0"/>
              </a:ext>
            </a:extLst>
          </a:blip>
          <a:srcRect/>
          <a:stretch>
            <a:fillRect/>
          </a:stretch>
        </p:blipFill>
        <p:spPr bwMode="auto">
          <a:xfrm>
            <a:off x="4283968" y="213448"/>
            <a:ext cx="522922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06" b="90000" l="938" r="90000">
                        <a14:foregroundMark x1="14453" y1="73750" x2="938" y2="88889"/>
                        <a14:foregroundMark x1="17500" y1="12639" x2="31719" y2="4306"/>
                      </a14:backgroundRemoval>
                    </a14:imgEffect>
                  </a14:imgLayer>
                </a14:imgProps>
              </a:ext>
              <a:ext uri="{28A0092B-C50C-407E-A947-70E740481C1C}">
                <a14:useLocalDpi xmlns:a14="http://schemas.microsoft.com/office/drawing/2010/main" val="0"/>
              </a:ext>
            </a:extLst>
          </a:blip>
          <a:srcRect/>
          <a:stretch>
            <a:fillRect/>
          </a:stretch>
        </p:blipFill>
        <p:spPr bwMode="auto">
          <a:xfrm>
            <a:off x="5724128" y="3601656"/>
            <a:ext cx="5071886"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1869" y="6309320"/>
            <a:ext cx="5360763" cy="784830"/>
          </a:xfrm>
          <a:prstGeom prst="rect">
            <a:avLst/>
          </a:prstGeom>
          <a:noFill/>
        </p:spPr>
        <p:txBody>
          <a:bodyPr wrap="none" rtlCol="0">
            <a:spAutoFit/>
          </a:bodyPr>
          <a:lstStyle/>
          <a:p>
            <a:r>
              <a:rPr lang="ru-RU" sz="900" dirty="0" smtClean="0">
                <a:hlinkClick r:id="rId6"/>
              </a:rPr>
              <a:t>Изображение взято с отрытого доступа </a:t>
            </a:r>
          </a:p>
          <a:p>
            <a:r>
              <a:rPr lang="en-US" sz="900" dirty="0" smtClean="0">
                <a:hlinkClick r:id="rId6"/>
              </a:rPr>
              <a:t>https</a:t>
            </a:r>
            <a:r>
              <a:rPr lang="en-US" sz="900" dirty="0">
                <a:hlinkClick r:id="rId6"/>
              </a:rPr>
              <a:t>://</a:t>
            </a:r>
            <a:r>
              <a:rPr lang="en-US" sz="900" dirty="0" smtClean="0">
                <a:hlinkClick r:id="rId6"/>
              </a:rPr>
              <a:t>slonimsmc.by/museum/Histori%20med/ris%20new/Aulus_Cornelius_Celsus.jpg</a:t>
            </a:r>
            <a:endParaRPr lang="ru-RU" sz="900" dirty="0" smtClean="0"/>
          </a:p>
          <a:p>
            <a:r>
              <a:rPr lang="en-US" sz="900" dirty="0">
                <a:hlinkClick r:id="rId7"/>
              </a:rPr>
              <a:t>https://</a:t>
            </a:r>
            <a:r>
              <a:rPr lang="en-US" sz="900" dirty="0" smtClean="0">
                <a:hlinkClick r:id="rId7"/>
              </a:rPr>
              <a:t>avatars.mds.yandex.net/i?id=582b88aa8ce296b458771ec49053cdb8_l-4385982-images-thumbs&amp;n=13</a:t>
            </a:r>
            <a:endParaRPr lang="ru-RU" sz="900" dirty="0" smtClean="0"/>
          </a:p>
          <a:p>
            <a:endParaRPr lang="ru-RU" dirty="0"/>
          </a:p>
        </p:txBody>
      </p:sp>
      <p:pic>
        <p:nvPicPr>
          <p:cNvPr id="7"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306" b="90000" l="938" r="90000">
                        <a14:foregroundMark x1="14453" y1="73750" x2="938" y2="88889"/>
                        <a14:foregroundMark x1="17500" y1="12639" x2="31719" y2="4306"/>
                      </a14:backgroundRemoval>
                    </a14:imgEffect>
                  </a14:imgLayer>
                </a14:imgProps>
              </a:ext>
              <a:ext uri="{28A0092B-C50C-407E-A947-70E740481C1C}">
                <a14:useLocalDpi xmlns:a14="http://schemas.microsoft.com/office/drawing/2010/main" val="0"/>
              </a:ext>
            </a:extLst>
          </a:blip>
          <a:srcRect/>
          <a:stretch>
            <a:fillRect/>
          </a:stretch>
        </p:blipFill>
        <p:spPr bwMode="auto">
          <a:xfrm>
            <a:off x="5746952" y="3593656"/>
            <a:ext cx="5071886"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6601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latin typeface="Bahnschrift Light SemiCondensed" panose="020B0502040204020203" pitchFamily="34" charset="0"/>
              </a:rPr>
              <a:t>5</a:t>
            </a:r>
            <a:r>
              <a:rPr lang="ru-RU" b="1" dirty="0" smtClean="0">
                <a:latin typeface="Bahnschrift Light SemiCondensed" panose="020B0502040204020203" pitchFamily="34" charset="0"/>
              </a:rPr>
              <a:t>.Жесткие повязки</a:t>
            </a:r>
            <a:endParaRPr lang="ru-RU" b="1" dirty="0">
              <a:latin typeface="Bahnschrift Light SemiCondensed" panose="020B0502040204020203" pitchFamily="34" charset="0"/>
            </a:endParaRPr>
          </a:p>
        </p:txBody>
      </p:sp>
      <p:sp>
        <p:nvSpPr>
          <p:cNvPr id="3" name="Объект 2"/>
          <p:cNvSpPr>
            <a:spLocks noGrp="1"/>
          </p:cNvSpPr>
          <p:nvPr>
            <p:ph idx="1"/>
          </p:nvPr>
        </p:nvSpPr>
        <p:spPr/>
        <p:txBody>
          <a:bodyPr/>
          <a:lstStyle/>
          <a:p>
            <a:endParaRPr lang="ru-RU"/>
          </a:p>
        </p:txBody>
      </p:sp>
      <p:sp>
        <p:nvSpPr>
          <p:cNvPr id="4" name="Прямоугольник 3"/>
          <p:cNvSpPr/>
          <p:nvPr/>
        </p:nvSpPr>
        <p:spPr>
          <a:xfrm>
            <a:off x="1465400" y="2024844"/>
            <a:ext cx="2232248" cy="108012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Bahnschrift Light SemiCondensed" panose="020B0502040204020203" pitchFamily="34" charset="0"/>
              </a:rPr>
              <a:t>Твердые</a:t>
            </a:r>
            <a:endParaRPr lang="ru-RU" dirty="0">
              <a:latin typeface="Bahnschrift Light SemiCondensed" panose="020B0502040204020203" pitchFamily="34" charset="0"/>
            </a:endParaRPr>
          </a:p>
        </p:txBody>
      </p:sp>
      <p:sp>
        <p:nvSpPr>
          <p:cNvPr id="5" name="Прямоугольник 4"/>
          <p:cNvSpPr/>
          <p:nvPr/>
        </p:nvSpPr>
        <p:spPr>
          <a:xfrm>
            <a:off x="5185776" y="1943692"/>
            <a:ext cx="2304256" cy="1152128"/>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Bahnschrift Light SemiCondensed" panose="020B0502040204020203" pitchFamily="34" charset="0"/>
              </a:rPr>
              <a:t>Отвердевающие</a:t>
            </a:r>
            <a:endParaRPr lang="ru-RU" dirty="0">
              <a:latin typeface="Bahnschrift Light SemiCondensed" panose="020B0502040204020203" pitchFamily="34" charset="0"/>
            </a:endParaRPr>
          </a:p>
        </p:txBody>
      </p:sp>
      <p:sp>
        <p:nvSpPr>
          <p:cNvPr id="7" name="Скругленный прямоугольник 6"/>
          <p:cNvSpPr/>
          <p:nvPr/>
        </p:nvSpPr>
        <p:spPr>
          <a:xfrm>
            <a:off x="889336" y="3717032"/>
            <a:ext cx="2808312" cy="1512168"/>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atin typeface="Bahnschrift Light SemiCondensed" panose="020B0502040204020203" pitchFamily="34" charset="0"/>
              </a:rPr>
              <a:t>Транспортные и лечебные шины, ортопедические аппараты, протезы, туторы и корсеты </a:t>
            </a:r>
            <a:endParaRPr lang="ru-RU" dirty="0">
              <a:latin typeface="Bahnschrift Light SemiCondensed" panose="020B0502040204020203" pitchFamily="34" charset="0"/>
            </a:endParaRPr>
          </a:p>
        </p:txBody>
      </p:sp>
      <p:sp>
        <p:nvSpPr>
          <p:cNvPr id="8" name="Скругленный прямоугольник 7"/>
          <p:cNvSpPr/>
          <p:nvPr/>
        </p:nvSpPr>
        <p:spPr>
          <a:xfrm>
            <a:off x="5185776" y="3717032"/>
            <a:ext cx="2520280" cy="1440160"/>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latin typeface="Bahnschrift Light SemiCondensed" panose="020B0502040204020203" pitchFamily="34" charset="0"/>
              </a:rPr>
              <a:t>Гипосвые</a:t>
            </a:r>
            <a:endParaRPr lang="ru-RU" dirty="0" smtClean="0">
              <a:latin typeface="Bahnschrift Light SemiCondensed" panose="020B0502040204020203" pitchFamily="34" charset="0"/>
            </a:endParaRPr>
          </a:p>
          <a:p>
            <a:pPr algn="ctr"/>
            <a:r>
              <a:rPr lang="ru-RU" dirty="0" smtClean="0">
                <a:latin typeface="Bahnschrift Light SemiCondensed" panose="020B0502040204020203" pitchFamily="34" charset="0"/>
              </a:rPr>
              <a:t>Стеклянные </a:t>
            </a:r>
          </a:p>
          <a:p>
            <a:pPr algn="ctr"/>
            <a:r>
              <a:rPr lang="ru-RU" dirty="0" smtClean="0">
                <a:latin typeface="Bahnschrift Light SemiCondensed" panose="020B0502040204020203" pitchFamily="34" charset="0"/>
              </a:rPr>
              <a:t>Клеевые </a:t>
            </a:r>
          </a:p>
          <a:p>
            <a:pPr algn="ctr"/>
            <a:r>
              <a:rPr lang="ru-RU" dirty="0" smtClean="0">
                <a:latin typeface="Bahnschrift Light SemiCondensed" panose="020B0502040204020203" pitchFamily="34" charset="0"/>
              </a:rPr>
              <a:t>Крахмальные</a:t>
            </a:r>
          </a:p>
          <a:p>
            <a:pPr algn="ctr"/>
            <a:r>
              <a:rPr lang="ru-RU" dirty="0" smtClean="0">
                <a:latin typeface="Bahnschrift Light SemiCondensed" panose="020B0502040204020203" pitchFamily="34" charset="0"/>
              </a:rPr>
              <a:t>Полимерные   </a:t>
            </a:r>
            <a:endParaRPr lang="ru-RU" dirty="0">
              <a:latin typeface="Bahnschrift Light SemiCondensed" panose="020B0502040204020203" pitchFamily="34" charset="0"/>
            </a:endParaRPr>
          </a:p>
        </p:txBody>
      </p:sp>
    </p:spTree>
    <p:extLst>
      <p:ext uri="{BB962C8B-B14F-4D97-AF65-F5344CB8AC3E}">
        <p14:creationId xmlns:p14="http://schemas.microsoft.com/office/powerpoint/2010/main" val="34501110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Bahnschrift Light SemiCondensed" panose="020B0502040204020203" pitchFamily="34" charset="0"/>
              </a:rPr>
              <a:t>Отвердевающие повязки</a:t>
            </a:r>
            <a:endParaRPr lang="ru-RU" b="1" dirty="0">
              <a:latin typeface="Bahnschrift Light SemiCondensed" panose="020B0502040204020203" pitchFamily="34" charset="0"/>
            </a:endParaRPr>
          </a:p>
        </p:txBody>
      </p:sp>
      <p:sp>
        <p:nvSpPr>
          <p:cNvPr id="3" name="Объект 2"/>
          <p:cNvSpPr>
            <a:spLocks noGrp="1"/>
          </p:cNvSpPr>
          <p:nvPr>
            <p:ph idx="1"/>
          </p:nvPr>
        </p:nvSpPr>
        <p:spPr/>
        <p:txBody>
          <a:bodyPr/>
          <a:lstStyle/>
          <a:p>
            <a:r>
              <a:rPr lang="ru-RU" b="1" dirty="0">
                <a:solidFill>
                  <a:schemeClr val="accent6">
                    <a:lumMod val="50000"/>
                  </a:schemeClr>
                </a:solidFill>
                <a:latin typeface="Bahnschrift Light SemiCondensed" panose="020B0502040204020203" pitchFamily="34" charset="0"/>
              </a:rPr>
              <a:t>Отвердевающие повязки </a:t>
            </a:r>
            <a:r>
              <a:rPr lang="ru-RU" dirty="0">
                <a:latin typeface="Bahnschrift Light SemiCondensed" panose="020B0502040204020203" pitchFamily="34" charset="0"/>
              </a:rPr>
              <a:t>— повязки, в состав которых входит быстротвердеющее вещество, придающее повязке жесткость. В свое время в качестве отвердевающих повязок были предложены различные материалы, однако всеобщее признание и популярность приобрел гипс. Другие отвердевающие повязки имеют, в большей степени, исторический интерес.</a:t>
            </a:r>
          </a:p>
        </p:txBody>
      </p:sp>
    </p:spTree>
    <p:extLst>
      <p:ext uri="{BB962C8B-B14F-4D97-AF65-F5344CB8AC3E}">
        <p14:creationId xmlns:p14="http://schemas.microsoft.com/office/powerpoint/2010/main" val="24475977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71400"/>
            <a:ext cx="8229600" cy="1143000"/>
          </a:xfrm>
        </p:spPr>
        <p:txBody>
          <a:bodyPr/>
          <a:lstStyle/>
          <a:p>
            <a:r>
              <a:rPr lang="ru-RU" b="1" dirty="0" smtClean="0">
                <a:latin typeface="Bahnschrift Light SemiCondensed" panose="020B0502040204020203" pitchFamily="34" charset="0"/>
              </a:rPr>
              <a:t>Крахмальные повязки </a:t>
            </a:r>
            <a:endParaRPr lang="ru-RU" b="1" dirty="0">
              <a:latin typeface="Bahnschrift Light SemiCondensed" panose="020B0502040204020203" pitchFamily="34" charset="0"/>
            </a:endParaRPr>
          </a:p>
        </p:txBody>
      </p:sp>
      <p:sp>
        <p:nvSpPr>
          <p:cNvPr id="3" name="Объект 2"/>
          <p:cNvSpPr>
            <a:spLocks noGrp="1"/>
          </p:cNvSpPr>
          <p:nvPr>
            <p:ph idx="1"/>
          </p:nvPr>
        </p:nvSpPr>
        <p:spPr>
          <a:xfrm>
            <a:off x="0" y="764704"/>
            <a:ext cx="9144000" cy="4104456"/>
          </a:xfrm>
        </p:spPr>
        <p:txBody>
          <a:bodyPr>
            <a:normAutofit fontScale="55000" lnSpcReduction="20000"/>
          </a:bodyPr>
          <a:lstStyle/>
          <a:p>
            <a:r>
              <a:rPr lang="ru-RU" dirty="0" smtClean="0">
                <a:latin typeface="Bahnschrift Light SemiCondensed" panose="020B0502040204020203" pitchFamily="34" charset="0"/>
              </a:rPr>
              <a:t>Крахмальную повязку предложил в России </a:t>
            </a:r>
            <a:r>
              <a:rPr lang="ru-RU" dirty="0" err="1" smtClean="0">
                <a:latin typeface="Bahnschrift Light SemiCondensed" panose="020B0502040204020203" pitchFamily="34" charset="0"/>
              </a:rPr>
              <a:t>И.В.Буяльский</a:t>
            </a:r>
            <a:r>
              <a:rPr lang="ru-RU" dirty="0" smtClean="0">
                <a:latin typeface="Bahnschrift Light SemiCondensed" panose="020B0502040204020203" pitchFamily="34" charset="0"/>
              </a:rPr>
              <a:t> в 1837 г. Она применялась в виде бинтов, пропитанными крахмальным клейстером. Перед наложением повязки крахмальные бинты опускали в горячую воду и затем отжимали и накладывали обычно поверх ватно-марлевой подкладки. Высыхает повязка через 12ч.Крахмальную повязку можно сделать съёмной, разрезав ее до полного высыхания продольно на 2 створки.</a:t>
            </a:r>
          </a:p>
          <a:p>
            <a:r>
              <a:rPr lang="ru-RU" dirty="0" smtClean="0">
                <a:latin typeface="Bahnschrift Light SemiCondensed" panose="020B0502040204020203" pitchFamily="34" charset="0"/>
              </a:rPr>
              <a:t>Разновидностями крахмальной повязки являются крахмально-гипсовая и крахмально-картонная. Поверх нескольких слоев крахмального бинта накладывают продольно гипсовые или картонные полосы и продолжают </a:t>
            </a:r>
            <a:r>
              <a:rPr lang="ru-RU" dirty="0" err="1" smtClean="0">
                <a:latin typeface="Bahnschrift Light SemiCondensed" panose="020B0502040204020203" pitchFamily="34" charset="0"/>
              </a:rPr>
              <a:t>бинтование</a:t>
            </a:r>
            <a:r>
              <a:rPr lang="ru-RU" dirty="0" smtClean="0">
                <a:latin typeface="Bahnschrift Light SemiCondensed" panose="020B0502040204020203" pitchFamily="34" charset="0"/>
              </a:rPr>
              <a:t> крахмальным бинтом до нужной толщины, закрывая каждым ходом половину раннее наложенного</a:t>
            </a:r>
          </a:p>
          <a:p>
            <a:r>
              <a:rPr lang="ru-RU" dirty="0" smtClean="0">
                <a:latin typeface="Bahnschrift Light SemiCondensed" panose="020B0502040204020203" pitchFamily="34" charset="0"/>
              </a:rPr>
              <a:t>Приготовить крахмальные бинты можно следующим образом: смешанный с холодной водой крахмал из отдельной посуды подливают при помешивании в кастрюлю с кипящей водой до получения прозрачной сиропообразной жидкости. Полученный клейстер намазывают толстой кистью на марлевые бинты, которые тотчас же используют по назначению</a:t>
            </a:r>
            <a:endParaRPr lang="ru-RU" dirty="0">
              <a:latin typeface="Bahnschrift Light SemiCondensed" panose="020B0502040204020203"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3846174"/>
            <a:ext cx="4176464" cy="2784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722" y="6322707"/>
            <a:ext cx="4818948" cy="615553"/>
          </a:xfrm>
          <a:prstGeom prst="rect">
            <a:avLst/>
          </a:prstGeom>
          <a:noFill/>
        </p:spPr>
        <p:txBody>
          <a:bodyPr wrap="none" rtlCol="0">
            <a:spAutoFit/>
          </a:bodyPr>
          <a:lstStyle/>
          <a:p>
            <a:r>
              <a:rPr lang="ru-RU" sz="800" dirty="0" smtClean="0"/>
              <a:t>Изображение взято из открытого доступа</a:t>
            </a:r>
          </a:p>
          <a:p>
            <a:r>
              <a:rPr lang="en-US" sz="800" dirty="0">
                <a:hlinkClick r:id="rId3"/>
              </a:rPr>
              <a:t>https://</a:t>
            </a:r>
            <a:r>
              <a:rPr lang="en-US" sz="800" dirty="0" smtClean="0">
                <a:hlinkClick r:id="rId3"/>
              </a:rPr>
              <a:t>avatars.mds.yandex.net/i?id=6e936664dbb34d8b391c3422268a21a8_l-5233153-images-thumbs&amp;n=13</a:t>
            </a:r>
            <a:endParaRPr lang="ru-RU" sz="800" dirty="0" smtClean="0"/>
          </a:p>
          <a:p>
            <a:endParaRPr lang="ru-RU" dirty="0"/>
          </a:p>
        </p:txBody>
      </p:sp>
    </p:spTree>
    <p:extLst>
      <p:ext uri="{BB962C8B-B14F-4D97-AF65-F5344CB8AC3E}">
        <p14:creationId xmlns:p14="http://schemas.microsoft.com/office/powerpoint/2010/main" val="17770605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Bahnschrift Light SemiCondensed" panose="020B0502040204020203" pitchFamily="34" charset="0"/>
              </a:rPr>
              <a:t>Клеевые повязки </a:t>
            </a:r>
            <a:endParaRPr lang="ru-RU" b="1" dirty="0">
              <a:latin typeface="Bahnschrift Light SemiCondensed" panose="020B0502040204020203" pitchFamily="34" charset="0"/>
            </a:endParaRPr>
          </a:p>
        </p:txBody>
      </p:sp>
      <p:sp>
        <p:nvSpPr>
          <p:cNvPr id="3" name="Объект 2"/>
          <p:cNvSpPr>
            <a:spLocks noGrp="1"/>
          </p:cNvSpPr>
          <p:nvPr>
            <p:ph idx="1"/>
          </p:nvPr>
        </p:nvSpPr>
        <p:spPr>
          <a:xfrm>
            <a:off x="251520" y="1196752"/>
            <a:ext cx="8435280" cy="5069160"/>
          </a:xfrm>
        </p:spPr>
        <p:txBody>
          <a:bodyPr>
            <a:normAutofit fontScale="55000" lnSpcReduction="20000"/>
          </a:bodyPr>
          <a:lstStyle/>
          <a:p>
            <a:r>
              <a:rPr lang="ru-RU" dirty="0">
                <a:latin typeface="Bahnschrift Light SemiCondensed" panose="020B0502040204020203" pitchFamily="34" charset="0"/>
              </a:rPr>
              <a:t>Клеевые повязки накладываются на сухую </a:t>
            </a:r>
            <a:r>
              <a:rPr lang="ru-RU" dirty="0" smtClean="0">
                <a:latin typeface="Bahnschrift Light SemiCondensed" panose="020B0502040204020203" pitchFamily="34" charset="0"/>
              </a:rPr>
              <a:t>и </a:t>
            </a:r>
            <a:r>
              <a:rPr lang="ru-RU" dirty="0">
                <a:latin typeface="Bahnschrift Light SemiCondensed" panose="020B0502040204020203" pitchFamily="34" charset="0"/>
              </a:rPr>
              <a:t>без </a:t>
            </a:r>
            <a:r>
              <a:rPr lang="ru-RU" dirty="0" smtClean="0">
                <a:latin typeface="Bahnschrift Light SemiCondensed" panose="020B0502040204020203" pitchFamily="34" charset="0"/>
              </a:rPr>
              <a:t>волос </a:t>
            </a:r>
            <a:r>
              <a:rPr lang="ru-RU" dirty="0">
                <a:latin typeface="Bahnschrift Light SemiCondensed" panose="020B0502040204020203" pitchFamily="34" charset="0"/>
              </a:rPr>
              <a:t>кожу. Такие повязки накладываются на послеоперационные, свежие и гранулирующие раны с небольшим гнойным отделяемым, а также при лечении фурункулов и карбункулов</a:t>
            </a:r>
            <a:r>
              <a:rPr lang="ru-RU" dirty="0" smtClean="0">
                <a:latin typeface="Bahnschrift Light SemiCondensed" panose="020B0502040204020203" pitchFamily="34" charset="0"/>
              </a:rPr>
              <a:t>.</a:t>
            </a:r>
          </a:p>
          <a:p>
            <a:r>
              <a:rPr lang="ru-RU" dirty="0" smtClean="0">
                <a:latin typeface="Bahnschrift Light SemiCondensed" panose="020B0502040204020203" pitchFamily="34" charset="0"/>
              </a:rPr>
              <a:t>Из клеевых повязок более широкое распространение получила цинк-желатиновая повязка </a:t>
            </a:r>
            <a:r>
              <a:rPr lang="ru-RU" dirty="0" err="1" smtClean="0">
                <a:latin typeface="Bahnschrift Light SemiCondensed" panose="020B0502040204020203" pitchFamily="34" charset="0"/>
              </a:rPr>
              <a:t>Унны-Кефера</a:t>
            </a:r>
            <a:r>
              <a:rPr lang="ru-RU" dirty="0" smtClean="0">
                <a:latin typeface="Bahnschrift Light SemiCondensed" panose="020B0502040204020203" pitchFamily="34" charset="0"/>
              </a:rPr>
              <a:t>, которой нередко пользуются при лечении трофический язв голени для создания равномерного эластического давления на конечность и улучшения кровообращения.</a:t>
            </a:r>
          </a:p>
          <a:p>
            <a:r>
              <a:rPr lang="ru-RU" dirty="0" smtClean="0">
                <a:latin typeface="Bahnschrift Light SemiCondensed" panose="020B0502040204020203" pitchFamily="34" charset="0"/>
              </a:rPr>
              <a:t>Смесь для этой повязки имеет следующий состав:</a:t>
            </a:r>
          </a:p>
          <a:p>
            <a:r>
              <a:rPr lang="ru-RU" dirty="0" smtClean="0">
                <a:latin typeface="Bahnschrift Light SemiCondensed" panose="020B0502040204020203" pitchFamily="34" charset="0"/>
              </a:rPr>
              <a:t>Окись цинка-1 часть, желатин-2 части, вода-3 части, глицерин-4 части.</a:t>
            </a:r>
          </a:p>
          <a:p>
            <a:r>
              <a:rPr lang="ru-RU" dirty="0" smtClean="0">
                <a:latin typeface="Bahnschrift Light SemiCondensed" panose="020B0502040204020203" pitchFamily="34" charset="0"/>
              </a:rPr>
              <a:t>Желатин заливают холодной водой для разбухания, потом отжимают. Смешивают окись цинка с водой в соотношении 1:1 до консистенции густой каши, после чего добавляют  глицерин  и смесь тщательно размешивают. Полученный раствор соединяют с жидким желатином, в котором осталось около 2 частей воды, и энергично перемешивают</a:t>
            </a:r>
          </a:p>
          <a:p>
            <a:r>
              <a:rPr lang="ru-RU" dirty="0" smtClean="0">
                <a:latin typeface="Bahnschrift Light SemiCondensed" panose="020B0502040204020203" pitchFamily="34" charset="0"/>
              </a:rPr>
              <a:t>Полученную жидкость выливают в плоский сосуд, где она через 1-2 часа застывает в эластичную белую массу .От нее по мере надобности отрезают куски, которые перед употреблением разогревают на водянистой бане, и пропитывают полученной жидкостью марлю перед </a:t>
            </a:r>
            <a:r>
              <a:rPr lang="ru-RU" dirty="0" err="1" smtClean="0">
                <a:latin typeface="Bahnschrift Light SemiCondensed" panose="020B0502040204020203" pitchFamily="34" charset="0"/>
              </a:rPr>
              <a:t>бинтованием</a:t>
            </a:r>
            <a:r>
              <a:rPr lang="ru-RU" dirty="0" smtClean="0">
                <a:latin typeface="Bahnschrift Light SemiCondensed" panose="020B0502040204020203" pitchFamily="34" charset="0"/>
              </a:rPr>
              <a:t> или намазывают ее кистью на полоски материи</a:t>
            </a:r>
          </a:p>
        </p:txBody>
      </p:sp>
    </p:spTree>
    <p:extLst>
      <p:ext uri="{BB962C8B-B14F-4D97-AF65-F5344CB8AC3E}">
        <p14:creationId xmlns:p14="http://schemas.microsoft.com/office/powerpoint/2010/main" val="38186780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Bahnschrift Light SemiCondensed" panose="020B0502040204020203" pitchFamily="34" charset="0"/>
              </a:rPr>
              <a:t>Стеклянные повязки </a:t>
            </a:r>
            <a:endParaRPr lang="ru-RU" b="1" dirty="0">
              <a:latin typeface="Bahnschrift Light SemiCondensed" panose="020B0502040204020203" pitchFamily="34" charset="0"/>
            </a:endParaRPr>
          </a:p>
        </p:txBody>
      </p:sp>
      <p:sp>
        <p:nvSpPr>
          <p:cNvPr id="3" name="Объект 2"/>
          <p:cNvSpPr>
            <a:spLocks noGrp="1"/>
          </p:cNvSpPr>
          <p:nvPr>
            <p:ph idx="1"/>
          </p:nvPr>
        </p:nvSpPr>
        <p:spPr/>
        <p:txBody>
          <a:bodyPr>
            <a:normAutofit fontScale="77500" lnSpcReduction="20000"/>
          </a:bodyPr>
          <a:lstStyle/>
          <a:p>
            <a:r>
              <a:rPr lang="ru-RU" dirty="0">
                <a:latin typeface="Bahnschrift Light SemiCondensed" panose="020B0502040204020203" pitchFamily="34" charset="0"/>
              </a:rPr>
              <a:t>Для данной повязки используется раствор кремнекислого натрия в виде сиропообразной желтоватой жидкости</a:t>
            </a:r>
            <a:r>
              <a:rPr lang="ru-RU" dirty="0" smtClean="0">
                <a:latin typeface="Bahnschrift Light SemiCondensed" panose="020B0502040204020203" pitchFamily="34" charset="0"/>
              </a:rPr>
              <a:t>.</a:t>
            </a:r>
          </a:p>
          <a:p>
            <a:r>
              <a:rPr lang="ru-RU" dirty="0" smtClean="0">
                <a:latin typeface="Bahnschrift Light SemiCondensed" panose="020B0502040204020203" pitchFamily="34" charset="0"/>
              </a:rPr>
              <a:t> </a:t>
            </a:r>
            <a:r>
              <a:rPr lang="ru-RU" dirty="0">
                <a:latin typeface="Bahnschrift Light SemiCondensed" panose="020B0502040204020203" pitchFamily="34" charset="0"/>
              </a:rPr>
              <a:t>Данная повязка может быть наложена двумя способами: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1</a:t>
            </a:r>
            <a:r>
              <a:rPr lang="ru-RU" dirty="0">
                <a:latin typeface="Bahnschrift Light SemiCondensed" panose="020B0502040204020203" pitchFamily="34" charset="0"/>
              </a:rPr>
              <a:t>) марлевые бинты смачивают в жидком стекле, слегка отжимают и накладывают поверх ватно-марлевой прокладки, при этом первые ходы стеклянного бинта укрепляют шинами из картона, тоже смоченными в жидком стекле, затем поверх накладывают сухой бинт;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2</a:t>
            </a:r>
            <a:r>
              <a:rPr lang="ru-RU" dirty="0">
                <a:latin typeface="Bahnschrift Light SemiCondensed" panose="020B0502040204020203" pitchFamily="34" charset="0"/>
              </a:rPr>
              <a:t>) </a:t>
            </a:r>
            <a:r>
              <a:rPr lang="ru-RU" dirty="0" err="1">
                <a:latin typeface="Bahnschrift Light SemiCondensed" panose="020B0502040204020203" pitchFamily="34" charset="0"/>
              </a:rPr>
              <a:t>бинтование</a:t>
            </a:r>
            <a:r>
              <a:rPr lang="ru-RU" dirty="0">
                <a:latin typeface="Bahnschrift Light SemiCondensed" panose="020B0502040204020203" pitchFamily="34" charset="0"/>
              </a:rPr>
              <a:t> производят сухим бинтом, тщательно нанося кистью на каждый его ход жидкое стекло. Основным недостатком данной повязки является длительность высыхания — 16–20 ч. </a:t>
            </a:r>
          </a:p>
        </p:txBody>
      </p:sp>
    </p:spTree>
    <p:extLst>
      <p:ext uri="{BB962C8B-B14F-4D97-AF65-F5344CB8AC3E}">
        <p14:creationId xmlns:p14="http://schemas.microsoft.com/office/powerpoint/2010/main" val="26013739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Bahnschrift Light SemiCondensed" panose="020B0502040204020203" pitchFamily="34" charset="0"/>
              </a:rPr>
              <a:t>Полимерные повязки</a:t>
            </a:r>
            <a:endParaRPr lang="ru-RU" b="1" dirty="0">
              <a:latin typeface="Bahnschrift Light SemiCondensed" panose="020B0502040204020203" pitchFamily="34" charset="0"/>
            </a:endParaRPr>
          </a:p>
        </p:txBody>
      </p:sp>
      <p:sp>
        <p:nvSpPr>
          <p:cNvPr id="3" name="Объект 2"/>
          <p:cNvSpPr>
            <a:spLocks noGrp="1"/>
          </p:cNvSpPr>
          <p:nvPr>
            <p:ph idx="1"/>
          </p:nvPr>
        </p:nvSpPr>
        <p:spPr>
          <a:xfrm>
            <a:off x="107504" y="1124744"/>
            <a:ext cx="8928992" cy="5616624"/>
          </a:xfrm>
        </p:spPr>
        <p:txBody>
          <a:bodyPr>
            <a:normAutofit fontScale="55000" lnSpcReduction="20000"/>
          </a:bodyPr>
          <a:lstStyle/>
          <a:p>
            <a:r>
              <a:rPr lang="ru-RU" dirty="0">
                <a:latin typeface="Bahnschrift Light SemiCondensed" panose="020B0502040204020203" pitchFamily="34" charset="0"/>
              </a:rPr>
              <a:t>В последнее время для </a:t>
            </a:r>
            <a:r>
              <a:rPr lang="ru-RU" dirty="0" smtClean="0">
                <a:latin typeface="Bahnschrift Light SemiCondensed" panose="020B0502040204020203" pitchFamily="34" charset="0"/>
              </a:rPr>
              <a:t>приготовления шин </a:t>
            </a:r>
            <a:r>
              <a:rPr lang="ru-RU" dirty="0">
                <a:latin typeface="Bahnschrift Light SemiCondensed" panose="020B0502040204020203" pitchFamily="34" charset="0"/>
              </a:rPr>
              <a:t>и фиксирующих аппаратов используют повязки, пропитанные нитролаком или полиамидными смолами типа «БФ-б» и «</a:t>
            </a:r>
            <a:r>
              <a:rPr lang="ru-RU" dirty="0" err="1">
                <a:latin typeface="Bahnschrift Light SemiCondensed" panose="020B0502040204020203" pitchFamily="34" charset="0"/>
              </a:rPr>
              <a:t>Нобикутан</a:t>
            </a:r>
            <a:r>
              <a:rPr lang="ru-RU" dirty="0">
                <a:latin typeface="Bahnschrift Light SemiCondensed" panose="020B0502040204020203" pitchFamily="34" charset="0"/>
              </a:rPr>
              <a:t>» (сиропообразная жидкость, образующаяся при нагревании порошкообразной массы до 80 °С).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Изготовление </a:t>
            </a:r>
            <a:r>
              <a:rPr lang="ru-RU" dirty="0">
                <a:latin typeface="Bahnschrift Light SemiCondensed" panose="020B0502040204020203" pitchFamily="34" charset="0"/>
              </a:rPr>
              <a:t>повязок: марлевые салфетки или бинты погружают в лак или разогретую полиамидную смолу, и после пропитывания наносят на гипсовый слепок нужное количество слоев. После высыхания изделие снимают со слепка и подвергают окончательной обработке.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Положительными </a:t>
            </a:r>
            <a:r>
              <a:rPr lang="ru-RU" dirty="0">
                <a:latin typeface="Bahnschrift Light SemiCondensed" panose="020B0502040204020203" pitchFamily="34" charset="0"/>
              </a:rPr>
              <a:t>качествами является: возможность создания крупных фиксирующих облегченных форм (</a:t>
            </a:r>
            <a:r>
              <a:rPr lang="ru-RU" dirty="0" err="1">
                <a:latin typeface="Bahnschrift Light SemiCondensed" panose="020B0502040204020203" pitchFamily="34" charset="0"/>
              </a:rPr>
              <a:t>кокситные</a:t>
            </a:r>
            <a:r>
              <a:rPr lang="ru-RU" dirty="0">
                <a:latin typeface="Bahnschrift Light SemiCondensed" panose="020B0502040204020203" pitchFamily="34" charset="0"/>
              </a:rPr>
              <a:t> повязки, корсеты, туторы и др.) и небольших легких повязок для длительного применения с частым рентгенологическим контролем; кроме того, быстрота отвердевания — 15–20 минут; небольшая толщина, легкость, значительная прочность, водостойкость, </a:t>
            </a:r>
            <a:r>
              <a:rPr lang="ru-RU" dirty="0" err="1">
                <a:latin typeface="Bahnschrift Light SemiCondensed" panose="020B0502040204020203" pitchFamily="34" charset="0"/>
              </a:rPr>
              <a:t>рентгенопрозрачность</a:t>
            </a:r>
            <a:r>
              <a:rPr lang="ru-RU" dirty="0">
                <a:latin typeface="Bahnschrift Light SemiCondensed" panose="020B0502040204020203" pitchFamily="34" charset="0"/>
              </a:rPr>
              <a:t>. В экстренной травматологии, а также в ортопедии нашли применение шины и различные фиксирующие аппараты из винипласта. Пластины винипласта толщиной от 1,5 до 3,5 мм при нагревании до 110–115 °С размягчаются и легко приобретают необходимую для иммобилизации форму. Положительной стороной винипласта является: гладкая поверхность, возможность очищения от загрязнений, дезинфекции (поэтому его можно применять для изготовления шин при лечении повреждений с наличием гнойных ран); выполнять </a:t>
            </a:r>
            <a:r>
              <a:rPr lang="ru-RU" dirty="0" err="1">
                <a:latin typeface="Bahnschrift Light SemiCondensed" panose="020B0502040204020203" pitchFamily="34" charset="0"/>
              </a:rPr>
              <a:t>ренгтгеновские</a:t>
            </a:r>
            <a:r>
              <a:rPr lang="ru-RU" dirty="0">
                <a:latin typeface="Bahnschrift Light SemiCondensed" panose="020B0502040204020203" pitchFamily="34" charset="0"/>
              </a:rPr>
              <a:t> снимки не снимая шины (т. к. пропускает </a:t>
            </a:r>
            <a:r>
              <a:rPr lang="ru-RU" dirty="0" err="1">
                <a:latin typeface="Bahnschrift Light SemiCondensed" panose="020B0502040204020203" pitchFamily="34" charset="0"/>
              </a:rPr>
              <a:t>рентгенлучи</a:t>
            </a:r>
            <a:r>
              <a:rPr lang="ru-RU" dirty="0">
                <a:latin typeface="Bahnschrift Light SemiCondensed" panose="020B0502040204020203" pitchFamily="34" charset="0"/>
              </a:rPr>
              <a:t>); изделия из винипласта можно свободно моделировать в другие различные формы при нагревании, сохраняя новую форму при охлаждении, что позволяет превратить лист винипласта в универсальную отвердевающую повязку многократного использования.</a:t>
            </a:r>
          </a:p>
        </p:txBody>
      </p:sp>
    </p:spTree>
    <p:extLst>
      <p:ext uri="{BB962C8B-B14F-4D97-AF65-F5344CB8AC3E}">
        <p14:creationId xmlns:p14="http://schemas.microsoft.com/office/powerpoint/2010/main" val="10196400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Bahnschrift Light SemiCondensed" panose="020B0502040204020203" pitchFamily="34" charset="0"/>
              </a:rPr>
              <a:t>Гипсовые повязки </a:t>
            </a:r>
            <a:endParaRPr lang="ru-RU" b="1" dirty="0">
              <a:latin typeface="Bahnschrift Light SemiCondensed" panose="020B0502040204020203" pitchFamily="34" charset="0"/>
            </a:endParaRPr>
          </a:p>
        </p:txBody>
      </p:sp>
      <p:sp>
        <p:nvSpPr>
          <p:cNvPr id="3" name="Объект 2"/>
          <p:cNvSpPr>
            <a:spLocks noGrp="1"/>
          </p:cNvSpPr>
          <p:nvPr>
            <p:ph idx="1"/>
          </p:nvPr>
        </p:nvSpPr>
        <p:spPr>
          <a:xfrm>
            <a:off x="0" y="1052737"/>
            <a:ext cx="9036496" cy="3600399"/>
          </a:xfrm>
        </p:spPr>
        <p:txBody>
          <a:bodyPr>
            <a:normAutofit fontScale="70000" lnSpcReduction="20000"/>
          </a:bodyPr>
          <a:lstStyle/>
          <a:p>
            <a:r>
              <a:rPr lang="ru-RU" dirty="0">
                <a:latin typeface="Bahnschrift Light SemiCondensed" panose="020B0502040204020203" pitchFamily="34" charset="0"/>
              </a:rPr>
              <a:t>Гипсовые повязки применяются в травматологии, ортопедии, хирургии. Первыми, кто применил гипс в медицине были арабские и бразильские врачи. Пионером в использовании гипса для медицинских целей в Европе был голландский врач </a:t>
            </a:r>
            <a:r>
              <a:rPr lang="ru-RU" dirty="0" err="1">
                <a:latin typeface="Bahnschrift Light SemiCondensed" panose="020B0502040204020203" pitchFamily="34" charset="0"/>
              </a:rPr>
              <a:t>Hendrik</a:t>
            </a:r>
            <a:r>
              <a:rPr lang="ru-RU" dirty="0">
                <a:latin typeface="Bahnschrift Light SemiCondensed" panose="020B0502040204020203" pitchFamily="34" charset="0"/>
              </a:rPr>
              <a:t>. Первым в России применил гипсовую повязку К. И. </a:t>
            </a:r>
            <a:r>
              <a:rPr lang="ru-RU" dirty="0" err="1">
                <a:latin typeface="Bahnschrift Light SemiCondensed" panose="020B0502040204020203" pitchFamily="34" charset="0"/>
              </a:rPr>
              <a:t>Гибенталь</a:t>
            </a:r>
            <a:r>
              <a:rPr lang="ru-RU" dirty="0">
                <a:latin typeface="Bahnschrift Light SemiCondensed" panose="020B0502040204020203" pitchFamily="34" charset="0"/>
              </a:rPr>
              <a:t> в 1816 г. В 1829–1831 гг. в г. Берлине были опубликованы две диссертации, посвященные гипсовой </a:t>
            </a:r>
            <a:r>
              <a:rPr lang="ru-RU" dirty="0" smtClean="0">
                <a:latin typeface="Bahnschrift Light SemiCondensed" panose="020B0502040204020203" pitchFamily="34" charset="0"/>
              </a:rPr>
              <a:t>технике. </a:t>
            </a:r>
            <a:r>
              <a:rPr lang="ru-RU" dirty="0">
                <a:latin typeface="Bahnschrift Light SemiCondensed" panose="020B0502040204020203" pitchFamily="34" charset="0"/>
              </a:rPr>
              <a:t>Дальнейшее развитие гипсовой повязки связано с именем голландского хирурга </a:t>
            </a:r>
            <a:r>
              <a:rPr lang="ru-RU" dirty="0" err="1">
                <a:latin typeface="Bahnschrift Light SemiCondensed" panose="020B0502040204020203" pitchFamily="34" charset="0"/>
              </a:rPr>
              <a:t>Матиссена</a:t>
            </a:r>
            <a:r>
              <a:rPr lang="ru-RU" dirty="0">
                <a:latin typeface="Bahnschrift Light SemiCondensed" panose="020B0502040204020203" pitchFamily="34" charset="0"/>
              </a:rPr>
              <a:t>, который опубликовал ряд работ в 1851–1860 гг. Он применял </a:t>
            </a:r>
            <a:r>
              <a:rPr lang="ru-RU" dirty="0" smtClean="0">
                <a:latin typeface="Bahnschrift Light SemiCondensed" panose="020B0502040204020203" pitchFamily="34" charset="0"/>
              </a:rPr>
              <a:t>специальный </a:t>
            </a:r>
            <a:r>
              <a:rPr lang="ru-RU" dirty="0">
                <a:latin typeface="Bahnschrift Light SemiCondensed" panose="020B0502040204020203" pitchFamily="34" charset="0"/>
              </a:rPr>
              <a:t>бинт, накладывая его на обернутую ватой конечность и смачивая мокрой губкой во время наложения. Гипсовая повязка </a:t>
            </a:r>
            <a:r>
              <a:rPr lang="ru-RU" dirty="0" err="1">
                <a:latin typeface="Bahnschrift Light SemiCondensed" panose="020B0502040204020203" pitchFamily="34" charset="0"/>
              </a:rPr>
              <a:t>Матиссена</a:t>
            </a:r>
            <a:r>
              <a:rPr lang="ru-RU" dirty="0">
                <a:latin typeface="Bahnschrift Light SemiCondensed" panose="020B0502040204020203" pitchFamily="34" charset="0"/>
              </a:rPr>
              <a:t> подверглась резкой критике на заседании Бельгийского общества врачебных и естественных наук (1852 г.). </a:t>
            </a:r>
            <a:endParaRPr lang="ru-RU" dirty="0" smtClean="0">
              <a:latin typeface="Bahnschrift Light SemiCondensed" panose="020B0502040204020203"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685" t="43024" r="40928" b="34846"/>
          <a:stretch/>
        </p:blipFill>
        <p:spPr bwMode="auto">
          <a:xfrm>
            <a:off x="6156176" y="4365104"/>
            <a:ext cx="2918110" cy="2360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5536" y="4372301"/>
            <a:ext cx="5904655" cy="2031325"/>
          </a:xfrm>
          <a:prstGeom prst="rect">
            <a:avLst/>
          </a:prstGeom>
          <a:noFill/>
        </p:spPr>
        <p:txBody>
          <a:bodyPr wrap="square" rtlCol="0">
            <a:spAutoFit/>
          </a:bodyPr>
          <a:lstStyle/>
          <a:p>
            <a:r>
              <a:rPr lang="ru-RU" dirty="0">
                <a:latin typeface="Bahnschrift Light SemiCondensed" panose="020B0502040204020203" pitchFamily="34" charset="0"/>
              </a:rPr>
              <a:t>Любопытно, что самыми серьезными замечаниями были следующие: гипсовая повязка быстро затвердевает и пачкает одежду хирурга. В России сторонником гипсовых повязок был Н. И. Пирогов. Он не только сумел предвидеть широкое распространение гипсовой повязки, но и ввел ее в практику.</a:t>
            </a:r>
          </a:p>
          <a:p>
            <a:endParaRPr lang="ru-RU" dirty="0"/>
          </a:p>
        </p:txBody>
      </p:sp>
      <p:sp>
        <p:nvSpPr>
          <p:cNvPr id="5" name="TextBox 4"/>
          <p:cNvSpPr txBox="1"/>
          <p:nvPr/>
        </p:nvSpPr>
        <p:spPr>
          <a:xfrm>
            <a:off x="0" y="6495153"/>
            <a:ext cx="4379725" cy="215444"/>
          </a:xfrm>
          <a:prstGeom prst="rect">
            <a:avLst/>
          </a:prstGeom>
          <a:noFill/>
        </p:spPr>
        <p:txBody>
          <a:bodyPr wrap="none" rtlCol="0">
            <a:spAutoFit/>
          </a:bodyPr>
          <a:lstStyle/>
          <a:p>
            <a:r>
              <a:rPr lang="ru-RU" sz="800" dirty="0"/>
              <a:t>Изображение взято из пособия ДЕСМУРГИЯ З. А. ДУНДАРОВ, Д. М. АДАМОВИЧ, В. В. ЛИН </a:t>
            </a:r>
            <a:r>
              <a:rPr lang="ru-RU" sz="800" dirty="0" smtClean="0"/>
              <a:t>стр.37</a:t>
            </a:r>
            <a:endParaRPr lang="ru-RU" sz="800" dirty="0"/>
          </a:p>
        </p:txBody>
      </p:sp>
    </p:spTree>
    <p:extLst>
      <p:ext uri="{BB962C8B-B14F-4D97-AF65-F5344CB8AC3E}">
        <p14:creationId xmlns:p14="http://schemas.microsoft.com/office/powerpoint/2010/main" val="28854085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23528" y="188641"/>
            <a:ext cx="8229600" cy="4210728"/>
          </a:xfrm>
        </p:spPr>
        <p:txBody>
          <a:bodyPr>
            <a:normAutofit fontScale="77500" lnSpcReduction="20000"/>
          </a:bodyPr>
          <a:lstStyle/>
          <a:p>
            <a:r>
              <a:rPr lang="ru-RU" dirty="0">
                <a:latin typeface="Bahnschrift Light SemiCondensed" panose="020B0502040204020203" pitchFamily="34" charset="0"/>
              </a:rPr>
              <a:t>Медицинский гипс визуально представляет собой белый, мягкий на ощупь, мелкий порошок, легко впитывающий воду. Химическая структура — водная сернокислая соль кальция (СаSО4х2Н2О) и является самым распространенным минералом в природе из группы сульфатов. При нагревании примерно до 130°С гипс теряет часть воды, превращаясь в так называемый «жженый» гипс, но, смешанный с водой, снова воспринимает кристаллизационную воду и быстро образует твердое соединение. При нагревании до 300 °С он теряет последнюю часть воды и превращается в ангидрид (СаSО4) — «мертвый» гипс, который от соприкосновения с водой не твердеет</a:t>
            </a:r>
          </a:p>
        </p:txBody>
      </p:sp>
      <p:pic>
        <p:nvPicPr>
          <p:cNvPr id="2050" name="Picture 2" descr="Picture background"/>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000" b="100000" l="10000" r="90000"/>
                    </a14:imgEffect>
                  </a14:imgLayer>
                </a14:imgProps>
              </a:ext>
              <a:ext uri="{28A0092B-C50C-407E-A947-70E740481C1C}">
                <a14:useLocalDpi xmlns:a14="http://schemas.microsoft.com/office/drawing/2010/main" val="0"/>
              </a:ext>
            </a:extLst>
          </a:blip>
          <a:srcRect/>
          <a:stretch>
            <a:fillRect/>
          </a:stretch>
        </p:blipFill>
        <p:spPr bwMode="auto">
          <a:xfrm>
            <a:off x="251520" y="4221088"/>
            <a:ext cx="3761148" cy="250743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7387" b="82578" l="54688" r="83984"/>
                    </a14:imgEffect>
                  </a14:imgLayer>
                </a14:imgProps>
              </a:ext>
              <a:ext uri="{28A0092B-C50C-407E-A947-70E740481C1C}">
                <a14:useLocalDpi xmlns:a14="http://schemas.microsoft.com/office/drawing/2010/main" val="0"/>
              </a:ext>
            </a:extLst>
          </a:blip>
          <a:srcRect l="53375" t="45986" r="14750" b="17219"/>
          <a:stretch/>
        </p:blipFill>
        <p:spPr bwMode="auto">
          <a:xfrm>
            <a:off x="4707984" y="4399368"/>
            <a:ext cx="3108960" cy="2011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76097" y="6430505"/>
            <a:ext cx="5772734" cy="1015663"/>
          </a:xfrm>
          <a:prstGeom prst="rect">
            <a:avLst/>
          </a:prstGeom>
          <a:noFill/>
        </p:spPr>
        <p:txBody>
          <a:bodyPr wrap="none" rtlCol="0">
            <a:spAutoFit/>
          </a:bodyPr>
          <a:lstStyle/>
          <a:p>
            <a:r>
              <a:rPr lang="ru-RU" sz="800" dirty="0" smtClean="0"/>
              <a:t>Изображения взяты из открытого доступа</a:t>
            </a:r>
          </a:p>
          <a:p>
            <a:r>
              <a:rPr lang="en-US" sz="800" dirty="0">
                <a:hlinkClick r:id="rId6"/>
              </a:rPr>
              <a:t>https://</a:t>
            </a:r>
            <a:r>
              <a:rPr lang="en-US" sz="800" dirty="0" smtClean="0">
                <a:hlinkClick r:id="rId6"/>
              </a:rPr>
              <a:t>cdn.vseinstrumenti.ru/images/goods/stroitelnye-materialy/tsement-i-nerudnye-materialy/4139082/1200x800/127172546.jpg</a:t>
            </a:r>
            <a:endParaRPr lang="ru-RU" sz="800" dirty="0" smtClean="0"/>
          </a:p>
          <a:p>
            <a:r>
              <a:rPr lang="en-US" sz="800" dirty="0">
                <a:hlinkClick r:id="rId7"/>
              </a:rPr>
              <a:t>https://</a:t>
            </a:r>
            <a:r>
              <a:rPr lang="en-US" sz="800" dirty="0" smtClean="0">
                <a:hlinkClick r:id="rId7"/>
              </a:rPr>
              <a:t>avatars.mds.yandex.net/i?id=b5d7942c071c8f6b9b39a0e222c835b5_l-4897119-images-thumbs&amp;n=13</a:t>
            </a:r>
            <a:endParaRPr lang="ru-RU" sz="800" dirty="0" smtClean="0"/>
          </a:p>
          <a:p>
            <a:endParaRPr lang="ru-RU" dirty="0" smtClean="0"/>
          </a:p>
          <a:p>
            <a:endParaRPr lang="ru-RU" dirty="0"/>
          </a:p>
        </p:txBody>
      </p:sp>
    </p:spTree>
    <p:extLst>
      <p:ext uri="{BB962C8B-B14F-4D97-AF65-F5344CB8AC3E}">
        <p14:creationId xmlns:p14="http://schemas.microsoft.com/office/powerpoint/2010/main" val="19922280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95536" y="260648"/>
            <a:ext cx="8291264" cy="5865515"/>
          </a:xfrm>
        </p:spPr>
        <p:txBody>
          <a:bodyPr>
            <a:normAutofit fontScale="70000" lnSpcReduction="20000"/>
          </a:bodyPr>
          <a:lstStyle/>
          <a:p>
            <a:r>
              <a:rPr lang="ru-RU" dirty="0">
                <a:latin typeface="Bahnschrift Light SemiCondensed" panose="020B0502040204020203" pitchFamily="34" charset="0"/>
              </a:rPr>
              <a:t>Предложено немало способов проверки качества гипса. Наиболее простые и распространенные из них следующие</a:t>
            </a:r>
            <a:r>
              <a:rPr lang="ru-RU" dirty="0" smtClean="0">
                <a:latin typeface="Bahnschrift Light SemiCondensed" panose="020B0502040204020203" pitchFamily="34" charset="0"/>
              </a:rPr>
              <a:t>:</a:t>
            </a:r>
          </a:p>
          <a:p>
            <a:r>
              <a:rPr lang="ru-RU" dirty="0" smtClean="0">
                <a:latin typeface="Bahnschrift Light SemiCondensed" panose="020B0502040204020203" pitchFamily="34" charset="0"/>
              </a:rPr>
              <a:t> </a:t>
            </a:r>
            <a:r>
              <a:rPr lang="ru-RU" dirty="0">
                <a:latin typeface="Bahnschrift Light SemiCondensed" panose="020B0502040204020203" pitchFamily="34" charset="0"/>
              </a:rPr>
              <a:t>1. Гипс хорошего качества сыпуч: при сжатии в кулаке основная масса его высыпается через межпальцевые промежутки и в зажатом кулаке остается небольшая часть. Если в разжатом кулаке оставшаяся часть представляет собой бесформенную, рассыпающуюся массу, то гипс сухой, если же имеет вид спрессованного комка, иногда с отпечатками пальцев, — значит увлажнен.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2</a:t>
            </a:r>
            <a:r>
              <a:rPr lang="ru-RU" dirty="0">
                <a:latin typeface="Bahnschrift Light SemiCondensed" panose="020B0502040204020203" pitchFamily="34" charset="0"/>
              </a:rPr>
              <a:t>. Из гипсовой кашицы делают шарик диаметром 3–4 см, высушивают в течение 7–10 мин и бросают на пол с высоты 1 м. При хорошем качестве гипса от удара получается отчетливый звук, а шарик не раскалывается.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3</a:t>
            </a:r>
            <a:r>
              <a:rPr lang="ru-RU" dirty="0">
                <a:latin typeface="Bahnschrift Light SemiCondensed" panose="020B0502040204020203" pitchFamily="34" charset="0"/>
              </a:rPr>
              <a:t>. Берут примерно равные количества воды и гипсового порошка, смешивают их и получают массу консистенции густой сметаны. Эта масса, размазанная по тазику, должна застыть через 5 мин. Снятая с тазика пластинка гипса должна ломаться на крупные куски, а не крошиться на мелкие</a:t>
            </a:r>
            <a:r>
              <a:rPr lang="ru-RU" dirty="0" smtClean="0">
                <a:latin typeface="Bahnschrift Light SemiCondensed" panose="020B0502040204020203" pitchFamily="34" charset="0"/>
              </a:rPr>
              <a:t>.</a:t>
            </a:r>
          </a:p>
          <a:p>
            <a:r>
              <a:rPr lang="ru-RU" dirty="0" smtClean="0">
                <a:latin typeface="Bahnschrift Light SemiCondensed" panose="020B0502040204020203" pitchFamily="34" charset="0"/>
              </a:rPr>
              <a:t> </a:t>
            </a:r>
            <a:r>
              <a:rPr lang="ru-RU" dirty="0">
                <a:latin typeface="Bahnschrift Light SemiCondensed" panose="020B0502040204020203" pitchFamily="34" charset="0"/>
              </a:rPr>
              <a:t>4. При смешивании с водой хороший гипс не должен издавать запах сероводорода (запах тухлых </a:t>
            </a:r>
            <a:r>
              <a:rPr lang="ru-RU" dirty="0" smtClean="0">
                <a:latin typeface="Bahnschrift Light SemiCondensed" panose="020B0502040204020203" pitchFamily="34" charset="0"/>
              </a:rPr>
              <a:t>яиц)</a:t>
            </a:r>
            <a:endParaRPr lang="ru-RU" dirty="0">
              <a:latin typeface="Bahnschrift Light SemiCondensed" panose="020B0502040204020203" pitchFamily="34" charset="0"/>
            </a:endParaRPr>
          </a:p>
        </p:txBody>
      </p:sp>
    </p:spTree>
    <p:extLst>
      <p:ext uri="{BB962C8B-B14F-4D97-AF65-F5344CB8AC3E}">
        <p14:creationId xmlns:p14="http://schemas.microsoft.com/office/powerpoint/2010/main" val="34647769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latin typeface="Bahnschrift Light SemiCondensed" panose="020B0502040204020203" pitchFamily="34" charset="0"/>
              </a:rPr>
              <a:t>Основные принципы наложения гипсовых повязок</a:t>
            </a:r>
          </a:p>
        </p:txBody>
      </p:sp>
      <p:sp>
        <p:nvSpPr>
          <p:cNvPr id="3" name="Объект 2"/>
          <p:cNvSpPr>
            <a:spLocks noGrp="1"/>
          </p:cNvSpPr>
          <p:nvPr>
            <p:ph idx="1"/>
          </p:nvPr>
        </p:nvSpPr>
        <p:spPr>
          <a:xfrm>
            <a:off x="0" y="1484784"/>
            <a:ext cx="9036496" cy="5256584"/>
          </a:xfrm>
        </p:spPr>
        <p:txBody>
          <a:bodyPr>
            <a:normAutofit fontScale="55000" lnSpcReduction="20000"/>
          </a:bodyPr>
          <a:lstStyle/>
          <a:p>
            <a:r>
              <a:rPr lang="ru-RU" dirty="0">
                <a:latin typeface="Bahnschrift Light SemiCondensed" panose="020B0502040204020203" pitchFamily="34" charset="0"/>
              </a:rPr>
              <a:t>Гипсовые повязки бывают </a:t>
            </a:r>
            <a:r>
              <a:rPr lang="ru-RU" dirty="0" err="1">
                <a:latin typeface="Bahnschrift Light SemiCondensed" panose="020B0502040204020203" pitchFamily="34" charset="0"/>
              </a:rPr>
              <a:t>бесподкладочные</a:t>
            </a:r>
            <a:r>
              <a:rPr lang="ru-RU" dirty="0">
                <a:latin typeface="Bahnschrift Light SemiCondensed" panose="020B0502040204020203" pitchFamily="34" charset="0"/>
              </a:rPr>
              <a:t> и подкладочные, </a:t>
            </a:r>
            <a:r>
              <a:rPr lang="ru-RU" b="1" dirty="0">
                <a:latin typeface="Bahnschrift Light SemiCondensed" panose="020B0502040204020203" pitchFamily="34" charset="0"/>
              </a:rPr>
              <a:t>последние</a:t>
            </a:r>
            <a:r>
              <a:rPr lang="ru-RU" dirty="0">
                <a:latin typeface="Bahnschrift Light SemiCondensed" panose="020B0502040204020203" pitchFamily="34" charset="0"/>
              </a:rPr>
              <a:t> применяют главным образом после ортопедических операций на суставах, при обездвиживании по поводу воспалительных заболеваний, необходимости транспортировать больного на большие расстояния. В этих случаях гипсовую повязку накладывают поверх мягкой эластичной прокладки из </a:t>
            </a:r>
            <a:r>
              <a:rPr lang="ru-RU" dirty="0" smtClean="0">
                <a:latin typeface="Bahnschrift Light SemiCondensed" panose="020B0502040204020203" pitchFamily="34" charset="0"/>
              </a:rPr>
              <a:t>ваты. </a:t>
            </a:r>
            <a:r>
              <a:rPr lang="ru-RU" dirty="0">
                <a:latin typeface="Bahnschrift Light SemiCondensed" panose="020B0502040204020203" pitchFamily="34" charset="0"/>
              </a:rPr>
              <a:t>Вата применяется серая. Она достаточно упруга, что смягчает колебания в конечности при увеличении или уменьшении отека. Упругость и мягкость прокладки скрадывают неровности гипсовой повязки. Особенно тщательно следует покрывать все выпуклости конечности там, где близко под кожей расположена </a:t>
            </a:r>
            <a:r>
              <a:rPr lang="ru-RU" dirty="0" smtClean="0">
                <a:latin typeface="Bahnschrift Light SemiCondensed" panose="020B0502040204020203" pitchFamily="34" charset="0"/>
              </a:rPr>
              <a:t>кость</a:t>
            </a:r>
          </a:p>
          <a:p>
            <a:r>
              <a:rPr lang="ru-RU" dirty="0">
                <a:latin typeface="Bahnschrift Light SemiCondensed" panose="020B0502040204020203" pitchFamily="34" charset="0"/>
              </a:rPr>
              <a:t>При свежих повреждениях после репозиции отломков трудно удержать фрагменты в правильном положении до момента срастания, прибегая к использованию гипсовых повязок с мягкими прокладками. Только тщательное моделирование гипсовой повязки в области костных выступов позволяет добиться неподвижности </a:t>
            </a:r>
            <a:r>
              <a:rPr lang="ru-RU" dirty="0" err="1">
                <a:latin typeface="Bahnschrift Light SemiCondensed" panose="020B0502040204020203" pitchFamily="34" charset="0"/>
              </a:rPr>
              <a:t>репонированных</a:t>
            </a:r>
            <a:r>
              <a:rPr lang="ru-RU" dirty="0">
                <a:latin typeface="Bahnschrift Light SemiCondensed" panose="020B0502040204020203" pitchFamily="34" charset="0"/>
              </a:rPr>
              <a:t> отломков поврежденной кости. В этой ситуации накладывают </a:t>
            </a:r>
            <a:r>
              <a:rPr lang="ru-RU" dirty="0" err="1">
                <a:latin typeface="Bahnschrift Light SemiCondensed" panose="020B0502040204020203" pitchFamily="34" charset="0"/>
              </a:rPr>
              <a:t>бесподкладочную</a:t>
            </a:r>
            <a:r>
              <a:rPr lang="ru-RU" dirty="0">
                <a:latin typeface="Bahnschrift Light SemiCondensed" panose="020B0502040204020203" pitchFamily="34" charset="0"/>
              </a:rPr>
              <a:t> гипсовую повязку непосредственно на кожу, не сбривая волосяного покрова и не смазывая поверхности. Для защиты от давления на костные выступы (мыщелки, лодыжки, гребни подвздошных костей, большой вертел и т. д.) над последними можно укрепить ватно-марлевые подушечки. </a:t>
            </a:r>
            <a:r>
              <a:rPr lang="ru-RU" dirty="0" err="1">
                <a:latin typeface="Bahnschrift Light SemiCondensed" panose="020B0502040204020203" pitchFamily="34" charset="0"/>
              </a:rPr>
              <a:t>Бесподкладочные</a:t>
            </a:r>
            <a:r>
              <a:rPr lang="ru-RU" dirty="0">
                <a:latin typeface="Bahnschrift Light SemiCondensed" panose="020B0502040204020203" pitchFamily="34" charset="0"/>
              </a:rPr>
              <a:t> гипсовые повязки при нарастании отека или гематомы над поврежденным местом иногда становятся слишком тугими, и тогда их приходится продольно разрезать или менять. При быстром уменьшении отека или рассасывании гематомы повязка также может перестать выполнять свою роль.</a:t>
            </a:r>
          </a:p>
        </p:txBody>
      </p:sp>
    </p:spTree>
    <p:extLst>
      <p:ext uri="{BB962C8B-B14F-4D97-AF65-F5344CB8AC3E}">
        <p14:creationId xmlns:p14="http://schemas.microsoft.com/office/powerpoint/2010/main" val="3533574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79512" y="116632"/>
            <a:ext cx="4680520" cy="6741368"/>
          </a:xfrm>
        </p:spPr>
        <p:txBody>
          <a:bodyPr>
            <a:normAutofit fontScale="55000" lnSpcReduction="20000"/>
          </a:bodyPr>
          <a:lstStyle/>
          <a:p>
            <a:r>
              <a:rPr lang="ru-RU" dirty="0">
                <a:latin typeface="Bahnschrift Light" panose="020B0502040204020203" pitchFamily="34" charset="0"/>
              </a:rPr>
              <a:t>Наибольшее развитие учения о повязках получило в XIX веке, когда массовость открытых повреждений во время многочисленных войн заставляла хирургов </a:t>
            </a:r>
            <a:r>
              <a:rPr lang="ru-RU" dirty="0" smtClean="0">
                <a:latin typeface="Bahnschrift Light" panose="020B0502040204020203" pitchFamily="34" charset="0"/>
              </a:rPr>
              <a:t>искать </a:t>
            </a:r>
            <a:r>
              <a:rPr lang="ru-RU" dirty="0">
                <a:latin typeface="Bahnschrift Light" panose="020B0502040204020203" pitchFamily="34" charset="0"/>
              </a:rPr>
              <a:t>новые средства для защиты и улучшения заживления ран. Введение антисептики и асептики в XIX веке способствовало дальнейшему прогрессу этого учения</a:t>
            </a:r>
            <a:r>
              <a:rPr lang="ru-RU" dirty="0" smtClean="0">
                <a:latin typeface="Bahnschrift Light" panose="020B0502040204020203" pitchFamily="34" charset="0"/>
              </a:rPr>
              <a:t>.</a:t>
            </a:r>
          </a:p>
          <a:p>
            <a:r>
              <a:rPr lang="ru-RU" dirty="0">
                <a:latin typeface="Bahnschrift Light" panose="020B0502040204020203" pitchFamily="34" charset="0"/>
              </a:rPr>
              <a:t>Антисептический метод лечения ран, родоначальником которого в 1867 году явился английский хирург Джозеф Листер, открыл новую эру в хирургии. В хирургическую практику была введена антисептическая (противогнилостная) повязка, убивающая микробы в ране при помощи химических веществ. В качестве антисептического средства Листер предложил карболовую кислоту. Правда, еще до Листера Н. И. Пирогов отметил, что гной является основным источником заражения ран, что заражение происходит через руки хирурга и его </a:t>
            </a:r>
            <a:r>
              <a:rPr lang="ru-RU" dirty="0" smtClean="0">
                <a:latin typeface="Bahnschrift Light" panose="020B0502040204020203" pitchFamily="34" charset="0"/>
              </a:rPr>
              <a:t>помощников, </a:t>
            </a:r>
            <a:r>
              <a:rPr lang="ru-RU" dirty="0">
                <a:latin typeface="Bahnschrift Light" panose="020B0502040204020203" pitchFamily="34" charset="0"/>
              </a:rPr>
              <a:t>в качестве обеззараживающих веществ применял йод, нитрат серебра и спирт</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980728"/>
            <a:ext cx="3516295"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24357" y="6381328"/>
            <a:ext cx="4395755" cy="707886"/>
          </a:xfrm>
          <a:prstGeom prst="rect">
            <a:avLst/>
          </a:prstGeom>
          <a:noFill/>
        </p:spPr>
        <p:txBody>
          <a:bodyPr wrap="none" rtlCol="0">
            <a:spAutoFit/>
          </a:bodyPr>
          <a:lstStyle/>
          <a:p>
            <a:r>
              <a:rPr lang="ru-RU" sz="1100" dirty="0" smtClean="0"/>
              <a:t>Изображение взято из открытого доступа </a:t>
            </a:r>
          </a:p>
          <a:p>
            <a:r>
              <a:rPr lang="en-US" sz="1100" dirty="0">
                <a:hlinkClick r:id="rId3"/>
              </a:rPr>
              <a:t>https://</a:t>
            </a:r>
            <a:r>
              <a:rPr lang="en-US" sz="1100" dirty="0" smtClean="0">
                <a:hlinkClick r:id="rId3"/>
              </a:rPr>
              <a:t>rus.team/images/article/54941/avatar.webp?actual=1565416958</a:t>
            </a:r>
            <a:endParaRPr lang="ru-RU" sz="1100" dirty="0" smtClean="0"/>
          </a:p>
          <a:p>
            <a:endParaRPr lang="ru-RU" dirty="0"/>
          </a:p>
        </p:txBody>
      </p:sp>
    </p:spTree>
    <p:extLst>
      <p:ext uri="{BB962C8B-B14F-4D97-AF65-F5344CB8AC3E}">
        <p14:creationId xmlns:p14="http://schemas.microsoft.com/office/powerpoint/2010/main" val="26352784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539552" y="260649"/>
            <a:ext cx="8229600" cy="3861048"/>
          </a:xfrm>
        </p:spPr>
        <p:txBody>
          <a:bodyPr>
            <a:normAutofit fontScale="92500" lnSpcReduction="20000"/>
          </a:bodyPr>
          <a:lstStyle/>
          <a:p>
            <a:r>
              <a:rPr lang="ru-RU" dirty="0">
                <a:latin typeface="Bahnschrift Light SemiCondensed" panose="020B0502040204020203" pitchFamily="34" charset="0"/>
              </a:rPr>
              <a:t>Правильно наложенная гипсовая повязка должна соответствовать следующим требованиям: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1</a:t>
            </a:r>
            <a:r>
              <a:rPr lang="ru-RU" dirty="0">
                <a:latin typeface="Bahnschrift Light SemiCondensed" panose="020B0502040204020203" pitchFamily="34" charset="0"/>
              </a:rPr>
              <a:t>) должна обеспечивать надежную неподвижность отломков</a:t>
            </a:r>
            <a:r>
              <a:rPr lang="ru-RU" dirty="0" smtClean="0">
                <a:latin typeface="Bahnschrift Light SemiCondensed" panose="020B0502040204020203" pitchFamily="34" charset="0"/>
              </a:rPr>
              <a:t>;</a:t>
            </a:r>
          </a:p>
          <a:p>
            <a:r>
              <a:rPr lang="ru-RU" dirty="0" smtClean="0">
                <a:latin typeface="Bahnschrift Light SemiCondensed" panose="020B0502040204020203" pitchFamily="34" charset="0"/>
              </a:rPr>
              <a:t> </a:t>
            </a:r>
            <a:r>
              <a:rPr lang="ru-RU" dirty="0">
                <a:latin typeface="Bahnschrift Light SemiCondensed" panose="020B0502040204020203" pitchFamily="34" charset="0"/>
              </a:rPr>
              <a:t>2) должна быть достаточно прочной, но не толстой и не тяжелой;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3</a:t>
            </a:r>
            <a:r>
              <a:rPr lang="ru-RU" dirty="0">
                <a:latin typeface="Bahnschrift Light SemiCondensed" panose="020B0502040204020203" pitchFamily="34" charset="0"/>
              </a:rPr>
              <a:t>) не должна вызывать давления на мягкие ткани и костные выступы;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4</a:t>
            </a:r>
            <a:r>
              <a:rPr lang="ru-RU" dirty="0">
                <a:latin typeface="Bahnschrift Light SemiCondensed" panose="020B0502040204020203" pitchFamily="34" charset="0"/>
              </a:rPr>
              <a:t>) должна быть красивой и опрятной</a:t>
            </a: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3955" l="0" r="98222">
                        <a14:foregroundMark x1="87222" y1="40415" x2="98333" y2="34715"/>
                        <a14:foregroundMark x1="8889" y1="83938" x2="1444" y2="93955"/>
                      </a14:backgroundRemoval>
                    </a14:imgEffect>
                  </a14:imgLayer>
                </a14:imgProps>
              </a:ext>
              <a:ext uri="{28A0092B-C50C-407E-A947-70E740481C1C}">
                <a14:useLocalDpi xmlns:a14="http://schemas.microsoft.com/office/drawing/2010/main" val="0"/>
              </a:ext>
            </a:extLst>
          </a:blip>
          <a:srcRect/>
          <a:stretch>
            <a:fillRect/>
          </a:stretch>
        </p:blipFill>
        <p:spPr bwMode="auto">
          <a:xfrm>
            <a:off x="2555776" y="4005064"/>
            <a:ext cx="425332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528" y="6418202"/>
            <a:ext cx="2842445" cy="646331"/>
          </a:xfrm>
          <a:prstGeom prst="rect">
            <a:avLst/>
          </a:prstGeom>
          <a:noFill/>
        </p:spPr>
        <p:txBody>
          <a:bodyPr wrap="none" rtlCol="0">
            <a:spAutoFit/>
          </a:bodyPr>
          <a:lstStyle/>
          <a:p>
            <a:r>
              <a:rPr lang="ru-RU" sz="900" dirty="0" smtClean="0"/>
              <a:t>Изображение взято из открытого доступа</a:t>
            </a:r>
          </a:p>
          <a:p>
            <a:r>
              <a:rPr lang="en-US" sz="900" dirty="0">
                <a:hlinkClick r:id="rId4"/>
              </a:rPr>
              <a:t>https://</a:t>
            </a:r>
            <a:r>
              <a:rPr lang="en-US" sz="900" dirty="0" smtClean="0">
                <a:hlinkClick r:id="rId4"/>
              </a:rPr>
              <a:t>cdn1.ozone.ru/s3/multimedia-n/6606177215.jpg</a:t>
            </a:r>
            <a:endParaRPr lang="ru-RU" sz="900" dirty="0" smtClean="0"/>
          </a:p>
          <a:p>
            <a:endParaRPr lang="ru-RU" dirty="0"/>
          </a:p>
        </p:txBody>
      </p:sp>
    </p:spTree>
    <p:extLst>
      <p:ext uri="{BB962C8B-B14F-4D97-AF65-F5344CB8AC3E}">
        <p14:creationId xmlns:p14="http://schemas.microsoft.com/office/powerpoint/2010/main" val="21048783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Объект 3"/>
          <p:cNvGraphicFramePr>
            <a:graphicFrameLocks noGrp="1"/>
          </p:cNvGraphicFramePr>
          <p:nvPr>
            <p:ph idx="1"/>
            <p:extLst>
              <p:ext uri="{D42A27DB-BD31-4B8C-83A1-F6EECF244321}">
                <p14:modId xmlns:p14="http://schemas.microsoft.com/office/powerpoint/2010/main" val="1517217265"/>
              </p:ext>
            </p:extLst>
          </p:nvPr>
        </p:nvGraphicFramePr>
        <p:xfrm>
          <a:off x="107504" y="188640"/>
          <a:ext cx="8928992" cy="6552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8378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Bahnschrift Light SemiCondensed" panose="020B0502040204020203" pitchFamily="34" charset="0"/>
              </a:rPr>
              <a:t>Циркулярная повязка</a:t>
            </a:r>
            <a:endParaRPr lang="ru-RU" b="1" dirty="0">
              <a:latin typeface="Bahnschrift Light SemiCondensed" panose="020B0502040204020203" pitchFamily="34" charset="0"/>
            </a:endParaRPr>
          </a:p>
        </p:txBody>
      </p:sp>
      <p:sp>
        <p:nvSpPr>
          <p:cNvPr id="3" name="Объект 2"/>
          <p:cNvSpPr>
            <a:spLocks noGrp="1"/>
          </p:cNvSpPr>
          <p:nvPr>
            <p:ph idx="1"/>
          </p:nvPr>
        </p:nvSpPr>
        <p:spPr>
          <a:xfrm>
            <a:off x="0" y="1196752"/>
            <a:ext cx="9144000" cy="5661248"/>
          </a:xfrm>
        </p:spPr>
        <p:txBody>
          <a:bodyPr>
            <a:normAutofit fontScale="55000" lnSpcReduction="20000"/>
          </a:bodyPr>
          <a:lstStyle/>
          <a:p>
            <a:pPr marL="0" indent="0">
              <a:buNone/>
            </a:pPr>
            <a:r>
              <a:rPr lang="ru-RU" dirty="0" smtClean="0"/>
              <a:t> </a:t>
            </a:r>
            <a:r>
              <a:rPr lang="ru-RU" dirty="0">
                <a:latin typeface="Bahnschrift Light SemiCondensed" panose="020B0502040204020203" pitchFamily="34" charset="0"/>
              </a:rPr>
              <a:t>Протяженность ее зависит от уровня повреждения или заболевания. При наложении такой повязки на </a:t>
            </a:r>
            <a:r>
              <a:rPr lang="ru-RU" dirty="0" smtClean="0">
                <a:latin typeface="Bahnschrift Light SemiCondensed" panose="020B0502040204020203" pitchFamily="34" charset="0"/>
              </a:rPr>
              <a:t>конечности, </a:t>
            </a:r>
            <a:r>
              <a:rPr lang="ru-RU" dirty="0">
                <a:latin typeface="Bahnschrift Light SemiCondensed" panose="020B0502040204020203" pitchFamily="34" charset="0"/>
              </a:rPr>
              <a:t>пальцы оставляют свободными. Может быть на подкладке и без подкладки</a:t>
            </a:r>
            <a:r>
              <a:rPr lang="ru-RU" dirty="0" smtClean="0">
                <a:latin typeface="Bahnschrift Light SemiCondensed" panose="020B0502040204020203" pitchFamily="34" charset="0"/>
              </a:rPr>
              <a:t>.</a:t>
            </a:r>
          </a:p>
          <a:p>
            <a:pPr marL="0" indent="0">
              <a:buNone/>
            </a:pPr>
            <a:r>
              <a:rPr lang="ru-RU" dirty="0">
                <a:latin typeface="Bahnschrift Light SemiCondensed" panose="020B0502040204020203" pitchFamily="34" charset="0"/>
              </a:rPr>
              <a:t>Показания</a:t>
            </a:r>
            <a:r>
              <a:rPr lang="ru-RU" dirty="0" smtClean="0">
                <a:latin typeface="Bahnschrift Light SemiCondensed" panose="020B0502040204020203" pitchFamily="34" charset="0"/>
              </a:rPr>
              <a:t>:</a:t>
            </a:r>
          </a:p>
          <a:p>
            <a:r>
              <a:rPr lang="ru-RU" dirty="0" smtClean="0">
                <a:latin typeface="Bahnschrift Light SemiCondensed" panose="020B0502040204020203" pitchFamily="34" charset="0"/>
              </a:rPr>
              <a:t> </a:t>
            </a:r>
            <a:r>
              <a:rPr lang="ru-RU" dirty="0">
                <a:latin typeface="Bahnschrift Light SemiCondensed" panose="020B0502040204020203" pitchFamily="34" charset="0"/>
              </a:rPr>
              <a:t>лечение закрытых переломов костей, открытые переломы после хирургической обработки ран и вправления отломков, острые и хронические процессы костей и суставов, при консервативном и оперативном лечении ортопедических заболеваний, а также после восстановительных операций на опорно-двигательном аппарате. </a:t>
            </a:r>
            <a:endParaRPr lang="ru-RU" dirty="0" smtClean="0">
              <a:latin typeface="Bahnschrift Light SemiCondensed" panose="020B0502040204020203" pitchFamily="34" charset="0"/>
            </a:endParaRPr>
          </a:p>
          <a:p>
            <a:pPr marL="0" indent="0">
              <a:buNone/>
            </a:pPr>
            <a:r>
              <a:rPr lang="ru-RU" dirty="0">
                <a:latin typeface="Bahnschrift Light SemiCondensed" panose="020B0502040204020203" pitchFamily="34" charset="0"/>
              </a:rPr>
              <a:t>Противопоказания: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1</a:t>
            </a:r>
            <a:r>
              <a:rPr lang="ru-RU" dirty="0">
                <a:latin typeface="Bahnschrift Light SemiCondensed" panose="020B0502040204020203" pitchFamily="34" charset="0"/>
              </a:rPr>
              <a:t>) развивающаяся анаэробная инфекция или подозрение на </a:t>
            </a:r>
            <a:r>
              <a:rPr lang="ru-RU" dirty="0" smtClean="0">
                <a:latin typeface="Bahnschrift Light SemiCondensed" panose="020B0502040204020203" pitchFamily="34" charset="0"/>
              </a:rPr>
              <a:t>нее</a:t>
            </a:r>
          </a:p>
          <a:p>
            <a:r>
              <a:rPr lang="ru-RU" dirty="0" smtClean="0">
                <a:latin typeface="Bahnschrift Light SemiCondensed" panose="020B0502040204020203" pitchFamily="34" charset="0"/>
              </a:rPr>
              <a:t> </a:t>
            </a:r>
            <a:r>
              <a:rPr lang="ru-RU" dirty="0">
                <a:latin typeface="Bahnschrift Light SemiCondensed" panose="020B0502040204020203" pitchFamily="34" charset="0"/>
              </a:rPr>
              <a:t>2) недостаточно тщательная хирургическая обработка раны;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3</a:t>
            </a:r>
            <a:r>
              <a:rPr lang="ru-RU" dirty="0">
                <a:latin typeface="Bahnschrift Light SemiCondensed" panose="020B0502040204020203" pitchFamily="34" charset="0"/>
              </a:rPr>
              <a:t>) ранения, осложнившиеся гангреной конечности на почве повреждения крупных кровеносных сосудов</a:t>
            </a:r>
            <a:r>
              <a:rPr lang="ru-RU" dirty="0" smtClean="0">
                <a:latin typeface="Bahnschrift Light SemiCondensed" panose="020B0502040204020203" pitchFamily="34" charset="0"/>
              </a:rPr>
              <a:t>;</a:t>
            </a:r>
          </a:p>
          <a:p>
            <a:r>
              <a:rPr lang="ru-RU" dirty="0" smtClean="0">
                <a:latin typeface="Bahnschrift Light SemiCondensed" panose="020B0502040204020203" pitchFamily="34" charset="0"/>
              </a:rPr>
              <a:t> </a:t>
            </a:r>
            <a:r>
              <a:rPr lang="ru-RU" dirty="0">
                <a:latin typeface="Bahnschrift Light SemiCondensed" panose="020B0502040204020203" pitchFamily="34" charset="0"/>
              </a:rPr>
              <a:t>4) перевязка крупных сосудов до выяснения жизнеспособности дистального отдела конечности;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5</a:t>
            </a:r>
            <a:r>
              <a:rPr lang="ru-RU" dirty="0">
                <a:latin typeface="Bahnschrift Light SemiCondensed" panose="020B0502040204020203" pitchFamily="34" charset="0"/>
              </a:rPr>
              <a:t>) гнойные затеки и флегмоны;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6</a:t>
            </a:r>
            <a:r>
              <a:rPr lang="ru-RU" dirty="0">
                <a:latin typeface="Bahnschrift Light SemiCondensed" panose="020B0502040204020203" pitchFamily="34" charset="0"/>
              </a:rPr>
              <a:t>) отморожение или глубокий ожог;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7</a:t>
            </a:r>
            <a:r>
              <a:rPr lang="ru-RU" dirty="0">
                <a:latin typeface="Bahnschrift Light SemiCondensed" panose="020B0502040204020203" pitchFamily="34" charset="0"/>
              </a:rPr>
              <a:t>) выраженный отек конечности;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8</a:t>
            </a:r>
            <a:r>
              <a:rPr lang="ru-RU" dirty="0">
                <a:latin typeface="Bahnschrift Light SemiCondensed" panose="020B0502040204020203" pitchFamily="34" charset="0"/>
              </a:rPr>
              <a:t>) тяжелые сопутствующие заболевания и ранения органов грудной и брюшной полостей (противопоказано наложение торакобрахиальной и тазобедренной повязок). </a:t>
            </a:r>
          </a:p>
          <a:p>
            <a:endParaRPr lang="ru-RU" dirty="0"/>
          </a:p>
        </p:txBody>
      </p:sp>
    </p:spTree>
    <p:extLst>
      <p:ext uri="{BB962C8B-B14F-4D97-AF65-F5344CB8AC3E}">
        <p14:creationId xmlns:p14="http://schemas.microsoft.com/office/powerpoint/2010/main" val="20891524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err="1">
                <a:latin typeface="Bahnschrift Light SemiCondensed" panose="020B0502040204020203" pitchFamily="34" charset="0"/>
              </a:rPr>
              <a:t>Лонгетная</a:t>
            </a:r>
            <a:r>
              <a:rPr lang="ru-RU" b="1" dirty="0">
                <a:latin typeface="Bahnschrift Light SemiCondensed" panose="020B0502040204020203" pitchFamily="34" charset="0"/>
              </a:rPr>
              <a:t> повязка</a:t>
            </a:r>
          </a:p>
        </p:txBody>
      </p:sp>
      <p:sp>
        <p:nvSpPr>
          <p:cNvPr id="3" name="Объект 2"/>
          <p:cNvSpPr>
            <a:spLocks noGrp="1"/>
          </p:cNvSpPr>
          <p:nvPr>
            <p:ph idx="1"/>
          </p:nvPr>
        </p:nvSpPr>
        <p:spPr>
          <a:xfrm>
            <a:off x="467544" y="1196753"/>
            <a:ext cx="8568952" cy="3412172"/>
          </a:xfrm>
        </p:spPr>
        <p:txBody>
          <a:bodyPr>
            <a:normAutofit fontScale="77500" lnSpcReduction="20000"/>
          </a:bodyPr>
          <a:lstStyle/>
          <a:p>
            <a:r>
              <a:rPr lang="ru-RU" dirty="0">
                <a:latin typeface="Bahnschrift Light SemiCondensed" panose="020B0502040204020203" pitchFamily="34" charset="0"/>
              </a:rPr>
              <a:t>Представляет собой полосу </a:t>
            </a:r>
            <a:r>
              <a:rPr lang="ru-RU" dirty="0" err="1">
                <a:latin typeface="Bahnschrift Light SemiCondensed" panose="020B0502040204020203" pitchFamily="34" charset="0"/>
              </a:rPr>
              <a:t>прогипсованного</a:t>
            </a:r>
            <a:r>
              <a:rPr lang="ru-RU" dirty="0">
                <a:latin typeface="Bahnschrift Light SemiCondensed" panose="020B0502040204020203" pitchFamily="34" charset="0"/>
              </a:rPr>
              <a:t> материала определенной длины и толщины (7–12 слоев марли). Лонгета в виде желоба </a:t>
            </a:r>
            <a:r>
              <a:rPr lang="ru-RU" dirty="0" smtClean="0">
                <a:latin typeface="Bahnschrift Light SemiCondensed" panose="020B0502040204020203" pitchFamily="34" charset="0"/>
              </a:rPr>
              <a:t>охватывает </a:t>
            </a:r>
            <a:r>
              <a:rPr lang="ru-RU" dirty="0">
                <a:latin typeface="Bahnschrift Light SemiCondensed" panose="020B0502040204020203" pitchFamily="34" charset="0"/>
              </a:rPr>
              <a:t>конечность и прибинтовывается марлевыми бинтами. Следует помнить, что </a:t>
            </a:r>
            <a:r>
              <a:rPr lang="ru-RU" dirty="0" err="1">
                <a:latin typeface="Bahnschrift Light SemiCondensed" panose="020B0502040204020203" pitchFamily="34" charset="0"/>
              </a:rPr>
              <a:t>лонгетная</a:t>
            </a:r>
            <a:r>
              <a:rPr lang="ru-RU" dirty="0">
                <a:latin typeface="Bahnschrift Light SemiCondensed" panose="020B0502040204020203" pitchFamily="34" charset="0"/>
              </a:rPr>
              <a:t> повязка не создает полной и надежной иммобилизации и в связи с этим применяется в наиболее легких случаях (переломы мелких костей, воспалительные процессы, ожоги и т. д.). Повязка позволяет избежать осложнений, обусловленных нарастающим отеком конечности, и поэтому удобна в амбулаторной практике. </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449" t="45361" r="32113" b="31683"/>
          <a:stretch/>
        </p:blipFill>
        <p:spPr bwMode="auto">
          <a:xfrm>
            <a:off x="2843808" y="4437112"/>
            <a:ext cx="4181540" cy="2122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627168"/>
            <a:ext cx="4897495" cy="230832"/>
          </a:xfrm>
          <a:prstGeom prst="rect">
            <a:avLst/>
          </a:prstGeom>
          <a:noFill/>
        </p:spPr>
        <p:txBody>
          <a:bodyPr wrap="none" rtlCol="0">
            <a:spAutoFit/>
          </a:bodyPr>
          <a:lstStyle/>
          <a:p>
            <a:r>
              <a:rPr lang="ru-RU" sz="900" dirty="0"/>
              <a:t>Изображение взято из пособия ДЕСМУРГИЯ З. А. ДУНДАРОВ, Д. М. АДАМОВИЧ, В. В. ЛИН </a:t>
            </a:r>
            <a:r>
              <a:rPr lang="ru-RU" sz="900" dirty="0" smtClean="0"/>
              <a:t>стр.43</a:t>
            </a:r>
            <a:endParaRPr lang="ru-RU" sz="900" dirty="0"/>
          </a:p>
        </p:txBody>
      </p:sp>
    </p:spTree>
    <p:extLst>
      <p:ext uri="{BB962C8B-B14F-4D97-AF65-F5344CB8AC3E}">
        <p14:creationId xmlns:p14="http://schemas.microsoft.com/office/powerpoint/2010/main" val="40475592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3204" y="-171400"/>
            <a:ext cx="8229600" cy="1143000"/>
          </a:xfrm>
        </p:spPr>
        <p:txBody>
          <a:bodyPr/>
          <a:lstStyle/>
          <a:p>
            <a:r>
              <a:rPr lang="ru-RU" b="1" dirty="0" err="1">
                <a:latin typeface="Bahnschrift Light SemiCondensed" panose="020B0502040204020203" pitchFamily="34" charset="0"/>
              </a:rPr>
              <a:t>Лонгетно</a:t>
            </a:r>
            <a:r>
              <a:rPr lang="ru-RU" b="1" dirty="0">
                <a:latin typeface="Bahnschrift Light SemiCondensed" panose="020B0502040204020203" pitchFamily="34" charset="0"/>
              </a:rPr>
              <a:t>-циркулярная повязка</a:t>
            </a:r>
          </a:p>
        </p:txBody>
      </p:sp>
      <p:sp>
        <p:nvSpPr>
          <p:cNvPr id="3" name="Объект 2"/>
          <p:cNvSpPr>
            <a:spLocks noGrp="1"/>
          </p:cNvSpPr>
          <p:nvPr>
            <p:ph idx="1"/>
          </p:nvPr>
        </p:nvSpPr>
        <p:spPr>
          <a:xfrm>
            <a:off x="323528" y="692696"/>
            <a:ext cx="8229600" cy="3312368"/>
          </a:xfrm>
        </p:spPr>
        <p:txBody>
          <a:bodyPr>
            <a:normAutofit fontScale="70000" lnSpcReduction="20000"/>
          </a:bodyPr>
          <a:lstStyle/>
          <a:p>
            <a:r>
              <a:rPr lang="ru-RU" dirty="0">
                <a:latin typeface="Bahnschrift Light SemiCondensed" panose="020B0502040204020203" pitchFamily="34" charset="0"/>
              </a:rPr>
              <a:t>При наложении этой повязки вначале на конечность накладывают лонгету, которую затем фиксируют круговыми или спиральными ходами гипсового </a:t>
            </a:r>
            <a:r>
              <a:rPr lang="ru-RU" dirty="0" smtClean="0">
                <a:latin typeface="Bahnschrift Light SemiCondensed" panose="020B0502040204020203" pitchFamily="34" charset="0"/>
              </a:rPr>
              <a:t>бинта. </a:t>
            </a:r>
            <a:r>
              <a:rPr lang="ru-RU" dirty="0">
                <a:latin typeface="Bahnschrift Light SemiCondensed" panose="020B0502040204020203" pitchFamily="34" charset="0"/>
              </a:rPr>
              <a:t>Если смоченные гипсовые лонгеты и бинты раскатывают и моделируют на конечности, находящейся в определенном положении, выжидают до полного затвердевания гипса, а затем снимают, заделывают края и высушивают, то получают так называемые гипсовые шины. Они идеально подходят только для конечности, по поверхности которой моделированы, поэтому изготавливаются для индивидуального пользования</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861048"/>
            <a:ext cx="4248472" cy="2422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1520" y="3789040"/>
            <a:ext cx="184731" cy="369332"/>
          </a:xfrm>
          <a:prstGeom prst="rect">
            <a:avLst/>
          </a:prstGeom>
          <a:noFill/>
        </p:spPr>
        <p:txBody>
          <a:bodyPr wrap="none" rtlCol="0">
            <a:spAutoFit/>
          </a:bodyPr>
          <a:lstStyle/>
          <a:p>
            <a:endParaRPr lang="ru-RU" dirty="0"/>
          </a:p>
        </p:txBody>
      </p:sp>
      <p:sp>
        <p:nvSpPr>
          <p:cNvPr id="7" name="TextBox 6"/>
          <p:cNvSpPr txBox="1"/>
          <p:nvPr/>
        </p:nvSpPr>
        <p:spPr>
          <a:xfrm>
            <a:off x="-36988" y="6630624"/>
            <a:ext cx="4897495" cy="230832"/>
          </a:xfrm>
          <a:prstGeom prst="rect">
            <a:avLst/>
          </a:prstGeom>
          <a:noFill/>
        </p:spPr>
        <p:txBody>
          <a:bodyPr wrap="none" rtlCol="0">
            <a:spAutoFit/>
          </a:bodyPr>
          <a:lstStyle/>
          <a:p>
            <a:r>
              <a:rPr lang="ru-RU" sz="900" dirty="0"/>
              <a:t>Изображение взято из пособия ДЕСМУРГИЯ З. А. ДУНДАРОВ, Д. М. АДАМОВИЧ, В. В. ЛИН </a:t>
            </a:r>
            <a:r>
              <a:rPr lang="ru-RU" sz="900" dirty="0" smtClean="0"/>
              <a:t>стр.44</a:t>
            </a:r>
            <a:endParaRPr lang="ru-RU" sz="900" dirty="0"/>
          </a:p>
        </p:txBody>
      </p:sp>
    </p:spTree>
    <p:extLst>
      <p:ext uri="{BB962C8B-B14F-4D97-AF65-F5344CB8AC3E}">
        <p14:creationId xmlns:p14="http://schemas.microsoft.com/office/powerpoint/2010/main" val="240282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15416"/>
            <a:ext cx="8229600" cy="1143000"/>
          </a:xfrm>
        </p:spPr>
        <p:txBody>
          <a:bodyPr/>
          <a:lstStyle/>
          <a:p>
            <a:r>
              <a:rPr lang="ru-RU" b="1" dirty="0">
                <a:latin typeface="Bahnschrift Light SemiCondensed" panose="020B0502040204020203" pitchFamily="34" charset="0"/>
              </a:rPr>
              <a:t>Тутор</a:t>
            </a:r>
          </a:p>
        </p:txBody>
      </p:sp>
      <p:sp>
        <p:nvSpPr>
          <p:cNvPr id="3" name="Объект 2"/>
          <p:cNvSpPr>
            <a:spLocks noGrp="1"/>
          </p:cNvSpPr>
          <p:nvPr>
            <p:ph idx="1"/>
          </p:nvPr>
        </p:nvSpPr>
        <p:spPr>
          <a:xfrm>
            <a:off x="107504" y="620689"/>
            <a:ext cx="8784976" cy="3528391"/>
          </a:xfrm>
        </p:spPr>
        <p:txBody>
          <a:bodyPr>
            <a:normAutofit fontScale="92500" lnSpcReduction="10000"/>
          </a:bodyPr>
          <a:lstStyle/>
          <a:p>
            <a:r>
              <a:rPr lang="ru-RU" dirty="0">
                <a:latin typeface="Bahnschrift Light SemiCondensed" panose="020B0502040204020203" pitchFamily="34" charset="0"/>
              </a:rPr>
              <a:t>Это разновидность циркулярной или </a:t>
            </a:r>
            <a:r>
              <a:rPr lang="ru-RU" dirty="0" err="1">
                <a:latin typeface="Bahnschrift Light SemiCondensed" panose="020B0502040204020203" pitchFamily="34" charset="0"/>
              </a:rPr>
              <a:t>лонгетно</a:t>
            </a:r>
            <a:r>
              <a:rPr lang="ru-RU" dirty="0">
                <a:latin typeface="Bahnschrift Light SemiCondensed" panose="020B0502040204020203" pitchFamily="34" charset="0"/>
              </a:rPr>
              <a:t>-циркулярной гипсовой повязки. Накладывается на отдельный сустав для обеспечения его покоя или удержания в более приемлемом </a:t>
            </a:r>
            <a:r>
              <a:rPr lang="ru-RU" dirty="0" smtClean="0">
                <a:latin typeface="Bahnschrift Light SemiCondensed" panose="020B0502040204020203" pitchFamily="34" charset="0"/>
              </a:rPr>
              <a:t>положении. </a:t>
            </a:r>
            <a:r>
              <a:rPr lang="ru-RU" dirty="0">
                <a:latin typeface="Bahnschrift Light SemiCondensed" panose="020B0502040204020203" pitchFamily="34" charset="0"/>
              </a:rPr>
              <a:t>Тутор можно продольно разрезать, чтобы освободить конечность для выполнения тех или иных лечебных процедур. Тогда такая повязка будет называться съемной. </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989" t="36564" r="40465" b="49553"/>
          <a:stretch/>
        </p:blipFill>
        <p:spPr bwMode="auto">
          <a:xfrm>
            <a:off x="2866656" y="4341072"/>
            <a:ext cx="3816424" cy="18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627168"/>
            <a:ext cx="4897495" cy="230832"/>
          </a:xfrm>
          <a:prstGeom prst="rect">
            <a:avLst/>
          </a:prstGeom>
          <a:noFill/>
        </p:spPr>
        <p:txBody>
          <a:bodyPr wrap="none" rtlCol="0">
            <a:spAutoFit/>
          </a:bodyPr>
          <a:lstStyle/>
          <a:p>
            <a:r>
              <a:rPr lang="ru-RU" sz="900" dirty="0"/>
              <a:t>Изображение взято из пособия ДЕСМУРГИЯ З. А. ДУНДАРОВ, Д. М. АДАМОВИЧ, В. В. ЛИН </a:t>
            </a:r>
            <a:r>
              <a:rPr lang="ru-RU" sz="900" dirty="0" smtClean="0"/>
              <a:t>стр.44</a:t>
            </a:r>
            <a:endParaRPr lang="ru-RU" sz="900" dirty="0"/>
          </a:p>
        </p:txBody>
      </p:sp>
    </p:spTree>
    <p:extLst>
      <p:ext uri="{BB962C8B-B14F-4D97-AF65-F5344CB8AC3E}">
        <p14:creationId xmlns:p14="http://schemas.microsoft.com/office/powerpoint/2010/main" val="5453817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Объект 3"/>
          <p:cNvGraphicFramePr>
            <a:graphicFrameLocks noGrp="1"/>
          </p:cNvGraphicFramePr>
          <p:nvPr>
            <p:ph idx="1"/>
            <p:extLst>
              <p:ext uri="{D42A27DB-BD31-4B8C-83A1-F6EECF244321}">
                <p14:modId xmlns:p14="http://schemas.microsoft.com/office/powerpoint/2010/main" val="1344416000"/>
              </p:ext>
            </p:extLst>
          </p:nvPr>
        </p:nvGraphicFramePr>
        <p:xfrm>
          <a:off x="467544" y="332656"/>
          <a:ext cx="8229600" cy="5186928"/>
        </p:xfrm>
        <a:graphic>
          <a:graphicData uri="http://schemas.openxmlformats.org/drawingml/2006/table">
            <a:tbl>
              <a:tblPr firstRow="1" bandRow="1">
                <a:tableStyleId>{5C22544A-7EE6-4342-B048-85BDC9FD1C3A}</a:tableStyleId>
              </a:tblPr>
              <a:tblGrid>
                <a:gridCol w="4114800"/>
                <a:gridCol w="4114800"/>
              </a:tblGrid>
              <a:tr h="432048">
                <a:tc>
                  <a:txBody>
                    <a:bodyPr/>
                    <a:lstStyle/>
                    <a:p>
                      <a:r>
                        <a:rPr lang="ru-RU" dirty="0" err="1" smtClean="0">
                          <a:latin typeface="Bahnschrift Light SemiCondensed" panose="020B0502040204020203" pitchFamily="34" charset="0"/>
                        </a:rPr>
                        <a:t>Окончатая</a:t>
                      </a:r>
                      <a:r>
                        <a:rPr lang="ru-RU" dirty="0" smtClean="0">
                          <a:latin typeface="Bahnschrift Light SemiCondensed" panose="020B0502040204020203" pitchFamily="34" charset="0"/>
                        </a:rPr>
                        <a:t> повязка</a:t>
                      </a:r>
                      <a:endParaRPr lang="ru-RU" dirty="0">
                        <a:latin typeface="Bahnschrift Light SemiCondensed" panose="020B0502040204020203" pitchFamily="34" charset="0"/>
                      </a:endParaRPr>
                    </a:p>
                  </a:txBody>
                  <a:tcPr/>
                </a:tc>
                <a:tc>
                  <a:txBody>
                    <a:bodyPr/>
                    <a:lstStyle/>
                    <a:p>
                      <a:r>
                        <a:rPr lang="ru-RU" dirty="0" smtClean="0">
                          <a:latin typeface="Bahnschrift Light SemiCondensed" panose="020B0502040204020203" pitchFamily="34" charset="0"/>
                        </a:rPr>
                        <a:t>Мостовидная повязка</a:t>
                      </a:r>
                      <a:endParaRPr lang="ru-RU" dirty="0">
                        <a:latin typeface="Bahnschrift Light SemiCondensed" panose="020B0502040204020203" pitchFamily="34" charset="0"/>
                      </a:endParaRPr>
                    </a:p>
                  </a:txBody>
                  <a:tcPr/>
                </a:tc>
              </a:tr>
              <a:tr h="370840">
                <a:tc>
                  <a:txBody>
                    <a:bodyPr/>
                    <a:lstStyle/>
                    <a:p>
                      <a:r>
                        <a:rPr lang="ru-RU" dirty="0" smtClean="0">
                          <a:latin typeface="Bahnschrift Light SemiCondensed" panose="020B0502040204020203" pitchFamily="34" charset="0"/>
                        </a:rPr>
                        <a:t>Представляет собой циркулярную или </a:t>
                      </a:r>
                      <a:r>
                        <a:rPr lang="ru-RU" dirty="0" err="1" smtClean="0">
                          <a:latin typeface="Bahnschrift Light SemiCondensed" panose="020B0502040204020203" pitchFamily="34" charset="0"/>
                        </a:rPr>
                        <a:t>лонгетно</a:t>
                      </a:r>
                      <a:r>
                        <a:rPr lang="ru-RU" dirty="0" smtClean="0">
                          <a:latin typeface="Bahnschrift Light SemiCondensed" panose="020B0502040204020203" pitchFamily="34" charset="0"/>
                        </a:rPr>
                        <a:t>-циркулярную повязку с «окном» над раной. «Окно» может быть оставлено при изготовлении повязки. Но проще наложить повязку, а затем над раной вырезать «окно». Для этого перед наложением циркулярной гипсовой повязки поверх асептической наклейки накладывают ватно-марлевую подушечку несколько больших размеров, чем рана, толщиной около 2 см. При наложении гипсовой повязки в этом месте образуется возвышение, по краям которого вырезают «окно». При перевязках асептический материал в области «окна» меняют. Если необходимость в перевязках миновала, «окно» </a:t>
                      </a:r>
                      <a:r>
                        <a:rPr lang="ru-RU" dirty="0" err="1" smtClean="0">
                          <a:latin typeface="Bahnschrift Light SemiCondensed" panose="020B0502040204020203" pitchFamily="34" charset="0"/>
                        </a:rPr>
                        <a:t>загипсовывают</a:t>
                      </a:r>
                      <a:endParaRPr lang="ru-RU" dirty="0">
                        <a:latin typeface="Bahnschrift Light SemiCondensed" panose="020B0502040204020203" pitchFamily="34" charset="0"/>
                      </a:endParaRPr>
                    </a:p>
                  </a:txBody>
                  <a:tcPr/>
                </a:tc>
                <a:tc>
                  <a:txBody>
                    <a:bodyPr/>
                    <a:lstStyle/>
                    <a:p>
                      <a:r>
                        <a:rPr lang="ru-RU" dirty="0" smtClean="0">
                          <a:latin typeface="Bahnschrift Light SemiCondensed" panose="020B0502040204020203" pitchFamily="34" charset="0"/>
                        </a:rPr>
                        <a:t>Накладывается также в целях обеспечения доступа к повреждениям на уровне сустава или другого сегмента конечности, который желательно оставить открытым по всей окружности (рисунок 44). Неподвижность всей конечности в таких случаях придается с помощью мостов (отсюда и название повязки), создаваемых между проксимальной и дистальной частями повязки из металла или дерева и покрываемых ходами гипсового бинта. </a:t>
                      </a:r>
                      <a:endParaRPr lang="ru-RU" dirty="0">
                        <a:latin typeface="Bahnschrift Light SemiCondensed" panose="020B0502040204020203" pitchFamily="34" charset="0"/>
                      </a:endParaRPr>
                    </a:p>
                  </a:txBody>
                  <a:tcPr/>
                </a:tc>
              </a:tr>
            </a:tbl>
          </a:graphicData>
        </a:graphic>
      </p:graphicFrame>
    </p:spTree>
    <p:extLst>
      <p:ext uri="{BB962C8B-B14F-4D97-AF65-F5344CB8AC3E}">
        <p14:creationId xmlns:p14="http://schemas.microsoft.com/office/powerpoint/2010/main" val="19867843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02" t="54144" r="2421" b="11308"/>
          <a:stretch/>
        </p:blipFill>
        <p:spPr bwMode="auto">
          <a:xfrm>
            <a:off x="539552" y="332656"/>
            <a:ext cx="8159816" cy="2180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625" t="42800" r="35150" b="28600"/>
          <a:stretch/>
        </p:blipFill>
        <p:spPr bwMode="auto">
          <a:xfrm>
            <a:off x="1691680" y="2924944"/>
            <a:ext cx="5760640" cy="3066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064" y="6627168"/>
            <a:ext cx="4897495" cy="230832"/>
          </a:xfrm>
          <a:prstGeom prst="rect">
            <a:avLst/>
          </a:prstGeom>
          <a:noFill/>
        </p:spPr>
        <p:txBody>
          <a:bodyPr wrap="none" rtlCol="0">
            <a:spAutoFit/>
          </a:bodyPr>
          <a:lstStyle/>
          <a:p>
            <a:r>
              <a:rPr lang="ru-RU" sz="900" dirty="0"/>
              <a:t>Изображение взято из пособия ДЕСМУРГИЯ З. А. ДУНДАРОВ, Д. М. АДАМОВИЧ, В. В. ЛИН </a:t>
            </a:r>
            <a:r>
              <a:rPr lang="ru-RU" sz="900" dirty="0" smtClean="0"/>
              <a:t>стр.44</a:t>
            </a:r>
            <a:endParaRPr lang="ru-RU" sz="900" dirty="0"/>
          </a:p>
        </p:txBody>
      </p:sp>
    </p:spTree>
    <p:extLst>
      <p:ext uri="{BB962C8B-B14F-4D97-AF65-F5344CB8AC3E}">
        <p14:creationId xmlns:p14="http://schemas.microsoft.com/office/powerpoint/2010/main" val="29377059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99392"/>
            <a:ext cx="8229600" cy="1143000"/>
          </a:xfrm>
        </p:spPr>
        <p:txBody>
          <a:bodyPr/>
          <a:lstStyle/>
          <a:p>
            <a:r>
              <a:rPr lang="ru-RU" b="1" dirty="0">
                <a:latin typeface="Bahnschrift Light SemiCondensed" panose="020B0502040204020203" pitchFamily="34" charset="0"/>
              </a:rPr>
              <a:t>Шарнирная повязка</a:t>
            </a:r>
          </a:p>
        </p:txBody>
      </p:sp>
      <p:sp>
        <p:nvSpPr>
          <p:cNvPr id="3" name="Объект 2"/>
          <p:cNvSpPr>
            <a:spLocks noGrp="1"/>
          </p:cNvSpPr>
          <p:nvPr>
            <p:ph idx="1"/>
          </p:nvPr>
        </p:nvSpPr>
        <p:spPr>
          <a:xfrm>
            <a:off x="24048" y="692696"/>
            <a:ext cx="9012448" cy="3744416"/>
          </a:xfrm>
        </p:spPr>
        <p:txBody>
          <a:bodyPr>
            <a:normAutofit fontScale="77500" lnSpcReduction="20000"/>
          </a:bodyPr>
          <a:lstStyle/>
          <a:p>
            <a:r>
              <a:rPr lang="ru-RU" dirty="0">
                <a:latin typeface="Bahnschrift Light SemiCondensed" panose="020B0502040204020203" pitchFamily="34" charset="0"/>
              </a:rPr>
              <a:t>Применяется относительно редко. Цель ее — создать подвижное соединение в глухой гипсовой повязке для разработки движений в </a:t>
            </a:r>
            <a:r>
              <a:rPr lang="ru-RU" dirty="0" smtClean="0">
                <a:latin typeface="Bahnschrift Light SemiCondensed" panose="020B0502040204020203" pitchFamily="34" charset="0"/>
              </a:rPr>
              <a:t>суставе. </a:t>
            </a:r>
            <a:r>
              <a:rPr lang="ru-RU" dirty="0">
                <a:latin typeface="Bahnschrift Light SemiCondensed" panose="020B0502040204020203" pitchFamily="34" charset="0"/>
              </a:rPr>
              <a:t>Необходимость в такой повязке возникает при лечении переломов костей с неокрепшей костной мозолью, сочетая фиксацию поврежденного сегмента с функцией близлежащего сустава. Шарниры представляют собой соединенные подвижно металлические полосы, которые </a:t>
            </a:r>
            <a:r>
              <a:rPr lang="ru-RU" dirty="0" err="1">
                <a:latin typeface="Bahnschrift Light SemiCondensed" panose="020B0502040204020203" pitchFamily="34" charset="0"/>
              </a:rPr>
              <a:t>вгипсовывают</a:t>
            </a:r>
            <a:r>
              <a:rPr lang="ru-RU" dirty="0">
                <a:latin typeface="Bahnschrift Light SemiCondensed" panose="020B0502040204020203" pitchFamily="34" charset="0"/>
              </a:rPr>
              <a:t> по боковым поверхностям сустава так, чтобы центры движения шарниров совпадали с осью движения в суставе. Стандартные шарнирные соединения выпускаются промышленностью.</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748" t="43162" r="38454" b="30309"/>
          <a:stretch/>
        </p:blipFill>
        <p:spPr bwMode="auto">
          <a:xfrm>
            <a:off x="2627784" y="4077072"/>
            <a:ext cx="3744416" cy="2686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642556"/>
            <a:ext cx="4379725" cy="215444"/>
          </a:xfrm>
          <a:prstGeom prst="rect">
            <a:avLst/>
          </a:prstGeom>
          <a:noFill/>
        </p:spPr>
        <p:txBody>
          <a:bodyPr wrap="none" rtlCol="0">
            <a:spAutoFit/>
          </a:bodyPr>
          <a:lstStyle/>
          <a:p>
            <a:r>
              <a:rPr lang="ru-RU" sz="800" dirty="0"/>
              <a:t>Изображение взято из пособия ДЕСМУРГИЯ З. А. ДУНДАРОВ, Д. М. АДАМОВИЧ, В. В. ЛИН </a:t>
            </a:r>
            <a:r>
              <a:rPr lang="ru-RU" sz="800" dirty="0" smtClean="0"/>
              <a:t>стр.45</a:t>
            </a:r>
            <a:endParaRPr lang="ru-RU" sz="800" dirty="0"/>
          </a:p>
        </p:txBody>
      </p:sp>
    </p:spTree>
    <p:extLst>
      <p:ext uri="{BB962C8B-B14F-4D97-AF65-F5344CB8AC3E}">
        <p14:creationId xmlns:p14="http://schemas.microsoft.com/office/powerpoint/2010/main" val="10078026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71400"/>
            <a:ext cx="8229600" cy="1143000"/>
          </a:xfrm>
        </p:spPr>
        <p:txBody>
          <a:bodyPr/>
          <a:lstStyle/>
          <a:p>
            <a:r>
              <a:rPr lang="ru-RU" b="1" dirty="0" smtClean="0">
                <a:latin typeface="Bahnschrift Light SemiCondensed" panose="020B0502040204020203" pitchFamily="34" charset="0"/>
              </a:rPr>
              <a:t>Твердые повязки </a:t>
            </a:r>
            <a:endParaRPr lang="ru-RU" b="1" dirty="0">
              <a:latin typeface="Bahnschrift Light SemiCondensed" panose="020B0502040204020203" pitchFamily="34" charset="0"/>
            </a:endParaRPr>
          </a:p>
        </p:txBody>
      </p:sp>
      <p:sp>
        <p:nvSpPr>
          <p:cNvPr id="3" name="Объект 2"/>
          <p:cNvSpPr>
            <a:spLocks noGrp="1"/>
          </p:cNvSpPr>
          <p:nvPr>
            <p:ph idx="1"/>
          </p:nvPr>
        </p:nvSpPr>
        <p:spPr>
          <a:xfrm>
            <a:off x="0" y="836713"/>
            <a:ext cx="9144000" cy="3816423"/>
          </a:xfrm>
        </p:spPr>
        <p:txBody>
          <a:bodyPr>
            <a:normAutofit fontScale="62500" lnSpcReduction="20000"/>
          </a:bodyPr>
          <a:lstStyle/>
          <a:p>
            <a:pPr marL="0" indent="0">
              <a:buNone/>
            </a:pPr>
            <a:r>
              <a:rPr lang="ru-RU" b="1" dirty="0" smtClean="0">
                <a:latin typeface="Bahnschrift Light SemiCondensed" panose="020B0502040204020203" pitchFamily="34" charset="0"/>
              </a:rPr>
              <a:t>Твёрдые повязки</a:t>
            </a:r>
            <a:r>
              <a:rPr lang="ru-RU" dirty="0">
                <a:latin typeface="Bahnschrift Light SemiCondensed" panose="020B0502040204020203" pitchFamily="34" charset="0"/>
              </a:rPr>
              <a:t> — это стандартные шины, аппараты и подручный фиксирующий материал, предназначенный для придания неподвижности больной части конечности.</a:t>
            </a:r>
            <a:endParaRPr lang="ru-RU" dirty="0" smtClean="0">
              <a:latin typeface="Bahnschrift Light SemiCondensed" panose="020B0502040204020203" pitchFamily="34" charset="0"/>
            </a:endParaRPr>
          </a:p>
          <a:p>
            <a:pPr marL="0" indent="0">
              <a:buNone/>
            </a:pPr>
            <a:r>
              <a:rPr lang="ru-RU" dirty="0" smtClean="0">
                <a:latin typeface="Bahnschrift Light SemiCondensed" panose="020B0502040204020203" pitchFamily="34" charset="0"/>
              </a:rPr>
              <a:t>Транспортная иммобилизация </a:t>
            </a:r>
            <a:r>
              <a:rPr lang="ru-RU" dirty="0">
                <a:latin typeface="Bahnschrift Light SemiCondensed" panose="020B0502040204020203" pitchFamily="34" charset="0"/>
              </a:rPr>
              <a:t>– создание неподвижности (покоя) поврежденной части тела с помощью транспортных шин или подручных средств на время необходимое для транспортировки пострадавшего (раненного) с места получения </a:t>
            </a:r>
            <a:r>
              <a:rPr lang="ru-RU" dirty="0" smtClean="0">
                <a:latin typeface="Bahnschrift Light SemiCondensed" panose="020B0502040204020203" pitchFamily="34" charset="0"/>
              </a:rPr>
              <a:t>травмы </a:t>
            </a:r>
            <a:r>
              <a:rPr lang="ru-RU" dirty="0">
                <a:latin typeface="Bahnschrift Light SemiCondensed" panose="020B0502040204020203" pitchFamily="34" charset="0"/>
              </a:rPr>
              <a:t>в лечебное учреждение. Транспортная иммобилизация осуществляется непосредственно на месте происшествия. Переноска пострадавшего с переломами и обширными повреждениями, даже на короткое расстояние, без хорошей транспортной иммобилизации опасна и недопустима. Своевременно и правильно выполненная транспортная иммобилизация является важнейшим мероприятием первой помощи при огнестрельных, открытых и закрытых переломах, обширных повреждениях мягких тканей, повреждениях суставов, сосудов и нервных стволов. Отсутствие иммобилизации, во время транспортировки, может привести к развитию тяжелых осложнений (травматический шок, кровотечение и др.), а в некоторых случаях и к гибели пострадавшего.</a:t>
            </a:r>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705" l="0" r="100000">
                        <a14:foregroundMark x1="12200" y1="10309" x2="12200" y2="90427"/>
                        <a14:foregroundMark x1="46607" y1="85567" x2="90199" y2="75405"/>
                      </a14:backgroundRemoval>
                    </a14:imgEffect>
                  </a14:imgLayer>
                </a14:imgProps>
              </a:ext>
              <a:ext uri="{28A0092B-C50C-407E-A947-70E740481C1C}">
                <a14:useLocalDpi xmlns:a14="http://schemas.microsoft.com/office/drawing/2010/main" val="0"/>
              </a:ext>
            </a:extLst>
          </a:blip>
          <a:srcRect/>
          <a:stretch>
            <a:fillRect/>
          </a:stretch>
        </p:blipFill>
        <p:spPr bwMode="auto">
          <a:xfrm>
            <a:off x="1115616" y="4437112"/>
            <a:ext cx="7257941" cy="2311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297257"/>
            <a:ext cx="6984776" cy="584775"/>
          </a:xfrm>
          <a:prstGeom prst="rect">
            <a:avLst/>
          </a:prstGeom>
          <a:noFill/>
        </p:spPr>
        <p:txBody>
          <a:bodyPr wrap="square" rtlCol="0">
            <a:spAutoFit/>
          </a:bodyPr>
          <a:lstStyle/>
          <a:p>
            <a:r>
              <a:rPr lang="ru-RU" sz="800" dirty="0" smtClean="0"/>
              <a:t>Изображение взято из открытого доступа</a:t>
            </a:r>
          </a:p>
          <a:p>
            <a:r>
              <a:rPr lang="en-US" sz="800" dirty="0"/>
              <a:t>https://</a:t>
            </a:r>
            <a:r>
              <a:rPr lang="en-US" sz="800" dirty="0" smtClean="0"/>
              <a:t>ya.ru/images/search?from=undefined&amp;url=https%3A%2F%2Favatars.mds.yandex.net%2Fget-images-cbir%2F2180818%2FZ1LZNwsBUFv_en4m18uElw812%2Forig&amp;img_url=https%3A%2F%2Fsibmama.ru%2Fimages%2F3988%2F85f1ed4b780c111a0b37f9c853ec27204c0745ea.jpg&amp;cbir_id=2180818%2FZ1LZNwsBUFv_en4m18uElw812&amp;lr=38&amp;rpt=imageview&amp;cbir_page=similar</a:t>
            </a:r>
            <a:endParaRPr lang="ru-RU" sz="800" dirty="0" smtClean="0"/>
          </a:p>
        </p:txBody>
      </p:sp>
    </p:spTree>
    <p:extLst>
      <p:ext uri="{BB962C8B-B14F-4D97-AF65-F5344CB8AC3E}">
        <p14:creationId xmlns:p14="http://schemas.microsoft.com/office/powerpoint/2010/main" val="1014520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80528" y="-19384"/>
            <a:ext cx="5976664" cy="6877384"/>
          </a:xfrm>
        </p:spPr>
        <p:txBody>
          <a:bodyPr>
            <a:noAutofit/>
          </a:bodyPr>
          <a:lstStyle/>
          <a:p>
            <a:r>
              <a:rPr lang="ru-RU" sz="2000" dirty="0">
                <a:latin typeface="Bahnschrift Light" panose="020B0502040204020203" pitchFamily="34" charset="0"/>
              </a:rPr>
              <a:t>Однако уничтожение микробов в ране с помощью химических средств не всегда давало положительный результат и в то же время вредно влияло на живые ткани. В основу хирургической профилактики был положен новый принцип: не допускать загрязнения микробами всего того, что соприкасается с раной (асептика). Таким образом, получила распространение асептическая (</a:t>
            </a:r>
            <a:r>
              <a:rPr lang="ru-RU" sz="2000" dirty="0" err="1">
                <a:latin typeface="Bahnschrift Light" panose="020B0502040204020203" pitchFamily="34" charset="0"/>
              </a:rPr>
              <a:t>безгнилостная</a:t>
            </a:r>
            <a:r>
              <a:rPr lang="ru-RU" sz="2000" dirty="0">
                <a:latin typeface="Bahnschrift Light" panose="020B0502040204020203" pitchFamily="34" charset="0"/>
              </a:rPr>
              <a:t>) повязка. Большая заслуга в этом принадлежит ученику Н. И. </a:t>
            </a:r>
            <a:r>
              <a:rPr lang="ru-RU" sz="2000" dirty="0" smtClean="0">
                <a:latin typeface="Bahnschrift Light" panose="020B0502040204020203" pitchFamily="34" charset="0"/>
              </a:rPr>
              <a:t>Пирогова Э. Бергману, </a:t>
            </a:r>
            <a:r>
              <a:rPr lang="ru-RU" sz="2000" dirty="0">
                <a:latin typeface="Bahnschrift Light" panose="020B0502040204020203" pitchFamily="34" charset="0"/>
              </a:rPr>
              <a:t>который в1890 году разработал методику стерилизации перевязочного материала паром при высокой температуре, и М. Я. Преображенскому, обогатившему в 1894 году отечественную науку рядом блестящих экспериментов, определивших всю важность физических условий современной повязки в зависимости от качества материала (всасываемость, гигроскопичность, пористость, капиллярность и пр.)</a:t>
            </a:r>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36" b="99796" l="9987" r="89879">
                        <a14:foregroundMark x1="43320" y1="12130" x2="62348" y2="7136"/>
                        <a14:foregroundMark x1="54521" y1="10703" x2="56680" y2="34353"/>
                        <a14:foregroundMark x1="15115" y1="53823" x2="9987" y2="65341"/>
                        <a14:foregroundMark x1="16734" y1="72783" x2="79352" y2="78899"/>
                        <a14:foregroundMark x1="55870" y1="61570" x2="59379" y2="71764"/>
                        <a14:foregroundMark x1="56680" y1="83690" x2="69231" y2="82059"/>
                        <a14:foregroundMark x1="22267" y1="95617" x2="75978" y2="95821"/>
                        <a14:foregroundMark x1="21727" y1="93170" x2="74899" y2="93986"/>
                        <a14:foregroundMark x1="17544" y1="74822" x2="19028" y2="99796"/>
                        <a14:foregroundMark x1="81511" y1="75025" x2="80702" y2="99796"/>
                        <a14:foregroundMark x1="44130" y1="53619" x2="46829" y2="51682"/>
                      </a14:backgroundRemoval>
                    </a14:imgEffect>
                  </a14:imgLayer>
                </a14:imgProps>
              </a:ext>
              <a:ext uri="{28A0092B-C50C-407E-A947-70E740481C1C}">
                <a14:useLocalDpi xmlns:a14="http://schemas.microsoft.com/office/drawing/2010/main" val="0"/>
              </a:ext>
            </a:extLst>
          </a:blip>
          <a:srcRect/>
          <a:stretch>
            <a:fillRect/>
          </a:stretch>
        </p:blipFill>
        <p:spPr bwMode="auto">
          <a:xfrm>
            <a:off x="5436096" y="1268760"/>
            <a:ext cx="3426656"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31769" y="6280919"/>
            <a:ext cx="7212231" cy="577081"/>
          </a:xfrm>
          <a:prstGeom prst="rect">
            <a:avLst/>
          </a:prstGeom>
          <a:noFill/>
        </p:spPr>
        <p:txBody>
          <a:bodyPr wrap="none" rtlCol="0">
            <a:spAutoFit/>
          </a:bodyPr>
          <a:lstStyle/>
          <a:p>
            <a:pPr algn="r"/>
            <a:r>
              <a:rPr lang="ru-RU" sz="1050" dirty="0" smtClean="0"/>
              <a:t>Изображения взято из открытого доступа </a:t>
            </a:r>
          </a:p>
          <a:p>
            <a:pPr algn="r"/>
            <a:r>
              <a:rPr lang="en-US" sz="1050" dirty="0">
                <a:hlinkClick r:id="rId4"/>
              </a:rPr>
              <a:t>https://</a:t>
            </a:r>
            <a:r>
              <a:rPr lang="en-US" sz="1050" dirty="0" smtClean="0">
                <a:hlinkClick r:id="rId4"/>
              </a:rPr>
              <a:t>upload.wikimedia.org/wikipedia/commons/thumb/f/f1/Ernst_von_Bergmann_3.png/250px-Ernst_von_Bergmann_3.png</a:t>
            </a:r>
            <a:endParaRPr lang="ru-RU" sz="1050" dirty="0" smtClean="0"/>
          </a:p>
          <a:p>
            <a:endParaRPr lang="ru-RU" sz="1050" dirty="0"/>
          </a:p>
        </p:txBody>
      </p:sp>
    </p:spTree>
    <p:extLst>
      <p:ext uri="{BB962C8B-B14F-4D97-AF65-F5344CB8AC3E}">
        <p14:creationId xmlns:p14="http://schemas.microsoft.com/office/powerpoint/2010/main" val="24546210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0" y="0"/>
            <a:ext cx="9144000" cy="6858000"/>
          </a:xfrm>
        </p:spPr>
        <p:txBody>
          <a:bodyPr>
            <a:normAutofit/>
          </a:bodyPr>
          <a:lstStyle/>
          <a:p>
            <a:r>
              <a:rPr lang="ru-RU" sz="2000" dirty="0">
                <a:latin typeface="Bahnschrift Light SemiCondensed" panose="020B0502040204020203" pitchFamily="34" charset="0"/>
              </a:rPr>
              <a:t>Основным средством транспортной иммобилизации являются различные шины. Различают средства транспортной иммобилизации стандартные, нестандартные и импровизированные </a:t>
            </a:r>
          </a:p>
        </p:txBody>
      </p:sp>
      <p:graphicFrame>
        <p:nvGraphicFramePr>
          <p:cNvPr id="4" name="Таблица 3"/>
          <p:cNvGraphicFramePr>
            <a:graphicFrameLocks noGrp="1"/>
          </p:cNvGraphicFramePr>
          <p:nvPr>
            <p:extLst>
              <p:ext uri="{D42A27DB-BD31-4B8C-83A1-F6EECF244321}">
                <p14:modId xmlns:p14="http://schemas.microsoft.com/office/powerpoint/2010/main" val="2734863661"/>
              </p:ext>
            </p:extLst>
          </p:nvPr>
        </p:nvGraphicFramePr>
        <p:xfrm>
          <a:off x="-1" y="980728"/>
          <a:ext cx="9144000" cy="2311358"/>
        </p:xfrm>
        <a:graphic>
          <a:graphicData uri="http://schemas.openxmlformats.org/drawingml/2006/table">
            <a:tbl>
              <a:tblPr firstRow="1" bandRow="1">
                <a:tableStyleId>{D27102A9-8310-4765-A935-A1911B00CA55}</a:tableStyleId>
              </a:tblPr>
              <a:tblGrid>
                <a:gridCol w="3048000"/>
                <a:gridCol w="3048000"/>
                <a:gridCol w="3048000"/>
              </a:tblGrid>
              <a:tr h="358658">
                <a:tc>
                  <a:txBody>
                    <a:bodyPr/>
                    <a:lstStyle/>
                    <a:p>
                      <a:r>
                        <a:rPr lang="ru-RU" dirty="0" smtClean="0">
                          <a:latin typeface="Bahnschrift Light SemiCondensed" panose="020B0502040204020203" pitchFamily="34" charset="0"/>
                        </a:rPr>
                        <a:t>Стандартные </a:t>
                      </a:r>
                      <a:endParaRPr lang="ru-RU" dirty="0">
                        <a:latin typeface="Bahnschrift Light SemiCondensed" panose="020B0502040204020203" pitchFamily="34" charset="0"/>
                      </a:endParaRPr>
                    </a:p>
                  </a:txBody>
                  <a:tcPr/>
                </a:tc>
                <a:tc>
                  <a:txBody>
                    <a:bodyPr/>
                    <a:lstStyle/>
                    <a:p>
                      <a:r>
                        <a:rPr lang="ru-RU" dirty="0" smtClean="0">
                          <a:latin typeface="Bahnschrift Light SemiCondensed" panose="020B0502040204020203" pitchFamily="34" charset="0"/>
                        </a:rPr>
                        <a:t>Нестандартные </a:t>
                      </a:r>
                      <a:endParaRPr lang="ru-RU" dirty="0">
                        <a:latin typeface="Bahnschrift Light SemiCondensed" panose="020B0502040204020203" pitchFamily="34" charset="0"/>
                      </a:endParaRPr>
                    </a:p>
                  </a:txBody>
                  <a:tcPr/>
                </a:tc>
                <a:tc>
                  <a:txBody>
                    <a:bodyPr/>
                    <a:lstStyle/>
                    <a:p>
                      <a:r>
                        <a:rPr lang="ru-RU" dirty="0" smtClean="0">
                          <a:latin typeface="Bahnschrift Light SemiCondensed" panose="020B0502040204020203" pitchFamily="34" charset="0"/>
                        </a:rPr>
                        <a:t>Импровизированные</a:t>
                      </a:r>
                      <a:endParaRPr lang="ru-RU" dirty="0">
                        <a:latin typeface="Bahnschrift Light SemiCondensed" panose="020B0502040204020203" pitchFamily="34" charset="0"/>
                      </a:endParaRPr>
                    </a:p>
                  </a:txBody>
                  <a:tcPr/>
                </a:tc>
              </a:tr>
              <a:tr h="1945598">
                <a:tc>
                  <a:txBody>
                    <a:bodyPr/>
                    <a:lstStyle/>
                    <a:p>
                      <a:r>
                        <a:rPr lang="ru-RU" dirty="0" smtClean="0">
                          <a:latin typeface="Bahnschrift Light SemiCondensed" panose="020B0502040204020203" pitchFamily="34" charset="0"/>
                        </a:rPr>
                        <a:t>-шины медицинские пневматические  </a:t>
                      </a:r>
                    </a:p>
                    <a:p>
                      <a:r>
                        <a:rPr lang="ru-RU" dirty="0" smtClean="0">
                          <a:latin typeface="Bahnschrift Light SemiCondensed" panose="020B0502040204020203" pitchFamily="34" charset="0"/>
                        </a:rPr>
                        <a:t>-шины пластмассовые  </a:t>
                      </a:r>
                    </a:p>
                    <a:p>
                      <a:r>
                        <a:rPr lang="ru-RU" dirty="0" smtClean="0">
                          <a:latin typeface="Bahnschrift Light SemiCondensed" panose="020B0502040204020203" pitchFamily="34" charset="0"/>
                        </a:rPr>
                        <a:t>-носилки иммобилизующие вакуумные</a:t>
                      </a:r>
                      <a:endParaRPr lang="ru-RU" dirty="0">
                        <a:latin typeface="Bahnschrift Light SemiCondensed" panose="020B0502040204020203" pitchFamily="34" charset="0"/>
                      </a:endParaRPr>
                    </a:p>
                  </a:txBody>
                  <a:tcPr/>
                </a:tc>
                <a:tc>
                  <a:txBody>
                    <a:bodyPr/>
                    <a:lstStyle/>
                    <a:p>
                      <a:r>
                        <a:rPr lang="ru-RU" dirty="0" smtClean="0">
                          <a:latin typeface="Bahnschrift Light SemiCondensed" panose="020B0502040204020203" pitchFamily="34" charset="0"/>
                        </a:rPr>
                        <a:t>эти шины 37 медицинской промышленностью не выпускаются и применяются в отдельных лечебных учреждениях</a:t>
                      </a:r>
                      <a:endParaRPr lang="ru-RU" dirty="0">
                        <a:latin typeface="Bahnschrift Light SemiCondensed" panose="020B0502040204020203" pitchFamily="34" charset="0"/>
                      </a:endParaRPr>
                    </a:p>
                  </a:txBody>
                  <a:tcPr/>
                </a:tc>
                <a:tc>
                  <a:txBody>
                    <a:bodyPr/>
                    <a:lstStyle/>
                    <a:p>
                      <a:r>
                        <a:rPr lang="ru-RU" dirty="0" smtClean="0">
                          <a:latin typeface="Bahnschrift Light SemiCondensed" panose="020B0502040204020203" pitchFamily="34" charset="0"/>
                        </a:rPr>
                        <a:t>изготавливаются из различных подручных средств</a:t>
                      </a:r>
                      <a:endParaRPr lang="ru-RU" dirty="0">
                        <a:latin typeface="Bahnschrift Light SemiCondensed" panose="020B0502040204020203" pitchFamily="34" charset="0"/>
                      </a:endParaRPr>
                    </a:p>
                  </a:txBody>
                  <a:tcPr/>
                </a:tc>
              </a:tr>
            </a:tbl>
          </a:graphicData>
        </a:graphic>
      </p:graphicFrame>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428" t="23093" r="26005" b="17526"/>
          <a:stretch/>
        </p:blipFill>
        <p:spPr bwMode="auto">
          <a:xfrm>
            <a:off x="20624" y="2852936"/>
            <a:ext cx="2406008" cy="3907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3300" t="36933" r="24200" b="13466"/>
          <a:stretch/>
        </p:blipFill>
        <p:spPr bwMode="auto">
          <a:xfrm>
            <a:off x="3131840" y="3105903"/>
            <a:ext cx="2743200" cy="3401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2403" t="24266" r="47525" b="38934"/>
          <a:stretch/>
        </p:blipFill>
        <p:spPr bwMode="auto">
          <a:xfrm>
            <a:off x="6300192" y="2923792"/>
            <a:ext cx="2447120" cy="252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89786" y="6615768"/>
            <a:ext cx="4854214" cy="230832"/>
          </a:xfrm>
          <a:prstGeom prst="rect">
            <a:avLst/>
          </a:prstGeom>
          <a:noFill/>
        </p:spPr>
        <p:txBody>
          <a:bodyPr wrap="none" rtlCol="0">
            <a:spAutoFit/>
          </a:bodyPr>
          <a:lstStyle/>
          <a:p>
            <a:r>
              <a:rPr lang="ru-RU" sz="900" dirty="0" smtClean="0"/>
              <a:t>Изображения взяты </a:t>
            </a:r>
            <a:r>
              <a:rPr lang="ru-RU" sz="900" dirty="0"/>
              <a:t>из «Десмургия». Учебное пособие. – Волгоград: </a:t>
            </a:r>
            <a:r>
              <a:rPr lang="ru-RU" sz="900" dirty="0" err="1"/>
              <a:t>ВолгГМУ</a:t>
            </a:r>
            <a:r>
              <a:rPr lang="ru-RU" sz="900" dirty="0"/>
              <a:t>, 2012. </a:t>
            </a:r>
            <a:r>
              <a:rPr lang="ru-RU" sz="900" dirty="0" smtClean="0"/>
              <a:t>–стр.68-69</a:t>
            </a:r>
            <a:endParaRPr lang="ru-RU" sz="900" dirty="0"/>
          </a:p>
        </p:txBody>
      </p:sp>
    </p:spTree>
    <p:extLst>
      <p:ext uri="{BB962C8B-B14F-4D97-AF65-F5344CB8AC3E}">
        <p14:creationId xmlns:p14="http://schemas.microsoft.com/office/powerpoint/2010/main" val="26252341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387424"/>
            <a:ext cx="8229600" cy="1143000"/>
          </a:xfrm>
        </p:spPr>
        <p:txBody>
          <a:bodyPr>
            <a:normAutofit/>
          </a:bodyPr>
          <a:lstStyle/>
          <a:p>
            <a:r>
              <a:rPr lang="ru-RU" sz="2400" b="1" dirty="0">
                <a:latin typeface="Bahnschrift Light SemiCondensed" panose="020B0502040204020203" pitchFamily="34" charset="0"/>
              </a:rPr>
              <a:t>Шина транспортная для нижней конечности (</a:t>
            </a:r>
            <a:r>
              <a:rPr lang="ru-RU" sz="2400" b="1" dirty="0" err="1">
                <a:latin typeface="Bahnschrift Light SemiCondensed" panose="020B0502040204020203" pitchFamily="34" charset="0"/>
              </a:rPr>
              <a:t>Дитерихса</a:t>
            </a:r>
            <a:r>
              <a:rPr lang="ru-RU" sz="2400" b="1" dirty="0">
                <a:latin typeface="Bahnschrift Light SemiCondensed" panose="020B0502040204020203" pitchFamily="34" charset="0"/>
              </a:rPr>
              <a:t>)</a:t>
            </a:r>
          </a:p>
        </p:txBody>
      </p:sp>
      <p:sp>
        <p:nvSpPr>
          <p:cNvPr id="3" name="Объект 2"/>
          <p:cNvSpPr>
            <a:spLocks noGrp="1"/>
          </p:cNvSpPr>
          <p:nvPr>
            <p:ph idx="1"/>
          </p:nvPr>
        </p:nvSpPr>
        <p:spPr>
          <a:xfrm>
            <a:off x="0" y="476672"/>
            <a:ext cx="6372200" cy="6381328"/>
          </a:xfrm>
        </p:spPr>
        <p:txBody>
          <a:bodyPr>
            <a:noAutofit/>
          </a:bodyPr>
          <a:lstStyle/>
          <a:p>
            <a:pPr marL="0" indent="0">
              <a:buNone/>
            </a:pPr>
            <a:r>
              <a:rPr lang="ru-RU" sz="1600" dirty="0" smtClean="0">
                <a:latin typeface="Bahnschrift Light SemiCondensed" panose="020B0502040204020203" pitchFamily="34" charset="0"/>
              </a:rPr>
              <a:t>Обеспечивает </a:t>
            </a:r>
            <a:r>
              <a:rPr lang="ru-RU" sz="1600" dirty="0">
                <a:latin typeface="Bahnschrift Light SemiCondensed" panose="020B0502040204020203" pitchFamily="34" charset="0"/>
              </a:rPr>
              <a:t>обездвиживание всей нижней конечности с одновременным ее вытяжением. Применяется при переломах бедра, повреждениях в тазобедренном и коленном суставах. Шина изготовлена из дерева, в сложенном виде имеет длину 115 мм, вес 1,6 кг. Шина состоит из двух раздвижных дощатых </a:t>
            </a:r>
            <a:r>
              <a:rPr lang="ru-RU" sz="1600" dirty="0" err="1">
                <a:latin typeface="Bahnschrift Light SemiCondensed" panose="020B0502040204020203" pitchFamily="34" charset="0"/>
              </a:rPr>
              <a:t>бранш</a:t>
            </a:r>
            <a:r>
              <a:rPr lang="ru-RU" sz="1600" dirty="0">
                <a:latin typeface="Bahnschrift Light SemiCondensed" panose="020B0502040204020203" pitchFamily="34" charset="0"/>
              </a:rPr>
              <a:t> (наружной и внутренней), фанерной подошвы, палочки-закрутки и двух </a:t>
            </a:r>
            <a:r>
              <a:rPr lang="ru-RU" sz="1600" dirty="0" smtClean="0">
                <a:latin typeface="Bahnschrift Light SemiCondensed" panose="020B0502040204020203" pitchFamily="34" charset="0"/>
              </a:rPr>
              <a:t> ремней. </a:t>
            </a:r>
            <a:r>
              <a:rPr lang="ru-RU" sz="1600" dirty="0">
                <a:latin typeface="Bahnschrift Light SemiCondensed" panose="020B0502040204020203" pitchFamily="34" charset="0"/>
              </a:rPr>
              <a:t>Наружная </a:t>
            </a:r>
            <a:r>
              <a:rPr lang="ru-RU" sz="1600" dirty="0" err="1">
                <a:latin typeface="Bahnschrift Light SemiCondensed" panose="020B0502040204020203" pitchFamily="34" charset="0"/>
              </a:rPr>
              <a:t>бранша</a:t>
            </a:r>
            <a:r>
              <a:rPr lang="ru-RU" sz="1600" dirty="0">
                <a:latin typeface="Bahnschrift Light SemiCondensed" panose="020B0502040204020203" pitchFamily="34" charset="0"/>
              </a:rPr>
              <a:t> – длинная, накладывается на наружную боковую поверхность ноги и туловища. Внутренняя – короткая, накладывается на внутреннюю боковую поверхность ноги. Каждая из </a:t>
            </a:r>
            <a:r>
              <a:rPr lang="ru-RU" sz="1600" dirty="0" err="1">
                <a:latin typeface="Bahnschrift Light SemiCondensed" panose="020B0502040204020203" pitchFamily="34" charset="0"/>
              </a:rPr>
              <a:t>бранш</a:t>
            </a:r>
            <a:r>
              <a:rPr lang="ru-RU" sz="1600" dirty="0">
                <a:latin typeface="Bahnschrift Light SemiCondensed" panose="020B0502040204020203" pitchFamily="34" charset="0"/>
              </a:rPr>
              <a:t> состоит из двух планок (верхней и нижней) шириной по 8 см, наложенных одна на другую. Нижняя планка каждой </a:t>
            </a:r>
            <a:r>
              <a:rPr lang="ru-RU" sz="1600" dirty="0" err="1">
                <a:latin typeface="Bahnschrift Light SemiCondensed" panose="020B0502040204020203" pitchFamily="34" charset="0"/>
              </a:rPr>
              <a:t>бранши</a:t>
            </a:r>
            <a:r>
              <a:rPr lang="ru-RU" sz="1600" dirty="0">
                <a:latin typeface="Bahnschrift Light SemiCondensed" panose="020B0502040204020203" pitchFamily="34" charset="0"/>
              </a:rPr>
              <a:t> имеет металлическую скобу, благодаря чему может скользить вдоль верхней планки, не отрываясь от нее. На верхней планке каждой </a:t>
            </a:r>
            <a:r>
              <a:rPr lang="ru-RU" sz="1600" dirty="0" err="1">
                <a:latin typeface="Bahnschrift Light SemiCondensed" panose="020B0502040204020203" pitchFamily="34" charset="0"/>
              </a:rPr>
              <a:t>бранши</a:t>
            </a:r>
            <a:r>
              <a:rPr lang="ru-RU" sz="1600" dirty="0">
                <a:latin typeface="Bahnschrift Light SemiCondensed" panose="020B0502040204020203" pitchFamily="34" charset="0"/>
              </a:rPr>
              <a:t> имеются: поперечная перекладина – </a:t>
            </a:r>
            <a:r>
              <a:rPr lang="ru-RU" sz="1600" dirty="0" err="1">
                <a:latin typeface="Bahnschrift Light SemiCondensed" panose="020B0502040204020203" pitchFamily="34" charset="0"/>
              </a:rPr>
              <a:t>накостыльник</a:t>
            </a:r>
            <a:r>
              <a:rPr lang="ru-RU" sz="1600" dirty="0">
                <a:latin typeface="Bahnschrift Light SemiCondensed" panose="020B0502040204020203" pitchFamily="34" charset="0"/>
              </a:rPr>
              <a:t>, для упора в подмышечную область и промежность; парные прорези для проведения фиксирующих ремней или косынок, с помощью которых шина прикрепляется к туловищу и бедру; гвоздь-шпенек, который расположен у нижнего конца верхней планки. На нижней планке в середине имеется ряд отверстий. Шпенек и отверстия предназначены для удлинения или укорочения шины в зависимости от роста пострадавшего. К нижней планке внутренней </a:t>
            </a:r>
            <a:r>
              <a:rPr lang="ru-RU" sz="1600" dirty="0" err="1">
                <a:latin typeface="Bahnschrift Light SemiCondensed" panose="020B0502040204020203" pitchFamily="34" charset="0"/>
              </a:rPr>
              <a:t>бранши</a:t>
            </a:r>
            <a:r>
              <a:rPr lang="ru-RU" sz="1600" dirty="0">
                <a:latin typeface="Bahnschrift Light SemiCondensed" panose="020B0502040204020203" pitchFamily="34" charset="0"/>
              </a:rPr>
              <a:t> прикреплена шарнирами поперечная дощечка с отверстием диаметром 2,5 см в центре. Фанерная подошва шины на нижней поверхности имеет проволочную рамку, которая выступает по обе стороны подошвы в виде прямоугольных ушек. Деревянная </a:t>
            </a:r>
            <a:r>
              <a:rPr lang="ru-RU" sz="1600" dirty="0" err="1">
                <a:latin typeface="Bahnschrift Light SemiCondensed" panose="020B0502040204020203" pitchFamily="34" charset="0"/>
              </a:rPr>
              <a:t>палочказакрутка</a:t>
            </a:r>
            <a:r>
              <a:rPr lang="ru-RU" sz="1600" dirty="0">
                <a:latin typeface="Bahnschrift Light SemiCondensed" panose="020B0502040204020203" pitchFamily="34" charset="0"/>
              </a:rPr>
              <a:t> длиной 15 см, имеет посередине выточку.</a:t>
            </a:r>
          </a:p>
        </p:txBody>
      </p:sp>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25" b="90000" l="10000" r="94375">
                        <a14:foregroundMark x1="57750" y1="21875" x2="43375" y2="36500"/>
                      </a14:backgroundRemoval>
                    </a14:imgEffect>
                  </a14:imgLayer>
                </a14:imgProps>
              </a:ext>
              <a:ext uri="{28A0092B-C50C-407E-A947-70E740481C1C}">
                <a14:useLocalDpi xmlns:a14="http://schemas.microsoft.com/office/drawing/2010/main" val="0"/>
              </a:ext>
            </a:extLst>
          </a:blip>
          <a:srcRect/>
          <a:stretch>
            <a:fillRect/>
          </a:stretch>
        </p:blipFill>
        <p:spPr bwMode="auto">
          <a:xfrm rot="18755318">
            <a:off x="4867629" y="692696"/>
            <a:ext cx="561662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79417" y="6381328"/>
            <a:ext cx="5264583" cy="646331"/>
          </a:xfrm>
          <a:prstGeom prst="rect">
            <a:avLst/>
          </a:prstGeom>
          <a:noFill/>
        </p:spPr>
        <p:txBody>
          <a:bodyPr wrap="none" rtlCol="0">
            <a:spAutoFit/>
          </a:bodyPr>
          <a:lstStyle/>
          <a:p>
            <a:r>
              <a:rPr lang="ru-RU" sz="900" dirty="0" smtClean="0"/>
              <a:t>Изображение взято из открытого доступа</a:t>
            </a:r>
          </a:p>
          <a:p>
            <a:r>
              <a:rPr lang="en-US" sz="900" dirty="0">
                <a:hlinkClick r:id="rId4"/>
              </a:rPr>
              <a:t>https://</a:t>
            </a:r>
            <a:r>
              <a:rPr lang="en-US" sz="900" dirty="0" smtClean="0">
                <a:hlinkClick r:id="rId4"/>
              </a:rPr>
              <a:t>avatars.mds.yandex.net/i?id=f5fa3eb18cf5944bb33b48b0ab4e8fcf_l-5487054-images-thumbs&amp;n=13</a:t>
            </a:r>
            <a:endParaRPr lang="ru-RU" sz="900" dirty="0" smtClean="0"/>
          </a:p>
          <a:p>
            <a:endParaRPr lang="ru-RU" sz="900" dirty="0" smtClean="0"/>
          </a:p>
          <a:p>
            <a:endParaRPr lang="ru-RU" sz="900" dirty="0"/>
          </a:p>
        </p:txBody>
      </p:sp>
    </p:spTree>
    <p:extLst>
      <p:ext uri="{BB962C8B-B14F-4D97-AF65-F5344CB8AC3E}">
        <p14:creationId xmlns:p14="http://schemas.microsoft.com/office/powerpoint/2010/main" val="19229005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315416"/>
            <a:ext cx="8229600" cy="1143000"/>
          </a:xfrm>
        </p:spPr>
        <p:txBody>
          <a:bodyPr/>
          <a:lstStyle/>
          <a:p>
            <a:r>
              <a:rPr lang="ru-RU" b="1" dirty="0">
                <a:latin typeface="Bahnschrift Light SemiCondensed" panose="020B0502040204020203" pitchFamily="34" charset="0"/>
              </a:rPr>
              <a:t>Шина лестничная (</a:t>
            </a:r>
            <a:r>
              <a:rPr lang="ru-RU" b="1" dirty="0" err="1">
                <a:latin typeface="Bahnschrift Light SemiCondensed" panose="020B0502040204020203" pitchFamily="34" charset="0"/>
              </a:rPr>
              <a:t>Крамера</a:t>
            </a:r>
            <a:r>
              <a:rPr lang="ru-RU" b="1" dirty="0">
                <a:latin typeface="Bahnschrift Light SemiCondensed" panose="020B0502040204020203" pitchFamily="34" charset="0"/>
              </a:rPr>
              <a:t>)</a:t>
            </a:r>
          </a:p>
        </p:txBody>
      </p:sp>
      <p:sp>
        <p:nvSpPr>
          <p:cNvPr id="3" name="Объект 2"/>
          <p:cNvSpPr>
            <a:spLocks noGrp="1"/>
          </p:cNvSpPr>
          <p:nvPr>
            <p:ph idx="1"/>
          </p:nvPr>
        </p:nvSpPr>
        <p:spPr>
          <a:xfrm>
            <a:off x="0" y="620688"/>
            <a:ext cx="8964488" cy="3528392"/>
          </a:xfrm>
        </p:spPr>
        <p:txBody>
          <a:bodyPr>
            <a:normAutofit fontScale="55000" lnSpcReduction="20000"/>
          </a:bodyPr>
          <a:lstStyle/>
          <a:p>
            <a:r>
              <a:rPr lang="ru-RU" dirty="0">
                <a:latin typeface="Bahnschrift Light SemiCondensed" panose="020B0502040204020203" pitchFamily="34" charset="0"/>
              </a:rPr>
              <a:t>П</a:t>
            </a:r>
            <a:r>
              <a:rPr lang="ru-RU" dirty="0" smtClean="0">
                <a:latin typeface="Bahnschrift Light SemiCondensed" panose="020B0502040204020203" pitchFamily="34" charset="0"/>
              </a:rPr>
              <a:t>редставляет </a:t>
            </a:r>
            <a:r>
              <a:rPr lang="ru-RU" dirty="0">
                <a:latin typeface="Bahnschrift Light SemiCondensed" panose="020B0502040204020203" pitchFamily="34" charset="0"/>
              </a:rPr>
              <a:t>собой металлическую рамку в виде прямоугольника из проволоки диаметром 5 мм, на которую в поперечном направлении в виде лесенки с промежутком 3 см натянута более тонкая проволока диаметром 2 </a:t>
            </a:r>
            <a:r>
              <a:rPr lang="ru-RU" dirty="0" smtClean="0">
                <a:latin typeface="Bahnschrift Light SemiCondensed" panose="020B0502040204020203" pitchFamily="34" charset="0"/>
              </a:rPr>
              <a:t>мм. </a:t>
            </a:r>
            <a:r>
              <a:rPr lang="ru-RU" dirty="0">
                <a:latin typeface="Bahnschrift Light SemiCondensed" panose="020B0502040204020203" pitchFamily="34" charset="0"/>
              </a:rPr>
              <a:t>Лестничные шины выпускаются длиной 120 см, шириной 11 см, весом 0,5 кг и длиной 80 см, шириной 8 см, весом 0,4 кг. Шина легко моделируется, обладает высокой пластичностью, легко дезинфицируется. Лестничные шины необходимо заранее подготовить к применению. Для этого, шина на всем протяжении должна быть укрыта несколькими слоями серой компрессной ваты, которая удерживается на шине марлевым бинтом. В некоторых случаях используют заранее приготовленные ватно-марлевые прокладки соответствующих размеров. </a:t>
            </a:r>
            <a:endParaRPr lang="ru-RU" dirty="0" smtClean="0">
              <a:latin typeface="Bahnschrift Light SemiCondensed" panose="020B0502040204020203" pitchFamily="34" charset="0"/>
            </a:endParaRPr>
          </a:p>
          <a:p>
            <a:r>
              <a:rPr lang="ru-RU" dirty="0">
                <a:latin typeface="Bahnschrift Light SemiCondensed" panose="020B0502040204020203" pitchFamily="34" charset="0"/>
              </a:rPr>
              <a:t>Сначала подбирают подготовленную к применению шину нужной длинны. При необходимости укоротить шину ненужный участок ее подгибают. Если же необходимо иметь более длинную шину, то две лестничные шины связывают друг с другом, наложив конец одной на другую. Затем шину моделируют, соответственно поврежденной части тела, прикладывают к ней и прибинтовывают.</a:t>
            </a:r>
            <a:endParaRPr lang="ru-RU" b="1" dirty="0">
              <a:latin typeface="Bahnschrift Light SemiCondensed" panose="020B0502040204020203" pitchFamily="34" charset="0"/>
            </a:endParaRPr>
          </a:p>
        </p:txBody>
      </p:sp>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286" b="96857" l="714" r="99286">
                        <a14:foregroundMark x1="9857" y1="57857" x2="16143" y2="79286"/>
                        <a14:foregroundMark x1="17286" y1="74857" x2="89000" y2="79143"/>
                      </a14:backgroundRemoval>
                    </a14:imgEffect>
                  </a14:imgLayer>
                </a14:imgProps>
              </a:ext>
              <a:ext uri="{28A0092B-C50C-407E-A947-70E740481C1C}">
                <a14:useLocalDpi xmlns:a14="http://schemas.microsoft.com/office/drawing/2010/main" val="0"/>
              </a:ext>
            </a:extLst>
          </a:blip>
          <a:srcRect/>
          <a:stretch>
            <a:fillRect/>
          </a:stretch>
        </p:blipFill>
        <p:spPr bwMode="auto">
          <a:xfrm>
            <a:off x="2771800" y="3717032"/>
            <a:ext cx="3405758" cy="340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476459"/>
            <a:ext cx="3902030" cy="646331"/>
          </a:xfrm>
          <a:prstGeom prst="rect">
            <a:avLst/>
          </a:prstGeom>
          <a:noFill/>
        </p:spPr>
        <p:txBody>
          <a:bodyPr wrap="none" rtlCol="0">
            <a:spAutoFit/>
          </a:bodyPr>
          <a:lstStyle/>
          <a:p>
            <a:r>
              <a:rPr lang="ru-RU" sz="900" dirty="0" smtClean="0"/>
              <a:t>Изображение взято из открытого доступа</a:t>
            </a:r>
          </a:p>
          <a:p>
            <a:r>
              <a:rPr lang="en-US" sz="900" dirty="0">
                <a:hlinkClick r:id="rId4"/>
              </a:rPr>
              <a:t>https://</a:t>
            </a:r>
            <a:r>
              <a:rPr lang="en-US" sz="900" dirty="0" smtClean="0">
                <a:hlinkClick r:id="rId4"/>
              </a:rPr>
              <a:t>edutorg.ru/image/cache/catalog/obzhinvp/shinakramera2-700x700.jpg</a:t>
            </a:r>
            <a:endParaRPr lang="ru-RU" sz="900" dirty="0" smtClean="0"/>
          </a:p>
          <a:p>
            <a:endParaRPr lang="ru-RU" dirty="0"/>
          </a:p>
        </p:txBody>
      </p:sp>
    </p:spTree>
    <p:extLst>
      <p:ext uri="{BB962C8B-B14F-4D97-AF65-F5344CB8AC3E}">
        <p14:creationId xmlns:p14="http://schemas.microsoft.com/office/powerpoint/2010/main" val="21251758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Bahnschrift Light SemiCondensed" panose="020B0502040204020203" pitchFamily="34" charset="0"/>
              </a:rPr>
              <a:t>6.Показания </a:t>
            </a:r>
            <a:r>
              <a:rPr lang="ru-RU" b="1" dirty="0">
                <a:latin typeface="Bahnschrift Light SemiCondensed" panose="020B0502040204020203" pitchFamily="34" charset="0"/>
              </a:rPr>
              <a:t>к транспортной иммобилизации</a:t>
            </a:r>
          </a:p>
        </p:txBody>
      </p:sp>
      <p:sp>
        <p:nvSpPr>
          <p:cNvPr id="3" name="Объект 2"/>
          <p:cNvSpPr>
            <a:spLocks noGrp="1"/>
          </p:cNvSpPr>
          <p:nvPr>
            <p:ph idx="1"/>
          </p:nvPr>
        </p:nvSpPr>
        <p:spPr/>
        <p:txBody>
          <a:bodyPr>
            <a:normAutofit fontScale="62500" lnSpcReduction="20000"/>
          </a:bodyPr>
          <a:lstStyle/>
          <a:p>
            <a:r>
              <a:rPr lang="ru-RU" dirty="0">
                <a:latin typeface="Bahnschrift Light SemiCondensed" panose="020B0502040204020203" pitchFamily="34" charset="0"/>
              </a:rPr>
              <a:t>Транспортная иммобилизация показана при открытых и закрытых травмах, которые сопровождаются переломами костей, разрывами сухожилий, повреждениями суставов, крупных сосудов и нервов, обширными повреждениями мягких тканей, а также при обширных и глубоких ожогах, острых гнойно-воспалительных заболеваниях на конечностях, когда отсутствие покоя поврежденной части тела может привести к ухудшению состояния больного и развитию опасных для жизни </a:t>
            </a:r>
            <a:r>
              <a:rPr lang="ru-RU" dirty="0" smtClean="0">
                <a:latin typeface="Bahnschrift Light SemiCondensed" panose="020B0502040204020203" pitchFamily="34" charset="0"/>
              </a:rPr>
              <a:t>осложнений</a:t>
            </a:r>
          </a:p>
          <a:p>
            <a:r>
              <a:rPr lang="ru-RU" dirty="0">
                <a:latin typeface="Bahnschrift Light SemiCondensed" panose="020B0502040204020203" pitchFamily="34" charset="0"/>
              </a:rPr>
              <a:t>Переломы костей сопровождаются образованием двух крупных отломков кости и мелких костных осколков. Без правильно выполненной транспортной иммобилизации концы отломков кости постоянно смещаются во время транспортировки и острыми краями наносят дополнительную травму. Костные отломки могут повредить крупный сосуд или нерв в области перелома, проколоть кожные покровы при закрытом переломе. Это приводит к усилению болевых ощущений, развитию травматического шока, возникновению кровотечения, способствует развитию инфекции в ране</a:t>
            </a:r>
          </a:p>
        </p:txBody>
      </p:sp>
    </p:spTree>
    <p:extLst>
      <p:ext uri="{BB962C8B-B14F-4D97-AF65-F5344CB8AC3E}">
        <p14:creationId xmlns:p14="http://schemas.microsoft.com/office/powerpoint/2010/main" val="16402608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07504" y="116632"/>
            <a:ext cx="8856984" cy="6480720"/>
          </a:xfrm>
        </p:spPr>
        <p:txBody>
          <a:bodyPr>
            <a:normAutofit fontScale="70000" lnSpcReduction="20000"/>
          </a:bodyPr>
          <a:lstStyle/>
          <a:p>
            <a:r>
              <a:rPr lang="ru-RU" dirty="0">
                <a:latin typeface="Bahnschrift Light SemiCondensed" panose="020B0502040204020203" pitchFamily="34" charset="0"/>
              </a:rPr>
              <a:t>Повреждение суставов (ушибы суставов, повреждения связок, вывихи, подвывихи) связок сопровождаются чрезмерной подвижностью сустава, вывихами и подвывихами. При отсутствии или недостаточной транспортной иммобилизации это приводит к усилению боли, перегибам и сдавливанию крупных сосудов и нервов, способствует развитию инфекционных осложнений в поврежденном суставе</a:t>
            </a:r>
            <a:r>
              <a:rPr lang="ru-RU" dirty="0" smtClean="0">
                <a:latin typeface="Bahnschrift Light SemiCondensed" panose="020B0502040204020203" pitchFamily="34" charset="0"/>
              </a:rPr>
              <a:t>.</a:t>
            </a:r>
          </a:p>
          <a:p>
            <a:r>
              <a:rPr lang="ru-RU" dirty="0" smtClean="0">
                <a:latin typeface="Bahnschrift Light SemiCondensed" panose="020B0502040204020203" pitchFamily="34" charset="0"/>
              </a:rPr>
              <a:t> </a:t>
            </a:r>
            <a:r>
              <a:rPr lang="ru-RU" dirty="0">
                <a:latin typeface="Bahnschrift Light SemiCondensed" panose="020B0502040204020203" pitchFamily="34" charset="0"/>
              </a:rPr>
              <a:t>Разрывы сухожилий ведут к выраженным нарушениям функции конечности. Транспортная иммобилизация предупреждает значительное расхождение концов поврежденного сухожилия и способствует улучшению результатов лечения.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Повреждение </a:t>
            </a:r>
            <a:r>
              <a:rPr lang="ru-RU" dirty="0">
                <a:latin typeface="Bahnschrift Light SemiCondensed" panose="020B0502040204020203" pitchFamily="34" charset="0"/>
              </a:rPr>
              <a:t>крупных сосудов сопровождается значительной кровопотерей до 1,5 – 2 литров. Если у такого пострадавшего не выполнена транспортная иммобилизация, даже незначительные болевые ощущения часто способствуют развитию тяжелого травматического шока. Отрыв, образовавшегося в сосуде тромба, приведет к возобновлению кровотечения или тромбоэмболии легочной артерии и гибели пострадавшего.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Повреждение </a:t>
            </a:r>
            <a:r>
              <a:rPr lang="ru-RU" dirty="0">
                <a:latin typeface="Bahnschrift Light SemiCondensed" panose="020B0502040204020203" pitchFamily="34" charset="0"/>
              </a:rPr>
              <a:t>крупных нервов сопровождается нарушением чувствительности и активных движений в поврежденной конечности. Отсутствие обездвиживания во время транспортировки приводит к дополнительной травме поврежденного нерва, усилению болевых ощущений, что способствует развитию травматического шока.</a:t>
            </a:r>
          </a:p>
        </p:txBody>
      </p:sp>
    </p:spTree>
    <p:extLst>
      <p:ext uri="{BB962C8B-B14F-4D97-AF65-F5344CB8AC3E}">
        <p14:creationId xmlns:p14="http://schemas.microsoft.com/office/powerpoint/2010/main" val="38265087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79512" y="404664"/>
            <a:ext cx="8856984" cy="5976664"/>
          </a:xfrm>
        </p:spPr>
        <p:txBody>
          <a:bodyPr>
            <a:normAutofit fontScale="70000" lnSpcReduction="20000"/>
          </a:bodyPr>
          <a:lstStyle/>
          <a:p>
            <a:r>
              <a:rPr lang="ru-RU" dirty="0">
                <a:latin typeface="Bahnschrift Light SemiCondensed" panose="020B0502040204020203" pitchFamily="34" charset="0"/>
              </a:rPr>
              <a:t>Обширные повреждения мягких тканей приводят к раздавливанию кожи, подкожной жировой клетчатки, мышц с образованием участков омертвения тканей</a:t>
            </a:r>
            <a:r>
              <a:rPr lang="ru-RU" dirty="0" smtClean="0">
                <a:latin typeface="Bahnschrift Light SemiCondensed" panose="020B0502040204020203" pitchFamily="34" charset="0"/>
              </a:rPr>
              <a:t>. </a:t>
            </a:r>
            <a:r>
              <a:rPr lang="ru-RU" dirty="0">
                <a:latin typeface="Bahnschrift Light SemiCondensed" panose="020B0502040204020203" pitchFamily="34" charset="0"/>
              </a:rPr>
              <a:t>Обширные ранения сопровождаются загрязнением землей, обрывками одежды. Отсутствие покоя ведет к сильным болевым ощущениям и быстрому распространению инфекции, возобновлению кровотечения.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Отрывы </a:t>
            </a:r>
            <a:r>
              <a:rPr lang="ru-RU" dirty="0">
                <a:latin typeface="Bahnschrift Light SemiCondensed" panose="020B0502040204020203" pitchFamily="34" charset="0"/>
              </a:rPr>
              <a:t>конечностей обычно сопровождаются значительным повреждением костей, мышц, кожи и подкожной клетчатки, выраженной болью, кровотечением, а часто и явлениями шока. Рана культи, как правило, обильно загрязнена. Транспортная иммобилизация пострадавшей конечности предупреждает ухудшение состояния больного, возможность развития тяжелых осложнений (возобновление кровотечения, образование обширных гематом культи, распространение и развитие инфекции в ране и др.).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Обширные </a:t>
            </a:r>
            <a:r>
              <a:rPr lang="ru-RU" dirty="0">
                <a:latin typeface="Bahnschrift Light SemiCondensed" panose="020B0502040204020203" pitchFamily="34" charset="0"/>
              </a:rPr>
              <a:t>ожоги сопровождаются значительной болью и ожоговым шоком. Транспортная иммобилизация пораженной ожогом конечности уменьшает боль, предупреждает развитие шока</a:t>
            </a:r>
          </a:p>
        </p:txBody>
      </p:sp>
    </p:spTree>
    <p:extLst>
      <p:ext uri="{BB962C8B-B14F-4D97-AF65-F5344CB8AC3E}">
        <p14:creationId xmlns:p14="http://schemas.microsoft.com/office/powerpoint/2010/main" val="6289291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Bahnschrift Light SemiCondensed" panose="020B0502040204020203" pitchFamily="34" charset="0"/>
              </a:rPr>
              <a:t>Заключение</a:t>
            </a:r>
            <a:endParaRPr lang="ru-RU" b="1" dirty="0">
              <a:latin typeface="Bahnschrift Light SemiCondensed" panose="020B0502040204020203" pitchFamily="34" charset="0"/>
            </a:endParaRPr>
          </a:p>
        </p:txBody>
      </p:sp>
      <p:sp>
        <p:nvSpPr>
          <p:cNvPr id="3" name="Объект 2"/>
          <p:cNvSpPr>
            <a:spLocks noGrp="1"/>
          </p:cNvSpPr>
          <p:nvPr>
            <p:ph idx="1"/>
          </p:nvPr>
        </p:nvSpPr>
        <p:spPr>
          <a:xfrm>
            <a:off x="467544" y="1196752"/>
            <a:ext cx="8229600" cy="4525963"/>
          </a:xfrm>
        </p:spPr>
        <p:txBody>
          <a:bodyPr>
            <a:normAutofit fontScale="70000" lnSpcReduction="20000"/>
          </a:bodyPr>
          <a:lstStyle/>
          <a:p>
            <a:r>
              <a:rPr lang="ru-RU" dirty="0">
                <a:latin typeface="Bahnschrift Light SemiCondensed" panose="020B0502040204020203" pitchFamily="34" charset="0"/>
              </a:rPr>
              <a:t>В заключение, десмургия представляет собой уникальную и многогранную область, которая сочетает в себе элементы искусства, науки и технологии. Мы рассмотрели основные аспекты этой дисциплины, включая её исторические корни, современные подходы и практические применения. Десмургия не только помогает нам лучше понять взаимодействие между человеком и окружающим миром, но и открывает новые горизонты для творчества и инноваций.</a:t>
            </a:r>
          </a:p>
          <a:p>
            <a:endParaRPr lang="ru-RU" dirty="0">
              <a:latin typeface="Bahnschrift Light SemiCondensed" panose="020B0502040204020203" pitchFamily="34" charset="0"/>
            </a:endParaRPr>
          </a:p>
          <a:p>
            <a:r>
              <a:rPr lang="ru-RU" dirty="0">
                <a:latin typeface="Bahnschrift Light SemiCondensed" panose="020B0502040204020203" pitchFamily="34" charset="0"/>
              </a:rPr>
              <a:t>Важность десмургии заключается в её способности трансформировать идеи в реальные решения, а также в её влиянии на развитие различных отраслей, от дизайна до инженерии. В будущем мы можем ожидать ещё большего интегрирования десмургии в повседневную жизнь, что позволит нам создавать более функциональные и эстетически привлекательные объекты.</a:t>
            </a:r>
          </a:p>
        </p:txBody>
      </p:sp>
    </p:spTree>
    <p:extLst>
      <p:ext uri="{BB962C8B-B14F-4D97-AF65-F5344CB8AC3E}">
        <p14:creationId xmlns:p14="http://schemas.microsoft.com/office/powerpoint/2010/main" val="42355616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755576" y="764704"/>
            <a:ext cx="7772400" cy="1470025"/>
          </a:xfrm>
        </p:spPr>
        <p:txBody>
          <a:bodyPr/>
          <a:lstStyle/>
          <a:p>
            <a:r>
              <a:rPr lang="ru-RU" b="1" dirty="0" smtClean="0">
                <a:latin typeface="Bahnschrift Light SemiCondensed" panose="020B0502040204020203" pitchFamily="34" charset="0"/>
              </a:rPr>
              <a:t>Спасибо за внимание!</a:t>
            </a:r>
            <a:endParaRPr lang="ru-RU" b="1" dirty="0">
              <a:latin typeface="Bahnschrift Light SemiCondensed" panose="020B0502040204020203" pitchFamily="34" charset="0"/>
            </a:endParaRPr>
          </a:p>
        </p:txBody>
      </p:sp>
      <p:sp>
        <p:nvSpPr>
          <p:cNvPr id="5" name="Подзаголовок 4"/>
          <p:cNvSpPr>
            <a:spLocks noGrp="1"/>
          </p:cNvSpPr>
          <p:nvPr>
            <p:ph type="subTitle" idx="1"/>
          </p:nvPr>
        </p:nvSpPr>
        <p:spPr/>
        <p:txBody>
          <a:bodyPr/>
          <a:lstStyle/>
          <a:p>
            <a:endParaRPr lang="ru-RU" dirty="0"/>
          </a:p>
        </p:txBody>
      </p:sp>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17" b="89869" l="10000" r="90000">
                        <a14:foregroundMark x1="54125" y1="71107" x2="55000" y2="81989"/>
                        <a14:foregroundMark x1="46250" y1="59662" x2="41625" y2="66417"/>
                        <a14:foregroundMark x1="64250" y1="64916" x2="67375" y2="69231"/>
                        <a14:foregroundMark x1="66000" y1="56848" x2="74750" y2="67917"/>
                        <a14:foregroundMark x1="62500" y1="33396" x2="66500" y2="27205"/>
                        <a14:foregroundMark x1="40750" y1="36023" x2="39125" y2="30582"/>
                        <a14:foregroundMark x1="33250" y1="39962" x2="29625" y2="39587"/>
                        <a14:foregroundMark x1="37625" y1="39024" x2="36000" y2="34522"/>
                        <a14:foregroundMark x1="51250" y1="70919" x2="50250" y2="76923"/>
                        <a14:foregroundMark x1="48500" y1="22889" x2="49625" y2="7317"/>
                      </a14:backgroundRemoval>
                    </a14:imgEffect>
                  </a14:imgLayer>
                </a14:imgProps>
              </a:ext>
              <a:ext uri="{28A0092B-C50C-407E-A947-70E740481C1C}">
                <a14:useLocalDpi xmlns:a14="http://schemas.microsoft.com/office/drawing/2010/main" val="0"/>
              </a:ext>
            </a:extLst>
          </a:blip>
          <a:srcRect/>
          <a:stretch>
            <a:fillRect/>
          </a:stretch>
        </p:blipFill>
        <p:spPr bwMode="auto">
          <a:xfrm>
            <a:off x="1403648" y="2204864"/>
            <a:ext cx="6048672" cy="402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920" y="6525344"/>
            <a:ext cx="4621778" cy="553998"/>
          </a:xfrm>
          <a:prstGeom prst="rect">
            <a:avLst/>
          </a:prstGeom>
          <a:noFill/>
        </p:spPr>
        <p:txBody>
          <a:bodyPr wrap="none" rtlCol="0">
            <a:spAutoFit/>
          </a:bodyPr>
          <a:lstStyle/>
          <a:p>
            <a:r>
              <a:rPr lang="ru-RU" sz="1000" dirty="0" smtClean="0"/>
              <a:t>Изображение взято из открытого доступа</a:t>
            </a:r>
          </a:p>
          <a:p>
            <a:r>
              <a:rPr lang="en-US" sz="1000" dirty="0">
                <a:hlinkClick r:id="rId4"/>
              </a:rPr>
              <a:t>https://</a:t>
            </a:r>
            <a:r>
              <a:rPr lang="en-US" sz="1000" dirty="0" smtClean="0">
                <a:hlinkClick r:id="rId4"/>
              </a:rPr>
              <a:t>s.pfst.net/2010.03/10590924617b50d4483320cb5a4f59cabc1221b642_b.jpg</a:t>
            </a:r>
            <a:endParaRPr lang="ru-RU" sz="1000" dirty="0" smtClean="0"/>
          </a:p>
          <a:p>
            <a:endParaRPr lang="ru-RU" sz="1000" dirty="0"/>
          </a:p>
        </p:txBody>
      </p:sp>
    </p:spTree>
    <p:extLst>
      <p:ext uri="{BB962C8B-B14F-4D97-AF65-F5344CB8AC3E}">
        <p14:creationId xmlns:p14="http://schemas.microsoft.com/office/powerpoint/2010/main" val="37456678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Bahnschrift Light SemiCondensed" panose="020B0502040204020203" pitchFamily="34" charset="0"/>
              </a:rPr>
              <a:t>Список литературы </a:t>
            </a:r>
            <a:endParaRPr lang="ru-RU" b="1" dirty="0">
              <a:latin typeface="Bahnschrift Light SemiCondensed" panose="020B0502040204020203" pitchFamily="34" charset="0"/>
            </a:endParaRPr>
          </a:p>
        </p:txBody>
      </p:sp>
      <p:sp>
        <p:nvSpPr>
          <p:cNvPr id="3" name="Объект 2"/>
          <p:cNvSpPr>
            <a:spLocks noGrp="1"/>
          </p:cNvSpPr>
          <p:nvPr>
            <p:ph idx="1"/>
          </p:nvPr>
        </p:nvSpPr>
        <p:spPr/>
        <p:txBody>
          <a:bodyPr>
            <a:normAutofit fontScale="92500" lnSpcReduction="10000"/>
          </a:bodyPr>
          <a:lstStyle/>
          <a:p>
            <a:r>
              <a:rPr lang="ru-RU" dirty="0">
                <a:latin typeface="Bahnschrift Light SemiCondensed" panose="020B0502040204020203" pitchFamily="34" charset="0"/>
              </a:rPr>
              <a:t>1. </a:t>
            </a:r>
            <a:r>
              <a:rPr lang="ru-RU" dirty="0" err="1">
                <a:latin typeface="Bahnschrift Light SemiCondensed" panose="020B0502040204020203" pitchFamily="34" charset="0"/>
              </a:rPr>
              <a:t>Гостищев</a:t>
            </a:r>
            <a:r>
              <a:rPr lang="ru-RU" dirty="0">
                <a:latin typeface="Bahnschrift Light SemiCondensed" panose="020B0502040204020203" pitchFamily="34" charset="0"/>
              </a:rPr>
              <a:t>, В. К. Общая хирургия: учеб. для студ. мед. вузов / В. К. </a:t>
            </a:r>
            <a:r>
              <a:rPr lang="ru-RU" dirty="0" err="1">
                <a:latin typeface="Bahnschrift Light SemiCondensed" panose="020B0502040204020203" pitchFamily="34" charset="0"/>
              </a:rPr>
              <a:t>Гостищев</a:t>
            </a:r>
            <a:r>
              <a:rPr lang="ru-RU" dirty="0">
                <a:latin typeface="Bahnschrift Light SemiCondensed" panose="020B0502040204020203" pitchFamily="34" charset="0"/>
              </a:rPr>
              <a:t>. — М.: Медицина, 1997.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2</a:t>
            </a:r>
            <a:r>
              <a:rPr lang="ru-RU" dirty="0">
                <a:latin typeface="Bahnschrift Light SemiCondensed" panose="020B0502040204020203" pitchFamily="34" charset="0"/>
              </a:rPr>
              <a:t>. Петров, С. В. Общая хирургия: учеб. для студ. мед. вузов / С. В. Петров. — СПб.: Лань, 1999. </a:t>
            </a:r>
            <a:endParaRPr lang="ru-RU" dirty="0" smtClean="0">
              <a:latin typeface="Bahnschrift Light SemiCondensed" panose="020B0502040204020203" pitchFamily="34" charset="0"/>
            </a:endParaRPr>
          </a:p>
          <a:p>
            <a:r>
              <a:rPr lang="ru-RU" dirty="0" smtClean="0">
                <a:latin typeface="Bahnschrift Light SemiCondensed" panose="020B0502040204020203" pitchFamily="34" charset="0"/>
              </a:rPr>
              <a:t>3</a:t>
            </a:r>
            <a:r>
              <a:rPr lang="ru-RU" dirty="0">
                <a:latin typeface="Bahnschrift Light SemiCondensed" panose="020B0502040204020203" pitchFamily="34" charset="0"/>
              </a:rPr>
              <a:t>. </a:t>
            </a:r>
            <a:r>
              <a:rPr lang="ru-RU" dirty="0" smtClean="0">
                <a:latin typeface="Bahnschrift Light SemiCondensed" panose="020B0502040204020203" pitchFamily="34" charset="0"/>
              </a:rPr>
              <a:t>Рычагов</a:t>
            </a:r>
            <a:r>
              <a:rPr lang="ru-RU" dirty="0">
                <a:latin typeface="Bahnschrift Light SemiCondensed" panose="020B0502040204020203" pitchFamily="34" charset="0"/>
              </a:rPr>
              <a:t>, Г. П. Ситуационные задачи и тестовые вопросы по общей хирургии : учеб. пособие для студ. мед. вузов / Г. П. Рычагов, В. Е. Кремень. — 2-е изд., доп. — Минск: </a:t>
            </a:r>
            <a:r>
              <a:rPr lang="ru-RU" dirty="0" err="1">
                <a:latin typeface="Bahnschrift Light SemiCondensed" panose="020B0502040204020203" pitchFamily="34" charset="0"/>
              </a:rPr>
              <a:t>Асар</a:t>
            </a:r>
            <a:r>
              <a:rPr lang="ru-RU" dirty="0">
                <a:latin typeface="Bahnschrift Light SemiCondensed" panose="020B0502040204020203" pitchFamily="34" charset="0"/>
              </a:rPr>
              <a:t>, 2006. — 480 с</a:t>
            </a:r>
            <a:r>
              <a:rPr lang="ru-RU" dirty="0" smtClean="0">
                <a:latin typeface="Bahnschrift Light SemiCondensed" panose="020B0502040204020203" pitchFamily="34" charset="0"/>
              </a:rPr>
              <a:t>.</a:t>
            </a:r>
          </a:p>
          <a:p>
            <a:r>
              <a:rPr lang="ru-RU" dirty="0" smtClean="0">
                <a:latin typeface="Bahnschrift Light SemiCondensed" panose="020B0502040204020203" pitchFamily="34" charset="0"/>
              </a:rPr>
              <a:t> </a:t>
            </a:r>
            <a:r>
              <a:rPr lang="ru-RU" dirty="0">
                <a:latin typeface="Bahnschrift Light SemiCondensed" panose="020B0502040204020203" pitchFamily="34" charset="0"/>
              </a:rPr>
              <a:t>4. Стручков, В. И. Общая хирургия: учеб. / В. И. Стручков, Ю. В. Стручков. — М.: Медицина, 1988. </a:t>
            </a:r>
          </a:p>
        </p:txBody>
      </p:sp>
    </p:spTree>
    <p:extLst>
      <p:ext uri="{BB962C8B-B14F-4D97-AF65-F5344CB8AC3E}">
        <p14:creationId xmlns:p14="http://schemas.microsoft.com/office/powerpoint/2010/main" val="2832664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07504" y="260648"/>
            <a:ext cx="8784976" cy="6408712"/>
          </a:xfrm>
        </p:spPr>
        <p:txBody>
          <a:bodyPr>
            <a:normAutofit fontScale="70000" lnSpcReduction="20000"/>
          </a:bodyPr>
          <a:lstStyle/>
          <a:p>
            <a:r>
              <a:rPr lang="ru-RU" dirty="0">
                <a:latin typeface="Bahnschrift Light" panose="020B0502040204020203" pitchFamily="34" charset="0"/>
              </a:rPr>
              <a:t>Перевязочные средства в виде индивидуального перевязочного пакета (ИПП) впервые в России были предложены Н. А. Вельяминовым в 1885 году, но появились только к началу русско-японской войны (1904-1905 гг.) </a:t>
            </a:r>
            <a:r>
              <a:rPr lang="ru-RU" dirty="0" smtClean="0">
                <a:latin typeface="Bahnschrift Light" panose="020B0502040204020203" pitchFamily="34" charset="0"/>
              </a:rPr>
              <a:t>в виде бинта и не связанных между собой марлевых подушечек</a:t>
            </a:r>
          </a:p>
          <a:p>
            <a:r>
              <a:rPr lang="ru-RU" dirty="0">
                <a:latin typeface="Bahnschrift Light" panose="020B0502040204020203" pitchFamily="34" charset="0"/>
              </a:rPr>
              <a:t>Еще в X-XI веках врачи Востока для фиксации переломов костей применяли гипс, заливая поврежденную конечность гипсовой кашицей. В последующее время вплоть до начала XIX века гипс почти не применялся, а в качестве затвердевающей массы использовали муку, крахмал, столярный клей и др. Гипс как новое лечебное средство при переломах впервые в 1812 году стал применяться в России, откуда распространился в Европе. И. В. </a:t>
            </a:r>
            <a:r>
              <a:rPr lang="ru-RU" dirty="0" err="1">
                <a:latin typeface="Bahnschrift Light" panose="020B0502040204020203" pitchFamily="34" charset="0"/>
              </a:rPr>
              <a:t>Буяльский</a:t>
            </a:r>
            <a:r>
              <a:rPr lang="ru-RU" dirty="0">
                <a:latin typeface="Bahnschrift Light" panose="020B0502040204020203" pitchFamily="34" charset="0"/>
              </a:rPr>
              <a:t> в 1837 г. применил для лечения крахмальные повязки в России. Н. И. Пирогов впервые применил крахмальную повязку в военно-полевых условиях как транспортное и лечебное средство. Н. И. Пирогову же принадлежит приоритет открытия гипсовой повязки в современном ее понимании. Он применил ее впервые во время Крымской кампании 28 января 1854 года.</a:t>
            </a:r>
          </a:p>
        </p:txBody>
      </p:sp>
    </p:spTree>
    <p:extLst>
      <p:ext uri="{BB962C8B-B14F-4D97-AF65-F5344CB8AC3E}">
        <p14:creationId xmlns:p14="http://schemas.microsoft.com/office/powerpoint/2010/main" val="20039194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80528" y="224644"/>
            <a:ext cx="5184576" cy="6480720"/>
          </a:xfrm>
        </p:spPr>
        <p:txBody>
          <a:bodyPr>
            <a:normAutofit fontScale="70000" lnSpcReduction="20000"/>
          </a:bodyPr>
          <a:lstStyle/>
          <a:p>
            <a:r>
              <a:rPr lang="ru-RU" dirty="0">
                <a:latin typeface="Bahnschrift Light" panose="020B0502040204020203" pitchFamily="34" charset="0"/>
              </a:rPr>
              <a:t>В середине XIX века благодаря Ю. К. Шимановскому и его ученикам получил известность как в России, так и за границей, метод лечения переломов костей </a:t>
            </a:r>
            <a:r>
              <a:rPr lang="ru-RU" dirty="0" err="1">
                <a:latin typeface="Bahnschrift Light" panose="020B0502040204020203" pitchFamily="34" charset="0"/>
              </a:rPr>
              <a:t>бесподкладочной</a:t>
            </a:r>
            <a:r>
              <a:rPr lang="ru-RU" dirty="0">
                <a:latin typeface="Bahnschrift Light" panose="020B0502040204020203" pitchFamily="34" charset="0"/>
              </a:rPr>
              <a:t> круговой гипсовой повязкой, за которым утвердилось название «русского метода», как средство не только иммобилизации переломов, но и дренирования ран. Незадолго до Великой Отечественной войны советский хирург Г. И. </a:t>
            </a:r>
            <a:r>
              <a:rPr lang="ru-RU" dirty="0" err="1">
                <a:latin typeface="Bahnschrift Light" panose="020B0502040204020203" pitchFamily="34" charset="0"/>
              </a:rPr>
              <a:t>Турнер</a:t>
            </a:r>
            <a:r>
              <a:rPr lang="ru-RU" dirty="0">
                <a:latin typeface="Bahnschrift Light" panose="020B0502040204020203" pitchFamily="34" charset="0"/>
              </a:rPr>
              <a:t> и его ученики раскрыли и показали роль </a:t>
            </a:r>
            <a:r>
              <a:rPr lang="ru-RU" dirty="0" err="1">
                <a:latin typeface="Bahnschrift Light" panose="020B0502040204020203" pitchFamily="34" charset="0"/>
              </a:rPr>
              <a:t>бесподкладочной</a:t>
            </a:r>
            <a:r>
              <a:rPr lang="ru-RU" dirty="0">
                <a:latin typeface="Bahnschrift Light" panose="020B0502040204020203" pitchFamily="34" charset="0"/>
              </a:rPr>
              <a:t> (без ватной подстилки) гипсовой повязки как хорошо всасывающего перевязочного материала при лечении огнестрельных переломов, что с большой убедительностью подтвердил опыт Великой Отечественной войны</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7378" y="908720"/>
            <a:ext cx="3526474" cy="4858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88744" y="6284084"/>
            <a:ext cx="3390672" cy="600164"/>
          </a:xfrm>
          <a:prstGeom prst="rect">
            <a:avLst/>
          </a:prstGeom>
          <a:noFill/>
        </p:spPr>
        <p:txBody>
          <a:bodyPr wrap="none" rtlCol="0">
            <a:spAutoFit/>
          </a:bodyPr>
          <a:lstStyle/>
          <a:p>
            <a:r>
              <a:rPr lang="ru-RU" sz="1100" dirty="0" smtClean="0"/>
              <a:t>Изображение взято из открытого доступа</a:t>
            </a:r>
          </a:p>
          <a:p>
            <a:r>
              <a:rPr lang="en-US" sz="1100" dirty="0">
                <a:hlinkClick r:id="rId3"/>
              </a:rPr>
              <a:t>https://</a:t>
            </a:r>
            <a:r>
              <a:rPr lang="en-US" sz="1100" dirty="0" smtClean="0">
                <a:hlinkClick r:id="rId3"/>
              </a:rPr>
              <a:t>cdn.iz.ru/sites/default/files/inline/Turner_GI.jpg</a:t>
            </a:r>
            <a:endParaRPr lang="ru-RU" sz="1100" dirty="0" smtClean="0"/>
          </a:p>
          <a:p>
            <a:endParaRPr lang="ru-RU" sz="1100" dirty="0"/>
          </a:p>
        </p:txBody>
      </p:sp>
    </p:spTree>
    <p:extLst>
      <p:ext uri="{BB962C8B-B14F-4D97-AF65-F5344CB8AC3E}">
        <p14:creationId xmlns:p14="http://schemas.microsoft.com/office/powerpoint/2010/main" val="29745521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Bahnschrift Light" panose="020B0502040204020203" pitchFamily="34" charset="0"/>
              </a:rPr>
              <a:t>2.Общая десмургия </a:t>
            </a:r>
            <a:endParaRPr lang="ru-RU" b="1" dirty="0">
              <a:latin typeface="Bahnschrift Light" panose="020B0502040204020203" pitchFamily="34" charset="0"/>
            </a:endParaRPr>
          </a:p>
        </p:txBody>
      </p:sp>
      <p:sp>
        <p:nvSpPr>
          <p:cNvPr id="3" name="Объект 2"/>
          <p:cNvSpPr>
            <a:spLocks noGrp="1"/>
          </p:cNvSpPr>
          <p:nvPr>
            <p:ph idx="1"/>
          </p:nvPr>
        </p:nvSpPr>
        <p:spPr>
          <a:xfrm>
            <a:off x="467544" y="1124744"/>
            <a:ext cx="8352928" cy="4032447"/>
          </a:xfrm>
        </p:spPr>
        <p:txBody>
          <a:bodyPr>
            <a:normAutofit fontScale="70000" lnSpcReduction="20000"/>
          </a:bodyPr>
          <a:lstStyle/>
          <a:p>
            <a:r>
              <a:rPr lang="ru-RU" dirty="0">
                <a:latin typeface="Bahnschrift Light" panose="020B0502040204020203" pitchFamily="34" charset="0"/>
              </a:rPr>
              <a:t>Десмургия – учение о правилах наложения и применения повязок. </a:t>
            </a:r>
            <a:endParaRPr lang="ru-RU" dirty="0" smtClean="0">
              <a:latin typeface="Bahnschrift Light" panose="020B0502040204020203" pitchFamily="34" charset="0"/>
            </a:endParaRPr>
          </a:p>
          <a:p>
            <a:r>
              <a:rPr lang="ru-RU" b="1" dirty="0">
                <a:solidFill>
                  <a:schemeClr val="accent6">
                    <a:lumMod val="50000"/>
                  </a:schemeClr>
                </a:solidFill>
                <a:latin typeface="Bahnschrift Light" panose="020B0502040204020203" pitchFamily="34" charset="0"/>
              </a:rPr>
              <a:t>Повязка</a:t>
            </a:r>
            <a:r>
              <a:rPr lang="ru-RU" dirty="0">
                <a:latin typeface="Bahnschrift Light" panose="020B0502040204020203" pitchFamily="34" charset="0"/>
              </a:rPr>
              <a:t> — средство длительного лечебного воздействия на рану, </a:t>
            </a:r>
            <a:r>
              <a:rPr lang="ru-RU" dirty="0" smtClean="0">
                <a:latin typeface="Bahnschrift Light" panose="020B0502040204020203" pitchFamily="34" charset="0"/>
              </a:rPr>
              <a:t>органы </a:t>
            </a:r>
            <a:r>
              <a:rPr lang="ru-RU" dirty="0">
                <a:latin typeface="Bahnschrift Light" panose="020B0502040204020203" pitchFamily="34" charset="0"/>
              </a:rPr>
              <a:t>тела с использованием различных материалов и веществ и удержание их на теле больного. </a:t>
            </a:r>
            <a:r>
              <a:rPr lang="ru-RU" dirty="0">
                <a:solidFill>
                  <a:schemeClr val="accent6">
                    <a:lumMod val="50000"/>
                  </a:schemeClr>
                </a:solidFill>
                <a:latin typeface="Bahnschrift Light" panose="020B0502040204020203" pitchFamily="34" charset="0"/>
              </a:rPr>
              <a:t>Назначение повязки </a:t>
            </a:r>
            <a:r>
              <a:rPr lang="ru-RU" dirty="0">
                <a:latin typeface="Bahnschrift Light" panose="020B0502040204020203" pitchFamily="34" charset="0"/>
              </a:rPr>
              <a:t>— защита ран, патологически измененных и </a:t>
            </a:r>
            <a:r>
              <a:rPr lang="ru-RU" dirty="0" smtClean="0">
                <a:latin typeface="Bahnschrift Light" panose="020B0502040204020203" pitchFamily="34" charset="0"/>
              </a:rPr>
              <a:t>поврежденных </a:t>
            </a:r>
            <a:r>
              <a:rPr lang="ru-RU" dirty="0">
                <a:latin typeface="Bahnschrift Light" panose="020B0502040204020203" pitchFamily="34" charset="0"/>
              </a:rPr>
              <a:t>тканей от воздействия внешней </a:t>
            </a:r>
            <a:r>
              <a:rPr lang="ru-RU" dirty="0" smtClean="0"/>
              <a:t>среды.</a:t>
            </a:r>
          </a:p>
          <a:p>
            <a:r>
              <a:rPr lang="ru-RU" dirty="0" smtClean="0">
                <a:solidFill>
                  <a:schemeClr val="accent6">
                    <a:lumMod val="50000"/>
                  </a:schemeClr>
                </a:solidFill>
                <a:latin typeface="Bahnschrift Light" panose="020B0502040204020203" pitchFamily="34" charset="0"/>
              </a:rPr>
              <a:t>Перевязочный </a:t>
            </a:r>
            <a:r>
              <a:rPr lang="ru-RU" dirty="0">
                <a:solidFill>
                  <a:schemeClr val="accent6">
                    <a:lumMod val="50000"/>
                  </a:schemeClr>
                </a:solidFill>
                <a:latin typeface="Bahnschrift Light" panose="020B0502040204020203" pitchFamily="34" charset="0"/>
              </a:rPr>
              <a:t>материал </a:t>
            </a:r>
            <a:r>
              <a:rPr lang="ru-RU" dirty="0">
                <a:latin typeface="Bahnschrift Light" panose="020B0502040204020203" pitchFamily="34" charset="0"/>
              </a:rPr>
              <a:t>– материал, который накладывается на рану с лечебной целью. При отсутствии перевязочного материала можно использовать подручные средства: чистую, проглаженную горячим утюгом хлопчатобумажную ткань</a:t>
            </a:r>
          </a:p>
        </p:txBody>
      </p:sp>
      <p:pic>
        <p:nvPicPr>
          <p:cNvPr id="1331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667" b="100000" l="10000" r="90000"/>
                    </a14:imgEffect>
                  </a14:imgLayer>
                </a14:imgProps>
              </a:ext>
              <a:ext uri="{28A0092B-C50C-407E-A947-70E740481C1C}">
                <a14:useLocalDpi xmlns:a14="http://schemas.microsoft.com/office/drawing/2010/main" val="0"/>
              </a:ext>
            </a:extLst>
          </a:blip>
          <a:srcRect/>
          <a:stretch>
            <a:fillRect/>
          </a:stretch>
        </p:blipFill>
        <p:spPr bwMode="auto">
          <a:xfrm>
            <a:off x="-1188640" y="2915562"/>
            <a:ext cx="5256584" cy="394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100000" l="10000" r="90000">
                        <a14:foregroundMark x1="59688" y1="55139" x2="58750" y2="52500"/>
                      </a14:backgroundRemoval>
                    </a14:imgEffect>
                  </a14:imgLayer>
                </a14:imgProps>
              </a:ext>
              <a:ext uri="{28A0092B-C50C-407E-A947-70E740481C1C}">
                <a14:useLocalDpi xmlns:a14="http://schemas.microsoft.com/office/drawing/2010/main" val="0"/>
              </a:ext>
            </a:extLst>
          </a:blip>
          <a:srcRect/>
          <a:stretch>
            <a:fillRect/>
          </a:stretch>
        </p:blipFill>
        <p:spPr bwMode="auto">
          <a:xfrm>
            <a:off x="3707904" y="2537520"/>
            <a:ext cx="576064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07904" y="6327085"/>
            <a:ext cx="5392823" cy="1061829"/>
          </a:xfrm>
          <a:prstGeom prst="rect">
            <a:avLst/>
          </a:prstGeom>
          <a:noFill/>
        </p:spPr>
        <p:txBody>
          <a:bodyPr wrap="none" rtlCol="0">
            <a:spAutoFit/>
          </a:bodyPr>
          <a:lstStyle/>
          <a:p>
            <a:r>
              <a:rPr lang="ru-RU" sz="900" dirty="0" smtClean="0"/>
              <a:t>Изображения взяты из открытого доступа</a:t>
            </a:r>
          </a:p>
          <a:p>
            <a:r>
              <a:rPr lang="en-US" sz="900" dirty="0">
                <a:hlinkClick r:id="rId6"/>
              </a:rPr>
              <a:t>https://</a:t>
            </a:r>
            <a:r>
              <a:rPr lang="en-US" sz="900" dirty="0" smtClean="0">
                <a:hlinkClick r:id="rId6"/>
              </a:rPr>
              <a:t>myslide.ru/documents_7/fe31d935da94200898018af82d63f06a/img0.jpg</a:t>
            </a:r>
            <a:endParaRPr lang="ru-RU" sz="900" dirty="0" smtClean="0"/>
          </a:p>
          <a:p>
            <a:r>
              <a:rPr lang="en-US" sz="900" dirty="0">
                <a:hlinkClick r:id="rId7"/>
              </a:rPr>
              <a:t>https://</a:t>
            </a:r>
            <a:r>
              <a:rPr lang="en-US" sz="900" dirty="0" smtClean="0">
                <a:hlinkClick r:id="rId7"/>
              </a:rPr>
              <a:t>avatars.mds.yandex.net/i?id=e1f2341b7be2ee4b9cf591c52b797b80_l-12607459-images-thumbs&amp;n=13</a:t>
            </a:r>
            <a:endParaRPr lang="ru-RU" sz="900" dirty="0" smtClean="0"/>
          </a:p>
          <a:p>
            <a:endParaRPr lang="ru-RU" dirty="0" smtClean="0"/>
          </a:p>
          <a:p>
            <a:endParaRPr lang="ru-RU" dirty="0"/>
          </a:p>
        </p:txBody>
      </p:sp>
    </p:spTree>
    <p:extLst>
      <p:ext uri="{BB962C8B-B14F-4D97-AF65-F5344CB8AC3E}">
        <p14:creationId xmlns:p14="http://schemas.microsoft.com/office/powerpoint/2010/main" val="408959884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584</TotalTime>
  <Words>8319</Words>
  <Application>Microsoft Office PowerPoint</Application>
  <PresentationFormat>Экран (4:3)</PresentationFormat>
  <Paragraphs>341</Paragraphs>
  <Slides>68</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68</vt:i4>
      </vt:variant>
    </vt:vector>
  </HeadingPairs>
  <TitlesOfParts>
    <vt:vector size="69" baseType="lpstr">
      <vt:lpstr>Тема Office</vt:lpstr>
      <vt:lpstr>Презентация на тему: ««Прикладные клинико-анатомические знания в десмургии»»</vt:lpstr>
      <vt:lpstr>Содержание </vt:lpstr>
      <vt:lpstr>1.История десмургии</vt:lpstr>
      <vt:lpstr>Презентация PowerPoint</vt:lpstr>
      <vt:lpstr>Презентация PowerPoint</vt:lpstr>
      <vt:lpstr>Презентация PowerPoint</vt:lpstr>
      <vt:lpstr>Презентация PowerPoint</vt:lpstr>
      <vt:lpstr>Презентация PowerPoint</vt:lpstr>
      <vt:lpstr>2.Общая десмургия </vt:lpstr>
      <vt:lpstr>Презентация PowerPoint</vt:lpstr>
      <vt:lpstr>Презентация PowerPoint</vt:lpstr>
      <vt:lpstr>3.Классификация повязок </vt:lpstr>
      <vt:lpstr>4.Мягкие повязки</vt:lpstr>
      <vt:lpstr>Презентация PowerPoint</vt:lpstr>
      <vt:lpstr>Презентация PowerPoint</vt:lpstr>
      <vt:lpstr>Презентация PowerPoint</vt:lpstr>
      <vt:lpstr>Презентация PowerPoint</vt:lpstr>
      <vt:lpstr>Презентация PowerPoint</vt:lpstr>
      <vt:lpstr>Пращевидные повязки</vt:lpstr>
      <vt:lpstr>Презентация PowerPoint</vt:lpstr>
      <vt:lpstr>Бинтовые повязки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Круговая или циркулярная повязка</vt:lpstr>
      <vt:lpstr>Спиральная повязка</vt:lpstr>
      <vt:lpstr>Ползучая повязка</vt:lpstr>
      <vt:lpstr>Крестообразная или восьмиобразная повязка</vt:lpstr>
      <vt:lpstr>Чепец </vt:lpstr>
      <vt:lpstr>Повязки на шею</vt:lpstr>
      <vt:lpstr>Повязка Дезо</vt:lpstr>
      <vt:lpstr>Презентация PowerPoint</vt:lpstr>
      <vt:lpstr>Повязка на грудную клетку</vt:lpstr>
      <vt:lpstr>Повязки на нижнюю конечность</vt:lpstr>
      <vt:lpstr>Клеоловые повязки</vt:lpstr>
      <vt:lpstr>Лейкопластырные повязки.</vt:lpstr>
      <vt:lpstr>5.Жесткие повязки</vt:lpstr>
      <vt:lpstr>Отвердевающие повязки</vt:lpstr>
      <vt:lpstr>Крахмальные повязки </vt:lpstr>
      <vt:lpstr>Клеевые повязки </vt:lpstr>
      <vt:lpstr>Стеклянные повязки </vt:lpstr>
      <vt:lpstr>Полимерные повязки</vt:lpstr>
      <vt:lpstr>Гипсовые повязки </vt:lpstr>
      <vt:lpstr>Презентация PowerPoint</vt:lpstr>
      <vt:lpstr>Презентация PowerPoint</vt:lpstr>
      <vt:lpstr>Основные принципы наложения гипсовых повязок</vt:lpstr>
      <vt:lpstr>Презентация PowerPoint</vt:lpstr>
      <vt:lpstr>Презентация PowerPoint</vt:lpstr>
      <vt:lpstr>Циркулярная повязка</vt:lpstr>
      <vt:lpstr>Лонгетная повязка</vt:lpstr>
      <vt:lpstr>Лонгетно-циркулярная повязка</vt:lpstr>
      <vt:lpstr>Тутор</vt:lpstr>
      <vt:lpstr>Презентация PowerPoint</vt:lpstr>
      <vt:lpstr>Презентация PowerPoint</vt:lpstr>
      <vt:lpstr>Шарнирная повязка</vt:lpstr>
      <vt:lpstr>Твердые повязки </vt:lpstr>
      <vt:lpstr>Презентация PowerPoint</vt:lpstr>
      <vt:lpstr>Шина транспортная для нижней конечности (Дитерихса)</vt:lpstr>
      <vt:lpstr>Шина лестничная (Крамера)</vt:lpstr>
      <vt:lpstr>6.Показания к транспортной иммобилизации</vt:lpstr>
      <vt:lpstr>Презентация PowerPoint</vt:lpstr>
      <vt:lpstr>Презентация PowerPoint</vt:lpstr>
      <vt:lpstr>Заключение</vt:lpstr>
      <vt:lpstr>Спасибо за внимание!</vt:lpstr>
      <vt:lpstr>Список литературы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47</cp:revision>
  <dcterms:created xsi:type="dcterms:W3CDTF">2025-05-22T11:57:27Z</dcterms:created>
  <dcterms:modified xsi:type="dcterms:W3CDTF">2025-06-03T11:52:31Z</dcterms:modified>
</cp:coreProperties>
</file>