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0.svg" ContentType="image/svg+xml"/>
  <Override PartName="/ppt/media/image19.svg" ContentType="image/svg+xml"/>
  <Override PartName="/ppt/media/image21.svg" ContentType="image/svg+xml"/>
  <Override PartName="/ppt/media/image24.svg" ContentType="image/svg+xml"/>
  <Override PartName="/ppt/media/image26.svg" ContentType="image/svg+xml"/>
  <Override PartName="/ppt/media/image3.svg" ContentType="image/svg+xml"/>
  <Override PartName="/ppt/media/image30.svg" ContentType="image/svg+xml"/>
  <Override PartName="/ppt/media/image32.svg" ContentType="image/svg+xml"/>
  <Override PartName="/ppt/media/image33.svg" ContentType="image/svg+xml"/>
  <Override PartName="/ppt/media/image35.svg" ContentType="image/svg+xml"/>
  <Override PartName="/ppt/media/image39.svg" ContentType="image/svg+xml"/>
  <Override PartName="/ppt/media/image5.svg" ContentType="image/svg+xml"/>
  <Override PartName="/ppt/media/image7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57" r:id="rId12"/>
    <p:sldId id="270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84B1"/>
    <a:srgbClr val="1F2DA8"/>
    <a:srgbClr val="B2B2B2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>
            <a:alphaModFix amt="6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image" Target="../media/image3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9.svg"/><Relationship Id="rId10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sv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svg"/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svg"/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9140000">
            <a:off x="4620895" y="1232535"/>
            <a:ext cx="4330065" cy="457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23597"/>
            <a:ext cx="9144000" cy="2187001"/>
          </a:xfrm>
        </p:spPr>
        <p:txBody>
          <a:bodyPr>
            <a:normAutofit fontScale="90000"/>
          </a:bodyPr>
          <a:p>
            <a:br>
              <a:rPr lang="ru-RU" altLang="en-US">
                <a:latin typeface="Century Schoolbook" panose="02040604050505020304" charset="0"/>
                <a:cs typeface="Century Schoolbook" panose="02040604050505020304" charset="0"/>
              </a:rPr>
            </a:br>
            <a:r>
              <a:rPr lang="en-US" altLang="ru-RU" sz="8000" b="1">
                <a:latin typeface="Century Schoolbook" panose="02040604050505020304" charset="0"/>
                <a:cs typeface="Century Schoolbook" panose="02040604050505020304" charset="0"/>
              </a:rPr>
              <a:t>L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i</a:t>
            </a:r>
            <a:r>
              <a:rPr lang="en-US" altLang="ru-RU" sz="4000" b="1">
                <a:latin typeface="Century Schoolbook" panose="02040604050505020304" charset="0"/>
                <a:cs typeface="Century Schoolbook" panose="02040604050505020304" charset="0"/>
              </a:rPr>
              <a:t>v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in</a:t>
            </a:r>
            <a:r>
              <a:rPr lang="en-US" altLang="ru-RU" sz="4900" b="1">
                <a:latin typeface="Century Schoolbook" panose="02040604050505020304" charset="0"/>
                <a:cs typeface="Century Schoolbook" panose="02040604050505020304" charset="0"/>
              </a:rPr>
              <a:t>g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W</a:t>
            </a:r>
            <a:r>
              <a:rPr lang="en-US" altLang="en-US" sz="4000" b="1">
                <a:latin typeface="Century Schoolbook" panose="02040604050505020304" charset="0"/>
                <a:cs typeface="Century Schoolbook" panose="02040604050505020304" charset="0"/>
              </a:rPr>
              <a:t>a</a:t>
            </a:r>
            <a:r>
              <a:rPr lang="en-US" altLang="en-US" sz="4900" b="1">
                <a:latin typeface="Century Schoolbook" panose="02040604050505020304" charset="0"/>
                <a:cs typeface="Century Schoolbook" panose="02040604050505020304" charset="0"/>
              </a:rPr>
              <a:t>t</a:t>
            </a:r>
            <a:r>
              <a:rPr lang="en-US" altLang="en-US" sz="6700" b="1">
                <a:latin typeface="Century Schoolbook" panose="02040604050505020304" charset="0"/>
                <a:cs typeface="Century Schoolbook" panose="02040604050505020304" charset="0"/>
              </a:rPr>
              <a:t>e</a:t>
            </a:r>
            <a:r>
              <a:rPr lang="en-US" altLang="en-US" sz="5300" b="1">
                <a:latin typeface="Century Schoolbook" panose="02040604050505020304" charset="0"/>
                <a:cs typeface="Century Schoolbook" panose="02040604050505020304" charset="0"/>
              </a:rPr>
              <a:t>r</a:t>
            </a:r>
            <a:endParaRPr lang="en-US" altLang="en-US" sz="5300" b="1">
              <a:latin typeface="Century Schoolbook" panose="02040604050505020304" charset="0"/>
              <a:cs typeface="Century Schoolbook" panose="020406040505050203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208905" y="1870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selfcare 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journal</a:t>
            </a:r>
            <a:endParaRPr lang="en-US" altLang="ru-RU" b="1">
              <a:latin typeface="Century Schoolbook" panose="02040604050505020304" charset="0"/>
              <a:cs typeface="Century Schoolbook" panose="0204060405050502030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0136505" y="242570"/>
            <a:ext cx="1869440" cy="721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ru-RU" altLang="en-US" sz="1600">
                <a:latin typeface="Century Schoolbook" panose="02040604050505020304" charset="0"/>
                <a:cs typeface="Century Schoolbook" panose="02040604050505020304" charset="0"/>
              </a:rPr>
              <a:t>Май 2025</a:t>
            </a:r>
            <a:br>
              <a:rPr lang="ru-RU" altLang="en-US" sz="1600">
                <a:latin typeface="Century Schoolbook" panose="02040604050505020304" charset="0"/>
                <a:cs typeface="Century Schoolbook" panose="02040604050505020304" charset="0"/>
              </a:rPr>
            </a:br>
            <a:r>
              <a:rPr lang="ru-RU" altLang="en-US" sz="1600">
                <a:latin typeface="Century Schoolbook" panose="02040604050505020304" charset="0"/>
                <a:cs typeface="Century Schoolbook" panose="02040604050505020304" charset="0"/>
              </a:rPr>
              <a:t>1</a:t>
            </a:r>
            <a:r>
              <a:rPr lang="ru-RU" altLang="en-US" sz="1600">
                <a:latin typeface="Century Schoolbook" panose="02040604050505020304" charset="0"/>
                <a:cs typeface="Century Schoolbook" panose="02040604050505020304" charset="0"/>
              </a:rPr>
              <a:t> выпуск</a:t>
            </a:r>
            <a:endParaRPr lang="ru-RU" altLang="en-US" sz="1600">
              <a:latin typeface="Century Schoolbook" panose="02040604050505020304" charset="0"/>
              <a:cs typeface="Century Schoolbook" panose="020406040505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84b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Изображение 10"/>
          <p:cNvPicPr/>
          <p:nvPr/>
        </p:nvPicPr>
        <p:blipFill>
          <a:blip r:embed="rId1"/>
          <a:stretch>
            <a:fillRect/>
          </a:stretch>
        </p:blipFill>
        <p:spPr>
          <a:xfrm>
            <a:off x="3324860" y="1957070"/>
            <a:ext cx="4836160" cy="3924935"/>
          </a:xfrm>
          <a:prstGeom prst="rect">
            <a:avLst/>
          </a:prstGeom>
        </p:spPr>
      </p:pic>
      <p:pic>
        <p:nvPicPr>
          <p:cNvPr id="4" name="Изображение 3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9165" y="303530"/>
            <a:ext cx="7066915" cy="644017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133475" y="1399540"/>
            <a:ext cx="10247630" cy="2199640"/>
          </a:xfrm>
        </p:spPr>
        <p:txBody>
          <a:bodyPr/>
          <a:p>
            <a:pPr algn="ctr"/>
            <a:r>
              <a:rPr lang="en-US" altLang="en-US" sz="3600" b="1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Медицина</a:t>
            </a:r>
            <a:r>
              <a:rPr lang="en-US" altLang="ru-RU" sz="3600" b="1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3600" b="1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и</a:t>
            </a:r>
            <a:r>
              <a:rPr lang="en-US" altLang="ru-RU" sz="3600" b="1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3600" b="1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спорт</a:t>
            </a:r>
            <a:r>
              <a:rPr lang="en-US" altLang="ru-RU" sz="3600" b="1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: </a:t>
            </a:r>
            <a:r>
              <a:rPr lang="en-US" altLang="en-US" sz="3600" b="1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для</a:t>
            </a:r>
            <a:r>
              <a:rPr lang="en-US" altLang="ru-RU" sz="3600" b="1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3600" b="1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твоего</a:t>
            </a:r>
            <a:r>
              <a:rPr lang="en-US" altLang="ru-RU" sz="3600" b="1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3600" b="1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благополучия</a:t>
            </a:r>
            <a:endParaRPr lang="en-US" altLang="en-US" sz="3600" b="1">
              <a:solidFill>
                <a:schemeClr val="tx1"/>
              </a:solidFill>
              <a:latin typeface="Century Schoolbook" panose="02040604050505020304" charset="0"/>
              <a:cs typeface="Century Schoolbook" panose="020406040505050203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l="-1000" t="-7000" b="-2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145" y="509270"/>
            <a:ext cx="10515600" cy="1325563"/>
          </a:xfrm>
        </p:spPr>
        <p:txBody>
          <a:bodyPr/>
          <a:p>
            <a:pPr algn="ctr"/>
            <a:r>
              <a:rPr lang="ru-RU" altLang="en-US">
                <a:latin typeface="Century Schoolbook" panose="02040604050505020304" charset="0"/>
                <a:cs typeface="Century Schoolbook" panose="02040604050505020304" charset="0"/>
              </a:rPr>
              <a:t>Спасибо за внимание</a:t>
            </a:r>
            <a:endParaRPr lang="ru-RU" altLang="en-US">
              <a:latin typeface="Century Schoolbook" panose="02040604050505020304" charset="0"/>
              <a:cs typeface="Century Schoolbook" panose="020406040505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2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Изображение 4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1525" y="67310"/>
            <a:ext cx="8039735" cy="66814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425" y="2411730"/>
            <a:ext cx="10515600" cy="1325563"/>
          </a:xfrm>
        </p:spPr>
        <p:txBody>
          <a:bodyPr>
            <a:normAutofit fontScale="90000"/>
          </a:bodyPr>
          <a:p>
            <a:pPr algn="just"/>
            <a:r>
              <a:rPr lang="ru-RU" altLang="en-US" sz="4000">
                <a:latin typeface="Century Schoolbook" panose="02040604050505020304" charset="0"/>
                <a:cs typeface="Century Schoolbook" panose="02040604050505020304" charset="0"/>
              </a:rPr>
              <a:t>Журнал о здоровье, в котором собраны полезные советы для поддержания высокого уровня здоровья, красоты, молодости и жизненных сил.</a:t>
            </a:r>
            <a:br>
              <a:rPr lang="ru-RU" altLang="en-US" sz="4000">
                <a:latin typeface="Century Schoolbook" panose="02040604050505020304" charset="0"/>
                <a:cs typeface="Century Schoolbook" panose="02040604050505020304" charset="0"/>
              </a:rPr>
            </a:br>
            <a:br>
              <a:rPr lang="ru-RU" altLang="en-US" sz="4000">
                <a:latin typeface="Century Schoolbook" panose="02040604050505020304" charset="0"/>
                <a:cs typeface="Century Schoolbook" panose="02040604050505020304" charset="0"/>
              </a:rPr>
            </a:br>
            <a:br>
              <a:rPr lang="ru-RU" altLang="en-US"/>
            </a:br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545" y="1930400"/>
            <a:ext cx="10515600" cy="1325563"/>
          </a:xfrm>
        </p:spPr>
        <p:txBody>
          <a:bodyPr>
            <a:normAutofit fontScale="90000"/>
          </a:bodyPr>
          <a:p>
            <a:pPr algn="just"/>
            <a:r>
              <a:rPr lang="en-US" altLang="en-US">
                <a:latin typeface="Century Schoolbook" panose="02040604050505020304" charset="0"/>
                <a:cs typeface="Century Schoolbook" panose="02040604050505020304" charset="0"/>
              </a:rPr>
              <a:t>Мы</a:t>
            </a:r>
            <a:r>
              <a:rPr lang="en-US" altLang="ru-RU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latin typeface="Century Schoolbook" panose="02040604050505020304" charset="0"/>
                <a:cs typeface="Century Schoolbook" panose="02040604050505020304" charset="0"/>
              </a:rPr>
              <a:t>собрали</a:t>
            </a:r>
            <a:r>
              <a:rPr lang="en-US" altLang="ru-RU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latin typeface="Century Schoolbook" panose="02040604050505020304" charset="0"/>
                <a:cs typeface="Century Schoolbook" panose="02040604050505020304" charset="0"/>
              </a:rPr>
              <a:t>для</a:t>
            </a:r>
            <a:r>
              <a:rPr lang="en-US" altLang="ru-RU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latin typeface="Century Schoolbook" panose="02040604050505020304" charset="0"/>
                <a:cs typeface="Century Schoolbook" panose="02040604050505020304" charset="0"/>
              </a:rPr>
              <a:t>вас</a:t>
            </a:r>
            <a:r>
              <a:rPr lang="ru-RU" altLang="en-US">
                <a:latin typeface="Century Schoolbook" panose="02040604050505020304" charset="0"/>
                <a:cs typeface="Century Schoolbook" panose="02040604050505020304" charset="0"/>
              </a:rPr>
              <a:t> избранные</a:t>
            </a:r>
            <a:r>
              <a:rPr lang="en-US" altLang="ru-RU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latin typeface="Century Schoolbook" panose="02040604050505020304" charset="0"/>
                <a:cs typeface="Century Schoolbook" panose="02040604050505020304" charset="0"/>
              </a:rPr>
              <a:t>советы</a:t>
            </a:r>
            <a:r>
              <a:rPr lang="en-US" altLang="ru-RU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latin typeface="Century Schoolbook" panose="02040604050505020304" charset="0"/>
                <a:cs typeface="Century Schoolbook" panose="02040604050505020304" charset="0"/>
              </a:rPr>
              <a:t>лучших</a:t>
            </a:r>
            <a:r>
              <a:rPr lang="en-US" altLang="ru-RU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latin typeface="Century Schoolbook" panose="02040604050505020304" charset="0"/>
                <a:cs typeface="Century Schoolbook" panose="02040604050505020304" charset="0"/>
              </a:rPr>
              <a:t>врачей</a:t>
            </a:r>
            <a:r>
              <a:rPr lang="en-US" altLang="ru-RU">
                <a:latin typeface="Century Schoolbook" panose="02040604050505020304" charset="0"/>
                <a:cs typeface="Century Schoolbook" panose="02040604050505020304" charset="0"/>
              </a:rPr>
              <a:t>, </a:t>
            </a:r>
            <a:r>
              <a:rPr lang="en-US" altLang="en-US">
                <a:latin typeface="Century Schoolbook" panose="02040604050505020304" charset="0"/>
                <a:cs typeface="Century Schoolbook" panose="02040604050505020304" charset="0"/>
              </a:rPr>
              <a:t>тренеров</a:t>
            </a:r>
            <a:r>
              <a:rPr lang="en-US" altLang="ru-RU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latin typeface="Century Schoolbook" panose="02040604050505020304" charset="0"/>
                <a:cs typeface="Century Schoolbook" panose="02040604050505020304" charset="0"/>
              </a:rPr>
              <a:t>и</a:t>
            </a:r>
            <a:r>
              <a:rPr lang="en-US" altLang="ru-RU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latin typeface="Century Schoolbook" panose="02040604050505020304" charset="0"/>
                <a:cs typeface="Century Schoolbook" panose="02040604050505020304" charset="0"/>
              </a:rPr>
              <a:t>диетологово</a:t>
            </a:r>
            <a:r>
              <a:rPr lang="en-US" altLang="ru-RU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latin typeface="Century Schoolbook" panose="02040604050505020304" charset="0"/>
                <a:cs typeface="Century Schoolbook" panose="02040604050505020304" charset="0"/>
              </a:rPr>
              <a:t>том</a:t>
            </a:r>
            <a:r>
              <a:rPr lang="en-US" altLang="ru-RU">
                <a:latin typeface="Century Schoolbook" panose="02040604050505020304" charset="0"/>
                <a:cs typeface="Century Schoolbook" panose="02040604050505020304" charset="0"/>
              </a:rPr>
              <a:t>, </a:t>
            </a:r>
            <a:r>
              <a:rPr lang="en-US" altLang="en-US">
                <a:latin typeface="Century Schoolbook" panose="02040604050505020304" charset="0"/>
                <a:cs typeface="Century Schoolbook" panose="02040604050505020304" charset="0"/>
              </a:rPr>
              <a:t>как</a:t>
            </a:r>
            <a:r>
              <a:rPr lang="en-US" altLang="ru-RU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ru-RU" altLang="en-US">
                <a:latin typeface="Century Schoolbook" panose="02040604050505020304" charset="0"/>
                <a:cs typeface="Century Schoolbook" panose="02040604050505020304" charset="0"/>
              </a:rPr>
              <a:t>сох</a:t>
            </a:r>
            <a:r>
              <a:rPr lang="en-US" altLang="en-US">
                <a:latin typeface="Century Schoolbook" panose="02040604050505020304" charset="0"/>
                <a:cs typeface="Century Schoolbook" panose="02040604050505020304" charset="0"/>
              </a:rPr>
              <a:t>ранить</a:t>
            </a:r>
            <a:r>
              <a:rPr lang="en-US" altLang="ru-RU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latin typeface="Century Schoolbook" panose="02040604050505020304" charset="0"/>
                <a:cs typeface="Century Schoolbook" panose="02040604050505020304" charset="0"/>
              </a:rPr>
              <a:t>свое</a:t>
            </a:r>
            <a:r>
              <a:rPr lang="en-US" altLang="ru-RU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latin typeface="Century Schoolbook" panose="02040604050505020304" charset="0"/>
                <a:cs typeface="Century Schoolbook" panose="02040604050505020304" charset="0"/>
              </a:rPr>
              <a:t>здоровье</a:t>
            </a:r>
            <a:r>
              <a:rPr lang="en-US" altLang="ru-RU">
                <a:latin typeface="Century Schoolbook" panose="02040604050505020304" charset="0"/>
                <a:cs typeface="Century Schoolbook" panose="02040604050505020304" charset="0"/>
              </a:rPr>
              <a:t>, </a:t>
            </a:r>
            <a:r>
              <a:rPr lang="en-US" altLang="en-US">
                <a:latin typeface="Century Schoolbook" panose="02040604050505020304" charset="0"/>
                <a:cs typeface="Century Schoolbook" panose="02040604050505020304" charset="0"/>
              </a:rPr>
              <a:t>молодость</a:t>
            </a:r>
            <a:r>
              <a:rPr lang="en-US" altLang="ru-RU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latin typeface="Century Schoolbook" panose="02040604050505020304" charset="0"/>
                <a:cs typeface="Century Schoolbook" panose="02040604050505020304" charset="0"/>
              </a:rPr>
              <a:t>и</a:t>
            </a:r>
            <a:r>
              <a:rPr lang="en-US" altLang="ru-RU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latin typeface="Century Schoolbook" panose="02040604050505020304" charset="0"/>
                <a:cs typeface="Century Schoolbook" panose="02040604050505020304" charset="0"/>
              </a:rPr>
              <a:t>силу</a:t>
            </a:r>
            <a:r>
              <a:rPr lang="en-US" altLang="ru-RU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latin typeface="Century Schoolbook" panose="02040604050505020304" charset="0"/>
                <a:cs typeface="Century Schoolbook" panose="02040604050505020304" charset="0"/>
              </a:rPr>
              <a:t>надолго</a:t>
            </a:r>
            <a:endParaRPr lang="en-US" altLang="en-US">
              <a:latin typeface="Century Schoolbook" panose="02040604050505020304" charset="0"/>
              <a:cs typeface="Century Schoolbook" panose="02040604050505020304" charset="0"/>
            </a:endParaRPr>
          </a:p>
        </p:txBody>
      </p:sp>
      <p:pic>
        <p:nvPicPr>
          <p:cNvPr id="7" name="Изображение 6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2008505" y="284480"/>
            <a:ext cx="8159750" cy="1080135"/>
          </a:xfrm>
          <a:prstGeom prst="rect">
            <a:avLst/>
          </a:prstGeom>
        </p:spPr>
      </p:pic>
      <p:pic>
        <p:nvPicPr>
          <p:cNvPr id="4" name="Изображение 3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9800" y="4445635"/>
            <a:ext cx="7958455" cy="12592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Изображение 13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2473960" y="5212080"/>
            <a:ext cx="1432560" cy="937260"/>
          </a:xfrm>
          <a:prstGeom prst="rect">
            <a:avLst/>
          </a:prstGeom>
        </p:spPr>
      </p:pic>
      <p:pic>
        <p:nvPicPr>
          <p:cNvPr id="9" name="Изображение 8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8040000">
            <a:off x="5538470" y="3308985"/>
            <a:ext cx="3454400" cy="708660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60000">
            <a:off x="10243820" y="234950"/>
            <a:ext cx="1085215" cy="1773555"/>
          </a:xfrm>
          <a:prstGeom prst="rect">
            <a:avLst/>
          </a:prstGeom>
        </p:spPr>
      </p:pic>
      <p:pic>
        <p:nvPicPr>
          <p:cNvPr id="11" name="Изображение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025640" y="336550"/>
            <a:ext cx="1714500" cy="1714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610" y="258445"/>
            <a:ext cx="10600690" cy="760095"/>
          </a:xfrm>
        </p:spPr>
        <p:txBody>
          <a:bodyPr>
            <a:normAutofit fontScale="90000"/>
          </a:bodyPr>
          <a:p>
            <a:pPr algn="l"/>
            <a:r>
              <a:rPr lang="ru-RU" altLang="en-US" sz="5400" b="0">
                <a:latin typeface="Century Schoolbook" panose="02040604050505020304" charset="0"/>
                <a:cs typeface="Century Schoolbook" panose="02040604050505020304" charset="0"/>
              </a:rPr>
              <a:t>Т</a:t>
            </a:r>
            <a:r>
              <a:rPr lang="ru-RU" altLang="en-US" b="0">
                <a:latin typeface="Century Schoolbook" panose="02040604050505020304" charset="0"/>
                <a:cs typeface="Century Schoolbook" panose="02040604050505020304" charset="0"/>
              </a:rPr>
              <a:t>ы</a:t>
            </a:r>
            <a:r>
              <a:rPr lang="ru-RU" altLang="en-US" sz="4000" b="0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ru-RU" altLang="en-US" sz="4800" b="0">
                <a:latin typeface="Century Schoolbook" panose="02040604050505020304" charset="0"/>
                <a:cs typeface="Century Schoolbook" panose="02040604050505020304" charset="0"/>
              </a:rPr>
              <a:t>т</a:t>
            </a:r>
            <a:r>
              <a:rPr lang="ru-RU" altLang="en-US" sz="3200" b="0">
                <a:latin typeface="Century Schoolbook" panose="02040604050505020304" charset="0"/>
                <a:cs typeface="Century Schoolbook" panose="02040604050505020304" charset="0"/>
              </a:rPr>
              <a:t>о</a:t>
            </a:r>
            <a:r>
              <a:rPr lang="ru-RU" altLang="en-US" sz="4000" b="0">
                <a:latin typeface="Century Schoolbook" panose="02040604050505020304" charset="0"/>
                <a:cs typeface="Century Schoolbook" panose="02040604050505020304" charset="0"/>
              </a:rPr>
              <a:t>, </a:t>
            </a:r>
            <a:r>
              <a:rPr lang="ru-RU" altLang="en-US" sz="3200" b="0">
                <a:latin typeface="Century Schoolbook" panose="02040604050505020304" charset="0"/>
                <a:cs typeface="Century Schoolbook" panose="02040604050505020304" charset="0"/>
              </a:rPr>
              <a:t>ч</a:t>
            </a:r>
            <a:r>
              <a:rPr lang="ru-RU" altLang="en-US" sz="4800" b="0">
                <a:latin typeface="Century Schoolbook" panose="02040604050505020304" charset="0"/>
                <a:cs typeface="Century Schoolbook" panose="02040604050505020304" charset="0"/>
              </a:rPr>
              <a:t>т</a:t>
            </a:r>
            <a:r>
              <a:rPr lang="ru-RU" altLang="en-US" sz="4000" b="0">
                <a:latin typeface="Century Schoolbook" panose="02040604050505020304" charset="0"/>
                <a:cs typeface="Century Schoolbook" panose="02040604050505020304" charset="0"/>
              </a:rPr>
              <a:t>о </a:t>
            </a:r>
            <a:r>
              <a:rPr lang="ru-RU" altLang="en-US" sz="2800" b="0">
                <a:latin typeface="Century Schoolbook" panose="02040604050505020304" charset="0"/>
                <a:cs typeface="Century Schoolbook" panose="02040604050505020304" charset="0"/>
              </a:rPr>
              <a:t>т</a:t>
            </a:r>
            <a:r>
              <a:rPr lang="ru-RU" altLang="en-US" sz="4000" b="0">
                <a:latin typeface="Century Schoolbook" panose="02040604050505020304" charset="0"/>
                <a:cs typeface="Century Schoolbook" panose="02040604050505020304" charset="0"/>
              </a:rPr>
              <a:t>ы </a:t>
            </a:r>
            <a:r>
              <a:rPr lang="ru-RU" altLang="en-US" sz="6000" b="0">
                <a:latin typeface="Century Schoolbook" panose="02040604050505020304" charset="0"/>
                <a:cs typeface="Century Schoolbook" panose="02040604050505020304" charset="0"/>
              </a:rPr>
              <a:t>е</a:t>
            </a:r>
            <a:r>
              <a:rPr lang="ru-RU" altLang="en-US" sz="3200" b="0">
                <a:latin typeface="Century Schoolbook" panose="02040604050505020304" charset="0"/>
                <a:cs typeface="Century Schoolbook" panose="02040604050505020304" charset="0"/>
              </a:rPr>
              <a:t>ш</a:t>
            </a:r>
            <a:r>
              <a:rPr lang="ru-RU" altLang="en-US" sz="4000" b="0">
                <a:latin typeface="Century Schoolbook" panose="02040604050505020304" charset="0"/>
                <a:cs typeface="Century Schoolbook" panose="02040604050505020304" charset="0"/>
              </a:rPr>
              <a:t>ь</a:t>
            </a:r>
            <a:endParaRPr lang="ru-RU" altLang="en-US" sz="4000" b="0">
              <a:latin typeface="Century Schoolbook" panose="02040604050505020304" charset="0"/>
              <a:cs typeface="Century Schoolbook" panose="020406040505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03835" y="1018540"/>
            <a:ext cx="6670675" cy="5607685"/>
          </a:xfrm>
        </p:spPr>
        <p:txBody>
          <a:bodyPr>
            <a:normAutofit fontScale="90000" lnSpcReduction="10000"/>
          </a:bodyPr>
          <a:p>
            <a:endParaRPr lang="ru-RU" altLang="en-US"/>
          </a:p>
          <a:p>
            <a:pPr algn="just"/>
            <a:r>
              <a:rPr lang="ru-RU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Всем знакома эта фраза. В чем же ее истина...</a:t>
            </a:r>
            <a:endParaRPr lang="ru-RU" altLang="en-US">
              <a:solidFill>
                <a:schemeClr val="tx1"/>
              </a:solidFill>
              <a:latin typeface="Century Schoolbook" panose="02040604050505020304" charset="0"/>
              <a:cs typeface="Century Schoolbook" panose="02040604050505020304" charset="0"/>
            </a:endParaRPr>
          </a:p>
          <a:p>
            <a:pPr algn="just"/>
            <a:r>
              <a:rPr lang="ru-RU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Один из важнейших факторов, влияющих на качество здоровья, обуславливается тем, чем вы питаете свой организм.</a:t>
            </a:r>
            <a:endParaRPr lang="ru-RU" altLang="en-US">
              <a:solidFill>
                <a:schemeClr val="tx1"/>
              </a:solidFill>
              <a:latin typeface="Century Schoolbook" panose="02040604050505020304" charset="0"/>
              <a:cs typeface="Century Schoolbook" panose="02040604050505020304" charset="0"/>
            </a:endParaRPr>
          </a:p>
          <a:p>
            <a:pPr algn="just"/>
            <a:r>
              <a:rPr lang="ru-RU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Чье здоровье будет отличаться более стойким иммунитетом, выносливостью и другими «привилегиями»?</a:t>
            </a:r>
            <a:endParaRPr lang="ru-RU" altLang="en-US">
              <a:solidFill>
                <a:schemeClr val="tx1"/>
              </a:solidFill>
              <a:latin typeface="Century Schoolbook" panose="02040604050505020304" charset="0"/>
              <a:cs typeface="Century Schoolbook" panose="02040604050505020304" charset="0"/>
            </a:endParaRPr>
          </a:p>
          <a:p>
            <a:pPr algn="just"/>
            <a:r>
              <a:rPr lang="ru-RU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Человека, в рационе которого чаще присутствует:</a:t>
            </a:r>
            <a:endParaRPr lang="ru-RU" altLang="en-US">
              <a:solidFill>
                <a:schemeClr val="tx1"/>
              </a:solidFill>
              <a:latin typeface="Century Schoolbook" panose="02040604050505020304" charset="0"/>
              <a:cs typeface="Century Schoolbook" panose="02040604050505020304" charset="0"/>
            </a:endParaRPr>
          </a:p>
          <a:p>
            <a:pPr algn="just"/>
            <a:r>
              <a:rPr lang="ru-RU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Или человека, который питается в основном так:</a:t>
            </a:r>
            <a:endParaRPr lang="ru-RU" altLang="en-US">
              <a:solidFill>
                <a:schemeClr val="tx1"/>
              </a:solidFill>
              <a:latin typeface="Century Schoolbook" panose="02040604050505020304" charset="0"/>
              <a:cs typeface="Century Schoolbook" panose="02040604050505020304" charset="0"/>
            </a:endParaRPr>
          </a:p>
          <a:p>
            <a:br>
              <a:rPr lang="ru-RU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</a:br>
            <a:r>
              <a:rPr lang="ru-RU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Выбор за вами!</a:t>
            </a:r>
            <a:endParaRPr lang="ru-RU" altLang="en-US">
              <a:solidFill>
                <a:schemeClr val="tx1"/>
              </a:solidFill>
              <a:latin typeface="Century Schoolbook" panose="02040604050505020304" charset="0"/>
              <a:cs typeface="Century Schoolbook" panose="0204060405050502030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8883650" y="816610"/>
            <a:ext cx="861060" cy="140716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80000">
            <a:off x="6838315" y="4112260"/>
            <a:ext cx="1374140" cy="2574290"/>
          </a:xfrm>
          <a:prstGeom prst="rect">
            <a:avLst/>
          </a:prstGeom>
        </p:spPr>
      </p:pic>
      <p:pic>
        <p:nvPicPr>
          <p:cNvPr id="10" name="Изображение 9"/>
          <p:cNvPicPr/>
          <p:nvPr/>
        </p:nvPicPr>
        <p:blipFill>
          <a:blip r:embed="rId6"/>
          <a:stretch>
            <a:fillRect/>
          </a:stretch>
        </p:blipFill>
        <p:spPr>
          <a:xfrm rot="600000">
            <a:off x="9336405" y="1546225"/>
            <a:ext cx="862965" cy="1945640"/>
          </a:xfrm>
          <a:prstGeom prst="rect">
            <a:avLst/>
          </a:prstGeom>
        </p:spPr>
      </p:pic>
      <p:pic>
        <p:nvPicPr>
          <p:cNvPr id="13" name="Изображение 12"/>
          <p:cNvPicPr/>
          <p:nvPr/>
        </p:nvPicPr>
        <p:blipFill>
          <a:blip r:embed="rId7"/>
          <a:stretch>
            <a:fillRect/>
          </a:stretch>
        </p:blipFill>
        <p:spPr>
          <a:xfrm>
            <a:off x="3132455" y="5497195"/>
            <a:ext cx="2517140" cy="948690"/>
          </a:xfrm>
          <a:prstGeom prst="rect">
            <a:avLst/>
          </a:prstGeom>
        </p:spPr>
      </p:pic>
      <p:pic>
        <p:nvPicPr>
          <p:cNvPr id="5" name="Замещающее содержимое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00000" flipH="1">
            <a:off x="10247630" y="1607185"/>
            <a:ext cx="1445260" cy="2517775"/>
          </a:xfrm>
          <a:prstGeom prst="rect">
            <a:avLst/>
          </a:prstGeom>
        </p:spPr>
      </p:pic>
      <p:pic>
        <p:nvPicPr>
          <p:cNvPr id="18" name="Изображение 17"/>
          <p:cNvPicPr/>
          <p:nvPr/>
        </p:nvPicPr>
        <p:blipFill>
          <a:blip r:embed="rId9"/>
          <a:stretch>
            <a:fillRect/>
          </a:stretch>
        </p:blipFill>
        <p:spPr>
          <a:xfrm rot="19320000">
            <a:off x="8515350" y="5109210"/>
            <a:ext cx="1217295" cy="1417320"/>
          </a:xfrm>
          <a:prstGeom prst="rect">
            <a:avLst/>
          </a:prstGeom>
        </p:spPr>
      </p:pic>
      <p:pic>
        <p:nvPicPr>
          <p:cNvPr id="19" name="Изображение 18"/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23170" y="4714240"/>
            <a:ext cx="1617980" cy="1370330"/>
          </a:xfrm>
          <a:prstGeom prst="rect">
            <a:avLst/>
          </a:prstGeom>
        </p:spPr>
      </p:pic>
      <p:pic>
        <p:nvPicPr>
          <p:cNvPr id="20" name="Изображение 19"/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280000">
            <a:off x="9476105" y="4189095"/>
            <a:ext cx="878205" cy="9359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036570" y="1584325"/>
            <a:ext cx="5737860" cy="49549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>
                <a:latin typeface="Century Schoolbook" panose="02040604050505020304" charset="0"/>
                <a:cs typeface="Century Schoolbook" panose="02040604050505020304" charset="0"/>
              </a:rPr>
              <a:t>ЗДОРОВЫЙ ОБРАЗ ЖИЗНИ</a:t>
            </a:r>
            <a:endParaRPr lang="ru-RU" altLang="en-US">
              <a:latin typeface="Century Schoolbook" panose="02040604050505020304" charset="0"/>
              <a:cs typeface="Century Schoolbook" panose="020406040505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Изображение 7"/>
          <p:cNvPicPr/>
          <p:nvPr/>
        </p:nvPicPr>
        <p:blipFill>
          <a:blip r:embed="rId1">
            <a:alphaModFix amt="36000"/>
          </a:blip>
          <a:stretch>
            <a:fillRect/>
          </a:stretch>
        </p:blipFill>
        <p:spPr>
          <a:xfrm>
            <a:off x="408940" y="191135"/>
            <a:ext cx="12099925" cy="3979545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indent="457200" algn="just"/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Здоровый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образ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жизни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(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ЗОЖ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) –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это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комплекс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мер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и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действий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,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направленных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на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сохранение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и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укрепление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здоровья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,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повышение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работоспособности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и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качества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жизни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.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Это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не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просто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набор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правил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,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а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целая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система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,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которая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включает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в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себя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правильное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питание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,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физическую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активность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,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отказ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от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вредных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привычек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,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соблюдение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режима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дня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и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многое</a:t>
            </a:r>
            <a:r>
              <a:rPr lang="en-US" altLang="ru-RU" b="1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b="1">
                <a:latin typeface="Century Schoolbook" panose="02040604050505020304" charset="0"/>
                <a:cs typeface="Century Schoolbook" panose="02040604050505020304" charset="0"/>
              </a:rPr>
              <a:t>другое</a:t>
            </a:r>
            <a:endParaRPr lang="en-US" altLang="en-US" b="1">
              <a:latin typeface="Century Schoolbook" panose="02040604050505020304" charset="0"/>
              <a:cs typeface="Century Schoolbook" panose="020406040505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Изображение 6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2040000">
            <a:off x="567690" y="4376420"/>
            <a:ext cx="1368425" cy="2158365"/>
          </a:xfrm>
          <a:prstGeom prst="rect">
            <a:avLst/>
          </a:prstGeom>
        </p:spPr>
      </p:pic>
      <p:pic>
        <p:nvPicPr>
          <p:cNvPr id="8" name="Изображение 7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20220000">
            <a:off x="5605780" y="522605"/>
            <a:ext cx="1503045" cy="3079115"/>
          </a:xfrm>
          <a:prstGeom prst="rect">
            <a:avLst/>
          </a:prstGeom>
        </p:spPr>
      </p:pic>
      <p:pic>
        <p:nvPicPr>
          <p:cNvPr id="4" name="Изображение 3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5340" y="350520"/>
            <a:ext cx="3291840" cy="61569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/>
          <a:p>
            <a:r>
              <a:rPr lang="ru-RU" altLang="ru-RU" sz="4800">
                <a:latin typeface="Century Schoolbook" panose="02040604050505020304" charset="0"/>
                <a:cs typeface="Century Schoolbook" panose="02040604050505020304" charset="0"/>
              </a:rPr>
              <a:t>Ф</a:t>
            </a:r>
            <a:r>
              <a:rPr lang="ru-RU" altLang="ru-RU" sz="4000">
                <a:latin typeface="Century Schoolbook" panose="02040604050505020304" charset="0"/>
                <a:cs typeface="Century Schoolbook" panose="02040604050505020304" charset="0"/>
              </a:rPr>
              <a:t>и</a:t>
            </a:r>
            <a:r>
              <a:rPr lang="ru-RU" altLang="ru-RU" sz="3200">
                <a:latin typeface="Century Schoolbook" panose="02040604050505020304" charset="0"/>
                <a:cs typeface="Century Schoolbook" panose="02040604050505020304" charset="0"/>
              </a:rPr>
              <a:t>з</a:t>
            </a:r>
            <a:r>
              <a:rPr lang="ru-RU" altLang="ru-RU" sz="3600">
                <a:latin typeface="Century Schoolbook" panose="02040604050505020304" charset="0"/>
                <a:cs typeface="Century Schoolbook" panose="02040604050505020304" charset="0"/>
              </a:rPr>
              <a:t>и</a:t>
            </a:r>
            <a:r>
              <a:rPr lang="ru-RU" altLang="ru-RU" sz="4800">
                <a:latin typeface="Century Schoolbook" panose="02040604050505020304" charset="0"/>
                <a:cs typeface="Century Schoolbook" panose="02040604050505020304" charset="0"/>
              </a:rPr>
              <a:t>ч</a:t>
            </a:r>
            <a:r>
              <a:rPr lang="ru-RU" altLang="ru-RU" sz="4000">
                <a:latin typeface="Century Schoolbook" panose="02040604050505020304" charset="0"/>
                <a:cs typeface="Century Schoolbook" panose="02040604050505020304" charset="0"/>
              </a:rPr>
              <a:t>е</a:t>
            </a:r>
            <a:r>
              <a:rPr lang="ru-RU" altLang="ru-RU" sz="2800">
                <a:latin typeface="Century Schoolbook" panose="02040604050505020304" charset="0"/>
                <a:cs typeface="Century Schoolbook" panose="02040604050505020304" charset="0"/>
              </a:rPr>
              <a:t>с</a:t>
            </a:r>
            <a:r>
              <a:rPr lang="ru-RU" altLang="ru-RU" sz="4000">
                <a:latin typeface="Century Schoolbook" panose="02040604050505020304" charset="0"/>
                <a:cs typeface="Century Schoolbook" panose="02040604050505020304" charset="0"/>
              </a:rPr>
              <a:t>ка</a:t>
            </a:r>
            <a:r>
              <a:rPr lang="ru-RU" altLang="ru-RU" sz="3200">
                <a:latin typeface="Century Schoolbook" panose="02040604050505020304" charset="0"/>
                <a:cs typeface="Century Schoolbook" panose="02040604050505020304" charset="0"/>
              </a:rPr>
              <a:t>я</a:t>
            </a:r>
            <a:r>
              <a:rPr lang="ru-RU" altLang="ru-RU" sz="4000">
                <a:latin typeface="Century Schoolbook" panose="02040604050505020304" charset="0"/>
                <a:cs typeface="Century Schoolbook" panose="02040604050505020304" charset="0"/>
              </a:rPr>
              <a:t> а</a:t>
            </a:r>
            <a:r>
              <a:rPr lang="ru-RU" altLang="ru-RU" sz="4800">
                <a:latin typeface="Century Schoolbook" panose="02040604050505020304" charset="0"/>
                <a:cs typeface="Century Schoolbook" panose="02040604050505020304" charset="0"/>
              </a:rPr>
              <a:t>к</a:t>
            </a:r>
            <a:r>
              <a:rPr lang="ru-RU" altLang="ru-RU" sz="2800">
                <a:latin typeface="Century Schoolbook" panose="02040604050505020304" charset="0"/>
                <a:cs typeface="Century Schoolbook" panose="02040604050505020304" charset="0"/>
              </a:rPr>
              <a:t>т</a:t>
            </a:r>
            <a:r>
              <a:rPr lang="ru-RU" altLang="ru-RU" sz="4000">
                <a:latin typeface="Century Schoolbook" panose="02040604050505020304" charset="0"/>
                <a:cs typeface="Century Schoolbook" panose="02040604050505020304" charset="0"/>
              </a:rPr>
              <a:t>и</a:t>
            </a:r>
            <a:r>
              <a:rPr lang="ru-RU" altLang="ru-RU" sz="4800">
                <a:latin typeface="Century Schoolbook" panose="02040604050505020304" charset="0"/>
                <a:cs typeface="Century Schoolbook" panose="02040604050505020304" charset="0"/>
              </a:rPr>
              <a:t>в</a:t>
            </a:r>
            <a:r>
              <a:rPr lang="ru-RU" altLang="ru-RU" sz="4000">
                <a:latin typeface="Century Schoolbook" panose="02040604050505020304" charset="0"/>
                <a:cs typeface="Century Schoolbook" panose="02040604050505020304" charset="0"/>
              </a:rPr>
              <a:t>н</a:t>
            </a:r>
            <a:r>
              <a:rPr lang="ru-RU" altLang="ru-RU" sz="2400">
                <a:latin typeface="Century Schoolbook" panose="02040604050505020304" charset="0"/>
                <a:cs typeface="Century Schoolbook" panose="02040604050505020304" charset="0"/>
              </a:rPr>
              <a:t>о</a:t>
            </a:r>
            <a:r>
              <a:rPr lang="ru-RU" altLang="ru-RU" sz="4000">
                <a:latin typeface="Century Schoolbook" panose="02040604050505020304" charset="0"/>
                <a:cs typeface="Century Schoolbook" panose="02040604050505020304" charset="0"/>
              </a:rPr>
              <a:t>с</a:t>
            </a:r>
            <a:r>
              <a:rPr lang="ru-RU" altLang="ru-RU" sz="5400">
                <a:latin typeface="Century Schoolbook" panose="02040604050505020304" charset="0"/>
                <a:cs typeface="Century Schoolbook" panose="02040604050505020304" charset="0"/>
              </a:rPr>
              <a:t>т</a:t>
            </a:r>
            <a:r>
              <a:rPr lang="ru-RU" altLang="ru-RU" sz="3600">
                <a:latin typeface="Century Schoolbook" panose="02040604050505020304" charset="0"/>
                <a:cs typeface="Century Schoolbook" panose="02040604050505020304" charset="0"/>
              </a:rPr>
              <a:t>ь</a:t>
            </a:r>
            <a:endParaRPr lang="ru-RU" altLang="ru-RU" sz="3600">
              <a:latin typeface="Century Schoolbook" panose="02040604050505020304" charset="0"/>
              <a:cs typeface="Century Schoolbook" panose="020406040505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80670" y="1318260"/>
            <a:ext cx="6813550" cy="5189220"/>
          </a:xfrm>
        </p:spPr>
        <p:txBody>
          <a:bodyPr/>
          <a:p>
            <a:pPr indent="457200" algn="just"/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Физическая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нагрузка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улучшает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общее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состояние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организма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и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работу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лимфатической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системы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выводящей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токсины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из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организма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. </a:t>
            </a:r>
            <a:endParaRPr lang="en-US" altLang="ru-RU">
              <a:solidFill>
                <a:schemeClr val="tx1"/>
              </a:solidFill>
              <a:latin typeface="Century Schoolbook" panose="02040604050505020304" charset="0"/>
              <a:cs typeface="Century Schoolbook" panose="02040604050505020304" charset="0"/>
            </a:endParaRPr>
          </a:p>
          <a:p>
            <a:pPr indent="457200" algn="just"/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Согласно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исследованиям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люди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регулярно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занимающиеся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спортом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болеют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простудой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на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25%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реже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чем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те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кто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не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ведет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здоровый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образ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жизни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. </a:t>
            </a:r>
            <a:r>
              <a:rPr lang="ru-RU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	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Тем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не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менее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не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стоит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слишком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усердствовать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. </a:t>
            </a:r>
            <a:endParaRPr lang="en-US" altLang="ru-RU">
              <a:solidFill>
                <a:schemeClr val="tx1"/>
              </a:solidFill>
              <a:latin typeface="Century Schoolbook" panose="02040604050505020304" charset="0"/>
              <a:cs typeface="Century Schoolbook" panose="02040604050505020304" charset="0"/>
            </a:endParaRPr>
          </a:p>
          <a:p>
            <a:pPr indent="457200" algn="just"/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Всего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30-60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минут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спорта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в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день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позволяет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вас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стать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здоровее</a:t>
            </a:r>
            <a:endParaRPr lang="en-US" altLang="en-US">
              <a:solidFill>
                <a:schemeClr val="tx1"/>
              </a:solidFill>
              <a:latin typeface="Century Schoolbook" panose="02040604050505020304" charset="0"/>
              <a:cs typeface="Century Schoolbook" panose="02040604050505020304" charset="0"/>
            </a:endParaRPr>
          </a:p>
        </p:txBody>
      </p:sp>
      <p:pic>
        <p:nvPicPr>
          <p:cNvPr id="9" name="Изображение 8"/>
          <p:cNvPicPr/>
          <p:nvPr/>
        </p:nvPicPr>
        <p:blipFill>
          <a:blip r:embed="rId5"/>
          <a:stretch>
            <a:fillRect/>
          </a:stretch>
        </p:blipFill>
        <p:spPr>
          <a:xfrm>
            <a:off x="8779510" y="3429000"/>
            <a:ext cx="3095625" cy="2910840"/>
          </a:xfrm>
          <a:prstGeom prst="rect">
            <a:avLst/>
          </a:prstGeom>
        </p:spPr>
      </p:pic>
      <p:pic>
        <p:nvPicPr>
          <p:cNvPr id="10" name="Изображение 9"/>
          <p:cNvPicPr/>
          <p:nvPr/>
        </p:nvPicPr>
        <p:blipFill>
          <a:blip r:embed="rId6"/>
          <a:stretch>
            <a:fillRect/>
          </a:stretch>
        </p:blipFill>
        <p:spPr>
          <a:xfrm>
            <a:off x="7650480" y="732790"/>
            <a:ext cx="4177665" cy="24199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Изображение 10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98048" y="0"/>
            <a:ext cx="3000375" cy="2171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0990"/>
            <a:ext cx="10515600" cy="1325563"/>
          </a:xfrm>
        </p:spPr>
        <p:txBody>
          <a:bodyPr/>
          <a:p>
            <a:r>
              <a:rPr lang="ru-RU" altLang="en-US">
                <a:latin typeface="Century Schoolbook" panose="02040604050505020304" charset="0"/>
                <a:cs typeface="Century Schoolbook" panose="02040604050505020304" charset="0"/>
              </a:rPr>
              <a:t>З</a:t>
            </a:r>
            <a:r>
              <a:rPr lang="ru-RU" altLang="en-US" sz="4000">
                <a:latin typeface="Century Schoolbook" panose="02040604050505020304" charset="0"/>
                <a:cs typeface="Century Schoolbook" panose="02040604050505020304" charset="0"/>
              </a:rPr>
              <a:t>д</a:t>
            </a:r>
            <a:r>
              <a:rPr lang="ru-RU" altLang="en-US">
                <a:latin typeface="Century Schoolbook" panose="02040604050505020304" charset="0"/>
                <a:cs typeface="Century Schoolbook" panose="02040604050505020304" charset="0"/>
              </a:rPr>
              <a:t>о</a:t>
            </a:r>
            <a:r>
              <a:rPr lang="ru-RU" altLang="en-US" sz="3200">
                <a:latin typeface="Century Schoolbook" panose="02040604050505020304" charset="0"/>
                <a:cs typeface="Century Schoolbook" panose="02040604050505020304" charset="0"/>
              </a:rPr>
              <a:t>р</a:t>
            </a:r>
            <a:r>
              <a:rPr lang="ru-RU" altLang="en-US" sz="4000">
                <a:latin typeface="Century Schoolbook" panose="02040604050505020304" charset="0"/>
                <a:cs typeface="Century Schoolbook" panose="02040604050505020304" charset="0"/>
              </a:rPr>
              <a:t>о</a:t>
            </a:r>
            <a:r>
              <a:rPr lang="ru-RU" altLang="en-US">
                <a:latin typeface="Century Schoolbook" panose="02040604050505020304" charset="0"/>
                <a:cs typeface="Century Schoolbook" panose="02040604050505020304" charset="0"/>
              </a:rPr>
              <a:t>в</a:t>
            </a:r>
            <a:r>
              <a:rPr lang="ru-RU" altLang="en-US" sz="3600">
                <a:latin typeface="Century Schoolbook" panose="02040604050505020304" charset="0"/>
                <a:cs typeface="Century Schoolbook" panose="02040604050505020304" charset="0"/>
              </a:rPr>
              <a:t>о</a:t>
            </a:r>
            <a:r>
              <a:rPr lang="ru-RU" altLang="en-US">
                <a:latin typeface="Century Schoolbook" panose="02040604050505020304" charset="0"/>
                <a:cs typeface="Century Schoolbook" panose="02040604050505020304" charset="0"/>
              </a:rPr>
              <a:t>е </a:t>
            </a:r>
            <a:r>
              <a:rPr lang="ru-RU" altLang="en-US" sz="3200">
                <a:latin typeface="Century Schoolbook" panose="02040604050505020304" charset="0"/>
                <a:cs typeface="Century Schoolbook" panose="02040604050505020304" charset="0"/>
              </a:rPr>
              <a:t>п</a:t>
            </a:r>
            <a:r>
              <a:rPr lang="ru-RU" altLang="en-US" sz="4000">
                <a:latin typeface="Century Schoolbook" panose="02040604050505020304" charset="0"/>
                <a:cs typeface="Century Schoolbook" panose="02040604050505020304" charset="0"/>
              </a:rPr>
              <a:t>и</a:t>
            </a:r>
            <a:r>
              <a:rPr lang="ru-RU" altLang="en-US" sz="4800">
                <a:latin typeface="Century Schoolbook" panose="02040604050505020304" charset="0"/>
                <a:cs typeface="Century Schoolbook" panose="02040604050505020304" charset="0"/>
              </a:rPr>
              <a:t>т</a:t>
            </a:r>
            <a:r>
              <a:rPr lang="ru-RU" altLang="en-US">
                <a:latin typeface="Century Schoolbook" panose="02040604050505020304" charset="0"/>
                <a:cs typeface="Century Schoolbook" panose="02040604050505020304" charset="0"/>
              </a:rPr>
              <a:t>а</a:t>
            </a:r>
            <a:r>
              <a:rPr lang="ru-RU" altLang="en-US" sz="3200">
                <a:latin typeface="Century Schoolbook" panose="02040604050505020304" charset="0"/>
                <a:cs typeface="Century Schoolbook" panose="02040604050505020304" charset="0"/>
              </a:rPr>
              <a:t>н</a:t>
            </a:r>
            <a:r>
              <a:rPr lang="ru-RU" altLang="en-US">
                <a:latin typeface="Century Schoolbook" panose="02040604050505020304" charset="0"/>
                <a:cs typeface="Century Schoolbook" panose="02040604050505020304" charset="0"/>
              </a:rPr>
              <a:t>и</a:t>
            </a:r>
            <a:r>
              <a:rPr lang="ru-RU" altLang="en-US" sz="3600">
                <a:latin typeface="Century Schoolbook" panose="02040604050505020304" charset="0"/>
                <a:cs typeface="Century Schoolbook" panose="02040604050505020304" charset="0"/>
              </a:rPr>
              <a:t>е</a:t>
            </a:r>
            <a:endParaRPr lang="ru-RU" altLang="en-US" sz="3600">
              <a:latin typeface="Century Schoolbook" panose="02040604050505020304" charset="0"/>
              <a:cs typeface="Century Schoolbook" panose="020406040505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941070" y="1825625"/>
            <a:ext cx="10515600" cy="4351338"/>
          </a:xfrm>
        </p:spPr>
        <p:txBody>
          <a:bodyPr/>
          <a:p>
            <a:pPr indent="457200" algn="just"/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Здоровое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питание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–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понятие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очень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обширное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(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об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этом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написаны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объёмные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научные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труды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),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однако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основные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принципы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рационального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подхода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к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пище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следующие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:</a:t>
            </a:r>
            <a:endParaRPr lang="en-US" altLang="ru-RU" sz="1600">
              <a:solidFill>
                <a:schemeClr val="tx1"/>
              </a:solidFill>
              <a:latin typeface="Century Schoolbook" panose="02040604050505020304" charset="0"/>
              <a:cs typeface="Century Schoolbook" panose="02040604050505020304" charset="0"/>
            </a:endParaRPr>
          </a:p>
          <a:p>
            <a:pPr algn="just"/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Ограничение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животных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жиров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;</a:t>
            </a:r>
            <a:endParaRPr lang="en-US" altLang="ru-RU" sz="1600">
              <a:solidFill>
                <a:schemeClr val="tx1"/>
              </a:solidFill>
              <a:latin typeface="Century Schoolbook" panose="02040604050505020304" charset="0"/>
              <a:cs typeface="Century Schoolbook" panose="02040604050505020304" charset="0"/>
            </a:endParaRPr>
          </a:p>
          <a:p>
            <a:pPr algn="just"/>
            <a:endParaRPr lang="en-US" altLang="ru-RU" sz="1600">
              <a:solidFill>
                <a:schemeClr val="tx1"/>
              </a:solidFill>
              <a:latin typeface="Century Schoolbook" panose="02040604050505020304" charset="0"/>
              <a:cs typeface="Century Schoolbook" panose="02040604050505020304" charset="0"/>
            </a:endParaRPr>
          </a:p>
          <a:p>
            <a:pPr algn="just"/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Включение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в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меню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повышенного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количества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растительных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продуктов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;</a:t>
            </a:r>
            <a:endParaRPr lang="en-US" altLang="ru-RU" sz="1600">
              <a:solidFill>
                <a:schemeClr val="tx1"/>
              </a:solidFill>
              <a:latin typeface="Century Schoolbook" panose="02040604050505020304" charset="0"/>
              <a:cs typeface="Century Schoolbook" panose="02040604050505020304" charset="0"/>
            </a:endParaRPr>
          </a:p>
          <a:p>
            <a:pPr algn="just"/>
            <a:endParaRPr lang="en-US" altLang="ru-RU" sz="1600">
              <a:solidFill>
                <a:schemeClr val="tx1"/>
              </a:solidFill>
              <a:latin typeface="Century Schoolbook" panose="02040604050505020304" charset="0"/>
              <a:cs typeface="Century Schoolbook" panose="02040604050505020304" charset="0"/>
            </a:endParaRPr>
          </a:p>
          <a:p>
            <a:pPr algn="just"/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Исключение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из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повседневного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рациона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«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быстрых</a:t>
            </a:r>
            <a:r>
              <a:rPr lang="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»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углеводов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–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сладостей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,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сдобы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,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газировки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,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фаст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-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фуда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,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чипсов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и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прочей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«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мусорной</a:t>
            </a:r>
            <a:r>
              <a:rPr lang="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»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еды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;</a:t>
            </a:r>
            <a:endParaRPr lang="en-US" altLang="ru-RU" sz="1600">
              <a:solidFill>
                <a:schemeClr val="tx1"/>
              </a:solidFill>
              <a:latin typeface="Century Schoolbook" panose="02040604050505020304" charset="0"/>
              <a:cs typeface="Century Schoolbook" panose="02040604050505020304" charset="0"/>
            </a:endParaRPr>
          </a:p>
          <a:p>
            <a:pPr algn="just"/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Переход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на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дробное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питание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(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небольшое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количество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пищи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за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один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прием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);</a:t>
            </a:r>
            <a:endParaRPr lang="en-US" altLang="ru-RU" sz="1600">
              <a:solidFill>
                <a:schemeClr val="tx1"/>
              </a:solidFill>
              <a:latin typeface="Century Schoolbook" panose="02040604050505020304" charset="0"/>
              <a:cs typeface="Century Schoolbook" panose="02040604050505020304" charset="0"/>
            </a:endParaRPr>
          </a:p>
          <a:p>
            <a:pPr algn="just"/>
            <a:endParaRPr lang="en-US" altLang="ru-RU" sz="1600">
              <a:solidFill>
                <a:schemeClr val="tx1"/>
              </a:solidFill>
              <a:latin typeface="Century Schoolbook" panose="02040604050505020304" charset="0"/>
              <a:cs typeface="Century Schoolbook" panose="02040604050505020304" charset="0"/>
            </a:endParaRPr>
          </a:p>
          <a:p>
            <a:pPr algn="just"/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Употребление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продуктов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богатых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витаминами</a:t>
            </a:r>
            <a:r>
              <a:rPr lang="en-US" altLang="ru-RU" sz="1600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.</a:t>
            </a:r>
            <a:endParaRPr lang="en-US" altLang="ru-RU" sz="1600">
              <a:solidFill>
                <a:schemeClr val="tx1"/>
              </a:solidFill>
              <a:latin typeface="Century Schoolbook" panose="02040604050505020304" charset="0"/>
              <a:cs typeface="Century Schoolbook" panose="02040604050505020304" charset="0"/>
            </a:endParaRPr>
          </a:p>
        </p:txBody>
      </p:sp>
      <p:pic>
        <p:nvPicPr>
          <p:cNvPr id="5" name="Изображение 4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23215" y="2289175"/>
            <a:ext cx="534035" cy="467360"/>
          </a:xfrm>
          <a:prstGeom prst="rect">
            <a:avLst/>
          </a:prstGeom>
        </p:spPr>
      </p:pic>
      <p:pic>
        <p:nvPicPr>
          <p:cNvPr id="7" name="Изображение 6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23215" y="2961640"/>
            <a:ext cx="534035" cy="467360"/>
          </a:xfrm>
          <a:prstGeom prst="rect">
            <a:avLst/>
          </a:prstGeom>
        </p:spPr>
      </p:pic>
      <p:pic>
        <p:nvPicPr>
          <p:cNvPr id="8" name="Изображение 7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23215" y="3768090"/>
            <a:ext cx="534035" cy="467360"/>
          </a:xfrm>
          <a:prstGeom prst="rect">
            <a:avLst/>
          </a:prstGeom>
        </p:spPr>
      </p:pic>
      <p:pic>
        <p:nvPicPr>
          <p:cNvPr id="9" name="Изображение 8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23215" y="4391025"/>
            <a:ext cx="534035" cy="467360"/>
          </a:xfrm>
          <a:prstGeom prst="rect">
            <a:avLst/>
          </a:prstGeom>
        </p:spPr>
      </p:pic>
      <p:pic>
        <p:nvPicPr>
          <p:cNvPr id="10" name="Изображение 9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23215" y="5120005"/>
            <a:ext cx="534035" cy="4673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Изображение 10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3000000">
            <a:off x="7700963" y="2690495"/>
            <a:ext cx="3000375" cy="2362200"/>
          </a:xfrm>
          <a:prstGeom prst="rect">
            <a:avLst/>
          </a:prstGeom>
        </p:spPr>
      </p:pic>
      <p:pic>
        <p:nvPicPr>
          <p:cNvPr id="9" name="Изображение 8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1700000">
            <a:off x="8383270" y="552450"/>
            <a:ext cx="2463800" cy="1442085"/>
          </a:xfrm>
          <a:prstGeom prst="rect">
            <a:avLst/>
          </a:prstGeom>
        </p:spPr>
      </p:pic>
      <p:pic>
        <p:nvPicPr>
          <p:cNvPr id="6" name="Изображение 5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20460000">
            <a:off x="5521008" y="2247900"/>
            <a:ext cx="3000375" cy="2362200"/>
          </a:xfrm>
          <a:prstGeom prst="rect">
            <a:avLst/>
          </a:prstGeom>
        </p:spPr>
      </p:pic>
      <p:pic>
        <p:nvPicPr>
          <p:cNvPr id="8" name="Изображение 7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500000">
            <a:off x="9093518" y="3779520"/>
            <a:ext cx="3000375" cy="2362200"/>
          </a:xfrm>
          <a:prstGeom prst="rect">
            <a:avLst/>
          </a:prstGeom>
        </p:spPr>
      </p:pic>
      <p:pic>
        <p:nvPicPr>
          <p:cNvPr id="4" name="Изображени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8175308" y="705485"/>
            <a:ext cx="3819524" cy="3619500"/>
          </a:xfrm>
          <a:prstGeom prst="rect">
            <a:avLst/>
          </a:prstGeom>
        </p:spPr>
      </p:pic>
      <p:pic>
        <p:nvPicPr>
          <p:cNvPr id="7" name="Изображение 6"/>
          <p:cNvPicPr/>
          <p:nvPr/>
        </p:nvPicPr>
        <p:blipFill>
          <a:blip r:embed="rId3"/>
          <a:stretch>
            <a:fillRect/>
          </a:stretch>
        </p:blipFill>
        <p:spPr>
          <a:xfrm>
            <a:off x="5456555" y="0"/>
            <a:ext cx="3476625" cy="30003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80" y="180975"/>
            <a:ext cx="8143875" cy="1677670"/>
          </a:xfrm>
        </p:spPr>
        <p:txBody>
          <a:bodyPr/>
          <a:p>
            <a:r>
              <a:rPr lang="ru-RU" altLang="ru-RU">
                <a:latin typeface="Century Schoolbook" panose="02040604050505020304" charset="0"/>
                <a:cs typeface="Century Schoolbook" panose="02040604050505020304" charset="0"/>
              </a:rPr>
              <a:t>П</a:t>
            </a:r>
            <a:r>
              <a:rPr lang="ru-RU" altLang="ru-RU" sz="3600">
                <a:latin typeface="Century Schoolbook" panose="02040604050505020304" charset="0"/>
                <a:cs typeface="Century Schoolbook" panose="02040604050505020304" charset="0"/>
              </a:rPr>
              <a:t>о</a:t>
            </a:r>
            <a:r>
              <a:rPr lang="ru-RU" altLang="ru-RU">
                <a:latin typeface="Century Schoolbook" panose="02040604050505020304" charset="0"/>
                <a:cs typeface="Century Schoolbook" panose="02040604050505020304" charset="0"/>
              </a:rPr>
              <a:t>л</a:t>
            </a:r>
            <a:r>
              <a:rPr lang="ru-RU" altLang="ru-RU" sz="3200">
                <a:latin typeface="Century Schoolbook" panose="02040604050505020304" charset="0"/>
                <a:cs typeface="Century Schoolbook" panose="02040604050505020304" charset="0"/>
              </a:rPr>
              <a:t>н</a:t>
            </a:r>
            <a:r>
              <a:rPr lang="ru-RU" altLang="ru-RU">
                <a:latin typeface="Century Schoolbook" panose="02040604050505020304" charset="0"/>
                <a:cs typeface="Century Schoolbook" panose="02040604050505020304" charset="0"/>
              </a:rPr>
              <a:t>оц</a:t>
            </a:r>
            <a:r>
              <a:rPr lang="ru-RU" altLang="ru-RU" sz="6000">
                <a:latin typeface="Century Schoolbook" panose="02040604050505020304" charset="0"/>
                <a:cs typeface="Century Schoolbook" panose="02040604050505020304" charset="0"/>
              </a:rPr>
              <a:t>е</a:t>
            </a:r>
            <a:r>
              <a:rPr lang="ru-RU" altLang="ru-RU">
                <a:latin typeface="Century Schoolbook" panose="02040604050505020304" charset="0"/>
                <a:cs typeface="Century Schoolbook" panose="02040604050505020304" charset="0"/>
              </a:rPr>
              <a:t>н</a:t>
            </a:r>
            <a:r>
              <a:rPr lang="ru-RU" altLang="ru-RU" sz="3600">
                <a:latin typeface="Century Schoolbook" panose="02040604050505020304" charset="0"/>
                <a:cs typeface="Century Schoolbook" panose="02040604050505020304" charset="0"/>
              </a:rPr>
              <a:t>н</a:t>
            </a:r>
            <a:r>
              <a:rPr lang="ru-RU" altLang="ru-RU">
                <a:latin typeface="Century Schoolbook" panose="02040604050505020304" charset="0"/>
                <a:cs typeface="Century Schoolbook" panose="02040604050505020304" charset="0"/>
              </a:rPr>
              <a:t>ы</a:t>
            </a:r>
            <a:r>
              <a:rPr lang="ru-RU" altLang="ru-RU" sz="2800">
                <a:latin typeface="Century Schoolbook" panose="02040604050505020304" charset="0"/>
                <a:cs typeface="Century Schoolbook" panose="02040604050505020304" charset="0"/>
              </a:rPr>
              <a:t>й</a:t>
            </a:r>
            <a:r>
              <a:rPr lang="ru-RU" altLang="ru-RU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ru-RU" altLang="ru-RU" sz="6600">
                <a:latin typeface="Century Schoolbook" panose="02040604050505020304" charset="0"/>
                <a:cs typeface="Century Schoolbook" panose="02040604050505020304" charset="0"/>
              </a:rPr>
              <a:t>с</a:t>
            </a:r>
            <a:r>
              <a:rPr lang="ru-RU" altLang="ru-RU">
                <a:latin typeface="Century Schoolbook" panose="02040604050505020304" charset="0"/>
                <a:cs typeface="Century Schoolbook" panose="02040604050505020304" charset="0"/>
              </a:rPr>
              <a:t>о</a:t>
            </a:r>
            <a:r>
              <a:rPr lang="ru-RU" altLang="ru-RU" sz="3200">
                <a:latin typeface="Century Schoolbook" panose="02040604050505020304" charset="0"/>
                <a:cs typeface="Century Schoolbook" panose="02040604050505020304" charset="0"/>
              </a:rPr>
              <a:t>н</a:t>
            </a:r>
            <a:endParaRPr lang="ru-RU" altLang="ru-RU" sz="3200">
              <a:latin typeface="Century Schoolbook" panose="02040604050505020304" charset="0"/>
              <a:cs typeface="Century Schoolbook" panose="020406040505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32080" y="1963420"/>
            <a:ext cx="5654675" cy="4581525"/>
          </a:xfrm>
        </p:spPr>
        <p:txBody>
          <a:bodyPr>
            <a:noAutofit/>
          </a:bodyPr>
          <a:p>
            <a:pPr indent="457200" algn="just"/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Крепкий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сон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—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один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из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лучших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способов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оставаться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здоровым </a:t>
            </a:r>
            <a:r>
              <a:rPr lang="ru-RU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и быстро восстанавливаться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. </a:t>
            </a:r>
            <a:endParaRPr lang="en-US" altLang="ru-RU">
              <a:solidFill>
                <a:schemeClr val="tx1"/>
              </a:solidFill>
              <a:latin typeface="Century Schoolbook" panose="02040604050505020304" charset="0"/>
              <a:cs typeface="Century Schoolbook" panose="02040604050505020304" charset="0"/>
            </a:endParaRPr>
          </a:p>
          <a:p>
            <a:pPr indent="457200" algn="just"/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Люди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которые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спят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по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7 — 8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часов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однозначно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поступают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правильно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. </a:t>
            </a:r>
            <a:endParaRPr lang="en-US" altLang="ru-RU">
              <a:solidFill>
                <a:schemeClr val="tx1"/>
              </a:solidFill>
              <a:latin typeface="Century Schoolbook" panose="02040604050505020304" charset="0"/>
              <a:cs typeface="Century Schoolbook" panose="02040604050505020304" charset="0"/>
            </a:endParaRPr>
          </a:p>
          <a:p>
            <a:pPr indent="457200" algn="just"/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Хороший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ночной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сон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укрепляет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иммунную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систему</a:t>
            </a:r>
            <a:r>
              <a:rPr lang="en-US" altLang="ru-RU">
                <a:solidFill>
                  <a:schemeClr val="tx1"/>
                </a:solidFill>
                <a:latin typeface="Century Schoolbook" panose="02040604050505020304" charset="0"/>
                <a:cs typeface="Century Schoolbook" panose="02040604050505020304" charset="0"/>
              </a:rPr>
              <a:t>.</a:t>
            </a:r>
            <a:endParaRPr lang="en-US" altLang="ru-RU">
              <a:solidFill>
                <a:schemeClr val="tx1"/>
              </a:solidFill>
              <a:latin typeface="Century Schoolbook" panose="02040604050505020304" charset="0"/>
              <a:cs typeface="Century Schoolbook" panose="02040604050505020304" charset="0"/>
            </a:endParaRPr>
          </a:p>
        </p:txBody>
      </p:sp>
      <p:pic>
        <p:nvPicPr>
          <p:cNvPr id="5" name="Изображение 4"/>
          <p:cNvPicPr/>
          <p:nvPr/>
        </p:nvPicPr>
        <p:blipFill>
          <a:blip r:embed="rId3"/>
          <a:stretch>
            <a:fillRect/>
          </a:stretch>
        </p:blipFill>
        <p:spPr>
          <a:xfrm rot="21060000">
            <a:off x="7383780" y="3141345"/>
            <a:ext cx="2731770" cy="2439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2188</Words>
  <Application>WPS Presentation</Application>
  <PresentationFormat>宽屏</PresentationFormat>
  <Paragraphs>51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Calibri Light</vt:lpstr>
      <vt:lpstr>Century Schoolbook</vt:lpstr>
      <vt:lpstr>Microsoft YaHei</vt:lpstr>
      <vt:lpstr>Arial Unicode MS</vt:lpstr>
      <vt:lpstr>Calibri</vt:lpstr>
      <vt:lpstr>Office Theme</vt:lpstr>
      <vt:lpstr> LivingWater</vt:lpstr>
      <vt:lpstr>Журнал о здоровье, в котором собраны полезные советы для поддержания высокого уровня здоровья, красоты, молодости и жизненных сил.   </vt:lpstr>
      <vt:lpstr>Мы собрали для вас избранные советы лучших врачей, тренеров и диетологово том, как сохранить свое здоровье, молодость и силу надолго</vt:lpstr>
      <vt:lpstr>Ты то, что ты ешь</vt:lpstr>
      <vt:lpstr>ЗДОРОВЫЙ ОБРАЗ ЖИЗНИ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Диана</cp:lastModifiedBy>
  <cp:revision>22</cp:revision>
  <dcterms:created xsi:type="dcterms:W3CDTF">2025-05-29T16:19:00Z</dcterms:created>
  <dcterms:modified xsi:type="dcterms:W3CDTF">2025-05-29T18:44:20Z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1049-12.2.0.21179</vt:lpwstr>
  </property>
  <property fmtid="{D5CDD505-2E9C-101B-9397-08002B2CF9AE}" pid="3" name="ICV">
    <vt:lpwstr>04D6265B611D4F7F8C13BBFE0D94A96A_12</vt:lpwstr>
  </property>
</Properties>
</file>