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96" r:id="rId2"/>
    <p:sldId id="321" r:id="rId3"/>
    <p:sldId id="322" r:id="rId4"/>
    <p:sldId id="323" r:id="rId5"/>
    <p:sldId id="324" r:id="rId6"/>
    <p:sldId id="325" r:id="rId7"/>
    <p:sldId id="326" r:id="rId8"/>
    <p:sldId id="327" r:id="rId9"/>
    <p:sldId id="328" r:id="rId10"/>
    <p:sldId id="297" r:id="rId11"/>
    <p:sldId id="298" r:id="rId12"/>
    <p:sldId id="299" r:id="rId13"/>
    <p:sldId id="300" r:id="rId14"/>
    <p:sldId id="301" r:id="rId15"/>
    <p:sldId id="302" r:id="rId16"/>
    <p:sldId id="256" r:id="rId17"/>
    <p:sldId id="295" r:id="rId18"/>
    <p:sldId id="282" r:id="rId19"/>
    <p:sldId id="291" r:id="rId20"/>
    <p:sldId id="283" r:id="rId21"/>
    <p:sldId id="284" r:id="rId22"/>
    <p:sldId id="285" r:id="rId23"/>
    <p:sldId id="292" r:id="rId24"/>
    <p:sldId id="287" r:id="rId25"/>
    <p:sldId id="288" r:id="rId26"/>
    <p:sldId id="289" r:id="rId27"/>
    <p:sldId id="294" r:id="rId28"/>
    <p:sldId id="293" r:id="rId29"/>
    <p:sldId id="303" r:id="rId30"/>
    <p:sldId id="304" r:id="rId31"/>
    <p:sldId id="305" r:id="rId32"/>
    <p:sldId id="306" r:id="rId33"/>
    <p:sldId id="307" r:id="rId34"/>
    <p:sldId id="308" r:id="rId35"/>
    <p:sldId id="309" r:id="rId36"/>
    <p:sldId id="310" r:id="rId37"/>
    <p:sldId id="312" r:id="rId38"/>
    <p:sldId id="313" r:id="rId39"/>
    <p:sldId id="314" r:id="rId40"/>
    <p:sldId id="315" r:id="rId41"/>
    <p:sldId id="316" r:id="rId42"/>
    <p:sldId id="317" r:id="rId43"/>
    <p:sldId id="318" r:id="rId44"/>
    <p:sldId id="319" r:id="rId45"/>
    <p:sldId id="320"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C0000"/>
    <a:srgbClr val="19434F"/>
    <a:srgbClr val="680000"/>
    <a:srgbClr val="8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1" autoAdjust="0"/>
    <p:restoredTop sz="94660"/>
  </p:normalViewPr>
  <p:slideViewPr>
    <p:cSldViewPr>
      <p:cViewPr>
        <p:scale>
          <a:sx n="100" d="100"/>
          <a:sy n="100" d="100"/>
        </p:scale>
        <p:origin x="-1944" y="-3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53B113-B271-470F-82BB-FA1C42CA8A2E}" type="datetimeFigureOut">
              <a:rPr lang="ru-RU" smtClean="0"/>
              <a:pPr/>
              <a:t>11.02.2020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F5898-5C0D-4B9B-94D8-5CEE3306156C}" type="slidenum">
              <a:rPr lang="ru-RU" smtClean="0"/>
              <a:pPr/>
              <a:t>‹#›</a:t>
            </a:fld>
            <a:endParaRPr lang="ru-RU"/>
          </a:p>
        </p:txBody>
      </p:sp>
    </p:spTree>
    <p:extLst>
      <p:ext uri="{BB962C8B-B14F-4D97-AF65-F5344CB8AC3E}">
        <p14:creationId xmlns:p14="http://schemas.microsoft.com/office/powerpoint/2010/main" xmlns="" val="128367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4EBDD46-6CBB-4B76-96A3-B181F07976C9}" type="slidenum">
              <a:rPr lang="ru-RU" smtClean="0">
                <a:latin typeface="Times New Roman" pitchFamily="18" charset="0"/>
              </a:rPr>
              <a:pPr/>
              <a:t>10</a:t>
            </a:fld>
            <a:endParaRPr lang="ru-RU" smtClean="0">
              <a:latin typeface="Times New Roman"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AE1A060-2A3D-46B2-82B5-5110E19D518D}" type="slidenum">
              <a:rPr lang="ru-RU" smtClean="0">
                <a:latin typeface="Times New Roman" pitchFamily="18" charset="0"/>
              </a:rPr>
              <a:pPr/>
              <a:t>11</a:t>
            </a:fld>
            <a:endParaRPr lang="ru-RU" smtClean="0">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E58699B-D7DD-4047-A20B-977A51647886}" type="slidenum">
              <a:rPr lang="ru-RU" smtClean="0">
                <a:latin typeface="Times New Roman" pitchFamily="18" charset="0"/>
              </a:rPr>
              <a:pPr/>
              <a:t>13</a:t>
            </a:fld>
            <a:endParaRPr lang="ru-RU"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CC5970-3359-41FC-B67B-7AB7F5ECE9E8}" type="slidenum">
              <a:rPr lang="ru-RU" smtClean="0"/>
              <a:pPr/>
              <a:t>20</a:t>
            </a:fld>
            <a:endParaRPr lang="ru-RU"/>
          </a:p>
        </p:txBody>
      </p:sp>
    </p:spTree>
    <p:extLst>
      <p:ext uri="{BB962C8B-B14F-4D97-AF65-F5344CB8AC3E}">
        <p14:creationId xmlns:p14="http://schemas.microsoft.com/office/powerpoint/2010/main" xmlns="" val="27906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FF5898-5C0D-4B9B-94D8-5CEE3306156C}" type="slidenum">
              <a:rPr lang="ru-RU" smtClean="0"/>
              <a:pPr/>
              <a:t>23</a:t>
            </a:fld>
            <a:endParaRPr lang="ru-RU"/>
          </a:p>
        </p:txBody>
      </p:sp>
    </p:spTree>
    <p:extLst>
      <p:ext uri="{BB962C8B-B14F-4D97-AF65-F5344CB8AC3E}">
        <p14:creationId xmlns:p14="http://schemas.microsoft.com/office/powerpoint/2010/main" xmlns="" val="383228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96047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177940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104762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572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981200"/>
            <a:ext cx="3810000" cy="4114800"/>
          </a:xfrm>
        </p:spPr>
        <p:txBody>
          <a:bodyPr>
            <a:normAutofit/>
          </a:bodyPr>
          <a:lstStyle/>
          <a:p>
            <a:pPr lvl="0"/>
            <a:endParaRPr lang="ru-RU" noProof="0"/>
          </a:p>
        </p:txBody>
      </p:sp>
      <p:sp>
        <p:nvSpPr>
          <p:cNvPr id="5" name="Дата 4"/>
          <p:cNvSpPr>
            <a:spLocks noGrp="1"/>
          </p:cNvSpPr>
          <p:nvPr>
            <p:ph type="dt" sz="half" idx="10"/>
          </p:nvPr>
        </p:nvSpPr>
        <p:spPr>
          <a:xfrm>
            <a:off x="685800" y="6248400"/>
            <a:ext cx="19050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8400"/>
            <a:ext cx="1905000" cy="457200"/>
          </a:xfrm>
        </p:spPr>
        <p:txBody>
          <a:bodyPr/>
          <a:lstStyle>
            <a:lvl1pPr>
              <a:defRPr/>
            </a:lvl1pPr>
          </a:lstStyle>
          <a:p>
            <a:pPr>
              <a:defRPr/>
            </a:pPr>
            <a:fld id="{951D25B9-B555-432F-A51B-CA85A44C6F14}"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endParaRPr lang="ru-RU"/>
          </a:p>
        </p:txBody>
      </p:sp>
      <p:sp>
        <p:nvSpPr>
          <p:cNvPr id="7" name="Rectangle 3"/>
          <p:cNvSpPr>
            <a:spLocks noGrp="1" noChangeArrowheads="1"/>
          </p:cNvSpPr>
          <p:nvPr>
            <p:ph type="sldNum" sz="quarter" idx="11"/>
          </p:nvPr>
        </p:nvSpPr>
        <p:spPr>
          <a:ln/>
        </p:spPr>
        <p:txBody>
          <a:bodyPr/>
          <a:lstStyle>
            <a:lvl1pPr>
              <a:defRPr/>
            </a:lvl1pPr>
          </a:lstStyle>
          <a:p>
            <a:pPr>
              <a:defRPr/>
            </a:pPr>
            <a:fld id="{ACEEE2BD-0B80-46C7-A979-2C23C2630A85}" type="slidenum">
              <a:rPr lang="ru-RU"/>
              <a:pPr>
                <a:defRPr/>
              </a:pPr>
              <a:t>‹#›</a:t>
            </a:fld>
            <a:endParaRPr lang="ru-RU"/>
          </a:p>
        </p:txBody>
      </p:sp>
      <p:sp>
        <p:nvSpPr>
          <p:cNvPr id="8"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9FB4B0D7-0386-4AB9-B82E-6E951617906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269632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54764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39515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358988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224086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4120886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35478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E8C7239-CFE3-461A-894D-D67957E56BF1}" type="datetimeFigureOut">
              <a:rPr lang="ru-RU" smtClean="0"/>
              <a:pPr/>
              <a:t>11.02.2020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CA277C-D023-4799-8BC3-32D44A5D05F2}" type="slidenum">
              <a:rPr lang="ru-RU" smtClean="0"/>
              <a:pPr/>
              <a:t>‹#›</a:t>
            </a:fld>
            <a:endParaRPr lang="ru-RU"/>
          </a:p>
        </p:txBody>
      </p:sp>
    </p:spTree>
    <p:extLst>
      <p:ext uri="{BB962C8B-B14F-4D97-AF65-F5344CB8AC3E}">
        <p14:creationId xmlns:p14="http://schemas.microsoft.com/office/powerpoint/2010/main" xmlns="" val="13801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file:///C:\Program%20Files\Microsoft%20Office\Office14\WINWORD.EXE"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duotone>
              <a:schemeClr val="accent1">
                <a:shade val="45000"/>
                <a:satMod val="135000"/>
              </a:schemeClr>
              <a:prstClr val="white"/>
            </a:duotone>
            <a:extLst>
              <a:ext uri="{BEBA8EAE-BF5A-486C-A8C5-ECC9F3942E4B}">
                <a14:imgProps xmlns:a14="http://schemas.microsoft.com/office/drawing/2010/main" xmlns="">
                  <a14:imgLayer r:embed="rId17">
                    <a14:imgEffect>
                      <a14:colorTemperature colorTemp="11500"/>
                    </a14:imgEffect>
                    <a14:imgEffect>
                      <a14:saturation sat="25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C7239-CFE3-461A-894D-D67957E56BF1}" type="datetimeFigureOut">
              <a:rPr lang="ru-RU" smtClean="0"/>
              <a:pPr/>
              <a:t>11.02.2020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A277C-D023-4799-8BC3-32D44A5D05F2}" type="slidenum">
              <a:rPr lang="ru-RU" smtClean="0"/>
              <a:pPr/>
              <a:t>‹#›</a:t>
            </a:fld>
            <a:endParaRPr lang="ru-RU"/>
          </a:p>
        </p:txBody>
      </p:sp>
      <p:sp>
        <p:nvSpPr>
          <p:cNvPr id="7" name="Прямоугольник 6"/>
          <p:cNvSpPr/>
          <p:nvPr userDrawn="1"/>
        </p:nvSpPr>
        <p:spPr>
          <a:xfrm>
            <a:off x="0" y="0"/>
            <a:ext cx="9144000" cy="6858000"/>
          </a:xfrm>
          <a:prstGeom prst="rect">
            <a:avLst/>
          </a:prstGeom>
          <a:gradFill>
            <a:gsLst>
              <a:gs pos="78000">
                <a:schemeClr val="bg1">
                  <a:alpha val="0"/>
                </a:schemeClr>
              </a:gs>
              <a:gs pos="100000">
                <a:schemeClr val="tx2">
                  <a:lumMod val="60000"/>
                  <a:lumOff val="40000"/>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userDrawn="1"/>
        </p:nvGrpSpPr>
        <p:grpSpPr>
          <a:xfrm>
            <a:off x="7966685" y="6189600"/>
            <a:ext cx="648072" cy="345211"/>
            <a:chOff x="3635760" y="2132856"/>
            <a:chExt cx="3024472" cy="1296144"/>
          </a:xfrm>
        </p:grpSpPr>
        <p:sp>
          <p:nvSpPr>
            <p:cNvPr id="9" name="Овал 3"/>
            <p:cNvSpPr/>
            <p:nvPr/>
          </p:nvSpPr>
          <p:spPr>
            <a:xfrm>
              <a:off x="3635760" y="2132856"/>
              <a:ext cx="3024472" cy="1296144"/>
            </a:xfrm>
            <a:custGeom>
              <a:avLst/>
              <a:gdLst>
                <a:gd name="connsiteX0" fmla="*/ 0 w 3024336"/>
                <a:gd name="connsiteY0" fmla="*/ 648072 h 1296144"/>
                <a:gd name="connsiteX1" fmla="*/ 1512168 w 3024336"/>
                <a:gd name="connsiteY1" fmla="*/ 0 h 1296144"/>
                <a:gd name="connsiteX2" fmla="*/ 3024336 w 3024336"/>
                <a:gd name="connsiteY2" fmla="*/ 648072 h 1296144"/>
                <a:gd name="connsiteX3" fmla="*/ 1512168 w 3024336"/>
                <a:gd name="connsiteY3" fmla="*/ 1296144 h 1296144"/>
                <a:gd name="connsiteX4" fmla="*/ 0 w 3024336"/>
                <a:gd name="connsiteY4" fmla="*/ 648072 h 1296144"/>
                <a:gd name="connsiteX0" fmla="*/ 136 w 3024472"/>
                <a:gd name="connsiteY0" fmla="*/ 648072 h 1296144"/>
                <a:gd name="connsiteX1" fmla="*/ 1512304 w 3024472"/>
                <a:gd name="connsiteY1" fmla="*/ 0 h 1296144"/>
                <a:gd name="connsiteX2" fmla="*/ 3024472 w 3024472"/>
                <a:gd name="connsiteY2" fmla="*/ 648072 h 1296144"/>
                <a:gd name="connsiteX3" fmla="*/ 1512304 w 3024472"/>
                <a:gd name="connsiteY3" fmla="*/ 1296144 h 1296144"/>
                <a:gd name="connsiteX4" fmla="*/ 136 w 3024472"/>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472" h="1296144">
                  <a:moveTo>
                    <a:pt x="136" y="648072"/>
                  </a:moveTo>
                  <a:cubicBezTo>
                    <a:pt x="11425" y="7930"/>
                    <a:pt x="677157" y="0"/>
                    <a:pt x="1512304" y="0"/>
                  </a:cubicBezTo>
                  <a:cubicBezTo>
                    <a:pt x="2347451" y="0"/>
                    <a:pt x="3024472" y="290152"/>
                    <a:pt x="3024472" y="648072"/>
                  </a:cubicBezTo>
                  <a:cubicBezTo>
                    <a:pt x="3024472" y="1005992"/>
                    <a:pt x="2347451" y="1296144"/>
                    <a:pt x="1512304" y="1296144"/>
                  </a:cubicBezTo>
                  <a:cubicBezTo>
                    <a:pt x="677157" y="1296144"/>
                    <a:pt x="-11153" y="1288214"/>
                    <a:pt x="136" y="648072"/>
                  </a:cubicBezTo>
                  <a:close/>
                </a:path>
              </a:pathLst>
            </a:custGeom>
            <a:solidFill>
              <a:schemeClr val="tx1">
                <a:lumMod val="75000"/>
                <a:lumOff val="25000"/>
              </a:schemeClr>
            </a:solidFill>
            <a:ln>
              <a:noFill/>
            </a:ln>
            <a:scene3d>
              <a:camera prst="orthographicFront">
                <a:rot lat="0" lon="20399994" rev="0"/>
              </a:camera>
              <a:lightRig rig="threePt" dir="t">
                <a:rot lat="0" lon="0" rev="3000000"/>
              </a:lightRig>
            </a:scene3d>
            <a:sp3d>
              <a:bevelT w="101600" h="698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hlinkClick r:id="" action="ppaction://hlinkshowjump?jump=nextslide"/>
            </p:cNvPr>
            <p:cNvSpPr/>
            <p:nvPr/>
          </p:nvSpPr>
          <p:spPr>
            <a:xfrm>
              <a:off x="4355976" y="2371458"/>
              <a:ext cx="2016224" cy="802027"/>
            </a:xfrm>
            <a:prstGeom prst="ellipse">
              <a:avLst/>
            </a:prstGeom>
            <a:solidFill>
              <a:srgbClr val="92D050"/>
            </a:solidFill>
            <a:ln>
              <a:noFill/>
            </a:ln>
            <a:scene3d>
              <a:camera prst="orthographicFront">
                <a:rot lat="0" lon="20099993" rev="0"/>
              </a:camera>
              <a:lightRig rig="threePt" dir="t">
                <a:rot lat="0" lon="0" rev="4200000"/>
              </a:lightRig>
            </a:scene3d>
            <a:sp3d>
              <a:bevelT w="177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10"/>
          <p:cNvGrpSpPr/>
          <p:nvPr userDrawn="1"/>
        </p:nvGrpSpPr>
        <p:grpSpPr>
          <a:xfrm flipH="1">
            <a:off x="7294769" y="6190869"/>
            <a:ext cx="648072" cy="345211"/>
            <a:chOff x="3635760" y="2132856"/>
            <a:chExt cx="3024472" cy="1296144"/>
          </a:xfrm>
        </p:grpSpPr>
        <p:sp>
          <p:nvSpPr>
            <p:cNvPr id="12" name="Овал 3"/>
            <p:cNvSpPr/>
            <p:nvPr/>
          </p:nvSpPr>
          <p:spPr>
            <a:xfrm>
              <a:off x="3635760" y="2132856"/>
              <a:ext cx="3024472" cy="1296144"/>
            </a:xfrm>
            <a:custGeom>
              <a:avLst/>
              <a:gdLst>
                <a:gd name="connsiteX0" fmla="*/ 0 w 3024336"/>
                <a:gd name="connsiteY0" fmla="*/ 648072 h 1296144"/>
                <a:gd name="connsiteX1" fmla="*/ 1512168 w 3024336"/>
                <a:gd name="connsiteY1" fmla="*/ 0 h 1296144"/>
                <a:gd name="connsiteX2" fmla="*/ 3024336 w 3024336"/>
                <a:gd name="connsiteY2" fmla="*/ 648072 h 1296144"/>
                <a:gd name="connsiteX3" fmla="*/ 1512168 w 3024336"/>
                <a:gd name="connsiteY3" fmla="*/ 1296144 h 1296144"/>
                <a:gd name="connsiteX4" fmla="*/ 0 w 3024336"/>
                <a:gd name="connsiteY4" fmla="*/ 648072 h 1296144"/>
                <a:gd name="connsiteX0" fmla="*/ 136 w 3024472"/>
                <a:gd name="connsiteY0" fmla="*/ 648072 h 1296144"/>
                <a:gd name="connsiteX1" fmla="*/ 1512304 w 3024472"/>
                <a:gd name="connsiteY1" fmla="*/ 0 h 1296144"/>
                <a:gd name="connsiteX2" fmla="*/ 3024472 w 3024472"/>
                <a:gd name="connsiteY2" fmla="*/ 648072 h 1296144"/>
                <a:gd name="connsiteX3" fmla="*/ 1512304 w 3024472"/>
                <a:gd name="connsiteY3" fmla="*/ 1296144 h 1296144"/>
                <a:gd name="connsiteX4" fmla="*/ 136 w 3024472"/>
                <a:gd name="connsiteY4" fmla="*/ 648072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472" h="1296144">
                  <a:moveTo>
                    <a:pt x="136" y="648072"/>
                  </a:moveTo>
                  <a:cubicBezTo>
                    <a:pt x="11425" y="7930"/>
                    <a:pt x="677157" y="0"/>
                    <a:pt x="1512304" y="0"/>
                  </a:cubicBezTo>
                  <a:cubicBezTo>
                    <a:pt x="2347451" y="0"/>
                    <a:pt x="3024472" y="290152"/>
                    <a:pt x="3024472" y="648072"/>
                  </a:cubicBezTo>
                  <a:cubicBezTo>
                    <a:pt x="3024472" y="1005992"/>
                    <a:pt x="2347451" y="1296144"/>
                    <a:pt x="1512304" y="1296144"/>
                  </a:cubicBezTo>
                  <a:cubicBezTo>
                    <a:pt x="677157" y="1296144"/>
                    <a:pt x="-11153" y="1288214"/>
                    <a:pt x="136" y="648072"/>
                  </a:cubicBezTo>
                  <a:close/>
                </a:path>
              </a:pathLst>
            </a:custGeom>
            <a:solidFill>
              <a:schemeClr val="tx1">
                <a:lumMod val="75000"/>
                <a:lumOff val="25000"/>
              </a:schemeClr>
            </a:solidFill>
            <a:ln>
              <a:noFill/>
            </a:ln>
            <a:scene3d>
              <a:camera prst="orthographicFront">
                <a:rot lat="0" lon="1499988" rev="0"/>
              </a:camera>
              <a:lightRig rig="threePt" dir="t">
                <a:rot lat="0" lon="0" rev="0"/>
              </a:lightRig>
            </a:scene3d>
            <a:sp3d>
              <a:bevelT w="107950" h="698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hlinkClick r:id="" action="ppaction://hlinkshowjump?jump=previousslide"/>
            </p:cNvPr>
            <p:cNvSpPr/>
            <p:nvPr/>
          </p:nvSpPr>
          <p:spPr>
            <a:xfrm>
              <a:off x="4355976" y="2371458"/>
              <a:ext cx="2016224" cy="802027"/>
            </a:xfrm>
            <a:prstGeom prst="ellipse">
              <a:avLst/>
            </a:prstGeom>
            <a:solidFill>
              <a:srgbClr val="FFC000"/>
            </a:solidFill>
            <a:ln>
              <a:noFill/>
            </a:ln>
            <a:scene3d>
              <a:camera prst="orthographicFront">
                <a:rot lat="0" lon="1499985" rev="0"/>
              </a:camera>
              <a:lightRig rig="threePt" dir="t">
                <a:rot lat="0" lon="0" rev="0"/>
              </a:lightRig>
            </a:scene3d>
            <a:sp3d>
              <a:bevelT w="1397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 name="Группа 13"/>
          <p:cNvGrpSpPr/>
          <p:nvPr userDrawn="1"/>
        </p:nvGrpSpPr>
        <p:grpSpPr>
          <a:xfrm rot="16463852">
            <a:off x="574694" y="6186246"/>
            <a:ext cx="370215" cy="407045"/>
            <a:chOff x="4881163" y="2132854"/>
            <a:chExt cx="1779068" cy="1484224"/>
          </a:xfrm>
        </p:grpSpPr>
        <p:sp>
          <p:nvSpPr>
            <p:cNvPr id="15" name="Овал 3"/>
            <p:cNvSpPr/>
            <p:nvPr/>
          </p:nvSpPr>
          <p:spPr>
            <a:xfrm>
              <a:off x="4881163" y="2132854"/>
              <a:ext cx="1779068" cy="1484224"/>
            </a:xfrm>
            <a:prstGeom prst="ellipse">
              <a:avLst/>
            </a:prstGeom>
            <a:solidFill>
              <a:schemeClr val="tx1">
                <a:lumMod val="75000"/>
                <a:lumOff val="25000"/>
              </a:schemeClr>
            </a:solidFill>
            <a:ln>
              <a:noFill/>
            </a:ln>
            <a:scene3d>
              <a:camera prst="orthographicFront">
                <a:rot lat="0" lon="0" rev="0"/>
              </a:camera>
              <a:lightRig rig="threePt" dir="t">
                <a:rot lat="0" lon="0" rev="5400000"/>
              </a:lightRig>
            </a:scene3d>
            <a:sp3d>
              <a:bevelT w="95250" h="698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hlinkClick r:id="" action="ppaction://hlinkshowjump?jump=endshow"/>
            </p:cNvPr>
            <p:cNvSpPr/>
            <p:nvPr/>
          </p:nvSpPr>
          <p:spPr>
            <a:xfrm>
              <a:off x="5205493" y="2433899"/>
              <a:ext cx="1130407" cy="882134"/>
            </a:xfrm>
            <a:prstGeom prst="ellipse">
              <a:avLst/>
            </a:prstGeom>
            <a:solidFill>
              <a:srgbClr val="8A0000"/>
            </a:solidFill>
            <a:ln>
              <a:noFill/>
            </a:ln>
            <a:scene3d>
              <a:camera prst="orthographicFront">
                <a:rot lat="0" lon="0" rev="0"/>
              </a:camera>
              <a:lightRig rig="threePt" dir="t">
                <a:rot lat="0" lon="0" rev="4800000"/>
              </a:lightRig>
            </a:scene3d>
            <a:sp3d>
              <a:bevelT w="1206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39938" name="Picture 2">
            <a:hlinkClick r:id="rId18" action="ppaction://program"/>
          </p:cNvPr>
          <p:cNvPicPr>
            <a:picLocks noChangeAspect="1" noChangeArrowheads="1"/>
          </p:cNvPicPr>
          <p:nvPr userDrawn="1"/>
        </p:nvPicPr>
        <p:blipFill>
          <a:blip r:embed="rId19" cstate="print">
            <a:clrChange>
              <a:clrFrom>
                <a:srgbClr val="ED1C24"/>
              </a:clrFrom>
              <a:clrTo>
                <a:srgbClr val="ED1C24">
                  <a:alpha val="0"/>
                </a:srgbClr>
              </a:clrTo>
            </a:clrChange>
            <a:extLst>
              <a:ext uri="{28A0092B-C50C-407E-A947-70E740481C1C}">
                <a14:useLocalDpi xmlns:a14="http://schemas.microsoft.com/office/drawing/2010/main" xmlns="" val="0"/>
              </a:ext>
            </a:extLst>
          </a:blip>
          <a:srcRect/>
          <a:stretch>
            <a:fillRect/>
          </a:stretch>
        </p:blipFill>
        <p:spPr bwMode="auto">
          <a:xfrm>
            <a:off x="-8334" y="28997"/>
            <a:ext cx="801265" cy="7357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750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22313" y="1820863"/>
            <a:ext cx="7772400" cy="1828800"/>
          </a:xfrm>
        </p:spPr>
        <p:txBody>
          <a:bodyPr>
            <a:noAutofit/>
          </a:bodyPr>
          <a:lstStyle/>
          <a:p>
            <a:pPr eaLnBrk="1" fontAlgn="auto" hangingPunct="1">
              <a:spcAft>
                <a:spcPts val="0"/>
              </a:spcAft>
              <a:defRPr/>
            </a:pPr>
            <a:r>
              <a:rPr lang="ru-RU" sz="6000" b="1" dirty="0" smtClean="0">
                <a:effectLst>
                  <a:outerShdw blurRad="38100" dist="38100" dir="2700000" algn="tl">
                    <a:srgbClr val="000000">
                      <a:alpha val="43137"/>
                    </a:srgbClr>
                  </a:outerShdw>
                </a:effectLst>
              </a:rPr>
              <a:t>Текстовые редакторы</a:t>
            </a:r>
            <a:endParaRPr lang="ru-RU" sz="6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ru-RU" dirty="0" smtClean="0">
                <a:solidFill>
                  <a:schemeClr val="accent1">
                    <a:tint val="88000"/>
                    <a:satMod val="150000"/>
                  </a:schemeClr>
                </a:solidFill>
              </a:rPr>
              <a:t>Ввод текста</a:t>
            </a:r>
            <a:endParaRPr lang="ru-RU" dirty="0">
              <a:solidFill>
                <a:schemeClr val="accent1">
                  <a:tint val="88000"/>
                  <a:satMod val="150000"/>
                </a:schemeClr>
              </a:solidFill>
            </a:endParaRPr>
          </a:p>
        </p:txBody>
      </p:sp>
      <p:sp>
        <p:nvSpPr>
          <p:cNvPr id="8195" name="Rectangle 3"/>
          <p:cNvSpPr>
            <a:spLocks noGrp="1" noChangeArrowheads="1"/>
          </p:cNvSpPr>
          <p:nvPr>
            <p:ph idx="1"/>
          </p:nvPr>
        </p:nvSpPr>
        <p:spPr>
          <a:xfrm>
            <a:off x="503238" y="530225"/>
            <a:ext cx="8183562" cy="4756150"/>
          </a:xfrm>
        </p:spPr>
        <p:txBody>
          <a:bodyPr/>
          <a:lstStyle/>
          <a:p>
            <a:pPr eaLnBrk="1" hangingPunct="1">
              <a:buFont typeface="Wingdings 2" pitchFamily="18" charset="2"/>
              <a:buNone/>
            </a:pPr>
            <a:r>
              <a:rPr lang="ru-RU" sz="1800" dirty="0" smtClean="0"/>
              <a:t>	</a:t>
            </a:r>
            <a:r>
              <a:rPr lang="ru-RU" sz="2000" dirty="0" smtClean="0"/>
              <a:t>При подготовке текстовых документов на  компьютере используются три основные группы операций:</a:t>
            </a:r>
          </a:p>
          <a:p>
            <a:pPr indent="200025" eaLnBrk="1" hangingPunct="1"/>
            <a:r>
              <a:rPr lang="ru-RU" sz="2000" b="1" i="1" dirty="0" smtClean="0"/>
              <a:t>ввод</a:t>
            </a:r>
            <a:endParaRPr lang="ru-RU" sz="2000" dirty="0" smtClean="0"/>
          </a:p>
          <a:p>
            <a:pPr indent="200025" eaLnBrk="1" hangingPunct="1"/>
            <a:r>
              <a:rPr lang="ru-RU" sz="2000" b="1" i="1" dirty="0" smtClean="0"/>
              <a:t>редактирование</a:t>
            </a:r>
            <a:endParaRPr lang="ru-RU" sz="2000" dirty="0" smtClean="0"/>
          </a:p>
          <a:p>
            <a:pPr indent="200025" eaLnBrk="1" hangingPunct="1"/>
            <a:r>
              <a:rPr lang="ru-RU" sz="2000" b="1" i="1" dirty="0" smtClean="0"/>
              <a:t>форматирование</a:t>
            </a:r>
            <a:endParaRPr lang="ru-RU" sz="2000" dirty="0" smtClean="0"/>
          </a:p>
          <a:p>
            <a:pPr eaLnBrk="1" hangingPunct="1"/>
            <a:endParaRPr lang="ru-RU" sz="2000" dirty="0" smtClean="0"/>
          </a:p>
          <a:p>
            <a:pPr eaLnBrk="1" hangingPunct="1">
              <a:buNone/>
            </a:pPr>
            <a:r>
              <a:rPr lang="ru-RU" sz="2000" dirty="0" smtClean="0"/>
              <a:t>	Операции </a:t>
            </a:r>
            <a:r>
              <a:rPr lang="ru-RU" sz="2000" b="1" i="1" dirty="0" smtClean="0"/>
              <a:t>ввода</a:t>
            </a:r>
            <a:r>
              <a:rPr lang="ru-RU" sz="2000" dirty="0" smtClean="0"/>
              <a:t> позволяют перевести текст из его внешней формы в электронный вид, то есть, в файл хранящийся на компьютере. Под </a:t>
            </a:r>
            <a:r>
              <a:rPr lang="ru-RU" sz="2000" b="1" i="1" dirty="0" smtClean="0"/>
              <a:t>вводом</a:t>
            </a:r>
            <a:r>
              <a:rPr lang="ru-RU" sz="2000" dirty="0" smtClean="0"/>
              <a:t> понимается не только машинописный набор с клавиатуры, но и сканирование бумажного оригинала с помощью сканера с последующим распознаванием текста с помощью специальных программ.</a:t>
            </a:r>
          </a:p>
          <a:p>
            <a:pPr eaLnBrk="1" hangingPunct="1"/>
            <a:endParaRPr lang="ru-RU" sz="1800" dirty="0" smtClean="0"/>
          </a:p>
        </p:txBody>
      </p:sp>
      <p:sp>
        <p:nvSpPr>
          <p:cNvPr id="8" name="Номер слайда 5"/>
          <p:cNvSpPr>
            <a:spLocks noGrp="1"/>
          </p:cNvSpPr>
          <p:nvPr>
            <p:ph type="sldNum" sz="quarter" idx="12"/>
          </p:nvPr>
        </p:nvSpPr>
        <p:spPr/>
        <p:txBody>
          <a:bodyPr/>
          <a:lstStyle/>
          <a:p>
            <a:pPr>
              <a:defRPr/>
            </a:pPr>
            <a:fld id="{6E33C617-A810-4405-841E-F544C209F27D}" type="slidenum">
              <a:rPr lang="ru-RU"/>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00125" y="5857875"/>
            <a:ext cx="7772400" cy="576263"/>
          </a:xfrm>
        </p:spPr>
        <p:txBody>
          <a:bodyPr>
            <a:normAutofit fontScale="90000"/>
          </a:bodyPr>
          <a:lstStyle/>
          <a:p>
            <a:pPr eaLnBrk="1" fontAlgn="auto" hangingPunct="1">
              <a:spcAft>
                <a:spcPts val="0"/>
              </a:spcAft>
              <a:defRPr/>
            </a:pPr>
            <a:r>
              <a:rPr lang="ru-RU" dirty="0" smtClean="0">
                <a:solidFill>
                  <a:schemeClr val="accent1">
                    <a:tint val="88000"/>
                    <a:satMod val="150000"/>
                  </a:schemeClr>
                </a:solidFill>
              </a:rPr>
              <a:t>Редактирование текста</a:t>
            </a:r>
            <a:endParaRPr lang="ru-RU" dirty="0">
              <a:solidFill>
                <a:schemeClr val="accent1">
                  <a:tint val="88000"/>
                  <a:satMod val="150000"/>
                </a:schemeClr>
              </a:solidFill>
            </a:endParaRPr>
          </a:p>
        </p:txBody>
      </p:sp>
      <p:sp>
        <p:nvSpPr>
          <p:cNvPr id="9219" name="Rectangle 3"/>
          <p:cNvSpPr>
            <a:spLocks noGrp="1" noChangeArrowheads="1"/>
          </p:cNvSpPr>
          <p:nvPr>
            <p:ph idx="1"/>
          </p:nvPr>
        </p:nvSpPr>
        <p:spPr>
          <a:xfrm>
            <a:off x="685800" y="609600"/>
            <a:ext cx="7772400" cy="5248275"/>
          </a:xfrm>
        </p:spPr>
        <p:txBody>
          <a:bodyPr/>
          <a:lstStyle/>
          <a:p>
            <a:pPr eaLnBrk="1" hangingPunct="1">
              <a:buNone/>
            </a:pPr>
            <a:r>
              <a:rPr lang="ru-RU" sz="2400" dirty="0" smtClean="0"/>
              <a:t>	Операции </a:t>
            </a:r>
            <a:r>
              <a:rPr lang="ru-RU" sz="2400" b="1" i="1" dirty="0" smtClean="0"/>
              <a:t>редактирования</a:t>
            </a:r>
            <a:r>
              <a:rPr lang="ru-RU" sz="2400" dirty="0" smtClean="0"/>
              <a:t> позволяют изменить уже существующий электронный документ путем исправления, добавления, удаления, переноса, копирования его фрагментов; разбиения файла на несколько более мелких или, наоборот, слияния нескольких файлов в один.</a:t>
            </a:r>
          </a:p>
          <a:p>
            <a:pPr eaLnBrk="1" hangingPunct="1">
              <a:buNone/>
            </a:pPr>
            <a:r>
              <a:rPr lang="ru-RU" sz="2400" b="1" i="1" dirty="0" smtClean="0"/>
              <a:t>	Ввод</a:t>
            </a:r>
            <a:r>
              <a:rPr lang="ru-RU" sz="2400" dirty="0" smtClean="0"/>
              <a:t> и </a:t>
            </a:r>
            <a:r>
              <a:rPr lang="ru-RU" sz="2400" b="1" i="1" dirty="0" smtClean="0"/>
              <a:t>редактирование</a:t>
            </a:r>
            <a:r>
              <a:rPr lang="ru-RU" sz="2400" dirty="0" smtClean="0"/>
              <a:t> при работе над текстом часто выполняют </a:t>
            </a:r>
            <a:r>
              <a:rPr lang="ru-RU" sz="2400" dirty="0" err="1" smtClean="0"/>
              <a:t>параллельно.яваржщылавжлрыа</a:t>
            </a:r>
            <a:r>
              <a:rPr lang="ru-RU" sz="2400" dirty="0" smtClean="0"/>
              <a:t> </a:t>
            </a:r>
          </a:p>
          <a:p>
            <a:pPr eaLnBrk="1" hangingPunct="1">
              <a:buNone/>
            </a:pPr>
            <a:endParaRPr lang="ru-RU" sz="2400" dirty="0" smtClean="0"/>
          </a:p>
          <a:p>
            <a:pPr eaLnBrk="1" hangingPunct="1">
              <a:buNone/>
            </a:pPr>
            <a:r>
              <a:rPr lang="ru-RU" sz="2400" dirty="0" smtClean="0"/>
              <a:t>	При </a:t>
            </a:r>
            <a:r>
              <a:rPr lang="ru-RU" sz="2400" b="1" i="1" dirty="0" smtClean="0"/>
              <a:t>вводе</a:t>
            </a:r>
            <a:r>
              <a:rPr lang="ru-RU" sz="2400" dirty="0" smtClean="0"/>
              <a:t> и </a:t>
            </a:r>
            <a:r>
              <a:rPr lang="ru-RU" sz="2400" b="1" i="1" dirty="0" smtClean="0"/>
              <a:t>редактировании</a:t>
            </a:r>
            <a:r>
              <a:rPr lang="ru-RU" sz="2400" dirty="0" smtClean="0"/>
              <a:t> формируется </a:t>
            </a:r>
            <a:r>
              <a:rPr lang="ru-RU" sz="2400" i="1" dirty="0" smtClean="0"/>
              <a:t>содержание</a:t>
            </a:r>
            <a:r>
              <a:rPr lang="ru-RU" sz="2400" dirty="0" smtClean="0"/>
              <a:t> текстового документа.</a:t>
            </a:r>
          </a:p>
        </p:txBody>
      </p:sp>
      <p:sp>
        <p:nvSpPr>
          <p:cNvPr id="8" name="Номер слайда 5"/>
          <p:cNvSpPr>
            <a:spLocks noGrp="1"/>
          </p:cNvSpPr>
          <p:nvPr>
            <p:ph type="sldNum" sz="quarter" idx="12"/>
          </p:nvPr>
        </p:nvSpPr>
        <p:spPr/>
        <p:txBody>
          <a:bodyPr/>
          <a:lstStyle/>
          <a:p>
            <a:pPr>
              <a:defRPr/>
            </a:pPr>
            <a:fld id="{C2DF88F7-2600-4C1E-88A3-2E9FBDD570B2}" type="slidenum">
              <a:rPr lang="ru-RU"/>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57250" y="5643563"/>
            <a:ext cx="7696200" cy="719137"/>
          </a:xfrm>
        </p:spPr>
        <p:txBody>
          <a:bodyPr>
            <a:normAutofit fontScale="90000"/>
          </a:bodyPr>
          <a:lstStyle/>
          <a:p>
            <a:pPr eaLnBrk="1" fontAlgn="auto" hangingPunct="1">
              <a:spcAft>
                <a:spcPts val="0"/>
              </a:spcAft>
              <a:defRPr/>
            </a:pPr>
            <a:r>
              <a:rPr lang="ru-RU" dirty="0" smtClean="0">
                <a:solidFill>
                  <a:schemeClr val="accent1">
                    <a:tint val="88000"/>
                    <a:satMod val="150000"/>
                  </a:schemeClr>
                </a:solidFill>
              </a:rPr>
              <a:t>Форматирование текста</a:t>
            </a:r>
            <a:endParaRPr lang="ru-RU" dirty="0">
              <a:solidFill>
                <a:schemeClr val="accent1">
                  <a:tint val="88000"/>
                  <a:satMod val="150000"/>
                </a:schemeClr>
              </a:solidFill>
            </a:endParaRPr>
          </a:p>
        </p:txBody>
      </p:sp>
      <p:sp>
        <p:nvSpPr>
          <p:cNvPr id="10243" name="Rectangle 3"/>
          <p:cNvSpPr>
            <a:spLocks noGrp="1" noChangeArrowheads="1"/>
          </p:cNvSpPr>
          <p:nvPr>
            <p:ph idx="1"/>
          </p:nvPr>
        </p:nvSpPr>
        <p:spPr>
          <a:xfrm>
            <a:off x="685800" y="685800"/>
            <a:ext cx="7772400" cy="4600575"/>
          </a:xfrm>
        </p:spPr>
        <p:txBody>
          <a:bodyPr/>
          <a:lstStyle/>
          <a:p>
            <a:pPr eaLnBrk="1" hangingPunct="1">
              <a:buNone/>
            </a:pPr>
            <a:r>
              <a:rPr lang="ru-RU" sz="2400" i="1" dirty="0" smtClean="0"/>
              <a:t>	Оформление</a:t>
            </a:r>
            <a:r>
              <a:rPr lang="ru-RU" sz="2400" dirty="0" smtClean="0"/>
              <a:t> документа задают с помощью операций </a:t>
            </a:r>
            <a:r>
              <a:rPr lang="ru-RU" sz="2400" b="1" i="1" dirty="0" smtClean="0"/>
              <a:t>форматирования</a:t>
            </a:r>
            <a:r>
              <a:rPr lang="ru-RU" sz="2400" dirty="0" smtClean="0"/>
              <a:t>. Команды </a:t>
            </a:r>
            <a:r>
              <a:rPr lang="ru-RU" sz="2400" b="1" i="1" dirty="0" smtClean="0"/>
              <a:t>форматирования </a:t>
            </a:r>
            <a:r>
              <a:rPr lang="ru-RU" sz="2400" dirty="0" smtClean="0"/>
              <a:t>позволяют точно задать внешний вид документа, то есть то, как он будет выглядеть на экране монитора и на бумаге после печати его на принтере.</a:t>
            </a:r>
          </a:p>
        </p:txBody>
      </p:sp>
      <p:sp>
        <p:nvSpPr>
          <p:cNvPr id="8" name="Номер слайда 5"/>
          <p:cNvSpPr>
            <a:spLocks noGrp="1"/>
          </p:cNvSpPr>
          <p:nvPr>
            <p:ph type="sldNum" sz="quarter" idx="12"/>
          </p:nvPr>
        </p:nvSpPr>
        <p:spPr/>
        <p:txBody>
          <a:bodyPr/>
          <a:lstStyle/>
          <a:p>
            <a:pPr>
              <a:defRPr/>
            </a:pPr>
            <a:fld id="{2C5212F3-A041-4512-9CE2-9BC67BF721BE}" type="slidenum">
              <a:rPr lang="ru-RU"/>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5750" y="5929313"/>
            <a:ext cx="8572500" cy="633412"/>
          </a:xfrm>
        </p:spPr>
        <p:txBody>
          <a:bodyPr/>
          <a:lstStyle/>
          <a:p>
            <a:pPr eaLnBrk="1" fontAlgn="auto" hangingPunct="1">
              <a:spcAft>
                <a:spcPts val="0"/>
              </a:spcAft>
              <a:defRPr/>
            </a:pPr>
            <a:r>
              <a:rPr lang="ru-RU" sz="3200" dirty="0">
                <a:solidFill>
                  <a:schemeClr val="accent1">
                    <a:tint val="88000"/>
                    <a:satMod val="150000"/>
                  </a:schemeClr>
                </a:solidFill>
              </a:rPr>
              <a:t>Запуск и завершение </a:t>
            </a:r>
            <a:r>
              <a:rPr lang="ru-RU" sz="3200" dirty="0" smtClean="0">
                <a:solidFill>
                  <a:schemeClr val="accent1">
                    <a:tint val="88000"/>
                    <a:satMod val="150000"/>
                  </a:schemeClr>
                </a:solidFill>
              </a:rPr>
              <a:t>работы</a:t>
            </a:r>
            <a:r>
              <a:rPr lang="en-US" sz="3200" dirty="0" smtClean="0">
                <a:solidFill>
                  <a:schemeClr val="accent1">
                    <a:tint val="88000"/>
                    <a:satMod val="150000"/>
                  </a:schemeClr>
                </a:solidFill>
              </a:rPr>
              <a:t> </a:t>
            </a:r>
            <a:r>
              <a:rPr lang="en-US" sz="2700" dirty="0" smtClean="0">
                <a:solidFill>
                  <a:schemeClr val="accent1">
                    <a:tint val="88000"/>
                    <a:satMod val="150000"/>
                  </a:schemeClr>
                </a:solidFill>
              </a:rPr>
              <a:t>WORD</a:t>
            </a:r>
            <a:endParaRPr lang="ru-RU" sz="2700" dirty="0">
              <a:solidFill>
                <a:schemeClr val="accent1">
                  <a:tint val="88000"/>
                  <a:satMod val="150000"/>
                </a:schemeClr>
              </a:solidFill>
            </a:endParaRPr>
          </a:p>
        </p:txBody>
      </p:sp>
      <p:sp>
        <p:nvSpPr>
          <p:cNvPr id="12291" name="Rectangle 3"/>
          <p:cNvSpPr>
            <a:spLocks noGrp="1" noChangeArrowheads="1"/>
          </p:cNvSpPr>
          <p:nvPr>
            <p:ph type="body" sz="half" idx="1"/>
          </p:nvPr>
        </p:nvSpPr>
        <p:spPr>
          <a:xfrm>
            <a:off x="428625" y="428625"/>
            <a:ext cx="4643438" cy="5505450"/>
          </a:xfrm>
        </p:spPr>
        <p:txBody>
          <a:bodyPr>
            <a:normAutofit/>
          </a:bodyPr>
          <a:lstStyle/>
          <a:p>
            <a:pPr marL="265176" indent="-265176" eaLnBrk="1" fontAlgn="auto" hangingPunct="1">
              <a:spcAft>
                <a:spcPts val="0"/>
              </a:spcAft>
              <a:buFont typeface="Wingdings 2"/>
              <a:buChar char=""/>
              <a:defRPr/>
            </a:pPr>
            <a:r>
              <a:rPr lang="ru-RU" sz="1800" dirty="0"/>
              <a:t>Программа </a:t>
            </a:r>
            <a:r>
              <a:rPr lang="en-US" sz="1800" dirty="0"/>
              <a:t>WORD</a:t>
            </a:r>
            <a:r>
              <a:rPr lang="ru-RU" sz="1800" dirty="0"/>
              <a:t> обычно находится в главном меню (</a:t>
            </a:r>
            <a:r>
              <a:rPr lang="ru-RU" sz="1800" dirty="0" err="1"/>
              <a:t>меню</a:t>
            </a:r>
            <a:r>
              <a:rPr lang="ru-RU" sz="1800" dirty="0"/>
              <a:t> </a:t>
            </a:r>
            <a:r>
              <a:rPr lang="ru-RU" sz="1800" b="1" dirty="0"/>
              <a:t>Пуск</a:t>
            </a:r>
            <a:r>
              <a:rPr lang="ru-RU" sz="1800" dirty="0"/>
              <a:t> - </a:t>
            </a:r>
            <a:r>
              <a:rPr lang="ru-RU" sz="1800" b="1" dirty="0"/>
              <a:t>Программы</a:t>
            </a:r>
            <a:r>
              <a:rPr lang="ru-RU" sz="1800" dirty="0"/>
              <a:t>). Кроме того, ярлык программы часто помещают на рабочий стол. Вы запускаете программу стандартным способом - двойным щелчком по ее пиктограмме.</a:t>
            </a:r>
          </a:p>
          <a:p>
            <a:pPr marL="265176" indent="-265176" eaLnBrk="1" fontAlgn="auto" hangingPunct="1">
              <a:spcAft>
                <a:spcPts val="0"/>
              </a:spcAft>
              <a:buFont typeface="Wingdings 2"/>
              <a:buChar char=""/>
              <a:defRPr/>
            </a:pPr>
            <a:r>
              <a:rPr lang="ru-RU" sz="1800" dirty="0"/>
              <a:t>Вы завершаете программу любым из стандартных способов (кнопка закрытия окна, </a:t>
            </a:r>
            <a:r>
              <a:rPr lang="ru-RU" sz="1800" dirty="0" smtClean="0"/>
              <a:t>кнопка </a:t>
            </a:r>
            <a:r>
              <a:rPr lang="en-US" sz="1800" b="1" dirty="0" smtClean="0"/>
              <a:t>Office</a:t>
            </a:r>
            <a:r>
              <a:rPr lang="ru-RU" sz="1800" dirty="0" smtClean="0"/>
              <a:t> – </a:t>
            </a:r>
            <a:r>
              <a:rPr lang="ru-RU" sz="1800" b="1" dirty="0" smtClean="0"/>
              <a:t>Выход</a:t>
            </a:r>
            <a:r>
              <a:rPr lang="en-US" sz="1800" b="1" dirty="0" smtClean="0"/>
              <a:t> </a:t>
            </a:r>
            <a:r>
              <a:rPr lang="ru-RU" sz="1800" b="1" dirty="0" smtClean="0"/>
              <a:t>из </a:t>
            </a:r>
            <a:r>
              <a:rPr lang="en-US" sz="1800" b="1" dirty="0" smtClean="0"/>
              <a:t>Word</a:t>
            </a:r>
            <a:r>
              <a:rPr lang="ru-RU" sz="1800" dirty="0" smtClean="0"/>
              <a:t>. </a:t>
            </a:r>
            <a:r>
              <a:rPr lang="ru-RU" sz="1800" dirty="0"/>
              <a:t>Если в момент закрытия окна WORD обнаружит, что вы внесли изменения в документ, но не сохранили его в файле, на экран поступит диалоговое окно. Вы можете сохранить изменения в файле (ответ </a:t>
            </a:r>
            <a:r>
              <a:rPr lang="ru-RU" sz="1800" b="1" dirty="0"/>
              <a:t>Да</a:t>
            </a:r>
            <a:r>
              <a:rPr lang="ru-RU" sz="1800" dirty="0"/>
              <a:t>), не сохранять изменения </a:t>
            </a:r>
            <a:r>
              <a:rPr lang="ru-RU" sz="1800" b="1" dirty="0"/>
              <a:t>(Нет</a:t>
            </a:r>
            <a:r>
              <a:rPr lang="ru-RU" sz="1800" dirty="0"/>
              <a:t>), или продолжить редактирование (</a:t>
            </a:r>
            <a:r>
              <a:rPr lang="ru-RU" sz="1800" b="1" dirty="0"/>
              <a:t>Отмена</a:t>
            </a:r>
            <a:r>
              <a:rPr lang="ru-RU" sz="1800" dirty="0"/>
              <a:t>).</a:t>
            </a:r>
          </a:p>
          <a:p>
            <a:pPr marL="265176" indent="-265176" eaLnBrk="1" fontAlgn="auto" hangingPunct="1">
              <a:spcAft>
                <a:spcPts val="0"/>
              </a:spcAft>
              <a:buFont typeface="Wingdings 2"/>
              <a:buChar char=""/>
              <a:defRPr/>
            </a:pPr>
            <a:endParaRPr lang="ru-RU" sz="1800" dirty="0"/>
          </a:p>
        </p:txBody>
      </p:sp>
      <p:sp>
        <p:nvSpPr>
          <p:cNvPr id="14" name="Номер слайда 6"/>
          <p:cNvSpPr>
            <a:spLocks noGrp="1"/>
          </p:cNvSpPr>
          <p:nvPr>
            <p:ph type="sldNum" sz="quarter" idx="12"/>
          </p:nvPr>
        </p:nvSpPr>
        <p:spPr/>
        <p:txBody>
          <a:bodyPr/>
          <a:lstStyle/>
          <a:p>
            <a:pPr>
              <a:defRPr/>
            </a:pPr>
            <a:fld id="{B7CEBBA7-DAC7-4B0B-ADC9-8DEEABAD27F5}" type="slidenum">
              <a:rPr lang="ru-RU"/>
              <a:pPr>
                <a:defRPr/>
              </a:pPr>
              <a:t>13</a:t>
            </a:fld>
            <a:endParaRPr lang="ru-RU"/>
          </a:p>
        </p:txBody>
      </p:sp>
      <p:pic>
        <p:nvPicPr>
          <p:cNvPr id="11269" name="Picture 13"/>
          <p:cNvPicPr>
            <a:picLocks noChangeAspect="1" noChangeArrowheads="1"/>
          </p:cNvPicPr>
          <p:nvPr/>
        </p:nvPicPr>
        <p:blipFill>
          <a:blip r:embed="rId3" cstate="print"/>
          <a:srcRect l="63963" t="6747" r="29083" b="84563"/>
          <a:stretch>
            <a:fillRect/>
          </a:stretch>
        </p:blipFill>
        <p:spPr bwMode="auto">
          <a:xfrm>
            <a:off x="5500688" y="428625"/>
            <a:ext cx="1214437" cy="1214438"/>
          </a:xfrm>
          <a:prstGeom prst="rect">
            <a:avLst/>
          </a:prstGeom>
          <a:noFill/>
          <a:ln w="9525">
            <a:noFill/>
            <a:miter lim="800000"/>
            <a:headEnd/>
            <a:tailEnd/>
          </a:ln>
        </p:spPr>
      </p:pic>
      <p:pic>
        <p:nvPicPr>
          <p:cNvPr id="11270" name="Picture 14"/>
          <p:cNvPicPr>
            <a:picLocks noChangeAspect="1" noChangeArrowheads="1"/>
          </p:cNvPicPr>
          <p:nvPr/>
        </p:nvPicPr>
        <p:blipFill>
          <a:blip r:embed="rId4" cstate="print"/>
          <a:srcRect r="63377" b="54221"/>
          <a:stretch>
            <a:fillRect/>
          </a:stretch>
        </p:blipFill>
        <p:spPr bwMode="auto">
          <a:xfrm>
            <a:off x="5429250" y="1857375"/>
            <a:ext cx="3000375" cy="3000375"/>
          </a:xfrm>
          <a:prstGeom prst="rect">
            <a:avLst/>
          </a:prstGeom>
          <a:noFill/>
          <a:ln w="9525">
            <a:noFill/>
            <a:miter lim="800000"/>
            <a:headEnd/>
            <a:tailEnd/>
          </a:ln>
        </p:spPr>
      </p:pic>
      <p:pic>
        <p:nvPicPr>
          <p:cNvPr id="11271" name="Picture 15"/>
          <p:cNvPicPr>
            <a:picLocks noChangeAspect="1" noChangeArrowheads="1"/>
          </p:cNvPicPr>
          <p:nvPr/>
        </p:nvPicPr>
        <p:blipFill>
          <a:blip r:embed="rId5" cstate="print"/>
          <a:srcRect l="35020" t="45235" r="34630" b="43092"/>
          <a:stretch>
            <a:fillRect/>
          </a:stretch>
        </p:blipFill>
        <p:spPr bwMode="auto">
          <a:xfrm>
            <a:off x="5429250" y="4929188"/>
            <a:ext cx="3214688" cy="989012"/>
          </a:xfrm>
          <a:prstGeom prst="rect">
            <a:avLst/>
          </a:prstGeom>
          <a:noFill/>
          <a:ln w="9525">
            <a:noFill/>
            <a:miter lim="800000"/>
            <a:headEnd/>
            <a:tailEnd/>
          </a:ln>
        </p:spPr>
      </p:pic>
      <p:sp>
        <p:nvSpPr>
          <p:cNvPr id="11272" name="Line 10"/>
          <p:cNvSpPr>
            <a:spLocks noChangeShapeType="1"/>
          </p:cNvSpPr>
          <p:nvPr/>
        </p:nvSpPr>
        <p:spPr bwMode="auto">
          <a:xfrm>
            <a:off x="4572000" y="3214688"/>
            <a:ext cx="3429000" cy="1500187"/>
          </a:xfrm>
          <a:prstGeom prst="line">
            <a:avLst/>
          </a:prstGeom>
          <a:noFill/>
          <a:ln w="31750">
            <a:solidFill>
              <a:srgbClr val="FF9900"/>
            </a:solidFill>
            <a:round/>
            <a:headEnd/>
            <a:tailEnd type="triangle" w="med" len="med"/>
          </a:ln>
        </p:spPr>
        <p:txBody>
          <a:bodyPr wrap="none" anchor="ctr"/>
          <a:lstStyle/>
          <a:p>
            <a:endParaRPr lang="ru-RU"/>
          </a:p>
        </p:txBody>
      </p:sp>
      <p:sp>
        <p:nvSpPr>
          <p:cNvPr id="11273" name="Line 10"/>
          <p:cNvSpPr>
            <a:spLocks noChangeShapeType="1"/>
          </p:cNvSpPr>
          <p:nvPr/>
        </p:nvSpPr>
        <p:spPr bwMode="auto">
          <a:xfrm flipV="1">
            <a:off x="4500563" y="2071688"/>
            <a:ext cx="928687" cy="928687"/>
          </a:xfrm>
          <a:prstGeom prst="line">
            <a:avLst/>
          </a:prstGeom>
          <a:noFill/>
          <a:ln w="31750">
            <a:solidFill>
              <a:srgbClr val="FF9900"/>
            </a:solidFill>
            <a:round/>
            <a:headEnd/>
            <a:tailEnd type="triangle" w="med" len="med"/>
          </a:ln>
        </p:spPr>
        <p:txBody>
          <a:bodyPr wrap="none" anchor="ctr"/>
          <a:lstStyle/>
          <a:p>
            <a:endParaRPr lang="ru-RU"/>
          </a:p>
        </p:txBody>
      </p:sp>
      <p:sp>
        <p:nvSpPr>
          <p:cNvPr id="11274" name="Line 7"/>
          <p:cNvSpPr>
            <a:spLocks noChangeShapeType="1"/>
          </p:cNvSpPr>
          <p:nvPr/>
        </p:nvSpPr>
        <p:spPr bwMode="auto">
          <a:xfrm>
            <a:off x="3786188" y="4143375"/>
            <a:ext cx="2071687" cy="1000125"/>
          </a:xfrm>
          <a:prstGeom prst="line">
            <a:avLst/>
          </a:prstGeom>
          <a:noFill/>
          <a:ln w="31750">
            <a:solidFill>
              <a:srgbClr val="FF9900"/>
            </a:solidFill>
            <a:round/>
            <a:headEnd/>
            <a:tailEnd type="triangle" w="med" len="med"/>
          </a:ln>
        </p:spPr>
        <p:txBody>
          <a:bodyPr wrap="none" anchor="ctr"/>
          <a:lstStyle/>
          <a:p>
            <a:endParaRPr lang="ru-RU"/>
          </a:p>
        </p:txBody>
      </p:sp>
      <p:sp>
        <p:nvSpPr>
          <p:cNvPr id="11275" name="Line 10"/>
          <p:cNvSpPr>
            <a:spLocks noChangeShapeType="1"/>
          </p:cNvSpPr>
          <p:nvPr/>
        </p:nvSpPr>
        <p:spPr bwMode="auto">
          <a:xfrm flipV="1">
            <a:off x="2714625" y="1571625"/>
            <a:ext cx="3000375" cy="714375"/>
          </a:xfrm>
          <a:prstGeom prst="line">
            <a:avLst/>
          </a:prstGeom>
          <a:noFill/>
          <a:ln w="31750">
            <a:solidFill>
              <a:srgbClr val="FF9900"/>
            </a:solidFill>
            <a:round/>
            <a:headEnd/>
            <a:tailEnd type="triangle" w="med" len="med"/>
          </a:ln>
        </p:spPr>
        <p:txBody>
          <a:bodyPr wrap="none" anchor="ct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42938" y="6000750"/>
            <a:ext cx="7772400" cy="381000"/>
          </a:xfrm>
        </p:spPr>
        <p:txBody>
          <a:bodyPr>
            <a:normAutofit fontScale="90000"/>
          </a:bodyPr>
          <a:lstStyle/>
          <a:p>
            <a:pPr eaLnBrk="1" fontAlgn="auto" hangingPunct="1">
              <a:spcAft>
                <a:spcPts val="0"/>
              </a:spcAft>
              <a:defRPr/>
            </a:pPr>
            <a:r>
              <a:rPr lang="ru-RU" sz="3200" dirty="0" smtClean="0">
                <a:solidFill>
                  <a:schemeClr val="accent1">
                    <a:tint val="88000"/>
                    <a:satMod val="150000"/>
                  </a:schemeClr>
                </a:solidFill>
              </a:rPr>
              <a:t>Программы для работы с текстом</a:t>
            </a:r>
            <a:endParaRPr lang="ru-RU" dirty="0">
              <a:solidFill>
                <a:schemeClr val="accent1">
                  <a:tint val="88000"/>
                  <a:satMod val="150000"/>
                </a:schemeClr>
              </a:solidFill>
            </a:endParaRPr>
          </a:p>
        </p:txBody>
      </p:sp>
      <p:sp>
        <p:nvSpPr>
          <p:cNvPr id="13315" name="Rectangle 3"/>
          <p:cNvSpPr>
            <a:spLocks noGrp="1" noChangeArrowheads="1"/>
          </p:cNvSpPr>
          <p:nvPr>
            <p:ph idx="1"/>
          </p:nvPr>
        </p:nvSpPr>
        <p:spPr>
          <a:xfrm>
            <a:off x="500063" y="500063"/>
            <a:ext cx="7958137" cy="5643562"/>
          </a:xfrm>
        </p:spPr>
        <p:txBody>
          <a:bodyPr>
            <a:normAutofit/>
          </a:bodyPr>
          <a:lstStyle/>
          <a:p>
            <a:pPr eaLnBrk="1" hangingPunct="1">
              <a:buNone/>
              <a:defRPr/>
            </a:pPr>
            <a:r>
              <a:rPr lang="ru-RU" sz="1800" dirty="0" smtClean="0"/>
              <a:t>	Для работы с текстовыми документами служат три класса программ: </a:t>
            </a:r>
            <a:r>
              <a:rPr lang="ru-RU" sz="1800" b="1" i="1" dirty="0" smtClean="0"/>
              <a:t>текстовые редакторы, текстовые процессоры и издательские системы</a:t>
            </a:r>
            <a:r>
              <a:rPr lang="ru-RU" sz="1800" dirty="0" smtClean="0"/>
              <a:t>.</a:t>
            </a:r>
          </a:p>
          <a:p>
            <a:pPr eaLnBrk="1" hangingPunct="1">
              <a:buNone/>
              <a:defRPr/>
            </a:pPr>
            <a:r>
              <a:rPr lang="ru-RU" sz="1800" b="1" i="1" dirty="0" smtClean="0"/>
              <a:t>	Текстовые редакторы</a:t>
            </a:r>
            <a:r>
              <a:rPr lang="ru-RU" sz="1800" dirty="0" smtClean="0"/>
              <a:t> предназначены </a:t>
            </a:r>
            <a:r>
              <a:rPr lang="ru-RU" sz="1800" u="sng" dirty="0" smtClean="0"/>
              <a:t>только для </a:t>
            </a:r>
            <a:r>
              <a:rPr lang="ru-RU" sz="1800" b="1" i="1" u="sng" dirty="0" smtClean="0"/>
              <a:t>ввода </a:t>
            </a:r>
            <a:r>
              <a:rPr lang="ru-RU" sz="1800" u="sng" dirty="0" smtClean="0"/>
              <a:t>и </a:t>
            </a:r>
            <a:r>
              <a:rPr lang="ru-RU" sz="1800" b="1" i="1" u="sng" dirty="0" smtClean="0"/>
              <a:t>редактирования</a:t>
            </a:r>
            <a:r>
              <a:rPr lang="ru-RU" sz="1800" u="sng" dirty="0" smtClean="0"/>
              <a:t> текста</a:t>
            </a:r>
            <a:r>
              <a:rPr lang="ru-RU" sz="1800" dirty="0" smtClean="0"/>
              <a:t>.</a:t>
            </a:r>
          </a:p>
          <a:p>
            <a:pPr eaLnBrk="1" hangingPunct="1">
              <a:buNone/>
              <a:defRPr/>
            </a:pPr>
            <a:r>
              <a:rPr lang="ru-RU" sz="1800" b="1" i="1" dirty="0" smtClean="0"/>
              <a:t>	Текстовые процессоры </a:t>
            </a:r>
            <a:r>
              <a:rPr lang="ru-RU" sz="1800" dirty="0" smtClean="0"/>
              <a:t>позволяют выполнять </a:t>
            </a:r>
            <a:r>
              <a:rPr lang="ru-RU" sz="1800" u="sng" dirty="0" smtClean="0"/>
              <a:t>все три группы операций</a:t>
            </a:r>
            <a:r>
              <a:rPr lang="ru-RU" sz="1800" dirty="0" smtClean="0"/>
              <a:t>: </a:t>
            </a:r>
            <a:r>
              <a:rPr lang="ru-RU" sz="1800" b="1" i="1" dirty="0" smtClean="0"/>
              <a:t>ввод, редактирование, форматирование</a:t>
            </a:r>
            <a:r>
              <a:rPr lang="ru-RU" sz="1800" dirty="0" smtClean="0"/>
              <a:t>. Кроме того, они позволяют выполнять еще много дополнительных операций, таких как: вставка в текстовый документ таблиц, графических изображений (рисунки, фотографии, графики, диаграммы); проверка орфографии, автоматическое создание оглавления и многое другое. </a:t>
            </a:r>
          </a:p>
          <a:p>
            <a:pPr eaLnBrk="1" hangingPunct="1">
              <a:buNone/>
              <a:defRPr/>
            </a:pPr>
            <a:r>
              <a:rPr lang="ru-RU" sz="1800" b="1" dirty="0" smtClean="0"/>
              <a:t>	Издательская система </a:t>
            </a:r>
            <a:r>
              <a:rPr lang="ru-RU" sz="1800" dirty="0" smtClean="0"/>
              <a:t>- комплекс, состоящий из персональных компьютеров, сканирующих, выводных и фотовыводных устройств, программного и сетевого обеспечения, используемый для набора и редактирования текста, создания и обработки изображений, верстки и изготовления оригинал-макетов, корректурных листов, фотоформ, </a:t>
            </a:r>
            <a:r>
              <a:rPr lang="ru-RU" sz="1800" dirty="0" err="1" smtClean="0"/>
              <a:t>цветопроб</a:t>
            </a:r>
            <a:r>
              <a:rPr lang="ru-RU" sz="1800" dirty="0" smtClean="0"/>
              <a:t>, печатных форм и пр., т. е. для подготовки издания к печати на уровне допечатных процессов.</a:t>
            </a:r>
            <a:endParaRPr lang="ru-RU" sz="1800" dirty="0"/>
          </a:p>
          <a:p>
            <a:pPr marL="265176" indent="-265176" eaLnBrk="1" fontAlgn="auto" hangingPunct="1">
              <a:spcAft>
                <a:spcPts val="0"/>
              </a:spcAft>
              <a:buFont typeface="Monotype Sorts" pitchFamily="2" charset="2"/>
              <a:buNone/>
              <a:defRPr/>
            </a:pPr>
            <a:endParaRPr lang="ru-RU" sz="1800" i="1" dirty="0"/>
          </a:p>
          <a:p>
            <a:pPr marL="265176" indent="-265176" eaLnBrk="1" fontAlgn="auto" hangingPunct="1">
              <a:spcAft>
                <a:spcPts val="0"/>
              </a:spcAft>
              <a:buFont typeface="Monotype Sorts" pitchFamily="2" charset="2"/>
              <a:buNone/>
              <a:defRPr/>
            </a:pPr>
            <a:endParaRPr lang="ru-RU" sz="1800" i="1" dirty="0"/>
          </a:p>
        </p:txBody>
      </p:sp>
      <p:sp>
        <p:nvSpPr>
          <p:cNvPr id="21" name="Номер слайда 5"/>
          <p:cNvSpPr>
            <a:spLocks noGrp="1"/>
          </p:cNvSpPr>
          <p:nvPr>
            <p:ph type="sldNum" sz="quarter" idx="12"/>
          </p:nvPr>
        </p:nvSpPr>
        <p:spPr/>
        <p:txBody>
          <a:bodyPr/>
          <a:lstStyle/>
          <a:p>
            <a:pPr>
              <a:defRPr/>
            </a:pPr>
            <a:fld id="{9EDC0557-F18C-45B2-957C-C619FB33204C}" type="slidenum">
              <a:rPr lang="ru-RU"/>
              <a:pPr>
                <a:defRPr/>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4375" y="5857875"/>
            <a:ext cx="7772400" cy="647700"/>
          </a:xfrm>
        </p:spPr>
        <p:txBody>
          <a:bodyPr>
            <a:normAutofit fontScale="90000"/>
          </a:bodyPr>
          <a:lstStyle/>
          <a:p>
            <a:pPr eaLnBrk="1" fontAlgn="auto" hangingPunct="1">
              <a:spcAft>
                <a:spcPts val="0"/>
              </a:spcAft>
              <a:defRPr/>
            </a:pPr>
            <a:r>
              <a:rPr lang="ru-RU" dirty="0" smtClean="0">
                <a:solidFill>
                  <a:schemeClr val="accent1">
                    <a:tint val="88000"/>
                    <a:satMod val="150000"/>
                  </a:schemeClr>
                </a:solidFill>
              </a:rPr>
              <a:t>Примеры программ</a:t>
            </a:r>
            <a:endParaRPr lang="ru-RU" dirty="0">
              <a:solidFill>
                <a:schemeClr val="accent1">
                  <a:tint val="88000"/>
                  <a:satMod val="150000"/>
                </a:schemeClr>
              </a:solidFill>
            </a:endParaRPr>
          </a:p>
        </p:txBody>
      </p:sp>
      <p:sp>
        <p:nvSpPr>
          <p:cNvPr id="14339" name="Rectangle 3"/>
          <p:cNvSpPr>
            <a:spLocks noGrp="1" noChangeArrowheads="1"/>
          </p:cNvSpPr>
          <p:nvPr>
            <p:ph idx="1"/>
          </p:nvPr>
        </p:nvSpPr>
        <p:spPr>
          <a:xfrm>
            <a:off x="685800" y="533400"/>
            <a:ext cx="7772400" cy="5562600"/>
          </a:xfrm>
        </p:spPr>
        <p:txBody>
          <a:bodyPr>
            <a:normAutofit/>
          </a:bodyPr>
          <a:lstStyle/>
          <a:p>
            <a:pPr eaLnBrk="1" hangingPunct="1">
              <a:buNone/>
              <a:defRPr/>
            </a:pPr>
            <a:r>
              <a:rPr lang="ru-RU" dirty="0" smtClean="0"/>
              <a:t>	В состав операционной системы </a:t>
            </a:r>
            <a:r>
              <a:rPr lang="en-US" dirty="0" smtClean="0"/>
              <a:t>Windows</a:t>
            </a:r>
            <a:r>
              <a:rPr lang="ru-RU" dirty="0" smtClean="0"/>
              <a:t> входят такие средства для работы с текстовыми документами: текстовый редактор </a:t>
            </a:r>
            <a:r>
              <a:rPr lang="ru-RU" b="1" dirty="0" smtClean="0"/>
              <a:t>"Блокнот" (</a:t>
            </a:r>
            <a:r>
              <a:rPr lang="en-US" b="1" dirty="0" smtClean="0"/>
              <a:t>Notepad</a:t>
            </a:r>
            <a:r>
              <a:rPr lang="ru-RU" b="1" dirty="0" smtClean="0"/>
              <a:t>) </a:t>
            </a:r>
            <a:r>
              <a:rPr lang="ru-RU" dirty="0" smtClean="0"/>
              <a:t>и простейший текстовый процессор </a:t>
            </a:r>
            <a:r>
              <a:rPr lang="en-US" b="1" dirty="0" smtClean="0"/>
              <a:t>WordPad</a:t>
            </a:r>
            <a:r>
              <a:rPr lang="ru-RU" dirty="0" smtClean="0"/>
              <a:t>.</a:t>
            </a:r>
          </a:p>
          <a:p>
            <a:pPr eaLnBrk="1" hangingPunct="1">
              <a:buNone/>
              <a:defRPr/>
            </a:pPr>
            <a:r>
              <a:rPr lang="ru-RU" dirty="0" smtClean="0"/>
              <a:t>	Кроме этого широко используется текстовый процессор </a:t>
            </a:r>
            <a:r>
              <a:rPr lang="en-US" dirty="0" smtClean="0"/>
              <a:t>Microsoft Word</a:t>
            </a:r>
            <a:endParaRPr lang="ru-RU" dirty="0" smtClean="0"/>
          </a:p>
          <a:p>
            <a:pPr eaLnBrk="1" hangingPunct="1">
              <a:buNone/>
              <a:defRPr/>
            </a:pPr>
            <a:r>
              <a:rPr lang="ru-RU" dirty="0" smtClean="0"/>
              <a:t>	Одной из издательских систем является программа </a:t>
            </a:r>
            <a:r>
              <a:rPr lang="en-US" dirty="0" err="1" smtClean="0"/>
              <a:t>FontPage</a:t>
            </a:r>
            <a:endParaRPr lang="ru-RU" dirty="0" smtClean="0"/>
          </a:p>
          <a:p>
            <a:pPr marL="265176" indent="-265176" eaLnBrk="1" fontAlgn="auto" hangingPunct="1">
              <a:spcAft>
                <a:spcPts val="0"/>
              </a:spcAft>
              <a:buFont typeface="Monotype Sorts" pitchFamily="2" charset="2"/>
              <a:buNone/>
              <a:defRPr/>
            </a:pPr>
            <a:endParaRPr lang="ru-RU" sz="2000" dirty="0"/>
          </a:p>
          <a:p>
            <a:pPr marL="265176" indent="-265176" eaLnBrk="1" fontAlgn="auto" hangingPunct="1">
              <a:spcAft>
                <a:spcPts val="0"/>
              </a:spcAft>
              <a:buFont typeface="Monotype Sorts" pitchFamily="2" charset="2"/>
              <a:buNone/>
              <a:defRPr/>
            </a:pPr>
            <a:endParaRPr lang="ru-RU" sz="2000" dirty="0"/>
          </a:p>
          <a:p>
            <a:pPr marL="265176" indent="-265176" eaLnBrk="1" fontAlgn="auto" hangingPunct="1">
              <a:spcAft>
                <a:spcPts val="0"/>
              </a:spcAft>
              <a:buFont typeface="Monotype Sorts" pitchFamily="2" charset="2"/>
              <a:buNone/>
              <a:defRPr/>
            </a:pPr>
            <a:endParaRPr lang="ru-RU" sz="2000" dirty="0"/>
          </a:p>
          <a:p>
            <a:pPr marL="265176" indent="-265176" eaLnBrk="1" fontAlgn="auto" hangingPunct="1">
              <a:spcAft>
                <a:spcPts val="0"/>
              </a:spcAft>
              <a:buFont typeface="Monotype Sorts" pitchFamily="2" charset="2"/>
              <a:buNone/>
              <a:defRPr/>
            </a:pPr>
            <a:endParaRPr lang="ru-RU" sz="2000" dirty="0"/>
          </a:p>
          <a:p>
            <a:pPr marL="265176" indent="-265176" eaLnBrk="1" fontAlgn="auto" hangingPunct="1">
              <a:spcAft>
                <a:spcPts val="0"/>
              </a:spcAft>
              <a:buFont typeface="Monotype Sorts" pitchFamily="2" charset="2"/>
              <a:buNone/>
              <a:defRPr/>
            </a:pPr>
            <a:endParaRPr lang="ru-RU" sz="2000" dirty="0"/>
          </a:p>
          <a:p>
            <a:pPr marL="265176" indent="-265176" eaLnBrk="1" fontAlgn="auto" hangingPunct="1">
              <a:spcAft>
                <a:spcPts val="0"/>
              </a:spcAft>
              <a:buFont typeface="Monotype Sorts" pitchFamily="2" charset="2"/>
              <a:buNone/>
              <a:defRPr/>
            </a:pPr>
            <a:endParaRPr lang="ru-RU" sz="2000" dirty="0"/>
          </a:p>
          <a:p>
            <a:pPr marL="265176" indent="-265176" eaLnBrk="1" fontAlgn="auto" hangingPunct="1">
              <a:spcAft>
                <a:spcPts val="0"/>
              </a:spcAft>
              <a:buFont typeface="Monotype Sorts" pitchFamily="2" charset="2"/>
              <a:buNone/>
              <a:defRPr/>
            </a:pPr>
            <a:endParaRPr lang="ru-RU" sz="2000" dirty="0"/>
          </a:p>
          <a:p>
            <a:pPr marL="265176" indent="-265176" eaLnBrk="1" fontAlgn="auto" hangingPunct="1">
              <a:spcAft>
                <a:spcPts val="0"/>
              </a:spcAft>
              <a:buFont typeface="Monotype Sorts" pitchFamily="2" charset="2"/>
              <a:buNone/>
              <a:defRPr/>
            </a:pPr>
            <a:endParaRPr lang="ru-RU" sz="2000" dirty="0"/>
          </a:p>
        </p:txBody>
      </p:sp>
      <p:sp>
        <p:nvSpPr>
          <p:cNvPr id="21" name="Номер слайда 5"/>
          <p:cNvSpPr>
            <a:spLocks noGrp="1"/>
          </p:cNvSpPr>
          <p:nvPr>
            <p:ph type="sldNum" sz="quarter" idx="12"/>
          </p:nvPr>
        </p:nvSpPr>
        <p:spPr/>
        <p:txBody>
          <a:bodyPr/>
          <a:lstStyle/>
          <a:p>
            <a:pPr>
              <a:defRPr/>
            </a:pPr>
            <a:fld id="{7555B9B1-97DC-4920-BAA7-37DD6DED9E07}" type="slidenum">
              <a:rPr lang="ru-RU"/>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colorTemperature colorTemp="4375"/>
                    </a14:imgEffect>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5342"/>
            <a:ext cx="7772400" cy="1470025"/>
          </a:xfrm>
        </p:spPr>
        <p:txBody>
          <a:bodyPr>
            <a:normAutofit fontScale="90000"/>
          </a:bodyPr>
          <a:lstStyle/>
          <a:p>
            <a:r>
              <a:rPr lang="en-US" sz="8000" b="1" dirty="0" smtClean="0">
                <a:solidFill>
                  <a:srgbClr val="002060"/>
                </a:solidFill>
                <a:effectLst>
                  <a:outerShdw blurRad="50800" dist="38100" dir="2700000" algn="tl" rotWithShape="0">
                    <a:prstClr val="black">
                      <a:alpha val="40000"/>
                    </a:prstClr>
                  </a:outerShdw>
                </a:effectLst>
                <a:latin typeface="Brush Script MT" pitchFamily="66" charset="0"/>
              </a:rPr>
              <a:t>Microsoft Word</a:t>
            </a:r>
            <a:endParaRPr lang="ru-RU" sz="8000" b="1" dirty="0">
              <a:solidFill>
                <a:srgbClr val="002060"/>
              </a:solidFill>
              <a:effectLst>
                <a:outerShdw blurRad="50800" dist="38100" dir="2700000" algn="tl" rotWithShape="0">
                  <a:prstClr val="black">
                    <a:alpha val="40000"/>
                  </a:prstClr>
                </a:outerShdw>
              </a:effectLst>
            </a:endParaRPr>
          </a:p>
        </p:txBody>
      </p:sp>
      <p:sp>
        <p:nvSpPr>
          <p:cNvPr id="7" name="Прямоугольник 6"/>
          <p:cNvSpPr/>
          <p:nvPr/>
        </p:nvSpPr>
        <p:spPr>
          <a:xfrm>
            <a:off x="107504" y="2564904"/>
            <a:ext cx="9036496" cy="1446550"/>
          </a:xfrm>
          <a:prstGeom prst="rect">
            <a:avLst/>
          </a:prstGeom>
          <a:noFill/>
          <a:effectLst>
            <a:innerShdw blurRad="63500" dist="50800" dir="5400000">
              <a:prstClr val="black">
                <a:alpha val="50000"/>
              </a:prstClr>
            </a:inn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400" b="1" i="1" cap="none" spc="0" dirty="0" smtClean="0">
                <a:ln w="11430"/>
                <a:solidFill>
                  <a:srgbClr val="4C0000"/>
                </a:solidFill>
                <a:effectLst>
                  <a:outerShdw blurRad="80000" dist="40000" dir="5040000" algn="tl">
                    <a:srgbClr val="000000">
                      <a:alpha val="30000"/>
                    </a:srgbClr>
                  </a:outerShdw>
                </a:effectLst>
                <a:latin typeface="Arial" pitchFamily="34" charset="0"/>
                <a:cs typeface="Arial" pitchFamily="34" charset="0"/>
              </a:rPr>
              <a:t>Интерфейс </a:t>
            </a:r>
            <a:r>
              <a:rPr lang="ru-RU" sz="4400" b="1" i="1" dirty="0">
                <a:ln w="11430"/>
                <a:solidFill>
                  <a:srgbClr val="4C0000"/>
                </a:solidFill>
                <a:effectLst>
                  <a:outerShdw blurRad="80000" dist="40000" dir="5040000" algn="tl">
                    <a:srgbClr val="000000">
                      <a:alpha val="30000"/>
                    </a:srgbClr>
                  </a:outerShdw>
                </a:effectLst>
                <a:latin typeface="Arial" pitchFamily="34" charset="0"/>
                <a:cs typeface="Arial" pitchFamily="34" charset="0"/>
              </a:rPr>
              <a:t>текстового </a:t>
            </a:r>
            <a:r>
              <a:rPr lang="ru-RU" sz="4400" b="1" i="1" dirty="0" smtClean="0">
                <a:ln w="11430"/>
                <a:solidFill>
                  <a:srgbClr val="4C0000"/>
                </a:solidFill>
                <a:effectLst>
                  <a:outerShdw blurRad="80000" dist="40000" dir="5040000" algn="tl">
                    <a:srgbClr val="000000">
                      <a:alpha val="30000"/>
                    </a:srgbClr>
                  </a:outerShdw>
                </a:effectLst>
                <a:latin typeface="Arial" pitchFamily="34" charset="0"/>
                <a:cs typeface="Arial" pitchFamily="34" charset="0"/>
              </a:rPr>
              <a:t>редактора</a:t>
            </a:r>
            <a:endParaRPr lang="ru-RU" sz="4400" b="1" cap="none" spc="0" dirty="0">
              <a:ln w="11430"/>
              <a:solidFill>
                <a:srgbClr val="4C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6471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658342"/>
            <a:ext cx="8928992" cy="5616624"/>
          </a:xfrm>
        </p:spPr>
        <p:txBody>
          <a:bodyPr>
            <a:normAutofit fontScale="85000" lnSpcReduction="20000"/>
          </a:bodyPr>
          <a:lstStyle/>
          <a:p>
            <a:pPr marL="0" lvl="0" indent="0" fontAlgn="base">
              <a:spcAft>
                <a:spcPct val="0"/>
              </a:spcAft>
              <a:buNone/>
            </a:pPr>
            <a:r>
              <a:rPr lang="ru-RU" sz="1600" i="1" kern="0" dirty="0" smtClean="0">
                <a:solidFill>
                  <a:schemeClr val="tx2">
                    <a:lumMod val="50000"/>
                  </a:schemeClr>
                </a:solidFill>
                <a:latin typeface="Arial" pitchFamily="34" charset="0"/>
                <a:cs typeface="Arial" pitchFamily="34" charset="0"/>
              </a:rPr>
              <a:t> </a:t>
            </a:r>
          </a:p>
          <a:p>
            <a:pPr marL="990600" lvl="0" indent="-990600" fontAlgn="base">
              <a:spcAft>
                <a:spcPct val="0"/>
              </a:spcAft>
              <a:buNone/>
            </a:pPr>
            <a:r>
              <a:rPr lang="ru-RU" sz="1600" i="1" kern="0" dirty="0">
                <a:solidFill>
                  <a:schemeClr val="tx2">
                    <a:lumMod val="50000"/>
                  </a:schemeClr>
                </a:solidFill>
                <a:latin typeface="Arial" pitchFamily="34" charset="0"/>
                <a:cs typeface="Arial" pitchFamily="34" charset="0"/>
              </a:rPr>
              <a:t>	- </a:t>
            </a:r>
            <a:r>
              <a:rPr lang="ru-RU" sz="1900" i="1" kern="0" dirty="0">
                <a:solidFill>
                  <a:schemeClr val="tx2">
                    <a:lumMod val="75000"/>
                  </a:schemeClr>
                </a:solidFill>
                <a:latin typeface="Arial" pitchFamily="34" charset="0"/>
                <a:cs typeface="Arial" pitchFamily="34" charset="0"/>
              </a:rPr>
              <a:t>запускает программу </a:t>
            </a:r>
            <a:r>
              <a:rPr lang="en-US" sz="1900" i="1" kern="0" dirty="0">
                <a:solidFill>
                  <a:schemeClr val="tx2">
                    <a:lumMod val="75000"/>
                  </a:schemeClr>
                </a:solidFill>
                <a:latin typeface="Arial" pitchFamily="34" charset="0"/>
                <a:cs typeface="Arial" pitchFamily="34" charset="0"/>
              </a:rPr>
              <a:t>Microsoft Office </a:t>
            </a:r>
            <a:r>
              <a:rPr lang="en-US" sz="1900" i="1" kern="0" dirty="0" smtClean="0">
                <a:solidFill>
                  <a:schemeClr val="tx2">
                    <a:lumMod val="75000"/>
                  </a:schemeClr>
                </a:solidFill>
                <a:latin typeface="Arial" pitchFamily="34" charset="0"/>
                <a:cs typeface="Arial" pitchFamily="34" charset="0"/>
              </a:rPr>
              <a:t>Word 20</a:t>
            </a:r>
            <a:r>
              <a:rPr lang="ru-RU" sz="1900" i="1" kern="0" dirty="0" smtClean="0">
                <a:solidFill>
                  <a:schemeClr val="tx2">
                    <a:lumMod val="75000"/>
                  </a:schemeClr>
                </a:solidFill>
                <a:latin typeface="Arial" pitchFamily="34" charset="0"/>
                <a:cs typeface="Arial" pitchFamily="34" charset="0"/>
              </a:rPr>
              <a:t>10,</a:t>
            </a:r>
            <a:r>
              <a:rPr lang="en-US" sz="1900" i="1" kern="0" dirty="0" smtClean="0">
                <a:solidFill>
                  <a:schemeClr val="tx2">
                    <a:lumMod val="75000"/>
                  </a:schemeClr>
                </a:solidFill>
                <a:latin typeface="Arial" pitchFamily="34" charset="0"/>
                <a:cs typeface="Arial" pitchFamily="34" charset="0"/>
              </a:rPr>
              <a:t> </a:t>
            </a:r>
            <a:r>
              <a:rPr lang="ru-RU" sz="1900" i="1" kern="0" dirty="0">
                <a:solidFill>
                  <a:schemeClr val="tx2">
                    <a:lumMod val="75000"/>
                  </a:schemeClr>
                </a:solidFill>
                <a:latin typeface="Arial" pitchFamily="34" charset="0"/>
                <a:cs typeface="Arial" pitchFamily="34" charset="0"/>
              </a:rPr>
              <a:t>если она установлена на компьютере.</a:t>
            </a:r>
          </a:p>
          <a:p>
            <a:pPr marL="0" lvl="0" indent="0" algn="ctr" fontAlgn="base">
              <a:spcBef>
                <a:spcPts val="600"/>
              </a:spcBef>
              <a:buNone/>
            </a:pPr>
            <a:endParaRPr lang="ru-RU" sz="1900" b="1" i="1" kern="0" dirty="0" smtClean="0">
              <a:solidFill>
                <a:schemeClr val="tx2">
                  <a:lumMod val="75000"/>
                </a:schemeClr>
              </a:solidFill>
              <a:latin typeface="Arial" pitchFamily="34" charset="0"/>
              <a:cs typeface="Arial" pitchFamily="34" charset="0"/>
            </a:endParaRPr>
          </a:p>
          <a:p>
            <a:pPr marL="0" lvl="0" indent="0" algn="ctr" fontAlgn="base">
              <a:spcBef>
                <a:spcPts val="600"/>
              </a:spcBef>
              <a:buNone/>
            </a:pPr>
            <a:r>
              <a:rPr lang="ru-RU" sz="1900" b="1" i="1" kern="0" dirty="0" smtClean="0">
                <a:solidFill>
                  <a:srgbClr val="4C0000"/>
                </a:solidFill>
                <a:latin typeface="Arial" pitchFamily="34" charset="0"/>
                <a:cs typeface="Arial" pitchFamily="34" charset="0"/>
              </a:rPr>
              <a:t>Основные понятия, встречающиеся </a:t>
            </a:r>
            <a:r>
              <a:rPr lang="ru-RU" sz="1900" b="1" i="1" kern="0" dirty="0">
                <a:solidFill>
                  <a:srgbClr val="4C0000"/>
                </a:solidFill>
                <a:latin typeface="Arial" pitchFamily="34" charset="0"/>
                <a:cs typeface="Arial" pitchFamily="34" charset="0"/>
              </a:rPr>
              <a:t>в </a:t>
            </a:r>
            <a:r>
              <a:rPr lang="ru-RU" sz="1900" b="1" i="1" kern="0" dirty="0" smtClean="0">
                <a:solidFill>
                  <a:srgbClr val="4C0000"/>
                </a:solidFill>
                <a:latin typeface="Arial" pitchFamily="34" charset="0"/>
                <a:cs typeface="Arial" pitchFamily="34" charset="0"/>
              </a:rPr>
              <a:t>курсе изучения программы </a:t>
            </a:r>
            <a:r>
              <a:rPr lang="en-US" sz="1900" i="1" kern="0" dirty="0" smtClean="0">
                <a:solidFill>
                  <a:srgbClr val="4C0000"/>
                </a:solidFill>
                <a:latin typeface="Arial" pitchFamily="34" charset="0"/>
                <a:cs typeface="Arial" pitchFamily="34" charset="0"/>
              </a:rPr>
              <a:t>Word</a:t>
            </a:r>
            <a:r>
              <a:rPr lang="ru-RU" sz="1900" b="1" i="1" kern="0" dirty="0" smtClean="0">
                <a:solidFill>
                  <a:srgbClr val="4C0000"/>
                </a:solidFill>
                <a:latin typeface="Arial" pitchFamily="34" charset="0"/>
                <a:cs typeface="Arial" pitchFamily="34" charset="0"/>
              </a:rPr>
              <a:t>:</a:t>
            </a:r>
            <a:endParaRPr lang="ru-RU" sz="1900" b="1" i="1" kern="0" dirty="0">
              <a:solidFill>
                <a:srgbClr val="4C0000"/>
              </a:solidFill>
              <a:latin typeface="Arial" pitchFamily="34" charset="0"/>
              <a:cs typeface="Arial" pitchFamily="34" charset="0"/>
            </a:endParaRPr>
          </a:p>
          <a:p>
            <a:pPr marL="0" lvl="0" indent="0" fontAlgn="base">
              <a:spcBef>
                <a:spcPts val="600"/>
              </a:spcBef>
              <a:buNone/>
            </a:pPr>
            <a:endParaRPr lang="ru-RU" sz="1900" i="1" kern="0" dirty="0">
              <a:solidFill>
                <a:schemeClr val="tx2">
                  <a:lumMod val="75000"/>
                </a:schemeClr>
              </a:solidFill>
              <a:latin typeface="Arial" pitchFamily="34" charset="0"/>
              <a:cs typeface="Arial" pitchFamily="34" charset="0"/>
            </a:endParaRPr>
          </a:p>
          <a:p>
            <a:pPr lvl="0" fontAlgn="base">
              <a:lnSpc>
                <a:spcPct val="160000"/>
              </a:lnSpc>
              <a:spcBef>
                <a:spcPts val="0"/>
              </a:spcBef>
              <a:buFont typeface="Wingdings" pitchFamily="2" charset="2"/>
              <a:buChar char="§"/>
            </a:pPr>
            <a:r>
              <a:rPr lang="ru-RU" sz="1900" b="1" i="1" kern="0" dirty="0">
                <a:solidFill>
                  <a:schemeClr val="tx2">
                    <a:lumMod val="75000"/>
                  </a:schemeClr>
                </a:solidFill>
                <a:latin typeface="Arial" pitchFamily="34" charset="0"/>
                <a:cs typeface="Arial" pitchFamily="34" charset="0"/>
              </a:rPr>
              <a:t>Сочетание клавиш </a:t>
            </a:r>
            <a:r>
              <a:rPr lang="ru-RU" sz="1900" i="1" kern="0" dirty="0">
                <a:solidFill>
                  <a:schemeClr val="tx2">
                    <a:lumMod val="75000"/>
                  </a:schemeClr>
                </a:solidFill>
                <a:latin typeface="Arial" pitchFamily="34" charset="0"/>
                <a:cs typeface="Arial" pitchFamily="34" charset="0"/>
              </a:rPr>
              <a:t>– одновременное нажатие двух или более клавиш на клавиатуре.</a:t>
            </a:r>
          </a:p>
          <a:p>
            <a:pPr lvl="0" fontAlgn="base">
              <a:lnSpc>
                <a:spcPct val="160000"/>
              </a:lnSpc>
              <a:spcBef>
                <a:spcPts val="0"/>
              </a:spcBef>
              <a:buFont typeface="Wingdings" pitchFamily="2" charset="2"/>
              <a:buChar char="§"/>
            </a:pPr>
            <a:r>
              <a:rPr lang="ru-RU" sz="1900" b="1" i="1" kern="0" dirty="0">
                <a:solidFill>
                  <a:schemeClr val="tx2">
                    <a:lumMod val="75000"/>
                  </a:schemeClr>
                </a:solidFill>
                <a:latin typeface="Arial" pitchFamily="34" charset="0"/>
                <a:cs typeface="Arial" pitchFamily="34" charset="0"/>
              </a:rPr>
              <a:t>ЛКМ </a:t>
            </a:r>
            <a:r>
              <a:rPr lang="ru-RU" sz="1900" i="1" kern="0" dirty="0">
                <a:solidFill>
                  <a:schemeClr val="tx2">
                    <a:lumMod val="75000"/>
                  </a:schemeClr>
                </a:solidFill>
                <a:latin typeface="Arial" pitchFamily="34" charset="0"/>
                <a:cs typeface="Arial" pitchFamily="34" charset="0"/>
              </a:rPr>
              <a:t>– левая кнопка мыши,</a:t>
            </a:r>
          </a:p>
          <a:p>
            <a:pPr lvl="0" fontAlgn="base">
              <a:lnSpc>
                <a:spcPct val="160000"/>
              </a:lnSpc>
              <a:spcBef>
                <a:spcPts val="0"/>
              </a:spcBef>
              <a:buFont typeface="Wingdings" pitchFamily="2" charset="2"/>
              <a:buChar char="§"/>
            </a:pPr>
            <a:r>
              <a:rPr lang="ru-RU" sz="1900" b="1" i="1" kern="0" dirty="0">
                <a:solidFill>
                  <a:schemeClr val="tx2">
                    <a:lumMod val="75000"/>
                  </a:schemeClr>
                </a:solidFill>
                <a:latin typeface="Arial" pitchFamily="34" charset="0"/>
                <a:cs typeface="Arial" pitchFamily="34" charset="0"/>
              </a:rPr>
              <a:t>ПКМ </a:t>
            </a:r>
            <a:r>
              <a:rPr lang="ru-RU" sz="1900" i="1" kern="0" dirty="0">
                <a:solidFill>
                  <a:schemeClr val="tx2">
                    <a:lumMod val="75000"/>
                  </a:schemeClr>
                </a:solidFill>
                <a:latin typeface="Arial" pitchFamily="34" charset="0"/>
                <a:cs typeface="Arial" pitchFamily="34" charset="0"/>
              </a:rPr>
              <a:t>– правая кнопка мыши.</a:t>
            </a:r>
          </a:p>
          <a:p>
            <a:pPr lvl="0" fontAlgn="base">
              <a:lnSpc>
                <a:spcPct val="160000"/>
              </a:lnSpc>
              <a:spcBef>
                <a:spcPts val="0"/>
              </a:spcBef>
              <a:buFont typeface="Wingdings" pitchFamily="2" charset="2"/>
              <a:buChar char="§"/>
            </a:pPr>
            <a:r>
              <a:rPr lang="ru-RU" sz="1900" b="1" i="1" kern="0" dirty="0">
                <a:solidFill>
                  <a:schemeClr val="tx2">
                    <a:lumMod val="75000"/>
                  </a:schemeClr>
                </a:solidFill>
                <a:latin typeface="Arial" pitchFamily="34" charset="0"/>
                <a:cs typeface="Arial" pitchFamily="34" charset="0"/>
              </a:rPr>
              <a:t>Метод перетаскивания</a:t>
            </a:r>
            <a:r>
              <a:rPr lang="en-US" sz="1900" i="1" kern="0" dirty="0">
                <a:solidFill>
                  <a:schemeClr val="tx2">
                    <a:lumMod val="75000"/>
                  </a:schemeClr>
                </a:solidFill>
                <a:latin typeface="Arial" pitchFamily="34" charset="0"/>
                <a:cs typeface="Arial" pitchFamily="34" charset="0"/>
              </a:rPr>
              <a:t>– </a:t>
            </a:r>
            <a:r>
              <a:rPr lang="ru-RU" sz="1900" i="1" kern="0" dirty="0">
                <a:solidFill>
                  <a:schemeClr val="tx2">
                    <a:lumMod val="75000"/>
                  </a:schemeClr>
                </a:solidFill>
                <a:latin typeface="Arial" pitchFamily="34" charset="0"/>
                <a:cs typeface="Arial" pitchFamily="34" charset="0"/>
              </a:rPr>
              <a:t>нажатие ЛКМ и перемещение курсора с последующим отпусканием ЛКМ.</a:t>
            </a:r>
          </a:p>
          <a:p>
            <a:pPr lvl="0" fontAlgn="base">
              <a:lnSpc>
                <a:spcPct val="160000"/>
              </a:lnSpc>
              <a:spcBef>
                <a:spcPts val="0"/>
              </a:spcBef>
              <a:buFont typeface="Wingdings" pitchFamily="2" charset="2"/>
              <a:buChar char="§"/>
            </a:pPr>
            <a:r>
              <a:rPr lang="ru-RU" sz="1900" b="1" i="1" kern="0" dirty="0">
                <a:solidFill>
                  <a:schemeClr val="tx2">
                    <a:lumMod val="75000"/>
                  </a:schemeClr>
                </a:solidFill>
                <a:latin typeface="Arial" pitchFamily="34" charset="0"/>
                <a:cs typeface="Arial" pitchFamily="34" charset="0"/>
              </a:rPr>
              <a:t>Контекстное меню </a:t>
            </a:r>
            <a:r>
              <a:rPr lang="ru-RU" sz="1900" i="1" kern="0" dirty="0">
                <a:solidFill>
                  <a:schemeClr val="tx2">
                    <a:lumMod val="75000"/>
                  </a:schemeClr>
                </a:solidFill>
                <a:latin typeface="Arial" pitchFamily="34" charset="0"/>
                <a:cs typeface="Arial" pitchFamily="34" charset="0"/>
              </a:rPr>
              <a:t>– меню возникающее при нажатии на ПКМ.</a:t>
            </a:r>
          </a:p>
          <a:p>
            <a:pPr lvl="0" fontAlgn="base">
              <a:lnSpc>
                <a:spcPct val="160000"/>
              </a:lnSpc>
              <a:spcBef>
                <a:spcPts val="0"/>
              </a:spcBef>
              <a:buFont typeface="Wingdings" pitchFamily="2" charset="2"/>
              <a:buChar char="§"/>
            </a:pPr>
            <a:r>
              <a:rPr lang="ru-RU" sz="1900" b="1" i="1" kern="0" dirty="0">
                <a:solidFill>
                  <a:schemeClr val="tx2">
                    <a:lumMod val="75000"/>
                  </a:schemeClr>
                </a:solidFill>
                <a:latin typeface="Arial" pitchFamily="34" charset="0"/>
                <a:cs typeface="Arial" pitchFamily="34" charset="0"/>
              </a:rPr>
              <a:t>Вызвать контекстное меню "элемента" </a:t>
            </a:r>
            <a:r>
              <a:rPr lang="ru-RU" sz="1900" i="1" kern="0" dirty="0">
                <a:solidFill>
                  <a:schemeClr val="tx2">
                    <a:lumMod val="75000"/>
                  </a:schemeClr>
                </a:solidFill>
                <a:latin typeface="Arial" pitchFamily="34" charset="0"/>
                <a:cs typeface="Arial" pitchFamily="34" charset="0"/>
              </a:rPr>
              <a:t>– нажатие ПКМ на "элементе".</a:t>
            </a:r>
          </a:p>
          <a:p>
            <a:pPr lvl="0" fontAlgn="base">
              <a:lnSpc>
                <a:spcPct val="160000"/>
              </a:lnSpc>
              <a:spcBef>
                <a:spcPts val="0"/>
              </a:spcBef>
              <a:buFont typeface="Wingdings" pitchFamily="2" charset="2"/>
              <a:buChar char="§"/>
            </a:pPr>
            <a:r>
              <a:rPr lang="ru-RU" sz="1900" b="1" i="1" kern="0" dirty="0">
                <a:solidFill>
                  <a:schemeClr val="tx2">
                    <a:lumMod val="75000"/>
                  </a:schemeClr>
                </a:solidFill>
                <a:latin typeface="Arial" pitchFamily="34" charset="0"/>
                <a:cs typeface="Arial" pitchFamily="34" charset="0"/>
              </a:rPr>
              <a:t>Текстовый курсор </a:t>
            </a:r>
            <a:r>
              <a:rPr lang="ru-RU" sz="1900" i="1" kern="0" dirty="0">
                <a:solidFill>
                  <a:schemeClr val="tx2">
                    <a:lumMod val="75000"/>
                  </a:schemeClr>
                </a:solidFill>
                <a:latin typeface="Arial" pitchFamily="34" charset="0"/>
                <a:cs typeface="Arial" pitchFamily="34" charset="0"/>
              </a:rPr>
              <a:t>– появляющаяся и исчезающая палочка которая показывает место в которое будут вставляться буквы и символы набираемые на клавиатуре.</a:t>
            </a:r>
          </a:p>
          <a:p>
            <a:pPr lvl="0" fontAlgn="base">
              <a:lnSpc>
                <a:spcPct val="160000"/>
              </a:lnSpc>
              <a:spcBef>
                <a:spcPts val="0"/>
              </a:spcBef>
              <a:buFont typeface="Wingdings" pitchFamily="2" charset="2"/>
              <a:buChar char="§"/>
            </a:pPr>
            <a:r>
              <a:rPr lang="ru-RU" sz="1900" b="1" i="1" kern="0" dirty="0">
                <a:solidFill>
                  <a:schemeClr val="tx2">
                    <a:lumMod val="75000"/>
                  </a:schemeClr>
                </a:solidFill>
                <a:latin typeface="Arial" pitchFamily="34" charset="0"/>
                <a:cs typeface="Arial" pitchFamily="34" charset="0"/>
              </a:rPr>
              <a:t>Диалоговое окно </a:t>
            </a:r>
            <a:r>
              <a:rPr lang="ru-RU" sz="1900" i="1" kern="0" dirty="0">
                <a:solidFill>
                  <a:schemeClr val="tx2">
                    <a:lumMod val="75000"/>
                  </a:schemeClr>
                </a:solidFill>
                <a:latin typeface="Arial" pitchFamily="34" charset="0"/>
                <a:cs typeface="Arial" pitchFamily="34" charset="0"/>
              </a:rPr>
              <a:t>– окно вызываемое для специальных целей.</a:t>
            </a:r>
          </a:p>
          <a:p>
            <a:pPr marL="900113" lvl="0" indent="-900113" fontAlgn="base">
              <a:spcBef>
                <a:spcPts val="0"/>
              </a:spcBef>
              <a:buNone/>
            </a:pPr>
            <a:r>
              <a:rPr lang="ru-RU" sz="1900" i="1" kern="0" dirty="0">
                <a:solidFill>
                  <a:schemeClr val="tx2">
                    <a:lumMod val="75000"/>
                  </a:schemeClr>
                </a:solidFill>
                <a:latin typeface="Arial" pitchFamily="34" charset="0"/>
                <a:cs typeface="Arial" pitchFamily="34" charset="0"/>
              </a:rPr>
              <a:t>	</a:t>
            </a:r>
          </a:p>
        </p:txBody>
      </p:sp>
      <p:pic>
        <p:nvPicPr>
          <p:cNvPr id="37891" name="Picture 3"/>
          <p:cNvPicPr>
            <a:picLocks noChangeAspect="1" noChangeArrowheads="1"/>
          </p:cNvPicPr>
          <p:nvPr/>
        </p:nvPicPr>
        <p:blipFill>
          <a:blip r:embed="rId2" cstate="print">
            <a:clrChange>
              <a:clrFrom>
                <a:srgbClr val="ED1C24"/>
              </a:clrFrom>
              <a:clrTo>
                <a:srgbClr val="ED1C24">
                  <a:alpha val="0"/>
                </a:srgbClr>
              </a:clrTo>
            </a:clrChange>
            <a:extLst>
              <a:ext uri="{28A0092B-C50C-407E-A947-70E740481C1C}">
                <a14:useLocalDpi xmlns:a14="http://schemas.microsoft.com/office/drawing/2010/main" xmlns="" val="0"/>
              </a:ext>
            </a:extLst>
          </a:blip>
          <a:srcRect/>
          <a:stretch>
            <a:fillRect/>
          </a:stretch>
        </p:blipFill>
        <p:spPr bwMode="auto">
          <a:xfrm>
            <a:off x="611559" y="836712"/>
            <a:ext cx="532619" cy="489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Прямоугольник 12"/>
          <p:cNvSpPr/>
          <p:nvPr/>
        </p:nvSpPr>
        <p:spPr>
          <a:xfrm>
            <a:off x="2699792" y="188640"/>
            <a:ext cx="3858492" cy="461665"/>
          </a:xfrm>
          <a:prstGeom prst="rect">
            <a:avLst/>
          </a:prstGeom>
        </p:spPr>
        <p:txBody>
          <a:bodyPr wrap="none">
            <a:spAutoFit/>
          </a:bodyPr>
          <a:lstStyle/>
          <a:p>
            <a:r>
              <a:rPr lang="ru-RU" sz="2400" b="1" i="1" dirty="0">
                <a:ln w="11430"/>
                <a:solidFill>
                  <a:srgbClr val="002060"/>
                </a:solidFill>
                <a:effectLst>
                  <a:outerShdw blurRad="50800" dist="39000" dir="5460000" algn="tl">
                    <a:srgbClr val="000000">
                      <a:alpha val="38000"/>
                    </a:srgbClr>
                  </a:outerShdw>
                </a:effectLst>
                <a:latin typeface="Arial" pitchFamily="34" charset="0"/>
                <a:cs typeface="Arial" pitchFamily="34" charset="0"/>
              </a:rPr>
              <a:t>Ознакомление с курсом</a:t>
            </a:r>
            <a:endParaRPr lang="ru-RU" sz="2400" dirty="0"/>
          </a:p>
        </p:txBody>
      </p:sp>
    </p:spTree>
    <p:extLst>
      <p:ext uri="{BB962C8B-B14F-4D97-AF65-F5344CB8AC3E}">
        <p14:creationId xmlns:p14="http://schemas.microsoft.com/office/powerpoint/2010/main" xmlns="" val="681308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018936" y="44624"/>
            <a:ext cx="7992888" cy="129614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just">
              <a:buFont typeface="Georgia" pitchFamily="18" charset="0"/>
              <a:buNone/>
              <a:defRPr/>
            </a:pPr>
            <a:r>
              <a:rPr lang="ru-RU" sz="2000" i="1" dirty="0" err="1" smtClean="0">
                <a:solidFill>
                  <a:srgbClr val="000066"/>
                </a:solidFill>
                <a:effectLst/>
                <a:latin typeface="Arial" pitchFamily="34" charset="0"/>
                <a:cs typeface="Arial" pitchFamily="34" charset="0"/>
              </a:rPr>
              <a:t>Microsoft</a:t>
            </a:r>
            <a:r>
              <a:rPr lang="ru-RU" sz="2000" i="1" dirty="0" smtClean="0">
                <a:solidFill>
                  <a:srgbClr val="000066"/>
                </a:solidFill>
                <a:effectLst/>
                <a:latin typeface="Arial" pitchFamily="34" charset="0"/>
                <a:cs typeface="Arial" pitchFamily="34" charset="0"/>
              </a:rPr>
              <a:t> </a:t>
            </a:r>
            <a:r>
              <a:rPr lang="ru-RU" sz="2000" i="1" dirty="0" err="1" smtClean="0">
                <a:solidFill>
                  <a:srgbClr val="000066"/>
                </a:solidFill>
                <a:effectLst/>
                <a:latin typeface="Arial" pitchFamily="34" charset="0"/>
                <a:cs typeface="Arial" pitchFamily="34" charset="0"/>
              </a:rPr>
              <a:t>Word</a:t>
            </a:r>
            <a:r>
              <a:rPr lang="ru-RU" sz="2000" i="1" dirty="0" smtClean="0">
                <a:solidFill>
                  <a:srgbClr val="000066"/>
                </a:solidFill>
                <a:effectLst/>
                <a:latin typeface="Arial" pitchFamily="34" charset="0"/>
                <a:cs typeface="Arial" pitchFamily="34" charset="0"/>
              </a:rPr>
              <a:t> - это программа,  предназначенная для создания, просмотра, редактирования  и  печати  текстовых документов.</a:t>
            </a:r>
            <a:endParaRPr lang="ru-RU" sz="2000" i="1" dirty="0" smtClean="0">
              <a:solidFill>
                <a:srgbClr val="000066"/>
              </a:solidFill>
              <a:effectLst>
                <a:outerShdw blurRad="38100" dist="38100" dir="2700000" algn="tl">
                  <a:srgbClr val="C0C0C0"/>
                </a:outerShdw>
              </a:effectLst>
              <a:latin typeface="Arial" pitchFamily="34" charset="0"/>
              <a:cs typeface="Arial" pitchFamily="34" charset="0"/>
            </a:endParaRPr>
          </a:p>
        </p:txBody>
      </p:sp>
      <p:sp>
        <p:nvSpPr>
          <p:cNvPr id="2" name="Прямоугольник 1"/>
          <p:cNvSpPr/>
          <p:nvPr/>
        </p:nvSpPr>
        <p:spPr>
          <a:xfrm>
            <a:off x="2746249" y="1195586"/>
            <a:ext cx="359835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cap="none" spc="0" dirty="0" smtClean="0">
                <a:ln w="11430"/>
                <a:solidFill>
                  <a:srgbClr val="680000"/>
                </a:solidFill>
                <a:effectLst>
                  <a:outerShdw blurRad="50800" dist="39000" dir="5460000" algn="tl">
                    <a:srgbClr val="000000">
                      <a:alpha val="38000"/>
                    </a:srgbClr>
                  </a:outerShdw>
                </a:effectLst>
                <a:latin typeface="Arial" pitchFamily="34" charset="0"/>
                <a:cs typeface="Arial" pitchFamily="34" charset="0"/>
              </a:rPr>
              <a:t>Возможности </a:t>
            </a:r>
            <a:r>
              <a:rPr lang="en-US" sz="2800" b="1" cap="none" spc="0" dirty="0" smtClean="0">
                <a:ln w="11430"/>
                <a:solidFill>
                  <a:srgbClr val="680000"/>
                </a:solidFill>
                <a:effectLst>
                  <a:outerShdw blurRad="50800" dist="39000" dir="5460000" algn="tl">
                    <a:srgbClr val="000000">
                      <a:alpha val="38000"/>
                    </a:srgbClr>
                  </a:outerShdw>
                </a:effectLst>
                <a:latin typeface="Arial" pitchFamily="34" charset="0"/>
                <a:cs typeface="Arial" pitchFamily="34" charset="0"/>
              </a:rPr>
              <a:t>Word</a:t>
            </a:r>
            <a:endParaRPr lang="ru-RU" sz="2800" b="1" cap="none" spc="0" dirty="0">
              <a:ln w="11430"/>
              <a:solidFill>
                <a:srgbClr val="680000"/>
              </a:solidFill>
              <a:effectLst>
                <a:outerShdw blurRad="50800" dist="39000" dir="5460000" algn="tl">
                  <a:srgbClr val="000000">
                    <a:alpha val="38000"/>
                  </a:srgbClr>
                </a:outerShdw>
              </a:effectLst>
              <a:latin typeface="Arial" pitchFamily="34" charset="0"/>
              <a:cs typeface="Arial" pitchFamily="34" charset="0"/>
            </a:endParaRPr>
          </a:p>
        </p:txBody>
      </p:sp>
      <p:sp>
        <p:nvSpPr>
          <p:cNvPr id="3" name="Прямоугольник 2"/>
          <p:cNvSpPr/>
          <p:nvPr/>
        </p:nvSpPr>
        <p:spPr>
          <a:xfrm>
            <a:off x="11088" y="1718806"/>
            <a:ext cx="9114589" cy="4632037"/>
          </a:xfrm>
          <a:prstGeom prst="rect">
            <a:avLst/>
          </a:prstGeom>
        </p:spPr>
        <p:txBody>
          <a:bodyPr wrap="square">
            <a:spAutoFit/>
          </a:bodyPr>
          <a:lstStyle/>
          <a:p>
            <a:pPr marL="342900" algn="just" eaLnBrk="1" hangingPunct="1">
              <a:spcBef>
                <a:spcPts val="600"/>
              </a:spcBef>
              <a:buFont typeface="Wingdings" pitchFamily="2" charset="2"/>
              <a:buChar char="§"/>
            </a:pPr>
            <a:r>
              <a:rPr lang="ru-RU" sz="2000" i="1" dirty="0">
                <a:latin typeface="Arial" pitchFamily="34" charset="0"/>
                <a:cs typeface="Arial" pitchFamily="34" charset="0"/>
              </a:rPr>
              <a:t>Поддержка двух и более языков с возможностью редактировать синтаксически и стилистически;</a:t>
            </a:r>
          </a:p>
          <a:p>
            <a:pPr marL="342900" algn="just" eaLnBrk="1" hangingPunct="1">
              <a:spcBef>
                <a:spcPts val="600"/>
              </a:spcBef>
              <a:buFont typeface="Wingdings" pitchFamily="2" charset="2"/>
              <a:buChar char="§"/>
            </a:pPr>
            <a:r>
              <a:rPr lang="ru-RU" sz="2000" i="1" dirty="0">
                <a:solidFill>
                  <a:srgbClr val="000066"/>
                </a:solidFill>
                <a:latin typeface="Arial" pitchFamily="34" charset="0"/>
                <a:cs typeface="Arial" pitchFamily="34" charset="0"/>
              </a:rPr>
              <a:t>Использование разнообразных шрифтов и изменения их размера, цвета, начертания;</a:t>
            </a:r>
          </a:p>
          <a:p>
            <a:pPr marL="342900" algn="just" eaLnBrk="1" hangingPunct="1">
              <a:spcBef>
                <a:spcPts val="600"/>
              </a:spcBef>
              <a:buFont typeface="Wingdings" pitchFamily="2" charset="2"/>
              <a:buChar char="§"/>
            </a:pPr>
            <a:r>
              <a:rPr lang="ru-RU" sz="2000" i="1" dirty="0">
                <a:latin typeface="Arial" pitchFamily="34" charset="0"/>
                <a:cs typeface="Arial" pitchFamily="34" charset="0"/>
              </a:rPr>
              <a:t>Использование в одном документе символов разных языков (латинских, греческих);</a:t>
            </a:r>
          </a:p>
          <a:p>
            <a:pPr marL="342900" algn="just">
              <a:spcBef>
                <a:spcPts val="600"/>
              </a:spcBef>
              <a:buFont typeface="Wingdings" pitchFamily="2" charset="2"/>
              <a:buChar char="§"/>
            </a:pPr>
            <a:r>
              <a:rPr lang="ru-RU" sz="2000" i="1" dirty="0">
                <a:solidFill>
                  <a:srgbClr val="000066"/>
                </a:solidFill>
                <a:latin typeface="Arial" pitchFamily="34" charset="0"/>
                <a:cs typeface="Arial" pitchFamily="34" charset="0"/>
              </a:rPr>
              <a:t>Работа с несколькими документами и несколькими средами (графический, текстовый редакторы, электронные таблицы, базы данных, презентации и т.д.);</a:t>
            </a:r>
          </a:p>
          <a:p>
            <a:pPr marL="342900" algn="just" eaLnBrk="1" hangingPunct="1">
              <a:spcBef>
                <a:spcPts val="600"/>
              </a:spcBef>
              <a:buFont typeface="Wingdings" pitchFamily="2" charset="2"/>
              <a:buChar char="§"/>
            </a:pPr>
            <a:r>
              <a:rPr lang="ru-RU" sz="2000" i="1" dirty="0">
                <a:latin typeface="Arial" pitchFamily="34" charset="0"/>
                <a:cs typeface="Arial" pitchFamily="34" charset="0"/>
              </a:rPr>
              <a:t>Большой выбор объектов, которые можно вставить в документ;</a:t>
            </a:r>
          </a:p>
          <a:p>
            <a:pPr marL="342900" algn="just" eaLnBrk="1" hangingPunct="1">
              <a:spcBef>
                <a:spcPts val="600"/>
              </a:spcBef>
              <a:buFont typeface="Wingdings" pitchFamily="2" charset="2"/>
              <a:buChar char="§"/>
            </a:pPr>
            <a:r>
              <a:rPr lang="ru-RU" sz="2000" i="1" dirty="0">
                <a:solidFill>
                  <a:srgbClr val="000066"/>
                </a:solidFill>
                <a:latin typeface="Arial" pitchFamily="34" charset="0"/>
                <a:cs typeface="Arial" pitchFamily="34" charset="0"/>
              </a:rPr>
              <a:t>Автоматическое разбиение документа на страницы;</a:t>
            </a:r>
          </a:p>
          <a:p>
            <a:pPr marL="342900" algn="just" eaLnBrk="1" hangingPunct="1">
              <a:spcBef>
                <a:spcPts val="600"/>
              </a:spcBef>
              <a:buFont typeface="Wingdings" pitchFamily="2" charset="2"/>
              <a:buChar char="§"/>
            </a:pPr>
            <a:r>
              <a:rPr lang="ru-RU" sz="2000" i="1" dirty="0">
                <a:latin typeface="Arial" pitchFamily="34" charset="0"/>
                <a:cs typeface="Arial" pitchFamily="34" charset="0"/>
              </a:rPr>
              <a:t>Добавление списков, гиперссылок, сносок, колонтитулов;</a:t>
            </a:r>
          </a:p>
          <a:p>
            <a:pPr marL="342900" algn="just" eaLnBrk="1" hangingPunct="1">
              <a:spcBef>
                <a:spcPts val="600"/>
              </a:spcBef>
              <a:buFont typeface="Wingdings" pitchFamily="2" charset="2"/>
              <a:buChar char="§"/>
            </a:pPr>
            <a:r>
              <a:rPr lang="ru-RU" sz="2000" i="1" dirty="0">
                <a:solidFill>
                  <a:srgbClr val="000066"/>
                </a:solidFill>
                <a:latin typeface="Arial" pitchFamily="34" charset="0"/>
                <a:cs typeface="Arial" pitchFamily="34" charset="0"/>
              </a:rPr>
              <a:t>Расширенные возможности работы с таблицей и т.д.</a:t>
            </a:r>
          </a:p>
        </p:txBody>
      </p:sp>
    </p:spTree>
    <p:extLst>
      <p:ext uri="{BB962C8B-B14F-4D97-AF65-F5344CB8AC3E}">
        <p14:creationId xmlns:p14="http://schemas.microsoft.com/office/powerpoint/2010/main" xmlns="" val="36805020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2075" y="753200"/>
            <a:ext cx="8928992" cy="4525963"/>
          </a:xfrm>
        </p:spPr>
        <p:txBody>
          <a:bodyPr>
            <a:noAutofit/>
          </a:bodyPr>
          <a:lstStyle/>
          <a:p>
            <a:pPr marL="0" indent="0" algn="just">
              <a:lnSpc>
                <a:spcPct val="120000"/>
              </a:lnSpc>
              <a:buNone/>
            </a:pPr>
            <a:r>
              <a:rPr lang="ru-RU" sz="1800" b="1" i="1" dirty="0" smtClean="0">
                <a:solidFill>
                  <a:schemeClr val="tx2">
                    <a:lumMod val="75000"/>
                  </a:schemeClr>
                </a:solidFill>
                <a:latin typeface="Arial" pitchFamily="34" charset="0"/>
                <a:cs typeface="Arial" pitchFamily="34" charset="0"/>
              </a:rPr>
              <a:t>Интерфейс </a:t>
            </a:r>
            <a:r>
              <a:rPr lang="ru-RU" sz="1800" b="1" i="1" dirty="0">
                <a:solidFill>
                  <a:schemeClr val="tx2">
                    <a:lumMod val="75000"/>
                  </a:schemeClr>
                </a:solidFill>
                <a:latin typeface="Arial" pitchFamily="34" charset="0"/>
                <a:cs typeface="Arial" pitchFamily="34" charset="0"/>
              </a:rPr>
              <a:t>- это метод передачи информации, </a:t>
            </a:r>
            <a:r>
              <a:rPr lang="ru-RU" sz="1800" b="1" i="1" dirty="0" smtClean="0">
                <a:solidFill>
                  <a:schemeClr val="tx2">
                    <a:lumMod val="75000"/>
                  </a:schemeClr>
                </a:solidFill>
                <a:latin typeface="Arial" pitchFamily="34" charset="0"/>
                <a:cs typeface="Arial" pitchFamily="34" charset="0"/>
              </a:rPr>
              <a:t>а в случае программы – </a:t>
            </a:r>
            <a:r>
              <a:rPr lang="ru-RU" sz="1800" b="1" i="1" dirty="0">
                <a:solidFill>
                  <a:schemeClr val="tx2">
                    <a:lumMod val="75000"/>
                  </a:schemeClr>
                </a:solidFill>
                <a:latin typeface="Arial" pitchFamily="34" charset="0"/>
                <a:cs typeface="Arial" pitchFamily="34" charset="0"/>
              </a:rPr>
              <a:t>метод общения </a:t>
            </a:r>
            <a:r>
              <a:rPr lang="ru-RU" sz="1800" b="1" i="1" dirty="0" smtClean="0">
                <a:solidFill>
                  <a:schemeClr val="tx2">
                    <a:lumMod val="75000"/>
                  </a:schemeClr>
                </a:solidFill>
                <a:latin typeface="Arial" pitchFamily="34" charset="0"/>
                <a:cs typeface="Arial" pitchFamily="34" charset="0"/>
              </a:rPr>
              <a:t>с </a:t>
            </a:r>
            <a:r>
              <a:rPr lang="ru-RU" sz="1800" b="1" i="1" dirty="0">
                <a:solidFill>
                  <a:schemeClr val="tx2">
                    <a:lumMod val="75000"/>
                  </a:schemeClr>
                </a:solidFill>
                <a:latin typeface="Arial" pitchFamily="34" charset="0"/>
                <a:cs typeface="Arial" pitchFamily="34" charset="0"/>
              </a:rPr>
              <a:t>пользователем. </a:t>
            </a:r>
            <a:r>
              <a:rPr lang="ru-RU" sz="1800" b="1" i="1" dirty="0" smtClean="0">
                <a:solidFill>
                  <a:schemeClr val="tx2">
                    <a:lumMod val="75000"/>
                  </a:schemeClr>
                </a:solidFill>
                <a:latin typeface="Arial" pitchFamily="34" charset="0"/>
                <a:cs typeface="Arial" pitchFamily="34" charset="0"/>
              </a:rPr>
              <a:t>Интерфейс </a:t>
            </a:r>
            <a:r>
              <a:rPr lang="ru-RU" sz="1800" b="1" i="1" dirty="0">
                <a:solidFill>
                  <a:schemeClr val="tx2">
                    <a:lumMod val="75000"/>
                  </a:schemeClr>
                </a:solidFill>
                <a:latin typeface="Arial" pitchFamily="34" charset="0"/>
                <a:cs typeface="Arial" pitchFamily="34" charset="0"/>
              </a:rPr>
              <a:t>программы для обычных </a:t>
            </a:r>
            <a:r>
              <a:rPr lang="ru-RU" sz="1800" b="1" i="1" dirty="0" smtClean="0">
                <a:solidFill>
                  <a:schemeClr val="tx2">
                    <a:lumMod val="75000"/>
                  </a:schemeClr>
                </a:solidFill>
                <a:latin typeface="Arial" pitchFamily="34" charset="0"/>
                <a:cs typeface="Arial" pitchFamily="34" charset="0"/>
              </a:rPr>
              <a:t>пользователей - это внешний вид окна </a:t>
            </a:r>
            <a:r>
              <a:rPr lang="ru-RU" sz="1800" b="1" i="1" dirty="0">
                <a:solidFill>
                  <a:schemeClr val="tx2">
                    <a:lumMod val="75000"/>
                  </a:schemeClr>
                </a:solidFill>
                <a:latin typeface="Arial" pitchFamily="34" charset="0"/>
                <a:cs typeface="Arial" pitchFamily="34" charset="0"/>
              </a:rPr>
              <a:t>программы</a:t>
            </a:r>
            <a:r>
              <a:rPr lang="ru-RU" sz="1800" b="1" i="1" dirty="0" smtClean="0">
                <a:solidFill>
                  <a:schemeClr val="tx2">
                    <a:lumMod val="75000"/>
                  </a:schemeClr>
                </a:solidFill>
                <a:latin typeface="Arial" pitchFamily="34" charset="0"/>
                <a:cs typeface="Arial" pitchFamily="34" charset="0"/>
              </a:rPr>
              <a:t>.</a:t>
            </a:r>
          </a:p>
          <a:p>
            <a:pPr marL="0" indent="0" algn="just">
              <a:lnSpc>
                <a:spcPct val="120000"/>
              </a:lnSpc>
              <a:buNone/>
            </a:pPr>
            <a:endParaRPr lang="ru-RU" sz="1800" b="1" i="1" dirty="0">
              <a:solidFill>
                <a:schemeClr val="tx2">
                  <a:lumMod val="75000"/>
                </a:schemeClr>
              </a:solidFill>
              <a:latin typeface="Arial" pitchFamily="34" charset="0"/>
              <a:cs typeface="Arial" pitchFamily="34" charset="0"/>
            </a:endParaRPr>
          </a:p>
          <a:p>
            <a:pPr>
              <a:lnSpc>
                <a:spcPct val="120000"/>
              </a:lnSpc>
              <a:buNone/>
            </a:pPr>
            <a:r>
              <a:rPr lang="ru-RU" sz="1800" b="1" i="1" dirty="0" smtClean="0">
                <a:solidFill>
                  <a:srgbClr val="680000"/>
                </a:solidFill>
                <a:latin typeface="Arial" pitchFamily="34" charset="0"/>
                <a:cs typeface="Arial" pitchFamily="34" charset="0"/>
              </a:rPr>
              <a:t>      </a:t>
            </a:r>
            <a:r>
              <a:rPr lang="ru-RU" sz="2000" b="1" dirty="0" smtClean="0">
                <a:solidFill>
                  <a:srgbClr val="680000"/>
                </a:solidFill>
                <a:latin typeface="Arial" pitchFamily="34" charset="0"/>
                <a:cs typeface="Arial" pitchFamily="34" charset="0"/>
              </a:rPr>
              <a:t>Основные элементы интерфейса в </a:t>
            </a:r>
            <a:r>
              <a:rPr lang="en-US" sz="2000" b="1" dirty="0">
                <a:solidFill>
                  <a:srgbClr val="680000"/>
                </a:solidFill>
                <a:latin typeface="Arial" pitchFamily="34" charset="0"/>
                <a:cs typeface="Arial" pitchFamily="34" charset="0"/>
              </a:rPr>
              <a:t>Word </a:t>
            </a:r>
            <a:r>
              <a:rPr lang="en-US" sz="2000" b="1" dirty="0" smtClean="0">
                <a:solidFill>
                  <a:srgbClr val="680000"/>
                </a:solidFill>
                <a:latin typeface="Arial" pitchFamily="34" charset="0"/>
                <a:cs typeface="Arial" pitchFamily="34" charset="0"/>
              </a:rPr>
              <a:t>20</a:t>
            </a:r>
            <a:r>
              <a:rPr lang="ru-RU" sz="2000" b="1" dirty="0" smtClean="0">
                <a:solidFill>
                  <a:srgbClr val="680000"/>
                </a:solidFill>
                <a:latin typeface="Arial" pitchFamily="34" charset="0"/>
                <a:cs typeface="Arial" pitchFamily="34" charset="0"/>
              </a:rPr>
              <a:t>10:</a:t>
            </a:r>
            <a:endParaRPr lang="ru-RU" sz="2000" b="1" dirty="0">
              <a:solidFill>
                <a:srgbClr val="680000"/>
              </a:solidFill>
              <a:latin typeface="Arial" pitchFamily="34" charset="0"/>
              <a:cs typeface="Arial" pitchFamily="34" charset="0"/>
            </a:endParaRPr>
          </a:p>
          <a:p>
            <a:pPr marL="908050" indent="-285750">
              <a:lnSpc>
                <a:spcPct val="120000"/>
              </a:lnSpc>
              <a:buFont typeface="Wingdings" pitchFamily="2" charset="2"/>
              <a:buChar char="§"/>
            </a:pPr>
            <a:r>
              <a:rPr lang="ru-RU" sz="1800" i="1" dirty="0" smtClean="0">
                <a:latin typeface="Arial" pitchFamily="34" charset="0"/>
                <a:cs typeface="Arial" pitchFamily="34" charset="0"/>
              </a:rPr>
              <a:t>Меню </a:t>
            </a:r>
            <a:r>
              <a:rPr lang="ru-RU" sz="1800" i="1" dirty="0">
                <a:latin typeface="Arial" pitchFamily="34" charset="0"/>
                <a:cs typeface="Arial" pitchFamily="34" charset="0"/>
              </a:rPr>
              <a:t>быстрого доступа </a:t>
            </a:r>
            <a:r>
              <a:rPr lang="ru-RU" sz="1800" i="1" dirty="0" smtClean="0">
                <a:latin typeface="Arial" pitchFamily="34" charset="0"/>
                <a:cs typeface="Arial" pitchFamily="34" charset="0"/>
              </a:rPr>
              <a:t>в заголовке главного окна.</a:t>
            </a:r>
            <a:endParaRPr lang="ru-RU" sz="1800" i="1" dirty="0">
              <a:latin typeface="Arial" pitchFamily="34" charset="0"/>
              <a:cs typeface="Arial" pitchFamily="34" charset="0"/>
            </a:endParaRPr>
          </a:p>
          <a:p>
            <a:pPr marL="908050" indent="-285750">
              <a:lnSpc>
                <a:spcPct val="120000"/>
              </a:lnSpc>
              <a:buFont typeface="Wingdings" pitchFamily="2" charset="2"/>
              <a:buChar char="§"/>
            </a:pPr>
            <a:r>
              <a:rPr lang="ru-RU" sz="1800" i="1" dirty="0">
                <a:latin typeface="Arial" pitchFamily="34" charset="0"/>
                <a:cs typeface="Arial" pitchFamily="34" charset="0"/>
              </a:rPr>
              <a:t>Лента панелей инструментов с закладками.</a:t>
            </a:r>
          </a:p>
          <a:p>
            <a:pPr marL="908050" indent="-285750">
              <a:lnSpc>
                <a:spcPct val="120000"/>
              </a:lnSpc>
              <a:buFont typeface="Wingdings" pitchFamily="2" charset="2"/>
              <a:buChar char="§"/>
            </a:pPr>
            <a:r>
              <a:rPr lang="ru-RU" sz="1800" i="1" dirty="0">
                <a:latin typeface="Arial" pitchFamily="34" charset="0"/>
                <a:cs typeface="Arial" pitchFamily="34" charset="0"/>
              </a:rPr>
              <a:t>Отдельные панели инструментов.</a:t>
            </a:r>
          </a:p>
          <a:p>
            <a:pPr marL="908050" indent="-285750">
              <a:lnSpc>
                <a:spcPct val="120000"/>
              </a:lnSpc>
              <a:buFont typeface="Wingdings" pitchFamily="2" charset="2"/>
              <a:buChar char="§"/>
            </a:pPr>
            <a:r>
              <a:rPr lang="ru-RU" sz="1800" i="1" dirty="0">
                <a:latin typeface="Arial" pitchFamily="34" charset="0"/>
                <a:cs typeface="Arial" pitchFamily="34" charset="0"/>
              </a:rPr>
              <a:t>Выпадающие списки.</a:t>
            </a:r>
          </a:p>
          <a:p>
            <a:pPr marL="908050" indent="-285750">
              <a:lnSpc>
                <a:spcPct val="120000"/>
              </a:lnSpc>
              <a:buFont typeface="Wingdings" pitchFamily="2" charset="2"/>
              <a:buChar char="§"/>
            </a:pPr>
            <a:r>
              <a:rPr lang="ru-RU" sz="1800" i="1" dirty="0">
                <a:latin typeface="Arial" pitchFamily="34" charset="0"/>
                <a:cs typeface="Arial" pitchFamily="34" charset="0"/>
              </a:rPr>
              <a:t>Кнопки команд.</a:t>
            </a:r>
          </a:p>
          <a:p>
            <a:pPr marL="908050" indent="-285750">
              <a:lnSpc>
                <a:spcPct val="120000"/>
              </a:lnSpc>
              <a:buFont typeface="Wingdings" pitchFamily="2" charset="2"/>
              <a:buChar char="§"/>
            </a:pPr>
            <a:r>
              <a:rPr lang="ru-RU" sz="1800" i="1" dirty="0">
                <a:latin typeface="Arial" pitchFamily="34" charset="0"/>
                <a:cs typeface="Arial" pitchFamily="34" charset="0"/>
              </a:rPr>
              <a:t>Кнопки вызова диалоговых окон.</a:t>
            </a:r>
          </a:p>
          <a:p>
            <a:pPr marL="908050" indent="-285750">
              <a:lnSpc>
                <a:spcPct val="120000"/>
              </a:lnSpc>
              <a:buFont typeface="Wingdings" pitchFamily="2" charset="2"/>
              <a:buChar char="§"/>
            </a:pPr>
            <a:r>
              <a:rPr lang="ru-RU" sz="1800" i="1" dirty="0">
                <a:latin typeface="Arial" pitchFamily="34" charset="0"/>
                <a:cs typeface="Arial" pitchFamily="34" charset="0"/>
              </a:rPr>
              <a:t>Флажки               </a:t>
            </a:r>
            <a:endParaRPr lang="ru-RU" sz="1800" i="1" dirty="0" smtClean="0">
              <a:latin typeface="Arial" pitchFamily="34" charset="0"/>
              <a:cs typeface="Arial" pitchFamily="34" charset="0"/>
            </a:endParaRPr>
          </a:p>
          <a:p>
            <a:pPr marL="908050" indent="-285750">
              <a:lnSpc>
                <a:spcPct val="120000"/>
              </a:lnSpc>
              <a:buFont typeface="Wingdings" pitchFamily="2" charset="2"/>
              <a:buChar char="§"/>
            </a:pPr>
            <a:r>
              <a:rPr lang="ru-RU" sz="1800" i="1" dirty="0" smtClean="0">
                <a:latin typeface="Arial" pitchFamily="34" charset="0"/>
                <a:cs typeface="Arial" pitchFamily="34" charset="0"/>
              </a:rPr>
              <a:t>Переключатели   </a:t>
            </a:r>
            <a:r>
              <a:rPr lang="ru-RU" sz="1800" dirty="0" smtClean="0">
                <a:latin typeface="Arial" pitchFamily="34" charset="0"/>
                <a:cs typeface="Arial" pitchFamily="34" charset="0"/>
              </a:rPr>
              <a:t>     </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231"/>
          <a:stretch/>
        </p:blipFill>
        <p:spPr bwMode="auto">
          <a:xfrm>
            <a:off x="5153372" y="3736825"/>
            <a:ext cx="3752503" cy="134988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Прямая со стрелкой 4"/>
          <p:cNvCxnSpPr/>
          <p:nvPr/>
        </p:nvCxnSpPr>
        <p:spPr>
          <a:xfrm flipH="1">
            <a:off x="5940152" y="2924944"/>
            <a:ext cx="360040"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5472100" y="3284984"/>
            <a:ext cx="468052"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286250" y="3648075"/>
            <a:ext cx="1185850" cy="7636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347864" y="3933056"/>
            <a:ext cx="2952328" cy="478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2699792" y="4319203"/>
            <a:ext cx="3168352" cy="436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499992" y="4756199"/>
            <a:ext cx="1512168" cy="2479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19" y="4954582"/>
            <a:ext cx="936105" cy="240027"/>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61159" y="5399620"/>
            <a:ext cx="1862869" cy="256563"/>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sp>
        <p:nvSpPr>
          <p:cNvPr id="33" name="Прямоугольник 32"/>
          <p:cNvSpPr/>
          <p:nvPr/>
        </p:nvSpPr>
        <p:spPr>
          <a:xfrm>
            <a:off x="2205936" y="116632"/>
            <a:ext cx="454008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i="1" cap="none" spc="0" dirty="0" smtClean="0">
                <a:ln w="11430"/>
                <a:solidFill>
                  <a:srgbClr val="4C0000"/>
                </a:solidFill>
                <a:effectLst>
                  <a:outerShdw blurRad="50800" dist="39000" dir="5460000" algn="tl">
                    <a:srgbClr val="000000">
                      <a:alpha val="38000"/>
                    </a:srgbClr>
                  </a:outerShdw>
                </a:effectLst>
                <a:latin typeface="Arial" pitchFamily="34" charset="0"/>
                <a:cs typeface="Arial" pitchFamily="34" charset="0"/>
              </a:rPr>
              <a:t>Интерфейс программы</a:t>
            </a:r>
            <a:endParaRPr lang="ru-RU" sz="2800" b="1" cap="none" spc="0" dirty="0">
              <a:ln w="11430"/>
              <a:solidFill>
                <a:srgbClr val="4C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581200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lang="ru-RU" dirty="0" smtClean="0"/>
              <a:t>Текстовые редакторы</a:t>
            </a:r>
          </a:p>
        </p:txBody>
      </p:sp>
      <p:sp>
        <p:nvSpPr>
          <p:cNvPr id="1033" name="Rectangle 3"/>
          <p:cNvSpPr>
            <a:spLocks noGrp="1" noChangeArrowheads="1"/>
          </p:cNvSpPr>
          <p:nvPr>
            <p:ph type="body" sz="half" idx="1"/>
          </p:nvPr>
        </p:nvSpPr>
        <p:spPr>
          <a:xfrm>
            <a:off x="390525" y="1557338"/>
            <a:ext cx="8362950" cy="4302125"/>
          </a:xfrm>
        </p:spPr>
        <p:txBody>
          <a:bodyPr/>
          <a:lstStyle/>
          <a:p>
            <a:pPr algn="just" eaLnBrk="1" hangingPunct="1">
              <a:buFont typeface="Wingdings" pitchFamily="2" charset="2"/>
              <a:buNone/>
            </a:pPr>
            <a:r>
              <a:rPr lang="ru-RU" sz="2400" dirty="0" smtClean="0"/>
              <a:t>Для обработки текстовой информации на компьютере используются текстовые редакторы. Текстовые редакторы позволяют создавать, редактировать,  форматировать,  сохранять и  распечатывать документы.</a:t>
            </a:r>
            <a:endParaRPr lang="en-US" sz="2400" dirty="0" smtClean="0"/>
          </a:p>
          <a:p>
            <a:pPr eaLnBrk="1" hangingPunct="1">
              <a:buFont typeface="Wingdings" pitchFamily="2" charset="2"/>
              <a:buNone/>
            </a:pPr>
            <a:r>
              <a:rPr lang="en-US" sz="2400" dirty="0" smtClean="0">
                <a:solidFill>
                  <a:schemeClr val="bg2"/>
                </a:solidFill>
              </a:rPr>
              <a:t>	</a:t>
            </a:r>
            <a:r>
              <a:rPr lang="ru-RU" sz="2400" dirty="0" smtClean="0">
                <a:solidFill>
                  <a:schemeClr val="tx1">
                    <a:lumMod val="65000"/>
                    <a:lumOff val="35000"/>
                  </a:schemeClr>
                </a:solidFill>
              </a:rPr>
              <a:t>Блокнот </a:t>
            </a:r>
            <a:endParaRPr lang="en-US" sz="2400" dirty="0" smtClean="0">
              <a:solidFill>
                <a:schemeClr val="tx1">
                  <a:lumMod val="65000"/>
                  <a:lumOff val="35000"/>
                </a:schemeClr>
              </a:solidFill>
            </a:endParaRPr>
          </a:p>
          <a:p>
            <a:pPr eaLnBrk="1" hangingPunct="1">
              <a:buFont typeface="Wingdings" pitchFamily="2" charset="2"/>
              <a:buNone/>
            </a:pPr>
            <a:r>
              <a:rPr lang="en-US" sz="2400" dirty="0" smtClean="0">
                <a:solidFill>
                  <a:schemeClr val="tx1">
                    <a:lumMod val="65000"/>
                    <a:lumOff val="35000"/>
                  </a:schemeClr>
                </a:solidFill>
              </a:rPr>
              <a:t>		</a:t>
            </a:r>
            <a:r>
              <a:rPr lang="ru-RU" sz="2400" dirty="0" err="1" smtClean="0">
                <a:solidFill>
                  <a:schemeClr val="tx1">
                    <a:lumMod val="65000"/>
                    <a:lumOff val="35000"/>
                  </a:schemeClr>
                </a:solidFill>
              </a:rPr>
              <a:t>Microsoft</a:t>
            </a:r>
            <a:r>
              <a:rPr lang="ru-RU" sz="2400" dirty="0" smtClean="0">
                <a:solidFill>
                  <a:schemeClr val="tx1">
                    <a:lumMod val="65000"/>
                    <a:lumOff val="35000"/>
                  </a:schemeClr>
                </a:solidFill>
              </a:rPr>
              <a:t> </a:t>
            </a:r>
            <a:r>
              <a:rPr lang="ru-RU" sz="2400" dirty="0" err="1" smtClean="0">
                <a:solidFill>
                  <a:schemeClr val="tx1">
                    <a:lumMod val="65000"/>
                    <a:lumOff val="35000"/>
                  </a:schemeClr>
                </a:solidFill>
              </a:rPr>
              <a:t>Word</a:t>
            </a:r>
            <a:endParaRPr lang="en-US" sz="2400" dirty="0" smtClean="0">
              <a:solidFill>
                <a:schemeClr val="tx1">
                  <a:lumMod val="65000"/>
                  <a:lumOff val="35000"/>
                </a:schemeClr>
              </a:solidFill>
            </a:endParaRPr>
          </a:p>
          <a:p>
            <a:pPr eaLnBrk="1" hangingPunct="1">
              <a:buFont typeface="Wingdings" pitchFamily="2" charset="2"/>
              <a:buNone/>
            </a:pPr>
            <a:r>
              <a:rPr lang="en-US" sz="2400" dirty="0" smtClean="0">
                <a:solidFill>
                  <a:schemeClr val="tx1">
                    <a:lumMod val="65000"/>
                    <a:lumOff val="35000"/>
                  </a:schemeClr>
                </a:solidFill>
              </a:rPr>
              <a:t>			</a:t>
            </a:r>
            <a:r>
              <a:rPr lang="ru-RU" sz="2400" dirty="0" err="1" smtClean="0">
                <a:solidFill>
                  <a:schemeClr val="tx1">
                    <a:lumMod val="65000"/>
                    <a:lumOff val="35000"/>
                  </a:schemeClr>
                </a:solidFill>
              </a:rPr>
              <a:t>StarOffice</a:t>
            </a:r>
            <a:r>
              <a:rPr lang="ru-RU" sz="2400" dirty="0" smtClean="0">
                <a:solidFill>
                  <a:schemeClr val="tx1">
                    <a:lumMod val="65000"/>
                    <a:lumOff val="35000"/>
                  </a:schemeClr>
                </a:solidFill>
              </a:rPr>
              <a:t> </a:t>
            </a:r>
            <a:r>
              <a:rPr lang="ru-RU" sz="2400" dirty="0" err="1" smtClean="0">
                <a:solidFill>
                  <a:schemeClr val="tx1">
                    <a:lumMod val="65000"/>
                    <a:lumOff val="35000"/>
                  </a:schemeClr>
                </a:solidFill>
              </a:rPr>
              <a:t>Writer</a:t>
            </a:r>
            <a:r>
              <a:rPr lang="ru-RU" sz="2400" dirty="0" smtClean="0">
                <a:solidFill>
                  <a:schemeClr val="tx1">
                    <a:lumMod val="65000"/>
                    <a:lumOff val="35000"/>
                  </a:schemeClr>
                </a:solidFill>
              </a:rPr>
              <a:t> </a:t>
            </a:r>
            <a:endParaRPr lang="en-US" sz="2400" dirty="0" smtClean="0">
              <a:solidFill>
                <a:schemeClr val="tx1">
                  <a:lumMod val="65000"/>
                  <a:lumOff val="35000"/>
                </a:schemeClr>
              </a:solidFill>
            </a:endParaRPr>
          </a:p>
          <a:p>
            <a:pPr eaLnBrk="1" hangingPunct="1">
              <a:buFont typeface="Wingdings" pitchFamily="2" charset="2"/>
              <a:buNone/>
            </a:pPr>
            <a:r>
              <a:rPr lang="en-US" sz="2400" dirty="0" smtClean="0">
                <a:solidFill>
                  <a:schemeClr val="tx1">
                    <a:lumMod val="65000"/>
                    <a:lumOff val="35000"/>
                  </a:schemeClr>
                </a:solidFill>
              </a:rPr>
              <a:t>				</a:t>
            </a:r>
            <a:r>
              <a:rPr lang="ru-RU" sz="2400" dirty="0" err="1" smtClean="0">
                <a:solidFill>
                  <a:schemeClr val="tx1">
                    <a:lumMod val="65000"/>
                    <a:lumOff val="35000"/>
                  </a:schemeClr>
                </a:solidFill>
              </a:rPr>
              <a:t>Adobe</a:t>
            </a:r>
            <a:r>
              <a:rPr lang="ru-RU" sz="2400" dirty="0" smtClean="0">
                <a:solidFill>
                  <a:schemeClr val="tx1">
                    <a:lumMod val="65000"/>
                    <a:lumOff val="35000"/>
                  </a:schemeClr>
                </a:solidFill>
              </a:rPr>
              <a:t> </a:t>
            </a:r>
            <a:r>
              <a:rPr lang="ru-RU" sz="2400" dirty="0" err="1" smtClean="0">
                <a:solidFill>
                  <a:schemeClr val="tx1">
                    <a:lumMod val="65000"/>
                    <a:lumOff val="35000"/>
                  </a:schemeClr>
                </a:solidFill>
              </a:rPr>
              <a:t>PageMaker</a:t>
            </a:r>
            <a:endParaRPr lang="en-US" sz="2400" dirty="0" smtClean="0">
              <a:solidFill>
                <a:schemeClr val="tx1">
                  <a:lumMod val="65000"/>
                  <a:lumOff val="35000"/>
                </a:schemeClr>
              </a:solidFill>
            </a:endParaRPr>
          </a:p>
          <a:p>
            <a:pPr eaLnBrk="1" hangingPunct="1">
              <a:buFont typeface="Wingdings" pitchFamily="2" charset="2"/>
              <a:buNone/>
            </a:pPr>
            <a:r>
              <a:rPr lang="en-US" sz="2400" dirty="0" smtClean="0">
                <a:solidFill>
                  <a:schemeClr val="tx1">
                    <a:lumMod val="65000"/>
                    <a:lumOff val="35000"/>
                  </a:schemeClr>
                </a:solidFill>
              </a:rPr>
              <a:t>					</a:t>
            </a:r>
            <a:r>
              <a:rPr lang="ru-RU" sz="2400" dirty="0" err="1" smtClean="0">
                <a:solidFill>
                  <a:schemeClr val="tx1">
                    <a:lumMod val="65000"/>
                    <a:lumOff val="35000"/>
                  </a:schemeClr>
                </a:solidFill>
              </a:rPr>
              <a:t>Microsoft</a:t>
            </a:r>
            <a:r>
              <a:rPr lang="ru-RU" sz="2400" dirty="0" smtClean="0">
                <a:solidFill>
                  <a:schemeClr val="tx1">
                    <a:lumMod val="65000"/>
                    <a:lumOff val="35000"/>
                  </a:schemeClr>
                </a:solidFill>
              </a:rPr>
              <a:t> </a:t>
            </a:r>
            <a:r>
              <a:rPr lang="ru-RU" sz="2400" dirty="0" err="1" smtClean="0">
                <a:solidFill>
                  <a:schemeClr val="tx1">
                    <a:lumMod val="65000"/>
                    <a:lumOff val="35000"/>
                  </a:schemeClr>
                </a:solidFill>
              </a:rPr>
              <a:t>Office</a:t>
            </a:r>
            <a:r>
              <a:rPr lang="ru-RU" sz="2400" dirty="0" smtClean="0">
                <a:solidFill>
                  <a:schemeClr val="tx1">
                    <a:lumMod val="65000"/>
                    <a:lumOff val="35000"/>
                  </a:schemeClr>
                </a:solidFill>
              </a:rPr>
              <a:t> </a:t>
            </a:r>
            <a:r>
              <a:rPr lang="ru-RU" sz="2400" dirty="0" err="1" smtClean="0">
                <a:solidFill>
                  <a:schemeClr val="tx1">
                    <a:lumMod val="65000"/>
                    <a:lumOff val="35000"/>
                  </a:schemeClr>
                </a:solidFill>
              </a:rPr>
              <a:t>Publisher</a:t>
            </a:r>
            <a:r>
              <a:rPr lang="ru-RU" sz="2400" dirty="0" smtClean="0">
                <a:solidFill>
                  <a:schemeClr val="tx1">
                    <a:lumMod val="65000"/>
                    <a:lumOff val="35000"/>
                  </a:schemeClr>
                </a:solidFill>
              </a:rPr>
              <a:t> </a:t>
            </a:r>
            <a:endParaRPr lang="en-US" sz="2400" dirty="0" smtClean="0">
              <a:solidFill>
                <a:schemeClr val="tx1">
                  <a:lumMod val="65000"/>
                  <a:lumOff val="35000"/>
                </a:schemeClr>
              </a:solidFill>
            </a:endParaRPr>
          </a:p>
          <a:p>
            <a:pPr eaLnBrk="1" hangingPunct="1">
              <a:buFont typeface="Wingdings" pitchFamily="2" charset="2"/>
              <a:buNone/>
            </a:pPr>
            <a:r>
              <a:rPr lang="en-US" sz="2400" dirty="0" smtClean="0">
                <a:solidFill>
                  <a:schemeClr val="tx1">
                    <a:lumMod val="65000"/>
                    <a:lumOff val="35000"/>
                  </a:schemeClr>
                </a:solidFill>
              </a:rPr>
              <a:t>						</a:t>
            </a:r>
            <a:r>
              <a:rPr lang="ru-RU" sz="2400" dirty="0" err="1" smtClean="0">
                <a:solidFill>
                  <a:schemeClr val="tx1">
                    <a:lumMod val="65000"/>
                    <a:lumOff val="35000"/>
                  </a:schemeClr>
                </a:solidFill>
              </a:rPr>
              <a:t>Microsoft</a:t>
            </a:r>
            <a:r>
              <a:rPr lang="ru-RU" sz="2400" dirty="0" smtClean="0">
                <a:solidFill>
                  <a:schemeClr val="tx1">
                    <a:lumMod val="65000"/>
                    <a:lumOff val="35000"/>
                  </a:schemeClr>
                </a:solidFill>
              </a:rPr>
              <a:t> </a:t>
            </a:r>
            <a:r>
              <a:rPr lang="ru-RU" sz="2400" dirty="0" err="1" smtClean="0">
                <a:solidFill>
                  <a:schemeClr val="tx1">
                    <a:lumMod val="65000"/>
                    <a:lumOff val="35000"/>
                  </a:schemeClr>
                </a:solidFill>
              </a:rPr>
              <a:t>FrontPage</a:t>
            </a:r>
            <a:r>
              <a:rPr lang="ru-RU" sz="2400" dirty="0" smtClean="0">
                <a:solidFill>
                  <a:schemeClr val="tx1">
                    <a:lumMod val="65000"/>
                    <a:lumOff val="35000"/>
                  </a:schemeClr>
                </a:solidFill>
              </a:rPr>
              <a:t> </a:t>
            </a:r>
          </a:p>
        </p:txBody>
      </p:sp>
      <p:graphicFrame>
        <p:nvGraphicFramePr>
          <p:cNvPr id="1026" name="Object 5"/>
          <p:cNvGraphicFramePr>
            <a:graphicFrameLocks noChangeAspect="1"/>
          </p:cNvGraphicFramePr>
          <p:nvPr>
            <p:ph sz="quarter" idx="2"/>
          </p:nvPr>
        </p:nvGraphicFramePr>
        <p:xfrm>
          <a:off x="6659563" y="6116638"/>
          <a:ext cx="635000" cy="609600"/>
        </p:xfrm>
        <a:graphic>
          <a:graphicData uri="http://schemas.openxmlformats.org/presentationml/2006/ole">
            <p:oleObj spid="_x0000_s1026" name="Image" r:id="rId3" imgW="634697" imgH="609524" progId="">
              <p:embed/>
            </p:oleObj>
          </a:graphicData>
        </a:graphic>
      </p:graphicFrame>
      <p:graphicFrame>
        <p:nvGraphicFramePr>
          <p:cNvPr id="1027" name="Object 7"/>
          <p:cNvGraphicFramePr>
            <a:graphicFrameLocks noChangeAspect="1"/>
          </p:cNvGraphicFramePr>
          <p:nvPr>
            <p:ph sz="quarter" idx="3"/>
          </p:nvPr>
        </p:nvGraphicFramePr>
        <p:xfrm>
          <a:off x="5003800" y="6116638"/>
          <a:ext cx="622300" cy="609600"/>
        </p:xfrm>
        <a:graphic>
          <a:graphicData uri="http://schemas.openxmlformats.org/presentationml/2006/ole">
            <p:oleObj spid="_x0000_s1027" name="Image" r:id="rId4" imgW="622003" imgH="609524" progId="">
              <p:embed/>
            </p:oleObj>
          </a:graphicData>
        </a:graphic>
      </p:graphicFrame>
      <p:graphicFrame>
        <p:nvGraphicFramePr>
          <p:cNvPr id="1028" name="Object 9"/>
          <p:cNvGraphicFramePr>
            <a:graphicFrameLocks noChangeAspect="1"/>
          </p:cNvGraphicFramePr>
          <p:nvPr/>
        </p:nvGraphicFramePr>
        <p:xfrm>
          <a:off x="1776413" y="6116638"/>
          <a:ext cx="635000" cy="622300"/>
        </p:xfrm>
        <a:graphic>
          <a:graphicData uri="http://schemas.openxmlformats.org/presentationml/2006/ole">
            <p:oleObj spid="_x0000_s1028" name="Image" r:id="rId5" imgW="634697" imgH="622003" progId="">
              <p:embed/>
            </p:oleObj>
          </a:graphicData>
        </a:graphic>
      </p:graphicFrame>
      <p:graphicFrame>
        <p:nvGraphicFramePr>
          <p:cNvPr id="1029" name="Object 11"/>
          <p:cNvGraphicFramePr>
            <a:graphicFrameLocks noChangeAspect="1"/>
          </p:cNvGraphicFramePr>
          <p:nvPr/>
        </p:nvGraphicFramePr>
        <p:xfrm>
          <a:off x="3419475" y="6116638"/>
          <a:ext cx="528638" cy="574675"/>
        </p:xfrm>
        <a:graphic>
          <a:graphicData uri="http://schemas.openxmlformats.org/presentationml/2006/ole">
            <p:oleObj spid="_x0000_s1029" name="Image" r:id="rId6" imgW="431594" imgH="469841" progId="">
              <p:embed/>
            </p:oleObj>
          </a:graphicData>
        </a:graphic>
      </p:graphicFrame>
      <p:graphicFrame>
        <p:nvGraphicFramePr>
          <p:cNvPr id="1030" name="Object 12"/>
          <p:cNvGraphicFramePr>
            <a:graphicFrameLocks noChangeAspect="1"/>
          </p:cNvGraphicFramePr>
          <p:nvPr/>
        </p:nvGraphicFramePr>
        <p:xfrm>
          <a:off x="395288" y="6116638"/>
          <a:ext cx="647700" cy="685800"/>
        </p:xfrm>
        <a:graphic>
          <a:graphicData uri="http://schemas.openxmlformats.org/presentationml/2006/ole">
            <p:oleObj spid="_x0000_s1030" name="Image" r:id="rId7" imgW="647391" imgH="685472" progId="">
              <p:embed/>
            </p:oleObj>
          </a:graphicData>
        </a:graphic>
      </p:graphicFrame>
      <p:graphicFrame>
        <p:nvGraphicFramePr>
          <p:cNvPr id="1031" name="Object 13"/>
          <p:cNvGraphicFramePr>
            <a:graphicFrameLocks noChangeAspect="1"/>
          </p:cNvGraphicFramePr>
          <p:nvPr/>
        </p:nvGraphicFramePr>
        <p:xfrm>
          <a:off x="8172450" y="6116638"/>
          <a:ext cx="609600" cy="635000"/>
        </p:xfrm>
        <a:graphic>
          <a:graphicData uri="http://schemas.openxmlformats.org/presentationml/2006/ole">
            <p:oleObj spid="_x0000_s1031" name="Image" r:id="rId8" imgW="609524" imgH="634697" progId="">
              <p:embed/>
            </p:oleObj>
          </a:graphicData>
        </a:graphic>
      </p:graphicFrame>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0566" y="1356281"/>
            <a:ext cx="7043658"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400" b="1" i="1" cap="none" spc="0" dirty="0">
                <a:ln w="11430"/>
                <a:solidFill>
                  <a:srgbClr val="000066"/>
                </a:solidFill>
                <a:effectLst>
                  <a:outerShdw blurRad="80000" dist="40000" dir="5040000" algn="tl">
                    <a:srgbClr val="000000">
                      <a:alpha val="30000"/>
                    </a:srgbClr>
                  </a:outerShdw>
                </a:effectLst>
                <a:latin typeface="Arial" pitchFamily="34" charset="0"/>
                <a:cs typeface="Arial" pitchFamily="34" charset="0"/>
              </a:rPr>
              <a:t>Элементы  окна редактора  </a:t>
            </a:r>
            <a:r>
              <a:rPr lang="ru-RU" sz="2400" b="1" i="1" cap="none" spc="0" dirty="0" err="1">
                <a:ln w="11430"/>
                <a:solidFill>
                  <a:srgbClr val="000066"/>
                </a:solidFill>
                <a:effectLst>
                  <a:outerShdw blurRad="80000" dist="40000" dir="5040000" algn="tl">
                    <a:srgbClr val="000000">
                      <a:alpha val="30000"/>
                    </a:srgbClr>
                  </a:outerShdw>
                </a:effectLst>
                <a:latin typeface="Arial" pitchFamily="34" charset="0"/>
                <a:cs typeface="Arial" pitchFamily="34" charset="0"/>
              </a:rPr>
              <a:t>Microsoft</a:t>
            </a:r>
            <a:r>
              <a:rPr lang="ru-RU" sz="2400" b="1" i="1" cap="none" spc="0" dirty="0">
                <a:ln w="11430"/>
                <a:solidFill>
                  <a:srgbClr val="000066"/>
                </a:solidFill>
                <a:effectLst>
                  <a:outerShdw blurRad="80000" dist="40000" dir="5040000" algn="tl">
                    <a:srgbClr val="000000">
                      <a:alpha val="30000"/>
                    </a:srgbClr>
                  </a:outerShdw>
                </a:effectLst>
                <a:latin typeface="Arial" pitchFamily="34" charset="0"/>
                <a:cs typeface="Arial" pitchFamily="34" charset="0"/>
              </a:rPr>
              <a:t>  </a:t>
            </a:r>
            <a:r>
              <a:rPr lang="ru-RU" sz="2400" b="1" i="1" cap="none" spc="0" dirty="0" err="1" smtClean="0">
                <a:ln w="11430"/>
                <a:solidFill>
                  <a:srgbClr val="000066"/>
                </a:solidFill>
                <a:effectLst>
                  <a:outerShdw blurRad="80000" dist="40000" dir="5040000" algn="tl">
                    <a:srgbClr val="000000">
                      <a:alpha val="30000"/>
                    </a:srgbClr>
                  </a:outerShdw>
                </a:effectLst>
                <a:latin typeface="Arial" pitchFamily="34" charset="0"/>
                <a:cs typeface="Arial" pitchFamily="34" charset="0"/>
              </a:rPr>
              <a:t>Word</a:t>
            </a:r>
            <a:endParaRPr lang="ru-RU" sz="2400" b="1" cap="none" spc="0" dirty="0">
              <a:ln w="11430"/>
              <a:solidFill>
                <a:srgbClr val="000066"/>
              </a:solidFill>
              <a:effectLst>
                <a:outerShdw blurRad="80000" dist="40000" dir="5040000" algn="tl">
                  <a:srgbClr val="000000">
                    <a:alpha val="30000"/>
                  </a:srgbClr>
                </a:outerShdw>
              </a:effectLst>
              <a:latin typeface="Arial" pitchFamily="34" charset="0"/>
              <a:cs typeface="Arial"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174" t="3593" r="14534" b="20066"/>
          <a:stretch/>
        </p:blipFill>
        <p:spPr bwMode="auto">
          <a:xfrm>
            <a:off x="0" y="608570"/>
            <a:ext cx="9144000" cy="6249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070785" y="2711155"/>
            <a:ext cx="1440160" cy="276999"/>
          </a:xfrm>
          <a:prstGeom prst="rect">
            <a:avLst/>
          </a:prstGeom>
          <a:solidFill>
            <a:schemeClr val="accent1">
              <a:lumMod val="20000"/>
              <a:lumOff val="80000"/>
            </a:schemeClr>
          </a:solidFill>
          <a:ln>
            <a:solidFill>
              <a:schemeClr val="tx2">
                <a:lumMod val="50000"/>
              </a:schemeClr>
            </a:solidFill>
          </a:ln>
          <a:scene3d>
            <a:camera prst="orthographicFront"/>
            <a:lightRig rig="threePt" dir="t"/>
          </a:scene3d>
          <a:sp3d>
            <a:bevelT w="152400" h="50800" prst="softRound"/>
          </a:sp3d>
        </p:spPr>
        <p:txBody>
          <a:bodyPr wrap="square" rtlCol="0">
            <a:spAutoFit/>
          </a:bodyPr>
          <a:lstStyle/>
          <a:p>
            <a:pPr algn="ctr"/>
            <a:r>
              <a:rPr lang="ru-RU" sz="1200" b="1" i="1" dirty="0">
                <a:latin typeface="Arial" pitchFamily="34" charset="0"/>
                <a:cs typeface="Arial" pitchFamily="34" charset="0"/>
              </a:rPr>
              <a:t>Имя документа</a:t>
            </a:r>
          </a:p>
        </p:txBody>
      </p:sp>
      <p:sp>
        <p:nvSpPr>
          <p:cNvPr id="5" name="TextBox 4"/>
          <p:cNvSpPr txBox="1"/>
          <p:nvPr/>
        </p:nvSpPr>
        <p:spPr>
          <a:xfrm>
            <a:off x="426098" y="2718243"/>
            <a:ext cx="1152128" cy="646331"/>
          </a:xfrm>
          <a:prstGeom prst="rect">
            <a:avLst/>
          </a:prstGeom>
          <a:solidFill>
            <a:schemeClr val="accent1">
              <a:lumMod val="20000"/>
              <a:lumOff val="80000"/>
            </a:schemeClr>
          </a:solidFill>
          <a:ln>
            <a:solidFill>
              <a:schemeClr val="tx2">
                <a:lumMod val="50000"/>
              </a:schemeClr>
            </a:solidFill>
          </a:ln>
          <a:scene3d>
            <a:camera prst="orthographicFront"/>
            <a:lightRig rig="threePt" dir="t"/>
          </a:scene3d>
          <a:sp3d>
            <a:bevelT w="152400" h="50800" prst="softRound"/>
          </a:sp3d>
        </p:spPr>
        <p:txBody>
          <a:bodyPr wrap="square" rtlCol="0">
            <a:spAutoFit/>
          </a:bodyPr>
          <a:lstStyle/>
          <a:p>
            <a:pPr algn="ctr"/>
            <a:r>
              <a:rPr lang="ru-RU" sz="1200" b="1" i="1" dirty="0" smtClean="0">
                <a:latin typeface="Arial" pitchFamily="34" charset="0"/>
                <a:cs typeface="Arial" pitchFamily="34" charset="0"/>
              </a:rPr>
              <a:t>Панель быстрого доступа</a:t>
            </a:r>
            <a:endParaRPr lang="ru-RU" sz="1200" b="1" i="1" dirty="0">
              <a:latin typeface="Arial" pitchFamily="34" charset="0"/>
              <a:cs typeface="Arial" pitchFamily="34" charset="0"/>
            </a:endParaRPr>
          </a:p>
        </p:txBody>
      </p:sp>
      <p:sp>
        <p:nvSpPr>
          <p:cNvPr id="6" name="TextBox 5"/>
          <p:cNvSpPr txBox="1"/>
          <p:nvPr/>
        </p:nvSpPr>
        <p:spPr>
          <a:xfrm>
            <a:off x="1835696" y="2711155"/>
            <a:ext cx="936104" cy="276999"/>
          </a:xfrm>
          <a:prstGeom prst="rect">
            <a:avLst/>
          </a:prstGeom>
          <a:solidFill>
            <a:schemeClr val="accent1">
              <a:lumMod val="20000"/>
              <a:lumOff val="80000"/>
            </a:schemeClr>
          </a:solidFill>
          <a:ln>
            <a:solidFill>
              <a:schemeClr val="tx2">
                <a:lumMod val="50000"/>
              </a:schemeClr>
            </a:solidFill>
          </a:ln>
          <a:scene3d>
            <a:camera prst="orthographicFront"/>
            <a:lightRig rig="threePt" dir="t"/>
          </a:scene3d>
          <a:sp3d>
            <a:bevelT w="152400" h="50800" prst="softRound"/>
          </a:sp3d>
        </p:spPr>
        <p:txBody>
          <a:bodyPr wrap="square" rtlCol="0">
            <a:spAutoFit/>
          </a:bodyPr>
          <a:lstStyle/>
          <a:p>
            <a:pPr algn="ctr"/>
            <a:r>
              <a:rPr lang="ru-RU" sz="1200" b="1" i="1" dirty="0">
                <a:latin typeface="Arial" pitchFamily="34" charset="0"/>
                <a:cs typeface="Arial" pitchFamily="34" charset="0"/>
              </a:rPr>
              <a:t>Лента</a:t>
            </a:r>
          </a:p>
        </p:txBody>
      </p:sp>
      <p:sp>
        <p:nvSpPr>
          <p:cNvPr id="7" name="TextBox 6"/>
          <p:cNvSpPr txBox="1"/>
          <p:nvPr/>
        </p:nvSpPr>
        <p:spPr>
          <a:xfrm>
            <a:off x="5013471" y="2756693"/>
            <a:ext cx="936104" cy="276999"/>
          </a:xfrm>
          <a:prstGeom prst="rect">
            <a:avLst/>
          </a:prstGeom>
          <a:solidFill>
            <a:schemeClr val="accent1">
              <a:lumMod val="20000"/>
              <a:lumOff val="80000"/>
            </a:schemeClr>
          </a:solidFill>
          <a:ln>
            <a:solidFill>
              <a:schemeClr val="tx2">
                <a:lumMod val="50000"/>
              </a:schemeClr>
            </a:solidFill>
          </a:ln>
          <a:scene3d>
            <a:camera prst="orthographicFront"/>
            <a:lightRig rig="threePt" dir="t"/>
          </a:scene3d>
          <a:sp3d>
            <a:bevelT w="152400" h="50800" prst="softRound"/>
          </a:sp3d>
        </p:spPr>
        <p:txBody>
          <a:bodyPr wrap="square" rtlCol="0">
            <a:spAutoFit/>
          </a:bodyPr>
          <a:lstStyle/>
          <a:p>
            <a:pPr algn="ctr"/>
            <a:r>
              <a:rPr lang="ru-RU" sz="1200" b="1" i="1" dirty="0">
                <a:latin typeface="Arial" pitchFamily="34" charset="0"/>
                <a:cs typeface="Arial" pitchFamily="34" charset="0"/>
              </a:rPr>
              <a:t>Вкладки</a:t>
            </a:r>
          </a:p>
        </p:txBody>
      </p:sp>
      <p:sp>
        <p:nvSpPr>
          <p:cNvPr id="9" name="TextBox 8"/>
          <p:cNvSpPr txBox="1"/>
          <p:nvPr/>
        </p:nvSpPr>
        <p:spPr>
          <a:xfrm>
            <a:off x="6516216" y="3088438"/>
            <a:ext cx="1440160" cy="461665"/>
          </a:xfrm>
          <a:prstGeom prst="rect">
            <a:avLst/>
          </a:prstGeom>
          <a:solidFill>
            <a:schemeClr val="accent1">
              <a:lumMod val="20000"/>
              <a:lumOff val="80000"/>
            </a:schemeClr>
          </a:solidFill>
          <a:ln>
            <a:solidFill>
              <a:schemeClr val="tx2">
                <a:lumMod val="50000"/>
              </a:schemeClr>
            </a:solidFill>
          </a:ln>
          <a:scene3d>
            <a:camera prst="orthographicFront"/>
            <a:lightRig rig="threePt" dir="t"/>
          </a:scene3d>
          <a:sp3d>
            <a:bevelT w="152400" h="50800" prst="softRound"/>
          </a:sp3d>
        </p:spPr>
        <p:txBody>
          <a:bodyPr wrap="square" rtlCol="0">
            <a:spAutoFit/>
          </a:bodyPr>
          <a:lstStyle/>
          <a:p>
            <a:pPr algn="ctr"/>
            <a:r>
              <a:rPr lang="ru-RU" sz="1200" b="1" i="1" dirty="0">
                <a:latin typeface="Arial" pitchFamily="34" charset="0"/>
                <a:cs typeface="Arial" pitchFamily="34" charset="0"/>
              </a:rPr>
              <a:t>Масштабная линейка</a:t>
            </a:r>
          </a:p>
        </p:txBody>
      </p:sp>
      <p:sp>
        <p:nvSpPr>
          <p:cNvPr id="10" name="TextBox 9"/>
          <p:cNvSpPr txBox="1"/>
          <p:nvPr/>
        </p:nvSpPr>
        <p:spPr>
          <a:xfrm>
            <a:off x="3120370" y="4241414"/>
            <a:ext cx="2909118" cy="400110"/>
          </a:xfrm>
          <a:prstGeom prst="rect">
            <a:avLst/>
          </a:prstGeom>
          <a:solidFill>
            <a:schemeClr val="accent1">
              <a:lumMod val="20000"/>
              <a:lumOff val="80000"/>
            </a:schemeClr>
          </a:solidFill>
          <a:ln>
            <a:solidFill>
              <a:schemeClr val="tx2">
                <a:lumMod val="50000"/>
              </a:schemeClr>
            </a:solidFill>
          </a:ln>
          <a:scene3d>
            <a:camera prst="orthographicFront"/>
            <a:lightRig rig="threePt" dir="t"/>
          </a:scene3d>
          <a:sp3d>
            <a:bevelT w="152400" h="50800" prst="softRound"/>
          </a:sp3d>
        </p:spPr>
        <p:txBody>
          <a:bodyPr wrap="square" rtlCol="0">
            <a:spAutoFit/>
          </a:bodyPr>
          <a:lstStyle/>
          <a:p>
            <a:pPr algn="ctr"/>
            <a:r>
              <a:rPr lang="ru-RU" sz="2000" b="1" i="1" dirty="0" smtClean="0">
                <a:latin typeface="Arial" pitchFamily="34" charset="0"/>
                <a:cs typeface="Arial" pitchFamily="34" charset="0"/>
              </a:rPr>
              <a:t>Текстовое поле</a:t>
            </a:r>
            <a:endParaRPr lang="ru-RU" sz="2000" b="1" i="1" dirty="0">
              <a:latin typeface="Arial" pitchFamily="34" charset="0"/>
              <a:cs typeface="Arial" pitchFamily="34" charset="0"/>
            </a:endParaRPr>
          </a:p>
        </p:txBody>
      </p:sp>
      <p:sp>
        <p:nvSpPr>
          <p:cNvPr id="11" name="Скругленный прямоугольник 10"/>
          <p:cNvSpPr/>
          <p:nvPr/>
        </p:nvSpPr>
        <p:spPr>
          <a:xfrm>
            <a:off x="20790" y="908720"/>
            <a:ext cx="9123210" cy="1110441"/>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0" y="908720"/>
            <a:ext cx="7452320" cy="246345"/>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20790" y="650776"/>
            <a:ext cx="1310850" cy="257944"/>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4" name="Скругленный прямоугольник 13"/>
          <p:cNvSpPr/>
          <p:nvPr/>
        </p:nvSpPr>
        <p:spPr>
          <a:xfrm>
            <a:off x="3728694" y="650776"/>
            <a:ext cx="699290" cy="257944"/>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cxnSp>
        <p:nvCxnSpPr>
          <p:cNvPr id="15" name="Прямая со стрелкой 14"/>
          <p:cNvCxnSpPr>
            <a:stCxn id="5" idx="0"/>
          </p:cNvCxnSpPr>
          <p:nvPr/>
        </p:nvCxnSpPr>
        <p:spPr>
          <a:xfrm flipV="1">
            <a:off x="1002162" y="908721"/>
            <a:ext cx="56384" cy="1809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0"/>
          </p:cNvCxnSpPr>
          <p:nvPr/>
        </p:nvCxnSpPr>
        <p:spPr>
          <a:xfrm flipV="1">
            <a:off x="2303748" y="1988841"/>
            <a:ext cx="0" cy="722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3" idx="0"/>
          </p:cNvCxnSpPr>
          <p:nvPr/>
        </p:nvCxnSpPr>
        <p:spPr>
          <a:xfrm flipV="1">
            <a:off x="3790865" y="908721"/>
            <a:ext cx="0" cy="18024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7" idx="0"/>
          </p:cNvCxnSpPr>
          <p:nvPr/>
        </p:nvCxnSpPr>
        <p:spPr>
          <a:xfrm flipV="1">
            <a:off x="5481523" y="1155065"/>
            <a:ext cx="0" cy="1601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7236296" y="2204864"/>
            <a:ext cx="0" cy="859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306118" y="3531755"/>
            <a:ext cx="62100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74771" y="5651666"/>
            <a:ext cx="1440160" cy="461665"/>
          </a:xfrm>
          <a:prstGeom prst="rect">
            <a:avLst/>
          </a:prstGeom>
          <a:solidFill>
            <a:schemeClr val="accent1">
              <a:lumMod val="20000"/>
              <a:lumOff val="80000"/>
            </a:schemeClr>
          </a:solidFill>
          <a:ln>
            <a:solidFill>
              <a:schemeClr val="tx2">
                <a:lumMod val="50000"/>
              </a:schemeClr>
            </a:solidFill>
          </a:ln>
          <a:scene3d>
            <a:camera prst="orthographicFront"/>
            <a:lightRig rig="threePt" dir="t"/>
          </a:scene3d>
          <a:sp3d>
            <a:bevelT w="152400" h="50800" prst="softRound"/>
          </a:sp3d>
        </p:spPr>
        <p:txBody>
          <a:bodyPr wrap="square" rtlCol="0">
            <a:spAutoFit/>
          </a:bodyPr>
          <a:lstStyle/>
          <a:p>
            <a:pPr algn="ctr"/>
            <a:r>
              <a:rPr lang="ru-RU" sz="1200" b="1" i="1" dirty="0">
                <a:latin typeface="Arial" pitchFamily="34" charset="0"/>
                <a:cs typeface="Arial" pitchFamily="34" charset="0"/>
              </a:rPr>
              <a:t>Строка состояния</a:t>
            </a:r>
          </a:p>
        </p:txBody>
      </p:sp>
      <p:cxnSp>
        <p:nvCxnSpPr>
          <p:cNvPr id="30" name="Прямая со стрелкой 29"/>
          <p:cNvCxnSpPr/>
          <p:nvPr/>
        </p:nvCxnSpPr>
        <p:spPr>
          <a:xfrm flipH="1">
            <a:off x="2498706" y="6174886"/>
            <a:ext cx="296145" cy="5664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6682" y="5867109"/>
            <a:ext cx="1440160" cy="276999"/>
          </a:xfrm>
          <a:prstGeom prst="rect">
            <a:avLst/>
          </a:prstGeom>
          <a:solidFill>
            <a:schemeClr val="accent1">
              <a:lumMod val="20000"/>
              <a:lumOff val="80000"/>
            </a:schemeClr>
          </a:solidFill>
          <a:ln>
            <a:solidFill>
              <a:schemeClr val="tx2">
                <a:lumMod val="50000"/>
              </a:schemeClr>
            </a:solidFill>
          </a:ln>
          <a:scene3d>
            <a:camera prst="orthographicFront"/>
            <a:lightRig rig="threePt" dir="t"/>
          </a:scene3d>
          <a:sp3d>
            <a:bevelT w="152400" h="50800" prst="softRound"/>
          </a:sp3d>
        </p:spPr>
        <p:txBody>
          <a:bodyPr wrap="square" rtlCol="0">
            <a:spAutoFit/>
          </a:bodyPr>
          <a:lstStyle/>
          <a:p>
            <a:pPr algn="ctr"/>
            <a:r>
              <a:rPr lang="ru-RU" sz="1200" b="1" i="1" dirty="0">
                <a:latin typeface="Arial" pitchFamily="34" charset="0"/>
                <a:cs typeface="Arial" pitchFamily="34" charset="0"/>
              </a:rPr>
              <a:t>Масштаб</a:t>
            </a:r>
          </a:p>
        </p:txBody>
      </p:sp>
      <p:cxnSp>
        <p:nvCxnSpPr>
          <p:cNvPr id="33" name="Прямая со стрелкой 32"/>
          <p:cNvCxnSpPr/>
          <p:nvPr/>
        </p:nvCxnSpPr>
        <p:spPr>
          <a:xfrm>
            <a:off x="7740352" y="6174886"/>
            <a:ext cx="216024" cy="5664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03994" y="4650704"/>
            <a:ext cx="2072716" cy="461665"/>
          </a:xfrm>
          <a:prstGeom prst="rect">
            <a:avLst/>
          </a:prstGeom>
          <a:solidFill>
            <a:schemeClr val="accent1">
              <a:lumMod val="20000"/>
              <a:lumOff val="80000"/>
            </a:schemeClr>
          </a:solidFill>
          <a:ln>
            <a:solidFill>
              <a:schemeClr val="tx2">
                <a:lumMod val="50000"/>
              </a:schemeClr>
            </a:solidFill>
          </a:ln>
          <a:scene3d>
            <a:camera prst="orthographicFront"/>
            <a:lightRig rig="threePt" dir="t"/>
          </a:scene3d>
          <a:sp3d>
            <a:bevelT w="152400" h="50800" prst="softRound"/>
          </a:sp3d>
        </p:spPr>
        <p:txBody>
          <a:bodyPr wrap="square" rtlCol="0">
            <a:spAutoFit/>
          </a:bodyPr>
          <a:lstStyle/>
          <a:p>
            <a:pPr algn="ctr"/>
            <a:r>
              <a:rPr lang="ru-RU" sz="1200" b="1" i="1" dirty="0">
                <a:latin typeface="Arial" pitchFamily="34" charset="0"/>
                <a:cs typeface="Arial" pitchFamily="34" charset="0"/>
              </a:rPr>
              <a:t>Кнопки управления размером окна</a:t>
            </a:r>
          </a:p>
        </p:txBody>
      </p:sp>
      <p:cxnSp>
        <p:nvCxnSpPr>
          <p:cNvPr id="42" name="Прямая со стрелкой 41"/>
          <p:cNvCxnSpPr/>
          <p:nvPr/>
        </p:nvCxnSpPr>
        <p:spPr>
          <a:xfrm flipV="1">
            <a:off x="7456505" y="885700"/>
            <a:ext cx="674506" cy="3741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Скругленный прямоугольник 44"/>
          <p:cNvSpPr/>
          <p:nvPr/>
        </p:nvSpPr>
        <p:spPr>
          <a:xfrm>
            <a:off x="7870812" y="627348"/>
            <a:ext cx="1273188" cy="281372"/>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3" name="TextBox 52"/>
          <p:cNvSpPr txBox="1"/>
          <p:nvPr/>
        </p:nvSpPr>
        <p:spPr>
          <a:xfrm>
            <a:off x="4289486" y="5654710"/>
            <a:ext cx="1440160" cy="461665"/>
          </a:xfrm>
          <a:prstGeom prst="rect">
            <a:avLst/>
          </a:prstGeom>
          <a:solidFill>
            <a:schemeClr val="accent1">
              <a:lumMod val="20000"/>
              <a:lumOff val="80000"/>
            </a:schemeClr>
          </a:solidFill>
          <a:ln>
            <a:solidFill>
              <a:schemeClr val="tx2">
                <a:lumMod val="50000"/>
              </a:schemeClr>
            </a:solidFill>
          </a:ln>
          <a:scene3d>
            <a:camera prst="orthographicFront"/>
            <a:lightRig rig="threePt" dir="t"/>
          </a:scene3d>
          <a:sp3d>
            <a:bevelT w="152400" h="50800" prst="softRound"/>
          </a:sp3d>
        </p:spPr>
        <p:txBody>
          <a:bodyPr wrap="square" rtlCol="0">
            <a:spAutoFit/>
          </a:bodyPr>
          <a:lstStyle/>
          <a:p>
            <a:pPr algn="ctr"/>
            <a:r>
              <a:rPr lang="ru-RU" sz="1200" b="1" i="1" dirty="0">
                <a:latin typeface="Arial" pitchFamily="34" charset="0"/>
                <a:cs typeface="Arial" pitchFamily="34" charset="0"/>
              </a:rPr>
              <a:t>Полосы прокрутки</a:t>
            </a:r>
          </a:p>
        </p:txBody>
      </p:sp>
      <p:cxnSp>
        <p:nvCxnSpPr>
          <p:cNvPr id="54" name="Прямая со стрелкой 53"/>
          <p:cNvCxnSpPr/>
          <p:nvPr/>
        </p:nvCxnSpPr>
        <p:spPr>
          <a:xfrm>
            <a:off x="5733551" y="5767841"/>
            <a:ext cx="32309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5481523" y="6177930"/>
            <a:ext cx="0" cy="419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816" t="25683" r="3189" b="64942"/>
          <a:stretch/>
        </p:blipFill>
        <p:spPr bwMode="auto">
          <a:xfrm>
            <a:off x="0" y="0"/>
            <a:ext cx="9144000" cy="608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Прямоугольник 15"/>
          <p:cNvSpPr/>
          <p:nvPr/>
        </p:nvSpPr>
        <p:spPr>
          <a:xfrm>
            <a:off x="2500826" y="73452"/>
            <a:ext cx="399737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i="1" cap="none" spc="0" dirty="0" smtClean="0">
                <a:ln w="11430"/>
                <a:solidFill>
                  <a:srgbClr val="4C0000"/>
                </a:solidFill>
                <a:effectLst>
                  <a:outerShdw blurRad="50800" dist="39000" dir="5460000" algn="tl">
                    <a:srgbClr val="000000">
                      <a:alpha val="38000"/>
                    </a:srgbClr>
                  </a:outerShdw>
                </a:effectLst>
                <a:latin typeface="Arial" pitchFamily="34" charset="0"/>
                <a:cs typeface="Arial" pitchFamily="34" charset="0"/>
              </a:rPr>
              <a:t>Интерфейс программы</a:t>
            </a:r>
            <a:endParaRPr lang="ru-RU" sz="2400" b="1" cap="none" spc="0" dirty="0">
              <a:ln w="11430"/>
              <a:solidFill>
                <a:srgbClr val="4C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29258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000"/>
                                        <p:tgtEl>
                                          <p:spTgt spid="9"/>
                                        </p:tgtEl>
                                      </p:cBhvr>
                                    </p:animEffect>
                                    <p:anim calcmode="lin" valueType="num">
                                      <p:cBhvr>
                                        <p:cTn id="76" dur="1000" fill="hold"/>
                                        <p:tgtEl>
                                          <p:spTgt spid="9"/>
                                        </p:tgtEl>
                                        <p:attrNameLst>
                                          <p:attrName>ppt_x</p:attrName>
                                        </p:attrNameLst>
                                      </p:cBhvr>
                                      <p:tavLst>
                                        <p:tav tm="0">
                                          <p:val>
                                            <p:strVal val="#ppt_x"/>
                                          </p:val>
                                        </p:tav>
                                        <p:tav tm="100000">
                                          <p:val>
                                            <p:strVal val="#ppt_x"/>
                                          </p:val>
                                        </p:tav>
                                      </p:tavLst>
                                    </p:anim>
                                    <p:anim calcmode="lin" valueType="num">
                                      <p:cBhvr>
                                        <p:cTn id="77" dur="1000" fill="hold"/>
                                        <p:tgtEl>
                                          <p:spTgt spid="9"/>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1000"/>
                                        <p:tgtEl>
                                          <p:spTgt spid="10"/>
                                        </p:tgtEl>
                                      </p:cBhvr>
                                    </p:animEffect>
                                    <p:anim calcmode="lin" valueType="num">
                                      <p:cBhvr>
                                        <p:cTn id="117" dur="1000" fill="hold"/>
                                        <p:tgtEl>
                                          <p:spTgt spid="10"/>
                                        </p:tgtEl>
                                        <p:attrNameLst>
                                          <p:attrName>ppt_x</p:attrName>
                                        </p:attrNameLst>
                                      </p:cBhvr>
                                      <p:tavLst>
                                        <p:tav tm="0">
                                          <p:val>
                                            <p:strVal val="#ppt_x"/>
                                          </p:val>
                                        </p:tav>
                                        <p:tav tm="100000">
                                          <p:val>
                                            <p:strVal val="#ppt_x"/>
                                          </p:val>
                                        </p:tav>
                                      </p:tavLst>
                                    </p:anim>
                                    <p:anim calcmode="lin" valueType="num">
                                      <p:cBhvr>
                                        <p:cTn id="1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1000"/>
                                        <p:tgtEl>
                                          <p:spTgt spid="45"/>
                                        </p:tgtEl>
                                      </p:cBhvr>
                                    </p:animEffect>
                                    <p:anim calcmode="lin" valueType="num">
                                      <p:cBhvr>
                                        <p:cTn id="124" dur="1000" fill="hold"/>
                                        <p:tgtEl>
                                          <p:spTgt spid="45"/>
                                        </p:tgtEl>
                                        <p:attrNameLst>
                                          <p:attrName>ppt_x</p:attrName>
                                        </p:attrNameLst>
                                      </p:cBhvr>
                                      <p:tavLst>
                                        <p:tav tm="0">
                                          <p:val>
                                            <p:strVal val="#ppt_x"/>
                                          </p:val>
                                        </p:tav>
                                        <p:tav tm="100000">
                                          <p:val>
                                            <p:strVal val="#ppt_x"/>
                                          </p:val>
                                        </p:tav>
                                      </p:tavLst>
                                    </p:anim>
                                    <p:anim calcmode="lin" valueType="num">
                                      <p:cBhvr>
                                        <p:cTn id="125" dur="1000" fill="hold"/>
                                        <p:tgtEl>
                                          <p:spTgt spid="4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1000"/>
                                        <p:tgtEl>
                                          <p:spTgt spid="41"/>
                                        </p:tgtEl>
                                      </p:cBhvr>
                                    </p:animEffect>
                                    <p:anim calcmode="lin" valueType="num">
                                      <p:cBhvr>
                                        <p:cTn id="129" dur="1000" fill="hold"/>
                                        <p:tgtEl>
                                          <p:spTgt spid="41"/>
                                        </p:tgtEl>
                                        <p:attrNameLst>
                                          <p:attrName>ppt_x</p:attrName>
                                        </p:attrNameLst>
                                      </p:cBhvr>
                                      <p:tavLst>
                                        <p:tav tm="0">
                                          <p:val>
                                            <p:strVal val="#ppt_x"/>
                                          </p:val>
                                        </p:tav>
                                        <p:tav tm="100000">
                                          <p:val>
                                            <p:strVal val="#ppt_x"/>
                                          </p:val>
                                        </p:tav>
                                      </p:tavLst>
                                    </p:anim>
                                    <p:anim calcmode="lin" valueType="num">
                                      <p:cBhvr>
                                        <p:cTn id="130" dur="1000" fill="hold"/>
                                        <p:tgtEl>
                                          <p:spTgt spid="41"/>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1000"/>
                                        <p:tgtEl>
                                          <p:spTgt spid="42"/>
                                        </p:tgtEl>
                                      </p:cBhvr>
                                    </p:animEffect>
                                    <p:anim calcmode="lin" valueType="num">
                                      <p:cBhvr>
                                        <p:cTn id="134" dur="1000" fill="hold"/>
                                        <p:tgtEl>
                                          <p:spTgt spid="42"/>
                                        </p:tgtEl>
                                        <p:attrNameLst>
                                          <p:attrName>ppt_x</p:attrName>
                                        </p:attrNameLst>
                                      </p:cBhvr>
                                      <p:tavLst>
                                        <p:tav tm="0">
                                          <p:val>
                                            <p:strVal val="#ppt_x"/>
                                          </p:val>
                                        </p:tav>
                                        <p:tav tm="100000">
                                          <p:val>
                                            <p:strVal val="#ppt_x"/>
                                          </p:val>
                                        </p:tav>
                                      </p:tavLst>
                                    </p:anim>
                                    <p:anim calcmode="lin" valueType="num">
                                      <p:cBhvr>
                                        <p:cTn id="1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1000"/>
                                        <p:tgtEl>
                                          <p:spTgt spid="53"/>
                                        </p:tgtEl>
                                      </p:cBhvr>
                                    </p:animEffect>
                                    <p:anim calcmode="lin" valueType="num">
                                      <p:cBhvr>
                                        <p:cTn id="141" dur="1000" fill="hold"/>
                                        <p:tgtEl>
                                          <p:spTgt spid="53"/>
                                        </p:tgtEl>
                                        <p:attrNameLst>
                                          <p:attrName>ppt_x</p:attrName>
                                        </p:attrNameLst>
                                      </p:cBhvr>
                                      <p:tavLst>
                                        <p:tav tm="0">
                                          <p:val>
                                            <p:strVal val="#ppt_x"/>
                                          </p:val>
                                        </p:tav>
                                        <p:tav tm="100000">
                                          <p:val>
                                            <p:strVal val="#ppt_x"/>
                                          </p:val>
                                        </p:tav>
                                      </p:tavLst>
                                    </p:anim>
                                    <p:anim calcmode="lin" valueType="num">
                                      <p:cBhvr>
                                        <p:cTn id="142" dur="1000" fill="hold"/>
                                        <p:tgtEl>
                                          <p:spTgt spid="53"/>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1000"/>
                                        <p:tgtEl>
                                          <p:spTgt spid="54"/>
                                        </p:tgtEl>
                                      </p:cBhvr>
                                    </p:animEffect>
                                    <p:anim calcmode="lin" valueType="num">
                                      <p:cBhvr>
                                        <p:cTn id="146" dur="1000" fill="hold"/>
                                        <p:tgtEl>
                                          <p:spTgt spid="54"/>
                                        </p:tgtEl>
                                        <p:attrNameLst>
                                          <p:attrName>ppt_x</p:attrName>
                                        </p:attrNameLst>
                                      </p:cBhvr>
                                      <p:tavLst>
                                        <p:tav tm="0">
                                          <p:val>
                                            <p:strVal val="#ppt_x"/>
                                          </p:val>
                                        </p:tav>
                                        <p:tav tm="100000">
                                          <p:val>
                                            <p:strVal val="#ppt_x"/>
                                          </p:val>
                                        </p:tav>
                                      </p:tavLst>
                                    </p:anim>
                                    <p:anim calcmode="lin" valueType="num">
                                      <p:cBhvr>
                                        <p:cTn id="147" dur="1000" fill="hold"/>
                                        <p:tgtEl>
                                          <p:spTgt spid="54"/>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fade">
                                      <p:cBhvr>
                                        <p:cTn id="150" dur="1000"/>
                                        <p:tgtEl>
                                          <p:spTgt spid="56"/>
                                        </p:tgtEl>
                                      </p:cBhvr>
                                    </p:animEffect>
                                    <p:anim calcmode="lin" valueType="num">
                                      <p:cBhvr>
                                        <p:cTn id="151" dur="1000" fill="hold"/>
                                        <p:tgtEl>
                                          <p:spTgt spid="56"/>
                                        </p:tgtEl>
                                        <p:attrNameLst>
                                          <p:attrName>ppt_x</p:attrName>
                                        </p:attrNameLst>
                                      </p:cBhvr>
                                      <p:tavLst>
                                        <p:tav tm="0">
                                          <p:val>
                                            <p:strVal val="#ppt_x"/>
                                          </p:val>
                                        </p:tav>
                                        <p:tav tm="100000">
                                          <p:val>
                                            <p:strVal val="#ppt_x"/>
                                          </p:val>
                                        </p:tav>
                                      </p:tavLst>
                                    </p:anim>
                                    <p:anim calcmode="lin" valueType="num">
                                      <p:cBhvr>
                                        <p:cTn id="15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1" grpId="0" animBg="1"/>
      <p:bldP spid="12" grpId="0" animBg="1"/>
      <p:bldP spid="13" grpId="0" animBg="1"/>
      <p:bldP spid="14" grpId="0" animBg="1"/>
      <p:bldP spid="29" grpId="0" animBg="1"/>
      <p:bldP spid="32" grpId="0" animBg="1"/>
      <p:bldP spid="41" grpId="0" animBg="1"/>
      <p:bldP spid="45"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792" t="12500" r="19456" b="18261"/>
          <a:stretch/>
        </p:blipFill>
        <p:spPr bwMode="auto">
          <a:xfrm>
            <a:off x="-8375" y="620688"/>
            <a:ext cx="9160750" cy="638132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541115" y="2708920"/>
            <a:ext cx="8352928" cy="3754874"/>
          </a:xfrm>
          <a:prstGeom prst="rect">
            <a:avLst/>
          </a:prstGeom>
        </p:spPr>
        <p:txBody>
          <a:bodyPr wrap="square">
            <a:spAutoFit/>
          </a:bodyPr>
          <a:lstStyle/>
          <a:p>
            <a:pPr algn="just">
              <a:spcAft>
                <a:spcPts val="600"/>
              </a:spcAft>
            </a:pPr>
            <a:r>
              <a:rPr lang="ru-RU" sz="2000" b="1" i="1" dirty="0" smtClean="0">
                <a:solidFill>
                  <a:srgbClr val="800000"/>
                </a:solidFill>
                <a:latin typeface="Arial" pitchFamily="34" charset="0"/>
                <a:cs typeface="Arial" pitchFamily="34" charset="0"/>
              </a:rPr>
              <a:t>Лента</a:t>
            </a:r>
            <a:endParaRPr lang="ru-RU" b="1" i="1" dirty="0" smtClean="0">
              <a:solidFill>
                <a:srgbClr val="000066"/>
              </a:solidFill>
              <a:latin typeface="Arial" pitchFamily="34" charset="0"/>
              <a:cs typeface="Arial" pitchFamily="34" charset="0"/>
            </a:endParaRPr>
          </a:p>
          <a:p>
            <a:pPr algn="just">
              <a:spcAft>
                <a:spcPts val="600"/>
              </a:spcAft>
            </a:pPr>
            <a:r>
              <a:rPr lang="ru-RU" b="1" i="1" dirty="0" smtClean="0">
                <a:solidFill>
                  <a:srgbClr val="000066"/>
                </a:solidFill>
                <a:latin typeface="Arial" pitchFamily="34" charset="0"/>
                <a:cs typeface="Arial" pitchFamily="34" charset="0"/>
              </a:rPr>
              <a:t>Лента</a:t>
            </a:r>
            <a:r>
              <a:rPr lang="ru-RU" b="1" i="1" dirty="0">
                <a:solidFill>
                  <a:srgbClr val="000066"/>
                </a:solidFill>
                <a:latin typeface="Arial" pitchFamily="34" charset="0"/>
                <a:cs typeface="Arial" pitchFamily="34" charset="0"/>
              </a:rPr>
              <a:t> - это полоса в верхней части экрана, на которой размещаются все основные наборы команд, сгруппированные по тематикам на отдельных вкладках и группах. </a:t>
            </a:r>
            <a:r>
              <a:rPr lang="ru-RU" b="1" dirty="0"/>
              <a:t> </a:t>
            </a:r>
            <a:endParaRPr lang="ru-RU" b="1" dirty="0" smtClean="0"/>
          </a:p>
          <a:p>
            <a:pPr algn="just">
              <a:spcAft>
                <a:spcPts val="600"/>
              </a:spcAft>
            </a:pPr>
            <a:r>
              <a:rPr lang="ru-RU" dirty="0" smtClean="0">
                <a:latin typeface="Arial" pitchFamily="34" charset="0"/>
                <a:cs typeface="Arial" pitchFamily="34" charset="0"/>
              </a:rPr>
              <a:t>С </a:t>
            </a:r>
            <a:r>
              <a:rPr lang="ru-RU" dirty="0">
                <a:latin typeface="Arial" pitchFamily="34" charset="0"/>
                <a:cs typeface="Arial" pitchFamily="34" charset="0"/>
              </a:rPr>
              <a:t>помощью ленты можно быстро находить необходимые команды (элементы управления: кнопки, раскрывающиеся </a:t>
            </a:r>
            <a:r>
              <a:rPr lang="ru-RU" dirty="0" smtClean="0">
                <a:latin typeface="Arial" pitchFamily="34" charset="0"/>
                <a:cs typeface="Arial" pitchFamily="34" charset="0"/>
              </a:rPr>
              <a:t>списки и </a:t>
            </a:r>
            <a:r>
              <a:rPr lang="ru-RU" dirty="0">
                <a:latin typeface="Arial" pitchFamily="34" charset="0"/>
                <a:cs typeface="Arial" pitchFamily="34" charset="0"/>
              </a:rPr>
              <a:t>т.п.). Команды упорядочены в логические группы, собранные на вкладках.</a:t>
            </a:r>
          </a:p>
          <a:p>
            <a:pPr algn="just">
              <a:spcAft>
                <a:spcPts val="600"/>
              </a:spcAft>
            </a:pPr>
            <a:r>
              <a:rPr lang="ru-RU" dirty="0" smtClean="0">
                <a:latin typeface="Arial" pitchFamily="34" charset="0"/>
                <a:cs typeface="Arial" pitchFamily="34" charset="0"/>
              </a:rPr>
              <a:t>Удалить </a:t>
            </a:r>
            <a:r>
              <a:rPr lang="ru-RU" dirty="0">
                <a:latin typeface="Arial" pitchFamily="34" charset="0"/>
                <a:cs typeface="Arial" pitchFamily="34" charset="0"/>
              </a:rPr>
              <a:t>ленту </a:t>
            </a:r>
            <a:r>
              <a:rPr lang="ru-RU" dirty="0" smtClean="0">
                <a:latin typeface="Arial" pitchFamily="34" charset="0"/>
                <a:cs typeface="Arial" pitchFamily="34" charset="0"/>
              </a:rPr>
              <a:t>нельзя</a:t>
            </a:r>
            <a:r>
              <a:rPr lang="ru-RU" dirty="0">
                <a:latin typeface="Arial" pitchFamily="34" charset="0"/>
                <a:cs typeface="Arial" pitchFamily="34" charset="0"/>
              </a:rPr>
              <a:t>. Однако, чтобы увеличить рабочую область, ленту можно скрыть (</a:t>
            </a:r>
            <a:r>
              <a:rPr lang="ru-RU" dirty="0" smtClean="0">
                <a:latin typeface="Arial" pitchFamily="34" charset="0"/>
                <a:cs typeface="Arial" pitchFamily="34" charset="0"/>
              </a:rPr>
              <a:t>свернуть), нажатием кнопки Свернуть </a:t>
            </a:r>
            <a:r>
              <a:rPr lang="ru-RU" dirty="0">
                <a:latin typeface="Arial" pitchFamily="34" charset="0"/>
                <a:cs typeface="Arial" pitchFamily="34" charset="0"/>
              </a:rPr>
              <a:t>ленту, расположенную в правой части линии названий </a:t>
            </a:r>
            <a:r>
              <a:rPr lang="ru-RU" dirty="0" smtClean="0">
                <a:latin typeface="Arial" pitchFamily="34" charset="0"/>
                <a:cs typeface="Arial" pitchFamily="34" charset="0"/>
              </a:rPr>
              <a:t>вкладок:</a:t>
            </a:r>
            <a:endParaRPr lang="ru-RU" dirty="0">
              <a:latin typeface="Arial" pitchFamily="34" charset="0"/>
              <a:cs typeface="Arial" pitchFamily="34" charset="0"/>
            </a:endParaRPr>
          </a:p>
          <a:p>
            <a:pPr algn="just"/>
            <a:r>
              <a:rPr lang="ru-RU" dirty="0">
                <a:latin typeface="Arial" pitchFamily="34" charset="0"/>
                <a:cs typeface="Arial" pitchFamily="34" charset="0"/>
              </a:rPr>
              <a:t>Лента будет скрыта, названия вкладок </a:t>
            </a:r>
            <a:r>
              <a:rPr lang="ru-RU" dirty="0" smtClean="0">
                <a:latin typeface="Arial" pitchFamily="34" charset="0"/>
                <a:cs typeface="Arial" pitchFamily="34" charset="0"/>
              </a:rPr>
              <a:t>останутся. Повторным нажатием на кнопку лента возвращается.</a:t>
            </a:r>
            <a:endParaRPr lang="ru-RU" dirty="0">
              <a:latin typeface="Arial" pitchFamily="34" charset="0"/>
              <a:cs typeface="Arial" pitchFamily="34" charset="0"/>
            </a:endParaRPr>
          </a:p>
        </p:txBody>
      </p:sp>
      <p:sp>
        <p:nvSpPr>
          <p:cNvPr id="5" name="Скругленный прямоугольник 4"/>
          <p:cNvSpPr/>
          <p:nvPr/>
        </p:nvSpPr>
        <p:spPr>
          <a:xfrm>
            <a:off x="0" y="908720"/>
            <a:ext cx="9144000" cy="1296144"/>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6775" t="3579" r="1739" b="94266"/>
          <a:stretch/>
        </p:blipFill>
        <p:spPr bwMode="auto">
          <a:xfrm>
            <a:off x="5051023" y="5563017"/>
            <a:ext cx="288031" cy="26104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816" t="25683" r="3189" b="64942"/>
          <a:stretch/>
        </p:blipFill>
        <p:spPr bwMode="auto">
          <a:xfrm>
            <a:off x="-8375" y="0"/>
            <a:ext cx="9152375" cy="608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Прямоугольник 10"/>
          <p:cNvSpPr/>
          <p:nvPr/>
        </p:nvSpPr>
        <p:spPr>
          <a:xfrm>
            <a:off x="2543304" y="73452"/>
            <a:ext cx="39124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i="1" cap="none" spc="0" dirty="0" smtClean="0">
                <a:ln w="11430"/>
                <a:solidFill>
                  <a:srgbClr val="4C0000"/>
                </a:solidFill>
                <a:effectLst>
                  <a:outerShdw blurRad="50800" dist="39000" dir="5460000" algn="tl">
                    <a:srgbClr val="000000">
                      <a:alpha val="38000"/>
                    </a:srgbClr>
                  </a:outerShdw>
                </a:effectLst>
                <a:latin typeface="Arial" pitchFamily="34" charset="0"/>
                <a:cs typeface="Arial" pitchFamily="34" charset="0"/>
              </a:rPr>
              <a:t>Интерфейс программы</a:t>
            </a:r>
            <a:endParaRPr lang="ru-RU" sz="2400" b="1" cap="none" spc="0" dirty="0">
              <a:ln w="11430"/>
              <a:solidFill>
                <a:srgbClr val="4C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13046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816" t="25683" r="3189" b="64942"/>
          <a:stretch/>
        </p:blipFill>
        <p:spPr bwMode="auto">
          <a:xfrm>
            <a:off x="-8375" y="0"/>
            <a:ext cx="9152375" cy="608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792" t="12500" r="19456" b="18892"/>
          <a:stretch/>
        </p:blipFill>
        <p:spPr bwMode="auto">
          <a:xfrm>
            <a:off x="0" y="534864"/>
            <a:ext cx="9144000" cy="63231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539552" y="2564904"/>
            <a:ext cx="8352928" cy="4124206"/>
          </a:xfrm>
          <a:prstGeom prst="rect">
            <a:avLst/>
          </a:prstGeom>
        </p:spPr>
        <p:txBody>
          <a:bodyPr wrap="square">
            <a:spAutoFit/>
          </a:bodyPr>
          <a:lstStyle/>
          <a:p>
            <a:pPr algn="just">
              <a:spcAft>
                <a:spcPts val="600"/>
              </a:spcAft>
            </a:pPr>
            <a:r>
              <a:rPr lang="ru-RU" b="1" i="1" dirty="0" smtClean="0">
                <a:solidFill>
                  <a:srgbClr val="800000"/>
                </a:solidFill>
                <a:latin typeface="Arial" pitchFamily="34" charset="0"/>
                <a:cs typeface="Arial" pitchFamily="34" charset="0"/>
              </a:rPr>
              <a:t>Вкладки</a:t>
            </a:r>
          </a:p>
          <a:p>
            <a:pPr>
              <a:spcBef>
                <a:spcPts val="0"/>
              </a:spcBef>
              <a:spcAft>
                <a:spcPts val="0"/>
              </a:spcAft>
            </a:pPr>
            <a:r>
              <a:rPr lang="ru-RU" dirty="0">
                <a:solidFill>
                  <a:srgbClr val="000066"/>
                </a:solidFill>
                <a:latin typeface="Arial" pitchFamily="34" charset="0"/>
                <a:cs typeface="Arial" pitchFamily="34" charset="0"/>
              </a:rPr>
              <a:t>По умолчанию в окне отображается восемь постоянных вкладок: </a:t>
            </a:r>
          </a:p>
          <a:p>
            <a:pPr defTabSz="1548000">
              <a:spcBef>
                <a:spcPts val="0"/>
              </a:spcBef>
              <a:spcAft>
                <a:spcPts val="0"/>
              </a:spcAft>
            </a:pPr>
            <a:r>
              <a:rPr lang="ru-RU" b="1" dirty="0">
                <a:solidFill>
                  <a:srgbClr val="800000"/>
                </a:solidFill>
                <a:latin typeface="Arial" pitchFamily="34" charset="0"/>
                <a:cs typeface="Arial" pitchFamily="34" charset="0"/>
              </a:rPr>
              <a:t>Файл</a:t>
            </a:r>
            <a:r>
              <a:rPr lang="ru-RU" dirty="0">
                <a:solidFill>
                  <a:srgbClr val="800000"/>
                </a:solidFill>
                <a:latin typeface="Arial" pitchFamily="34" charset="0"/>
                <a:cs typeface="Arial" pitchFamily="34" charset="0"/>
              </a:rPr>
              <a:t>, </a:t>
            </a:r>
            <a:r>
              <a:rPr lang="ru-RU" dirty="0" smtClean="0">
                <a:solidFill>
                  <a:srgbClr val="800000"/>
                </a:solidFill>
                <a:latin typeface="Arial" pitchFamily="34" charset="0"/>
                <a:cs typeface="Arial" pitchFamily="34" charset="0"/>
              </a:rPr>
              <a:t>  </a:t>
            </a:r>
            <a:r>
              <a:rPr lang="ru-RU" b="1" dirty="0" smtClean="0">
                <a:solidFill>
                  <a:srgbClr val="800000"/>
                </a:solidFill>
                <a:latin typeface="Arial" pitchFamily="34" charset="0"/>
                <a:cs typeface="Arial" pitchFamily="34" charset="0"/>
              </a:rPr>
              <a:t>Главная</a:t>
            </a:r>
            <a:r>
              <a:rPr lang="ru-RU" dirty="0">
                <a:solidFill>
                  <a:srgbClr val="800000"/>
                </a:solidFill>
                <a:latin typeface="Arial" pitchFamily="34" charset="0"/>
                <a:cs typeface="Arial" pitchFamily="34" charset="0"/>
              </a:rPr>
              <a:t>, </a:t>
            </a:r>
            <a:r>
              <a:rPr lang="ru-RU" dirty="0" smtClean="0">
                <a:solidFill>
                  <a:srgbClr val="800000"/>
                </a:solidFill>
                <a:latin typeface="Arial" pitchFamily="34" charset="0"/>
                <a:cs typeface="Arial" pitchFamily="34" charset="0"/>
              </a:rPr>
              <a:t>  </a:t>
            </a:r>
            <a:r>
              <a:rPr lang="ru-RU" b="1" dirty="0" smtClean="0">
                <a:solidFill>
                  <a:srgbClr val="800000"/>
                </a:solidFill>
                <a:latin typeface="Arial" pitchFamily="34" charset="0"/>
                <a:cs typeface="Arial" pitchFamily="34" charset="0"/>
              </a:rPr>
              <a:t>Вставка</a:t>
            </a:r>
            <a:r>
              <a:rPr lang="ru-RU" b="1" dirty="0">
                <a:solidFill>
                  <a:srgbClr val="800000"/>
                </a:solidFill>
                <a:latin typeface="Arial" pitchFamily="34" charset="0"/>
                <a:cs typeface="Arial" pitchFamily="34" charset="0"/>
              </a:rPr>
              <a:t>, </a:t>
            </a:r>
            <a:r>
              <a:rPr lang="ru-RU" b="1" dirty="0" smtClean="0">
                <a:solidFill>
                  <a:srgbClr val="800000"/>
                </a:solidFill>
                <a:latin typeface="Arial" pitchFamily="34" charset="0"/>
                <a:cs typeface="Arial" pitchFamily="34" charset="0"/>
              </a:rPr>
              <a:t>  Разметка </a:t>
            </a:r>
            <a:r>
              <a:rPr lang="ru-RU" b="1" dirty="0">
                <a:solidFill>
                  <a:srgbClr val="800000"/>
                </a:solidFill>
                <a:latin typeface="Arial" pitchFamily="34" charset="0"/>
                <a:cs typeface="Arial" pitchFamily="34" charset="0"/>
              </a:rPr>
              <a:t>страницы, </a:t>
            </a:r>
            <a:r>
              <a:rPr lang="ru-RU" b="1" dirty="0" smtClean="0">
                <a:solidFill>
                  <a:srgbClr val="800000"/>
                </a:solidFill>
                <a:latin typeface="Arial" pitchFamily="34" charset="0"/>
                <a:cs typeface="Arial" pitchFamily="34" charset="0"/>
              </a:rPr>
              <a:t>  Ссылки</a:t>
            </a:r>
            <a:r>
              <a:rPr lang="ru-RU" b="1" dirty="0">
                <a:solidFill>
                  <a:srgbClr val="800000"/>
                </a:solidFill>
                <a:latin typeface="Arial" pitchFamily="34" charset="0"/>
                <a:cs typeface="Arial" pitchFamily="34" charset="0"/>
              </a:rPr>
              <a:t>, </a:t>
            </a:r>
            <a:r>
              <a:rPr lang="ru-RU" b="1" dirty="0" smtClean="0">
                <a:solidFill>
                  <a:srgbClr val="800000"/>
                </a:solidFill>
                <a:latin typeface="Arial" pitchFamily="34" charset="0"/>
                <a:cs typeface="Arial" pitchFamily="34" charset="0"/>
              </a:rPr>
              <a:t>  Рассылки</a:t>
            </a:r>
            <a:r>
              <a:rPr lang="ru-RU" b="1" dirty="0">
                <a:solidFill>
                  <a:srgbClr val="800000"/>
                </a:solidFill>
                <a:latin typeface="Arial" pitchFamily="34" charset="0"/>
                <a:cs typeface="Arial" pitchFamily="34" charset="0"/>
              </a:rPr>
              <a:t>, Рецензирование</a:t>
            </a:r>
            <a:r>
              <a:rPr lang="ru-RU" b="1" dirty="0" smtClean="0">
                <a:solidFill>
                  <a:srgbClr val="800000"/>
                </a:solidFill>
                <a:latin typeface="Arial" pitchFamily="34" charset="0"/>
                <a:cs typeface="Arial" pitchFamily="34" charset="0"/>
              </a:rPr>
              <a:t>,   </a:t>
            </a:r>
            <a:r>
              <a:rPr lang="ru-RU" b="1" dirty="0">
                <a:solidFill>
                  <a:srgbClr val="800000"/>
                </a:solidFill>
                <a:latin typeface="Arial" pitchFamily="34" charset="0"/>
                <a:cs typeface="Arial" pitchFamily="34" charset="0"/>
              </a:rPr>
              <a:t>Вид.</a:t>
            </a:r>
            <a:endParaRPr lang="ru-RU" dirty="0">
              <a:solidFill>
                <a:srgbClr val="800000"/>
              </a:solidFill>
              <a:latin typeface="Arial" pitchFamily="34" charset="0"/>
              <a:cs typeface="Arial" pitchFamily="34" charset="0"/>
            </a:endParaRPr>
          </a:p>
          <a:p>
            <a:pPr>
              <a:spcBef>
                <a:spcPts val="0"/>
              </a:spcBef>
              <a:spcAft>
                <a:spcPts val="0"/>
              </a:spcAft>
            </a:pPr>
            <a:r>
              <a:rPr lang="ru-RU" dirty="0">
                <a:solidFill>
                  <a:srgbClr val="000066"/>
                </a:solidFill>
                <a:latin typeface="Arial" pitchFamily="34" charset="0"/>
                <a:cs typeface="Arial" pitchFamily="34" charset="0"/>
              </a:rPr>
              <a:t>Для перехода к нужной вкладке достаточно щелкнуть по ее названию (имени</a:t>
            </a:r>
            <a:r>
              <a:rPr lang="ru-RU" dirty="0" smtClean="0">
                <a:solidFill>
                  <a:srgbClr val="000066"/>
                </a:solidFill>
                <a:latin typeface="Arial" pitchFamily="34" charset="0"/>
                <a:cs typeface="Arial" pitchFamily="34" charset="0"/>
              </a:rPr>
              <a:t>). Каждая </a:t>
            </a:r>
            <a:r>
              <a:rPr lang="ru-RU" dirty="0">
                <a:solidFill>
                  <a:srgbClr val="000066"/>
                </a:solidFill>
                <a:latin typeface="Arial" pitchFamily="34" charset="0"/>
                <a:cs typeface="Arial" pitchFamily="34" charset="0"/>
              </a:rPr>
              <a:t>вкладка связана с видом выполняемого действия. </a:t>
            </a:r>
            <a:endParaRPr lang="ru-RU" dirty="0" smtClean="0">
              <a:solidFill>
                <a:srgbClr val="000066"/>
              </a:solidFill>
              <a:latin typeface="Arial" pitchFamily="34" charset="0"/>
              <a:cs typeface="Arial" pitchFamily="34" charset="0"/>
            </a:endParaRPr>
          </a:p>
          <a:p>
            <a:pPr marL="285750" indent="-285750">
              <a:spcBef>
                <a:spcPts val="600"/>
              </a:spcBef>
              <a:spcAft>
                <a:spcPts val="0"/>
              </a:spcAft>
              <a:buFont typeface="Wingdings" pitchFamily="2" charset="2"/>
              <a:buChar char="§"/>
            </a:pPr>
            <a:r>
              <a:rPr lang="ru-RU" dirty="0" smtClean="0">
                <a:solidFill>
                  <a:srgbClr val="000066"/>
                </a:solidFill>
                <a:latin typeface="Arial" pitchFamily="34" charset="0"/>
                <a:cs typeface="Arial" pitchFamily="34" charset="0"/>
              </a:rPr>
              <a:t>Например</a:t>
            </a:r>
            <a:r>
              <a:rPr lang="ru-RU" dirty="0">
                <a:solidFill>
                  <a:srgbClr val="000066"/>
                </a:solidFill>
                <a:latin typeface="Arial" pitchFamily="34" charset="0"/>
                <a:cs typeface="Arial" pitchFamily="34" charset="0"/>
              </a:rPr>
              <a:t>, вкладка </a:t>
            </a:r>
            <a:r>
              <a:rPr lang="ru-RU" b="1" dirty="0">
                <a:solidFill>
                  <a:srgbClr val="800000"/>
                </a:solidFill>
                <a:latin typeface="Arial" pitchFamily="34" charset="0"/>
                <a:cs typeface="Arial" pitchFamily="34" charset="0"/>
              </a:rPr>
              <a:t>Главная</a:t>
            </a:r>
            <a:r>
              <a:rPr lang="ru-RU" b="1" dirty="0" smtClean="0">
                <a:solidFill>
                  <a:srgbClr val="000066"/>
                </a:solidFill>
                <a:latin typeface="Arial" pitchFamily="34" charset="0"/>
                <a:cs typeface="Arial" pitchFamily="34" charset="0"/>
              </a:rPr>
              <a:t> </a:t>
            </a:r>
            <a:r>
              <a:rPr lang="ru-RU" dirty="0" smtClean="0">
                <a:solidFill>
                  <a:srgbClr val="000066"/>
                </a:solidFill>
                <a:latin typeface="Arial" pitchFamily="34" charset="0"/>
                <a:cs typeface="Arial" pitchFamily="34" charset="0"/>
              </a:rPr>
              <a:t>открывается </a:t>
            </a:r>
            <a:r>
              <a:rPr lang="ru-RU" dirty="0">
                <a:solidFill>
                  <a:srgbClr val="000066"/>
                </a:solidFill>
                <a:latin typeface="Arial" pitchFamily="34" charset="0"/>
                <a:cs typeface="Arial" pitchFamily="34" charset="0"/>
              </a:rPr>
              <a:t>по умолчанию </a:t>
            </a:r>
            <a:r>
              <a:rPr lang="ru-RU" dirty="0" smtClean="0">
                <a:solidFill>
                  <a:srgbClr val="000066"/>
                </a:solidFill>
                <a:latin typeface="Arial" pitchFamily="34" charset="0"/>
                <a:cs typeface="Arial" pitchFamily="34" charset="0"/>
              </a:rPr>
              <a:t> и содержит </a:t>
            </a:r>
            <a:r>
              <a:rPr lang="ru-RU" dirty="0">
                <a:solidFill>
                  <a:srgbClr val="000066"/>
                </a:solidFill>
                <a:latin typeface="Arial" pitchFamily="34" charset="0"/>
                <a:cs typeface="Arial" pitchFamily="34" charset="0"/>
              </a:rPr>
              <a:t>элементы, </a:t>
            </a:r>
            <a:r>
              <a:rPr lang="ru-RU" dirty="0" smtClean="0">
                <a:solidFill>
                  <a:srgbClr val="000066"/>
                </a:solidFill>
                <a:latin typeface="Arial" pitchFamily="34" charset="0"/>
                <a:cs typeface="Arial" pitchFamily="34" charset="0"/>
              </a:rPr>
              <a:t>необходимые, когда </a:t>
            </a:r>
            <a:r>
              <a:rPr lang="ru-RU" dirty="0">
                <a:solidFill>
                  <a:srgbClr val="000066"/>
                </a:solidFill>
                <a:latin typeface="Arial" pitchFamily="34" charset="0"/>
                <a:cs typeface="Arial" pitchFamily="34" charset="0"/>
              </a:rPr>
              <a:t>необходимо набрать, отредактировать и отформатировать текст. </a:t>
            </a:r>
          </a:p>
          <a:p>
            <a:pPr marL="285750" indent="-285750">
              <a:spcBef>
                <a:spcPts val="0"/>
              </a:spcBef>
              <a:spcAft>
                <a:spcPts val="0"/>
              </a:spcAft>
              <a:buFont typeface="Wingdings" pitchFamily="2" charset="2"/>
              <a:buChar char="§"/>
            </a:pPr>
            <a:r>
              <a:rPr lang="ru-RU" dirty="0">
                <a:solidFill>
                  <a:srgbClr val="000066"/>
                </a:solidFill>
                <a:latin typeface="Arial" pitchFamily="34" charset="0"/>
                <a:cs typeface="Arial" pitchFamily="34" charset="0"/>
              </a:rPr>
              <a:t>Вкладка </a:t>
            </a:r>
            <a:r>
              <a:rPr lang="ru-RU" b="1" dirty="0">
                <a:solidFill>
                  <a:srgbClr val="800000"/>
                </a:solidFill>
                <a:latin typeface="Arial" pitchFamily="34" charset="0"/>
                <a:cs typeface="Arial" pitchFamily="34" charset="0"/>
              </a:rPr>
              <a:t>Разметка</a:t>
            </a:r>
            <a:r>
              <a:rPr lang="ru-RU" b="1" dirty="0">
                <a:solidFill>
                  <a:srgbClr val="000066"/>
                </a:solidFill>
                <a:latin typeface="Arial" pitchFamily="34" charset="0"/>
                <a:cs typeface="Arial" pitchFamily="34" charset="0"/>
              </a:rPr>
              <a:t> </a:t>
            </a:r>
            <a:r>
              <a:rPr lang="ru-RU" b="1" dirty="0">
                <a:solidFill>
                  <a:srgbClr val="800000"/>
                </a:solidFill>
                <a:latin typeface="Arial" pitchFamily="34" charset="0"/>
                <a:cs typeface="Arial" pitchFamily="34" charset="0"/>
              </a:rPr>
              <a:t>страницы</a:t>
            </a:r>
            <a:r>
              <a:rPr lang="ru-RU" dirty="0">
                <a:solidFill>
                  <a:srgbClr val="000066"/>
                </a:solidFill>
                <a:latin typeface="Arial" pitchFamily="34" charset="0"/>
                <a:cs typeface="Arial" pitchFamily="34" charset="0"/>
              </a:rPr>
              <a:t> предназначена для установки параметров страниц документов.</a:t>
            </a:r>
          </a:p>
          <a:p>
            <a:pPr marL="285750" indent="-285750">
              <a:spcBef>
                <a:spcPts val="0"/>
              </a:spcBef>
              <a:spcAft>
                <a:spcPts val="0"/>
              </a:spcAft>
              <a:buFont typeface="Wingdings" pitchFamily="2" charset="2"/>
              <a:buChar char="§"/>
            </a:pPr>
            <a:r>
              <a:rPr lang="ru-RU" dirty="0">
                <a:solidFill>
                  <a:srgbClr val="000066"/>
                </a:solidFill>
                <a:latin typeface="Arial" pitchFamily="34" charset="0"/>
                <a:cs typeface="Arial" pitchFamily="34" charset="0"/>
              </a:rPr>
              <a:t> Вкладка </a:t>
            </a:r>
            <a:r>
              <a:rPr lang="ru-RU" b="1" dirty="0">
                <a:solidFill>
                  <a:srgbClr val="800000"/>
                </a:solidFill>
                <a:latin typeface="Arial" pitchFamily="34" charset="0"/>
                <a:cs typeface="Arial" pitchFamily="34" charset="0"/>
              </a:rPr>
              <a:t>Вставка</a:t>
            </a:r>
            <a:r>
              <a:rPr lang="ru-RU" dirty="0">
                <a:solidFill>
                  <a:srgbClr val="000066"/>
                </a:solidFill>
                <a:latin typeface="Arial" pitchFamily="34" charset="0"/>
                <a:cs typeface="Arial" pitchFamily="34" charset="0"/>
              </a:rPr>
              <a:t> предназначена для вставки в документы различных объектов. И так далее.</a:t>
            </a:r>
          </a:p>
          <a:p>
            <a:pPr algn="just">
              <a:spcAft>
                <a:spcPts val="600"/>
              </a:spcAft>
            </a:pPr>
            <a:endParaRPr lang="ru-RU" b="1" i="1" dirty="0">
              <a:solidFill>
                <a:srgbClr val="800000"/>
              </a:solidFill>
              <a:latin typeface="Arial" pitchFamily="34" charset="0"/>
              <a:cs typeface="Arial" pitchFamily="34" charset="0"/>
            </a:endParaRPr>
          </a:p>
        </p:txBody>
      </p:sp>
      <p:sp>
        <p:nvSpPr>
          <p:cNvPr id="5" name="Скругленный прямоугольник 4"/>
          <p:cNvSpPr/>
          <p:nvPr/>
        </p:nvSpPr>
        <p:spPr>
          <a:xfrm>
            <a:off x="0" y="836712"/>
            <a:ext cx="8316416" cy="288032"/>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Прямоугольник 8"/>
          <p:cNvSpPr/>
          <p:nvPr/>
        </p:nvSpPr>
        <p:spPr>
          <a:xfrm>
            <a:off x="2543304" y="73452"/>
            <a:ext cx="39124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i="1" cap="none" spc="0" dirty="0" smtClean="0">
                <a:ln w="11430"/>
                <a:solidFill>
                  <a:srgbClr val="4C0000"/>
                </a:solidFill>
                <a:effectLst>
                  <a:outerShdw blurRad="50800" dist="39000" dir="5460000" algn="tl">
                    <a:srgbClr val="000000">
                      <a:alpha val="38000"/>
                    </a:srgbClr>
                  </a:outerShdw>
                </a:effectLst>
                <a:latin typeface="Arial" pitchFamily="34" charset="0"/>
                <a:cs typeface="Arial" pitchFamily="34" charset="0"/>
              </a:rPr>
              <a:t>Интерфейс программы</a:t>
            </a:r>
            <a:endParaRPr lang="ru-RU" sz="2400" b="1" cap="none" spc="0" dirty="0">
              <a:ln w="11430"/>
              <a:solidFill>
                <a:srgbClr val="4C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79790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9712" y="620688"/>
            <a:ext cx="7164288" cy="5688632"/>
          </a:xfrm>
        </p:spPr>
        <p:txBody>
          <a:bodyPr>
            <a:normAutofit fontScale="47500" lnSpcReduction="20000"/>
          </a:bodyPr>
          <a:lstStyle/>
          <a:p>
            <a:pPr marL="0" lvl="0" indent="0" fontAlgn="base">
              <a:lnSpc>
                <a:spcPct val="120000"/>
              </a:lnSpc>
              <a:spcBef>
                <a:spcPts val="600"/>
              </a:spcBef>
              <a:spcAft>
                <a:spcPts val="600"/>
              </a:spcAft>
              <a:buNone/>
            </a:pPr>
            <a:r>
              <a:rPr lang="ru-RU" sz="3800" b="1" dirty="0">
                <a:solidFill>
                  <a:srgbClr val="000066"/>
                </a:solidFill>
                <a:latin typeface="Arial" pitchFamily="34" charset="0"/>
                <a:cs typeface="Arial" pitchFamily="34" charset="0"/>
              </a:rPr>
              <a:t>Кнопка </a:t>
            </a:r>
            <a:r>
              <a:rPr lang="ru-RU" sz="3800" b="1" dirty="0">
                <a:solidFill>
                  <a:srgbClr val="680000"/>
                </a:solidFill>
                <a:latin typeface="Arial" pitchFamily="34" charset="0"/>
                <a:cs typeface="Arial" pitchFamily="34" charset="0"/>
              </a:rPr>
              <a:t>Файл</a:t>
            </a:r>
            <a:r>
              <a:rPr lang="ru-RU" sz="3800" b="1" dirty="0">
                <a:solidFill>
                  <a:srgbClr val="000066"/>
                </a:solidFill>
                <a:latin typeface="Arial" pitchFamily="34" charset="0"/>
                <a:cs typeface="Arial" pitchFamily="34" charset="0"/>
              </a:rPr>
              <a:t> располагающаяся как первая вкладка на ленте вызывает меню в котором имеются следующие команды:</a:t>
            </a:r>
          </a:p>
          <a:p>
            <a:pPr marL="0" lvl="0" indent="0" fontAlgn="base">
              <a:lnSpc>
                <a:spcPct val="110000"/>
              </a:lnSpc>
              <a:spcAft>
                <a:spcPct val="0"/>
              </a:spcAft>
              <a:buNone/>
            </a:pPr>
            <a:endParaRPr lang="ru-RU" sz="2100" i="1" dirty="0">
              <a:solidFill>
                <a:srgbClr val="000066"/>
              </a:solidFill>
              <a:latin typeface="Arial" pitchFamily="34" charset="0"/>
              <a:cs typeface="Arial" pitchFamily="34" charset="0"/>
            </a:endParaRPr>
          </a:p>
          <a:p>
            <a:pPr marL="180975" lvl="0" indent="-180975" fontAlgn="base">
              <a:lnSpc>
                <a:spcPct val="120000"/>
              </a:lnSpc>
              <a:spcBef>
                <a:spcPts val="600"/>
              </a:spcBef>
              <a:spcAft>
                <a:spcPts val="600"/>
              </a:spcAft>
              <a:buFont typeface="Wingdings" pitchFamily="2" charset="2"/>
              <a:buChar char="§"/>
            </a:pPr>
            <a:r>
              <a:rPr lang="ru-RU" sz="2900" b="1" i="1" dirty="0">
                <a:solidFill>
                  <a:srgbClr val="680000"/>
                </a:solidFill>
                <a:latin typeface="Arial" pitchFamily="34" charset="0"/>
                <a:cs typeface="Arial" pitchFamily="34" charset="0"/>
              </a:rPr>
              <a:t>Сохранить</a:t>
            </a:r>
            <a:r>
              <a:rPr lang="ru-RU" sz="2900" i="1" dirty="0">
                <a:solidFill>
                  <a:srgbClr val="000066"/>
                </a:solidFill>
                <a:latin typeface="Arial" pitchFamily="34" charset="0"/>
                <a:cs typeface="Arial" pitchFamily="34" charset="0"/>
              </a:rPr>
              <a:t> – сохраняет активный документ перезаписывая старый.</a:t>
            </a:r>
          </a:p>
          <a:p>
            <a:pPr marL="180975" lvl="0" indent="-180975" fontAlgn="base">
              <a:lnSpc>
                <a:spcPct val="120000"/>
              </a:lnSpc>
              <a:spcBef>
                <a:spcPts val="600"/>
              </a:spcBef>
              <a:spcAft>
                <a:spcPts val="600"/>
              </a:spcAft>
              <a:buFont typeface="Wingdings" pitchFamily="2" charset="2"/>
              <a:buChar char="§"/>
            </a:pPr>
            <a:r>
              <a:rPr lang="ru-RU" sz="2900" b="1" i="1" dirty="0">
                <a:solidFill>
                  <a:srgbClr val="680000"/>
                </a:solidFill>
                <a:latin typeface="Arial" pitchFamily="34" charset="0"/>
                <a:cs typeface="Arial" pitchFamily="34" charset="0"/>
              </a:rPr>
              <a:t>Сохранить как </a:t>
            </a:r>
            <a:r>
              <a:rPr lang="ru-RU" sz="2900" i="1" dirty="0">
                <a:solidFill>
                  <a:srgbClr val="000066"/>
                </a:solidFill>
                <a:latin typeface="Arial" pitchFamily="34" charset="0"/>
                <a:cs typeface="Arial" pitchFamily="34" charset="0"/>
              </a:rPr>
              <a:t>– сохраняет активный документ с новыми параметрами</a:t>
            </a:r>
            <a:r>
              <a:rPr lang="en-US" sz="2900" i="1" dirty="0">
                <a:solidFill>
                  <a:srgbClr val="000066"/>
                </a:solidFill>
                <a:latin typeface="Arial" pitchFamily="34" charset="0"/>
                <a:cs typeface="Arial" pitchFamily="34" charset="0"/>
              </a:rPr>
              <a:t> </a:t>
            </a:r>
            <a:r>
              <a:rPr lang="ru-RU" sz="2900" i="1" dirty="0">
                <a:solidFill>
                  <a:srgbClr val="000066"/>
                </a:solidFill>
                <a:latin typeface="Arial" pitchFamily="34" charset="0"/>
                <a:cs typeface="Arial" pitchFamily="34" charset="0"/>
              </a:rPr>
              <a:t>или в другом месте.</a:t>
            </a:r>
          </a:p>
          <a:p>
            <a:pPr marL="180975" indent="-180975" fontAlgn="base">
              <a:lnSpc>
                <a:spcPct val="120000"/>
              </a:lnSpc>
              <a:spcBef>
                <a:spcPts val="600"/>
              </a:spcBef>
              <a:spcAft>
                <a:spcPts val="600"/>
              </a:spcAft>
              <a:buFont typeface="Wingdings" pitchFamily="2" charset="2"/>
              <a:buChar char="§"/>
            </a:pPr>
            <a:r>
              <a:rPr lang="ru-RU" sz="2900" b="1" i="1" dirty="0">
                <a:solidFill>
                  <a:srgbClr val="680000"/>
                </a:solidFill>
                <a:latin typeface="Arial" pitchFamily="34" charset="0"/>
                <a:cs typeface="Arial" pitchFamily="34" charset="0"/>
              </a:rPr>
              <a:t>Открыть</a:t>
            </a:r>
            <a:r>
              <a:rPr lang="ru-RU" sz="2900" i="1" dirty="0">
                <a:solidFill>
                  <a:srgbClr val="000066"/>
                </a:solidFill>
                <a:latin typeface="Arial" pitchFamily="34" charset="0"/>
                <a:cs typeface="Arial" pitchFamily="34" charset="0"/>
              </a:rPr>
              <a:t> – вызывает диалоговое окно открытия документа.</a:t>
            </a:r>
          </a:p>
          <a:p>
            <a:pPr marL="180975" indent="-180975" fontAlgn="base">
              <a:lnSpc>
                <a:spcPct val="120000"/>
              </a:lnSpc>
              <a:spcBef>
                <a:spcPts val="600"/>
              </a:spcBef>
              <a:spcAft>
                <a:spcPts val="600"/>
              </a:spcAft>
              <a:buFont typeface="Wingdings" pitchFamily="2" charset="2"/>
              <a:buChar char="§"/>
            </a:pPr>
            <a:r>
              <a:rPr lang="ru-RU" sz="2900" b="1" i="1" dirty="0">
                <a:solidFill>
                  <a:srgbClr val="680000"/>
                </a:solidFill>
                <a:latin typeface="Arial" pitchFamily="34" charset="0"/>
                <a:cs typeface="Arial" pitchFamily="34" charset="0"/>
              </a:rPr>
              <a:t>Закрыть </a:t>
            </a:r>
            <a:r>
              <a:rPr lang="ru-RU" sz="2900" i="1" dirty="0">
                <a:solidFill>
                  <a:srgbClr val="000066"/>
                </a:solidFill>
                <a:latin typeface="Arial" pitchFamily="34" charset="0"/>
                <a:cs typeface="Arial" pitchFamily="34" charset="0"/>
              </a:rPr>
              <a:t>– закрывает </a:t>
            </a:r>
            <a:r>
              <a:rPr lang="ru-RU" sz="2900" i="1" dirty="0" smtClean="0">
                <a:solidFill>
                  <a:srgbClr val="000066"/>
                </a:solidFill>
                <a:latin typeface="Arial" pitchFamily="34" charset="0"/>
                <a:cs typeface="Arial" pitchFamily="34" charset="0"/>
              </a:rPr>
              <a:t> активный </a:t>
            </a:r>
            <a:r>
              <a:rPr lang="ru-RU" sz="2900" i="1" dirty="0">
                <a:solidFill>
                  <a:srgbClr val="000066"/>
                </a:solidFill>
                <a:latin typeface="Arial" pitchFamily="34" charset="0"/>
                <a:cs typeface="Arial" pitchFamily="34" charset="0"/>
              </a:rPr>
              <a:t>документ не закрывая программу.</a:t>
            </a:r>
          </a:p>
          <a:p>
            <a:pPr marL="180975" lvl="0" indent="-180975" fontAlgn="base">
              <a:lnSpc>
                <a:spcPct val="120000"/>
              </a:lnSpc>
              <a:spcBef>
                <a:spcPts val="600"/>
              </a:spcBef>
              <a:spcAft>
                <a:spcPts val="600"/>
              </a:spcAft>
              <a:buFont typeface="Wingdings" pitchFamily="2" charset="2"/>
              <a:buChar char="§"/>
            </a:pPr>
            <a:r>
              <a:rPr lang="ru-RU" sz="2900" b="1" i="1" dirty="0" smtClean="0">
                <a:solidFill>
                  <a:srgbClr val="680000"/>
                </a:solidFill>
                <a:latin typeface="Arial" pitchFamily="34" charset="0"/>
                <a:cs typeface="Arial" pitchFamily="34" charset="0"/>
              </a:rPr>
              <a:t>Последние</a:t>
            </a:r>
            <a:r>
              <a:rPr lang="ru-RU" sz="2900" i="1" dirty="0" smtClean="0">
                <a:solidFill>
                  <a:srgbClr val="000066"/>
                </a:solidFill>
                <a:latin typeface="Arial" pitchFamily="34" charset="0"/>
                <a:cs typeface="Arial" pitchFamily="34" charset="0"/>
              </a:rPr>
              <a:t> </a:t>
            </a:r>
            <a:r>
              <a:rPr lang="ru-RU" sz="2900" i="1" dirty="0">
                <a:solidFill>
                  <a:srgbClr val="000066"/>
                </a:solidFill>
                <a:latin typeface="Arial" pitchFamily="34" charset="0"/>
                <a:cs typeface="Arial" pitchFamily="34" charset="0"/>
              </a:rPr>
              <a:t>– открывает </a:t>
            </a:r>
            <a:r>
              <a:rPr lang="ru-RU" sz="2900" i="1" dirty="0" smtClean="0">
                <a:solidFill>
                  <a:srgbClr val="000066"/>
                </a:solidFill>
                <a:latin typeface="Arial" pitchFamily="34" charset="0"/>
                <a:cs typeface="Arial" pitchFamily="34" charset="0"/>
              </a:rPr>
              <a:t> список </a:t>
            </a:r>
            <a:r>
              <a:rPr lang="ru-RU" sz="2900" i="1" dirty="0">
                <a:solidFill>
                  <a:srgbClr val="000066"/>
                </a:solidFill>
                <a:latin typeface="Arial" pitchFamily="34" charset="0"/>
                <a:cs typeface="Arial" pitchFamily="34" charset="0"/>
              </a:rPr>
              <a:t>последних редактированных документов.</a:t>
            </a:r>
          </a:p>
          <a:p>
            <a:pPr marL="180975" indent="-180975" fontAlgn="base">
              <a:lnSpc>
                <a:spcPct val="120000"/>
              </a:lnSpc>
              <a:spcBef>
                <a:spcPts val="600"/>
              </a:spcBef>
              <a:spcAft>
                <a:spcPts val="600"/>
              </a:spcAft>
              <a:buFont typeface="Wingdings" pitchFamily="2" charset="2"/>
              <a:buChar char="§"/>
            </a:pPr>
            <a:r>
              <a:rPr lang="ru-RU" sz="2900" b="1" i="1" dirty="0">
                <a:solidFill>
                  <a:srgbClr val="680000"/>
                </a:solidFill>
                <a:latin typeface="Arial" pitchFamily="34" charset="0"/>
                <a:cs typeface="Arial" pitchFamily="34" charset="0"/>
              </a:rPr>
              <a:t>Создать</a:t>
            </a:r>
            <a:r>
              <a:rPr lang="ru-RU" sz="2900" i="1" dirty="0">
                <a:solidFill>
                  <a:srgbClr val="000066"/>
                </a:solidFill>
                <a:latin typeface="Arial" pitchFamily="34" charset="0"/>
                <a:cs typeface="Arial" pitchFamily="34" charset="0"/>
              </a:rPr>
              <a:t> – создает </a:t>
            </a:r>
            <a:r>
              <a:rPr lang="ru-RU" sz="2900" i="1" dirty="0" smtClean="0">
                <a:solidFill>
                  <a:srgbClr val="000066"/>
                </a:solidFill>
                <a:latin typeface="Arial" pitchFamily="34" charset="0"/>
                <a:cs typeface="Arial" pitchFamily="34" charset="0"/>
              </a:rPr>
              <a:t> новый </a:t>
            </a:r>
            <a:r>
              <a:rPr lang="ru-RU" sz="2900" i="1" dirty="0">
                <a:solidFill>
                  <a:srgbClr val="000066"/>
                </a:solidFill>
                <a:latin typeface="Arial" pitchFamily="34" charset="0"/>
                <a:cs typeface="Arial" pitchFamily="34" charset="0"/>
              </a:rPr>
              <a:t>чистый документ или используя шаблоны.</a:t>
            </a:r>
          </a:p>
          <a:p>
            <a:pPr marL="180975" indent="-180975" fontAlgn="base">
              <a:lnSpc>
                <a:spcPct val="120000"/>
              </a:lnSpc>
              <a:spcBef>
                <a:spcPts val="600"/>
              </a:spcBef>
              <a:spcAft>
                <a:spcPts val="600"/>
              </a:spcAft>
              <a:buFont typeface="Wingdings" pitchFamily="2" charset="2"/>
              <a:buChar char="§"/>
            </a:pPr>
            <a:r>
              <a:rPr lang="ru-RU" sz="2900" b="1" i="1" dirty="0">
                <a:solidFill>
                  <a:srgbClr val="680000"/>
                </a:solidFill>
                <a:latin typeface="Arial" pitchFamily="34" charset="0"/>
                <a:cs typeface="Arial" pitchFamily="34" charset="0"/>
              </a:rPr>
              <a:t>Печать</a:t>
            </a:r>
            <a:r>
              <a:rPr lang="ru-RU" sz="2900" i="1" dirty="0">
                <a:solidFill>
                  <a:srgbClr val="000066"/>
                </a:solidFill>
                <a:latin typeface="Arial" pitchFamily="34" charset="0"/>
                <a:cs typeface="Arial" pitchFamily="34" charset="0"/>
              </a:rPr>
              <a:t> – </a:t>
            </a:r>
            <a:r>
              <a:rPr lang="ru-RU" sz="2900" i="1" dirty="0" smtClean="0">
                <a:solidFill>
                  <a:srgbClr val="000066"/>
                </a:solidFill>
                <a:latin typeface="Arial" pitchFamily="34" charset="0"/>
                <a:cs typeface="Arial" pitchFamily="34" charset="0"/>
              </a:rPr>
              <a:t>открывает  </a:t>
            </a:r>
            <a:r>
              <a:rPr lang="ru-RU" sz="2900" i="1" dirty="0">
                <a:solidFill>
                  <a:srgbClr val="000066"/>
                </a:solidFill>
                <a:latin typeface="Arial" pitchFamily="34" charset="0"/>
                <a:cs typeface="Arial" pitchFamily="34" charset="0"/>
              </a:rPr>
              <a:t>окно с настройками печати документа и вывода его на печать.</a:t>
            </a:r>
          </a:p>
          <a:p>
            <a:pPr marL="180975" lvl="0" indent="-180975" fontAlgn="base">
              <a:lnSpc>
                <a:spcPct val="120000"/>
              </a:lnSpc>
              <a:spcBef>
                <a:spcPts val="600"/>
              </a:spcBef>
              <a:spcAft>
                <a:spcPts val="600"/>
              </a:spcAft>
              <a:buFont typeface="Wingdings" pitchFamily="2" charset="2"/>
              <a:buChar char="§"/>
            </a:pPr>
            <a:r>
              <a:rPr lang="ru-RU" sz="2900" b="1" i="1" dirty="0">
                <a:solidFill>
                  <a:srgbClr val="680000"/>
                </a:solidFill>
                <a:latin typeface="Arial" pitchFamily="34" charset="0"/>
                <a:cs typeface="Arial" pitchFamily="34" charset="0"/>
              </a:rPr>
              <a:t>Сохранить и отправить </a:t>
            </a:r>
            <a:r>
              <a:rPr lang="ru-RU" sz="2900" i="1" dirty="0">
                <a:solidFill>
                  <a:srgbClr val="000066"/>
                </a:solidFill>
                <a:latin typeface="Arial" pitchFamily="34" charset="0"/>
                <a:cs typeface="Arial" pitchFamily="34" charset="0"/>
              </a:rPr>
              <a:t>– подготавливает документ к рассылке в интернет или отправки на факс.</a:t>
            </a:r>
          </a:p>
          <a:p>
            <a:pPr marL="180975" lvl="0" indent="-180975" fontAlgn="base">
              <a:lnSpc>
                <a:spcPct val="120000"/>
              </a:lnSpc>
              <a:spcBef>
                <a:spcPts val="600"/>
              </a:spcBef>
              <a:spcAft>
                <a:spcPts val="600"/>
              </a:spcAft>
              <a:buFont typeface="Wingdings" pitchFamily="2" charset="2"/>
              <a:buChar char="§"/>
            </a:pPr>
            <a:r>
              <a:rPr lang="ru-RU" sz="2900" b="1" i="1" dirty="0">
                <a:solidFill>
                  <a:srgbClr val="680000"/>
                </a:solidFill>
                <a:latin typeface="Arial" pitchFamily="34" charset="0"/>
                <a:cs typeface="Arial" pitchFamily="34" charset="0"/>
              </a:rPr>
              <a:t>Справка </a:t>
            </a:r>
            <a:r>
              <a:rPr lang="ru-RU" sz="2900" i="1" dirty="0">
                <a:solidFill>
                  <a:srgbClr val="000066"/>
                </a:solidFill>
                <a:latin typeface="Arial" pitchFamily="34" charset="0"/>
                <a:cs typeface="Arial" pitchFamily="34" charset="0"/>
              </a:rPr>
              <a:t>– справочная информация по работе с программой.</a:t>
            </a:r>
          </a:p>
          <a:p>
            <a:pPr marL="180975" lvl="0" indent="-180975" fontAlgn="base">
              <a:lnSpc>
                <a:spcPct val="120000"/>
              </a:lnSpc>
              <a:spcBef>
                <a:spcPts val="600"/>
              </a:spcBef>
              <a:spcAft>
                <a:spcPts val="600"/>
              </a:spcAft>
              <a:buFont typeface="Wingdings" pitchFamily="2" charset="2"/>
              <a:buChar char="§"/>
            </a:pPr>
            <a:r>
              <a:rPr lang="ru-RU" sz="2900" b="1" i="1" dirty="0">
                <a:solidFill>
                  <a:srgbClr val="680000"/>
                </a:solidFill>
                <a:latin typeface="Arial" pitchFamily="34" charset="0"/>
                <a:cs typeface="Arial" pitchFamily="34" charset="0"/>
              </a:rPr>
              <a:t>Параметры</a:t>
            </a:r>
            <a:r>
              <a:rPr lang="ru-RU" sz="2900" i="1" dirty="0">
                <a:solidFill>
                  <a:srgbClr val="000066"/>
                </a:solidFill>
                <a:latin typeface="Arial" pitchFamily="34" charset="0"/>
                <a:cs typeface="Arial" pitchFamily="34" charset="0"/>
              </a:rPr>
              <a:t> – открывает </a:t>
            </a:r>
            <a:r>
              <a:rPr lang="ru-RU" sz="2900" i="1" dirty="0" smtClean="0">
                <a:solidFill>
                  <a:srgbClr val="000066"/>
                </a:solidFill>
                <a:latin typeface="Arial" pitchFamily="34" charset="0"/>
                <a:cs typeface="Arial" pitchFamily="34" charset="0"/>
              </a:rPr>
              <a:t> диалоговое </a:t>
            </a:r>
            <a:r>
              <a:rPr lang="ru-RU" sz="2900" i="1" dirty="0">
                <a:solidFill>
                  <a:srgbClr val="000066"/>
                </a:solidFill>
                <a:latin typeface="Arial" pitchFamily="34" charset="0"/>
                <a:cs typeface="Arial" pitchFamily="34" charset="0"/>
              </a:rPr>
              <a:t>окно с настройками </a:t>
            </a:r>
            <a:r>
              <a:rPr lang="ru-RU" sz="2900" i="1" dirty="0" smtClean="0">
                <a:solidFill>
                  <a:srgbClr val="000066"/>
                </a:solidFill>
                <a:latin typeface="Arial" pitchFamily="34" charset="0"/>
                <a:cs typeface="Arial" pitchFamily="34" charset="0"/>
              </a:rPr>
              <a:t>программы.</a:t>
            </a:r>
            <a:endParaRPr lang="ru-RU" sz="2900" i="1" dirty="0">
              <a:solidFill>
                <a:srgbClr val="000066"/>
              </a:solidFill>
              <a:latin typeface="Arial" pitchFamily="34" charset="0"/>
              <a:cs typeface="Arial" pitchFamily="34" charset="0"/>
            </a:endParaRPr>
          </a:p>
          <a:p>
            <a:pPr marL="180975" lvl="0" indent="-180975" fontAlgn="base">
              <a:lnSpc>
                <a:spcPct val="120000"/>
              </a:lnSpc>
              <a:spcBef>
                <a:spcPts val="600"/>
              </a:spcBef>
              <a:spcAft>
                <a:spcPts val="600"/>
              </a:spcAft>
              <a:buFont typeface="Wingdings" pitchFamily="2" charset="2"/>
              <a:buChar char="§"/>
            </a:pPr>
            <a:r>
              <a:rPr lang="ru-RU" sz="2900" b="1" i="1" dirty="0">
                <a:solidFill>
                  <a:srgbClr val="680000"/>
                </a:solidFill>
                <a:latin typeface="Arial" pitchFamily="34" charset="0"/>
                <a:cs typeface="Arial" pitchFamily="34" charset="0"/>
              </a:rPr>
              <a:t>Выход</a:t>
            </a:r>
            <a:r>
              <a:rPr lang="ru-RU" sz="2900" i="1" dirty="0">
                <a:solidFill>
                  <a:srgbClr val="000066"/>
                </a:solidFill>
                <a:latin typeface="Arial" pitchFamily="34" charset="0"/>
                <a:cs typeface="Arial" pitchFamily="34" charset="0"/>
              </a:rPr>
              <a:t> – завершает </a:t>
            </a:r>
            <a:r>
              <a:rPr lang="ru-RU" sz="2900" i="1" dirty="0" smtClean="0">
                <a:solidFill>
                  <a:srgbClr val="000066"/>
                </a:solidFill>
                <a:latin typeface="Arial" pitchFamily="34" charset="0"/>
                <a:cs typeface="Arial" pitchFamily="34" charset="0"/>
              </a:rPr>
              <a:t> работу  с программой.</a:t>
            </a:r>
            <a:endParaRPr lang="ru-RU" sz="2900" i="1" dirty="0">
              <a:solidFill>
                <a:srgbClr val="000066"/>
              </a:solidFill>
              <a:latin typeface="Arial" pitchFamily="34" charset="0"/>
              <a:cs typeface="Arial" pitchFamily="34" charset="0"/>
            </a:endParaRPr>
          </a:p>
          <a:p>
            <a:pPr marL="0" indent="0">
              <a:lnSpc>
                <a:spcPct val="110000"/>
              </a:lnSpc>
              <a:buNone/>
            </a:pPr>
            <a:endParaRPr lang="ru-RU"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74" y="1484784"/>
            <a:ext cx="1910570" cy="446449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6" name="Прямоугольник 5"/>
          <p:cNvSpPr/>
          <p:nvPr/>
        </p:nvSpPr>
        <p:spPr>
          <a:xfrm>
            <a:off x="2557418" y="0"/>
            <a:ext cx="39124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i="1" cap="none" spc="0" dirty="0" smtClean="0">
                <a:ln w="11430"/>
                <a:solidFill>
                  <a:srgbClr val="4C0000"/>
                </a:solidFill>
                <a:effectLst>
                  <a:outerShdw blurRad="50800" dist="39000" dir="5460000" algn="tl">
                    <a:srgbClr val="000000">
                      <a:alpha val="38000"/>
                    </a:srgbClr>
                  </a:outerShdw>
                </a:effectLst>
                <a:latin typeface="Arial" pitchFamily="34" charset="0"/>
                <a:cs typeface="Arial" pitchFamily="34" charset="0"/>
              </a:rPr>
              <a:t>Интерфейс программы</a:t>
            </a:r>
            <a:endParaRPr lang="ru-RU" sz="2400" b="1" cap="none" spc="0" dirty="0">
              <a:ln w="11430"/>
              <a:solidFill>
                <a:srgbClr val="4C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612851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816" t="25683" r="3189" b="64942"/>
          <a:stretch/>
        </p:blipFill>
        <p:spPr bwMode="auto">
          <a:xfrm>
            <a:off x="-8375" y="0"/>
            <a:ext cx="9152375" cy="608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478" t="5793" r="13152" b="10000"/>
          <a:stretch/>
        </p:blipFill>
        <p:spPr bwMode="auto">
          <a:xfrm>
            <a:off x="1885201" y="1732857"/>
            <a:ext cx="7279692" cy="51251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885201" y="1054477"/>
            <a:ext cx="7279692" cy="646331"/>
          </a:xfrm>
          <a:prstGeom prst="rect">
            <a:avLst/>
          </a:prstGeom>
          <a:noFill/>
        </p:spPr>
        <p:txBody>
          <a:bodyPr wrap="square" rtlCol="0">
            <a:spAutoFit/>
          </a:bodyPr>
          <a:lstStyle/>
          <a:p>
            <a:r>
              <a:rPr lang="ru-RU" i="1" dirty="0">
                <a:solidFill>
                  <a:srgbClr val="000066"/>
                </a:solidFill>
                <a:latin typeface="Arial" pitchFamily="34" charset="0"/>
                <a:cs typeface="Arial" pitchFamily="34" charset="0"/>
              </a:rPr>
              <a:t>Команда </a:t>
            </a:r>
            <a:r>
              <a:rPr lang="ru-RU" b="1" i="1" dirty="0" smtClean="0">
                <a:solidFill>
                  <a:srgbClr val="800000"/>
                </a:solidFill>
                <a:latin typeface="Arial" pitchFamily="34" charset="0"/>
                <a:cs typeface="Arial" pitchFamily="34" charset="0"/>
              </a:rPr>
              <a:t>Параметры </a:t>
            </a:r>
            <a:r>
              <a:rPr lang="ru-RU" i="1" dirty="0">
                <a:solidFill>
                  <a:srgbClr val="000066"/>
                </a:solidFill>
                <a:latin typeface="Arial" pitchFamily="34" charset="0"/>
                <a:cs typeface="Arial" pitchFamily="34" charset="0"/>
              </a:rPr>
              <a:t>с вкладки </a:t>
            </a:r>
            <a:r>
              <a:rPr lang="ru-RU" b="1" i="1" dirty="0" smtClean="0">
                <a:solidFill>
                  <a:srgbClr val="800000"/>
                </a:solidFill>
                <a:latin typeface="Arial" pitchFamily="34" charset="0"/>
                <a:cs typeface="Arial" pitchFamily="34" charset="0"/>
              </a:rPr>
              <a:t>Файл </a:t>
            </a:r>
            <a:r>
              <a:rPr lang="ru-RU" i="1" dirty="0" smtClean="0">
                <a:solidFill>
                  <a:srgbClr val="000066"/>
                </a:solidFill>
                <a:latin typeface="Arial" pitchFamily="34" charset="0"/>
                <a:cs typeface="Arial" pitchFamily="34" charset="0"/>
              </a:rPr>
              <a:t>открывает</a:t>
            </a:r>
            <a:r>
              <a:rPr lang="ru-RU" i="1" dirty="0">
                <a:solidFill>
                  <a:srgbClr val="000066"/>
                </a:solidFill>
                <a:latin typeface="Arial" pitchFamily="34" charset="0"/>
                <a:cs typeface="Arial" pitchFamily="34" charset="0"/>
              </a:rPr>
              <a:t> диалоговое окно </a:t>
            </a:r>
            <a:r>
              <a:rPr lang="ru-RU" b="1" i="1" dirty="0">
                <a:solidFill>
                  <a:srgbClr val="800000"/>
                </a:solidFill>
                <a:latin typeface="Arial" pitchFamily="34" charset="0"/>
                <a:cs typeface="Arial" pitchFamily="34" charset="0"/>
              </a:rPr>
              <a:t>Параметры </a:t>
            </a:r>
            <a:r>
              <a:rPr lang="ru-RU" b="1" i="1" dirty="0" err="1">
                <a:solidFill>
                  <a:srgbClr val="800000"/>
                </a:solidFill>
                <a:latin typeface="Arial" pitchFamily="34" charset="0"/>
                <a:cs typeface="Arial" pitchFamily="34" charset="0"/>
              </a:rPr>
              <a:t>Word</a:t>
            </a:r>
            <a:r>
              <a:rPr lang="ru-RU" i="1" dirty="0">
                <a:solidFill>
                  <a:srgbClr val="000066"/>
                </a:solidFill>
                <a:latin typeface="Arial" pitchFamily="34" charset="0"/>
                <a:cs typeface="Arial" pitchFamily="34" charset="0"/>
              </a:rPr>
              <a:t> для настройки параметров </a:t>
            </a:r>
            <a:r>
              <a:rPr lang="ru-RU" i="1" dirty="0" err="1">
                <a:solidFill>
                  <a:srgbClr val="000066"/>
                </a:solidFill>
                <a:latin typeface="Arial" pitchFamily="34" charset="0"/>
                <a:cs typeface="Arial" pitchFamily="34" charset="0"/>
              </a:rPr>
              <a:t>Word</a:t>
            </a:r>
            <a:r>
              <a:rPr lang="ru-RU" i="1" dirty="0">
                <a:solidFill>
                  <a:srgbClr val="000066"/>
                </a:solidFill>
                <a:latin typeface="Arial" pitchFamily="34" charset="0"/>
                <a:cs typeface="Arial" pitchFamily="34" charset="0"/>
              </a:rPr>
              <a:t>. </a:t>
            </a: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348" t="14262" r="16739" b="78816"/>
          <a:stretch/>
        </p:blipFill>
        <p:spPr bwMode="auto">
          <a:xfrm>
            <a:off x="0" y="461665"/>
            <a:ext cx="9094383" cy="52745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9673" t="22320" r="75544" b="28316"/>
          <a:stretch/>
        </p:blipFill>
        <p:spPr bwMode="auto">
          <a:xfrm>
            <a:off x="-8375" y="991414"/>
            <a:ext cx="1885201" cy="376152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Скругленный прямоугольник 7"/>
          <p:cNvSpPr/>
          <p:nvPr/>
        </p:nvSpPr>
        <p:spPr>
          <a:xfrm>
            <a:off x="-16427" y="4221088"/>
            <a:ext cx="1852123" cy="216023"/>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Прямоугольник 11"/>
          <p:cNvSpPr/>
          <p:nvPr/>
        </p:nvSpPr>
        <p:spPr>
          <a:xfrm>
            <a:off x="2543304" y="0"/>
            <a:ext cx="39124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i="1" cap="none" spc="0" dirty="0" smtClean="0">
                <a:ln w="11430"/>
                <a:solidFill>
                  <a:srgbClr val="4C0000"/>
                </a:solidFill>
                <a:effectLst>
                  <a:outerShdw blurRad="50800" dist="39000" dir="5460000" algn="tl">
                    <a:srgbClr val="000000">
                      <a:alpha val="38000"/>
                    </a:srgbClr>
                  </a:outerShdw>
                </a:effectLst>
                <a:latin typeface="Arial" pitchFamily="34" charset="0"/>
                <a:cs typeface="Arial" pitchFamily="34" charset="0"/>
              </a:rPr>
              <a:t>Интерфейс программы</a:t>
            </a:r>
            <a:endParaRPr lang="ru-RU" sz="2400" b="1" cap="none" spc="0" dirty="0">
              <a:ln w="11430"/>
              <a:solidFill>
                <a:srgbClr val="4C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8262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1000"/>
                                        <p:tgtEl>
                                          <p:spTgt spid="7170"/>
                                        </p:tgtEl>
                                      </p:cBhvr>
                                    </p:animEffect>
                                    <p:anim calcmode="lin" valueType="num">
                                      <p:cBhvr>
                                        <p:cTn id="22" dur="1000" fill="hold"/>
                                        <p:tgtEl>
                                          <p:spTgt spid="7170"/>
                                        </p:tgtEl>
                                        <p:attrNameLst>
                                          <p:attrName>ppt_x</p:attrName>
                                        </p:attrNameLst>
                                      </p:cBhvr>
                                      <p:tavLst>
                                        <p:tav tm="0">
                                          <p:val>
                                            <p:strVal val="#ppt_x"/>
                                          </p:val>
                                        </p:tav>
                                        <p:tav tm="100000">
                                          <p:val>
                                            <p:strVal val="#ppt_x"/>
                                          </p:val>
                                        </p:tav>
                                      </p:tavLst>
                                    </p:anim>
                                    <p:anim calcmode="lin" valueType="num">
                                      <p:cBhvr>
                                        <p:cTn id="23"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5019" y="1928461"/>
            <a:ext cx="5488980" cy="2385268"/>
          </a:xfrm>
          <a:prstGeom prst="rect">
            <a:avLst/>
          </a:prstGeom>
          <a:noFill/>
        </p:spPr>
        <p:txBody>
          <a:bodyPr wrap="square" rtlCol="0">
            <a:spAutoFit/>
          </a:bodyPr>
          <a:lstStyle/>
          <a:p>
            <a:pPr algn="just">
              <a:spcBef>
                <a:spcPts val="600"/>
              </a:spcBef>
              <a:spcAft>
                <a:spcPts val="600"/>
              </a:spcAft>
            </a:pPr>
            <a:r>
              <a:rPr lang="ru-RU" sz="1600" b="1" i="1" dirty="0">
                <a:solidFill>
                  <a:srgbClr val="800000"/>
                </a:solidFill>
                <a:latin typeface="Arial" pitchFamily="34" charset="0"/>
                <a:cs typeface="Arial" pitchFamily="34" charset="0"/>
              </a:rPr>
              <a:t>Панель быстрого доступа</a:t>
            </a:r>
          </a:p>
          <a:p>
            <a:pPr algn="just"/>
            <a:r>
              <a:rPr lang="ru-RU" sz="1600" dirty="0">
                <a:solidFill>
                  <a:srgbClr val="000066"/>
                </a:solidFill>
                <a:latin typeface="Arial" pitchFamily="34" charset="0"/>
                <a:cs typeface="Arial" pitchFamily="34" charset="0"/>
              </a:rPr>
              <a:t>Панель быстрого доступа по умолчанию расположена в верхней части окна </a:t>
            </a:r>
            <a:r>
              <a:rPr lang="ru-RU" sz="1600" dirty="0" err="1">
                <a:solidFill>
                  <a:srgbClr val="000066"/>
                </a:solidFill>
                <a:latin typeface="Arial" pitchFamily="34" charset="0"/>
                <a:cs typeface="Arial" pitchFamily="34" charset="0"/>
              </a:rPr>
              <a:t>Word</a:t>
            </a:r>
            <a:r>
              <a:rPr lang="ru-RU" sz="1600" dirty="0">
                <a:solidFill>
                  <a:srgbClr val="000066"/>
                </a:solidFill>
                <a:latin typeface="Arial" pitchFamily="34" charset="0"/>
                <a:cs typeface="Arial" pitchFamily="34" charset="0"/>
              </a:rPr>
              <a:t> и предназначена для быстрого доступа к наиболее часто используемым </a:t>
            </a:r>
            <a:r>
              <a:rPr lang="ru-RU" sz="1600" dirty="0" smtClean="0">
                <a:solidFill>
                  <a:srgbClr val="000066"/>
                </a:solidFill>
                <a:latin typeface="Arial" pitchFamily="34" charset="0"/>
                <a:cs typeface="Arial" pitchFamily="34" charset="0"/>
              </a:rPr>
              <a:t>командам.</a:t>
            </a:r>
            <a:endParaRPr lang="ru-RU" sz="1600" dirty="0">
              <a:solidFill>
                <a:srgbClr val="000066"/>
              </a:solidFill>
              <a:latin typeface="Arial" pitchFamily="34" charset="0"/>
              <a:cs typeface="Arial" pitchFamily="34" charset="0"/>
            </a:endParaRPr>
          </a:p>
          <a:p>
            <a:r>
              <a:rPr lang="ru-RU" sz="1600" dirty="0">
                <a:solidFill>
                  <a:srgbClr val="000066"/>
                </a:solidFill>
                <a:latin typeface="Arial" pitchFamily="34" charset="0"/>
                <a:cs typeface="Arial" pitchFamily="34" charset="0"/>
              </a:rPr>
              <a:t>По умолчанию </a:t>
            </a:r>
            <a:r>
              <a:rPr lang="ru-RU" sz="1600" dirty="0" smtClean="0">
                <a:solidFill>
                  <a:srgbClr val="000066"/>
                </a:solidFill>
                <a:latin typeface="Arial" pitchFamily="34" charset="0"/>
                <a:cs typeface="Arial" pitchFamily="34" charset="0"/>
              </a:rPr>
              <a:t>на панели три кнопки: </a:t>
            </a:r>
            <a:r>
              <a:rPr lang="ru-RU" sz="1600" b="1" dirty="0" smtClean="0">
                <a:solidFill>
                  <a:srgbClr val="000066"/>
                </a:solidFill>
                <a:latin typeface="Arial" pitchFamily="34" charset="0"/>
                <a:cs typeface="Arial" pitchFamily="34" charset="0"/>
              </a:rPr>
              <a:t>Сохранить</a:t>
            </a:r>
            <a:r>
              <a:rPr lang="ru-RU" sz="1600" dirty="0" smtClean="0">
                <a:solidFill>
                  <a:srgbClr val="000066"/>
                </a:solidFill>
                <a:latin typeface="Arial" pitchFamily="34" charset="0"/>
                <a:cs typeface="Arial" pitchFamily="34" charset="0"/>
              </a:rPr>
              <a:t>, </a:t>
            </a:r>
            <a:r>
              <a:rPr lang="ru-RU" sz="1600" b="1" dirty="0">
                <a:solidFill>
                  <a:srgbClr val="000066"/>
                </a:solidFill>
                <a:latin typeface="Arial" pitchFamily="34" charset="0"/>
                <a:cs typeface="Arial" pitchFamily="34" charset="0"/>
              </a:rPr>
              <a:t> Отменить, Вернуть </a:t>
            </a:r>
            <a:r>
              <a:rPr lang="ru-RU" sz="1600" b="1" dirty="0" smtClean="0">
                <a:solidFill>
                  <a:srgbClr val="000066"/>
                </a:solidFill>
                <a:latin typeface="Arial" pitchFamily="34" charset="0"/>
                <a:cs typeface="Arial" pitchFamily="34" charset="0"/>
              </a:rPr>
              <a:t> (Повторить)</a:t>
            </a:r>
            <a:r>
              <a:rPr lang="ru-RU" sz="1600" dirty="0" smtClean="0">
                <a:solidFill>
                  <a:srgbClr val="000066"/>
                </a:solidFill>
                <a:latin typeface="Arial" pitchFamily="34" charset="0"/>
                <a:cs typeface="Arial" pitchFamily="34" charset="0"/>
              </a:rPr>
              <a:t>.</a:t>
            </a:r>
          </a:p>
          <a:p>
            <a:pPr lvl="0"/>
            <a:endParaRPr lang="ru-RU" sz="1600" i="1" dirty="0" smtClean="0">
              <a:solidFill>
                <a:srgbClr val="19434F"/>
              </a:solidFill>
              <a:latin typeface="Arial" pitchFamily="34" charset="0"/>
              <a:cs typeface="Arial" pitchFamily="34" charset="0"/>
            </a:endParaRPr>
          </a:p>
          <a:p>
            <a:pPr lvl="0"/>
            <a:r>
              <a:rPr lang="ru-RU" sz="1600" i="1" dirty="0" smtClean="0">
                <a:solidFill>
                  <a:srgbClr val="19434F"/>
                </a:solidFill>
                <a:latin typeface="Arial" pitchFamily="34" charset="0"/>
                <a:cs typeface="Arial" pitchFamily="34" charset="0"/>
              </a:rPr>
              <a:t>Ниже </a:t>
            </a:r>
            <a:r>
              <a:rPr lang="ru-RU" sz="1600" i="1" dirty="0">
                <a:solidFill>
                  <a:srgbClr val="19434F"/>
                </a:solidFill>
                <a:latin typeface="Arial" pitchFamily="34" charset="0"/>
                <a:cs typeface="Arial" pitchFamily="34" charset="0"/>
              </a:rPr>
              <a:t>разделительной линию находятся две команды</a:t>
            </a:r>
            <a:r>
              <a:rPr lang="ru-RU" sz="1600" i="1" dirty="0" smtClean="0">
                <a:solidFill>
                  <a:srgbClr val="19434F"/>
                </a:solidFill>
                <a:latin typeface="Arial" pitchFamily="34" charset="0"/>
                <a:cs typeface="Arial" pitchFamily="34" charset="0"/>
              </a:rPr>
              <a:t>:</a:t>
            </a:r>
            <a:r>
              <a:rPr lang="ru-RU" sz="1600" dirty="0" smtClean="0">
                <a:solidFill>
                  <a:srgbClr val="000066"/>
                </a:solidFill>
                <a:latin typeface="Arial" pitchFamily="34" charset="0"/>
                <a:cs typeface="Arial" pitchFamily="34" charset="0"/>
              </a:rPr>
              <a:t> </a:t>
            </a:r>
          </a:p>
        </p:txBody>
      </p:sp>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521" t="8686" r="19835" b="74334"/>
          <a:stretch/>
        </p:blipFill>
        <p:spPr bwMode="auto">
          <a:xfrm>
            <a:off x="-25265" y="601335"/>
            <a:ext cx="9130050" cy="12939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24" r="72754" b="58735"/>
          <a:stretch/>
        </p:blipFill>
        <p:spPr bwMode="auto">
          <a:xfrm>
            <a:off x="1019364" y="613717"/>
            <a:ext cx="2597844" cy="352234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Скругленный прямоугольник 5"/>
          <p:cNvSpPr/>
          <p:nvPr/>
        </p:nvSpPr>
        <p:spPr>
          <a:xfrm>
            <a:off x="-8375" y="613717"/>
            <a:ext cx="1195999" cy="257944"/>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 name="TextBox 2"/>
          <p:cNvSpPr txBox="1"/>
          <p:nvPr/>
        </p:nvSpPr>
        <p:spPr>
          <a:xfrm>
            <a:off x="73099" y="5085184"/>
            <a:ext cx="9130233" cy="1154162"/>
          </a:xfrm>
          <a:prstGeom prst="rect">
            <a:avLst/>
          </a:prstGeom>
          <a:noFill/>
        </p:spPr>
        <p:txBody>
          <a:bodyPr wrap="square" rtlCol="0">
            <a:spAutoFit/>
          </a:bodyPr>
          <a:lstStyle/>
          <a:p>
            <a:pPr algn="just">
              <a:spcBef>
                <a:spcPts val="600"/>
              </a:spcBef>
              <a:spcAft>
                <a:spcPts val="600"/>
              </a:spcAft>
            </a:pPr>
            <a:r>
              <a:rPr lang="ru-RU" sz="1600" i="1" dirty="0" smtClean="0">
                <a:solidFill>
                  <a:srgbClr val="19434F"/>
                </a:solidFill>
                <a:latin typeface="Arial" pitchFamily="34" charset="0"/>
                <a:cs typeface="Arial" pitchFamily="34" charset="0"/>
              </a:rPr>
              <a:t>В панель </a:t>
            </a:r>
            <a:r>
              <a:rPr lang="ru-RU" sz="1600" i="1" dirty="0">
                <a:solidFill>
                  <a:srgbClr val="19434F"/>
                </a:solidFill>
                <a:latin typeface="Arial" pitchFamily="34" charset="0"/>
                <a:cs typeface="Arial" pitchFamily="34" charset="0"/>
              </a:rPr>
              <a:t>быстрого доступа можно </a:t>
            </a:r>
            <a:r>
              <a:rPr lang="ru-RU" sz="1600" i="1" dirty="0" smtClean="0">
                <a:solidFill>
                  <a:srgbClr val="19434F"/>
                </a:solidFill>
                <a:latin typeface="Arial" pitchFamily="34" charset="0"/>
                <a:cs typeface="Arial" pitchFamily="34" charset="0"/>
              </a:rPr>
              <a:t>добавить новые команды </a:t>
            </a:r>
            <a:r>
              <a:rPr lang="ru-RU" sz="1600" i="1" dirty="0">
                <a:solidFill>
                  <a:srgbClr val="19434F"/>
                </a:solidFill>
                <a:latin typeface="Arial" pitchFamily="34" charset="0"/>
                <a:cs typeface="Arial" pitchFamily="34" charset="0"/>
              </a:rPr>
              <a:t>или </a:t>
            </a:r>
            <a:r>
              <a:rPr lang="ru-RU" sz="1600" i="1" dirty="0" smtClean="0">
                <a:solidFill>
                  <a:srgbClr val="19434F"/>
                </a:solidFill>
                <a:latin typeface="Arial" pitchFamily="34" charset="0"/>
                <a:cs typeface="Arial" pitchFamily="34" charset="0"/>
              </a:rPr>
              <a:t>удалить </a:t>
            </a:r>
            <a:r>
              <a:rPr lang="ru-RU" sz="1600" i="1" dirty="0">
                <a:solidFill>
                  <a:srgbClr val="19434F"/>
                </a:solidFill>
                <a:latin typeface="Arial" pitchFamily="34" charset="0"/>
                <a:cs typeface="Arial" pitchFamily="34" charset="0"/>
              </a:rPr>
              <a:t>существующие.</a:t>
            </a:r>
          </a:p>
          <a:p>
            <a:pPr marL="285750" indent="-285750" algn="just">
              <a:buFont typeface="Wingdings" pitchFamily="2" charset="2"/>
              <a:buChar char="§"/>
            </a:pPr>
            <a:r>
              <a:rPr lang="ru-RU" sz="1600" b="1" i="1" dirty="0">
                <a:solidFill>
                  <a:srgbClr val="000066"/>
                </a:solidFill>
                <a:latin typeface="Arial" pitchFamily="34" charset="0"/>
                <a:cs typeface="Arial" pitchFamily="34" charset="0"/>
              </a:rPr>
              <a:t>Для этого нажмите кнопку </a:t>
            </a:r>
            <a:r>
              <a:rPr lang="ru-RU" sz="1600" b="1" i="1" dirty="0" smtClean="0">
                <a:solidFill>
                  <a:srgbClr val="800000"/>
                </a:solidFill>
                <a:latin typeface="Arial" pitchFamily="34" charset="0"/>
                <a:cs typeface="Arial" pitchFamily="34" charset="0"/>
              </a:rPr>
              <a:t>Настройка     </a:t>
            </a:r>
            <a:r>
              <a:rPr lang="ru-RU" sz="1600" b="1" i="1" dirty="0" smtClean="0">
                <a:solidFill>
                  <a:srgbClr val="000066"/>
                </a:solidFill>
                <a:latin typeface="Arial" pitchFamily="34" charset="0"/>
                <a:cs typeface="Arial" pitchFamily="34" charset="0"/>
              </a:rPr>
              <a:t> </a:t>
            </a:r>
            <a:r>
              <a:rPr lang="ru-RU" sz="1600" b="1" i="1" dirty="0">
                <a:solidFill>
                  <a:srgbClr val="000066"/>
                </a:solidFill>
                <a:latin typeface="Arial" pitchFamily="34" charset="0"/>
                <a:cs typeface="Arial" pitchFamily="34" charset="0"/>
              </a:rPr>
              <a:t>на панели быстрого доступа.</a:t>
            </a:r>
          </a:p>
          <a:p>
            <a:pPr marL="285750" indent="-285750" algn="just">
              <a:buFont typeface="Wingdings" pitchFamily="2" charset="2"/>
              <a:buChar char="§"/>
              <a:tabLst>
                <a:tab pos="1619250" algn="l"/>
              </a:tabLst>
            </a:pPr>
            <a:r>
              <a:rPr lang="ru-RU" sz="1600" b="1" i="1" dirty="0">
                <a:solidFill>
                  <a:srgbClr val="000066"/>
                </a:solidFill>
                <a:latin typeface="Arial" pitchFamily="34" charset="0"/>
                <a:cs typeface="Arial" pitchFamily="34" charset="0"/>
              </a:rPr>
              <a:t>В меню выберите </a:t>
            </a:r>
            <a:r>
              <a:rPr lang="ru-RU" sz="1600" b="1" i="1" dirty="0" smtClean="0">
                <a:solidFill>
                  <a:srgbClr val="000066"/>
                </a:solidFill>
                <a:latin typeface="Arial" pitchFamily="34" charset="0"/>
                <a:cs typeface="Arial" pitchFamily="34" charset="0"/>
              </a:rPr>
              <a:t>команду.</a:t>
            </a:r>
          </a:p>
          <a:p>
            <a:pPr marL="285750" indent="-285750" algn="just">
              <a:buFont typeface="Wingdings" pitchFamily="2" charset="2"/>
              <a:buChar char="§"/>
            </a:pPr>
            <a:r>
              <a:rPr lang="ru-RU" sz="1600" b="1" i="1" dirty="0" smtClean="0">
                <a:solidFill>
                  <a:srgbClr val="000066"/>
                </a:solidFill>
                <a:latin typeface="Arial" pitchFamily="34" charset="0"/>
                <a:cs typeface="Arial" pitchFamily="34" charset="0"/>
              </a:rPr>
              <a:t>Команды, отмеченные галочкой, будут присутствовать на панели.</a:t>
            </a:r>
            <a:endParaRPr lang="ru-RU" dirty="0"/>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816" t="25683" r="3189" b="64942"/>
          <a:stretch/>
        </p:blipFill>
        <p:spPr bwMode="auto">
          <a:xfrm>
            <a:off x="-8375" y="0"/>
            <a:ext cx="9152375" cy="608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Прямоугольник 10"/>
          <p:cNvSpPr/>
          <p:nvPr/>
        </p:nvSpPr>
        <p:spPr>
          <a:xfrm>
            <a:off x="2543304" y="73452"/>
            <a:ext cx="39124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i="1" cap="none" spc="0" dirty="0" smtClean="0">
                <a:ln w="11430"/>
                <a:solidFill>
                  <a:srgbClr val="4C0000"/>
                </a:solidFill>
                <a:effectLst>
                  <a:outerShdw blurRad="50800" dist="39000" dir="5460000" algn="tl">
                    <a:srgbClr val="000000">
                      <a:alpha val="38000"/>
                    </a:srgbClr>
                  </a:outerShdw>
                </a:effectLst>
                <a:latin typeface="Arial" pitchFamily="34" charset="0"/>
                <a:cs typeface="Arial" pitchFamily="34" charset="0"/>
              </a:rPr>
              <a:t>Интерфейс программы</a:t>
            </a:r>
            <a:endParaRPr lang="ru-RU" sz="2400" b="1" cap="none" spc="0" dirty="0">
              <a:ln w="11430"/>
              <a:solidFill>
                <a:srgbClr val="4C0000"/>
              </a:solidFill>
              <a:effectLst>
                <a:outerShdw blurRad="50800" dist="39000" dir="5460000" algn="tl">
                  <a:srgbClr val="000000">
                    <a:alpha val="38000"/>
                  </a:srgbClr>
                </a:outerShdw>
              </a:effectLst>
            </a:endParaRPr>
          </a:p>
        </p:txBody>
      </p:sp>
      <p:pic>
        <p:nvPicPr>
          <p:cNvPr id="9"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57827" y="5456409"/>
            <a:ext cx="220217" cy="2720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175" y="4313729"/>
            <a:ext cx="9077171" cy="584775"/>
          </a:xfrm>
          <a:prstGeom prst="rect">
            <a:avLst/>
          </a:prstGeom>
          <a:noFill/>
        </p:spPr>
        <p:txBody>
          <a:bodyPr wrap="square" rtlCol="0">
            <a:spAutoFit/>
          </a:bodyPr>
          <a:lstStyle/>
          <a:p>
            <a:pPr lvl="0" algn="just" fontAlgn="base">
              <a:buNone/>
            </a:pPr>
            <a:r>
              <a:rPr lang="ru-RU" sz="1600" b="1" dirty="0" smtClean="0">
                <a:solidFill>
                  <a:srgbClr val="000066"/>
                </a:solidFill>
                <a:latin typeface="Arial" pitchFamily="34" charset="0"/>
                <a:cs typeface="Arial" pitchFamily="34" charset="0"/>
              </a:rPr>
              <a:t>Другие </a:t>
            </a:r>
            <a:r>
              <a:rPr lang="ru-RU" sz="1600" b="1" dirty="0">
                <a:solidFill>
                  <a:srgbClr val="000066"/>
                </a:solidFill>
                <a:latin typeface="Arial" pitchFamily="34" charset="0"/>
                <a:cs typeface="Arial" pitchFamily="34" charset="0"/>
              </a:rPr>
              <a:t>команды… </a:t>
            </a:r>
            <a:r>
              <a:rPr lang="ru-RU" sz="1600" i="1" dirty="0">
                <a:solidFill>
                  <a:srgbClr val="19434F"/>
                </a:solidFill>
                <a:latin typeface="Arial" pitchFamily="34" charset="0"/>
                <a:cs typeface="Arial" pitchFamily="34" charset="0"/>
              </a:rPr>
              <a:t>- </a:t>
            </a:r>
            <a:r>
              <a:rPr lang="ru-RU" sz="1600" dirty="0">
                <a:solidFill>
                  <a:srgbClr val="000066"/>
                </a:solidFill>
                <a:latin typeface="Arial" pitchFamily="34" charset="0"/>
                <a:cs typeface="Arial" pitchFamily="34" charset="0"/>
              </a:rPr>
              <a:t>открывает окно для добавления команды на панель быстрого доступа.</a:t>
            </a:r>
          </a:p>
          <a:p>
            <a:pPr lvl="0" algn="just" fontAlgn="base">
              <a:buNone/>
            </a:pPr>
            <a:r>
              <a:rPr lang="ru-RU" sz="1600" b="1" dirty="0">
                <a:solidFill>
                  <a:srgbClr val="000066"/>
                </a:solidFill>
                <a:latin typeface="Arial" pitchFamily="34" charset="0"/>
                <a:cs typeface="Arial" pitchFamily="34" charset="0"/>
              </a:rPr>
              <a:t>Разместить под лентой </a:t>
            </a:r>
            <a:r>
              <a:rPr lang="ru-RU" sz="1600" i="1" dirty="0">
                <a:solidFill>
                  <a:srgbClr val="19434F"/>
                </a:solidFill>
                <a:latin typeface="Arial" pitchFamily="34" charset="0"/>
                <a:cs typeface="Arial" pitchFamily="34" charset="0"/>
              </a:rPr>
              <a:t>– </a:t>
            </a:r>
            <a:r>
              <a:rPr lang="ru-RU" sz="1600" dirty="0">
                <a:solidFill>
                  <a:srgbClr val="000066"/>
                </a:solidFill>
                <a:latin typeface="Arial" pitchFamily="34" charset="0"/>
                <a:cs typeface="Arial" pitchFamily="34" charset="0"/>
              </a:rPr>
              <a:t>меняет положение панели быстрого доступа над или под лентой.</a:t>
            </a:r>
          </a:p>
        </p:txBody>
      </p:sp>
    </p:spTree>
    <p:extLst>
      <p:ext uri="{BB962C8B-B14F-4D97-AF65-F5344CB8AC3E}">
        <p14:creationId xmlns:p14="http://schemas.microsoft.com/office/powerpoint/2010/main" xmlns="" val="11776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816" t="25683" r="3189" b="64942"/>
          <a:stretch/>
        </p:blipFill>
        <p:spPr bwMode="auto">
          <a:xfrm>
            <a:off x="-8375" y="0"/>
            <a:ext cx="9152375" cy="608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271" t="14333" r="16146" b="3742"/>
          <a:stretch/>
        </p:blipFill>
        <p:spPr bwMode="auto">
          <a:xfrm>
            <a:off x="0" y="461665"/>
            <a:ext cx="9150423" cy="6396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403911" y="2276872"/>
            <a:ext cx="8352928" cy="3908762"/>
          </a:xfrm>
          <a:prstGeom prst="rect">
            <a:avLst/>
          </a:prstGeom>
        </p:spPr>
        <p:txBody>
          <a:bodyPr wrap="square">
            <a:spAutoFit/>
          </a:bodyPr>
          <a:lstStyle/>
          <a:p>
            <a:pPr>
              <a:spcBef>
                <a:spcPts val="600"/>
              </a:spcBef>
              <a:spcAft>
                <a:spcPts val="600"/>
              </a:spcAft>
            </a:pPr>
            <a:r>
              <a:rPr lang="ru-RU" b="1" i="1" dirty="0">
                <a:solidFill>
                  <a:srgbClr val="800000"/>
                </a:solidFill>
                <a:latin typeface="Arial" pitchFamily="34" charset="0"/>
                <a:cs typeface="Arial" pitchFamily="34" charset="0"/>
              </a:rPr>
              <a:t>Элементы управления</a:t>
            </a:r>
          </a:p>
          <a:p>
            <a:pPr algn="just">
              <a:spcBef>
                <a:spcPts val="600"/>
              </a:spcBef>
              <a:spcAft>
                <a:spcPts val="600"/>
              </a:spcAft>
            </a:pPr>
            <a:r>
              <a:rPr lang="ru-RU" i="1" dirty="0">
                <a:solidFill>
                  <a:srgbClr val="19434F"/>
                </a:solidFill>
                <a:latin typeface="Arial" pitchFamily="34" charset="0"/>
                <a:cs typeface="Arial" pitchFamily="34" charset="0"/>
              </a:rPr>
              <a:t>Элементами управления являются обычные</a:t>
            </a:r>
            <a:r>
              <a:rPr lang="ru-RU" b="1" i="1" dirty="0">
                <a:solidFill>
                  <a:srgbClr val="19434F"/>
                </a:solidFill>
                <a:latin typeface="Arial" pitchFamily="34" charset="0"/>
                <a:cs typeface="Arial" pitchFamily="34" charset="0"/>
              </a:rPr>
              <a:t> кнопки</a:t>
            </a:r>
            <a:r>
              <a:rPr lang="ru-RU" i="1" dirty="0">
                <a:solidFill>
                  <a:srgbClr val="19434F"/>
                </a:solidFill>
                <a:latin typeface="Arial" pitchFamily="34" charset="0"/>
                <a:cs typeface="Arial" pitchFamily="34" charset="0"/>
              </a:rPr>
              <a:t>, </a:t>
            </a:r>
            <a:r>
              <a:rPr lang="ru-RU" b="1" i="1" dirty="0">
                <a:solidFill>
                  <a:srgbClr val="19434F"/>
                </a:solidFill>
                <a:latin typeface="Arial" pitchFamily="34" charset="0"/>
                <a:cs typeface="Arial" pitchFamily="34" charset="0"/>
              </a:rPr>
              <a:t>раскрывающиеся кнопки, списки, счетчики, кнопки с меню, флажки, значки  группы</a:t>
            </a:r>
            <a:r>
              <a:rPr lang="ru-RU" i="1" dirty="0">
                <a:solidFill>
                  <a:srgbClr val="19434F"/>
                </a:solidFill>
                <a:latin typeface="Arial" pitchFamily="34" charset="0"/>
                <a:cs typeface="Arial" pitchFamily="34" charset="0"/>
              </a:rPr>
              <a:t>.</a:t>
            </a:r>
          </a:p>
          <a:p>
            <a:pPr algn="just">
              <a:spcBef>
                <a:spcPts val="600"/>
              </a:spcBef>
              <a:spcAft>
                <a:spcPts val="600"/>
              </a:spcAft>
            </a:pPr>
            <a:r>
              <a:rPr lang="ru-RU" dirty="0" smtClean="0">
                <a:solidFill>
                  <a:srgbClr val="000066"/>
                </a:solidFill>
                <a:latin typeface="Arial" pitchFamily="34" charset="0"/>
                <a:cs typeface="Arial" pitchFamily="34" charset="0"/>
              </a:rPr>
              <a:t>Элементы </a:t>
            </a:r>
            <a:r>
              <a:rPr lang="ru-RU" dirty="0">
                <a:solidFill>
                  <a:srgbClr val="000066"/>
                </a:solidFill>
                <a:latin typeface="Arial" pitchFamily="34" charset="0"/>
                <a:cs typeface="Arial" pitchFamily="34" charset="0"/>
              </a:rPr>
              <a:t>управления на лентах и вкладках объединены в группы, связанные с видом выполняемого действия. </a:t>
            </a:r>
            <a:endParaRPr lang="ru-RU" dirty="0" smtClean="0">
              <a:solidFill>
                <a:srgbClr val="000066"/>
              </a:solidFill>
              <a:latin typeface="Arial" pitchFamily="34" charset="0"/>
              <a:cs typeface="Arial" pitchFamily="34" charset="0"/>
            </a:endParaRPr>
          </a:p>
          <a:p>
            <a:pPr algn="just">
              <a:spcBef>
                <a:spcPts val="600"/>
              </a:spcBef>
              <a:spcAft>
                <a:spcPts val="600"/>
              </a:spcAft>
            </a:pPr>
            <a:r>
              <a:rPr lang="ru-RU" dirty="0" smtClean="0">
                <a:solidFill>
                  <a:srgbClr val="000066"/>
                </a:solidFill>
                <a:latin typeface="Arial" pitchFamily="34" charset="0"/>
                <a:cs typeface="Arial" pitchFamily="34" charset="0"/>
              </a:rPr>
              <a:t>Например</a:t>
            </a:r>
            <a:r>
              <a:rPr lang="ru-RU" dirty="0">
                <a:solidFill>
                  <a:srgbClr val="000066"/>
                </a:solidFill>
                <a:latin typeface="Arial" pitchFamily="34" charset="0"/>
                <a:cs typeface="Arial" pitchFamily="34" charset="0"/>
              </a:rPr>
              <a:t>, на вкладке </a:t>
            </a:r>
            <a:r>
              <a:rPr lang="ru-RU" b="1" i="1" dirty="0">
                <a:solidFill>
                  <a:srgbClr val="000066"/>
                </a:solidFill>
                <a:latin typeface="Arial" pitchFamily="34" charset="0"/>
                <a:cs typeface="Arial" pitchFamily="34" charset="0"/>
              </a:rPr>
              <a:t>Главная</a:t>
            </a:r>
            <a:r>
              <a:rPr lang="ru-RU" dirty="0">
                <a:solidFill>
                  <a:srgbClr val="000066"/>
                </a:solidFill>
                <a:latin typeface="Arial" pitchFamily="34" charset="0"/>
                <a:cs typeface="Arial" pitchFamily="34" charset="0"/>
              </a:rPr>
              <a:t> имеются </a:t>
            </a:r>
            <a:r>
              <a:rPr lang="ru-RU" i="1" dirty="0">
                <a:solidFill>
                  <a:srgbClr val="000066"/>
                </a:solidFill>
                <a:latin typeface="Arial" pitchFamily="34" charset="0"/>
                <a:cs typeface="Arial" pitchFamily="34" charset="0"/>
              </a:rPr>
              <a:t>группы для работы с буфером обмена, установки параметров шрифта, установки параметров абзацев, работы со стилями и </a:t>
            </a:r>
            <a:r>
              <a:rPr lang="ru-RU" i="1" dirty="0" smtClean="0">
                <a:solidFill>
                  <a:srgbClr val="000066"/>
                </a:solidFill>
                <a:latin typeface="Arial" pitchFamily="34" charset="0"/>
                <a:cs typeface="Arial" pitchFamily="34" charset="0"/>
              </a:rPr>
              <a:t>редактирования.</a:t>
            </a:r>
            <a:endParaRPr lang="ru-RU" i="1" dirty="0">
              <a:solidFill>
                <a:srgbClr val="000066"/>
              </a:solidFill>
              <a:latin typeface="Arial" pitchFamily="34" charset="0"/>
              <a:cs typeface="Arial" pitchFamily="34" charset="0"/>
            </a:endParaRPr>
          </a:p>
          <a:p>
            <a:pPr algn="just">
              <a:spcBef>
                <a:spcPts val="600"/>
              </a:spcBef>
              <a:spcAft>
                <a:spcPts val="600"/>
              </a:spcAft>
            </a:pPr>
            <a:r>
              <a:rPr lang="ru-RU" dirty="0" smtClean="0">
                <a:solidFill>
                  <a:srgbClr val="000066"/>
                </a:solidFill>
                <a:latin typeface="Arial" pitchFamily="34" charset="0"/>
                <a:cs typeface="Arial" pitchFamily="34" charset="0"/>
              </a:rPr>
              <a:t>Кнопки </a:t>
            </a:r>
            <a:r>
              <a:rPr lang="ru-RU" dirty="0">
                <a:solidFill>
                  <a:srgbClr val="000066"/>
                </a:solidFill>
                <a:latin typeface="Arial" pitchFamily="34" charset="0"/>
                <a:cs typeface="Arial" pitchFamily="34" charset="0"/>
              </a:rPr>
              <a:t>используются для выполнения какого-либо действия</a:t>
            </a:r>
            <a:r>
              <a:rPr lang="ru-RU" dirty="0" smtClean="0">
                <a:solidFill>
                  <a:srgbClr val="000066"/>
                </a:solidFill>
                <a:latin typeface="Arial" pitchFamily="34" charset="0"/>
                <a:cs typeface="Arial" pitchFamily="34" charset="0"/>
              </a:rPr>
              <a:t>.</a:t>
            </a:r>
          </a:p>
          <a:p>
            <a:pPr>
              <a:spcBef>
                <a:spcPts val="600"/>
              </a:spcBef>
              <a:spcAft>
                <a:spcPts val="600"/>
              </a:spcAft>
            </a:pPr>
            <a:r>
              <a:rPr lang="ru-RU" dirty="0" smtClean="0">
                <a:solidFill>
                  <a:srgbClr val="000066"/>
                </a:solidFill>
                <a:latin typeface="Arial" pitchFamily="34" charset="0"/>
                <a:cs typeface="Arial" pitchFamily="34" charset="0"/>
              </a:rPr>
              <a:t>К примеру, </a:t>
            </a:r>
            <a:r>
              <a:rPr lang="ru-RU" dirty="0">
                <a:solidFill>
                  <a:srgbClr val="000066"/>
                </a:solidFill>
                <a:latin typeface="Arial" pitchFamily="34" charset="0"/>
                <a:cs typeface="Arial" pitchFamily="34" charset="0"/>
              </a:rPr>
              <a:t>кнопка </a:t>
            </a:r>
            <a:r>
              <a:rPr lang="ru-RU" b="1" dirty="0">
                <a:solidFill>
                  <a:srgbClr val="000066"/>
                </a:solidFill>
                <a:latin typeface="Arial" pitchFamily="34" charset="0"/>
                <a:cs typeface="Arial" pitchFamily="34" charset="0"/>
              </a:rPr>
              <a:t>Полужирный</a:t>
            </a:r>
            <a:r>
              <a:rPr lang="ru-RU" dirty="0">
                <a:solidFill>
                  <a:srgbClr val="000066"/>
                </a:solidFill>
                <a:latin typeface="Arial" pitchFamily="34" charset="0"/>
                <a:cs typeface="Arial" pitchFamily="34" charset="0"/>
              </a:rPr>
              <a:t> группы </a:t>
            </a:r>
            <a:r>
              <a:rPr lang="ru-RU" b="1" dirty="0" smtClean="0">
                <a:solidFill>
                  <a:srgbClr val="000066"/>
                </a:solidFill>
                <a:latin typeface="Arial" pitchFamily="34" charset="0"/>
                <a:cs typeface="Arial" pitchFamily="34" charset="0"/>
              </a:rPr>
              <a:t>Шрифт </a:t>
            </a:r>
            <a:r>
              <a:rPr lang="ru-RU" dirty="0" smtClean="0">
                <a:solidFill>
                  <a:srgbClr val="000066"/>
                </a:solidFill>
                <a:latin typeface="Arial" pitchFamily="34" charset="0"/>
                <a:cs typeface="Arial" pitchFamily="34" charset="0"/>
              </a:rPr>
              <a:t> </a:t>
            </a:r>
            <a:r>
              <a:rPr lang="en-US" dirty="0" smtClean="0">
                <a:solidFill>
                  <a:srgbClr val="000066"/>
                </a:solidFill>
                <a:latin typeface="Arial" pitchFamily="34" charset="0"/>
                <a:cs typeface="Arial" pitchFamily="34" charset="0"/>
              </a:rPr>
              <a:t> </a:t>
            </a:r>
            <a:r>
              <a:rPr lang="ru-RU" dirty="0" smtClean="0">
                <a:solidFill>
                  <a:srgbClr val="000066"/>
                </a:solidFill>
                <a:latin typeface="Arial" pitchFamily="34" charset="0"/>
                <a:cs typeface="Arial" pitchFamily="34" charset="0"/>
              </a:rPr>
              <a:t>устанавливает </a:t>
            </a:r>
            <a:r>
              <a:rPr lang="ru-RU" dirty="0">
                <a:solidFill>
                  <a:srgbClr val="000066"/>
                </a:solidFill>
                <a:latin typeface="Arial" pitchFamily="34" charset="0"/>
                <a:cs typeface="Arial" pitchFamily="34" charset="0"/>
              </a:rPr>
              <a:t>полужирное начертание шрифта. </a:t>
            </a:r>
          </a:p>
        </p:txBody>
      </p:sp>
      <p:sp>
        <p:nvSpPr>
          <p:cNvPr id="7" name="Скругленный прямоугольник 6"/>
          <p:cNvSpPr/>
          <p:nvPr/>
        </p:nvSpPr>
        <p:spPr>
          <a:xfrm flipV="1">
            <a:off x="1038225" y="1352549"/>
            <a:ext cx="221407" cy="258114"/>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Прямоугольник 10"/>
          <p:cNvSpPr/>
          <p:nvPr/>
        </p:nvSpPr>
        <p:spPr>
          <a:xfrm>
            <a:off x="2543304" y="16302"/>
            <a:ext cx="39124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i="1" cap="none" spc="0" dirty="0" smtClean="0">
                <a:ln w="11430"/>
                <a:solidFill>
                  <a:srgbClr val="4C0000"/>
                </a:solidFill>
                <a:effectLst>
                  <a:outerShdw blurRad="50800" dist="39000" dir="5460000" algn="tl">
                    <a:srgbClr val="000000">
                      <a:alpha val="38000"/>
                    </a:srgbClr>
                  </a:outerShdw>
                </a:effectLst>
                <a:latin typeface="Arial" pitchFamily="34" charset="0"/>
                <a:cs typeface="Arial" pitchFamily="34" charset="0"/>
              </a:rPr>
              <a:t>Интерфейс программы</a:t>
            </a:r>
            <a:endParaRPr lang="ru-RU" sz="2400" b="1" cap="none" spc="0" dirty="0">
              <a:ln w="11430"/>
              <a:solidFill>
                <a:srgbClr val="4C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79456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96" y="764704"/>
            <a:ext cx="9091200" cy="4781128"/>
          </a:xfrm>
        </p:spPr>
        <p:txBody>
          <a:bodyPr>
            <a:noAutofit/>
          </a:bodyPr>
          <a:lstStyle/>
          <a:p>
            <a:pPr marL="0" lvl="0" indent="0" fontAlgn="base">
              <a:spcBef>
                <a:spcPts val="600"/>
              </a:spcBef>
              <a:spcAft>
                <a:spcPts val="600"/>
              </a:spcAft>
              <a:buNone/>
            </a:pPr>
            <a:r>
              <a:rPr lang="ru-RU" sz="1600" dirty="0">
                <a:solidFill>
                  <a:srgbClr val="000066"/>
                </a:solidFill>
                <a:latin typeface="Arial" pitchFamily="34" charset="0"/>
                <a:cs typeface="Arial" pitchFamily="34" charset="0"/>
              </a:rPr>
              <a:t>В текстовом редакторе </a:t>
            </a:r>
            <a:r>
              <a:rPr lang="en-US" sz="1600" dirty="0">
                <a:solidFill>
                  <a:srgbClr val="000066"/>
                </a:solidFill>
                <a:latin typeface="Arial" pitchFamily="34" charset="0"/>
                <a:cs typeface="Arial" pitchFamily="34" charset="0"/>
              </a:rPr>
              <a:t>Word </a:t>
            </a:r>
            <a:r>
              <a:rPr lang="ru-RU" sz="1600" dirty="0">
                <a:solidFill>
                  <a:srgbClr val="000066"/>
                </a:solidFill>
                <a:latin typeface="Arial" pitchFamily="34" charset="0"/>
                <a:cs typeface="Arial" pitchFamily="34" charset="0"/>
              </a:rPr>
              <a:t>по умолчанию набранный текст </a:t>
            </a:r>
            <a:r>
              <a:rPr lang="ru-RU" sz="1600" dirty="0" smtClean="0">
                <a:solidFill>
                  <a:srgbClr val="000066"/>
                </a:solidFill>
                <a:latin typeface="Arial" pitchFamily="34" charset="0"/>
                <a:cs typeface="Arial" pitchFamily="34" charset="0"/>
              </a:rPr>
              <a:t>представлен так, как </a:t>
            </a:r>
            <a:r>
              <a:rPr lang="ru-RU" sz="1600" dirty="0">
                <a:solidFill>
                  <a:srgbClr val="000066"/>
                </a:solidFill>
                <a:latin typeface="Arial" pitchFamily="34" charset="0"/>
                <a:cs typeface="Arial" pitchFamily="34" charset="0"/>
              </a:rPr>
              <a:t>он будет выглядеть на бумаге.</a:t>
            </a:r>
          </a:p>
          <a:p>
            <a:pPr marL="0" lvl="0" indent="0" fontAlgn="base">
              <a:spcBef>
                <a:spcPts val="600"/>
              </a:spcBef>
              <a:spcAft>
                <a:spcPts val="600"/>
              </a:spcAft>
              <a:buNone/>
            </a:pPr>
            <a:r>
              <a:rPr lang="ru-RU" sz="1600" dirty="0">
                <a:solidFill>
                  <a:srgbClr val="000066"/>
                </a:solidFill>
                <a:latin typeface="Arial" pitchFamily="34" charset="0"/>
                <a:cs typeface="Arial" pitchFamily="34" charset="0"/>
              </a:rPr>
              <a:t>Но есть еще несколько вариантов </a:t>
            </a:r>
            <a:r>
              <a:rPr lang="ru-RU" sz="1600" dirty="0" smtClean="0">
                <a:solidFill>
                  <a:srgbClr val="000066"/>
                </a:solidFill>
                <a:latin typeface="Arial" pitchFamily="34" charset="0"/>
                <a:cs typeface="Arial" pitchFamily="34" charset="0"/>
              </a:rPr>
              <a:t>отображения текста, </a:t>
            </a:r>
            <a:r>
              <a:rPr lang="ru-RU" sz="1600" dirty="0">
                <a:solidFill>
                  <a:srgbClr val="000066"/>
                </a:solidFill>
                <a:latin typeface="Arial" pitchFamily="34" charset="0"/>
                <a:cs typeface="Arial" pitchFamily="34" charset="0"/>
              </a:rPr>
              <a:t>переходы между ними осуществляются кнопками внизу окна </a:t>
            </a:r>
            <a:r>
              <a:rPr lang="ru-RU" sz="1600" dirty="0" smtClean="0">
                <a:solidFill>
                  <a:srgbClr val="000066"/>
                </a:solidFill>
                <a:latin typeface="Arial" pitchFamily="34" charset="0"/>
                <a:cs typeface="Arial" pitchFamily="34" charset="0"/>
              </a:rPr>
              <a:t>программы и на </a:t>
            </a:r>
            <a:r>
              <a:rPr lang="ru-RU" sz="1600" dirty="0">
                <a:solidFill>
                  <a:srgbClr val="000066"/>
                </a:solidFill>
                <a:latin typeface="Arial" pitchFamily="34" charset="0"/>
                <a:cs typeface="Arial" pitchFamily="34" charset="0"/>
              </a:rPr>
              <a:t>вкладке «Вид». </a:t>
            </a:r>
          </a:p>
        </p:txBody>
      </p:sp>
      <p:sp>
        <p:nvSpPr>
          <p:cNvPr id="6" name="Прямоугольник 5"/>
          <p:cNvSpPr/>
          <p:nvPr/>
        </p:nvSpPr>
        <p:spPr>
          <a:xfrm>
            <a:off x="2543304" y="16302"/>
            <a:ext cx="39124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i="1" cap="none" spc="0" dirty="0" smtClean="0">
                <a:ln w="11430"/>
                <a:solidFill>
                  <a:srgbClr val="4C0000"/>
                </a:solidFill>
                <a:effectLst>
                  <a:outerShdw blurRad="50800" dist="39000" dir="5460000" algn="tl">
                    <a:srgbClr val="000000">
                      <a:alpha val="38000"/>
                    </a:srgbClr>
                  </a:outerShdw>
                </a:effectLst>
                <a:latin typeface="Arial" pitchFamily="34" charset="0"/>
                <a:cs typeface="Arial" pitchFamily="34" charset="0"/>
              </a:rPr>
              <a:t>Интерфейс программы</a:t>
            </a:r>
            <a:endParaRPr lang="ru-RU" sz="2400" b="1" cap="none" spc="0" dirty="0">
              <a:ln w="11430"/>
              <a:solidFill>
                <a:srgbClr val="4C0000"/>
              </a:soli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r="50230" b="86843"/>
          <a:stretch/>
        </p:blipFill>
        <p:spPr bwMode="auto">
          <a:xfrm>
            <a:off x="0" y="1988840"/>
            <a:ext cx="8967508"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Скругленный прямоугольник 7"/>
          <p:cNvSpPr/>
          <p:nvPr/>
        </p:nvSpPr>
        <p:spPr>
          <a:xfrm>
            <a:off x="35496" y="2608287"/>
            <a:ext cx="4248472" cy="1158044"/>
          </a:xfrm>
          <a:prstGeom prst="round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TextBox 4"/>
          <p:cNvSpPr txBox="1"/>
          <p:nvPr/>
        </p:nvSpPr>
        <p:spPr>
          <a:xfrm>
            <a:off x="107504" y="3861048"/>
            <a:ext cx="9036496" cy="3046988"/>
          </a:xfrm>
          <a:prstGeom prst="rect">
            <a:avLst/>
          </a:prstGeom>
          <a:noFill/>
        </p:spPr>
        <p:txBody>
          <a:bodyPr wrap="square" rtlCol="0">
            <a:spAutoFit/>
          </a:bodyPr>
          <a:lstStyle/>
          <a:p>
            <a:pPr lvl="0" fontAlgn="base">
              <a:spcBef>
                <a:spcPts val="600"/>
              </a:spcBef>
              <a:spcAft>
                <a:spcPts val="600"/>
              </a:spcAft>
            </a:pPr>
            <a:r>
              <a:rPr lang="ru-RU" sz="1600" i="1" dirty="0" smtClean="0">
                <a:solidFill>
                  <a:srgbClr val="19434F"/>
                </a:solidFill>
                <a:latin typeface="Arial" pitchFamily="34" charset="0"/>
                <a:cs typeface="Arial" pitchFamily="34" charset="0"/>
              </a:rPr>
              <a:t>В меню </a:t>
            </a:r>
            <a:r>
              <a:rPr lang="ru-RU" sz="1600" b="1" i="1" dirty="0" smtClean="0">
                <a:solidFill>
                  <a:srgbClr val="19434F"/>
                </a:solidFill>
                <a:latin typeface="Arial" pitchFamily="34" charset="0"/>
                <a:cs typeface="Arial" pitchFamily="34" charset="0"/>
              </a:rPr>
              <a:t>Вид</a:t>
            </a:r>
            <a:r>
              <a:rPr lang="ru-RU" sz="1600" i="1" dirty="0" smtClean="0">
                <a:solidFill>
                  <a:srgbClr val="19434F"/>
                </a:solidFill>
                <a:latin typeface="Arial" pitchFamily="34" charset="0"/>
                <a:cs typeface="Arial" pitchFamily="34" charset="0"/>
              </a:rPr>
              <a:t> есть пять </a:t>
            </a:r>
            <a:r>
              <a:rPr lang="ru-RU" sz="1600" i="1" dirty="0">
                <a:solidFill>
                  <a:srgbClr val="19434F"/>
                </a:solidFill>
                <a:latin typeface="Arial" pitchFamily="34" charset="0"/>
                <a:cs typeface="Arial" pitchFamily="34" charset="0"/>
              </a:rPr>
              <a:t>видов отображения документа, это:</a:t>
            </a:r>
          </a:p>
          <a:p>
            <a:pPr lvl="0" fontAlgn="base">
              <a:spcBef>
                <a:spcPts val="600"/>
              </a:spcBef>
              <a:spcAft>
                <a:spcPct val="0"/>
              </a:spcAft>
              <a:buFont typeface="Wingdings" pitchFamily="2" charset="2"/>
              <a:buChar char="§"/>
            </a:pPr>
            <a:r>
              <a:rPr lang="ru-RU" sz="1600" b="1" dirty="0">
                <a:solidFill>
                  <a:srgbClr val="680000"/>
                </a:solidFill>
                <a:latin typeface="Arial" pitchFamily="34" charset="0"/>
                <a:cs typeface="Arial" pitchFamily="34" charset="0"/>
              </a:rPr>
              <a:t>Разметка страницы </a:t>
            </a:r>
            <a:r>
              <a:rPr lang="ru-RU" sz="1600" dirty="0">
                <a:solidFill>
                  <a:srgbClr val="000066"/>
                </a:solidFill>
                <a:latin typeface="Arial" pitchFamily="34" charset="0"/>
                <a:cs typeface="Arial" pitchFamily="34" charset="0"/>
              </a:rPr>
              <a:t>– обычный вид, позволяющий видеть будущий лист документа.</a:t>
            </a:r>
          </a:p>
          <a:p>
            <a:pPr lvl="0" fontAlgn="base">
              <a:spcBef>
                <a:spcPts val="600"/>
              </a:spcBef>
              <a:spcAft>
                <a:spcPct val="0"/>
              </a:spcAft>
              <a:buFont typeface="Wingdings" pitchFamily="2" charset="2"/>
              <a:buChar char="§"/>
            </a:pPr>
            <a:r>
              <a:rPr lang="ru-RU" sz="1600" b="1" dirty="0">
                <a:solidFill>
                  <a:srgbClr val="680000"/>
                </a:solidFill>
                <a:latin typeface="Arial" pitchFamily="34" charset="0"/>
                <a:cs typeface="Arial" pitchFamily="34" charset="0"/>
              </a:rPr>
              <a:t>Режим чтения </a:t>
            </a:r>
            <a:r>
              <a:rPr lang="ru-RU" sz="1600" dirty="0">
                <a:solidFill>
                  <a:srgbClr val="000066"/>
                </a:solidFill>
                <a:latin typeface="Arial" pitchFamily="34" charset="0"/>
                <a:cs typeface="Arial" pitchFamily="34" charset="0"/>
              </a:rPr>
              <a:t>– вид при котором невозможно редактировать, служит для просмотра документа перед печатью, потому что не показывает невидимых элементов.</a:t>
            </a:r>
          </a:p>
          <a:p>
            <a:pPr lvl="0" fontAlgn="base">
              <a:spcBef>
                <a:spcPts val="600"/>
              </a:spcBef>
              <a:spcAft>
                <a:spcPct val="0"/>
              </a:spcAft>
              <a:buFont typeface="Wingdings" pitchFamily="2" charset="2"/>
              <a:buChar char="§"/>
            </a:pPr>
            <a:r>
              <a:rPr lang="ru-RU" sz="1600" b="1" dirty="0">
                <a:solidFill>
                  <a:srgbClr val="680000"/>
                </a:solidFill>
                <a:latin typeface="Arial" pitchFamily="34" charset="0"/>
                <a:cs typeface="Arial" pitchFamily="34" charset="0"/>
              </a:rPr>
              <a:t>Веб-документ</a:t>
            </a:r>
            <a:r>
              <a:rPr lang="ru-RU" sz="1600" dirty="0">
                <a:solidFill>
                  <a:srgbClr val="000066"/>
                </a:solidFill>
                <a:latin typeface="Arial" pitchFamily="34" charset="0"/>
                <a:cs typeface="Arial" pitchFamily="34" charset="0"/>
              </a:rPr>
              <a:t> – служит для создания и редактирования </a:t>
            </a:r>
            <a:r>
              <a:rPr lang="en-US" sz="1600" dirty="0">
                <a:solidFill>
                  <a:srgbClr val="000066"/>
                </a:solidFill>
                <a:latin typeface="Arial" pitchFamily="34" charset="0"/>
                <a:cs typeface="Arial" pitchFamily="34" charset="0"/>
              </a:rPr>
              <a:t>Web</a:t>
            </a:r>
            <a:r>
              <a:rPr lang="ru-RU" sz="1600" dirty="0">
                <a:solidFill>
                  <a:srgbClr val="000066"/>
                </a:solidFill>
                <a:latin typeface="Arial" pitchFamily="34" charset="0"/>
                <a:cs typeface="Arial" pitchFamily="34" charset="0"/>
              </a:rPr>
              <a:t>-страниц.</a:t>
            </a:r>
          </a:p>
          <a:p>
            <a:pPr lvl="0" fontAlgn="base">
              <a:spcBef>
                <a:spcPts val="600"/>
              </a:spcBef>
              <a:spcAft>
                <a:spcPct val="0"/>
              </a:spcAft>
              <a:buFont typeface="Wingdings" pitchFamily="2" charset="2"/>
              <a:buChar char="§"/>
            </a:pPr>
            <a:r>
              <a:rPr lang="ru-RU" sz="1600" b="1" dirty="0">
                <a:solidFill>
                  <a:srgbClr val="680000"/>
                </a:solidFill>
                <a:latin typeface="Arial" pitchFamily="34" charset="0"/>
                <a:cs typeface="Arial" pitchFamily="34" charset="0"/>
              </a:rPr>
              <a:t>Структура</a:t>
            </a:r>
            <a:r>
              <a:rPr lang="ru-RU" sz="1600" dirty="0">
                <a:solidFill>
                  <a:srgbClr val="000066"/>
                </a:solidFill>
                <a:latin typeface="Arial" pitchFamily="34" charset="0"/>
                <a:cs typeface="Arial" pitchFamily="34" charset="0"/>
              </a:rPr>
              <a:t> – представляет документ в виде дерева, при этом можно сворачивать (скрывать из виду) отдельные главы, разделы и т.п. будущей книги.</a:t>
            </a:r>
          </a:p>
          <a:p>
            <a:pPr lvl="0" fontAlgn="base">
              <a:spcBef>
                <a:spcPts val="600"/>
              </a:spcBef>
              <a:spcAft>
                <a:spcPct val="0"/>
              </a:spcAft>
              <a:buFont typeface="Wingdings" pitchFamily="2" charset="2"/>
              <a:buChar char="§"/>
            </a:pPr>
            <a:r>
              <a:rPr lang="ru-RU" sz="1600" b="1" dirty="0">
                <a:solidFill>
                  <a:srgbClr val="680000"/>
                </a:solidFill>
                <a:latin typeface="Arial" pitchFamily="34" charset="0"/>
                <a:cs typeface="Arial" pitchFamily="34" charset="0"/>
              </a:rPr>
              <a:t>Черновик</a:t>
            </a:r>
            <a:r>
              <a:rPr lang="ru-RU" sz="1600" dirty="0">
                <a:solidFill>
                  <a:srgbClr val="000066"/>
                </a:solidFill>
                <a:latin typeface="Arial" pitchFamily="34" charset="0"/>
                <a:cs typeface="Arial" pitchFamily="34" charset="0"/>
              </a:rPr>
              <a:t> – режим в котором некоторые элементы документа не отображаются, такие как колонтитулы, номера страниц и т.п.</a:t>
            </a:r>
          </a:p>
          <a:p>
            <a:endParaRPr lang="ru-RU" sz="1600" dirty="0"/>
          </a:p>
        </p:txBody>
      </p:sp>
    </p:spTree>
    <p:extLst>
      <p:ext uri="{BB962C8B-B14F-4D97-AF65-F5344CB8AC3E}">
        <p14:creationId xmlns:p14="http://schemas.microsoft.com/office/powerpoint/2010/main" xmlns="" val="361526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42" y="594717"/>
            <a:ext cx="9144000" cy="5616624"/>
          </a:xfrm>
        </p:spPr>
        <p:txBody>
          <a:bodyPr>
            <a:noAutofit/>
          </a:bodyPr>
          <a:lstStyle/>
          <a:p>
            <a:pPr marL="0" lvl="0" indent="0" fontAlgn="base">
              <a:lnSpc>
                <a:spcPct val="170000"/>
              </a:lnSpc>
              <a:spcAft>
                <a:spcPct val="0"/>
              </a:spcAft>
              <a:buNone/>
            </a:pPr>
            <a:r>
              <a:rPr lang="ru-RU" sz="1600" dirty="0">
                <a:solidFill>
                  <a:srgbClr val="000066"/>
                </a:solidFill>
                <a:latin typeface="Arial" pitchFamily="34" charset="0"/>
                <a:cs typeface="Arial" pitchFamily="34" charset="0"/>
              </a:rPr>
              <a:t>Часто бывает необходимо узнать сколько страниц в документе, для этого достаточно взглянуть на строку находящуюся внизу:</a:t>
            </a:r>
          </a:p>
          <a:p>
            <a:pPr marL="0" lvl="0" indent="0" fontAlgn="base">
              <a:spcAft>
                <a:spcPct val="0"/>
              </a:spcAft>
              <a:buNone/>
            </a:pPr>
            <a:endParaRPr lang="ru-RU" sz="1600" dirty="0">
              <a:solidFill>
                <a:srgbClr val="000066"/>
              </a:solidFill>
              <a:latin typeface="Arial" pitchFamily="34" charset="0"/>
              <a:cs typeface="Arial" pitchFamily="34" charset="0"/>
            </a:endParaRPr>
          </a:p>
          <a:p>
            <a:pPr marL="0" lvl="0" indent="0" algn="just" fontAlgn="base">
              <a:lnSpc>
                <a:spcPct val="170000"/>
              </a:lnSpc>
              <a:spcBef>
                <a:spcPts val="400"/>
              </a:spcBef>
              <a:spcAft>
                <a:spcPts val="400"/>
              </a:spcAft>
              <a:buNone/>
            </a:pPr>
            <a:r>
              <a:rPr lang="ru-RU" sz="1600" dirty="0" smtClean="0">
                <a:solidFill>
                  <a:srgbClr val="000066"/>
                </a:solidFill>
                <a:latin typeface="Arial" pitchFamily="34" charset="0"/>
                <a:cs typeface="Arial" pitchFamily="34" charset="0"/>
              </a:rPr>
              <a:t>На </a:t>
            </a:r>
            <a:r>
              <a:rPr lang="ru-RU" sz="1600" dirty="0">
                <a:solidFill>
                  <a:srgbClr val="000066"/>
                </a:solidFill>
                <a:latin typeface="Arial" pitchFamily="34" charset="0"/>
                <a:cs typeface="Arial" pitchFamily="34" charset="0"/>
              </a:rPr>
              <a:t>ней отображено </a:t>
            </a:r>
            <a:r>
              <a:rPr lang="ru-RU" sz="1600" b="1" i="1" dirty="0">
                <a:solidFill>
                  <a:srgbClr val="000066"/>
                </a:solidFill>
                <a:latin typeface="Arial" pitchFamily="34" charset="0"/>
                <a:cs typeface="Arial" pitchFamily="34" charset="0"/>
              </a:rPr>
              <a:t>количество страниц</a:t>
            </a:r>
            <a:r>
              <a:rPr lang="ru-RU" sz="1600" dirty="0">
                <a:solidFill>
                  <a:srgbClr val="000066"/>
                </a:solidFill>
                <a:latin typeface="Arial" pitchFamily="34" charset="0"/>
                <a:cs typeface="Arial" pitchFamily="34" charset="0"/>
              </a:rPr>
              <a:t>, </a:t>
            </a:r>
            <a:r>
              <a:rPr lang="ru-RU" sz="1600" b="1" i="1" dirty="0">
                <a:solidFill>
                  <a:srgbClr val="000066"/>
                </a:solidFill>
                <a:latin typeface="Arial" pitchFamily="34" charset="0"/>
                <a:cs typeface="Arial" pitchFamily="34" charset="0"/>
              </a:rPr>
              <a:t>слов в документе</a:t>
            </a:r>
            <a:r>
              <a:rPr lang="ru-RU" sz="1600" dirty="0">
                <a:solidFill>
                  <a:srgbClr val="000066"/>
                </a:solidFill>
                <a:latin typeface="Arial" pitchFamily="34" charset="0"/>
                <a:cs typeface="Arial" pitchFamily="34" charset="0"/>
              </a:rPr>
              <a:t>, имеются ли </a:t>
            </a:r>
            <a:r>
              <a:rPr lang="ru-RU" sz="1600" b="1" i="1" dirty="0">
                <a:solidFill>
                  <a:srgbClr val="000066"/>
                </a:solidFill>
                <a:latin typeface="Arial" pitchFamily="34" charset="0"/>
                <a:cs typeface="Arial" pitchFamily="34" charset="0"/>
              </a:rPr>
              <a:t>ошибки</a:t>
            </a:r>
            <a:r>
              <a:rPr lang="ru-RU" sz="1600" dirty="0">
                <a:solidFill>
                  <a:srgbClr val="000066"/>
                </a:solidFill>
                <a:latin typeface="Arial" pitchFamily="34" charset="0"/>
                <a:cs typeface="Arial" pitchFamily="34" charset="0"/>
              </a:rPr>
              <a:t> в документе и какой </a:t>
            </a:r>
            <a:r>
              <a:rPr lang="ru-RU" sz="1600" b="1" i="1" dirty="0">
                <a:solidFill>
                  <a:srgbClr val="000066"/>
                </a:solidFill>
                <a:latin typeface="Arial" pitchFamily="34" charset="0"/>
                <a:cs typeface="Arial" pitchFamily="34" charset="0"/>
              </a:rPr>
              <a:t>словарь</a:t>
            </a:r>
            <a:r>
              <a:rPr lang="ru-RU" sz="1600" dirty="0">
                <a:solidFill>
                  <a:srgbClr val="000066"/>
                </a:solidFill>
                <a:latin typeface="Arial" pitchFamily="34" charset="0"/>
                <a:cs typeface="Arial" pitchFamily="34" charset="0"/>
              </a:rPr>
              <a:t> в данный момент проверяет набранный текст, правее </a:t>
            </a:r>
            <a:r>
              <a:rPr lang="ru-RU" sz="1600" b="1" i="1" dirty="0">
                <a:solidFill>
                  <a:srgbClr val="000066"/>
                </a:solidFill>
                <a:latin typeface="Arial" pitchFamily="34" charset="0"/>
                <a:cs typeface="Arial" pitchFamily="34" charset="0"/>
              </a:rPr>
              <a:t>пять кнопок </a:t>
            </a:r>
            <a:r>
              <a:rPr lang="ru-RU" sz="1600" dirty="0">
                <a:solidFill>
                  <a:srgbClr val="000066"/>
                </a:solidFill>
                <a:latin typeface="Arial" pitchFamily="34" charset="0"/>
                <a:cs typeface="Arial" pitchFamily="34" charset="0"/>
              </a:rPr>
              <a:t>изменяющих вид окна, </a:t>
            </a:r>
            <a:r>
              <a:rPr lang="ru-RU" sz="1600" dirty="0" smtClean="0">
                <a:solidFill>
                  <a:srgbClr val="000066"/>
                </a:solidFill>
                <a:latin typeface="Arial" pitchFamily="34" charset="0"/>
                <a:cs typeface="Arial" pitchFamily="34" charset="0"/>
              </a:rPr>
              <a:t>а </a:t>
            </a:r>
            <a:r>
              <a:rPr lang="ru-RU" sz="1600" dirty="0">
                <a:solidFill>
                  <a:srgbClr val="000066"/>
                </a:solidFill>
                <a:latin typeface="Arial" pitchFamily="34" charset="0"/>
                <a:cs typeface="Arial" pitchFamily="34" charset="0"/>
              </a:rPr>
              <a:t>справа отображается </a:t>
            </a:r>
            <a:r>
              <a:rPr lang="ru-RU" sz="1600" b="1" i="1" dirty="0">
                <a:solidFill>
                  <a:srgbClr val="000066"/>
                </a:solidFill>
                <a:latin typeface="Arial" pitchFamily="34" charset="0"/>
                <a:cs typeface="Arial" pitchFamily="34" charset="0"/>
              </a:rPr>
              <a:t>масштаб</a:t>
            </a:r>
            <a:r>
              <a:rPr lang="ru-RU" sz="1600" dirty="0">
                <a:solidFill>
                  <a:srgbClr val="000066"/>
                </a:solidFill>
                <a:latin typeface="Arial" pitchFamily="34" charset="0"/>
                <a:cs typeface="Arial" pitchFamily="34" charset="0"/>
              </a:rPr>
              <a:t> документа и ползунок изменяющий масштаб.</a:t>
            </a:r>
          </a:p>
          <a:p>
            <a:pPr marL="0" lvl="0" indent="0" algn="just" fontAlgn="base">
              <a:lnSpc>
                <a:spcPct val="170000"/>
              </a:lnSpc>
              <a:spcBef>
                <a:spcPts val="400"/>
              </a:spcBef>
              <a:spcAft>
                <a:spcPts val="400"/>
              </a:spcAft>
              <a:buNone/>
            </a:pPr>
            <a:r>
              <a:rPr lang="ru-RU" sz="1600" b="1" dirty="0" smtClean="0">
                <a:solidFill>
                  <a:srgbClr val="000066"/>
                </a:solidFill>
                <a:latin typeface="Arial" pitchFamily="34" charset="0"/>
                <a:cs typeface="Arial" pitchFamily="34" charset="0"/>
              </a:rPr>
              <a:t>Масштаб</a:t>
            </a:r>
            <a:r>
              <a:rPr lang="ru-RU" sz="1600" dirty="0" smtClean="0">
                <a:solidFill>
                  <a:srgbClr val="000066"/>
                </a:solidFill>
                <a:latin typeface="Arial" pitchFamily="34" charset="0"/>
                <a:cs typeface="Arial" pitchFamily="34" charset="0"/>
              </a:rPr>
              <a:t> </a:t>
            </a:r>
            <a:r>
              <a:rPr lang="ru-RU" sz="1600" dirty="0">
                <a:solidFill>
                  <a:srgbClr val="000066"/>
                </a:solidFill>
                <a:latin typeface="Arial" pitchFamily="34" charset="0"/>
                <a:cs typeface="Arial" pitchFamily="34" charset="0"/>
              </a:rPr>
              <a:t>можно изменять как перетаскиванием ползунков, так и нажимая на кнопки с минусом и плюсом находящихся все там же, также можно изменять масштаб колесиком мыши с зажатой кнопкой </a:t>
            </a:r>
            <a:r>
              <a:rPr lang="en-US" sz="1600" dirty="0">
                <a:solidFill>
                  <a:srgbClr val="000066"/>
                </a:solidFill>
                <a:latin typeface="Arial" pitchFamily="34" charset="0"/>
                <a:cs typeface="Arial" pitchFamily="34" charset="0"/>
              </a:rPr>
              <a:t>Ctrl</a:t>
            </a:r>
            <a:r>
              <a:rPr lang="ru-RU" sz="1600" dirty="0">
                <a:solidFill>
                  <a:srgbClr val="000066"/>
                </a:solidFill>
                <a:latin typeface="Arial" pitchFamily="34" charset="0"/>
                <a:cs typeface="Arial" pitchFamily="34" charset="0"/>
              </a:rPr>
              <a:t> на клавиатуре.</a:t>
            </a:r>
          </a:p>
          <a:p>
            <a:pPr marL="0" lvl="0" indent="0" algn="just">
              <a:lnSpc>
                <a:spcPct val="150000"/>
              </a:lnSpc>
              <a:spcBef>
                <a:spcPts val="0"/>
              </a:spcBef>
              <a:buNone/>
            </a:pPr>
            <a:r>
              <a:rPr lang="ru-RU" sz="1600" i="1" kern="0" dirty="0" smtClean="0">
                <a:solidFill>
                  <a:srgbClr val="19434F"/>
                </a:solidFill>
                <a:latin typeface="Arial" pitchFamily="34" charset="0"/>
                <a:cs typeface="Arial" pitchFamily="34" charset="0"/>
              </a:rPr>
              <a:t>Если </a:t>
            </a:r>
            <a:r>
              <a:rPr lang="ru-RU" sz="1600" i="1" kern="0" dirty="0">
                <a:solidFill>
                  <a:srgbClr val="19434F"/>
                </a:solidFill>
                <a:latin typeface="Arial" pitchFamily="34" charset="0"/>
                <a:cs typeface="Arial" pitchFamily="34" charset="0"/>
              </a:rPr>
              <a:t>щелкнуть ПКМ по строке, то в появившемся меню можно добавить команды, которые служат для особой сигнализации, изменения параметров набора текста, или вывода информации. К первым относится отправка на печать и режим проверки документа, ко вторым режим замены текста, к третьим номера страниц.</a:t>
            </a:r>
          </a:p>
          <a:p>
            <a:pPr marL="0" indent="0">
              <a:buNone/>
            </a:pPr>
            <a:endParaRPr lang="ru-RU" sz="16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553419"/>
            <a:ext cx="8821508" cy="288032"/>
          </a:xfrm>
          <a:prstGeom prst="rect">
            <a:avLst/>
          </a:prstGeom>
          <a:noFill/>
          <a:ln>
            <a:noFill/>
          </a:ln>
          <a:effectLst>
            <a:outerShdw dist="50800" dir="2700000" algn="ctr" rotWithShape="0">
              <a:schemeClr val="tx1">
                <a:alpha val="17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Прямоугольник 5"/>
          <p:cNvSpPr/>
          <p:nvPr/>
        </p:nvSpPr>
        <p:spPr>
          <a:xfrm>
            <a:off x="2411760" y="116631"/>
            <a:ext cx="391241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i="1" cap="none" spc="0" dirty="0" smtClean="0">
                <a:ln w="11430"/>
                <a:solidFill>
                  <a:srgbClr val="4C0000"/>
                </a:solidFill>
                <a:effectLst>
                  <a:outerShdw blurRad="50800" dist="39000" dir="5460000" algn="tl">
                    <a:srgbClr val="000000">
                      <a:alpha val="38000"/>
                    </a:srgbClr>
                  </a:outerShdw>
                </a:effectLst>
                <a:latin typeface="Arial" pitchFamily="34" charset="0"/>
                <a:cs typeface="Arial" pitchFamily="34" charset="0"/>
              </a:rPr>
              <a:t>Интерфейс программы</a:t>
            </a:r>
            <a:endParaRPr lang="ru-RU" sz="2400" b="1" cap="none" spc="0" dirty="0">
              <a:ln w="11430"/>
              <a:solidFill>
                <a:srgbClr val="4C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24696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375" y="5929313"/>
            <a:ext cx="7772400" cy="523875"/>
          </a:xfrm>
        </p:spPr>
        <p:txBody>
          <a:bodyPr>
            <a:normAutofit fontScale="90000"/>
          </a:bodyPr>
          <a:lstStyle/>
          <a:p>
            <a:pPr eaLnBrk="1" fontAlgn="auto" hangingPunct="1">
              <a:spcAft>
                <a:spcPts val="0"/>
              </a:spcAft>
              <a:defRPr/>
            </a:pPr>
            <a:r>
              <a:rPr lang="ru-RU" sz="3200" dirty="0">
                <a:solidFill>
                  <a:schemeClr val="accent1">
                    <a:tint val="88000"/>
                    <a:satMod val="150000"/>
                  </a:schemeClr>
                </a:solidFill>
              </a:rPr>
              <a:t>Параметры страницы</a:t>
            </a:r>
            <a:endParaRPr lang="ru-RU" dirty="0">
              <a:solidFill>
                <a:schemeClr val="accent1">
                  <a:tint val="88000"/>
                  <a:satMod val="150000"/>
                </a:schemeClr>
              </a:solidFill>
            </a:endParaRPr>
          </a:p>
        </p:txBody>
      </p:sp>
      <p:sp>
        <p:nvSpPr>
          <p:cNvPr id="15363" name="Rectangle 3"/>
          <p:cNvSpPr>
            <a:spLocks noGrp="1" noChangeArrowheads="1"/>
          </p:cNvSpPr>
          <p:nvPr>
            <p:ph idx="1"/>
          </p:nvPr>
        </p:nvSpPr>
        <p:spPr>
          <a:xfrm>
            <a:off x="685800" y="838200"/>
            <a:ext cx="7772400" cy="5257800"/>
          </a:xfrm>
        </p:spPr>
        <p:txBody>
          <a:bodyPr>
            <a:normAutofit lnSpcReduction="10000"/>
          </a:bodyPr>
          <a:lstStyle/>
          <a:p>
            <a:pPr marL="265176" indent="-265176" algn="just" eaLnBrk="1" fontAlgn="auto" hangingPunct="1">
              <a:spcAft>
                <a:spcPts val="0"/>
              </a:spcAft>
              <a:buFont typeface="Wingdings 2"/>
              <a:buChar char=""/>
              <a:defRPr/>
            </a:pPr>
            <a:r>
              <a:rPr lang="ru-RU" sz="1800" dirty="0"/>
              <a:t>На первом этапе работы с печатным изданием надо установить параметры его страниц. К ним относятся размер и ориентация листа, величина полей, расстояние от колонтитулов дол верхнего и нижнего краев страницы. Установленные параметры могут быть изменены в процессе работы над изданием. </a:t>
            </a:r>
          </a:p>
          <a:p>
            <a:pPr marL="265176" indent="-265176" algn="just" eaLnBrk="1" fontAlgn="auto" hangingPunct="1">
              <a:spcAft>
                <a:spcPts val="0"/>
              </a:spcAft>
              <a:buFont typeface="Wingdings 2"/>
              <a:buChar char=""/>
              <a:defRPr/>
            </a:pPr>
            <a:r>
              <a:rPr lang="ru-RU" sz="1800" dirty="0"/>
              <a:t>При выборе размера страницы ориентируйтесь на печатающее устройство. Так, лист формата А4 можно распечатать на любом из современных принтеров, тогда как формат А3 поддерживается только специальными модификациями принтеров. Ориентация страницы может быть выбрана книжная и альбомная.</a:t>
            </a:r>
          </a:p>
          <a:p>
            <a:pPr marL="265176" indent="-265176" algn="just" eaLnBrk="1" fontAlgn="auto" hangingPunct="1">
              <a:spcAft>
                <a:spcPts val="0"/>
              </a:spcAft>
              <a:buFont typeface="Wingdings 2"/>
              <a:buChar char=""/>
              <a:defRPr/>
            </a:pPr>
            <a:r>
              <a:rPr lang="ru-RU" sz="1800" dirty="0"/>
              <a:t>При установке величины полей прежде всего необходимо определить, односторонняя или двухсторонняя печать будет использоваться. При односторонней печати содержимое печатного издания располагается только на одной стороне печатного листа (при печати докладов, рефератов, диссертаций и т.п.). В этом случае различают верхнее, нижнее, левое и правое поля. При подготовке журнальных и книжных изданий используется двухсторонняя печать. Здесь различают так называемые зеркальные поля, а также вместо левого и правого полей используют понятия внутренних и внешних полей.</a:t>
            </a:r>
          </a:p>
        </p:txBody>
      </p:sp>
      <p:sp>
        <p:nvSpPr>
          <p:cNvPr id="8" name="Номер слайда 5"/>
          <p:cNvSpPr>
            <a:spLocks noGrp="1"/>
          </p:cNvSpPr>
          <p:nvPr>
            <p:ph type="sldNum" sz="quarter" idx="12"/>
          </p:nvPr>
        </p:nvSpPr>
        <p:spPr/>
        <p:txBody>
          <a:bodyPr/>
          <a:lstStyle/>
          <a:p>
            <a:pPr>
              <a:defRPr/>
            </a:pPr>
            <a:fld id="{2D30928C-5B12-4B4C-B8FC-D9E7B544D2A6}" type="slidenum">
              <a:rPr lang="ru-RU"/>
              <a:pPr>
                <a:defRPr/>
              </a:pPr>
              <a:t>29</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ru-RU" smtClean="0"/>
              <a:t>Текстовые редакторы</a:t>
            </a:r>
          </a:p>
        </p:txBody>
      </p:sp>
      <p:sp>
        <p:nvSpPr>
          <p:cNvPr id="2052" name="Rectangle 3"/>
          <p:cNvSpPr>
            <a:spLocks noGrp="1" noChangeArrowheads="1"/>
          </p:cNvSpPr>
          <p:nvPr>
            <p:ph type="body" sz="half" idx="1"/>
          </p:nvPr>
        </p:nvSpPr>
        <p:spPr>
          <a:xfrm>
            <a:off x="462756" y="1643050"/>
            <a:ext cx="8218488" cy="3886200"/>
          </a:xfrm>
        </p:spPr>
        <p:txBody>
          <a:bodyPr/>
          <a:lstStyle/>
          <a:p>
            <a:pPr eaLnBrk="1" hangingPunct="1">
              <a:buFont typeface="Wingdings" pitchFamily="2" charset="2"/>
              <a:buNone/>
            </a:pPr>
            <a:r>
              <a:rPr lang="ru-RU" u="sng" dirty="0" smtClean="0"/>
              <a:t>Текстовые редакторы</a:t>
            </a:r>
            <a:r>
              <a:rPr lang="ru-RU" dirty="0" smtClean="0"/>
              <a:t> — это программы для создания, редактирования, форматирования, сохранения и печати документов. </a:t>
            </a:r>
            <a:endParaRPr lang="en-US" dirty="0" smtClean="0"/>
          </a:p>
          <a:p>
            <a:pPr eaLnBrk="1" hangingPunct="1">
              <a:buFont typeface="Wingdings" pitchFamily="2" charset="2"/>
              <a:buNone/>
            </a:pPr>
            <a:r>
              <a:rPr lang="ru-RU" dirty="0" smtClean="0"/>
              <a:t>Современный документ может содержать, кроме текста, и другие объекты (таблицы, диаграммы, рисунки и т. д.). </a:t>
            </a:r>
          </a:p>
        </p:txBody>
      </p:sp>
      <p:sp>
        <p:nvSpPr>
          <p:cNvPr id="5" name="Содержимое 4"/>
          <p:cNvSpPr>
            <a:spLocks noGrp="1"/>
          </p:cNvSpPr>
          <p:nvPr>
            <p:ph sz="half" idx="2"/>
          </p:nvPr>
        </p:nvSpPr>
        <p:spPr/>
        <p:txBody>
          <a:bodyPr/>
          <a:lstStyle/>
          <a:p>
            <a:endParaRPr lang="ru-RU"/>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5857875"/>
            <a:ext cx="8183563" cy="714375"/>
          </a:xfrm>
        </p:spPr>
        <p:txBody>
          <a:bodyPr>
            <a:normAutofit fontScale="90000"/>
          </a:bodyPr>
          <a:lstStyle/>
          <a:p>
            <a:pPr eaLnBrk="1" fontAlgn="auto" hangingPunct="1">
              <a:spcAft>
                <a:spcPts val="0"/>
              </a:spcAft>
              <a:defRPr/>
            </a:pPr>
            <a:r>
              <a:rPr lang="ru-RU" dirty="0" smtClean="0">
                <a:solidFill>
                  <a:schemeClr val="accent1">
                    <a:tint val="88000"/>
                    <a:satMod val="150000"/>
                  </a:schemeClr>
                </a:solidFill>
              </a:rPr>
              <a:t>Управление курсором</a:t>
            </a:r>
            <a:endParaRPr lang="ru-RU" dirty="0">
              <a:solidFill>
                <a:schemeClr val="accent1">
                  <a:tint val="88000"/>
                  <a:satMod val="150000"/>
                </a:schemeClr>
              </a:solidFill>
            </a:endParaRPr>
          </a:p>
        </p:txBody>
      </p:sp>
      <p:graphicFrame>
        <p:nvGraphicFramePr>
          <p:cNvPr id="5" name="Содержимое 4"/>
          <p:cNvGraphicFramePr>
            <a:graphicFrameLocks noGrp="1"/>
          </p:cNvGraphicFramePr>
          <p:nvPr>
            <p:ph idx="1"/>
          </p:nvPr>
        </p:nvGraphicFramePr>
        <p:xfrm>
          <a:off x="1214438" y="500063"/>
          <a:ext cx="6715125" cy="5357813"/>
        </p:xfrm>
        <a:graphic>
          <a:graphicData uri="http://schemas.openxmlformats.org/drawingml/2006/table">
            <a:tbl>
              <a:tblPr/>
              <a:tblGrid>
                <a:gridCol w="2049462"/>
                <a:gridCol w="4665663"/>
              </a:tblGrid>
              <a:tr h="276225">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2070100" algn="l"/>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Клавиша</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tab pos="2070100" algn="l"/>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 Перемещение</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1588">
                <a:tc>
                  <a:txBody>
                    <a:bodyPr/>
                    <a:lstStyle/>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Ctrl</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800" b="1"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Ctrl</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800" b="1"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Ctrl</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800" b="1"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Ctrl</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800" b="1"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PgUp</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PgDn</a:t>
                      </a:r>
                      <a:endParaRPr kumimoji="0" lang="ru-RU" sz="1800" b="1" i="0" u="none" strike="noStrike" cap="none" normalizeH="0" baseline="0" smtClean="0">
                        <a:ln>
                          <a:noFill/>
                        </a:ln>
                        <a:solidFill>
                          <a:schemeClr val="tx1"/>
                        </a:solidFill>
                        <a:effectLst/>
                        <a:latin typeface="Arial" pitchFamily="34"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Ctrl</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1" i="0" u="none" strike="noStrike" cap="none" normalizeH="0" baseline="0" smtClean="0">
                          <a:ln>
                            <a:noFill/>
                          </a:ln>
                          <a:solidFill>
                            <a:schemeClr val="tx1"/>
                          </a:solidFill>
                          <a:effectLst/>
                          <a:latin typeface="Arial" pitchFamily="34" charset="0"/>
                          <a:cs typeface="Times New Roman" pitchFamily="18" charset="0"/>
                        </a:rPr>
                        <a:t>PgUp</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Ctrl</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1" i="0" u="none" strike="noStrike" cap="none" normalizeH="0" baseline="0" smtClean="0">
                          <a:ln>
                            <a:noFill/>
                          </a:ln>
                          <a:solidFill>
                            <a:schemeClr val="tx1"/>
                          </a:solidFill>
                          <a:effectLst/>
                          <a:latin typeface="Arial" pitchFamily="34" charset="0"/>
                          <a:cs typeface="Times New Roman" pitchFamily="18" charset="0"/>
                        </a:rPr>
                        <a:t>PgDn</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End</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Home</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Ctrl</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1" i="0" u="none" strike="noStrike" cap="none" normalizeH="0" baseline="0" smtClean="0">
                          <a:ln>
                            <a:noFill/>
                          </a:ln>
                          <a:solidFill>
                            <a:schemeClr val="tx1"/>
                          </a:solidFill>
                          <a:effectLst/>
                          <a:latin typeface="Arial" pitchFamily="34" charset="0"/>
                          <a:cs typeface="Times New Roman" pitchFamily="18" charset="0"/>
                        </a:rPr>
                        <a:t>Home</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50825" algn="ctr" defTabSz="914400" rtl="0" eaLnBrk="1" fontAlgn="base" latinLnBrk="0" hangingPunct="1">
                        <a:lnSpc>
                          <a:spcPct val="100000"/>
                        </a:lnSpc>
                        <a:spcBef>
                          <a:spcPts val="300"/>
                        </a:spcBef>
                        <a:spcAft>
                          <a:spcPct val="0"/>
                        </a:spcAft>
                        <a:buClrTx/>
                        <a:buSzTx/>
                        <a:buFontTx/>
                        <a:buNone/>
                        <a:tabLst>
                          <a:tab pos="2070100" algn="l"/>
                        </a:tabLst>
                      </a:pPr>
                      <a:r>
                        <a:rPr kumimoji="0" lang="en-US" sz="1800" b="1" i="0" u="none" strike="noStrike" cap="none" normalizeH="0" baseline="0" smtClean="0">
                          <a:ln>
                            <a:noFill/>
                          </a:ln>
                          <a:solidFill>
                            <a:schemeClr val="tx1"/>
                          </a:solidFill>
                          <a:effectLst/>
                          <a:latin typeface="Arial" pitchFamily="34" charset="0"/>
                          <a:cs typeface="Times New Roman" pitchFamily="18" charset="0"/>
                        </a:rPr>
                        <a:t>Ctrl</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800" b="1" i="0" u="none" strike="noStrike" cap="none" normalizeH="0" baseline="0" smtClean="0">
                          <a:ln>
                            <a:noFill/>
                          </a:ln>
                          <a:solidFill>
                            <a:schemeClr val="tx1"/>
                          </a:solidFill>
                          <a:effectLst/>
                          <a:latin typeface="Arial" pitchFamily="34" charset="0"/>
                          <a:cs typeface="Times New Roman" pitchFamily="18" charset="0"/>
                        </a:rPr>
                        <a:t>End</a:t>
                      </a:r>
                      <a:endParaRPr kumimoji="0" lang="ru-RU"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На одну строку вверх</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На одну строку вниз</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На одну позицию влево</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На одну позицию вправо</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На один абзац вверх</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На один абзац вниз</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На одно слово влево</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На одно слово вправо</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На один экран вверх</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На один экран вниз</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 начало предыдущей страницы</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 начало следующей страницы</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 конец строки</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 начало строки</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 начало документа</a:t>
                      </a:r>
                    </a:p>
                    <a:p>
                      <a:pPr marL="0" marR="0" lvl="0" indent="250825" algn="just" defTabSz="914400" rtl="0" eaLnBrk="1" fontAlgn="base" latinLnBrk="0" hangingPunct="1">
                        <a:lnSpc>
                          <a:spcPct val="100000"/>
                        </a:lnSpc>
                        <a:spcBef>
                          <a:spcPts val="30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 конец документа</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омер слайда 3"/>
          <p:cNvSpPr>
            <a:spLocks noGrp="1"/>
          </p:cNvSpPr>
          <p:nvPr>
            <p:ph type="sldNum" sz="quarter" idx="12"/>
          </p:nvPr>
        </p:nvSpPr>
        <p:spPr/>
        <p:txBody>
          <a:bodyPr/>
          <a:lstStyle/>
          <a:p>
            <a:pPr>
              <a:defRPr/>
            </a:pPr>
            <a:fld id="{A2A6F561-FC02-4496-948C-2AFB769AF3DB}" type="slidenum">
              <a:rPr lang="ru-RU"/>
              <a:pPr>
                <a:defRPr/>
              </a:pPr>
              <a:t>30</a:t>
            </a:fld>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5715000"/>
            <a:ext cx="8183562" cy="836613"/>
          </a:xfrm>
        </p:spPr>
        <p:txBody>
          <a:bodyPr/>
          <a:lstStyle/>
          <a:p>
            <a:pPr eaLnBrk="1" hangingPunct="1">
              <a:defRPr/>
            </a:pPr>
            <a:r>
              <a:rPr lang="ru-RU" dirty="0" smtClean="0"/>
              <a:t>Ввод текста</a:t>
            </a:r>
            <a:endParaRPr lang="ru-RU" dirty="0"/>
          </a:p>
        </p:txBody>
      </p:sp>
      <p:sp>
        <p:nvSpPr>
          <p:cNvPr id="17411" name="Содержимое 2"/>
          <p:cNvSpPr>
            <a:spLocks noGrp="1"/>
          </p:cNvSpPr>
          <p:nvPr>
            <p:ph idx="1"/>
          </p:nvPr>
        </p:nvSpPr>
        <p:spPr>
          <a:xfrm>
            <a:off x="480218" y="714356"/>
            <a:ext cx="8183563" cy="4187825"/>
          </a:xfrm>
        </p:spPr>
        <p:txBody>
          <a:bodyPr/>
          <a:lstStyle/>
          <a:p>
            <a:pPr algn="just" eaLnBrk="1" hangingPunct="1"/>
            <a:r>
              <a:rPr lang="ru-RU" sz="2400" dirty="0" smtClean="0"/>
              <a:t>Курсор указывает место, в которое будет вводиться текст. Достигнув края страницы, курсор автоматически переходит в начало следующей строки. Для перехода в начало следующего абзаца следует нажать </a:t>
            </a:r>
            <a:r>
              <a:rPr lang="ru-RU" sz="2400" b="1" dirty="0" err="1" smtClean="0"/>
              <a:t>Enter</a:t>
            </a:r>
            <a:r>
              <a:rPr lang="ru-RU" sz="2400" dirty="0" smtClean="0"/>
              <a:t>.</a:t>
            </a:r>
          </a:p>
          <a:p>
            <a:pPr algn="just" eaLnBrk="1" hangingPunct="1"/>
            <a:r>
              <a:rPr lang="ru-RU" sz="2400" dirty="0" smtClean="0"/>
              <a:t>Существует два режима ввода текста – вставки и замены. </a:t>
            </a:r>
            <a:r>
              <a:rPr lang="ru-RU" sz="2400" b="1" dirty="0" smtClean="0"/>
              <a:t>В режиме вставки</a:t>
            </a:r>
            <a:r>
              <a:rPr lang="ru-RU" sz="2400" dirty="0" smtClean="0"/>
              <a:t> при вводе новых символов, текст, содержащийся в документе, перемещается вправо от места ввода.</a:t>
            </a:r>
            <a:r>
              <a:rPr lang="ru-RU" sz="2400" b="1" dirty="0" smtClean="0"/>
              <a:t> В режиме замены</a:t>
            </a:r>
            <a:r>
              <a:rPr lang="ru-RU" sz="2400" dirty="0" smtClean="0"/>
              <a:t> старый текст заменяется новым. Переключение между режимами осуществляется нажатием клавиши </a:t>
            </a:r>
            <a:r>
              <a:rPr lang="ru-RU" sz="2400" b="1" dirty="0" err="1" smtClean="0"/>
              <a:t>Insert</a:t>
            </a:r>
            <a:endParaRPr lang="ru-RU" sz="2400" dirty="0" smtClean="0"/>
          </a:p>
        </p:txBody>
      </p:sp>
      <p:sp>
        <p:nvSpPr>
          <p:cNvPr id="4" name="Номер слайда 3"/>
          <p:cNvSpPr>
            <a:spLocks noGrp="1"/>
          </p:cNvSpPr>
          <p:nvPr>
            <p:ph type="sldNum" sz="quarter" idx="12"/>
          </p:nvPr>
        </p:nvSpPr>
        <p:spPr/>
        <p:txBody>
          <a:bodyPr/>
          <a:lstStyle/>
          <a:p>
            <a:pPr>
              <a:defRPr/>
            </a:pPr>
            <a:fld id="{E620125E-9327-4092-9528-73685CDA46CA}" type="slidenum">
              <a:rPr lang="ru-RU" smtClean="0"/>
              <a:pPr>
                <a:defRPr/>
              </a:pPr>
              <a:t>31</a:t>
            </a:fld>
            <a:endParaRPr lang="ru-R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1500" y="5929313"/>
            <a:ext cx="7772400" cy="457200"/>
          </a:xfrm>
        </p:spPr>
        <p:txBody>
          <a:bodyPr>
            <a:normAutofit fontScale="90000"/>
          </a:bodyPr>
          <a:lstStyle/>
          <a:p>
            <a:pPr eaLnBrk="1" fontAlgn="auto" hangingPunct="1">
              <a:spcAft>
                <a:spcPts val="0"/>
              </a:spcAft>
              <a:defRPr/>
            </a:pPr>
            <a:r>
              <a:rPr lang="ru-RU" sz="3200" dirty="0" smtClean="0">
                <a:solidFill>
                  <a:schemeClr val="accent1">
                    <a:tint val="88000"/>
                    <a:satMod val="150000"/>
                  </a:schemeClr>
                </a:solidFill>
              </a:rPr>
              <a:t>Выделение фрагмента текста</a:t>
            </a:r>
            <a:endParaRPr lang="ru-RU" sz="3200" dirty="0">
              <a:solidFill>
                <a:schemeClr val="accent1">
                  <a:tint val="88000"/>
                  <a:satMod val="150000"/>
                </a:schemeClr>
              </a:solidFill>
            </a:endParaRPr>
          </a:p>
        </p:txBody>
      </p:sp>
      <p:sp>
        <p:nvSpPr>
          <p:cNvPr id="18435" name="Rectangle 3"/>
          <p:cNvSpPr>
            <a:spLocks noGrp="1" noChangeArrowheads="1"/>
          </p:cNvSpPr>
          <p:nvPr>
            <p:ph idx="1"/>
          </p:nvPr>
        </p:nvSpPr>
        <p:spPr>
          <a:xfrm>
            <a:off x="464343" y="642918"/>
            <a:ext cx="8215313" cy="5357812"/>
          </a:xfrm>
        </p:spPr>
        <p:txBody>
          <a:bodyPr>
            <a:noAutofit/>
          </a:bodyPr>
          <a:lstStyle/>
          <a:p>
            <a:pPr algn="just" eaLnBrk="1" hangingPunct="1"/>
            <a:r>
              <a:rPr lang="ru-RU" sz="1600" dirty="0" smtClean="0"/>
              <a:t>Прежде чем выполнить какую-нибудь операцию над фрагментом текста, его необходимо выделить одним из следующих способов: </a:t>
            </a:r>
          </a:p>
          <a:p>
            <a:pPr algn="just" eaLnBrk="1" hangingPunct="1"/>
            <a:r>
              <a:rPr lang="ru-RU" sz="1600" dirty="0" smtClean="0"/>
              <a:t>установить указатель мыши в левое поле (он превратится в стрелку, направленную вправо), при нажатии клавиши мыши выделится одна строка, при двойном нажатии – абзац, при тройном – весь документ; </a:t>
            </a:r>
          </a:p>
          <a:p>
            <a:pPr algn="just" eaLnBrk="1" hangingPunct="1"/>
            <a:r>
              <a:rPr lang="ru-RU" sz="1600" dirty="0" smtClean="0"/>
              <a:t>установить указатель мыши в левое поле напротив первой строки фрагмента, нажать клавишу мыши и, не отпуская ее, растянуть выделение на весь фрагмент;</a:t>
            </a:r>
          </a:p>
          <a:p>
            <a:pPr algn="just" eaLnBrk="1" hangingPunct="1"/>
            <a:r>
              <a:rPr lang="ru-RU" sz="1600" dirty="0" smtClean="0"/>
              <a:t>установить указатель мыши в начале фрагмента, нажать клавишу мыши и, не отпуская ее, растянуть выделение на весь фрагмент; </a:t>
            </a:r>
          </a:p>
          <a:p>
            <a:pPr algn="just" eaLnBrk="1" hangingPunct="1"/>
            <a:r>
              <a:rPr lang="ru-RU" sz="1600" dirty="0" smtClean="0"/>
              <a:t>для выделения одного слова достаточно дважды щелкнуть на нем мышью;</a:t>
            </a:r>
          </a:p>
          <a:p>
            <a:pPr algn="just" eaLnBrk="1" hangingPunct="1"/>
            <a:r>
              <a:rPr lang="ru-RU" sz="1600" dirty="0" smtClean="0"/>
              <a:t>для выделения одного абзаца можно сделать в нем тройной щелчок;</a:t>
            </a:r>
          </a:p>
          <a:p>
            <a:pPr algn="just" eaLnBrk="1" hangingPunct="1"/>
            <a:r>
              <a:rPr lang="ru-RU" sz="1600" dirty="0" smtClean="0"/>
              <a:t>для выделения одного предложения следует нажать клавишу </a:t>
            </a:r>
            <a:r>
              <a:rPr lang="ru-RU" sz="1600" b="1" dirty="0" err="1" smtClean="0"/>
              <a:t>Ctrl</a:t>
            </a:r>
            <a:r>
              <a:rPr lang="ru-RU" sz="1600" dirty="0" smtClean="0"/>
              <a:t> и щелкнуть мышью в предложении;</a:t>
            </a:r>
          </a:p>
          <a:p>
            <a:pPr algn="just" eaLnBrk="1" hangingPunct="1"/>
            <a:r>
              <a:rPr lang="ru-RU" sz="1600" dirty="0" smtClean="0"/>
              <a:t>для выделения всего текста следует нажать клавишу </a:t>
            </a:r>
            <a:r>
              <a:rPr lang="ru-RU" sz="1600" b="1" dirty="0" err="1" smtClean="0"/>
              <a:t>Ctrl</a:t>
            </a:r>
            <a:r>
              <a:rPr lang="ru-RU" sz="1600" dirty="0" smtClean="0"/>
              <a:t> и щелкнуть мышью в левом поле;</a:t>
            </a:r>
          </a:p>
          <a:p>
            <a:pPr algn="just" eaLnBrk="1" hangingPunct="1"/>
            <a:r>
              <a:rPr lang="ru-RU" sz="1600" dirty="0" smtClean="0"/>
              <a:t>чтобы выделить фрагмент текста с помощью клавиатуры, необходимо установить курсор в начало или конец фрагмента и, нажав клавишу </a:t>
            </a:r>
            <a:r>
              <a:rPr lang="ru-RU" sz="1600" b="1" dirty="0" err="1" smtClean="0"/>
              <a:t>Shift</a:t>
            </a:r>
            <a:r>
              <a:rPr lang="ru-RU" sz="1600" dirty="0" smtClean="0"/>
              <a:t>, клавишами управления курсором растянуть выделение на весь фрагмент.</a:t>
            </a:r>
          </a:p>
          <a:p>
            <a:pPr algn="just" eaLnBrk="1" hangingPunct="1"/>
            <a:r>
              <a:rPr lang="ru-RU" sz="1600" dirty="0" smtClean="0"/>
              <a:t>Снять выделение можно щелчком мыши в любом месте текста. При выделении нового фрагмента предыдущее выделение снимается.</a:t>
            </a:r>
          </a:p>
        </p:txBody>
      </p:sp>
      <p:sp>
        <p:nvSpPr>
          <p:cNvPr id="8" name="Номер слайда 5"/>
          <p:cNvSpPr>
            <a:spLocks noGrp="1"/>
          </p:cNvSpPr>
          <p:nvPr>
            <p:ph type="sldNum" sz="quarter" idx="12"/>
          </p:nvPr>
        </p:nvSpPr>
        <p:spPr/>
        <p:txBody>
          <a:bodyPr/>
          <a:lstStyle/>
          <a:p>
            <a:pPr>
              <a:defRPr/>
            </a:pPr>
            <a:fld id="{5FBE5B38-5CC5-4543-A772-546FE0E57A98}" type="slidenum">
              <a:rPr lang="ru-RU"/>
              <a:pPr>
                <a:defRPr/>
              </a:pPr>
              <a:t>32</a:t>
            </a:fld>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5857875"/>
            <a:ext cx="8183563" cy="622300"/>
          </a:xfrm>
        </p:spPr>
        <p:txBody>
          <a:bodyPr>
            <a:normAutofit fontScale="90000"/>
          </a:bodyPr>
          <a:lstStyle/>
          <a:p>
            <a:pPr eaLnBrk="1" hangingPunct="1">
              <a:defRPr/>
            </a:pPr>
            <a:r>
              <a:rPr lang="ru-RU" dirty="0" smtClean="0"/>
              <a:t>Редактирование текста</a:t>
            </a:r>
            <a:endParaRPr lang="ru-RU" dirty="0"/>
          </a:p>
        </p:txBody>
      </p:sp>
      <p:sp>
        <p:nvSpPr>
          <p:cNvPr id="19459" name="Содержимое 2"/>
          <p:cNvSpPr>
            <a:spLocks noGrp="1"/>
          </p:cNvSpPr>
          <p:nvPr>
            <p:ph idx="1"/>
          </p:nvPr>
        </p:nvSpPr>
        <p:spPr>
          <a:xfrm>
            <a:off x="428625" y="428625"/>
            <a:ext cx="8258175" cy="5470525"/>
          </a:xfrm>
        </p:spPr>
        <p:txBody>
          <a:bodyPr/>
          <a:lstStyle/>
          <a:p>
            <a:pPr eaLnBrk="1" hangingPunct="1"/>
            <a:r>
              <a:rPr lang="ru-RU" sz="1800" smtClean="0"/>
              <a:t>Символ справа от курсора удаляется клавишей </a:t>
            </a:r>
            <a:r>
              <a:rPr lang="ru-RU" sz="1800" b="1" smtClean="0"/>
              <a:t>Delete</a:t>
            </a:r>
            <a:r>
              <a:rPr lang="ru-RU" sz="1800" smtClean="0"/>
              <a:t>, символ слева от курсора – клавишей </a:t>
            </a:r>
            <a:r>
              <a:rPr lang="ru-RU" sz="1800" b="1" smtClean="0"/>
              <a:t>Backspace.</a:t>
            </a:r>
            <a:r>
              <a:rPr lang="ru-RU" sz="1800" smtClean="0"/>
              <a:t> Для удаления фрагмента текста следует выделить его и нажать клавишу </a:t>
            </a:r>
            <a:r>
              <a:rPr lang="ru-RU" sz="1800" b="1" smtClean="0"/>
              <a:t>Delete</a:t>
            </a:r>
            <a:r>
              <a:rPr lang="ru-RU" sz="1800" smtClean="0"/>
              <a:t>. Если выделить фрагмент текста и набрать на клавиатуре новый текст, он вставится вместо выделенного фрагмента.</a:t>
            </a:r>
          </a:p>
          <a:p>
            <a:pPr eaLnBrk="1" hangingPunct="1"/>
            <a:r>
              <a:rPr lang="ru-RU" sz="1800" smtClean="0"/>
              <a:t>Чтобы разделить абзац на два, необходимо установить курсор в предполагаемый конец первого абзаца и нажать клавишу </a:t>
            </a:r>
            <a:r>
              <a:rPr lang="ru-RU" sz="1800" b="1" smtClean="0"/>
              <a:t>Enter</a:t>
            </a:r>
            <a:r>
              <a:rPr lang="ru-RU" sz="1800" smtClean="0"/>
              <a:t>.</a:t>
            </a:r>
          </a:p>
          <a:p>
            <a:pPr eaLnBrk="1" hangingPunct="1"/>
            <a:r>
              <a:rPr lang="ru-RU" sz="1800" smtClean="0"/>
              <a:t>Собрать два абзаца в один можно двумя способами:</a:t>
            </a:r>
          </a:p>
          <a:p>
            <a:pPr eaLnBrk="1" hangingPunct="1"/>
            <a:r>
              <a:rPr lang="ru-RU" sz="1800" smtClean="0"/>
              <a:t>установить курсор за последним символом первого абзаца и нажать клавишу </a:t>
            </a:r>
            <a:r>
              <a:rPr lang="ru-RU" sz="1800" b="1" smtClean="0"/>
              <a:t>Delete</a:t>
            </a:r>
            <a:r>
              <a:rPr lang="ru-RU" sz="1800" smtClean="0"/>
              <a:t>;</a:t>
            </a:r>
          </a:p>
          <a:p>
            <a:pPr eaLnBrk="1" hangingPunct="1"/>
            <a:r>
              <a:rPr lang="ru-RU" sz="1800" smtClean="0"/>
              <a:t>установить курсор перед первым символом второго абзаца и нажать клавишу </a:t>
            </a:r>
            <a:r>
              <a:rPr lang="ru-RU" sz="1800" b="1" smtClean="0"/>
              <a:t>Backspace</a:t>
            </a:r>
            <a:r>
              <a:rPr lang="ru-RU" sz="1800" smtClean="0"/>
              <a:t>.</a:t>
            </a:r>
          </a:p>
          <a:p>
            <a:pPr eaLnBrk="1" hangingPunct="1"/>
            <a:r>
              <a:rPr lang="ru-RU" sz="1800" smtClean="0"/>
              <a:t>При нажатии клавиши </a:t>
            </a:r>
            <a:r>
              <a:rPr lang="ru-RU" sz="1800" b="1" smtClean="0"/>
              <a:t>Enter</a:t>
            </a:r>
            <a:r>
              <a:rPr lang="ru-RU" sz="1800" smtClean="0"/>
              <a:t> в текущую позицию курсора вставляется непечатаемый символ ¶.  Для включения/ отключения режима просмотра непечатаемых символов используется кнопка .</a:t>
            </a:r>
            <a:r>
              <a:rPr lang="ru-RU" sz="1800" b="1" smtClean="0"/>
              <a:t> </a:t>
            </a:r>
            <a:r>
              <a:rPr lang="ru-RU" sz="1800" smtClean="0"/>
              <a:t>Непечатаемые символы удаляются  как обычные, клавишами </a:t>
            </a:r>
            <a:r>
              <a:rPr lang="ru-RU" sz="1800" b="1" smtClean="0"/>
              <a:t>Delete </a:t>
            </a:r>
            <a:r>
              <a:rPr lang="ru-RU" sz="1800" smtClean="0"/>
              <a:t>и </a:t>
            </a:r>
            <a:r>
              <a:rPr lang="ru-RU" sz="1800" b="1" smtClean="0"/>
              <a:t>Backspace.</a:t>
            </a:r>
            <a:endParaRPr lang="ru-RU" sz="1800" smtClean="0"/>
          </a:p>
          <a:p>
            <a:pPr eaLnBrk="1" hangingPunct="1"/>
            <a:endParaRPr lang="ru-RU" smtClean="0"/>
          </a:p>
        </p:txBody>
      </p:sp>
      <p:sp>
        <p:nvSpPr>
          <p:cNvPr id="4" name="Номер слайда 3"/>
          <p:cNvSpPr>
            <a:spLocks noGrp="1"/>
          </p:cNvSpPr>
          <p:nvPr>
            <p:ph type="sldNum" sz="quarter" idx="12"/>
          </p:nvPr>
        </p:nvSpPr>
        <p:spPr/>
        <p:txBody>
          <a:bodyPr/>
          <a:lstStyle/>
          <a:p>
            <a:pPr>
              <a:defRPr/>
            </a:pPr>
            <a:fld id="{FAED6458-36AE-4C60-97A0-568F28E2192F}" type="slidenum">
              <a:rPr lang="ru-RU" smtClean="0"/>
              <a:pPr>
                <a:defRPr/>
              </a:pPr>
              <a:t>33</a:t>
            </a:fld>
            <a:endParaRPr lang="ru-R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14375" y="6000750"/>
            <a:ext cx="7772400" cy="457200"/>
          </a:xfrm>
        </p:spPr>
        <p:txBody>
          <a:bodyPr>
            <a:normAutofit fontScale="90000"/>
          </a:bodyPr>
          <a:lstStyle/>
          <a:p>
            <a:pPr eaLnBrk="1" fontAlgn="auto" hangingPunct="1">
              <a:spcAft>
                <a:spcPts val="0"/>
              </a:spcAft>
              <a:defRPr/>
            </a:pPr>
            <a:r>
              <a:rPr lang="ru-RU" sz="3200" dirty="0">
                <a:solidFill>
                  <a:schemeClr val="accent1">
                    <a:tint val="88000"/>
                    <a:satMod val="150000"/>
                  </a:schemeClr>
                </a:solidFill>
              </a:rPr>
              <a:t/>
            </a:r>
            <a:br>
              <a:rPr lang="ru-RU" sz="3200" dirty="0">
                <a:solidFill>
                  <a:schemeClr val="accent1">
                    <a:tint val="88000"/>
                    <a:satMod val="150000"/>
                  </a:schemeClr>
                </a:solidFill>
              </a:rPr>
            </a:br>
            <a:r>
              <a:rPr lang="ru-RU" sz="3200" dirty="0" smtClean="0">
                <a:solidFill>
                  <a:schemeClr val="accent1">
                    <a:tint val="88000"/>
                    <a:satMod val="150000"/>
                  </a:schemeClr>
                </a:solidFill>
              </a:rPr>
              <a:t>Работа с фрагментами текста</a:t>
            </a:r>
            <a:endParaRPr lang="ru-RU" sz="3200" dirty="0">
              <a:solidFill>
                <a:schemeClr val="accent1">
                  <a:tint val="88000"/>
                  <a:satMod val="150000"/>
                </a:schemeClr>
              </a:solidFill>
            </a:endParaRPr>
          </a:p>
        </p:txBody>
      </p:sp>
      <p:sp>
        <p:nvSpPr>
          <p:cNvPr id="20483" name="Rectangle 3"/>
          <p:cNvSpPr>
            <a:spLocks noGrp="1" noChangeArrowheads="1"/>
          </p:cNvSpPr>
          <p:nvPr>
            <p:ph idx="1"/>
          </p:nvPr>
        </p:nvSpPr>
        <p:spPr>
          <a:xfrm>
            <a:off x="428625" y="428625"/>
            <a:ext cx="8286750" cy="5429250"/>
          </a:xfrm>
        </p:spPr>
        <p:txBody>
          <a:bodyPr/>
          <a:lstStyle/>
          <a:p>
            <a:pPr eaLnBrk="1" hangingPunct="1">
              <a:buFont typeface="Wingdings 2" pitchFamily="18" charset="2"/>
              <a:buNone/>
            </a:pPr>
            <a:r>
              <a:rPr lang="ru-RU" sz="1400" b="1" smtClean="0"/>
              <a:t>	</a:t>
            </a:r>
            <a:r>
              <a:rPr lang="ru-RU" sz="1600" b="1" smtClean="0"/>
              <a:t>Копирование текста</a:t>
            </a:r>
          </a:p>
          <a:p>
            <a:pPr eaLnBrk="1" hangingPunct="1"/>
            <a:r>
              <a:rPr lang="ru-RU" sz="1600" smtClean="0"/>
              <a:t>Для копирования фрагмента текста необходимо:</a:t>
            </a:r>
          </a:p>
          <a:p>
            <a:pPr eaLnBrk="1" hangingPunct="1"/>
            <a:r>
              <a:rPr lang="ru-RU" sz="1600" smtClean="0"/>
              <a:t>выделить фрагмент текста;</a:t>
            </a:r>
          </a:p>
          <a:p>
            <a:pPr eaLnBrk="1" hangingPunct="1"/>
            <a:r>
              <a:rPr lang="ru-RU" sz="1600" smtClean="0"/>
              <a:t>щелкнуть кнопку  или выбрать в меню </a:t>
            </a:r>
            <a:r>
              <a:rPr lang="ru-RU" sz="1600" b="1" smtClean="0"/>
              <a:t>Правка </a:t>
            </a:r>
            <a:r>
              <a:rPr lang="ru-RU" sz="1600" smtClean="0"/>
              <a:t>команду </a:t>
            </a:r>
            <a:r>
              <a:rPr lang="ru-RU" sz="1600" b="1" smtClean="0"/>
              <a:t>Копировать</a:t>
            </a:r>
            <a:r>
              <a:rPr lang="ru-RU" sz="1600" smtClean="0"/>
              <a:t>; </a:t>
            </a:r>
          </a:p>
          <a:p>
            <a:pPr eaLnBrk="1" hangingPunct="1"/>
            <a:r>
              <a:rPr lang="ru-RU" sz="1600" smtClean="0"/>
              <a:t>установить курсор в место, куда следует вставить фрагмент;</a:t>
            </a:r>
          </a:p>
          <a:p>
            <a:pPr eaLnBrk="1" hangingPunct="1"/>
            <a:r>
              <a:rPr lang="ru-RU" sz="1600" smtClean="0"/>
              <a:t>щелкнуть кнопку  или выбрать в меню </a:t>
            </a:r>
            <a:r>
              <a:rPr lang="ru-RU" sz="1600" b="1" smtClean="0"/>
              <a:t>Правка</a:t>
            </a:r>
            <a:r>
              <a:rPr lang="ru-RU" sz="1600" smtClean="0"/>
              <a:t> команду </a:t>
            </a:r>
            <a:r>
              <a:rPr lang="ru-RU" sz="1600" b="1" smtClean="0"/>
              <a:t>Вставить</a:t>
            </a:r>
            <a:r>
              <a:rPr lang="ru-RU" sz="1600" smtClean="0"/>
              <a:t>. </a:t>
            </a:r>
          </a:p>
          <a:p>
            <a:pPr eaLnBrk="1" hangingPunct="1">
              <a:buFont typeface="Wingdings 2" pitchFamily="18" charset="2"/>
              <a:buNone/>
            </a:pPr>
            <a:r>
              <a:rPr lang="ru-RU" sz="1600" b="1" smtClean="0"/>
              <a:t>	Перемещение текста</a:t>
            </a:r>
          </a:p>
          <a:p>
            <a:pPr eaLnBrk="1" hangingPunct="1"/>
            <a:r>
              <a:rPr lang="ru-RU" sz="1600" smtClean="0"/>
              <a:t>Для перемещения фрагмента текста необходимо:</a:t>
            </a:r>
          </a:p>
          <a:p>
            <a:pPr eaLnBrk="1" hangingPunct="1"/>
            <a:r>
              <a:rPr lang="ru-RU" sz="1600" smtClean="0"/>
              <a:t>выделить фрагмент текста;</a:t>
            </a:r>
          </a:p>
          <a:p>
            <a:pPr eaLnBrk="1" hangingPunct="1"/>
            <a:r>
              <a:rPr lang="ru-RU" sz="1600" smtClean="0"/>
              <a:t>щелкнуть кнопку  или выбрать в меню </a:t>
            </a:r>
            <a:r>
              <a:rPr lang="ru-RU" sz="1600" b="1" smtClean="0"/>
              <a:t>Правка</a:t>
            </a:r>
            <a:r>
              <a:rPr lang="ru-RU" sz="1600" smtClean="0"/>
              <a:t> команду </a:t>
            </a:r>
            <a:r>
              <a:rPr lang="ru-RU" sz="1600" b="1" smtClean="0"/>
              <a:t>Вырезать</a:t>
            </a:r>
            <a:r>
              <a:rPr lang="ru-RU" sz="1600" smtClean="0"/>
              <a:t>; </a:t>
            </a:r>
          </a:p>
          <a:p>
            <a:pPr eaLnBrk="1" hangingPunct="1"/>
            <a:r>
              <a:rPr lang="ru-RU" sz="1600" smtClean="0"/>
              <a:t>установить курсор в место, куда следует вставить фрагмент;</a:t>
            </a:r>
          </a:p>
          <a:p>
            <a:pPr eaLnBrk="1" hangingPunct="1"/>
            <a:r>
              <a:rPr lang="ru-RU" sz="1600" smtClean="0"/>
              <a:t>щелкнуть кнопку  или выбрать в меню </a:t>
            </a:r>
            <a:r>
              <a:rPr lang="ru-RU" sz="1600" b="1" smtClean="0"/>
              <a:t>Правка</a:t>
            </a:r>
            <a:r>
              <a:rPr lang="ru-RU" sz="1600" smtClean="0"/>
              <a:t> команду </a:t>
            </a:r>
            <a:r>
              <a:rPr lang="ru-RU" sz="1600" b="1" smtClean="0"/>
              <a:t>Вставить</a:t>
            </a:r>
            <a:r>
              <a:rPr lang="ru-RU" sz="1600" smtClean="0"/>
              <a:t>.</a:t>
            </a:r>
          </a:p>
          <a:p>
            <a:pPr eaLnBrk="1" hangingPunct="1">
              <a:buFont typeface="Wingdings 2" pitchFamily="18" charset="2"/>
              <a:buNone/>
            </a:pPr>
            <a:r>
              <a:rPr lang="ru-RU" sz="1600" smtClean="0"/>
              <a:t>	Переместить фрагмент текста можно следующим способом:</a:t>
            </a:r>
          </a:p>
          <a:p>
            <a:pPr eaLnBrk="1" hangingPunct="1"/>
            <a:r>
              <a:rPr lang="ru-RU" sz="1600" smtClean="0"/>
              <a:t>выделить фрагмент текста;</a:t>
            </a:r>
          </a:p>
          <a:p>
            <a:pPr eaLnBrk="1" hangingPunct="1"/>
            <a:r>
              <a:rPr lang="ru-RU" sz="1600" smtClean="0"/>
              <a:t>перетянуть выделение в нужное место.</a:t>
            </a:r>
          </a:p>
          <a:p>
            <a:pPr eaLnBrk="1" hangingPunct="1"/>
            <a:r>
              <a:rPr lang="ru-RU" sz="1600" smtClean="0"/>
              <a:t>Если при перетягивании выделения держать нажатой клавишу </a:t>
            </a:r>
            <a:r>
              <a:rPr lang="ru-RU" sz="1600" b="1" smtClean="0"/>
              <a:t>Ctrl</a:t>
            </a:r>
            <a:r>
              <a:rPr lang="ru-RU" sz="1600" smtClean="0"/>
              <a:t> (при этом возле указателя мыши появится знак + ), то фрагмент будет скопирован.</a:t>
            </a:r>
          </a:p>
          <a:p>
            <a:pPr eaLnBrk="1" hangingPunct="1"/>
            <a:endParaRPr lang="ru-RU" sz="1400" smtClean="0"/>
          </a:p>
          <a:p>
            <a:pPr eaLnBrk="1" hangingPunct="1"/>
            <a:endParaRPr lang="ru-RU" sz="1400" smtClean="0"/>
          </a:p>
          <a:p>
            <a:pPr eaLnBrk="1" hangingPunct="1"/>
            <a:endParaRPr lang="ru-RU" sz="1400" smtClean="0"/>
          </a:p>
        </p:txBody>
      </p:sp>
      <p:sp>
        <p:nvSpPr>
          <p:cNvPr id="7" name="Номер слайда 5"/>
          <p:cNvSpPr>
            <a:spLocks noGrp="1"/>
          </p:cNvSpPr>
          <p:nvPr>
            <p:ph type="sldNum" sz="quarter" idx="12"/>
          </p:nvPr>
        </p:nvSpPr>
        <p:spPr/>
        <p:txBody>
          <a:bodyPr/>
          <a:lstStyle/>
          <a:p>
            <a:pPr>
              <a:defRPr/>
            </a:pPr>
            <a:fld id="{A07514B1-7864-40DB-84D7-28F0C913DFFD}" type="slidenum">
              <a:rPr lang="ru-RU"/>
              <a:pPr>
                <a:defRPr/>
              </a:pPr>
              <a:t>34</a:t>
            </a:fld>
            <a:endParaRPr lang="ru-R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0063" y="5786438"/>
            <a:ext cx="7772400" cy="714375"/>
          </a:xfrm>
        </p:spPr>
        <p:txBody>
          <a:bodyPr/>
          <a:lstStyle/>
          <a:p>
            <a:pPr eaLnBrk="1" fontAlgn="auto" hangingPunct="1">
              <a:spcAft>
                <a:spcPts val="0"/>
              </a:spcAft>
              <a:defRPr/>
            </a:pPr>
            <a:r>
              <a:rPr lang="ru-RU" sz="3200" dirty="0">
                <a:solidFill>
                  <a:schemeClr val="accent1">
                    <a:tint val="88000"/>
                    <a:satMod val="150000"/>
                  </a:schemeClr>
                </a:solidFill>
              </a:rPr>
              <a:t>Редактирование текста</a:t>
            </a:r>
          </a:p>
        </p:txBody>
      </p:sp>
      <p:sp>
        <p:nvSpPr>
          <p:cNvPr id="21507" name="Rectangle 3"/>
          <p:cNvSpPr>
            <a:spLocks noGrp="1" noChangeArrowheads="1"/>
          </p:cNvSpPr>
          <p:nvPr>
            <p:ph type="body" sz="half" idx="1"/>
          </p:nvPr>
        </p:nvSpPr>
        <p:spPr>
          <a:xfrm>
            <a:off x="285750" y="428625"/>
            <a:ext cx="5072063" cy="5643563"/>
          </a:xfrm>
        </p:spPr>
        <p:txBody>
          <a:bodyPr/>
          <a:lstStyle/>
          <a:p>
            <a:pPr eaLnBrk="1" hangingPunct="1"/>
            <a:r>
              <a:rPr lang="ru-RU" sz="1600" b="1" u="sng" smtClean="0"/>
              <a:t>Редактировать</a:t>
            </a:r>
            <a:r>
              <a:rPr lang="ru-RU" sz="1600" b="1" smtClean="0"/>
              <a:t> - проверять и исправлять текст при подготовке к печати.</a:t>
            </a:r>
          </a:p>
          <a:p>
            <a:pPr eaLnBrk="1" hangingPunct="1"/>
            <a:r>
              <a:rPr lang="ru-RU" sz="1600" smtClean="0"/>
              <a:t>Редактирование текста возможно</a:t>
            </a:r>
            <a:r>
              <a:rPr lang="ru-RU" sz="1600" b="1" smtClean="0"/>
              <a:t>  </a:t>
            </a:r>
            <a:r>
              <a:rPr lang="ru-RU" sz="1600" smtClean="0"/>
              <a:t>осуществлять непосредственно во время ввода текста. Для этого установлен режим автоматической проверки орфографии при вводе. Если необходимо его активировать, то выбирается команда </a:t>
            </a:r>
            <a:r>
              <a:rPr lang="ru-RU" sz="1600" b="1" smtClean="0"/>
              <a:t>Правописание</a:t>
            </a:r>
            <a:r>
              <a:rPr lang="ru-RU" sz="1600" smtClean="0"/>
              <a:t> на панели инструментов </a:t>
            </a:r>
            <a:r>
              <a:rPr lang="ru-RU" sz="1600" b="1" smtClean="0"/>
              <a:t>Рецензирование</a:t>
            </a:r>
            <a:r>
              <a:rPr lang="ru-RU" sz="1600" smtClean="0"/>
              <a:t>.</a:t>
            </a:r>
          </a:p>
          <a:p>
            <a:pPr eaLnBrk="1" hangingPunct="1"/>
            <a:r>
              <a:rPr lang="en-US" sz="1600" smtClean="0"/>
              <a:t>Word </a:t>
            </a:r>
            <a:r>
              <a:rPr lang="ru-RU" sz="1600" smtClean="0"/>
              <a:t>автоматически проверяет орфографию и каждое неверно введенное или неизвестное слово автоматически подчеркивается волнистой чертой.</a:t>
            </a:r>
          </a:p>
          <a:p>
            <a:pPr eaLnBrk="1" hangingPunct="1"/>
            <a:r>
              <a:rPr lang="ru-RU" sz="1600" smtClean="0"/>
              <a:t>Для исправления слова достаточно установить на нем курсор, нажать правую клавишу мыши для вызова контекстного меню, которое предложит варианты исправления ошибки.</a:t>
            </a:r>
          </a:p>
          <a:p>
            <a:pPr eaLnBrk="1" hangingPunct="1"/>
            <a:endParaRPr lang="ru-RU" sz="1600" smtClean="0"/>
          </a:p>
        </p:txBody>
      </p:sp>
      <p:sp>
        <p:nvSpPr>
          <p:cNvPr id="13" name="Номер слайда 6"/>
          <p:cNvSpPr>
            <a:spLocks noGrp="1"/>
          </p:cNvSpPr>
          <p:nvPr>
            <p:ph type="sldNum" sz="quarter" idx="12"/>
          </p:nvPr>
        </p:nvSpPr>
        <p:spPr/>
        <p:txBody>
          <a:bodyPr/>
          <a:lstStyle/>
          <a:p>
            <a:pPr>
              <a:defRPr/>
            </a:pPr>
            <a:fld id="{83F1B445-F3A6-41D1-8803-EA0247BDA526}" type="slidenum">
              <a:rPr lang="ru-RU"/>
              <a:pPr>
                <a:defRPr/>
              </a:pPr>
              <a:t>35</a:t>
            </a:fld>
            <a:endParaRPr lang="ru-RU"/>
          </a:p>
        </p:txBody>
      </p:sp>
      <p:pic>
        <p:nvPicPr>
          <p:cNvPr id="21509" name="Picture 14"/>
          <p:cNvPicPr>
            <a:picLocks noChangeAspect="1" noChangeArrowheads="1"/>
          </p:cNvPicPr>
          <p:nvPr/>
        </p:nvPicPr>
        <p:blipFill>
          <a:blip r:embed="rId2" cstate="print"/>
          <a:srcRect r="78320" b="86084"/>
          <a:stretch>
            <a:fillRect/>
          </a:stretch>
        </p:blipFill>
        <p:spPr bwMode="auto">
          <a:xfrm>
            <a:off x="5500688" y="1143000"/>
            <a:ext cx="2643187" cy="1357313"/>
          </a:xfrm>
          <a:prstGeom prst="rect">
            <a:avLst/>
          </a:prstGeom>
          <a:noFill/>
          <a:ln w="9525">
            <a:noFill/>
            <a:miter lim="800000"/>
            <a:headEnd/>
            <a:tailEnd/>
          </a:ln>
        </p:spPr>
      </p:pic>
      <p:sp>
        <p:nvSpPr>
          <p:cNvPr id="21510" name="Line 11"/>
          <p:cNvSpPr>
            <a:spLocks noChangeShapeType="1"/>
          </p:cNvSpPr>
          <p:nvPr/>
        </p:nvSpPr>
        <p:spPr bwMode="auto">
          <a:xfrm>
            <a:off x="4929188" y="1357313"/>
            <a:ext cx="1000125" cy="857250"/>
          </a:xfrm>
          <a:prstGeom prst="line">
            <a:avLst/>
          </a:prstGeom>
          <a:noFill/>
          <a:ln w="31750">
            <a:solidFill>
              <a:schemeClr val="accent1"/>
            </a:solidFill>
            <a:round/>
            <a:headEnd/>
            <a:tailEnd type="triangle" w="med" len="med"/>
          </a:ln>
        </p:spPr>
        <p:txBody>
          <a:bodyPr wrap="none" lIns="90000" tIns="46800" rIns="90000" bIns="46800" anchor="ctr"/>
          <a:lstStyle/>
          <a:p>
            <a:endParaRPr lang="ru-RU"/>
          </a:p>
        </p:txBody>
      </p:sp>
      <p:pic>
        <p:nvPicPr>
          <p:cNvPr id="21511" name="Picture 15"/>
          <p:cNvPicPr>
            <a:picLocks noChangeAspect="1" noChangeArrowheads="1"/>
          </p:cNvPicPr>
          <p:nvPr/>
        </p:nvPicPr>
        <p:blipFill>
          <a:blip r:embed="rId3" cstate="print"/>
          <a:srcRect l="20703" t="23633" r="54102" b="44873"/>
          <a:stretch>
            <a:fillRect/>
          </a:stretch>
        </p:blipFill>
        <p:spPr bwMode="auto">
          <a:xfrm>
            <a:off x="5429250" y="2714625"/>
            <a:ext cx="3071813" cy="3071813"/>
          </a:xfrm>
          <a:prstGeom prst="rect">
            <a:avLst/>
          </a:prstGeom>
          <a:noFill/>
          <a:ln w="9525">
            <a:noFill/>
            <a:miter lim="800000"/>
            <a:headEnd/>
            <a:tailEnd/>
          </a:ln>
        </p:spPr>
      </p:pic>
      <p:sp>
        <p:nvSpPr>
          <p:cNvPr id="21512" name="Line 10"/>
          <p:cNvSpPr>
            <a:spLocks noChangeShapeType="1"/>
          </p:cNvSpPr>
          <p:nvPr/>
        </p:nvSpPr>
        <p:spPr bwMode="auto">
          <a:xfrm flipV="1">
            <a:off x="4929188" y="3429000"/>
            <a:ext cx="1000125" cy="1357313"/>
          </a:xfrm>
          <a:prstGeom prst="line">
            <a:avLst/>
          </a:prstGeom>
          <a:noFill/>
          <a:ln w="31750">
            <a:solidFill>
              <a:schemeClr val="accent1"/>
            </a:solidFill>
            <a:round/>
            <a:headEnd/>
            <a:tailEnd type="triangle" w="med" len="med"/>
          </a:ln>
        </p:spPr>
        <p:txBody>
          <a:bodyPr wrap="none" lIns="90000" tIns="46800" rIns="90000" bIns="46800" anchor="ctr"/>
          <a:lstStyle/>
          <a:p>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0063" y="5857875"/>
            <a:ext cx="7986712" cy="642938"/>
          </a:xfrm>
        </p:spPr>
        <p:txBody>
          <a:bodyPr/>
          <a:lstStyle/>
          <a:p>
            <a:pPr algn="ctr" eaLnBrk="1" fontAlgn="auto" hangingPunct="1">
              <a:spcAft>
                <a:spcPts val="0"/>
              </a:spcAft>
              <a:defRPr/>
            </a:pPr>
            <a:r>
              <a:rPr lang="ru-RU" sz="3200" dirty="0">
                <a:solidFill>
                  <a:schemeClr val="accent1">
                    <a:tint val="88000"/>
                    <a:satMod val="150000"/>
                  </a:schemeClr>
                </a:solidFill>
              </a:rPr>
              <a:t>Основные правила ввода </a:t>
            </a:r>
            <a:r>
              <a:rPr lang="ru-RU" sz="3200" dirty="0" smtClean="0">
                <a:solidFill>
                  <a:schemeClr val="accent1">
                    <a:tint val="88000"/>
                    <a:satMod val="150000"/>
                  </a:schemeClr>
                </a:solidFill>
              </a:rPr>
              <a:t>текста</a:t>
            </a:r>
            <a:endParaRPr lang="ru-RU" dirty="0">
              <a:solidFill>
                <a:schemeClr val="accent1">
                  <a:tint val="88000"/>
                  <a:satMod val="150000"/>
                </a:schemeClr>
              </a:solidFill>
            </a:endParaRPr>
          </a:p>
        </p:txBody>
      </p:sp>
      <p:sp>
        <p:nvSpPr>
          <p:cNvPr id="22531" name="Rectangle 3"/>
          <p:cNvSpPr>
            <a:spLocks noGrp="1" noChangeArrowheads="1"/>
          </p:cNvSpPr>
          <p:nvPr>
            <p:ph idx="1"/>
          </p:nvPr>
        </p:nvSpPr>
        <p:spPr>
          <a:xfrm>
            <a:off x="428625" y="928670"/>
            <a:ext cx="8286750" cy="5429250"/>
          </a:xfrm>
        </p:spPr>
        <p:txBody>
          <a:bodyPr>
            <a:normAutofit lnSpcReduction="10000"/>
          </a:bodyPr>
          <a:lstStyle/>
          <a:p>
            <a:pPr eaLnBrk="1" hangingPunct="1">
              <a:buFont typeface="Monotype Sorts" pitchFamily="2" charset="2"/>
              <a:buNone/>
            </a:pPr>
            <a:r>
              <a:rPr lang="ru-RU" sz="2000" dirty="0" smtClean="0"/>
              <a:t>При вводе текста необходимо соблюдать следующие правила. </a:t>
            </a:r>
          </a:p>
          <a:p>
            <a:pPr eaLnBrk="1" hangingPunct="1"/>
            <a:r>
              <a:rPr lang="ru-RU" sz="2000" dirty="0" smtClean="0"/>
              <a:t>Во всех современных текстовых редакторах переход на новую строку в процессе набора текста происходит автоматически.</a:t>
            </a:r>
          </a:p>
          <a:p>
            <a:pPr eaLnBrk="1" hangingPunct="1"/>
            <a:r>
              <a:rPr lang="ru-RU" sz="2000" dirty="0" smtClean="0"/>
              <a:t>Окончание абзаца маркируется нажатием клавиши </a:t>
            </a:r>
            <a:r>
              <a:rPr lang="en-US" sz="2000" dirty="0" smtClean="0"/>
              <a:t>&lt;ENTER&gt;</a:t>
            </a:r>
            <a:r>
              <a:rPr lang="ru-RU" sz="2000" dirty="0" smtClean="0"/>
              <a:t>, позволяющей перейти на новую строку.</a:t>
            </a:r>
          </a:p>
          <a:p>
            <a:pPr eaLnBrk="1" hangingPunct="1"/>
            <a:r>
              <a:rPr lang="ru-RU" sz="2000" dirty="0" smtClean="0"/>
              <a:t>Пробел обязателен после знака препинания; перед знаком препинания пробел не ставится. </a:t>
            </a:r>
          </a:p>
          <a:p>
            <a:pPr eaLnBrk="1" hangingPunct="1"/>
            <a:r>
              <a:rPr lang="ru-RU" sz="2000" dirty="0" smtClean="0"/>
              <a:t>Знак «дефис» ставится без пробелов, например: файл-сервер, кто-нибудь, темно-синий.</a:t>
            </a:r>
          </a:p>
          <a:p>
            <a:pPr eaLnBrk="1" hangingPunct="1"/>
            <a:r>
              <a:rPr lang="ru-RU" sz="2000" dirty="0" smtClean="0"/>
              <a:t>Знак «тире», или как его называют «длинное тире», ставится с пробелами до и после знака, например, «следующий этап – форматирование».</a:t>
            </a:r>
          </a:p>
          <a:p>
            <a:pPr eaLnBrk="1" hangingPunct="1"/>
            <a:r>
              <a:rPr lang="ru-RU" sz="2000" dirty="0" smtClean="0"/>
              <a:t>Слова, заключенные в кавычки или скобки, не должны отделяться от них пробелами. Например, «Евгений Онегин», гостиница «Невский палас».</a:t>
            </a:r>
          </a:p>
          <a:p>
            <a:pPr eaLnBrk="1" hangingPunct="1"/>
            <a:endParaRPr lang="ru-RU" sz="2000" dirty="0" smtClean="0"/>
          </a:p>
          <a:p>
            <a:pPr eaLnBrk="1" hangingPunct="1">
              <a:buFont typeface="Monotype Sorts" pitchFamily="2" charset="2"/>
              <a:buNone/>
            </a:pPr>
            <a:r>
              <a:rPr lang="ru-RU" sz="2000" dirty="0" smtClean="0"/>
              <a:t>        </a:t>
            </a:r>
          </a:p>
        </p:txBody>
      </p:sp>
      <p:sp>
        <p:nvSpPr>
          <p:cNvPr id="8" name="Номер слайда 5"/>
          <p:cNvSpPr>
            <a:spLocks noGrp="1"/>
          </p:cNvSpPr>
          <p:nvPr>
            <p:ph type="sldNum" sz="quarter" idx="12"/>
          </p:nvPr>
        </p:nvSpPr>
        <p:spPr/>
        <p:txBody>
          <a:bodyPr/>
          <a:lstStyle/>
          <a:p>
            <a:pPr>
              <a:defRPr/>
            </a:pPr>
            <a:fld id="{06115736-1E14-44C3-B30B-8EA47BB02A35}" type="slidenum">
              <a:rPr lang="ru-RU"/>
              <a:pPr>
                <a:defRPr/>
              </a:pPr>
              <a:t>36</a:t>
            </a:fld>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7772400" cy="1143000"/>
          </a:xfrm>
        </p:spPr>
        <p:txBody>
          <a:bodyPr/>
          <a:lstStyle/>
          <a:p>
            <a:pPr fontAlgn="auto">
              <a:spcAft>
                <a:spcPts val="0"/>
              </a:spcAft>
              <a:defRPr/>
            </a:pPr>
            <a:r>
              <a:rPr lang="ru-RU" dirty="0" smtClean="0"/>
              <a:t>Форматирование текста</a:t>
            </a:r>
            <a:endParaRPr lang="ru-RU" dirty="0"/>
          </a:p>
        </p:txBody>
      </p:sp>
      <p:sp>
        <p:nvSpPr>
          <p:cNvPr id="8195" name="Текст 2"/>
          <p:cNvSpPr>
            <a:spLocks noGrp="1"/>
          </p:cNvSpPr>
          <p:nvPr>
            <p:ph type="body" sz="half" idx="1"/>
          </p:nvPr>
        </p:nvSpPr>
        <p:spPr>
          <a:xfrm>
            <a:off x="1000100" y="1785926"/>
            <a:ext cx="7643812" cy="4114800"/>
          </a:xfrm>
        </p:spPr>
        <p:txBody>
          <a:bodyPr>
            <a:normAutofit fontScale="92500" lnSpcReduction="20000"/>
          </a:bodyPr>
          <a:lstStyle/>
          <a:p>
            <a:pPr algn="just">
              <a:buNone/>
            </a:pPr>
            <a:r>
              <a:rPr lang="ru-RU" b="1" dirty="0" smtClean="0"/>
              <a:t>	Форматирование текста</a:t>
            </a:r>
            <a:r>
              <a:rPr lang="ru-RU" dirty="0" smtClean="0"/>
              <a:t> – процесс установления параметров фрагмента текста, которые определяют внешний вид текста в этом фрагменте. Перед изменением параметров фрагмент текста следует выделить. Если фрагмент текста не будет выделен, то изменяться будут текущие параметры (</a:t>
            </a:r>
            <a:r>
              <a:rPr lang="ru-RU" dirty="0" err="1" smtClean="0"/>
              <a:t>параметры</a:t>
            </a:r>
            <a:r>
              <a:rPr lang="ru-RU" dirty="0" smtClean="0"/>
              <a:t> текста, который будет вводиться с текущей позиции).</a:t>
            </a:r>
          </a:p>
          <a:p>
            <a:endParaRPr lang="ru-RU"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17" y="285713"/>
            <a:ext cx="7772400" cy="642934"/>
          </a:xfrm>
        </p:spPr>
        <p:txBody>
          <a:bodyPr>
            <a:normAutofit fontScale="90000"/>
          </a:bodyPr>
          <a:lstStyle/>
          <a:p>
            <a:pPr fontAlgn="auto">
              <a:spcAft>
                <a:spcPts val="0"/>
              </a:spcAft>
              <a:defRPr/>
            </a:pPr>
            <a:r>
              <a:rPr lang="ru-RU" dirty="0" smtClean="0"/>
              <a:t>Изменение параметров шрифта</a:t>
            </a:r>
            <a:endParaRPr lang="ru-RU" dirty="0"/>
          </a:p>
        </p:txBody>
      </p:sp>
      <p:sp>
        <p:nvSpPr>
          <p:cNvPr id="3" name="Текст 2"/>
          <p:cNvSpPr>
            <a:spLocks noGrp="1"/>
          </p:cNvSpPr>
          <p:nvPr>
            <p:ph type="body" sz="half" idx="1"/>
          </p:nvPr>
        </p:nvSpPr>
        <p:spPr>
          <a:xfrm>
            <a:off x="571472" y="1214422"/>
            <a:ext cx="4357688" cy="5429250"/>
          </a:xfrm>
        </p:spPr>
        <p:txBody>
          <a:bodyPr>
            <a:normAutofit fontScale="70000" lnSpcReduction="20000"/>
          </a:bodyPr>
          <a:lstStyle/>
          <a:p>
            <a:pPr marL="274320" indent="-274320" fontAlgn="auto">
              <a:spcAft>
                <a:spcPts val="0"/>
              </a:spcAft>
              <a:buFont typeface="Wingdings 2"/>
              <a:buChar char=""/>
              <a:defRPr/>
            </a:pPr>
            <a:r>
              <a:rPr lang="ru-RU" dirty="0" smtClean="0"/>
              <a:t>Для изменения параметров символов используется команда </a:t>
            </a:r>
            <a:r>
              <a:rPr lang="ru-RU" b="1" dirty="0" smtClean="0"/>
              <a:t>Шрифт</a:t>
            </a:r>
            <a:r>
              <a:rPr lang="ru-RU" dirty="0" smtClean="0"/>
              <a:t> панели инструментов Главная или из контекстного меню. </a:t>
            </a:r>
          </a:p>
          <a:p>
            <a:pPr marL="274320" indent="-274320" fontAlgn="auto">
              <a:spcAft>
                <a:spcPts val="0"/>
              </a:spcAft>
              <a:buFont typeface="Wingdings 2"/>
              <a:buChar char=""/>
              <a:defRPr/>
            </a:pPr>
            <a:r>
              <a:rPr lang="ru-RU" dirty="0" smtClean="0"/>
              <a:t>Вкладыш</a:t>
            </a:r>
            <a:r>
              <a:rPr lang="ru-RU" b="1" dirty="0" smtClean="0"/>
              <a:t> Отступы и интервалы</a:t>
            </a:r>
            <a:r>
              <a:rPr lang="ru-RU" dirty="0" smtClean="0"/>
              <a:t> используется для установления параметров шрифта.</a:t>
            </a:r>
          </a:p>
          <a:p>
            <a:pPr marL="274320" indent="-274320" fontAlgn="auto">
              <a:spcAft>
                <a:spcPts val="0"/>
              </a:spcAft>
              <a:buFont typeface="Wingdings 2"/>
              <a:buChar char=""/>
              <a:defRPr/>
            </a:pPr>
            <a:r>
              <a:rPr lang="ru-RU" dirty="0" smtClean="0"/>
              <a:t>В поле  </a:t>
            </a:r>
            <a:r>
              <a:rPr lang="ru-RU" b="1" dirty="0" smtClean="0"/>
              <a:t>Шрифт </a:t>
            </a:r>
            <a:r>
              <a:rPr lang="ru-RU" dirty="0" smtClean="0"/>
              <a:t>выбирается тип шрифта.</a:t>
            </a:r>
          </a:p>
          <a:p>
            <a:pPr marL="274320" indent="-274320" fontAlgn="auto">
              <a:spcAft>
                <a:spcPts val="0"/>
              </a:spcAft>
              <a:buFont typeface="Wingdings 2"/>
              <a:buChar char=""/>
              <a:defRPr/>
            </a:pPr>
            <a:r>
              <a:rPr lang="ru-RU" dirty="0" smtClean="0"/>
              <a:t>В поле   </a:t>
            </a:r>
            <a:r>
              <a:rPr lang="ru-RU" b="1" dirty="0" smtClean="0"/>
              <a:t>Начертание</a:t>
            </a:r>
            <a:r>
              <a:rPr lang="ru-RU" dirty="0" smtClean="0"/>
              <a:t> выбирается начертание шрифта:</a:t>
            </a:r>
          </a:p>
          <a:p>
            <a:pPr marL="521208" lvl="1" fontAlgn="auto">
              <a:spcAft>
                <a:spcPts val="0"/>
              </a:spcAft>
              <a:buClr>
                <a:schemeClr val="accent4"/>
              </a:buClr>
              <a:buFont typeface="Wingdings 2"/>
              <a:buChar char=""/>
              <a:defRPr/>
            </a:pPr>
            <a:r>
              <a:rPr lang="ru-RU" b="1" dirty="0" smtClean="0">
                <a:solidFill>
                  <a:schemeClr val="tx1">
                    <a:tint val="85000"/>
                  </a:schemeClr>
                </a:solidFill>
              </a:rPr>
              <a:t>Обычный</a:t>
            </a:r>
            <a:r>
              <a:rPr lang="ru-RU" dirty="0" smtClean="0">
                <a:solidFill>
                  <a:schemeClr val="tx1">
                    <a:tint val="85000"/>
                  </a:schemeClr>
                </a:solidFill>
              </a:rPr>
              <a:t> – обычное начертание;</a:t>
            </a:r>
          </a:p>
          <a:p>
            <a:pPr marL="521208" lvl="1" fontAlgn="auto">
              <a:spcAft>
                <a:spcPts val="0"/>
              </a:spcAft>
              <a:buClr>
                <a:schemeClr val="accent4"/>
              </a:buClr>
              <a:buFont typeface="Wingdings 2"/>
              <a:buChar char=""/>
              <a:defRPr/>
            </a:pPr>
            <a:r>
              <a:rPr lang="ru-RU" b="1" dirty="0" smtClean="0">
                <a:solidFill>
                  <a:schemeClr val="tx1">
                    <a:tint val="85000"/>
                  </a:schemeClr>
                </a:solidFill>
              </a:rPr>
              <a:t>Курсив</a:t>
            </a:r>
            <a:r>
              <a:rPr lang="ru-RU" i="1" dirty="0" smtClean="0">
                <a:solidFill>
                  <a:schemeClr val="tx1">
                    <a:tint val="85000"/>
                  </a:schemeClr>
                </a:solidFill>
              </a:rPr>
              <a:t> – курсивное начертание</a:t>
            </a:r>
            <a:r>
              <a:rPr lang="ru-RU" dirty="0" smtClean="0">
                <a:solidFill>
                  <a:schemeClr val="tx1">
                    <a:tint val="85000"/>
                  </a:schemeClr>
                </a:solidFill>
              </a:rPr>
              <a:t>;</a:t>
            </a:r>
          </a:p>
          <a:p>
            <a:pPr marL="521208" lvl="1" fontAlgn="auto">
              <a:spcAft>
                <a:spcPts val="0"/>
              </a:spcAft>
              <a:buClr>
                <a:schemeClr val="accent4"/>
              </a:buClr>
              <a:buFont typeface="Wingdings 2"/>
              <a:buChar char=""/>
              <a:defRPr/>
            </a:pPr>
            <a:r>
              <a:rPr lang="ru-RU" b="1" dirty="0" smtClean="0">
                <a:solidFill>
                  <a:schemeClr val="tx1">
                    <a:tint val="85000"/>
                  </a:schemeClr>
                </a:solidFill>
              </a:rPr>
              <a:t>Полужирный</a:t>
            </a:r>
            <a:r>
              <a:rPr lang="ru-RU" dirty="0" smtClean="0">
                <a:solidFill>
                  <a:schemeClr val="tx1">
                    <a:tint val="85000"/>
                  </a:schemeClr>
                </a:solidFill>
              </a:rPr>
              <a:t> – </a:t>
            </a:r>
            <a:r>
              <a:rPr lang="ru-RU" b="1" dirty="0" smtClean="0">
                <a:solidFill>
                  <a:schemeClr val="tx1">
                    <a:tint val="85000"/>
                  </a:schemeClr>
                </a:solidFill>
              </a:rPr>
              <a:t>жирное начертание</a:t>
            </a:r>
            <a:r>
              <a:rPr lang="ru-RU" dirty="0" smtClean="0">
                <a:solidFill>
                  <a:schemeClr val="tx1">
                    <a:tint val="85000"/>
                  </a:schemeClr>
                </a:solidFill>
              </a:rPr>
              <a:t>;</a:t>
            </a:r>
          </a:p>
          <a:p>
            <a:pPr marL="521208" lvl="1" fontAlgn="auto">
              <a:spcAft>
                <a:spcPts val="0"/>
              </a:spcAft>
              <a:buClr>
                <a:schemeClr val="accent4"/>
              </a:buClr>
              <a:buFont typeface="Wingdings 2"/>
              <a:buChar char=""/>
              <a:defRPr/>
            </a:pPr>
            <a:r>
              <a:rPr lang="ru-RU" b="1" dirty="0" smtClean="0">
                <a:solidFill>
                  <a:schemeClr val="tx1">
                    <a:tint val="85000"/>
                  </a:schemeClr>
                </a:solidFill>
              </a:rPr>
              <a:t>Полужирный Курсив</a:t>
            </a:r>
            <a:r>
              <a:rPr lang="ru-RU" b="1" i="1" dirty="0" smtClean="0">
                <a:solidFill>
                  <a:schemeClr val="tx1">
                    <a:tint val="85000"/>
                  </a:schemeClr>
                </a:solidFill>
              </a:rPr>
              <a:t> – жирное курсивное начертание</a:t>
            </a:r>
            <a:r>
              <a:rPr lang="ru-RU" dirty="0" smtClean="0">
                <a:solidFill>
                  <a:schemeClr val="tx1">
                    <a:tint val="85000"/>
                  </a:schemeClr>
                </a:solidFill>
              </a:rPr>
              <a:t>.</a:t>
            </a:r>
          </a:p>
          <a:p>
            <a:pPr marL="274320" indent="-274320" fontAlgn="auto">
              <a:spcAft>
                <a:spcPts val="0"/>
              </a:spcAft>
              <a:buFont typeface="Wingdings 2"/>
              <a:buChar char=""/>
              <a:defRPr/>
            </a:pPr>
            <a:endParaRPr lang="ru-RU" dirty="0" smtClean="0"/>
          </a:p>
        </p:txBody>
      </p:sp>
      <p:pic>
        <p:nvPicPr>
          <p:cNvPr id="9220" name="Picture 2"/>
          <p:cNvPicPr>
            <a:picLocks noGrp="1" noChangeAspect="1" noChangeArrowheads="1"/>
          </p:cNvPicPr>
          <p:nvPr>
            <p:ph type="clipArt" sz="half" idx="2"/>
          </p:nvPr>
        </p:nvPicPr>
        <p:blipFill>
          <a:blip r:embed="rId2" cstate="print"/>
          <a:srcRect r="64375" b="85938"/>
          <a:stretch>
            <a:fillRect/>
          </a:stretch>
        </p:blipFill>
        <p:spPr>
          <a:xfrm>
            <a:off x="4857722" y="1571610"/>
            <a:ext cx="3619500" cy="1143000"/>
          </a:xfrm>
          <a:noFill/>
        </p:spPr>
      </p:pic>
      <p:cxnSp>
        <p:nvCxnSpPr>
          <p:cNvPr id="7" name="Прямая со стрелкой 6"/>
          <p:cNvCxnSpPr/>
          <p:nvPr/>
        </p:nvCxnSpPr>
        <p:spPr>
          <a:xfrm>
            <a:off x="4571972" y="1285860"/>
            <a:ext cx="3786188" cy="12858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9222" name="Picture 3"/>
          <p:cNvPicPr>
            <a:picLocks noChangeAspect="1" noChangeArrowheads="1"/>
          </p:cNvPicPr>
          <p:nvPr/>
        </p:nvPicPr>
        <p:blipFill>
          <a:blip r:embed="rId3" cstate="print"/>
          <a:srcRect l="33398" t="16113" r="26172" b="34814"/>
          <a:stretch>
            <a:fillRect/>
          </a:stretch>
        </p:blipFill>
        <p:spPr bwMode="auto">
          <a:xfrm>
            <a:off x="4857722" y="2857485"/>
            <a:ext cx="3670300" cy="3563937"/>
          </a:xfrm>
          <a:prstGeom prst="rect">
            <a:avLst/>
          </a:prstGeom>
          <a:noFill/>
          <a:ln w="9525">
            <a:noFill/>
            <a:miter lim="800000"/>
            <a:headEnd/>
            <a:tailEnd/>
          </a:ln>
        </p:spPr>
      </p:pic>
      <p:cxnSp>
        <p:nvCxnSpPr>
          <p:cNvPr id="9" name="Прямая со стрелкой 8"/>
          <p:cNvCxnSpPr/>
          <p:nvPr/>
        </p:nvCxnSpPr>
        <p:spPr>
          <a:xfrm flipV="1">
            <a:off x="2214535" y="3500422"/>
            <a:ext cx="2857500" cy="21431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500410" y="3500422"/>
            <a:ext cx="2928937" cy="100012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28604"/>
            <a:ext cx="7772400" cy="714372"/>
          </a:xfrm>
        </p:spPr>
        <p:txBody>
          <a:bodyPr>
            <a:normAutofit fontScale="90000"/>
          </a:bodyPr>
          <a:lstStyle/>
          <a:p>
            <a:pPr fontAlgn="auto">
              <a:spcAft>
                <a:spcPts val="0"/>
              </a:spcAft>
              <a:defRPr/>
            </a:pPr>
            <a:r>
              <a:rPr lang="ru-RU" dirty="0" smtClean="0"/>
              <a:t>Изменение параметров шрифта</a:t>
            </a:r>
            <a:endParaRPr lang="ru-RU" dirty="0"/>
          </a:p>
        </p:txBody>
      </p:sp>
      <p:sp>
        <p:nvSpPr>
          <p:cNvPr id="3" name="Текст 2"/>
          <p:cNvSpPr>
            <a:spLocks noGrp="1"/>
          </p:cNvSpPr>
          <p:nvPr>
            <p:ph type="body" sz="half" idx="1"/>
          </p:nvPr>
        </p:nvSpPr>
        <p:spPr>
          <a:xfrm>
            <a:off x="471518" y="1214438"/>
            <a:ext cx="4429125" cy="5643562"/>
          </a:xfrm>
        </p:spPr>
        <p:txBody>
          <a:bodyPr>
            <a:normAutofit fontScale="47500" lnSpcReduction="20000"/>
          </a:bodyPr>
          <a:lstStyle/>
          <a:p>
            <a:pPr marL="274320" indent="-274320" fontAlgn="auto">
              <a:spcAft>
                <a:spcPts val="0"/>
              </a:spcAft>
              <a:buFont typeface="Wingdings 2"/>
              <a:buChar char=""/>
              <a:defRPr/>
            </a:pPr>
            <a:r>
              <a:rPr lang="ru-RU" sz="2900" dirty="0" smtClean="0"/>
              <a:t>В поле  </a:t>
            </a:r>
            <a:r>
              <a:rPr lang="ru-RU" sz="2900" b="1" dirty="0" smtClean="0"/>
              <a:t>Размер</a:t>
            </a:r>
            <a:r>
              <a:rPr lang="ru-RU" sz="2900" dirty="0" smtClean="0"/>
              <a:t> – </a:t>
            </a:r>
            <a:r>
              <a:rPr lang="ru-RU" sz="2900" dirty="0" err="1" smtClean="0"/>
              <a:t>размер</a:t>
            </a:r>
            <a:r>
              <a:rPr lang="ru-RU" sz="2900" dirty="0" smtClean="0"/>
              <a:t> шрифта в пунктах (1 пункт = 0,375мм).</a:t>
            </a:r>
          </a:p>
          <a:p>
            <a:pPr marL="274320" indent="-274320" fontAlgn="auto">
              <a:spcAft>
                <a:spcPts val="0"/>
              </a:spcAft>
              <a:buFont typeface="Wingdings 2"/>
              <a:buChar char=""/>
              <a:defRPr/>
            </a:pPr>
            <a:r>
              <a:rPr lang="ru-RU" sz="2900" dirty="0" smtClean="0"/>
              <a:t>В поле </a:t>
            </a:r>
            <a:r>
              <a:rPr lang="ru-RU" sz="2900" b="1" dirty="0" smtClean="0"/>
              <a:t>Цвет текста </a:t>
            </a:r>
            <a:r>
              <a:rPr lang="ru-RU" sz="2900" dirty="0" smtClean="0"/>
              <a:t>устанавливается цвет символов.</a:t>
            </a:r>
          </a:p>
          <a:p>
            <a:pPr marL="274320" indent="-274320" fontAlgn="auto">
              <a:spcAft>
                <a:spcPts val="0"/>
              </a:spcAft>
              <a:buFont typeface="Wingdings 2"/>
              <a:buChar char=""/>
              <a:defRPr/>
            </a:pPr>
            <a:r>
              <a:rPr lang="ru-RU" sz="2900" dirty="0" smtClean="0"/>
              <a:t>В поле  </a:t>
            </a:r>
            <a:r>
              <a:rPr lang="ru-RU" sz="2900" b="1" dirty="0" smtClean="0"/>
              <a:t>Подчеркивание – </a:t>
            </a:r>
            <a:r>
              <a:rPr lang="ru-RU" sz="2900" dirty="0" smtClean="0"/>
              <a:t>тип линии подчеркивания:</a:t>
            </a:r>
          </a:p>
          <a:p>
            <a:pPr marL="274320" indent="-274320" fontAlgn="auto">
              <a:spcAft>
                <a:spcPts val="0"/>
              </a:spcAft>
              <a:buFont typeface="Wingdings 2"/>
              <a:buChar char=""/>
              <a:defRPr/>
            </a:pPr>
            <a:r>
              <a:rPr lang="ru-RU" sz="2900" dirty="0" smtClean="0"/>
              <a:t>В рамке </a:t>
            </a:r>
            <a:r>
              <a:rPr lang="ru-RU" sz="2900" b="1" dirty="0" smtClean="0"/>
              <a:t>Видоизменение </a:t>
            </a:r>
            <a:r>
              <a:rPr lang="ru-RU" sz="2900" dirty="0" smtClean="0"/>
              <a:t>можно установить флажки:</a:t>
            </a:r>
          </a:p>
          <a:p>
            <a:pPr marL="521208" lvl="1" fontAlgn="auto">
              <a:spcAft>
                <a:spcPts val="0"/>
              </a:spcAft>
              <a:buClr>
                <a:schemeClr val="accent4"/>
              </a:buClr>
              <a:buFont typeface="Wingdings 2"/>
              <a:buChar char=""/>
              <a:defRPr/>
            </a:pPr>
            <a:r>
              <a:rPr lang="ru-RU" b="1" dirty="0" smtClean="0">
                <a:solidFill>
                  <a:schemeClr val="tx1">
                    <a:tint val="85000"/>
                  </a:schemeClr>
                </a:solidFill>
              </a:rPr>
              <a:t>зачеркнутый – </a:t>
            </a:r>
            <a:r>
              <a:rPr lang="ru-RU" dirty="0" smtClean="0">
                <a:solidFill>
                  <a:schemeClr val="tx1">
                    <a:tint val="85000"/>
                  </a:schemeClr>
                </a:solidFill>
              </a:rPr>
              <a:t>зачеркивание текста одинарной линией;</a:t>
            </a:r>
          </a:p>
          <a:p>
            <a:pPr marL="521208" lvl="1" fontAlgn="auto">
              <a:spcAft>
                <a:spcPts val="0"/>
              </a:spcAft>
              <a:buClr>
                <a:schemeClr val="accent4"/>
              </a:buClr>
              <a:buFont typeface="Wingdings 2"/>
              <a:buChar char=""/>
              <a:defRPr/>
            </a:pPr>
            <a:r>
              <a:rPr lang="ru-RU" b="1" dirty="0" smtClean="0">
                <a:solidFill>
                  <a:schemeClr val="tx1">
                    <a:tint val="85000"/>
                  </a:schemeClr>
                </a:solidFill>
              </a:rPr>
              <a:t>двойное зачеркивание – </a:t>
            </a:r>
            <a:r>
              <a:rPr lang="ru-RU" dirty="0" err="1" smtClean="0">
                <a:solidFill>
                  <a:schemeClr val="tx1">
                    <a:tint val="85000"/>
                  </a:schemeClr>
                </a:solidFill>
              </a:rPr>
              <a:t>зачеркивание</a:t>
            </a:r>
            <a:r>
              <a:rPr lang="ru-RU" dirty="0" smtClean="0">
                <a:solidFill>
                  <a:schemeClr val="tx1">
                    <a:tint val="85000"/>
                  </a:schemeClr>
                </a:solidFill>
              </a:rPr>
              <a:t> текста двойной линией;</a:t>
            </a:r>
          </a:p>
          <a:p>
            <a:pPr marL="521208" lvl="1" fontAlgn="auto">
              <a:spcAft>
                <a:spcPts val="0"/>
              </a:spcAft>
              <a:buClr>
                <a:schemeClr val="accent4"/>
              </a:buClr>
              <a:buFont typeface="Wingdings 2"/>
              <a:buChar char=""/>
              <a:defRPr/>
            </a:pPr>
            <a:r>
              <a:rPr lang="ru-RU" b="1" dirty="0" smtClean="0">
                <a:solidFill>
                  <a:schemeClr val="tx1">
                    <a:tint val="85000"/>
                  </a:schemeClr>
                </a:solidFill>
              </a:rPr>
              <a:t>верхний индекс – </a:t>
            </a:r>
            <a:r>
              <a:rPr lang="ru-RU" dirty="0" smtClean="0">
                <a:solidFill>
                  <a:schemeClr val="tx1">
                    <a:tint val="85000"/>
                  </a:schemeClr>
                </a:solidFill>
              </a:rPr>
              <a:t>размер символов уменьшается, текст располагается выше;</a:t>
            </a:r>
          </a:p>
          <a:p>
            <a:pPr marL="521208" lvl="1" fontAlgn="auto">
              <a:spcAft>
                <a:spcPts val="0"/>
              </a:spcAft>
              <a:buClr>
                <a:schemeClr val="accent4"/>
              </a:buClr>
              <a:buFont typeface="Wingdings 2"/>
              <a:buChar char=""/>
              <a:defRPr/>
            </a:pPr>
            <a:r>
              <a:rPr lang="ru-RU" b="1" dirty="0" smtClean="0">
                <a:solidFill>
                  <a:schemeClr val="tx1">
                    <a:tint val="85000"/>
                  </a:schemeClr>
                </a:solidFill>
              </a:rPr>
              <a:t>нижний индекс – </a:t>
            </a:r>
            <a:r>
              <a:rPr lang="ru-RU" dirty="0" smtClean="0">
                <a:solidFill>
                  <a:schemeClr val="tx1">
                    <a:tint val="85000"/>
                  </a:schemeClr>
                </a:solidFill>
              </a:rPr>
              <a:t>размер символов уменьшается, текст располагается ниже;</a:t>
            </a:r>
          </a:p>
          <a:p>
            <a:pPr marL="521208" lvl="1" fontAlgn="auto">
              <a:spcAft>
                <a:spcPts val="0"/>
              </a:spcAft>
              <a:buClr>
                <a:schemeClr val="accent4"/>
              </a:buClr>
              <a:buFont typeface="Wingdings 2"/>
              <a:buChar char=""/>
              <a:defRPr/>
            </a:pPr>
            <a:r>
              <a:rPr lang="ru-RU" b="1" dirty="0" smtClean="0">
                <a:solidFill>
                  <a:schemeClr val="tx1">
                    <a:tint val="85000"/>
                  </a:schemeClr>
                </a:solidFill>
              </a:rPr>
              <a:t>с тенью – </a:t>
            </a:r>
            <a:r>
              <a:rPr lang="ru-RU" dirty="0" smtClean="0">
                <a:solidFill>
                  <a:schemeClr val="tx1">
                    <a:tint val="85000"/>
                  </a:schemeClr>
                </a:solidFill>
              </a:rPr>
              <a:t>рядом с символами появляется тень;</a:t>
            </a:r>
          </a:p>
          <a:p>
            <a:pPr marL="521208" lvl="1" fontAlgn="auto">
              <a:spcAft>
                <a:spcPts val="0"/>
              </a:spcAft>
              <a:buClr>
                <a:schemeClr val="accent4"/>
              </a:buClr>
              <a:buFont typeface="Wingdings 2"/>
              <a:buChar char=""/>
              <a:defRPr/>
            </a:pPr>
            <a:r>
              <a:rPr lang="ru-RU" b="1" dirty="0" smtClean="0">
                <a:solidFill>
                  <a:schemeClr val="tx1">
                    <a:tint val="85000"/>
                  </a:schemeClr>
                </a:solidFill>
              </a:rPr>
              <a:t>контур – </a:t>
            </a:r>
            <a:r>
              <a:rPr lang="ru-RU" dirty="0" smtClean="0">
                <a:solidFill>
                  <a:schemeClr val="tx1">
                    <a:tint val="85000"/>
                  </a:schemeClr>
                </a:solidFill>
              </a:rPr>
              <a:t>показывается только контур символов;</a:t>
            </a:r>
          </a:p>
          <a:p>
            <a:pPr marL="521208" lvl="1" fontAlgn="auto">
              <a:spcAft>
                <a:spcPts val="0"/>
              </a:spcAft>
              <a:buClr>
                <a:schemeClr val="accent4"/>
              </a:buClr>
              <a:buFont typeface="Wingdings 2"/>
              <a:buChar char=""/>
              <a:defRPr/>
            </a:pPr>
            <a:r>
              <a:rPr lang="ru-RU" b="1" dirty="0" smtClean="0">
                <a:solidFill>
                  <a:schemeClr val="tx1">
                    <a:tint val="85000"/>
                  </a:schemeClr>
                </a:solidFill>
              </a:rPr>
              <a:t>приподнятый – </a:t>
            </a:r>
            <a:r>
              <a:rPr lang="ru-RU" dirty="0" smtClean="0">
                <a:solidFill>
                  <a:schemeClr val="tx1">
                    <a:tint val="85000"/>
                  </a:schemeClr>
                </a:solidFill>
              </a:rPr>
              <a:t>символы изображаются приподнятыми над поверхностью листа;</a:t>
            </a:r>
            <a:r>
              <a:rPr lang="ru-RU" b="1" dirty="0" smtClean="0">
                <a:solidFill>
                  <a:schemeClr val="tx1">
                    <a:tint val="85000"/>
                  </a:schemeClr>
                </a:solidFill>
              </a:rPr>
              <a:t> </a:t>
            </a:r>
            <a:endParaRPr lang="ru-RU" dirty="0" smtClean="0">
              <a:solidFill>
                <a:schemeClr val="tx1">
                  <a:tint val="85000"/>
                </a:schemeClr>
              </a:solidFill>
            </a:endParaRPr>
          </a:p>
          <a:p>
            <a:pPr marL="521208" lvl="1" fontAlgn="auto">
              <a:spcAft>
                <a:spcPts val="0"/>
              </a:spcAft>
              <a:buClr>
                <a:schemeClr val="accent4"/>
              </a:buClr>
              <a:buFont typeface="Wingdings 2"/>
              <a:buChar char=""/>
              <a:defRPr/>
            </a:pPr>
            <a:r>
              <a:rPr lang="ru-RU" b="1" dirty="0" smtClean="0">
                <a:solidFill>
                  <a:schemeClr val="tx1">
                    <a:tint val="85000"/>
                  </a:schemeClr>
                </a:solidFill>
              </a:rPr>
              <a:t>утопленный – </a:t>
            </a:r>
            <a:r>
              <a:rPr lang="ru-RU" dirty="0" smtClean="0">
                <a:solidFill>
                  <a:schemeClr val="tx1">
                    <a:tint val="85000"/>
                  </a:schemeClr>
                </a:solidFill>
              </a:rPr>
              <a:t>символы изображаются утопленными в поверхность листа;</a:t>
            </a:r>
          </a:p>
          <a:p>
            <a:pPr marL="521208" lvl="1" fontAlgn="auto">
              <a:spcAft>
                <a:spcPts val="0"/>
              </a:spcAft>
              <a:buClr>
                <a:schemeClr val="accent4"/>
              </a:buClr>
              <a:buFont typeface="Wingdings 2"/>
              <a:buChar char=""/>
              <a:defRPr/>
            </a:pPr>
            <a:r>
              <a:rPr lang="ru-RU" b="1" dirty="0" smtClean="0">
                <a:solidFill>
                  <a:schemeClr val="tx1">
                    <a:tint val="85000"/>
                  </a:schemeClr>
                </a:solidFill>
              </a:rPr>
              <a:t>малые прописные</a:t>
            </a:r>
            <a:r>
              <a:rPr lang="ru-RU" dirty="0" smtClean="0">
                <a:solidFill>
                  <a:schemeClr val="tx1">
                    <a:tint val="85000"/>
                  </a:schemeClr>
                </a:solidFill>
              </a:rPr>
              <a:t> – строчные буквы становятся заглавными, но меньшего размера;</a:t>
            </a:r>
          </a:p>
          <a:p>
            <a:pPr marL="521208" lvl="1" fontAlgn="auto">
              <a:spcAft>
                <a:spcPts val="0"/>
              </a:spcAft>
              <a:buClr>
                <a:schemeClr val="accent4"/>
              </a:buClr>
              <a:buFont typeface="Wingdings 2"/>
              <a:buChar char=""/>
              <a:defRPr/>
            </a:pPr>
            <a:r>
              <a:rPr lang="ru-RU" b="1" dirty="0" smtClean="0">
                <a:solidFill>
                  <a:schemeClr val="tx1">
                    <a:tint val="85000"/>
                  </a:schemeClr>
                </a:solidFill>
              </a:rPr>
              <a:t>все прописные – </a:t>
            </a:r>
            <a:r>
              <a:rPr lang="ru-RU" dirty="0" smtClean="0">
                <a:solidFill>
                  <a:schemeClr val="tx1">
                    <a:tint val="85000"/>
                  </a:schemeClr>
                </a:solidFill>
              </a:rPr>
              <a:t>строчные буквы становятся заглавными.</a:t>
            </a:r>
          </a:p>
          <a:p>
            <a:pPr marL="521208" lvl="1" fontAlgn="auto">
              <a:spcAft>
                <a:spcPts val="0"/>
              </a:spcAft>
              <a:buClr>
                <a:schemeClr val="accent4"/>
              </a:buClr>
              <a:buFont typeface="Wingdings 2"/>
              <a:buChar char=""/>
              <a:defRPr/>
            </a:pPr>
            <a:r>
              <a:rPr lang="ru-RU" b="1" dirty="0" smtClean="0">
                <a:solidFill>
                  <a:schemeClr val="tx1">
                    <a:tint val="85000"/>
                  </a:schemeClr>
                </a:solidFill>
              </a:rPr>
              <a:t>скрытый</a:t>
            </a:r>
            <a:r>
              <a:rPr lang="ru-RU" dirty="0" smtClean="0">
                <a:solidFill>
                  <a:schemeClr val="tx1">
                    <a:tint val="85000"/>
                  </a:schemeClr>
                </a:solidFill>
              </a:rPr>
              <a:t> – делает текст непечатаемым.</a:t>
            </a:r>
          </a:p>
          <a:p>
            <a:pPr marL="274320" indent="-274320" fontAlgn="auto">
              <a:spcAft>
                <a:spcPts val="0"/>
              </a:spcAft>
              <a:buFont typeface="Wingdings 2"/>
              <a:buChar char=""/>
              <a:defRPr/>
            </a:pPr>
            <a:endParaRPr lang="ru-RU" dirty="0"/>
          </a:p>
        </p:txBody>
      </p:sp>
      <p:pic>
        <p:nvPicPr>
          <p:cNvPr id="10244" name="Picture 3"/>
          <p:cNvPicPr>
            <a:picLocks noGrp="1" noChangeAspect="1" noChangeArrowheads="1"/>
          </p:cNvPicPr>
          <p:nvPr>
            <p:ph type="clipArt" sz="half" idx="2"/>
          </p:nvPr>
        </p:nvPicPr>
        <p:blipFill>
          <a:blip r:embed="rId2" cstate="print"/>
          <a:srcRect l="33398" t="16113" r="26172" b="34814"/>
          <a:stretch>
            <a:fillRect/>
          </a:stretch>
        </p:blipFill>
        <p:spPr>
          <a:xfrm>
            <a:off x="4829206" y="1500188"/>
            <a:ext cx="3810000" cy="3698875"/>
          </a:xfrm>
          <a:noFill/>
        </p:spPr>
      </p:pic>
      <p:cxnSp>
        <p:nvCxnSpPr>
          <p:cNvPr id="6" name="Прямая со стрелкой 5"/>
          <p:cNvCxnSpPr/>
          <p:nvPr/>
        </p:nvCxnSpPr>
        <p:spPr>
          <a:xfrm>
            <a:off x="4186268" y="1428750"/>
            <a:ext cx="3429000" cy="7143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6200000" flipH="1">
            <a:off x="4472019" y="2786062"/>
            <a:ext cx="500062" cy="50006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z="4000" smtClean="0"/>
              <a:t>Редактирование и форматирование</a:t>
            </a:r>
          </a:p>
        </p:txBody>
      </p:sp>
      <p:sp>
        <p:nvSpPr>
          <p:cNvPr id="6147" name="Rectangle 3"/>
          <p:cNvSpPr>
            <a:spLocks noGrp="1" noChangeArrowheads="1"/>
          </p:cNvSpPr>
          <p:nvPr>
            <p:ph type="body" idx="1"/>
          </p:nvPr>
        </p:nvSpPr>
        <p:spPr/>
        <p:txBody>
          <a:bodyPr/>
          <a:lstStyle/>
          <a:p>
            <a:pPr algn="just" eaLnBrk="1" hangingPunct="1">
              <a:lnSpc>
                <a:spcPct val="80000"/>
              </a:lnSpc>
            </a:pPr>
            <a:r>
              <a:rPr lang="ru-RU" sz="2400" u="sng" smtClean="0"/>
              <a:t>Редактирование</a:t>
            </a:r>
            <a:r>
              <a:rPr lang="ru-RU" sz="2400" smtClean="0"/>
              <a:t> — преобразование, обеспечивающее добавление, удаление, перемещение или исправление содержания документа. Редактирование документа обычно производится путем добавления, удаления или перемещения символов или фрагментов текста.</a:t>
            </a:r>
          </a:p>
          <a:p>
            <a:pPr algn="just" eaLnBrk="1" hangingPunct="1">
              <a:lnSpc>
                <a:spcPct val="80000"/>
              </a:lnSpc>
            </a:pPr>
            <a:endParaRPr lang="ru-RU" sz="2400" u="sng" smtClean="0"/>
          </a:p>
          <a:p>
            <a:pPr algn="just" eaLnBrk="1" hangingPunct="1">
              <a:lnSpc>
                <a:spcPct val="80000"/>
              </a:lnSpc>
            </a:pPr>
            <a:r>
              <a:rPr lang="ru-RU" sz="2400" u="sng" smtClean="0"/>
              <a:t>Форматирование</a:t>
            </a:r>
            <a:r>
              <a:rPr lang="ru-RU" sz="2400" smtClean="0"/>
              <a:t> — это оформление текста. Кроме текстовых символов форматированный текст содержит специальные невидимые коды, которые сообщают программе, как надо его отображать на экране и печатать на принтере: какой шрифт использовать, каким должно быть начертание и размер символов, как оформляются абзацы и заголовки.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7772400" cy="642934"/>
          </a:xfrm>
        </p:spPr>
        <p:txBody>
          <a:bodyPr>
            <a:normAutofit fontScale="90000"/>
          </a:bodyPr>
          <a:lstStyle/>
          <a:p>
            <a:pPr fontAlgn="auto">
              <a:spcAft>
                <a:spcPts val="0"/>
              </a:spcAft>
              <a:defRPr/>
            </a:pPr>
            <a:r>
              <a:rPr lang="ru-RU" sz="4000" dirty="0" smtClean="0"/>
              <a:t>Панель инструментов Главная</a:t>
            </a:r>
            <a:endParaRPr lang="ru-RU" dirty="0"/>
          </a:p>
        </p:txBody>
      </p:sp>
      <p:sp>
        <p:nvSpPr>
          <p:cNvPr id="11267" name="Текст 2"/>
          <p:cNvSpPr>
            <a:spLocks noGrp="1"/>
          </p:cNvSpPr>
          <p:nvPr>
            <p:ph type="body" sz="half" idx="1"/>
          </p:nvPr>
        </p:nvSpPr>
        <p:spPr>
          <a:xfrm>
            <a:off x="214313" y="1428750"/>
            <a:ext cx="7858125" cy="1071563"/>
          </a:xfrm>
        </p:spPr>
        <p:txBody>
          <a:bodyPr>
            <a:normAutofit fontScale="92500"/>
          </a:bodyPr>
          <a:lstStyle/>
          <a:p>
            <a:r>
              <a:rPr lang="ru-RU" smtClean="0"/>
              <a:t>Установить параметры шрифта можно также с помощью </a:t>
            </a:r>
            <a:r>
              <a:rPr lang="ru-RU" b="1" smtClean="0"/>
              <a:t>Главной</a:t>
            </a:r>
            <a:r>
              <a:rPr lang="ru-RU" smtClean="0"/>
              <a:t> панели инструментов</a:t>
            </a:r>
          </a:p>
        </p:txBody>
      </p:sp>
      <p:pic>
        <p:nvPicPr>
          <p:cNvPr id="11268" name="Picture 2"/>
          <p:cNvPicPr>
            <a:picLocks noGrp="1" noChangeAspect="1" noChangeArrowheads="1"/>
          </p:cNvPicPr>
          <p:nvPr>
            <p:ph type="clipArt" sz="half" idx="2"/>
          </p:nvPr>
        </p:nvPicPr>
        <p:blipFill>
          <a:blip r:embed="rId2" cstate="print"/>
          <a:srcRect r="63776" b="85938"/>
          <a:stretch>
            <a:fillRect/>
          </a:stretch>
        </p:blipFill>
        <p:spPr>
          <a:xfrm>
            <a:off x="1214438" y="3357563"/>
            <a:ext cx="5980112" cy="1857375"/>
          </a:xfrm>
          <a:noFill/>
        </p:spPr>
      </p:pic>
      <p:sp>
        <p:nvSpPr>
          <p:cNvPr id="6" name="Скругленная прямоугольная выноска 5"/>
          <p:cNvSpPr/>
          <p:nvPr/>
        </p:nvSpPr>
        <p:spPr>
          <a:xfrm>
            <a:off x="1785938" y="2571750"/>
            <a:ext cx="1785937" cy="428625"/>
          </a:xfrm>
          <a:prstGeom prst="wedgeRoundRectCallout">
            <a:avLst>
              <a:gd name="adj1" fmla="val 70189"/>
              <a:gd name="adj2" fmla="val 3380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t>Тип шрифта</a:t>
            </a:r>
          </a:p>
        </p:txBody>
      </p:sp>
      <p:sp>
        <p:nvSpPr>
          <p:cNvPr id="7" name="Скругленная прямоугольная выноска 6"/>
          <p:cNvSpPr/>
          <p:nvPr/>
        </p:nvSpPr>
        <p:spPr>
          <a:xfrm>
            <a:off x="3857625" y="2500313"/>
            <a:ext cx="1785938" cy="428625"/>
          </a:xfrm>
          <a:prstGeom prst="wedgeRoundRectCallout">
            <a:avLst>
              <a:gd name="adj1" fmla="val 50278"/>
              <a:gd name="adj2" fmla="val 3736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t>Размер шрифта</a:t>
            </a:r>
          </a:p>
        </p:txBody>
      </p:sp>
      <p:sp>
        <p:nvSpPr>
          <p:cNvPr id="8" name="Скругленная прямоугольная выноска 7"/>
          <p:cNvSpPr/>
          <p:nvPr/>
        </p:nvSpPr>
        <p:spPr>
          <a:xfrm>
            <a:off x="5786446" y="2285992"/>
            <a:ext cx="2214587" cy="785813"/>
          </a:xfrm>
          <a:prstGeom prst="wedgeRoundRectCallout">
            <a:avLst>
              <a:gd name="adj1" fmla="val -20122"/>
              <a:gd name="adj2" fmla="val 1974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t>Увеличить/уменьшить размер шрифта</a:t>
            </a:r>
          </a:p>
        </p:txBody>
      </p:sp>
      <p:sp>
        <p:nvSpPr>
          <p:cNvPr id="9" name="Скругленная прямоугольная выноска 8"/>
          <p:cNvSpPr/>
          <p:nvPr/>
        </p:nvSpPr>
        <p:spPr>
          <a:xfrm>
            <a:off x="7215188" y="3357563"/>
            <a:ext cx="1143000" cy="571500"/>
          </a:xfrm>
          <a:prstGeom prst="wedgeRoundRectCallout">
            <a:avLst>
              <a:gd name="adj1" fmla="val -73099"/>
              <a:gd name="adj2" fmla="val 1069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t>Очистить формат</a:t>
            </a:r>
          </a:p>
        </p:txBody>
      </p:sp>
      <p:sp>
        <p:nvSpPr>
          <p:cNvPr id="10" name="Скругленная прямоугольная выноска 9"/>
          <p:cNvSpPr/>
          <p:nvPr/>
        </p:nvSpPr>
        <p:spPr>
          <a:xfrm>
            <a:off x="1285875" y="5286375"/>
            <a:ext cx="1428750" cy="571500"/>
          </a:xfrm>
          <a:prstGeom prst="wedgeRoundRectCallout">
            <a:avLst>
              <a:gd name="adj1" fmla="val 131877"/>
              <a:gd name="adj2" fmla="val -1589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t>Жирное начертание</a:t>
            </a:r>
          </a:p>
        </p:txBody>
      </p:sp>
      <p:sp>
        <p:nvSpPr>
          <p:cNvPr id="11" name="Скругленная прямоугольная выноска 10"/>
          <p:cNvSpPr/>
          <p:nvPr/>
        </p:nvSpPr>
        <p:spPr>
          <a:xfrm>
            <a:off x="2786063" y="5500688"/>
            <a:ext cx="1428750" cy="571500"/>
          </a:xfrm>
          <a:prstGeom prst="wedgeRoundRectCallout">
            <a:avLst>
              <a:gd name="adj1" fmla="val 51878"/>
              <a:gd name="adj2" fmla="val -1812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t>Курсивное начертание</a:t>
            </a:r>
          </a:p>
        </p:txBody>
      </p:sp>
      <p:sp>
        <p:nvSpPr>
          <p:cNvPr id="12" name="Скругленная прямоугольная выноска 11"/>
          <p:cNvSpPr/>
          <p:nvPr/>
        </p:nvSpPr>
        <p:spPr>
          <a:xfrm>
            <a:off x="6500813" y="5500688"/>
            <a:ext cx="1643062" cy="571500"/>
          </a:xfrm>
          <a:prstGeom prst="wedgeRoundRectCallout">
            <a:avLst>
              <a:gd name="adj1" fmla="val -28121"/>
              <a:gd name="adj2" fmla="val -1923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t>Цвет символов</a:t>
            </a:r>
          </a:p>
        </p:txBody>
      </p:sp>
      <p:sp>
        <p:nvSpPr>
          <p:cNvPr id="13" name="Скругленная прямоугольная выноска 12"/>
          <p:cNvSpPr/>
          <p:nvPr/>
        </p:nvSpPr>
        <p:spPr>
          <a:xfrm>
            <a:off x="4429125" y="5500688"/>
            <a:ext cx="1928813" cy="571500"/>
          </a:xfrm>
          <a:prstGeom prst="wedgeRoundRectCallout">
            <a:avLst>
              <a:gd name="adj1" fmla="val 4142"/>
              <a:gd name="adj2" fmla="val -1834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t>Надстрочный/подстрочный знак</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3" y="357166"/>
            <a:ext cx="7772400" cy="714372"/>
          </a:xfrm>
        </p:spPr>
        <p:txBody>
          <a:bodyPr>
            <a:normAutofit fontScale="90000"/>
          </a:bodyPr>
          <a:lstStyle/>
          <a:p>
            <a:pPr fontAlgn="auto">
              <a:spcAft>
                <a:spcPts val="0"/>
              </a:spcAft>
              <a:defRPr/>
            </a:pPr>
            <a:r>
              <a:rPr lang="ru-RU" dirty="0" smtClean="0"/>
              <a:t>Изменение интервалов Шрифта</a:t>
            </a:r>
            <a:endParaRPr lang="ru-RU" dirty="0"/>
          </a:p>
        </p:txBody>
      </p:sp>
      <p:sp>
        <p:nvSpPr>
          <p:cNvPr id="3" name="Текст 2"/>
          <p:cNvSpPr>
            <a:spLocks noGrp="1"/>
          </p:cNvSpPr>
          <p:nvPr>
            <p:ph type="body" sz="half" idx="1"/>
          </p:nvPr>
        </p:nvSpPr>
        <p:spPr>
          <a:xfrm>
            <a:off x="714379" y="1285875"/>
            <a:ext cx="4857750" cy="5572125"/>
          </a:xfrm>
        </p:spPr>
        <p:txBody>
          <a:bodyPr>
            <a:normAutofit fontScale="62500" lnSpcReduction="20000"/>
          </a:bodyPr>
          <a:lstStyle/>
          <a:p>
            <a:pPr marL="274320" indent="-274320" fontAlgn="auto">
              <a:spcAft>
                <a:spcPts val="0"/>
              </a:spcAft>
              <a:buFont typeface="Wingdings 2"/>
              <a:buChar char=""/>
              <a:defRPr/>
            </a:pPr>
            <a:r>
              <a:rPr lang="ru-RU" dirty="0" smtClean="0"/>
              <a:t>Для изменения интервала и положения символов используется вкладыш </a:t>
            </a:r>
            <a:r>
              <a:rPr lang="ru-RU" b="1" dirty="0" smtClean="0"/>
              <a:t>Положение на странице </a:t>
            </a:r>
            <a:r>
              <a:rPr lang="ru-RU" dirty="0" smtClean="0"/>
              <a:t>диалогового окна </a:t>
            </a:r>
            <a:r>
              <a:rPr lang="ru-RU" b="1" dirty="0" smtClean="0"/>
              <a:t>Шрифт. </a:t>
            </a:r>
          </a:p>
          <a:p>
            <a:pPr marL="274320" indent="-274320" fontAlgn="auto">
              <a:spcAft>
                <a:spcPts val="0"/>
              </a:spcAft>
              <a:buFont typeface="Wingdings 2"/>
              <a:buChar char=""/>
              <a:defRPr/>
            </a:pPr>
            <a:r>
              <a:rPr lang="ru-RU" dirty="0" smtClean="0"/>
              <a:t>В поле  </a:t>
            </a:r>
            <a:r>
              <a:rPr lang="ru-RU" b="1" dirty="0" smtClean="0"/>
              <a:t>Масштаб</a:t>
            </a:r>
            <a:r>
              <a:rPr lang="ru-RU" dirty="0" smtClean="0"/>
              <a:t> выбирается степень растяжения или сжатия символов.</a:t>
            </a:r>
          </a:p>
          <a:p>
            <a:pPr marL="274320" indent="-274320" fontAlgn="auto">
              <a:spcAft>
                <a:spcPts val="0"/>
              </a:spcAft>
              <a:buFont typeface="Wingdings 2"/>
              <a:buChar char=""/>
              <a:defRPr/>
            </a:pPr>
            <a:r>
              <a:rPr lang="ru-RU" dirty="0" smtClean="0"/>
              <a:t>В поле  </a:t>
            </a:r>
            <a:r>
              <a:rPr lang="ru-RU" b="1" dirty="0" smtClean="0"/>
              <a:t>Интервал</a:t>
            </a:r>
            <a:r>
              <a:rPr lang="ru-RU" dirty="0" smtClean="0"/>
              <a:t> устанавливается межсимвольный интервал:</a:t>
            </a:r>
          </a:p>
          <a:p>
            <a:pPr marL="521208" lvl="1" fontAlgn="auto">
              <a:spcAft>
                <a:spcPts val="0"/>
              </a:spcAft>
              <a:buClr>
                <a:schemeClr val="accent4"/>
              </a:buClr>
              <a:buFont typeface="Wingdings 2"/>
              <a:buChar char=""/>
              <a:defRPr/>
            </a:pPr>
            <a:r>
              <a:rPr lang="ru-RU" sz="2600" b="1" dirty="0" smtClean="0">
                <a:solidFill>
                  <a:schemeClr val="tx1">
                    <a:tint val="85000"/>
                  </a:schemeClr>
                </a:solidFill>
              </a:rPr>
              <a:t>Обычный – </a:t>
            </a:r>
            <a:r>
              <a:rPr lang="ru-RU" sz="2600" dirty="0" err="1" smtClean="0">
                <a:solidFill>
                  <a:schemeClr val="tx1">
                    <a:tint val="85000"/>
                  </a:schemeClr>
                </a:solidFill>
              </a:rPr>
              <a:t>обычный</a:t>
            </a:r>
            <a:r>
              <a:rPr lang="ru-RU" sz="2600" dirty="0" smtClean="0">
                <a:solidFill>
                  <a:schemeClr val="tx1">
                    <a:tint val="85000"/>
                  </a:schemeClr>
                </a:solidFill>
              </a:rPr>
              <a:t> интервал;</a:t>
            </a:r>
          </a:p>
          <a:p>
            <a:pPr marL="521208" lvl="1" fontAlgn="auto">
              <a:spcAft>
                <a:spcPts val="0"/>
              </a:spcAft>
              <a:buClr>
                <a:schemeClr val="accent4"/>
              </a:buClr>
              <a:buFont typeface="Wingdings 2"/>
              <a:buChar char=""/>
              <a:defRPr/>
            </a:pPr>
            <a:r>
              <a:rPr lang="ru-RU" sz="2600" b="1" dirty="0" smtClean="0">
                <a:solidFill>
                  <a:schemeClr val="tx1">
                    <a:tint val="85000"/>
                  </a:schemeClr>
                </a:solidFill>
              </a:rPr>
              <a:t>Разреженный – </a:t>
            </a:r>
            <a:r>
              <a:rPr lang="ru-RU" sz="2600" dirty="0" smtClean="0">
                <a:solidFill>
                  <a:schemeClr val="tx1">
                    <a:tint val="85000"/>
                  </a:schemeClr>
                </a:solidFill>
              </a:rPr>
              <a:t>расстояние между символами увеличивается до значения, указанного в поле </a:t>
            </a:r>
            <a:r>
              <a:rPr lang="ru-RU" sz="2600" b="1" dirty="0" smtClean="0">
                <a:solidFill>
                  <a:schemeClr val="tx1">
                    <a:tint val="85000"/>
                  </a:schemeClr>
                </a:solidFill>
              </a:rPr>
              <a:t>на</a:t>
            </a:r>
            <a:r>
              <a:rPr lang="ru-RU" sz="2600" dirty="0" smtClean="0">
                <a:solidFill>
                  <a:schemeClr val="tx1">
                    <a:tint val="85000"/>
                  </a:schemeClr>
                </a:solidFill>
              </a:rPr>
              <a:t>;</a:t>
            </a:r>
          </a:p>
          <a:p>
            <a:pPr marL="521208" lvl="1" fontAlgn="auto">
              <a:spcAft>
                <a:spcPts val="0"/>
              </a:spcAft>
              <a:buClr>
                <a:schemeClr val="accent4"/>
              </a:buClr>
              <a:buFont typeface="Wingdings 2"/>
              <a:buChar char=""/>
              <a:defRPr/>
            </a:pPr>
            <a:r>
              <a:rPr lang="ru-RU" sz="2600" b="1" dirty="0" smtClean="0">
                <a:solidFill>
                  <a:schemeClr val="tx1">
                    <a:tint val="85000"/>
                  </a:schemeClr>
                </a:solidFill>
              </a:rPr>
              <a:t>Уплотненный</a:t>
            </a:r>
            <a:r>
              <a:rPr lang="ru-RU" sz="2600" dirty="0" smtClean="0">
                <a:solidFill>
                  <a:schemeClr val="tx1">
                    <a:tint val="85000"/>
                  </a:schemeClr>
                </a:solidFill>
              </a:rPr>
              <a:t> – расстояние между символами уменьшается до значения, указанного в поле </a:t>
            </a:r>
            <a:r>
              <a:rPr lang="ru-RU" sz="2600" b="1" dirty="0" smtClean="0">
                <a:solidFill>
                  <a:schemeClr val="tx1">
                    <a:tint val="85000"/>
                  </a:schemeClr>
                </a:solidFill>
              </a:rPr>
              <a:t>на.</a:t>
            </a:r>
            <a:endParaRPr lang="ru-RU" sz="2600" dirty="0" smtClean="0">
              <a:solidFill>
                <a:schemeClr val="tx1">
                  <a:tint val="85000"/>
                </a:schemeClr>
              </a:solidFill>
            </a:endParaRPr>
          </a:p>
          <a:p>
            <a:pPr marL="274320" indent="-274320" fontAlgn="auto">
              <a:spcAft>
                <a:spcPts val="0"/>
              </a:spcAft>
              <a:buFont typeface="Wingdings 2"/>
              <a:buChar char=""/>
              <a:defRPr/>
            </a:pPr>
            <a:r>
              <a:rPr lang="ru-RU" dirty="0" smtClean="0"/>
              <a:t>В поле  </a:t>
            </a:r>
            <a:r>
              <a:rPr lang="ru-RU" b="1" dirty="0" smtClean="0"/>
              <a:t>Смещение</a:t>
            </a:r>
            <a:r>
              <a:rPr lang="ru-RU" dirty="0" smtClean="0"/>
              <a:t> устанавливается вертикальное положение символов:</a:t>
            </a:r>
          </a:p>
          <a:p>
            <a:pPr marL="521208" lvl="1" fontAlgn="auto">
              <a:spcAft>
                <a:spcPts val="0"/>
              </a:spcAft>
              <a:buClr>
                <a:schemeClr val="accent4"/>
              </a:buClr>
              <a:buFont typeface="Wingdings 2"/>
              <a:buChar char=""/>
              <a:defRPr/>
            </a:pPr>
            <a:r>
              <a:rPr lang="ru-RU" sz="2600" b="1" dirty="0" smtClean="0">
                <a:solidFill>
                  <a:schemeClr val="tx1">
                    <a:tint val="85000"/>
                  </a:schemeClr>
                </a:solidFill>
              </a:rPr>
              <a:t>Нет</a:t>
            </a:r>
            <a:r>
              <a:rPr lang="ru-RU" sz="2600" dirty="0" smtClean="0">
                <a:solidFill>
                  <a:schemeClr val="tx1">
                    <a:tint val="85000"/>
                  </a:schemeClr>
                </a:solidFill>
              </a:rPr>
              <a:t> – обычное положение;</a:t>
            </a:r>
          </a:p>
          <a:p>
            <a:pPr marL="521208" lvl="1" fontAlgn="auto">
              <a:spcAft>
                <a:spcPts val="0"/>
              </a:spcAft>
              <a:buClr>
                <a:schemeClr val="accent4"/>
              </a:buClr>
              <a:buFont typeface="Wingdings 2"/>
              <a:buChar char=""/>
              <a:defRPr/>
            </a:pPr>
            <a:r>
              <a:rPr lang="ru-RU" sz="2600" b="1" dirty="0" smtClean="0">
                <a:solidFill>
                  <a:schemeClr val="tx1">
                    <a:tint val="85000"/>
                  </a:schemeClr>
                </a:solidFill>
              </a:rPr>
              <a:t>Вверх</a:t>
            </a:r>
            <a:r>
              <a:rPr lang="ru-RU" sz="2600" dirty="0" smtClean="0">
                <a:solidFill>
                  <a:schemeClr val="tx1">
                    <a:tint val="85000"/>
                  </a:schemeClr>
                </a:solidFill>
              </a:rPr>
              <a:t> – символы располагаются выше базовой линии на величину, указанную в поле </a:t>
            </a:r>
            <a:r>
              <a:rPr lang="ru-RU" sz="2600" b="1" dirty="0" smtClean="0">
                <a:solidFill>
                  <a:schemeClr val="tx1">
                    <a:tint val="85000"/>
                  </a:schemeClr>
                </a:solidFill>
              </a:rPr>
              <a:t>на;</a:t>
            </a:r>
            <a:endParaRPr lang="ru-RU" sz="2600" dirty="0" smtClean="0">
              <a:solidFill>
                <a:schemeClr val="tx1">
                  <a:tint val="85000"/>
                </a:schemeClr>
              </a:solidFill>
            </a:endParaRPr>
          </a:p>
          <a:p>
            <a:pPr marL="521208" lvl="1" fontAlgn="auto">
              <a:spcAft>
                <a:spcPts val="0"/>
              </a:spcAft>
              <a:buClr>
                <a:schemeClr val="accent4"/>
              </a:buClr>
              <a:buFont typeface="Wingdings 2"/>
              <a:buChar char=""/>
              <a:defRPr/>
            </a:pPr>
            <a:r>
              <a:rPr lang="ru-RU" sz="2600" b="1" dirty="0" smtClean="0">
                <a:solidFill>
                  <a:schemeClr val="tx1">
                    <a:tint val="85000"/>
                  </a:schemeClr>
                </a:solidFill>
              </a:rPr>
              <a:t>Вниз</a:t>
            </a:r>
            <a:r>
              <a:rPr lang="ru-RU" sz="2600" dirty="0" smtClean="0">
                <a:solidFill>
                  <a:schemeClr val="tx1">
                    <a:tint val="85000"/>
                  </a:schemeClr>
                </a:solidFill>
              </a:rPr>
              <a:t> – символы располагаются ниже базовой линии на величину, указанную в поле </a:t>
            </a:r>
            <a:r>
              <a:rPr lang="ru-RU" sz="2600" b="1" dirty="0" smtClean="0">
                <a:solidFill>
                  <a:schemeClr val="tx1">
                    <a:tint val="85000"/>
                  </a:schemeClr>
                </a:solidFill>
              </a:rPr>
              <a:t>на.</a:t>
            </a:r>
            <a:endParaRPr lang="ru-RU" sz="2600" dirty="0" smtClean="0">
              <a:solidFill>
                <a:schemeClr val="tx1">
                  <a:tint val="85000"/>
                </a:schemeClr>
              </a:solidFill>
            </a:endParaRPr>
          </a:p>
          <a:p>
            <a:pPr marL="274320" indent="-274320" fontAlgn="auto">
              <a:spcAft>
                <a:spcPts val="0"/>
              </a:spcAft>
              <a:buFont typeface="Wingdings 2"/>
              <a:buChar char=""/>
              <a:defRPr/>
            </a:pPr>
            <a:endParaRPr lang="ru-RU" dirty="0"/>
          </a:p>
        </p:txBody>
      </p:sp>
      <p:pic>
        <p:nvPicPr>
          <p:cNvPr id="12292" name="Picture 2"/>
          <p:cNvPicPr>
            <a:picLocks noGrp="1" noChangeAspect="1" noChangeArrowheads="1"/>
          </p:cNvPicPr>
          <p:nvPr>
            <p:ph type="clipArt" sz="half" idx="2"/>
          </p:nvPr>
        </p:nvPicPr>
        <p:blipFill>
          <a:blip r:embed="rId2" cstate="print"/>
          <a:srcRect l="31647" t="30000" r="27998" b="20781"/>
          <a:stretch>
            <a:fillRect/>
          </a:stretch>
        </p:blipFill>
        <p:spPr>
          <a:xfrm>
            <a:off x="5143504" y="1785938"/>
            <a:ext cx="3643313" cy="3554412"/>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7772400" cy="752492"/>
          </a:xfrm>
        </p:spPr>
        <p:txBody>
          <a:bodyPr>
            <a:normAutofit fontScale="90000"/>
          </a:bodyPr>
          <a:lstStyle/>
          <a:p>
            <a:pPr fontAlgn="auto">
              <a:spcAft>
                <a:spcPts val="0"/>
              </a:spcAft>
              <a:defRPr/>
            </a:pPr>
            <a:r>
              <a:rPr lang="ru-RU" dirty="0" smtClean="0"/>
              <a:t>Форматирование абзацев</a:t>
            </a:r>
            <a:endParaRPr lang="ru-RU" dirty="0"/>
          </a:p>
        </p:txBody>
      </p:sp>
      <p:sp>
        <p:nvSpPr>
          <p:cNvPr id="3" name="Текст 2"/>
          <p:cNvSpPr>
            <a:spLocks noGrp="1"/>
          </p:cNvSpPr>
          <p:nvPr>
            <p:ph type="body" sz="half" idx="1"/>
          </p:nvPr>
        </p:nvSpPr>
        <p:spPr>
          <a:xfrm>
            <a:off x="714379" y="1214436"/>
            <a:ext cx="3786188" cy="5143500"/>
          </a:xfrm>
        </p:spPr>
        <p:txBody>
          <a:bodyPr>
            <a:normAutofit fontScale="77500" lnSpcReduction="20000"/>
          </a:bodyPr>
          <a:lstStyle/>
          <a:p>
            <a:pPr marL="274320" indent="-274320" fontAlgn="auto">
              <a:spcAft>
                <a:spcPts val="0"/>
              </a:spcAft>
              <a:buNone/>
              <a:defRPr/>
            </a:pPr>
            <a:r>
              <a:rPr lang="ru-RU" dirty="0" smtClean="0"/>
              <a:t>	Для установления параметров абзаца используется команда </a:t>
            </a:r>
            <a:r>
              <a:rPr lang="ru-RU" b="1" dirty="0" smtClean="0"/>
              <a:t>Абзац </a:t>
            </a:r>
            <a:r>
              <a:rPr lang="ru-RU" dirty="0" smtClean="0"/>
              <a:t>из панели инструментов </a:t>
            </a:r>
            <a:r>
              <a:rPr lang="ru-RU" b="1" dirty="0" smtClean="0"/>
              <a:t>Главная.</a:t>
            </a:r>
            <a:r>
              <a:rPr lang="ru-RU" dirty="0" smtClean="0"/>
              <a:t> После выбора этой команды появляется диалоговое окно </a:t>
            </a:r>
            <a:r>
              <a:rPr lang="ru-RU" b="1" dirty="0" smtClean="0"/>
              <a:t>Абзац</a:t>
            </a:r>
            <a:r>
              <a:rPr lang="ru-RU" dirty="0" smtClean="0"/>
              <a:t>. Для установления абзацных отступов и интервалов необходимо выбрать вкладыш </a:t>
            </a:r>
            <a:r>
              <a:rPr lang="ru-RU" b="1" dirty="0" smtClean="0"/>
              <a:t>Отступы и интервалы. </a:t>
            </a:r>
            <a:endParaRPr lang="ru-RU" dirty="0"/>
          </a:p>
        </p:txBody>
      </p:sp>
      <p:pic>
        <p:nvPicPr>
          <p:cNvPr id="13316" name="Picture 2"/>
          <p:cNvPicPr>
            <a:picLocks noGrp="1" noChangeAspect="1" noChangeArrowheads="1"/>
          </p:cNvPicPr>
          <p:nvPr>
            <p:ph type="clipArt" sz="half" idx="2"/>
          </p:nvPr>
        </p:nvPicPr>
        <p:blipFill>
          <a:blip r:embed="rId2" cstate="print"/>
          <a:srcRect l="35625" t="2344" r="47501" b="85938"/>
          <a:stretch>
            <a:fillRect/>
          </a:stretch>
        </p:blipFill>
        <p:spPr>
          <a:xfrm>
            <a:off x="5286379" y="1000124"/>
            <a:ext cx="2886075" cy="1603375"/>
          </a:xfrm>
          <a:noFill/>
        </p:spPr>
      </p:pic>
      <p:cxnSp>
        <p:nvCxnSpPr>
          <p:cNvPr id="6" name="Прямая со стрелкой 5"/>
          <p:cNvCxnSpPr/>
          <p:nvPr/>
        </p:nvCxnSpPr>
        <p:spPr>
          <a:xfrm>
            <a:off x="4286254" y="2071686"/>
            <a:ext cx="3643313" cy="28575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13318" name="Picture 3"/>
          <p:cNvPicPr>
            <a:picLocks noChangeAspect="1" noChangeArrowheads="1"/>
          </p:cNvPicPr>
          <p:nvPr/>
        </p:nvPicPr>
        <p:blipFill>
          <a:blip r:embed="rId3" cstate="print"/>
          <a:srcRect l="32227" t="20508" r="32617" b="26758"/>
          <a:stretch>
            <a:fillRect/>
          </a:stretch>
        </p:blipFill>
        <p:spPr bwMode="auto">
          <a:xfrm>
            <a:off x="5143504" y="2614611"/>
            <a:ext cx="3357563" cy="4029075"/>
          </a:xfrm>
          <a:prstGeom prst="rect">
            <a:avLst/>
          </a:prstGeom>
          <a:noFill/>
          <a:ln w="9525">
            <a:noFill/>
            <a:miter lim="800000"/>
            <a:headEnd/>
            <a:tailEnd/>
          </a:ln>
        </p:spPr>
      </p:pic>
      <p:cxnSp>
        <p:nvCxnSpPr>
          <p:cNvPr id="13" name="Прямая со стрелкой 12"/>
          <p:cNvCxnSpPr/>
          <p:nvPr/>
        </p:nvCxnSpPr>
        <p:spPr>
          <a:xfrm rot="5400000" flipH="1" flipV="1">
            <a:off x="3286129" y="3714749"/>
            <a:ext cx="2714625" cy="12858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772400" cy="681054"/>
          </a:xfrm>
        </p:spPr>
        <p:txBody>
          <a:bodyPr>
            <a:normAutofit fontScale="90000"/>
          </a:bodyPr>
          <a:lstStyle/>
          <a:p>
            <a:pPr fontAlgn="auto">
              <a:spcAft>
                <a:spcPts val="0"/>
              </a:spcAft>
              <a:defRPr/>
            </a:pPr>
            <a:r>
              <a:rPr lang="ru-RU" dirty="0" smtClean="0"/>
              <a:t>Форматирование абзацев</a:t>
            </a:r>
            <a:endParaRPr lang="ru-RU" dirty="0"/>
          </a:p>
        </p:txBody>
      </p:sp>
      <p:sp>
        <p:nvSpPr>
          <p:cNvPr id="3" name="Текст 2"/>
          <p:cNvSpPr>
            <a:spLocks noGrp="1"/>
          </p:cNvSpPr>
          <p:nvPr>
            <p:ph type="body" sz="half" idx="1"/>
          </p:nvPr>
        </p:nvSpPr>
        <p:spPr>
          <a:xfrm>
            <a:off x="571504" y="928687"/>
            <a:ext cx="4643438" cy="5786437"/>
          </a:xfrm>
        </p:spPr>
        <p:txBody>
          <a:bodyPr>
            <a:normAutofit fontScale="62500" lnSpcReduction="20000"/>
          </a:bodyPr>
          <a:lstStyle/>
          <a:p>
            <a:pPr marL="274320" indent="-274320" fontAlgn="auto">
              <a:spcAft>
                <a:spcPts val="0"/>
              </a:spcAft>
              <a:buFont typeface="Wingdings 2"/>
              <a:buChar char=""/>
              <a:defRPr/>
            </a:pPr>
            <a:r>
              <a:rPr lang="ru-RU" dirty="0" smtClean="0"/>
              <a:t>В поле </a:t>
            </a:r>
            <a:r>
              <a:rPr lang="ru-RU" b="1" dirty="0" smtClean="0"/>
              <a:t>Выравнивание </a:t>
            </a:r>
            <a:r>
              <a:rPr lang="ru-RU" dirty="0" smtClean="0"/>
              <a:t>устанавливается способ выравнивания абзаца:</a:t>
            </a:r>
          </a:p>
          <a:p>
            <a:pPr marL="521208" lvl="1" fontAlgn="auto">
              <a:spcAft>
                <a:spcPts val="0"/>
              </a:spcAft>
              <a:buClr>
                <a:schemeClr val="accent4"/>
              </a:buClr>
              <a:buFont typeface="Wingdings 2"/>
              <a:buChar char=""/>
              <a:defRPr/>
            </a:pPr>
            <a:r>
              <a:rPr lang="ru-RU" b="1" dirty="0" smtClean="0">
                <a:solidFill>
                  <a:schemeClr val="tx1">
                    <a:tint val="85000"/>
                  </a:schemeClr>
                </a:solidFill>
              </a:rPr>
              <a:t>По левому краю</a:t>
            </a:r>
            <a:r>
              <a:rPr lang="ru-RU" dirty="0" smtClean="0">
                <a:solidFill>
                  <a:schemeClr val="tx1">
                    <a:tint val="85000"/>
                  </a:schemeClr>
                </a:solidFill>
              </a:rPr>
              <a:t> – абзац выравнивается по левому полю страницы;</a:t>
            </a:r>
          </a:p>
          <a:p>
            <a:pPr marL="521208" lvl="1" fontAlgn="auto">
              <a:spcAft>
                <a:spcPts val="0"/>
              </a:spcAft>
              <a:buClr>
                <a:schemeClr val="accent4"/>
              </a:buClr>
              <a:buFont typeface="Wingdings 2"/>
              <a:buChar char=""/>
              <a:defRPr/>
            </a:pPr>
            <a:r>
              <a:rPr lang="ru-RU" b="1" dirty="0" smtClean="0">
                <a:solidFill>
                  <a:schemeClr val="tx1">
                    <a:tint val="85000"/>
                  </a:schemeClr>
                </a:solidFill>
              </a:rPr>
              <a:t>По центру</a:t>
            </a:r>
            <a:r>
              <a:rPr lang="ru-RU" dirty="0" smtClean="0">
                <a:solidFill>
                  <a:schemeClr val="tx1">
                    <a:tint val="85000"/>
                  </a:schemeClr>
                </a:solidFill>
              </a:rPr>
              <a:t> – абзац центрируется между левым и правым полем страницы;</a:t>
            </a:r>
          </a:p>
          <a:p>
            <a:pPr marL="521208" lvl="1" fontAlgn="auto">
              <a:spcAft>
                <a:spcPts val="0"/>
              </a:spcAft>
              <a:buClr>
                <a:schemeClr val="accent4"/>
              </a:buClr>
              <a:buFont typeface="Wingdings 2"/>
              <a:buChar char=""/>
              <a:defRPr/>
            </a:pPr>
            <a:r>
              <a:rPr lang="ru-RU" b="1" dirty="0" smtClean="0">
                <a:solidFill>
                  <a:schemeClr val="tx1">
                    <a:tint val="85000"/>
                  </a:schemeClr>
                </a:solidFill>
              </a:rPr>
              <a:t>По правому краю</a:t>
            </a:r>
            <a:r>
              <a:rPr lang="ru-RU" dirty="0" smtClean="0">
                <a:solidFill>
                  <a:schemeClr val="tx1">
                    <a:tint val="85000"/>
                  </a:schemeClr>
                </a:solidFill>
              </a:rPr>
              <a:t> – абзац выравнивается по правому полю страницы;</a:t>
            </a:r>
          </a:p>
          <a:p>
            <a:pPr marL="521208" lvl="1" fontAlgn="auto">
              <a:spcAft>
                <a:spcPts val="0"/>
              </a:spcAft>
              <a:buClr>
                <a:schemeClr val="accent4"/>
              </a:buClr>
              <a:buFont typeface="Wingdings 2"/>
              <a:buChar char=""/>
              <a:defRPr/>
            </a:pPr>
            <a:r>
              <a:rPr lang="ru-RU" b="1" dirty="0" smtClean="0">
                <a:solidFill>
                  <a:schemeClr val="tx1">
                    <a:tint val="85000"/>
                  </a:schemeClr>
                </a:solidFill>
              </a:rPr>
              <a:t>По ширине – </a:t>
            </a:r>
            <a:r>
              <a:rPr lang="ru-RU" dirty="0" smtClean="0">
                <a:solidFill>
                  <a:schemeClr val="tx1">
                    <a:tint val="85000"/>
                  </a:schemeClr>
                </a:solidFill>
              </a:rPr>
              <a:t>абзац выравнивается по обеим полям страницы.</a:t>
            </a:r>
          </a:p>
          <a:p>
            <a:pPr marL="274320" indent="-274320" fontAlgn="auto">
              <a:spcAft>
                <a:spcPts val="0"/>
              </a:spcAft>
              <a:buFont typeface="Wingdings 2"/>
              <a:buChar char=""/>
              <a:defRPr/>
            </a:pPr>
            <a:r>
              <a:rPr lang="ru-RU" dirty="0" smtClean="0"/>
              <a:t>В полях </a:t>
            </a:r>
            <a:r>
              <a:rPr lang="ru-RU" b="1" dirty="0" smtClean="0"/>
              <a:t>слева </a:t>
            </a:r>
            <a:r>
              <a:rPr lang="ru-RU" dirty="0" smtClean="0"/>
              <a:t>и </a:t>
            </a:r>
            <a:r>
              <a:rPr lang="ru-RU" b="1" dirty="0" smtClean="0"/>
              <a:t>справа </a:t>
            </a:r>
            <a:r>
              <a:rPr lang="ru-RU" dirty="0" smtClean="0"/>
              <a:t>устанавливаются расстояния от левого и правого полей до границ абзаца.</a:t>
            </a:r>
          </a:p>
          <a:p>
            <a:pPr marL="274320" indent="-274320" fontAlgn="auto">
              <a:spcAft>
                <a:spcPts val="0"/>
              </a:spcAft>
              <a:buFont typeface="Wingdings 2"/>
              <a:buChar char=""/>
              <a:defRPr/>
            </a:pPr>
            <a:r>
              <a:rPr lang="ru-RU" dirty="0" smtClean="0"/>
              <a:t>В поле </a:t>
            </a:r>
            <a:r>
              <a:rPr lang="ru-RU" b="1" dirty="0" smtClean="0"/>
              <a:t>первая срока</a:t>
            </a:r>
            <a:r>
              <a:rPr lang="ru-RU" dirty="0" smtClean="0"/>
              <a:t> – вид отступа первой строки абзаца:</a:t>
            </a:r>
          </a:p>
          <a:p>
            <a:pPr marL="521208" lvl="1" fontAlgn="auto">
              <a:spcAft>
                <a:spcPts val="0"/>
              </a:spcAft>
              <a:buClr>
                <a:schemeClr val="accent4"/>
              </a:buClr>
              <a:buFont typeface="Wingdings 2"/>
              <a:buChar char=""/>
              <a:defRPr/>
            </a:pPr>
            <a:r>
              <a:rPr lang="ru-RU" b="1" dirty="0" smtClean="0">
                <a:solidFill>
                  <a:schemeClr val="tx1">
                    <a:tint val="85000"/>
                  </a:schemeClr>
                </a:solidFill>
              </a:rPr>
              <a:t>(нет)</a:t>
            </a:r>
            <a:r>
              <a:rPr lang="ru-RU" dirty="0" smtClean="0">
                <a:solidFill>
                  <a:schemeClr val="tx1">
                    <a:tint val="85000"/>
                  </a:schemeClr>
                </a:solidFill>
              </a:rPr>
              <a:t> – отступ отсутствует;</a:t>
            </a:r>
          </a:p>
          <a:p>
            <a:pPr marL="521208" lvl="1" fontAlgn="auto">
              <a:spcAft>
                <a:spcPts val="0"/>
              </a:spcAft>
              <a:buClr>
                <a:schemeClr val="accent4"/>
              </a:buClr>
              <a:buFont typeface="Wingdings 2"/>
              <a:buChar char=""/>
              <a:defRPr/>
            </a:pPr>
            <a:r>
              <a:rPr lang="ru-RU" b="1" dirty="0" smtClean="0">
                <a:solidFill>
                  <a:schemeClr val="tx1">
                    <a:tint val="85000"/>
                  </a:schemeClr>
                </a:solidFill>
              </a:rPr>
              <a:t>Отступ</a:t>
            </a:r>
            <a:r>
              <a:rPr lang="ru-RU" dirty="0" smtClean="0">
                <a:solidFill>
                  <a:schemeClr val="tx1">
                    <a:tint val="85000"/>
                  </a:schemeClr>
                </a:solidFill>
              </a:rPr>
              <a:t> – красная строка, расстояние указывается в поле </a:t>
            </a:r>
            <a:r>
              <a:rPr lang="ru-RU" b="1" dirty="0" smtClean="0">
                <a:solidFill>
                  <a:schemeClr val="tx1">
                    <a:tint val="85000"/>
                  </a:schemeClr>
                </a:solidFill>
              </a:rPr>
              <a:t>на;</a:t>
            </a:r>
            <a:endParaRPr lang="ru-RU" dirty="0" smtClean="0">
              <a:solidFill>
                <a:schemeClr val="tx1">
                  <a:tint val="85000"/>
                </a:schemeClr>
              </a:solidFill>
            </a:endParaRPr>
          </a:p>
          <a:p>
            <a:pPr marL="521208" lvl="1" fontAlgn="auto">
              <a:spcAft>
                <a:spcPts val="0"/>
              </a:spcAft>
              <a:buClr>
                <a:schemeClr val="accent4"/>
              </a:buClr>
              <a:buFont typeface="Wingdings 2"/>
              <a:buChar char=""/>
              <a:defRPr/>
            </a:pPr>
            <a:r>
              <a:rPr lang="ru-RU" b="1" dirty="0" smtClean="0">
                <a:solidFill>
                  <a:schemeClr val="tx1">
                    <a:tint val="85000"/>
                  </a:schemeClr>
                </a:solidFill>
              </a:rPr>
              <a:t>Выступ</a:t>
            </a:r>
            <a:r>
              <a:rPr lang="ru-RU" dirty="0" smtClean="0">
                <a:solidFill>
                  <a:schemeClr val="tx1">
                    <a:tint val="85000"/>
                  </a:schemeClr>
                </a:solidFill>
              </a:rPr>
              <a:t> – отрицательный отступ, расстояние указывается в поле </a:t>
            </a:r>
            <a:r>
              <a:rPr lang="ru-RU" b="1" dirty="0" smtClean="0">
                <a:solidFill>
                  <a:schemeClr val="tx1">
                    <a:tint val="85000"/>
                  </a:schemeClr>
                </a:solidFill>
              </a:rPr>
              <a:t>на.</a:t>
            </a:r>
            <a:endParaRPr lang="ru-RU" dirty="0" smtClean="0">
              <a:solidFill>
                <a:schemeClr val="tx1">
                  <a:tint val="85000"/>
                </a:schemeClr>
              </a:solidFill>
            </a:endParaRPr>
          </a:p>
        </p:txBody>
      </p:sp>
      <p:pic>
        <p:nvPicPr>
          <p:cNvPr id="14340" name="Picture 3"/>
          <p:cNvPicPr>
            <a:picLocks noGrp="1" noChangeAspect="1" noChangeArrowheads="1"/>
          </p:cNvPicPr>
          <p:nvPr>
            <p:ph type="clipArt" sz="half" idx="2"/>
          </p:nvPr>
        </p:nvPicPr>
        <p:blipFill>
          <a:blip r:embed="rId2" cstate="print"/>
          <a:srcRect l="32227" t="20508" r="32617" b="26758"/>
          <a:stretch>
            <a:fillRect/>
          </a:stretch>
        </p:blipFill>
        <p:spPr>
          <a:xfrm>
            <a:off x="5286379" y="1500187"/>
            <a:ext cx="3429000" cy="411480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752492"/>
          </a:xfrm>
        </p:spPr>
        <p:txBody>
          <a:bodyPr>
            <a:normAutofit fontScale="90000"/>
          </a:bodyPr>
          <a:lstStyle/>
          <a:p>
            <a:pPr fontAlgn="auto">
              <a:spcAft>
                <a:spcPts val="0"/>
              </a:spcAft>
              <a:defRPr/>
            </a:pPr>
            <a:r>
              <a:rPr lang="ru-RU" dirty="0" smtClean="0"/>
              <a:t>Форматирование абзацев</a:t>
            </a:r>
            <a:endParaRPr lang="ru-RU" dirty="0"/>
          </a:p>
        </p:txBody>
      </p:sp>
      <p:sp>
        <p:nvSpPr>
          <p:cNvPr id="3" name="Текст 2"/>
          <p:cNvSpPr>
            <a:spLocks noGrp="1"/>
          </p:cNvSpPr>
          <p:nvPr>
            <p:ph type="body" sz="half" idx="1"/>
          </p:nvPr>
        </p:nvSpPr>
        <p:spPr>
          <a:xfrm>
            <a:off x="714380" y="1357312"/>
            <a:ext cx="4643438" cy="5286375"/>
          </a:xfrm>
        </p:spPr>
        <p:txBody>
          <a:bodyPr>
            <a:normAutofit fontScale="62500" lnSpcReduction="20000"/>
          </a:bodyPr>
          <a:lstStyle/>
          <a:p>
            <a:pPr marL="274320" indent="-274320" fontAlgn="auto">
              <a:spcAft>
                <a:spcPts val="0"/>
              </a:spcAft>
              <a:buFont typeface="Wingdings 2"/>
              <a:buChar char=""/>
              <a:defRPr/>
            </a:pPr>
            <a:r>
              <a:rPr lang="ru-RU" dirty="0" smtClean="0"/>
              <a:t>В полях </a:t>
            </a:r>
            <a:r>
              <a:rPr lang="ru-RU" b="1" dirty="0" smtClean="0"/>
              <a:t>перед </a:t>
            </a:r>
            <a:r>
              <a:rPr lang="ru-RU" dirty="0" smtClean="0"/>
              <a:t>и </a:t>
            </a:r>
            <a:r>
              <a:rPr lang="ru-RU" b="1" dirty="0" smtClean="0"/>
              <a:t>после – </a:t>
            </a:r>
            <a:r>
              <a:rPr lang="ru-RU" dirty="0" smtClean="0"/>
              <a:t>расстояния соответственно перед первой строкой абзаца и после последней строки абзаца.</a:t>
            </a:r>
          </a:p>
          <a:p>
            <a:pPr marL="274320" indent="-274320" fontAlgn="auto">
              <a:spcAft>
                <a:spcPts val="0"/>
              </a:spcAft>
              <a:buFont typeface="Wingdings 2"/>
              <a:buChar char=""/>
              <a:defRPr/>
            </a:pPr>
            <a:r>
              <a:rPr lang="ru-RU" dirty="0" smtClean="0"/>
              <a:t>В поле </a:t>
            </a:r>
            <a:r>
              <a:rPr lang="ru-RU" b="1" dirty="0" smtClean="0"/>
              <a:t>междустрочный – </a:t>
            </a:r>
            <a:r>
              <a:rPr lang="ru-RU" dirty="0" smtClean="0"/>
              <a:t>интервал между строками внутри абзаца:</a:t>
            </a:r>
          </a:p>
          <a:p>
            <a:pPr marL="521208" lvl="1" fontAlgn="auto">
              <a:spcAft>
                <a:spcPts val="0"/>
              </a:spcAft>
              <a:buClr>
                <a:schemeClr val="accent4"/>
              </a:buClr>
              <a:buFont typeface="Wingdings 2"/>
              <a:buChar char=""/>
              <a:defRPr/>
            </a:pPr>
            <a:r>
              <a:rPr lang="ru-RU" b="1" dirty="0" smtClean="0">
                <a:solidFill>
                  <a:schemeClr val="tx1">
                    <a:tint val="85000"/>
                  </a:schemeClr>
                </a:solidFill>
              </a:rPr>
              <a:t>Одинарный – </a:t>
            </a:r>
            <a:r>
              <a:rPr lang="ru-RU" dirty="0" smtClean="0">
                <a:solidFill>
                  <a:schemeClr val="tx1">
                    <a:tint val="85000"/>
                  </a:schemeClr>
                </a:solidFill>
              </a:rPr>
              <a:t>интервал, стандартный для данного типа шрифта;</a:t>
            </a:r>
          </a:p>
          <a:p>
            <a:pPr marL="521208" lvl="1" fontAlgn="auto">
              <a:spcAft>
                <a:spcPts val="0"/>
              </a:spcAft>
              <a:buClr>
                <a:schemeClr val="accent4"/>
              </a:buClr>
              <a:buFont typeface="Wingdings 2"/>
              <a:buChar char=""/>
              <a:defRPr/>
            </a:pPr>
            <a:r>
              <a:rPr lang="ru-RU" b="1" dirty="0" smtClean="0">
                <a:solidFill>
                  <a:schemeClr val="tx1">
                    <a:tint val="85000"/>
                  </a:schemeClr>
                </a:solidFill>
              </a:rPr>
              <a:t>Полуторный</a:t>
            </a:r>
            <a:r>
              <a:rPr lang="ru-RU" dirty="0" smtClean="0">
                <a:solidFill>
                  <a:schemeClr val="tx1">
                    <a:tint val="85000"/>
                  </a:schemeClr>
                </a:solidFill>
              </a:rPr>
              <a:t> – интервал в 1,5 раза больше стандартного;</a:t>
            </a:r>
          </a:p>
          <a:p>
            <a:pPr marL="521208" lvl="1" fontAlgn="auto">
              <a:spcAft>
                <a:spcPts val="0"/>
              </a:spcAft>
              <a:buClr>
                <a:schemeClr val="accent4"/>
              </a:buClr>
              <a:buFont typeface="Wingdings 2"/>
              <a:buChar char=""/>
              <a:defRPr/>
            </a:pPr>
            <a:r>
              <a:rPr lang="ru-RU" b="1" dirty="0" smtClean="0">
                <a:solidFill>
                  <a:schemeClr val="tx1">
                    <a:tint val="85000"/>
                  </a:schemeClr>
                </a:solidFill>
              </a:rPr>
              <a:t>Двойной</a:t>
            </a:r>
            <a:r>
              <a:rPr lang="ru-RU" dirty="0" smtClean="0">
                <a:solidFill>
                  <a:schemeClr val="tx1">
                    <a:tint val="85000"/>
                  </a:schemeClr>
                </a:solidFill>
              </a:rPr>
              <a:t> – интервал в 2 раза больше стандартного;</a:t>
            </a:r>
          </a:p>
          <a:p>
            <a:pPr marL="521208" lvl="1" fontAlgn="auto">
              <a:spcAft>
                <a:spcPts val="0"/>
              </a:spcAft>
              <a:buClr>
                <a:schemeClr val="accent4"/>
              </a:buClr>
              <a:buFont typeface="Wingdings 2"/>
              <a:buChar char=""/>
              <a:defRPr/>
            </a:pPr>
            <a:r>
              <a:rPr lang="ru-RU" b="1" dirty="0" smtClean="0">
                <a:solidFill>
                  <a:schemeClr val="tx1">
                    <a:tint val="85000"/>
                  </a:schemeClr>
                </a:solidFill>
              </a:rPr>
              <a:t>Минимум</a:t>
            </a:r>
            <a:r>
              <a:rPr lang="ru-RU" dirty="0" smtClean="0">
                <a:solidFill>
                  <a:schemeClr val="tx1">
                    <a:tint val="85000"/>
                  </a:schemeClr>
                </a:solidFill>
              </a:rPr>
              <a:t> – интервал не менее указанного в поле </a:t>
            </a:r>
            <a:r>
              <a:rPr lang="ru-RU" b="1" dirty="0" smtClean="0">
                <a:solidFill>
                  <a:schemeClr val="tx1">
                    <a:tint val="85000"/>
                  </a:schemeClr>
                </a:solidFill>
              </a:rPr>
              <a:t>значение;</a:t>
            </a:r>
            <a:endParaRPr lang="ru-RU" dirty="0" smtClean="0">
              <a:solidFill>
                <a:schemeClr val="tx1">
                  <a:tint val="85000"/>
                </a:schemeClr>
              </a:solidFill>
            </a:endParaRPr>
          </a:p>
          <a:p>
            <a:pPr marL="521208" lvl="1" fontAlgn="auto">
              <a:spcAft>
                <a:spcPts val="0"/>
              </a:spcAft>
              <a:buClr>
                <a:schemeClr val="accent4"/>
              </a:buClr>
              <a:buFont typeface="Wingdings 2"/>
              <a:buChar char=""/>
              <a:defRPr/>
            </a:pPr>
            <a:r>
              <a:rPr lang="ru-RU" b="1" dirty="0" smtClean="0">
                <a:solidFill>
                  <a:schemeClr val="tx1">
                    <a:tint val="85000"/>
                  </a:schemeClr>
                </a:solidFill>
              </a:rPr>
              <a:t>Точно – </a:t>
            </a:r>
            <a:r>
              <a:rPr lang="ru-RU" dirty="0" smtClean="0">
                <a:solidFill>
                  <a:schemeClr val="tx1">
                    <a:tint val="85000"/>
                  </a:schemeClr>
                </a:solidFill>
              </a:rPr>
              <a:t>интервал, равный указанному в поле </a:t>
            </a:r>
            <a:r>
              <a:rPr lang="ru-RU" b="1" dirty="0" smtClean="0">
                <a:solidFill>
                  <a:schemeClr val="tx1">
                    <a:tint val="85000"/>
                  </a:schemeClr>
                </a:solidFill>
              </a:rPr>
              <a:t>значение;</a:t>
            </a:r>
            <a:endParaRPr lang="ru-RU" dirty="0" smtClean="0">
              <a:solidFill>
                <a:schemeClr val="tx1">
                  <a:tint val="85000"/>
                </a:schemeClr>
              </a:solidFill>
            </a:endParaRPr>
          </a:p>
          <a:p>
            <a:pPr marL="521208" lvl="1" fontAlgn="auto">
              <a:spcAft>
                <a:spcPts val="0"/>
              </a:spcAft>
              <a:buClr>
                <a:schemeClr val="accent4"/>
              </a:buClr>
              <a:buFont typeface="Wingdings 2"/>
              <a:buChar char=""/>
              <a:defRPr/>
            </a:pPr>
            <a:r>
              <a:rPr lang="ru-RU" b="1" dirty="0" smtClean="0">
                <a:solidFill>
                  <a:schemeClr val="tx1">
                    <a:tint val="85000"/>
                  </a:schemeClr>
                </a:solidFill>
              </a:rPr>
              <a:t>Множитель – </a:t>
            </a:r>
            <a:r>
              <a:rPr lang="ru-RU" dirty="0" smtClean="0">
                <a:solidFill>
                  <a:schemeClr val="tx1">
                    <a:tint val="85000"/>
                  </a:schemeClr>
                </a:solidFill>
              </a:rPr>
              <a:t>интервал, равный стандартному, умноженному на значение, указанное в поле </a:t>
            </a:r>
            <a:r>
              <a:rPr lang="ru-RU" b="1" dirty="0" smtClean="0">
                <a:solidFill>
                  <a:schemeClr val="tx1">
                    <a:tint val="85000"/>
                  </a:schemeClr>
                </a:solidFill>
              </a:rPr>
              <a:t>значение;</a:t>
            </a:r>
            <a:endParaRPr lang="ru-RU" dirty="0" smtClean="0">
              <a:solidFill>
                <a:schemeClr val="tx1">
                  <a:tint val="85000"/>
                </a:schemeClr>
              </a:solidFill>
            </a:endParaRPr>
          </a:p>
          <a:p>
            <a:pPr marL="274320" indent="-274320" fontAlgn="auto">
              <a:spcAft>
                <a:spcPts val="0"/>
              </a:spcAft>
              <a:buFont typeface="Wingdings 2"/>
              <a:buChar char=""/>
              <a:defRPr/>
            </a:pPr>
            <a:endParaRPr lang="ru-RU" dirty="0"/>
          </a:p>
        </p:txBody>
      </p:sp>
      <p:pic>
        <p:nvPicPr>
          <p:cNvPr id="15364" name="Picture 3"/>
          <p:cNvPicPr>
            <a:picLocks noGrp="1" noChangeAspect="1" noChangeArrowheads="1"/>
          </p:cNvPicPr>
          <p:nvPr>
            <p:ph type="clipArt" sz="half" idx="2"/>
          </p:nvPr>
        </p:nvPicPr>
        <p:blipFill>
          <a:blip r:embed="rId2" cstate="print"/>
          <a:srcRect l="32227" t="20508" r="32617" b="26758"/>
          <a:stretch>
            <a:fillRect/>
          </a:stretch>
        </p:blipFill>
        <p:spPr>
          <a:xfrm>
            <a:off x="5214943" y="1457325"/>
            <a:ext cx="3643312" cy="4371975"/>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7772400" cy="752492"/>
          </a:xfrm>
        </p:spPr>
        <p:txBody>
          <a:bodyPr>
            <a:normAutofit fontScale="90000"/>
          </a:bodyPr>
          <a:lstStyle/>
          <a:p>
            <a:pPr fontAlgn="auto">
              <a:spcAft>
                <a:spcPts val="0"/>
              </a:spcAft>
              <a:defRPr/>
            </a:pPr>
            <a:r>
              <a:rPr lang="ru-RU" dirty="0" smtClean="0"/>
              <a:t>Форматирование абзацев</a:t>
            </a:r>
            <a:endParaRPr lang="ru-RU" dirty="0"/>
          </a:p>
        </p:txBody>
      </p:sp>
      <p:sp>
        <p:nvSpPr>
          <p:cNvPr id="3" name="Текст 2"/>
          <p:cNvSpPr>
            <a:spLocks noGrp="1"/>
          </p:cNvSpPr>
          <p:nvPr>
            <p:ph type="body" sz="half" idx="1"/>
          </p:nvPr>
        </p:nvSpPr>
        <p:spPr>
          <a:xfrm>
            <a:off x="571500" y="1571625"/>
            <a:ext cx="6777038" cy="3571875"/>
          </a:xfrm>
        </p:spPr>
        <p:txBody>
          <a:bodyPr>
            <a:normAutofit fontScale="92500" lnSpcReduction="20000"/>
          </a:bodyPr>
          <a:lstStyle/>
          <a:p>
            <a:pPr marL="274320" indent="-274320" fontAlgn="auto">
              <a:spcAft>
                <a:spcPts val="0"/>
              </a:spcAft>
              <a:buFont typeface="Wingdings 2"/>
              <a:buChar char=""/>
              <a:defRPr/>
            </a:pPr>
            <a:r>
              <a:rPr lang="ru-RU" dirty="0" smtClean="0"/>
              <a:t>Устанавливать тип выравнивания можно также с помощью кнопок </a:t>
            </a:r>
          </a:p>
          <a:p>
            <a:pPr marL="274320" indent="-274320" fontAlgn="auto">
              <a:spcAft>
                <a:spcPts val="0"/>
              </a:spcAft>
              <a:buFont typeface="Wingdings 2"/>
              <a:buChar char=""/>
              <a:defRPr/>
            </a:pPr>
            <a:endParaRPr lang="ru-RU" dirty="0" smtClean="0"/>
          </a:p>
          <a:p>
            <a:pPr marL="274320" indent="-274320" fontAlgn="auto">
              <a:spcAft>
                <a:spcPts val="0"/>
              </a:spcAft>
              <a:buFont typeface="Wingdings 2"/>
              <a:buChar char=""/>
              <a:defRPr/>
            </a:pPr>
            <a:r>
              <a:rPr lang="ru-RU" dirty="0" smtClean="0"/>
              <a:t> На горизонтальной координатной линейке находятся: маркер первой строки (1), маркер левой (2) и правой (3) границ абзаца. Перетягивая их с помощью мыши, можно изменять соответствующие параметры абзаца.</a:t>
            </a:r>
          </a:p>
          <a:p>
            <a:pPr marL="274320" indent="-274320" fontAlgn="auto">
              <a:spcAft>
                <a:spcPts val="0"/>
              </a:spcAft>
              <a:buFont typeface="Wingdings 2"/>
              <a:buChar char=""/>
              <a:defRPr/>
            </a:pPr>
            <a:endParaRPr lang="ru-RU" dirty="0"/>
          </a:p>
        </p:txBody>
      </p:sp>
      <p:pic>
        <p:nvPicPr>
          <p:cNvPr id="16388" name="Picture 2"/>
          <p:cNvPicPr>
            <a:picLocks noGrp="1" noChangeAspect="1" noChangeArrowheads="1"/>
          </p:cNvPicPr>
          <p:nvPr>
            <p:ph type="clipArt" sz="half" idx="2"/>
          </p:nvPr>
        </p:nvPicPr>
        <p:blipFill>
          <a:blip r:embed="rId2" cstate="print"/>
          <a:srcRect l="36136" t="8524" r="53296" b="88068"/>
          <a:stretch>
            <a:fillRect/>
          </a:stretch>
        </p:blipFill>
        <p:spPr>
          <a:xfrm>
            <a:off x="5143500" y="2071688"/>
            <a:ext cx="2214563" cy="571500"/>
          </a:xfrm>
          <a:noFill/>
        </p:spPr>
      </p:pic>
      <p:pic>
        <p:nvPicPr>
          <p:cNvPr id="16389" name="Picture 3"/>
          <p:cNvPicPr>
            <a:picLocks noChangeAspect="1" noChangeArrowheads="1"/>
          </p:cNvPicPr>
          <p:nvPr/>
        </p:nvPicPr>
        <p:blipFill>
          <a:blip r:embed="rId3" cstate="print"/>
          <a:srcRect l="12715" t="13409" r="7019" b="83609"/>
          <a:stretch>
            <a:fillRect/>
          </a:stretch>
        </p:blipFill>
        <p:spPr bwMode="auto">
          <a:xfrm>
            <a:off x="571500" y="5500688"/>
            <a:ext cx="7429500" cy="363537"/>
          </a:xfrm>
          <a:prstGeom prst="rect">
            <a:avLst/>
          </a:prstGeom>
          <a:noFill/>
          <a:ln w="9525">
            <a:noFill/>
            <a:miter lim="800000"/>
            <a:headEnd/>
            <a:tailEnd/>
          </a:ln>
        </p:spPr>
      </p:pic>
      <p:sp>
        <p:nvSpPr>
          <p:cNvPr id="7" name="Скругленная прямоугольная выноска 6"/>
          <p:cNvSpPr/>
          <p:nvPr/>
        </p:nvSpPr>
        <p:spPr>
          <a:xfrm>
            <a:off x="357188" y="4286250"/>
            <a:ext cx="428625" cy="357188"/>
          </a:xfrm>
          <a:prstGeom prst="wedgeRoundRectCallout">
            <a:avLst>
              <a:gd name="adj1" fmla="val 110824"/>
              <a:gd name="adj2" fmla="val 3131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t>1</a:t>
            </a:r>
          </a:p>
        </p:txBody>
      </p:sp>
      <p:sp>
        <p:nvSpPr>
          <p:cNvPr id="8" name="Скругленная прямоугольная выноска 7"/>
          <p:cNvSpPr/>
          <p:nvPr/>
        </p:nvSpPr>
        <p:spPr>
          <a:xfrm>
            <a:off x="7143750" y="6143625"/>
            <a:ext cx="428625" cy="357188"/>
          </a:xfrm>
          <a:prstGeom prst="wedgeRoundRectCallout">
            <a:avLst>
              <a:gd name="adj1" fmla="val 93046"/>
              <a:gd name="adj2" fmla="val -1526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t>3</a:t>
            </a:r>
          </a:p>
        </p:txBody>
      </p:sp>
      <p:sp>
        <p:nvSpPr>
          <p:cNvPr id="9" name="Скругленная прямоугольная выноска 8"/>
          <p:cNvSpPr/>
          <p:nvPr/>
        </p:nvSpPr>
        <p:spPr>
          <a:xfrm>
            <a:off x="785813" y="6215063"/>
            <a:ext cx="428625" cy="357187"/>
          </a:xfrm>
          <a:prstGeom prst="wedgeRoundRectCallout">
            <a:avLst>
              <a:gd name="adj1" fmla="val -46212"/>
              <a:gd name="adj2" fmla="val -1739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t>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ru-RU" sz="4000" smtClean="0"/>
              <a:t>Документы бумажные и электронные</a:t>
            </a:r>
          </a:p>
        </p:txBody>
      </p:sp>
      <p:sp>
        <p:nvSpPr>
          <p:cNvPr id="7171" name="Rectangle 3"/>
          <p:cNvSpPr>
            <a:spLocks noGrp="1" noChangeArrowheads="1"/>
          </p:cNvSpPr>
          <p:nvPr>
            <p:ph type="body" idx="1"/>
          </p:nvPr>
        </p:nvSpPr>
        <p:spPr/>
        <p:txBody>
          <a:bodyPr/>
          <a:lstStyle/>
          <a:p>
            <a:pPr algn="just" eaLnBrk="1" hangingPunct="1">
              <a:lnSpc>
                <a:spcPct val="80000"/>
              </a:lnSpc>
              <a:buFont typeface="Wingdings" pitchFamily="2" charset="2"/>
              <a:buNone/>
            </a:pPr>
            <a:r>
              <a:rPr lang="ru-RU" sz="2800" smtClean="0"/>
              <a:t>Бумажные документы создают и форматируют так, чтобы обеспечить их наилучшее представление при печати на принтере. Электронные документы создают и форматируют с целью наилучшего представления на экране монитора.</a:t>
            </a:r>
          </a:p>
          <a:p>
            <a:pPr algn="just" eaLnBrk="1" hangingPunct="1">
              <a:lnSpc>
                <a:spcPct val="80000"/>
              </a:lnSpc>
              <a:buFont typeface="Wingdings" pitchFamily="2" charset="2"/>
              <a:buNone/>
            </a:pPr>
            <a:r>
              <a:rPr lang="ru-RU" sz="2800" smtClean="0"/>
              <a:t>Постепенное вытеснение бумажного документооборота электронным — одна из тенденций развития информационных технологий. Сокращение расхода бумаги благотворно сказывается на сбережении природных ресурсов и уменьшении загрязнения окружающей среды.</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ru-RU" sz="4000" smtClean="0"/>
              <a:t>Абсолютное и относительное  форматирование</a:t>
            </a:r>
          </a:p>
        </p:txBody>
      </p:sp>
      <p:sp>
        <p:nvSpPr>
          <p:cNvPr id="8195" name="Rectangle 3"/>
          <p:cNvSpPr>
            <a:spLocks noGrp="1" noChangeArrowheads="1"/>
          </p:cNvSpPr>
          <p:nvPr>
            <p:ph type="body" idx="1"/>
          </p:nvPr>
        </p:nvSpPr>
        <p:spPr/>
        <p:txBody>
          <a:bodyPr>
            <a:normAutofit lnSpcReduction="10000"/>
          </a:bodyPr>
          <a:lstStyle/>
          <a:p>
            <a:pPr eaLnBrk="1" hangingPunct="1">
              <a:lnSpc>
                <a:spcPct val="80000"/>
              </a:lnSpc>
            </a:pPr>
            <a:r>
              <a:rPr lang="ru-RU" sz="2800" smtClean="0"/>
              <a:t>Для бумажных документов принято так называемое абсолютное форматирование.</a:t>
            </a:r>
            <a:r>
              <a:rPr lang="ru-RU" sz="2400" smtClean="0"/>
              <a:t> </a:t>
            </a:r>
          </a:p>
          <a:p>
            <a:pPr algn="just" eaLnBrk="1" hangingPunct="1">
              <a:lnSpc>
                <a:spcPct val="80000"/>
              </a:lnSpc>
              <a:buFont typeface="Wingdings" pitchFamily="2" charset="2"/>
              <a:buNone/>
            </a:pPr>
            <a:r>
              <a:rPr lang="ru-RU" sz="2000" smtClean="0"/>
              <a:t>	Печатный документ всегда форматируется под печатный лист известного размера (формата). Форматирование печатного документа всегда требует предварительного выбора листа бумаги с последующей привязкой к этому листу. </a:t>
            </a:r>
          </a:p>
          <a:p>
            <a:pPr eaLnBrk="1" hangingPunct="1">
              <a:lnSpc>
                <a:spcPct val="80000"/>
              </a:lnSpc>
              <a:buFont typeface="Wingdings" pitchFamily="2" charset="2"/>
              <a:buNone/>
            </a:pPr>
            <a:endParaRPr lang="ru-RU" sz="2000" smtClean="0"/>
          </a:p>
          <a:p>
            <a:pPr eaLnBrk="1" hangingPunct="1">
              <a:lnSpc>
                <a:spcPct val="80000"/>
              </a:lnSpc>
            </a:pPr>
            <a:r>
              <a:rPr lang="ru-RU" sz="2800" smtClean="0"/>
              <a:t>Для электронных документов принято так называемое относительное форматирование.</a:t>
            </a:r>
            <a:r>
              <a:rPr lang="ru-RU" sz="2000" smtClean="0"/>
              <a:t> </a:t>
            </a:r>
          </a:p>
          <a:p>
            <a:pPr algn="just" eaLnBrk="1" hangingPunct="1">
              <a:lnSpc>
                <a:spcPct val="80000"/>
              </a:lnSpc>
              <a:buFont typeface="Wingdings" pitchFamily="2" charset="2"/>
              <a:buNone/>
            </a:pPr>
            <a:r>
              <a:rPr lang="ru-RU" sz="2000" smtClean="0"/>
              <a:t>	Автор документа не может заранее предсказать, на каком компьютере, с каким размером экрана документ будут просматривать. Более того, даже если бы размеры экранов и были известны заранее, все равно невозможно предсказать, каков будет размер окна, в котором читатель увидит документ. Поэтому электронные документы делают так, чтобы они подстраивались под текущий размер окна и форматировались «на лету».</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ru-RU" smtClean="0"/>
              <a:t>Форматирование абзацев</a:t>
            </a:r>
          </a:p>
        </p:txBody>
      </p:sp>
      <p:sp>
        <p:nvSpPr>
          <p:cNvPr id="9219" name="Rectangle 3"/>
          <p:cNvSpPr>
            <a:spLocks noGrp="1" noChangeArrowheads="1"/>
          </p:cNvSpPr>
          <p:nvPr>
            <p:ph type="body" idx="1"/>
          </p:nvPr>
        </p:nvSpPr>
        <p:spPr/>
        <p:txBody>
          <a:bodyPr/>
          <a:lstStyle/>
          <a:p>
            <a:pPr algn="just" eaLnBrk="1" hangingPunct="1">
              <a:lnSpc>
                <a:spcPct val="80000"/>
              </a:lnSpc>
              <a:buFont typeface="Wingdings" pitchFamily="2" charset="2"/>
              <a:buNone/>
            </a:pPr>
            <a:r>
              <a:rPr lang="ru-RU" sz="2400" smtClean="0"/>
              <a:t>Абзац с литературной точки зрения – это часть текста, представляющая собой законченный по смыслу фрагмент произведения, окончание которого служит естественной паузой для перехода к новой мысли. </a:t>
            </a:r>
          </a:p>
          <a:p>
            <a:pPr algn="just" eaLnBrk="1" hangingPunct="1">
              <a:lnSpc>
                <a:spcPct val="80000"/>
              </a:lnSpc>
              <a:buFont typeface="Wingdings" pitchFamily="2" charset="2"/>
              <a:buNone/>
            </a:pPr>
            <a:r>
              <a:rPr lang="ru-RU" sz="2400" smtClean="0"/>
              <a:t>В компьютерных документах абзацем считается любой текст, заканчивающийся управляющим символом конца абзаца. Ввод конца абзаца обеспечивается нажатием клавиши [ВВОД] ([ENTER]). </a:t>
            </a:r>
          </a:p>
          <a:p>
            <a:pPr algn="just" eaLnBrk="1" hangingPunct="1">
              <a:lnSpc>
                <a:spcPct val="80000"/>
              </a:lnSpc>
              <a:buFont typeface="Wingdings" pitchFamily="2" charset="2"/>
              <a:buNone/>
            </a:pPr>
            <a:r>
              <a:rPr lang="ru-RU" sz="2400" smtClean="0"/>
              <a:t>В процессе форматирования абзаца задаются параметры его выравнивания (выравнивание отражает расположение текста относительно границ полей страницы), отступы (абзац целиком может иметь отступы слева и справа) и интервалы (расстояние между строк абзаца), отступ красной строки и др.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ru-RU" sz="4000" smtClean="0"/>
              <a:t>Форматирование шрифта (символов)</a:t>
            </a:r>
          </a:p>
        </p:txBody>
      </p:sp>
      <p:sp>
        <p:nvSpPr>
          <p:cNvPr id="10243" name="Rectangle 3"/>
          <p:cNvSpPr>
            <a:spLocks noGrp="1" noChangeArrowheads="1"/>
          </p:cNvSpPr>
          <p:nvPr>
            <p:ph type="body" idx="1"/>
          </p:nvPr>
        </p:nvSpPr>
        <p:spPr/>
        <p:txBody>
          <a:bodyPr/>
          <a:lstStyle/>
          <a:p>
            <a:pPr eaLnBrk="1" hangingPunct="1">
              <a:buFont typeface="Wingdings" pitchFamily="2" charset="2"/>
              <a:buNone/>
            </a:pPr>
            <a:r>
              <a:rPr lang="ru-RU" smtClean="0"/>
              <a:t>Символы – это буквы, цифры, пробелы, знаки пунктуации, специальные символы. Символы можно форматировать (изменять их внешний вид). Среди основных свойств символов можно выделить следующие: </a:t>
            </a:r>
            <a:r>
              <a:rPr lang="ru-RU" i="1" smtClean="0"/>
              <a:t>шрифт</a:t>
            </a:r>
            <a:r>
              <a:rPr lang="ru-RU" smtClean="0"/>
              <a:t>, </a:t>
            </a:r>
            <a:r>
              <a:rPr lang="ru-RU" i="1" smtClean="0"/>
              <a:t>размер</a:t>
            </a:r>
            <a:r>
              <a:rPr lang="ru-RU" smtClean="0"/>
              <a:t>, </a:t>
            </a:r>
            <a:r>
              <a:rPr lang="ru-RU" i="1" smtClean="0"/>
              <a:t>начертание</a:t>
            </a:r>
            <a:r>
              <a:rPr lang="ru-RU" smtClean="0"/>
              <a:t> и </a:t>
            </a:r>
            <a:r>
              <a:rPr lang="ru-RU" i="1" smtClean="0"/>
              <a:t>цвет</a:t>
            </a:r>
            <a:r>
              <a:rPr lang="ru-RU" smtClean="0"/>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smtClean="0"/>
              <a:t>Форматы текстовых файлов</a:t>
            </a:r>
          </a:p>
        </p:txBody>
      </p:sp>
      <p:sp>
        <p:nvSpPr>
          <p:cNvPr id="11267" name="Rectangle 3"/>
          <p:cNvSpPr>
            <a:spLocks noGrp="1" noChangeArrowheads="1"/>
          </p:cNvSpPr>
          <p:nvPr>
            <p:ph type="body" idx="1"/>
          </p:nvPr>
        </p:nvSpPr>
        <p:spPr>
          <a:xfrm>
            <a:off x="179388" y="1557338"/>
            <a:ext cx="8785225" cy="4302125"/>
          </a:xfrm>
        </p:spPr>
        <p:txBody>
          <a:bodyPr>
            <a:normAutofit lnSpcReduction="10000"/>
          </a:bodyPr>
          <a:lstStyle/>
          <a:p>
            <a:pPr algn="just" eaLnBrk="1" hangingPunct="1">
              <a:lnSpc>
                <a:spcPct val="80000"/>
              </a:lnSpc>
            </a:pPr>
            <a:r>
              <a:rPr lang="ru-RU" sz="1700" b="1" smtClean="0"/>
              <a:t>Только текст (</a:t>
            </a:r>
            <a:r>
              <a:rPr lang="en-US" sz="1700" b="1" smtClean="0"/>
              <a:t>Text Only</a:t>
            </a:r>
            <a:r>
              <a:rPr lang="ru-RU" sz="1700" b="1" smtClean="0"/>
              <a:t>) </a:t>
            </a:r>
            <a:r>
              <a:rPr lang="ru-RU" sz="1700" smtClean="0"/>
              <a:t>(</a:t>
            </a:r>
            <a:r>
              <a:rPr lang="en-US" sz="1700" b="1" smtClean="0"/>
              <a:t>TXT</a:t>
            </a:r>
            <a:r>
              <a:rPr lang="ru-RU" sz="1700" smtClean="0"/>
              <a:t>). Наиболее универсальный формат. Сохраняет текст без форматирования, в текст вставляются только управляющие символы конца абзаца. Применяют этот формат для хранения документов, которые должны быть прочитаны в приложениях, работающих в различных операционных системах.</a:t>
            </a:r>
            <a:endParaRPr lang="ru-RU" sz="1700" b="1" smtClean="0"/>
          </a:p>
          <a:p>
            <a:pPr algn="just" eaLnBrk="1" hangingPunct="1">
              <a:lnSpc>
                <a:spcPct val="80000"/>
              </a:lnSpc>
            </a:pPr>
            <a:r>
              <a:rPr lang="ru-RU" sz="1700" b="1" smtClean="0"/>
              <a:t>Текст</a:t>
            </a:r>
            <a:r>
              <a:rPr lang="en-US" sz="1700" b="1" smtClean="0"/>
              <a:t> </a:t>
            </a:r>
            <a:r>
              <a:rPr lang="ru-RU" sz="1700" b="1" smtClean="0"/>
              <a:t>в</a:t>
            </a:r>
            <a:r>
              <a:rPr lang="en-US" sz="1700" b="1" smtClean="0"/>
              <a:t> </a:t>
            </a:r>
            <a:r>
              <a:rPr lang="ru-RU" sz="1700" b="1" smtClean="0"/>
              <a:t>формате</a:t>
            </a:r>
            <a:r>
              <a:rPr lang="en-US" sz="1700" b="1" smtClean="0"/>
              <a:t> RTF (Rich Text Format) </a:t>
            </a:r>
            <a:r>
              <a:rPr lang="en-US" sz="1700" smtClean="0"/>
              <a:t>(</a:t>
            </a:r>
            <a:r>
              <a:rPr lang="en-US" sz="1700" b="1" smtClean="0"/>
              <a:t>RTF</a:t>
            </a:r>
            <a:r>
              <a:rPr lang="en-US" sz="1700" smtClean="0"/>
              <a:t>). </a:t>
            </a:r>
            <a:r>
              <a:rPr lang="ru-RU" sz="1700" smtClean="0"/>
              <a:t>Универсальный формат, который сохраняет все форматирование. Преобразует управляющие коды в команды, которые могут быть прочитаны и интерпретированы многими приложениями, в результате информационный объем файла существенно возрастает.</a:t>
            </a:r>
            <a:endParaRPr lang="ru-RU" sz="1700" b="1" smtClean="0"/>
          </a:p>
          <a:p>
            <a:pPr algn="just" eaLnBrk="1" hangingPunct="1">
              <a:lnSpc>
                <a:spcPct val="80000"/>
              </a:lnSpc>
            </a:pPr>
            <a:r>
              <a:rPr lang="ru-RU" sz="1700" b="1" smtClean="0"/>
              <a:t>Документ </a:t>
            </a:r>
            <a:r>
              <a:rPr lang="en-US" sz="1700" b="1" smtClean="0"/>
              <a:t>Word </a:t>
            </a:r>
            <a:r>
              <a:rPr lang="ru-RU" sz="1700" smtClean="0"/>
              <a:t>(</a:t>
            </a:r>
            <a:r>
              <a:rPr lang="en-US" sz="1700" b="1" smtClean="0"/>
              <a:t>DOC</a:t>
            </a:r>
            <a:r>
              <a:rPr lang="ru-RU" sz="1700" smtClean="0"/>
              <a:t>). Оригинальный формат используемой в настоящее время версии </a:t>
            </a:r>
            <a:r>
              <a:rPr lang="en-US" sz="1700" smtClean="0"/>
              <a:t>Word</a:t>
            </a:r>
            <a:r>
              <a:rPr lang="ru-RU" sz="1700" smtClean="0"/>
              <a:t>. Полностью сохраняет форматирование. Использует 16-битную кодировку символов, что требует использования шрифтов </a:t>
            </a:r>
            <a:r>
              <a:rPr lang="en-US" sz="1700" smtClean="0"/>
              <a:t>Unicode</a:t>
            </a:r>
            <a:r>
              <a:rPr lang="ru-RU" sz="1700" smtClean="0"/>
              <a:t>.</a:t>
            </a:r>
            <a:endParaRPr lang="ru-RU" sz="1700" b="1" smtClean="0"/>
          </a:p>
          <a:p>
            <a:pPr algn="just" eaLnBrk="1" hangingPunct="1">
              <a:lnSpc>
                <a:spcPct val="80000"/>
              </a:lnSpc>
            </a:pPr>
            <a:r>
              <a:rPr lang="ru-RU" sz="1700" b="1" smtClean="0"/>
              <a:t>Документ </a:t>
            </a:r>
            <a:r>
              <a:rPr lang="en-US" sz="1700" b="1" smtClean="0"/>
              <a:t>Word </a:t>
            </a:r>
            <a:r>
              <a:rPr lang="ru-RU" sz="1700" b="1" smtClean="0"/>
              <a:t>2.0, </a:t>
            </a:r>
            <a:r>
              <a:rPr lang="en-US" sz="1700" b="1" smtClean="0"/>
              <a:t>Word </a:t>
            </a:r>
            <a:r>
              <a:rPr lang="ru-RU" sz="1700" b="1" smtClean="0"/>
              <a:t>6.0/95 </a:t>
            </a:r>
            <a:r>
              <a:rPr lang="ru-RU" sz="1700" smtClean="0"/>
              <a:t>(</a:t>
            </a:r>
            <a:r>
              <a:rPr lang="en-US" sz="1700" b="1" smtClean="0"/>
              <a:t>DOC</a:t>
            </a:r>
            <a:r>
              <a:rPr lang="ru-RU" sz="1700" smtClean="0"/>
              <a:t>). Оригинальные форматы предыдущих версий редактора </a:t>
            </a:r>
            <a:r>
              <a:rPr lang="en-US" sz="1700" smtClean="0"/>
              <a:t>Word</a:t>
            </a:r>
            <a:r>
              <a:rPr lang="ru-RU" sz="1700" smtClean="0"/>
              <a:t>. При преобра­зовании из формата </a:t>
            </a:r>
            <a:r>
              <a:rPr lang="en-US" sz="1700" smtClean="0"/>
              <a:t>Word </a:t>
            </a:r>
            <a:r>
              <a:rPr lang="ru-RU" sz="1700" smtClean="0"/>
              <a:t>97/2000 форматирование сохраняется не полностью.</a:t>
            </a:r>
            <a:endParaRPr lang="en-US" sz="1700" b="1" smtClean="0"/>
          </a:p>
          <a:p>
            <a:pPr algn="just" eaLnBrk="1" hangingPunct="1">
              <a:lnSpc>
                <a:spcPct val="80000"/>
              </a:lnSpc>
            </a:pPr>
            <a:r>
              <a:rPr lang="en-US" sz="1700" b="1" smtClean="0"/>
              <a:t>Works </a:t>
            </a:r>
            <a:r>
              <a:rPr lang="ru-RU" sz="1700" b="1" smtClean="0"/>
              <a:t>4.0 </a:t>
            </a:r>
            <a:r>
              <a:rPr lang="ru-RU" sz="1700" smtClean="0"/>
              <a:t>для </a:t>
            </a:r>
            <a:r>
              <a:rPr lang="en-US" sz="1700" b="1" smtClean="0"/>
              <a:t>Windows </a:t>
            </a:r>
            <a:r>
              <a:rPr lang="ru-RU" sz="1700" smtClean="0"/>
              <a:t>(</a:t>
            </a:r>
            <a:r>
              <a:rPr lang="en-US" sz="1700" b="1" smtClean="0"/>
              <a:t>WPS</a:t>
            </a:r>
            <a:r>
              <a:rPr lang="ru-RU" sz="1700" smtClean="0"/>
              <a:t>). Оригинальный формат интегрированной системы </a:t>
            </a:r>
            <a:r>
              <a:rPr lang="en-US" sz="1700" smtClean="0"/>
              <a:t>Works </a:t>
            </a:r>
            <a:r>
              <a:rPr lang="ru-RU" sz="1700" smtClean="0"/>
              <a:t>4.0. При преобразовании из формата </a:t>
            </a:r>
            <a:r>
              <a:rPr lang="en-US" sz="1700" smtClean="0"/>
              <a:t>Word </a:t>
            </a:r>
            <a:r>
              <a:rPr lang="ru-RU" sz="1700" smtClean="0"/>
              <a:t>форматирование сохраняется не полностью.</a:t>
            </a:r>
            <a:endParaRPr lang="en-US" sz="1700" b="1" smtClean="0"/>
          </a:p>
          <a:p>
            <a:pPr algn="just" eaLnBrk="1" hangingPunct="1">
              <a:lnSpc>
                <a:spcPct val="80000"/>
              </a:lnSpc>
            </a:pPr>
            <a:r>
              <a:rPr lang="en-US" sz="1700" b="1" smtClean="0"/>
              <a:t>HTML</a:t>
            </a:r>
            <a:r>
              <a:rPr lang="ru-RU" sz="1700" b="1" smtClean="0"/>
              <a:t>-документ </a:t>
            </a:r>
            <a:r>
              <a:rPr lang="ru-RU" sz="1700" smtClean="0"/>
              <a:t>(</a:t>
            </a:r>
            <a:r>
              <a:rPr lang="en-US" sz="1700" b="1" smtClean="0"/>
              <a:t>HTM</a:t>
            </a:r>
            <a:r>
              <a:rPr lang="ru-RU" sz="1700" smtClean="0"/>
              <a:t>, </a:t>
            </a:r>
            <a:r>
              <a:rPr lang="en-US" sz="1700" b="1" smtClean="0"/>
              <a:t>HTML</a:t>
            </a:r>
            <a:r>
              <a:rPr lang="ru-RU" sz="1700" b="1" smtClean="0"/>
              <a:t>). </a:t>
            </a:r>
            <a:r>
              <a:rPr lang="ru-RU" sz="1700" smtClean="0"/>
              <a:t>Формат хранения </a:t>
            </a:r>
            <a:r>
              <a:rPr lang="en-US" sz="1700" smtClean="0"/>
              <a:t>Web</a:t>
            </a:r>
            <a:r>
              <a:rPr lang="ru-RU" sz="1700" smtClean="0"/>
              <a:t>-страниц. Содержит управляющие коды (тэги) языка разметки гипертекста.</a:t>
            </a:r>
            <a:endParaRPr lang="ru-RU" sz="1700" b="1" smtClean="0"/>
          </a:p>
          <a:p>
            <a:pPr algn="just" eaLnBrk="1" hangingPunct="1">
              <a:lnSpc>
                <a:spcPct val="80000"/>
              </a:lnSpc>
            </a:pPr>
            <a:r>
              <a:rPr lang="ru-RU" sz="1700" b="1" smtClean="0"/>
              <a:t>Формат Лексикон </a:t>
            </a:r>
            <a:r>
              <a:rPr lang="ru-RU" sz="1700" smtClean="0"/>
              <a:t>(</a:t>
            </a:r>
            <a:r>
              <a:rPr lang="en-US" sz="1700" b="1" smtClean="0"/>
              <a:t>LX</a:t>
            </a:r>
            <a:r>
              <a:rPr lang="ru-RU" sz="1700" smtClean="0"/>
              <a:t>). Оригинальный формат отечест­венного текстового редактора Лексикон.</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2977</Words>
  <Application>Microsoft Office PowerPoint</Application>
  <PresentationFormat>Экран (4:3)</PresentationFormat>
  <Paragraphs>375</Paragraphs>
  <Slides>45</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45</vt:i4>
      </vt:variant>
    </vt:vector>
  </HeadingPairs>
  <TitlesOfParts>
    <vt:vector size="47" baseType="lpstr">
      <vt:lpstr>Тема Office</vt:lpstr>
      <vt:lpstr>Image</vt:lpstr>
      <vt:lpstr>Текстовые редакторы</vt:lpstr>
      <vt:lpstr>Текстовые редакторы</vt:lpstr>
      <vt:lpstr>Текстовые редакторы</vt:lpstr>
      <vt:lpstr>Редактирование и форматирование</vt:lpstr>
      <vt:lpstr>Документы бумажные и электронные</vt:lpstr>
      <vt:lpstr>Абсолютное и относительное  форматирование</vt:lpstr>
      <vt:lpstr>Форматирование абзацев</vt:lpstr>
      <vt:lpstr>Форматирование шрифта (символов)</vt:lpstr>
      <vt:lpstr>Форматы текстовых файлов</vt:lpstr>
      <vt:lpstr>Ввод текста</vt:lpstr>
      <vt:lpstr>Редактирование текста</vt:lpstr>
      <vt:lpstr>Форматирование текста</vt:lpstr>
      <vt:lpstr>Запуск и завершение работы WORD</vt:lpstr>
      <vt:lpstr>Программы для работы с текстом</vt:lpstr>
      <vt:lpstr>Примеры программ</vt:lpstr>
      <vt:lpstr>Microsoft Word</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Параметры страницы</vt:lpstr>
      <vt:lpstr>Управление курсором</vt:lpstr>
      <vt:lpstr>Ввод текста</vt:lpstr>
      <vt:lpstr>Выделение фрагмента текста</vt:lpstr>
      <vt:lpstr>Редактирование текста</vt:lpstr>
      <vt:lpstr> Работа с фрагментами текста</vt:lpstr>
      <vt:lpstr>Редактирование текста</vt:lpstr>
      <vt:lpstr>Основные правила ввода текста</vt:lpstr>
      <vt:lpstr>Форматирование текста</vt:lpstr>
      <vt:lpstr>Изменение параметров шрифта</vt:lpstr>
      <vt:lpstr>Изменение параметров шрифта</vt:lpstr>
      <vt:lpstr>Панель инструментов Главная</vt:lpstr>
      <vt:lpstr>Изменение интервалов Шрифта</vt:lpstr>
      <vt:lpstr>Форматирование абзацев</vt:lpstr>
      <vt:lpstr>Форматирование абзацев</vt:lpstr>
      <vt:lpstr>Форматирование абзацев</vt:lpstr>
      <vt:lpstr>Форматирование абзацев</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2010</dc:title>
  <dc:creator>Юрий</dc:creator>
  <cp:lastModifiedBy>5</cp:lastModifiedBy>
  <cp:revision>87</cp:revision>
  <dcterms:created xsi:type="dcterms:W3CDTF">2010-04-19T19:36:07Z</dcterms:created>
  <dcterms:modified xsi:type="dcterms:W3CDTF">2020-02-11T06:45:01Z</dcterms:modified>
</cp:coreProperties>
</file>