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83" r:id="rId24"/>
    <p:sldId id="284" r:id="rId25"/>
    <p:sldId id="278" r:id="rId26"/>
    <p:sldId id="279" r:id="rId27"/>
    <p:sldId id="288" r:id="rId28"/>
    <p:sldId id="285" r:id="rId29"/>
    <p:sldId id="286" r:id="rId30"/>
    <p:sldId id="287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C69"/>
    <a:srgbClr val="0C1E22"/>
    <a:srgbClr val="3EA1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D21-8A20-4C21-BD40-9B72D8BB0B1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392AA-340B-4B5C-9519-DCCE8E3254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D21-8A20-4C21-BD40-9B72D8BB0B1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392AA-340B-4B5C-9519-DCCE8E32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D21-8A20-4C21-BD40-9B72D8BB0B1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392AA-340B-4B5C-9519-DCCE8E32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D21-8A20-4C21-BD40-9B72D8BB0B1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392AA-340B-4B5C-9519-DCCE8E32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D21-8A20-4C21-BD40-9B72D8BB0B1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392AA-340B-4B5C-9519-DCCE8E3254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D21-8A20-4C21-BD40-9B72D8BB0B1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392AA-340B-4B5C-9519-DCCE8E32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D21-8A20-4C21-BD40-9B72D8BB0B1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392AA-340B-4B5C-9519-DCCE8E32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D21-8A20-4C21-BD40-9B72D8BB0B1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392AA-340B-4B5C-9519-DCCE8E32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D21-8A20-4C21-BD40-9B72D8BB0B1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392AA-340B-4B5C-9519-DCCE8E3254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D21-8A20-4C21-BD40-9B72D8BB0B1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392AA-340B-4B5C-9519-DCCE8E325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E1D21-8A20-4C21-BD40-9B72D8BB0B1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392AA-340B-4B5C-9519-DCCE8E3254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0E1D21-8A20-4C21-BD40-9B72D8BB0B17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3392AA-340B-4B5C-9519-DCCE8E3254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4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785794"/>
            <a:ext cx="6429420" cy="1571636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Механизмы реакций в органической химии.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Owl teacher in a blue robe holding a flask. Vector cartoon illustration Фото со стока - 3139650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937" y="3286124"/>
            <a:ext cx="322662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696" y="214290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КЛАССИФИКАЦИЯ РЕАКЦИЙ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ХАРАКТЕРУ ХИМИЧЕСКИХ ПРЕВРАЩЕНИЙ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643306" y="1857364"/>
          <a:ext cx="5338365" cy="1143008"/>
        </p:xfrm>
        <a:graphic>
          <a:graphicData uri="http://schemas.openxmlformats.org/presentationml/2006/ole">
            <p:oleObj spid="_x0000_s35842" name="ISIS/Draw Sketch" r:id="rId3" imgW="3914640" imgH="838080" progId="ISISServer">
              <p:embed/>
            </p:oleObj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428728" y="1071546"/>
            <a:ext cx="4286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Реакции замещения  (S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Радикальное замещение (S</a:t>
            </a:r>
            <a:r>
              <a:rPr kumimoji="0" lang="ru-RU" sz="2400" b="1" i="1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357290" y="3000372"/>
            <a:ext cx="478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Нуклеофильное замещение  (S</a:t>
            </a:r>
            <a:r>
              <a:rPr kumimoji="0" lang="ru-RU" sz="2400" b="1" i="1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571868" y="3500438"/>
          <a:ext cx="5364345" cy="1143008"/>
        </p:xfrm>
        <a:graphic>
          <a:graphicData uri="http://schemas.openxmlformats.org/presentationml/2006/ole">
            <p:oleObj spid="_x0000_s35845" name="ISIS/Draw Sketch" r:id="rId4" imgW="3933720" imgH="838080" progId="ISISServer">
              <p:embed/>
            </p:oleObj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357290" y="4643446"/>
            <a:ext cx="5214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Электрофильное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замещение  (S</a:t>
            </a:r>
            <a:r>
              <a:rPr kumimoji="0" lang="ru-RU" sz="2400" b="1" i="1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3808912" y="5286388"/>
          <a:ext cx="5016896" cy="1071570"/>
        </p:xfrm>
        <a:graphic>
          <a:graphicData uri="http://schemas.openxmlformats.org/presentationml/2006/ole">
            <p:oleObj spid="_x0000_s35847" name="ISIS/Draw Sketch" r:id="rId5" imgW="3924000" imgH="838080" progId="ISISServer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643042" y="357166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Реакции присоединения  (А):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Радикальное присоединение (А</a:t>
            </a:r>
            <a:r>
              <a:rPr kumimoji="0" lang="ru-RU" sz="2400" b="1" i="1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143107" y="1500174"/>
          <a:ext cx="6366855" cy="1104901"/>
        </p:xfrm>
        <a:graphic>
          <a:graphicData uri="http://schemas.openxmlformats.org/presentationml/2006/ole">
            <p:oleObj spid="_x0000_s36866" name="ISIS/Draw Sketch" r:id="rId3" imgW="5543280" imgH="961920" progId="ISISServer">
              <p:embed/>
            </p:oleObj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28728" y="2714620"/>
            <a:ext cx="5214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Нуклеофильное присоединение (А</a:t>
            </a:r>
            <a:r>
              <a:rPr kumimoji="0" lang="ru-RU" sz="2400" b="1" i="1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714612" y="3429000"/>
          <a:ext cx="5811827" cy="928694"/>
        </p:xfrm>
        <a:graphic>
          <a:graphicData uri="http://schemas.openxmlformats.org/presentationml/2006/ole">
            <p:oleObj spid="_x0000_s36869" name="ISIS/Draw Sketch" r:id="rId4" imgW="5543280" imgH="885600" progId="ISISServer">
              <p:embed/>
            </p:oleObj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500166" y="4714884"/>
            <a:ext cx="5500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Электрофильное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присоединение  (А</a:t>
            </a:r>
            <a:r>
              <a:rPr kumimoji="0" lang="ru-RU" sz="2400" b="1" i="1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2643174" y="5429264"/>
          <a:ext cx="6257930" cy="956969"/>
        </p:xfrm>
        <a:graphic>
          <a:graphicData uri="http://schemas.openxmlformats.org/presentationml/2006/ole">
            <p:oleObj spid="_x0000_s36871" name="ISIS/Draw Sketch" r:id="rId5" imgW="5543280" imgH="847440" progId="ISISServer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Реакции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отщепления или элиминирования  (Е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143108" y="714356"/>
          <a:ext cx="5357850" cy="1165272"/>
        </p:xfrm>
        <a:graphic>
          <a:graphicData uri="http://schemas.openxmlformats.org/presentationml/2006/ole">
            <p:oleObj spid="_x0000_s37890" name="ISIS/Draw Sketch" r:id="rId3" imgW="4248000" imgH="923760" progId="ISISServer">
              <p:embed/>
            </p:oleObj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857356" y="2143116"/>
            <a:ext cx="478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Реакции перегруппировки: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429124" y="2714620"/>
          <a:ext cx="3968930" cy="1285884"/>
        </p:xfrm>
        <a:graphic>
          <a:graphicData uri="http://schemas.openxmlformats.org/presentationml/2006/ole">
            <p:oleObj spid="_x0000_s37893" name="ISIS/Draw Sketch" r:id="rId4" imgW="3057480" imgH="990360" progId="ISISServer">
              <p:embed/>
            </p:oleObj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142976" y="4572008"/>
            <a:ext cx="778674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 окисление включает переход электронов от органического субстрата к реагенту-окислителю.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 восстановления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передача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электронов реагента органическому субстрату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785918" y="4071942"/>
            <a:ext cx="614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Реакции окисления и восстановления: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214414" y="428604"/>
            <a:ext cx="7929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МОЛЕКУЛЯРНОСТИ РЕАКЦИЙ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142976" y="2857496"/>
            <a:ext cx="7858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Диссоциативные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(мономолекулярные) –  S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  Е1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357290" y="4000504"/>
            <a:ext cx="7429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Ассоциативные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(бимолекулярные, тримолекулярные) –  S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428696" y="1643050"/>
            <a:ext cx="73581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числу частиц, принимающих участие в скорость определяющей стадии реакции/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71670" y="214290"/>
            <a:ext cx="55721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ИЗУЧЕНИЯ МЕХАНИЗМОВ  РЕАКЦИЙ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71538" y="1214422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Кинетический метод: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измеряется скорость реакции в зависимости от концентрации реагирующих веществ, устанавливается порядок 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молекулярность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(стехиометрия) реакции.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142976" y="3143248"/>
            <a:ext cx="78582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Изотопные методы: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определения реакционного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 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реагирующие связи в данную связь вместо обычного атома вводят его изотоп  ( С – Н  →  С – D ).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142976" y="4714884"/>
            <a:ext cx="77867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Стереохимические методы: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пространственного строения продукта реакции при использовании исходных с известным пространственным строением; так можно судить о пространственном протекании реакции.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52"/>
            <a:ext cx="7290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Электрофильное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присоединение  (А</a:t>
            </a:r>
            <a:r>
              <a:rPr kumimoji="0" lang="ru-RU" sz="2400" b="1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 характерно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соединений, содержащих кратные связи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928670"/>
            <a:ext cx="378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Галогенирование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алкенов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929058" y="1285860"/>
          <a:ext cx="4321999" cy="1143008"/>
        </p:xfrm>
        <a:graphic>
          <a:graphicData uri="http://schemas.openxmlformats.org/presentationml/2006/ole">
            <p:oleObj spid="_x0000_s40962" name="ISIS/Draw Sketch" r:id="rId3" imgW="3457440" imgH="914400" progId="ISISServer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857356" y="2928934"/>
          <a:ext cx="6847542" cy="3509796"/>
        </p:xfrm>
        <a:graphic>
          <a:graphicData uri="http://schemas.openxmlformats.org/presentationml/2006/ole">
            <p:oleObj spid="_x0000_s40965" name="ISIS/Draw Sketch" r:id="rId4" imgW="5686200" imgH="2914560" progId="ISISServer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71604" y="2357430"/>
            <a:ext cx="2477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 реакции: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5143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Гидрогалогенирование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алкенов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857356" y="1000108"/>
          <a:ext cx="5302662" cy="1163639"/>
        </p:xfrm>
        <a:graphic>
          <a:graphicData uri="http://schemas.openxmlformats.org/presentationml/2006/ole">
            <p:oleObj spid="_x0000_s41986" name="ISIS/Draw Sketch" r:id="rId3" imgW="3514680" imgH="771480" progId="ISISServer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2071678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Присоединение протекает 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Марковникова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присоединении реагентов типа НХ к несимметричным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алкенам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атом водорода присоединяется к более </a:t>
            </a:r>
            <a:r>
              <a:rPr kumimoji="0" lang="ru-RU" sz="2400" b="1" i="1" u="sng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гидрогенизированному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атому углерода двойной связи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429132"/>
            <a:ext cx="7929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Механизм реакции: 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кинетические исследования показали, что это реакция третьего порядка.                         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 реакции  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V=k[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алкен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][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НХ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214414" y="285728"/>
          <a:ext cx="7021935" cy="1071570"/>
        </p:xfrm>
        <a:graphic>
          <a:graphicData uri="http://schemas.openxmlformats.org/presentationml/2006/ole">
            <p:oleObj spid="_x0000_s43010" name="ISIS/Draw Sketch" r:id="rId3" imgW="5305320" imgH="809280" progId="ISISServer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428728" y="1571612"/>
          <a:ext cx="6600113" cy="1428760"/>
        </p:xfrm>
        <a:graphic>
          <a:graphicData uri="http://schemas.openxmlformats.org/presentationml/2006/ole">
            <p:oleObj spid="_x0000_s43011" name="ISIS/Draw Sketch" r:id="rId4" imgW="4971960" imgH="1076040" progId="ISISServer">
              <p:embed/>
            </p:oleObj>
          </a:graphicData>
        </a:graphic>
      </p:graphicFrame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1214414" y="3500438"/>
          <a:ext cx="7021935" cy="1071570"/>
        </p:xfrm>
        <a:graphic>
          <a:graphicData uri="http://schemas.openxmlformats.org/presentationml/2006/ole">
            <p:oleObj spid="_x0000_s43012" name="ISIS/Draw Sketch" r:id="rId5" imgW="5305320" imgH="809280" progId="ISISServer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571868" y="5072074"/>
          <a:ext cx="5290172" cy="1500198"/>
        </p:xfrm>
        <a:graphic>
          <a:graphicData uri="http://schemas.openxmlformats.org/presentationml/2006/ole">
            <p:oleObj spid="_x0000_s43013" name="ISIS/Draw Sketch" r:id="rId6" imgW="4466880" imgH="1266480" progId="ISISServer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857356" y="1214422"/>
          <a:ext cx="5786437" cy="809625"/>
        </p:xfrm>
        <a:graphic>
          <a:graphicData uri="http://schemas.openxmlformats.org/presentationml/2006/ole">
            <p:oleObj spid="_x0000_s44034" name="ISIS/Draw Sketch" r:id="rId3" imgW="4268891" imgH="662021" progId="ISISServer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00166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99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еакции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электрофильного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замещения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EA1B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(S</a:t>
            </a:r>
            <a:r>
              <a:rPr kumimoji="0" lang="ru-RU" sz="2400" b="1" u="none" strike="noStrike" cap="none" normalizeH="0" baseline="-30000" dirty="0" smtClean="0">
                <a:ln>
                  <a:noFill/>
                </a:ln>
                <a:solidFill>
                  <a:srgbClr val="3EA1B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EA1B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3EA1B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характерны для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ароматических соединений, бензола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его гомологов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928802"/>
            <a:ext cx="2916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 реакции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428868"/>
            <a:ext cx="5048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0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2000" b="1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электрофильной</a:t>
            </a:r>
            <a:r>
              <a:rPr lang="ru-RU" sz="20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частицы:</a:t>
            </a:r>
            <a:endParaRPr lang="ru-RU" sz="2000" b="1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000232" y="3000372"/>
          <a:ext cx="4866496" cy="500066"/>
        </p:xfrm>
        <a:graphic>
          <a:graphicData uri="http://schemas.openxmlformats.org/presentationml/2006/ole">
            <p:oleObj spid="_x0000_s44036" name="ISIS/Draw Sketch" r:id="rId4" imgW="3800160" imgH="390240" progId="ISISServer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42976" y="3571876"/>
            <a:ext cx="4277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π-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комплексов: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071670" y="5143512"/>
          <a:ext cx="6762750" cy="1390650"/>
        </p:xfrm>
        <a:graphic>
          <a:graphicData uri="http://schemas.openxmlformats.org/presentationml/2006/ole">
            <p:oleObj spid="_x0000_s44038" name="ISIS/Draw Sketch" r:id="rId5" imgW="6762600" imgH="1390320" progId="ISISServer">
              <p:embed/>
            </p:oleObj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500166" y="4143380"/>
          <a:ext cx="5305425" cy="1028700"/>
        </p:xfrm>
        <a:graphic>
          <a:graphicData uri="http://schemas.openxmlformats.org/presentationml/2006/ole">
            <p:oleObj spid="_x0000_s44039" name="ISIS/Draw Sketch" r:id="rId6" imgW="5305320" imgH="1028520" progId="ISISServer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85728"/>
            <a:ext cx="300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Галогенирование бензола: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428875" y="928688"/>
          <a:ext cx="4305300" cy="1071562"/>
        </p:xfrm>
        <a:graphic>
          <a:graphicData uri="http://schemas.openxmlformats.org/presentationml/2006/ole">
            <p:oleObj spid="_x0000_s45059" name="ISIS/Draw Sketch" r:id="rId3" imgW="3249363" imgH="915672" progId="ISISServer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2428868"/>
            <a:ext cx="1618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Нитрование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143108" y="3000372"/>
          <a:ext cx="4500563" cy="963613"/>
        </p:xfrm>
        <a:graphic>
          <a:graphicData uri="http://schemas.openxmlformats.org/presentationml/2006/ole">
            <p:oleObj spid="_x0000_s45060" name="ISIS/Draw Sketch" r:id="rId4" imgW="3863340" imgH="877570" progId="ISISServer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14480" y="4286256"/>
            <a:ext cx="2004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Сульфирование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2857488" y="4786322"/>
          <a:ext cx="4044950" cy="928688"/>
        </p:xfrm>
        <a:graphic>
          <a:graphicData uri="http://schemas.openxmlformats.org/presentationml/2006/ole">
            <p:oleObj spid="_x0000_s45061" name="ISIS/Draw Sketch" r:id="rId5" imgW="3582566" imgH="895324" progId="ISISServer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785794"/>
            <a:ext cx="77153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Химические реакции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процессы перераспределения электронов и ядер, в результате чего образуются новые химические вещества.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Химические реакции могут осуществляться в один элементарный акт (стадию)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простые реакции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и через последовательность отдельных стадий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сложные реакции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Химия онлайн"/>
          <p:cNvPicPr/>
          <p:nvPr/>
        </p:nvPicPr>
        <p:blipFill>
          <a:blip r:embed="rId2"/>
          <a:srcRect l="42276" r="1356"/>
          <a:stretch>
            <a:fillRect/>
          </a:stretch>
        </p:blipFill>
        <p:spPr bwMode="auto">
          <a:xfrm>
            <a:off x="1571604" y="4714884"/>
            <a:ext cx="3786214" cy="165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434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err="1" smtClean="0">
                <a:solidFill>
                  <a:srgbClr val="0099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Алкилирование</a:t>
            </a:r>
            <a:r>
              <a:rPr lang="ru-RU" b="1" dirty="0" smtClean="0">
                <a:solidFill>
                  <a:srgbClr val="0099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lang="ru-RU" b="1" dirty="0" err="1" smtClean="0">
                <a:solidFill>
                  <a:srgbClr val="0099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Фриделю-Крафтсу</a:t>
            </a:r>
            <a:r>
              <a:rPr lang="ru-RU" b="1" dirty="0" smtClean="0">
                <a:solidFill>
                  <a:srgbClr val="0099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857356" y="785794"/>
          <a:ext cx="6038850" cy="2000250"/>
        </p:xfrm>
        <a:graphic>
          <a:graphicData uri="http://schemas.openxmlformats.org/presentationml/2006/ole">
            <p:oleObj spid="_x0000_s46082" name="ISIS/Draw Sketch" r:id="rId3" imgW="5603403" imgH="1968694" progId="ISISServer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85852" y="3143248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Ацилирование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Фриделю-Крафтсу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214546" y="3643314"/>
          <a:ext cx="5143501" cy="2787650"/>
        </p:xfrm>
        <a:graphic>
          <a:graphicData uri="http://schemas.openxmlformats.org/presentationml/2006/ole">
            <p:oleObj spid="_x0000_s46084" name="ISIS/Draw Sketch" r:id="rId4" imgW="4325620" imgH="2540000" progId="ISISServer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9"/>
            <a:ext cx="628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гидратация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алкинов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(реакция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Кучерова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85728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Реакции нуклеофильного присоединения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500166" y="1571612"/>
          <a:ext cx="6815137" cy="2214563"/>
        </p:xfrm>
        <a:graphic>
          <a:graphicData uri="http://schemas.openxmlformats.org/presentationml/2006/ole">
            <p:oleObj spid="_x0000_s47106" name="ISIS/Draw Sketch" r:id="rId3" imgW="6067080" imgH="1971360" progId="ISISServer">
              <p:embed/>
            </p:oleObj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000100" y="4286256"/>
          <a:ext cx="8001056" cy="2221908"/>
        </p:xfrm>
        <a:graphic>
          <a:graphicData uri="http://schemas.openxmlformats.org/presentationml/2006/ole">
            <p:oleObj spid="_x0000_s47108" name="ISIS/Draw Sketch" r:id="rId4" imgW="6962760" imgH="1933560" progId="ISISServer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285728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Реакции нуклеофильного присоединения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1744410" y="1857364"/>
          <a:ext cx="6789976" cy="2071702"/>
        </p:xfrm>
        <a:graphic>
          <a:graphicData uri="http://schemas.openxmlformats.org/presentationml/2006/ole">
            <p:oleObj spid="_x0000_s51205" name="ISIS/Draw Sketch" r:id="rId3" imgW="5384659" imgH="1629133" progId="ISISServer">
              <p:embed/>
            </p:oleObj>
          </a:graphicData>
        </a:graphic>
      </p:graphicFrame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142976" y="928670"/>
            <a:ext cx="6786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Строение молекул альдегидов и кетонов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071538" y="4500570"/>
            <a:ext cx="79296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Альдегиды более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реакционноспособны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реакциях А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чем кетоны: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Индуктивное влияние радикалов на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электрофильный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Пространственный фактор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present5.com/presentation/95122574_385269487/image-7.jpg"/>
          <p:cNvPicPr>
            <a:picLocks noChangeAspect="1" noChangeArrowheads="1"/>
          </p:cNvPicPr>
          <p:nvPr/>
        </p:nvPicPr>
        <p:blipFill>
          <a:blip r:embed="rId2"/>
          <a:srcRect t="30120" b="8434"/>
          <a:stretch>
            <a:fillRect/>
          </a:stretch>
        </p:blipFill>
        <p:spPr bwMode="auto">
          <a:xfrm>
            <a:off x="1071538" y="1142984"/>
            <a:ext cx="7905803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857356" y="5286389"/>
          <a:ext cx="5072098" cy="1122730"/>
        </p:xfrm>
        <a:graphic>
          <a:graphicData uri="http://schemas.openxmlformats.org/presentationml/2006/ole">
            <p:oleObj spid="_x0000_s54274" name="ISIS/Draw Sketch" r:id="rId3" imgW="3657600" imgH="809280" progId="ISISServer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500166" y="571480"/>
          <a:ext cx="6104797" cy="928694"/>
        </p:xfrm>
        <a:graphic>
          <a:graphicData uri="http://schemas.openxmlformats.org/presentationml/2006/ole">
            <p:oleObj spid="_x0000_s54275" name="ISIS/Draw Sketch" r:id="rId4" imgW="4257360" imgH="647640" progId="ISISServer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1357290" y="2214554"/>
          <a:ext cx="6346992" cy="1071570"/>
        </p:xfrm>
        <a:graphic>
          <a:graphicData uri="http://schemas.openxmlformats.org/presentationml/2006/ole">
            <p:oleObj spid="_x0000_s54276" name="ISIS/Draw Sketch" r:id="rId5" imgW="4400280" imgH="742680" progId="ISISServer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1357290" y="3643314"/>
          <a:ext cx="6813363" cy="1200152"/>
        </p:xfrm>
        <a:graphic>
          <a:graphicData uri="http://schemas.openxmlformats.org/presentationml/2006/ole">
            <p:oleObj spid="_x0000_s54277" name="ISIS/Draw Sketch" r:id="rId6" imgW="5190840" imgH="914400" progId="ISISServer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Реакции S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00010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 S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третичные галогенпроизводные, третичные спирты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142977" y="1571613"/>
          <a:ext cx="6858048" cy="3941894"/>
        </p:xfrm>
        <a:graphic>
          <a:graphicData uri="http://schemas.openxmlformats.org/presentationml/2006/ole">
            <p:oleObj spid="_x0000_s48131" name="ISIS/Draw Sketch" r:id="rId3" imgW="6068869" imgH="3240461" progId="ISISServer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6429388" y="5857892"/>
          <a:ext cx="2112969" cy="471489"/>
        </p:xfrm>
        <a:graphic>
          <a:graphicData uri="http://schemas.openxmlformats.org/presentationml/2006/ole">
            <p:oleObj spid="_x0000_s48132" name="ISIS/Draw Sketch" r:id="rId4" imgW="1152360" imgH="257040" progId="ISISServer">
              <p:embed/>
            </p:oleObj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357554" y="214290"/>
          <a:ext cx="5500726" cy="804050"/>
        </p:xfrm>
        <a:graphic>
          <a:graphicData uri="http://schemas.openxmlformats.org/presentationml/2006/ole">
            <p:oleObj spid="_x0000_s48135" name="ISIS/Draw Sketch" r:id="rId5" imgW="4105080" imgH="599760" progId="ISISServer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 S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первичные галогенпроизводные, первичные спирты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285852" y="1428736"/>
          <a:ext cx="7153275" cy="4051300"/>
        </p:xfrm>
        <a:graphic>
          <a:graphicData uri="http://schemas.openxmlformats.org/presentationml/2006/ole">
            <p:oleObj spid="_x0000_s49154" name="ISIS/Draw Sketch" r:id="rId3" imgW="5308353" imgH="3039522" progId="ISISServer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714876" y="5572140"/>
          <a:ext cx="3679057" cy="642942"/>
        </p:xfrm>
        <a:graphic>
          <a:graphicData uri="http://schemas.openxmlformats.org/presentationml/2006/ole">
            <p:oleObj spid="_x0000_s49155" name="ISIS/Draw Sketch" r:id="rId4" imgW="1962000" imgH="342720" progId="ISISServer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1285851" y="4643446"/>
          <a:ext cx="7449119" cy="1033463"/>
        </p:xfrm>
        <a:graphic>
          <a:graphicData uri="http://schemas.openxmlformats.org/presentationml/2006/ole">
            <p:oleObj spid="_x0000_s76805" name="ISIS/Draw Sketch" r:id="rId3" imgW="6933960" imgH="961920" progId="ISISServer">
              <p:embed/>
            </p:oleObj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2714612" y="285728"/>
          <a:ext cx="6072230" cy="3733800"/>
        </p:xfrm>
        <a:graphic>
          <a:graphicData uri="http://schemas.openxmlformats.org/presentationml/2006/ole">
            <p:oleObj spid="_x0000_s76806" name="ISIS/Draw Sketch" r:id="rId4" imgW="5124240" imgH="3733560" progId="ISISServer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00232" y="500042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929066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4294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Реакции отщепления (элиминирования)  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элиминирование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785918" y="1357298"/>
          <a:ext cx="5684837" cy="2357437"/>
        </p:xfrm>
        <a:graphic>
          <a:graphicData uri="http://schemas.openxmlformats.org/presentationml/2006/ole">
            <p:oleObj spid="_x0000_s55298" name="ISIS/Draw Sketch" r:id="rId3" imgW="4671336" imgH="1892477" progId="ISISServer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4286256"/>
            <a:ext cx="242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γ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элиминирование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928926" y="4786322"/>
          <a:ext cx="5205413" cy="1338263"/>
        </p:xfrm>
        <a:graphic>
          <a:graphicData uri="http://schemas.openxmlformats.org/presentationml/2006/ole">
            <p:oleObj spid="_x0000_s55299" name="ISIS/Draw Sketch" r:id="rId4" imgW="3963249" imgH="971709" progId="ISISServer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2667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элиминирование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785918" y="928670"/>
          <a:ext cx="5303838" cy="1214437"/>
        </p:xfrm>
        <a:graphic>
          <a:graphicData uri="http://schemas.openxmlformats.org/presentationml/2006/ole">
            <p:oleObj spid="_x0000_s56322" name="ISIS/Draw Sketch" r:id="rId3" imgW="4124988" imgH="936050" progId="ISISServer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2976" y="2357430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Отщепление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галогенводородов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осуществляется в присутствии сильного основания (алкоголяты металлов или спиртовые растворы щелочей):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786322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Зайцева: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большинстве реакций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дегидрогалогенирования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атом водорода отщепляется преимущественно от соседнего наименее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гидрогенизированного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атома углерода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428728" y="3500438"/>
          <a:ext cx="7500990" cy="1122450"/>
        </p:xfrm>
        <a:graphic>
          <a:graphicData uri="http://schemas.openxmlformats.org/presentationml/2006/ole">
            <p:oleObj spid="_x0000_s56325" name="ISIS/Draw Sketch" r:id="rId4" imgW="6619680" imgH="990360" progId="ISISServer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b/BM1GpIrngdeWRA9FLVZwbhUJ6NPXvQE3SYD8otq7xO/slide-13.jpg"/>
          <p:cNvPicPr/>
          <p:nvPr/>
        </p:nvPicPr>
        <p:blipFill>
          <a:blip r:embed="rId2"/>
          <a:srcRect t="14772"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428728" y="285728"/>
          <a:ext cx="7513637" cy="1857375"/>
        </p:xfrm>
        <a:graphic>
          <a:graphicData uri="http://schemas.openxmlformats.org/presentationml/2006/ole">
            <p:oleObj spid="_x0000_s57346" name="ISIS/Draw Sketch" r:id="rId3" imgW="6781680" imgH="1676160" progId="ISISServer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142976" y="142852"/>
          <a:ext cx="285750" cy="285750"/>
        </p:xfrm>
        <a:graphic>
          <a:graphicData uri="http://schemas.openxmlformats.org/presentationml/2006/ole">
            <p:oleObj spid="_x0000_s57348" name="ISIS/Draw Sketch" r:id="rId4" imgW="218880" imgH="209520" progId="ISISServer">
              <p:embed/>
            </p:oleObj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1214414" y="2357430"/>
          <a:ext cx="333375" cy="319088"/>
        </p:xfrm>
        <a:graphic>
          <a:graphicData uri="http://schemas.openxmlformats.org/presentationml/2006/ole">
            <p:oleObj spid="_x0000_s57349" name="ISIS/Draw Sketch" r:id="rId5" imgW="218880" imgH="209520" progId="ISISServer">
              <p:embed/>
            </p:oleObj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1071538" y="2714620"/>
          <a:ext cx="7956045" cy="1262063"/>
        </p:xfrm>
        <a:graphic>
          <a:graphicData uri="http://schemas.openxmlformats.org/presentationml/2006/ole">
            <p:oleObj spid="_x0000_s57350" name="ISIS/Draw Sketch" r:id="rId6" imgW="6905520" imgH="1095120" progId="ISISServer">
              <p:embed/>
            </p:oleObj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2643174" y="3929066"/>
          <a:ext cx="6124575" cy="2773363"/>
        </p:xfrm>
        <a:graphic>
          <a:graphicData uri="http://schemas.openxmlformats.org/presentationml/2006/ole">
            <p:oleObj spid="_x0000_s57351" name="ISIS/Draw Sketch" r:id="rId7" imgW="5553000" imgH="2514600" progId="ISISServer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7572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Конкурентность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реакций, протекающих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механизму Е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2400" b="1" baseline="-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более полярных растворителях протекают реакции замещения</a:t>
            </a:r>
          </a:p>
          <a:p>
            <a:pPr marL="457200" indent="-457200"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Сильные основания направляют реакцию в большей степени в сторону элиминирования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Разветвленность радикала способствует элиминированию</a:t>
            </a: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Повышение температуры увеличивает выход продукта элиминирования.</a:t>
            </a:r>
            <a:endParaRPr lang="ru-RU" sz="2400" dirty="0"/>
          </a:p>
        </p:txBody>
      </p:sp>
      <p:pic>
        <p:nvPicPr>
          <p:cNvPr id="3" name="Рисунок 2" descr="https://i.pinimg.com/originals/b3/6a/c7/b36ac790904fdb623ec3b288534347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282" y="4500570"/>
            <a:ext cx="435771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115c/0002f78b-b127fb36/img13.jpg"/>
          <p:cNvPicPr/>
          <p:nvPr/>
        </p:nvPicPr>
        <p:blipFill>
          <a:blip r:embed="rId2"/>
          <a:srcRect l="9325" r="7341"/>
          <a:stretch>
            <a:fillRect/>
          </a:stretch>
        </p:blipFill>
        <p:spPr bwMode="auto">
          <a:xfrm>
            <a:off x="1643042" y="728662"/>
            <a:ext cx="600079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00100" y="0"/>
            <a:ext cx="4071966" cy="2246769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Реакционный центр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атом или группа атомов, участвующих в разрыве или образовании связей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429256" y="1643050"/>
            <a:ext cx="3429024" cy="310854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Субстрат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то соединение, молекула которого поставляет для образования новой связи атом углерода.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285852" y="4643446"/>
            <a:ext cx="3929090" cy="95410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вещество,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атакующее субстрат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28926" y="5786454"/>
            <a:ext cx="5929354" cy="52322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Субстрат  + Реагент   →  Продукты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Я больше не покупаю воду в магазине у дома. Рассказываю, какой на самом деле должна быть безвредная питьевая во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b/BM1GpIrngdeWRA9FLVZwbhUJ6NPXvQE3SYD8otq7xO/slide-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2976" y="142852"/>
            <a:ext cx="78581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Свободный радикал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атом или группа атомов 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неспаренным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валентным электроном.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неспаренного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электрона является причиной низкой стабильности и, в то же время, высокой реакционной способности свободных радикалов.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42976" y="3000372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Существуют относительно стабильные свободные радикалы, у которых возможна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делокализация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неспаренного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электрона по системе сопряженных связей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000232" y="4857760"/>
            <a:ext cx="6929486" cy="138499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трифенилметильный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бензильный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СН – СН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аллильный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f.ppt-online.org/files/slide/e/egHyGhjQLM4WtuvVEqzSZ7NY301RX2Kp8f5mDF/slide-4.jpg"/>
          <p:cNvPicPr>
            <a:picLocks noChangeAspect="1" noChangeArrowheads="1"/>
          </p:cNvPicPr>
          <p:nvPr/>
        </p:nvPicPr>
        <p:blipFill>
          <a:blip r:embed="rId2"/>
          <a:srcRect l="8267" t="19842"/>
          <a:stretch>
            <a:fillRect/>
          </a:stretch>
        </p:blipFill>
        <p:spPr bwMode="auto">
          <a:xfrm>
            <a:off x="1000100" y="214290"/>
            <a:ext cx="7926482" cy="65008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f.ppt-online.org/files/slide/f/F86PJTeao47VmAwEty9HbsgL02DWZc3qUC1OfB/slide-7.jpg"/>
          <p:cNvPicPr>
            <a:picLocks noChangeAspect="1" noChangeArrowheads="1"/>
          </p:cNvPicPr>
          <p:nvPr/>
        </p:nvPicPr>
        <p:blipFill>
          <a:blip r:embed="rId2"/>
          <a:srcRect l="8195" t="17170"/>
          <a:stretch>
            <a:fillRect/>
          </a:stretch>
        </p:blipFill>
        <p:spPr bwMode="auto">
          <a:xfrm>
            <a:off x="1000100" y="142852"/>
            <a:ext cx="8001056" cy="657229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2976" y="214290"/>
            <a:ext cx="778674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Перициклические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реакции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55C6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химические реакции, в которых реорганизация связей происходит согласованно через циклическую последовательность непрерывно связанных атомов, т.е. разрыв и образование связей происходит одновременно в полностью сопряженном циклическом переходном состоянии.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255C6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643042" y="4143380"/>
          <a:ext cx="6911588" cy="1843090"/>
        </p:xfrm>
        <a:graphic>
          <a:graphicData uri="http://schemas.openxmlformats.org/presentationml/2006/ole">
            <p:oleObj spid="_x0000_s34820" name="ISIS/Draw Sketch" r:id="rId3" imgW="5572080" imgH="1485720" progId="ISISServer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686</TotalTime>
  <Words>647</Words>
  <Application>Microsoft Office PowerPoint</Application>
  <PresentationFormat>Экран (4:3)</PresentationFormat>
  <Paragraphs>95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Солнцестояние</vt:lpstr>
      <vt:lpstr>ISIS/Draw Sketch</vt:lpstr>
      <vt:lpstr>Механизмы реакций в органической химии.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реакций в органической химии.</dc:title>
  <dc:creator>Natali</dc:creator>
  <cp:lastModifiedBy>Natali</cp:lastModifiedBy>
  <cp:revision>80</cp:revision>
  <dcterms:created xsi:type="dcterms:W3CDTF">2020-12-06T14:25:04Z</dcterms:created>
  <dcterms:modified xsi:type="dcterms:W3CDTF">2020-12-07T06:55:37Z</dcterms:modified>
</cp:coreProperties>
</file>