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42A78-AD3C-4D9C-A4CB-D381CDA35A13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345586-F676-4102-9352-5D33B8C6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82976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Поверхностные явления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-znc.ru/wp-content/uploads/2018/06/minzdra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786082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7836901"/>
          <p:cNvPicPr/>
          <p:nvPr/>
        </p:nvPicPr>
        <p:blipFill>
          <a:blip r:embed="rId3"/>
          <a:srcRect b="10417"/>
          <a:stretch>
            <a:fillRect/>
          </a:stretch>
        </p:blipFill>
        <p:spPr bwMode="auto">
          <a:xfrm>
            <a:off x="7143768" y="2857496"/>
            <a:ext cx="1266825" cy="177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357166"/>
            <a:ext cx="67151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Поверхностная активность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1071546"/>
            <a:ext cx="1214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= –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000108"/>
            <a:ext cx="342900" cy="752475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5984" y="857232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мера способности растворенного вещества к понижению поверхностного натяжения раствора, является первой производной поверхностного натяжения от концентрации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57158" y="2571744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Единица измерения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[Дж·м/моль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Н·м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/моль]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214686"/>
            <a:ext cx="481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Физический смысл производной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32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928662" y="4000504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понижение поверхностного натяжения раствора при изменении концентрации ПАВ на единицу.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42860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Поверхностную активность определяют графически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866" name="AutoShape 2"/>
          <p:cNvCxnSpPr>
            <a:cxnSpLocks noChangeShapeType="1"/>
          </p:cNvCxnSpPr>
          <p:nvPr/>
        </p:nvCxnSpPr>
        <p:spPr bwMode="auto">
          <a:xfrm flipV="1">
            <a:off x="785786" y="1214422"/>
            <a:ext cx="0" cy="1819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6867" name="AutoShape 3"/>
          <p:cNvCxnSpPr>
            <a:cxnSpLocks noChangeShapeType="1"/>
          </p:cNvCxnSpPr>
          <p:nvPr/>
        </p:nvCxnSpPr>
        <p:spPr bwMode="auto">
          <a:xfrm>
            <a:off x="785786" y="3000372"/>
            <a:ext cx="25050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6868" name="AutoShape 4"/>
          <p:cNvCxnSpPr>
            <a:cxnSpLocks noChangeShapeType="1"/>
          </p:cNvCxnSpPr>
          <p:nvPr/>
        </p:nvCxnSpPr>
        <p:spPr bwMode="auto">
          <a:xfrm>
            <a:off x="785786" y="2143116"/>
            <a:ext cx="581025" cy="819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6869" name="Freeform 5"/>
          <p:cNvSpPr>
            <a:spLocks/>
          </p:cNvSpPr>
          <p:nvPr/>
        </p:nvSpPr>
        <p:spPr bwMode="auto">
          <a:xfrm>
            <a:off x="785786" y="1928802"/>
            <a:ext cx="1241425" cy="85725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20" y="720"/>
              </a:cxn>
              <a:cxn ang="0">
                <a:pos x="1955" y="1350"/>
              </a:cxn>
            </a:cxnLst>
            <a:rect l="0" t="0" r="r" b="b"/>
            <a:pathLst>
              <a:path w="1955" h="1350">
                <a:moveTo>
                  <a:pt x="35" y="0"/>
                </a:moveTo>
                <a:cubicBezTo>
                  <a:pt x="17" y="247"/>
                  <a:pt x="0" y="495"/>
                  <a:pt x="320" y="720"/>
                </a:cubicBezTo>
                <a:cubicBezTo>
                  <a:pt x="640" y="945"/>
                  <a:pt x="1680" y="1245"/>
                  <a:pt x="1955" y="13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rc 6"/>
          <p:cNvSpPr>
            <a:spLocks/>
          </p:cNvSpPr>
          <p:nvPr/>
        </p:nvSpPr>
        <p:spPr bwMode="auto">
          <a:xfrm flipH="1">
            <a:off x="1142976" y="2786058"/>
            <a:ext cx="90487" cy="200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714620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571744"/>
            <a:ext cx="362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07154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571612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tgα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-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00174"/>
            <a:ext cx="2698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57158" y="3357562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Молекулы ПАВ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дифильны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состоят из двух частей: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42910" y="4286256"/>
            <a:ext cx="457200" cy="4572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6876" name="AutoShape 12"/>
          <p:cNvCxnSpPr>
            <a:cxnSpLocks noChangeShapeType="1"/>
          </p:cNvCxnSpPr>
          <p:nvPr/>
        </p:nvCxnSpPr>
        <p:spPr bwMode="auto">
          <a:xfrm flipV="1">
            <a:off x="928662" y="4714884"/>
            <a:ext cx="19050" cy="628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" name="Прямая соединительная линия 18"/>
          <p:cNvCxnSpPr>
            <a:stCxn id="36875" idx="6"/>
          </p:cNvCxnSpPr>
          <p:nvPr/>
        </p:nvCxnSpPr>
        <p:spPr>
          <a:xfrm flipV="1">
            <a:off x="1100110" y="4500570"/>
            <a:ext cx="1042998" cy="14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7" name="AutoShape 13"/>
          <p:cNvCxnSpPr>
            <a:cxnSpLocks noChangeShapeType="1"/>
          </p:cNvCxnSpPr>
          <p:nvPr/>
        </p:nvCxnSpPr>
        <p:spPr bwMode="auto">
          <a:xfrm flipH="1" flipV="1">
            <a:off x="1785918" y="4500570"/>
            <a:ext cx="400050" cy="733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28596" y="5357826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полярная      неполярная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              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928926" y="3786190"/>
            <a:ext cx="607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Полярная часть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обладает моментом диполя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интесивным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силовым полем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-СООН, -ОН, -NH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-NО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-СНО, -SО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500398" y="4929198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эти группы способны к гидратации и являются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гидрофильными.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6182" y="5715016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Неполярная часть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молекулы представляет собой гидрофобную углеводородную цепь.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26" y="1643050"/>
            <a:ext cx="8786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Дюкло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Трубе: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длины углеводородного радикала молекулы ПАВ на одну метиленовую группу –СН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приводит к уменьшению поверхностного натяжения (или же к увеличению поверхностной активности) в 3 – 3,5 раза.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00166" y="285728"/>
            <a:ext cx="55721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7158" y="928670"/>
            <a:ext cx="85725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самопроизвольного поглощения каким-либо веществом других веществ называется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сорбцией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Твердые тела или жидкости, способные поглощать вещества из окружающей среды, называются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сорбентами,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поглощаемые вещества –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сорбатами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Обратный процесс перехода вещества из поверхностного слоя в объемную фазу называется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десорбцией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785794"/>
            <a:ext cx="85725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процесс сорбции идет только на поверхности, то его называют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адсорбцией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происходит увеличение концентрации вещества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(адсорбент)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границе раздела фаз (на поверхности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3000372"/>
            <a:ext cx="864399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поглощаемое вещество (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абсорбат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диффундирует вглубь поглотителя (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абсорбента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распределяется по объему, то это явление называется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абсорбцией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адсорбции: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адсорбция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возникает за счет ван-дер-ваальсовых сил.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 особенности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обратимый процесс;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небольшой тепловой эффект;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не специфична; отсутствие стехиометрических соотношений;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при повышении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темп-ры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физическая адсорбция уменьшается.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28596" y="3429000"/>
            <a:ext cx="850112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Химическая адсорбция (хемосорбция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путем химического взаимодействия.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 особенности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необратимый процесс;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большой тепловой эффект (соизмерим с тепловым эффектом химической реакции);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специфична;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  повышением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темп-ры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химическая адсорбция увеличивается.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растворенных веществ на поверхности жидких адсорбентов описывается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уравнением Гиббса: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736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 = –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285860"/>
            <a:ext cx="32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071670" y="1285860"/>
            <a:ext cx="285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·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85860"/>
            <a:ext cx="333375" cy="619125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85720" y="2000240"/>
            <a:ext cx="86439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 удельной адсорбции растворенного вещества; измеряется количеством молей этого вещества, приходящихся на единицу площади поверхности адсорбента; моль/дм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равновесная молярная концентрация растворенного вещества, моль/л.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14338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71942"/>
            <a:ext cx="32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928794" y="4143380"/>
            <a:ext cx="6143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0,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происходит накопление вещества в поверхностном слое 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Г&gt;0 (положительная адсорбция)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86388"/>
            <a:ext cx="32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928794" y="5357826"/>
            <a:ext cx="7072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 0,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происходит уменьшение вещества в поверхностном слое 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Г&lt; 0 (отрицательная адсорбция)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304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Изотерма адсорбции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010" name="AutoShape 2"/>
          <p:cNvCxnSpPr>
            <a:cxnSpLocks noChangeShapeType="1"/>
          </p:cNvCxnSpPr>
          <p:nvPr/>
        </p:nvCxnSpPr>
        <p:spPr bwMode="auto">
          <a:xfrm flipV="1">
            <a:off x="642910" y="1071546"/>
            <a:ext cx="0" cy="2028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011" name="AutoShape 3"/>
          <p:cNvCxnSpPr>
            <a:cxnSpLocks noChangeShapeType="1"/>
          </p:cNvCxnSpPr>
          <p:nvPr/>
        </p:nvCxnSpPr>
        <p:spPr bwMode="auto">
          <a:xfrm>
            <a:off x="642910" y="3071810"/>
            <a:ext cx="266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3012" name="Freeform 4"/>
          <p:cNvSpPr>
            <a:spLocks/>
          </p:cNvSpPr>
          <p:nvPr/>
        </p:nvSpPr>
        <p:spPr bwMode="auto">
          <a:xfrm>
            <a:off x="642910" y="1857364"/>
            <a:ext cx="2228850" cy="1219200"/>
          </a:xfrm>
          <a:custGeom>
            <a:avLst/>
            <a:gdLst/>
            <a:ahLst/>
            <a:cxnLst>
              <a:cxn ang="0">
                <a:pos x="0" y="1922"/>
              </a:cxn>
              <a:cxn ang="0">
                <a:pos x="855" y="317"/>
              </a:cxn>
              <a:cxn ang="0">
                <a:pos x="3510" y="17"/>
              </a:cxn>
            </a:cxnLst>
            <a:rect l="0" t="0" r="r" b="b"/>
            <a:pathLst>
              <a:path w="3510" h="1922">
                <a:moveTo>
                  <a:pt x="0" y="1922"/>
                </a:moveTo>
                <a:cubicBezTo>
                  <a:pt x="135" y="1278"/>
                  <a:pt x="270" y="634"/>
                  <a:pt x="855" y="317"/>
                </a:cubicBezTo>
                <a:cubicBezTo>
                  <a:pt x="1440" y="0"/>
                  <a:pt x="3068" y="67"/>
                  <a:pt x="3510" y="1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013" name="AutoShape 5"/>
          <p:cNvCxnSpPr>
            <a:cxnSpLocks noChangeShapeType="1"/>
          </p:cNvCxnSpPr>
          <p:nvPr/>
        </p:nvCxnSpPr>
        <p:spPr bwMode="auto">
          <a:xfrm>
            <a:off x="714348" y="1857364"/>
            <a:ext cx="2038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428860" y="1357298"/>
            <a:ext cx="7143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14282" y="1000108"/>
            <a:ext cx="3642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64318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071810"/>
            <a:ext cx="3315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∞ 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предельная адсорбция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Ориентация молекул в поверхностном слое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Строение поверхностного слоя зависит от концентрации ПАВ.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небольших концентрациях молекул в  поверхностном слое углеводородные цепи лежат на поверхности, а полярные группы погружены в воду.</a:t>
            </a:r>
            <a:endParaRPr lang="ru-RU" sz="2000" dirty="0"/>
          </a:p>
        </p:txBody>
      </p:sp>
      <p:pic>
        <p:nvPicPr>
          <p:cNvPr id="3" name="Picture 10" descr="http://images.myshared.ru/5/412108/slide_25.jpg"/>
          <p:cNvPicPr>
            <a:picLocks noChangeAspect="1" noChangeArrowheads="1"/>
          </p:cNvPicPr>
          <p:nvPr/>
        </p:nvPicPr>
        <p:blipFill>
          <a:blip r:embed="rId2"/>
          <a:srcRect l="21635" t="12821" r="27884" b="53525"/>
          <a:stretch>
            <a:fillRect/>
          </a:stretch>
        </p:blipFill>
        <p:spPr bwMode="auto">
          <a:xfrm>
            <a:off x="4572000" y="2071678"/>
            <a:ext cx="3000396" cy="1500198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3929066"/>
            <a:ext cx="8786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увеличении концентрации ПАВ углеводородные цепи поднимаются, и при концентрации, которая соответствует образованию мономолекулярного слоя, полностью заполняющего поверхность, они размещаются перпендикулярно поверхности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http://images.myshared.ru/5/412108/slide_25.jpg"/>
          <p:cNvPicPr>
            <a:picLocks noChangeAspect="1" noChangeArrowheads="1"/>
          </p:cNvPicPr>
          <p:nvPr/>
        </p:nvPicPr>
        <p:blipFill>
          <a:blip r:embed="rId2"/>
          <a:srcRect l="21563" t="55000" r="27812" b="7499"/>
          <a:stretch>
            <a:fillRect/>
          </a:stretch>
        </p:blipFill>
        <p:spPr bwMode="auto">
          <a:xfrm>
            <a:off x="5500694" y="5072074"/>
            <a:ext cx="295753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Дальнейшее увеличение концентрации ПАВ не приводит к изменению строения поверхностного слоя и поверхностного натяжения, а способствует образованию внутри раствора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мицелл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молекул ПАВ.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представления о строении поверхностного слоя можно рассчитать размеры ПАВ.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поперечного сечения молекулы ПАВ: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28596" y="2357430"/>
            <a:ext cx="5072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= 1/ Г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·N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4282" y="300037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молекулы ПАВ в насыщенном адсорбционном слое, равная толщине этого слоя l: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28596" y="3786190"/>
            <a:ext cx="55721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m/ρ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Г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·М /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57166"/>
            <a:ext cx="88583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Поверхностными явлениями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процессы, протекающие на границе раздела фаз и зависящие от состава и строения поверхностного слоя.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643050"/>
            <a:ext cx="80724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агрегатного состояния граничащих фаз поверхности раздела классифицируют 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786058"/>
            <a:ext cx="828680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подвижные поверхности раздела между жидкостью и газом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 – г),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двумя несмешивающимися жидкостями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 –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неподвижные  поверхности раздела между твердым телом и газом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 – г),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твердым телом и жидкостью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 – ж),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твердым телом и твердым телом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 –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14414" y="142852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границе твердое тело – газ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85720" y="1071546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Теория мономолекулярной адсорбции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Лэнгмюра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является локализованной и вызывается силами, близкими к химическим;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происходит на активных центрах (пики, выступы);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2357430"/>
            <a:ext cx="88583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Активные центры характеризуются большой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ненасыщенностью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силового поля, из-за чего на таких центрах удерживаются молекулы газа;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Активный центр обладает малым радиусом; он может про взаимодействовать лишь с одной молекулой адсорбента; в результате на поверхности адсорбента образуется мономолекулярный слой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•Адсорбированные молекулы удерживаются активным центром только в течении определенного времени.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85720" y="4572008"/>
            <a:ext cx="8858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пребывания молекулы в адсорбированном состоянии зависит от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темп-ры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τ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-∆Н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/RT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42844" y="5429264"/>
            <a:ext cx="8501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 взаимодействия между адсорбированными молекулами не учитываются.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285728"/>
            <a:ext cx="3643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Лэнгмюра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785794"/>
            <a:ext cx="647700" cy="733425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71612"/>
            <a:ext cx="657225" cy="676275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7158" y="1643050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28596" y="857232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71868" y="857232"/>
            <a:ext cx="4429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константа адсорбционного равновесия и равна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072066" y="1857364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50030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равновесная концентрация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адсорбата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системе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42844" y="3357562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малых концентрациях, когда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→0 и    (1+Kс)≈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85720" y="37861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принимает вид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42844" y="4786322"/>
            <a:ext cx="8786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больших концентрациях, когда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&gt;1 и (1+Kс) 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14282" y="5214950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Лэнгмюра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имеет вид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072066" y="5214950"/>
            <a:ext cx="105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= Г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констант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Лэнгмюра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приводят к линейной зависимости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00174"/>
            <a:ext cx="152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00174"/>
            <a:ext cx="361950" cy="72390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500174"/>
            <a:ext cx="361950" cy="723900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500174"/>
            <a:ext cx="152400" cy="676275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142976" y="1571612"/>
            <a:ext cx="3571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000232" y="1142984"/>
            <a:ext cx="4285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714612" y="1142984"/>
            <a:ext cx="35715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495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138" name="AutoShape 10"/>
          <p:cNvCxnSpPr>
            <a:cxnSpLocks noChangeShapeType="1"/>
          </p:cNvCxnSpPr>
          <p:nvPr/>
        </p:nvCxnSpPr>
        <p:spPr bwMode="auto">
          <a:xfrm flipH="1" flipV="1">
            <a:off x="4714876" y="928670"/>
            <a:ext cx="9525" cy="1914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8139" name="AutoShape 11"/>
          <p:cNvCxnSpPr>
            <a:cxnSpLocks noChangeShapeType="1"/>
          </p:cNvCxnSpPr>
          <p:nvPr/>
        </p:nvCxnSpPr>
        <p:spPr bwMode="auto">
          <a:xfrm>
            <a:off x="4714876" y="2857496"/>
            <a:ext cx="2686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8140" name="AutoShape 12"/>
          <p:cNvSpPr>
            <a:spLocks/>
          </p:cNvSpPr>
          <p:nvPr/>
        </p:nvSpPr>
        <p:spPr bwMode="auto">
          <a:xfrm>
            <a:off x="4500562" y="1928802"/>
            <a:ext cx="190500" cy="933450"/>
          </a:xfrm>
          <a:prstGeom prst="leftBrace">
            <a:avLst>
              <a:gd name="adj1" fmla="val 40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8141" name="AutoShape 13"/>
          <p:cNvCxnSpPr>
            <a:cxnSpLocks noChangeShapeType="1"/>
          </p:cNvCxnSpPr>
          <p:nvPr/>
        </p:nvCxnSpPr>
        <p:spPr bwMode="auto">
          <a:xfrm flipV="1">
            <a:off x="4714876" y="1357298"/>
            <a:ext cx="114300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8142" name="AutoShape 14"/>
          <p:cNvCxnSpPr>
            <a:cxnSpLocks noChangeShapeType="1"/>
          </p:cNvCxnSpPr>
          <p:nvPr/>
        </p:nvCxnSpPr>
        <p:spPr bwMode="auto">
          <a:xfrm>
            <a:off x="4714876" y="1928802"/>
            <a:ext cx="1381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8143" name="Arc 15"/>
          <p:cNvSpPr>
            <a:spLocks/>
          </p:cNvSpPr>
          <p:nvPr/>
        </p:nvSpPr>
        <p:spPr bwMode="auto">
          <a:xfrm>
            <a:off x="5143504" y="1714488"/>
            <a:ext cx="90488" cy="209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1571612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6786578" y="1285860"/>
            <a:ext cx="6429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tgα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7286644" y="1285860"/>
            <a:ext cx="13430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K/Г</a:t>
            </a:r>
            <a:r>
              <a:rPr kumimoji="0" lang="ru-RU" sz="22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∞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85723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1/Г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2" y="22859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1/Г</a:t>
            </a:r>
            <a:r>
              <a:rPr lang="ru-RU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∞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7500958" y="2571744"/>
            <a:ext cx="7858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214282" y="3143248"/>
            <a:ext cx="3499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Уравнение Фрейндлиха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0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857628"/>
            <a:ext cx="238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14348" y="3857628"/>
            <a:ext cx="2285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·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1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857628"/>
            <a:ext cx="638175" cy="504825"/>
          </a:xfrm>
          <a:prstGeom prst="rect">
            <a:avLst/>
          </a:prstGeom>
          <a:noFill/>
        </p:spPr>
      </p:pic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2643174" y="3929066"/>
            <a:ext cx="6343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адсорбированного вещества;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2643174" y="4429132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адсорбента;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4929198"/>
            <a:ext cx="41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константа Фрейндлиха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285721" y="5429264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константа, характеризующая кривизну изотермы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адсорбции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(0,1 …0,6)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44" y="21429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констант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Фрейндлиха приводят к линейной зависимости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85860"/>
            <a:ext cx="238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14414" y="1285860"/>
            <a:ext cx="2071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lgK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14422"/>
            <a:ext cx="161925" cy="676275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786050" y="1285860"/>
            <a:ext cx="10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lgc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9158" name="AutoShape 6"/>
          <p:cNvCxnSpPr>
            <a:cxnSpLocks noChangeShapeType="1"/>
          </p:cNvCxnSpPr>
          <p:nvPr/>
        </p:nvCxnSpPr>
        <p:spPr bwMode="auto">
          <a:xfrm flipV="1">
            <a:off x="4643438" y="1000108"/>
            <a:ext cx="19050" cy="1828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9159" name="AutoShape 7"/>
          <p:cNvCxnSpPr>
            <a:cxnSpLocks noChangeShapeType="1"/>
          </p:cNvCxnSpPr>
          <p:nvPr/>
        </p:nvCxnSpPr>
        <p:spPr bwMode="auto">
          <a:xfrm>
            <a:off x="4643438" y="2857496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9160" name="AutoShape 8"/>
          <p:cNvSpPr>
            <a:spLocks/>
          </p:cNvSpPr>
          <p:nvPr/>
        </p:nvSpPr>
        <p:spPr bwMode="auto">
          <a:xfrm>
            <a:off x="4357686" y="1857364"/>
            <a:ext cx="266700" cy="981075"/>
          </a:xfrm>
          <a:prstGeom prst="leftBrace">
            <a:avLst>
              <a:gd name="adj1" fmla="val 3065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161" name="AutoShape 9"/>
          <p:cNvCxnSpPr>
            <a:cxnSpLocks noChangeShapeType="1"/>
          </p:cNvCxnSpPr>
          <p:nvPr/>
        </p:nvCxnSpPr>
        <p:spPr bwMode="auto">
          <a:xfrm flipV="1">
            <a:off x="4643438" y="1285860"/>
            <a:ext cx="1219200" cy="552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162" name="AutoShape 10"/>
          <p:cNvCxnSpPr>
            <a:cxnSpLocks noChangeShapeType="1"/>
          </p:cNvCxnSpPr>
          <p:nvPr/>
        </p:nvCxnSpPr>
        <p:spPr bwMode="auto">
          <a:xfrm>
            <a:off x="4643438" y="1857364"/>
            <a:ext cx="1552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49163" name="Arc 11"/>
          <p:cNvSpPr>
            <a:spLocks/>
          </p:cNvSpPr>
          <p:nvPr/>
        </p:nvSpPr>
        <p:spPr bwMode="auto">
          <a:xfrm>
            <a:off x="5143504" y="1643050"/>
            <a:ext cx="90488" cy="209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92867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lg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857232"/>
            <a:ext cx="238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786578" y="2571744"/>
            <a:ext cx="529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lgc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221455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lgK</a:t>
            </a:r>
            <a:r>
              <a:rPr lang="ru-RU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786578" y="1428736"/>
            <a:ext cx="15716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tgα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5001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71472" y="3357562"/>
            <a:ext cx="83582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Теория полимолекулярной адсорбции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М.Поляни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14282" y="3929066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создается чисто физическими силами.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поверхности адсорбента нет активных центров; адсорбционные силы действуют вблизи от поверхности адсорбента, образуя непрерывное силовое поле.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44" y="357166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Силовое поле действует на расстояниях, меньших, чем размеры отдельных молекул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4282" y="1285860"/>
            <a:ext cx="864399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Притяжение молекулы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поверхностью адсорбента не зависит от наличия в адсорбционном объеме других молекул, следовательно возможна полимолекулярная адсорбция.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Адсорбционные силы не зависят от температуры.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179" name="AutoShape 3"/>
          <p:cNvCxnSpPr>
            <a:cxnSpLocks noChangeShapeType="1"/>
          </p:cNvCxnSpPr>
          <p:nvPr/>
        </p:nvCxnSpPr>
        <p:spPr bwMode="auto">
          <a:xfrm flipV="1">
            <a:off x="1000100" y="3571876"/>
            <a:ext cx="19050" cy="1419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0180" name="AutoShape 4"/>
          <p:cNvCxnSpPr>
            <a:cxnSpLocks noChangeShapeType="1"/>
          </p:cNvCxnSpPr>
          <p:nvPr/>
        </p:nvCxnSpPr>
        <p:spPr bwMode="auto">
          <a:xfrm>
            <a:off x="1000100" y="5000636"/>
            <a:ext cx="2209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0181" name="Freeform 5"/>
          <p:cNvSpPr>
            <a:spLocks/>
          </p:cNvSpPr>
          <p:nvPr/>
        </p:nvSpPr>
        <p:spPr bwMode="auto">
          <a:xfrm>
            <a:off x="1000100" y="3571876"/>
            <a:ext cx="962025" cy="1419225"/>
          </a:xfrm>
          <a:custGeom>
            <a:avLst/>
            <a:gdLst/>
            <a:ahLst/>
            <a:cxnLst>
              <a:cxn ang="0">
                <a:pos x="0" y="2235"/>
              </a:cxn>
              <a:cxn ang="0">
                <a:pos x="495" y="1365"/>
              </a:cxn>
              <a:cxn ang="0">
                <a:pos x="1170" y="1080"/>
              </a:cxn>
              <a:cxn ang="0">
                <a:pos x="1515" y="0"/>
              </a:cxn>
            </a:cxnLst>
            <a:rect l="0" t="0" r="r" b="b"/>
            <a:pathLst>
              <a:path w="1515" h="2235">
                <a:moveTo>
                  <a:pt x="0" y="2235"/>
                </a:moveTo>
                <a:cubicBezTo>
                  <a:pt x="150" y="1896"/>
                  <a:pt x="300" y="1558"/>
                  <a:pt x="495" y="1365"/>
                </a:cubicBezTo>
                <a:cubicBezTo>
                  <a:pt x="690" y="1172"/>
                  <a:pt x="1000" y="1307"/>
                  <a:pt x="1170" y="1080"/>
                </a:cubicBezTo>
                <a:cubicBezTo>
                  <a:pt x="1340" y="853"/>
                  <a:pt x="1458" y="180"/>
                  <a:pt x="1515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0043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86116" y="4786322"/>
            <a:ext cx="571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Теория БЭТ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С.Брунауэр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П.Эммет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Е.Теллер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поверхности имеется определенное число равноценных в энергетическом отношении активных центров.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соседних адсорбированных молекул в первом и последнем слоях отсутствуют.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молекула предыдущего слоя представляет собой активный центр для адсорбции следующего адсорбционного слоя.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Предполагается, что все молекулы во втором и более далеких слоях ведут себя подобно молекулам жидкости.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AutoShape 3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5" name="AutoShape 5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7" name="AutoShape 7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9" name="AutoShape 9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s://present5.com/presentation/-43420992_131841285/image-20.jpg"/>
          <p:cNvPicPr>
            <a:picLocks noChangeAspect="1" noChangeArrowheads="1"/>
          </p:cNvPicPr>
          <p:nvPr/>
        </p:nvPicPr>
        <p:blipFill>
          <a:blip r:embed="rId2"/>
          <a:srcRect l="37500" t="15278" b="66666"/>
          <a:stretch>
            <a:fillRect/>
          </a:stretch>
        </p:blipFill>
        <p:spPr bwMode="auto">
          <a:xfrm>
            <a:off x="500034" y="4429132"/>
            <a:ext cx="4286232" cy="928694"/>
          </a:xfrm>
          <a:prstGeom prst="rect">
            <a:avLst/>
          </a:prstGeom>
          <a:noFill/>
        </p:spPr>
      </p:pic>
      <p:pic>
        <p:nvPicPr>
          <p:cNvPr id="8" name="Picture 18" descr="https://mypresentation.ru/documents_5/a2f261817595e2cd7d8a97e8b89c10ec/img0.jpg"/>
          <p:cNvPicPr>
            <a:picLocks noChangeAspect="1" noChangeArrowheads="1"/>
          </p:cNvPicPr>
          <p:nvPr/>
        </p:nvPicPr>
        <p:blipFill>
          <a:blip r:embed="rId3"/>
          <a:srcRect l="63750" t="30000" r="12812" b="36250"/>
          <a:stretch>
            <a:fillRect/>
          </a:stretch>
        </p:blipFill>
        <p:spPr bwMode="auto">
          <a:xfrm>
            <a:off x="6715140" y="4572008"/>
            <a:ext cx="178595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s0.slide-share.ru/s_slide/2f14c8836f0b07f7ce2ceeaffddbbd76/a0d985f2-ae67-4140-85f9-336df2dfb1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s1.slide-share.ru/s_slide/101cd69cb27e79594e3422346d8744ed/dc7eae38-56d1-41bf-a7a0-a3e40cc6d3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4" name="AutoShape 10" descr="https://s1.slide-share.ru/s_slide/101cd69cb27e79594e3422346d8744ed/dc7eae38-56d1-41bf-a7a0-a3e40cc6d3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6" name="AutoShape 12" descr="https://s1.slide-share.ru/s_slide/101cd69cb27e79594e3422346d8744ed/dc7eae38-56d1-41bf-a7a0-a3e40cc6d3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8" name="AutoShape 14" descr="https://s1.slide-share.ru/s_slide/101cd69cb27e79594e3422346d8744ed/dc7eae38-56d1-41bf-a7a0-a3e40cc6d3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0" name="AutoShape 16" descr="https://s1.slide-share.ru/s_slide/101cd69cb27e79594e3422346d8744ed/dc7eae38-56d1-41bf-a7a0-a3e40cc6d3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357158" y="357166"/>
            <a:ext cx="85725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на границе раздела фаз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твердое тело – раствор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Молекулярная адсорбция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285720" y="1857364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поверхности адсорбента может идти одновременно адсорбция растворителя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рез-те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чего адсорбция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адсорбата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уменьшается; это приводит к искажению изотермы.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285720" y="350043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из раствора протекает медленнее адсорбции газов, т.к. она лимитируется диффузией растворенного вещества.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85720" y="4714884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адсорбцию влияет способность растворителя растворять адсорбент. Чем лучше растворитель растворяет адсорбент, тем хуже идет адсорбция из раствора.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повышением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темп-ры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адсорбция уменьшается, но не так сильно, как адсорбция газов.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1442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адсорбции на твердом адсорбенте органических соединений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дифильные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молекулы растворенного вещества ориентируются на его поверхности так, чтобы полярная часть молекулы была обращена к полярной фазе, а неполярная – к неполярной фазе.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/>
          <p:cNvSpPr>
            <a:spLocks noChangeShapeType="1"/>
          </p:cNvSpPr>
          <p:nvPr/>
        </p:nvSpPr>
        <p:spPr bwMode="auto">
          <a:xfrm>
            <a:off x="928662" y="4000504"/>
            <a:ext cx="15621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928662" y="3429000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428728" y="3429000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857356" y="3429000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/>
          <p:cNvSpPr>
            <a:spLocks noChangeShapeType="1"/>
          </p:cNvSpPr>
          <p:nvPr/>
        </p:nvSpPr>
        <p:spPr bwMode="auto">
          <a:xfrm>
            <a:off x="1071538" y="3643314"/>
            <a:ext cx="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5" name="AutoShape 7"/>
          <p:cNvSpPr>
            <a:spLocks noChangeShapeType="1"/>
          </p:cNvSpPr>
          <p:nvPr/>
        </p:nvSpPr>
        <p:spPr bwMode="auto">
          <a:xfrm>
            <a:off x="1500166" y="3643314"/>
            <a:ext cx="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/>
          <p:cNvSpPr>
            <a:spLocks noChangeShapeType="1"/>
          </p:cNvSpPr>
          <p:nvPr/>
        </p:nvSpPr>
        <p:spPr bwMode="auto">
          <a:xfrm>
            <a:off x="1928794" y="3643314"/>
            <a:ext cx="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42844" y="3286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714612" y="3357562"/>
            <a:ext cx="27860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0" name="AutoShape 12"/>
          <p:cNvSpPr>
            <a:spLocks noChangeShapeType="1"/>
          </p:cNvSpPr>
          <p:nvPr/>
        </p:nvSpPr>
        <p:spPr bwMode="auto">
          <a:xfrm>
            <a:off x="5786446" y="4071942"/>
            <a:ext cx="170497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6000760" y="3857628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6500826" y="3857628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7000892" y="3857628"/>
            <a:ext cx="200025" cy="1905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4" name="AutoShape 16"/>
          <p:cNvSpPr>
            <a:spLocks noChangeShapeType="1"/>
          </p:cNvSpPr>
          <p:nvPr/>
        </p:nvSpPr>
        <p:spPr bwMode="auto">
          <a:xfrm flipV="1">
            <a:off x="6072198" y="342900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5" name="AutoShape 17"/>
          <p:cNvSpPr>
            <a:spLocks noChangeShapeType="1"/>
          </p:cNvSpPr>
          <p:nvPr/>
        </p:nvSpPr>
        <p:spPr bwMode="auto">
          <a:xfrm flipV="1">
            <a:off x="6572264" y="342900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6" name="AutoShape 18"/>
          <p:cNvSpPr>
            <a:spLocks noChangeShapeType="1"/>
          </p:cNvSpPr>
          <p:nvPr/>
        </p:nvSpPr>
        <p:spPr bwMode="auto">
          <a:xfrm flipV="1">
            <a:off x="7143768" y="342900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714876" y="3143248"/>
            <a:ext cx="107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2286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7072330" y="3929066"/>
            <a:ext cx="1785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силикагель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285720" y="4786322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Массу (а) вещества, молекулярно-адсорбированного адсорбентом из раствора определяют по формуле: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3214678" y="5715016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643578"/>
            <a:ext cx="952500" cy="69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786" y="285728"/>
            <a:ext cx="78581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Адсорбция из растворов электролитов (ионная)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14282" y="928670"/>
            <a:ext cx="764386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адсорбцию электролитов влияют: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 заряда поверхности адсорбента;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 и знак заряда иона;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радиус иона и степень его сольватации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AutoShape 4"/>
          <p:cNvSpPr>
            <a:spLocks noChangeShapeType="1"/>
          </p:cNvSpPr>
          <p:nvPr/>
        </p:nvSpPr>
        <p:spPr bwMode="auto">
          <a:xfrm>
            <a:off x="2071670" y="3857628"/>
            <a:ext cx="5076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14282" y="3357562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радиуса иона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уменьшение адсорбции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I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Br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F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80" name="AutoShape 8"/>
          <p:cNvSpPr>
            <a:spLocks noChangeShapeType="1"/>
          </p:cNvSpPr>
          <p:nvPr/>
        </p:nvSpPr>
        <p:spPr bwMode="auto">
          <a:xfrm>
            <a:off x="2143108" y="3286124"/>
            <a:ext cx="5076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85720" y="278605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NH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K 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Na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Li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14414" y="285728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адсорбции сильных электролитов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14282" y="1071546"/>
            <a:ext cx="878687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Эквивалентная адсорбция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катионы и анионы адсорбируются на твердой поверхности в эквивалентных соотношениях.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85720" y="2714620"/>
            <a:ext cx="86439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Ионообменная адсорбция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 ионов между раствором и  твердой фазой – адсорбентом.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Вещества, проявляющие способность к ионному обмену называются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ионитами ( катиониты и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аниониты)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42844" y="4572008"/>
            <a:ext cx="19288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Катионит: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357422" y="4572008"/>
            <a:ext cx="57864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R-H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 Na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→ R- Na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42844" y="5286388"/>
            <a:ext cx="17144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Анионит: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428860" y="5357826"/>
            <a:ext cx="61436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→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6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Поверхностные явления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играют важную роль прежде всего на клеточном, субклеточном и молекулярном уровнях организации живых систем.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57161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биологические мембраны ограничивают клетку от внешней среды и обеспечивают ее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микрогетерогенность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282" y="242886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мембранах клетки и внутриклеточных органелл (митохондрий и т.д.) происходят фундаментальные для жизни процессы: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4282" y="3571876"/>
            <a:ext cx="87154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рецепция экзо- и эндогенных биологически активных веществ (гормонов, медиаторов, антигенов,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феромонов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4282" y="4429132"/>
            <a:ext cx="87154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ферментативный катализ;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функционирование важнейших ферментных систем (напр., ансамбля дыхательных ферментов) – пример гетерогенного катализ;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285728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ионообменной адсорбции: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44" y="1071546"/>
            <a:ext cx="8858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специфична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т.е. для данного адсорбента к обмену способны только определенные ионы. Кислотные и основные адсорбенты;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амфотерные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адсорбенты;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42844" y="2571744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обменная адсорбция не всегда обратима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42844" y="3143248"/>
            <a:ext cx="878687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обменная адсорбция протекает более медленно, чем молекулярная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т.к. время обмена лимитируется скоростью диффузии ионов из раствора к адсорбенту;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42844" y="4572008"/>
            <a:ext cx="88583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обменной адсорбции может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изменяться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раствора.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214290"/>
            <a:ext cx="750095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Избирательная адсорбция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твердом адсорбенте из раствора адсорбируются преимущественно ионы одного знака.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20" y="1643050"/>
            <a:ext cx="8572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AgNO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KI →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AgI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   +  KNO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57158" y="2428868"/>
            <a:ext cx="864399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Фаянса –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Панета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поверхности кристаллического тела из раствора адсорбируются те ионы, которые входят в состав кристаллической решетки или могут образовывать с одним из ионов решетки малорастворимое соединени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1428736"/>
            <a:ext cx="8858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преобразование химической энергии в осмотическую работу;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фосфорилирование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(сопряжение процессов окисления с накоплением энергии в макроэргических соединениях);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адсорбция соответствующих физиологически активных веществ на тех или иных поверхностях в организме лежит в основе «распознавания» своих и чужих макромолекул, наркоза, передачи нервного импульса.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https://ds04.infourok.ru/uploads/ex/0e96/00085f7d-4b8c76dc/img18.jpg"/>
          <p:cNvPicPr/>
          <p:nvPr/>
        </p:nvPicPr>
        <p:blipFill>
          <a:blip r:embed="rId2"/>
          <a:srcRect l="1443" t="15812" r="86852" b="67949"/>
          <a:stretch>
            <a:fillRect/>
          </a:stretch>
        </p:blipFill>
        <p:spPr bwMode="auto">
          <a:xfrm>
            <a:off x="642910" y="21429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285728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Поверхностная энергия Гиббса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поверхностное натяжение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02" y="1142984"/>
            <a:ext cx="84297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Гетерогенная система, имеющая поверхность раздела фаз, характеризуется определенным запасом энергии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Гиббса)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G = G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 G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·V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энергия Гиббса объемной фазы;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·S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поверхностная энергия Гиббса.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643314"/>
            <a:ext cx="216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=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k·V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·S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256"/>
            <a:ext cx="2079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14348" y="4429132"/>
            <a:ext cx="28575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357694"/>
            <a:ext cx="171450" cy="70485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162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190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57290" y="5214950"/>
            <a:ext cx="1867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3643274" y="5643578"/>
            <a:ext cx="55007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коэффициент пропорциональности – поверхностное натяжение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s://cf2.ppt-online.org/files2/slide/d/DaYUcdRoLmEeXuB29vA6KjgVP8OT1y0in7N4zx/slide-49.jpg"/>
          <p:cNvPicPr>
            <a:picLocks noChangeAspect="1" noChangeArrowheads="1"/>
          </p:cNvPicPr>
          <p:nvPr/>
        </p:nvPicPr>
        <p:blipFill>
          <a:blip r:embed="rId4"/>
          <a:srcRect l="73398" t="20729" b="11431"/>
          <a:stretch>
            <a:fillRect/>
          </a:stretch>
        </p:blipFill>
        <p:spPr bwMode="auto">
          <a:xfrm>
            <a:off x="7500958" y="2571744"/>
            <a:ext cx="134638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428596" y="642918"/>
            <a:ext cx="2257425" cy="179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5" name="AutoShape 31"/>
          <p:cNvSpPr>
            <a:spLocks noChangeShapeType="1"/>
          </p:cNvSpPr>
          <p:nvPr/>
        </p:nvSpPr>
        <p:spPr bwMode="auto">
          <a:xfrm>
            <a:off x="127000" y="1508125"/>
            <a:ext cx="2257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555625" y="8128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679450" y="8128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1193800" y="10033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1870075" y="8128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1870075" y="106997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1746250" y="82232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612775" y="9652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365125" y="114617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736600" y="145097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1527175" y="18796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4" name="AutoShape 20"/>
          <p:cNvSpPr>
            <a:spLocks noChangeShapeType="1"/>
          </p:cNvSpPr>
          <p:nvPr/>
        </p:nvSpPr>
        <p:spPr bwMode="auto">
          <a:xfrm>
            <a:off x="803275" y="1508125"/>
            <a:ext cx="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3" name="AutoShape 19"/>
          <p:cNvSpPr>
            <a:spLocks noChangeShapeType="1"/>
          </p:cNvSpPr>
          <p:nvPr/>
        </p:nvSpPr>
        <p:spPr bwMode="auto">
          <a:xfrm flipH="1">
            <a:off x="612775" y="1508125"/>
            <a:ext cx="190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/>
          <p:cNvSpPr>
            <a:spLocks noChangeShapeType="1"/>
          </p:cNvSpPr>
          <p:nvPr/>
        </p:nvSpPr>
        <p:spPr bwMode="auto">
          <a:xfrm flipH="1">
            <a:off x="679450" y="1508125"/>
            <a:ext cx="123825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1" name="AutoShape 17"/>
          <p:cNvSpPr>
            <a:spLocks noChangeShapeType="1"/>
          </p:cNvSpPr>
          <p:nvPr/>
        </p:nvSpPr>
        <p:spPr bwMode="auto">
          <a:xfrm>
            <a:off x="803275" y="1508125"/>
            <a:ext cx="11430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1193800" y="10033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1574800" y="173672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1450975" y="173672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1651000" y="18796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1403350" y="1879600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1450975" y="202247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574800" y="2022475"/>
            <a:ext cx="123825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3" name="AutoShape 9"/>
          <p:cNvSpPr>
            <a:spLocks noChangeShapeType="1"/>
          </p:cNvSpPr>
          <p:nvPr/>
        </p:nvSpPr>
        <p:spPr bwMode="auto">
          <a:xfrm>
            <a:off x="1574800" y="1936750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/>
          <p:cNvSpPr>
            <a:spLocks noChangeShapeType="1"/>
          </p:cNvSpPr>
          <p:nvPr/>
        </p:nvSpPr>
        <p:spPr bwMode="auto">
          <a:xfrm>
            <a:off x="1574800" y="193675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1" name="AutoShape 7"/>
          <p:cNvSpPr>
            <a:spLocks noChangeShapeType="1"/>
          </p:cNvSpPr>
          <p:nvPr/>
        </p:nvSpPr>
        <p:spPr bwMode="auto">
          <a:xfrm flipH="1" flipV="1">
            <a:off x="1450975" y="1736725"/>
            <a:ext cx="123825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/>
          <p:cNvSpPr>
            <a:spLocks noChangeShapeType="1"/>
          </p:cNvSpPr>
          <p:nvPr/>
        </p:nvSpPr>
        <p:spPr bwMode="auto">
          <a:xfrm flipH="1">
            <a:off x="1403350" y="1936750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9" name="AutoShape 5"/>
          <p:cNvSpPr>
            <a:spLocks noChangeShapeType="1"/>
          </p:cNvSpPr>
          <p:nvPr/>
        </p:nvSpPr>
        <p:spPr bwMode="auto">
          <a:xfrm flipH="1">
            <a:off x="1450975" y="1936750"/>
            <a:ext cx="123825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/>
          <p:cNvSpPr>
            <a:spLocks noChangeShapeType="1"/>
          </p:cNvSpPr>
          <p:nvPr/>
        </p:nvSpPr>
        <p:spPr bwMode="auto">
          <a:xfrm flipV="1">
            <a:off x="1574800" y="1736725"/>
            <a:ext cx="7620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AutoShape 3"/>
          <p:cNvSpPr>
            <a:spLocks noChangeShapeType="1"/>
          </p:cNvSpPr>
          <p:nvPr/>
        </p:nvSpPr>
        <p:spPr bwMode="auto">
          <a:xfrm>
            <a:off x="803275" y="1508125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3071802" y="285728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коэффициент пропорциональности – поверхностное натяжение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214282" y="2714620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Поверхностное натяжение определяет как бы степень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гетерогенности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резкость перехода от одной фазы к другой, различие между соприкасающимися фазами.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214282" y="4000504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сильнее выражена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гетерогенность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чем более резко различаются по природе сопряженные фазы, тем больше поверхностное натяжение.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гетерогенности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равнозначно отсутствию поверхностного натяжения.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https://phonoteka.org/uploads/posts/2021-05/1621903391_18-phonoteka_org-p-fon-khimicheskaya-laboratoriya-risunok-20.jpg"/>
          <p:cNvPicPr/>
          <p:nvPr/>
        </p:nvPicPr>
        <p:blipFill>
          <a:blip r:embed="rId2" cstate="print"/>
          <a:srcRect l="56885" r="26721" b="76147"/>
          <a:stretch>
            <a:fillRect/>
          </a:stretch>
        </p:blipFill>
        <p:spPr bwMode="auto">
          <a:xfrm>
            <a:off x="7786710" y="1357298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важной характеристикой любой жидкости.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2844" y="928670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Физический смысл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поверхностного натяжения может иметь энергетическое и силовое выражение.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энергетическому выражению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натяжение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поверхностная энергия Гиббса единицы поверхности, т.е.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свободная поверхностная энергия;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 равна работе, затраченной на образование единицы поверхности.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Энергетической единицей является [Дж/м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4000504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силовому выражению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натяжение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сила, действующая на поверхности по касательной к ней и стремящаяся сократить собственную поверхность тела до наименьших возможных пределов при данном объеме.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 этом случае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единицей  измерения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[Н/м]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зависит от следующих факторов: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природы граничащих сред;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неполярные жидкости, имеющие слабые межмолекулярные связи на границе с газовой фазой, характеризуются меньшим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чем у полярных  жидкостей;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2643182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температуры;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снижается с повышением температуры;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3643314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природы и концентрации</a:t>
            </a:r>
            <a:r>
              <a:rPr lang="ru-RU" sz="6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растворенных веществ;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раствора от концентрации растворенного вещества при Т=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называют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изотермой поверхностного натяжения.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57290" y="5357826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Различают три основных типа изотермы поверхностного натяжения.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AutoShape 2"/>
          <p:cNvCxnSpPr>
            <a:cxnSpLocks noChangeShapeType="1"/>
          </p:cNvCxnSpPr>
          <p:nvPr/>
        </p:nvCxnSpPr>
        <p:spPr bwMode="auto">
          <a:xfrm flipV="1">
            <a:off x="714348" y="785794"/>
            <a:ext cx="0" cy="1847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819" name="AutoShape 3"/>
          <p:cNvCxnSpPr>
            <a:cxnSpLocks noChangeShapeType="1"/>
          </p:cNvCxnSpPr>
          <p:nvPr/>
        </p:nvCxnSpPr>
        <p:spPr bwMode="auto">
          <a:xfrm>
            <a:off x="714348" y="2643182"/>
            <a:ext cx="3343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820" name="AutoShape 4"/>
          <p:cNvCxnSpPr>
            <a:cxnSpLocks noChangeShapeType="1"/>
          </p:cNvCxnSpPr>
          <p:nvPr/>
        </p:nvCxnSpPr>
        <p:spPr bwMode="auto">
          <a:xfrm flipV="1">
            <a:off x="714348" y="1214422"/>
            <a:ext cx="1590675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4821" name="Freeform 5"/>
          <p:cNvSpPr>
            <a:spLocks/>
          </p:cNvSpPr>
          <p:nvPr/>
        </p:nvSpPr>
        <p:spPr bwMode="auto">
          <a:xfrm>
            <a:off x="714348" y="1643050"/>
            <a:ext cx="1241425" cy="85725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20" y="720"/>
              </a:cxn>
              <a:cxn ang="0">
                <a:pos x="1955" y="1350"/>
              </a:cxn>
            </a:cxnLst>
            <a:rect l="0" t="0" r="r" b="b"/>
            <a:pathLst>
              <a:path w="1955" h="1350">
                <a:moveTo>
                  <a:pt x="35" y="0"/>
                </a:moveTo>
                <a:cubicBezTo>
                  <a:pt x="17" y="247"/>
                  <a:pt x="0" y="495"/>
                  <a:pt x="320" y="720"/>
                </a:cubicBezTo>
                <a:cubicBezTo>
                  <a:pt x="640" y="945"/>
                  <a:pt x="1680" y="1245"/>
                  <a:pt x="1955" y="13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4822" name="AutoShape 6"/>
          <p:cNvCxnSpPr>
            <a:cxnSpLocks noChangeShapeType="1"/>
          </p:cNvCxnSpPr>
          <p:nvPr/>
        </p:nvCxnSpPr>
        <p:spPr bwMode="auto">
          <a:xfrm>
            <a:off x="714348" y="1643050"/>
            <a:ext cx="1905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Прямоугольник 6"/>
          <p:cNvSpPr/>
          <p:nvPr/>
        </p:nvSpPr>
        <p:spPr>
          <a:xfrm>
            <a:off x="285720" y="71435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357422" y="785794"/>
            <a:ext cx="928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428736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ПНВ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221455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21455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214810" y="428604"/>
            <a:ext cx="47863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 – поверхностно-активные вещества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уменьшают поверхностное натяжение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(органические соединения – карбоновые кислоты, их соли, спирты, амины, мыла и т.д.)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57158" y="314324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ПИВ - поверхностно-инактивные вещества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несколько увеличивают поверхностное натяжение (почти все водные растворы электролитов – кислоты, щелочи, соли)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57158" y="4429132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ПНВ - поверхностно-неактивные вещества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инертные, не изменяют поверхностное натяжение (сахароза)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476</TotalTime>
  <Words>1965</Words>
  <Application>Microsoft Office PowerPoint</Application>
  <PresentationFormat>Экран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Поверхностные явления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Поверхностные явления</dc:title>
  <dc:creator>Natali</dc:creator>
  <cp:lastModifiedBy>Natali</cp:lastModifiedBy>
  <cp:revision>31</cp:revision>
  <dcterms:created xsi:type="dcterms:W3CDTF">2021-04-01T23:44:52Z</dcterms:created>
  <dcterms:modified xsi:type="dcterms:W3CDTF">2024-04-08T18:58:42Z</dcterms:modified>
</cp:coreProperties>
</file>