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  <p:sldId id="295" r:id="rId43"/>
    <p:sldId id="29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15" autoAdjust="0"/>
    <p:restoredTop sz="94660"/>
  </p:normalViewPr>
  <p:slideViewPr>
    <p:cSldViewPr>
      <p:cViewPr varScale="1">
        <p:scale>
          <a:sx n="103" d="100"/>
          <a:sy n="103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A2CE-11FD-44EC-B37A-FFF692C6F787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410BD-D345-481F-B4C6-EEEDAC0BB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410BD-D345-481F-B4C6-EEEDAC0BB5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410BD-D345-481F-B4C6-EEEDAC0BB5B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DA6FFF-A863-4A44-ABA4-46A023DCC25A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7F45D4-AB26-4E8E-B33B-CDA2E140C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jpe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Реакционная способность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гидроксипроизводных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86125"/>
            <a:ext cx="7772400" cy="128588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СПИРТЫ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28728" y="214290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свойства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85720" y="1785926"/>
          <a:ext cx="8644899" cy="2567470"/>
        </p:xfrm>
        <a:graphic>
          <a:graphicData uri="http://schemas.openxmlformats.org/presentationml/2006/ole">
            <p:oleObj spid="_x0000_s47109" name="ISIS/Draw Sketch" r:id="rId3" imgW="5067000" imgH="1504800" progId="ISISServer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42852"/>
            <a:ext cx="789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Кислотно-основные свойства.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Одноатомные спирты – очень слабые кислоты: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42844" y="1142984"/>
          <a:ext cx="7429553" cy="828135"/>
        </p:xfrm>
        <a:graphic>
          <a:graphicData uri="http://schemas.openxmlformats.org/presentationml/2006/ole">
            <p:oleObj spid="_x0000_s48130" name="ISIS/Draw Sketch" r:id="rId3" imgW="5295635" imgH="573567" progId="ISISServer">
              <p:embed/>
            </p:oleObj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42910" y="2143116"/>
          <a:ext cx="5429288" cy="428628"/>
        </p:xfrm>
        <a:graphic>
          <a:graphicData uri="http://schemas.openxmlformats.org/presentationml/2006/ole">
            <p:oleObj spid="_x0000_s48132" name="ISIS/Draw Sketch" r:id="rId4" imgW="3248091" imgH="267071" progId="ISISServer">
              <p:embed/>
            </p:oleObj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28596" y="2571744"/>
            <a:ext cx="8429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этиленгликоль более сильная кислота, чем этанол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14,8),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 </a:t>
            </a:r>
            <a:r>
              <a:rPr lang="ru-RU" sz="2800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глицерин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сильная кислота, чем этанол и этиленгликоль.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</a:t>
            </a:r>
            <a:r>
              <a:rPr lang="ru-RU" sz="2800" b="1" baseline="-25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13, 5.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Алкоголяты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металлов – бесцветные твердые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вещества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легко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гидролизуются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водой.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Являются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сильными основаниями.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гликолятов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642910" y="857232"/>
          <a:ext cx="7120704" cy="1009652"/>
        </p:xfrm>
        <a:graphic>
          <a:graphicData uri="http://schemas.openxmlformats.org/presentationml/2006/ole">
            <p:oleObj spid="_x0000_s49153" name="ISIS/Draw Sketch" r:id="rId3" imgW="5100855" imgH="724164" progId="ISISServer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785786" y="2500306"/>
          <a:ext cx="7358114" cy="2289191"/>
        </p:xfrm>
        <a:graphic>
          <a:graphicData uri="http://schemas.openxmlformats.org/presentationml/2006/ole">
            <p:oleObj spid="_x0000_s49157" name="ISIS/Draw Sketch" r:id="rId4" imgW="5892800" imgH="1830070" progId="ISISServer">
              <p:embed/>
            </p:oleObj>
          </a:graphicData>
        </a:graphic>
      </p:graphicFrame>
      <p:pic>
        <p:nvPicPr>
          <p:cNvPr id="9" name="Рисунок 8" descr="http://900igr.net/up/datas/191306/011.jpg"/>
          <p:cNvPicPr/>
          <p:nvPr/>
        </p:nvPicPr>
        <p:blipFill>
          <a:blip r:embed="rId5"/>
          <a:srcRect l="56761" t="65171" r="8766" b="2991"/>
          <a:stretch>
            <a:fillRect/>
          </a:stretch>
        </p:blipFill>
        <p:spPr bwMode="auto">
          <a:xfrm>
            <a:off x="5000628" y="4143380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42844" y="1428736"/>
          <a:ext cx="8358188" cy="1285875"/>
        </p:xfrm>
        <a:graphic>
          <a:graphicData uri="http://schemas.openxmlformats.org/presentationml/2006/ole">
            <p:oleObj spid="_x0000_s50178" name="ISIS/Draw Sketch" r:id="rId3" imgW="6184600" imgH="963999" progId="ISISServer">
              <p:embed/>
            </p:oleObj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00034" y="357166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меди образуют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хелатный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57158" y="2928934"/>
          <a:ext cx="7458228" cy="1785950"/>
        </p:xfrm>
        <a:graphic>
          <a:graphicData uri="http://schemas.openxmlformats.org/presentationml/2006/ole">
            <p:oleObj spid="_x0000_s50180" name="ISIS/Draw Sketch" r:id="rId4" imgW="6372860" imgH="1447800" progId="ISISServer">
              <p:embed/>
            </p:oleObj>
          </a:graphicData>
        </a:graphic>
      </p:graphicFrame>
      <p:pic>
        <p:nvPicPr>
          <p:cNvPr id="7" name="Рисунок 6" descr="http://900igr.net/up/datas/191306/011.jpg"/>
          <p:cNvPicPr/>
          <p:nvPr/>
        </p:nvPicPr>
        <p:blipFill>
          <a:blip r:embed="rId5"/>
          <a:srcRect l="7536" t="62941" r="65526"/>
          <a:stretch>
            <a:fillRect/>
          </a:stretch>
        </p:blipFill>
        <p:spPr bwMode="auto">
          <a:xfrm>
            <a:off x="7858148" y="214290"/>
            <a:ext cx="1000132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20.userapi.com/c849236/v849236474/db966/0k4Oux6mRow.jpg"/>
          <p:cNvPicPr/>
          <p:nvPr/>
        </p:nvPicPr>
        <p:blipFill>
          <a:blip r:embed="rId6"/>
          <a:srcRect l="19371" t="48104" r="56291" b="25830"/>
          <a:stretch>
            <a:fillRect/>
          </a:stretch>
        </p:blipFill>
        <p:spPr bwMode="auto">
          <a:xfrm>
            <a:off x="1714480" y="4286256"/>
            <a:ext cx="111442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20.userapi.com/c849236/v849236474/db966/0k4Oux6mRow.jpg"/>
          <p:cNvPicPr/>
          <p:nvPr/>
        </p:nvPicPr>
        <p:blipFill>
          <a:blip r:embed="rId6"/>
          <a:srcRect l="81514" t="41607" r="8982" b="27896"/>
          <a:stretch>
            <a:fillRect/>
          </a:stretch>
        </p:blipFill>
        <p:spPr bwMode="auto">
          <a:xfrm>
            <a:off x="8072462" y="4500570"/>
            <a:ext cx="6200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2844" y="500042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Спирты – это очень слабые основания за счет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неподеленной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пары электронов: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57224" y="2071678"/>
          <a:ext cx="6858048" cy="1185870"/>
        </p:xfrm>
        <a:graphic>
          <a:graphicData uri="http://schemas.openxmlformats.org/presentationml/2006/ole">
            <p:oleObj spid="_x0000_s51202" name="ISIS/Draw Sketch" r:id="rId3" imgW="4058206" imgH="721092" progId="ISISServer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571480"/>
            <a:ext cx="7881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Реакции с участием нуклеофильного центра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00034" y="1357298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Алкилирование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(образование простых эфиров):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42910" y="2071678"/>
          <a:ext cx="8358246" cy="428628"/>
        </p:xfrm>
        <a:graphic>
          <a:graphicData uri="http://schemas.openxmlformats.org/presentationml/2006/ole">
            <p:oleObj spid="_x0000_s52227" name="ISIS/Draw Sketch" r:id="rId3" imgW="5105160" imgH="228600" progId="ISISServer">
              <p:embed/>
            </p:oleObj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71470" y="2857496"/>
          <a:ext cx="8196893" cy="1571636"/>
        </p:xfrm>
        <a:graphic>
          <a:graphicData uri="http://schemas.openxmlformats.org/presentationml/2006/ole">
            <p:oleObj spid="_x0000_s52228" name="ISIS/Draw Sketch" r:id="rId4" imgW="5480041" imgH="1058110" progId="ISISServer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642918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Ацилирование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(образование сложных эфиров).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неорганическими кислотами: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85719" y="2088064"/>
          <a:ext cx="7786743" cy="912308"/>
        </p:xfrm>
        <a:graphic>
          <a:graphicData uri="http://schemas.openxmlformats.org/presentationml/2006/ole">
            <p:oleObj spid="_x0000_s53250" name="ISIS/Draw Sketch" r:id="rId3" imgW="4741145" imgH="574838" progId="ISISServer">
              <p:embed/>
            </p:oleObj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28596" y="3500438"/>
          <a:ext cx="6616098" cy="1857388"/>
        </p:xfrm>
        <a:graphic>
          <a:graphicData uri="http://schemas.openxmlformats.org/presentationml/2006/ole">
            <p:oleObj spid="_x0000_s53252" name="ISIS/Draw Sketch" r:id="rId4" imgW="4446270" imgH="1277620" progId="ISISServer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285728"/>
            <a:ext cx="81439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органическими кислотами: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85719" y="1000108"/>
          <a:ext cx="7858181" cy="1071570"/>
        </p:xfrm>
        <a:graphic>
          <a:graphicData uri="http://schemas.openxmlformats.org/presentationml/2006/ole">
            <p:oleObj spid="_x0000_s54274" name="ISIS/Draw Sketch" r:id="rId3" imgW="6341027" imgH="793582" progId="ISISServer">
              <p:embed/>
            </p:oleObj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00033" y="2500306"/>
          <a:ext cx="7556553" cy="2286016"/>
        </p:xfrm>
        <a:graphic>
          <a:graphicData uri="http://schemas.openxmlformats.org/presentationml/2006/ole">
            <p:oleObj spid="_x0000_s54276" name="ISIS/Draw Sketch" r:id="rId4" imgW="4919192" imgH="1512130" progId="ISISServer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85720" y="285728"/>
            <a:ext cx="81439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Реакции с участием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нуклеофильного замещения – реакция спиртов 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галогенводородами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500034" y="2571744"/>
          <a:ext cx="7052879" cy="428628"/>
        </p:xfrm>
        <a:graphic>
          <a:graphicData uri="http://schemas.openxmlformats.org/presentationml/2006/ole">
            <p:oleObj spid="_x0000_s55297" name="ISIS/Draw Sketch" r:id="rId3" imgW="4154861" imgH="267071" progId="ISISServer">
              <p:embed/>
            </p:oleObj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642910" y="3500438"/>
          <a:ext cx="6525958" cy="928694"/>
        </p:xfrm>
        <a:graphic>
          <a:graphicData uri="http://schemas.openxmlformats.org/presentationml/2006/ole">
            <p:oleObj spid="_x0000_s55301" name="ISIS/Draw Sketch" r:id="rId4" imgW="4149774" imgH="634611" progId="ISISServer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85720" y="4071942"/>
            <a:ext cx="6347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галогенидов фосфора: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785786" y="4929198"/>
          <a:ext cx="7399898" cy="642942"/>
        </p:xfrm>
        <a:graphic>
          <a:graphicData uri="http://schemas.openxmlformats.org/presentationml/2006/ole">
            <p:oleObj spid="_x0000_s56321" name="ISIS/Draw Sketch" r:id="rId3" imgW="5933440" imgH="491490" progId="ISISServer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35716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Реакционная способность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галогенводородов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падает в последовательности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HBr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связано с уменьшением силы кислоты.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активны третичные спирты, спирты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аллильного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бензильного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увеличением у/в радикала реакционная способность спиртов каждого типа понижается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571480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Спирты – это производные углеводородов, в молекулах которых содержится одна или несколько гидроксильных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групп, связанных с насыщенным атомом углерода.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Номенклатура: систематическая – к названию соответствующего углеводорода добавляют окончание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цифрой указывают положение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ОН-группы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применяют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тривиальные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71472" y="285728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ІV. Реакции, с участием СН – кислотного центра (элиминирование).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14282" y="1643050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отщепления воды от спиртов протекают в присутствии кислот или над катализаторами при повышенной температуре.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Легкость элиминирования возрастает при переходе от первичных к третичным спиртам.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Отщепление воды протекает согласно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эмпирическому правилу Зайцева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(предпочтительно водород отщепляется от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наименее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гидрогенизированного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β-углеродного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Дегидратация первичных спиртов протекает в жестких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571736" y="1214422"/>
          <a:ext cx="6245898" cy="785818"/>
        </p:xfrm>
        <a:graphic>
          <a:graphicData uri="http://schemas.openxmlformats.org/presentationml/2006/ole">
            <p:oleObj spid="_x0000_s58370" name="ISIS/Draw Sketch" r:id="rId3" imgW="3686851" imgH="476912" progId="ISISServer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42844" y="2214554"/>
            <a:ext cx="81439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Дегидратация вторичных спиртов: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500034" y="3071810"/>
          <a:ext cx="6523588" cy="1000132"/>
        </p:xfrm>
        <a:graphic>
          <a:graphicData uri="http://schemas.openxmlformats.org/presentationml/2006/ole">
            <p:oleObj spid="_x0000_s58373" name="ISIS/Draw Sketch" r:id="rId4" imgW="5013960" imgH="744220" progId="ISISServer">
              <p:embed/>
            </p:oleObj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57158" y="4357694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Дегидратация третичных спиртов: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1928794" y="4857760"/>
          <a:ext cx="6871655" cy="1428760"/>
        </p:xfrm>
        <a:graphic>
          <a:graphicData uri="http://schemas.openxmlformats.org/presentationml/2006/ole">
            <p:oleObj spid="_x0000_s58376" name="ISIS/Draw Sketch" r:id="rId5" imgW="5013960" imgH="1049020" progId="ISISServer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2928926" y="1142984"/>
          <a:ext cx="5523358" cy="1610529"/>
        </p:xfrm>
        <a:graphic>
          <a:graphicData uri="http://schemas.openxmlformats.org/presentationml/2006/ole">
            <p:oleObj spid="_x0000_s59393" name="ISIS/Draw Sketch" r:id="rId3" imgW="4248971" imgH="1247603" progId="ISISServer">
              <p:embed/>
            </p:oleObj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4282" y="285728"/>
            <a:ext cx="2609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Дегидратация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857224" y="3357562"/>
          <a:ext cx="6734107" cy="1143008"/>
        </p:xfrm>
        <a:graphic>
          <a:graphicData uri="http://schemas.openxmlformats.org/presentationml/2006/ole">
            <p:oleObj spid="_x0000_s59396" name="ISIS/Draw Sketch" r:id="rId4" imgW="4353256" imgH="743983" progId="ISISServer">
              <p:embed/>
            </p:oleObj>
          </a:graphicData>
        </a:graphic>
      </p:graphicFrame>
      <p:pic>
        <p:nvPicPr>
          <p:cNvPr id="7" name="Рисунок 6" descr="http://900igr.net/up/datas/191306/011.jpg"/>
          <p:cNvPicPr/>
          <p:nvPr/>
        </p:nvPicPr>
        <p:blipFill>
          <a:blip r:embed="rId5"/>
          <a:srcRect l="79314" t="28017" r="5624" b="44820"/>
          <a:stretch>
            <a:fillRect/>
          </a:stretch>
        </p:blipFill>
        <p:spPr bwMode="auto">
          <a:xfrm>
            <a:off x="6572264" y="514351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originals/b3/6a/c7/b36ac790904fdb623ec3b28853434793.jpg"/>
          <p:cNvPicPr/>
          <p:nvPr/>
        </p:nvPicPr>
        <p:blipFill>
          <a:blip r:embed="rId6" cstate="print"/>
          <a:srcRect l="49546" b="17897"/>
          <a:stretch>
            <a:fillRect/>
          </a:stretch>
        </p:blipFill>
        <p:spPr bwMode="auto">
          <a:xfrm>
            <a:off x="142844" y="1285860"/>
            <a:ext cx="15684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Окисление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(окислители – КМnО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кислой среде)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57157" y="1714488"/>
          <a:ext cx="8286809" cy="1114193"/>
        </p:xfrm>
        <a:graphic>
          <a:graphicData uri="http://schemas.openxmlformats.org/presentationml/2006/ole">
            <p:oleObj spid="_x0000_s60418" name="ISIS/Draw Sketch" r:id="rId3" imgW="6329680" imgH="753110" progId="ISISServer">
              <p:embed/>
            </p:oleObj>
          </a:graphicData>
        </a:graphic>
      </p:graphicFrame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57158" y="3143248"/>
          <a:ext cx="4500594" cy="1157296"/>
        </p:xfrm>
        <a:graphic>
          <a:graphicData uri="http://schemas.openxmlformats.org/presentationml/2006/ole">
            <p:oleObj spid="_x0000_s60420" name="ISIS/Draw Sketch" r:id="rId4" imgW="3248091" imgH="863529" progId="ISISServer">
              <p:embed/>
            </p:oleObj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857224" y="4857760"/>
          <a:ext cx="8143932" cy="1214446"/>
        </p:xfrm>
        <a:graphic>
          <a:graphicData uri="http://schemas.openxmlformats.org/presentationml/2006/ole">
            <p:oleObj spid="_x0000_s60422" name="ISIS/Draw Sketch" r:id="rId5" imgW="6142631" imgH="872432" progId="ISISServer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00034" y="785794"/>
          <a:ext cx="6536125" cy="928694"/>
        </p:xfrm>
        <a:graphic>
          <a:graphicData uri="http://schemas.openxmlformats.org/presentationml/2006/ole">
            <p:oleObj spid="_x0000_s61442" name="ISIS/Draw Sketch" r:id="rId3" imgW="4662170" imgH="678180" progId="ISISServer">
              <p:embed/>
            </p:oleObj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285984" y="2000240"/>
          <a:ext cx="5391765" cy="1143008"/>
        </p:xfrm>
        <a:graphic>
          <a:graphicData uri="http://schemas.openxmlformats.org/presentationml/2006/ole">
            <p:oleObj spid="_x0000_s61441" name="ISIS/Draw Sketch" r:id="rId4" imgW="3803853" imgH="863529" progId="ISISServer">
              <p:embed/>
            </p:oleObj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71472" y="214290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VІ. Дегидрирование спиртов: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357291" y="4904560"/>
          <a:ext cx="7049682" cy="810456"/>
        </p:xfrm>
        <a:graphic>
          <a:graphicData uri="http://schemas.openxmlformats.org/presentationml/2006/ole">
            <p:oleObj spid="_x0000_s61445" name="ISIS/Draw Sketch" r:id="rId5" imgW="5219640" imgH="599760" progId="ISISServer">
              <p:embed/>
            </p:oleObj>
          </a:graphicData>
        </a:graphic>
      </p:graphicFrame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85720" y="3286124"/>
            <a:ext cx="6786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Третичные спирты не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дегидрируются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286256"/>
            <a:ext cx="4769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Дегидрирование в организме </a:t>
            </a:r>
          </a:p>
        </p:txBody>
      </p:sp>
      <p:pic>
        <p:nvPicPr>
          <p:cNvPr id="9" name="Рисунок 8" descr="https://xn--52-kmc.xn--80aafey1amqq.xn--d1acj3b/images/events/cover/acbc9cb92034a15e6916b13085acef79_big.png"/>
          <p:cNvPicPr/>
          <p:nvPr/>
        </p:nvPicPr>
        <p:blipFill>
          <a:blip r:embed="rId6" cstate="print"/>
          <a:srcRect l="32389" t="11566" r="3153" b="6747"/>
          <a:stretch>
            <a:fillRect/>
          </a:stretch>
        </p:blipFill>
        <p:spPr bwMode="auto">
          <a:xfrm>
            <a:off x="7500958" y="3929066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2854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ФЕНОЛЫ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https://cf.ppt-online.org/files/slide/p/ptIDvW8B6hd9ElSMwYscao7XTr4RFG2efZu3VO/slide-0.jpg"/>
          <p:cNvPicPr>
            <a:picLocks noChangeAspect="1" noChangeArrowheads="1"/>
          </p:cNvPicPr>
          <p:nvPr/>
        </p:nvPicPr>
        <p:blipFill>
          <a:blip r:embed="rId2"/>
          <a:srcRect l="12484" t="33333" r="50065" b="16667"/>
          <a:stretch>
            <a:fillRect/>
          </a:stretch>
        </p:blipFill>
        <p:spPr bwMode="auto">
          <a:xfrm>
            <a:off x="4786314" y="2357430"/>
            <a:ext cx="3357586" cy="3357586"/>
          </a:xfrm>
          <a:prstGeom prst="rect">
            <a:avLst/>
          </a:prstGeom>
          <a:noFill/>
        </p:spPr>
      </p:pic>
      <p:pic>
        <p:nvPicPr>
          <p:cNvPr id="93188" name="Picture 4" descr="https://mypresentation.ru/documents_6/07333ff8237f9db94894ed750c7f1cc3/img1.jpg"/>
          <p:cNvPicPr>
            <a:picLocks noChangeAspect="1" noChangeArrowheads="1"/>
          </p:cNvPicPr>
          <p:nvPr/>
        </p:nvPicPr>
        <p:blipFill>
          <a:blip r:embed="rId3"/>
          <a:srcRect l="60000" t="46250" r="16562" b="31250"/>
          <a:stretch>
            <a:fillRect/>
          </a:stretch>
        </p:blipFill>
        <p:spPr bwMode="auto">
          <a:xfrm>
            <a:off x="500034" y="1571612"/>
            <a:ext cx="2714644" cy="1954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14282" y="1000108"/>
            <a:ext cx="8501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производные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аренов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которых один или несколько атомов водорода ароматического кольца замещены 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ОН-группу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14282" y="2500306"/>
            <a:ext cx="635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Одноатомные фенолы: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643438" y="2143116"/>
          <a:ext cx="4139619" cy="1785950"/>
        </p:xfrm>
        <a:graphic>
          <a:graphicData uri="http://schemas.openxmlformats.org/presentationml/2006/ole">
            <p:oleObj spid="_x0000_s62470" name="ISIS/Draw Sketch" r:id="rId3" imgW="3333600" imgH="1438200" progId="ISISServer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357158" y="3643314"/>
          <a:ext cx="4643995" cy="1500198"/>
        </p:xfrm>
        <a:graphic>
          <a:graphicData uri="http://schemas.openxmlformats.org/presentationml/2006/ole">
            <p:oleObj spid="_x0000_s62471" name="ISIS/Draw Sketch" r:id="rId4" imgW="4009680" imgH="1295280" progId="ISISServer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6000760" y="4714884"/>
          <a:ext cx="2143140" cy="1017992"/>
        </p:xfrm>
        <a:graphic>
          <a:graphicData uri="http://schemas.openxmlformats.org/presentationml/2006/ole">
            <p:oleObj spid="_x0000_s62472" name="ISIS/Draw Sketch" r:id="rId5" imgW="1904760" imgH="904680" progId="ISISServer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85720" y="357166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Многоатомные фенолы: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643042" y="1357298"/>
          <a:ext cx="5543550" cy="2800350"/>
        </p:xfrm>
        <a:graphic>
          <a:graphicData uri="http://schemas.openxmlformats.org/presentationml/2006/ole">
            <p:oleObj spid="_x0000_s63490" name="ISIS/Draw Sketch" r:id="rId3" imgW="5041282" imgH="2497749" progId="ISISServer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85720" y="142852"/>
            <a:ext cx="871543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Физические свойства: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 и его низшие гомологи – бесцветные низкоплавкие кристаллические вещества или жидкости с характерным запахом.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 умеренно растворим в воде.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способен образовывать водородные связи, что лежит в основе его антисептических свойств.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Водные растворы фенола вызывают ожоги тканей.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Разбавленный водный раствор фенола называется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карболовой кислотой.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– токсичен, токсичность гомологов фенола уменьшается, бактерицидная активность увеличивается по мере усложнения алкильного радикала.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полярные соединения,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ОН-группа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проявляет отрицательный индуктивный и положительный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мезомерный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эффект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сопряжение) :        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00034" y="2643182"/>
            <a:ext cx="864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=0,136 нм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0,097 нм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1,55 D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14810" y="3714751"/>
          <a:ext cx="4311638" cy="2106449"/>
        </p:xfrm>
        <a:graphic>
          <a:graphicData uri="http://schemas.openxmlformats.org/presentationml/2006/ole">
            <p:oleObj spid="_x0000_s65539" name="ISIS/Draw Sketch" r:id="rId3" imgW="1789485" imgH="876353" progId="ISISServer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214290"/>
            <a:ext cx="72866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числу ОН – групп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спирты делятся на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одноатомные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00034" y="2928934"/>
          <a:ext cx="8237544" cy="785818"/>
        </p:xfrm>
        <a:graphic>
          <a:graphicData uri="http://schemas.openxmlformats.org/presentationml/2006/ole">
            <p:oleObj spid="_x0000_s39938" name="ISIS/Draw Sketch" r:id="rId3" imgW="4991683" imgH="476912" progId="ISISServer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3929066"/>
            <a:ext cx="4638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двухатомные (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диолы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024059" y="4500570"/>
          <a:ext cx="7884157" cy="2000264"/>
        </p:xfrm>
        <a:graphic>
          <a:graphicData uri="http://schemas.openxmlformats.org/presentationml/2006/ole">
            <p:oleObj spid="_x0000_s39942" name="ISIS/Draw Sketch" r:id="rId4" imgW="5781600" imgH="1466640" progId="ISISServer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14348" y="214290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свойства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85720" y="1071546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Кислотность фенолов выше, чем кислотность спиртов: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9,9 – 10,4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28596" y="2500305"/>
          <a:ext cx="8358246" cy="1016543"/>
        </p:xfrm>
        <a:graphic>
          <a:graphicData uri="http://schemas.openxmlformats.org/presentationml/2006/ole">
            <p:oleObj spid="_x0000_s66563" name="ISIS/Draw Sketch" r:id="rId3" imgW="6506210" imgH="792480" progId="ISISServer">
              <p:embed/>
            </p:oleObj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3786190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солей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285984" y="4429132"/>
          <a:ext cx="6666215" cy="1714512"/>
        </p:xfrm>
        <a:graphic>
          <a:graphicData uri="http://schemas.openxmlformats.org/presentationml/2006/ole">
            <p:oleObj spid="_x0000_s66566" name="ISIS/Draw Sketch" r:id="rId4" imgW="4504690" imgH="1201420" progId="ISISServer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428604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– более слабая кислота, чем угольная Н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6,4)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714347" y="1428736"/>
          <a:ext cx="7799785" cy="1419227"/>
        </p:xfrm>
        <a:graphic>
          <a:graphicData uri="http://schemas.openxmlformats.org/presentationml/2006/ole">
            <p:oleObj spid="_x0000_s67586" name="ISIS/Draw Sketch" r:id="rId3" imgW="5735666" imgH="1000880" progId="ISISServer">
              <p:embed/>
            </p:oleObj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14282" y="3143248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заместителей в ароматическом кольце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кислотные свойства: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ЭА – заместители увеличивают кислотность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 – заместители уменьшают кислотность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с участием нуклеофильного центра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алкилирование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(образование простых эфиров)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142976" y="1714488"/>
          <a:ext cx="6786023" cy="2928958"/>
        </p:xfrm>
        <a:graphic>
          <a:graphicData uri="http://schemas.openxmlformats.org/presentationml/2006/ole">
            <p:oleObj spid="_x0000_s68610" name="ISIS/Draw Sketch" r:id="rId3" imgW="5486400" imgH="2294266" progId="ISISServer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42844" y="357166"/>
            <a:ext cx="8151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ацилирование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(образование сложных эфиров):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000099" y="1500174"/>
          <a:ext cx="7970282" cy="3500462"/>
        </p:xfrm>
        <a:graphic>
          <a:graphicData uri="http://schemas.openxmlformats.org/presentationml/2006/ole">
            <p:oleObj spid="_x0000_s69634" name="ISIS/Draw Sketch" r:id="rId3" imgW="5867930" imgH="2590588" progId="ISISServer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785786" y="357166"/>
            <a:ext cx="771530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с участием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 (реакции замещения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ОН-группы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687429" y="1928802"/>
          <a:ext cx="7504096" cy="1714512"/>
        </p:xfrm>
        <a:graphic>
          <a:graphicData uri="http://schemas.openxmlformats.org/presentationml/2006/ole">
            <p:oleObj spid="_x0000_s70658" name="ISIS/Draw Sketch" r:id="rId3" imgW="5753471" imgH="1316278" progId="ISISServer">
              <p:embed/>
            </p:oleObj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14348" y="4286256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взаимодействует.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замещения, характерные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аренов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Замещение протекает быстрее, чем у бензола.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ОН-группа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направляет новый заместитель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пара-положения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галогенирование (обесцвечивание бромной воды – качественная реакция на фенол):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42844" y="3143248"/>
          <a:ext cx="8825430" cy="2671406"/>
        </p:xfrm>
        <a:graphic>
          <a:graphicData uri="http://schemas.openxmlformats.org/presentationml/2006/ole">
            <p:oleObj spid="_x0000_s71682" name="ISIS/Draw Sketch" r:id="rId3" imgW="6177280" imgH="1828800" progId="ISISServer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57158" y="357166"/>
            <a:ext cx="2485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нитрование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214414" y="1142983"/>
          <a:ext cx="6357982" cy="3405667"/>
        </p:xfrm>
        <a:graphic>
          <a:graphicData uri="http://schemas.openxmlformats.org/presentationml/2006/ole">
            <p:oleObj spid="_x0000_s72706" name="ISIS/Draw Sketch" r:id="rId3" imgW="5474970" imgH="2932430" progId="ISISServer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42910" y="357166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сульфирование: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500298" y="1142983"/>
          <a:ext cx="5214974" cy="3838625"/>
        </p:xfrm>
        <a:graphic>
          <a:graphicData uri="http://schemas.openxmlformats.org/presentationml/2006/ole">
            <p:oleObj spid="_x0000_s73730" name="ISIS/Draw Sketch" r:id="rId3" imgW="3937000" imgH="2893060" progId="ISISServer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642910" y="142852"/>
            <a:ext cx="73581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конденсации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 формальдегидом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642910" y="1714488"/>
          <a:ext cx="8132618" cy="4286280"/>
        </p:xfrm>
        <a:graphic>
          <a:graphicData uri="http://schemas.openxmlformats.org/presentationml/2006/ole">
            <p:oleObj spid="_x0000_s74754" name="ISIS/Draw Sketch" r:id="rId3" imgW="6630670" imgH="3270250" progId="ISISServer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85720" y="357166"/>
            <a:ext cx="4548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с фталевым ангидридом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571604" y="1428736"/>
          <a:ext cx="6572296" cy="4865062"/>
        </p:xfrm>
        <a:graphic>
          <a:graphicData uri="http://schemas.openxmlformats.org/presentationml/2006/ole">
            <p:oleObj spid="_x0000_s75778" name="ISIS/Draw Sketch" r:id="rId3" imgW="6648794" imgH="4451182" progId="ISISServer">
              <p:embed/>
            </p:oleObj>
          </a:graphicData>
        </a:graphic>
      </p:graphicFrame>
      <p:pic>
        <p:nvPicPr>
          <p:cNvPr id="5" name="Рисунок 4" descr="Химия онлайн"/>
          <p:cNvPicPr/>
          <p:nvPr/>
        </p:nvPicPr>
        <p:blipFill>
          <a:blip r:embed="rId4"/>
          <a:srcRect l="62053" r="909"/>
          <a:stretch>
            <a:fillRect/>
          </a:stretch>
        </p:blipFill>
        <p:spPr bwMode="auto">
          <a:xfrm>
            <a:off x="6786578" y="0"/>
            <a:ext cx="2200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42852"/>
            <a:ext cx="5277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многоатомные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полиолы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14282" y="714356"/>
          <a:ext cx="7908269" cy="1154395"/>
        </p:xfrm>
        <a:graphic>
          <a:graphicData uri="http://schemas.openxmlformats.org/presentationml/2006/ole">
            <p:oleObj spid="_x0000_s40963" name="ISIS/Draw Sketch" r:id="rId3" imgW="5208270" imgH="822960" progId="ISISServer">
              <p:embed/>
            </p:oleObj>
          </a:graphicData>
        </a:graphic>
      </p:graphicFrame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2844" y="1928802"/>
            <a:ext cx="8858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положения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ОН-групп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различают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первичные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143372" y="2928934"/>
          <a:ext cx="2300304" cy="500066"/>
        </p:xfrm>
        <a:graphic>
          <a:graphicData uri="http://schemas.openxmlformats.org/presentationml/2006/ole">
            <p:oleObj spid="_x0000_s40966" name="ISIS/Draw Sketch" r:id="rId4" imgW="1268443" imgH="275084" progId="ISISServer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58" y="4000504"/>
            <a:ext cx="2584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вторичные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571868" y="3643314"/>
          <a:ext cx="2143140" cy="1577771"/>
        </p:xfrm>
        <a:graphic>
          <a:graphicData uri="http://schemas.openxmlformats.org/presentationml/2006/ole">
            <p:oleObj spid="_x0000_s40968" name="ISIS/Draw Sketch" r:id="rId5" imgW="1322207" imgH="1029650" progId="ISISServer">
              <p:embed/>
            </p:oleObj>
          </a:graphicData>
        </a:graphic>
      </p:graphicFrame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786182" y="5643578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третичные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6643702" y="4667259"/>
          <a:ext cx="2286016" cy="1905013"/>
        </p:xfrm>
        <a:graphic>
          <a:graphicData uri="http://schemas.openxmlformats.org/presentationml/2006/ole">
            <p:oleObj spid="_x0000_s40971" name="ISIS/Draw Sketch" r:id="rId6" imgW="1476521" imgH="1370964" progId="ISISServer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Окисление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на воздухе белые кристаллы фенола розовеют;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фенол с раствором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FeCl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дает красно-фиолетовое окрашивание; крезол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окрашивание;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42910" y="3143248"/>
          <a:ext cx="8001056" cy="447517"/>
        </p:xfrm>
        <a:graphic>
          <a:graphicData uri="http://schemas.openxmlformats.org/presentationml/2006/ole">
            <p:oleObj spid="_x0000_s76803" name="ISIS/Draw Sketch" r:id="rId3" imgW="5619600" imgH="314280" progId="ISISServer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571604" y="4214818"/>
          <a:ext cx="6171867" cy="500066"/>
        </p:xfrm>
        <a:graphic>
          <a:graphicData uri="http://schemas.openxmlformats.org/presentationml/2006/ole">
            <p:oleObj spid="_x0000_s76804" name="ISIS/Draw Sketch" r:id="rId4" imgW="4466880" imgH="361800" progId="ISISServer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5601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окисление сильными окислителями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3143240" y="1500174"/>
          <a:ext cx="4943475" cy="4178300"/>
        </p:xfrm>
        <a:graphic>
          <a:graphicData uri="http://schemas.openxmlformats.org/presentationml/2006/ole">
            <p:oleObj spid="_x0000_s94210" name="ISIS/Draw Sketch" r:id="rId3" imgW="4507140" imgH="3953922" progId="ISISServer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85720" y="428604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Восстановление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071670" y="1000108"/>
          <a:ext cx="5217159" cy="1195388"/>
        </p:xfrm>
        <a:graphic>
          <a:graphicData uri="http://schemas.openxmlformats.org/presentationml/2006/ole">
            <p:oleObj spid="_x0000_s77826" name="ISIS/Draw Sketch" r:id="rId4" imgW="4273550" imgH="1013460" progId="ISISServer">
              <p:embed/>
            </p:oleObj>
          </a:graphicData>
        </a:graphic>
      </p:graphicFrame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28596" y="2786058"/>
            <a:ext cx="85011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Карбоксилирование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(реакция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Кольбе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Шмитта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643042" y="3857628"/>
          <a:ext cx="7068032" cy="1428760"/>
        </p:xfrm>
        <a:graphic>
          <a:graphicData uri="http://schemas.openxmlformats.org/presentationml/2006/ole">
            <p:oleObj spid="_x0000_s77828" name="ISIS/Draw Sketch" r:id="rId5" imgW="5736938" imgH="1208178" progId="ISISServer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 применяется в производстве фенолформальдегидных смол,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капролактама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пикриновой кислоты, красителей,  инсектицидов, лекарственных средств.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Пирокатехин и его производные используются в производстве лекарственных средств (получен синтетический гормон – адреналин) и душистых веществ.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Резорцин применяют в синтезе красителей; в медицине в качестве дезинфицирующего средства.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Гидрохинон как проявитель в фотографии.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природы радикала R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различают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насыщенные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357422" y="1357298"/>
          <a:ext cx="6416813" cy="428628"/>
        </p:xfrm>
        <a:graphic>
          <a:graphicData uri="http://schemas.openxmlformats.org/presentationml/2006/ole">
            <p:oleObj spid="_x0000_s41986" name="ISIS/Draw Sketch" r:id="rId3" imgW="4220992" imgH="282332" progId="ISISServer">
              <p:embed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2844" y="1857364"/>
            <a:ext cx="371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ненасыщенные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714348" y="2571744"/>
          <a:ext cx="7012830" cy="1000132"/>
        </p:xfrm>
        <a:graphic>
          <a:graphicData uri="http://schemas.openxmlformats.org/presentationml/2006/ole">
            <p:oleObj spid="_x0000_s41989" name="ISIS/Draw Sketch" r:id="rId4" imgW="4531360" imgH="689610" progId="ISISServer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3643314"/>
            <a:ext cx="3334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ароматические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786050" y="4214818"/>
          <a:ext cx="1885950" cy="1038225"/>
        </p:xfrm>
        <a:graphic>
          <a:graphicData uri="http://schemas.openxmlformats.org/presentationml/2006/ole">
            <p:oleObj spid="_x0000_s41991" name="ISIS/Draw Sketch" r:id="rId5" imgW="1488912" imgH="900449" progId="ISISServer">
              <p:embed/>
            </p:oleObj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500166" y="5214950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алициклические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5286380" y="4500570"/>
          <a:ext cx="3374806" cy="1924051"/>
        </p:xfrm>
        <a:graphic>
          <a:graphicData uri="http://schemas.openxmlformats.org/presentationml/2006/ole">
            <p:oleObj spid="_x0000_s41994" name="ISIS/Draw Sketch" r:id="rId6" imgW="2819506" imgH="1629133" progId="ISISServer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4282" y="214290"/>
            <a:ext cx="83582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Физические свойства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Спирты  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жидкости,  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выше – твердые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Низшие спирты: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характерный запах, жгучий вкус, обладают сильным физиологическим действием;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спирты 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удушливый сладковатый запах;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высшие спирты запаха не имеют.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Этиленгликоль – вязкая бесцветная жидкость сладкая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Глицерин – вязкая жидкость со сладким вкусом.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Неограничено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растворим в воде,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этаноле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Относительная плотность одноатомных спиртов меньше 1, т.е. легче воды. У низших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полиолов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относительная плотность несколько больше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85248" y="4357694"/>
          <a:ext cx="8658752" cy="1500198"/>
        </p:xfrm>
        <a:graphic>
          <a:graphicData uri="http://schemas.openxmlformats.org/presentationml/2006/ole">
            <p:oleObj spid="_x0000_s44034" name="ISIS/Draw Sketch" r:id="rId3" imgW="5057640" imgH="876240" progId="ISISServer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28596" y="3071810"/>
          <a:ext cx="5913438" cy="928687"/>
        </p:xfrm>
        <a:graphic>
          <a:graphicData uri="http://schemas.openxmlformats.org/presentationml/2006/ole">
            <p:oleObj spid="_x0000_s44035" name="ISIS/Draw Sketch" r:id="rId4" imgW="3457440" imgH="542880" progId="ISISServer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4285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Низшие спирты (до С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 водой смешиваются в любых соотношениях.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увеличением углеводородного радикала растворимость в воде уменьшается, возрастает гидрофобность молекулы.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Спирты способны к межмолекулярной ассоциации: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этим температуры кипения и плавления у спиртов выше, чем у соответствующих углеводородов и галогенпроизводных.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кип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(этанол)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/>
              <a:t> </a:t>
            </a:r>
            <a:r>
              <a:rPr lang="ru-RU" sz="2800" dirty="0" smtClean="0"/>
              <a:t>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кип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(этиленгликоль)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198</a:t>
            </a:r>
            <a:r>
              <a:rPr lang="ru-RU" sz="2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" y="2857496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езводный этиленгликоль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глицерин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гигроскопичны.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42844" y="3500438"/>
            <a:ext cx="850112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этилового спирта к образованию водородных связей лежит в основе его антисептических свойств.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40" y="485776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Этиленгликоль вызывает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длительное угнетение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центральной нервной системы и поражение почек. Этиленгликоль очень токсичен!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643174" y="2143116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(глицерин)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=290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2844" y="214290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Электронное строение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алканолов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примере этанола: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00034" y="1142984"/>
          <a:ext cx="2558477" cy="1428760"/>
        </p:xfrm>
        <a:graphic>
          <a:graphicData uri="http://schemas.openxmlformats.org/presentationml/2006/ole">
            <p:oleObj spid="_x0000_s46082" name="ISIS/Draw Sketch" r:id="rId3" imgW="1601154" imgH="1067012" progId="ISISServer">
              <p:embed/>
            </p:oleObj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571736" y="2143116"/>
            <a:ext cx="6215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= 0,154 нм;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С-О ) = 0,144 нм;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О-Н ) = 0,097 нм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present5.com/presentation/3/-134485008_442982197.pdf-img/-134485008_442982197.pdf-19.jpg"/>
          <p:cNvPicPr/>
          <p:nvPr/>
        </p:nvPicPr>
        <p:blipFill>
          <a:blip r:embed="rId4"/>
          <a:srcRect l="67985" t="7265" r="2512" b="53846"/>
          <a:stretch>
            <a:fillRect/>
          </a:stretch>
        </p:blipFill>
        <p:spPr bwMode="auto">
          <a:xfrm>
            <a:off x="928662" y="2714620"/>
            <a:ext cx="3109922" cy="23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age2.slideserve.com/3740167/slide5-l.jpg"/>
          <p:cNvPicPr/>
          <p:nvPr/>
        </p:nvPicPr>
        <p:blipFill>
          <a:blip r:embed="rId5"/>
          <a:srcRect l="48744" t="57265" r="20631"/>
          <a:stretch>
            <a:fillRect/>
          </a:stretch>
        </p:blipFill>
        <p:spPr bwMode="auto">
          <a:xfrm>
            <a:off x="5643570" y="4071942"/>
            <a:ext cx="217646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1333</TotalTime>
  <Words>983</Words>
  <Application>Microsoft Office PowerPoint</Application>
  <PresentationFormat>Экран (4:3)</PresentationFormat>
  <Paragraphs>145</Paragraphs>
  <Slides>43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Открытая</vt:lpstr>
      <vt:lpstr>ISIS/Draw Sketch</vt:lpstr>
      <vt:lpstr>Реакционная способность гидроксипроизводных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Реакционная способность гидроксипроизводных</dc:title>
  <dc:creator>Natali</dc:creator>
  <cp:lastModifiedBy>Natali</cp:lastModifiedBy>
  <cp:revision>126</cp:revision>
  <dcterms:created xsi:type="dcterms:W3CDTF">2020-11-20T13:37:02Z</dcterms:created>
  <dcterms:modified xsi:type="dcterms:W3CDTF">2021-11-08T15:48:58Z</dcterms:modified>
</cp:coreProperties>
</file>