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69" r:id="rId17"/>
    <p:sldId id="270" r:id="rId18"/>
    <p:sldId id="274" r:id="rId19"/>
    <p:sldId id="272" r:id="rId20"/>
    <p:sldId id="273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27F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5EF7E-B456-4345-94E2-FC9DBA86B5DC}" type="datetimeFigureOut">
              <a:rPr lang="ru-RU" smtClean="0"/>
              <a:t>27.10.2017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6B700-8A94-4344-BDA9-7EEC7DF250F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6B700-8A94-4344-BDA9-7EEC7DF250F6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DB4F-CDBA-4A23-962B-1A4EEA59FD1E}" type="datetime1">
              <a:rPr lang="ru-RU" smtClean="0"/>
              <a:t>27.10.2017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542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ADEF-F07D-4254-A357-5E33AECF9D0A}" type="datetime1">
              <a:rPr lang="ru-RU" smtClean="0"/>
              <a:t>27.10.2017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957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08C4-20E5-4388-9BE9-4AFFA4161A29}" type="datetime1">
              <a:rPr lang="ru-RU" smtClean="0"/>
              <a:t>27.10.2017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003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6DA39-0D20-4E3A-BF3F-288250927783}" type="datetime1">
              <a:rPr lang="ru-RU" smtClean="0"/>
              <a:t>27.10.2017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804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8E48-DC39-44AC-9A68-5D9EBEFED98E}" type="datetime1">
              <a:rPr lang="ru-RU" smtClean="0"/>
              <a:t>27.10.2017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447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3B9B4-2ABE-4395-B8C7-2BC54234B4A3}" type="datetime1">
              <a:rPr lang="ru-RU" smtClean="0"/>
              <a:t>27.10.2017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768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83D69-921E-4B29-B1BB-DE46AB28EE60}" type="datetime1">
              <a:rPr lang="ru-RU" smtClean="0"/>
              <a:t>27.10.2017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890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D698-C988-48DD-9093-BD43EAB784E7}" type="datetime1">
              <a:rPr lang="ru-RU" smtClean="0"/>
              <a:t>27.10.2017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995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605C-5960-4D8B-A2B3-11D33E2DE144}" type="datetime1">
              <a:rPr lang="ru-RU" smtClean="0"/>
              <a:t>27.10.2017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177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9E81-DF90-4259-BF31-A55E9F6F095F}" type="datetime1">
              <a:rPr lang="ru-RU" smtClean="0"/>
              <a:t>27.10.2017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097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19F6-FB53-48D2-856D-DBE074315C26}" type="datetime1">
              <a:rPr lang="ru-RU" smtClean="0"/>
              <a:t>27.10.2017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567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24B20-7B50-4592-8D2C-E1084704B45E}" type="datetime1">
              <a:rPr lang="ru-RU" smtClean="0"/>
              <a:t>27.10.2017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D875C-0E89-4793-B10D-B2086CED1D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936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Операционные усилители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А.В.Гущин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93983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характеристики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u="sng" dirty="0"/>
              <a:t>Напряжение смещения нуля</a:t>
            </a:r>
            <a:r>
              <a:rPr lang="ru-RU" b="1" i="1" u="sng" dirty="0" smtClean="0"/>
              <a:t>.</a:t>
            </a:r>
          </a:p>
          <a:p>
            <a:pPr marL="0" indent="0">
              <a:buNone/>
            </a:pPr>
            <a:r>
              <a:rPr lang="ru-RU" i="1" dirty="0" smtClean="0"/>
              <a:t> </a:t>
            </a:r>
            <a:r>
              <a:rPr lang="ru-RU" dirty="0" smtClean="0"/>
              <a:t>Чтобы </a:t>
            </a:r>
            <a:r>
              <a:rPr lang="ru-RU" dirty="0"/>
              <a:t>устранить дрейф </a:t>
            </a:r>
            <a:r>
              <a:rPr lang="ru-RU" dirty="0" smtClean="0"/>
              <a:t>нуля </a:t>
            </a:r>
            <a:r>
              <a:rPr lang="ru-RU" dirty="0"/>
              <a:t>на выходе ОУ, на вход ОУ </a:t>
            </a:r>
            <a:r>
              <a:rPr lang="ru-RU" dirty="0" smtClean="0"/>
              <a:t>необходимо подать </a:t>
            </a:r>
            <a:r>
              <a:rPr lang="ru-RU" dirty="0"/>
              <a:t>некоторую разность напряжений, которая была названа </a:t>
            </a:r>
            <a:r>
              <a:rPr lang="ru-RU" i="1" dirty="0" smtClean="0"/>
              <a:t>напряжением смещения </a:t>
            </a:r>
            <a:r>
              <a:rPr lang="ru-RU" i="1" dirty="0"/>
              <a:t>нуля (U</a:t>
            </a:r>
            <a:r>
              <a:rPr lang="ru-RU" baseline="-25000" dirty="0"/>
              <a:t>0</a:t>
            </a:r>
            <a:r>
              <a:rPr lang="ru-RU" dirty="0"/>
              <a:t>) Напряжение смещения нуля обычно </a:t>
            </a:r>
            <a:r>
              <a:rPr lang="ru-RU" dirty="0" smtClean="0"/>
              <a:t>составляет несколько </a:t>
            </a:r>
            <a:r>
              <a:rPr lang="ru-RU" dirty="0"/>
              <a:t>милливольт и, во многих случаях, это напряжение может </a:t>
            </a:r>
            <a:r>
              <a:rPr lang="ru-RU" dirty="0" smtClean="0"/>
              <a:t>не приниматься </a:t>
            </a:r>
            <a:r>
              <a:rPr lang="ru-RU" dirty="0"/>
              <a:t>во внимание, но если этой величиной пренебречь нельзя, </a:t>
            </a:r>
            <a:r>
              <a:rPr lang="ru-RU" dirty="0" smtClean="0"/>
              <a:t>то принимают </a:t>
            </a:r>
            <a:r>
              <a:rPr lang="ru-RU" dirty="0"/>
              <a:t>специальные меры для того, чтобы свести это напряжение </a:t>
            </a:r>
            <a:r>
              <a:rPr lang="ru-RU" dirty="0" smtClean="0"/>
              <a:t>до нуля </a:t>
            </a:r>
            <a:r>
              <a:rPr lang="ru-RU" dirty="0"/>
              <a:t>(на многих интегральных схемах ОУ для этого имеются </a:t>
            </a:r>
            <a:r>
              <a:rPr lang="ru-RU" dirty="0" smtClean="0"/>
              <a:t>специальные выводы).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0198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характеристики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5"/>
          </a:xfrm>
        </p:spPr>
        <p:txBody>
          <a:bodyPr>
            <a:normAutofit/>
          </a:bodyPr>
          <a:lstStyle/>
          <a:p>
            <a:r>
              <a:rPr lang="ru-RU" b="1" i="1" u="sng" dirty="0"/>
              <a:t>Коэффициент усиления синфазного сигнала «</a:t>
            </a:r>
            <a:r>
              <a:rPr lang="ru-RU" b="1" i="1" u="sng" dirty="0" err="1"/>
              <a:t>К</a:t>
            </a:r>
            <a:r>
              <a:rPr lang="ru-RU" b="1" i="1" u="sng" baseline="-25000" dirty="0" err="1"/>
              <a:t>синф</a:t>
            </a:r>
            <a:r>
              <a:rPr lang="ru-RU" b="1" i="1" u="sng" dirty="0"/>
              <a:t>».</a:t>
            </a:r>
          </a:p>
          <a:p>
            <a:r>
              <a:rPr lang="ru-RU" dirty="0"/>
              <a:t>В режиме синфазного сигнала на входы ОУ поступают два </a:t>
            </a:r>
            <a:r>
              <a:rPr lang="ru-RU" dirty="0" smtClean="0"/>
              <a:t>одинаковых по </a:t>
            </a:r>
            <a:r>
              <a:rPr lang="ru-RU" dirty="0"/>
              <a:t>величине и совпадающие по фазе сигналы. В идеальных ОУ </a:t>
            </a:r>
            <a:r>
              <a:rPr lang="ru-RU" dirty="0" smtClean="0"/>
              <a:t>коэффициент усиления </a:t>
            </a:r>
            <a:r>
              <a:rPr lang="ru-RU" dirty="0"/>
              <a:t>синфазного сигнала </a:t>
            </a:r>
            <a:r>
              <a:rPr lang="ru-RU" i="1" dirty="0" err="1"/>
              <a:t>К</a:t>
            </a:r>
            <a:r>
              <a:rPr lang="ru-RU" baseline="-25000" dirty="0" err="1"/>
              <a:t>синф</a:t>
            </a:r>
            <a:r>
              <a:rPr lang="ru-RU" dirty="0"/>
              <a:t> = 0</a:t>
            </a:r>
            <a:r>
              <a:rPr lang="ru-RU" b="1" dirty="0"/>
              <a:t>, </a:t>
            </a:r>
            <a:r>
              <a:rPr lang="ru-RU" dirty="0"/>
              <a:t>а в реальных ОУ он отличается </a:t>
            </a:r>
            <a:r>
              <a:rPr lang="ru-RU" dirty="0" smtClean="0"/>
              <a:t>от нуля</a:t>
            </a:r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8837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характеристики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u="sng" dirty="0"/>
              <a:t>Входное сопротивление ОУ.</a:t>
            </a:r>
          </a:p>
          <a:p>
            <a:pPr marL="0" indent="0">
              <a:buNone/>
            </a:pPr>
            <a:r>
              <a:rPr lang="ru-RU" dirty="0"/>
              <a:t>Входное сопротивление ОУ определяется первым каскадом ─ ДУ.</a:t>
            </a:r>
          </a:p>
          <a:p>
            <a:pPr marL="0" indent="0">
              <a:buNone/>
            </a:pPr>
            <a:r>
              <a:rPr lang="ru-RU" dirty="0" smtClean="0"/>
              <a:t>Обычно требованием к ОУ является большое входное сопротивление (единицы и десятки МОм). Методами </a:t>
            </a:r>
            <a:r>
              <a:rPr lang="ru-RU" dirty="0"/>
              <a:t>повышения </a:t>
            </a:r>
            <a:r>
              <a:rPr lang="ru-RU" dirty="0" smtClean="0"/>
              <a:t>входного сопротивления </a:t>
            </a:r>
            <a:r>
              <a:rPr lang="ru-RU" dirty="0"/>
              <a:t>являются:</a:t>
            </a:r>
          </a:p>
          <a:p>
            <a:pPr marL="0" indent="0">
              <a:buNone/>
            </a:pPr>
            <a:r>
              <a:rPr lang="ru-RU" dirty="0"/>
              <a:t>а) введение дополнительных эмиттерных повторителей;</a:t>
            </a:r>
          </a:p>
          <a:p>
            <a:pPr marL="0" indent="0">
              <a:buNone/>
            </a:pPr>
            <a:r>
              <a:rPr lang="ru-RU" dirty="0"/>
              <a:t>б) использование составных </a:t>
            </a:r>
            <a:r>
              <a:rPr lang="ru-RU" dirty="0" smtClean="0"/>
              <a:t>транзисторов;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в) использование полевых транзисторов.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2088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характеристики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Выходное сопротивление ОУ.</a:t>
            </a:r>
          </a:p>
          <a:p>
            <a:pPr marL="0" indent="0">
              <a:buNone/>
            </a:pPr>
            <a:r>
              <a:rPr lang="ru-RU" dirty="0"/>
              <a:t>Малое выходное сопротивление ОУ получают за </a:t>
            </a:r>
            <a:r>
              <a:rPr lang="ru-RU" dirty="0" smtClean="0"/>
              <a:t>счет </a:t>
            </a:r>
            <a:r>
              <a:rPr lang="ru-RU" dirty="0"/>
              <a:t>включения на </a:t>
            </a:r>
            <a:r>
              <a:rPr lang="ru-RU" dirty="0" smtClean="0"/>
              <a:t>его выходе каскада </a:t>
            </a:r>
            <a:r>
              <a:rPr lang="ru-RU" dirty="0"/>
              <a:t>с малым внутренним сопротивлением. Между </a:t>
            </a:r>
            <a:r>
              <a:rPr lang="ru-RU" dirty="0" smtClean="0"/>
              <a:t>ними включают </a:t>
            </a:r>
            <a:r>
              <a:rPr lang="ru-RU" dirty="0"/>
              <a:t>усилительные каскады, позволяющие получить </a:t>
            </a:r>
            <a:r>
              <a:rPr lang="ru-RU" dirty="0" smtClean="0"/>
              <a:t>достаточно большой </a:t>
            </a:r>
            <a:r>
              <a:rPr lang="ru-RU" dirty="0"/>
              <a:t>коэффициент усиления ОУ.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7180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типы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/>
              <a:t>ОУ общего назначения</a:t>
            </a:r>
            <a:r>
              <a:rPr lang="ru-RU" dirty="0"/>
              <a:t>. Эта группа ОУ используется в аппаратуре, </a:t>
            </a:r>
            <a:r>
              <a:rPr lang="ru-RU" dirty="0" smtClean="0"/>
              <a:t>к параметрам </a:t>
            </a:r>
            <a:r>
              <a:rPr lang="ru-RU" dirty="0"/>
              <a:t>которой не предъявляют жёстких требований;</a:t>
            </a:r>
          </a:p>
          <a:p>
            <a:r>
              <a:rPr lang="ru-RU" b="1" i="1" dirty="0" smtClean="0"/>
              <a:t>ОУ </a:t>
            </a:r>
            <a:r>
              <a:rPr lang="ru-RU" b="1" i="1" dirty="0"/>
              <a:t>быстродействующие </a:t>
            </a:r>
            <a:r>
              <a:rPr lang="ru-RU" dirty="0" smtClean="0"/>
              <a:t>(крутизна выходной характеристики 200-500 В/</a:t>
            </a:r>
            <a:r>
              <a:rPr lang="ru-RU" dirty="0" err="1" smtClean="0"/>
              <a:t>мкс</a:t>
            </a:r>
            <a:r>
              <a:rPr lang="ru-RU" dirty="0"/>
              <a:t>);</a:t>
            </a:r>
          </a:p>
          <a:p>
            <a:r>
              <a:rPr lang="ru-RU" b="1" i="1" dirty="0" smtClean="0"/>
              <a:t>ОУ </a:t>
            </a:r>
            <a:r>
              <a:rPr lang="ru-RU" b="1" i="1" dirty="0"/>
              <a:t>прецизионные </a:t>
            </a:r>
            <a:r>
              <a:rPr lang="ru-RU" dirty="0" smtClean="0"/>
              <a:t>(строго нормированный коэффициент усиления в заданных условиях)</a:t>
            </a:r>
          </a:p>
          <a:p>
            <a:r>
              <a:rPr lang="ru-RU" b="1" dirty="0" smtClean="0"/>
              <a:t>ОУ малошумящие</a:t>
            </a:r>
            <a:r>
              <a:rPr lang="ru-RU" dirty="0" smtClean="0"/>
              <a:t> (малый </a:t>
            </a:r>
            <a:r>
              <a:rPr lang="ru-RU" dirty="0"/>
              <a:t>уровень шумов, высокий </a:t>
            </a:r>
            <a:r>
              <a:rPr lang="ru-RU" dirty="0" smtClean="0"/>
              <a:t>коэффициент усиления</a:t>
            </a:r>
            <a:r>
              <a:rPr lang="ru-RU" dirty="0"/>
              <a:t>);</a:t>
            </a:r>
          </a:p>
          <a:p>
            <a:r>
              <a:rPr lang="ru-RU" b="1" i="1" dirty="0" smtClean="0"/>
              <a:t>ОУ </a:t>
            </a:r>
            <a:r>
              <a:rPr lang="ru-RU" b="1" i="1" dirty="0" err="1"/>
              <a:t>микромощные</a:t>
            </a:r>
            <a:r>
              <a:rPr lang="ru-RU" b="1" i="1" dirty="0"/>
              <a:t> </a:t>
            </a:r>
            <a:r>
              <a:rPr lang="ru-RU" dirty="0"/>
              <a:t>(потребляемый ток от источника питания менее </a:t>
            </a:r>
            <a:r>
              <a:rPr lang="ru-RU" dirty="0" smtClean="0"/>
              <a:t>1 мА</a:t>
            </a:r>
            <a:r>
              <a:rPr lang="ru-RU" dirty="0"/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4379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Неинвертирующий</a:t>
            </a:r>
            <a:r>
              <a:rPr lang="ru-RU" dirty="0" smtClean="0"/>
              <a:t> усилитель на ОУ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5" y="1194642"/>
            <a:ext cx="7200800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41" y="4005064"/>
            <a:ext cx="6057900" cy="2697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64288" y="2636912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Схема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03636" y="4437112"/>
            <a:ext cx="1932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Напряжение на входе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4027F9"/>
                </a:solidFill>
              </a:rPr>
              <a:t>Напряжение на выходе</a:t>
            </a:r>
            <a:endParaRPr lang="ru-RU" dirty="0">
              <a:solidFill>
                <a:srgbClr val="4027F9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187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Инвертирующий усилитель на ОУ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164288" y="270892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Схема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03636" y="4437112"/>
            <a:ext cx="1932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Напряжение на входе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4027F9"/>
                </a:solidFill>
              </a:rPr>
              <a:t>Напряжение на выходе</a:t>
            </a:r>
            <a:endParaRPr lang="ru-RU" dirty="0">
              <a:solidFill>
                <a:srgbClr val="4027F9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08744"/>
            <a:ext cx="5988020" cy="265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288" y="3666063"/>
            <a:ext cx="61626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2826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Повторитель на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При таком включении ОУ в его схеме:</a:t>
            </a:r>
          </a:p>
          <a:p>
            <a:r>
              <a:rPr lang="ru-RU" i="1" dirty="0"/>
              <a:t>действует 100%-я ООС по напряжению</a:t>
            </a:r>
            <a:r>
              <a:rPr lang="ru-RU" dirty="0"/>
              <a:t>, следовательно, усиления </a:t>
            </a:r>
            <a:r>
              <a:rPr lang="ru-RU" dirty="0" smtClean="0"/>
              <a:t>по напряжению </a:t>
            </a:r>
            <a:r>
              <a:rPr lang="ru-RU" dirty="0"/>
              <a:t>в схеме не будет (</a:t>
            </a:r>
            <a:r>
              <a:rPr lang="ru-RU" i="1" dirty="0" smtClean="0"/>
              <a:t>К</a:t>
            </a:r>
            <a:r>
              <a:rPr lang="ru-RU" i="1" baseline="-25000" dirty="0" smtClean="0"/>
              <a:t>у</a:t>
            </a:r>
            <a:r>
              <a:rPr lang="ru-RU" dirty="0" smtClean="0"/>
              <a:t>&lt;1</a:t>
            </a:r>
            <a:r>
              <a:rPr lang="ru-RU" dirty="0"/>
              <a:t>);</a:t>
            </a:r>
          </a:p>
          <a:p>
            <a:r>
              <a:rPr lang="ru-RU" i="1" dirty="0"/>
              <a:t>очень большое входное сопротивление</a:t>
            </a:r>
            <a:r>
              <a:rPr lang="ru-RU" dirty="0"/>
              <a:t>, что позволяет не </a:t>
            </a:r>
            <a:r>
              <a:rPr lang="ru-RU" dirty="0" smtClean="0"/>
              <a:t>нагружать входной </a:t>
            </a:r>
            <a:r>
              <a:rPr lang="ru-RU" dirty="0"/>
              <a:t>источник;</a:t>
            </a:r>
          </a:p>
          <a:p>
            <a:r>
              <a:rPr lang="ru-RU" i="1" dirty="0"/>
              <a:t>усиление по току хорошее</a:t>
            </a:r>
            <a:r>
              <a:rPr lang="ru-RU" dirty="0"/>
              <a:t>, так как, при таком большом </a:t>
            </a:r>
            <a:r>
              <a:rPr lang="ru-RU" dirty="0" smtClean="0"/>
              <a:t>входном сопротивлении </a:t>
            </a:r>
            <a:r>
              <a:rPr lang="ru-RU" dirty="0"/>
              <a:t>ОУ, можно считать, что </a:t>
            </a:r>
            <a:r>
              <a:rPr lang="en-US" dirty="0"/>
              <a:t>I</a:t>
            </a:r>
            <a:r>
              <a:rPr lang="ru-RU" baseline="-25000" dirty="0" err="1" smtClean="0"/>
              <a:t>вх</a:t>
            </a:r>
            <a:r>
              <a:rPr lang="ru-RU" dirty="0" smtClean="0"/>
              <a:t> </a:t>
            </a:r>
            <a:r>
              <a:rPr lang="ru-RU" dirty="0"/>
              <a:t>≈ 0;</a:t>
            </a:r>
          </a:p>
          <a:p>
            <a:r>
              <a:rPr lang="ru-RU" i="1" dirty="0"/>
              <a:t>происходит полная развязка </a:t>
            </a:r>
            <a:r>
              <a:rPr lang="ru-RU" dirty="0"/>
              <a:t>нагрузки и источника сигнала.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6912768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27169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Примеры использования ОУ в медицинской	 технике</a:t>
            </a:r>
            <a:endParaRPr lang="ru-RU" sz="5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129"/>
            <a:ext cx="8229600" cy="8245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Входной каскад электрокардиографа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5856" y="850464"/>
            <a:ext cx="5626968" cy="561662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800" dirty="0" smtClean="0"/>
              <a:t>На входы схемы </a:t>
            </a:r>
            <a:r>
              <a:rPr lang="ru-RU" sz="6800" dirty="0"/>
              <a:t>подаются биоэлектрические сигналы, </a:t>
            </a:r>
            <a:r>
              <a:rPr lang="ru-RU" sz="6800" dirty="0" smtClean="0"/>
              <a:t>снимаемые </a:t>
            </a:r>
            <a:r>
              <a:rPr lang="ru-RU" sz="6800" dirty="0"/>
              <a:t>с </a:t>
            </a:r>
            <a:r>
              <a:rPr lang="ru-RU" sz="6800" dirty="0" err="1"/>
              <a:t>конечностных</a:t>
            </a:r>
            <a:r>
              <a:rPr lang="ru-RU" sz="6800" dirty="0"/>
              <a:t> и грудных электродов (</a:t>
            </a:r>
            <a:r>
              <a:rPr lang="en-US" sz="6800" dirty="0"/>
              <a:t>R</a:t>
            </a:r>
            <a:r>
              <a:rPr lang="ru-RU" sz="6800" dirty="0"/>
              <a:t>, </a:t>
            </a:r>
            <a:r>
              <a:rPr lang="en-US" sz="6800" dirty="0"/>
              <a:t>L</a:t>
            </a:r>
            <a:r>
              <a:rPr lang="ru-RU" sz="6800" dirty="0"/>
              <a:t>, </a:t>
            </a:r>
            <a:r>
              <a:rPr lang="en-US" sz="6800" dirty="0"/>
              <a:t>F</a:t>
            </a:r>
            <a:r>
              <a:rPr lang="ru-RU" sz="6800" dirty="0"/>
              <a:t>, </a:t>
            </a:r>
            <a:r>
              <a:rPr lang="en-US" sz="6800" dirty="0"/>
              <a:t>Cl</a:t>
            </a:r>
            <a:r>
              <a:rPr lang="ru-RU" sz="6800" dirty="0"/>
              <a:t>, С2, СЗ, С4, С5, С6). Эти сигналы, пройдя через радио-фильтры </a:t>
            </a:r>
            <a:r>
              <a:rPr lang="en-US" sz="6800" dirty="0"/>
              <a:t>R</a:t>
            </a:r>
            <a:r>
              <a:rPr lang="ru-RU" sz="6800" dirty="0"/>
              <a:t>1...</a:t>
            </a:r>
            <a:r>
              <a:rPr lang="en-US" sz="6800" dirty="0"/>
              <a:t>R</a:t>
            </a:r>
            <a:r>
              <a:rPr lang="ru-RU" sz="6800" dirty="0"/>
              <a:t>9, С1...С9, поступают на </a:t>
            </a:r>
            <a:r>
              <a:rPr lang="ru-RU" sz="6800" dirty="0" err="1" smtClean="0"/>
              <a:t>неинвертирующие</a:t>
            </a:r>
            <a:r>
              <a:rPr lang="ru-RU" sz="6800" dirty="0" smtClean="0"/>
              <a:t> </a:t>
            </a:r>
            <a:r>
              <a:rPr lang="ru-RU" sz="6800" dirty="0"/>
              <a:t>входы предварительных усилителей 0У1...0У9 (КР544УД1А). </a:t>
            </a:r>
            <a:endParaRPr lang="ru-RU" sz="6800" dirty="0" smtClean="0"/>
          </a:p>
          <a:p>
            <a:pPr marL="0" indent="0">
              <a:buNone/>
            </a:pPr>
            <a:r>
              <a:rPr lang="ru-RU" sz="6800" dirty="0" smtClean="0"/>
              <a:t>Для </a:t>
            </a:r>
            <a:r>
              <a:rPr lang="ru-RU" sz="6800" dirty="0"/>
              <a:t>устранения влияния входной </a:t>
            </a:r>
            <a:r>
              <a:rPr lang="ru-RU" sz="6800" dirty="0" smtClean="0"/>
              <a:t>емкости </a:t>
            </a:r>
            <a:r>
              <a:rPr lang="ru-RU" sz="6800" dirty="0"/>
              <a:t>кабеля пациента синфазный сигнал с выходов усилителей 0У1...0У9 через сопротивления </a:t>
            </a:r>
            <a:r>
              <a:rPr lang="en-US" sz="6800" dirty="0"/>
              <a:t>R</a:t>
            </a:r>
            <a:r>
              <a:rPr lang="ru-RU" sz="6800" dirty="0"/>
              <a:t>14...</a:t>
            </a:r>
            <a:r>
              <a:rPr lang="en-US" sz="6800" dirty="0"/>
              <a:t>R</a:t>
            </a:r>
            <a:r>
              <a:rPr lang="ru-RU" sz="6800" dirty="0"/>
              <a:t>22 поступают на вход повторителя, выполненного на ОУЮ (КР140УД20А). С выхода </a:t>
            </a:r>
            <a:r>
              <a:rPr lang="ru-RU" sz="6800" dirty="0" smtClean="0"/>
              <a:t>повторителя </a:t>
            </a:r>
            <a:r>
              <a:rPr lang="ru-RU" sz="6800" dirty="0"/>
              <a:t>синфазный сигнал поступает на экран электродных наконечников Х1...Х10 кабеля пациента. Одновременно для устранения влияния </a:t>
            </a:r>
            <a:r>
              <a:rPr lang="ru-RU" sz="6800" dirty="0" smtClean="0"/>
              <a:t>емкостей </a:t>
            </a:r>
            <a:r>
              <a:rPr lang="ru-RU" sz="6800" dirty="0" err="1" smtClean="0"/>
              <a:t>радиофильтров</a:t>
            </a:r>
            <a:r>
              <a:rPr lang="ru-RU" sz="6800" dirty="0" smtClean="0"/>
              <a:t> </a:t>
            </a:r>
            <a:r>
              <a:rPr lang="ru-RU" sz="6800" dirty="0"/>
              <a:t>на входные цепи предварительных усилителей тот же синфазный сигнал с микросхемы </a:t>
            </a:r>
            <a:r>
              <a:rPr lang="ru-RU" sz="6800" dirty="0" smtClean="0"/>
              <a:t>ОУ10 через </a:t>
            </a:r>
            <a:r>
              <a:rPr lang="ru-RU" sz="6800" dirty="0"/>
              <a:t>сопротивление </a:t>
            </a:r>
            <a:r>
              <a:rPr lang="en-US" sz="6800" dirty="0"/>
              <a:t>R</a:t>
            </a:r>
            <a:r>
              <a:rPr lang="ru-RU" sz="6800" dirty="0"/>
              <a:t>11 </a:t>
            </a:r>
            <a:r>
              <a:rPr lang="ru-RU" sz="6800" dirty="0" smtClean="0"/>
              <a:t>подается </a:t>
            </a:r>
            <a:r>
              <a:rPr lang="ru-RU" sz="6800" dirty="0"/>
              <a:t>на обкладки </a:t>
            </a:r>
            <a:r>
              <a:rPr lang="ru-RU" sz="6800" dirty="0" smtClean="0"/>
              <a:t>конденсаторов </a:t>
            </a:r>
            <a:r>
              <a:rPr lang="ru-RU" sz="6800" dirty="0"/>
              <a:t>С1...С10. Для повышения степени подавления синфазного сигнала выходное напряжение с усилителя </a:t>
            </a:r>
            <a:r>
              <a:rPr lang="ru-RU" sz="6800" dirty="0" smtClean="0"/>
              <a:t>ОУ10 </a:t>
            </a:r>
            <a:r>
              <a:rPr lang="ru-RU" sz="6800" dirty="0"/>
              <a:t>через </a:t>
            </a:r>
            <a:r>
              <a:rPr lang="ru-RU" sz="6800" dirty="0" smtClean="0"/>
              <a:t>емкость С11 </a:t>
            </a:r>
            <a:r>
              <a:rPr lang="ru-RU" sz="6800" dirty="0"/>
              <a:t>и сопротивление </a:t>
            </a:r>
            <a:r>
              <a:rPr lang="en-US" sz="6800" dirty="0"/>
              <a:t>R</a:t>
            </a:r>
            <a:r>
              <a:rPr lang="ru-RU" sz="6800" dirty="0"/>
              <a:t>33 </a:t>
            </a:r>
            <a:r>
              <a:rPr lang="ru-RU" sz="6800" dirty="0" smtClean="0"/>
              <a:t>подается </a:t>
            </a:r>
            <a:r>
              <a:rPr lang="ru-RU" sz="6800" dirty="0"/>
              <a:t>на инвертирующий вход усилителя ОУ11 и, далее, с его выхода через фильтр </a:t>
            </a:r>
            <a:r>
              <a:rPr lang="en-US" sz="6800" dirty="0"/>
              <a:t>R</a:t>
            </a:r>
            <a:r>
              <a:rPr lang="ru-RU" sz="6800" dirty="0"/>
              <a:t>34, </a:t>
            </a:r>
            <a:r>
              <a:rPr lang="en-US" sz="6800" dirty="0"/>
              <a:t>R</a:t>
            </a:r>
            <a:r>
              <a:rPr lang="ru-RU" sz="6800" dirty="0"/>
              <a:t>35, </a:t>
            </a:r>
            <a:r>
              <a:rPr lang="en-US" sz="6800" dirty="0"/>
              <a:t>R</a:t>
            </a:r>
            <a:r>
              <a:rPr lang="ru-RU" sz="6800" dirty="0"/>
              <a:t>36, С12, С13 и через сопротивление </a:t>
            </a:r>
            <a:r>
              <a:rPr lang="en-US" sz="6800" dirty="0"/>
              <a:t>R</a:t>
            </a:r>
            <a:r>
              <a:rPr lang="ru-RU" sz="6800" dirty="0"/>
              <a:t>10 </a:t>
            </a:r>
            <a:r>
              <a:rPr lang="ru-RU" sz="6800" dirty="0" smtClean="0"/>
              <a:t>подается </a:t>
            </a:r>
            <a:r>
              <a:rPr lang="ru-RU" sz="6800" dirty="0"/>
              <a:t>на электрод </a:t>
            </a:r>
            <a:r>
              <a:rPr lang="en-US" sz="6800" dirty="0"/>
              <a:t>N</a:t>
            </a:r>
            <a:r>
              <a:rPr lang="ru-RU" sz="6800" dirty="0" smtClean="0"/>
              <a:t>.</a:t>
            </a:r>
            <a:r>
              <a:rPr lang="ru-RU" sz="6800" dirty="0"/>
              <a:t> </a:t>
            </a:r>
            <a:endParaRPr lang="ru-RU" sz="6800" dirty="0" smtClean="0"/>
          </a:p>
          <a:p>
            <a:pPr marL="0" indent="0">
              <a:buNone/>
            </a:pPr>
            <a:r>
              <a:rPr lang="ru-RU" sz="6800" dirty="0" smtClean="0"/>
              <a:t>Для </a:t>
            </a:r>
            <a:r>
              <a:rPr lang="ru-RU" sz="6800" dirty="0"/>
              <a:t>защиты входов операционных усилителей от действия импульса </a:t>
            </a:r>
            <a:r>
              <a:rPr lang="ru-RU" sz="6800" dirty="0" smtClean="0"/>
              <a:t>дефибриллятора </a:t>
            </a:r>
            <a:r>
              <a:rPr lang="ru-RU" sz="6800" dirty="0"/>
              <a:t>на их входах установлены разрядники </a:t>
            </a:r>
            <a:r>
              <a:rPr lang="en-US" sz="6800" dirty="0"/>
              <a:t>F</a:t>
            </a:r>
            <a:r>
              <a:rPr lang="ru-RU" sz="6800" dirty="0"/>
              <a:t>1...</a:t>
            </a:r>
            <a:r>
              <a:rPr lang="en-US" sz="6800" dirty="0"/>
              <a:t>F</a:t>
            </a:r>
            <a:r>
              <a:rPr lang="ru-RU" sz="6800" dirty="0"/>
              <a:t>10, которые снижают </a:t>
            </a:r>
            <a:r>
              <a:rPr lang="ru-RU" sz="6800" dirty="0" smtClean="0"/>
              <a:t>величину </a:t>
            </a:r>
            <a:r>
              <a:rPr lang="ru-RU" sz="6800" dirty="0"/>
              <a:t>напряжения до ~90 В, а также диодные ограничители </a:t>
            </a:r>
            <a:r>
              <a:rPr lang="en-US" sz="6800" dirty="0"/>
              <a:t>VD</a:t>
            </a:r>
            <a:r>
              <a:rPr lang="ru-RU" sz="6800" dirty="0"/>
              <a:t>1.1...</a:t>
            </a:r>
            <a:r>
              <a:rPr lang="en-US" sz="6800" dirty="0"/>
              <a:t>VD</a:t>
            </a:r>
            <a:r>
              <a:rPr lang="ru-RU" sz="6800" dirty="0"/>
              <a:t>11.2.</a:t>
            </a:r>
            <a:endParaRPr lang="ru-RU" sz="6800" dirty="0" smtClean="0"/>
          </a:p>
          <a:p>
            <a:endParaRPr lang="ru-RU" dirty="0"/>
          </a:p>
        </p:txBody>
      </p:sp>
      <p:pic>
        <p:nvPicPr>
          <p:cNvPr id="9218" name="Picture 2" descr="image1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36712"/>
            <a:ext cx="3131839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16200000">
            <a:off x="-109350" y="3645854"/>
            <a:ext cx="803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Входы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2261978" y="2498662"/>
            <a:ext cx="956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Выходы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018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507288" cy="3993307"/>
          </a:xfrm>
        </p:spPr>
        <p:txBody>
          <a:bodyPr/>
          <a:lstStyle/>
          <a:p>
            <a:pPr marL="1588" indent="15875" algn="ctr">
              <a:buNone/>
            </a:pPr>
            <a:r>
              <a:rPr lang="ru-RU" b="1" dirty="0" smtClean="0"/>
              <a:t>Операционный усилитель (ОУ)  </a:t>
            </a:r>
            <a:r>
              <a:rPr lang="ru-RU" dirty="0" smtClean="0"/>
              <a:t>-  </a:t>
            </a:r>
            <a:r>
              <a:rPr lang="ru-RU" dirty="0" smtClean="0"/>
              <a:t>интегральный усилитель постоянного  тока с  дифференциальным входом и, обычно, </a:t>
            </a:r>
            <a:r>
              <a:rPr lang="ru-RU" dirty="0" smtClean="0"/>
              <a:t>единственным </a:t>
            </a:r>
            <a:r>
              <a:rPr lang="ru-RU" dirty="0" smtClean="0"/>
              <a:t>выходом</a:t>
            </a:r>
            <a:r>
              <a:rPr lang="ru-RU" dirty="0" smtClean="0"/>
              <a:t>, имеющий высокий коэффициент </a:t>
            </a:r>
            <a:r>
              <a:rPr lang="ru-RU" dirty="0" smtClean="0"/>
              <a:t>усиления.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Промежуточный усилитель электрокардиографа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1340768"/>
            <a:ext cx="5122912" cy="4968552"/>
          </a:xfrm>
        </p:spPr>
        <p:txBody>
          <a:bodyPr>
            <a:normAutofit fontScale="70000" lnSpcReduction="20000"/>
          </a:bodyPr>
          <a:lstStyle/>
          <a:p>
            <a:pPr marL="1588" indent="15875">
              <a:buNone/>
            </a:pPr>
            <a:r>
              <a:rPr lang="ru-RU" b="1" dirty="0" smtClean="0"/>
              <a:t>В этой схеме  электрокардиографические сигналы с выхода ВУ поступают на фильтр с граничной частотой 100 Гц, выполненный на элементах </a:t>
            </a:r>
            <a:r>
              <a:rPr lang="en-US" b="1" dirty="0" smtClean="0"/>
              <a:t>R</a:t>
            </a:r>
            <a:r>
              <a:rPr lang="ru-RU" b="1" dirty="0" smtClean="0"/>
              <a:t>1, С1 или фильтр с граничной частотой 35 Гц, выполненный на элементах </a:t>
            </a:r>
            <a:r>
              <a:rPr lang="en-US" b="1" dirty="0" smtClean="0"/>
              <a:t>R</a:t>
            </a:r>
            <a:r>
              <a:rPr lang="ru-RU" b="1" dirty="0" smtClean="0"/>
              <a:t>7, С2, который включается с помощью аналогового переключателя АКЗ. </a:t>
            </a:r>
            <a:r>
              <a:rPr lang="en-US" b="1" dirty="0" smtClean="0"/>
              <a:t>C </a:t>
            </a:r>
            <a:r>
              <a:rPr lang="ru-RU" b="1" dirty="0" smtClean="0"/>
              <a:t>выхода </a:t>
            </a:r>
            <a:r>
              <a:rPr lang="ru-RU" dirty="0" smtClean="0"/>
              <a:t> </a:t>
            </a:r>
            <a:r>
              <a:rPr lang="ru-RU" b="1" dirty="0" smtClean="0"/>
              <a:t>фильтра сигналы поступают на операционный усилитель ОУ1, коэффициент усиления которого переключается с помощью аналоговых ключей АК1, АК2, устанавливающих чувствительность электрокардиографа 5, 10 или мм/мВ помощью кнопки на лицевой панели прибора.</a:t>
            </a:r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/>
          <a:stretch>
            <a:fillRect/>
          </a:stretch>
        </p:blipFill>
        <p:spPr bwMode="auto">
          <a:xfrm>
            <a:off x="107504" y="1340768"/>
            <a:ext cx="338437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/>
          <a:lstStyle/>
          <a:p>
            <a:r>
              <a:rPr lang="ru-RU" dirty="0" smtClean="0"/>
              <a:t>Дифференциатор </a:t>
            </a:r>
            <a:r>
              <a:rPr lang="ru-RU" dirty="0" err="1" smtClean="0"/>
              <a:t>реографа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255314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На операционных усилителях ОУ1 и ОУ2 выполнены активные фильтры. Операцию </a:t>
            </a:r>
            <a:r>
              <a:rPr lang="ru-RU" dirty="0" err="1" smtClean="0"/>
              <a:t>дфференцирования</a:t>
            </a:r>
            <a:r>
              <a:rPr lang="ru-RU" dirty="0" smtClean="0"/>
              <a:t> реализует дифференциальная цепочка на элементах С5, </a:t>
            </a:r>
            <a:r>
              <a:rPr lang="en-US" dirty="0" smtClean="0"/>
              <a:t>R</a:t>
            </a:r>
            <a:r>
              <a:rPr lang="ru-RU" dirty="0" smtClean="0"/>
              <a:t>5, после которой собран масштабирующий усилитель на операционном усилителе ОУЗ с коэффициентом передачи 100.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image1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 t="9104" b="8963"/>
          <a:stretch>
            <a:fillRect/>
          </a:stretch>
        </p:blipFill>
        <p:spPr bwMode="auto">
          <a:xfrm>
            <a:off x="683568" y="908720"/>
            <a:ext cx="763111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ОУ, </a:t>
            </a:r>
            <a:r>
              <a:rPr lang="ru-RU" dirty="0"/>
              <a:t>как и обычный усилитель, предназначен для усиления </a:t>
            </a:r>
            <a:r>
              <a:rPr lang="ru-RU" dirty="0" smtClean="0"/>
              <a:t>напряжения или </a:t>
            </a:r>
            <a:r>
              <a:rPr lang="ru-RU" dirty="0"/>
              <a:t>мощности сигнала. Однако свойства и параметры </a:t>
            </a:r>
            <a:r>
              <a:rPr lang="ru-RU" dirty="0" smtClean="0"/>
              <a:t>усилителя на дискретных элементах определяются </a:t>
            </a:r>
            <a:r>
              <a:rPr lang="ru-RU" dirty="0"/>
              <a:t>его схемой, а свойства и параметры ОУ </a:t>
            </a:r>
            <a:r>
              <a:rPr lang="ru-RU" dirty="0" smtClean="0"/>
              <a:t>определяются</a:t>
            </a:r>
            <a:r>
              <a:rPr lang="ru-RU" dirty="0"/>
              <a:t>, </a:t>
            </a:r>
            <a:r>
              <a:rPr lang="ru-RU" dirty="0" smtClean="0"/>
              <a:t>в значительной </a:t>
            </a:r>
            <a:r>
              <a:rPr lang="ru-RU" dirty="0"/>
              <a:t>мере, параметрами цепи обратной связи.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Благодаря своей универсальности </a:t>
            </a:r>
            <a:r>
              <a:rPr lang="ru-RU" dirty="0"/>
              <a:t>ОУ в настоящее время стал самым </a:t>
            </a:r>
            <a:r>
              <a:rPr lang="ru-RU" dirty="0" smtClean="0"/>
              <a:t>распространенным </a:t>
            </a:r>
            <a:r>
              <a:rPr lang="ru-RU" dirty="0" smtClean="0"/>
              <a:t>элементом </a:t>
            </a:r>
            <a:r>
              <a:rPr lang="ru-RU" dirty="0"/>
              <a:t>аналоговой и цифровой </a:t>
            </a:r>
            <a:r>
              <a:rPr lang="ru-RU" dirty="0" err="1"/>
              <a:t>схемотехники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ОУ выполняются по схеме усилителей постоянного </a:t>
            </a:r>
            <a:r>
              <a:rPr lang="ru-RU" dirty="0" smtClean="0"/>
              <a:t>тока, характеризуются </a:t>
            </a:r>
            <a:r>
              <a:rPr lang="ru-RU" dirty="0"/>
              <a:t>большим коэффициентом усиления, высоким входным </a:t>
            </a:r>
            <a:r>
              <a:rPr lang="ru-RU" dirty="0" smtClean="0"/>
              <a:t>и низким </a:t>
            </a:r>
            <a:r>
              <a:rPr lang="ru-RU" dirty="0"/>
              <a:t>выходным сопротивлениями.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833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Обозначение ОУ на схеме по старому ГОСТу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60848"/>
            <a:ext cx="4896544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509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Обозначение ОУ на схеме по новому ГОСТу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4254202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92445" y="3645024"/>
            <a:ext cx="1837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i="1" dirty="0" smtClean="0"/>
              <a:t>Выход</a:t>
            </a:r>
            <a:endParaRPr lang="ru-RU" sz="4800" i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044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Обозначение ОУ на схеме с выводами коррекции нуля и частотной коррекции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157" y="1988840"/>
            <a:ext cx="6408712" cy="356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892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Входы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Инвертирующий вход ОУ </a:t>
            </a:r>
            <a:r>
              <a:rPr lang="ru-RU" dirty="0"/>
              <a:t>по старому ГОСТу обозначается </a:t>
            </a:r>
            <a:r>
              <a:rPr lang="ru-RU" dirty="0" smtClean="0"/>
              <a:t>значком «минус», </a:t>
            </a:r>
            <a:r>
              <a:rPr lang="ru-RU" dirty="0"/>
              <a:t>по новому ─ </a:t>
            </a:r>
            <a:r>
              <a:rPr lang="ru-RU" dirty="0" smtClean="0"/>
              <a:t>«кружком», как на логических МС. </a:t>
            </a:r>
          </a:p>
          <a:p>
            <a:pPr marL="0" indent="0">
              <a:buNone/>
            </a:pPr>
            <a:r>
              <a:rPr lang="ru-RU" dirty="0" smtClean="0"/>
              <a:t>Сигнал</a:t>
            </a:r>
            <a:r>
              <a:rPr lang="ru-RU" dirty="0"/>
              <a:t>, поданный на </a:t>
            </a:r>
            <a:r>
              <a:rPr lang="ru-RU" dirty="0" smtClean="0"/>
              <a:t>инвертирующий вход</a:t>
            </a:r>
            <a:r>
              <a:rPr lang="ru-RU" dirty="0"/>
              <a:t>, на выходе имеет фазу, противоположную входному.</a:t>
            </a:r>
          </a:p>
          <a:p>
            <a:pPr marL="0" indent="0">
              <a:buNone/>
            </a:pPr>
            <a:r>
              <a:rPr lang="ru-RU" i="1" dirty="0" err="1"/>
              <a:t>Неинвертирующий</a:t>
            </a:r>
            <a:r>
              <a:rPr lang="ru-RU" i="1" dirty="0"/>
              <a:t> вход ОУ </a:t>
            </a:r>
            <a:r>
              <a:rPr lang="ru-RU" dirty="0"/>
              <a:t>по старому </a:t>
            </a:r>
            <a:r>
              <a:rPr lang="ru-RU" dirty="0" smtClean="0"/>
              <a:t>ГОСТу </a:t>
            </a:r>
            <a:r>
              <a:rPr lang="ru-RU" dirty="0"/>
              <a:t>обозначается </a:t>
            </a:r>
            <a:r>
              <a:rPr lang="ru-RU" dirty="0" smtClean="0"/>
              <a:t>значком «плюс».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3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Структурная схема ОУ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689610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3406" y="3212976"/>
            <a:ext cx="79208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Дифференциальный усилитель (ДУ) </a:t>
            </a:r>
            <a:r>
              <a:rPr lang="ru-RU" dirty="0"/>
              <a:t>– обеспечивает высокое входное сопротивление и </a:t>
            </a:r>
            <a:r>
              <a:rPr lang="ru-RU" dirty="0" smtClean="0"/>
              <a:t>высокий коэффициент </a:t>
            </a:r>
            <a:r>
              <a:rPr lang="ru-RU" dirty="0"/>
              <a:t>усиления по напряжению в широком диапазоне частот (</a:t>
            </a:r>
            <a:r>
              <a:rPr lang="ru-RU" dirty="0" smtClean="0"/>
              <a:t>вплоть до </a:t>
            </a:r>
            <a:r>
              <a:rPr lang="ru-RU" dirty="0"/>
              <a:t>0 – постоянное напряжение).</a:t>
            </a:r>
          </a:p>
          <a:p>
            <a:r>
              <a:rPr lang="ru-RU" b="1" i="1" dirty="0"/>
              <a:t>Промежуточный усилитель </a:t>
            </a:r>
            <a:r>
              <a:rPr lang="ru-RU" dirty="0"/>
              <a:t>(</a:t>
            </a:r>
            <a:r>
              <a:rPr lang="ru-RU" b="1" i="1" dirty="0"/>
              <a:t>ПУ</a:t>
            </a:r>
            <a:r>
              <a:rPr lang="ru-RU" dirty="0"/>
              <a:t>) – обеспечивает дополнительное</a:t>
            </a:r>
          </a:p>
          <a:p>
            <a:r>
              <a:rPr lang="ru-RU" dirty="0"/>
              <a:t>усиление напряжения после ДУ, а также, обеспечивает необходимое</a:t>
            </a:r>
          </a:p>
          <a:p>
            <a:r>
              <a:rPr lang="ru-RU" dirty="0"/>
              <a:t>согласование симметричных входов ДУ и несимметричных входов</a:t>
            </a:r>
          </a:p>
          <a:p>
            <a:r>
              <a:rPr lang="ru-RU" dirty="0"/>
              <a:t>оконечного каскада усиления. Этот каскад часто строится также по схеме</a:t>
            </a:r>
          </a:p>
          <a:p>
            <a:r>
              <a:rPr lang="ru-RU" dirty="0"/>
              <a:t>ДУ.</a:t>
            </a:r>
          </a:p>
          <a:p>
            <a:r>
              <a:rPr lang="ru-RU" b="1" i="1" dirty="0"/>
              <a:t>Оконечный каскад </a:t>
            </a:r>
            <a:r>
              <a:rPr lang="ru-RU" b="1" i="1" dirty="0" smtClean="0"/>
              <a:t> </a:t>
            </a:r>
            <a:r>
              <a:rPr lang="ru-RU" dirty="0"/>
              <a:t>– обеспечивает необходимое для</a:t>
            </a:r>
          </a:p>
          <a:p>
            <a:r>
              <a:rPr lang="ru-RU" dirty="0"/>
              <a:t>потребителя усиление по </a:t>
            </a:r>
            <a:r>
              <a:rPr lang="ru-RU" dirty="0" smtClean="0"/>
              <a:t>мощности и низкое выходное сопротивление устройства.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703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характеристики 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u="sng" dirty="0"/>
              <a:t>Дифференциальный коэффициент усиления </a:t>
            </a:r>
            <a:r>
              <a:rPr lang="ru-RU" i="1" dirty="0"/>
              <a:t>ОУ </a:t>
            </a:r>
            <a:r>
              <a:rPr lang="ru-RU" dirty="0"/>
              <a:t>─ </a:t>
            </a:r>
            <a:r>
              <a:rPr lang="ru-RU" dirty="0" smtClean="0"/>
              <a:t>это коэффициент </a:t>
            </a:r>
            <a:r>
              <a:rPr lang="ru-RU" dirty="0"/>
              <a:t>усиления ОУ по напряжению при отсутствии обратной </a:t>
            </a:r>
            <a:r>
              <a:rPr lang="ru-RU" dirty="0" smtClean="0"/>
              <a:t>связи. Этот </a:t>
            </a:r>
            <a:r>
              <a:rPr lang="ru-RU" dirty="0"/>
              <a:t>параметр </a:t>
            </a:r>
            <a:r>
              <a:rPr lang="ru-RU" dirty="0" smtClean="0"/>
              <a:t>иногда называется </a:t>
            </a:r>
            <a:r>
              <a:rPr lang="ru-RU" i="1" dirty="0"/>
              <a:t>собственным коэффициентом усиления </a:t>
            </a:r>
            <a:r>
              <a:rPr lang="ru-RU" i="1" dirty="0" smtClean="0"/>
              <a:t>ОУ.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ru-RU" i="1" dirty="0" smtClean="0"/>
              <a:t>Его </a:t>
            </a:r>
            <a:r>
              <a:rPr lang="ru-RU" i="1" dirty="0"/>
              <a:t>величина лежит в пределах от 10</a:t>
            </a:r>
            <a:r>
              <a:rPr lang="ru-RU" i="1" baseline="30000" dirty="0"/>
              <a:t>4</a:t>
            </a:r>
            <a:r>
              <a:rPr lang="ru-RU" i="1" dirty="0"/>
              <a:t> до 10</a:t>
            </a:r>
            <a:r>
              <a:rPr lang="ru-RU" i="1" baseline="30000" dirty="0"/>
              <a:t>6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875C-0E89-4793-B10D-B2086CED1DB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2656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1074</Words>
  <Application>Microsoft Office PowerPoint</Application>
  <PresentationFormat>Экран (4:3)</PresentationFormat>
  <Paragraphs>101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Операционные усилители</vt:lpstr>
      <vt:lpstr>Определение</vt:lpstr>
      <vt:lpstr>Введение</vt:lpstr>
      <vt:lpstr>Обозначение ОУ на схеме по старому ГОСТу</vt:lpstr>
      <vt:lpstr>Обозначение ОУ на схеме по новому ГОСТу</vt:lpstr>
      <vt:lpstr>Обозначение ОУ на схеме с выводами коррекции нуля и частотной коррекции</vt:lpstr>
      <vt:lpstr>Входы ОУ</vt:lpstr>
      <vt:lpstr>Структурная схема ОУ</vt:lpstr>
      <vt:lpstr>Основные характеристики ОУ</vt:lpstr>
      <vt:lpstr>Основные характеристики ОУ</vt:lpstr>
      <vt:lpstr>Основные характеристики ОУ</vt:lpstr>
      <vt:lpstr>Основные характеристики ОУ</vt:lpstr>
      <vt:lpstr>Основные характеристики ОУ</vt:lpstr>
      <vt:lpstr>Основные типы ОУ</vt:lpstr>
      <vt:lpstr>Неинвертирующий усилитель на ОУ</vt:lpstr>
      <vt:lpstr>Инвертирующий усилитель на ОУ</vt:lpstr>
      <vt:lpstr>Повторитель на ОУ</vt:lpstr>
      <vt:lpstr>Слайд 18</vt:lpstr>
      <vt:lpstr>Входной каскад электрокардиографа</vt:lpstr>
      <vt:lpstr>Промежуточный усилитель электрокардиографа</vt:lpstr>
      <vt:lpstr>Дифференциатор реографа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Операционные усилители</dc:title>
  <dc:creator>AVG</dc:creator>
  <cp:lastModifiedBy>user</cp:lastModifiedBy>
  <cp:revision>13</cp:revision>
  <dcterms:created xsi:type="dcterms:W3CDTF">2017-10-25T13:02:59Z</dcterms:created>
  <dcterms:modified xsi:type="dcterms:W3CDTF">2017-10-27T08:32:25Z</dcterms:modified>
</cp:coreProperties>
</file>