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9" r:id="rId4"/>
    <p:sldId id="258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23" autoAdjust="0"/>
  </p:normalViewPr>
  <p:slideViewPr>
    <p:cSldViewPr>
      <p:cViewPr varScale="1">
        <p:scale>
          <a:sx n="93" d="100"/>
          <a:sy n="93" d="100"/>
        </p:scale>
        <p:origin x="-67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B158F1-4E65-4661-9443-8A541AE3A03F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13AFAC-7F25-4065-9623-DF0BBED56B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7703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13AFAC-7F25-4065-9623-DF0BBED56B9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5855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BD2D6-FBF9-4748-86E1-0C0741A86BE9}" type="datetime1">
              <a:rPr lang="ru-RU" smtClean="0"/>
              <a:t>23.11.2020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879E-9925-446F-B873-35D8D77025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8793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DC11-DF77-4B18-9A97-FACB472C3F00}" type="datetime1">
              <a:rPr lang="ru-RU" smtClean="0"/>
              <a:t>23.11.2020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879E-9925-446F-B873-35D8D77025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2410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21242-B6C1-4799-84CE-A03291782524}" type="datetime1">
              <a:rPr lang="ru-RU" smtClean="0"/>
              <a:t>23.11.2020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879E-9925-446F-B873-35D8D77025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5607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76BF4-5804-415F-997F-25F8033FC906}" type="datetime1">
              <a:rPr lang="ru-RU" smtClean="0"/>
              <a:t>23.11.2020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879E-9925-446F-B873-35D8D77025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678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AB5F-31CA-48F9-8F6B-EB41CE15370E}" type="datetime1">
              <a:rPr lang="ru-RU" smtClean="0"/>
              <a:t>23.11.2020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879E-9925-446F-B873-35D8D77025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4485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231CD-9313-47A5-AE90-BC269159971D}" type="datetime1">
              <a:rPr lang="ru-RU" smtClean="0"/>
              <a:t>23.11.2020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879E-9925-446F-B873-35D8D77025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8694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3978F-D3F3-4AAC-ACB1-024F64E13996}" type="datetime1">
              <a:rPr lang="ru-RU" smtClean="0"/>
              <a:t>23.11.2020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879E-9925-446F-B873-35D8D77025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77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7C48C-9ACE-45AA-AAA3-D4B515A396BD}" type="datetime1">
              <a:rPr lang="ru-RU" smtClean="0"/>
              <a:t>23.11.2020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879E-9925-446F-B873-35D8D77025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963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C710C-ECBF-4DFF-8514-15022330779A}" type="datetime1">
              <a:rPr lang="ru-RU" smtClean="0"/>
              <a:t>23.11.2020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879E-9925-446F-B873-35D8D77025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86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E8911-F19A-42D5-9CCE-480E87602658}" type="datetime1">
              <a:rPr lang="ru-RU" smtClean="0"/>
              <a:t>23.11.2020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879E-9925-446F-B873-35D8D77025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185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CD64A-0E02-4343-AB8C-BCB0CB4A4EC0}" type="datetime1">
              <a:rPr lang="ru-RU" smtClean="0"/>
              <a:t>23.11.2020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879E-9925-446F-B873-35D8D77025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9880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A24401-1763-40B7-AC12-B90B81C23CF3}" type="datetime1">
              <a:rPr lang="ru-RU" smtClean="0"/>
              <a:t>23.11.2020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6879E-9925-446F-B873-35D8D77025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2202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Электрические фильтры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А.В.Гущин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2767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Полосовой фильтр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896" b="26488"/>
          <a:stretch/>
        </p:blipFill>
        <p:spPr>
          <a:xfrm>
            <a:off x="1475656" y="980728"/>
            <a:ext cx="6480720" cy="309634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31018" y="4797152"/>
            <a:ext cx="67687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На представленной выше схеме имеется последовательное включение ФНЧ и ФВЧ</a:t>
            </a:r>
            <a:endParaRPr lang="ru-RU" sz="240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879E-9925-446F-B873-35D8D77025FE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75333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Полосовой фильтр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5" t="10937" r="11910" b="13558"/>
          <a:stretch/>
        </p:blipFill>
        <p:spPr>
          <a:xfrm>
            <a:off x="971600" y="1196752"/>
            <a:ext cx="7510409" cy="331236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95636" y="4725144"/>
            <a:ext cx="67687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Обобщенная амплитудно-частотная характеристика ПФ представляет собой комбинацию разнесенных по частоте амплитудно-частотных характеристик ФНЧ и ФВЧ.</a:t>
            </a:r>
            <a:endParaRPr lang="ru-RU" sz="240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879E-9925-446F-B873-35D8D77025FE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45398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Порядок фильтров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5259" y="1628800"/>
            <a:ext cx="8229600" cy="1900808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dirty="0" smtClean="0"/>
              <a:t>Порядок фильтров – количество частотно-активных элементов (емкостей, индуктивностей) в его составе.</a:t>
            </a:r>
          </a:p>
          <a:p>
            <a:pPr marL="0" indent="0" algn="ctr">
              <a:buNone/>
            </a:pPr>
            <a:r>
              <a:rPr lang="ru-RU" dirty="0" smtClean="0"/>
              <a:t>На практике встречаются фильтры 1-5 порядка.</a:t>
            </a:r>
          </a:p>
          <a:p>
            <a:pPr marL="0" indent="0" algn="ctr">
              <a:buNone/>
            </a:pP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2483" y="3787768"/>
            <a:ext cx="4792663" cy="1798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746928" y="5589240"/>
            <a:ext cx="55462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Например, это – фильтр 3 порядка.</a:t>
            </a:r>
            <a:endParaRPr lang="ru-RU" sz="28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879E-9925-446F-B873-35D8D77025FE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79965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Порядок фильтров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Чем выше порядок фильтра, тем круче его переходная характеристика, тем четче переход между полосой пропускания и полосой запирания.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879E-9925-446F-B873-35D8D77025FE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35531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Порядок фильтров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/>
              <a:t>Обобщая, можно считать, что фильтры 1 порядка имеют крутизну переходной характеристики 6 </a:t>
            </a:r>
            <a:r>
              <a:rPr lang="ru-RU" dirty="0" smtClean="0"/>
              <a:t>дБ/октаву; 2 порядка </a:t>
            </a:r>
            <a:r>
              <a:rPr lang="ru-RU" dirty="0"/>
              <a:t>– </a:t>
            </a:r>
            <a:r>
              <a:rPr lang="ru-RU" dirty="0" smtClean="0"/>
              <a:t>12дб/октаву; 3 порядка </a:t>
            </a:r>
            <a:r>
              <a:rPr lang="ru-RU" dirty="0"/>
              <a:t>– </a:t>
            </a:r>
            <a:r>
              <a:rPr lang="ru-RU" dirty="0" smtClean="0"/>
              <a:t>18дб/октаву; 4 </a:t>
            </a:r>
            <a:r>
              <a:rPr lang="ru-RU" dirty="0"/>
              <a:t>порядок – 24дб/октаву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879E-9925-446F-B873-35D8D77025FE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32959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Порядок фильтров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dirty="0" smtClean="0"/>
              <a:t>Все фильтры имеют свойство вращения фазы входного сигнала. Степень вращения фазы зависит от порядка фильтров.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При проектировании многоканальных автоматизированных измерительных установок  необходимо следить за тем, чтобы в разных каналах применялись фильтры одного порядка для обеспечения фазовой синхронизации исследуемых сигналов.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879E-9925-446F-B873-35D8D77025FE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68987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Активные и пассивные фильтры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Пассивные фильтры </a:t>
            </a:r>
            <a:r>
              <a:rPr lang="ru-RU" dirty="0" smtClean="0"/>
              <a:t>работают на энергии входного сигнала, не требуют дополнительного источника энергии, их коэффициент пропускания всегда меньше 1.</a:t>
            </a:r>
          </a:p>
          <a:p>
            <a:r>
              <a:rPr lang="ru-RU" b="1" dirty="0" smtClean="0"/>
              <a:t>Активные фильтры </a:t>
            </a:r>
            <a:r>
              <a:rPr lang="ru-RU" dirty="0" smtClean="0"/>
              <a:t>требуют внешнего источника энергии, их коэффициент пропускания может быть больше 1.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879E-9925-446F-B873-35D8D77025FE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18570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Активные фильтры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345235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Активный фильтр – электрический усилитель с нормированной фильтрующей амплитудно-частотной характеристикой.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879E-9925-446F-B873-35D8D77025FE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99018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Активные фильтры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653136"/>
            <a:ext cx="8229600" cy="1473027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dirty="0" smtClean="0"/>
              <a:t>На схеме представлен активный полосовой фильтр, где С1 предназначен для отсечения низкочастотной составляющей входного сигнала, а С2 в цепи отрицательной обратной связи ОУ – для отсечения высокочастотной составляющей входного сигнала.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1268760"/>
            <a:ext cx="5112568" cy="2808312"/>
          </a:xfrm>
          <a:prstGeom prst="rect">
            <a:avLst/>
          </a:prstGeom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879E-9925-446F-B873-35D8D77025FE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75741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924944"/>
            <a:ext cx="8229600" cy="1143000"/>
          </a:xfrm>
        </p:spPr>
        <p:txBody>
          <a:bodyPr/>
          <a:lstStyle/>
          <a:p>
            <a:r>
              <a:rPr lang="ru-RU" dirty="0" smtClean="0"/>
              <a:t>Благодарю за внимание!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879E-9925-446F-B873-35D8D77025FE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9255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Определение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633267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Электрический фильтр – электрическая цепь (каскад), имеющая вход, выход и частотную селективность пропускания электрического тока между ними.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879E-9925-446F-B873-35D8D77025F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295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Общие характеристики фильтров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/>
          <a:lstStyle/>
          <a:p>
            <a:r>
              <a:rPr lang="ru-RU" dirty="0" smtClean="0"/>
              <a:t>Коэффициент </a:t>
            </a:r>
            <a:r>
              <a:rPr lang="ru-RU" dirty="0" smtClean="0"/>
              <a:t>пропускания в полосе пропускания (%)</a:t>
            </a:r>
            <a:endParaRPr lang="ru-RU" dirty="0" smtClean="0"/>
          </a:p>
          <a:p>
            <a:r>
              <a:rPr lang="ru-RU" dirty="0" smtClean="0"/>
              <a:t>Начало и конец полосы </a:t>
            </a:r>
            <a:r>
              <a:rPr lang="ru-RU" dirty="0" smtClean="0"/>
              <a:t>пропускания (Гц)</a:t>
            </a:r>
            <a:endParaRPr lang="ru-RU" dirty="0" smtClean="0"/>
          </a:p>
          <a:p>
            <a:r>
              <a:rPr lang="ru-RU" dirty="0" smtClean="0"/>
              <a:t>Крутизна переходной </a:t>
            </a:r>
            <a:r>
              <a:rPr lang="ru-RU" dirty="0" smtClean="0"/>
              <a:t>характеристики (дБ/</a:t>
            </a:r>
            <a:r>
              <a:rPr lang="ru-RU" dirty="0" err="1" smtClean="0"/>
              <a:t>окт</a:t>
            </a:r>
            <a:r>
              <a:rPr lang="ru-RU" dirty="0" smtClean="0"/>
              <a:t>)</a:t>
            </a:r>
            <a:endParaRPr lang="ru-RU" dirty="0" smtClean="0"/>
          </a:p>
          <a:p>
            <a:r>
              <a:rPr lang="ru-RU" dirty="0" smtClean="0"/>
              <a:t>Фазовая активность </a:t>
            </a:r>
            <a:r>
              <a:rPr lang="ru-RU" dirty="0" smtClean="0"/>
              <a:t>фильтров (рад)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879E-9925-446F-B873-35D8D77025FE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9865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Виды электрических фильтров по рабочим частотам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/>
          <a:lstStyle/>
          <a:p>
            <a:r>
              <a:rPr lang="ru-RU" dirty="0" smtClean="0"/>
              <a:t>Фильтры высоких частот</a:t>
            </a:r>
          </a:p>
          <a:p>
            <a:r>
              <a:rPr lang="ru-RU" dirty="0" smtClean="0"/>
              <a:t>Фильтры низких частот</a:t>
            </a:r>
          </a:p>
          <a:p>
            <a:r>
              <a:rPr lang="ru-RU" dirty="0" smtClean="0"/>
              <a:t>Полосовые фильтры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879E-9925-446F-B873-35D8D77025FE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0758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Виды </a:t>
            </a:r>
            <a:r>
              <a:rPr lang="ru-RU" dirty="0" smtClean="0"/>
              <a:t>аналоговых </a:t>
            </a:r>
            <a:r>
              <a:rPr lang="ru-RU" dirty="0" smtClean="0"/>
              <a:t>электрических </a:t>
            </a:r>
            <a:r>
              <a:rPr lang="ru-RU" dirty="0" smtClean="0"/>
              <a:t>фильтров по виду реализации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/>
          <a:lstStyle/>
          <a:p>
            <a:r>
              <a:rPr lang="ru-RU" dirty="0" smtClean="0"/>
              <a:t>Пассивные фильтры</a:t>
            </a:r>
          </a:p>
          <a:p>
            <a:r>
              <a:rPr lang="ru-RU" dirty="0" smtClean="0"/>
              <a:t>Активные </a:t>
            </a:r>
            <a:r>
              <a:rPr lang="ru-RU" dirty="0" smtClean="0"/>
              <a:t>фильтры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879E-9925-446F-B873-35D8D77025FE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0070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Фильтры высоких частот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42"/>
          <a:stretch/>
        </p:blipFill>
        <p:spPr>
          <a:xfrm>
            <a:off x="2123728" y="1628800"/>
            <a:ext cx="4791075" cy="1800199"/>
          </a:xfrm>
        </p:spPr>
      </p:pic>
      <p:sp>
        <p:nvSpPr>
          <p:cNvPr id="4" name="AutoShape 4" descr="file:///I:/Users/AVG/Documents/%D0%91%D0%A2%D0%A1%D0%B8%D0%A2/%D0%9F%D0%BB%D0%B0%D0%BD%D0%B8%D1%80%D0%BE%D0%B2%D0%B0%D0%BD%D0%B8%D0%B5%20%D1%8D%D0%BA%D1%81%D0%BF%D0%B5%D1%80%D0%B8%D0%BC%D0%B5%D0%BD%D1%82%D0%B0/%D0%A4%D0%B8%D0%BB%D1%8C%D1%82%D1%80%D1%8B/%D0%AD%D0%BB%D0%B5%D0%BA%D1%82%D1%80%D0%B8%D1%87%D0%B5%D1%81%D0%BA%D0%B8%D0%B5%20%D1%84%D0%B8%D0%BB%D1%8C%D1%82%D1%80%D1%8B.%20%28%D0%9B%D0%B5%D0%BA%D1%86%D0%B8%D1%8F%20N%2015%29_files/image091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6" descr="file:///I:/Users/AVG/Documents/%D0%91%D0%A2%D0%A1%D0%B8%D0%A2/%D0%9F%D0%BB%D0%B0%D0%BD%D0%B8%D1%80%D0%BE%D0%B2%D0%B0%D0%BD%D0%B8%D0%B5%20%D1%8D%D0%BA%D1%81%D0%BF%D0%B5%D1%80%D0%B8%D0%BC%D0%B5%D0%BD%D1%82%D0%B0/%D0%A4%D0%B8%D0%BB%D1%8C%D1%82%D1%80%D1%8B/%D0%AD%D0%BB%D0%B5%D0%BA%D1%82%D1%80%D0%B8%D1%87%D0%B5%D1%81%D0%BA%D0%B8%D0%B5%20%D1%84%D0%B8%D0%BB%D1%8C%D1%82%D1%80%D1%8B.%20%28%D0%9B%D0%B5%D0%BA%D1%86%D0%B8%D1%8F%20N%2015%29_files/image091.gi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331640" y="4005064"/>
            <a:ext cx="67687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На представленной выше схеме емкости определяют пропускание по высоким частотам, а индуктивности – запирание по низким частотам</a:t>
            </a:r>
            <a:endParaRPr lang="ru-RU" sz="2400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879E-9925-446F-B873-35D8D77025FE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32941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Фильтры высоких частот</a:t>
            </a:r>
            <a:endParaRPr lang="ru-RU" dirty="0"/>
          </a:p>
        </p:txBody>
      </p:sp>
      <p:sp>
        <p:nvSpPr>
          <p:cNvPr id="4" name="AutoShape 4" descr="file:///I:/Users/AVG/Documents/%D0%91%D0%A2%D0%A1%D0%B8%D0%A2/%D0%9F%D0%BB%D0%B0%D0%BD%D0%B8%D1%80%D0%BE%D0%B2%D0%B0%D0%BD%D0%B8%D0%B5%20%D1%8D%D0%BA%D1%81%D0%BF%D0%B5%D1%80%D0%B8%D0%BC%D0%B5%D0%BD%D1%82%D0%B0/%D0%A4%D0%B8%D0%BB%D1%8C%D1%82%D1%80%D1%8B/%D0%AD%D0%BB%D0%B5%D0%BA%D1%82%D1%80%D0%B8%D1%87%D0%B5%D1%81%D0%BA%D0%B8%D0%B5%20%D1%84%D0%B8%D0%BB%D1%8C%D1%82%D1%80%D1%8B.%20%28%D0%9B%D0%B5%D0%BA%D1%86%D0%B8%D1%8F%20N%2015%29_files/image091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6" descr="file:///I:/Users/AVG/Documents/%D0%91%D0%A2%D0%A1%D0%B8%D0%A2/%D0%9F%D0%BB%D0%B0%D0%BD%D0%B8%D1%80%D0%BE%D0%B2%D0%B0%D0%BD%D0%B8%D0%B5%20%D1%8D%D0%BA%D1%81%D0%BF%D0%B5%D1%80%D0%B8%D0%BC%D0%B5%D0%BD%D1%82%D0%B0/%D0%A4%D0%B8%D0%BB%D1%8C%D1%82%D1%80%D1%8B/%D0%AD%D0%BB%D0%B5%D0%BA%D1%82%D1%80%D0%B8%D1%87%D0%B5%D1%81%D0%BA%D0%B8%D0%B5%20%D1%84%D0%B8%D0%BB%D1%8C%D1%82%D1%80%D1%8B.%20%28%D0%9B%D0%B5%D0%BA%D1%86%D0%B8%D1%8F%20N%2015%29_files/image091.gi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295636" y="4725144"/>
            <a:ext cx="67687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На обобщенной амплитудно-частотной характеристике ФВЧ  можно выделить полосу запирания в области низких частот, переходную зону и полосу пропускания в области высоких частот.</a:t>
            </a:r>
            <a:endParaRPr lang="ru-RU" sz="2400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03" r="29310" b="12917"/>
          <a:stretch/>
        </p:blipFill>
        <p:spPr>
          <a:xfrm>
            <a:off x="1475656" y="1268760"/>
            <a:ext cx="6408712" cy="3215813"/>
          </a:xfrm>
          <a:prstGeom prst="rect">
            <a:avLst/>
          </a:prstGeom>
        </p:spPr>
      </p:pic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879E-9925-446F-B873-35D8D77025FE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695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Фильтры низких частот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404"/>
          <a:stretch/>
        </p:blipFill>
        <p:spPr>
          <a:xfrm>
            <a:off x="2051720" y="1556792"/>
            <a:ext cx="4895850" cy="1944216"/>
          </a:xfrm>
        </p:spPr>
      </p:pic>
      <p:sp>
        <p:nvSpPr>
          <p:cNvPr id="6" name="TextBox 5"/>
          <p:cNvSpPr txBox="1"/>
          <p:nvPr/>
        </p:nvSpPr>
        <p:spPr>
          <a:xfrm>
            <a:off x="1331640" y="4005064"/>
            <a:ext cx="67687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На представленной выше схеме емкости определяют запирание по высоким частотам, а индуктивности – пропускание по низким частотам</a:t>
            </a:r>
            <a:endParaRPr lang="ru-RU" sz="240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879E-9925-446F-B873-35D8D77025FE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2402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Фильтры низких частот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5" t="11236" r="29888" b="13708"/>
          <a:stretch/>
        </p:blipFill>
        <p:spPr>
          <a:xfrm>
            <a:off x="1691680" y="1268760"/>
            <a:ext cx="5866544" cy="309048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95636" y="4725144"/>
            <a:ext cx="67687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На обобщенной амплитудно-частотной характеристике ФНЧ  можно выделить полосу пропускания в области низких частот, переходную зону и полосу запирания в области высоких частот.</a:t>
            </a:r>
            <a:endParaRPr lang="ru-RU" sz="240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6879E-9925-446F-B873-35D8D77025FE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7843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448</Words>
  <Application>Microsoft Office PowerPoint</Application>
  <PresentationFormat>Экран (4:3)</PresentationFormat>
  <Paragraphs>66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Электрические фильтры</vt:lpstr>
      <vt:lpstr>Определение</vt:lpstr>
      <vt:lpstr>Общие характеристики фильтров</vt:lpstr>
      <vt:lpstr>Виды электрических фильтров по рабочим частотам</vt:lpstr>
      <vt:lpstr>Виды аналоговых электрических фильтров по виду реализации</vt:lpstr>
      <vt:lpstr>Фильтры высоких частот</vt:lpstr>
      <vt:lpstr>Фильтры высоких частот</vt:lpstr>
      <vt:lpstr>Фильтры низких частот</vt:lpstr>
      <vt:lpstr>Фильтры низких частот</vt:lpstr>
      <vt:lpstr>Полосовой фильтр</vt:lpstr>
      <vt:lpstr>Полосовой фильтр</vt:lpstr>
      <vt:lpstr>Порядок фильтров</vt:lpstr>
      <vt:lpstr>Порядок фильтров</vt:lpstr>
      <vt:lpstr>Порядок фильтров</vt:lpstr>
      <vt:lpstr>Порядок фильтров</vt:lpstr>
      <vt:lpstr>Активные и пассивные фильтры</vt:lpstr>
      <vt:lpstr>Активные фильтры</vt:lpstr>
      <vt:lpstr>Активные фильтры</vt:lpstr>
      <vt:lpstr>Благодарю за внимание!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Электрические фильтры</dc:title>
  <dc:creator>AVG</dc:creator>
  <cp:lastModifiedBy>AVG</cp:lastModifiedBy>
  <cp:revision>6</cp:revision>
  <dcterms:created xsi:type="dcterms:W3CDTF">2020-11-13T06:10:38Z</dcterms:created>
  <dcterms:modified xsi:type="dcterms:W3CDTF">2020-11-23T07:19:21Z</dcterms:modified>
</cp:coreProperties>
</file>