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77" r:id="rId3"/>
    <p:sldId id="303" r:id="rId4"/>
    <p:sldId id="278" r:id="rId5"/>
    <p:sldId id="279" r:id="rId6"/>
    <p:sldId id="257" r:id="rId7"/>
    <p:sldId id="290" r:id="rId8"/>
    <p:sldId id="281" r:id="rId9"/>
    <p:sldId id="282" r:id="rId10"/>
    <p:sldId id="287" r:id="rId11"/>
    <p:sldId id="288" r:id="rId12"/>
    <p:sldId id="283" r:id="rId13"/>
    <p:sldId id="284" r:id="rId14"/>
    <p:sldId id="280" r:id="rId15"/>
    <p:sldId id="285" r:id="rId16"/>
    <p:sldId id="286" r:id="rId17"/>
    <p:sldId id="289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27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2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8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5EF7E-B456-4345-94E2-FC9DBA86B5DC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6B700-8A94-4344-BDA9-7EEC7DF25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951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DB4F-CDBA-4A23-962B-1A4EEA59FD1E}" type="datetime1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2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DEF-F07D-4254-A357-5E33AECF9D0A}" type="datetime1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57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08C4-20E5-4388-9BE9-4AFFA4161A29}" type="datetime1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03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6DA39-0D20-4E3A-BF3F-288250927783}" type="datetime1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04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8E48-DC39-44AC-9A68-5D9EBEFED98E}" type="datetime1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47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3B9B4-2ABE-4395-B8C7-2BC54234B4A3}" type="datetime1">
              <a:rPr lang="ru-RU" smtClean="0"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68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3D69-921E-4B29-B1BB-DE46AB28EE60}" type="datetime1">
              <a:rPr lang="ru-RU" smtClean="0"/>
              <a:t>31.10.2019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90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D698-C988-48DD-9093-BD43EAB784E7}" type="datetime1">
              <a:rPr lang="ru-RU" smtClean="0"/>
              <a:t>31.10.2019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95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605C-5960-4D8B-A2B3-11D33E2DE144}" type="datetime1">
              <a:rPr lang="ru-RU" smtClean="0"/>
              <a:t>31.10.2019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77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9E81-DF90-4259-BF31-A55E9F6F095F}" type="datetime1">
              <a:rPr lang="ru-RU" smtClean="0"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97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19F6-FB53-48D2-856D-DBE074315C26}" type="datetime1">
              <a:rPr lang="ru-RU" smtClean="0"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7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24B20-7B50-4592-8D2C-E1084704B45E}" type="datetime1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6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352839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Аналого-цифровые преобразователи как элемент автоматизированных установок для выполнения медико-биологических экспериментов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/>
          <a:lstStyle/>
          <a:p>
            <a:r>
              <a:rPr lang="ru-RU" dirty="0" err="1" smtClean="0"/>
              <a:t>А.В.Гущин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983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Тепловая стабильность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151216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Мера влияния температуры кристалла АЦП на величину шага преобразования.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044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Время преобразования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Время от начала преобразования (появления импульса дискретизации) до появления цифрового сигнала на выходе АЦП.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Не может быть больше периода частоты дискретизации.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604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Частота дискретизации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Наибольшая частота образования выходных цифровых значений сигнала, при которой параметры АЦП соответствуют паспортным значениям.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практике определяется т.н. теоремой Котельникова.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495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Теорема Котельникова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000" dirty="0" smtClean="0"/>
              <a:t>В </a:t>
            </a:r>
            <a:r>
              <a:rPr lang="ru-RU" sz="3000" dirty="0"/>
              <a:t>англоязычной литературе — теорема Найквиста — </a:t>
            </a:r>
            <a:r>
              <a:rPr lang="ru-RU" sz="3000" dirty="0" smtClean="0"/>
              <a:t>Шеннона или </a:t>
            </a:r>
            <a:r>
              <a:rPr lang="ru-RU" sz="3000" dirty="0"/>
              <a:t>теорема </a:t>
            </a:r>
            <a:r>
              <a:rPr lang="ru-RU" sz="3000" dirty="0" smtClean="0"/>
              <a:t>отсчётов.</a:t>
            </a:r>
          </a:p>
          <a:p>
            <a:pPr marL="0" indent="0">
              <a:buNone/>
            </a:pPr>
            <a:r>
              <a:rPr lang="ru-RU" sz="3500" dirty="0" smtClean="0"/>
              <a:t>Теорема гласит</a:t>
            </a:r>
            <a:r>
              <a:rPr lang="ru-RU" sz="3500" dirty="0"/>
              <a:t>, что </a:t>
            </a:r>
            <a:r>
              <a:rPr lang="ru-RU" sz="3500" b="1" dirty="0"/>
              <a:t>точное восстановление </a:t>
            </a:r>
            <a:r>
              <a:rPr lang="ru-RU" sz="3500" b="1" dirty="0" smtClean="0"/>
              <a:t>входного сигнала АЦП возможно</a:t>
            </a:r>
            <a:r>
              <a:rPr lang="ru-RU" sz="3500" b="1" dirty="0"/>
              <a:t>, только если частота дискретизации выше, чем удвоенная максимальная частота в </a:t>
            </a:r>
            <a:r>
              <a:rPr lang="ru-RU" sz="3500" b="1" dirty="0" smtClean="0"/>
              <a:t>полезном спектре сигнала</a:t>
            </a:r>
            <a:r>
              <a:rPr lang="ru-RU" sz="3500" dirty="0" smtClean="0"/>
              <a:t>.</a:t>
            </a:r>
          </a:p>
          <a:p>
            <a:pPr marL="0" indent="0">
              <a:buNone/>
            </a:pPr>
            <a:r>
              <a:rPr lang="ru-RU" sz="3000" dirty="0" smtClean="0"/>
              <a:t>Так, например, в формате </a:t>
            </a:r>
            <a:r>
              <a:rPr lang="en-US" sz="3000" dirty="0" err="1" smtClean="0"/>
              <a:t>AudioCD</a:t>
            </a:r>
            <a:r>
              <a:rPr lang="en-US" sz="3000" dirty="0" smtClean="0"/>
              <a:t> </a:t>
            </a:r>
            <a:r>
              <a:rPr lang="ru-RU" sz="3000" dirty="0" smtClean="0"/>
              <a:t>принята частота дискретизации 44,1кГц, что соответствует максимальной частоте записываемого звукового сигнала (частоте Найквиста) 20кГц.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781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Алиасинг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При наличии на входе сигналов с частотой выше частоты Найквиста возможно фиксирование АЦП фрагментов таких высокочастотных сигналов вместо низкочастотных сигналов, что ведет к появлению ошибочных кодов на выходе АЦП.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AutoShape 2" descr="Image result for alias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Image result for aliasi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00525"/>
            <a:ext cx="7992888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734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Противодействие </a:t>
            </a:r>
            <a:r>
              <a:rPr lang="ru-RU" dirty="0" err="1" smtClean="0"/>
              <a:t>алиасингу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Необходима фильтрация входного сигнала с помощью фильтра низких частот с частотой среза равной или незначительно превышающей частоту Найквиста для данного АЦП с целью исключения сигналов избыточной частоты на входе АЦП.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07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Апертурная погрешность (</a:t>
            </a:r>
            <a:r>
              <a:rPr lang="ru-RU" dirty="0" err="1" smtClean="0"/>
              <a:t>джиттер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Ошибка аналого-цифрового преобразования, связанная с неодинаковостью периодов импульсов дискретизации (дрожанием фронта сигнала).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Чем выше частота Найквиста и разрядность АЦП, тем выше требования к стабильности генератора импульсов дискретизации.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584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ru-RU" dirty="0" smtClean="0"/>
              <a:t>Основные виды АЦП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720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Параллельные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1340768"/>
            <a:ext cx="4320480" cy="511256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/>
              <a:t>Параллельный </a:t>
            </a:r>
            <a:r>
              <a:rPr lang="ru-RU" i="1" dirty="0"/>
              <a:t>n</a:t>
            </a:r>
            <a:r>
              <a:rPr lang="ru-RU" dirty="0"/>
              <a:t>-разрядный АЦП состоит </a:t>
            </a:r>
            <a:r>
              <a:rPr lang="ru-RU" dirty="0" smtClean="0"/>
              <a:t>из </a:t>
            </a:r>
            <a:r>
              <a:rPr lang="ru-RU" dirty="0"/>
              <a:t>резистивной матрицы, содержащей </a:t>
            </a:r>
            <a:r>
              <a:rPr lang="ru-RU" i="1" dirty="0"/>
              <a:t>2</a:t>
            </a:r>
            <a:r>
              <a:rPr lang="ru-RU" i="1" baseline="30000" dirty="0"/>
              <a:t>n</a:t>
            </a:r>
            <a:r>
              <a:rPr lang="ru-RU" dirty="0"/>
              <a:t> одинаковых резисторов включенных последовательно, и </a:t>
            </a:r>
            <a:r>
              <a:rPr lang="ru-RU" i="1" dirty="0"/>
              <a:t>(2</a:t>
            </a:r>
            <a:r>
              <a:rPr lang="ru-RU" i="1" baseline="30000" dirty="0"/>
              <a:t>n</a:t>
            </a:r>
            <a:r>
              <a:rPr lang="ru-RU" i="1" dirty="0"/>
              <a:t>-1)</a:t>
            </a:r>
            <a:r>
              <a:rPr lang="ru-RU" dirty="0"/>
              <a:t> компараторов. На резистивную матрицу подается опорное напряжение. Это напряжение делится на резисторах матрицы</a:t>
            </a:r>
            <a:r>
              <a:rPr lang="ru-RU" dirty="0" smtClean="0"/>
              <a:t>. </a:t>
            </a:r>
            <a:r>
              <a:rPr lang="ru-RU" dirty="0"/>
              <a:t>Напряжения с резисторов подаются соответственно на первые входы компараторов, одновременно на все вторые входы компараторов подается входное напряжение. Выходы компараторов подключены к входам цифрового дешифратора.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3074" name="Picture 2" descr="http://ok-t.ru/studopediaru/baza11/193139760594.files/image1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4176464" cy="474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113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параллельных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+ Высокая скорость преобразования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 Сложность конструкции, связанная с большим количеством компараторов. На практике разрядность таких АЦП не превышает 14 бит.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224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507288" cy="3993307"/>
          </a:xfrm>
        </p:spPr>
        <p:txBody>
          <a:bodyPr/>
          <a:lstStyle/>
          <a:p>
            <a:pPr marL="1588" indent="15875" algn="ctr">
              <a:buNone/>
            </a:pPr>
            <a:r>
              <a:rPr lang="ru-RU" b="1" i="1" dirty="0" smtClean="0"/>
              <a:t>АЦП</a:t>
            </a:r>
            <a:r>
              <a:rPr lang="ru-RU" b="1" dirty="0"/>
              <a:t>,  </a:t>
            </a:r>
            <a:r>
              <a:rPr lang="ru-RU" b="1" i="1" dirty="0" err="1"/>
              <a:t>Analog-to-digital</a:t>
            </a:r>
            <a:r>
              <a:rPr lang="ru-RU" b="1" i="1" dirty="0"/>
              <a:t> </a:t>
            </a:r>
            <a:r>
              <a:rPr lang="ru-RU" b="1" i="1" dirty="0" err="1"/>
              <a:t>converter</a:t>
            </a:r>
            <a:r>
              <a:rPr lang="ru-RU" b="1" i="1" dirty="0"/>
              <a:t>, </a:t>
            </a:r>
            <a:r>
              <a:rPr lang="ru-RU" b="1" i="1" dirty="0" smtClean="0"/>
              <a:t>ADC</a:t>
            </a:r>
            <a:r>
              <a:rPr lang="ru-RU" dirty="0"/>
              <a:t> — устройство, преобразующее входной аналоговый сигнал в дискретный код (цифровой сигнал)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Параллельно-последовательные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 таких АЦП используются 2 блока: АЦП1-блок вычисления старших разрядов кода. Этот код преобразуется в аналоговый сигнал на ЦАП и сравнивается с входным сигналом. Напряжение ошибки усиливается и передается на АЦП2, где определяются младшие разряды выходного кода.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4098" name="Picture 2" descr="http://ok-t.ru/studopediaru/baza11/193139760594.files/image1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840760" cy="1592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403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параллельно-последовательных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+ Снижение количества компараторов на кристалле, повышение разрядности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 Снижение быстродействия по сравнению с параллельным АЦП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014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АЦП последовательного приближения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717032"/>
            <a:ext cx="8229600" cy="2808312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/>
              <a:t>Логика управления последовательно устанавливает или сбрасывает отдельные биты в регистре последовательного приближения в соответствии с состоянием выхода компаратора. Изначально все биты регистра сброшены. При запуске преобразования старший бит регистра </a:t>
            </a:r>
            <a:r>
              <a:rPr lang="ru-RU" dirty="0" smtClean="0"/>
              <a:t>устанавливается </a:t>
            </a:r>
            <a:r>
              <a:rPr lang="ru-RU" dirty="0"/>
              <a:t>в «1». Далее выполняется сравнение. Если входное напряжение АЦП оказывается больше, чем напряжение на выходе ЦАП, то бит регистра остается установленным, в противном случае </a:t>
            </a:r>
            <a:r>
              <a:rPr lang="ru-RU" dirty="0" smtClean="0"/>
              <a:t>сбрасывается. Затем </a:t>
            </a:r>
            <a:r>
              <a:rPr lang="ru-RU" dirty="0"/>
              <a:t>устанавливается следующий по старшинству бит и выполняется новое сравнение. Тактовый сигнал определяет скорость установки и сброса битов регистра. Процесс продолжается до тех пор, пока не будут оценены все биты.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5122" name="Picture 2" descr=" В основе АЦП последовательного приближения лежит регистр последовательного приближ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38862"/>
            <a:ext cx="8280920" cy="193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1376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Свойства АЦП последовательного приближения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+ Высокое разрешение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 Возможность высоких погрешностей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14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Интегрирующий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5922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Входной сигнал заряжает конденсатор в течение фиксированного периода времени. По окончании времени заряда АЦП разряжает конденсатор с фиксированной скоростью, в то время как внутренний счетчик подсчитывает количество тактовых импульсов за время разряда конденсатора. Большее время разряда, таким образом, соответствует большему значению показаний счетчика и большему измеряемому напряжению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5" name="AutoShape 2" descr="Image result for интегрирующий ац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0"/>
            <a:ext cx="756084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806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интегрирующих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+ Простота, высокая точность, устойчивость к ВЧ-помехам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 Низкое быстродействие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312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Сигма-дельта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Представляет собой преобразователь «напряжение-частота», где на выходе имеется непрерывный цифровой поток, в котором частота единиц пропорциональна входному напряжению.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26</a:t>
            </a:fld>
            <a:endParaRPr lang="ru-RU"/>
          </a:p>
        </p:txBody>
      </p:sp>
      <p:pic>
        <p:nvPicPr>
          <p:cNvPr id="7172" name="Picture 4" descr="Рис. 5. Сигма-дельта АЦ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8064896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524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Сигма-дельта АЦП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АЦП работает на частоте, в 10-20 раз превышающей оптимальную для данного сигнала частоту Найквиста (режим </a:t>
            </a:r>
            <a:r>
              <a:rPr lang="ru-RU" dirty="0" err="1" smtClean="0"/>
              <a:t>передискретизации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Поэтому на выходе обычно устанавливается т.н. </a:t>
            </a:r>
            <a:r>
              <a:rPr lang="ru-RU" dirty="0" err="1" smtClean="0"/>
              <a:t>дециматор</a:t>
            </a:r>
            <a:r>
              <a:rPr lang="ru-RU" dirty="0" smtClean="0"/>
              <a:t>, пропускающий дальше только каждое 10 значение кода. </a:t>
            </a:r>
          </a:p>
          <a:p>
            <a:pPr marL="0" indent="0">
              <a:buNone/>
            </a:pPr>
            <a:r>
              <a:rPr lang="ru-RU" dirty="0" smtClean="0"/>
              <a:t>Это повышает устойчивость АЦП к помехам и расширяет его динамический диапазон.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66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сигма-дельта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+Помехозащищенность, высокая скорость и точность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 Ограниченный сверху диапазон входных частот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085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Сравнение различных видов АЦП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25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Для задач медико-биологического эксперимента наиболее приемлемыми являются интегрирующие и сигма-дельта АЦП.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29</a:t>
            </a:fld>
            <a:endParaRPr lang="ru-RU"/>
          </a:p>
        </p:txBody>
      </p:sp>
      <p:pic>
        <p:nvPicPr>
          <p:cNvPr id="8194" name="Picture 2" descr="Рис. 1. Типы АЦП - разрешение в зависимости от частоты дискретиз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200800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077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изображения АЦП на схеме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933056"/>
            <a:ext cx="8147248" cy="237626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/>
              <a:t>В этой </a:t>
            </a:r>
            <a:r>
              <a:rPr lang="ru-RU" dirty="0" smtClean="0"/>
              <a:t>м/с (</a:t>
            </a:r>
            <a:r>
              <a:rPr lang="en-US" dirty="0" smtClean="0"/>
              <a:t>ADC0804)</a:t>
            </a:r>
            <a:r>
              <a:rPr lang="ru-RU" dirty="0" smtClean="0"/>
              <a:t> </a:t>
            </a:r>
            <a:r>
              <a:rPr lang="ru-RU" dirty="0"/>
              <a:t>для начала аналого-цифрового преобразования микропроцессор </a:t>
            </a:r>
            <a:r>
              <a:rPr lang="ru-RU" dirty="0" smtClean="0"/>
              <a:t>должен </a:t>
            </a:r>
            <a:r>
              <a:rPr lang="ru-RU" dirty="0"/>
              <a:t>подать сигнал начала преобразования (в данной схеме это сигнал WR). После завершения преобразования микросхема АЦП выдает сигнал готовности данных INTR и микропроцессор может считать двоичный код, соответствующий входному напряжению. При преобразовании </a:t>
            </a:r>
            <a:r>
              <a:rPr lang="ru-RU" dirty="0" smtClean="0"/>
              <a:t>сигнала </a:t>
            </a:r>
            <a:r>
              <a:rPr lang="ru-RU" dirty="0"/>
              <a:t>частота дискретизации </a:t>
            </a:r>
            <a:r>
              <a:rPr lang="ru-RU" i="1" dirty="0" err="1"/>
              <a:t>f</a:t>
            </a:r>
            <a:r>
              <a:rPr lang="ru-RU" dirty="0" err="1"/>
              <a:t>д</a:t>
            </a:r>
            <a:r>
              <a:rPr lang="ru-RU" dirty="0"/>
              <a:t> поступает на вход WR и ее стабильность обеспечивается микропроцессором.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9218" name="Picture 2" descr="http://digteh.ru/dsp/ADC/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63284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1745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ru-RU" dirty="0" smtClean="0"/>
              <a:t>Основные характеристики АЦП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4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Максимальное напряжение преобразования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9"/>
            <a:ext cx="8229600" cy="13681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Максимальное значение напряжения, которое может быть подано на вход АЦП и эффективно преобразовано в цифровой код.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29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Разрешение (разрядность)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1224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Разрешение АЦП — минимальное изменение величины аналогового сигнала, которое может быть преобразовано данным </a:t>
            </a:r>
            <a:r>
              <a:rPr lang="ru-RU" dirty="0" smtClean="0"/>
              <a:t>АЦП.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1026" name="Picture 2" descr="https://konspekta.net/infopediasu/baza3/2089509588196.files/image47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14"/>
          <a:stretch/>
        </p:blipFill>
        <p:spPr bwMode="auto">
          <a:xfrm>
            <a:off x="755576" y="2492896"/>
            <a:ext cx="7632848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33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Шаг дискретизации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Наименьшее значение входного напряжения, вызывающее изменение выходного кода АЦП.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Все АЦП имеют погрешность, равную половине шага дискретизации.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6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Величина смещения нуля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1"/>
            <a:ext cx="8229600" cy="122413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Значение входного напряжения, при котором все разряды цифрового выхода равны нулю.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63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Нелинейность преобразования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201622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Отношение величины каждого конкретного шага преобразования к среднему значению шага преобразования данного АЦП.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650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816</Words>
  <Application>Microsoft Office PowerPoint</Application>
  <PresentationFormat>Экран (4:3)</PresentationFormat>
  <Paragraphs>108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Аналого-цифровые преобразователи как элемент автоматизированных установок для выполнения медико-биологических экспериментов</vt:lpstr>
      <vt:lpstr>Определение</vt:lpstr>
      <vt:lpstr>Пример изображения АЦП на схеме</vt:lpstr>
      <vt:lpstr>Основные характеристики АЦП</vt:lpstr>
      <vt:lpstr>Максимальное напряжение преобразования</vt:lpstr>
      <vt:lpstr>Разрешение (разрядность)</vt:lpstr>
      <vt:lpstr>Шаг дискретизации</vt:lpstr>
      <vt:lpstr>Величина смещения нуля</vt:lpstr>
      <vt:lpstr>Нелинейность преобразования</vt:lpstr>
      <vt:lpstr>Тепловая стабильность</vt:lpstr>
      <vt:lpstr>Время преобразования</vt:lpstr>
      <vt:lpstr>Частота дискретизации</vt:lpstr>
      <vt:lpstr>Теорема Котельникова</vt:lpstr>
      <vt:lpstr>Алиасинг</vt:lpstr>
      <vt:lpstr>Противодействие алиасингу</vt:lpstr>
      <vt:lpstr>Апертурная погрешность (джиттер)</vt:lpstr>
      <vt:lpstr>Основные виды АЦП</vt:lpstr>
      <vt:lpstr>Параллельные АЦП</vt:lpstr>
      <vt:lpstr>Свойства параллельных АЦП</vt:lpstr>
      <vt:lpstr>Параллельно-последовательные АЦП</vt:lpstr>
      <vt:lpstr>Свойства параллельно-последовательных АЦП</vt:lpstr>
      <vt:lpstr>АЦП последовательного приближения</vt:lpstr>
      <vt:lpstr>Свойства АЦП последовательного приближения</vt:lpstr>
      <vt:lpstr>Интегрирующий АЦП</vt:lpstr>
      <vt:lpstr>Свойства интегрирующих АЦП</vt:lpstr>
      <vt:lpstr>Сигма-дельта АЦП</vt:lpstr>
      <vt:lpstr>Сигма-дельта АЦП</vt:lpstr>
      <vt:lpstr>Свойства сигма-дельта АЦП</vt:lpstr>
      <vt:lpstr>Сравнение различных видов АЦП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Операционные усилители</dc:title>
  <dc:creator>AVG</dc:creator>
  <cp:lastModifiedBy>AVG</cp:lastModifiedBy>
  <cp:revision>27</cp:revision>
  <dcterms:created xsi:type="dcterms:W3CDTF">2017-10-25T13:02:59Z</dcterms:created>
  <dcterms:modified xsi:type="dcterms:W3CDTF">2019-10-31T16:21:27Z</dcterms:modified>
</cp:coreProperties>
</file>