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70" r:id="rId12"/>
    <p:sldId id="266" r:id="rId13"/>
    <p:sldId id="265" r:id="rId14"/>
    <p:sldId id="267" r:id="rId15"/>
    <p:sldId id="268" r:id="rId16"/>
    <p:sldId id="271" r:id="rId17"/>
    <p:sldId id="272" r:id="rId18"/>
    <p:sldId id="273" r:id="rId19"/>
    <p:sldId id="274" r:id="rId20"/>
    <p:sldId id="276" r:id="rId21"/>
    <p:sldId id="280" r:id="rId22"/>
    <p:sldId id="275" r:id="rId23"/>
    <p:sldId id="281" r:id="rId24"/>
    <p:sldId id="282" r:id="rId25"/>
    <p:sldId id="283" r:id="rId26"/>
    <p:sldId id="277" r:id="rId27"/>
    <p:sldId id="278" r:id="rId28"/>
    <p:sldId id="279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342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67F1-F0D7-404A-B4F2-CBC3AD62B3D3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0AFA-55F6-4F5F-A92B-3F6901200D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501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67F1-F0D7-404A-B4F2-CBC3AD62B3D3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0AFA-55F6-4F5F-A92B-3F6901200D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603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67F1-F0D7-404A-B4F2-CBC3AD62B3D3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0AFA-55F6-4F5F-A92B-3F6901200D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328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67F1-F0D7-404A-B4F2-CBC3AD62B3D3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0AFA-55F6-4F5F-A92B-3F6901200D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609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67F1-F0D7-404A-B4F2-CBC3AD62B3D3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0AFA-55F6-4F5F-A92B-3F6901200D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7513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67F1-F0D7-404A-B4F2-CBC3AD62B3D3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0AFA-55F6-4F5F-A92B-3F6901200D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332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67F1-F0D7-404A-B4F2-CBC3AD62B3D3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0AFA-55F6-4F5F-A92B-3F6901200D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69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67F1-F0D7-404A-B4F2-CBC3AD62B3D3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0AFA-55F6-4F5F-A92B-3F6901200D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255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67F1-F0D7-404A-B4F2-CBC3AD62B3D3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0AFA-55F6-4F5F-A92B-3F6901200D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021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67F1-F0D7-404A-B4F2-CBC3AD62B3D3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0AFA-55F6-4F5F-A92B-3F6901200D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4074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F67F1-F0D7-404A-B4F2-CBC3AD62B3D3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0AFA-55F6-4F5F-A92B-3F6901200D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797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F67F1-F0D7-404A-B4F2-CBC3AD62B3D3}" type="datetimeFigureOut">
              <a:rPr lang="ru-RU" smtClean="0"/>
              <a:t>21.12.2018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60AFA-55F6-4F5F-A92B-3F6901200D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078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Защита информации в ходе медико-биологического эксперимента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А.В.Гущин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1825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Алгоритмы хеширования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В настоящее время используется множество алгоритмов для вычисления </a:t>
            </a:r>
            <a:r>
              <a:rPr lang="ru-RU" dirty="0" err="1" smtClean="0"/>
              <a:t>хеш</a:t>
            </a:r>
            <a:r>
              <a:rPr lang="ru-RU" dirty="0" smtClean="0"/>
              <a:t>-сумм.</a:t>
            </a:r>
          </a:p>
          <a:p>
            <a:pPr marL="0" indent="0" algn="ctr">
              <a:buNone/>
            </a:pPr>
            <a:r>
              <a:rPr lang="ru-RU" dirty="0" smtClean="0"/>
              <a:t>В простейшем случае в качестве </a:t>
            </a:r>
            <a:r>
              <a:rPr lang="ru-RU" dirty="0" err="1" smtClean="0"/>
              <a:t>хеш</a:t>
            </a:r>
            <a:r>
              <a:rPr lang="ru-RU" dirty="0" smtClean="0"/>
              <a:t>-суммы может использоваться остаток от деления входной последовательности на большое  простое число.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1500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Алгоритмы хеширования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Однако наиболее широко в настоящее время используются алгоритмы, обладающие криптографической стойкостью: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MD5, SHA1, SHA2.</a:t>
            </a:r>
          </a:p>
          <a:p>
            <a:pPr marL="0" indent="0" algn="ctr">
              <a:buNone/>
            </a:pPr>
            <a:r>
              <a:rPr lang="ru-RU" dirty="0" smtClean="0"/>
              <a:t>Алгоритм </a:t>
            </a:r>
            <a:r>
              <a:rPr lang="en-US" dirty="0" smtClean="0"/>
              <a:t>MD5 </a:t>
            </a:r>
            <a:r>
              <a:rPr lang="ru-RU" dirty="0" smtClean="0"/>
              <a:t>в настоящее время </a:t>
            </a:r>
            <a:r>
              <a:rPr lang="ru-RU" b="1" dirty="0" smtClean="0"/>
              <a:t>устарел</a:t>
            </a:r>
            <a:r>
              <a:rPr lang="ru-RU" dirty="0" smtClean="0"/>
              <a:t>, на практике рекомендуется использовать алгоритмы </a:t>
            </a:r>
            <a:r>
              <a:rPr lang="en-US" dirty="0" smtClean="0"/>
              <a:t>SHA1, SHA2.</a:t>
            </a:r>
          </a:p>
        </p:txBody>
      </p:sp>
    </p:spTree>
    <p:extLst>
      <p:ext uri="{BB962C8B-B14F-4D97-AF65-F5344CB8AC3E}">
        <p14:creationId xmlns:p14="http://schemas.microsoft.com/office/powerpoint/2010/main" val="3230905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Примеры </a:t>
            </a:r>
            <a:r>
              <a:rPr lang="ru-RU" dirty="0" err="1" smtClean="0"/>
              <a:t>хеш</a:t>
            </a:r>
            <a:r>
              <a:rPr lang="ru-RU" dirty="0" smtClean="0"/>
              <a:t>-сумм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Например, </a:t>
            </a:r>
            <a:r>
              <a:rPr lang="ru-RU" dirty="0" err="1" smtClean="0"/>
              <a:t>хеш</a:t>
            </a:r>
            <a:r>
              <a:rPr lang="ru-RU" dirty="0" smtClean="0"/>
              <a:t>-сумма, вычисленная по алгоритму </a:t>
            </a:r>
            <a:r>
              <a:rPr lang="en-US" dirty="0" smtClean="0"/>
              <a:t>SHA1 </a:t>
            </a:r>
            <a:r>
              <a:rPr lang="ru-RU" dirty="0" smtClean="0"/>
              <a:t>для фразы «Биотехнические системы и технологии» будет равна </a:t>
            </a:r>
          </a:p>
          <a:p>
            <a:pPr marL="0" indent="0" algn="ctr">
              <a:buNone/>
            </a:pPr>
            <a:r>
              <a:rPr lang="ru-RU" dirty="0" smtClean="0"/>
              <a:t>«</a:t>
            </a:r>
            <a:r>
              <a:rPr lang="en-US" sz="2800" dirty="0"/>
              <a:t>79a3be3c209ef235c5d21f9ec5841d4e36b16765</a:t>
            </a:r>
            <a:r>
              <a:rPr lang="ru-RU" dirty="0" smtClean="0"/>
              <a:t>», </a:t>
            </a:r>
          </a:p>
          <a:p>
            <a:pPr marL="0" indent="0" algn="ctr">
              <a:buNone/>
            </a:pPr>
            <a:r>
              <a:rPr lang="ru-RU" dirty="0" smtClean="0"/>
              <a:t>а для фразы «Гущин»-</a:t>
            </a:r>
          </a:p>
          <a:p>
            <a:pPr marL="0" indent="0" algn="ctr">
              <a:buNone/>
            </a:pPr>
            <a:r>
              <a:rPr lang="ru-RU" dirty="0" smtClean="0"/>
              <a:t>«</a:t>
            </a:r>
            <a:r>
              <a:rPr lang="en-US" sz="2800" dirty="0"/>
              <a:t>5f4b61fc9ba5b484dd1bbd8a9c3fb1025358dc1d</a:t>
            </a:r>
            <a:r>
              <a:rPr lang="ru-RU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7431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Требования к хеш-функциям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Невозможность фабрикации </a:t>
            </a:r>
            <a:r>
              <a:rPr lang="ru-RU" dirty="0"/>
              <a:t>- </a:t>
            </a:r>
            <a:r>
              <a:rPr lang="ru-RU" dirty="0" smtClean="0"/>
              <a:t>высокая </a:t>
            </a:r>
            <a:r>
              <a:rPr lang="ru-RU" dirty="0"/>
              <a:t>сложность подбора сообщения </a:t>
            </a:r>
            <a:r>
              <a:rPr lang="ru-RU" dirty="0" smtClean="0"/>
              <a:t>по известному значению </a:t>
            </a:r>
            <a:r>
              <a:rPr lang="ru-RU" dirty="0" err="1" smtClean="0"/>
              <a:t>хеша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Невозможность модификации </a:t>
            </a:r>
            <a:r>
              <a:rPr lang="ru-RU" dirty="0" smtClean="0"/>
              <a:t>- </a:t>
            </a:r>
            <a:r>
              <a:rPr lang="ru-RU" dirty="0"/>
              <a:t>высокая сложность </a:t>
            </a:r>
            <a:r>
              <a:rPr lang="ru-RU" dirty="0" smtClean="0"/>
              <a:t>подбора альтернативного имеющемуся сообщения без изменения значения </a:t>
            </a:r>
            <a:r>
              <a:rPr lang="ru-RU" dirty="0" err="1"/>
              <a:t>хеша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Это достигается использованием т.н. «лавинного эффекта», когда минимальное изменение входной последовательности вызывает существенное изменение ее </a:t>
            </a:r>
            <a:r>
              <a:rPr lang="ru-RU" dirty="0" err="1" smtClean="0"/>
              <a:t>хеш</a:t>
            </a:r>
            <a:r>
              <a:rPr lang="ru-RU" dirty="0" smtClean="0"/>
              <a:t>-суммы.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1405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 свойств </a:t>
            </a:r>
            <a:r>
              <a:rPr lang="ru-RU" dirty="0" err="1" smtClean="0"/>
              <a:t>хеш</a:t>
            </a:r>
            <a:r>
              <a:rPr lang="ru-RU" dirty="0" smtClean="0"/>
              <a:t>-сумм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dirty="0" smtClean="0"/>
              <a:t>Например, для </a:t>
            </a:r>
            <a:r>
              <a:rPr lang="ru-RU" dirty="0" err="1" smtClean="0"/>
              <a:t>хеш</a:t>
            </a:r>
            <a:r>
              <a:rPr lang="ru-RU" dirty="0" smtClean="0"/>
              <a:t>-сумма (</a:t>
            </a:r>
            <a:r>
              <a:rPr lang="en-US" dirty="0" smtClean="0"/>
              <a:t>SHA1)</a:t>
            </a:r>
            <a:r>
              <a:rPr lang="ru-RU" dirty="0" smtClean="0"/>
              <a:t> </a:t>
            </a:r>
            <a:r>
              <a:rPr lang="ru-RU" dirty="0"/>
              <a:t>для строки «</a:t>
            </a:r>
            <a:r>
              <a:rPr lang="ru-RU" dirty="0" smtClean="0"/>
              <a:t>1234567890» будет равна</a:t>
            </a:r>
          </a:p>
          <a:p>
            <a:pPr marL="0" indent="0" algn="ctr">
              <a:buNone/>
            </a:pPr>
            <a:r>
              <a:rPr lang="ru-RU" dirty="0" smtClean="0"/>
              <a:t>«</a:t>
            </a:r>
            <a:r>
              <a:rPr lang="en-US" dirty="0" smtClean="0"/>
              <a:t>01b307acba4f54f55aafc33bb06bbbf6ca803e9a</a:t>
            </a:r>
            <a:r>
              <a:rPr lang="ru-RU" dirty="0" smtClean="0"/>
              <a:t>»</a:t>
            </a:r>
          </a:p>
          <a:p>
            <a:pPr marL="0" indent="0" algn="ctr">
              <a:buNone/>
            </a:pPr>
            <a:r>
              <a:rPr lang="ru-RU" b="1" dirty="0" smtClean="0"/>
              <a:t>Минимальные изменения входной строки вызывают существенные изменения </a:t>
            </a:r>
            <a:r>
              <a:rPr lang="ru-RU" b="1" dirty="0" err="1" smtClean="0"/>
              <a:t>хеш</a:t>
            </a:r>
            <a:r>
              <a:rPr lang="ru-RU" b="1" dirty="0" smtClean="0"/>
              <a:t>-суммы</a:t>
            </a:r>
            <a:r>
              <a:rPr lang="ru-RU" dirty="0" smtClean="0"/>
              <a:t>, так, </a:t>
            </a:r>
            <a:r>
              <a:rPr lang="ru-RU" dirty="0"/>
              <a:t>для строки «1234567891</a:t>
            </a:r>
            <a:r>
              <a:rPr lang="ru-RU" dirty="0" smtClean="0"/>
              <a:t>» </a:t>
            </a:r>
            <a:r>
              <a:rPr lang="ru-RU" dirty="0" err="1" smtClean="0"/>
              <a:t>хеш</a:t>
            </a:r>
            <a:r>
              <a:rPr lang="ru-RU" dirty="0" smtClean="0"/>
              <a:t>-сумма будет равна</a:t>
            </a:r>
          </a:p>
          <a:p>
            <a:pPr marL="0" indent="0" algn="ctr">
              <a:buNone/>
            </a:pPr>
            <a:r>
              <a:rPr lang="ru-RU" dirty="0" smtClean="0"/>
              <a:t>«</a:t>
            </a:r>
            <a:r>
              <a:rPr lang="en-US" dirty="0" smtClean="0"/>
              <a:t>64ea0dc7dadd49a337f1ef14815bd3f428141c7d</a:t>
            </a:r>
            <a:r>
              <a:rPr lang="ru-RU" dirty="0" smtClean="0"/>
              <a:t>»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728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Использование хеш-функций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Вычисление хеш-функции массива данных дает возможность отслеживать его изменение, т.к. даже минимальные изменения данных существенно изменят их </a:t>
            </a:r>
            <a:r>
              <a:rPr lang="ru-RU" dirty="0" err="1" smtClean="0"/>
              <a:t>хеш</a:t>
            </a:r>
            <a:r>
              <a:rPr lang="ru-RU" dirty="0" smtClean="0"/>
              <a:t>-сумму. </a:t>
            </a:r>
            <a:r>
              <a:rPr lang="ru-RU" dirty="0"/>
              <a:t>В</a:t>
            </a:r>
            <a:r>
              <a:rPr lang="ru-RU" dirty="0" smtClean="0"/>
              <a:t> этом случае </a:t>
            </a:r>
            <a:r>
              <a:rPr lang="ru-RU" dirty="0" err="1" smtClean="0"/>
              <a:t>хеш</a:t>
            </a:r>
            <a:r>
              <a:rPr lang="ru-RU" dirty="0" smtClean="0"/>
              <a:t>-сумма часто называется </a:t>
            </a:r>
            <a:r>
              <a:rPr lang="ru-RU" b="1" dirty="0" smtClean="0"/>
              <a:t>контрольной суммой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Таким образом, сравнение </a:t>
            </a:r>
            <a:r>
              <a:rPr lang="ru-RU" dirty="0" err="1" smtClean="0"/>
              <a:t>хеш</a:t>
            </a:r>
            <a:r>
              <a:rPr lang="ru-RU" dirty="0" smtClean="0"/>
              <a:t>-сумм данных с их известными исходными значениями дает возможность эффективного контроля целостности информации.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72314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Обеспечение конфиденциальности информации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Для обеспечения конфиденциальности информации в ходе медико-биологического эксперимента могут использоваться меры </a:t>
            </a:r>
            <a:r>
              <a:rPr lang="ru-RU" b="1" dirty="0" smtClean="0"/>
              <a:t>физического </a:t>
            </a:r>
            <a:r>
              <a:rPr lang="ru-RU" dirty="0" smtClean="0"/>
              <a:t>и</a:t>
            </a:r>
            <a:r>
              <a:rPr lang="ru-RU" b="1" dirty="0" smtClean="0"/>
              <a:t> алгоритмического </a:t>
            </a:r>
            <a:r>
              <a:rPr lang="ru-RU" dirty="0" smtClean="0"/>
              <a:t>ограничения неавторизованного доступа к информации.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59847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Алгоритмические меры обеспечения конфиденциальности информации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Для </a:t>
            </a:r>
            <a:r>
              <a:rPr lang="ru-RU" dirty="0"/>
              <a:t>обеспечения конфиденциальности </a:t>
            </a:r>
            <a:r>
              <a:rPr lang="ru-RU" dirty="0" smtClean="0"/>
              <a:t>информации используются методы криптографии, т.е. шифрования данных.</a:t>
            </a:r>
          </a:p>
          <a:p>
            <a:pPr marL="0" indent="0" algn="ctr">
              <a:buNone/>
            </a:pPr>
            <a:r>
              <a:rPr lang="ru-RU" dirty="0" smtClean="0"/>
              <a:t>В настоящее время используются </a:t>
            </a:r>
            <a:r>
              <a:rPr lang="ru-RU" b="1" dirty="0" smtClean="0"/>
              <a:t>симметричные</a:t>
            </a:r>
            <a:r>
              <a:rPr lang="ru-RU" dirty="0" smtClean="0"/>
              <a:t> и </a:t>
            </a:r>
            <a:r>
              <a:rPr lang="ru-RU" b="1" dirty="0" smtClean="0"/>
              <a:t>асимметричные</a:t>
            </a:r>
            <a:r>
              <a:rPr lang="ru-RU" dirty="0" smtClean="0"/>
              <a:t> криптографические алгоритмы.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87800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Свойства симметричных криптографических алгоритмов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Данные шифруются и расшифровываются с помощью одного и того же ключа, этот процесс не требует значительных вычислительных ресурсов.</a:t>
            </a:r>
          </a:p>
          <a:p>
            <a:r>
              <a:rPr lang="ru-RU" dirty="0" smtClean="0"/>
              <a:t>Чем больше длина и случайность ключа, тем выше стойкость шифра.</a:t>
            </a:r>
          </a:p>
          <a:p>
            <a:r>
              <a:rPr lang="ru-RU" dirty="0" smtClean="0"/>
              <a:t>Если длина ключа равна длине сообщения и ключ абсолютно случаен, то это </a:t>
            </a:r>
            <a:r>
              <a:rPr lang="ru-RU" b="1" dirty="0" smtClean="0"/>
              <a:t>единственный шифр с математически доказанной абсолютной стойкостью к взлому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05665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Недостатки симметричного шифрования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При использовании симметричного шифрования сложно управлять ключами и обмениваться ими по ненадежным сетям</a:t>
            </a:r>
            <a:r>
              <a:rPr lang="ru-RU" dirty="0" smtClean="0"/>
              <a:t>.</a:t>
            </a:r>
            <a:endParaRPr lang="en-US" dirty="0" smtClean="0"/>
          </a:p>
          <a:p>
            <a:pPr marL="0" indent="0" algn="ctr">
              <a:buNone/>
            </a:pPr>
            <a:r>
              <a:rPr lang="ru-RU" b="1" dirty="0" smtClean="0"/>
              <a:t>Перехват ключа означает получение полного доступа к информации.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030338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Защита информации-комплекс мер, обеспечивающих ее </a:t>
            </a:r>
            <a:r>
              <a:rPr lang="ru-RU" b="1" dirty="0" smtClean="0"/>
              <a:t>доступность, целостность и конфиденциальность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1691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Асимметричные криптографические алгоритмы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Вид шифров, основанных на использовании т.н. </a:t>
            </a:r>
            <a:r>
              <a:rPr lang="ru-RU" b="1" dirty="0" smtClean="0"/>
              <a:t>односторонних функций с лазейкой</a:t>
            </a:r>
            <a:r>
              <a:rPr lang="ru-RU" dirty="0" smtClean="0"/>
              <a:t>. Без знания лазейки вычислить аргумент такой функции, зная ее результат, весьма сложно.</a:t>
            </a:r>
          </a:p>
          <a:p>
            <a:pPr marL="0" indent="0" algn="ctr">
              <a:buNone/>
            </a:pPr>
            <a:r>
              <a:rPr lang="ru-RU" dirty="0" smtClean="0"/>
              <a:t>Например, сложно собрать часы из набора частей (односторонняя функция), но имея инструкцию (лазейка), можно легко это сделать.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01089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Асимметричные криптографические алгоритмы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Первым широко распространенным в мире асимметричным алгоритмом шифрования был алгоритм </a:t>
            </a:r>
            <a:r>
              <a:rPr lang="en-US" dirty="0" smtClean="0"/>
              <a:t>RSA</a:t>
            </a:r>
            <a:r>
              <a:rPr lang="ru-RU" dirty="0" smtClean="0"/>
              <a:t>, односторонняя функция которого основана на сложности разложения больших чисел на простые множители.</a:t>
            </a:r>
          </a:p>
          <a:p>
            <a:pPr marL="0" indent="0" algn="ctr">
              <a:buNone/>
            </a:pPr>
            <a:r>
              <a:rPr lang="ru-RU" dirty="0" smtClean="0"/>
              <a:t>В России для этого используется алгоритм, основанный на трудности решения задачи дискретного логарифмирования группы точек на эллиптических кривых и описанный в ГОСТ Р 34.10-2012.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19923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Свойства асимметричных криптографических алгоритмов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Для шифрования и расшифровывания используются разные ключи (открытый и секретный), соответствующие односторонней функции и лазейке.</a:t>
            </a:r>
          </a:p>
          <a:p>
            <a:r>
              <a:rPr lang="ru-RU" dirty="0" smtClean="0"/>
              <a:t>Секретный ключ затруднительно вычислить, зная открытый ключ.</a:t>
            </a:r>
          </a:p>
          <a:p>
            <a:r>
              <a:rPr lang="ru-RU" dirty="0" smtClean="0"/>
              <a:t>Открытый ключ, используемый для шифрования, можно передавать корреспондентам по ненадежным сетям.</a:t>
            </a:r>
          </a:p>
          <a:p>
            <a:r>
              <a:rPr lang="ru-RU" dirty="0" smtClean="0"/>
              <a:t>Нет необходимости в передаче кому-либо секретного ключа.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27253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Последовательность асимметричного шифрования</a:t>
            </a:r>
            <a:endParaRPr lang="ru-RU" dirty="0"/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628800"/>
            <a:ext cx="7632848" cy="1584176"/>
          </a:xfrm>
        </p:spPr>
      </p:pic>
      <p:sp>
        <p:nvSpPr>
          <p:cNvPr id="4" name="AutoShape 2" descr="Картинки по запросу c открытым ключом"/>
          <p:cNvSpPr>
            <a:spLocks noChangeAspect="1" noChangeArrowheads="1"/>
          </p:cNvSpPr>
          <p:nvPr/>
        </p:nvSpPr>
        <p:spPr bwMode="auto">
          <a:xfrm>
            <a:off x="155575" y="-838200"/>
            <a:ext cx="824865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Картинки по запросу c открытым ключом"/>
          <p:cNvSpPr>
            <a:spLocks noChangeAspect="1" noChangeArrowheads="1"/>
          </p:cNvSpPr>
          <p:nvPr/>
        </p:nvSpPr>
        <p:spPr bwMode="auto">
          <a:xfrm>
            <a:off x="307975" y="-685800"/>
            <a:ext cx="824865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6" descr="data:image/png;base64,iVBORw0KGgoAAAANSUhEUgAAAegAAABnCAMAAAD8HyGHAAAA81BMVEX////19fcAAFcaGmvZ2eL/AACyssZmZpLW1uAAAEYAAEgsLHLR0dzx8fQAAEseHm1hYY6NjasAAGr/ysr/z8//6Oj/8fH/goL/+Pj/29v/7e3/np7/l5f/8PD/4uL/1dX/w8P/kZH/RET/VVX/paX/urr/Nzf/r6//SUn/Kyv/Xl7/PT3/cXH/eHj/trb/iYnCwteqqsj/MDD/a2v/GBj/WVn/IyP/Zmb/ExMAAFP/fX0AAF9DQ383N3lbW40ICGmbm7xxcZmDg6wREWlbW5WtrcOYmL1qapNPT4RaWph8fKgtLXnn5/EzM3aamsFwcKErK4B+t+xGAAAQ3UlEQVR4nO2deWObuNbGT9KetnMnnc4YMGIxiB0MNinG2GM33WbpnU7m7f3+n+Y9ctpOExOCE7d2Y54/khiDpKOfdLQRCeAb6OnyeMtaPv0W6a7Rw21bcny8I0u+ho5+gqOtCn7aFegnD7ZsytP/7MiSr6HtG7M70M+2HODRD1sOcJfqQF+vDnSjOtB7qQ709epAN6oDvZfqQF+vDnSjOtB7qQ709epAN6oDvZdaB635XG/1qAZW3eX9Aq1FEmv1tAXW1RvvN+gFzqpSbvNoOhvVXd4r0AGmmLd6OhumVy/da9DjOVVntdLHQRBYEuiarEQaMFEtmNT/eBWgLzNpoGlaTYj7BJphBAoyqtd8ZYOsWQElXxIuSxrwgAfahWUgK5oiXXn6XoN2TfoxSCInTk2j0jBwMUNfm5OXtgrbcV3TKClrpFiZy33MakLcJ9CgMXkRgoFONVLmWunkOAsnbB7QV6VkTNDxSxtAr/qpCXF15eF7DboSecBcDmYOUjJxIDVAQ60aywMlHYDjAC8lmcmekthZUue79wo09D2cwJhbztAqFlNwPGChHRq2BYUNcghKFcn6oOjH/ri66rvvNWhPtGh6JYGpAkeUISSHhlrpDQvb1cHJ6eowjgl0mMfG3tdoG5iGUhB77kxJ0IeczEul1B0mcmiDFIJVkWVy2PdGblBcefheg+ZI7W6ewAp0GCXgOlSztUQBNOML0Ak1fcZUKVCL9h00I7YD5DgG37UKjpbjglJoBYfRKL0AnWgQOilVfEM5KNdN7VmKCbXI+Yigs6nq4RxtjX7M7UQHVaWObIWp7CrUQBvDmhD3CTRIiOiBil6CNmpGnNNnA0osUaahBS/BwjnZV/bdkFqoKw/fb9DUgVG+/JT6ytodjdor0OS5RfKtTyN+Z9hvN6wWuu+gLyv0Nwxxv0BfkVPng67TYYG2BhuGuNeg9U3c02GB3lh7DXojdaAb1YHeS3Wgr9cBgdYBBqCQgNGfig6MWuwbmrm9Bb0yRidj2MoYZXWlaaHucEBrrrJQtcqNUY88GJWJL2UA835jiPsKWnGtPFMSN57bkgtmmZhaDODWLrVe6HBA20WEYCcMUPddLdE09KcA+J2CTgLsKziA0OaFVkk6+hVAUrcA91GHA1qbo0ygBwI0zqkyp2pp+t8r6AoDUFCBwuZYUmUejirHxw40iBqdJ6BVK9BuICqzJqvG9wq6cEo2uABd8BAgDCzVLDvQJHtuTRdZSoB1o2DJZDQXV79X0HMtm+UIUMlBqcdTFUVHrAMt1JeY5RiUFZxZMlimueqj8ubZ4n0FzaS+7pgyAP2WQDGcVTdMaii1hwP6VtpX0JurA92oDvReqgN9vTrQjepA76U60NerA92oDvReqgN9vTrQjbo/oOF+gX73uJXevWl53+5AH7cz5d2blib/fJ+2n4JHLfW+90fLO492ZMnTlul73fulrdE7smSnet7bFcBt67x3uusk7LM60AeiDvSBqAN9IOpAH4g60AeiDvSBqAN9IOpAH4g60AeiDvSBqAN9IOpAH4KeH12Afn++65TcVSdPLkA/72DXqfdhBfp9b1drzVvT294K9OmyA10nypc/evDo+PvPnae9twT6vPd+1wnZU3345/96J6/uQ+48Wj7vnb548d27pq+k8wf/+9/Zi12nYiv669WDv5YPd52KvdWjZa93P3Ln/FVv+XzXidhfnfx9b7ovj5a/7ToJV3T27MF29ezleiSv2z15fHzcOjXrNf/trZN8rWoa2baxbGDKeiwvtw7lDI5PHm5Xj35cz51f3mw5kvNXT9YiefzLtiP5Tw3obxLLj4+2HMnJMRxvey7qSR3oX7YcCTyrAb31F2frQP+89Vh+qAG9bt3ddPQVQJ90oDfTD+sEfjzZchxPO9BN2l2N7kB/Ugd6I3WgG9WBblIHekN1oJvUgd5IHehG3X/Q7c/+WNduQd8l5WvaK9DsLqbVgw6G8cxu8zgPpGjt4gagpdGmZ2l8Vj3oyIvXE3QhPW/edPKKLMNyWoOWs3ZH59arFWjmeLHTyoKcOeubndeCHqMv5djqLNjJcD3uDUC7GLSJpU61oGX0x3jNlu56sRFoyD2tNegYrytebdRqwmSYSjx12wRn1x05VAt6lftq7CdxOIx8NpO9RWUAV+mq5IirM18EFUXWFFi8tud4e9AKRpR02w3DFKK0UHmIBkRq6NkwE8cZmkUcZvlUh8Bdo1cL2jcBKKl+VRpgRqBGkNkqBz+jwkvJxjGYeTLTKUp0QA7DmUb3Vj44Y9AyqBg4XBInYdoLqKgUS7+2A61jVABoMdnRD9JixFM0YaymsQwTDsbCIDsmuacAr92hvU2Nlihx0K/GcRonPGR8yEexq8FQON6F7aZxxVcF2es7AYxnawHWgVZWG+vaicJQY46xUAEdLQxWT/MhMLRYLk6LNU2thGx9K+r2oHOVFTLwgmICJ2bS3LfnYwPlKFSSQEMPrFQGDyWq+WsZdE0bbYTItFKRUVFNmJqQSsNAR48hdzAXVyvNcQF9KvY87ueuVNC9gywCLQWkPBvzqcjWmD74yFuCNkcslECuLMC+kTK5NLTK91GKEqUYW+iC4kowo/oT127c3Qa0s2KX5YzHDFBL5Ah5gOKMU4IrscCjq6INF7b0MVwLsAl0H8gLOqHbFzlgLIIym2gEmsKCPMxGumFqiZZWtwfNqqFZjYCnlEhwpsA9chOZOHPUlcJgmnnQp0LrhZN+OG8LWlLnEQuMCSE1YGhSSDM+nA2DApTEgjhQfdBDUf8il5eml7HAnKC+8JyM2OZOGPA5mSl7ZLsbBy1Bkx3FBGSqUgQ6Bonc1HgWzQSCNJplLvk98lHhlKW1+zlvAhooaYCuA/4CoLRcb5LDVAJJbHM+mxgC9HgyW3fx17tug24WoL1QW4EeBbHtVyvQOuQjO5/6poaxljaDPr9IcS1ojqazQCal/QvQYlN2Aj0SoFMv4/EF6MxT/aIZ9OnKhsePImpSzCGnPkb5GfRkEsvTIASlUAToiED76Qp0KBlhRPeiPhpxAoQB98bctaOSihzO/Pwy6IcXK+DroGV0chWZfQHaFf4AxsNoIkDH3kwKoU+gh5M4N9ybQB9dvHixBppXVPtYOAZJgJ7MIFqBTn3b82cfQXMplMrBaOba7Wo0RBjJBkor0LkZVAxznkhjV/ZxtUG+Dmom56kAPYEbavTzX1+IpNeCnorDhVPHFEVKnLmszQ0JyXVzJxyEqPMUBlTKXCND1lyjj3q910cC9BiNYO744cBEi9KYZnIlTdCSY4aBSVagrhZcJaQ+Dw1eyAGqse6gnvnUhRG+bzTmofCKdItLHy6BfvvTB5H966BnovdCFAu2ct1glSa1QhSKmfRTtKSECqwNU0fFfnET6PNffxNvIK13xuJYkoYUgyhFqMfGeB755LoN2XOGfOUMqZyGAQ5GqGnJWhz1wytp5mXC+dOAJOBg2qgOI7BVdSFrVGVUuqqqqsW5rupgrnWTLrvukw/HZ6e1oAerTcsjb0YOhBy4L3oAFA95wUwDMwDNAGYoYEiyA87a8OVSjX76+rfln0fvaHg19RzojzzTtCmNeU7JpFpuGaBNZkXmBbCYDinR9nBIl8gg3s8809HGElgmjBiMbXFVogdGGoy1y6779Pfjv07Wp2X6jqAXeMMxtfGMG5R/wg6/mkxsMMciZGGHz+28Jrfgius+f9vrPYd/1odXhjd1mBj2iVg0NQonmQUGGcl8DVZcVNWhsdXYAMVci6PdzNjVk3CbdfLP5c/nH179/rL9hAlV7TZ6duVVoud///PbH58+1E0tKKEoLKONTjv9z5W8efKy9+Gs5YSJcfXo92t1ZevAp38+OFveODPm152qfb3agV73BE06WT7++Us9fvdgefy69eOR2uq2f/57OZI3L5bL35se0DPRx6QatoF+fXkpkp/fPX61PG4Jejy6ZSyP35wtl29veihw2ga/0leZ6/7t9Mt98U5Pf1++Otv6FOiPry/tvnf6urdc/nHzY5vp18v7GJ4+erH8+9nWp0B/uhLLL8vl1l+G/QaLGg//On5/9BXmui+77tfLs5N321/UuJw3J2fLP2H7sVyeGTt6u3xxvt5G31FfHfT52+XLhzcsajDpFtP1l4dXD6gD87VXr84/LD+ct13UkDc4QvrS8Op57+9H3+My5fu/V/nSCFqvbrEk8CXoJ69W/2n7lUH/dbbyp+1AuxtM4n8J+rT3p/j0zUFHhm9I1D+SQaEBFg3Mc84M3zeayuvlGn1hxCXQkgzchkAJaFgwBiU33HGu0FUaUgHzc5uGEAb9aZmmJW5UAjAZBDbIhhF9rvuXxtEX/1DdCJr5Bg38KXiKNACuAc9t3fR9v6mQXa7RFxn1L2jNMAwLPuWORQNCiX4wU8TlGQ6nlAcG9QC5Q8mmEQ/XLr4eW2B/WQ4u1egLU5pAi1QbfcUxdJEpEWORo8vEqXFd5QbQLHDQl7LKoMF4paHko4njaOZGDaen3jwFujCBRruhRAPPKgacuRiO5kzFPFxA6Koo88pPZxqaI+yLqYwCkGnoy7gwsRb0RzWDHi/KSI5dE20jtdF2yBQexcOoNeiP+he0MR2HAUxDCsguIXJpyBN44CAsqgwxR0lGb5RAXkZhJmZjJhF9nSO4HHD6RYgbvnigiFTbqE4QYsNMdddT57Zf5Y3jiRtdt1KBjoaUpVIVR2KqjKq13zxwuBG0an6ahTaroVSJY/4glVQD9CSgIbvv8dQyPSuwOOoL1aYcxL5XRr4Hg9uDBjEFLWMkeVkUpnKfQqJqvTAaH2kGbRow4RYFmU3lAsYxZQyfWXO0Cg0Kgz7JNJQOuS3LjifmIrIomGlzwiPl1ZfrSxu/YUIZ6CQ8KIPh1GWBWCFg4DW/QHAjaIs4YK7mhoRzSaSW6TeN1W8G/WkW2iw5VQpQQgWmkZiFTk0xTRzy+cIb2uFQJdDuaEi13swcn83m6V1A8xQkYUoUzeeKLkwZCOfSpGbQI06gyc+oqv8ZtDeU0E40iAMYD8W8tBcZYTb7BFp8DZ65WjP4rNuAzmNVzbVhGYOYU9cZi5vfH2gDWkcZDFMKg6RfRkwdgXFX0A5MHarDGQa2Z2FfxoChpk4YL3S02GjBYypdEw9s1EcXC4ilQqA9074jaLvSQB37cRQrc4kNjTuB1lFhs3EfbTB8uwI/HhgjjjNAPQxYqcLIsUtrgHIRQU4m6Gzic5wQ8Sly6U6gKdV+zPSJ5Zkj1S6sPmp3B50wiNAtLV7ALJcwJDd7V9edl2lZpShnrlh0c+blvCozULFCTk1YVTAJ07mqzT13bi+ojSbXbUAeLaaE/y6gXaAGNE36vgthFGEY6ndy3QsMi3kJBqao2BRuGZYqR4tI8rKaVyEyGUvMwanimEwoijlefD2dwp1rNIvLagieMUArQ/qLeXcEvRL7t+/V1Av7qE1fDmRWalEvfuGv3h8bfO4c9RuHord8C7T/2QDWwpRG0JNAV7SSAqpJJ/MCskNKV7PuijBMURTrmjWD2/3vlfI5owYtxux78brvx+WG5sp1Vbt/3TdQxKDtmic9MX6SrqwLX9NOHM573au39vqbTY/tHnSjVtawdu+4Hg7o22jPQW+iDnSTOtAbqQPdqA50kzrQG6oD3aT7BPobbG0h9jA5P9qurgG93UjgQQ3oP7Ybx1Htmbbbj+Xqm2kgQG85kvNjeHW8bdVs8vh665Ecr+8z9mb7kdSA/iaxvNh6HK/+H3LMIdKsd7it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187624" y="3861048"/>
            <a:ext cx="721660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Преобразование открытого текста в </a:t>
            </a:r>
            <a:r>
              <a:rPr lang="ru-RU" sz="2800" dirty="0" err="1" smtClean="0"/>
              <a:t>шифротекст</a:t>
            </a:r>
            <a:r>
              <a:rPr lang="ru-RU" sz="2800" dirty="0" smtClean="0"/>
              <a:t> производится с помощью открытого ключа,  а обратное преобразование – с помощью соответствующего закрытого ключа.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246181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Уязвимость шифрования с открытым ключом – атака посредника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221088"/>
            <a:ext cx="8229600" cy="19050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Возможно встраивание злоумышленника в канал обмена данными и представление им себя как контрагента для каждого из участников информационного обмена. </a:t>
            </a:r>
            <a:endParaRPr lang="ru-RU" dirty="0"/>
          </a:p>
        </p:txBody>
      </p:sp>
      <p:pic>
        <p:nvPicPr>
          <p:cNvPr id="2050" name="Picture 2" descr="Картинки по запросу man in the midd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2"/>
            <a:ext cx="828092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19864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Борьба с атакой посредника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Для борьбы с атакой посредника был разработан механизм сертификации открытых ключей шифрования доверенными центрами сертификации. Не подписанный таким центром сертификации открытый ключ отвергается.</a:t>
            </a:r>
          </a:p>
          <a:p>
            <a:pPr marL="0" indent="0">
              <a:buNone/>
            </a:pPr>
            <a:r>
              <a:rPr lang="ru-RU" dirty="0" smtClean="0"/>
              <a:t>Это реализовано в шифрованном варианте протокола </a:t>
            </a:r>
            <a:r>
              <a:rPr lang="en-US" dirty="0" smtClean="0"/>
              <a:t>HTTP</a:t>
            </a:r>
            <a:r>
              <a:rPr lang="ru-RU" dirty="0" smtClean="0"/>
              <a:t> (</a:t>
            </a:r>
            <a:r>
              <a:rPr lang="en-US" dirty="0" smtClean="0"/>
              <a:t>HTTPS)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 smtClean="0"/>
              <a:t>При отправке важных данных по Интернет-каналам необходимо всегда пользоваться протоколом </a:t>
            </a:r>
            <a:r>
              <a:rPr lang="en-US" b="1" dirty="0" smtClean="0"/>
              <a:t>HTTPS </a:t>
            </a:r>
            <a:r>
              <a:rPr lang="ru-RU" b="1" dirty="0" smtClean="0"/>
              <a:t>и контролировать состояние сертификатов контрагентов.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7442728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Недостатки асимметричного шифрования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При использовании асимметричного шифрования требуются ключи во много раз большей длины, чем при симметричном шифровании, и существенно большие вычислительные ресурсы.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33220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Прикладные криптосистемы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На практике крайне желательно использование </a:t>
            </a:r>
            <a:r>
              <a:rPr lang="ru-RU" b="1" dirty="0" smtClean="0"/>
              <a:t>проверенных</a:t>
            </a:r>
            <a:r>
              <a:rPr lang="ru-RU" dirty="0" smtClean="0"/>
              <a:t> (прошедших независимый аудит) средств криптографической защиты </a:t>
            </a:r>
            <a:r>
              <a:rPr lang="ru-RU" b="1" dirty="0" smtClean="0"/>
              <a:t>с</a:t>
            </a:r>
            <a:r>
              <a:rPr lang="ru-RU" dirty="0" smtClean="0"/>
              <a:t> </a:t>
            </a:r>
            <a:r>
              <a:rPr lang="ru-RU" b="1" dirty="0" smtClean="0"/>
              <a:t>открытым исходным кодом</a:t>
            </a:r>
            <a:r>
              <a:rPr lang="ru-RU" dirty="0" smtClean="0"/>
              <a:t>.</a:t>
            </a:r>
          </a:p>
          <a:p>
            <a:pPr marL="0" indent="0" algn="ctr">
              <a:buNone/>
            </a:pPr>
            <a:r>
              <a:rPr lang="ru-RU" dirty="0" smtClean="0"/>
              <a:t>Например, одной из таких систем является система </a:t>
            </a:r>
            <a:r>
              <a:rPr lang="en-US" dirty="0" err="1" smtClean="0"/>
              <a:t>TrueCrypt</a:t>
            </a:r>
            <a:r>
              <a:rPr lang="ru-RU" dirty="0" smtClean="0"/>
              <a:t> и основанная на ней система </a:t>
            </a:r>
            <a:r>
              <a:rPr lang="en-US" dirty="0" err="1" smtClean="0"/>
              <a:t>VeraCrypt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55135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r>
              <a:rPr lang="ru-RU" dirty="0" smtClean="0"/>
              <a:t>Благодарю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2682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Доступность информации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Доступность</a:t>
            </a:r>
            <a:r>
              <a:rPr lang="ru-RU" dirty="0" smtClean="0"/>
              <a:t> - состояние информации (ресурсов автоматизированной информационной системы), при котором субъекты, имеющие права доступа, могут реализовывать их беспрепятственно.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0589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Обеспечение доступности информации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Доступность информации на практике обеспечивается ее резервированием. </a:t>
            </a:r>
          </a:p>
          <a:p>
            <a:pPr marL="0" indent="0" algn="ctr">
              <a:buNone/>
            </a:pPr>
            <a:r>
              <a:rPr lang="ru-RU" dirty="0" smtClean="0"/>
              <a:t>Резервирование – копирование информации на несвязанные между собой носители.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9852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Обеспечение доступности информации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Важная экспериментальная информация должна храниться минимум в 2 экземплярах: рабочем и резервном (</a:t>
            </a:r>
            <a:r>
              <a:rPr lang="ru-RU" dirty="0" err="1" smtClean="0"/>
              <a:t>бэкап</a:t>
            </a:r>
            <a:r>
              <a:rPr lang="ru-RU" dirty="0" smtClean="0"/>
              <a:t>) с обеспечением регулярной синхронизации данных между ними. </a:t>
            </a:r>
          </a:p>
        </p:txBody>
      </p:sp>
    </p:spTree>
    <p:extLst>
      <p:ext uri="{BB962C8B-B14F-4D97-AF65-F5344CB8AC3E}">
        <p14:creationId xmlns:p14="http://schemas.microsoft.com/office/powerpoint/2010/main" val="2444451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Обеспечение доступности информации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Все изменения экспериментатор производит с рабочим экземпляром экспериментальных данных. </a:t>
            </a:r>
          </a:p>
          <a:p>
            <a:pPr marL="0" indent="0" algn="ctr">
              <a:buNone/>
            </a:pPr>
            <a:r>
              <a:rPr lang="ru-RU" dirty="0" smtClean="0"/>
              <a:t>Резервный экземпляр(ы) данных все время, за исключением моментов синхронизации данных, должен находиться в состоянии, исключающем его изменение.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8002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Обеспечение доступности информации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Частота синхронизации выбирается, исходя из скорости изменения рабочего экземпляра данных и определяется балансом между:</a:t>
            </a:r>
          </a:p>
          <a:p>
            <a:r>
              <a:rPr lang="ru-RU" dirty="0" smtClean="0"/>
              <a:t>Риском потери последних изменений, внесенных в рабочий экземпляр</a:t>
            </a:r>
          </a:p>
          <a:p>
            <a:r>
              <a:rPr lang="ru-RU" dirty="0" smtClean="0"/>
              <a:t>Риском повреждения резервного экземпляра при синхронизации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5157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Обеспечение доступности информации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Наибольшую доступность информации обеспечивают несколько резервных экземпляров, синхронизируемых с рабочим с разной частотой.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6454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Обеспечение целостности информации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Для обеспечения целостности данных </a:t>
            </a:r>
            <a:r>
              <a:rPr lang="ru-RU" dirty="0"/>
              <a:t>применяется </a:t>
            </a:r>
            <a:r>
              <a:rPr lang="ru-RU" b="1" dirty="0"/>
              <a:t>хеширование</a:t>
            </a:r>
            <a:r>
              <a:rPr lang="ru-RU" dirty="0"/>
              <a:t> - преобразование массива входных данных произвольной длины в </a:t>
            </a:r>
            <a:r>
              <a:rPr lang="ru-RU" dirty="0" smtClean="0"/>
              <a:t>выходную строку </a:t>
            </a:r>
            <a:r>
              <a:rPr lang="ru-RU" dirty="0"/>
              <a:t>фиксированной </a:t>
            </a:r>
            <a:r>
              <a:rPr lang="ru-RU" dirty="0" smtClean="0"/>
              <a:t>длины (свертку). </a:t>
            </a:r>
          </a:p>
          <a:p>
            <a:pPr marL="0" indent="0" algn="ctr">
              <a:buNone/>
            </a:pPr>
            <a:r>
              <a:rPr lang="ru-RU" dirty="0" smtClean="0"/>
              <a:t>Функция</a:t>
            </a:r>
            <a:r>
              <a:rPr lang="ru-RU" dirty="0"/>
              <a:t>, реализующая </a:t>
            </a:r>
            <a:r>
              <a:rPr lang="ru-RU" dirty="0" smtClean="0"/>
              <a:t>такой алгоритм </a:t>
            </a:r>
            <a:r>
              <a:rPr lang="ru-RU" dirty="0"/>
              <a:t>и выполняющая </a:t>
            </a:r>
            <a:r>
              <a:rPr lang="ru-RU" dirty="0" smtClean="0"/>
              <a:t>данное преобразование</a:t>
            </a:r>
            <a:r>
              <a:rPr lang="ru-RU" dirty="0"/>
              <a:t>, называется «хеш-функцией» или «функцией свёртки».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Исходные </a:t>
            </a:r>
            <a:r>
              <a:rPr lang="ru-RU" dirty="0"/>
              <a:t>данные называются входным массивом, «ключом» или «сообщением».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Результат </a:t>
            </a:r>
            <a:r>
              <a:rPr lang="ru-RU" dirty="0"/>
              <a:t>преобразования (выходные данные) называется </a:t>
            </a:r>
            <a:r>
              <a:rPr lang="ru-RU" dirty="0" smtClean="0"/>
              <a:t>«</a:t>
            </a:r>
            <a:r>
              <a:rPr lang="ru-RU" dirty="0" err="1" smtClean="0"/>
              <a:t>хешем</a:t>
            </a:r>
            <a:r>
              <a:rPr lang="ru-RU" dirty="0" smtClean="0"/>
              <a:t>», </a:t>
            </a:r>
            <a:r>
              <a:rPr lang="ru-RU" dirty="0"/>
              <a:t>«</a:t>
            </a:r>
            <a:r>
              <a:rPr lang="ru-RU" dirty="0" err="1"/>
              <a:t>хеш</a:t>
            </a:r>
            <a:r>
              <a:rPr lang="ru-RU" dirty="0"/>
              <a:t>-кодом», «</a:t>
            </a:r>
            <a:r>
              <a:rPr lang="ru-RU" dirty="0" err="1"/>
              <a:t>хеш</a:t>
            </a:r>
            <a:r>
              <a:rPr lang="ru-RU" dirty="0"/>
              <a:t>-суммой», </a:t>
            </a:r>
            <a:r>
              <a:rPr lang="ru-RU" dirty="0" smtClean="0"/>
              <a:t>«сверткой </a:t>
            </a:r>
            <a:r>
              <a:rPr lang="ru-RU" dirty="0"/>
              <a:t>сообщения».</a:t>
            </a:r>
          </a:p>
        </p:txBody>
      </p:sp>
    </p:spTree>
    <p:extLst>
      <p:ext uri="{BB962C8B-B14F-4D97-AF65-F5344CB8AC3E}">
        <p14:creationId xmlns:p14="http://schemas.microsoft.com/office/powerpoint/2010/main" val="38893686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968</Words>
  <Application>Microsoft Office PowerPoint</Application>
  <PresentationFormat>Экран (4:3)</PresentationFormat>
  <Paragraphs>87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Защита информации в ходе медико-биологического эксперимента</vt:lpstr>
      <vt:lpstr>Определение</vt:lpstr>
      <vt:lpstr>Доступность информации</vt:lpstr>
      <vt:lpstr>Обеспечение доступности информации</vt:lpstr>
      <vt:lpstr>Обеспечение доступности информации</vt:lpstr>
      <vt:lpstr>Обеспечение доступности информации</vt:lpstr>
      <vt:lpstr>Обеспечение доступности информации</vt:lpstr>
      <vt:lpstr>Обеспечение доступности информации</vt:lpstr>
      <vt:lpstr>Обеспечение целостности информации</vt:lpstr>
      <vt:lpstr>Алгоритмы хеширования</vt:lpstr>
      <vt:lpstr>Алгоритмы хеширования</vt:lpstr>
      <vt:lpstr>Примеры хеш-сумм</vt:lpstr>
      <vt:lpstr>Требования к хеш-функциям</vt:lpstr>
      <vt:lpstr>Пример свойств хеш-сумм</vt:lpstr>
      <vt:lpstr>Использование хеш-функций</vt:lpstr>
      <vt:lpstr>Обеспечение конфиденциальности информации</vt:lpstr>
      <vt:lpstr>Алгоритмические меры обеспечения конфиденциальности информации</vt:lpstr>
      <vt:lpstr>Свойства симметричных криптографических алгоритмов</vt:lpstr>
      <vt:lpstr>Недостатки симметричного шифрования</vt:lpstr>
      <vt:lpstr>Асимметричные криптографические алгоритмы</vt:lpstr>
      <vt:lpstr>Асимметричные криптографические алгоритмы</vt:lpstr>
      <vt:lpstr>Свойства асимметричных криптографических алгоритмов</vt:lpstr>
      <vt:lpstr>Последовательность асимметричного шифрования</vt:lpstr>
      <vt:lpstr>Уязвимость шифрования с открытым ключом – атака посредника</vt:lpstr>
      <vt:lpstr>Борьба с атакой посредника </vt:lpstr>
      <vt:lpstr>Недостатки асимметричного шифрования</vt:lpstr>
      <vt:lpstr>Прикладные криптосистемы</vt:lpstr>
      <vt:lpstr>Благодарю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Защита информации в ходе медико-биологического эксперимента</dc:title>
  <dc:creator>AVG</dc:creator>
  <cp:lastModifiedBy>AVG</cp:lastModifiedBy>
  <cp:revision>20</cp:revision>
  <dcterms:created xsi:type="dcterms:W3CDTF">2017-12-04T17:24:07Z</dcterms:created>
  <dcterms:modified xsi:type="dcterms:W3CDTF">2018-12-21T04:52:04Z</dcterms:modified>
</cp:coreProperties>
</file>