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85" r:id="rId5"/>
    <p:sldId id="286" r:id="rId6"/>
    <p:sldId id="257" r:id="rId7"/>
    <p:sldId id="258" r:id="rId8"/>
    <p:sldId id="259" r:id="rId9"/>
    <p:sldId id="26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303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533400"/>
            <a:ext cx="5484444" cy="3831704"/>
          </a:xfrm>
        </p:spPr>
        <p:txBody>
          <a:bodyPr>
            <a:noAutofit/>
          </a:bodyPr>
          <a:lstStyle/>
          <a:p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Основы радиобиологии и дозиметрии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Острой лучевой болезнью (ОЛБ) называют совокупность клинических синдромов, развивающихся при кратковременном (от нескольких секунд до 3 суток) облучении в дозах, превышающих 1 Гр на всё тело.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ОЛБ при относительно равномерном и неравномерном общем внешнем </a:t>
            </a:r>
            <a:r>
              <a:rPr lang="ru-RU" sz="2700" dirty="0" err="1" smtClean="0"/>
              <a:t>γ-облучении </a:t>
            </a:r>
            <a:r>
              <a:rPr lang="ru-RU" sz="2700" dirty="0" smtClean="0"/>
              <a:t>человека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861048"/>
            <a:ext cx="3672408" cy="216024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«Классический» вариант ОЛБ. </a:t>
            </a:r>
          </a:p>
          <a:p>
            <a:pPr>
              <a:buNone/>
            </a:pPr>
            <a:r>
              <a:rPr lang="ru-RU" b="1" dirty="0" smtClean="0"/>
              <a:t>	Возникает обычно при нахождении человека </a:t>
            </a:r>
            <a:r>
              <a:rPr lang="ru-RU" b="1" i="1" dirty="0" smtClean="0"/>
              <a:t>на значительном удалении от мощного источника проникающего ионизирующего излучения.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93305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492896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 smtClean="0"/>
              <a:t>Острая лучевая болезнь от относительно </a:t>
            </a:r>
            <a:r>
              <a:rPr lang="ru-RU" b="1" i="1" dirty="0" smtClean="0"/>
              <a:t>равномерного общего облучения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2564904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 smtClean="0"/>
              <a:t>Острая лучевая болезнь от относительно </a:t>
            </a:r>
            <a:r>
              <a:rPr lang="ru-RU" b="1" i="1" dirty="0" smtClean="0"/>
              <a:t>неравномерного общего облучения 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771800" y="2060848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364088" y="2060848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62528" y="1628800"/>
            <a:ext cx="5174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Острая лучевая болезнь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3861048"/>
            <a:ext cx="3456384" cy="17543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Возникает при нахождении человека </a:t>
            </a:r>
            <a:r>
              <a:rPr lang="ru-RU" b="1" i="1" dirty="0" smtClean="0"/>
              <a:t>вблизи от источника ионизирующего излучения или при экранировании отдельных частей тела.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/>
              <a:t>ОЛБ при относительно равномерном общем облучении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В течении ОЛБ различают 3 периода: </a:t>
            </a:r>
          </a:p>
          <a:p>
            <a:r>
              <a:rPr lang="en-US" b="1" dirty="0" smtClean="0"/>
              <a:t>I.</a:t>
            </a:r>
            <a:r>
              <a:rPr lang="ru-RU" b="1" dirty="0" smtClean="0"/>
              <a:t>Период формирования. </a:t>
            </a:r>
          </a:p>
          <a:p>
            <a:r>
              <a:rPr lang="en-US" b="1" dirty="0" smtClean="0"/>
              <a:t>II.</a:t>
            </a:r>
            <a:r>
              <a:rPr lang="ru-RU" b="1" dirty="0" smtClean="0"/>
              <a:t>Период восстановления. </a:t>
            </a:r>
          </a:p>
          <a:p>
            <a:r>
              <a:rPr lang="en-US" b="1" dirty="0" smtClean="0"/>
              <a:t>III.</a:t>
            </a:r>
            <a:r>
              <a:rPr lang="ru-RU" b="1" dirty="0" smtClean="0"/>
              <a:t>Период исходов и последствий.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Период формирования ОЛБ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фаза первичной реакции; </a:t>
            </a:r>
          </a:p>
          <a:p>
            <a:r>
              <a:rPr lang="ru-RU" b="1" dirty="0" smtClean="0"/>
              <a:t>фаза кажущегося клинического благополучия (скрытая, или латентная, фаза); </a:t>
            </a:r>
          </a:p>
          <a:p>
            <a:r>
              <a:rPr lang="ru-RU" b="1" dirty="0" smtClean="0"/>
              <a:t>фаза выраженных клинических проявлений (фаза разгара болезни); </a:t>
            </a:r>
          </a:p>
          <a:p>
            <a:r>
              <a:rPr lang="ru-RU" b="1" dirty="0" smtClean="0"/>
              <a:t>фаза раннего (непосредственного) восстановления. </a:t>
            </a:r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err="1" smtClean="0"/>
              <a:t>Фазность</a:t>
            </a:r>
            <a:r>
              <a:rPr lang="ru-RU" b="1" i="1" dirty="0" smtClean="0"/>
              <a:t> периода формирования наиболее четко проявляется при костномозговой форме и частично – при кишечной форме лучевой болезни.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Фаза первичной реакции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Первичная реакция </a:t>
            </a:r>
            <a:r>
              <a:rPr lang="ru-RU" b="1" i="1" dirty="0" smtClean="0"/>
              <a:t>возникает в зависимости от дозы через несколько минут или через несколько часов после облучения. Длится от нескольких часов до 3-4 </a:t>
            </a:r>
            <a:r>
              <a:rPr lang="ru-RU" b="1" i="1" dirty="0" err="1" smtClean="0"/>
              <a:t>сут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Симптомы первичной реакции на облучение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тошнота; </a:t>
            </a:r>
          </a:p>
          <a:p>
            <a:r>
              <a:rPr lang="ru-RU" b="1" dirty="0" smtClean="0"/>
              <a:t>рвота (от однократной до многократной и неукротимой), особенно после приема жидкости; </a:t>
            </a:r>
          </a:p>
          <a:p>
            <a:r>
              <a:rPr lang="ru-RU" b="1" dirty="0" smtClean="0"/>
              <a:t>отсутствие аппетита; </a:t>
            </a:r>
          </a:p>
          <a:p>
            <a:r>
              <a:rPr lang="ru-RU" b="1" dirty="0" smtClean="0"/>
              <a:t>ощущение сухости и горечи во рту; </a:t>
            </a:r>
          </a:p>
          <a:p>
            <a:r>
              <a:rPr lang="ru-RU" b="1" dirty="0" smtClean="0"/>
              <a:t>чувство тяжести в голове, головная боль, общая слабость, сонливость; </a:t>
            </a:r>
          </a:p>
          <a:p>
            <a:r>
              <a:rPr lang="ru-RU" b="1" dirty="0" err="1" smtClean="0"/>
              <a:t>шокоподобное</a:t>
            </a:r>
            <a:r>
              <a:rPr lang="ru-RU" b="1" dirty="0" smtClean="0"/>
              <a:t> состояние; </a:t>
            </a:r>
          </a:p>
          <a:p>
            <a:r>
              <a:rPr lang="ru-RU" b="1" dirty="0" smtClean="0"/>
              <a:t>гипотензия; </a:t>
            </a:r>
          </a:p>
          <a:p>
            <a:r>
              <a:rPr lang="ru-RU" b="1" dirty="0" smtClean="0"/>
              <a:t>кратковременная потеря сознания; </a:t>
            </a:r>
          </a:p>
          <a:p>
            <a:r>
              <a:rPr lang="ru-RU" b="1" dirty="0" smtClean="0"/>
              <a:t>диарея; </a:t>
            </a:r>
          </a:p>
          <a:p>
            <a:r>
              <a:rPr lang="ru-RU" b="1" dirty="0" smtClean="0"/>
              <a:t>повышенная температура; </a:t>
            </a:r>
          </a:p>
          <a:p>
            <a:r>
              <a:rPr lang="ru-RU" b="1" dirty="0" smtClean="0"/>
              <a:t>в периферической крови в первые сутки после облучения наблюдается </a:t>
            </a:r>
            <a:r>
              <a:rPr lang="ru-RU" b="1" i="1" dirty="0" err="1" smtClean="0"/>
              <a:t>нейтрофильный</a:t>
            </a:r>
            <a:r>
              <a:rPr lang="ru-RU" b="1" i="1" dirty="0" smtClean="0"/>
              <a:t> лейкоцитоз и </a:t>
            </a:r>
            <a:r>
              <a:rPr lang="ru-RU" b="1" i="1" dirty="0" err="1" smtClean="0"/>
              <a:t>лимфопения</a:t>
            </a:r>
            <a:r>
              <a:rPr lang="ru-RU" b="1" i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Скрытый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Продолжительность этой фазы зависит от дозы: </a:t>
            </a:r>
          </a:p>
          <a:p>
            <a:r>
              <a:rPr lang="ru-RU" b="1" dirty="0" smtClean="0"/>
              <a:t>может длиться 30 суток (при дозах 1-2 Гр), </a:t>
            </a:r>
          </a:p>
          <a:p>
            <a:r>
              <a:rPr lang="ru-RU" b="1" dirty="0" smtClean="0"/>
              <a:t>может вообще отсутствовать (при дозах более 10 Гр). </a:t>
            </a:r>
            <a:endParaRPr lang="ru-RU" dirty="0" smtClean="0"/>
          </a:p>
          <a:p>
            <a:r>
              <a:rPr lang="ru-RU" b="1" dirty="0" smtClean="0"/>
              <a:t>в ранние сроки латентной фазы наблюдается </a:t>
            </a:r>
            <a:r>
              <a:rPr lang="ru-RU" b="1" i="1" dirty="0" err="1" smtClean="0"/>
              <a:t>лимфопения</a:t>
            </a:r>
            <a:r>
              <a:rPr lang="ru-RU" b="1" i="1" dirty="0" smtClean="0"/>
              <a:t>; </a:t>
            </a:r>
          </a:p>
          <a:p>
            <a:r>
              <a:rPr lang="ru-RU" b="1" dirty="0" smtClean="0"/>
              <a:t>в средние или поздние сроки латентной фазы наблюдаются: </a:t>
            </a:r>
            <a:endParaRPr lang="ru-RU" dirty="0" smtClean="0"/>
          </a:p>
          <a:p>
            <a:r>
              <a:rPr lang="ru-RU" b="1" i="1" dirty="0" err="1" smtClean="0"/>
              <a:t>орофарингеальный</a:t>
            </a:r>
            <a:r>
              <a:rPr lang="ru-RU" b="1" i="1" dirty="0" smtClean="0"/>
              <a:t> синдром (гиперемия и эрозия слизистых рта и глотки), </a:t>
            </a:r>
          </a:p>
          <a:p>
            <a:r>
              <a:rPr lang="ru-RU" b="1" i="1" dirty="0" smtClean="0"/>
              <a:t>выпадение волос (при облучении в дозах не менее 4 Гр); </a:t>
            </a:r>
          </a:p>
          <a:p>
            <a:r>
              <a:rPr lang="ru-RU" b="1" i="1" dirty="0" smtClean="0"/>
              <a:t>тромбоцитопения и </a:t>
            </a:r>
            <a:r>
              <a:rPr lang="ru-RU" b="1" i="1" dirty="0" err="1" smtClean="0"/>
              <a:t>нейтрофильная</a:t>
            </a:r>
            <a:r>
              <a:rPr lang="ru-RU" b="1" i="1" dirty="0" smtClean="0"/>
              <a:t> лейкопения; </a:t>
            </a:r>
          </a:p>
          <a:p>
            <a:r>
              <a:rPr lang="ru-RU" b="1" dirty="0" smtClean="0"/>
              <a:t>подавление ранних стадий </a:t>
            </a:r>
            <a:r>
              <a:rPr lang="ru-RU" b="1" i="1" dirty="0" smtClean="0"/>
              <a:t>сперматогенеза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Фаза выраженных клинических проявлений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В зависимости от дозы облучения может </a:t>
            </a:r>
            <a:r>
              <a:rPr lang="ru-RU" b="1" i="1" dirty="0" smtClean="0"/>
              <a:t>наступать либо уже на 1-2 сутки, либо на 5-7 неделе после облучения. </a:t>
            </a:r>
          </a:p>
          <a:p>
            <a:r>
              <a:rPr lang="ru-RU" b="1" dirty="0" smtClean="0"/>
              <a:t>Для этой фазы наиболее типичны </a:t>
            </a:r>
            <a:r>
              <a:rPr lang="ru-RU" b="1" i="1" dirty="0" smtClean="0"/>
              <a:t>инфекционные осложнения и кровотечения, протекающие на фоне глубокой </a:t>
            </a:r>
            <a:r>
              <a:rPr lang="ru-RU" b="1" i="1" dirty="0" err="1" smtClean="0"/>
              <a:t>нейтрофильной</a:t>
            </a:r>
            <a:r>
              <a:rPr lang="ru-RU" b="1" i="1" dirty="0" smtClean="0"/>
              <a:t> лейкопении и тромбоцитопении. </a:t>
            </a:r>
          </a:p>
          <a:p>
            <a:r>
              <a:rPr lang="ru-RU" b="1" dirty="0" smtClean="0"/>
              <a:t>При более высоких дозах – </a:t>
            </a:r>
            <a:r>
              <a:rPr lang="ru-RU" b="1" i="1" dirty="0" smtClean="0"/>
              <a:t>глубокие кишечные нарушения (энтерит, парез, непроходимость), расстройства центральной регуляции кровообращения, отек мозга.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</a:rPr>
              <a:t>Клинические синдромы ОЛБ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Гематологический (</a:t>
            </a:r>
            <a:r>
              <a:rPr lang="ru-RU" sz="2800" dirty="0" err="1" smtClean="0">
                <a:latin typeface="Times New Roman" pitchFamily="18" charset="0"/>
              </a:rPr>
              <a:t>панцитопенический</a:t>
            </a:r>
            <a:r>
              <a:rPr lang="ru-RU" sz="2800" dirty="0" smtClean="0">
                <a:latin typeface="Times New Roman" pitchFamily="18" charset="0"/>
              </a:rPr>
              <a:t>) синдром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Геморрагический синдром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Синдром инфекционных осложнений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Синдром функционального и органического поражения ЦНС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Синдром эндокринных расстройств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Синдром эндогенной токсемии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Синдром кишечных расстройств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Фаза раннего восстановления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	Фаза раннего восстановления начинается с 45-50 суток после облучения.</a:t>
            </a:r>
          </a:p>
          <a:p>
            <a:pPr>
              <a:buNone/>
            </a:pPr>
            <a:r>
              <a:rPr lang="ru-RU" b="1" dirty="0" smtClean="0"/>
              <a:t> Показатели начала фазы раннего восстановления: </a:t>
            </a:r>
            <a:endParaRPr lang="ru-RU" dirty="0" smtClean="0"/>
          </a:p>
          <a:p>
            <a:r>
              <a:rPr lang="ru-RU" b="1" dirty="0" smtClean="0"/>
              <a:t>нормализация температуры тела; </a:t>
            </a:r>
          </a:p>
          <a:p>
            <a:r>
              <a:rPr lang="ru-RU" b="1" dirty="0" smtClean="0"/>
              <a:t>улучшение самочувствия; </a:t>
            </a:r>
          </a:p>
          <a:p>
            <a:r>
              <a:rPr lang="ru-RU" b="1" dirty="0" smtClean="0"/>
              <a:t>улучшение аппетита; </a:t>
            </a:r>
          </a:p>
          <a:p>
            <a:r>
              <a:rPr lang="ru-RU" b="1" dirty="0" smtClean="0"/>
              <a:t>начало восстановление массы тела; </a:t>
            </a:r>
          </a:p>
          <a:p>
            <a:r>
              <a:rPr lang="ru-RU" b="1" dirty="0" smtClean="0"/>
              <a:t>прекращение кровоточивости; </a:t>
            </a:r>
          </a:p>
          <a:p>
            <a:r>
              <a:rPr lang="ru-RU" b="1" dirty="0" smtClean="0"/>
              <a:t>постепенная нормализация морфологических показателей крови (числа лейкоцитов, тромбоцитов, эритроцитов).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Проникающая радиация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представляет собой поток нейтронов и гамма-лучей, которые оказывают свое действие в  момент взрыва и в течение последующего короткого промежутка времени</a:t>
            </a:r>
          </a:p>
          <a:p>
            <a:endParaRPr lang="ru-RU" dirty="0"/>
          </a:p>
        </p:txBody>
      </p:sp>
      <p:pic>
        <p:nvPicPr>
          <p:cNvPr id="4" name="Picture 2" descr="C:\Users\user\Desktop\Ш\scifi-predictions-atomic-bomb-110527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0"/>
            <a:ext cx="316835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В зависимости от поглощенной дозы излучения различают </a:t>
            </a:r>
            <a:r>
              <a:rPr lang="ru-RU" b="1" i="1" dirty="0" smtClean="0"/>
              <a:t>4 степени тяжести ОЛБ от относительно равномерного облучения: 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b="1" dirty="0" smtClean="0"/>
              <a:t>1-2 Гр: ОЛБ I степени (легкой степени), </a:t>
            </a:r>
          </a:p>
          <a:p>
            <a:r>
              <a:rPr lang="ru-RU" b="1" dirty="0" smtClean="0"/>
              <a:t>2-4 Гр: ОЛБ II степени (средней степени), </a:t>
            </a:r>
          </a:p>
          <a:p>
            <a:r>
              <a:rPr lang="ru-RU" b="1" dirty="0" smtClean="0"/>
              <a:t>4-6 Гр: ОЛБ III степени (тяжелой степени), </a:t>
            </a:r>
          </a:p>
          <a:p>
            <a:r>
              <a:rPr lang="ru-RU" b="1" dirty="0" smtClean="0"/>
              <a:t>свыше 6 Гр: ОЛБ IV степени (крайне тяжелой степени).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Характеристика ОЛБ </a:t>
            </a:r>
            <a:r>
              <a:rPr lang="en-US" dirty="0" smtClean="0"/>
              <a:t>I </a:t>
            </a:r>
            <a:r>
              <a:rPr lang="ru-RU" dirty="0" smtClean="0"/>
              <a:t>степени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7239000" cy="57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872208"/>
                <a:gridCol w="3528392"/>
                <a:gridCol w="1262336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Клиническая форма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клинического течения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29760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1-2 Гр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Типичная, или </a:t>
                      </a:r>
                      <a:r>
                        <a:rPr kumimoji="0" lang="ru-RU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костно-мозговая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форма 	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реакция.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Наблюдается в 30-50%. Начинается через 2-6 часов после облучения. Прекращается в день облучения.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Тошнота и 1-2-кратная рвота.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Температура тела нормальная.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Латентная фаза. Длится 4-5нед.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Наступает на 5-7-й неделе.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периферической крови в фазе разгара: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Нейтрофилы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1-2 тыс./мкл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Тромбоциты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40-100 тыс./мкл</a:t>
                      </a:r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раннего восстановления начинается с 45-50-х </a:t>
                      </a:r>
                      <a:r>
                        <a:rPr kumimoji="0" lang="ru-RU" sz="1600" b="0" i="1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71184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ОЛБ </a:t>
            </a:r>
            <a:r>
              <a:rPr lang="en-US" dirty="0" smtClean="0"/>
              <a:t>II </a:t>
            </a:r>
            <a:r>
              <a:rPr lang="ru-RU" dirty="0" smtClean="0"/>
              <a:t>степени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7012632" cy="631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656184"/>
                <a:gridCol w="3600400"/>
                <a:gridCol w="1179984"/>
              </a:tblGrid>
              <a:tr h="662763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клинического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5649261">
                <a:tc>
                  <a:txBody>
                    <a:bodyPr/>
                    <a:lstStyle/>
                    <a:p>
                      <a:r>
                        <a:rPr lang="ru-RU" dirty="0" smtClean="0"/>
                        <a:t>2-4 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Типичная, или </a:t>
                      </a:r>
                      <a:r>
                        <a:rPr kumimoji="0" lang="ru-RU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костно-мозговая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форма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Развивается в 70-80% через 1-4 ч. после облучения. Продолжительность от 4 до 10 часов. Рвота повторная. Слабость, недомогание. Температура тела повышена до 37-38ºС.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Латентная фаза. Длится </a:t>
                      </a:r>
                      <a:r>
                        <a:rPr kumimoji="0" lang="ru-RU" sz="1600" b="0" i="1" u="non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 нед. </a:t>
                      </a:r>
                      <a:endParaRPr kumimoji="0" lang="ru-RU" sz="1600" b="0" i="1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Наступает на 4-5-й неделе.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Наблюдаются геморрагический, астенический синдром (повышенная утомляемость). Возможны инфекционные осложнения.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периферической крови в фазе разгара: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Нейтрофилы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0,5-1,5 тыс./мкл </a:t>
                      </a:r>
                    </a:p>
                    <a:p>
                      <a:r>
                        <a:rPr kumimoji="0" lang="ru-RU" sz="1600" b="0" i="1" u="non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Тромбоциты </a:t>
                      </a:r>
                      <a:r>
                        <a:rPr kumimoji="0" lang="ru-RU" sz="1600" b="0" u="non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20-40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kumimoji="0" lang="ru-RU" sz="1600" b="0" u="non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./мкл</a:t>
                      </a:r>
                      <a:endParaRPr kumimoji="0" lang="ru-RU" sz="1600" b="0" i="1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раннего восстановления начинается к концу 2-го месяца</a:t>
                      </a:r>
                      <a:r>
                        <a:rPr kumimoji="0" lang="ru-RU" sz="1600" b="0" i="1" u="non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600" b="0" i="1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Относительно</a:t>
                      </a:r>
                      <a:r>
                        <a:rPr lang="ru-RU" baseline="0" dirty="0" smtClean="0"/>
                        <a:t> 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776864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ОЛБ </a:t>
            </a:r>
            <a:r>
              <a:rPr lang="en-US" dirty="0" smtClean="0"/>
              <a:t>III</a:t>
            </a:r>
            <a:r>
              <a:rPr lang="ru-RU" dirty="0" smtClean="0"/>
              <a:t> степени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352928" cy="807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656184"/>
                <a:gridCol w="4032448"/>
                <a:gridCol w="1944216"/>
              </a:tblGrid>
              <a:tr h="657663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клинического</a:t>
                      </a:r>
                      <a:r>
                        <a:rPr lang="ru-RU" baseline="0" dirty="0" smtClean="0"/>
                        <a:t>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7422201">
                <a:tc>
                  <a:txBody>
                    <a:bodyPr/>
                    <a:lstStyle/>
                    <a:p>
                      <a:r>
                        <a:rPr lang="ru-RU" dirty="0" smtClean="0"/>
                        <a:t>4-6 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Типичная 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костно-мозговая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Наблюдается в 100% случаев.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Начинается через 30 мин. – 1,5 часа после облучения.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– от 12 часов до 1,5 </a:t>
                      </a:r>
                      <a:r>
                        <a:rPr kumimoji="0" lang="ru-RU" sz="1600" b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Многократная рвота. Значительное недомогание.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Температура тела повышена до 38ºС.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Латентная фаза. Длится 1,5-3 недели. С конца 1-й недели возможны проявления </a:t>
                      </a:r>
                      <a:r>
                        <a:rPr kumimoji="0" lang="ru-RU" sz="1600" b="0" i="1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орофарингеального</a:t>
                      </a:r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синдрома и эритема кожи.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Наступает на 2-5-й неделе.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Наблюдаются тяжелые инфекционные и геморрагические осложнения. </a:t>
                      </a:r>
                    </a:p>
                    <a:p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периферической крови в фазе разгара: </a:t>
                      </a:r>
                    </a:p>
                    <a:p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Нейтрофилы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0,1-0,5 тыс./мкл</a:t>
                      </a:r>
                      <a:r>
                        <a:rPr kumimoji="0" lang="ru-RU" sz="1600" b="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Тромбоциты </a:t>
                      </a:r>
                      <a:r>
                        <a:rPr kumimoji="0" lang="ru-RU" sz="16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10-30 тыс./мкл </a:t>
                      </a:r>
                      <a:r>
                        <a:rPr kumimoji="0" lang="ru-RU" sz="18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b="0" i="1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Сомнительный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776864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ОЛБ </a:t>
            </a:r>
            <a:r>
              <a:rPr lang="en-US" dirty="0" smtClean="0"/>
              <a:t>IV</a:t>
            </a:r>
            <a:r>
              <a:rPr lang="ru-RU" dirty="0" smtClean="0"/>
              <a:t> степени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005840"/>
          <a:ext cx="82809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645840"/>
                <a:gridCol w="345638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r>
                        <a:rPr lang="ru-RU" baseline="0" dirty="0" smtClean="0"/>
                        <a:t>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6-10 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Костно-мозговая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 развивается через 20-30 мин. Длится  до 3-4 </a:t>
                      </a:r>
                      <a:r>
                        <a:rPr kumimoji="0" lang="ru-RU" sz="18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Многократная рвота. Значительное недомогание. </a:t>
                      </a:r>
                      <a:r>
                        <a:rPr kumimoji="0" lang="ru-RU" sz="18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Т-ра</a:t>
                      </a:r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от 38ºС и выше. </a:t>
                      </a:r>
                    </a:p>
                    <a:p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Латентная фаза. Нечеткая. Некоторое улучшении состояния к 3-4 </a:t>
                      </a:r>
                      <a:r>
                        <a:rPr kumimoji="0" lang="ru-RU" sz="18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Слабость и утомляемость. Орофарингеальный синдром. </a:t>
                      </a:r>
                    </a:p>
                    <a:p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Наступает на 8-12 </a:t>
                      </a:r>
                      <a:r>
                        <a:rPr kumimoji="0" lang="ru-RU" sz="18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Кишечные нарушения. Почти полное исчезновение из крови нейтрофилов и тромбоцитов.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9675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Характеристикса</a:t>
            </a:r>
            <a:r>
              <a:rPr lang="ru-RU" sz="3200" dirty="0" smtClean="0"/>
              <a:t> молниеносных форм ОЛБ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799288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2"/>
                <a:gridCol w="1641780"/>
                <a:gridCol w="432048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клинического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4591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10-20 Гр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Кишечная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реакция. Развивается через 20-30 мин. Длится – до 3-4 </a:t>
                      </a:r>
                      <a:r>
                        <a:rPr kumimoji="0" lang="ru-RU" sz="16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Неукротимая рвота. Диарея. Помрачение сознание. Температура тела выше 38ºС. </a:t>
                      </a:r>
                    </a:p>
                    <a:p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Латентная фаза практически отсутствует. </a:t>
                      </a:r>
                    </a:p>
                    <a:p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С 6-8 суток резкое ухудшение состояния, вновь усиливается рвота, боли в животе, диарея. Развиваются тяжелые поражения слизистой полости рта и глотки. Резкое снижение числа нейтрофилов и тромбоцитов в крови. Гибель на 8-15 сутки при явлениях энтерита, пареза (паралича) или непроходимости кишечника, а также сердечно-сосудистой недостаточности.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548680"/>
          <a:ext cx="77152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656184"/>
                <a:gridCol w="3744416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клинического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20-80</a:t>
                      </a:r>
                      <a:r>
                        <a:rPr lang="ru-RU" baseline="0" dirty="0" smtClean="0"/>
                        <a:t> 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Сосудисто-токсемическая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Первичная реакция развивается через 10-20 мин. Неукротимая рвота. Диарея. Помрачение сознания. Температура тела выше 38ºС. Латентная фаза отсутствует. </a:t>
                      </a:r>
                    </a:p>
                    <a:p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разгара. С 2-4 </a:t>
                      </a:r>
                      <a:r>
                        <a:rPr kumimoji="0" lang="ru-RU" sz="16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общая интоксикация, гемодинамические нарушения, слабость, головная боль, тахикардия. С 3-5 </a:t>
                      </a:r>
                      <a:r>
                        <a:rPr kumimoji="0" lang="ru-RU" sz="16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r>
                        <a:rPr kumimoji="0" lang="ru-RU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отек мозга. Центральные расстройства регуляции кровообращения являются непосредственной причиной летального исхода на 4-7-е сутки. Изменения в крови иногда даже не успевают развиться.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1609725"/>
          <a:ext cx="842493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86"/>
                <a:gridCol w="1814209"/>
                <a:gridCol w="4304490"/>
                <a:gridCol w="14561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клинического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80-100 Грей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Церебральная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облучения возможна потеря сознания. Неукротимая рвота и диарея. Изменение уровня  сознания, отек мозга, прогрессирующая гипотония. </a:t>
                      </a:r>
                    </a:p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Смерть – на 1-3-и сутки. </a:t>
                      </a:r>
                    </a:p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крови не успевают развиться.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Абсолютно неблагоприятный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35280" cy="73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Острые лучевые поражения у человека при неравномерном облучении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2808312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общее относительно неравномерное облучение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916832"/>
            <a:ext cx="2592288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локальное (местное) или парциальное облучение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835696" y="1052736"/>
            <a:ext cx="720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68144" y="1052736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73016"/>
            <a:ext cx="3384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Неравномерность облучения создается в результате 1) ослабления излучения по глубине тела человека или 2) частичного экранирования некоторых участков тела внешними предметами.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3573017"/>
            <a:ext cx="29523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Неравномерность облучения создается в результате 1) экранирования (случайного или специального) большей части тела или 2) локального радиационного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Местные лучевые поражения при облучении головы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Характерна выраженная </a:t>
            </a:r>
            <a:r>
              <a:rPr lang="ru-RU" b="1" i="1" dirty="0" smtClean="0"/>
              <a:t>первичная реакция: тошнота, рвота, головная боль, гиперемия кожи лица, слизистых оболочек носа и полости рта. </a:t>
            </a:r>
          </a:p>
          <a:p>
            <a:r>
              <a:rPr lang="ru-RU" b="1" dirty="0" smtClean="0"/>
              <a:t>Позднее возникают местные </a:t>
            </a:r>
            <a:r>
              <a:rPr lang="ru-RU" b="1" i="1" dirty="0" smtClean="0"/>
              <a:t>геморрагические явления боль при движении глазных яблок, чувство жжения в области век, воспаление слизистых оболочек носа и полости рта. </a:t>
            </a:r>
          </a:p>
          <a:p>
            <a:r>
              <a:rPr lang="ru-RU" b="1" dirty="0" smtClean="0"/>
              <a:t>На 17-18-е сутки может произойти </a:t>
            </a:r>
            <a:r>
              <a:rPr lang="ru-RU" b="1" i="1" dirty="0" smtClean="0"/>
              <a:t>эпиляция бровей, ресниц и волос на голове (при дозах &gt; 4 Гр; стойкая эпиляция при доза &gt;7 Гр). </a:t>
            </a:r>
          </a:p>
          <a:p>
            <a:r>
              <a:rPr lang="ru-RU" b="1" dirty="0" smtClean="0"/>
              <a:t>При дозах 50-100 Гр на 3-5 сутки развивается </a:t>
            </a:r>
            <a:r>
              <a:rPr lang="ru-RU" b="1" i="1" dirty="0" smtClean="0"/>
              <a:t>отек мозга. </a:t>
            </a:r>
          </a:p>
          <a:p>
            <a:r>
              <a:rPr lang="ru-RU" b="1" dirty="0" smtClean="0"/>
              <a:t>В отдаленные сроки (через несколько лет) формируется </a:t>
            </a:r>
            <a:r>
              <a:rPr lang="ru-RU" b="1" i="1" dirty="0" smtClean="0"/>
              <a:t>катаракта– минимальная однократная </a:t>
            </a:r>
            <a:r>
              <a:rPr lang="ru-RU" b="1" i="1" dirty="0" err="1" smtClean="0"/>
              <a:t>катарактогенная</a:t>
            </a:r>
            <a:r>
              <a:rPr lang="ru-RU" b="1" i="1" dirty="0" smtClean="0"/>
              <a:t> доза составляет 2-6 Гр для </a:t>
            </a:r>
            <a:r>
              <a:rPr lang="ru-RU" b="1" i="1" dirty="0" err="1" smtClean="0"/>
              <a:t>γ- </a:t>
            </a:r>
            <a:r>
              <a:rPr lang="ru-RU" b="1" i="1" dirty="0" smtClean="0"/>
              <a:t>и рентгеновского облучения (нейтронное излучение в 3-9 раз более эффективно в отношении развития катаракты, чем </a:t>
            </a:r>
            <a:r>
              <a:rPr lang="ru-RU" b="1" i="1" dirty="0" err="1" smtClean="0"/>
              <a:t>γ-облучение</a:t>
            </a:r>
            <a:r>
              <a:rPr lang="ru-RU" b="1" i="1" dirty="0" smtClean="0"/>
              <a:t>). 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1"/>
                </a:solidFill>
                <a:latin typeface="Arial" charset="0"/>
              </a:rPr>
              <a:t> Классификация ионизирующих излучений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По наличию массы покоя:     По наличию заряда:       По плотности ионизации: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электромагнитные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            1.</a:t>
            </a:r>
            <a:r>
              <a:rPr lang="ru-RU" sz="2800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нейтральные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2800" i="1" dirty="0" smtClean="0"/>
              <a:t>          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1.редкоионизирующие:</a:t>
            </a:r>
          </a:p>
          <a:p>
            <a:pPr>
              <a:buNone/>
            </a:pPr>
            <a:r>
              <a:rPr lang="ru-RU" sz="2800" i="1" dirty="0" smtClean="0"/>
              <a:t>(не имеют массы покоя)          - рентгеновское,              ( </a:t>
            </a:r>
            <a:r>
              <a:rPr lang="ru-RU" sz="2800" b="1" i="1" dirty="0" smtClean="0"/>
              <a:t>ЛПЭ </a:t>
            </a:r>
            <a:r>
              <a:rPr lang="en-US" sz="2800" b="1" i="1" dirty="0" smtClean="0">
                <a:cs typeface="Arial" charset="0"/>
              </a:rPr>
              <a:t>&lt;</a:t>
            </a:r>
            <a:r>
              <a:rPr lang="ru-RU" sz="2800" b="1" i="1" dirty="0" smtClean="0">
                <a:cs typeface="Arial" charset="0"/>
              </a:rPr>
              <a:t>10 КэВ/мкм</a:t>
            </a:r>
            <a:r>
              <a:rPr lang="ru-RU" sz="2800" i="1" dirty="0" smtClean="0">
                <a:cs typeface="Arial" charset="0"/>
              </a:rPr>
              <a:t>)</a:t>
            </a:r>
            <a:endParaRPr lang="en-US" sz="2800" i="1" dirty="0" smtClean="0">
              <a:cs typeface="Arial" charset="0"/>
            </a:endParaRPr>
          </a:p>
          <a:p>
            <a:pPr>
              <a:buNone/>
            </a:pPr>
            <a:r>
              <a:rPr lang="ru-RU" sz="2800" i="1" dirty="0" smtClean="0"/>
              <a:t>- рентгеновское,                      - гамма-излучение,            все электромагнит-</a:t>
            </a:r>
          </a:p>
          <a:p>
            <a:pPr>
              <a:buNone/>
            </a:pPr>
            <a:r>
              <a:rPr lang="ru-RU" sz="2800" i="1" dirty="0" smtClean="0"/>
              <a:t>- гамма-излучение.                   - нейтроны.                        </a:t>
            </a:r>
            <a:r>
              <a:rPr lang="ru-RU" sz="2800" i="1" dirty="0" err="1" smtClean="0"/>
              <a:t>ные</a:t>
            </a:r>
            <a:r>
              <a:rPr lang="ru-RU" sz="2800" i="1" dirty="0" smtClean="0"/>
              <a:t> излучения,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корпускулярные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                 2</a:t>
            </a:r>
            <a:r>
              <a:rPr lang="ru-RU" sz="2800" i="1" dirty="0" smtClean="0"/>
              <a:t>.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поток</a:t>
            </a:r>
            <a:r>
              <a:rPr lang="ru-RU" sz="2800" i="1" dirty="0" smtClean="0"/>
              <a:t> </a:t>
            </a:r>
            <a:r>
              <a:rPr lang="ru-RU" sz="2800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заряженных</a:t>
            </a:r>
            <a:r>
              <a:rPr lang="ru-RU" sz="2800" i="1" dirty="0" smtClean="0"/>
              <a:t>           </a:t>
            </a:r>
            <a:r>
              <a:rPr lang="el-GR" sz="2800" i="1" dirty="0" smtClean="0">
                <a:cs typeface="Arial" charset="0"/>
              </a:rPr>
              <a:t>β</a:t>
            </a:r>
            <a:r>
              <a:rPr lang="ru-RU" sz="2800" i="1" dirty="0" smtClean="0">
                <a:cs typeface="Arial" charset="0"/>
              </a:rPr>
              <a:t>-излучения.   </a:t>
            </a:r>
          </a:p>
          <a:p>
            <a:pPr>
              <a:buNone/>
            </a:pPr>
            <a:r>
              <a:rPr lang="ru-RU" sz="2800" i="1" dirty="0" smtClean="0">
                <a:cs typeface="Arial" charset="0"/>
              </a:rPr>
              <a:t>(имеют массу покоя)                  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charset="0"/>
              </a:rPr>
              <a:t>частиц:                    2.плотноионизирующие</a:t>
            </a:r>
          </a:p>
          <a:p>
            <a:pPr>
              <a:buNone/>
            </a:pPr>
            <a:r>
              <a:rPr lang="ru-RU" sz="2800" i="1" dirty="0" smtClean="0">
                <a:cs typeface="Arial" charset="0"/>
              </a:rPr>
              <a:t> -</a:t>
            </a:r>
            <a:r>
              <a:rPr lang="el-GR" sz="2800" i="1" dirty="0" smtClean="0">
                <a:cs typeface="Arial" charset="0"/>
              </a:rPr>
              <a:t>β</a:t>
            </a:r>
            <a:r>
              <a:rPr lang="ru-RU" sz="2800" i="1" dirty="0" smtClean="0">
                <a:cs typeface="Arial" charset="0"/>
              </a:rPr>
              <a:t>-частицы,                             - </a:t>
            </a:r>
            <a:r>
              <a:rPr lang="el-GR" sz="2800" i="1" dirty="0" smtClean="0">
                <a:cs typeface="Arial" charset="0"/>
              </a:rPr>
              <a:t>β</a:t>
            </a:r>
            <a:r>
              <a:rPr lang="ru-RU" sz="2800" i="1" dirty="0" smtClean="0">
                <a:cs typeface="Arial" charset="0"/>
              </a:rPr>
              <a:t>-частицы                      </a:t>
            </a:r>
            <a:r>
              <a:rPr lang="ru-RU" sz="2800" i="1" dirty="0" smtClean="0"/>
              <a:t>( </a:t>
            </a:r>
            <a:r>
              <a:rPr lang="ru-RU" sz="2800" b="1" i="1" dirty="0" smtClean="0"/>
              <a:t>ЛПЭ </a:t>
            </a:r>
            <a:r>
              <a:rPr lang="en-US" sz="2800" b="1" i="1" dirty="0" smtClean="0">
                <a:cs typeface="Arial" charset="0"/>
              </a:rPr>
              <a:t>&gt;</a:t>
            </a:r>
            <a:r>
              <a:rPr lang="ru-RU" sz="2800" b="1" i="1" dirty="0" smtClean="0">
                <a:cs typeface="Arial" charset="0"/>
              </a:rPr>
              <a:t>10 КэВ/мкм)</a:t>
            </a:r>
          </a:p>
          <a:p>
            <a:pPr>
              <a:buNone/>
            </a:pPr>
            <a:r>
              <a:rPr lang="ru-RU" sz="2800" b="1" i="1" dirty="0" smtClean="0">
                <a:cs typeface="Arial" charset="0"/>
              </a:rPr>
              <a:t> </a:t>
            </a:r>
            <a:r>
              <a:rPr lang="ru-RU" sz="2800" i="1" dirty="0" smtClean="0">
                <a:cs typeface="Arial" charset="0"/>
              </a:rPr>
              <a:t>-протоны,                                - </a:t>
            </a:r>
            <a:r>
              <a:rPr lang="el-GR" sz="2800" i="1" dirty="0" smtClean="0">
                <a:cs typeface="Arial" charset="0"/>
              </a:rPr>
              <a:t>α</a:t>
            </a:r>
            <a:r>
              <a:rPr lang="ru-RU" sz="2800" i="1" dirty="0" smtClean="0">
                <a:cs typeface="Arial" charset="0"/>
              </a:rPr>
              <a:t>-частицы                      - протоны,       </a:t>
            </a:r>
          </a:p>
          <a:p>
            <a:pPr>
              <a:buNone/>
            </a:pPr>
            <a:r>
              <a:rPr lang="ru-RU" sz="2800" i="1" dirty="0" smtClean="0">
                <a:cs typeface="Arial" charset="0"/>
              </a:rPr>
              <a:t>- </a:t>
            </a:r>
            <a:r>
              <a:rPr lang="el-GR" sz="2800" i="1" dirty="0" smtClean="0">
                <a:cs typeface="Arial" charset="0"/>
              </a:rPr>
              <a:t>α</a:t>
            </a:r>
            <a:r>
              <a:rPr lang="ru-RU" sz="2800" i="1" dirty="0" smtClean="0">
                <a:cs typeface="Arial" charset="0"/>
              </a:rPr>
              <a:t>-частицы,                                                                       - </a:t>
            </a:r>
            <a:r>
              <a:rPr lang="el-GR" sz="2800" i="1" dirty="0" smtClean="0">
                <a:cs typeface="Arial" charset="0"/>
              </a:rPr>
              <a:t>α</a:t>
            </a:r>
            <a:r>
              <a:rPr lang="ru-RU" sz="2800" i="1" dirty="0" smtClean="0">
                <a:cs typeface="Arial" charset="0"/>
              </a:rPr>
              <a:t>-частицы,                 </a:t>
            </a:r>
          </a:p>
          <a:p>
            <a:pPr>
              <a:buNone/>
            </a:pPr>
            <a:r>
              <a:rPr lang="ru-RU" sz="2800" i="1" dirty="0" smtClean="0">
                <a:cs typeface="Arial" charset="0"/>
              </a:rPr>
              <a:t>- нейтроны,                                                                        - нейтроны  </a:t>
            </a:r>
          </a:p>
          <a:p>
            <a:pPr>
              <a:buNone/>
            </a:pPr>
            <a:r>
              <a:rPr lang="ru-RU" sz="2800" i="1" dirty="0" smtClean="0">
                <a:cs typeface="Arial" charset="0"/>
              </a:rPr>
              <a:t>- мезоны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Местные лучевые поражения при облучении области груди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Наиболее опасным является развитие </a:t>
            </a:r>
            <a:r>
              <a:rPr lang="ru-RU" b="1" i="1" dirty="0" smtClean="0"/>
              <a:t>лучевого </a:t>
            </a:r>
            <a:r>
              <a:rPr lang="ru-RU" b="1" i="1" dirty="0" err="1" smtClean="0"/>
              <a:t>пневмонита</a:t>
            </a:r>
            <a:r>
              <a:rPr lang="ru-RU" b="1" i="1" dirty="0" smtClean="0"/>
              <a:t>. Пороговая доза для его развития – 8-10 Гр на область груди, а сроки его появления – от 1 до 3 месяцев после облучения. </a:t>
            </a:r>
          </a:p>
          <a:p>
            <a:r>
              <a:rPr lang="ru-RU" b="1" dirty="0" smtClean="0"/>
              <a:t>Далее начинает развиваться </a:t>
            </a:r>
            <a:r>
              <a:rPr lang="ru-RU" b="1" i="1" dirty="0" smtClean="0"/>
              <a:t>фиброз легких. Сроки его появления – от 4 до 6 месяцев после облучения. </a:t>
            </a:r>
          </a:p>
          <a:p>
            <a:r>
              <a:rPr lang="ru-RU" b="1" dirty="0" smtClean="0"/>
              <a:t>Поражение миокарда (при дозах выше 4-6 Гр на область сердца).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Местные лучевые поражения при облучении области живота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Возникает выраженная </a:t>
            </a:r>
            <a:r>
              <a:rPr lang="ru-RU" b="1" i="1" dirty="0" smtClean="0"/>
              <a:t>первичная реакция – рвота, боли в животе, вздутие кишечника. В дальнейшем возможно появление эрозии слизистой кишечника, а при дозах более 15-20 Гр – непроходимости кишечника и перитонита. Общее состояние значительно хуже, чем при других видах локальных поражений. Характерна значительная потеря массы тела. Течение заболевания затяжное.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Местные лучевые поражения кожи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b="1" i="1" dirty="0" smtClean="0"/>
              <a:t>Наиболее характерное проявление лучевого поражения кожи — эритема (покраснение). Различают 3 волны появления эритемы. </a:t>
            </a:r>
          </a:p>
          <a:p>
            <a:r>
              <a:rPr lang="ru-RU" b="1" i="1" dirty="0" smtClean="0"/>
              <a:t>Первичная </a:t>
            </a:r>
            <a:r>
              <a:rPr lang="ru-RU" b="1" i="1" dirty="0" smtClean="0"/>
              <a:t>(ранняя) эритема </a:t>
            </a:r>
            <a:r>
              <a:rPr lang="ru-RU" b="1" i="1" dirty="0" smtClean="0"/>
              <a:t>возникает </a:t>
            </a:r>
            <a:r>
              <a:rPr lang="ru-RU" b="1" i="1" dirty="0" smtClean="0"/>
              <a:t>через несколько минут или часов (обычно через 12-24 часа) после облучения и сохраняется в течение нескольких часов, максимум – 1 суток. Пороговой дозой для появления первичной эритемы является 3 Гр. </a:t>
            </a:r>
          </a:p>
          <a:p>
            <a:r>
              <a:rPr lang="ru-RU" b="1" i="1" dirty="0" smtClean="0"/>
              <a:t> </a:t>
            </a:r>
            <a:r>
              <a:rPr lang="ru-RU" b="1" i="1" dirty="0" smtClean="0"/>
              <a:t>Основная </a:t>
            </a:r>
            <a:r>
              <a:rPr lang="ru-RU" b="1" i="1" dirty="0" smtClean="0"/>
              <a:t>эритема </a:t>
            </a:r>
            <a:r>
              <a:rPr lang="ru-RU" b="1" i="1" dirty="0" smtClean="0"/>
              <a:t>появляется после скрытого </a:t>
            </a:r>
            <a:r>
              <a:rPr lang="ru-RU" b="1" i="1" dirty="0" smtClean="0"/>
              <a:t>периода в срок от 3-5 суток до 3-4 недель после облучения. В легких случаях (&lt;12 Гр) основная эритема завершается приобретением кожей буроватого оттенка. Кожа становится сухой и начинает шелушиться.</a:t>
            </a:r>
          </a:p>
          <a:p>
            <a:endParaRPr lang="ru-RU" dirty="0" smtClean="0"/>
          </a:p>
          <a:p>
            <a:r>
              <a:rPr lang="ru-RU" b="1" dirty="0" smtClean="0"/>
              <a:t>При </a:t>
            </a:r>
            <a:r>
              <a:rPr lang="ru-RU" b="1" dirty="0" smtClean="0"/>
              <a:t>облучениях в дозе</a:t>
            </a:r>
            <a:r>
              <a:rPr lang="ru-RU" b="1" dirty="0" smtClean="0"/>
              <a:t>12-30 Гр </a:t>
            </a:r>
            <a:r>
              <a:rPr lang="ru-RU" b="1" dirty="0" smtClean="0"/>
              <a:t>основная эритема сопровождается отеком, образованием пузырей, сначала мелких, а затем сливающихся друг с другом с образованием более крупных пузырей. </a:t>
            </a:r>
          </a:p>
          <a:p>
            <a:endParaRPr lang="ru-RU" dirty="0" smtClean="0"/>
          </a:p>
          <a:p>
            <a:r>
              <a:rPr lang="ru-RU" b="1" dirty="0" smtClean="0"/>
              <a:t>При облучении в дозе </a:t>
            </a:r>
            <a:r>
              <a:rPr lang="ru-RU" b="1" dirty="0" smtClean="0"/>
              <a:t>30-50 Гр </a:t>
            </a:r>
            <a:r>
              <a:rPr lang="ru-RU" b="1" dirty="0" smtClean="0"/>
              <a:t>основная эритема завершается </a:t>
            </a:r>
            <a:r>
              <a:rPr lang="ru-RU" b="1" i="1" dirty="0" smtClean="0"/>
              <a:t>эрозией кожи, появлением язв и в особо тяжелых случаях – некрозом кожи.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методы терапии острой лучевой болезни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900" i="1" dirty="0" smtClean="0"/>
              <a:t>трансфузия нейтрофилов, </a:t>
            </a:r>
          </a:p>
          <a:p>
            <a:r>
              <a:rPr lang="ru-RU" sz="2900" i="1" dirty="0" smtClean="0"/>
              <a:t>трансфузия тромбоцитов, </a:t>
            </a:r>
          </a:p>
          <a:p>
            <a:r>
              <a:rPr lang="ru-RU" sz="2900" i="1" dirty="0" smtClean="0"/>
              <a:t>трансфузия эритроцитов (при анемии, обычно возникающей при обильных кровопотерях), </a:t>
            </a:r>
          </a:p>
          <a:p>
            <a:r>
              <a:rPr lang="ru-RU" sz="2900" dirty="0" smtClean="0"/>
              <a:t>мероприятия, направленные на </a:t>
            </a:r>
            <a:r>
              <a:rPr lang="ru-RU" sz="2900" i="1" dirty="0" smtClean="0"/>
              <a:t>ускорение восстановления костного мозга (введение </a:t>
            </a:r>
            <a:r>
              <a:rPr lang="ru-RU" sz="2900" i="1" dirty="0" err="1" smtClean="0"/>
              <a:t>цитокинов</a:t>
            </a:r>
            <a:r>
              <a:rPr lang="ru-RU" sz="2900" i="1" dirty="0" smtClean="0"/>
              <a:t> – низкомолекулярных регуляторных белков), </a:t>
            </a:r>
          </a:p>
          <a:p>
            <a:r>
              <a:rPr lang="ru-RU" sz="2900" i="1" dirty="0" smtClean="0"/>
              <a:t>трансплантация костного мозга (только </a:t>
            </a:r>
            <a:r>
              <a:rPr lang="ru-RU" sz="2900" i="1" dirty="0" err="1" smtClean="0"/>
              <a:t>аутологичного</a:t>
            </a:r>
            <a:r>
              <a:rPr lang="ru-RU" sz="2900" i="1" dirty="0" smtClean="0"/>
              <a:t> [собственного костного мозга, взятого перед облучением] или </a:t>
            </a:r>
            <a:r>
              <a:rPr lang="ru-RU" sz="2900" i="1" dirty="0" err="1" smtClean="0"/>
              <a:t>изологичного</a:t>
            </a:r>
            <a:r>
              <a:rPr lang="ru-RU" sz="2900" i="1" dirty="0" smtClean="0"/>
              <a:t> [от однояйцового близнеца]), </a:t>
            </a:r>
          </a:p>
          <a:p>
            <a:r>
              <a:rPr lang="ru-RU" sz="2900" i="1" dirty="0" smtClean="0"/>
              <a:t>переливание солевых растворов и глюкозы для компенсации утраты воды и электролитов, сопровождающей поражение кишечника, </a:t>
            </a:r>
          </a:p>
          <a:p>
            <a:r>
              <a:rPr lang="ru-RU" sz="2900" dirty="0" smtClean="0"/>
              <a:t>введение одновременно или последовательно </a:t>
            </a:r>
            <a:r>
              <a:rPr lang="ru-RU" sz="2900" i="1" dirty="0" smtClean="0"/>
              <a:t>нескольких антибиотиков широкого антибактериального действия (</a:t>
            </a:r>
            <a:r>
              <a:rPr lang="ru-RU" sz="2900" i="1" dirty="0" err="1" smtClean="0"/>
              <a:t>аминогликозиды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цефалоспорины</a:t>
            </a:r>
            <a:r>
              <a:rPr lang="ru-RU" sz="2900" i="1" dirty="0" smtClean="0"/>
              <a:t>, полусинтетические пенициллины) в максимальных дозировках (раннее назначение антибиотиков наиболее эффективно), </a:t>
            </a:r>
          </a:p>
          <a:p>
            <a:r>
              <a:rPr lang="ru-RU" sz="2900" dirty="0" smtClean="0"/>
              <a:t>неклеточные средства, увеличивающие свертываемость крови и прочность капилляров (</a:t>
            </a:r>
            <a:r>
              <a:rPr lang="ru-RU" sz="2900" dirty="0" err="1" smtClean="0"/>
              <a:t>эригем</a:t>
            </a:r>
            <a:r>
              <a:rPr lang="ru-RU" sz="2900" dirty="0" smtClean="0"/>
              <a:t>, </a:t>
            </a:r>
            <a:r>
              <a:rPr lang="ru-RU" sz="2900" dirty="0" err="1" smtClean="0"/>
              <a:t>дицинон</a:t>
            </a:r>
            <a:r>
              <a:rPr lang="ru-RU" sz="2900" dirty="0" smtClean="0"/>
              <a:t> и др.).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Дозиметрическая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i="1" dirty="0" smtClean="0"/>
              <a:t>	Сведения о величине дозы излучения могут быть получены путем:</a:t>
            </a:r>
          </a:p>
          <a:p>
            <a:pPr fontAlgn="base"/>
            <a:r>
              <a:rPr lang="ru-RU" dirty="0" smtClean="0"/>
              <a:t>измерения дозы на поверхности тела (индивидуальная дозиметрия);</a:t>
            </a:r>
          </a:p>
          <a:p>
            <a:pPr fontAlgn="base"/>
            <a:r>
              <a:rPr lang="ru-RU" dirty="0" smtClean="0"/>
              <a:t>измерение дозы для группы людей, находившихся в сходных условиях (групповая дозиметрия);</a:t>
            </a:r>
          </a:p>
          <a:p>
            <a:pPr fontAlgn="base"/>
            <a:r>
              <a:rPr lang="ru-RU" dirty="0" smtClean="0"/>
              <a:t>расчета по данным о длительности нахождения людей в зоне с определенными уровнями радиации (мощности дозы излучения), измеренными вначале облучения, периодически во время него и в конце периода радиационного воздействия, т.е. при выходе из загрязненной зоны.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Оказание медицинской помощи пострадавшим от</a:t>
            </a:r>
            <a:br>
              <a:rPr lang="ru-RU" sz="2800" b="1" dirty="0" smtClean="0"/>
            </a:br>
            <a:r>
              <a:rPr lang="ru-RU" sz="2800" b="1" dirty="0" smtClean="0"/>
              <a:t>воздействия ионизирующего излучения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Основная задача медицины катастроф при оказании </a:t>
            </a:r>
          </a:p>
          <a:p>
            <a:pPr algn="just">
              <a:buNone/>
            </a:pPr>
            <a:r>
              <a:rPr lang="ru-RU" dirty="0" smtClean="0"/>
              <a:t>медицинской помощи пострадавшим в чрезвычайных ситуациях – своевременное проведение неотложных медицинских мероприятий:</a:t>
            </a:r>
          </a:p>
          <a:p>
            <a:pPr algn="just"/>
            <a:r>
              <a:rPr lang="ru-RU" i="1" dirty="0" smtClean="0"/>
              <a:t>первой помощи, оказываемой лицами, обязанными оказывать первую </a:t>
            </a:r>
            <a:r>
              <a:rPr lang="ru-RU" dirty="0" smtClean="0"/>
              <a:t>помощь в соответствии с федеральным законом и имеющими соответствующую подготовку;</a:t>
            </a:r>
          </a:p>
          <a:p>
            <a:pPr algn="just"/>
            <a:r>
              <a:rPr lang="ru-RU" i="1" dirty="0" smtClean="0"/>
              <a:t>первичной медико-санитарной помощи, оказываемой врачами- </a:t>
            </a:r>
            <a:r>
              <a:rPr lang="ru-RU" dirty="0" smtClean="0"/>
              <a:t>специалистами, включая врачей-специалистов медицинских организаций, оказывающих специализированную, в том числе высокотехнологичную, медицинскую помощь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Мероприятия первой </a:t>
            </a:r>
            <a:r>
              <a:rPr lang="ru-RU" sz="2800" dirty="0" smtClean="0"/>
              <a:t>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Первая помощь оказывается в порядке </a:t>
            </a:r>
            <a:r>
              <a:rPr lang="ru-RU" dirty="0" smtClean="0"/>
              <a:t>само- </a:t>
            </a:r>
            <a:r>
              <a:rPr lang="ru-RU" dirty="0"/>
              <a:t>и взаимопомощи до оказания медицинской </a:t>
            </a:r>
            <a:r>
              <a:rPr lang="ru-RU" dirty="0" smtClean="0"/>
              <a:t>помощи.</a:t>
            </a:r>
          </a:p>
          <a:p>
            <a:pPr algn="just"/>
            <a:r>
              <a:rPr lang="ru-RU" dirty="0" smtClean="0"/>
              <a:t>Пострадавшие </a:t>
            </a:r>
            <a:r>
              <a:rPr lang="ru-RU" dirty="0"/>
              <a:t>с повреждениями, не угрожающими жизни, при выявлении контаминации кожи и одежды РВ должны пройти санитарную обработку и переодеться в чистую одежду в передвижном или стационарном пункте санитарной обработки. </a:t>
            </a:r>
            <a:endParaRPr lang="ru-RU" dirty="0" smtClean="0"/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пострадавших и лиц, участвующих в оказании первой помощи, необходимо использовать средства медицинской защиты </a:t>
            </a:r>
            <a:r>
              <a:rPr lang="ru-RU" dirty="0" smtClean="0"/>
              <a:t>и профилактики.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0548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Мероприятия первой помощи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устранение явлений и воздействий, угрожающих жизни пораженного;</a:t>
            </a:r>
          </a:p>
          <a:p>
            <a:pPr algn="just"/>
            <a:r>
              <a:rPr lang="ru-RU" dirty="0" smtClean="0"/>
              <a:t> проведение мероприятий, устраняющих или снижающих возможность возникновения тяжелых осложнений или развития болезни;</a:t>
            </a:r>
          </a:p>
          <a:p>
            <a:pPr algn="just"/>
            <a:r>
              <a:rPr lang="ru-RU" dirty="0" smtClean="0"/>
              <a:t>выполнение мероприятий, обеспечивающих эвакуацию пораженных без ухудшения их состояния.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Неотложные мероприятия в зоне радиационной аварии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42493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982"/>
                <a:gridCol w="2976113"/>
                <a:gridCol w="1372841"/>
              </a:tblGrid>
              <a:tr h="444961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Мероприятие</a:t>
                      </a:r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от начала </a:t>
                      </a:r>
                      <a:endParaRPr lang="ru-RU" dirty="0"/>
                    </a:p>
                  </a:txBody>
                  <a:tcPr marL="68580" marR="68580"/>
                </a:tc>
              </a:tr>
              <a:tr h="1205972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Экстренная эвакуация пораженных из очага радиационной аварии выполняется при наличии условий, опасных для жизни; при вероятности неконтролируемого облучения.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радиопротектора Б-190 из аптечки (АП)</a:t>
                      </a:r>
                      <a:endParaRPr lang="ru-R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аварийно- спасательных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формирований,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санпостов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сандружин, формирования аварийно-технических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центров, спасатели</a:t>
                      </a:r>
                      <a:endParaRPr lang="ru-R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Немедленно</a:t>
                      </a:r>
                      <a:endParaRPr lang="ru-RU" sz="1400" dirty="0"/>
                    </a:p>
                  </a:txBody>
                  <a:tcPr marL="68580" marR="68580"/>
                </a:tc>
              </a:tr>
              <a:tr h="444961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Снятие загрязненной одежды, санитарная обработка кожных покровов струей прохладной (300 С) воды, обработка волос и слизистых, переодевание.</a:t>
                      </a:r>
                      <a:endParaRPr lang="ru-R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аварийно- спасательных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формирований,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санпостов</a:t>
                      </a:r>
                      <a:endParaRPr lang="ru-R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Первые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минуты</a:t>
                      </a:r>
                      <a:endParaRPr lang="ru-RU" sz="1400" dirty="0"/>
                    </a:p>
                  </a:txBody>
                  <a:tcPr marL="68580" marR="68580"/>
                </a:tc>
              </a:tr>
              <a:tr h="1011016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препаратов индивидуальной аптечки АП. Первая помощь (по жизненным показаниям на месте происшествия), первая и первичная медико-санитарная помощь на сортировочной площадке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аварийно- спасательных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формирований,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санпостов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сандружин, специализированных радиологических бригад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Первые 10–30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</a:p>
                    <a:p>
                      <a:endParaRPr lang="ru-RU" sz="1400" dirty="0"/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82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Иммобилизация, транспортировка в специализированное медицинское учреждение</a:t>
                      </a:r>
                      <a:endParaRPr lang="ru-RU" sz="1400" dirty="0"/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бригад скорой помощи6 и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Специализированных радиологических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бригад</a:t>
                      </a:r>
                      <a:endParaRPr lang="ru-RU" sz="1400" dirty="0"/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Первые 30–60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  <a:endParaRPr lang="ru-RU" sz="1400" dirty="0"/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764704"/>
          </a:xfrm>
        </p:spPr>
        <p:txBody>
          <a:bodyPr/>
          <a:lstStyle/>
          <a:p>
            <a:r>
              <a:rPr lang="ru-RU" dirty="0" smtClean="0"/>
              <a:t>Первая врачебная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239000" cy="5494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прием препаратов противорадиационной аптечки АП по указанию руководителя нештатной спасательной группы или по рекомендации медицинских работников;</a:t>
            </a:r>
          </a:p>
          <a:p>
            <a:r>
              <a:rPr lang="ru-RU" dirty="0" smtClean="0"/>
              <a:t>помощь при первичной реакции на облучение;</a:t>
            </a:r>
          </a:p>
          <a:p>
            <a:r>
              <a:rPr lang="ru-RU" dirty="0" smtClean="0"/>
              <a:t>первая помощь пострадавшим, находящимся под завалами;</a:t>
            </a:r>
          </a:p>
          <a:p>
            <a:r>
              <a:rPr lang="ru-RU" dirty="0" smtClean="0"/>
              <a:t>проведение полной/частичной санитарной обработки, в том числе пострадавшим, неспособным выполнить ее самостоятельно;</a:t>
            </a:r>
          </a:p>
          <a:p>
            <a:r>
              <a:rPr lang="ru-RU" dirty="0" smtClean="0"/>
              <a:t>выполнение транспортной иммобилизации с применением шин и носилок, транспортировки пострадавших в пешем порядке, на санитарном или приспособленном транспорте (включая погрузку и выгрузку) в пункты оказания медицинской помощи;</a:t>
            </a:r>
          </a:p>
          <a:p>
            <a:r>
              <a:rPr lang="ru-RU" dirty="0" smtClean="0"/>
              <a:t>регистрация персональных данных пострадавших и ответственных лиц медицинских формирований, принявших пострадавших.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Радиобиологические эффекты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Детерминированные (</a:t>
            </a:r>
            <a:r>
              <a:rPr lang="ru-RU" b="1" dirty="0" err="1" smtClean="0"/>
              <a:t>нестохастические</a:t>
            </a:r>
            <a:r>
              <a:rPr lang="ru-RU" b="1" dirty="0" smtClean="0"/>
              <a:t>) эффекты облучения </a:t>
            </a:r>
            <a:r>
              <a:rPr lang="ru-RU" dirty="0" smtClean="0"/>
              <a:t>(детерминированный – определенный, причинно обусловленный предшествующими событиями; от лат. </a:t>
            </a:r>
            <a:r>
              <a:rPr lang="ru-RU" dirty="0" err="1" smtClean="0"/>
              <a:t>determino</a:t>
            </a:r>
            <a:r>
              <a:rPr lang="ru-RU" dirty="0" smtClean="0"/>
              <a:t> – определяю) – биологические эффекты, вызванные ионизирующим излучением в облученном организме, которые возникают при достижении определенного дозового порога, а выше дозового порога вероятность их появления и степень проявления увеличиваются с дальнейшим повышением дозы. </a:t>
            </a:r>
          </a:p>
          <a:p>
            <a:r>
              <a:rPr lang="ru-RU" b="1" dirty="0" smtClean="0"/>
              <a:t>Стохастические эффекты облучения </a:t>
            </a:r>
            <a:r>
              <a:rPr lang="ru-RU" dirty="0" smtClean="0"/>
              <a:t>(стохастический – случайный, вероятностный; от греч. </a:t>
            </a:r>
            <a:r>
              <a:rPr lang="ru-RU" dirty="0" err="1" smtClean="0"/>
              <a:t>stochastikós</a:t>
            </a:r>
            <a:r>
              <a:rPr lang="ru-RU" dirty="0" smtClean="0"/>
              <a:t> – умеющий угадывать) – биологические эффекты, вызванные ионизирующим излучением в облученном организме или его потомстве, не имеющие дозового порога возникновения, вероятность появления которых увеличивается при повышении доз, а тяжесть проявления не зависит от дозы.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Первая врачебная 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При заражении кожных покровов и обмундирования продуктами ядерного взрыва (выше допустимого уровня) </a:t>
            </a:r>
            <a:r>
              <a:rPr lang="ru-RU" dirty="0" err="1" smtClean="0"/>
              <a:t>чсо</a:t>
            </a:r>
            <a:r>
              <a:rPr lang="ru-RU" dirty="0" smtClean="0"/>
              <a:t>, при тошноте и рвоте - 1-2 таблетки </a:t>
            </a:r>
            <a:r>
              <a:rPr lang="ru-RU" dirty="0" err="1" smtClean="0"/>
              <a:t>диметкарба</a:t>
            </a:r>
            <a:r>
              <a:rPr lang="ru-RU" dirty="0" smtClean="0"/>
              <a:t> или </a:t>
            </a:r>
            <a:r>
              <a:rPr lang="ru-RU" dirty="0" err="1" smtClean="0"/>
              <a:t>этаперазина</a:t>
            </a:r>
            <a:r>
              <a:rPr lang="ru-RU" dirty="0" smtClean="0"/>
              <a:t> (по 0,006 г). </a:t>
            </a:r>
          </a:p>
          <a:p>
            <a:pPr algn="just"/>
            <a:r>
              <a:rPr lang="ru-RU" dirty="0" smtClean="0"/>
              <a:t>В случае упорной неукротимой рвоты - I мл 0,1% раствора атропина сульфата </a:t>
            </a:r>
            <a:r>
              <a:rPr lang="ru-RU" dirty="0" err="1" smtClean="0"/>
              <a:t>п</a:t>
            </a:r>
            <a:r>
              <a:rPr lang="ru-RU" dirty="0" smtClean="0"/>
              <a:t>/к;</a:t>
            </a:r>
          </a:p>
          <a:p>
            <a:pPr algn="just"/>
            <a:r>
              <a:rPr lang="ru-RU" dirty="0" smtClean="0"/>
              <a:t>При обезвоживании – в/</a:t>
            </a:r>
            <a:r>
              <a:rPr lang="ru-RU" dirty="0" err="1" smtClean="0"/>
              <a:t>в</a:t>
            </a:r>
            <a:r>
              <a:rPr lang="ru-RU" dirty="0" smtClean="0"/>
              <a:t> изотонический раствор натрия хлорида, обильное питье;</a:t>
            </a:r>
          </a:p>
          <a:p>
            <a:pPr algn="just"/>
            <a:r>
              <a:rPr lang="ru-RU" dirty="0" smtClean="0"/>
              <a:t>При сердечно-сосудистой недостаточности - I мл кордиамина подкожно, I мл 20 % раствора кофеина </a:t>
            </a:r>
            <a:r>
              <a:rPr lang="ru-RU" dirty="0" err="1" smtClean="0"/>
              <a:t>п</a:t>
            </a:r>
            <a:r>
              <a:rPr lang="ru-RU" dirty="0" smtClean="0"/>
              <a:t>/к или I мл 1% раствор </a:t>
            </a:r>
            <a:r>
              <a:rPr lang="ru-RU" dirty="0" err="1" smtClean="0"/>
              <a:t>мезатона</a:t>
            </a:r>
            <a:r>
              <a:rPr lang="ru-RU" dirty="0" smtClean="0"/>
              <a:t> в/м;</a:t>
            </a:r>
          </a:p>
          <a:p>
            <a:pPr algn="just"/>
            <a:r>
              <a:rPr lang="ru-RU" dirty="0" smtClean="0"/>
              <a:t>При судорогах I мл 3 % раствора </a:t>
            </a:r>
            <a:r>
              <a:rPr lang="ru-RU" dirty="0" err="1" smtClean="0"/>
              <a:t>феназепама</a:t>
            </a:r>
            <a:r>
              <a:rPr lang="ru-RU" dirty="0" smtClean="0"/>
              <a:t> или 5 мл 5% раствора </a:t>
            </a:r>
            <a:r>
              <a:rPr lang="ru-RU" dirty="0" err="1" smtClean="0"/>
              <a:t>барбамила</a:t>
            </a:r>
            <a:r>
              <a:rPr lang="ru-RU" dirty="0" smtClean="0"/>
              <a:t> в/м;</a:t>
            </a:r>
          </a:p>
          <a:p>
            <a:pPr algn="just"/>
            <a:r>
              <a:rPr lang="ru-RU" dirty="0" smtClean="0"/>
              <a:t>При диареи, боли в животе - внутрь 2 таблетки </a:t>
            </a:r>
            <a:r>
              <a:rPr lang="ru-RU" dirty="0" err="1" smtClean="0"/>
              <a:t>сулъфадиметоксина</a:t>
            </a:r>
            <a:r>
              <a:rPr lang="ru-RU" dirty="0" smtClean="0"/>
              <a:t> (по 0,5 г), 1-2 таблетки </a:t>
            </a:r>
            <a:r>
              <a:rPr lang="ru-RU" dirty="0" err="1" smtClean="0"/>
              <a:t>фенилсалицилата</a:t>
            </a:r>
            <a:r>
              <a:rPr lang="ru-RU" dirty="0" smtClean="0"/>
              <a:t> с белладонной ("Бесалол") или фталазола (1-2 г);</a:t>
            </a:r>
          </a:p>
          <a:p>
            <a:pPr algn="just"/>
            <a:r>
              <a:rPr lang="ru-RU" dirty="0" smtClean="0"/>
              <a:t>При выраженной кровоточивости - внутрь 100 мл 5% раствора аминокапроновой кислоты, витамины С, Р.</a:t>
            </a:r>
          </a:p>
          <a:p>
            <a:pPr algn="just"/>
            <a:r>
              <a:rPr lang="ru-RU" dirty="0" smtClean="0"/>
              <a:t>Больные ОЛБ I степени после купирования первичной реакции возвращают в подразделения; при наличии проявлений разгара болезни их направляют, как и больных с более тяжелыми поражениями, в специализированный стационар.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Квалифицированная медицинская помощь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18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ПСО</a:t>
            </a:r>
          </a:p>
          <a:p>
            <a:r>
              <a:rPr lang="ru-RU" dirty="0" smtClean="0"/>
              <a:t>При упорной рвоте - I мл 2,5% раствора </a:t>
            </a:r>
            <a:r>
              <a:rPr lang="ru-RU" dirty="0" err="1" smtClean="0"/>
              <a:t>аминазина</a:t>
            </a:r>
            <a:r>
              <a:rPr lang="ru-RU" dirty="0" smtClean="0"/>
              <a:t> в/м или I мл 0,1% раствора атропина сульфата </a:t>
            </a:r>
            <a:r>
              <a:rPr lang="ru-RU" dirty="0" err="1" smtClean="0"/>
              <a:t>п</a:t>
            </a:r>
            <a:r>
              <a:rPr lang="ru-RU" dirty="0" smtClean="0"/>
              <a:t>/к. </a:t>
            </a:r>
          </a:p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терапия;</a:t>
            </a:r>
          </a:p>
          <a:p>
            <a:r>
              <a:rPr lang="ru-RU" dirty="0" smtClean="0"/>
              <a:t>При ОСН- I мл 1% раствора </a:t>
            </a:r>
            <a:r>
              <a:rPr lang="ru-RU" dirty="0" err="1" smtClean="0"/>
              <a:t>мезатона</a:t>
            </a:r>
            <a:r>
              <a:rPr lang="ru-RU" dirty="0" smtClean="0"/>
              <a:t> в/м; 0,5 мл 0,05% раствора </a:t>
            </a:r>
            <a:r>
              <a:rPr lang="ru-RU" dirty="0" err="1" smtClean="0"/>
              <a:t>строфантина</a:t>
            </a:r>
            <a:r>
              <a:rPr lang="ru-RU" dirty="0" smtClean="0"/>
              <a:t> в 10-20 мл 20% раствора глюкозы в/</a:t>
            </a:r>
            <a:r>
              <a:rPr lang="ru-RU" dirty="0" err="1" smtClean="0"/>
              <a:t>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 нервно-психическом возбуждении - </a:t>
            </a:r>
            <a:r>
              <a:rPr lang="ru-RU" dirty="0" err="1" smtClean="0"/>
              <a:t>феназепам</a:t>
            </a:r>
            <a:r>
              <a:rPr lang="ru-RU" dirty="0" smtClean="0"/>
              <a:t> по 0,0005-0,001 г 3 раза в день внутрь, </a:t>
            </a:r>
            <a:r>
              <a:rPr lang="ru-RU" dirty="0" err="1" smtClean="0"/>
              <a:t>оксилидин</a:t>
            </a:r>
            <a:r>
              <a:rPr lang="ru-RU" dirty="0" smtClean="0"/>
              <a:t> по 0,02 г 3-4 раза в день внутрь;</a:t>
            </a:r>
          </a:p>
          <a:p>
            <a:r>
              <a:rPr lang="ru-RU" dirty="0" smtClean="0"/>
              <a:t>При развитии инфекционных осложнений – антибиотики широкого спектра действия в больших дозах;</a:t>
            </a:r>
          </a:p>
          <a:p>
            <a:r>
              <a:rPr lang="ru-RU" dirty="0" smtClean="0"/>
              <a:t>При геморрагическом синдроме - 5-10 мл 1% раствора </a:t>
            </a:r>
            <a:r>
              <a:rPr lang="ru-RU" dirty="0" err="1" smtClean="0"/>
              <a:t>амбена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, 100 мл 5% раствора аминокапроновой кислоты внутривенно; местно – </a:t>
            </a:r>
            <a:r>
              <a:rPr lang="ru-RU" dirty="0" err="1" smtClean="0"/>
              <a:t>гемостатические</a:t>
            </a:r>
            <a:r>
              <a:rPr lang="ru-RU" dirty="0" smtClean="0"/>
              <a:t> губки;</a:t>
            </a:r>
          </a:p>
          <a:p>
            <a:r>
              <a:rPr lang="ru-RU" dirty="0" smtClean="0"/>
              <a:t>При токсемии 200-400 мл 5% раствора глюкозы в/</a:t>
            </a:r>
            <a:r>
              <a:rPr lang="ru-RU" dirty="0" err="1" smtClean="0"/>
              <a:t>в</a:t>
            </a:r>
            <a:r>
              <a:rPr lang="ru-RU" dirty="0" smtClean="0"/>
              <a:t> однократно, до 3 л изотонического раствора натрия хлорида внутривенно </a:t>
            </a:r>
            <a:r>
              <a:rPr lang="ru-RU" dirty="0" err="1" smtClean="0"/>
              <a:t>капельно</a:t>
            </a:r>
            <a:r>
              <a:rPr lang="ru-RU" dirty="0" smtClean="0"/>
              <a:t> или 500-1000 мл </a:t>
            </a:r>
            <a:r>
              <a:rPr lang="ru-RU" dirty="0" err="1" smtClean="0"/>
              <a:t>реополиглюкина</a:t>
            </a:r>
            <a:r>
              <a:rPr lang="ru-RU" dirty="0" smtClean="0"/>
              <a:t> внутривенно </a:t>
            </a:r>
            <a:r>
              <a:rPr lang="ru-RU" dirty="0" err="1" smtClean="0"/>
              <a:t>капельно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 угрозе развития отека головного мозга – внутривенные вливания 15% раствора </a:t>
            </a:r>
            <a:r>
              <a:rPr lang="ru-RU" dirty="0" err="1" smtClean="0"/>
              <a:t>маннита</a:t>
            </a:r>
            <a:r>
              <a:rPr lang="ru-RU" dirty="0" smtClean="0"/>
              <a:t> или 10-20 мл 25% раствора магния сульфата в/</a:t>
            </a:r>
            <a:r>
              <a:rPr lang="ru-RU" dirty="0" err="1" smtClean="0"/>
              <a:t>в</a:t>
            </a:r>
            <a:r>
              <a:rPr lang="ru-RU" dirty="0" smtClean="0"/>
              <a:t> медленно.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Препараты, включенные в аптечку АП, предназначены для</a:t>
            </a:r>
            <a:br>
              <a:rPr lang="ru-RU" sz="2000" dirty="0" smtClean="0"/>
            </a:br>
            <a:r>
              <a:rPr lang="ru-RU" sz="2000" dirty="0" smtClean="0"/>
              <a:t>индивидуального (самостоятельного) использования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препарат Б-190 – средство экстренной медицинской защиты при внешнем радиационном воздействии;</a:t>
            </a:r>
          </a:p>
          <a:p>
            <a:r>
              <a:rPr lang="ru-RU" dirty="0" smtClean="0"/>
              <a:t>калия йодид ‒ средство профилактики накопления радиоактивных</a:t>
            </a:r>
          </a:p>
          <a:p>
            <a:r>
              <a:rPr lang="ru-RU" dirty="0" smtClean="0"/>
              <a:t>изотопов йода в щитовидной железе;</a:t>
            </a:r>
          </a:p>
          <a:p>
            <a:r>
              <a:rPr lang="ru-RU" dirty="0" err="1" smtClean="0"/>
              <a:t>латран</a:t>
            </a:r>
            <a:r>
              <a:rPr lang="ru-RU" dirty="0" smtClean="0"/>
              <a:t> ‒ средство борьбы с проявлениями первичной реакции на внешнее радиационное воздействие;</a:t>
            </a:r>
          </a:p>
          <a:p>
            <a:r>
              <a:rPr lang="ru-RU" dirty="0" err="1" smtClean="0"/>
              <a:t>ферроцин</a:t>
            </a:r>
            <a:r>
              <a:rPr lang="ru-RU" dirty="0" smtClean="0"/>
              <a:t> ‒ средство профилактики накопления в организме радиоизотопов цезия (и других продуктов деления) и ускорения их выведения из желудочно-кишечного тракта;</a:t>
            </a:r>
          </a:p>
          <a:p>
            <a:r>
              <a:rPr lang="ru-RU" dirty="0" smtClean="0"/>
              <a:t>препарат «Защита» ‒ дезактивирующее средство, применяемое для санитарной обработки кожных покровов.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876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Порядок и дозы однократного приема препаратов аптечки АП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«Б-190» – 3 таб., тщательно разжевывая и запивая водой (не менее 100 мл), возможен повторный прием препарата через 1 ч, но не более 2 раз/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«калия йодид» ‒ 1 таб. (0,125 г), запивая водой, возможен повторный прием препарата не ранее чем через 1/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латран</a:t>
            </a:r>
            <a:r>
              <a:rPr lang="ru-RU" dirty="0" smtClean="0"/>
              <a:t>» – таб. 0,004 г, – 2 таб., запивая водой, возможен повторный прием 2 таб. при сохранении тошноты или при возникновении рвоты сразу после приема препарата, но не более 3 раз/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ферроцин</a:t>
            </a:r>
            <a:r>
              <a:rPr lang="ru-RU" dirty="0" smtClean="0"/>
              <a:t>» – таб. 0,5 г. – 2 таб. запивая водой, повторные приемы не более 3 раз/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«Защита» – применяется однократно или повторно (не более 2 раз подряд в случае сохранения загрязнения после первой санитарной обработки) в качестве наружного, моющего и сорбирующего средства для неповрежденной кожи (исключая волосистую часть головы).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pPr algn="ctr"/>
            <a:r>
              <a:rPr lang="ru-RU" dirty="0" smtClean="0"/>
              <a:t>селективные Сорбенты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numCol="2"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sz="3600" b="1" i="1" dirty="0" smtClean="0">
                <a:solidFill>
                  <a:srgbClr val="FFFF00"/>
                </a:solidFill>
                <a:cs typeface="Times New Roman" pitchFamily="18" charset="0"/>
              </a:rPr>
              <a:t>Сульфат бария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sz="3200" dirty="0" smtClean="0">
                <a:cs typeface="Times New Roman" pitchFamily="18" charset="0"/>
              </a:rPr>
              <a:t>	при приеме внутрь активно адсорбирует ионы радиоактивного стронция, бария, радия. </a:t>
            </a:r>
            <a:endParaRPr lang="ru-RU" sz="3200" dirty="0" smtClean="0"/>
          </a:p>
          <a:p>
            <a:pPr algn="just">
              <a:lnSpc>
                <a:spcPct val="90000"/>
              </a:lnSpc>
            </a:pPr>
            <a:r>
              <a:rPr lang="ru-RU" sz="3200" dirty="0" smtClean="0">
                <a:cs typeface="Times New Roman" pitchFamily="18" charset="0"/>
              </a:rPr>
              <a:t>Более эффективной лекарственной формой является </a:t>
            </a:r>
            <a:r>
              <a:rPr lang="ru-RU" sz="3200" b="1" i="1" dirty="0" err="1" smtClean="0">
                <a:solidFill>
                  <a:srgbClr val="FFFF00"/>
                </a:solidFill>
                <a:cs typeface="Times New Roman" pitchFamily="18" charset="0"/>
              </a:rPr>
              <a:t>адсорбар</a:t>
            </a:r>
            <a:r>
              <a:rPr lang="ru-RU" sz="3200" dirty="0" smtClean="0">
                <a:cs typeface="Times New Roman" pitchFamily="18" charset="0"/>
              </a:rPr>
              <a:t> – активированный сернокислый барий со значительно увеличенной адсорбционной поверхностью. </a:t>
            </a:r>
            <a:r>
              <a:rPr lang="ru-RU" sz="3200" dirty="0" smtClean="0"/>
              <a:t>(</a:t>
            </a:r>
            <a:r>
              <a:rPr lang="ru-RU" sz="3200" dirty="0" smtClean="0">
                <a:cs typeface="Times New Roman" pitchFamily="18" charset="0"/>
              </a:rPr>
              <a:t>Применение </a:t>
            </a:r>
            <a:r>
              <a:rPr lang="ru-RU" sz="3200" dirty="0" err="1" smtClean="0">
                <a:cs typeface="Times New Roman" pitchFamily="18" charset="0"/>
              </a:rPr>
              <a:t>адсорбара</a:t>
            </a:r>
            <a:r>
              <a:rPr lang="ru-RU" sz="3200" dirty="0" smtClean="0">
                <a:cs typeface="Times New Roman" pitchFamily="18" charset="0"/>
              </a:rPr>
              <a:t> снижает всасывание </a:t>
            </a:r>
            <a:r>
              <a:rPr lang="ru-RU" sz="3200" dirty="0" err="1" smtClean="0">
                <a:cs typeface="Times New Roman" pitchFamily="18" charset="0"/>
              </a:rPr>
              <a:t>радио</a:t>
            </a:r>
            <a:r>
              <a:rPr lang="ru-RU" sz="3200" dirty="0" err="1" smtClean="0"/>
              <a:t>-</a:t>
            </a:r>
            <a:r>
              <a:rPr lang="ru-RU" sz="3200" dirty="0" err="1" smtClean="0">
                <a:cs typeface="Times New Roman" pitchFamily="18" charset="0"/>
              </a:rPr>
              <a:t>активного</a:t>
            </a:r>
            <a:r>
              <a:rPr lang="ru-RU" sz="3200" dirty="0" smtClean="0">
                <a:cs typeface="Times New Roman" pitchFamily="18" charset="0"/>
              </a:rPr>
              <a:t> стронция в 10 –</a:t>
            </a:r>
            <a:r>
              <a:rPr lang="ru-RU" sz="3200" dirty="0" smtClean="0"/>
              <a:t> </a:t>
            </a:r>
            <a:r>
              <a:rPr lang="ru-RU" sz="3200" dirty="0" smtClean="0">
                <a:cs typeface="Times New Roman" pitchFamily="18" charset="0"/>
              </a:rPr>
              <a:t>30 раз</a:t>
            </a:r>
            <a:r>
              <a:rPr lang="ru-RU" sz="3200" dirty="0" smtClean="0"/>
              <a:t>).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ru-RU" sz="3200" b="1" i="1" dirty="0" err="1" smtClean="0">
                <a:solidFill>
                  <a:srgbClr val="FFFF00"/>
                </a:solidFill>
                <a:cs typeface="Times New Roman" pitchFamily="18" charset="0"/>
              </a:rPr>
              <a:t>Альгинат</a:t>
            </a:r>
            <a:r>
              <a:rPr lang="ru-RU" sz="3200" b="1" i="1" dirty="0" smtClean="0">
                <a:solidFill>
                  <a:srgbClr val="FFFF00"/>
                </a:solidFill>
                <a:cs typeface="Times New Roman" pitchFamily="18" charset="0"/>
              </a:rPr>
              <a:t> кальция</a:t>
            </a:r>
            <a:r>
              <a:rPr lang="ru-RU" sz="32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– слабокислый природный ионообменник. В его составе имеются соли </a:t>
            </a:r>
            <a:r>
              <a:rPr lang="ru-RU" sz="3200" dirty="0" err="1" smtClean="0">
                <a:cs typeface="Times New Roman" pitchFamily="18" charset="0"/>
              </a:rPr>
              <a:t>Д-маннуроновой</a:t>
            </a:r>
            <a:r>
              <a:rPr lang="ru-RU" sz="3200" dirty="0" smtClean="0">
                <a:cs typeface="Times New Roman" pitchFamily="18" charset="0"/>
              </a:rPr>
              <a:t> и </a:t>
            </a:r>
            <a:r>
              <a:rPr lang="ru-RU" sz="3200" dirty="0" err="1" smtClean="0">
                <a:cs typeface="Times New Roman" pitchFamily="18" charset="0"/>
              </a:rPr>
              <a:t>Д-галактуроновой</a:t>
            </a:r>
            <a:r>
              <a:rPr lang="ru-RU" sz="3200" dirty="0" smtClean="0">
                <a:cs typeface="Times New Roman" pitchFamily="18" charset="0"/>
              </a:rPr>
              <a:t> кислот, с которыми стронций, помимо ионного обмена, образует более устойчивые, чем кальций, комплексные соединения. </a:t>
            </a:r>
            <a:endParaRPr lang="ru-RU" sz="3200" dirty="0" smtClean="0"/>
          </a:p>
          <a:p>
            <a:pPr algn="just">
              <a:lnSpc>
                <a:spcPct val="90000"/>
              </a:lnSpc>
            </a:pPr>
            <a:r>
              <a:rPr lang="ru-RU" sz="3200" b="1" i="1" dirty="0" err="1" smtClean="0">
                <a:solidFill>
                  <a:srgbClr val="FFFF00"/>
                </a:solidFill>
                <a:cs typeface="Times New Roman" pitchFamily="18" charset="0"/>
              </a:rPr>
              <a:t>Вокацит</a:t>
            </a:r>
            <a:r>
              <a:rPr lang="ru-RU" sz="3200" i="1" dirty="0" smtClean="0">
                <a:cs typeface="Times New Roman" pitchFamily="18" charset="0"/>
              </a:rPr>
              <a:t> – </a:t>
            </a:r>
            <a:r>
              <a:rPr lang="ru-RU" sz="3200" dirty="0" smtClean="0">
                <a:cs typeface="Times New Roman" pitchFamily="18" charset="0"/>
              </a:rPr>
              <a:t>препарат </a:t>
            </a:r>
            <a:r>
              <a:rPr lang="ru-RU" sz="3200" dirty="0" err="1" smtClean="0">
                <a:cs typeface="Times New Roman" pitchFamily="18" charset="0"/>
              </a:rPr>
              <a:t>высоокисленной</a:t>
            </a:r>
            <a:r>
              <a:rPr lang="ru-RU" sz="3200" dirty="0" smtClean="0">
                <a:cs typeface="Times New Roman" pitchFamily="18" charset="0"/>
              </a:rPr>
              <a:t> целлюлозы. В процессе окисления целлюлозы в ней образуются карбоксильные группы и происходит размыкание колец в отдельных мономерах. </a:t>
            </a:r>
            <a:endParaRPr lang="ru-RU" sz="3200" dirty="0" smtClean="0"/>
          </a:p>
          <a:p>
            <a:pPr algn="just">
              <a:lnSpc>
                <a:spcPct val="90000"/>
              </a:lnSpc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Медицинская сортировка радиационных больных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СО</a:t>
            </a:r>
            <a:r>
              <a:rPr lang="ru-RU" dirty="0" smtClean="0"/>
              <a:t> проводится в случае загрязнения, при котором на расстоянии 1-1,5 см от поверхности тела мощность дозы 50 </a:t>
            </a:r>
            <a:r>
              <a:rPr lang="ru-RU" dirty="0" err="1" smtClean="0"/>
              <a:t>мР</a:t>
            </a:r>
            <a:r>
              <a:rPr lang="ru-RU" dirty="0" smtClean="0"/>
              <a:t>/ч.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Группы радиационных поражений по прогнозу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абсолютно благоприятный прогноз (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степенъ</a:t>
            </a:r>
            <a:r>
              <a:rPr lang="ru-RU" dirty="0" smtClean="0"/>
              <a:t> тяжести, 100-200 рад);</a:t>
            </a:r>
          </a:p>
          <a:p>
            <a:pPr>
              <a:buFontTx/>
              <a:buChar char="-"/>
            </a:pPr>
            <a:r>
              <a:rPr lang="ru-RU" dirty="0" smtClean="0"/>
              <a:t>относительно благоприятный прогноз (</a:t>
            </a:r>
            <a:r>
              <a:rPr lang="en-US" dirty="0" smtClean="0"/>
              <a:t>II</a:t>
            </a:r>
            <a:r>
              <a:rPr lang="ru-RU" dirty="0" smtClean="0"/>
              <a:t> степень тяжести, 200-400 рад);</a:t>
            </a:r>
          </a:p>
          <a:p>
            <a:pPr>
              <a:buFontTx/>
              <a:buChar char="-"/>
            </a:pPr>
            <a:r>
              <a:rPr lang="ru-RU" dirty="0" smtClean="0"/>
              <a:t>сомнительный прогноз (</a:t>
            </a:r>
            <a:r>
              <a:rPr lang="en-US" dirty="0" smtClean="0"/>
              <a:t>III</a:t>
            </a:r>
            <a:r>
              <a:rPr lang="ru-RU" dirty="0" smtClean="0"/>
              <a:t> степень тяжести , 400-600 рад);</a:t>
            </a:r>
          </a:p>
          <a:p>
            <a:pPr>
              <a:buFontTx/>
              <a:buChar char="-"/>
            </a:pPr>
            <a:r>
              <a:rPr lang="ru-RU" dirty="0" smtClean="0"/>
              <a:t>неблагоприятный прогноз (</a:t>
            </a:r>
            <a:r>
              <a:rPr lang="en-US" dirty="0" smtClean="0"/>
              <a:t>IV</a:t>
            </a:r>
            <a:r>
              <a:rPr lang="ru-RU" dirty="0" smtClean="0"/>
              <a:t> степень тяжести, более 600 рад)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Эвакуационно-транспортная</a:t>
            </a:r>
            <a:r>
              <a:rPr lang="ru-RU" sz="3200" dirty="0" smtClean="0"/>
              <a:t> сортировка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7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Потоки:</a:t>
            </a:r>
          </a:p>
          <a:p>
            <a:pPr>
              <a:buNone/>
            </a:pPr>
            <a:r>
              <a:rPr lang="ru-RU" dirty="0" smtClean="0"/>
              <a:t>	1) с </a:t>
            </a:r>
            <a:r>
              <a:rPr lang="ru-RU" dirty="0" smtClean="0">
                <a:solidFill>
                  <a:srgbClr val="FFC000"/>
                </a:solidFill>
              </a:rPr>
              <a:t>ОЛБ I степени </a:t>
            </a:r>
            <a:r>
              <a:rPr lang="ru-RU" dirty="0" smtClean="0"/>
              <a:t>- подлежат возвращению в строй или на место</a:t>
            </a:r>
          </a:p>
          <a:p>
            <a:pPr>
              <a:buNone/>
            </a:pPr>
            <a:r>
              <a:rPr lang="ru-RU" dirty="0" smtClean="0"/>
              <a:t>	работы; при выявлении признаков разгара болезни направляются в стационар или на амбулаторное наблюдение и лечение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2) с </a:t>
            </a:r>
            <a:r>
              <a:rPr lang="ru-RU" dirty="0" smtClean="0">
                <a:solidFill>
                  <a:srgbClr val="FFC000"/>
                </a:solidFill>
              </a:rPr>
              <a:t>ОЛБ II-III степени </a:t>
            </a:r>
            <a:r>
              <a:rPr lang="ru-RU" dirty="0" smtClean="0"/>
              <a:t>- подлежат эвакуации в учреждения,</a:t>
            </a:r>
          </a:p>
          <a:p>
            <a:pPr>
              <a:buNone/>
            </a:pPr>
            <a:r>
              <a:rPr lang="ru-RU" dirty="0" smtClean="0"/>
              <a:t>  	обеспечивающие оказание специализированной медицинской помощи;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3) в случаях неблагоприятного прогноза больные нуждаются в</a:t>
            </a:r>
          </a:p>
          <a:p>
            <a:pPr>
              <a:buNone/>
            </a:pPr>
            <a:r>
              <a:rPr lang="ru-RU" dirty="0" smtClean="0"/>
              <a:t>	симптоматическом лечении на месте; эвакуация в условиях перегруженности этапов и недостатка транспортных средств может быть отсрочена.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5765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87220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/>
            <a:r>
              <a:rPr lang="ru-RU" b="1" i="1" dirty="0" smtClean="0"/>
              <a:t>Соматические эффекты облучения </a:t>
            </a:r>
            <a:r>
              <a:rPr lang="ru-RU" i="1" dirty="0" smtClean="0"/>
              <a:t>(от греч. </a:t>
            </a:r>
            <a:r>
              <a:rPr lang="ru-RU" i="1" dirty="0" err="1" smtClean="0"/>
              <a:t>sṓma </a:t>
            </a:r>
            <a:r>
              <a:rPr lang="ru-RU" i="1" dirty="0" smtClean="0"/>
              <a:t>– тело) – вредные биологические эффекты, вызванные ионизирующим излучением в тканях. Могут детерминированными и стохастическими, как ранними (проявления острой лучевой болезни и локальные лучевые повреждения), так и отдаленными (сокращение продолжительности жизни, возникновение опухолей, катаракты и др.). </a:t>
            </a:r>
          </a:p>
          <a:p>
            <a:pPr algn="just"/>
            <a:r>
              <a:rPr lang="ru-RU" b="1" i="1" dirty="0" smtClean="0"/>
              <a:t>Генетические (наследственные) эффекты облучения</a:t>
            </a:r>
            <a:r>
              <a:rPr lang="ru-RU" i="1" dirty="0" smtClean="0"/>
              <a:t> – вызванные ионизирующим излучением биологические эффекты, обусловленные повреждением генома (появление доминантных и рецессивных генных мутаций) половых клеток облученного организма и проявляющиеся у его потомства. Относятся к стохастическим эффектам облучения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Под </a:t>
            </a:r>
            <a:r>
              <a:rPr lang="ru-RU" b="1" i="1" dirty="0" smtClean="0"/>
              <a:t>лучевой болезнью человека понимают определённый комплекс клинических проявлений поражающего действия ионизирующих излучений на организм.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Условия облучения характеризуются следующими основными факторами: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место расположения источника излучения по отношению к облучаемому организму (внешнее облучение или внутреннее облучение от инкорпорированных в организм радионуклидов); </a:t>
            </a:r>
          </a:p>
          <a:p>
            <a:r>
              <a:rPr lang="ru-RU" b="1" dirty="0" smtClean="0"/>
              <a:t>вид ионизирующего излучения (гамма-, бета-, альфа-излучение и др.); </a:t>
            </a:r>
          </a:p>
          <a:p>
            <a:r>
              <a:rPr lang="ru-RU" b="1" dirty="0" smtClean="0"/>
              <a:t>пространственное распределение дозы в организме (равномерное, неравномерное, тотальное, </a:t>
            </a:r>
            <a:r>
              <a:rPr lang="ru-RU" b="1" dirty="0" err="1" smtClean="0"/>
              <a:t>субтотальное</a:t>
            </a:r>
            <a:r>
              <a:rPr lang="ru-RU" b="1" dirty="0" smtClean="0"/>
              <a:t>, парциальное, местное); </a:t>
            </a:r>
          </a:p>
          <a:p>
            <a:r>
              <a:rPr lang="ru-RU" b="1" dirty="0" err="1" smtClean="0"/>
              <a:t>временнóе</a:t>
            </a:r>
            <a:r>
              <a:rPr lang="ru-RU" b="1" dirty="0" smtClean="0"/>
              <a:t> распределение дозы (мощность дозы, кратковременное, фракционированное, пролонгированное, хроническое облучение); </a:t>
            </a:r>
          </a:p>
          <a:p>
            <a:r>
              <a:rPr lang="ru-RU" b="1" dirty="0" smtClean="0"/>
              <a:t>доза облучения.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течения лучевой болезни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острая лучевая болезнь (ОЛБ); </a:t>
            </a:r>
          </a:p>
          <a:p>
            <a:r>
              <a:rPr lang="ru-RU" b="1" dirty="0" smtClean="0"/>
              <a:t>хроническая лучевая болезнь (ХЛБ).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Клинические формы острой лучевой болезни (ОЛБ) от внешнего облучения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1.	</a:t>
            </a:r>
            <a:r>
              <a:rPr lang="ru-RU" dirty="0" smtClean="0">
                <a:solidFill>
                  <a:srgbClr val="FFFF00"/>
                </a:solidFill>
              </a:rPr>
              <a:t>Костномозговая форма</a:t>
            </a:r>
            <a:r>
              <a:rPr lang="ru-RU" dirty="0" smtClean="0"/>
              <a:t> (1-10 Гр)</a:t>
            </a:r>
          </a:p>
          <a:p>
            <a:pPr>
              <a:buFontTx/>
              <a:buChar char="-"/>
            </a:pPr>
            <a:r>
              <a:rPr lang="ru-RU" dirty="0" smtClean="0"/>
              <a:t>легкая (1-2 Гр)</a:t>
            </a:r>
          </a:p>
          <a:p>
            <a:pPr>
              <a:buFontTx/>
              <a:buChar char="-"/>
            </a:pPr>
            <a:r>
              <a:rPr lang="ru-RU" dirty="0" smtClean="0"/>
              <a:t>средняя (2-4 Гр)</a:t>
            </a:r>
          </a:p>
          <a:p>
            <a:pPr>
              <a:buFontTx/>
              <a:buChar char="-"/>
            </a:pPr>
            <a:r>
              <a:rPr lang="ru-RU" dirty="0" smtClean="0"/>
              <a:t>тяжелая (4-6 Гр)</a:t>
            </a:r>
          </a:p>
          <a:p>
            <a:pPr>
              <a:buFontTx/>
              <a:buChar char="-"/>
            </a:pPr>
            <a:r>
              <a:rPr lang="ru-RU" dirty="0" err="1" smtClean="0"/>
              <a:t>крайне-тяжелая</a:t>
            </a:r>
            <a:r>
              <a:rPr lang="ru-RU" dirty="0" smtClean="0"/>
              <a:t> (6-10 Гр)</a:t>
            </a:r>
          </a:p>
          <a:p>
            <a:pPr>
              <a:buNone/>
            </a:pPr>
            <a:r>
              <a:rPr lang="ru-RU" dirty="0" smtClean="0"/>
              <a:t>2.	</a:t>
            </a:r>
            <a:r>
              <a:rPr lang="ru-RU" dirty="0" smtClean="0">
                <a:solidFill>
                  <a:srgbClr val="FFFF00"/>
                </a:solidFill>
              </a:rPr>
              <a:t>Кишечная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форма </a:t>
            </a:r>
            <a:r>
              <a:rPr lang="ru-RU" dirty="0" smtClean="0"/>
              <a:t>(10-20 Гр)</a:t>
            </a:r>
          </a:p>
          <a:p>
            <a:pPr>
              <a:buNone/>
            </a:pPr>
            <a:r>
              <a:rPr lang="ru-RU" dirty="0" smtClean="0"/>
              <a:t>3.	</a:t>
            </a:r>
            <a:r>
              <a:rPr lang="ru-RU" dirty="0" err="1" smtClean="0">
                <a:solidFill>
                  <a:srgbClr val="FFFF00"/>
                </a:solidFill>
              </a:rPr>
              <a:t>Сосудисто-токсемическая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(20-80 Гр)</a:t>
            </a:r>
          </a:p>
          <a:p>
            <a:pPr>
              <a:buNone/>
            </a:pPr>
            <a:r>
              <a:rPr lang="ru-RU" dirty="0" smtClean="0"/>
              <a:t>4.	</a:t>
            </a:r>
            <a:r>
              <a:rPr lang="ru-RU" dirty="0" smtClean="0">
                <a:solidFill>
                  <a:srgbClr val="FFFF00"/>
                </a:solidFill>
              </a:rPr>
              <a:t>Церебральная</a:t>
            </a:r>
            <a:r>
              <a:rPr lang="ru-RU" dirty="0" smtClean="0"/>
              <a:t> (свыше 80 Гр)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452</TotalTime>
  <Words>3153</Words>
  <Application>Microsoft Office PowerPoint</Application>
  <PresentationFormat>Экран (4:3)</PresentationFormat>
  <Paragraphs>382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Изящная</vt:lpstr>
      <vt:lpstr> Основы радиобиологии и дозиметрии </vt:lpstr>
      <vt:lpstr>Проникающая радиация</vt:lpstr>
      <vt:lpstr>  Классификация ионизирующих излучений</vt:lpstr>
      <vt:lpstr>Радиобиологические эффекты</vt:lpstr>
      <vt:lpstr>Слайд 5</vt:lpstr>
      <vt:lpstr>Слайд 6</vt:lpstr>
      <vt:lpstr> Условия облучения характеризуются следующими основными факторами: </vt:lpstr>
      <vt:lpstr>Варианты течения лучевой болезни</vt:lpstr>
      <vt:lpstr>Клинические формы острой лучевой болезни (ОЛБ) от внешнего облучения</vt:lpstr>
      <vt:lpstr>Слайд 10</vt:lpstr>
      <vt:lpstr> ОЛБ при относительно равномерном и неравномерном общем внешнем γ-облучении человека </vt:lpstr>
      <vt:lpstr>ОЛБ при относительно равномерном общем облучении  </vt:lpstr>
      <vt:lpstr> Период формирования ОЛБ </vt:lpstr>
      <vt:lpstr> Фаза первичной реакции </vt:lpstr>
      <vt:lpstr>Симптомы первичной реакции на облучение</vt:lpstr>
      <vt:lpstr>Скрытый период</vt:lpstr>
      <vt:lpstr> Фаза выраженных клинических проявлений </vt:lpstr>
      <vt:lpstr>Клинические синдромы ОЛБ</vt:lpstr>
      <vt:lpstr>Фаза раннего восстановления </vt:lpstr>
      <vt:lpstr>Слайд 20</vt:lpstr>
      <vt:lpstr> Характеристика ОЛБ I степени </vt:lpstr>
      <vt:lpstr>Характеристика ОЛБ II степени </vt:lpstr>
      <vt:lpstr>Характеристика ОЛБ III степени </vt:lpstr>
      <vt:lpstr>Характеристика ОЛБ IV степени </vt:lpstr>
      <vt:lpstr>Характеристикса молниеносных форм ОЛБ</vt:lpstr>
      <vt:lpstr>Слайд 26</vt:lpstr>
      <vt:lpstr>Слайд 27</vt:lpstr>
      <vt:lpstr> Острые лучевые поражения у человека при неравномерном облучении </vt:lpstr>
      <vt:lpstr> Местные лучевые поражения при облучении головы </vt:lpstr>
      <vt:lpstr> Местные лучевые поражения при облучении области груди </vt:lpstr>
      <vt:lpstr> Местные лучевые поражения при облучении области живота </vt:lpstr>
      <vt:lpstr> Местные лучевые поражения кожи </vt:lpstr>
      <vt:lpstr> Основные методы терапии острой лучевой болезни </vt:lpstr>
      <vt:lpstr>Дозиметрическая информация</vt:lpstr>
      <vt:lpstr>Оказание медицинской помощи пострадавшим от воздействия ионизирующего излучения</vt:lpstr>
      <vt:lpstr>Мероприятия первой помощи</vt:lpstr>
      <vt:lpstr>Мероприятия первой помощи</vt:lpstr>
      <vt:lpstr>Неотложные мероприятия в зоне радиационной аварии</vt:lpstr>
      <vt:lpstr>Первая врачебная помощь</vt:lpstr>
      <vt:lpstr>Первая врачебная помощь</vt:lpstr>
      <vt:lpstr>Квалифицированная медицинская помощь</vt:lpstr>
      <vt:lpstr>Препараты, включенные в аптечку АП, предназначены для индивидуального (самостоятельного) использования </vt:lpstr>
      <vt:lpstr>Порядок и дозы однократного приема препаратов аптечки АП</vt:lpstr>
      <vt:lpstr>селективные Сорбенты</vt:lpstr>
      <vt:lpstr>Медицинская сортировка радиационных больных</vt:lpstr>
      <vt:lpstr>Эвакуационно-транспортная сортировка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Основы радиобиологии и дозиметрии </dc:title>
  <dc:creator>user</dc:creator>
  <cp:lastModifiedBy>user</cp:lastModifiedBy>
  <cp:revision>91</cp:revision>
  <dcterms:created xsi:type="dcterms:W3CDTF">2019-10-03T06:52:44Z</dcterms:created>
  <dcterms:modified xsi:type="dcterms:W3CDTF">2020-02-11T07:30:44Z</dcterms:modified>
</cp:coreProperties>
</file>