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2" r:id="rId4"/>
    <p:sldId id="262" r:id="rId5"/>
    <p:sldId id="259" r:id="rId6"/>
    <p:sldId id="263" r:id="rId7"/>
    <p:sldId id="269" r:id="rId8"/>
    <p:sldId id="264" r:id="rId9"/>
    <p:sldId id="270" r:id="rId10"/>
    <p:sldId id="271" r:id="rId11"/>
    <p:sldId id="267" r:id="rId12"/>
    <p:sldId id="268" r:id="rId13"/>
    <p:sldId id="257" r:id="rId14"/>
    <p:sldId id="258" r:id="rId15"/>
    <p:sldId id="260" r:id="rId16"/>
    <p:sldId id="26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00"/>
    <a:srgbClr val="C90100"/>
    <a:srgbClr val="E50900"/>
    <a:srgbClr val="460003"/>
    <a:srgbClr val="FD5059"/>
    <a:srgbClr val="EF6779"/>
    <a:srgbClr val="32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1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3C82-DD9A-4B84-9971-C95EE9A46F8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FB00-B337-412E-8629-A50D98186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9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CFB00-B337-412E-8629-A50D981864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7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5949280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egreya Sans Medium" panose="00000600000000000000" pitchFamily="2" charset="0"/>
              </a:rPr>
              <a:t>Доцент 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egreya Sans Medium" panose="00000600000000000000" pitchFamily="2" charset="0"/>
              </a:rPr>
              <a:t>кафедры химии,</a:t>
            </a:r>
          </a:p>
          <a:p>
            <a:pPr algn="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egreya Sans Medium" panose="00000600000000000000" pitchFamily="2" charset="0"/>
              </a:rPr>
              <a:t>к.х.н., </a:t>
            </a:r>
            <a:r>
              <a:rPr lang="ru-RU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egreya Sans Medium" panose="00000600000000000000" pitchFamily="2" charset="0"/>
              </a:rPr>
              <a:t>Н.А.Танкабекян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476672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Фотометрия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фотоэлектроколориметрия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altLang="ko-KR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Поляриметрия</a:t>
            </a:r>
            <a:r>
              <a:rPr lang="ru-RU" altLang="ko-K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72808" cy="736858"/>
          </a:xfrm>
        </p:spPr>
        <p:txBody>
          <a:bodyPr/>
          <a:lstStyle/>
          <a:p>
            <a:r>
              <a:rPr lang="ru-RU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Продолжение таблицы 1</a:t>
            </a:r>
            <a:endParaRPr lang="ru-RU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1403"/>
              </p:ext>
            </p:extLst>
          </p:nvPr>
        </p:nvGraphicFramePr>
        <p:xfrm>
          <a:off x="1434707" y="908719"/>
          <a:ext cx="7704856" cy="5949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169">
                  <a:extLst>
                    <a:ext uri="{9D8B030D-6E8A-4147-A177-3AD203B41FA5}">
                      <a16:colId xmlns:a16="http://schemas.microsoft.com/office/drawing/2014/main" val="1508584509"/>
                    </a:ext>
                  </a:extLst>
                </a:gridCol>
                <a:gridCol w="3115169">
                  <a:extLst>
                    <a:ext uri="{9D8B030D-6E8A-4147-A177-3AD203B41FA5}">
                      <a16:colId xmlns:a16="http://schemas.microsoft.com/office/drawing/2014/main" val="1917450371"/>
                    </a:ext>
                  </a:extLst>
                </a:gridCol>
                <a:gridCol w="1474518">
                  <a:extLst>
                    <a:ext uri="{9D8B030D-6E8A-4147-A177-3AD203B41FA5}">
                      <a16:colId xmlns:a16="http://schemas.microsoft.com/office/drawing/2014/main" val="107980977"/>
                    </a:ext>
                  </a:extLst>
                </a:gridCol>
              </a:tblGrid>
              <a:tr h="58307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ациформ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нитросоединений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Нитрозирование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крезолы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978033777"/>
                  </a:ext>
                </a:extLst>
              </a:tr>
              <a:tr h="766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щелочей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Нитрофенолы,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пикриновая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709459529"/>
                  </a:ext>
                </a:extLst>
              </a:tr>
              <a:tr h="51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динитрофенилгидразином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Фурфурол,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596948186"/>
                  </a:ext>
                </a:extLst>
              </a:tr>
              <a:tr h="1533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полинитросоединений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щелочью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Динитрокислоты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динитротиофен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359072277"/>
                  </a:ext>
                </a:extLst>
              </a:tr>
              <a:tr h="127766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продуктов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конденсации с карбонильными соединениями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альдегидов и кетонов с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первичными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Аминоуксусная кислота, ванилин, альдегиды,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3453194948"/>
                  </a:ext>
                </a:extLst>
              </a:tr>
              <a:tr h="766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альдегидов с метилкетонами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Ацетон, ванилин, фурфурол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391322347"/>
                  </a:ext>
                </a:extLst>
              </a:tr>
              <a:tr h="511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альдегидов с нингидрином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Аминокислоты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49125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00392" cy="7094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/>
              <a:t>Ф</a:t>
            </a:r>
            <a:r>
              <a:rPr lang="ru-RU" i="1" dirty="0" smtClean="0"/>
              <a:t>отоэлектроколориметрия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80728"/>
            <a:ext cx="7524328" cy="518457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Колориметрия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– метод количественного определения содержания </a:t>
            </a:r>
            <a:endParaRPr lang="ru-RU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веществ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растворах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основанный на поглощении монохроматического света </a:t>
            </a:r>
            <a:endParaRPr lang="ru-RU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определяемым </a:t>
            </a:r>
            <a:r>
              <a:rPr lang="ru-RU" sz="16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веществом</a:t>
            </a:r>
            <a:r>
              <a:rPr lang="ru-RU" sz="16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видимой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области спектра (400–760 </a:t>
            </a:r>
            <a:r>
              <a:rPr lang="ru-RU" sz="16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	Колориметрические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определения основаны на сравнении </a:t>
            </a:r>
            <a:r>
              <a:rPr lang="ru-RU" sz="16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интенсив</a:t>
            </a:r>
            <a:r>
              <a:rPr lang="en-US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-</a:t>
            </a:r>
          </a:p>
          <a:p>
            <a:pPr marL="0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ности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окраски исследуемого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раствора, изучаемого в пропущенном свете, с </a:t>
            </a:r>
            <a:endParaRPr lang="en-US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окраской эталонного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раствора,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содержащего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строго определенное количество </a:t>
            </a:r>
            <a:endParaRPr lang="ru-RU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этого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же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окрашенного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вещества.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	Наиболее широкое распространение получил </a:t>
            </a:r>
            <a:r>
              <a:rPr lang="ru-RU" sz="16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метод </a:t>
            </a:r>
          </a:p>
          <a:p>
            <a:pPr marL="0" indent="0" algn="just">
              <a:buNone/>
            </a:pPr>
            <a:r>
              <a:rPr lang="ru-RU" sz="1600" i="1" dirty="0" err="1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фотоэлектроколориметрии</a:t>
            </a:r>
            <a:r>
              <a:rPr lang="ru-RU" sz="1600" b="1" i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что обусловлено его простотой и доступностью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аппаратуры.</a:t>
            </a:r>
            <a:endParaRPr lang="ru-RU" sz="1600" i="1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Фотоэлектроколориметрия</a:t>
            </a:r>
            <a:r>
              <a:rPr lang="ru-RU" sz="1600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- анализ, основанный на измерении </a:t>
            </a:r>
            <a:endParaRPr lang="ru-RU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поглощения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не строго монохроматического излучения видимой </a:t>
            </a:r>
            <a:r>
              <a:rPr lang="ru-RU" sz="16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области 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спектра. </a:t>
            </a:r>
            <a:endParaRPr lang="en-US" sz="1600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Измерения </a:t>
            </a:r>
            <a:r>
              <a:rPr lang="ru-RU" sz="1600" i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проводят с помощью </a:t>
            </a:r>
            <a:r>
              <a:rPr lang="ru-RU" sz="1600" i="1" dirty="0" err="1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фотоэлектроколориметров</a:t>
            </a:r>
            <a:r>
              <a:rPr lang="ru-RU" sz="1600" i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. </a:t>
            </a:r>
            <a:endParaRPr lang="en-US" sz="1600" i="1" dirty="0" smtClean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Излучения </a:t>
            </a:r>
            <a:r>
              <a:rPr lang="ru-RU" sz="1600" i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видимой области спектра поглощают только </a:t>
            </a:r>
            <a:r>
              <a:rPr lang="ru-RU" sz="1600" i="1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окрашенные </a:t>
            </a:r>
            <a:r>
              <a:rPr lang="ru-RU" sz="1600" i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соединения</a:t>
            </a:r>
            <a:r>
              <a:rPr lang="ru-RU" sz="16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knizhkindom.com/web/uploads/modules/site/news/redactor/621193dff3d0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2278583" cy="9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149080"/>
            <a:ext cx="759633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Интересно!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Фотоэлектроколориметрию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при исследовании 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макроэлементов (калий, натрий, кальций, хлориды, железо, магний, фосфор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цинк),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(кишечная щелочная фосфатаза, β-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глюкуронидаза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альфаамилаза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креатинкиназа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субстратов (мочевая кислота, альбумин,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глюкоза, гемоглобин,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микроальбумин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мочевина, белок в моче и спинномозговой жидкости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липидов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(холестерин,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триглицериды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фосфолипиды, общие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Она также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фармацевтических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анальгин,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фенобарбитал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бутадион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1651"/>
            <a:ext cx="4695582" cy="39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60603"/>
            <a:ext cx="5436096" cy="1069514"/>
          </a:xfrm>
        </p:spPr>
        <p:txBody>
          <a:bodyPr/>
          <a:lstStyle/>
          <a:p>
            <a:pPr algn="ctr"/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x-none" dirty="0"/>
              <a:t>Поляриметрия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124744"/>
            <a:ext cx="7056784" cy="2736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sz="6400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Поляриметрический </a:t>
            </a:r>
            <a:r>
              <a:rPr lang="ru-RU" sz="6400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основан на измерении угла </a:t>
            </a:r>
            <a:endParaRPr lang="en-US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 поляризации луча света, прошедшего через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</a:t>
            </a:r>
            <a:endParaRPr lang="en-US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среду.</a:t>
            </a:r>
          </a:p>
          <a:p>
            <a:pPr marL="0" indent="0">
              <a:buNone/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dirty="0" smtClean="0">
                <a:ln>
                  <a:solidFill>
                    <a:srgbClr val="A9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</a:t>
            </a:r>
            <a:r>
              <a:rPr lang="ru-RU" sz="6400" dirty="0">
                <a:ln>
                  <a:solidFill>
                    <a:srgbClr val="A9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поляризованного света: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колебаний – вращение плоскости поляризации;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плоскополяризованного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луча на две компоненты,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обладаю-</a:t>
            </a:r>
          </a:p>
          <a:p>
            <a:pPr marL="0" indent="0">
              <a:buNone/>
            </a:pP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щие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вращением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стороны.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400" dirty="0" smtClean="0">
                <a:ln>
                  <a:solidFill>
                    <a:srgbClr val="A9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6400" dirty="0">
                <a:ln>
                  <a:solidFill>
                    <a:srgbClr val="A9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фактора, обуславливающие оптическую активность: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кристаллической решетки вещества;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молекулы вещества.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2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4055980"/>
            <a:ext cx="5436096" cy="1956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09528" y="6012309"/>
            <a:ext cx="5328592" cy="43737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Оптическая активность на примере винной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60505"/>
            <a:ext cx="7632848" cy="572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Рис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Схемы поляриметров различных типов: 1 – поляризатор,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′, 1′′ – призмы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– пластинка бикварца;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трубка с раствором; 4 – анализатор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58" y="408277"/>
            <a:ext cx="4504387" cy="20162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123728" y="2987734"/>
                <a:ext cx="6192688" cy="23762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для расчета угла вращения плоскости поляризации: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𝑏𝐶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Ф=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α – удельное вращение плоскости поляризации;</a:t>
                </a:r>
              </a:p>
              <a:p>
                <a:pPr marL="0" indent="0">
                  <a:buNone/>
                </a:pPr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толщина слоя, см;</a:t>
                </a:r>
              </a:p>
              <a:p>
                <a:pPr marL="0" indent="0">
                  <a:buNone/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– концентрация, г/100 мл;</a:t>
                </a:r>
              </a:p>
              <a:p>
                <a:pPr marL="0" indent="0">
                  <a:buNone/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С′ - концентрация, г/мл;</a:t>
                </a:r>
              </a:p>
              <a:p>
                <a:pPr marL="0" indent="0">
                  <a:buNone/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 – мольная масса;</a:t>
                </a:r>
              </a:p>
              <a:p>
                <a:pPr marL="0" indent="0">
                  <a:buNone/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 – мольное вращение плоскости </a:t>
                </a:r>
                <a:r>
                  <a:rPr lang="ru-RU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поляризации.</a:t>
                </a: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Величины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и Ф характеризуют природу исследуемого вещества.</a:t>
                </a:r>
              </a:p>
              <a:p>
                <a:pPr marL="0" indent="0"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Удельное </a:t>
                </a:r>
                <a:r>
                  <a:rPr lang="ru-RU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вращение плоскости поляризации α зависит: 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природы вещества;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длины волны поляризуемого света;</a:t>
                </a: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температуры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987734"/>
                <a:ext cx="6192688" cy="2376264"/>
              </a:xfrm>
              <a:prstGeom prst="rect">
                <a:avLst/>
              </a:prstGeom>
              <a:blipFill>
                <a:blip r:embed="rId3"/>
                <a:stretch>
                  <a:fillRect l="-295" t="-513" b="-6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7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8640"/>
            <a:ext cx="6840760" cy="5521512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i="1" dirty="0" smtClean="0"/>
              <a:t>	</a:t>
            </a:r>
            <a:r>
              <a:rPr lang="ru-RU" sz="20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i="1" dirty="0" err="1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поляриметрии</a:t>
            </a:r>
            <a:r>
              <a:rPr lang="ru-RU" sz="20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оптически активных веществ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чистоты лекарственных препаратов,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 биополимеров;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чистоты и концентрации оптически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противораковых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(таких как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метотрексат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доксорубицин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винкристин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винбластин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этопозид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эпир-убицин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капецитабин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иоксалиплатин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хиральных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 метаболизма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альбумин и сахар в моче), гормонов,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энзимов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(ферментов);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анализа ядов, тестостерона,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анализов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количественном контроле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глюкозы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декстрана;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содержания сахаристых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масло-жировой промышленности он используется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рефрактометрическим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для идентификации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t27.stblizko.ru/images/localized/001/339/68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1288"/>
            <a:ext cx="1032574" cy="7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91880" y="1196752"/>
            <a:ext cx="5516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Austin Cyr Bold" panose="02020803070702030403" pitchFamily="18" charset="-52"/>
              </a:rPr>
              <a:t>БЛАГОДАРЮ </a:t>
            </a:r>
            <a:br>
              <a:rPr lang="ru-RU" sz="3200" dirty="0">
                <a:latin typeface="Austin Cyr Bold" panose="02020803070702030403" pitchFamily="18" charset="-52"/>
              </a:rPr>
            </a:br>
            <a:r>
              <a:rPr lang="ru-RU" sz="3200" dirty="0">
                <a:latin typeface="Austin Cyr Bold" panose="02020803070702030403" pitchFamily="18" charset="-52"/>
              </a:rPr>
              <a:t>ЗА УДЕЛЁННОЕ ВРЕМЯ!</a:t>
            </a:r>
            <a:endParaRPr lang="en-US" altLang="ko-KR" sz="32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270" y="332656"/>
            <a:ext cx="7416824" cy="6288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Фотометрия и фотоэлектроколориметрия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rial Unicode MS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069514"/>
            <a:ext cx="7632848" cy="3727638"/>
          </a:xfrm>
        </p:spPr>
        <p:txBody>
          <a:bodyPr wrap="none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n w="0">
                  <a:solidFill>
                    <a:srgbClr val="C901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n w="0">
                  <a:solidFill>
                    <a:srgbClr val="C901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i="1" dirty="0" smtClean="0">
                <a:ln w="0">
                  <a:solidFill>
                    <a:srgbClr val="C901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800" i="1" dirty="0">
                <a:ln w="0">
                  <a:solidFill>
                    <a:srgbClr val="C901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ru-RU" sz="1800" dirty="0">
                <a:ln w="0">
                  <a:solidFill>
                    <a:srgbClr val="C901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определяемого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поглощающее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соединение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определением количества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измерения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светопоглощения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18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фотометрическим.</a:t>
            </a:r>
            <a:endParaRPr lang="ru-RU" sz="1800" dirty="0">
              <a:ln w="0">
                <a:solidFill>
                  <a:srgbClr val="A9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8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основных компонентов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сложных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 содержанием до 20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определяемого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микропримесей в этих объектах при содержании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13176"/>
            <a:ext cx="3149196" cy="17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92696"/>
            <a:ext cx="6914550" cy="4659634"/>
          </a:xfrm>
          <a:prstGeom prst="rect">
            <a:avLst/>
          </a:prstGeom>
        </p:spPr>
      </p:pic>
      <p:pic>
        <p:nvPicPr>
          <p:cNvPr id="5" name="Picture 2" descr="https://avatars.mds.yandex.net/i?id=014c4051e411f44addf7036d7675b07e_l-5858066-images-thumbs&amp;ref=rim&amp;n=13&amp;w=1000&amp;h=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44624"/>
                <a:ext cx="7128792" cy="41764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200" b="1" dirty="0" smtClean="0"/>
                  <a:t>		</a:t>
                </a:r>
                <a:r>
                  <a:rPr lang="x-none" sz="1600" dirty="0" smtClean="0">
                    <a:ln w="0">
                      <a:solidFill>
                        <a:srgbClr val="A90000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Основной </a:t>
                </a:r>
                <a:r>
                  <a:rPr lang="x-none" sz="1600" dirty="0">
                    <a:ln w="0">
                      <a:solidFill>
                        <a:srgbClr val="A90000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фотометрии</a:t>
                </a:r>
                <a:endParaRPr lang="ru-RU" sz="1600" dirty="0">
                  <a:ln w="0">
                    <a:solidFill>
                      <a:srgbClr val="A9000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200" dirty="0">
                    <a:ln w="0">
                      <a:solidFill>
                        <a:srgbClr val="A90000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1600" b="1" i="1" dirty="0" smtClean="0">
                    <a:ln>
                      <a:solidFill>
                        <a:srgbClr val="C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</a:t>
                </a:r>
                <a:r>
                  <a:rPr lang="ru-RU" sz="1600" b="1" i="1" dirty="0">
                    <a:ln>
                      <a:solidFill>
                        <a:srgbClr val="C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b="1" i="1" dirty="0" smtClean="0">
                    <a:ln>
                      <a:solidFill>
                        <a:srgbClr val="C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устанавливающий слои </a:t>
                </a:r>
                <a:r>
                  <a:rPr lang="ru-RU" sz="1600" b="1" i="1" dirty="0">
                    <a:ln>
                      <a:solidFill>
                        <a:srgbClr val="C0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вещества одинаковой толщины:</a:t>
                </a:r>
              </a:p>
              <a:p>
                <a:pPr marL="0" indent="0" algn="just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ru-RU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𝒌𝒃</m:t>
                        </m:r>
                      </m:sup>
                    </m:sSup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интенсивность светового потока после прохождения слоя вещества;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интенсивность падающего светового потока;</a:t>
                </a:r>
              </a:p>
              <a:p>
                <a:pPr marL="0" indent="0" algn="just">
                  <a:buNone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поглощения, характеризующий поглощение света данным телом и зависящий от </a:t>
                </a: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данного тела;</a:t>
                </a:r>
              </a:p>
              <a:p>
                <a:pPr marL="0" indent="0" algn="just">
                  <a:buNone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толщина слоя вещества.</a:t>
                </a:r>
              </a:p>
              <a:p>
                <a:pPr marL="0" indent="0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</a:t>
                </a:r>
                <a:r>
                  <a:rPr lang="ru-RU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рассматриваемого закона вытекает:</a:t>
                </a:r>
              </a:p>
              <a:p>
                <a:pPr algn="just">
                  <a:buFontTx/>
                  <a:buChar char="-"/>
                </a:pP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отношение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интенсивности светового потока, прошедшего через слой раствора, к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интенсивности</a:t>
                </a:r>
              </a:p>
              <a:p>
                <a:pPr marL="0" indent="0" algn="just">
                  <a:buNone/>
                </a:pP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падающего светового потока не зависит от абсолютной интенсивности падающего светового потока;</a:t>
                </a:r>
              </a:p>
              <a:p>
                <a:pPr algn="just">
                  <a:buFontTx/>
                  <a:buChar char="-"/>
                </a:pP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толщина слоя раствора увеличивается в арифметической прогрессии, интенсивность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светового потока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прошедшего через него, уменьшается в геометрической прогрессии.</a:t>
                </a:r>
              </a:p>
              <a:p>
                <a:pPr marL="0" indent="0" algn="just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200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</a:t>
                </a:r>
                <a:r>
                  <a:rPr lang="ru-RU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расчета коэффициента поглощения </a:t>
                </a:r>
                <a:r>
                  <a:rPr lang="en-US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ru-RU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ru-RU" sz="16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концентрация вещества;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коэффициент, не зависящий от концентрации.</a:t>
                </a:r>
              </a:p>
              <a:p>
                <a:pPr marL="0" indent="0">
                  <a:buNone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2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</a:t>
                </a:r>
                <a:r>
                  <a:rPr lang="ru-RU" sz="1600" b="1" i="1" dirty="0" err="1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Бугера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-Ламберта:</a:t>
                </a: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𝐶𝑏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</a:t>
                </a:r>
                <a:r>
                  <a:rPr lang="ru-RU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расчета пропускания (Т)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b="1" i="1" dirty="0">
                  <a:ln>
                    <a:solidFill>
                      <a:srgbClr val="A9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600" i="1">
                        <a:latin typeface="Cambria Math" panose="02040503050406030204" pitchFamily="18" charset="0"/>
                      </a:rPr>
                      <m:t>∙100 %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</a:t>
                </a:r>
                <a:r>
                  <a:rPr lang="ru-RU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расчета оптической плотностью </a:t>
                </a:r>
                <a:r>
                  <a:rPr lang="en-US" sz="1600" b="1" i="1" dirty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600" b="1" i="1" dirty="0" smtClean="0">
                    <a:ln>
                      <a:solidFill>
                        <a:srgbClr val="A90000"/>
                      </a:solidFill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b="1" i="1" dirty="0" smtClean="0">
                  <a:ln>
                    <a:solidFill>
                      <a:srgbClr val="A9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 smtClean="0"/>
                  <a:t>	</a:t>
                </a:r>
                <a:r>
                  <a:rPr lang="en-US" sz="1600" dirty="0" smtClean="0"/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𝐶𝑏</m:t>
                        </m:r>
                      </m:e>
                    </m:func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44624"/>
                <a:ext cx="7128792" cy="4176464"/>
              </a:xfrm>
              <a:blipFill>
                <a:blip r:embed="rId2"/>
                <a:stretch>
                  <a:fillRect l="-86" b="-6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1390410" cy="13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8640"/>
            <a:ext cx="7056784" cy="6192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x-none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</a:t>
            </a:r>
            <a:r>
              <a:rPr lang="x-non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фотометрии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Интенсивность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окраски раствора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зависящая от соотношения концентраций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окрашенных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бесцветных частиц, изменяется с изменением общей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раствора, так как при этом происходит одновременное изменение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диссоциации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при разбавлении или при концентрировании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 наблюдаются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от основного закона фотометрии.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Большинство окрашенных соединений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концентрации ионов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рН раствора происходит изменение молярного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поглощения, а очень часто изменение и кривой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светопоглощения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Очень часто отклонение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основного закона фотометрии вызывается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комплексообразования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 большинства окрашенных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соединений интенсивность окраски изменяется со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Интенсивность окраски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а, следовательно, и поглощение зависят от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Отклонения от закона </a:t>
            </a:r>
            <a:r>
              <a:rPr lang="ru-RU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Бугера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-Ламберта-</a:t>
            </a:r>
            <a:r>
              <a:rPr lang="ru-RU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вызваны и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посторонними веществами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присутствующими в растворе.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Образование окрашенного соединени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интенсивность его окраски очень часто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таких условий, как количество прибавляемого реактива, порядок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17232"/>
            <a:ext cx="864096" cy="7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76672"/>
            <a:ext cx="7272808" cy="6259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                                  </a:t>
            </a:r>
            <a:r>
              <a:rPr lang="x-none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Фотоэффект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9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Фотоэффектом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явление отрыва электронов от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атомов </a:t>
            </a: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действием светового потока. 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! Если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электроны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отрываются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поверхности тела, то фотоэффект называется </a:t>
            </a:r>
            <a:r>
              <a:rPr lang="ru-RU" sz="4300" i="1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</a:t>
            </a:r>
            <a:r>
              <a:rPr lang="ru-RU" sz="43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300" i="1" dirty="0" smtClean="0">
              <a:ln w="0">
                <a:solidFill>
                  <a:srgbClr val="C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!  Если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электроны отрываются от внутренних атомов тела, то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фотоэффект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43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внутренним, или объемным</a:t>
            </a:r>
            <a:r>
              <a:rPr lang="ru-RU" sz="4300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9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lang="ru-RU" sz="49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900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световая энергия преобразуется в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электрическую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фотоэлементом. 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9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Фототок </a:t>
            </a:r>
            <a:r>
              <a:rPr lang="ru-RU" sz="4900" i="1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900" i="1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300" i="1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определенных условиях, которые 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соблюдаются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фотометрическом анализе, пропорционален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светового 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потока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(I):</a:t>
            </a:r>
          </a:p>
          <a:p>
            <a:pPr marL="0" indent="0">
              <a:buNone/>
            </a:pPr>
            <a:r>
              <a:rPr lang="en-US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К</a:t>
            </a:r>
            <a:r>
              <a:rPr lang="en-US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9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900" i="1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принципу устройства фотоэлементы делятся на:</a:t>
            </a:r>
            <a:endParaRPr lang="ru-RU" sz="4900" i="1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фотоэлементы с внешним фотоэффектом;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фотоэлементы с внутренним фотоэффектом;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фотоэлементы с запирающим слоем. </a:t>
            </a:r>
            <a:endParaRPr lang="ru-RU" sz="4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9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4900" i="1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фотоэлемент характеризуется</a:t>
            </a:r>
            <a:r>
              <a:rPr lang="ru-RU" sz="49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4900" i="1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спектральной характеристикой, представляющей собой кривую зависимости силы 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фототока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длины волны света, падающего на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фотоэлемент;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чувствительностью, которая выражается силой тока в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микроамперах, возникающей в</a:t>
            </a:r>
          </a:p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фотоэлементе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падении на него светового потока в 1 люмен.</a:t>
            </a:r>
          </a:p>
        </p:txBody>
      </p:sp>
    </p:spTree>
    <p:extLst>
      <p:ext uri="{BB962C8B-B14F-4D97-AF65-F5344CB8AC3E}">
        <p14:creationId xmlns:p14="http://schemas.microsoft.com/office/powerpoint/2010/main" val="33208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76" y="332656"/>
            <a:ext cx="6624736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 smtClean="0"/>
              <a:t>	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7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7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узлы фотометрической или </a:t>
            </a:r>
            <a:endParaRPr lang="ru-RU" sz="17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7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фотоколориметрической аппаратуры:</a:t>
            </a:r>
            <a:endParaRPr lang="ru-RU" sz="1600" b="1" i="1" dirty="0">
              <a:ln w="0">
                <a:solidFill>
                  <a:srgbClr val="A9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источник света;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монохроматизатор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света;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кюветы;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узел определения интенсивности света.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 smtClean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ln w="0">
                <a:solidFill>
                  <a:srgbClr val="A9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err="1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Монохроматизация</a:t>
            </a:r>
            <a:r>
              <a:rPr lang="ru-RU" sz="1600" i="1" dirty="0" smtClean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n w="0">
                  <a:solidFill>
                    <a:srgbClr val="A9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света осуществляется при помощи: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светофильтров;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призм;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дифракционных решеток.</a:t>
            </a:r>
          </a:p>
          <a:p>
            <a:pPr marL="0" indent="0">
              <a:buNone/>
            </a:pPr>
            <a:endParaRPr lang="ru-RU" sz="1600" i="1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Светофильтрами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среды, способные пропускать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области спектра. Обычно 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фотоколориметрах используются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светофильтров стекла.</a:t>
            </a:r>
          </a:p>
          <a:p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512168" cy="1090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04864"/>
            <a:ext cx="5112568" cy="16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0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67062"/>
              </p:ext>
            </p:extLst>
          </p:nvPr>
        </p:nvGraphicFramePr>
        <p:xfrm>
          <a:off x="1475656" y="397597"/>
          <a:ext cx="7344816" cy="6454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259">
                  <a:extLst>
                    <a:ext uri="{9D8B030D-6E8A-4147-A177-3AD203B41FA5}">
                      <a16:colId xmlns:a16="http://schemas.microsoft.com/office/drawing/2014/main" val="1210545184"/>
                    </a:ext>
                  </a:extLst>
                </a:gridCol>
                <a:gridCol w="3022397">
                  <a:extLst>
                    <a:ext uri="{9D8B030D-6E8A-4147-A177-3AD203B41FA5}">
                      <a16:colId xmlns:a16="http://schemas.microsoft.com/office/drawing/2014/main" val="37388166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0071438"/>
                    </a:ext>
                  </a:extLst>
                </a:gridCol>
              </a:tblGrid>
              <a:tr h="625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реакции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образования окрашенных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Определяемые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870636931"/>
                  </a:ext>
                </a:extLst>
              </a:tr>
              <a:tr h="8740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азотосоединений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Диазотирование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амина и сочетание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фенолами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аминами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Анилин,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толуидин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Аминосоедине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654621237"/>
                  </a:ext>
                </a:extLst>
              </a:tr>
              <a:tr h="874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Гидролитическое расщепление с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аминов, с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последующим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диазоти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рованием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сочетанием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Ацетанилид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фенацетин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718573156"/>
                  </a:ext>
                </a:extLst>
              </a:tr>
              <a:tr h="1459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нитропроизводных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аминов, с последующим их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диазотированием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сочетанием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Нитробензолы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нитротолуолы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нитронафталин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бензойная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кокаин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422073123"/>
                  </a:ext>
                </a:extLst>
              </a:tr>
              <a:tr h="655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Диазотирование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фенолов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крезолы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нафтолы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812061631"/>
                  </a:ext>
                </a:extLst>
              </a:tr>
              <a:tr h="6555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хинониминовых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Окисление фенолов и аминов с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индофенолов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крезолы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нафтолы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560108753"/>
                  </a:ext>
                </a:extLst>
              </a:tr>
              <a:tr h="655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 с  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2,6-дибромхинонхлоримином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крезолы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нафтолы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380665489"/>
                  </a:ext>
                </a:extLst>
              </a:tr>
              <a:tr h="655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 с   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1,2-нафтохинон-4-сульфо-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кислотой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Амины,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аминокислоты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54245928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-55418"/>
            <a:ext cx="14675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Фотометрические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органических соединений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Таблица 1.</a:t>
            </a:r>
            <a:endParaRPr kumimoji="0" lang="ru-RU" altLang="ru-RU" sz="18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995</TotalTime>
  <Words>431</Words>
  <Application>Microsoft Office PowerPoint</Application>
  <PresentationFormat>Экран (4:3)</PresentationFormat>
  <Paragraphs>258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맑은 고딕</vt:lpstr>
      <vt:lpstr>Alegreya Sans Medium</vt:lpstr>
      <vt:lpstr>Arial</vt:lpstr>
      <vt:lpstr>Arial Unicode MS</vt:lpstr>
      <vt:lpstr>Austin Cyr Bold</vt:lpstr>
      <vt:lpstr>Calibri</vt:lpstr>
      <vt:lpstr>Cambria Math</vt:lpstr>
      <vt:lpstr>Segoe UI Emoji</vt:lpstr>
      <vt:lpstr>Times New Roman</vt:lpstr>
      <vt:lpstr>Office Theme</vt:lpstr>
      <vt:lpstr>Презентация PowerPoint</vt:lpstr>
      <vt:lpstr> Фотометрия и фотоэлектроколориметрия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Продолжение таблицы 1</vt:lpstr>
      <vt:lpstr>Фотоэлектроколориметрия</vt:lpstr>
      <vt:lpstr>Презентация PowerPoint</vt:lpstr>
      <vt:lpstr> Поляриметрия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MyPC</cp:lastModifiedBy>
  <cp:revision>73</cp:revision>
  <dcterms:created xsi:type="dcterms:W3CDTF">2014-04-01T16:35:38Z</dcterms:created>
  <dcterms:modified xsi:type="dcterms:W3CDTF">2023-10-02T18:20:25Z</dcterms:modified>
</cp:coreProperties>
</file>