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289B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33004" y="4945684"/>
            <a:ext cx="6733309" cy="8770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9D289B"/>
                </a:solidFill>
              </a:rPr>
              <a:t>Физико-химические методы анализа.</a:t>
            </a:r>
            <a:endParaRPr lang="ru-RU" sz="3200" dirty="0">
              <a:solidFill>
                <a:srgbClr val="9D289B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513446"/>
            <a:ext cx="4896691" cy="485870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>
                <a:solidFill>
                  <a:srgbClr val="9D289B"/>
                </a:solidFill>
              </a:rPr>
              <a:t>а</a:t>
            </a:r>
            <a:r>
              <a:rPr lang="ru-RU" sz="2400" dirty="0" smtClean="0">
                <a:solidFill>
                  <a:srgbClr val="9D289B"/>
                </a:solidFill>
              </a:rPr>
              <a:t>ссистент кафедры химии, к.х.н. Танкабекян Н.А.</a:t>
            </a:r>
            <a:endParaRPr lang="ru-RU" sz="2400" dirty="0">
              <a:solidFill>
                <a:srgbClr val="9D289B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12" y="3589064"/>
            <a:ext cx="4302875" cy="9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2679" y="790206"/>
            <a:ext cx="52896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измерений по альтернативным </a:t>
            </a:r>
            <a:r>
              <a:rPr lang="ru-RU" sz="1600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парам</a:t>
            </a:r>
            <a:r>
              <a:rPr lang="ru-RU" sz="1600" b="1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1)  По </a:t>
            </a:r>
            <a:r>
              <a:rPr lang="ru-RU" sz="16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способу получения результата</a:t>
            </a:r>
            <a:r>
              <a:rPr lang="ru-RU" sz="16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solidFill>
                  <a:srgbClr val="9D289B"/>
                </a:solidFill>
                <a:ea typeface="Calibri" panose="020F0502020204030204" pitchFamily="34" charset="0"/>
              </a:rPr>
              <a:t>прямые и косвенные измерения,</a:t>
            </a:r>
            <a:endParaRPr lang="ru-RU" sz="1600" dirty="0">
              <a:solidFill>
                <a:srgbClr val="9D289B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solidFill>
                  <a:srgbClr val="9D289B"/>
                </a:solidFill>
                <a:ea typeface="Calibri" panose="020F0502020204030204" pitchFamily="34" charset="0"/>
              </a:rPr>
              <a:t>совместные и совокупные измерения</a:t>
            </a:r>
            <a:r>
              <a:rPr lang="ru-RU" sz="1600" b="1" dirty="0" smtClean="0">
                <a:solidFill>
                  <a:srgbClr val="9D289B"/>
                </a:solidFill>
                <a:ea typeface="Calibri" panose="020F0502020204030204" pitchFamily="34" charset="0"/>
              </a:rPr>
              <a:t>.</a:t>
            </a:r>
            <a:endParaRPr lang="ru-RU" sz="1600" dirty="0">
              <a:solidFill>
                <a:srgbClr val="9D289B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5221" y="2729198"/>
            <a:ext cx="7564582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Прямое измерение</a:t>
            </a:r>
            <a:r>
              <a:rPr lang="ru-RU" sz="16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измерение, при котором непосредственно получают искомое значение физической величины.</a:t>
            </a:r>
            <a:endParaRPr lang="ru-RU" sz="16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1039" y="4391269"/>
            <a:ext cx="7564582" cy="116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Совместное измерение</a:t>
            </a:r>
            <a:r>
              <a:rPr lang="ru-RU" sz="16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измерение, которое производятся одновременно над двумя или несколькими </a:t>
            </a:r>
            <a:r>
              <a:rPr lang="ru-RU" sz="1600" dirty="0" err="1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неодноименными</a:t>
            </a:r>
            <a:r>
              <a:rPr lang="ru-RU" sz="16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величинами для нахождения зависимости между ними. </a:t>
            </a:r>
            <a:endParaRPr lang="ru-RU" sz="16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5964" y="3521979"/>
            <a:ext cx="7564582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Косвенное измерение</a:t>
            </a:r>
            <a:r>
              <a:rPr lang="ru-RU" sz="16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измерение, при котором искомая величина вычисляется по результатам измерений других величин.</a:t>
            </a:r>
            <a:endParaRPr lang="ru-RU" sz="16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073" y="5568314"/>
            <a:ext cx="7564582" cy="116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Совокупное измерение</a:t>
            </a:r>
            <a:r>
              <a:rPr lang="ru-RU" sz="16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измерение, при котором значения измеряемых величин определяют по результатам повторных измерений одной или нескольких одноименных величин при различных сочетаниях мер или этих величин.</a:t>
            </a:r>
            <a:endParaRPr lang="ru-RU" sz="16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6168" y="1446865"/>
            <a:ext cx="74731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используемым размерам единиц: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kern="100" dirty="0">
                <a:solidFill>
                  <a:srgbClr val="9D289B"/>
                </a:solidFill>
                <a:ea typeface="Calibri" panose="020F0502020204030204" pitchFamily="34" charset="0"/>
              </a:rPr>
              <a:t>абсолютные и относительные измерения.</a:t>
            </a:r>
            <a:endParaRPr lang="ru-RU" dirty="0">
              <a:solidFill>
                <a:srgbClr val="9D289B"/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Абсолютное измерение</a:t>
            </a:r>
            <a:r>
              <a:rPr lang="ru-RU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kern="1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измерение, основанное на прямых измерениях одной или нескольких основных величин или на использовании значений физических констант.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Относительное измерение</a:t>
            </a:r>
            <a:r>
              <a:rPr lang="ru-RU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kern="1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измерение, целью которых является сравнение искомой величины с одноименной величиной, играющей роль единицы или принятой за исходную.</a:t>
            </a:r>
            <a:endParaRPr lang="ru-RU" sz="1400" dirty="0">
              <a:solidFill>
                <a:srgbClr val="9D289B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2958" y="4688175"/>
            <a:ext cx="724038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u="sng" kern="1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u="sng" kern="1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u="sng" kern="1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количеству измерений: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9D289B"/>
                </a:solidFill>
                <a:ea typeface="Calibri" panose="020F0502020204030204" pitchFamily="34" charset="0"/>
              </a:rPr>
              <a:t>однократные и многократные</a:t>
            </a:r>
            <a:r>
              <a:rPr lang="ru-RU" dirty="0">
                <a:solidFill>
                  <a:srgbClr val="9D289B"/>
                </a:solidFill>
                <a:ea typeface="Calibri" panose="020F0502020204030204" pitchFamily="34" charset="0"/>
              </a:rPr>
              <a:t>.</a:t>
            </a:r>
            <a:endParaRPr lang="ru-RU" dirty="0">
              <a:solidFill>
                <a:srgbClr val="9D289B"/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Однократное измерение</a:t>
            </a:r>
            <a:r>
              <a:rPr lang="ru-RU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kern="1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измерение, произведенное один раз.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Многократное измерение</a:t>
            </a:r>
            <a:r>
              <a:rPr lang="ru-RU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kern="1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измерение, состоящее из ряда однократных измерений. </a:t>
            </a:r>
            <a:endParaRPr lang="ru-RU" sz="1400" dirty="0">
              <a:solidFill>
                <a:srgbClr val="9D289B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1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2669" y="1394966"/>
            <a:ext cx="722376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u="sng" kern="1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u="sng" kern="1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u="sng" kern="1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характеру изменения величины: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9D289B"/>
                </a:solidFill>
                <a:ea typeface="Calibri" panose="020F0502020204030204" pitchFamily="34" charset="0"/>
              </a:rPr>
              <a:t>статические и динамические.</a:t>
            </a:r>
            <a:endParaRPr lang="ru-RU" dirty="0">
              <a:solidFill>
                <a:srgbClr val="9D289B"/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Статическое </a:t>
            </a:r>
            <a:r>
              <a:rPr lang="ru-RU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измерение </a:t>
            </a:r>
            <a:r>
              <a:rPr lang="ru-RU" kern="1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измерение, в ходе которого измеряемая величина не изменяется на протяжении времени измерения.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Динамическое измерение</a:t>
            </a:r>
            <a:r>
              <a:rPr lang="ru-RU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измерение, в ходе которого измеряемая величина изменяется во времени.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u="sng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u="sng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u="sng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точности измерения величины: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9D289B"/>
                </a:solidFill>
                <a:ea typeface="Calibri" panose="020F0502020204030204" pitchFamily="34" charset="0"/>
              </a:rPr>
              <a:t>равноточные и неравноточные.</a:t>
            </a:r>
            <a:endParaRPr lang="ru-RU" dirty="0">
              <a:solidFill>
                <a:srgbClr val="9D289B"/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Равноточные</a:t>
            </a:r>
            <a:r>
              <a:rPr lang="ru-RU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измерения – </a:t>
            </a:r>
            <a:r>
              <a:rPr lang="ru-RU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это серия измерений с практически одинаковыми погрешностями.</a:t>
            </a:r>
            <a:r>
              <a:rPr lang="ru-RU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Неравноточные измерения – </a:t>
            </a:r>
            <a:r>
              <a:rPr lang="ru-RU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это серия измерений с различающимися погрешностями.</a:t>
            </a:r>
            <a:endParaRPr lang="ru-RU" sz="1400" dirty="0">
              <a:solidFill>
                <a:srgbClr val="9D289B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8844" y="1102578"/>
            <a:ext cx="770589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x-none" sz="2400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Методы измерений</a:t>
            </a:r>
            <a:endParaRPr lang="ru-RU" sz="2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x-none" sz="1600" b="1" dirty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Методом  измерений </a:t>
            </a:r>
            <a:r>
              <a:rPr lang="x-none" sz="1600" dirty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называют совокупность способов применения принципов и средств измерений.</a:t>
            </a:r>
            <a:endParaRPr lang="ru-RU" sz="16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x-none" sz="1600" u="sng" dirty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зависимости от способа определения значения искомой величины выделяют два основных метода:</a:t>
            </a:r>
            <a:endParaRPr lang="ru-RU" sz="16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x-none" sz="1600" b="1" dirty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метод непосредственной оценки;</a:t>
            </a:r>
            <a:endParaRPr lang="ru-RU" sz="16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x-none" sz="1600" b="1" dirty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метод сравнения с мерой.</a:t>
            </a:r>
            <a:endParaRPr lang="ru-RU" sz="1600" dirty="0">
              <a:solidFill>
                <a:srgbClr val="9D289B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35" y="43265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b="1" dirty="0">
                <a:solidFill>
                  <a:srgbClr val="9D289B"/>
                </a:solidFill>
                <a:ea typeface="Calibri" panose="020F0502020204030204" pitchFamily="34" charset="0"/>
              </a:rPr>
              <a:t>Метод непосредственной оценки </a:t>
            </a:r>
            <a:r>
              <a:rPr lang="x-none" dirty="0">
                <a:solidFill>
                  <a:srgbClr val="9D289B"/>
                </a:solidFill>
                <a:ea typeface="Calibri" panose="020F0502020204030204" pitchFamily="34" charset="0"/>
              </a:rPr>
              <a:t>основан на том, что значение величины определяют непосредственной по показывающему средству измерений. </a:t>
            </a:r>
            <a:endParaRPr lang="ru-RU" dirty="0">
              <a:solidFill>
                <a:srgbClr val="9D289B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2861" y="3575527"/>
            <a:ext cx="4572000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x-non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x-none" sz="2000" dirty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000" dirty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x-none" sz="2000" dirty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x-none" dirty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где </a:t>
            </a:r>
            <a:r>
              <a:rPr lang="en-US" dirty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x-none" dirty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измеряемая величина,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x-none" dirty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х – показания средства измерений.</a:t>
            </a:r>
            <a:endParaRPr lang="ru-RU" sz="1400" dirty="0">
              <a:solidFill>
                <a:srgbClr val="9D289B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2757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b="1" dirty="0" smtClean="0">
                <a:solidFill>
                  <a:srgbClr val="9D289B"/>
                </a:solidFill>
                <a:ea typeface="Calibri" panose="020F0502020204030204" pitchFamily="34" charset="0"/>
              </a:rPr>
              <a:t>Метод </a:t>
            </a:r>
            <a:r>
              <a:rPr lang="x-none" b="1" dirty="0">
                <a:solidFill>
                  <a:srgbClr val="9D289B"/>
                </a:solidFill>
                <a:ea typeface="Calibri" panose="020F0502020204030204" pitchFamily="34" charset="0"/>
              </a:rPr>
              <a:t>сравнения с мерой</a:t>
            </a:r>
            <a:r>
              <a:rPr lang="x-none" dirty="0">
                <a:solidFill>
                  <a:srgbClr val="9D289B"/>
                </a:solidFill>
                <a:ea typeface="Calibri" panose="020F0502020204030204" pitchFamily="34" charset="0"/>
              </a:rPr>
              <a:t> характерен тем, что измеряемую величину сравнивают с известной величиной, воспроизводимой мерой.</a:t>
            </a:r>
            <a:endParaRPr lang="ru-RU" dirty="0">
              <a:solidFill>
                <a:srgbClr val="9D289B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4757" y="5114284"/>
            <a:ext cx="5935288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0" marR="1788160" indent="1885950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 = х + Х</a:t>
            </a:r>
            <a:r>
              <a:rPr lang="ru-RU" sz="1600" baseline="-250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88160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где Q –  измеряемая величина,</a:t>
            </a:r>
            <a:endParaRPr lang="ru-RU" sz="16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88160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х – показания средства измерения,</a:t>
            </a:r>
            <a:endParaRPr lang="ru-RU" sz="16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88160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Х</a:t>
            </a:r>
            <a:r>
              <a:rPr lang="ru-RU" sz="1600" baseline="-250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ru-RU" sz="16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величина, воспроизводимая мерой.</a:t>
            </a:r>
            <a:endParaRPr lang="ru-RU" sz="1600" dirty="0">
              <a:solidFill>
                <a:srgbClr val="9D28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3658" y="1567100"/>
            <a:ext cx="5394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u="sng" dirty="0" smtClean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Разновидности метода сравнения:</a:t>
            </a:r>
            <a:endParaRPr lang="ru-RU" sz="2400" dirty="0">
              <a:solidFill>
                <a:srgbClr val="9D289B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077" y="2379685"/>
            <a:ext cx="844573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100" b="1" dirty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Дифференциальный метод </a:t>
            </a:r>
            <a:r>
              <a:rPr lang="ru-RU" sz="1100" dirty="0" smtClean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–измеряемую </a:t>
            </a:r>
            <a:r>
              <a:rPr lang="ru-RU" sz="1100" dirty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величину сопоставляют с однородной величиной, имеющей известное значение, незначительно отличающееся от значения измеряемой величины, и при котором измеряется разность между этими двумя величинами. Повышение точности метода зависит от уменьшения разности между  измеряемой и известной величинами</a:t>
            </a:r>
            <a:r>
              <a:rPr lang="ru-RU" sz="1100" dirty="0" smtClean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11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100" b="1" dirty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Нулевой метод </a:t>
            </a:r>
            <a:r>
              <a:rPr lang="ru-RU" sz="1100" dirty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метод, в ходе которого</a:t>
            </a:r>
            <a:r>
              <a:rPr lang="ru-RU" sz="11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результирующий эффект воздействия величин на прибор сравнения доводят до нуля</a:t>
            </a:r>
            <a:r>
              <a:rPr lang="ru-RU" sz="11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11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100" b="1" dirty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Метод совпадений</a:t>
            </a:r>
            <a:r>
              <a:rPr lang="ru-RU" sz="1100" dirty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метод, при котором разность между измеряемой величиной и величиной, воспроизводимой мерой, определяют, применяя совпадения отметок шкал или же периодических сигналов</a:t>
            </a:r>
            <a:r>
              <a:rPr lang="ru-RU" sz="1100" dirty="0" smtClean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11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100" b="1" dirty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Метод измерений замещением – </a:t>
            </a:r>
            <a:r>
              <a:rPr lang="ru-RU" sz="1100" dirty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метод, с помощью которого измеряемую величину </a:t>
            </a:r>
            <a:r>
              <a:rPr lang="ru-RU" sz="1100" dirty="0" err="1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замещют</a:t>
            </a:r>
            <a:r>
              <a:rPr lang="ru-RU" sz="1100" dirty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мерой с известным значением </a:t>
            </a:r>
            <a:r>
              <a:rPr lang="ru-RU" sz="1100" dirty="0" smtClean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величины</a:t>
            </a:r>
          </a:p>
          <a:p>
            <a:pPr marL="171450" lvl="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11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100" b="1" dirty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Метод противопоставления </a:t>
            </a:r>
            <a:r>
              <a:rPr lang="ru-RU" sz="1100" dirty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основан на том, что измеряемая величина и величина, воспроизводимая мерой, одновременно воздействуют на прибор сравнения, с помощью которого устанавливают соотношение между этими величинами</a:t>
            </a:r>
            <a:r>
              <a:rPr lang="ru-RU" sz="1100" dirty="0" smtClean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ru-RU" sz="11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100" b="1" dirty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Метод измерений дополнением – </a:t>
            </a:r>
            <a:r>
              <a:rPr lang="ru-RU" sz="1100" dirty="0">
                <a:solidFill>
                  <a:srgbClr val="9D28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метод, при котором значение измеряемой величины дополняют мерой этой же величины с таким расчетом, чтобы на прибор сравнения воздействовала их сумма, равная заранее заданному значению.</a:t>
            </a:r>
            <a:endParaRPr lang="ru-RU" sz="1100" dirty="0">
              <a:solidFill>
                <a:srgbClr val="9D289B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8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078" y="2578359"/>
            <a:ext cx="7922031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u="sng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u="sng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зависимости от способа получения измерительной информации выделяют два метода:</a:t>
            </a:r>
            <a:endParaRPr lang="ru-RU" sz="20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rgbClr val="9D289B"/>
                </a:solidFill>
                <a:ea typeface="Calibri" panose="020F0502020204030204" pitchFamily="34" charset="0"/>
              </a:rPr>
              <a:t>Контактный метод измерений</a:t>
            </a:r>
            <a:r>
              <a:rPr lang="ru-RU" sz="2000" dirty="0">
                <a:solidFill>
                  <a:srgbClr val="9D289B"/>
                </a:solidFill>
                <a:ea typeface="Calibri" panose="020F0502020204030204" pitchFamily="34" charset="0"/>
              </a:rPr>
              <a:t>, характеризуется тем, что чувствительный элемент устройства приводится в контакт с объектом измерения. </a:t>
            </a:r>
            <a:endParaRPr lang="ru-RU" sz="2000" dirty="0">
              <a:solidFill>
                <a:srgbClr val="9D289B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rgbClr val="9D289B"/>
                </a:solidFill>
                <a:ea typeface="Calibri" panose="020F0502020204030204" pitchFamily="34" charset="0"/>
              </a:rPr>
              <a:t>Бесконтактный метод измерений</a:t>
            </a:r>
            <a:r>
              <a:rPr lang="ru-RU" sz="2000" dirty="0">
                <a:solidFill>
                  <a:srgbClr val="9D289B"/>
                </a:solidFill>
                <a:ea typeface="Calibri" panose="020F0502020204030204" pitchFamily="34" charset="0"/>
              </a:rPr>
              <a:t>,</a:t>
            </a:r>
            <a:r>
              <a:rPr lang="ru-RU" sz="2000" b="1" dirty="0">
                <a:solidFill>
                  <a:srgbClr val="9D289B"/>
                </a:solidFill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9D289B"/>
                </a:solidFill>
                <a:ea typeface="Calibri" panose="020F0502020204030204" pitchFamily="34" charset="0"/>
              </a:rPr>
              <a:t>характеризуется тем, что чувствительный элемент средства измерений не приводится в контакт с объектом измерения. </a:t>
            </a:r>
            <a:endParaRPr lang="ru-RU" sz="2000" dirty="0">
              <a:solidFill>
                <a:srgbClr val="9D289B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916" y="598516"/>
            <a:ext cx="2119746" cy="282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482" y="1642851"/>
            <a:ext cx="6899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9D289B"/>
                </a:solidFill>
                <a:ea typeface="Times New Roman" panose="02020603050405020304" pitchFamily="18" charset="0"/>
              </a:rPr>
              <a:t>Погрешностью измерений называют отклонение результата измерений от истинного значения измеряемой величины. Причиной появления погрешности является ограниченная точность изготовления </a:t>
            </a:r>
            <a:r>
              <a:rPr lang="ru-RU" dirty="0" smtClean="0">
                <a:solidFill>
                  <a:srgbClr val="9D289B"/>
                </a:solidFill>
                <a:ea typeface="Times New Roman" panose="02020603050405020304" pitchFamily="18" charset="0"/>
              </a:rPr>
              <a:t>средств.</a:t>
            </a:r>
            <a:endParaRPr lang="ru-RU" dirty="0">
              <a:solidFill>
                <a:srgbClr val="9D289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00149" y="3103777"/>
                <a:ext cx="8643852" cy="3645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ru-RU" sz="1400" b="1" dirty="0" smtClean="0">
                    <a:solidFill>
                      <a:srgbClr val="9D289B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Абсолютная погрешность </a:t>
                </a:r>
                <a:r>
                  <a:rPr lang="ru-RU" sz="1400" dirty="0">
                    <a:solidFill>
                      <a:srgbClr val="9D289B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выражается как разность между значением, полученным при измерении и ее истинным значением:</a:t>
                </a:r>
                <a:endParaRPr lang="ru-RU" sz="1400" dirty="0">
                  <a:solidFill>
                    <a:srgbClr val="9D289B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ru-RU" sz="1400" dirty="0">
                    <a:solidFill>
                      <a:srgbClr val="9D289B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:r>
                  <a:rPr lang="ru-RU" sz="1400" i="1" dirty="0">
                    <a:solidFill>
                      <a:srgbClr val="9D289B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∆ = x - x</a:t>
                </a:r>
                <a:r>
                  <a:rPr lang="en-US" sz="1400" i="1" baseline="-25000" dirty="0">
                    <a:solidFill>
                      <a:srgbClr val="9D289B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1400" i="1" dirty="0">
                    <a:solidFill>
                      <a:srgbClr val="9D289B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1400" dirty="0">
                    <a:solidFill>
                      <a:srgbClr val="9D289B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solidFill>
                      <a:srgbClr val="9D289B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1400" dirty="0">
                  <a:solidFill>
                    <a:srgbClr val="9D289B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 dirty="0">
                    <a:solidFill>
                      <a:srgbClr val="9D289B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∆ — абсолютная погрешность измерения;</a:t>
                </a:r>
                <a:endParaRPr lang="ru-RU" sz="1400" dirty="0">
                  <a:solidFill>
                    <a:srgbClr val="9D289B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 i="1" dirty="0">
                    <a:solidFill>
                      <a:srgbClr val="9D289B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x</a:t>
                </a:r>
                <a:r>
                  <a:rPr lang="ru-RU" sz="1400" dirty="0">
                    <a:solidFill>
                      <a:srgbClr val="9D289B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 значение, полученное при измерении; </a:t>
                </a:r>
                <a:endParaRPr lang="ru-RU" sz="1400" dirty="0">
                  <a:solidFill>
                    <a:srgbClr val="9D289B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 i="1" dirty="0">
                    <a:solidFill>
                      <a:srgbClr val="9D289B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x</a:t>
                </a:r>
                <a:r>
                  <a:rPr lang="en-US" sz="1400" baseline="-25000" dirty="0">
                    <a:solidFill>
                      <a:srgbClr val="9D289B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ru-RU" sz="1400" dirty="0">
                    <a:solidFill>
                      <a:srgbClr val="9D289B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— истинное значение измеряемой величины; </a:t>
                </a:r>
                <a:endParaRPr lang="ru-RU" sz="1400" dirty="0">
                  <a:solidFill>
                    <a:srgbClr val="9D289B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1400" b="1" dirty="0">
                    <a:solidFill>
                      <a:srgbClr val="9D289B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Относительную погрешность</a:t>
                </a:r>
                <a:r>
                  <a:rPr lang="ru-RU" sz="1400" dirty="0">
                    <a:solidFill>
                      <a:srgbClr val="9D289B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часто выражают в процентах истинного значения измеряемой величины,  </a:t>
                </a:r>
                <a:endParaRPr lang="ru-RU" sz="1400" dirty="0">
                  <a:solidFill>
                    <a:srgbClr val="9D289B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1400" dirty="0">
                    <a:solidFill>
                      <a:srgbClr val="9D289B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400">
                        <a:solidFill>
                          <a:srgbClr val="9D289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ru-RU" sz="1400">
                        <a:solidFill>
                          <a:srgbClr val="9D289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ru-RU" sz="1400" i="1">
                            <a:solidFill>
                              <a:srgbClr val="9D289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400" i="1">
                            <a:solidFill>
                              <a:srgbClr val="9D289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 </m:t>
                        </m:r>
                      </m:num>
                      <m:den>
                        <m:sSub>
                          <m:sSubPr>
                            <m:ctrlPr>
                              <a:rPr lang="ru-RU" sz="1400" i="1">
                                <a:solidFill>
                                  <a:srgbClr val="9D289B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solidFill>
                                  <a:srgbClr val="9D289B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1400" i="1">
                                <a:solidFill>
                                  <a:srgbClr val="9D289B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en-US" sz="1400" i="1" baseline="-25000">
                                <a:solidFill>
                                  <a:srgbClr val="9D289B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en-US" sz="1400" i="1">
                                <a:solidFill>
                                  <a:srgbClr val="9D289B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</m:den>
                    </m:f>
                    <m:r>
                      <a:rPr lang="ru-RU" sz="1400" i="1">
                        <a:solidFill>
                          <a:srgbClr val="9D289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solidFill>
                              <a:srgbClr val="9D289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400" i="1">
                            <a:solidFill>
                              <a:srgbClr val="9D289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1400" i="1">
                            <a:solidFill>
                              <a:srgbClr val="9D289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ru-RU" sz="1400" i="1">
                                <a:solidFill>
                                  <a:srgbClr val="9D289B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solidFill>
                                  <a:srgbClr val="9D289B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 baseline="-25000">
                                <a:solidFill>
                                  <a:srgbClr val="9D289B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400" i="1">
                                <a:solidFill>
                                  <a:srgbClr val="9D289B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solidFill>
                                  <a:srgbClr val="9D289B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 baseline="-25000">
                                <a:solidFill>
                                  <a:srgbClr val="9D289B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sub>
                        </m:sSub>
                      </m:den>
                    </m:f>
                  </m:oMath>
                </a14:m>
                <a:endParaRPr lang="ru-RU" sz="1400" dirty="0">
                  <a:solidFill>
                    <a:srgbClr val="9D289B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1400" dirty="0">
                    <a:solidFill>
                      <a:srgbClr val="9D289B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где δ – относительная погрешность.</a:t>
                </a:r>
                <a:endParaRPr lang="ru-RU" sz="1400" dirty="0">
                  <a:solidFill>
                    <a:srgbClr val="9D289B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49" y="3103777"/>
                <a:ext cx="8643852" cy="3645422"/>
              </a:xfrm>
              <a:prstGeom prst="rect">
                <a:avLst/>
              </a:prstGeom>
              <a:blipFill>
                <a:blip r:embed="rId2"/>
                <a:stretch>
                  <a:fillRect l="-212" r="-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773381" y="875962"/>
            <a:ext cx="6281651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x-none" sz="2000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Погрешности измерений. Виды погрешности.</a:t>
            </a:r>
            <a:endParaRPr lang="ru-RU" sz="20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4643" y="1293514"/>
            <a:ext cx="6729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D289B"/>
                </a:solidFill>
                <a:ea typeface="Times New Roman" panose="02020603050405020304" pitchFamily="18" charset="0"/>
              </a:rPr>
              <a:t>В зависимости от характера проявления </a:t>
            </a:r>
            <a:r>
              <a:rPr lang="ru-RU" sz="2000" dirty="0" smtClean="0">
                <a:solidFill>
                  <a:srgbClr val="9D289B"/>
                </a:solidFill>
                <a:ea typeface="Times New Roman" panose="02020603050405020304" pitchFamily="18" charset="0"/>
              </a:rPr>
              <a:t>погрешности:</a:t>
            </a:r>
            <a:endParaRPr lang="ru-RU" sz="2000" dirty="0">
              <a:solidFill>
                <a:srgbClr val="9D289B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2139" y="3292052"/>
            <a:ext cx="8503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ru-RU" sz="1600" b="1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Предпосылкой </a:t>
            </a:r>
            <a:r>
              <a:rPr lang="ru-RU" sz="1600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возникновения </a:t>
            </a:r>
            <a:r>
              <a:rPr lang="ru-RU" sz="1600" b="1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таких: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неисправности </a:t>
            </a:r>
            <a:r>
              <a:rPr lang="ru-RU" sz="16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измерительной аппаратуры, </a:t>
            </a:r>
            <a:endParaRPr lang="ru-RU" sz="1600" dirty="0" smtClean="0">
              <a:solidFill>
                <a:srgbClr val="9D289B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несовершенство </a:t>
            </a:r>
            <a:r>
              <a:rPr lang="ru-RU" sz="16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метода измерений, некорректная установка измерительных устройств и отступление от нормальных условий их работы</a:t>
            </a:r>
            <a:r>
              <a:rPr lang="ru-RU" sz="16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особенности </a:t>
            </a:r>
            <a:r>
              <a:rPr lang="ru-RU" sz="16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самого оператора. </a:t>
            </a:r>
            <a:endParaRPr lang="ru-RU" sz="16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Случайная погрешность – </a:t>
            </a:r>
            <a:r>
              <a:rPr lang="ru-RU" sz="16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это составляющая погрешности измерения, изменяющаяся случайным образом при повторных измерениях одной и той же величины. </a:t>
            </a:r>
            <a:endParaRPr lang="ru-RU" sz="1600" dirty="0" smtClean="0">
              <a:solidFill>
                <a:srgbClr val="9D289B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Грубая </a:t>
            </a:r>
            <a:r>
              <a:rPr lang="ru-RU" sz="1600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погрешность – </a:t>
            </a:r>
            <a:r>
              <a:rPr lang="ru-RU" sz="16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это погрешность, значение которой существенно выше ожидаемой. </a:t>
            </a:r>
            <a:endParaRPr lang="ru-RU" sz="1600" dirty="0">
              <a:solidFill>
                <a:srgbClr val="9D289B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8082" y="1836967"/>
            <a:ext cx="6729153" cy="116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Систематическая погрешность</a:t>
            </a:r>
            <a:r>
              <a:rPr lang="ru-RU" sz="16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это составляющая погрешности измерения, остающаяся неизменной или же закономерно изменяющаяся при повторных измерениях одной и той же величины. </a:t>
            </a:r>
          </a:p>
        </p:txBody>
      </p:sp>
    </p:spTree>
    <p:extLst>
      <p:ext uri="{BB962C8B-B14F-4D97-AF65-F5344CB8AC3E}">
        <p14:creationId xmlns:p14="http://schemas.microsoft.com/office/powerpoint/2010/main" val="77403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0779" y="1853228"/>
            <a:ext cx="7946967" cy="472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400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зависимости от последовательности причины возникновения различают:</a:t>
            </a:r>
            <a:endParaRPr lang="ru-RU" sz="1400" b="1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200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Инструментальная погрешность </a:t>
            </a:r>
            <a:r>
              <a:rPr lang="ru-RU" sz="12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составляющая погрешности измерения, зависящая от погрешностей применяемых средств. Эти погрешности определяются качеством изготовлении самих измерительных устройств.</a:t>
            </a:r>
            <a:endParaRPr lang="ru-RU" sz="12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200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Погрешность метода измерения</a:t>
            </a:r>
            <a:r>
              <a:rPr lang="ru-RU" sz="12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- составляющая погрешности измерения, вызванная несовершенством метода измерений.</a:t>
            </a:r>
            <a:endParaRPr lang="ru-RU" sz="12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200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Погрешность настройки</a:t>
            </a:r>
            <a:r>
              <a:rPr lang="ru-RU" sz="12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- составляющая погрешности измерения, образующаяся по причине несовершенства осуществления процесса настройки.</a:t>
            </a:r>
            <a:endParaRPr lang="ru-RU" sz="12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200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Погрешность отсчёта</a:t>
            </a:r>
            <a:r>
              <a:rPr lang="ru-RU" sz="12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- составляющая погрешности измерения, вызванная недостаточно точным считыванием показаний средств измерений. Погрешность возникает из-за видимого изменения относительных положений отметок шкалы вследствие перемещения глаза наблюдателя.</a:t>
            </a:r>
            <a:endParaRPr lang="ru-RU" sz="12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200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Погрешность поверки</a:t>
            </a:r>
            <a:r>
              <a:rPr lang="ru-RU" sz="12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- составляющая погрешности измерений, являющаяся следствием несовершенства поверки средств измерений. Погрешности от измерительного усилия действуют в случае контактных измерительных приборов. При оценке влияния измерительного усилия на погрешность измерения, необходимо выделить упругие деформации установочного узла и деформации в зоне контакта измерительного наконечника с деталью</a:t>
            </a:r>
            <a:r>
              <a:rPr lang="ru-RU" sz="12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-4688447"/>
            <a:ext cx="4572000" cy="146706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зависимости от последовательности причины возникновения различают: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Инструментальная погрешность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34" y="315883"/>
            <a:ext cx="1753639" cy="175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" y="615277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Лекция 1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1411778" y="2341031"/>
            <a:ext cx="5105400" cy="555626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1285805" y="3443216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1323211" y="4585288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185812" y="2291396"/>
            <a:ext cx="40653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9D289B"/>
                </a:solidFill>
              </a:rPr>
              <a:t>Физические методы измерения.</a:t>
            </a:r>
            <a:endParaRPr lang="ru-RU" sz="2000" dirty="0">
              <a:solidFill>
                <a:srgbClr val="9D289B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9273" y="3405930"/>
            <a:ext cx="54264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9D28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Прямые и косвенные методы измерения. </a:t>
            </a:r>
            <a:endParaRPr lang="ru-RU" sz="2000" dirty="0">
              <a:solidFill>
                <a:srgbClr val="9D289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0605" y="4518700"/>
            <a:ext cx="45120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9D289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весового анализа.</a:t>
            </a:r>
            <a:endParaRPr lang="ru-RU" sz="2000" dirty="0">
              <a:solidFill>
                <a:srgbClr val="9D289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5005" y="737204"/>
            <a:ext cx="4309110" cy="728522"/>
          </a:xfrm>
        </p:spPr>
        <p:txBody>
          <a:bodyPr>
            <a:normAutofit/>
          </a:bodyPr>
          <a:lstStyle/>
          <a:p>
            <a:pPr algn="ctr"/>
            <a:r>
              <a:rPr lang="x-none" sz="3600" b="1" dirty="0">
                <a:solidFill>
                  <a:srgbClr val="9D289B"/>
                </a:solidFill>
              </a:rPr>
              <a:t>Точное взвешивание</a:t>
            </a:r>
            <a:r>
              <a:rPr lang="x-none" sz="3600" b="1" dirty="0" smtClean="0">
                <a:solidFill>
                  <a:srgbClr val="9D289B"/>
                </a:solidFill>
              </a:rPr>
              <a:t>.</a:t>
            </a:r>
            <a:endParaRPr lang="ru-RU" sz="3600" dirty="0">
              <a:solidFill>
                <a:srgbClr val="9D289B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0173" y="5953809"/>
            <a:ext cx="8685756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00" y="1893918"/>
            <a:ext cx="7886700" cy="1703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i="1" u="sng" dirty="0">
                <a:solidFill>
                  <a:srgbClr val="9D289B"/>
                </a:solidFill>
              </a:rPr>
              <a:t>Взвешиванием </a:t>
            </a:r>
            <a:r>
              <a:rPr lang="ru-RU" sz="2000" dirty="0">
                <a:solidFill>
                  <a:srgbClr val="9D289B"/>
                </a:solidFill>
              </a:rPr>
              <a:t>называют определение массы тела с помощью весов. </a:t>
            </a:r>
            <a:r>
              <a:rPr lang="ru-RU" sz="2000" dirty="0" smtClean="0">
                <a:solidFill>
                  <a:srgbClr val="9D289B"/>
                </a:solidFill>
              </a:rPr>
              <a:t>Используют </a:t>
            </a:r>
            <a:r>
              <a:rPr lang="ru-RU" sz="2000" i="1" dirty="0">
                <a:solidFill>
                  <a:srgbClr val="9D289B"/>
                </a:solidFill>
              </a:rPr>
              <a:t>аналитические, технохимические (общелабораторные) и специальные весы.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9D289B"/>
                </a:solidFill>
              </a:rPr>
              <a:t>Аналитические весы</a:t>
            </a:r>
            <a:r>
              <a:rPr lang="ru-RU" sz="2000" dirty="0">
                <a:solidFill>
                  <a:srgbClr val="9D289B"/>
                </a:solidFill>
              </a:rPr>
              <a:t> используют для точных анализов. Позволяют взвешивать с точностью 10</a:t>
            </a:r>
            <a:r>
              <a:rPr lang="ru-RU" sz="2000" baseline="30000" dirty="0">
                <a:solidFill>
                  <a:srgbClr val="9D289B"/>
                </a:solidFill>
              </a:rPr>
              <a:t>-4</a:t>
            </a:r>
            <a:r>
              <a:rPr lang="ru-RU" sz="2000" dirty="0">
                <a:solidFill>
                  <a:srgbClr val="9D289B"/>
                </a:solidFill>
              </a:rPr>
              <a:t> - 10</a:t>
            </a:r>
            <a:r>
              <a:rPr lang="ru-RU" sz="2000" baseline="30000" dirty="0">
                <a:solidFill>
                  <a:srgbClr val="9D289B"/>
                </a:solidFill>
              </a:rPr>
              <a:t>-5</a:t>
            </a:r>
            <a:r>
              <a:rPr lang="ru-RU" sz="2000" dirty="0">
                <a:solidFill>
                  <a:srgbClr val="9D289B"/>
                </a:solidFill>
              </a:rPr>
              <a:t> г. Максимальная нагрузка – 200 г</a:t>
            </a:r>
            <a:r>
              <a:rPr lang="ru-RU" sz="2000" dirty="0" smtClean="0">
                <a:solidFill>
                  <a:srgbClr val="9D289B"/>
                </a:solidFill>
              </a:rPr>
              <a:t>.</a:t>
            </a:r>
            <a:endParaRPr lang="ru-RU" sz="2000" dirty="0">
              <a:solidFill>
                <a:srgbClr val="9D289B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234316" y="4020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708580"/>
              </p:ext>
            </p:extLst>
          </p:nvPr>
        </p:nvGraphicFramePr>
        <p:xfrm>
          <a:off x="1681251" y="3535794"/>
          <a:ext cx="297180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3" imgW="4749206" imgH="5346032" progId="CorelPHOTOPAINT.Image.14">
                  <p:embed/>
                </p:oleObj>
              </mc:Choice>
              <mc:Fallback>
                <p:oleObj r:id="rId3" imgW="4749206" imgH="5346032" progId="CorelPHOTOPAINT.Image.1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251" y="3535794"/>
                        <a:ext cx="2971800" cy="299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993997" y="3597540"/>
            <a:ext cx="3699164" cy="336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b="1" dirty="0">
                <a:solidFill>
                  <a:srgbClr val="9D289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Колонка</a:t>
            </a:r>
            <a:endParaRPr lang="ru-RU" sz="1600" dirty="0">
              <a:solidFill>
                <a:srgbClr val="9D289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b="1" dirty="0">
                <a:solidFill>
                  <a:srgbClr val="9D289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Кронштейн с демпферами</a:t>
            </a:r>
            <a:endParaRPr lang="ru-RU" sz="1600" dirty="0">
              <a:solidFill>
                <a:srgbClr val="9D289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b="1" dirty="0">
                <a:solidFill>
                  <a:srgbClr val="9D289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призма коромысла</a:t>
            </a:r>
            <a:endParaRPr lang="ru-RU" sz="1600" dirty="0">
              <a:solidFill>
                <a:srgbClr val="9D289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b="1" dirty="0">
                <a:solidFill>
                  <a:srgbClr val="9D289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Чашки весов</a:t>
            </a:r>
            <a:endParaRPr lang="ru-RU" sz="1600" dirty="0">
              <a:solidFill>
                <a:srgbClr val="9D289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b="1" dirty="0">
                <a:solidFill>
                  <a:srgbClr val="9D289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Вращающийся лимбы</a:t>
            </a:r>
            <a:endParaRPr lang="ru-RU" sz="1600" dirty="0">
              <a:solidFill>
                <a:srgbClr val="9D289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b="1" dirty="0">
                <a:solidFill>
                  <a:srgbClr val="9D289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Микрошкала</a:t>
            </a:r>
            <a:endParaRPr lang="ru-RU" sz="1600" dirty="0">
              <a:solidFill>
                <a:srgbClr val="9D289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b="1" dirty="0">
                <a:solidFill>
                  <a:srgbClr val="9D289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Стрелки весов</a:t>
            </a:r>
            <a:endParaRPr lang="ru-RU" sz="1600" dirty="0">
              <a:solidFill>
                <a:srgbClr val="9D289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34316" y="6465225"/>
            <a:ext cx="5023225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indent="449580" algn="ctr">
              <a:lnSpc>
                <a:spcPct val="107000"/>
              </a:lnSpc>
              <a:spcAft>
                <a:spcPts val="1000"/>
              </a:spcAft>
            </a:pPr>
            <a:r>
              <a:rPr lang="ru-RU" b="1" dirty="0">
                <a:solidFill>
                  <a:srgbClr val="9D289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1. </a:t>
            </a:r>
            <a:r>
              <a:rPr lang="ru-RU" dirty="0">
                <a:solidFill>
                  <a:srgbClr val="9D289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Аналитические весы</a:t>
            </a:r>
            <a:endParaRPr lang="ru-RU" sz="1600" dirty="0">
              <a:solidFill>
                <a:srgbClr val="9D289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35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" y="3931919"/>
            <a:ext cx="2801355" cy="33832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28305" y="766395"/>
            <a:ext cx="63924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x-none" sz="1400" u="sng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взвешивания на аналитических весах.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x-none" sz="14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Запрещено нагружать весы сверх установленной нормы;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x-none" sz="14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Ставить предметы и разновески на чашки весов или снимать их с </a:t>
            </a:r>
            <a:r>
              <a:rPr lang="x-none" sz="14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чашек </a:t>
            </a:r>
            <a:r>
              <a:rPr lang="x-none" sz="14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разрешается только после арретирования весов. Рукоятку арретира поворачивать плавно и осторожно;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x-none" sz="14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Вещества взвешиваются только в специальной посуде (тигли, бюксы);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x-none" sz="14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Запрещено ставить на чашки весов горячие, влажные или грязные пред­меты, а так же просыпать или проливать реактивы внутри витрины ве­сов</a:t>
            </a:r>
            <a:r>
              <a:rPr lang="x-none" sz="14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54532" y="3533205"/>
            <a:ext cx="641465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14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      </a:t>
            </a:r>
            <a:r>
              <a:rPr lang="x-none" sz="14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Весы </a:t>
            </a:r>
            <a:r>
              <a:rPr lang="x-none" sz="14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нельзя сдвигать;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6.      </a:t>
            </a:r>
            <a:r>
              <a:rPr lang="x-none" sz="14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Вещества</a:t>
            </a:r>
            <a:r>
              <a:rPr lang="x-none" sz="14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выделяющие пары или газы взвешивают в герметично закры­той посуде;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7.  </a:t>
            </a:r>
            <a:r>
              <a:rPr lang="x-none" sz="14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x-none" sz="14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уменьшения влияния погрешностей на результаты опыта все </a:t>
            </a:r>
            <a:r>
              <a:rPr lang="x-none" sz="14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взвешивания </a:t>
            </a:r>
            <a:r>
              <a:rPr lang="x-none" sz="14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проводятся на одних и тех же весах, с использованием одного и того же </a:t>
            </a:r>
            <a:r>
              <a:rPr lang="x-none" sz="14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разновеса</a:t>
            </a:r>
            <a:r>
              <a:rPr lang="ru-RU" sz="14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8.    </a:t>
            </a:r>
            <a:r>
              <a:rPr lang="x-none" sz="14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x-none" sz="14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окончании работы весы должны быть арретированы, взвешиваемый предмет и разновески убраны с чашек весов, дверцы закрыты, малый и большой лимбы поставлены в нулевое положение, штепсельная вилка вынута из розетки.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7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4108" y="1014120"/>
            <a:ext cx="620129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0" indent="449580"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Технохимические весы</a:t>
            </a:r>
            <a:r>
              <a:rPr lang="ru-RU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используют для технических анализов, взвешивания химиче­ских реактивов и других целей. Точность весов этого вида может лежать в диапазоне от 1г до 0,001г, однако чаще всего пользуются весами с точностью 0,01г.</a:t>
            </a:r>
            <a:endParaRPr lang="ru-RU" sz="1400" dirty="0">
              <a:solidFill>
                <a:srgbClr val="9D289B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22218" y="34580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794096"/>
              </p:ext>
            </p:extLst>
          </p:nvPr>
        </p:nvGraphicFramePr>
        <p:xfrm>
          <a:off x="1833822" y="3323930"/>
          <a:ext cx="2638425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3" imgW="1758551" imgH="1996275" progId="CorelPHOTOPAINT.Image.13">
                  <p:embed/>
                </p:oleObj>
              </mc:Choice>
              <mc:Fallback>
                <p:oleObj r:id="rId3" imgW="1758551" imgH="1996275" progId="CorelPHOTOPAINT.Image.1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822" y="3323930"/>
                        <a:ext cx="2638425" cy="300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187902" y="6333830"/>
            <a:ext cx="5491422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indent="449580"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9D289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 2. </a:t>
            </a:r>
            <a:r>
              <a:rPr lang="ru-RU" dirty="0">
                <a:solidFill>
                  <a:srgbClr val="9D289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Технохимиче­ские весы</a:t>
            </a:r>
            <a:endParaRPr lang="ru-RU" sz="1400" dirty="0">
              <a:solidFill>
                <a:srgbClr val="9D289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83851" y="3200741"/>
            <a:ext cx="302583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Балансировочные гайки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Коромысло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Отвес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Чашки весов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Установочные винты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Шкала делений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Арретир</a:t>
            </a:r>
            <a:endParaRPr lang="ru-RU" sz="1400" dirty="0">
              <a:solidFill>
                <a:srgbClr val="9D289B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0939" y="1154322"/>
            <a:ext cx="6833061" cy="6883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0" algn="ctr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600" u="sng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взвешивания на технохимических весах.</a:t>
            </a:r>
            <a:endParaRPr lang="ru-RU" sz="16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95250" lvl="0" indent="-342900"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9D289B"/>
                </a:solidFill>
                <a:ea typeface="Times New Roman" panose="02020603050405020304" pitchFamily="18" charset="0"/>
              </a:rPr>
              <a:t>Перед началом работы весы переводят в рабочее положение плавным поворотом </a:t>
            </a:r>
            <a:r>
              <a:rPr lang="ru-RU" sz="1600" dirty="0" err="1">
                <a:solidFill>
                  <a:srgbClr val="9D289B"/>
                </a:solidFill>
                <a:ea typeface="Times New Roman" panose="02020603050405020304" pitchFamily="18" charset="0"/>
              </a:rPr>
              <a:t>арретирующего</a:t>
            </a:r>
            <a:r>
              <a:rPr lang="ru-RU" sz="1600" dirty="0">
                <a:solidFill>
                  <a:srgbClr val="9D289B"/>
                </a:solidFill>
                <a:ea typeface="Times New Roman" panose="02020603050405020304" pitchFamily="18" charset="0"/>
              </a:rPr>
              <a:t> устройства по часовой стрелке;</a:t>
            </a:r>
            <a:endParaRPr lang="ru-RU" sz="1600" dirty="0">
              <a:solidFill>
                <a:srgbClr val="9D289B"/>
              </a:solidFill>
            </a:endParaRPr>
          </a:p>
          <a:p>
            <a:pPr marL="342900" marR="95250" lvl="0" indent="-342900"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9D289B"/>
                </a:solidFill>
                <a:ea typeface="Times New Roman" panose="02020603050405020304" pitchFamily="18" charset="0"/>
              </a:rPr>
              <a:t>Запрещается ставить на чашки весов горячие или грязные предметы;</a:t>
            </a:r>
            <a:endParaRPr lang="ru-RU" sz="1600" dirty="0">
              <a:solidFill>
                <a:srgbClr val="9D289B"/>
              </a:solidFill>
            </a:endParaRPr>
          </a:p>
          <a:p>
            <a:pPr marL="342900" marR="95250" lvl="0" indent="-342900"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9D289B"/>
                </a:solidFill>
                <a:ea typeface="Times New Roman" panose="02020603050405020304" pitchFamily="18" charset="0"/>
              </a:rPr>
              <a:t>Разновески брать только пинцетом;</a:t>
            </a:r>
            <a:endParaRPr lang="ru-RU" sz="1600" dirty="0">
              <a:solidFill>
                <a:srgbClr val="9D289B"/>
              </a:solidFill>
            </a:endParaRPr>
          </a:p>
          <a:p>
            <a:pPr marL="342900" marR="95250" lvl="0" indent="-342900"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9D289B"/>
                </a:solidFill>
                <a:ea typeface="Times New Roman" panose="02020603050405020304" pitchFamily="18" charset="0"/>
              </a:rPr>
              <a:t>Предметы и разновески взвешивать только при </a:t>
            </a:r>
            <a:r>
              <a:rPr lang="ru-RU" sz="1600" dirty="0" err="1">
                <a:solidFill>
                  <a:srgbClr val="9D289B"/>
                </a:solidFill>
                <a:ea typeface="Times New Roman" panose="02020603050405020304" pitchFamily="18" charset="0"/>
              </a:rPr>
              <a:t>арретированных</a:t>
            </a:r>
            <a:r>
              <a:rPr lang="ru-RU" sz="1600" dirty="0">
                <a:solidFill>
                  <a:srgbClr val="9D289B"/>
                </a:solidFill>
                <a:ea typeface="Times New Roman" panose="02020603050405020304" pitchFamily="18" charset="0"/>
              </a:rPr>
              <a:t> ве­сах;</a:t>
            </a:r>
            <a:endParaRPr lang="ru-RU" sz="1600" dirty="0">
              <a:solidFill>
                <a:srgbClr val="9D289B"/>
              </a:solidFill>
            </a:endParaRPr>
          </a:p>
          <a:p>
            <a:pPr marL="342900" marR="95250" lvl="0" indent="-342900"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9D289B"/>
                </a:solidFill>
                <a:ea typeface="Times New Roman" panose="02020603050405020304" pitchFamily="18" charset="0"/>
              </a:rPr>
              <a:t>На левую чашку весов кладут взвешиваемые предметы. На правую чашку весов кладу разновески до тех пор, пока весы не уравновесятся. Масса взвешиваемого предмета равна суммарной массе разновесок;</a:t>
            </a:r>
            <a:endParaRPr lang="ru-RU" sz="1600" dirty="0">
              <a:solidFill>
                <a:srgbClr val="9D289B"/>
              </a:solidFill>
            </a:endParaRPr>
          </a:p>
          <a:p>
            <a:pPr marL="342900" marR="95250" lvl="0" indent="-342900"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9D289B"/>
                </a:solidFill>
                <a:ea typeface="Times New Roman" panose="02020603050405020304" pitchFamily="18" charset="0"/>
              </a:rPr>
              <a:t>По окончании работы весы должны быть </a:t>
            </a:r>
            <a:r>
              <a:rPr lang="ru-RU" sz="1600" dirty="0" err="1">
                <a:solidFill>
                  <a:srgbClr val="9D289B"/>
                </a:solidFill>
                <a:ea typeface="Times New Roman" panose="02020603050405020304" pitchFamily="18" charset="0"/>
              </a:rPr>
              <a:t>арретированы</a:t>
            </a:r>
            <a:r>
              <a:rPr lang="ru-RU" sz="1600" dirty="0">
                <a:solidFill>
                  <a:srgbClr val="9D289B"/>
                </a:solidFill>
                <a:ea typeface="Times New Roman" panose="02020603050405020304" pitchFamily="18" charset="0"/>
              </a:rPr>
              <a:t>, а разновески возращены на место.</a:t>
            </a:r>
            <a:endParaRPr lang="ru-RU" sz="1600" dirty="0">
              <a:solidFill>
                <a:srgbClr val="9D289B"/>
              </a:solidFill>
            </a:endParaRPr>
          </a:p>
          <a:p>
            <a:pPr marL="457200" marR="95250"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600" dirty="0">
                <a:solidFill>
                  <a:srgbClr val="9D289B"/>
                </a:solidFill>
                <a:ea typeface="Calibri" panose="020F0502020204030204" pitchFamily="34" charset="0"/>
              </a:rPr>
              <a:t> </a:t>
            </a:r>
            <a:endParaRPr lang="ru-RU" sz="1600" dirty="0">
              <a:solidFill>
                <a:srgbClr val="9D289B"/>
              </a:solidFill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7" y="4296207"/>
            <a:ext cx="1946362" cy="18896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041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3615" y="1012683"/>
            <a:ext cx="5285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9D289B"/>
                </a:solidFill>
                <a:ea typeface="Times New Roman" panose="02020603050405020304" pitchFamily="18" charset="0"/>
              </a:rPr>
              <a:t>Физические методы измерения.</a:t>
            </a:r>
            <a:endParaRPr lang="ru-RU" sz="2800" dirty="0">
              <a:solidFill>
                <a:srgbClr val="9D289B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3412" y="1754297"/>
            <a:ext cx="7514706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Физические методы измерения – совокупность методов качественного и </a:t>
            </a:r>
            <a:r>
              <a:rPr lang="ru-RU" sz="20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количественного </a:t>
            </a:r>
            <a:r>
              <a:rPr lang="ru-RU" sz="20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анализа,  основанных на измерении физических </a:t>
            </a:r>
            <a:r>
              <a:rPr lang="ru-RU" sz="20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характери­стик </a:t>
            </a:r>
            <a:r>
              <a:rPr lang="ru-RU" sz="20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вещества, определяющих химическую специфичность определяемых элементов</a:t>
            </a:r>
            <a:r>
              <a:rPr lang="ru-RU" sz="20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5549" y="4125588"/>
            <a:ext cx="62040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Физические методы анализа подразделяют:</a:t>
            </a:r>
            <a:endParaRPr lang="ru-RU" sz="20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</a:pPr>
            <a:r>
              <a:rPr lang="ru-RU" sz="20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Спектроскопические </a:t>
            </a:r>
            <a:r>
              <a:rPr lang="ru-RU" sz="20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методы;</a:t>
            </a:r>
            <a:endParaRPr lang="ru-RU" sz="20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  <a:tabLst>
                <a:tab pos="1466215" algn="l"/>
              </a:tabLst>
            </a:pPr>
            <a:r>
              <a:rPr lang="ru-RU" sz="20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Ядерно-физические </a:t>
            </a:r>
            <a:r>
              <a:rPr lang="ru-RU" sz="20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методы;</a:t>
            </a:r>
            <a:endParaRPr lang="ru-RU" sz="20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  <a:tabLst>
                <a:tab pos="1466215" algn="l"/>
              </a:tabLst>
            </a:pPr>
            <a:r>
              <a:rPr lang="ru-RU" sz="20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Радиохимические </a:t>
            </a:r>
            <a:r>
              <a:rPr lang="ru-RU" sz="20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методы.</a:t>
            </a:r>
            <a:endParaRPr lang="ru-RU" sz="2000" dirty="0">
              <a:solidFill>
                <a:srgbClr val="9D28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3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2296" y="1495731"/>
            <a:ext cx="6824751" cy="167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466215" algn="l"/>
              </a:tabLst>
            </a:pPr>
            <a:r>
              <a:rPr lang="ru-RU" sz="1400" b="1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Спектроскопический метод: </a:t>
            </a:r>
            <a:r>
              <a:rPr lang="ru-RU" sz="14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изучают </a:t>
            </a:r>
            <a:r>
              <a:rPr lang="ru-RU" sz="14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химический состав, структуру поверхности, и распределение заполненных и незаполненных энергетических поверхностных уровней, степени окисления поверхностных молекул и химической активности поверхности или молекул, расположенных на поверхности, о характеристике связей системы твердое тело – </a:t>
            </a:r>
            <a:r>
              <a:rPr lang="ru-RU" sz="1400" dirty="0" err="1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адсорбат</a:t>
            </a:r>
            <a:r>
              <a:rPr lang="ru-RU" sz="14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3534" y="3325266"/>
            <a:ext cx="6949440" cy="135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466215" algn="l"/>
              </a:tabLst>
            </a:pPr>
            <a:r>
              <a:rPr lang="ru-RU" sz="1400" b="1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Ядерно-физический метод: </a:t>
            </a:r>
            <a:r>
              <a:rPr lang="ru-RU" sz="14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количественное определение содержа­ния искомого соединения </a:t>
            </a:r>
            <a:r>
              <a:rPr lang="ru-RU" sz="14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пробе независимо от его химических связей.  Данные методы основаны на облучении исследуемого образца потоками воз­буждающего излучения и затем регистрации возникающего вторичного из­лучения атомов образца.</a:t>
            </a:r>
            <a:endParaRPr lang="ru-RU" sz="1400" dirty="0">
              <a:solidFill>
                <a:srgbClr val="9D289B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3086" y="4967799"/>
            <a:ext cx="7714211" cy="135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1466215" algn="l"/>
              </a:tabLst>
            </a:pPr>
            <a:r>
              <a:rPr lang="ru-RU" sz="1400" b="1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Радиохимический метод анализа:</a:t>
            </a:r>
            <a:r>
              <a:rPr lang="ru-RU" sz="14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выделяют и исследуют свойства радиоактивных элементов и изотопов. Методы основаны на выделении радионуклидов в </a:t>
            </a:r>
            <a:r>
              <a:rPr lang="ru-RU" sz="1400" dirty="0" err="1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радиохимически</a:t>
            </a:r>
            <a:r>
              <a:rPr lang="ru-RU" sz="14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чистом состоянии из сложных по составу образцов с последующим измерением альфа-, бета- и гамма-излучения с помощью соответствующей радиометрической аппаратуры.</a:t>
            </a:r>
            <a:endParaRPr lang="ru-RU" sz="1400" dirty="0">
              <a:solidFill>
                <a:srgbClr val="9D289B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4235" y="955583"/>
            <a:ext cx="6743649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x-none" sz="2400" b="1" dirty="0">
                <a:solidFill>
                  <a:srgbClr val="9D289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Измерения. </a:t>
            </a:r>
            <a:r>
              <a:rPr lang="x-none" sz="2400" b="1" dirty="0" smtClean="0">
                <a:solidFill>
                  <a:srgbClr val="9D289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x-none" sz="2400" b="1" dirty="0">
                <a:solidFill>
                  <a:srgbClr val="9D289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измерений.</a:t>
            </a:r>
            <a:endParaRPr lang="ru-RU" sz="2400" dirty="0">
              <a:solidFill>
                <a:srgbClr val="9D289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4275" y="2019993"/>
            <a:ext cx="7897092" cy="5103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466215" algn="l"/>
              </a:tabLst>
            </a:pPr>
            <a:r>
              <a:rPr lang="ru-RU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Измерением </a:t>
            </a:r>
            <a:r>
              <a:rPr lang="ru-RU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физической величины называют совокупность операция  для нахождения значения искомой величины с помощью специальных технических средств (средств измерений). 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1466215" algn="l"/>
              </a:tabLst>
            </a:pPr>
            <a:r>
              <a:rPr lang="ru-RU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Измеряемая физическая величина является произведение числового значения на единицу физической величины:  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1466215" algn="l"/>
              </a:tabLst>
            </a:pPr>
            <a:r>
              <a:rPr lang="ru-RU" sz="20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	       </a:t>
            </a:r>
            <a:r>
              <a:rPr lang="en-US" sz="20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2000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Nq</a:t>
            </a:r>
            <a:r>
              <a:rPr lang="ru-RU" sz="2000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466215" algn="l"/>
              </a:tabLst>
            </a:pPr>
            <a:r>
              <a:rPr lang="ru-RU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en-US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измеряемая физическая величина;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466215" algn="l"/>
              </a:tabLst>
            </a:pPr>
            <a:r>
              <a:rPr lang="en-US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числовое значение физической величины, которым определяют соотношение измеряемой физической величины и </a:t>
            </a:r>
            <a:r>
              <a:rPr lang="ru-RU" dirty="0" smtClean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единицы, использованной </a:t>
            </a:r>
            <a:r>
              <a:rPr lang="ru-RU" dirty="0">
                <a:solidFill>
                  <a:srgbClr val="9D289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 измерениях;</a:t>
            </a:r>
            <a:endParaRPr lang="ru-RU" sz="1400" dirty="0">
              <a:solidFill>
                <a:srgbClr val="9D28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9D289B"/>
                </a:solidFill>
                <a:ea typeface="Times New Roman" panose="02020603050405020304" pitchFamily="18" charset="0"/>
              </a:rPr>
              <a:t>q</a:t>
            </a:r>
            <a:r>
              <a:rPr lang="ru-RU" dirty="0" smtClean="0">
                <a:solidFill>
                  <a:srgbClr val="9D289B"/>
                </a:solidFill>
                <a:ea typeface="Times New Roman" panose="02020603050405020304" pitchFamily="18" charset="0"/>
              </a:rPr>
              <a:t> – единица</a:t>
            </a:r>
            <a:r>
              <a:rPr lang="ru-RU" dirty="0">
                <a:solidFill>
                  <a:srgbClr val="9D289B"/>
                </a:solidFill>
                <a:ea typeface="Times New Roman" panose="02020603050405020304" pitchFamily="18" charset="0"/>
              </a:rPr>
              <a:t> физической величины.</a:t>
            </a:r>
            <a:br>
              <a:rPr lang="ru-RU" dirty="0">
                <a:solidFill>
                  <a:srgbClr val="9D289B"/>
                </a:solidFill>
                <a:ea typeface="Times New Roman" panose="02020603050405020304" pitchFamily="18" charset="0"/>
              </a:rPr>
            </a:br>
            <a:endParaRPr lang="ru-RU" dirty="0">
              <a:solidFill>
                <a:srgbClr val="9D28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1188</Words>
  <Application>Microsoft Office PowerPoint</Application>
  <PresentationFormat>Экран (4:3)</PresentationFormat>
  <Paragraphs>145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Тема Office</vt:lpstr>
      <vt:lpstr>CorelPHOTOPAINT.Image.14</vt:lpstr>
      <vt:lpstr>CorelPHOTOPAINT.Image.13</vt:lpstr>
      <vt:lpstr>Физико-химические методы анализа.</vt:lpstr>
      <vt:lpstr>Лекция 1</vt:lpstr>
      <vt:lpstr>Точное взвешивание.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 Windows</cp:lastModifiedBy>
  <cp:revision>93</cp:revision>
  <dcterms:created xsi:type="dcterms:W3CDTF">2014-11-21T11:00:06Z</dcterms:created>
  <dcterms:modified xsi:type="dcterms:W3CDTF">2021-12-27T11:47:22Z</dcterms:modified>
</cp:coreProperties>
</file>