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2" r:id="rId4"/>
    <p:sldId id="274" r:id="rId5"/>
    <p:sldId id="264" r:id="rId6"/>
    <p:sldId id="265" r:id="rId7"/>
    <p:sldId id="266" r:id="rId8"/>
    <p:sldId id="267" r:id="rId9"/>
    <p:sldId id="268" r:id="rId10"/>
    <p:sldId id="258" r:id="rId11"/>
    <p:sldId id="269" r:id="rId12"/>
    <p:sldId id="270" r:id="rId13"/>
    <p:sldId id="271" r:id="rId14"/>
    <p:sldId id="272" r:id="rId15"/>
    <p:sldId id="275" r:id="rId16"/>
    <p:sldId id="26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35D"/>
    <a:srgbClr val="0E5856"/>
    <a:srgbClr val="1D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2" autoAdjust="0"/>
    <p:restoredTop sz="96357" autoAdjust="0"/>
  </p:normalViewPr>
  <p:slideViewPr>
    <p:cSldViewPr snapToGrid="0">
      <p:cViewPr varScale="1">
        <p:scale>
          <a:sx n="109" d="100"/>
          <a:sy n="109" d="100"/>
        </p:scale>
        <p:origin x="114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A385C-5BA1-43F3-88D0-409D920DEF06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5140E-A652-425F-882A-4791626F2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22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0E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FC66B2-6677-4EFF-A6FC-EE95D4860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602702"/>
            <a:ext cx="5653588" cy="5667829"/>
          </a:xfrm>
          <a:prstGeom prst="rect">
            <a:avLst/>
          </a:prstGeom>
          <a:solidFill>
            <a:srgbClr val="0E5856"/>
          </a:solidFill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5170B-4566-4747-8475-7972F091D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1549" y="541800"/>
            <a:ext cx="8966335" cy="1649865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вал 10">
            <a:extLst>
              <a:ext uri="{FF2B5EF4-FFF2-40B4-BE49-F238E27FC236}">
                <a16:creationId xmlns:a16="http://schemas.microsoft.com/office/drawing/2014/main" id="{7E345BD6-92E9-49B8-9198-3678484AFD8E}"/>
              </a:ext>
            </a:extLst>
          </p:cNvPr>
          <p:cNvSpPr/>
          <p:nvPr userDrawn="1"/>
        </p:nvSpPr>
        <p:spPr>
          <a:xfrm>
            <a:off x="6705605" y="4024552"/>
            <a:ext cx="5756585" cy="3245979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1D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3486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1AAC1-2B0B-4F78-A615-1D22138E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E02713-7F67-4F7F-8DC9-84B0D17E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F8964B-A6B6-42E3-956E-4B5A1D4A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E1631B-578C-4099-AC9B-C1E36032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7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32B36C-61AF-48B9-BE62-85D83F98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7B2720-F456-44ED-8B11-037B755A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4B77D8-F133-4307-A65C-F42AFA4E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5AF2D-C3C4-4275-877B-A69EB628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530F1C-89B0-4946-80DD-013F848D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DC403B-5B02-46C0-8421-1512D1EC3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626DCD-589A-4F43-AC10-C9DEBD5C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4D32FB-251E-49CE-9042-38AE805A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E0E483-DF34-4698-AFBB-1FACF96D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6D206-6C06-468F-B3EE-35F00BE44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8A2121-3EED-4FD2-A303-A087C8964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C992C9-7731-46F7-B941-CDA12C88A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94D2F9-B93E-4D5E-8685-B88B7B6F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597B65-64FA-415A-9A6D-665D2E3AA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8452AD-8E5F-4E3C-B44E-1477F42E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CA105-7396-4042-949F-4BB4F01B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305344-C760-41F6-971B-8343E9BA1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CC7EC-5ADD-4410-8137-BA62F042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2486BD-A629-461F-9C38-DD324318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486AE-5A98-4CD4-A556-43D3E4B8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A4135F-7957-42B2-9B27-50E3580C6B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52B2DF-D02F-41B7-8869-3EB123696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D7EF3-86EF-4B03-8EC2-B6E4D92B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C22819-1A7E-44AF-9436-871DE659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839652-8FAF-4705-B4AB-9A8E88D2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2" y="365129"/>
            <a:ext cx="6541168" cy="1325563"/>
          </a:xfrm>
        </p:spPr>
        <p:txBody>
          <a:bodyPr/>
          <a:lstStyle>
            <a:lvl1pPr>
              <a:defRPr b="1">
                <a:solidFill>
                  <a:srgbClr val="0E585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2" y="1825625"/>
            <a:ext cx="6541168" cy="4351338"/>
          </a:xfrm>
        </p:spPr>
        <p:txBody>
          <a:bodyPr/>
          <a:lstStyle>
            <a:lvl1pPr>
              <a:defRPr>
                <a:solidFill>
                  <a:srgbClr val="0E5856"/>
                </a:solidFill>
              </a:defRPr>
            </a:lvl1pPr>
            <a:lvl2pPr>
              <a:defRPr>
                <a:solidFill>
                  <a:srgbClr val="0E5856"/>
                </a:solidFill>
              </a:defRPr>
            </a:lvl2pPr>
            <a:lvl3pPr>
              <a:defRPr>
                <a:solidFill>
                  <a:srgbClr val="0E5856"/>
                </a:solidFill>
              </a:defRPr>
            </a:lvl3pPr>
            <a:lvl4pPr>
              <a:defRPr>
                <a:solidFill>
                  <a:srgbClr val="0E5856"/>
                </a:solidFill>
              </a:defRPr>
            </a:lvl4pPr>
            <a:lvl5pPr>
              <a:defRPr>
                <a:solidFill>
                  <a:srgbClr val="0E5856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0FB4F2D5-5EBB-42C3-8788-7FDE05C59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1" y="0"/>
            <a:ext cx="4469947" cy="6858000"/>
          </a:xfrm>
          <a:prstGeom prst="rect">
            <a:avLst/>
          </a:prstGeom>
        </p:spPr>
      </p:pic>
      <p:sp>
        <p:nvSpPr>
          <p:cNvPr id="9" name="Овал 10">
            <a:extLst>
              <a:ext uri="{FF2B5EF4-FFF2-40B4-BE49-F238E27FC236}">
                <a16:creationId xmlns:a16="http://schemas.microsoft.com/office/drawing/2014/main" id="{AF6658A2-1EE1-41BD-8478-D9D8818EAEC3}"/>
              </a:ext>
            </a:extLst>
          </p:cNvPr>
          <p:cNvSpPr/>
          <p:nvPr userDrawn="1"/>
        </p:nvSpPr>
        <p:spPr>
          <a:xfrm>
            <a:off x="9345532" y="5179492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Овал 10">
            <a:extLst>
              <a:ext uri="{FF2B5EF4-FFF2-40B4-BE49-F238E27FC236}">
                <a16:creationId xmlns:a16="http://schemas.microsoft.com/office/drawing/2014/main" id="{B5AD580D-0454-4657-9D42-7EBF5D66C8AD}"/>
              </a:ext>
            </a:extLst>
          </p:cNvPr>
          <p:cNvSpPr/>
          <p:nvPr userDrawn="1"/>
        </p:nvSpPr>
        <p:spPr>
          <a:xfrm rot="10800000">
            <a:off x="9223072" y="-1051185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2164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657115" cy="1325563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15400" cy="4351338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3ABF52-87EF-4AE4-8AC9-0704A9F70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37" y="4586522"/>
            <a:ext cx="2339409" cy="233940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300C6E73-5953-4204-8DC9-494C3DE107EE}"/>
              </a:ext>
            </a:extLst>
          </p:cNvPr>
          <p:cNvSpPr/>
          <p:nvPr userDrawn="1"/>
        </p:nvSpPr>
        <p:spPr>
          <a:xfrm>
            <a:off x="-1253128" y="6062820"/>
            <a:ext cx="12700383" cy="1399744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47297 w 12700382"/>
              <a:gd name="connsiteY0" fmla="*/ 1007583 h 1401690"/>
              <a:gd name="connsiteX1" fmla="*/ 2180897 w 12700382"/>
              <a:gd name="connsiteY1" fmla="*/ 6099 h 1401690"/>
              <a:gd name="connsiteX2" fmla="*/ 5736897 w 12700382"/>
              <a:gd name="connsiteY2" fmla="*/ 456040 h 1401690"/>
              <a:gd name="connsiteX3" fmla="*/ 9815412 w 12700382"/>
              <a:gd name="connsiteY3" fmla="*/ 427012 h 1401690"/>
              <a:gd name="connsiteX4" fmla="*/ 12674726 w 12700382"/>
              <a:gd name="connsiteY4" fmla="*/ 1312383 h 1401690"/>
              <a:gd name="connsiteX5" fmla="*/ 4416097 w 12700382"/>
              <a:gd name="connsiteY5" fmla="*/ 1022097 h 1401690"/>
              <a:gd name="connsiteX6" fmla="*/ 47297 w 12700382"/>
              <a:gd name="connsiteY6" fmla="*/ 1007583 h 1401690"/>
              <a:gd name="connsiteX0" fmla="*/ 47297 w 12700382"/>
              <a:gd name="connsiteY0" fmla="*/ 1005637 h 1399744"/>
              <a:gd name="connsiteX1" fmla="*/ 2180897 w 12700382"/>
              <a:gd name="connsiteY1" fmla="*/ 4153 h 1399744"/>
              <a:gd name="connsiteX2" fmla="*/ 5736897 w 12700382"/>
              <a:gd name="connsiteY2" fmla="*/ 454094 h 1399744"/>
              <a:gd name="connsiteX3" fmla="*/ 9815412 w 12700382"/>
              <a:gd name="connsiteY3" fmla="*/ 425066 h 1399744"/>
              <a:gd name="connsiteX4" fmla="*/ 12674726 w 12700382"/>
              <a:gd name="connsiteY4" fmla="*/ 1310437 h 1399744"/>
              <a:gd name="connsiteX5" fmla="*/ 4416097 w 12700382"/>
              <a:gd name="connsiteY5" fmla="*/ 1020151 h 1399744"/>
              <a:gd name="connsiteX6" fmla="*/ 47297 w 12700382"/>
              <a:gd name="connsiteY6" fmla="*/ 1005637 h 1399744"/>
              <a:gd name="connsiteX0" fmla="*/ 47297 w 12700382"/>
              <a:gd name="connsiteY0" fmla="*/ 1005637 h 1399744"/>
              <a:gd name="connsiteX1" fmla="*/ 2180897 w 12700382"/>
              <a:gd name="connsiteY1" fmla="*/ 4153 h 1399744"/>
              <a:gd name="connsiteX2" fmla="*/ 5736897 w 12700382"/>
              <a:gd name="connsiteY2" fmla="*/ 454094 h 1399744"/>
              <a:gd name="connsiteX3" fmla="*/ 9815412 w 12700382"/>
              <a:gd name="connsiteY3" fmla="*/ 425066 h 1399744"/>
              <a:gd name="connsiteX4" fmla="*/ 12674726 w 12700382"/>
              <a:gd name="connsiteY4" fmla="*/ 1310437 h 1399744"/>
              <a:gd name="connsiteX5" fmla="*/ 4416097 w 12700382"/>
              <a:gd name="connsiteY5" fmla="*/ 1020151 h 1399744"/>
              <a:gd name="connsiteX6" fmla="*/ 47297 w 12700382"/>
              <a:gd name="connsiteY6" fmla="*/ 1005637 h 13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0382" h="1399744">
                <a:moveTo>
                  <a:pt x="47297" y="1005637"/>
                </a:moveTo>
                <a:cubicBezTo>
                  <a:pt x="-325236" y="836304"/>
                  <a:pt x="1607582" y="67048"/>
                  <a:pt x="2180897" y="4153"/>
                </a:cubicBezTo>
                <a:cubicBezTo>
                  <a:pt x="2754212" y="-58742"/>
                  <a:pt x="4348364" y="616170"/>
                  <a:pt x="5736897" y="454094"/>
                </a:cubicBezTo>
                <a:cubicBezTo>
                  <a:pt x="7125430" y="292018"/>
                  <a:pt x="9271126" y="129943"/>
                  <a:pt x="9815412" y="425066"/>
                </a:cubicBezTo>
                <a:cubicBezTo>
                  <a:pt x="10359698" y="720189"/>
                  <a:pt x="12986783" y="1012894"/>
                  <a:pt x="12674726" y="1310437"/>
                </a:cubicBezTo>
                <a:cubicBezTo>
                  <a:pt x="12362669" y="1607980"/>
                  <a:pt x="6520668" y="1070951"/>
                  <a:pt x="4416097" y="1020151"/>
                </a:cubicBezTo>
                <a:cubicBezTo>
                  <a:pt x="2311526" y="969351"/>
                  <a:pt x="419830" y="1174970"/>
                  <a:pt x="47297" y="1005637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Овал 10">
            <a:extLst>
              <a:ext uri="{FF2B5EF4-FFF2-40B4-BE49-F238E27FC236}">
                <a16:creationId xmlns:a16="http://schemas.microsoft.com/office/drawing/2014/main" id="{1D45B324-0C37-4799-91A5-22F772D83970}"/>
              </a:ext>
            </a:extLst>
          </p:cNvPr>
          <p:cNvSpPr/>
          <p:nvPr userDrawn="1"/>
        </p:nvSpPr>
        <p:spPr>
          <a:xfrm rot="10600676">
            <a:off x="-184421" y="-530946"/>
            <a:ext cx="13353297" cy="1766941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9033"/>
              <a:gd name="connsiteY0" fmla="*/ 1230288 h 1624395"/>
              <a:gd name="connsiteX1" fmla="*/ 2525840 w 12689033"/>
              <a:gd name="connsiteY1" fmla="*/ 25604 h 1624395"/>
              <a:gd name="connsiteX2" fmla="*/ 5718983 w 12689033"/>
              <a:gd name="connsiteY2" fmla="*/ 678745 h 1624395"/>
              <a:gd name="connsiteX3" fmla="*/ 10380649 w 12689033"/>
              <a:gd name="connsiteY3" fmla="*/ 872571 h 1624395"/>
              <a:gd name="connsiteX4" fmla="*/ 12656812 w 12689033"/>
              <a:gd name="connsiteY4" fmla="*/ 1535088 h 1624395"/>
              <a:gd name="connsiteX5" fmla="*/ 4398183 w 12689033"/>
              <a:gd name="connsiteY5" fmla="*/ 1244802 h 1624395"/>
              <a:gd name="connsiteX6" fmla="*/ 29383 w 12689033"/>
              <a:gd name="connsiteY6" fmla="*/ 1230288 h 1624395"/>
              <a:gd name="connsiteX0" fmla="*/ 29383 w 12692921"/>
              <a:gd name="connsiteY0" fmla="*/ 1229885 h 1623992"/>
              <a:gd name="connsiteX1" fmla="*/ 2525840 w 12692921"/>
              <a:gd name="connsiteY1" fmla="*/ 25201 h 1623992"/>
              <a:gd name="connsiteX2" fmla="*/ 5718983 w 12692921"/>
              <a:gd name="connsiteY2" fmla="*/ 678342 h 1623992"/>
              <a:gd name="connsiteX3" fmla="*/ 7873215 w 12692921"/>
              <a:gd name="connsiteY3" fmla="*/ 792341 h 1623992"/>
              <a:gd name="connsiteX4" fmla="*/ 10380649 w 12692921"/>
              <a:gd name="connsiteY4" fmla="*/ 872168 h 1623992"/>
              <a:gd name="connsiteX5" fmla="*/ 12656812 w 12692921"/>
              <a:gd name="connsiteY5" fmla="*/ 1534685 h 1623992"/>
              <a:gd name="connsiteX6" fmla="*/ 4398183 w 12692921"/>
              <a:gd name="connsiteY6" fmla="*/ 1244399 h 1623992"/>
              <a:gd name="connsiteX7" fmla="*/ 29383 w 12692921"/>
              <a:gd name="connsiteY7" fmla="*/ 1229885 h 1623992"/>
              <a:gd name="connsiteX0" fmla="*/ 29383 w 12692921"/>
              <a:gd name="connsiteY0" fmla="*/ 1228496 h 1622603"/>
              <a:gd name="connsiteX1" fmla="*/ 2525840 w 12692921"/>
              <a:gd name="connsiteY1" fmla="*/ 23812 h 1622603"/>
              <a:gd name="connsiteX2" fmla="*/ 5718983 w 12692921"/>
              <a:gd name="connsiteY2" fmla="*/ 676953 h 1622603"/>
              <a:gd name="connsiteX3" fmla="*/ 7308760 w 12692921"/>
              <a:gd name="connsiteY3" fmla="*/ 496491 h 1622603"/>
              <a:gd name="connsiteX4" fmla="*/ 10380649 w 12692921"/>
              <a:gd name="connsiteY4" fmla="*/ 870779 h 1622603"/>
              <a:gd name="connsiteX5" fmla="*/ 12656812 w 12692921"/>
              <a:gd name="connsiteY5" fmla="*/ 1533296 h 1622603"/>
              <a:gd name="connsiteX6" fmla="*/ 4398183 w 12692921"/>
              <a:gd name="connsiteY6" fmla="*/ 1243010 h 1622603"/>
              <a:gd name="connsiteX7" fmla="*/ 29383 w 12692921"/>
              <a:gd name="connsiteY7" fmla="*/ 1228496 h 1622603"/>
              <a:gd name="connsiteX0" fmla="*/ 29383 w 12692921"/>
              <a:gd name="connsiteY0" fmla="*/ 1234972 h 1629079"/>
              <a:gd name="connsiteX1" fmla="*/ 2525840 w 12692921"/>
              <a:gd name="connsiteY1" fmla="*/ 30288 h 1629079"/>
              <a:gd name="connsiteX2" fmla="*/ 4813689 w 12692921"/>
              <a:gd name="connsiteY2" fmla="*/ 500032 h 1629079"/>
              <a:gd name="connsiteX3" fmla="*/ 7308760 w 12692921"/>
              <a:gd name="connsiteY3" fmla="*/ 502967 h 1629079"/>
              <a:gd name="connsiteX4" fmla="*/ 10380649 w 12692921"/>
              <a:gd name="connsiteY4" fmla="*/ 877255 h 1629079"/>
              <a:gd name="connsiteX5" fmla="*/ 12656812 w 12692921"/>
              <a:gd name="connsiteY5" fmla="*/ 1539772 h 1629079"/>
              <a:gd name="connsiteX6" fmla="*/ 4398183 w 12692921"/>
              <a:gd name="connsiteY6" fmla="*/ 1249486 h 1629079"/>
              <a:gd name="connsiteX7" fmla="*/ 29383 w 12692921"/>
              <a:gd name="connsiteY7" fmla="*/ 1234972 h 1629079"/>
              <a:gd name="connsiteX0" fmla="*/ 29383 w 12692921"/>
              <a:gd name="connsiteY0" fmla="*/ 1236480 h 1630587"/>
              <a:gd name="connsiteX1" fmla="*/ 2525840 w 12692921"/>
              <a:gd name="connsiteY1" fmla="*/ 31796 h 1630587"/>
              <a:gd name="connsiteX2" fmla="*/ 4813689 w 12692921"/>
              <a:gd name="connsiteY2" fmla="*/ 501540 h 1630587"/>
              <a:gd name="connsiteX3" fmla="*/ 8038493 w 12692921"/>
              <a:gd name="connsiteY3" fmla="*/ 706759 h 1630587"/>
              <a:gd name="connsiteX4" fmla="*/ 10380649 w 12692921"/>
              <a:gd name="connsiteY4" fmla="*/ 878763 h 1630587"/>
              <a:gd name="connsiteX5" fmla="*/ 12656812 w 12692921"/>
              <a:gd name="connsiteY5" fmla="*/ 1541280 h 1630587"/>
              <a:gd name="connsiteX6" fmla="*/ 4398183 w 12692921"/>
              <a:gd name="connsiteY6" fmla="*/ 1250994 h 1630587"/>
              <a:gd name="connsiteX7" fmla="*/ 29383 w 12692921"/>
              <a:gd name="connsiteY7" fmla="*/ 1236480 h 1630587"/>
              <a:gd name="connsiteX0" fmla="*/ 83101 w 12746639"/>
              <a:gd name="connsiteY0" fmla="*/ 742243 h 1136350"/>
              <a:gd name="connsiteX1" fmla="*/ 1715784 w 12746639"/>
              <a:gd name="connsiteY1" fmla="*/ 141663 h 1136350"/>
              <a:gd name="connsiteX2" fmla="*/ 4867407 w 12746639"/>
              <a:gd name="connsiteY2" fmla="*/ 7303 h 1136350"/>
              <a:gd name="connsiteX3" fmla="*/ 8092211 w 12746639"/>
              <a:gd name="connsiteY3" fmla="*/ 212522 h 1136350"/>
              <a:gd name="connsiteX4" fmla="*/ 10434367 w 12746639"/>
              <a:gd name="connsiteY4" fmla="*/ 384526 h 1136350"/>
              <a:gd name="connsiteX5" fmla="*/ 12710530 w 12746639"/>
              <a:gd name="connsiteY5" fmla="*/ 1047043 h 1136350"/>
              <a:gd name="connsiteX6" fmla="*/ 4451901 w 12746639"/>
              <a:gd name="connsiteY6" fmla="*/ 756757 h 1136350"/>
              <a:gd name="connsiteX7" fmla="*/ 83101 w 12746639"/>
              <a:gd name="connsiteY7" fmla="*/ 742243 h 1136350"/>
              <a:gd name="connsiteX0" fmla="*/ 289259 w 12952797"/>
              <a:gd name="connsiteY0" fmla="*/ 1350001 h 1744108"/>
              <a:gd name="connsiteX1" fmla="*/ 757129 w 12952797"/>
              <a:gd name="connsiteY1" fmla="*/ 27566 h 1744108"/>
              <a:gd name="connsiteX2" fmla="*/ 5073565 w 12952797"/>
              <a:gd name="connsiteY2" fmla="*/ 615061 h 1744108"/>
              <a:gd name="connsiteX3" fmla="*/ 8298369 w 12952797"/>
              <a:gd name="connsiteY3" fmla="*/ 820280 h 1744108"/>
              <a:gd name="connsiteX4" fmla="*/ 10640525 w 12952797"/>
              <a:gd name="connsiteY4" fmla="*/ 992284 h 1744108"/>
              <a:gd name="connsiteX5" fmla="*/ 12916688 w 12952797"/>
              <a:gd name="connsiteY5" fmla="*/ 1654801 h 1744108"/>
              <a:gd name="connsiteX6" fmla="*/ 4658059 w 12952797"/>
              <a:gd name="connsiteY6" fmla="*/ 1364515 h 1744108"/>
              <a:gd name="connsiteX7" fmla="*/ 289259 w 12952797"/>
              <a:gd name="connsiteY7" fmla="*/ 1350001 h 1744108"/>
              <a:gd name="connsiteX0" fmla="*/ 289259 w 13352533"/>
              <a:gd name="connsiteY0" fmla="*/ 1350001 h 1765355"/>
              <a:gd name="connsiteX1" fmla="*/ 757129 w 13352533"/>
              <a:gd name="connsiteY1" fmla="*/ 27566 h 1765355"/>
              <a:gd name="connsiteX2" fmla="*/ 5073565 w 13352533"/>
              <a:gd name="connsiteY2" fmla="*/ 615061 h 1765355"/>
              <a:gd name="connsiteX3" fmla="*/ 8298369 w 13352533"/>
              <a:gd name="connsiteY3" fmla="*/ 820280 h 1765355"/>
              <a:gd name="connsiteX4" fmla="*/ 10640525 w 13352533"/>
              <a:gd name="connsiteY4" fmla="*/ 992284 h 1765355"/>
              <a:gd name="connsiteX5" fmla="*/ 13322405 w 13352533"/>
              <a:gd name="connsiteY5" fmla="*/ 1678352 h 1765355"/>
              <a:gd name="connsiteX6" fmla="*/ 4658059 w 13352533"/>
              <a:gd name="connsiteY6" fmla="*/ 1364515 h 1765355"/>
              <a:gd name="connsiteX7" fmla="*/ 289259 w 13352533"/>
              <a:gd name="connsiteY7" fmla="*/ 1350001 h 1765355"/>
              <a:gd name="connsiteX0" fmla="*/ 289259 w 13352533"/>
              <a:gd name="connsiteY0" fmla="*/ 1351587 h 1766941"/>
              <a:gd name="connsiteX1" fmla="*/ 757129 w 13352533"/>
              <a:gd name="connsiteY1" fmla="*/ 29152 h 1766941"/>
              <a:gd name="connsiteX2" fmla="*/ 5073565 w 13352533"/>
              <a:gd name="connsiteY2" fmla="*/ 616647 h 1766941"/>
              <a:gd name="connsiteX3" fmla="*/ 8167311 w 13352533"/>
              <a:gd name="connsiteY3" fmla="*/ 1075955 h 1766941"/>
              <a:gd name="connsiteX4" fmla="*/ 10640525 w 13352533"/>
              <a:gd name="connsiteY4" fmla="*/ 993870 h 1766941"/>
              <a:gd name="connsiteX5" fmla="*/ 13322405 w 13352533"/>
              <a:gd name="connsiteY5" fmla="*/ 1679938 h 1766941"/>
              <a:gd name="connsiteX6" fmla="*/ 4658059 w 13352533"/>
              <a:gd name="connsiteY6" fmla="*/ 1366101 h 1766941"/>
              <a:gd name="connsiteX7" fmla="*/ 289259 w 13352533"/>
              <a:gd name="connsiteY7" fmla="*/ 1351587 h 1766941"/>
              <a:gd name="connsiteX0" fmla="*/ 289259 w 13531127"/>
              <a:gd name="connsiteY0" fmla="*/ 1351587 h 1766941"/>
              <a:gd name="connsiteX1" fmla="*/ 757129 w 13531127"/>
              <a:gd name="connsiteY1" fmla="*/ 29152 h 1766941"/>
              <a:gd name="connsiteX2" fmla="*/ 5073565 w 13531127"/>
              <a:gd name="connsiteY2" fmla="*/ 616647 h 1766941"/>
              <a:gd name="connsiteX3" fmla="*/ 8167311 w 13531127"/>
              <a:gd name="connsiteY3" fmla="*/ 1075955 h 1766941"/>
              <a:gd name="connsiteX4" fmla="*/ 10640525 w 13531127"/>
              <a:gd name="connsiteY4" fmla="*/ 993870 h 1766941"/>
              <a:gd name="connsiteX5" fmla="*/ 13322405 w 13531127"/>
              <a:gd name="connsiteY5" fmla="*/ 1679938 h 1766941"/>
              <a:gd name="connsiteX6" fmla="*/ 4658059 w 13531127"/>
              <a:gd name="connsiteY6" fmla="*/ 1366101 h 1766941"/>
              <a:gd name="connsiteX7" fmla="*/ 289259 w 13531127"/>
              <a:gd name="connsiteY7" fmla="*/ 1351587 h 1766941"/>
              <a:gd name="connsiteX0" fmla="*/ 289259 w 13531127"/>
              <a:gd name="connsiteY0" fmla="*/ 1351587 h 1766941"/>
              <a:gd name="connsiteX1" fmla="*/ 757129 w 13531127"/>
              <a:gd name="connsiteY1" fmla="*/ 29152 h 1766941"/>
              <a:gd name="connsiteX2" fmla="*/ 5073565 w 13531127"/>
              <a:gd name="connsiteY2" fmla="*/ 616647 h 1766941"/>
              <a:gd name="connsiteX3" fmla="*/ 8167311 w 13531127"/>
              <a:gd name="connsiteY3" fmla="*/ 1075955 h 1766941"/>
              <a:gd name="connsiteX4" fmla="*/ 10640525 w 13531127"/>
              <a:gd name="connsiteY4" fmla="*/ 993870 h 1766941"/>
              <a:gd name="connsiteX5" fmla="*/ 13322405 w 13531127"/>
              <a:gd name="connsiteY5" fmla="*/ 1679938 h 1766941"/>
              <a:gd name="connsiteX6" fmla="*/ 4658059 w 13531127"/>
              <a:gd name="connsiteY6" fmla="*/ 1366101 h 1766941"/>
              <a:gd name="connsiteX7" fmla="*/ 289259 w 1353112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5556"/>
              <a:gd name="connsiteY0" fmla="*/ 1351587 h 1766941"/>
              <a:gd name="connsiteX1" fmla="*/ 757129 w 13355556"/>
              <a:gd name="connsiteY1" fmla="*/ 29152 h 1766941"/>
              <a:gd name="connsiteX2" fmla="*/ 5073565 w 13355556"/>
              <a:gd name="connsiteY2" fmla="*/ 616647 h 1766941"/>
              <a:gd name="connsiteX3" fmla="*/ 8167311 w 13355556"/>
              <a:gd name="connsiteY3" fmla="*/ 1075955 h 1766941"/>
              <a:gd name="connsiteX4" fmla="*/ 10640525 w 13355556"/>
              <a:gd name="connsiteY4" fmla="*/ 993870 h 1766941"/>
              <a:gd name="connsiteX5" fmla="*/ 13322405 w 13355556"/>
              <a:gd name="connsiteY5" fmla="*/ 1679938 h 1766941"/>
              <a:gd name="connsiteX6" fmla="*/ 4658059 w 13355556"/>
              <a:gd name="connsiteY6" fmla="*/ 1366101 h 1766941"/>
              <a:gd name="connsiteX7" fmla="*/ 289259 w 13355556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3297" h="1766941">
                <a:moveTo>
                  <a:pt x="289259" y="1351587"/>
                </a:moveTo>
                <a:cubicBezTo>
                  <a:pt x="-360896" y="1128762"/>
                  <a:pt x="212843" y="193647"/>
                  <a:pt x="757129" y="29152"/>
                </a:cubicBezTo>
                <a:cubicBezTo>
                  <a:pt x="1301415" y="-135343"/>
                  <a:pt x="3838535" y="442180"/>
                  <a:pt x="5073565" y="616647"/>
                </a:cubicBezTo>
                <a:cubicBezTo>
                  <a:pt x="6308595" y="791114"/>
                  <a:pt x="7352976" y="1186869"/>
                  <a:pt x="8167311" y="1075955"/>
                </a:cubicBezTo>
                <a:cubicBezTo>
                  <a:pt x="8991716" y="1048593"/>
                  <a:pt x="9781343" y="893206"/>
                  <a:pt x="10640525" y="993870"/>
                </a:cubicBezTo>
                <a:cubicBezTo>
                  <a:pt x="11499707" y="1094534"/>
                  <a:pt x="13634462" y="1382395"/>
                  <a:pt x="13322405" y="1679938"/>
                </a:cubicBezTo>
                <a:cubicBezTo>
                  <a:pt x="13010348" y="1977481"/>
                  <a:pt x="6830250" y="1420826"/>
                  <a:pt x="4658059" y="1366101"/>
                </a:cubicBezTo>
                <a:cubicBezTo>
                  <a:pt x="2485868" y="1311376"/>
                  <a:pt x="939414" y="1574412"/>
                  <a:pt x="289259" y="1351587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0751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5257800" cy="1325563"/>
          </a:xfrm>
        </p:spPr>
        <p:txBody>
          <a:bodyPr/>
          <a:lstStyle>
            <a:lvl1pPr>
              <a:defRPr b="1">
                <a:solidFill>
                  <a:srgbClr val="0E585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>
            <a:lvl1pPr>
              <a:defRPr>
                <a:solidFill>
                  <a:srgbClr val="0E5856"/>
                </a:solidFill>
              </a:defRPr>
            </a:lvl1pPr>
            <a:lvl2pPr>
              <a:defRPr>
                <a:solidFill>
                  <a:srgbClr val="0E5856"/>
                </a:solidFill>
              </a:defRPr>
            </a:lvl2pPr>
            <a:lvl3pPr>
              <a:defRPr>
                <a:solidFill>
                  <a:srgbClr val="0E5856"/>
                </a:solidFill>
              </a:defRPr>
            </a:lvl3pPr>
            <a:lvl4pPr>
              <a:defRPr>
                <a:solidFill>
                  <a:srgbClr val="0E5856"/>
                </a:solidFill>
              </a:defRPr>
            </a:lvl4pPr>
            <a:lvl5pPr>
              <a:defRPr>
                <a:solidFill>
                  <a:srgbClr val="0E5856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F171A1-0139-4B50-8376-E5A5B1DB2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44" y="0"/>
            <a:ext cx="5252357" cy="6858000"/>
          </a:xfrm>
          <a:prstGeom prst="rect">
            <a:avLst/>
          </a:prstGeom>
        </p:spPr>
      </p:pic>
      <p:sp>
        <p:nvSpPr>
          <p:cNvPr id="9" name="Овал 10">
            <a:extLst>
              <a:ext uri="{FF2B5EF4-FFF2-40B4-BE49-F238E27FC236}">
                <a16:creationId xmlns:a16="http://schemas.microsoft.com/office/drawing/2014/main" id="{1AE9FA97-ABBB-452C-B3E1-F5D580D52865}"/>
              </a:ext>
            </a:extLst>
          </p:cNvPr>
          <p:cNvSpPr/>
          <p:nvPr userDrawn="1"/>
        </p:nvSpPr>
        <p:spPr>
          <a:xfrm>
            <a:off x="-1235385" y="5098269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Овал 10">
            <a:extLst>
              <a:ext uri="{FF2B5EF4-FFF2-40B4-BE49-F238E27FC236}">
                <a16:creationId xmlns:a16="http://schemas.microsoft.com/office/drawing/2014/main" id="{8B183B4C-9457-49D5-9796-2FAA2DEE0652}"/>
              </a:ext>
            </a:extLst>
          </p:cNvPr>
          <p:cNvSpPr/>
          <p:nvPr userDrawn="1"/>
        </p:nvSpPr>
        <p:spPr>
          <a:xfrm rot="10800000">
            <a:off x="-1386869" y="-1583779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2763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475761-FC2C-4DCF-ADDF-CF377C24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C84EA-B301-46A7-9DFC-77BFA613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B9E56F-C5FA-4C73-AC68-4DE70DDD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6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79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8277F-592B-45E5-90DB-1C68EB6D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95A7BF-E6B9-47C5-A497-55A705511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BDF78-0842-445A-92C7-B8DFB888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FDE3EA-A18A-4AAA-8475-D315053A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AFE13E-5CA5-4333-9C69-28DB28FE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66FE-6DA9-40D1-A0D2-7CF777E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92414-43FC-4EE2-9223-509BB6553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6C575C-A4B6-41BF-89E6-47C3151B9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9B5737-FD04-4406-95AF-DC74BB5A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5EBEB8-FAF2-48C1-9C8A-CBCAB7B7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083D4-27D8-41F8-B32B-79334B37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56930-CD20-4C2F-A84C-5B131D0B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69BC74-A6A9-4F3E-A1C8-8CC29F970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F0EBE5-F7FB-4DB5-9B21-85CF16CF2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359F3D-A604-41B2-8391-D069935F1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AAE855-9896-4189-BAC7-93BA6B77F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2B2ED1-5410-4B05-99BD-F444BD42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7650F7-64BC-4A82-A8E4-7EBEBACE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09C829-B1DD-47A9-B765-DC8C9A06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2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E1BF6-D173-479E-AB12-D910C558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0A84FC-8D03-43DB-90F0-5167DE52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A891CB-C8D0-48EC-B811-947D03142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992F-8A02-4D85-9650-26F6D4676BE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461EDE-97C5-4C83-AB67-6AB970A2F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58892-41DE-43A2-B81B-F5F28EE7D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id="{7441A85C-09F1-4129-ACAA-D798CB8E986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3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5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5401C-12A2-4EEF-9616-F5C8BC94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587" y="295616"/>
            <a:ext cx="8966335" cy="1649865"/>
          </a:xfrm>
          <a:effectLst>
            <a:outerShdw blurRad="203200" dist="50800" dir="7740000" algn="tr" rotWithShape="0">
              <a:schemeClr val="bg1"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4400" dirty="0"/>
              <a:t>Интерферометрия и </a:t>
            </a:r>
            <a:r>
              <a:rPr lang="ru-RU" sz="4400" dirty="0" err="1"/>
              <a:t>дифрактометрия</a:t>
            </a:r>
            <a:r>
              <a:rPr lang="ru-RU" sz="4400" dirty="0"/>
              <a:t>. Рефрактометрия.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64" y="3382839"/>
            <a:ext cx="37147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4DE7359-9E5E-4A3E-9CED-05E41294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106" y="2651128"/>
            <a:ext cx="6459103" cy="1325563"/>
          </a:xfrm>
        </p:spPr>
        <p:txBody>
          <a:bodyPr>
            <a:noAutofit/>
          </a:bodyPr>
          <a:lstStyle/>
          <a:p>
            <a:r>
              <a:rPr lang="ru-RU" sz="2400" dirty="0"/>
              <a:t>Методами </a:t>
            </a:r>
            <a:r>
              <a:rPr lang="ru-RU" sz="2400" dirty="0" err="1"/>
              <a:t>дифрактометрии</a:t>
            </a:r>
            <a:r>
              <a:rPr lang="ru-RU" sz="2400" dirty="0"/>
              <a:t> определяют:</a:t>
            </a:r>
            <a:br>
              <a:rPr lang="ru-RU" sz="2400" dirty="0"/>
            </a:br>
            <a:r>
              <a:rPr lang="en-US" sz="2400" dirty="0" smtClean="0"/>
              <a:t>1</a:t>
            </a:r>
            <a:r>
              <a:rPr lang="ru-RU" sz="2400" dirty="0" smtClean="0"/>
              <a:t>. фазовый </a:t>
            </a:r>
            <a:r>
              <a:rPr lang="ru-RU" sz="2400" dirty="0"/>
              <a:t>качественный и количественный состав;</a:t>
            </a:r>
            <a:br>
              <a:rPr lang="ru-RU" sz="2400" dirty="0"/>
            </a:br>
            <a:r>
              <a:rPr lang="ru-RU" sz="2400" dirty="0"/>
              <a:t>2. ориентацию и размеры кристаллитов и коллоидных частиц;</a:t>
            </a:r>
            <a:br>
              <a:rPr lang="ru-RU" sz="2400" dirty="0"/>
            </a:br>
            <a:r>
              <a:rPr lang="ru-RU" sz="2400" dirty="0"/>
              <a:t>3. строение аморфных и </a:t>
            </a:r>
            <a:r>
              <a:rPr lang="ru-RU" sz="2400" dirty="0" err="1"/>
              <a:t>полуаморфных</a:t>
            </a:r>
            <a:r>
              <a:rPr lang="ru-RU" sz="2400" dirty="0"/>
              <a:t> материалов, атомную структуру кристаллитов, коэффициент термического расширения; </a:t>
            </a:r>
            <a:br>
              <a:rPr lang="ru-RU" sz="2400" dirty="0"/>
            </a:br>
            <a:r>
              <a:rPr lang="ru-RU" sz="2400" dirty="0"/>
              <a:t>4. исследуют твердые растворы и превращения, происходящие в материалах под влиянием температуры, давления, влажности;</a:t>
            </a:r>
            <a:br>
              <a:rPr lang="ru-RU" sz="2400" dirty="0"/>
            </a:br>
            <a:r>
              <a:rPr lang="ru-RU" sz="2400" dirty="0"/>
              <a:t>5. широко внедряют в промышленности как средство контроля качества сырья и готовой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59279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 txBox="1">
            <a:spLocks/>
          </p:cNvSpPr>
          <p:nvPr/>
        </p:nvSpPr>
        <p:spPr>
          <a:xfrm>
            <a:off x="2994989" y="507855"/>
            <a:ext cx="5266592" cy="571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b="1" dirty="0"/>
              <a:t>РЕФРАКТОМЕТРИЯ</a:t>
            </a:r>
            <a:endParaRPr lang="ru-RU" dirty="0"/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 txBox="1">
            <a:spLocks/>
          </p:cNvSpPr>
          <p:nvPr/>
        </p:nvSpPr>
        <p:spPr>
          <a:xfrm>
            <a:off x="197827" y="1140245"/>
            <a:ext cx="6061747" cy="2885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 smtClean="0"/>
              <a:t>	Рефрактометрические </a:t>
            </a:r>
            <a:r>
              <a:rPr lang="ru-RU" sz="1800" dirty="0"/>
              <a:t>методы анализа основаны на определении показателя преломления исследуемого вещества.</a:t>
            </a:r>
          </a:p>
          <a:p>
            <a:pPr marL="0" indent="0" algn="just">
              <a:buNone/>
            </a:pPr>
            <a:r>
              <a:rPr lang="ru-RU" sz="1800" dirty="0" smtClean="0"/>
              <a:t>	Преломление </a:t>
            </a:r>
            <a:r>
              <a:rPr lang="ru-RU" sz="1800" dirty="0"/>
              <a:t>— изменение прямолинейного распространения света </a:t>
            </a:r>
            <a:br>
              <a:rPr lang="ru-RU" sz="1800" dirty="0"/>
            </a:br>
            <a:r>
              <a:rPr lang="ru-RU" sz="1800" dirty="0"/>
              <a:t>при переходе из одной среды в другую из-за разной скоро-</a:t>
            </a:r>
            <a:br>
              <a:rPr lang="ru-RU" sz="1800" dirty="0"/>
            </a:br>
            <a:r>
              <a:rPr lang="ru-RU" sz="1800" dirty="0" err="1"/>
              <a:t>сти</a:t>
            </a:r>
            <a:r>
              <a:rPr lang="ru-RU" sz="1800" dirty="0"/>
              <a:t> распространения в них света.</a:t>
            </a:r>
          </a:p>
        </p:txBody>
      </p:sp>
      <p:pic>
        <p:nvPicPr>
          <p:cNvPr id="9" name="Объект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56" y="3100843"/>
            <a:ext cx="3329866" cy="2699895"/>
          </a:xfrm>
          <a:prstGeom prst="rect">
            <a:avLst/>
          </a:prstGeom>
        </p:spPr>
      </p:pic>
      <p:sp>
        <p:nvSpPr>
          <p:cNvPr id="19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 txBox="1">
            <a:spLocks/>
          </p:cNvSpPr>
          <p:nvPr/>
        </p:nvSpPr>
        <p:spPr>
          <a:xfrm>
            <a:off x="6259574" y="1396985"/>
            <a:ext cx="5503986" cy="3053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i="1" dirty="0"/>
              <a:t>Относительный показатель преломления</a:t>
            </a:r>
            <a:r>
              <a:rPr lang="ru-RU" sz="1600" dirty="0"/>
              <a:t> среды (2) по отношению к среде (1</a:t>
            </a:r>
            <a:r>
              <a:rPr lang="ru-RU" sz="1600" dirty="0" smtClean="0"/>
              <a:t>)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be-BY" sz="1600" dirty="0"/>
              <a:t>где </a:t>
            </a:r>
            <a:r>
              <a:rPr lang="en-US" sz="1600" i="1" dirty="0">
                <a:solidFill>
                  <a:schemeClr val="tx1"/>
                </a:solidFill>
              </a:rPr>
              <a:t>v</a:t>
            </a:r>
            <a:r>
              <a:rPr lang="ru-RU" sz="1600" baseline="-25000" dirty="0">
                <a:solidFill>
                  <a:schemeClr val="tx1"/>
                </a:solidFill>
              </a:rPr>
              <a:t>1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en-US" sz="1600" i="1" dirty="0">
                <a:solidFill>
                  <a:schemeClr val="tx1"/>
                </a:solidFill>
              </a:rPr>
              <a:t>v</a:t>
            </a:r>
            <a:r>
              <a:rPr lang="ru-RU" sz="1600" baseline="-25000" dirty="0">
                <a:solidFill>
                  <a:schemeClr val="tx1"/>
                </a:solidFill>
              </a:rPr>
              <a:t>2</a:t>
            </a:r>
            <a:r>
              <a:rPr lang="ru-RU" sz="1600" dirty="0">
                <a:sym typeface="Symbol" panose="05050102010706020507" pitchFamily="18" charset="2"/>
              </a:rPr>
              <a:t></a:t>
            </a:r>
            <a:r>
              <a:rPr lang="be-BY" sz="1600" dirty="0"/>
              <a:t> скорости распространения световой волны в средах 1 и 2 соответственно.</a:t>
            </a:r>
            <a:endParaRPr lang="ru-RU" sz="1600" dirty="0"/>
          </a:p>
          <a:p>
            <a:pPr marL="0" indent="0">
              <a:buNone/>
            </a:pPr>
            <a:r>
              <a:rPr lang="en-US" sz="1600" i="1" dirty="0">
                <a:solidFill>
                  <a:schemeClr val="tx1"/>
                </a:solidFill>
              </a:rPr>
              <a:t>α</a:t>
            </a:r>
            <a:r>
              <a:rPr lang="be-BY" sz="1600" dirty="0"/>
              <a:t>– </a:t>
            </a:r>
            <a:r>
              <a:rPr lang="be-BY" sz="1600" i="1" dirty="0"/>
              <a:t>у</a:t>
            </a:r>
            <a:r>
              <a:rPr lang="ru-RU" sz="1600" i="1" dirty="0"/>
              <a:t>гол падения </a:t>
            </a:r>
            <a:r>
              <a:rPr lang="be-BY" sz="1600" dirty="0"/>
              <a:t>луча, т.е.уг</a:t>
            </a:r>
            <a:r>
              <a:rPr lang="ru-RU" sz="1600" dirty="0" err="1"/>
              <a:t>ол</a:t>
            </a:r>
            <a:r>
              <a:rPr lang="be-BY" sz="1600" dirty="0"/>
              <a:t> между направлением луча в среде (1) и нормалью к плоскости раздела сред.</a:t>
            </a:r>
            <a:endParaRPr lang="ru-RU" sz="1600" dirty="0"/>
          </a:p>
          <a:p>
            <a:pPr marL="0" indent="0">
              <a:buNone/>
            </a:pPr>
            <a:r>
              <a:rPr lang="be-BY" sz="1600" i="1" dirty="0">
                <a:solidFill>
                  <a:schemeClr val="tx1"/>
                </a:solidFill>
              </a:rPr>
              <a:t>β</a:t>
            </a:r>
            <a:r>
              <a:rPr lang="be-BY" sz="1600" dirty="0"/>
              <a:t> − </a:t>
            </a:r>
            <a:r>
              <a:rPr lang="be-BY" sz="1600" i="1" dirty="0"/>
              <a:t>угол преломления, </a:t>
            </a:r>
            <a:r>
              <a:rPr lang="be-BY" sz="1600" dirty="0"/>
              <a:t>т.е</a:t>
            </a:r>
            <a:r>
              <a:rPr lang="be-BY" sz="1600" i="1" dirty="0"/>
              <a:t>.</a:t>
            </a:r>
            <a:r>
              <a:rPr lang="be-BY" sz="1600" dirty="0"/>
              <a:t>угол между направлением луча в среде (2) и нормалью к плоскости раздела сред</a:t>
            </a:r>
            <a:r>
              <a:rPr lang="be-BY" sz="1600" dirty="0" smtClean="0"/>
              <a:t>.</a:t>
            </a:r>
            <a:endParaRPr lang="ru-RU" sz="1600" dirty="0"/>
          </a:p>
        </p:txBody>
      </p:sp>
      <p:pic>
        <p:nvPicPr>
          <p:cNvPr id="23" name="Рисунок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672" y="2090506"/>
            <a:ext cx="1572895" cy="503555"/>
          </a:xfrm>
          <a:prstGeom prst="rect">
            <a:avLst/>
          </a:prstGeom>
        </p:spPr>
      </p:pic>
      <p:sp>
        <p:nvSpPr>
          <p:cNvPr id="25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 txBox="1">
            <a:spLocks/>
          </p:cNvSpPr>
          <p:nvPr/>
        </p:nvSpPr>
        <p:spPr>
          <a:xfrm>
            <a:off x="1401618" y="5788629"/>
            <a:ext cx="4058130" cy="389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6. </a:t>
            </a:r>
            <a:r>
              <a:rPr lang="ru-RU" sz="1800" dirty="0"/>
              <a:t>Переход светового </a:t>
            </a:r>
            <a:r>
              <a:rPr lang="ru-RU" sz="1800" dirty="0" smtClean="0"/>
              <a:t>луча.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38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4">
                <a:extLst>
                  <a:ext uri="{FF2B5EF4-FFF2-40B4-BE49-F238E27FC236}">
                    <a16:creationId xmlns:a16="http://schemas.microsoft.com/office/drawing/2014/main" id="{52CC3EA5-F86C-420D-97A4-5B7447265F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2514" y="350193"/>
                <a:ext cx="9441108" cy="1319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584" indent="-228584" algn="l" defTabSz="914332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750" indent="-228584" algn="l" defTabSz="9143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2914" indent="-228584" algn="l" defTabSz="9143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080" indent="-228584" algn="l" defTabSz="9143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247" indent="-228584" algn="l" defTabSz="9143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412" indent="-228584" algn="l" defTabSz="9143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78" indent="-228584" algn="l" defTabSz="9143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44" indent="-228584" algn="l" defTabSz="9143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910" indent="-228584" algn="l" defTabSz="9143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ru-RU" sz="1400" b="1" i="1" dirty="0"/>
                  <a:t>Показатель преломления зависит от:</a:t>
                </a:r>
              </a:p>
              <a:p>
                <a:pPr marL="0" indent="0">
                  <a:buNone/>
                </a:pPr>
                <a:r>
                  <a:rPr lang="ru-RU" sz="1400" dirty="0"/>
                  <a:t>- </a:t>
                </a:r>
                <a:r>
                  <a:rPr lang="ru-RU" sz="1400" i="1" dirty="0"/>
                  <a:t>скорости распространения света в пустоте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п</m:t>
                        </m:r>
                      </m:sub>
                    </m:sSub>
                  </m:oMath>
                </a14:m>
                <a:r>
                  <a:rPr lang="ru-RU" sz="1400" i="1" dirty="0"/>
                  <a:t> и данной среде</a:t>
                </a:r>
                <a:r>
                  <a:rPr lang="ru-RU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ru-RU" sz="1400" dirty="0"/>
                  <a:t>:</a:t>
                </a:r>
                <a:endParaRPr lang="ru-RU" sz="1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ср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/>
              </a:p>
              <a:p>
                <a:pPr marL="0" indent="0">
                  <a:buNone/>
                </a:pPr>
                <a:r>
                  <a:rPr lang="ru-RU" sz="1400" dirty="0"/>
                  <a:t>- </a:t>
                </a:r>
                <a:r>
                  <a:rPr lang="ru-RU" sz="1400" i="1" dirty="0"/>
                  <a:t>диэлектрической проницаемости среды</a:t>
                </a:r>
                <a:r>
                  <a:rPr lang="ru-RU" sz="1400" dirty="0"/>
                  <a:t> </a:t>
                </a:r>
                <a14:m>
                  <m:oMath xmlns:m="http://schemas.openxmlformats.org/officeDocument/2006/math">
                    <m:r>
                      <a:rPr lang="ru-RU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ru-RU" sz="1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rad>
                    </m:oMath>
                  </m:oMathPara>
                </a14:m>
                <a:endParaRPr lang="ru-RU" sz="1400" dirty="0"/>
              </a:p>
              <a:p>
                <a:pPr marL="0" indent="0">
                  <a:buNone/>
                </a:pPr>
                <a:r>
                  <a:rPr lang="ru-RU" sz="1400" dirty="0"/>
                  <a:t>- </a:t>
                </a:r>
                <a:r>
                  <a:rPr lang="ru-RU" sz="1400" i="1" dirty="0"/>
                  <a:t>длины волны падающего света</a:t>
                </a:r>
                <a:r>
                  <a:rPr lang="ru-RU" sz="1400" dirty="0"/>
                  <a:t>. Зависимость показателя преломления от длины волны называется </a:t>
                </a:r>
                <a:r>
                  <a:rPr lang="ru-RU" sz="1400" dirty="0" smtClean="0"/>
                  <a:t>дисперсией,</a:t>
                </a:r>
                <a:endParaRPr lang="ru-RU" sz="1400" dirty="0"/>
              </a:p>
              <a:p>
                <a:pPr marL="0" indent="0">
                  <a:buNone/>
                </a:pPr>
                <a:r>
                  <a:rPr lang="ru-RU" sz="1400" dirty="0"/>
                  <a:t>- </a:t>
                </a:r>
                <a:r>
                  <a:rPr lang="ru-RU" sz="1400" i="1" dirty="0" smtClean="0"/>
                  <a:t>температуры</a:t>
                </a:r>
                <a:r>
                  <a:rPr lang="ru-RU" sz="1400" dirty="0"/>
                  <a:t>,</a:t>
                </a:r>
              </a:p>
              <a:p>
                <a:pPr>
                  <a:buFontTx/>
                  <a:buChar char="-"/>
                </a:pPr>
                <a:r>
                  <a:rPr lang="ru-RU" sz="1400" i="1" dirty="0"/>
                  <a:t>давления</a:t>
                </a:r>
                <a:r>
                  <a:rPr lang="ru-RU" sz="1400" dirty="0"/>
                  <a:t>. </a:t>
                </a:r>
                <a:endParaRPr lang="ru-RU" sz="1400" b="1" dirty="0" smtClean="0"/>
              </a:p>
              <a:p>
                <a:pPr marL="0" indent="0">
                  <a:buNone/>
                </a:pPr>
                <a:r>
                  <a:rPr lang="ru-RU" sz="1400" b="1" i="1" dirty="0" smtClean="0"/>
                  <a:t>Мерой </a:t>
                </a:r>
                <a:r>
                  <a:rPr lang="ru-RU" sz="1400" b="1" i="1" dirty="0"/>
                  <a:t>дисперсии служит разность между значениями показателей преломления, измеренных при различных длинах волн. </a:t>
                </a:r>
              </a:p>
              <a:p>
                <a:pPr marL="0" indent="0">
                  <a:buNone/>
                </a:pPr>
                <a:r>
                  <a:rPr lang="ru-RU" sz="1400" dirty="0"/>
                  <a:t>Используют следующие виды </a:t>
                </a:r>
                <a:r>
                  <a:rPr lang="ru-RU" sz="1400" dirty="0" smtClean="0"/>
                  <a:t>дисперсии: </a:t>
                </a:r>
              </a:p>
              <a:p>
                <a:pPr marL="0" indent="0">
                  <a:buNone/>
                </a:pPr>
                <a:r>
                  <a:rPr lang="ru-RU" sz="1400" dirty="0" smtClean="0"/>
                  <a:t>1. средняя </a:t>
                </a:r>
                <a:r>
                  <a:rPr lang="ru-RU" sz="1400" dirty="0"/>
                  <a:t>дисперсия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𝐹𝐶</m:t>
                        </m:r>
                      </m:sub>
                    </m:sSub>
                    <m:r>
                      <a:rPr lang="ru-RU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ru-RU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ru-RU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)∙</m:t>
                    </m:r>
                    <m:sSup>
                      <m:sSupPr>
                        <m:ctrlP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1400" dirty="0"/>
                  <a:t>; </a:t>
                </a:r>
              </a:p>
              <a:p>
                <a:pPr marL="0" indent="0">
                  <a:buNone/>
                </a:pPr>
                <a:r>
                  <a:rPr lang="ru-RU" sz="1400" dirty="0" smtClean="0"/>
                  <a:t>2. коэффициент </a:t>
                </a:r>
                <a:r>
                  <a:rPr lang="ru-RU" sz="1400" dirty="0"/>
                  <a:t>дисперсии или число </a:t>
                </a:r>
                <a:r>
                  <a:rPr lang="ru-RU" sz="1400" dirty="0" smtClean="0">
                    <a:solidFill>
                      <a:schemeClr val="tx1"/>
                    </a:solidFill>
                  </a:rPr>
                  <a:t>Аббе</a:t>
                </a:r>
                <a:r>
                  <a:rPr lang="ru-RU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𝐹𝐶</m:t>
                        </m:r>
                      </m:sub>
                    </m:sSub>
                    <m:r>
                      <a:rPr lang="ru-RU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1400" dirty="0"/>
                  <a:t>; </a:t>
                </a:r>
              </a:p>
              <a:p>
                <a:pPr marL="0" indent="0">
                  <a:buNone/>
                </a:pPr>
                <a:r>
                  <a:rPr lang="ru-RU" sz="1400" dirty="0" smtClean="0"/>
                  <a:t>3. удельная </a:t>
                </a:r>
                <a:r>
                  <a:rPr lang="ru-RU" sz="1400" dirty="0"/>
                  <a:t>дисперсия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𝐹𝐶</m:t>
                        </m:r>
                      </m:sub>
                    </m:sSub>
                    <m:r>
                      <a:rPr lang="ru-RU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ru-RU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1400" dirty="0"/>
                  <a:t>.</a:t>
                </a:r>
              </a:p>
              <a:p>
                <a:pPr marL="0" indent="0">
                  <a:buNone/>
                </a:pPr>
                <a:r>
                  <a:rPr lang="ru-RU" sz="1400" dirty="0" smtClean="0"/>
                  <a:t>                                                                                       Формула </a:t>
                </a:r>
                <a:r>
                  <a:rPr lang="ru-RU" sz="1400" dirty="0" err="1" smtClean="0"/>
                  <a:t>Лорентца</a:t>
                </a:r>
                <a:r>
                  <a:rPr lang="ru-RU" sz="1400" dirty="0" smtClean="0"/>
                  <a:t>-Лоренца</a:t>
                </a:r>
                <a:endParaRPr lang="ru-RU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ru-RU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ru-RU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  <a:p>
                <a:pPr marL="0" indent="0">
                  <a:buNone/>
                </a:pPr>
                <a:r>
                  <a:rPr lang="ru-RU" sz="1400" dirty="0" smtClean="0"/>
                  <a:t>                                                                            где </a:t>
                </a:r>
                <a:r>
                  <a:rPr lang="ru-RU" sz="1400" dirty="0">
                    <a:solidFill>
                      <a:schemeClr val="tx1"/>
                    </a:solidFill>
                  </a:rPr>
                  <a:t>М</a:t>
                </a:r>
                <a:r>
                  <a:rPr lang="ru-RU" sz="1400" dirty="0"/>
                  <a:t> – молекулярная масса вещества;</a:t>
                </a:r>
              </a:p>
              <a:p>
                <a:pPr marL="0" indent="0">
                  <a:buNone/>
                </a:pPr>
                <a:r>
                  <a:rPr lang="ru-RU" sz="1400" dirty="0" smtClean="0"/>
                  <a:t>                                                                                  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d</a:t>
                </a:r>
                <a:r>
                  <a:rPr lang="ru-RU" sz="1400" dirty="0" smtClean="0"/>
                  <a:t> </a:t>
                </a:r>
                <a:r>
                  <a:rPr lang="ru-RU" sz="1400" dirty="0"/>
                  <a:t>– плотность, г/см</a:t>
                </a:r>
                <a:r>
                  <a:rPr lang="ru-RU" sz="1400" baseline="30000" dirty="0"/>
                  <a:t>3</a:t>
                </a:r>
                <a:r>
                  <a:rPr lang="ru-RU" sz="1400" dirty="0"/>
                  <a:t>.</a:t>
                </a:r>
              </a:p>
            </p:txBody>
          </p:sp>
        </mc:Choice>
        <mc:Fallback xmlns="">
          <p:sp>
            <p:nvSpPr>
              <p:cNvPr id="6" name="Объект 4">
                <a:extLst>
                  <a:ext uri="{FF2B5EF4-FFF2-40B4-BE49-F238E27FC236}">
                    <a16:creationId xmlns:a16="http://schemas.microsoft.com/office/drawing/2014/main" id="{52CC3EA5-F86C-420D-97A4-5B7447265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14" y="350193"/>
                <a:ext cx="9441108" cy="1319088"/>
              </a:xfrm>
              <a:prstGeom prst="rect">
                <a:avLst/>
              </a:prstGeom>
              <a:blipFill>
                <a:blip r:embed="rId2"/>
                <a:stretch>
                  <a:fillRect l="-194" t="-1843" b="-365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4884" y="3332285"/>
            <a:ext cx="1818794" cy="219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 txBox="1">
            <a:spLocks/>
          </p:cNvSpPr>
          <p:nvPr/>
        </p:nvSpPr>
        <p:spPr>
          <a:xfrm>
            <a:off x="202223" y="5282680"/>
            <a:ext cx="6137030" cy="39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рис</a:t>
            </a:r>
            <a:r>
              <a:rPr lang="ru-RU" sz="2000" dirty="0" smtClean="0"/>
              <a:t>.7</a:t>
            </a:r>
            <a:r>
              <a:rPr lang="ru-RU" sz="2000" dirty="0" smtClean="0"/>
              <a:t>. </a:t>
            </a:r>
            <a:r>
              <a:rPr lang="ru-RU" sz="2000" dirty="0" smtClean="0"/>
              <a:t>Универсальный </a:t>
            </a:r>
            <a:r>
              <a:rPr lang="ru-RU" sz="2000" dirty="0"/>
              <a:t>лабораторный </a:t>
            </a:r>
            <a:r>
              <a:rPr lang="ru-RU" sz="2000" dirty="0" smtClean="0"/>
              <a:t>   </a:t>
            </a:r>
            <a:r>
              <a:rPr lang="ru-RU" sz="2000" dirty="0" smtClean="0">
                <a:solidFill>
                  <a:srgbClr val="23735D"/>
                </a:solidFill>
              </a:rPr>
              <a:t>рефрактометр</a:t>
            </a:r>
            <a:endParaRPr lang="ru-RU" sz="2000" dirty="0">
              <a:solidFill>
                <a:srgbClr val="23735D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4" y="668216"/>
            <a:ext cx="5545748" cy="4424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 txBox="1">
            <a:spLocks/>
          </p:cNvSpPr>
          <p:nvPr/>
        </p:nvSpPr>
        <p:spPr>
          <a:xfrm>
            <a:off x="6641123" y="1038925"/>
            <a:ext cx="7508631" cy="520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1-основание,</a:t>
            </a:r>
          </a:p>
          <a:p>
            <a:pPr marL="0" indent="0">
              <a:buNone/>
            </a:pPr>
            <a:r>
              <a:rPr lang="ru-RU" sz="2000" dirty="0"/>
              <a:t>2-корпус,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23735D"/>
                </a:solidFill>
              </a:rPr>
              <a:t>3-нижняя</a:t>
            </a:r>
            <a:r>
              <a:rPr lang="ru-RU" sz="2000" dirty="0"/>
              <a:t> камера,</a:t>
            </a:r>
          </a:p>
          <a:p>
            <a:pPr marL="0" indent="0">
              <a:buNone/>
            </a:pPr>
            <a:r>
              <a:rPr lang="ru-RU" sz="2000" dirty="0"/>
              <a:t>4-осветитель,</a:t>
            </a:r>
          </a:p>
          <a:p>
            <a:pPr marL="0" indent="0">
              <a:buNone/>
            </a:pPr>
            <a:r>
              <a:rPr lang="ru-RU" sz="2000" dirty="0"/>
              <a:t>5-термометр,</a:t>
            </a:r>
          </a:p>
          <a:p>
            <a:pPr marL="0" indent="0">
              <a:buNone/>
            </a:pPr>
            <a:r>
              <a:rPr lang="ru-RU" sz="2000" dirty="0"/>
              <a:t>6-верхняя камера,</a:t>
            </a:r>
          </a:p>
          <a:p>
            <a:pPr marL="0" indent="0">
              <a:buNone/>
            </a:pPr>
            <a:r>
              <a:rPr lang="ru-RU" sz="2000" dirty="0"/>
              <a:t>7-лимб дисперсии,</a:t>
            </a:r>
          </a:p>
          <a:p>
            <a:pPr marL="0" indent="0">
              <a:buNone/>
            </a:pPr>
            <a:r>
              <a:rPr lang="ru-RU" sz="2000" dirty="0"/>
              <a:t>8-закрытая пробка,</a:t>
            </a:r>
          </a:p>
          <a:p>
            <a:pPr marL="0" indent="0">
              <a:buNone/>
            </a:pPr>
            <a:r>
              <a:rPr lang="ru-RU" sz="2000" dirty="0"/>
              <a:t>9-ручка вращения регулятора,</a:t>
            </a:r>
          </a:p>
          <a:p>
            <a:pPr marL="0" indent="0">
              <a:buNone/>
            </a:pPr>
            <a:r>
              <a:rPr lang="ru-RU" sz="2000" dirty="0"/>
              <a:t>10-окуляр,</a:t>
            </a:r>
          </a:p>
          <a:p>
            <a:pPr marL="0" indent="0">
              <a:buNone/>
            </a:pPr>
            <a:r>
              <a:rPr lang="ru-RU" sz="2000" dirty="0"/>
              <a:t>11-рукоятка.</a:t>
            </a:r>
          </a:p>
        </p:txBody>
      </p:sp>
    </p:spTree>
    <p:extLst>
      <p:ext uri="{BB962C8B-B14F-4D97-AF65-F5344CB8AC3E}">
        <p14:creationId xmlns:p14="http://schemas.microsoft.com/office/powerpoint/2010/main" val="199112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99" y="2219609"/>
            <a:ext cx="5934075" cy="33773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72661" y="1274886"/>
            <a:ext cx="83439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23735D"/>
                </a:solidFill>
              </a:rPr>
              <a:t>	</a:t>
            </a:r>
            <a:r>
              <a:rPr lang="ru-RU" dirty="0" smtClean="0">
                <a:solidFill>
                  <a:srgbClr val="23735D"/>
                </a:solidFill>
              </a:rPr>
              <a:t>Область </a:t>
            </a:r>
            <a:r>
              <a:rPr lang="ru-RU" dirty="0">
                <a:solidFill>
                  <a:srgbClr val="23735D"/>
                </a:solidFill>
              </a:rPr>
              <a:t>применения рефрактометрии: </a:t>
            </a:r>
            <a:r>
              <a:rPr lang="ru-RU" dirty="0" smtClean="0">
                <a:solidFill>
                  <a:srgbClr val="23735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офтальмология </a:t>
            </a:r>
            <a:r>
              <a:rPr lang="ru-RU" dirty="0">
                <a:solidFill>
                  <a:srgbClr val="23735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определения нормальной рефракции (эмметропии) и для выявления </a:t>
            </a:r>
            <a:r>
              <a:rPr lang="ru-RU" dirty="0" smtClean="0">
                <a:solidFill>
                  <a:srgbClr val="23735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аметропии</a:t>
            </a:r>
            <a:r>
              <a:rPr lang="ru-RU" dirty="0">
                <a:solidFill>
                  <a:srgbClr val="23735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23735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 txBox="1">
            <a:spLocks/>
          </p:cNvSpPr>
          <p:nvPr/>
        </p:nvSpPr>
        <p:spPr>
          <a:xfrm>
            <a:off x="2627799" y="5856635"/>
            <a:ext cx="6137030" cy="39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рис</a:t>
            </a:r>
            <a:r>
              <a:rPr lang="ru-RU" sz="2000" dirty="0" smtClean="0"/>
              <a:t>.8. </a:t>
            </a:r>
            <a:r>
              <a:rPr lang="ru-RU" sz="2000" dirty="0" smtClean="0"/>
              <a:t>Рефрактометр</a:t>
            </a:r>
            <a:endParaRPr lang="ru-RU" sz="2000" dirty="0">
              <a:solidFill>
                <a:srgbClr val="2373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4251" y="571500"/>
            <a:ext cx="9724293" cy="5275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23735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К </a:t>
            </a:r>
            <a:r>
              <a:rPr lang="ru-RU" sz="1600" dirty="0">
                <a:solidFill>
                  <a:srgbClr val="23735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назначению рефрактометрии являются признаки следующих проблем:</a:t>
            </a:r>
            <a:endParaRPr lang="ru-RU" sz="1600" dirty="0">
              <a:solidFill>
                <a:srgbClr val="23735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3735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незначительные нарушения зрительной способности при жалобах на сниженную остроту зрения;</a:t>
            </a:r>
            <a:endParaRPr lang="ru-RU" sz="1600" dirty="0">
              <a:solidFill>
                <a:srgbClr val="23735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3735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характерные симптомы дальнозоркости либо близорукости для назначения правильного лечения;</a:t>
            </a:r>
            <a:endParaRPr lang="ru-RU" sz="1600" dirty="0">
              <a:solidFill>
                <a:srgbClr val="23735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3735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жалобы на двоение очертания предметов, а также резкие нарушения зрительного восприятия;</a:t>
            </a:r>
            <a:endParaRPr lang="ru-RU" sz="1600" dirty="0">
              <a:solidFill>
                <a:srgbClr val="23735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3735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 подозрении на астигматизм, миопию, гиперметропию, врожденную форму близорукости;</a:t>
            </a:r>
            <a:endParaRPr lang="ru-RU" sz="1600" dirty="0">
              <a:solidFill>
                <a:srgbClr val="23735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3735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перед проведением хирургической операции на глазах и во время послеоперационного периода;</a:t>
            </a:r>
            <a:endParaRPr lang="ru-RU" sz="1600" dirty="0">
              <a:solidFill>
                <a:srgbClr val="23735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3735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подготовки и контроля процедуры лазерной коррекции, оценки качества и эффективности результатов;</a:t>
            </a:r>
            <a:endParaRPr lang="ru-RU" sz="1600" dirty="0">
              <a:solidFill>
                <a:srgbClr val="23735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3735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пожилом возрасте рефрактометрию назначают при явных симптомах пресбиопии из-за аномальной рефракции.</a:t>
            </a:r>
            <a:endParaRPr lang="ru-RU" sz="1600" dirty="0">
              <a:solidFill>
                <a:srgbClr val="23735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23735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23735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23735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Рефрактометрия </a:t>
            </a:r>
            <a:r>
              <a:rPr lang="ru-RU" sz="1600" dirty="0">
                <a:solidFill>
                  <a:srgbClr val="23735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противопоказана:</a:t>
            </a:r>
            <a:endParaRPr lang="ru-RU" sz="1600" dirty="0">
              <a:solidFill>
                <a:srgbClr val="23735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3735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 наличии катаракты или бельма на глазу;</a:t>
            </a:r>
            <a:endParaRPr lang="ru-RU" sz="1600" dirty="0">
              <a:solidFill>
                <a:srgbClr val="23735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3735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 симптомах помутнения стекловидного тела;</a:t>
            </a:r>
            <a:endParaRPr lang="ru-RU" sz="1600" dirty="0">
              <a:solidFill>
                <a:srgbClr val="23735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3735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психических отклонениях, алкогольном либо наркотическом воздействии.</a:t>
            </a:r>
            <a:endParaRPr lang="ru-RU" sz="1600" dirty="0">
              <a:solidFill>
                <a:srgbClr val="23735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9F28181-CAC9-4755-AE9D-08F13E4BB81A}"/>
              </a:ext>
            </a:extLst>
          </p:cNvPr>
          <p:cNvSpPr/>
          <p:nvPr/>
        </p:nvSpPr>
        <p:spPr>
          <a:xfrm>
            <a:off x="2070241" y="1182218"/>
            <a:ext cx="8157028" cy="5007428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68B983CA-DBC8-4CCA-AEE1-64070325D8A0}"/>
              </a:ext>
            </a:extLst>
          </p:cNvPr>
          <p:cNvSpPr txBox="1">
            <a:spLocks/>
          </p:cNvSpPr>
          <p:nvPr/>
        </p:nvSpPr>
        <p:spPr>
          <a:xfrm>
            <a:off x="3334876" y="1548152"/>
            <a:ext cx="5522259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rgbClr val="0E5856"/>
                </a:solidFill>
              </a:rPr>
              <a:t>СПАСИБО</a:t>
            </a: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id="{06D1C50A-7B93-45C8-AF46-F64ABAA4E34E}"/>
              </a:ext>
            </a:extLst>
          </p:cNvPr>
          <p:cNvSpPr txBox="1">
            <a:spLocks/>
          </p:cNvSpPr>
          <p:nvPr/>
        </p:nvSpPr>
        <p:spPr>
          <a:xfrm>
            <a:off x="2608503" y="2882981"/>
            <a:ext cx="6975003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rgbClr val="0E585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24" y="2268929"/>
            <a:ext cx="6877456" cy="36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74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35" y="765486"/>
            <a:ext cx="10518531" cy="11725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Интерферометрия</a:t>
            </a:r>
            <a:r>
              <a:rPr lang="ru-RU" dirty="0"/>
              <a:t> — метод измерения с использованием явления интерференции волн (световых, звуковых или радиоволн).</a:t>
            </a:r>
          </a:p>
        </p:txBody>
      </p:sp>
      <p:sp>
        <p:nvSpPr>
          <p:cNvPr id="3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 txBox="1">
            <a:spLocks/>
          </p:cNvSpPr>
          <p:nvPr/>
        </p:nvSpPr>
        <p:spPr>
          <a:xfrm>
            <a:off x="296010" y="1938035"/>
            <a:ext cx="4698022" cy="3442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 </a:t>
            </a:r>
            <a:r>
              <a:rPr lang="ru-RU" sz="3200" dirty="0" smtClean="0"/>
              <a:t> Классификация: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/>
              <a:t>-лазерная,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/>
              <a:t>-</a:t>
            </a:r>
            <a:r>
              <a:rPr lang="ru-RU" sz="3200" dirty="0" err="1" smtClean="0"/>
              <a:t>низкокогерентная</a:t>
            </a:r>
            <a:r>
              <a:rPr lang="ru-RU" sz="3200" dirty="0" smtClean="0"/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/>
              <a:t>-полного поля,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/>
              <a:t>-микро-,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/>
              <a:t>-голографическая и т.д.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4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 txBox="1">
            <a:spLocks/>
          </p:cNvSpPr>
          <p:nvPr/>
        </p:nvSpPr>
        <p:spPr>
          <a:xfrm>
            <a:off x="5676901" y="1938035"/>
            <a:ext cx="4812323" cy="4290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</a:t>
            </a:r>
            <a:r>
              <a:rPr lang="ru-RU" sz="8000" dirty="0" smtClean="0"/>
              <a:t>Измерения: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8000" dirty="0" smtClean="0"/>
              <a:t>-толщин,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8000" dirty="0" smtClean="0"/>
              <a:t>- профиля поверхности,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8000" dirty="0" smtClean="0"/>
              <a:t>- деформаций,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8000" dirty="0" smtClean="0"/>
              <a:t>-смещений,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8000" dirty="0" smtClean="0"/>
              <a:t>-вибраций,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8000" dirty="0" smtClean="0"/>
              <a:t>-параметров движения,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8000" dirty="0" smtClean="0"/>
              <a:t>-оптических напряжений,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8000" dirty="0" smtClean="0"/>
              <a:t>-скрытых дефектов.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75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559" y="656774"/>
            <a:ext cx="3485264" cy="4946605"/>
          </a:xfrm>
          <a:prstGeom prst="rect">
            <a:avLst/>
          </a:prstGeom>
        </p:spPr>
      </p:pic>
      <p:sp>
        <p:nvSpPr>
          <p:cNvPr id="4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 txBox="1">
            <a:spLocks/>
          </p:cNvSpPr>
          <p:nvPr/>
        </p:nvSpPr>
        <p:spPr>
          <a:xfrm>
            <a:off x="6818102" y="1669527"/>
            <a:ext cx="4734989" cy="199902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 smtClean="0"/>
              <a:t> </a:t>
            </a:r>
            <a:r>
              <a:rPr lang="ru-RU" sz="9600" dirty="0"/>
              <a:t>1-лампа накаливания,</a:t>
            </a:r>
          </a:p>
          <a:p>
            <a:pPr marL="0" indent="0" algn="just">
              <a:buNone/>
            </a:pPr>
            <a:r>
              <a:rPr lang="ru-RU" sz="9600" dirty="0"/>
              <a:t>2-конденсор,</a:t>
            </a:r>
          </a:p>
          <a:p>
            <a:pPr marL="0" indent="0" algn="just">
              <a:buNone/>
            </a:pPr>
            <a:r>
              <a:rPr lang="ru-RU" sz="9600" dirty="0"/>
              <a:t>3-диафрагма,</a:t>
            </a:r>
          </a:p>
          <a:p>
            <a:pPr marL="0" indent="0" algn="just">
              <a:buNone/>
            </a:pPr>
            <a:r>
              <a:rPr lang="ru-RU" sz="9600" dirty="0"/>
              <a:t>4-зеркало,</a:t>
            </a:r>
          </a:p>
          <a:p>
            <a:pPr marL="0" indent="0" algn="just">
              <a:buNone/>
            </a:pPr>
            <a:r>
              <a:rPr lang="ru-RU" sz="9600" dirty="0"/>
              <a:t>5 и 5' - объективы,</a:t>
            </a:r>
          </a:p>
          <a:p>
            <a:pPr marL="0" indent="0" algn="just">
              <a:buNone/>
            </a:pPr>
            <a:r>
              <a:rPr lang="ru-RU" sz="9600" dirty="0"/>
              <a:t>6-эталонное – эталонное зеркало,</a:t>
            </a:r>
          </a:p>
          <a:p>
            <a:pPr marL="0" indent="0" algn="just">
              <a:buNone/>
            </a:pPr>
            <a:r>
              <a:rPr lang="ru-RU" sz="9600" dirty="0"/>
              <a:t>7-контролируемая поверхность</a:t>
            </a:r>
            <a:r>
              <a:rPr lang="ru-RU" sz="9600" dirty="0" smtClean="0"/>
              <a:t>,</a:t>
            </a:r>
            <a:endParaRPr lang="ru-RU" sz="9600" dirty="0"/>
          </a:p>
          <a:p>
            <a:pPr marL="0" indent="0" algn="just">
              <a:buNone/>
            </a:pPr>
            <a:r>
              <a:rPr lang="ru-RU" sz="9600" dirty="0"/>
              <a:t>8-линза,</a:t>
            </a:r>
          </a:p>
          <a:p>
            <a:pPr marL="0" indent="0" algn="just">
              <a:buNone/>
            </a:pPr>
            <a:r>
              <a:rPr lang="ru-RU" sz="9600" dirty="0"/>
              <a:t>9-диафрагма, </a:t>
            </a:r>
          </a:p>
          <a:p>
            <a:pPr marL="0" indent="0" algn="just">
              <a:buNone/>
            </a:pPr>
            <a:r>
              <a:rPr lang="ru-RU" sz="9600" dirty="0" smtClean="0"/>
              <a:t>10-окуляр</a:t>
            </a:r>
            <a:r>
              <a:rPr lang="ru-RU" sz="9600" dirty="0"/>
              <a:t> </a:t>
            </a:r>
            <a:endParaRPr lang="ru-RU" sz="96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388" y="1264975"/>
            <a:ext cx="5054991" cy="4739054"/>
          </a:xfrm>
          <a:prstGeom prst="rect">
            <a:avLst/>
          </a:prstGeom>
        </p:spPr>
      </p:pic>
      <p:sp>
        <p:nvSpPr>
          <p:cNvPr id="9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 txBox="1">
            <a:spLocks/>
          </p:cNvSpPr>
          <p:nvPr/>
        </p:nvSpPr>
        <p:spPr>
          <a:xfrm>
            <a:off x="2308348" y="5719732"/>
            <a:ext cx="4655160" cy="389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рис.1. Схема двухлучевого интерферометра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2146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12289"/>
            <a:ext cx="7312269" cy="16737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/>
              <a:t> </a:t>
            </a:r>
            <a:r>
              <a:rPr lang="ru-RU" sz="2000" dirty="0"/>
              <a:t>Отличительные черты интерферометрических методов:</a:t>
            </a:r>
          </a:p>
          <a:p>
            <a:pPr marL="0" indent="0" algn="just">
              <a:buNone/>
            </a:pPr>
            <a:r>
              <a:rPr lang="en-US" sz="2000" dirty="0" smtClean="0"/>
              <a:t>- </a:t>
            </a:r>
            <a:r>
              <a:rPr lang="ru-RU" sz="2000" dirty="0" smtClean="0"/>
              <a:t>высокая </a:t>
            </a:r>
            <a:r>
              <a:rPr lang="ru-RU" sz="2000" dirty="0"/>
              <a:t>чувствительность, </a:t>
            </a:r>
          </a:p>
          <a:p>
            <a:pPr marL="0" indent="0" algn="just">
              <a:buNone/>
            </a:pPr>
            <a:r>
              <a:rPr lang="en-US" sz="2000" dirty="0" smtClean="0"/>
              <a:t>- </a:t>
            </a:r>
            <a:r>
              <a:rPr lang="ru-RU" sz="2000" dirty="0" smtClean="0"/>
              <a:t>непригодны </a:t>
            </a:r>
            <a:r>
              <a:rPr lang="ru-RU" sz="2000" dirty="0"/>
              <a:t>для контроля крупногабаритных изделий,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- </a:t>
            </a:r>
            <a:r>
              <a:rPr lang="ru-RU" sz="2000" dirty="0" smtClean="0"/>
              <a:t>расшифровка </a:t>
            </a:r>
            <a:r>
              <a:rPr lang="ru-RU" sz="2000" dirty="0" err="1"/>
              <a:t>интерферограмм</a:t>
            </a:r>
            <a:r>
              <a:rPr lang="ru-RU" sz="2000" dirty="0"/>
              <a:t> достаточно сложна.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 txBox="1">
            <a:spLocks/>
          </p:cNvSpPr>
          <p:nvPr/>
        </p:nvSpPr>
        <p:spPr>
          <a:xfrm>
            <a:off x="152400" y="2847481"/>
            <a:ext cx="4589585" cy="2489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 </a:t>
            </a:r>
            <a:r>
              <a:rPr lang="ru-RU" sz="2600" dirty="0" smtClean="0"/>
              <a:t>Применение: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dirty="0" smtClean="0"/>
              <a:t>- цифровая фильтрация,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dirty="0" smtClean="0"/>
              <a:t>-</a:t>
            </a:r>
            <a:r>
              <a:rPr lang="en-US" sz="2600" dirty="0" smtClean="0"/>
              <a:t> </a:t>
            </a:r>
            <a:r>
              <a:rPr lang="ru-RU" sz="2600" dirty="0" smtClean="0"/>
              <a:t>морфологический анализ,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dirty="0" smtClean="0"/>
              <a:t>-</a:t>
            </a:r>
            <a:r>
              <a:rPr lang="en-US" sz="2600" dirty="0" smtClean="0"/>
              <a:t> </a:t>
            </a:r>
            <a:r>
              <a:rPr lang="ru-RU" sz="2600" dirty="0" smtClean="0"/>
              <a:t>корреляционный анализ, </a:t>
            </a:r>
          </a:p>
          <a:p>
            <a:pPr>
              <a:buFontTx/>
              <a:buChar char="-"/>
            </a:pPr>
            <a:r>
              <a:rPr lang="ru-RU" sz="2600" dirty="0" smtClean="0"/>
              <a:t>частотно-временные и частотно-пространственные</a:t>
            </a:r>
            <a:r>
              <a:rPr lang="en-US" sz="2600" dirty="0" smtClean="0"/>
              <a:t> </a:t>
            </a:r>
            <a:r>
              <a:rPr lang="ru-RU" sz="2600" dirty="0" smtClean="0"/>
              <a:t>преобразования.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29" y="2147721"/>
            <a:ext cx="5480679" cy="3657536"/>
          </a:xfrm>
          <a:prstGeom prst="rect">
            <a:avLst/>
          </a:prstGeom>
        </p:spPr>
      </p:pic>
      <p:sp>
        <p:nvSpPr>
          <p:cNvPr id="8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 txBox="1">
            <a:spLocks/>
          </p:cNvSpPr>
          <p:nvPr/>
        </p:nvSpPr>
        <p:spPr>
          <a:xfrm>
            <a:off x="6158531" y="5886786"/>
            <a:ext cx="2612273" cy="389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рис.2. </a:t>
            </a:r>
            <a:r>
              <a:rPr lang="ru-RU" sz="1800" dirty="0"/>
              <a:t>Интерферометр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318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0884" y="480405"/>
            <a:ext cx="4463561" cy="548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ru-RU" sz="3200" dirty="0"/>
              <a:t>Виды интерферометров </a:t>
            </a:r>
          </a:p>
        </p:txBody>
      </p:sp>
      <p:sp>
        <p:nvSpPr>
          <p:cNvPr id="4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 txBox="1">
            <a:spLocks/>
          </p:cNvSpPr>
          <p:nvPr/>
        </p:nvSpPr>
        <p:spPr>
          <a:xfrm>
            <a:off x="1377463" y="1336189"/>
            <a:ext cx="8830405" cy="199902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 smtClean="0"/>
              <a:t> </a:t>
            </a:r>
            <a:r>
              <a:rPr lang="en-US" sz="9600" dirty="0" smtClean="0"/>
              <a:t>	</a:t>
            </a:r>
            <a:r>
              <a:rPr lang="ru-RU" sz="9600" dirty="0" smtClean="0"/>
              <a:t>1</a:t>
            </a:r>
            <a:r>
              <a:rPr lang="ru-RU" sz="9600" dirty="0"/>
              <a:t>. </a:t>
            </a:r>
            <a:r>
              <a:rPr lang="ru-RU" sz="9600" b="1" dirty="0">
                <a:solidFill>
                  <a:srgbClr val="FF0000"/>
                </a:solidFill>
              </a:rPr>
              <a:t>Ультразвуковой интерферометр</a:t>
            </a:r>
          </a:p>
          <a:p>
            <a:pPr marL="0" indent="0" algn="just">
              <a:buNone/>
            </a:pPr>
            <a:r>
              <a:rPr lang="ru-RU" sz="9600" dirty="0" smtClean="0"/>
              <a:t>	Ультразвуковой </a:t>
            </a:r>
            <a:r>
              <a:rPr lang="ru-RU" sz="9600" dirty="0"/>
              <a:t>интерферометр - прибор для измерения фазовой скорости и коэффициента поглощения, принцип действия которого основан на интерференции акустических волн. </a:t>
            </a:r>
          </a:p>
          <a:p>
            <a:pPr marL="0" indent="0" algn="just">
              <a:buNone/>
            </a:pPr>
            <a:r>
              <a:rPr lang="en-US" sz="9600" dirty="0"/>
              <a:t>	</a:t>
            </a:r>
            <a:r>
              <a:rPr lang="ru-RU" sz="9600" dirty="0" smtClean="0"/>
              <a:t>2</a:t>
            </a:r>
            <a:r>
              <a:rPr lang="ru-RU" sz="9600" dirty="0"/>
              <a:t>. </a:t>
            </a:r>
            <a:r>
              <a:rPr lang="ru-RU" sz="9600" b="1" dirty="0">
                <a:solidFill>
                  <a:srgbClr val="FF0000"/>
                </a:solidFill>
              </a:rPr>
              <a:t>Интерферометр </a:t>
            </a:r>
            <a:r>
              <a:rPr lang="ru-RU" sz="9600" b="1" dirty="0" err="1">
                <a:solidFill>
                  <a:srgbClr val="FF0000"/>
                </a:solidFill>
              </a:rPr>
              <a:t>Жамена</a:t>
            </a:r>
            <a:endParaRPr lang="ru-RU" sz="96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9600" dirty="0" smtClean="0"/>
              <a:t>	Интерферометр </a:t>
            </a:r>
            <a:r>
              <a:rPr lang="ru-RU" sz="9600" dirty="0" err="1"/>
              <a:t>Жамена</a:t>
            </a:r>
            <a:r>
              <a:rPr lang="ru-RU" sz="9600" dirty="0"/>
              <a:t> (интерференционный рефрактометр) -- интерферометр для измерения показателей преломления газов и жидкостей, а также для определения концентрации примесей в воздухе. Интерферометр </a:t>
            </a:r>
            <a:r>
              <a:rPr lang="ru-RU" sz="9600" dirty="0" err="1"/>
              <a:t>Жамена</a:t>
            </a:r>
            <a:r>
              <a:rPr lang="ru-RU" sz="9600" dirty="0"/>
              <a:t> состоит из двух одинаковых толстых плоскопараллельных пластинок из стекла, установленных почти параллельно друг другу. </a:t>
            </a:r>
          </a:p>
          <a:p>
            <a:pPr marL="0" indent="0" algn="just">
              <a:buNone/>
            </a:pPr>
            <a:r>
              <a:rPr lang="en-US" sz="9600" dirty="0"/>
              <a:t>	</a:t>
            </a:r>
            <a:r>
              <a:rPr lang="ru-RU" sz="9600" dirty="0" smtClean="0"/>
              <a:t>3.</a:t>
            </a:r>
            <a:r>
              <a:rPr lang="en-US" sz="9600" dirty="0" smtClean="0"/>
              <a:t> </a:t>
            </a:r>
            <a:r>
              <a:rPr lang="ru-RU" sz="9600" b="1" dirty="0" smtClean="0">
                <a:solidFill>
                  <a:srgbClr val="FF0000"/>
                </a:solidFill>
              </a:rPr>
              <a:t>Интерферометр </a:t>
            </a:r>
            <a:r>
              <a:rPr lang="ru-RU" sz="9600" b="1" dirty="0">
                <a:solidFill>
                  <a:srgbClr val="FF0000"/>
                </a:solidFill>
              </a:rPr>
              <a:t>звёздный</a:t>
            </a:r>
          </a:p>
          <a:p>
            <a:pPr marL="0" indent="0" algn="just">
              <a:buNone/>
            </a:pPr>
            <a:r>
              <a:rPr lang="ru-RU" sz="9600" dirty="0" smtClean="0"/>
              <a:t>	Интерферометр </a:t>
            </a:r>
            <a:r>
              <a:rPr lang="ru-RU" sz="9600" dirty="0"/>
              <a:t>для измерения угловых размеров звёзд и углового расстояний между двойными звёздами.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57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 txBox="1">
            <a:spLocks/>
          </p:cNvSpPr>
          <p:nvPr/>
        </p:nvSpPr>
        <p:spPr>
          <a:xfrm>
            <a:off x="1359880" y="1177928"/>
            <a:ext cx="7945314" cy="199902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 smtClean="0"/>
              <a:t> </a:t>
            </a:r>
            <a:r>
              <a:rPr lang="en-US" sz="9600" dirty="0"/>
              <a:t>	</a:t>
            </a:r>
            <a:r>
              <a:rPr lang="ru-RU" sz="9600" dirty="0"/>
              <a:t>4. </a:t>
            </a:r>
            <a:r>
              <a:rPr lang="ru-RU" sz="9600" b="1" dirty="0">
                <a:solidFill>
                  <a:srgbClr val="FF0000"/>
                </a:solidFill>
              </a:rPr>
              <a:t>Интерферометр интенсивности</a:t>
            </a:r>
          </a:p>
          <a:p>
            <a:pPr marL="0" indent="0" algn="just">
              <a:buNone/>
            </a:pPr>
            <a:r>
              <a:rPr lang="ru-RU" sz="9600" dirty="0" smtClean="0"/>
              <a:t>	Устройство</a:t>
            </a:r>
            <a:r>
              <a:rPr lang="ru-RU" sz="9600" dirty="0"/>
              <a:t>, в котором измеряется коэффициент корреляции интенсивности излучения, принимаемого в двух разнесённых точках. </a:t>
            </a:r>
          </a:p>
          <a:p>
            <a:pPr marL="0" indent="0" algn="just">
              <a:buNone/>
            </a:pPr>
            <a:r>
              <a:rPr lang="en-US" sz="9600" dirty="0"/>
              <a:t>	</a:t>
            </a:r>
            <a:r>
              <a:rPr lang="ru-RU" sz="9600" dirty="0" smtClean="0"/>
              <a:t>5</a:t>
            </a:r>
            <a:r>
              <a:rPr lang="ru-RU" sz="9600" dirty="0"/>
              <a:t>. </a:t>
            </a:r>
            <a:r>
              <a:rPr lang="ru-RU" sz="9600" b="1" dirty="0" smtClean="0">
                <a:solidFill>
                  <a:srgbClr val="FF0000"/>
                </a:solidFill>
              </a:rPr>
              <a:t>Интерферометр Майкельсона</a:t>
            </a:r>
          </a:p>
          <a:p>
            <a:pPr marL="0" indent="0" algn="just">
              <a:buNone/>
            </a:pPr>
            <a:r>
              <a:rPr lang="ru-RU" sz="9600" dirty="0" smtClean="0"/>
              <a:t>	Интерферометр Майкельсона является одной из максимально распространенных скелетных схем интерферометра, предназначенной для различных применений в случае, когда пространственное совмещение объектов, порождающих интерферирующие волны, невозможно либо в силу каких-то причин нежелательно.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28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 txBox="1">
            <a:spLocks/>
          </p:cNvSpPr>
          <p:nvPr/>
        </p:nvSpPr>
        <p:spPr>
          <a:xfrm>
            <a:off x="158264" y="1142879"/>
            <a:ext cx="11218982" cy="1310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 smtClean="0"/>
              <a:t> </a:t>
            </a:r>
            <a:r>
              <a:rPr lang="en-US" sz="9600" dirty="0" smtClean="0"/>
              <a:t>	</a:t>
            </a:r>
            <a:r>
              <a:rPr lang="ru-RU" sz="5000" b="1" dirty="0" err="1" smtClean="0">
                <a:solidFill>
                  <a:srgbClr val="FF0000"/>
                </a:solidFill>
              </a:rPr>
              <a:t>Дифрактометрия</a:t>
            </a:r>
            <a:r>
              <a:rPr lang="ru-RU" sz="5000" dirty="0" smtClean="0"/>
              <a:t> </a:t>
            </a:r>
            <a:r>
              <a:rPr lang="ru-RU" sz="5000" dirty="0"/>
              <a:t>основана на получении и анализе дифракционной картины, возникающей в результате интерференции рентгеновских лучей, рассеянных электронами атомов в кристаллах.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 txBox="1">
            <a:spLocks/>
          </p:cNvSpPr>
          <p:nvPr/>
        </p:nvSpPr>
        <p:spPr>
          <a:xfrm>
            <a:off x="2892669" y="503853"/>
            <a:ext cx="5433647" cy="524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ru-RU" dirty="0" err="1" smtClean="0"/>
              <a:t>Дифрактометрический</a:t>
            </a:r>
            <a:r>
              <a:rPr lang="ru-RU" dirty="0" smtClean="0"/>
              <a:t> </a:t>
            </a:r>
            <a:r>
              <a:rPr lang="ru-RU" dirty="0"/>
              <a:t>анализ</a:t>
            </a:r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 txBox="1">
            <a:spLocks/>
          </p:cNvSpPr>
          <p:nvPr/>
        </p:nvSpPr>
        <p:spPr>
          <a:xfrm>
            <a:off x="6066692" y="3024313"/>
            <a:ext cx="5503986" cy="1319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 smtClean="0"/>
              <a:t> </a:t>
            </a:r>
            <a:r>
              <a:rPr lang="ru-RU" sz="8000" dirty="0" smtClean="0"/>
              <a:t>Результаты </a:t>
            </a:r>
            <a:r>
              <a:rPr lang="ru-RU" sz="8000" dirty="0"/>
              <a:t>взаимодействия двух волн: </a:t>
            </a:r>
          </a:p>
          <a:p>
            <a:pPr marL="0" indent="0" algn="just">
              <a:buNone/>
            </a:pPr>
            <a:r>
              <a:rPr lang="ru-RU" sz="8000" dirty="0"/>
              <a:t>а) с совпадающей  фазами (происходит суммирование и усиление результирующей волны)</a:t>
            </a:r>
          </a:p>
          <a:p>
            <a:pPr marL="0" indent="0" algn="just">
              <a:buNone/>
            </a:pPr>
            <a:r>
              <a:rPr lang="ru-RU" sz="8000" dirty="0"/>
              <a:t>б) несовпадающей фазами (рассеянные волны гасятся).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50" y="2690447"/>
            <a:ext cx="5427565" cy="2848708"/>
          </a:xfrm>
          <a:prstGeom prst="rect">
            <a:avLst/>
          </a:prstGeom>
        </p:spPr>
      </p:pic>
      <p:sp>
        <p:nvSpPr>
          <p:cNvPr id="8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 txBox="1">
            <a:spLocks/>
          </p:cNvSpPr>
          <p:nvPr/>
        </p:nvSpPr>
        <p:spPr>
          <a:xfrm>
            <a:off x="1974495" y="5776548"/>
            <a:ext cx="4019920" cy="389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рис.3. </a:t>
            </a:r>
            <a:r>
              <a:rPr lang="ru-RU" sz="1800" dirty="0" smtClean="0"/>
              <a:t>Результаты взаимодействия двух волн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8587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 txBox="1">
            <a:spLocks/>
          </p:cNvSpPr>
          <p:nvPr/>
        </p:nvSpPr>
        <p:spPr>
          <a:xfrm>
            <a:off x="6488722" y="745848"/>
            <a:ext cx="5503986" cy="1319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/>
              <a:t>1- стабилизатор </a:t>
            </a:r>
            <a:r>
              <a:rPr lang="ru-RU" sz="1400" dirty="0" smtClean="0"/>
              <a:t>напряжений,</a:t>
            </a:r>
          </a:p>
          <a:p>
            <a:pPr marL="0" indent="0">
              <a:buNone/>
            </a:pPr>
            <a:r>
              <a:rPr lang="ru-RU" sz="1400" dirty="0" smtClean="0"/>
              <a:t>2 - </a:t>
            </a:r>
            <a:r>
              <a:rPr lang="ru-RU" sz="1400" dirty="0" smtClean="0"/>
              <a:t>высоковольтный источник питания,</a:t>
            </a:r>
          </a:p>
          <a:p>
            <a:pPr marL="0" indent="0">
              <a:buNone/>
            </a:pPr>
            <a:r>
              <a:rPr lang="ru-RU" sz="1400" dirty="0" smtClean="0"/>
              <a:t>3 - рентгеновские </a:t>
            </a:r>
            <a:r>
              <a:rPr lang="ru-RU" sz="1400" dirty="0"/>
              <a:t>трубки в защитном кожухе,</a:t>
            </a:r>
          </a:p>
          <a:p>
            <a:pPr marL="0" indent="0">
              <a:buNone/>
            </a:pPr>
            <a:r>
              <a:rPr lang="ru-RU" sz="1400" dirty="0" smtClean="0"/>
              <a:t>4 - </a:t>
            </a:r>
            <a:r>
              <a:rPr lang="ru-RU" sz="1400" dirty="0"/>
              <a:t>рентгеновский гониометр,</a:t>
            </a:r>
          </a:p>
          <a:p>
            <a:pPr marL="0" indent="0">
              <a:buNone/>
            </a:pPr>
            <a:r>
              <a:rPr lang="ru-RU" sz="1400" dirty="0" smtClean="0"/>
              <a:t>5 – гониометр,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6 - блок </a:t>
            </a:r>
            <a:r>
              <a:rPr lang="ru-RU" sz="1400" dirty="0"/>
              <a:t>детектирования,</a:t>
            </a:r>
          </a:p>
          <a:p>
            <a:pPr marL="0" indent="0">
              <a:buNone/>
            </a:pPr>
            <a:r>
              <a:rPr lang="ru-RU" sz="1400" dirty="0" smtClean="0"/>
              <a:t>7 - блок </a:t>
            </a:r>
            <a:r>
              <a:rPr lang="ru-RU" sz="1400" dirty="0"/>
              <a:t>питания,</a:t>
            </a:r>
          </a:p>
          <a:p>
            <a:pPr marL="0" indent="0">
              <a:buNone/>
            </a:pPr>
            <a:r>
              <a:rPr lang="ru-RU" sz="1400" dirty="0" smtClean="0"/>
              <a:t>8 - </a:t>
            </a:r>
            <a:r>
              <a:rPr lang="ru-RU" sz="1400" dirty="0"/>
              <a:t>счетно-регистрирующее и управляющее устройство,</a:t>
            </a:r>
          </a:p>
          <a:p>
            <a:pPr marL="0" indent="0">
              <a:buNone/>
            </a:pPr>
            <a:r>
              <a:rPr lang="ru-RU" sz="1400" dirty="0" smtClean="0"/>
              <a:t>9 - </a:t>
            </a:r>
            <a:r>
              <a:rPr lang="ru-RU" sz="1400" dirty="0"/>
              <a:t>амплитудный дискриминатор,</a:t>
            </a:r>
          </a:p>
          <a:p>
            <a:pPr marL="0" indent="0">
              <a:buNone/>
            </a:pPr>
            <a:r>
              <a:rPr lang="ru-RU" sz="1400" dirty="0" smtClean="0"/>
              <a:t>10 - </a:t>
            </a:r>
            <a:r>
              <a:rPr lang="ru-RU" sz="1400" dirty="0" err="1"/>
              <a:t>нормализатор</a:t>
            </a:r>
            <a:r>
              <a:rPr lang="ru-RU" sz="1400" dirty="0"/>
              <a:t> импульсов,</a:t>
            </a:r>
          </a:p>
          <a:p>
            <a:pPr marL="0" indent="0">
              <a:buNone/>
            </a:pPr>
            <a:r>
              <a:rPr lang="ru-RU" sz="1400" dirty="0"/>
              <a:t>11- пересчетное устройство,</a:t>
            </a:r>
          </a:p>
          <a:p>
            <a:pPr marL="0" indent="0">
              <a:buNone/>
            </a:pPr>
            <a:r>
              <a:rPr lang="ru-RU" sz="1400" dirty="0" smtClean="0"/>
              <a:t>12 - ЭВМ</a:t>
            </a:r>
            <a:r>
              <a:rPr lang="ru-RU" sz="1400" dirty="0"/>
              <a:t>,</a:t>
            </a:r>
          </a:p>
          <a:p>
            <a:pPr marL="0" indent="0">
              <a:buNone/>
            </a:pPr>
            <a:r>
              <a:rPr lang="ru-RU" sz="1400" dirty="0" smtClean="0"/>
              <a:t>13 - цифропечатающее </a:t>
            </a:r>
            <a:r>
              <a:rPr lang="ru-RU" sz="1400" dirty="0"/>
              <a:t>устройство,</a:t>
            </a:r>
          </a:p>
          <a:p>
            <a:pPr marL="0" indent="0">
              <a:buNone/>
            </a:pPr>
            <a:r>
              <a:rPr lang="ru-RU" sz="1400" dirty="0" smtClean="0"/>
              <a:t>14 - перфоратор</a:t>
            </a:r>
            <a:r>
              <a:rPr lang="ru-RU" sz="1400" dirty="0"/>
              <a:t>,</a:t>
            </a:r>
          </a:p>
          <a:p>
            <a:pPr marL="0" indent="0">
              <a:buNone/>
            </a:pPr>
            <a:r>
              <a:rPr lang="ru-RU" sz="1400" dirty="0" smtClean="0"/>
              <a:t>15 - </a:t>
            </a:r>
            <a:r>
              <a:rPr lang="ru-RU" sz="1400" dirty="0"/>
              <a:t>измеритель скорости счета,</a:t>
            </a:r>
          </a:p>
          <a:p>
            <a:pPr marL="0" indent="0">
              <a:buNone/>
            </a:pPr>
            <a:r>
              <a:rPr lang="ru-RU" sz="1400" dirty="0" smtClean="0"/>
              <a:t>16 - </a:t>
            </a:r>
            <a:r>
              <a:rPr lang="ru-RU" sz="1400" dirty="0"/>
              <a:t>самопишущий потенциометр,</a:t>
            </a:r>
          </a:p>
          <a:p>
            <a:pPr marL="0" indent="0">
              <a:buNone/>
            </a:pPr>
            <a:r>
              <a:rPr lang="ru-RU" sz="1400" dirty="0" smtClean="0"/>
              <a:t>17 - </a:t>
            </a:r>
            <a:r>
              <a:rPr lang="ru-RU" sz="1400" dirty="0" err="1"/>
              <a:t>блокавтоматического</a:t>
            </a:r>
            <a:r>
              <a:rPr lang="ru-RU" sz="1400" dirty="0"/>
              <a:t> управления.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6" y="474785"/>
            <a:ext cx="5886329" cy="4985238"/>
          </a:xfrm>
          <a:prstGeom prst="rect">
            <a:avLst/>
          </a:prstGeom>
        </p:spPr>
      </p:pic>
      <p:sp>
        <p:nvSpPr>
          <p:cNvPr id="10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 txBox="1">
            <a:spLocks/>
          </p:cNvSpPr>
          <p:nvPr/>
        </p:nvSpPr>
        <p:spPr>
          <a:xfrm>
            <a:off x="1665663" y="5635869"/>
            <a:ext cx="4058130" cy="389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4. </a:t>
            </a:r>
            <a:r>
              <a:rPr lang="ru-RU" sz="1800" dirty="0"/>
              <a:t>Основные узлы </a:t>
            </a:r>
            <a:r>
              <a:rPr lang="ru-RU" sz="1800" dirty="0" err="1"/>
              <a:t>дифрактометра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1278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 txBox="1">
            <a:spLocks/>
          </p:cNvSpPr>
          <p:nvPr/>
        </p:nvSpPr>
        <p:spPr>
          <a:xfrm>
            <a:off x="5583118" y="773721"/>
            <a:ext cx="5503986" cy="1319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 smtClean="0"/>
              <a:t>	</a:t>
            </a:r>
            <a:r>
              <a:rPr lang="ru-RU" sz="2000" dirty="0" err="1" smtClean="0"/>
              <a:t>Дифрактометрия</a:t>
            </a:r>
            <a:r>
              <a:rPr lang="ru-RU" sz="2000" dirty="0" smtClean="0"/>
              <a:t> </a:t>
            </a:r>
            <a:r>
              <a:rPr lang="ru-RU" sz="2000" dirty="0"/>
              <a:t>(метод неразрушающего контроля) предназначена:</a:t>
            </a:r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- для </a:t>
            </a:r>
            <a:r>
              <a:rPr lang="ru-RU" sz="2000" dirty="0"/>
              <a:t>идентификации и количественного определения кристаллических фаз в порошковых и твердых образцах, </a:t>
            </a:r>
          </a:p>
          <a:p>
            <a:pPr marL="0" indent="0" algn="just">
              <a:buNone/>
            </a:pPr>
            <a:r>
              <a:rPr lang="ru-RU" sz="2000" dirty="0" smtClean="0"/>
              <a:t>- изучения </a:t>
            </a:r>
            <a:r>
              <a:rPr lang="ru-RU" sz="2000" dirty="0"/>
              <a:t>структуры и размера кристаллитов, </a:t>
            </a:r>
          </a:p>
          <a:p>
            <a:pPr marL="0" indent="0" algn="just">
              <a:buNone/>
            </a:pPr>
            <a:r>
              <a:rPr lang="ru-RU" sz="2000" dirty="0" smtClean="0"/>
              <a:t>- качества </a:t>
            </a:r>
            <a:r>
              <a:rPr lang="ru-RU" sz="2000" dirty="0"/>
              <a:t>и однородности твердых материалов и тонких пленок. </a:t>
            </a:r>
          </a:p>
          <a:p>
            <a:pPr marL="0" indent="0" algn="just">
              <a:buNone/>
            </a:pPr>
            <a:r>
              <a:rPr lang="ru-RU" sz="2000" dirty="0" smtClean="0"/>
              <a:t>	Методами </a:t>
            </a:r>
            <a:r>
              <a:rPr lang="ru-RU" sz="2000" dirty="0"/>
              <a:t>рентгеноструктурного анализа изучают:</a:t>
            </a:r>
          </a:p>
          <a:p>
            <a:pPr marL="0" indent="0" algn="just">
              <a:buNone/>
            </a:pPr>
            <a:r>
              <a:rPr lang="ru-RU" sz="2000" dirty="0"/>
              <a:t> металлы, сплавы, минералы, неорганические и органические соединения, полимеры, аморфные вещества, жидкости, газы, молекулы белков, нуклеиновых кислот и т.д.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9" y="982906"/>
            <a:ext cx="5540253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4">
            <a:extLst>
              <a:ext uri="{FF2B5EF4-FFF2-40B4-BE49-F238E27FC236}">
                <a16:creationId xmlns:a16="http://schemas.microsoft.com/office/drawing/2014/main" id="{52CC3EA5-F86C-420D-97A4-5B7447265F6E}"/>
              </a:ext>
            </a:extLst>
          </p:cNvPr>
          <p:cNvSpPr txBox="1">
            <a:spLocks/>
          </p:cNvSpPr>
          <p:nvPr/>
        </p:nvSpPr>
        <p:spPr>
          <a:xfrm>
            <a:off x="845470" y="4783016"/>
            <a:ext cx="4058130" cy="389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5. </a:t>
            </a:r>
            <a:r>
              <a:rPr lang="ru-RU" sz="1800" dirty="0" err="1"/>
              <a:t>Дифрактограмма</a:t>
            </a:r>
            <a:r>
              <a:rPr lang="ru-RU" sz="1800" dirty="0"/>
              <a:t> оксида цинка.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0187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603</TotalTime>
  <Words>444</Words>
  <Application>Microsoft Office PowerPoint</Application>
  <PresentationFormat>Широкоэкранный</PresentationFormat>
  <Paragraphs>138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Интерферометрия и дифрактометрия. Рефрактометрия.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Методами дифрактометрии определяют: 1. фазовый качественный и количественный состав; 2. ориентацию и размеры кристаллитов и коллоидных частиц; 3. строение аморфных и полуаморфных материалов, атомную структуру кристаллитов, коэффициент термического расширения;  4. исследуют твердые растворы и превращения, происходящие в материалах под влиянием температуры, давления, влажности; 5. широко внедряют в промышленности как средство контроля качества сырья и готовой продукции.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Пользователь Windows</cp:lastModifiedBy>
  <cp:revision>40</cp:revision>
  <dcterms:created xsi:type="dcterms:W3CDTF">2021-05-07T13:17:58Z</dcterms:created>
  <dcterms:modified xsi:type="dcterms:W3CDTF">2021-11-15T20:55:14Z</dcterms:modified>
</cp:coreProperties>
</file>