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63" r:id="rId4"/>
    <p:sldId id="267" r:id="rId5"/>
    <p:sldId id="271" r:id="rId6"/>
    <p:sldId id="272" r:id="rId7"/>
    <p:sldId id="269" r:id="rId8"/>
    <p:sldId id="283" r:id="rId9"/>
    <p:sldId id="284" r:id="rId10"/>
    <p:sldId id="273" r:id="rId11"/>
    <p:sldId id="265" r:id="rId12"/>
    <p:sldId id="275" r:id="rId13"/>
    <p:sldId id="276" r:id="rId14"/>
    <p:sldId id="266" r:id="rId15"/>
    <p:sldId id="270" r:id="rId16"/>
    <p:sldId id="274" r:id="rId17"/>
    <p:sldId id="268" r:id="rId18"/>
    <p:sldId id="277" r:id="rId19"/>
    <p:sldId id="279" r:id="rId20"/>
    <p:sldId id="280" r:id="rId21"/>
    <p:sldId id="282" r:id="rId22"/>
    <p:sldId id="281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115" d="100"/>
          <a:sy n="115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4807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840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3%D0%B0%D0%BD%D0%B8%D0%B7%D0%BC" TargetMode="External"/><Relationship Id="rId3" Type="http://schemas.openxmlformats.org/officeDocument/2006/relationships/hyperlink" Target="https://ru.wikipedia.org/wiki/%D0%98%D0%BE%D0%BD%D0%B8%D0%B7%D0%B8%D1%80%D1%83%D1%8E%D1%89%D0%B5%D0%B5_%D0%B8%D0%B7%D0%BB%D1%83%D1%87%D0%B5%D0%BD%D0%B8%D0%B5" TargetMode="External"/><Relationship Id="rId7" Type="http://schemas.openxmlformats.org/officeDocument/2006/relationships/hyperlink" Target="https://ru.wikipedia.org/wiki/%D0%97%D0%B0%D0%B1%D0%BE%D0%BB%D0%B5%D0%B2%D0%B0%D0%BD%D0%B8%D0%B5" TargetMode="External"/><Relationship Id="rId2" Type="http://schemas.openxmlformats.org/officeDocument/2006/relationships/hyperlink" Target="https://ru.wikipedia.org/wiki/%D0%9C%D0%B5%D0%B4%D0%B8%D1%86%D0%B8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0%D0%B4%D0%B8%D0%BE%D1%82%D0%B5%D1%80%D0%B0%D0%BF%D0%B8%D1%8F" TargetMode="External"/><Relationship Id="rId5" Type="http://schemas.openxmlformats.org/officeDocument/2006/relationships/hyperlink" Target="https://ru.wikipedia.org/wiki/%D0%9B%D0%B5%D1%87%D0%B5%D0%BD%D0%B8%D0%B5" TargetMode="External"/><Relationship Id="rId4" Type="http://schemas.openxmlformats.org/officeDocument/2006/relationships/hyperlink" Target="https://ru.wikipedia.org/wiki/%D0%A0%D0%B0%D0%B4%D0%B8%D0%BE%D0%B8%D0%B7%D0%BE%D1%82%D0%BE%D0%BF%D0%BD%D0%B0%D1%8F_%D0%B4%D0%B8%D0%B0%D0%B3%D0%BD%D0%BE%D1%81%D1%82%D0%B8%D0%BA%D0%B0" TargetMode="External"/><Relationship Id="rId9" Type="http://schemas.openxmlformats.org/officeDocument/2006/relationships/hyperlink" Target="https://ru.wikipedia.org/wiki/%D0%A7%D0%B5%D0%BB%D0%BE%D0%B2%D0%B5%D0%B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search/;web;;&amp;text=&amp;etext=2202.8t2OEEm8_EfhpXOo8WNH39E6Fo2zpIxXj78IyBZy5NRibHF0cnpqdmRjaGxxeGRt.c94468e7b030535fb0821db6a6ffda54c8b786b6&amp;uuid=&amp;state=jLT9ScZ_wbo,&amp;&amp;cst=AiuY0DBWFJ4EhnbxqmjDhXVkqjKHhBenxAOtGJaaiPBZHhfD6mDLOQ8uQajGcCC5ENXwVwCepOMTVt-F7JgwhNk7J3g4_ChMV5kjhaBu7DI87iyWk6ppnq4kRa5ib-0Er-KT8aXJnEQsyR3stboFuPcOdejq1wyQd8EMi23EQoL-zcxNAKdQs976zasfstqNCnU1rr5SqPCVzrPnBzuPOzzj6W2_iUqFAAU582_qLY_7WY0_2QF7UjkT5-eoARLzgXO9FI_0KvCKz7iLpyjpI_F8Wk3iIX9Xw9sGzpRJt993jfb7Dtx-75BVyOU8xdId1gizECl2HvAQG8P8FtcTmyPzgIRWol361s26oJQQT5KlHsZvZrLChePj4otauPfACJsI_5eO2J8Dc5qHnhkaBtSO560LctAdoigxjXRFEm9d64I5PPDlBxklmlbzWRuodAvukSFtsl4VEFhQch1wnJ3EunK1QBeyAj5GjJjrxUn6utPp1opkfgVVWFB3AkJsn3DlwRs46YeQea2NGb6oJweGJ2bGOiMcXFszqRuJ-gHW4mm9zsOcRtp-FoyX_5mBOZZ3WLnpjuf76BE8kY-OsZndde4lUQWuJXswmGaUCmOox333MKmuM8u4XAhPxW4iuKVBRYCKLwQdpgGfP5Fs111DHS194d39HQ8aC_27DABrjaQKooW03ZpnTEqF3pinLUjZK93Pges6Zf8CgwsdiVqr1xHLh3utAt3fUP1vCCRqJhhMs9vQ8aHe9aDf6TzQwXiDwCDC6Ij7Wc8rmJYf-g,,&amp;data=UlNrNmk5WktYejR0eWJFYk1Ldmtxakd4VHQwRXpGaXZSSnRrWXNieVFnWTJpVWVuN2lvZm1WMk9PU0pKdlNNck82eTl0Q25NRmdlVWRWdkczSVhXZlMyOHlCVVl5UlMtaTBJYjIzRXl0WEM4RE1TRHFub1VWdlBCdW9HQkpQZnRMV1hPTHBSV29tRXR5R0Q2X1d0UUN4TVp0TUt1Umw1eGpmcDZLYWRpam5jVXoydUVTX3ktN1pnVkNkbFNEYWRKUWVtMkZDVHJlaXMs&amp;sign=686f6f2e25d7c05fd7d73a1d24d9b3b4&amp;keyno=0&amp;b64e=2&amp;ref=orjY4mGPRjk5boDnW0uvlrrd71vZw9kpfmwSlf_6ZUYZ2BPbpFQPboQj7RaO9gR3ay9SOLfgIJNd3atTo88CfZmXv8VcBrSHidyEgjPOoTjKoWMtPOH-DkzzRYRlJYmZ_LW3UntJI-hCdQiKu8FhYSQ9i_nTB4m7&amp;l10n=ru&amp;cts=1639003418371@@events%3D%5b%7b%22event%22:%22click%22,%22id%22:%224d7nw02-00%22,%22cts%22:1639003418371,%22fast%22:%7b%22organic%22:1%7d,%22service%22:%22web%22,%22event-id%22:%22kwy4bfgjoi%22%7d%5d&amp;mc=4.82651597322702&amp;hdtime=16923" TargetMode="External"/><Relationship Id="rId2" Type="http://schemas.openxmlformats.org/officeDocument/2006/relationships/hyperlink" Target="http://www.nedug.ru/library/doc.aspx?item=3822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45" y="548680"/>
            <a:ext cx="8928992" cy="1412776"/>
          </a:xfrm>
        </p:spPr>
        <p:txBody>
          <a:bodyPr>
            <a:noAutofit/>
          </a:bodyPr>
          <a:lstStyle/>
          <a:p>
            <a:r>
              <a:rPr lang="ru-RU" dirty="0" smtClean="0"/>
              <a:t>Радиологические методы анализа. Дозиметрия.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589240"/>
            <a:ext cx="17546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Танкабекян Н.А.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радиактивных</a:t>
            </a:r>
            <a:r>
              <a:rPr lang="ru-RU" dirty="0" smtClean="0"/>
              <a:t> излучений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504" y="3739656"/>
            <a:ext cx="3196410" cy="5271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Рис.1 Альфа-излучение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202" y="1445786"/>
            <a:ext cx="3659033" cy="248607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97329" y="3418581"/>
            <a:ext cx="2916847" cy="407185"/>
          </a:xfrm>
        </p:spPr>
        <p:txBody>
          <a:bodyPr/>
          <a:lstStyle/>
          <a:p>
            <a:pPr algn="ctr"/>
            <a:r>
              <a:rPr lang="ru-RU" sz="2000" dirty="0" smtClean="0"/>
              <a:t>Рис.3 Гамма-излучение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2120" y="1489073"/>
            <a:ext cx="2807267" cy="1984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22" y="4300467"/>
            <a:ext cx="3384376" cy="2262089"/>
          </a:xfrm>
          <a:prstGeom prst="rect">
            <a:avLst/>
          </a:prstGeom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930804" y="6178142"/>
            <a:ext cx="2987811" cy="527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Рис.1 Бета-излучение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55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76672"/>
            <a:ext cx="8581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</a:rPr>
              <a:t>Рентгеновское излучение </a:t>
            </a:r>
            <a:r>
              <a:rPr lang="ru-RU" dirty="0" smtClean="0">
                <a:latin typeface="Times New Roman" panose="02020603050405020304" pitchFamily="18" charset="0"/>
              </a:rPr>
              <a:t>– совокупность тормозного </a:t>
            </a:r>
            <a:r>
              <a:rPr lang="ru-RU" dirty="0">
                <a:latin typeface="Times New Roman" panose="02020603050405020304" pitchFamily="18" charset="0"/>
              </a:rPr>
              <a:t>и характеристического излучения с длиной волны </a:t>
            </a:r>
            <a:r>
              <a:rPr lang="ru-RU" dirty="0" smtClean="0">
                <a:latin typeface="Times New Roman" panose="02020603050405020304" pitchFamily="18" charset="0"/>
              </a:rPr>
              <a:t>10- -</a:t>
            </a:r>
            <a:r>
              <a:rPr lang="ru-RU" dirty="0">
                <a:latin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</a:rPr>
              <a:t> 10-12 </a:t>
            </a:r>
            <a:r>
              <a:rPr lang="ru-RU" dirty="0">
                <a:latin typeface="Times New Roman" panose="02020603050405020304" pitchFamily="18" charset="0"/>
              </a:rPr>
              <a:t>м. Оно не имеет массы и заряда, энергия составляет 1 кэВ - 1 </a:t>
            </a:r>
            <a:r>
              <a:rPr lang="ru-RU" dirty="0" smtClean="0">
                <a:latin typeface="Times New Roman" panose="02020603050405020304" pitchFamily="18" charset="0"/>
              </a:rPr>
              <a:t>МэВ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0863" y="2780928"/>
            <a:ext cx="55162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Прямо ионизирующие излучени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я: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способность ускоренных </a:t>
            </a:r>
            <a:r>
              <a:rPr lang="ru-RU" dirty="0">
                <a:latin typeface="Times New Roman" panose="02020603050405020304" pitchFamily="18" charset="0"/>
              </a:rPr>
              <a:t>α- и </a:t>
            </a:r>
            <a:r>
              <a:rPr lang="ru-RU" dirty="0">
                <a:latin typeface="Arial" panose="020B0604020202020204" pitchFamily="34" charset="0"/>
              </a:rPr>
              <a:t>β</a:t>
            </a:r>
            <a:r>
              <a:rPr lang="ru-RU" dirty="0">
                <a:latin typeface="Times New Roman" panose="02020603050405020304" pitchFamily="18" charset="0"/>
              </a:rPr>
              <a:t>-частиц непосредственно </a:t>
            </a:r>
            <a:r>
              <a:rPr lang="ru-RU" dirty="0" smtClean="0">
                <a:latin typeface="Times New Roman" panose="02020603050405020304" pitchFamily="18" charset="0"/>
              </a:rPr>
              <a:t>   взаимодействовать с электронными </a:t>
            </a:r>
            <a:r>
              <a:rPr lang="ru-RU" dirty="0">
                <a:latin typeface="Times New Roman" panose="02020603050405020304" pitchFamily="18" charset="0"/>
              </a:rPr>
              <a:t>оболочками атомов и непосредственно производить их </a:t>
            </a:r>
            <a:r>
              <a:rPr lang="ru-RU" dirty="0" smtClean="0">
                <a:latin typeface="Times New Roman" panose="02020603050405020304" pitchFamily="18" charset="0"/>
              </a:rPr>
              <a:t>ионизацию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      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	</a:t>
            </a:r>
          </a:p>
          <a:p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Косвенно ионизирующие излучения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электрически нейтральные, </a:t>
            </a:r>
            <a:r>
              <a:rPr lang="ru-RU" dirty="0">
                <a:latin typeface="Arial" panose="020B0604020202020204" pitchFamily="34" charset="0"/>
              </a:rPr>
              <a:t>γ</a:t>
            </a:r>
            <a:r>
              <a:rPr lang="ru-RU" dirty="0">
                <a:latin typeface="Times New Roman" panose="02020603050405020304" pitchFamily="18" charset="0"/>
              </a:rPr>
              <a:t>- и рентгеновское излучения, </a:t>
            </a:r>
            <a:r>
              <a:rPr lang="ru-RU" dirty="0" smtClean="0">
                <a:latin typeface="Times New Roman" panose="02020603050405020304" pitchFamily="18" charset="0"/>
              </a:rPr>
              <a:t>которые, инициируя </a:t>
            </a:r>
            <a:r>
              <a:rPr lang="ru-RU" dirty="0">
                <a:latin typeface="Times New Roman" panose="02020603050405020304" pitchFamily="18" charset="0"/>
              </a:rPr>
              <a:t>ускоренные заряженные частицы, возбуждают и </a:t>
            </a:r>
            <a:r>
              <a:rPr lang="ru-RU" dirty="0" smtClean="0">
                <a:latin typeface="Times New Roman" panose="02020603050405020304" pitchFamily="18" charset="0"/>
              </a:rPr>
              <a:t>ионизируют </a:t>
            </a:r>
            <a:r>
              <a:rPr lang="ru-RU" dirty="0">
                <a:latin typeface="Times New Roman" panose="02020603050405020304" pitchFamily="18" charset="0"/>
              </a:rPr>
              <a:t>атомы и молекулы.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84784"/>
            <a:ext cx="5484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</a:rPr>
              <a:t>Ионизирующие излучения делят на: </a:t>
            </a:r>
            <a:endParaRPr lang="ru-RU" b="1" dirty="0" smtClean="0">
              <a:latin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первично, или прямо ионизирующие излучения;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косвенно ионизирующие излучения.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1531956" cy="19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48879"/>
            <a:ext cx="5773715" cy="4752528"/>
          </a:xfrm>
          <a:prstGeom prst="rect">
            <a:avLst/>
          </a:prstGeom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3648431" y="1391874"/>
            <a:ext cx="5617704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 Пробег в тканях некоторых видов ионизирующего излучения.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2549"/>
            <a:ext cx="8712968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Биологическое действие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ионизирующих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излучений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2748518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α-излучение: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составляет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3-11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(в зависимости от величины энергии), в тканях – 10-100 мкм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889" y="3358355"/>
            <a:ext cx="35380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β-излучение: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проникающая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энергии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5-20 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биологической ткани – 1,5-3 см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3252" y="6016664"/>
            <a:ext cx="9252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γ-излучение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пробега в воздухе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0,1-3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км, через тело человека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насквозь,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теряет половину энергии.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0192" y="1364213"/>
            <a:ext cx="117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146827"/>
            <a:ext cx="8136904" cy="122413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/>
              </a:rPr>
              <a:t>Дозы ионизирующего излучения 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84501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количественная мера, отражающая действие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ионизи-рующего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излучения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облучаемый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объект. </a:t>
            </a:r>
          </a:p>
          <a:p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Мощность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дозы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доза в единицу времени. 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Виды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индивидуальных доз: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экспозиционная;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поглощенная;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эффективная;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эффективная.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20486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Экспозиционная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(X) – это доза 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или рентгеновского квантового излучения, определяемая числом ионов, образовавшихся в единичном объеме воздуха вследствие его ионизации.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157192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Поглощенная доза (D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величина энергии ионизирующего излучения, переданная элементарному объему облучаемого тела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пе-ресчете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единицу массы тела в этом объеме.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8478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(Н) – это доза, поглощенная тканью или органом с учетом взвешивающего коэффициента данного излучения (W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), который иногда называют коэффициентом качества (К)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излуче-ния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(Е) – это сумма взвешенных эквивалентных доз во всех или отдельных тканях и органах человека с учетом их радиочувствительности, характеризуемой взвешивающими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коэффи-циентами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63784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эффективная доза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– это доза, полученная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челове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-ком за определенный период времени. Так, доза за 70 лет (средняя продолжительность жизни) определяется как доза за жизнь.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9192"/>
            <a:ext cx="1800200" cy="13501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63207" y="-28988"/>
            <a:ext cx="15620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val="18436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044550"/>
            <a:ext cx="59046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Коллективная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 доза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(S</a:t>
            </a:r>
            <a:r>
              <a:rPr lang="ru-RU" sz="16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 – это эквивалентная доза в ткани или органе (Т) у группы лиц.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Коллективная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 доза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(S) – это суммарная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эффек-тивная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доза у всех облученных.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 показатель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риска возникновения стохастических эффектов.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коллективная эффективная доза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представляет собой суммарную эффективную дозу у группы лиц, подвергающихся хроническому облучению за определенное время.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9217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зависимости от мощности и времени воздействия различают следующие виды облучения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кратковременное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(импульсное, в течение нескольких минут);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пролонгированное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(в течение нескольких дней, недель);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хроническое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(в течение нескольких месяцев).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Применяются также коллективные дозы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эквивалентная;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эффективная;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ожидаемая эффективная дозы, измеряемые в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человеко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16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зивертах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(чел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Зв). </a:t>
            </a:r>
          </a:p>
        </p:txBody>
      </p:sp>
    </p:spTree>
    <p:extLst>
      <p:ext uri="{BB962C8B-B14F-4D97-AF65-F5344CB8AC3E}">
        <p14:creationId xmlns:p14="http://schemas.microsoft.com/office/powerpoint/2010/main" val="26525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1228" y="260648"/>
            <a:ext cx="4104456" cy="7654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Дозиметрия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56" y="1039131"/>
            <a:ext cx="8923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Дозиметрия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раздел прикладной ядерной физики, в котором рассматриваются свойства ионизирующих излучений, физические величины, характеризующие поле излучения и взаимодействие излучения с веществом (дозиметрические величины).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Физическая основа: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преобразование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энергии излучения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процессе ее взаимодействия с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атомами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или их ядрами, электронами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молекулами облучаемой среды, в результате которого часть этой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энергии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поглощается веществом.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608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7460" y="2780928"/>
            <a:ext cx="885698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Дозиметрические </a:t>
            </a:r>
            <a:r>
              <a:rPr lang="ru-RU" sz="1700" dirty="0">
                <a:solidFill>
                  <a:srgbClr val="00B0F0"/>
                </a:solidFill>
                <a:latin typeface="Times New Roman" panose="02020603050405020304" pitchFamily="18" charset="0"/>
              </a:rPr>
              <a:t>приборы для обнаружения и измерения </a:t>
            </a:r>
            <a:r>
              <a:rPr lang="ru-RU" sz="17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ионизирующих </a:t>
            </a:r>
            <a:r>
              <a:rPr lang="ru-RU" sz="1700" dirty="0">
                <a:solidFill>
                  <a:srgbClr val="00B0F0"/>
                </a:solidFill>
                <a:latin typeface="Times New Roman" panose="02020603050405020304" pitchFamily="18" charset="0"/>
              </a:rPr>
              <a:t>излучений </a:t>
            </a:r>
            <a:r>
              <a:rPr lang="ru-RU" sz="1700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: </a:t>
            </a:r>
            <a:endParaRPr lang="ru-RU" sz="17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измерители 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мощности дозы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(индикаторы радиоактивности, </a:t>
            </a: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рентгенометры, радиометры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измерители 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дозы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(дозиметры).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488" y="4941168"/>
            <a:ext cx="6831271" cy="122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Используют измерители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мощности дозы, которые могут работать в: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непрерывном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(индикаторы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сигнализаторы) режиме;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периодическом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(приборы радиационной разведки) режиме.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32"/>
            <a:ext cx="7632848" cy="2919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7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Дозиметрические </a:t>
            </a:r>
            <a:r>
              <a:rPr lang="ru-RU" sz="17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приборы используются:</a:t>
            </a:r>
            <a:endParaRPr lang="ru-RU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7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для определения уровня радиации на местности, </a:t>
            </a: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-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измерения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степени заражения радиоактивными веществами различных предметов и объектов,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поверхности одежды и кожных покровов человека, </a:t>
            </a: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заражения продуктов, воды,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фуража</a:t>
            </a: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и др. предметов,</a:t>
            </a:r>
            <a:endParaRPr lang="ru-RU" sz="17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1700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определения доз радиоактивного облучения людей, работающих на объектах и участках зараженных радиоактивными веществами.</a:t>
            </a:r>
          </a:p>
        </p:txBody>
      </p:sp>
    </p:spTree>
    <p:extLst>
      <p:ext uri="{BB962C8B-B14F-4D97-AF65-F5344CB8AC3E}">
        <p14:creationId xmlns:p14="http://schemas.microsoft.com/office/powerpoint/2010/main" val="12042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973" y="2814245"/>
            <a:ext cx="3979875" cy="819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Для поиска и обнаружения источников α-,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β-, </a:t>
            </a:r>
            <a:r>
              <a:rPr lang="ru-RU" sz="20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γ-излучения</a:t>
            </a:r>
            <a:endParaRPr lang="ru-RU" sz="20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553" y="3019931"/>
            <a:ext cx="3769531" cy="3838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12729"/>
            <a:ext cx="4342771" cy="26452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101" y="3891839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Рис. 5.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Дозиметр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радиометр МКС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1117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63054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Для измерения мощности эквивалентной дозы, дозы </a:t>
            </a:r>
            <a:r>
              <a:rPr lang="ru-RU" b="1" dirty="0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t>рентгеновского </a:t>
            </a:r>
            <a:r>
              <a:rPr lang="ru-RU" b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и γ-излучения </a:t>
            </a:r>
            <a:endParaRPr lang="ru-RU" b="1" dirty="0"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3318" y="26295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Рис.6.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Дозиметр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радиометр МКС-АТ6130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84615" y="128789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Дозиметрические приборы: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0"/>
            <a:ext cx="3015018" cy="29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Методы дозиметрии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зависимости от вида регистрируемого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эффекта: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ионизационный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(основан на оценке степени ионизации среду,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фотографический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(основан на свойства излучения воздействовать на чувствительный слой),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химический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(основан на химических реакциях),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84718"/>
            <a:ext cx="6012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дозиметрические величины,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радиобиологические эффекты,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хромосомные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аберрации,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морфологического состава крови и другие показатели.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юминесцентный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(некоторые вещества накапливают часть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энерги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калориметрический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(основан на измерени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приращения температуры поглотителя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сцинтилляционный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методы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(основан на анализе световых вспышек).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848" y="1255112"/>
            <a:ext cx="8461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Радиология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раздел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Медицина"/>
              </a:rPr>
              <a:t>медицины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изучающий применение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Ионизирующее излучение"/>
              </a:rPr>
              <a:t>ионизирующих излучений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диагностики (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Радиоизотопная диагностика"/>
              </a:rPr>
              <a:t>радиодиагностика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tooltip="Лечение"/>
              </a:rPr>
              <a:t>лечения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Радиотерапия"/>
              </a:rPr>
              <a:t>радиотерапия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различных заболеваний, а также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 tooltip="Заболевание"/>
              </a:rPr>
              <a:t>заболевания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патологические состояния, возникающие при воздействии ионизирующих излучений на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 tooltip="Организм"/>
              </a:rPr>
              <a:t>организм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 tooltip="Человек"/>
              </a:rPr>
              <a:t>человека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6639" y="119773"/>
            <a:ext cx="694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Радиологические методы анализа.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236" y="2996952"/>
            <a:ext cx="8354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</a:rPr>
              <a:t>Медицинская радиология </a:t>
            </a:r>
            <a:r>
              <a:rPr lang="ru-RU" sz="1600" dirty="0">
                <a:latin typeface="Times New Roman" panose="02020603050405020304" pitchFamily="18" charset="0"/>
              </a:rPr>
              <a:t>является частью радиологии и </a:t>
            </a:r>
            <a:r>
              <a:rPr lang="ru-RU" sz="1600" dirty="0" smtClean="0">
                <a:latin typeface="Times New Roman" panose="02020603050405020304" pitchFamily="18" charset="0"/>
              </a:rPr>
              <a:t>представляет </a:t>
            </a:r>
            <a:r>
              <a:rPr lang="ru-RU" sz="1600" dirty="0">
                <a:latin typeface="Times New Roman" panose="02020603050405020304" pitchFamily="18" charset="0"/>
              </a:rPr>
              <a:t>область знаний об использовании излучений в медицине.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latin typeface="Times New Roman" panose="02020603050405020304" pitchFamily="18" charset="0"/>
              </a:rPr>
              <a:t>Важные разделы медицинской радиологии:</a:t>
            </a:r>
          </a:p>
          <a:p>
            <a:r>
              <a:rPr lang="ru-RU" sz="1600" dirty="0" smtClean="0">
                <a:latin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лучевая диагностика</a:t>
            </a:r>
            <a:r>
              <a:rPr lang="en-US" sz="1600" dirty="0">
                <a:latin typeface="Times New Roman" panose="02020603050405020304" pitchFamily="18" charset="0"/>
              </a:rPr>
              <a:t>,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</a:rPr>
              <a:t>лучевая </a:t>
            </a:r>
            <a:r>
              <a:rPr lang="ru-RU" sz="1600" dirty="0">
                <a:latin typeface="Times New Roman" panose="02020603050405020304" pitchFamily="18" charset="0"/>
              </a:rPr>
              <a:t>терапия.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8730" y="4301567"/>
            <a:ext cx="5695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</a:rPr>
              <a:t>Радиобиология</a:t>
            </a:r>
            <a:r>
              <a:rPr lang="ru-RU" sz="1600" dirty="0" smtClean="0">
                <a:latin typeface="Times New Roman" panose="02020603050405020304" pitchFamily="18" charset="0"/>
              </a:rPr>
              <a:t> - часть </a:t>
            </a:r>
            <a:r>
              <a:rPr lang="ru-RU" sz="1600" dirty="0">
                <a:latin typeface="Times New Roman" panose="02020603050405020304" pitchFamily="18" charset="0"/>
              </a:rPr>
              <a:t>фундаментальной </a:t>
            </a:r>
            <a:r>
              <a:rPr lang="ru-RU" sz="1600" dirty="0" smtClean="0">
                <a:latin typeface="Times New Roman" panose="02020603050405020304" pitchFamily="18" charset="0"/>
              </a:rPr>
              <a:t>радиологии</a:t>
            </a:r>
            <a:r>
              <a:rPr lang="ru-RU" sz="1600" dirty="0">
                <a:latin typeface="Times New Roman" panose="02020603050405020304" pitchFamily="18" charset="0"/>
              </a:rPr>
              <a:t>, изучает влияние излучений на живые организмы, сообщества и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</a:rPr>
              <a:t>биосферу в целом.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8730" y="5175944"/>
            <a:ext cx="5971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</a:rPr>
              <a:t>Медицинская радиобиология</a:t>
            </a:r>
            <a:r>
              <a:rPr lang="ru-RU" sz="1600" i="1" dirty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изучает лучевые </a:t>
            </a:r>
            <a:r>
              <a:rPr lang="ru-RU" sz="1600" dirty="0" smtClean="0">
                <a:latin typeface="Times New Roman" panose="02020603050405020304" pitchFamily="18" charset="0"/>
              </a:rPr>
              <a:t>поражения </a:t>
            </a:r>
            <a:r>
              <a:rPr lang="ru-RU" sz="1600" dirty="0">
                <a:latin typeface="Times New Roman" panose="02020603050405020304" pitchFamily="18" charset="0"/>
              </a:rPr>
              <a:t>человека.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730" y="5760719"/>
            <a:ext cx="5623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</a:rPr>
              <a:t>Радиационная медицина </a:t>
            </a:r>
            <a:r>
              <a:rPr lang="ru-RU" sz="1600" dirty="0">
                <a:latin typeface="Times New Roman" panose="02020603050405020304" pitchFamily="18" charset="0"/>
              </a:rPr>
              <a:t>– наука об этиологии, патогенезе,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</a:rPr>
              <a:t>клинике, диагностике, лечении и профилактике лучевых поражений </a:t>
            </a:r>
            <a:r>
              <a:rPr lang="ru-RU" sz="1600" dirty="0" smtClean="0">
                <a:latin typeface="Times New Roman" panose="02020603050405020304" pitchFamily="18" charset="0"/>
              </a:rPr>
              <a:t>человека</a:t>
            </a:r>
            <a:r>
              <a:rPr lang="ru-RU" sz="1600" dirty="0">
                <a:latin typeface="Times New Roman" panose="02020603050405020304" pitchFamily="18" charset="0"/>
              </a:rPr>
              <a:t>, вызванных ионизирующим излучением.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4112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Клиническая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дозиметрия 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раздел дозиметрии, занимающийся измерениями и расчетами величин, характеризующих физические и биофизические эффекты облучения больных, получающих 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лучевую терапию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55679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задачи клинической дозиметрии: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количественное описание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пространственного и временного распределения поглощенной энергии излучения в теле облучаемого больного,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поиск, обоснование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индивидуально оптимизируемых условий его облучения.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89040"/>
            <a:ext cx="5472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Дозное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поле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- это пространственное распределение поглощенной дозы (или ее мощности) в облучаемой части тела больного,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тканеэквивалентной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среде или дозиметрическом фантоме, моделирующем тело больного по физическим эффектам взаимодействия излучения с веществом, форме и размерам органов и тканей и их анатомическим взаимоотношениям.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356992"/>
            <a:ext cx="4442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hlinkClick r:id="rId3"/>
              </a:rPr>
              <a:t>ФИЗИЧЕСКИЕ ОСНОВЫ ЛУЧЕВОЙ ТЕРАПИИ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9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6223391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5085184"/>
            <a:ext cx="6192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Рис.7. Схема </a:t>
            </a:r>
            <a:r>
              <a:rPr lang="ru-RU" sz="1600" dirty="0"/>
              <a:t>измерения эквивалента индивидуальной дозы.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4664"/>
            <a:ext cx="719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Индивидуальный эквивалент дозы.</a:t>
            </a:r>
          </a:p>
        </p:txBody>
      </p:sp>
    </p:spTree>
    <p:extLst>
      <p:ext uri="{BB962C8B-B14F-4D97-AF65-F5344CB8AC3E}">
        <p14:creationId xmlns:p14="http://schemas.microsoft.com/office/powerpoint/2010/main" val="41003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984"/>
            <a:ext cx="9144000" cy="55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9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1004927" y="48458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20764" y="426962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776327" y="43124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004927" y="23312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648756" y="17550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776327" y="17978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004927" y="3169489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4" y="259322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776327" y="26360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006515" y="4006102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20764" y="343142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776327" y="347428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776327" y="51729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560454" y="2590332"/>
            <a:ext cx="37691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радиобиологическое;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560454" y="3420568"/>
            <a:ext cx="424507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радиационно-защитное;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560454" y="1731869"/>
            <a:ext cx="318638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дозиметрическое;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560454" y="4194866"/>
            <a:ext cx="33509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етодологическое.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739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Направления радиационной медицины: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320480" cy="2304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Частная радиационная медицина </a:t>
            </a:r>
            <a:r>
              <a:rPr lang="ru-RU" sz="2000" dirty="0">
                <a:solidFill>
                  <a:schemeClr val="tx1"/>
                </a:solidFill>
              </a:rPr>
              <a:t>изучает </a:t>
            </a:r>
            <a:r>
              <a:rPr lang="ru-RU" sz="2000" dirty="0" smtClean="0">
                <a:solidFill>
                  <a:schemeClr val="tx1"/>
                </a:solidFill>
              </a:rPr>
              <a:t>острую </a:t>
            </a:r>
            <a:r>
              <a:rPr lang="ru-RU" sz="2000" dirty="0">
                <a:solidFill>
                  <a:schemeClr val="tx1"/>
                </a:solidFill>
              </a:rPr>
              <a:t>и хроническую лучевую болезни, локальные, комбинированные и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сочетанные лучевые поражения, отдаленные последствия лучевых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поражений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33265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Радиационная медицина как </a:t>
            </a:r>
            <a:r>
              <a:rPr lang="ru-RU" sz="3600" dirty="0" smtClean="0"/>
              <a:t>наука.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484785"/>
            <a:ext cx="444073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Общая радиационная медицина </a:t>
            </a:r>
            <a:r>
              <a:rPr lang="ru-RU" sz="2000" dirty="0">
                <a:solidFill>
                  <a:schemeClr val="tx1"/>
                </a:solidFill>
              </a:rPr>
              <a:t>включает теоретические </a:t>
            </a:r>
            <a:r>
              <a:rPr lang="ru-RU" sz="2000" dirty="0" smtClean="0">
                <a:solidFill>
                  <a:schemeClr val="tx1"/>
                </a:solidFill>
              </a:rPr>
              <a:t>основы</a:t>
            </a:r>
            <a:r>
              <a:rPr lang="ru-RU" sz="2000" dirty="0">
                <a:solidFill>
                  <a:schemeClr val="tx1"/>
                </a:solidFill>
              </a:rPr>
              <a:t>, методологию, этиологические и рисковые дозы ионизирующих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излучений, патогенез лучевых поражений, общие клинические </a:t>
            </a:r>
            <a:r>
              <a:rPr lang="ru-RU" sz="2000" dirty="0" smtClean="0">
                <a:solidFill>
                  <a:schemeClr val="tx1"/>
                </a:solidFill>
              </a:rPr>
              <a:t>проявления</a:t>
            </a:r>
            <a:r>
              <a:rPr lang="ru-RU" sz="2000" dirty="0">
                <a:solidFill>
                  <a:schemeClr val="tx1"/>
                </a:solidFill>
              </a:rPr>
              <a:t>, принципы диагностики, лечения, профилактики и оценки </a:t>
            </a:r>
            <a:r>
              <a:rPr lang="ru-RU" sz="2000" dirty="0" smtClean="0">
                <a:solidFill>
                  <a:schemeClr val="tx1"/>
                </a:solidFill>
              </a:rPr>
              <a:t>риска </a:t>
            </a:r>
            <a:r>
              <a:rPr lang="ru-RU" sz="2000" dirty="0">
                <a:solidFill>
                  <a:schemeClr val="tx1"/>
                </a:solidFill>
              </a:rPr>
              <a:t>лучевой </a:t>
            </a:r>
            <a:r>
              <a:rPr lang="ru-RU" sz="2000" dirty="0" smtClean="0">
                <a:solidFill>
                  <a:schemeClr val="tx1"/>
                </a:solidFill>
              </a:rPr>
              <a:t>патологии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8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Особенности </a:t>
            </a:r>
            <a:r>
              <a:rPr lang="ru-RU" sz="3600" dirty="0">
                <a:solidFill>
                  <a:schemeClr val="tx1"/>
                </a:solidFill>
                <a:effectLst/>
              </a:rPr>
              <a:t>современной радиационной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медицины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13815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исследование </a:t>
            </a:r>
            <a:r>
              <a:rPr lang="ru-RU" dirty="0">
                <a:latin typeface="Times New Roman" panose="02020603050405020304" pitchFamily="18" charset="0"/>
              </a:rPr>
              <a:t>уровней облучения населения от различных </a:t>
            </a:r>
            <a:r>
              <a:rPr lang="ru-RU" dirty="0" smtClean="0">
                <a:latin typeface="Times New Roman" panose="02020603050405020304" pitchFamily="18" charset="0"/>
              </a:rPr>
              <a:t>источников </a:t>
            </a:r>
            <a:r>
              <a:rPr lang="ru-RU" dirty="0">
                <a:latin typeface="Times New Roman" panose="02020603050405020304" pitchFamily="18" charset="0"/>
              </a:rPr>
              <a:t>ионизирующей радиации;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anose="020B060402020202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</a:rPr>
              <a:t>обнаружение неизвестных прежде источников и оценку их </a:t>
            </a:r>
            <a:r>
              <a:rPr lang="ru-RU" dirty="0" smtClean="0">
                <a:latin typeface="Times New Roman" panose="02020603050405020304" pitchFamily="18" charset="0"/>
              </a:rPr>
              <a:t>вклада </a:t>
            </a:r>
            <a:r>
              <a:rPr lang="ru-RU" dirty="0">
                <a:latin typeface="Times New Roman" panose="02020603050405020304" pitchFamily="18" charset="0"/>
              </a:rPr>
              <a:t>в дозу облучения населения;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- </a:t>
            </a:r>
            <a:r>
              <a:rPr lang="ru-RU" dirty="0" smtClean="0">
                <a:latin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</a:rPr>
              <a:t>значения малых доз ионизирующего излучения для </a:t>
            </a:r>
            <a:r>
              <a:rPr lang="ru-RU" dirty="0" smtClean="0">
                <a:latin typeface="Times New Roman" panose="02020603050405020304" pitchFamily="18" charset="0"/>
              </a:rPr>
              <a:t>здоровья</a:t>
            </a:r>
            <a:r>
              <a:rPr lang="ru-RU" dirty="0">
                <a:latin typeface="Times New Roman" panose="02020603050405020304" pitchFamily="18" charset="0"/>
              </a:rPr>
              <a:t>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anose="020B060402020202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</a:rPr>
              <a:t>уточнение взвешивающих коэффициентов разных видов </a:t>
            </a:r>
            <a:r>
              <a:rPr lang="ru-RU" dirty="0" smtClean="0">
                <a:latin typeface="Times New Roman" panose="02020603050405020304" pitchFamily="18" charset="0"/>
              </a:rPr>
              <a:t>ионизирующего </a:t>
            </a:r>
            <a:r>
              <a:rPr lang="ru-RU" dirty="0">
                <a:latin typeface="Times New Roman" panose="02020603050405020304" pitchFamily="18" charset="0"/>
              </a:rPr>
              <a:t>излучения и отдельных тканей и органов;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Arial" panose="020B060402020202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</a:rPr>
              <a:t>выявление коэффициентов риска для детерминированных </a:t>
            </a:r>
            <a:r>
              <a:rPr lang="ru-RU" dirty="0" smtClean="0">
                <a:latin typeface="Times New Roman" panose="02020603050405020304" pitchFamily="18" charset="0"/>
              </a:rPr>
              <a:t>лучевых </a:t>
            </a:r>
            <a:r>
              <a:rPr lang="ru-RU" dirty="0">
                <a:latin typeface="Times New Roman" panose="02020603050405020304" pitchFamily="18" charset="0"/>
              </a:rPr>
              <a:t>поражений, а также соматических и </a:t>
            </a:r>
            <a:r>
              <a:rPr lang="ru-RU" dirty="0" smtClean="0">
                <a:latin typeface="Times New Roman" panose="02020603050405020304" pitchFamily="18" charset="0"/>
              </a:rPr>
              <a:t>генетических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последствий облучения</a:t>
            </a:r>
            <a:r>
              <a:rPr lang="ru-RU" dirty="0">
                <a:latin typeface="Times New Roman" panose="02020603050405020304" pitchFamily="18" charset="0"/>
              </a:rPr>
              <a:t>;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- </a:t>
            </a:r>
            <a:r>
              <a:rPr lang="ru-RU" dirty="0" smtClean="0">
                <a:latin typeface="Times New Roman" panose="02020603050405020304" pitchFamily="18" charset="0"/>
              </a:rPr>
              <a:t>оптимизацию </a:t>
            </a:r>
            <a:r>
              <a:rPr lang="ru-RU" dirty="0">
                <a:latin typeface="Times New Roman" panose="02020603050405020304" pitchFamily="18" charset="0"/>
              </a:rPr>
              <a:t>радиационного контроля и 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    других мероприятий по </a:t>
            </a:r>
            <a:r>
              <a:rPr lang="ru-RU" dirty="0" smtClean="0">
                <a:latin typeface="Times New Roman" panose="02020603050405020304" pitchFamily="18" charset="0"/>
              </a:rPr>
              <a:t>радиационной </a:t>
            </a:r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</a:rPr>
              <a:t>безопасности</a:t>
            </a:r>
            <a:r>
              <a:rPr lang="ru-RU" dirty="0"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7623"/>
            <a:ext cx="4139952" cy="2808312"/>
          </a:xfrm>
          <a:prstGeom prst="rect">
            <a:avLst/>
          </a:prstGeom>
        </p:spPr>
      </p:pic>
      <p:pic>
        <p:nvPicPr>
          <p:cNvPr id="1026" name="Picture 2" descr="https://www.aks.ua/userfiles/images/bd12d7ff0ccd612673dd1a6988158bcd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189116" cy="16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</a:rPr>
              <a:t>природе ионизирующие излучения делят на: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</a:rPr>
              <a:t>корпускулярные (альфа-, бета-, </a:t>
            </a:r>
            <a:r>
              <a:rPr lang="ru-RU" sz="2400" dirty="0" smtClean="0">
                <a:latin typeface="Times New Roman" panose="02020603050405020304" pitchFamily="18" charset="0"/>
              </a:rPr>
              <a:t>протонное,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нейтронное</a:t>
            </a:r>
            <a:r>
              <a:rPr lang="ru-RU" sz="2400" dirty="0">
                <a:latin typeface="Times New Roman" panose="02020603050405020304" pitchFamily="18" charset="0"/>
              </a:rPr>
              <a:t>);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Arial" panose="020B0604020202020204" pitchFamily="34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</a:rPr>
              <a:t>квантовые, или фотонные (гамма-, рентгеновское</a:t>
            </a:r>
            <a:r>
              <a:rPr lang="ru-RU" sz="2400" dirty="0" smtClean="0">
                <a:latin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8091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</a:rPr>
              <a:t>Ионизирующие излучения, их свойства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960"/>
            <a:ext cx="6084168" cy="1889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026812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Таблица 1. Характеристики основных видов ионизирующих излучений</a:t>
            </a:r>
          </a:p>
        </p:txBody>
      </p:sp>
    </p:spTree>
    <p:extLst>
      <p:ext uri="{BB962C8B-B14F-4D97-AF65-F5344CB8AC3E}">
        <p14:creationId xmlns:p14="http://schemas.microsoft.com/office/powerpoint/2010/main" val="10816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8292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</a:rPr>
              <a:t>Альфа-излучение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представляет собой поток α-частиц </a:t>
            </a:r>
            <a:r>
              <a:rPr lang="ru-RU" sz="1600" dirty="0" smtClean="0">
                <a:latin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</a:rPr>
              <a:t>ядер </a:t>
            </a:r>
            <a:r>
              <a:rPr lang="ru-RU" sz="1600" dirty="0" smtClean="0">
                <a:latin typeface="Times New Roman" panose="02020603050405020304" pitchFamily="18" charset="0"/>
              </a:rPr>
              <a:t>гелия).Состоит </a:t>
            </a:r>
            <a:r>
              <a:rPr lang="ru-RU" sz="1600" dirty="0">
                <a:latin typeface="Times New Roman" panose="02020603050405020304" pitchFamily="18" charset="0"/>
              </a:rPr>
              <a:t>α-частица из двух нейтронов и двух </a:t>
            </a:r>
            <a:r>
              <a:rPr lang="ru-RU" sz="1600" dirty="0" smtClean="0">
                <a:latin typeface="Times New Roman" panose="02020603050405020304" pitchFamily="18" charset="0"/>
              </a:rPr>
              <a:t>протонов</a:t>
            </a:r>
            <a:r>
              <a:rPr lang="ru-RU" sz="1600" dirty="0">
                <a:latin typeface="Times New Roman" panose="02020603050405020304" pitchFamily="18" charset="0"/>
              </a:rPr>
              <a:t>, имеет заряд +2, массу 4 </a:t>
            </a:r>
            <a:r>
              <a:rPr lang="ru-RU" sz="1600" dirty="0" err="1">
                <a:latin typeface="Times New Roman" panose="02020603050405020304" pitchFamily="18" charset="0"/>
              </a:rPr>
              <a:t>а.е.м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</a:rPr>
              <a:t>Энергия </a:t>
            </a:r>
            <a:r>
              <a:rPr lang="ru-RU" sz="1600" dirty="0">
                <a:latin typeface="Times New Roman" panose="02020603050405020304" pitchFamily="18" charset="0"/>
              </a:rPr>
              <a:t>α-излучения в среднем </a:t>
            </a:r>
            <a:r>
              <a:rPr lang="ru-RU" sz="1600" dirty="0" smtClean="0">
                <a:latin typeface="Times New Roman" panose="02020603050405020304" pitchFamily="18" charset="0"/>
              </a:rPr>
              <a:t>3-5 </a:t>
            </a:r>
            <a:r>
              <a:rPr lang="ru-RU" sz="1600" dirty="0">
                <a:latin typeface="Times New Roman" panose="02020603050405020304" pitchFamily="18" charset="0"/>
              </a:rPr>
              <a:t>МэВ </a:t>
            </a:r>
            <a:r>
              <a:rPr lang="ru-RU" sz="1600" dirty="0" smtClean="0">
                <a:latin typeface="Times New Roman" panose="02020603050405020304" pitchFamily="18" charset="0"/>
              </a:rPr>
              <a:t>(рисунок 1).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/>
          </a:p>
          <a:p>
            <a:r>
              <a:rPr lang="ru-RU" sz="1600" b="1" i="1" dirty="0" smtClean="0">
                <a:latin typeface="Times New Roman" panose="02020603050405020304" pitchFamily="18" charset="0"/>
              </a:rPr>
              <a:t>Бета-излучение</a:t>
            </a:r>
            <a:r>
              <a:rPr lang="ru-RU" sz="1600" i="1" dirty="0" smtClean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– это поток </a:t>
            </a:r>
            <a:r>
              <a:rPr lang="ru-RU" sz="1600" dirty="0">
                <a:latin typeface="Arial" panose="020B0604020202020204" pitchFamily="34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</a:rPr>
              <a:t>-частиц (рисунок </a:t>
            </a:r>
            <a:r>
              <a:rPr lang="ru-RU" sz="1600" dirty="0" smtClean="0">
                <a:latin typeface="Times New Roman" panose="02020603050405020304" pitchFamily="18" charset="0"/>
              </a:rPr>
              <a:t>2).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</a:rPr>
              <a:t>К </a:t>
            </a:r>
            <a:r>
              <a:rPr lang="ru-RU" sz="1600" dirty="0">
                <a:latin typeface="Arial" panose="020B0604020202020204" pitchFamily="34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</a:rPr>
              <a:t>-частицам относят электроны и позитроны с зарядом </a:t>
            </a:r>
            <a:r>
              <a:rPr lang="ru-RU" sz="1600" dirty="0">
                <a:latin typeface="Arial" panose="020B0604020202020204" pitchFamily="34" charset="0"/>
              </a:rPr>
              <a:t>−</a:t>
            </a:r>
            <a:r>
              <a:rPr lang="ru-RU" sz="1600" dirty="0">
                <a:latin typeface="Times New Roman" panose="02020603050405020304" pitchFamily="18" charset="0"/>
              </a:rPr>
              <a:t>1 </a:t>
            </a:r>
            <a:r>
              <a:rPr lang="ru-RU" sz="1600" dirty="0" smtClean="0">
                <a:latin typeface="Times New Roman" panose="02020603050405020304" pitchFamily="18" charset="0"/>
              </a:rPr>
              <a:t>или +1 </a:t>
            </a:r>
            <a:r>
              <a:rPr lang="ru-RU" sz="1600" dirty="0">
                <a:latin typeface="Times New Roman" panose="02020603050405020304" pitchFamily="18" charset="0"/>
              </a:rPr>
              <a:t>соответственно и массой 1/1836 </a:t>
            </a:r>
            <a:r>
              <a:rPr lang="ru-RU" sz="1600" dirty="0" err="1">
                <a:latin typeface="Times New Roman" panose="02020603050405020304" pitchFamily="18" charset="0"/>
              </a:rPr>
              <a:t>а.е.м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>
                <a:latin typeface="Times New Roman" panose="02020603050405020304" pitchFamily="18" charset="0"/>
              </a:rPr>
              <a:t>Энергия </a:t>
            </a:r>
            <a:r>
              <a:rPr lang="ru-RU" sz="1600" dirty="0">
                <a:latin typeface="Arial" panose="020B0604020202020204" pitchFamily="34" charset="0"/>
              </a:rPr>
              <a:t>β</a:t>
            </a:r>
            <a:r>
              <a:rPr lang="ru-RU" sz="1600" dirty="0">
                <a:latin typeface="Times New Roman" panose="02020603050405020304" pitchFamily="18" charset="0"/>
              </a:rPr>
              <a:t>-излучения у большинства радионуклидов </a:t>
            </a:r>
            <a:r>
              <a:rPr lang="ru-RU" sz="1600" dirty="0" smtClean="0">
                <a:latin typeface="Times New Roman" panose="02020603050405020304" pitchFamily="18" charset="0"/>
              </a:rPr>
              <a:t>колеблется в </a:t>
            </a:r>
            <a:r>
              <a:rPr lang="ru-RU" sz="1600" dirty="0">
                <a:latin typeface="Times New Roman" panose="02020603050405020304" pitchFamily="18" charset="0"/>
              </a:rPr>
              <a:t>пределах 10-100 кэВ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840" y="3140968"/>
            <a:ext cx="86187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</a:rPr>
              <a:t>          </a:t>
            </a:r>
            <a:r>
              <a:rPr lang="ru-RU" sz="1600" b="1" i="1" dirty="0" smtClean="0">
                <a:latin typeface="Times New Roman" panose="02020603050405020304" pitchFamily="18" charset="0"/>
              </a:rPr>
              <a:t>Протонное </a:t>
            </a:r>
            <a:r>
              <a:rPr lang="ru-RU" sz="1600" b="1" i="1" dirty="0">
                <a:latin typeface="Times New Roman" panose="02020603050405020304" pitchFamily="18" charset="0"/>
              </a:rPr>
              <a:t>излучение </a:t>
            </a:r>
            <a:r>
              <a:rPr lang="ru-RU" sz="1600" dirty="0">
                <a:latin typeface="Times New Roman" panose="02020603050405020304" pitchFamily="18" charset="0"/>
              </a:rPr>
              <a:t>представляет собой поток протонов. </a:t>
            </a:r>
            <a:r>
              <a:rPr lang="ru-RU" sz="1600" dirty="0" smtClean="0">
                <a:latin typeface="Times New Roman" panose="02020603050405020304" pitchFamily="18" charset="0"/>
              </a:rPr>
              <a:t>Протоны </a:t>
            </a:r>
            <a:r>
              <a:rPr lang="ru-RU" sz="1600" dirty="0">
                <a:latin typeface="Times New Roman" panose="02020603050405020304" pitchFamily="18" charset="0"/>
              </a:rPr>
              <a:t>имеют заряд +1, массу 1 </a:t>
            </a:r>
            <a:r>
              <a:rPr lang="ru-RU" sz="1600" dirty="0" err="1">
                <a:latin typeface="Times New Roman" panose="02020603050405020304" pitchFamily="18" charset="0"/>
              </a:rPr>
              <a:t>а.е.м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Times New Roman" panose="02020603050405020304" pitchFamily="18" charset="0"/>
              </a:rPr>
              <a:t>Энергия протонного излучения может достигать 940 МэВ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</a:p>
          <a:p>
            <a:r>
              <a:rPr lang="en-US" sz="1600" b="1" i="1" dirty="0" smtClean="0"/>
              <a:t>           </a:t>
            </a:r>
            <a:r>
              <a:rPr lang="ru-RU" sz="1600" b="1" i="1" dirty="0" smtClean="0"/>
              <a:t>Нейтронное </a:t>
            </a:r>
            <a:r>
              <a:rPr lang="ru-RU" sz="1600" b="1" i="1" dirty="0"/>
              <a:t>излучение</a:t>
            </a:r>
            <a:r>
              <a:rPr lang="ru-RU" sz="1600" b="1" dirty="0"/>
              <a:t> </a:t>
            </a:r>
            <a:r>
              <a:rPr lang="ru-RU" sz="1600" dirty="0"/>
              <a:t>– это поток нейтронов. </a:t>
            </a:r>
            <a:br>
              <a:rPr lang="ru-RU" sz="1600" dirty="0"/>
            </a:br>
            <a:r>
              <a:rPr lang="ru-RU" sz="1600" dirty="0"/>
              <a:t>Нейтроны имеют массу 1 </a:t>
            </a:r>
            <a:r>
              <a:rPr lang="ru-RU" sz="1600" dirty="0" err="1"/>
              <a:t>а.е.м</a:t>
            </a:r>
            <a:r>
              <a:rPr lang="ru-RU" sz="1600" dirty="0"/>
              <a:t>., их заряд равен 0. </a:t>
            </a:r>
            <a:br>
              <a:rPr lang="ru-RU" sz="1600" dirty="0"/>
            </a:br>
            <a:r>
              <a:rPr lang="ru-RU" sz="1600" dirty="0"/>
              <a:t>Различают нейтроны: </a:t>
            </a:r>
            <a:br>
              <a:rPr lang="ru-RU" sz="1600" dirty="0"/>
            </a:br>
            <a:r>
              <a:rPr lang="ru-RU" sz="1600" dirty="0"/>
              <a:t>− медленные с энергией &lt; 0,025-5 эВ; </a:t>
            </a:r>
            <a:br>
              <a:rPr lang="ru-RU" sz="1600" dirty="0"/>
            </a:br>
            <a:r>
              <a:rPr lang="ru-RU" sz="1600" dirty="0"/>
              <a:t>− резонансные с энергией 5-500 эВ; </a:t>
            </a:r>
            <a:br>
              <a:rPr lang="ru-RU" sz="1600" dirty="0"/>
            </a:br>
            <a:r>
              <a:rPr lang="ru-RU" sz="1600" dirty="0"/>
              <a:t>− промежуточные с энергией 0,5 кэВ - 0,5 МэВ; </a:t>
            </a:r>
            <a:br>
              <a:rPr lang="ru-RU" sz="1600" dirty="0"/>
            </a:br>
            <a:r>
              <a:rPr lang="ru-RU" sz="1600" dirty="0"/>
              <a:t>− быстрые с энергией 0,5-20 МэВ; </a:t>
            </a:r>
            <a:br>
              <a:rPr lang="ru-RU" sz="1600" dirty="0"/>
            </a:br>
            <a:r>
              <a:rPr lang="ru-RU" sz="1600" dirty="0"/>
              <a:t>− очень быстрые с энергией 20-300 МэВ; </a:t>
            </a:r>
            <a:br>
              <a:rPr lang="ru-RU" sz="1600" dirty="0"/>
            </a:br>
            <a:r>
              <a:rPr lang="ru-RU" sz="1600" dirty="0"/>
              <a:t>− сверхбыстрые с энергией &gt; 300 МэВ. </a:t>
            </a:r>
            <a:br>
              <a:rPr lang="ru-RU" sz="1600" dirty="0"/>
            </a:br>
            <a:r>
              <a:rPr lang="ru-RU" sz="1600" dirty="0" smtClean="0"/>
              <a:t>          </a:t>
            </a:r>
            <a:r>
              <a:rPr lang="ru-RU" sz="1600" b="1" i="1" dirty="0" smtClean="0"/>
              <a:t>Гамма-излучение </a:t>
            </a:r>
            <a:r>
              <a:rPr lang="ru-RU" sz="1600" dirty="0"/>
              <a:t>представляет собой поток γ-квантов с длиной </a:t>
            </a:r>
            <a:br>
              <a:rPr lang="ru-RU" sz="1600" dirty="0"/>
            </a:br>
            <a:r>
              <a:rPr lang="ru-RU" sz="1600" dirty="0"/>
              <a:t>волны 10-</a:t>
            </a:r>
            <a:r>
              <a:rPr lang="ru-RU" sz="1600" baseline="30000" dirty="0"/>
              <a:t>10 </a:t>
            </a:r>
            <a:r>
              <a:rPr lang="ru-RU" sz="1600" dirty="0"/>
              <a:t>– </a:t>
            </a:r>
            <a:r>
              <a:rPr lang="ru-RU" sz="1600" dirty="0" smtClean="0"/>
              <a:t>10</a:t>
            </a:r>
            <a:r>
              <a:rPr lang="ru-RU" sz="1600" baseline="30000" dirty="0" smtClean="0"/>
              <a:t>-14</a:t>
            </a:r>
            <a:r>
              <a:rPr lang="ru-RU" sz="1600" dirty="0"/>
              <a:t> </a:t>
            </a:r>
            <a:r>
              <a:rPr lang="ru-RU" sz="1600" dirty="0" smtClean="0"/>
              <a:t>м </a:t>
            </a:r>
            <a:r>
              <a:rPr lang="ru-RU" sz="1600" dirty="0"/>
              <a:t>(рисунок </a:t>
            </a:r>
            <a:r>
              <a:rPr lang="ru-RU" sz="1600" dirty="0" smtClean="0"/>
              <a:t>3</a:t>
            </a:r>
            <a:r>
              <a:rPr lang="ru-RU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61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738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основных типа радиоактивных превращений нестабильных ядер: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2880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α-распад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происходит внутри ядра. Суть его состоит в том, что тяжелое ядро спонтанно испускает α-частицу. При этом порядковый номер вещества уменьшается на 2 единицы, а массовое число – на 4 единицы.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71703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β-превращение ядер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внутринуклонный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данном случае распад одиночного нуклона приводит к внутренней перестройке ядра. В процессе распада образуются β-частицы (электрон e - , позитрон e +, нейтрино v, антинейтрино V).</a:t>
            </a:r>
          </a:p>
        </p:txBody>
      </p:sp>
    </p:spTree>
    <p:extLst>
      <p:ext uri="{BB962C8B-B14F-4D97-AF65-F5344CB8AC3E}">
        <p14:creationId xmlns:p14="http://schemas.microsoft.com/office/powerpoint/2010/main" val="24846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108" y="1772816"/>
            <a:ext cx="8711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Интересно! Распределение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вылетающих электронов по энергетическим уровням для одинаковых ядер закономерно и называется спектром электронов β -распада или β-спектром.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50100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γ-распад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подвергаются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изотопов Rb-81, Cs-134, Cs-135, In-113, Y-90. При γ-распаде ядро испускает за счет энергии возбуждения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переходит в более стабильное состояние, не сопровождающееся изменением массового числа и атомного номера. Спектр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дискретен, то есть прерывается. В качестве γ-излучателей также чаще используют искусственные радиоактивные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67387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основных типа радиоактивных превращений нестабильных ядер:</a:t>
            </a:r>
          </a:p>
        </p:txBody>
      </p:sp>
    </p:spTree>
    <p:extLst>
      <p:ext uri="{BB962C8B-B14F-4D97-AF65-F5344CB8AC3E}">
        <p14:creationId xmlns:p14="http://schemas.microsoft.com/office/powerpoint/2010/main" val="19595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a272af19c9149b54e591d6cbfc26db42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1107</Words>
  <Application>Microsoft Office PowerPoint</Application>
  <PresentationFormat>Экран (4:3)</PresentationFormat>
  <Paragraphs>156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Medium</vt:lpstr>
      <vt:lpstr>Segoe UI Symbol</vt:lpstr>
      <vt:lpstr>Times New Roman</vt:lpstr>
      <vt:lpstr>Wingdings</vt:lpstr>
      <vt:lpstr>Тема Office</vt:lpstr>
      <vt:lpstr>Радиологические методы анализа. Дозиметрия. </vt:lpstr>
      <vt:lpstr>Презентация PowerPoint</vt:lpstr>
      <vt:lpstr>Презентация PowerPoint</vt:lpstr>
      <vt:lpstr>Презентация PowerPoint</vt:lpstr>
      <vt:lpstr>Особенности современной радиационной медицины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радиактивных излучений</vt:lpstr>
      <vt:lpstr>Презентация PowerPoint</vt:lpstr>
      <vt:lpstr>Презентация PowerPoint</vt:lpstr>
      <vt:lpstr>Дозы ионизирующего излучения </vt:lpstr>
      <vt:lpstr>Презентация PowerPoint</vt:lpstr>
      <vt:lpstr>Презентация PowerPoint</vt:lpstr>
      <vt:lpstr>Дозиметрия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инноваций</dc:title>
  <dc:creator>obstinate</dc:creator>
  <dc:description>Шаблон презентации с сайта https://presentation-creation.ru/</dc:description>
  <cp:lastModifiedBy>MyPC</cp:lastModifiedBy>
  <cp:revision>1136</cp:revision>
  <dcterms:created xsi:type="dcterms:W3CDTF">2018-02-25T09:09:03Z</dcterms:created>
  <dcterms:modified xsi:type="dcterms:W3CDTF">2022-12-19T20:37:58Z</dcterms:modified>
</cp:coreProperties>
</file>