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6" r:id="rId4"/>
    <p:sldId id="259" r:id="rId5"/>
    <p:sldId id="260" r:id="rId6"/>
    <p:sldId id="258" r:id="rId7"/>
    <p:sldId id="284" r:id="rId8"/>
    <p:sldId id="261" r:id="rId9"/>
    <p:sldId id="285" r:id="rId10"/>
    <p:sldId id="262" r:id="rId11"/>
    <p:sldId id="290" r:id="rId12"/>
    <p:sldId id="277" r:id="rId13"/>
    <p:sldId id="278" r:id="rId14"/>
    <p:sldId id="279" r:id="rId15"/>
    <p:sldId id="280" r:id="rId16"/>
    <p:sldId id="263" r:id="rId17"/>
    <p:sldId id="286" r:id="rId18"/>
    <p:sldId id="265" r:id="rId19"/>
    <p:sldId id="287" r:id="rId20"/>
    <p:sldId id="264" r:id="rId21"/>
    <p:sldId id="266" r:id="rId22"/>
    <p:sldId id="267" r:id="rId23"/>
    <p:sldId id="268" r:id="rId24"/>
    <p:sldId id="269" r:id="rId25"/>
    <p:sldId id="270" r:id="rId26"/>
    <p:sldId id="281" r:id="rId27"/>
    <p:sldId id="271" r:id="rId28"/>
    <p:sldId id="272" r:id="rId29"/>
    <p:sldId id="282" r:id="rId30"/>
    <p:sldId id="273" r:id="rId31"/>
    <p:sldId id="288" r:id="rId32"/>
    <p:sldId id="283" r:id="rId33"/>
    <p:sldId id="289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1"/>
    <a:srgbClr val="EA4396"/>
    <a:srgbClr val="40031C"/>
    <a:srgbClr val="4C0723"/>
    <a:srgbClr val="530927"/>
    <a:srgbClr val="E6E6E6"/>
    <a:srgbClr val="690239"/>
    <a:srgbClr val="650038"/>
    <a:srgbClr val="5A0E2A"/>
    <a:srgbClr val="420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88283" autoAdjust="0"/>
  </p:normalViewPr>
  <p:slideViewPr>
    <p:cSldViewPr>
      <p:cViewPr varScale="1">
        <p:scale>
          <a:sx n="102" d="100"/>
          <a:sy n="102" d="100"/>
        </p:scale>
        <p:origin x="17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6052-7C17-4880-9B7F-0F91B3FD3E1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C9576-0E9F-4C25-A156-935EA44DC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2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C9576-0E9F-4C25-A156-935EA44DC2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6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C9576-0E9F-4C25-A156-935EA44DC2A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3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C9576-0E9F-4C25-A156-935EA44DC2A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C9576-0E9F-4C25-A156-935EA44DC2A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30" y="1138425"/>
            <a:ext cx="610820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AB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593902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043" y="222195"/>
            <a:ext cx="5670954" cy="152705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Люминесцентный анализ. </a:t>
            </a:r>
            <a:r>
              <a:rPr lang="en-US" sz="4000" dirty="0" smtClean="0">
                <a:latin typeface="Monotype Corsiva" panose="03010101010201010101" pitchFamily="66" charset="0"/>
              </a:rPr>
              <a:t/>
            </a:r>
            <a:br>
              <a:rPr lang="en-US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Нефелометрия </a:t>
            </a:r>
            <a:r>
              <a:rPr lang="ru-RU" sz="4000" dirty="0">
                <a:latin typeface="Monotype Corsiva" panose="03010101010201010101" pitchFamily="66" charset="0"/>
              </a:rPr>
              <a:t>и </a:t>
            </a:r>
            <a:r>
              <a:rPr lang="en-US" sz="4000" dirty="0" smtClean="0">
                <a:latin typeface="Monotype Corsiva" panose="03010101010201010101" pitchFamily="66" charset="0"/>
              </a:rPr>
              <a:t/>
            </a:r>
            <a:br>
              <a:rPr lang="en-US" sz="4000" dirty="0" smtClean="0">
                <a:latin typeface="Monotype Corsiva" panose="03010101010201010101" pitchFamily="66" charset="0"/>
              </a:rPr>
            </a:br>
            <a:r>
              <a:rPr lang="ru-RU" sz="4000" dirty="0" err="1" smtClean="0">
                <a:latin typeface="Monotype Corsiva" panose="03010101010201010101" pitchFamily="66" charset="0"/>
              </a:rPr>
              <a:t>турбидиметрия</a:t>
            </a:r>
            <a:r>
              <a:rPr lang="ru-RU" sz="4000" dirty="0">
                <a:latin typeface="Monotype Corsiva" panose="03010101010201010101" pitchFamily="66" charset="0"/>
              </a:rPr>
              <a:t>.</a:t>
            </a:r>
            <a:endParaRPr lang="en-US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593" y="5261460"/>
            <a:ext cx="3499404" cy="10689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к.х.н. Танкабекян Н.А.</a:t>
            </a:r>
            <a:endParaRPr lang="en-US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24" y="6158837"/>
            <a:ext cx="2007695" cy="680310"/>
          </a:xfrm>
          <a:prstGeom prst="rect">
            <a:avLst/>
          </a:prstGeom>
          <a:solidFill>
            <a:srgbClr val="690239"/>
          </a:solidFill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2299859"/>
            <a:ext cx="6108200" cy="3488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-467265" y="4044327"/>
            <a:ext cx="5201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3.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Способы наблюдения люминесценции: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прямым углом;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фронтальный;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освещение в линию;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источник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излучения;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первичный монохроматор (светофильтр);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кювета с пробой;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вторичный монохроматор;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фотоприемник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94901"/>
            <a:ext cx="5039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исследовать </a:t>
            </a:r>
            <a:endParaRPr lang="ru-RU" dirty="0" smtClean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возбуждения</a:t>
            </a:r>
            <a:r>
              <a:rPr lang="en-US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спектр 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люминесценции – </a:t>
            </a:r>
            <a:r>
              <a:rPr lang="ru-RU" b="1" i="1" dirty="0" err="1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спектрофлуориметр</a:t>
            </a:r>
            <a:endParaRPr lang="ru-RU" b="1" i="1" dirty="0">
              <a:solidFill>
                <a:srgbClr val="262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55" y="1291130"/>
            <a:ext cx="1023123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Aft>
                <a:spcPts val="0"/>
              </a:spcAft>
            </a:pPr>
            <a:r>
              <a:rPr lang="en-US" sz="1400" b="1" dirty="0" smtClean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1400" b="1" dirty="0" smtClean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500" b="1" dirty="0" smtClean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аналитической практике используются три способа наблюде­ния </a:t>
            </a:r>
            <a:endParaRPr lang="ru-RU" sz="1500" b="1" dirty="0" smtClean="0">
              <a:solidFill>
                <a:srgbClr val="E2007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0"/>
              </a:spcAft>
            </a:pPr>
            <a:r>
              <a:rPr lang="ru-RU" sz="1500" b="1" dirty="0" smtClean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люминесценции под </a:t>
            </a:r>
            <a:r>
              <a:rPr lang="ru-RU" sz="1500" b="1" dirty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прямым углом (А); </a:t>
            </a:r>
            <a:endParaRPr lang="ru-RU" sz="1500" b="1" dirty="0" smtClean="0">
              <a:solidFill>
                <a:srgbClr val="E2007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0"/>
              </a:spcAft>
            </a:pPr>
            <a:r>
              <a:rPr lang="ru-RU" sz="1500" b="1" dirty="0" smtClean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на просвет   (или освещение образца в линию) (Б); фронтальный способ (В).</a:t>
            </a:r>
          </a:p>
          <a:p>
            <a:pPr indent="180975" algn="just">
              <a:spcAft>
                <a:spcPts val="0"/>
              </a:spcAft>
            </a:pPr>
            <a:endParaRPr lang="ru-RU" sz="1500" b="1" dirty="0" smtClean="0">
              <a:solidFill>
                <a:srgbClr val="E2007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EA43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Способ А: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излучение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люминесценции регистрируется под углом 90° к направлению возбуждающего света. 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Главные </a:t>
            </a:r>
            <a:r>
              <a:rPr lang="ru-RU" sz="15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преимуще­ства рассматриваемой геометрии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отсутствие фоновых состав­ляющих, связанных с 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люминесценцией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стенок кювет и с отражени­ем света от стенок кювет, и сильное уменьшение 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возможного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про­никновения постороннего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света (возбуждающий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 идет направ­ленно, а излучение 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регистрируется под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углом 90°).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Единственный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способ, который может быть рекомен­дован 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при определении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малых концентраций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ln w="0"/>
                <a:solidFill>
                  <a:srgbClr val="EA43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2</a:t>
            </a:r>
            <a:r>
              <a:rPr lang="ru-RU" sz="1500" dirty="0">
                <a:ln w="0"/>
                <a:solidFill>
                  <a:srgbClr val="EA43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n w="0"/>
                <a:solidFill>
                  <a:srgbClr val="EA43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 Б: </a:t>
            </a:r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 при исследовании растворов с малыми и умеренными концентрациями. </a:t>
            </a:r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Недостатки метода: </a:t>
            </a:r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люминесценция может быть пол­ностью замаскирована </a:t>
            </a:r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фоном</a:t>
            </a:r>
          </a:p>
          <a:p>
            <a:pPr algn="just">
              <a:spcAft>
                <a:spcPts val="0"/>
              </a:spcAft>
            </a:pPr>
            <a:r>
              <a:rPr lang="ru-RU" sz="1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Преимущества метода: </a:t>
            </a:r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регистрируемая интенсив­ность не зависит от точного положения кюветы.</a:t>
            </a:r>
          </a:p>
          <a:p>
            <a:pPr algn="just">
              <a:spcAft>
                <a:spcPts val="0"/>
              </a:spcAft>
            </a:pP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rgbClr val="E200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 В: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 внутреннего фильтра проявляется в наименьшей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 для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поглощаю­щих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растворов или при исследовании полупрозрачных веществ и твердых материалов. 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увеличением концентрации исследуемого раствора интенсивность люминесценции раствора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растет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до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неко­торого уровня, а затем остается постоянной.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объ­ясняется тем, что в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концентрированных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растворах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наблю­даться лишь флуоресценция поверхностного слоя. </a:t>
            </a:r>
            <a:endParaRPr lang="en-US" sz="1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Преимущества.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Включает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 все возможные фоновые составляющие.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67" r="2267"/>
          <a:stretch>
            <a:fillRect/>
          </a:stretch>
        </p:blipFill>
        <p:spPr>
          <a:xfrm>
            <a:off x="3676454" y="1443835"/>
            <a:ext cx="5486400" cy="41148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2036" y="5605556"/>
            <a:ext cx="5486400" cy="52286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Схема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флуориметра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скрещенными фильтрами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0517" y="2683058"/>
            <a:ext cx="4113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Источник света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Входной фильтр, удаляющий все длины волн, кроме возбуждающих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Исследуемый объект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Фильтр, не позволяющий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возбуждающему свету проходить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детектору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Детектор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фотодиод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фотоумножитель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65803" y="2282948"/>
            <a:ext cx="640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флуориметра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скрещенными фильтрами: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332" y="1138425"/>
            <a:ext cx="5650085" cy="610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Флуоресцентная </a:t>
            </a:r>
            <a:r>
              <a:rPr lang="ru-RU" dirty="0"/>
              <a:t>микроскопия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318" y="1747150"/>
            <a:ext cx="6238668" cy="471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люминесценции на уровне клеток и органелл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96" y="6377570"/>
            <a:ext cx="8856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4.Схематичное </a:t>
            </a:r>
            <a:r>
              <a:rPr lang="ru-RU" dirty="0"/>
              <a:t>изображение принципа действия флуоресцентного микроскопа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2147984"/>
            <a:ext cx="5677873" cy="4300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vatars.mds.yandex.net/i?id=014c4051e411f44addf7036d7675b07e_l-5858066-images-thumbs&amp;ref=rim&amp;n=13&amp;w=1000&amp;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" y="4786367"/>
            <a:ext cx="1517239" cy="15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835" y="159654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 действия флуоресцентного микроскопа: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2623867"/>
            <a:ext cx="8847740" cy="412303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от источника проходит через входной светофильтр, который пропускает лишь необходимую часть спектра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Пучок света от светофильтра отражается от полупрозрачного зеркала, отражающего коротковолновый свет, и попадает через объектив на объект.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 объекта проходит через объектив и полупрозрачное зеркало, после чего идет на выходной светофильтр, откуда уже идет к окуляру.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10" y="1596540"/>
            <a:ext cx="8246070" cy="61082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флуоресцентных веществ, применяемых в биологии: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970885"/>
            <a:ext cx="8551480" cy="32900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Флуоресцентные метки – флуоресцирующие молекулы, связывающиеся с изучаемыми структурами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Флуоресцентные зонды – флуоресцирующие молекулы, свободно распределяющиеся в биологическом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9540" y="1291130"/>
                <a:ext cx="687172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Важнейшая характеристика люминесцирующей молекулы - </a:t>
                </a:r>
                <a:r>
                  <a:rPr lang="ru-RU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выход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ru-RU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Различают </a:t>
                </a:r>
                <a:r>
                  <a:rPr lang="ru-RU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выхода люминесценции</a:t>
                </a:r>
                <a:r>
                  <a:rPr lang="ru-RU" sz="2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540" y="1291130"/>
                <a:ext cx="6871725" cy="1107996"/>
              </a:xfrm>
              <a:prstGeom prst="rect">
                <a:avLst/>
              </a:prstGeom>
              <a:blipFill>
                <a:blip r:embed="rId2"/>
                <a:stretch>
                  <a:fillRect l="-1152" t="-3846" b="-9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1670" y="2312239"/>
                <a:ext cx="8856890" cy="457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энергетический                                           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2200">
                            <a:latin typeface="Cambria Math" panose="02040503050406030204" pitchFamily="18" charset="0"/>
                          </a:rPr>
                          <m:t>эн</m:t>
                        </m:r>
                      </m:sub>
                    </m:sSub>
                    <m:r>
                      <a:rPr lang="ru-RU" sz="2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fl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abc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где 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излучаемая энергия 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–поглощаемая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</a:t>
                </a:r>
              </a:p>
              <a:p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квантовый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ru-RU" sz="2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fl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abc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где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–число излученных квантов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 поглощенных квантов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этими величинами существует соотношение: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эн</m:t>
                          </m:r>
                        </m:sub>
                      </m:sSub>
                      <m:r>
                        <a:rPr lang="ru-R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λ и ν – средние длины волн или частоты соответствующего энергетического спектра.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70" y="2312239"/>
                <a:ext cx="8856890" cy="4575483"/>
              </a:xfrm>
              <a:prstGeom prst="rect">
                <a:avLst/>
              </a:prstGeom>
              <a:blipFill>
                <a:blip r:embed="rId3"/>
                <a:stretch>
                  <a:fillRect l="-895" t="-799" b="-1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2245" y="1443835"/>
            <a:ext cx="4428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люминесценции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360065"/>
                <a:ext cx="9144000" cy="4182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AutoNum type="arabicPeriod"/>
                </a:pPr>
                <a:r>
                  <a:rPr lang="ru-RU" sz="2400" b="1" i="1" dirty="0" smtClean="0">
                    <a:solidFill>
                      <a:srgbClr val="EA43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Концентрационное </a:t>
                </a:r>
                <a:r>
                  <a:rPr lang="ru-RU" sz="2400" b="1" i="1" dirty="0">
                    <a:solidFill>
                      <a:srgbClr val="EA43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тушение </a:t>
                </a:r>
                <a:endParaRPr lang="en-US" sz="2400" b="1" dirty="0">
                  <a:solidFill>
                    <a:srgbClr val="EA439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Экспоненциальная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зависимость выхода люминесценции от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концентрации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е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(с−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выход люминесценции при бесконечном разбавлении;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константа.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Повышение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температуры, приводящее к уменьшению выхода люминесценции называется </a:t>
                </a:r>
                <a:r>
                  <a:rPr lang="ru-RU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температурным тушением флуоресценции.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0065"/>
                <a:ext cx="9144000" cy="4182171"/>
              </a:xfrm>
              <a:prstGeom prst="rect">
                <a:avLst/>
              </a:prstGeom>
              <a:blipFill>
                <a:blip r:embed="rId2"/>
                <a:stretch>
                  <a:fillRect l="-1000" t="-1166" r="-1000" b="-2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4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9769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EA43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solidFill>
                  <a:srgbClr val="EA43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Химическое тушение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Люминесцирующая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вступает во взаимодействие с посторонним веществом, образуя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нелюминесцирующее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соединение. Одним из таких тушителей является кислород, при окислении которым образуются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нелюминесцирующие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продукты. </a:t>
            </a:r>
          </a:p>
          <a:p>
            <a:pPr indent="457200" algn="just"/>
            <a:r>
              <a:rPr lang="ru-RU" sz="2400" u="sng" dirty="0" smtClean="0">
                <a:solidFill>
                  <a:srgbClr val="EA43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Отличительными </a:t>
            </a:r>
            <a:r>
              <a:rPr lang="ru-RU" sz="2400" u="sng" dirty="0">
                <a:solidFill>
                  <a:srgbClr val="EA43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химического тушения являются: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люминесцирующих молекул;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спектров поглощения и люминесценции люминофора в присутствии тушителя;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люминесценции раствора люминофора, содержащего тушитель, при разбавлении;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стехиометрии между количествами люминофора и тушителя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20915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EA43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3.Физическое </a:t>
            </a:r>
            <a:r>
              <a:rPr lang="ru-RU" sz="2600" b="1" dirty="0">
                <a:solidFill>
                  <a:srgbClr val="EA43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</a:t>
            </a:r>
          </a:p>
          <a:p>
            <a:pPr indent="45720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части энергии возбужденной молекулы в результате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безызлучательных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переходов молекулами постороннего вещества и снижение в связи с этим выхода люминесценции.</a:t>
            </a:r>
          </a:p>
          <a:p>
            <a:pPr algn="just"/>
            <a:r>
              <a:rPr lang="ru-RU" sz="2600" u="sng" dirty="0">
                <a:solidFill>
                  <a:srgbClr val="EA43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Отличительными признаками физического тушения являются: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спектров поглощения и люминесценции люминофора в присутствии тушителя;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стехиометрии между количествами люминофора и тушителя;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длительности люминесценции молекул люминофора.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670" y="1973922"/>
            <a:ext cx="8542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notype Corsiva" panose="03010101010201010101" pitchFamily="66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обладают способностью светиться «холодным светом», который называется </a:t>
            </a:r>
            <a:r>
              <a:rPr lang="ru-RU" sz="2400" i="1" u="sng" dirty="0">
                <a:solidFill>
                  <a:srgbClr val="E20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люминесцентным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u="sng" dirty="0" smtClean="0">
                <a:solidFill>
                  <a:srgbClr val="E20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свечение атомов, молекул, ионов и других более сложных комплексов, возникающее в результате электронного перехода в этих частицах при их возвращении из возбужденного состояния в нормальное.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9" y="4221145"/>
            <a:ext cx="3606082" cy="24040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81" y="4221145"/>
            <a:ext cx="3655770" cy="24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4950" y="1443835"/>
            <a:ext cx="5289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Хемилюминесцентный </a:t>
            </a:r>
            <a:r>
              <a:rPr lang="x-none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x-none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900" y="2179408"/>
            <a:ext cx="898154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химического процесса возможно превращение части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химической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 в энергию возбуждения продуктов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реакции. </a:t>
            </a:r>
            <a:r>
              <a:rPr lang="ru-RU" sz="1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Излучательная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дезактивация образовавшихся возбужденных частиц называется </a:t>
            </a:r>
            <a:r>
              <a:rPr lang="ru-RU" sz="1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хемилюминесценцией</a:t>
            </a:r>
            <a:r>
              <a:rPr lang="ru-RU" sz="19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900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Хемилюминесцентные </a:t>
            </a:r>
            <a:r>
              <a:rPr lang="ru-RU" sz="1900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реакции: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экзотермических элементарных актов,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выделяется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энергии, достаточное для возбуждения свечения в области спектральной чувствительности применяемого приемника излучения,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возбуждения хемилюминесценции в видимой области спектра требуется энергия ≥ 160 кДж/моль (радикальные, цепные, а также в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окислительно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-восстановительные реакции).</a:t>
            </a:r>
          </a:p>
          <a:p>
            <a:pPr indent="449580" algn="just">
              <a:spcAft>
                <a:spcPts val="0"/>
              </a:spcAft>
            </a:pPr>
            <a:endParaRPr lang="ru-RU" sz="19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900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Неорганический </a:t>
            </a:r>
            <a:r>
              <a:rPr lang="ru-RU" sz="1900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хемилюминесцентный анализ основан: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 элементов с незаполненной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-оболочкой тушить флуоресценцию,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катализировать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реже ингибировать хемилюминесцентную реакцию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835" y="1340286"/>
            <a:ext cx="610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область применения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631" y="2182441"/>
            <a:ext cx="8856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фотоэлектронные умножители позволяют регистрировать излучение с выходом до 10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Нулевой характер измерения (отсутствие сигнала в контрольном опыте) делает хемилюминесцентный анализ очень чувствительным.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методики определения платиновых металлов, железа, кобальта, никеля, меди, хрома и других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-металлов с пределами обнаружения до 10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/мл.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Большей селективностью при высокой чувствительности (пределы обнаружения до 10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мг/м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обладают хемилюминесцентные методики газового анализа: определение озона, оксидов азота и аммиака после их перевода в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90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0354" y="1376363"/>
            <a:ext cx="7299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Люминесцентное </a:t>
            </a:r>
            <a:r>
              <a:rPr lang="ru-RU" sz="2400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органических соединений </a:t>
            </a:r>
            <a:r>
              <a:rPr lang="ru-RU" sz="2400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основано: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74814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прямых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методах анализа по флуоресценции или фосфоресценции, с использованием различий в условиях возбуждения и излучения определяемого соединения и сопутствующих компонентов;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эффекте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Шпольского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фосфоресценции при комнатной температуре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indent="-285750" algn="just">
              <a:spcAft>
                <a:spcPts val="0"/>
              </a:spcAft>
              <a:buFontTx/>
              <a:buChar char="-"/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200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 </a:t>
            </a:r>
            <a:r>
              <a:rPr lang="ru-RU" sz="2200" dirty="0" err="1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Шпольского</a:t>
            </a:r>
            <a:r>
              <a:rPr lang="ru-RU" sz="2200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квазилинейчатых спектров люминесценции и поглощения сложных органических молекул в специально подобранных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растворителях;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совпадают с размерами молекул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люминофора;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определять одновременно несколько индивидуальных соединений в их смеси с абсолютным пределом обнаружения до 10</a:t>
            </a:r>
            <a:r>
              <a:rPr lang="ru-RU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0327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655" y="1148173"/>
            <a:ext cx="4601127" cy="87088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люминесценции</a:t>
            </a:r>
          </a:p>
        </p:txBody>
      </p:sp>
      <p:pic>
        <p:nvPicPr>
          <p:cNvPr id="5" name="Объект 4" descr="Безымянный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002427"/>
            <a:ext cx="4581150" cy="315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>
            <a:lum bright="16000" contras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39" y="1757871"/>
            <a:ext cx="3868876" cy="35558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-467265" y="5313689"/>
            <a:ext cx="4886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4.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 флуоресценции 10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 раствора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гексане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содержащем 10 % об. циклогексана, при 77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3136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5.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Обычный (а) и синхронный (б) спектры смеси нафталина, фенантрена, антрацена,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перилена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тетрацена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3" y="2054655"/>
            <a:ext cx="4192861" cy="38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88" y="2054655"/>
            <a:ext cx="4383406" cy="38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5978336"/>
            <a:ext cx="4504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Трехмерный спектр люминесценции антрацена в изометрической проекции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978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Рис.7.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Двухмерный спектр люминесценции антрацена в виде контурной карты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964" y="2512770"/>
            <a:ext cx="46330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нефелометрическом и 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турбидиметрическом методах анализа использованы явления рассеяния </a:t>
            </a:r>
            <a:r>
              <a:rPr lang="ru-RU" alt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поглощения света твердыми </a:t>
            </a:r>
            <a:r>
              <a:rPr lang="ru-RU" alt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коллоидными частицами, находящимися в жидкой фазе во взвешенном состоянии.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32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31" y="2334435"/>
            <a:ext cx="4048695" cy="30959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52584" y="5407171"/>
            <a:ext cx="8151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 8.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Картина рассеяния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2000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интенсивность падающего потока;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2000" i="1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интенсивность прошедшего потока;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2000" i="1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ru-RU" alt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2000" i="1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ru-RU" alt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2000" i="1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135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интенсивности излучения, рассеянного под разными углами 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265" y="4701734"/>
            <a:ext cx="1832460" cy="2355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1425" y="1334047"/>
            <a:ext cx="701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b="1" dirty="0" smtClean="0" bmk="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сновы </a:t>
            </a:r>
            <a:r>
              <a:rPr lang="ru-RU" altLang="ru-RU" sz="2400" b="1" dirty="0" bmk="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нефелометрического и турбидиметрического методов </a:t>
            </a:r>
            <a:r>
              <a:rPr lang="ru-RU" altLang="ru-RU" sz="2400" b="1" dirty="0" smtClean="0" bmk="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618" y="1291130"/>
            <a:ext cx="6894044" cy="1407090"/>
          </a:xfrm>
        </p:spPr>
        <p:txBody>
          <a:bodyPr>
            <a:normAutofit fontScale="77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используют интенсивность прошедшего света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b="1" i="1" u="sng" dirty="0" err="1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турбидиметрией</a:t>
            </a:r>
            <a:r>
              <a:rPr lang="ru-RU" b="1" i="1" u="sng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измерением под углом 90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(или каким-либо другим) – </a:t>
            </a:r>
            <a:r>
              <a:rPr lang="ru-RU" b="1" i="1" u="sng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нефелометрией.</a:t>
            </a:r>
            <a:r>
              <a:rPr lang="ru-RU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4" y="2503391"/>
            <a:ext cx="3503065" cy="3414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37195" y="5735032"/>
            <a:ext cx="3206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распределения светового потока, падающего </a:t>
            </a:r>
            <a:endParaRPr lang="ru-RU" dirty="0" smtClean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кювету со 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взвесью</a:t>
            </a:r>
            <a:endParaRPr lang="ru-RU" b="0" i="0" dirty="0">
              <a:solidFill>
                <a:srgbClr val="262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" y="2685002"/>
            <a:ext cx="5840533" cy="483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Нефелометрический метод анализа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основан на измерении интенсивности светового потока, рассеянного частицами, находящимися в растворе во взвешенном состоянии: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интенсивность падающего света,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интенсивность светового потока, рассеянного частицами взвеси,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интенсивность света, прошедшего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кювету,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oтр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интенсивность отражённого света.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55" y="2054655"/>
                <a:ext cx="8775962" cy="3817625"/>
              </a:xfrm>
            </p:spPr>
            <p:txBody>
              <a:bodyPr>
                <a:noAutofit/>
              </a:bodyPr>
              <a:lstStyle/>
              <a:p>
                <a:pPr indent="0" algn="just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(1+</m:t>
                          </m:r>
                          <m:func>
                            <m:func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интенсивность рассеянного светового потока;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ru-RU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интенсивность падающего светового потока;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коэффициенты преломления частиц и среды;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общее число частиц;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объем частицы;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 – длина волны падающего света;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расстояние до наблюдателя;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– угол, образованный падающим и рассеянным светом.</a:t>
                </a:r>
              </a:p>
              <a:p>
                <a:pPr indent="0" algn="just">
                  <a:spcAft>
                    <a:spcPts val="0"/>
                  </a:spcAft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нефелометрических исследованиях величины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β остаются постоянными, и поэтому уравнение Рэлея упрощается</a:t>
                </a:r>
                <a:r>
                  <a:rPr lang="ru-RU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14300" indent="0" algn="just">
                  <a:spcAft>
                    <a:spcPts val="0"/>
                  </a:spcAft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где –К-коэффициент пропорциональности</a:t>
                </a:r>
                <a:r>
                  <a:rPr lang="ru-RU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55" y="2054655"/>
                <a:ext cx="8775962" cy="3817625"/>
              </a:xfrm>
              <a:blipFill>
                <a:blip r:embed="rId2"/>
                <a:stretch>
                  <a:fillRect r="-556" b="-28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0" y="3429000"/>
            <a:ext cx="2596262" cy="207701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281702" y="1349049"/>
            <a:ext cx="6871725" cy="87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потока, рассеиваемого небольшими частицами, подчиняется уравнению Рэлея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4130" y="1309061"/>
            <a:ext cx="6753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u="sng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b="1" u="sng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турбодиметрических измерениях</a:t>
            </a:r>
            <a:r>
              <a:rPr lang="ru-RU" sz="2000" b="1" dirty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прошедшего светового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потока определена по уравнению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2016947"/>
                <a:ext cx="9144000" cy="4930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lg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𝐶𝑏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интенсивность падающего светового потока;</a:t>
                </a:r>
              </a:p>
              <a:p>
                <a:pPr marL="4572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интенсивность прошедшего светового потока;</a:t>
                </a:r>
              </a:p>
              <a:p>
                <a:pPr marL="457200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 – концентрация поглощающих частиц в растворе;</a:t>
                </a:r>
              </a:p>
              <a:p>
                <a:pPr marL="457200" algn="just"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толщина поглощающего слоя в растворе;</a:t>
                </a:r>
              </a:p>
              <a:p>
                <a:pPr marL="457200" algn="just"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средний диаметр поглощающих частиц;</a:t>
                </a:r>
              </a:p>
              <a:p>
                <a:pPr marL="457200" algn="just"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константы, зависящие от природы суспензии и метода измерения;</a:t>
                </a:r>
              </a:p>
              <a:p>
                <a:pPr marL="457200" algn="just"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длина волны.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турбидиметрических измерениях величина, называемая </a:t>
                </a:r>
                <a:r>
                  <a:rPr lang="ru-RU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мутностью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соответствует оптической плотности и может быть определена из соотношения, аналогичного основному закону </a:t>
                </a:r>
                <a:r>
                  <a:rPr lang="ru-RU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светопоглошения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(при постоянных значениях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λ,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α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𝑘𝑏𝐶</m:t>
                        </m:r>
                      </m:e>
                    </m:func>
                    <m:r>
                      <a:rPr lang="ru-RU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мутность,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:r>
                  <a:rPr lang="en-US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коэффициент мутности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6947"/>
                <a:ext cx="9144000" cy="4930452"/>
              </a:xfrm>
              <a:prstGeom prst="rect">
                <a:avLst/>
              </a:prstGeom>
              <a:blipFill>
                <a:blip r:embed="rId2"/>
                <a:stretch>
                  <a:fillRect l="-667" r="-667" b="-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9540" y="1291130"/>
            <a:ext cx="6260905" cy="9162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нефелометрических и турбидиметрических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9150" y="2471162"/>
            <a:ext cx="9153150" cy="427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нефелометрических измерений используют </a:t>
            </a:r>
            <a:r>
              <a:rPr lang="ru-RU" sz="2700" b="1" i="1" dirty="0" smtClean="0">
                <a:solidFill>
                  <a:srgbClr val="530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нефелометры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 не проходящий, а рассеянный свет, располагая фотоэлемент сбоку кюветы (обычно перпендикулярно падающему свету).</a:t>
            </a:r>
          </a:p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турбидиметрических измерений можно использовать приборы абсорбционной спектроскопии - </a:t>
            </a:r>
            <a:r>
              <a:rPr lang="ru-RU" sz="2700" dirty="0" smtClean="0">
                <a:solidFill>
                  <a:srgbClr val="4C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фотоколориметры, </a:t>
            </a:r>
            <a:r>
              <a:rPr lang="ru-RU" sz="2700" dirty="0" err="1" smtClean="0">
                <a:solidFill>
                  <a:srgbClr val="4C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абсорбциометры</a:t>
            </a:r>
            <a:r>
              <a:rPr lang="ru-RU" sz="2700" dirty="0" smtClean="0">
                <a:solidFill>
                  <a:srgbClr val="4C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спектрофотометры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специальные приборы - </a:t>
            </a:r>
            <a:r>
              <a:rPr lang="ru-RU" sz="2700" i="1" dirty="0" err="1" smtClean="0">
                <a:solidFill>
                  <a:srgbClr val="4003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фототурбидиметры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отличаются от фотоколориметров наличием мешалки, благодаря чему частицы суспензии не оседают.</a:t>
            </a:r>
          </a:p>
          <a:p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543" y="1500397"/>
            <a:ext cx="7491695" cy="610820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люминесцирующие молекулы: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360065"/>
            <a:ext cx="8246070" cy="412303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белки</a:t>
            </a:r>
          </a:p>
          <a:p>
            <a:r>
              <a:rPr lang="ru-RU" dirty="0" smtClean="0"/>
              <a:t> </a:t>
            </a:r>
            <a:r>
              <a:rPr lang="ru-RU" dirty="0" err="1"/>
              <a:t>пиридиннуклеотиды</a:t>
            </a:r>
            <a:r>
              <a:rPr lang="ru-RU" dirty="0"/>
              <a:t> (НАД и НАДФ)</a:t>
            </a:r>
          </a:p>
          <a:p>
            <a:r>
              <a:rPr lang="ru-RU" dirty="0" smtClean="0"/>
              <a:t> </a:t>
            </a:r>
            <a:r>
              <a:rPr lang="ru-RU" dirty="0" err="1"/>
              <a:t>флавины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многие витамины (напр. рибофлавин, </a:t>
            </a:r>
            <a:r>
              <a:rPr lang="ru-RU" dirty="0" err="1"/>
              <a:t>цианокобаламин</a:t>
            </a:r>
            <a:r>
              <a:rPr lang="ru-RU" dirty="0"/>
              <a:t>, α-токоферол)</a:t>
            </a:r>
          </a:p>
          <a:p>
            <a:r>
              <a:rPr lang="ru-RU" dirty="0" smtClean="0"/>
              <a:t> </a:t>
            </a:r>
            <a:r>
              <a:rPr lang="ru-RU" dirty="0"/>
              <a:t>серотонин</a:t>
            </a:r>
          </a:p>
          <a:p>
            <a:r>
              <a:rPr lang="ru-RU" dirty="0" smtClean="0"/>
              <a:t>пигменты </a:t>
            </a:r>
            <a:r>
              <a:rPr lang="ru-RU" dirty="0"/>
              <a:t>растений, бактерий и водорослей (хлорофиллы, </a:t>
            </a:r>
            <a:r>
              <a:rPr lang="ru-RU" dirty="0" err="1"/>
              <a:t>фикобилины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4130" y="1291130"/>
            <a:ext cx="62609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 условий, необходимые при нефелометрическом и турбидиметрическом анализе: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555" y="2456795"/>
            <a:ext cx="88568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Получаемые осадки (взвеси) должны иметь ничтожную растворимость.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Получение правильных результатов при анализе суспензий зависит от методики получения суспензий и от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воспроизводимости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оптических свойств. </a:t>
            </a: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размеры частиц и оптические свойства суспензии влияют следующие факторы: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ионов, образующих осадок;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между концентрациями смешиваемых растворов;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смешивания растворов;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смешивания;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время, требуемое для получения максимальной мутности;</a:t>
            </a:r>
          </a:p>
        </p:txBody>
      </p:sp>
    </p:spTree>
    <p:extLst>
      <p:ext uri="{BB962C8B-B14F-4D97-AF65-F5344CB8AC3E}">
        <p14:creationId xmlns:p14="http://schemas.microsoft.com/office/powerpoint/2010/main" val="7681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318904"/>
            <a:ext cx="90004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стабильность дисперсии;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присутствие посторонних электролитов;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присутствие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неэлектролитов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температура;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защитных коллоидов.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sz="2800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57200" algn="just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Взвеси должны быть стойкими во времени, т.е. не оседать в течение достаточно длительного времени. Для увеличения стойкости взвесей применяют защитные коллоиды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6" y="2275221"/>
            <a:ext cx="8535494" cy="2220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2245" y="1384858"/>
            <a:ext cx="6404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Принципиальная схема приборов для нефелометрических и турбидиметрических измерений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555" y="4303455"/>
            <a:ext cx="88568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узлы приборов для нефелометрических и турбидиметрических измерений: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 - лампа накаливания, т. к. измерения проводятся только в видимой части спектра;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монохроматизатор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светофильтр или дифракционная решётка;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кювета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образцом - стеклянная;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(приёмник излучения) - фотоэлемент;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(измерительное устройство) - микроамперметр.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8720" y="1443835"/>
            <a:ext cx="6719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нефелометрии и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турбидиметрии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555" y="2591918"/>
            <a:ext cx="88568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селективных аналитических реакций, в результате которых образуется твердое соединение,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средней молекулярной массы полимеров в растворах,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дистанционного определения частиц, содержащихся в воздушном пространстве с помощью лазеров,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отравляющих веществ (горчичный газ), мышьяка, хинина в крови и моче, альбуминов и глобулинов в сыворотке, фосфорной кислоты, жиров и липоидов, сульфатов, хлоридов, кальция, жесткости воды, для изучения действия ферментов: амилазы, липазы, пепсина, трипсина и др.,</a:t>
            </a:r>
          </a:p>
        </p:txBody>
      </p:sp>
    </p:spTree>
    <p:extLst>
      <p:ext uri="{BB962C8B-B14F-4D97-AF65-F5344CB8AC3E}">
        <p14:creationId xmlns:p14="http://schemas.microsoft.com/office/powerpoint/2010/main" val="23175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360065"/>
            <a:ext cx="9143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концентрации антигенов,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концентрации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IgG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IgA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IgM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подклассов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IgG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C3, С4, фактора В, С-реактивного белка и некоторых других сывороточных белков,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белков в низкой концентрации, например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уровень которого в сыворотке не превышает 1 мкг/мл,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определении незначительных количеств алкалоидов и их синтетических аналогов, которые осаждаются некоторыми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гетерополикислотами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фосфорновольфрамовая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фосфорномолибденовая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виде практически нерастворимых соединений.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8989" y="1901950"/>
            <a:ext cx="6871725" cy="565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E20071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000" dirty="0">
              <a:solidFill>
                <a:srgbClr val="E2007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3035354"/>
            <a:ext cx="5714566" cy="35773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555" y="69490"/>
            <a:ext cx="6714445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люминесценции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u="sng" dirty="0" smtClean="0">
                <a:solidFill>
                  <a:srgbClr val="EA43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u="sng" dirty="0">
                <a:solidFill>
                  <a:srgbClr val="EA43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механизму возникновения: </a:t>
            </a:r>
            <a:r>
              <a:rPr lang="ru-RU" dirty="0">
                <a:solidFill>
                  <a:srgbClr val="EA43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(природе внешнего воздействия, вызывающего переход электронов из основного состояния в возбужденное):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Фотолюминесценция возникает под действием видимого света или ультрафиолетового излучения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Рентгенолюминесценция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под действием рентгеновского излучения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Радиолюминесценция –  под действием радиоактивных частиц или излучений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Хемилюминесценция  – под действием энергии экзотермических химических реакций (биолюминесценция относится к этому виду)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Катодолюминесценция – под действием электронов, испускаемых катодом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Электролюминесценция  – под действием электрического поля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Триболюминесценция – под влиянием механических воздействий</a:t>
            </a:r>
          </a:p>
          <a:p>
            <a:pPr marL="457200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ru-RU" u="sng" dirty="0">
                <a:solidFill>
                  <a:srgbClr val="EA43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длительности</a:t>
            </a:r>
            <a:endParaRPr lang="ru-RU" dirty="0">
              <a:solidFill>
                <a:srgbClr val="EA43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Флюоресценция – кратковременное свечение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Фосфоресценция – длительное свечение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123" y="1622737"/>
            <a:ext cx="5788677" cy="431918"/>
          </a:xfrm>
        </p:spPr>
        <p:txBody>
          <a:bodyPr>
            <a:normAutofit fontScale="90000"/>
          </a:bodyPr>
          <a:lstStyle/>
          <a:p>
            <a:r>
              <a:rPr lang="x-none" b="1" dirty="0">
                <a:latin typeface="Monotype Corsiva" panose="03010101010201010101" pitchFamily="66" charset="0"/>
              </a:rPr>
              <a:t>Фотопроцессы в молекулах.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 descr="Безымянный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02" y="1780283"/>
            <a:ext cx="4583940" cy="32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172156" y="4742788"/>
            <a:ext cx="414849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Нормированные спектры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люминесценции (1),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флуоресценции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фосфоресценции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фенантрена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3734" y="1787616"/>
            <a:ext cx="4551711" cy="2932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5" y="4720216"/>
            <a:ext cx="4724705" cy="13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72348" y="2365812"/>
                <a:ext cx="8647623" cy="383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2400" b="1" dirty="0" smtClean="0">
                    <a:solidFill>
                      <a:srgbClr val="EA43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Основные </a:t>
                </a:r>
                <a:r>
                  <a:rPr lang="x-none" sz="2400" b="1" dirty="0">
                    <a:solidFill>
                      <a:srgbClr val="EA43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характеристики люминесценции</a:t>
                </a:r>
                <a:r>
                  <a:rPr lang="x-none" sz="2400" b="1" dirty="0" smtClean="0">
                    <a:solidFill>
                      <a:srgbClr val="EA43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 smtClean="0">
                  <a:solidFill>
                    <a:srgbClr val="EA439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Важнейшими характеристиками люминесценции молекул веществ являются: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спектры поглощения, люминесценции, возбуждения;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выход люминесценции;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длительность люминесценции.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Зависимость интенсивности люминесценции от концентрации люминофора в растворе: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𝑘𝑙𝑐</m:t>
                            </m:r>
                          </m:sup>
                        </m:sSup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8" y="2365812"/>
                <a:ext cx="8647623" cy="3833165"/>
              </a:xfrm>
              <a:prstGeom prst="rect">
                <a:avLst/>
              </a:prstGeom>
              <a:blipFill>
                <a:blip r:embed="rId2"/>
                <a:stretch>
                  <a:fillRect l="-1057" t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" y="5767798"/>
            <a:ext cx="1374345" cy="1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43555" y="1698434"/>
                <a:ext cx="9094389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интенсивность возбуждающего излучения (число возбуждающих квантов, падающих на единицу объема в единице времени);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пропускание люминофора при длине волне возбуждения;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поглощения при длине волны возбуждения;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квантовый выход люминесценции;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концентрация вещества;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толщина поглощающего слоя.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доля поглощенного люминофором возбуждающего излучения мала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𝑘𝑙𝑐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≪0,05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то уравнение упрощается: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2,3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𝑘𝑙𝑐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5" y="1698434"/>
                <a:ext cx="9094389" cy="4893647"/>
              </a:xfrm>
              <a:prstGeom prst="rect">
                <a:avLst/>
              </a:prstGeom>
              <a:blipFill>
                <a:blip r:embed="rId2"/>
                <a:stretch>
                  <a:fillRect l="-1073" r="-402" b="-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52" y="5739729"/>
            <a:ext cx="1374345" cy="1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360065"/>
                <a:ext cx="9094597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8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i="1" dirty="0" smtClean="0">
                    <a:solidFill>
                      <a:srgbClr val="E2007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Отклонения </a:t>
                </a:r>
                <a:r>
                  <a:rPr lang="ru-RU" sz="2800" b="1" i="1" dirty="0">
                    <a:solidFill>
                      <a:srgbClr val="E2007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 линейности вызваны рядом причин:</a:t>
                </a:r>
              </a:p>
              <a:p>
                <a:pPr marL="360000" indent="-457200" algn="just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невыполнением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соотношения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𝑘𝑙𝑐</m:t>
                    </m:r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≪0,05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60000" indent="-457200" algn="just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явлением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концентрационного тушения, ограничивающим </a:t>
                </a: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верхний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диапазон линейности концентраций на уровне 10</a:t>
                </a:r>
                <a:r>
                  <a:rPr lang="ru-RU" sz="28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-4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М;</a:t>
                </a:r>
              </a:p>
              <a:p>
                <a:pPr marL="360000" indent="-457200" algn="just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эффектами внутреннего фильтра – экранирующим эффектом и эффектом </a:t>
                </a:r>
                <a:r>
                  <a:rPr lang="ru-RU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реабсорбции</a:t>
                </a: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60000" indent="-457200" algn="just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эффектом </a:t>
                </a:r>
                <a:r>
                  <a:rPr lang="ru-RU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перепоглощения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излучения</a:t>
                </a: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0065"/>
                <a:ext cx="9094597" cy="3539430"/>
              </a:xfrm>
              <a:prstGeom prst="rect">
                <a:avLst/>
              </a:prstGeom>
              <a:blipFill>
                <a:blip r:embed="rId2"/>
                <a:stretch>
                  <a:fillRect l="-1139" t="-1721" r="-1340" b="-3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9625" y="6635805"/>
            <a:ext cx="754375" cy="2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627" y="2345697"/>
            <a:ext cx="87041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sz="2800" b="1" i="1" dirty="0" err="1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реабсорбцией</a:t>
            </a:r>
            <a:r>
              <a:rPr lang="ru-RU" sz="2800" b="1" i="1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понимают поглощение квантов в толще раствора. Испускаемые люминофором фотоны люминесценции могут поглощаться как самим люминофором, так и молекулами других веществ, присутствующих в растворе. </a:t>
            </a:r>
          </a:p>
          <a:p>
            <a:pPr indent="449580" algn="just"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Реабсорбция</a:t>
            </a:r>
            <a:r>
              <a:rPr lang="ru-RU" sz="2800" b="1" i="1" dirty="0" smtClean="0">
                <a:solidFill>
                  <a:srgbClr val="E200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минимальна в случае:</a:t>
            </a:r>
          </a:p>
          <a:p>
            <a:pPr marL="45720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слабо поглощающих растворов;</a:t>
            </a:r>
          </a:p>
          <a:p>
            <a:pPr marL="45720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возбуждение люминесценции проводят при длине волны, соответствующей максимуму поглощения люминофора.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1339</Words>
  <Application>Microsoft Office PowerPoint</Application>
  <PresentationFormat>Экран (4:3)</PresentationFormat>
  <Paragraphs>237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Monotype Corsiva</vt:lpstr>
      <vt:lpstr>Times New Roman</vt:lpstr>
      <vt:lpstr>Wingdings</vt:lpstr>
      <vt:lpstr>Office Theme</vt:lpstr>
      <vt:lpstr>Люминесцентный анализ.  Нефелометрия и  турбидиметрия.</vt:lpstr>
      <vt:lpstr>Презентация PowerPoint</vt:lpstr>
      <vt:lpstr>Биологические люминесцирующие молекулы:</vt:lpstr>
      <vt:lpstr>Презентация PowerPoint</vt:lpstr>
      <vt:lpstr>Фотопроцессы в молекулах.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Флуоресцентная микроскопия</vt:lpstr>
      <vt:lpstr>Принцип действия флуоресцентного микроскопа:</vt:lpstr>
      <vt:lpstr>Группы флуоресцентных веществ, применяемых в биологии: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Спектры люминесценции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MyPC</cp:lastModifiedBy>
  <cp:revision>102</cp:revision>
  <dcterms:created xsi:type="dcterms:W3CDTF">2013-08-21T19:17:07Z</dcterms:created>
  <dcterms:modified xsi:type="dcterms:W3CDTF">2023-10-02T18:21:52Z</dcterms:modified>
</cp:coreProperties>
</file>