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90" r:id="rId2"/>
    <p:sldMasterId id="2147483692" r:id="rId3"/>
  </p:sldMasterIdLst>
  <p:sldIdLst>
    <p:sldId id="259" r:id="rId4"/>
    <p:sldId id="262" r:id="rId5"/>
    <p:sldId id="261" r:id="rId6"/>
    <p:sldId id="263" r:id="rId7"/>
    <p:sldId id="276" r:id="rId8"/>
    <p:sldId id="264" r:id="rId9"/>
    <p:sldId id="277" r:id="rId10"/>
    <p:sldId id="265" r:id="rId11"/>
    <p:sldId id="274" r:id="rId12"/>
    <p:sldId id="266" r:id="rId13"/>
    <p:sldId id="279" r:id="rId14"/>
    <p:sldId id="267" r:id="rId15"/>
    <p:sldId id="278" r:id="rId16"/>
    <p:sldId id="268" r:id="rId17"/>
    <p:sldId id="269" r:id="rId18"/>
    <p:sldId id="281" r:id="rId19"/>
    <p:sldId id="270" r:id="rId20"/>
    <p:sldId id="280" r:id="rId21"/>
    <p:sldId id="271" r:id="rId22"/>
    <p:sldId id="272" r:id="rId23"/>
    <p:sldId id="273" r:id="rId24"/>
    <p:sldId id="275" r:id="rId25"/>
    <p:sldId id="282" r:id="rId26"/>
    <p:sldId id="26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65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263"/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0997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90997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099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0997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9099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7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65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263"/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0997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90997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099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0997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9099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8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65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263"/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90997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90997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9099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90997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9099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5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90997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90997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9099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90997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9099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8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861993" rtl="0" eaLnBrk="1" latinLnBrk="0" hangingPunct="1">
        <a:lnSpc>
          <a:spcPct val="90000"/>
        </a:lnSpc>
        <a:spcBef>
          <a:spcPct val="0"/>
        </a:spcBef>
        <a:buNone/>
        <a:defRPr sz="41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498" indent="-215498" algn="l" defTabSz="861993" rtl="0" eaLnBrk="1" latinLnBrk="0" hangingPunct="1">
        <a:lnSpc>
          <a:spcPct val="90000"/>
        </a:lnSpc>
        <a:spcBef>
          <a:spcPts val="942"/>
        </a:spcBef>
        <a:buFont typeface="Arial" panose="020B0604020202020204" pitchFamily="34" charset="0"/>
        <a:buChar char="•"/>
        <a:defRPr sz="2639" kern="1200">
          <a:solidFill>
            <a:schemeClr val="tx1"/>
          </a:solidFill>
          <a:latin typeface="+mn-lt"/>
          <a:ea typeface="+mn-ea"/>
          <a:cs typeface="+mn-cs"/>
        </a:defRPr>
      </a:lvl1pPr>
      <a:lvl2pPr marL="64649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07749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3pPr>
      <a:lvl4pPr marL="150848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93948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37048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147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247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3470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90997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90997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9099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90997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9099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0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861993" rtl="0" eaLnBrk="1" latinLnBrk="0" hangingPunct="1">
        <a:lnSpc>
          <a:spcPct val="90000"/>
        </a:lnSpc>
        <a:spcBef>
          <a:spcPct val="0"/>
        </a:spcBef>
        <a:buNone/>
        <a:defRPr sz="41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498" indent="-215498" algn="l" defTabSz="861993" rtl="0" eaLnBrk="1" latinLnBrk="0" hangingPunct="1">
        <a:lnSpc>
          <a:spcPct val="90000"/>
        </a:lnSpc>
        <a:spcBef>
          <a:spcPts val="942"/>
        </a:spcBef>
        <a:buFont typeface="Arial" panose="020B0604020202020204" pitchFamily="34" charset="0"/>
        <a:buChar char="•"/>
        <a:defRPr sz="2639" kern="1200">
          <a:solidFill>
            <a:schemeClr val="tx1"/>
          </a:solidFill>
          <a:latin typeface="+mn-lt"/>
          <a:ea typeface="+mn-ea"/>
          <a:cs typeface="+mn-cs"/>
        </a:defRPr>
      </a:lvl1pPr>
      <a:lvl2pPr marL="64649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07749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3pPr>
      <a:lvl4pPr marL="150848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93948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37048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147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247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3470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90997"/>
            <a:fld id="{90A08247-7A0E-475E-935F-F60317B016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90997"/>
              <a:t>02.10.2023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9099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90997"/>
            <a:fld id="{598BDAE7-0887-4F9D-B8C3-6969604FC3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9099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2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861993" rtl="0" eaLnBrk="1" latinLnBrk="0" hangingPunct="1">
        <a:lnSpc>
          <a:spcPct val="90000"/>
        </a:lnSpc>
        <a:spcBef>
          <a:spcPct val="0"/>
        </a:spcBef>
        <a:buNone/>
        <a:defRPr sz="41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498" indent="-215498" algn="l" defTabSz="861993" rtl="0" eaLnBrk="1" latinLnBrk="0" hangingPunct="1">
        <a:lnSpc>
          <a:spcPct val="90000"/>
        </a:lnSpc>
        <a:spcBef>
          <a:spcPts val="942"/>
        </a:spcBef>
        <a:buFont typeface="Arial" panose="020B0604020202020204" pitchFamily="34" charset="0"/>
        <a:buChar char="•"/>
        <a:defRPr sz="2639" kern="1200">
          <a:solidFill>
            <a:schemeClr val="tx1"/>
          </a:solidFill>
          <a:latin typeface="+mn-lt"/>
          <a:ea typeface="+mn-ea"/>
          <a:cs typeface="+mn-cs"/>
        </a:defRPr>
      </a:lvl1pPr>
      <a:lvl2pPr marL="64649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07749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3pPr>
      <a:lvl4pPr marL="150848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93948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37048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147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247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3470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761544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380" y="1987062"/>
            <a:ext cx="8543237" cy="196829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методы анализа.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Титрование.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Хроматография (газовая, жидкостная, тонкослойная, ионообменная).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0692" y="6251957"/>
            <a:ext cx="5143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a typeface="PT Sans" panose="020B0503020203020204" pitchFamily="34" charset="-52"/>
              </a:rPr>
              <a:t>к.х.н., доцент кафедры химии </a:t>
            </a:r>
            <a:r>
              <a:rPr lang="ru-RU" sz="2000" dirty="0" err="1">
                <a:solidFill>
                  <a:schemeClr val="bg1"/>
                </a:solidFill>
                <a:ea typeface="PT Sans" panose="020B0503020203020204" pitchFamily="34" charset="-52"/>
              </a:rPr>
              <a:t>Танкабекян</a:t>
            </a:r>
            <a:r>
              <a:rPr lang="ru-RU" sz="2000" dirty="0">
                <a:solidFill>
                  <a:schemeClr val="bg1"/>
                </a:solidFill>
                <a:ea typeface="PT Sans" panose="020B0503020203020204" pitchFamily="34" charset="-52"/>
              </a:rPr>
              <a:t> Н.А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705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854" y="544087"/>
            <a:ext cx="3854962" cy="7944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0084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Хроматография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237392" y="2414540"/>
            <a:ext cx="8423032" cy="3157375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 defTabSz="861993">
              <a:spcBef>
                <a:spcPts val="0"/>
              </a:spcBef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хроматографии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Хроматография – это процесс, который базируется на многократном повторении актов сорбции и десорбции вещества при перемещении ее в потоке подвижной фазы вдоль неподвижного сорбента.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Сорбция – процесс поглощения твердым веществом или жидкостью (сорбентом) газообразного или растворенного вещества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сорбата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обратный процесс называется десорбцией.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40" y="143063"/>
            <a:ext cx="2470639" cy="1724091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199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854" y="544087"/>
            <a:ext cx="3854962" cy="7944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0084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Хроматография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325317" y="2432125"/>
            <a:ext cx="8402641" cy="3157375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 defTabSz="861993">
              <a:spcBef>
                <a:spcPts val="0"/>
              </a:spcBef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Сорбцию разделяют на: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адсорбция – поглощение вещества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адсорбата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поверхностью твердого или жидкого адсорбента;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абсорбция – поглощение вещества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абсорбата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всем веществом абсорбента;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хемосорбция (химическая сорбция) – поглощение вещества сорбентом с образованием химических соединений.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40" y="143063"/>
            <a:ext cx="2470639" cy="1724091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191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670098"/>
            <a:ext cx="8012539" cy="54239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b="1" dirty="0">
                <a:solidFill>
                  <a:srgbClr val="0084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Теоретические основы </a:t>
            </a:r>
            <a:r>
              <a:rPr lang="ru-RU" sz="3200" b="1" dirty="0" smtClean="0">
                <a:solidFill>
                  <a:srgbClr val="0084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хроматографии</a:t>
            </a:r>
            <a:endParaRPr lang="ru-RU" sz="3200" b="1" dirty="0">
              <a:solidFill>
                <a:srgbClr val="0084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111497" y="2141978"/>
            <a:ext cx="8616461" cy="3157375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 defTabSz="861993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Хроматограмма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зарегистрированная во времени последовательность показов регистратора.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хроматографического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пика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Высота пика h или h’ (от точки пересечения касательных с нулевой линией).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Ширина пика μ0,5 – расстояние между точками пика на половине высоты (или на любой другой отметке по высоте).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Время удерживания – качественная характеристика каждого компонента (измеряется от момента введения пробы до момента выхода максимума пика). 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650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0622" y="685282"/>
            <a:ext cx="7626862" cy="51203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b="1" dirty="0">
                <a:solidFill>
                  <a:srgbClr val="0084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Теоретические основы хроматографии.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263771" y="1983717"/>
            <a:ext cx="8581293" cy="3157375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 defTabSz="861993">
              <a:spcBef>
                <a:spcPts val="0"/>
              </a:spcBef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удерживания зависит от: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природы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хроматографируемого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соединения;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природы подвижной фазы;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природы и массы неподвижной фазы;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скорости движения подвижной фазы;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температуры колонки (в газовой хроматографии);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длины колонки;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коэффициента распределения  (чем большее для определенного компонента, тем больше его время удерживания).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</a:p>
        </p:txBody>
      </p:sp>
    </p:spTree>
    <p:extLst>
      <p:ext uri="{BB962C8B-B14F-4D97-AF65-F5344CB8AC3E}">
        <p14:creationId xmlns:p14="http://schemas.microsoft.com/office/powerpoint/2010/main" val="21586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4085"/>
            <a:ext cx="7359186" cy="7944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84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Классификация </a:t>
            </a:r>
            <a:r>
              <a:rPr lang="ru-RU" sz="3200" b="1" dirty="0" err="1">
                <a:solidFill>
                  <a:srgbClr val="0084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хроматографических</a:t>
            </a:r>
            <a:r>
              <a:rPr lang="ru-RU" sz="3200" b="1" dirty="0">
                <a:solidFill>
                  <a:srgbClr val="0084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методов.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0878" y="185473"/>
            <a:ext cx="1201716" cy="117043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93913" y="1482555"/>
            <a:ext cx="8818683" cy="3157375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 defTabSz="861993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По физической природе неподвижной и подвижной фаз: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Жидкостная хроматография ЖХ (если подвижная фаза жидкая) и газовая хроматография ГХ (если подвижная фаза газообразная).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Жидкостную хроматографию  в зависимости от агрегатного состояния неподвижной фазы: </a:t>
            </a:r>
          </a:p>
          <a:p>
            <a:pPr marL="342900" indent="-342900" algn="just" defTabSz="86199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натвердо-жидкофазную (ТЖХ) — неподвижная фаза твердая; </a:t>
            </a:r>
          </a:p>
          <a:p>
            <a:pPr marL="342900" indent="-342900" algn="just" defTabSz="86199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жидко-жидкофазную хроматографию (ЖЖХ) — неподвижная фаза жидкая. Газовую хроматографию в зависимости от агрегатного состояния неподвижной фазы: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газоадсорбционная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(ГТХ, ГАХ) и газожидкостная (ГЖХ) или газораспределительную.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В зависимости от способа перемещения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сорбатов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вдоль слоя сорбента: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проявителъная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элюентная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фронтальная,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вытеснителъный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электрохроматография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752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334108" y="1869417"/>
            <a:ext cx="8458200" cy="3157375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 defTabSz="861993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В зависимости от природы процесса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обусловливающего распределение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сорбатов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подвижной и неподвижной фазами, различают адсорбционную, распределительную, ионообменную, осадочную, аффинную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эксклюзионную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хроматографию.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Адсорбционной хроматография: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за счет адсорбции основано на различии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адсобируемости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компонентов смеси на данном адсорбенте.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Распределительной хроматография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разделение основано на различии в растворимости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сорбатов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подвижной и неподвижной фазах или на различии в стабильности образующихся комплексов.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5" name="Picture 2" descr="https://uprostim.com/wp-content/uploads/2021/05/image1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08" y="474992"/>
            <a:ext cx="1310764" cy="12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228602" y="1588063"/>
            <a:ext cx="8332302" cy="3157375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 defTabSz="861993">
              <a:spcBef>
                <a:spcPts val="0"/>
              </a:spcBef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Ионообменная хроматография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разделение основано на различии констант ионообменного равновесия.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Осадочная хроматография: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разделение основано на различной растворимости осадков в подвижной фазе.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Аффинная хроматография: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основана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биоспецифическом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взаимодействии компонентов с аффинным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лигандом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Эксклюзионной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хроматографии: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разделение основано на различии и проницаемости молекул разделяемых веществ в неподвижную фазу.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86" y="432052"/>
            <a:ext cx="880281" cy="8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439617" y="1667194"/>
            <a:ext cx="8288341" cy="3157375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 defTabSz="861993">
              <a:spcBef>
                <a:spcPts val="0"/>
              </a:spcBef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В зависимости от механизма сорбции хроматография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подразделяется на молекулярную, ситовую,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хемосорбционную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ионообменную.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Молекулярная хроматография: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природой сил взаимодействия между неподвижной фазой (сорбентом) и компонентами разделяемой смеси являются межмолекулярные силы типа сил Ван-дер-Ваальса. 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Хемосорбционная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хроматография: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осадочная,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комплексообразовательная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лигандообменная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-восстановительная.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503275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5" y="719039"/>
            <a:ext cx="880281" cy="8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494409" y="1781494"/>
            <a:ext cx="8233549" cy="3157375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 defTabSz="861993">
              <a:spcBef>
                <a:spcPts val="0"/>
              </a:spcBef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По технике выполнения (характеру процесса) различают: 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колоночную хроматографию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(неподвижная фаза находится в колонке);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плоскостную (планарную)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бумажную и тонкослойную(неподвижная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фаза);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defTabSz="861993">
              <a:spcBef>
                <a:spcPts val="0"/>
              </a:spcBef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капиллярную хроматографию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(разделение происходит в пленке жидкости или слое сорбента, размещенном на внутренней стенке трубки); хроматографию в полях (электрических, магнитных, центробежных и других сил).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pic>
        <p:nvPicPr>
          <p:cNvPr id="6" name="Picture 2" descr="https://uprostim.com/wp-content/uploads/2021/05/image1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09" y="558519"/>
            <a:ext cx="1310764" cy="12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316523" y="1549547"/>
            <a:ext cx="8572500" cy="3157375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 defTabSz="861993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В зависимости от цели проведения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хроматографического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 различают аналитическую, неаналитическую,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препаративную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промышленную хроматографию.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хроматография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для определения качественного и количественного состава исследуемой смеси.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Неаналитическая хроматография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метод исследования физико-химических характеристик веществ при использовании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хроматографической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аппаратуры и на основании параметров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хроматографических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зон.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Препаративная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хроматография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для выделения небольших количеств чистых компонентов (или смесей) в лабораторных условиях.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Промышленная хроматография: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чистых веществ в значительных количествах.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8691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855" y="544087"/>
            <a:ext cx="5244147" cy="7944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rgbClr val="0084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познания в химии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123093" y="1976647"/>
            <a:ext cx="8880231" cy="3157375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861993">
              <a:spcBef>
                <a:spcPts val="942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методы анализа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совокупность методов качественных и количественных анализов веществ, основанных на применении химических реакций. </a:t>
            </a:r>
          </a:p>
          <a:p>
            <a:pPr algn="just" defTabSz="861993">
              <a:spcBef>
                <a:spcPts val="942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химические методы анализа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использование реакций обнаружения, характерных для неорганических ионов в растворах и для функциональных групп органических соединений, сопровождающийся изменением окраски раствора, образованием осадков или выделением газообразных продуктов.  </a:t>
            </a:r>
          </a:p>
          <a:p>
            <a:pPr algn="just" defTabSz="861993">
              <a:spcBef>
                <a:spcPts val="942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химические методы анализа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-"классические" методы: гравиметрия,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титриметрия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визуальной индикацией конечной точки титрования,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седиментационный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газоволюмометрия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19" y="495719"/>
            <a:ext cx="2151888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9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394" y="672091"/>
            <a:ext cx="5525501" cy="53841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0084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Газовая хроматография.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FC78217-B7D2-4D34-AA0F-074C2BF5B101}"/>
              </a:ext>
            </a:extLst>
          </p:cNvPr>
          <p:cNvSpPr txBox="1">
            <a:spLocks/>
          </p:cNvSpPr>
          <p:nvPr/>
        </p:nvSpPr>
        <p:spPr>
          <a:xfrm>
            <a:off x="6015076" y="6014441"/>
            <a:ext cx="974049" cy="538052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Рис.1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470853" y="1839307"/>
            <a:ext cx="8022516" cy="789965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 defTabSz="861993"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Газовая хроматография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метод разделения летучих, термостабильных соединений. Подвижная фаза: водород, гелий, азот, аргон и углекислый газ.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3029983"/>
            <a:ext cx="9070777" cy="2768778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pic>
        <p:nvPicPr>
          <p:cNvPr id="11" name="Picture 16" descr="https://coolsen.ru/wp-content/uploads/2021/12/14-20211207_13302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46" y="4938246"/>
            <a:ext cx="1919754" cy="191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364851" y="1840462"/>
            <a:ext cx="8695593" cy="3157375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 defTabSz="861993">
              <a:spcBef>
                <a:spcPts val="0"/>
              </a:spcBef>
            </a:pPr>
            <a:r>
              <a:rPr lang="ru-RU" sz="2400" b="1" dirty="0">
                <a:solidFill>
                  <a:srgbClr val="0084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Рис.1  Принципиальная схема газового хроматографа.</a:t>
            </a:r>
          </a:p>
          <a:p>
            <a:pPr indent="457200" algn="just" defTabSz="861993"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861993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газ-носитель(1) </a:t>
            </a:r>
          </a:p>
          <a:p>
            <a:pPr marL="342900" indent="-342900" algn="just" defTabSz="861993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 подготовки газов (2)</a:t>
            </a:r>
          </a:p>
          <a:p>
            <a:pPr marL="342900" indent="-342900" algn="just" defTabSz="861993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дозирующие петли (3)</a:t>
            </a:r>
          </a:p>
          <a:p>
            <a:pPr marL="342900" indent="-342900" algn="just" defTabSz="861993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испаритель (4) </a:t>
            </a:r>
          </a:p>
          <a:p>
            <a:pPr marL="342900" indent="-342900" algn="just" defTabSz="861993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колонка(5)</a:t>
            </a:r>
          </a:p>
          <a:p>
            <a:pPr marL="342900" indent="-342900" algn="just" defTabSz="861993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термостат (6)</a:t>
            </a:r>
          </a:p>
          <a:p>
            <a:pPr marL="342900" indent="-342900" algn="just" defTabSz="861993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детектора (7) </a:t>
            </a:r>
          </a:p>
          <a:p>
            <a:pPr marL="342900" indent="-342900" algn="just" defTabSz="861993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питания (8) </a:t>
            </a:r>
          </a:p>
          <a:p>
            <a:pPr marL="342900" indent="-342900" algn="just" defTabSz="861993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усилитель сигнала детектора (9) </a:t>
            </a:r>
          </a:p>
          <a:p>
            <a:pPr marL="342900" indent="-342900" algn="just" defTabSz="861993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регистрирующее устройство (10)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70" y="2842535"/>
            <a:ext cx="2155300" cy="215530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7229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-147968" y="1350670"/>
            <a:ext cx="9045249" cy="1392532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l" defTabSz="861993"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газовой хроматографии: </a:t>
            </a:r>
          </a:p>
          <a:p>
            <a:pPr marL="285750" indent="457200" algn="just" defTabSz="861993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газо-адсорбционная: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неподвижной фазой служит твердый носитель;</a:t>
            </a:r>
          </a:p>
          <a:p>
            <a:pPr indent="457200" algn="l" defTabSz="861993">
              <a:spcBef>
                <a:spcPts val="0"/>
              </a:spcBef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30" y="2620108"/>
            <a:ext cx="5017998" cy="4113488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39393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318587" y="1585340"/>
            <a:ext cx="8409371" cy="1160585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 defTabSz="861993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газо-жидкостная хроматография: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неподвижной фазой является вязкая, нелетучая жидкость, нанесенная на инертный носитель.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25" y="2576146"/>
            <a:ext cx="6762775" cy="4157450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43785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4593" y="2907529"/>
            <a:ext cx="7626972" cy="1555906"/>
          </a:xfrm>
        </p:spPr>
        <p:txBody>
          <a:bodyPr vert="horz" lIns="78203" tIns="39101" rIns="78203" bIns="39101" rtlCol="0" anchor="b">
            <a:noAutofit/>
          </a:bodyPr>
          <a:lstStyle/>
          <a:p>
            <a:pPr>
              <a:lnSpc>
                <a:spcPct val="100000"/>
              </a:lnSpc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755537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 txBox="1">
            <a:spLocks/>
          </p:cNvSpPr>
          <p:nvPr/>
        </p:nvSpPr>
        <p:spPr>
          <a:xfrm>
            <a:off x="1904367" y="3033745"/>
            <a:ext cx="5335268" cy="168131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8619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5400" dirty="0">
                <a:solidFill>
                  <a:schemeClr val="bg1"/>
                </a:solidFill>
                <a:latin typeface="Austin Cyr Bold" panose="02020803070702030403" pitchFamily="18" charset="-52"/>
              </a:rPr>
              <a:t>СПАСИБО </a:t>
            </a:r>
            <a:br>
              <a:rPr lang="ru-RU" sz="5400" dirty="0">
                <a:solidFill>
                  <a:schemeClr val="bg1"/>
                </a:solidFill>
                <a:latin typeface="Austin Cyr Bold" panose="02020803070702030403" pitchFamily="18" charset="-52"/>
              </a:rPr>
            </a:br>
            <a:r>
              <a:rPr lang="ru-RU" sz="5400" dirty="0">
                <a:solidFill>
                  <a:schemeClr val="bg1"/>
                </a:solidFill>
                <a:latin typeface="Austin Cyr Bold" panose="02020803070702030403" pitchFamily="18" charset="-52"/>
              </a:rPr>
              <a:t>ЗА ВНИМАНИЕ!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8590E-2D12-4AAE-8CB4-92F204A602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1779" y="272613"/>
            <a:ext cx="3599695" cy="13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62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544085"/>
            <a:ext cx="4651129" cy="7944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6000" dirty="0" smtClean="0">
                <a:solidFill>
                  <a:srgbClr val="0084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Титрование</a:t>
            </a:r>
            <a:endParaRPr lang="ru-RU" sz="6000" dirty="0">
              <a:solidFill>
                <a:srgbClr val="0084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75" y="4035670"/>
            <a:ext cx="3396490" cy="2696420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177468" y="1630467"/>
            <a:ext cx="8634046" cy="3443052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 defTabSz="861993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  <a:p>
            <a:pPr indent="457200" algn="just" defTabSz="861993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процесс определения вещества Х постепенным прибавлением небольших количеств вещества Т, при котором каким-нибудь способом обеспечивают обнаружение точки (момента), когда все вещество Х прореагировало.  </a:t>
            </a:r>
          </a:p>
          <a:p>
            <a:pPr indent="457200" algn="just" defTabSz="861993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Титрант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раствор, содержащий активный реагент Т, с помощью которого проводят титрование.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45" y="5591752"/>
            <a:ext cx="1350119" cy="108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666" y="544085"/>
            <a:ext cx="4101147" cy="7944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b="1" dirty="0">
                <a:solidFill>
                  <a:srgbClr val="0084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sz="3200" b="1" dirty="0">
                <a:solidFill>
                  <a:srgbClr val="0084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84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158261" y="2604304"/>
            <a:ext cx="8686800" cy="3157375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861993">
              <a:spcBef>
                <a:spcPts val="942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Аликвотная доля (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аликвота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точно известная часть анализируемого раствора, взятая для анализа. Часто она отбирается калиброванной пипеткой, и ее объем обычно обозначается символом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861993">
              <a:spcBef>
                <a:spcPts val="942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эквивалентности (ТЭ)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такая точка (момент) титрования, в которой количество прибавленного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титранта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 эквивалентно количеству титруемого вещества Х.</a:t>
            </a:r>
          </a:p>
          <a:p>
            <a:pPr algn="just" defTabSz="861993">
              <a:spcBef>
                <a:spcPts val="942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Конечная точка титрования (КТТ)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точка (момент) титрования, в которой некоторое свойство раствора (например, его окраска) показывает заметное (резкое) изменение.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46" y="506728"/>
            <a:ext cx="3113732" cy="1144846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1953168" y="1375865"/>
            <a:ext cx="579016" cy="1051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357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2" y="544085"/>
            <a:ext cx="4101147" cy="7944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b="1" dirty="0">
                <a:solidFill>
                  <a:srgbClr val="0084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sz="3200" b="1" dirty="0">
                <a:solidFill>
                  <a:srgbClr val="0084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84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228600" y="2282344"/>
            <a:ext cx="8686800" cy="3157375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861993">
              <a:spcBef>
                <a:spcPts val="942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Индикатор - вещество, которое проявляет видимое изменение в ТЭ или вблизи нее. Резкое видимое изменение индикатора (например, его окраски) соответствует КТТ.</a:t>
            </a:r>
          </a:p>
          <a:p>
            <a:pPr algn="just" defTabSz="861993">
              <a:spcBef>
                <a:spcPts val="942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Степень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оттитрованности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f )- отношение объема V(Т) добавленного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титранта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объему V(ТЭ)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титранта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соответствующему ТЭ. Другими словами, степень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оттитрованности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раствора - отношение количества оттитрованного вещества к его исходному количеству в анализируемом растворе:    f =V(T)/V(ТЭ)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23" y="491968"/>
            <a:ext cx="3113732" cy="1144846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2036857" y="1405933"/>
            <a:ext cx="484632" cy="811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129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74" y="356080"/>
            <a:ext cx="4598377" cy="2888282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158261" y="2883878"/>
            <a:ext cx="8686800" cy="3157375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861993">
              <a:spcBef>
                <a:spcPts val="942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Кривая титрования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графическое изображение зависимости изменения концентрации с(Х) определяемого вещества Х или некоторого связанного с ним свойства системы (раствора) от объема V (Т) прибавленного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титранта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</a:t>
            </a:r>
          </a:p>
          <a:p>
            <a:pPr algn="just" defTabSz="861993">
              <a:spcBef>
                <a:spcPts val="942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Стандартный раствор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раствор, имеющий известную концентрацию активного вещества.</a:t>
            </a:r>
          </a:p>
          <a:p>
            <a:pPr algn="just" defTabSz="861993">
              <a:spcBef>
                <a:spcPts val="942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процесс нахождения концентрации активного реагента в растворе (чаще всего путем титрования его стандартным раствором соответствующего вещества).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669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73" y="356080"/>
            <a:ext cx="4598377" cy="2888282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158260" y="2809882"/>
            <a:ext cx="8686800" cy="3157375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861993">
              <a:spcBef>
                <a:spcPts val="942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Скачок титрования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интервал резкого изменения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какоголибо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физического или физико-химического свойства раствора вблизи точки эквивалентности, обычно наблюдается тогда, когда добавлено 99,9-100,1%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титранта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сравнению с его стехиометрическим количеством.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861993">
              <a:spcBef>
                <a:spcPts val="942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Холостое титрование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титрование раствора, идентичного анализируемому раствору по объему, кислотности, количеству индикатора и т.д., но не содержащего определяемого вещества.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806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855" y="623736"/>
            <a:ext cx="6624891" cy="63512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b="1" dirty="0">
                <a:solidFill>
                  <a:srgbClr val="0084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титриметрического анализа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175846" y="1728739"/>
            <a:ext cx="8713178" cy="3157375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 defTabSz="861993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кислотно-основное титрование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реакции нейтрализации;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defTabSz="861993">
              <a:spcBef>
                <a:spcPts val="0"/>
              </a:spcBef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-восстановительное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титрование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перманганатометрия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иодометрия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хроматометрия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цериметрия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броматометрия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ванадатометрия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-восстановительные реакции;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осадительное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титрование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аргентометрия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гексоцианоферратометрия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меркурометрия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реакции, протекающие с образованием малорастворимого соединения, при этом изменяются концентрации осаждаемых ионов в растворе;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комплексиметрическое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титрование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реакции, основанные на образовании прочных комплексных соединений, например, с комплексоном (обычно ЭДТА), при этом изменяются концентрации ионов металлов в титруемом растворе.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18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71" y="544085"/>
            <a:ext cx="5534293" cy="7944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000" b="1" dirty="0">
                <a:solidFill>
                  <a:srgbClr val="0084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титрования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E33686-49BB-434A-A6B3-3B1BF9283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240" y="356082"/>
            <a:ext cx="1201716" cy="11704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" y="5699403"/>
            <a:ext cx="1081455" cy="1158598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545D8951-1550-452B-922D-B4A10970F007}"/>
              </a:ext>
            </a:extLst>
          </p:cNvPr>
          <p:cNvSpPr txBox="1">
            <a:spLocks/>
          </p:cNvSpPr>
          <p:nvPr/>
        </p:nvSpPr>
        <p:spPr>
          <a:xfrm>
            <a:off x="378071" y="1728758"/>
            <a:ext cx="8414239" cy="3157375"/>
          </a:xfrm>
          <a:prstGeom prst="rect">
            <a:avLst/>
          </a:prstGeom>
        </p:spPr>
        <p:txBody>
          <a:bodyPr vert="horz" lIns="78203" tIns="39101" rIns="78203" bIns="39101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 defTabSz="861993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титрование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 раствору определяемого вещества добавляют небольшими порциями раствор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титранта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(рабочий раствор).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Обратное титрование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 раствору определяемого вещества добавляют сначала заведомый избыток специального реагента, затем титруют его остаток, не вступивший в реакцию.</a:t>
            </a:r>
          </a:p>
          <a:p>
            <a:pPr indent="457200" algn="just" defTabSz="861993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Заместительное титрование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 раствору определяемого вещества добавляют сначала заведомый избыток специального реагента и затем титруют один из продуктов реакции между анализируемым веществом и добавленным реагентом.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F444E1E-6CF8-43A7-9200-820C62FB0670}"/>
              </a:ext>
            </a:extLst>
          </p:cNvPr>
          <p:cNvSpPr txBox="1">
            <a:spLocks/>
          </p:cNvSpPr>
          <p:nvPr/>
        </p:nvSpPr>
        <p:spPr>
          <a:xfrm>
            <a:off x="8479028" y="6485690"/>
            <a:ext cx="664972" cy="37231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61993">
              <a:spcBef>
                <a:spcPts val="942"/>
              </a:spcBef>
            </a:pPr>
            <a:r>
              <a:rPr lang="ru-RU" sz="1539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60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267</Words>
  <Application>Microsoft Office PowerPoint</Application>
  <PresentationFormat>Экран (4:3)</PresentationFormat>
  <Paragraphs>125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Austin Cyr Bold</vt:lpstr>
      <vt:lpstr>Calibri</vt:lpstr>
      <vt:lpstr>Calibri Light</vt:lpstr>
      <vt:lpstr>PT Sans</vt:lpstr>
      <vt:lpstr>Times New Roman</vt:lpstr>
      <vt:lpstr>Wingdings</vt:lpstr>
      <vt:lpstr>Тема Office</vt:lpstr>
      <vt:lpstr>3_Тема Office</vt:lpstr>
      <vt:lpstr>4_Тема Office</vt:lpstr>
      <vt:lpstr>Химические методы анализа. Титрование. Хроматография (газовая, жидкостная, тонкослойная, ионообменная).</vt:lpstr>
      <vt:lpstr>Методы познания в химии</vt:lpstr>
      <vt:lpstr>Титрование</vt:lpstr>
      <vt:lpstr>Основные понятия</vt:lpstr>
      <vt:lpstr>Основные понятия</vt:lpstr>
      <vt:lpstr>Презентация PowerPoint</vt:lpstr>
      <vt:lpstr>Презентация PowerPoint</vt:lpstr>
      <vt:lpstr>Виды титриметрического анализа</vt:lpstr>
      <vt:lpstr>Типы титрования</vt:lpstr>
      <vt:lpstr>Хроматография</vt:lpstr>
      <vt:lpstr>Хроматография</vt:lpstr>
      <vt:lpstr> Теоретические основы хроматографии</vt:lpstr>
      <vt:lpstr> Теоретические основы хроматографии.</vt:lpstr>
      <vt:lpstr> Классификация хроматографических методов.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Газовая хроматография.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Химические методы анализа.Титрование. Хроматография (газовая, жидкостная, тонкослойная, ионообменная).</dc:title>
  <dc:creator>Пользователь Windows</dc:creator>
  <cp:lastModifiedBy>MyPC</cp:lastModifiedBy>
  <cp:revision>44</cp:revision>
  <dcterms:created xsi:type="dcterms:W3CDTF">2021-09-18T16:41:04Z</dcterms:created>
  <dcterms:modified xsi:type="dcterms:W3CDTF">2023-10-02T18:22:59Z</dcterms:modified>
</cp:coreProperties>
</file>