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0" r:id="rId2"/>
    <p:sldMasterId id="2147483772" r:id="rId3"/>
    <p:sldMasterId id="2147483784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70" r:id="rId17"/>
    <p:sldId id="268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874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7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2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1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1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9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2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7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7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6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8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28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9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9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13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4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71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45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4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4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84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4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24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7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93234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9323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93234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9323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37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8247-7A0E-475E-935F-F60317B016CC}" type="datetimeFigureOut">
              <a:rPr kumimoji="0" lang="ru-RU" sz="11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90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02.10.2023</a:t>
            </a:fld>
            <a:endParaRPr kumimoji="0" lang="ru-RU" sz="113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3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90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BDAE7-0887-4F9D-B8C3-6969604FC304}" type="slidenum">
              <a:rPr kumimoji="0" lang="ru-RU" sz="11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90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3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7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6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6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2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8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5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4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6" indent="0">
              <a:buNone/>
              <a:defRPr sz="751"/>
            </a:lvl5pPr>
            <a:lvl6pPr marL="1714372" indent="0">
              <a:buNone/>
              <a:defRPr sz="751"/>
            </a:lvl6pPr>
            <a:lvl7pPr marL="2057247" indent="0">
              <a:buNone/>
              <a:defRPr sz="751"/>
            </a:lvl7pPr>
            <a:lvl8pPr marL="2400120" indent="0">
              <a:buNone/>
              <a:defRPr sz="751"/>
            </a:lvl8pPr>
            <a:lvl9pPr marL="2742994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50" indent="0">
              <a:buNone/>
              <a:defRPr sz="1801"/>
            </a:lvl3pPr>
            <a:lvl4pPr marL="1028624" indent="0">
              <a:buNone/>
              <a:defRPr sz="1500"/>
            </a:lvl4pPr>
            <a:lvl5pPr marL="1371496" indent="0">
              <a:buNone/>
              <a:defRPr sz="1500"/>
            </a:lvl5pPr>
            <a:lvl6pPr marL="1714372" indent="0">
              <a:buNone/>
              <a:defRPr sz="1500"/>
            </a:lvl6pPr>
            <a:lvl7pPr marL="2057247" indent="0">
              <a:buNone/>
              <a:defRPr sz="1500"/>
            </a:lvl7pPr>
            <a:lvl8pPr marL="2400120" indent="0">
              <a:buNone/>
              <a:defRPr sz="1500"/>
            </a:lvl8pPr>
            <a:lvl9pPr marL="274299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4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6" indent="0">
              <a:buNone/>
              <a:defRPr sz="751"/>
            </a:lvl5pPr>
            <a:lvl6pPr marL="1714372" indent="0">
              <a:buNone/>
              <a:defRPr sz="751"/>
            </a:lvl6pPr>
            <a:lvl7pPr marL="2057247" indent="0">
              <a:buNone/>
              <a:defRPr sz="751"/>
            </a:lvl7pPr>
            <a:lvl8pPr marL="2400120" indent="0">
              <a:buNone/>
              <a:defRPr sz="751"/>
            </a:lvl8pPr>
            <a:lvl9pPr marL="2742994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1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9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8359-3308-4FE6-879C-7C286134788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ABD5-09F3-42E7-9B8F-2952FC12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8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90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8247-7A0E-475E-935F-F60317B016CC}" type="datetimeFigureOut">
              <a:rPr kumimoji="0" lang="ru-RU" sz="11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390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02.10.2023</a:t>
            </a:fld>
            <a:endParaRPr kumimoji="0" lang="ru-RU" sz="113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90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3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90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BDAE7-0887-4F9D-B8C3-6969604FC304}" type="slidenum">
              <a:rPr kumimoji="0" lang="ru-RU" sz="11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909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3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8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285" y="2839915"/>
            <a:ext cx="6781546" cy="986174"/>
          </a:xfrm>
        </p:spPr>
        <p:txBody>
          <a:bodyPr vert="horz" lIns="58652" tIns="29327" rIns="58652" bIns="29327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78877"/>
                </a:solidFill>
                <a:latin typeface="Austin Cyr Bold" panose="02020803070702030403" pitchFamily="18" charset="-52"/>
              </a:rPr>
              <a:t>Электронная спектроскопия</a:t>
            </a:r>
            <a:endParaRPr lang="ru-RU" sz="36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2923" y="6026362"/>
            <a:ext cx="2988793" cy="717338"/>
          </a:xfrm>
        </p:spPr>
        <p:txBody>
          <a:bodyPr vert="horz" lIns="58652" tIns="29327" rIns="58652" bIns="29327" rtlCol="0"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Доцент кафедры химии,</a:t>
            </a:r>
          </a:p>
          <a:p>
            <a:pPr algn="l"/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к.х.н., </a:t>
            </a:r>
            <a:r>
              <a:rPr lang="ru-RU" dirty="0" err="1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Н.А.Танкабекян</a:t>
            </a:r>
            <a:endParaRPr lang="ru-RU" dirty="0" smtClean="0">
              <a:solidFill>
                <a:srgbClr val="007366"/>
              </a:solidFill>
              <a:latin typeface="Alegreya Sans Medium" panose="00000600000000000000" pitchFamily="2" charset="0"/>
            </a:endParaRPr>
          </a:p>
          <a:p>
            <a:pPr algn="r"/>
            <a:endParaRPr lang="ru-RU" dirty="0" smtClean="0">
              <a:solidFill>
                <a:srgbClr val="007366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4" y="402249"/>
            <a:ext cx="3353704" cy="1136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2" y="4511420"/>
            <a:ext cx="4062046" cy="18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2" y="589341"/>
            <a:ext cx="7218484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Спектры поглощения основных классов органических соединений.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9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02957" y="4100285"/>
            <a:ext cx="7447043" cy="1054375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2.Алкены и </a:t>
            </a:r>
            <a:r>
              <a:rPr lang="ru-RU" sz="1400" dirty="0" err="1" smtClean="0">
                <a:latin typeface="Alegreya Sans" panose="00000500000000000000" pitchFamily="2" charset="0"/>
              </a:rPr>
              <a:t>алкины</a:t>
            </a:r>
            <a:r>
              <a:rPr lang="ru-RU" sz="1400" dirty="0" smtClean="0">
                <a:latin typeface="Alegreya Sans" panose="00000500000000000000" pitchFamily="2" charset="0"/>
              </a:rPr>
              <a:t> </a:t>
            </a:r>
            <a:r>
              <a:rPr lang="ru-RU" sz="1400" b="1" dirty="0" smtClean="0">
                <a:latin typeface="Alegreya Sans" panose="00000500000000000000" pitchFamily="2" charset="0"/>
              </a:rPr>
              <a:t>- непредельные углеводороды: </a:t>
            </a:r>
          </a:p>
          <a:p>
            <a:pPr defTabSz="646447">
              <a:spcBef>
                <a:spcPts val="708"/>
              </a:spcBef>
            </a:pPr>
            <a:r>
              <a:rPr lang="ru-RU" sz="1300" dirty="0" smtClean="0">
                <a:latin typeface="Alegreya Sans" panose="00000500000000000000" pitchFamily="2" charset="0"/>
              </a:rPr>
              <a:t>π</a:t>
            </a:r>
            <a:r>
              <a:rPr lang="ru-RU" sz="1300" dirty="0">
                <a:latin typeface="Alegreya Sans" panose="00000500000000000000" pitchFamily="2" charset="0"/>
              </a:rPr>
              <a:t>→π∗ переход, находится при 162 </a:t>
            </a:r>
            <a:r>
              <a:rPr lang="ru-RU" sz="1300" dirty="0" err="1">
                <a:latin typeface="Alegreya Sans" panose="00000500000000000000" pitchFamily="2" charset="0"/>
              </a:rPr>
              <a:t>нм</a:t>
            </a:r>
            <a:r>
              <a:rPr lang="ru-RU" sz="1300" dirty="0">
                <a:latin typeface="Alegreya Sans" panose="00000500000000000000" pitchFamily="2" charset="0"/>
              </a:rPr>
              <a:t> и имеет высокую интенсивность, поскольку соответствующий переход разрешен. 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02957" y="1491078"/>
            <a:ext cx="6600141" cy="2473291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300" dirty="0">
                <a:latin typeface="Alegreya Sans" panose="00000500000000000000" pitchFamily="2" charset="0"/>
              </a:rPr>
              <a:t>1. </a:t>
            </a:r>
            <a:r>
              <a:rPr lang="ru-RU" sz="1300" dirty="0" err="1">
                <a:latin typeface="Alegreya Sans" panose="00000500000000000000" pitchFamily="2" charset="0"/>
              </a:rPr>
              <a:t>Алканы</a:t>
            </a:r>
            <a:r>
              <a:rPr lang="ru-RU" sz="1300" dirty="0">
                <a:latin typeface="Alegreya Sans" panose="00000500000000000000" pitchFamily="2" charset="0"/>
              </a:rPr>
              <a:t> и </a:t>
            </a:r>
            <a:r>
              <a:rPr lang="ru-RU" sz="1300" dirty="0" err="1" smtClean="0">
                <a:latin typeface="Alegreya Sans" panose="00000500000000000000" pitchFamily="2" charset="0"/>
              </a:rPr>
              <a:t>циклоалканы</a:t>
            </a:r>
            <a:r>
              <a:rPr lang="ru-RU" sz="1300" dirty="0">
                <a:latin typeface="Alegreya Sans" panose="00000500000000000000" pitchFamily="2" charset="0"/>
              </a:rPr>
              <a:t> </a:t>
            </a:r>
            <a:r>
              <a:rPr lang="ru-RU" sz="1300" dirty="0" smtClean="0">
                <a:latin typeface="Alegreya Sans" panose="00000500000000000000" pitchFamily="2" charset="0"/>
              </a:rPr>
              <a:t>- </a:t>
            </a:r>
            <a:r>
              <a:rPr lang="ru-RU" sz="1300" b="1" dirty="0" smtClean="0">
                <a:latin typeface="Alegreya Sans" panose="00000500000000000000" pitchFamily="2" charset="0"/>
              </a:rPr>
              <a:t>насыщенные углеводороды: </a:t>
            </a:r>
            <a:endParaRPr lang="ru-RU" sz="1300" b="1" dirty="0">
              <a:latin typeface="Alegreya Sans" panose="00000500000000000000" pitchFamily="2" charset="0"/>
            </a:endParaRPr>
          </a:p>
          <a:p>
            <a:pPr defTabSz="646447">
              <a:spcBef>
                <a:spcPts val="708"/>
              </a:spcBef>
            </a:pPr>
            <a:r>
              <a:rPr lang="ru-RU" sz="1300" dirty="0" err="1">
                <a:latin typeface="Alegreya Sans" panose="00000500000000000000" pitchFamily="2" charset="0"/>
              </a:rPr>
              <a:t>σ→σ</a:t>
            </a:r>
            <a:r>
              <a:rPr lang="ru-RU" sz="1300" dirty="0">
                <a:latin typeface="Alegreya Sans" panose="00000500000000000000" pitchFamily="2" charset="0"/>
              </a:rPr>
              <a:t>*-переходы, дальняя область </a:t>
            </a:r>
            <a:r>
              <a:rPr lang="ru-RU" sz="1300" dirty="0" smtClean="0">
                <a:latin typeface="Alegreya Sans" panose="00000500000000000000" pitchFamily="2" charset="0"/>
              </a:rPr>
              <a:t>УФ,</a:t>
            </a:r>
          </a:p>
          <a:p>
            <a:pPr defTabSz="646447">
              <a:spcBef>
                <a:spcPts val="708"/>
              </a:spcBef>
            </a:pPr>
            <a:r>
              <a:rPr lang="ru-RU" sz="1300" dirty="0" err="1" smtClean="0">
                <a:latin typeface="Alegreya Sans" panose="00000500000000000000" pitchFamily="2" charset="0"/>
              </a:rPr>
              <a:t>λмакс</a:t>
            </a:r>
            <a:r>
              <a:rPr lang="ru-RU" sz="1300" dirty="0" smtClean="0">
                <a:latin typeface="Alegreya Sans" panose="00000500000000000000" pitchFamily="2" charset="0"/>
              </a:rPr>
              <a:t> </a:t>
            </a:r>
            <a:r>
              <a:rPr lang="ru-RU" sz="1300" dirty="0">
                <a:latin typeface="Alegreya Sans" panose="00000500000000000000" pitchFamily="2" charset="0"/>
              </a:rPr>
              <a:t>(CH4) = 93 </a:t>
            </a:r>
            <a:r>
              <a:rPr lang="ru-RU" sz="1300" dirty="0" err="1">
                <a:latin typeface="Alegreya Sans" panose="00000500000000000000" pitchFamily="2" charset="0"/>
              </a:rPr>
              <a:t>нм</a:t>
            </a:r>
            <a:r>
              <a:rPr lang="ru-RU" sz="1300" dirty="0">
                <a:latin typeface="Alegreya Sans" panose="00000500000000000000" pitchFamily="2" charset="0"/>
              </a:rPr>
              <a:t>, </a:t>
            </a:r>
          </a:p>
          <a:p>
            <a:pPr defTabSz="646447">
              <a:spcBef>
                <a:spcPts val="708"/>
              </a:spcBef>
            </a:pPr>
            <a:r>
              <a:rPr lang="ru-RU" sz="1300" dirty="0" smtClean="0">
                <a:latin typeface="Alegreya Sans" panose="00000500000000000000" pitchFamily="2" charset="0"/>
              </a:rPr>
              <a:t> </a:t>
            </a:r>
            <a:r>
              <a:rPr lang="ru-RU" sz="1300" dirty="0" err="1" smtClean="0">
                <a:latin typeface="Alegreya Sans" panose="00000500000000000000" pitchFamily="2" charset="0"/>
              </a:rPr>
              <a:t>λмакс</a:t>
            </a:r>
            <a:r>
              <a:rPr lang="ru-RU" sz="1300" dirty="0" smtClean="0">
                <a:latin typeface="Alegreya Sans" panose="00000500000000000000" pitchFamily="2" charset="0"/>
              </a:rPr>
              <a:t> </a:t>
            </a:r>
            <a:r>
              <a:rPr lang="ru-RU" sz="1300" dirty="0">
                <a:latin typeface="Alegreya Sans" panose="00000500000000000000" pitchFamily="2" charset="0"/>
              </a:rPr>
              <a:t>(C2H6) = 85 </a:t>
            </a:r>
            <a:r>
              <a:rPr lang="ru-RU" sz="1300" dirty="0" err="1">
                <a:latin typeface="Alegreya Sans" panose="00000500000000000000" pitchFamily="2" charset="0"/>
              </a:rPr>
              <a:t>нм</a:t>
            </a:r>
            <a:r>
              <a:rPr lang="ru-RU" sz="1300" dirty="0">
                <a:latin typeface="Alegreya Sans" panose="00000500000000000000" pitchFamily="2" charset="0"/>
              </a:rPr>
              <a:t>, </a:t>
            </a:r>
          </a:p>
          <a:p>
            <a:pPr algn="just" defTabSz="646447">
              <a:spcBef>
                <a:spcPts val="708"/>
              </a:spcBef>
            </a:pPr>
            <a:r>
              <a:rPr lang="ru-RU" sz="1300" b="1" i="1" dirty="0" err="1">
                <a:latin typeface="Alegreya Sans" panose="00000500000000000000" pitchFamily="2" charset="0"/>
              </a:rPr>
              <a:t>циклобутан</a:t>
            </a:r>
            <a:r>
              <a:rPr lang="ru-RU" sz="1300" b="1" i="1" dirty="0">
                <a:latin typeface="Alegreya Sans" panose="00000500000000000000" pitchFamily="2" charset="0"/>
              </a:rPr>
              <a:t>, </a:t>
            </a:r>
            <a:r>
              <a:rPr lang="ru-RU" sz="1300" b="1" i="1" dirty="0" err="1">
                <a:latin typeface="Alegreya Sans" panose="00000500000000000000" pitchFamily="2" charset="0"/>
              </a:rPr>
              <a:t>циклопентан</a:t>
            </a:r>
            <a:r>
              <a:rPr lang="ru-RU" sz="1300" b="1" i="1" dirty="0">
                <a:latin typeface="Alegreya Sans" panose="00000500000000000000" pitchFamily="2" charset="0"/>
              </a:rPr>
              <a:t> и циклогексан</a:t>
            </a:r>
            <a:r>
              <a:rPr lang="ru-RU" sz="1300" dirty="0">
                <a:latin typeface="Alegreya Sans" panose="00000500000000000000" pitchFamily="2" charset="0"/>
              </a:rPr>
              <a:t> прозрачны до 175 </a:t>
            </a:r>
            <a:r>
              <a:rPr lang="ru-RU" sz="1300" dirty="0" err="1">
                <a:latin typeface="Alegreya Sans" panose="00000500000000000000" pitchFamily="2" charset="0"/>
              </a:rPr>
              <a:t>нм</a:t>
            </a:r>
            <a:r>
              <a:rPr lang="ru-RU" sz="1300" dirty="0">
                <a:latin typeface="Alegreya Sans" panose="00000500000000000000" pitchFamily="2" charset="0"/>
              </a:rPr>
              <a:t>,              </a:t>
            </a:r>
            <a:r>
              <a:rPr lang="ru-RU" sz="1300" b="1" i="1" dirty="0">
                <a:latin typeface="Alegreya Sans" panose="00000500000000000000" pitchFamily="2" charset="0"/>
              </a:rPr>
              <a:t>циклопропан</a:t>
            </a:r>
            <a:r>
              <a:rPr lang="ru-RU" sz="1300" dirty="0">
                <a:latin typeface="Alegreya Sans" panose="00000500000000000000" pitchFamily="2" charset="0"/>
              </a:rPr>
              <a:t> поглощает при 190 </a:t>
            </a:r>
            <a:r>
              <a:rPr lang="ru-RU" sz="1300" dirty="0" err="1">
                <a:latin typeface="Alegreya Sans" panose="00000500000000000000" pitchFamily="2" charset="0"/>
              </a:rPr>
              <a:t>нм</a:t>
            </a:r>
            <a:r>
              <a:rPr lang="ru-RU" sz="1300" dirty="0">
                <a:latin typeface="Alegreya Sans" panose="00000500000000000000" pitchFamily="2" charset="0"/>
              </a:rPr>
              <a:t>. </a:t>
            </a:r>
          </a:p>
          <a:p>
            <a:pPr algn="just" defTabSz="646447">
              <a:spcBef>
                <a:spcPts val="708"/>
              </a:spcBef>
            </a:pPr>
            <a:r>
              <a:rPr lang="ru-RU" sz="1300" b="1" i="1" dirty="0">
                <a:latin typeface="Alegreya Sans" panose="00000500000000000000" pitchFamily="2" charset="0"/>
              </a:rPr>
              <a:t>Насыщенные соединения с </a:t>
            </a:r>
            <a:r>
              <a:rPr lang="ru-RU" sz="1300" b="1" i="1" dirty="0" err="1">
                <a:latin typeface="Alegreya Sans" panose="00000500000000000000" pitchFamily="2" charset="0"/>
              </a:rPr>
              <a:t>гетероатомами</a:t>
            </a:r>
            <a:r>
              <a:rPr lang="ru-RU" sz="1300" dirty="0">
                <a:latin typeface="Alegreya Sans" panose="00000500000000000000" pitchFamily="2" charset="0"/>
              </a:rPr>
              <a:t> (O, N,S и </a:t>
            </a:r>
            <a:r>
              <a:rPr lang="ru-RU" sz="1300" dirty="0" err="1">
                <a:latin typeface="Alegreya Sans" panose="00000500000000000000" pitchFamily="2" charset="0"/>
              </a:rPr>
              <a:t>Hal</a:t>
            </a:r>
            <a:r>
              <a:rPr lang="ru-RU" sz="1300" dirty="0">
                <a:latin typeface="Alegreya Sans" panose="00000500000000000000" pitchFamily="2" charset="0"/>
              </a:rPr>
              <a:t>):</a:t>
            </a:r>
          </a:p>
          <a:p>
            <a:pPr defTabSz="646447">
              <a:spcBef>
                <a:spcPts val="708"/>
              </a:spcBef>
            </a:pPr>
            <a:r>
              <a:rPr lang="ru-RU" sz="1300" dirty="0" err="1">
                <a:latin typeface="Alegreya Sans" panose="00000500000000000000" pitchFamily="2" charset="0"/>
              </a:rPr>
              <a:t>несвязывающие</a:t>
            </a:r>
            <a:r>
              <a:rPr lang="ru-RU" sz="1300" dirty="0">
                <a:latin typeface="Alegreya Sans" panose="00000500000000000000" pitchFamily="2" charset="0"/>
              </a:rPr>
              <a:t> n –электроны,</a:t>
            </a:r>
          </a:p>
          <a:p>
            <a:pPr defTabSz="646447">
              <a:spcBef>
                <a:spcPts val="708"/>
              </a:spcBef>
            </a:pPr>
            <a:r>
              <a:rPr lang="ru-RU" sz="1300" dirty="0">
                <a:latin typeface="Alegreya Sans" panose="00000500000000000000" pitchFamily="2" charset="0"/>
              </a:rPr>
              <a:t>переход </a:t>
            </a:r>
            <a:r>
              <a:rPr lang="ru-RU" sz="1300" dirty="0" err="1">
                <a:latin typeface="Alegreya Sans" panose="00000500000000000000" pitchFamily="2" charset="0"/>
              </a:rPr>
              <a:t>n→σ</a:t>
            </a:r>
            <a:r>
              <a:rPr lang="ru-RU" sz="1300" dirty="0">
                <a:latin typeface="Alegreya Sans" panose="00000500000000000000" pitchFamily="2" charset="0"/>
              </a:rPr>
              <a:t>* требует меньше </a:t>
            </a:r>
            <a:r>
              <a:rPr lang="ru-RU" sz="1300" dirty="0" smtClean="0">
                <a:latin typeface="Alegreya Sans" panose="00000500000000000000" pitchFamily="2" charset="0"/>
              </a:rPr>
              <a:t>энергии </a:t>
            </a:r>
            <a:r>
              <a:rPr lang="ru-RU" sz="1300" dirty="0">
                <a:latin typeface="Alegreya Sans" panose="00000500000000000000" pitchFamily="2" charset="0"/>
              </a:rPr>
              <a:t>чем </a:t>
            </a:r>
            <a:r>
              <a:rPr lang="ru-RU" sz="1300" dirty="0" err="1">
                <a:latin typeface="Alegreya Sans" panose="00000500000000000000" pitchFamily="2" charset="0"/>
              </a:rPr>
              <a:t>σ→</a:t>
            </a:r>
            <a:r>
              <a:rPr lang="ru-RU" sz="1300" dirty="0" err="1" smtClean="0">
                <a:latin typeface="Alegreya Sans" panose="00000500000000000000" pitchFamily="2" charset="0"/>
              </a:rPr>
              <a:t>σ</a:t>
            </a:r>
            <a:r>
              <a:rPr lang="ru-RU" sz="1300" dirty="0" smtClean="0">
                <a:latin typeface="Alegreya Sans" panose="00000500000000000000" pitchFamily="2" charset="0"/>
              </a:rPr>
              <a:t>.</a:t>
            </a:r>
            <a:endParaRPr lang="ru-RU" sz="1300" dirty="0">
              <a:latin typeface="Alegreya Sans" panose="00000500000000000000" pitchFamily="2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8" y="4907376"/>
            <a:ext cx="31623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4315557" y="5573410"/>
            <a:ext cx="4004219" cy="863079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dirty="0" smtClean="0">
                <a:latin typeface="Alegreya Sans" panose="00000500000000000000" pitchFamily="2" charset="0"/>
              </a:rPr>
              <a:t>Рис.6. Схематическое </a:t>
            </a:r>
            <a:r>
              <a:rPr lang="ru-RU" sz="1400" b="1" dirty="0">
                <a:latin typeface="Alegreya Sans" panose="00000500000000000000" pitchFamily="2" charset="0"/>
              </a:rPr>
              <a:t>представление относительных энергий π-МО в молекулах этилена  </a:t>
            </a:r>
          </a:p>
        </p:txBody>
      </p:sp>
    </p:spTree>
    <p:extLst>
      <p:ext uri="{BB962C8B-B14F-4D97-AF65-F5344CB8AC3E}">
        <p14:creationId xmlns:p14="http://schemas.microsoft.com/office/powerpoint/2010/main" val="2887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72" y="426629"/>
            <a:ext cx="7292182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78877"/>
                </a:solidFill>
                <a:latin typeface="Austin Cyr Bold" panose="02020803070702030403" pitchFamily="18" charset="-52"/>
              </a:rPr>
              <a:t>Спектры поглощения основных классов органических соединений.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10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715059" y="1351362"/>
            <a:ext cx="6679272" cy="1056611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dirty="0">
                <a:latin typeface="Alegreya Sans" panose="00000500000000000000" pitchFamily="2" charset="0"/>
              </a:rPr>
              <a:t>3. </a:t>
            </a:r>
            <a:r>
              <a:rPr lang="ru-RU" sz="1400" b="1" dirty="0" err="1">
                <a:latin typeface="Alegreya Sans" panose="00000500000000000000" pitchFamily="2" charset="0"/>
              </a:rPr>
              <a:t>Алкилзамещенные</a:t>
            </a:r>
            <a:r>
              <a:rPr lang="ru-RU" sz="1400" b="1" dirty="0">
                <a:latin typeface="Alegreya Sans" panose="00000500000000000000" pitchFamily="2" charset="0"/>
              </a:rPr>
              <a:t> этилены: 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широкие интенсивные полосы в области 172–195 </a:t>
            </a:r>
            <a:r>
              <a:rPr lang="ru-RU" sz="1400" dirty="0" err="1">
                <a:latin typeface="Alegreya Sans" panose="00000500000000000000" pitchFamily="2" charset="0"/>
              </a:rPr>
              <a:t>нм</a:t>
            </a:r>
            <a:r>
              <a:rPr lang="ru-RU" sz="1400" dirty="0">
                <a:latin typeface="Alegreya Sans" panose="00000500000000000000" pitchFamily="2" charset="0"/>
              </a:rPr>
              <a:t>,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положение полос зависят от числа алкильных групп при двойной связи и от характера расположения (</a:t>
            </a:r>
            <a:r>
              <a:rPr lang="ru-RU" sz="1400" dirty="0" err="1">
                <a:latin typeface="Alegreya Sans" panose="00000500000000000000" pitchFamily="2" charset="0"/>
              </a:rPr>
              <a:t>цис</a:t>
            </a:r>
            <a:r>
              <a:rPr lang="ru-RU" sz="1400" dirty="0">
                <a:latin typeface="Alegreya Sans" panose="00000500000000000000" pitchFamily="2" charset="0"/>
              </a:rPr>
              <a:t>-, транс-) заместителей при двойной связи. 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565031" y="5649404"/>
            <a:ext cx="6031523" cy="663473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dirty="0">
                <a:latin typeface="Alegreya Sans" panose="00000500000000000000" pitchFamily="2" charset="0"/>
              </a:rPr>
              <a:t>Рис. 7. Схематическое представление относительных энергий π-МО в молекулах </a:t>
            </a:r>
            <a:r>
              <a:rPr lang="ru-RU" sz="1400" b="1" dirty="0" err="1">
                <a:latin typeface="Alegreya Sans" panose="00000500000000000000" pitchFamily="2" charset="0"/>
              </a:rPr>
              <a:t>алкилзамещенных</a:t>
            </a:r>
            <a:r>
              <a:rPr lang="ru-RU" sz="1400" b="1" dirty="0">
                <a:latin typeface="Alegreya Sans" panose="00000500000000000000" pitchFamily="2" charset="0"/>
              </a:rPr>
              <a:t> этиленов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86" y="2736886"/>
            <a:ext cx="3722114" cy="281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72" y="426629"/>
            <a:ext cx="7292182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78877"/>
                </a:solidFill>
                <a:latin typeface="Austin Cyr Bold" panose="02020803070702030403" pitchFamily="18" charset="-52"/>
              </a:rPr>
              <a:t>Рентгеновская фотоэлектронная спектроскопия (РФС)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11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37961" y="1144985"/>
            <a:ext cx="6749610" cy="1056611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1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	</a:t>
            </a:r>
            <a:r>
              <a:rPr lang="ru-RU" sz="1400" b="1" i="1" dirty="0" smtClean="0">
                <a:latin typeface="Alegreya Sans" panose="00000500000000000000" pitchFamily="2" charset="0"/>
              </a:rPr>
              <a:t>Рентгеновская </a:t>
            </a:r>
            <a:r>
              <a:rPr lang="ru-RU" sz="1400" b="1" i="1" dirty="0">
                <a:latin typeface="Alegreya Sans" panose="00000500000000000000" pitchFamily="2" charset="0"/>
              </a:rPr>
              <a:t>фотоэлектронная спектроскопия (РФЭС) </a:t>
            </a:r>
            <a:r>
              <a:rPr lang="ru-RU" sz="1400" dirty="0">
                <a:latin typeface="Alegreya Sans" panose="00000500000000000000" pitchFamily="2" charset="0"/>
              </a:rPr>
              <a:t>— полуколичественный спектроскопический метод исследования элементного состава, химического и электронного состояния атомов, на поверхности изучаемого материала. Он основан на явлении внешнего фотоэффекта.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603716" y="5488498"/>
            <a:ext cx="6192738" cy="630948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i="1" dirty="0" smtClean="0">
                <a:latin typeface="Alegreya Sans" panose="00000500000000000000" pitchFamily="2" charset="0"/>
              </a:rPr>
              <a:t>Рис.8</a:t>
            </a:r>
            <a:r>
              <a:rPr lang="ru-RU" sz="1400" b="1" i="1" dirty="0">
                <a:latin typeface="Alegreya Sans" panose="00000500000000000000" pitchFamily="2" charset="0"/>
              </a:rPr>
              <a:t>. Схема монохроматической системы рентгеновской фотоэлектронной спектроскопии (РФЭС).</a:t>
            </a:r>
          </a:p>
        </p:txBody>
      </p:sp>
      <p:pic>
        <p:nvPicPr>
          <p:cNvPr id="9" name="Рисунок 8" descr="C:\Users\MyPC\Desktop\System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5" y="2124211"/>
            <a:ext cx="4958715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46" y="2681654"/>
            <a:ext cx="2762250" cy="20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6324734" y="4847872"/>
            <a:ext cx="2279869" cy="316523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200" b="1" dirty="0" smtClean="0">
                <a:latin typeface="Alegreya Sans" panose="00000500000000000000" pitchFamily="2" charset="0"/>
              </a:rPr>
              <a:t>Рис.9</a:t>
            </a:r>
            <a:r>
              <a:rPr lang="ru-RU" sz="1200" b="1" dirty="0">
                <a:latin typeface="Alegreya Sans" panose="00000500000000000000" pitchFamily="2" charset="0"/>
              </a:rPr>
              <a:t>. Фотоэффект </a:t>
            </a:r>
          </a:p>
        </p:txBody>
      </p:sp>
    </p:spTree>
    <p:extLst>
      <p:ext uri="{BB962C8B-B14F-4D97-AF65-F5344CB8AC3E}">
        <p14:creationId xmlns:p14="http://schemas.microsoft.com/office/powerpoint/2010/main" val="26787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1/1la0HTRgqu9WCk7s8xdbMyJVQniGtBLXKYcrw3PDe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" y="360173"/>
            <a:ext cx="8807119" cy="65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8" y="395569"/>
            <a:ext cx="7292182" cy="324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78877"/>
                </a:solidFill>
                <a:latin typeface="Austin Cyr Bold" panose="02020803070702030403" pitchFamily="18" charset="-52"/>
              </a:rPr>
              <a:t>Электронная </a:t>
            </a:r>
            <a:r>
              <a:rPr lang="ru-RU" sz="2000" dirty="0" err="1">
                <a:solidFill>
                  <a:srgbClr val="078877"/>
                </a:solidFill>
                <a:latin typeface="Austin Cyr Bold" panose="02020803070702030403" pitchFamily="18" charset="-52"/>
              </a:rPr>
              <a:t>оже</a:t>
            </a:r>
            <a:r>
              <a:rPr lang="ru-RU" sz="2000" dirty="0">
                <a:solidFill>
                  <a:srgbClr val="078877"/>
                </a:solidFill>
                <a:latin typeface="Austin Cyr Bold" panose="02020803070702030403" pitchFamily="18" charset="-52"/>
              </a:rPr>
              <a:t>-спектроскопия (ЭОС)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12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95016" y="762897"/>
            <a:ext cx="7571063" cy="659900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1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	</a:t>
            </a:r>
            <a:r>
              <a:rPr lang="ru-RU" sz="1800" b="1" dirty="0" smtClean="0">
                <a:latin typeface="Alegreya Sans" panose="00000500000000000000" pitchFamily="2" charset="0"/>
              </a:rPr>
              <a:t>Метод </a:t>
            </a:r>
            <a:r>
              <a:rPr lang="ru-RU" sz="1800" b="1" dirty="0">
                <a:latin typeface="Alegreya Sans" panose="00000500000000000000" pitchFamily="2" charset="0"/>
              </a:rPr>
              <a:t>позволяет анализировать состав нескольких приповерхностных слоев </a:t>
            </a:r>
            <a:r>
              <a:rPr lang="ru-RU" sz="1800" b="1" dirty="0" smtClean="0">
                <a:latin typeface="Alegreya Sans" panose="00000500000000000000" pitchFamily="2" charset="0"/>
              </a:rPr>
              <a:t>образца, основан на распределении </a:t>
            </a:r>
            <a:r>
              <a:rPr lang="ru-RU" sz="1800" b="1" dirty="0" err="1" smtClean="0">
                <a:latin typeface="Alegreya Sans" panose="00000500000000000000" pitchFamily="2" charset="0"/>
              </a:rPr>
              <a:t>ожэ</a:t>
            </a:r>
            <a:r>
              <a:rPr lang="ru-RU" sz="1800" b="1" dirty="0" smtClean="0">
                <a:latin typeface="Alegreya Sans" panose="00000500000000000000" pitchFamily="2" charset="0"/>
              </a:rPr>
              <a:t>-электронов по энергиям. </a:t>
            </a:r>
            <a:endParaRPr lang="ru-RU" sz="1800" b="1" dirty="0">
              <a:latin typeface="Alegreya Sans" panose="00000500000000000000" pitchFamily="2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6332943" y="2857393"/>
            <a:ext cx="2236197" cy="287116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dirty="0" smtClean="0">
                <a:latin typeface="Alegreya Sans" panose="00000500000000000000" pitchFamily="2" charset="0"/>
              </a:rPr>
              <a:t>Рис.10</a:t>
            </a:r>
            <a:r>
              <a:rPr lang="ru-RU" sz="1400" b="1" dirty="0">
                <a:latin typeface="Alegreya Sans" panose="00000500000000000000" pitchFamily="2" charset="0"/>
              </a:rPr>
              <a:t>. </a:t>
            </a:r>
            <a:r>
              <a:rPr lang="ru-RU" sz="1400" b="1" dirty="0" err="1">
                <a:latin typeface="Alegreya Sans" panose="00000500000000000000" pitchFamily="2" charset="0"/>
              </a:rPr>
              <a:t>Оже</a:t>
            </a:r>
            <a:r>
              <a:rPr lang="ru-RU" sz="1400" b="1" dirty="0">
                <a:latin typeface="Alegreya Sans" panose="00000500000000000000" pitchFamily="2" charset="0"/>
              </a:rPr>
              <a:t>-процесс</a:t>
            </a:r>
          </a:p>
        </p:txBody>
      </p:sp>
      <p:pic>
        <p:nvPicPr>
          <p:cNvPr id="11" name="Рисунок 10" descr="C:\Users\MyPC\Desktop\image-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6" y="1603446"/>
            <a:ext cx="5414475" cy="35815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614669" y="5365690"/>
            <a:ext cx="4695883" cy="1042367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i="1" dirty="0">
                <a:latin typeface="Alegreya Sans" panose="00000500000000000000" pitchFamily="2" charset="0"/>
              </a:rPr>
              <a:t>Для реализации метода ЭОС требуется: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 1. </a:t>
            </a:r>
            <a:r>
              <a:rPr lang="ru-RU" sz="1400" dirty="0" smtClean="0">
                <a:latin typeface="Alegreya Sans" panose="00000500000000000000" pitchFamily="2" charset="0"/>
              </a:rPr>
              <a:t> вакуумная </a:t>
            </a:r>
            <a:r>
              <a:rPr lang="ru-RU" sz="1400" dirty="0">
                <a:latin typeface="Alegreya Sans" panose="00000500000000000000" pitchFamily="2" charset="0"/>
              </a:rPr>
              <a:t>система;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 </a:t>
            </a:r>
            <a:r>
              <a:rPr lang="ru-RU" sz="1400" dirty="0" smtClean="0">
                <a:latin typeface="Alegreya Sans" panose="00000500000000000000" pitchFamily="2" charset="0"/>
              </a:rPr>
              <a:t>2. электронная </a:t>
            </a:r>
            <a:r>
              <a:rPr lang="ru-RU" sz="1400" dirty="0">
                <a:latin typeface="Alegreya Sans" panose="00000500000000000000" pitchFamily="2" charset="0"/>
              </a:rPr>
              <a:t>пушка для бомбардировки образца;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 </a:t>
            </a:r>
            <a:r>
              <a:rPr lang="ru-RU" sz="1400" dirty="0" smtClean="0">
                <a:latin typeface="Alegreya Sans" panose="00000500000000000000" pitchFamily="2" charset="0"/>
              </a:rPr>
              <a:t>3. анализатор </a:t>
            </a:r>
            <a:r>
              <a:rPr lang="ru-RU" sz="1400" dirty="0">
                <a:latin typeface="Alegreya Sans" panose="00000500000000000000" pitchFamily="2" charset="0"/>
              </a:rPr>
              <a:t>энергий эмитированных электронов. </a:t>
            </a:r>
          </a:p>
        </p:txBody>
      </p:sp>
    </p:spTree>
    <p:extLst>
      <p:ext uri="{BB962C8B-B14F-4D97-AF65-F5344CB8AC3E}">
        <p14:creationId xmlns:p14="http://schemas.microsoft.com/office/powerpoint/2010/main" val="21954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9727" y="4912176"/>
            <a:ext cx="6348360" cy="1555906"/>
          </a:xfrm>
        </p:spPr>
        <p:txBody>
          <a:bodyPr vert="horz" lIns="78203" tIns="39101" rIns="78203" bIns="39101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763" dirty="0">
                <a:solidFill>
                  <a:srgbClr val="007366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3763" dirty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3763" dirty="0">
                <a:solidFill>
                  <a:srgbClr val="007366"/>
                </a:solidFill>
                <a:latin typeface="Austin Cyr Bold" panose="02020803070702030403" pitchFamily="18" charset="-52"/>
              </a:rPr>
              <a:t>ЗА УДЕЛЁННОЕ ВРЕМЯ!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2" y="388311"/>
            <a:ext cx="3894680" cy="1319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58" y="1708027"/>
            <a:ext cx="6049108" cy="41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161" y="426629"/>
            <a:ext cx="3933111" cy="59582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Методы познания в химии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 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92293" y="1291919"/>
            <a:ext cx="8176845" cy="2358834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351" dirty="0">
                <a:solidFill>
                  <a:srgbClr val="078877"/>
                </a:solidFill>
                <a:latin typeface="Alegreya Sans Medium" panose="00000600000000000000" pitchFamily="2" charset="0"/>
              </a:rPr>
              <a:t>	</a:t>
            </a:r>
            <a:r>
              <a:rPr lang="ru-RU" sz="1500" dirty="0" smtClean="0">
                <a:latin typeface="Alegreya Sans Medium" panose="00000600000000000000" pitchFamily="2" charset="0"/>
              </a:rPr>
              <a:t>С </a:t>
            </a:r>
            <a:r>
              <a:rPr lang="ru-RU" sz="1500" dirty="0">
                <a:latin typeface="Alegreya Sans Medium" panose="00000600000000000000" pitchFamily="2" charset="0"/>
              </a:rPr>
              <a:t>ее помощью изучают электронное и пространственное строение молекул, устанавливают положения </a:t>
            </a:r>
            <a:r>
              <a:rPr lang="ru-RU" sz="1500" dirty="0" err="1">
                <a:latin typeface="Alegreya Sans Medium" panose="00000600000000000000" pitchFamily="2" charset="0"/>
              </a:rPr>
              <a:t>таутомерных</a:t>
            </a:r>
            <a:r>
              <a:rPr lang="ru-RU" sz="1500" dirty="0">
                <a:latin typeface="Alegreya Sans Medium" panose="00000600000000000000" pitchFamily="2" charset="0"/>
              </a:rPr>
              <a:t> равновесий, определяют константы диссоциации кислот и оснований, кинетические параметры реакций, оценивают энергетику разнообразных внутри- и межмолекулярных взаимодействий</a:t>
            </a:r>
            <a:r>
              <a:rPr lang="ru-RU" sz="1500" dirty="0" smtClean="0">
                <a:latin typeface="Alegreya Sans Medium" panose="00000600000000000000" pitchFamily="2" charset="0"/>
              </a:rPr>
              <a:t>.</a:t>
            </a:r>
            <a:endParaRPr lang="ru-RU" sz="1500" dirty="0">
              <a:latin typeface="Alegreya Sans Medium" panose="00000600000000000000" pitchFamily="2" charset="0"/>
            </a:endParaRP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b="1" i="1" dirty="0">
                <a:solidFill>
                  <a:srgbClr val="1B9282"/>
                </a:solidFill>
                <a:latin typeface="Alegreya Sans Medium" panose="00000600000000000000" pitchFamily="2" charset="0"/>
              </a:rPr>
              <a:t>Три основных подхода: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dirty="0" smtClean="0">
                <a:latin typeface="Alegreya Sans Medium" panose="00000600000000000000" pitchFamily="2" charset="0"/>
              </a:rPr>
              <a:t>1) применение </a:t>
            </a:r>
            <a:r>
              <a:rPr lang="ru-RU" sz="1500" dirty="0">
                <a:latin typeface="Alegreya Sans Medium" panose="00000600000000000000" pitchFamily="2" charset="0"/>
              </a:rPr>
              <a:t>рентгеновских лучей для возбуждения электронов внутренних </a:t>
            </a:r>
            <a:r>
              <a:rPr lang="ru-RU" sz="1500" dirty="0" smtClean="0">
                <a:latin typeface="Alegreya Sans Medium" panose="00000600000000000000" pitchFamily="2" charset="0"/>
              </a:rPr>
              <a:t>оболочек </a:t>
            </a:r>
            <a:r>
              <a:rPr lang="ru-RU" sz="1500" dirty="0">
                <a:latin typeface="Alegreya Sans Medium" panose="00000600000000000000" pitchFamily="2" charset="0"/>
              </a:rPr>
              <a:t>или метод рентгеновской фотоэлектронной спектроскопии (РФС);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dirty="0" smtClean="0">
                <a:latin typeface="Alegreya Sans Medium" panose="00000600000000000000" pitchFamily="2" charset="0"/>
              </a:rPr>
              <a:t>2) использование </a:t>
            </a:r>
            <a:r>
              <a:rPr lang="ru-RU" sz="1500" dirty="0">
                <a:latin typeface="Alegreya Sans Medium" panose="00000600000000000000" pitchFamily="2" charset="0"/>
              </a:rPr>
              <a:t>более мягкого ультрафиолетового излучения, позволяющего исследовать валентные уровни, или ультрафиолетовая электронная спектроскопия (УФС);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dirty="0">
                <a:latin typeface="Alegreya Sans Medium" panose="00000600000000000000" pitchFamily="2" charset="0"/>
              </a:rPr>
              <a:t>3) </a:t>
            </a:r>
            <a:r>
              <a:rPr lang="ru-RU" sz="1500" dirty="0" smtClean="0">
                <a:latin typeface="Alegreya Sans Medium" panose="00000600000000000000" pitchFamily="2" charset="0"/>
              </a:rPr>
              <a:t> исследование </a:t>
            </a:r>
            <a:r>
              <a:rPr lang="ru-RU" sz="1500" dirty="0" err="1">
                <a:latin typeface="Alegreya Sans Medium" panose="00000600000000000000" pitchFamily="2" charset="0"/>
              </a:rPr>
              <a:t>оже</a:t>
            </a:r>
            <a:r>
              <a:rPr lang="ru-RU" sz="1500" dirty="0">
                <a:latin typeface="Alegreya Sans Medium" panose="00000600000000000000" pitchFamily="2" charset="0"/>
              </a:rPr>
              <a:t>-электронов или электронная </a:t>
            </a:r>
            <a:r>
              <a:rPr lang="ru-RU" sz="1500" dirty="0" err="1">
                <a:latin typeface="Alegreya Sans Medium" panose="00000600000000000000" pitchFamily="2" charset="0"/>
              </a:rPr>
              <a:t>оже</a:t>
            </a:r>
            <a:r>
              <a:rPr lang="ru-RU" sz="1500" dirty="0">
                <a:latin typeface="Alegreya Sans Medium" panose="00000600000000000000" pitchFamily="2" charset="0"/>
              </a:rPr>
              <a:t>-спектроскопия (ЭОС).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b="1" i="1" dirty="0">
                <a:solidFill>
                  <a:srgbClr val="1B9282"/>
                </a:solidFill>
                <a:latin typeface="Alegreya Sans Medium" panose="00000600000000000000" pitchFamily="2" charset="0"/>
              </a:rPr>
              <a:t>Группы спектроскопических </a:t>
            </a:r>
            <a:r>
              <a:rPr lang="ru-RU" sz="1500" b="1" i="1" dirty="0" smtClean="0">
                <a:solidFill>
                  <a:srgbClr val="1B9282"/>
                </a:solidFill>
                <a:latin typeface="Alegreya Sans Medium" panose="00000600000000000000" pitchFamily="2" charset="0"/>
              </a:rPr>
              <a:t>методов</a:t>
            </a:r>
            <a:r>
              <a:rPr lang="ru-RU" sz="1500" i="1" dirty="0">
                <a:solidFill>
                  <a:srgbClr val="1B9282"/>
                </a:solidFill>
                <a:latin typeface="Alegreya Sans Medium" panose="00000600000000000000" pitchFamily="2" charset="0"/>
              </a:rPr>
              <a:t>:</a:t>
            </a:r>
            <a:r>
              <a:rPr lang="ru-RU" sz="1500" i="1" dirty="0" smtClean="0">
                <a:solidFill>
                  <a:srgbClr val="1B9282"/>
                </a:solidFill>
                <a:latin typeface="Alegreya Sans Medium" panose="00000600000000000000" pitchFamily="2" charset="0"/>
              </a:rPr>
              <a:t> </a:t>
            </a:r>
            <a:endParaRPr lang="ru-RU" sz="1500" i="1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dirty="0">
                <a:latin typeface="Alegreya Sans Medium" panose="00000600000000000000" pitchFamily="2" charset="0"/>
              </a:rPr>
              <a:t>1.	методы исследования структурных и энергетических характеристик поверхности;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dirty="0">
                <a:latin typeface="Alegreya Sans Medium" panose="00000600000000000000" pitchFamily="2" charset="0"/>
              </a:rPr>
              <a:t>2.	методы анализа химического состава поверхности;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500" dirty="0">
                <a:latin typeface="Alegreya Sans Medium" panose="00000600000000000000" pitchFamily="2" charset="0"/>
              </a:rPr>
              <a:t>3.	методы исследования кинетики поверхностных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34928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93" y="829321"/>
            <a:ext cx="6720682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Характеристика ультрафиолетового и видимого электромагнитного излучения. Закон </a:t>
            </a:r>
            <a:r>
              <a:rPr lang="ru-RU" sz="2400" dirty="0" err="1" smtClean="0">
                <a:solidFill>
                  <a:srgbClr val="078877"/>
                </a:solidFill>
                <a:latin typeface="Austin Cyr Bold" panose="02020803070702030403" pitchFamily="18" charset="-52"/>
              </a:rPr>
              <a:t>Бугера</a:t>
            </a:r>
            <a:r>
              <a:rPr lang="ru-RU" sz="24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-Ламберта-</a:t>
            </a:r>
            <a:r>
              <a:rPr lang="ru-RU" sz="2400" dirty="0" err="1" smtClean="0">
                <a:solidFill>
                  <a:srgbClr val="078877"/>
                </a:solidFill>
                <a:latin typeface="Austin Cyr Bold" panose="02020803070702030403" pitchFamily="18" charset="-52"/>
              </a:rPr>
              <a:t>Бера</a:t>
            </a:r>
            <a:endParaRPr lang="ru-RU" sz="24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3 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77995" y="1530444"/>
            <a:ext cx="5305120" cy="4464833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351" dirty="0">
                <a:solidFill>
                  <a:srgbClr val="078877"/>
                </a:solidFill>
                <a:latin typeface="Alegreya Sans Medium" panose="00000600000000000000" pitchFamily="2" charset="0"/>
              </a:rPr>
              <a:t>	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Ультрафиолетовым (УФ) излучением</a:t>
            </a:r>
            <a:r>
              <a:rPr lang="ru-RU" sz="1400" dirty="0" smtClean="0">
                <a:latin typeface="Alegreya Sans Medium" panose="00000600000000000000" pitchFamily="2" charset="0"/>
              </a:rPr>
              <a:t>, или ультрафиолетовым светом, называется электромагнитное излучение с длинами волн 200–400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нм</a:t>
            </a:r>
            <a:r>
              <a:rPr lang="ru-RU" sz="1400" dirty="0" smtClean="0">
                <a:latin typeface="Alegreya Sans Medium" panose="00000600000000000000" pitchFamily="2" charset="0"/>
              </a:rPr>
              <a:t>.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b="1" i="1" dirty="0" smtClean="0">
                <a:latin typeface="Alegreya Sans Medium" panose="00000600000000000000" pitchFamily="2" charset="0"/>
              </a:rPr>
              <a:t>      Видимым излучением, </a:t>
            </a:r>
            <a:r>
              <a:rPr lang="ru-RU" sz="1400" dirty="0" smtClean="0">
                <a:latin typeface="Alegreya Sans Medium" panose="00000600000000000000" pitchFamily="2" charset="0"/>
              </a:rPr>
              <a:t>или видимым светом называется электромагнитное излучение с длинами волн 400–750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нм</a:t>
            </a:r>
            <a:r>
              <a:rPr lang="ru-RU" sz="1400" dirty="0" smtClean="0">
                <a:latin typeface="Alegreya Sans Medium" panose="00000600000000000000" pitchFamily="2" charset="0"/>
              </a:rPr>
              <a:t>, которое воспринимается человеческим глазом в виде цветовых ощущений.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b="1" dirty="0" smtClean="0">
                <a:latin typeface="Alegreya Sans Medium" panose="00000600000000000000" pitchFamily="2" charset="0"/>
              </a:rPr>
              <a:t>Пять типов молекулярных </a:t>
            </a:r>
            <a:r>
              <a:rPr lang="ru-RU" sz="1400" b="1" dirty="0" err="1" smtClean="0">
                <a:latin typeface="Alegreya Sans Medium" panose="00000600000000000000" pitchFamily="2" charset="0"/>
              </a:rPr>
              <a:t>орбиталей</a:t>
            </a:r>
            <a:r>
              <a:rPr lang="ru-RU" sz="1400" b="1" dirty="0" smtClean="0">
                <a:latin typeface="Alegreya Sans Medium" panose="00000600000000000000" pitchFamily="2" charset="0"/>
              </a:rPr>
              <a:t>: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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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n. </a:t>
            </a:r>
            <a:endParaRPr lang="ru-RU" sz="1400" b="1" dirty="0" smtClean="0">
              <a:latin typeface="Alegreya Sans Medium" panose="00000600000000000000" pitchFamily="2" charset="0"/>
            </a:endParaRP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b="1" i="1" dirty="0" smtClean="0">
                <a:latin typeface="Alegreya Sans Medium" panose="00000600000000000000" pitchFamily="2" charset="0"/>
              </a:rPr>
              <a:t>1.	</a:t>
            </a:r>
            <a:r>
              <a:rPr lang="ru-RU" sz="1400" b="1" i="1" dirty="0" err="1" smtClean="0">
                <a:latin typeface="Alegreya Sans Medium" panose="00000600000000000000" pitchFamily="2" charset="0"/>
              </a:rPr>
              <a:t>Орбитали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 </a:t>
            </a:r>
            <a:r>
              <a:rPr 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- связывающие: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1400" dirty="0" smtClean="0">
                <a:latin typeface="Alegreya Sans Medium" panose="00000600000000000000" pitchFamily="2" charset="0"/>
              </a:rPr>
              <a:t>-электроны одинарных (C–C, C–H, C–O, C–N, C–S, C–</a:t>
            </a:r>
            <a:r>
              <a:rPr lang="ru-RU" sz="1400" dirty="0" err="1" smtClean="0">
                <a:latin typeface="Alegreya Sans Medium" panose="00000600000000000000" pitchFamily="2" charset="0"/>
              </a:rPr>
              <a:t>Hlg</a:t>
            </a:r>
            <a:r>
              <a:rPr lang="ru-RU" sz="1400" dirty="0" smtClean="0">
                <a:latin typeface="Alegreya Sans Medium" panose="00000600000000000000" pitchFamily="2" charset="0"/>
              </a:rPr>
              <a:t> и др.) и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sz="1400" dirty="0" smtClean="0">
                <a:latin typeface="Alegreya Sans Medium" panose="00000600000000000000" pitchFamily="2" charset="0"/>
              </a:rPr>
              <a:t>-электроны кратных связей (С=С, С=N, C=O, C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ru-RU" sz="1400" dirty="0" smtClean="0">
                <a:latin typeface="Alegreya Sans Medium" panose="00000600000000000000" pitchFamily="2" charset="0"/>
              </a:rPr>
              <a:t>C, C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ru-RU" sz="1400" dirty="0" smtClean="0">
                <a:latin typeface="Alegreya Sans Medium" panose="00000600000000000000" pitchFamily="2" charset="0"/>
              </a:rPr>
              <a:t>N и др.) </a:t>
            </a:r>
          </a:p>
          <a:p>
            <a:pPr marL="228600" indent="-228600" algn="just" defTabSz="646447">
              <a:lnSpc>
                <a:spcPct val="100000"/>
              </a:lnSpc>
              <a:spcBef>
                <a:spcPts val="708"/>
              </a:spcBef>
              <a:buAutoNum type="arabicPeriod" startAt="2"/>
            </a:pPr>
            <a:r>
              <a:rPr lang="ru-RU" sz="1400" b="1" i="1" dirty="0" smtClean="0">
                <a:latin typeface="Alegreya Sans Medium" panose="00000600000000000000" pitchFamily="2" charset="0"/>
              </a:rPr>
              <a:t>    Связывающим </a:t>
            </a:r>
            <a:r>
              <a:rPr lang="ru-RU" sz="1400" b="1" i="1" dirty="0" err="1" smtClean="0">
                <a:latin typeface="Alegreya Sans Medium" panose="00000600000000000000" pitchFamily="2" charset="0"/>
              </a:rPr>
              <a:t>орбиталям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 </a:t>
            </a:r>
            <a:r>
              <a:rPr lang="ru-RU" sz="1400" b="1" i="1" dirty="0" err="1" smtClean="0">
                <a:latin typeface="Alegreya Sans Medium" panose="00000600000000000000" pitchFamily="2" charset="0"/>
              </a:rPr>
              <a:t>соответсвуют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 разрыхляющие (</a:t>
            </a:r>
            <a:r>
              <a:rPr lang="ru-RU" sz="1400" b="1" i="1" dirty="0" err="1" smtClean="0">
                <a:latin typeface="Alegreya Sans Medium" panose="00000600000000000000" pitchFamily="2" charset="0"/>
              </a:rPr>
              <a:t>антисвязывающие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) </a:t>
            </a:r>
            <a:r>
              <a:rPr lang="ru-RU" sz="1400" b="1" i="1" dirty="0" err="1" smtClean="0">
                <a:latin typeface="Alegreya Sans Medium" panose="00000600000000000000" pitchFamily="2" charset="0"/>
              </a:rPr>
              <a:t>орбитали</a:t>
            </a:r>
            <a:r>
              <a:rPr lang="ru-RU" sz="1400" b="1" i="1" dirty="0" smtClean="0">
                <a:latin typeface="Alegreya Sans Medium" panose="00000600000000000000" pitchFamily="2" charset="0"/>
              </a:rPr>
              <a:t> </a:t>
            </a:r>
            <a:r>
              <a:rPr 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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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молекулы, содержащие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гетероатомы</a:t>
            </a:r>
            <a:r>
              <a:rPr lang="ru-RU" sz="1400" dirty="0" smtClean="0">
                <a:latin typeface="Alegreya Sans Medium" panose="00000600000000000000" pitchFamily="2" charset="0"/>
              </a:rPr>
              <a:t> с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неподеленными</a:t>
            </a:r>
            <a:r>
              <a:rPr lang="ru-RU" sz="1400" dirty="0" smtClean="0">
                <a:latin typeface="Alegreya Sans Medium" panose="00000600000000000000" pitchFamily="2" charset="0"/>
              </a:rPr>
              <a:t> электронными парами (O: , N: , S: ,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Hlg</a:t>
            </a:r>
            <a:r>
              <a:rPr lang="ru-RU" sz="1400" dirty="0" smtClean="0">
                <a:latin typeface="Alegreya Sans Medium" panose="00000600000000000000" pitchFamily="2" charset="0"/>
              </a:rPr>
              <a:t>: и др., имеют также n-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орбитали</a:t>
            </a:r>
            <a:r>
              <a:rPr lang="ru-RU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несвязывающих</a:t>
            </a:r>
            <a:r>
              <a:rPr lang="ru-RU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неподеленных</a:t>
            </a:r>
            <a:r>
              <a:rPr lang="ru-RU" sz="1400" dirty="0" smtClean="0">
                <a:latin typeface="Alegreya Sans Medium" panose="00000600000000000000" pitchFamily="2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2979055"/>
            <a:ext cx="3358482" cy="27974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060257" y="6217610"/>
            <a:ext cx="4009113" cy="569075"/>
          </a:xfrm>
          <a:prstGeom prst="rect">
            <a:avLst/>
          </a:prstGeom>
        </p:spPr>
        <p:txBody>
          <a:bodyPr vert="horz" lIns="58652" tIns="29327" rIns="58652" bIns="29327" rtlCol="0">
            <a:normAutofit fontScale="925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153" b="1" dirty="0" smtClean="0">
                <a:latin typeface="Alegreya Sans" panose="00000500000000000000" pitchFamily="2" charset="0"/>
              </a:rPr>
              <a:t>Рис.1</a:t>
            </a:r>
            <a:r>
              <a:rPr lang="ru-RU" sz="1153" b="1" dirty="0">
                <a:latin typeface="Alegreya Sans" panose="00000500000000000000" pitchFamily="2" charset="0"/>
              </a:rPr>
              <a:t>. Валентные молекулярные </a:t>
            </a:r>
            <a:r>
              <a:rPr lang="ru-RU" sz="1153" b="1" dirty="0" err="1">
                <a:latin typeface="Alegreya Sans" panose="00000500000000000000" pitchFamily="2" charset="0"/>
              </a:rPr>
              <a:t>орбитали</a:t>
            </a:r>
            <a:r>
              <a:rPr lang="ru-RU" sz="1153" b="1" dirty="0">
                <a:latin typeface="Alegreya Sans" panose="00000500000000000000" pitchFamily="2" charset="0"/>
              </a:rPr>
              <a:t> (МО) и электронные переходы в молекулах органических </a:t>
            </a:r>
            <a:r>
              <a:rPr lang="ru-RU" sz="1153" b="1" dirty="0" smtClean="0">
                <a:latin typeface="Alegreya Sans" panose="00000500000000000000" pitchFamily="2" charset="0"/>
              </a:rPr>
              <a:t>соединений (в диапазоне 200-750 </a:t>
            </a:r>
            <a:r>
              <a:rPr lang="ru-RU" sz="1153" b="1" dirty="0" err="1" smtClean="0">
                <a:latin typeface="Alegreya Sans" panose="00000500000000000000" pitchFamily="2" charset="0"/>
              </a:rPr>
              <a:t>нм</a:t>
            </a:r>
            <a:r>
              <a:rPr lang="ru-RU" sz="1153" b="1" dirty="0" smtClean="0">
                <a:latin typeface="Alegreya Sans" panose="00000500000000000000" pitchFamily="2" charset="0"/>
              </a:rPr>
              <a:t>)</a:t>
            </a:r>
            <a:endParaRPr lang="ru-RU" sz="1153" b="1" dirty="0">
              <a:latin typeface="Alegreya Sans" panose="000005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72" y="426629"/>
            <a:ext cx="7485614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Поглощение монохроматического электромагнитного излучения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4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04371" y="1204547"/>
            <a:ext cx="5375459" cy="2489630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351" dirty="0">
                <a:solidFill>
                  <a:srgbClr val="078877"/>
                </a:solidFill>
                <a:latin typeface="Alegreya Sans Medium" panose="00000600000000000000" pitchFamily="2" charset="0"/>
              </a:rPr>
              <a:t>	</a:t>
            </a:r>
            <a:r>
              <a:rPr lang="ru-RU" sz="1400" b="1" dirty="0">
                <a:latin typeface="Alegreya Sans Medium" panose="00000600000000000000" pitchFamily="2" charset="0"/>
              </a:rPr>
              <a:t>Законом </a:t>
            </a:r>
            <a:r>
              <a:rPr lang="ru-RU" sz="1400" b="1" dirty="0" err="1" smtClean="0">
                <a:latin typeface="Alegreya Sans Medium" panose="00000600000000000000" pitchFamily="2" charset="0"/>
              </a:rPr>
              <a:t>Бугера</a:t>
            </a:r>
            <a:r>
              <a:rPr lang="ru-RU" sz="1400" b="1" dirty="0" smtClean="0">
                <a:latin typeface="Alegreya Sans Medium" panose="00000600000000000000" pitchFamily="2" charset="0"/>
              </a:rPr>
              <a:t>-Ламберта-</a:t>
            </a:r>
            <a:r>
              <a:rPr lang="ru-RU" sz="1400" b="1" dirty="0" err="1" smtClean="0">
                <a:latin typeface="Alegreya Sans Medium" panose="00000600000000000000" pitchFamily="2" charset="0"/>
              </a:rPr>
              <a:t>Бера</a:t>
            </a:r>
            <a:r>
              <a:rPr lang="ru-RU" sz="1400" b="1" dirty="0">
                <a:latin typeface="Alegreya Sans Medium" panose="00000600000000000000" pitchFamily="2" charset="0"/>
              </a:rPr>
              <a:t>:</a:t>
            </a:r>
            <a:r>
              <a:rPr lang="ru-RU" sz="1400" b="1" dirty="0" smtClean="0">
                <a:latin typeface="Alegreya Sans Medium" panose="00000600000000000000" pitchFamily="2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lgI</a:t>
            </a:r>
            <a:r>
              <a:rPr lang="ru-RU" sz="1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/I=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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где </a:t>
            </a:r>
            <a:r>
              <a:rPr lang="ru-RU" sz="1400" b="1" dirty="0">
                <a:latin typeface="Alegreya Sans Medium" panose="00000600000000000000" pitchFamily="2" charset="0"/>
              </a:rPr>
              <a:t>D</a:t>
            </a:r>
            <a:r>
              <a:rPr lang="ru-RU" sz="1400" dirty="0">
                <a:latin typeface="Alegreya Sans Medium" panose="00000600000000000000" pitchFamily="2" charset="0"/>
              </a:rPr>
              <a:t> – оптическая плотность;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>
                <a:latin typeface="Alegreya Sans Medium" panose="00000600000000000000" pitchFamily="2" charset="0"/>
              </a:rPr>
              <a:t>– интенсивность падающего света;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>
                <a:latin typeface="Alegreya Sans Medium" panose="00000600000000000000" pitchFamily="2" charset="0"/>
              </a:rPr>
              <a:t>– интенсивность прошедшего света;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b="1" dirty="0">
                <a:latin typeface="Alegreya Sans Medium" panose="00000600000000000000" pitchFamily="2" charset="0"/>
              </a:rPr>
              <a:t>с</a:t>
            </a:r>
            <a:r>
              <a:rPr lang="ru-RU" sz="1400" dirty="0">
                <a:latin typeface="Alegreya Sans Medium" panose="00000600000000000000" pitchFamily="2" charset="0"/>
              </a:rPr>
              <a:t> – молярная концентрация вещества, моль/л;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600" b="1" dirty="0">
                <a:latin typeface="Alegreya Sans Medium" panose="00000600000000000000" pitchFamily="2" charset="0"/>
              </a:rPr>
              <a:t>l</a:t>
            </a:r>
            <a:r>
              <a:rPr lang="ru-RU" sz="1400" dirty="0">
                <a:latin typeface="Alegreya Sans Medium" panose="00000600000000000000" pitchFamily="2" charset="0"/>
              </a:rPr>
              <a:t> – длина пути света, см;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>
                <a:latin typeface="Alegreya Sans Medium" panose="00000600000000000000" pitchFamily="2" charset="0"/>
              </a:rPr>
              <a:t>– молярный коэффициент экстинкции (поглощения), </a:t>
            </a:r>
            <a:r>
              <a:rPr lang="ru-RU" sz="1400" dirty="0" smtClean="0">
                <a:latin typeface="Alegreya Sans Medium" panose="00000600000000000000" pitchFamily="2" charset="0"/>
              </a:rPr>
              <a:t>л/</a:t>
            </a:r>
            <a:r>
              <a:rPr lang="ru-RU" sz="1400" dirty="0" err="1" smtClean="0">
                <a:latin typeface="Alegreya Sans Medium" panose="00000600000000000000" pitchFamily="2" charset="0"/>
              </a:rPr>
              <a:t>моль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400" dirty="0" err="1" smtClean="0">
                <a:latin typeface="Alegreya Sans Medium" panose="00000600000000000000" pitchFamily="2" charset="0"/>
              </a:rPr>
              <a:t>см</a:t>
            </a:r>
            <a:r>
              <a:rPr lang="ru-RU" sz="1400" dirty="0">
                <a:latin typeface="Alegreya Sans Medium" panose="00000600000000000000" pitchFamily="2" charset="0"/>
              </a:rPr>
              <a:t>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1466358" y="5979605"/>
            <a:ext cx="6543434" cy="403540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dirty="0">
                <a:latin typeface="Alegreya Sans" panose="00000500000000000000" pitchFamily="2" charset="0"/>
              </a:rPr>
              <a:t>Рис. 2. Поглощение электромагнитного излучения раствором вещества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1" y="3422009"/>
            <a:ext cx="3561439" cy="25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72" y="1459216"/>
            <a:ext cx="1921382" cy="21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72" y="426629"/>
            <a:ext cx="7292182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Электронный спектр поглощения. Принципиальная схема спектрофотометра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5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437578" y="1313763"/>
            <a:ext cx="8514133" cy="2402257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en-US" sz="1351" dirty="0">
                <a:solidFill>
                  <a:srgbClr val="078877"/>
                </a:solidFill>
                <a:latin typeface="Alegreya Sans Medium" panose="00000600000000000000" pitchFamily="2" charset="0"/>
              </a:rPr>
              <a:t>	</a:t>
            </a:r>
            <a:r>
              <a:rPr lang="ru-RU" sz="1400" dirty="0" smtClean="0">
                <a:latin typeface="Alegreya Sans Medium" panose="00000600000000000000" pitchFamily="2" charset="0"/>
              </a:rPr>
              <a:t>Электронные </a:t>
            </a:r>
            <a:r>
              <a:rPr lang="ru-RU" sz="1400" dirty="0">
                <a:latin typeface="Alegreya Sans Medium" panose="00000600000000000000" pitchFamily="2" charset="0"/>
              </a:rPr>
              <a:t>спектры или спектры в ультрафиолетовой и видимой областях </a:t>
            </a:r>
            <a:endParaRPr lang="ru-RU" sz="1400" dirty="0" smtClean="0">
              <a:latin typeface="Alegreya Sans Medium" panose="00000600000000000000" pitchFamily="2" charset="0"/>
            </a:endParaRP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представляют </a:t>
            </a:r>
            <a:r>
              <a:rPr lang="ru-RU" sz="1400" dirty="0">
                <a:latin typeface="Alegreya Sans Medium" panose="00000600000000000000" pitchFamily="2" charset="0"/>
              </a:rPr>
              <a:t>собой зависимость поглощения излучения от длины волны излучения.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>
                <a:latin typeface="Alegreya Sans Medium" panose="00000600000000000000" pitchFamily="2" charset="0"/>
              </a:rPr>
              <a:t>Меры поглощения: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200" dirty="0">
                <a:latin typeface="Alegreya Sans Medium" panose="00000600000000000000" pitchFamily="2" charset="0"/>
              </a:rPr>
              <a:t>1</a:t>
            </a:r>
            <a:r>
              <a:rPr lang="ru-RU" sz="1400" dirty="0" smtClean="0">
                <a:latin typeface="Alegreya Sans Medium" panose="00000600000000000000" pitchFamily="2" charset="0"/>
              </a:rPr>
              <a:t>.</a:t>
            </a:r>
            <a:r>
              <a:rPr lang="en-US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smtClean="0">
                <a:latin typeface="Alegreya Sans Medium" panose="00000600000000000000" pitchFamily="2" charset="0"/>
              </a:rPr>
              <a:t>оптическая </a:t>
            </a:r>
            <a:r>
              <a:rPr lang="ru-RU" sz="1400" dirty="0">
                <a:latin typeface="Alegreya Sans Medium" panose="00000600000000000000" pitchFamily="2" charset="0"/>
              </a:rPr>
              <a:t>плотность D;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2.</a:t>
            </a:r>
            <a:r>
              <a:rPr lang="en-US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smtClean="0">
                <a:latin typeface="Alegreya Sans Medium" panose="00000600000000000000" pitchFamily="2" charset="0"/>
              </a:rPr>
              <a:t>коэффициент </a:t>
            </a:r>
            <a:r>
              <a:rPr lang="ru-RU" sz="1400" dirty="0">
                <a:latin typeface="Alegreya Sans Medium" panose="00000600000000000000" pitchFamily="2" charset="0"/>
              </a:rPr>
              <a:t>экстинкции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>
                <a:latin typeface="Alegreya Sans Medium" panose="00000600000000000000" pitchFamily="2" charset="0"/>
              </a:rPr>
              <a:t>или его десятичный логарифм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lg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 smtClean="0">
                <a:latin typeface="Alegreya Sans Medium" panose="00000600000000000000" pitchFamily="2" charset="0"/>
              </a:rPr>
              <a:t> </a:t>
            </a:r>
            <a:endParaRPr lang="ru-RU" sz="1400" dirty="0">
              <a:latin typeface="Alegreya Sans Medium" panose="00000600000000000000" pitchFamily="2" charset="0"/>
            </a:endParaRPr>
          </a:p>
          <a:p>
            <a:pPr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b="1" dirty="0">
                <a:latin typeface="Alegreya Sans Medium" panose="00000600000000000000" pitchFamily="2" charset="0"/>
              </a:rPr>
              <a:t>Спектр характеризуется: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1.</a:t>
            </a:r>
            <a:r>
              <a:rPr lang="en-US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smtClean="0">
                <a:latin typeface="Alegreya Sans Medium" panose="00000600000000000000" pitchFamily="2" charset="0"/>
              </a:rPr>
              <a:t>положением </a:t>
            </a:r>
            <a:r>
              <a:rPr lang="ru-RU" sz="1400" dirty="0">
                <a:latin typeface="Alegreya Sans Medium" panose="00000600000000000000" pitchFamily="2" charset="0"/>
              </a:rPr>
              <a:t>максимума полосы поглощения –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400" dirty="0">
              <a:latin typeface="Alegreya Sans Medium" panose="00000600000000000000" pitchFamily="2" charset="0"/>
            </a:endParaRP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2.</a:t>
            </a:r>
            <a:r>
              <a:rPr lang="en-US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smtClean="0">
                <a:latin typeface="Alegreya Sans Medium" panose="00000600000000000000" pitchFamily="2" charset="0"/>
              </a:rPr>
              <a:t>интенсивностью </a:t>
            </a:r>
            <a:r>
              <a:rPr lang="ru-RU" sz="1400" dirty="0">
                <a:latin typeface="Alegreya Sans Medium" panose="00000600000000000000" pitchFamily="2" charset="0"/>
              </a:rPr>
              <a:t>поглощения;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3.</a:t>
            </a:r>
            <a:r>
              <a:rPr lang="en-US" sz="1400" dirty="0" smtClean="0">
                <a:latin typeface="Alegreya Sans Medium" panose="00000600000000000000" pitchFamily="2" charset="0"/>
              </a:rPr>
              <a:t> </a:t>
            </a:r>
            <a:r>
              <a:rPr lang="ru-RU" sz="1400" dirty="0" smtClean="0">
                <a:latin typeface="Alegreya Sans Medium" panose="00000600000000000000" pitchFamily="2" charset="0"/>
              </a:rPr>
              <a:t>формой </a:t>
            </a:r>
            <a:r>
              <a:rPr lang="ru-RU" sz="1400" dirty="0">
                <a:latin typeface="Alegreya Sans Medium" panose="00000600000000000000" pitchFamily="2" charset="0"/>
              </a:rPr>
              <a:t>линии поглощения.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4200883" y="6126134"/>
            <a:ext cx="3395671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153" b="1" dirty="0" smtClean="0">
                <a:latin typeface="Alegreya Sans" panose="00000500000000000000" pitchFamily="2" charset="0"/>
              </a:rPr>
              <a:t>Рис.3</a:t>
            </a:r>
            <a:r>
              <a:rPr lang="ru-RU" sz="1153" b="1" dirty="0">
                <a:latin typeface="Alegreya Sans" panose="00000500000000000000" pitchFamily="2" charset="0"/>
              </a:rPr>
              <a:t>. Электронный спектр вещества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65" y="3447945"/>
            <a:ext cx="3673822" cy="267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bipbap.ru/wp-content/uploads/2021/08/figure-showing-off-something-anim-500-clr-361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90" y="4317024"/>
            <a:ext cx="1328553" cy="16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72" y="426629"/>
            <a:ext cx="7292182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Электронный спектр поглощения. Принципиальная схема спектрофотометра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6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04372" y="1291919"/>
            <a:ext cx="8162620" cy="3596604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447">
              <a:lnSpc>
                <a:spcPct val="100000"/>
              </a:lnSpc>
              <a:spcBef>
                <a:spcPts val="708"/>
              </a:spcBef>
            </a:pPr>
            <a:r>
              <a:rPr lang="en-US" sz="1351" dirty="0">
                <a:solidFill>
                  <a:srgbClr val="078877"/>
                </a:solidFill>
                <a:latin typeface="Alegreya Sans Medium" panose="00000600000000000000" pitchFamily="2" charset="0"/>
              </a:rPr>
              <a:t>	</a:t>
            </a:r>
            <a:r>
              <a:rPr lang="ru-RU" sz="1400" b="1" dirty="0">
                <a:latin typeface="Alegreya Sans Medium" panose="00000600000000000000" pitchFamily="2" charset="0"/>
              </a:rPr>
              <a:t>Основные понятия электронной спектроскопии: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400" dirty="0" smtClean="0">
                <a:latin typeface="Alegreya Sans Medium" panose="00000600000000000000" pitchFamily="2" charset="0"/>
              </a:rPr>
              <a:t>	</a:t>
            </a:r>
            <a:r>
              <a:rPr lang="ru-RU" sz="1700" b="1" dirty="0" smtClean="0">
                <a:latin typeface="Alegreya Sans Medium" panose="00000600000000000000" pitchFamily="2" charset="0"/>
              </a:rPr>
              <a:t>Хромофор </a:t>
            </a:r>
            <a:r>
              <a:rPr lang="ru-RU" sz="1700" dirty="0">
                <a:latin typeface="Alegreya Sans Medium" panose="00000600000000000000" pitchFamily="2" charset="0"/>
              </a:rPr>
              <a:t>– группировка, вызывающая избирательное поглощение электромагнитного колебания в УФ-области.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700" dirty="0" smtClean="0">
                <a:latin typeface="Alegreya Sans Medium" panose="00000600000000000000" pitchFamily="2" charset="0"/>
              </a:rPr>
              <a:t>	</a:t>
            </a:r>
            <a:r>
              <a:rPr lang="ru-RU" sz="1700" b="1" dirty="0" err="1" smtClean="0">
                <a:latin typeface="Alegreya Sans Medium" panose="00000600000000000000" pitchFamily="2" charset="0"/>
              </a:rPr>
              <a:t>Ауксохром</a:t>
            </a:r>
            <a:r>
              <a:rPr lang="ru-RU" sz="1700" dirty="0" smtClean="0">
                <a:latin typeface="Alegreya Sans Medium" panose="00000600000000000000" pitchFamily="2" charset="0"/>
              </a:rPr>
              <a:t> </a:t>
            </a:r>
            <a:r>
              <a:rPr lang="ru-RU" sz="1700" dirty="0">
                <a:latin typeface="Alegreya Sans Medium" panose="00000600000000000000" pitchFamily="2" charset="0"/>
              </a:rPr>
              <a:t>– атом или группа, имеющие </a:t>
            </a:r>
            <a:r>
              <a:rPr lang="ru-RU" sz="1700" dirty="0" err="1">
                <a:latin typeface="Alegreya Sans Medium" panose="00000600000000000000" pitchFamily="2" charset="0"/>
              </a:rPr>
              <a:t>несвязывающие</a:t>
            </a:r>
            <a:r>
              <a:rPr lang="ru-RU" sz="1700" dirty="0">
                <a:latin typeface="Alegreya Sans Medium" panose="00000600000000000000" pitchFamily="2" charset="0"/>
              </a:rPr>
              <a:t> электроны, </a:t>
            </a:r>
            <a:r>
              <a:rPr lang="ru-RU" sz="1700" dirty="0" err="1">
                <a:latin typeface="Alegreya Sans Medium" panose="00000600000000000000" pitchFamily="2" charset="0"/>
              </a:rPr>
              <a:t>орбитали</a:t>
            </a:r>
            <a:r>
              <a:rPr lang="ru-RU" sz="1700" dirty="0">
                <a:latin typeface="Alegreya Sans Medium" panose="00000600000000000000" pitchFamily="2" charset="0"/>
              </a:rPr>
              <a:t> которых перекрываются с </a:t>
            </a:r>
            <a:r>
              <a:rPr lang="ru-RU" sz="1700" dirty="0" err="1">
                <a:latin typeface="Alegreya Sans Medium" panose="00000600000000000000" pitchFamily="2" charset="0"/>
              </a:rPr>
              <a:t>орбиталями</a:t>
            </a:r>
            <a:r>
              <a:rPr lang="ru-RU" sz="1700" dirty="0">
                <a:latin typeface="Alegreya Sans Medium" panose="00000600000000000000" pitchFamily="2" charset="0"/>
              </a:rPr>
              <a:t> хромофора (π-электронной системой), (например, –ОН, –NH2, –</a:t>
            </a:r>
            <a:r>
              <a:rPr lang="ru-RU" sz="1700" dirty="0" err="1">
                <a:latin typeface="Alegreya Sans Medium" panose="00000600000000000000" pitchFamily="2" charset="0"/>
              </a:rPr>
              <a:t>Cl</a:t>
            </a:r>
            <a:r>
              <a:rPr lang="ru-RU" sz="1700" dirty="0">
                <a:latin typeface="Alegreya Sans Medium" panose="00000600000000000000" pitchFamily="2" charset="0"/>
              </a:rPr>
              <a:t> и др.). 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700" dirty="0" smtClean="0">
                <a:latin typeface="Alegreya Sans Medium" panose="00000600000000000000" pitchFamily="2" charset="0"/>
              </a:rPr>
              <a:t>	</a:t>
            </a:r>
            <a:r>
              <a:rPr lang="ru-RU" sz="1700" b="1" dirty="0" smtClean="0">
                <a:latin typeface="Alegreya Sans Medium" panose="00000600000000000000" pitchFamily="2" charset="0"/>
              </a:rPr>
              <a:t>Сдвиг </a:t>
            </a:r>
            <a:r>
              <a:rPr lang="ru-RU" sz="1700" b="1" dirty="0">
                <a:latin typeface="Alegreya Sans Medium" panose="00000600000000000000" pitchFamily="2" charset="0"/>
              </a:rPr>
              <a:t>по максимуму поглощения в сторону более длинных </a:t>
            </a:r>
            <a:r>
              <a:rPr lang="ru-RU" sz="1700" dirty="0">
                <a:latin typeface="Alegreya Sans Medium" panose="00000600000000000000" pitchFamily="2" charset="0"/>
              </a:rPr>
              <a:t>волн вследствие замещения или влияния растворителя называют батохромным сдвигом (кранный сдвиг).</a:t>
            </a:r>
          </a:p>
          <a:p>
            <a:pPr algn="just" defTabSz="646447">
              <a:lnSpc>
                <a:spcPct val="100000"/>
              </a:lnSpc>
              <a:spcBef>
                <a:spcPts val="708"/>
              </a:spcBef>
            </a:pPr>
            <a:r>
              <a:rPr lang="ru-RU" sz="1700" dirty="0" smtClean="0">
                <a:latin typeface="Alegreya Sans Medium" panose="00000600000000000000" pitchFamily="2" charset="0"/>
              </a:rPr>
              <a:t>     </a:t>
            </a:r>
            <a:r>
              <a:rPr lang="ru-RU" sz="1700" b="1" dirty="0" smtClean="0">
                <a:latin typeface="Alegreya Sans Medium" panose="00000600000000000000" pitchFamily="2" charset="0"/>
              </a:rPr>
              <a:t>Сдвиг </a:t>
            </a:r>
            <a:r>
              <a:rPr lang="ru-RU" sz="1700" b="1" dirty="0">
                <a:latin typeface="Alegreya Sans Medium" panose="00000600000000000000" pitchFamily="2" charset="0"/>
              </a:rPr>
              <a:t>в сторону более коротких волн </a:t>
            </a:r>
            <a:r>
              <a:rPr lang="ru-RU" sz="1700" dirty="0">
                <a:latin typeface="Alegreya Sans Medium" panose="00000600000000000000" pitchFamily="2" charset="0"/>
              </a:rPr>
              <a:t>– гипсохромным (синий сдвиг). </a:t>
            </a:r>
          </a:p>
          <a:p>
            <a:pPr defTabSz="646447">
              <a:lnSpc>
                <a:spcPct val="100000"/>
              </a:lnSpc>
              <a:spcBef>
                <a:spcPts val="708"/>
              </a:spcBef>
            </a:pPr>
            <a:r>
              <a:rPr lang="ru-RU" sz="1700" b="1" dirty="0" smtClean="0">
                <a:latin typeface="Alegreya Sans Medium" panose="00000600000000000000" pitchFamily="2" charset="0"/>
              </a:rPr>
              <a:t>       </a:t>
            </a:r>
            <a:r>
              <a:rPr lang="ru-RU" sz="1700" b="1" dirty="0" err="1" smtClean="0">
                <a:latin typeface="Alegreya Sans Medium" panose="00000600000000000000" pitchFamily="2" charset="0"/>
              </a:rPr>
              <a:t>Гиперхромный</a:t>
            </a:r>
            <a:r>
              <a:rPr lang="ru-RU" sz="1700" b="1" dirty="0" smtClean="0">
                <a:latin typeface="Alegreya Sans Medium" panose="00000600000000000000" pitchFamily="2" charset="0"/>
              </a:rPr>
              <a:t> </a:t>
            </a:r>
            <a:r>
              <a:rPr lang="ru-RU" sz="1700" b="1" dirty="0">
                <a:latin typeface="Alegreya Sans Medium" panose="00000600000000000000" pitchFamily="2" charset="0"/>
              </a:rPr>
              <a:t>эффект </a:t>
            </a:r>
            <a:r>
              <a:rPr lang="ru-RU" sz="1700" dirty="0">
                <a:latin typeface="Alegreya Sans Medium" panose="00000600000000000000" pitchFamily="2" charset="0"/>
              </a:rPr>
              <a:t>– увеличение интенсивности поглощения. </a:t>
            </a:r>
          </a:p>
          <a:p>
            <a:pPr defTabSz="646447">
              <a:lnSpc>
                <a:spcPct val="100000"/>
              </a:lnSpc>
              <a:spcBef>
                <a:spcPts val="708"/>
              </a:spcBef>
            </a:pPr>
            <a:r>
              <a:rPr lang="ru-RU" sz="1700" b="1" dirty="0" smtClean="0">
                <a:latin typeface="Alegreya Sans Medium" panose="00000600000000000000" pitchFamily="2" charset="0"/>
              </a:rPr>
              <a:t>       Гипохромный </a:t>
            </a:r>
            <a:r>
              <a:rPr lang="ru-RU" sz="1700" b="1" dirty="0">
                <a:latin typeface="Alegreya Sans Medium" panose="00000600000000000000" pitchFamily="2" charset="0"/>
              </a:rPr>
              <a:t>эффект </a:t>
            </a:r>
            <a:r>
              <a:rPr lang="ru-RU" sz="1700" dirty="0">
                <a:latin typeface="Alegreya Sans Medium" panose="00000600000000000000" pitchFamily="2" charset="0"/>
              </a:rPr>
              <a:t>– уменьшение интенсивности </a:t>
            </a:r>
            <a:r>
              <a:rPr lang="ru-RU" sz="1700" dirty="0" smtClean="0">
                <a:latin typeface="Alegreya Sans Medium" panose="00000600000000000000" pitchFamily="2" charset="0"/>
              </a:rPr>
              <a:t> поглощения</a:t>
            </a:r>
            <a:r>
              <a:rPr lang="ru-RU" sz="1700" dirty="0">
                <a:latin typeface="Alegreya Sans Medium" panose="00000600000000000000" pitchFamily="2" charset="0"/>
              </a:rPr>
              <a:t>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3074" name="Picture 2" descr="https://bipbap.ru/wp-content/uploads/2021/08/stick-figure-drawing-three-check-marks-nonlooping-500-clr-657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6" y="4774935"/>
            <a:ext cx="749008" cy="12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8" y="330740"/>
            <a:ext cx="6736972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Типичные хромофоры и их характеристики.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7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7" y="1151793"/>
            <a:ext cx="4630786" cy="4268784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63" y="1609487"/>
            <a:ext cx="3366721" cy="204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213838" y="3654796"/>
            <a:ext cx="3355302" cy="477903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200" b="1" dirty="0" smtClean="0">
                <a:latin typeface="Alegreya Sans" panose="00000500000000000000" pitchFamily="2" charset="0"/>
              </a:rPr>
              <a:t>Рис.4. Принципиальная </a:t>
            </a:r>
            <a:r>
              <a:rPr lang="ru-RU" sz="1200" b="1" dirty="0">
                <a:latin typeface="Alegreya Sans" panose="00000500000000000000" pitchFamily="2" charset="0"/>
              </a:rPr>
              <a:t>схема спектрофотометра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1 – источник излучения;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2 – линза </a:t>
            </a:r>
            <a:r>
              <a:rPr lang="ru-RU" sz="1400" dirty="0">
                <a:latin typeface="Alegreya Sans" panose="00000500000000000000" pitchFamily="2" charset="0"/>
              </a:rPr>
              <a:t>фокусная;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3 </a:t>
            </a:r>
            <a:r>
              <a:rPr lang="ru-RU" sz="1400" dirty="0">
                <a:latin typeface="Alegreya Sans" panose="00000500000000000000" pitchFamily="2" charset="0"/>
              </a:rPr>
              <a:t>– входная щель;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4 </a:t>
            </a:r>
            <a:r>
              <a:rPr lang="ru-RU" sz="1400" dirty="0">
                <a:latin typeface="Alegreya Sans" panose="00000500000000000000" pitchFamily="2" charset="0"/>
              </a:rPr>
              <a:t>– объектив;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5 </a:t>
            </a:r>
            <a:r>
              <a:rPr lang="ru-RU" sz="1400" dirty="0">
                <a:latin typeface="Alegreya Sans" panose="00000500000000000000" pitchFamily="2" charset="0"/>
              </a:rPr>
              <a:t>– </a:t>
            </a:r>
            <a:r>
              <a:rPr lang="ru-RU" sz="1400" dirty="0" err="1">
                <a:latin typeface="Alegreya Sans" panose="00000500000000000000" pitchFamily="2" charset="0"/>
              </a:rPr>
              <a:t>диспергирующий</a:t>
            </a:r>
            <a:r>
              <a:rPr lang="ru-RU" sz="1400" dirty="0">
                <a:latin typeface="Alegreya Sans" panose="00000500000000000000" pitchFamily="2" charset="0"/>
              </a:rPr>
              <a:t> элемент;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6 </a:t>
            </a:r>
            <a:r>
              <a:rPr lang="ru-RU" sz="1400" dirty="0">
                <a:latin typeface="Alegreya Sans" panose="00000500000000000000" pitchFamily="2" charset="0"/>
              </a:rPr>
              <a:t>– монохроматор;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7 </a:t>
            </a:r>
            <a:r>
              <a:rPr lang="ru-RU" sz="1400" dirty="0">
                <a:latin typeface="Alegreya Sans" panose="00000500000000000000" pitchFamily="2" charset="0"/>
              </a:rPr>
              <a:t>– выходная щель; </a:t>
            </a:r>
            <a:endParaRPr lang="ru-RU" sz="1400" dirty="0" smtClean="0">
              <a:latin typeface="Alegreya Sans" panose="00000500000000000000" pitchFamily="2" charset="0"/>
            </a:endParaRP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8-светоделительное </a:t>
            </a:r>
            <a:r>
              <a:rPr lang="ru-RU" sz="1400" dirty="0">
                <a:latin typeface="Alegreya Sans" panose="00000500000000000000" pitchFamily="2" charset="0"/>
              </a:rPr>
              <a:t>устройство; </a:t>
            </a:r>
            <a:endParaRPr lang="ru-RU" sz="1400" dirty="0" smtClean="0">
              <a:latin typeface="Alegreya Sans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4647" y="5563273"/>
            <a:ext cx="4572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9 – линзы; 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10 – кювета сравнения; 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11 – кювета с образцом; 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12 – приёмники</a:t>
            </a:r>
          </a:p>
        </p:txBody>
      </p:sp>
    </p:spTree>
    <p:extLst>
      <p:ext uri="{BB962C8B-B14F-4D97-AF65-F5344CB8AC3E}">
        <p14:creationId xmlns:p14="http://schemas.microsoft.com/office/powerpoint/2010/main" val="9654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_6/727371c313344ba9400e575eb4829d27/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4" y="871159"/>
            <a:ext cx="8027375" cy="53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7012" y="416864"/>
            <a:ext cx="5448349" cy="595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78877"/>
                </a:solidFill>
                <a:latin typeface="Austin Cyr Bold" panose="02020803070702030403" pitchFamily="18" charset="-52"/>
              </a:rPr>
              <a:t>Электронные переходы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319776" y="6383145"/>
            <a:ext cx="49872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spcBef>
                <a:spcPts val="708"/>
              </a:spcBef>
            </a:pPr>
            <a:r>
              <a:rPr lang="ru-RU" sz="1153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8</a:t>
            </a:r>
            <a:endParaRPr lang="ru-RU" sz="1153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86" y="157160"/>
            <a:ext cx="1165084" cy="113475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906446" y="2154182"/>
            <a:ext cx="2912059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 defTabSz="646447">
              <a:lnSpc>
                <a:spcPct val="100000"/>
              </a:lnSpc>
              <a:spcBef>
                <a:spcPts val="708"/>
              </a:spcBef>
            </a:pPr>
            <a:endParaRPr lang="ru-RU" sz="1100" dirty="0">
              <a:solidFill>
                <a:srgbClr val="1B9282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2" y="1022449"/>
            <a:ext cx="4860739" cy="27325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5166037" y="2561466"/>
            <a:ext cx="3598655" cy="1193578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200" b="1" dirty="0" smtClean="0">
                <a:latin typeface="Alegreya Sans" panose="00000500000000000000" pitchFamily="2" charset="0"/>
              </a:rPr>
              <a:t>Рис.5 Схематическое </a:t>
            </a:r>
            <a:r>
              <a:rPr lang="ru-RU" sz="1200" b="1" dirty="0">
                <a:latin typeface="Alegreya Sans" panose="00000500000000000000" pitchFamily="2" charset="0"/>
              </a:rPr>
              <a:t>представление относительных энергий π-МО в молекулах этилена и бутадиена-1,3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697474" y="4273062"/>
            <a:ext cx="6347715" cy="131016"/>
          </a:xfrm>
          <a:prstGeom prst="rect">
            <a:avLst/>
          </a:prstGeom>
        </p:spPr>
        <p:txBody>
          <a:bodyPr vert="horz" lIns="58652" tIns="29327" rIns="58652" bIns="29327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400" b="1" dirty="0">
                <a:latin typeface="Alegreya Sans" panose="00000500000000000000" pitchFamily="2" charset="0"/>
              </a:rPr>
              <a:t>Переходы подразделяются на: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>
                <a:latin typeface="Alegreya Sans" panose="00000500000000000000" pitchFamily="2" charset="0"/>
              </a:rPr>
              <a:t>N→V (</a:t>
            </a:r>
            <a:r>
              <a:rPr lang="ru-RU" sz="1400" dirty="0" err="1">
                <a:latin typeface="Alegreya Sans" panose="00000500000000000000" pitchFamily="2" charset="0"/>
              </a:rPr>
              <a:t>σ→σ</a:t>
            </a:r>
            <a:r>
              <a:rPr lang="ru-RU" sz="1400" dirty="0">
                <a:latin typeface="Alegreya Sans" panose="00000500000000000000" pitchFamily="2" charset="0"/>
              </a:rPr>
              <a:t>∗, π→π∗), N→Q (</a:t>
            </a:r>
            <a:r>
              <a:rPr lang="ru-RU" sz="1400" dirty="0" err="1">
                <a:latin typeface="Alegreya Sans" panose="00000500000000000000" pitchFamily="2" charset="0"/>
              </a:rPr>
              <a:t>n→σ</a:t>
            </a:r>
            <a:r>
              <a:rPr lang="ru-RU" sz="1400" dirty="0">
                <a:latin typeface="Alegreya Sans" panose="00000500000000000000" pitchFamily="2" charset="0"/>
              </a:rPr>
              <a:t>∗, n→π∗) и N→</a:t>
            </a:r>
            <a:r>
              <a:rPr lang="ru-RU" sz="1400" dirty="0" smtClean="0">
                <a:latin typeface="Alegreya Sans" panose="00000500000000000000" pitchFamily="2" charset="0"/>
              </a:rPr>
              <a:t>R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 smtClean="0">
                <a:latin typeface="Alegreya Sans" panose="00000500000000000000" pitchFamily="2" charset="0"/>
              </a:rPr>
              <a:t>(R – </a:t>
            </a:r>
            <a:r>
              <a:rPr lang="ru-RU" sz="1400" dirty="0" err="1" smtClean="0">
                <a:latin typeface="Alegreya Sans" panose="00000500000000000000" pitchFamily="2" charset="0"/>
              </a:rPr>
              <a:t>ридберговы</a:t>
            </a:r>
            <a:r>
              <a:rPr lang="ru-RU" sz="1400" dirty="0" smtClean="0">
                <a:latin typeface="Alegreya Sans" panose="00000500000000000000" pitchFamily="2" charset="0"/>
              </a:rPr>
              <a:t> переходы, с изменением главного квантового </a:t>
            </a:r>
            <a:r>
              <a:rPr lang="ru-RU" sz="1400" dirty="0">
                <a:latin typeface="Alegreya Sans" panose="00000500000000000000" pitchFamily="2" charset="0"/>
              </a:rPr>
              <a:t>числа с последующей </a:t>
            </a:r>
            <a:r>
              <a:rPr lang="ru-RU" sz="1400" dirty="0" err="1">
                <a:latin typeface="Alegreya Sans" panose="00000500000000000000" pitchFamily="2" charset="0"/>
              </a:rPr>
              <a:t>фотоионизацией</a:t>
            </a:r>
            <a:r>
              <a:rPr lang="ru-RU" sz="1400" dirty="0">
                <a:latin typeface="Alegreya Sans" panose="00000500000000000000" pitchFamily="2" charset="0"/>
              </a:rPr>
              <a:t> молекулы). </a:t>
            </a:r>
          </a:p>
          <a:p>
            <a:pPr algn="just" defTabSz="646447">
              <a:spcBef>
                <a:spcPts val="708"/>
              </a:spcBef>
            </a:pPr>
            <a:r>
              <a:rPr lang="ru-RU" sz="1400" dirty="0" err="1">
                <a:latin typeface="Alegreya Sans" panose="00000500000000000000" pitchFamily="2" charset="0"/>
              </a:rPr>
              <a:t>Орбиталь</a:t>
            </a:r>
            <a:r>
              <a:rPr lang="ru-RU" sz="1400" dirty="0">
                <a:latin typeface="Alegreya Sans" panose="00000500000000000000" pitchFamily="2" charset="0"/>
              </a:rPr>
              <a:t> </a:t>
            </a:r>
            <a:r>
              <a:rPr lang="ru-RU" sz="1400" dirty="0" err="1">
                <a:latin typeface="Alegreya Sans" panose="00000500000000000000" pitchFamily="2" charset="0"/>
              </a:rPr>
              <a:t>неподеленной</a:t>
            </a:r>
            <a:r>
              <a:rPr lang="ru-RU" sz="1400" dirty="0">
                <a:latin typeface="Alegreya Sans" panose="00000500000000000000" pitchFamily="2" charset="0"/>
              </a:rPr>
              <a:t> пары σ–</a:t>
            </a:r>
            <a:r>
              <a:rPr lang="ru-RU" sz="1400" dirty="0" err="1">
                <a:latin typeface="Alegreya Sans" panose="00000500000000000000" pitchFamily="2" charset="0"/>
              </a:rPr>
              <a:t>осты</a:t>
            </a:r>
            <a:r>
              <a:rPr lang="ru-RU" sz="1400" dirty="0">
                <a:latin typeface="Alegreya Sans" panose="00000500000000000000" pitchFamily="2" charset="0"/>
              </a:rPr>
              <a:t> молекулы.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74" y="5099451"/>
            <a:ext cx="2244630" cy="10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6149088" y="6348358"/>
            <a:ext cx="2018416" cy="403540"/>
          </a:xfrm>
          <a:prstGeom prst="rect">
            <a:avLst/>
          </a:prstGeom>
        </p:spPr>
        <p:txBody>
          <a:bodyPr vert="horz" lIns="58652" tIns="29327" rIns="58652" bIns="29327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6447">
              <a:spcBef>
                <a:spcPts val="708"/>
              </a:spcBef>
            </a:pPr>
            <a:r>
              <a:rPr lang="ru-RU" sz="1153" dirty="0">
                <a:latin typeface="Alegreya Sans" panose="00000500000000000000" pitchFamily="2" charset="0"/>
              </a:rPr>
              <a:t>Это электроны </a:t>
            </a:r>
            <a:r>
              <a:rPr lang="en-US" sz="1153" dirty="0">
                <a:latin typeface="Alegreya Sans" panose="00000500000000000000" pitchFamily="2" charset="0"/>
              </a:rPr>
              <a:t>n-</a:t>
            </a:r>
            <a:r>
              <a:rPr lang="ru-RU" sz="1153" dirty="0">
                <a:latin typeface="Alegreya Sans" panose="00000500000000000000" pitchFamily="2" charset="0"/>
              </a:rPr>
              <a:t>типа. </a:t>
            </a:r>
          </a:p>
        </p:txBody>
      </p:sp>
    </p:spTree>
    <p:extLst>
      <p:ext uri="{BB962C8B-B14F-4D97-AF65-F5344CB8AC3E}">
        <p14:creationId xmlns:p14="http://schemas.microsoft.com/office/powerpoint/2010/main" val="31432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467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Alegreya Sans</vt:lpstr>
      <vt:lpstr>Alegreya Sans Medium</vt:lpstr>
      <vt:lpstr>Arial</vt:lpstr>
      <vt:lpstr>Austin Cyr Bold</vt:lpstr>
      <vt:lpstr>Calibri</vt:lpstr>
      <vt:lpstr>Calibri Light</vt:lpstr>
      <vt:lpstr>Symbol</vt:lpstr>
      <vt:lpstr>Times New Roman</vt:lpstr>
      <vt:lpstr>Тема Office</vt:lpstr>
      <vt:lpstr>1_Тема Office</vt:lpstr>
      <vt:lpstr>4_Тема Office</vt:lpstr>
      <vt:lpstr>3_Тема Office</vt:lpstr>
      <vt:lpstr>Электронная спектроскопия</vt:lpstr>
      <vt:lpstr>Методы познания в химии</vt:lpstr>
      <vt:lpstr>Характеристика ультрафиолетового и видимого электромагнитного излучения. Закон Бугера-Ламберта-Бера</vt:lpstr>
      <vt:lpstr>Поглощение монохроматического электромагнитного излучения</vt:lpstr>
      <vt:lpstr>Электронный спектр поглощения. Принципиальная схема спектрофотометра</vt:lpstr>
      <vt:lpstr>Электронный спектр поглощения. Принципиальная схема спектрофотометра</vt:lpstr>
      <vt:lpstr>Типичные хромофоры и их характеристики.</vt:lpstr>
      <vt:lpstr>Презентация PowerPoint</vt:lpstr>
      <vt:lpstr>Электронные переходы</vt:lpstr>
      <vt:lpstr>Спектры поглощения основных классов органических соединений.</vt:lpstr>
      <vt:lpstr>Спектры поглощения основных классов органических соединений.</vt:lpstr>
      <vt:lpstr>Рентгеновская фотоэлектронная спектроскопия (РФС)</vt:lpstr>
      <vt:lpstr>Презентация PowerPoint</vt:lpstr>
      <vt:lpstr>Электронная оже-спектроскопия (ЭОС)</vt:lpstr>
      <vt:lpstr>БЛАГОДАРЮ  ЗА УДЕЛЁННОЕ ВРЕМЯ!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спектроскопия</dc:title>
  <dc:creator>Пользователь Windows</dc:creator>
  <cp:lastModifiedBy>MyPC</cp:lastModifiedBy>
  <cp:revision>36</cp:revision>
  <dcterms:created xsi:type="dcterms:W3CDTF">2021-10-03T16:27:15Z</dcterms:created>
  <dcterms:modified xsi:type="dcterms:W3CDTF">2023-10-02T18:18:07Z</dcterms:modified>
</cp:coreProperties>
</file>