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5" r:id="rId10"/>
    <p:sldId id="264" r:id="rId11"/>
    <p:sldId id="263" r:id="rId12"/>
    <p:sldId id="268" r:id="rId13"/>
    <p:sldId id="267" r:id="rId14"/>
    <p:sldId id="266" r:id="rId15"/>
    <p:sldId id="275" r:id="rId16"/>
    <p:sldId id="274" r:id="rId17"/>
    <p:sldId id="269" r:id="rId18"/>
    <p:sldId id="271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A"/>
    <a:srgbClr val="374E60"/>
    <a:srgbClr val="748A98"/>
    <a:srgbClr val="4F9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6887" y="2343688"/>
            <a:ext cx="5862139" cy="184575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Инфракрасная спектроскопия, как метод идентификации и строения </a:t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соединений.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4251317"/>
            <a:ext cx="3303620" cy="120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94741" y="6064823"/>
            <a:ext cx="3850317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8. ИК-спектр толуола  СН3</a:t>
            </a:r>
          </a:p>
        </p:txBody>
      </p:sp>
      <p:pic>
        <p:nvPicPr>
          <p:cNvPr id="4" name="Рисунок 3" descr="http://www.ronl.ru/attachments/reviews/000/264/435/55a64ff01584d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21" y="156556"/>
            <a:ext cx="5963828" cy="2819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06020" y="2967641"/>
            <a:ext cx="5346608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7. ИК-спектр гексанона-2 СН3 (CH2 )3 С(О)СН3</a:t>
            </a:r>
          </a:p>
        </p:txBody>
      </p:sp>
      <p:pic>
        <p:nvPicPr>
          <p:cNvPr id="6" name="Рисунок 5" descr="http://www.ronl.ru/attachments/reviews/000/264/435/55a64ff015b8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60" y="3702669"/>
            <a:ext cx="5913190" cy="2443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0334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95796" y="232756"/>
            <a:ext cx="6076916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ядерного магнитного резонанса.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9967" y="1084808"/>
            <a:ext cx="6757000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Спектроскопия </a:t>
            </a: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ядерного магнитного резонанса – вид спектроскопии, которая регистрирует переходы между магнитными энергетическими уровнями атомных ядер, вызываемые радиочастотным излучением.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4333" y="2476672"/>
            <a:ext cx="7099113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Эмпирическое правило: </a:t>
            </a:r>
          </a:p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I равно «0» для ядер с четным числом протонов и нейтронов; </a:t>
            </a:r>
          </a:p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I равно целым числам (1, 2, 3…) для ядер с нечетными числами и протонов, и нейтронов; </a:t>
            </a:r>
          </a:p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I равно полуцелым числам (1/2, 3/2, 5/2 и т.д.) для ядер с четными числами протонов и нечетными числами нейтронов и наоборот.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16" y="4367382"/>
            <a:ext cx="4638675" cy="16478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44155" y="6076996"/>
            <a:ext cx="7372229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9. Ориентация протонов под действием внешнего магнитного поля Н0.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5796" y="3731934"/>
            <a:ext cx="66113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x-none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Протонный </a:t>
            </a: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магнитный резонанс (ПМР), или ЯМР </a:t>
            </a:r>
            <a:r>
              <a:rPr lang="x-none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x-none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26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0031" y="315884"/>
            <a:ext cx="5354921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спектров.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4903" y="2431471"/>
            <a:ext cx="7929097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8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химический </a:t>
            </a: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сдвиг,</a:t>
            </a:r>
          </a:p>
          <a:p>
            <a:pPr algn="just">
              <a:lnSpc>
                <a:spcPct val="100000"/>
              </a:lnSpc>
            </a:pPr>
            <a:r>
              <a:rPr lang="ru-RU" sz="18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мультиплетность</a:t>
            </a: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ru-RU" sz="18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константа </a:t>
            </a: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 - спинового взаимодействия;</a:t>
            </a:r>
          </a:p>
          <a:p>
            <a:pPr algn="just">
              <a:lnSpc>
                <a:spcPct val="100000"/>
              </a:lnSpc>
            </a:pP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площадь сигнала резонанса.</a:t>
            </a:r>
          </a:p>
          <a:p>
            <a:pPr>
              <a:lnSpc>
                <a:spcPct val="100000"/>
              </a:lnSpc>
            </a:pPr>
            <a:endParaRPr lang="ru-RU" sz="1600" b="1" dirty="0" smtClean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b="1" dirty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зависят:</a:t>
            </a:r>
          </a:p>
          <a:p>
            <a:pPr algn="just">
              <a:lnSpc>
                <a:spcPct val="100000"/>
              </a:lnSpc>
            </a:pP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химического окружения данного ядра или группы ядер, </a:t>
            </a:r>
          </a:p>
          <a:p>
            <a:pPr algn="just">
              <a:lnSpc>
                <a:spcPct val="100000"/>
              </a:lnSpc>
            </a:pP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числа соседних ядер, обладающих магнитным моментом, </a:t>
            </a:r>
          </a:p>
          <a:p>
            <a:pPr algn="just">
              <a:lnSpc>
                <a:spcPct val="100000"/>
              </a:lnSpc>
            </a:pP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их относительного расположения, а также от числа анализируемых ядер в различных структурных фрагментах молекулы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24" y="4275782"/>
            <a:ext cx="2816802" cy="28083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75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4890" y="-63037"/>
            <a:ext cx="2996878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сдвиг.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0408" y="647699"/>
            <a:ext cx="7755774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</a:t>
            </a: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сигнала данного протона и положение сигнала стандарта называется химическим сдвигом данного протона. </a:t>
            </a:r>
          </a:p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стандарта чаще всего используют </a:t>
            </a:r>
            <a:r>
              <a:rPr lang="ru-RU" sz="1600" b="1" dirty="0" err="1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тетраметилсилан</a:t>
            </a: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(ТМС) </a:t>
            </a:r>
            <a:r>
              <a:rPr lang="ru-RU" sz="1600" b="1" dirty="0" err="1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(CH3)4.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99" y="1689215"/>
            <a:ext cx="3438352" cy="2593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6501" y="4407560"/>
            <a:ext cx="4572000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Рис.10. Обобщенные области химических сдвигов протонов.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28437" y="5082624"/>
            <a:ext cx="4572000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Рис.11. 1Н ЯМР спектр (а)  метил-трет-бутилового эфира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13" y="2775671"/>
            <a:ext cx="3983961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956858" y="5558176"/>
            <a:ext cx="5151726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2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</a:t>
            </a:r>
            <a:r>
              <a:rPr lang="ru-RU" sz="12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3.21 </a:t>
            </a:r>
            <a:r>
              <a:rPr lang="ru-RU" sz="1200" b="1" dirty="0" err="1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м.д</a:t>
            </a:r>
            <a:r>
              <a:rPr lang="ru-RU" sz="12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интегралом 3 соответствует группе -ОСН3, а сигнал при 1.19 </a:t>
            </a:r>
            <a:r>
              <a:rPr lang="ru-RU" sz="1200" b="1" dirty="0" err="1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м.д</a:t>
            </a:r>
            <a:r>
              <a:rPr lang="ru-RU" sz="12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интегралом 9 - протонам трет-</a:t>
            </a:r>
            <a:r>
              <a:rPr lang="ru-RU" sz="1200" b="1" dirty="0" err="1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бутильной</a:t>
            </a:r>
            <a:r>
              <a:rPr lang="ru-RU" sz="12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группы.</a:t>
            </a:r>
          </a:p>
        </p:txBody>
      </p:sp>
    </p:spTree>
    <p:extLst>
      <p:ext uri="{BB962C8B-B14F-4D97-AF65-F5344CB8AC3E}">
        <p14:creationId xmlns:p14="http://schemas.microsoft.com/office/powerpoint/2010/main" val="27886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3355" y="106675"/>
            <a:ext cx="7505146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Спин-спиновое </a:t>
            </a:r>
            <a:r>
              <a:rPr lang="ru-RU" sz="24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и энергия </a:t>
            </a:r>
            <a:r>
              <a:rPr lang="ru-RU" sz="2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спин-спинового взаимодействия.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57796" y="852743"/>
            <a:ext cx="3382295" cy="2787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протона (группы протонов) в спектре :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виде одиночной линии </a:t>
            </a:r>
            <a:endParaRPr lang="ru-RU" sz="1400" b="1" dirty="0" smtClean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сигнал называется «синглет») </a:t>
            </a:r>
            <a:endParaRPr lang="ru-RU" sz="1400" b="1" dirty="0" smtClean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групп линий;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 виде двух линий </a:t>
            </a:r>
            <a:r>
              <a:rPr lang="ru-RU" sz="14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интенсивности </a:t>
            </a:r>
            <a:r>
              <a:rPr lang="ru-RU" sz="1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400" b="1" dirty="0" smtClean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</a:t>
            </a:r>
            <a:r>
              <a:rPr lang="ru-RU" sz="1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«дублет»; 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в виде трех линий – «триплет»;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в виде четырех линий – «</a:t>
            </a:r>
            <a:r>
              <a:rPr lang="ru-RU" sz="1400" b="1" dirty="0" err="1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квадруплет</a:t>
            </a:r>
            <a:r>
              <a:rPr lang="ru-RU" sz="1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1400" b="1" dirty="0" smtClean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«квартет».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29" y="852743"/>
            <a:ext cx="4247803" cy="2948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21324" y="3745013"/>
            <a:ext cx="4336472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Рис.12. Сигналы протона (группы протонов)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051" y="4598756"/>
            <a:ext cx="763009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спин-спинового взаимодействия между ядрами A и X: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J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ядерные спиновые векторы взаимодействующих ядер, пропорциональные их магнитным моментам m, </a:t>
            </a:r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AX</a:t>
            </a:r>
            <a:r>
              <a:rPr lang="ru-RU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константа спин-спинового взаимодействия (КССВ) между A и X</a:t>
            </a:r>
            <a:endParaRPr lang="ru-RU" b="1" dirty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17410"/>
            <a:ext cx="7934170" cy="5950628"/>
          </a:xfrm>
        </p:spPr>
      </p:pic>
    </p:spTree>
    <p:extLst>
      <p:ext uri="{BB962C8B-B14F-4D97-AF65-F5344CB8AC3E}">
        <p14:creationId xmlns:p14="http://schemas.microsoft.com/office/powerpoint/2010/main" val="4770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14" y="3498458"/>
            <a:ext cx="5334433" cy="299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52" y="78826"/>
            <a:ext cx="5012574" cy="3219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626159" y="6495100"/>
            <a:ext cx="2929742" cy="33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2. Треугольник Паскаля</a:t>
            </a:r>
          </a:p>
        </p:txBody>
      </p:sp>
    </p:spTree>
    <p:extLst>
      <p:ext uri="{BB962C8B-B14F-4D97-AF65-F5344CB8AC3E}">
        <p14:creationId xmlns:p14="http://schemas.microsoft.com/office/powerpoint/2010/main" val="32014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21" y="744407"/>
            <a:ext cx="3447236" cy="23474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80242" y="3001065"/>
            <a:ext cx="4390231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Рис.13. 1Н ЯМР спектр (E)-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ClCH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=CHCOOH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07953" y="3102534"/>
            <a:ext cx="4390231" cy="352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Рис.14. 1Н ЯМР спектр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диэтилового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эфира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88" y="755055"/>
            <a:ext cx="3794673" cy="2347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06" y="3931963"/>
            <a:ext cx="4322013" cy="23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536493" y="6214341"/>
            <a:ext cx="5320144" cy="39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Рис.15.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Модельный спектр 13С ЯМР (E)-CH3CH=C(CH2CH3)COOH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55717" y="-41393"/>
            <a:ext cx="7980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идентификации различных классов соединений с использованием </a:t>
            </a:r>
            <a:r>
              <a:rPr lang="ru-RU" sz="20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 ЯМР спектроскопии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63577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04088" y="440573"/>
            <a:ext cx="6418950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28" y="440573"/>
            <a:ext cx="5184285" cy="5655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39101" y="6285806"/>
            <a:ext cx="3184537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Рис.16.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1Н ЯМР спектр пентана</a:t>
            </a:r>
          </a:p>
        </p:txBody>
      </p:sp>
    </p:spTree>
    <p:extLst>
      <p:ext uri="{BB962C8B-B14F-4D97-AF65-F5344CB8AC3E}">
        <p14:creationId xmlns:p14="http://schemas.microsoft.com/office/powerpoint/2010/main" val="2118767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70769" y="6028026"/>
            <a:ext cx="4131425" cy="447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Рис.18.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1Н ЯМР спектр  2- метилпентена-1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17" y="480839"/>
            <a:ext cx="3800735" cy="511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95" y="913101"/>
            <a:ext cx="3696220" cy="511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07382" y="5662266"/>
            <a:ext cx="3788570" cy="432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Рис.17.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1Н ЯМР спектр 2-метилбутана</a:t>
            </a:r>
          </a:p>
        </p:txBody>
      </p:sp>
    </p:spTree>
    <p:extLst>
      <p:ext uri="{BB962C8B-B14F-4D97-AF65-F5344CB8AC3E}">
        <p14:creationId xmlns:p14="http://schemas.microsoft.com/office/powerpoint/2010/main" val="2130969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963" y="1270592"/>
            <a:ext cx="7778219" cy="10445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Спектроскопия</a:t>
            </a: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раздел физики и аналитической химии, посвященные изучению спектров взаимодействия излучения. В аналитической химии спектроскопические методы используются для обнаружения и определения веществ при помощи измерения их характеристических спектров, т.е. методами спектрометрии.</a:t>
            </a:r>
            <a:b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спектроскопии разделяют по объектам исследования: </a:t>
            </a:r>
            <a:r>
              <a:rPr lang="ru-RU" sz="1600" b="1" u="sng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u="sng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атомная </a:t>
            </a: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спектроскопия, </a:t>
            </a:r>
            <a:b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молекулярная </a:t>
            </a: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спектроскопия,</a:t>
            </a:r>
            <a:b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масс-спектроскопия</a:t>
            </a: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ядерная </a:t>
            </a: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спектроскопия,</a:t>
            </a:r>
            <a:b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инфракрасная </a:t>
            </a: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спектроскопия.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57963" y="3258588"/>
            <a:ext cx="7778219" cy="318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71BA"/>
                </a:solidFill>
              </a:rPr>
              <a:t>	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Инфракрасная спектроскопия (ИК) </a:t>
            </a:r>
            <a:r>
              <a:rPr lang="ru-RU" sz="40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раздел молекулярной оптической спектроскопии, изучающий спектры поглощения и отражения электромагнитного излучения в инфракрасной области. Область инфракрасного излучения: в диапазоне длин волн от 10-6 до 10-3 м. </a:t>
            </a:r>
          </a:p>
          <a:p>
            <a:pPr>
              <a:lnSpc>
                <a:spcPct val="120000"/>
              </a:lnSpc>
            </a:pPr>
            <a:endParaRPr lang="ru-RU" sz="4000" b="1" dirty="0" smtClean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ИК-спектроскопии:</a:t>
            </a:r>
          </a:p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специфичность, </a:t>
            </a:r>
          </a:p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быстрота выполнения анализа, </a:t>
            </a:r>
          </a:p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40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чувствительность, </a:t>
            </a: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</a:t>
            </a:r>
            <a:r>
              <a:rPr lang="ru-RU" sz="40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получаемых результатов,</a:t>
            </a: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анализа вещества в кристаллическом состоянии.</a:t>
            </a:r>
          </a:p>
        </p:txBody>
      </p: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7599" y="4806055"/>
            <a:ext cx="5029205" cy="447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br>
              <a:rPr lang="ru-RU" sz="4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75" y="405016"/>
            <a:ext cx="5985164" cy="3724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2004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72" y="90184"/>
            <a:ext cx="7927848" cy="145598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Инфракрасное </a:t>
            </a: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излучение или «тепловое» излучение: все тела, твердые и жидкие, нагретые до определённой температуры, излучают энергию в инфракрасном </a:t>
            </a: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спектре</a:t>
            </a:r>
            <a:r>
              <a:rPr lang="en-US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86" y="1421476"/>
            <a:ext cx="4499264" cy="2999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33024" y="4530436"/>
            <a:ext cx="7927848" cy="1995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1. Ближний ИК-спектр жидкого этанола</a:t>
            </a:r>
          </a:p>
          <a:p>
            <a:pPr>
              <a:lnSpc>
                <a:spcPct val="100000"/>
              </a:lnSpc>
            </a:pPr>
            <a:endParaRPr lang="en-US" sz="1600" b="1" dirty="0" smtClean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Спектральные </a:t>
            </a: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(положения максимумов полос, их полуширина, интенсивность) индивидуальной молекулы зависят:</a:t>
            </a:r>
          </a:p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масс составляющих ее атомов, </a:t>
            </a:r>
          </a:p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геометрии строения, о</a:t>
            </a:r>
          </a:p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особенностей межатомных сил, </a:t>
            </a:r>
          </a:p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распределения заряда.</a:t>
            </a:r>
          </a:p>
        </p:txBody>
      </p:sp>
    </p:spTree>
    <p:extLst>
      <p:ext uri="{BB962C8B-B14F-4D97-AF65-F5344CB8AC3E}">
        <p14:creationId xmlns:p14="http://schemas.microsoft.com/office/powerpoint/2010/main" val="8614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98497"/>
            <a:ext cx="7927848" cy="104450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инфракрасной спектроскопии для качественного обнаружения и определения структуры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16152" y="1047272"/>
            <a:ext cx="7736655" cy="1044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Кванты, частоты которых соответствуют частотам валентных, деформационных и </a:t>
            </a:r>
            <a:r>
              <a:rPr lang="ru-RU" sz="1800" b="1" dirty="0" err="1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либрационных</a:t>
            </a: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колебаний молекул.</a:t>
            </a:r>
            <a:endParaRPr lang="en-US" sz="1800" b="1" dirty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6152" y="2216467"/>
            <a:ext cx="7736655" cy="191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регистрации спектров поверхности твердых тел применяют метод нарушенного полного внутреннего отражения. Основан на поглощении поверхностным слоем вещества энергии электромагнитного излучения, выходящего из призмы полного внутреннего отражения, которая находится в оптическом контакте с изучаемой поверхностью. </a:t>
            </a:r>
            <a:endParaRPr lang="en-US" sz="1800" b="1" dirty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6152" y="4522121"/>
            <a:ext cx="7653528" cy="160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смесей и идентификация чистых веществ.</a:t>
            </a:r>
          </a:p>
          <a:p>
            <a:pPr algn="just">
              <a:lnSpc>
                <a:spcPct val="100000"/>
              </a:lnSpc>
            </a:pP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чистых веществ производится обычно с помощью информационно-поисковых систем путем автоматического сравнения анализируемого спектра со спектрами, хранящимися в памяти ЭВМ. </a:t>
            </a:r>
          </a:p>
        </p:txBody>
      </p:sp>
    </p:spTree>
    <p:extLst>
      <p:ext uri="{BB962C8B-B14F-4D97-AF65-F5344CB8AC3E}">
        <p14:creationId xmlns:p14="http://schemas.microsoft.com/office/powerpoint/2010/main" val="4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592" y="1234703"/>
            <a:ext cx="7562088" cy="104450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Инфракрасная спектроскопия позволяет идентифицировать пространственные и конформационные изомеры, изучать внутри- и межмолекулярные взаимодействия, характер химических связей, распределение зарядов в молекулах, фазовые превращения, кинетику химических реакции, регистрировать короткоживущие (время жизни до 10-6 с) частицы, уточнять отдельные геометрические параметры, получать данные для вычисления термодинамических функций и др.</a:t>
            </a:r>
            <a:endParaRPr lang="en-US" sz="1800" b="1" dirty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07592" y="4049819"/>
            <a:ext cx="7562088" cy="1044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algn="just">
              <a:lnSpc>
                <a:spcPct val="100000"/>
              </a:lnSpc>
            </a:pP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позволяет проследить изменение всех основных типов связей в молекулах исследуемых веществ,</a:t>
            </a:r>
          </a:p>
          <a:p>
            <a:pPr algn="just">
              <a:lnSpc>
                <a:spcPct val="100000"/>
              </a:lnSpc>
            </a:pPr>
            <a:r>
              <a:rPr lang="ru-RU" sz="18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полосы поглощения одного и того же вида колебаний атомной группы различных веществ располагаются в определенном диапазоне инфракрасного спектра (например, 3720-3550 см-1- диапазон валентных колебаний групп -ОН; 3050-2850 см-1 - групп -СН, -СН2, -СН3 органических </a:t>
            </a:r>
            <a:r>
              <a:rPr lang="ru-RU" sz="18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lang="en-US" sz="18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rgbClr val="0071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onspekta.net/lectmaniaru/baza1/43019819774.files/image01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12" y="631767"/>
            <a:ext cx="6251171" cy="3458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20892" y="4159613"/>
            <a:ext cx="4766241" cy="520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2. Оптическая схема УФ –спектрометра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01" y="4613563"/>
            <a:ext cx="2992582" cy="22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65982" y="-61930"/>
            <a:ext cx="5526438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идентификации ИК-спектров</a:t>
            </a:r>
          </a:p>
        </p:txBody>
      </p:sp>
      <p:pic>
        <p:nvPicPr>
          <p:cNvPr id="7" name="Рисунок 6" descr="C:\Users\MyPC\Desktop\фыыфыфыфы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9" t="2204"/>
          <a:stretch/>
        </p:blipFill>
        <p:spPr bwMode="auto">
          <a:xfrm>
            <a:off x="1620982" y="382385"/>
            <a:ext cx="6409113" cy="598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21478" y="6319057"/>
            <a:ext cx="7215446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Характеристики частоты поглощения некоторых групп атомов</a:t>
            </a:r>
          </a:p>
        </p:txBody>
      </p:sp>
    </p:spTree>
    <p:extLst>
      <p:ext uri="{BB962C8B-B14F-4D97-AF65-F5344CB8AC3E}">
        <p14:creationId xmlns:p14="http://schemas.microsoft.com/office/powerpoint/2010/main" val="3710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69721" y="3278843"/>
            <a:ext cx="3566158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Рис.3. Спектр поглощения этанола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897754"/>
            <a:ext cx="5819079" cy="24411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31148" y="238610"/>
            <a:ext cx="7289398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Инфракрасные </a:t>
            </a:r>
            <a:r>
              <a:rPr lang="ru-RU" sz="2400" b="1" dirty="0">
                <a:solidFill>
                  <a:srgbClr val="0071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 органических соединений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17864" y="6204768"/>
            <a:ext cx="4869871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 ИК-спектр н-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СН3 (СН2 )4 СН3</a:t>
            </a:r>
          </a:p>
        </p:txBody>
      </p:sp>
      <p:pic>
        <p:nvPicPr>
          <p:cNvPr id="8" name="Рисунок 7" descr="http://www.ronl.ru/attachments/reviews/000/264/435/55a64ff014f26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95" y="3790945"/>
            <a:ext cx="6040235" cy="2326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4699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59785" y="2618508"/>
            <a:ext cx="5136712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5. ИК-спектр гексена-1 СН2 =СН(CH2 )3 СН3</a:t>
            </a:r>
          </a:p>
        </p:txBody>
      </p:sp>
      <p:pic>
        <p:nvPicPr>
          <p:cNvPr id="4" name="Рисунок 3" descr="http://www.ronl.ru/attachments/reviews/000/264/435/55a64ff01521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27" y="216650"/>
            <a:ext cx="6132714" cy="2401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ronl.ru/attachments/reviews/000/264/435/55a64ff01552d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27" y="3566160"/>
            <a:ext cx="6132714" cy="24849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70641" y="6285806"/>
            <a:ext cx="5909102" cy="572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Рис.6. ИК-спектр гексанола-2 СН3 (CH2 )3 СН(ОН)СН3</a:t>
            </a:r>
          </a:p>
        </p:txBody>
      </p:sp>
    </p:spTree>
    <p:extLst>
      <p:ext uri="{BB962C8B-B14F-4D97-AF65-F5344CB8AC3E}">
        <p14:creationId xmlns:p14="http://schemas.microsoft.com/office/powerpoint/2010/main" val="1369390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695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Инфракрасная спектроскопия, как метод идентификации и строения  соединений.</vt:lpstr>
      <vt:lpstr> Спектроскопия – раздел физики и аналитической химии, посвященные изучению спектров взаимодействия излучения. В аналитической химии спектроскопические методы используются для обнаружения и определения веществ при помощи измерения их характеристических спектров, т.е. методами спектрометрии.  Области применения спектроскопии разделяют по объектам исследования:  - атомная спектроскопия,  - молекулярная спектроскопия, - масс-спектроскопия,  - ядерная спектроскопия, - инфракрасная спектроскопия.</vt:lpstr>
      <vt:lpstr> Инфракрасное излучение или «тепловое» излучение: все тела, твердые и жидкие, нагретые до определённой температуры, излучают энергию в инфракрасном спектре.</vt:lpstr>
      <vt:lpstr>Использование инфракрасной спектроскопии для качественного обнаружения и определения структуры</vt:lpstr>
      <vt:lpstr>4. Инфракрасная спектроскопия позволяет идентифицировать пространственные и конформационные изомеры, изучать внутри- и межмолекулярные взаимодействия, характер химических связей, распределение зарядов в молекулах, фазовые превращения, кинетику химических реакции, регистрировать короткоживущие (время жизни до 10-6 с) частицы, уточнять отдельные геометрические параметры, получать данные для вычисления термодинамических функций и др.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41</cp:revision>
  <dcterms:created xsi:type="dcterms:W3CDTF">2019-02-21T15:01:25Z</dcterms:created>
  <dcterms:modified xsi:type="dcterms:W3CDTF">2021-10-31T20:41:59Z</dcterms:modified>
</cp:coreProperties>
</file>