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1729075-6121-4052-BF85-705137FFEB6C}" type="datetimeFigureOut">
              <a:rPr lang="ru-RU" smtClean="0"/>
              <a:pPr/>
              <a:t>02.03.2021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D3592BB-D491-4367-87BF-E838C0EB59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Алкины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(ацетиленовые углеводороды)</a:t>
            </a: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s://cf.ppt-online.org/files1/slide/v/VHvSW4GP65oF8N3Ud9gCtBXIsz7QpYxTaJec1RZhE/slide-2.jpg"/>
          <p:cNvPicPr/>
          <p:nvPr/>
        </p:nvPicPr>
        <p:blipFill>
          <a:blip r:embed="rId2"/>
          <a:srcRect l="38482" t="12420" r="11972" b="40257"/>
          <a:stretch>
            <a:fillRect/>
          </a:stretch>
        </p:blipFill>
        <p:spPr bwMode="auto">
          <a:xfrm>
            <a:off x="5357818" y="3000372"/>
            <a:ext cx="29432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42844" y="214290"/>
            <a:ext cx="8314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Кислотные свойства ( слабые СН – кислотные свойства):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642909" y="1000108"/>
          <a:ext cx="6322585" cy="2286016"/>
        </p:xfrm>
        <a:graphic>
          <a:graphicData uri="http://schemas.openxmlformats.org/presentationml/2006/ole">
            <p:oleObj spid="_x0000_s34818" name="ISIS/Draw Sketch" r:id="rId3" imgW="5125218" imgH="1887301" progId="ISISServer">
              <p:embed/>
            </p:oleObj>
          </a:graphicData>
        </a:graphic>
      </p:graphicFrame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14282" y="3500438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•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ацетиленидов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галогеналкилами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(метод получения гомологов ацетилена):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1571604" y="4714884"/>
          <a:ext cx="6955463" cy="1214446"/>
        </p:xfrm>
        <a:graphic>
          <a:graphicData uri="http://schemas.openxmlformats.org/presentationml/2006/ole">
            <p:oleObj spid="_x0000_s34821" name="ISIS/Draw Sketch" r:id="rId4" imgW="6164251" imgH="1027587" progId="ISISServer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14282" y="428604"/>
            <a:ext cx="23574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Окисление: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357290" y="928670"/>
          <a:ext cx="5628686" cy="1071570"/>
        </p:xfrm>
        <a:graphic>
          <a:graphicData uri="http://schemas.openxmlformats.org/presentationml/2006/ole">
            <p:oleObj spid="_x0000_s35842" name="ISIS/Draw Sketch" r:id="rId3" imgW="3815080" imgH="754380" progId="ISISServer">
              <p:embed/>
            </p:oleObj>
          </a:graphicData>
        </a:graphic>
      </p:graphicFrame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500034" y="3143248"/>
            <a:ext cx="35718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Восстановление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1000100" y="3714752"/>
          <a:ext cx="5802964" cy="571504"/>
        </p:xfrm>
        <a:graphic>
          <a:graphicData uri="http://schemas.openxmlformats.org/presentationml/2006/ole">
            <p:oleObj spid="_x0000_s35845" name="ISIS/Draw Sketch" r:id="rId4" imgW="4137660" imgH="414020" progId="ISISServer">
              <p:embed/>
            </p:oleObj>
          </a:graphicData>
        </a:graphic>
      </p:graphicFrame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500034" y="4500570"/>
            <a:ext cx="65008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Полимеризация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димеризация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8" name="Object 8"/>
          <p:cNvGraphicFramePr>
            <a:graphicFrameLocks noChangeAspect="1"/>
          </p:cNvGraphicFramePr>
          <p:nvPr/>
        </p:nvGraphicFramePr>
        <p:xfrm>
          <a:off x="3000364" y="5715016"/>
          <a:ext cx="5795696" cy="714380"/>
        </p:xfrm>
        <a:graphic>
          <a:graphicData uri="http://schemas.openxmlformats.org/presentationml/2006/ole">
            <p:oleObj spid="_x0000_s35848" name="ISIS/Draw Sketch" r:id="rId5" imgW="4143415" imgH="535414" progId="ISISServer">
              <p:embed/>
            </p:oleObj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714348" y="2285992"/>
          <a:ext cx="7752346" cy="357190"/>
        </p:xfrm>
        <a:graphic>
          <a:graphicData uri="http://schemas.openxmlformats.org/presentationml/2006/ole">
            <p:oleObj spid="_x0000_s35850" name="ISIS/Draw Sketch" r:id="rId6" imgW="5581440" imgH="257040" progId="ISISServer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357166"/>
            <a:ext cx="5500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тримеризация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142976" y="928670"/>
          <a:ext cx="5643602" cy="747947"/>
        </p:xfrm>
        <a:graphic>
          <a:graphicData uri="http://schemas.openxmlformats.org/presentationml/2006/ole">
            <p:oleObj spid="_x0000_s36866" name="ISIS/Draw Sketch" r:id="rId3" imgW="3998433" imgH="532870" progId="ISISServer">
              <p:embed/>
            </p:oleObj>
          </a:graphicData>
        </a:graphic>
      </p:graphicFrame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071538" y="2071678"/>
          <a:ext cx="3833839" cy="928694"/>
        </p:xfrm>
        <a:graphic>
          <a:graphicData uri="http://schemas.openxmlformats.org/presentationml/2006/ole">
            <p:oleObj spid="_x0000_s36868" name="ISIS/Draw Sketch" r:id="rId4" imgW="2573020" imgH="654050" progId="ISISServer">
              <p:embed/>
            </p:oleObj>
          </a:graphicData>
        </a:graphic>
      </p:graphicFrame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1071538" y="3357562"/>
          <a:ext cx="4918689" cy="1643074"/>
        </p:xfrm>
        <a:graphic>
          <a:graphicData uri="http://schemas.openxmlformats.org/presentationml/2006/ole">
            <p:oleObj spid="_x0000_s36870" name="ISIS/Draw Sketch" r:id="rId5" imgW="3775710" imgH="1346200" progId="ISISServer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4282" y="357166"/>
            <a:ext cx="864399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Алкины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это ненасыщенные углеводороды, содержащие в цепи тройную связь.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Общая формула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алкинов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С</a:t>
            </a:r>
            <a:r>
              <a:rPr kumimoji="0" lang="en-US" sz="2400" b="1" i="0" u="none" strike="noStrike" cap="none" normalizeH="0" baseline="-3000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4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28596" y="1928802"/>
            <a:ext cx="72866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 ≡ СН     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ацетилен              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 ≡ С – СН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  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пропин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метилацетилен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≡ С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СН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    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бутин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1,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этилацетилен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СН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С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≡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СН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 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бутин-2, </a:t>
            </a:r>
            <a:r>
              <a:rPr lang="ru-RU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диметилацетилен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s://theslide.ru/img/thumbs/0efe7b51fe4a8fc8ab316eff092bbdd8-800x.jpg"/>
          <p:cNvPicPr/>
          <p:nvPr/>
        </p:nvPicPr>
        <p:blipFill>
          <a:blip r:embed="rId2"/>
          <a:srcRect l="4724" t="64921" r="73297" b="16488"/>
          <a:stretch>
            <a:fillRect/>
          </a:stretch>
        </p:blipFill>
        <p:spPr bwMode="auto">
          <a:xfrm>
            <a:off x="6286512" y="4643446"/>
            <a:ext cx="207170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000232" y="285728"/>
            <a:ext cx="3679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Способы получения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14282" y="928670"/>
            <a:ext cx="4714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Карбидный метод: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1357290" y="1643050"/>
          <a:ext cx="5286412" cy="429995"/>
        </p:xfrm>
        <a:graphic>
          <a:graphicData uri="http://schemas.openxmlformats.org/presentationml/2006/ole">
            <p:oleObj spid="_x0000_s27651" name="ISIS/Draw Sketch" r:id="rId3" imgW="3615690" imgH="287020" progId="ISISServer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500165" y="2357430"/>
          <a:ext cx="5766067" cy="357190"/>
        </p:xfrm>
        <a:graphic>
          <a:graphicData uri="http://schemas.openxmlformats.org/presentationml/2006/ole">
            <p:oleObj spid="_x0000_s27653" name="ISIS/Draw Sketch" r:id="rId4" imgW="4305240" imgH="266400" progId="ISISServer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85720" y="3143248"/>
            <a:ext cx="8215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Ацетилен получают пиролизом этана или  этилена: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500034" y="3929066"/>
          <a:ext cx="5665344" cy="571504"/>
        </p:xfrm>
        <a:graphic>
          <a:graphicData uri="http://schemas.openxmlformats.org/presentationml/2006/ole">
            <p:oleObj spid="_x0000_s27655" name="ISIS/Draw Sketch" r:id="rId5" imgW="3410877" imgH="372628" progId="ISISServer">
              <p:embed/>
            </p:oleObj>
          </a:graphicData>
        </a:graphic>
      </p:graphicFrame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14282" y="4714884"/>
            <a:ext cx="371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Пиролиз метана: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1500166" y="5286388"/>
          <a:ext cx="4351638" cy="500066"/>
        </p:xfrm>
        <a:graphic>
          <a:graphicData uri="http://schemas.openxmlformats.org/presentationml/2006/ole">
            <p:oleObj spid="_x0000_s27658" name="ISIS/Draw Sketch" r:id="rId6" imgW="2371844" imgH="381530" progId="ISISServer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85720" y="357166"/>
            <a:ext cx="49291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дигалогенпроизводных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500034" y="1142984"/>
          <a:ext cx="5153741" cy="857256"/>
        </p:xfrm>
        <a:graphic>
          <a:graphicData uri="http://schemas.openxmlformats.org/presentationml/2006/ole">
            <p:oleObj spid="_x0000_s28674" name="ISIS/Draw Sketch" r:id="rId3" imgW="4363430" imgH="714733" progId="ISISServer">
              <p:embed/>
            </p:oleObj>
          </a:graphicData>
        </a:graphic>
      </p:graphicFrame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428596" y="2285992"/>
          <a:ext cx="7936315" cy="1071570"/>
        </p:xfrm>
        <a:graphic>
          <a:graphicData uri="http://schemas.openxmlformats.org/presentationml/2006/ole">
            <p:oleObj spid="_x0000_s28676" name="ISIS/Draw Sketch" r:id="rId4" imgW="5964584" imgH="817746" progId="ISISServer">
              <p:embed/>
            </p:oleObj>
          </a:graphicData>
        </a:graphic>
      </p:graphicFrame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357158" y="3714752"/>
          <a:ext cx="6762070" cy="1428760"/>
        </p:xfrm>
        <a:graphic>
          <a:graphicData uri="http://schemas.openxmlformats.org/presentationml/2006/ole">
            <p:oleObj spid="_x0000_s28678" name="ISIS/Draw Sketch" r:id="rId5" imgW="5318527" imgH="1093719" progId="ISISServer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571604" y="285728"/>
            <a:ext cx="32426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Физические свойства: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071546"/>
            <a:ext cx="885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Ацетилен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газ, без цвета, без запаха, в воде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малорастворим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воде, хорошо растворим в ацетоне.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Смесь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ацетилена с воздухом взрывоопасна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57158" y="2571744"/>
            <a:ext cx="864399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газы, без цвета, без запаха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С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С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жидкости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С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выше – кристаллические вещества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2400" b="1" i="0" u="none" strike="noStrike" cap="none" normalizeH="0" baseline="-3000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кип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2400" b="1" i="0" u="none" strike="noStrike" cap="none" normalizeH="0" baseline="-3000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</a:t>
            </a:r>
            <a:r>
              <a:rPr kumimoji="0" lang="ru-RU" sz="2400" b="1" i="0" u="none" strike="noStrike" cap="none" normalizeH="0" baseline="-3000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ρ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алкинов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выше по сравнению с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алканами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алкенами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643174" y="285728"/>
            <a:ext cx="33236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Электронное строение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14282" y="1142984"/>
            <a:ext cx="87154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Атомы углерода при тройной связи находятся в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гибридизации.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молекула ацетилена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Н – С ≡ С – Н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85720" y="3357562"/>
          <a:ext cx="4541776" cy="2000264"/>
        </p:xfrm>
        <a:graphic>
          <a:graphicData uri="http://schemas.openxmlformats.org/presentationml/2006/ole">
            <p:oleObj spid="_x0000_s30723" name="ISIS/Draw Sketch" r:id="rId3" imgW="3675380" imgH="1617980" progId="ISISServer">
              <p:embed/>
            </p:oleObj>
          </a:graphicData>
        </a:graphic>
      </p:graphicFrame>
      <p:pic>
        <p:nvPicPr>
          <p:cNvPr id="6" name="Рисунок 5" descr="https://cf.ppt-online.org/files1/slide/v/VHvSW4GP65oF8N3Ud9gCtBXIsz7QpYxTaJec1RZhE/slide-2.jpg"/>
          <p:cNvPicPr/>
          <p:nvPr/>
        </p:nvPicPr>
        <p:blipFill>
          <a:blip r:embed="rId4"/>
          <a:srcRect l="38482" t="12420" r="11972" b="40257"/>
          <a:stretch>
            <a:fillRect/>
          </a:stretch>
        </p:blipFill>
        <p:spPr bwMode="auto">
          <a:xfrm>
            <a:off x="5857884" y="2786058"/>
            <a:ext cx="29432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071802" y="5500702"/>
            <a:ext cx="55721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Длина тройной связи – 0,120нм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Энергия связи – 814 кДж/моль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https://myslide.ru/documents_7/baffa002997839bbb9dce3e50d78295c/img2.jpg"/>
          <p:cNvPicPr/>
          <p:nvPr/>
        </p:nvPicPr>
        <p:blipFill>
          <a:blip r:embed="rId5"/>
          <a:srcRect l="13148" t="67521" r="58632" b="6197"/>
          <a:stretch>
            <a:fillRect/>
          </a:stretch>
        </p:blipFill>
        <p:spPr bwMode="auto">
          <a:xfrm>
            <a:off x="7072330" y="1142984"/>
            <a:ext cx="16764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500166" y="357166"/>
            <a:ext cx="59293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Химические свойства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42844" y="1500174"/>
            <a:ext cx="72866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Галогенирование.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85720" y="1000108"/>
            <a:ext cx="37865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Реакции присоединения.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642910" y="2143116"/>
          <a:ext cx="7021968" cy="1428760"/>
        </p:xfrm>
        <a:graphic>
          <a:graphicData uri="http://schemas.openxmlformats.org/presentationml/2006/ole">
            <p:oleObj spid="_x0000_s31748" name="ISIS/Draw Sketch" r:id="rId3" imgW="5899150" imgH="1111250" progId="ISISServer">
              <p:embed/>
            </p:oleObj>
          </a:graphicData>
        </a:graphic>
      </p:graphicFrame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500033" y="3571876"/>
          <a:ext cx="7148643" cy="1285884"/>
        </p:xfrm>
        <a:graphic>
          <a:graphicData uri="http://schemas.openxmlformats.org/presentationml/2006/ole">
            <p:oleObj spid="_x0000_s31750" name="ISIS/Draw Sketch" r:id="rId4" imgW="5887564" imgH="992086" progId="ISISServer">
              <p:embed/>
            </p:oleObj>
          </a:graphicData>
        </a:graphic>
      </p:graphicFrame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214282" y="4929198"/>
            <a:ext cx="842968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Раствор брома в воде или в четыреххлористом углероде имеет бурую окраску, продукты присоединения брома бесцветны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ru-RU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качественная реакция на тройную связь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4282" y="357166"/>
            <a:ext cx="878687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Гидрогалогенирование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присоединение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галогенводородов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протекает по правилу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Марковникова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428596" y="1285860"/>
          <a:ext cx="6874592" cy="1000132"/>
        </p:xfrm>
        <a:graphic>
          <a:graphicData uri="http://schemas.openxmlformats.org/presentationml/2006/ole">
            <p:oleObj spid="_x0000_s32770" name="ISIS/Draw Sketch" r:id="rId3" imgW="5326157" imgH="770690" progId="ISISServer">
              <p:embed/>
            </p:oleObj>
          </a:graphicData>
        </a:graphic>
      </p:graphicFrame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85720" y="2357430"/>
            <a:ext cx="72152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Гидратация   ( реакция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Кучерова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928662" y="3214686"/>
          <a:ext cx="6858048" cy="2357454"/>
        </p:xfrm>
        <a:graphic>
          <a:graphicData uri="http://schemas.openxmlformats.org/presentationml/2006/ole">
            <p:oleObj spid="_x0000_s32773" name="ISIS/Draw Sketch" r:id="rId4" imgW="6070141" imgH="1980140" progId="ISISServer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85720" y="357166"/>
            <a:ext cx="62865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Реакции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винилирования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785786" y="1214422"/>
          <a:ext cx="6572297" cy="3051796"/>
        </p:xfrm>
        <a:graphic>
          <a:graphicData uri="http://schemas.openxmlformats.org/presentationml/2006/ole">
            <p:oleObj spid="_x0000_s33794" name="ISIS/Draw Sketch" r:id="rId3" imgW="4911562" imgH="2543533" progId="ISISServer">
              <p:embed/>
            </p:oleObj>
          </a:graphicData>
        </a:graphic>
      </p:graphicFrame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14282" y="4643446"/>
            <a:ext cx="6286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Карбонилирование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214678" y="5143512"/>
          <a:ext cx="4686300" cy="1257300"/>
        </p:xfrm>
        <a:graphic>
          <a:graphicData uri="http://schemas.openxmlformats.org/presentationml/2006/ole">
            <p:oleObj spid="_x0000_s33797" name="ISIS/Draw Sketch" r:id="rId4" imgW="4143415" imgH="1115339" progId="ISISServer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203</TotalTime>
  <Words>248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Открытая</vt:lpstr>
      <vt:lpstr>ISIS/Draw Sketch</vt:lpstr>
      <vt:lpstr>Алкины (ацетиленовые углеводороды)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Алкины (ацетиленовые углеводороды)</dc:title>
  <dc:creator>Natali</dc:creator>
  <cp:lastModifiedBy>Natali</cp:lastModifiedBy>
  <cp:revision>23</cp:revision>
  <dcterms:created xsi:type="dcterms:W3CDTF">2021-03-01T19:44:18Z</dcterms:created>
  <dcterms:modified xsi:type="dcterms:W3CDTF">2021-03-02T07:15:34Z</dcterms:modified>
</cp:coreProperties>
</file>