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412" r:id="rId3"/>
    <p:sldId id="366" r:id="rId4"/>
    <p:sldId id="336" r:id="rId5"/>
    <p:sldId id="414" r:id="rId6"/>
    <p:sldId id="413" r:id="rId7"/>
    <p:sldId id="405" r:id="rId8"/>
    <p:sldId id="374" r:id="rId9"/>
    <p:sldId id="29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17FB3-115F-493D-AFA3-AE640ED5EE55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E3D06-EC42-4D91-8FF1-EB94B19BC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FF2D1-4A61-4286-9AAA-EB410FF4FF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02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FF2D1-4A61-4286-9AAA-EB410FF4FF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92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FF2D1-4A61-4286-9AAA-EB410FF4FF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087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FF2D1-4A61-4286-9AAA-EB410FF4FF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8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B35D3-708A-BBD5-A0E1-E0E74A524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12E939-A1F6-9308-313B-AEA35D7D4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1AE6EE-4BE3-58F0-2E7C-46DC9C9E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4A7C-C8C3-4860-A54A-4D6FF2BC49A9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BB243-50F9-7426-F469-0ACE0691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4DCF8-D5F5-9FC7-135D-D2FA26F1C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DF65-6A72-4748-815E-94A9061E5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4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6797D-BBB0-59C2-D944-B85AFEFA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2787DB-4F10-1533-195C-6824A028A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BCBFA3-25A6-499F-B300-A7E7C1BF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4A7C-C8C3-4860-A54A-4D6FF2BC49A9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CA3395-A58E-9075-869E-23C0F6A5B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9B373D-0A27-7A85-C251-17F3C472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DF65-6A72-4748-815E-94A9061E5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3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9E8EE4-FE62-FDFC-4E86-BBE7C115E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FB2573-FC42-A93E-A825-B6B68A7C4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005F85-9648-B986-1F04-1FF20163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4A7C-C8C3-4860-A54A-4D6FF2BC49A9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A41FF-430E-D0AF-B1F9-7220CD4C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DCFE97-0763-EB26-29B4-6B689362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DF65-6A72-4748-815E-94A9061E5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55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ED63-E3AC-4B7A-9D5B-EC8850E110AF}" type="datetime1">
              <a:rPr lang="ru-RU" smtClean="0">
                <a:solidFill>
                  <a:prstClr val="black">
                    <a:shade val="50000"/>
                  </a:prstClr>
                </a:solidFill>
              </a:rPr>
              <a:t>28.08.2025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EC1-A7BF-4A93-BFA7-25CC73EB4EFB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6444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3766-2984-48C9-845F-AD41AA22618B}" type="datetime1">
              <a:rPr lang="ru-RU" smtClean="0">
                <a:solidFill>
                  <a:prstClr val="black">
                    <a:shade val="50000"/>
                  </a:prstClr>
                </a:solidFill>
              </a:rPr>
              <a:t>28.08.2025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EC1-A7BF-4A93-BFA7-25CC73EB4EFB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25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377E-34CE-40C5-A6D2-18BA17CCCFC7}" type="datetime1">
              <a:rPr lang="ru-RU" smtClean="0">
                <a:solidFill>
                  <a:prstClr val="black">
                    <a:shade val="50000"/>
                  </a:prstClr>
                </a:solidFill>
              </a:rPr>
              <a:t>28.08.2025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547D6EC1-A7BF-4A93-BFA7-25CC73EB4EFB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6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72C2-088E-4C8D-94F1-EB1B4CAC1C2B}" type="datetime1">
              <a:rPr lang="ru-RU" smtClean="0">
                <a:solidFill>
                  <a:prstClr val="black">
                    <a:shade val="50000"/>
                  </a:prstClr>
                </a:solidFill>
              </a:rPr>
              <a:t>28.08.2025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EC1-A7BF-4A93-BFA7-25CC73EB4EFB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19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F6FF-8E09-42AA-A008-FC5E3D08F32A}" type="datetime1">
              <a:rPr lang="ru-RU" smtClean="0">
                <a:solidFill>
                  <a:prstClr val="black">
                    <a:shade val="50000"/>
                  </a:prstClr>
                </a:solidFill>
              </a:rPr>
              <a:t>28.08.2025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EC1-A7BF-4A93-BFA7-25CC73EB4EFB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44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DA1D-2A09-4670-8685-05B491EE671B}" type="datetime1">
              <a:rPr lang="ru-RU" smtClean="0">
                <a:solidFill>
                  <a:prstClr val="black">
                    <a:shade val="50000"/>
                  </a:prstClr>
                </a:solidFill>
              </a:rPr>
              <a:t>28.08.2025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EC1-A7BF-4A93-BFA7-25CC73EB4EFB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16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1DEC-7F75-43C6-98A4-58FDD78528FB}" type="datetime1">
              <a:rPr lang="ru-RU" smtClean="0">
                <a:solidFill>
                  <a:prstClr val="black">
                    <a:shade val="50000"/>
                  </a:prstClr>
                </a:solidFill>
              </a:rPr>
              <a:t>28.08.2025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EC1-A7BF-4A93-BFA7-25CC73EB4EFB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26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AECF-8D2A-49A2-91DB-4C8AF0745FBE}" type="datetime1">
              <a:rPr lang="ru-RU" smtClean="0">
                <a:solidFill>
                  <a:prstClr val="black">
                    <a:shade val="50000"/>
                  </a:prstClr>
                </a:solidFill>
              </a:rPr>
              <a:t>28.08.2025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EC1-A7BF-4A93-BFA7-25CC73EB4EFB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50056-1BF3-E2FD-F92F-20D8A0DB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3A16BE-2191-3AB9-EA90-04660FBC1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BB0108-A2C3-874F-B1BA-D6D9FC82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4A7C-C8C3-4860-A54A-4D6FF2BC49A9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4E38FE-AF30-3690-61DC-DBFF52DAB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3FDC7-CBD2-E31E-A896-2B541BC3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DF65-6A72-4748-815E-94A9061E5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79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D91D-A3BA-4F90-A17B-5B56EEA21043}" type="datetime1">
              <a:rPr lang="ru-RU" smtClean="0">
                <a:solidFill>
                  <a:prstClr val="black">
                    <a:shade val="50000"/>
                  </a:prstClr>
                </a:solidFill>
              </a:rPr>
              <a:t>28.08.2025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EC1-A7BF-4A93-BFA7-25CC73EB4EFB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94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FFC1-A914-4CC7-8A27-2EA2A600149D}" type="datetime1">
              <a:rPr lang="ru-RU" smtClean="0">
                <a:solidFill>
                  <a:prstClr val="black">
                    <a:shade val="50000"/>
                  </a:prstClr>
                </a:solidFill>
              </a:rPr>
              <a:t>28.08.2025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EC1-A7BF-4A93-BFA7-25CC73EB4EFB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82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A39D-F17D-4239-93F9-D8DC5D864725}" type="datetime1">
              <a:rPr lang="ru-RU" smtClean="0">
                <a:solidFill>
                  <a:prstClr val="black">
                    <a:shade val="50000"/>
                  </a:prstClr>
                </a:solidFill>
              </a:rPr>
              <a:t>28.08.2025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EC1-A7BF-4A93-BFA7-25CC73EB4EFB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7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55B79-EF89-65B3-C2A4-CC2861C8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86C72-1363-E2F0-A67A-43A99D36E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731404-AA53-066E-AA54-1C5AC525A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4A7C-C8C3-4860-A54A-4D6FF2BC49A9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7440B-6A6E-0DDA-05A0-2D1EFF00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D4BAB-DF08-D1C6-A8CA-20E66E58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DF65-6A72-4748-815E-94A9061E5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89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01AC0-6F7A-9DA3-7DD1-6897AE41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61A0A5-3017-9CB2-D006-AEB720883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679587-C3EB-0B8D-D710-AA37A07D5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4B23DC-CDCF-0C35-1261-0E8AA9288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4A7C-C8C3-4860-A54A-4D6FF2BC49A9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270BD8-E421-CC08-AFA7-6967B0E0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3F5C9E-2760-2FB4-05DA-CA9E2EA8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DF65-6A72-4748-815E-94A9061E5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34F7B-6230-987B-58BD-AD8EF366F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49CF46-B921-6D4F-8E21-94184D01F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03AA59-B892-95E4-D3C5-5BDF8059D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8F41C3-DC5D-8691-37BB-B7B411042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A5B73C-80B3-6D60-612E-FCE191223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FF44F2-656E-1419-335F-4AEE6441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4A7C-C8C3-4860-A54A-4D6FF2BC49A9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97F757-F1F6-EE38-B6C5-6F663F50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292597-D341-28A2-011C-6ABA3B08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DF65-6A72-4748-815E-94A9061E5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5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1B336-C5BD-1D77-9466-3F92C064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F0C9E2-34C8-B151-B2BD-A2B676038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4A7C-C8C3-4860-A54A-4D6FF2BC49A9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71B6A1-AD8A-A1B3-912E-8E7D4285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020D57-93CE-96BC-8B86-7B59B8FF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DF65-6A72-4748-815E-94A9061E5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81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147551-9C6B-EB6C-0A2E-434C7B6AF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4A7C-C8C3-4860-A54A-4D6FF2BC49A9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568C84-234A-B872-2E0A-6889C6F23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E4A906-56E5-672C-A5F7-C345337E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DF65-6A72-4748-815E-94A9061E5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6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21BE5-3763-FAC2-C0C2-92319A59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3922FF-9D38-32D0-0922-7EC2FF31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5F8212-F22E-E018-663A-588EF73BA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7DB70A-AB3C-994A-49BE-2F3871E9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4A7C-C8C3-4860-A54A-4D6FF2BC49A9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AAE23C-448A-D80B-EFEB-3FC3008E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D88CB-3370-5EB6-4304-CFBF5159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DF65-6A72-4748-815E-94A9061E5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75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0E3CD-8EB2-3BF7-1CE6-CECF8E13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043490-7D19-4E53-C7F3-6A937EF97B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E03269-BE33-4C41-A3C0-36BABEAFB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3D0F23-A3EB-E51E-0C39-EACFD78A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4A7C-C8C3-4860-A54A-4D6FF2BC49A9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BD3250-5DFF-B2CC-4463-BF531B6C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F53CF-AE06-E7C4-6D44-5EF9CB9E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DF65-6A72-4748-815E-94A9061E5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8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6399E-FBE9-C859-8931-10EBC9202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021E08-0DB1-A98A-9E2E-CC05891A0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1C40AA-7850-4DD2-12A7-443EC7B08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34A7C-C8C3-4860-A54A-4D6FF2BC49A9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52D71E-1B59-A255-9214-3032FE0D4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98470-1E65-4D38-8B7F-05A652E4E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0DF65-6A72-4748-815E-94A9061E5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6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66CA03-641E-4407-A804-AF105EE2B158}" type="datetime1">
              <a:rPr lang="ru-RU" smtClean="0">
                <a:solidFill>
                  <a:prstClr val="black">
                    <a:shade val="50000"/>
                  </a:prstClr>
                </a:solidFill>
              </a:rPr>
              <a:t>28.08.2025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7D6EC1-A7BF-4A93-BFA7-25CC73EB4EFB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8056" y="1783079"/>
            <a:ext cx="9683931" cy="3910711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r>
              <a:rPr lang="ru-RU" sz="56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БЕЗОПАСНОСТЬ</a:t>
            </a:r>
            <a:b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56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br>
              <a:rPr lang="ru-RU" sz="56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56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В  ПСИХИАТРИИ</a:t>
            </a:r>
            <a:br>
              <a:rPr lang="ru-RU" sz="56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</a:br>
            <a:br>
              <a:rPr lang="ru-RU" sz="4400" b="1" dirty="0">
                <a:effectLst/>
              </a:rPr>
            </a:br>
            <a:endParaRPr lang="ru-RU" sz="4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074921"/>
            <a:ext cx="9144000" cy="16151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Баканов Михаил Юрьевич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доцент кафедры неврологии, психиатрии,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мануальной медицины и медицинской реабилитации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Института НМФО ФГБОУ ВО «</a:t>
            </a:r>
            <a:r>
              <a:rPr lang="ru-RU" sz="1600" b="1" dirty="0" err="1"/>
              <a:t>ВолгГМУ</a:t>
            </a:r>
            <a:r>
              <a:rPr lang="ru-RU" sz="1600" b="1" dirty="0"/>
              <a:t>» МЗ РФ</a:t>
            </a:r>
          </a:p>
          <a:p>
            <a:pPr lvl="0">
              <a:spcBef>
                <a:spcPts val="0"/>
              </a:spcBef>
              <a:buClr>
                <a:prstClr val="black">
                  <a:shade val="95000"/>
                </a:prstClr>
              </a:buClr>
            </a:pPr>
            <a:r>
              <a:rPr lang="ru-RU" sz="1600" b="1" dirty="0">
                <a:solidFill>
                  <a:prstClr val="black"/>
                </a:solidFill>
              </a:rPr>
              <a:t>Заслуженный врач Российской Федерации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/>
              <a:t>кандидат медицинских наук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/>
              <a:t>__.__.2025</a:t>
            </a:r>
            <a:endParaRPr lang="ru-RU" sz="1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3527F5-BF30-5BFF-82DA-92323EEF5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33" y="167951"/>
            <a:ext cx="1475333" cy="1327474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CCAF5B-1E5E-2135-5B8F-07436C78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D6EC1-A7BF-4A93-BFA7-25CC73EB4EF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08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2110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65694"/>
                <a:ext cx="10972800" cy="4709160"/>
              </a:xfrm>
            </p:spPr>
            <p:txBody>
              <a:bodyPr/>
              <a:lstStyle/>
              <a:p>
                <a:pPr marL="13716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/>
              </a:p>
              <a:p>
                <a:pPr marL="137160" indent="0" algn="ctr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65694"/>
                <a:ext cx="10972800" cy="47091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09600" y="2260732"/>
            <a:ext cx="10866120" cy="38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marR="190500" lvl="0" indent="-34290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4000500" marR="190500" lvl="8" indent="-34290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61646" y="3704543"/>
            <a:ext cx="3700732" cy="1646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ПАЦИЕНТЫ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9126" y="1440611"/>
            <a:ext cx="10827068" cy="966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ОСНОВНЫЕ СУБЪЕКТЫ БЕЗОПАСНОСТИ В ПСИХИАТРИИ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2D488-6500-75BD-C880-F1C6B6AEF6DA}"/>
              </a:ext>
            </a:extLst>
          </p:cNvPr>
          <p:cNvSpPr txBox="1"/>
          <p:nvPr/>
        </p:nvSpPr>
        <p:spPr>
          <a:xfrm>
            <a:off x="609600" y="257860"/>
            <a:ext cx="1097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</a:rPr>
              <a:t>БЕЗОПАСНОСТЬ   В   ПСИХИАТРИИ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8403FF-070B-49E9-A4B9-CDA15FEE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D6EC1-A7BF-4A93-BFA7-25CC73EB4EF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01771CB-3089-992A-3591-0654937658E9}"/>
              </a:ext>
            </a:extLst>
          </p:cNvPr>
          <p:cNvSpPr/>
          <p:nvPr/>
        </p:nvSpPr>
        <p:spPr>
          <a:xfrm>
            <a:off x="7755462" y="3704543"/>
            <a:ext cx="3700732" cy="1646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ПЕРСОНАЛ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Не равно 12">
            <a:extLst>
              <a:ext uri="{FF2B5EF4-FFF2-40B4-BE49-F238E27FC236}">
                <a16:creationId xmlns:a16="http://schemas.microsoft.com/office/drawing/2014/main" id="{3BC78F59-0522-74DF-96D6-5C052477041F}"/>
              </a:ext>
            </a:extLst>
          </p:cNvPr>
          <p:cNvSpPr/>
          <p:nvPr/>
        </p:nvSpPr>
        <p:spPr>
          <a:xfrm>
            <a:off x="5015060" y="4615312"/>
            <a:ext cx="2187018" cy="914400"/>
          </a:xfrm>
          <a:prstGeom prst="mathNot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вно 13">
            <a:extLst>
              <a:ext uri="{FF2B5EF4-FFF2-40B4-BE49-F238E27FC236}">
                <a16:creationId xmlns:a16="http://schemas.microsoft.com/office/drawing/2014/main" id="{87847F00-DD6C-AC70-0A9A-62436761B5F5}"/>
              </a:ext>
            </a:extLst>
          </p:cNvPr>
          <p:cNvSpPr/>
          <p:nvPr/>
        </p:nvSpPr>
        <p:spPr>
          <a:xfrm>
            <a:off x="4920792" y="3429000"/>
            <a:ext cx="2281286" cy="91440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4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57068"/>
            <a:ext cx="10972800" cy="4709160"/>
          </a:xfrm>
        </p:spPr>
        <p:txBody>
          <a:bodyPr/>
          <a:lstStyle/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2260732"/>
            <a:ext cx="10866120" cy="38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marR="190500" lvl="0" indent="-34290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4000500" marR="190500" lvl="8" indent="-34290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9600" y="2595983"/>
            <a:ext cx="4452594" cy="2382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Закон РФ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 02.07.1992 № 3185-1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«О психиатрической помощи и гарантиях прав граждан при ее оказании»</a:t>
            </a:r>
          </a:p>
        </p:txBody>
      </p:sp>
      <p:sp>
        <p:nvSpPr>
          <p:cNvPr id="10" name="Овал 9"/>
          <p:cNvSpPr/>
          <p:nvPr/>
        </p:nvSpPr>
        <p:spPr>
          <a:xfrm>
            <a:off x="7042652" y="2595983"/>
            <a:ext cx="4433068" cy="243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</a:rPr>
              <a:t>Приказ Минтруда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 18.12.2020 № 928н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«Об утверждении Правил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</a:rPr>
              <a:t>по охране труда 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</a:rPr>
              <a:t>м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едицинских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организациях»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9126" y="1440611"/>
            <a:ext cx="10827068" cy="966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ПРАВОВЫЕ И НОРМАТИВНЫЕ ДОКУМЕНТЫ: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FA15DCE-7AB8-C216-06BE-A68D8BFED6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582890"/>
            <a:ext cx="1097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+mn-lt"/>
              </a:rPr>
              <a:t>БЕЗОПАСНОСТЬ   В   ПСИХИАТРИИ</a:t>
            </a:r>
            <a:endParaRPr lang="ru-RU" sz="1800" b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6CFDFA3-BAE9-66F9-E05F-F6FA5CF7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D6EC1-A7BF-4A93-BFA7-25CC73EB4EF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E66C76F-4DB6-660E-CC83-E1FC7ABC9CCE}"/>
              </a:ext>
            </a:extLst>
          </p:cNvPr>
          <p:cNvSpPr/>
          <p:nvPr/>
        </p:nvSpPr>
        <p:spPr>
          <a:xfrm>
            <a:off x="3455002" y="5034566"/>
            <a:ext cx="5175316" cy="1584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</a:rPr>
              <a:t>Письмо Первого заместителя Министра Минздрава России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</a:rPr>
              <a:t>26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.12.2002 №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</a:rPr>
              <a:t>2501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</a:rPr>
              <a:t>/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</a:rPr>
              <a:t>12967-02-32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64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57068"/>
            <a:ext cx="10972800" cy="4709160"/>
          </a:xfrm>
        </p:spPr>
        <p:txBody>
          <a:bodyPr/>
          <a:lstStyle/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2260732"/>
            <a:ext cx="10866120" cy="4542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190500" fontAlgn="base">
              <a:lnSpc>
                <a:spcPts val="1125"/>
              </a:lnSpc>
              <a:spcBef>
                <a:spcPts val="1200"/>
              </a:spcBef>
              <a:buSzPts val="1000"/>
              <a:tabLst>
                <a:tab pos="457200" algn="l"/>
              </a:tabLst>
              <a:defRPr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30</a:t>
            </a:r>
            <a:r>
              <a:rPr lang="ru-RU" sz="2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Меры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обеспечения безопасности при оказании психиатрической помощи</a:t>
            </a:r>
          </a:p>
          <a:p>
            <a:pPr marR="190500" fontAlgn="base">
              <a:lnSpc>
                <a:spcPts val="1125"/>
              </a:lnSpc>
              <a:spcBef>
                <a:spcPts val="1200"/>
              </a:spcBef>
              <a:buSzPts val="1000"/>
              <a:tabLst>
                <a:tab pos="457200" algn="l"/>
              </a:tabLst>
              <a:defRPr/>
            </a:pPr>
            <a:endParaRPr lang="ru-RU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90500" indent="-457200" algn="just" fontAlgn="base">
              <a:buSzPts val="1000"/>
              <a:buAutoNum type="arabicParenR"/>
              <a:tabLst>
                <a:tab pos="457200" algn="l"/>
              </a:tabLst>
              <a:defRPr/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Психиатрическая помощь в стационарных условиях оказывается с наименьшими ограничениями, обеспечивающими безопасность госпитализированного лица и других лиц, при соблюдении медицинскими работниками его прав и законных интересов</a:t>
            </a:r>
          </a:p>
          <a:p>
            <a:pPr marL="457200" marR="190500" indent="-457200" algn="just" fontAlgn="base">
              <a:lnSpc>
                <a:spcPts val="1125"/>
              </a:lnSpc>
              <a:spcBef>
                <a:spcPts val="1200"/>
              </a:spcBef>
              <a:buSzPts val="1000"/>
              <a:buAutoNum type="arabicParenR"/>
              <a:tabLst>
                <a:tab pos="457200" algn="l"/>
              </a:tabLst>
              <a:defRPr/>
            </a:pPr>
            <a:endParaRPr lang="ru-RU" sz="2000" kern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190500" indent="-457200" algn="just" fontAlgn="base">
              <a:buSzPts val="1000"/>
              <a:buAutoNum type="arabicParenR"/>
              <a:tabLst>
                <a:tab pos="457200" algn="l"/>
              </a:tabLst>
              <a:defRPr/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Меры физического стеснения и изоляции при недобровольной госпитализации и пребывании в медицинской организации, оказывающей психиатрическую помощь в стационарных условиях, применяются только в тех случаях, формах и на тот период времени, когда, по мнению врача - психиатра, иными методами невозможно предотвратить действия госпитализированного лица, представляющие непосредственную опасность для него или других лиц, и осуществляются при постоянном контроле медицинских работников. О формах и времени применения мер физического стеснения или изоляции делается запись в медицинской документации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1172806"/>
            <a:ext cx="10827068" cy="966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ПРАВОВЫЕ И НОРМАТИВНЫЕ ДОКУМЕНТЫ: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(Закон о психиатрической помощи…)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FA15DCE-7AB8-C216-06BE-A68D8BFED6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582890"/>
            <a:ext cx="1097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+mn-lt"/>
              </a:rPr>
              <a:t>БЕЗОПАСНОСТЬ   В   ПСИХИАТРИИ</a:t>
            </a:r>
            <a:endParaRPr lang="ru-RU" sz="1800" b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6CFDFA3-BAE9-66F9-E05F-F6FA5CF7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D6EC1-A7BF-4A93-BFA7-25CC73EB4EF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53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9290"/>
            <a:ext cx="10972800" cy="46031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+mn-lt"/>
              </a:rPr>
              <a:t>БЕЗОПАСНОСТЬ   В   ПСИХИАТРИИ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66122"/>
            <a:ext cx="10972800" cy="4842588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" indent="0" algn="ctr">
              <a:lnSpc>
                <a:spcPct val="1500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8000" b="1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58E366-4958-4D00-B091-8CBDE262D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76" y="609600"/>
            <a:ext cx="6202837" cy="62484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4CE918-F40A-4C69-802E-84D83FD8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D6EC1-A7BF-4A93-BFA7-25CC73EB4EF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96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465137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+mn-lt"/>
              </a:rPr>
              <a:t>ПСИХИАТРИЯ   АМБУЛАТОРНАЯ   И   СТАЦИОНАРНАЯ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2260732"/>
            <a:ext cx="10866120" cy="38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marR="190500" lvl="0" indent="-34290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4000500" marR="190500" lvl="8" indent="-34290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90500" lvl="0" indent="0" algn="l" defTabSz="914400" rtl="0" eaLnBrk="1" fontAlgn="base" latinLnBrk="0" hangingPunct="1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E80D5-C754-44A4-88AC-73208F79EEF1}"/>
              </a:ext>
            </a:extLst>
          </p:cNvPr>
          <p:cNvSpPr txBox="1"/>
          <p:nvPr/>
        </p:nvSpPr>
        <p:spPr>
          <a:xfrm>
            <a:off x="1138237" y="1701790"/>
            <a:ext cx="9915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349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6C4EF415-6723-4D16-9383-13B05ED27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4" y="617537"/>
            <a:ext cx="7143750" cy="616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07F358-B6B0-411F-8D71-BED56CA9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D6EC1-A7BF-4A93-BFA7-25CC73EB4EF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37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2502"/>
            <a:ext cx="10972800" cy="218674"/>
          </a:xfrm>
        </p:spPr>
        <p:txBody>
          <a:bodyPr>
            <a:normAutofit fontScale="90000"/>
          </a:bodyPr>
          <a:lstStyle/>
          <a:p>
            <a:endParaRPr lang="ru-RU" sz="1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66675" y="2260732"/>
            <a:ext cx="12199416" cy="38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350"/>
              </a:lnSpc>
              <a:spcAft>
                <a:spcPts val="0"/>
              </a:spcAft>
            </a:pPr>
            <a:endParaRPr lang="ru-RU" sz="1200" dirty="0">
              <a:ea typeface="Times New Roman" panose="02020603050405020304" pitchFamily="18" charset="0"/>
            </a:endParaRPr>
          </a:p>
          <a:p>
            <a:pPr marR="190500" lvl="0" fontAlgn="base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000" dirty="0">
              <a:solidFill>
                <a:srgbClr val="333333"/>
              </a:solidFill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R="190500" lvl="0" fontAlgn="base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000" dirty="0">
              <a:solidFill>
                <a:srgbClr val="333333"/>
              </a:solidFill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R="190500" lvl="0" fontAlgn="base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000" dirty="0">
              <a:solidFill>
                <a:srgbClr val="333333"/>
              </a:solidFill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R="190500" lvl="0" fontAlgn="base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000" dirty="0">
              <a:solidFill>
                <a:srgbClr val="333333"/>
              </a:solidFill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R="190500" lvl="0" fontAlgn="base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000" dirty="0">
              <a:solidFill>
                <a:srgbClr val="333333"/>
              </a:solidFill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R="190500" lvl="0" fontAlgn="base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000" dirty="0">
              <a:solidFill>
                <a:srgbClr val="333333"/>
              </a:solidFill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R="190500" lvl="0" fontAlgn="base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R="190500" lvl="0" fontAlgn="base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000" dirty="0">
              <a:solidFill>
                <a:srgbClr val="333333"/>
              </a:solidFill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marR="190500" lvl="0" indent="-342900" fontAlgn="base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000" dirty="0">
              <a:solidFill>
                <a:srgbClr val="333333"/>
              </a:solidFill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4000500" marR="190500" lvl="8" indent="-342900" fontAlgn="base">
              <a:lnSpc>
                <a:spcPts val="1125"/>
              </a:lnSpc>
              <a:spcBef>
                <a:spcPts val="12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000" dirty="0">
              <a:solidFill>
                <a:srgbClr val="333333"/>
              </a:solidFill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R="190500" lvl="0" fontAlgn="base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90500" fontAlgn="base">
              <a:lnSpc>
                <a:spcPts val="1125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000" dirty="0">
                <a:solidFill>
                  <a:srgbClr val="333333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4B3A84-0F5F-468E-BE4E-2D26E8EC6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34" y="-143593"/>
            <a:ext cx="9196615" cy="7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2B0A32-0E7D-46E7-AA6C-01178EFF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6EC1-A7BF-4A93-BFA7-25CC73EB4EFB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9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93962"/>
            <a:ext cx="10972800" cy="5015397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endParaRPr lang="ru-RU" sz="5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ctr">
              <a:buNone/>
            </a:pPr>
            <a:r>
              <a:rPr lang="ru-RU" sz="10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</a:t>
            </a:r>
          </a:p>
          <a:p>
            <a:pPr marL="137160" indent="0" algn="ctr">
              <a:buNone/>
            </a:pPr>
            <a:r>
              <a:rPr lang="ru-RU" sz="10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</a:p>
          <a:p>
            <a:pPr marL="137160" indent="0" algn="ctr">
              <a:buNone/>
            </a:pPr>
            <a:r>
              <a:rPr lang="ru-RU" sz="10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</a:p>
          <a:p>
            <a:pPr marL="137160" indent="0" algn="ctr">
              <a:buNone/>
            </a:pPr>
            <a:endParaRPr lang="ru-RU" sz="10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ctr">
              <a:buNone/>
            </a:pPr>
            <a:endParaRPr lang="ru-RU" sz="10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0B84B3B-2F30-450E-B46D-9EBC471C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D6EC1-A7BF-4A93-BFA7-25CC73EB4EF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26017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449E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333</Words>
  <Application>Microsoft Office PowerPoint</Application>
  <PresentationFormat>Широкоэкранный</PresentationFormat>
  <Paragraphs>109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Arial</vt:lpstr>
      <vt:lpstr>Book Antiqua</vt:lpstr>
      <vt:lpstr>Calibri</vt:lpstr>
      <vt:lpstr>Calibri Light</vt:lpstr>
      <vt:lpstr>Cambria Math</vt:lpstr>
      <vt:lpstr>inherit</vt:lpstr>
      <vt:lpstr>Lucida Sans</vt:lpstr>
      <vt:lpstr>Symbol</vt:lpstr>
      <vt:lpstr>Times New Roman</vt:lpstr>
      <vt:lpstr>Wingdings</vt:lpstr>
      <vt:lpstr>Wingdings 2</vt:lpstr>
      <vt:lpstr>Wingdings 3</vt:lpstr>
      <vt:lpstr>Тема Office</vt:lpstr>
      <vt:lpstr>Апекс</vt:lpstr>
      <vt:lpstr>                                     БЕЗОПАСНОСТЬ   В  ПСИХИАТРИИ  </vt:lpstr>
      <vt:lpstr> </vt:lpstr>
      <vt:lpstr>БЕЗОПАСНОСТЬ   В   ПСИХИАТРИИ</vt:lpstr>
      <vt:lpstr>БЕЗОПАСНОСТЬ   В   ПСИХИАТРИИ</vt:lpstr>
      <vt:lpstr>БЕЗОПАСНОСТЬ   В   ПСИХИАТРИИ</vt:lpstr>
      <vt:lpstr>ПСИХИАТРИЯ   АМБУЛАТОРНАЯ   И   СТАЦИОНАРНАЯ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ПСИХИАТРИЯ   АМБУЛАТОРНАЯ   И   СТАЦИОНАРНАЯ</dc:title>
  <dc:creator>Михаил Юрьевич Баканов</dc:creator>
  <cp:lastModifiedBy>Михаил Юрьевич Баканов</cp:lastModifiedBy>
  <cp:revision>9</cp:revision>
  <dcterms:created xsi:type="dcterms:W3CDTF">2023-11-26T09:43:29Z</dcterms:created>
  <dcterms:modified xsi:type="dcterms:W3CDTF">2025-08-28T06:16:12Z</dcterms:modified>
</cp:coreProperties>
</file>