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6" r:id="rId2"/>
    <p:sldId id="273" r:id="rId3"/>
    <p:sldId id="274" r:id="rId4"/>
    <p:sldId id="281" r:id="rId5"/>
    <p:sldId id="282" r:id="rId6"/>
    <p:sldId id="283" r:id="rId7"/>
    <p:sldId id="285" r:id="rId8"/>
    <p:sldId id="286" r:id="rId9"/>
    <p:sldId id="287" r:id="rId10"/>
    <p:sldId id="288" r:id="rId11"/>
    <p:sldId id="292" r:id="rId12"/>
    <p:sldId id="289" r:id="rId13"/>
    <p:sldId id="293" r:id="rId14"/>
    <p:sldId id="294" r:id="rId15"/>
    <p:sldId id="295" r:id="rId16"/>
    <p:sldId id="296" r:id="rId17"/>
    <p:sldId id="297" r:id="rId18"/>
    <p:sldId id="298" r:id="rId19"/>
    <p:sldId id="299" r:id="rId20"/>
    <p:sldId id="300" r:id="rId21"/>
    <p:sldId id="290" r:id="rId22"/>
    <p:sldId id="264" r:id="rId23"/>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8877"/>
    <a:srgbClr val="947848"/>
    <a:srgbClr val="E5C78C"/>
    <a:srgbClr val="007366"/>
    <a:srgbClr val="8C71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3" autoAdjust="0"/>
    <p:restoredTop sz="94660"/>
  </p:normalViewPr>
  <p:slideViewPr>
    <p:cSldViewPr snapToGrid="0">
      <p:cViewPr varScale="1">
        <p:scale>
          <a:sx n="75" d="100"/>
          <a:sy n="75" d="100"/>
        </p:scale>
        <p:origin x="1310" y="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ru-RU"/>
              <a:t>Образец заголовка</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0A08247-7A0E-475E-935F-F60317B016CC}" type="datetimeFigureOut">
              <a:rPr lang="ru-RU" smtClean="0"/>
              <a:t>21.04.2025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98BDAE7-0887-4F9D-B8C3-6969604FC304}" type="slidenum">
              <a:rPr lang="ru-RU" smtClean="0"/>
              <a:t>‹#›</a:t>
            </a:fld>
            <a:endParaRPr lang="ru-RU"/>
          </a:p>
        </p:txBody>
      </p:sp>
    </p:spTree>
    <p:extLst>
      <p:ext uri="{BB962C8B-B14F-4D97-AF65-F5344CB8AC3E}">
        <p14:creationId xmlns:p14="http://schemas.microsoft.com/office/powerpoint/2010/main" val="360833368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90A08247-7A0E-475E-935F-F60317B016CC}" type="datetimeFigureOut">
              <a:rPr lang="ru-RU" smtClean="0"/>
              <a:t>21.04.2025</a:t>
            </a:fld>
            <a:endParaRPr lang="ru-RU"/>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598BDAE7-0887-4F9D-B8C3-6969604FC304}" type="slidenum">
              <a:rPr lang="ru-RU" smtClean="0"/>
              <a:t>‹#›</a:t>
            </a:fld>
            <a:endParaRPr lang="ru-RU"/>
          </a:p>
        </p:txBody>
      </p:sp>
    </p:spTree>
    <p:extLst>
      <p:ext uri="{BB962C8B-B14F-4D97-AF65-F5344CB8AC3E}">
        <p14:creationId xmlns:p14="http://schemas.microsoft.com/office/powerpoint/2010/main" val="9851165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6D54874D-7ADF-4C50-88AE-A7580EE152F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8" y="2148"/>
            <a:ext cx="10691515" cy="7555378"/>
          </a:xfrm>
          <a:prstGeom prst="rect">
            <a:avLst/>
          </a:prstGeom>
        </p:spPr>
      </p:pic>
      <p:sp>
        <p:nvSpPr>
          <p:cNvPr id="2" name="Заголовок 1">
            <a:extLst>
              <a:ext uri="{FF2B5EF4-FFF2-40B4-BE49-F238E27FC236}">
                <a16:creationId xmlns:a16="http://schemas.microsoft.com/office/drawing/2014/main" id="{F5F27E39-0C9D-4D60-9656-813E85654411}"/>
              </a:ext>
            </a:extLst>
          </p:cNvPr>
          <p:cNvSpPr>
            <a:spLocks noGrp="1"/>
          </p:cNvSpPr>
          <p:nvPr>
            <p:ph type="ctrTitle"/>
          </p:nvPr>
        </p:nvSpPr>
        <p:spPr>
          <a:xfrm>
            <a:off x="5152213" y="3255173"/>
            <a:ext cx="4795351" cy="2161785"/>
          </a:xfrm>
        </p:spPr>
        <p:txBody>
          <a:bodyPr>
            <a:noAutofit/>
          </a:bodyPr>
          <a:lstStyle/>
          <a:p>
            <a:pPr algn="l">
              <a:lnSpc>
                <a:spcPct val="100000"/>
              </a:lnSpc>
            </a:pPr>
            <a:r>
              <a:rPr lang="ru-RU" sz="4800" dirty="0">
                <a:solidFill>
                  <a:schemeClr val="bg1"/>
                </a:solidFill>
                <a:latin typeface="Austin Cyr Bold" panose="02020803070702030403" pitchFamily="18" charset="-52"/>
              </a:rPr>
              <a:t>ОЦЕНКА ПСИХИЧЕСКОГО СТАТУСА ПАЦИЕНТА</a:t>
            </a:r>
          </a:p>
        </p:txBody>
      </p:sp>
      <p:sp>
        <p:nvSpPr>
          <p:cNvPr id="3" name="Подзаголовок 2">
            <a:extLst>
              <a:ext uri="{FF2B5EF4-FFF2-40B4-BE49-F238E27FC236}">
                <a16:creationId xmlns:a16="http://schemas.microsoft.com/office/drawing/2014/main" id="{9BD760A5-A806-481D-82EF-66138CC5EE3F}"/>
              </a:ext>
            </a:extLst>
          </p:cNvPr>
          <p:cNvSpPr>
            <a:spLocks noGrp="1"/>
          </p:cNvSpPr>
          <p:nvPr>
            <p:ph type="subTitle" idx="1"/>
          </p:nvPr>
        </p:nvSpPr>
        <p:spPr>
          <a:xfrm>
            <a:off x="5152213" y="5425148"/>
            <a:ext cx="4861123" cy="629129"/>
          </a:xfrm>
        </p:spPr>
        <p:txBody>
          <a:bodyPr>
            <a:normAutofit fontScale="55000" lnSpcReduction="20000"/>
          </a:bodyPr>
          <a:lstStyle/>
          <a:p>
            <a:pPr algn="l"/>
            <a:r>
              <a:rPr lang="ru-RU" dirty="0">
                <a:solidFill>
                  <a:srgbClr val="E5C78C"/>
                </a:solidFill>
                <a:latin typeface="Alegreya Sans Medium" panose="00000600000000000000" pitchFamily="2" charset="0"/>
              </a:rPr>
              <a:t>Ассистент кафедры неврологии, психиатрии, мануальной медицины и медицинской реабилитации Института НМФО </a:t>
            </a:r>
            <a:r>
              <a:rPr lang="ru-RU" dirty="0" err="1">
                <a:solidFill>
                  <a:srgbClr val="E5C78C"/>
                </a:solidFill>
                <a:latin typeface="Alegreya Sans Medium" panose="00000600000000000000" pitchFamily="2" charset="0"/>
              </a:rPr>
              <a:t>Ростовщикова</a:t>
            </a:r>
            <a:r>
              <a:rPr lang="ru-RU" dirty="0">
                <a:solidFill>
                  <a:srgbClr val="E5C78C"/>
                </a:solidFill>
                <a:latin typeface="Alegreya Sans Medium" panose="00000600000000000000" pitchFamily="2" charset="0"/>
              </a:rPr>
              <a:t> Сусанна Игоревна</a:t>
            </a:r>
          </a:p>
        </p:txBody>
      </p:sp>
      <p:sp>
        <p:nvSpPr>
          <p:cNvPr id="8" name="Подзаголовок 2">
            <a:extLst>
              <a:ext uri="{FF2B5EF4-FFF2-40B4-BE49-F238E27FC236}">
                <a16:creationId xmlns:a16="http://schemas.microsoft.com/office/drawing/2014/main" id="{8335ABAF-6E49-4430-A980-28392B80CE90}"/>
              </a:ext>
            </a:extLst>
          </p:cNvPr>
          <p:cNvSpPr txBox="1">
            <a:spLocks/>
          </p:cNvSpPr>
          <p:nvPr/>
        </p:nvSpPr>
        <p:spPr>
          <a:xfrm>
            <a:off x="187668" y="7000822"/>
            <a:ext cx="3830150"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en-US" sz="1800" dirty="0">
                <a:solidFill>
                  <a:srgbClr val="E5C78C"/>
                </a:solidFill>
                <a:latin typeface="Alegreya Sans" panose="00000500000000000000" pitchFamily="2" charset="0"/>
              </a:rPr>
              <a:t>volgmed.ru</a:t>
            </a:r>
            <a:r>
              <a:rPr lang="ru-RU" sz="1800" dirty="0">
                <a:solidFill>
                  <a:srgbClr val="E5C78C"/>
                </a:solidFill>
                <a:latin typeface="Alegreya Sans" panose="00000500000000000000" pitchFamily="2" charset="0"/>
              </a:rPr>
              <a:t> </a:t>
            </a:r>
          </a:p>
        </p:txBody>
      </p:sp>
      <p:sp>
        <p:nvSpPr>
          <p:cNvPr id="9" name="Подзаголовок 2">
            <a:extLst>
              <a:ext uri="{FF2B5EF4-FFF2-40B4-BE49-F238E27FC236}">
                <a16:creationId xmlns:a16="http://schemas.microsoft.com/office/drawing/2014/main" id="{5C73DAE1-4080-4B39-9E7F-DA8C5B93AF1E}"/>
              </a:ext>
            </a:extLst>
          </p:cNvPr>
          <p:cNvSpPr txBox="1">
            <a:spLocks/>
          </p:cNvSpPr>
          <p:nvPr/>
        </p:nvSpPr>
        <p:spPr>
          <a:xfrm>
            <a:off x="9816578" y="7014676"/>
            <a:ext cx="777532"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ru-RU" sz="1800" dirty="0">
                <a:solidFill>
                  <a:srgbClr val="E5C78C"/>
                </a:solidFill>
                <a:latin typeface="Alegreya Sans" panose="00000500000000000000" pitchFamily="2" charset="0"/>
              </a:rPr>
              <a:t>2025 </a:t>
            </a:r>
          </a:p>
        </p:txBody>
      </p:sp>
      <p:pic>
        <p:nvPicPr>
          <p:cNvPr id="4" name="Рисунок 3">
            <a:extLst>
              <a:ext uri="{FF2B5EF4-FFF2-40B4-BE49-F238E27FC236}">
                <a16:creationId xmlns:a16="http://schemas.microsoft.com/office/drawing/2014/main" id="{E8A82CC2-56AF-4B6B-98FD-0E230C39842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32603" y="651213"/>
            <a:ext cx="3599695" cy="1368555"/>
          </a:xfrm>
          <a:prstGeom prst="rect">
            <a:avLst/>
          </a:prstGeom>
        </p:spPr>
      </p:pic>
    </p:spTree>
    <p:extLst>
      <p:ext uri="{BB962C8B-B14F-4D97-AF65-F5344CB8AC3E}">
        <p14:creationId xmlns:p14="http://schemas.microsoft.com/office/powerpoint/2010/main" val="961743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476D2-D528-A85E-30A0-19AA4A9A5BAC}"/>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238D8F-3ABB-2156-F367-38FC9E8720D0}"/>
              </a:ext>
            </a:extLst>
          </p:cNvPr>
          <p:cNvSpPr>
            <a:spLocks noGrp="1"/>
          </p:cNvSpPr>
          <p:nvPr>
            <p:ph type="ctrTitle"/>
          </p:nvPr>
        </p:nvSpPr>
        <p:spPr>
          <a:xfrm>
            <a:off x="550554" y="406590"/>
            <a:ext cx="6784966" cy="928900"/>
          </a:xfrm>
        </p:spPr>
        <p:txBody>
          <a:bodyPr>
            <a:noAutofit/>
          </a:bodyPr>
          <a:lstStyle/>
          <a:p>
            <a:pPr algn="l">
              <a:lnSpc>
                <a:spcPct val="100000"/>
              </a:lnSpc>
            </a:pPr>
            <a:r>
              <a:rPr lang="ru-RU" sz="6000" dirty="0">
                <a:solidFill>
                  <a:srgbClr val="078877"/>
                </a:solidFill>
                <a:latin typeface="Austin Cyr Bold" panose="02020803070702030403" pitchFamily="18" charset="-52"/>
              </a:rPr>
              <a:t>Осмотр пациента</a:t>
            </a:r>
          </a:p>
        </p:txBody>
      </p:sp>
      <p:sp>
        <p:nvSpPr>
          <p:cNvPr id="3" name="Подзаголовок 2">
            <a:extLst>
              <a:ext uri="{FF2B5EF4-FFF2-40B4-BE49-F238E27FC236}">
                <a16:creationId xmlns:a16="http://schemas.microsoft.com/office/drawing/2014/main" id="{76B10D2A-5095-1B3E-785A-622EDCF8340C}"/>
              </a:ext>
            </a:extLst>
          </p:cNvPr>
          <p:cNvSpPr>
            <a:spLocks noGrp="1"/>
          </p:cNvSpPr>
          <p:nvPr>
            <p:ph type="subTitle" idx="1"/>
          </p:nvPr>
        </p:nvSpPr>
        <p:spPr>
          <a:xfrm>
            <a:off x="459113" y="1496238"/>
            <a:ext cx="8011556" cy="3691827"/>
          </a:xfrm>
        </p:spPr>
        <p:txBody>
          <a:bodyPr>
            <a:noAutofit/>
          </a:bodyPr>
          <a:lstStyle/>
          <a:p>
            <a:pPr algn="l"/>
            <a:r>
              <a:rPr lang="ru-RU" sz="2800" dirty="0">
                <a:solidFill>
                  <a:srgbClr val="078877"/>
                </a:solidFill>
                <a:latin typeface="Alegreya Sans Medium" panose="00000600000000000000" pitchFamily="2" charset="0"/>
              </a:rPr>
              <a:t>1. Фиксируются все следы повреждений на теле</a:t>
            </a:r>
          </a:p>
          <a:p>
            <a:pPr algn="l"/>
            <a:r>
              <a:rPr lang="ru-RU" sz="2800" dirty="0">
                <a:solidFill>
                  <a:srgbClr val="078877"/>
                </a:solidFill>
                <a:latin typeface="Alegreya Sans Medium" panose="00000600000000000000" pitchFamily="2" charset="0"/>
              </a:rPr>
              <a:t>(кровоподтеки, рубцы от порезов, ожогов,</a:t>
            </a:r>
          </a:p>
          <a:p>
            <a:pPr algn="l"/>
            <a:r>
              <a:rPr lang="ru-RU" sz="2800" dirty="0">
                <a:solidFill>
                  <a:srgbClr val="078877"/>
                </a:solidFill>
                <a:latin typeface="Alegreya Sans Medium" panose="00000600000000000000" pitchFamily="2" charset="0"/>
              </a:rPr>
              <a:t>инъекций, следы странгуляционной борозды и</a:t>
            </a:r>
          </a:p>
          <a:p>
            <a:pPr algn="l"/>
            <a:r>
              <a:rPr lang="ru-RU" sz="2800" dirty="0">
                <a:solidFill>
                  <a:srgbClr val="078877"/>
                </a:solidFill>
                <a:latin typeface="Alegreya Sans Medium" panose="00000600000000000000" pitchFamily="2" charset="0"/>
              </a:rPr>
              <a:t>т.п.), татуировки</a:t>
            </a:r>
          </a:p>
          <a:p>
            <a:pPr algn="l"/>
            <a:r>
              <a:rPr lang="ru-RU" sz="2800" dirty="0">
                <a:solidFill>
                  <a:srgbClr val="078877"/>
                </a:solidFill>
                <a:latin typeface="Alegreya Sans Medium" panose="00000600000000000000" pitchFamily="2" charset="0"/>
              </a:rPr>
              <a:t>2. Неврологический осмотр</a:t>
            </a:r>
          </a:p>
          <a:p>
            <a:pPr algn="l"/>
            <a:r>
              <a:rPr lang="ru-RU" sz="2800" dirty="0">
                <a:solidFill>
                  <a:srgbClr val="078877"/>
                </a:solidFill>
                <a:latin typeface="Alegreya Sans Medium" panose="00000600000000000000" pitchFamily="2" charset="0"/>
              </a:rPr>
              <a:t>3. Соматический осмотр (даже при наличии</a:t>
            </a:r>
          </a:p>
          <a:p>
            <a:pPr algn="l"/>
            <a:r>
              <a:rPr lang="ru-RU" sz="2800" dirty="0">
                <a:solidFill>
                  <a:srgbClr val="078877"/>
                </a:solidFill>
                <a:latin typeface="Alegreya Sans Medium" panose="00000600000000000000" pitchFamily="2" charset="0"/>
              </a:rPr>
              <a:t>соматической патологии, пациент может не</a:t>
            </a:r>
          </a:p>
          <a:p>
            <a:pPr algn="l"/>
            <a:r>
              <a:rPr lang="ru-RU" sz="2800" dirty="0">
                <a:solidFill>
                  <a:srgbClr val="078877"/>
                </a:solidFill>
                <a:latin typeface="Alegreya Sans Medium" panose="00000600000000000000" pitchFamily="2" charset="0"/>
              </a:rPr>
              <a:t>предъявлять жалоб на здоровье)</a:t>
            </a:r>
          </a:p>
        </p:txBody>
      </p:sp>
      <p:sp>
        <p:nvSpPr>
          <p:cNvPr id="6" name="Подзаголовок 2">
            <a:extLst>
              <a:ext uri="{FF2B5EF4-FFF2-40B4-BE49-F238E27FC236}">
                <a16:creationId xmlns:a16="http://schemas.microsoft.com/office/drawing/2014/main" id="{ADCB40D0-E353-3BA2-C79C-E6718B3846BD}"/>
              </a:ext>
            </a:extLst>
          </p:cNvPr>
          <p:cNvSpPr txBox="1">
            <a:spLocks/>
          </p:cNvSpPr>
          <p:nvPr/>
        </p:nvSpPr>
        <p:spPr>
          <a:xfrm>
            <a:off x="187668" y="7000822"/>
            <a:ext cx="3830150"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en-US" sz="1800" dirty="0">
                <a:solidFill>
                  <a:srgbClr val="078877"/>
                </a:solidFill>
                <a:latin typeface="Alegreya Sans" panose="00000500000000000000" pitchFamily="2" charset="0"/>
              </a:rPr>
              <a:t>volgmed.ru</a:t>
            </a:r>
            <a:r>
              <a:rPr lang="ru-RU" sz="1800" dirty="0">
                <a:solidFill>
                  <a:srgbClr val="078877"/>
                </a:solidFill>
                <a:latin typeface="Alegreya Sans" panose="00000500000000000000" pitchFamily="2" charset="0"/>
              </a:rPr>
              <a:t> </a:t>
            </a:r>
          </a:p>
        </p:txBody>
      </p:sp>
      <p:sp>
        <p:nvSpPr>
          <p:cNvPr id="12" name="Подзаголовок 2">
            <a:extLst>
              <a:ext uri="{FF2B5EF4-FFF2-40B4-BE49-F238E27FC236}">
                <a16:creationId xmlns:a16="http://schemas.microsoft.com/office/drawing/2014/main" id="{C8D971DD-B0D8-7841-C017-4AF7744D4304}"/>
              </a:ext>
            </a:extLst>
          </p:cNvPr>
          <p:cNvSpPr txBox="1">
            <a:spLocks/>
          </p:cNvSpPr>
          <p:nvPr/>
        </p:nvSpPr>
        <p:spPr>
          <a:xfrm>
            <a:off x="9816578" y="7014676"/>
            <a:ext cx="777532"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ru-RU" sz="1800" dirty="0">
                <a:solidFill>
                  <a:srgbClr val="078877"/>
                </a:solidFill>
                <a:latin typeface="Alegreya Sans" panose="00000500000000000000" pitchFamily="2" charset="0"/>
              </a:rPr>
              <a:t>2025 </a:t>
            </a:r>
          </a:p>
        </p:txBody>
      </p:sp>
      <p:pic>
        <p:nvPicPr>
          <p:cNvPr id="16" name="Рисунок 15">
            <a:extLst>
              <a:ext uri="{FF2B5EF4-FFF2-40B4-BE49-F238E27FC236}">
                <a16:creationId xmlns:a16="http://schemas.microsoft.com/office/drawing/2014/main" id="{0474C8E6-5254-6547-3DA3-4FAE68DA347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927167" y="406590"/>
            <a:ext cx="1405131" cy="1368555"/>
          </a:xfrm>
          <a:prstGeom prst="rect">
            <a:avLst/>
          </a:prstGeom>
        </p:spPr>
      </p:pic>
    </p:spTree>
    <p:extLst>
      <p:ext uri="{BB962C8B-B14F-4D97-AF65-F5344CB8AC3E}">
        <p14:creationId xmlns:p14="http://schemas.microsoft.com/office/powerpoint/2010/main" val="3515619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5E663-6492-C6E1-41C3-296D160E11BA}"/>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DC05AA-032F-A4AB-5FB3-3BE5BE0FAD13}"/>
              </a:ext>
            </a:extLst>
          </p:cNvPr>
          <p:cNvSpPr>
            <a:spLocks noGrp="1"/>
          </p:cNvSpPr>
          <p:nvPr>
            <p:ph type="ctrTitle"/>
          </p:nvPr>
        </p:nvSpPr>
        <p:spPr>
          <a:xfrm>
            <a:off x="550554" y="406590"/>
            <a:ext cx="6876406" cy="928900"/>
          </a:xfrm>
        </p:spPr>
        <p:txBody>
          <a:bodyPr>
            <a:noAutofit/>
          </a:bodyPr>
          <a:lstStyle/>
          <a:p>
            <a:pPr algn="l">
              <a:lnSpc>
                <a:spcPct val="100000"/>
              </a:lnSpc>
            </a:pPr>
            <a:r>
              <a:rPr lang="ru-RU" sz="6000" dirty="0">
                <a:solidFill>
                  <a:srgbClr val="078877"/>
                </a:solidFill>
                <a:latin typeface="Austin Cyr Bold" panose="02020803070702030403" pitchFamily="18" charset="-52"/>
              </a:rPr>
              <a:t>Психический статус</a:t>
            </a:r>
          </a:p>
        </p:txBody>
      </p:sp>
      <p:sp>
        <p:nvSpPr>
          <p:cNvPr id="3" name="Подзаголовок 2">
            <a:extLst>
              <a:ext uri="{FF2B5EF4-FFF2-40B4-BE49-F238E27FC236}">
                <a16:creationId xmlns:a16="http://schemas.microsoft.com/office/drawing/2014/main" id="{27738C07-3CFA-4A84-4F5E-2541E2CA73FD}"/>
              </a:ext>
            </a:extLst>
          </p:cNvPr>
          <p:cNvSpPr>
            <a:spLocks noGrp="1"/>
          </p:cNvSpPr>
          <p:nvPr>
            <p:ph type="subTitle" idx="1"/>
          </p:nvPr>
        </p:nvSpPr>
        <p:spPr>
          <a:xfrm>
            <a:off x="459113" y="1496238"/>
            <a:ext cx="8011556" cy="3691827"/>
          </a:xfrm>
        </p:spPr>
        <p:txBody>
          <a:bodyPr>
            <a:noAutofit/>
          </a:bodyPr>
          <a:lstStyle/>
          <a:p>
            <a:pPr algn="just"/>
            <a:r>
              <a:rPr lang="ru-RU" sz="2400" b="0" i="0" dirty="0">
                <a:solidFill>
                  <a:srgbClr val="078877"/>
                </a:solidFill>
                <a:effectLst/>
                <a:latin typeface="Open Sans" panose="020B0606030504020204" pitchFamily="34" charset="0"/>
              </a:rPr>
              <a:t>Написание психического статуса проводится после завершения беседы с пациентом. </a:t>
            </a:r>
          </a:p>
          <a:p>
            <a:pPr algn="just"/>
            <a:r>
              <a:rPr lang="ru-RU" sz="2400" b="0" i="0" dirty="0">
                <a:solidFill>
                  <a:srgbClr val="078877"/>
                </a:solidFill>
                <a:effectLst/>
                <a:latin typeface="Open Sans" panose="020B0606030504020204" pitchFamily="34" charset="0"/>
              </a:rPr>
              <a:t>Психический статус должен быть описательным, </a:t>
            </a:r>
            <a:r>
              <a:rPr lang="ru-RU" sz="2400" b="1" i="0" dirty="0">
                <a:solidFill>
                  <a:srgbClr val="078877"/>
                </a:solidFill>
                <a:effectLst/>
                <a:latin typeface="Open Sans" panose="020B0606030504020204" pitchFamily="34" charset="0"/>
              </a:rPr>
              <a:t>без употребления психиатрических терминов</a:t>
            </a:r>
            <a:r>
              <a:rPr lang="ru-RU" sz="2400" b="0" i="0" dirty="0">
                <a:solidFill>
                  <a:srgbClr val="078877"/>
                </a:solidFill>
                <a:effectLst/>
                <a:latin typeface="Open Sans" panose="020B0606030504020204" pitchFamily="34" charset="0"/>
              </a:rPr>
              <a:t>, таким образом, чтобы другой врач (в т.ч. преподаватель при проверке написанного Вами статуса), обратившийся к Вашим записям по этому клиническому описанию смог бы дать этому состоянию свою клиническую трактовку, квалификацию.</a:t>
            </a:r>
          </a:p>
          <a:p>
            <a:pPr algn="just"/>
            <a:endParaRPr lang="ru-RU" sz="2400" dirty="0">
              <a:solidFill>
                <a:srgbClr val="078877"/>
              </a:solidFill>
              <a:latin typeface="Open Sans" panose="020B0606030504020204" pitchFamily="34" charset="0"/>
            </a:endParaRPr>
          </a:p>
          <a:p>
            <a:pPr algn="l"/>
            <a:endParaRPr lang="ru-RU" sz="3200" dirty="0">
              <a:solidFill>
                <a:srgbClr val="078877"/>
              </a:solidFill>
              <a:latin typeface="Alegreya Sans Medium" panose="00000600000000000000" pitchFamily="2" charset="0"/>
            </a:endParaRPr>
          </a:p>
        </p:txBody>
      </p:sp>
      <p:sp>
        <p:nvSpPr>
          <p:cNvPr id="6" name="Подзаголовок 2">
            <a:extLst>
              <a:ext uri="{FF2B5EF4-FFF2-40B4-BE49-F238E27FC236}">
                <a16:creationId xmlns:a16="http://schemas.microsoft.com/office/drawing/2014/main" id="{D08AB6AC-2862-9701-0703-57036F5C8722}"/>
              </a:ext>
            </a:extLst>
          </p:cNvPr>
          <p:cNvSpPr txBox="1">
            <a:spLocks/>
          </p:cNvSpPr>
          <p:nvPr/>
        </p:nvSpPr>
        <p:spPr>
          <a:xfrm>
            <a:off x="187668" y="7000822"/>
            <a:ext cx="3830150"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en-US" sz="1800" dirty="0">
                <a:solidFill>
                  <a:srgbClr val="078877"/>
                </a:solidFill>
                <a:latin typeface="Alegreya Sans" panose="00000500000000000000" pitchFamily="2" charset="0"/>
              </a:rPr>
              <a:t>volgmed.ru</a:t>
            </a:r>
            <a:r>
              <a:rPr lang="ru-RU" sz="1800" dirty="0">
                <a:solidFill>
                  <a:srgbClr val="078877"/>
                </a:solidFill>
                <a:latin typeface="Alegreya Sans" panose="00000500000000000000" pitchFamily="2" charset="0"/>
              </a:rPr>
              <a:t> </a:t>
            </a:r>
          </a:p>
        </p:txBody>
      </p:sp>
      <p:sp>
        <p:nvSpPr>
          <p:cNvPr id="12" name="Подзаголовок 2">
            <a:extLst>
              <a:ext uri="{FF2B5EF4-FFF2-40B4-BE49-F238E27FC236}">
                <a16:creationId xmlns:a16="http://schemas.microsoft.com/office/drawing/2014/main" id="{8E9BFC6B-62D8-DFFB-7976-ADFCDD946A14}"/>
              </a:ext>
            </a:extLst>
          </p:cNvPr>
          <p:cNvSpPr txBox="1">
            <a:spLocks/>
          </p:cNvSpPr>
          <p:nvPr/>
        </p:nvSpPr>
        <p:spPr>
          <a:xfrm>
            <a:off x="9816578" y="7014676"/>
            <a:ext cx="777532"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ru-RU" sz="1800" dirty="0">
                <a:solidFill>
                  <a:srgbClr val="078877"/>
                </a:solidFill>
                <a:latin typeface="Alegreya Sans" panose="00000500000000000000" pitchFamily="2" charset="0"/>
              </a:rPr>
              <a:t>2025 </a:t>
            </a:r>
          </a:p>
        </p:txBody>
      </p:sp>
      <p:pic>
        <p:nvPicPr>
          <p:cNvPr id="16" name="Рисунок 15">
            <a:extLst>
              <a:ext uri="{FF2B5EF4-FFF2-40B4-BE49-F238E27FC236}">
                <a16:creationId xmlns:a16="http://schemas.microsoft.com/office/drawing/2014/main" id="{7DD5BAB7-75FB-FBE5-9F01-D0529BC3F8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927167" y="406590"/>
            <a:ext cx="1405131" cy="1368555"/>
          </a:xfrm>
          <a:prstGeom prst="rect">
            <a:avLst/>
          </a:prstGeom>
        </p:spPr>
      </p:pic>
    </p:spTree>
    <p:extLst>
      <p:ext uri="{BB962C8B-B14F-4D97-AF65-F5344CB8AC3E}">
        <p14:creationId xmlns:p14="http://schemas.microsoft.com/office/powerpoint/2010/main" val="954432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D9A4B-2B77-F8E1-522D-443FA9E70487}"/>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6E1E0B-E51A-66A7-3494-231FBEAD1C47}"/>
              </a:ext>
            </a:extLst>
          </p:cNvPr>
          <p:cNvSpPr>
            <a:spLocks noGrp="1"/>
          </p:cNvSpPr>
          <p:nvPr>
            <p:ph type="ctrTitle"/>
          </p:nvPr>
        </p:nvSpPr>
        <p:spPr>
          <a:xfrm>
            <a:off x="550554" y="406590"/>
            <a:ext cx="6632566" cy="928900"/>
          </a:xfrm>
        </p:spPr>
        <p:txBody>
          <a:bodyPr>
            <a:noAutofit/>
          </a:bodyPr>
          <a:lstStyle/>
          <a:p>
            <a:pPr algn="l">
              <a:lnSpc>
                <a:spcPct val="100000"/>
              </a:lnSpc>
            </a:pPr>
            <a:r>
              <a:rPr lang="ru-RU" sz="6000" dirty="0">
                <a:solidFill>
                  <a:srgbClr val="078877"/>
                </a:solidFill>
                <a:latin typeface="Austin Cyr Bold" panose="02020803070702030403" pitchFamily="18" charset="-52"/>
              </a:rPr>
              <a:t>Психический статус</a:t>
            </a:r>
          </a:p>
        </p:txBody>
      </p:sp>
      <p:sp>
        <p:nvSpPr>
          <p:cNvPr id="3" name="Подзаголовок 2">
            <a:extLst>
              <a:ext uri="{FF2B5EF4-FFF2-40B4-BE49-F238E27FC236}">
                <a16:creationId xmlns:a16="http://schemas.microsoft.com/office/drawing/2014/main" id="{24E22228-335B-2ED2-FE74-334CBE865173}"/>
              </a:ext>
            </a:extLst>
          </p:cNvPr>
          <p:cNvSpPr>
            <a:spLocks noGrp="1"/>
          </p:cNvSpPr>
          <p:nvPr>
            <p:ph type="subTitle" idx="1"/>
          </p:nvPr>
        </p:nvSpPr>
        <p:spPr>
          <a:xfrm>
            <a:off x="550552" y="1775146"/>
            <a:ext cx="8908407" cy="4764200"/>
          </a:xfrm>
        </p:spPr>
        <p:txBody>
          <a:bodyPr>
            <a:noAutofit/>
          </a:bodyPr>
          <a:lstStyle/>
          <a:p>
            <a:pPr indent="457200" algn="just">
              <a:lnSpc>
                <a:spcPct val="100000"/>
              </a:lnSpc>
              <a:spcBef>
                <a:spcPts val="0"/>
              </a:spcBef>
            </a:pPr>
            <a:r>
              <a:rPr lang="ru-RU" sz="2800" dirty="0">
                <a:solidFill>
                  <a:srgbClr val="078877"/>
                </a:solidFill>
                <a:latin typeface="Alegreya Sans Medium" panose="00000600000000000000" pitchFamily="2" charset="0"/>
              </a:rPr>
              <a:t>Начинать написание психического статуса принято с описания состояния сознания пациента, которое выражается в  ориентировке в пространстве, ситуации, времени и собственной личности.</a:t>
            </a:r>
          </a:p>
          <a:p>
            <a:pPr indent="457200" algn="just">
              <a:lnSpc>
                <a:spcPct val="100000"/>
              </a:lnSpc>
              <a:spcBef>
                <a:spcPts val="0"/>
              </a:spcBef>
            </a:pPr>
            <a:r>
              <a:rPr lang="ru-RU" sz="2800" dirty="0">
                <a:solidFill>
                  <a:srgbClr val="078877"/>
                </a:solidFill>
                <a:latin typeface="Alegreya Sans Medium" panose="00000600000000000000" pitchFamily="2" charset="0"/>
              </a:rPr>
              <a:t>Целесообразно продолжить описание статуса с внешнего облика: поведения и эмоциональных проявлений. </a:t>
            </a:r>
          </a:p>
          <a:p>
            <a:pPr indent="457200" algn="just">
              <a:lnSpc>
                <a:spcPct val="100000"/>
              </a:lnSpc>
              <a:spcBef>
                <a:spcPts val="0"/>
              </a:spcBef>
            </a:pPr>
            <a:r>
              <a:rPr lang="ru-RU" sz="2800" dirty="0">
                <a:solidFill>
                  <a:srgbClr val="078877"/>
                </a:solidFill>
                <a:latin typeface="Alegreya Sans Medium" panose="00000600000000000000" pitchFamily="2" charset="0"/>
              </a:rPr>
              <a:t>Описание познавательной сферы, информация о которой получается в основном через расспрос и беседу.</a:t>
            </a:r>
          </a:p>
          <a:p>
            <a:pPr algn="l"/>
            <a:endParaRPr lang="ru-RU" sz="3200" dirty="0">
              <a:solidFill>
                <a:srgbClr val="078877"/>
              </a:solidFill>
              <a:latin typeface="Alegreya Sans Medium" panose="00000600000000000000" pitchFamily="2" charset="0"/>
            </a:endParaRPr>
          </a:p>
        </p:txBody>
      </p:sp>
      <p:sp>
        <p:nvSpPr>
          <p:cNvPr id="6" name="Подзаголовок 2">
            <a:extLst>
              <a:ext uri="{FF2B5EF4-FFF2-40B4-BE49-F238E27FC236}">
                <a16:creationId xmlns:a16="http://schemas.microsoft.com/office/drawing/2014/main" id="{6240415C-A263-13F7-3A0D-1C0190C4488A}"/>
              </a:ext>
            </a:extLst>
          </p:cNvPr>
          <p:cNvSpPr txBox="1">
            <a:spLocks/>
          </p:cNvSpPr>
          <p:nvPr/>
        </p:nvSpPr>
        <p:spPr>
          <a:xfrm>
            <a:off x="187668" y="7000822"/>
            <a:ext cx="3830150"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en-US" sz="1800" dirty="0">
                <a:solidFill>
                  <a:srgbClr val="078877"/>
                </a:solidFill>
                <a:latin typeface="Alegreya Sans" panose="00000500000000000000" pitchFamily="2" charset="0"/>
              </a:rPr>
              <a:t>volgmed.ru</a:t>
            </a:r>
            <a:r>
              <a:rPr lang="ru-RU" sz="1800" dirty="0">
                <a:solidFill>
                  <a:srgbClr val="078877"/>
                </a:solidFill>
                <a:latin typeface="Alegreya Sans" panose="00000500000000000000" pitchFamily="2" charset="0"/>
              </a:rPr>
              <a:t> </a:t>
            </a:r>
          </a:p>
        </p:txBody>
      </p:sp>
      <p:sp>
        <p:nvSpPr>
          <p:cNvPr id="12" name="Подзаголовок 2">
            <a:extLst>
              <a:ext uri="{FF2B5EF4-FFF2-40B4-BE49-F238E27FC236}">
                <a16:creationId xmlns:a16="http://schemas.microsoft.com/office/drawing/2014/main" id="{65AFB022-7642-0A1A-909C-B76AE12437F6}"/>
              </a:ext>
            </a:extLst>
          </p:cNvPr>
          <p:cNvSpPr txBox="1">
            <a:spLocks/>
          </p:cNvSpPr>
          <p:nvPr/>
        </p:nvSpPr>
        <p:spPr>
          <a:xfrm>
            <a:off x="9816578" y="7014676"/>
            <a:ext cx="777532"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ru-RU" sz="1800" dirty="0">
                <a:solidFill>
                  <a:srgbClr val="078877"/>
                </a:solidFill>
                <a:latin typeface="Alegreya Sans" panose="00000500000000000000" pitchFamily="2" charset="0"/>
              </a:rPr>
              <a:t>2025 </a:t>
            </a:r>
          </a:p>
        </p:txBody>
      </p:sp>
      <p:pic>
        <p:nvPicPr>
          <p:cNvPr id="16" name="Рисунок 15">
            <a:extLst>
              <a:ext uri="{FF2B5EF4-FFF2-40B4-BE49-F238E27FC236}">
                <a16:creationId xmlns:a16="http://schemas.microsoft.com/office/drawing/2014/main" id="{6A7C2AF6-74AD-E921-EB08-6C4A08FB883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927167" y="406590"/>
            <a:ext cx="1405131" cy="1368555"/>
          </a:xfrm>
          <a:prstGeom prst="rect">
            <a:avLst/>
          </a:prstGeom>
        </p:spPr>
      </p:pic>
    </p:spTree>
    <p:extLst>
      <p:ext uri="{BB962C8B-B14F-4D97-AF65-F5344CB8AC3E}">
        <p14:creationId xmlns:p14="http://schemas.microsoft.com/office/powerpoint/2010/main" val="3543210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8B341-9D15-5FE0-4B0D-0D6D3483785C}"/>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A16E8E-5BA9-B6CF-0868-2EC8D4087F1D}"/>
              </a:ext>
            </a:extLst>
          </p:cNvPr>
          <p:cNvSpPr>
            <a:spLocks noGrp="1"/>
          </p:cNvSpPr>
          <p:nvPr>
            <p:ph type="ctrTitle"/>
          </p:nvPr>
        </p:nvSpPr>
        <p:spPr>
          <a:xfrm>
            <a:off x="550554" y="406590"/>
            <a:ext cx="6581766" cy="928900"/>
          </a:xfrm>
        </p:spPr>
        <p:txBody>
          <a:bodyPr>
            <a:noAutofit/>
          </a:bodyPr>
          <a:lstStyle/>
          <a:p>
            <a:pPr algn="l">
              <a:lnSpc>
                <a:spcPct val="100000"/>
              </a:lnSpc>
            </a:pPr>
            <a:r>
              <a:rPr lang="ru-RU" sz="6000" dirty="0">
                <a:solidFill>
                  <a:srgbClr val="078877"/>
                </a:solidFill>
                <a:latin typeface="Austin Cyr Bold" panose="02020803070702030403" pitchFamily="18" charset="-52"/>
              </a:rPr>
              <a:t>Психический статус</a:t>
            </a:r>
          </a:p>
        </p:txBody>
      </p:sp>
      <p:sp>
        <p:nvSpPr>
          <p:cNvPr id="3" name="Подзаголовок 2">
            <a:extLst>
              <a:ext uri="{FF2B5EF4-FFF2-40B4-BE49-F238E27FC236}">
                <a16:creationId xmlns:a16="http://schemas.microsoft.com/office/drawing/2014/main" id="{027D80D3-F818-8D6C-D144-EF7C48ABB525}"/>
              </a:ext>
            </a:extLst>
          </p:cNvPr>
          <p:cNvSpPr>
            <a:spLocks noGrp="1"/>
          </p:cNvSpPr>
          <p:nvPr>
            <p:ph type="subTitle" idx="1"/>
          </p:nvPr>
        </p:nvSpPr>
        <p:spPr>
          <a:xfrm>
            <a:off x="550552" y="1775146"/>
            <a:ext cx="8684887" cy="4764200"/>
          </a:xfrm>
        </p:spPr>
        <p:txBody>
          <a:bodyPr>
            <a:noAutofit/>
          </a:bodyPr>
          <a:lstStyle/>
          <a:p>
            <a:pPr indent="457200" algn="just">
              <a:lnSpc>
                <a:spcPct val="100000"/>
              </a:lnSpc>
              <a:spcBef>
                <a:spcPts val="0"/>
              </a:spcBef>
            </a:pPr>
            <a:r>
              <a:rPr lang="ru-RU" sz="2400" b="0" i="0" dirty="0">
                <a:solidFill>
                  <a:srgbClr val="078877"/>
                </a:solidFill>
                <a:effectLst/>
                <a:latin typeface="Open Sans" panose="020B0606030504020204" pitchFamily="34" charset="0"/>
              </a:rPr>
              <a:t>Можно избрать любую последовательность при описании этих сфер психической деятельности, однако нужно соблюдать принцип: не описав полностью патологию одной сферы, не переходить к описанию другой. </a:t>
            </a:r>
          </a:p>
          <a:p>
            <a:pPr indent="457200" algn="just">
              <a:lnSpc>
                <a:spcPct val="100000"/>
              </a:lnSpc>
              <a:spcBef>
                <a:spcPts val="0"/>
              </a:spcBef>
            </a:pPr>
            <a:r>
              <a:rPr lang="ru-RU" sz="2400" b="0" i="0" dirty="0">
                <a:solidFill>
                  <a:srgbClr val="078877"/>
                </a:solidFill>
                <a:effectLst/>
                <a:latin typeface="Open Sans" panose="020B0606030504020204" pitchFamily="34" charset="0"/>
              </a:rPr>
              <a:t>При таком подходе ничто не будет упущено, так как описание идет последовательно и систематизировано. </a:t>
            </a:r>
          </a:p>
          <a:p>
            <a:pPr indent="457200" algn="just">
              <a:lnSpc>
                <a:spcPct val="100000"/>
              </a:lnSpc>
              <a:spcBef>
                <a:spcPts val="0"/>
              </a:spcBef>
            </a:pPr>
            <a:r>
              <a:rPr lang="ru-RU" sz="2400" b="0" i="0" dirty="0">
                <a:solidFill>
                  <a:srgbClr val="078877"/>
                </a:solidFill>
                <a:effectLst/>
                <a:latin typeface="Open Sans" panose="020B0606030504020204" pitchFamily="34" charset="0"/>
              </a:rPr>
              <a:t>При этом обозначать ту или иную сферу психической деятельности в тексте психического статуса не нужно, описание должно быть слитным, единым.</a:t>
            </a:r>
            <a:endParaRPr lang="ru-RU" sz="2400" dirty="0">
              <a:solidFill>
                <a:srgbClr val="078877"/>
              </a:solidFill>
              <a:latin typeface="Alegreya Sans Medium" panose="00000600000000000000" pitchFamily="2" charset="0"/>
            </a:endParaRPr>
          </a:p>
        </p:txBody>
      </p:sp>
      <p:sp>
        <p:nvSpPr>
          <p:cNvPr id="6" name="Подзаголовок 2">
            <a:extLst>
              <a:ext uri="{FF2B5EF4-FFF2-40B4-BE49-F238E27FC236}">
                <a16:creationId xmlns:a16="http://schemas.microsoft.com/office/drawing/2014/main" id="{0E81C851-A9B7-0529-92C3-FBA90DC6A96B}"/>
              </a:ext>
            </a:extLst>
          </p:cNvPr>
          <p:cNvSpPr txBox="1">
            <a:spLocks/>
          </p:cNvSpPr>
          <p:nvPr/>
        </p:nvSpPr>
        <p:spPr>
          <a:xfrm>
            <a:off x="187668" y="7000822"/>
            <a:ext cx="3830150"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en-US" sz="1800" dirty="0">
                <a:solidFill>
                  <a:srgbClr val="078877"/>
                </a:solidFill>
                <a:latin typeface="Alegreya Sans" panose="00000500000000000000" pitchFamily="2" charset="0"/>
              </a:rPr>
              <a:t>volgmed.ru</a:t>
            </a:r>
            <a:r>
              <a:rPr lang="ru-RU" sz="1800" dirty="0">
                <a:solidFill>
                  <a:srgbClr val="078877"/>
                </a:solidFill>
                <a:latin typeface="Alegreya Sans" panose="00000500000000000000" pitchFamily="2" charset="0"/>
              </a:rPr>
              <a:t> </a:t>
            </a:r>
          </a:p>
        </p:txBody>
      </p:sp>
      <p:sp>
        <p:nvSpPr>
          <p:cNvPr id="12" name="Подзаголовок 2">
            <a:extLst>
              <a:ext uri="{FF2B5EF4-FFF2-40B4-BE49-F238E27FC236}">
                <a16:creationId xmlns:a16="http://schemas.microsoft.com/office/drawing/2014/main" id="{A3B6545D-500E-343D-2FC5-1BBB6591E341}"/>
              </a:ext>
            </a:extLst>
          </p:cNvPr>
          <p:cNvSpPr txBox="1">
            <a:spLocks/>
          </p:cNvSpPr>
          <p:nvPr/>
        </p:nvSpPr>
        <p:spPr>
          <a:xfrm>
            <a:off x="9816578" y="7014676"/>
            <a:ext cx="777532"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ru-RU" sz="1800" dirty="0">
                <a:solidFill>
                  <a:srgbClr val="078877"/>
                </a:solidFill>
                <a:latin typeface="Alegreya Sans" panose="00000500000000000000" pitchFamily="2" charset="0"/>
              </a:rPr>
              <a:t>2025 </a:t>
            </a:r>
          </a:p>
        </p:txBody>
      </p:sp>
      <p:pic>
        <p:nvPicPr>
          <p:cNvPr id="16" name="Рисунок 15">
            <a:extLst>
              <a:ext uri="{FF2B5EF4-FFF2-40B4-BE49-F238E27FC236}">
                <a16:creationId xmlns:a16="http://schemas.microsoft.com/office/drawing/2014/main" id="{8DC93EB0-7763-363E-078E-EFCFFB21571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927167" y="406590"/>
            <a:ext cx="1405131" cy="1368555"/>
          </a:xfrm>
          <a:prstGeom prst="rect">
            <a:avLst/>
          </a:prstGeom>
        </p:spPr>
      </p:pic>
    </p:spTree>
    <p:extLst>
      <p:ext uri="{BB962C8B-B14F-4D97-AF65-F5344CB8AC3E}">
        <p14:creationId xmlns:p14="http://schemas.microsoft.com/office/powerpoint/2010/main" val="2360625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F90AA-AD51-8795-013F-3AB2636D08C9}"/>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3A0917-C7FD-B8A1-9E4A-86A274656A2A}"/>
              </a:ext>
            </a:extLst>
          </p:cNvPr>
          <p:cNvSpPr>
            <a:spLocks noGrp="1"/>
          </p:cNvSpPr>
          <p:nvPr>
            <p:ph type="ctrTitle"/>
          </p:nvPr>
        </p:nvSpPr>
        <p:spPr>
          <a:xfrm>
            <a:off x="550554" y="406590"/>
            <a:ext cx="7364086" cy="928900"/>
          </a:xfrm>
        </p:spPr>
        <p:txBody>
          <a:bodyPr>
            <a:noAutofit/>
          </a:bodyPr>
          <a:lstStyle/>
          <a:p>
            <a:pPr algn="l">
              <a:lnSpc>
                <a:spcPct val="100000"/>
              </a:lnSpc>
            </a:pPr>
            <a:r>
              <a:rPr lang="ru-RU" sz="4400" dirty="0">
                <a:solidFill>
                  <a:srgbClr val="078877"/>
                </a:solidFill>
                <a:latin typeface="Austin Cyr Bold" panose="02020803070702030403" pitchFamily="18" charset="-52"/>
              </a:rPr>
              <a:t>Оценка состояния сознания</a:t>
            </a:r>
          </a:p>
        </p:txBody>
      </p:sp>
      <p:sp>
        <p:nvSpPr>
          <p:cNvPr id="3" name="Подзаголовок 2">
            <a:extLst>
              <a:ext uri="{FF2B5EF4-FFF2-40B4-BE49-F238E27FC236}">
                <a16:creationId xmlns:a16="http://schemas.microsoft.com/office/drawing/2014/main" id="{8EBFA249-3898-7851-CAAC-29A3C97B4327}"/>
              </a:ext>
            </a:extLst>
          </p:cNvPr>
          <p:cNvSpPr>
            <a:spLocks noGrp="1"/>
          </p:cNvSpPr>
          <p:nvPr>
            <p:ph type="subTitle" idx="1"/>
          </p:nvPr>
        </p:nvSpPr>
        <p:spPr>
          <a:xfrm>
            <a:off x="550553" y="1775146"/>
            <a:ext cx="8011556" cy="4764200"/>
          </a:xfrm>
        </p:spPr>
        <p:txBody>
          <a:bodyPr>
            <a:noAutofit/>
          </a:bodyPr>
          <a:lstStyle/>
          <a:p>
            <a:pPr indent="457200" algn="l" rtl="0">
              <a:lnSpc>
                <a:spcPct val="100000"/>
              </a:lnSpc>
              <a:spcBef>
                <a:spcPts val="0"/>
              </a:spcBef>
              <a:buNone/>
            </a:pPr>
            <a:r>
              <a:rPr lang="ru-RU" sz="1800" b="0" i="0" dirty="0">
                <a:solidFill>
                  <a:srgbClr val="947848"/>
                </a:solidFill>
                <a:effectLst/>
                <a:latin typeface="Open Sans" panose="020B0606030504020204" pitchFamily="34" charset="0"/>
              </a:rPr>
              <a:t>Алло-, ауто- и </a:t>
            </a:r>
            <a:r>
              <a:rPr lang="ru-RU" sz="1800" b="0" i="0" dirty="0" err="1">
                <a:solidFill>
                  <a:srgbClr val="947848"/>
                </a:solidFill>
                <a:effectLst/>
                <a:latin typeface="Open Sans" panose="020B0606030504020204" pitchFamily="34" charset="0"/>
              </a:rPr>
              <a:t>соматопсихическая</a:t>
            </a:r>
            <a:r>
              <a:rPr lang="ru-RU" sz="1800" b="0" i="0" dirty="0">
                <a:solidFill>
                  <a:srgbClr val="947848"/>
                </a:solidFill>
                <a:effectLst/>
                <a:latin typeface="Open Sans" panose="020B0606030504020204" pitchFamily="34" charset="0"/>
              </a:rPr>
              <a:t> ориентировка</a:t>
            </a:r>
          </a:p>
          <a:p>
            <a:pPr indent="457200" algn="just" rtl="0">
              <a:lnSpc>
                <a:spcPct val="100000"/>
              </a:lnSpc>
              <a:spcBef>
                <a:spcPts val="0"/>
              </a:spcBef>
            </a:pPr>
            <a:r>
              <a:rPr lang="ru-RU" sz="1800" b="0" i="0" dirty="0">
                <a:solidFill>
                  <a:srgbClr val="078877"/>
                </a:solidFill>
                <a:effectLst/>
                <a:latin typeface="Open Sans" panose="020B0606030504020204" pitchFamily="34" charset="0"/>
              </a:rPr>
              <a:t>Ориентировку оценивают, используя вопросы, направленные на выявление осознания пациентом времени, места и субъекта. </a:t>
            </a:r>
          </a:p>
          <a:p>
            <a:pPr indent="457200" algn="just" rtl="0">
              <a:lnSpc>
                <a:spcPct val="100000"/>
              </a:lnSpc>
              <a:spcBef>
                <a:spcPts val="0"/>
              </a:spcBef>
            </a:pPr>
            <a:r>
              <a:rPr lang="ru-RU" sz="1800" b="0" i="0" dirty="0">
                <a:solidFill>
                  <a:srgbClr val="078877"/>
                </a:solidFill>
                <a:effectLst/>
                <a:latin typeface="Open Sans" panose="020B0606030504020204" pitchFamily="34" charset="0"/>
              </a:rPr>
              <a:t>Исследование начинают с вопросов о дне, месяце, годе и времени года. При оценке ответов необходимо помнить, что многие здоровые люди не знают точной даты, и вполне понятно, что больные, пребывающие в клинике, могут быть не уверены в отношении дня недели, особенно если в палате постоянно соблюдается одинаковый режим. </a:t>
            </a:r>
          </a:p>
          <a:p>
            <a:pPr indent="457200" algn="just" rtl="0">
              <a:lnSpc>
                <a:spcPct val="100000"/>
              </a:lnSpc>
              <a:spcBef>
                <a:spcPts val="0"/>
              </a:spcBef>
            </a:pPr>
            <a:r>
              <a:rPr lang="ru-RU" sz="1800" b="0" i="0" dirty="0">
                <a:solidFill>
                  <a:srgbClr val="078877"/>
                </a:solidFill>
                <a:effectLst/>
                <a:latin typeface="Open Sans" panose="020B0606030504020204" pitchFamily="34" charset="0"/>
              </a:rPr>
              <a:t>Выясняя ориентировку в месте, спрашивают пациента о том, где он находится (например, в больничной палате или в доме престарелых). </a:t>
            </a:r>
          </a:p>
          <a:p>
            <a:pPr indent="457200" algn="just" rtl="0">
              <a:lnSpc>
                <a:spcPct val="100000"/>
              </a:lnSpc>
              <a:spcBef>
                <a:spcPts val="0"/>
              </a:spcBef>
            </a:pPr>
            <a:r>
              <a:rPr lang="ru-RU" sz="1800" b="0" i="0" dirty="0">
                <a:solidFill>
                  <a:srgbClr val="078877"/>
                </a:solidFill>
                <a:effectLst/>
                <a:latin typeface="Open Sans" panose="020B0606030504020204" pitchFamily="34" charset="0"/>
              </a:rPr>
              <a:t>Затем задают вопросы о других людях - допустим, о супруге пациента или об обслуживающем персонале палаты, - осведомляясь, кто они такие и какое отношение имеют к больному. Если последний не в состоянии ответить на эти вопросы правильно, следует попросить его идентифицировать себя самого.</a:t>
            </a:r>
          </a:p>
        </p:txBody>
      </p:sp>
      <p:sp>
        <p:nvSpPr>
          <p:cNvPr id="6" name="Подзаголовок 2">
            <a:extLst>
              <a:ext uri="{FF2B5EF4-FFF2-40B4-BE49-F238E27FC236}">
                <a16:creationId xmlns:a16="http://schemas.microsoft.com/office/drawing/2014/main" id="{1316361E-D049-6232-7348-1A59A518D3FC}"/>
              </a:ext>
            </a:extLst>
          </p:cNvPr>
          <p:cNvSpPr txBox="1">
            <a:spLocks/>
          </p:cNvSpPr>
          <p:nvPr/>
        </p:nvSpPr>
        <p:spPr>
          <a:xfrm>
            <a:off x="187668" y="7000822"/>
            <a:ext cx="3830150"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en-US" sz="1800" dirty="0">
                <a:solidFill>
                  <a:srgbClr val="078877"/>
                </a:solidFill>
                <a:latin typeface="Alegreya Sans" panose="00000500000000000000" pitchFamily="2" charset="0"/>
              </a:rPr>
              <a:t>volgmed.ru</a:t>
            </a:r>
            <a:r>
              <a:rPr lang="ru-RU" sz="1800" dirty="0">
                <a:solidFill>
                  <a:srgbClr val="078877"/>
                </a:solidFill>
                <a:latin typeface="Alegreya Sans" panose="00000500000000000000" pitchFamily="2" charset="0"/>
              </a:rPr>
              <a:t> </a:t>
            </a:r>
          </a:p>
        </p:txBody>
      </p:sp>
      <p:sp>
        <p:nvSpPr>
          <p:cNvPr id="12" name="Подзаголовок 2">
            <a:extLst>
              <a:ext uri="{FF2B5EF4-FFF2-40B4-BE49-F238E27FC236}">
                <a16:creationId xmlns:a16="http://schemas.microsoft.com/office/drawing/2014/main" id="{FCAAD2CE-9E92-C426-8078-3AD5709875FB}"/>
              </a:ext>
            </a:extLst>
          </p:cNvPr>
          <p:cNvSpPr txBox="1">
            <a:spLocks/>
          </p:cNvSpPr>
          <p:nvPr/>
        </p:nvSpPr>
        <p:spPr>
          <a:xfrm>
            <a:off x="9816578" y="7014676"/>
            <a:ext cx="777532"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ru-RU" sz="1800" dirty="0">
                <a:solidFill>
                  <a:srgbClr val="078877"/>
                </a:solidFill>
                <a:latin typeface="Alegreya Sans" panose="00000500000000000000" pitchFamily="2" charset="0"/>
              </a:rPr>
              <a:t>2025 </a:t>
            </a:r>
          </a:p>
        </p:txBody>
      </p:sp>
      <p:pic>
        <p:nvPicPr>
          <p:cNvPr id="16" name="Рисунок 15">
            <a:extLst>
              <a:ext uri="{FF2B5EF4-FFF2-40B4-BE49-F238E27FC236}">
                <a16:creationId xmlns:a16="http://schemas.microsoft.com/office/drawing/2014/main" id="{49B33607-CDCA-1094-F6AC-9FC100CF73D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927167" y="406590"/>
            <a:ext cx="1405131" cy="1368555"/>
          </a:xfrm>
          <a:prstGeom prst="rect">
            <a:avLst/>
          </a:prstGeom>
        </p:spPr>
      </p:pic>
    </p:spTree>
    <p:extLst>
      <p:ext uri="{BB962C8B-B14F-4D97-AF65-F5344CB8AC3E}">
        <p14:creationId xmlns:p14="http://schemas.microsoft.com/office/powerpoint/2010/main" val="3534634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77333-D5D9-4EA8-3125-0161A042100C}"/>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67CA58-E020-4E03-69DB-4BF5DD93C813}"/>
              </a:ext>
            </a:extLst>
          </p:cNvPr>
          <p:cNvSpPr>
            <a:spLocks noGrp="1"/>
          </p:cNvSpPr>
          <p:nvPr>
            <p:ph type="ctrTitle"/>
          </p:nvPr>
        </p:nvSpPr>
        <p:spPr>
          <a:xfrm>
            <a:off x="550554" y="406590"/>
            <a:ext cx="6917046" cy="928900"/>
          </a:xfrm>
        </p:spPr>
        <p:txBody>
          <a:bodyPr>
            <a:noAutofit/>
          </a:bodyPr>
          <a:lstStyle/>
          <a:p>
            <a:pPr algn="l">
              <a:lnSpc>
                <a:spcPct val="100000"/>
              </a:lnSpc>
            </a:pPr>
            <a:r>
              <a:rPr lang="ru-RU" sz="5400" dirty="0">
                <a:solidFill>
                  <a:srgbClr val="078877"/>
                </a:solidFill>
                <a:latin typeface="Austin Cyr Bold" panose="02020803070702030403" pitchFamily="18" charset="-52"/>
              </a:rPr>
              <a:t>Оценка внешнего вида</a:t>
            </a:r>
          </a:p>
        </p:txBody>
      </p:sp>
      <p:sp>
        <p:nvSpPr>
          <p:cNvPr id="3" name="Подзаголовок 2">
            <a:extLst>
              <a:ext uri="{FF2B5EF4-FFF2-40B4-BE49-F238E27FC236}">
                <a16:creationId xmlns:a16="http://schemas.microsoft.com/office/drawing/2014/main" id="{5351E842-2D76-9683-3EA6-EB57B6C1B685}"/>
              </a:ext>
            </a:extLst>
          </p:cNvPr>
          <p:cNvSpPr>
            <a:spLocks noGrp="1"/>
          </p:cNvSpPr>
          <p:nvPr>
            <p:ph type="subTitle" idx="1"/>
          </p:nvPr>
        </p:nvSpPr>
        <p:spPr>
          <a:xfrm>
            <a:off x="550552" y="1775146"/>
            <a:ext cx="8898247" cy="4764200"/>
          </a:xfrm>
        </p:spPr>
        <p:txBody>
          <a:bodyPr>
            <a:noAutofit/>
          </a:bodyPr>
          <a:lstStyle/>
          <a:p>
            <a:pPr indent="457200" algn="just" rtl="0">
              <a:lnSpc>
                <a:spcPct val="100000"/>
              </a:lnSpc>
              <a:spcBef>
                <a:spcPts val="0"/>
              </a:spcBef>
              <a:buNone/>
            </a:pPr>
            <a:r>
              <a:rPr lang="ru-RU" sz="1800" b="1" i="1" dirty="0">
                <a:solidFill>
                  <a:srgbClr val="078877"/>
                </a:solidFill>
                <a:effectLst/>
                <a:latin typeface="Open Sans" panose="020B0606030504020204" pitchFamily="34" charset="0"/>
              </a:rPr>
              <a:t>Внешний вид</a:t>
            </a:r>
            <a:r>
              <a:rPr lang="ru-RU" sz="1800" b="0" i="0" dirty="0">
                <a:solidFill>
                  <a:srgbClr val="078877"/>
                </a:solidFill>
                <a:effectLst/>
                <a:latin typeface="Open Sans" panose="020B0606030504020204" pitchFamily="34" charset="0"/>
              </a:rPr>
              <a:t> пациента, его манера одеваться позволяет сделать вывод о волевых качествах. </a:t>
            </a:r>
          </a:p>
          <a:p>
            <a:pPr indent="457200" algn="just" rtl="0">
              <a:lnSpc>
                <a:spcPct val="100000"/>
              </a:lnSpc>
              <a:spcBef>
                <a:spcPts val="0"/>
              </a:spcBef>
            </a:pPr>
            <a:r>
              <a:rPr lang="ru-RU" sz="1800" b="0" i="0" dirty="0">
                <a:solidFill>
                  <a:srgbClr val="078877"/>
                </a:solidFill>
                <a:effectLst/>
                <a:latin typeface="Open Sans" panose="020B0606030504020204" pitchFamily="34" charset="0"/>
              </a:rPr>
              <a:t>Выражение лица дает информацию о настроении. Лицо может также указать на такие соматические состояния, как тиреотоксикоз и микседема.</a:t>
            </a:r>
          </a:p>
          <a:p>
            <a:pPr indent="457200" algn="just" rtl="0">
              <a:lnSpc>
                <a:spcPct val="100000"/>
              </a:lnSpc>
              <a:spcBef>
                <a:spcPts val="0"/>
              </a:spcBef>
            </a:pPr>
            <a:r>
              <a:rPr lang="ru-RU" sz="1800" b="1" i="1" dirty="0">
                <a:solidFill>
                  <a:srgbClr val="078877"/>
                </a:solidFill>
                <a:effectLst/>
                <a:latin typeface="Open Sans" panose="020B0606030504020204" pitchFamily="34" charset="0"/>
              </a:rPr>
              <a:t>Поза и движения</a:t>
            </a:r>
            <a:r>
              <a:rPr lang="ru-RU" sz="1800" b="0" i="0" dirty="0">
                <a:solidFill>
                  <a:srgbClr val="078877"/>
                </a:solidFill>
                <a:effectLst/>
                <a:latin typeface="Open Sans" panose="020B0606030504020204" pitchFamily="34" charset="0"/>
              </a:rPr>
              <a:t> также отражают настроение. </a:t>
            </a:r>
            <a:endParaRPr lang="ru-RU" sz="1800" dirty="0">
              <a:solidFill>
                <a:srgbClr val="078877"/>
              </a:solidFill>
              <a:latin typeface="Open Sans" panose="020B0606030504020204" pitchFamily="34" charset="0"/>
            </a:endParaRPr>
          </a:p>
          <a:p>
            <a:pPr indent="457200" algn="just" rtl="0">
              <a:lnSpc>
                <a:spcPct val="100000"/>
              </a:lnSpc>
              <a:spcBef>
                <a:spcPts val="0"/>
              </a:spcBef>
            </a:pPr>
            <a:r>
              <a:rPr lang="ru-RU" sz="1800" b="0" i="0" dirty="0">
                <a:solidFill>
                  <a:srgbClr val="078877"/>
                </a:solidFill>
                <a:effectLst/>
                <a:latin typeface="Open Sans" panose="020B0606030504020204" pitchFamily="34" charset="0"/>
              </a:rPr>
              <a:t>Большое значение имеет</a:t>
            </a:r>
            <a:r>
              <a:rPr lang="ru-RU" sz="1800" b="1" i="0" dirty="0">
                <a:solidFill>
                  <a:srgbClr val="078877"/>
                </a:solidFill>
                <a:effectLst/>
                <a:latin typeface="Open Sans" panose="020B0606030504020204" pitchFamily="34" charset="0"/>
              </a:rPr>
              <a:t> </a:t>
            </a:r>
            <a:r>
              <a:rPr lang="ru-RU" sz="1800" b="1" i="1" dirty="0">
                <a:solidFill>
                  <a:srgbClr val="078877"/>
                </a:solidFill>
                <a:effectLst/>
                <a:latin typeface="Open Sans" panose="020B0606030504020204" pitchFamily="34" charset="0"/>
              </a:rPr>
              <a:t>социальное поведение</a:t>
            </a:r>
            <a:r>
              <a:rPr lang="ru-RU" sz="1800" b="1" i="0" dirty="0">
                <a:solidFill>
                  <a:srgbClr val="078877"/>
                </a:solidFill>
                <a:effectLst/>
                <a:latin typeface="Open Sans" panose="020B0606030504020204" pitchFamily="34" charset="0"/>
              </a:rPr>
              <a:t>.</a:t>
            </a:r>
            <a:r>
              <a:rPr lang="ru-RU" sz="1800" b="0" i="0" dirty="0">
                <a:solidFill>
                  <a:srgbClr val="078877"/>
                </a:solidFill>
                <a:effectLst/>
                <a:latin typeface="Open Sans" panose="020B0606030504020204" pitchFamily="34" charset="0"/>
              </a:rPr>
              <a:t> </a:t>
            </a:r>
          </a:p>
          <a:p>
            <a:pPr indent="457200" algn="just" rtl="0">
              <a:lnSpc>
                <a:spcPct val="100000"/>
              </a:lnSpc>
              <a:spcBef>
                <a:spcPts val="0"/>
              </a:spcBef>
            </a:pPr>
            <a:r>
              <a:rPr lang="ru-RU" sz="1800" b="0" i="0" dirty="0">
                <a:solidFill>
                  <a:srgbClr val="078877"/>
                </a:solidFill>
                <a:effectLst/>
                <a:latin typeface="Open Sans" panose="020B0606030504020204" pitchFamily="34" charset="0"/>
              </a:rPr>
              <a:t>Наконец, врач должен тщательно проследить, нет ли у пациента необычных</a:t>
            </a:r>
            <a:r>
              <a:rPr lang="ru-RU" sz="1800" b="1" i="0" dirty="0">
                <a:solidFill>
                  <a:srgbClr val="078877"/>
                </a:solidFill>
                <a:effectLst/>
                <a:latin typeface="Open Sans" panose="020B0606030504020204" pitchFamily="34" charset="0"/>
              </a:rPr>
              <a:t> </a:t>
            </a:r>
            <a:r>
              <a:rPr lang="ru-RU" sz="1800" b="1" i="1" dirty="0">
                <a:solidFill>
                  <a:srgbClr val="078877"/>
                </a:solidFill>
                <a:effectLst/>
                <a:latin typeface="Open Sans" panose="020B0606030504020204" pitchFamily="34" charset="0"/>
              </a:rPr>
              <a:t>моторных расстройств</a:t>
            </a:r>
            <a:r>
              <a:rPr lang="ru-RU" sz="1800" b="1" i="0" dirty="0">
                <a:solidFill>
                  <a:srgbClr val="078877"/>
                </a:solidFill>
                <a:effectLst/>
                <a:latin typeface="Open Sans" panose="020B0606030504020204" pitchFamily="34" charset="0"/>
              </a:rPr>
              <a:t>,</a:t>
            </a:r>
            <a:r>
              <a:rPr lang="ru-RU" sz="1800" b="0" i="0" dirty="0">
                <a:solidFill>
                  <a:srgbClr val="078877"/>
                </a:solidFill>
                <a:effectLst/>
                <a:latin typeface="Open Sans" panose="020B0606030504020204" pitchFamily="34" charset="0"/>
              </a:rPr>
              <a:t> которые наблюдаются главным образом при шизофрении. К ним относятся стереотипии, застывание в позах, эхопраксия, </a:t>
            </a:r>
            <a:r>
              <a:rPr lang="ru-RU" sz="1800" b="0" i="0" dirty="0" err="1">
                <a:solidFill>
                  <a:srgbClr val="078877"/>
                </a:solidFill>
                <a:effectLst/>
                <a:latin typeface="Open Sans" panose="020B0606030504020204" pitchFamily="34" charset="0"/>
              </a:rPr>
              <a:t>амбитендентность</a:t>
            </a:r>
            <a:r>
              <a:rPr lang="ru-RU" sz="1800" b="0" i="0" dirty="0">
                <a:solidFill>
                  <a:srgbClr val="078877"/>
                </a:solidFill>
                <a:effectLst/>
                <a:latin typeface="Open Sans" panose="020B0606030504020204" pitchFamily="34" charset="0"/>
              </a:rPr>
              <a:t> и восковая гибкость. </a:t>
            </a:r>
          </a:p>
          <a:p>
            <a:pPr indent="457200" algn="just" rtl="0">
              <a:lnSpc>
                <a:spcPct val="100000"/>
              </a:lnSpc>
              <a:spcBef>
                <a:spcPts val="0"/>
              </a:spcBef>
            </a:pPr>
            <a:r>
              <a:rPr lang="ru-RU" sz="1800" b="0" i="0" dirty="0">
                <a:solidFill>
                  <a:srgbClr val="078877"/>
                </a:solidFill>
                <a:effectLst/>
                <a:latin typeface="Open Sans" panose="020B0606030504020204" pitchFamily="34" charset="0"/>
              </a:rPr>
              <a:t>Следует также иметь в виду возможность развития поздней дискинезии—нарушения двигательных функций, наблюдающегося главным образом у пожилых больных (особенно у женщин), в течение длительного времени принимающих антипсихотические препараты. Это расстройство характеризуется жевательными и сосательными движениями, гримасничаньем и хореоатетозными движениями, захватывающими лицо, конечности и дыхательную мускулатуру.</a:t>
            </a:r>
          </a:p>
        </p:txBody>
      </p:sp>
      <p:sp>
        <p:nvSpPr>
          <p:cNvPr id="6" name="Подзаголовок 2">
            <a:extLst>
              <a:ext uri="{FF2B5EF4-FFF2-40B4-BE49-F238E27FC236}">
                <a16:creationId xmlns:a16="http://schemas.microsoft.com/office/drawing/2014/main" id="{2FB96AC6-4BE9-0541-FB36-F8E6BEF6A5EE}"/>
              </a:ext>
            </a:extLst>
          </p:cNvPr>
          <p:cNvSpPr txBox="1">
            <a:spLocks/>
          </p:cNvSpPr>
          <p:nvPr/>
        </p:nvSpPr>
        <p:spPr>
          <a:xfrm>
            <a:off x="187668" y="7000822"/>
            <a:ext cx="3830150"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en-US" sz="1800" dirty="0">
                <a:solidFill>
                  <a:srgbClr val="078877"/>
                </a:solidFill>
                <a:latin typeface="Alegreya Sans" panose="00000500000000000000" pitchFamily="2" charset="0"/>
              </a:rPr>
              <a:t>volgmed.ru</a:t>
            </a:r>
            <a:r>
              <a:rPr lang="ru-RU" sz="1800" dirty="0">
                <a:solidFill>
                  <a:srgbClr val="078877"/>
                </a:solidFill>
                <a:latin typeface="Alegreya Sans" panose="00000500000000000000" pitchFamily="2" charset="0"/>
              </a:rPr>
              <a:t> </a:t>
            </a:r>
          </a:p>
        </p:txBody>
      </p:sp>
      <p:sp>
        <p:nvSpPr>
          <p:cNvPr id="12" name="Подзаголовок 2">
            <a:extLst>
              <a:ext uri="{FF2B5EF4-FFF2-40B4-BE49-F238E27FC236}">
                <a16:creationId xmlns:a16="http://schemas.microsoft.com/office/drawing/2014/main" id="{9AE2AA81-4878-EA12-7F58-6C1DE59AA755}"/>
              </a:ext>
            </a:extLst>
          </p:cNvPr>
          <p:cNvSpPr txBox="1">
            <a:spLocks/>
          </p:cNvSpPr>
          <p:nvPr/>
        </p:nvSpPr>
        <p:spPr>
          <a:xfrm>
            <a:off x="9816578" y="7014676"/>
            <a:ext cx="777532"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ru-RU" sz="1800" dirty="0">
                <a:solidFill>
                  <a:srgbClr val="078877"/>
                </a:solidFill>
                <a:latin typeface="Alegreya Sans" panose="00000500000000000000" pitchFamily="2" charset="0"/>
              </a:rPr>
              <a:t>2025 </a:t>
            </a:r>
          </a:p>
        </p:txBody>
      </p:sp>
      <p:pic>
        <p:nvPicPr>
          <p:cNvPr id="16" name="Рисунок 15">
            <a:extLst>
              <a:ext uri="{FF2B5EF4-FFF2-40B4-BE49-F238E27FC236}">
                <a16:creationId xmlns:a16="http://schemas.microsoft.com/office/drawing/2014/main" id="{C09F329D-B618-C4FC-42A0-B25F59980B7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927167" y="406590"/>
            <a:ext cx="1405131" cy="1368555"/>
          </a:xfrm>
          <a:prstGeom prst="rect">
            <a:avLst/>
          </a:prstGeom>
        </p:spPr>
      </p:pic>
    </p:spTree>
    <p:extLst>
      <p:ext uri="{BB962C8B-B14F-4D97-AF65-F5344CB8AC3E}">
        <p14:creationId xmlns:p14="http://schemas.microsoft.com/office/powerpoint/2010/main" val="1766486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95869-151B-41B3-C73A-3F45C5341144}"/>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C6D102-20F4-536C-54E8-E2BC8D5F9A34}"/>
              </a:ext>
            </a:extLst>
          </p:cNvPr>
          <p:cNvSpPr>
            <a:spLocks noGrp="1"/>
          </p:cNvSpPr>
          <p:nvPr>
            <p:ph type="ctrTitle"/>
          </p:nvPr>
        </p:nvSpPr>
        <p:spPr>
          <a:xfrm>
            <a:off x="843280" y="406590"/>
            <a:ext cx="7802880" cy="928900"/>
          </a:xfrm>
        </p:spPr>
        <p:txBody>
          <a:bodyPr>
            <a:noAutofit/>
          </a:bodyPr>
          <a:lstStyle/>
          <a:p>
            <a:pPr algn="l">
              <a:lnSpc>
                <a:spcPct val="100000"/>
              </a:lnSpc>
            </a:pPr>
            <a:r>
              <a:rPr lang="ru-RU" sz="4400" dirty="0">
                <a:solidFill>
                  <a:srgbClr val="078877"/>
                </a:solidFill>
                <a:latin typeface="Austin Cyr Bold" panose="02020803070702030403" pitchFamily="18" charset="-52"/>
              </a:rPr>
              <a:t>Оценка нарушений восприятия</a:t>
            </a:r>
          </a:p>
        </p:txBody>
      </p:sp>
      <p:sp>
        <p:nvSpPr>
          <p:cNvPr id="3" name="Подзаголовок 2">
            <a:extLst>
              <a:ext uri="{FF2B5EF4-FFF2-40B4-BE49-F238E27FC236}">
                <a16:creationId xmlns:a16="http://schemas.microsoft.com/office/drawing/2014/main" id="{9C4CFFFF-4F45-3780-C7B3-3EDE70A5C763}"/>
              </a:ext>
            </a:extLst>
          </p:cNvPr>
          <p:cNvSpPr>
            <a:spLocks noGrp="1"/>
          </p:cNvSpPr>
          <p:nvPr>
            <p:ph type="subTitle" idx="1"/>
          </p:nvPr>
        </p:nvSpPr>
        <p:spPr>
          <a:xfrm>
            <a:off x="634604" y="1510986"/>
            <a:ext cx="8417956" cy="4764200"/>
          </a:xfrm>
        </p:spPr>
        <p:txBody>
          <a:bodyPr>
            <a:noAutofit/>
          </a:bodyPr>
          <a:lstStyle/>
          <a:p>
            <a:pPr indent="457200" algn="just" rtl="0">
              <a:lnSpc>
                <a:spcPct val="100000"/>
              </a:lnSpc>
              <a:spcBef>
                <a:spcPts val="0"/>
              </a:spcBef>
              <a:buNone/>
            </a:pPr>
            <a:r>
              <a:rPr lang="ru-RU" sz="1800" b="0" i="0" dirty="0">
                <a:solidFill>
                  <a:srgbClr val="078877"/>
                </a:solidFill>
                <a:effectLst/>
                <a:latin typeface="Open Sans" panose="020B0606030504020204" pitchFamily="34" charset="0"/>
              </a:rPr>
              <a:t>Нарушения восприятия определяются при осмотре пациента, наблюдении за его поведением, расспросе, изучении рисунков, письменной продукции. </a:t>
            </a:r>
          </a:p>
          <a:p>
            <a:pPr indent="457200" algn="just" rtl="0">
              <a:lnSpc>
                <a:spcPct val="100000"/>
              </a:lnSpc>
              <a:spcBef>
                <a:spcPts val="0"/>
              </a:spcBef>
              <a:buNone/>
            </a:pPr>
            <a:r>
              <a:rPr lang="ru-RU" sz="1800" b="0" i="0" dirty="0">
                <a:solidFill>
                  <a:srgbClr val="078877"/>
                </a:solidFill>
                <a:effectLst/>
                <a:latin typeface="Open Sans" panose="020B0606030504020204" pitchFamily="34" charset="0"/>
              </a:rPr>
              <a:t>О наличии и характере галлюцинаций можно судить, наблюдая за поведением пациента, - он к чему-то прислушивается, затыкает уши, ноздри, что-то шепчет, со страхом озирается по сторонам, от кого-то отмахивается, что-то собирает на полу, стряхивает с себя что-то и т.п. </a:t>
            </a:r>
          </a:p>
          <a:p>
            <a:pPr indent="457200" algn="just" rtl="0">
              <a:lnSpc>
                <a:spcPct val="100000"/>
              </a:lnSpc>
              <a:spcBef>
                <a:spcPts val="0"/>
              </a:spcBef>
              <a:buNone/>
            </a:pPr>
            <a:r>
              <a:rPr lang="ru-RU" sz="1800" b="0" i="0" dirty="0">
                <a:solidFill>
                  <a:srgbClr val="078877"/>
                </a:solidFill>
                <a:effectLst/>
                <a:latin typeface="Open Sans" panose="020B0606030504020204" pitchFamily="34" charset="0"/>
              </a:rPr>
              <a:t>В истории болезни необходимо подробнее описать подобное поведение пациента. Такое поведение дает основание для соответствующих расспросов.</a:t>
            </a:r>
          </a:p>
          <a:p>
            <a:pPr indent="457200" algn="just" rtl="0">
              <a:lnSpc>
                <a:spcPct val="100000"/>
              </a:lnSpc>
              <a:spcBef>
                <a:spcPts val="0"/>
              </a:spcBef>
            </a:pPr>
            <a:r>
              <a:rPr lang="ru-RU" sz="1800" b="0" i="0" dirty="0">
                <a:solidFill>
                  <a:srgbClr val="078877"/>
                </a:solidFill>
                <a:effectLst/>
                <a:latin typeface="Open Sans" panose="020B0606030504020204" pitchFamily="34" charset="0"/>
              </a:rPr>
              <a:t>В тех случаях, когда объективные признаки </a:t>
            </a:r>
            <a:r>
              <a:rPr lang="ru-RU" sz="1800" b="0" i="0" dirty="0" err="1">
                <a:solidFill>
                  <a:srgbClr val="078877"/>
                </a:solidFill>
                <a:effectLst/>
                <a:latin typeface="Open Sans" panose="020B0606030504020204" pitchFamily="34" charset="0"/>
              </a:rPr>
              <a:t>галлюцинирования</a:t>
            </a:r>
            <a:r>
              <a:rPr lang="ru-RU" sz="1800" b="0" i="0" dirty="0">
                <a:solidFill>
                  <a:srgbClr val="078877"/>
                </a:solidFill>
                <a:effectLst/>
                <a:latin typeface="Open Sans" panose="020B0606030504020204" pitchFamily="34" charset="0"/>
              </a:rPr>
              <a:t> отсутствуют, не всегда следует задавать вопрос – «видится или слышится» что-то больному. Лучше, если эти вопросы будут наводящими, чтобы побудить пациента к активному рассказу о своих переживаниях. </a:t>
            </a:r>
          </a:p>
          <a:p>
            <a:pPr indent="457200" algn="just" rtl="0">
              <a:lnSpc>
                <a:spcPct val="100000"/>
              </a:lnSpc>
              <a:spcBef>
                <a:spcPts val="0"/>
              </a:spcBef>
            </a:pPr>
            <a:r>
              <a:rPr lang="ru-RU" sz="1800" b="0" i="0" dirty="0">
                <a:solidFill>
                  <a:srgbClr val="078877"/>
                </a:solidFill>
                <a:effectLst/>
                <a:latin typeface="Open Sans" panose="020B0606030504020204" pitchFamily="34" charset="0"/>
              </a:rPr>
              <a:t>Важно не только то, что рассказывает пациент, но и как рассказывает: охотно или неохотно, со стремлением к диссимуляции или без такого стремления, с интересом, с видимой эмоциональной окраской, аффектом страха или безразлично, равнодушно.</a:t>
            </a:r>
          </a:p>
        </p:txBody>
      </p:sp>
      <p:sp>
        <p:nvSpPr>
          <p:cNvPr id="6" name="Подзаголовок 2">
            <a:extLst>
              <a:ext uri="{FF2B5EF4-FFF2-40B4-BE49-F238E27FC236}">
                <a16:creationId xmlns:a16="http://schemas.microsoft.com/office/drawing/2014/main" id="{31A42E17-05B5-E190-4263-92C4AC66D894}"/>
              </a:ext>
            </a:extLst>
          </p:cNvPr>
          <p:cNvSpPr txBox="1">
            <a:spLocks/>
          </p:cNvSpPr>
          <p:nvPr/>
        </p:nvSpPr>
        <p:spPr>
          <a:xfrm>
            <a:off x="187668" y="7000822"/>
            <a:ext cx="3830150"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en-US" sz="1800" dirty="0">
                <a:solidFill>
                  <a:srgbClr val="078877"/>
                </a:solidFill>
                <a:latin typeface="Alegreya Sans" panose="00000500000000000000" pitchFamily="2" charset="0"/>
              </a:rPr>
              <a:t>volgmed.ru</a:t>
            </a:r>
            <a:r>
              <a:rPr lang="ru-RU" sz="1800" dirty="0">
                <a:solidFill>
                  <a:srgbClr val="078877"/>
                </a:solidFill>
                <a:latin typeface="Alegreya Sans" panose="00000500000000000000" pitchFamily="2" charset="0"/>
              </a:rPr>
              <a:t> </a:t>
            </a:r>
          </a:p>
        </p:txBody>
      </p:sp>
      <p:sp>
        <p:nvSpPr>
          <p:cNvPr id="12" name="Подзаголовок 2">
            <a:extLst>
              <a:ext uri="{FF2B5EF4-FFF2-40B4-BE49-F238E27FC236}">
                <a16:creationId xmlns:a16="http://schemas.microsoft.com/office/drawing/2014/main" id="{8880AA6D-2112-75B1-33AB-64004837DA0E}"/>
              </a:ext>
            </a:extLst>
          </p:cNvPr>
          <p:cNvSpPr txBox="1">
            <a:spLocks/>
          </p:cNvSpPr>
          <p:nvPr/>
        </p:nvSpPr>
        <p:spPr>
          <a:xfrm>
            <a:off x="9816578" y="7014676"/>
            <a:ext cx="777532"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ru-RU" sz="1800" dirty="0">
                <a:solidFill>
                  <a:srgbClr val="078877"/>
                </a:solidFill>
                <a:latin typeface="Alegreya Sans" panose="00000500000000000000" pitchFamily="2" charset="0"/>
              </a:rPr>
              <a:t>2025 </a:t>
            </a:r>
          </a:p>
        </p:txBody>
      </p:sp>
      <p:pic>
        <p:nvPicPr>
          <p:cNvPr id="16" name="Рисунок 15">
            <a:extLst>
              <a:ext uri="{FF2B5EF4-FFF2-40B4-BE49-F238E27FC236}">
                <a16:creationId xmlns:a16="http://schemas.microsoft.com/office/drawing/2014/main" id="{4CFDDEF4-2C49-BF5C-A808-AE421F464B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927167" y="406590"/>
            <a:ext cx="1405131" cy="1368555"/>
          </a:xfrm>
          <a:prstGeom prst="rect">
            <a:avLst/>
          </a:prstGeom>
        </p:spPr>
      </p:pic>
    </p:spTree>
    <p:extLst>
      <p:ext uri="{BB962C8B-B14F-4D97-AF65-F5344CB8AC3E}">
        <p14:creationId xmlns:p14="http://schemas.microsoft.com/office/powerpoint/2010/main" val="4213475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39862-D985-6660-61A9-D036B3055497}"/>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DA3020-AAF1-F218-C5B5-27B0EADB8BE1}"/>
              </a:ext>
            </a:extLst>
          </p:cNvPr>
          <p:cNvSpPr>
            <a:spLocks noGrp="1"/>
          </p:cNvSpPr>
          <p:nvPr>
            <p:ph type="ctrTitle"/>
          </p:nvPr>
        </p:nvSpPr>
        <p:spPr>
          <a:xfrm>
            <a:off x="550554" y="406590"/>
            <a:ext cx="7374246" cy="928900"/>
          </a:xfrm>
        </p:spPr>
        <p:txBody>
          <a:bodyPr>
            <a:noAutofit/>
          </a:bodyPr>
          <a:lstStyle/>
          <a:p>
            <a:pPr algn="l">
              <a:lnSpc>
                <a:spcPct val="100000"/>
              </a:lnSpc>
            </a:pPr>
            <a:r>
              <a:rPr lang="ru-RU" sz="6000" dirty="0">
                <a:solidFill>
                  <a:srgbClr val="078877"/>
                </a:solidFill>
                <a:latin typeface="Austin Cyr Bold" panose="02020803070702030403" pitchFamily="18" charset="-52"/>
              </a:rPr>
              <a:t>Оценка мышления</a:t>
            </a:r>
          </a:p>
        </p:txBody>
      </p:sp>
      <p:sp>
        <p:nvSpPr>
          <p:cNvPr id="3" name="Подзаголовок 2">
            <a:extLst>
              <a:ext uri="{FF2B5EF4-FFF2-40B4-BE49-F238E27FC236}">
                <a16:creationId xmlns:a16="http://schemas.microsoft.com/office/drawing/2014/main" id="{741B0FF7-8C75-9AFD-7677-1248C41FD327}"/>
              </a:ext>
            </a:extLst>
          </p:cNvPr>
          <p:cNvSpPr>
            <a:spLocks noGrp="1"/>
          </p:cNvSpPr>
          <p:nvPr>
            <p:ph type="subTitle" idx="1"/>
          </p:nvPr>
        </p:nvSpPr>
        <p:spPr>
          <a:xfrm>
            <a:off x="550552" y="1775146"/>
            <a:ext cx="8471527" cy="4764200"/>
          </a:xfrm>
        </p:spPr>
        <p:txBody>
          <a:bodyPr>
            <a:noAutofit/>
          </a:bodyPr>
          <a:lstStyle/>
          <a:p>
            <a:pPr indent="457200" algn="just" rtl="0">
              <a:lnSpc>
                <a:spcPct val="100000"/>
              </a:lnSpc>
              <a:spcBef>
                <a:spcPts val="0"/>
              </a:spcBef>
              <a:buNone/>
            </a:pPr>
            <a:r>
              <a:rPr lang="ru-RU" sz="1600" b="0" i="0" dirty="0">
                <a:solidFill>
                  <a:srgbClr val="078877"/>
                </a:solidFill>
                <a:effectLst/>
                <a:latin typeface="Open Sans" panose="020B0606030504020204" pitchFamily="34" charset="0"/>
              </a:rPr>
              <a:t>При анализе характера мышления устанавливается темп мыслительного процесса (ускорение, замедление, заторможенность, остановки), склонность к детализации, «вязкость мышления», склонность к бесплодному мудрствованию (резонерство).</a:t>
            </a:r>
          </a:p>
          <a:p>
            <a:pPr indent="457200" algn="just" rtl="0">
              <a:lnSpc>
                <a:spcPct val="100000"/>
              </a:lnSpc>
              <a:spcBef>
                <a:spcPts val="0"/>
              </a:spcBef>
              <a:buNone/>
            </a:pPr>
            <a:r>
              <a:rPr lang="ru-RU" sz="1600" b="0" i="0" dirty="0">
                <a:solidFill>
                  <a:srgbClr val="078877"/>
                </a:solidFill>
                <a:effectLst/>
                <a:latin typeface="Open Sans" panose="020B0606030504020204" pitchFamily="34" charset="0"/>
              </a:rPr>
              <a:t> Важным является описание содержания мышления, его продуктивности, логики, установление способности к конкретному и абстрактному, отвлеченному мышлению, анализируется умение пациента оперировать представлениями и понятиями. Изучается способность к анализу, синтезу, обобщению.</a:t>
            </a:r>
          </a:p>
          <a:p>
            <a:pPr indent="457200" algn="just" rtl="0">
              <a:lnSpc>
                <a:spcPct val="100000"/>
              </a:lnSpc>
              <a:spcBef>
                <a:spcPts val="0"/>
              </a:spcBef>
              <a:buNone/>
            </a:pPr>
            <a:r>
              <a:rPr lang="ru-RU" sz="1600" b="0" i="0" dirty="0">
                <a:solidFill>
                  <a:srgbClr val="078877"/>
                </a:solidFill>
                <a:effectLst/>
                <a:latin typeface="Open Sans" panose="020B0606030504020204" pitchFamily="34" charset="0"/>
              </a:rPr>
              <a:t>Одной из классических методик исследования мышления является методика исследования понимания рассказов. После прослушивания или чтения рассказа испытуемому предлагают воспроизвести рассказ. </a:t>
            </a:r>
          </a:p>
          <a:p>
            <a:pPr indent="457200" algn="just" rtl="0">
              <a:lnSpc>
                <a:spcPct val="100000"/>
              </a:lnSpc>
              <a:spcBef>
                <a:spcPts val="0"/>
              </a:spcBef>
              <a:buNone/>
            </a:pPr>
            <a:r>
              <a:rPr lang="ru-RU" sz="1600" b="0" i="0" dirty="0">
                <a:solidFill>
                  <a:srgbClr val="078877"/>
                </a:solidFill>
                <a:effectLst/>
                <a:latin typeface="Open Sans" panose="020B0606030504020204" pitchFamily="34" charset="0"/>
              </a:rPr>
              <a:t>Для исследования можно использовать и тексты с пропущенными словами (проба </a:t>
            </a:r>
            <a:r>
              <a:rPr lang="ru-RU" sz="1600" b="0" i="0" dirty="0" err="1">
                <a:solidFill>
                  <a:srgbClr val="078877"/>
                </a:solidFill>
                <a:effectLst/>
                <a:latin typeface="Open Sans" panose="020B0606030504020204" pitchFamily="34" charset="0"/>
              </a:rPr>
              <a:t>Эббингауза</a:t>
            </a:r>
            <a:r>
              <a:rPr lang="ru-RU" sz="1600" b="0" i="0" dirty="0">
                <a:solidFill>
                  <a:srgbClr val="078877"/>
                </a:solidFill>
                <a:effectLst/>
                <a:latin typeface="Open Sans" panose="020B0606030504020204" pitchFamily="34" charset="0"/>
              </a:rPr>
              <a:t>). Читая этот текст, испытуемый должен вставить недостающие слова, сообразуясь с содержанием рассказа. </a:t>
            </a:r>
          </a:p>
          <a:p>
            <a:pPr indent="457200" algn="just" rtl="0">
              <a:lnSpc>
                <a:spcPct val="100000"/>
              </a:lnSpc>
              <a:spcBef>
                <a:spcPts val="0"/>
              </a:spcBef>
              <a:buNone/>
            </a:pPr>
            <a:r>
              <a:rPr lang="ru-RU" sz="1600" b="0" i="0" dirty="0">
                <a:solidFill>
                  <a:srgbClr val="078877"/>
                </a:solidFill>
                <a:effectLst/>
                <a:latin typeface="Open Sans" panose="020B0606030504020204" pitchFamily="34" charset="0"/>
              </a:rPr>
              <a:t>Выявлению патологии мышления способствует выявление понимания переносного смысла пословиц и поговорок, проведение методики «четвертый лишний».</a:t>
            </a:r>
          </a:p>
        </p:txBody>
      </p:sp>
      <p:sp>
        <p:nvSpPr>
          <p:cNvPr id="6" name="Подзаголовок 2">
            <a:extLst>
              <a:ext uri="{FF2B5EF4-FFF2-40B4-BE49-F238E27FC236}">
                <a16:creationId xmlns:a16="http://schemas.microsoft.com/office/drawing/2014/main" id="{B448C0C4-0356-2684-96F6-AC66A35271BB}"/>
              </a:ext>
            </a:extLst>
          </p:cNvPr>
          <p:cNvSpPr txBox="1">
            <a:spLocks/>
          </p:cNvSpPr>
          <p:nvPr/>
        </p:nvSpPr>
        <p:spPr>
          <a:xfrm>
            <a:off x="187668" y="7000822"/>
            <a:ext cx="3830150"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en-US" sz="1800" dirty="0">
                <a:solidFill>
                  <a:srgbClr val="078877"/>
                </a:solidFill>
                <a:latin typeface="Alegreya Sans" panose="00000500000000000000" pitchFamily="2" charset="0"/>
              </a:rPr>
              <a:t>volgmed.ru</a:t>
            </a:r>
            <a:r>
              <a:rPr lang="ru-RU" sz="1800" dirty="0">
                <a:solidFill>
                  <a:srgbClr val="078877"/>
                </a:solidFill>
                <a:latin typeface="Alegreya Sans" panose="00000500000000000000" pitchFamily="2" charset="0"/>
              </a:rPr>
              <a:t> </a:t>
            </a:r>
          </a:p>
        </p:txBody>
      </p:sp>
      <p:sp>
        <p:nvSpPr>
          <p:cNvPr id="12" name="Подзаголовок 2">
            <a:extLst>
              <a:ext uri="{FF2B5EF4-FFF2-40B4-BE49-F238E27FC236}">
                <a16:creationId xmlns:a16="http://schemas.microsoft.com/office/drawing/2014/main" id="{468DB1AF-0AFD-9566-1F1A-6587C47876CD}"/>
              </a:ext>
            </a:extLst>
          </p:cNvPr>
          <p:cNvSpPr txBox="1">
            <a:spLocks/>
          </p:cNvSpPr>
          <p:nvPr/>
        </p:nvSpPr>
        <p:spPr>
          <a:xfrm>
            <a:off x="9816578" y="7014676"/>
            <a:ext cx="777532"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ru-RU" sz="1800" dirty="0">
                <a:solidFill>
                  <a:srgbClr val="078877"/>
                </a:solidFill>
                <a:latin typeface="Alegreya Sans" panose="00000500000000000000" pitchFamily="2" charset="0"/>
              </a:rPr>
              <a:t>2025 </a:t>
            </a:r>
          </a:p>
        </p:txBody>
      </p:sp>
      <p:pic>
        <p:nvPicPr>
          <p:cNvPr id="16" name="Рисунок 15">
            <a:extLst>
              <a:ext uri="{FF2B5EF4-FFF2-40B4-BE49-F238E27FC236}">
                <a16:creationId xmlns:a16="http://schemas.microsoft.com/office/drawing/2014/main" id="{CA40A2B7-F29D-8F58-14E8-4720011913E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927167" y="406590"/>
            <a:ext cx="1405131" cy="1368555"/>
          </a:xfrm>
          <a:prstGeom prst="rect">
            <a:avLst/>
          </a:prstGeom>
        </p:spPr>
      </p:pic>
    </p:spTree>
    <p:extLst>
      <p:ext uri="{BB962C8B-B14F-4D97-AF65-F5344CB8AC3E}">
        <p14:creationId xmlns:p14="http://schemas.microsoft.com/office/powerpoint/2010/main" val="3776020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865C0-9217-D06C-7640-BA60EC25020C}"/>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01D82E-DD78-65BD-6DC5-ACEC74F1A1B7}"/>
              </a:ext>
            </a:extLst>
          </p:cNvPr>
          <p:cNvSpPr>
            <a:spLocks noGrp="1"/>
          </p:cNvSpPr>
          <p:nvPr>
            <p:ph type="ctrTitle"/>
          </p:nvPr>
        </p:nvSpPr>
        <p:spPr>
          <a:xfrm>
            <a:off x="550552" y="752030"/>
            <a:ext cx="7709527" cy="928900"/>
          </a:xfrm>
        </p:spPr>
        <p:txBody>
          <a:bodyPr>
            <a:noAutofit/>
          </a:bodyPr>
          <a:lstStyle/>
          <a:p>
            <a:pPr algn="l">
              <a:lnSpc>
                <a:spcPct val="100000"/>
              </a:lnSpc>
            </a:pPr>
            <a:r>
              <a:rPr lang="ru-RU" sz="4000" dirty="0">
                <a:solidFill>
                  <a:srgbClr val="078877"/>
                </a:solidFill>
                <a:latin typeface="Austin Cyr Bold" panose="02020803070702030403" pitchFamily="18" charset="-52"/>
              </a:rPr>
              <a:t>Оценка памяти, интеллекта и внимания</a:t>
            </a:r>
          </a:p>
        </p:txBody>
      </p:sp>
      <p:sp>
        <p:nvSpPr>
          <p:cNvPr id="3" name="Подзаголовок 2">
            <a:extLst>
              <a:ext uri="{FF2B5EF4-FFF2-40B4-BE49-F238E27FC236}">
                <a16:creationId xmlns:a16="http://schemas.microsoft.com/office/drawing/2014/main" id="{C8945FD1-31F5-7E4E-99E5-EED28D04D27D}"/>
              </a:ext>
            </a:extLst>
          </p:cNvPr>
          <p:cNvSpPr>
            <a:spLocks noGrp="1"/>
          </p:cNvSpPr>
          <p:nvPr>
            <p:ph type="subTitle" idx="1"/>
          </p:nvPr>
        </p:nvSpPr>
        <p:spPr>
          <a:xfrm>
            <a:off x="550553" y="1775146"/>
            <a:ext cx="8011556" cy="4764200"/>
          </a:xfrm>
        </p:spPr>
        <p:txBody>
          <a:bodyPr>
            <a:noAutofit/>
          </a:bodyPr>
          <a:lstStyle/>
          <a:p>
            <a:pPr algn="l" rtl="0">
              <a:spcBef>
                <a:spcPts val="1200"/>
              </a:spcBef>
              <a:buNone/>
            </a:pPr>
            <a:r>
              <a:rPr lang="ru-RU" sz="1400" b="0" i="0" dirty="0">
                <a:solidFill>
                  <a:srgbClr val="078877"/>
                </a:solidFill>
                <a:effectLst/>
                <a:latin typeface="Open Sans" panose="020B0606030504020204" pitchFamily="34" charset="0"/>
              </a:rPr>
              <a:t>В процессе сбора анамнеза должны быть заданы вопросы о наличии постоянных затруднений при запоминании. Во время обследования психического статуса пациентам предлагаются тесты для оценки памяти на текущие, недавние и отдаленные события. </a:t>
            </a:r>
          </a:p>
          <a:p>
            <a:pPr algn="just" rtl="0">
              <a:spcBef>
                <a:spcPts val="1200"/>
              </a:spcBef>
              <a:buNone/>
            </a:pPr>
            <a:r>
              <a:rPr lang="ru-RU" sz="1400" b="0" i="0" dirty="0">
                <a:solidFill>
                  <a:srgbClr val="078877"/>
                </a:solidFill>
                <a:effectLst/>
                <a:latin typeface="Open Sans" panose="020B0606030504020204" pitchFamily="34" charset="0"/>
              </a:rPr>
              <a:t>Память на недавние события оценивают, спрашивая о новостях за последние один-два дня или о событиях в жизни пациента, известных врачу. </a:t>
            </a:r>
          </a:p>
          <a:p>
            <a:pPr algn="just" rtl="0">
              <a:spcBef>
                <a:spcPts val="1200"/>
              </a:spcBef>
              <a:buNone/>
            </a:pPr>
            <a:r>
              <a:rPr lang="ru-RU" sz="1400" b="0" i="0" dirty="0">
                <a:solidFill>
                  <a:srgbClr val="078877"/>
                </a:solidFill>
                <a:effectLst/>
                <a:latin typeface="Open Sans" panose="020B0606030504020204" pitchFamily="34" charset="0"/>
              </a:rPr>
              <a:t>Память на отдаленные события можно оценить, попросив пациента вспомнить определенные моменты из его биографии либо хорошо известные факты общественной жизни за последние несколько лет, такие как даты рождения его детей или внуков или же имена политических лидеров. Четкое представление о последовательности событий так же важно, как и наличие воспоминаний об отдельных событиях.</a:t>
            </a:r>
          </a:p>
          <a:p>
            <a:pPr algn="just" rtl="0">
              <a:spcBef>
                <a:spcPts val="1200"/>
              </a:spcBef>
            </a:pPr>
            <a:r>
              <a:rPr lang="ru-RU" sz="1400" b="0" i="0" dirty="0">
                <a:solidFill>
                  <a:srgbClr val="078877"/>
                </a:solidFill>
                <a:effectLst/>
                <a:latin typeface="Open Sans" panose="020B0606030504020204" pitchFamily="34" charset="0"/>
              </a:rPr>
              <a:t>Когда пациент находится в больнице, определенные выводы о его памяти можно сделать на основании информации, предоставляемой средним медицинским персоналом. Их наблюдения касаются того, насколько быстро пациент усваивает обыденный распорядок дня, имена сотрудников клиники и других больных; не забывает ли он, куда кладет вещи, где расположена его кровать, как пройти в комнату для отдыха.</a:t>
            </a:r>
          </a:p>
          <a:p>
            <a:pPr algn="l" rtl="0">
              <a:spcBef>
                <a:spcPts val="1200"/>
              </a:spcBef>
              <a:buNone/>
            </a:pPr>
            <a:r>
              <a:rPr lang="ru-RU" sz="1400" b="0" i="0" dirty="0">
                <a:solidFill>
                  <a:srgbClr val="078877"/>
                </a:solidFill>
                <a:effectLst/>
                <a:latin typeface="Open Sans" panose="020B0606030504020204" pitchFamily="34" charset="0"/>
              </a:rPr>
              <a:t>Во время сбора анамнеза врач должен следить за вниманием и его концентрацией у пациента. Таким образом он уже сможет сформировать суждение о соответствующих способностях до окончания обследования психического статуса. </a:t>
            </a:r>
          </a:p>
          <a:p>
            <a:pPr algn="l" rtl="0">
              <a:spcBef>
                <a:spcPts val="1200"/>
              </a:spcBef>
              <a:buNone/>
            </a:pPr>
            <a:r>
              <a:rPr lang="ru-RU" sz="1400" b="0" i="0" dirty="0">
                <a:solidFill>
                  <a:srgbClr val="078877"/>
                </a:solidFill>
                <a:effectLst/>
                <a:latin typeface="Open Sans" panose="020B0606030504020204" pitchFamily="34" charset="0"/>
              </a:rPr>
              <a:t>Формальные тесты позволяют расширить эту информацию и дают возможность с определенной достоверностью выразить в количественных показателях изменения, развивающиеся по мере прогрессирования заболевания. </a:t>
            </a:r>
          </a:p>
        </p:txBody>
      </p:sp>
      <p:sp>
        <p:nvSpPr>
          <p:cNvPr id="6" name="Подзаголовок 2">
            <a:extLst>
              <a:ext uri="{FF2B5EF4-FFF2-40B4-BE49-F238E27FC236}">
                <a16:creationId xmlns:a16="http://schemas.microsoft.com/office/drawing/2014/main" id="{BD43D0FC-3EEE-42DA-560C-7EE48AC8F73E}"/>
              </a:ext>
            </a:extLst>
          </p:cNvPr>
          <p:cNvSpPr txBox="1">
            <a:spLocks/>
          </p:cNvSpPr>
          <p:nvPr/>
        </p:nvSpPr>
        <p:spPr>
          <a:xfrm>
            <a:off x="187668" y="7000822"/>
            <a:ext cx="3830150"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en-US" sz="1800" dirty="0">
                <a:solidFill>
                  <a:srgbClr val="078877"/>
                </a:solidFill>
                <a:latin typeface="Alegreya Sans" panose="00000500000000000000" pitchFamily="2" charset="0"/>
              </a:rPr>
              <a:t>volgmed.ru</a:t>
            </a:r>
            <a:r>
              <a:rPr lang="ru-RU" sz="1800" dirty="0">
                <a:solidFill>
                  <a:srgbClr val="078877"/>
                </a:solidFill>
                <a:latin typeface="Alegreya Sans" panose="00000500000000000000" pitchFamily="2" charset="0"/>
              </a:rPr>
              <a:t> </a:t>
            </a:r>
          </a:p>
        </p:txBody>
      </p:sp>
      <p:sp>
        <p:nvSpPr>
          <p:cNvPr id="12" name="Подзаголовок 2">
            <a:extLst>
              <a:ext uri="{FF2B5EF4-FFF2-40B4-BE49-F238E27FC236}">
                <a16:creationId xmlns:a16="http://schemas.microsoft.com/office/drawing/2014/main" id="{C50F99AB-37CD-9226-3F17-967BC803E7FF}"/>
              </a:ext>
            </a:extLst>
          </p:cNvPr>
          <p:cNvSpPr txBox="1">
            <a:spLocks/>
          </p:cNvSpPr>
          <p:nvPr/>
        </p:nvSpPr>
        <p:spPr>
          <a:xfrm>
            <a:off x="9816578" y="7014676"/>
            <a:ext cx="777532"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ru-RU" sz="1800" dirty="0">
                <a:solidFill>
                  <a:srgbClr val="078877"/>
                </a:solidFill>
                <a:latin typeface="Alegreya Sans" panose="00000500000000000000" pitchFamily="2" charset="0"/>
              </a:rPr>
              <a:t>2025 </a:t>
            </a:r>
          </a:p>
        </p:txBody>
      </p:sp>
      <p:pic>
        <p:nvPicPr>
          <p:cNvPr id="16" name="Рисунок 15">
            <a:extLst>
              <a:ext uri="{FF2B5EF4-FFF2-40B4-BE49-F238E27FC236}">
                <a16:creationId xmlns:a16="http://schemas.microsoft.com/office/drawing/2014/main" id="{65C8350E-040E-A75C-7213-510ED9FF84F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927167" y="406590"/>
            <a:ext cx="1405131" cy="1368555"/>
          </a:xfrm>
          <a:prstGeom prst="rect">
            <a:avLst/>
          </a:prstGeom>
        </p:spPr>
      </p:pic>
    </p:spTree>
    <p:extLst>
      <p:ext uri="{BB962C8B-B14F-4D97-AF65-F5344CB8AC3E}">
        <p14:creationId xmlns:p14="http://schemas.microsoft.com/office/powerpoint/2010/main" val="2434581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27DCC-4211-BAEB-09F6-D8145644F1EB}"/>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DD6F9B-AFE8-3CEE-A314-1FA00646F057}"/>
              </a:ext>
            </a:extLst>
          </p:cNvPr>
          <p:cNvSpPr>
            <a:spLocks noGrp="1"/>
          </p:cNvSpPr>
          <p:nvPr>
            <p:ph type="ctrTitle"/>
          </p:nvPr>
        </p:nvSpPr>
        <p:spPr>
          <a:xfrm>
            <a:off x="550554" y="406590"/>
            <a:ext cx="6774806" cy="928900"/>
          </a:xfrm>
        </p:spPr>
        <p:txBody>
          <a:bodyPr>
            <a:noAutofit/>
          </a:bodyPr>
          <a:lstStyle/>
          <a:p>
            <a:pPr algn="l">
              <a:lnSpc>
                <a:spcPct val="100000"/>
              </a:lnSpc>
            </a:pPr>
            <a:r>
              <a:rPr lang="ru-RU" sz="3600" dirty="0">
                <a:solidFill>
                  <a:srgbClr val="078877"/>
                </a:solidFill>
                <a:latin typeface="Austin Cyr Bold" panose="02020803070702030403" pitchFamily="18" charset="-52"/>
              </a:rPr>
              <a:t>Оценка эмоциональной сферы</a:t>
            </a:r>
          </a:p>
        </p:txBody>
      </p:sp>
      <p:sp>
        <p:nvSpPr>
          <p:cNvPr id="3" name="Подзаголовок 2">
            <a:extLst>
              <a:ext uri="{FF2B5EF4-FFF2-40B4-BE49-F238E27FC236}">
                <a16:creationId xmlns:a16="http://schemas.microsoft.com/office/drawing/2014/main" id="{F19330CA-62D8-12B2-7D7C-13FE3427D0BB}"/>
              </a:ext>
            </a:extLst>
          </p:cNvPr>
          <p:cNvSpPr>
            <a:spLocks noGrp="1"/>
          </p:cNvSpPr>
          <p:nvPr>
            <p:ph type="subTitle" idx="1"/>
          </p:nvPr>
        </p:nvSpPr>
        <p:spPr>
          <a:xfrm>
            <a:off x="550553" y="1775146"/>
            <a:ext cx="8011556" cy="4764200"/>
          </a:xfrm>
        </p:spPr>
        <p:txBody>
          <a:bodyPr>
            <a:noAutofit/>
          </a:bodyPr>
          <a:lstStyle/>
          <a:p>
            <a:pPr algn="l" rtl="0">
              <a:spcBef>
                <a:spcPts val="1200"/>
              </a:spcBef>
              <a:buNone/>
            </a:pPr>
            <a:r>
              <a:rPr lang="ru-RU" sz="1600" b="0" i="0" dirty="0">
                <a:solidFill>
                  <a:srgbClr val="078877"/>
                </a:solidFill>
                <a:effectLst/>
                <a:latin typeface="Open Sans" panose="020B0606030504020204" pitchFamily="34" charset="0"/>
              </a:rPr>
              <a:t>Состояние эмоциональной сферы определяется и оценивается в процессе всего обследования. </a:t>
            </a:r>
          </a:p>
          <a:p>
            <a:pPr algn="l" rtl="0">
              <a:spcBef>
                <a:spcPts val="1200"/>
              </a:spcBef>
              <a:buNone/>
            </a:pPr>
            <a:r>
              <a:rPr lang="ru-RU" sz="1600" b="0" i="0" dirty="0">
                <a:solidFill>
                  <a:srgbClr val="078877"/>
                </a:solidFill>
                <a:effectLst/>
                <a:latin typeface="Open Sans" panose="020B0606030504020204" pitchFamily="34" charset="0"/>
              </a:rPr>
              <a:t>При исследовании сферы мышления, памяти, интеллекта, восприятия фиксируется характер эмоционального фона, волевых реакций пациента. Оценивается особенность эмоционального отношения пациента к родственникам, сослуживцам, соседям по палате, медицинскому персоналу, собственному состоянию.</a:t>
            </a:r>
          </a:p>
          <a:p>
            <a:pPr algn="l" rtl="0">
              <a:spcBef>
                <a:spcPts val="1200"/>
              </a:spcBef>
              <a:buNone/>
            </a:pPr>
            <a:r>
              <a:rPr lang="ru-RU" sz="1600" b="0" i="0" dirty="0">
                <a:solidFill>
                  <a:srgbClr val="078877"/>
                </a:solidFill>
                <a:effectLst/>
                <a:latin typeface="Open Sans" panose="020B0606030504020204" pitchFamily="34" charset="0"/>
              </a:rPr>
              <a:t> При этом важно учитывать не только самоотчет пациента, но и данные объективного наблюдения за психомоторной активностью, мимикой и пантомимикой, за показателями тонуса и направленности вегетативно-обменных процессов. </a:t>
            </a:r>
          </a:p>
          <a:p>
            <a:pPr algn="just" rtl="0">
              <a:spcBef>
                <a:spcPts val="1200"/>
              </a:spcBef>
              <a:buNone/>
            </a:pPr>
            <a:r>
              <a:rPr lang="ru-RU" sz="1600" b="0" i="0" dirty="0">
                <a:solidFill>
                  <a:srgbClr val="078877"/>
                </a:solidFill>
                <a:effectLst/>
                <a:latin typeface="Open Sans" panose="020B0606030504020204" pitchFamily="34" charset="0"/>
              </a:rPr>
              <a:t>Оценку настроения начинают с наблюдения за поведением и продолжают с помощью прямых вопросов:</a:t>
            </a:r>
          </a:p>
          <a:p>
            <a:pPr algn="just" rtl="0">
              <a:spcBef>
                <a:spcPts val="1200"/>
              </a:spcBef>
              <a:buNone/>
            </a:pPr>
            <a:r>
              <a:rPr lang="ru-RU" sz="1600" b="0" i="0" dirty="0">
                <a:solidFill>
                  <a:srgbClr val="078877"/>
                </a:solidFill>
                <a:effectLst/>
                <a:latin typeface="Open Sans" panose="020B0606030504020204" pitchFamily="34" charset="0"/>
              </a:rPr>
              <a:t>· Какое у вас настроение?</a:t>
            </a:r>
          </a:p>
          <a:p>
            <a:pPr algn="just" rtl="0">
              <a:spcBef>
                <a:spcPts val="1200"/>
              </a:spcBef>
            </a:pPr>
            <a:r>
              <a:rPr lang="ru-RU" sz="1600" b="0" i="0" dirty="0">
                <a:solidFill>
                  <a:srgbClr val="078877"/>
                </a:solidFill>
                <a:effectLst/>
                <a:latin typeface="Open Sans" panose="020B0606030504020204" pitchFamily="34" charset="0"/>
              </a:rPr>
              <a:t>· Как вы себя чувствуете в смысле душевного состояния?</a:t>
            </a:r>
          </a:p>
          <a:p>
            <a:pPr algn="l" rtl="0">
              <a:spcBef>
                <a:spcPts val="1200"/>
              </a:spcBef>
              <a:buNone/>
            </a:pPr>
            <a:endParaRPr lang="ru-RU" sz="800" b="0" i="0" dirty="0">
              <a:solidFill>
                <a:srgbClr val="212121"/>
              </a:solidFill>
              <a:effectLst/>
              <a:latin typeface="Open Sans" panose="020B0606030504020204" pitchFamily="34" charset="0"/>
            </a:endParaRPr>
          </a:p>
        </p:txBody>
      </p:sp>
      <p:sp>
        <p:nvSpPr>
          <p:cNvPr id="6" name="Подзаголовок 2">
            <a:extLst>
              <a:ext uri="{FF2B5EF4-FFF2-40B4-BE49-F238E27FC236}">
                <a16:creationId xmlns:a16="http://schemas.microsoft.com/office/drawing/2014/main" id="{00E71FF9-6112-72CB-851D-87890681747E}"/>
              </a:ext>
            </a:extLst>
          </p:cNvPr>
          <p:cNvSpPr txBox="1">
            <a:spLocks/>
          </p:cNvSpPr>
          <p:nvPr/>
        </p:nvSpPr>
        <p:spPr>
          <a:xfrm>
            <a:off x="187668" y="7000822"/>
            <a:ext cx="3830150"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en-US" sz="1800" dirty="0">
                <a:solidFill>
                  <a:srgbClr val="078877"/>
                </a:solidFill>
                <a:latin typeface="Alegreya Sans" panose="00000500000000000000" pitchFamily="2" charset="0"/>
              </a:rPr>
              <a:t>volgmed.ru</a:t>
            </a:r>
            <a:r>
              <a:rPr lang="ru-RU" sz="1800" dirty="0">
                <a:solidFill>
                  <a:srgbClr val="078877"/>
                </a:solidFill>
                <a:latin typeface="Alegreya Sans" panose="00000500000000000000" pitchFamily="2" charset="0"/>
              </a:rPr>
              <a:t> </a:t>
            </a:r>
          </a:p>
        </p:txBody>
      </p:sp>
      <p:sp>
        <p:nvSpPr>
          <p:cNvPr id="12" name="Подзаголовок 2">
            <a:extLst>
              <a:ext uri="{FF2B5EF4-FFF2-40B4-BE49-F238E27FC236}">
                <a16:creationId xmlns:a16="http://schemas.microsoft.com/office/drawing/2014/main" id="{42A13531-F12A-0C9F-CF3D-D7BE07E33B7F}"/>
              </a:ext>
            </a:extLst>
          </p:cNvPr>
          <p:cNvSpPr txBox="1">
            <a:spLocks/>
          </p:cNvSpPr>
          <p:nvPr/>
        </p:nvSpPr>
        <p:spPr>
          <a:xfrm>
            <a:off x="9816578" y="7014676"/>
            <a:ext cx="777532"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ru-RU" sz="1800" dirty="0">
                <a:solidFill>
                  <a:srgbClr val="078877"/>
                </a:solidFill>
                <a:latin typeface="Alegreya Sans" panose="00000500000000000000" pitchFamily="2" charset="0"/>
              </a:rPr>
              <a:t>2025 </a:t>
            </a:r>
          </a:p>
        </p:txBody>
      </p:sp>
      <p:pic>
        <p:nvPicPr>
          <p:cNvPr id="16" name="Рисунок 15">
            <a:extLst>
              <a:ext uri="{FF2B5EF4-FFF2-40B4-BE49-F238E27FC236}">
                <a16:creationId xmlns:a16="http://schemas.microsoft.com/office/drawing/2014/main" id="{70990847-86A3-0193-EDCC-6932EC86AA4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927167" y="406590"/>
            <a:ext cx="1405131" cy="1368555"/>
          </a:xfrm>
          <a:prstGeom prst="rect">
            <a:avLst/>
          </a:prstGeom>
        </p:spPr>
      </p:pic>
    </p:spTree>
    <p:extLst>
      <p:ext uri="{BB962C8B-B14F-4D97-AF65-F5344CB8AC3E}">
        <p14:creationId xmlns:p14="http://schemas.microsoft.com/office/powerpoint/2010/main" val="2025473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одзаголовок 2">
            <a:extLst>
              <a:ext uri="{FF2B5EF4-FFF2-40B4-BE49-F238E27FC236}">
                <a16:creationId xmlns:a16="http://schemas.microsoft.com/office/drawing/2014/main" id="{DFC78217-B7D2-4D34-AA0F-074C2BF5B101}"/>
              </a:ext>
            </a:extLst>
          </p:cNvPr>
          <p:cNvSpPr txBox="1">
            <a:spLocks/>
          </p:cNvSpPr>
          <p:nvPr/>
        </p:nvSpPr>
        <p:spPr>
          <a:xfrm>
            <a:off x="187668" y="7000822"/>
            <a:ext cx="3830150"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en-US" sz="1800" dirty="0">
                <a:solidFill>
                  <a:srgbClr val="078877"/>
                </a:solidFill>
                <a:latin typeface="Alegreya Sans" panose="00000500000000000000" pitchFamily="2" charset="0"/>
              </a:rPr>
              <a:t>volgmed.ru</a:t>
            </a:r>
            <a:r>
              <a:rPr lang="ru-RU" sz="1800" dirty="0">
                <a:solidFill>
                  <a:srgbClr val="078877"/>
                </a:solidFill>
                <a:latin typeface="Alegreya Sans" panose="00000500000000000000" pitchFamily="2" charset="0"/>
              </a:rPr>
              <a:t> </a:t>
            </a:r>
          </a:p>
        </p:txBody>
      </p:sp>
      <p:sp>
        <p:nvSpPr>
          <p:cNvPr id="12" name="Подзаголовок 2">
            <a:extLst>
              <a:ext uri="{FF2B5EF4-FFF2-40B4-BE49-F238E27FC236}">
                <a16:creationId xmlns:a16="http://schemas.microsoft.com/office/drawing/2014/main" id="{0F444E1E-6CF8-43A7-9200-820C62FB0670}"/>
              </a:ext>
            </a:extLst>
          </p:cNvPr>
          <p:cNvSpPr txBox="1">
            <a:spLocks/>
          </p:cNvSpPr>
          <p:nvPr/>
        </p:nvSpPr>
        <p:spPr>
          <a:xfrm>
            <a:off x="9816578" y="7014676"/>
            <a:ext cx="777532"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ru-RU" sz="1800" dirty="0">
                <a:solidFill>
                  <a:srgbClr val="078877"/>
                </a:solidFill>
                <a:latin typeface="Alegreya Sans" panose="00000500000000000000" pitchFamily="2" charset="0"/>
              </a:rPr>
              <a:t>2025 </a:t>
            </a:r>
          </a:p>
        </p:txBody>
      </p:sp>
      <p:pic>
        <p:nvPicPr>
          <p:cNvPr id="16" name="Рисунок 15">
            <a:extLst>
              <a:ext uri="{FF2B5EF4-FFF2-40B4-BE49-F238E27FC236}">
                <a16:creationId xmlns:a16="http://schemas.microsoft.com/office/drawing/2014/main" id="{BDE33686-49BB-434A-A6B3-3B1BF928322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927167" y="406590"/>
            <a:ext cx="1405131" cy="1368555"/>
          </a:xfrm>
          <a:prstGeom prst="rect">
            <a:avLst/>
          </a:prstGeom>
        </p:spPr>
      </p:pic>
      <p:sp>
        <p:nvSpPr>
          <p:cNvPr id="19" name="Подзаголовок 2">
            <a:extLst>
              <a:ext uri="{FF2B5EF4-FFF2-40B4-BE49-F238E27FC236}">
                <a16:creationId xmlns:a16="http://schemas.microsoft.com/office/drawing/2014/main" id="{545D8951-1550-452B-922D-B4A10970F007}"/>
              </a:ext>
            </a:extLst>
          </p:cNvPr>
          <p:cNvSpPr txBox="1">
            <a:spLocks/>
          </p:cNvSpPr>
          <p:nvPr/>
        </p:nvSpPr>
        <p:spPr>
          <a:xfrm>
            <a:off x="550554" y="1775145"/>
            <a:ext cx="8011556" cy="3691827"/>
          </a:xfrm>
          <a:prstGeom prst="rect">
            <a:avLst/>
          </a:prstGeom>
        </p:spPr>
        <p:txBody>
          <a:bodyPr vert="horz" lIns="91440" tIns="45720" rIns="91440" bIns="45720" rtlCol="0">
            <a:no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ru-RU" sz="3200" dirty="0">
                <a:solidFill>
                  <a:srgbClr val="078877"/>
                </a:solidFill>
                <a:latin typeface="Alegreya Sans Medium" panose="00000600000000000000" pitchFamily="2" charset="0"/>
              </a:rPr>
              <a:t>При клинико-психопатологическом методе</a:t>
            </a:r>
          </a:p>
          <a:p>
            <a:pPr algn="l"/>
            <a:r>
              <a:rPr lang="ru-RU" sz="3200" dirty="0">
                <a:solidFill>
                  <a:srgbClr val="078877"/>
                </a:solidFill>
                <a:latin typeface="Alegreya Sans Medium" panose="00000600000000000000" pitchFamily="2" charset="0"/>
              </a:rPr>
              <a:t>исследования основной диагностической техникой или способом выявления болезненных проявлений являются :</a:t>
            </a:r>
          </a:p>
          <a:p>
            <a:pPr marL="342900" indent="-342900" algn="l">
              <a:buFont typeface="Wingdings" panose="05000000000000000000" pitchFamily="2" charset="2"/>
              <a:buChar char="ü"/>
            </a:pPr>
            <a:r>
              <a:rPr lang="ru-RU" sz="3200" dirty="0">
                <a:solidFill>
                  <a:srgbClr val="078877"/>
                </a:solidFill>
                <a:latin typeface="Alegreya Sans Medium" panose="00000600000000000000" pitchFamily="2" charset="0"/>
              </a:rPr>
              <a:t>Опрос пациента</a:t>
            </a:r>
          </a:p>
          <a:p>
            <a:pPr marL="342900" indent="-342900" algn="l">
              <a:buFont typeface="Wingdings" panose="05000000000000000000" pitchFamily="2" charset="2"/>
              <a:buChar char="ü"/>
            </a:pPr>
            <a:r>
              <a:rPr lang="ru-RU" sz="3200" dirty="0">
                <a:solidFill>
                  <a:srgbClr val="078877"/>
                </a:solidFill>
                <a:latin typeface="Alegreya Sans Medium" panose="00000600000000000000" pitchFamily="2" charset="0"/>
              </a:rPr>
              <a:t>Осмотр пациента</a:t>
            </a:r>
          </a:p>
          <a:p>
            <a:pPr marL="342900" indent="-342900" algn="l">
              <a:buFont typeface="Wingdings" panose="05000000000000000000" pitchFamily="2" charset="2"/>
              <a:buChar char="ü"/>
            </a:pPr>
            <a:r>
              <a:rPr lang="ru-RU" sz="3200" dirty="0">
                <a:solidFill>
                  <a:srgbClr val="078877"/>
                </a:solidFill>
                <a:latin typeface="Alegreya Sans Medium" panose="00000600000000000000" pitchFamily="2" charset="0"/>
              </a:rPr>
              <a:t>Наблюдение за поведением пациента</a:t>
            </a:r>
          </a:p>
        </p:txBody>
      </p:sp>
    </p:spTree>
    <p:extLst>
      <p:ext uri="{BB962C8B-B14F-4D97-AF65-F5344CB8AC3E}">
        <p14:creationId xmlns:p14="http://schemas.microsoft.com/office/powerpoint/2010/main" val="2814543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60F0-D9BF-B8CF-9DFA-AD3736A28826}"/>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65E61D-0044-1C35-B601-B1DB3FD0643C}"/>
              </a:ext>
            </a:extLst>
          </p:cNvPr>
          <p:cNvSpPr>
            <a:spLocks noGrp="1"/>
          </p:cNvSpPr>
          <p:nvPr>
            <p:ph type="ctrTitle"/>
          </p:nvPr>
        </p:nvSpPr>
        <p:spPr>
          <a:xfrm>
            <a:off x="550554" y="406590"/>
            <a:ext cx="6175366" cy="928900"/>
          </a:xfrm>
        </p:spPr>
        <p:txBody>
          <a:bodyPr>
            <a:noAutofit/>
          </a:bodyPr>
          <a:lstStyle/>
          <a:p>
            <a:pPr algn="l">
              <a:lnSpc>
                <a:spcPct val="100000"/>
              </a:lnSpc>
            </a:pPr>
            <a:r>
              <a:rPr lang="ru-RU" sz="4000" dirty="0">
                <a:solidFill>
                  <a:srgbClr val="078877"/>
                </a:solidFill>
                <a:latin typeface="Austin Cyr Bold" panose="02020803070702030403" pitchFamily="18" charset="-52"/>
              </a:rPr>
              <a:t>Оценка критических способностей</a:t>
            </a:r>
          </a:p>
        </p:txBody>
      </p:sp>
      <p:sp>
        <p:nvSpPr>
          <p:cNvPr id="3" name="Подзаголовок 2">
            <a:extLst>
              <a:ext uri="{FF2B5EF4-FFF2-40B4-BE49-F238E27FC236}">
                <a16:creationId xmlns:a16="http://schemas.microsoft.com/office/drawing/2014/main" id="{A728C227-C389-715D-57DB-F82AD51C29FA}"/>
              </a:ext>
            </a:extLst>
          </p:cNvPr>
          <p:cNvSpPr>
            <a:spLocks noGrp="1"/>
          </p:cNvSpPr>
          <p:nvPr>
            <p:ph type="subTitle" idx="1"/>
          </p:nvPr>
        </p:nvSpPr>
        <p:spPr>
          <a:xfrm>
            <a:off x="550553" y="1775146"/>
            <a:ext cx="8011556" cy="4764200"/>
          </a:xfrm>
        </p:spPr>
        <p:txBody>
          <a:bodyPr>
            <a:noAutofit/>
          </a:bodyPr>
          <a:lstStyle/>
          <a:p>
            <a:pPr algn="l" rtl="0">
              <a:spcBef>
                <a:spcPts val="1200"/>
              </a:spcBef>
              <a:buNone/>
            </a:pPr>
            <a:r>
              <a:rPr lang="ru-RU" sz="1800" b="0" i="0" dirty="0">
                <a:solidFill>
                  <a:srgbClr val="078877"/>
                </a:solidFill>
                <a:effectLst/>
                <a:latin typeface="Open Sans" panose="020B0606030504020204" pitchFamily="34" charset="0"/>
              </a:rPr>
              <a:t>При оценке осознания пациентом своего психического состояния необходимо помнить о сложности этого понятия.</a:t>
            </a:r>
          </a:p>
          <a:p>
            <a:pPr algn="l" rtl="0">
              <a:spcBef>
                <a:spcPts val="1200"/>
              </a:spcBef>
              <a:buNone/>
            </a:pPr>
            <a:r>
              <a:rPr lang="ru-RU" sz="1800" b="0" i="0" dirty="0">
                <a:solidFill>
                  <a:srgbClr val="078877"/>
                </a:solidFill>
                <a:effectLst/>
                <a:latin typeface="Open Sans" panose="020B0606030504020204" pitchFamily="34" charset="0"/>
              </a:rPr>
              <a:t> К концу обследования психического статуса врач должен составить предварительное мнение о том, в какой степени пациент осознает болезненную природу своих переживаний. </a:t>
            </a:r>
          </a:p>
          <a:p>
            <a:pPr algn="l" rtl="0">
              <a:spcBef>
                <a:spcPts val="1200"/>
              </a:spcBef>
              <a:buNone/>
            </a:pPr>
            <a:r>
              <a:rPr lang="ru-RU" sz="1800" b="0" i="0" dirty="0">
                <a:solidFill>
                  <a:srgbClr val="078877"/>
                </a:solidFill>
                <a:effectLst/>
                <a:latin typeface="Open Sans" panose="020B0606030504020204" pitchFamily="34" charset="0"/>
              </a:rPr>
              <a:t>Затем следует задать прямые вопросы для того, чтобы глубже оценить это осознание. Указанные вопросы касаются мнения пациента о природе его отдельных симптомов; например, полагает ли он, что его гипертрофированное чувство вины оправданно, или нет. </a:t>
            </a:r>
          </a:p>
          <a:p>
            <a:pPr algn="l" rtl="0">
              <a:spcBef>
                <a:spcPts val="1200"/>
              </a:spcBef>
              <a:buNone/>
            </a:pPr>
            <a:r>
              <a:rPr lang="ru-RU" sz="1800" b="0" i="0" dirty="0">
                <a:solidFill>
                  <a:srgbClr val="078877"/>
                </a:solidFill>
                <a:effectLst/>
                <a:latin typeface="Open Sans" panose="020B0606030504020204" pitchFamily="34" charset="0"/>
              </a:rPr>
              <a:t>Врач также должен выяснить, считает ли пациент себя больным (а не, скажем, преследуемым своими врагами); если да, то связывает ли он свое нездоровье с физическим или с психическим заболеванием; находит ли он, что нуждается в лечении.</a:t>
            </a:r>
          </a:p>
          <a:p>
            <a:pPr algn="l" rtl="0">
              <a:spcBef>
                <a:spcPts val="1200"/>
              </a:spcBef>
              <a:buNone/>
            </a:pPr>
            <a:r>
              <a:rPr lang="ru-RU" sz="1800" b="0" i="0" dirty="0">
                <a:solidFill>
                  <a:srgbClr val="078877"/>
                </a:solidFill>
                <a:effectLst/>
                <a:latin typeface="Open Sans" panose="020B0606030504020204" pitchFamily="34" charset="0"/>
              </a:rPr>
              <a:t> Ответы на эти вопросы важны еще и потому, что они, в частности, определяют, насколько пациент склонен принимать участие в процессе лечения. </a:t>
            </a:r>
          </a:p>
        </p:txBody>
      </p:sp>
      <p:sp>
        <p:nvSpPr>
          <p:cNvPr id="6" name="Подзаголовок 2">
            <a:extLst>
              <a:ext uri="{FF2B5EF4-FFF2-40B4-BE49-F238E27FC236}">
                <a16:creationId xmlns:a16="http://schemas.microsoft.com/office/drawing/2014/main" id="{73A65544-9F90-74F2-4174-136011D8F17C}"/>
              </a:ext>
            </a:extLst>
          </p:cNvPr>
          <p:cNvSpPr txBox="1">
            <a:spLocks/>
          </p:cNvSpPr>
          <p:nvPr/>
        </p:nvSpPr>
        <p:spPr>
          <a:xfrm>
            <a:off x="187668" y="7000822"/>
            <a:ext cx="3830150"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en-US" sz="1800" dirty="0">
                <a:solidFill>
                  <a:srgbClr val="078877"/>
                </a:solidFill>
                <a:latin typeface="Alegreya Sans" panose="00000500000000000000" pitchFamily="2" charset="0"/>
              </a:rPr>
              <a:t>volgmed.ru</a:t>
            </a:r>
            <a:r>
              <a:rPr lang="ru-RU" sz="1800" dirty="0">
                <a:solidFill>
                  <a:srgbClr val="078877"/>
                </a:solidFill>
                <a:latin typeface="Alegreya Sans" panose="00000500000000000000" pitchFamily="2" charset="0"/>
              </a:rPr>
              <a:t> </a:t>
            </a:r>
          </a:p>
        </p:txBody>
      </p:sp>
      <p:sp>
        <p:nvSpPr>
          <p:cNvPr id="12" name="Подзаголовок 2">
            <a:extLst>
              <a:ext uri="{FF2B5EF4-FFF2-40B4-BE49-F238E27FC236}">
                <a16:creationId xmlns:a16="http://schemas.microsoft.com/office/drawing/2014/main" id="{34ED06CD-FE17-CE88-7F2C-A698CD27401E}"/>
              </a:ext>
            </a:extLst>
          </p:cNvPr>
          <p:cNvSpPr txBox="1">
            <a:spLocks/>
          </p:cNvSpPr>
          <p:nvPr/>
        </p:nvSpPr>
        <p:spPr>
          <a:xfrm>
            <a:off x="9816578" y="7014676"/>
            <a:ext cx="777532"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ru-RU" sz="1800" dirty="0">
                <a:solidFill>
                  <a:srgbClr val="078877"/>
                </a:solidFill>
                <a:latin typeface="Alegreya Sans" panose="00000500000000000000" pitchFamily="2" charset="0"/>
              </a:rPr>
              <a:t>2025 </a:t>
            </a:r>
          </a:p>
        </p:txBody>
      </p:sp>
      <p:pic>
        <p:nvPicPr>
          <p:cNvPr id="16" name="Рисунок 15">
            <a:extLst>
              <a:ext uri="{FF2B5EF4-FFF2-40B4-BE49-F238E27FC236}">
                <a16:creationId xmlns:a16="http://schemas.microsoft.com/office/drawing/2014/main" id="{52A9F536-A8F4-BFD0-99EF-4AA4EA48743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927167" y="406590"/>
            <a:ext cx="1405131" cy="1368555"/>
          </a:xfrm>
          <a:prstGeom prst="rect">
            <a:avLst/>
          </a:prstGeom>
        </p:spPr>
      </p:pic>
    </p:spTree>
    <p:extLst>
      <p:ext uri="{BB962C8B-B14F-4D97-AF65-F5344CB8AC3E}">
        <p14:creationId xmlns:p14="http://schemas.microsoft.com/office/powerpoint/2010/main" val="3571513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B3524-7311-DBB5-2D34-7789B220F781}"/>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4DB6A4-67AB-0FF6-2A32-5732342E5F29}"/>
              </a:ext>
            </a:extLst>
          </p:cNvPr>
          <p:cNvSpPr>
            <a:spLocks noGrp="1"/>
          </p:cNvSpPr>
          <p:nvPr>
            <p:ph type="ctrTitle"/>
          </p:nvPr>
        </p:nvSpPr>
        <p:spPr>
          <a:xfrm>
            <a:off x="550554" y="406590"/>
            <a:ext cx="4795351" cy="928900"/>
          </a:xfrm>
        </p:spPr>
        <p:txBody>
          <a:bodyPr>
            <a:noAutofit/>
          </a:bodyPr>
          <a:lstStyle/>
          <a:p>
            <a:pPr algn="l">
              <a:lnSpc>
                <a:spcPct val="100000"/>
              </a:lnSpc>
            </a:pPr>
            <a:r>
              <a:rPr lang="ru-RU" sz="6000" dirty="0">
                <a:solidFill>
                  <a:srgbClr val="078877"/>
                </a:solidFill>
                <a:latin typeface="Austin Cyr Bold" panose="02020803070702030403" pitchFamily="18" charset="-52"/>
              </a:rPr>
              <a:t>Заключение</a:t>
            </a:r>
          </a:p>
        </p:txBody>
      </p:sp>
      <p:sp>
        <p:nvSpPr>
          <p:cNvPr id="3" name="Подзаголовок 2">
            <a:extLst>
              <a:ext uri="{FF2B5EF4-FFF2-40B4-BE49-F238E27FC236}">
                <a16:creationId xmlns:a16="http://schemas.microsoft.com/office/drawing/2014/main" id="{5B7F29ED-BCE8-1884-A455-10A8AA8B45DA}"/>
              </a:ext>
            </a:extLst>
          </p:cNvPr>
          <p:cNvSpPr>
            <a:spLocks noGrp="1"/>
          </p:cNvSpPr>
          <p:nvPr>
            <p:ph type="subTitle" idx="1"/>
          </p:nvPr>
        </p:nvSpPr>
        <p:spPr>
          <a:xfrm>
            <a:off x="550554" y="1397737"/>
            <a:ext cx="8613766" cy="4764200"/>
          </a:xfrm>
        </p:spPr>
        <p:txBody>
          <a:bodyPr>
            <a:noAutofit/>
          </a:bodyPr>
          <a:lstStyle/>
          <a:p>
            <a:pPr algn="l"/>
            <a:endParaRPr lang="ru-RU" sz="3200" dirty="0">
              <a:solidFill>
                <a:srgbClr val="078877"/>
              </a:solidFill>
              <a:latin typeface="Alegreya Sans Medium" panose="00000600000000000000" pitchFamily="2" charset="0"/>
            </a:endParaRPr>
          </a:p>
          <a:p>
            <a:pPr indent="457200" algn="l">
              <a:lnSpc>
                <a:spcPct val="100000"/>
              </a:lnSpc>
              <a:spcBef>
                <a:spcPts val="0"/>
              </a:spcBef>
            </a:pPr>
            <a:r>
              <a:rPr lang="ru-RU" sz="3200" dirty="0">
                <a:solidFill>
                  <a:srgbClr val="078877"/>
                </a:solidFill>
                <a:latin typeface="Alegreya Sans Medium" panose="00000600000000000000" pitchFamily="2" charset="0"/>
              </a:rPr>
              <a:t>После описания психического статуса необходимо перейти к написанию представления о больном.</a:t>
            </a:r>
          </a:p>
          <a:p>
            <a:pPr indent="457200" algn="l">
              <a:lnSpc>
                <a:spcPct val="100000"/>
              </a:lnSpc>
              <a:spcBef>
                <a:spcPts val="0"/>
              </a:spcBef>
            </a:pPr>
            <a:r>
              <a:rPr lang="ru-RU" sz="3200" dirty="0">
                <a:solidFill>
                  <a:srgbClr val="078877"/>
                </a:solidFill>
                <a:latin typeface="Alegreya Sans Medium" panose="00000600000000000000" pitchFamily="2" charset="0"/>
              </a:rPr>
              <a:t>Наблюдения за пациентом, должно быть описано психопатологическими терминами и обосновано.</a:t>
            </a:r>
          </a:p>
          <a:p>
            <a:pPr indent="457200" algn="l">
              <a:lnSpc>
                <a:spcPct val="100000"/>
              </a:lnSpc>
              <a:spcBef>
                <a:spcPts val="0"/>
              </a:spcBef>
            </a:pPr>
            <a:r>
              <a:rPr lang="ru-RU" sz="3200" dirty="0">
                <a:solidFill>
                  <a:srgbClr val="078877"/>
                </a:solidFill>
                <a:latin typeface="Alegreya Sans Medium" panose="00000600000000000000" pitchFamily="2" charset="0"/>
              </a:rPr>
              <a:t>Представление о больном должно завершаться формулировкой диагноза.</a:t>
            </a:r>
          </a:p>
          <a:p>
            <a:pPr algn="l"/>
            <a:endParaRPr lang="ru-RU" sz="3200" dirty="0">
              <a:solidFill>
                <a:srgbClr val="078877"/>
              </a:solidFill>
              <a:latin typeface="Alegreya Sans Medium" panose="00000600000000000000" pitchFamily="2" charset="0"/>
            </a:endParaRPr>
          </a:p>
        </p:txBody>
      </p:sp>
      <p:sp>
        <p:nvSpPr>
          <p:cNvPr id="6" name="Подзаголовок 2">
            <a:extLst>
              <a:ext uri="{FF2B5EF4-FFF2-40B4-BE49-F238E27FC236}">
                <a16:creationId xmlns:a16="http://schemas.microsoft.com/office/drawing/2014/main" id="{A0BCA849-3345-1883-F671-56679D325316}"/>
              </a:ext>
            </a:extLst>
          </p:cNvPr>
          <p:cNvSpPr txBox="1">
            <a:spLocks/>
          </p:cNvSpPr>
          <p:nvPr/>
        </p:nvSpPr>
        <p:spPr>
          <a:xfrm>
            <a:off x="187668" y="7000822"/>
            <a:ext cx="3830150"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en-US" sz="1800" dirty="0">
                <a:solidFill>
                  <a:srgbClr val="078877"/>
                </a:solidFill>
                <a:latin typeface="Alegreya Sans" panose="00000500000000000000" pitchFamily="2" charset="0"/>
              </a:rPr>
              <a:t>volgmed.ru</a:t>
            </a:r>
            <a:r>
              <a:rPr lang="ru-RU" sz="1800" dirty="0">
                <a:solidFill>
                  <a:srgbClr val="078877"/>
                </a:solidFill>
                <a:latin typeface="Alegreya Sans" panose="00000500000000000000" pitchFamily="2" charset="0"/>
              </a:rPr>
              <a:t> </a:t>
            </a:r>
          </a:p>
        </p:txBody>
      </p:sp>
      <p:sp>
        <p:nvSpPr>
          <p:cNvPr id="12" name="Подзаголовок 2">
            <a:extLst>
              <a:ext uri="{FF2B5EF4-FFF2-40B4-BE49-F238E27FC236}">
                <a16:creationId xmlns:a16="http://schemas.microsoft.com/office/drawing/2014/main" id="{83FF8025-96CC-169E-276A-A2E759B5E5A8}"/>
              </a:ext>
            </a:extLst>
          </p:cNvPr>
          <p:cNvSpPr txBox="1">
            <a:spLocks/>
          </p:cNvSpPr>
          <p:nvPr/>
        </p:nvSpPr>
        <p:spPr>
          <a:xfrm>
            <a:off x="9816578" y="7014676"/>
            <a:ext cx="777532"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ru-RU" sz="1800" dirty="0">
                <a:solidFill>
                  <a:srgbClr val="078877"/>
                </a:solidFill>
                <a:latin typeface="Alegreya Sans" panose="00000500000000000000" pitchFamily="2" charset="0"/>
              </a:rPr>
              <a:t>2025 </a:t>
            </a:r>
          </a:p>
        </p:txBody>
      </p:sp>
      <p:pic>
        <p:nvPicPr>
          <p:cNvPr id="16" name="Рисунок 15">
            <a:extLst>
              <a:ext uri="{FF2B5EF4-FFF2-40B4-BE49-F238E27FC236}">
                <a16:creationId xmlns:a16="http://schemas.microsoft.com/office/drawing/2014/main" id="{5AD0257B-2088-F282-6919-AB32D829980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927167" y="406590"/>
            <a:ext cx="1405131" cy="1368555"/>
          </a:xfrm>
          <a:prstGeom prst="rect">
            <a:avLst/>
          </a:prstGeom>
        </p:spPr>
      </p:pic>
    </p:spTree>
    <p:extLst>
      <p:ext uri="{BB962C8B-B14F-4D97-AF65-F5344CB8AC3E}">
        <p14:creationId xmlns:p14="http://schemas.microsoft.com/office/powerpoint/2010/main" val="3734370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6D54874D-7ADF-4C50-88AE-A7580EE152F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9" y="2148"/>
            <a:ext cx="10691513" cy="7555377"/>
          </a:xfrm>
          <a:prstGeom prst="rect">
            <a:avLst/>
          </a:prstGeom>
        </p:spPr>
      </p:pic>
      <p:sp>
        <p:nvSpPr>
          <p:cNvPr id="2" name="Заголовок 1">
            <a:extLst>
              <a:ext uri="{FF2B5EF4-FFF2-40B4-BE49-F238E27FC236}">
                <a16:creationId xmlns:a16="http://schemas.microsoft.com/office/drawing/2014/main" id="{F5F27E39-0C9D-4D60-9656-813E85654411}"/>
              </a:ext>
            </a:extLst>
          </p:cNvPr>
          <p:cNvSpPr>
            <a:spLocks noGrp="1"/>
          </p:cNvSpPr>
          <p:nvPr>
            <p:ph type="ctrTitle"/>
          </p:nvPr>
        </p:nvSpPr>
        <p:spPr>
          <a:xfrm>
            <a:off x="5152213" y="3846062"/>
            <a:ext cx="5441897" cy="1658811"/>
          </a:xfrm>
        </p:spPr>
        <p:txBody>
          <a:bodyPr>
            <a:noAutofit/>
          </a:bodyPr>
          <a:lstStyle/>
          <a:p>
            <a:pPr algn="l">
              <a:lnSpc>
                <a:spcPct val="100000"/>
              </a:lnSpc>
            </a:pPr>
            <a:r>
              <a:rPr lang="ru-RU" sz="5400" dirty="0">
                <a:solidFill>
                  <a:schemeClr val="bg1"/>
                </a:solidFill>
                <a:latin typeface="Austin Cyr Bold" panose="02020803070702030403" pitchFamily="18" charset="-52"/>
              </a:rPr>
              <a:t>БЛАГОДАРЮ </a:t>
            </a:r>
            <a:br>
              <a:rPr lang="ru-RU" sz="5400" dirty="0">
                <a:solidFill>
                  <a:schemeClr val="bg1"/>
                </a:solidFill>
                <a:latin typeface="Austin Cyr Bold" panose="02020803070702030403" pitchFamily="18" charset="-52"/>
              </a:rPr>
            </a:br>
            <a:r>
              <a:rPr lang="ru-RU" sz="5400" dirty="0">
                <a:solidFill>
                  <a:schemeClr val="bg1"/>
                </a:solidFill>
                <a:latin typeface="Austin Cyr Bold" panose="02020803070702030403" pitchFamily="18" charset="-52"/>
              </a:rPr>
              <a:t>ЗА УДЕЛЁННОЕ ВРЕМЯ!</a:t>
            </a:r>
          </a:p>
        </p:txBody>
      </p:sp>
      <p:sp>
        <p:nvSpPr>
          <p:cNvPr id="8" name="Подзаголовок 2">
            <a:extLst>
              <a:ext uri="{FF2B5EF4-FFF2-40B4-BE49-F238E27FC236}">
                <a16:creationId xmlns:a16="http://schemas.microsoft.com/office/drawing/2014/main" id="{8335ABAF-6E49-4430-A980-28392B80CE90}"/>
              </a:ext>
            </a:extLst>
          </p:cNvPr>
          <p:cNvSpPr txBox="1">
            <a:spLocks/>
          </p:cNvSpPr>
          <p:nvPr/>
        </p:nvSpPr>
        <p:spPr>
          <a:xfrm>
            <a:off x="187668" y="7000822"/>
            <a:ext cx="3830150"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en-US" sz="1800" dirty="0">
                <a:solidFill>
                  <a:srgbClr val="E5C78C"/>
                </a:solidFill>
                <a:latin typeface="Alegreya Sans" panose="00000500000000000000" pitchFamily="2" charset="0"/>
              </a:rPr>
              <a:t>volgmed.ru</a:t>
            </a:r>
            <a:r>
              <a:rPr lang="ru-RU" sz="1800" dirty="0">
                <a:solidFill>
                  <a:srgbClr val="E5C78C"/>
                </a:solidFill>
                <a:latin typeface="Alegreya Sans" panose="00000500000000000000" pitchFamily="2" charset="0"/>
              </a:rPr>
              <a:t> </a:t>
            </a:r>
          </a:p>
        </p:txBody>
      </p:sp>
      <p:sp>
        <p:nvSpPr>
          <p:cNvPr id="9" name="Подзаголовок 2">
            <a:extLst>
              <a:ext uri="{FF2B5EF4-FFF2-40B4-BE49-F238E27FC236}">
                <a16:creationId xmlns:a16="http://schemas.microsoft.com/office/drawing/2014/main" id="{5C73DAE1-4080-4B39-9E7F-DA8C5B93AF1E}"/>
              </a:ext>
            </a:extLst>
          </p:cNvPr>
          <p:cNvSpPr txBox="1">
            <a:spLocks/>
          </p:cNvSpPr>
          <p:nvPr/>
        </p:nvSpPr>
        <p:spPr>
          <a:xfrm>
            <a:off x="9816578" y="7014676"/>
            <a:ext cx="777532"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ru-RU" sz="1800" dirty="0">
                <a:solidFill>
                  <a:srgbClr val="E5C78C"/>
                </a:solidFill>
                <a:latin typeface="Alegreya Sans" panose="00000500000000000000" pitchFamily="2" charset="0"/>
              </a:rPr>
              <a:t>2025 </a:t>
            </a:r>
          </a:p>
        </p:txBody>
      </p:sp>
      <p:pic>
        <p:nvPicPr>
          <p:cNvPr id="3" name="Рисунок 2">
            <a:extLst>
              <a:ext uri="{FF2B5EF4-FFF2-40B4-BE49-F238E27FC236}">
                <a16:creationId xmlns:a16="http://schemas.microsoft.com/office/drawing/2014/main" id="{EF58590E-2D12-4AAE-8CB4-92F204A602F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32603" y="651213"/>
            <a:ext cx="3599695" cy="1368555"/>
          </a:xfrm>
          <a:prstGeom prst="rect">
            <a:avLst/>
          </a:prstGeom>
        </p:spPr>
      </p:pic>
    </p:spTree>
    <p:extLst>
      <p:ext uri="{BB962C8B-B14F-4D97-AF65-F5344CB8AC3E}">
        <p14:creationId xmlns:p14="http://schemas.microsoft.com/office/powerpoint/2010/main" val="2967268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F27E39-0C9D-4D60-9656-813E85654411}"/>
              </a:ext>
            </a:extLst>
          </p:cNvPr>
          <p:cNvSpPr>
            <a:spLocks noGrp="1"/>
          </p:cNvSpPr>
          <p:nvPr>
            <p:ph type="ctrTitle"/>
          </p:nvPr>
        </p:nvSpPr>
        <p:spPr>
          <a:xfrm>
            <a:off x="550554" y="406590"/>
            <a:ext cx="6205846" cy="928900"/>
          </a:xfrm>
        </p:spPr>
        <p:txBody>
          <a:bodyPr>
            <a:noAutofit/>
          </a:bodyPr>
          <a:lstStyle/>
          <a:p>
            <a:pPr algn="l">
              <a:lnSpc>
                <a:spcPct val="100000"/>
              </a:lnSpc>
            </a:pPr>
            <a:r>
              <a:rPr lang="ru-RU" sz="6000" dirty="0">
                <a:solidFill>
                  <a:srgbClr val="078877"/>
                </a:solidFill>
                <a:latin typeface="Austin Cyr Bold" panose="02020803070702030403" pitchFamily="18" charset="-52"/>
              </a:rPr>
              <a:t>Опрос пациента</a:t>
            </a:r>
          </a:p>
        </p:txBody>
      </p:sp>
      <p:sp>
        <p:nvSpPr>
          <p:cNvPr id="3" name="Подзаголовок 2">
            <a:extLst>
              <a:ext uri="{FF2B5EF4-FFF2-40B4-BE49-F238E27FC236}">
                <a16:creationId xmlns:a16="http://schemas.microsoft.com/office/drawing/2014/main" id="{9BD760A5-A806-481D-82EF-66138CC5EE3F}"/>
              </a:ext>
            </a:extLst>
          </p:cNvPr>
          <p:cNvSpPr>
            <a:spLocks noGrp="1"/>
          </p:cNvSpPr>
          <p:nvPr>
            <p:ph type="subTitle" idx="1"/>
          </p:nvPr>
        </p:nvSpPr>
        <p:spPr>
          <a:xfrm>
            <a:off x="743593" y="2014398"/>
            <a:ext cx="8011556" cy="3691827"/>
          </a:xfrm>
        </p:spPr>
        <p:txBody>
          <a:bodyPr>
            <a:noAutofit/>
          </a:bodyPr>
          <a:lstStyle/>
          <a:p>
            <a:pPr algn="l"/>
            <a:r>
              <a:rPr lang="ru-RU" sz="3200" dirty="0">
                <a:solidFill>
                  <a:srgbClr val="078877"/>
                </a:solidFill>
                <a:latin typeface="Alegreya Sans Medium" panose="00000600000000000000" pitchFamily="2" charset="0"/>
              </a:rPr>
              <a:t>1. Предъявляемые жалобы на</a:t>
            </a:r>
          </a:p>
          <a:p>
            <a:pPr algn="l"/>
            <a:r>
              <a:rPr lang="ru-RU" sz="3200" dirty="0">
                <a:solidFill>
                  <a:srgbClr val="078877"/>
                </a:solidFill>
                <a:latin typeface="Alegreya Sans Medium" panose="00000600000000000000" pitchFamily="2" charset="0"/>
              </a:rPr>
              <a:t>состояние физического здоровья и</a:t>
            </a:r>
          </a:p>
          <a:p>
            <a:pPr algn="l"/>
            <a:r>
              <a:rPr lang="ru-RU" sz="3200" dirty="0">
                <a:solidFill>
                  <a:srgbClr val="078877"/>
                </a:solidFill>
                <a:latin typeface="Alegreya Sans Medium" panose="00000600000000000000" pitchFamily="2" charset="0"/>
              </a:rPr>
              <a:t>душевного неблагополучия.</a:t>
            </a:r>
          </a:p>
          <a:p>
            <a:pPr algn="l"/>
            <a:r>
              <a:rPr lang="ru-RU" sz="3200" dirty="0">
                <a:solidFill>
                  <a:srgbClr val="078877"/>
                </a:solidFill>
                <a:latin typeface="Alegreya Sans Medium" panose="00000600000000000000" pitchFamily="2" charset="0"/>
              </a:rPr>
              <a:t>2. Сбор анамнеза (субъективного)</a:t>
            </a:r>
          </a:p>
          <a:p>
            <a:pPr algn="l"/>
            <a:r>
              <a:rPr lang="ru-RU" sz="3200" dirty="0">
                <a:solidFill>
                  <a:srgbClr val="078877"/>
                </a:solidFill>
                <a:latin typeface="Alegreya Sans Medium" panose="00000600000000000000" pitchFamily="2" charset="0"/>
              </a:rPr>
              <a:t>3. Беседа с пациентом с целью</a:t>
            </a:r>
          </a:p>
          <a:p>
            <a:pPr algn="l"/>
            <a:r>
              <a:rPr lang="ru-RU" sz="3200" dirty="0">
                <a:solidFill>
                  <a:srgbClr val="078877"/>
                </a:solidFill>
                <a:latin typeface="Alegreya Sans Medium" panose="00000600000000000000" pitchFamily="2" charset="0"/>
              </a:rPr>
              <a:t>выявления психопатологических</a:t>
            </a:r>
          </a:p>
          <a:p>
            <a:pPr algn="l"/>
            <a:r>
              <a:rPr lang="ru-RU" sz="3200" dirty="0">
                <a:solidFill>
                  <a:srgbClr val="078877"/>
                </a:solidFill>
                <a:latin typeface="Alegreya Sans Medium" panose="00000600000000000000" pitchFamily="2" charset="0"/>
              </a:rPr>
              <a:t>расстройств</a:t>
            </a:r>
          </a:p>
        </p:txBody>
      </p:sp>
      <p:sp>
        <p:nvSpPr>
          <p:cNvPr id="6" name="Подзаголовок 2">
            <a:extLst>
              <a:ext uri="{FF2B5EF4-FFF2-40B4-BE49-F238E27FC236}">
                <a16:creationId xmlns:a16="http://schemas.microsoft.com/office/drawing/2014/main" id="{DFC78217-B7D2-4D34-AA0F-074C2BF5B101}"/>
              </a:ext>
            </a:extLst>
          </p:cNvPr>
          <p:cNvSpPr txBox="1">
            <a:spLocks/>
          </p:cNvSpPr>
          <p:nvPr/>
        </p:nvSpPr>
        <p:spPr>
          <a:xfrm>
            <a:off x="187668" y="7000822"/>
            <a:ext cx="3830150"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en-US" sz="1800" dirty="0">
                <a:solidFill>
                  <a:srgbClr val="078877"/>
                </a:solidFill>
                <a:latin typeface="Alegreya Sans" panose="00000500000000000000" pitchFamily="2" charset="0"/>
              </a:rPr>
              <a:t>volgmed.ru</a:t>
            </a:r>
            <a:r>
              <a:rPr lang="ru-RU" sz="1800" dirty="0">
                <a:solidFill>
                  <a:srgbClr val="078877"/>
                </a:solidFill>
                <a:latin typeface="Alegreya Sans" panose="00000500000000000000" pitchFamily="2" charset="0"/>
              </a:rPr>
              <a:t> </a:t>
            </a:r>
          </a:p>
        </p:txBody>
      </p:sp>
      <p:sp>
        <p:nvSpPr>
          <p:cNvPr id="12" name="Подзаголовок 2">
            <a:extLst>
              <a:ext uri="{FF2B5EF4-FFF2-40B4-BE49-F238E27FC236}">
                <a16:creationId xmlns:a16="http://schemas.microsoft.com/office/drawing/2014/main" id="{0F444E1E-6CF8-43A7-9200-820C62FB0670}"/>
              </a:ext>
            </a:extLst>
          </p:cNvPr>
          <p:cNvSpPr txBox="1">
            <a:spLocks/>
          </p:cNvSpPr>
          <p:nvPr/>
        </p:nvSpPr>
        <p:spPr>
          <a:xfrm>
            <a:off x="9816578" y="7014676"/>
            <a:ext cx="777532"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ru-RU" sz="1800" dirty="0">
                <a:solidFill>
                  <a:srgbClr val="078877"/>
                </a:solidFill>
                <a:latin typeface="Alegreya Sans" panose="00000500000000000000" pitchFamily="2" charset="0"/>
              </a:rPr>
              <a:t>2025 </a:t>
            </a:r>
          </a:p>
        </p:txBody>
      </p:sp>
      <p:pic>
        <p:nvPicPr>
          <p:cNvPr id="16" name="Рисунок 15">
            <a:extLst>
              <a:ext uri="{FF2B5EF4-FFF2-40B4-BE49-F238E27FC236}">
                <a16:creationId xmlns:a16="http://schemas.microsoft.com/office/drawing/2014/main" id="{BDE33686-49BB-434A-A6B3-3B1BF928322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927167" y="406590"/>
            <a:ext cx="1405131" cy="1368555"/>
          </a:xfrm>
          <a:prstGeom prst="rect">
            <a:avLst/>
          </a:prstGeom>
        </p:spPr>
      </p:pic>
    </p:spTree>
    <p:extLst>
      <p:ext uri="{BB962C8B-B14F-4D97-AF65-F5344CB8AC3E}">
        <p14:creationId xmlns:p14="http://schemas.microsoft.com/office/powerpoint/2010/main" val="2502836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C49F6-B6C5-5029-96C9-43E2A73992C5}"/>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3EFC07-BE5F-5EDB-6F90-8E75EA0F7A24}"/>
              </a:ext>
            </a:extLst>
          </p:cNvPr>
          <p:cNvSpPr>
            <a:spLocks noGrp="1"/>
          </p:cNvSpPr>
          <p:nvPr>
            <p:ph type="ctrTitle"/>
          </p:nvPr>
        </p:nvSpPr>
        <p:spPr>
          <a:xfrm>
            <a:off x="550554" y="406590"/>
            <a:ext cx="6358246" cy="928900"/>
          </a:xfrm>
        </p:spPr>
        <p:txBody>
          <a:bodyPr>
            <a:noAutofit/>
          </a:bodyPr>
          <a:lstStyle/>
          <a:p>
            <a:pPr algn="l">
              <a:lnSpc>
                <a:spcPct val="100000"/>
              </a:lnSpc>
            </a:pPr>
            <a:r>
              <a:rPr lang="ru-RU" sz="6000" dirty="0">
                <a:solidFill>
                  <a:srgbClr val="078877"/>
                </a:solidFill>
                <a:latin typeface="Austin Cyr Bold" panose="02020803070702030403" pitchFamily="18" charset="-52"/>
              </a:rPr>
              <a:t>Опрос пациента</a:t>
            </a:r>
          </a:p>
        </p:txBody>
      </p:sp>
      <p:sp>
        <p:nvSpPr>
          <p:cNvPr id="3" name="Подзаголовок 2">
            <a:extLst>
              <a:ext uri="{FF2B5EF4-FFF2-40B4-BE49-F238E27FC236}">
                <a16:creationId xmlns:a16="http://schemas.microsoft.com/office/drawing/2014/main" id="{22FE21E1-B9C1-6559-D99B-9848F81C9A0E}"/>
              </a:ext>
            </a:extLst>
          </p:cNvPr>
          <p:cNvSpPr>
            <a:spLocks noGrp="1"/>
          </p:cNvSpPr>
          <p:nvPr>
            <p:ph type="subTitle" idx="1"/>
          </p:nvPr>
        </p:nvSpPr>
        <p:spPr>
          <a:xfrm>
            <a:off x="550554" y="2109342"/>
            <a:ext cx="8999846" cy="3691827"/>
          </a:xfrm>
        </p:spPr>
        <p:txBody>
          <a:bodyPr>
            <a:noAutofit/>
          </a:bodyPr>
          <a:lstStyle/>
          <a:p>
            <a:pPr algn="l">
              <a:lnSpc>
                <a:spcPct val="100000"/>
              </a:lnSpc>
              <a:spcBef>
                <a:spcPts val="0"/>
              </a:spcBef>
            </a:pPr>
            <a:r>
              <a:rPr lang="ru-RU" sz="3200" dirty="0">
                <a:solidFill>
                  <a:srgbClr val="078877"/>
                </a:solidFill>
                <a:latin typeface="Alegreya Sans Medium" panose="00000600000000000000" pitchFamily="2" charset="0"/>
              </a:rPr>
              <a:t>Беседу с пациентом рекомендуется начинать с</a:t>
            </a:r>
          </a:p>
          <a:p>
            <a:pPr algn="l">
              <a:lnSpc>
                <a:spcPct val="100000"/>
              </a:lnSpc>
              <a:spcBef>
                <a:spcPts val="0"/>
              </a:spcBef>
            </a:pPr>
            <a:r>
              <a:rPr lang="ru-RU" sz="3200" dirty="0">
                <a:solidFill>
                  <a:srgbClr val="078877"/>
                </a:solidFill>
                <a:latin typeface="Alegreya Sans Medium" panose="00000600000000000000" pitchFamily="2" charset="0"/>
              </a:rPr>
              <a:t>общепринятых вопросов о самочувствии, которые</a:t>
            </a:r>
          </a:p>
          <a:p>
            <a:pPr algn="l">
              <a:lnSpc>
                <a:spcPct val="100000"/>
              </a:lnSpc>
              <a:spcBef>
                <a:spcPts val="0"/>
              </a:spcBef>
            </a:pPr>
            <a:r>
              <a:rPr lang="ru-RU" sz="3200" dirty="0">
                <a:solidFill>
                  <a:srgbClr val="078877"/>
                </a:solidFill>
                <a:latin typeface="Alegreya Sans Medium" panose="00000600000000000000" pitchFamily="2" charset="0"/>
              </a:rPr>
              <a:t>помогут установить доверительные взаимоотношения с пациентом и дадут врачу возможность сориентироваться в направлении, по которому следует вести исследование.</a:t>
            </a:r>
          </a:p>
        </p:txBody>
      </p:sp>
      <p:sp>
        <p:nvSpPr>
          <p:cNvPr id="6" name="Подзаголовок 2">
            <a:extLst>
              <a:ext uri="{FF2B5EF4-FFF2-40B4-BE49-F238E27FC236}">
                <a16:creationId xmlns:a16="http://schemas.microsoft.com/office/drawing/2014/main" id="{D4823590-6A5A-75F8-3F2E-C3A671DC969A}"/>
              </a:ext>
            </a:extLst>
          </p:cNvPr>
          <p:cNvSpPr txBox="1">
            <a:spLocks/>
          </p:cNvSpPr>
          <p:nvPr/>
        </p:nvSpPr>
        <p:spPr>
          <a:xfrm>
            <a:off x="187668" y="7000822"/>
            <a:ext cx="3830150"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en-US" sz="1800" dirty="0">
                <a:solidFill>
                  <a:srgbClr val="078877"/>
                </a:solidFill>
                <a:latin typeface="Alegreya Sans" panose="00000500000000000000" pitchFamily="2" charset="0"/>
              </a:rPr>
              <a:t>volgmed.ru</a:t>
            </a:r>
            <a:r>
              <a:rPr lang="ru-RU" sz="1800" dirty="0">
                <a:solidFill>
                  <a:srgbClr val="078877"/>
                </a:solidFill>
                <a:latin typeface="Alegreya Sans" panose="00000500000000000000" pitchFamily="2" charset="0"/>
              </a:rPr>
              <a:t> </a:t>
            </a:r>
          </a:p>
        </p:txBody>
      </p:sp>
      <p:sp>
        <p:nvSpPr>
          <p:cNvPr id="12" name="Подзаголовок 2">
            <a:extLst>
              <a:ext uri="{FF2B5EF4-FFF2-40B4-BE49-F238E27FC236}">
                <a16:creationId xmlns:a16="http://schemas.microsoft.com/office/drawing/2014/main" id="{BBE3B134-20B5-AC42-01E3-E39219765CB3}"/>
              </a:ext>
            </a:extLst>
          </p:cNvPr>
          <p:cNvSpPr txBox="1">
            <a:spLocks/>
          </p:cNvSpPr>
          <p:nvPr/>
        </p:nvSpPr>
        <p:spPr>
          <a:xfrm>
            <a:off x="9816578" y="7014676"/>
            <a:ext cx="777532"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ru-RU" sz="1800" dirty="0">
                <a:solidFill>
                  <a:srgbClr val="078877"/>
                </a:solidFill>
                <a:latin typeface="Alegreya Sans" panose="00000500000000000000" pitchFamily="2" charset="0"/>
              </a:rPr>
              <a:t>2025</a:t>
            </a:r>
          </a:p>
        </p:txBody>
      </p:sp>
      <p:pic>
        <p:nvPicPr>
          <p:cNvPr id="16" name="Рисунок 15">
            <a:extLst>
              <a:ext uri="{FF2B5EF4-FFF2-40B4-BE49-F238E27FC236}">
                <a16:creationId xmlns:a16="http://schemas.microsoft.com/office/drawing/2014/main" id="{C81A65D6-89F3-BC9D-CF4B-BE4C1C2A729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927167" y="406590"/>
            <a:ext cx="1405131" cy="1368555"/>
          </a:xfrm>
          <a:prstGeom prst="rect">
            <a:avLst/>
          </a:prstGeom>
        </p:spPr>
      </p:pic>
    </p:spTree>
    <p:extLst>
      <p:ext uri="{BB962C8B-B14F-4D97-AF65-F5344CB8AC3E}">
        <p14:creationId xmlns:p14="http://schemas.microsoft.com/office/powerpoint/2010/main" val="1309499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29BC0-8AB7-0811-8FC5-5F230A440026}"/>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677ABF-3361-EA1A-3709-EA29A22BB615}"/>
              </a:ext>
            </a:extLst>
          </p:cNvPr>
          <p:cNvSpPr>
            <a:spLocks noGrp="1"/>
          </p:cNvSpPr>
          <p:nvPr>
            <p:ph type="ctrTitle"/>
          </p:nvPr>
        </p:nvSpPr>
        <p:spPr>
          <a:xfrm>
            <a:off x="550554" y="406590"/>
            <a:ext cx="5982326" cy="928900"/>
          </a:xfrm>
        </p:spPr>
        <p:txBody>
          <a:bodyPr>
            <a:noAutofit/>
          </a:bodyPr>
          <a:lstStyle/>
          <a:p>
            <a:pPr algn="l">
              <a:lnSpc>
                <a:spcPct val="100000"/>
              </a:lnSpc>
            </a:pPr>
            <a:r>
              <a:rPr lang="ru-RU" sz="6000" dirty="0">
                <a:solidFill>
                  <a:srgbClr val="078877"/>
                </a:solidFill>
                <a:latin typeface="Austin Cyr Bold" panose="02020803070702030403" pitchFamily="18" charset="-52"/>
              </a:rPr>
              <a:t>Опрос пациента</a:t>
            </a:r>
          </a:p>
        </p:txBody>
      </p:sp>
      <p:sp>
        <p:nvSpPr>
          <p:cNvPr id="3" name="Подзаголовок 2">
            <a:extLst>
              <a:ext uri="{FF2B5EF4-FFF2-40B4-BE49-F238E27FC236}">
                <a16:creationId xmlns:a16="http://schemas.microsoft.com/office/drawing/2014/main" id="{278BC2C8-6FA2-AEE7-9EC2-15A734A512A9}"/>
              </a:ext>
            </a:extLst>
          </p:cNvPr>
          <p:cNvSpPr>
            <a:spLocks noGrp="1"/>
          </p:cNvSpPr>
          <p:nvPr>
            <p:ph type="subTitle" idx="1"/>
          </p:nvPr>
        </p:nvSpPr>
        <p:spPr>
          <a:xfrm>
            <a:off x="550554" y="1658798"/>
            <a:ext cx="8011556" cy="3691827"/>
          </a:xfrm>
        </p:spPr>
        <p:txBody>
          <a:bodyPr>
            <a:noAutofit/>
          </a:bodyPr>
          <a:lstStyle/>
          <a:p>
            <a:pPr algn="l">
              <a:lnSpc>
                <a:spcPct val="100000"/>
              </a:lnSpc>
              <a:spcBef>
                <a:spcPts val="0"/>
              </a:spcBef>
            </a:pPr>
            <a:r>
              <a:rPr lang="ru-RU" sz="3200" dirty="0">
                <a:solidFill>
                  <a:srgbClr val="078877"/>
                </a:solidFill>
                <a:latin typeface="Alegreya Sans Medium" panose="00000600000000000000" pitchFamily="2" charset="0"/>
              </a:rPr>
              <a:t>В процессе дальнейшей целенаправленной беседы необходимо определить максимальный уровень нарушения психической деятельности у исследуемого</a:t>
            </a:r>
          </a:p>
          <a:p>
            <a:pPr algn="l">
              <a:lnSpc>
                <a:spcPct val="100000"/>
              </a:lnSpc>
              <a:spcBef>
                <a:spcPts val="0"/>
              </a:spcBef>
            </a:pPr>
            <a:r>
              <a:rPr lang="ru-RU" sz="3200" dirty="0">
                <a:solidFill>
                  <a:srgbClr val="078877"/>
                </a:solidFill>
                <a:latin typeface="Alegreya Sans Medium" panose="00000600000000000000" pitchFamily="2" charset="0"/>
              </a:rPr>
              <a:t>пациента, чтобы в этом диапазоне выяснить детали индивидуальных особенностей психопатологических проявлений, которые будут иметь дифференциально-диагностическое значение.</a:t>
            </a:r>
          </a:p>
        </p:txBody>
      </p:sp>
      <p:sp>
        <p:nvSpPr>
          <p:cNvPr id="6" name="Подзаголовок 2">
            <a:extLst>
              <a:ext uri="{FF2B5EF4-FFF2-40B4-BE49-F238E27FC236}">
                <a16:creationId xmlns:a16="http://schemas.microsoft.com/office/drawing/2014/main" id="{EC6534C0-BF91-9634-24D1-767B125E7447}"/>
              </a:ext>
            </a:extLst>
          </p:cNvPr>
          <p:cNvSpPr txBox="1">
            <a:spLocks/>
          </p:cNvSpPr>
          <p:nvPr/>
        </p:nvSpPr>
        <p:spPr>
          <a:xfrm>
            <a:off x="187668" y="7000822"/>
            <a:ext cx="3830150"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en-US" sz="1800" dirty="0">
                <a:solidFill>
                  <a:srgbClr val="078877"/>
                </a:solidFill>
                <a:latin typeface="Alegreya Sans" panose="00000500000000000000" pitchFamily="2" charset="0"/>
              </a:rPr>
              <a:t>volgmed.ru</a:t>
            </a:r>
            <a:r>
              <a:rPr lang="ru-RU" sz="1800" dirty="0">
                <a:solidFill>
                  <a:srgbClr val="078877"/>
                </a:solidFill>
                <a:latin typeface="Alegreya Sans" panose="00000500000000000000" pitchFamily="2" charset="0"/>
              </a:rPr>
              <a:t> </a:t>
            </a:r>
          </a:p>
        </p:txBody>
      </p:sp>
      <p:sp>
        <p:nvSpPr>
          <p:cNvPr id="12" name="Подзаголовок 2">
            <a:extLst>
              <a:ext uri="{FF2B5EF4-FFF2-40B4-BE49-F238E27FC236}">
                <a16:creationId xmlns:a16="http://schemas.microsoft.com/office/drawing/2014/main" id="{C12A1612-7848-D97C-76FA-311E87AFA1F5}"/>
              </a:ext>
            </a:extLst>
          </p:cNvPr>
          <p:cNvSpPr txBox="1">
            <a:spLocks/>
          </p:cNvSpPr>
          <p:nvPr/>
        </p:nvSpPr>
        <p:spPr>
          <a:xfrm>
            <a:off x="9816578" y="7014676"/>
            <a:ext cx="777532"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ru-RU" sz="1800" dirty="0">
                <a:solidFill>
                  <a:srgbClr val="078877"/>
                </a:solidFill>
                <a:latin typeface="Alegreya Sans" panose="00000500000000000000" pitchFamily="2" charset="0"/>
              </a:rPr>
              <a:t>2025 </a:t>
            </a:r>
          </a:p>
        </p:txBody>
      </p:sp>
      <p:pic>
        <p:nvPicPr>
          <p:cNvPr id="16" name="Рисунок 15">
            <a:extLst>
              <a:ext uri="{FF2B5EF4-FFF2-40B4-BE49-F238E27FC236}">
                <a16:creationId xmlns:a16="http://schemas.microsoft.com/office/drawing/2014/main" id="{60B985BE-FE2F-2612-EE8F-03770D677CC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927167" y="406590"/>
            <a:ext cx="1405131" cy="1368555"/>
          </a:xfrm>
          <a:prstGeom prst="rect">
            <a:avLst/>
          </a:prstGeom>
        </p:spPr>
      </p:pic>
    </p:spTree>
    <p:extLst>
      <p:ext uri="{BB962C8B-B14F-4D97-AF65-F5344CB8AC3E}">
        <p14:creationId xmlns:p14="http://schemas.microsoft.com/office/powerpoint/2010/main" val="2065987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35750-B6B3-F67D-63E3-F7FF8BBFA7A8}"/>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4278D4-629C-FD97-0BA7-77A0C5E8E512}"/>
              </a:ext>
            </a:extLst>
          </p:cNvPr>
          <p:cNvSpPr>
            <a:spLocks noGrp="1"/>
          </p:cNvSpPr>
          <p:nvPr>
            <p:ph type="ctrTitle"/>
          </p:nvPr>
        </p:nvSpPr>
        <p:spPr>
          <a:xfrm>
            <a:off x="550554" y="406590"/>
            <a:ext cx="6002646" cy="928900"/>
          </a:xfrm>
        </p:spPr>
        <p:txBody>
          <a:bodyPr>
            <a:noAutofit/>
          </a:bodyPr>
          <a:lstStyle/>
          <a:p>
            <a:pPr algn="l">
              <a:lnSpc>
                <a:spcPct val="100000"/>
              </a:lnSpc>
            </a:pPr>
            <a:r>
              <a:rPr lang="ru-RU" sz="6000" dirty="0">
                <a:solidFill>
                  <a:srgbClr val="078877"/>
                </a:solidFill>
                <a:latin typeface="Austin Cyr Bold" panose="02020803070702030403" pitchFamily="18" charset="-52"/>
              </a:rPr>
              <a:t>Опрос пациента</a:t>
            </a:r>
          </a:p>
        </p:txBody>
      </p:sp>
      <p:sp>
        <p:nvSpPr>
          <p:cNvPr id="3" name="Подзаголовок 2">
            <a:extLst>
              <a:ext uri="{FF2B5EF4-FFF2-40B4-BE49-F238E27FC236}">
                <a16:creationId xmlns:a16="http://schemas.microsoft.com/office/drawing/2014/main" id="{12C8546C-C338-5C97-A14D-AB07AE2B00EB}"/>
              </a:ext>
            </a:extLst>
          </p:cNvPr>
          <p:cNvSpPr>
            <a:spLocks noGrp="1"/>
          </p:cNvSpPr>
          <p:nvPr>
            <p:ph type="subTitle" idx="1"/>
          </p:nvPr>
        </p:nvSpPr>
        <p:spPr>
          <a:xfrm>
            <a:off x="550554" y="1516558"/>
            <a:ext cx="8011556" cy="3691827"/>
          </a:xfrm>
        </p:spPr>
        <p:txBody>
          <a:bodyPr>
            <a:noAutofit/>
          </a:bodyPr>
          <a:lstStyle/>
          <a:p>
            <a:pPr algn="l">
              <a:lnSpc>
                <a:spcPct val="100000"/>
              </a:lnSpc>
              <a:spcBef>
                <a:spcPts val="0"/>
              </a:spcBef>
            </a:pPr>
            <a:r>
              <a:rPr lang="ru-RU" sz="2800" dirty="0">
                <a:solidFill>
                  <a:srgbClr val="078877"/>
                </a:solidFill>
                <a:latin typeface="Alegreya Sans Medium" panose="00000600000000000000" pitchFamily="2" charset="0"/>
              </a:rPr>
              <a:t>В беседе с пациентом врачу необходимо:</a:t>
            </a:r>
          </a:p>
          <a:p>
            <a:pPr marL="457200" indent="-457200" algn="l">
              <a:lnSpc>
                <a:spcPct val="100000"/>
              </a:lnSpc>
              <a:spcBef>
                <a:spcPts val="0"/>
              </a:spcBef>
              <a:buFont typeface="Arial" panose="020B0604020202020204" pitchFamily="34" charset="0"/>
              <a:buChar char="•"/>
            </a:pPr>
            <a:r>
              <a:rPr lang="ru-RU" sz="2800" dirty="0">
                <a:solidFill>
                  <a:srgbClr val="078877"/>
                </a:solidFill>
                <a:latin typeface="Alegreya Sans Medium" panose="00000600000000000000" pitchFamily="2" charset="0"/>
              </a:rPr>
              <a:t>Быть вежливым.</a:t>
            </a:r>
          </a:p>
          <a:p>
            <a:pPr marL="457200" indent="-457200" algn="l">
              <a:lnSpc>
                <a:spcPct val="100000"/>
              </a:lnSpc>
              <a:spcBef>
                <a:spcPts val="0"/>
              </a:spcBef>
              <a:buFont typeface="Arial" panose="020B0604020202020204" pitchFamily="34" charset="0"/>
              <a:buChar char="•"/>
            </a:pPr>
            <a:r>
              <a:rPr lang="ru-RU" sz="2800" dirty="0">
                <a:solidFill>
                  <a:srgbClr val="078877"/>
                </a:solidFill>
                <a:latin typeface="Alegreya Sans Medium" panose="00000600000000000000" pitchFamily="2" charset="0"/>
              </a:rPr>
              <a:t>Быть готовым проявить сопереживание</a:t>
            </a:r>
          </a:p>
          <a:p>
            <a:pPr marL="457200" indent="-457200" algn="l">
              <a:lnSpc>
                <a:spcPct val="100000"/>
              </a:lnSpc>
              <a:spcBef>
                <a:spcPts val="0"/>
              </a:spcBef>
              <a:buFont typeface="Arial" panose="020B0604020202020204" pitchFamily="34" charset="0"/>
              <a:buChar char="•"/>
            </a:pPr>
            <a:r>
              <a:rPr lang="ru-RU" sz="2800" dirty="0">
                <a:solidFill>
                  <a:srgbClr val="078877"/>
                </a:solidFill>
                <a:latin typeface="Alegreya Sans Medium" panose="00000600000000000000" pitchFamily="2" charset="0"/>
              </a:rPr>
              <a:t>Избегать иронии и насмешек, даже в случае</a:t>
            </a:r>
          </a:p>
          <a:p>
            <a:pPr algn="l">
              <a:lnSpc>
                <a:spcPct val="100000"/>
              </a:lnSpc>
              <a:spcBef>
                <a:spcPts val="0"/>
              </a:spcBef>
            </a:pPr>
            <a:r>
              <a:rPr lang="ru-RU" sz="2800" dirty="0">
                <a:solidFill>
                  <a:srgbClr val="078877"/>
                </a:solidFill>
                <a:latin typeface="Alegreya Sans Medium" panose="00000600000000000000" pitchFamily="2" charset="0"/>
              </a:rPr>
              <a:t>явной абсурдности высказываний пациента.</a:t>
            </a:r>
          </a:p>
          <a:p>
            <a:pPr marL="457200" indent="-457200" algn="l">
              <a:lnSpc>
                <a:spcPct val="100000"/>
              </a:lnSpc>
              <a:spcBef>
                <a:spcPts val="0"/>
              </a:spcBef>
              <a:buFont typeface="Arial" panose="020B0604020202020204" pitchFamily="34" charset="0"/>
              <a:buChar char="•"/>
            </a:pPr>
            <a:r>
              <a:rPr lang="ru-RU" sz="2800" dirty="0">
                <a:solidFill>
                  <a:srgbClr val="078877"/>
                </a:solidFill>
                <a:latin typeface="Alegreya Sans Medium" panose="00000600000000000000" pitchFamily="2" charset="0"/>
              </a:rPr>
              <a:t>Убедиться в наличии у пациента бредовых</a:t>
            </a:r>
          </a:p>
          <a:p>
            <a:pPr algn="l">
              <a:lnSpc>
                <a:spcPct val="100000"/>
              </a:lnSpc>
              <a:spcBef>
                <a:spcPts val="0"/>
              </a:spcBef>
            </a:pPr>
            <a:r>
              <a:rPr lang="ru-RU" sz="2800" dirty="0">
                <a:solidFill>
                  <a:srgbClr val="078877"/>
                </a:solidFill>
                <a:latin typeface="Alegreya Sans Medium" panose="00000600000000000000" pitchFamily="2" charset="0"/>
              </a:rPr>
              <a:t>идей, необходимо часто прибегать к попыткам разубеждения, делать это необходимо мягко, ни в коем случае не вступая с пациентом в спор.</a:t>
            </a:r>
          </a:p>
        </p:txBody>
      </p:sp>
      <p:sp>
        <p:nvSpPr>
          <p:cNvPr id="6" name="Подзаголовок 2">
            <a:extLst>
              <a:ext uri="{FF2B5EF4-FFF2-40B4-BE49-F238E27FC236}">
                <a16:creationId xmlns:a16="http://schemas.microsoft.com/office/drawing/2014/main" id="{0A54C009-9CB6-F17F-757D-9ACFD59BA8F3}"/>
              </a:ext>
            </a:extLst>
          </p:cNvPr>
          <p:cNvSpPr txBox="1">
            <a:spLocks/>
          </p:cNvSpPr>
          <p:nvPr/>
        </p:nvSpPr>
        <p:spPr>
          <a:xfrm>
            <a:off x="187668" y="7000822"/>
            <a:ext cx="3830150"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en-US" sz="1800" dirty="0">
                <a:solidFill>
                  <a:srgbClr val="078877"/>
                </a:solidFill>
                <a:latin typeface="Alegreya Sans" panose="00000500000000000000" pitchFamily="2" charset="0"/>
              </a:rPr>
              <a:t>volgmed.ru</a:t>
            </a:r>
            <a:r>
              <a:rPr lang="ru-RU" sz="1800" dirty="0">
                <a:solidFill>
                  <a:srgbClr val="078877"/>
                </a:solidFill>
                <a:latin typeface="Alegreya Sans" panose="00000500000000000000" pitchFamily="2" charset="0"/>
              </a:rPr>
              <a:t> </a:t>
            </a:r>
          </a:p>
        </p:txBody>
      </p:sp>
      <p:sp>
        <p:nvSpPr>
          <p:cNvPr id="12" name="Подзаголовок 2">
            <a:extLst>
              <a:ext uri="{FF2B5EF4-FFF2-40B4-BE49-F238E27FC236}">
                <a16:creationId xmlns:a16="http://schemas.microsoft.com/office/drawing/2014/main" id="{C7CC9610-E858-DB9A-F6B7-4970A95DCCC9}"/>
              </a:ext>
            </a:extLst>
          </p:cNvPr>
          <p:cNvSpPr txBox="1">
            <a:spLocks/>
          </p:cNvSpPr>
          <p:nvPr/>
        </p:nvSpPr>
        <p:spPr>
          <a:xfrm>
            <a:off x="9816578" y="7014676"/>
            <a:ext cx="777532"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ru-RU" sz="1800" dirty="0">
                <a:solidFill>
                  <a:srgbClr val="078877"/>
                </a:solidFill>
                <a:latin typeface="Alegreya Sans" panose="00000500000000000000" pitchFamily="2" charset="0"/>
              </a:rPr>
              <a:t>2025 </a:t>
            </a:r>
          </a:p>
        </p:txBody>
      </p:sp>
      <p:pic>
        <p:nvPicPr>
          <p:cNvPr id="16" name="Рисунок 15">
            <a:extLst>
              <a:ext uri="{FF2B5EF4-FFF2-40B4-BE49-F238E27FC236}">
                <a16:creationId xmlns:a16="http://schemas.microsoft.com/office/drawing/2014/main" id="{1BB4D147-6652-DEE7-C60D-42F2892954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927167" y="406590"/>
            <a:ext cx="1405131" cy="1368555"/>
          </a:xfrm>
          <a:prstGeom prst="rect">
            <a:avLst/>
          </a:prstGeom>
        </p:spPr>
      </p:pic>
    </p:spTree>
    <p:extLst>
      <p:ext uri="{BB962C8B-B14F-4D97-AF65-F5344CB8AC3E}">
        <p14:creationId xmlns:p14="http://schemas.microsoft.com/office/powerpoint/2010/main" val="88656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1C6B0-48D0-3B73-7776-E7C4E7909FD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AD830E-A782-9ECD-1957-D9F45AF919D3}"/>
              </a:ext>
            </a:extLst>
          </p:cNvPr>
          <p:cNvSpPr>
            <a:spLocks noGrp="1"/>
          </p:cNvSpPr>
          <p:nvPr>
            <p:ph type="ctrTitle"/>
          </p:nvPr>
        </p:nvSpPr>
        <p:spPr>
          <a:xfrm>
            <a:off x="550554" y="406590"/>
            <a:ext cx="5870566" cy="928900"/>
          </a:xfrm>
        </p:spPr>
        <p:txBody>
          <a:bodyPr>
            <a:noAutofit/>
          </a:bodyPr>
          <a:lstStyle/>
          <a:p>
            <a:pPr algn="l">
              <a:lnSpc>
                <a:spcPct val="100000"/>
              </a:lnSpc>
            </a:pPr>
            <a:r>
              <a:rPr lang="ru-RU" sz="6000" dirty="0">
                <a:solidFill>
                  <a:srgbClr val="078877"/>
                </a:solidFill>
                <a:latin typeface="Austin Cyr Bold" panose="02020803070702030403" pitchFamily="18" charset="-52"/>
              </a:rPr>
              <a:t>Опрос пациента</a:t>
            </a:r>
          </a:p>
        </p:txBody>
      </p:sp>
      <p:sp>
        <p:nvSpPr>
          <p:cNvPr id="3" name="Подзаголовок 2">
            <a:extLst>
              <a:ext uri="{FF2B5EF4-FFF2-40B4-BE49-F238E27FC236}">
                <a16:creationId xmlns:a16="http://schemas.microsoft.com/office/drawing/2014/main" id="{756E69A5-B00A-FE7A-4C8F-9FE9272C8E5B}"/>
              </a:ext>
            </a:extLst>
          </p:cNvPr>
          <p:cNvSpPr>
            <a:spLocks noGrp="1"/>
          </p:cNvSpPr>
          <p:nvPr>
            <p:ph type="subTitle" idx="1"/>
          </p:nvPr>
        </p:nvSpPr>
        <p:spPr>
          <a:xfrm>
            <a:off x="550554" y="1486078"/>
            <a:ext cx="8011556" cy="5178882"/>
          </a:xfrm>
        </p:spPr>
        <p:txBody>
          <a:bodyPr>
            <a:noAutofit/>
          </a:bodyPr>
          <a:lstStyle/>
          <a:p>
            <a:pPr indent="457200" algn="l"/>
            <a:r>
              <a:rPr lang="ru-RU" sz="3200" dirty="0">
                <a:solidFill>
                  <a:srgbClr val="078877"/>
                </a:solidFill>
                <a:latin typeface="Alegreya Sans Medium" panose="00000600000000000000" pitchFamily="2" charset="0"/>
              </a:rPr>
              <a:t>В беседе с пациентом нужно стремиться использовать открытые вопросы (на которые пациент сможет дать развернутый вопрос, т.к. используя закрытые вопросы часто можно предопределить ответ пациента)</a:t>
            </a:r>
          </a:p>
          <a:p>
            <a:pPr indent="457200" algn="l"/>
            <a:r>
              <a:rPr lang="ru-RU" sz="3200" dirty="0">
                <a:solidFill>
                  <a:srgbClr val="078877"/>
                </a:solidFill>
                <a:latin typeface="Alegreya Sans Medium" panose="00000600000000000000" pitchFamily="2" charset="0"/>
              </a:rPr>
              <a:t>Необходимо избегать использования психопатологических терминов (бред, депрессия, галлюцинации и пр.).</a:t>
            </a:r>
          </a:p>
        </p:txBody>
      </p:sp>
      <p:sp>
        <p:nvSpPr>
          <p:cNvPr id="6" name="Подзаголовок 2">
            <a:extLst>
              <a:ext uri="{FF2B5EF4-FFF2-40B4-BE49-F238E27FC236}">
                <a16:creationId xmlns:a16="http://schemas.microsoft.com/office/drawing/2014/main" id="{BC751B0B-7D7C-EC0B-A323-9B7ED06AE1E3}"/>
              </a:ext>
            </a:extLst>
          </p:cNvPr>
          <p:cNvSpPr txBox="1">
            <a:spLocks/>
          </p:cNvSpPr>
          <p:nvPr/>
        </p:nvSpPr>
        <p:spPr>
          <a:xfrm>
            <a:off x="187668" y="7000822"/>
            <a:ext cx="3830150"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en-US" sz="1800" dirty="0">
                <a:solidFill>
                  <a:srgbClr val="078877"/>
                </a:solidFill>
                <a:latin typeface="Alegreya Sans" panose="00000500000000000000" pitchFamily="2" charset="0"/>
              </a:rPr>
              <a:t>volgmed.ru</a:t>
            </a:r>
            <a:r>
              <a:rPr lang="ru-RU" sz="1800" dirty="0">
                <a:solidFill>
                  <a:srgbClr val="078877"/>
                </a:solidFill>
                <a:latin typeface="Alegreya Sans" panose="00000500000000000000" pitchFamily="2" charset="0"/>
              </a:rPr>
              <a:t> </a:t>
            </a:r>
          </a:p>
        </p:txBody>
      </p:sp>
      <p:sp>
        <p:nvSpPr>
          <p:cNvPr id="12" name="Подзаголовок 2">
            <a:extLst>
              <a:ext uri="{FF2B5EF4-FFF2-40B4-BE49-F238E27FC236}">
                <a16:creationId xmlns:a16="http://schemas.microsoft.com/office/drawing/2014/main" id="{0F10C58D-95E8-EFA4-0418-BC34CA0BD478}"/>
              </a:ext>
            </a:extLst>
          </p:cNvPr>
          <p:cNvSpPr txBox="1">
            <a:spLocks/>
          </p:cNvSpPr>
          <p:nvPr/>
        </p:nvSpPr>
        <p:spPr>
          <a:xfrm>
            <a:off x="9816578" y="7014676"/>
            <a:ext cx="777532"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ru-RU" sz="1800" dirty="0">
                <a:solidFill>
                  <a:srgbClr val="078877"/>
                </a:solidFill>
                <a:latin typeface="Alegreya Sans" panose="00000500000000000000" pitchFamily="2" charset="0"/>
              </a:rPr>
              <a:t>2025 </a:t>
            </a:r>
          </a:p>
        </p:txBody>
      </p:sp>
      <p:pic>
        <p:nvPicPr>
          <p:cNvPr id="16" name="Рисунок 15">
            <a:extLst>
              <a:ext uri="{FF2B5EF4-FFF2-40B4-BE49-F238E27FC236}">
                <a16:creationId xmlns:a16="http://schemas.microsoft.com/office/drawing/2014/main" id="{CC2DAE63-C254-41EA-1D28-B95965987DF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927167" y="406590"/>
            <a:ext cx="1405131" cy="1368555"/>
          </a:xfrm>
          <a:prstGeom prst="rect">
            <a:avLst/>
          </a:prstGeom>
        </p:spPr>
      </p:pic>
    </p:spTree>
    <p:extLst>
      <p:ext uri="{BB962C8B-B14F-4D97-AF65-F5344CB8AC3E}">
        <p14:creationId xmlns:p14="http://schemas.microsoft.com/office/powerpoint/2010/main" val="2564167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BA374-500D-9895-D9D0-0F63226ED556}"/>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8F984A-CFDF-7355-A431-61198D4B9A44}"/>
              </a:ext>
            </a:extLst>
          </p:cNvPr>
          <p:cNvSpPr>
            <a:spLocks noGrp="1"/>
          </p:cNvSpPr>
          <p:nvPr>
            <p:ph type="ctrTitle"/>
          </p:nvPr>
        </p:nvSpPr>
        <p:spPr>
          <a:xfrm>
            <a:off x="550554" y="406590"/>
            <a:ext cx="6165206" cy="928900"/>
          </a:xfrm>
        </p:spPr>
        <p:txBody>
          <a:bodyPr>
            <a:noAutofit/>
          </a:bodyPr>
          <a:lstStyle/>
          <a:p>
            <a:pPr algn="l">
              <a:lnSpc>
                <a:spcPct val="100000"/>
              </a:lnSpc>
            </a:pPr>
            <a:r>
              <a:rPr lang="ru-RU" sz="6000" dirty="0">
                <a:solidFill>
                  <a:srgbClr val="078877"/>
                </a:solidFill>
                <a:latin typeface="Austin Cyr Bold" panose="02020803070702030403" pitchFamily="18" charset="-52"/>
              </a:rPr>
              <a:t>Опрос пациента</a:t>
            </a:r>
          </a:p>
        </p:txBody>
      </p:sp>
      <p:sp>
        <p:nvSpPr>
          <p:cNvPr id="3" name="Подзаголовок 2">
            <a:extLst>
              <a:ext uri="{FF2B5EF4-FFF2-40B4-BE49-F238E27FC236}">
                <a16:creationId xmlns:a16="http://schemas.microsoft.com/office/drawing/2014/main" id="{8FC209D0-D7F6-CC62-1BB6-1C0CB9E17C79}"/>
              </a:ext>
            </a:extLst>
          </p:cNvPr>
          <p:cNvSpPr>
            <a:spLocks noGrp="1"/>
          </p:cNvSpPr>
          <p:nvPr>
            <p:ph type="subTitle" idx="1"/>
          </p:nvPr>
        </p:nvSpPr>
        <p:spPr>
          <a:xfrm>
            <a:off x="550554" y="1775145"/>
            <a:ext cx="8011556" cy="3691827"/>
          </a:xfrm>
        </p:spPr>
        <p:txBody>
          <a:bodyPr>
            <a:noAutofit/>
          </a:bodyPr>
          <a:lstStyle/>
          <a:p>
            <a:pPr indent="457200" algn="l"/>
            <a:r>
              <a:rPr lang="ru-RU" sz="3200" dirty="0">
                <a:solidFill>
                  <a:srgbClr val="078877"/>
                </a:solidFill>
                <a:latin typeface="Alegreya Sans Medium" panose="00000600000000000000" pitchFamily="2" charset="0"/>
              </a:rPr>
              <a:t>Если пациент сам, описывая свое состояние, использует какие-либо психиатрические термины, необходимо уточнить у него, что именно он имеет ввиду, попросить описать свои переживания простыми словами.</a:t>
            </a:r>
          </a:p>
          <a:p>
            <a:pPr indent="457200" algn="l"/>
            <a:r>
              <a:rPr lang="ru-RU" sz="3200" dirty="0">
                <a:solidFill>
                  <a:srgbClr val="078877"/>
                </a:solidFill>
                <a:latin typeface="Alegreya Sans Medium" panose="00000600000000000000" pitchFamily="2" charset="0"/>
              </a:rPr>
              <a:t>Во время беседы очень полезно дословно записывать высказывания пациента, которые в наибольшей степени характеризуют его состояние.</a:t>
            </a:r>
          </a:p>
        </p:txBody>
      </p:sp>
      <p:sp>
        <p:nvSpPr>
          <p:cNvPr id="6" name="Подзаголовок 2">
            <a:extLst>
              <a:ext uri="{FF2B5EF4-FFF2-40B4-BE49-F238E27FC236}">
                <a16:creationId xmlns:a16="http://schemas.microsoft.com/office/drawing/2014/main" id="{A7E02FC8-FC3E-93C1-88EE-B7DA4C3DDDC0}"/>
              </a:ext>
            </a:extLst>
          </p:cNvPr>
          <p:cNvSpPr txBox="1">
            <a:spLocks/>
          </p:cNvSpPr>
          <p:nvPr/>
        </p:nvSpPr>
        <p:spPr>
          <a:xfrm>
            <a:off x="187668" y="7000822"/>
            <a:ext cx="3830150"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en-US" sz="1800" dirty="0">
                <a:solidFill>
                  <a:srgbClr val="078877"/>
                </a:solidFill>
                <a:latin typeface="Alegreya Sans" panose="00000500000000000000" pitchFamily="2" charset="0"/>
              </a:rPr>
              <a:t>volgmed.ru</a:t>
            </a:r>
            <a:r>
              <a:rPr lang="ru-RU" sz="1800" dirty="0">
                <a:solidFill>
                  <a:srgbClr val="078877"/>
                </a:solidFill>
                <a:latin typeface="Alegreya Sans" panose="00000500000000000000" pitchFamily="2" charset="0"/>
              </a:rPr>
              <a:t> </a:t>
            </a:r>
          </a:p>
        </p:txBody>
      </p:sp>
      <p:sp>
        <p:nvSpPr>
          <p:cNvPr id="12" name="Подзаголовок 2">
            <a:extLst>
              <a:ext uri="{FF2B5EF4-FFF2-40B4-BE49-F238E27FC236}">
                <a16:creationId xmlns:a16="http://schemas.microsoft.com/office/drawing/2014/main" id="{01BF3F5A-39DD-99E2-333C-EAEF733A926B}"/>
              </a:ext>
            </a:extLst>
          </p:cNvPr>
          <p:cNvSpPr txBox="1">
            <a:spLocks/>
          </p:cNvSpPr>
          <p:nvPr/>
        </p:nvSpPr>
        <p:spPr>
          <a:xfrm>
            <a:off x="9816578" y="7014676"/>
            <a:ext cx="777532"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ru-RU" sz="1800" dirty="0">
                <a:solidFill>
                  <a:srgbClr val="078877"/>
                </a:solidFill>
                <a:latin typeface="Alegreya Sans" panose="00000500000000000000" pitchFamily="2" charset="0"/>
              </a:rPr>
              <a:t>2025 </a:t>
            </a:r>
          </a:p>
        </p:txBody>
      </p:sp>
      <p:pic>
        <p:nvPicPr>
          <p:cNvPr id="16" name="Рисунок 15">
            <a:extLst>
              <a:ext uri="{FF2B5EF4-FFF2-40B4-BE49-F238E27FC236}">
                <a16:creationId xmlns:a16="http://schemas.microsoft.com/office/drawing/2014/main" id="{FDE7D2A2-96C8-2EB3-5925-6DAED220CFD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927167" y="406590"/>
            <a:ext cx="1405131" cy="1368555"/>
          </a:xfrm>
          <a:prstGeom prst="rect">
            <a:avLst/>
          </a:prstGeom>
        </p:spPr>
      </p:pic>
    </p:spTree>
    <p:extLst>
      <p:ext uri="{BB962C8B-B14F-4D97-AF65-F5344CB8AC3E}">
        <p14:creationId xmlns:p14="http://schemas.microsoft.com/office/powerpoint/2010/main" val="882087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EE89B-5428-A8FA-481D-59FC6887F29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565594-B381-821B-4DD3-92B5F405D79E}"/>
              </a:ext>
            </a:extLst>
          </p:cNvPr>
          <p:cNvSpPr>
            <a:spLocks noGrp="1"/>
          </p:cNvSpPr>
          <p:nvPr>
            <p:ph type="ctrTitle"/>
          </p:nvPr>
        </p:nvSpPr>
        <p:spPr>
          <a:xfrm>
            <a:off x="550554" y="406590"/>
            <a:ext cx="4795351" cy="928900"/>
          </a:xfrm>
        </p:spPr>
        <p:txBody>
          <a:bodyPr>
            <a:noAutofit/>
          </a:bodyPr>
          <a:lstStyle/>
          <a:p>
            <a:pPr algn="l">
              <a:lnSpc>
                <a:spcPct val="100000"/>
              </a:lnSpc>
            </a:pPr>
            <a:r>
              <a:rPr lang="ru-RU" sz="6000" dirty="0">
                <a:solidFill>
                  <a:srgbClr val="078877"/>
                </a:solidFill>
                <a:latin typeface="Austin Cyr Bold" panose="02020803070702030403" pitchFamily="18" charset="-52"/>
              </a:rPr>
              <a:t>Опрос пациента</a:t>
            </a:r>
          </a:p>
        </p:txBody>
      </p:sp>
      <p:sp>
        <p:nvSpPr>
          <p:cNvPr id="3" name="Подзаголовок 2">
            <a:extLst>
              <a:ext uri="{FF2B5EF4-FFF2-40B4-BE49-F238E27FC236}">
                <a16:creationId xmlns:a16="http://schemas.microsoft.com/office/drawing/2014/main" id="{5A7C1F0B-1155-E068-C5C2-50F7C6C84D4D}"/>
              </a:ext>
            </a:extLst>
          </p:cNvPr>
          <p:cNvSpPr>
            <a:spLocks noGrp="1"/>
          </p:cNvSpPr>
          <p:nvPr>
            <p:ph type="subTitle" idx="1"/>
          </p:nvPr>
        </p:nvSpPr>
        <p:spPr>
          <a:xfrm>
            <a:off x="652153" y="1933923"/>
            <a:ext cx="8011556" cy="3691827"/>
          </a:xfrm>
        </p:spPr>
        <p:txBody>
          <a:bodyPr>
            <a:noAutofit/>
          </a:bodyPr>
          <a:lstStyle/>
          <a:p>
            <a:pPr algn="l"/>
            <a:r>
              <a:rPr lang="ru-RU" sz="3200" dirty="0">
                <a:solidFill>
                  <a:srgbClr val="078877"/>
                </a:solidFill>
                <a:latin typeface="Alegreya Sans Medium" panose="00000600000000000000" pitchFamily="2" charset="0"/>
              </a:rPr>
              <a:t>Психиатрический анамнез излагает сведения о наследственности, детстве и зрелой жизни пациента с отражением особенностей формирования его характера, перенесенных стрессовых ситуаций, периоде появления психических расстройств и их клинических проявлениях.</a:t>
            </a:r>
          </a:p>
        </p:txBody>
      </p:sp>
      <p:sp>
        <p:nvSpPr>
          <p:cNvPr id="6" name="Подзаголовок 2">
            <a:extLst>
              <a:ext uri="{FF2B5EF4-FFF2-40B4-BE49-F238E27FC236}">
                <a16:creationId xmlns:a16="http://schemas.microsoft.com/office/drawing/2014/main" id="{950B7898-4EAD-0C38-FA4D-F4214F11F341}"/>
              </a:ext>
            </a:extLst>
          </p:cNvPr>
          <p:cNvSpPr txBox="1">
            <a:spLocks/>
          </p:cNvSpPr>
          <p:nvPr/>
        </p:nvSpPr>
        <p:spPr>
          <a:xfrm>
            <a:off x="187668" y="7000822"/>
            <a:ext cx="3830150"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en-US" sz="1800" dirty="0">
                <a:solidFill>
                  <a:srgbClr val="078877"/>
                </a:solidFill>
                <a:latin typeface="Alegreya Sans" panose="00000500000000000000" pitchFamily="2" charset="0"/>
              </a:rPr>
              <a:t>volgmed.ru</a:t>
            </a:r>
            <a:r>
              <a:rPr lang="ru-RU" sz="1800" dirty="0">
                <a:solidFill>
                  <a:srgbClr val="078877"/>
                </a:solidFill>
                <a:latin typeface="Alegreya Sans" panose="00000500000000000000" pitchFamily="2" charset="0"/>
              </a:rPr>
              <a:t> </a:t>
            </a:r>
          </a:p>
        </p:txBody>
      </p:sp>
      <p:sp>
        <p:nvSpPr>
          <p:cNvPr id="12" name="Подзаголовок 2">
            <a:extLst>
              <a:ext uri="{FF2B5EF4-FFF2-40B4-BE49-F238E27FC236}">
                <a16:creationId xmlns:a16="http://schemas.microsoft.com/office/drawing/2014/main" id="{6DD7362D-6829-CECA-4A48-F275749E0D1B}"/>
              </a:ext>
            </a:extLst>
          </p:cNvPr>
          <p:cNvSpPr txBox="1">
            <a:spLocks/>
          </p:cNvSpPr>
          <p:nvPr/>
        </p:nvSpPr>
        <p:spPr>
          <a:xfrm>
            <a:off x="9816578" y="7014676"/>
            <a:ext cx="777532"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ru-RU" sz="1800" dirty="0">
                <a:solidFill>
                  <a:srgbClr val="078877"/>
                </a:solidFill>
                <a:latin typeface="Alegreya Sans" panose="00000500000000000000" pitchFamily="2" charset="0"/>
              </a:rPr>
              <a:t>2025 </a:t>
            </a:r>
          </a:p>
        </p:txBody>
      </p:sp>
      <p:pic>
        <p:nvPicPr>
          <p:cNvPr id="16" name="Рисунок 15">
            <a:extLst>
              <a:ext uri="{FF2B5EF4-FFF2-40B4-BE49-F238E27FC236}">
                <a16:creationId xmlns:a16="http://schemas.microsoft.com/office/drawing/2014/main" id="{E565B0F1-B523-460F-B6D0-06B5F15F5DB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927167" y="406590"/>
            <a:ext cx="1405131" cy="1368555"/>
          </a:xfrm>
          <a:prstGeom prst="rect">
            <a:avLst/>
          </a:prstGeom>
        </p:spPr>
      </p:pic>
    </p:spTree>
    <p:extLst>
      <p:ext uri="{BB962C8B-B14F-4D97-AF65-F5344CB8AC3E}">
        <p14:creationId xmlns:p14="http://schemas.microsoft.com/office/powerpoint/2010/main" val="2748251865"/>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761</TotalTime>
  <Words>1823</Words>
  <Application>Microsoft Office PowerPoint</Application>
  <PresentationFormat>Произвольный</PresentationFormat>
  <Paragraphs>153</Paragraphs>
  <Slides>22</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22</vt:i4>
      </vt:variant>
    </vt:vector>
  </HeadingPairs>
  <TitlesOfParts>
    <vt:vector size="31" baseType="lpstr">
      <vt:lpstr>Alegreya Sans</vt:lpstr>
      <vt:lpstr>Alegreya Sans Medium</vt:lpstr>
      <vt:lpstr>Arial</vt:lpstr>
      <vt:lpstr>Austin Cyr Bold</vt:lpstr>
      <vt:lpstr>Calibri</vt:lpstr>
      <vt:lpstr>Calibri Light</vt:lpstr>
      <vt:lpstr>Open Sans</vt:lpstr>
      <vt:lpstr>Wingdings</vt:lpstr>
      <vt:lpstr>Тема Office</vt:lpstr>
      <vt:lpstr>ОЦЕНКА ПСИХИЧЕСКОГО СТАТУСА ПАЦИЕНТА</vt:lpstr>
      <vt:lpstr>Презентация PowerPoint</vt:lpstr>
      <vt:lpstr>Опрос пациента</vt:lpstr>
      <vt:lpstr>Опрос пациента</vt:lpstr>
      <vt:lpstr>Опрос пациента</vt:lpstr>
      <vt:lpstr>Опрос пациента</vt:lpstr>
      <vt:lpstr>Опрос пациента</vt:lpstr>
      <vt:lpstr>Опрос пациента</vt:lpstr>
      <vt:lpstr>Опрос пациента</vt:lpstr>
      <vt:lpstr>Осмотр пациента</vt:lpstr>
      <vt:lpstr>Психический статус</vt:lpstr>
      <vt:lpstr>Психический статус</vt:lpstr>
      <vt:lpstr>Психический статус</vt:lpstr>
      <vt:lpstr>Оценка состояния сознания</vt:lpstr>
      <vt:lpstr>Оценка внешнего вида</vt:lpstr>
      <vt:lpstr>Оценка нарушений восприятия</vt:lpstr>
      <vt:lpstr>Оценка мышления</vt:lpstr>
      <vt:lpstr>Оценка памяти, интеллекта и внимания</vt:lpstr>
      <vt:lpstr>Оценка эмоциональной сферы</vt:lpstr>
      <vt:lpstr>Оценка критических способностей</vt:lpstr>
      <vt:lpstr>Заключение</vt:lpstr>
      <vt:lpstr>БЛАГОДАРЮ  ЗА УДЕЛЁННОЕ ВРЕМЯ!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Обзор рейтингов вузов</dc:title>
  <dc:creator>user</dc:creator>
  <cp:lastModifiedBy>Susanna</cp:lastModifiedBy>
  <cp:revision>38</cp:revision>
  <dcterms:created xsi:type="dcterms:W3CDTF">2020-07-13T07:57:52Z</dcterms:created>
  <dcterms:modified xsi:type="dcterms:W3CDTF">2025-04-21T12:58:19Z</dcterms:modified>
</cp:coreProperties>
</file>