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8" r:id="rId26"/>
    <p:sldId id="282" r:id="rId27"/>
    <p:sldId id="283" r:id="rId28"/>
    <p:sldId id="284" r:id="rId29"/>
    <p:sldId id="285" r:id="rId30"/>
    <p:sldId id="286" r:id="rId31"/>
    <p:sldId id="287" r:id="rId32"/>
    <p:sldId id="289" r:id="rId33"/>
    <p:sldId id="290" r:id="rId34"/>
    <p:sldId id="29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4" d="100"/>
          <a:sy n="84" d="100"/>
        </p:scale>
        <p:origin x="61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D862E7-95FA-4FC4-9EC5-DDBFA8DC7417}"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B987F2-A784-4F72-BB57-0E9EACDE722E}"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0BBD51E-4B19-444E-85C0-DBD7EB6263F4}"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D7255A-4AD5-4D3E-9A0A-689DA3BA976C}"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EE0AD15-87AC-45B2-9EE5-8D165AF83CD7}" type="datetimeFigureOut">
              <a:rPr lang="en-US" dirty="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CC40CCD-F0D6-4CC2-A4C8-2D7D0D875F02}" type="datetimeFigureOut">
              <a:rPr lang="en-US" dirty="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9/26/2024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9A00F7B-89C5-4DF7-A309-6263220147D4}"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CDCB01F-D966-4C62-B900-0BE008A90C98}"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73A0EA-7DC7-4964-BB97-B173EF3B859A}"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9/26/2024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Темперамент, конституция, личностная типология</a:t>
            </a:r>
            <a:endParaRPr lang="ru-RU" dirty="0"/>
          </a:p>
        </p:txBody>
      </p:sp>
      <p:sp>
        <p:nvSpPr>
          <p:cNvPr id="3" name="Подзаголовок 2"/>
          <p:cNvSpPr>
            <a:spLocks noGrp="1"/>
          </p:cNvSpPr>
          <p:nvPr>
            <p:ph type="subTitle" idx="1"/>
          </p:nvPr>
        </p:nvSpPr>
        <p:spPr/>
        <p:txBody>
          <a:bodyPr/>
          <a:lstStyle/>
          <a:p>
            <a:r>
              <a:rPr lang="ru-RU" dirty="0" smtClean="0"/>
              <a:t>Доцент кафедры неврологии, психиатрии, мануальной медицины и медицинской реабилитации ИНМФО </a:t>
            </a:r>
            <a:r>
              <a:rPr lang="ru-RU" dirty="0" err="1" smtClean="0"/>
              <a:t>ВолгГМУ</a:t>
            </a:r>
            <a:endParaRPr lang="ru-RU" dirty="0" smtClean="0"/>
          </a:p>
          <a:p>
            <a:r>
              <a:rPr lang="ru-RU" dirty="0"/>
              <a:t>к</a:t>
            </a:r>
            <a:r>
              <a:rPr lang="ru-RU" dirty="0" smtClean="0"/>
              <a:t>.м.н. Ростовщиков В.В.</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4606" y="2832099"/>
            <a:ext cx="3117394" cy="1181869"/>
          </a:xfrm>
          <a:prstGeom prst="rect">
            <a:avLst/>
          </a:prstGeom>
        </p:spPr>
      </p:pic>
    </p:spTree>
    <p:extLst>
      <p:ext uri="{BB962C8B-B14F-4D97-AF65-F5344CB8AC3E}">
        <p14:creationId xmlns:p14="http://schemas.microsoft.com/office/powerpoint/2010/main" val="2405363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Виды темперамента по Гиппократу и Галену</a:t>
            </a:r>
          </a:p>
        </p:txBody>
      </p:sp>
      <p:sp>
        <p:nvSpPr>
          <p:cNvPr id="3" name="Объект 2"/>
          <p:cNvSpPr>
            <a:spLocks noGrp="1"/>
          </p:cNvSpPr>
          <p:nvPr>
            <p:ph idx="1"/>
          </p:nvPr>
        </p:nvSpPr>
        <p:spPr>
          <a:xfrm>
            <a:off x="566021" y="2374973"/>
            <a:ext cx="9613861" cy="3599316"/>
          </a:xfrm>
        </p:spPr>
        <p:txBody>
          <a:bodyPr/>
          <a:lstStyle/>
          <a:p>
            <a:r>
              <a:rPr lang="ru-RU" b="1" dirty="0" smtClean="0">
                <a:solidFill>
                  <a:srgbClr val="FFFF00"/>
                </a:solidFill>
              </a:rPr>
              <a:t>Холерик </a:t>
            </a:r>
            <a:r>
              <a:rPr lang="ru-RU" dirty="0" smtClean="0"/>
              <a:t>(греч. </a:t>
            </a:r>
            <a:r>
              <a:rPr lang="ru-RU" dirty="0" err="1"/>
              <a:t>с</a:t>
            </a:r>
            <a:r>
              <a:rPr lang="en-US" dirty="0" smtClean="0"/>
              <a:t>hole</a:t>
            </a:r>
            <a:r>
              <a:rPr lang="ru-RU" dirty="0" smtClean="0"/>
              <a:t> – желчь), находясь под влиянием страстей, обнаруживает замечательную силу в деятельности, энергию и настойчивость, которые быстро воспламеняются от малейшего препятствия. Сила его чувств – гордость, мстительность, честолюбие – не знает пределов, когда его душа находится под влиянием страсти.</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1481" y="272955"/>
            <a:ext cx="1710519" cy="1947204"/>
          </a:xfrm>
          <a:prstGeom prst="rect">
            <a:avLst/>
          </a:prstGeom>
        </p:spPr>
      </p:pic>
    </p:spTree>
    <p:extLst>
      <p:ext uri="{BB962C8B-B14F-4D97-AF65-F5344CB8AC3E}">
        <p14:creationId xmlns:p14="http://schemas.microsoft.com/office/powerpoint/2010/main" val="4158683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Виды темперамента по Гиппократу и Галену</a:t>
            </a:r>
          </a:p>
        </p:txBody>
      </p:sp>
      <p:sp>
        <p:nvSpPr>
          <p:cNvPr id="3" name="Объект 2"/>
          <p:cNvSpPr>
            <a:spLocks noGrp="1"/>
          </p:cNvSpPr>
          <p:nvPr>
            <p:ph idx="1"/>
          </p:nvPr>
        </p:nvSpPr>
        <p:spPr/>
        <p:txBody>
          <a:bodyPr/>
          <a:lstStyle/>
          <a:p>
            <a:r>
              <a:rPr lang="ru-RU" b="1" dirty="0" smtClean="0">
                <a:solidFill>
                  <a:srgbClr val="FFFF00"/>
                </a:solidFill>
              </a:rPr>
              <a:t>Флегматиком </a:t>
            </a:r>
            <a:r>
              <a:rPr lang="ru-RU" dirty="0" smtClean="0"/>
              <a:t>(греч. </a:t>
            </a:r>
            <a:r>
              <a:rPr lang="en-US" dirty="0" err="1" smtClean="0"/>
              <a:t>phlegma</a:t>
            </a:r>
            <a:r>
              <a:rPr lang="en-US" dirty="0" smtClean="0"/>
              <a:t> –</a:t>
            </a:r>
            <a:r>
              <a:rPr lang="ru-RU" dirty="0" smtClean="0"/>
              <a:t> слизь) чувства овладевают медленно. Ему не нужно делать над собой больших усилий, чтобы сохранить хладнокровие. Для него легче, чем для других, удержаться от быстрого решения, чтобы прежде его обдумать. Он редко раздражается, мало жалуется, терпеливо переносит свои страдания и мало возмущается страдания других.</a:t>
            </a:r>
            <a:endParaRPr lang="ru-RU" b="1" dirty="0">
              <a:solidFill>
                <a:srgbClr val="FFFF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183" y="614149"/>
            <a:ext cx="1897818" cy="1372824"/>
          </a:xfrm>
          <a:prstGeom prst="rect">
            <a:avLst/>
          </a:prstGeom>
        </p:spPr>
      </p:pic>
    </p:spTree>
    <p:extLst>
      <p:ext uri="{BB962C8B-B14F-4D97-AF65-F5344CB8AC3E}">
        <p14:creationId xmlns:p14="http://schemas.microsoft.com/office/powerpoint/2010/main" val="3195022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Виды темперамента по Гиппократу и Галену</a:t>
            </a:r>
          </a:p>
        </p:txBody>
      </p:sp>
      <p:sp>
        <p:nvSpPr>
          <p:cNvPr id="3" name="Объект 2"/>
          <p:cNvSpPr>
            <a:spLocks noGrp="1"/>
          </p:cNvSpPr>
          <p:nvPr>
            <p:ph idx="1"/>
          </p:nvPr>
        </p:nvSpPr>
        <p:spPr/>
        <p:txBody>
          <a:bodyPr/>
          <a:lstStyle/>
          <a:p>
            <a:r>
              <a:rPr lang="ru-RU" b="1" dirty="0" smtClean="0">
                <a:solidFill>
                  <a:srgbClr val="FFFF00"/>
                </a:solidFill>
              </a:rPr>
              <a:t>Меланхолик </a:t>
            </a:r>
            <a:r>
              <a:rPr lang="ru-RU" dirty="0" smtClean="0"/>
              <a:t>(греч. </a:t>
            </a:r>
            <a:r>
              <a:rPr lang="en-US" dirty="0" err="1"/>
              <a:t>m</a:t>
            </a:r>
            <a:r>
              <a:rPr lang="en-US" dirty="0" err="1" smtClean="0"/>
              <a:t>elaina</a:t>
            </a:r>
            <a:r>
              <a:rPr lang="en-US" dirty="0" smtClean="0"/>
              <a:t>) </a:t>
            </a:r>
            <a:r>
              <a:rPr lang="ru-RU" dirty="0" smtClean="0"/>
              <a:t>в качестве господствующей наклонности имеет наклонность к печали. Безделица его оскорбляет, ему кажется, что им пренебрегают. Его желания носят грустный оттенок, страдания кажутся ему невыносимыми  и выше всяких утешений. </a:t>
            </a:r>
            <a:endParaRPr lang="ru-RU" b="1" dirty="0">
              <a:solidFill>
                <a:srgbClr val="FFFF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182" y="585665"/>
            <a:ext cx="1897818" cy="1416064"/>
          </a:xfrm>
          <a:prstGeom prst="rect">
            <a:avLst/>
          </a:prstGeom>
        </p:spPr>
      </p:pic>
    </p:spTree>
    <p:extLst>
      <p:ext uri="{BB962C8B-B14F-4D97-AF65-F5344CB8AC3E}">
        <p14:creationId xmlns:p14="http://schemas.microsoft.com/office/powerpoint/2010/main" val="3012936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Типы нервной системы  по И.П Павлову</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Выделив и описав четыре типа нервной системы, И.П. Павлов сопоставил их с классическими типами темперамента, показав высокую корреляцию между ними.</a:t>
            </a:r>
          </a:p>
          <a:p>
            <a:r>
              <a:rPr lang="ru-RU" dirty="0" smtClean="0">
                <a:solidFill>
                  <a:srgbClr val="FFFF00"/>
                </a:solidFill>
              </a:rPr>
              <a:t>Сангвиник</a:t>
            </a:r>
            <a:r>
              <a:rPr lang="ru-RU" dirty="0" smtClean="0"/>
              <a:t> (сильный, уравновешенный, подвижный). Это человек с оптимально сбалансированными волевыми и коммуникативными свойствами, быстрый, легко приспосабливающийся к изменчивым условиям жизни. Он подвижен и общителен, легко сходится с новыми людьми и поэтому у него широкий круг знакомств, хотя он не отличается постоянством в общении и довольно часто меняет привязанности. Он продуктивный деятель, но лишь тогда, когда у него много интересных дел, то есть при постоянном возбуждении; в противном случае он становится скучным и вялым.</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0663" y="382137"/>
            <a:ext cx="1601337" cy="1801505"/>
          </a:xfrm>
          <a:prstGeom prst="rect">
            <a:avLst/>
          </a:prstGeom>
        </p:spPr>
      </p:pic>
    </p:spTree>
    <p:extLst>
      <p:ext uri="{BB962C8B-B14F-4D97-AF65-F5344CB8AC3E}">
        <p14:creationId xmlns:p14="http://schemas.microsoft.com/office/powerpoint/2010/main" val="1217766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Типы нервной системы  по И.П Павлову</a:t>
            </a:r>
          </a:p>
        </p:txBody>
      </p:sp>
      <p:sp>
        <p:nvSpPr>
          <p:cNvPr id="3" name="Объект 2"/>
          <p:cNvSpPr>
            <a:spLocks noGrp="1"/>
          </p:cNvSpPr>
          <p:nvPr>
            <p:ph idx="1"/>
          </p:nvPr>
        </p:nvSpPr>
        <p:spPr/>
        <p:txBody>
          <a:bodyPr>
            <a:normAutofit fontScale="92500"/>
          </a:bodyPr>
          <a:lstStyle/>
          <a:p>
            <a:r>
              <a:rPr lang="ru-RU" dirty="0" smtClean="0">
                <a:solidFill>
                  <a:srgbClr val="FFFF00"/>
                </a:solidFill>
              </a:rPr>
              <a:t>Холерик</a:t>
            </a:r>
            <a:r>
              <a:rPr lang="ru-RU" dirty="0" smtClean="0"/>
              <a:t> (сильный, неуравновешенный) – человек, нервная система которого определяется преобладанием возбуждения над торможением. Он отличается большой жизненной энергией, но ему не достает самообладания, поэтому он вспыльчив и </a:t>
            </a:r>
            <a:r>
              <a:rPr lang="ru-RU" dirty="0" err="1" smtClean="0"/>
              <a:t>несдержан</a:t>
            </a:r>
            <a:r>
              <a:rPr lang="ru-RU" dirty="0" smtClean="0"/>
              <a:t>. Такой человек приступает к делу с полной отдачей, со всей страстностью, увлеченно, но сил ему хватает </a:t>
            </a:r>
            <a:r>
              <a:rPr lang="ru-RU" dirty="0" err="1" smtClean="0"/>
              <a:t>ненадолго,и</a:t>
            </a:r>
            <a:r>
              <a:rPr lang="ru-RU" dirty="0" smtClean="0"/>
              <a:t>, как только они истощаются, у него появляется «слюнявое настроение». Холерику трудно дается деятельность, требующая плавных движений, спокойного, медленного темпа, он неизбежно будет проявлять нетерпение, резкость движений, порывистость и т.д. В общении он вспыльчив, </a:t>
            </a:r>
            <a:r>
              <a:rPr lang="ru-RU" dirty="0" err="1" smtClean="0"/>
              <a:t>необуздан</a:t>
            </a:r>
            <a:r>
              <a:rPr lang="ru-RU" dirty="0" smtClean="0"/>
              <a:t>, нетерпелив, </a:t>
            </a:r>
            <a:r>
              <a:rPr lang="ru-RU" dirty="0" err="1" smtClean="0"/>
              <a:t>несдержан</a:t>
            </a:r>
            <a:r>
              <a:rPr lang="ru-RU"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6890" y="615279"/>
            <a:ext cx="1765110" cy="1356836"/>
          </a:xfrm>
          <a:prstGeom prst="rect">
            <a:avLst/>
          </a:prstGeom>
        </p:spPr>
      </p:pic>
    </p:spTree>
    <p:extLst>
      <p:ext uri="{BB962C8B-B14F-4D97-AF65-F5344CB8AC3E}">
        <p14:creationId xmlns:p14="http://schemas.microsoft.com/office/powerpoint/2010/main" val="2561025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Типы нервной системы  по И.П Павлову</a:t>
            </a:r>
          </a:p>
        </p:txBody>
      </p:sp>
      <p:sp>
        <p:nvSpPr>
          <p:cNvPr id="3" name="Объект 2"/>
          <p:cNvSpPr>
            <a:spLocks noGrp="1"/>
          </p:cNvSpPr>
          <p:nvPr>
            <p:ph idx="1"/>
          </p:nvPr>
        </p:nvSpPr>
        <p:spPr/>
        <p:txBody>
          <a:bodyPr>
            <a:normAutofit fontScale="92500" lnSpcReduction="10000"/>
          </a:bodyPr>
          <a:lstStyle/>
          <a:p>
            <a:r>
              <a:rPr lang="ru-RU" dirty="0" smtClean="0">
                <a:solidFill>
                  <a:srgbClr val="FFFF00"/>
                </a:solidFill>
              </a:rPr>
              <a:t>Флегматик</a:t>
            </a:r>
            <a:r>
              <a:rPr lang="ru-RU" dirty="0" smtClean="0"/>
              <a:t> (сильный, уравновешенный, инертный) – обладает высокой работоспособностью, внутренне стабилен, но «тяжел на подъем» и не способен отказаться от выработанных навыков и стереотипов. Для него затруднено включение в новые ситуации. Он с трудом входит в работу и выходит из нее. Лица с инертным типом прочно закрепляют всё усвоенное, не любят менять привычки, распорядок жизни, обстановку, работу, друзей и трудно и замедленно приспосабливаются к новым условиям. Флегматик – спокойный, всегда ровный, настойчивый и упорный труженик, отличающийся терпеливостью, выдержкой, самообладанием. Он однообразен и невыразителен в мимике и интонации, о своих чувствах говорит недостаточно эмоционально и это затрудняет общение с ним.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0287" y="593798"/>
            <a:ext cx="2051713" cy="1398775"/>
          </a:xfrm>
          <a:prstGeom prst="rect">
            <a:avLst/>
          </a:prstGeom>
        </p:spPr>
      </p:pic>
    </p:spTree>
    <p:extLst>
      <p:ext uri="{BB962C8B-B14F-4D97-AF65-F5344CB8AC3E}">
        <p14:creationId xmlns:p14="http://schemas.microsoft.com/office/powerpoint/2010/main" val="2232041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Типы нервной системы  по И.П Павлову</a:t>
            </a:r>
          </a:p>
        </p:txBody>
      </p:sp>
      <p:sp>
        <p:nvSpPr>
          <p:cNvPr id="3" name="Объект 2"/>
          <p:cNvSpPr>
            <a:spLocks noGrp="1"/>
          </p:cNvSpPr>
          <p:nvPr>
            <p:ph idx="1"/>
          </p:nvPr>
        </p:nvSpPr>
        <p:spPr/>
        <p:txBody>
          <a:bodyPr>
            <a:normAutofit fontScale="92500"/>
          </a:bodyPr>
          <a:lstStyle/>
          <a:p>
            <a:r>
              <a:rPr lang="ru-RU" dirty="0" smtClean="0">
                <a:solidFill>
                  <a:srgbClr val="FFFF00"/>
                </a:solidFill>
              </a:rPr>
              <a:t>Меланхолик</a:t>
            </a:r>
            <a:r>
              <a:rPr lang="ru-RU" dirty="0" smtClean="0"/>
              <a:t> (слабый) – характерно быстрое падение работоспособности, потребность в более длительном отдыхе, излишне эмоциональная реакция на трудности. Не умеет переносить длительных или резких напряжений, теряется на публичных выступлениях, пуглив, обычно легко плачет, зачастую обладает повышенной внушаемостью. Воздействие на них сильных стимулов может привести к нарушению поведения. У них нередко отмечается боязливость и </a:t>
            </a:r>
            <a:r>
              <a:rPr lang="ru-RU" dirty="0" err="1" smtClean="0"/>
              <a:t>бесспокойство</a:t>
            </a:r>
            <a:r>
              <a:rPr lang="ru-RU" dirty="0" smtClean="0"/>
              <a:t> в поведении, тревожность, слабая выносливость. Малейшая трудность заставляет их опускать руки. Подобно улитке, они постоянно прячутся в свою «раковину»</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875" y="0"/>
            <a:ext cx="1762125" cy="2590800"/>
          </a:xfrm>
          <a:prstGeom prst="rect">
            <a:avLst/>
          </a:prstGeom>
        </p:spPr>
      </p:pic>
    </p:spTree>
    <p:extLst>
      <p:ext uri="{BB962C8B-B14F-4D97-AF65-F5344CB8AC3E}">
        <p14:creationId xmlns:p14="http://schemas.microsoft.com/office/powerpoint/2010/main" val="4173505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Типы конституций по Э. </a:t>
            </a:r>
            <a:r>
              <a:rPr lang="ru-RU" dirty="0" err="1" smtClean="0"/>
              <a:t>Кречмеру</a:t>
            </a:r>
            <a:endParaRPr lang="ru-RU" dirty="0"/>
          </a:p>
        </p:txBody>
      </p:sp>
      <p:sp>
        <p:nvSpPr>
          <p:cNvPr id="3" name="Объект 2"/>
          <p:cNvSpPr>
            <a:spLocks noGrp="1"/>
          </p:cNvSpPr>
          <p:nvPr>
            <p:ph idx="1"/>
          </p:nvPr>
        </p:nvSpPr>
        <p:spPr/>
        <p:txBody>
          <a:bodyPr/>
          <a:lstStyle/>
          <a:p>
            <a:r>
              <a:rPr lang="ru-RU" dirty="0" smtClean="0"/>
              <a:t>Анализируя совокупности морфологических признаков </a:t>
            </a:r>
            <a:r>
              <a:rPr lang="ru-RU" dirty="0" err="1" smtClean="0"/>
              <a:t>Кречмер</a:t>
            </a:r>
            <a:r>
              <a:rPr lang="ru-RU" dirty="0" smtClean="0"/>
              <a:t> выделил основные типы телосложения с сделал попытку определить темперамент через эти типы морфологических конституций, а также определить их предрасположенность к определенным видам психических расстройств.</a:t>
            </a:r>
          </a:p>
          <a:p>
            <a:pPr marL="0" indent="0">
              <a:buNone/>
            </a:pPr>
            <a:r>
              <a:rPr lang="ru-RU" dirty="0" smtClean="0"/>
              <a:t>   - Астенический, или </a:t>
            </a:r>
            <a:r>
              <a:rPr lang="ru-RU" dirty="0" err="1" smtClean="0"/>
              <a:t>лептосомный</a:t>
            </a:r>
            <a:r>
              <a:rPr lang="ru-RU" dirty="0" smtClean="0"/>
              <a:t>;</a:t>
            </a:r>
          </a:p>
          <a:p>
            <a:pPr marL="0" indent="0">
              <a:buNone/>
            </a:pPr>
            <a:r>
              <a:rPr lang="ru-RU" dirty="0"/>
              <a:t> </a:t>
            </a:r>
            <a:r>
              <a:rPr lang="ru-RU" dirty="0" smtClean="0"/>
              <a:t>  - Атлетический;</a:t>
            </a:r>
          </a:p>
          <a:p>
            <a:pPr marL="0" indent="0">
              <a:buNone/>
            </a:pPr>
            <a:r>
              <a:rPr lang="ru-RU" dirty="0"/>
              <a:t> </a:t>
            </a:r>
            <a:r>
              <a:rPr lang="ru-RU" dirty="0" smtClean="0"/>
              <a:t>  - Пикнический.</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899" y="599620"/>
            <a:ext cx="2734101" cy="1406493"/>
          </a:xfrm>
          <a:prstGeom prst="rect">
            <a:avLst/>
          </a:prstGeom>
        </p:spPr>
      </p:pic>
    </p:spTree>
    <p:extLst>
      <p:ext uri="{BB962C8B-B14F-4D97-AF65-F5344CB8AC3E}">
        <p14:creationId xmlns:p14="http://schemas.microsoft.com/office/powerpoint/2010/main" val="916099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Типы конституций по Э. </a:t>
            </a:r>
            <a:r>
              <a:rPr lang="ru-RU" dirty="0" err="1"/>
              <a:t>Кречмеру</a:t>
            </a:r>
            <a:endParaRPr lang="ru-RU" dirty="0"/>
          </a:p>
        </p:txBody>
      </p:sp>
      <p:sp>
        <p:nvSpPr>
          <p:cNvPr id="3" name="Объект 2"/>
          <p:cNvSpPr>
            <a:spLocks noGrp="1"/>
          </p:cNvSpPr>
          <p:nvPr>
            <p:ph idx="1"/>
          </p:nvPr>
        </p:nvSpPr>
        <p:spPr/>
        <p:txBody>
          <a:bodyPr>
            <a:normAutofit fontScale="92500"/>
          </a:bodyPr>
          <a:lstStyle/>
          <a:p>
            <a:r>
              <a:rPr lang="ru-RU" b="1" dirty="0" smtClean="0">
                <a:solidFill>
                  <a:srgbClr val="FFC000"/>
                </a:solidFill>
              </a:rPr>
              <a:t>Астенический</a:t>
            </a:r>
            <a:r>
              <a:rPr lang="ru-RU" dirty="0" smtClean="0"/>
              <a:t> (от греч.</a:t>
            </a:r>
            <a:r>
              <a:rPr lang="en-US" dirty="0" smtClean="0"/>
              <a:t> </a:t>
            </a:r>
            <a:r>
              <a:rPr lang="ru-RU" dirty="0"/>
              <a:t>а</a:t>
            </a:r>
            <a:r>
              <a:rPr lang="en-US" dirty="0" err="1" smtClean="0"/>
              <a:t>sthenes</a:t>
            </a:r>
            <a:r>
              <a:rPr lang="ru-RU" dirty="0" smtClean="0"/>
              <a:t> - слабый) характеризуется сочетанием среднего роста по высоте и слабого роста по ширине, отчего люди этого типа кажутся выше, чем на самом деле. Это худой человек с узкими плечами, тонкими руками и кистями, длинной и узкой грудной клеткой, лишенного жира животом. Лицо астеника обычно длинное, узкое и бледное, в профиле </a:t>
            </a:r>
            <a:r>
              <a:rPr lang="ru-RU" dirty="0" err="1" smtClean="0"/>
              <a:t>резковыступает</a:t>
            </a:r>
            <a:r>
              <a:rPr lang="ru-RU" dirty="0" smtClean="0"/>
              <a:t> несоответствие между удлиненным носом и небольшой нижней челюстью.</a:t>
            </a:r>
          </a:p>
          <a:p>
            <a:r>
              <a:rPr lang="ru-RU" dirty="0" smtClean="0"/>
              <a:t>Здоровый индивид с астеническим телосложением обладает свойствами, напоминающими поведение шизофреника и при развитии психических расстройств более склонен к шизофрении.</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1731" y="2336873"/>
            <a:ext cx="1091821" cy="3289111"/>
          </a:xfrm>
          <a:prstGeom prst="rect">
            <a:avLst/>
          </a:prstGeom>
        </p:spPr>
      </p:pic>
    </p:spTree>
    <p:extLst>
      <p:ext uri="{BB962C8B-B14F-4D97-AF65-F5344CB8AC3E}">
        <p14:creationId xmlns:p14="http://schemas.microsoft.com/office/powerpoint/2010/main" val="3452561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Типы конституций по Э. </a:t>
            </a:r>
            <a:r>
              <a:rPr lang="ru-RU" dirty="0" err="1"/>
              <a:t>Кречмеру</a:t>
            </a:r>
            <a:endParaRPr lang="ru-RU" dirty="0"/>
          </a:p>
        </p:txBody>
      </p:sp>
      <p:sp>
        <p:nvSpPr>
          <p:cNvPr id="3" name="Объект 2"/>
          <p:cNvSpPr>
            <a:spLocks noGrp="1"/>
          </p:cNvSpPr>
          <p:nvPr>
            <p:ph idx="1"/>
          </p:nvPr>
        </p:nvSpPr>
        <p:spPr/>
        <p:txBody>
          <a:bodyPr/>
          <a:lstStyle/>
          <a:p>
            <a:r>
              <a:rPr lang="ru-RU" dirty="0" smtClean="0">
                <a:solidFill>
                  <a:srgbClr val="FFC000"/>
                </a:solidFill>
              </a:rPr>
              <a:t>Атлетический</a:t>
            </a:r>
            <a:r>
              <a:rPr lang="ru-RU" dirty="0" smtClean="0"/>
              <a:t> (от греч. </a:t>
            </a:r>
            <a:r>
              <a:rPr lang="ru-RU" dirty="0"/>
              <a:t>а</a:t>
            </a:r>
            <a:r>
              <a:rPr lang="en-US" dirty="0" err="1" smtClean="0"/>
              <a:t>thletes</a:t>
            </a:r>
            <a:r>
              <a:rPr lang="en-US" dirty="0" smtClean="0"/>
              <a:t> – </a:t>
            </a:r>
            <a:r>
              <a:rPr lang="ru-RU" dirty="0" smtClean="0"/>
              <a:t>борец) тип отличает сильное развитие скелета и мускулатуры, туловище по ширине значительно уменьшается книзу. Обладают средним или высоким ростом, широкими плечами, статной грудной клеткой, упругим животом. Голова у </a:t>
            </a:r>
            <a:r>
              <a:rPr lang="ru-RU" dirty="0" err="1" smtClean="0"/>
              <a:t>атлетиков</a:t>
            </a:r>
            <a:r>
              <a:rPr lang="ru-RU" dirty="0" smtClean="0"/>
              <a:t> плотная и высокая, она прямо держится на сильной, свободной шее, а лицо имеет обычно вытянутую яйцевидную форму. Облысение со лба.</a:t>
            </a:r>
          </a:p>
          <a:p>
            <a:r>
              <a:rPr lang="ru-RU" dirty="0" smtClean="0"/>
              <a:t>Атлетика характеризуют некоторые психические черты, напоминающие поведение больных эпилепсией.</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294182" y="2336873"/>
            <a:ext cx="1804587" cy="3082048"/>
          </a:xfrm>
          <a:prstGeom prst="rect">
            <a:avLst/>
          </a:prstGeom>
        </p:spPr>
      </p:pic>
    </p:spTree>
    <p:extLst>
      <p:ext uri="{BB962C8B-B14F-4D97-AF65-F5344CB8AC3E}">
        <p14:creationId xmlns:p14="http://schemas.microsoft.com/office/powerpoint/2010/main" val="856653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История проблемы</a:t>
            </a:r>
            <a:endParaRPr lang="ru-RU" dirty="0"/>
          </a:p>
        </p:txBody>
      </p:sp>
      <p:sp>
        <p:nvSpPr>
          <p:cNvPr id="3" name="Объект 2"/>
          <p:cNvSpPr>
            <a:spLocks noGrp="1"/>
          </p:cNvSpPr>
          <p:nvPr>
            <p:ph idx="1"/>
          </p:nvPr>
        </p:nvSpPr>
        <p:spPr/>
        <p:txBody>
          <a:bodyPr/>
          <a:lstStyle/>
          <a:p>
            <a:pPr algn="just"/>
            <a:r>
              <a:rPr lang="ru-RU" dirty="0" smtClean="0"/>
              <a:t>Поиском оснований для классификации индивидуальностей по соответствию психического и телесного занимался еще </a:t>
            </a:r>
            <a:r>
              <a:rPr lang="ru-RU" b="1" dirty="0" smtClean="0"/>
              <a:t>Гиппократ</a:t>
            </a:r>
            <a:r>
              <a:rPr lang="ru-RU" dirty="0" smtClean="0"/>
              <a:t>. Помимо выделения типов темперамента, он впервые попытался связать конституциональные особенности, телосложение людей с их предрасположенностью к определенным заболеваниям.</a:t>
            </a:r>
          </a:p>
          <a:p>
            <a:pPr algn="just"/>
            <a:r>
              <a:rPr lang="ru-RU" dirty="0" smtClean="0"/>
              <a:t>На основе эмпирических сопоставлений он показал, что люди невысокого роста, плотные склонны к апоплексическому удару, люди же высокие и худые – к туберкулезу.</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600" y="606499"/>
            <a:ext cx="2057400" cy="1369106"/>
          </a:xfrm>
          <a:prstGeom prst="rect">
            <a:avLst/>
          </a:prstGeom>
        </p:spPr>
      </p:pic>
    </p:spTree>
    <p:extLst>
      <p:ext uri="{BB962C8B-B14F-4D97-AF65-F5344CB8AC3E}">
        <p14:creationId xmlns:p14="http://schemas.microsoft.com/office/powerpoint/2010/main" val="3211607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Типы конституций по Э. </a:t>
            </a:r>
            <a:r>
              <a:rPr lang="ru-RU" dirty="0" err="1"/>
              <a:t>Кречмеру</a:t>
            </a:r>
            <a:endParaRPr lang="ru-RU" dirty="0"/>
          </a:p>
        </p:txBody>
      </p:sp>
      <p:sp>
        <p:nvSpPr>
          <p:cNvPr id="3" name="Объект 2"/>
          <p:cNvSpPr>
            <a:spLocks noGrp="1"/>
          </p:cNvSpPr>
          <p:nvPr>
            <p:ph idx="1"/>
          </p:nvPr>
        </p:nvSpPr>
        <p:spPr/>
        <p:txBody>
          <a:bodyPr/>
          <a:lstStyle/>
          <a:p>
            <a:r>
              <a:rPr lang="ru-RU" dirty="0" smtClean="0">
                <a:solidFill>
                  <a:srgbClr val="FFC000"/>
                </a:solidFill>
              </a:rPr>
              <a:t>Пикнический</a:t>
            </a:r>
            <a:r>
              <a:rPr lang="ru-RU" dirty="0" smtClean="0"/>
              <a:t> (от греч. </a:t>
            </a:r>
            <a:r>
              <a:rPr lang="en-US" dirty="0" err="1"/>
              <a:t>p</a:t>
            </a:r>
            <a:r>
              <a:rPr lang="en-US" dirty="0" err="1" smtClean="0"/>
              <a:t>yknos</a:t>
            </a:r>
            <a:r>
              <a:rPr lang="en-US" dirty="0" smtClean="0"/>
              <a:t> – </a:t>
            </a:r>
            <a:r>
              <a:rPr lang="ru-RU" dirty="0" smtClean="0"/>
              <a:t>плотный) тип выделяется развитием внутренних полостей тела (головы, груди, живота) при слабом двигательном аппарате плечевого пояса и конечностей. Пикники – люди среднего роста и с плотной фигурой, их глубокая грудная клетка переходит в массивный, склонный к ожирению живот, который является своего рода центром данного типа телосложения. Лицо широкое, мягкое, закругленное. Облысение начинается с макушки.</a:t>
            </a:r>
          </a:p>
          <a:p>
            <a:r>
              <a:rPr lang="ru-RU" dirty="0" smtClean="0"/>
              <a:t>Пикник в своем поведении обнаруживает свойства типичные для биполярного аффективного расстройства.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6025" y="198322"/>
            <a:ext cx="2085975" cy="2190750"/>
          </a:xfrm>
          <a:prstGeom prst="rect">
            <a:avLst/>
          </a:prstGeom>
        </p:spPr>
      </p:pic>
    </p:spTree>
    <p:extLst>
      <p:ext uri="{BB962C8B-B14F-4D97-AF65-F5344CB8AC3E}">
        <p14:creationId xmlns:p14="http://schemas.microsoft.com/office/powerpoint/2010/main" val="1257776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Личностная типология</a:t>
            </a:r>
            <a:endParaRPr lang="ru-RU" dirty="0"/>
          </a:p>
        </p:txBody>
      </p:sp>
      <p:sp>
        <p:nvSpPr>
          <p:cNvPr id="3" name="Объект 2"/>
          <p:cNvSpPr>
            <a:spLocks noGrp="1"/>
          </p:cNvSpPr>
          <p:nvPr>
            <p:ph idx="1"/>
          </p:nvPr>
        </p:nvSpPr>
        <p:spPr/>
        <p:txBody>
          <a:bodyPr/>
          <a:lstStyle/>
          <a:p>
            <a:r>
              <a:rPr lang="ru-RU" dirty="0" smtClean="0"/>
              <a:t>Систематика, которую мы приводим, в основном, исходит из классификации П.Б. Ганнушкина и типов акцентуированных личностей у взрослых по </a:t>
            </a:r>
            <a:r>
              <a:rPr lang="ru-RU" dirty="0" err="1" smtClean="0"/>
              <a:t>К.Леонгарду</a:t>
            </a:r>
            <a:endParaRPr lang="ru-RU" dirty="0" smtClean="0"/>
          </a:p>
          <a:p>
            <a:r>
              <a:rPr lang="ru-RU" dirty="0" smtClean="0"/>
              <a:t>По определению А. </a:t>
            </a:r>
            <a:r>
              <a:rPr lang="ru-RU" dirty="0" err="1" smtClean="0"/>
              <a:t>Личко</a:t>
            </a:r>
            <a:r>
              <a:rPr lang="ru-RU" dirty="0" smtClean="0"/>
              <a:t>, акцентуации характера – это крайние варианты нормы, при которых отдельные черты характера чрезмерно усилены, вследствие чего обнаруживается избирательная уязвимость в отношении определенного рода психогенных воздействий при хорошей и даже повышенной устойчивости к другим.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8017" y="611309"/>
            <a:ext cx="2523983" cy="1364776"/>
          </a:xfrm>
          <a:prstGeom prst="rect">
            <a:avLst/>
          </a:prstGeom>
        </p:spPr>
      </p:pic>
    </p:spTree>
    <p:extLst>
      <p:ext uri="{BB962C8B-B14F-4D97-AF65-F5344CB8AC3E}">
        <p14:creationId xmlns:p14="http://schemas.microsoft.com/office/powerpoint/2010/main" val="2691434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Гипертимный</a:t>
            </a:r>
            <a:r>
              <a:rPr lang="ru-RU" dirty="0" smtClean="0"/>
              <a:t> тип</a:t>
            </a:r>
            <a:endParaRPr lang="ru-RU" dirty="0"/>
          </a:p>
        </p:txBody>
      </p:sp>
      <p:sp>
        <p:nvSpPr>
          <p:cNvPr id="3" name="Объект 2"/>
          <p:cNvSpPr>
            <a:spLocks noGrp="1"/>
          </p:cNvSpPr>
          <p:nvPr>
            <p:ph idx="1"/>
          </p:nvPr>
        </p:nvSpPr>
        <p:spPr/>
        <p:txBody>
          <a:bodyPr>
            <a:normAutofit fontScale="92500" lnSpcReduction="20000"/>
          </a:bodyPr>
          <a:lstStyle/>
          <a:p>
            <a:r>
              <a:rPr lang="ru-RU" dirty="0" smtClean="0"/>
              <a:t>Жизнерадостные, общительные, приветливые, остроумные. Они могут производить на окружающих самое благоприятное впечатление.</a:t>
            </a:r>
          </a:p>
          <a:p>
            <a:r>
              <a:rPr lang="ru-RU" dirty="0" smtClean="0"/>
              <a:t> Стремление к лидерству (чаще неформальному) делает их заводилами шумных компаний, инициаторами масштабных начинаний, которые редко доводятся до конца. </a:t>
            </a:r>
          </a:p>
          <a:p>
            <a:r>
              <a:rPr lang="ru-RU" dirty="0" smtClean="0"/>
              <a:t>В жизни </a:t>
            </a:r>
            <a:r>
              <a:rPr lang="ru-RU" dirty="0" err="1" smtClean="0"/>
              <a:t>гипертимов</a:t>
            </a:r>
            <a:r>
              <a:rPr lang="ru-RU" dirty="0" smtClean="0"/>
              <a:t> возможны блестящие взлеты, хотя в деловых вопросах эти люди крайне ненадежны, и резкие падения, которые, впрочем, легко переносятся. </a:t>
            </a:r>
            <a:r>
              <a:rPr lang="ru-RU" dirty="0" err="1" smtClean="0"/>
              <a:t>Гипертимы</a:t>
            </a:r>
            <a:r>
              <a:rPr lang="ru-RU" dirty="0" smtClean="0"/>
              <a:t> остаются находчивыми и изобретательными в любых затруднительных положениях. </a:t>
            </a:r>
          </a:p>
          <a:p>
            <a:r>
              <a:rPr lang="ru-RU" dirty="0" smtClean="0"/>
              <a:t>Их деятельная направленность может иметь и асоциальные проявления – аферы, мошенничество и проч.</a:t>
            </a:r>
            <a:endParaRPr lang="ru-RU" dirty="0"/>
          </a:p>
        </p:txBody>
      </p:sp>
      <p:pic>
        <p:nvPicPr>
          <p:cNvPr id="5" name="Рисунок 4" descr="493jlgo5.jpg"/>
          <p:cNvPicPr>
            <a:picLocks noChangeAspect="1"/>
          </p:cNvPicPr>
          <p:nvPr/>
        </p:nvPicPr>
        <p:blipFill>
          <a:blip r:embed="rId2"/>
          <a:stretch>
            <a:fillRect/>
          </a:stretch>
        </p:blipFill>
        <p:spPr>
          <a:xfrm>
            <a:off x="9822618" y="597616"/>
            <a:ext cx="2369382" cy="1410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5046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Циклоидный тип</a:t>
            </a:r>
            <a:endParaRPr lang="ru-RU" dirty="0"/>
          </a:p>
        </p:txBody>
      </p:sp>
      <p:sp>
        <p:nvSpPr>
          <p:cNvPr id="3" name="Объект 2"/>
          <p:cNvSpPr>
            <a:spLocks noGrp="1"/>
          </p:cNvSpPr>
          <p:nvPr>
            <p:ph idx="1"/>
          </p:nvPr>
        </p:nvSpPr>
        <p:spPr/>
        <p:txBody>
          <a:bodyPr/>
          <a:lstStyle/>
          <a:p>
            <a:r>
              <a:rPr lang="ru-RU" dirty="0">
                <a:solidFill>
                  <a:srgbClr val="FF0066"/>
                </a:solidFill>
                <a:latin typeface="Times New Roman" pitchFamily="18" charset="0"/>
                <a:cs typeface="Times New Roman" pitchFamily="18" charset="0"/>
              </a:rPr>
              <a:t>Циклоидный тип</a:t>
            </a:r>
            <a:r>
              <a:rPr lang="ru-RU" dirty="0">
                <a:latin typeface="Times New Roman" pitchFamily="18" charset="0"/>
                <a:cs typeface="Times New Roman" pitchFamily="18" charset="0"/>
              </a:rPr>
              <a:t>. Характеризуется сменой периодов подъема и спада настроения и тонуса, во время которых у больных отмечается вялость, упадок сил, снижение работоспособности. Они становятся при этом малообщительными и бездеятельными.</a:t>
            </a:r>
          </a:p>
          <a:p>
            <a:r>
              <a:rPr lang="ru-RU" dirty="0">
                <a:latin typeface="Times New Roman" pitchFamily="18" charset="0"/>
                <a:cs typeface="Times New Roman" pitchFamily="18" charset="0"/>
              </a:rPr>
              <a:t>Как правило, до подросткового возраста преобладает </a:t>
            </a:r>
            <a:r>
              <a:rPr lang="ru-RU" dirty="0" err="1">
                <a:latin typeface="Times New Roman" pitchFamily="18" charset="0"/>
                <a:cs typeface="Times New Roman" pitchFamily="18" charset="0"/>
              </a:rPr>
              <a:t>гипертимность</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Отмечается </a:t>
            </a:r>
            <a:r>
              <a:rPr lang="ru-RU" dirty="0" err="1">
                <a:latin typeface="Times New Roman" pitchFamily="18" charset="0"/>
                <a:cs typeface="Times New Roman" pitchFamily="18" charset="0"/>
              </a:rPr>
              <a:t>фазность</a:t>
            </a:r>
            <a:r>
              <a:rPr lang="ru-RU" dirty="0">
                <a:latin typeface="Times New Roman" pitchFamily="18" charset="0"/>
                <a:cs typeface="Times New Roman" pitchFamily="18" charset="0"/>
              </a:rPr>
              <a:t> состояний, не связанная с внешними факторами.</a:t>
            </a:r>
          </a:p>
          <a:p>
            <a:endParaRPr lang="ru-RU" dirty="0"/>
          </a:p>
        </p:txBody>
      </p:sp>
      <p:pic>
        <p:nvPicPr>
          <p:cNvPr id="4" name="Рисунок 3" descr="лабильность.jpg"/>
          <p:cNvPicPr>
            <a:picLocks noChangeAspect="1"/>
          </p:cNvPicPr>
          <p:nvPr/>
        </p:nvPicPr>
        <p:blipFill>
          <a:blip r:embed="rId2"/>
          <a:stretch>
            <a:fillRect/>
          </a:stretch>
        </p:blipFill>
        <p:spPr>
          <a:xfrm>
            <a:off x="9957373" y="589363"/>
            <a:ext cx="2234627" cy="1408668"/>
          </a:xfrm>
          <a:prstGeom prst="rect">
            <a:avLst/>
          </a:prstGeom>
        </p:spPr>
      </p:pic>
    </p:spTree>
    <p:extLst>
      <p:ext uri="{BB962C8B-B14F-4D97-AF65-F5344CB8AC3E}">
        <p14:creationId xmlns:p14="http://schemas.microsoft.com/office/powerpoint/2010/main" val="4134326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Эмоционально-лабильный тип</a:t>
            </a:r>
            <a:endParaRPr lang="ru-RU" dirty="0"/>
          </a:p>
        </p:txBody>
      </p:sp>
      <p:sp>
        <p:nvSpPr>
          <p:cNvPr id="3" name="Объект 2"/>
          <p:cNvSpPr>
            <a:spLocks noGrp="1"/>
          </p:cNvSpPr>
          <p:nvPr>
            <p:ph idx="1"/>
          </p:nvPr>
        </p:nvSpPr>
        <p:spPr/>
        <p:txBody>
          <a:bodyPr/>
          <a:lstStyle/>
          <a:p>
            <a:r>
              <a:rPr lang="ru-RU" dirty="0">
                <a:solidFill>
                  <a:srgbClr val="FF0066"/>
                </a:solidFill>
                <a:latin typeface="Times New Roman" pitchFamily="18" charset="0"/>
                <a:cs typeface="Times New Roman" pitchFamily="18" charset="0"/>
              </a:rPr>
              <a:t>Эмоционально-лабильный тип </a:t>
            </a:r>
            <a:r>
              <a:rPr lang="ru-RU" dirty="0">
                <a:latin typeface="Times New Roman" pitchFamily="18" charset="0"/>
                <a:cs typeface="Times New Roman" pitchFamily="18" charset="0"/>
              </a:rPr>
              <a:t>характеризуется крайней изменчивостью настроения,</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но отсутствует четкая </a:t>
            </a:r>
            <a:r>
              <a:rPr lang="ru-RU" dirty="0" err="1">
                <a:latin typeface="Times New Roman" pitchFamily="18" charset="0"/>
                <a:cs typeface="Times New Roman" pitchFamily="18" charset="0"/>
              </a:rPr>
              <a:t>фазность</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Смена настроения обусловлена экзогенными причинами.</a:t>
            </a:r>
          </a:p>
          <a:p>
            <a:r>
              <a:rPr lang="ru-RU" dirty="0">
                <a:latin typeface="Times New Roman" pitchFamily="18" charset="0"/>
                <a:cs typeface="Times New Roman" pitchFamily="18" charset="0"/>
              </a:rPr>
              <a:t>Обращает на себя внимание несоответствие повода для веселья или печали выраженности эмоциональной реакции.</a:t>
            </a:r>
          </a:p>
          <a:p>
            <a:r>
              <a:rPr lang="ru-RU" dirty="0">
                <a:latin typeface="Times New Roman" pitchFamily="18" charset="0"/>
                <a:cs typeface="Times New Roman" pitchFamily="18" charset="0"/>
              </a:rPr>
              <a:t>Такие люди склонны к психогенными невротическим реакциям.</a:t>
            </a:r>
            <a:endParaRPr lang="ru-RU" dirty="0"/>
          </a:p>
        </p:txBody>
      </p:sp>
      <p:pic>
        <p:nvPicPr>
          <p:cNvPr id="4" name="Рисунок 3" descr="3025__630x421_10619.jpg"/>
          <p:cNvPicPr>
            <a:picLocks noChangeAspect="1"/>
          </p:cNvPicPr>
          <p:nvPr/>
        </p:nvPicPr>
        <p:blipFill>
          <a:blip r:embed="rId2" cstate="print"/>
          <a:stretch>
            <a:fillRect/>
          </a:stretch>
        </p:blipFill>
        <p:spPr>
          <a:xfrm>
            <a:off x="9705761" y="595278"/>
            <a:ext cx="2486239" cy="1396837"/>
          </a:xfrm>
          <a:prstGeom prst="rect">
            <a:avLst/>
          </a:prstGeom>
        </p:spPr>
      </p:pic>
    </p:spTree>
    <p:extLst>
      <p:ext uri="{BB962C8B-B14F-4D97-AF65-F5344CB8AC3E}">
        <p14:creationId xmlns:p14="http://schemas.microsoft.com/office/powerpoint/2010/main" val="1177850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Астено</a:t>
            </a:r>
            <a:r>
              <a:rPr lang="ru-RU" dirty="0" smtClean="0"/>
              <a:t>-невротический тип</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Их невропатические черты начинают проявляться с детства. Уже в этом возрасте наблюдаются нарушения сна, недифференцированные страхи, расстройства аппетита, </a:t>
            </a:r>
            <a:r>
              <a:rPr lang="ru-RU" dirty="0" err="1" smtClean="0"/>
              <a:t>энурез</a:t>
            </a:r>
            <a:r>
              <a:rPr lang="ru-RU" dirty="0" smtClean="0"/>
              <a:t>, мнительность.</a:t>
            </a:r>
          </a:p>
          <a:p>
            <a:r>
              <a:rPr lang="ru-RU" dirty="0" smtClean="0"/>
              <a:t>Частые болезненные ощущения соматических нарушений (сердца, органов пищеварения и др.) и повышенное внимание к ним – отражают склонность к ипохондрии.</a:t>
            </a:r>
          </a:p>
          <a:p>
            <a:r>
              <a:rPr lang="ru-RU" dirty="0" smtClean="0"/>
              <a:t>Это постоянные посетители врачебных кабинетов (подчас различных и сразу нескольких).</a:t>
            </a:r>
          </a:p>
          <a:p>
            <a:r>
              <a:rPr lang="ru-RU" dirty="0"/>
              <a:t> </a:t>
            </a:r>
            <a:r>
              <a:rPr lang="ru-RU" dirty="0" smtClean="0"/>
              <a:t>Неврастеники внушаемы и дают сильные психогенные реакции на любой возможный диагноз.</a:t>
            </a:r>
          </a:p>
          <a:p>
            <a:r>
              <a:rPr lang="ru-RU" dirty="0" smtClean="0"/>
              <a:t>Социальная </a:t>
            </a:r>
            <a:r>
              <a:rPr lang="ru-RU" dirty="0" err="1" smtClean="0"/>
              <a:t>дезадаптация</a:t>
            </a:r>
            <a:r>
              <a:rPr lang="ru-RU" dirty="0" smtClean="0"/>
              <a:t> неврастеников проявляется в смущении и робости, которые они могут пытаться скрыть под маской внешней развязности.</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1797" y="577423"/>
            <a:ext cx="2420202" cy="1415150"/>
          </a:xfrm>
          <a:prstGeom prst="rect">
            <a:avLst/>
          </a:prstGeom>
        </p:spPr>
      </p:pic>
    </p:spTree>
    <p:extLst>
      <p:ext uri="{BB962C8B-B14F-4D97-AF65-F5344CB8AC3E}">
        <p14:creationId xmlns:p14="http://schemas.microsoft.com/office/powerpoint/2010/main" val="3799078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Сенситивный тип</a:t>
            </a:r>
            <a:endParaRPr lang="ru-RU" dirty="0"/>
          </a:p>
        </p:txBody>
      </p:sp>
      <p:sp>
        <p:nvSpPr>
          <p:cNvPr id="3" name="Объект 2"/>
          <p:cNvSpPr>
            <a:spLocks noGrp="1"/>
          </p:cNvSpPr>
          <p:nvPr>
            <p:ph idx="1"/>
          </p:nvPr>
        </p:nvSpPr>
        <p:spPr/>
        <p:txBody>
          <a:bodyPr>
            <a:normAutofit fontScale="92500" lnSpcReduction="10000"/>
          </a:bodyPr>
          <a:lstStyle/>
          <a:p>
            <a:r>
              <a:rPr lang="ru-RU" dirty="0">
                <a:solidFill>
                  <a:srgbClr val="FF0066"/>
                </a:solidFill>
                <a:latin typeface="Times New Roman" pitchFamily="18" charset="0"/>
                <a:cs typeface="Times New Roman" pitchFamily="18" charset="0"/>
              </a:rPr>
              <a:t>Сенситивный</a:t>
            </a:r>
            <a:r>
              <a:rPr lang="ru-RU" dirty="0">
                <a:latin typeface="Times New Roman" pitchFamily="18" charset="0"/>
                <a:cs typeface="Times New Roman" pitchFamily="18" charset="0"/>
              </a:rPr>
              <a:t> (тревожный, боязливый) тип личности отличается большой впечатлительностью, чувством собственной неполноценности. Как правило, такие люди среди посторонних или в незнакомой обстановке робки и застенчивы, общительны с теми, к кому привыкли</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Они пессимистичны, чрезвычайно ранимы, быстро устают физически. Могут быть отзывчивыми, добрыми, если попадают в атмосферу сочувствия со стороны близких, но, оставшись наедине, снова впадают в уныние.</a:t>
            </a:r>
          </a:p>
          <a:p>
            <a:r>
              <a:rPr lang="ru-RU" dirty="0" smtClean="0">
                <a:latin typeface="Times New Roman" pitchFamily="18" charset="0"/>
                <a:cs typeface="Times New Roman" pitchFamily="18" charset="0"/>
              </a:rPr>
              <a:t>Непереносимой для них оказывается ситуация, где они становятся объектом насмешек или подозрения в неблаговидных поступках, когда на их репутацию падает малейшая тень или когда они подвергаются несправедливым обвинениям.</a:t>
            </a:r>
            <a:endParaRPr lang="ru-RU" dirty="0">
              <a:latin typeface="Times New Roman" pitchFamily="18" charset="0"/>
              <a:cs typeface="Times New Roman" pitchFamily="18" charset="0"/>
            </a:endParaRPr>
          </a:p>
          <a:p>
            <a:endParaRPr lang="ru-RU" dirty="0"/>
          </a:p>
        </p:txBody>
      </p:sp>
      <p:pic>
        <p:nvPicPr>
          <p:cNvPr id="4" name="Рисунок 3" descr="preodolevaem-robost-i-zastenchivost-detey.jpg"/>
          <p:cNvPicPr>
            <a:picLocks noChangeAspect="1"/>
          </p:cNvPicPr>
          <p:nvPr/>
        </p:nvPicPr>
        <p:blipFill>
          <a:blip r:embed="rId2"/>
          <a:stretch>
            <a:fillRect/>
          </a:stretch>
        </p:blipFill>
        <p:spPr>
          <a:xfrm>
            <a:off x="9463485" y="609957"/>
            <a:ext cx="2728515" cy="1367480"/>
          </a:xfrm>
          <a:prstGeom prst="rect">
            <a:avLst/>
          </a:prstGeom>
        </p:spPr>
      </p:pic>
    </p:spTree>
    <p:extLst>
      <p:ext uri="{BB962C8B-B14F-4D97-AF65-F5344CB8AC3E}">
        <p14:creationId xmlns:p14="http://schemas.microsoft.com/office/powerpoint/2010/main" val="1549840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Психастенический тип</a:t>
            </a:r>
            <a:endParaRPr lang="ru-RU" dirty="0"/>
          </a:p>
        </p:txBody>
      </p:sp>
      <p:sp>
        <p:nvSpPr>
          <p:cNvPr id="3" name="Объект 2"/>
          <p:cNvSpPr>
            <a:spLocks noGrp="1"/>
          </p:cNvSpPr>
          <p:nvPr>
            <p:ph idx="1"/>
          </p:nvPr>
        </p:nvSpPr>
        <p:spPr/>
        <p:txBody>
          <a:bodyPr>
            <a:normAutofit fontScale="92500" lnSpcReduction="20000"/>
          </a:bodyPr>
          <a:lstStyle/>
          <a:p>
            <a:r>
              <a:rPr lang="ru-RU" dirty="0">
                <a:solidFill>
                  <a:schemeClr val="bg2">
                    <a:lumMod val="50000"/>
                  </a:schemeClr>
                </a:solidFill>
                <a:latin typeface="Times New Roman" pitchFamily="18" charset="0"/>
                <a:cs typeface="Times New Roman" pitchFamily="18" charset="0"/>
              </a:rPr>
              <a:t>Психастенические черты</a:t>
            </a:r>
            <a:r>
              <a:rPr lang="ru-RU" dirty="0">
                <a:solidFill>
                  <a:srgbClr val="007CCE"/>
                </a:solidFill>
                <a:latin typeface="Times New Roman" pitchFamily="18" charset="0"/>
                <a:cs typeface="Times New Roman" pitchFamily="18" charset="0"/>
              </a:rPr>
              <a:t> </a:t>
            </a:r>
            <a:r>
              <a:rPr lang="ru-RU" dirty="0">
                <a:latin typeface="Times New Roman" pitchFamily="18" charset="0"/>
                <a:cs typeface="Times New Roman" pitchFamily="18" charset="0"/>
              </a:rPr>
              <a:t>проявляются с 7-10 лет.</a:t>
            </a:r>
          </a:p>
          <a:p>
            <a:r>
              <a:rPr lang="ru-RU" dirty="0">
                <a:latin typeface="Times New Roman" pitchFamily="18" charset="0"/>
                <a:cs typeface="Times New Roman" pitchFamily="18" charset="0"/>
              </a:rPr>
              <a:t>Нерешительность, склонность к сомнениям, опасениям, навязчивости – основные черты психастеника.</a:t>
            </a:r>
          </a:p>
          <a:p>
            <a:r>
              <a:rPr lang="ru-RU" dirty="0">
                <a:latin typeface="Times New Roman" pitchFamily="18" charset="0"/>
                <a:cs typeface="Times New Roman" pitchFamily="18" charset="0"/>
              </a:rPr>
              <a:t>Возможные конфликты и неприятности волнуют психастеника значительно больше, чем реально происшедшие</a:t>
            </a:r>
            <a:r>
              <a:rPr lang="ru-RU" dirty="0" smtClean="0">
                <a:latin typeface="Times New Roman" pitchFamily="18" charset="0"/>
                <a:cs typeface="Times New Roman" pitchFamily="18" charset="0"/>
              </a:rPr>
              <a:t>.</a:t>
            </a:r>
          </a:p>
          <a:p>
            <a:r>
              <a:rPr lang="ru-RU" dirty="0">
                <a:latin typeface="Times New Roman" pitchFamily="18" charset="0"/>
                <a:cs typeface="Times New Roman" pitchFamily="18" charset="0"/>
              </a:rPr>
              <a:t>Часто развиваются ритуалы с пониманием их нелепости.</a:t>
            </a:r>
          </a:p>
          <a:p>
            <a:r>
              <a:rPr lang="ru-RU" dirty="0">
                <a:latin typeface="Times New Roman" pitchFamily="18" charset="0"/>
                <a:cs typeface="Times New Roman" pitchFamily="18" charset="0"/>
              </a:rPr>
              <a:t>Типичная форма реагирования на конфликтную ситуацию (истинную или потенциальную) - не предпринимает никаких попыток достигнуть цели, иногда активно уходит от решения своих проблем.</a:t>
            </a:r>
          </a:p>
          <a:p>
            <a:r>
              <a:rPr lang="ru-RU" dirty="0">
                <a:latin typeface="Times New Roman" pitchFamily="18" charset="0"/>
                <a:cs typeface="Times New Roman" pitchFamily="18" charset="0"/>
              </a:rPr>
              <a:t>Считается, что их поведение является своеобразным «иммунитетом» против сомнительных контактов.</a:t>
            </a:r>
          </a:p>
          <a:p>
            <a:endParaRPr lang="ru-RU" dirty="0">
              <a:latin typeface="Times New Roman" pitchFamily="18" charset="0"/>
              <a:cs typeface="Times New Roman" pitchFamily="18" charset="0"/>
            </a:endParaRPr>
          </a:p>
          <a:p>
            <a:endParaRPr lang="ru-RU" dirty="0"/>
          </a:p>
        </p:txBody>
      </p:sp>
      <p:pic>
        <p:nvPicPr>
          <p:cNvPr id="4" name="Рисунок 3" descr="TrAnPs2.jpg"/>
          <p:cNvPicPr>
            <a:picLocks noChangeAspect="1"/>
          </p:cNvPicPr>
          <p:nvPr/>
        </p:nvPicPr>
        <p:blipFill>
          <a:blip r:embed="rId2"/>
          <a:stretch>
            <a:fillRect/>
          </a:stretch>
        </p:blipFill>
        <p:spPr>
          <a:xfrm>
            <a:off x="9861696" y="554978"/>
            <a:ext cx="2425838" cy="1530541"/>
          </a:xfrm>
          <a:prstGeom prst="rect">
            <a:avLst/>
          </a:prstGeom>
          <a:ln>
            <a:noFill/>
          </a:ln>
          <a:effectLst>
            <a:softEdge rad="112500"/>
          </a:effectLst>
        </p:spPr>
      </p:pic>
    </p:spTree>
    <p:extLst>
      <p:ext uri="{BB962C8B-B14F-4D97-AF65-F5344CB8AC3E}">
        <p14:creationId xmlns:p14="http://schemas.microsoft.com/office/powerpoint/2010/main" val="3043368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Шизоидный тип</a:t>
            </a:r>
            <a:endParaRPr lang="ru-RU" dirty="0"/>
          </a:p>
        </p:txBody>
      </p:sp>
      <p:sp>
        <p:nvSpPr>
          <p:cNvPr id="3" name="Объект 2"/>
          <p:cNvSpPr>
            <a:spLocks noGrp="1"/>
          </p:cNvSpPr>
          <p:nvPr>
            <p:ph idx="1"/>
          </p:nvPr>
        </p:nvSpPr>
        <p:spPr/>
        <p:txBody>
          <a:bodyPr>
            <a:normAutofit fontScale="92500" lnSpcReduction="10000"/>
          </a:bodyPr>
          <a:lstStyle/>
          <a:p>
            <a:r>
              <a:rPr lang="ru-RU" dirty="0">
                <a:solidFill>
                  <a:srgbClr val="FF0066"/>
                </a:solidFill>
                <a:latin typeface="Times New Roman" pitchFamily="18" charset="0"/>
                <a:cs typeface="Times New Roman" pitchFamily="18" charset="0"/>
              </a:rPr>
              <a:t>Шизоидный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интровертированный</a:t>
            </a:r>
            <a:r>
              <a:rPr lang="ru-RU" dirty="0">
                <a:latin typeface="Times New Roman" pitchFamily="18" charset="0"/>
                <a:cs typeface="Times New Roman" pitchFamily="18" charset="0"/>
              </a:rPr>
              <a:t>) тип личности характеризуется замкнутостью, формальные контакты, как правило, не затруднены, зато непосильной задачей часто оказываются эмоциональные контакты. Замкнутость, сочетаясь с внешней сдержанностью и холодностью, проявляется в неумении откликнуться на радость, печаль или опасения другого человека, в недостатке сопереживания</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У </a:t>
            </a:r>
            <a:r>
              <a:rPr lang="ru-RU" dirty="0" err="1" smtClean="0">
                <a:latin typeface="Times New Roman" pitchFamily="18" charset="0"/>
                <a:cs typeface="Times New Roman" pitchFamily="18" charset="0"/>
              </a:rPr>
              <a:t>шизоидов</a:t>
            </a:r>
            <a:r>
              <a:rPr lang="ru-RU" dirty="0" smtClean="0">
                <a:latin typeface="Times New Roman" pitchFamily="18" charset="0"/>
                <a:cs typeface="Times New Roman" pitchFamily="18" charset="0"/>
              </a:rPr>
              <a:t> обычно отсутствует непосредственное «чутье» действительности. В поступках их нередко можно обнаружить недостаток такта и полное неумение считаться с чужими интересами.</a:t>
            </a:r>
          </a:p>
          <a:p>
            <a:r>
              <a:rPr lang="ru-RU" dirty="0" smtClean="0">
                <a:latin typeface="Times New Roman" pitchFamily="18" charset="0"/>
                <a:cs typeface="Times New Roman" pitchFamily="18" charset="0"/>
              </a:rPr>
              <a:t>В работе они редко следуют чужим указаниям, упрямо делая все так, как им нравится, руководствуясь иной раз своими аутистическими и малопонятными соображениями.</a:t>
            </a:r>
            <a:endParaRPr lang="ru-RU" dirty="0">
              <a:latin typeface="Times New Roman" pitchFamily="18" charset="0"/>
              <a:cs typeface="Times New Roman" pitchFamily="18" charset="0"/>
            </a:endParaRPr>
          </a:p>
          <a:p>
            <a:endParaRPr lang="ru-RU" dirty="0"/>
          </a:p>
        </p:txBody>
      </p:sp>
      <p:pic>
        <p:nvPicPr>
          <p:cNvPr id="4" name="Рисунок 3" descr="655209.jpg"/>
          <p:cNvPicPr>
            <a:picLocks noChangeAspect="1"/>
          </p:cNvPicPr>
          <p:nvPr/>
        </p:nvPicPr>
        <p:blipFill>
          <a:blip r:embed="rId2"/>
          <a:stretch>
            <a:fillRect/>
          </a:stretch>
        </p:blipFill>
        <p:spPr>
          <a:xfrm>
            <a:off x="10294182" y="586854"/>
            <a:ext cx="1993352" cy="1514861"/>
          </a:xfrm>
          <a:prstGeom prst="rect">
            <a:avLst/>
          </a:prstGeom>
          <a:ln>
            <a:noFill/>
          </a:ln>
          <a:effectLst>
            <a:softEdge rad="112500"/>
          </a:effectLst>
        </p:spPr>
      </p:pic>
    </p:spTree>
    <p:extLst>
      <p:ext uri="{BB962C8B-B14F-4D97-AF65-F5344CB8AC3E}">
        <p14:creationId xmlns:p14="http://schemas.microsoft.com/office/powerpoint/2010/main" val="3566896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Эпилептоидный тип</a:t>
            </a:r>
            <a:endParaRPr lang="ru-RU" dirty="0"/>
          </a:p>
        </p:txBody>
      </p:sp>
      <p:sp>
        <p:nvSpPr>
          <p:cNvPr id="3" name="Объект 2"/>
          <p:cNvSpPr>
            <a:spLocks noGrp="1"/>
          </p:cNvSpPr>
          <p:nvPr>
            <p:ph idx="1"/>
          </p:nvPr>
        </p:nvSpPr>
        <p:spPr/>
        <p:txBody>
          <a:bodyPr>
            <a:normAutofit lnSpcReduction="10000"/>
          </a:bodyPr>
          <a:lstStyle/>
          <a:p>
            <a:r>
              <a:rPr lang="ru-RU" dirty="0" smtClean="0">
                <a:latin typeface="Times New Roman" pitchFamily="18" charset="0"/>
                <a:cs typeface="Times New Roman" pitchFamily="18" charset="0"/>
              </a:rPr>
              <a:t>Характеризуется сочетанием 3 основных признаков: а) крайней раздражительностью, вплоть до ярости; б) приступами аффективных </a:t>
            </a:r>
            <a:r>
              <a:rPr lang="ru-RU" dirty="0" err="1" smtClean="0">
                <a:latin typeface="Times New Roman" pitchFamily="18" charset="0"/>
                <a:cs typeface="Times New Roman" pitchFamily="18" charset="0"/>
              </a:rPr>
              <a:t>расстройсвттв</a:t>
            </a:r>
            <a:r>
              <a:rPr lang="ru-RU" dirty="0" smtClean="0">
                <a:latin typeface="Times New Roman" pitchFamily="18" charset="0"/>
                <a:cs typeface="Times New Roman" pitchFamily="18" charset="0"/>
              </a:rPr>
              <a:t> (тоски, гнева, страха); в) моральными дефектами (асоциальными установками), впрочем последняя особенность может быть скрытой и обнаруживаться, напротив, в преувеличенной </a:t>
            </a:r>
            <a:r>
              <a:rPr lang="ru-RU" dirty="0" err="1" smtClean="0">
                <a:latin typeface="Times New Roman" pitchFamily="18" charset="0"/>
                <a:cs typeface="Times New Roman" pitchFamily="18" charset="0"/>
              </a:rPr>
              <a:t>гиперсоциальности</a:t>
            </a:r>
            <a:r>
              <a:rPr lang="ru-RU" dirty="0" smtClean="0">
                <a:latin typeface="Times New Roman" pitchFamily="18" charset="0"/>
                <a:cs typeface="Times New Roman" pitchFamily="18" charset="0"/>
              </a:rPr>
              <a:t>, в подчеркнуто строгом соблюдении моральных норм, доходящем до ханжества.</a:t>
            </a:r>
          </a:p>
          <a:p>
            <a:r>
              <a:rPr lang="ru-RU" dirty="0" smtClean="0">
                <a:solidFill>
                  <a:srgbClr val="0070C0"/>
                </a:solidFill>
                <a:latin typeface="Times New Roman" pitchFamily="18" charset="0"/>
                <a:cs typeface="Times New Roman" pitchFamily="18" charset="0"/>
              </a:rPr>
              <a:t>Эпилептоидные </a:t>
            </a:r>
            <a:r>
              <a:rPr lang="ru-RU" dirty="0">
                <a:solidFill>
                  <a:srgbClr val="0070C0"/>
                </a:solidFill>
                <a:latin typeface="Times New Roman" pitchFamily="18" charset="0"/>
                <a:cs typeface="Times New Roman" pitchFamily="18" charset="0"/>
              </a:rPr>
              <a:t>черты </a:t>
            </a:r>
            <a:r>
              <a:rPr lang="ru-RU" dirty="0">
                <a:latin typeface="Times New Roman" pitchFamily="18" charset="0"/>
                <a:cs typeface="Times New Roman" pitchFamily="18" charset="0"/>
              </a:rPr>
              <a:t>группируются вокруг двух полюсов: с одной стороны, взрывчатость, жестокость, значительная сила инстинктивных влечений; с другой – педантизм, аккуратность, вязкость и ригидность.</a:t>
            </a:r>
          </a:p>
          <a:p>
            <a:endParaRPr lang="ru-RU" dirty="0"/>
          </a:p>
        </p:txBody>
      </p:sp>
      <p:pic>
        <p:nvPicPr>
          <p:cNvPr id="4" name="Рисунок 3" descr="epileptoid.jpg"/>
          <p:cNvPicPr>
            <a:picLocks noChangeAspect="1"/>
          </p:cNvPicPr>
          <p:nvPr/>
        </p:nvPicPr>
        <p:blipFill>
          <a:blip r:embed="rId2"/>
          <a:stretch>
            <a:fillRect/>
          </a:stretch>
        </p:blipFill>
        <p:spPr>
          <a:xfrm>
            <a:off x="9880979" y="613433"/>
            <a:ext cx="2311021" cy="1365492"/>
          </a:xfrm>
          <a:prstGeom prst="rect">
            <a:avLst/>
          </a:prstGeom>
        </p:spPr>
      </p:pic>
      <p:pic>
        <p:nvPicPr>
          <p:cNvPr id="5" name="Рисунок 4" descr="загружено.jpg"/>
          <p:cNvPicPr>
            <a:picLocks noChangeAspect="1"/>
          </p:cNvPicPr>
          <p:nvPr/>
        </p:nvPicPr>
        <p:blipFill>
          <a:blip r:embed="rId3"/>
          <a:stretch>
            <a:fillRect/>
          </a:stretch>
        </p:blipFill>
        <p:spPr>
          <a:xfrm>
            <a:off x="0" y="613433"/>
            <a:ext cx="2881656" cy="1365492"/>
          </a:xfrm>
          <a:prstGeom prst="rect">
            <a:avLst/>
          </a:prstGeom>
        </p:spPr>
      </p:pic>
    </p:spTree>
    <p:extLst>
      <p:ext uri="{BB962C8B-B14F-4D97-AF65-F5344CB8AC3E}">
        <p14:creationId xmlns:p14="http://schemas.microsoft.com/office/powerpoint/2010/main" val="3943697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История проблемы</a:t>
            </a:r>
            <a:endParaRPr lang="ru-RU" dirty="0"/>
          </a:p>
        </p:txBody>
      </p:sp>
      <p:sp>
        <p:nvSpPr>
          <p:cNvPr id="3" name="Объект 2"/>
          <p:cNvSpPr>
            <a:spLocks noGrp="1"/>
          </p:cNvSpPr>
          <p:nvPr>
            <p:ph idx="1"/>
          </p:nvPr>
        </p:nvSpPr>
        <p:spPr/>
        <p:txBody>
          <a:bodyPr/>
          <a:lstStyle/>
          <a:p>
            <a:pPr algn="just"/>
            <a:r>
              <a:rPr lang="ru-RU" dirty="0" smtClean="0"/>
              <a:t>Именно описания этих двух типов положили начало конституциональному подходу к анализу индивидуальности, развиваемому в современной психологии, психотерапии и психиатрии.</a:t>
            </a:r>
          </a:p>
          <a:p>
            <a:pPr algn="just"/>
            <a:r>
              <a:rPr lang="ru-RU" dirty="0" smtClean="0"/>
              <a:t>Основной идеей этого подхода стало установление корреляции между типами телесной конституции, с одной стороны, и конкретными психическими заболеваниями – с другой.</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743" y="522790"/>
            <a:ext cx="1785257" cy="1541813"/>
          </a:xfrm>
          <a:prstGeom prst="rect">
            <a:avLst/>
          </a:prstGeom>
        </p:spPr>
      </p:pic>
    </p:spTree>
    <p:extLst>
      <p:ext uri="{BB962C8B-B14F-4D97-AF65-F5344CB8AC3E}">
        <p14:creationId xmlns:p14="http://schemas.microsoft.com/office/powerpoint/2010/main" val="3115337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Истероидный</a:t>
            </a:r>
            <a:r>
              <a:rPr lang="ru-RU" dirty="0" smtClean="0"/>
              <a:t> тип</a:t>
            </a:r>
            <a:endParaRPr lang="ru-RU" dirty="0"/>
          </a:p>
        </p:txBody>
      </p:sp>
      <p:sp>
        <p:nvSpPr>
          <p:cNvPr id="3" name="Объект 2"/>
          <p:cNvSpPr>
            <a:spLocks noGrp="1"/>
          </p:cNvSpPr>
          <p:nvPr>
            <p:ph idx="1"/>
          </p:nvPr>
        </p:nvSpPr>
        <p:spPr/>
        <p:txBody>
          <a:bodyPr/>
          <a:lstStyle/>
          <a:p>
            <a:r>
              <a:rPr lang="ru-RU" dirty="0">
                <a:latin typeface="Times New Roman" pitchFamily="18" charset="0"/>
                <a:cs typeface="Times New Roman" pitchFamily="18" charset="0"/>
              </a:rPr>
              <a:t>Характерные черты: эгоцентризм, стремление быть в центре внимания, </a:t>
            </a:r>
            <a:r>
              <a:rPr lang="ru-RU" dirty="0" err="1">
                <a:latin typeface="Times New Roman" pitchFamily="18" charset="0"/>
                <a:cs typeface="Times New Roman" pitchFamily="18" charset="0"/>
              </a:rPr>
              <a:t>демонстративность</a:t>
            </a:r>
            <a:r>
              <a:rPr lang="ru-RU" dirty="0">
                <a:latin typeface="Times New Roman" pitchFamily="18" charset="0"/>
                <a:cs typeface="Times New Roman" pitchFamily="18" charset="0"/>
              </a:rPr>
              <a:t> поведения, выраженная эмоциональная неустойчивость.</a:t>
            </a:r>
          </a:p>
          <a:p>
            <a:r>
              <a:rPr lang="ru-RU" dirty="0">
                <a:latin typeface="Times New Roman" pitchFamily="18" charset="0"/>
                <a:cs typeface="Times New Roman" pitchFamily="18" charset="0"/>
              </a:rPr>
              <a:t>Важные черты: внушаемость, лживость, склонность к фантазированию. Лживость особая – часто сам верит в то, что говорит</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Их </a:t>
            </a:r>
            <a:r>
              <a:rPr lang="ru-RU" dirty="0" smtClean="0">
                <a:latin typeface="Times New Roman" pitchFamily="18" charset="0"/>
                <a:cs typeface="Times New Roman" pitchFamily="18" charset="0"/>
              </a:rPr>
              <a:t>привязанности</a:t>
            </a:r>
            <a:r>
              <a:rPr lang="ru-RU" dirty="0" smtClean="0">
                <a:latin typeface="Times New Roman" pitchFamily="18" charset="0"/>
                <a:cs typeface="Times New Roman" pitchFamily="18" charset="0"/>
              </a:rPr>
              <a:t>, интересы, чувства поверхностны и во многом зависят от окружающих, так как рассчитаны на внешний эффект.</a:t>
            </a:r>
            <a:endParaRPr lang="ru-RU" dirty="0">
              <a:latin typeface="Times New Roman" pitchFamily="18" charset="0"/>
              <a:cs typeface="Times New Roman" pitchFamily="18" charset="0"/>
            </a:endParaRPr>
          </a:p>
          <a:p>
            <a:endParaRPr lang="ru-RU" dirty="0"/>
          </a:p>
        </p:txBody>
      </p:sp>
      <p:pic>
        <p:nvPicPr>
          <p:cNvPr id="4" name="Рисунок 3" descr="muzhskaya-isterika.jpg"/>
          <p:cNvPicPr>
            <a:picLocks noChangeAspect="1"/>
          </p:cNvPicPr>
          <p:nvPr/>
        </p:nvPicPr>
        <p:blipFill>
          <a:blip r:embed="rId2"/>
          <a:stretch>
            <a:fillRect/>
          </a:stretch>
        </p:blipFill>
        <p:spPr>
          <a:xfrm>
            <a:off x="9758149" y="600501"/>
            <a:ext cx="2433851" cy="1378425"/>
          </a:xfrm>
          <a:prstGeom prst="rect">
            <a:avLst/>
          </a:prstGeom>
        </p:spPr>
      </p:pic>
    </p:spTree>
    <p:extLst>
      <p:ext uri="{BB962C8B-B14F-4D97-AF65-F5344CB8AC3E}">
        <p14:creationId xmlns:p14="http://schemas.microsoft.com/office/powerpoint/2010/main" val="4248452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Неустойчивый тип</a:t>
            </a:r>
            <a:endParaRPr lang="ru-RU" dirty="0"/>
          </a:p>
        </p:txBody>
      </p:sp>
      <p:sp>
        <p:nvSpPr>
          <p:cNvPr id="3" name="Объект 2"/>
          <p:cNvSpPr>
            <a:spLocks noGrp="1"/>
          </p:cNvSpPr>
          <p:nvPr>
            <p:ph idx="1"/>
          </p:nvPr>
        </p:nvSpPr>
        <p:spPr/>
        <p:txBody>
          <a:bodyPr>
            <a:normAutofit fontScale="92500" lnSpcReduction="10000"/>
          </a:bodyPr>
          <a:lstStyle/>
          <a:p>
            <a:r>
              <a:rPr lang="ru-RU" dirty="0">
                <a:latin typeface="Times New Roman" pitchFamily="18" charset="0"/>
                <a:cs typeface="Times New Roman" pitchFamily="18" charset="0"/>
              </a:rPr>
              <a:t>Речь идет о неустойчивости воли.</a:t>
            </a:r>
          </a:p>
          <a:p>
            <a:r>
              <a:rPr lang="ru-RU" dirty="0">
                <a:latin typeface="Times New Roman" pitchFamily="18" charset="0"/>
                <a:cs typeface="Times New Roman" pitchFamily="18" charset="0"/>
              </a:rPr>
              <a:t>Обращают внимание: высокая двигательная активность, непоседливость, отсутствует способность к целенаправленной деятельности, что наиболее проявляется с началом школы.</a:t>
            </a:r>
          </a:p>
          <a:p>
            <a:r>
              <a:rPr lang="ru-RU" dirty="0">
                <a:latin typeface="Times New Roman" pitchFamily="18" charset="0"/>
                <a:cs typeface="Times New Roman" pitchFamily="18" charset="0"/>
              </a:rPr>
              <a:t>Присущ гедонизм – неудержимая тяга к удовольствиям и наслаждениям</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Характеризуется полной реактивностью, которая целиком определяется внешней средой. Не имея глубоких интересов и привязанностей – они скучают в одиночестве, но хорошо чувствуют себя в компаниях.</a:t>
            </a:r>
          </a:p>
          <a:p>
            <a:r>
              <a:rPr lang="ru-RU" dirty="0" smtClean="0">
                <a:latin typeface="Times New Roman" pitchFamily="18" charset="0"/>
                <a:cs typeface="Times New Roman" pitchFamily="18" charset="0"/>
              </a:rPr>
              <a:t>В работе они несамостоятельны, хотя и способны увлечься ею (но ненадолго), беспорядочны, неаккуратны и, наконец, ленивы.</a:t>
            </a:r>
            <a:endParaRPr lang="ru-RU" dirty="0">
              <a:latin typeface="Times New Roman" pitchFamily="18" charset="0"/>
              <a:cs typeface="Times New Roman" pitchFamily="18" charset="0"/>
            </a:endParaRPr>
          </a:p>
          <a:p>
            <a:endParaRPr lang="ru-RU" dirty="0"/>
          </a:p>
        </p:txBody>
      </p:sp>
      <p:pic>
        <p:nvPicPr>
          <p:cNvPr id="4" name="Рисунок 3" descr="988010_original.jpg"/>
          <p:cNvPicPr>
            <a:picLocks noChangeAspect="1"/>
          </p:cNvPicPr>
          <p:nvPr/>
        </p:nvPicPr>
        <p:blipFill>
          <a:blip r:embed="rId2" cstate="print"/>
          <a:stretch>
            <a:fillRect/>
          </a:stretch>
        </p:blipFill>
        <p:spPr>
          <a:xfrm>
            <a:off x="10294182" y="618357"/>
            <a:ext cx="1897817" cy="1387864"/>
          </a:xfrm>
          <a:prstGeom prst="rect">
            <a:avLst/>
          </a:prstGeom>
        </p:spPr>
      </p:pic>
    </p:spTree>
    <p:extLst>
      <p:ext uri="{BB962C8B-B14F-4D97-AF65-F5344CB8AC3E}">
        <p14:creationId xmlns:p14="http://schemas.microsoft.com/office/powerpoint/2010/main" val="200671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Конформный тип</a:t>
            </a:r>
            <a:endParaRPr lang="ru-RU" dirty="0"/>
          </a:p>
        </p:txBody>
      </p:sp>
      <p:sp>
        <p:nvSpPr>
          <p:cNvPr id="3" name="Объект 2"/>
          <p:cNvSpPr>
            <a:spLocks noGrp="1"/>
          </p:cNvSpPr>
          <p:nvPr>
            <p:ph idx="1"/>
          </p:nvPr>
        </p:nvSpPr>
        <p:spPr>
          <a:xfrm>
            <a:off x="680321" y="2183642"/>
            <a:ext cx="9613861" cy="4230805"/>
          </a:xfrm>
        </p:spPr>
        <p:txBody>
          <a:bodyPr>
            <a:noAutofit/>
          </a:bodyPr>
          <a:lstStyle/>
          <a:p>
            <a:r>
              <a:rPr lang="ru-RU" sz="1800" dirty="0" smtClean="0"/>
              <a:t>Главный отличительный признак этой группы людей – чрезмерная </a:t>
            </a:r>
            <a:r>
              <a:rPr lang="ru-RU" sz="1800" dirty="0" err="1" smtClean="0"/>
              <a:t>конформность</a:t>
            </a:r>
            <a:r>
              <a:rPr lang="ru-RU" sz="1800" dirty="0" smtClean="0"/>
              <a:t>, почти полное отсутствие собственной инициативы. </a:t>
            </a:r>
          </a:p>
          <a:p>
            <a:r>
              <a:rPr lang="ru-RU" sz="1800" dirty="0" smtClean="0"/>
              <a:t>Представители этой группы обычно ориентируются на свое непосредственное социальное окружение, однако не ищут в нем наиболее ярких примеров для подражания, но стремятся думать, действовать, «быть – как все».</a:t>
            </a:r>
          </a:p>
          <a:p>
            <a:r>
              <a:rPr lang="ru-RU" sz="1800" dirty="0" smtClean="0"/>
              <a:t>Неумение противостоять любому внешнему влиянию, внушаемость и консерватизм делают их ревностными слугами общепринятых мнений, дежурной моды и др., способными выражать банальные истины в напыщенной (нередко усложненной) форме и с самым торжественным видом.</a:t>
            </a:r>
          </a:p>
          <a:p>
            <a:r>
              <a:rPr lang="ru-RU" sz="1800" dirty="0" smtClean="0"/>
              <a:t>Умелое и точное следование шаблону (например, модному фасону одежды или авторитетному, но, как правило, частному, лишенному контекста предписанию) сопровождается ощущением собственной значимости, доходящем до горделивого самодовольства.</a:t>
            </a:r>
            <a:endParaRPr lang="ru-RU"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4376" y="593964"/>
            <a:ext cx="2597624" cy="1399466"/>
          </a:xfrm>
          <a:prstGeom prst="rect">
            <a:avLst/>
          </a:prstGeom>
        </p:spPr>
      </p:pic>
    </p:spTree>
    <p:extLst>
      <p:ext uri="{BB962C8B-B14F-4D97-AF65-F5344CB8AC3E}">
        <p14:creationId xmlns:p14="http://schemas.microsoft.com/office/powerpoint/2010/main" val="3383849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Застревающий тип</a:t>
            </a:r>
            <a:endParaRPr lang="ru-RU" dirty="0"/>
          </a:p>
        </p:txBody>
      </p:sp>
      <p:sp>
        <p:nvSpPr>
          <p:cNvPr id="3" name="Объект 2"/>
          <p:cNvSpPr>
            <a:spLocks noGrp="1"/>
          </p:cNvSpPr>
          <p:nvPr>
            <p:ph idx="1"/>
          </p:nvPr>
        </p:nvSpPr>
        <p:spPr>
          <a:xfrm>
            <a:off x="680320" y="1970644"/>
            <a:ext cx="9613861" cy="4132166"/>
          </a:xfrm>
        </p:spPr>
        <p:txBody>
          <a:bodyPr>
            <a:noAutofit/>
          </a:bodyPr>
          <a:lstStyle/>
          <a:p>
            <a:r>
              <a:rPr lang="ru-RU" sz="1800" dirty="0" smtClean="0"/>
              <a:t>Характеризуется развитой и конкретно направленной волей.</a:t>
            </a:r>
          </a:p>
          <a:p>
            <a:r>
              <a:rPr lang="ru-RU" sz="1800" dirty="0" smtClean="0"/>
              <a:t>Наблюдается соблазн властвовать, которому они часто поддаются, хотя подавление других не всегда является умышленным.</a:t>
            </a:r>
          </a:p>
          <a:p>
            <a:r>
              <a:rPr lang="ru-RU" sz="1800" dirty="0" smtClean="0"/>
              <a:t>Они могут быть навязчивыми в общении и инертными в выполнении различных дел. Мелочной скрупулезностью в делах они могут терроризировать окружающих.</a:t>
            </a:r>
          </a:p>
          <a:p>
            <a:r>
              <a:rPr lang="ru-RU" sz="1800" dirty="0" smtClean="0"/>
              <a:t>Люди с таким характером злопамятны, но это определяется не их принципами, а тем, что неприятные образы и эмоции легко вспоминаются и все переживается так, как будто было вчера. Неприятности не забываются, а наслаиваются одна на другую, накапливаются.</a:t>
            </a:r>
          </a:p>
          <a:p>
            <a:r>
              <a:rPr lang="ru-RU" sz="1800" dirty="0" smtClean="0"/>
              <a:t>Логико-понятийное мышление этого типа личности развивается за счет заимствования от окружающих новых мыслей, причем их того, что слышно вокруг, воспринимается лишь то, что имеет отношение непосредственно к предмету внимания.</a:t>
            </a:r>
          </a:p>
          <a:p>
            <a:r>
              <a:rPr lang="ru-RU" sz="1800" dirty="0" smtClean="0"/>
              <a:t>Если он поставил себе цель, то эмоционально привяжется к ней, «застрянет» на ней и будет устойчивым  эмоциональном стремлении к ее достижению. Его цели внешние конкретные: власть, авторитет</a:t>
            </a:r>
            <a:r>
              <a:rPr lang="ru-RU" sz="2000" dirty="0" smtClean="0"/>
              <a:t>, </a:t>
            </a:r>
            <a:r>
              <a:rPr lang="ru-RU" sz="1800" dirty="0" smtClean="0"/>
              <a:t>успех.</a:t>
            </a:r>
            <a:endParaRPr lang="ru-RU"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036" y="608464"/>
            <a:ext cx="2351964" cy="1370466"/>
          </a:xfrm>
          <a:prstGeom prst="rect">
            <a:avLst/>
          </a:prstGeom>
        </p:spPr>
      </p:pic>
    </p:spTree>
    <p:extLst>
      <p:ext uri="{BB962C8B-B14F-4D97-AF65-F5344CB8AC3E}">
        <p14:creationId xmlns:p14="http://schemas.microsoft.com/office/powerpoint/2010/main" val="2560399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за внимание!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6409" y="2072207"/>
            <a:ext cx="5281684" cy="4587900"/>
          </a:xfrm>
        </p:spPr>
      </p:pic>
    </p:spTree>
    <p:extLst>
      <p:ext uri="{BB962C8B-B14F-4D97-AF65-F5344CB8AC3E}">
        <p14:creationId xmlns:p14="http://schemas.microsoft.com/office/powerpoint/2010/main" val="132679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Основные теории темперамента: Гиппократ и Гален, </a:t>
            </a:r>
            <a:r>
              <a:rPr lang="ru-RU" sz="3200" dirty="0" err="1" smtClean="0"/>
              <a:t>И.П.Павлов</a:t>
            </a:r>
            <a:r>
              <a:rPr lang="ru-RU" sz="3200" dirty="0" smtClean="0"/>
              <a:t>, Я. </a:t>
            </a:r>
            <a:r>
              <a:rPr lang="ru-RU" sz="3200" dirty="0" err="1" smtClean="0"/>
              <a:t>Стреляу</a:t>
            </a:r>
            <a:endParaRPr lang="ru-RU" sz="3200" dirty="0"/>
          </a:p>
        </p:txBody>
      </p:sp>
      <p:sp>
        <p:nvSpPr>
          <p:cNvPr id="3" name="Объект 2"/>
          <p:cNvSpPr>
            <a:spLocks noGrp="1"/>
          </p:cNvSpPr>
          <p:nvPr>
            <p:ph idx="1"/>
          </p:nvPr>
        </p:nvSpPr>
        <p:spPr/>
        <p:txBody>
          <a:bodyPr/>
          <a:lstStyle/>
          <a:p>
            <a:pPr algn="just"/>
            <a:r>
              <a:rPr lang="ru-RU" dirty="0" smtClean="0">
                <a:solidFill>
                  <a:srgbClr val="FFFF00"/>
                </a:solidFill>
              </a:rPr>
              <a:t>Темперамент</a:t>
            </a:r>
            <a:r>
              <a:rPr lang="ru-RU" dirty="0" smtClean="0"/>
              <a:t> (лат.</a:t>
            </a:r>
            <a:r>
              <a:rPr lang="en-US" dirty="0" err="1" smtClean="0"/>
              <a:t>temperamentum</a:t>
            </a:r>
            <a:r>
              <a:rPr lang="en-US" dirty="0" smtClean="0"/>
              <a:t> – </a:t>
            </a:r>
            <a:r>
              <a:rPr lang="ru-RU" dirty="0" smtClean="0"/>
              <a:t>надлежащее соотношение черт, от </a:t>
            </a:r>
            <a:r>
              <a:rPr lang="en-US" dirty="0" err="1" smtClean="0"/>
              <a:t>tempero</a:t>
            </a:r>
            <a:r>
              <a:rPr lang="en-US" dirty="0" smtClean="0"/>
              <a:t> – </a:t>
            </a:r>
            <a:r>
              <a:rPr lang="ru-RU" dirty="0" smtClean="0"/>
              <a:t>смешиваю в надлежащем соотношении) – характеристика индивидуума со стороны динамических особенностей его психической деятельности, т.е. темпа, быстроты, интенсивности составляющих эту деятельность психических процессов и состояний.</a:t>
            </a:r>
          </a:p>
          <a:p>
            <a:pPr algn="just"/>
            <a:r>
              <a:rPr lang="ru-RU" dirty="0" smtClean="0"/>
              <a:t>Анализ внутренней структуры темперамента приводит к выделению трех главных, ведущих компонентов темперамента, относящихся </a:t>
            </a:r>
            <a:r>
              <a:rPr lang="ru-RU" dirty="0" smtClean="0">
                <a:solidFill>
                  <a:srgbClr val="FFC000"/>
                </a:solidFill>
              </a:rPr>
              <a:t>к сферам общей активности индивида, его моторики и эмоциональности.</a:t>
            </a:r>
            <a:endParaRPr lang="ru-RU" dirty="0">
              <a:solidFill>
                <a:srgbClr val="FFC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182" y="609600"/>
            <a:ext cx="1897818" cy="1393371"/>
          </a:xfrm>
          <a:prstGeom prst="rect">
            <a:avLst/>
          </a:prstGeom>
        </p:spPr>
      </p:pic>
    </p:spTree>
    <p:extLst>
      <p:ext uri="{BB962C8B-B14F-4D97-AF65-F5344CB8AC3E}">
        <p14:creationId xmlns:p14="http://schemas.microsoft.com/office/powerpoint/2010/main" val="612843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Темперамент</a:t>
            </a:r>
            <a:endParaRPr lang="ru-RU" dirty="0"/>
          </a:p>
        </p:txBody>
      </p:sp>
      <p:sp>
        <p:nvSpPr>
          <p:cNvPr id="3" name="Объект 2"/>
          <p:cNvSpPr>
            <a:spLocks noGrp="1"/>
          </p:cNvSpPr>
          <p:nvPr>
            <p:ph idx="1"/>
          </p:nvPr>
        </p:nvSpPr>
        <p:spPr/>
        <p:txBody>
          <a:bodyPr/>
          <a:lstStyle/>
          <a:p>
            <a:pPr algn="just"/>
            <a:r>
              <a:rPr lang="ru-RU" dirty="0" smtClean="0">
                <a:solidFill>
                  <a:srgbClr val="FFC000"/>
                </a:solidFill>
              </a:rPr>
              <a:t>Общая психическая активность </a:t>
            </a:r>
            <a:r>
              <a:rPr lang="ru-RU" dirty="0" smtClean="0"/>
              <a:t>заключается главным образом в тенденции личности к самовыражению, эффективному освоению и преобразованию внешней действительности.</a:t>
            </a:r>
          </a:p>
          <a:p>
            <a:pPr algn="just"/>
            <a:r>
              <a:rPr lang="ru-RU" dirty="0" smtClean="0"/>
              <a:t>Степени активности распределяются от вялости, инертности и пассивного </a:t>
            </a:r>
            <a:r>
              <a:rPr lang="ru-RU" dirty="0" err="1" smtClean="0"/>
              <a:t>созерцательства</a:t>
            </a:r>
            <a:r>
              <a:rPr lang="ru-RU" dirty="0" smtClean="0"/>
              <a:t> на одном полюсе до высших степеней энергии , мощной стремительности действий и постоянного подъема – на другом.</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257" y="621280"/>
            <a:ext cx="1770743" cy="1344833"/>
          </a:xfrm>
          <a:prstGeom prst="rect">
            <a:avLst/>
          </a:prstGeom>
        </p:spPr>
      </p:pic>
    </p:spTree>
    <p:extLst>
      <p:ext uri="{BB962C8B-B14F-4D97-AF65-F5344CB8AC3E}">
        <p14:creationId xmlns:p14="http://schemas.microsoft.com/office/powerpoint/2010/main" val="542945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Темперамент</a:t>
            </a:r>
            <a:endParaRPr lang="ru-RU" dirty="0"/>
          </a:p>
        </p:txBody>
      </p:sp>
      <p:sp>
        <p:nvSpPr>
          <p:cNvPr id="3" name="Объект 2"/>
          <p:cNvSpPr>
            <a:spLocks noGrp="1"/>
          </p:cNvSpPr>
          <p:nvPr>
            <p:ph idx="1"/>
          </p:nvPr>
        </p:nvSpPr>
        <p:spPr/>
        <p:txBody>
          <a:bodyPr/>
          <a:lstStyle/>
          <a:p>
            <a:pPr algn="just"/>
            <a:r>
              <a:rPr lang="ru-RU" dirty="0" smtClean="0">
                <a:solidFill>
                  <a:srgbClr val="FFC000"/>
                </a:solidFill>
              </a:rPr>
              <a:t>Двигательный, или моторный компонент</a:t>
            </a:r>
          </a:p>
          <a:p>
            <a:pPr marL="0" indent="0" algn="just">
              <a:buNone/>
            </a:pPr>
            <a:r>
              <a:rPr lang="ru-RU" dirty="0" smtClean="0"/>
              <a:t>Среди динамических качеств двигательного компонента выделяют такие, как быстрота, сила, резкость, ритм, амплитуда, речевая моторика.</a:t>
            </a:r>
          </a:p>
          <a:p>
            <a:pPr marL="0" indent="0" algn="just">
              <a:buNone/>
            </a:pPr>
            <a:r>
              <a:rPr lang="ru-RU" dirty="0" smtClean="0"/>
              <a:t>Совокупность особенностей мышечной и речевой моторики составляет ту грань темперамента, которая легче других поддается наблюдению и оценке и поэтому часто служит основой для суждения о темпераменте их носителя.</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873" y="609600"/>
            <a:ext cx="2171128" cy="1444786"/>
          </a:xfrm>
          <a:prstGeom prst="rect">
            <a:avLst/>
          </a:prstGeom>
        </p:spPr>
      </p:pic>
    </p:spTree>
    <p:extLst>
      <p:ext uri="{BB962C8B-B14F-4D97-AF65-F5344CB8AC3E}">
        <p14:creationId xmlns:p14="http://schemas.microsoft.com/office/powerpoint/2010/main" val="2986895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Темперамент</a:t>
            </a:r>
            <a:endParaRPr lang="ru-RU" dirty="0"/>
          </a:p>
        </p:txBody>
      </p:sp>
      <p:sp>
        <p:nvSpPr>
          <p:cNvPr id="3" name="Объект 2"/>
          <p:cNvSpPr>
            <a:spLocks noGrp="1"/>
          </p:cNvSpPr>
          <p:nvPr>
            <p:ph idx="1"/>
          </p:nvPr>
        </p:nvSpPr>
        <p:spPr>
          <a:xfrm>
            <a:off x="680321" y="1992573"/>
            <a:ext cx="9613861" cy="4708478"/>
          </a:xfrm>
        </p:spPr>
        <p:txBody>
          <a:bodyPr>
            <a:normAutofit lnSpcReduction="10000"/>
          </a:bodyPr>
          <a:lstStyle/>
          <a:p>
            <a:pPr algn="just"/>
            <a:r>
              <a:rPr lang="ru-RU" dirty="0" smtClean="0">
                <a:solidFill>
                  <a:srgbClr val="FFC000"/>
                </a:solidFill>
              </a:rPr>
              <a:t>Эмоциональность </a:t>
            </a:r>
            <a:r>
              <a:rPr lang="ru-RU" dirty="0" smtClean="0"/>
              <a:t>представляет собой обширный комплекс свойств качеств, характеризующих особенности возникновения, протекания и прекращения разнообразных чувств, аффектов и настроений.</a:t>
            </a:r>
          </a:p>
          <a:p>
            <a:pPr algn="just"/>
            <a:r>
              <a:rPr lang="ru-RU" dirty="0" smtClean="0"/>
              <a:t>В качестве основных характеристик эмоциональности выделяют </a:t>
            </a:r>
            <a:r>
              <a:rPr lang="ru-RU" i="1" dirty="0" smtClean="0"/>
              <a:t>впечатлительность, импульсивность и эмоциональную стабильность</a:t>
            </a:r>
            <a:r>
              <a:rPr lang="ru-RU" dirty="0" smtClean="0"/>
              <a:t>.</a:t>
            </a:r>
          </a:p>
          <a:p>
            <a:pPr marL="0" indent="0" algn="just">
              <a:buNone/>
            </a:pPr>
            <a:r>
              <a:rPr lang="ru-RU" i="1" u="sng" dirty="0" smtClean="0">
                <a:solidFill>
                  <a:srgbClr val="0070C0"/>
                </a:solidFill>
              </a:rPr>
              <a:t>Впечатлительность</a:t>
            </a:r>
            <a:r>
              <a:rPr lang="ru-RU" dirty="0" smtClean="0"/>
              <a:t> выражает аффективную восприимчивость </a:t>
            </a:r>
            <a:r>
              <a:rPr lang="ru-RU" dirty="0" err="1" smtClean="0"/>
              <a:t>субьекта</a:t>
            </a:r>
            <a:r>
              <a:rPr lang="ru-RU" dirty="0" smtClean="0"/>
              <a:t>, чуткость его к </a:t>
            </a:r>
            <a:r>
              <a:rPr lang="ru-RU" dirty="0" err="1" smtClean="0"/>
              <a:t>эмоциогенным</a:t>
            </a:r>
            <a:r>
              <a:rPr lang="ru-RU" dirty="0" smtClean="0"/>
              <a:t> </a:t>
            </a:r>
            <a:r>
              <a:rPr lang="ru-RU" dirty="0" err="1" smtClean="0"/>
              <a:t>воздествиям</a:t>
            </a:r>
            <a:r>
              <a:rPr lang="ru-RU" dirty="0" smtClean="0"/>
              <a:t>.</a:t>
            </a:r>
          </a:p>
          <a:p>
            <a:pPr marL="0" indent="0" algn="just">
              <a:buNone/>
            </a:pPr>
            <a:r>
              <a:rPr lang="ru-RU" i="1" u="sng" dirty="0" smtClean="0">
                <a:solidFill>
                  <a:schemeClr val="accent5">
                    <a:lumMod val="50000"/>
                  </a:schemeClr>
                </a:solidFill>
              </a:rPr>
              <a:t>Импульсивность</a:t>
            </a:r>
            <a:r>
              <a:rPr lang="ru-RU" dirty="0" smtClean="0"/>
              <a:t> – быстрота с которой эмоции становятся побудительной силой поступков и действий.</a:t>
            </a:r>
          </a:p>
          <a:p>
            <a:pPr marL="0" indent="0" algn="just">
              <a:buNone/>
            </a:pPr>
            <a:r>
              <a:rPr lang="ru-RU" u="sng" dirty="0" smtClean="0">
                <a:solidFill>
                  <a:schemeClr val="accent2">
                    <a:lumMod val="50000"/>
                  </a:schemeClr>
                </a:solidFill>
              </a:rPr>
              <a:t>Эмоциональная лабильность </a:t>
            </a:r>
            <a:r>
              <a:rPr lang="ru-RU" dirty="0" smtClean="0"/>
              <a:t>– скорость, с которой прекращается данное эмоциональное состояние или переходит смена одного переживания другим.</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689" y="607061"/>
            <a:ext cx="1957311" cy="1385512"/>
          </a:xfrm>
          <a:prstGeom prst="rect">
            <a:avLst/>
          </a:prstGeom>
        </p:spPr>
      </p:pic>
    </p:spTree>
    <p:extLst>
      <p:ext uri="{BB962C8B-B14F-4D97-AF65-F5344CB8AC3E}">
        <p14:creationId xmlns:p14="http://schemas.microsoft.com/office/powerpoint/2010/main" val="1749419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Темперамент</a:t>
            </a:r>
            <a:endParaRPr lang="ru-RU" dirty="0"/>
          </a:p>
        </p:txBody>
      </p:sp>
      <p:sp>
        <p:nvSpPr>
          <p:cNvPr id="3" name="Объект 2"/>
          <p:cNvSpPr>
            <a:spLocks noGrp="1"/>
          </p:cNvSpPr>
          <p:nvPr>
            <p:ph idx="1"/>
          </p:nvPr>
        </p:nvSpPr>
        <p:spPr/>
        <p:txBody>
          <a:bodyPr/>
          <a:lstStyle/>
          <a:p>
            <a:pPr algn="just"/>
            <a:r>
              <a:rPr lang="ru-RU" dirty="0" smtClean="0"/>
              <a:t>Основные компоненты темперамента образуют в актах человеческого поведения то своеобразное единство побуждения, действия и переживания, которое позволяет говорить о целостности проявлений темперамента и дает возможность относительно четко отграничить темперамент от других психических образований личности – ее направленности, характера, способностей и др.</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4605" y="620350"/>
            <a:ext cx="2377395" cy="1378083"/>
          </a:xfrm>
          <a:prstGeom prst="rect">
            <a:avLst/>
          </a:prstGeom>
        </p:spPr>
      </p:pic>
    </p:spTree>
    <p:extLst>
      <p:ext uri="{BB962C8B-B14F-4D97-AF65-F5344CB8AC3E}">
        <p14:creationId xmlns:p14="http://schemas.microsoft.com/office/powerpoint/2010/main" val="2829071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Виды темперамента по Гиппократу и Галену</a:t>
            </a:r>
            <a:endParaRPr lang="ru-RU" dirty="0"/>
          </a:p>
        </p:txBody>
      </p:sp>
      <p:sp>
        <p:nvSpPr>
          <p:cNvPr id="3" name="Объект 2"/>
          <p:cNvSpPr>
            <a:spLocks noGrp="1"/>
          </p:cNvSpPr>
          <p:nvPr>
            <p:ph idx="1"/>
          </p:nvPr>
        </p:nvSpPr>
        <p:spPr/>
        <p:txBody>
          <a:bodyPr/>
          <a:lstStyle/>
          <a:p>
            <a:r>
              <a:rPr lang="ru-RU" b="1" dirty="0" smtClean="0">
                <a:solidFill>
                  <a:srgbClr val="FFFF00"/>
                </a:solidFill>
              </a:rPr>
              <a:t>Сангвиник </a:t>
            </a:r>
            <a:r>
              <a:rPr lang="ru-RU" dirty="0" smtClean="0"/>
              <a:t>(лат. </a:t>
            </a:r>
            <a:r>
              <a:rPr lang="en-US" dirty="0" err="1" smtClean="0"/>
              <a:t>sanguis</a:t>
            </a:r>
            <a:r>
              <a:rPr lang="en-US" dirty="0" smtClean="0"/>
              <a:t> – </a:t>
            </a:r>
            <a:r>
              <a:rPr lang="ru-RU" dirty="0" smtClean="0"/>
              <a:t>кровь)</a:t>
            </a:r>
            <a:r>
              <a:rPr lang="ru-RU" b="1" dirty="0" smtClean="0">
                <a:solidFill>
                  <a:srgbClr val="FFFF00"/>
                </a:solidFill>
              </a:rPr>
              <a:t> </a:t>
            </a:r>
            <a:r>
              <a:rPr lang="ru-RU" dirty="0" smtClean="0"/>
              <a:t>в качестве основного стремления имеет импульс к наслаждениям, соединенный с легкой возбудимостью чувств и с их малой продолжительностью. Он увлекается всем, что ему приятно. Склонности его непостоянны, и на них нельзя слишком полагаться. Доверчивый и легковерный, он любит строить проекты, но скоро их бросает.</a:t>
            </a:r>
            <a:endParaRPr lang="ru-RU" dirty="0">
              <a:solidFill>
                <a:srgbClr val="FFFF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6080" y="367995"/>
            <a:ext cx="1945920" cy="1851404"/>
          </a:xfrm>
          <a:prstGeom prst="rect">
            <a:avLst/>
          </a:prstGeom>
        </p:spPr>
      </p:pic>
    </p:spTree>
    <p:extLst>
      <p:ext uri="{BB962C8B-B14F-4D97-AF65-F5344CB8AC3E}">
        <p14:creationId xmlns:p14="http://schemas.microsoft.com/office/powerpoint/2010/main" val="393162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ерлин">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TM04033917[[fn=Берлин]]</Template>
  <TotalTime>509</TotalTime>
  <Words>2678</Words>
  <Application>Microsoft Office PowerPoint</Application>
  <PresentationFormat>Широкоэкранный</PresentationFormat>
  <Paragraphs>122</Paragraphs>
  <Slides>34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34</vt:i4>
      </vt:variant>
    </vt:vector>
  </HeadingPairs>
  <TitlesOfParts>
    <vt:vector size="38" baseType="lpstr">
      <vt:lpstr>Arial</vt:lpstr>
      <vt:lpstr>Times New Roman</vt:lpstr>
      <vt:lpstr>Trebuchet MS</vt:lpstr>
      <vt:lpstr>Берлин</vt:lpstr>
      <vt:lpstr>Темперамент, конституция, личностная типология</vt:lpstr>
      <vt:lpstr>История проблемы</vt:lpstr>
      <vt:lpstr>История проблемы</vt:lpstr>
      <vt:lpstr>Основные теории темперамента: Гиппократ и Гален, И.П.Павлов, Я. Стреляу</vt:lpstr>
      <vt:lpstr>Темперамент</vt:lpstr>
      <vt:lpstr>Темперамент</vt:lpstr>
      <vt:lpstr>Темперамент</vt:lpstr>
      <vt:lpstr>Темперамент</vt:lpstr>
      <vt:lpstr>Виды темперамента по Гиппократу и Галену</vt:lpstr>
      <vt:lpstr>Виды темперамента по Гиппократу и Галену</vt:lpstr>
      <vt:lpstr>Виды темперамента по Гиппократу и Галену</vt:lpstr>
      <vt:lpstr>Виды темперамента по Гиппократу и Галену</vt:lpstr>
      <vt:lpstr>Типы нервной системы  по И.П Павлову</vt:lpstr>
      <vt:lpstr>Типы нервной системы  по И.П Павлову</vt:lpstr>
      <vt:lpstr>Типы нервной системы  по И.П Павлову</vt:lpstr>
      <vt:lpstr>Типы нервной системы  по И.П Павлову</vt:lpstr>
      <vt:lpstr>Типы конституций по Э. Кречмеру</vt:lpstr>
      <vt:lpstr>Типы конституций по Э. Кречмеру</vt:lpstr>
      <vt:lpstr>Типы конституций по Э. Кречмеру</vt:lpstr>
      <vt:lpstr>Типы конституций по Э. Кречмеру</vt:lpstr>
      <vt:lpstr>Личностная типология</vt:lpstr>
      <vt:lpstr>Гипертимный тип</vt:lpstr>
      <vt:lpstr>Циклоидный тип</vt:lpstr>
      <vt:lpstr>Эмоционально-лабильный тип</vt:lpstr>
      <vt:lpstr>Астено-невротический тип</vt:lpstr>
      <vt:lpstr>Сенситивный тип</vt:lpstr>
      <vt:lpstr>Психастенический тип</vt:lpstr>
      <vt:lpstr>Шизоидный тип</vt:lpstr>
      <vt:lpstr>Эпилептоидный тип</vt:lpstr>
      <vt:lpstr>Истероидный тип</vt:lpstr>
      <vt:lpstr>Неустойчивый тип</vt:lpstr>
      <vt:lpstr>Конформный тип</vt:lpstr>
      <vt:lpstr>Застревающий тип</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Темперамент, конституция, личностная типология</dc:title>
  <dc:creator>ROSTOV_PIRA</dc:creator>
  <cp:lastModifiedBy>Виталик Виталий</cp:lastModifiedBy>
  <cp:revision>60</cp:revision>
  <dcterms:created xsi:type="dcterms:W3CDTF">2020-11-09T17:13:47Z</dcterms:created>
  <dcterms:modified xsi:type="dcterms:W3CDTF">2024-09-26T08:52:41Z</dcterms:modified>
</cp:coreProperties>
</file>