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423" r:id="rId8"/>
    <p:sldId id="425" r:id="rId9"/>
    <p:sldId id="424" r:id="rId10"/>
    <p:sldId id="427" r:id="rId11"/>
    <p:sldId id="428" r:id="rId12"/>
    <p:sldId id="262" r:id="rId13"/>
    <p:sldId id="426" r:id="rId14"/>
    <p:sldId id="42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9C17BB3-B799-4B5A-A891-CE03404C0DAE}">
          <p14:sldIdLst>
            <p14:sldId id="256"/>
            <p14:sldId id="257"/>
            <p14:sldId id="258"/>
            <p14:sldId id="259"/>
            <p14:sldId id="260"/>
            <p14:sldId id="261"/>
            <p14:sldId id="423"/>
            <p14:sldId id="425"/>
            <p14:sldId id="424"/>
            <p14:sldId id="427"/>
            <p14:sldId id="428"/>
            <p14:sldId id="262"/>
            <p14:sldId id="426"/>
            <p14:sldId id="429"/>
          </p14:sldIdLst>
        </p14:section>
        <p14:section name="Раздел без заголовка" id="{FDB7FE22-6EA4-4511-BD32-4F03593DE3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84C06-2BB2-4178-B72B-27B3C1A3CAF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073D9621-54FB-4EA0-9887-7A2283B23D9F}">
      <dgm:prSet/>
      <dgm:spPr/>
      <dgm:t>
        <a:bodyPr/>
        <a:lstStyle/>
        <a:p>
          <a:r>
            <a:rPr lang="ru-RU"/>
            <a:t>Более 10 лет назад разгорелась бурная дискуссия между представителями практической психиатрии и убежденными сторонниками доказательной медицины. Рассуждения на этот счет продолжаются и в наши дни.</a:t>
          </a:r>
        </a:p>
      </dgm:t>
    </dgm:pt>
    <dgm:pt modelId="{D028C171-6CBA-4B99-A63D-1EBD6E43B632}" type="parTrans" cxnId="{ABFF6440-F8C7-4F67-8230-016FB9A3C673}">
      <dgm:prSet/>
      <dgm:spPr/>
      <dgm:t>
        <a:bodyPr/>
        <a:lstStyle/>
        <a:p>
          <a:endParaRPr lang="ru-RU"/>
        </a:p>
      </dgm:t>
    </dgm:pt>
    <dgm:pt modelId="{C7209D28-8F3A-4D71-87B9-BFFC33C69AC5}" type="sibTrans" cxnId="{ABFF6440-F8C7-4F67-8230-016FB9A3C673}">
      <dgm:prSet/>
      <dgm:spPr/>
      <dgm:t>
        <a:bodyPr/>
        <a:lstStyle/>
        <a:p>
          <a:endParaRPr lang="ru-RU"/>
        </a:p>
      </dgm:t>
    </dgm:pt>
    <dgm:pt modelId="{45DE332E-38C1-4E56-9F79-2E4FD12FD240}">
      <dgm:prSet/>
      <dgm:spPr/>
      <dgm:t>
        <a:bodyPr/>
        <a:lstStyle/>
        <a:p>
          <a:r>
            <a:rPr lang="ru-RU"/>
            <a:t>Симптомы психических расстройств представляют собой комбинацию физических и идеальных свойств. Их можно оценить, но сложно/невозможно измерить.</a:t>
          </a:r>
        </a:p>
      </dgm:t>
    </dgm:pt>
    <dgm:pt modelId="{4BA54993-2D6D-4823-8F15-FCE5DD131AF7}" type="parTrans" cxnId="{23F1D710-0F28-423B-AC7F-16B920326E69}">
      <dgm:prSet/>
      <dgm:spPr/>
      <dgm:t>
        <a:bodyPr/>
        <a:lstStyle/>
        <a:p>
          <a:endParaRPr lang="ru-RU"/>
        </a:p>
      </dgm:t>
    </dgm:pt>
    <dgm:pt modelId="{43D68C82-7832-4A72-806E-54AA3DE9500B}" type="sibTrans" cxnId="{23F1D710-0F28-423B-AC7F-16B920326E69}">
      <dgm:prSet/>
      <dgm:spPr/>
      <dgm:t>
        <a:bodyPr/>
        <a:lstStyle/>
        <a:p>
          <a:endParaRPr lang="ru-RU"/>
        </a:p>
      </dgm:t>
    </dgm:pt>
    <dgm:pt modelId="{874C6491-AEB6-4C67-B8E6-C2A867C7C103}">
      <dgm:prSet/>
      <dgm:spPr/>
      <dgm:t>
        <a:bodyPr/>
        <a:lstStyle/>
        <a:p>
          <a:r>
            <a:rPr lang="ru-RU"/>
            <a:t>В наибольшей степени споры затрагивали методологию научных исследований и попытки соотнести «лабораторную» науку с реальным клиническим опытом. </a:t>
          </a:r>
        </a:p>
      </dgm:t>
    </dgm:pt>
    <dgm:pt modelId="{7EF1973A-2770-4DB7-8F3B-AAB902DA696F}" type="parTrans" cxnId="{017B869C-4DDF-45E0-B958-6F49A36DEA92}">
      <dgm:prSet/>
      <dgm:spPr/>
      <dgm:t>
        <a:bodyPr/>
        <a:lstStyle/>
        <a:p>
          <a:endParaRPr lang="ru-RU"/>
        </a:p>
      </dgm:t>
    </dgm:pt>
    <dgm:pt modelId="{FEEE988C-544C-4E8C-948A-FAE96378E3DF}" type="sibTrans" cxnId="{017B869C-4DDF-45E0-B958-6F49A36DEA92}">
      <dgm:prSet/>
      <dgm:spPr/>
      <dgm:t>
        <a:bodyPr/>
        <a:lstStyle/>
        <a:p>
          <a:endParaRPr lang="ru-RU"/>
        </a:p>
      </dgm:t>
    </dgm:pt>
    <dgm:pt modelId="{4FF6FA0B-3080-4725-8832-0ABB510FB760}">
      <dgm:prSet/>
      <dgm:spPr/>
      <dgm:t>
        <a:bodyPr/>
        <a:lstStyle/>
        <a:p>
          <a:r>
            <a:rPr lang="ru-RU"/>
            <a:t>На сегодняшний день очевидно, что, при всей эпистемиологической сложности данного вопроса, стремление к максимальной объективизации и доказательности исследований неизбежно.</a:t>
          </a:r>
        </a:p>
      </dgm:t>
    </dgm:pt>
    <dgm:pt modelId="{8B77C2DA-99BB-4B05-9982-B49EE6A4DBF4}" type="parTrans" cxnId="{5C8AEBE8-C5F6-4DFE-89EA-0E9EA682B3FB}">
      <dgm:prSet/>
      <dgm:spPr/>
      <dgm:t>
        <a:bodyPr/>
        <a:lstStyle/>
        <a:p>
          <a:endParaRPr lang="ru-RU"/>
        </a:p>
      </dgm:t>
    </dgm:pt>
    <dgm:pt modelId="{AD488E7F-DBCE-4A72-874D-E064104619CA}" type="sibTrans" cxnId="{5C8AEBE8-C5F6-4DFE-89EA-0E9EA682B3FB}">
      <dgm:prSet/>
      <dgm:spPr/>
      <dgm:t>
        <a:bodyPr/>
        <a:lstStyle/>
        <a:p>
          <a:endParaRPr lang="ru-RU"/>
        </a:p>
      </dgm:t>
    </dgm:pt>
    <dgm:pt modelId="{D4709977-FEC4-4976-99BA-8DB1CFF4BB58}" type="pres">
      <dgm:prSet presAssocID="{37684C06-2BB2-4178-B72B-27B3C1A3CAFA}" presName="linear" presStyleCnt="0">
        <dgm:presLayoutVars>
          <dgm:animLvl val="lvl"/>
          <dgm:resizeHandles val="exact"/>
        </dgm:presLayoutVars>
      </dgm:prSet>
      <dgm:spPr/>
    </dgm:pt>
    <dgm:pt modelId="{AF950FEF-EFAF-4672-89EC-57DA328B12B6}" type="pres">
      <dgm:prSet presAssocID="{073D9621-54FB-4EA0-9887-7A2283B23D9F}" presName="parentText" presStyleLbl="node1" presStyleIdx="0" presStyleCnt="4">
        <dgm:presLayoutVars>
          <dgm:chMax val="0"/>
          <dgm:bulletEnabled val="1"/>
        </dgm:presLayoutVars>
      </dgm:prSet>
      <dgm:spPr/>
    </dgm:pt>
    <dgm:pt modelId="{1AE01FD2-7765-4AB4-A4A1-73FE5085B515}" type="pres">
      <dgm:prSet presAssocID="{C7209D28-8F3A-4D71-87B9-BFFC33C69AC5}" presName="spacer" presStyleCnt="0"/>
      <dgm:spPr/>
    </dgm:pt>
    <dgm:pt modelId="{993653D3-4905-424F-8E2D-DAA1D87A5BD5}" type="pres">
      <dgm:prSet presAssocID="{45DE332E-38C1-4E56-9F79-2E4FD12FD240}" presName="parentText" presStyleLbl="node1" presStyleIdx="1" presStyleCnt="4">
        <dgm:presLayoutVars>
          <dgm:chMax val="0"/>
          <dgm:bulletEnabled val="1"/>
        </dgm:presLayoutVars>
      </dgm:prSet>
      <dgm:spPr/>
    </dgm:pt>
    <dgm:pt modelId="{5C34A5EF-E424-466C-9244-02A58DB6CAE0}" type="pres">
      <dgm:prSet presAssocID="{43D68C82-7832-4A72-806E-54AA3DE9500B}" presName="spacer" presStyleCnt="0"/>
      <dgm:spPr/>
    </dgm:pt>
    <dgm:pt modelId="{4E86ED88-88CF-49E5-A723-592DB5DE8450}" type="pres">
      <dgm:prSet presAssocID="{874C6491-AEB6-4C67-B8E6-C2A867C7C103}" presName="parentText" presStyleLbl="node1" presStyleIdx="2" presStyleCnt="4">
        <dgm:presLayoutVars>
          <dgm:chMax val="0"/>
          <dgm:bulletEnabled val="1"/>
        </dgm:presLayoutVars>
      </dgm:prSet>
      <dgm:spPr/>
    </dgm:pt>
    <dgm:pt modelId="{262D4385-00C7-4F4E-940E-4C98EC00FC80}" type="pres">
      <dgm:prSet presAssocID="{FEEE988C-544C-4E8C-948A-FAE96378E3DF}" presName="spacer" presStyleCnt="0"/>
      <dgm:spPr/>
    </dgm:pt>
    <dgm:pt modelId="{02E82465-470A-4775-9522-9761859902B0}" type="pres">
      <dgm:prSet presAssocID="{4FF6FA0B-3080-4725-8832-0ABB510FB760}" presName="parentText" presStyleLbl="node1" presStyleIdx="3" presStyleCnt="4">
        <dgm:presLayoutVars>
          <dgm:chMax val="0"/>
          <dgm:bulletEnabled val="1"/>
        </dgm:presLayoutVars>
      </dgm:prSet>
      <dgm:spPr/>
    </dgm:pt>
  </dgm:ptLst>
  <dgm:cxnLst>
    <dgm:cxn modelId="{23F1D710-0F28-423B-AC7F-16B920326E69}" srcId="{37684C06-2BB2-4178-B72B-27B3C1A3CAFA}" destId="{45DE332E-38C1-4E56-9F79-2E4FD12FD240}" srcOrd="1" destOrd="0" parTransId="{4BA54993-2D6D-4823-8F15-FCE5DD131AF7}" sibTransId="{43D68C82-7832-4A72-806E-54AA3DE9500B}"/>
    <dgm:cxn modelId="{A4F76915-F389-4D3B-AC79-67BEE4FACD21}" type="presOf" srcId="{37684C06-2BB2-4178-B72B-27B3C1A3CAFA}" destId="{D4709977-FEC4-4976-99BA-8DB1CFF4BB58}" srcOrd="0" destOrd="0" presId="urn:microsoft.com/office/officeart/2005/8/layout/vList2"/>
    <dgm:cxn modelId="{ABFF6440-F8C7-4F67-8230-016FB9A3C673}" srcId="{37684C06-2BB2-4178-B72B-27B3C1A3CAFA}" destId="{073D9621-54FB-4EA0-9887-7A2283B23D9F}" srcOrd="0" destOrd="0" parTransId="{D028C171-6CBA-4B99-A63D-1EBD6E43B632}" sibTransId="{C7209D28-8F3A-4D71-87B9-BFFC33C69AC5}"/>
    <dgm:cxn modelId="{F366A95E-9628-4F07-A342-20713EF515EB}" type="presOf" srcId="{874C6491-AEB6-4C67-B8E6-C2A867C7C103}" destId="{4E86ED88-88CF-49E5-A723-592DB5DE8450}" srcOrd="0" destOrd="0" presId="urn:microsoft.com/office/officeart/2005/8/layout/vList2"/>
    <dgm:cxn modelId="{112CDC8A-6908-42DF-9BD3-A75E23BA0C62}" type="presOf" srcId="{45DE332E-38C1-4E56-9F79-2E4FD12FD240}" destId="{993653D3-4905-424F-8E2D-DAA1D87A5BD5}" srcOrd="0" destOrd="0" presId="urn:microsoft.com/office/officeart/2005/8/layout/vList2"/>
    <dgm:cxn modelId="{017B869C-4DDF-45E0-B958-6F49A36DEA92}" srcId="{37684C06-2BB2-4178-B72B-27B3C1A3CAFA}" destId="{874C6491-AEB6-4C67-B8E6-C2A867C7C103}" srcOrd="2" destOrd="0" parTransId="{7EF1973A-2770-4DB7-8F3B-AAB902DA696F}" sibTransId="{FEEE988C-544C-4E8C-948A-FAE96378E3DF}"/>
    <dgm:cxn modelId="{E77734C2-118B-4995-BDBC-E93AA436B25A}" type="presOf" srcId="{4FF6FA0B-3080-4725-8832-0ABB510FB760}" destId="{02E82465-470A-4775-9522-9761859902B0}" srcOrd="0" destOrd="0" presId="urn:microsoft.com/office/officeart/2005/8/layout/vList2"/>
    <dgm:cxn modelId="{345CE0D8-CF91-45B7-973A-BDE355DA6A33}" type="presOf" srcId="{073D9621-54FB-4EA0-9887-7A2283B23D9F}" destId="{AF950FEF-EFAF-4672-89EC-57DA328B12B6}" srcOrd="0" destOrd="0" presId="urn:microsoft.com/office/officeart/2005/8/layout/vList2"/>
    <dgm:cxn modelId="{5C8AEBE8-C5F6-4DFE-89EA-0E9EA682B3FB}" srcId="{37684C06-2BB2-4178-B72B-27B3C1A3CAFA}" destId="{4FF6FA0B-3080-4725-8832-0ABB510FB760}" srcOrd="3" destOrd="0" parTransId="{8B77C2DA-99BB-4B05-9982-B49EE6A4DBF4}" sibTransId="{AD488E7F-DBCE-4A72-874D-E064104619CA}"/>
    <dgm:cxn modelId="{CC1C1700-2303-4B44-93DE-F526E0540851}" type="presParOf" srcId="{D4709977-FEC4-4976-99BA-8DB1CFF4BB58}" destId="{AF950FEF-EFAF-4672-89EC-57DA328B12B6}" srcOrd="0" destOrd="0" presId="urn:microsoft.com/office/officeart/2005/8/layout/vList2"/>
    <dgm:cxn modelId="{8F675E7B-8870-482F-BE83-8BFC6706F809}" type="presParOf" srcId="{D4709977-FEC4-4976-99BA-8DB1CFF4BB58}" destId="{1AE01FD2-7765-4AB4-A4A1-73FE5085B515}" srcOrd="1" destOrd="0" presId="urn:microsoft.com/office/officeart/2005/8/layout/vList2"/>
    <dgm:cxn modelId="{58C5BD9D-EC3F-4F46-A80B-F3424B8934B3}" type="presParOf" srcId="{D4709977-FEC4-4976-99BA-8DB1CFF4BB58}" destId="{993653D3-4905-424F-8E2D-DAA1D87A5BD5}" srcOrd="2" destOrd="0" presId="urn:microsoft.com/office/officeart/2005/8/layout/vList2"/>
    <dgm:cxn modelId="{0BFE2039-4114-4F65-85EA-278DFA0330E8}" type="presParOf" srcId="{D4709977-FEC4-4976-99BA-8DB1CFF4BB58}" destId="{5C34A5EF-E424-466C-9244-02A58DB6CAE0}" srcOrd="3" destOrd="0" presId="urn:microsoft.com/office/officeart/2005/8/layout/vList2"/>
    <dgm:cxn modelId="{17CC8E51-AF3E-47A0-BE3B-44E26FB2AAC7}" type="presParOf" srcId="{D4709977-FEC4-4976-99BA-8DB1CFF4BB58}" destId="{4E86ED88-88CF-49E5-A723-592DB5DE8450}" srcOrd="4" destOrd="0" presId="urn:microsoft.com/office/officeart/2005/8/layout/vList2"/>
    <dgm:cxn modelId="{A5DAAA9F-3F4D-4EF8-9632-7A1AC58D9B93}" type="presParOf" srcId="{D4709977-FEC4-4976-99BA-8DB1CFF4BB58}" destId="{262D4385-00C7-4F4E-940E-4C98EC00FC80}" srcOrd="5" destOrd="0" presId="urn:microsoft.com/office/officeart/2005/8/layout/vList2"/>
    <dgm:cxn modelId="{58F2A069-8DEB-4D80-94BE-728E75DB2966}" type="presParOf" srcId="{D4709977-FEC4-4976-99BA-8DB1CFF4BB58}" destId="{02E82465-470A-4775-9522-9761859902B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50FEF-EFAF-4672-89EC-57DA328B12B6}">
      <dsp:nvSpPr>
        <dsp:cNvPr id="0" name=""/>
        <dsp:cNvSpPr/>
      </dsp:nvSpPr>
      <dsp:spPr>
        <a:xfrm>
          <a:off x="0" y="91979"/>
          <a:ext cx="9698033" cy="93483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Более 10 лет назад разгорелась бурная дискуссия между представителями практической психиатрии и убежденными сторонниками доказательной медицины. Рассуждения на этот счет продолжаются и в наши дни.</a:t>
          </a:r>
        </a:p>
      </dsp:txBody>
      <dsp:txXfrm>
        <a:off x="45635" y="137614"/>
        <a:ext cx="9606763" cy="843560"/>
      </dsp:txXfrm>
    </dsp:sp>
    <dsp:sp modelId="{993653D3-4905-424F-8E2D-DAA1D87A5BD5}">
      <dsp:nvSpPr>
        <dsp:cNvPr id="0" name=""/>
        <dsp:cNvSpPr/>
      </dsp:nvSpPr>
      <dsp:spPr>
        <a:xfrm>
          <a:off x="0" y="1075770"/>
          <a:ext cx="9698033" cy="934830"/>
        </a:xfrm>
        <a:prstGeom prst="roundRect">
          <a:avLst/>
        </a:prstGeom>
        <a:solidFill>
          <a:schemeClr val="accent4">
            <a:hueOff val="-3433092"/>
            <a:satOff val="23096"/>
            <a:lumOff val="-11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Симптомы психических расстройств представляют собой комбинацию физических и идеальных свойств. Их можно оценить, но сложно/невозможно измерить.</a:t>
          </a:r>
        </a:p>
      </dsp:txBody>
      <dsp:txXfrm>
        <a:off x="45635" y="1121405"/>
        <a:ext cx="9606763" cy="843560"/>
      </dsp:txXfrm>
    </dsp:sp>
    <dsp:sp modelId="{4E86ED88-88CF-49E5-A723-592DB5DE8450}">
      <dsp:nvSpPr>
        <dsp:cNvPr id="0" name=""/>
        <dsp:cNvSpPr/>
      </dsp:nvSpPr>
      <dsp:spPr>
        <a:xfrm>
          <a:off x="0" y="2059560"/>
          <a:ext cx="9698033" cy="934830"/>
        </a:xfrm>
        <a:prstGeom prst="roundRect">
          <a:avLst/>
        </a:prstGeom>
        <a:solidFill>
          <a:schemeClr val="accent4">
            <a:hueOff val="-6866184"/>
            <a:satOff val="46191"/>
            <a:lumOff val="-222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В наибольшей степени споры затрагивали методологию научных исследований и попытки соотнести «лабораторную» науку с реальным клиническим опытом. </a:t>
          </a:r>
        </a:p>
      </dsp:txBody>
      <dsp:txXfrm>
        <a:off x="45635" y="2105195"/>
        <a:ext cx="9606763" cy="843560"/>
      </dsp:txXfrm>
    </dsp:sp>
    <dsp:sp modelId="{02E82465-470A-4775-9522-9761859902B0}">
      <dsp:nvSpPr>
        <dsp:cNvPr id="0" name=""/>
        <dsp:cNvSpPr/>
      </dsp:nvSpPr>
      <dsp:spPr>
        <a:xfrm>
          <a:off x="0" y="3043349"/>
          <a:ext cx="9698033" cy="934830"/>
        </a:xfrm>
        <a:prstGeom prst="roundRect">
          <a:avLst/>
        </a:prstGeom>
        <a:solidFill>
          <a:schemeClr val="accent4">
            <a:hueOff val="-10299276"/>
            <a:satOff val="69287"/>
            <a:lumOff val="-33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На сегодняшний день очевидно, что, при всей эпистемиологической сложности данного вопроса, стремление к максимальной объективизации и доказательности исследований неизбежно.</a:t>
          </a:r>
        </a:p>
      </dsp:txBody>
      <dsp:txXfrm>
        <a:off x="45635" y="3088984"/>
        <a:ext cx="9606763" cy="843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B84E3-FB1F-95B3-3B30-9C568995F8C8}"/>
              </a:ext>
            </a:extLst>
          </p:cNvPr>
          <p:cNvSpPr>
            <a:spLocks noGrp="1"/>
          </p:cNvSpPr>
          <p:nvPr>
            <p:ph type="ctrTitle"/>
          </p:nvPr>
        </p:nvSpPr>
        <p:spPr>
          <a:xfrm>
            <a:off x="1275572" y="4128796"/>
            <a:ext cx="10993549" cy="1722769"/>
          </a:xfrm>
        </p:spPr>
        <p:txBody>
          <a:bodyPr/>
          <a:lstStyle/>
          <a:p>
            <a:r>
              <a:rPr lang="ru-RU" dirty="0">
                <a:solidFill>
                  <a:schemeClr val="accent5">
                    <a:lumMod val="60000"/>
                    <a:lumOff val="40000"/>
                  </a:schemeClr>
                </a:solidFill>
              </a:rPr>
              <a:t>«Тренды» в психиатрии - </a:t>
            </a:r>
            <a:br>
              <a:rPr lang="ru-RU" dirty="0">
                <a:solidFill>
                  <a:schemeClr val="accent5">
                    <a:lumMod val="60000"/>
                    <a:lumOff val="40000"/>
                  </a:schemeClr>
                </a:solidFill>
              </a:rPr>
            </a:br>
            <a:r>
              <a:rPr lang="ru-RU" dirty="0">
                <a:solidFill>
                  <a:schemeClr val="accent5">
                    <a:lumMod val="60000"/>
                    <a:lumOff val="40000"/>
                  </a:schemeClr>
                </a:solidFill>
              </a:rPr>
              <a:t>                                   модный приговор</a:t>
            </a:r>
          </a:p>
        </p:txBody>
      </p:sp>
      <p:sp>
        <p:nvSpPr>
          <p:cNvPr id="3" name="Подзаголовок 2">
            <a:extLst>
              <a:ext uri="{FF2B5EF4-FFF2-40B4-BE49-F238E27FC236}">
                <a16:creationId xmlns:a16="http://schemas.microsoft.com/office/drawing/2014/main" id="{29286B4F-1C2A-6E78-CA84-63BED0CD9DE5}"/>
              </a:ext>
            </a:extLst>
          </p:cNvPr>
          <p:cNvSpPr>
            <a:spLocks noGrp="1"/>
          </p:cNvSpPr>
          <p:nvPr>
            <p:ph type="subTitle" idx="1"/>
          </p:nvPr>
        </p:nvSpPr>
        <p:spPr>
          <a:xfrm>
            <a:off x="3368351" y="1179827"/>
            <a:ext cx="7520473" cy="975543"/>
          </a:xfrm>
        </p:spPr>
        <p:txBody>
          <a:bodyPr>
            <a:normAutofit fontScale="92500"/>
          </a:bodyPr>
          <a:lstStyle/>
          <a:p>
            <a:r>
              <a:rPr lang="ru-RU" dirty="0"/>
              <a:t>Ассистент кафедры неврологии, психиатрии, мануальной медицины и медицинской реабилитации института </a:t>
            </a:r>
            <a:r>
              <a:rPr lang="ru-RU" dirty="0" err="1"/>
              <a:t>Нмфо</a:t>
            </a:r>
            <a:r>
              <a:rPr lang="ru-RU" dirty="0"/>
              <a:t> ФГБОУ ВО «</a:t>
            </a:r>
            <a:r>
              <a:rPr lang="ru-RU" dirty="0" err="1"/>
              <a:t>волггму</a:t>
            </a:r>
            <a:r>
              <a:rPr lang="ru-RU" dirty="0"/>
              <a:t>» МЗ </a:t>
            </a:r>
            <a:r>
              <a:rPr lang="ru-RU" dirty="0" err="1"/>
              <a:t>рф</a:t>
            </a:r>
            <a:endParaRPr lang="ru-RU" dirty="0"/>
          </a:p>
          <a:p>
            <a:r>
              <a:rPr lang="ru-RU" dirty="0" err="1">
                <a:solidFill>
                  <a:schemeClr val="accent2">
                    <a:lumMod val="50000"/>
                  </a:schemeClr>
                </a:solidFill>
              </a:rPr>
              <a:t>Ростовщикова</a:t>
            </a:r>
            <a:r>
              <a:rPr lang="ru-RU" dirty="0">
                <a:solidFill>
                  <a:schemeClr val="accent2">
                    <a:lumMod val="50000"/>
                  </a:schemeClr>
                </a:solidFill>
              </a:rPr>
              <a:t> </a:t>
            </a:r>
            <a:r>
              <a:rPr lang="ru-RU" dirty="0" err="1">
                <a:solidFill>
                  <a:schemeClr val="accent2">
                    <a:lumMod val="50000"/>
                  </a:schemeClr>
                </a:solidFill>
              </a:rPr>
              <a:t>сусанна</a:t>
            </a:r>
            <a:r>
              <a:rPr lang="ru-RU" dirty="0">
                <a:solidFill>
                  <a:schemeClr val="accent2">
                    <a:lumMod val="50000"/>
                  </a:schemeClr>
                </a:solidFill>
              </a:rPr>
              <a:t> </a:t>
            </a:r>
            <a:r>
              <a:rPr lang="ru-RU" dirty="0" err="1">
                <a:solidFill>
                  <a:schemeClr val="accent2">
                    <a:lumMod val="50000"/>
                  </a:schemeClr>
                </a:solidFill>
              </a:rPr>
              <a:t>игоревна</a:t>
            </a:r>
            <a:endParaRPr lang="ru-RU" dirty="0">
              <a:solidFill>
                <a:schemeClr val="accent2">
                  <a:lumMod val="50000"/>
                </a:schemeClr>
              </a:solidFill>
            </a:endParaRPr>
          </a:p>
        </p:txBody>
      </p:sp>
      <p:pic>
        <p:nvPicPr>
          <p:cNvPr id="4" name="Рисунок 3">
            <a:extLst>
              <a:ext uri="{FF2B5EF4-FFF2-40B4-BE49-F238E27FC236}">
                <a16:creationId xmlns:a16="http://schemas.microsoft.com/office/drawing/2014/main" id="{658B3636-1072-53BA-13E7-54A82BE8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52087" y="692492"/>
            <a:ext cx="2397243" cy="2393274"/>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134292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383729-7B06-C372-EEDD-5EB87B7B8EBD}"/>
              </a:ext>
            </a:extLst>
          </p:cNvPr>
          <p:cNvSpPr>
            <a:spLocks noGrp="1"/>
          </p:cNvSpPr>
          <p:nvPr>
            <p:ph type="title"/>
          </p:nvPr>
        </p:nvSpPr>
        <p:spPr/>
        <p:txBody>
          <a:bodyPr/>
          <a:lstStyle/>
          <a:p>
            <a:pPr algn="ctr"/>
            <a:r>
              <a:rPr lang="ru-RU" dirty="0"/>
              <a:t>«модные» диагнозы</a:t>
            </a:r>
            <a:br>
              <a:rPr lang="ru-RU" dirty="0"/>
            </a:br>
            <a:r>
              <a:rPr lang="ru-RU" dirty="0"/>
              <a:t>ПРЛ </a:t>
            </a:r>
            <a:r>
              <a:rPr lang="en-US" dirty="0"/>
              <a:t>vs</a:t>
            </a:r>
            <a:r>
              <a:rPr lang="ru-RU" dirty="0"/>
              <a:t> КПТСР</a:t>
            </a:r>
          </a:p>
        </p:txBody>
      </p:sp>
      <p:sp>
        <p:nvSpPr>
          <p:cNvPr id="3" name="Объект 2">
            <a:extLst>
              <a:ext uri="{FF2B5EF4-FFF2-40B4-BE49-F238E27FC236}">
                <a16:creationId xmlns:a16="http://schemas.microsoft.com/office/drawing/2014/main" id="{1334A7FA-74A2-F02B-A6DA-88FA9D26A83A}"/>
              </a:ext>
            </a:extLst>
          </p:cNvPr>
          <p:cNvSpPr>
            <a:spLocks noGrp="1"/>
          </p:cNvSpPr>
          <p:nvPr>
            <p:ph idx="1"/>
          </p:nvPr>
        </p:nvSpPr>
        <p:spPr/>
        <p:txBody>
          <a:bodyPr>
            <a:normAutofit fontScale="85000" lnSpcReduction="20000"/>
          </a:bodyPr>
          <a:lstStyle/>
          <a:p>
            <a:r>
              <a:rPr lang="ru-RU" dirty="0"/>
              <a:t>Комплексное ПТСР - расстройство, которое возникает после воздействия чрезвычайного или длительного по своей природе стрессора, от воздействия которого избавиться трудно или невозможно (например, воздействие геноцида, сексуальное насилие над детьми, нахождение детей на войне, жестокое бытовое насилие, пытки или рабство). </a:t>
            </a:r>
          </a:p>
          <a:p>
            <a:r>
              <a:rPr lang="ru-RU" dirty="0"/>
              <a:t>Расстройство характеризуется основными симптомами ПТСР, а также развитием </a:t>
            </a:r>
            <a:r>
              <a:rPr lang="ru-RU" dirty="0" err="1"/>
              <a:t>персистирующих</a:t>
            </a:r>
            <a:r>
              <a:rPr lang="ru-RU" dirty="0"/>
              <a:t> и сквозных нарушений в аффективной сфере, отношении к самому себе и в социальном функционировании, включая трудности в регуляции эмоций, ощущение себя как униженного, побежденного и ничего не стоящего человека, трудности в поддержании взаимоотношений.</a:t>
            </a:r>
          </a:p>
          <a:p>
            <a:r>
              <a:rPr lang="ru-RU" dirty="0"/>
              <a:t> Диагноз включает дополнения к трем типичным кластерам симптомов ПТСР:</a:t>
            </a:r>
          </a:p>
          <a:p>
            <a:r>
              <a:rPr lang="ru-RU" dirty="0"/>
              <a:t> 1. Стойкие длительные нарушения в аффективной сфере (повышенная эмоциональная реактивность, отсутствие эмоций, развитие диссоциативных состояний); </a:t>
            </a:r>
          </a:p>
          <a:p>
            <a:r>
              <a:rPr lang="ru-RU" dirty="0"/>
              <a:t>2. Поведенческие нарушения (вспышки ярости, безрассудное или </a:t>
            </a:r>
            <a:r>
              <a:rPr lang="ru-RU" dirty="0" err="1"/>
              <a:t>саморазрушающее</a:t>
            </a:r>
            <a:r>
              <a:rPr lang="ru-RU" dirty="0"/>
              <a:t> поведение); </a:t>
            </a:r>
          </a:p>
          <a:p>
            <a:r>
              <a:rPr lang="ru-RU" dirty="0"/>
              <a:t>3. Изменения в сфере представлений о самом себе (стойкие негативные представления о себе, как об униженном, побежденном и ничего не стоящем человеке, которые могут сопровождаться глубокими и всеохватывающими чувствами стыда, вины или несостоятельности); </a:t>
            </a:r>
          </a:p>
          <a:p>
            <a:r>
              <a:rPr lang="ru-RU" dirty="0"/>
              <a:t>4. Нарушения в социальном функционировании (последовательное избегание или незаинтересованность в личных взаимоотношениях и социальной вовлеченности в целом; трудности в поддержании близких отношений)</a:t>
            </a:r>
          </a:p>
        </p:txBody>
      </p:sp>
    </p:spTree>
    <p:extLst>
      <p:ext uri="{BB962C8B-B14F-4D97-AF65-F5344CB8AC3E}">
        <p14:creationId xmlns:p14="http://schemas.microsoft.com/office/powerpoint/2010/main" val="229230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F5F575-FD14-9C4A-FD78-B045EE40F8BA}"/>
              </a:ext>
            </a:extLst>
          </p:cNvPr>
          <p:cNvSpPr>
            <a:spLocks noGrp="1"/>
          </p:cNvSpPr>
          <p:nvPr>
            <p:ph type="title"/>
          </p:nvPr>
        </p:nvSpPr>
        <p:spPr/>
        <p:txBody>
          <a:bodyPr/>
          <a:lstStyle/>
          <a:p>
            <a:pPr algn="ctr"/>
            <a:r>
              <a:rPr lang="ru-RU" dirty="0"/>
              <a:t>«МОДНЫЙ» </a:t>
            </a:r>
            <a:r>
              <a:rPr lang="ru-RU" dirty="0" err="1"/>
              <a:t>прл</a:t>
            </a:r>
            <a:r>
              <a:rPr lang="ru-RU" dirty="0"/>
              <a:t>  ПРОТИВ «НЕСУЩЕСТВУЮЩЕГО» </a:t>
            </a:r>
            <a:r>
              <a:rPr lang="ru-RU" dirty="0" err="1"/>
              <a:t>шизотипического</a:t>
            </a:r>
            <a:r>
              <a:rPr lang="ru-RU" dirty="0"/>
              <a:t> расстройства</a:t>
            </a:r>
          </a:p>
        </p:txBody>
      </p:sp>
      <p:sp>
        <p:nvSpPr>
          <p:cNvPr id="3" name="Объект 2">
            <a:extLst>
              <a:ext uri="{FF2B5EF4-FFF2-40B4-BE49-F238E27FC236}">
                <a16:creationId xmlns:a16="http://schemas.microsoft.com/office/drawing/2014/main" id="{AF6236F8-361A-8E90-35B6-09B9B36BA402}"/>
              </a:ext>
            </a:extLst>
          </p:cNvPr>
          <p:cNvSpPr>
            <a:spLocks noGrp="1"/>
          </p:cNvSpPr>
          <p:nvPr>
            <p:ph idx="1"/>
          </p:nvPr>
        </p:nvSpPr>
        <p:spPr>
          <a:xfrm>
            <a:off x="581192" y="1791478"/>
            <a:ext cx="11029615" cy="4749281"/>
          </a:xfrm>
        </p:spPr>
        <p:txBody>
          <a:bodyPr>
            <a:normAutofit fontScale="85000" lnSpcReduction="20000"/>
          </a:bodyPr>
          <a:lstStyle/>
          <a:p>
            <a:r>
              <a:rPr lang="ru-RU" b="1" dirty="0" err="1">
                <a:solidFill>
                  <a:schemeClr val="accent1">
                    <a:lumMod val="75000"/>
                  </a:schemeClr>
                </a:solidFill>
              </a:rPr>
              <a:t>Шизотипическое</a:t>
            </a:r>
            <a:r>
              <a:rPr lang="ru-RU" b="1" dirty="0">
                <a:solidFill>
                  <a:schemeClr val="accent1">
                    <a:lumMod val="75000"/>
                  </a:schemeClr>
                </a:solidFill>
              </a:rPr>
              <a:t> расстройство в МКБ-11:</a:t>
            </a:r>
          </a:p>
          <a:p>
            <a:r>
              <a:rPr lang="ru-RU" dirty="0"/>
              <a:t>Симптомы присутствуют постоянно или эпизодически не менее 2 лет.</a:t>
            </a:r>
          </a:p>
          <a:p>
            <a:r>
              <a:rPr lang="ru-RU" dirty="0"/>
              <a:t>Сдержанный аффект, в связи с чем индивидуум кажется эмоционально холодным и отрешенным;</a:t>
            </a:r>
          </a:p>
          <a:p>
            <a:r>
              <a:rPr lang="ru-RU" dirty="0"/>
              <a:t>Поведение или внешний вид – эксцентричные, странные, необычные или своеобразные, не соответствующие </a:t>
            </a:r>
            <a:r>
              <a:rPr lang="ru-RU" dirty="0" err="1"/>
              <a:t>культуральным</a:t>
            </a:r>
            <a:r>
              <a:rPr lang="ru-RU" dirty="0"/>
              <a:t> и </a:t>
            </a:r>
            <a:r>
              <a:rPr lang="ru-RU" dirty="0" err="1"/>
              <a:t>субкультуральным</a:t>
            </a:r>
            <a:r>
              <a:rPr lang="ru-RU" dirty="0"/>
              <a:t> нормам; </a:t>
            </a:r>
          </a:p>
          <a:p>
            <a:r>
              <a:rPr lang="ru-RU" dirty="0"/>
              <a:t>Ограниченный контакт с окружающими с тенденцией к социальной отгороженности;</a:t>
            </a:r>
          </a:p>
          <a:p>
            <a:r>
              <a:rPr lang="ru-RU" dirty="0"/>
              <a:t>Странные убеждения или магическое мышление, делающие поведение несоответствующим </a:t>
            </a:r>
            <a:r>
              <a:rPr lang="ru-RU" dirty="0" err="1"/>
              <a:t>субкультуральным</a:t>
            </a:r>
            <a:r>
              <a:rPr lang="ru-RU" dirty="0"/>
              <a:t> нормам, но не достигающие диагностических критериев бреда; </a:t>
            </a:r>
          </a:p>
          <a:p>
            <a:r>
              <a:rPr lang="ru-RU" dirty="0"/>
              <a:t>Необычные искажения восприятия, такие как насыщенные иллюзии, деперсонализация, </a:t>
            </a:r>
            <a:r>
              <a:rPr lang="ru-RU" dirty="0" err="1"/>
              <a:t>дереализация</a:t>
            </a:r>
            <a:r>
              <a:rPr lang="ru-RU" dirty="0"/>
              <a:t> или галлюцинации;</a:t>
            </a:r>
          </a:p>
          <a:p>
            <a:r>
              <a:rPr lang="ru-RU" dirty="0"/>
              <a:t> Подозрительность или параноидные идеи;</a:t>
            </a:r>
          </a:p>
          <a:p>
            <a:r>
              <a:rPr lang="ru-RU" dirty="0"/>
              <a:t>Аморфное, обстоятельное, метафорическое, </a:t>
            </a:r>
            <a:r>
              <a:rPr lang="ru-RU" dirty="0" err="1"/>
              <a:t>сверхдетализированное</a:t>
            </a:r>
            <a:r>
              <a:rPr lang="ru-RU" dirty="0"/>
              <a:t> или стереотипное мышление, проявляющееся вычурной речью без выраженной разорванности; </a:t>
            </a:r>
          </a:p>
          <a:p>
            <a:r>
              <a:rPr lang="ru-RU" dirty="0"/>
              <a:t>Навязчивые </a:t>
            </a:r>
            <a:r>
              <a:rPr lang="ru-RU" dirty="0" err="1"/>
              <a:t>руминации</a:t>
            </a:r>
            <a:r>
              <a:rPr lang="ru-RU" dirty="0"/>
              <a:t> без ощущения их чуждости и нежелательности, часто с </a:t>
            </a:r>
            <a:r>
              <a:rPr lang="ru-RU" dirty="0" err="1"/>
              <a:t>дисморфофобическим</a:t>
            </a:r>
            <a:r>
              <a:rPr lang="ru-RU" dirty="0"/>
              <a:t>, сексуальным или агрессивным содержанием;</a:t>
            </a:r>
          </a:p>
          <a:p>
            <a:endParaRPr lang="ru-RU" dirty="0"/>
          </a:p>
          <a:p>
            <a:pPr marL="0" indent="0" algn="ctr">
              <a:buNone/>
            </a:pPr>
            <a:r>
              <a:rPr lang="ru-RU" dirty="0"/>
              <a:t>Состояние пациента никогда не соответствовало диагностическим критериям шизофрении, </a:t>
            </a:r>
            <a:r>
              <a:rPr lang="ru-RU" dirty="0" err="1"/>
              <a:t>шизоаффективного</a:t>
            </a:r>
            <a:r>
              <a:rPr lang="ru-RU" dirty="0"/>
              <a:t> расстройства или бредового расстройства. Преходящий бред, галлюцинации нарушения формального мышления, ощущения воздействия, овладения или контроля могут возникать, но не сохраняются дольше месяца</a:t>
            </a:r>
          </a:p>
        </p:txBody>
      </p:sp>
      <p:cxnSp>
        <p:nvCxnSpPr>
          <p:cNvPr id="5" name="Прямая соединительная линия 4">
            <a:extLst>
              <a:ext uri="{FF2B5EF4-FFF2-40B4-BE49-F238E27FC236}">
                <a16:creationId xmlns:a16="http://schemas.microsoft.com/office/drawing/2014/main" id="{B54695BC-FD09-4AD6-F429-318B7A6CAEB2}"/>
              </a:ext>
            </a:extLst>
          </p:cNvPr>
          <p:cNvCxnSpPr/>
          <p:nvPr/>
        </p:nvCxnSpPr>
        <p:spPr>
          <a:xfrm>
            <a:off x="1156996" y="5701004"/>
            <a:ext cx="9601200" cy="933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1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0CFD6-E7B8-C018-80B5-1A24CB52D385}"/>
              </a:ext>
            </a:extLst>
          </p:cNvPr>
          <p:cNvSpPr>
            <a:spLocks noGrp="1"/>
          </p:cNvSpPr>
          <p:nvPr>
            <p:ph type="title"/>
          </p:nvPr>
        </p:nvSpPr>
        <p:spPr/>
        <p:txBody>
          <a:bodyPr/>
          <a:lstStyle/>
          <a:p>
            <a:r>
              <a:rPr lang="ru-RU" sz="2800" dirty="0"/>
              <a:t>Установление точного диагноза: насколько это важно?</a:t>
            </a:r>
            <a:endParaRPr lang="ru-RU" dirty="0"/>
          </a:p>
        </p:txBody>
      </p:sp>
      <p:sp>
        <p:nvSpPr>
          <p:cNvPr id="6" name="Объект 5">
            <a:extLst>
              <a:ext uri="{FF2B5EF4-FFF2-40B4-BE49-F238E27FC236}">
                <a16:creationId xmlns:a16="http://schemas.microsoft.com/office/drawing/2014/main" id="{678638CF-4967-6B1C-7DB2-FD4D99686DC4}"/>
              </a:ext>
            </a:extLst>
          </p:cNvPr>
          <p:cNvSpPr>
            <a:spLocks noGrp="1"/>
          </p:cNvSpPr>
          <p:nvPr>
            <p:ph sz="half" idx="2"/>
          </p:nvPr>
        </p:nvSpPr>
        <p:spPr/>
        <p:txBody>
          <a:bodyPr/>
          <a:lstStyle/>
          <a:p>
            <a:r>
              <a:rPr lang="ru-RU" sz="1800" dirty="0"/>
              <a:t>Терапия определяется синдромом, а не диагнозом.</a:t>
            </a:r>
          </a:p>
          <a:p>
            <a:r>
              <a:rPr lang="ru-RU" sz="1800" dirty="0"/>
              <a:t>В то же время важно не пропустить шизофренический процесс с точки зрения профилактики негативных расстройств.</a:t>
            </a:r>
          </a:p>
          <a:p>
            <a:r>
              <a:rPr lang="ru-RU" sz="1800" dirty="0"/>
              <a:t>Необходимость сохранения или, напротив, изменения социального статуса пациента всегда ставится на первое место.</a:t>
            </a:r>
          </a:p>
          <a:p>
            <a:r>
              <a:rPr lang="ru-RU" sz="1800" dirty="0"/>
              <a:t>В условиях строгой стандартизации терапии от диагноза будет зависеть спектр доступных препаратов.</a:t>
            </a:r>
            <a:endParaRPr lang="en-US" sz="1800" dirty="0"/>
          </a:p>
          <a:p>
            <a:endParaRPr lang="ru-RU" dirty="0"/>
          </a:p>
        </p:txBody>
      </p:sp>
      <p:pic>
        <p:nvPicPr>
          <p:cNvPr id="7" name="Объект 4" descr="Изображение выглядит как логотип">
            <a:extLst>
              <a:ext uri="{FF2B5EF4-FFF2-40B4-BE49-F238E27FC236}">
                <a16:creationId xmlns:a16="http://schemas.microsoft.com/office/drawing/2014/main" id="{D791E49B-4543-B51F-7435-BE0758E07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09" y="2506078"/>
            <a:ext cx="4414438" cy="3354972"/>
          </a:xfrm>
          <a:prstGeom prst="rect">
            <a:avLst/>
          </a:prstGeom>
        </p:spPr>
      </p:pic>
    </p:spTree>
    <p:extLst>
      <p:ext uri="{BB962C8B-B14F-4D97-AF65-F5344CB8AC3E}">
        <p14:creationId xmlns:p14="http://schemas.microsoft.com/office/powerpoint/2010/main" val="134936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8C6D6D-D59D-9D06-FB39-6A34E06FA572}"/>
              </a:ext>
            </a:extLst>
          </p:cNvPr>
          <p:cNvSpPr>
            <a:spLocks noGrp="1"/>
          </p:cNvSpPr>
          <p:nvPr>
            <p:ph type="title"/>
          </p:nvPr>
        </p:nvSpPr>
        <p:spPr/>
        <p:txBody>
          <a:bodyPr/>
          <a:lstStyle/>
          <a:p>
            <a:pPr algn="ctr"/>
            <a:r>
              <a:rPr lang="ru-RU" sz="2800" dirty="0"/>
              <a:t>Как назначать терапию в условиях сложной диагностики?</a:t>
            </a:r>
            <a:endParaRPr lang="ru-RU" dirty="0"/>
          </a:p>
        </p:txBody>
      </p:sp>
      <p:sp>
        <p:nvSpPr>
          <p:cNvPr id="4" name="Объект 3">
            <a:extLst>
              <a:ext uri="{FF2B5EF4-FFF2-40B4-BE49-F238E27FC236}">
                <a16:creationId xmlns:a16="http://schemas.microsoft.com/office/drawing/2014/main" id="{8BE317B5-3C2B-DD97-5AB0-05F5C0C06C05}"/>
              </a:ext>
            </a:extLst>
          </p:cNvPr>
          <p:cNvSpPr>
            <a:spLocks noGrp="1"/>
          </p:cNvSpPr>
          <p:nvPr>
            <p:ph sz="half" idx="2"/>
          </p:nvPr>
        </p:nvSpPr>
        <p:spPr>
          <a:xfrm>
            <a:off x="2062065" y="2619888"/>
            <a:ext cx="9063552" cy="3633047"/>
          </a:xfrm>
        </p:spPr>
        <p:txBody>
          <a:bodyPr/>
          <a:lstStyle/>
          <a:p>
            <a:r>
              <a:rPr lang="ru-RU" sz="1800" dirty="0"/>
              <a:t>Единственной группой препаратов, представители которой могут быть использованы во всех случаях сочетания аффективных и </a:t>
            </a:r>
            <a:r>
              <a:rPr lang="ru-RU" sz="1800" dirty="0" err="1"/>
              <a:t>психопродуктивных</a:t>
            </a:r>
            <a:r>
              <a:rPr lang="ru-RU" sz="1800" dirty="0"/>
              <a:t> расстройств, а при необходимости и негативных расстройств – часть атипичных антипсихотиков. Не следует об этом забывать с прогностической точки зрения.</a:t>
            </a:r>
          </a:p>
          <a:p>
            <a:r>
              <a:rPr lang="ru-RU" dirty="0"/>
              <a:t>В то же время, если распространенность ПРЛ столь высока, в условиях сложной диагностики встает вопрос о повсеместном назначении психотерапевтического вмешательства.</a:t>
            </a:r>
          </a:p>
          <a:p>
            <a:pPr marL="0" indent="0">
              <a:buNone/>
            </a:pPr>
            <a:endParaRPr lang="ru-RU" dirty="0"/>
          </a:p>
          <a:p>
            <a:r>
              <a:rPr lang="ru-RU" dirty="0"/>
              <a:t>Подводя итог, задача современного психиатра – сохранять баланс между клиническим опытом и гибкостью в принятии новых течений, в первую очередь, руководствуясь интересами пациента.</a:t>
            </a:r>
            <a:endParaRPr lang="ru-RU" sz="1800" dirty="0"/>
          </a:p>
          <a:p>
            <a:endParaRPr lang="ru-RU" sz="1800" dirty="0"/>
          </a:p>
          <a:p>
            <a:endParaRPr lang="ru-RU" dirty="0"/>
          </a:p>
        </p:txBody>
      </p:sp>
      <p:pic>
        <p:nvPicPr>
          <p:cNvPr id="5" name="Объект 4">
            <a:extLst>
              <a:ext uri="{FF2B5EF4-FFF2-40B4-BE49-F238E27FC236}">
                <a16:creationId xmlns:a16="http://schemas.microsoft.com/office/drawing/2014/main" id="{91D7B6DC-AD57-1B3D-066F-649E9F62B1AC}"/>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37247" y="5346441"/>
            <a:ext cx="1279719" cy="1279719"/>
          </a:xfrm>
          <a:prstGeom prst="rect">
            <a:avLst/>
          </a:prstGeom>
        </p:spPr>
      </p:pic>
      <p:cxnSp>
        <p:nvCxnSpPr>
          <p:cNvPr id="7" name="Прямая соединительная линия 6">
            <a:extLst>
              <a:ext uri="{FF2B5EF4-FFF2-40B4-BE49-F238E27FC236}">
                <a16:creationId xmlns:a16="http://schemas.microsoft.com/office/drawing/2014/main" id="{825C00A3-F77D-D6EA-5AB4-70DD5F0B8CFA}"/>
              </a:ext>
            </a:extLst>
          </p:cNvPr>
          <p:cNvCxnSpPr/>
          <p:nvPr/>
        </p:nvCxnSpPr>
        <p:spPr>
          <a:xfrm flipV="1">
            <a:off x="2808514" y="4590661"/>
            <a:ext cx="7016620" cy="7464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628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21FD3CF-A016-BB7B-49BE-A267DC160608}"/>
              </a:ext>
            </a:extLst>
          </p:cNvPr>
          <p:cNvSpPr>
            <a:spLocks noGrp="1"/>
          </p:cNvSpPr>
          <p:nvPr>
            <p:ph type="title"/>
          </p:nvPr>
        </p:nvSpPr>
        <p:spPr/>
        <p:txBody>
          <a:bodyPr/>
          <a:lstStyle/>
          <a:p>
            <a:pPr algn="ctr"/>
            <a:r>
              <a:rPr lang="ru-RU" dirty="0"/>
              <a:t>СПАСИБО ЗА ВНИМАНИЕ!</a:t>
            </a:r>
          </a:p>
        </p:txBody>
      </p:sp>
      <p:pic>
        <p:nvPicPr>
          <p:cNvPr id="7" name="Объект 6">
            <a:extLst>
              <a:ext uri="{FF2B5EF4-FFF2-40B4-BE49-F238E27FC236}">
                <a16:creationId xmlns:a16="http://schemas.microsoft.com/office/drawing/2014/main" id="{5D5E29D8-9FA7-5056-CAA1-FC1DB920F97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4254848" y="2182240"/>
            <a:ext cx="3682303" cy="3676207"/>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16946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683F8-2F42-5BE2-9E37-9F6F076F8E50}"/>
              </a:ext>
            </a:extLst>
          </p:cNvPr>
          <p:cNvSpPr>
            <a:spLocks noGrp="1"/>
          </p:cNvSpPr>
          <p:nvPr>
            <p:ph type="title"/>
          </p:nvPr>
        </p:nvSpPr>
        <p:spPr/>
        <p:txBody>
          <a:bodyPr/>
          <a:lstStyle/>
          <a:p>
            <a:pPr algn="ctr"/>
            <a:r>
              <a:rPr lang="ru-RU" dirty="0"/>
              <a:t>«</a:t>
            </a:r>
            <a:r>
              <a:rPr lang="ru-RU" dirty="0" err="1"/>
              <a:t>Докмед</a:t>
            </a:r>
            <a:r>
              <a:rPr lang="ru-RU" dirty="0"/>
              <a:t>»: от необходимости к абсурду</a:t>
            </a:r>
          </a:p>
        </p:txBody>
      </p:sp>
      <p:pic>
        <p:nvPicPr>
          <p:cNvPr id="5" name="Объект 4">
            <a:extLst>
              <a:ext uri="{FF2B5EF4-FFF2-40B4-BE49-F238E27FC236}">
                <a16:creationId xmlns:a16="http://schemas.microsoft.com/office/drawing/2014/main" id="{7443E1A4-C3A7-ED64-7905-6CC3CF3ADC08}"/>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178626" y="5215812"/>
            <a:ext cx="1457001" cy="1457001"/>
          </a:xfrm>
        </p:spPr>
      </p:pic>
      <p:graphicFrame>
        <p:nvGraphicFramePr>
          <p:cNvPr id="4" name="Объект 3">
            <a:extLst>
              <a:ext uri="{FF2B5EF4-FFF2-40B4-BE49-F238E27FC236}">
                <a16:creationId xmlns:a16="http://schemas.microsoft.com/office/drawing/2014/main" id="{172CEA62-BBAD-28B9-6CC8-6F01304F55A5}"/>
              </a:ext>
            </a:extLst>
          </p:cNvPr>
          <p:cNvGraphicFramePr>
            <a:graphicFrameLocks noGrp="1"/>
          </p:cNvGraphicFramePr>
          <p:nvPr>
            <p:ph sz="half" idx="2"/>
            <p:extLst>
              <p:ext uri="{D42A27DB-BD31-4B8C-83A1-F6EECF244321}">
                <p14:modId xmlns:p14="http://schemas.microsoft.com/office/powerpoint/2010/main" val="2139941858"/>
              </p:ext>
            </p:extLst>
          </p:nvPr>
        </p:nvGraphicFramePr>
        <p:xfrm>
          <a:off x="1912776" y="2228003"/>
          <a:ext cx="9698033" cy="407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500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D2DCE-3651-F9CB-E97D-15DE890E3793}"/>
              </a:ext>
            </a:extLst>
          </p:cNvPr>
          <p:cNvSpPr>
            <a:spLocks noGrp="1"/>
          </p:cNvSpPr>
          <p:nvPr>
            <p:ph type="title"/>
          </p:nvPr>
        </p:nvSpPr>
        <p:spPr/>
        <p:txBody>
          <a:bodyPr/>
          <a:lstStyle/>
          <a:p>
            <a:pPr algn="ctr"/>
            <a:r>
              <a:rPr lang="ru-RU" dirty="0"/>
              <a:t>«</a:t>
            </a:r>
            <a:r>
              <a:rPr lang="ru-RU" dirty="0" err="1"/>
              <a:t>Докмед</a:t>
            </a:r>
            <a:r>
              <a:rPr lang="ru-RU" dirty="0"/>
              <a:t>»: от необходимости к абсурду</a:t>
            </a:r>
          </a:p>
        </p:txBody>
      </p:sp>
      <p:sp>
        <p:nvSpPr>
          <p:cNvPr id="7" name="TextBox 6">
            <a:extLst>
              <a:ext uri="{FF2B5EF4-FFF2-40B4-BE49-F238E27FC236}">
                <a16:creationId xmlns:a16="http://schemas.microsoft.com/office/drawing/2014/main" id="{B803850E-0F7F-94EF-10B7-798CDF2A5456}"/>
              </a:ext>
            </a:extLst>
          </p:cNvPr>
          <p:cNvSpPr txBox="1"/>
          <p:nvPr/>
        </p:nvSpPr>
        <p:spPr>
          <a:xfrm rot="20437231">
            <a:off x="438538" y="2734640"/>
            <a:ext cx="3685591" cy="646331"/>
          </a:xfrm>
          <a:prstGeom prst="rect">
            <a:avLst/>
          </a:prstGeom>
          <a:noFill/>
        </p:spPr>
        <p:txBody>
          <a:bodyPr wrap="square" rtlCol="0">
            <a:spAutoFit/>
          </a:bodyPr>
          <a:lstStyle/>
          <a:p>
            <a:r>
              <a:rPr lang="ru-RU" dirty="0"/>
              <a:t>«Зачем назначать аминазин, если есть </a:t>
            </a:r>
            <a:r>
              <a:rPr lang="ru-RU" dirty="0" err="1"/>
              <a:t>рисперидон</a:t>
            </a:r>
            <a:r>
              <a:rPr lang="ru-RU" dirty="0"/>
              <a:t>?»</a:t>
            </a:r>
          </a:p>
        </p:txBody>
      </p:sp>
      <p:sp>
        <p:nvSpPr>
          <p:cNvPr id="8" name="TextBox 7">
            <a:extLst>
              <a:ext uri="{FF2B5EF4-FFF2-40B4-BE49-F238E27FC236}">
                <a16:creationId xmlns:a16="http://schemas.microsoft.com/office/drawing/2014/main" id="{91033969-39B4-0105-E87D-C8C602E2ED65}"/>
              </a:ext>
            </a:extLst>
          </p:cNvPr>
          <p:cNvSpPr txBox="1"/>
          <p:nvPr/>
        </p:nvSpPr>
        <p:spPr>
          <a:xfrm>
            <a:off x="8570167" y="2260901"/>
            <a:ext cx="3522306" cy="923330"/>
          </a:xfrm>
          <a:prstGeom prst="rect">
            <a:avLst/>
          </a:prstGeom>
          <a:noFill/>
        </p:spPr>
        <p:txBody>
          <a:bodyPr wrap="square" rtlCol="0">
            <a:spAutoFit/>
          </a:bodyPr>
          <a:lstStyle/>
          <a:p>
            <a:r>
              <a:rPr lang="ru-RU" dirty="0"/>
              <a:t>«Если врач назначает вам фенибут – бегите от этого врача…»</a:t>
            </a:r>
          </a:p>
        </p:txBody>
      </p:sp>
      <p:sp>
        <p:nvSpPr>
          <p:cNvPr id="9" name="TextBox 8">
            <a:extLst>
              <a:ext uri="{FF2B5EF4-FFF2-40B4-BE49-F238E27FC236}">
                <a16:creationId xmlns:a16="http://schemas.microsoft.com/office/drawing/2014/main" id="{15F5C6A0-5B7B-8B2C-D6FA-5A61877F3056}"/>
              </a:ext>
            </a:extLst>
          </p:cNvPr>
          <p:cNvSpPr txBox="1"/>
          <p:nvPr/>
        </p:nvSpPr>
        <p:spPr>
          <a:xfrm rot="668340">
            <a:off x="7380515" y="5251902"/>
            <a:ext cx="4544009" cy="646331"/>
          </a:xfrm>
          <a:prstGeom prst="rect">
            <a:avLst/>
          </a:prstGeom>
          <a:noFill/>
        </p:spPr>
        <p:txBody>
          <a:bodyPr wrap="square" rtlCol="0">
            <a:spAutoFit/>
          </a:bodyPr>
          <a:lstStyle/>
          <a:p>
            <a:r>
              <a:rPr lang="ru-RU" dirty="0"/>
              <a:t>«Не назначаю ноотропы – это прошлый век, у них нет доказанной эффективности»</a:t>
            </a:r>
          </a:p>
        </p:txBody>
      </p:sp>
      <p:sp>
        <p:nvSpPr>
          <p:cNvPr id="10" name="TextBox 9">
            <a:extLst>
              <a:ext uri="{FF2B5EF4-FFF2-40B4-BE49-F238E27FC236}">
                <a16:creationId xmlns:a16="http://schemas.microsoft.com/office/drawing/2014/main" id="{7732042B-B7F7-1AE5-0F41-6E7700E2E5B3}"/>
              </a:ext>
            </a:extLst>
          </p:cNvPr>
          <p:cNvSpPr txBox="1"/>
          <p:nvPr/>
        </p:nvSpPr>
        <p:spPr>
          <a:xfrm>
            <a:off x="4390494" y="3224265"/>
            <a:ext cx="4037332" cy="646331"/>
          </a:xfrm>
          <a:prstGeom prst="rect">
            <a:avLst/>
          </a:prstGeom>
          <a:noFill/>
        </p:spPr>
        <p:txBody>
          <a:bodyPr wrap="square" rtlCol="0">
            <a:spAutoFit/>
          </a:bodyPr>
          <a:lstStyle/>
          <a:p>
            <a:r>
              <a:rPr lang="ru-RU" dirty="0"/>
              <a:t>«Галоперидолом  цивилизованные люди не пользуются»</a:t>
            </a:r>
          </a:p>
        </p:txBody>
      </p:sp>
      <p:sp>
        <p:nvSpPr>
          <p:cNvPr id="11" name="TextBox 10">
            <a:extLst>
              <a:ext uri="{FF2B5EF4-FFF2-40B4-BE49-F238E27FC236}">
                <a16:creationId xmlns:a16="http://schemas.microsoft.com/office/drawing/2014/main" id="{BB92CF0D-7AEB-4416-54D8-B4944FCE890F}"/>
              </a:ext>
            </a:extLst>
          </p:cNvPr>
          <p:cNvSpPr txBox="1"/>
          <p:nvPr/>
        </p:nvSpPr>
        <p:spPr>
          <a:xfrm>
            <a:off x="683859" y="4786604"/>
            <a:ext cx="5319724" cy="923330"/>
          </a:xfrm>
          <a:prstGeom prst="rect">
            <a:avLst/>
          </a:prstGeom>
          <a:noFill/>
        </p:spPr>
        <p:txBody>
          <a:bodyPr wrap="square" rtlCol="0">
            <a:spAutoFit/>
          </a:bodyPr>
          <a:lstStyle/>
          <a:p>
            <a:r>
              <a:rPr lang="ru-RU" dirty="0"/>
              <a:t>«Препарат показывает не меньшую антипсихотическую активность, чем галоперидол (в дозировке 5 мг)»</a:t>
            </a:r>
          </a:p>
        </p:txBody>
      </p:sp>
    </p:spTree>
    <p:extLst>
      <p:ext uri="{BB962C8B-B14F-4D97-AF65-F5344CB8AC3E}">
        <p14:creationId xmlns:p14="http://schemas.microsoft.com/office/powerpoint/2010/main" val="259684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21EE7-AB5F-FE04-5B8B-758B03E98802}"/>
              </a:ext>
            </a:extLst>
          </p:cNvPr>
          <p:cNvSpPr>
            <a:spLocks noGrp="1"/>
          </p:cNvSpPr>
          <p:nvPr>
            <p:ph type="title"/>
          </p:nvPr>
        </p:nvSpPr>
        <p:spPr/>
        <p:txBody>
          <a:bodyPr/>
          <a:lstStyle/>
          <a:p>
            <a:pPr algn="ctr"/>
            <a:r>
              <a:rPr lang="ru-RU" dirty="0"/>
              <a:t>«</a:t>
            </a:r>
            <a:r>
              <a:rPr lang="ru-RU" dirty="0" err="1"/>
              <a:t>Докмед</a:t>
            </a:r>
            <a:r>
              <a:rPr lang="ru-RU" dirty="0"/>
              <a:t>»: от необходимости к абсурду</a:t>
            </a:r>
          </a:p>
        </p:txBody>
      </p:sp>
      <p:sp>
        <p:nvSpPr>
          <p:cNvPr id="4" name="Объект 3">
            <a:extLst>
              <a:ext uri="{FF2B5EF4-FFF2-40B4-BE49-F238E27FC236}">
                <a16:creationId xmlns:a16="http://schemas.microsoft.com/office/drawing/2014/main" id="{9EEBBCCE-9333-E993-D933-B0E43B4F3CC9}"/>
              </a:ext>
            </a:extLst>
          </p:cNvPr>
          <p:cNvSpPr>
            <a:spLocks noGrp="1"/>
          </p:cNvSpPr>
          <p:nvPr>
            <p:ph sz="half" idx="2"/>
          </p:nvPr>
        </p:nvSpPr>
        <p:spPr>
          <a:xfrm>
            <a:off x="1694364" y="2228003"/>
            <a:ext cx="9916445" cy="3633047"/>
          </a:xfrm>
          <a:solidFill>
            <a:schemeClr val="accent1">
              <a:lumMod val="20000"/>
              <a:lumOff val="80000"/>
            </a:schemeClr>
          </a:solidFill>
        </p:spPr>
        <p:txBody>
          <a:bodyPr>
            <a:normAutofit fontScale="85000" lnSpcReduction="10000"/>
          </a:bodyPr>
          <a:lstStyle/>
          <a:p>
            <a:r>
              <a:rPr lang="ru-RU" dirty="0"/>
              <a:t>Нет качественных исследований, доказывающих эффективность – не равно «неэффективно».</a:t>
            </a:r>
          </a:p>
          <a:p>
            <a:r>
              <a:rPr lang="ru-RU" dirty="0"/>
              <a:t>Есть качественные исследования об эффективности, но однородна ли выборка?</a:t>
            </a:r>
          </a:p>
          <a:p>
            <a:r>
              <a:rPr lang="ru-RU" dirty="0"/>
              <a:t>Есть однородная выборка, но во всех ли исследованиях отслеживают концентрацию препаратов в плазме крови (с учетом снижения критичности мышления у пациентов), а если отслеживают, то как часто?</a:t>
            </a:r>
          </a:p>
          <a:p>
            <a:r>
              <a:rPr lang="ru-RU" dirty="0"/>
              <a:t>Насколько продуктивно в психиатрии использование опросников, базирующихся на субъективных впечатлениях пациента?</a:t>
            </a:r>
          </a:p>
          <a:p>
            <a:r>
              <a:rPr lang="ru-RU" dirty="0"/>
              <a:t>Насколько приверженность лечению отражает эффективность препарата для поддерживающей терапии?</a:t>
            </a:r>
          </a:p>
          <a:p>
            <a:pPr marL="0" indent="0">
              <a:buNone/>
            </a:pPr>
            <a:endParaRPr lang="ru-RU" dirty="0"/>
          </a:p>
          <a:p>
            <a:pPr marL="0" indent="0" algn="ctr">
              <a:buNone/>
            </a:pPr>
            <a:r>
              <a:rPr lang="ru-RU" dirty="0"/>
              <a:t>Доказательная медицина дает нам базовые гарантии безопасности применения препарата и сведения о минимально необходимой эффективности для применения при данной нозологии. Однако сравнительная эффективность препаратов не всегда может быть достоверно отражена в исследованиях, следовательно мы должны принимать во внимание и научные данные, и клинический опыт.</a:t>
            </a:r>
          </a:p>
        </p:txBody>
      </p:sp>
      <p:pic>
        <p:nvPicPr>
          <p:cNvPr id="5" name="Объект 4">
            <a:extLst>
              <a:ext uri="{FF2B5EF4-FFF2-40B4-BE49-F238E27FC236}">
                <a16:creationId xmlns:a16="http://schemas.microsoft.com/office/drawing/2014/main" id="{9791E1CC-C43B-BDBF-31F6-B266CC15E4D1}"/>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261257" y="5062424"/>
            <a:ext cx="1433107" cy="1433107"/>
          </a:xfrm>
        </p:spPr>
      </p:pic>
      <p:cxnSp>
        <p:nvCxnSpPr>
          <p:cNvPr id="8" name="Прямая соединительная линия 7">
            <a:extLst>
              <a:ext uri="{FF2B5EF4-FFF2-40B4-BE49-F238E27FC236}">
                <a16:creationId xmlns:a16="http://schemas.microsoft.com/office/drawing/2014/main" id="{446F101E-35D6-80C9-5091-B3F4131F20EF}"/>
              </a:ext>
            </a:extLst>
          </p:cNvPr>
          <p:cNvCxnSpPr/>
          <p:nvPr/>
        </p:nvCxnSpPr>
        <p:spPr>
          <a:xfrm>
            <a:off x="2108718" y="4609322"/>
            <a:ext cx="8584164"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677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ECEAC-EC6A-C1FC-EA8E-0B66B4FB6896}"/>
              </a:ext>
            </a:extLst>
          </p:cNvPr>
          <p:cNvSpPr>
            <a:spLocks noGrp="1"/>
          </p:cNvSpPr>
          <p:nvPr>
            <p:ph type="title"/>
          </p:nvPr>
        </p:nvSpPr>
        <p:spPr/>
        <p:txBody>
          <a:bodyPr/>
          <a:lstStyle/>
          <a:p>
            <a:pPr algn="ctr"/>
            <a:r>
              <a:rPr lang="ru-RU" dirty="0"/>
              <a:t>Лекарственные «</a:t>
            </a:r>
            <a:r>
              <a:rPr lang="ru-RU" dirty="0" err="1"/>
              <a:t>мейнстримы</a:t>
            </a:r>
            <a:r>
              <a:rPr lang="ru-RU" dirty="0"/>
              <a:t>»</a:t>
            </a:r>
          </a:p>
        </p:txBody>
      </p:sp>
      <p:pic>
        <p:nvPicPr>
          <p:cNvPr id="7" name="Объект 6">
            <a:extLst>
              <a:ext uri="{FF2B5EF4-FFF2-40B4-BE49-F238E27FC236}">
                <a16:creationId xmlns:a16="http://schemas.microsoft.com/office/drawing/2014/main" id="{060306D9-60C9-661A-AAF7-440407BCABF8}"/>
              </a:ext>
            </a:extLst>
          </p:cNvPr>
          <p:cNvPicPr>
            <a:picLocks noGrp="1" noChangeAspect="1"/>
          </p:cNvPicPr>
          <p:nvPr>
            <p:ph sz="half" idx="1"/>
          </p:nvPr>
        </p:nvPicPr>
        <p:blipFill>
          <a:blip r:embed="rId2"/>
          <a:stretch>
            <a:fillRect/>
          </a:stretch>
        </p:blipFill>
        <p:spPr>
          <a:xfrm>
            <a:off x="467415" y="5141659"/>
            <a:ext cx="1432684" cy="1438781"/>
          </a:xfrm>
          <a:prstGeom prst="rect">
            <a:avLst/>
          </a:prstGeom>
        </p:spPr>
      </p:pic>
      <p:sp>
        <p:nvSpPr>
          <p:cNvPr id="4" name="Объект 3">
            <a:extLst>
              <a:ext uri="{FF2B5EF4-FFF2-40B4-BE49-F238E27FC236}">
                <a16:creationId xmlns:a16="http://schemas.microsoft.com/office/drawing/2014/main" id="{599C6CFC-E6F6-E72C-74B9-BB785472D578}"/>
              </a:ext>
            </a:extLst>
          </p:cNvPr>
          <p:cNvSpPr>
            <a:spLocks noGrp="1"/>
          </p:cNvSpPr>
          <p:nvPr>
            <p:ph sz="half" idx="2"/>
          </p:nvPr>
        </p:nvSpPr>
        <p:spPr>
          <a:xfrm>
            <a:off x="1704338" y="1950098"/>
            <a:ext cx="10276168" cy="4907902"/>
          </a:xfrm>
        </p:spPr>
        <p:txBody>
          <a:bodyPr>
            <a:normAutofit fontScale="70000" lnSpcReduction="20000"/>
          </a:bodyPr>
          <a:lstStyle/>
          <a:p>
            <a:pPr marL="0" indent="0">
              <a:buNone/>
            </a:pPr>
            <a:r>
              <a:rPr lang="ru-RU" dirty="0"/>
              <a:t>           Типичный психиатр за последние 20 лет </a:t>
            </a:r>
            <a:r>
              <a:rPr lang="en-US" dirty="0"/>
              <a:t>be like</a:t>
            </a:r>
            <a:r>
              <a:rPr lang="ru-RU" dirty="0"/>
              <a:t>:</a:t>
            </a:r>
          </a:p>
          <a:p>
            <a:r>
              <a:rPr lang="ru-RU" dirty="0"/>
              <a:t>Перевести всех на антипсихотики второго поколения.</a:t>
            </a:r>
          </a:p>
          <a:p>
            <a:r>
              <a:rPr lang="ru-RU" dirty="0"/>
              <a:t>Полюбить </a:t>
            </a:r>
            <a:r>
              <a:rPr lang="ru-RU" dirty="0" err="1"/>
              <a:t>зипразидон</a:t>
            </a:r>
            <a:r>
              <a:rPr lang="ru-RU" dirty="0"/>
              <a:t> и </a:t>
            </a:r>
            <a:r>
              <a:rPr lang="ru-RU" dirty="0" err="1"/>
              <a:t>сертиндол</a:t>
            </a:r>
            <a:r>
              <a:rPr lang="ru-RU" dirty="0"/>
              <a:t> – разлюбить их.</a:t>
            </a:r>
          </a:p>
          <a:p>
            <a:r>
              <a:rPr lang="ru-RU" dirty="0"/>
              <a:t>Назначать всем </a:t>
            </a:r>
            <a:r>
              <a:rPr lang="ru-RU" dirty="0" err="1"/>
              <a:t>кветиапин</a:t>
            </a:r>
            <a:r>
              <a:rPr lang="ru-RU" dirty="0"/>
              <a:t>, как </a:t>
            </a:r>
            <a:r>
              <a:rPr lang="ru-RU" dirty="0" err="1"/>
              <a:t>дозозависимый</a:t>
            </a:r>
            <a:r>
              <a:rPr lang="ru-RU" dirty="0"/>
              <a:t> «универсальный» препарат, получить неполный ответ и метаболические нарушения.</a:t>
            </a:r>
          </a:p>
          <a:p>
            <a:r>
              <a:rPr lang="ru-RU" dirty="0"/>
              <a:t>Назначать лечение антидепрессантами, опираясь на концентрацию нейромедиаторов в периферической крови, не получить эффекта.</a:t>
            </a:r>
          </a:p>
          <a:p>
            <a:r>
              <a:rPr lang="ru-RU" dirty="0"/>
              <a:t>Разочароваться во втором поколении антипсихотиков, очароваться третьим.</a:t>
            </a:r>
          </a:p>
          <a:p>
            <a:r>
              <a:rPr lang="ru-RU" dirty="0"/>
              <a:t>Лечить острейшие состояния  третьим поколением, получить импульсивные действия пациентов, разочароваться.</a:t>
            </a:r>
          </a:p>
          <a:p>
            <a:r>
              <a:rPr lang="ru-RU" dirty="0"/>
              <a:t>Вспомнить, что </a:t>
            </a:r>
            <a:r>
              <a:rPr lang="ru-RU" dirty="0" err="1"/>
              <a:t>кветиапином</a:t>
            </a:r>
            <a:r>
              <a:rPr lang="ru-RU" dirty="0"/>
              <a:t> можно еще и корректировать сон пожилых пациентов, забыть про </a:t>
            </a:r>
            <a:r>
              <a:rPr lang="ru-RU" dirty="0" err="1"/>
              <a:t>полирецепторность</a:t>
            </a:r>
            <a:r>
              <a:rPr lang="ru-RU" dirty="0"/>
              <a:t>.</a:t>
            </a:r>
          </a:p>
          <a:p>
            <a:r>
              <a:rPr lang="ru-RU" dirty="0"/>
              <a:t>Узнать о </a:t>
            </a:r>
            <a:r>
              <a:rPr lang="ru-RU" dirty="0" err="1"/>
              <a:t>вортиоксетине</a:t>
            </a:r>
            <a:r>
              <a:rPr lang="ru-RU" dirty="0"/>
              <a:t>, лечить все депрессии им, не всех вылечить.</a:t>
            </a:r>
          </a:p>
          <a:p>
            <a:r>
              <a:rPr lang="ru-RU" dirty="0"/>
              <a:t>Назначать пациентам с любой депрессией </a:t>
            </a:r>
            <a:r>
              <a:rPr lang="ru-RU" dirty="0" err="1"/>
              <a:t>ламотриджин</a:t>
            </a:r>
            <a:r>
              <a:rPr lang="ru-RU" dirty="0"/>
              <a:t> в комбинации с АД по умолчанию…</a:t>
            </a:r>
          </a:p>
          <a:p>
            <a:pPr marL="0" indent="0" algn="ctr">
              <a:buNone/>
            </a:pPr>
            <a:r>
              <a:rPr lang="en-US" dirty="0"/>
              <a:t>etc.</a:t>
            </a:r>
          </a:p>
          <a:p>
            <a:pPr marL="0" indent="0" algn="ctr">
              <a:buNone/>
            </a:pPr>
            <a:endParaRPr lang="ru-RU" dirty="0"/>
          </a:p>
          <a:p>
            <a:pPr marL="0" indent="0" algn="ctr">
              <a:buNone/>
            </a:pPr>
            <a:endParaRPr lang="ru-RU" dirty="0"/>
          </a:p>
          <a:p>
            <a:pPr marL="0" indent="0" algn="ctr">
              <a:buNone/>
            </a:pPr>
            <a:r>
              <a:rPr lang="ru-RU" dirty="0"/>
              <a:t>Особенность </a:t>
            </a:r>
            <a:r>
              <a:rPr lang="ru-RU" dirty="0" err="1"/>
              <a:t>психофармакотерапии</a:t>
            </a:r>
            <a:r>
              <a:rPr lang="ru-RU" dirty="0"/>
              <a:t> состоит в том, что нет неэффективных или менее нужных препаратов, под каждый из них найдется свой контингент, зачастую самым непредсказуемым образом.</a:t>
            </a:r>
          </a:p>
          <a:p>
            <a:pPr marL="0" indent="0" algn="ctr">
              <a:buNone/>
            </a:pPr>
            <a:r>
              <a:rPr lang="ru-RU" dirty="0"/>
              <a:t>Именно поэтому в арсенале психиатра по-прежнему, как большинство препаратов первого поколения, так и совершенно новые лекарственные средства.</a:t>
            </a:r>
            <a:endParaRPr lang="en-US" dirty="0"/>
          </a:p>
          <a:p>
            <a:pPr marL="0" indent="0" algn="ctr">
              <a:buNone/>
            </a:pPr>
            <a:endParaRPr lang="en-US" dirty="0"/>
          </a:p>
          <a:p>
            <a:pPr marL="0" indent="0" algn="ctr">
              <a:buNone/>
            </a:pPr>
            <a:endParaRPr lang="ru-RU" dirty="0"/>
          </a:p>
        </p:txBody>
      </p:sp>
      <p:cxnSp>
        <p:nvCxnSpPr>
          <p:cNvPr id="6" name="Прямая соединительная линия 5">
            <a:extLst>
              <a:ext uri="{FF2B5EF4-FFF2-40B4-BE49-F238E27FC236}">
                <a16:creationId xmlns:a16="http://schemas.microsoft.com/office/drawing/2014/main" id="{34BE7DC5-BBF8-2C7F-5317-164583DD361C}"/>
              </a:ext>
            </a:extLst>
          </p:cNvPr>
          <p:cNvCxnSpPr/>
          <p:nvPr/>
        </p:nvCxnSpPr>
        <p:spPr>
          <a:xfrm>
            <a:off x="4544008" y="5160810"/>
            <a:ext cx="46373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59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89EED-7D69-0D37-5746-2D3C4D40B5E1}"/>
              </a:ext>
            </a:extLst>
          </p:cNvPr>
          <p:cNvSpPr>
            <a:spLocks noGrp="1"/>
          </p:cNvSpPr>
          <p:nvPr>
            <p:ph type="title"/>
          </p:nvPr>
        </p:nvSpPr>
        <p:spPr/>
        <p:txBody>
          <a:bodyPr/>
          <a:lstStyle/>
          <a:p>
            <a:pPr algn="ctr"/>
            <a:r>
              <a:rPr lang="ru-RU" dirty="0"/>
              <a:t>«Модные» диагнозы</a:t>
            </a:r>
          </a:p>
        </p:txBody>
      </p:sp>
      <p:pic>
        <p:nvPicPr>
          <p:cNvPr id="6" name="Объект 5">
            <a:extLst>
              <a:ext uri="{FF2B5EF4-FFF2-40B4-BE49-F238E27FC236}">
                <a16:creationId xmlns:a16="http://schemas.microsoft.com/office/drawing/2014/main" id="{217922BF-F99C-5E90-A0A8-385216F9A8E3}"/>
              </a:ext>
            </a:extLst>
          </p:cNvPr>
          <p:cNvPicPr>
            <a:picLocks noGrp="1" noChangeAspect="1"/>
          </p:cNvPicPr>
          <p:nvPr>
            <p:ph sz="half" idx="2"/>
          </p:nvPr>
        </p:nvPicPr>
        <p:blipFill>
          <a:blip r:embed="rId2"/>
          <a:stretch>
            <a:fillRect/>
          </a:stretch>
        </p:blipFill>
        <p:spPr>
          <a:xfrm>
            <a:off x="1901125" y="1978091"/>
            <a:ext cx="8941046" cy="4879910"/>
          </a:xfrm>
          <a:prstGeom prst="rect">
            <a:avLst/>
          </a:prstGeom>
        </p:spPr>
      </p:pic>
      <p:pic>
        <p:nvPicPr>
          <p:cNvPr id="5" name="Объект 4">
            <a:extLst>
              <a:ext uri="{FF2B5EF4-FFF2-40B4-BE49-F238E27FC236}">
                <a16:creationId xmlns:a16="http://schemas.microsoft.com/office/drawing/2014/main" id="{9791E1CC-C43B-BDBF-31F6-B266CC15E4D1}"/>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artisticGlass/>
                    </a14:imgEffect>
                  </a14:imgLayer>
                </a14:imgProps>
              </a:ext>
            </a:extLst>
          </a:blip>
          <a:stretch>
            <a:fillRect/>
          </a:stretch>
        </p:blipFill>
        <p:spPr>
          <a:xfrm>
            <a:off x="374569" y="5140011"/>
            <a:ext cx="1354364" cy="1354364"/>
          </a:xfrm>
          <a:prstGeom prst="rect">
            <a:avLst/>
          </a:prstGeom>
        </p:spPr>
      </p:pic>
    </p:spTree>
    <p:extLst>
      <p:ext uri="{BB962C8B-B14F-4D97-AF65-F5344CB8AC3E}">
        <p14:creationId xmlns:p14="http://schemas.microsoft.com/office/powerpoint/2010/main" val="334308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1B2461-49E2-57EB-A0A1-28AA8B4DCA69}"/>
              </a:ext>
            </a:extLst>
          </p:cNvPr>
          <p:cNvSpPr>
            <a:spLocks noGrp="1"/>
          </p:cNvSpPr>
          <p:nvPr>
            <p:ph type="title"/>
          </p:nvPr>
        </p:nvSpPr>
        <p:spPr>
          <a:xfrm>
            <a:off x="1066800" y="810545"/>
            <a:ext cx="10058400" cy="747667"/>
          </a:xfrm>
        </p:spPr>
        <p:txBody>
          <a:bodyPr>
            <a:normAutofit fontScale="90000"/>
          </a:bodyPr>
          <a:lstStyle/>
          <a:p>
            <a:pPr algn="ctr"/>
            <a:r>
              <a:rPr lang="ru-RU" sz="2400" dirty="0"/>
              <a:t>«модные» диагнозы</a:t>
            </a:r>
            <a:br>
              <a:rPr lang="ru-RU" sz="2400" dirty="0"/>
            </a:br>
            <a:r>
              <a:rPr lang="ru-RU" sz="2400" dirty="0"/>
              <a:t>чем «бар» лучше «шар»?</a:t>
            </a:r>
          </a:p>
        </p:txBody>
      </p:sp>
      <p:graphicFrame>
        <p:nvGraphicFramePr>
          <p:cNvPr id="4" name="Таблица 4">
            <a:extLst>
              <a:ext uri="{FF2B5EF4-FFF2-40B4-BE49-F238E27FC236}">
                <a16:creationId xmlns:a16="http://schemas.microsoft.com/office/drawing/2014/main" id="{B561F6CB-002E-37D4-BF2D-6A8072B9334B}"/>
              </a:ext>
            </a:extLst>
          </p:cNvPr>
          <p:cNvGraphicFramePr>
            <a:graphicFrameLocks noGrp="1"/>
          </p:cNvGraphicFramePr>
          <p:nvPr>
            <p:ph idx="1"/>
            <p:extLst>
              <p:ext uri="{D42A27DB-BD31-4B8C-83A1-F6EECF244321}">
                <p14:modId xmlns:p14="http://schemas.microsoft.com/office/powerpoint/2010/main" val="112847473"/>
              </p:ext>
            </p:extLst>
          </p:nvPr>
        </p:nvGraphicFramePr>
        <p:xfrm>
          <a:off x="135294" y="1968759"/>
          <a:ext cx="11921411" cy="4724400"/>
        </p:xfrm>
        <a:graphic>
          <a:graphicData uri="http://schemas.openxmlformats.org/drawingml/2006/table">
            <a:tbl>
              <a:tblPr firstRow="1" bandRow="1">
                <a:tableStyleId>{9DCAF9ED-07DC-4A11-8D7F-57B35C25682E}</a:tableStyleId>
              </a:tblPr>
              <a:tblGrid>
                <a:gridCol w="3001639">
                  <a:extLst>
                    <a:ext uri="{9D8B030D-6E8A-4147-A177-3AD203B41FA5}">
                      <a16:colId xmlns:a16="http://schemas.microsoft.com/office/drawing/2014/main" val="1418248088"/>
                    </a:ext>
                  </a:extLst>
                </a:gridCol>
                <a:gridCol w="2836804">
                  <a:extLst>
                    <a:ext uri="{9D8B030D-6E8A-4147-A177-3AD203B41FA5}">
                      <a16:colId xmlns:a16="http://schemas.microsoft.com/office/drawing/2014/main" val="1781990019"/>
                    </a:ext>
                  </a:extLst>
                </a:gridCol>
                <a:gridCol w="3249025">
                  <a:extLst>
                    <a:ext uri="{9D8B030D-6E8A-4147-A177-3AD203B41FA5}">
                      <a16:colId xmlns:a16="http://schemas.microsoft.com/office/drawing/2014/main" val="3970943503"/>
                    </a:ext>
                  </a:extLst>
                </a:gridCol>
                <a:gridCol w="2833943">
                  <a:extLst>
                    <a:ext uri="{9D8B030D-6E8A-4147-A177-3AD203B41FA5}">
                      <a16:colId xmlns:a16="http://schemas.microsoft.com/office/drawing/2014/main" val="2692114070"/>
                    </a:ext>
                  </a:extLst>
                </a:gridCol>
              </a:tblGrid>
              <a:tr h="392152">
                <a:tc>
                  <a:txBody>
                    <a:bodyPr/>
                    <a:lstStyle/>
                    <a:p>
                      <a:pPr algn="ctr"/>
                      <a:r>
                        <a:rPr lang="ru-RU" sz="1100" dirty="0"/>
                        <a:t>Маниакальный эпизод с психотическими симптомами</a:t>
                      </a:r>
                    </a:p>
                  </a:txBody>
                  <a:tcPr/>
                </a:tc>
                <a:tc>
                  <a:txBody>
                    <a:bodyPr/>
                    <a:lstStyle/>
                    <a:p>
                      <a:pPr algn="ctr"/>
                      <a:r>
                        <a:rPr lang="ru-RU" sz="1100" dirty="0"/>
                        <a:t>Текущий эпизод тяжелой депрессии с психотическими симптомами</a:t>
                      </a:r>
                    </a:p>
                  </a:txBody>
                  <a:tcPr/>
                </a:tc>
                <a:tc>
                  <a:txBody>
                    <a:bodyPr/>
                    <a:lstStyle/>
                    <a:p>
                      <a:pPr algn="ctr"/>
                      <a:r>
                        <a:rPr lang="ru-RU" sz="1100" dirty="0"/>
                        <a:t>Аффект-доминантная фора ШАР</a:t>
                      </a:r>
                    </a:p>
                  </a:txBody>
                  <a:tcPr/>
                </a:tc>
                <a:tc>
                  <a:txBody>
                    <a:bodyPr/>
                    <a:lstStyle/>
                    <a:p>
                      <a:pPr algn="ctr"/>
                      <a:r>
                        <a:rPr lang="ru-RU" sz="1100" dirty="0" err="1"/>
                        <a:t>Шизодоминантная</a:t>
                      </a:r>
                      <a:r>
                        <a:rPr lang="ru-RU" sz="1100" dirty="0"/>
                        <a:t> форма ШАР</a:t>
                      </a:r>
                    </a:p>
                  </a:txBody>
                  <a:tcPr/>
                </a:tc>
                <a:extLst>
                  <a:ext uri="{0D108BD9-81ED-4DB2-BD59-A6C34878D82A}">
                    <a16:rowId xmlns:a16="http://schemas.microsoft.com/office/drawing/2014/main" val="2210416311"/>
                  </a:ext>
                </a:extLst>
              </a:tr>
              <a:tr h="1470569">
                <a:tc>
                  <a:txBody>
                    <a:bodyPr/>
                    <a:lstStyle/>
                    <a:p>
                      <a:r>
                        <a:rPr lang="ru-RU" sz="1100" dirty="0"/>
                        <a:t>Присутствуют бред или галлюцинации, но помимо тех, что перечислены в качестве типичных для шизофрении (т.е. бреда, который не является совершенно невероятным по содержанию или </a:t>
                      </a:r>
                      <a:r>
                        <a:rPr lang="ru-RU" sz="1100" dirty="0" err="1"/>
                        <a:t>культурально</a:t>
                      </a:r>
                      <a:r>
                        <a:rPr lang="ru-RU" sz="1100" dirty="0"/>
                        <a:t> неадекватным, и галлюцинаций, при которых больной не обсуждается в третьем лице и которые не имеют комментирующего характера).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t>По аналогии маниакальным эпизодом</a:t>
                      </a:r>
                    </a:p>
                  </a:txBody>
                  <a:tcPr/>
                </a:tc>
                <a:tc>
                  <a:txBody>
                    <a:bodyPr/>
                    <a:lstStyle/>
                    <a:p>
                      <a:r>
                        <a:rPr lang="ru-RU" sz="1100" dirty="0"/>
                        <a:t>1. С доминированием бреда восприятия (на фоне депрессии может развиваться растерянность, сменяемая бредом инсценировки/на фоне измененного аффекта бред особого значения)</a:t>
                      </a:r>
                    </a:p>
                  </a:txBody>
                  <a:tcPr/>
                </a:tc>
                <a:tc>
                  <a:txBody>
                    <a:bodyPr/>
                    <a:lstStyle/>
                    <a:p>
                      <a:r>
                        <a:rPr lang="ru-RU" sz="1100" dirty="0"/>
                        <a:t>1. Состояние характеризуется смешанным </a:t>
                      </a:r>
                      <a:r>
                        <a:rPr lang="ru-RU" sz="1100" dirty="0" err="1"/>
                        <a:t>бредообразованием</a:t>
                      </a:r>
                      <a:r>
                        <a:rPr lang="ru-RU" sz="1100" dirty="0"/>
                        <a:t>, при его формировании механизмы острого чувственного бреда сочетаются  с </a:t>
                      </a:r>
                      <a:r>
                        <a:rPr lang="ru-RU" sz="1100" dirty="0" err="1"/>
                        <a:t>бредообразованием</a:t>
                      </a:r>
                      <a:r>
                        <a:rPr lang="ru-RU" sz="1100" dirty="0"/>
                        <a:t> по типу его идеаторных форм, развиваясь в картине острого бреда восприятия с элементами </a:t>
                      </a:r>
                      <a:r>
                        <a:rPr lang="ru-RU" sz="1100" dirty="0" err="1"/>
                        <a:t>интерпретативного</a:t>
                      </a:r>
                      <a:r>
                        <a:rPr lang="ru-RU" sz="1100" dirty="0"/>
                        <a:t> бреда</a:t>
                      </a:r>
                    </a:p>
                  </a:txBody>
                  <a:tcPr/>
                </a:tc>
                <a:extLst>
                  <a:ext uri="{0D108BD9-81ED-4DB2-BD59-A6C34878D82A}">
                    <a16:rowId xmlns:a16="http://schemas.microsoft.com/office/drawing/2014/main" val="720292070"/>
                  </a:ext>
                </a:extLst>
              </a:tr>
              <a:tr h="1316509">
                <a:tc>
                  <a:txBody>
                    <a:bodyPr/>
                    <a:lstStyle/>
                    <a:p>
                      <a:r>
                        <a:rPr lang="en-GB" sz="1100" dirty="0"/>
                        <a:t>F30.2</a:t>
                      </a:r>
                      <a:r>
                        <a:rPr lang="ru-RU" sz="1100" dirty="0"/>
                        <a:t>0</a:t>
                      </a:r>
                      <a:r>
                        <a:rPr lang="en-GB" sz="1100" dirty="0"/>
                        <a:t> </a:t>
                      </a:r>
                      <a:r>
                        <a:rPr lang="ru-RU" sz="1100" dirty="0"/>
                        <a:t>С психотическими симптомами, соответствующими настроению (бред «величия» или «голоса», сообщающие больному о его сверхчеловеческих силах)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F3</a:t>
                      </a:r>
                      <a:r>
                        <a:rPr lang="ru-RU" sz="1100" dirty="0"/>
                        <a:t>1</a:t>
                      </a:r>
                      <a:r>
                        <a:rPr lang="en-GB" sz="1100" dirty="0"/>
                        <a:t>.2</a:t>
                      </a:r>
                      <a:r>
                        <a:rPr lang="ru-RU" sz="1100" dirty="0"/>
                        <a:t>0</a:t>
                      </a:r>
                      <a:r>
                        <a:rPr lang="en-GB" sz="1100" dirty="0"/>
                        <a:t> </a:t>
                      </a:r>
                      <a:r>
                        <a:rPr lang="ru-RU" sz="1100" dirty="0"/>
                        <a:t>С психотическими симптомами, соответствующими настроению (бред греховности, обнищания, грозящих несчастий, за которые несет ответственность больной, «голоса» обвиняющего или оскорбляющего характера</a:t>
                      </a:r>
                    </a:p>
                    <a:p>
                      <a:endParaRPr lang="ru-RU" sz="1100" dirty="0"/>
                    </a:p>
                  </a:txBody>
                  <a:tcPr/>
                </a:tc>
                <a:tc>
                  <a:txBody>
                    <a:bodyPr/>
                    <a:lstStyle/>
                    <a:p>
                      <a:r>
                        <a:rPr lang="ru-RU" sz="1100" dirty="0"/>
                        <a:t>2. С преобладанием наглядно-образного бреда воображения (часто развивается после </a:t>
                      </a:r>
                      <a:r>
                        <a:rPr lang="ru-RU" sz="1100" dirty="0" err="1"/>
                        <a:t>соматогений</a:t>
                      </a:r>
                      <a:r>
                        <a:rPr lang="ru-RU" sz="1100" dirty="0"/>
                        <a:t>, преимущественно на фоне маниакального аффекта возникает ориентированный онейроид/антагонистический бред)</a:t>
                      </a:r>
                    </a:p>
                  </a:txBody>
                  <a:tcPr/>
                </a:tc>
                <a:tc>
                  <a:txBody>
                    <a:bodyPr/>
                    <a:lstStyle/>
                    <a:p>
                      <a:r>
                        <a:rPr lang="ru-RU" sz="1100" dirty="0"/>
                        <a:t>2. Могут развиваться в структуре доминирующего наглядно-образного бреда воображения с элементами </a:t>
                      </a:r>
                      <a:r>
                        <a:rPr lang="ru-RU" sz="1100" dirty="0" err="1"/>
                        <a:t>интерпретативного</a:t>
                      </a:r>
                      <a:r>
                        <a:rPr lang="ru-RU" sz="1100" dirty="0"/>
                        <a:t> бреда</a:t>
                      </a:r>
                    </a:p>
                  </a:txBody>
                  <a:tcPr/>
                </a:tc>
                <a:extLst>
                  <a:ext uri="{0D108BD9-81ED-4DB2-BD59-A6C34878D82A}">
                    <a16:rowId xmlns:a16="http://schemas.microsoft.com/office/drawing/2014/main" val="1082656341"/>
                  </a:ext>
                </a:extLst>
              </a:tr>
              <a:tr h="1162449">
                <a:tc>
                  <a:txBody>
                    <a:bodyPr/>
                    <a:lstStyle/>
                    <a:p>
                      <a:r>
                        <a:rPr lang="en-GB" sz="1100" dirty="0"/>
                        <a:t>F</a:t>
                      </a:r>
                      <a:r>
                        <a:rPr lang="en-US" sz="1100" dirty="0"/>
                        <a:t> 30.21 </a:t>
                      </a:r>
                      <a:r>
                        <a:rPr lang="ru-RU" sz="1100" dirty="0"/>
                        <a:t>С психотическими симптомами, не соответствующими настроению</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a:t>
                      </a:r>
                      <a:r>
                        <a:rPr lang="en-US" sz="1100" dirty="0"/>
                        <a:t> 3</a:t>
                      </a:r>
                      <a:r>
                        <a:rPr lang="ru-RU" sz="1100" dirty="0"/>
                        <a:t>1.</a:t>
                      </a:r>
                      <a:r>
                        <a:rPr lang="en-US" sz="1100" dirty="0"/>
                        <a:t>21 </a:t>
                      </a:r>
                      <a:r>
                        <a:rPr lang="ru-RU" sz="1100" dirty="0"/>
                        <a:t>С психотическими симптомами, не соответствующими настроению</a:t>
                      </a:r>
                    </a:p>
                    <a:p>
                      <a:r>
                        <a:rPr lang="ru-RU" sz="1100" dirty="0"/>
                        <a:t>(аффективно нейтральные бредовые и галлюцинаторные расстройства)</a:t>
                      </a:r>
                    </a:p>
                  </a:txBody>
                  <a:tcPr/>
                </a:tc>
                <a:tc>
                  <a:txBody>
                    <a:bodyPr/>
                    <a:lstStyle/>
                    <a:p>
                      <a:r>
                        <a:rPr lang="ru-RU" sz="1100" dirty="0"/>
                        <a:t>3. С преимущественным интеллектуальным бредом воображения. Развивается исподволь: в течение 2-3 лет принимают континуальное течение аффективные колебания; могут присоединяться нестойкие фрагменты психических автоматизмов; на пике – острый фантастический, острый </a:t>
                      </a:r>
                      <a:r>
                        <a:rPr lang="ru-RU" sz="1100" dirty="0" err="1"/>
                        <a:t>парафренный</a:t>
                      </a:r>
                      <a:r>
                        <a:rPr lang="ru-RU" sz="1100" dirty="0"/>
                        <a:t> бред</a:t>
                      </a:r>
                    </a:p>
                  </a:txBody>
                  <a:tcPr/>
                </a:tc>
                <a:tc>
                  <a:txBody>
                    <a:bodyPr/>
                    <a:lstStyle/>
                    <a:p>
                      <a:r>
                        <a:rPr lang="ru-RU" sz="1100" dirty="0"/>
                        <a:t>3. На основе преимущественно острого (несистематизированного) </a:t>
                      </a:r>
                      <a:r>
                        <a:rPr lang="ru-RU" sz="1100" dirty="0" err="1"/>
                        <a:t>интерпретативного</a:t>
                      </a:r>
                      <a:r>
                        <a:rPr lang="ru-RU" sz="1100" dirty="0"/>
                        <a:t> бреда с элементами чувственного бреда</a:t>
                      </a:r>
                    </a:p>
                  </a:txBody>
                  <a:tcPr/>
                </a:tc>
                <a:extLst>
                  <a:ext uri="{0D108BD9-81ED-4DB2-BD59-A6C34878D82A}">
                    <a16:rowId xmlns:a16="http://schemas.microsoft.com/office/drawing/2014/main" val="2590951711"/>
                  </a:ext>
                </a:extLst>
              </a:tr>
            </a:tbl>
          </a:graphicData>
        </a:graphic>
      </p:graphicFrame>
    </p:spTree>
    <p:extLst>
      <p:ext uri="{BB962C8B-B14F-4D97-AF65-F5344CB8AC3E}">
        <p14:creationId xmlns:p14="http://schemas.microsoft.com/office/powerpoint/2010/main" val="256526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62B1F-04F0-ABE7-BF33-8A06F9C63E35}"/>
              </a:ext>
            </a:extLst>
          </p:cNvPr>
          <p:cNvSpPr>
            <a:spLocks noGrp="1"/>
          </p:cNvSpPr>
          <p:nvPr>
            <p:ph type="title"/>
          </p:nvPr>
        </p:nvSpPr>
        <p:spPr/>
        <p:txBody>
          <a:bodyPr/>
          <a:lstStyle/>
          <a:p>
            <a:pPr algn="ctr"/>
            <a:r>
              <a:rPr lang="ru-RU" dirty="0"/>
              <a:t>«модные» диагнозы</a:t>
            </a:r>
            <a:br>
              <a:rPr lang="ru-RU" dirty="0"/>
            </a:br>
            <a:r>
              <a:rPr lang="ru-RU" dirty="0"/>
              <a:t>Пограничное расстройство личности</a:t>
            </a:r>
          </a:p>
        </p:txBody>
      </p:sp>
      <p:sp>
        <p:nvSpPr>
          <p:cNvPr id="3" name="Объект 2">
            <a:extLst>
              <a:ext uri="{FF2B5EF4-FFF2-40B4-BE49-F238E27FC236}">
                <a16:creationId xmlns:a16="http://schemas.microsoft.com/office/drawing/2014/main" id="{009A0807-3415-9401-BF55-8CC79A6E23FC}"/>
              </a:ext>
            </a:extLst>
          </p:cNvPr>
          <p:cNvSpPr>
            <a:spLocks noGrp="1"/>
          </p:cNvSpPr>
          <p:nvPr>
            <p:ph idx="1"/>
          </p:nvPr>
        </p:nvSpPr>
        <p:spPr>
          <a:xfrm>
            <a:off x="1959430" y="2180496"/>
            <a:ext cx="9651378" cy="4238965"/>
          </a:xfrm>
        </p:spPr>
        <p:txBody>
          <a:bodyPr>
            <a:normAutofit/>
          </a:bodyPr>
          <a:lstStyle/>
          <a:p>
            <a:pPr marL="0" indent="0" algn="l">
              <a:buNone/>
            </a:pPr>
            <a:r>
              <a:rPr lang="ru-RU" dirty="0">
                <a:solidFill>
                  <a:srgbClr val="202122"/>
                </a:solidFill>
                <a:latin typeface="Arial" panose="020B0604020202020204" pitchFamily="34" charset="0"/>
              </a:rPr>
              <a:t>Для данного расстройства характерна </a:t>
            </a:r>
            <a:r>
              <a:rPr lang="ru-RU" b="0" i="0" dirty="0">
                <a:solidFill>
                  <a:srgbClr val="202122"/>
                </a:solidFill>
                <a:effectLst/>
                <a:latin typeface="Arial" panose="020B0604020202020204" pitchFamily="34" charset="0"/>
              </a:rPr>
              <a:t>выраженная нестабильность межличностных отношений</a:t>
            </a:r>
            <a:r>
              <a:rPr lang="ru-RU" dirty="0">
                <a:solidFill>
                  <a:srgbClr val="202122"/>
                </a:solidFill>
                <a:latin typeface="Arial" panose="020B0604020202020204" pitchFamily="34" charset="0"/>
              </a:rPr>
              <a:t>, образа «Я»,</a:t>
            </a:r>
            <a:r>
              <a:rPr lang="ru-RU" b="0" i="0" dirty="0">
                <a:solidFill>
                  <a:srgbClr val="202122"/>
                </a:solidFill>
                <a:effectLst/>
                <a:latin typeface="Arial" panose="020B0604020202020204" pitchFamily="34" charset="0"/>
              </a:rPr>
              <a:t> эмоциональная неустойчивость, а также выраженная импульсивность. Все признаки расстройства возникают в молодом возрасте и проявляются во многих ситуациях. </a:t>
            </a:r>
          </a:p>
          <a:p>
            <a:r>
              <a:rPr lang="ru-RU" b="0" i="0" dirty="0">
                <a:solidFill>
                  <a:srgbClr val="202122"/>
                </a:solidFill>
                <a:effectLst/>
                <a:latin typeface="Arial" panose="020B0604020202020204" pitchFamily="34" charset="0"/>
              </a:rPr>
              <a:t>В </a:t>
            </a:r>
            <a:r>
              <a:rPr lang="en-US" b="0" i="0" dirty="0">
                <a:solidFill>
                  <a:srgbClr val="202122"/>
                </a:solidFill>
                <a:effectLst/>
                <a:latin typeface="Arial" panose="020B0604020202020204" pitchFamily="34" charset="0"/>
              </a:rPr>
              <a:t>DSM IV </a:t>
            </a:r>
            <a:r>
              <a:rPr lang="ru-RU" b="0" i="0" dirty="0">
                <a:solidFill>
                  <a:srgbClr val="202122"/>
                </a:solidFill>
                <a:effectLst/>
                <a:latin typeface="Arial" panose="020B0604020202020204" pitchFamily="34" charset="0"/>
              </a:rPr>
              <a:t>и </a:t>
            </a:r>
            <a:r>
              <a:rPr lang="en-US" b="0" i="0" dirty="0">
                <a:solidFill>
                  <a:srgbClr val="202122"/>
                </a:solidFill>
                <a:effectLst/>
                <a:latin typeface="Arial" panose="020B0604020202020204" pitchFamily="34" charset="0"/>
              </a:rPr>
              <a:t>V</a:t>
            </a:r>
            <a:r>
              <a:rPr lang="ru-RU" b="0" i="0" dirty="0">
                <a:solidFill>
                  <a:srgbClr val="202122"/>
                </a:solidFill>
                <a:effectLst/>
                <a:latin typeface="Arial" panose="020B0604020202020204" pitchFamily="34" charset="0"/>
              </a:rPr>
              <a:t> описано 9 критериев, для постановки диагноза необходимо 5 и более, что рождает достаточную разнородность данной категории пациентов. В </a:t>
            </a:r>
            <a:endParaRPr lang="ru-RU" b="0" i="0" dirty="0">
              <a:solidFill>
                <a:srgbClr val="3B3939"/>
              </a:solidFill>
              <a:effectLst/>
              <a:latin typeface="PT Sans" panose="020F0502020204030204" pitchFamily="34" charset="-52"/>
            </a:endParaRPr>
          </a:p>
          <a:p>
            <a:r>
              <a:rPr lang="ru-RU" b="0" i="0" dirty="0">
                <a:solidFill>
                  <a:srgbClr val="3B3939"/>
                </a:solidFill>
                <a:effectLst/>
                <a:latin typeface="PT Sans" panose="020F0502020204030204" pitchFamily="34" charset="-52"/>
              </a:rPr>
              <a:t>При этом 10-20% пациентов с ПРЛ обнаруживают признаки биполяр­ных расстройств, 41-83% - депрессивного расстройства, 64-66% - злоупотребления психоактивными веществами, 31-48% - панического расстройства, 16-25% - обсессивно-</a:t>
            </a:r>
            <a:r>
              <a:rPr lang="ru-RU" b="0" i="0" dirty="0" err="1">
                <a:solidFill>
                  <a:srgbClr val="3B3939"/>
                </a:solidFill>
                <a:effectLst/>
                <a:latin typeface="PT Sans" panose="020F0502020204030204" pitchFamily="34" charset="-52"/>
              </a:rPr>
              <a:t>компульсивного</a:t>
            </a:r>
            <a:r>
              <a:rPr lang="ru-RU" b="0" i="0" dirty="0">
                <a:solidFill>
                  <a:srgbClr val="3B3939"/>
                </a:solidFill>
                <a:effectLst/>
                <a:latin typeface="PT Sans" panose="020F0502020204030204" pitchFamily="34" charset="-52"/>
              </a:rPr>
              <a:t> расстрой­ства, 23-47% социальной фобии, 29% - нарушений пищевого поведения (New </a:t>
            </a:r>
            <a:r>
              <a:rPr lang="ru-RU" b="0" i="0" dirty="0" err="1">
                <a:solidFill>
                  <a:srgbClr val="3B3939"/>
                </a:solidFill>
                <a:effectLst/>
                <a:latin typeface="PT Sans" panose="020F0502020204030204" pitchFamily="34" charset="-52"/>
              </a:rPr>
              <a:t>et</a:t>
            </a:r>
            <a:r>
              <a:rPr lang="ru-RU" b="0" i="0" dirty="0">
                <a:solidFill>
                  <a:srgbClr val="3B3939"/>
                </a:solidFill>
                <a:effectLst/>
                <a:latin typeface="PT Sans" panose="020F0502020204030204" pitchFamily="34" charset="-52"/>
              </a:rPr>
              <a:t> </a:t>
            </a:r>
            <a:r>
              <a:rPr lang="ru-RU" b="0" i="0" dirty="0" err="1">
                <a:solidFill>
                  <a:srgbClr val="3B3939"/>
                </a:solidFill>
                <a:effectLst/>
                <a:latin typeface="PT Sans" panose="020F0502020204030204" pitchFamily="34" charset="-52"/>
              </a:rPr>
              <a:t>al</a:t>
            </a:r>
            <a:r>
              <a:rPr lang="ru-RU" b="0" i="0" dirty="0">
                <a:solidFill>
                  <a:srgbClr val="3B3939"/>
                </a:solidFill>
                <a:effectLst/>
                <a:latin typeface="PT Sans" panose="020F0502020204030204" pitchFamily="34" charset="-52"/>
              </a:rPr>
              <a:t>., 2008). </a:t>
            </a:r>
            <a:endParaRPr lang="ru-RU" dirty="0"/>
          </a:p>
        </p:txBody>
      </p:sp>
      <p:pic>
        <p:nvPicPr>
          <p:cNvPr id="4" name="Объект 4">
            <a:extLst>
              <a:ext uri="{FF2B5EF4-FFF2-40B4-BE49-F238E27FC236}">
                <a16:creationId xmlns:a16="http://schemas.microsoft.com/office/drawing/2014/main" id="{150E3541-C46D-B72B-AF86-D2299E2DE154}"/>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74569" y="5140011"/>
            <a:ext cx="1354364" cy="1354364"/>
          </a:xfrm>
          <a:prstGeom prst="rect">
            <a:avLst/>
          </a:prstGeom>
        </p:spPr>
      </p:pic>
    </p:spTree>
    <p:extLst>
      <p:ext uri="{BB962C8B-B14F-4D97-AF65-F5344CB8AC3E}">
        <p14:creationId xmlns:p14="http://schemas.microsoft.com/office/powerpoint/2010/main" val="34195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83404-9DFA-AE56-F057-B3D511AF63C9}"/>
              </a:ext>
            </a:extLst>
          </p:cNvPr>
          <p:cNvSpPr>
            <a:spLocks noGrp="1"/>
          </p:cNvSpPr>
          <p:nvPr>
            <p:ph type="title"/>
          </p:nvPr>
        </p:nvSpPr>
        <p:spPr/>
        <p:txBody>
          <a:bodyPr/>
          <a:lstStyle/>
          <a:p>
            <a:pPr algn="ctr"/>
            <a:r>
              <a:rPr lang="ru-RU" dirty="0"/>
              <a:t>«модные» диагнозы</a:t>
            </a:r>
            <a:br>
              <a:rPr lang="ru-RU" dirty="0"/>
            </a:br>
            <a:r>
              <a:rPr lang="ru-RU" dirty="0"/>
              <a:t>Пограничное расстройство личности</a:t>
            </a:r>
          </a:p>
        </p:txBody>
      </p:sp>
      <p:sp>
        <p:nvSpPr>
          <p:cNvPr id="3" name="Объект 2">
            <a:extLst>
              <a:ext uri="{FF2B5EF4-FFF2-40B4-BE49-F238E27FC236}">
                <a16:creationId xmlns:a16="http://schemas.microsoft.com/office/drawing/2014/main" id="{3659CF20-C8DB-2FD4-4F86-57886A4C7CD5}"/>
              </a:ext>
            </a:extLst>
          </p:cNvPr>
          <p:cNvSpPr>
            <a:spLocks noGrp="1"/>
          </p:cNvSpPr>
          <p:nvPr>
            <p:ph idx="1"/>
          </p:nvPr>
        </p:nvSpPr>
        <p:spPr>
          <a:xfrm>
            <a:off x="3060441" y="2180496"/>
            <a:ext cx="8550365" cy="3678303"/>
          </a:xfrm>
        </p:spPr>
        <p:txBody>
          <a:bodyPr>
            <a:normAutofit fontScale="92500"/>
          </a:bodyPr>
          <a:lstStyle/>
          <a:p>
            <a:r>
              <a:rPr lang="ru-RU" dirty="0"/>
              <a:t>Психотические переживания часто встречаются при ПРЛ, примерно у 75% пациентов наблюдаются диссоциативные симптомы или бред, около 9–30% обследованных испытывают галлюцинации, в частности, слуховые, императивного характера.</a:t>
            </a:r>
          </a:p>
          <a:p>
            <a:r>
              <a:rPr lang="ru-RU" dirty="0"/>
              <a:t> В ряде исследований при ПРЛ были выделены деперсонализация (30–85% случаев); </a:t>
            </a:r>
            <a:r>
              <a:rPr lang="ru-RU" dirty="0" err="1"/>
              <a:t>дереализация</a:t>
            </a:r>
            <a:r>
              <a:rPr lang="ru-RU" dirty="0"/>
              <a:t> (30–92%); параноидные идеи (32–100%); зрительные галлюцинации (77–88% случаев). Реже описываются спутанность мыслей (52% случаев); магическое мышление (34–68%); идеи отношения (49–74%); странная речь (30–59%); другие нарушения мышления (39–68%).</a:t>
            </a:r>
          </a:p>
          <a:p>
            <a:r>
              <a:rPr lang="ru-RU" dirty="0"/>
              <a:t>Решающая роль в появлении психотических переживаний при ПРЛ — как бреда, так и галлюцинаций — отводится стрессу, связанному с нарушением межличностного функционирования</a:t>
            </a:r>
          </a:p>
          <a:p>
            <a:r>
              <a:rPr lang="ru-RU" sz="1100" dirty="0"/>
              <a:t>Петрова Н.Н., Чарная Д.И., Чумаков Е.М. Пограничное расстройство личности: к вопросу о диагнозе. </a:t>
            </a:r>
            <a:r>
              <a:rPr lang="ru-RU" sz="1100" dirty="0" err="1"/>
              <a:t>Доктор.Ру</a:t>
            </a:r>
            <a:r>
              <a:rPr lang="ru-RU" sz="1100" dirty="0"/>
              <a:t>. 2022; 21(8): 66–71. DOI: 10.31550/1727-2378-2022-21-8-66-71</a:t>
            </a:r>
          </a:p>
        </p:txBody>
      </p:sp>
      <p:pic>
        <p:nvPicPr>
          <p:cNvPr id="7" name="Рисунок 6">
            <a:extLst>
              <a:ext uri="{FF2B5EF4-FFF2-40B4-BE49-F238E27FC236}">
                <a16:creationId xmlns:a16="http://schemas.microsoft.com/office/drawing/2014/main" id="{07DC30A5-155C-5942-C4BF-446B66779ECE}"/>
              </a:ext>
            </a:extLst>
          </p:cNvPr>
          <p:cNvPicPr>
            <a:picLocks noChangeAspect="1"/>
          </p:cNvPicPr>
          <p:nvPr/>
        </p:nvPicPr>
        <p:blipFill>
          <a:blip r:embed="rId2"/>
          <a:stretch>
            <a:fillRect/>
          </a:stretch>
        </p:blipFill>
        <p:spPr>
          <a:xfrm>
            <a:off x="149290" y="3191325"/>
            <a:ext cx="2687215" cy="1950720"/>
          </a:xfrm>
          <a:prstGeom prst="rect">
            <a:avLst/>
          </a:prstGeom>
        </p:spPr>
      </p:pic>
    </p:spTree>
    <p:extLst>
      <p:ext uri="{BB962C8B-B14F-4D97-AF65-F5344CB8AC3E}">
        <p14:creationId xmlns:p14="http://schemas.microsoft.com/office/powerpoint/2010/main" val="392204023"/>
      </p:ext>
    </p:extLst>
  </p:cSld>
  <p:clrMapOvr>
    <a:masterClrMapping/>
  </p:clrMapOvr>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TM03457464[[fn=Дивиденд]]</Template>
  <TotalTime>1717</TotalTime>
  <Words>1680</Words>
  <Application>Microsoft Office PowerPoint</Application>
  <PresentationFormat>Широкоэкранный</PresentationFormat>
  <Paragraphs>98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Corbel</vt:lpstr>
      <vt:lpstr>Gill Sans MT</vt:lpstr>
      <vt:lpstr>PT Sans</vt:lpstr>
      <vt:lpstr>Wingdings 2</vt:lpstr>
      <vt:lpstr>Дивиденд</vt:lpstr>
      <vt:lpstr>«Тренды» в психиатрии -                                     модный приговор</vt:lpstr>
      <vt:lpstr>«Докмед»: от необходимости к абсурду</vt:lpstr>
      <vt:lpstr>«Докмед»: от необходимости к абсурду</vt:lpstr>
      <vt:lpstr>«Докмед»: от необходимости к абсурду</vt:lpstr>
      <vt:lpstr>Лекарственные «мейнстримы»</vt:lpstr>
      <vt:lpstr>«Модные» диагнозы</vt:lpstr>
      <vt:lpstr>«модные» диагнозы чем «бар» лучше «шар»?</vt:lpstr>
      <vt:lpstr>«модные» диагнозы Пограничное расстройство личности</vt:lpstr>
      <vt:lpstr>«модные» диагнозы Пограничное расстройство личности</vt:lpstr>
      <vt:lpstr>«модные» диагнозы ПРЛ vs КПТСР</vt:lpstr>
      <vt:lpstr>«МОДНЫЙ» прл  ПРОТИВ «НЕСУЩЕСТВУЮЩЕГО» шизотипического расстройства</vt:lpstr>
      <vt:lpstr>Установление точного диагноза: насколько это важно?</vt:lpstr>
      <vt:lpstr>Как назначать терапию в условиях сложной диагностики?</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«Тренды» в психиатрии – модный приговор</dc:title>
  <dc:creator>Susanna</dc:creator>
  <cp:lastModifiedBy>Виталик Виталий</cp:lastModifiedBy>
  <cp:revision>15</cp:revision>
  <dcterms:created xsi:type="dcterms:W3CDTF">2023-08-28T14:59:34Z</dcterms:created>
  <dcterms:modified xsi:type="dcterms:W3CDTF">2023-09-14T17:20:09Z</dcterms:modified>
</cp:coreProperties>
</file>