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notesSlides/notesSlide9.xml" ContentType="application/vnd.openxmlformats-officedocument.presentationml.notesSlide+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notesSlides/notesSlide7.xml" ContentType="application/vnd.openxmlformats-officedocument.presentationml.notesSlide+xml"/>
  <Override PartName="/ppt/diagrams/data2.xml" ContentType="application/vnd.openxmlformats-officedocument.drawingml.diagramData+xml"/>
  <Override PartName="/ppt/notesSlides/notesSlide10.xml" ContentType="application/vnd.openxmlformats-officedocument.presentationml.notesSlide+xml"/>
  <Override PartName="/ppt/diagrams/colors6.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diagrams/layout2.xml" ContentType="application/vnd.openxmlformats-officedocument.drawingml.diagramLayout+xml"/>
  <Override PartName="/ppt/diagrams/data5.xml" ContentType="application/vnd.openxmlformats-officedocument.drawingml.diagramData+xml"/>
  <Override PartName="/ppt/notesSlides/notesSlide11.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4"/>
  </p:notesMasterIdLst>
  <p:sldIdLst>
    <p:sldId id="256" r:id="rId2"/>
    <p:sldId id="259" r:id="rId3"/>
    <p:sldId id="260" r:id="rId4"/>
    <p:sldId id="264" r:id="rId5"/>
    <p:sldId id="257" r:id="rId6"/>
    <p:sldId id="258" r:id="rId7"/>
    <p:sldId id="261" r:id="rId8"/>
    <p:sldId id="262" r:id="rId9"/>
    <p:sldId id="263" r:id="rId10"/>
    <p:sldId id="267" r:id="rId11"/>
    <p:sldId id="269" r:id="rId12"/>
    <p:sldId id="271" r:id="rId13"/>
    <p:sldId id="272" r:id="rId14"/>
    <p:sldId id="276" r:id="rId15"/>
    <p:sldId id="278" r:id="rId16"/>
    <p:sldId id="277" r:id="rId17"/>
    <p:sldId id="279" r:id="rId18"/>
    <p:sldId id="265" r:id="rId19"/>
    <p:sldId id="273" r:id="rId20"/>
    <p:sldId id="274" r:id="rId21"/>
    <p:sldId id="275" r:id="rId22"/>
    <p:sldId id="266"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2DE63D5-997A-4646-A377-4702673A728D}" styleName="Светлый стиль 2 — акцент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A111915-BE36-4E01-A7E5-04B1672EAD32}" styleName="Светлый стиль 2 — акцент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Светлый стиль 2 — акцент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002" autoAdjust="0"/>
    <p:restoredTop sz="95147" autoAdjust="0"/>
  </p:normalViewPr>
  <p:slideViewPr>
    <p:cSldViewPr snapToGrid="0">
      <p:cViewPr varScale="1">
        <p:scale>
          <a:sx n="111" d="100"/>
          <a:sy n="111" d="100"/>
        </p:scale>
        <p:origin x="-612" y="-7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_rels/data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image" Target="../media/image3.png"/></Relationships>
</file>

<file path=ppt/diagrams/_rels/data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image" Target="../media/image5.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21FDD4-B62F-4109-AD56-C76A22A8EC69}" type="doc">
      <dgm:prSet loTypeId="urn:microsoft.com/office/officeart/2005/8/layout/hList7#1" loCatId="list" qsTypeId="urn:microsoft.com/office/officeart/2005/8/quickstyle/3d1" qsCatId="3D" csTypeId="urn:microsoft.com/office/officeart/2005/8/colors/accent1_2" csCatId="accent1" phldr="1"/>
      <dgm:spPr/>
      <dgm:t>
        <a:bodyPr/>
        <a:lstStyle/>
        <a:p>
          <a:endParaRPr lang="ru-RU"/>
        </a:p>
      </dgm:t>
    </dgm:pt>
    <dgm:pt modelId="{436E603E-597C-48CE-B3CC-97EAA3D251F2}">
      <dgm:prSet/>
      <dgm:spPr/>
      <dgm:t>
        <a:bodyPr/>
        <a:lstStyle/>
        <a:p>
          <a:pPr rtl="0"/>
          <a:r>
            <a:rPr lang="ru-RU" b="1" dirty="0" err="1" smtClean="0"/>
            <a:t>Аффектдоминантная</a:t>
          </a:r>
          <a:r>
            <a:rPr lang="ru-RU" b="1" dirty="0" smtClean="0"/>
            <a:t> форма.</a:t>
          </a:r>
          <a:endParaRPr lang="ru-RU" dirty="0"/>
        </a:p>
      </dgm:t>
    </dgm:pt>
    <dgm:pt modelId="{A9F1AADA-CFBE-4A5B-999D-842CF102D3FE}" type="parTrans" cxnId="{25FF7F79-3219-4BE6-8239-1AAB76A0C22B}">
      <dgm:prSet/>
      <dgm:spPr/>
      <dgm:t>
        <a:bodyPr/>
        <a:lstStyle/>
        <a:p>
          <a:endParaRPr lang="ru-RU"/>
        </a:p>
      </dgm:t>
    </dgm:pt>
    <dgm:pt modelId="{B50137D8-17FF-4AC3-BA19-316E4EDAE0CF}" type="sibTrans" cxnId="{25FF7F79-3219-4BE6-8239-1AAB76A0C22B}">
      <dgm:prSet/>
      <dgm:spPr/>
      <dgm:t>
        <a:bodyPr/>
        <a:lstStyle/>
        <a:p>
          <a:endParaRPr lang="ru-RU"/>
        </a:p>
      </dgm:t>
    </dgm:pt>
    <dgm:pt modelId="{E870C8A7-0117-453A-A826-A2153AF4635F}">
      <dgm:prSet/>
      <dgm:spPr/>
      <dgm:t>
        <a:bodyPr/>
        <a:lstStyle/>
        <a:p>
          <a:pPr rtl="0"/>
          <a:r>
            <a:rPr lang="ru-RU" b="1" smtClean="0"/>
            <a:t>Шизодоминантная форма.</a:t>
          </a:r>
          <a:endParaRPr lang="ru-RU"/>
        </a:p>
      </dgm:t>
    </dgm:pt>
    <dgm:pt modelId="{8B928AB9-BA26-4A2F-A478-89BED81A0F36}" type="parTrans" cxnId="{6D14F854-4A30-4E7F-82F8-C90590CF1742}">
      <dgm:prSet/>
      <dgm:spPr/>
      <dgm:t>
        <a:bodyPr/>
        <a:lstStyle/>
        <a:p>
          <a:endParaRPr lang="ru-RU"/>
        </a:p>
      </dgm:t>
    </dgm:pt>
    <dgm:pt modelId="{8E89B9EC-51BC-459E-9B2D-38163D04A4B0}" type="sibTrans" cxnId="{6D14F854-4A30-4E7F-82F8-C90590CF1742}">
      <dgm:prSet/>
      <dgm:spPr/>
      <dgm:t>
        <a:bodyPr/>
        <a:lstStyle/>
        <a:p>
          <a:endParaRPr lang="ru-RU"/>
        </a:p>
      </dgm:t>
    </dgm:pt>
    <dgm:pt modelId="{B8F66BAB-A0C2-4DE6-8731-321ABFC21F4B}" type="pres">
      <dgm:prSet presAssocID="{0321FDD4-B62F-4109-AD56-C76A22A8EC69}" presName="Name0" presStyleCnt="0">
        <dgm:presLayoutVars>
          <dgm:dir/>
          <dgm:resizeHandles val="exact"/>
        </dgm:presLayoutVars>
      </dgm:prSet>
      <dgm:spPr/>
      <dgm:t>
        <a:bodyPr/>
        <a:lstStyle/>
        <a:p>
          <a:endParaRPr lang="ru-RU"/>
        </a:p>
      </dgm:t>
    </dgm:pt>
    <dgm:pt modelId="{1A6FBAA2-5608-45AD-803F-8246F98165F0}" type="pres">
      <dgm:prSet presAssocID="{0321FDD4-B62F-4109-AD56-C76A22A8EC69}" presName="fgShape" presStyleLbl="fgShp" presStyleIdx="0" presStyleCnt="1"/>
      <dgm:spPr/>
    </dgm:pt>
    <dgm:pt modelId="{873B2C4A-459A-4E96-B621-F5763D806A5E}" type="pres">
      <dgm:prSet presAssocID="{0321FDD4-B62F-4109-AD56-C76A22A8EC69}" presName="linComp" presStyleCnt="0"/>
      <dgm:spPr/>
    </dgm:pt>
    <dgm:pt modelId="{330260D9-8D95-44A2-AFDE-22F873881222}" type="pres">
      <dgm:prSet presAssocID="{436E603E-597C-48CE-B3CC-97EAA3D251F2}" presName="compNode" presStyleCnt="0"/>
      <dgm:spPr/>
    </dgm:pt>
    <dgm:pt modelId="{9702BE5B-4EA7-4349-8645-C4939211B0DC}" type="pres">
      <dgm:prSet presAssocID="{436E603E-597C-48CE-B3CC-97EAA3D251F2}" presName="bkgdShape" presStyleLbl="node1" presStyleIdx="0" presStyleCnt="2"/>
      <dgm:spPr/>
      <dgm:t>
        <a:bodyPr/>
        <a:lstStyle/>
        <a:p>
          <a:endParaRPr lang="ru-RU"/>
        </a:p>
      </dgm:t>
    </dgm:pt>
    <dgm:pt modelId="{272CA1AD-3787-42F7-A4D1-2026DFBC613F}" type="pres">
      <dgm:prSet presAssocID="{436E603E-597C-48CE-B3CC-97EAA3D251F2}" presName="nodeTx" presStyleLbl="node1" presStyleIdx="0" presStyleCnt="2">
        <dgm:presLayoutVars>
          <dgm:bulletEnabled val="1"/>
        </dgm:presLayoutVars>
      </dgm:prSet>
      <dgm:spPr/>
      <dgm:t>
        <a:bodyPr/>
        <a:lstStyle/>
        <a:p>
          <a:endParaRPr lang="ru-RU"/>
        </a:p>
      </dgm:t>
    </dgm:pt>
    <dgm:pt modelId="{47613F09-D9D0-418D-B6EF-8E2BAC9C2A7C}" type="pres">
      <dgm:prSet presAssocID="{436E603E-597C-48CE-B3CC-97EAA3D251F2}" presName="invisiNode" presStyleLbl="node1" presStyleIdx="0" presStyleCnt="2"/>
      <dgm:spPr/>
    </dgm:pt>
    <dgm:pt modelId="{0BDC6637-5DEB-4B65-A8BC-6D92182BB13B}" type="pres">
      <dgm:prSet presAssocID="{436E603E-597C-48CE-B3CC-97EAA3D251F2}" presName="imagNode" presStyleLbl="fgImgPlace1" presStyleIdx="0" presStyleCnt="2" custScaleX="125669"/>
      <dgm:spPr>
        <a:blipFill rotWithShape="1">
          <a:blip xmlns:r="http://schemas.openxmlformats.org/officeDocument/2006/relationships" r:embed="rId1"/>
          <a:stretch>
            <a:fillRect/>
          </a:stretch>
        </a:blipFill>
      </dgm:spPr>
      <dgm:t>
        <a:bodyPr/>
        <a:lstStyle/>
        <a:p>
          <a:endParaRPr lang="ru-RU"/>
        </a:p>
      </dgm:t>
    </dgm:pt>
    <dgm:pt modelId="{58A3FEA6-3E90-4719-80F1-ECCEA0921DA7}" type="pres">
      <dgm:prSet presAssocID="{B50137D8-17FF-4AC3-BA19-316E4EDAE0CF}" presName="sibTrans" presStyleLbl="sibTrans2D1" presStyleIdx="0" presStyleCnt="0"/>
      <dgm:spPr/>
      <dgm:t>
        <a:bodyPr/>
        <a:lstStyle/>
        <a:p>
          <a:endParaRPr lang="ru-RU"/>
        </a:p>
      </dgm:t>
    </dgm:pt>
    <dgm:pt modelId="{07FEBAC4-F723-45D3-8879-A424B37616C1}" type="pres">
      <dgm:prSet presAssocID="{E870C8A7-0117-453A-A826-A2153AF4635F}" presName="compNode" presStyleCnt="0"/>
      <dgm:spPr/>
    </dgm:pt>
    <dgm:pt modelId="{7E246A7B-2C0E-4723-926D-965A06F62ECB}" type="pres">
      <dgm:prSet presAssocID="{E870C8A7-0117-453A-A826-A2153AF4635F}" presName="bkgdShape" presStyleLbl="node1" presStyleIdx="1" presStyleCnt="2"/>
      <dgm:spPr/>
      <dgm:t>
        <a:bodyPr/>
        <a:lstStyle/>
        <a:p>
          <a:endParaRPr lang="ru-RU"/>
        </a:p>
      </dgm:t>
    </dgm:pt>
    <dgm:pt modelId="{F2B89CDA-C16D-462D-884A-451A3C4C62E1}" type="pres">
      <dgm:prSet presAssocID="{E870C8A7-0117-453A-A826-A2153AF4635F}" presName="nodeTx" presStyleLbl="node1" presStyleIdx="1" presStyleCnt="2">
        <dgm:presLayoutVars>
          <dgm:bulletEnabled val="1"/>
        </dgm:presLayoutVars>
      </dgm:prSet>
      <dgm:spPr/>
      <dgm:t>
        <a:bodyPr/>
        <a:lstStyle/>
        <a:p>
          <a:endParaRPr lang="ru-RU"/>
        </a:p>
      </dgm:t>
    </dgm:pt>
    <dgm:pt modelId="{D38FF191-E663-4790-AF2F-DE077E90EDA4}" type="pres">
      <dgm:prSet presAssocID="{E870C8A7-0117-453A-A826-A2153AF4635F}" presName="invisiNode" presStyleLbl="node1" presStyleIdx="1" presStyleCnt="2"/>
      <dgm:spPr/>
    </dgm:pt>
    <dgm:pt modelId="{FD2E0BDD-2CC5-4771-B221-1CBE8C23F472}" type="pres">
      <dgm:prSet presAssocID="{E870C8A7-0117-453A-A826-A2153AF4635F}" presName="imagNode" presStyleLbl="fgImgPlace1" presStyleIdx="1" presStyleCnt="2" custScaleX="107474" custScaleY="110468"/>
      <dgm:spPr>
        <a:blipFill rotWithShape="1">
          <a:blip xmlns:r="http://schemas.openxmlformats.org/officeDocument/2006/relationships" r:embed="rId2"/>
          <a:stretch>
            <a:fillRect/>
          </a:stretch>
        </a:blipFill>
      </dgm:spPr>
      <dgm:t>
        <a:bodyPr/>
        <a:lstStyle/>
        <a:p>
          <a:endParaRPr lang="ru-RU"/>
        </a:p>
      </dgm:t>
    </dgm:pt>
  </dgm:ptLst>
  <dgm:cxnLst>
    <dgm:cxn modelId="{25FF7F79-3219-4BE6-8239-1AAB76A0C22B}" srcId="{0321FDD4-B62F-4109-AD56-C76A22A8EC69}" destId="{436E603E-597C-48CE-B3CC-97EAA3D251F2}" srcOrd="0" destOrd="0" parTransId="{A9F1AADA-CFBE-4A5B-999D-842CF102D3FE}" sibTransId="{B50137D8-17FF-4AC3-BA19-316E4EDAE0CF}"/>
    <dgm:cxn modelId="{A827EC40-B4A8-4077-9797-C613775F925E}" type="presOf" srcId="{436E603E-597C-48CE-B3CC-97EAA3D251F2}" destId="{9702BE5B-4EA7-4349-8645-C4939211B0DC}" srcOrd="0" destOrd="0" presId="urn:microsoft.com/office/officeart/2005/8/layout/hList7#1"/>
    <dgm:cxn modelId="{B756080E-CE53-4956-A23E-043E80739E5E}" type="presOf" srcId="{B50137D8-17FF-4AC3-BA19-316E4EDAE0CF}" destId="{58A3FEA6-3E90-4719-80F1-ECCEA0921DA7}" srcOrd="0" destOrd="0" presId="urn:microsoft.com/office/officeart/2005/8/layout/hList7#1"/>
    <dgm:cxn modelId="{8839F39A-79FA-487E-BAF4-EC45FB53CAF1}" type="presOf" srcId="{E870C8A7-0117-453A-A826-A2153AF4635F}" destId="{7E246A7B-2C0E-4723-926D-965A06F62ECB}" srcOrd="0" destOrd="0" presId="urn:microsoft.com/office/officeart/2005/8/layout/hList7#1"/>
    <dgm:cxn modelId="{53CF1397-F663-4D0F-AC2E-D35A3B1FF4F3}" type="presOf" srcId="{0321FDD4-B62F-4109-AD56-C76A22A8EC69}" destId="{B8F66BAB-A0C2-4DE6-8731-321ABFC21F4B}" srcOrd="0" destOrd="0" presId="urn:microsoft.com/office/officeart/2005/8/layout/hList7#1"/>
    <dgm:cxn modelId="{F1189190-DB11-4FA0-9A73-628B443FE2CD}" type="presOf" srcId="{436E603E-597C-48CE-B3CC-97EAA3D251F2}" destId="{272CA1AD-3787-42F7-A4D1-2026DFBC613F}" srcOrd="1" destOrd="0" presId="urn:microsoft.com/office/officeart/2005/8/layout/hList7#1"/>
    <dgm:cxn modelId="{6D14F854-4A30-4E7F-82F8-C90590CF1742}" srcId="{0321FDD4-B62F-4109-AD56-C76A22A8EC69}" destId="{E870C8A7-0117-453A-A826-A2153AF4635F}" srcOrd="1" destOrd="0" parTransId="{8B928AB9-BA26-4A2F-A478-89BED81A0F36}" sibTransId="{8E89B9EC-51BC-459E-9B2D-38163D04A4B0}"/>
    <dgm:cxn modelId="{C00DC651-C520-4F39-BF52-B7CD41A20D8F}" type="presOf" srcId="{E870C8A7-0117-453A-A826-A2153AF4635F}" destId="{F2B89CDA-C16D-462D-884A-451A3C4C62E1}" srcOrd="1" destOrd="0" presId="urn:microsoft.com/office/officeart/2005/8/layout/hList7#1"/>
    <dgm:cxn modelId="{33FC39D4-46A4-4795-AF1D-CCABE7759FA9}" type="presParOf" srcId="{B8F66BAB-A0C2-4DE6-8731-321ABFC21F4B}" destId="{1A6FBAA2-5608-45AD-803F-8246F98165F0}" srcOrd="0" destOrd="0" presId="urn:microsoft.com/office/officeart/2005/8/layout/hList7#1"/>
    <dgm:cxn modelId="{3BFEB24E-F353-4442-AF60-9A8BD9F03A69}" type="presParOf" srcId="{B8F66BAB-A0C2-4DE6-8731-321ABFC21F4B}" destId="{873B2C4A-459A-4E96-B621-F5763D806A5E}" srcOrd="1" destOrd="0" presId="urn:microsoft.com/office/officeart/2005/8/layout/hList7#1"/>
    <dgm:cxn modelId="{63B864D8-919F-4604-A597-22D4F368BA71}" type="presParOf" srcId="{873B2C4A-459A-4E96-B621-F5763D806A5E}" destId="{330260D9-8D95-44A2-AFDE-22F873881222}" srcOrd="0" destOrd="0" presId="urn:microsoft.com/office/officeart/2005/8/layout/hList7#1"/>
    <dgm:cxn modelId="{96C20306-E94E-47CF-A92E-98077BE8424E}" type="presParOf" srcId="{330260D9-8D95-44A2-AFDE-22F873881222}" destId="{9702BE5B-4EA7-4349-8645-C4939211B0DC}" srcOrd="0" destOrd="0" presId="urn:microsoft.com/office/officeart/2005/8/layout/hList7#1"/>
    <dgm:cxn modelId="{89770D62-A53F-452B-B173-B035D5EBE1E6}" type="presParOf" srcId="{330260D9-8D95-44A2-AFDE-22F873881222}" destId="{272CA1AD-3787-42F7-A4D1-2026DFBC613F}" srcOrd="1" destOrd="0" presId="urn:microsoft.com/office/officeart/2005/8/layout/hList7#1"/>
    <dgm:cxn modelId="{6361023A-E76C-47C7-8719-41C9F04F144B}" type="presParOf" srcId="{330260D9-8D95-44A2-AFDE-22F873881222}" destId="{47613F09-D9D0-418D-B6EF-8E2BAC9C2A7C}" srcOrd="2" destOrd="0" presId="urn:microsoft.com/office/officeart/2005/8/layout/hList7#1"/>
    <dgm:cxn modelId="{BE2AD6DF-3B42-44A7-916C-F1E19004C41D}" type="presParOf" srcId="{330260D9-8D95-44A2-AFDE-22F873881222}" destId="{0BDC6637-5DEB-4B65-A8BC-6D92182BB13B}" srcOrd="3" destOrd="0" presId="urn:microsoft.com/office/officeart/2005/8/layout/hList7#1"/>
    <dgm:cxn modelId="{1F05DF27-8EE2-4FAA-B29D-82512902CCDD}" type="presParOf" srcId="{873B2C4A-459A-4E96-B621-F5763D806A5E}" destId="{58A3FEA6-3E90-4719-80F1-ECCEA0921DA7}" srcOrd="1" destOrd="0" presId="urn:microsoft.com/office/officeart/2005/8/layout/hList7#1"/>
    <dgm:cxn modelId="{75745482-CACA-4D02-A0E7-18EA30B2D272}" type="presParOf" srcId="{873B2C4A-459A-4E96-B621-F5763D806A5E}" destId="{07FEBAC4-F723-45D3-8879-A424B37616C1}" srcOrd="2" destOrd="0" presId="urn:microsoft.com/office/officeart/2005/8/layout/hList7#1"/>
    <dgm:cxn modelId="{F8174A50-0247-427F-8F9D-072BC2CA6959}" type="presParOf" srcId="{07FEBAC4-F723-45D3-8879-A424B37616C1}" destId="{7E246A7B-2C0E-4723-926D-965A06F62ECB}" srcOrd="0" destOrd="0" presId="urn:microsoft.com/office/officeart/2005/8/layout/hList7#1"/>
    <dgm:cxn modelId="{ACC3C398-F980-46C3-B888-5053FDF96514}" type="presParOf" srcId="{07FEBAC4-F723-45D3-8879-A424B37616C1}" destId="{F2B89CDA-C16D-462D-884A-451A3C4C62E1}" srcOrd="1" destOrd="0" presId="urn:microsoft.com/office/officeart/2005/8/layout/hList7#1"/>
    <dgm:cxn modelId="{B6BB1A0B-2EC2-45D3-9A34-2FAD19ECCA3E}" type="presParOf" srcId="{07FEBAC4-F723-45D3-8879-A424B37616C1}" destId="{D38FF191-E663-4790-AF2F-DE077E90EDA4}" srcOrd="2" destOrd="0" presId="urn:microsoft.com/office/officeart/2005/8/layout/hList7#1"/>
    <dgm:cxn modelId="{E574D951-A49C-4C8B-AE78-E18200D7FE2D}" type="presParOf" srcId="{07FEBAC4-F723-45D3-8879-A424B37616C1}" destId="{FD2E0BDD-2CC5-4771-B221-1CBE8C23F472}" srcOrd="3" destOrd="0" presId="urn:microsoft.com/office/officeart/2005/8/layout/hList7#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6C2C3FD-DDF2-4E95-90F7-0F10001D33D4}" type="doc">
      <dgm:prSet loTypeId="urn:microsoft.com/office/officeart/2005/8/layout/vList2" loCatId="list" qsTypeId="urn:microsoft.com/office/officeart/2005/8/quickstyle/3d1" qsCatId="3D" csTypeId="urn:microsoft.com/office/officeart/2005/8/colors/accent1_2" csCatId="accent1"/>
      <dgm:spPr/>
      <dgm:t>
        <a:bodyPr/>
        <a:lstStyle/>
        <a:p>
          <a:endParaRPr lang="ru-RU"/>
        </a:p>
      </dgm:t>
    </dgm:pt>
    <dgm:pt modelId="{60B4FB8C-3A01-40AE-942C-B066ED7A2D2E}">
      <dgm:prSet/>
      <dgm:spPr/>
      <dgm:t>
        <a:bodyPr/>
        <a:lstStyle/>
        <a:p>
          <a:pPr rtl="0"/>
          <a:r>
            <a:rPr lang="ru-RU" smtClean="0"/>
            <a:t>Антидепрессанты – с дополнительно седативным эффектом:</a:t>
          </a:r>
          <a:endParaRPr lang="ru-RU"/>
        </a:p>
      </dgm:t>
    </dgm:pt>
    <dgm:pt modelId="{5C564D8E-AE25-46E7-B841-A24616E5F664}" type="parTrans" cxnId="{60319C71-3C68-42BE-840C-27079940C04C}">
      <dgm:prSet/>
      <dgm:spPr/>
      <dgm:t>
        <a:bodyPr/>
        <a:lstStyle/>
        <a:p>
          <a:endParaRPr lang="ru-RU"/>
        </a:p>
      </dgm:t>
    </dgm:pt>
    <dgm:pt modelId="{1FE10EA3-08F3-462F-9DA0-3A7C7F12CBEE}" type="sibTrans" cxnId="{60319C71-3C68-42BE-840C-27079940C04C}">
      <dgm:prSet/>
      <dgm:spPr/>
      <dgm:t>
        <a:bodyPr/>
        <a:lstStyle/>
        <a:p>
          <a:endParaRPr lang="ru-RU"/>
        </a:p>
      </dgm:t>
    </dgm:pt>
    <dgm:pt modelId="{14D8B8E2-0DF6-449E-861B-17EB971A5490}">
      <dgm:prSet/>
      <dgm:spPr/>
      <dgm:t>
        <a:bodyPr/>
        <a:lstStyle/>
        <a:p>
          <a:pPr rtl="0"/>
          <a:r>
            <a:rPr lang="ru-RU" smtClean="0"/>
            <a:t>Амитриптилин Миансерин (леривон) Миртазапин (ремерон) Дулоксетин (симбалта) Флувоксамин (феварин)</a:t>
          </a:r>
          <a:endParaRPr lang="ru-RU"/>
        </a:p>
      </dgm:t>
    </dgm:pt>
    <dgm:pt modelId="{E18FE647-4F6C-42F6-AEA5-027D56DD01A5}" type="parTrans" cxnId="{96394BE9-4E1A-4573-AF6D-AF15594A9E4A}">
      <dgm:prSet/>
      <dgm:spPr/>
      <dgm:t>
        <a:bodyPr/>
        <a:lstStyle/>
        <a:p>
          <a:endParaRPr lang="ru-RU"/>
        </a:p>
      </dgm:t>
    </dgm:pt>
    <dgm:pt modelId="{07981CBD-B21A-4DF9-AC55-E03F688A2BDB}" type="sibTrans" cxnId="{96394BE9-4E1A-4573-AF6D-AF15594A9E4A}">
      <dgm:prSet/>
      <dgm:spPr/>
      <dgm:t>
        <a:bodyPr/>
        <a:lstStyle/>
        <a:p>
          <a:endParaRPr lang="ru-RU"/>
        </a:p>
      </dgm:t>
    </dgm:pt>
    <dgm:pt modelId="{1DA8F079-4DC1-4691-8D3D-18391DD6115D}">
      <dgm:prSet/>
      <dgm:spPr/>
      <dgm:t>
        <a:bodyPr/>
        <a:lstStyle/>
        <a:p>
          <a:pPr rtl="0"/>
          <a:r>
            <a:rPr lang="ru-RU" smtClean="0"/>
            <a:t>Антидепрессанты сбалансированного действия:</a:t>
          </a:r>
          <a:endParaRPr lang="ru-RU"/>
        </a:p>
      </dgm:t>
    </dgm:pt>
    <dgm:pt modelId="{5C7D1C96-A9D1-49E7-86BE-80E04133B5FB}" type="parTrans" cxnId="{9523825D-BF00-433D-95A6-F117E99AA01E}">
      <dgm:prSet/>
      <dgm:spPr/>
      <dgm:t>
        <a:bodyPr/>
        <a:lstStyle/>
        <a:p>
          <a:endParaRPr lang="ru-RU"/>
        </a:p>
      </dgm:t>
    </dgm:pt>
    <dgm:pt modelId="{E758FF5B-B32A-408E-A42B-93848628C33B}" type="sibTrans" cxnId="{9523825D-BF00-433D-95A6-F117E99AA01E}">
      <dgm:prSet/>
      <dgm:spPr/>
      <dgm:t>
        <a:bodyPr/>
        <a:lstStyle/>
        <a:p>
          <a:endParaRPr lang="ru-RU"/>
        </a:p>
      </dgm:t>
    </dgm:pt>
    <dgm:pt modelId="{5292BA55-4519-49E5-8215-B646F69F6BAD}">
      <dgm:prSet/>
      <dgm:spPr/>
      <dgm:t>
        <a:bodyPr/>
        <a:lstStyle/>
        <a:p>
          <a:pPr rtl="0"/>
          <a:r>
            <a:rPr lang="ru-RU" smtClean="0"/>
            <a:t>Мапротилин (лудиомил) Венлафаксин (велафакс, велаксин) Сертралин (золофт) Пароксетин (паксил) Пирлиндол (пиразидол) Кломипрамин (анафранил) </a:t>
          </a:r>
          <a:endParaRPr lang="ru-RU"/>
        </a:p>
      </dgm:t>
    </dgm:pt>
    <dgm:pt modelId="{F0E80BCE-3C5E-4462-BE64-6F99492ACC24}" type="parTrans" cxnId="{9DDD4650-1511-4729-A856-7B87F105B59A}">
      <dgm:prSet/>
      <dgm:spPr/>
      <dgm:t>
        <a:bodyPr/>
        <a:lstStyle/>
        <a:p>
          <a:endParaRPr lang="ru-RU"/>
        </a:p>
      </dgm:t>
    </dgm:pt>
    <dgm:pt modelId="{EEF22152-3C3E-45EB-906A-300108976250}" type="sibTrans" cxnId="{9DDD4650-1511-4729-A856-7B87F105B59A}">
      <dgm:prSet/>
      <dgm:spPr/>
      <dgm:t>
        <a:bodyPr/>
        <a:lstStyle/>
        <a:p>
          <a:endParaRPr lang="ru-RU"/>
        </a:p>
      </dgm:t>
    </dgm:pt>
    <dgm:pt modelId="{7A37270A-3E0D-4054-9421-E274983CE492}">
      <dgm:prSet/>
      <dgm:spPr/>
      <dgm:t>
        <a:bodyPr/>
        <a:lstStyle/>
        <a:p>
          <a:pPr rtl="0"/>
          <a:r>
            <a:rPr lang="ru-RU" smtClean="0"/>
            <a:t>Антидепрессанты – с дополнительно стимулирующим эффектом:</a:t>
          </a:r>
          <a:endParaRPr lang="ru-RU"/>
        </a:p>
      </dgm:t>
    </dgm:pt>
    <dgm:pt modelId="{84404BA9-A7AE-4381-AA50-DD0191D994F8}" type="parTrans" cxnId="{4353E601-7B8E-4D5B-A57D-ED6FFB2F1307}">
      <dgm:prSet/>
      <dgm:spPr/>
      <dgm:t>
        <a:bodyPr/>
        <a:lstStyle/>
        <a:p>
          <a:endParaRPr lang="ru-RU"/>
        </a:p>
      </dgm:t>
    </dgm:pt>
    <dgm:pt modelId="{CF407B7A-CC74-42A9-80A1-011C7C04EFCF}" type="sibTrans" cxnId="{4353E601-7B8E-4D5B-A57D-ED6FFB2F1307}">
      <dgm:prSet/>
      <dgm:spPr/>
      <dgm:t>
        <a:bodyPr/>
        <a:lstStyle/>
        <a:p>
          <a:endParaRPr lang="ru-RU"/>
        </a:p>
      </dgm:t>
    </dgm:pt>
    <dgm:pt modelId="{D3984FDE-43CC-4DE0-ADA5-570A2E250567}">
      <dgm:prSet/>
      <dgm:spPr/>
      <dgm:t>
        <a:bodyPr/>
        <a:lstStyle/>
        <a:p>
          <a:pPr rtl="0"/>
          <a:r>
            <a:rPr lang="ru-RU" smtClean="0"/>
            <a:t>Имипрамин (мелипрамин) Милнаципран (иксел) Моклобемид (аурорикс) Флуоксетин (прозак) </a:t>
          </a:r>
          <a:endParaRPr lang="ru-RU"/>
        </a:p>
      </dgm:t>
    </dgm:pt>
    <dgm:pt modelId="{19F42DD5-4A60-4BC0-91DF-3C7CCB675C85}" type="parTrans" cxnId="{AC5501F6-0E5E-4C1C-8F22-79CE60EB3F01}">
      <dgm:prSet/>
      <dgm:spPr/>
      <dgm:t>
        <a:bodyPr/>
        <a:lstStyle/>
        <a:p>
          <a:endParaRPr lang="ru-RU"/>
        </a:p>
      </dgm:t>
    </dgm:pt>
    <dgm:pt modelId="{E16FF091-4E3F-4B39-9C26-14DA72BF915D}" type="sibTrans" cxnId="{AC5501F6-0E5E-4C1C-8F22-79CE60EB3F01}">
      <dgm:prSet/>
      <dgm:spPr/>
      <dgm:t>
        <a:bodyPr/>
        <a:lstStyle/>
        <a:p>
          <a:endParaRPr lang="ru-RU"/>
        </a:p>
      </dgm:t>
    </dgm:pt>
    <dgm:pt modelId="{F7327BD1-CA5D-4AB6-9ED0-58B80591786D}" type="pres">
      <dgm:prSet presAssocID="{66C2C3FD-DDF2-4E95-90F7-0F10001D33D4}" presName="linear" presStyleCnt="0">
        <dgm:presLayoutVars>
          <dgm:animLvl val="lvl"/>
          <dgm:resizeHandles val="exact"/>
        </dgm:presLayoutVars>
      </dgm:prSet>
      <dgm:spPr/>
      <dgm:t>
        <a:bodyPr/>
        <a:lstStyle/>
        <a:p>
          <a:endParaRPr lang="ru-RU"/>
        </a:p>
      </dgm:t>
    </dgm:pt>
    <dgm:pt modelId="{5DAE2ACB-B839-4EA6-82F4-044F55DB492B}" type="pres">
      <dgm:prSet presAssocID="{60B4FB8C-3A01-40AE-942C-B066ED7A2D2E}" presName="parentText" presStyleLbl="node1" presStyleIdx="0" presStyleCnt="3">
        <dgm:presLayoutVars>
          <dgm:chMax val="0"/>
          <dgm:bulletEnabled val="1"/>
        </dgm:presLayoutVars>
      </dgm:prSet>
      <dgm:spPr/>
      <dgm:t>
        <a:bodyPr/>
        <a:lstStyle/>
        <a:p>
          <a:endParaRPr lang="ru-RU"/>
        </a:p>
      </dgm:t>
    </dgm:pt>
    <dgm:pt modelId="{D2DBC762-C113-4938-B07A-65166629A0D7}" type="pres">
      <dgm:prSet presAssocID="{60B4FB8C-3A01-40AE-942C-B066ED7A2D2E}" presName="childText" presStyleLbl="revTx" presStyleIdx="0" presStyleCnt="3">
        <dgm:presLayoutVars>
          <dgm:bulletEnabled val="1"/>
        </dgm:presLayoutVars>
      </dgm:prSet>
      <dgm:spPr/>
      <dgm:t>
        <a:bodyPr/>
        <a:lstStyle/>
        <a:p>
          <a:endParaRPr lang="ru-RU"/>
        </a:p>
      </dgm:t>
    </dgm:pt>
    <dgm:pt modelId="{E2D31EE8-A838-4768-9822-FD93DD290E5E}" type="pres">
      <dgm:prSet presAssocID="{1DA8F079-4DC1-4691-8D3D-18391DD6115D}" presName="parentText" presStyleLbl="node1" presStyleIdx="1" presStyleCnt="3">
        <dgm:presLayoutVars>
          <dgm:chMax val="0"/>
          <dgm:bulletEnabled val="1"/>
        </dgm:presLayoutVars>
      </dgm:prSet>
      <dgm:spPr/>
      <dgm:t>
        <a:bodyPr/>
        <a:lstStyle/>
        <a:p>
          <a:endParaRPr lang="ru-RU"/>
        </a:p>
      </dgm:t>
    </dgm:pt>
    <dgm:pt modelId="{1E0D01BD-2C34-4587-AB75-E0BAA3AE9A63}" type="pres">
      <dgm:prSet presAssocID="{1DA8F079-4DC1-4691-8D3D-18391DD6115D}" presName="childText" presStyleLbl="revTx" presStyleIdx="1" presStyleCnt="3">
        <dgm:presLayoutVars>
          <dgm:bulletEnabled val="1"/>
        </dgm:presLayoutVars>
      </dgm:prSet>
      <dgm:spPr/>
      <dgm:t>
        <a:bodyPr/>
        <a:lstStyle/>
        <a:p>
          <a:endParaRPr lang="ru-RU"/>
        </a:p>
      </dgm:t>
    </dgm:pt>
    <dgm:pt modelId="{6888DACD-210E-42E1-A336-6C8B6CF2E0C2}" type="pres">
      <dgm:prSet presAssocID="{7A37270A-3E0D-4054-9421-E274983CE492}" presName="parentText" presStyleLbl="node1" presStyleIdx="2" presStyleCnt="3">
        <dgm:presLayoutVars>
          <dgm:chMax val="0"/>
          <dgm:bulletEnabled val="1"/>
        </dgm:presLayoutVars>
      </dgm:prSet>
      <dgm:spPr/>
      <dgm:t>
        <a:bodyPr/>
        <a:lstStyle/>
        <a:p>
          <a:endParaRPr lang="ru-RU"/>
        </a:p>
      </dgm:t>
    </dgm:pt>
    <dgm:pt modelId="{BC25A81B-3B3A-496C-98DF-A512C32C769C}" type="pres">
      <dgm:prSet presAssocID="{7A37270A-3E0D-4054-9421-E274983CE492}" presName="childText" presStyleLbl="revTx" presStyleIdx="2" presStyleCnt="3">
        <dgm:presLayoutVars>
          <dgm:bulletEnabled val="1"/>
        </dgm:presLayoutVars>
      </dgm:prSet>
      <dgm:spPr/>
      <dgm:t>
        <a:bodyPr/>
        <a:lstStyle/>
        <a:p>
          <a:endParaRPr lang="ru-RU"/>
        </a:p>
      </dgm:t>
    </dgm:pt>
  </dgm:ptLst>
  <dgm:cxnLst>
    <dgm:cxn modelId="{AC5501F6-0E5E-4C1C-8F22-79CE60EB3F01}" srcId="{7A37270A-3E0D-4054-9421-E274983CE492}" destId="{D3984FDE-43CC-4DE0-ADA5-570A2E250567}" srcOrd="0" destOrd="0" parTransId="{19F42DD5-4A60-4BC0-91DF-3C7CCB675C85}" sibTransId="{E16FF091-4E3F-4B39-9C26-14DA72BF915D}"/>
    <dgm:cxn modelId="{B63B1B12-9626-4088-AAE8-90FEA235E2AC}" type="presOf" srcId="{14D8B8E2-0DF6-449E-861B-17EB971A5490}" destId="{D2DBC762-C113-4938-B07A-65166629A0D7}" srcOrd="0" destOrd="0" presId="urn:microsoft.com/office/officeart/2005/8/layout/vList2"/>
    <dgm:cxn modelId="{60319C71-3C68-42BE-840C-27079940C04C}" srcId="{66C2C3FD-DDF2-4E95-90F7-0F10001D33D4}" destId="{60B4FB8C-3A01-40AE-942C-B066ED7A2D2E}" srcOrd="0" destOrd="0" parTransId="{5C564D8E-AE25-46E7-B841-A24616E5F664}" sibTransId="{1FE10EA3-08F3-462F-9DA0-3A7C7F12CBEE}"/>
    <dgm:cxn modelId="{2141E530-1DA3-443C-8535-53A7D5AF980C}" type="presOf" srcId="{D3984FDE-43CC-4DE0-ADA5-570A2E250567}" destId="{BC25A81B-3B3A-496C-98DF-A512C32C769C}" srcOrd="0" destOrd="0" presId="urn:microsoft.com/office/officeart/2005/8/layout/vList2"/>
    <dgm:cxn modelId="{4353E601-7B8E-4D5B-A57D-ED6FFB2F1307}" srcId="{66C2C3FD-DDF2-4E95-90F7-0F10001D33D4}" destId="{7A37270A-3E0D-4054-9421-E274983CE492}" srcOrd="2" destOrd="0" parTransId="{84404BA9-A7AE-4381-AA50-DD0191D994F8}" sibTransId="{CF407B7A-CC74-42A9-80A1-011C7C04EFCF}"/>
    <dgm:cxn modelId="{6BC5B850-8ED2-4A94-8FEB-5AF420C82CEC}" type="presOf" srcId="{1DA8F079-4DC1-4691-8D3D-18391DD6115D}" destId="{E2D31EE8-A838-4768-9822-FD93DD290E5E}" srcOrd="0" destOrd="0" presId="urn:microsoft.com/office/officeart/2005/8/layout/vList2"/>
    <dgm:cxn modelId="{736996F5-76FD-4374-9524-4C3F5354A8E8}" type="presOf" srcId="{60B4FB8C-3A01-40AE-942C-B066ED7A2D2E}" destId="{5DAE2ACB-B839-4EA6-82F4-044F55DB492B}" srcOrd="0" destOrd="0" presId="urn:microsoft.com/office/officeart/2005/8/layout/vList2"/>
    <dgm:cxn modelId="{96394BE9-4E1A-4573-AF6D-AF15594A9E4A}" srcId="{60B4FB8C-3A01-40AE-942C-B066ED7A2D2E}" destId="{14D8B8E2-0DF6-449E-861B-17EB971A5490}" srcOrd="0" destOrd="0" parTransId="{E18FE647-4F6C-42F6-AEA5-027D56DD01A5}" sibTransId="{07981CBD-B21A-4DF9-AC55-E03F688A2BDB}"/>
    <dgm:cxn modelId="{9DDD4650-1511-4729-A856-7B87F105B59A}" srcId="{1DA8F079-4DC1-4691-8D3D-18391DD6115D}" destId="{5292BA55-4519-49E5-8215-B646F69F6BAD}" srcOrd="0" destOrd="0" parTransId="{F0E80BCE-3C5E-4462-BE64-6F99492ACC24}" sibTransId="{EEF22152-3C3E-45EB-906A-300108976250}"/>
    <dgm:cxn modelId="{80849502-A1DA-407A-9949-BB101B58EEC4}" type="presOf" srcId="{7A37270A-3E0D-4054-9421-E274983CE492}" destId="{6888DACD-210E-42E1-A336-6C8B6CF2E0C2}" srcOrd="0" destOrd="0" presId="urn:microsoft.com/office/officeart/2005/8/layout/vList2"/>
    <dgm:cxn modelId="{9523825D-BF00-433D-95A6-F117E99AA01E}" srcId="{66C2C3FD-DDF2-4E95-90F7-0F10001D33D4}" destId="{1DA8F079-4DC1-4691-8D3D-18391DD6115D}" srcOrd="1" destOrd="0" parTransId="{5C7D1C96-A9D1-49E7-86BE-80E04133B5FB}" sibTransId="{E758FF5B-B32A-408E-A42B-93848628C33B}"/>
    <dgm:cxn modelId="{0FE0F61F-8621-487E-A44A-B4E3757D5DE8}" type="presOf" srcId="{5292BA55-4519-49E5-8215-B646F69F6BAD}" destId="{1E0D01BD-2C34-4587-AB75-E0BAA3AE9A63}" srcOrd="0" destOrd="0" presId="urn:microsoft.com/office/officeart/2005/8/layout/vList2"/>
    <dgm:cxn modelId="{15FB6F7F-BDF1-44E6-B22A-25D09AC4630C}" type="presOf" srcId="{66C2C3FD-DDF2-4E95-90F7-0F10001D33D4}" destId="{F7327BD1-CA5D-4AB6-9ED0-58B80591786D}" srcOrd="0" destOrd="0" presId="urn:microsoft.com/office/officeart/2005/8/layout/vList2"/>
    <dgm:cxn modelId="{DA6D72BC-CD7D-44D4-A8F0-B9738E0A7F4F}" type="presParOf" srcId="{F7327BD1-CA5D-4AB6-9ED0-58B80591786D}" destId="{5DAE2ACB-B839-4EA6-82F4-044F55DB492B}" srcOrd="0" destOrd="0" presId="urn:microsoft.com/office/officeart/2005/8/layout/vList2"/>
    <dgm:cxn modelId="{C43DBBB4-A4B0-4A29-A5F1-14583EEDE641}" type="presParOf" srcId="{F7327BD1-CA5D-4AB6-9ED0-58B80591786D}" destId="{D2DBC762-C113-4938-B07A-65166629A0D7}" srcOrd="1" destOrd="0" presId="urn:microsoft.com/office/officeart/2005/8/layout/vList2"/>
    <dgm:cxn modelId="{75062127-B118-4F1A-B348-47F3863C724D}" type="presParOf" srcId="{F7327BD1-CA5D-4AB6-9ED0-58B80591786D}" destId="{E2D31EE8-A838-4768-9822-FD93DD290E5E}" srcOrd="2" destOrd="0" presId="urn:microsoft.com/office/officeart/2005/8/layout/vList2"/>
    <dgm:cxn modelId="{1E2DDD9F-0CEE-4274-92B7-C0E9C412BC69}" type="presParOf" srcId="{F7327BD1-CA5D-4AB6-9ED0-58B80591786D}" destId="{1E0D01BD-2C34-4587-AB75-E0BAA3AE9A63}" srcOrd="3" destOrd="0" presId="urn:microsoft.com/office/officeart/2005/8/layout/vList2"/>
    <dgm:cxn modelId="{DC14690C-03DE-4C9E-AA0D-754A652B27F1}" type="presParOf" srcId="{F7327BD1-CA5D-4AB6-9ED0-58B80591786D}" destId="{6888DACD-210E-42E1-A336-6C8B6CF2E0C2}" srcOrd="4" destOrd="0" presId="urn:microsoft.com/office/officeart/2005/8/layout/vList2"/>
    <dgm:cxn modelId="{0A803828-CD6E-439E-BBE7-7E07FF519478}" type="presParOf" srcId="{F7327BD1-CA5D-4AB6-9ED0-58B80591786D}" destId="{BC25A81B-3B3A-496C-98DF-A512C32C769C}" srcOrd="5"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7A91ED7-BDBC-4D5C-858E-B623EA920C3F}"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ru-RU"/>
        </a:p>
      </dgm:t>
    </dgm:pt>
    <dgm:pt modelId="{31DA7FD9-2C5E-4182-9FAE-AF03A6CB3441}">
      <dgm:prSet/>
      <dgm:spPr/>
      <dgm:t>
        <a:bodyPr/>
        <a:lstStyle/>
        <a:p>
          <a:pPr rtl="0"/>
          <a:r>
            <a:rPr lang="ru-RU" b="1" dirty="0" smtClean="0"/>
            <a:t>Воздействие на активную </a:t>
          </a:r>
          <a:r>
            <a:rPr lang="ru-RU" b="1" dirty="0" err="1" smtClean="0"/>
            <a:t>психопродукцию</a:t>
          </a:r>
          <a:endParaRPr lang="ru-RU" b="1" dirty="0"/>
        </a:p>
      </dgm:t>
    </dgm:pt>
    <dgm:pt modelId="{6F944FFE-F741-4674-9E62-6B55ABEE326E}" type="parTrans" cxnId="{7D0F8805-9107-49C9-8AF0-3104A921A0CC}">
      <dgm:prSet/>
      <dgm:spPr/>
      <dgm:t>
        <a:bodyPr/>
        <a:lstStyle/>
        <a:p>
          <a:endParaRPr lang="ru-RU"/>
        </a:p>
      </dgm:t>
    </dgm:pt>
    <dgm:pt modelId="{BCAC338B-24AB-404A-98D2-015DDFEA4977}" type="sibTrans" cxnId="{7D0F8805-9107-49C9-8AF0-3104A921A0CC}">
      <dgm:prSet/>
      <dgm:spPr>
        <a:ln>
          <a:solidFill>
            <a:schemeClr val="accent6">
              <a:lumMod val="75000"/>
            </a:schemeClr>
          </a:solidFill>
        </a:ln>
      </dgm:spPr>
      <dgm:t>
        <a:bodyPr/>
        <a:lstStyle/>
        <a:p>
          <a:endParaRPr lang="ru-RU"/>
        </a:p>
      </dgm:t>
    </dgm:pt>
    <dgm:pt modelId="{2F1C1162-96DD-45DE-A84D-F4E3CA8ABE8C}">
      <dgm:prSet custT="1"/>
      <dgm:spPr/>
      <dgm:t>
        <a:bodyPr/>
        <a:lstStyle/>
        <a:p>
          <a:pPr rtl="0"/>
          <a:r>
            <a:rPr lang="ru-RU" sz="1600" b="1" dirty="0" smtClean="0"/>
            <a:t>Воздействие на аффективную симптоматику (депрессивный или маниакальный аффекты).</a:t>
          </a:r>
          <a:endParaRPr lang="ru-RU" sz="1600" b="1" dirty="0"/>
        </a:p>
      </dgm:t>
    </dgm:pt>
    <dgm:pt modelId="{D74A8C18-01ED-40E8-A5C2-80697DA7416A}" type="parTrans" cxnId="{EA8AA895-EF60-42B1-9952-34C6F67C2D61}">
      <dgm:prSet/>
      <dgm:spPr/>
      <dgm:t>
        <a:bodyPr/>
        <a:lstStyle/>
        <a:p>
          <a:endParaRPr lang="ru-RU"/>
        </a:p>
      </dgm:t>
    </dgm:pt>
    <dgm:pt modelId="{3E155EC0-BC2C-4092-9BCA-3935F36DD1CC}" type="sibTrans" cxnId="{EA8AA895-EF60-42B1-9952-34C6F67C2D61}">
      <dgm:prSet/>
      <dgm:spPr/>
      <dgm:t>
        <a:bodyPr/>
        <a:lstStyle/>
        <a:p>
          <a:endParaRPr lang="ru-RU"/>
        </a:p>
      </dgm:t>
    </dgm:pt>
    <dgm:pt modelId="{201617C7-B921-4A20-BD11-2C6EBFEEB06A}">
      <dgm:prSet/>
      <dgm:spPr/>
      <dgm:t>
        <a:bodyPr/>
        <a:lstStyle/>
        <a:p>
          <a:pPr rtl="0"/>
          <a:r>
            <a:rPr lang="ru-RU" b="1" dirty="0" smtClean="0"/>
            <a:t> В период медикаментозного улучшения- старт мероприятий по психосоциальной реабилитации</a:t>
          </a:r>
          <a:endParaRPr lang="ru-RU" b="1" dirty="0"/>
        </a:p>
      </dgm:t>
    </dgm:pt>
    <dgm:pt modelId="{B1893421-F726-45EE-9596-A27CD99E552C}" type="parTrans" cxnId="{C3E2FF07-1CC1-4EE9-96F8-70489739C52E}">
      <dgm:prSet/>
      <dgm:spPr/>
      <dgm:t>
        <a:bodyPr/>
        <a:lstStyle/>
        <a:p>
          <a:endParaRPr lang="ru-RU"/>
        </a:p>
      </dgm:t>
    </dgm:pt>
    <dgm:pt modelId="{672239D0-5A17-4649-B3F5-8E7ECBAAF249}" type="sibTrans" cxnId="{C3E2FF07-1CC1-4EE9-96F8-70489739C52E}">
      <dgm:prSet/>
      <dgm:spPr>
        <a:ln>
          <a:solidFill>
            <a:srgbClr val="FFC000"/>
          </a:solidFill>
        </a:ln>
      </dgm:spPr>
      <dgm:t>
        <a:bodyPr/>
        <a:lstStyle/>
        <a:p>
          <a:endParaRPr lang="ru-RU"/>
        </a:p>
      </dgm:t>
    </dgm:pt>
    <dgm:pt modelId="{F62508EB-5607-4E68-850B-AFF7C88B16FE}" type="pres">
      <dgm:prSet presAssocID="{67A91ED7-BDBC-4D5C-858E-B623EA920C3F}" presName="Name0" presStyleCnt="0">
        <dgm:presLayoutVars>
          <dgm:dir/>
          <dgm:animLvl val="lvl"/>
          <dgm:resizeHandles val="exact"/>
        </dgm:presLayoutVars>
      </dgm:prSet>
      <dgm:spPr/>
      <dgm:t>
        <a:bodyPr/>
        <a:lstStyle/>
        <a:p>
          <a:endParaRPr lang="ru-RU"/>
        </a:p>
      </dgm:t>
    </dgm:pt>
    <dgm:pt modelId="{D5B76DE4-0B77-4ACD-85A2-2ABEBC20975D}" type="pres">
      <dgm:prSet presAssocID="{67A91ED7-BDBC-4D5C-858E-B623EA920C3F}" presName="tSp" presStyleCnt="0"/>
      <dgm:spPr/>
    </dgm:pt>
    <dgm:pt modelId="{294EB5F6-BA47-48D2-A161-7F80F7F19FC2}" type="pres">
      <dgm:prSet presAssocID="{67A91ED7-BDBC-4D5C-858E-B623EA920C3F}" presName="bSp" presStyleCnt="0"/>
      <dgm:spPr/>
    </dgm:pt>
    <dgm:pt modelId="{CC2EDFBA-8B2D-41C4-AAD6-BA6C16AE78C7}" type="pres">
      <dgm:prSet presAssocID="{67A91ED7-BDBC-4D5C-858E-B623EA920C3F}" presName="process" presStyleCnt="0"/>
      <dgm:spPr/>
    </dgm:pt>
    <dgm:pt modelId="{6AFEC4F2-A7DC-44E4-98EF-BED80E0FF6B4}" type="pres">
      <dgm:prSet presAssocID="{31DA7FD9-2C5E-4182-9FAE-AF03A6CB3441}" presName="composite1" presStyleCnt="0"/>
      <dgm:spPr/>
    </dgm:pt>
    <dgm:pt modelId="{B1E4E066-24DB-4B46-A26E-07243CC78B60}" type="pres">
      <dgm:prSet presAssocID="{31DA7FD9-2C5E-4182-9FAE-AF03A6CB3441}" presName="dummyNode1" presStyleLbl="node1" presStyleIdx="0" presStyleCnt="3"/>
      <dgm:spPr/>
    </dgm:pt>
    <dgm:pt modelId="{F8735217-96B5-4284-890E-149DF7AC13C1}" type="pres">
      <dgm:prSet presAssocID="{31DA7FD9-2C5E-4182-9FAE-AF03A6CB3441}" presName="childNode1" presStyleLbl="bgAcc1" presStyleIdx="0" presStyleCnt="3" custScaleX="130601" custScaleY="125335">
        <dgm:presLayoutVars>
          <dgm:bulletEnabled val="1"/>
        </dgm:presLayoutVars>
      </dgm:prSet>
      <dgm:spPr>
        <a:blipFill rotWithShape="0">
          <a:blip xmlns:r="http://schemas.openxmlformats.org/officeDocument/2006/relationships" r:embed="rId1"/>
          <a:stretch>
            <a:fillRect/>
          </a:stretch>
        </a:blipFill>
      </dgm:spPr>
      <dgm:t>
        <a:bodyPr/>
        <a:lstStyle/>
        <a:p>
          <a:endParaRPr lang="ru-RU"/>
        </a:p>
      </dgm:t>
    </dgm:pt>
    <dgm:pt modelId="{2078536A-F8B4-4651-905A-D6F6312974D0}" type="pres">
      <dgm:prSet presAssocID="{31DA7FD9-2C5E-4182-9FAE-AF03A6CB3441}" presName="childNode1tx" presStyleLbl="bgAcc1" presStyleIdx="0" presStyleCnt="3">
        <dgm:presLayoutVars>
          <dgm:bulletEnabled val="1"/>
        </dgm:presLayoutVars>
      </dgm:prSet>
      <dgm:spPr/>
    </dgm:pt>
    <dgm:pt modelId="{0830BF8C-570B-4AA7-83DB-78380A90FFBA}" type="pres">
      <dgm:prSet presAssocID="{31DA7FD9-2C5E-4182-9FAE-AF03A6CB3441}" presName="parentNode1" presStyleLbl="node1" presStyleIdx="0" presStyleCnt="3" custScaleX="119430" custScaleY="148747">
        <dgm:presLayoutVars>
          <dgm:chMax val="1"/>
          <dgm:bulletEnabled val="1"/>
        </dgm:presLayoutVars>
      </dgm:prSet>
      <dgm:spPr/>
      <dgm:t>
        <a:bodyPr/>
        <a:lstStyle/>
        <a:p>
          <a:endParaRPr lang="ru-RU"/>
        </a:p>
      </dgm:t>
    </dgm:pt>
    <dgm:pt modelId="{F2A08B68-1B3B-4EA7-BE03-AD5E16B25D9A}" type="pres">
      <dgm:prSet presAssocID="{31DA7FD9-2C5E-4182-9FAE-AF03A6CB3441}" presName="connSite1" presStyleCnt="0"/>
      <dgm:spPr/>
    </dgm:pt>
    <dgm:pt modelId="{75B63BD4-3559-4B9D-9E3B-112D9BF5A258}" type="pres">
      <dgm:prSet presAssocID="{BCAC338B-24AB-404A-98D2-015DDFEA4977}" presName="Name9" presStyleLbl="sibTrans2D1" presStyleIdx="0" presStyleCnt="2" custLinFactNeighborX="3308" custLinFactNeighborY="-7376"/>
      <dgm:spPr/>
      <dgm:t>
        <a:bodyPr/>
        <a:lstStyle/>
        <a:p>
          <a:endParaRPr lang="ru-RU"/>
        </a:p>
      </dgm:t>
    </dgm:pt>
    <dgm:pt modelId="{9574333D-C849-4FBA-A146-7421399EB0C7}" type="pres">
      <dgm:prSet presAssocID="{201617C7-B921-4A20-BD11-2C6EBFEEB06A}" presName="composite2" presStyleCnt="0"/>
      <dgm:spPr/>
    </dgm:pt>
    <dgm:pt modelId="{4AB37953-7BB7-4076-BDC2-9F9F9C8815FD}" type="pres">
      <dgm:prSet presAssocID="{201617C7-B921-4A20-BD11-2C6EBFEEB06A}" presName="dummyNode2" presStyleLbl="node1" presStyleIdx="0" presStyleCnt="3"/>
      <dgm:spPr/>
    </dgm:pt>
    <dgm:pt modelId="{18F43A65-F856-440A-B55E-5D535FC3A645}" type="pres">
      <dgm:prSet presAssocID="{201617C7-B921-4A20-BD11-2C6EBFEEB06A}" presName="childNode2" presStyleLbl="bgAcc1" presStyleIdx="1" presStyleCnt="3" custScaleX="118444" custScaleY="118318" custLinFactNeighborX="-3814" custLinFactNeighborY="18496">
        <dgm:presLayoutVars>
          <dgm:bulletEnabled val="1"/>
        </dgm:presLayoutVars>
      </dgm:prSet>
      <dgm:spPr>
        <a:blipFill rotWithShape="0">
          <a:blip xmlns:r="http://schemas.openxmlformats.org/officeDocument/2006/relationships" r:embed="rId2"/>
          <a:stretch>
            <a:fillRect/>
          </a:stretch>
        </a:blipFill>
      </dgm:spPr>
      <dgm:t>
        <a:bodyPr/>
        <a:lstStyle/>
        <a:p>
          <a:endParaRPr lang="ru-RU"/>
        </a:p>
      </dgm:t>
    </dgm:pt>
    <dgm:pt modelId="{43DED34D-D5B8-441D-9495-4026E7BF0C95}" type="pres">
      <dgm:prSet presAssocID="{201617C7-B921-4A20-BD11-2C6EBFEEB06A}" presName="childNode2tx" presStyleLbl="bgAcc1" presStyleIdx="1" presStyleCnt="3">
        <dgm:presLayoutVars>
          <dgm:bulletEnabled val="1"/>
        </dgm:presLayoutVars>
      </dgm:prSet>
      <dgm:spPr/>
    </dgm:pt>
    <dgm:pt modelId="{37352585-B8F2-44B6-BD11-9B9473D44475}" type="pres">
      <dgm:prSet presAssocID="{201617C7-B921-4A20-BD11-2C6EBFEEB06A}" presName="parentNode2" presStyleLbl="node1" presStyleIdx="1" presStyleCnt="3" custScaleX="188538" custScaleY="167544" custLinFactNeighborX="11835" custLinFactNeighborY="4699">
        <dgm:presLayoutVars>
          <dgm:chMax val="0"/>
          <dgm:bulletEnabled val="1"/>
        </dgm:presLayoutVars>
      </dgm:prSet>
      <dgm:spPr/>
      <dgm:t>
        <a:bodyPr/>
        <a:lstStyle/>
        <a:p>
          <a:endParaRPr lang="ru-RU"/>
        </a:p>
      </dgm:t>
    </dgm:pt>
    <dgm:pt modelId="{9F2AFCDB-9D1C-49AE-B13E-E7E59AA790A9}" type="pres">
      <dgm:prSet presAssocID="{201617C7-B921-4A20-BD11-2C6EBFEEB06A}" presName="connSite2" presStyleCnt="0"/>
      <dgm:spPr/>
    </dgm:pt>
    <dgm:pt modelId="{6464460D-BF49-463D-9E94-006D3737947C}" type="pres">
      <dgm:prSet presAssocID="{672239D0-5A17-4649-B3F5-8E7ECBAAF249}" presName="Name18" presStyleLbl="sibTrans2D1" presStyleIdx="1" presStyleCnt="2" custFlipHor="1" custScaleX="96326" custLinFactNeighborX="10749" custLinFactNeighborY="2876"/>
      <dgm:spPr/>
      <dgm:t>
        <a:bodyPr/>
        <a:lstStyle/>
        <a:p>
          <a:endParaRPr lang="ru-RU"/>
        </a:p>
      </dgm:t>
    </dgm:pt>
    <dgm:pt modelId="{8EEF9742-8AF6-42C4-856E-9554F2D04D31}" type="pres">
      <dgm:prSet presAssocID="{2F1C1162-96DD-45DE-A84D-F4E3CA8ABE8C}" presName="composite1" presStyleCnt="0"/>
      <dgm:spPr/>
    </dgm:pt>
    <dgm:pt modelId="{8081385B-1C0B-4BB2-AA6B-20136C3F0823}" type="pres">
      <dgm:prSet presAssocID="{2F1C1162-96DD-45DE-A84D-F4E3CA8ABE8C}" presName="dummyNode1" presStyleLbl="node1" presStyleIdx="1" presStyleCnt="3"/>
      <dgm:spPr/>
    </dgm:pt>
    <dgm:pt modelId="{E65DDFFC-F1BE-4057-9EF7-AE4145EAA3F3}" type="pres">
      <dgm:prSet presAssocID="{2F1C1162-96DD-45DE-A84D-F4E3CA8ABE8C}" presName="childNode1" presStyleLbl="bgAcc1" presStyleIdx="2" presStyleCnt="3" custScaleX="123156" custScaleY="120240" custLinFactNeighborX="7246" custLinFactNeighborY="-11430">
        <dgm:presLayoutVars>
          <dgm:bulletEnabled val="1"/>
        </dgm:presLayoutVars>
      </dgm:prSet>
      <dgm:spPr>
        <a:blipFill rotWithShape="0">
          <a:blip xmlns:r="http://schemas.openxmlformats.org/officeDocument/2006/relationships" r:embed="rId3"/>
          <a:stretch>
            <a:fillRect/>
          </a:stretch>
        </a:blipFill>
      </dgm:spPr>
      <dgm:t>
        <a:bodyPr/>
        <a:lstStyle/>
        <a:p>
          <a:endParaRPr lang="ru-RU"/>
        </a:p>
      </dgm:t>
    </dgm:pt>
    <dgm:pt modelId="{C68CAFF1-1568-4202-A3A8-573109DF7786}" type="pres">
      <dgm:prSet presAssocID="{2F1C1162-96DD-45DE-A84D-F4E3CA8ABE8C}" presName="childNode1tx" presStyleLbl="bgAcc1" presStyleIdx="2" presStyleCnt="3">
        <dgm:presLayoutVars>
          <dgm:bulletEnabled val="1"/>
        </dgm:presLayoutVars>
      </dgm:prSet>
      <dgm:spPr/>
    </dgm:pt>
    <dgm:pt modelId="{3E48ECB6-BA16-4785-A4C5-07215BF80ADE}" type="pres">
      <dgm:prSet presAssocID="{2F1C1162-96DD-45DE-A84D-F4E3CA8ABE8C}" presName="parentNode1" presStyleLbl="node1" presStyleIdx="2" presStyleCnt="3" custScaleX="141835" custScaleY="144134">
        <dgm:presLayoutVars>
          <dgm:chMax val="1"/>
          <dgm:bulletEnabled val="1"/>
        </dgm:presLayoutVars>
      </dgm:prSet>
      <dgm:spPr/>
      <dgm:t>
        <a:bodyPr/>
        <a:lstStyle/>
        <a:p>
          <a:endParaRPr lang="ru-RU"/>
        </a:p>
      </dgm:t>
    </dgm:pt>
    <dgm:pt modelId="{7BE48B76-0FC4-4AB9-BE63-0114731B6AF5}" type="pres">
      <dgm:prSet presAssocID="{2F1C1162-96DD-45DE-A84D-F4E3CA8ABE8C}" presName="connSite1" presStyleCnt="0"/>
      <dgm:spPr/>
    </dgm:pt>
  </dgm:ptLst>
  <dgm:cxnLst>
    <dgm:cxn modelId="{AFD40097-CB1E-4EF1-AE7F-F6BB0556C622}" type="presOf" srcId="{67A91ED7-BDBC-4D5C-858E-B623EA920C3F}" destId="{F62508EB-5607-4E68-850B-AFF7C88B16FE}" srcOrd="0" destOrd="0" presId="urn:microsoft.com/office/officeart/2005/8/layout/hProcess4"/>
    <dgm:cxn modelId="{F5D5CA98-F1E1-4CD7-825C-F6F641DD37AF}" type="presOf" srcId="{201617C7-B921-4A20-BD11-2C6EBFEEB06A}" destId="{37352585-B8F2-44B6-BD11-9B9473D44475}" srcOrd="0" destOrd="0" presId="urn:microsoft.com/office/officeart/2005/8/layout/hProcess4"/>
    <dgm:cxn modelId="{C88CD7B3-0600-4525-A62C-19179C2D8CAC}" type="presOf" srcId="{31DA7FD9-2C5E-4182-9FAE-AF03A6CB3441}" destId="{0830BF8C-570B-4AA7-83DB-78380A90FFBA}" srcOrd="0" destOrd="0" presId="urn:microsoft.com/office/officeart/2005/8/layout/hProcess4"/>
    <dgm:cxn modelId="{B16013BD-10D2-4A5C-8C64-0A0114F10AA0}" type="presOf" srcId="{2F1C1162-96DD-45DE-A84D-F4E3CA8ABE8C}" destId="{3E48ECB6-BA16-4785-A4C5-07215BF80ADE}" srcOrd="0" destOrd="0" presId="urn:microsoft.com/office/officeart/2005/8/layout/hProcess4"/>
    <dgm:cxn modelId="{EA8AA895-EF60-42B1-9952-34C6F67C2D61}" srcId="{67A91ED7-BDBC-4D5C-858E-B623EA920C3F}" destId="{2F1C1162-96DD-45DE-A84D-F4E3CA8ABE8C}" srcOrd="2" destOrd="0" parTransId="{D74A8C18-01ED-40E8-A5C2-80697DA7416A}" sibTransId="{3E155EC0-BC2C-4092-9BCA-3935F36DD1CC}"/>
    <dgm:cxn modelId="{7D0F8805-9107-49C9-8AF0-3104A921A0CC}" srcId="{67A91ED7-BDBC-4D5C-858E-B623EA920C3F}" destId="{31DA7FD9-2C5E-4182-9FAE-AF03A6CB3441}" srcOrd="0" destOrd="0" parTransId="{6F944FFE-F741-4674-9E62-6B55ABEE326E}" sibTransId="{BCAC338B-24AB-404A-98D2-015DDFEA4977}"/>
    <dgm:cxn modelId="{C3E2FF07-1CC1-4EE9-96F8-70489739C52E}" srcId="{67A91ED7-BDBC-4D5C-858E-B623EA920C3F}" destId="{201617C7-B921-4A20-BD11-2C6EBFEEB06A}" srcOrd="1" destOrd="0" parTransId="{B1893421-F726-45EE-9596-A27CD99E552C}" sibTransId="{672239D0-5A17-4649-B3F5-8E7ECBAAF249}"/>
    <dgm:cxn modelId="{38485BD6-F470-48C5-BBBE-0C86BC146903}" type="presOf" srcId="{BCAC338B-24AB-404A-98D2-015DDFEA4977}" destId="{75B63BD4-3559-4B9D-9E3B-112D9BF5A258}" srcOrd="0" destOrd="0" presId="urn:microsoft.com/office/officeart/2005/8/layout/hProcess4"/>
    <dgm:cxn modelId="{4E8B90B1-F9EF-485C-9685-F0BD609401F1}" type="presOf" srcId="{672239D0-5A17-4649-B3F5-8E7ECBAAF249}" destId="{6464460D-BF49-463D-9E94-006D3737947C}" srcOrd="0" destOrd="0" presId="urn:microsoft.com/office/officeart/2005/8/layout/hProcess4"/>
    <dgm:cxn modelId="{36338DA1-5070-41C9-90C1-A98BDD3815E7}" type="presParOf" srcId="{F62508EB-5607-4E68-850B-AFF7C88B16FE}" destId="{D5B76DE4-0B77-4ACD-85A2-2ABEBC20975D}" srcOrd="0" destOrd="0" presId="urn:microsoft.com/office/officeart/2005/8/layout/hProcess4"/>
    <dgm:cxn modelId="{5B5F4429-B21D-482B-BFB4-4A67DECAF2FC}" type="presParOf" srcId="{F62508EB-5607-4E68-850B-AFF7C88B16FE}" destId="{294EB5F6-BA47-48D2-A161-7F80F7F19FC2}" srcOrd="1" destOrd="0" presId="urn:microsoft.com/office/officeart/2005/8/layout/hProcess4"/>
    <dgm:cxn modelId="{DAE44378-B870-474C-9D39-6ABE8F9228B8}" type="presParOf" srcId="{F62508EB-5607-4E68-850B-AFF7C88B16FE}" destId="{CC2EDFBA-8B2D-41C4-AAD6-BA6C16AE78C7}" srcOrd="2" destOrd="0" presId="urn:microsoft.com/office/officeart/2005/8/layout/hProcess4"/>
    <dgm:cxn modelId="{97B4050D-C632-4D19-89F0-CC6D93BC5511}" type="presParOf" srcId="{CC2EDFBA-8B2D-41C4-AAD6-BA6C16AE78C7}" destId="{6AFEC4F2-A7DC-44E4-98EF-BED80E0FF6B4}" srcOrd="0" destOrd="0" presId="urn:microsoft.com/office/officeart/2005/8/layout/hProcess4"/>
    <dgm:cxn modelId="{EFE86EA0-D8BC-4C13-A3F5-A1897F29FEC9}" type="presParOf" srcId="{6AFEC4F2-A7DC-44E4-98EF-BED80E0FF6B4}" destId="{B1E4E066-24DB-4B46-A26E-07243CC78B60}" srcOrd="0" destOrd="0" presId="urn:microsoft.com/office/officeart/2005/8/layout/hProcess4"/>
    <dgm:cxn modelId="{4267169C-3660-4EC4-9E55-7980709776C4}" type="presParOf" srcId="{6AFEC4F2-A7DC-44E4-98EF-BED80E0FF6B4}" destId="{F8735217-96B5-4284-890E-149DF7AC13C1}" srcOrd="1" destOrd="0" presId="urn:microsoft.com/office/officeart/2005/8/layout/hProcess4"/>
    <dgm:cxn modelId="{3117302F-8F9B-4247-BF53-82502F0E59BC}" type="presParOf" srcId="{6AFEC4F2-A7DC-44E4-98EF-BED80E0FF6B4}" destId="{2078536A-F8B4-4651-905A-D6F6312974D0}" srcOrd="2" destOrd="0" presId="urn:microsoft.com/office/officeart/2005/8/layout/hProcess4"/>
    <dgm:cxn modelId="{88BD7D84-BE38-42F6-9F03-E5C743023A88}" type="presParOf" srcId="{6AFEC4F2-A7DC-44E4-98EF-BED80E0FF6B4}" destId="{0830BF8C-570B-4AA7-83DB-78380A90FFBA}" srcOrd="3" destOrd="0" presId="urn:microsoft.com/office/officeart/2005/8/layout/hProcess4"/>
    <dgm:cxn modelId="{9DFE6D4B-5EB0-4C3E-B107-59523ADF4095}" type="presParOf" srcId="{6AFEC4F2-A7DC-44E4-98EF-BED80E0FF6B4}" destId="{F2A08B68-1B3B-4EA7-BE03-AD5E16B25D9A}" srcOrd="4" destOrd="0" presId="urn:microsoft.com/office/officeart/2005/8/layout/hProcess4"/>
    <dgm:cxn modelId="{8EE515B8-04F1-443E-9C13-7DFA7F2F1C55}" type="presParOf" srcId="{CC2EDFBA-8B2D-41C4-AAD6-BA6C16AE78C7}" destId="{75B63BD4-3559-4B9D-9E3B-112D9BF5A258}" srcOrd="1" destOrd="0" presId="urn:microsoft.com/office/officeart/2005/8/layout/hProcess4"/>
    <dgm:cxn modelId="{819800B9-1CAE-4969-ABCA-54C003D8CBC8}" type="presParOf" srcId="{CC2EDFBA-8B2D-41C4-AAD6-BA6C16AE78C7}" destId="{9574333D-C849-4FBA-A146-7421399EB0C7}" srcOrd="2" destOrd="0" presId="urn:microsoft.com/office/officeart/2005/8/layout/hProcess4"/>
    <dgm:cxn modelId="{4AD3F584-3FF8-458E-9A5F-75591882EEDF}" type="presParOf" srcId="{9574333D-C849-4FBA-A146-7421399EB0C7}" destId="{4AB37953-7BB7-4076-BDC2-9F9F9C8815FD}" srcOrd="0" destOrd="0" presId="urn:microsoft.com/office/officeart/2005/8/layout/hProcess4"/>
    <dgm:cxn modelId="{4CE230FA-954F-4BA9-A157-B62AAC866F7A}" type="presParOf" srcId="{9574333D-C849-4FBA-A146-7421399EB0C7}" destId="{18F43A65-F856-440A-B55E-5D535FC3A645}" srcOrd="1" destOrd="0" presId="urn:microsoft.com/office/officeart/2005/8/layout/hProcess4"/>
    <dgm:cxn modelId="{F3939AD9-E948-4068-B82A-635504EBE756}" type="presParOf" srcId="{9574333D-C849-4FBA-A146-7421399EB0C7}" destId="{43DED34D-D5B8-441D-9495-4026E7BF0C95}" srcOrd="2" destOrd="0" presId="urn:microsoft.com/office/officeart/2005/8/layout/hProcess4"/>
    <dgm:cxn modelId="{1A124ED4-F7CD-43B1-BFC6-05AF17257F06}" type="presParOf" srcId="{9574333D-C849-4FBA-A146-7421399EB0C7}" destId="{37352585-B8F2-44B6-BD11-9B9473D44475}" srcOrd="3" destOrd="0" presId="urn:microsoft.com/office/officeart/2005/8/layout/hProcess4"/>
    <dgm:cxn modelId="{6F9AA3B3-4A71-4636-B789-AEFF82FEC4D1}" type="presParOf" srcId="{9574333D-C849-4FBA-A146-7421399EB0C7}" destId="{9F2AFCDB-9D1C-49AE-B13E-E7E59AA790A9}" srcOrd="4" destOrd="0" presId="urn:microsoft.com/office/officeart/2005/8/layout/hProcess4"/>
    <dgm:cxn modelId="{CA20A0A8-24E9-4A1E-8787-39DE86355CF5}" type="presParOf" srcId="{CC2EDFBA-8B2D-41C4-AAD6-BA6C16AE78C7}" destId="{6464460D-BF49-463D-9E94-006D3737947C}" srcOrd="3" destOrd="0" presId="urn:microsoft.com/office/officeart/2005/8/layout/hProcess4"/>
    <dgm:cxn modelId="{3AA410C8-E6AF-4A6A-B0A6-131C5B2A7B94}" type="presParOf" srcId="{CC2EDFBA-8B2D-41C4-AAD6-BA6C16AE78C7}" destId="{8EEF9742-8AF6-42C4-856E-9554F2D04D31}" srcOrd="4" destOrd="0" presId="urn:microsoft.com/office/officeart/2005/8/layout/hProcess4"/>
    <dgm:cxn modelId="{EFA30626-A182-4011-BA14-C1917B9930C0}" type="presParOf" srcId="{8EEF9742-8AF6-42C4-856E-9554F2D04D31}" destId="{8081385B-1C0B-4BB2-AA6B-20136C3F0823}" srcOrd="0" destOrd="0" presId="urn:microsoft.com/office/officeart/2005/8/layout/hProcess4"/>
    <dgm:cxn modelId="{94186F61-F3D5-4037-8485-EA817B3E3FFC}" type="presParOf" srcId="{8EEF9742-8AF6-42C4-856E-9554F2D04D31}" destId="{E65DDFFC-F1BE-4057-9EF7-AE4145EAA3F3}" srcOrd="1" destOrd="0" presId="urn:microsoft.com/office/officeart/2005/8/layout/hProcess4"/>
    <dgm:cxn modelId="{A8B576C7-9EE6-4672-9DE2-949C0C3A6A8F}" type="presParOf" srcId="{8EEF9742-8AF6-42C4-856E-9554F2D04D31}" destId="{C68CAFF1-1568-4202-A3A8-573109DF7786}" srcOrd="2" destOrd="0" presId="urn:microsoft.com/office/officeart/2005/8/layout/hProcess4"/>
    <dgm:cxn modelId="{21767067-3ECE-44B5-99CA-8C01D8AE359D}" type="presParOf" srcId="{8EEF9742-8AF6-42C4-856E-9554F2D04D31}" destId="{3E48ECB6-BA16-4785-A4C5-07215BF80ADE}" srcOrd="3" destOrd="0" presId="urn:microsoft.com/office/officeart/2005/8/layout/hProcess4"/>
    <dgm:cxn modelId="{C706B442-A56C-458E-A856-3D88BFD1C1AB}" type="presParOf" srcId="{8EEF9742-8AF6-42C4-856E-9554F2D04D31}" destId="{7BE48B76-0FC4-4AB9-BE63-0114731B6AF5}" srcOrd="4" destOrd="0" presId="urn:microsoft.com/office/officeart/2005/8/layout/hProcess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8BD6882-FFA6-4F2E-A69F-A34DB9055304}" type="doc">
      <dgm:prSet loTypeId="urn:microsoft.com/office/officeart/2005/8/layout/vList2" loCatId="list" qsTypeId="urn:microsoft.com/office/officeart/2005/8/quickstyle/3d1" qsCatId="3D" csTypeId="urn:microsoft.com/office/officeart/2005/8/colors/accent1_4" csCatId="accent1" phldr="1"/>
      <dgm:spPr/>
      <dgm:t>
        <a:bodyPr/>
        <a:lstStyle/>
        <a:p>
          <a:endParaRPr lang="ru-RU"/>
        </a:p>
      </dgm:t>
    </dgm:pt>
    <dgm:pt modelId="{D73829DF-C5C2-433E-9BD7-93CE86DF610A}">
      <dgm:prSet custT="1"/>
      <dgm:spPr/>
      <dgm:t>
        <a:bodyPr/>
        <a:lstStyle/>
        <a:p>
          <a:pPr rtl="0"/>
          <a:r>
            <a:rPr lang="ru-RU" sz="2800" b="1" i="1" u="sng" dirty="0" smtClean="0"/>
            <a:t>К </a:t>
          </a:r>
          <a:r>
            <a:rPr lang="ru-RU" sz="2800" b="1" i="1" u="sng" dirty="0" err="1" smtClean="0"/>
            <a:t>психофармакотерапевтическому</a:t>
          </a:r>
          <a:r>
            <a:rPr lang="ru-RU" sz="2800" b="1" i="1" u="sng" dirty="0" smtClean="0"/>
            <a:t>, подключаются различные виды психосоциального вмешательства:</a:t>
          </a:r>
          <a:endParaRPr lang="ru-RU" sz="2800" dirty="0"/>
        </a:p>
      </dgm:t>
    </dgm:pt>
    <dgm:pt modelId="{9E9DA54B-C3C7-440C-AD0B-301DAEAFD2A2}" type="parTrans" cxnId="{7909CDBD-AC44-41AE-B5E4-E82F1CB8660E}">
      <dgm:prSet/>
      <dgm:spPr/>
      <dgm:t>
        <a:bodyPr/>
        <a:lstStyle/>
        <a:p>
          <a:endParaRPr lang="ru-RU"/>
        </a:p>
      </dgm:t>
    </dgm:pt>
    <dgm:pt modelId="{5114893B-8385-42CE-8007-6016347ADF99}" type="sibTrans" cxnId="{7909CDBD-AC44-41AE-B5E4-E82F1CB8660E}">
      <dgm:prSet/>
      <dgm:spPr/>
      <dgm:t>
        <a:bodyPr/>
        <a:lstStyle/>
        <a:p>
          <a:endParaRPr lang="ru-RU"/>
        </a:p>
      </dgm:t>
    </dgm:pt>
    <dgm:pt modelId="{E40877A7-E934-4248-8A78-67885B586E24}">
      <dgm:prSet/>
      <dgm:spPr/>
      <dgm:t>
        <a:bodyPr/>
        <a:lstStyle/>
        <a:p>
          <a:pPr rtl="0"/>
          <a:r>
            <a:rPr lang="ru-RU" dirty="0" err="1" smtClean="0"/>
            <a:t>Социотерапия</a:t>
          </a:r>
          <a:endParaRPr lang="ru-RU" dirty="0"/>
        </a:p>
      </dgm:t>
    </dgm:pt>
    <dgm:pt modelId="{901620E9-4DA5-4D18-B194-2CD76BA28EAF}" type="parTrans" cxnId="{786A7536-7DD6-498D-BF4D-FAD13E2FCB18}">
      <dgm:prSet/>
      <dgm:spPr/>
      <dgm:t>
        <a:bodyPr/>
        <a:lstStyle/>
        <a:p>
          <a:endParaRPr lang="ru-RU"/>
        </a:p>
      </dgm:t>
    </dgm:pt>
    <dgm:pt modelId="{3731A3CA-8A8E-4441-A138-70F0AF578183}" type="sibTrans" cxnId="{786A7536-7DD6-498D-BF4D-FAD13E2FCB18}">
      <dgm:prSet/>
      <dgm:spPr/>
      <dgm:t>
        <a:bodyPr/>
        <a:lstStyle/>
        <a:p>
          <a:endParaRPr lang="ru-RU"/>
        </a:p>
      </dgm:t>
    </dgm:pt>
    <dgm:pt modelId="{2AAC2281-F632-4E29-A3F1-1880864EC661}">
      <dgm:prSet/>
      <dgm:spPr/>
      <dgm:t>
        <a:bodyPr/>
        <a:lstStyle/>
        <a:p>
          <a:pPr rtl="0"/>
          <a:r>
            <a:rPr lang="ru-RU" dirty="0" smtClean="0"/>
            <a:t>Индивидуальная и групповая психотерапия</a:t>
          </a:r>
          <a:endParaRPr lang="ru-RU" dirty="0"/>
        </a:p>
      </dgm:t>
    </dgm:pt>
    <dgm:pt modelId="{3620D714-486A-481B-B881-552860CB4448}" type="parTrans" cxnId="{54B957C3-F353-4E7A-BA6E-557A88F1A940}">
      <dgm:prSet/>
      <dgm:spPr/>
      <dgm:t>
        <a:bodyPr/>
        <a:lstStyle/>
        <a:p>
          <a:endParaRPr lang="ru-RU"/>
        </a:p>
      </dgm:t>
    </dgm:pt>
    <dgm:pt modelId="{69B265BA-3881-4990-8718-0B99A6155E98}" type="sibTrans" cxnId="{54B957C3-F353-4E7A-BA6E-557A88F1A940}">
      <dgm:prSet/>
      <dgm:spPr/>
      <dgm:t>
        <a:bodyPr/>
        <a:lstStyle/>
        <a:p>
          <a:endParaRPr lang="ru-RU"/>
        </a:p>
      </dgm:t>
    </dgm:pt>
    <dgm:pt modelId="{CED79749-83F8-41AF-9D63-B03A18948AEF}">
      <dgm:prSet/>
      <dgm:spPr/>
      <dgm:t>
        <a:bodyPr/>
        <a:lstStyle/>
        <a:p>
          <a:pPr rtl="0"/>
          <a:r>
            <a:rPr lang="ru-RU" dirty="0" smtClean="0"/>
            <a:t>Трудотерапия в условиях ЛТМ</a:t>
          </a:r>
          <a:endParaRPr lang="ru-RU" dirty="0"/>
        </a:p>
      </dgm:t>
    </dgm:pt>
    <dgm:pt modelId="{7DE66451-AF64-4B3E-8E35-94D4DAFEB052}" type="parTrans" cxnId="{90943827-8EBA-4CC6-87C4-919609026240}">
      <dgm:prSet/>
      <dgm:spPr/>
      <dgm:t>
        <a:bodyPr/>
        <a:lstStyle/>
        <a:p>
          <a:endParaRPr lang="ru-RU"/>
        </a:p>
      </dgm:t>
    </dgm:pt>
    <dgm:pt modelId="{B65FBA57-CF73-491D-BE87-98AD1CCB9289}" type="sibTrans" cxnId="{90943827-8EBA-4CC6-87C4-919609026240}">
      <dgm:prSet/>
      <dgm:spPr/>
      <dgm:t>
        <a:bodyPr/>
        <a:lstStyle/>
        <a:p>
          <a:endParaRPr lang="ru-RU"/>
        </a:p>
      </dgm:t>
    </dgm:pt>
    <dgm:pt modelId="{312E9242-0405-4B0B-B8B9-28EA49DA5BC2}">
      <dgm:prSet/>
      <dgm:spPr/>
      <dgm:t>
        <a:bodyPr/>
        <a:lstStyle/>
        <a:p>
          <a:pPr rtl="0"/>
          <a:r>
            <a:rPr lang="ru-RU" dirty="0" smtClean="0"/>
            <a:t>Стимуляция социальной активности, навыков повседневной жизни</a:t>
          </a:r>
          <a:endParaRPr lang="ru-RU" dirty="0"/>
        </a:p>
      </dgm:t>
    </dgm:pt>
    <dgm:pt modelId="{2D003DAD-3731-4D4B-B98B-433C957FA31A}" type="parTrans" cxnId="{3AECA4BA-2BF6-4AB0-AAF4-7D07C60F1050}">
      <dgm:prSet/>
      <dgm:spPr/>
      <dgm:t>
        <a:bodyPr/>
        <a:lstStyle/>
        <a:p>
          <a:endParaRPr lang="ru-RU"/>
        </a:p>
      </dgm:t>
    </dgm:pt>
    <dgm:pt modelId="{B55B60C5-5A1E-4068-B0A0-319C4D53ED36}" type="sibTrans" cxnId="{3AECA4BA-2BF6-4AB0-AAF4-7D07C60F1050}">
      <dgm:prSet/>
      <dgm:spPr/>
      <dgm:t>
        <a:bodyPr/>
        <a:lstStyle/>
        <a:p>
          <a:endParaRPr lang="ru-RU"/>
        </a:p>
      </dgm:t>
    </dgm:pt>
    <dgm:pt modelId="{2759B388-04FF-4A51-877A-3711CCA680C1}">
      <dgm:prSet/>
      <dgm:spPr/>
      <dgm:t>
        <a:bodyPr/>
        <a:lstStyle/>
        <a:p>
          <a:pPr rtl="0"/>
          <a:r>
            <a:rPr lang="ru-RU" dirty="0" err="1" smtClean="0"/>
            <a:t>Культтерапия</a:t>
          </a:r>
          <a:r>
            <a:rPr lang="ru-RU" dirty="0" smtClean="0"/>
            <a:t>.</a:t>
          </a:r>
          <a:endParaRPr lang="ru-RU" dirty="0"/>
        </a:p>
      </dgm:t>
    </dgm:pt>
    <dgm:pt modelId="{08BE3058-BB00-4BBB-B780-040BEE136D05}" type="parTrans" cxnId="{83524FF7-338E-4695-98EB-DD504F954FC3}">
      <dgm:prSet/>
      <dgm:spPr/>
      <dgm:t>
        <a:bodyPr/>
        <a:lstStyle/>
        <a:p>
          <a:endParaRPr lang="ru-RU"/>
        </a:p>
      </dgm:t>
    </dgm:pt>
    <dgm:pt modelId="{D0E8F197-10AB-4101-AF95-021C93D57736}" type="sibTrans" cxnId="{83524FF7-338E-4695-98EB-DD504F954FC3}">
      <dgm:prSet/>
      <dgm:spPr/>
      <dgm:t>
        <a:bodyPr/>
        <a:lstStyle/>
        <a:p>
          <a:endParaRPr lang="ru-RU"/>
        </a:p>
      </dgm:t>
    </dgm:pt>
    <dgm:pt modelId="{DDFB1769-522D-4930-9CEC-EF5E45E4D48B}" type="pres">
      <dgm:prSet presAssocID="{E8BD6882-FFA6-4F2E-A69F-A34DB9055304}" presName="linear" presStyleCnt="0">
        <dgm:presLayoutVars>
          <dgm:animLvl val="lvl"/>
          <dgm:resizeHandles val="exact"/>
        </dgm:presLayoutVars>
      </dgm:prSet>
      <dgm:spPr/>
      <dgm:t>
        <a:bodyPr/>
        <a:lstStyle/>
        <a:p>
          <a:endParaRPr lang="ru-RU"/>
        </a:p>
      </dgm:t>
    </dgm:pt>
    <dgm:pt modelId="{A8961520-11C7-4753-9E3B-05F99F98788C}" type="pres">
      <dgm:prSet presAssocID="{D73829DF-C5C2-433E-9BD7-93CE86DF610A}" presName="parentText" presStyleLbl="node1" presStyleIdx="0" presStyleCnt="1">
        <dgm:presLayoutVars>
          <dgm:chMax val="0"/>
          <dgm:bulletEnabled val="1"/>
        </dgm:presLayoutVars>
      </dgm:prSet>
      <dgm:spPr/>
      <dgm:t>
        <a:bodyPr/>
        <a:lstStyle/>
        <a:p>
          <a:endParaRPr lang="ru-RU"/>
        </a:p>
      </dgm:t>
    </dgm:pt>
    <dgm:pt modelId="{23A577CB-0211-4077-9B01-9FE35672A9E2}" type="pres">
      <dgm:prSet presAssocID="{D73829DF-C5C2-433E-9BD7-93CE86DF610A}" presName="childText" presStyleLbl="revTx" presStyleIdx="0" presStyleCnt="1">
        <dgm:presLayoutVars>
          <dgm:bulletEnabled val="1"/>
        </dgm:presLayoutVars>
      </dgm:prSet>
      <dgm:spPr/>
      <dgm:t>
        <a:bodyPr/>
        <a:lstStyle/>
        <a:p>
          <a:endParaRPr lang="ru-RU"/>
        </a:p>
      </dgm:t>
    </dgm:pt>
  </dgm:ptLst>
  <dgm:cxnLst>
    <dgm:cxn modelId="{5A3C6681-7924-4D10-93D2-75549119B1C2}" type="presOf" srcId="{2AAC2281-F632-4E29-A3F1-1880864EC661}" destId="{23A577CB-0211-4077-9B01-9FE35672A9E2}" srcOrd="0" destOrd="1" presId="urn:microsoft.com/office/officeart/2005/8/layout/vList2"/>
    <dgm:cxn modelId="{0FB6A2A4-9C74-41B2-915B-6DFB08E48369}" type="presOf" srcId="{2759B388-04FF-4A51-877A-3711CCA680C1}" destId="{23A577CB-0211-4077-9B01-9FE35672A9E2}" srcOrd="0" destOrd="4" presId="urn:microsoft.com/office/officeart/2005/8/layout/vList2"/>
    <dgm:cxn modelId="{8690FAB6-8E56-47B0-A812-E8EC2731EF36}" type="presOf" srcId="{D73829DF-C5C2-433E-9BD7-93CE86DF610A}" destId="{A8961520-11C7-4753-9E3B-05F99F98788C}" srcOrd="0" destOrd="0" presId="urn:microsoft.com/office/officeart/2005/8/layout/vList2"/>
    <dgm:cxn modelId="{5ADE12AB-D145-4433-A480-52D0B0BCDDB3}" type="presOf" srcId="{E8BD6882-FFA6-4F2E-A69F-A34DB9055304}" destId="{DDFB1769-522D-4930-9CEC-EF5E45E4D48B}" srcOrd="0" destOrd="0" presId="urn:microsoft.com/office/officeart/2005/8/layout/vList2"/>
    <dgm:cxn modelId="{AFBCE4AE-51F0-4C58-AA24-83AE2FAD2A07}" type="presOf" srcId="{CED79749-83F8-41AF-9D63-B03A18948AEF}" destId="{23A577CB-0211-4077-9B01-9FE35672A9E2}" srcOrd="0" destOrd="2" presId="urn:microsoft.com/office/officeart/2005/8/layout/vList2"/>
    <dgm:cxn modelId="{9CC4DBB6-882B-4C24-ABB4-C6A6FB960148}" type="presOf" srcId="{E40877A7-E934-4248-8A78-67885B586E24}" destId="{23A577CB-0211-4077-9B01-9FE35672A9E2}" srcOrd="0" destOrd="0" presId="urn:microsoft.com/office/officeart/2005/8/layout/vList2"/>
    <dgm:cxn modelId="{F133BCE7-8670-4901-BDCA-7AC99ACABA49}" type="presOf" srcId="{312E9242-0405-4B0B-B8B9-28EA49DA5BC2}" destId="{23A577CB-0211-4077-9B01-9FE35672A9E2}" srcOrd="0" destOrd="3" presId="urn:microsoft.com/office/officeart/2005/8/layout/vList2"/>
    <dgm:cxn modelId="{7909CDBD-AC44-41AE-B5E4-E82F1CB8660E}" srcId="{E8BD6882-FFA6-4F2E-A69F-A34DB9055304}" destId="{D73829DF-C5C2-433E-9BD7-93CE86DF610A}" srcOrd="0" destOrd="0" parTransId="{9E9DA54B-C3C7-440C-AD0B-301DAEAFD2A2}" sibTransId="{5114893B-8385-42CE-8007-6016347ADF99}"/>
    <dgm:cxn modelId="{54B957C3-F353-4E7A-BA6E-557A88F1A940}" srcId="{D73829DF-C5C2-433E-9BD7-93CE86DF610A}" destId="{2AAC2281-F632-4E29-A3F1-1880864EC661}" srcOrd="1" destOrd="0" parTransId="{3620D714-486A-481B-B881-552860CB4448}" sibTransId="{69B265BA-3881-4990-8718-0B99A6155E98}"/>
    <dgm:cxn modelId="{3AECA4BA-2BF6-4AB0-AAF4-7D07C60F1050}" srcId="{D73829DF-C5C2-433E-9BD7-93CE86DF610A}" destId="{312E9242-0405-4B0B-B8B9-28EA49DA5BC2}" srcOrd="3" destOrd="0" parTransId="{2D003DAD-3731-4D4B-B98B-433C957FA31A}" sibTransId="{B55B60C5-5A1E-4068-B0A0-319C4D53ED36}"/>
    <dgm:cxn modelId="{83524FF7-338E-4695-98EB-DD504F954FC3}" srcId="{D73829DF-C5C2-433E-9BD7-93CE86DF610A}" destId="{2759B388-04FF-4A51-877A-3711CCA680C1}" srcOrd="4" destOrd="0" parTransId="{08BE3058-BB00-4BBB-B780-040BEE136D05}" sibTransId="{D0E8F197-10AB-4101-AF95-021C93D57736}"/>
    <dgm:cxn modelId="{90943827-8EBA-4CC6-87C4-919609026240}" srcId="{D73829DF-C5C2-433E-9BD7-93CE86DF610A}" destId="{CED79749-83F8-41AF-9D63-B03A18948AEF}" srcOrd="2" destOrd="0" parTransId="{7DE66451-AF64-4B3E-8E35-94D4DAFEB052}" sibTransId="{B65FBA57-CF73-491D-BE87-98AD1CCB9289}"/>
    <dgm:cxn modelId="{786A7536-7DD6-498D-BF4D-FAD13E2FCB18}" srcId="{D73829DF-C5C2-433E-9BD7-93CE86DF610A}" destId="{E40877A7-E934-4248-8A78-67885B586E24}" srcOrd="0" destOrd="0" parTransId="{901620E9-4DA5-4D18-B194-2CD76BA28EAF}" sibTransId="{3731A3CA-8A8E-4441-A138-70F0AF578183}"/>
    <dgm:cxn modelId="{5055E39F-16EF-40A1-B27A-F6849D38F0BE}" type="presParOf" srcId="{DDFB1769-522D-4930-9CEC-EF5E45E4D48B}" destId="{A8961520-11C7-4753-9E3B-05F99F98788C}" srcOrd="0" destOrd="0" presId="urn:microsoft.com/office/officeart/2005/8/layout/vList2"/>
    <dgm:cxn modelId="{29653F2D-1AFD-4078-BE70-A042C64CA301}" type="presParOf" srcId="{DDFB1769-522D-4930-9CEC-EF5E45E4D48B}" destId="{23A577CB-0211-4077-9B01-9FE35672A9E2}" srcOrd="1"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8EDB259-8436-4B65-9681-3724B00B961A}" type="doc">
      <dgm:prSet loTypeId="urn:microsoft.com/office/officeart/2005/8/layout/vList2" loCatId="list" qsTypeId="urn:microsoft.com/office/officeart/2005/8/quickstyle/3d3" qsCatId="3D" csTypeId="urn:microsoft.com/office/officeart/2005/8/colors/accent1_4" csCatId="accent1" phldr="1"/>
      <dgm:spPr/>
      <dgm:t>
        <a:bodyPr/>
        <a:lstStyle/>
        <a:p>
          <a:endParaRPr lang="ru-RU"/>
        </a:p>
      </dgm:t>
    </dgm:pt>
    <dgm:pt modelId="{36926C15-AD9D-4EDD-AB05-6CFADA012B5E}">
      <dgm:prSet custT="1"/>
      <dgm:spPr/>
      <dgm:t>
        <a:bodyPr/>
        <a:lstStyle/>
        <a:p>
          <a:pPr rtl="0"/>
          <a:r>
            <a:rPr lang="ru-RU" sz="2800" b="1" i="1" u="sng" dirty="0" smtClean="0"/>
            <a:t>Преобладают различные виды психосоциального воздействия со стимуляцией социальной активности больных.</a:t>
          </a:r>
          <a:endParaRPr lang="ru-RU" sz="2800" b="1" i="1" u="sng" dirty="0"/>
        </a:p>
      </dgm:t>
    </dgm:pt>
    <dgm:pt modelId="{CF78D6F2-CB9D-46C9-A0F8-1745AD19092A}" type="parTrans" cxnId="{BE1E0195-FD0A-4322-BE9C-7B543E141A63}">
      <dgm:prSet/>
      <dgm:spPr/>
      <dgm:t>
        <a:bodyPr/>
        <a:lstStyle/>
        <a:p>
          <a:endParaRPr lang="ru-RU"/>
        </a:p>
      </dgm:t>
    </dgm:pt>
    <dgm:pt modelId="{83C26423-BE16-4DDD-8326-724F0C781E64}" type="sibTrans" cxnId="{BE1E0195-FD0A-4322-BE9C-7B543E141A63}">
      <dgm:prSet/>
      <dgm:spPr/>
      <dgm:t>
        <a:bodyPr/>
        <a:lstStyle/>
        <a:p>
          <a:endParaRPr lang="ru-RU"/>
        </a:p>
      </dgm:t>
    </dgm:pt>
    <dgm:pt modelId="{ABA5465E-9161-4D16-94D8-68FE910A5264}">
      <dgm:prSet/>
      <dgm:spPr/>
      <dgm:t>
        <a:bodyPr/>
        <a:lstStyle/>
        <a:p>
          <a:pPr rtl="0"/>
          <a:r>
            <a:rPr lang="ru-RU" dirty="0" smtClean="0"/>
            <a:t>Группы поддержки (эмоциональная).</a:t>
          </a:r>
          <a:endParaRPr lang="ru-RU" dirty="0"/>
        </a:p>
      </dgm:t>
    </dgm:pt>
    <dgm:pt modelId="{E8EE2320-43FB-4690-9F76-61021C527EDA}" type="parTrans" cxnId="{3C06E334-3D28-4B0E-BAD9-E491B87E2E36}">
      <dgm:prSet/>
      <dgm:spPr/>
      <dgm:t>
        <a:bodyPr/>
        <a:lstStyle/>
        <a:p>
          <a:endParaRPr lang="ru-RU"/>
        </a:p>
      </dgm:t>
    </dgm:pt>
    <dgm:pt modelId="{3B94B184-EBD6-4B5D-9AAF-F30749879848}" type="sibTrans" cxnId="{3C06E334-3D28-4B0E-BAD9-E491B87E2E36}">
      <dgm:prSet/>
      <dgm:spPr/>
      <dgm:t>
        <a:bodyPr/>
        <a:lstStyle/>
        <a:p>
          <a:endParaRPr lang="ru-RU"/>
        </a:p>
      </dgm:t>
    </dgm:pt>
    <dgm:pt modelId="{04B568B3-892D-433B-9907-3D34D914C61F}">
      <dgm:prSet/>
      <dgm:spPr/>
      <dgm:t>
        <a:bodyPr/>
        <a:lstStyle/>
        <a:p>
          <a:pPr rtl="0"/>
          <a:r>
            <a:rPr lang="ru-RU" dirty="0" smtClean="0"/>
            <a:t>Способствующая самоутверждению поддержка.</a:t>
          </a:r>
          <a:endParaRPr lang="ru-RU" dirty="0"/>
        </a:p>
      </dgm:t>
    </dgm:pt>
    <dgm:pt modelId="{1D6704F6-CF33-45FA-96E6-C353B17BBE9F}" type="parTrans" cxnId="{AA6B5FF5-3582-455F-BABE-22F2EA62DCC4}">
      <dgm:prSet/>
      <dgm:spPr/>
      <dgm:t>
        <a:bodyPr/>
        <a:lstStyle/>
        <a:p>
          <a:endParaRPr lang="ru-RU"/>
        </a:p>
      </dgm:t>
    </dgm:pt>
    <dgm:pt modelId="{09187D99-07E1-4E3D-84B2-A2F994882473}" type="sibTrans" cxnId="{AA6B5FF5-3582-455F-BABE-22F2EA62DCC4}">
      <dgm:prSet/>
      <dgm:spPr/>
      <dgm:t>
        <a:bodyPr/>
        <a:lstStyle/>
        <a:p>
          <a:endParaRPr lang="ru-RU"/>
        </a:p>
      </dgm:t>
    </dgm:pt>
    <dgm:pt modelId="{23CDA0E5-3497-4F39-88F3-EFBF4A64493A}">
      <dgm:prSet/>
      <dgm:spPr/>
      <dgm:t>
        <a:bodyPr/>
        <a:lstStyle/>
        <a:p>
          <a:pPr rtl="0"/>
          <a:r>
            <a:rPr lang="ru-RU" dirty="0" smtClean="0"/>
            <a:t>Организационно-методическая поддержка.</a:t>
          </a:r>
          <a:endParaRPr lang="ru-RU" dirty="0"/>
        </a:p>
      </dgm:t>
    </dgm:pt>
    <dgm:pt modelId="{FE1DABE1-CCF5-4331-8EB6-F117FAAC8E66}" type="parTrans" cxnId="{3BF0B12F-131D-4DB6-BAAF-1588C3C71D99}">
      <dgm:prSet/>
      <dgm:spPr/>
      <dgm:t>
        <a:bodyPr/>
        <a:lstStyle/>
        <a:p>
          <a:endParaRPr lang="ru-RU"/>
        </a:p>
      </dgm:t>
    </dgm:pt>
    <dgm:pt modelId="{C7FCFB4B-B251-42EF-9CC9-F84463608CB1}" type="sibTrans" cxnId="{3BF0B12F-131D-4DB6-BAAF-1588C3C71D99}">
      <dgm:prSet/>
      <dgm:spPr/>
      <dgm:t>
        <a:bodyPr/>
        <a:lstStyle/>
        <a:p>
          <a:endParaRPr lang="ru-RU"/>
        </a:p>
      </dgm:t>
    </dgm:pt>
    <dgm:pt modelId="{87EA7CFA-BAC0-4C56-9AC0-56648E59C7A8}">
      <dgm:prSet/>
      <dgm:spPr/>
      <dgm:t>
        <a:bodyPr/>
        <a:lstStyle/>
        <a:p>
          <a:pPr rtl="0"/>
          <a:r>
            <a:rPr lang="ru-RU" dirty="0" err="1" smtClean="0"/>
            <a:t>Психообразовательная</a:t>
          </a:r>
          <a:r>
            <a:rPr lang="ru-RU" dirty="0" smtClean="0"/>
            <a:t> работа с больными и их ближайшим окружением.</a:t>
          </a:r>
          <a:endParaRPr lang="ru-RU" dirty="0"/>
        </a:p>
      </dgm:t>
    </dgm:pt>
    <dgm:pt modelId="{26DEA2BD-7232-4FEB-BBD5-1520955F8477}" type="parTrans" cxnId="{82D149BE-067D-40ED-B51D-73028D4811A9}">
      <dgm:prSet/>
      <dgm:spPr/>
      <dgm:t>
        <a:bodyPr/>
        <a:lstStyle/>
        <a:p>
          <a:endParaRPr lang="ru-RU"/>
        </a:p>
      </dgm:t>
    </dgm:pt>
    <dgm:pt modelId="{791F6CB6-046F-4BB5-8BE5-58D5C08F7D20}" type="sibTrans" cxnId="{82D149BE-067D-40ED-B51D-73028D4811A9}">
      <dgm:prSet/>
      <dgm:spPr/>
      <dgm:t>
        <a:bodyPr/>
        <a:lstStyle/>
        <a:p>
          <a:endParaRPr lang="ru-RU"/>
        </a:p>
      </dgm:t>
    </dgm:pt>
    <dgm:pt modelId="{A1B4ADD8-AF7B-4714-83F3-D82B0C1DDA63}" type="pres">
      <dgm:prSet presAssocID="{D8EDB259-8436-4B65-9681-3724B00B961A}" presName="linear" presStyleCnt="0">
        <dgm:presLayoutVars>
          <dgm:animLvl val="lvl"/>
          <dgm:resizeHandles val="exact"/>
        </dgm:presLayoutVars>
      </dgm:prSet>
      <dgm:spPr/>
      <dgm:t>
        <a:bodyPr/>
        <a:lstStyle/>
        <a:p>
          <a:endParaRPr lang="ru-RU"/>
        </a:p>
      </dgm:t>
    </dgm:pt>
    <dgm:pt modelId="{A8D35ED3-E8F0-4C52-88D5-B3F64B18404B}" type="pres">
      <dgm:prSet presAssocID="{36926C15-AD9D-4EDD-AB05-6CFADA012B5E}" presName="parentText" presStyleLbl="node1" presStyleIdx="0" presStyleCnt="1">
        <dgm:presLayoutVars>
          <dgm:chMax val="0"/>
          <dgm:bulletEnabled val="1"/>
        </dgm:presLayoutVars>
      </dgm:prSet>
      <dgm:spPr/>
      <dgm:t>
        <a:bodyPr/>
        <a:lstStyle/>
        <a:p>
          <a:endParaRPr lang="ru-RU"/>
        </a:p>
      </dgm:t>
    </dgm:pt>
    <dgm:pt modelId="{650AF091-A2CB-4AA1-8F13-0B6B0D56A972}" type="pres">
      <dgm:prSet presAssocID="{36926C15-AD9D-4EDD-AB05-6CFADA012B5E}" presName="childText" presStyleLbl="revTx" presStyleIdx="0" presStyleCnt="1">
        <dgm:presLayoutVars>
          <dgm:bulletEnabled val="1"/>
        </dgm:presLayoutVars>
      </dgm:prSet>
      <dgm:spPr/>
      <dgm:t>
        <a:bodyPr/>
        <a:lstStyle/>
        <a:p>
          <a:endParaRPr lang="ru-RU"/>
        </a:p>
      </dgm:t>
    </dgm:pt>
  </dgm:ptLst>
  <dgm:cxnLst>
    <dgm:cxn modelId="{D4DA3081-5F17-4EBE-8B7D-5473B93736EF}" type="presOf" srcId="{ABA5465E-9161-4D16-94D8-68FE910A5264}" destId="{650AF091-A2CB-4AA1-8F13-0B6B0D56A972}" srcOrd="0" destOrd="0" presId="urn:microsoft.com/office/officeart/2005/8/layout/vList2"/>
    <dgm:cxn modelId="{82D149BE-067D-40ED-B51D-73028D4811A9}" srcId="{36926C15-AD9D-4EDD-AB05-6CFADA012B5E}" destId="{87EA7CFA-BAC0-4C56-9AC0-56648E59C7A8}" srcOrd="3" destOrd="0" parTransId="{26DEA2BD-7232-4FEB-BBD5-1520955F8477}" sibTransId="{791F6CB6-046F-4BB5-8BE5-58D5C08F7D20}"/>
    <dgm:cxn modelId="{A659E795-CD30-4954-B3C9-9C3FBA566C98}" type="presOf" srcId="{36926C15-AD9D-4EDD-AB05-6CFADA012B5E}" destId="{A8D35ED3-E8F0-4C52-88D5-B3F64B18404B}" srcOrd="0" destOrd="0" presId="urn:microsoft.com/office/officeart/2005/8/layout/vList2"/>
    <dgm:cxn modelId="{3BF0B12F-131D-4DB6-BAAF-1588C3C71D99}" srcId="{36926C15-AD9D-4EDD-AB05-6CFADA012B5E}" destId="{23CDA0E5-3497-4F39-88F3-EFBF4A64493A}" srcOrd="2" destOrd="0" parTransId="{FE1DABE1-CCF5-4331-8EB6-F117FAAC8E66}" sibTransId="{C7FCFB4B-B251-42EF-9CC9-F84463608CB1}"/>
    <dgm:cxn modelId="{BE1E0195-FD0A-4322-BE9C-7B543E141A63}" srcId="{D8EDB259-8436-4B65-9681-3724B00B961A}" destId="{36926C15-AD9D-4EDD-AB05-6CFADA012B5E}" srcOrd="0" destOrd="0" parTransId="{CF78D6F2-CB9D-46C9-A0F8-1745AD19092A}" sibTransId="{83C26423-BE16-4DDD-8326-724F0C781E64}"/>
    <dgm:cxn modelId="{AA6B5FF5-3582-455F-BABE-22F2EA62DCC4}" srcId="{36926C15-AD9D-4EDD-AB05-6CFADA012B5E}" destId="{04B568B3-892D-433B-9907-3D34D914C61F}" srcOrd="1" destOrd="0" parTransId="{1D6704F6-CF33-45FA-96E6-C353B17BBE9F}" sibTransId="{09187D99-07E1-4E3D-84B2-A2F994882473}"/>
    <dgm:cxn modelId="{073B0A5A-B732-4362-8C42-6F4DF4FBE394}" type="presOf" srcId="{87EA7CFA-BAC0-4C56-9AC0-56648E59C7A8}" destId="{650AF091-A2CB-4AA1-8F13-0B6B0D56A972}" srcOrd="0" destOrd="3" presId="urn:microsoft.com/office/officeart/2005/8/layout/vList2"/>
    <dgm:cxn modelId="{411A5643-47C5-4BF0-B240-619A3E5FBF87}" type="presOf" srcId="{23CDA0E5-3497-4F39-88F3-EFBF4A64493A}" destId="{650AF091-A2CB-4AA1-8F13-0B6B0D56A972}" srcOrd="0" destOrd="2" presId="urn:microsoft.com/office/officeart/2005/8/layout/vList2"/>
    <dgm:cxn modelId="{3C06E334-3D28-4B0E-BAD9-E491B87E2E36}" srcId="{36926C15-AD9D-4EDD-AB05-6CFADA012B5E}" destId="{ABA5465E-9161-4D16-94D8-68FE910A5264}" srcOrd="0" destOrd="0" parTransId="{E8EE2320-43FB-4690-9F76-61021C527EDA}" sibTransId="{3B94B184-EBD6-4B5D-9AAF-F30749879848}"/>
    <dgm:cxn modelId="{57C39C14-A055-4E53-BB33-D1A15BBB4549}" type="presOf" srcId="{04B568B3-892D-433B-9907-3D34D914C61F}" destId="{650AF091-A2CB-4AA1-8F13-0B6B0D56A972}" srcOrd="0" destOrd="1" presId="urn:microsoft.com/office/officeart/2005/8/layout/vList2"/>
    <dgm:cxn modelId="{1A10F6CC-4036-4254-8629-B9A8B63E7F45}" type="presOf" srcId="{D8EDB259-8436-4B65-9681-3724B00B961A}" destId="{A1B4ADD8-AF7B-4714-83F3-D82B0C1DDA63}" srcOrd="0" destOrd="0" presId="urn:microsoft.com/office/officeart/2005/8/layout/vList2"/>
    <dgm:cxn modelId="{1CA5E9BD-FC6B-46F1-B960-D6E16AC5440C}" type="presParOf" srcId="{A1B4ADD8-AF7B-4714-83F3-D82B0C1DDA63}" destId="{A8D35ED3-E8F0-4C52-88D5-B3F64B18404B}" srcOrd="0" destOrd="0" presId="urn:microsoft.com/office/officeart/2005/8/layout/vList2"/>
    <dgm:cxn modelId="{10E026AA-3ABC-4F82-B740-10679A10FE23}" type="presParOf" srcId="{A1B4ADD8-AF7B-4714-83F3-D82B0C1DDA63}" destId="{650AF091-A2CB-4AA1-8F13-0B6B0D56A972}" srcOrd="1"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9CD20E3-5BF4-4C85-B8C9-1BA2BFB9DCE9}" type="doc">
      <dgm:prSet loTypeId="urn:microsoft.com/office/officeart/2005/8/layout/vList2" loCatId="list" qsTypeId="urn:microsoft.com/office/officeart/2005/8/quickstyle/3d1" qsCatId="3D" csTypeId="urn:microsoft.com/office/officeart/2005/8/colors/accent1_4" csCatId="accent1" phldr="1"/>
      <dgm:spPr/>
      <dgm:t>
        <a:bodyPr/>
        <a:lstStyle/>
        <a:p>
          <a:endParaRPr lang="ru-RU"/>
        </a:p>
      </dgm:t>
    </dgm:pt>
    <dgm:pt modelId="{B7A68C07-7DC0-4572-B4B2-EECD47136144}">
      <dgm:prSet custT="1"/>
      <dgm:spPr/>
      <dgm:t>
        <a:bodyPr/>
        <a:lstStyle/>
        <a:p>
          <a:pPr rtl="0"/>
          <a:r>
            <a:rPr lang="ru-RU" sz="2800" b="1" i="1" u="sng" dirty="0" smtClean="0"/>
            <a:t>Различные виды психосоциального воздействия на </a:t>
          </a:r>
          <a:r>
            <a:rPr lang="ru-RU" sz="2800" b="1" i="1" u="sng" dirty="0" err="1" smtClean="0"/>
            <a:t>микросоциальном</a:t>
          </a:r>
          <a:r>
            <a:rPr lang="ru-RU" sz="2800" b="1" i="1" u="sng" dirty="0" smtClean="0"/>
            <a:t> уровне - направлены на работу с ближайшим социальным окружением.</a:t>
          </a:r>
          <a:endParaRPr lang="ru-RU" sz="2800" b="1" i="1" u="sng" dirty="0"/>
        </a:p>
      </dgm:t>
    </dgm:pt>
    <dgm:pt modelId="{D2845197-7835-4F9F-9059-46D9841316A7}" type="parTrans" cxnId="{216FEC27-A8B4-48AC-84EF-7A8C4AA47072}">
      <dgm:prSet/>
      <dgm:spPr/>
      <dgm:t>
        <a:bodyPr/>
        <a:lstStyle/>
        <a:p>
          <a:endParaRPr lang="ru-RU"/>
        </a:p>
      </dgm:t>
    </dgm:pt>
    <dgm:pt modelId="{66B638E7-4E78-43BA-B496-704AF2035771}" type="sibTrans" cxnId="{216FEC27-A8B4-48AC-84EF-7A8C4AA47072}">
      <dgm:prSet/>
      <dgm:spPr/>
      <dgm:t>
        <a:bodyPr/>
        <a:lstStyle/>
        <a:p>
          <a:endParaRPr lang="ru-RU"/>
        </a:p>
      </dgm:t>
    </dgm:pt>
    <dgm:pt modelId="{243EDBCD-786E-4669-8879-C0B0C959D94C}">
      <dgm:prSet/>
      <dgm:spPr/>
      <dgm:t>
        <a:bodyPr/>
        <a:lstStyle/>
        <a:p>
          <a:pPr rtl="0"/>
          <a:r>
            <a:rPr lang="ru-RU" dirty="0" err="1" smtClean="0"/>
            <a:t>Психообразовательный</a:t>
          </a:r>
          <a:r>
            <a:rPr lang="ru-RU" dirty="0" smtClean="0"/>
            <a:t> подход.</a:t>
          </a:r>
          <a:endParaRPr lang="ru-RU" dirty="0"/>
        </a:p>
      </dgm:t>
    </dgm:pt>
    <dgm:pt modelId="{FCF6736D-D19A-4571-A00E-295E46E73537}" type="parTrans" cxnId="{95C83D13-3E65-4ED0-A276-39F136D098DE}">
      <dgm:prSet/>
      <dgm:spPr/>
      <dgm:t>
        <a:bodyPr/>
        <a:lstStyle/>
        <a:p>
          <a:endParaRPr lang="ru-RU"/>
        </a:p>
      </dgm:t>
    </dgm:pt>
    <dgm:pt modelId="{1CF7D946-420D-4061-9382-3BEDF9E8B1F3}" type="sibTrans" cxnId="{95C83D13-3E65-4ED0-A276-39F136D098DE}">
      <dgm:prSet/>
      <dgm:spPr/>
      <dgm:t>
        <a:bodyPr/>
        <a:lstStyle/>
        <a:p>
          <a:endParaRPr lang="ru-RU"/>
        </a:p>
      </dgm:t>
    </dgm:pt>
    <dgm:pt modelId="{A62CE3E1-FBFD-4040-9A58-4D9CE588D727}">
      <dgm:prSet/>
      <dgm:spPr/>
      <dgm:t>
        <a:bodyPr/>
        <a:lstStyle/>
        <a:p>
          <a:pPr rtl="0"/>
          <a:r>
            <a:rPr lang="ru-RU" dirty="0" smtClean="0"/>
            <a:t>Активизация естественной сети социальной поддержки.</a:t>
          </a:r>
          <a:endParaRPr lang="ru-RU" dirty="0"/>
        </a:p>
      </dgm:t>
    </dgm:pt>
    <dgm:pt modelId="{9AC0DCC5-6EFA-4721-B2AD-76F379C8B184}" type="parTrans" cxnId="{B3208B19-28B1-4C39-8F27-A3538992C58C}">
      <dgm:prSet/>
      <dgm:spPr/>
      <dgm:t>
        <a:bodyPr/>
        <a:lstStyle/>
        <a:p>
          <a:endParaRPr lang="ru-RU"/>
        </a:p>
      </dgm:t>
    </dgm:pt>
    <dgm:pt modelId="{A74493BE-0D02-4863-8D17-46F7D20D7EAA}" type="sibTrans" cxnId="{B3208B19-28B1-4C39-8F27-A3538992C58C}">
      <dgm:prSet/>
      <dgm:spPr/>
      <dgm:t>
        <a:bodyPr/>
        <a:lstStyle/>
        <a:p>
          <a:endParaRPr lang="ru-RU"/>
        </a:p>
      </dgm:t>
    </dgm:pt>
    <dgm:pt modelId="{B93C386D-DBA5-460D-A31B-F60E98FB9883}">
      <dgm:prSet/>
      <dgm:spPr/>
      <dgm:t>
        <a:bodyPr/>
        <a:lstStyle/>
        <a:p>
          <a:pPr rtl="0"/>
          <a:r>
            <a:rPr lang="ru-RU" dirty="0" smtClean="0"/>
            <a:t>Создание искусственной </a:t>
          </a:r>
          <a:r>
            <a:rPr lang="ru-RU" dirty="0" err="1" smtClean="0"/>
            <a:t>социотерапевтической</a:t>
          </a:r>
          <a:r>
            <a:rPr lang="ru-RU" dirty="0" smtClean="0"/>
            <a:t> среды (у лиц, утративших социальные связи). </a:t>
          </a:r>
          <a:endParaRPr lang="ru-RU" dirty="0"/>
        </a:p>
      </dgm:t>
    </dgm:pt>
    <dgm:pt modelId="{C221E80E-549B-4A29-9419-C09A04E0F98B}" type="parTrans" cxnId="{1B3C4E0D-2688-47E7-B057-8190A7E95659}">
      <dgm:prSet/>
      <dgm:spPr/>
      <dgm:t>
        <a:bodyPr/>
        <a:lstStyle/>
        <a:p>
          <a:endParaRPr lang="ru-RU"/>
        </a:p>
      </dgm:t>
    </dgm:pt>
    <dgm:pt modelId="{669D14F8-6DA0-492C-A3FB-9AB69C68B3FD}" type="sibTrans" cxnId="{1B3C4E0D-2688-47E7-B057-8190A7E95659}">
      <dgm:prSet/>
      <dgm:spPr/>
      <dgm:t>
        <a:bodyPr/>
        <a:lstStyle/>
        <a:p>
          <a:endParaRPr lang="ru-RU"/>
        </a:p>
      </dgm:t>
    </dgm:pt>
    <dgm:pt modelId="{719B2490-46CF-4DBB-827F-093B0E1D620A}">
      <dgm:prSet/>
      <dgm:spPr/>
      <dgm:t>
        <a:bodyPr/>
        <a:lstStyle/>
        <a:p>
          <a:pPr rtl="0"/>
          <a:r>
            <a:rPr lang="ru-RU" dirty="0" smtClean="0"/>
            <a:t>Группы самопомощи, социальные клубы.</a:t>
          </a:r>
          <a:endParaRPr lang="ru-RU" dirty="0"/>
        </a:p>
      </dgm:t>
    </dgm:pt>
    <dgm:pt modelId="{28B99033-086D-419F-BDF3-A942A60B29E1}" type="parTrans" cxnId="{D5FBDC3C-9324-4C68-B531-3ED0A0B3BF19}">
      <dgm:prSet/>
      <dgm:spPr/>
      <dgm:t>
        <a:bodyPr/>
        <a:lstStyle/>
        <a:p>
          <a:endParaRPr lang="ru-RU"/>
        </a:p>
      </dgm:t>
    </dgm:pt>
    <dgm:pt modelId="{1538A078-B830-48DE-805E-F32A4243418E}" type="sibTrans" cxnId="{D5FBDC3C-9324-4C68-B531-3ED0A0B3BF19}">
      <dgm:prSet/>
      <dgm:spPr/>
      <dgm:t>
        <a:bodyPr/>
        <a:lstStyle/>
        <a:p>
          <a:endParaRPr lang="ru-RU"/>
        </a:p>
      </dgm:t>
    </dgm:pt>
    <dgm:pt modelId="{B48C973F-7010-49CD-BE03-B22916F29E66}" type="pres">
      <dgm:prSet presAssocID="{E9CD20E3-5BF4-4C85-B8C9-1BA2BFB9DCE9}" presName="linear" presStyleCnt="0">
        <dgm:presLayoutVars>
          <dgm:animLvl val="lvl"/>
          <dgm:resizeHandles val="exact"/>
        </dgm:presLayoutVars>
      </dgm:prSet>
      <dgm:spPr/>
      <dgm:t>
        <a:bodyPr/>
        <a:lstStyle/>
        <a:p>
          <a:endParaRPr lang="ru-RU"/>
        </a:p>
      </dgm:t>
    </dgm:pt>
    <dgm:pt modelId="{B23D7F35-239F-465C-9EC7-F68E63D004E9}" type="pres">
      <dgm:prSet presAssocID="{B7A68C07-7DC0-4572-B4B2-EECD47136144}" presName="parentText" presStyleLbl="node1" presStyleIdx="0" presStyleCnt="1">
        <dgm:presLayoutVars>
          <dgm:chMax val="0"/>
          <dgm:bulletEnabled val="1"/>
        </dgm:presLayoutVars>
      </dgm:prSet>
      <dgm:spPr/>
      <dgm:t>
        <a:bodyPr/>
        <a:lstStyle/>
        <a:p>
          <a:endParaRPr lang="ru-RU"/>
        </a:p>
      </dgm:t>
    </dgm:pt>
    <dgm:pt modelId="{93593D10-33BC-410E-AEA2-1E2351156D3F}" type="pres">
      <dgm:prSet presAssocID="{B7A68C07-7DC0-4572-B4B2-EECD47136144}" presName="childText" presStyleLbl="revTx" presStyleIdx="0" presStyleCnt="1">
        <dgm:presLayoutVars>
          <dgm:bulletEnabled val="1"/>
        </dgm:presLayoutVars>
      </dgm:prSet>
      <dgm:spPr/>
      <dgm:t>
        <a:bodyPr/>
        <a:lstStyle/>
        <a:p>
          <a:endParaRPr lang="ru-RU"/>
        </a:p>
      </dgm:t>
    </dgm:pt>
  </dgm:ptLst>
  <dgm:cxnLst>
    <dgm:cxn modelId="{F68C826A-5398-4E6D-95CF-19D79AAE38EF}" type="presOf" srcId="{719B2490-46CF-4DBB-827F-093B0E1D620A}" destId="{93593D10-33BC-410E-AEA2-1E2351156D3F}" srcOrd="0" destOrd="3" presId="urn:microsoft.com/office/officeart/2005/8/layout/vList2"/>
    <dgm:cxn modelId="{111746B9-2E6C-49A9-88A2-4605A861E3B7}" type="presOf" srcId="{E9CD20E3-5BF4-4C85-B8C9-1BA2BFB9DCE9}" destId="{B48C973F-7010-49CD-BE03-B22916F29E66}" srcOrd="0" destOrd="0" presId="urn:microsoft.com/office/officeart/2005/8/layout/vList2"/>
    <dgm:cxn modelId="{8540E4F3-8987-4315-AFD5-80B3CB4ED72F}" type="presOf" srcId="{A62CE3E1-FBFD-4040-9A58-4D9CE588D727}" destId="{93593D10-33BC-410E-AEA2-1E2351156D3F}" srcOrd="0" destOrd="1" presId="urn:microsoft.com/office/officeart/2005/8/layout/vList2"/>
    <dgm:cxn modelId="{D5FBDC3C-9324-4C68-B531-3ED0A0B3BF19}" srcId="{B7A68C07-7DC0-4572-B4B2-EECD47136144}" destId="{719B2490-46CF-4DBB-827F-093B0E1D620A}" srcOrd="3" destOrd="0" parTransId="{28B99033-086D-419F-BDF3-A942A60B29E1}" sibTransId="{1538A078-B830-48DE-805E-F32A4243418E}"/>
    <dgm:cxn modelId="{6E16CD03-AD29-4F7A-853C-F5AC4FB70691}" type="presOf" srcId="{B7A68C07-7DC0-4572-B4B2-EECD47136144}" destId="{B23D7F35-239F-465C-9EC7-F68E63D004E9}" srcOrd="0" destOrd="0" presId="urn:microsoft.com/office/officeart/2005/8/layout/vList2"/>
    <dgm:cxn modelId="{216FEC27-A8B4-48AC-84EF-7A8C4AA47072}" srcId="{E9CD20E3-5BF4-4C85-B8C9-1BA2BFB9DCE9}" destId="{B7A68C07-7DC0-4572-B4B2-EECD47136144}" srcOrd="0" destOrd="0" parTransId="{D2845197-7835-4F9F-9059-46D9841316A7}" sibTransId="{66B638E7-4E78-43BA-B496-704AF2035771}"/>
    <dgm:cxn modelId="{CD075D07-CF1F-40C9-B860-A5EAD57DB27A}" type="presOf" srcId="{243EDBCD-786E-4669-8879-C0B0C959D94C}" destId="{93593D10-33BC-410E-AEA2-1E2351156D3F}" srcOrd="0" destOrd="0" presId="urn:microsoft.com/office/officeart/2005/8/layout/vList2"/>
    <dgm:cxn modelId="{B3208B19-28B1-4C39-8F27-A3538992C58C}" srcId="{B7A68C07-7DC0-4572-B4B2-EECD47136144}" destId="{A62CE3E1-FBFD-4040-9A58-4D9CE588D727}" srcOrd="1" destOrd="0" parTransId="{9AC0DCC5-6EFA-4721-B2AD-76F379C8B184}" sibTransId="{A74493BE-0D02-4863-8D17-46F7D20D7EAA}"/>
    <dgm:cxn modelId="{1B3C4E0D-2688-47E7-B057-8190A7E95659}" srcId="{B7A68C07-7DC0-4572-B4B2-EECD47136144}" destId="{B93C386D-DBA5-460D-A31B-F60E98FB9883}" srcOrd="2" destOrd="0" parTransId="{C221E80E-549B-4A29-9419-C09A04E0F98B}" sibTransId="{669D14F8-6DA0-492C-A3FB-9AB69C68B3FD}"/>
    <dgm:cxn modelId="{82A9B569-A652-4834-8DEF-F48E71AF8183}" type="presOf" srcId="{B93C386D-DBA5-460D-A31B-F60E98FB9883}" destId="{93593D10-33BC-410E-AEA2-1E2351156D3F}" srcOrd="0" destOrd="2" presId="urn:microsoft.com/office/officeart/2005/8/layout/vList2"/>
    <dgm:cxn modelId="{95C83D13-3E65-4ED0-A276-39F136D098DE}" srcId="{B7A68C07-7DC0-4572-B4B2-EECD47136144}" destId="{243EDBCD-786E-4669-8879-C0B0C959D94C}" srcOrd="0" destOrd="0" parTransId="{FCF6736D-D19A-4571-A00E-295E46E73537}" sibTransId="{1CF7D946-420D-4061-9382-3BEDF9E8B1F3}"/>
    <dgm:cxn modelId="{4B9FE0C2-F21E-4123-A1A0-EA894D864E1E}" type="presParOf" srcId="{B48C973F-7010-49CD-BE03-B22916F29E66}" destId="{B23D7F35-239F-465C-9EC7-F68E63D004E9}" srcOrd="0" destOrd="0" presId="urn:microsoft.com/office/officeart/2005/8/layout/vList2"/>
    <dgm:cxn modelId="{8A2DD45F-CF95-466C-ABEF-6EC0BA136A1E}" type="presParOf" srcId="{B48C973F-7010-49CD-BE03-B22916F29E66}" destId="{93593D10-33BC-410E-AEA2-1E2351156D3F}" srcOrd="1"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layout1.xml><?xml version="1.0" encoding="utf-8"?>
<dgm:layoutDef xmlns:dgm="http://schemas.openxmlformats.org/drawingml/2006/diagram" xmlns:a="http://schemas.openxmlformats.org/drawingml/2006/main" uniqueId="urn:microsoft.com/office/officeart/2005/8/layout/hList7#1">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C34B3A-75D0-4D22-A614-4F6EF6F20722}" type="datetimeFigureOut">
              <a:rPr lang="ru-RU" smtClean="0"/>
              <a:pPr/>
              <a:t>21.03.2020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C7E22F-49C9-4235-86E0-B93F310AB1BE}" type="slidenum">
              <a:rPr lang="ru-RU" smtClean="0"/>
              <a:pPr/>
              <a:t>‹#›</a:t>
            </a:fld>
            <a:endParaRPr lang="ru-RU"/>
          </a:p>
        </p:txBody>
      </p:sp>
    </p:spTree>
    <p:extLst>
      <p:ext uri="{BB962C8B-B14F-4D97-AF65-F5344CB8AC3E}">
        <p14:creationId xmlns:p14="http://schemas.microsoft.com/office/powerpoint/2010/main" xmlns="" val="38703798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0" i="0" u="none" strike="noStrike" kern="1200" baseline="0" dirty="0" smtClean="0">
                <a:solidFill>
                  <a:schemeClr val="tx1"/>
                </a:solidFill>
                <a:latin typeface="+mn-lt"/>
                <a:ea typeface="+mn-ea"/>
                <a:cs typeface="+mn-cs"/>
              </a:rPr>
              <a:t>	</a:t>
            </a:r>
            <a:r>
              <a:rPr lang="ru-RU" sz="1200" b="0" i="0" kern="1200" dirty="0" smtClean="0">
                <a:solidFill>
                  <a:schemeClr val="tx1"/>
                </a:solidFill>
                <a:effectLst/>
                <a:latin typeface="+mn-lt"/>
                <a:ea typeface="+mn-ea"/>
                <a:cs typeface="+mn-cs"/>
              </a:rPr>
              <a:t> </a:t>
            </a:r>
            <a:r>
              <a:rPr lang="ru-RU" sz="1200" b="1" i="0" kern="1200" dirty="0" smtClean="0">
                <a:solidFill>
                  <a:schemeClr val="tx1"/>
                </a:solidFill>
                <a:effectLst/>
                <a:latin typeface="+mn-lt"/>
                <a:ea typeface="+mn-ea"/>
                <a:cs typeface="+mn-cs"/>
              </a:rPr>
              <a:t>Шизоаффективное</a:t>
            </a:r>
            <a:r>
              <a:rPr lang="ru-RU" sz="1200" b="1" i="0" kern="1200" baseline="0" dirty="0" smtClean="0">
                <a:solidFill>
                  <a:schemeClr val="tx1"/>
                </a:solidFill>
                <a:effectLst/>
                <a:latin typeface="+mn-lt"/>
                <a:ea typeface="+mn-ea"/>
                <a:cs typeface="+mn-cs"/>
              </a:rPr>
              <a:t> расстройство (психоз) </a:t>
            </a:r>
            <a:r>
              <a:rPr lang="ru-RU" sz="1200" b="0" i="0" kern="1200" dirty="0" smtClean="0">
                <a:solidFill>
                  <a:schemeClr val="tx1"/>
                </a:solidFill>
                <a:effectLst/>
                <a:latin typeface="+mn-lt"/>
                <a:ea typeface="+mn-ea"/>
                <a:cs typeface="+mn-cs"/>
              </a:rPr>
              <a:t> — эндогенное </a:t>
            </a:r>
            <a:r>
              <a:rPr lang="ru-RU" sz="1200" b="0" i="0" kern="1200" dirty="0" err="1" smtClean="0">
                <a:solidFill>
                  <a:schemeClr val="tx1"/>
                </a:solidFill>
                <a:effectLst/>
                <a:latin typeface="+mn-lt"/>
                <a:ea typeface="+mn-ea"/>
                <a:cs typeface="+mn-cs"/>
              </a:rPr>
              <a:t>непрогредиентное</a:t>
            </a:r>
            <a:r>
              <a:rPr lang="ru-RU" sz="1200" b="0" i="0" kern="1200" dirty="0" smtClean="0">
                <a:solidFill>
                  <a:schemeClr val="tx1"/>
                </a:solidFill>
                <a:effectLst/>
                <a:latin typeface="+mn-lt"/>
                <a:ea typeface="+mn-ea"/>
                <a:cs typeface="+mn-cs"/>
              </a:rPr>
              <a:t> психическое заболевание с относительно благоприятным прогнозом, которое характеризуется периодически возникающими приступами с наличием депрессий, маний, смешанных расстройств эндогенного характера и галлюцинаторно-бредовых проявлений, не выводимых из аффекта.</a:t>
            </a:r>
          </a:p>
          <a:p>
            <a:endParaRPr lang="ru-RU" sz="1200" b="0" i="0" kern="1200" dirty="0" smtClean="0">
              <a:solidFill>
                <a:schemeClr val="tx1"/>
              </a:solidFill>
              <a:effectLst/>
              <a:latin typeface="+mn-lt"/>
              <a:ea typeface="+mn-ea"/>
              <a:cs typeface="+mn-cs"/>
            </a:endParaRPr>
          </a:p>
          <a:p>
            <a:pPr lvl="2"/>
            <a:r>
              <a:rPr lang="ru-RU" sz="1200" b="0" i="0" kern="1200" dirty="0" smtClean="0">
                <a:solidFill>
                  <a:schemeClr val="tx1"/>
                </a:solidFill>
                <a:effectLst/>
                <a:latin typeface="+mn-lt"/>
                <a:ea typeface="+mn-ea"/>
                <a:cs typeface="+mn-cs"/>
              </a:rPr>
              <a:t>Впервые </a:t>
            </a:r>
            <a:r>
              <a:rPr lang="ru-RU" sz="1200" b="0" i="0" kern="1200" dirty="0" err="1" smtClean="0">
                <a:solidFill>
                  <a:schemeClr val="tx1"/>
                </a:solidFill>
                <a:effectLst/>
                <a:latin typeface="+mn-lt"/>
                <a:ea typeface="+mn-ea"/>
                <a:cs typeface="+mn-cs"/>
              </a:rPr>
              <a:t>шизоаффективный</a:t>
            </a:r>
            <a:r>
              <a:rPr lang="ru-RU" sz="1200" b="0" i="0" kern="1200" dirty="0" smtClean="0">
                <a:solidFill>
                  <a:schemeClr val="tx1"/>
                </a:solidFill>
                <a:effectLst/>
                <a:latin typeface="+mn-lt"/>
                <a:ea typeface="+mn-ea"/>
                <a:cs typeface="+mn-cs"/>
              </a:rPr>
              <a:t> психоз выделил </a:t>
            </a:r>
            <a:r>
              <a:rPr lang="ru-RU" sz="1200" b="0" i="0" kern="1200" dirty="0" err="1" smtClean="0">
                <a:solidFill>
                  <a:schemeClr val="tx1"/>
                </a:solidFill>
                <a:effectLst/>
                <a:latin typeface="+mn-lt"/>
                <a:ea typeface="+mn-ea"/>
                <a:cs typeface="+mn-cs"/>
              </a:rPr>
              <a:t>Казанин</a:t>
            </a:r>
            <a:r>
              <a:rPr lang="ru-RU" sz="1200" b="0" i="0" kern="1200" dirty="0" smtClean="0">
                <a:solidFill>
                  <a:schemeClr val="tx1"/>
                </a:solidFill>
                <a:effectLst/>
                <a:latin typeface="+mn-lt"/>
                <a:ea typeface="+mn-ea"/>
                <a:cs typeface="+mn-cs"/>
              </a:rPr>
              <a:t> (J. </a:t>
            </a:r>
            <a:r>
              <a:rPr lang="ru-RU" sz="1200" b="0" i="0" kern="1200" dirty="0" err="1" smtClean="0">
                <a:solidFill>
                  <a:schemeClr val="tx1"/>
                </a:solidFill>
                <a:effectLst/>
                <a:latin typeface="+mn-lt"/>
                <a:ea typeface="+mn-ea"/>
                <a:cs typeface="+mn-cs"/>
              </a:rPr>
              <a:t>Kazanin</a:t>
            </a:r>
            <a:r>
              <a:rPr lang="ru-RU" sz="1200" b="0" i="0" kern="1200" dirty="0" smtClean="0">
                <a:solidFill>
                  <a:schemeClr val="tx1"/>
                </a:solidFill>
                <a:effectLst/>
                <a:latin typeface="+mn-lt"/>
                <a:ea typeface="+mn-ea"/>
                <a:cs typeface="+mn-cs"/>
              </a:rPr>
              <a:t>, 1933) на основании анализа всего 7 больных с острым развитием психоза, но сходные клинические описания еще раньше были даны К. Клейстом (К. </a:t>
            </a:r>
            <a:r>
              <a:rPr lang="ru-RU" sz="1200" b="0" i="0" kern="1200" dirty="0" err="1" smtClean="0">
                <a:solidFill>
                  <a:schemeClr val="tx1"/>
                </a:solidFill>
                <a:effectLst/>
                <a:latin typeface="+mn-lt"/>
                <a:ea typeface="+mn-ea"/>
                <a:cs typeface="+mn-cs"/>
              </a:rPr>
              <a:t>Kleist</a:t>
            </a:r>
            <a:r>
              <a:rPr lang="ru-RU" sz="1200" b="0" i="0" kern="1200" dirty="0" smtClean="0">
                <a:solidFill>
                  <a:schemeClr val="tx1"/>
                </a:solidFill>
                <a:effectLst/>
                <a:latin typeface="+mn-lt"/>
                <a:ea typeface="+mn-ea"/>
                <a:cs typeface="+mn-cs"/>
              </a:rPr>
              <a:t>, 1921) как краевые, или циклоидные, психозы.</a:t>
            </a:r>
            <a:r>
              <a:rPr lang="ru-RU" dirty="0" smtClean="0"/>
              <a:t/>
            </a:r>
            <a:br>
              <a:rPr lang="ru-RU" dirty="0" smtClean="0"/>
            </a:br>
            <a:r>
              <a:rPr lang="ru-RU" sz="1200" b="0" i="0" kern="1200" dirty="0" smtClean="0">
                <a:solidFill>
                  <a:schemeClr val="tx1"/>
                </a:solidFill>
                <a:effectLst/>
                <a:latin typeface="+mn-lt"/>
                <a:ea typeface="+mn-ea"/>
                <a:cs typeface="+mn-cs"/>
              </a:rPr>
              <a:t>Большинство отечественных психиатров, например A. B. </a:t>
            </a:r>
            <a:r>
              <a:rPr lang="ru-RU" sz="1200" b="0" i="0" kern="1200" dirty="0" err="1" smtClean="0">
                <a:solidFill>
                  <a:schemeClr val="tx1"/>
                </a:solidFill>
                <a:effectLst/>
                <a:latin typeface="+mn-lt"/>
                <a:ea typeface="+mn-ea"/>
                <a:cs typeface="+mn-cs"/>
              </a:rPr>
              <a:t>Снежневский</a:t>
            </a:r>
            <a:r>
              <a:rPr lang="ru-RU" sz="1200" b="0" i="0" kern="1200" dirty="0" smtClean="0">
                <a:solidFill>
                  <a:schemeClr val="tx1"/>
                </a:solidFill>
                <a:effectLst/>
                <a:latin typeface="+mn-lt"/>
                <a:ea typeface="+mn-ea"/>
                <a:cs typeface="+mn-cs"/>
              </a:rPr>
              <a:t>. P. A. </a:t>
            </a:r>
            <a:r>
              <a:rPr lang="ru-RU" sz="1200" b="0" i="0" kern="1200" dirty="0" err="1" smtClean="0">
                <a:solidFill>
                  <a:schemeClr val="tx1"/>
                </a:solidFill>
                <a:effectLst/>
                <a:latin typeface="+mn-lt"/>
                <a:ea typeface="+mn-ea"/>
                <a:cs typeface="+mn-cs"/>
              </a:rPr>
              <a:t>Наджаров</a:t>
            </a:r>
            <a:r>
              <a:rPr lang="ru-RU" sz="1200" b="0" i="0" kern="1200" dirty="0" smtClean="0">
                <a:solidFill>
                  <a:schemeClr val="tx1"/>
                </a:solidFill>
                <a:effectLst/>
                <a:latin typeface="+mn-lt"/>
                <a:ea typeface="+mn-ea"/>
                <a:cs typeface="+mn-cs"/>
              </a:rPr>
              <a:t> (1960, 1969), придерживались двучленной систематики эндогенных психозов Э. </a:t>
            </a:r>
            <a:r>
              <a:rPr lang="ru-RU" sz="1200" b="0" i="0" kern="1200" dirty="0" err="1" smtClean="0">
                <a:solidFill>
                  <a:schemeClr val="tx1"/>
                </a:solidFill>
                <a:effectLst/>
                <a:latin typeface="+mn-lt"/>
                <a:ea typeface="+mn-ea"/>
                <a:cs typeface="+mn-cs"/>
              </a:rPr>
              <a:t>Крепелина</a:t>
            </a:r>
            <a:r>
              <a:rPr lang="ru-RU" sz="1200" b="0" i="0" kern="1200" dirty="0" smtClean="0">
                <a:solidFill>
                  <a:schemeClr val="tx1"/>
                </a:solidFill>
                <a:effectLst/>
                <a:latin typeface="+mn-lt"/>
                <a:ea typeface="+mn-ea"/>
                <a:cs typeface="+mn-cs"/>
              </a:rPr>
              <a:t> и рассматривали </a:t>
            </a:r>
            <a:r>
              <a:rPr lang="ru-RU" sz="1200" b="0" i="0" kern="1200" dirty="0" err="1" smtClean="0">
                <a:solidFill>
                  <a:schemeClr val="tx1"/>
                </a:solidFill>
                <a:effectLst/>
                <a:latin typeface="+mn-lt"/>
                <a:ea typeface="+mn-ea"/>
                <a:cs typeface="+mn-cs"/>
              </a:rPr>
              <a:t>шизоаффективные</a:t>
            </a:r>
            <a:r>
              <a:rPr lang="ru-RU" sz="1200" b="0" i="0" kern="1200" dirty="0" smtClean="0">
                <a:solidFill>
                  <a:schemeClr val="tx1"/>
                </a:solidFill>
                <a:effectLst/>
                <a:latin typeface="+mn-lt"/>
                <a:ea typeface="+mn-ea"/>
                <a:cs typeface="+mn-cs"/>
              </a:rPr>
              <a:t> психозы в рамках циркулярной (периодической) шизофрении.</a:t>
            </a:r>
            <a:endParaRPr lang="ru-RU" sz="1200" b="0" i="0" u="none" strike="noStrike" kern="1200" baseline="0" dirty="0" smtClean="0">
              <a:solidFill>
                <a:schemeClr val="tx1"/>
              </a:solidFill>
              <a:effectLst/>
              <a:latin typeface="+mn-lt"/>
              <a:ea typeface="+mn-ea"/>
              <a:cs typeface="+mn-cs"/>
            </a:endParaRPr>
          </a:p>
          <a:p>
            <a:endParaRPr lang="ru-RU" sz="1200" b="0" i="0" u="none" strike="noStrike" kern="1200" baseline="0" dirty="0" smtClean="0">
              <a:solidFill>
                <a:schemeClr val="tx1"/>
              </a:solidFill>
              <a:latin typeface="+mn-lt"/>
              <a:ea typeface="+mn-ea"/>
              <a:cs typeface="+mn-cs"/>
            </a:endParaRPr>
          </a:p>
          <a:p>
            <a:r>
              <a:rPr lang="ru-RU" sz="1200" b="0" i="0" u="none" strike="noStrike" kern="1200" baseline="0" dirty="0" smtClean="0">
                <a:solidFill>
                  <a:schemeClr val="tx1"/>
                </a:solidFill>
                <a:latin typeface="+mn-lt"/>
                <a:ea typeface="+mn-ea"/>
                <a:cs typeface="+mn-cs"/>
              </a:rPr>
              <a:t>	Подкласс F25 в МКБ-10 занимает промежуточное положение между шизофренией и аффективными психозами. Признаком данных расстройств оказывается сочетание в проявлениях психотического приступа яркого аффекта (мании или депрессии) и симптомов, свойственных шизофрении. При наличии эмоциональных расстройств маниакального типа больные могут высказывать повышенную самооценку, идеи величия, нередко в сочетании с раздражительностью и агрессивностью. При депрессивных состояниях отмечаются снижение интересов, расстройства сна, идеи самообвинения, чувство безнадежности.</a:t>
            </a:r>
          </a:p>
          <a:p>
            <a:endParaRPr lang="ru-RU" sz="1200" b="0" i="0" u="none" strike="noStrike" kern="1200" baseline="0" dirty="0" smtClean="0">
              <a:solidFill>
                <a:schemeClr val="tx1"/>
              </a:solidFill>
              <a:latin typeface="+mn-lt"/>
              <a:ea typeface="+mn-ea"/>
              <a:cs typeface="+mn-cs"/>
            </a:endParaRPr>
          </a:p>
          <a:p>
            <a:pPr marL="171450" indent="-171450">
              <a:buFont typeface="Arial" panose="020B0604020202020204" pitchFamily="34" charset="0"/>
              <a:buChar char="•"/>
            </a:pPr>
            <a:r>
              <a:rPr lang="ru-RU" sz="1200" b="0" i="0" u="none" strike="noStrike" kern="1200" baseline="0" dirty="0" smtClean="0">
                <a:solidFill>
                  <a:schemeClr val="tx1"/>
                </a:solidFill>
                <a:latin typeface="+mn-lt"/>
                <a:ea typeface="+mn-ea"/>
                <a:cs typeface="+mn-cs"/>
              </a:rPr>
              <a:t>Продолжительность психоза бывает от нескольких недель до нескольких лет. Нередко наблюдаются повторные приступы.</a:t>
            </a:r>
          </a:p>
          <a:p>
            <a:r>
              <a:rPr lang="ru-RU" sz="1200" b="0" i="0" u="none" strike="noStrike" kern="1200" baseline="0" dirty="0" smtClean="0">
                <a:solidFill>
                  <a:schemeClr val="tx1"/>
                </a:solidFill>
                <a:latin typeface="+mn-lt"/>
                <a:ea typeface="+mn-ea"/>
                <a:cs typeface="+mn-cs"/>
              </a:rPr>
              <a:t>У некоторых больных каждый приступ провоцируется экзогенными или психогенными факторами (симптоматическая лабильность). Приступы в целом характеризуются яркой </a:t>
            </a:r>
            <a:r>
              <a:rPr lang="ru-RU" sz="1200" b="0" i="0" u="none" strike="noStrike" kern="1200" baseline="0" dirty="0" err="1" smtClean="0">
                <a:solidFill>
                  <a:schemeClr val="tx1"/>
                </a:solidFill>
                <a:latin typeface="+mn-lt"/>
                <a:ea typeface="+mn-ea"/>
                <a:cs typeface="+mn-cs"/>
              </a:rPr>
              <a:t>аффективностью</a:t>
            </a:r>
            <a:r>
              <a:rPr lang="ru-RU" sz="1200" b="0" i="0" u="none" strike="noStrike" kern="1200" baseline="0" dirty="0" smtClean="0">
                <a:solidFill>
                  <a:schemeClr val="tx1"/>
                </a:solidFill>
                <a:latin typeface="+mn-lt"/>
                <a:ea typeface="+mn-ea"/>
                <a:cs typeface="+mn-cs"/>
              </a:rPr>
              <a:t>, наличием острого чувственного бреда, реже отмечается Кататоническая симптоматика.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i="0" u="none" strike="noStrike" kern="1200" baseline="0" dirty="0" smtClean="0">
                <a:solidFill>
                  <a:schemeClr val="tx1"/>
                </a:solidFill>
                <a:latin typeface="+mn-lt"/>
                <a:ea typeface="+mn-ea"/>
                <a:cs typeface="+mn-cs"/>
              </a:rPr>
              <a:t>Ремиссии отличаются высоким качеством. Отсутствие изменений личности больного после первых приступов позволяет говорить об </a:t>
            </a:r>
            <a:r>
              <a:rPr lang="ru-RU" sz="1200" b="0" i="0" u="none" strike="noStrike" kern="1200" baseline="0" dirty="0" err="1" smtClean="0">
                <a:solidFill>
                  <a:schemeClr val="tx1"/>
                </a:solidFill>
                <a:latin typeface="+mn-lt"/>
                <a:ea typeface="+mn-ea"/>
                <a:cs typeface="+mn-cs"/>
              </a:rPr>
              <a:t>интермиссиях</a:t>
            </a:r>
            <a:r>
              <a:rPr lang="ru-RU" sz="1200" b="0" i="0" u="none" strike="noStrike" kern="1200" baseline="0" dirty="0" smtClean="0">
                <a:solidFill>
                  <a:schemeClr val="tx1"/>
                </a:solidFill>
                <a:latin typeface="+mn-lt"/>
                <a:ea typeface="+mn-ea"/>
                <a:cs typeface="+mn-cs"/>
              </a:rPr>
              <a:t>. Вместе с тем от приступа к приступу постепенно нарастает негативная симптоматика. Изменения личности выражены сначала мягко, так что их замечают только люди, хорошо знающие больного. Затем нарастают замкнутость, снижение энергетического</a:t>
            </a:r>
            <a:r>
              <a:rPr lang="ru-RU" sz="1200" b="1" i="0" u="none" strike="noStrike" kern="1200" baseline="0" dirty="0" smtClean="0">
                <a:solidFill>
                  <a:schemeClr val="tx1"/>
                </a:solidFill>
                <a:latin typeface="+mn-lt"/>
                <a:ea typeface="+mn-ea"/>
                <a:cs typeface="+mn-cs"/>
              </a:rPr>
              <a:t> </a:t>
            </a:r>
            <a:r>
              <a:rPr lang="ru-RU" sz="1200" b="0" i="0" u="none" strike="noStrike" kern="1200" baseline="0" dirty="0" smtClean="0">
                <a:solidFill>
                  <a:schemeClr val="tx1"/>
                </a:solidFill>
                <a:latin typeface="+mn-lt"/>
                <a:ea typeface="+mn-ea"/>
                <a:cs typeface="+mn-cs"/>
              </a:rPr>
              <a:t>потенциала, могут появиться чудачества, манерность в речи и е, холодность и прагматизм в общении с родными, бытовая приспособленность, необычные поступки. Обычно эти изменения наблюдаются после третьего-четвертого приступа. Затем активность процесса снижается: приступы становятся все реже, изменения личности как бы застывают на одном уровне, поэтому вне обострений большая часть больных сохраняет работоспособность до пенсионного возраста.</a:t>
            </a:r>
            <a:endParaRPr lang="ru-RU" dirty="0" smtClean="0"/>
          </a:p>
          <a:p>
            <a:pPr marL="171450" indent="-171450">
              <a:buFont typeface="Arial" panose="020B0604020202020204" pitchFamily="34" charset="0"/>
              <a:buChar char="•"/>
            </a:pPr>
            <a:r>
              <a:rPr lang="ru-RU" sz="1200" b="0" i="0" u="none" strike="noStrike" kern="1200" baseline="0" dirty="0" smtClean="0">
                <a:solidFill>
                  <a:schemeClr val="tx1"/>
                </a:solidFill>
                <a:latin typeface="+mn-lt"/>
                <a:ea typeface="+mn-ea"/>
                <a:cs typeface="+mn-cs"/>
              </a:rPr>
              <a:t>У больных имеется критическое отношение к перенесенному психотическому состоянию, и они четко разграничивают состояние здоровья и болезни. Работоспособность таких больных вне приступов обычно не снижается (за исключением незначительного ее падения у больных с астеническими изменениями личности).</a:t>
            </a:r>
          </a:p>
          <a:p>
            <a:endParaRPr lang="ru-RU" sz="1200" b="0" i="0" u="none" strike="noStrike" kern="1200" baseline="0" dirty="0" smtClean="0">
              <a:solidFill>
                <a:schemeClr val="tx1"/>
              </a:solidFill>
              <a:latin typeface="+mn-lt"/>
              <a:ea typeface="+mn-ea"/>
              <a:cs typeface="+mn-cs"/>
            </a:endParaRPr>
          </a:p>
          <a:p>
            <a:endParaRPr lang="ru-RU" sz="1200" b="0" i="0" u="none" strike="noStrike" kern="1200" baseline="0" dirty="0" smtClean="0">
              <a:solidFill>
                <a:schemeClr val="tx1"/>
              </a:solidFill>
              <a:latin typeface="+mn-lt"/>
              <a:ea typeface="+mn-ea"/>
              <a:cs typeface="+mn-cs"/>
            </a:endParaRPr>
          </a:p>
        </p:txBody>
      </p:sp>
      <p:sp>
        <p:nvSpPr>
          <p:cNvPr id="4" name="Номер слайда 3"/>
          <p:cNvSpPr>
            <a:spLocks noGrp="1"/>
          </p:cNvSpPr>
          <p:nvPr>
            <p:ph type="sldNum" sz="quarter" idx="10"/>
          </p:nvPr>
        </p:nvSpPr>
        <p:spPr/>
        <p:txBody>
          <a:bodyPr/>
          <a:lstStyle/>
          <a:p>
            <a:fld id="{19C7E22F-49C9-4235-86E0-B93F310AB1BE}" type="slidenum">
              <a:rPr lang="ru-RU" smtClean="0"/>
              <a:pPr/>
              <a:t>1</a:t>
            </a:fld>
            <a:endParaRPr lang="ru-RU"/>
          </a:p>
        </p:txBody>
      </p:sp>
    </p:spTree>
    <p:extLst>
      <p:ext uri="{BB962C8B-B14F-4D97-AF65-F5344CB8AC3E}">
        <p14:creationId xmlns:p14="http://schemas.microsoft.com/office/powerpoint/2010/main" xmlns="" val="6661338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0" i="0" kern="1200" dirty="0" smtClean="0">
                <a:solidFill>
                  <a:schemeClr val="tx1"/>
                </a:solidFill>
                <a:effectLst/>
                <a:latin typeface="+mn-lt"/>
                <a:ea typeface="+mn-ea"/>
                <a:cs typeface="+mn-cs"/>
              </a:rPr>
              <a:t>Основной вид терапии шизоаффективного психоза — применение нейролептических средств с выраженным антипсихотическим эффектом действия в комбинации с антидепрессантами (при депрессии) или солями лития (при преобладании маниакального аффекта).</a:t>
            </a:r>
          </a:p>
          <a:p>
            <a:endParaRPr lang="ru-RU" sz="1200" b="0" i="0" kern="1200" dirty="0" smtClean="0">
              <a:solidFill>
                <a:schemeClr val="tx1"/>
              </a:solidFill>
              <a:effectLst/>
              <a:latin typeface="+mn-lt"/>
              <a:ea typeface="+mn-ea"/>
              <a:cs typeface="+mn-cs"/>
            </a:endParaRPr>
          </a:p>
          <a:p>
            <a:r>
              <a:rPr lang="ru-RU" sz="1200" b="0" i="0" kern="1200" dirty="0" smtClean="0">
                <a:solidFill>
                  <a:schemeClr val="tx1"/>
                </a:solidFill>
                <a:effectLst/>
                <a:latin typeface="+mn-lt"/>
                <a:ea typeface="+mn-ea"/>
                <a:cs typeface="+mn-cs"/>
              </a:rPr>
              <a:t>Наиболее часто используемыми нейролептиками являются </a:t>
            </a:r>
            <a:r>
              <a:rPr lang="ru-RU" sz="1200" b="0" i="0" kern="1200" dirty="0" err="1" smtClean="0">
                <a:solidFill>
                  <a:schemeClr val="tx1"/>
                </a:solidFill>
                <a:effectLst/>
                <a:latin typeface="+mn-lt"/>
                <a:ea typeface="+mn-ea"/>
                <a:cs typeface="+mn-cs"/>
              </a:rPr>
              <a:t>аминазин</a:t>
            </a:r>
            <a:r>
              <a:rPr lang="ru-RU" sz="1200" b="0" i="0" kern="1200" dirty="0" smtClean="0">
                <a:solidFill>
                  <a:schemeClr val="tx1"/>
                </a:solidFill>
                <a:effectLst/>
                <a:latin typeface="+mn-lt"/>
                <a:ea typeface="+mn-ea"/>
                <a:cs typeface="+mn-cs"/>
              </a:rPr>
              <a:t> (до 300 мг/</a:t>
            </a:r>
            <a:r>
              <a:rPr lang="ru-RU" sz="1200" b="0" i="0" kern="1200" dirty="0" err="1" smtClean="0">
                <a:solidFill>
                  <a:schemeClr val="tx1"/>
                </a:solidFill>
                <a:effectLst/>
                <a:latin typeface="+mn-lt"/>
                <a:ea typeface="+mn-ea"/>
                <a:cs typeface="+mn-cs"/>
              </a:rPr>
              <a:t>сут</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трифтазин</a:t>
            </a:r>
            <a:r>
              <a:rPr lang="ru-RU" sz="1200" b="0" i="0" kern="1200" dirty="0" smtClean="0">
                <a:solidFill>
                  <a:schemeClr val="tx1"/>
                </a:solidFill>
                <a:effectLst/>
                <a:latin typeface="+mn-lt"/>
                <a:ea typeface="+mn-ea"/>
                <a:cs typeface="+mn-cs"/>
              </a:rPr>
              <a:t> или </a:t>
            </a:r>
            <a:r>
              <a:rPr lang="ru-RU" sz="1200" b="0" i="0" kern="1200" dirty="0" err="1" smtClean="0">
                <a:solidFill>
                  <a:schemeClr val="tx1"/>
                </a:solidFill>
                <a:effectLst/>
                <a:latin typeface="+mn-lt"/>
                <a:ea typeface="+mn-ea"/>
                <a:cs typeface="+mn-cs"/>
              </a:rPr>
              <a:t>этаперазин</a:t>
            </a:r>
            <a:r>
              <a:rPr lang="ru-RU" sz="1200" b="0" i="0" kern="1200" dirty="0" smtClean="0">
                <a:solidFill>
                  <a:schemeClr val="tx1"/>
                </a:solidFill>
                <a:effectLst/>
                <a:latin typeface="+mn-lt"/>
                <a:ea typeface="+mn-ea"/>
                <a:cs typeface="+mn-cs"/>
              </a:rPr>
              <a:t> (до 25-35 мг/</a:t>
            </a:r>
            <a:r>
              <a:rPr lang="ru-RU" sz="1200" b="0" i="0" kern="1200" dirty="0" err="1" smtClean="0">
                <a:solidFill>
                  <a:schemeClr val="tx1"/>
                </a:solidFill>
                <a:effectLst/>
                <a:latin typeface="+mn-lt"/>
                <a:ea typeface="+mn-ea"/>
                <a:cs typeface="+mn-cs"/>
              </a:rPr>
              <a:t>сут</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галоперидол</a:t>
            </a:r>
            <a:r>
              <a:rPr lang="ru-RU" sz="1200" b="0" i="0" kern="1200" dirty="0" smtClean="0">
                <a:solidFill>
                  <a:schemeClr val="tx1"/>
                </a:solidFill>
                <a:effectLst/>
                <a:latin typeface="+mn-lt"/>
                <a:ea typeface="+mn-ea"/>
                <a:cs typeface="+mn-cs"/>
              </a:rPr>
              <a:t> (до 15-20 мг/</a:t>
            </a:r>
            <a:r>
              <a:rPr lang="ru-RU" sz="1200" b="0" i="0" kern="1200" dirty="0" err="1" smtClean="0">
                <a:solidFill>
                  <a:schemeClr val="tx1"/>
                </a:solidFill>
                <a:effectLst/>
                <a:latin typeface="+mn-lt"/>
                <a:ea typeface="+mn-ea"/>
                <a:cs typeface="+mn-cs"/>
              </a:rPr>
              <a:t>сут</a:t>
            </a:r>
            <a:r>
              <a:rPr lang="ru-RU" sz="1200" b="0" i="0" kern="1200" dirty="0" smtClean="0">
                <a:solidFill>
                  <a:schemeClr val="tx1"/>
                </a:solidFill>
                <a:effectLst/>
                <a:latin typeface="+mn-lt"/>
                <a:ea typeface="+mn-ea"/>
                <a:cs typeface="+mn-cs"/>
              </a:rPr>
              <a:t>) при одновременном назначении корректоров (</a:t>
            </a:r>
            <a:r>
              <a:rPr lang="ru-RU" sz="1200" b="0" i="0" kern="1200" dirty="0" err="1" smtClean="0">
                <a:solidFill>
                  <a:schemeClr val="tx1"/>
                </a:solidFill>
                <a:effectLst/>
                <a:latin typeface="+mn-lt"/>
                <a:ea typeface="+mn-ea"/>
                <a:cs typeface="+mn-cs"/>
              </a:rPr>
              <a:t>циклодол</a:t>
            </a:r>
            <a:r>
              <a:rPr lang="ru-RU" sz="1200" b="0" i="0" kern="1200" dirty="0" smtClean="0">
                <a:solidFill>
                  <a:schemeClr val="tx1"/>
                </a:solidFill>
                <a:effectLst/>
                <a:latin typeface="+mn-lt"/>
                <a:ea typeface="+mn-ea"/>
                <a:cs typeface="+mn-cs"/>
              </a:rPr>
              <a:t> — 12-20 мг/</a:t>
            </a:r>
            <a:r>
              <a:rPr lang="ru-RU" sz="1200" b="0" i="0" kern="1200" dirty="0" err="1" smtClean="0">
                <a:solidFill>
                  <a:schemeClr val="tx1"/>
                </a:solidFill>
                <a:effectLst/>
                <a:latin typeface="+mn-lt"/>
                <a:ea typeface="+mn-ea"/>
                <a:cs typeface="+mn-cs"/>
              </a:rPr>
              <a:t>сут</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лепонекс</a:t>
            </a:r>
            <a:r>
              <a:rPr lang="ru-RU" sz="1200" b="0" i="0" kern="1200" dirty="0" smtClean="0">
                <a:solidFill>
                  <a:schemeClr val="tx1"/>
                </a:solidFill>
                <a:effectLst/>
                <a:latin typeface="+mn-lt"/>
                <a:ea typeface="+mn-ea"/>
                <a:cs typeface="+mn-cs"/>
              </a:rPr>
              <a:t> (до 300 мг/</a:t>
            </a:r>
            <a:r>
              <a:rPr lang="ru-RU" sz="1200" b="0" i="0" kern="1200" dirty="0" err="1" smtClean="0">
                <a:solidFill>
                  <a:schemeClr val="tx1"/>
                </a:solidFill>
                <a:effectLst/>
                <a:latin typeface="+mn-lt"/>
                <a:ea typeface="+mn-ea"/>
                <a:cs typeface="+mn-cs"/>
              </a:rPr>
              <a:t>сут</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клопиксол-акуфаз</a:t>
            </a:r>
            <a:r>
              <a:rPr lang="ru-RU" sz="1200" b="0" i="0" kern="1200" dirty="0" smtClean="0">
                <a:solidFill>
                  <a:schemeClr val="tx1"/>
                </a:solidFill>
                <a:effectLst/>
                <a:latin typeface="+mn-lt"/>
                <a:ea typeface="+mn-ea"/>
                <a:cs typeface="+mn-cs"/>
              </a:rPr>
              <a:t> (50 мг внутримышечно через день в течение двух-трех недель), </a:t>
            </a:r>
            <a:r>
              <a:rPr lang="ru-RU" sz="1200" b="0" i="0" kern="1200" dirty="0" err="1" smtClean="0">
                <a:solidFill>
                  <a:schemeClr val="tx1"/>
                </a:solidFill>
                <a:effectLst/>
                <a:latin typeface="+mn-lt"/>
                <a:ea typeface="+mn-ea"/>
                <a:cs typeface="+mn-cs"/>
              </a:rPr>
              <a:t>клопиксол</a:t>
            </a:r>
            <a:r>
              <a:rPr lang="ru-RU" sz="1200" b="0" i="0" kern="1200" dirty="0" smtClean="0">
                <a:solidFill>
                  <a:schemeClr val="tx1"/>
                </a:solidFill>
                <a:effectLst/>
                <a:latin typeface="+mn-lt"/>
                <a:ea typeface="+mn-ea"/>
                <a:cs typeface="+mn-cs"/>
              </a:rPr>
              <a:t>-депо (100- 200 мг внутримышечно один раз в три-четыре недели). </a:t>
            </a:r>
          </a:p>
          <a:p>
            <a:endParaRPr lang="ru-RU" sz="1200" b="0" i="0" kern="1200" dirty="0" smtClean="0">
              <a:solidFill>
                <a:schemeClr val="tx1"/>
              </a:solidFill>
              <a:effectLst/>
              <a:latin typeface="+mn-lt"/>
              <a:ea typeface="+mn-ea"/>
              <a:cs typeface="+mn-cs"/>
            </a:endParaRPr>
          </a:p>
          <a:p>
            <a:r>
              <a:rPr lang="ru-RU" sz="1200" b="0" i="0" kern="1200" dirty="0" smtClean="0">
                <a:solidFill>
                  <a:schemeClr val="tx1"/>
                </a:solidFill>
                <a:effectLst/>
                <a:latin typeface="+mn-lt"/>
                <a:ea typeface="+mn-ea"/>
                <a:cs typeface="+mn-cs"/>
              </a:rPr>
              <a:t>К этим препаратам при наличии </a:t>
            </a:r>
            <a:r>
              <a:rPr lang="ru-RU" sz="1200" b="1" i="0" u="sng" kern="1200" dirty="0" smtClean="0">
                <a:solidFill>
                  <a:schemeClr val="tx1"/>
                </a:solidFill>
                <a:effectLst/>
                <a:latin typeface="+mn-lt"/>
                <a:ea typeface="+mn-ea"/>
                <a:cs typeface="+mn-cs"/>
              </a:rPr>
              <a:t>депрессивного аффекта </a:t>
            </a:r>
            <a:r>
              <a:rPr lang="ru-RU" sz="1200" b="0" i="0" kern="1200" dirty="0" smtClean="0">
                <a:solidFill>
                  <a:schemeClr val="tx1"/>
                </a:solidFill>
                <a:effectLst/>
                <a:latin typeface="+mn-lt"/>
                <a:ea typeface="+mn-ea"/>
                <a:cs typeface="+mn-cs"/>
              </a:rPr>
              <a:t>в структуре приступа присоединяют :</a:t>
            </a:r>
          </a:p>
          <a:p>
            <a:pPr marL="628650" lvl="1" indent="-171450">
              <a:buFont typeface="Arial" panose="020B0604020202020204" pitchFamily="34" charset="0"/>
              <a:buChar char="•"/>
            </a:pPr>
            <a:r>
              <a:rPr lang="ru-RU" sz="1200" b="0" i="0" kern="1200" dirty="0" err="1" smtClean="0">
                <a:solidFill>
                  <a:schemeClr val="tx1"/>
                </a:solidFill>
                <a:effectLst/>
                <a:latin typeface="+mn-lt"/>
                <a:ea typeface="+mn-ea"/>
                <a:cs typeface="+mn-cs"/>
              </a:rPr>
              <a:t>Противотревожные</a:t>
            </a:r>
            <a:r>
              <a:rPr lang="ru-RU" sz="1200" b="0" i="0" kern="1200" dirty="0" smtClean="0">
                <a:solidFill>
                  <a:schemeClr val="tx1"/>
                </a:solidFill>
                <a:effectLst/>
                <a:latin typeface="+mn-lt"/>
                <a:ea typeface="+mn-ea"/>
                <a:cs typeface="+mn-cs"/>
              </a:rPr>
              <a:t> антидепрессанты, такие как амитриптилин (до 200-300 мг/</a:t>
            </a:r>
            <a:r>
              <a:rPr lang="ru-RU" sz="1200" b="0" i="0" kern="1200" dirty="0" err="1" smtClean="0">
                <a:solidFill>
                  <a:schemeClr val="tx1"/>
                </a:solidFill>
                <a:effectLst/>
                <a:latin typeface="+mn-lt"/>
                <a:ea typeface="+mn-ea"/>
                <a:cs typeface="+mn-cs"/>
              </a:rPr>
              <a:t>сут</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анафранил</a:t>
            </a:r>
            <a:r>
              <a:rPr lang="ru-RU" sz="1200" b="0" i="0" kern="1200" dirty="0" smtClean="0">
                <a:solidFill>
                  <a:schemeClr val="tx1"/>
                </a:solidFill>
                <a:effectLst/>
                <a:latin typeface="+mn-lt"/>
                <a:ea typeface="+mn-ea"/>
                <a:cs typeface="+mn-cs"/>
              </a:rPr>
              <a:t> (до 150-200 мг/</a:t>
            </a:r>
            <a:r>
              <a:rPr lang="ru-RU" sz="1200" b="0" i="0" kern="1200" dirty="0" err="1" smtClean="0">
                <a:solidFill>
                  <a:schemeClr val="tx1"/>
                </a:solidFill>
                <a:effectLst/>
                <a:latin typeface="+mn-lt"/>
                <a:ea typeface="+mn-ea"/>
                <a:cs typeface="+mn-cs"/>
              </a:rPr>
              <a:t>сут</a:t>
            </a:r>
            <a:r>
              <a:rPr lang="ru-RU" sz="1200" b="0" i="0" kern="1200" dirty="0" smtClean="0">
                <a:solidFill>
                  <a:schemeClr val="tx1"/>
                </a:solidFill>
                <a:effectLst/>
                <a:latin typeface="+mn-lt"/>
                <a:ea typeface="+mn-ea"/>
                <a:cs typeface="+mn-cs"/>
              </a:rPr>
              <a:t>),</a:t>
            </a:r>
          </a:p>
          <a:p>
            <a:pPr marL="628650" lvl="1" indent="-171450">
              <a:buFont typeface="Arial" panose="020B0604020202020204" pitchFamily="34" charset="0"/>
              <a:buChar char="•"/>
            </a:pPr>
            <a:r>
              <a:rPr lang="ru-RU" sz="1200" b="0" i="0" kern="1200" dirty="0" smtClean="0">
                <a:solidFill>
                  <a:schemeClr val="tx1"/>
                </a:solidFill>
                <a:effectLst/>
                <a:latin typeface="+mn-lt"/>
                <a:ea typeface="+mn-ea"/>
                <a:cs typeface="+mn-cs"/>
              </a:rPr>
              <a:t>Антидепрессанты «сбалансированного действия» — </a:t>
            </a:r>
            <a:r>
              <a:rPr lang="ru-RU" sz="1200" b="0" i="0" kern="1200" dirty="0" err="1" smtClean="0">
                <a:solidFill>
                  <a:schemeClr val="tx1"/>
                </a:solidFill>
                <a:effectLst/>
                <a:latin typeface="+mn-lt"/>
                <a:ea typeface="+mn-ea"/>
                <a:cs typeface="+mn-cs"/>
              </a:rPr>
              <a:t>лудиомил</a:t>
            </a:r>
            <a:r>
              <a:rPr lang="ru-RU" sz="1200" b="0" i="0" kern="1200" dirty="0" smtClean="0">
                <a:solidFill>
                  <a:schemeClr val="tx1"/>
                </a:solidFill>
                <a:effectLst/>
                <a:latin typeface="+mn-lt"/>
                <a:ea typeface="+mn-ea"/>
                <a:cs typeface="+mn-cs"/>
              </a:rPr>
              <a:t> (до 200-300 мг/</a:t>
            </a:r>
            <a:r>
              <a:rPr lang="ru-RU" sz="1200" b="0" i="0" kern="1200" dirty="0" err="1" smtClean="0">
                <a:solidFill>
                  <a:schemeClr val="tx1"/>
                </a:solidFill>
                <a:effectLst/>
                <a:latin typeface="+mn-lt"/>
                <a:ea typeface="+mn-ea"/>
                <a:cs typeface="+mn-cs"/>
              </a:rPr>
              <a:t>сут</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пиразидол</a:t>
            </a:r>
            <a:r>
              <a:rPr lang="ru-RU" sz="1200" b="0" i="0" kern="1200" dirty="0" smtClean="0">
                <a:solidFill>
                  <a:schemeClr val="tx1"/>
                </a:solidFill>
                <a:effectLst/>
                <a:latin typeface="+mn-lt"/>
                <a:ea typeface="+mn-ea"/>
                <a:cs typeface="+mn-cs"/>
              </a:rPr>
              <a:t> (до 250 мг/</a:t>
            </a:r>
            <a:r>
              <a:rPr lang="ru-RU" sz="1200" b="0" i="0" kern="1200" dirty="0" err="1" smtClean="0">
                <a:solidFill>
                  <a:schemeClr val="tx1"/>
                </a:solidFill>
                <a:effectLst/>
                <a:latin typeface="+mn-lt"/>
                <a:ea typeface="+mn-ea"/>
                <a:cs typeface="+mn-cs"/>
              </a:rPr>
              <a:t>сут</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леривон</a:t>
            </a:r>
            <a:r>
              <a:rPr lang="ru-RU" sz="1200" b="0" i="0" kern="1200" dirty="0" smtClean="0">
                <a:solidFill>
                  <a:schemeClr val="tx1"/>
                </a:solidFill>
                <a:effectLst/>
                <a:latin typeface="+mn-lt"/>
                <a:ea typeface="+mn-ea"/>
                <a:cs typeface="+mn-cs"/>
              </a:rPr>
              <a:t> (до 120 мг/</a:t>
            </a:r>
            <a:r>
              <a:rPr lang="ru-RU" sz="1200" b="0" i="0" kern="1200" dirty="0" err="1" smtClean="0">
                <a:solidFill>
                  <a:schemeClr val="tx1"/>
                </a:solidFill>
                <a:effectLst/>
                <a:latin typeface="+mn-lt"/>
                <a:ea typeface="+mn-ea"/>
                <a:cs typeface="+mn-cs"/>
              </a:rPr>
              <a:t>сут</a:t>
            </a:r>
            <a:r>
              <a:rPr lang="ru-RU" sz="1200" b="0" i="0" kern="1200" dirty="0" smtClean="0">
                <a:solidFill>
                  <a:schemeClr val="tx1"/>
                </a:solidFill>
                <a:effectLst/>
                <a:latin typeface="+mn-lt"/>
                <a:ea typeface="+mn-ea"/>
                <a:cs typeface="+mn-cs"/>
              </a:rPr>
              <a:t>). </a:t>
            </a:r>
          </a:p>
          <a:p>
            <a:endParaRPr lang="ru-RU" sz="1200" b="0" i="0" kern="1200" dirty="0" smtClean="0">
              <a:solidFill>
                <a:schemeClr val="tx1"/>
              </a:solidFill>
              <a:effectLst/>
              <a:latin typeface="+mn-lt"/>
              <a:ea typeface="+mn-ea"/>
              <a:cs typeface="+mn-cs"/>
            </a:endParaRPr>
          </a:p>
          <a:p>
            <a:r>
              <a:rPr lang="ru-RU" sz="1200" b="0" i="0" kern="1200" dirty="0" smtClean="0">
                <a:solidFill>
                  <a:schemeClr val="tx1"/>
                </a:solidFill>
                <a:effectLst/>
                <a:latin typeface="+mn-lt"/>
                <a:ea typeface="+mn-ea"/>
                <a:cs typeface="+mn-cs"/>
              </a:rPr>
              <a:t>При развитии </a:t>
            </a:r>
            <a:r>
              <a:rPr lang="ru-RU" sz="1200" b="0" i="0" kern="1200" dirty="0" err="1" smtClean="0">
                <a:solidFill>
                  <a:schemeClr val="tx1"/>
                </a:solidFill>
                <a:effectLst/>
                <a:latin typeface="+mn-lt"/>
                <a:ea typeface="+mn-ea"/>
                <a:cs typeface="+mn-cs"/>
              </a:rPr>
              <a:t>шизоаффективных</a:t>
            </a:r>
            <a:r>
              <a:rPr lang="ru-RU" sz="1200" b="0" i="0" kern="1200" dirty="0" smtClean="0">
                <a:solidFill>
                  <a:schemeClr val="tx1"/>
                </a:solidFill>
                <a:effectLst/>
                <a:latin typeface="+mn-lt"/>
                <a:ea typeface="+mn-ea"/>
                <a:cs typeface="+mn-cs"/>
              </a:rPr>
              <a:t> приступов с </a:t>
            </a:r>
            <a:r>
              <a:rPr lang="ru-RU" sz="1200" b="1" i="0" u="sng" kern="1200" dirty="0" smtClean="0">
                <a:solidFill>
                  <a:schemeClr val="tx1"/>
                </a:solidFill>
                <a:effectLst/>
                <a:latin typeface="+mn-lt"/>
                <a:ea typeface="+mn-ea"/>
                <a:cs typeface="+mn-cs"/>
              </a:rPr>
              <a:t>маниакальным аффектом </a:t>
            </a:r>
            <a:r>
              <a:rPr lang="ru-RU" sz="1200" b="0" i="0" kern="1200" dirty="0" smtClean="0">
                <a:solidFill>
                  <a:schemeClr val="tx1"/>
                </a:solidFill>
                <a:effectLst/>
                <a:latin typeface="+mn-lt"/>
                <a:ea typeface="+mn-ea"/>
                <a:cs typeface="+mn-cs"/>
              </a:rPr>
              <a:t>к указанным нейролептикам присоединяется:</a:t>
            </a:r>
          </a:p>
          <a:p>
            <a:endParaRPr lang="ru-RU" sz="1200" b="0" i="0" kern="1200" dirty="0" smtClean="0">
              <a:solidFill>
                <a:schemeClr val="tx1"/>
              </a:solidFill>
              <a:effectLst/>
              <a:latin typeface="+mn-lt"/>
              <a:ea typeface="+mn-ea"/>
              <a:cs typeface="+mn-cs"/>
            </a:endParaRPr>
          </a:p>
          <a:p>
            <a:r>
              <a:rPr lang="ru-RU" sz="1200" b="0" i="0" kern="1200" dirty="0" err="1" smtClean="0">
                <a:solidFill>
                  <a:schemeClr val="tx1"/>
                </a:solidFill>
                <a:effectLst/>
                <a:latin typeface="+mn-lt"/>
                <a:ea typeface="+mn-ea"/>
                <a:cs typeface="+mn-cs"/>
              </a:rPr>
              <a:t>Нормотимики</a:t>
            </a:r>
            <a:r>
              <a:rPr lang="ru-RU" sz="1200" b="0" i="0" kern="1200" dirty="0" smtClean="0">
                <a:solidFill>
                  <a:schemeClr val="tx1"/>
                </a:solidFill>
                <a:effectLst/>
                <a:latin typeface="+mn-lt"/>
                <a:ea typeface="+mn-ea"/>
                <a:cs typeface="+mn-cs"/>
              </a:rPr>
              <a:t> -</a:t>
            </a:r>
            <a:r>
              <a:rPr lang="ru-RU" sz="1200" b="0" i="0" kern="1200" baseline="0" dirty="0" smtClean="0">
                <a:solidFill>
                  <a:schemeClr val="tx1"/>
                </a:solidFill>
                <a:effectLst/>
                <a:latin typeface="+mn-lt"/>
                <a:ea typeface="+mn-ea"/>
                <a:cs typeface="+mn-cs"/>
              </a:rPr>
              <a:t> </a:t>
            </a:r>
            <a:r>
              <a:rPr lang="ru-RU" sz="1200" b="0" i="0" kern="1200" dirty="0" smtClean="0">
                <a:solidFill>
                  <a:schemeClr val="tx1"/>
                </a:solidFill>
                <a:effectLst/>
                <a:latin typeface="+mn-lt"/>
                <a:ea typeface="+mn-ea"/>
                <a:cs typeface="+mn-cs"/>
              </a:rPr>
              <a:t>соли лития (до 1600-2000 мг/</a:t>
            </a:r>
            <a:r>
              <a:rPr lang="ru-RU" sz="1200" b="0" i="0" kern="1200" dirty="0" err="1" smtClean="0">
                <a:solidFill>
                  <a:schemeClr val="tx1"/>
                </a:solidFill>
                <a:effectLst/>
                <a:latin typeface="+mn-lt"/>
                <a:ea typeface="+mn-ea"/>
                <a:cs typeface="+mn-cs"/>
              </a:rPr>
              <a:t>сут</a:t>
            </a:r>
            <a:r>
              <a:rPr lang="ru-RU" sz="1200" b="0" i="0" kern="1200" dirty="0" smtClean="0">
                <a:solidFill>
                  <a:schemeClr val="tx1"/>
                </a:solidFill>
                <a:effectLst/>
                <a:latin typeface="+mn-lt"/>
                <a:ea typeface="+mn-ea"/>
                <a:cs typeface="+mn-cs"/>
              </a:rPr>
              <a:t>) либо используется </a:t>
            </a:r>
            <a:r>
              <a:rPr lang="ru-RU" sz="1200" b="0" i="0" kern="1200" dirty="0" err="1" smtClean="0">
                <a:solidFill>
                  <a:schemeClr val="tx1"/>
                </a:solidFill>
                <a:effectLst/>
                <a:latin typeface="+mn-lt"/>
                <a:ea typeface="+mn-ea"/>
                <a:cs typeface="+mn-cs"/>
              </a:rPr>
              <a:t>финлепсин</a:t>
            </a:r>
            <a:r>
              <a:rPr lang="ru-RU" sz="1200" b="0" i="0" kern="1200" dirty="0" smtClean="0">
                <a:solidFill>
                  <a:schemeClr val="tx1"/>
                </a:solidFill>
                <a:effectLst/>
                <a:latin typeface="+mn-lt"/>
                <a:ea typeface="+mn-ea"/>
                <a:cs typeface="+mn-cs"/>
              </a:rPr>
              <a:t> в дозировке до 300-400 мг/</a:t>
            </a:r>
            <a:r>
              <a:rPr lang="ru-RU" sz="1200" b="0" i="0" kern="1200" dirty="0" err="1" smtClean="0">
                <a:solidFill>
                  <a:schemeClr val="tx1"/>
                </a:solidFill>
                <a:effectLst/>
                <a:latin typeface="+mn-lt"/>
                <a:ea typeface="+mn-ea"/>
                <a:cs typeface="+mn-cs"/>
              </a:rPr>
              <a:t>сут</a:t>
            </a:r>
            <a:r>
              <a:rPr lang="ru-RU" sz="1200" b="0" i="0" kern="1200" dirty="0" smtClean="0">
                <a:solidFill>
                  <a:schemeClr val="tx1"/>
                </a:solidFill>
                <a:effectLst/>
                <a:latin typeface="+mn-lt"/>
                <a:ea typeface="+mn-ea"/>
                <a:cs typeface="+mn-cs"/>
              </a:rPr>
              <a:t>. </a:t>
            </a:r>
          </a:p>
          <a:p>
            <a:endParaRPr lang="ru-RU" sz="1200" b="0" i="0" kern="1200" dirty="0" smtClean="0">
              <a:solidFill>
                <a:schemeClr val="tx1"/>
              </a:solidFill>
              <a:effectLst/>
              <a:latin typeface="+mn-lt"/>
              <a:ea typeface="+mn-ea"/>
              <a:cs typeface="+mn-cs"/>
            </a:endParaRPr>
          </a:p>
          <a:p>
            <a:endParaRPr lang="ru-RU" sz="1200" b="1" i="0" kern="1200" dirty="0" smtClean="0">
              <a:solidFill>
                <a:schemeClr val="tx1"/>
              </a:solidFill>
              <a:effectLst/>
              <a:latin typeface="+mn-lt"/>
              <a:ea typeface="+mn-ea"/>
              <a:cs typeface="+mn-cs"/>
            </a:endParaRPr>
          </a:p>
          <a:p>
            <a:endParaRPr lang="ru-RU" sz="1200" b="1" i="0" kern="1200" dirty="0" smtClean="0">
              <a:solidFill>
                <a:schemeClr val="tx1"/>
              </a:solidFill>
              <a:effectLst/>
              <a:latin typeface="+mn-lt"/>
              <a:ea typeface="+mn-ea"/>
              <a:cs typeface="+mn-cs"/>
            </a:endParaRPr>
          </a:p>
          <a:p>
            <a:r>
              <a:rPr lang="ru-RU" sz="1200" b="1" i="0" u="sng" kern="1200" dirty="0" smtClean="0">
                <a:solidFill>
                  <a:schemeClr val="tx1"/>
                </a:solidFill>
                <a:effectLst/>
                <a:latin typeface="+mn-lt"/>
                <a:ea typeface="+mn-ea"/>
                <a:cs typeface="+mn-cs"/>
              </a:rPr>
              <a:t>Показаны трудовая реабилитация, психотерапия, периодическое наблюдение в амбулаторных условиях</a:t>
            </a:r>
            <a:r>
              <a:rPr lang="ru-RU" sz="1200" b="0" i="0" u="sng" kern="1200" dirty="0" smtClean="0">
                <a:solidFill>
                  <a:schemeClr val="tx1"/>
                </a:solidFill>
                <a:effectLst/>
                <a:latin typeface="+mn-lt"/>
                <a:ea typeface="+mn-ea"/>
                <a:cs typeface="+mn-cs"/>
              </a:rPr>
              <a:t>.</a:t>
            </a:r>
            <a:endParaRPr lang="ru-RU" u="sng" dirty="0"/>
          </a:p>
        </p:txBody>
      </p:sp>
      <p:sp>
        <p:nvSpPr>
          <p:cNvPr id="4" name="Номер слайда 3"/>
          <p:cNvSpPr>
            <a:spLocks noGrp="1"/>
          </p:cNvSpPr>
          <p:nvPr>
            <p:ph type="sldNum" sz="quarter" idx="10"/>
          </p:nvPr>
        </p:nvSpPr>
        <p:spPr/>
        <p:txBody>
          <a:bodyPr/>
          <a:lstStyle/>
          <a:p>
            <a:fld id="{19C7E22F-49C9-4235-86E0-B93F310AB1BE}" type="slidenum">
              <a:rPr lang="ru-RU" smtClean="0"/>
              <a:pPr/>
              <a:t>18</a:t>
            </a:fld>
            <a:endParaRPr lang="ru-RU"/>
          </a:p>
        </p:txBody>
      </p:sp>
    </p:spTree>
    <p:extLst>
      <p:ext uri="{BB962C8B-B14F-4D97-AF65-F5344CB8AC3E}">
        <p14:creationId xmlns:p14="http://schemas.microsoft.com/office/powerpoint/2010/main" xmlns="" val="25878801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19C7E22F-49C9-4235-86E0-B93F310AB1BE}" type="slidenum">
              <a:rPr lang="ru-RU" smtClean="0"/>
              <a:pPr/>
              <a:t>22</a:t>
            </a:fld>
            <a:endParaRPr lang="ru-RU"/>
          </a:p>
        </p:txBody>
      </p:sp>
    </p:spTree>
    <p:extLst>
      <p:ext uri="{BB962C8B-B14F-4D97-AF65-F5344CB8AC3E}">
        <p14:creationId xmlns:p14="http://schemas.microsoft.com/office/powerpoint/2010/main" xmlns="" val="24433328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0" i="0" kern="1200" dirty="0" smtClean="0">
                <a:solidFill>
                  <a:schemeClr val="tx1"/>
                </a:solidFill>
                <a:effectLst/>
                <a:latin typeface="+mn-lt"/>
                <a:ea typeface="+mn-ea"/>
                <a:cs typeface="+mn-cs"/>
              </a:rPr>
              <a:t>  По преобладанию аффективных или шизофренических расстройств в картине шизоаффективного приступа выделяют аффектдоминантную и шизодоминантную формы.</a:t>
            </a:r>
            <a:r>
              <a:rPr lang="ru-RU" dirty="0" smtClean="0"/>
              <a:t/>
            </a:r>
            <a:br>
              <a:rPr lang="ru-RU" dirty="0" smtClean="0"/>
            </a:br>
            <a:endParaRPr lang="ru-RU" dirty="0"/>
          </a:p>
        </p:txBody>
      </p:sp>
      <p:sp>
        <p:nvSpPr>
          <p:cNvPr id="4" name="Номер слайда 3"/>
          <p:cNvSpPr>
            <a:spLocks noGrp="1"/>
          </p:cNvSpPr>
          <p:nvPr>
            <p:ph type="sldNum" sz="quarter" idx="10"/>
          </p:nvPr>
        </p:nvSpPr>
        <p:spPr/>
        <p:txBody>
          <a:bodyPr/>
          <a:lstStyle/>
          <a:p>
            <a:fld id="{19C7E22F-49C9-4235-86E0-B93F310AB1BE}" type="slidenum">
              <a:rPr lang="ru-RU" smtClean="0"/>
              <a:pPr/>
              <a:t>2</a:t>
            </a:fld>
            <a:endParaRPr lang="ru-RU"/>
          </a:p>
        </p:txBody>
      </p:sp>
    </p:spTree>
    <p:extLst>
      <p:ext uri="{BB962C8B-B14F-4D97-AF65-F5344CB8AC3E}">
        <p14:creationId xmlns:p14="http://schemas.microsoft.com/office/powerpoint/2010/main" xmlns="" val="37552461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0" i="0" kern="1200" dirty="0" smtClean="0">
                <a:solidFill>
                  <a:schemeClr val="tx1"/>
                </a:solidFill>
                <a:effectLst/>
                <a:latin typeface="+mn-lt"/>
                <a:ea typeface="+mn-ea"/>
                <a:cs typeface="+mn-cs"/>
              </a:rPr>
              <a:t>    	</a:t>
            </a:r>
            <a:r>
              <a:rPr lang="ru-RU" sz="1200" b="1" i="0" kern="1200" dirty="0" err="1" smtClean="0">
                <a:solidFill>
                  <a:schemeClr val="tx1"/>
                </a:solidFill>
                <a:effectLst/>
                <a:latin typeface="+mn-lt"/>
                <a:ea typeface="+mn-ea"/>
                <a:cs typeface="+mn-cs"/>
              </a:rPr>
              <a:t>Аффектдоминантная</a:t>
            </a:r>
            <a:r>
              <a:rPr lang="ru-RU" sz="1200" b="1" i="0" kern="1200" dirty="0" smtClean="0">
                <a:solidFill>
                  <a:schemeClr val="tx1"/>
                </a:solidFill>
                <a:effectLst/>
                <a:latin typeface="+mn-lt"/>
                <a:ea typeface="+mn-ea"/>
                <a:cs typeface="+mn-cs"/>
              </a:rPr>
              <a:t> форма</a:t>
            </a:r>
            <a:r>
              <a:rPr lang="ru-RU" sz="1200" b="0" i="0" kern="1200" dirty="0" smtClean="0">
                <a:solidFill>
                  <a:schemeClr val="tx1"/>
                </a:solidFill>
                <a:effectLst/>
                <a:latin typeface="+mn-lt"/>
                <a:ea typeface="+mn-ea"/>
                <a:cs typeface="+mn-cs"/>
              </a:rPr>
              <a:t> заболевания в основном развивается у лиц с шизоидными чертами, достигающими степени акцентуации и (реже) психопатического уровня.  На ранних (продромальных) этапах в периоде пубертатного криза (12-15 лет) отмечаются проявления аффективной лабильности с преобладанием депрессивных реакций, иногда могут формироваться депрессии </a:t>
            </a:r>
            <a:r>
              <a:rPr lang="ru-RU" sz="1200" b="0" i="0" kern="1200" dirty="0" err="1" smtClean="0">
                <a:solidFill>
                  <a:schemeClr val="tx1"/>
                </a:solidFill>
                <a:effectLst/>
                <a:latin typeface="+mn-lt"/>
                <a:ea typeface="+mn-ea"/>
                <a:cs typeface="+mn-cs"/>
              </a:rPr>
              <a:t>эндореактивной</a:t>
            </a:r>
            <a:r>
              <a:rPr lang="ru-RU" sz="1200" b="0" i="0" kern="1200" dirty="0" smtClean="0">
                <a:solidFill>
                  <a:schemeClr val="tx1"/>
                </a:solidFill>
                <a:effectLst/>
                <a:latin typeface="+mn-lt"/>
                <a:ea typeface="+mn-ea"/>
                <a:cs typeface="+mn-cs"/>
              </a:rPr>
              <a:t> структуры. </a:t>
            </a:r>
            <a:r>
              <a:rPr lang="ru-RU" sz="1200" b="0" i="0" kern="1200" dirty="0" err="1" smtClean="0">
                <a:solidFill>
                  <a:schemeClr val="tx1"/>
                </a:solidFill>
                <a:effectLst/>
                <a:latin typeface="+mn-lt"/>
                <a:ea typeface="+mn-ea"/>
                <a:cs typeface="+mn-cs"/>
              </a:rPr>
              <a:t>Манифестный</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шизоаффективный</a:t>
            </a:r>
            <a:r>
              <a:rPr lang="ru-RU" sz="1200" b="0" i="0" kern="1200" dirty="0" smtClean="0">
                <a:solidFill>
                  <a:schemeClr val="tx1"/>
                </a:solidFill>
                <a:effectLst/>
                <a:latin typeface="+mn-lt"/>
                <a:ea typeface="+mn-ea"/>
                <a:cs typeface="+mn-cs"/>
              </a:rPr>
              <a:t> приступ чаще развивается после эндогенной провокации, реже </a:t>
            </a:r>
            <a:r>
              <a:rPr lang="ru-RU" sz="1200" b="0" i="0" kern="1200" dirty="0" err="1" smtClean="0">
                <a:solidFill>
                  <a:schemeClr val="tx1"/>
                </a:solidFill>
                <a:effectLst/>
                <a:latin typeface="+mn-lt"/>
                <a:ea typeface="+mn-ea"/>
                <a:cs typeface="+mn-cs"/>
              </a:rPr>
              <a:t>аутохтонно</a:t>
            </a:r>
            <a:r>
              <a:rPr lang="ru-RU" sz="1200" b="0" i="0" kern="1200" dirty="0" smtClean="0">
                <a:solidFill>
                  <a:schemeClr val="tx1"/>
                </a:solidFill>
                <a:effectLst/>
                <a:latin typeface="+mn-lt"/>
                <a:ea typeface="+mn-ea"/>
                <a:cs typeface="+mn-cs"/>
              </a:rPr>
              <a:t>. Этапы развития психоза обнаруживают последовательную смену фаз: аффективных, аффективного бреда, аффективно-бредовых, бредовых </a:t>
            </a:r>
            <a:r>
              <a:rPr lang="ru-RU" sz="1200" b="0" i="0" kern="1200" dirty="0" err="1" smtClean="0">
                <a:solidFill>
                  <a:schemeClr val="tx1"/>
                </a:solidFill>
                <a:effectLst/>
                <a:latin typeface="+mn-lt"/>
                <a:ea typeface="+mn-ea"/>
                <a:cs typeface="+mn-cs"/>
              </a:rPr>
              <a:t>неаффективных</a:t>
            </a:r>
            <a:r>
              <a:rPr lang="ru-RU" sz="1200" b="0" i="0" kern="1200" dirty="0" smtClean="0">
                <a:solidFill>
                  <a:schemeClr val="tx1"/>
                </a:solidFill>
                <a:effectLst/>
                <a:latin typeface="+mn-lt"/>
                <a:ea typeface="+mn-ea"/>
                <a:cs typeface="+mn-cs"/>
              </a:rPr>
              <a:t> расстройств и вновь аффективных проявлений при обратном развитии приступа. </a:t>
            </a:r>
          </a:p>
          <a:p>
            <a:endParaRPr lang="ru-RU" sz="1200" b="0" i="0" kern="1200" dirty="0" smtClean="0">
              <a:solidFill>
                <a:schemeClr val="tx1"/>
              </a:solidFill>
              <a:effectLst/>
              <a:latin typeface="+mn-lt"/>
              <a:ea typeface="+mn-ea"/>
              <a:cs typeface="+mn-cs"/>
            </a:endParaRPr>
          </a:p>
          <a:p>
            <a:r>
              <a:rPr lang="ru-RU" sz="1200" b="0" i="0" kern="1200" dirty="0" smtClean="0">
                <a:solidFill>
                  <a:schemeClr val="tx1"/>
                </a:solidFill>
                <a:effectLst/>
                <a:latin typeface="+mn-lt"/>
                <a:ea typeface="+mn-ea"/>
                <a:cs typeface="+mn-cs"/>
              </a:rPr>
              <a:t>	Клиническая картина подобных приступов может проявляться по-разному — как вариант с преобладанием в картине психоза острого чувственного бреда по типу бреда восприятия, как вариант с наглядно-образным бредом воображения либо характеризоваться преобладанием интеллектуального бреда воображения. При повторении </a:t>
            </a:r>
            <a:r>
              <a:rPr lang="ru-RU" sz="1200" b="0" i="0" kern="1200" dirty="0" err="1" smtClean="0">
                <a:solidFill>
                  <a:schemeClr val="tx1"/>
                </a:solidFill>
                <a:effectLst/>
                <a:latin typeface="+mn-lt"/>
                <a:ea typeface="+mn-ea"/>
                <a:cs typeface="+mn-cs"/>
              </a:rPr>
              <a:t>шизоаффективных</a:t>
            </a:r>
            <a:r>
              <a:rPr lang="ru-RU" sz="1200" b="0" i="0" kern="1200" dirty="0" smtClean="0">
                <a:solidFill>
                  <a:schemeClr val="tx1"/>
                </a:solidFill>
                <a:effectLst/>
                <a:latin typeface="+mn-lt"/>
                <a:ea typeface="+mn-ea"/>
                <a:cs typeface="+mn-cs"/>
              </a:rPr>
              <a:t> приступов можно отметить, что они носят характер «клише». В ремиссиях могут обнаруживаться негативные личностные изменения в виде эмоциональной дефицитарности и снижения продуктивности, не достигающих степени дефекта.</a:t>
            </a:r>
            <a:r>
              <a:rPr lang="ru-RU" dirty="0" smtClean="0"/>
              <a:t/>
            </a:r>
            <a:br>
              <a:rPr lang="ru-RU" dirty="0" smtClean="0"/>
            </a:br>
            <a:r>
              <a:rPr lang="ru-RU" sz="1200" b="0" i="0" kern="1200" dirty="0" smtClean="0">
                <a:solidFill>
                  <a:schemeClr val="tx1"/>
                </a:solidFill>
                <a:effectLst/>
                <a:latin typeface="+mn-lt"/>
                <a:ea typeface="+mn-ea"/>
                <a:cs typeface="+mn-cs"/>
              </a:rPr>
              <a:t> </a:t>
            </a:r>
            <a:endParaRPr lang="ru-RU" dirty="0"/>
          </a:p>
        </p:txBody>
      </p:sp>
      <p:sp>
        <p:nvSpPr>
          <p:cNvPr id="4" name="Номер слайда 3"/>
          <p:cNvSpPr>
            <a:spLocks noGrp="1"/>
          </p:cNvSpPr>
          <p:nvPr>
            <p:ph type="sldNum" sz="quarter" idx="10"/>
          </p:nvPr>
        </p:nvSpPr>
        <p:spPr/>
        <p:txBody>
          <a:bodyPr/>
          <a:lstStyle/>
          <a:p>
            <a:fld id="{19C7E22F-49C9-4235-86E0-B93F310AB1BE}" type="slidenum">
              <a:rPr lang="ru-RU" smtClean="0"/>
              <a:pPr/>
              <a:t>3</a:t>
            </a:fld>
            <a:endParaRPr lang="ru-RU"/>
          </a:p>
        </p:txBody>
      </p:sp>
    </p:spTree>
    <p:extLst>
      <p:ext uri="{BB962C8B-B14F-4D97-AF65-F5344CB8AC3E}">
        <p14:creationId xmlns:p14="http://schemas.microsoft.com/office/powerpoint/2010/main" xmlns="" val="17529991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0" i="0" kern="1200" dirty="0" smtClean="0">
                <a:solidFill>
                  <a:schemeClr val="tx1"/>
                </a:solidFill>
                <a:effectLst/>
                <a:latin typeface="+mn-lt"/>
                <a:ea typeface="+mn-ea"/>
                <a:cs typeface="+mn-cs"/>
              </a:rPr>
              <a:t>  	</a:t>
            </a:r>
            <a:r>
              <a:rPr lang="ru-RU" sz="1200" b="1" i="0" kern="1200" dirty="0" err="1" smtClean="0">
                <a:solidFill>
                  <a:schemeClr val="tx1"/>
                </a:solidFill>
                <a:effectLst/>
                <a:latin typeface="+mn-lt"/>
                <a:ea typeface="+mn-ea"/>
                <a:cs typeface="+mn-cs"/>
              </a:rPr>
              <a:t>Шизодоминантная</a:t>
            </a:r>
            <a:r>
              <a:rPr lang="ru-RU" sz="1200" b="1" i="0" kern="1200" dirty="0" smtClean="0">
                <a:solidFill>
                  <a:schemeClr val="tx1"/>
                </a:solidFill>
                <a:effectLst/>
                <a:latin typeface="+mn-lt"/>
                <a:ea typeface="+mn-ea"/>
                <a:cs typeface="+mn-cs"/>
              </a:rPr>
              <a:t> форма.</a:t>
            </a:r>
            <a:r>
              <a:rPr lang="ru-RU" sz="1200" b="0" i="0" kern="1200" dirty="0" smtClean="0">
                <a:solidFill>
                  <a:schemeClr val="tx1"/>
                </a:solidFill>
                <a:effectLst/>
                <a:latin typeface="+mn-lt"/>
                <a:ea typeface="+mn-ea"/>
                <a:cs typeface="+mn-cs"/>
              </a:rPr>
              <a:t> Клинические проявления у подобных больных определяются особенностями бредовых синдромов в структуре шизоаффективного приступа. Характерным признаком обычно считают наличие проявлений острого чувственного бреда и тенденцию к </a:t>
            </a:r>
            <a:r>
              <a:rPr lang="ru-RU" sz="1200" b="0" i="0" kern="1200" dirty="0" err="1" smtClean="0">
                <a:solidFill>
                  <a:schemeClr val="tx1"/>
                </a:solidFill>
                <a:effectLst/>
                <a:latin typeface="+mn-lt"/>
                <a:ea typeface="+mn-ea"/>
                <a:cs typeface="+mn-cs"/>
              </a:rPr>
              <a:t>идеаторной</a:t>
            </a:r>
            <a:r>
              <a:rPr lang="ru-RU" sz="1200" b="0" i="0" kern="1200" dirty="0" smtClean="0">
                <a:solidFill>
                  <a:schemeClr val="tx1"/>
                </a:solidFill>
                <a:effectLst/>
                <a:latin typeface="+mn-lt"/>
                <a:ea typeface="+mn-ea"/>
                <a:cs typeface="+mn-cs"/>
              </a:rPr>
              <a:t> разработке бредовых построений. </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b="0" i="0" kern="1200" dirty="0" smtClean="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b="0" i="0" kern="1200" dirty="0" smtClean="0">
                <a:solidFill>
                  <a:schemeClr val="tx1"/>
                </a:solidFill>
                <a:effectLst/>
                <a:latin typeface="+mn-lt"/>
                <a:ea typeface="+mn-ea"/>
                <a:cs typeface="+mn-cs"/>
              </a:rPr>
              <a:t>	В статусе больных присутствует выраженный параноидный регистр с развитием на высоте приступа синдрома Кандинского — Клерамбо. Собственно аффективные расстройства при этом варианте течения болезни непродолжительны (две-три недели), а период формирования выраженных бредовых расстройств здесь более длителен (один-два месяца). Шизофренические симптомы представлены в большем объеме, чем при </a:t>
            </a:r>
            <a:r>
              <a:rPr lang="ru-RU" sz="1200" b="0" i="0" kern="1200" dirty="0" err="1" smtClean="0">
                <a:solidFill>
                  <a:schemeClr val="tx1"/>
                </a:solidFill>
                <a:effectLst/>
                <a:latin typeface="+mn-lt"/>
                <a:ea typeface="+mn-ea"/>
                <a:cs typeface="+mn-cs"/>
              </a:rPr>
              <a:t>аффектдоминантной</a:t>
            </a:r>
            <a:r>
              <a:rPr lang="ru-RU" sz="1200" b="0" i="0" kern="1200" dirty="0" smtClean="0">
                <a:solidFill>
                  <a:schemeClr val="tx1"/>
                </a:solidFill>
                <a:effectLst/>
                <a:latin typeface="+mn-lt"/>
                <a:ea typeface="+mn-ea"/>
                <a:cs typeface="+mn-cs"/>
              </a:rPr>
              <a:t> форме. </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b="0" i="0" kern="1200" dirty="0" smtClean="0">
                <a:solidFill>
                  <a:schemeClr val="tx1"/>
                </a:solidFill>
                <a:effectLst/>
                <a:latin typeface="+mn-lt"/>
                <a:ea typeface="+mn-ea"/>
                <a:cs typeface="+mn-cs"/>
              </a:rPr>
              <a:t>	Общая длительность подобного шизоаффективного приступа составляет не менее полугода. Соотношение аффективных и шизофренических (бредовых) расстройств при данном варианте шизоаффективного состоянии составляет примерно 1,5:1. Для </a:t>
            </a:r>
            <a:r>
              <a:rPr lang="ru-RU" sz="1200" b="0" i="0" kern="1200" dirty="0" err="1" smtClean="0">
                <a:solidFill>
                  <a:schemeClr val="tx1"/>
                </a:solidFill>
                <a:effectLst/>
                <a:latin typeface="+mn-lt"/>
                <a:ea typeface="+mn-ea"/>
                <a:cs typeface="+mn-cs"/>
              </a:rPr>
              <a:t>доманифестного</a:t>
            </a:r>
            <a:r>
              <a:rPr lang="ru-RU" sz="1200" b="0" i="0" kern="1200" dirty="0" smtClean="0">
                <a:solidFill>
                  <a:schemeClr val="tx1"/>
                </a:solidFill>
                <a:effectLst/>
                <a:latin typeface="+mn-lt"/>
                <a:ea typeface="+mn-ea"/>
                <a:cs typeface="+mn-cs"/>
              </a:rPr>
              <a:t> периода при наличии шизоидного склада характерно заострение </a:t>
            </a:r>
            <a:r>
              <a:rPr lang="ru-RU" sz="1200" b="0" i="0" kern="1200" dirty="0" err="1" smtClean="0">
                <a:solidFill>
                  <a:schemeClr val="tx1"/>
                </a:solidFill>
                <a:effectLst/>
                <a:latin typeface="+mn-lt"/>
                <a:ea typeface="+mn-ea"/>
                <a:cs typeface="+mn-cs"/>
              </a:rPr>
              <a:t>преморбидных</a:t>
            </a:r>
            <a:r>
              <a:rPr lang="ru-RU" sz="1200" b="0" i="0" kern="1200" dirty="0" smtClean="0">
                <a:solidFill>
                  <a:schemeClr val="tx1"/>
                </a:solidFill>
                <a:effectLst/>
                <a:latin typeface="+mn-lt"/>
                <a:ea typeface="+mn-ea"/>
                <a:cs typeface="+mn-cs"/>
              </a:rPr>
              <a:t> свойств при одновременном наличии аффективных нарушений с длительным их течением. За один-два года до манифестации наблюдается увеличение тяжести проявлений аффективных расстройств. </a:t>
            </a:r>
            <a:r>
              <a:rPr lang="ru-RU" sz="1200" b="0" i="0" kern="1200" dirty="0" err="1" smtClean="0">
                <a:solidFill>
                  <a:schemeClr val="tx1"/>
                </a:solidFill>
                <a:effectLst/>
                <a:latin typeface="+mn-lt"/>
                <a:ea typeface="+mn-ea"/>
                <a:cs typeface="+mn-cs"/>
              </a:rPr>
              <a:t>Манифестный</a:t>
            </a:r>
            <a:r>
              <a:rPr lang="ru-RU" sz="1200" b="0" i="0" kern="1200" dirty="0" smtClean="0">
                <a:solidFill>
                  <a:schemeClr val="tx1"/>
                </a:solidFill>
                <a:effectLst/>
                <a:latin typeface="+mn-lt"/>
                <a:ea typeface="+mn-ea"/>
                <a:cs typeface="+mn-cs"/>
              </a:rPr>
              <a:t> приступ чаще развивается </a:t>
            </a:r>
            <a:r>
              <a:rPr lang="ru-RU" sz="1200" b="0" i="0" kern="1200" dirty="0" err="1" smtClean="0">
                <a:solidFill>
                  <a:schemeClr val="tx1"/>
                </a:solidFill>
                <a:effectLst/>
                <a:latin typeface="+mn-lt"/>
                <a:ea typeface="+mn-ea"/>
                <a:cs typeface="+mn-cs"/>
              </a:rPr>
              <a:t>аутохтонно</a:t>
            </a:r>
            <a:r>
              <a:rPr lang="ru-RU" sz="1200" b="0" i="0" kern="1200" dirty="0" smtClean="0">
                <a:solidFill>
                  <a:schemeClr val="tx1"/>
                </a:solidFill>
                <a:effectLst/>
                <a:latin typeface="+mn-lt"/>
                <a:ea typeface="+mn-ea"/>
                <a:cs typeface="+mn-cs"/>
              </a:rPr>
              <a:t>, реже его проявления возникают на фоне психогений или </a:t>
            </a:r>
            <a:r>
              <a:rPr lang="ru-RU" sz="1200" b="0" i="0" kern="1200" dirty="0" err="1" smtClean="0">
                <a:solidFill>
                  <a:schemeClr val="tx1"/>
                </a:solidFill>
                <a:effectLst/>
                <a:latin typeface="+mn-lt"/>
                <a:ea typeface="+mn-ea"/>
                <a:cs typeface="+mn-cs"/>
              </a:rPr>
              <a:t>соматогений</a:t>
            </a:r>
            <a:r>
              <a:rPr lang="ru-RU" sz="1200" b="0" i="0" kern="1200" dirty="0" smtClean="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ru-RU" sz="1200" b="0" i="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b="0" i="0" kern="1200" dirty="0" smtClean="0">
                <a:solidFill>
                  <a:schemeClr val="tx1"/>
                </a:solidFill>
                <a:effectLst/>
                <a:latin typeface="+mn-lt"/>
                <a:ea typeface="+mn-ea"/>
                <a:cs typeface="+mn-cs"/>
              </a:rPr>
              <a:t>	В клинической картине преобладают бредовые расстройства, а приступ протекает по типу параноидного психоза с острыми проявлениями синдрома Кандинского — Клерамбо. В связи с преобладанием различных типологических форм бреда выделяется </a:t>
            </a:r>
            <a:r>
              <a:rPr lang="ru-RU" sz="1200" b="1" i="0" kern="1200" dirty="0" smtClean="0">
                <a:solidFill>
                  <a:schemeClr val="tx1"/>
                </a:solidFill>
                <a:effectLst/>
                <a:latin typeface="+mn-lt"/>
                <a:ea typeface="+mn-ea"/>
                <a:cs typeface="+mn-cs"/>
              </a:rPr>
              <a:t>вариант</a:t>
            </a:r>
            <a:r>
              <a:rPr lang="ru-RU" sz="1200" b="0" i="0" kern="1200" dirty="0" smtClean="0">
                <a:solidFill>
                  <a:schemeClr val="tx1"/>
                </a:solidFill>
                <a:effectLst/>
                <a:latin typeface="+mn-lt"/>
                <a:ea typeface="+mn-ea"/>
                <a:cs typeface="+mn-cs"/>
              </a:rPr>
              <a:t> </a:t>
            </a:r>
            <a:r>
              <a:rPr lang="ru-RU" sz="1200" b="1" i="0" kern="1200" dirty="0" smtClean="0">
                <a:solidFill>
                  <a:schemeClr val="tx1"/>
                </a:solidFill>
                <a:effectLst/>
                <a:latin typeface="+mn-lt"/>
                <a:ea typeface="+mn-ea"/>
                <a:cs typeface="+mn-cs"/>
              </a:rPr>
              <a:t>с картиной острого параноидного синдрома</a:t>
            </a:r>
            <a:r>
              <a:rPr lang="ru-RU" sz="1200" b="0" i="0" kern="1200" dirty="0" smtClean="0">
                <a:solidFill>
                  <a:schemeClr val="tx1"/>
                </a:solidFill>
                <a:effectLst/>
                <a:latin typeface="+mn-lt"/>
                <a:ea typeface="+mn-ea"/>
                <a:cs typeface="+mn-cs"/>
              </a:rPr>
              <a:t>, определяющегося бредом восприятия с отдельными элементами </a:t>
            </a:r>
            <a:r>
              <a:rPr lang="ru-RU" sz="1200" b="0" i="0" kern="1200" dirty="0" err="1" smtClean="0">
                <a:solidFill>
                  <a:schemeClr val="tx1"/>
                </a:solidFill>
                <a:effectLst/>
                <a:latin typeface="+mn-lt"/>
                <a:ea typeface="+mn-ea"/>
                <a:cs typeface="+mn-cs"/>
              </a:rPr>
              <a:t>интерпретативного</a:t>
            </a:r>
            <a:r>
              <a:rPr lang="ru-RU" sz="1200" b="0" i="0" kern="1200" dirty="0" smtClean="0">
                <a:solidFill>
                  <a:schemeClr val="tx1"/>
                </a:solidFill>
                <a:effectLst/>
                <a:latin typeface="+mn-lt"/>
                <a:ea typeface="+mn-ea"/>
                <a:cs typeface="+mn-cs"/>
              </a:rPr>
              <a:t> бреда, </a:t>
            </a:r>
            <a:r>
              <a:rPr lang="ru-RU" sz="1200" b="1" i="0" kern="1200" dirty="0" smtClean="0">
                <a:solidFill>
                  <a:schemeClr val="tx1"/>
                </a:solidFill>
                <a:effectLst/>
                <a:latin typeface="+mn-lt"/>
                <a:ea typeface="+mn-ea"/>
                <a:cs typeface="+mn-cs"/>
              </a:rPr>
              <a:t>вариант с развитием острого параноидного психоза </a:t>
            </a:r>
            <a:r>
              <a:rPr lang="ru-RU" sz="1200" b="0" i="0" kern="1200" dirty="0" smtClean="0">
                <a:solidFill>
                  <a:schemeClr val="tx1"/>
                </a:solidFill>
                <a:effectLst/>
                <a:latin typeface="+mn-lt"/>
                <a:ea typeface="+mn-ea"/>
                <a:cs typeface="+mn-cs"/>
              </a:rPr>
              <a:t>при наличии наглядно-образного бреда с элементами интерпретации, а также </a:t>
            </a:r>
            <a:r>
              <a:rPr lang="ru-RU" sz="1200" b="1" i="0" kern="1200" dirty="0" smtClean="0">
                <a:solidFill>
                  <a:schemeClr val="tx1"/>
                </a:solidFill>
                <a:effectLst/>
                <a:latin typeface="+mn-lt"/>
                <a:ea typeface="+mn-ea"/>
                <a:cs typeface="+mn-cs"/>
              </a:rPr>
              <a:t>вариант</a:t>
            </a:r>
            <a:r>
              <a:rPr lang="ru-RU" sz="1200" b="0" i="0" kern="1200" dirty="0" smtClean="0">
                <a:solidFill>
                  <a:schemeClr val="tx1"/>
                </a:solidFill>
                <a:effectLst/>
                <a:latin typeface="+mn-lt"/>
                <a:ea typeface="+mn-ea"/>
                <a:cs typeface="+mn-cs"/>
              </a:rPr>
              <a:t> </a:t>
            </a:r>
            <a:r>
              <a:rPr lang="ru-RU" sz="1200" b="1" i="0" kern="1200" dirty="0" smtClean="0">
                <a:solidFill>
                  <a:schemeClr val="tx1"/>
                </a:solidFill>
                <a:effectLst/>
                <a:latin typeface="+mn-lt"/>
                <a:ea typeface="+mn-ea"/>
                <a:cs typeface="+mn-cs"/>
              </a:rPr>
              <a:t>острого параноидного синдрома (Кандинского-Клерамбо)</a:t>
            </a:r>
            <a:r>
              <a:rPr lang="ru-RU" sz="1200" b="0" i="0" kern="1200" dirty="0" smtClean="0">
                <a:solidFill>
                  <a:schemeClr val="tx1"/>
                </a:solidFill>
                <a:effectLst/>
                <a:latin typeface="+mn-lt"/>
                <a:ea typeface="+mn-ea"/>
                <a:cs typeface="+mn-cs"/>
              </a:rPr>
              <a:t> с несистематизированным </a:t>
            </a:r>
            <a:r>
              <a:rPr lang="ru-RU" sz="1200" b="0" i="0" kern="1200" dirty="0" err="1" smtClean="0">
                <a:solidFill>
                  <a:schemeClr val="tx1"/>
                </a:solidFill>
                <a:effectLst/>
                <a:latin typeface="+mn-lt"/>
                <a:ea typeface="+mn-ea"/>
                <a:cs typeface="+mn-cs"/>
              </a:rPr>
              <a:t>интерпретативным</a:t>
            </a:r>
            <a:r>
              <a:rPr lang="ru-RU" sz="1200" b="0" i="0" kern="1200" dirty="0" smtClean="0">
                <a:solidFill>
                  <a:schemeClr val="tx1"/>
                </a:solidFill>
                <a:effectLst/>
                <a:latin typeface="+mn-lt"/>
                <a:ea typeface="+mn-ea"/>
                <a:cs typeface="+mn-cs"/>
              </a:rPr>
              <a:t> бредом и элементами чувственного бреда</a:t>
            </a:r>
            <a:endParaRPr lang="ru-RU" dirty="0"/>
          </a:p>
        </p:txBody>
      </p:sp>
      <p:sp>
        <p:nvSpPr>
          <p:cNvPr id="4" name="Номер слайда 3"/>
          <p:cNvSpPr>
            <a:spLocks noGrp="1"/>
          </p:cNvSpPr>
          <p:nvPr>
            <p:ph type="sldNum" sz="quarter" idx="10"/>
          </p:nvPr>
        </p:nvSpPr>
        <p:spPr/>
        <p:txBody>
          <a:bodyPr/>
          <a:lstStyle/>
          <a:p>
            <a:fld id="{19C7E22F-49C9-4235-86E0-B93F310AB1BE}" type="slidenum">
              <a:rPr lang="ru-RU" smtClean="0"/>
              <a:pPr/>
              <a:t>4</a:t>
            </a:fld>
            <a:endParaRPr lang="ru-RU"/>
          </a:p>
        </p:txBody>
      </p:sp>
    </p:spTree>
    <p:extLst>
      <p:ext uri="{BB962C8B-B14F-4D97-AF65-F5344CB8AC3E}">
        <p14:creationId xmlns:p14="http://schemas.microsoft.com/office/powerpoint/2010/main" xmlns="" val="9227931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1" i="0" u="none" strike="noStrike" kern="1200" baseline="0" dirty="0" smtClean="0">
                <a:solidFill>
                  <a:schemeClr val="tx1"/>
                </a:solidFill>
                <a:latin typeface="+mn-lt"/>
                <a:ea typeface="+mn-ea"/>
                <a:cs typeface="+mn-cs"/>
              </a:rPr>
              <a:t>СЛУЧАЙ 1  </a:t>
            </a:r>
            <a:r>
              <a:rPr lang="ru-RU" sz="1200" b="0" i="0" u="none" strike="noStrike" kern="1200" baseline="0" dirty="0" smtClean="0">
                <a:solidFill>
                  <a:schemeClr val="tx1"/>
                </a:solidFill>
                <a:latin typeface="+mn-lt"/>
                <a:ea typeface="+mn-ea"/>
                <a:cs typeface="+mn-cs"/>
              </a:rPr>
              <a:t>Б.Н.Е. - 45 лет.</a:t>
            </a:r>
          </a:p>
          <a:p>
            <a:endParaRPr lang="ru-RU" sz="1200" b="0" i="0" u="none" strike="noStrike" kern="1200" baseline="0" dirty="0" smtClean="0">
              <a:solidFill>
                <a:schemeClr val="tx1"/>
              </a:solidFill>
              <a:latin typeface="+mn-lt"/>
              <a:ea typeface="+mn-ea"/>
              <a:cs typeface="+mn-cs"/>
            </a:endParaRPr>
          </a:p>
          <a:p>
            <a:r>
              <a:rPr lang="ru-RU" sz="1200" b="1" i="0" u="none" strike="noStrike" kern="1200" baseline="0" dirty="0" smtClean="0">
                <a:solidFill>
                  <a:schemeClr val="tx1"/>
                </a:solidFill>
                <a:latin typeface="+mn-lt"/>
                <a:ea typeface="+mn-ea"/>
                <a:cs typeface="+mn-cs"/>
              </a:rPr>
              <a:t>	</a:t>
            </a:r>
            <a:r>
              <a:rPr lang="ru-RU" sz="1200" b="1" i="0" u="sng" strike="noStrike" kern="1200" baseline="0" dirty="0" smtClean="0">
                <a:solidFill>
                  <a:schemeClr val="tx1"/>
                </a:solidFill>
                <a:latin typeface="+mn-lt"/>
                <a:ea typeface="+mn-ea"/>
                <a:cs typeface="+mn-cs"/>
              </a:rPr>
              <a:t>Из анамнеза: </a:t>
            </a:r>
            <a:r>
              <a:rPr lang="ru-RU" sz="1200" b="0" i="0" u="none" strike="noStrike" kern="1200" baseline="0" dirty="0" smtClean="0">
                <a:solidFill>
                  <a:schemeClr val="tx1"/>
                </a:solidFill>
                <a:latin typeface="+mn-lt"/>
                <a:ea typeface="+mn-ea"/>
                <a:cs typeface="+mn-cs"/>
              </a:rPr>
              <a:t>Мать больного страдала эмоциональными расстройствами: у нее периодически наблюдались </a:t>
            </a:r>
            <a:r>
              <a:rPr lang="ru-RU" sz="1200" b="0" i="0" u="none" strike="noStrike" kern="1200" baseline="0" dirty="0" err="1" smtClean="0">
                <a:solidFill>
                  <a:schemeClr val="tx1"/>
                </a:solidFill>
                <a:latin typeface="+mn-lt"/>
                <a:ea typeface="+mn-ea"/>
                <a:cs typeface="+mn-cs"/>
              </a:rPr>
              <a:t>субдепрессивные</a:t>
            </a:r>
            <a:r>
              <a:rPr lang="ru-RU" sz="1200" b="0" i="0" u="none" strike="noStrike" kern="1200" baseline="0" dirty="0" smtClean="0">
                <a:solidFill>
                  <a:schemeClr val="tx1"/>
                </a:solidFill>
                <a:latin typeface="+mn-lt"/>
                <a:ea typeface="+mn-ea"/>
                <a:cs typeface="+mn-cs"/>
              </a:rPr>
              <a:t> и </a:t>
            </a:r>
            <a:r>
              <a:rPr lang="ru-RU" sz="1200" b="0" i="0" u="none" strike="noStrike" kern="1200" baseline="0" dirty="0" err="1" smtClean="0">
                <a:solidFill>
                  <a:schemeClr val="tx1"/>
                </a:solidFill>
                <a:latin typeface="+mn-lt"/>
                <a:ea typeface="+mn-ea"/>
                <a:cs typeface="+mn-cs"/>
              </a:rPr>
              <a:t>гипоманиакальные</a:t>
            </a:r>
            <a:r>
              <a:rPr lang="ru-RU" sz="1200" b="0" i="0" u="none" strike="noStrike" kern="1200" baseline="0" dirty="0" smtClean="0">
                <a:solidFill>
                  <a:schemeClr val="tx1"/>
                </a:solidFill>
                <a:latin typeface="+mn-lt"/>
                <a:ea typeface="+mn-ea"/>
                <a:cs typeface="+mn-cs"/>
              </a:rPr>
              <a:t> состояния. Лечилась в психиатрических больницах с диагнозом «циклотимия». Пациент родился в срок, от нормально протекавшей беременности. Раннее развитие без каких-либо отклонений от нормы. В школе учился хорошо, после ее окончания поступил на экономический факультет университета, который успешно закончил. После окончания института организовал и возглавил фирму. Имеет деловые связи и зарубежные контакты. По характеру общительный, активный и целеустремленный. Женат, имеет дочь 10 лет. Взаимоотношения в семье хорошие.</a:t>
            </a:r>
          </a:p>
          <a:p>
            <a:r>
              <a:rPr lang="ru-RU" sz="1200" b="1" i="0" u="none" strike="noStrike" kern="1200" baseline="0" dirty="0" smtClean="0">
                <a:solidFill>
                  <a:schemeClr val="tx1"/>
                </a:solidFill>
                <a:latin typeface="+mn-lt"/>
                <a:ea typeface="+mn-ea"/>
                <a:cs typeface="+mn-cs"/>
              </a:rPr>
              <a:t>	</a:t>
            </a:r>
            <a:r>
              <a:rPr lang="ru-RU" sz="1200" b="1" i="0" u="sng" strike="noStrike" kern="1200" baseline="0" dirty="0" smtClean="0">
                <a:solidFill>
                  <a:schemeClr val="tx1"/>
                </a:solidFill>
                <a:latin typeface="+mn-lt"/>
                <a:ea typeface="+mn-ea"/>
                <a:cs typeface="+mn-cs"/>
              </a:rPr>
              <a:t>Настоящее заболевание: </a:t>
            </a:r>
            <a:r>
              <a:rPr lang="ru-RU" sz="1200" b="0" i="0" u="none" strike="noStrike" kern="1200" baseline="0" dirty="0" smtClean="0">
                <a:solidFill>
                  <a:schemeClr val="tx1"/>
                </a:solidFill>
                <a:latin typeface="+mn-lt"/>
                <a:ea typeface="+mn-ea"/>
                <a:cs typeface="+mn-cs"/>
              </a:rPr>
              <a:t>по словам пациента и его жены, за 5 лет до госпитализации почувствовал особый прилив сил и энергии. Все легко удавалось, спал по 3—4 ч в сутки, не чувствуя никакой усталости. При этом нередко был резок и груб с родными и подчиненными. Появилась подозрительность: записывал номера машин, которые припарковались около его дома. Считал, что в них могут находиться следящие за ним люди из конкурирующих фирм. Был помещен в клинику по настоянию жены после того, как он, без достаточных на то оснований устроил грандиозный банкет в ресторане для сотрудников фирмы и знакомых, растратив на это большую сумму денег фирмы.</a:t>
            </a:r>
          </a:p>
          <a:p>
            <a:r>
              <a:rPr lang="ru-RU" sz="1200" b="1" i="0" u="none" strike="noStrike" kern="1200" baseline="0" dirty="0" smtClean="0">
                <a:solidFill>
                  <a:schemeClr val="tx1"/>
                </a:solidFill>
                <a:latin typeface="+mn-lt"/>
                <a:ea typeface="+mn-ea"/>
                <a:cs typeface="+mn-cs"/>
              </a:rPr>
              <a:t>	</a:t>
            </a:r>
            <a:r>
              <a:rPr lang="ru-RU" sz="1200" b="1" i="0" u="sng" strike="noStrike" kern="1200" baseline="0" dirty="0" smtClean="0">
                <a:solidFill>
                  <a:schemeClr val="tx1"/>
                </a:solidFill>
                <a:latin typeface="+mn-lt"/>
                <a:ea typeface="+mn-ea"/>
                <a:cs typeface="+mn-cs"/>
              </a:rPr>
              <a:t>Психическое состояние: </a:t>
            </a:r>
            <a:r>
              <a:rPr lang="ru-RU" sz="1200" b="0" i="0" u="none" strike="noStrike" kern="1200" baseline="0" dirty="0" smtClean="0">
                <a:solidFill>
                  <a:schemeClr val="tx1"/>
                </a:solidFill>
                <a:latin typeface="+mn-lt"/>
                <a:ea typeface="+mn-ea"/>
                <a:cs typeface="+mn-cs"/>
              </a:rPr>
              <a:t>сознание ясное, ориентирован во времени и обстановке. Знает, что находится в психиатрической больнице. Больным себя не считает. Поступление в клинику объясняет тем, что не противится уговорам жены. Считает также, что, может быть, ему нужно побольше спать. Многословен; рассказывает о своих обширных планах, опасается преследования конкурентов. Заявляет, что у него достаточно сил и понимания ситуации, чтобы расстроить планы своих врагов.</a:t>
            </a:r>
          </a:p>
          <a:p>
            <a:r>
              <a:rPr lang="ru-RU" sz="1200" b="0" i="0" u="none" strike="noStrike" kern="1200" baseline="0" dirty="0" smtClean="0">
                <a:solidFill>
                  <a:schemeClr val="tx1"/>
                </a:solidFill>
                <a:latin typeface="+mn-lt"/>
                <a:ea typeface="+mn-ea"/>
                <a:cs typeface="+mn-cs"/>
              </a:rPr>
              <a:t>	</a:t>
            </a:r>
            <a:r>
              <a:rPr lang="ru-RU" sz="1200" b="1" i="0" u="sng" strike="noStrike" kern="1200" baseline="0" dirty="0" smtClean="0">
                <a:solidFill>
                  <a:schemeClr val="tx1"/>
                </a:solidFill>
                <a:latin typeface="+mn-lt"/>
                <a:ea typeface="+mn-ea"/>
                <a:cs typeface="+mn-cs"/>
              </a:rPr>
              <a:t>Динамика, </a:t>
            </a:r>
            <a:r>
              <a:rPr lang="ru-RU" sz="1200" b="1" i="0" u="sng" strike="noStrike" kern="1200" baseline="0" dirty="0" err="1" smtClean="0">
                <a:solidFill>
                  <a:schemeClr val="tx1"/>
                </a:solidFill>
                <a:latin typeface="+mn-lt"/>
                <a:ea typeface="+mn-ea"/>
                <a:cs typeface="+mn-cs"/>
              </a:rPr>
              <a:t>катамнез</a:t>
            </a:r>
            <a:r>
              <a:rPr lang="ru-RU" sz="1200" b="1" i="0" u="sng" strike="noStrike" kern="1200" baseline="0" dirty="0" smtClean="0">
                <a:solidFill>
                  <a:schemeClr val="tx1"/>
                </a:solidFill>
                <a:latin typeface="+mn-lt"/>
                <a:ea typeface="+mn-ea"/>
                <a:cs typeface="+mn-cs"/>
              </a:rPr>
              <a:t>: </a:t>
            </a:r>
            <a:r>
              <a:rPr lang="ru-RU" sz="1200" b="0" i="0" u="none" strike="noStrike" kern="1200" baseline="0" dirty="0" smtClean="0">
                <a:solidFill>
                  <a:schemeClr val="tx1"/>
                </a:solidFill>
                <a:latin typeface="+mn-lt"/>
                <a:ea typeface="+mn-ea"/>
                <a:cs typeface="+mn-cs"/>
              </a:rPr>
              <a:t>За период госпитализации на фоне проведенной </a:t>
            </a:r>
            <a:r>
              <a:rPr lang="ru-RU" sz="1200" b="1" i="0" u="none" strike="noStrike" kern="1200" baseline="0" dirty="0" smtClean="0">
                <a:solidFill>
                  <a:schemeClr val="tx1"/>
                </a:solidFill>
                <a:latin typeface="+mn-lt"/>
                <a:ea typeface="+mn-ea"/>
                <a:cs typeface="+mn-cs"/>
              </a:rPr>
              <a:t>терапии</a:t>
            </a:r>
            <a:r>
              <a:rPr lang="ru-RU" sz="1200" b="0" i="0" u="none" strike="noStrike" kern="1200" baseline="0" dirty="0" smtClean="0">
                <a:solidFill>
                  <a:schemeClr val="tx1"/>
                </a:solidFill>
                <a:latin typeface="+mn-lt"/>
                <a:ea typeface="+mn-ea"/>
                <a:cs typeface="+mn-cs"/>
              </a:rPr>
              <a:t>, выписался из больницы в состоянии полной ремиссии. С критикой относится к перенесенному псих. расстройству. Упорядочились поведение и эмоциональное состояние, нормализовался сон. Вернулся к выполнению обязанностей руководителя фирмы. Ездил в командировки для ведения переговоров со своими компаньонами. Спустя 4 года возник рецидив психического расстройства: ухудшился сон, появились двигательное возбуждение, повышенные стремление к деятельности и отвлекаемость: начав какое-либо дело, не доводил его до конца, фон настроения был неадекватно повышен; высказывал грандиозные планы о реорганизации и расширении форм деятельности фирмы. Одновременно был озабочен якобы возобновившимся преследованием со стороны конкурентов. По его словам, они не только организовали за ним постоянное наблюдение, но и прослушивают его телефоны. Изменилось отношение к близким: стал резким, бестактным, не проявлял свойственной ему ранее заботы и внимания к дочери. </a:t>
            </a:r>
          </a:p>
          <a:p>
            <a:endParaRPr lang="ru-RU" sz="1200" b="0" i="0" u="none" strike="noStrike" kern="1200" baseline="0" dirty="0" smtClean="0">
              <a:solidFill>
                <a:schemeClr val="tx1"/>
              </a:solidFill>
              <a:latin typeface="+mn-lt"/>
              <a:ea typeface="+mn-ea"/>
              <a:cs typeface="+mn-cs"/>
            </a:endParaRPr>
          </a:p>
          <a:p>
            <a:endParaRPr lang="ru-RU" sz="1200" b="0" i="0" u="none" strike="noStrike" kern="1200" baseline="0" dirty="0" smtClean="0">
              <a:solidFill>
                <a:schemeClr val="tx1"/>
              </a:solidFill>
              <a:latin typeface="+mn-lt"/>
              <a:ea typeface="+mn-ea"/>
              <a:cs typeface="+mn-cs"/>
            </a:endParaRPr>
          </a:p>
          <a:p>
            <a:r>
              <a:rPr lang="ru-RU" sz="1200" b="0" i="0" u="none" strike="noStrike" kern="1200" baseline="0" dirty="0" smtClean="0">
                <a:solidFill>
                  <a:schemeClr val="tx1"/>
                </a:solidFill>
                <a:latin typeface="+mn-lt"/>
                <a:ea typeface="+mn-ea"/>
                <a:cs typeface="+mn-cs"/>
              </a:rPr>
              <a:t>	</a:t>
            </a:r>
            <a:r>
              <a:rPr lang="ru-RU" sz="1200" b="1" i="0" u="sng" strike="noStrike" kern="1200" baseline="0" dirty="0" smtClean="0">
                <a:solidFill>
                  <a:schemeClr val="tx1"/>
                </a:solidFill>
                <a:latin typeface="+mn-lt"/>
                <a:ea typeface="+mn-ea"/>
                <a:cs typeface="+mn-cs"/>
              </a:rPr>
              <a:t>Выводы: </a:t>
            </a:r>
            <a:r>
              <a:rPr lang="ru-RU" sz="1200" b="0" i="0" u="none" strike="noStrike" kern="1200" baseline="0" dirty="0" smtClean="0">
                <a:solidFill>
                  <a:schemeClr val="tx1"/>
                </a:solidFill>
                <a:latin typeface="+mn-lt"/>
                <a:ea typeface="+mn-ea"/>
                <a:cs typeface="+mn-cs"/>
              </a:rPr>
              <a:t>В клинической картине заболевания можно видеть сосуществование как бы 2 психопатологических проявлений — </a:t>
            </a:r>
            <a:r>
              <a:rPr lang="ru-RU" sz="1200" b="0" i="0" u="none" strike="noStrike" kern="1200" baseline="0" dirty="0" err="1" smtClean="0">
                <a:solidFill>
                  <a:schemeClr val="tx1"/>
                </a:solidFill>
                <a:latin typeface="+mn-lt"/>
                <a:ea typeface="+mn-ea"/>
                <a:cs typeface="+mn-cs"/>
              </a:rPr>
              <a:t>гипоманиакальных</a:t>
            </a:r>
            <a:r>
              <a:rPr lang="ru-RU" sz="1200" b="0" i="0" u="none" strike="noStrike" kern="1200" baseline="0" dirty="0" smtClean="0">
                <a:solidFill>
                  <a:schemeClr val="tx1"/>
                </a:solidFill>
                <a:latin typeface="+mn-lt"/>
                <a:ea typeface="+mn-ea"/>
                <a:cs typeface="+mn-cs"/>
              </a:rPr>
              <a:t> состояний и бредовых идей, не вытекающих непосредственно из имеющихся аффективных расстройств. Кроме того наблюдаются также несвойственные аффективным психозам изменения личности в виде нарастающего эмоционального дефекта, характерного для шизофрении. </a:t>
            </a:r>
            <a:endParaRPr lang="ru-RU" dirty="0"/>
          </a:p>
        </p:txBody>
      </p:sp>
      <p:sp>
        <p:nvSpPr>
          <p:cNvPr id="4" name="Номер слайда 3"/>
          <p:cNvSpPr>
            <a:spLocks noGrp="1"/>
          </p:cNvSpPr>
          <p:nvPr>
            <p:ph type="sldNum" sz="quarter" idx="10"/>
          </p:nvPr>
        </p:nvSpPr>
        <p:spPr/>
        <p:txBody>
          <a:bodyPr/>
          <a:lstStyle/>
          <a:p>
            <a:fld id="{19C7E22F-49C9-4235-86E0-B93F310AB1BE}" type="slidenum">
              <a:rPr lang="ru-RU" smtClean="0"/>
              <a:pPr/>
              <a:t>5</a:t>
            </a:fld>
            <a:endParaRPr lang="ru-RU"/>
          </a:p>
        </p:txBody>
      </p:sp>
    </p:spTree>
    <p:extLst>
      <p:ext uri="{BB962C8B-B14F-4D97-AF65-F5344CB8AC3E}">
        <p14:creationId xmlns:p14="http://schemas.microsoft.com/office/powerpoint/2010/main" xmlns="" val="13045831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i="0" u="none" strike="noStrike" kern="1200" baseline="0" dirty="0" smtClean="0">
                <a:solidFill>
                  <a:schemeClr val="tx1"/>
                </a:solidFill>
                <a:latin typeface="+mn-lt"/>
                <a:ea typeface="+mn-ea"/>
                <a:cs typeface="+mn-cs"/>
              </a:rPr>
              <a:t>СЛУЧАЙ 2  </a:t>
            </a:r>
            <a:r>
              <a:rPr lang="ru-RU" sz="1200" b="0" i="0" u="none" strike="noStrike" kern="1200" baseline="0" dirty="0" smtClean="0">
                <a:solidFill>
                  <a:schemeClr val="tx1"/>
                </a:solidFill>
                <a:latin typeface="+mn-lt"/>
                <a:ea typeface="+mn-ea"/>
                <a:cs typeface="+mn-cs"/>
              </a:rPr>
              <a:t>В.В.П. -27 лет.</a:t>
            </a:r>
          </a:p>
          <a:p>
            <a:pPr marL="0" marR="0" lvl="0" indent="0" algn="l" defTabSz="914400" rtl="0" eaLnBrk="1" fontAlgn="auto" latinLnBrk="0" hangingPunct="1">
              <a:lnSpc>
                <a:spcPct val="100000"/>
              </a:lnSpc>
              <a:spcBef>
                <a:spcPts val="0"/>
              </a:spcBef>
              <a:spcAft>
                <a:spcPts val="0"/>
              </a:spcAft>
              <a:buClrTx/>
              <a:buSzTx/>
              <a:buFontTx/>
              <a:buNone/>
              <a:tabLst/>
              <a:defRPr/>
            </a:pPr>
            <a:endParaRPr lang="ru-RU" sz="1200" b="0" i="0" u="none" strike="noStrike" kern="1200" baseline="0" dirty="0" smtClean="0">
              <a:solidFill>
                <a:schemeClr val="tx1"/>
              </a:solidFill>
              <a:latin typeface="+mn-lt"/>
              <a:ea typeface="+mn-ea"/>
              <a:cs typeface="+mn-cs"/>
            </a:endParaRPr>
          </a:p>
          <a:p>
            <a:r>
              <a:rPr lang="ru-RU" sz="1200" b="1" i="0" u="none" strike="noStrike" kern="1200" baseline="0" dirty="0" smtClean="0">
                <a:solidFill>
                  <a:schemeClr val="tx1"/>
                </a:solidFill>
                <a:latin typeface="+mn-lt"/>
                <a:ea typeface="+mn-ea"/>
                <a:cs typeface="+mn-cs"/>
              </a:rPr>
              <a:t>	</a:t>
            </a:r>
            <a:r>
              <a:rPr lang="ru-RU" sz="1200" b="1" i="0" u="sng" strike="noStrike" kern="1200" baseline="0" dirty="0" smtClean="0">
                <a:solidFill>
                  <a:schemeClr val="tx1"/>
                </a:solidFill>
                <a:latin typeface="+mn-lt"/>
                <a:ea typeface="+mn-ea"/>
                <a:cs typeface="+mn-cs"/>
              </a:rPr>
              <a:t>Из анамнеза: </a:t>
            </a:r>
            <a:r>
              <a:rPr lang="ru-RU" sz="1200" b="0" i="0" kern="1200" dirty="0" smtClean="0">
                <a:solidFill>
                  <a:schemeClr val="tx1"/>
                </a:solidFill>
                <a:effectLst/>
                <a:latin typeface="+mn-lt"/>
                <a:ea typeface="+mn-ea"/>
                <a:cs typeface="+mn-cs"/>
              </a:rPr>
              <a:t>Родился старшим в семье, есть еще 2 братьев. После школы учился в ВУЗе, но не закончил, начал перебиваться подработками. Последние 2 года нигде не работает. Не женат, детей нет. На фоне безработицы увлекся изучением истории религии и оккультизма. Из семейной истории известно, что отец в свое время проходил лечение от депрессии, которая развилась после потери работы. </a:t>
            </a:r>
          </a:p>
          <a:p>
            <a:r>
              <a:rPr lang="ru-RU" sz="1200" b="0" i="0" kern="1200" dirty="0" smtClean="0">
                <a:solidFill>
                  <a:schemeClr val="tx1"/>
                </a:solidFill>
                <a:effectLst/>
                <a:latin typeface="+mn-lt"/>
                <a:ea typeface="+mn-ea"/>
                <a:cs typeface="+mn-cs"/>
              </a:rPr>
              <a:t>	</a:t>
            </a:r>
            <a:r>
              <a:rPr lang="ru-RU" sz="1200" b="1" i="0" u="sng" strike="noStrike" kern="1200" baseline="0" dirty="0" smtClean="0">
                <a:solidFill>
                  <a:schemeClr val="tx1"/>
                </a:solidFill>
                <a:latin typeface="+mn-lt"/>
                <a:ea typeface="+mn-ea"/>
                <a:cs typeface="+mn-cs"/>
              </a:rPr>
              <a:t>Настоящее заболевание:</a:t>
            </a:r>
            <a:r>
              <a:rPr lang="ru-RU" sz="1200" b="0" i="0" u="none" strike="noStrike" kern="1200" baseline="0" dirty="0" smtClean="0">
                <a:solidFill>
                  <a:schemeClr val="tx1"/>
                </a:solidFill>
                <a:latin typeface="+mn-lt"/>
                <a:ea typeface="+mn-ea"/>
                <a:cs typeface="+mn-cs"/>
              </a:rPr>
              <a:t> </a:t>
            </a:r>
            <a:r>
              <a:rPr lang="ru-RU" sz="1200" b="0" i="0" kern="1200" dirty="0" smtClean="0">
                <a:solidFill>
                  <a:schemeClr val="tx1"/>
                </a:solidFill>
                <a:effectLst/>
                <a:latin typeface="+mn-lt"/>
                <a:ea typeface="+mn-ea"/>
                <a:cs typeface="+mn-cs"/>
              </a:rPr>
              <a:t>После попадания в аварию в 2016 году пациента начали беспокоить частые головные боли, головокружения. Вскоре после ДТП начались проблемы в общении с окружающими. Обратился за помощью к психиатру, рассказал о симптомах, о том, что появились сложности в общении, так как, по словам пациента, «близкие и друзья не разделяют его взгляды на религию», проходил лечение по диагнозу </a:t>
            </a:r>
            <a:r>
              <a:rPr lang="ru-RU" sz="1200" b="0" i="0" kern="1200" dirty="0" err="1" smtClean="0">
                <a:solidFill>
                  <a:schemeClr val="tx1"/>
                </a:solidFill>
                <a:effectLst/>
                <a:latin typeface="+mn-lt"/>
                <a:ea typeface="+mn-ea"/>
                <a:cs typeface="+mn-cs"/>
              </a:rPr>
              <a:t>соматоформная</a:t>
            </a:r>
            <a:r>
              <a:rPr lang="ru-RU" sz="1200" b="0" i="0" kern="1200" dirty="0" smtClean="0">
                <a:solidFill>
                  <a:schemeClr val="tx1"/>
                </a:solidFill>
                <a:effectLst/>
                <a:latin typeface="+mn-lt"/>
                <a:ea typeface="+mn-ea"/>
                <a:cs typeface="+mn-cs"/>
              </a:rPr>
              <a:t> дисфункция вегетативной нервной системы. После выписки прекратил общение с родителями, обвинял их в собственной никчемности, в том, что он не смог ничего добиться. Перестал выходить из дома начал увлекаться магическими ритуалами, замкнулся. Искал выход в употреблении алкоголя, совершил попытку суицида.</a:t>
            </a:r>
          </a:p>
          <a:p>
            <a:pPr marL="0" marR="0" lvl="0" indent="0" algn="l" defTabSz="914400" rtl="0" eaLnBrk="1" fontAlgn="auto" latinLnBrk="0" hangingPunct="1">
              <a:lnSpc>
                <a:spcPct val="100000"/>
              </a:lnSpc>
              <a:spcBef>
                <a:spcPts val="0"/>
              </a:spcBef>
              <a:spcAft>
                <a:spcPts val="0"/>
              </a:spcAft>
              <a:buClrTx/>
              <a:buSzTx/>
              <a:buFontTx/>
              <a:buNone/>
              <a:tabLst/>
              <a:defRPr/>
            </a:pPr>
            <a:endParaRPr lang="ru-RU" sz="1200" b="0" i="0" u="none" strike="noStrike" kern="1200" baseline="0" dirty="0" smtClean="0">
              <a:solidFill>
                <a:schemeClr val="tx1"/>
              </a:solidFill>
              <a:latin typeface="+mn-lt"/>
              <a:ea typeface="+mn-ea"/>
              <a:cs typeface="+mn-cs"/>
            </a:endParaRPr>
          </a:p>
          <a:p>
            <a:endParaRPr lang="ru-RU" dirty="0"/>
          </a:p>
        </p:txBody>
      </p:sp>
      <p:sp>
        <p:nvSpPr>
          <p:cNvPr id="4" name="Номер слайда 3"/>
          <p:cNvSpPr>
            <a:spLocks noGrp="1"/>
          </p:cNvSpPr>
          <p:nvPr>
            <p:ph type="sldNum" sz="quarter" idx="10"/>
          </p:nvPr>
        </p:nvSpPr>
        <p:spPr/>
        <p:txBody>
          <a:bodyPr/>
          <a:lstStyle/>
          <a:p>
            <a:fld id="{19C7E22F-49C9-4235-86E0-B93F310AB1BE}" type="slidenum">
              <a:rPr lang="ru-RU" smtClean="0"/>
              <a:pPr/>
              <a:t>6</a:t>
            </a:fld>
            <a:endParaRPr lang="ru-RU"/>
          </a:p>
        </p:txBody>
      </p:sp>
    </p:spTree>
    <p:extLst>
      <p:ext uri="{BB962C8B-B14F-4D97-AF65-F5344CB8AC3E}">
        <p14:creationId xmlns:p14="http://schemas.microsoft.com/office/powerpoint/2010/main" xmlns="" val="9052929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1" i="0" u="none" strike="noStrike" kern="1200" baseline="0" dirty="0" smtClean="0">
                <a:solidFill>
                  <a:schemeClr val="tx1"/>
                </a:solidFill>
                <a:latin typeface="+mn-lt"/>
                <a:ea typeface="+mn-ea"/>
                <a:cs typeface="+mn-cs"/>
              </a:rPr>
              <a:t>СЛУЧАЙ 3  </a:t>
            </a:r>
            <a:r>
              <a:rPr lang="ru-RU" sz="1200" b="0" i="0" u="none" strike="noStrike" kern="1200" baseline="0" dirty="0" smtClean="0">
                <a:solidFill>
                  <a:schemeClr val="tx1"/>
                </a:solidFill>
                <a:latin typeface="+mn-lt"/>
                <a:ea typeface="+mn-ea"/>
                <a:cs typeface="+mn-cs"/>
              </a:rPr>
              <a:t>Д.А.М. -25 лет.</a:t>
            </a:r>
          </a:p>
          <a:p>
            <a:endParaRPr lang="ru-RU" sz="1200" b="0" i="0" u="none" strike="noStrike" kern="1200" baseline="0" dirty="0" smtClean="0">
              <a:solidFill>
                <a:schemeClr val="tx1"/>
              </a:solidFill>
              <a:latin typeface="+mn-lt"/>
              <a:ea typeface="+mn-ea"/>
              <a:cs typeface="+mn-cs"/>
            </a:endParaRPr>
          </a:p>
          <a:p>
            <a:r>
              <a:rPr lang="ru-RU" sz="1200" b="0" i="0" u="none" strike="noStrike" kern="1200" baseline="0" dirty="0" smtClean="0">
                <a:solidFill>
                  <a:schemeClr val="tx1"/>
                </a:solidFill>
                <a:latin typeface="+mn-lt"/>
                <a:ea typeface="+mn-ea"/>
                <a:cs typeface="+mn-cs"/>
              </a:rPr>
              <a:t>Поступил на лечение в психиатрическую клинику в третий раз в связи с повышенным настроением, бессонницей, путаницей в мыслях, ощущением воздействия.</a:t>
            </a:r>
          </a:p>
          <a:p>
            <a:endParaRPr lang="ru-RU" sz="1200" b="0" i="0" u="none" strike="noStrike"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b="0" i="0" u="none" strike="noStrike" kern="1200" baseline="0" dirty="0" smtClean="0">
                <a:solidFill>
                  <a:schemeClr val="tx1"/>
                </a:solidFill>
                <a:latin typeface="+mn-lt"/>
                <a:ea typeface="+mn-ea"/>
                <a:cs typeface="+mn-cs"/>
              </a:rPr>
              <a:t>	</a:t>
            </a:r>
            <a:r>
              <a:rPr lang="ru-RU" sz="1200" b="1" i="0" u="sng" strike="noStrike" kern="1200" baseline="0" dirty="0" smtClean="0">
                <a:solidFill>
                  <a:schemeClr val="tx1"/>
                </a:solidFill>
                <a:latin typeface="+mn-lt"/>
                <a:ea typeface="+mn-ea"/>
                <a:cs typeface="+mn-cs"/>
              </a:rPr>
              <a:t>Из анамнеза: </a:t>
            </a:r>
            <a:r>
              <a:rPr lang="ru-RU" sz="1200" b="0" i="0" u="none" strike="noStrike" kern="1200" baseline="0" dirty="0" smtClean="0">
                <a:solidFill>
                  <a:schemeClr val="tx1"/>
                </a:solidFill>
                <a:latin typeface="+mn-lt"/>
                <a:ea typeface="+mn-ea"/>
                <a:cs typeface="+mn-cs"/>
              </a:rPr>
              <a:t>Пациент является вторым ребенком в семье, старший брат здоров. Бабушка по линии матери лечилась в ПБ с диагнозом шизофрении, но при этом работала до пенсионного возраста. Мать суетливая, не понимает рекомендаций врача; отец военный в отставке, злоупотребляет алкоголем, несколько раз семья переезжала на новое место его службы. Пациент в раннем детстве развивался нормально. Неплохо учился в школе, был заводилой в классе, раздражал брата тем, что встревал во все. Посещал почти все секции дома детского творчества, где работала его мать (вязание, бальные танцы, казачий хор, художественная студия) Занимался парусным спортом. После переезда семьи в столицу, решил закончить школу экстерном. В настоящем обучается в Институте экономики на менеджера ресторанного бизнеса.</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b="0" i="0" u="none" strike="noStrike" kern="1200" baseline="0" dirty="0" smtClean="0">
                <a:solidFill>
                  <a:schemeClr val="tx1"/>
                </a:solidFill>
                <a:latin typeface="+mn-lt"/>
                <a:ea typeface="+mn-ea"/>
                <a:cs typeface="+mn-cs"/>
              </a:rPr>
              <a:t>	</a:t>
            </a:r>
            <a:r>
              <a:rPr lang="ru-RU" sz="1200" b="1" i="0" u="sng" strike="noStrike" kern="1200" baseline="0" dirty="0" smtClean="0">
                <a:solidFill>
                  <a:schemeClr val="tx1"/>
                </a:solidFill>
                <a:latin typeface="+mn-lt"/>
                <a:ea typeface="+mn-ea"/>
                <a:cs typeface="+mn-cs"/>
              </a:rPr>
              <a:t>Настоящее заболевание:</a:t>
            </a:r>
            <a:r>
              <a:rPr lang="ru-RU" sz="1200" b="0" i="0" u="none" strike="noStrike" kern="1200" baseline="0" dirty="0" smtClean="0">
                <a:solidFill>
                  <a:schemeClr val="tx1"/>
                </a:solidFill>
                <a:latin typeface="+mn-lt"/>
                <a:ea typeface="+mn-ea"/>
                <a:cs typeface="+mn-cs"/>
              </a:rPr>
              <a:t>  Впервые психическое состояние ухудшилось в возрасте 8 лет, снизилось настроение, в течение 1 месяца плохо ел, не мог продуктивно заниматься в школе, лечение не проводилось. Подобный приступ подавленности возник в 18 лет, когда женщина 32 лет, с которой он встречался, оставила его. Через месяц решил, что должен спасаться от депрессии учебой и работой. Удивлял преподавателей своей энергией и настойчивостью. Прекрасно сдал летнюю сессию за 2-й курс, летом ездил с друзьями по Европе автостопом. Осенью почувствовал подавленность, не мог приступить к учебе, проходил 3-недельное лечение в столичной клинике с хорошим результатом. В 20 лет вновь возникло повышенное настроение, решил стать президентом России, начал писать программу реформ, а также делал наброски книги о России («хотел с помощью этой книги расширить патриотизм молодежи»). Перестал спать, стал более замкнутым, говорил, что «семья его не понимает», что кругом враги. В состоянии психоза ходил по ресторанам, был уверен, что его должны кормить бесплатно, поскольку он скоро как президент отменит деньги совсем. Был задержан милицией, но, сидя в отделении, решил выпрыгнуть из окна 2-го этажа, надеялся, что полетит. Упал на дерево, получил серьезные травмы таза, внутренних органов и глаза. В хирургическом отделении высказывал нелепые мысли. После операций и заживления ран лечился в ПБ. Всего провел в разных больницах 6 </a:t>
            </a:r>
            <a:r>
              <a:rPr lang="ru-RU" sz="1200" b="0" i="0" u="none" strike="noStrike" kern="1200" baseline="0" dirty="0" err="1" smtClean="0">
                <a:solidFill>
                  <a:schemeClr val="tx1"/>
                </a:solidFill>
                <a:latin typeface="+mn-lt"/>
                <a:ea typeface="+mn-ea"/>
                <a:cs typeface="+mn-cs"/>
              </a:rPr>
              <a:t>мес</a:t>
            </a:r>
            <a:r>
              <a:rPr lang="ru-RU" sz="1200" b="0" i="0" u="none" strike="noStrike" kern="1200" baseline="0" dirty="0" smtClean="0">
                <a:solidFill>
                  <a:schemeClr val="tx1"/>
                </a:solidFill>
                <a:latin typeface="+mn-lt"/>
                <a:ea typeface="+mn-ea"/>
                <a:cs typeface="+mn-cs"/>
              </a:rPr>
              <a:t>, зрение в левом глазу потеряно. Полностью ликвидировал все задолженности в институте. В 22 года перенес весенний приступ подавленности и тоски, лечился частным образом, учебы не прекращал. В 23 года был короткий эпизод, во время которого боялся ездить в метро, так как казалось, что люди воздействуют на него. Накануне настоящей госпитализации нарушился сон, снизилось настроение, пропал аппетит, больной стал изучать Библию. Был возбужденным, появилась агрессия к отцу и старшему брату; говорил, что они на него плохо влияют, пытался выгнать из дома. Затем настроение стало восторженным, хотя неприязнь к отцу сохранялась. По инициативе родителей поступил в клинику.</a:t>
            </a:r>
          </a:p>
          <a:p>
            <a:r>
              <a:rPr lang="ru-RU" sz="1200" b="0" i="0" u="none" strike="noStrike" kern="1200" baseline="0" dirty="0" smtClean="0">
                <a:solidFill>
                  <a:schemeClr val="tx1"/>
                </a:solidFill>
                <a:latin typeface="+mn-lt"/>
                <a:ea typeface="+mn-ea"/>
                <a:cs typeface="+mn-cs"/>
              </a:rPr>
              <a:t>	</a:t>
            </a:r>
            <a:r>
              <a:rPr lang="ru-RU" sz="1200" b="1" i="0" u="sng" strike="noStrike" kern="1200" baseline="0" dirty="0" smtClean="0">
                <a:solidFill>
                  <a:schemeClr val="tx1"/>
                </a:solidFill>
                <a:latin typeface="+mn-lt"/>
                <a:ea typeface="+mn-ea"/>
                <a:cs typeface="+mn-cs"/>
              </a:rPr>
              <a:t>Психическое состояние: </a:t>
            </a:r>
            <a:r>
              <a:rPr lang="ru-RU" sz="1200" b="0" i="0" u="none" strike="noStrike" kern="1200" baseline="0" dirty="0" smtClean="0">
                <a:solidFill>
                  <a:schemeClr val="tx1"/>
                </a:solidFill>
                <a:latin typeface="+mn-lt"/>
                <a:ea typeface="+mn-ea"/>
                <a:cs typeface="+mn-cs"/>
              </a:rPr>
              <a:t>При поступлении: охотно беседует с врачами, обращается снисходительно. Не может последовательно изложить анамнестические данные. Утверждает, что лечение не имеет смысла, поскольку в нем столько силы, что он сам сможет со</a:t>
            </a:r>
            <a:r>
              <a:rPr lang="ru-RU" sz="1200" b="0" i="1" u="none" strike="noStrike" kern="1200" baseline="0" dirty="0" smtClean="0">
                <a:solidFill>
                  <a:schemeClr val="tx1"/>
                </a:solidFill>
                <a:latin typeface="+mn-lt"/>
                <a:ea typeface="+mn-ea"/>
                <a:cs typeface="+mn-cs"/>
              </a:rPr>
              <a:t> </a:t>
            </a:r>
            <a:r>
              <a:rPr lang="ru-RU" sz="1200" b="0" i="0" u="none" strike="noStrike" kern="1200" baseline="0" dirty="0" smtClean="0">
                <a:solidFill>
                  <a:schemeClr val="tx1"/>
                </a:solidFill>
                <a:latin typeface="+mn-lt"/>
                <a:ea typeface="+mn-ea"/>
                <a:cs typeface="+mn-cs"/>
              </a:rPr>
              <a:t>всем справиться. Уверен, что поврежденный глаз скоро восстанови</a:t>
            </a:r>
            <a:r>
              <a:rPr lang="ru-RU" sz="1200" b="0" i="1" u="none" strike="noStrike" kern="1200" baseline="0" dirty="0" smtClean="0">
                <a:solidFill>
                  <a:schemeClr val="tx1"/>
                </a:solidFill>
                <a:latin typeface="+mn-lt"/>
                <a:ea typeface="+mn-ea"/>
                <a:cs typeface="+mn-cs"/>
              </a:rPr>
              <a:t>тся. </a:t>
            </a:r>
            <a:r>
              <a:rPr lang="ru-RU" sz="1200" b="0" i="0" u="none" strike="noStrike" kern="1200" baseline="0" dirty="0" smtClean="0">
                <a:solidFill>
                  <a:schemeClr val="tx1"/>
                </a:solidFill>
                <a:latin typeface="+mn-lt"/>
                <a:ea typeface="+mn-ea"/>
                <a:cs typeface="+mn-cs"/>
              </a:rPr>
              <a:t>Излагает свои планы по преобразованию России. Периодически в отделении возникают приступы панического страха, громко требует от лечащего врача применить какие-нибудь инъекции. С недоверием относит- к одному из спокойных больных, чувствует, что тот влияет на него.</a:t>
            </a:r>
          </a:p>
        </p:txBody>
      </p:sp>
      <p:sp>
        <p:nvSpPr>
          <p:cNvPr id="4" name="Номер слайда 3"/>
          <p:cNvSpPr>
            <a:spLocks noGrp="1"/>
          </p:cNvSpPr>
          <p:nvPr>
            <p:ph type="sldNum" sz="quarter" idx="10"/>
          </p:nvPr>
        </p:nvSpPr>
        <p:spPr/>
        <p:txBody>
          <a:bodyPr/>
          <a:lstStyle/>
          <a:p>
            <a:fld id="{19C7E22F-49C9-4235-86E0-B93F310AB1BE}" type="slidenum">
              <a:rPr lang="ru-RU" smtClean="0"/>
              <a:pPr/>
              <a:t>7</a:t>
            </a:fld>
            <a:endParaRPr lang="ru-RU"/>
          </a:p>
        </p:txBody>
      </p:sp>
    </p:spTree>
    <p:extLst>
      <p:ext uri="{BB962C8B-B14F-4D97-AF65-F5344CB8AC3E}">
        <p14:creationId xmlns:p14="http://schemas.microsoft.com/office/powerpoint/2010/main" xmlns="" val="29130534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0" i="0" kern="1200" dirty="0" smtClean="0">
                <a:solidFill>
                  <a:schemeClr val="tx1"/>
                </a:solidFill>
                <a:effectLst/>
                <a:latin typeface="+mn-lt"/>
                <a:ea typeface="+mn-ea"/>
                <a:cs typeface="+mn-cs"/>
              </a:rPr>
              <a:t>Необходимо проводить дифференциальную диагностику </a:t>
            </a:r>
            <a:r>
              <a:rPr lang="ru-RU" sz="1200" b="0" i="0" u="none" kern="1200" dirty="0" smtClean="0">
                <a:solidFill>
                  <a:schemeClr val="tx1"/>
                </a:solidFill>
                <a:effectLst/>
                <a:latin typeface="+mn-lt"/>
                <a:ea typeface="+mn-ea"/>
                <a:cs typeface="+mn-cs"/>
              </a:rPr>
              <a:t>с: </a:t>
            </a:r>
            <a:r>
              <a:rPr lang="ru-RU" sz="1200" b="1" i="0" u="sng" kern="1200" dirty="0" smtClean="0">
                <a:solidFill>
                  <a:schemeClr val="tx1"/>
                </a:solidFill>
                <a:effectLst/>
                <a:latin typeface="+mn-lt"/>
                <a:ea typeface="+mn-ea"/>
                <a:cs typeface="+mn-cs"/>
              </a:rPr>
              <a:t>аффективными расстройствами БАР(МДП)</a:t>
            </a:r>
            <a:r>
              <a:rPr lang="ru-RU" sz="1200" b="1" i="0" u="none" kern="1200" dirty="0" smtClean="0">
                <a:solidFill>
                  <a:schemeClr val="tx1"/>
                </a:solidFill>
                <a:effectLst/>
                <a:latin typeface="+mn-lt"/>
                <a:ea typeface="+mn-ea"/>
                <a:cs typeface="+mn-cs"/>
              </a:rPr>
              <a:t> </a:t>
            </a:r>
            <a:r>
              <a:rPr lang="ru-RU" sz="1200" b="1" i="0" kern="1200" dirty="0" smtClean="0">
                <a:solidFill>
                  <a:schemeClr val="tx1"/>
                </a:solidFill>
                <a:effectLst/>
                <a:latin typeface="+mn-lt"/>
                <a:ea typeface="+mn-ea"/>
                <a:cs typeface="+mn-cs"/>
              </a:rPr>
              <a:t>и  </a:t>
            </a:r>
            <a:r>
              <a:rPr lang="ru-RU" sz="1200" b="1" i="0" u="sng" kern="1200" dirty="0" smtClean="0">
                <a:solidFill>
                  <a:schemeClr val="tx1"/>
                </a:solidFill>
                <a:effectLst/>
                <a:latin typeface="+mn-lt"/>
                <a:ea typeface="+mn-ea"/>
                <a:cs typeface="+mn-cs"/>
              </a:rPr>
              <a:t>рекуррентной (циркулярной) шизофренией.</a:t>
            </a:r>
          </a:p>
          <a:p>
            <a:endParaRPr lang="ru-RU" sz="1200" b="1" i="0" u="sng"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ru-RU" sz="1200" b="0" i="0" kern="1200" dirty="0" smtClean="0">
                <a:solidFill>
                  <a:schemeClr val="tx1"/>
                </a:solidFill>
                <a:effectLst/>
                <a:latin typeface="+mn-lt"/>
                <a:ea typeface="+mn-ea"/>
                <a:cs typeface="+mn-cs"/>
              </a:rPr>
              <a:t> В отличие от аффективных расстройств, при которых обнаруживается характерная ремиссия (</a:t>
            </a:r>
            <a:r>
              <a:rPr lang="ru-RU" sz="1200" b="0" i="0" kern="1200" dirty="0" err="1" smtClean="0">
                <a:solidFill>
                  <a:schemeClr val="tx1"/>
                </a:solidFill>
                <a:effectLst/>
                <a:latin typeface="+mn-lt"/>
                <a:ea typeface="+mn-ea"/>
                <a:cs typeface="+mn-cs"/>
              </a:rPr>
              <a:t>интермиссия</a:t>
            </a:r>
            <a:r>
              <a:rPr lang="ru-RU" sz="1200" b="0" i="0" kern="1200" dirty="0" smtClean="0">
                <a:solidFill>
                  <a:schemeClr val="tx1"/>
                </a:solidFill>
                <a:effectLst/>
                <a:latin typeface="+mn-lt"/>
                <a:ea typeface="+mn-ea"/>
                <a:cs typeface="+mn-cs"/>
              </a:rPr>
              <a:t>) с восстановлением личностной структуры циклоидного типа, при </a:t>
            </a:r>
            <a:r>
              <a:rPr lang="ru-RU" sz="1200" b="0" i="0" kern="1200" dirty="0" err="1" smtClean="0">
                <a:solidFill>
                  <a:schemeClr val="tx1"/>
                </a:solidFill>
                <a:effectLst/>
                <a:latin typeface="+mn-lt"/>
                <a:ea typeface="+mn-ea"/>
                <a:cs typeface="+mn-cs"/>
              </a:rPr>
              <a:t>шизоаффективном</a:t>
            </a:r>
            <a:r>
              <a:rPr lang="ru-RU" sz="1200" b="0" i="0" kern="1200" dirty="0" smtClean="0">
                <a:solidFill>
                  <a:schemeClr val="tx1"/>
                </a:solidFill>
                <a:effectLst/>
                <a:latin typeface="+mn-lt"/>
                <a:ea typeface="+mn-ea"/>
                <a:cs typeface="+mn-cs"/>
              </a:rPr>
              <a:t> психозе возможная длительная ремиссия характеризуется преобладанием шизоидных черт и </a:t>
            </a:r>
            <a:r>
              <a:rPr lang="ru-RU" sz="1200" b="0" i="0" kern="1200" dirty="0" err="1" smtClean="0">
                <a:solidFill>
                  <a:schemeClr val="tx1"/>
                </a:solidFill>
                <a:effectLst/>
                <a:latin typeface="+mn-lt"/>
                <a:ea typeface="+mn-ea"/>
                <a:cs typeface="+mn-cs"/>
              </a:rPr>
              <a:t>нерезко</a:t>
            </a:r>
            <a:r>
              <a:rPr lang="ru-RU" sz="1200" b="0" i="0" kern="1200" dirty="0" smtClean="0">
                <a:solidFill>
                  <a:schemeClr val="tx1"/>
                </a:solidFill>
                <a:effectLst/>
                <a:latin typeface="+mn-lt"/>
                <a:ea typeface="+mn-ea"/>
                <a:cs typeface="+mn-cs"/>
              </a:rPr>
              <a:t> выраженным снижением прежней социальной активности. </a:t>
            </a:r>
          </a:p>
          <a:p>
            <a:pPr marL="171450" indent="-171450">
              <a:buFont typeface="Arial" panose="020B0604020202020204" pitchFamily="34" charset="0"/>
              <a:buChar char="•"/>
            </a:pPr>
            <a:endParaRPr lang="ru-RU" sz="1200" b="0" i="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ru-RU" sz="1200" b="0" i="0" kern="1200" dirty="0" smtClean="0">
                <a:solidFill>
                  <a:schemeClr val="tx1"/>
                </a:solidFill>
                <a:effectLst/>
                <a:latin typeface="+mn-lt"/>
                <a:ea typeface="+mn-ea"/>
                <a:cs typeface="+mn-cs"/>
              </a:rPr>
              <a:t>Отсутствует характерная для БАР(МДП) сезонность (</a:t>
            </a:r>
            <a:r>
              <a:rPr lang="ru-RU" sz="1200" b="0" i="0" kern="1200" dirty="0" err="1" smtClean="0">
                <a:solidFill>
                  <a:schemeClr val="tx1"/>
                </a:solidFill>
                <a:effectLst/>
                <a:latin typeface="+mn-lt"/>
                <a:ea typeface="+mn-ea"/>
                <a:cs typeface="+mn-cs"/>
              </a:rPr>
              <a:t>циркадность</a:t>
            </a:r>
            <a:r>
              <a:rPr lang="ru-RU" sz="1200" b="0" i="0" kern="1200" dirty="0" smtClean="0">
                <a:solidFill>
                  <a:schemeClr val="tx1"/>
                </a:solidFill>
                <a:effectLst/>
                <a:latin typeface="+mn-lt"/>
                <a:ea typeface="+mn-ea"/>
                <a:cs typeface="+mn-cs"/>
              </a:rPr>
              <a:t>) в развитии фаз и суточных колебаний настроения. </a:t>
            </a:r>
          </a:p>
          <a:p>
            <a:endParaRPr lang="ru-RU" sz="1200" b="0" i="0" kern="1200" dirty="0" smtClean="0">
              <a:solidFill>
                <a:schemeClr val="tx1"/>
              </a:solidFill>
              <a:effectLst/>
              <a:latin typeface="+mn-lt"/>
              <a:ea typeface="+mn-ea"/>
              <a:cs typeface="+mn-cs"/>
            </a:endParaRPr>
          </a:p>
        </p:txBody>
      </p:sp>
      <p:sp>
        <p:nvSpPr>
          <p:cNvPr id="4" name="Номер слайда 3"/>
          <p:cNvSpPr>
            <a:spLocks noGrp="1"/>
          </p:cNvSpPr>
          <p:nvPr>
            <p:ph type="sldNum" sz="quarter" idx="10"/>
          </p:nvPr>
        </p:nvSpPr>
        <p:spPr/>
        <p:txBody>
          <a:bodyPr/>
          <a:lstStyle/>
          <a:p>
            <a:fld id="{19C7E22F-49C9-4235-86E0-B93F310AB1BE}" type="slidenum">
              <a:rPr lang="ru-RU" smtClean="0"/>
              <a:pPr/>
              <a:t>8</a:t>
            </a:fld>
            <a:endParaRPr lang="ru-RU"/>
          </a:p>
        </p:txBody>
      </p:sp>
    </p:spTree>
    <p:extLst>
      <p:ext uri="{BB962C8B-B14F-4D97-AF65-F5344CB8AC3E}">
        <p14:creationId xmlns:p14="http://schemas.microsoft.com/office/powerpoint/2010/main" xmlns="" val="11348163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0" i="0" kern="1200" dirty="0" smtClean="0">
                <a:solidFill>
                  <a:schemeClr val="tx1"/>
                </a:solidFill>
                <a:effectLst/>
                <a:latin typeface="+mn-lt"/>
                <a:ea typeface="+mn-ea"/>
                <a:cs typeface="+mn-cs"/>
              </a:rPr>
              <a:t>При дифференциальной диагностике с циркулярной шизофренией придают значение ряду следующих особенностей.</a:t>
            </a:r>
          </a:p>
          <a:p>
            <a:endParaRPr lang="ru-RU" sz="1200" b="0" i="0" kern="1200" dirty="0" smtClean="0">
              <a:solidFill>
                <a:schemeClr val="tx1"/>
              </a:solidFill>
              <a:effectLst/>
              <a:latin typeface="+mn-lt"/>
              <a:ea typeface="+mn-ea"/>
              <a:cs typeface="+mn-cs"/>
            </a:endParaRPr>
          </a:p>
          <a:p>
            <a:pPr lvl="1"/>
            <a:r>
              <a:rPr lang="ru-RU" sz="1200" b="0" i="0" kern="1200" dirty="0" smtClean="0">
                <a:solidFill>
                  <a:schemeClr val="tx1"/>
                </a:solidFill>
                <a:effectLst/>
                <a:latin typeface="+mn-lt"/>
                <a:ea typeface="+mn-ea"/>
                <a:cs typeface="+mn-cs"/>
              </a:rPr>
              <a:t>Рекуррентная шизофрения развивается, как правило, у лиц гипертимного склада, иногда с акцентуацией признаков дизонтогенеза. </a:t>
            </a:r>
          </a:p>
          <a:p>
            <a:pPr lvl="1"/>
            <a:r>
              <a:rPr lang="ru-RU" sz="1200" b="0" i="0" kern="1200" dirty="0" smtClean="0">
                <a:solidFill>
                  <a:schemeClr val="tx1"/>
                </a:solidFill>
                <a:effectLst/>
                <a:latin typeface="+mn-lt"/>
                <a:ea typeface="+mn-ea"/>
                <a:cs typeface="+mn-cs"/>
              </a:rPr>
              <a:t>Для шизоаффективного расстройства более характерна шизоидная структура личности. </a:t>
            </a:r>
          </a:p>
          <a:p>
            <a:pPr lvl="1"/>
            <a:endParaRPr lang="ru-RU" sz="1200" b="0" i="0" kern="1200" dirty="0" smtClean="0">
              <a:solidFill>
                <a:schemeClr val="tx1"/>
              </a:solidFill>
              <a:effectLst/>
              <a:latin typeface="+mn-lt"/>
              <a:ea typeface="+mn-ea"/>
              <a:cs typeface="+mn-cs"/>
            </a:endParaRPr>
          </a:p>
          <a:p>
            <a:pPr lvl="1"/>
            <a:r>
              <a:rPr lang="ru-RU" sz="1200" b="0" i="0" kern="1200" dirty="0" smtClean="0">
                <a:solidFill>
                  <a:schemeClr val="tx1"/>
                </a:solidFill>
                <a:effectLst/>
                <a:latin typeface="+mn-lt"/>
                <a:ea typeface="+mn-ea"/>
                <a:cs typeface="+mn-cs"/>
              </a:rPr>
              <a:t>В то время как при рекуррентной шизофрении полное развитие приступа характеризуется формированием онейроидной кататонии, при </a:t>
            </a:r>
            <a:r>
              <a:rPr lang="ru-RU" sz="1200" b="0" i="0" kern="1200" dirty="0" err="1" smtClean="0">
                <a:solidFill>
                  <a:schemeClr val="tx1"/>
                </a:solidFill>
                <a:effectLst/>
                <a:latin typeface="+mn-lt"/>
                <a:ea typeface="+mn-ea"/>
                <a:cs typeface="+mn-cs"/>
              </a:rPr>
              <a:t>шизоаффективном</a:t>
            </a:r>
            <a:r>
              <a:rPr lang="ru-RU" sz="1200" b="0" i="0" kern="1200" dirty="0" smtClean="0">
                <a:solidFill>
                  <a:schemeClr val="tx1"/>
                </a:solidFill>
                <a:effectLst/>
                <a:latin typeface="+mn-lt"/>
                <a:ea typeface="+mn-ea"/>
                <a:cs typeface="+mn-cs"/>
              </a:rPr>
              <a:t> психозе подобные расстройства не возникают. Его картину на высоте развития приступа формируют шизофренические бредовые расстройства.</a:t>
            </a:r>
          </a:p>
          <a:p>
            <a:pPr lvl="1"/>
            <a:endParaRPr lang="ru-RU" sz="1200" b="0" i="0" kern="1200" dirty="0" smtClean="0">
              <a:solidFill>
                <a:schemeClr val="tx1"/>
              </a:solidFill>
              <a:effectLst/>
              <a:latin typeface="+mn-lt"/>
              <a:ea typeface="+mn-ea"/>
              <a:cs typeface="+mn-cs"/>
            </a:endParaRPr>
          </a:p>
          <a:p>
            <a:pPr lvl="1"/>
            <a:r>
              <a:rPr lang="ru-RU" sz="1200" b="0" i="0" kern="1200" dirty="0" smtClean="0">
                <a:solidFill>
                  <a:schemeClr val="tx1"/>
                </a:solidFill>
                <a:effectLst/>
                <a:latin typeface="+mn-lt"/>
                <a:ea typeface="+mn-ea"/>
                <a:cs typeface="+mn-cs"/>
              </a:rPr>
              <a:t>В динамике шизоаффективного приступа наблюдается четкая </a:t>
            </a:r>
            <a:r>
              <a:rPr lang="ru-RU" sz="1200" b="0" i="0" kern="1200" dirty="0" err="1" smtClean="0">
                <a:solidFill>
                  <a:schemeClr val="tx1"/>
                </a:solidFill>
                <a:effectLst/>
                <a:latin typeface="+mn-lt"/>
                <a:ea typeface="+mn-ea"/>
                <a:cs typeface="+mn-cs"/>
              </a:rPr>
              <a:t>этапность</a:t>
            </a:r>
            <a:r>
              <a:rPr lang="ru-RU" sz="1200" b="0" i="0" kern="1200" dirty="0" smtClean="0">
                <a:solidFill>
                  <a:schemeClr val="tx1"/>
                </a:solidFill>
                <a:effectLst/>
                <a:latin typeface="+mn-lt"/>
                <a:ea typeface="+mn-ea"/>
                <a:cs typeface="+mn-cs"/>
              </a:rPr>
              <a:t> с чередованием аффективных и несвязанных с аффектом (</a:t>
            </a:r>
            <a:r>
              <a:rPr lang="ru-RU" sz="1200" b="0" i="0" kern="1200" dirty="0" err="1" smtClean="0">
                <a:solidFill>
                  <a:schemeClr val="tx1"/>
                </a:solidFill>
                <a:effectLst/>
                <a:latin typeface="+mn-lt"/>
                <a:ea typeface="+mn-ea"/>
                <a:cs typeface="+mn-cs"/>
              </a:rPr>
              <a:t>неконгруэнтных</a:t>
            </a:r>
            <a:r>
              <a:rPr lang="ru-RU" sz="1200" b="0" i="0" kern="1200" dirty="0" smtClean="0">
                <a:solidFill>
                  <a:schemeClr val="tx1"/>
                </a:solidFill>
                <a:effectLst/>
                <a:latin typeface="+mn-lt"/>
                <a:ea typeface="+mn-ea"/>
                <a:cs typeface="+mn-cs"/>
              </a:rPr>
              <a:t>) бредовых расстройств, которые развиваются без признаков нарушения сознания. </a:t>
            </a:r>
          </a:p>
          <a:p>
            <a:pPr lvl="1"/>
            <a:endParaRPr lang="ru-RU" sz="1200" b="0" i="0" kern="1200" dirty="0" smtClean="0">
              <a:solidFill>
                <a:schemeClr val="tx1"/>
              </a:solidFill>
              <a:effectLst/>
              <a:latin typeface="+mn-lt"/>
              <a:ea typeface="+mn-ea"/>
              <a:cs typeface="+mn-cs"/>
            </a:endParaRPr>
          </a:p>
          <a:p>
            <a:pPr lvl="1"/>
            <a:r>
              <a:rPr lang="ru-RU" sz="1200" b="0" i="0" kern="1200" dirty="0" smtClean="0">
                <a:solidFill>
                  <a:schemeClr val="tx1"/>
                </a:solidFill>
                <a:effectLst/>
                <a:latin typeface="+mn-lt"/>
                <a:ea typeface="+mn-ea"/>
                <a:cs typeface="+mn-cs"/>
              </a:rPr>
              <a:t>В ходе развития болезни при рекуррентной шизофрении наблюдается прогредиентность заболевания с усложнением психопатологической картины в последующих приступах, в то время как при </a:t>
            </a:r>
            <a:r>
              <a:rPr lang="ru-RU" sz="1200" b="0" i="0" kern="1200" dirty="0" err="1" smtClean="0">
                <a:solidFill>
                  <a:schemeClr val="tx1"/>
                </a:solidFill>
                <a:effectLst/>
                <a:latin typeface="+mn-lt"/>
                <a:ea typeface="+mn-ea"/>
                <a:cs typeface="+mn-cs"/>
              </a:rPr>
              <a:t>шизоаффективном</a:t>
            </a:r>
            <a:r>
              <a:rPr lang="ru-RU" sz="1200" b="0" i="0" kern="1200" dirty="0" smtClean="0">
                <a:solidFill>
                  <a:schemeClr val="tx1"/>
                </a:solidFill>
                <a:effectLst/>
                <a:latin typeface="+mn-lt"/>
                <a:ea typeface="+mn-ea"/>
                <a:cs typeface="+mn-cs"/>
              </a:rPr>
              <a:t> психозе длительный </a:t>
            </a:r>
            <a:r>
              <a:rPr lang="ru-RU" sz="1200" b="0" i="0" kern="1200" dirty="0" err="1" smtClean="0">
                <a:solidFill>
                  <a:schemeClr val="tx1"/>
                </a:solidFill>
                <a:effectLst/>
                <a:latin typeface="+mn-lt"/>
                <a:ea typeface="+mn-ea"/>
                <a:cs typeface="+mn-cs"/>
              </a:rPr>
              <a:t>катамнез</a:t>
            </a:r>
            <a:r>
              <a:rPr lang="ru-RU" sz="1200" b="0" i="0" kern="1200" dirty="0" smtClean="0">
                <a:solidFill>
                  <a:schemeClr val="tx1"/>
                </a:solidFill>
                <a:effectLst/>
                <a:latin typeface="+mn-lt"/>
                <a:ea typeface="+mn-ea"/>
                <a:cs typeface="+mn-cs"/>
              </a:rPr>
              <a:t> не обнаруживает подобной </a:t>
            </a:r>
            <a:r>
              <a:rPr lang="ru-RU" sz="1200" b="0" i="0" kern="1200" dirty="0" err="1" smtClean="0">
                <a:solidFill>
                  <a:schemeClr val="tx1"/>
                </a:solidFill>
                <a:effectLst/>
                <a:latin typeface="+mn-lt"/>
                <a:ea typeface="+mn-ea"/>
                <a:cs typeface="+mn-cs"/>
              </a:rPr>
              <a:t>прогредиентности</a:t>
            </a:r>
            <a:r>
              <a:rPr lang="ru-RU" sz="1200" b="0" i="0" kern="1200" dirty="0" smtClean="0">
                <a:solidFill>
                  <a:schemeClr val="tx1"/>
                </a:solidFill>
                <a:effectLst/>
                <a:latin typeface="+mn-lt"/>
                <a:ea typeface="+mn-ea"/>
                <a:cs typeface="+mn-cs"/>
              </a:rPr>
              <a:t>. </a:t>
            </a:r>
            <a:endParaRPr lang="ru-RU" dirty="0" smtClean="0"/>
          </a:p>
          <a:p>
            <a:endParaRPr lang="ru-RU" dirty="0"/>
          </a:p>
        </p:txBody>
      </p:sp>
      <p:sp>
        <p:nvSpPr>
          <p:cNvPr id="4" name="Номер слайда 3"/>
          <p:cNvSpPr>
            <a:spLocks noGrp="1"/>
          </p:cNvSpPr>
          <p:nvPr>
            <p:ph type="sldNum" sz="quarter" idx="10"/>
          </p:nvPr>
        </p:nvSpPr>
        <p:spPr/>
        <p:txBody>
          <a:bodyPr/>
          <a:lstStyle/>
          <a:p>
            <a:fld id="{19C7E22F-49C9-4235-86E0-B93F310AB1BE}" type="slidenum">
              <a:rPr lang="ru-RU" smtClean="0"/>
              <a:pPr/>
              <a:t>9</a:t>
            </a:fld>
            <a:endParaRPr lang="ru-RU"/>
          </a:p>
        </p:txBody>
      </p:sp>
    </p:spTree>
    <p:extLst>
      <p:ext uri="{BB962C8B-B14F-4D97-AF65-F5344CB8AC3E}">
        <p14:creationId xmlns:p14="http://schemas.microsoft.com/office/powerpoint/2010/main" xmlns="" val="3353666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7D38E75-B0CC-42FD-86FF-F99A4894567A}" type="datetimeFigureOut">
              <a:rPr lang="ru-RU" smtClean="0"/>
              <a:pPr/>
              <a:t>21.03.2020</a:t>
            </a:fld>
            <a:endParaRPr lang="ru-RU"/>
          </a:p>
        </p:txBody>
      </p:sp>
      <p:sp>
        <p:nvSpPr>
          <p:cNvPr id="5" name="Footer Placeholder 4"/>
          <p:cNvSpPr>
            <a:spLocks noGrp="1"/>
          </p:cNvSpPr>
          <p:nvPr>
            <p:ph type="ftr" sz="quarter" idx="11"/>
          </p:nvPr>
        </p:nvSpPr>
        <p:spPr>
          <a:xfrm>
            <a:off x="5332412" y="5883275"/>
            <a:ext cx="4324044" cy="365125"/>
          </a:xfrm>
        </p:spPr>
        <p:txBody>
          <a:bodyPr/>
          <a:lstStyle/>
          <a:p>
            <a:endParaRPr lang="ru-RU"/>
          </a:p>
        </p:txBody>
      </p:sp>
      <p:sp>
        <p:nvSpPr>
          <p:cNvPr id="6" name="Slide Number Placeholder 5"/>
          <p:cNvSpPr>
            <a:spLocks noGrp="1"/>
          </p:cNvSpPr>
          <p:nvPr>
            <p:ph type="sldNum" sz="quarter" idx="12"/>
          </p:nvPr>
        </p:nvSpPr>
        <p:spPr/>
        <p:txBody>
          <a:bodyPr/>
          <a:lstStyle/>
          <a:p>
            <a:fld id="{F2180BB7-3D2A-4A5F-8524-5436E295FA00}" type="slidenum">
              <a:rPr lang="ru-RU" smtClean="0"/>
              <a:pPr/>
              <a:t>‹#›</a:t>
            </a:fld>
            <a:endParaRPr lang="ru-RU"/>
          </a:p>
        </p:txBody>
      </p:sp>
    </p:spTree>
    <p:extLst>
      <p:ext uri="{BB962C8B-B14F-4D97-AF65-F5344CB8AC3E}">
        <p14:creationId xmlns:p14="http://schemas.microsoft.com/office/powerpoint/2010/main" xmlns="" val="3888482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7D38E75-B0CC-42FD-86FF-F99A4894567A}" type="datetimeFigureOut">
              <a:rPr lang="ru-RU" smtClean="0"/>
              <a:pPr/>
              <a:t>21.03.2020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2180BB7-3D2A-4A5F-8524-5436E295FA00}" type="slidenum">
              <a:rPr lang="ru-RU" smtClean="0"/>
              <a:pPr/>
              <a:t>‹#›</a:t>
            </a:fld>
            <a:endParaRPr lang="ru-RU"/>
          </a:p>
        </p:txBody>
      </p:sp>
    </p:spTree>
    <p:extLst>
      <p:ext uri="{BB962C8B-B14F-4D97-AF65-F5344CB8AC3E}">
        <p14:creationId xmlns:p14="http://schemas.microsoft.com/office/powerpoint/2010/main" xmlns="" val="792851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7D38E75-B0CC-42FD-86FF-F99A4894567A}" type="datetimeFigureOut">
              <a:rPr lang="ru-RU" smtClean="0"/>
              <a:pPr/>
              <a:t>21.03.2020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2180BB7-3D2A-4A5F-8524-5436E295FA00}" type="slidenum">
              <a:rPr lang="ru-RU" smtClean="0"/>
              <a:pPr/>
              <a:t>‹#›</a:t>
            </a:fld>
            <a:endParaRPr lang="ru-RU"/>
          </a:p>
        </p:txBody>
      </p:sp>
    </p:spTree>
    <p:extLst>
      <p:ext uri="{BB962C8B-B14F-4D97-AF65-F5344CB8AC3E}">
        <p14:creationId xmlns:p14="http://schemas.microsoft.com/office/powerpoint/2010/main" xmlns="" val="6791957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7D38E75-B0CC-42FD-86FF-F99A4894567A}" type="datetimeFigureOut">
              <a:rPr lang="ru-RU" smtClean="0"/>
              <a:pPr/>
              <a:t>21.03.2020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2180BB7-3D2A-4A5F-8524-5436E295FA00}" type="slidenum">
              <a:rPr lang="ru-RU" smtClean="0"/>
              <a:pPr/>
              <a:t>‹#›</a:t>
            </a:fld>
            <a:endParaRPr lang="ru-RU"/>
          </a:p>
        </p:txBody>
      </p:sp>
    </p:spTree>
    <p:extLst>
      <p:ext uri="{BB962C8B-B14F-4D97-AF65-F5344CB8AC3E}">
        <p14:creationId xmlns:p14="http://schemas.microsoft.com/office/powerpoint/2010/main" xmlns="" val="17605579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7D38E75-B0CC-42FD-86FF-F99A4894567A}" type="datetimeFigureOut">
              <a:rPr lang="ru-RU" smtClean="0"/>
              <a:pPr/>
              <a:t>21.03.2020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2180BB7-3D2A-4A5F-8524-5436E295FA00}" type="slidenum">
              <a:rPr lang="ru-RU" smtClean="0"/>
              <a:pPr/>
              <a:t>‹#›</a:t>
            </a:fld>
            <a:endParaRPr lang="ru-RU"/>
          </a:p>
        </p:txBody>
      </p:sp>
    </p:spTree>
    <p:extLst>
      <p:ext uri="{BB962C8B-B14F-4D97-AF65-F5344CB8AC3E}">
        <p14:creationId xmlns:p14="http://schemas.microsoft.com/office/powerpoint/2010/main" xmlns="" val="1491733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7D38E75-B0CC-42FD-86FF-F99A4894567A}" type="datetimeFigureOut">
              <a:rPr lang="ru-RU" smtClean="0"/>
              <a:pPr/>
              <a:t>21.03.2020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2180BB7-3D2A-4A5F-8524-5436E295FA00}" type="slidenum">
              <a:rPr lang="ru-RU" smtClean="0"/>
              <a:pPr/>
              <a:t>‹#›</a:t>
            </a:fld>
            <a:endParaRPr lang="ru-RU"/>
          </a:p>
        </p:txBody>
      </p:sp>
    </p:spTree>
    <p:extLst>
      <p:ext uri="{BB962C8B-B14F-4D97-AF65-F5344CB8AC3E}">
        <p14:creationId xmlns:p14="http://schemas.microsoft.com/office/powerpoint/2010/main" xmlns="" val="1127861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7D38E75-B0CC-42FD-86FF-F99A4894567A}" type="datetimeFigureOut">
              <a:rPr lang="ru-RU" smtClean="0"/>
              <a:pPr/>
              <a:t>21.03.2020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2180BB7-3D2A-4A5F-8524-5436E295FA00}" type="slidenum">
              <a:rPr lang="ru-RU" smtClean="0"/>
              <a:pPr/>
              <a:t>‹#›</a:t>
            </a:fld>
            <a:endParaRPr lang="ru-RU"/>
          </a:p>
        </p:txBody>
      </p:sp>
    </p:spTree>
    <p:extLst>
      <p:ext uri="{BB962C8B-B14F-4D97-AF65-F5344CB8AC3E}">
        <p14:creationId xmlns:p14="http://schemas.microsoft.com/office/powerpoint/2010/main" xmlns="" val="21580320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7D38E75-B0CC-42FD-86FF-F99A4894567A}" type="datetimeFigureOut">
              <a:rPr lang="ru-RU" smtClean="0"/>
              <a:pPr/>
              <a:t>21.03.2020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2180BB7-3D2A-4A5F-8524-5436E295FA00}" type="slidenum">
              <a:rPr lang="ru-RU" smtClean="0"/>
              <a:pPr/>
              <a:t>‹#›</a:t>
            </a:fld>
            <a:endParaRPr lang="ru-RU"/>
          </a:p>
        </p:txBody>
      </p:sp>
    </p:spTree>
    <p:extLst>
      <p:ext uri="{BB962C8B-B14F-4D97-AF65-F5344CB8AC3E}">
        <p14:creationId xmlns:p14="http://schemas.microsoft.com/office/powerpoint/2010/main" xmlns="" val="11987670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7D38E75-B0CC-42FD-86FF-F99A4894567A}" type="datetimeFigureOut">
              <a:rPr lang="ru-RU" smtClean="0"/>
              <a:pPr/>
              <a:t>21.03.2020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2180BB7-3D2A-4A5F-8524-5436E295FA00}" type="slidenum">
              <a:rPr lang="ru-RU" smtClean="0"/>
              <a:pPr/>
              <a:t>‹#›</a:t>
            </a:fld>
            <a:endParaRPr lang="ru-RU"/>
          </a:p>
        </p:txBody>
      </p:sp>
    </p:spTree>
    <p:extLst>
      <p:ext uri="{BB962C8B-B14F-4D97-AF65-F5344CB8AC3E}">
        <p14:creationId xmlns:p14="http://schemas.microsoft.com/office/powerpoint/2010/main" xmlns="" val="2586732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7D38E75-B0CC-42FD-86FF-F99A4894567A}" type="datetimeFigureOut">
              <a:rPr lang="ru-RU" smtClean="0"/>
              <a:pPr/>
              <a:t>21.03.2020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10951856" y="5867131"/>
            <a:ext cx="551167" cy="365125"/>
          </a:xfrm>
        </p:spPr>
        <p:txBody>
          <a:bodyPr/>
          <a:lstStyle/>
          <a:p>
            <a:fld id="{F2180BB7-3D2A-4A5F-8524-5436E295FA00}" type="slidenum">
              <a:rPr lang="ru-RU" smtClean="0"/>
              <a:pPr/>
              <a:t>‹#›</a:t>
            </a:fld>
            <a:endParaRPr lang="ru-RU"/>
          </a:p>
        </p:txBody>
      </p:sp>
    </p:spTree>
    <p:extLst>
      <p:ext uri="{BB962C8B-B14F-4D97-AF65-F5344CB8AC3E}">
        <p14:creationId xmlns:p14="http://schemas.microsoft.com/office/powerpoint/2010/main" xmlns="" val="596358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7D38E75-B0CC-42FD-86FF-F99A4894567A}" type="datetimeFigureOut">
              <a:rPr lang="ru-RU" smtClean="0"/>
              <a:pPr/>
              <a:t>21.03.2020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2180BB7-3D2A-4A5F-8524-5436E295FA00}" type="slidenum">
              <a:rPr lang="ru-RU" smtClean="0"/>
              <a:pPr/>
              <a:t>‹#›</a:t>
            </a:fld>
            <a:endParaRPr lang="ru-RU"/>
          </a:p>
        </p:txBody>
      </p:sp>
    </p:spTree>
    <p:extLst>
      <p:ext uri="{BB962C8B-B14F-4D97-AF65-F5344CB8AC3E}">
        <p14:creationId xmlns:p14="http://schemas.microsoft.com/office/powerpoint/2010/main" xmlns="" val="3564643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7D38E75-B0CC-42FD-86FF-F99A4894567A}" type="datetimeFigureOut">
              <a:rPr lang="ru-RU" smtClean="0"/>
              <a:pPr/>
              <a:t>21.03.2020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2180BB7-3D2A-4A5F-8524-5436E295FA00}" type="slidenum">
              <a:rPr lang="ru-RU" smtClean="0"/>
              <a:pPr/>
              <a:t>‹#›</a:t>
            </a:fld>
            <a:endParaRPr lang="ru-RU"/>
          </a:p>
        </p:txBody>
      </p:sp>
    </p:spTree>
    <p:extLst>
      <p:ext uri="{BB962C8B-B14F-4D97-AF65-F5344CB8AC3E}">
        <p14:creationId xmlns:p14="http://schemas.microsoft.com/office/powerpoint/2010/main" xmlns="" val="192769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7D38E75-B0CC-42FD-86FF-F99A4894567A}" type="datetimeFigureOut">
              <a:rPr lang="ru-RU" smtClean="0"/>
              <a:pPr/>
              <a:t>21.03.2020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2180BB7-3D2A-4A5F-8524-5436E295FA00}" type="slidenum">
              <a:rPr lang="ru-RU" smtClean="0"/>
              <a:pPr/>
              <a:t>‹#›</a:t>
            </a:fld>
            <a:endParaRPr lang="ru-RU"/>
          </a:p>
        </p:txBody>
      </p:sp>
    </p:spTree>
    <p:extLst>
      <p:ext uri="{BB962C8B-B14F-4D97-AF65-F5344CB8AC3E}">
        <p14:creationId xmlns:p14="http://schemas.microsoft.com/office/powerpoint/2010/main" xmlns="" val="2446812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7D38E75-B0CC-42FD-86FF-F99A4894567A}" type="datetimeFigureOut">
              <a:rPr lang="ru-RU" smtClean="0"/>
              <a:pPr/>
              <a:t>21.03.2020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2180BB7-3D2A-4A5F-8524-5436E295FA00}" type="slidenum">
              <a:rPr lang="ru-RU" smtClean="0"/>
              <a:pPr/>
              <a:t>‹#›</a:t>
            </a:fld>
            <a:endParaRPr lang="ru-RU"/>
          </a:p>
        </p:txBody>
      </p:sp>
    </p:spTree>
    <p:extLst>
      <p:ext uri="{BB962C8B-B14F-4D97-AF65-F5344CB8AC3E}">
        <p14:creationId xmlns:p14="http://schemas.microsoft.com/office/powerpoint/2010/main" xmlns="" val="32624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D38E75-B0CC-42FD-86FF-F99A4894567A}" type="datetimeFigureOut">
              <a:rPr lang="ru-RU" smtClean="0"/>
              <a:pPr/>
              <a:t>21.03.2020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2180BB7-3D2A-4A5F-8524-5436E295FA00}" type="slidenum">
              <a:rPr lang="ru-RU" smtClean="0"/>
              <a:pPr/>
              <a:t>‹#›</a:t>
            </a:fld>
            <a:endParaRPr lang="ru-RU"/>
          </a:p>
        </p:txBody>
      </p:sp>
    </p:spTree>
    <p:extLst>
      <p:ext uri="{BB962C8B-B14F-4D97-AF65-F5344CB8AC3E}">
        <p14:creationId xmlns:p14="http://schemas.microsoft.com/office/powerpoint/2010/main" xmlns="" val="2017802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7D38E75-B0CC-42FD-86FF-F99A4894567A}" type="datetimeFigureOut">
              <a:rPr lang="ru-RU" smtClean="0"/>
              <a:pPr/>
              <a:t>21.03.2020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2180BB7-3D2A-4A5F-8524-5436E295FA00}" type="slidenum">
              <a:rPr lang="ru-RU" smtClean="0"/>
              <a:pPr/>
              <a:t>‹#›</a:t>
            </a:fld>
            <a:endParaRPr lang="ru-RU"/>
          </a:p>
        </p:txBody>
      </p:sp>
    </p:spTree>
    <p:extLst>
      <p:ext uri="{BB962C8B-B14F-4D97-AF65-F5344CB8AC3E}">
        <p14:creationId xmlns:p14="http://schemas.microsoft.com/office/powerpoint/2010/main" xmlns="" val="3342477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7D38E75-B0CC-42FD-86FF-F99A4894567A}" type="datetimeFigureOut">
              <a:rPr lang="ru-RU" smtClean="0"/>
              <a:pPr/>
              <a:t>21.03.2020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2180BB7-3D2A-4A5F-8524-5436E295FA00}" type="slidenum">
              <a:rPr lang="ru-RU" smtClean="0"/>
              <a:pPr/>
              <a:t>‹#›</a:t>
            </a:fld>
            <a:endParaRPr lang="ru-RU"/>
          </a:p>
        </p:txBody>
      </p:sp>
    </p:spTree>
    <p:extLst>
      <p:ext uri="{BB962C8B-B14F-4D97-AF65-F5344CB8AC3E}">
        <p14:creationId xmlns:p14="http://schemas.microsoft.com/office/powerpoint/2010/main" xmlns="" val="3211877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7D38E75-B0CC-42FD-86FF-F99A4894567A}" type="datetimeFigureOut">
              <a:rPr lang="ru-RU" smtClean="0"/>
              <a:pPr/>
              <a:t>21.03.2020</a:t>
            </a:fld>
            <a:endParaRPr lang="ru-RU"/>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ru-RU"/>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2180BB7-3D2A-4A5F-8524-5436E295FA00}" type="slidenum">
              <a:rPr lang="ru-RU" smtClean="0"/>
              <a:pPr/>
              <a:t>‹#›</a:t>
            </a:fld>
            <a:endParaRPr lang="ru-RU"/>
          </a:p>
        </p:txBody>
      </p:sp>
    </p:spTree>
    <p:extLst>
      <p:ext uri="{BB962C8B-B14F-4D97-AF65-F5344CB8AC3E}">
        <p14:creationId xmlns:p14="http://schemas.microsoft.com/office/powerpoint/2010/main" xmlns="" val="282276740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3.xml"/><Relationship Id="rId7"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457449" y="476249"/>
            <a:ext cx="7086601" cy="2028825"/>
          </a:xfrm>
        </p:spPr>
        <p:txBody>
          <a:bodyPr>
            <a:normAutofit/>
          </a:bodyPr>
          <a:lstStyle/>
          <a:p>
            <a:r>
              <a:rPr lang="ru-RU" b="1" dirty="0" smtClean="0"/>
              <a:t>Шизоаффективное расстройство.</a:t>
            </a:r>
            <a:endParaRPr lang="ru-RU" b="1" dirty="0"/>
          </a:p>
        </p:txBody>
      </p:sp>
      <p:sp>
        <p:nvSpPr>
          <p:cNvPr id="3" name="Подзаголовок 2"/>
          <p:cNvSpPr>
            <a:spLocks noGrp="1"/>
          </p:cNvSpPr>
          <p:nvPr>
            <p:ph type="subTitle" idx="1"/>
          </p:nvPr>
        </p:nvSpPr>
        <p:spPr>
          <a:xfrm>
            <a:off x="5861053" y="4757487"/>
            <a:ext cx="5359397" cy="1132615"/>
          </a:xfrm>
        </p:spPr>
        <p:txBody>
          <a:bodyPr>
            <a:normAutofit fontScale="85000" lnSpcReduction="20000"/>
          </a:bodyPr>
          <a:lstStyle/>
          <a:p>
            <a:r>
              <a:rPr lang="ru-RU" b="1" dirty="0" smtClean="0">
                <a:solidFill>
                  <a:schemeClr val="accent1"/>
                </a:solidFill>
                <a:latin typeface="Arial" panose="020B0604020202020204" pitchFamily="34" charset="0"/>
                <a:cs typeface="Arial" panose="020B0604020202020204" pitchFamily="34" charset="0"/>
              </a:rPr>
              <a:t>Подготовлено: Ассистент </a:t>
            </a:r>
            <a:r>
              <a:rPr lang="ru-RU" b="1" dirty="0" smtClean="0">
                <a:solidFill>
                  <a:schemeClr val="accent1"/>
                </a:solidFill>
                <a:latin typeface="Arial" panose="020B0604020202020204" pitchFamily="34" charset="0"/>
                <a:cs typeface="Arial" panose="020B0604020202020204" pitchFamily="34" charset="0"/>
              </a:rPr>
              <a:t>кафедры неврологии, психиатрии</a:t>
            </a:r>
            <a:r>
              <a:rPr lang="ru-RU" b="1" dirty="0" smtClean="0">
                <a:solidFill>
                  <a:schemeClr val="accent1"/>
                </a:solidFill>
                <a:latin typeface="Arial" panose="020B0604020202020204" pitchFamily="34" charset="0"/>
                <a:cs typeface="Arial" panose="020B0604020202020204" pitchFamily="34" charset="0"/>
              </a:rPr>
              <a:t>, </a:t>
            </a:r>
            <a:r>
              <a:rPr lang="ru-RU" b="1" dirty="0" smtClean="0">
                <a:solidFill>
                  <a:schemeClr val="accent1"/>
                </a:solidFill>
                <a:latin typeface="Arial" panose="020B0604020202020204" pitchFamily="34" charset="0"/>
                <a:cs typeface="Arial" panose="020B0604020202020204" pitchFamily="34" charset="0"/>
              </a:rPr>
              <a:t>мануальной медицины и медицинской реабилитации Института </a:t>
            </a:r>
            <a:r>
              <a:rPr lang="ru-RU" b="1" dirty="0" smtClean="0">
                <a:solidFill>
                  <a:schemeClr val="accent1"/>
                </a:solidFill>
                <a:latin typeface="Arial" panose="020B0604020202020204" pitchFamily="34" charset="0"/>
                <a:cs typeface="Arial" panose="020B0604020202020204" pitchFamily="34" charset="0"/>
              </a:rPr>
              <a:t>НМФО </a:t>
            </a:r>
            <a:r>
              <a:rPr lang="ru-RU" b="1" dirty="0" err="1" smtClean="0">
                <a:solidFill>
                  <a:schemeClr val="accent1"/>
                </a:solidFill>
                <a:latin typeface="Arial" panose="020B0604020202020204" pitchFamily="34" charset="0"/>
                <a:cs typeface="Arial" panose="020B0604020202020204" pitchFamily="34" charset="0"/>
              </a:rPr>
              <a:t>ВолгГМУ</a:t>
            </a:r>
            <a:r>
              <a:rPr lang="ru-RU" b="1" dirty="0" smtClean="0">
                <a:solidFill>
                  <a:schemeClr val="accent1"/>
                </a:solidFill>
                <a:latin typeface="Arial" panose="020B0604020202020204" pitchFamily="34" charset="0"/>
                <a:cs typeface="Arial" panose="020B0604020202020204" pitchFamily="34" charset="0"/>
              </a:rPr>
              <a:t>, </a:t>
            </a:r>
            <a:r>
              <a:rPr lang="ru-RU" b="1" dirty="0" err="1" smtClean="0">
                <a:solidFill>
                  <a:schemeClr val="accent1"/>
                </a:solidFill>
                <a:latin typeface="Arial" panose="020B0604020202020204" pitchFamily="34" charset="0"/>
                <a:cs typeface="Arial" panose="020B0604020202020204" pitchFamily="34" charset="0"/>
              </a:rPr>
              <a:t>к.м.н</a:t>
            </a:r>
            <a:r>
              <a:rPr lang="ru-RU" b="1" dirty="0" smtClean="0">
                <a:solidFill>
                  <a:schemeClr val="accent1"/>
                </a:solidFill>
                <a:latin typeface="Arial" panose="020B0604020202020204" pitchFamily="34" charset="0"/>
                <a:cs typeface="Arial" panose="020B0604020202020204" pitchFamily="34" charset="0"/>
              </a:rPr>
              <a:t> Иванчук Э.Г.  </a:t>
            </a:r>
          </a:p>
          <a:p>
            <a:endParaRPr lang="ru-RU" dirty="0">
              <a:solidFill>
                <a:schemeClr val="accent1"/>
              </a:solidFill>
            </a:endParaRPr>
          </a:p>
        </p:txBody>
      </p:sp>
      <p:pic>
        <p:nvPicPr>
          <p:cNvPr id="4" name="Рисунок 3"/>
          <p:cNvPicPr>
            <a:picLocks noChangeAspect="1"/>
          </p:cNvPicPr>
          <p:nvPr/>
        </p:nvPicPr>
        <p:blipFill>
          <a:blip r:embed="rId3" cstate="print"/>
          <a:stretch>
            <a:fillRect/>
          </a:stretch>
        </p:blipFill>
        <p:spPr>
          <a:xfrm>
            <a:off x="11220450" y="5890102"/>
            <a:ext cx="971550" cy="967898"/>
          </a:xfrm>
          <a:prstGeom prst="rect">
            <a:avLst/>
          </a:prstGeom>
        </p:spPr>
      </p:pic>
    </p:spTree>
    <p:extLst>
      <p:ext uri="{BB962C8B-B14F-4D97-AF65-F5344CB8AC3E}">
        <p14:creationId xmlns:p14="http://schemas.microsoft.com/office/powerpoint/2010/main" xmlns="" val="7186396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89110" y="92556"/>
            <a:ext cx="10018713" cy="962891"/>
          </a:xfrm>
        </p:spPr>
        <p:txBody>
          <a:bodyPr>
            <a:normAutofit/>
          </a:bodyPr>
          <a:lstStyle/>
          <a:p>
            <a:r>
              <a:rPr lang="ru-RU" sz="3200" b="1" dirty="0"/>
              <a:t>Общие аспекты лечения</a:t>
            </a:r>
            <a:endParaRPr lang="ru-RU" sz="3200" dirty="0"/>
          </a:p>
        </p:txBody>
      </p:sp>
      <p:sp>
        <p:nvSpPr>
          <p:cNvPr id="3" name="Объект 2"/>
          <p:cNvSpPr>
            <a:spLocks noGrp="1"/>
          </p:cNvSpPr>
          <p:nvPr>
            <p:ph idx="1"/>
          </p:nvPr>
        </p:nvSpPr>
        <p:spPr>
          <a:xfrm>
            <a:off x="1419748" y="1055447"/>
            <a:ext cx="10018713" cy="5276080"/>
          </a:xfrm>
        </p:spPr>
        <p:txBody>
          <a:bodyPr>
            <a:normAutofit fontScale="92500" lnSpcReduction="20000"/>
          </a:bodyPr>
          <a:lstStyle/>
          <a:p>
            <a:pPr algn="just"/>
            <a:r>
              <a:rPr lang="ru-RU" dirty="0"/>
              <a:t>При первичном выборе антипсихотика следует учитывать особенности неврологического и соматического состояния пациента.</a:t>
            </a:r>
          </a:p>
          <a:p>
            <a:pPr algn="just"/>
            <a:r>
              <a:rPr lang="ru-RU" dirty="0"/>
              <a:t>При отсутствии ургентных показаний (острый психоз, сильное возбуждение) дозировку антипсихотика обычно повышают постепенно до достижения терапевтического результата или развития выраженных побочных эффектов.</a:t>
            </a:r>
          </a:p>
          <a:p>
            <a:pPr algn="just"/>
            <a:r>
              <a:rPr lang="ru-RU" dirty="0"/>
              <a:t>Для оценки переносимости препарата, перед началом лечения иногда вводят небольшую тестовую его дозировку.</a:t>
            </a:r>
          </a:p>
          <a:p>
            <a:pPr algn="just"/>
            <a:r>
              <a:rPr lang="en-US" dirty="0"/>
              <a:t> </a:t>
            </a:r>
            <a:r>
              <a:rPr lang="ru-RU" dirty="0"/>
              <a:t>При наличии в клинической картине выраженных </a:t>
            </a:r>
            <a:r>
              <a:rPr lang="ru-RU" dirty="0" smtClean="0"/>
              <a:t>циркулярных или маниакальных </a:t>
            </a:r>
            <a:r>
              <a:rPr lang="ru-RU" dirty="0"/>
              <a:t>компонентов рекомендуется назначение </a:t>
            </a:r>
            <a:r>
              <a:rPr lang="ru-RU" dirty="0" err="1"/>
              <a:t>нормотимических</a:t>
            </a:r>
            <a:r>
              <a:rPr lang="ru-RU" dirty="0"/>
              <a:t> </a:t>
            </a:r>
            <a:r>
              <a:rPr lang="ru-RU" dirty="0" smtClean="0"/>
              <a:t>средств, </a:t>
            </a:r>
            <a:r>
              <a:rPr lang="ru-RU" dirty="0" err="1" smtClean="0"/>
              <a:t>анксиолитиков</a:t>
            </a:r>
            <a:r>
              <a:rPr lang="ru-RU" dirty="0" smtClean="0"/>
              <a:t>.</a:t>
            </a:r>
            <a:endParaRPr lang="ru-RU" dirty="0"/>
          </a:p>
          <a:p>
            <a:pPr algn="just"/>
            <a:r>
              <a:rPr lang="ru-RU" dirty="0"/>
              <a:t>При наличии выраженного депрессивного аффекта, обоснованным будет присоединение антидепрессантов в дозировках достаточных для купирования патологически измененного аффекта, при этом учитывается возможность обострения других продуктивных расстройств, поэтому предпочтительно применение антидепрессантов с седативным компонентом действия</a:t>
            </a:r>
            <a:r>
              <a:rPr lang="ru-RU" dirty="0" smtClean="0"/>
              <a:t>.</a:t>
            </a:r>
            <a:endParaRPr lang="ru-RU" dirty="0"/>
          </a:p>
        </p:txBody>
      </p:sp>
      <p:pic>
        <p:nvPicPr>
          <p:cNvPr id="4" name="Рисунок 3"/>
          <p:cNvPicPr>
            <a:picLocks noChangeAspect="1"/>
          </p:cNvPicPr>
          <p:nvPr/>
        </p:nvPicPr>
        <p:blipFill>
          <a:blip r:embed="rId2" cstate="print"/>
          <a:stretch>
            <a:fillRect/>
          </a:stretch>
        </p:blipFill>
        <p:spPr>
          <a:xfrm>
            <a:off x="11220450" y="5890102"/>
            <a:ext cx="971550" cy="967898"/>
          </a:xfrm>
          <a:prstGeom prst="rect">
            <a:avLst/>
          </a:prstGeom>
        </p:spPr>
      </p:pic>
    </p:spTree>
    <p:extLst>
      <p:ext uri="{BB962C8B-B14F-4D97-AF65-F5344CB8AC3E}">
        <p14:creationId xmlns:p14="http://schemas.microsoft.com/office/powerpoint/2010/main" xmlns="" val="15383556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14448" y="0"/>
            <a:ext cx="10121902" cy="760557"/>
          </a:xfrm>
        </p:spPr>
        <p:txBody>
          <a:bodyPr>
            <a:noAutofit/>
          </a:bodyPr>
          <a:lstStyle/>
          <a:p>
            <a:r>
              <a:rPr lang="ru-RU" sz="2400" b="1" dirty="0" smtClean="0"/>
              <a:t>В ходе терапии при назначении антипсихотиков, важно учитывать средние суточные дозировки.</a:t>
            </a:r>
            <a:endParaRPr lang="ru-RU" sz="2400" b="1" dirty="0"/>
          </a:p>
        </p:txBody>
      </p:sp>
      <p:graphicFrame>
        <p:nvGraphicFramePr>
          <p:cNvPr id="10" name="Объект 3"/>
          <p:cNvGraphicFramePr>
            <a:graphicFrameLocks noGrp="1"/>
          </p:cNvGraphicFramePr>
          <p:nvPr>
            <p:ph idx="1"/>
            <p:extLst>
              <p:ext uri="{D42A27DB-BD31-4B8C-83A1-F6EECF244321}">
                <p14:modId xmlns:p14="http://schemas.microsoft.com/office/powerpoint/2010/main" xmlns="" val="2601305646"/>
              </p:ext>
            </p:extLst>
          </p:nvPr>
        </p:nvGraphicFramePr>
        <p:xfrm>
          <a:off x="1314448" y="760557"/>
          <a:ext cx="9906002" cy="6115503"/>
        </p:xfrm>
        <a:graphic>
          <a:graphicData uri="http://schemas.openxmlformats.org/drawingml/2006/table">
            <a:tbl>
              <a:tblPr>
                <a:tableStyleId>{B301B821-A1FF-4177-AEE7-76D212191A09}</a:tableStyleId>
              </a:tblPr>
              <a:tblGrid>
                <a:gridCol w="3476627">
                  <a:extLst>
                    <a:ext uri="{9D8B030D-6E8A-4147-A177-3AD203B41FA5}">
                      <a16:colId xmlns:a16="http://schemas.microsoft.com/office/drawing/2014/main" xmlns="" val="2465586227"/>
                    </a:ext>
                  </a:extLst>
                </a:gridCol>
                <a:gridCol w="2171700">
                  <a:extLst>
                    <a:ext uri="{9D8B030D-6E8A-4147-A177-3AD203B41FA5}">
                      <a16:colId xmlns:a16="http://schemas.microsoft.com/office/drawing/2014/main" xmlns="" val="2823408101"/>
                    </a:ext>
                  </a:extLst>
                </a:gridCol>
                <a:gridCol w="2066925">
                  <a:extLst>
                    <a:ext uri="{9D8B030D-6E8A-4147-A177-3AD203B41FA5}">
                      <a16:colId xmlns:a16="http://schemas.microsoft.com/office/drawing/2014/main" xmlns="" val="500666544"/>
                    </a:ext>
                  </a:extLst>
                </a:gridCol>
                <a:gridCol w="2190750">
                  <a:extLst>
                    <a:ext uri="{9D8B030D-6E8A-4147-A177-3AD203B41FA5}">
                      <a16:colId xmlns:a16="http://schemas.microsoft.com/office/drawing/2014/main" xmlns="" val="3820683670"/>
                    </a:ext>
                  </a:extLst>
                </a:gridCol>
              </a:tblGrid>
              <a:tr h="227423">
                <a:tc rowSpan="2">
                  <a:txBody>
                    <a:bodyPr/>
                    <a:lstStyle/>
                    <a:p>
                      <a:pPr algn="ctr">
                        <a:lnSpc>
                          <a:spcPct val="107000"/>
                        </a:lnSpc>
                        <a:spcAft>
                          <a:spcPts val="800"/>
                        </a:spcAft>
                      </a:pPr>
                      <a:r>
                        <a:rPr lang="ru-RU" sz="1400" b="1" dirty="0">
                          <a:effectLst/>
                        </a:rPr>
                        <a:t>Препарат</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gridSpan="3">
                  <a:txBody>
                    <a:bodyPr/>
                    <a:lstStyle/>
                    <a:p>
                      <a:pPr algn="ctr">
                        <a:lnSpc>
                          <a:spcPct val="107000"/>
                        </a:lnSpc>
                        <a:spcAft>
                          <a:spcPts val="800"/>
                        </a:spcAft>
                      </a:pPr>
                      <a:r>
                        <a:rPr lang="ru-RU" sz="1400" b="1" dirty="0" smtClean="0">
                          <a:effectLst/>
                        </a:rPr>
                        <a:t>Дозировки</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1277274129"/>
                  </a:ext>
                </a:extLst>
              </a:tr>
              <a:tr h="227423">
                <a:tc vMerge="1">
                  <a:txBody>
                    <a:bodyPr/>
                    <a:lstStyle/>
                    <a:p>
                      <a:endParaRPr lang="ru-RU"/>
                    </a:p>
                  </a:txBody>
                  <a:tcPr/>
                </a:tc>
                <a:tc>
                  <a:txBody>
                    <a:bodyPr/>
                    <a:lstStyle/>
                    <a:p>
                      <a:pPr algn="ctr">
                        <a:lnSpc>
                          <a:spcPct val="107000"/>
                        </a:lnSpc>
                        <a:spcAft>
                          <a:spcPts val="800"/>
                        </a:spcAft>
                      </a:pPr>
                      <a:r>
                        <a:rPr lang="ru-RU" sz="1400" b="1" dirty="0">
                          <a:effectLst/>
                        </a:rPr>
                        <a:t>малые</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400" b="1" dirty="0">
                          <a:effectLst/>
                        </a:rPr>
                        <a:t>средние</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400" b="1" dirty="0">
                          <a:effectLst/>
                        </a:rPr>
                        <a:t>высокие</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xmlns="" val="1635635831"/>
                  </a:ext>
                </a:extLst>
              </a:tr>
              <a:tr h="227423">
                <a:tc>
                  <a:txBody>
                    <a:bodyPr/>
                    <a:lstStyle/>
                    <a:p>
                      <a:pPr>
                        <a:lnSpc>
                          <a:spcPct val="107000"/>
                        </a:lnSpc>
                        <a:spcAft>
                          <a:spcPts val="800"/>
                        </a:spcAft>
                      </a:pPr>
                      <a:r>
                        <a:rPr lang="ru-RU" sz="1400" b="1" i="1" dirty="0" err="1">
                          <a:effectLst/>
                        </a:rPr>
                        <a:t>Алимемазин</a:t>
                      </a:r>
                      <a:r>
                        <a:rPr lang="ru-RU" sz="1400" b="1" i="1" dirty="0">
                          <a:effectLst/>
                        </a:rPr>
                        <a:t> (</a:t>
                      </a:r>
                      <a:r>
                        <a:rPr lang="ru-RU" sz="1400" b="1" i="1" dirty="0" err="1">
                          <a:effectLst/>
                        </a:rPr>
                        <a:t>терален</a:t>
                      </a:r>
                      <a:r>
                        <a:rPr lang="ru-RU" sz="1400" b="1" i="1" dirty="0">
                          <a:effectLst/>
                        </a:rPr>
                        <a:t>)</a:t>
                      </a:r>
                      <a:endParaRPr lang="ru-RU" sz="1400" b="1" i="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25-40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40-75</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75-100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xmlns="" val="4017562590"/>
                  </a:ext>
                </a:extLst>
              </a:tr>
              <a:tr h="227423">
                <a:tc>
                  <a:txBody>
                    <a:bodyPr/>
                    <a:lstStyle/>
                    <a:p>
                      <a:pPr>
                        <a:lnSpc>
                          <a:spcPct val="107000"/>
                        </a:lnSpc>
                        <a:spcAft>
                          <a:spcPts val="800"/>
                        </a:spcAft>
                      </a:pPr>
                      <a:r>
                        <a:rPr lang="ru-RU" sz="1400" b="1" i="1">
                          <a:effectLst/>
                        </a:rPr>
                        <a:t>Галоперидол (сенорм)</a:t>
                      </a:r>
                      <a:endParaRPr lang="ru-RU" sz="1400" b="1" i="1">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5-10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10-30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30-100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xmlns="" val="248688243"/>
                  </a:ext>
                </a:extLst>
              </a:tr>
              <a:tr h="227423">
                <a:tc>
                  <a:txBody>
                    <a:bodyPr/>
                    <a:lstStyle/>
                    <a:p>
                      <a:pPr>
                        <a:lnSpc>
                          <a:spcPct val="107000"/>
                        </a:lnSpc>
                        <a:spcAft>
                          <a:spcPts val="800"/>
                        </a:spcAft>
                      </a:pPr>
                      <a:r>
                        <a:rPr lang="ru-RU" sz="1400" b="1" i="1" dirty="0" err="1">
                          <a:effectLst/>
                        </a:rPr>
                        <a:t>Зуклопентиксол</a:t>
                      </a:r>
                      <a:r>
                        <a:rPr lang="ru-RU" sz="1400" b="1" i="1" dirty="0">
                          <a:effectLst/>
                        </a:rPr>
                        <a:t>(</a:t>
                      </a:r>
                      <a:r>
                        <a:rPr lang="ru-RU" sz="1400" b="1" i="1" dirty="0" err="1">
                          <a:effectLst/>
                        </a:rPr>
                        <a:t>клопиксол</a:t>
                      </a:r>
                      <a:r>
                        <a:rPr lang="ru-RU" sz="1400" b="1" i="1" dirty="0">
                          <a:effectLst/>
                        </a:rPr>
                        <a:t>)</a:t>
                      </a:r>
                      <a:endParaRPr lang="ru-RU" sz="1400" b="1" i="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10-30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30-75</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75-150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xmlns="" val="1314617023"/>
                  </a:ext>
                </a:extLst>
              </a:tr>
              <a:tr h="227423">
                <a:tc>
                  <a:txBody>
                    <a:bodyPr/>
                    <a:lstStyle/>
                    <a:p>
                      <a:pPr>
                        <a:lnSpc>
                          <a:spcPct val="107000"/>
                        </a:lnSpc>
                        <a:spcAft>
                          <a:spcPts val="800"/>
                        </a:spcAft>
                      </a:pPr>
                      <a:r>
                        <a:rPr lang="ru-RU" sz="1400" b="1" i="1" dirty="0" err="1" smtClean="0">
                          <a:effectLst/>
                        </a:rPr>
                        <a:t>Карбидин</a:t>
                      </a:r>
                      <a:endParaRPr lang="ru-RU" sz="1400" b="1" i="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50-75</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75-100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100-200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xmlns="" val="2622554732"/>
                  </a:ext>
                </a:extLst>
              </a:tr>
              <a:tr h="227423">
                <a:tc>
                  <a:txBody>
                    <a:bodyPr/>
                    <a:lstStyle/>
                    <a:p>
                      <a:pPr>
                        <a:lnSpc>
                          <a:spcPct val="107000"/>
                        </a:lnSpc>
                        <a:spcAft>
                          <a:spcPts val="800"/>
                        </a:spcAft>
                      </a:pPr>
                      <a:r>
                        <a:rPr lang="ru-RU" sz="1400" b="1" i="1">
                          <a:effectLst/>
                        </a:rPr>
                        <a:t>Кветиапин (сероквепь)</a:t>
                      </a:r>
                      <a:endParaRPr lang="ru-RU" sz="1400" b="1" i="1">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100-300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300-600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600-750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xmlns="" val="1650064859"/>
                  </a:ext>
                </a:extLst>
              </a:tr>
              <a:tr h="440520">
                <a:tc>
                  <a:txBody>
                    <a:bodyPr/>
                    <a:lstStyle/>
                    <a:p>
                      <a:pPr>
                        <a:lnSpc>
                          <a:spcPct val="107000"/>
                        </a:lnSpc>
                        <a:spcAft>
                          <a:spcPts val="800"/>
                        </a:spcAft>
                      </a:pPr>
                      <a:r>
                        <a:rPr lang="ru-RU" sz="1400" b="1" i="1" dirty="0" err="1">
                          <a:effectLst/>
                        </a:rPr>
                        <a:t>Клозапин</a:t>
                      </a:r>
                      <a:r>
                        <a:rPr lang="ru-RU" sz="1400" b="1" i="1" dirty="0">
                          <a:effectLst/>
                        </a:rPr>
                        <a:t> (</a:t>
                      </a:r>
                      <a:r>
                        <a:rPr lang="ru-RU" sz="1400" b="1" i="1" dirty="0" err="1">
                          <a:effectLst/>
                        </a:rPr>
                        <a:t>лепонекс</a:t>
                      </a:r>
                      <a:r>
                        <a:rPr lang="ru-RU" sz="1400" b="1" i="1" dirty="0">
                          <a:effectLst/>
                        </a:rPr>
                        <a:t>, </a:t>
                      </a:r>
                      <a:r>
                        <a:rPr lang="ru-RU" sz="1400" b="1" i="1" dirty="0" err="1">
                          <a:effectLst/>
                        </a:rPr>
                        <a:t>азалептин</a:t>
                      </a:r>
                      <a:r>
                        <a:rPr lang="ru-RU" sz="1400" b="1" i="1" dirty="0">
                          <a:effectLst/>
                        </a:rPr>
                        <a:t>)</a:t>
                      </a:r>
                      <a:endParaRPr lang="ru-RU" sz="1400" b="1" i="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50-100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100-300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300-600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xmlns="" val="2569966836"/>
                  </a:ext>
                </a:extLst>
              </a:tr>
              <a:tr h="227423">
                <a:tc>
                  <a:txBody>
                    <a:bodyPr/>
                    <a:lstStyle/>
                    <a:p>
                      <a:pPr>
                        <a:lnSpc>
                          <a:spcPct val="107000"/>
                        </a:lnSpc>
                        <a:spcAft>
                          <a:spcPts val="800"/>
                        </a:spcAft>
                      </a:pPr>
                      <a:r>
                        <a:rPr lang="ru-RU" sz="1400" b="1" i="1">
                          <a:effectLst/>
                        </a:rPr>
                        <a:t>Певомепромазин (тизерцин)</a:t>
                      </a:r>
                      <a:endParaRPr lang="ru-RU" sz="1400" b="1" i="1">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50-100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100-400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400-600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xmlns="" val="991852466"/>
                  </a:ext>
                </a:extLst>
              </a:tr>
              <a:tr h="227423">
                <a:tc>
                  <a:txBody>
                    <a:bodyPr/>
                    <a:lstStyle/>
                    <a:p>
                      <a:pPr>
                        <a:lnSpc>
                          <a:spcPct val="107000"/>
                        </a:lnSpc>
                        <a:spcAft>
                          <a:spcPts val="800"/>
                        </a:spcAft>
                      </a:pPr>
                      <a:r>
                        <a:rPr lang="ru-RU" sz="1400" b="1" i="1">
                          <a:effectLst/>
                        </a:rPr>
                        <a:t>Оланзапин (зипрекса)</a:t>
                      </a:r>
                      <a:endParaRPr lang="ru-RU" sz="1400" b="1" i="1">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5-10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10-15</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15-20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xmlns="" val="3493050850"/>
                  </a:ext>
                </a:extLst>
              </a:tr>
              <a:tr h="227423">
                <a:tc>
                  <a:txBody>
                    <a:bodyPr/>
                    <a:lstStyle/>
                    <a:p>
                      <a:pPr>
                        <a:lnSpc>
                          <a:spcPct val="107000"/>
                        </a:lnSpc>
                        <a:spcAft>
                          <a:spcPts val="800"/>
                        </a:spcAft>
                      </a:pPr>
                      <a:r>
                        <a:rPr lang="ru-RU" sz="1400" b="1" i="1" dirty="0" err="1">
                          <a:effectLst/>
                        </a:rPr>
                        <a:t>Перициазин</a:t>
                      </a:r>
                      <a:r>
                        <a:rPr lang="ru-RU" sz="1400" b="1" i="1" dirty="0">
                          <a:effectLst/>
                        </a:rPr>
                        <a:t> (</a:t>
                      </a:r>
                      <a:r>
                        <a:rPr lang="ru-RU" sz="1400" b="1" i="1" dirty="0" err="1">
                          <a:effectLst/>
                        </a:rPr>
                        <a:t>неулепгил</a:t>
                      </a:r>
                      <a:r>
                        <a:rPr lang="ru-RU" sz="1400" b="1" i="1" dirty="0">
                          <a:effectLst/>
                        </a:rPr>
                        <a:t>)</a:t>
                      </a:r>
                      <a:endParaRPr lang="ru-RU" sz="1400" b="1" i="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30-50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50-75</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75-100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xmlns="" val="4075741980"/>
                  </a:ext>
                </a:extLst>
              </a:tr>
              <a:tr h="227423">
                <a:tc>
                  <a:txBody>
                    <a:bodyPr/>
                    <a:lstStyle/>
                    <a:p>
                      <a:pPr>
                        <a:lnSpc>
                          <a:spcPct val="107000"/>
                        </a:lnSpc>
                        <a:spcAft>
                          <a:spcPts val="800"/>
                        </a:spcAft>
                      </a:pPr>
                      <a:r>
                        <a:rPr lang="ru-RU" sz="1400" b="1" i="1" dirty="0" err="1">
                          <a:effectLst/>
                        </a:rPr>
                        <a:t>Перфеназин</a:t>
                      </a:r>
                      <a:r>
                        <a:rPr lang="ru-RU" sz="1400" b="1" i="1" dirty="0">
                          <a:effectLst/>
                        </a:rPr>
                        <a:t> (</a:t>
                      </a:r>
                      <a:r>
                        <a:rPr lang="ru-RU" sz="1400" b="1" i="1" dirty="0" err="1">
                          <a:effectLst/>
                        </a:rPr>
                        <a:t>этаперазин</a:t>
                      </a:r>
                      <a:r>
                        <a:rPr lang="ru-RU" sz="1400" b="1" i="1" dirty="0">
                          <a:effectLst/>
                        </a:rPr>
                        <a:t>)</a:t>
                      </a:r>
                      <a:endParaRPr lang="ru-RU" sz="1400" b="1" i="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20-40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40-75</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75-100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xmlns="" val="2191958353"/>
                  </a:ext>
                </a:extLst>
              </a:tr>
              <a:tr h="227423">
                <a:tc>
                  <a:txBody>
                    <a:bodyPr/>
                    <a:lstStyle/>
                    <a:p>
                      <a:pPr>
                        <a:lnSpc>
                          <a:spcPct val="107000"/>
                        </a:lnSpc>
                        <a:spcAft>
                          <a:spcPts val="800"/>
                        </a:spcAft>
                      </a:pPr>
                      <a:r>
                        <a:rPr lang="ru-RU" sz="1400" b="1" i="1" dirty="0" err="1">
                          <a:effectLst/>
                        </a:rPr>
                        <a:t>Пипотиазин</a:t>
                      </a:r>
                      <a:r>
                        <a:rPr lang="ru-RU" sz="1400" b="1" i="1" dirty="0">
                          <a:effectLst/>
                        </a:rPr>
                        <a:t> (</a:t>
                      </a:r>
                      <a:r>
                        <a:rPr lang="ru-RU" sz="1400" b="1" i="1" dirty="0" err="1">
                          <a:effectLst/>
                        </a:rPr>
                        <a:t>пипортил</a:t>
                      </a:r>
                      <a:r>
                        <a:rPr lang="ru-RU" sz="1400" b="1" i="1" dirty="0">
                          <a:effectLst/>
                        </a:rPr>
                        <a:t>)</a:t>
                      </a:r>
                      <a:endParaRPr lang="ru-RU" sz="1400" b="1" i="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30-60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60-90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90-120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xmlns="" val="1083189609"/>
                  </a:ext>
                </a:extLst>
              </a:tr>
              <a:tr h="227423">
                <a:tc>
                  <a:txBody>
                    <a:bodyPr/>
                    <a:lstStyle/>
                    <a:p>
                      <a:pPr>
                        <a:lnSpc>
                          <a:spcPct val="107000"/>
                        </a:lnSpc>
                        <a:spcAft>
                          <a:spcPts val="800"/>
                        </a:spcAft>
                      </a:pPr>
                      <a:r>
                        <a:rPr lang="ru-RU" sz="1400" b="1" i="1" dirty="0" err="1">
                          <a:effectLst/>
                        </a:rPr>
                        <a:t>Рисперидон</a:t>
                      </a:r>
                      <a:r>
                        <a:rPr lang="ru-RU" sz="1400" b="1" i="1" dirty="0">
                          <a:effectLst/>
                        </a:rPr>
                        <a:t> (</a:t>
                      </a:r>
                      <a:r>
                        <a:rPr lang="ru-RU" sz="1400" b="1" i="1" smtClean="0">
                          <a:effectLst/>
                        </a:rPr>
                        <a:t>рисполепт</a:t>
                      </a:r>
                      <a:r>
                        <a:rPr lang="ru-RU" sz="1400" b="1" i="1" dirty="0">
                          <a:effectLst/>
                        </a:rPr>
                        <a:t>)</a:t>
                      </a:r>
                      <a:endParaRPr lang="ru-RU" sz="1400" b="1" i="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2-4</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4-6</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6-8</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xmlns="" val="1366216333"/>
                  </a:ext>
                </a:extLst>
              </a:tr>
              <a:tr h="227423">
                <a:tc>
                  <a:txBody>
                    <a:bodyPr/>
                    <a:lstStyle/>
                    <a:p>
                      <a:pPr>
                        <a:lnSpc>
                          <a:spcPct val="107000"/>
                        </a:lnSpc>
                        <a:spcAft>
                          <a:spcPts val="800"/>
                        </a:spcAft>
                      </a:pPr>
                      <a:r>
                        <a:rPr lang="ru-RU" sz="1400" b="1" i="1">
                          <a:effectLst/>
                        </a:rPr>
                        <a:t>Сульпирид (эглонил)</a:t>
                      </a:r>
                      <a:endParaRPr lang="ru-RU" sz="1400" b="1" i="1">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200-400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400-600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600-2000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xmlns="" val="613639424"/>
                  </a:ext>
                </a:extLst>
              </a:tr>
              <a:tr h="227423">
                <a:tc>
                  <a:txBody>
                    <a:bodyPr/>
                    <a:lstStyle/>
                    <a:p>
                      <a:pPr>
                        <a:lnSpc>
                          <a:spcPct val="107000"/>
                        </a:lnSpc>
                        <a:spcAft>
                          <a:spcPts val="800"/>
                        </a:spcAft>
                      </a:pPr>
                      <a:r>
                        <a:rPr lang="ru-RU" sz="1400" b="1" i="1">
                          <a:effectLst/>
                        </a:rPr>
                        <a:t>Сультоприд (топрал)</a:t>
                      </a:r>
                      <a:endParaRPr lang="ru-RU" sz="1400" b="1" i="1">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100-300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300-600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600-1200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xmlns="" val="194930665"/>
                  </a:ext>
                </a:extLst>
              </a:tr>
              <a:tr h="227423">
                <a:tc>
                  <a:txBody>
                    <a:bodyPr/>
                    <a:lstStyle/>
                    <a:p>
                      <a:pPr>
                        <a:lnSpc>
                          <a:spcPct val="107000"/>
                        </a:lnSpc>
                        <a:spcAft>
                          <a:spcPts val="800"/>
                        </a:spcAft>
                      </a:pPr>
                      <a:r>
                        <a:rPr lang="ru-RU" sz="1400" b="1" i="1">
                          <a:effectLst/>
                        </a:rPr>
                        <a:t>Тиаприд (тиапридал)</a:t>
                      </a:r>
                      <a:endParaRPr lang="ru-RU" sz="1400" b="1" i="1">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100-200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200-400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400-600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xmlns="" val="1485681107"/>
                  </a:ext>
                </a:extLst>
              </a:tr>
              <a:tr h="227423">
                <a:tc>
                  <a:txBody>
                    <a:bodyPr/>
                    <a:lstStyle/>
                    <a:p>
                      <a:pPr>
                        <a:lnSpc>
                          <a:spcPct val="107000"/>
                        </a:lnSpc>
                        <a:spcAft>
                          <a:spcPts val="800"/>
                        </a:spcAft>
                      </a:pPr>
                      <a:r>
                        <a:rPr lang="ru-RU" sz="1400" b="1" i="1">
                          <a:effectLst/>
                        </a:rPr>
                        <a:t>Тиопроперазин (мажептил )</a:t>
                      </a:r>
                      <a:endParaRPr lang="ru-RU" sz="1400" b="1" i="1">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5-20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20-40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40-60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xmlns="" val="2808986511"/>
                  </a:ext>
                </a:extLst>
              </a:tr>
              <a:tr h="440520">
                <a:tc>
                  <a:txBody>
                    <a:bodyPr/>
                    <a:lstStyle/>
                    <a:p>
                      <a:pPr>
                        <a:lnSpc>
                          <a:spcPct val="107000"/>
                        </a:lnSpc>
                        <a:spcAft>
                          <a:spcPts val="800"/>
                        </a:spcAft>
                      </a:pPr>
                      <a:r>
                        <a:rPr lang="ru-RU" sz="1400" b="1" i="1" dirty="0" err="1">
                          <a:effectLst/>
                        </a:rPr>
                        <a:t>Тиоридазин</a:t>
                      </a:r>
                      <a:r>
                        <a:rPr lang="ru-RU" sz="1400" b="1" i="1" dirty="0">
                          <a:effectLst/>
                        </a:rPr>
                        <a:t> (</a:t>
                      </a:r>
                      <a:r>
                        <a:rPr lang="ru-RU" sz="1400" b="1" i="1" dirty="0" err="1">
                          <a:effectLst/>
                        </a:rPr>
                        <a:t>меллерил</a:t>
                      </a:r>
                      <a:r>
                        <a:rPr lang="ru-RU" sz="1400" b="1" i="1" dirty="0">
                          <a:effectLst/>
                        </a:rPr>
                        <a:t>, </a:t>
                      </a:r>
                      <a:r>
                        <a:rPr lang="ru-RU" sz="1400" b="1" i="1" dirty="0" err="1">
                          <a:effectLst/>
                        </a:rPr>
                        <a:t>сонапакс</a:t>
                      </a:r>
                      <a:r>
                        <a:rPr lang="ru-RU" sz="1400" b="1" i="1" dirty="0">
                          <a:effectLst/>
                        </a:rPr>
                        <a:t>)</a:t>
                      </a:r>
                      <a:endParaRPr lang="ru-RU" sz="1400" b="1" i="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50-100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100-200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200-600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xmlns="" val="2883075945"/>
                  </a:ext>
                </a:extLst>
              </a:tr>
              <a:tr h="440520">
                <a:tc>
                  <a:txBody>
                    <a:bodyPr/>
                    <a:lstStyle/>
                    <a:p>
                      <a:pPr>
                        <a:lnSpc>
                          <a:spcPct val="107000"/>
                        </a:lnSpc>
                        <a:spcAft>
                          <a:spcPts val="800"/>
                        </a:spcAft>
                      </a:pPr>
                      <a:r>
                        <a:rPr lang="ru-RU" sz="1400" b="1" i="1" dirty="0" err="1">
                          <a:effectLst/>
                        </a:rPr>
                        <a:t>Трифлуоперазин</a:t>
                      </a:r>
                      <a:r>
                        <a:rPr lang="ru-RU" sz="1400" b="1" i="1" dirty="0">
                          <a:effectLst/>
                        </a:rPr>
                        <a:t> (</a:t>
                      </a:r>
                      <a:r>
                        <a:rPr lang="ru-RU" sz="1400" b="1" i="1" dirty="0" err="1">
                          <a:effectLst/>
                        </a:rPr>
                        <a:t>трифтазин</a:t>
                      </a:r>
                      <a:r>
                        <a:rPr lang="ru-RU" sz="1400" b="1" i="1" dirty="0">
                          <a:effectLst/>
                        </a:rPr>
                        <a:t>, </a:t>
                      </a:r>
                      <a:r>
                        <a:rPr lang="ru-RU" sz="1400" b="1" i="1" dirty="0" err="1">
                          <a:effectLst/>
                        </a:rPr>
                        <a:t>стелазин</a:t>
                      </a:r>
                      <a:r>
                        <a:rPr lang="ru-RU" sz="1400" b="1" i="1" dirty="0">
                          <a:effectLst/>
                        </a:rPr>
                        <a:t>)</a:t>
                      </a:r>
                      <a:endParaRPr lang="ru-RU" sz="1400" b="1" i="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5-15</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15-50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50-100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xmlns="" val="1039935300"/>
                  </a:ext>
                </a:extLst>
              </a:tr>
              <a:tr h="227423">
                <a:tc>
                  <a:txBody>
                    <a:bodyPr/>
                    <a:lstStyle/>
                    <a:p>
                      <a:pPr>
                        <a:lnSpc>
                          <a:spcPct val="107000"/>
                        </a:lnSpc>
                        <a:spcAft>
                          <a:spcPts val="800"/>
                        </a:spcAft>
                      </a:pPr>
                      <a:r>
                        <a:rPr lang="ru-RU" sz="1400" b="1" i="1">
                          <a:effectLst/>
                        </a:rPr>
                        <a:t>Флупентиксол (флюанксол)</a:t>
                      </a:r>
                      <a:endParaRPr lang="ru-RU" sz="1400" b="1" i="1">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3-10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10-^0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40-150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xmlns="" val="754528082"/>
                  </a:ext>
                </a:extLst>
              </a:tr>
              <a:tr h="227423">
                <a:tc>
                  <a:txBody>
                    <a:bodyPr/>
                    <a:lstStyle/>
                    <a:p>
                      <a:pPr>
                        <a:lnSpc>
                          <a:spcPct val="107000"/>
                        </a:lnSpc>
                        <a:spcAft>
                          <a:spcPts val="800"/>
                        </a:spcAft>
                      </a:pPr>
                      <a:r>
                        <a:rPr lang="ru-RU" sz="1400" b="1" i="1">
                          <a:effectLst/>
                        </a:rPr>
                        <a:t>Флуфеназин (модитен)</a:t>
                      </a:r>
                      <a:endParaRPr lang="ru-RU" sz="1400" b="1" i="1">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3-10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10-15</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15-20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xmlns="" val="870946454"/>
                  </a:ext>
                </a:extLst>
              </a:tr>
              <a:tr h="227423">
                <a:tc>
                  <a:txBody>
                    <a:bodyPr/>
                    <a:lstStyle/>
                    <a:p>
                      <a:pPr>
                        <a:lnSpc>
                          <a:spcPct val="107000"/>
                        </a:lnSpc>
                        <a:spcAft>
                          <a:spcPts val="800"/>
                        </a:spcAft>
                      </a:pPr>
                      <a:r>
                        <a:rPr lang="ru-RU" sz="1400" b="1" i="1">
                          <a:effectLst/>
                        </a:rPr>
                        <a:t>Хлорпромазин (аминазин)</a:t>
                      </a:r>
                      <a:endParaRPr lang="ru-RU" sz="1400" b="1" i="1">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50-150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150-500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500-1000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xmlns="" val="606891547"/>
                  </a:ext>
                </a:extLst>
              </a:tr>
              <a:tr h="227423">
                <a:tc>
                  <a:txBody>
                    <a:bodyPr/>
                    <a:lstStyle/>
                    <a:p>
                      <a:pPr>
                        <a:lnSpc>
                          <a:spcPct val="107000"/>
                        </a:lnSpc>
                        <a:spcAft>
                          <a:spcPts val="800"/>
                        </a:spcAft>
                      </a:pPr>
                      <a:r>
                        <a:rPr lang="ru-RU" sz="1400" b="1" i="1" dirty="0" err="1">
                          <a:effectLst/>
                        </a:rPr>
                        <a:t>Хлорпротиксен</a:t>
                      </a:r>
                      <a:endParaRPr lang="ru-RU" sz="1400" b="1" i="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30-60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60-100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100-300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xmlns="" val="302903447"/>
                  </a:ext>
                </a:extLst>
              </a:tr>
            </a:tbl>
          </a:graphicData>
        </a:graphic>
      </p:graphicFrame>
      <p:pic>
        <p:nvPicPr>
          <p:cNvPr id="11" name="Рисунок 10"/>
          <p:cNvPicPr>
            <a:picLocks noChangeAspect="1"/>
          </p:cNvPicPr>
          <p:nvPr/>
        </p:nvPicPr>
        <p:blipFill>
          <a:blip r:embed="rId2" cstate="print"/>
          <a:stretch>
            <a:fillRect/>
          </a:stretch>
        </p:blipFill>
        <p:spPr>
          <a:xfrm>
            <a:off x="11220450" y="5890102"/>
            <a:ext cx="971550" cy="967898"/>
          </a:xfrm>
          <a:prstGeom prst="rect">
            <a:avLst/>
          </a:prstGeom>
        </p:spPr>
      </p:pic>
    </p:spTree>
    <p:extLst>
      <p:ext uri="{BB962C8B-B14F-4D97-AF65-F5344CB8AC3E}">
        <p14:creationId xmlns:p14="http://schemas.microsoft.com/office/powerpoint/2010/main" xmlns="" val="31340881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98586" y="-57149"/>
            <a:ext cx="10018713" cy="666750"/>
          </a:xfrm>
        </p:spPr>
        <p:txBody>
          <a:bodyPr>
            <a:normAutofit fontScale="90000"/>
          </a:bodyPr>
          <a:lstStyle/>
          <a:p>
            <a:r>
              <a:rPr lang="ru-RU" sz="2400" b="1" dirty="0" smtClean="0"/>
              <a:t>Антипсихотики распределяются по воздействию на спектр психопатологической симптоматики.</a:t>
            </a:r>
            <a:endParaRPr lang="ru-RU" sz="2400" b="1" dirty="0"/>
          </a:p>
        </p:txBody>
      </p:sp>
      <p:graphicFrame>
        <p:nvGraphicFramePr>
          <p:cNvPr id="6" name="Объект 5"/>
          <p:cNvGraphicFramePr>
            <a:graphicFrameLocks noGrp="1"/>
          </p:cNvGraphicFramePr>
          <p:nvPr>
            <p:ph idx="1"/>
          </p:nvPr>
        </p:nvGraphicFramePr>
        <p:xfrm>
          <a:off x="2087163" y="583141"/>
          <a:ext cx="8641558" cy="6177596"/>
        </p:xfrm>
        <a:graphic>
          <a:graphicData uri="http://schemas.openxmlformats.org/drawingml/2006/table">
            <a:tbl>
              <a:tblPr>
                <a:tableStyleId>{5C22544A-7EE6-4342-B048-85BDC9FD1C3A}</a:tableStyleId>
              </a:tblPr>
              <a:tblGrid>
                <a:gridCol w="2141083">
                  <a:extLst>
                    <a:ext uri="{9D8B030D-6E8A-4147-A177-3AD203B41FA5}">
                      <a16:colId xmlns:a16="http://schemas.microsoft.com/office/drawing/2014/main" xmlns="" val="2486168016"/>
                    </a:ext>
                  </a:extLst>
                </a:gridCol>
                <a:gridCol w="2166825">
                  <a:extLst>
                    <a:ext uri="{9D8B030D-6E8A-4147-A177-3AD203B41FA5}">
                      <a16:colId xmlns:a16="http://schemas.microsoft.com/office/drawing/2014/main" xmlns="" val="136446896"/>
                    </a:ext>
                  </a:extLst>
                </a:gridCol>
                <a:gridCol w="2166825">
                  <a:extLst>
                    <a:ext uri="{9D8B030D-6E8A-4147-A177-3AD203B41FA5}">
                      <a16:colId xmlns:a16="http://schemas.microsoft.com/office/drawing/2014/main" xmlns="" val="2304817275"/>
                    </a:ext>
                  </a:extLst>
                </a:gridCol>
                <a:gridCol w="2166825">
                  <a:extLst>
                    <a:ext uri="{9D8B030D-6E8A-4147-A177-3AD203B41FA5}">
                      <a16:colId xmlns:a16="http://schemas.microsoft.com/office/drawing/2014/main" xmlns="" val="3379312223"/>
                    </a:ext>
                  </a:extLst>
                </a:gridCol>
              </a:tblGrid>
              <a:tr h="297573">
                <a:tc>
                  <a:txBody>
                    <a:bodyPr/>
                    <a:lstStyle/>
                    <a:p>
                      <a:pPr algn="l">
                        <a:lnSpc>
                          <a:spcPct val="107000"/>
                        </a:lnSpc>
                        <a:spcAft>
                          <a:spcPts val="0"/>
                        </a:spcAft>
                      </a:pPr>
                      <a:r>
                        <a:rPr lang="ru-RU" sz="1050" b="1" dirty="0">
                          <a:effectLst/>
                        </a:rPr>
                        <a:t>Препарат</a:t>
                      </a:r>
                      <a:endParaRPr lang="ru-RU"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0"/>
                        </a:spcAft>
                      </a:pPr>
                      <a:r>
                        <a:rPr lang="ru-RU" sz="1050" b="1" dirty="0" smtClean="0">
                          <a:effectLst/>
                        </a:rPr>
                        <a:t>Седативное действие</a:t>
                      </a:r>
                      <a:endParaRPr lang="ru-RU"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0"/>
                        </a:spcAft>
                      </a:pPr>
                      <a:r>
                        <a:rPr lang="ru-RU" sz="1050" b="1" dirty="0" smtClean="0">
                          <a:effectLst/>
                        </a:rPr>
                        <a:t>Антипсихотическое действие</a:t>
                      </a:r>
                      <a:endParaRPr lang="ru-RU"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0"/>
                        </a:spcAft>
                      </a:pPr>
                      <a:r>
                        <a:rPr lang="ru-RU" sz="1050" b="1" dirty="0" smtClean="0">
                          <a:effectLst/>
                        </a:rPr>
                        <a:t>Антибредовое действие</a:t>
                      </a:r>
                      <a:endParaRPr lang="ru-RU"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3556429840"/>
                  </a:ext>
                </a:extLst>
              </a:tr>
              <a:tr h="220180">
                <a:tc gridSpan="4">
                  <a:txBody>
                    <a:bodyPr/>
                    <a:lstStyle/>
                    <a:p>
                      <a:pPr algn="ctr">
                        <a:lnSpc>
                          <a:spcPct val="107000"/>
                        </a:lnSpc>
                        <a:spcAft>
                          <a:spcPts val="0"/>
                        </a:spcAft>
                      </a:pPr>
                      <a:r>
                        <a:rPr lang="ru-RU" sz="1000" b="1" dirty="0">
                          <a:effectLst/>
                        </a:rPr>
                        <a:t>Преимущественно с седативным действием (седативные </a:t>
                      </a:r>
                      <a:r>
                        <a:rPr lang="ru-RU" sz="1000" b="1" dirty="0" err="1">
                          <a:effectLst/>
                        </a:rPr>
                        <a:t>ангипсихотики</a:t>
                      </a:r>
                      <a:r>
                        <a:rPr lang="ru-RU" sz="1000" b="1" dirty="0">
                          <a:effectLst/>
                        </a:rPr>
                        <a:t>)</a:t>
                      </a:r>
                      <a:endParaRPr lang="ru-RU"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993472069"/>
                  </a:ext>
                </a:extLst>
              </a:tr>
              <a:tr h="220180">
                <a:tc>
                  <a:txBody>
                    <a:bodyPr/>
                    <a:lstStyle/>
                    <a:p>
                      <a:pPr>
                        <a:lnSpc>
                          <a:spcPct val="107000"/>
                        </a:lnSpc>
                        <a:spcAft>
                          <a:spcPts val="0"/>
                        </a:spcAft>
                      </a:pPr>
                      <a:r>
                        <a:rPr lang="ru-RU" sz="900" dirty="0" err="1">
                          <a:effectLst/>
                        </a:rPr>
                        <a:t>Хлорпромазин</a:t>
                      </a:r>
                      <a:r>
                        <a:rPr lang="ru-RU" sz="900" dirty="0">
                          <a:effectLst/>
                        </a:rPr>
                        <a:t> (</a:t>
                      </a:r>
                      <a:r>
                        <a:rPr lang="ru-RU" sz="900" dirty="0" err="1">
                          <a:effectLst/>
                        </a:rPr>
                        <a:t>аминазин</a:t>
                      </a: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936518008"/>
                  </a:ext>
                </a:extLst>
              </a:tr>
              <a:tr h="220180">
                <a:tc>
                  <a:txBody>
                    <a:bodyPr/>
                    <a:lstStyle/>
                    <a:p>
                      <a:pPr>
                        <a:lnSpc>
                          <a:spcPct val="107000"/>
                        </a:lnSpc>
                        <a:spcAft>
                          <a:spcPts val="0"/>
                        </a:spcAft>
                      </a:pPr>
                      <a:r>
                        <a:rPr lang="ru-RU" sz="900" dirty="0" err="1">
                          <a:effectLst/>
                        </a:rPr>
                        <a:t>Левомепромазин</a:t>
                      </a:r>
                      <a:r>
                        <a:rPr lang="ru-RU" sz="900" dirty="0">
                          <a:effectLst/>
                        </a:rPr>
                        <a:t> (</a:t>
                      </a:r>
                      <a:r>
                        <a:rPr lang="ru-RU" sz="900" dirty="0" err="1">
                          <a:effectLst/>
                        </a:rPr>
                        <a:t>тизерцин</a:t>
                      </a: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602877883"/>
                  </a:ext>
                </a:extLst>
              </a:tr>
              <a:tr h="220180">
                <a:tc>
                  <a:txBody>
                    <a:bodyPr/>
                    <a:lstStyle/>
                    <a:p>
                      <a:pPr>
                        <a:lnSpc>
                          <a:spcPct val="107000"/>
                        </a:lnSpc>
                        <a:spcAft>
                          <a:spcPts val="0"/>
                        </a:spcAft>
                      </a:pPr>
                      <a:r>
                        <a:rPr lang="ru-RU" sz="900" dirty="0" err="1">
                          <a:effectLst/>
                        </a:rPr>
                        <a:t>Тиоридазин</a:t>
                      </a:r>
                      <a:r>
                        <a:rPr lang="ru-RU" sz="900" dirty="0">
                          <a:effectLst/>
                        </a:rPr>
                        <a:t> (</a:t>
                      </a:r>
                      <a:r>
                        <a:rPr lang="ru-RU" sz="900" dirty="0" err="1">
                          <a:effectLst/>
                        </a:rPr>
                        <a:t>меллерил</a:t>
                      </a:r>
                      <a:r>
                        <a:rPr lang="ru-RU" sz="900" dirty="0">
                          <a:effectLst/>
                        </a:rPr>
                        <a:t>, </a:t>
                      </a:r>
                      <a:r>
                        <a:rPr lang="ru-RU" sz="900" dirty="0" err="1">
                          <a:effectLst/>
                        </a:rPr>
                        <a:t>сонапакс</a:t>
                      </a: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638751403"/>
                  </a:ext>
                </a:extLst>
              </a:tr>
              <a:tr h="220180">
                <a:tc>
                  <a:txBody>
                    <a:bodyPr/>
                    <a:lstStyle/>
                    <a:p>
                      <a:pPr>
                        <a:lnSpc>
                          <a:spcPct val="107000"/>
                        </a:lnSpc>
                        <a:spcAft>
                          <a:spcPts val="0"/>
                        </a:spcAft>
                      </a:pPr>
                      <a:r>
                        <a:rPr lang="ru-RU" sz="900" dirty="0" err="1">
                          <a:effectLst/>
                        </a:rPr>
                        <a:t>Хлорпротиксен</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955350258"/>
                  </a:ext>
                </a:extLst>
              </a:tr>
              <a:tr h="220180">
                <a:tc>
                  <a:txBody>
                    <a:bodyPr/>
                    <a:lstStyle/>
                    <a:p>
                      <a:pPr>
                        <a:lnSpc>
                          <a:spcPct val="107000"/>
                        </a:lnSpc>
                        <a:spcAft>
                          <a:spcPts val="0"/>
                        </a:spcAft>
                      </a:pPr>
                      <a:r>
                        <a:rPr lang="ru-RU" sz="900" dirty="0" err="1">
                          <a:effectLst/>
                        </a:rPr>
                        <a:t>Зуклопентиксол</a:t>
                      </a:r>
                      <a:r>
                        <a:rPr lang="ru-RU" sz="900" dirty="0">
                          <a:effectLst/>
                        </a:rPr>
                        <a:t> (</a:t>
                      </a:r>
                      <a:r>
                        <a:rPr lang="ru-RU" sz="900" dirty="0" err="1">
                          <a:effectLst/>
                        </a:rPr>
                        <a:t>клопиксол</a:t>
                      </a: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785698919"/>
                  </a:ext>
                </a:extLst>
              </a:tr>
              <a:tr h="220180">
                <a:tc>
                  <a:txBody>
                    <a:bodyPr/>
                    <a:lstStyle/>
                    <a:p>
                      <a:pPr>
                        <a:lnSpc>
                          <a:spcPct val="107000"/>
                        </a:lnSpc>
                        <a:spcAft>
                          <a:spcPts val="0"/>
                        </a:spcAft>
                      </a:pPr>
                      <a:r>
                        <a:rPr lang="ru-RU" sz="900">
                          <a:effectLst/>
                        </a:rPr>
                        <a:t>Перициазин (неулептил)</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997779121"/>
                  </a:ext>
                </a:extLst>
              </a:tr>
              <a:tr h="220180">
                <a:tc>
                  <a:txBody>
                    <a:bodyPr/>
                    <a:lstStyle/>
                    <a:p>
                      <a:pPr>
                        <a:lnSpc>
                          <a:spcPct val="107000"/>
                        </a:lnSpc>
                        <a:spcAft>
                          <a:spcPts val="0"/>
                        </a:spcAft>
                      </a:pPr>
                      <a:r>
                        <a:rPr lang="ru-RU" sz="900">
                          <a:effectLst/>
                        </a:rPr>
                        <a:t>Алимемазин (терален)</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4147238735"/>
                  </a:ext>
                </a:extLst>
              </a:tr>
              <a:tr h="220180">
                <a:tc>
                  <a:txBody>
                    <a:bodyPr/>
                    <a:lstStyle/>
                    <a:p>
                      <a:pPr>
                        <a:lnSpc>
                          <a:spcPct val="107000"/>
                        </a:lnSpc>
                        <a:spcAft>
                          <a:spcPts val="0"/>
                        </a:spcAft>
                      </a:pPr>
                      <a:r>
                        <a:rPr lang="ru-RU" sz="900">
                          <a:effectLst/>
                        </a:rPr>
                        <a:t>Тиаприд (тиапридал)</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2380509076"/>
                  </a:ext>
                </a:extLst>
              </a:tr>
              <a:tr h="220180">
                <a:tc gridSpan="4">
                  <a:txBody>
                    <a:bodyPr/>
                    <a:lstStyle/>
                    <a:p>
                      <a:pPr algn="ctr">
                        <a:lnSpc>
                          <a:spcPct val="107000"/>
                        </a:lnSpc>
                        <a:spcAft>
                          <a:spcPts val="0"/>
                        </a:spcAft>
                      </a:pPr>
                      <a:r>
                        <a:rPr lang="ru-RU" sz="1000" b="1" dirty="0">
                          <a:effectLst/>
                        </a:rPr>
                        <a:t>Преимущественно с антипсихотическим действием (</a:t>
                      </a:r>
                      <a:r>
                        <a:rPr lang="ru-RU" sz="1000" b="1" dirty="0" err="1">
                          <a:effectLst/>
                        </a:rPr>
                        <a:t>инцизивные</a:t>
                      </a:r>
                      <a:r>
                        <a:rPr lang="ru-RU" sz="1000" b="1" dirty="0">
                          <a:effectLst/>
                        </a:rPr>
                        <a:t> антипсихотики)</a:t>
                      </a:r>
                      <a:endParaRPr lang="ru-RU"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7732388"/>
                  </a:ext>
                </a:extLst>
              </a:tr>
              <a:tr h="220180">
                <a:tc>
                  <a:txBody>
                    <a:bodyPr/>
                    <a:lstStyle/>
                    <a:p>
                      <a:pPr>
                        <a:lnSpc>
                          <a:spcPct val="107000"/>
                        </a:lnSpc>
                        <a:spcAft>
                          <a:spcPts val="0"/>
                        </a:spcAft>
                      </a:pPr>
                      <a:r>
                        <a:rPr lang="ru-RU" sz="900">
                          <a:effectLst/>
                        </a:rPr>
                        <a:t>Трифлуоперазин (трифтазин, стелазин)</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090222086"/>
                  </a:ext>
                </a:extLst>
              </a:tr>
              <a:tr h="220180">
                <a:tc>
                  <a:txBody>
                    <a:bodyPr/>
                    <a:lstStyle/>
                    <a:p>
                      <a:pPr>
                        <a:lnSpc>
                          <a:spcPct val="107000"/>
                        </a:lnSpc>
                        <a:spcAft>
                          <a:spcPts val="0"/>
                        </a:spcAft>
                      </a:pPr>
                      <a:r>
                        <a:rPr lang="ru-RU" sz="900">
                          <a:effectLst/>
                        </a:rPr>
                        <a:t>Галоперидол (сенорм)</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2505246651"/>
                  </a:ext>
                </a:extLst>
              </a:tr>
              <a:tr h="220180">
                <a:tc>
                  <a:txBody>
                    <a:bodyPr/>
                    <a:lstStyle/>
                    <a:p>
                      <a:pPr>
                        <a:lnSpc>
                          <a:spcPct val="107000"/>
                        </a:lnSpc>
                        <a:spcAft>
                          <a:spcPts val="0"/>
                        </a:spcAft>
                      </a:pPr>
                      <a:r>
                        <a:rPr lang="ru-RU" sz="900">
                          <a:effectLst/>
                        </a:rPr>
                        <a:t>Сультоприд (топрал)</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1857234827"/>
                  </a:ext>
                </a:extLst>
              </a:tr>
              <a:tr h="220180">
                <a:tc>
                  <a:txBody>
                    <a:bodyPr/>
                    <a:lstStyle/>
                    <a:p>
                      <a:pPr>
                        <a:lnSpc>
                          <a:spcPct val="107000"/>
                        </a:lnSpc>
                        <a:spcAft>
                          <a:spcPts val="0"/>
                        </a:spcAft>
                      </a:pPr>
                      <a:r>
                        <a:rPr lang="ru-RU" sz="900">
                          <a:effectLst/>
                        </a:rPr>
                        <a:t>Флуфеназин (модитен)</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114392081"/>
                  </a:ext>
                </a:extLst>
              </a:tr>
              <a:tr h="297573">
                <a:tc>
                  <a:txBody>
                    <a:bodyPr/>
                    <a:lstStyle/>
                    <a:p>
                      <a:pPr>
                        <a:lnSpc>
                          <a:spcPct val="107000"/>
                        </a:lnSpc>
                        <a:spcAft>
                          <a:spcPts val="0"/>
                        </a:spcAft>
                      </a:pPr>
                      <a:r>
                        <a:rPr lang="ru-RU" sz="900">
                          <a:effectLst/>
                        </a:rPr>
                        <a:t>Перфеназин</a:t>
                      </a:r>
                      <a:endParaRPr lang="ru-RU" sz="1050">
                        <a:effectLst/>
                      </a:endParaRPr>
                    </a:p>
                    <a:p>
                      <a:pPr>
                        <a:lnSpc>
                          <a:spcPct val="107000"/>
                        </a:lnSpc>
                        <a:spcAft>
                          <a:spcPts val="0"/>
                        </a:spcAft>
                      </a:pPr>
                      <a:r>
                        <a:rPr lang="ru-RU" sz="900">
                          <a:effectLst/>
                        </a:rPr>
                        <a:t>(этаперазин)</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519419588"/>
                  </a:ext>
                </a:extLst>
              </a:tr>
              <a:tr h="297573">
                <a:tc>
                  <a:txBody>
                    <a:bodyPr/>
                    <a:lstStyle/>
                    <a:p>
                      <a:pPr>
                        <a:lnSpc>
                          <a:spcPct val="107000"/>
                        </a:lnSpc>
                        <a:spcAft>
                          <a:spcPts val="0"/>
                        </a:spcAft>
                      </a:pPr>
                      <a:r>
                        <a:rPr lang="ru-RU" sz="900">
                          <a:effectLst/>
                        </a:rPr>
                        <a:t>Флупентиксол</a:t>
                      </a:r>
                      <a:endParaRPr lang="ru-RU" sz="1050">
                        <a:effectLst/>
                      </a:endParaRPr>
                    </a:p>
                    <a:p>
                      <a:pPr>
                        <a:lnSpc>
                          <a:spcPct val="107000"/>
                        </a:lnSpc>
                        <a:spcAft>
                          <a:spcPts val="0"/>
                        </a:spcAft>
                      </a:pPr>
                      <a:r>
                        <a:rPr lang="ru-RU" sz="900">
                          <a:effectLst/>
                        </a:rPr>
                        <a:t>(флюанксол)</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2761726415"/>
                  </a:ext>
                </a:extLst>
              </a:tr>
              <a:tr h="220180">
                <a:tc>
                  <a:txBody>
                    <a:bodyPr/>
                    <a:lstStyle/>
                    <a:p>
                      <a:pPr>
                        <a:lnSpc>
                          <a:spcPct val="107000"/>
                        </a:lnSpc>
                        <a:spcAft>
                          <a:spcPts val="0"/>
                        </a:spcAft>
                      </a:pPr>
                      <a:r>
                        <a:rPr lang="ru-RU" sz="900">
                          <a:effectLst/>
                        </a:rPr>
                        <a:t>Пипотиазин (пипортил)</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466184438"/>
                  </a:ext>
                </a:extLst>
              </a:tr>
              <a:tr h="220180">
                <a:tc>
                  <a:txBody>
                    <a:bodyPr/>
                    <a:lstStyle/>
                    <a:p>
                      <a:pPr>
                        <a:lnSpc>
                          <a:spcPct val="107000"/>
                        </a:lnSpc>
                        <a:spcAft>
                          <a:spcPts val="0"/>
                        </a:spcAft>
                      </a:pPr>
                      <a:r>
                        <a:rPr lang="ru-RU" sz="900" dirty="0" err="1">
                          <a:effectLst/>
                        </a:rPr>
                        <a:t>Тиопроперазин</a:t>
                      </a:r>
                      <a:r>
                        <a:rPr lang="ru-RU" sz="900" dirty="0">
                          <a:effectLst/>
                        </a:rPr>
                        <a:t> (</a:t>
                      </a:r>
                      <a:r>
                        <a:rPr lang="ru-RU" sz="900" dirty="0" err="1">
                          <a:effectLst/>
                        </a:rPr>
                        <a:t>мажептил</a:t>
                      </a: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698239031"/>
                  </a:ext>
                </a:extLst>
              </a:tr>
              <a:tr h="220180">
                <a:tc gridSpan="4">
                  <a:txBody>
                    <a:bodyPr/>
                    <a:lstStyle/>
                    <a:p>
                      <a:pPr algn="ctr">
                        <a:lnSpc>
                          <a:spcPct val="107000"/>
                        </a:lnSpc>
                        <a:spcAft>
                          <a:spcPts val="0"/>
                        </a:spcAft>
                      </a:pPr>
                      <a:r>
                        <a:rPr lang="ru-RU" sz="1000" b="1" dirty="0">
                          <a:effectLst/>
                        </a:rPr>
                        <a:t>Преимущественно со стимулирующим действием (</a:t>
                      </a:r>
                      <a:r>
                        <a:rPr lang="ru-RU" sz="1000" b="1" dirty="0" err="1">
                          <a:effectLst/>
                        </a:rPr>
                        <a:t>дезингибирующие</a:t>
                      </a:r>
                      <a:r>
                        <a:rPr lang="ru-RU" sz="1000" b="1" dirty="0">
                          <a:effectLst/>
                        </a:rPr>
                        <a:t> антипсихотики)</a:t>
                      </a:r>
                      <a:endParaRPr lang="ru-RU"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1562402459"/>
                  </a:ext>
                </a:extLst>
              </a:tr>
              <a:tr h="220180">
                <a:tc>
                  <a:txBody>
                    <a:bodyPr/>
                    <a:lstStyle/>
                    <a:p>
                      <a:pPr>
                        <a:lnSpc>
                          <a:spcPct val="107000"/>
                        </a:lnSpc>
                        <a:spcAft>
                          <a:spcPts val="0"/>
                        </a:spcAft>
                      </a:pPr>
                      <a:r>
                        <a:rPr lang="ru-RU" sz="900">
                          <a:effectLst/>
                        </a:rPr>
                        <a:t>Сульпирид (эглонил)</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3284396760"/>
                  </a:ext>
                </a:extLst>
              </a:tr>
              <a:tr h="220180">
                <a:tc>
                  <a:txBody>
                    <a:bodyPr/>
                    <a:lstStyle/>
                    <a:p>
                      <a:pPr>
                        <a:lnSpc>
                          <a:spcPct val="107000"/>
                        </a:lnSpc>
                        <a:spcAft>
                          <a:spcPts val="0"/>
                        </a:spcAft>
                      </a:pPr>
                      <a:r>
                        <a:rPr lang="ru-RU" sz="900">
                          <a:effectLst/>
                        </a:rPr>
                        <a:t>Карбидин</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3662144212"/>
                  </a:ext>
                </a:extLst>
              </a:tr>
              <a:tr h="220180">
                <a:tc gridSpan="4">
                  <a:txBody>
                    <a:bodyPr/>
                    <a:lstStyle/>
                    <a:p>
                      <a:pPr>
                        <a:lnSpc>
                          <a:spcPct val="107000"/>
                        </a:lnSpc>
                        <a:spcAft>
                          <a:spcPts val="0"/>
                        </a:spcAft>
                      </a:pPr>
                      <a:r>
                        <a:rPr lang="ru-RU" sz="900" dirty="0">
                          <a:effectLst/>
                        </a:rPr>
                        <a:t>Атипичные антипсихотики</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2587853477"/>
                  </a:ext>
                </a:extLst>
              </a:tr>
              <a:tr h="220180">
                <a:tc>
                  <a:txBody>
                    <a:bodyPr/>
                    <a:lstStyle/>
                    <a:p>
                      <a:pPr>
                        <a:lnSpc>
                          <a:spcPct val="107000"/>
                        </a:lnSpc>
                        <a:spcAft>
                          <a:spcPts val="0"/>
                        </a:spcAft>
                      </a:pPr>
                      <a:r>
                        <a:rPr lang="ru-RU" sz="900">
                          <a:effectLst/>
                        </a:rPr>
                        <a:t>Клозапин (лепонекс, азалептин)</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4093534096"/>
                  </a:ext>
                </a:extLst>
              </a:tr>
              <a:tr h="220180">
                <a:tc>
                  <a:txBody>
                    <a:bodyPr/>
                    <a:lstStyle/>
                    <a:p>
                      <a:pPr>
                        <a:lnSpc>
                          <a:spcPct val="107000"/>
                        </a:lnSpc>
                        <a:spcAft>
                          <a:spcPts val="0"/>
                        </a:spcAft>
                      </a:pPr>
                      <a:r>
                        <a:rPr lang="ru-RU" sz="900">
                          <a:effectLst/>
                        </a:rPr>
                        <a:t>Кветиапин (сероквель)</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3752958751"/>
                  </a:ext>
                </a:extLst>
              </a:tr>
              <a:tr h="220180">
                <a:tc>
                  <a:txBody>
                    <a:bodyPr/>
                    <a:lstStyle/>
                    <a:p>
                      <a:pPr>
                        <a:lnSpc>
                          <a:spcPct val="107000"/>
                        </a:lnSpc>
                        <a:spcAft>
                          <a:spcPts val="0"/>
                        </a:spcAft>
                      </a:pPr>
                      <a:r>
                        <a:rPr lang="ru-RU" sz="900">
                          <a:effectLst/>
                        </a:rPr>
                        <a:t>Оланзапин (зипрекса)</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4195574182"/>
                  </a:ext>
                </a:extLst>
              </a:tr>
              <a:tr h="220737">
                <a:tc>
                  <a:txBody>
                    <a:bodyPr/>
                    <a:lstStyle/>
                    <a:p>
                      <a:pPr>
                        <a:lnSpc>
                          <a:spcPct val="107000"/>
                        </a:lnSpc>
                        <a:spcAft>
                          <a:spcPts val="0"/>
                        </a:spcAft>
                      </a:pPr>
                      <a:r>
                        <a:rPr lang="ru-RU" sz="900">
                          <a:effectLst/>
                        </a:rPr>
                        <a:t>Рисперидон (рисполепт)</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4135017673"/>
                  </a:ext>
                </a:extLst>
              </a:tr>
            </a:tbl>
          </a:graphicData>
        </a:graphic>
      </p:graphicFrame>
      <p:sp>
        <p:nvSpPr>
          <p:cNvPr id="7" name="Rectangle 1"/>
          <p:cNvSpPr>
            <a:spLocks noChangeArrowheads="1"/>
          </p:cNvSpPr>
          <p:nvPr/>
        </p:nvSpPr>
        <p:spPr bwMode="auto">
          <a:xfrm>
            <a:off x="2524125" y="6699706"/>
            <a:ext cx="8715375"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800" b="1" i="1"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Примечание:</a:t>
            </a:r>
            <a:r>
              <a:rPr kumimoji="0" lang="ru-RU" altLang="ru-RU" sz="800" b="0"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 - сильное (максимально выраженное) действие; +++ - вы­раженное;  ++ - умеренное; + - слабое; - - отсутствует.</a:t>
            </a: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pic>
        <p:nvPicPr>
          <p:cNvPr id="8" name="Рисунок 7"/>
          <p:cNvPicPr>
            <a:picLocks noChangeAspect="1"/>
          </p:cNvPicPr>
          <p:nvPr/>
        </p:nvPicPr>
        <p:blipFill>
          <a:blip r:embed="rId2" cstate="print"/>
          <a:stretch>
            <a:fillRect/>
          </a:stretch>
        </p:blipFill>
        <p:spPr>
          <a:xfrm>
            <a:off x="11220450" y="5890102"/>
            <a:ext cx="971550" cy="967898"/>
          </a:xfrm>
          <a:prstGeom prst="rect">
            <a:avLst/>
          </a:prstGeom>
        </p:spPr>
      </p:pic>
    </p:spTree>
    <p:extLst>
      <p:ext uri="{BB962C8B-B14F-4D97-AF65-F5344CB8AC3E}">
        <p14:creationId xmlns:p14="http://schemas.microsoft.com/office/powerpoint/2010/main" xmlns="" val="32640515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90675" y="209550"/>
            <a:ext cx="10159202" cy="1085850"/>
          </a:xfrm>
        </p:spPr>
        <p:txBody>
          <a:bodyPr>
            <a:normAutofit fontScale="90000"/>
          </a:bodyPr>
          <a:lstStyle/>
          <a:p>
            <a:r>
              <a:rPr lang="ru-RU" sz="2400" b="1" dirty="0" smtClean="0"/>
              <a:t>При возникновении побочных экстрапирамидных эффектов, для их купирования прибегают к назначению корректоров </a:t>
            </a:r>
            <a:r>
              <a:rPr lang="ru-RU" sz="2400" b="1" dirty="0" err="1" smtClean="0"/>
              <a:t>холинолитического</a:t>
            </a:r>
            <a:r>
              <a:rPr lang="ru-RU" sz="2400" b="1" dirty="0" smtClean="0"/>
              <a:t> действия.</a:t>
            </a:r>
            <a:endParaRPr lang="ru-RU" sz="2400" b="1" dirty="0"/>
          </a:p>
        </p:txBody>
      </p:sp>
      <p:graphicFrame>
        <p:nvGraphicFramePr>
          <p:cNvPr id="4" name="Объект 3"/>
          <p:cNvGraphicFramePr>
            <a:graphicFrameLocks noGrp="1"/>
          </p:cNvGraphicFramePr>
          <p:nvPr>
            <p:ph idx="1"/>
          </p:nvPr>
        </p:nvGraphicFramePr>
        <p:xfrm>
          <a:off x="2474513" y="1638300"/>
          <a:ext cx="8391526" cy="3686175"/>
        </p:xfrm>
        <a:graphic>
          <a:graphicData uri="http://schemas.openxmlformats.org/drawingml/2006/table">
            <a:tbl>
              <a:tblPr>
                <a:tableStyleId>{BC89EF96-8CEA-46FF-86C4-4CE0E7609802}</a:tableStyleId>
              </a:tblPr>
              <a:tblGrid>
                <a:gridCol w="4195763">
                  <a:extLst>
                    <a:ext uri="{9D8B030D-6E8A-4147-A177-3AD203B41FA5}">
                      <a16:colId xmlns:a16="http://schemas.microsoft.com/office/drawing/2014/main" xmlns="" val="410602716"/>
                    </a:ext>
                  </a:extLst>
                </a:gridCol>
                <a:gridCol w="4195763">
                  <a:extLst>
                    <a:ext uri="{9D8B030D-6E8A-4147-A177-3AD203B41FA5}">
                      <a16:colId xmlns:a16="http://schemas.microsoft.com/office/drawing/2014/main" xmlns="" val="3066074577"/>
                    </a:ext>
                  </a:extLst>
                </a:gridCol>
              </a:tblGrid>
              <a:tr h="737235">
                <a:tc>
                  <a:txBody>
                    <a:bodyPr/>
                    <a:lstStyle/>
                    <a:p>
                      <a:pPr algn="ctr">
                        <a:lnSpc>
                          <a:spcPts val="750"/>
                        </a:lnSpc>
                        <a:spcBef>
                          <a:spcPts val="1200"/>
                        </a:spcBef>
                        <a:spcAft>
                          <a:spcPts val="0"/>
                        </a:spcAft>
                      </a:pPr>
                      <a:r>
                        <a:rPr lang="ru-RU" sz="1800" b="1" dirty="0">
                          <a:effectLst/>
                        </a:rPr>
                        <a:t>Препарат</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750"/>
                        </a:lnSpc>
                        <a:spcBef>
                          <a:spcPts val="1200"/>
                        </a:spcBef>
                        <a:spcAft>
                          <a:spcPts val="0"/>
                        </a:spcAft>
                      </a:pPr>
                      <a:r>
                        <a:rPr lang="ru-RU" sz="1800" b="1" dirty="0">
                          <a:effectLst/>
                        </a:rPr>
                        <a:t>Среднесуточные </a:t>
                      </a:r>
                      <a:r>
                        <a:rPr lang="ru-RU" sz="1800" b="1" dirty="0" smtClean="0">
                          <a:effectLst/>
                        </a:rPr>
                        <a:t>дозировки </a:t>
                      </a:r>
                      <a:r>
                        <a:rPr lang="ru-RU" sz="1800" b="1" dirty="0">
                          <a:effectLst/>
                        </a:rPr>
                        <a:t>(мг)</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1135226040"/>
                  </a:ext>
                </a:extLst>
              </a:tr>
              <a:tr h="737235">
                <a:tc>
                  <a:txBody>
                    <a:bodyPr/>
                    <a:lstStyle/>
                    <a:p>
                      <a:pPr algn="l">
                        <a:lnSpc>
                          <a:spcPts val="800"/>
                        </a:lnSpc>
                        <a:spcBef>
                          <a:spcPts val="1200"/>
                        </a:spcBef>
                        <a:spcAft>
                          <a:spcPts val="0"/>
                        </a:spcAft>
                      </a:pPr>
                      <a:r>
                        <a:rPr lang="ru-RU" sz="1800" dirty="0" err="1">
                          <a:effectLst/>
                        </a:rPr>
                        <a:t>Бенактизин</a:t>
                      </a:r>
                      <a:r>
                        <a:rPr lang="ru-RU" sz="1800" dirty="0">
                          <a:effectLst/>
                        </a:rPr>
                        <a:t> (</a:t>
                      </a:r>
                      <a:r>
                        <a:rPr lang="ru-RU" sz="1800" dirty="0" err="1">
                          <a:effectLst/>
                        </a:rPr>
                        <a:t>амизил</a:t>
                      </a:r>
                      <a:r>
                        <a:rPr lang="ru-RU" sz="1800" dirty="0">
                          <a:effectLst/>
                        </a:rPr>
                        <a:t>)</a:t>
                      </a:r>
                      <a:endParaRPr lang="ru-RU" sz="1400" b="0" i="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800"/>
                        </a:lnSpc>
                        <a:spcBef>
                          <a:spcPts val="1200"/>
                        </a:spcBef>
                        <a:spcAft>
                          <a:spcPts val="0"/>
                        </a:spcAft>
                      </a:pPr>
                      <a:r>
                        <a:rPr lang="ru-RU" sz="1800" dirty="0">
                          <a:effectLst/>
                        </a:rPr>
                        <a:t>3-8</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3937528735"/>
                  </a:ext>
                </a:extLst>
              </a:tr>
              <a:tr h="737235">
                <a:tc>
                  <a:txBody>
                    <a:bodyPr/>
                    <a:lstStyle/>
                    <a:p>
                      <a:pPr algn="l">
                        <a:lnSpc>
                          <a:spcPts val="800"/>
                        </a:lnSpc>
                        <a:spcBef>
                          <a:spcPts val="1200"/>
                        </a:spcBef>
                        <a:spcAft>
                          <a:spcPts val="0"/>
                        </a:spcAft>
                      </a:pPr>
                      <a:r>
                        <a:rPr lang="ru-RU" sz="1800" dirty="0" err="1">
                          <a:effectLst/>
                        </a:rPr>
                        <a:t>Бипериден</a:t>
                      </a:r>
                      <a:r>
                        <a:rPr lang="ru-RU" sz="1800" dirty="0">
                          <a:effectLst/>
                        </a:rPr>
                        <a:t> (</a:t>
                      </a:r>
                      <a:r>
                        <a:rPr lang="ru-RU" sz="1800" dirty="0" err="1" smtClean="0">
                          <a:effectLst/>
                        </a:rPr>
                        <a:t>акинетон</a:t>
                      </a:r>
                      <a:r>
                        <a:rPr lang="ru-RU" sz="1800" dirty="0">
                          <a:effectLst/>
                        </a:rPr>
                        <a:t>) (в/м, в/в)</a:t>
                      </a:r>
                      <a:endParaRPr lang="ru-RU" sz="1400" b="0" i="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800"/>
                        </a:lnSpc>
                        <a:spcBef>
                          <a:spcPts val="1200"/>
                        </a:spcBef>
                        <a:spcAft>
                          <a:spcPts val="0"/>
                        </a:spcAft>
                      </a:pPr>
                      <a:r>
                        <a:rPr lang="ru-RU" sz="1800">
                          <a:effectLst/>
                        </a:rPr>
                        <a:t>2-10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2897253359"/>
                  </a:ext>
                </a:extLst>
              </a:tr>
              <a:tr h="737235">
                <a:tc>
                  <a:txBody>
                    <a:bodyPr/>
                    <a:lstStyle/>
                    <a:p>
                      <a:pPr algn="l">
                        <a:lnSpc>
                          <a:spcPts val="800"/>
                        </a:lnSpc>
                        <a:spcBef>
                          <a:spcPts val="1200"/>
                        </a:spcBef>
                        <a:spcAft>
                          <a:spcPts val="0"/>
                        </a:spcAft>
                      </a:pPr>
                      <a:r>
                        <a:rPr lang="ru-RU" sz="1800" dirty="0" err="1">
                          <a:effectLst/>
                        </a:rPr>
                        <a:t>Толперизон</a:t>
                      </a:r>
                      <a:r>
                        <a:rPr lang="ru-RU" sz="1800" dirty="0">
                          <a:effectLst/>
                        </a:rPr>
                        <a:t> (</a:t>
                      </a:r>
                      <a:r>
                        <a:rPr lang="ru-RU" sz="1800" dirty="0" err="1">
                          <a:effectLst/>
                        </a:rPr>
                        <a:t>мидокалм</a:t>
                      </a:r>
                      <a:r>
                        <a:rPr lang="ru-RU" sz="1800" dirty="0">
                          <a:effectLst/>
                        </a:rPr>
                        <a:t>)</a:t>
                      </a:r>
                      <a:endParaRPr lang="ru-RU" sz="1400" b="0" i="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800"/>
                        </a:lnSpc>
                        <a:spcBef>
                          <a:spcPts val="1200"/>
                        </a:spcBef>
                        <a:spcAft>
                          <a:spcPts val="0"/>
                        </a:spcAft>
                      </a:pPr>
                      <a:r>
                        <a:rPr lang="ru-RU" sz="1800">
                          <a:effectLst/>
                        </a:rPr>
                        <a:t>100-450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3775241592"/>
                  </a:ext>
                </a:extLst>
              </a:tr>
              <a:tr h="737235">
                <a:tc>
                  <a:txBody>
                    <a:bodyPr/>
                    <a:lstStyle/>
                    <a:p>
                      <a:pPr algn="l">
                        <a:lnSpc>
                          <a:spcPts val="800"/>
                        </a:lnSpc>
                        <a:spcBef>
                          <a:spcPts val="1200"/>
                        </a:spcBef>
                        <a:spcAft>
                          <a:spcPts val="0"/>
                        </a:spcAft>
                      </a:pPr>
                      <a:r>
                        <a:rPr lang="ru-RU" sz="1800" dirty="0" err="1">
                          <a:effectLst/>
                        </a:rPr>
                        <a:t>Тригексифенидил</a:t>
                      </a:r>
                      <a:r>
                        <a:rPr lang="ru-RU" sz="1800" dirty="0">
                          <a:effectLst/>
                        </a:rPr>
                        <a:t> (</a:t>
                      </a:r>
                      <a:r>
                        <a:rPr lang="ru-RU" sz="1800" dirty="0" err="1">
                          <a:effectLst/>
                        </a:rPr>
                        <a:t>циклодол</a:t>
                      </a:r>
                      <a:r>
                        <a:rPr lang="ru-RU" sz="1800" dirty="0">
                          <a:effectLst/>
                        </a:rPr>
                        <a:t>, </a:t>
                      </a:r>
                      <a:r>
                        <a:rPr lang="ru-RU" sz="1800" dirty="0" err="1">
                          <a:effectLst/>
                        </a:rPr>
                        <a:t>паркопан</a:t>
                      </a:r>
                      <a:r>
                        <a:rPr lang="ru-RU" sz="1800" dirty="0" smtClean="0">
                          <a:effectLst/>
                        </a:rPr>
                        <a:t>,</a:t>
                      </a:r>
                    </a:p>
                    <a:p>
                      <a:pPr algn="l">
                        <a:lnSpc>
                          <a:spcPts val="800"/>
                        </a:lnSpc>
                        <a:spcBef>
                          <a:spcPts val="1200"/>
                        </a:spcBef>
                        <a:spcAft>
                          <a:spcPts val="0"/>
                        </a:spcAft>
                      </a:pPr>
                      <a:r>
                        <a:rPr lang="ru-RU" sz="1800" dirty="0" smtClean="0">
                          <a:effectLst/>
                        </a:rPr>
                        <a:t> </a:t>
                      </a:r>
                      <a:r>
                        <a:rPr lang="ru-RU" sz="1800" dirty="0" err="1">
                          <a:effectLst/>
                        </a:rPr>
                        <a:t>ромпарк</a:t>
                      </a:r>
                      <a:r>
                        <a:rPr lang="ru-RU" sz="1800" dirty="0">
                          <a:effectLst/>
                        </a:rPr>
                        <a:t>)</a:t>
                      </a:r>
                      <a:endParaRPr lang="ru-RU" sz="1400" b="0" i="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800"/>
                        </a:lnSpc>
                        <a:spcBef>
                          <a:spcPts val="1200"/>
                        </a:spcBef>
                        <a:spcAft>
                          <a:spcPts val="0"/>
                        </a:spcAft>
                      </a:pPr>
                      <a:r>
                        <a:rPr lang="ru-RU" sz="1800" dirty="0">
                          <a:effectLst/>
                        </a:rPr>
                        <a:t>5-20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534376302"/>
                  </a:ext>
                </a:extLst>
              </a:tr>
            </a:tbl>
          </a:graphicData>
        </a:graphic>
      </p:graphicFrame>
      <p:pic>
        <p:nvPicPr>
          <p:cNvPr id="5" name="Рисунок 4"/>
          <p:cNvPicPr>
            <a:picLocks noChangeAspect="1"/>
          </p:cNvPicPr>
          <p:nvPr/>
        </p:nvPicPr>
        <p:blipFill>
          <a:blip r:embed="rId2" cstate="print"/>
          <a:stretch>
            <a:fillRect/>
          </a:stretch>
        </p:blipFill>
        <p:spPr>
          <a:xfrm>
            <a:off x="11220450" y="5890102"/>
            <a:ext cx="971550" cy="967898"/>
          </a:xfrm>
          <a:prstGeom prst="rect">
            <a:avLst/>
          </a:prstGeom>
        </p:spPr>
      </p:pic>
    </p:spTree>
    <p:extLst>
      <p:ext uri="{BB962C8B-B14F-4D97-AF65-F5344CB8AC3E}">
        <p14:creationId xmlns:p14="http://schemas.microsoft.com/office/powerpoint/2010/main" xmlns="" val="36852188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56879" y="237745"/>
            <a:ext cx="10018713" cy="1282136"/>
          </a:xfrm>
        </p:spPr>
        <p:txBody>
          <a:bodyPr>
            <a:normAutofit fontScale="90000"/>
          </a:bodyPr>
          <a:lstStyle/>
          <a:p>
            <a:r>
              <a:rPr lang="ru-RU" sz="2800" b="1" dirty="0" smtClean="0"/>
              <a:t>В терапии маниакального типа шизоаффективного расстройства подключаем </a:t>
            </a:r>
            <a:r>
              <a:rPr lang="ru-RU" sz="2800" b="1" dirty="0" err="1" smtClean="0"/>
              <a:t>норомотимические</a:t>
            </a:r>
            <a:r>
              <a:rPr lang="ru-RU" sz="2800" b="1" dirty="0" smtClean="0"/>
              <a:t> средства в комбинации с другими ЛС в зависимости от текущего состояния пациента.</a:t>
            </a:r>
            <a:endParaRPr lang="ru-RU" sz="2800" b="1"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1285253826"/>
              </p:ext>
            </p:extLst>
          </p:nvPr>
        </p:nvGraphicFramePr>
        <p:xfrm>
          <a:off x="2246526" y="1831314"/>
          <a:ext cx="8439417" cy="3970697"/>
        </p:xfrm>
        <a:graphic>
          <a:graphicData uri="http://schemas.openxmlformats.org/drawingml/2006/table">
            <a:tbl>
              <a:tblPr>
                <a:tableStyleId>{BC89EF96-8CEA-46FF-86C4-4CE0E7609802}</a:tableStyleId>
              </a:tblPr>
              <a:tblGrid>
                <a:gridCol w="2509624">
                  <a:extLst>
                    <a:ext uri="{9D8B030D-6E8A-4147-A177-3AD203B41FA5}">
                      <a16:colId xmlns:a16="http://schemas.microsoft.com/office/drawing/2014/main" xmlns="" val="1205432068"/>
                    </a:ext>
                  </a:extLst>
                </a:gridCol>
                <a:gridCol w="2934145">
                  <a:extLst>
                    <a:ext uri="{9D8B030D-6E8A-4147-A177-3AD203B41FA5}">
                      <a16:colId xmlns:a16="http://schemas.microsoft.com/office/drawing/2014/main" xmlns="" val="3559863426"/>
                    </a:ext>
                  </a:extLst>
                </a:gridCol>
                <a:gridCol w="2995648">
                  <a:extLst>
                    <a:ext uri="{9D8B030D-6E8A-4147-A177-3AD203B41FA5}">
                      <a16:colId xmlns:a16="http://schemas.microsoft.com/office/drawing/2014/main" xmlns="" val="3211851924"/>
                    </a:ext>
                  </a:extLst>
                </a:gridCol>
              </a:tblGrid>
              <a:tr h="475219">
                <a:tc>
                  <a:txBody>
                    <a:bodyPr/>
                    <a:lstStyle/>
                    <a:p>
                      <a:pPr marL="127000" algn="ctr">
                        <a:lnSpc>
                          <a:spcPts val="1100"/>
                        </a:lnSpc>
                        <a:spcAft>
                          <a:spcPts val="0"/>
                        </a:spcAft>
                      </a:pPr>
                      <a:r>
                        <a:rPr lang="ru-RU" sz="1600" b="1" spc="0" dirty="0">
                          <a:solidFill>
                            <a:schemeClr val="bg1"/>
                          </a:solidFill>
                          <a:effectLst/>
                        </a:rPr>
                        <a:t>Клинические проявления</a:t>
                      </a:r>
                      <a:endParaRPr lang="ru-RU" sz="1200" b="1" dirty="0">
                        <a:solidFill>
                          <a:schemeClr val="bg1"/>
                        </a:solidFill>
                        <a:effectLst/>
                        <a:latin typeface="Times New Roman" panose="02020603050405020304" pitchFamily="18" charset="0"/>
                        <a:ea typeface="Times New Roman" panose="02020603050405020304" pitchFamily="18" charset="0"/>
                      </a:endParaRPr>
                    </a:p>
                  </a:txBody>
                  <a:tcPr marL="6350" marR="6350" marT="0" marB="0" anchor="ctr">
                    <a:solidFill>
                      <a:schemeClr val="accent1"/>
                    </a:solidFill>
                  </a:tcPr>
                </a:tc>
                <a:tc>
                  <a:txBody>
                    <a:bodyPr/>
                    <a:lstStyle/>
                    <a:p>
                      <a:pPr algn="ctr">
                        <a:lnSpc>
                          <a:spcPts val="1100"/>
                        </a:lnSpc>
                        <a:spcAft>
                          <a:spcPts val="0"/>
                        </a:spcAft>
                      </a:pPr>
                      <a:r>
                        <a:rPr lang="ru-RU" sz="1600" b="1" spc="0" dirty="0">
                          <a:solidFill>
                            <a:schemeClr val="bg1"/>
                          </a:solidFill>
                          <a:effectLst/>
                        </a:rPr>
                        <a:t>Первая линия выбора</a:t>
                      </a:r>
                      <a:endParaRPr lang="ru-RU" sz="1200" b="1" dirty="0">
                        <a:solidFill>
                          <a:schemeClr val="bg1"/>
                        </a:solidFill>
                        <a:effectLst/>
                        <a:latin typeface="Times New Roman" panose="02020603050405020304" pitchFamily="18" charset="0"/>
                        <a:ea typeface="Times New Roman" panose="02020603050405020304" pitchFamily="18" charset="0"/>
                      </a:endParaRPr>
                    </a:p>
                  </a:txBody>
                  <a:tcPr marL="6350" marR="6350" marT="0" marB="0" anchor="ctr">
                    <a:solidFill>
                      <a:schemeClr val="accent1"/>
                    </a:solidFill>
                  </a:tcPr>
                </a:tc>
                <a:tc>
                  <a:txBody>
                    <a:bodyPr/>
                    <a:lstStyle/>
                    <a:p>
                      <a:pPr algn="ctr">
                        <a:lnSpc>
                          <a:spcPts val="1100"/>
                        </a:lnSpc>
                        <a:spcAft>
                          <a:spcPts val="0"/>
                        </a:spcAft>
                      </a:pPr>
                      <a:r>
                        <a:rPr lang="ru-RU" sz="1600" b="1" spc="0" dirty="0">
                          <a:solidFill>
                            <a:schemeClr val="bg1"/>
                          </a:solidFill>
                          <a:effectLst/>
                        </a:rPr>
                        <a:t>Вторая линия выбора</a:t>
                      </a:r>
                      <a:endParaRPr lang="ru-RU" sz="1200" b="1" dirty="0">
                        <a:solidFill>
                          <a:schemeClr val="bg1"/>
                        </a:solidFill>
                        <a:effectLst/>
                        <a:latin typeface="Times New Roman" panose="02020603050405020304" pitchFamily="18" charset="0"/>
                        <a:ea typeface="Times New Roman" panose="02020603050405020304" pitchFamily="18" charset="0"/>
                      </a:endParaRPr>
                    </a:p>
                  </a:txBody>
                  <a:tcPr marL="6350" marR="6350" marT="0" marB="0" anchor="ctr">
                    <a:solidFill>
                      <a:schemeClr val="accent1"/>
                    </a:solidFill>
                  </a:tcPr>
                </a:tc>
                <a:extLst>
                  <a:ext uri="{0D108BD9-81ED-4DB2-BD59-A6C34878D82A}">
                    <a16:rowId xmlns:a16="http://schemas.microsoft.com/office/drawing/2014/main" xmlns="" val="2183640259"/>
                  </a:ext>
                </a:extLst>
              </a:tr>
              <a:tr h="643334">
                <a:tc>
                  <a:txBody>
                    <a:bodyPr/>
                    <a:lstStyle/>
                    <a:p>
                      <a:pPr algn="ctr">
                        <a:lnSpc>
                          <a:spcPts val="1100"/>
                        </a:lnSpc>
                        <a:spcAft>
                          <a:spcPts val="0"/>
                        </a:spcAft>
                      </a:pPr>
                      <a:r>
                        <a:rPr lang="ru-RU" sz="1400" b="1" i="1" spc="0" dirty="0" err="1">
                          <a:effectLst/>
                        </a:rPr>
                        <a:t>Гипомания</a:t>
                      </a:r>
                      <a:endParaRPr lang="ru-RU" sz="1100" b="1" i="1" dirty="0">
                        <a:effectLst/>
                        <a:latin typeface="Times New Roman" panose="02020603050405020304" pitchFamily="18" charset="0"/>
                        <a:ea typeface="Times New Roman" panose="02020603050405020304" pitchFamily="18" charset="0"/>
                      </a:endParaRPr>
                    </a:p>
                  </a:txBody>
                  <a:tcPr marL="6350" marR="6350" marT="0" marB="0" anchor="ctr"/>
                </a:tc>
                <a:tc>
                  <a:txBody>
                    <a:bodyPr/>
                    <a:lstStyle/>
                    <a:p>
                      <a:pPr algn="l">
                        <a:lnSpc>
                          <a:spcPts val="1100"/>
                        </a:lnSpc>
                        <a:spcAft>
                          <a:spcPts val="0"/>
                        </a:spcAft>
                      </a:pPr>
                      <a:r>
                        <a:rPr lang="ru-RU" sz="1400" spc="0">
                          <a:effectLst/>
                        </a:rPr>
                        <a:t>Только стабилизатор настроения</a:t>
                      </a:r>
                      <a:endParaRPr lang="ru-RU" sz="1100">
                        <a:effectLst/>
                        <a:latin typeface="Times New Roman" panose="02020603050405020304" pitchFamily="18" charset="0"/>
                        <a:ea typeface="Times New Roman" panose="02020603050405020304" pitchFamily="18" charset="0"/>
                      </a:endParaRPr>
                    </a:p>
                  </a:txBody>
                  <a:tcPr marL="6350" marR="6350" marT="0" marB="0" anchor="ctr"/>
                </a:tc>
                <a:tc>
                  <a:txBody>
                    <a:bodyPr/>
                    <a:lstStyle/>
                    <a:p>
                      <a:pPr algn="l">
                        <a:lnSpc>
                          <a:spcPts val="1370"/>
                        </a:lnSpc>
                        <a:spcAft>
                          <a:spcPts val="0"/>
                        </a:spcAft>
                      </a:pPr>
                      <a:r>
                        <a:rPr lang="ru-RU" sz="1400" spc="0">
                          <a:effectLst/>
                        </a:rPr>
                        <a:t>Стабилизатор настроения + бензодиазепины</a:t>
                      </a:r>
                      <a:endParaRPr lang="ru-RU" sz="1100">
                        <a:effectLst/>
                        <a:latin typeface="Times New Roman" panose="02020603050405020304" pitchFamily="18" charset="0"/>
                        <a:ea typeface="Times New Roman" panose="02020603050405020304" pitchFamily="18" charset="0"/>
                      </a:endParaRPr>
                    </a:p>
                  </a:txBody>
                  <a:tcPr marL="6350" marR="6350" marT="0" marB="0" anchor="ctr"/>
                </a:tc>
                <a:extLst>
                  <a:ext uri="{0D108BD9-81ED-4DB2-BD59-A6C34878D82A}">
                    <a16:rowId xmlns:a16="http://schemas.microsoft.com/office/drawing/2014/main" xmlns="" val="3465329104"/>
                  </a:ext>
                </a:extLst>
              </a:tr>
              <a:tr h="1010360">
                <a:tc>
                  <a:txBody>
                    <a:bodyPr/>
                    <a:lstStyle/>
                    <a:p>
                      <a:pPr algn="ctr">
                        <a:lnSpc>
                          <a:spcPts val="1100"/>
                        </a:lnSpc>
                        <a:spcAft>
                          <a:spcPts val="0"/>
                        </a:spcAft>
                      </a:pPr>
                      <a:r>
                        <a:rPr lang="ru-RU" sz="1400" b="1" i="1" spc="0" dirty="0">
                          <a:effectLst/>
                        </a:rPr>
                        <a:t>Мания</a:t>
                      </a:r>
                      <a:endParaRPr lang="ru-RU" sz="1100" b="1" i="1" dirty="0">
                        <a:effectLst/>
                        <a:latin typeface="Times New Roman" panose="02020603050405020304" pitchFamily="18" charset="0"/>
                        <a:ea typeface="Times New Roman" panose="02020603050405020304" pitchFamily="18" charset="0"/>
                      </a:endParaRPr>
                    </a:p>
                  </a:txBody>
                  <a:tcPr marL="6350" marR="6350" marT="0" marB="0" anchor="ctr"/>
                </a:tc>
                <a:tc>
                  <a:txBody>
                    <a:bodyPr/>
                    <a:lstStyle/>
                    <a:p>
                      <a:pPr algn="l">
                        <a:lnSpc>
                          <a:spcPts val="1345"/>
                        </a:lnSpc>
                        <a:spcAft>
                          <a:spcPts val="0"/>
                        </a:spcAft>
                      </a:pPr>
                      <a:r>
                        <a:rPr lang="ru-RU" sz="1400" spc="0" dirty="0">
                          <a:effectLst/>
                        </a:rPr>
                        <a:t>Только стабилизатор настроения или стабилизатор настроения + </a:t>
                      </a:r>
                      <a:r>
                        <a:rPr lang="ru-RU" sz="1400" spc="0" dirty="0" err="1">
                          <a:effectLst/>
                        </a:rPr>
                        <a:t>бензодиазепины</a:t>
                      </a:r>
                      <a:endParaRPr lang="ru-RU" sz="1100" dirty="0">
                        <a:effectLst/>
                        <a:latin typeface="Times New Roman" panose="02020603050405020304" pitchFamily="18" charset="0"/>
                        <a:ea typeface="Times New Roman" panose="02020603050405020304" pitchFamily="18" charset="0"/>
                      </a:endParaRPr>
                    </a:p>
                  </a:txBody>
                  <a:tcPr marL="6350" marR="6350" marT="0" marB="0" anchor="ctr"/>
                </a:tc>
                <a:tc>
                  <a:txBody>
                    <a:bodyPr/>
                    <a:lstStyle/>
                    <a:p>
                      <a:pPr algn="l">
                        <a:lnSpc>
                          <a:spcPts val="1345"/>
                        </a:lnSpc>
                        <a:spcAft>
                          <a:spcPts val="0"/>
                        </a:spcAft>
                      </a:pPr>
                      <a:r>
                        <a:rPr lang="ru-RU" sz="1400" spc="0">
                          <a:effectLst/>
                        </a:rPr>
                        <a:t>Стабилизатор настроения + антипсихотик</a:t>
                      </a:r>
                      <a:endParaRPr lang="ru-RU" sz="1100">
                        <a:effectLst/>
                        <a:latin typeface="Times New Roman" panose="02020603050405020304" pitchFamily="18" charset="0"/>
                        <a:ea typeface="Times New Roman" panose="02020603050405020304" pitchFamily="18" charset="0"/>
                      </a:endParaRPr>
                    </a:p>
                  </a:txBody>
                  <a:tcPr marL="6350" marR="6350" marT="0" marB="0" anchor="ctr"/>
                </a:tc>
                <a:extLst>
                  <a:ext uri="{0D108BD9-81ED-4DB2-BD59-A6C34878D82A}">
                    <a16:rowId xmlns:a16="http://schemas.microsoft.com/office/drawing/2014/main" xmlns="" val="3591250329"/>
                  </a:ext>
                </a:extLst>
              </a:tr>
              <a:tr h="1086927">
                <a:tc>
                  <a:txBody>
                    <a:bodyPr/>
                    <a:lstStyle/>
                    <a:p>
                      <a:pPr algn="ctr">
                        <a:lnSpc>
                          <a:spcPts val="1345"/>
                        </a:lnSpc>
                        <a:spcAft>
                          <a:spcPts val="0"/>
                        </a:spcAft>
                      </a:pPr>
                      <a:r>
                        <a:rPr lang="ru-RU" sz="1400" b="1" i="1" spc="0" dirty="0">
                          <a:effectLst/>
                        </a:rPr>
                        <a:t>Смешанная или </a:t>
                      </a:r>
                      <a:r>
                        <a:rPr lang="ru-RU" sz="1400" b="1" i="1" spc="0" dirty="0" err="1">
                          <a:effectLst/>
                        </a:rPr>
                        <a:t>дисфорическая</a:t>
                      </a:r>
                      <a:r>
                        <a:rPr lang="ru-RU" sz="1400" b="1" i="1" spc="0" dirty="0">
                          <a:effectLst/>
                        </a:rPr>
                        <a:t> мания</a:t>
                      </a:r>
                      <a:endParaRPr lang="ru-RU" sz="1100" b="1" i="1" dirty="0">
                        <a:effectLst/>
                        <a:latin typeface="Times New Roman" panose="02020603050405020304" pitchFamily="18" charset="0"/>
                        <a:ea typeface="Times New Roman" panose="02020603050405020304" pitchFamily="18" charset="0"/>
                      </a:endParaRPr>
                    </a:p>
                  </a:txBody>
                  <a:tcPr marL="6350" marR="6350" marT="0" marB="0" anchor="ctr"/>
                </a:tc>
                <a:tc>
                  <a:txBody>
                    <a:bodyPr/>
                    <a:lstStyle/>
                    <a:p>
                      <a:pPr algn="l">
                        <a:lnSpc>
                          <a:spcPts val="1100"/>
                        </a:lnSpc>
                        <a:spcAft>
                          <a:spcPts val="0"/>
                        </a:spcAft>
                      </a:pPr>
                      <a:r>
                        <a:rPr lang="ru-RU" sz="1400" spc="0" dirty="0">
                          <a:effectLst/>
                        </a:rPr>
                        <a:t>Только стабилизатор настроения</a:t>
                      </a:r>
                      <a:endParaRPr lang="ru-RU" sz="1100" dirty="0">
                        <a:effectLst/>
                        <a:latin typeface="Times New Roman" panose="02020603050405020304" pitchFamily="18" charset="0"/>
                        <a:ea typeface="Times New Roman" panose="02020603050405020304" pitchFamily="18" charset="0"/>
                      </a:endParaRPr>
                    </a:p>
                  </a:txBody>
                  <a:tcPr marL="6350" marR="6350" marT="0" marB="0" anchor="ctr"/>
                </a:tc>
                <a:tc>
                  <a:txBody>
                    <a:bodyPr/>
                    <a:lstStyle/>
                    <a:p>
                      <a:pPr algn="l">
                        <a:lnSpc>
                          <a:spcPts val="1345"/>
                        </a:lnSpc>
                        <a:spcAft>
                          <a:spcPts val="0"/>
                        </a:spcAft>
                      </a:pPr>
                      <a:r>
                        <a:rPr lang="ru-RU" sz="1400" spc="0" dirty="0">
                          <a:effectLst/>
                        </a:rPr>
                        <a:t>Стабилизатор настроения + </a:t>
                      </a:r>
                      <a:r>
                        <a:rPr lang="ru-RU" sz="1400" spc="0" dirty="0" err="1">
                          <a:effectLst/>
                        </a:rPr>
                        <a:t>бензодиазепины</a:t>
                      </a:r>
                      <a:r>
                        <a:rPr lang="ru-RU" sz="1400" spc="0" dirty="0">
                          <a:effectLst/>
                        </a:rPr>
                        <a:t> или стабилизатор настроения + антипсихотик</a:t>
                      </a:r>
                      <a:endParaRPr lang="ru-RU" sz="1100" dirty="0">
                        <a:effectLst/>
                        <a:latin typeface="Times New Roman" panose="02020603050405020304" pitchFamily="18" charset="0"/>
                        <a:ea typeface="Times New Roman" panose="02020603050405020304" pitchFamily="18" charset="0"/>
                      </a:endParaRPr>
                    </a:p>
                  </a:txBody>
                  <a:tcPr marL="6350" marR="6350" marT="0" marB="0" anchor="ctr"/>
                </a:tc>
                <a:extLst>
                  <a:ext uri="{0D108BD9-81ED-4DB2-BD59-A6C34878D82A}">
                    <a16:rowId xmlns:a16="http://schemas.microsoft.com/office/drawing/2014/main" xmlns="" val="2787885118"/>
                  </a:ext>
                </a:extLst>
              </a:tr>
              <a:tr h="754857">
                <a:tc>
                  <a:txBody>
                    <a:bodyPr/>
                    <a:lstStyle/>
                    <a:p>
                      <a:pPr algn="ctr">
                        <a:lnSpc>
                          <a:spcPts val="1100"/>
                        </a:lnSpc>
                        <a:spcAft>
                          <a:spcPts val="0"/>
                        </a:spcAft>
                      </a:pPr>
                      <a:r>
                        <a:rPr lang="ru-RU" sz="1400" b="1" i="1" spc="0" dirty="0">
                          <a:effectLst/>
                        </a:rPr>
                        <a:t>Психотическая мания</a:t>
                      </a:r>
                      <a:endParaRPr lang="ru-RU" sz="1100" b="1" i="1" dirty="0">
                        <a:effectLst/>
                        <a:latin typeface="Times New Roman" panose="02020603050405020304" pitchFamily="18" charset="0"/>
                        <a:ea typeface="Times New Roman" panose="02020603050405020304" pitchFamily="18" charset="0"/>
                      </a:endParaRPr>
                    </a:p>
                  </a:txBody>
                  <a:tcPr marL="6350" marR="6350" marT="0" marB="0" anchor="ctr"/>
                </a:tc>
                <a:tc>
                  <a:txBody>
                    <a:bodyPr/>
                    <a:lstStyle/>
                    <a:p>
                      <a:pPr algn="l">
                        <a:lnSpc>
                          <a:spcPts val="1345"/>
                        </a:lnSpc>
                        <a:spcAft>
                          <a:spcPts val="0"/>
                        </a:spcAft>
                      </a:pPr>
                      <a:r>
                        <a:rPr lang="ru-RU" sz="1400" spc="0" dirty="0">
                          <a:effectLst/>
                        </a:rPr>
                        <a:t>Стабилизатор настроения + антипсихотик</a:t>
                      </a:r>
                      <a:endParaRPr lang="ru-RU" sz="1100" dirty="0">
                        <a:effectLst/>
                        <a:latin typeface="Times New Roman" panose="02020603050405020304" pitchFamily="18" charset="0"/>
                        <a:ea typeface="Times New Roman" panose="02020603050405020304" pitchFamily="18" charset="0"/>
                      </a:endParaRPr>
                    </a:p>
                  </a:txBody>
                  <a:tcPr marL="6350" marR="6350" marT="0" marB="0" anchor="ctr"/>
                </a:tc>
                <a:tc>
                  <a:txBody>
                    <a:bodyPr/>
                    <a:lstStyle/>
                    <a:p>
                      <a:pPr algn="l">
                        <a:lnSpc>
                          <a:spcPts val="1370"/>
                        </a:lnSpc>
                        <a:spcAft>
                          <a:spcPts val="0"/>
                        </a:spcAft>
                      </a:pPr>
                      <a:r>
                        <a:rPr lang="ru-RU" sz="1400" spc="0" dirty="0">
                          <a:effectLst/>
                        </a:rPr>
                        <a:t>Стабилизатор настроения + антипсихотик + </a:t>
                      </a:r>
                      <a:r>
                        <a:rPr lang="ru-RU" sz="1400" spc="0" dirty="0" err="1">
                          <a:effectLst/>
                        </a:rPr>
                        <a:t>бензодиазепины</a:t>
                      </a:r>
                      <a:endParaRPr lang="ru-RU" sz="1100" dirty="0">
                        <a:effectLst/>
                        <a:latin typeface="Times New Roman" panose="02020603050405020304" pitchFamily="18" charset="0"/>
                        <a:ea typeface="Times New Roman" panose="02020603050405020304" pitchFamily="18" charset="0"/>
                      </a:endParaRPr>
                    </a:p>
                  </a:txBody>
                  <a:tcPr marL="6350" marR="6350" marT="0" marB="0" anchor="ctr"/>
                </a:tc>
                <a:extLst>
                  <a:ext uri="{0D108BD9-81ED-4DB2-BD59-A6C34878D82A}">
                    <a16:rowId xmlns:a16="http://schemas.microsoft.com/office/drawing/2014/main" xmlns="" val="52694298"/>
                  </a:ext>
                </a:extLst>
              </a:tr>
            </a:tbl>
          </a:graphicData>
        </a:graphic>
      </p:graphicFrame>
      <p:pic>
        <p:nvPicPr>
          <p:cNvPr id="5" name="Рисунок 4"/>
          <p:cNvPicPr>
            <a:picLocks noChangeAspect="1"/>
          </p:cNvPicPr>
          <p:nvPr/>
        </p:nvPicPr>
        <p:blipFill>
          <a:blip r:embed="rId2" cstate="print"/>
          <a:stretch>
            <a:fillRect/>
          </a:stretch>
        </p:blipFill>
        <p:spPr>
          <a:xfrm>
            <a:off x="11220450" y="5890102"/>
            <a:ext cx="971550" cy="967898"/>
          </a:xfrm>
          <a:prstGeom prst="rect">
            <a:avLst/>
          </a:prstGeom>
        </p:spPr>
      </p:pic>
    </p:spTree>
    <p:extLst>
      <p:ext uri="{BB962C8B-B14F-4D97-AF65-F5344CB8AC3E}">
        <p14:creationId xmlns:p14="http://schemas.microsoft.com/office/powerpoint/2010/main" xmlns="" val="35039116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10" y="161925"/>
            <a:ext cx="10018713" cy="1323975"/>
          </a:xfrm>
        </p:spPr>
        <p:txBody>
          <a:bodyPr>
            <a:normAutofit/>
          </a:bodyPr>
          <a:lstStyle/>
          <a:p>
            <a:r>
              <a:rPr lang="ru-RU" sz="2800" b="1" dirty="0" smtClean="0"/>
              <a:t>Осуществление выбора </a:t>
            </a:r>
            <a:r>
              <a:rPr lang="ru-RU" sz="2800" b="1" dirty="0" err="1" smtClean="0"/>
              <a:t>нормотимического</a:t>
            </a:r>
            <a:r>
              <a:rPr lang="ru-RU" sz="2800" b="1" dirty="0" smtClean="0"/>
              <a:t> средства </a:t>
            </a:r>
            <a:r>
              <a:rPr lang="ru-RU" sz="2800" b="1" dirty="0"/>
              <a:t>при обострении маниакального </a:t>
            </a:r>
            <a:r>
              <a:rPr lang="ru-RU" sz="2800" b="1" dirty="0" smtClean="0"/>
              <a:t>состояния.</a:t>
            </a:r>
            <a:endParaRPr lang="ru-RU" sz="2800" b="1"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3025916962"/>
              </p:ext>
            </p:extLst>
          </p:nvPr>
        </p:nvGraphicFramePr>
        <p:xfrm>
          <a:off x="1821654" y="1485900"/>
          <a:ext cx="9344024" cy="4676772"/>
        </p:xfrm>
        <a:graphic>
          <a:graphicData uri="http://schemas.openxmlformats.org/drawingml/2006/table">
            <a:tbl>
              <a:tblPr>
                <a:tableStyleId>{B301B821-A1FF-4177-AEE7-76D212191A09}</a:tableStyleId>
              </a:tblPr>
              <a:tblGrid>
                <a:gridCol w="2638466">
                  <a:extLst>
                    <a:ext uri="{9D8B030D-6E8A-4147-A177-3AD203B41FA5}">
                      <a16:colId xmlns:a16="http://schemas.microsoft.com/office/drawing/2014/main" xmlns="" val="987430443"/>
                    </a:ext>
                  </a:extLst>
                </a:gridCol>
                <a:gridCol w="3528461">
                  <a:extLst>
                    <a:ext uri="{9D8B030D-6E8A-4147-A177-3AD203B41FA5}">
                      <a16:colId xmlns:a16="http://schemas.microsoft.com/office/drawing/2014/main" xmlns="" val="732883281"/>
                    </a:ext>
                  </a:extLst>
                </a:gridCol>
                <a:gridCol w="3177097">
                  <a:extLst>
                    <a:ext uri="{9D8B030D-6E8A-4147-A177-3AD203B41FA5}">
                      <a16:colId xmlns:a16="http://schemas.microsoft.com/office/drawing/2014/main" xmlns="" val="2319895743"/>
                    </a:ext>
                  </a:extLst>
                </a:gridCol>
              </a:tblGrid>
              <a:tr h="440871">
                <a:tc>
                  <a:txBody>
                    <a:bodyPr/>
                    <a:lstStyle/>
                    <a:p>
                      <a:pPr algn="ctr">
                        <a:lnSpc>
                          <a:spcPts val="1100"/>
                        </a:lnSpc>
                        <a:spcAft>
                          <a:spcPts val="0"/>
                        </a:spcAft>
                      </a:pPr>
                      <a:r>
                        <a:rPr lang="ru-RU" sz="1200" b="1" spc="0" dirty="0">
                          <a:solidFill>
                            <a:schemeClr val="bg1"/>
                          </a:solidFill>
                          <a:effectLst/>
                        </a:rPr>
                        <a:t>Текущая терапия</a:t>
                      </a:r>
                      <a:endParaRPr lang="ru-RU" sz="1100" b="1" dirty="0">
                        <a:solidFill>
                          <a:schemeClr val="bg1"/>
                        </a:solidFill>
                        <a:effectLst/>
                        <a:latin typeface="Times New Roman" panose="02020603050405020304" pitchFamily="18" charset="0"/>
                        <a:ea typeface="Times New Roman" panose="02020603050405020304" pitchFamily="18" charset="0"/>
                      </a:endParaRPr>
                    </a:p>
                  </a:txBody>
                  <a:tcPr marL="5631" marR="5631" marT="0" marB="0" anchor="ctr">
                    <a:solidFill>
                      <a:schemeClr val="accent1"/>
                    </a:solidFill>
                  </a:tcPr>
                </a:tc>
                <a:tc>
                  <a:txBody>
                    <a:bodyPr/>
                    <a:lstStyle/>
                    <a:p>
                      <a:pPr algn="ctr">
                        <a:lnSpc>
                          <a:spcPts val="1100"/>
                        </a:lnSpc>
                        <a:spcAft>
                          <a:spcPts val="0"/>
                        </a:spcAft>
                      </a:pPr>
                      <a:r>
                        <a:rPr lang="ru-RU" sz="1200" b="1" spc="0" dirty="0">
                          <a:solidFill>
                            <a:schemeClr val="bg1"/>
                          </a:solidFill>
                          <a:effectLst/>
                        </a:rPr>
                        <a:t>Первая линия выбора</a:t>
                      </a:r>
                      <a:endParaRPr lang="ru-RU" sz="1100" b="1" dirty="0">
                        <a:solidFill>
                          <a:schemeClr val="bg1"/>
                        </a:solidFill>
                        <a:effectLst/>
                        <a:latin typeface="Times New Roman" panose="02020603050405020304" pitchFamily="18" charset="0"/>
                        <a:ea typeface="Times New Roman" panose="02020603050405020304" pitchFamily="18" charset="0"/>
                      </a:endParaRPr>
                    </a:p>
                  </a:txBody>
                  <a:tcPr marL="5631" marR="5631" marT="0" marB="0" anchor="ctr">
                    <a:solidFill>
                      <a:schemeClr val="accent1"/>
                    </a:solidFill>
                  </a:tcPr>
                </a:tc>
                <a:tc>
                  <a:txBody>
                    <a:bodyPr/>
                    <a:lstStyle/>
                    <a:p>
                      <a:pPr algn="ctr">
                        <a:lnSpc>
                          <a:spcPts val="1100"/>
                        </a:lnSpc>
                        <a:spcAft>
                          <a:spcPts val="0"/>
                        </a:spcAft>
                      </a:pPr>
                      <a:r>
                        <a:rPr lang="ru-RU" sz="1200" b="1" spc="0" dirty="0">
                          <a:solidFill>
                            <a:schemeClr val="bg1"/>
                          </a:solidFill>
                          <a:effectLst/>
                        </a:rPr>
                        <a:t>Вторая линия выбора</a:t>
                      </a:r>
                      <a:endParaRPr lang="ru-RU" sz="1100" b="1" dirty="0">
                        <a:solidFill>
                          <a:schemeClr val="bg1"/>
                        </a:solidFill>
                        <a:effectLst/>
                        <a:latin typeface="Times New Roman" panose="02020603050405020304" pitchFamily="18" charset="0"/>
                        <a:ea typeface="Times New Roman" panose="02020603050405020304" pitchFamily="18" charset="0"/>
                      </a:endParaRPr>
                    </a:p>
                  </a:txBody>
                  <a:tcPr marL="5631" marR="5631" marT="0" marB="0" anchor="ctr">
                    <a:solidFill>
                      <a:schemeClr val="accent1"/>
                    </a:solidFill>
                  </a:tcPr>
                </a:tc>
                <a:extLst>
                  <a:ext uri="{0D108BD9-81ED-4DB2-BD59-A6C34878D82A}">
                    <a16:rowId xmlns:a16="http://schemas.microsoft.com/office/drawing/2014/main" xmlns="" val="791887426"/>
                  </a:ext>
                </a:extLst>
              </a:tr>
              <a:tr h="699661">
                <a:tc>
                  <a:txBody>
                    <a:bodyPr/>
                    <a:lstStyle/>
                    <a:p>
                      <a:pPr algn="ctr">
                        <a:lnSpc>
                          <a:spcPts val="1100"/>
                        </a:lnSpc>
                        <a:spcAft>
                          <a:spcPts val="0"/>
                        </a:spcAft>
                      </a:pPr>
                      <a:r>
                        <a:rPr lang="ru-RU" sz="1600" spc="0" dirty="0">
                          <a:effectLst/>
                        </a:rPr>
                        <a:t>Литий</a:t>
                      </a:r>
                      <a:endParaRPr lang="ru-RU" sz="1400" dirty="0">
                        <a:effectLst/>
                        <a:latin typeface="Times New Roman" panose="02020603050405020304" pitchFamily="18" charset="0"/>
                        <a:ea typeface="Times New Roman" panose="02020603050405020304" pitchFamily="18" charset="0"/>
                      </a:endParaRPr>
                    </a:p>
                  </a:txBody>
                  <a:tcPr marL="5631" marR="5631" marT="0" marB="0" anchor="ctr">
                    <a:noFill/>
                  </a:tcPr>
                </a:tc>
                <a:tc>
                  <a:txBody>
                    <a:bodyPr/>
                    <a:lstStyle/>
                    <a:p>
                      <a:pPr algn="ctr">
                        <a:lnSpc>
                          <a:spcPts val="1345"/>
                        </a:lnSpc>
                        <a:spcAft>
                          <a:spcPts val="0"/>
                        </a:spcAft>
                      </a:pPr>
                      <a:r>
                        <a:rPr lang="ru-RU" sz="1600" spc="0" dirty="0">
                          <a:effectLst/>
                        </a:rPr>
                        <a:t>ВПА (</a:t>
                      </a:r>
                      <a:r>
                        <a:rPr lang="ru-RU" sz="1600" spc="0" dirty="0" err="1">
                          <a:effectLst/>
                        </a:rPr>
                        <a:t>Депакин</a:t>
                      </a:r>
                      <a:r>
                        <a:rPr lang="ru-RU" sz="1600" spc="0" dirty="0">
                          <a:effectLst/>
                        </a:rPr>
                        <a:t> </a:t>
                      </a:r>
                      <a:r>
                        <a:rPr lang="ru-RU" sz="1600" spc="0" dirty="0" err="1">
                          <a:effectLst/>
                        </a:rPr>
                        <a:t>Хроно</a:t>
                      </a:r>
                      <a:r>
                        <a:rPr lang="ru-RU" sz="1600" spc="0" dirty="0">
                          <a:effectLst/>
                        </a:rPr>
                        <a:t>), </a:t>
                      </a:r>
                      <a:r>
                        <a:rPr lang="ru-RU" sz="1600" spc="0" dirty="0" err="1">
                          <a:effectLst/>
                        </a:rPr>
                        <a:t>Карбамазепин</a:t>
                      </a:r>
                      <a:endParaRPr lang="ru-RU" sz="1400" dirty="0">
                        <a:effectLst/>
                        <a:latin typeface="Times New Roman" panose="02020603050405020304" pitchFamily="18" charset="0"/>
                        <a:ea typeface="Times New Roman" panose="02020603050405020304" pitchFamily="18" charset="0"/>
                      </a:endParaRPr>
                    </a:p>
                  </a:txBody>
                  <a:tcPr marL="5631" marR="5631" marT="0" marB="0" anchor="ctr">
                    <a:noFill/>
                  </a:tcPr>
                </a:tc>
                <a:tc>
                  <a:txBody>
                    <a:bodyPr/>
                    <a:lstStyle/>
                    <a:p>
                      <a:pPr>
                        <a:spcAft>
                          <a:spcPts val="0"/>
                        </a:spcAft>
                      </a:pPr>
                      <a:r>
                        <a:rPr lang="ru-RU" sz="900">
                          <a:effectLst/>
                        </a:rPr>
                        <a:t> </a:t>
                      </a:r>
                      <a:endParaRPr lang="ru-RU" sz="2000">
                        <a:solidFill>
                          <a:srgbClr val="000000"/>
                        </a:solidFill>
                        <a:effectLst/>
                        <a:latin typeface="Arial Unicode MS" panose="020B0604020202020204" pitchFamily="34" charset="-128"/>
                        <a:ea typeface="Arial Unicode MS" panose="020B0604020202020204" pitchFamily="34" charset="-128"/>
                      </a:endParaRPr>
                    </a:p>
                  </a:txBody>
                  <a:tcPr marL="5631" marR="5631" marT="0" marB="0">
                    <a:noFill/>
                  </a:tcPr>
                </a:tc>
                <a:extLst>
                  <a:ext uri="{0D108BD9-81ED-4DB2-BD59-A6C34878D82A}">
                    <a16:rowId xmlns:a16="http://schemas.microsoft.com/office/drawing/2014/main" xmlns="" val="1175735192"/>
                  </a:ext>
                </a:extLst>
              </a:tr>
              <a:tr h="699661">
                <a:tc>
                  <a:txBody>
                    <a:bodyPr/>
                    <a:lstStyle/>
                    <a:p>
                      <a:pPr algn="ctr">
                        <a:lnSpc>
                          <a:spcPts val="1100"/>
                        </a:lnSpc>
                        <a:spcAft>
                          <a:spcPts val="0"/>
                        </a:spcAft>
                      </a:pPr>
                      <a:r>
                        <a:rPr lang="ru-RU" sz="1600" spc="0" dirty="0">
                          <a:effectLst/>
                        </a:rPr>
                        <a:t>ВПА</a:t>
                      </a:r>
                      <a:endParaRPr lang="ru-RU" sz="1400" dirty="0">
                        <a:effectLst/>
                        <a:latin typeface="Times New Roman" panose="02020603050405020304" pitchFamily="18" charset="0"/>
                        <a:ea typeface="Times New Roman" panose="02020603050405020304" pitchFamily="18" charset="0"/>
                      </a:endParaRPr>
                    </a:p>
                  </a:txBody>
                  <a:tcPr marL="5631" marR="5631" marT="0" marB="0" anchor="ctr">
                    <a:noFill/>
                  </a:tcPr>
                </a:tc>
                <a:tc>
                  <a:txBody>
                    <a:bodyPr/>
                    <a:lstStyle/>
                    <a:p>
                      <a:pPr algn="ctr">
                        <a:lnSpc>
                          <a:spcPts val="1100"/>
                        </a:lnSpc>
                        <a:spcAft>
                          <a:spcPts val="0"/>
                        </a:spcAft>
                      </a:pPr>
                      <a:r>
                        <a:rPr lang="ru-RU" sz="1600" spc="0" dirty="0">
                          <a:effectLst/>
                        </a:rPr>
                        <a:t>Литий</a:t>
                      </a:r>
                      <a:endParaRPr lang="ru-RU" sz="1400" dirty="0">
                        <a:effectLst/>
                        <a:latin typeface="Times New Roman" panose="02020603050405020304" pitchFamily="18" charset="0"/>
                        <a:ea typeface="Times New Roman" panose="02020603050405020304" pitchFamily="18" charset="0"/>
                      </a:endParaRPr>
                    </a:p>
                  </a:txBody>
                  <a:tcPr marL="5631" marR="5631" marT="0" marB="0" anchor="ctr">
                    <a:noFill/>
                  </a:tcPr>
                </a:tc>
                <a:tc>
                  <a:txBody>
                    <a:bodyPr/>
                    <a:lstStyle/>
                    <a:p>
                      <a:pPr algn="ctr">
                        <a:lnSpc>
                          <a:spcPts val="1100"/>
                        </a:lnSpc>
                        <a:spcAft>
                          <a:spcPts val="0"/>
                        </a:spcAft>
                      </a:pPr>
                      <a:r>
                        <a:rPr lang="ru-RU" sz="1600" spc="0" dirty="0" err="1">
                          <a:effectLst/>
                        </a:rPr>
                        <a:t>Карбамазепин</a:t>
                      </a:r>
                      <a:endParaRPr lang="ru-RU" sz="1400" dirty="0">
                        <a:effectLst/>
                        <a:latin typeface="Times New Roman" panose="02020603050405020304" pitchFamily="18" charset="0"/>
                        <a:ea typeface="Times New Roman" panose="02020603050405020304" pitchFamily="18" charset="0"/>
                      </a:endParaRPr>
                    </a:p>
                  </a:txBody>
                  <a:tcPr marL="5631" marR="5631" marT="0" marB="0" anchor="ctr">
                    <a:noFill/>
                  </a:tcPr>
                </a:tc>
                <a:extLst>
                  <a:ext uri="{0D108BD9-81ED-4DB2-BD59-A6C34878D82A}">
                    <a16:rowId xmlns:a16="http://schemas.microsoft.com/office/drawing/2014/main" xmlns="" val="3024781901"/>
                  </a:ext>
                </a:extLst>
              </a:tr>
              <a:tr h="768784">
                <a:tc>
                  <a:txBody>
                    <a:bodyPr/>
                    <a:lstStyle/>
                    <a:p>
                      <a:pPr algn="ctr">
                        <a:lnSpc>
                          <a:spcPts val="1345"/>
                        </a:lnSpc>
                        <a:spcAft>
                          <a:spcPts val="0"/>
                        </a:spcAft>
                      </a:pPr>
                      <a:r>
                        <a:rPr lang="ru-RU" sz="1600" spc="0" dirty="0" err="1">
                          <a:effectLst/>
                        </a:rPr>
                        <a:t>Литий+ВПА</a:t>
                      </a:r>
                      <a:r>
                        <a:rPr lang="ru-RU" sz="1600" spc="0" dirty="0">
                          <a:effectLst/>
                        </a:rPr>
                        <a:t> (</a:t>
                      </a:r>
                      <a:r>
                        <a:rPr lang="ru-RU" sz="1600" spc="0" dirty="0" err="1">
                          <a:effectLst/>
                        </a:rPr>
                        <a:t>Депакин</a:t>
                      </a:r>
                      <a:r>
                        <a:rPr lang="ru-RU" sz="1600" spc="0" dirty="0">
                          <a:effectLst/>
                        </a:rPr>
                        <a:t> </a:t>
                      </a:r>
                      <a:r>
                        <a:rPr lang="ru-RU" sz="1600" spc="0" dirty="0" err="1">
                          <a:effectLst/>
                        </a:rPr>
                        <a:t>Хроно</a:t>
                      </a:r>
                      <a:r>
                        <a:rPr lang="ru-RU" sz="1600" spc="0" dirty="0">
                          <a:effectLst/>
                        </a:rPr>
                        <a:t>)</a:t>
                      </a:r>
                      <a:endParaRPr lang="ru-RU" sz="1400" dirty="0">
                        <a:effectLst/>
                        <a:latin typeface="Times New Roman" panose="02020603050405020304" pitchFamily="18" charset="0"/>
                        <a:ea typeface="Times New Roman" panose="02020603050405020304" pitchFamily="18" charset="0"/>
                      </a:endParaRPr>
                    </a:p>
                  </a:txBody>
                  <a:tcPr marL="5631" marR="5631" marT="0" marB="0" anchor="ctr">
                    <a:noFill/>
                  </a:tcPr>
                </a:tc>
                <a:tc>
                  <a:txBody>
                    <a:bodyPr/>
                    <a:lstStyle/>
                    <a:p>
                      <a:pPr algn="ctr">
                        <a:lnSpc>
                          <a:spcPts val="1100"/>
                        </a:lnSpc>
                        <a:spcAft>
                          <a:spcPts val="0"/>
                        </a:spcAft>
                      </a:pPr>
                      <a:r>
                        <a:rPr lang="ru-RU" sz="1600" spc="0" dirty="0" err="1">
                          <a:effectLst/>
                        </a:rPr>
                        <a:t>Карбамазепин</a:t>
                      </a:r>
                      <a:endParaRPr lang="ru-RU" sz="1400" dirty="0">
                        <a:effectLst/>
                        <a:latin typeface="Times New Roman" panose="02020603050405020304" pitchFamily="18" charset="0"/>
                        <a:ea typeface="Times New Roman" panose="02020603050405020304" pitchFamily="18" charset="0"/>
                      </a:endParaRPr>
                    </a:p>
                  </a:txBody>
                  <a:tcPr marL="5631" marR="5631" marT="0" marB="0" anchor="ctr">
                    <a:noFill/>
                  </a:tcPr>
                </a:tc>
                <a:tc>
                  <a:txBody>
                    <a:bodyPr/>
                    <a:lstStyle/>
                    <a:p>
                      <a:pPr algn="ctr">
                        <a:lnSpc>
                          <a:spcPts val="1100"/>
                        </a:lnSpc>
                        <a:spcAft>
                          <a:spcPts val="0"/>
                        </a:spcAft>
                      </a:pPr>
                      <a:r>
                        <a:rPr lang="ru-RU" sz="1600" spc="0" dirty="0" err="1">
                          <a:effectLst/>
                        </a:rPr>
                        <a:t>Габапентин</a:t>
                      </a:r>
                      <a:endParaRPr lang="ru-RU" sz="1400" dirty="0">
                        <a:effectLst/>
                        <a:latin typeface="Times New Roman" panose="02020603050405020304" pitchFamily="18" charset="0"/>
                        <a:ea typeface="Times New Roman" panose="02020603050405020304" pitchFamily="18" charset="0"/>
                      </a:endParaRPr>
                    </a:p>
                  </a:txBody>
                  <a:tcPr marL="5631" marR="5631" marT="0" marB="0" anchor="ctr">
                    <a:noFill/>
                  </a:tcPr>
                </a:tc>
                <a:extLst>
                  <a:ext uri="{0D108BD9-81ED-4DB2-BD59-A6C34878D82A}">
                    <a16:rowId xmlns:a16="http://schemas.microsoft.com/office/drawing/2014/main" xmlns="" val="3433532784"/>
                  </a:ext>
                </a:extLst>
              </a:tr>
              <a:tr h="595134">
                <a:tc>
                  <a:txBody>
                    <a:bodyPr/>
                    <a:lstStyle/>
                    <a:p>
                      <a:pPr algn="ctr">
                        <a:lnSpc>
                          <a:spcPts val="1100"/>
                        </a:lnSpc>
                        <a:spcAft>
                          <a:spcPts val="0"/>
                        </a:spcAft>
                      </a:pPr>
                      <a:r>
                        <a:rPr lang="ru-RU" sz="1600" spc="0">
                          <a:effectLst/>
                        </a:rPr>
                        <a:t>Карбамазепин</a:t>
                      </a:r>
                      <a:endParaRPr lang="ru-RU" sz="1400">
                        <a:effectLst/>
                        <a:latin typeface="Times New Roman" panose="02020603050405020304" pitchFamily="18" charset="0"/>
                        <a:ea typeface="Times New Roman" panose="02020603050405020304" pitchFamily="18" charset="0"/>
                      </a:endParaRPr>
                    </a:p>
                  </a:txBody>
                  <a:tcPr marL="5631" marR="5631" marT="0" marB="0" anchor="ctr">
                    <a:noFill/>
                  </a:tcPr>
                </a:tc>
                <a:tc>
                  <a:txBody>
                    <a:bodyPr/>
                    <a:lstStyle/>
                    <a:p>
                      <a:pPr algn="ctr">
                        <a:lnSpc>
                          <a:spcPts val="1100"/>
                        </a:lnSpc>
                        <a:spcAft>
                          <a:spcPts val="0"/>
                        </a:spcAft>
                      </a:pPr>
                      <a:r>
                        <a:rPr lang="ru-RU" sz="1600" spc="0">
                          <a:effectLst/>
                        </a:rPr>
                        <a:t>Литий, ВПА</a:t>
                      </a:r>
                      <a:endParaRPr lang="ru-RU" sz="1400">
                        <a:effectLst/>
                        <a:latin typeface="Times New Roman" panose="02020603050405020304" pitchFamily="18" charset="0"/>
                        <a:ea typeface="Times New Roman" panose="02020603050405020304" pitchFamily="18" charset="0"/>
                      </a:endParaRPr>
                    </a:p>
                  </a:txBody>
                  <a:tcPr marL="5631" marR="5631" marT="0" marB="0" anchor="ctr">
                    <a:noFill/>
                  </a:tcPr>
                </a:tc>
                <a:tc>
                  <a:txBody>
                    <a:bodyPr/>
                    <a:lstStyle/>
                    <a:p>
                      <a:pPr>
                        <a:spcAft>
                          <a:spcPts val="0"/>
                        </a:spcAft>
                      </a:pPr>
                      <a:r>
                        <a:rPr lang="ru-RU" sz="900" dirty="0">
                          <a:effectLst/>
                        </a:rPr>
                        <a:t> </a:t>
                      </a:r>
                      <a:endParaRPr lang="ru-RU" sz="2000" dirty="0">
                        <a:solidFill>
                          <a:srgbClr val="000000"/>
                        </a:solidFill>
                        <a:effectLst/>
                        <a:latin typeface="Arial Unicode MS" panose="020B0604020202020204" pitchFamily="34" charset="-128"/>
                        <a:ea typeface="Arial Unicode MS" panose="020B0604020202020204" pitchFamily="34" charset="-128"/>
                      </a:endParaRPr>
                    </a:p>
                  </a:txBody>
                  <a:tcPr marL="5631" marR="5631" marT="0" marB="0">
                    <a:noFill/>
                  </a:tcPr>
                </a:tc>
                <a:extLst>
                  <a:ext uri="{0D108BD9-81ED-4DB2-BD59-A6C34878D82A}">
                    <a16:rowId xmlns:a16="http://schemas.microsoft.com/office/drawing/2014/main" xmlns="" val="1297131291"/>
                  </a:ext>
                </a:extLst>
              </a:tr>
              <a:tr h="703877">
                <a:tc>
                  <a:txBody>
                    <a:bodyPr/>
                    <a:lstStyle/>
                    <a:p>
                      <a:pPr algn="ctr">
                        <a:lnSpc>
                          <a:spcPts val="1100"/>
                        </a:lnSpc>
                        <a:spcAft>
                          <a:spcPts val="0"/>
                        </a:spcAft>
                      </a:pPr>
                      <a:r>
                        <a:rPr lang="ru-RU" sz="1600" spc="0">
                          <a:effectLst/>
                        </a:rPr>
                        <a:t>Ламотриджин</a:t>
                      </a:r>
                      <a:endParaRPr lang="ru-RU" sz="1400">
                        <a:effectLst/>
                        <a:latin typeface="Times New Roman" panose="02020603050405020304" pitchFamily="18" charset="0"/>
                        <a:ea typeface="Times New Roman" panose="02020603050405020304" pitchFamily="18" charset="0"/>
                      </a:endParaRPr>
                    </a:p>
                  </a:txBody>
                  <a:tcPr marL="5631" marR="5631" marT="0" marB="0" anchor="ctr">
                    <a:noFill/>
                  </a:tcPr>
                </a:tc>
                <a:tc>
                  <a:txBody>
                    <a:bodyPr/>
                    <a:lstStyle/>
                    <a:p>
                      <a:pPr algn="ctr">
                        <a:lnSpc>
                          <a:spcPts val="1100"/>
                        </a:lnSpc>
                        <a:spcAft>
                          <a:spcPts val="0"/>
                        </a:spcAft>
                      </a:pPr>
                      <a:r>
                        <a:rPr lang="ru-RU" sz="1600" spc="0">
                          <a:effectLst/>
                        </a:rPr>
                        <a:t>Литий, ВПА (Депакин Хроно)</a:t>
                      </a:r>
                      <a:endParaRPr lang="ru-RU" sz="1400">
                        <a:effectLst/>
                        <a:latin typeface="Times New Roman" panose="02020603050405020304" pitchFamily="18" charset="0"/>
                        <a:ea typeface="Times New Roman" panose="02020603050405020304" pitchFamily="18" charset="0"/>
                      </a:endParaRPr>
                    </a:p>
                  </a:txBody>
                  <a:tcPr marL="5631" marR="5631" marT="0" marB="0" anchor="ctr">
                    <a:noFill/>
                  </a:tcPr>
                </a:tc>
                <a:tc>
                  <a:txBody>
                    <a:bodyPr/>
                    <a:lstStyle/>
                    <a:p>
                      <a:pPr algn="ctr">
                        <a:lnSpc>
                          <a:spcPts val="1100"/>
                        </a:lnSpc>
                        <a:spcAft>
                          <a:spcPts val="0"/>
                        </a:spcAft>
                      </a:pPr>
                      <a:r>
                        <a:rPr lang="ru-RU" sz="1600" spc="0" dirty="0" err="1">
                          <a:effectLst/>
                        </a:rPr>
                        <a:t>Карбамазепин</a:t>
                      </a:r>
                      <a:endParaRPr lang="ru-RU" sz="1400" dirty="0">
                        <a:effectLst/>
                        <a:latin typeface="Times New Roman" panose="02020603050405020304" pitchFamily="18" charset="0"/>
                        <a:ea typeface="Times New Roman" panose="02020603050405020304" pitchFamily="18" charset="0"/>
                      </a:endParaRPr>
                    </a:p>
                  </a:txBody>
                  <a:tcPr marL="5631" marR="5631" marT="0" marB="0" anchor="ctr">
                    <a:noFill/>
                  </a:tcPr>
                </a:tc>
                <a:extLst>
                  <a:ext uri="{0D108BD9-81ED-4DB2-BD59-A6C34878D82A}">
                    <a16:rowId xmlns:a16="http://schemas.microsoft.com/office/drawing/2014/main" xmlns="" val="3239948728"/>
                  </a:ext>
                </a:extLst>
              </a:tr>
              <a:tr h="768784">
                <a:tc>
                  <a:txBody>
                    <a:bodyPr/>
                    <a:lstStyle/>
                    <a:p>
                      <a:pPr algn="ctr">
                        <a:lnSpc>
                          <a:spcPts val="1100"/>
                        </a:lnSpc>
                        <a:spcAft>
                          <a:spcPts val="0"/>
                        </a:spcAft>
                      </a:pPr>
                      <a:r>
                        <a:rPr lang="ru-RU" sz="1600" spc="0">
                          <a:effectLst/>
                        </a:rPr>
                        <a:t>Габапентин</a:t>
                      </a:r>
                      <a:endParaRPr lang="ru-RU" sz="1400">
                        <a:effectLst/>
                        <a:latin typeface="Times New Roman" panose="02020603050405020304" pitchFamily="18" charset="0"/>
                        <a:ea typeface="Times New Roman" panose="02020603050405020304" pitchFamily="18" charset="0"/>
                      </a:endParaRPr>
                    </a:p>
                  </a:txBody>
                  <a:tcPr marL="5631" marR="5631" marT="0" marB="0" anchor="ctr">
                    <a:noFill/>
                  </a:tcPr>
                </a:tc>
                <a:tc>
                  <a:txBody>
                    <a:bodyPr/>
                    <a:lstStyle/>
                    <a:p>
                      <a:pPr algn="ctr">
                        <a:lnSpc>
                          <a:spcPts val="1100"/>
                        </a:lnSpc>
                        <a:spcAft>
                          <a:spcPts val="0"/>
                        </a:spcAft>
                      </a:pPr>
                      <a:r>
                        <a:rPr lang="ru-RU" sz="1600" spc="0">
                          <a:effectLst/>
                        </a:rPr>
                        <a:t>Литий, ВПА (Депакин Хроно)</a:t>
                      </a:r>
                      <a:endParaRPr lang="ru-RU" sz="1400">
                        <a:effectLst/>
                        <a:latin typeface="Times New Roman" panose="02020603050405020304" pitchFamily="18" charset="0"/>
                        <a:ea typeface="Times New Roman" panose="02020603050405020304" pitchFamily="18" charset="0"/>
                      </a:endParaRPr>
                    </a:p>
                  </a:txBody>
                  <a:tcPr marL="5631" marR="5631" marT="0" marB="0" anchor="ctr">
                    <a:noFill/>
                  </a:tcPr>
                </a:tc>
                <a:tc>
                  <a:txBody>
                    <a:bodyPr/>
                    <a:lstStyle/>
                    <a:p>
                      <a:pPr algn="ctr">
                        <a:lnSpc>
                          <a:spcPts val="1100"/>
                        </a:lnSpc>
                        <a:spcAft>
                          <a:spcPts val="0"/>
                        </a:spcAft>
                      </a:pPr>
                      <a:r>
                        <a:rPr lang="ru-RU" sz="1600" spc="0" dirty="0" err="1">
                          <a:effectLst/>
                        </a:rPr>
                        <a:t>Карбамазепин</a:t>
                      </a:r>
                      <a:endParaRPr lang="ru-RU" sz="1400" dirty="0">
                        <a:effectLst/>
                        <a:latin typeface="Times New Roman" panose="02020603050405020304" pitchFamily="18" charset="0"/>
                        <a:ea typeface="Times New Roman" panose="02020603050405020304" pitchFamily="18" charset="0"/>
                      </a:endParaRPr>
                    </a:p>
                  </a:txBody>
                  <a:tcPr marL="5631" marR="5631" marT="0" marB="0" anchor="ctr">
                    <a:noFill/>
                  </a:tcPr>
                </a:tc>
                <a:extLst>
                  <a:ext uri="{0D108BD9-81ED-4DB2-BD59-A6C34878D82A}">
                    <a16:rowId xmlns:a16="http://schemas.microsoft.com/office/drawing/2014/main" xmlns="" val="3857758471"/>
                  </a:ext>
                </a:extLst>
              </a:tr>
            </a:tbl>
          </a:graphicData>
        </a:graphic>
      </p:graphicFrame>
      <p:pic>
        <p:nvPicPr>
          <p:cNvPr id="5" name="Рисунок 4"/>
          <p:cNvPicPr>
            <a:picLocks noChangeAspect="1"/>
          </p:cNvPicPr>
          <p:nvPr/>
        </p:nvPicPr>
        <p:blipFill>
          <a:blip r:embed="rId2" cstate="print"/>
          <a:stretch>
            <a:fillRect/>
          </a:stretch>
        </p:blipFill>
        <p:spPr>
          <a:xfrm>
            <a:off x="11220450" y="5890102"/>
            <a:ext cx="971550" cy="967898"/>
          </a:xfrm>
          <a:prstGeom prst="rect">
            <a:avLst/>
          </a:prstGeom>
        </p:spPr>
      </p:pic>
    </p:spTree>
    <p:extLst>
      <p:ext uri="{BB962C8B-B14F-4D97-AF65-F5344CB8AC3E}">
        <p14:creationId xmlns:p14="http://schemas.microsoft.com/office/powerpoint/2010/main" xmlns="" val="26895606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09" y="0"/>
            <a:ext cx="10018713" cy="1260389"/>
          </a:xfrm>
        </p:spPr>
        <p:txBody>
          <a:bodyPr>
            <a:normAutofit/>
          </a:bodyPr>
          <a:lstStyle/>
          <a:p>
            <a:r>
              <a:rPr lang="ru-RU" sz="2800" b="1" dirty="0"/>
              <a:t>Терапевтическая стратегия при </a:t>
            </a:r>
            <a:r>
              <a:rPr lang="ru-RU" sz="2800" b="1" dirty="0" smtClean="0"/>
              <a:t>обострении маниакальной симптоматики </a:t>
            </a:r>
            <a:r>
              <a:rPr lang="ru-RU" sz="2800" b="1" dirty="0"/>
              <a:t>во время поддерживающей </a:t>
            </a:r>
            <a:r>
              <a:rPr lang="ru-RU" sz="2800" b="1" dirty="0" smtClean="0"/>
              <a:t>терапии.</a:t>
            </a:r>
            <a:endParaRPr lang="ru-RU" sz="2800" b="1"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4160730728"/>
              </p:ext>
            </p:extLst>
          </p:nvPr>
        </p:nvGraphicFramePr>
        <p:xfrm>
          <a:off x="2286000" y="1260389"/>
          <a:ext cx="8192529" cy="5301051"/>
        </p:xfrm>
        <a:graphic>
          <a:graphicData uri="http://schemas.openxmlformats.org/drawingml/2006/table">
            <a:tbl>
              <a:tblPr firstRow="1" firstCol="1" bandRow="1">
                <a:tableStyleId>{69012ECD-51FC-41F1-AA8D-1B2483CD663E}</a:tableStyleId>
              </a:tblPr>
              <a:tblGrid>
                <a:gridCol w="2069913">
                  <a:extLst>
                    <a:ext uri="{9D8B030D-6E8A-4147-A177-3AD203B41FA5}">
                      <a16:colId xmlns:a16="http://schemas.microsoft.com/office/drawing/2014/main" xmlns="" val="1730271461"/>
                    </a:ext>
                  </a:extLst>
                </a:gridCol>
                <a:gridCol w="2867821">
                  <a:extLst>
                    <a:ext uri="{9D8B030D-6E8A-4147-A177-3AD203B41FA5}">
                      <a16:colId xmlns:a16="http://schemas.microsoft.com/office/drawing/2014/main" xmlns="" val="2695150646"/>
                    </a:ext>
                  </a:extLst>
                </a:gridCol>
                <a:gridCol w="3254795">
                  <a:extLst>
                    <a:ext uri="{9D8B030D-6E8A-4147-A177-3AD203B41FA5}">
                      <a16:colId xmlns:a16="http://schemas.microsoft.com/office/drawing/2014/main" xmlns="" val="3450706649"/>
                    </a:ext>
                  </a:extLst>
                </a:gridCol>
              </a:tblGrid>
              <a:tr h="306795">
                <a:tc>
                  <a:txBody>
                    <a:bodyPr/>
                    <a:lstStyle/>
                    <a:p>
                      <a:pPr marR="177800" algn="ctr">
                        <a:lnSpc>
                          <a:spcPts val="1150"/>
                        </a:lnSpc>
                        <a:spcAft>
                          <a:spcPts val="0"/>
                        </a:spcAft>
                      </a:pPr>
                      <a:r>
                        <a:rPr lang="ru-RU" sz="1100" spc="0" dirty="0">
                          <a:effectLst/>
                        </a:rPr>
                        <a:t>Текущая терапия</a:t>
                      </a:r>
                      <a:endParaRPr lang="ru-RU" sz="1050" dirty="0">
                        <a:effectLst/>
                        <a:latin typeface="Times New Roman" panose="02020603050405020304" pitchFamily="18" charset="0"/>
                        <a:ea typeface="Times New Roman" panose="02020603050405020304" pitchFamily="18" charset="0"/>
                      </a:endParaRPr>
                    </a:p>
                  </a:txBody>
                  <a:tcPr marL="3961" marR="3961" marT="0" marB="0" anchor="ctr"/>
                </a:tc>
                <a:tc>
                  <a:txBody>
                    <a:bodyPr/>
                    <a:lstStyle/>
                    <a:p>
                      <a:pPr algn="ctr">
                        <a:lnSpc>
                          <a:spcPts val="1150"/>
                        </a:lnSpc>
                        <a:spcAft>
                          <a:spcPts val="0"/>
                        </a:spcAft>
                      </a:pPr>
                      <a:r>
                        <a:rPr lang="ru-RU" sz="1100" spc="0" dirty="0">
                          <a:effectLst/>
                        </a:rPr>
                        <a:t>Первая линия выбора</a:t>
                      </a:r>
                      <a:endParaRPr lang="ru-RU" sz="1050" dirty="0">
                        <a:effectLst/>
                        <a:latin typeface="Times New Roman" panose="02020603050405020304" pitchFamily="18" charset="0"/>
                        <a:ea typeface="Times New Roman" panose="02020603050405020304" pitchFamily="18" charset="0"/>
                      </a:endParaRPr>
                    </a:p>
                  </a:txBody>
                  <a:tcPr marL="3961" marR="3961" marT="0" marB="0" anchor="ctr"/>
                </a:tc>
                <a:tc>
                  <a:txBody>
                    <a:bodyPr/>
                    <a:lstStyle/>
                    <a:p>
                      <a:pPr algn="ctr">
                        <a:lnSpc>
                          <a:spcPts val="1150"/>
                        </a:lnSpc>
                        <a:spcAft>
                          <a:spcPts val="0"/>
                        </a:spcAft>
                      </a:pPr>
                      <a:r>
                        <a:rPr lang="ru-RU" sz="1100" spc="0" dirty="0">
                          <a:effectLst/>
                        </a:rPr>
                        <a:t>Вторая линия выбора</a:t>
                      </a:r>
                      <a:endParaRPr lang="ru-RU" sz="1050" dirty="0">
                        <a:effectLst/>
                        <a:latin typeface="Times New Roman" panose="02020603050405020304" pitchFamily="18" charset="0"/>
                        <a:ea typeface="Times New Roman" panose="02020603050405020304" pitchFamily="18" charset="0"/>
                      </a:endParaRPr>
                    </a:p>
                  </a:txBody>
                  <a:tcPr marL="3961" marR="3961" marT="0" marB="0" anchor="ctr"/>
                </a:tc>
                <a:extLst>
                  <a:ext uri="{0D108BD9-81ED-4DB2-BD59-A6C34878D82A}">
                    <a16:rowId xmlns:a16="http://schemas.microsoft.com/office/drawing/2014/main" xmlns="" val="596575887"/>
                  </a:ext>
                </a:extLst>
              </a:tr>
              <a:tr h="521783">
                <a:tc>
                  <a:txBody>
                    <a:bodyPr/>
                    <a:lstStyle/>
                    <a:p>
                      <a:pPr algn="ctr">
                        <a:lnSpc>
                          <a:spcPts val="1100"/>
                        </a:lnSpc>
                        <a:spcAft>
                          <a:spcPts val="0"/>
                        </a:spcAft>
                      </a:pPr>
                      <a:r>
                        <a:rPr lang="ru-RU" sz="1050" spc="0" dirty="0">
                          <a:effectLst/>
                        </a:rPr>
                        <a:t>Литий, низкие дозы</a:t>
                      </a:r>
                      <a:endParaRPr lang="ru-RU" sz="1000" dirty="0">
                        <a:effectLst/>
                        <a:latin typeface="Times New Roman" panose="02020603050405020304" pitchFamily="18" charset="0"/>
                        <a:ea typeface="Times New Roman" panose="02020603050405020304" pitchFamily="18" charset="0"/>
                      </a:endParaRPr>
                    </a:p>
                  </a:txBody>
                  <a:tcPr marL="3961" marR="3961" marT="0" marB="0" anchor="ctr"/>
                </a:tc>
                <a:tc>
                  <a:txBody>
                    <a:bodyPr/>
                    <a:lstStyle/>
                    <a:p>
                      <a:pPr algn="l">
                        <a:lnSpc>
                          <a:spcPts val="1100"/>
                        </a:lnSpc>
                        <a:spcAft>
                          <a:spcPts val="0"/>
                        </a:spcAft>
                      </a:pPr>
                      <a:r>
                        <a:rPr lang="ru-RU" sz="1000" spc="0" dirty="0">
                          <a:effectLst/>
                        </a:rPr>
                        <a:t>Увеличение дозы лития</a:t>
                      </a:r>
                      <a:endParaRPr lang="ru-RU" sz="900" dirty="0">
                        <a:effectLst/>
                        <a:latin typeface="Times New Roman" panose="02020603050405020304" pitchFamily="18" charset="0"/>
                        <a:ea typeface="Times New Roman" panose="02020603050405020304" pitchFamily="18" charset="0"/>
                      </a:endParaRPr>
                    </a:p>
                  </a:txBody>
                  <a:tcPr marL="3961" marR="3961" marT="0" marB="0" anchor="ctr"/>
                </a:tc>
                <a:tc>
                  <a:txBody>
                    <a:bodyPr/>
                    <a:lstStyle/>
                    <a:p>
                      <a:pPr algn="l">
                        <a:lnSpc>
                          <a:spcPts val="1345"/>
                        </a:lnSpc>
                        <a:spcAft>
                          <a:spcPts val="0"/>
                        </a:spcAft>
                      </a:pPr>
                      <a:r>
                        <a:rPr lang="ru-RU" sz="1000" spc="0">
                          <a:effectLst/>
                        </a:rPr>
                        <a:t>Увеличение дозы лития или добавление другого стабилизатора настроения (ВПА)</a:t>
                      </a:r>
                      <a:endParaRPr lang="ru-RU" sz="900">
                        <a:effectLst/>
                        <a:latin typeface="Times New Roman" panose="02020603050405020304" pitchFamily="18" charset="0"/>
                        <a:ea typeface="Times New Roman" panose="02020603050405020304" pitchFamily="18" charset="0"/>
                      </a:endParaRPr>
                    </a:p>
                  </a:txBody>
                  <a:tcPr marL="3961" marR="3961" marT="0" marB="0" anchor="ctr"/>
                </a:tc>
                <a:extLst>
                  <a:ext uri="{0D108BD9-81ED-4DB2-BD59-A6C34878D82A}">
                    <a16:rowId xmlns:a16="http://schemas.microsoft.com/office/drawing/2014/main" xmlns="" val="3587066419"/>
                  </a:ext>
                </a:extLst>
              </a:tr>
              <a:tr h="699616">
                <a:tc>
                  <a:txBody>
                    <a:bodyPr/>
                    <a:lstStyle/>
                    <a:p>
                      <a:pPr marL="177800" algn="ctr">
                        <a:lnSpc>
                          <a:spcPts val="1100"/>
                        </a:lnSpc>
                        <a:spcAft>
                          <a:spcPts val="0"/>
                        </a:spcAft>
                      </a:pPr>
                      <a:r>
                        <a:rPr lang="ru-RU" sz="1050" spc="0" dirty="0">
                          <a:effectLst/>
                        </a:rPr>
                        <a:t>Литий, высокие дозы</a:t>
                      </a:r>
                      <a:endParaRPr lang="ru-RU" sz="1000" dirty="0">
                        <a:effectLst/>
                        <a:latin typeface="Times New Roman" panose="02020603050405020304" pitchFamily="18" charset="0"/>
                        <a:ea typeface="Times New Roman" panose="02020603050405020304" pitchFamily="18" charset="0"/>
                      </a:endParaRPr>
                    </a:p>
                  </a:txBody>
                  <a:tcPr marL="3961" marR="3961" marT="0" marB="0"/>
                </a:tc>
                <a:tc>
                  <a:txBody>
                    <a:bodyPr/>
                    <a:lstStyle/>
                    <a:p>
                      <a:pPr algn="l">
                        <a:lnSpc>
                          <a:spcPts val="1345"/>
                        </a:lnSpc>
                        <a:spcAft>
                          <a:spcPts val="0"/>
                        </a:spcAft>
                      </a:pPr>
                      <a:r>
                        <a:rPr lang="ru-RU" sz="1000" spc="0" dirty="0">
                          <a:effectLst/>
                        </a:rPr>
                        <a:t>Добавить другой стабилизатор настроения или применить дополнительные методы терапии</a:t>
                      </a:r>
                      <a:endParaRPr lang="ru-RU" sz="900" dirty="0">
                        <a:effectLst/>
                        <a:latin typeface="Times New Roman" panose="02020603050405020304" pitchFamily="18" charset="0"/>
                        <a:ea typeface="Times New Roman" panose="02020603050405020304" pitchFamily="18" charset="0"/>
                      </a:endParaRPr>
                    </a:p>
                  </a:txBody>
                  <a:tcPr marL="3961" marR="3961" marT="0" marB="0" anchor="ctr"/>
                </a:tc>
                <a:tc>
                  <a:txBody>
                    <a:bodyPr/>
                    <a:lstStyle/>
                    <a:p>
                      <a:pPr algn="l">
                        <a:spcAft>
                          <a:spcPts val="0"/>
                        </a:spcAft>
                      </a:pPr>
                      <a:r>
                        <a:rPr lang="ru-RU" sz="600">
                          <a:effectLst/>
                        </a:rPr>
                        <a:t> </a:t>
                      </a:r>
                      <a:endParaRPr lang="ru-RU" sz="1000">
                        <a:solidFill>
                          <a:srgbClr val="000000"/>
                        </a:solidFill>
                        <a:effectLst/>
                        <a:latin typeface="Arial Unicode MS" panose="020B0604020202020204" pitchFamily="34" charset="-128"/>
                        <a:ea typeface="Arial Unicode MS" panose="020B0604020202020204" pitchFamily="34" charset="-128"/>
                      </a:endParaRPr>
                    </a:p>
                  </a:txBody>
                  <a:tcPr marL="3961" marR="3961" marT="0" marB="0" anchor="ctr"/>
                </a:tc>
                <a:extLst>
                  <a:ext uri="{0D108BD9-81ED-4DB2-BD59-A6C34878D82A}">
                    <a16:rowId xmlns:a16="http://schemas.microsoft.com/office/drawing/2014/main" xmlns="" val="281810453"/>
                  </a:ext>
                </a:extLst>
              </a:tr>
              <a:tr h="490038">
                <a:tc>
                  <a:txBody>
                    <a:bodyPr/>
                    <a:lstStyle/>
                    <a:p>
                      <a:pPr algn="ctr">
                        <a:lnSpc>
                          <a:spcPts val="1370"/>
                        </a:lnSpc>
                        <a:spcAft>
                          <a:spcPts val="0"/>
                        </a:spcAft>
                      </a:pPr>
                      <a:r>
                        <a:rPr lang="ru-RU" sz="1050" spc="0" dirty="0">
                          <a:effectLst/>
                        </a:rPr>
                        <a:t>ВПА (</a:t>
                      </a:r>
                      <a:r>
                        <a:rPr lang="ru-RU" sz="1050" spc="0" dirty="0" err="1">
                          <a:effectLst/>
                        </a:rPr>
                        <a:t>Депакин</a:t>
                      </a:r>
                      <a:r>
                        <a:rPr lang="ru-RU" sz="1050" spc="0" dirty="0">
                          <a:effectLst/>
                        </a:rPr>
                        <a:t> </a:t>
                      </a:r>
                      <a:r>
                        <a:rPr lang="ru-RU" sz="1050" spc="0" dirty="0" err="1">
                          <a:effectLst/>
                        </a:rPr>
                        <a:t>Хроно</a:t>
                      </a:r>
                      <a:r>
                        <a:rPr lang="ru-RU" sz="1050" spc="0" dirty="0">
                          <a:effectLst/>
                        </a:rPr>
                        <a:t>), низкие дозы</a:t>
                      </a:r>
                      <a:endParaRPr lang="ru-RU" sz="1000" dirty="0">
                        <a:effectLst/>
                        <a:latin typeface="Times New Roman" panose="02020603050405020304" pitchFamily="18" charset="0"/>
                        <a:ea typeface="Times New Roman" panose="02020603050405020304" pitchFamily="18" charset="0"/>
                      </a:endParaRPr>
                    </a:p>
                  </a:txBody>
                  <a:tcPr marL="3961" marR="3961" marT="0" marB="0" anchor="ctr"/>
                </a:tc>
                <a:tc>
                  <a:txBody>
                    <a:bodyPr/>
                    <a:lstStyle/>
                    <a:p>
                      <a:pPr algn="l">
                        <a:lnSpc>
                          <a:spcPts val="1100"/>
                        </a:lnSpc>
                        <a:spcAft>
                          <a:spcPts val="0"/>
                        </a:spcAft>
                      </a:pPr>
                      <a:r>
                        <a:rPr lang="ru-RU" sz="1000" spc="0" dirty="0">
                          <a:effectLst/>
                        </a:rPr>
                        <a:t>Увеличить дозу ВПА</a:t>
                      </a:r>
                      <a:endParaRPr lang="ru-RU" sz="900" dirty="0">
                        <a:effectLst/>
                        <a:latin typeface="Times New Roman" panose="02020603050405020304" pitchFamily="18" charset="0"/>
                        <a:ea typeface="Times New Roman" panose="02020603050405020304" pitchFamily="18" charset="0"/>
                      </a:endParaRPr>
                    </a:p>
                  </a:txBody>
                  <a:tcPr marL="3961" marR="3961" marT="0" marB="0" anchor="ctr"/>
                </a:tc>
                <a:tc>
                  <a:txBody>
                    <a:bodyPr/>
                    <a:lstStyle/>
                    <a:p>
                      <a:pPr algn="l">
                        <a:lnSpc>
                          <a:spcPts val="1345"/>
                        </a:lnSpc>
                        <a:spcAft>
                          <a:spcPts val="0"/>
                        </a:spcAft>
                      </a:pPr>
                      <a:r>
                        <a:rPr lang="ru-RU" sz="1000" spc="0">
                          <a:effectLst/>
                        </a:rPr>
                        <a:t>Увеличить дозу ВПА или добавить другой стабилизатор настроения</a:t>
                      </a:r>
                      <a:endParaRPr lang="ru-RU" sz="900">
                        <a:effectLst/>
                        <a:latin typeface="Times New Roman" panose="02020603050405020304" pitchFamily="18" charset="0"/>
                        <a:ea typeface="Times New Roman" panose="02020603050405020304" pitchFamily="18" charset="0"/>
                      </a:endParaRPr>
                    </a:p>
                  </a:txBody>
                  <a:tcPr marL="3961" marR="3961" marT="0" marB="0" anchor="ctr"/>
                </a:tc>
                <a:extLst>
                  <a:ext uri="{0D108BD9-81ED-4DB2-BD59-A6C34878D82A}">
                    <a16:rowId xmlns:a16="http://schemas.microsoft.com/office/drawing/2014/main" xmlns="" val="840099243"/>
                  </a:ext>
                </a:extLst>
              </a:tr>
              <a:tr h="699616">
                <a:tc>
                  <a:txBody>
                    <a:bodyPr/>
                    <a:lstStyle/>
                    <a:p>
                      <a:pPr algn="ctr">
                        <a:lnSpc>
                          <a:spcPts val="1345"/>
                        </a:lnSpc>
                        <a:spcAft>
                          <a:spcPts val="0"/>
                        </a:spcAft>
                      </a:pPr>
                      <a:r>
                        <a:rPr lang="ru-RU" sz="1050" spc="0" dirty="0">
                          <a:effectLst/>
                        </a:rPr>
                        <a:t>ВПА (</a:t>
                      </a:r>
                      <a:r>
                        <a:rPr lang="ru-RU" sz="1050" spc="0" dirty="0" err="1">
                          <a:effectLst/>
                        </a:rPr>
                        <a:t>Депакин</a:t>
                      </a:r>
                      <a:r>
                        <a:rPr lang="ru-RU" sz="1050" spc="0" dirty="0">
                          <a:effectLst/>
                        </a:rPr>
                        <a:t> </a:t>
                      </a:r>
                      <a:r>
                        <a:rPr lang="ru-RU" sz="1050" spc="0" dirty="0" err="1">
                          <a:effectLst/>
                        </a:rPr>
                        <a:t>Хроно</a:t>
                      </a:r>
                      <a:r>
                        <a:rPr lang="ru-RU" sz="1050" spc="0" dirty="0">
                          <a:effectLst/>
                        </a:rPr>
                        <a:t>), высокие дозы</a:t>
                      </a:r>
                      <a:endParaRPr lang="ru-RU" sz="1000" dirty="0">
                        <a:effectLst/>
                        <a:latin typeface="Times New Roman" panose="02020603050405020304" pitchFamily="18" charset="0"/>
                        <a:ea typeface="Times New Roman" panose="02020603050405020304" pitchFamily="18" charset="0"/>
                      </a:endParaRPr>
                    </a:p>
                  </a:txBody>
                  <a:tcPr marL="3961" marR="3961" marT="0" marB="0" anchor="ctr"/>
                </a:tc>
                <a:tc>
                  <a:txBody>
                    <a:bodyPr/>
                    <a:lstStyle/>
                    <a:p>
                      <a:pPr algn="l">
                        <a:lnSpc>
                          <a:spcPts val="1345"/>
                        </a:lnSpc>
                        <a:spcAft>
                          <a:spcPts val="0"/>
                        </a:spcAft>
                      </a:pPr>
                      <a:r>
                        <a:rPr lang="ru-RU" sz="1000" spc="0" dirty="0">
                          <a:effectLst/>
                        </a:rPr>
                        <a:t>Добавить другой стабилизатор настроения или дополнительные способы лечения.</a:t>
                      </a:r>
                      <a:endParaRPr lang="ru-RU" sz="900" dirty="0">
                        <a:effectLst/>
                        <a:latin typeface="Times New Roman" panose="02020603050405020304" pitchFamily="18" charset="0"/>
                        <a:ea typeface="Times New Roman" panose="02020603050405020304" pitchFamily="18" charset="0"/>
                      </a:endParaRPr>
                    </a:p>
                  </a:txBody>
                  <a:tcPr marL="3961" marR="3961" marT="0" marB="0" anchor="ctr"/>
                </a:tc>
                <a:tc>
                  <a:txBody>
                    <a:bodyPr/>
                    <a:lstStyle/>
                    <a:p>
                      <a:pPr algn="l">
                        <a:spcAft>
                          <a:spcPts val="0"/>
                        </a:spcAft>
                      </a:pPr>
                      <a:r>
                        <a:rPr lang="ru-RU" sz="600" dirty="0">
                          <a:effectLst/>
                        </a:rPr>
                        <a:t> </a:t>
                      </a:r>
                      <a:endParaRPr lang="ru-RU" sz="1000" dirty="0">
                        <a:solidFill>
                          <a:srgbClr val="000000"/>
                        </a:solidFill>
                        <a:effectLst/>
                        <a:latin typeface="Arial Unicode MS" panose="020B0604020202020204" pitchFamily="34" charset="-128"/>
                        <a:ea typeface="Arial Unicode MS" panose="020B0604020202020204" pitchFamily="34" charset="-128"/>
                      </a:endParaRPr>
                    </a:p>
                  </a:txBody>
                  <a:tcPr marL="3961" marR="3961" marT="0" marB="0" anchor="ctr"/>
                </a:tc>
                <a:extLst>
                  <a:ext uri="{0D108BD9-81ED-4DB2-BD59-A6C34878D82A}">
                    <a16:rowId xmlns:a16="http://schemas.microsoft.com/office/drawing/2014/main" xmlns="" val="3598527016"/>
                  </a:ext>
                </a:extLst>
              </a:tr>
              <a:tr h="699616">
                <a:tc>
                  <a:txBody>
                    <a:bodyPr/>
                    <a:lstStyle/>
                    <a:p>
                      <a:pPr algn="ctr">
                        <a:lnSpc>
                          <a:spcPts val="1345"/>
                        </a:lnSpc>
                        <a:spcAft>
                          <a:spcPts val="0"/>
                        </a:spcAft>
                      </a:pPr>
                      <a:r>
                        <a:rPr lang="ru-RU" sz="1050" spc="0" dirty="0">
                          <a:effectLst/>
                        </a:rPr>
                        <a:t>Литий и ВПА в максимально переносимой дозе</a:t>
                      </a:r>
                      <a:endParaRPr lang="ru-RU" sz="1000" dirty="0">
                        <a:effectLst/>
                        <a:latin typeface="Times New Roman" panose="02020603050405020304" pitchFamily="18" charset="0"/>
                        <a:ea typeface="Times New Roman" panose="02020603050405020304" pitchFamily="18" charset="0"/>
                      </a:endParaRPr>
                    </a:p>
                  </a:txBody>
                  <a:tcPr marL="3961" marR="3961" marT="0" marB="0" anchor="b"/>
                </a:tc>
                <a:tc>
                  <a:txBody>
                    <a:bodyPr/>
                    <a:lstStyle/>
                    <a:p>
                      <a:pPr algn="l">
                        <a:lnSpc>
                          <a:spcPts val="1345"/>
                        </a:lnSpc>
                        <a:spcAft>
                          <a:spcPts val="0"/>
                        </a:spcAft>
                      </a:pPr>
                      <a:r>
                        <a:rPr lang="ru-RU" sz="1000" spc="0">
                          <a:effectLst/>
                        </a:rPr>
                        <a:t>Добавить другой стабилизатор настроения или использовать дополнительные методы лечения</a:t>
                      </a:r>
                      <a:endParaRPr lang="ru-RU" sz="900">
                        <a:effectLst/>
                        <a:latin typeface="Times New Roman" panose="02020603050405020304" pitchFamily="18" charset="0"/>
                        <a:ea typeface="Times New Roman" panose="02020603050405020304" pitchFamily="18" charset="0"/>
                      </a:endParaRPr>
                    </a:p>
                  </a:txBody>
                  <a:tcPr marL="3961" marR="3961" marT="0" marB="0" anchor="ctr"/>
                </a:tc>
                <a:tc>
                  <a:txBody>
                    <a:bodyPr/>
                    <a:lstStyle/>
                    <a:p>
                      <a:pPr algn="l">
                        <a:spcAft>
                          <a:spcPts val="0"/>
                        </a:spcAft>
                      </a:pPr>
                      <a:r>
                        <a:rPr lang="ru-RU" sz="600" dirty="0">
                          <a:effectLst/>
                        </a:rPr>
                        <a:t> </a:t>
                      </a:r>
                      <a:endParaRPr lang="ru-RU" sz="1000" dirty="0">
                        <a:solidFill>
                          <a:srgbClr val="000000"/>
                        </a:solidFill>
                        <a:effectLst/>
                        <a:latin typeface="Arial Unicode MS" panose="020B0604020202020204" pitchFamily="34" charset="-128"/>
                        <a:ea typeface="Arial Unicode MS" panose="020B0604020202020204" pitchFamily="34" charset="-128"/>
                      </a:endParaRPr>
                    </a:p>
                  </a:txBody>
                  <a:tcPr marL="3961" marR="3961" marT="0" marB="0" anchor="ctr"/>
                </a:tc>
                <a:extLst>
                  <a:ext uri="{0D108BD9-81ED-4DB2-BD59-A6C34878D82A}">
                    <a16:rowId xmlns:a16="http://schemas.microsoft.com/office/drawing/2014/main" xmlns="" val="1283521402"/>
                  </a:ext>
                </a:extLst>
              </a:tr>
              <a:tr h="1183971">
                <a:tc>
                  <a:txBody>
                    <a:bodyPr/>
                    <a:lstStyle/>
                    <a:p>
                      <a:pPr algn="ctr">
                        <a:lnSpc>
                          <a:spcPts val="1100"/>
                        </a:lnSpc>
                        <a:spcAft>
                          <a:spcPts val="0"/>
                        </a:spcAft>
                      </a:pPr>
                      <a:r>
                        <a:rPr lang="ru-RU" sz="1050" spc="0" dirty="0" err="1">
                          <a:effectLst/>
                        </a:rPr>
                        <a:t>Карбамазепин</a:t>
                      </a:r>
                      <a:endParaRPr lang="ru-RU" sz="1000" dirty="0">
                        <a:effectLst/>
                        <a:latin typeface="Times New Roman" panose="02020603050405020304" pitchFamily="18" charset="0"/>
                        <a:ea typeface="Times New Roman" panose="02020603050405020304" pitchFamily="18" charset="0"/>
                      </a:endParaRPr>
                    </a:p>
                  </a:txBody>
                  <a:tcPr marL="3961" marR="3961" marT="0" marB="0" anchor="ctr"/>
                </a:tc>
                <a:tc>
                  <a:txBody>
                    <a:bodyPr/>
                    <a:lstStyle/>
                    <a:p>
                      <a:pPr marL="190500" algn="l">
                        <a:lnSpc>
                          <a:spcPts val="1100"/>
                        </a:lnSpc>
                        <a:spcAft>
                          <a:spcPts val="0"/>
                        </a:spcAft>
                      </a:pPr>
                      <a:r>
                        <a:rPr lang="ru-RU" sz="1000" spc="0" dirty="0">
                          <a:effectLst/>
                        </a:rPr>
                        <a:t>Увеличить дозу </a:t>
                      </a:r>
                      <a:r>
                        <a:rPr lang="ru-RU" sz="1000" spc="0" dirty="0" err="1">
                          <a:effectLst/>
                        </a:rPr>
                        <a:t>карбамазепина</a:t>
                      </a:r>
                      <a:endParaRPr lang="ru-RU" sz="900" dirty="0">
                        <a:effectLst/>
                        <a:latin typeface="Times New Roman" panose="02020603050405020304" pitchFamily="18" charset="0"/>
                        <a:ea typeface="Times New Roman" panose="02020603050405020304" pitchFamily="18" charset="0"/>
                      </a:endParaRPr>
                    </a:p>
                  </a:txBody>
                  <a:tcPr marL="3961" marR="3961" marT="0" marB="0" anchor="ctr"/>
                </a:tc>
                <a:tc>
                  <a:txBody>
                    <a:bodyPr/>
                    <a:lstStyle/>
                    <a:p>
                      <a:pPr algn="l">
                        <a:lnSpc>
                          <a:spcPts val="1345"/>
                        </a:lnSpc>
                        <a:spcAft>
                          <a:spcPts val="0"/>
                        </a:spcAft>
                      </a:pPr>
                      <a:r>
                        <a:rPr lang="ru-RU" sz="1000" spc="0" dirty="0">
                          <a:effectLst/>
                        </a:rPr>
                        <a:t>Увеличить дозу </a:t>
                      </a:r>
                      <a:r>
                        <a:rPr lang="ru-RU" sz="1000" spc="0" dirty="0" err="1">
                          <a:effectLst/>
                        </a:rPr>
                        <a:t>карбамазепина</a:t>
                      </a:r>
                      <a:r>
                        <a:rPr lang="ru-RU" sz="1000" spc="0" dirty="0">
                          <a:effectLst/>
                        </a:rPr>
                        <a:t> и/или дать другой стабилизатор настроения, или продолжить прием </a:t>
                      </a:r>
                      <a:r>
                        <a:rPr lang="ru-RU" sz="1000" spc="0" dirty="0" err="1">
                          <a:effectLst/>
                        </a:rPr>
                        <a:t>карбамазепина</a:t>
                      </a:r>
                      <a:r>
                        <a:rPr lang="ru-RU" sz="1000" spc="0" dirty="0">
                          <a:effectLst/>
                        </a:rPr>
                        <a:t> в той же дозировке, но добавить дополнительные методы терапии</a:t>
                      </a:r>
                      <a:endParaRPr lang="ru-RU" sz="900" dirty="0">
                        <a:effectLst/>
                        <a:latin typeface="Times New Roman" panose="02020603050405020304" pitchFamily="18" charset="0"/>
                        <a:ea typeface="Times New Roman" panose="02020603050405020304" pitchFamily="18" charset="0"/>
                      </a:endParaRPr>
                    </a:p>
                  </a:txBody>
                  <a:tcPr marL="3961" marR="3961" marT="0" marB="0" anchor="ctr"/>
                </a:tc>
                <a:extLst>
                  <a:ext uri="{0D108BD9-81ED-4DB2-BD59-A6C34878D82A}">
                    <a16:rowId xmlns:a16="http://schemas.microsoft.com/office/drawing/2014/main" xmlns="" val="3932398527"/>
                  </a:ext>
                </a:extLst>
              </a:tr>
              <a:tr h="699616">
                <a:tc>
                  <a:txBody>
                    <a:bodyPr/>
                    <a:lstStyle/>
                    <a:p>
                      <a:pPr algn="ctr">
                        <a:lnSpc>
                          <a:spcPts val="1100"/>
                        </a:lnSpc>
                        <a:spcAft>
                          <a:spcPts val="0"/>
                        </a:spcAft>
                      </a:pPr>
                      <a:r>
                        <a:rPr lang="ru-RU" sz="1050" spc="0" dirty="0" err="1">
                          <a:effectLst/>
                        </a:rPr>
                        <a:t>Ламотриджин</a:t>
                      </a:r>
                      <a:endParaRPr lang="ru-RU" sz="1000" dirty="0">
                        <a:effectLst/>
                        <a:latin typeface="Times New Roman" panose="02020603050405020304" pitchFamily="18" charset="0"/>
                        <a:ea typeface="Times New Roman" panose="02020603050405020304" pitchFamily="18" charset="0"/>
                      </a:endParaRPr>
                    </a:p>
                  </a:txBody>
                  <a:tcPr marL="3961" marR="3961" marT="0" marB="0" anchor="ctr"/>
                </a:tc>
                <a:tc>
                  <a:txBody>
                    <a:bodyPr/>
                    <a:lstStyle/>
                    <a:p>
                      <a:pPr algn="l">
                        <a:lnSpc>
                          <a:spcPts val="1370"/>
                        </a:lnSpc>
                        <a:spcAft>
                          <a:spcPts val="0"/>
                        </a:spcAft>
                      </a:pPr>
                      <a:r>
                        <a:rPr lang="ru-RU" sz="1000" spc="0">
                          <a:effectLst/>
                        </a:rPr>
                        <a:t>Добавить иной стабилизатор настроения</a:t>
                      </a:r>
                      <a:endParaRPr lang="ru-RU" sz="900">
                        <a:effectLst/>
                        <a:latin typeface="Times New Roman" panose="02020603050405020304" pitchFamily="18" charset="0"/>
                        <a:ea typeface="Times New Roman" panose="02020603050405020304" pitchFamily="18" charset="0"/>
                      </a:endParaRPr>
                    </a:p>
                  </a:txBody>
                  <a:tcPr marL="3961" marR="3961" marT="0" marB="0" anchor="ctr"/>
                </a:tc>
                <a:tc>
                  <a:txBody>
                    <a:bodyPr/>
                    <a:lstStyle/>
                    <a:p>
                      <a:pPr algn="l">
                        <a:lnSpc>
                          <a:spcPts val="1345"/>
                        </a:lnSpc>
                        <a:spcAft>
                          <a:spcPts val="0"/>
                        </a:spcAft>
                      </a:pPr>
                      <a:r>
                        <a:rPr lang="ru-RU" sz="1000" spc="0" dirty="0">
                          <a:effectLst/>
                        </a:rPr>
                        <a:t>Увеличить дозу и/или дать другой стабилизатор настроения, или применить дополнительную терапию</a:t>
                      </a:r>
                      <a:endParaRPr lang="ru-RU" sz="900" dirty="0">
                        <a:effectLst/>
                        <a:latin typeface="Times New Roman" panose="02020603050405020304" pitchFamily="18" charset="0"/>
                        <a:ea typeface="Times New Roman" panose="02020603050405020304" pitchFamily="18" charset="0"/>
                      </a:endParaRPr>
                    </a:p>
                  </a:txBody>
                  <a:tcPr marL="3961" marR="3961" marT="0" marB="0" anchor="ctr"/>
                </a:tc>
                <a:extLst>
                  <a:ext uri="{0D108BD9-81ED-4DB2-BD59-A6C34878D82A}">
                    <a16:rowId xmlns:a16="http://schemas.microsoft.com/office/drawing/2014/main" xmlns="" val="629335749"/>
                  </a:ext>
                </a:extLst>
              </a:tr>
            </a:tbl>
          </a:graphicData>
        </a:graphic>
      </p:graphicFrame>
      <p:pic>
        <p:nvPicPr>
          <p:cNvPr id="5" name="Рисунок 4"/>
          <p:cNvPicPr>
            <a:picLocks noChangeAspect="1"/>
          </p:cNvPicPr>
          <p:nvPr/>
        </p:nvPicPr>
        <p:blipFill>
          <a:blip r:embed="rId2" cstate="print"/>
          <a:stretch>
            <a:fillRect/>
          </a:stretch>
        </p:blipFill>
        <p:spPr>
          <a:xfrm>
            <a:off x="11220450" y="5890102"/>
            <a:ext cx="971550" cy="967898"/>
          </a:xfrm>
          <a:prstGeom prst="rect">
            <a:avLst/>
          </a:prstGeom>
        </p:spPr>
      </p:pic>
    </p:spTree>
    <p:extLst>
      <p:ext uri="{BB962C8B-B14F-4D97-AF65-F5344CB8AC3E}">
        <p14:creationId xmlns:p14="http://schemas.microsoft.com/office/powerpoint/2010/main" xmlns="" val="31673228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10" y="66675"/>
            <a:ext cx="10018713" cy="1752599"/>
          </a:xfrm>
        </p:spPr>
        <p:txBody>
          <a:bodyPr>
            <a:noAutofit/>
          </a:bodyPr>
          <a:lstStyle/>
          <a:p>
            <a:r>
              <a:rPr lang="ru-RU" sz="2800" b="1" dirty="0"/>
              <a:t>В терапии </a:t>
            </a:r>
            <a:r>
              <a:rPr lang="ru-RU" sz="2800" b="1" dirty="0" smtClean="0"/>
              <a:t>депрессивного </a:t>
            </a:r>
            <a:r>
              <a:rPr lang="ru-RU" sz="2800" b="1" dirty="0"/>
              <a:t>типа шизоаффективного расстройства подключаем </a:t>
            </a:r>
            <a:r>
              <a:rPr lang="ru-RU" sz="2800" b="1" dirty="0" smtClean="0"/>
              <a:t>антидепрессанты </a:t>
            </a:r>
            <a:r>
              <a:rPr lang="ru-RU" sz="2800" b="1" dirty="0"/>
              <a:t>в комбинации с другими ЛС в зависимости от текущего состояния пациента.</a:t>
            </a:r>
            <a:endParaRPr lang="ru-RU" sz="28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3953569639"/>
              </p:ext>
            </p:extLst>
          </p:nvPr>
        </p:nvGraphicFramePr>
        <p:xfrm>
          <a:off x="1484310" y="2228850"/>
          <a:ext cx="10018713" cy="42290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Рисунок 4"/>
          <p:cNvPicPr>
            <a:picLocks noChangeAspect="1"/>
          </p:cNvPicPr>
          <p:nvPr/>
        </p:nvPicPr>
        <p:blipFill>
          <a:blip r:embed="rId6" cstate="print"/>
          <a:stretch>
            <a:fillRect/>
          </a:stretch>
        </p:blipFill>
        <p:spPr>
          <a:xfrm>
            <a:off x="11220450" y="5890102"/>
            <a:ext cx="971550" cy="967898"/>
          </a:xfrm>
          <a:prstGeom prst="rect">
            <a:avLst/>
          </a:prstGeom>
        </p:spPr>
      </p:pic>
    </p:spTree>
    <p:extLst>
      <p:ext uri="{BB962C8B-B14F-4D97-AF65-F5344CB8AC3E}">
        <p14:creationId xmlns:p14="http://schemas.microsoft.com/office/powerpoint/2010/main" xmlns="" val="35894475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87512" y="165538"/>
            <a:ext cx="10018713" cy="1752599"/>
          </a:xfrm>
        </p:spPr>
        <p:txBody>
          <a:bodyPr>
            <a:normAutofit/>
          </a:bodyPr>
          <a:lstStyle/>
          <a:p>
            <a:r>
              <a:rPr lang="ru-RU" sz="4800" b="1" dirty="0"/>
              <a:t>Терапия направлена</a:t>
            </a:r>
            <a:r>
              <a:rPr lang="ru-RU" sz="4800" b="1" dirty="0" smtClean="0"/>
              <a:t>:</a:t>
            </a:r>
            <a:endParaRPr lang="ru-RU" sz="4800" b="1"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1175203999"/>
              </p:ext>
            </p:extLst>
          </p:nvPr>
        </p:nvGraphicFramePr>
        <p:xfrm>
          <a:off x="630620" y="1639614"/>
          <a:ext cx="11335407" cy="479271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Рисунок 5"/>
          <p:cNvPicPr>
            <a:picLocks noChangeAspect="1"/>
          </p:cNvPicPr>
          <p:nvPr/>
        </p:nvPicPr>
        <p:blipFill>
          <a:blip r:embed="rId7" cstate="print"/>
          <a:stretch>
            <a:fillRect/>
          </a:stretch>
        </p:blipFill>
        <p:spPr>
          <a:xfrm>
            <a:off x="11220450" y="5890102"/>
            <a:ext cx="971550" cy="967898"/>
          </a:xfrm>
          <a:prstGeom prst="rect">
            <a:avLst/>
          </a:prstGeom>
        </p:spPr>
      </p:pic>
    </p:spTree>
    <p:extLst>
      <p:ext uri="{BB962C8B-B14F-4D97-AF65-F5344CB8AC3E}">
        <p14:creationId xmlns:p14="http://schemas.microsoft.com/office/powerpoint/2010/main" xmlns="" val="2743621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10" y="152400"/>
            <a:ext cx="10018713" cy="1612901"/>
          </a:xfrm>
        </p:spPr>
        <p:txBody>
          <a:bodyPr>
            <a:normAutofit/>
          </a:bodyPr>
          <a:lstStyle/>
          <a:p>
            <a:r>
              <a:rPr lang="ru-RU" sz="2800" b="1" dirty="0" smtClean="0"/>
              <a:t>Предотвращение </a:t>
            </a:r>
            <a:r>
              <a:rPr lang="ru-RU" sz="2800" b="1" dirty="0"/>
              <a:t>формирования психического дефекта, явлений </a:t>
            </a:r>
            <a:r>
              <a:rPr lang="ru-RU" sz="2800" b="1" dirty="0" err="1"/>
              <a:t>госпитализма</a:t>
            </a:r>
            <a:r>
              <a:rPr lang="ru-RU" sz="2800" b="1" dirty="0"/>
              <a:t>. </a:t>
            </a:r>
          </a:p>
        </p:txBody>
      </p:sp>
      <p:graphicFrame>
        <p:nvGraphicFramePr>
          <p:cNvPr id="4" name="Объект 3"/>
          <p:cNvGraphicFramePr>
            <a:graphicFrameLocks noGrp="1"/>
          </p:cNvGraphicFramePr>
          <p:nvPr>
            <p:ph idx="1"/>
          </p:nvPr>
        </p:nvGraphicFramePr>
        <p:xfrm>
          <a:off x="1484310" y="1765301"/>
          <a:ext cx="10018713" cy="4483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Рисунок 4"/>
          <p:cNvPicPr>
            <a:picLocks noChangeAspect="1"/>
          </p:cNvPicPr>
          <p:nvPr/>
        </p:nvPicPr>
        <p:blipFill>
          <a:blip r:embed="rId6" cstate="print"/>
          <a:stretch>
            <a:fillRect/>
          </a:stretch>
        </p:blipFill>
        <p:spPr>
          <a:xfrm>
            <a:off x="11220450" y="5890102"/>
            <a:ext cx="971550" cy="967898"/>
          </a:xfrm>
          <a:prstGeom prst="rect">
            <a:avLst/>
          </a:prstGeom>
        </p:spPr>
      </p:pic>
    </p:spTree>
    <p:extLst>
      <p:ext uri="{BB962C8B-B14F-4D97-AF65-F5344CB8AC3E}">
        <p14:creationId xmlns:p14="http://schemas.microsoft.com/office/powerpoint/2010/main" xmlns="" val="3311097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87512" y="507962"/>
            <a:ext cx="10018713" cy="1153885"/>
          </a:xfrm>
        </p:spPr>
        <p:txBody>
          <a:bodyPr>
            <a:normAutofit fontScale="90000"/>
          </a:bodyPr>
          <a:lstStyle/>
          <a:p>
            <a:r>
              <a:rPr lang="ru-RU" sz="4800" b="1" dirty="0" smtClean="0"/>
              <a:t>Классифицируется по принципу характеристики аффективной составляющей</a:t>
            </a:r>
            <a:endParaRPr lang="ru-RU" sz="4800" b="1"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3271562209"/>
              </p:ext>
            </p:extLst>
          </p:nvPr>
        </p:nvGraphicFramePr>
        <p:xfrm>
          <a:off x="1484310" y="2438399"/>
          <a:ext cx="10018713" cy="31242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Рисунок 4"/>
          <p:cNvPicPr>
            <a:picLocks noChangeAspect="1"/>
          </p:cNvPicPr>
          <p:nvPr/>
        </p:nvPicPr>
        <p:blipFill>
          <a:blip r:embed="rId7" cstate="print"/>
          <a:stretch>
            <a:fillRect/>
          </a:stretch>
        </p:blipFill>
        <p:spPr>
          <a:xfrm>
            <a:off x="11220450" y="5890102"/>
            <a:ext cx="971550" cy="967898"/>
          </a:xfrm>
          <a:prstGeom prst="rect">
            <a:avLst/>
          </a:prstGeom>
        </p:spPr>
      </p:pic>
    </p:spTree>
    <p:extLst>
      <p:ext uri="{BB962C8B-B14F-4D97-AF65-F5344CB8AC3E}">
        <p14:creationId xmlns:p14="http://schemas.microsoft.com/office/powerpoint/2010/main" xmlns="" val="3006890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11" y="685801"/>
            <a:ext cx="10018713" cy="1206500"/>
          </a:xfrm>
        </p:spPr>
        <p:txBody>
          <a:bodyPr>
            <a:normAutofit/>
          </a:bodyPr>
          <a:lstStyle/>
          <a:p>
            <a:r>
              <a:rPr lang="ru-RU" sz="2800" b="1" dirty="0" smtClean="0"/>
              <a:t>Приспособление больного к  условиям жизни в обществе и трудовой деятельности во внебольничных условиях.</a:t>
            </a:r>
            <a:endParaRPr lang="ru-RU" sz="2800" b="1" dirty="0"/>
          </a:p>
        </p:txBody>
      </p:sp>
      <p:graphicFrame>
        <p:nvGraphicFramePr>
          <p:cNvPr id="8" name="Объект 7"/>
          <p:cNvGraphicFramePr>
            <a:graphicFrameLocks noGrp="1"/>
          </p:cNvGraphicFramePr>
          <p:nvPr>
            <p:ph idx="1"/>
          </p:nvPr>
        </p:nvGraphicFramePr>
        <p:xfrm>
          <a:off x="1484311" y="2057399"/>
          <a:ext cx="10018713" cy="40640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9" name="Рисунок 8"/>
          <p:cNvPicPr>
            <a:picLocks noChangeAspect="1"/>
          </p:cNvPicPr>
          <p:nvPr/>
        </p:nvPicPr>
        <p:blipFill>
          <a:blip r:embed="rId6" cstate="print"/>
          <a:stretch>
            <a:fillRect/>
          </a:stretch>
        </p:blipFill>
        <p:spPr>
          <a:xfrm>
            <a:off x="11220450" y="5890102"/>
            <a:ext cx="971550" cy="967898"/>
          </a:xfrm>
          <a:prstGeom prst="rect">
            <a:avLst/>
          </a:prstGeom>
        </p:spPr>
      </p:pic>
    </p:spTree>
    <p:extLst>
      <p:ext uri="{BB962C8B-B14F-4D97-AF65-F5344CB8AC3E}">
        <p14:creationId xmlns:p14="http://schemas.microsoft.com/office/powerpoint/2010/main" xmlns="" val="38643608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68448" y="266700"/>
            <a:ext cx="10018713" cy="1650999"/>
          </a:xfrm>
        </p:spPr>
        <p:txBody>
          <a:bodyPr>
            <a:normAutofit/>
          </a:bodyPr>
          <a:lstStyle/>
          <a:p>
            <a:r>
              <a:rPr lang="ru-RU" sz="2800" b="1" dirty="0" smtClean="0"/>
              <a:t>Более полное восстановление индивидуальной и общественной ценности пациента.</a:t>
            </a:r>
            <a:endParaRPr lang="ru-RU" sz="2800" b="1" dirty="0"/>
          </a:p>
        </p:txBody>
      </p:sp>
      <p:graphicFrame>
        <p:nvGraphicFramePr>
          <p:cNvPr id="4" name="Объект 3"/>
          <p:cNvGraphicFramePr>
            <a:graphicFrameLocks noGrp="1"/>
          </p:cNvGraphicFramePr>
          <p:nvPr>
            <p:ph idx="1"/>
          </p:nvPr>
        </p:nvGraphicFramePr>
        <p:xfrm>
          <a:off x="1217610" y="2209801"/>
          <a:ext cx="10720390" cy="358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Рисунок 4"/>
          <p:cNvPicPr>
            <a:picLocks noChangeAspect="1"/>
          </p:cNvPicPr>
          <p:nvPr/>
        </p:nvPicPr>
        <p:blipFill>
          <a:blip r:embed="rId6" cstate="print"/>
          <a:stretch>
            <a:fillRect/>
          </a:stretch>
        </p:blipFill>
        <p:spPr>
          <a:xfrm>
            <a:off x="11220450" y="5890102"/>
            <a:ext cx="971550" cy="967898"/>
          </a:xfrm>
          <a:prstGeom prst="rect">
            <a:avLst/>
          </a:prstGeom>
        </p:spPr>
      </p:pic>
    </p:spTree>
    <p:extLst>
      <p:ext uri="{BB962C8B-B14F-4D97-AF65-F5344CB8AC3E}">
        <p14:creationId xmlns:p14="http://schemas.microsoft.com/office/powerpoint/2010/main" xmlns="" val="19215555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63139" y="2372710"/>
            <a:ext cx="10018713" cy="1752599"/>
          </a:xfrm>
        </p:spPr>
        <p:txBody>
          <a:bodyPr/>
          <a:lstStyle/>
          <a:p>
            <a:r>
              <a:rPr lang="ru-RU" dirty="0"/>
              <a:t>Благодарю за </a:t>
            </a:r>
            <a:r>
              <a:rPr lang="ru-RU" dirty="0" smtClean="0"/>
              <a:t>внимание</a:t>
            </a:r>
            <a:endParaRPr lang="ru-RU" dirty="0"/>
          </a:p>
        </p:txBody>
      </p:sp>
      <p:pic>
        <p:nvPicPr>
          <p:cNvPr id="5" name="Рисунок 4"/>
          <p:cNvPicPr>
            <a:picLocks noChangeAspect="1"/>
          </p:cNvPicPr>
          <p:nvPr/>
        </p:nvPicPr>
        <p:blipFill>
          <a:blip r:embed="rId3" cstate="print"/>
          <a:stretch>
            <a:fillRect/>
          </a:stretch>
        </p:blipFill>
        <p:spPr>
          <a:xfrm>
            <a:off x="11220450" y="5890102"/>
            <a:ext cx="971550" cy="967898"/>
          </a:xfrm>
          <a:prstGeom prst="rect">
            <a:avLst/>
          </a:prstGeom>
        </p:spPr>
      </p:pic>
    </p:spTree>
    <p:extLst>
      <p:ext uri="{BB962C8B-B14F-4D97-AF65-F5344CB8AC3E}">
        <p14:creationId xmlns:p14="http://schemas.microsoft.com/office/powerpoint/2010/main" xmlns="" val="38888762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12911" y="0"/>
            <a:ext cx="10018713" cy="1306286"/>
          </a:xfrm>
        </p:spPr>
        <p:txBody>
          <a:bodyPr>
            <a:normAutofit/>
          </a:bodyPr>
          <a:lstStyle/>
          <a:p>
            <a:r>
              <a:rPr lang="ru-RU" sz="4800" b="1" dirty="0" err="1"/>
              <a:t>Аффектдоминантная</a:t>
            </a:r>
            <a:r>
              <a:rPr lang="ru-RU" sz="4800" b="1" dirty="0"/>
              <a:t> форма</a:t>
            </a:r>
            <a:endParaRPr lang="ru-RU" sz="4800" dirty="0"/>
          </a:p>
        </p:txBody>
      </p:sp>
      <p:sp>
        <p:nvSpPr>
          <p:cNvPr id="3" name="Объект 2"/>
          <p:cNvSpPr>
            <a:spLocks noGrp="1"/>
          </p:cNvSpPr>
          <p:nvPr>
            <p:ph idx="1"/>
          </p:nvPr>
        </p:nvSpPr>
        <p:spPr>
          <a:xfrm>
            <a:off x="1712911" y="1545772"/>
            <a:ext cx="6709431" cy="4912659"/>
          </a:xfrm>
        </p:spPr>
        <p:txBody>
          <a:bodyPr>
            <a:normAutofit fontScale="92500"/>
          </a:bodyPr>
          <a:lstStyle/>
          <a:p>
            <a:pPr algn="just">
              <a:buSzPct val="159000"/>
              <a:buFont typeface="Arial" panose="020B0604020202020204" pitchFamily="34" charset="0"/>
              <a:buChar char="•"/>
            </a:pPr>
            <a:r>
              <a:rPr lang="ru-RU" dirty="0" smtClean="0"/>
              <a:t>Развивается чаще у </a:t>
            </a:r>
            <a:r>
              <a:rPr lang="ru-RU" dirty="0"/>
              <a:t>лиц с шизоидными </a:t>
            </a:r>
            <a:r>
              <a:rPr lang="ru-RU" dirty="0" smtClean="0"/>
              <a:t>чертами.</a:t>
            </a:r>
          </a:p>
          <a:p>
            <a:pPr algn="just">
              <a:buSzPct val="159000"/>
              <a:buFont typeface="Arial" panose="020B0604020202020204" pitchFamily="34" charset="0"/>
              <a:buChar char="•"/>
            </a:pPr>
            <a:r>
              <a:rPr lang="ru-RU" dirty="0" smtClean="0"/>
              <a:t>В анамнезе в период </a:t>
            </a:r>
            <a:r>
              <a:rPr lang="ru-RU" dirty="0"/>
              <a:t>пубертатного криза (12-15 лет) отмечаются проявления аффективной лабильности с преобладанием депрессивных </a:t>
            </a:r>
            <a:r>
              <a:rPr lang="ru-RU" dirty="0" smtClean="0"/>
              <a:t>реакций.</a:t>
            </a:r>
          </a:p>
          <a:p>
            <a:pPr algn="just">
              <a:buSzPct val="159000"/>
              <a:buFont typeface="Arial" panose="020B0604020202020204" pitchFamily="34" charset="0"/>
              <a:buChar char="•"/>
            </a:pPr>
            <a:r>
              <a:rPr lang="ru-RU" dirty="0"/>
              <a:t>Этапы развития психоза обнаруживают последовательную смену фаз: аффективных, аффективного бреда, аффективно-бредовых, бредовых </a:t>
            </a:r>
            <a:r>
              <a:rPr lang="ru-RU" dirty="0" err="1"/>
              <a:t>неаффективных</a:t>
            </a:r>
            <a:r>
              <a:rPr lang="ru-RU" dirty="0"/>
              <a:t> расстройств и вновь аффективных проявлений при обратном развитии приступа. </a:t>
            </a:r>
            <a:endParaRPr lang="ru-RU" dirty="0" smtClean="0"/>
          </a:p>
          <a:p>
            <a:pPr algn="just">
              <a:buSzPct val="159000"/>
              <a:buFont typeface="Arial" panose="020B0604020202020204" pitchFamily="34" charset="0"/>
              <a:buChar char="•"/>
            </a:pPr>
            <a:r>
              <a:rPr lang="ru-RU" dirty="0"/>
              <a:t>При повторении </a:t>
            </a:r>
            <a:r>
              <a:rPr lang="ru-RU" dirty="0" err="1"/>
              <a:t>шизоаффективных</a:t>
            </a:r>
            <a:r>
              <a:rPr lang="ru-RU" dirty="0"/>
              <a:t> приступов можно отметить, что они носят характер «клише». </a:t>
            </a:r>
          </a:p>
        </p:txBody>
      </p:sp>
      <p:pic>
        <p:nvPicPr>
          <p:cNvPr id="4" name="Рисунок 3"/>
          <p:cNvPicPr>
            <a:picLocks noChangeAspect="1"/>
          </p:cNvPicPr>
          <p:nvPr/>
        </p:nvPicPr>
        <p:blipFill>
          <a:blip r:embed="rId3" cstate="print"/>
          <a:stretch>
            <a:fillRect/>
          </a:stretch>
        </p:blipFill>
        <p:spPr>
          <a:xfrm>
            <a:off x="11220450" y="5890102"/>
            <a:ext cx="971550" cy="967898"/>
          </a:xfrm>
          <a:prstGeom prst="rect">
            <a:avLst/>
          </a:prstGeom>
        </p:spPr>
      </p:pic>
    </p:spTree>
    <p:extLst>
      <p:ext uri="{BB962C8B-B14F-4D97-AF65-F5344CB8AC3E}">
        <p14:creationId xmlns:p14="http://schemas.microsoft.com/office/powerpoint/2010/main" xmlns="" val="34712023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45675" y="0"/>
            <a:ext cx="10018713" cy="1506071"/>
          </a:xfrm>
        </p:spPr>
        <p:txBody>
          <a:bodyPr>
            <a:normAutofit/>
          </a:bodyPr>
          <a:lstStyle/>
          <a:p>
            <a:r>
              <a:rPr lang="ru-RU" sz="4800" b="1" dirty="0" err="1"/>
              <a:t>Шизодоминантная</a:t>
            </a:r>
            <a:r>
              <a:rPr lang="ru-RU" sz="4800" b="1" dirty="0"/>
              <a:t> форма.</a:t>
            </a:r>
            <a:endParaRPr lang="ru-RU" sz="4800" dirty="0"/>
          </a:p>
        </p:txBody>
      </p:sp>
      <p:sp>
        <p:nvSpPr>
          <p:cNvPr id="3" name="Объект 2"/>
          <p:cNvSpPr>
            <a:spLocks noGrp="1"/>
          </p:cNvSpPr>
          <p:nvPr>
            <p:ph idx="1"/>
          </p:nvPr>
        </p:nvSpPr>
        <p:spPr>
          <a:xfrm>
            <a:off x="1484311" y="1230489"/>
            <a:ext cx="7129112" cy="5486400"/>
          </a:xfrm>
        </p:spPr>
        <p:txBody>
          <a:bodyPr>
            <a:normAutofit fontScale="92500" lnSpcReduction="20000"/>
          </a:bodyPr>
          <a:lstStyle/>
          <a:p>
            <a:pPr algn="just">
              <a:buFont typeface="Courier New" panose="02070309020205020404" pitchFamily="49" charset="0"/>
              <a:buChar char="o"/>
            </a:pPr>
            <a:r>
              <a:rPr lang="ru-RU" dirty="0" smtClean="0"/>
              <a:t>Клинические проявления определяются </a:t>
            </a:r>
            <a:r>
              <a:rPr lang="ru-RU" dirty="0"/>
              <a:t>особенностями бредовых синдромов в структуре </a:t>
            </a:r>
            <a:r>
              <a:rPr lang="ru-RU" dirty="0" smtClean="0"/>
              <a:t>приступа;</a:t>
            </a:r>
          </a:p>
          <a:p>
            <a:pPr algn="just">
              <a:buFont typeface="Courier New" panose="02070309020205020404" pitchFamily="49" charset="0"/>
              <a:buChar char="o"/>
            </a:pPr>
            <a:r>
              <a:rPr lang="ru-RU" dirty="0" smtClean="0"/>
              <a:t>В клинической картине присутствует </a:t>
            </a:r>
            <a:r>
              <a:rPr lang="ru-RU" dirty="0"/>
              <a:t>выраженный параноидный регистр с развитием на высоте приступа синдрома Кандинского — </a:t>
            </a:r>
            <a:r>
              <a:rPr lang="ru-RU" dirty="0" smtClean="0"/>
              <a:t>Клерамбо.</a:t>
            </a:r>
          </a:p>
          <a:p>
            <a:pPr algn="just">
              <a:buFont typeface="Courier New" panose="02070309020205020404" pitchFamily="49" charset="0"/>
              <a:buChar char="o"/>
            </a:pPr>
            <a:r>
              <a:rPr lang="ru-RU" dirty="0" smtClean="0"/>
              <a:t>Аффективные </a:t>
            </a:r>
            <a:r>
              <a:rPr lang="ru-RU" dirty="0"/>
              <a:t>расстройства при этом варианте течения </a:t>
            </a:r>
            <a:r>
              <a:rPr lang="ru-RU" dirty="0" smtClean="0"/>
              <a:t>расстройства </a:t>
            </a:r>
            <a:r>
              <a:rPr lang="ru-RU" dirty="0"/>
              <a:t>непродолжительны (две-три недели), а период формирования выраженных бредовых расстройств здесь более длителен (один-два месяца). </a:t>
            </a:r>
            <a:endParaRPr lang="ru-RU" dirty="0" smtClean="0"/>
          </a:p>
          <a:p>
            <a:pPr algn="just">
              <a:buFont typeface="Courier New" panose="02070309020205020404" pitchFamily="49" charset="0"/>
              <a:buChar char="o"/>
            </a:pPr>
            <a:r>
              <a:rPr lang="ru-RU" dirty="0"/>
              <a:t>Шизофренические симптомы представлены в большем </a:t>
            </a:r>
            <a:r>
              <a:rPr lang="ru-RU" dirty="0" smtClean="0"/>
              <a:t>объеме  в этой форме течения.</a:t>
            </a:r>
          </a:p>
          <a:p>
            <a:pPr algn="just">
              <a:buFont typeface="Courier New" panose="02070309020205020404" pitchFamily="49" charset="0"/>
              <a:buChar char="o"/>
            </a:pPr>
            <a:r>
              <a:rPr lang="ru-RU" dirty="0"/>
              <a:t>За один-два года до манифестации наблюдается увеличение тяжести проявлений аффективных </a:t>
            </a:r>
            <a:r>
              <a:rPr lang="ru-RU" dirty="0" smtClean="0"/>
              <a:t>расстройств</a:t>
            </a:r>
          </a:p>
          <a:p>
            <a:pPr algn="just"/>
            <a:endParaRPr lang="ru-RU" dirty="0"/>
          </a:p>
        </p:txBody>
      </p:sp>
      <p:pic>
        <p:nvPicPr>
          <p:cNvPr id="4" name="Рисунок 3"/>
          <p:cNvPicPr>
            <a:picLocks noChangeAspect="1"/>
          </p:cNvPicPr>
          <p:nvPr/>
        </p:nvPicPr>
        <p:blipFill>
          <a:blip r:embed="rId3" cstate="print"/>
          <a:stretch>
            <a:fillRect/>
          </a:stretch>
        </p:blipFill>
        <p:spPr>
          <a:xfrm>
            <a:off x="11220450" y="5890102"/>
            <a:ext cx="971550" cy="967898"/>
          </a:xfrm>
          <a:prstGeom prst="rect">
            <a:avLst/>
          </a:prstGeom>
        </p:spPr>
      </p:pic>
    </p:spTree>
    <p:extLst>
      <p:ext uri="{BB962C8B-B14F-4D97-AF65-F5344CB8AC3E}">
        <p14:creationId xmlns:p14="http://schemas.microsoft.com/office/powerpoint/2010/main" xmlns="" val="34404527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70545" y="147918"/>
            <a:ext cx="10018713" cy="1419225"/>
          </a:xfrm>
        </p:spPr>
        <p:txBody>
          <a:bodyPr>
            <a:normAutofit/>
          </a:bodyPr>
          <a:lstStyle/>
          <a:p>
            <a:r>
              <a:rPr lang="ru-RU" b="1" dirty="0"/>
              <a:t>Шизоаффективное расстройство</a:t>
            </a:r>
            <a:r>
              <a:rPr lang="ru-RU" b="1" dirty="0" smtClean="0"/>
              <a:t>. Маниакальный </a:t>
            </a:r>
            <a:r>
              <a:rPr lang="ru-RU" b="1" dirty="0"/>
              <a:t>тип </a:t>
            </a:r>
            <a:r>
              <a:rPr lang="ru-RU" dirty="0" smtClean="0"/>
              <a:t>(</a:t>
            </a:r>
            <a:r>
              <a:rPr lang="en-US" b="1" dirty="0" smtClean="0"/>
              <a:t>F25.0</a:t>
            </a:r>
            <a:r>
              <a:rPr lang="ru-RU" b="1" dirty="0" smtClean="0"/>
              <a:t>)</a:t>
            </a:r>
            <a:endParaRPr lang="ru-RU" dirty="0"/>
          </a:p>
        </p:txBody>
      </p:sp>
      <p:sp>
        <p:nvSpPr>
          <p:cNvPr id="3" name="Объект 2"/>
          <p:cNvSpPr>
            <a:spLocks noGrp="1"/>
          </p:cNvSpPr>
          <p:nvPr>
            <p:ph idx="1"/>
          </p:nvPr>
        </p:nvSpPr>
        <p:spPr>
          <a:xfrm>
            <a:off x="1560512" y="1304925"/>
            <a:ext cx="6641656" cy="5238750"/>
          </a:xfrm>
        </p:spPr>
        <p:txBody>
          <a:bodyPr>
            <a:normAutofit fontScale="92500" lnSpcReduction="20000"/>
          </a:bodyPr>
          <a:lstStyle/>
          <a:p>
            <a:pPr marL="457200" lvl="1" indent="0" algn="just">
              <a:buNone/>
            </a:pPr>
            <a:r>
              <a:rPr lang="ru-RU" sz="1200" u="sng" dirty="0" smtClean="0">
                <a:cs typeface="Arial" panose="020B0604020202020204" pitchFamily="34" charset="0"/>
              </a:rPr>
              <a:t>Диагностические </a:t>
            </a:r>
            <a:r>
              <a:rPr lang="ru-RU" sz="1200" u="sng" dirty="0">
                <a:cs typeface="Arial" panose="020B0604020202020204" pitchFamily="34" charset="0"/>
              </a:rPr>
              <a:t>критерии: </a:t>
            </a:r>
          </a:p>
          <a:p>
            <a:pPr marL="457200" indent="-457200" algn="just">
              <a:buFont typeface="+mj-lt"/>
              <a:buAutoNum type="alphaUcPeriod"/>
            </a:pPr>
            <a:r>
              <a:rPr lang="ru-RU" dirty="0" smtClean="0"/>
              <a:t>сочетание </a:t>
            </a:r>
            <a:r>
              <a:rPr lang="ru-RU" dirty="0"/>
              <a:t>шизофренических симптомов с симптомами маниакального состояния: </a:t>
            </a:r>
          </a:p>
          <a:p>
            <a:pPr marL="914400" lvl="1" indent="-457200" algn="just">
              <a:buFont typeface="+mj-lt"/>
              <a:buAutoNum type="alphaLcParenR"/>
            </a:pPr>
            <a:r>
              <a:rPr lang="ru-RU" dirty="0" smtClean="0"/>
              <a:t>приподнятое </a:t>
            </a:r>
            <a:r>
              <a:rPr lang="ru-RU" dirty="0"/>
              <a:t>настроение с идеями собственной переоценки, </a:t>
            </a:r>
            <a:r>
              <a:rPr lang="ru-RU" dirty="0" smtClean="0"/>
              <a:t>величия. </a:t>
            </a:r>
            <a:endParaRPr lang="ru-RU" dirty="0"/>
          </a:p>
          <a:p>
            <a:pPr marL="914400" lvl="1" indent="-457200" algn="just">
              <a:buFont typeface="+mj-lt"/>
              <a:buAutoNum type="alphaLcParenR"/>
            </a:pPr>
            <a:r>
              <a:rPr lang="ru-RU" dirty="0" smtClean="0"/>
              <a:t>менее </a:t>
            </a:r>
            <a:r>
              <a:rPr lang="ru-RU" dirty="0"/>
              <a:t>приподнятое настроение с повышенной раздражительностью и/или возбуждением в сочетании с агрессивным поведением и </a:t>
            </a:r>
            <a:r>
              <a:rPr lang="ru-RU" dirty="0" err="1"/>
              <a:t>персекуторными</a:t>
            </a:r>
            <a:r>
              <a:rPr lang="ru-RU" dirty="0"/>
              <a:t> </a:t>
            </a:r>
            <a:r>
              <a:rPr lang="ru-RU" dirty="0" smtClean="0"/>
              <a:t>идеями. </a:t>
            </a:r>
            <a:endParaRPr lang="ru-RU" dirty="0"/>
          </a:p>
          <a:p>
            <a:pPr marL="914400" lvl="1" indent="-457200" algn="just">
              <a:buFont typeface="+mj-lt"/>
              <a:buAutoNum type="alphaLcParenR"/>
            </a:pPr>
            <a:r>
              <a:rPr lang="ru-RU" dirty="0" smtClean="0"/>
              <a:t>наличие</a:t>
            </a:r>
            <a:r>
              <a:rPr lang="ru-RU" dirty="0"/>
              <a:t>, по меньшей мере, одного (предпочтительнее - двух) типичного шизофренического </a:t>
            </a:r>
            <a:r>
              <a:rPr lang="ru-RU" dirty="0" smtClean="0"/>
              <a:t>симптома. </a:t>
            </a:r>
          </a:p>
          <a:p>
            <a:pPr marL="457200" indent="-457200" algn="just">
              <a:buFont typeface="+mj-lt"/>
              <a:buAutoNum type="alphaUcPeriod"/>
            </a:pPr>
            <a:r>
              <a:rPr lang="ru-RU" dirty="0" smtClean="0"/>
              <a:t>применяется как при единичном </a:t>
            </a:r>
            <a:r>
              <a:rPr lang="ru-RU" dirty="0" err="1" smtClean="0"/>
              <a:t>шизоаффективном</a:t>
            </a:r>
            <a:r>
              <a:rPr lang="ru-RU" dirty="0" smtClean="0"/>
              <a:t> эпизоде маниакального типа, так и для рекуррентного расстройства, в котором большая часть эпизодов - шизоаффективного маниакального типа </a:t>
            </a:r>
            <a:endParaRPr lang="ru-RU" dirty="0"/>
          </a:p>
        </p:txBody>
      </p:sp>
      <p:pic>
        <p:nvPicPr>
          <p:cNvPr id="4" name="Рисунок 3"/>
          <p:cNvPicPr>
            <a:picLocks noChangeAspect="1"/>
          </p:cNvPicPr>
          <p:nvPr/>
        </p:nvPicPr>
        <p:blipFill>
          <a:blip r:embed="rId3" cstate="print"/>
          <a:stretch>
            <a:fillRect/>
          </a:stretch>
        </p:blipFill>
        <p:spPr>
          <a:xfrm>
            <a:off x="11220450" y="5890102"/>
            <a:ext cx="971550" cy="967898"/>
          </a:xfrm>
          <a:prstGeom prst="rect">
            <a:avLst/>
          </a:prstGeom>
        </p:spPr>
      </p:pic>
    </p:spTree>
    <p:extLst>
      <p:ext uri="{BB962C8B-B14F-4D97-AF65-F5344CB8AC3E}">
        <p14:creationId xmlns:p14="http://schemas.microsoft.com/office/powerpoint/2010/main" xmlns="" val="41792845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48903" y="1"/>
            <a:ext cx="10018713" cy="1472184"/>
          </a:xfrm>
        </p:spPr>
        <p:txBody>
          <a:bodyPr/>
          <a:lstStyle/>
          <a:p>
            <a:r>
              <a:rPr lang="ru-RU" b="1" dirty="0"/>
              <a:t>Шизоаффективное расстройство. </a:t>
            </a:r>
            <a:r>
              <a:rPr lang="ru-RU" b="1" dirty="0" smtClean="0"/>
              <a:t>Депрессивный тип </a:t>
            </a:r>
            <a:r>
              <a:rPr lang="ru-RU" dirty="0" smtClean="0"/>
              <a:t>(</a:t>
            </a:r>
            <a:r>
              <a:rPr lang="en-US" b="1" dirty="0" smtClean="0"/>
              <a:t>F25.</a:t>
            </a:r>
            <a:r>
              <a:rPr lang="ru-RU" b="1" dirty="0" smtClean="0"/>
              <a:t>1)</a:t>
            </a:r>
            <a:endParaRPr lang="ru-RU" dirty="0"/>
          </a:p>
        </p:txBody>
      </p:sp>
      <p:sp>
        <p:nvSpPr>
          <p:cNvPr id="3" name="Объект 2"/>
          <p:cNvSpPr>
            <a:spLocks noGrp="1"/>
          </p:cNvSpPr>
          <p:nvPr>
            <p:ph idx="1"/>
          </p:nvPr>
        </p:nvSpPr>
        <p:spPr>
          <a:xfrm>
            <a:off x="1426465" y="1472185"/>
            <a:ext cx="7650300" cy="4791455"/>
          </a:xfrm>
        </p:spPr>
        <p:txBody>
          <a:bodyPr>
            <a:normAutofit fontScale="85000" lnSpcReduction="10000"/>
          </a:bodyPr>
          <a:lstStyle/>
          <a:p>
            <a:pPr marL="0" indent="0" algn="just">
              <a:buNone/>
            </a:pPr>
            <a:r>
              <a:rPr lang="ru-RU" sz="1300" dirty="0" smtClean="0"/>
              <a:t>	</a:t>
            </a:r>
            <a:r>
              <a:rPr lang="ru-RU" sz="1300" u="sng" dirty="0" smtClean="0"/>
              <a:t>Диагностические </a:t>
            </a:r>
            <a:r>
              <a:rPr lang="ru-RU" sz="1300" u="sng" dirty="0"/>
              <a:t>критерии: </a:t>
            </a:r>
          </a:p>
          <a:p>
            <a:pPr marL="457200" indent="-457200" algn="just">
              <a:buFont typeface="+mj-lt"/>
              <a:buAutoNum type="alphaUcPeriod"/>
            </a:pPr>
            <a:r>
              <a:rPr lang="ru-RU" dirty="0" smtClean="0"/>
              <a:t>сочетание </a:t>
            </a:r>
            <a:r>
              <a:rPr lang="ru-RU" dirty="0"/>
              <a:t>шизофренических симптомов с симптомами депрессивного состояния: </a:t>
            </a:r>
          </a:p>
          <a:p>
            <a:pPr marL="914400" lvl="1" indent="-457200" algn="just">
              <a:buFont typeface="+mj-lt"/>
              <a:buAutoNum type="alphaLcParenR"/>
            </a:pPr>
            <a:r>
              <a:rPr lang="ru-RU" dirty="0" smtClean="0"/>
              <a:t>Выраженная </a:t>
            </a:r>
            <a:r>
              <a:rPr lang="ru-RU" dirty="0"/>
              <a:t>депрессия, проявляющаяся, по меньшей мере, двумя депрессивными симптомами или депрессивным поведением, как описано в рубрике </a:t>
            </a:r>
            <a:r>
              <a:rPr lang="ru-RU" b="1" dirty="0" smtClean="0"/>
              <a:t>F32 (</a:t>
            </a:r>
            <a:r>
              <a:rPr lang="ru-RU" dirty="0" smtClean="0"/>
              <a:t>сниженное настроение дольше 2 недель, утрата интересов </a:t>
            </a:r>
            <a:r>
              <a:rPr lang="ru-RU" dirty="0"/>
              <a:t>и </a:t>
            </a:r>
            <a:r>
              <a:rPr lang="ru-RU" dirty="0" smtClean="0"/>
              <a:t>удовольствий; снижение </a:t>
            </a:r>
            <a:r>
              <a:rPr lang="ru-RU" dirty="0"/>
              <a:t>способности концентрации </a:t>
            </a:r>
            <a:r>
              <a:rPr lang="ru-RU" dirty="0" smtClean="0"/>
              <a:t>внимания; заниженные </a:t>
            </a:r>
            <a:r>
              <a:rPr lang="ru-RU" dirty="0"/>
              <a:t>самооценка и уверенность в </a:t>
            </a:r>
            <a:r>
              <a:rPr lang="ru-RU" dirty="0" smtClean="0"/>
              <a:t>себе;  </a:t>
            </a:r>
            <a:r>
              <a:rPr lang="ru-RU" dirty="0"/>
              <a:t>идеи вины и </a:t>
            </a:r>
            <a:r>
              <a:rPr lang="ru-RU" dirty="0" smtClean="0"/>
              <a:t>самоуничижения; мрачное</a:t>
            </a:r>
            <a:r>
              <a:rPr lang="ru-RU" dirty="0"/>
              <a:t>, пессимистическое видение </a:t>
            </a:r>
            <a:r>
              <a:rPr lang="ru-RU" dirty="0" smtClean="0"/>
              <a:t>будущего; идеи </a:t>
            </a:r>
            <a:r>
              <a:rPr lang="ru-RU" dirty="0"/>
              <a:t>и действия самоповреждения или </a:t>
            </a:r>
            <a:r>
              <a:rPr lang="ru-RU" dirty="0" smtClean="0"/>
              <a:t>суицидальные; нарушения сна; сниженный аппетит</a:t>
            </a:r>
            <a:r>
              <a:rPr lang="ru-RU" b="1" dirty="0" smtClean="0"/>
              <a:t>)</a:t>
            </a:r>
            <a:r>
              <a:rPr lang="ru-RU" dirty="0" smtClean="0"/>
              <a:t>. </a:t>
            </a:r>
            <a:endParaRPr lang="ru-RU" dirty="0"/>
          </a:p>
          <a:p>
            <a:pPr marL="914400" lvl="1" indent="-457200" algn="just">
              <a:buFont typeface="+mj-lt"/>
              <a:buAutoNum type="alphaLcParenR"/>
            </a:pPr>
            <a:r>
              <a:rPr lang="ru-RU" dirty="0" smtClean="0"/>
              <a:t>Наличие</a:t>
            </a:r>
            <a:r>
              <a:rPr lang="ru-RU" dirty="0"/>
              <a:t>, по меньшей мере, двух типичных шизофренических симптомов </a:t>
            </a:r>
            <a:r>
              <a:rPr lang="ru-RU" dirty="0" smtClean="0"/>
              <a:t> </a:t>
            </a:r>
            <a:r>
              <a:rPr lang="ru-RU" dirty="0"/>
              <a:t>с депрессивной окраской </a:t>
            </a:r>
          </a:p>
          <a:p>
            <a:pPr marL="457200" indent="-457200" algn="just">
              <a:buFont typeface="+mj-lt"/>
              <a:buAutoNum type="alphaUcPeriod"/>
            </a:pPr>
            <a:r>
              <a:rPr lang="ru-RU" dirty="0" smtClean="0"/>
              <a:t>Применяется </a:t>
            </a:r>
            <a:r>
              <a:rPr lang="ru-RU" dirty="0"/>
              <a:t>как при единичном </a:t>
            </a:r>
            <a:r>
              <a:rPr lang="ru-RU" dirty="0" err="1"/>
              <a:t>шизоаффективном</a:t>
            </a:r>
            <a:r>
              <a:rPr lang="ru-RU" dirty="0"/>
              <a:t> эпизоде депрессивного типа, так и для рекуррентного расстройства, в котором большая часть эпизодов - шизоаффективного депрессивного типа </a:t>
            </a:r>
          </a:p>
        </p:txBody>
      </p:sp>
      <p:pic>
        <p:nvPicPr>
          <p:cNvPr id="4" name="Рисунок 3"/>
          <p:cNvPicPr>
            <a:picLocks noChangeAspect="1"/>
          </p:cNvPicPr>
          <p:nvPr/>
        </p:nvPicPr>
        <p:blipFill>
          <a:blip r:embed="rId3" cstate="print"/>
          <a:stretch>
            <a:fillRect/>
          </a:stretch>
        </p:blipFill>
        <p:spPr>
          <a:xfrm>
            <a:off x="11220450" y="5890102"/>
            <a:ext cx="971550" cy="967898"/>
          </a:xfrm>
          <a:prstGeom prst="rect">
            <a:avLst/>
          </a:prstGeom>
        </p:spPr>
      </p:pic>
    </p:spTree>
    <p:extLst>
      <p:ext uri="{BB962C8B-B14F-4D97-AF65-F5344CB8AC3E}">
        <p14:creationId xmlns:p14="http://schemas.microsoft.com/office/powerpoint/2010/main" xmlns="" val="17764616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45920" y="0"/>
            <a:ext cx="9857104" cy="1600199"/>
          </a:xfrm>
        </p:spPr>
        <p:txBody>
          <a:bodyPr>
            <a:normAutofit/>
          </a:bodyPr>
          <a:lstStyle/>
          <a:p>
            <a:r>
              <a:rPr lang="ru-RU" b="1" dirty="0"/>
              <a:t>Шизоаффективное расстройство. </a:t>
            </a:r>
            <a:r>
              <a:rPr lang="ru-RU" b="1" dirty="0" smtClean="0"/>
              <a:t>Смешанный тип </a:t>
            </a:r>
            <a:r>
              <a:rPr lang="ru-RU" dirty="0" smtClean="0"/>
              <a:t>(</a:t>
            </a:r>
            <a:r>
              <a:rPr lang="en-US" b="1" dirty="0" smtClean="0"/>
              <a:t>F25.</a:t>
            </a:r>
            <a:r>
              <a:rPr lang="ru-RU" b="1" dirty="0" smtClean="0"/>
              <a:t>2)</a:t>
            </a:r>
            <a:endParaRPr lang="ru-RU" dirty="0"/>
          </a:p>
        </p:txBody>
      </p:sp>
      <p:sp>
        <p:nvSpPr>
          <p:cNvPr id="3" name="Объект 2"/>
          <p:cNvSpPr>
            <a:spLocks noGrp="1"/>
          </p:cNvSpPr>
          <p:nvPr>
            <p:ph idx="1"/>
          </p:nvPr>
        </p:nvSpPr>
        <p:spPr>
          <a:xfrm>
            <a:off x="1645920" y="1473260"/>
            <a:ext cx="7014230" cy="4681727"/>
          </a:xfrm>
        </p:spPr>
        <p:txBody>
          <a:bodyPr>
            <a:normAutofit fontScale="92500" lnSpcReduction="10000"/>
          </a:bodyPr>
          <a:lstStyle/>
          <a:p>
            <a:pPr marL="0" indent="0" algn="just">
              <a:lnSpc>
                <a:spcPct val="110000"/>
              </a:lnSpc>
              <a:buNone/>
            </a:pPr>
            <a:r>
              <a:rPr lang="ru-RU" sz="1300" dirty="0" smtClean="0"/>
              <a:t>	</a:t>
            </a:r>
            <a:r>
              <a:rPr lang="ru-RU" sz="1300" u="sng" dirty="0" smtClean="0"/>
              <a:t>Диагностические </a:t>
            </a:r>
            <a:r>
              <a:rPr lang="ru-RU" sz="1300" u="sng" dirty="0"/>
              <a:t>критерии: </a:t>
            </a:r>
          </a:p>
          <a:p>
            <a:pPr marL="457200" indent="-457200" algn="just">
              <a:buFont typeface="+mj-lt"/>
              <a:buAutoNum type="alphaUcPeriod"/>
            </a:pPr>
            <a:r>
              <a:rPr lang="ru-RU" dirty="0" smtClean="0"/>
              <a:t>сочетание </a:t>
            </a:r>
            <a:r>
              <a:rPr lang="ru-RU" dirty="0"/>
              <a:t>симптомов шизофрении (</a:t>
            </a:r>
            <a:r>
              <a:rPr lang="ru-RU" b="1" dirty="0"/>
              <a:t>F20</a:t>
            </a:r>
            <a:r>
              <a:rPr lang="ru-RU" dirty="0"/>
              <a:t>) с одновременно возникающими симптомами смешанного биполярного аффективного расстройства (</a:t>
            </a:r>
            <a:r>
              <a:rPr lang="ru-RU" b="1" dirty="0"/>
              <a:t>F36.1</a:t>
            </a:r>
            <a:r>
              <a:rPr lang="ru-RU" dirty="0"/>
              <a:t>) </a:t>
            </a:r>
          </a:p>
          <a:p>
            <a:pPr marL="0" indent="0" algn="just">
              <a:buNone/>
            </a:pPr>
            <a:r>
              <a:rPr lang="ru-RU" sz="1300" dirty="0" smtClean="0"/>
              <a:t>	</a:t>
            </a:r>
            <a:r>
              <a:rPr lang="ru-RU" sz="1300" u="sng" dirty="0" smtClean="0"/>
              <a:t>Примеры диагнозов:</a:t>
            </a:r>
            <a:endParaRPr lang="ru-RU" sz="1300" u="sng" dirty="0"/>
          </a:p>
          <a:p>
            <a:pPr marL="0" indent="0" algn="just">
              <a:buNone/>
            </a:pPr>
            <a:r>
              <a:rPr lang="ru-RU" b="1" dirty="0"/>
              <a:t>F25.21</a:t>
            </a:r>
            <a:r>
              <a:rPr lang="ru-RU" dirty="0"/>
              <a:t>Приступообразная шизофрения, </a:t>
            </a:r>
            <a:r>
              <a:rPr lang="ru-RU" dirty="0" err="1"/>
              <a:t>шизоаффективный</a:t>
            </a:r>
            <a:r>
              <a:rPr lang="ru-RU" dirty="0"/>
              <a:t> вариант, смешанный (биполярный) аффективный тип </a:t>
            </a:r>
          </a:p>
          <a:p>
            <a:pPr marL="0" indent="0" algn="just">
              <a:buNone/>
            </a:pPr>
            <a:r>
              <a:rPr lang="ru-RU" b="1" dirty="0"/>
              <a:t>F25.22 </a:t>
            </a:r>
            <a:r>
              <a:rPr lang="ru-RU" dirty="0"/>
              <a:t>Смешанный психоз как циркулярный вариант приступообразной шизофрении </a:t>
            </a:r>
          </a:p>
          <a:p>
            <a:pPr marL="0" indent="0" algn="just">
              <a:buNone/>
            </a:pPr>
            <a:r>
              <a:rPr lang="ru-RU" b="1" dirty="0"/>
              <a:t>F25.28 </a:t>
            </a:r>
            <a:r>
              <a:rPr lang="ru-RU" dirty="0"/>
              <a:t>Другое </a:t>
            </a:r>
            <a:r>
              <a:rPr lang="ru-RU" dirty="0" err="1"/>
              <a:t>шизоаффективное</a:t>
            </a:r>
            <a:r>
              <a:rPr lang="ru-RU" dirty="0"/>
              <a:t> состояние со смешанными биполярными расстройствами </a:t>
            </a:r>
          </a:p>
        </p:txBody>
      </p:sp>
      <p:pic>
        <p:nvPicPr>
          <p:cNvPr id="4" name="Рисунок 3"/>
          <p:cNvPicPr>
            <a:picLocks noChangeAspect="1"/>
          </p:cNvPicPr>
          <p:nvPr/>
        </p:nvPicPr>
        <p:blipFill>
          <a:blip r:embed="rId3" cstate="print"/>
          <a:stretch>
            <a:fillRect/>
          </a:stretch>
        </p:blipFill>
        <p:spPr>
          <a:xfrm>
            <a:off x="11220450" y="5890102"/>
            <a:ext cx="971550" cy="967898"/>
          </a:xfrm>
          <a:prstGeom prst="rect">
            <a:avLst/>
          </a:prstGeom>
        </p:spPr>
      </p:pic>
    </p:spTree>
    <p:extLst>
      <p:ext uri="{BB962C8B-B14F-4D97-AF65-F5344CB8AC3E}">
        <p14:creationId xmlns:p14="http://schemas.microsoft.com/office/powerpoint/2010/main" xmlns="" val="3572524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19775" y="0"/>
            <a:ext cx="10018713" cy="1405467"/>
          </a:xfrm>
        </p:spPr>
        <p:txBody>
          <a:bodyPr>
            <a:normAutofit/>
          </a:bodyPr>
          <a:lstStyle/>
          <a:p>
            <a:r>
              <a:rPr lang="ru-RU" sz="4800" b="1" dirty="0" smtClean="0"/>
              <a:t>1. Дифференциальный диагноз</a:t>
            </a:r>
            <a:endParaRPr lang="ru-RU" sz="4800" b="1" dirty="0"/>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3902906940"/>
              </p:ext>
            </p:extLst>
          </p:nvPr>
        </p:nvGraphicFramePr>
        <p:xfrm>
          <a:off x="1401950" y="1179557"/>
          <a:ext cx="10018712" cy="4932911"/>
        </p:xfrm>
        <a:graphic>
          <a:graphicData uri="http://schemas.openxmlformats.org/drawingml/2006/table">
            <a:tbl>
              <a:tblPr firstRow="1" bandRow="1">
                <a:tableStyleId>{5C22544A-7EE6-4342-B048-85BDC9FD1C3A}</a:tableStyleId>
              </a:tblPr>
              <a:tblGrid>
                <a:gridCol w="5009356">
                  <a:extLst>
                    <a:ext uri="{9D8B030D-6E8A-4147-A177-3AD203B41FA5}">
                      <a16:colId xmlns:a16="http://schemas.microsoft.com/office/drawing/2014/main" xmlns="" val="95610191"/>
                    </a:ext>
                  </a:extLst>
                </a:gridCol>
                <a:gridCol w="5009356">
                  <a:extLst>
                    <a:ext uri="{9D8B030D-6E8A-4147-A177-3AD203B41FA5}">
                      <a16:colId xmlns:a16="http://schemas.microsoft.com/office/drawing/2014/main" xmlns="" val="3689319326"/>
                    </a:ext>
                  </a:extLst>
                </a:gridCol>
              </a:tblGrid>
              <a:tr h="1000991">
                <a:tc>
                  <a:txBody>
                    <a:bodyPr/>
                    <a:lstStyle/>
                    <a:p>
                      <a:pPr algn="ctr"/>
                      <a:r>
                        <a:rPr lang="ru-RU" sz="2800" dirty="0" smtClean="0"/>
                        <a:t>Шизоаффективное расстройство (психоз)</a:t>
                      </a:r>
                      <a:endParaRPr lang="ru-RU" sz="2800" dirty="0"/>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ru-RU" sz="2800" dirty="0" smtClean="0"/>
                        <a:t>БАР (МДП)</a:t>
                      </a:r>
                    </a:p>
                  </a:txBody>
                  <a:tcPr anchor="ctr">
                    <a:solidFill>
                      <a:schemeClr val="accent2"/>
                    </a:solidFill>
                  </a:tcPr>
                </a:tc>
                <a:extLst>
                  <a:ext uri="{0D108BD9-81ED-4DB2-BD59-A6C34878D82A}">
                    <a16:rowId xmlns:a16="http://schemas.microsoft.com/office/drawing/2014/main" xmlns="" val="869698746"/>
                  </a:ext>
                </a:extLst>
              </a:tr>
              <a:tr h="1112213">
                <a:tc>
                  <a:txBody>
                    <a:bodyPr/>
                    <a:lstStyle/>
                    <a:p>
                      <a:pPr marL="800100" lvl="1" indent="-342900" algn="l">
                        <a:buFont typeface="Arial" panose="020B0604020202020204" pitchFamily="34" charset="0"/>
                        <a:buChar char="•"/>
                      </a:pPr>
                      <a:r>
                        <a:rPr lang="ru-RU" sz="2400" b="0" i="0" kern="1200" dirty="0" smtClean="0">
                          <a:solidFill>
                            <a:schemeClr val="tx1"/>
                          </a:solidFill>
                          <a:effectLst/>
                          <a:latin typeface="+mn-lt"/>
                          <a:ea typeface="+mn-ea"/>
                          <a:cs typeface="+mn-cs"/>
                        </a:rPr>
                        <a:t>Ремиссия характеризуется преобладанием шизоидных черт и </a:t>
                      </a:r>
                      <a:r>
                        <a:rPr lang="ru-RU" sz="2400" b="0" i="0" kern="1200" dirty="0" err="1" smtClean="0">
                          <a:solidFill>
                            <a:schemeClr val="tx1"/>
                          </a:solidFill>
                          <a:effectLst/>
                          <a:latin typeface="+mn-lt"/>
                          <a:ea typeface="+mn-ea"/>
                          <a:cs typeface="+mn-cs"/>
                        </a:rPr>
                        <a:t>нерезко</a:t>
                      </a:r>
                      <a:r>
                        <a:rPr lang="ru-RU" sz="2400" b="0" i="0" kern="1200" dirty="0" smtClean="0">
                          <a:solidFill>
                            <a:schemeClr val="tx1"/>
                          </a:solidFill>
                          <a:effectLst/>
                          <a:latin typeface="+mn-lt"/>
                          <a:ea typeface="+mn-ea"/>
                          <a:cs typeface="+mn-cs"/>
                        </a:rPr>
                        <a:t> выраженным снижением прежней социальной активности.</a:t>
                      </a:r>
                      <a:endParaRPr lang="ru-RU" sz="2400" dirty="0"/>
                    </a:p>
                  </a:txBody>
                  <a:tcPr anchor="ctr"/>
                </a:tc>
                <a:tc>
                  <a:txBody>
                    <a:bodyPr/>
                    <a:lstStyle/>
                    <a:p>
                      <a:pPr marL="800100" lvl="1" indent="-342900" algn="l">
                        <a:buFont typeface="Arial" panose="020B0604020202020204" pitchFamily="34" charset="0"/>
                        <a:buChar char="•"/>
                      </a:pPr>
                      <a:r>
                        <a:rPr lang="ru-RU" sz="2400" b="0" i="0" kern="1200" dirty="0" smtClean="0">
                          <a:solidFill>
                            <a:schemeClr val="tx1"/>
                          </a:solidFill>
                          <a:effectLst/>
                          <a:latin typeface="+mn-lt"/>
                          <a:ea typeface="+mn-ea"/>
                          <a:cs typeface="+mn-cs"/>
                        </a:rPr>
                        <a:t>Характерна ремиссия (</a:t>
                      </a:r>
                      <a:r>
                        <a:rPr lang="ru-RU" sz="2400" b="0" i="0" kern="1200" dirty="0" err="1" smtClean="0">
                          <a:solidFill>
                            <a:schemeClr val="tx1"/>
                          </a:solidFill>
                          <a:effectLst/>
                          <a:latin typeface="+mn-lt"/>
                          <a:ea typeface="+mn-ea"/>
                          <a:cs typeface="+mn-cs"/>
                        </a:rPr>
                        <a:t>интермиссия</a:t>
                      </a:r>
                      <a:r>
                        <a:rPr lang="ru-RU" sz="2400" b="0" i="0" kern="1200" dirty="0" smtClean="0">
                          <a:solidFill>
                            <a:schemeClr val="tx1"/>
                          </a:solidFill>
                          <a:effectLst/>
                          <a:latin typeface="+mn-lt"/>
                          <a:ea typeface="+mn-ea"/>
                          <a:cs typeface="+mn-cs"/>
                        </a:rPr>
                        <a:t>) с восстановлением личностной структуры циклоидного типа.</a:t>
                      </a:r>
                      <a:endParaRPr lang="ru-RU" sz="2400" dirty="0"/>
                    </a:p>
                  </a:txBody>
                  <a:tcPr anchor="ctr">
                    <a:solidFill>
                      <a:schemeClr val="accent2">
                        <a:lumMod val="40000"/>
                        <a:lumOff val="60000"/>
                      </a:schemeClr>
                    </a:solidFill>
                  </a:tcPr>
                </a:tc>
                <a:extLst>
                  <a:ext uri="{0D108BD9-81ED-4DB2-BD59-A6C34878D82A}">
                    <a16:rowId xmlns:a16="http://schemas.microsoft.com/office/drawing/2014/main" xmlns="" val="3071706254"/>
                  </a:ext>
                </a:extLst>
              </a:tr>
              <a:tr h="322125">
                <a:tc>
                  <a:txBody>
                    <a:bodyPr/>
                    <a:lstStyle/>
                    <a:p>
                      <a:pPr marL="800100" lvl="1" indent="-342900" algn="l">
                        <a:buFont typeface="Arial" panose="020B0604020202020204" pitchFamily="34" charset="0"/>
                        <a:buChar char="•"/>
                      </a:pPr>
                      <a:endParaRPr lang="ru-RU" sz="2400" dirty="0"/>
                    </a:p>
                  </a:txBody>
                  <a:tcPr anchor="ctr"/>
                </a:tc>
                <a:tc>
                  <a:txBody>
                    <a:bodyPr/>
                    <a:lstStyle/>
                    <a:p>
                      <a:pPr marL="800100" lvl="1" indent="-342900" algn="l">
                        <a:buFont typeface="Arial" panose="020B0604020202020204" pitchFamily="34" charset="0"/>
                        <a:buChar char="•"/>
                      </a:pPr>
                      <a:endParaRPr lang="ru-RU" sz="2400" dirty="0"/>
                    </a:p>
                  </a:txBody>
                  <a:tcPr anchor="ctr">
                    <a:solidFill>
                      <a:schemeClr val="accent2">
                        <a:lumMod val="20000"/>
                        <a:lumOff val="80000"/>
                      </a:schemeClr>
                    </a:solidFill>
                  </a:tcPr>
                </a:tc>
                <a:extLst>
                  <a:ext uri="{0D108BD9-81ED-4DB2-BD59-A6C34878D82A}">
                    <a16:rowId xmlns:a16="http://schemas.microsoft.com/office/drawing/2014/main" xmlns="" val="281441432"/>
                  </a:ext>
                </a:extLst>
              </a:tr>
              <a:tr h="1112213">
                <a:tc>
                  <a:txBody>
                    <a:bodyPr/>
                    <a:lstStyle/>
                    <a:p>
                      <a:pPr marL="800100" marR="0" lvl="1"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2400" dirty="0" smtClean="0"/>
                        <a:t>Сезонность</a:t>
                      </a:r>
                      <a:r>
                        <a:rPr lang="ru-RU" sz="2400" baseline="0" dirty="0" smtClean="0"/>
                        <a:t> не характерна, суточные колебания настроения резко не выделяются в </a:t>
                      </a:r>
                      <a:r>
                        <a:rPr lang="ru-RU" sz="2400" baseline="0" dirty="0" err="1" smtClean="0"/>
                        <a:t>кл</a:t>
                      </a:r>
                      <a:r>
                        <a:rPr lang="ru-RU" sz="2400" baseline="0" dirty="0" smtClean="0"/>
                        <a:t>. картине.</a:t>
                      </a:r>
                      <a:endParaRPr lang="ru-RU" sz="2400" dirty="0" smtClean="0"/>
                    </a:p>
                  </a:txBody>
                  <a:tcPr anchor="ctr"/>
                </a:tc>
                <a:tc>
                  <a:txBody>
                    <a:bodyPr/>
                    <a:lstStyle/>
                    <a:p>
                      <a:pPr marL="800100" marR="0" lvl="1"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2400" dirty="0" smtClean="0"/>
                        <a:t>Характерна сезонность обострений;</a:t>
                      </a:r>
                      <a:r>
                        <a:rPr lang="ru-RU" sz="2400" baseline="0" dirty="0" smtClean="0"/>
                        <a:t> суточные колебания настроения.</a:t>
                      </a:r>
                      <a:endParaRPr lang="ru-RU" sz="2400" dirty="0" smtClean="0"/>
                    </a:p>
                  </a:txBody>
                  <a:tcPr anchor="ctr">
                    <a:solidFill>
                      <a:schemeClr val="accent2">
                        <a:lumMod val="40000"/>
                        <a:lumOff val="60000"/>
                      </a:schemeClr>
                    </a:solidFill>
                  </a:tcPr>
                </a:tc>
                <a:extLst>
                  <a:ext uri="{0D108BD9-81ED-4DB2-BD59-A6C34878D82A}">
                    <a16:rowId xmlns:a16="http://schemas.microsoft.com/office/drawing/2014/main" xmlns="" val="1495411570"/>
                  </a:ext>
                </a:extLst>
              </a:tr>
            </a:tbl>
          </a:graphicData>
        </a:graphic>
      </p:graphicFrame>
      <p:pic>
        <p:nvPicPr>
          <p:cNvPr id="5" name="Рисунок 4"/>
          <p:cNvPicPr>
            <a:picLocks noChangeAspect="1"/>
          </p:cNvPicPr>
          <p:nvPr/>
        </p:nvPicPr>
        <p:blipFill>
          <a:blip r:embed="rId3" cstate="print"/>
          <a:stretch>
            <a:fillRect/>
          </a:stretch>
        </p:blipFill>
        <p:spPr>
          <a:xfrm>
            <a:off x="11220450" y="5890102"/>
            <a:ext cx="971550" cy="967898"/>
          </a:xfrm>
          <a:prstGeom prst="rect">
            <a:avLst/>
          </a:prstGeom>
        </p:spPr>
      </p:pic>
    </p:spTree>
    <p:extLst>
      <p:ext uri="{BB962C8B-B14F-4D97-AF65-F5344CB8AC3E}">
        <p14:creationId xmlns:p14="http://schemas.microsoft.com/office/powerpoint/2010/main" xmlns="" val="19977390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10" y="1"/>
            <a:ext cx="10018713" cy="1422400"/>
          </a:xfrm>
        </p:spPr>
        <p:txBody>
          <a:bodyPr>
            <a:normAutofit/>
          </a:bodyPr>
          <a:lstStyle/>
          <a:p>
            <a:r>
              <a:rPr lang="ru-RU" sz="4800" b="1" dirty="0" smtClean="0"/>
              <a:t>2. </a:t>
            </a:r>
            <a:r>
              <a:rPr lang="ru-RU" sz="4800" b="1" dirty="0"/>
              <a:t>Дифференциальный диагноз</a:t>
            </a:r>
            <a:endParaRPr lang="ru-RU" sz="4800" dirty="0"/>
          </a:p>
        </p:txBody>
      </p:sp>
      <p:graphicFrame>
        <p:nvGraphicFramePr>
          <p:cNvPr id="6" name="Объект 5"/>
          <p:cNvGraphicFramePr>
            <a:graphicFrameLocks noGrp="1"/>
          </p:cNvGraphicFramePr>
          <p:nvPr>
            <p:ph idx="1"/>
            <p:extLst>
              <p:ext uri="{D42A27DB-BD31-4B8C-83A1-F6EECF244321}">
                <p14:modId xmlns:p14="http://schemas.microsoft.com/office/powerpoint/2010/main" xmlns="" val="1827199602"/>
              </p:ext>
            </p:extLst>
          </p:nvPr>
        </p:nvGraphicFramePr>
        <p:xfrm>
          <a:off x="1484311" y="1193800"/>
          <a:ext cx="10018712" cy="5552075"/>
        </p:xfrm>
        <a:graphic>
          <a:graphicData uri="http://schemas.openxmlformats.org/drawingml/2006/table">
            <a:tbl>
              <a:tblPr firstRow="1" bandRow="1">
                <a:tableStyleId>{5C22544A-7EE6-4342-B048-85BDC9FD1C3A}</a:tableStyleId>
              </a:tblPr>
              <a:tblGrid>
                <a:gridCol w="5009356">
                  <a:extLst>
                    <a:ext uri="{9D8B030D-6E8A-4147-A177-3AD203B41FA5}">
                      <a16:colId xmlns:a16="http://schemas.microsoft.com/office/drawing/2014/main" xmlns="" val="1993921624"/>
                    </a:ext>
                  </a:extLst>
                </a:gridCol>
                <a:gridCol w="5009356">
                  <a:extLst>
                    <a:ext uri="{9D8B030D-6E8A-4147-A177-3AD203B41FA5}">
                      <a16:colId xmlns:a16="http://schemas.microsoft.com/office/drawing/2014/main" xmlns="" val="1446437407"/>
                    </a:ext>
                  </a:extLst>
                </a:gridCol>
              </a:tblGrid>
              <a:tr h="943189">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ru-RU" sz="2800" dirty="0" smtClean="0"/>
                        <a:t>Шизоаффективное расстройство (психоз).</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ru-RU" sz="2800" b="1" kern="1200" dirty="0" smtClean="0">
                          <a:solidFill>
                            <a:schemeClr val="lt1"/>
                          </a:solidFill>
                          <a:latin typeface="+mn-lt"/>
                          <a:ea typeface="+mn-ea"/>
                          <a:cs typeface="+mn-cs"/>
                        </a:rPr>
                        <a:t>Рекуррентная (циркулярная) шизофрения.</a:t>
                      </a:r>
                    </a:p>
                  </a:txBody>
                  <a:tcPr anchor="ctr">
                    <a:solidFill>
                      <a:schemeClr val="accent6"/>
                    </a:solidFill>
                  </a:tcPr>
                </a:tc>
                <a:extLst>
                  <a:ext uri="{0D108BD9-81ED-4DB2-BD59-A6C34878D82A}">
                    <a16:rowId xmlns:a16="http://schemas.microsoft.com/office/drawing/2014/main" xmlns="" val="1694461168"/>
                  </a:ext>
                </a:extLst>
              </a:tr>
              <a:tr h="1308295">
                <a:tc>
                  <a:txBody>
                    <a:bodyPr/>
                    <a:lstStyle/>
                    <a:p>
                      <a:pPr marL="800100" lvl="1" indent="-342900">
                        <a:buFont typeface="Courier New" panose="02070309020205020404" pitchFamily="49" charset="0"/>
                        <a:buChar char="o"/>
                      </a:pPr>
                      <a:r>
                        <a:rPr lang="ru-RU" sz="2000" b="0" i="0" kern="1200" dirty="0" smtClean="0">
                          <a:solidFill>
                            <a:schemeClr val="tx1"/>
                          </a:solidFill>
                          <a:effectLst/>
                          <a:latin typeface="+mn-lt"/>
                          <a:ea typeface="+mn-ea"/>
                          <a:cs typeface="+mn-cs"/>
                        </a:rPr>
                        <a:t>Развитие расстройства более характерно при шизоидной структуре личности.</a:t>
                      </a:r>
                      <a:endParaRPr lang="ru-RU" sz="2000" dirty="0"/>
                    </a:p>
                  </a:txBody>
                  <a:tcPr anchor="ctr"/>
                </a:tc>
                <a:tc>
                  <a:txBody>
                    <a:bodyPr/>
                    <a:lstStyle/>
                    <a:p>
                      <a:pPr marL="800100" lvl="1" indent="-342900">
                        <a:buFont typeface="Courier New" panose="02070309020205020404" pitchFamily="49" charset="0"/>
                        <a:buChar char="o"/>
                      </a:pPr>
                      <a:r>
                        <a:rPr lang="ru-RU" sz="2000" b="0" i="0" kern="1200" dirty="0" smtClean="0">
                          <a:solidFill>
                            <a:schemeClr val="tx1"/>
                          </a:solidFill>
                          <a:effectLst/>
                          <a:latin typeface="+mn-lt"/>
                          <a:ea typeface="+mn-ea"/>
                          <a:cs typeface="+mn-cs"/>
                        </a:rPr>
                        <a:t>Развивается чаще</a:t>
                      </a:r>
                      <a:r>
                        <a:rPr lang="ru-RU" sz="2000" b="0" i="0" kern="1200" baseline="0" dirty="0" smtClean="0">
                          <a:solidFill>
                            <a:schemeClr val="tx1"/>
                          </a:solidFill>
                          <a:effectLst/>
                          <a:latin typeface="+mn-lt"/>
                          <a:ea typeface="+mn-ea"/>
                          <a:cs typeface="+mn-cs"/>
                        </a:rPr>
                        <a:t> </a:t>
                      </a:r>
                      <a:r>
                        <a:rPr lang="ru-RU" sz="2000" b="0" i="0" kern="1200" dirty="0" smtClean="0">
                          <a:solidFill>
                            <a:schemeClr val="tx1"/>
                          </a:solidFill>
                          <a:effectLst/>
                          <a:latin typeface="+mn-lt"/>
                          <a:ea typeface="+mn-ea"/>
                          <a:cs typeface="+mn-cs"/>
                        </a:rPr>
                        <a:t>у лиц гипертимного склада, с акцентуацией признаков дизонтогенеза.</a:t>
                      </a:r>
                      <a:endParaRPr lang="ru-RU" sz="2000" dirty="0"/>
                    </a:p>
                  </a:txBody>
                  <a:tcPr anchor="ctr">
                    <a:solidFill>
                      <a:schemeClr val="accent6">
                        <a:lumMod val="40000"/>
                        <a:lumOff val="60000"/>
                      </a:schemeClr>
                    </a:solidFill>
                  </a:tcPr>
                </a:tc>
                <a:extLst>
                  <a:ext uri="{0D108BD9-81ED-4DB2-BD59-A6C34878D82A}">
                    <a16:rowId xmlns:a16="http://schemas.microsoft.com/office/drawing/2014/main" xmlns="" val="4159970439"/>
                  </a:ext>
                </a:extLst>
              </a:tr>
              <a:tr h="334680">
                <a:tc>
                  <a:txBody>
                    <a:bodyPr/>
                    <a:lstStyle/>
                    <a:p>
                      <a:pPr marL="457200" lvl="1" indent="0">
                        <a:buFont typeface="Courier New" panose="02070309020205020404" pitchFamily="49" charset="0"/>
                        <a:buNone/>
                      </a:pPr>
                      <a:r>
                        <a:rPr lang="ru-RU" sz="1600" dirty="0" smtClean="0"/>
                        <a:t> </a:t>
                      </a:r>
                      <a:endParaRPr lang="ru-RU" sz="1600" dirty="0"/>
                    </a:p>
                  </a:txBody>
                  <a:tcPr anchor="ctr"/>
                </a:tc>
                <a:tc>
                  <a:txBody>
                    <a:bodyPr/>
                    <a:lstStyle/>
                    <a:p>
                      <a:pPr marL="457200" lvl="1" indent="0">
                        <a:buFont typeface="Courier New" panose="02070309020205020404" pitchFamily="49" charset="0"/>
                        <a:buNone/>
                      </a:pPr>
                      <a:endParaRPr lang="ru-RU" sz="1600" dirty="0"/>
                    </a:p>
                  </a:txBody>
                  <a:tcPr anchor="ctr">
                    <a:solidFill>
                      <a:schemeClr val="accent6">
                        <a:lumMod val="20000"/>
                        <a:lumOff val="80000"/>
                      </a:schemeClr>
                    </a:solidFill>
                  </a:tcPr>
                </a:tc>
                <a:extLst>
                  <a:ext uri="{0D108BD9-81ED-4DB2-BD59-A6C34878D82A}">
                    <a16:rowId xmlns:a16="http://schemas.microsoft.com/office/drawing/2014/main" xmlns="" val="2792738270"/>
                  </a:ext>
                </a:extLst>
              </a:tr>
              <a:tr h="1004040">
                <a:tc>
                  <a:txBody>
                    <a:bodyPr/>
                    <a:lstStyle/>
                    <a:p>
                      <a:pPr marL="800100" lvl="1" indent="-342900">
                        <a:buFont typeface="Courier New" panose="02070309020205020404" pitchFamily="49" charset="0"/>
                        <a:buChar char="o"/>
                      </a:pPr>
                      <a:r>
                        <a:rPr lang="ru-RU" sz="2000" b="0" i="0" kern="1200" dirty="0" smtClean="0">
                          <a:solidFill>
                            <a:schemeClr val="tx1"/>
                          </a:solidFill>
                          <a:effectLst/>
                          <a:latin typeface="+mn-lt"/>
                          <a:ea typeface="+mn-ea"/>
                          <a:cs typeface="+mn-cs"/>
                        </a:rPr>
                        <a:t>На высоте развития приступа формируются шизофренические бредовые расстройства</a:t>
                      </a:r>
                      <a:endParaRPr lang="ru-RU" sz="2000" dirty="0"/>
                    </a:p>
                  </a:txBody>
                  <a:tcPr anchor="ctr"/>
                </a:tc>
                <a:tc>
                  <a:txBody>
                    <a:bodyPr/>
                    <a:lstStyle/>
                    <a:p>
                      <a:pPr marL="800100" lvl="1" indent="-342900">
                        <a:buFont typeface="Courier New" panose="02070309020205020404" pitchFamily="49" charset="0"/>
                        <a:buChar char="o"/>
                      </a:pPr>
                      <a:r>
                        <a:rPr lang="ru-RU" sz="2000" b="0" i="0" kern="1200" dirty="0" smtClean="0">
                          <a:solidFill>
                            <a:schemeClr val="tx1"/>
                          </a:solidFill>
                          <a:effectLst/>
                          <a:latin typeface="+mn-lt"/>
                          <a:ea typeface="+mn-ea"/>
                          <a:cs typeface="+mn-cs"/>
                        </a:rPr>
                        <a:t>Полное развитие приступа характеризуется формированием онейроидной кататонии.</a:t>
                      </a:r>
                      <a:endParaRPr lang="ru-RU" sz="2000" dirty="0"/>
                    </a:p>
                  </a:txBody>
                  <a:tcPr anchor="ctr">
                    <a:solidFill>
                      <a:schemeClr val="accent6">
                        <a:lumMod val="40000"/>
                        <a:lumOff val="60000"/>
                      </a:schemeClr>
                    </a:solidFill>
                  </a:tcPr>
                </a:tc>
                <a:extLst>
                  <a:ext uri="{0D108BD9-81ED-4DB2-BD59-A6C34878D82A}">
                    <a16:rowId xmlns:a16="http://schemas.microsoft.com/office/drawing/2014/main" xmlns="" val="4106791312"/>
                  </a:ext>
                </a:extLst>
              </a:tr>
              <a:tr h="395531">
                <a:tc>
                  <a:txBody>
                    <a:bodyPr/>
                    <a:lstStyle/>
                    <a:p>
                      <a:pPr marL="457200" lvl="1" indent="0">
                        <a:buFont typeface="Courier New" panose="02070309020205020404" pitchFamily="49" charset="0"/>
                        <a:buNone/>
                      </a:pPr>
                      <a:endParaRPr lang="ru-RU" sz="2000" dirty="0"/>
                    </a:p>
                  </a:txBody>
                  <a:tcPr anchor="ctr"/>
                </a:tc>
                <a:tc>
                  <a:txBody>
                    <a:bodyPr/>
                    <a:lstStyle/>
                    <a:p>
                      <a:pPr marL="457200" lvl="1" indent="0">
                        <a:buFont typeface="Courier New" panose="02070309020205020404" pitchFamily="49" charset="0"/>
                        <a:buNone/>
                      </a:pPr>
                      <a:endParaRPr lang="ru-RU" sz="2000" dirty="0"/>
                    </a:p>
                  </a:txBody>
                  <a:tcPr anchor="ctr">
                    <a:solidFill>
                      <a:schemeClr val="accent6">
                        <a:lumMod val="20000"/>
                        <a:lumOff val="80000"/>
                      </a:schemeClr>
                    </a:solidFill>
                  </a:tcPr>
                </a:tc>
                <a:extLst>
                  <a:ext uri="{0D108BD9-81ED-4DB2-BD59-A6C34878D82A}">
                    <a16:rowId xmlns:a16="http://schemas.microsoft.com/office/drawing/2014/main" xmlns="" val="3883285427"/>
                  </a:ext>
                </a:extLst>
              </a:tr>
              <a:tr h="1559195">
                <a:tc>
                  <a:txBody>
                    <a:bodyPr/>
                    <a:lstStyle/>
                    <a:p>
                      <a:pPr marL="800100" marR="0" lvl="1" indent="-342900" algn="l" defTabSz="4572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ru-RU" sz="2000" b="0" i="0" kern="1200" dirty="0" smtClean="0">
                          <a:solidFill>
                            <a:schemeClr val="tx1"/>
                          </a:solidFill>
                          <a:effectLst/>
                          <a:latin typeface="+mn-lt"/>
                          <a:ea typeface="+mn-ea"/>
                          <a:cs typeface="+mn-cs"/>
                        </a:rPr>
                        <a:t>Длительный </a:t>
                      </a:r>
                      <a:r>
                        <a:rPr lang="ru-RU" sz="2000" b="0" i="0" kern="1200" dirty="0" err="1" smtClean="0">
                          <a:solidFill>
                            <a:schemeClr val="tx1"/>
                          </a:solidFill>
                          <a:effectLst/>
                          <a:latin typeface="+mn-lt"/>
                          <a:ea typeface="+mn-ea"/>
                          <a:cs typeface="+mn-cs"/>
                        </a:rPr>
                        <a:t>катамнез</a:t>
                      </a:r>
                      <a:r>
                        <a:rPr lang="ru-RU" sz="2000" b="0" i="0" kern="1200" dirty="0" smtClean="0">
                          <a:solidFill>
                            <a:schemeClr val="tx1"/>
                          </a:solidFill>
                          <a:effectLst/>
                          <a:latin typeface="+mn-lt"/>
                          <a:ea typeface="+mn-ea"/>
                          <a:cs typeface="+mn-cs"/>
                        </a:rPr>
                        <a:t> не обнаруживает </a:t>
                      </a:r>
                      <a:r>
                        <a:rPr lang="ru-RU" sz="2000" b="0" i="0" kern="1200" dirty="0" err="1" smtClean="0">
                          <a:solidFill>
                            <a:schemeClr val="tx1"/>
                          </a:solidFill>
                          <a:effectLst/>
                          <a:latin typeface="+mn-lt"/>
                          <a:ea typeface="+mn-ea"/>
                          <a:cs typeface="+mn-cs"/>
                        </a:rPr>
                        <a:t>прогредиентности</a:t>
                      </a:r>
                      <a:r>
                        <a:rPr lang="ru-RU" sz="2000" b="0" i="0" kern="1200" dirty="0" smtClean="0">
                          <a:solidFill>
                            <a:schemeClr val="tx1"/>
                          </a:solidFill>
                          <a:effectLst/>
                          <a:latin typeface="+mn-lt"/>
                          <a:ea typeface="+mn-ea"/>
                          <a:cs typeface="+mn-cs"/>
                        </a:rPr>
                        <a:t>.</a:t>
                      </a:r>
                      <a:endParaRPr lang="ru-RU" sz="2000" dirty="0" smtClean="0"/>
                    </a:p>
                  </a:txBody>
                  <a:tcPr anchor="ctr"/>
                </a:tc>
                <a:tc>
                  <a:txBody>
                    <a:bodyPr/>
                    <a:lstStyle/>
                    <a:p>
                      <a:pPr marL="800100" marR="0" lvl="1" indent="-342900" algn="l" defTabSz="4572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ru-RU" sz="2000" b="0" i="0" kern="1200" dirty="0" smtClean="0">
                          <a:solidFill>
                            <a:schemeClr val="tx1"/>
                          </a:solidFill>
                          <a:effectLst/>
                          <a:latin typeface="+mn-lt"/>
                          <a:ea typeface="+mn-ea"/>
                          <a:cs typeface="+mn-cs"/>
                        </a:rPr>
                        <a:t>Прослеживается прогредиентность заболевания с усложнением психопатологической картины в последующих приступах</a:t>
                      </a:r>
                      <a:endParaRPr lang="ru-RU" sz="2000" dirty="0" smtClean="0"/>
                    </a:p>
                  </a:txBody>
                  <a:tcPr anchor="ctr">
                    <a:solidFill>
                      <a:schemeClr val="accent6">
                        <a:lumMod val="40000"/>
                        <a:lumOff val="60000"/>
                      </a:schemeClr>
                    </a:solidFill>
                  </a:tcPr>
                </a:tc>
                <a:extLst>
                  <a:ext uri="{0D108BD9-81ED-4DB2-BD59-A6C34878D82A}">
                    <a16:rowId xmlns:a16="http://schemas.microsoft.com/office/drawing/2014/main" xmlns="" val="2376985644"/>
                  </a:ext>
                </a:extLst>
              </a:tr>
            </a:tbl>
          </a:graphicData>
        </a:graphic>
      </p:graphicFrame>
      <p:pic>
        <p:nvPicPr>
          <p:cNvPr id="7" name="Рисунок 6"/>
          <p:cNvPicPr>
            <a:picLocks noChangeAspect="1"/>
          </p:cNvPicPr>
          <p:nvPr/>
        </p:nvPicPr>
        <p:blipFill>
          <a:blip r:embed="rId3" cstate="print"/>
          <a:stretch>
            <a:fillRect/>
          </a:stretch>
        </p:blipFill>
        <p:spPr>
          <a:xfrm>
            <a:off x="11220450" y="5890102"/>
            <a:ext cx="971550" cy="967898"/>
          </a:xfrm>
          <a:prstGeom prst="rect">
            <a:avLst/>
          </a:prstGeom>
        </p:spPr>
      </p:pic>
    </p:spTree>
    <p:extLst>
      <p:ext uri="{BB962C8B-B14F-4D97-AF65-F5344CB8AC3E}">
        <p14:creationId xmlns:p14="http://schemas.microsoft.com/office/powerpoint/2010/main" xmlns="" val="20067315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араллакс">
  <a:themeElements>
    <a:clrScheme name="Параллакс">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Параллакс">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Параллакс">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xmlns="" name="Parallax" id="{3388167B-A2EB-4685-9635-1831D9AEF8C4}" vid="{93B4CCAC-FD5A-4D59-B1AC-EAF45910B5A9}"/>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TM03457496[[fn=Параллакс]]</Template>
  <TotalTime>577</TotalTime>
  <Words>1912</Words>
  <Application>Microsoft Office PowerPoint</Application>
  <PresentationFormat>Произвольный</PresentationFormat>
  <Paragraphs>440</Paragraphs>
  <Slides>22</Slides>
  <Notes>11</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Параллакс</vt:lpstr>
      <vt:lpstr>Шизоаффективное расстройство.</vt:lpstr>
      <vt:lpstr>Классифицируется по принципу характеристики аффективной составляющей</vt:lpstr>
      <vt:lpstr>Аффектдоминантная форма</vt:lpstr>
      <vt:lpstr>Шизодоминантная форма.</vt:lpstr>
      <vt:lpstr>Шизоаффективное расстройство. Маниакальный тип (F25.0)</vt:lpstr>
      <vt:lpstr>Шизоаффективное расстройство. Депрессивный тип (F25.1)</vt:lpstr>
      <vt:lpstr>Шизоаффективное расстройство. Смешанный тип (F25.2)</vt:lpstr>
      <vt:lpstr>1. Дифференциальный диагноз</vt:lpstr>
      <vt:lpstr>2. Дифференциальный диагноз</vt:lpstr>
      <vt:lpstr>Общие аспекты лечения</vt:lpstr>
      <vt:lpstr>В ходе терапии при назначении антипсихотиков, важно учитывать средние суточные дозировки.</vt:lpstr>
      <vt:lpstr>Антипсихотики распределяются по воздействию на спектр психопатологической симптоматики.</vt:lpstr>
      <vt:lpstr>При возникновении побочных экстрапирамидных эффектов, для их купирования прибегают к назначению корректоров холинолитического действия.</vt:lpstr>
      <vt:lpstr>В терапии маниакального типа шизоаффективного расстройства подключаем норомотимические средства в комбинации с другими ЛС в зависимости от текущего состояния пациента.</vt:lpstr>
      <vt:lpstr>Осуществление выбора нормотимического средства при обострении маниакального состояния.</vt:lpstr>
      <vt:lpstr>Терапевтическая стратегия при обострении маниакальной симптоматики во время поддерживающей терапии.</vt:lpstr>
      <vt:lpstr>В терапии депрессивного типа шизоаффективного расстройства подключаем антидепрессанты в комбинации с другими ЛС в зависимости от текущего состояния пациента.</vt:lpstr>
      <vt:lpstr>Терапия направлена:</vt:lpstr>
      <vt:lpstr>Предотвращение формирования психического дефекта, явлений госпитализма. </vt:lpstr>
      <vt:lpstr>Приспособление больного к  условиям жизни в обществе и трудовой деятельности во внебольничных условиях.</vt:lpstr>
      <vt:lpstr>Более полное восстановление индивидуальной и общественной ценности пациента.</vt:lpstr>
      <vt:lpstr>Благодарю за внимание</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Шизоаффективное расстройство.</dc:title>
  <dc:creator>Протасюк Сергей</dc:creator>
  <cp:lastModifiedBy>Виталий</cp:lastModifiedBy>
  <cp:revision>60</cp:revision>
  <dcterms:created xsi:type="dcterms:W3CDTF">2018-06-16T07:36:07Z</dcterms:created>
  <dcterms:modified xsi:type="dcterms:W3CDTF">2020-03-21T06:47:39Z</dcterms:modified>
</cp:coreProperties>
</file>