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11" r:id="rId3"/>
    <p:sldId id="312" r:id="rId4"/>
    <p:sldId id="349" r:id="rId5"/>
    <p:sldId id="350" r:id="rId6"/>
    <p:sldId id="313" r:id="rId7"/>
    <p:sldId id="351" r:id="rId8"/>
    <p:sldId id="35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53" r:id="rId44"/>
  </p:sldIdLst>
  <p:sldSz cx="12190413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0044A8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6" autoAdjust="0"/>
    <p:restoredTop sz="95596" autoAdjust="0"/>
  </p:normalViewPr>
  <p:slideViewPr>
    <p:cSldViewPr>
      <p:cViewPr>
        <p:scale>
          <a:sx n="100" d="100"/>
          <a:sy n="100" d="100"/>
        </p:scale>
        <p:origin x="-1134" y="-3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5FFE5D-1C5A-4964-ABB7-637D29886D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700B4-7063-42AF-84A2-E99258D4953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628" y="5334000"/>
            <a:ext cx="10361851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628" y="5867400"/>
            <a:ext cx="10361851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3289" y="1417638"/>
            <a:ext cx="2438083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041" y="1417638"/>
            <a:ext cx="7111074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7813"/>
            <a:ext cx="109713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521" y="1600201"/>
            <a:ext cx="10971372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3941763"/>
            <a:ext cx="10971372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521" y="6243638"/>
            <a:ext cx="284443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058" y="6248400"/>
            <a:ext cx="386029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463" y="6243638"/>
            <a:ext cx="284443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7CCD-55F8-49F6-99EE-7756F3DF9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7813"/>
            <a:ext cx="109713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521" y="1600201"/>
            <a:ext cx="5384099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6793" y="1600201"/>
            <a:ext cx="5384099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521" y="3941763"/>
            <a:ext cx="10971372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521" y="6243638"/>
            <a:ext cx="284443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058" y="6248400"/>
            <a:ext cx="386029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463" y="6243638"/>
            <a:ext cx="284443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6AD1-FF81-43DB-8628-1ADB11918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7813"/>
            <a:ext cx="109713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521" y="1600201"/>
            <a:ext cx="5384099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521" y="6243638"/>
            <a:ext cx="284443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058" y="6248400"/>
            <a:ext cx="386029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463" y="6243638"/>
            <a:ext cx="284443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05FFF-2C83-4B57-9080-B6FAAFB00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042" y="2438400"/>
            <a:ext cx="477457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2438400"/>
            <a:ext cx="477457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042" y="1417638"/>
            <a:ext cx="975233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042" y="2438400"/>
            <a:ext cx="975233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31736" y="2133600"/>
            <a:ext cx="8126942" cy="1447800"/>
          </a:xfrm>
        </p:spPr>
        <p:txBody>
          <a:bodyPr/>
          <a:lstStyle/>
          <a:p>
            <a:pPr algn="ctr"/>
            <a:r>
              <a:rPr lang="ru-RU" sz="5400" b="1" dirty="0" smtClean="0"/>
              <a:t>ШИЗОФРЕНИЯ</a:t>
            </a:r>
            <a:r>
              <a:rPr lang="ru-RU" sz="5400" dirty="0" smtClean="0"/>
              <a:t>.</a:t>
            </a:r>
            <a:br>
              <a:rPr lang="ru-RU" sz="5400" dirty="0" smtClean="0"/>
            </a:br>
            <a:r>
              <a:rPr lang="ru-RU" sz="4400" dirty="0" smtClean="0"/>
              <a:t>Систематика, клиника и диагностика.</a:t>
            </a:r>
            <a:endParaRPr lang="ru-RU" sz="44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9521" y="5105400"/>
            <a:ext cx="6541764" cy="4699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300" dirty="0" smtClean="0"/>
              <a:t>Доцент </a:t>
            </a:r>
            <a:r>
              <a:rPr lang="ru-RU" sz="2300" dirty="0" smtClean="0"/>
              <a:t>кафедры неврологии. психиатрии,</a:t>
            </a:r>
          </a:p>
          <a:p>
            <a:pPr algn="ctr">
              <a:lnSpc>
                <a:spcPct val="90000"/>
              </a:lnSpc>
            </a:pPr>
            <a:r>
              <a:rPr lang="ru-RU" sz="2300" dirty="0" smtClean="0"/>
              <a:t>мануальной медицины и медицинской реабилитации Института НМФО </a:t>
            </a:r>
            <a:r>
              <a:rPr lang="ru-RU" sz="2300" dirty="0" err="1" smtClean="0"/>
              <a:t>ВолгГМУ</a:t>
            </a:r>
            <a:r>
              <a:rPr lang="ru-RU" sz="2300" dirty="0" smtClean="0"/>
              <a:t> </a:t>
            </a:r>
            <a:r>
              <a:rPr lang="ru-RU" sz="2300" dirty="0" smtClean="0"/>
              <a:t>к.м.н. Ростовщиков В.В.</a:t>
            </a:r>
            <a:endParaRPr lang="ru-RU" sz="23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389" y="7620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DDEE00"/>
                </a:solidFill>
              </a:rPr>
              <a:t>МКБ-10</a:t>
            </a:r>
            <a:br>
              <a:rPr lang="ru-RU" sz="4000" b="1" dirty="0" smtClean="0">
                <a:solidFill>
                  <a:srgbClr val="DDEE00"/>
                </a:solidFill>
              </a:rPr>
            </a:br>
            <a:endParaRPr lang="ru-RU" sz="4000" b="1" dirty="0" smtClean="0">
              <a:solidFill>
                <a:srgbClr val="DDEE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81" y="1600200"/>
            <a:ext cx="975233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Структура раздела </a:t>
            </a:r>
            <a:r>
              <a:rPr lang="en-US" sz="2000" b="1" dirty="0" smtClean="0"/>
              <a:t>F</a:t>
            </a:r>
            <a:r>
              <a:rPr lang="ru-RU" sz="2000" b="1" dirty="0" smtClean="0"/>
              <a:t>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Шизофрения, </a:t>
            </a:r>
            <a:r>
              <a:rPr lang="ru-RU" sz="2000" b="1" dirty="0" err="1" smtClean="0"/>
              <a:t>шизотипические</a:t>
            </a:r>
            <a:r>
              <a:rPr lang="ru-RU" sz="2000" b="1" dirty="0" smtClean="0"/>
              <a:t> и бредовые расстройства (</a:t>
            </a:r>
            <a:r>
              <a:rPr lang="en-US" sz="2000" b="1" dirty="0" smtClean="0"/>
              <a:t>F</a:t>
            </a:r>
            <a:r>
              <a:rPr lang="ru-RU" sz="2000" b="1" dirty="0" smtClean="0"/>
              <a:t>2):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 — шизофрения,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в частности выделяют формы: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20.0 — параноидная,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20.1 — </a:t>
            </a:r>
            <a:r>
              <a:rPr lang="ru-RU" sz="2000" dirty="0" err="1" smtClean="0"/>
              <a:t>гебефреническая</a:t>
            </a:r>
            <a:r>
              <a:rPr lang="ru-RU" sz="2000" dirty="0" smtClean="0"/>
              <a:t>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20.2 — </a:t>
            </a:r>
            <a:r>
              <a:rPr lang="ru-RU" sz="2000" dirty="0" err="1" smtClean="0"/>
              <a:t>кататоническая</a:t>
            </a:r>
            <a:r>
              <a:rPr lang="ru-RU" sz="2000" dirty="0" smtClean="0"/>
              <a:t>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20.3 — недифференцированная,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20.4 — </a:t>
            </a:r>
            <a:r>
              <a:rPr lang="ru-RU" sz="2000" dirty="0" err="1" smtClean="0"/>
              <a:t>постшизофреническая</a:t>
            </a:r>
            <a:r>
              <a:rPr lang="ru-RU" sz="2000" dirty="0" smtClean="0"/>
              <a:t> депрессия,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20.5 — </a:t>
            </a:r>
            <a:r>
              <a:rPr lang="ru-RU" sz="2000" dirty="0" err="1" smtClean="0"/>
              <a:t>резидуальная</a:t>
            </a:r>
            <a:r>
              <a:rPr lang="ru-RU" sz="2000" dirty="0" smtClean="0"/>
              <a:t> (остаточная),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20.6 — простая,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20.8 — другая,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</a:t>
            </a:r>
            <a:r>
              <a:rPr lang="ru-RU" sz="2000" dirty="0" smtClean="0"/>
              <a:t>20.9 — </a:t>
            </a:r>
            <a:r>
              <a:rPr lang="ru-RU" sz="2000" dirty="0" err="1" smtClean="0"/>
              <a:t>неуточненная</a:t>
            </a:r>
            <a:r>
              <a:rPr lang="ru-RU" sz="2000" dirty="0" smtClean="0"/>
              <a:t>; </a:t>
            </a:r>
          </a:p>
        </p:txBody>
      </p:sp>
      <p:pic>
        <p:nvPicPr>
          <p:cNvPr id="10244" name="Picture 4" descr="Шизофре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8406" y="2590800"/>
            <a:ext cx="300915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628" y="5334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DDEE00"/>
                </a:solidFill>
              </a:rPr>
              <a:t>МКБ-10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042" y="1524000"/>
            <a:ext cx="975233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/>
              <a:t>также выделяют типы течения: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20.*0 — непрерывный,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20.*1 — эпизодический с нарастающим дефектом,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20.*2 — эпизодический со стабильным дефектом,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20.*3 — эпизодический </a:t>
            </a:r>
            <a:r>
              <a:rPr lang="ru-RU" sz="1800" b="1" dirty="0" err="1" smtClean="0"/>
              <a:t>ремиттирующий</a:t>
            </a:r>
            <a:r>
              <a:rPr lang="ru-RU" sz="1800" b="1" dirty="0" smtClean="0"/>
              <a:t>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20.**4 — неполная ремиссия,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20.**5 — полная ремиссия,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20.* 8 —другой тип ремиссии,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20.*9 — период наблюдения менее года.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21 — </a:t>
            </a:r>
            <a:r>
              <a:rPr lang="ru-RU" sz="1800" b="1" dirty="0" err="1" smtClean="0"/>
              <a:t>шизотипическое</a:t>
            </a:r>
            <a:r>
              <a:rPr lang="ru-RU" sz="1800" b="1" dirty="0" smtClean="0"/>
              <a:t> расстройство,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22 — хронические бредовые расстройства,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23 — острые и транзиторные бредовые расстройства,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24 — индуцированный бред,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25 — </a:t>
            </a:r>
            <a:r>
              <a:rPr lang="ru-RU" sz="1800" b="1" dirty="0" err="1" smtClean="0"/>
              <a:t>шизоаффективные</a:t>
            </a:r>
            <a:r>
              <a:rPr lang="ru-RU" sz="1800" b="1" dirty="0" smtClean="0"/>
              <a:t> психозы,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28 — другие неорганические психозы, 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</a:t>
            </a:r>
            <a:r>
              <a:rPr lang="ru-RU" sz="1800" b="1" dirty="0" smtClean="0"/>
              <a:t>29 — </a:t>
            </a:r>
            <a:r>
              <a:rPr lang="ru-RU" sz="1800" b="1" dirty="0" err="1" smtClean="0"/>
              <a:t>неуточненный</a:t>
            </a:r>
            <a:r>
              <a:rPr lang="ru-RU" sz="1800" b="1" dirty="0" smtClean="0"/>
              <a:t> бредовый психоз.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 smtClean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2" y="4572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DDEE00"/>
                </a:solidFill>
              </a:rPr>
              <a:t>Диагностика </a:t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smtClean="0">
                <a:solidFill>
                  <a:srgbClr val="DDEE00"/>
                </a:solidFill>
              </a:rPr>
              <a:t>в соответствии с МКБ-10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81" y="1371600"/>
            <a:ext cx="975233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i="1" u="sng" dirty="0" smtClean="0">
                <a:solidFill>
                  <a:schemeClr val="hlink"/>
                </a:solidFill>
              </a:rPr>
              <a:t>     </a:t>
            </a:r>
            <a:r>
              <a:rPr lang="ru-RU" sz="2000" i="1" u="sng" dirty="0" smtClean="0">
                <a:solidFill>
                  <a:schemeClr val="hlink"/>
                </a:solidFill>
              </a:rPr>
              <a:t>Общими для параноидной, гебефренной, </a:t>
            </a:r>
            <a:r>
              <a:rPr lang="ru-RU" sz="2000" i="1" u="sng" dirty="0" err="1" smtClean="0">
                <a:solidFill>
                  <a:schemeClr val="hlink"/>
                </a:solidFill>
              </a:rPr>
              <a:t>кататонической</a:t>
            </a:r>
            <a:r>
              <a:rPr lang="ru-RU" sz="2000" i="1" u="sng" dirty="0" smtClean="0">
                <a:solidFill>
                  <a:schemeClr val="hlink"/>
                </a:solidFill>
              </a:rPr>
              <a:t> и недифференцированной шизофрении являются диагностические критерии:</a:t>
            </a:r>
            <a:r>
              <a:rPr lang="ru-RU" sz="20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- наблюдающийся большую часть времени на протяжении не менее месяца </a:t>
            </a:r>
            <a:r>
              <a:rPr lang="ru-RU" sz="2000" dirty="0" err="1" smtClean="0"/>
              <a:t>психотический</a:t>
            </a:r>
            <a:r>
              <a:rPr lang="ru-RU" sz="2000" dirty="0" smtClean="0"/>
              <a:t> эпизод, сопровождаемый, по меньшей мере, одним из следующих признаков: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а) слуховые псевдогаллюцинации, ощущения приема, передачи мыслей на расстоянии или их отнятия;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б) бред воздействия, контроля со стороны, чувство </a:t>
            </a:r>
            <a:r>
              <a:rPr lang="ru-RU" sz="2000" dirty="0" err="1" smtClean="0"/>
              <a:t>сделанности</a:t>
            </a:r>
            <a:r>
              <a:rPr lang="ru-RU" sz="2000" dirty="0" smtClean="0"/>
              <a:t> отдельных движений, мыслей, поступков или ощущений; бредовое восприятие;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в) вербальные галлюцинации комментирующей или диалоговой формы, обсуждающие поведение больного, или другие голоса, идущие из определенных частей тела;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г) стойкий, неадекватный для данной культуры, вычурный бред нереалистичного содержания (например, возможность управления погодой, контакта с инопланетянами).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628" y="4572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DDEE00"/>
                </a:solidFill>
              </a:rPr>
              <a:t>Диагностика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628" y="1676400"/>
            <a:ext cx="975233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- если нет ни одного из вышеуказанных признаков, то должны наблюдаться по меньшей мере два из следующих: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/>
              <a:t>д</a:t>
            </a:r>
            <a:r>
              <a:rPr lang="ru-RU" sz="2000" dirty="0" smtClean="0"/>
              <a:t>) стойкие, ежедневные галлюцинации в любой сфере на протяжении не менее месяца, сопровождаемые транзиторными, рудиментарными бредовыми идеями без отчетливой аффективной окраски или длительно сохраняющимися </a:t>
            </a:r>
            <a:r>
              <a:rPr lang="ru-RU" sz="2000" dirty="0" err="1" smtClean="0"/>
              <a:t>сверхценными</a:t>
            </a:r>
            <a:r>
              <a:rPr lang="ru-RU" sz="2000" dirty="0" smtClean="0"/>
              <a:t> идеями;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е) неологизмы, обрывы, эпизоды неуправляемого потока мыслей, приводящие к </a:t>
            </a:r>
            <a:r>
              <a:rPr lang="ru-RU" sz="2000" dirty="0" err="1" smtClean="0"/>
              <a:t>разорванности</a:t>
            </a:r>
            <a:r>
              <a:rPr lang="ru-RU" sz="2000" dirty="0" smtClean="0"/>
              <a:t> речи;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ж) такие </a:t>
            </a:r>
            <a:r>
              <a:rPr lang="ru-RU" sz="2000" dirty="0" err="1" smtClean="0"/>
              <a:t>кататонические</a:t>
            </a:r>
            <a:r>
              <a:rPr lang="ru-RU" sz="2000" dirty="0" smtClean="0"/>
              <a:t> симптомы как возбуждение, стереотипии, восковая гибкость, негативизм, </a:t>
            </a:r>
            <a:r>
              <a:rPr lang="ru-RU" sz="2000" dirty="0" err="1" smtClean="0"/>
              <a:t>мутизм</a:t>
            </a:r>
            <a:r>
              <a:rPr lang="ru-RU" sz="2000" dirty="0" smtClean="0"/>
              <a:t>, ступор;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/>
              <a:t>з</a:t>
            </a:r>
            <a:r>
              <a:rPr lang="ru-RU" sz="2000" dirty="0" smtClean="0"/>
              <a:t>) такие негативные симптомы как нарастающая апатия, обеднение речи, уплощение и неадекватность аффекта (не вызванные депрессией или терапией нейролептиками).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42" y="685800"/>
            <a:ext cx="9752330" cy="715962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Диагностика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042" y="1752600"/>
            <a:ext cx="9752330" cy="4191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Критерии диагноза «Шизофрения»:</a:t>
            </a:r>
          </a:p>
          <a:p>
            <a:pPr>
              <a:defRPr/>
            </a:pPr>
            <a:r>
              <a:rPr lang="ru-RU" dirty="0" smtClean="0"/>
              <a:t>1 четкий симптом (или 2 менее отчетливых) из группы а - г.</a:t>
            </a:r>
          </a:p>
          <a:p>
            <a:pPr>
              <a:defRPr/>
            </a:pPr>
            <a:r>
              <a:rPr lang="ru-RU" dirty="0" smtClean="0"/>
              <a:t>Или 2 симптома из группы </a:t>
            </a:r>
            <a:r>
              <a:rPr lang="ru-RU" dirty="0" err="1" smtClean="0"/>
              <a:t>д</a:t>
            </a:r>
            <a:r>
              <a:rPr lang="ru-RU" dirty="0" smtClean="0"/>
              <a:t> - и.</a:t>
            </a:r>
          </a:p>
          <a:p>
            <a:pPr>
              <a:defRPr/>
            </a:pPr>
            <a:r>
              <a:rPr lang="ru-RU" dirty="0" smtClean="0"/>
              <a:t>Симптомы должны отмечаться не менее 1 месяца.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yzz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406" y="0"/>
            <a:ext cx="3352007" cy="187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Диагностика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21" y="1447801"/>
            <a:ext cx="10971372" cy="2189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Диагноз </a:t>
            </a:r>
            <a:r>
              <a:rPr lang="ru-RU" sz="2000" i="1" u="sng" dirty="0" smtClean="0">
                <a:solidFill>
                  <a:schemeClr val="hlink"/>
                </a:solidFill>
              </a:rPr>
              <a:t>параноидной формы</a:t>
            </a:r>
            <a:r>
              <a:rPr lang="ru-RU" sz="2000" i="1" u="sng" dirty="0" smtClean="0"/>
              <a:t> (F20.0)</a:t>
            </a:r>
            <a:r>
              <a:rPr lang="ru-RU" sz="2000" dirty="0" smtClean="0"/>
              <a:t> ставится при наличии общих критериев шизофрении, а также следующих признаков: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доминирование галлюцинаторных или бредовых феноменов (идеи преследования, отношения, происхождения, передачи мыслей, угрожающие или преследующие голоса, галлюцинации запаха и вкуса, </a:t>
            </a:r>
            <a:r>
              <a:rPr lang="ru-RU" sz="2000" dirty="0" err="1" smtClean="0"/>
              <a:t>сенестезии</a:t>
            </a:r>
            <a:r>
              <a:rPr lang="ru-RU" sz="2000" dirty="0" smtClean="0"/>
              <a:t>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/>
              <a:t>кататонические</a:t>
            </a:r>
            <a:r>
              <a:rPr lang="ru-RU" sz="2000" dirty="0" smtClean="0"/>
              <a:t> симптомы, уплощенный или неадекватный аффект, </a:t>
            </a:r>
            <a:r>
              <a:rPr lang="ru-RU" sz="2000" dirty="0" err="1" smtClean="0"/>
              <a:t>разорванность</a:t>
            </a:r>
            <a:r>
              <a:rPr lang="ru-RU" sz="2000" dirty="0" smtClean="0"/>
              <a:t> речи могут быть представлены в легкой форме, но не доминируют в клинической картине. </a:t>
            </a:r>
          </a:p>
        </p:txBody>
      </p:sp>
      <p:pic>
        <p:nvPicPr>
          <p:cNvPr id="15364" name="Picture 5" descr="1375113631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33005" y="4343400"/>
            <a:ext cx="4292349" cy="2514600"/>
          </a:xfr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215" y="3048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Диагностика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81" y="1676401"/>
            <a:ext cx="10971372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Диагноз </a:t>
            </a:r>
            <a:r>
              <a:rPr lang="ru-RU" sz="2000" i="1" u="sng" dirty="0" smtClean="0">
                <a:solidFill>
                  <a:schemeClr val="hlink"/>
                </a:solidFill>
              </a:rPr>
              <a:t>гебефренной формы</a:t>
            </a:r>
            <a:r>
              <a:rPr lang="ru-RU" sz="2000" i="1" u="sng" dirty="0" smtClean="0"/>
              <a:t> (F20.1)</a:t>
            </a:r>
            <a:r>
              <a:rPr lang="ru-RU" sz="2000" dirty="0" smtClean="0"/>
              <a:t> ставится при наличии общих критериев шизофрении и: </a:t>
            </a:r>
          </a:p>
          <a:p>
            <a:pPr eaLnBrk="1" hangingPunct="1">
              <a:defRPr/>
            </a:pPr>
            <a:r>
              <a:rPr lang="ru-RU" sz="2000" dirty="0" smtClean="0"/>
              <a:t>одного из следующих признаков – а) отчетливое и стойкое уплощение или поверхностность аффекта, б) отчетливая и стойкая неадекватность аффекта, а также: </a:t>
            </a:r>
          </a:p>
          <a:p>
            <a:pPr eaLnBrk="1" hangingPunct="1">
              <a:defRPr/>
            </a:pPr>
            <a:r>
              <a:rPr lang="ru-RU" sz="2000" dirty="0" smtClean="0"/>
              <a:t>одного из двух других признаков: а) отсутствие целенаправленности, собранности поведения, б) отчетливые нарушения мышления, проявляющиеся в бессвязной или разорванной речи; </a:t>
            </a:r>
          </a:p>
          <a:p>
            <a:pPr eaLnBrk="1" hangingPunct="1">
              <a:defRPr/>
            </a:pPr>
            <a:r>
              <a:rPr lang="ru-RU" sz="2000" dirty="0" smtClean="0"/>
              <a:t>галлюцинаторно-бредовые феномены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могут присутствовать в легкой форме,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но не определяют клиническую картину.</a:t>
            </a:r>
            <a:r>
              <a:rPr lang="ru-RU" sz="2800" dirty="0" smtClean="0"/>
              <a:t> </a:t>
            </a:r>
          </a:p>
        </p:txBody>
      </p:sp>
      <p:pic>
        <p:nvPicPr>
          <p:cNvPr id="16388" name="Picture 4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1933" y="0"/>
            <a:ext cx="233848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628" y="4572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DDEE00"/>
                </a:solidFill>
              </a:rPr>
              <a:t>Диагностика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173" y="1828801"/>
            <a:ext cx="1097137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Диагноз </a:t>
            </a:r>
            <a:r>
              <a:rPr lang="ru-RU" sz="1800" i="1" u="sng" dirty="0" err="1" smtClean="0">
                <a:solidFill>
                  <a:schemeClr val="hlink"/>
                </a:solidFill>
              </a:rPr>
              <a:t>кататонической</a:t>
            </a:r>
            <a:r>
              <a:rPr lang="ru-RU" sz="1800" i="1" u="sng" dirty="0" smtClean="0">
                <a:solidFill>
                  <a:schemeClr val="hlink"/>
                </a:solidFill>
              </a:rPr>
              <a:t> формы</a:t>
            </a:r>
            <a:r>
              <a:rPr lang="ru-RU" sz="1800" i="1" u="sng" dirty="0" smtClean="0"/>
              <a:t> (F20.2)</a:t>
            </a:r>
            <a:r>
              <a:rPr lang="ru-RU" sz="1800" dirty="0" smtClean="0"/>
              <a:t> ставится при наличии общих критериев шизофрении, а также наличия не менее одного из следующих признаков в течение не менее двух недель: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а) ступор (отчетливое снижение реакции на окружающее, спонтанной подвижности и активности) или </a:t>
            </a:r>
            <a:r>
              <a:rPr lang="ru-RU" sz="1800" dirty="0" err="1" smtClean="0"/>
              <a:t>мутизм</a:t>
            </a:r>
            <a:r>
              <a:rPr lang="ru-RU" sz="1800" dirty="0" smtClean="0"/>
              <a:t>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б) возбуждение (внешне бессмысленная двигательная активность, не вызванная внешними стимулами);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в) стереотипии (добровольное принятие и удержание бессмысленных и вычурных поз, выполнение стереотипных движений);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г) негативизм (внешне немотивированное сопротивление обращениям со стороны, выполнение противоположного требуемому);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err="1" smtClean="0"/>
              <a:t>д</a:t>
            </a:r>
            <a:r>
              <a:rPr lang="ru-RU" sz="1800" dirty="0" smtClean="0"/>
              <a:t>) ригидность (сохранение позы, несмотря на внешние попытки изменить ее);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е) восковая гибкость,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застывание конечностей или тела в заданных извне позах);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ж) </a:t>
            </a:r>
            <a:r>
              <a:rPr lang="ru-RU" sz="1800" dirty="0" err="1" smtClean="0"/>
              <a:t>автоматоподобность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(немедленное следование указаниям).</a:t>
            </a:r>
            <a:r>
              <a:rPr lang="ru-RU" sz="2000" dirty="0" smtClean="0"/>
              <a:t> </a:t>
            </a:r>
          </a:p>
        </p:txBody>
      </p:sp>
      <p:pic>
        <p:nvPicPr>
          <p:cNvPr id="17412" name="Picture 4" descr="p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1245" y="0"/>
            <a:ext cx="216916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628" y="3810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Диагностика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47" y="1676400"/>
            <a:ext cx="975233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u="sng" dirty="0" smtClean="0">
                <a:solidFill>
                  <a:schemeClr val="hlink"/>
                </a:solidFill>
              </a:rPr>
              <a:t>Недифференцированная форма</a:t>
            </a:r>
            <a:r>
              <a:rPr lang="ru-RU" sz="2400" i="1" u="sng" dirty="0" smtClean="0"/>
              <a:t> (F20.3)</a:t>
            </a:r>
            <a:r>
              <a:rPr lang="ru-RU" sz="2400" dirty="0" smtClean="0"/>
              <a:t> диагностируется тогда, когда состояние соответствует общим критериям шизофрении, но не специфическим критериям отдельных типов, или симптомы столь многочисленны, что соответствуют специфическим критериям более чем одного подтипа</a:t>
            </a:r>
            <a:r>
              <a:rPr lang="ru-RU" dirty="0" smtClean="0"/>
              <a:t>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006" y="4191000"/>
            <a:ext cx="1633115" cy="229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2" y="4572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Диагностика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455" y="1752600"/>
            <a:ext cx="975233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Диагноз </a:t>
            </a:r>
            <a:r>
              <a:rPr lang="ru-RU" sz="2800" i="1" u="sng" dirty="0" err="1" smtClean="0">
                <a:solidFill>
                  <a:schemeClr val="hlink"/>
                </a:solidFill>
              </a:rPr>
              <a:t>постшизофренической</a:t>
            </a:r>
            <a:r>
              <a:rPr lang="ru-RU" sz="2800" i="1" u="sng" dirty="0" smtClean="0">
                <a:solidFill>
                  <a:schemeClr val="hlink"/>
                </a:solidFill>
              </a:rPr>
              <a:t> депрессии</a:t>
            </a:r>
            <a:r>
              <a:rPr lang="ru-RU" sz="2800" i="1" u="sng" dirty="0" smtClean="0"/>
              <a:t> (F20.4)</a:t>
            </a:r>
            <a:r>
              <a:rPr lang="ru-RU" sz="2800" dirty="0" smtClean="0"/>
              <a:t> ставится, если: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состояние в течение последнего года наблюдения соответствовало общим для шизофрении критериям;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по меньшей мере один из них сохраняется;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депрессивный синдром должен быть настолько затяжным, выраженным и развернутым, чтобы соответствовать критериям не менее, чем легкого депрессивного эпизода (F32.0).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90006" y="914400"/>
            <a:ext cx="8939636" cy="4191000"/>
          </a:xfrm>
        </p:spPr>
        <p:txBody>
          <a:bodyPr/>
          <a:lstStyle/>
          <a:p>
            <a:pPr marL="0" indent="342900">
              <a:buNone/>
            </a:pPr>
            <a:r>
              <a:rPr lang="ru-RU" dirty="0" smtClean="0">
                <a:solidFill>
                  <a:schemeClr val="bg1"/>
                </a:solidFill>
              </a:rPr>
              <a:t>В настоящий момент принята трехкомпонентная модель шизофрении, в которой кроме </a:t>
            </a:r>
            <a:r>
              <a:rPr lang="ru-RU" dirty="0" smtClean="0">
                <a:solidFill>
                  <a:srgbClr val="FFFF00"/>
                </a:solidFill>
              </a:rPr>
              <a:t>позитивных и негативных </a:t>
            </a:r>
            <a:r>
              <a:rPr lang="ru-RU" dirty="0" smtClean="0">
                <a:solidFill>
                  <a:schemeClr val="bg1"/>
                </a:solidFill>
              </a:rPr>
              <a:t>симптомов отдельно выделяют </a:t>
            </a:r>
            <a:r>
              <a:rPr lang="ru-RU" dirty="0" err="1" smtClean="0">
                <a:solidFill>
                  <a:srgbClr val="FFFF00"/>
                </a:solidFill>
              </a:rPr>
              <a:t>нейрокогнитивные</a:t>
            </a:r>
            <a:r>
              <a:rPr lang="ru-RU" dirty="0" smtClean="0">
                <a:solidFill>
                  <a:schemeClr val="bg1"/>
                </a:solidFill>
              </a:rPr>
              <a:t> нарушения, которые прежде относились к негативным.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424151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06" y="4191000"/>
            <a:ext cx="4067102" cy="236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628" y="3810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DDEE00"/>
                </a:solidFill>
              </a:rPr>
              <a:t>Диагностика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47" y="1524000"/>
            <a:ext cx="11580892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Для диагноза </a:t>
            </a:r>
            <a:r>
              <a:rPr lang="ru-RU" sz="2400" i="1" u="sng" dirty="0" err="1" smtClean="0">
                <a:solidFill>
                  <a:schemeClr val="hlink"/>
                </a:solidFill>
              </a:rPr>
              <a:t>резидуальной</a:t>
            </a:r>
            <a:r>
              <a:rPr lang="ru-RU" sz="2400" i="1" u="sng" dirty="0" smtClean="0">
                <a:solidFill>
                  <a:schemeClr val="hlink"/>
                </a:solidFill>
              </a:rPr>
              <a:t> шизофрении</a:t>
            </a:r>
            <a:r>
              <a:rPr lang="ru-RU" sz="2400" i="1" u="sng" dirty="0" smtClean="0"/>
              <a:t> (F20.5)</a:t>
            </a:r>
            <a:r>
              <a:rPr lang="ru-RU" sz="2400" dirty="0" smtClean="0"/>
              <a:t> состояние должно в прошлом соответствовать общим для шизофрении критериям, не выявляемым уже в момент обследования. Кроме этого, в течение последнего года должно присутствовать не менее 4 из следующих негативных симптомов: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психомоторная заторможенность или сниженная активность;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отчетливое уплощение аффекта;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пассивность и снижение инициативы;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обеднение объема и содержания речи;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снижение выразительности невербальной коммуникации, проявляющееся в мимике, контакте взора, модуляциях голоса, жестах;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снижение социальной продуктивности и внимания к внешнему виду.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628" y="3810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Диагностика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11987239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Диагноз </a:t>
            </a:r>
            <a:r>
              <a:rPr lang="ru-RU" sz="2000" i="1" u="sng" dirty="0" smtClean="0">
                <a:solidFill>
                  <a:schemeClr val="hlink"/>
                </a:solidFill>
              </a:rPr>
              <a:t>простой формы шизофрении</a:t>
            </a:r>
            <a:r>
              <a:rPr lang="ru-RU" sz="2000" i="1" u="sng" dirty="0" smtClean="0"/>
              <a:t> (F20.6)</a:t>
            </a:r>
            <a:r>
              <a:rPr lang="ru-RU" sz="2000" dirty="0" smtClean="0"/>
              <a:t> ставится на основании следующих критериев: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постепенное нарастание всех трех нижеперечисленных признаков на протяжении не менее года: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а) отчетливые и стойкие изменения некоторых </a:t>
            </a:r>
            <a:r>
              <a:rPr lang="ru-RU" sz="2000" dirty="0" err="1" smtClean="0"/>
              <a:t>преморбидных</a:t>
            </a:r>
            <a:r>
              <a:rPr lang="ru-RU" sz="2000" dirty="0" smtClean="0"/>
              <a:t> личностных особенностей, проявляющиеся в снижении побуждений и интересов, целенаправленности и продуктивности поведения, уходе в себя и социальной изоляции;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б) негативные симптомы: апатия, обеднение речи, снижение активности, отчетливое уплощение аффекта, пассивность, недостаток инициативы, снижение невербальных характеристик коммуникации;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в) отчетливое снижение продуктивности в работе или учебе;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состояние никогда не соответствует общим для параноидной, гебефренной, </a:t>
            </a:r>
            <a:r>
              <a:rPr lang="ru-RU" sz="2000" dirty="0" err="1" smtClean="0"/>
              <a:t>кататонической</a:t>
            </a:r>
            <a:r>
              <a:rPr lang="ru-RU" sz="2000" dirty="0" smtClean="0"/>
              <a:t> и недифференцированной шизофрении признакам (F20.0-3);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отсутствуют признаки деменции или иного органического поражения мозга (FO).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628" y="5334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DDEE00"/>
                </a:solidFill>
              </a:rPr>
              <a:t>Классификация форм (типов течения) шизофрении</a:t>
            </a:r>
            <a:r>
              <a:rPr lang="ru-RU" sz="2400" dirty="0" smtClean="0">
                <a:solidFill>
                  <a:srgbClr val="DDEE00"/>
                </a:solidFill>
              </a:rPr>
              <a:t/>
            </a:r>
            <a:br>
              <a:rPr lang="ru-RU" sz="2400" dirty="0" smtClean="0">
                <a:solidFill>
                  <a:srgbClr val="DDEE00"/>
                </a:solidFill>
              </a:rPr>
            </a:br>
            <a:r>
              <a:rPr lang="ru-RU" sz="2400" dirty="0" smtClean="0">
                <a:solidFill>
                  <a:srgbClr val="DDEE00"/>
                </a:solidFill>
              </a:rPr>
              <a:t>[НЦПЗ РАМН, 1999]</a:t>
            </a:r>
            <a:r>
              <a:rPr lang="ru-RU" sz="2400" i="1" dirty="0" smtClean="0">
                <a:solidFill>
                  <a:srgbClr val="DDEE00"/>
                </a:solidFill>
              </a:rPr>
              <a:t/>
            </a:r>
            <a:br>
              <a:rPr lang="ru-RU" sz="2400" i="1" dirty="0" smtClean="0">
                <a:solidFill>
                  <a:srgbClr val="DDEE00"/>
                </a:solidFill>
              </a:rPr>
            </a:br>
            <a:endParaRPr lang="ru-RU" sz="2400" i="1" dirty="0" smtClean="0">
              <a:solidFill>
                <a:srgbClr val="DDEE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47" y="1524000"/>
            <a:ext cx="1097137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/>
              <a:t>      </a:t>
            </a:r>
            <a:r>
              <a:rPr lang="ru-RU" sz="2000" b="1" i="1" dirty="0" err="1" smtClean="0">
                <a:solidFill>
                  <a:schemeClr val="hlink"/>
                </a:solidFill>
              </a:rPr>
              <a:t>Непрерывнотекущая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Злокачественная юношеская (в т. ч. простая, </a:t>
            </a:r>
            <a:r>
              <a:rPr lang="ru-RU" sz="2000" b="1" dirty="0" err="1" smtClean="0"/>
              <a:t>гебефреническая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кататоническая</a:t>
            </a:r>
            <a:r>
              <a:rPr lang="ru-RU" sz="2000" b="1" dirty="0" smtClean="0"/>
              <a:t>, параноидная юношеская)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Параноидная (в т. ч. бредовой и галлюцинаторный варианты)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Вялотекущая </a:t>
            </a:r>
            <a:endParaRPr lang="ru-RU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/>
              <a:t>      </a:t>
            </a:r>
            <a:r>
              <a:rPr lang="ru-RU" sz="2000" b="1" i="1" dirty="0" err="1" smtClean="0">
                <a:solidFill>
                  <a:schemeClr val="hlink"/>
                </a:solidFill>
              </a:rPr>
              <a:t>Приступообразно-прогредиентная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Злокачественная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Близкая к параноидной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Близкая к вялотекущей </a:t>
            </a:r>
            <a:endParaRPr lang="ru-RU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/>
              <a:t>      </a:t>
            </a:r>
            <a:r>
              <a:rPr lang="ru-RU" sz="2000" b="1" i="1" dirty="0" smtClean="0">
                <a:solidFill>
                  <a:schemeClr val="hlink"/>
                </a:solidFill>
              </a:rPr>
              <a:t>Рекуррентная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С разными видами приступов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С однотипными приступами </a:t>
            </a:r>
            <a:endParaRPr lang="ru-RU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/>
              <a:t>      </a:t>
            </a:r>
            <a:r>
              <a:rPr lang="ru-RU" sz="2000" b="1" i="1" dirty="0" smtClean="0">
                <a:solidFill>
                  <a:schemeClr val="hlink"/>
                </a:solidFill>
              </a:rPr>
              <a:t>Особые формы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Вялотекущая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err="1" smtClean="0"/>
              <a:t>Атипичный</a:t>
            </a:r>
            <a:r>
              <a:rPr lang="ru-RU" sz="2000" b="1" dirty="0" smtClean="0"/>
              <a:t> затяжной пубертатный приступ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Паранойяльная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err="1" smtClean="0"/>
              <a:t>Фебрильная</a:t>
            </a:r>
            <a:endParaRPr lang="ru-RU" sz="2000" b="1" dirty="0" smtClean="0"/>
          </a:p>
        </p:txBody>
      </p:sp>
      <p:pic>
        <p:nvPicPr>
          <p:cNvPr id="22532" name="Picture 4" descr="shizofreniya_bolezn_ili_net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205" y="2971801"/>
            <a:ext cx="373306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562" y="381000"/>
            <a:ext cx="10158678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DDEE00"/>
                </a:solidFill>
              </a:rPr>
              <a:t>Динамика развития продуктивной (Р+) </a:t>
            </a:r>
            <a:br>
              <a:rPr lang="ru-RU" sz="2000" b="1" dirty="0" smtClean="0">
                <a:solidFill>
                  <a:srgbClr val="DDEE00"/>
                </a:solidFill>
              </a:rPr>
            </a:br>
            <a:r>
              <a:rPr lang="ru-RU" sz="2000" b="1" dirty="0" smtClean="0">
                <a:solidFill>
                  <a:srgbClr val="DDEE00"/>
                </a:solidFill>
              </a:rPr>
              <a:t>и негативной (</a:t>
            </a:r>
            <a:r>
              <a:rPr lang="en-US" sz="2000" b="1" dirty="0" smtClean="0">
                <a:solidFill>
                  <a:srgbClr val="DDEE00"/>
                </a:solidFill>
              </a:rPr>
              <a:t>N</a:t>
            </a:r>
            <a:r>
              <a:rPr lang="ru-RU" sz="2000" b="1" dirty="0" smtClean="0">
                <a:solidFill>
                  <a:srgbClr val="DDEE00"/>
                </a:solidFill>
              </a:rPr>
              <a:t>-) симптоматики </a:t>
            </a:r>
            <a:br>
              <a:rPr lang="ru-RU" sz="2000" b="1" dirty="0" smtClean="0">
                <a:solidFill>
                  <a:srgbClr val="DDEE00"/>
                </a:solidFill>
              </a:rPr>
            </a:br>
            <a:r>
              <a:rPr lang="ru-RU" sz="2000" b="1" dirty="0" smtClean="0">
                <a:solidFill>
                  <a:srgbClr val="DDEE00"/>
                </a:solidFill>
              </a:rPr>
              <a:t>при различных типах течения шизофрении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47" y="1752601"/>
            <a:ext cx="11386184" cy="4422775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521" y="1600200"/>
            <a:ext cx="5079339" cy="2209800"/>
            <a:chOff x="3082" y="1003"/>
            <a:chExt cx="2534" cy="1791"/>
          </a:xfrm>
        </p:grpSpPr>
        <p:pic>
          <p:nvPicPr>
            <p:cNvPr id="24590" name="Picture 5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3082" y="1257"/>
              <a:ext cx="253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1" name="Text Box 6"/>
            <p:cNvSpPr txBox="1">
              <a:spLocks noChangeArrowheads="1"/>
            </p:cNvSpPr>
            <p:nvPr/>
          </p:nvSpPr>
          <p:spPr bwMode="auto">
            <a:xfrm>
              <a:off x="3615" y="1003"/>
              <a:ext cx="1416" cy="16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ru-RU" sz="1600" b="1">
                  <a:latin typeface="Times New Roman" pitchFamily="18" charset="0"/>
                </a:rPr>
                <a:t>Непрерывнотекущая</a:t>
              </a:r>
              <a:endParaRPr lang="ru-RU" sz="16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993620" y="1524000"/>
            <a:ext cx="4977752" cy="2286000"/>
            <a:chOff x="6288" y="946"/>
            <a:chExt cx="2534" cy="1848"/>
          </a:xfrm>
        </p:grpSpPr>
        <p:pic>
          <p:nvPicPr>
            <p:cNvPr id="24588" name="Picture 8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6288" y="1258"/>
              <a:ext cx="253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6293" y="946"/>
              <a:ext cx="2510" cy="2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ru-RU" sz="1600" b="1">
                  <a:latin typeface="Times New Roman" pitchFamily="18" charset="0"/>
                </a:rPr>
                <a:t>Приступообразно-прогредиентная</a:t>
              </a:r>
              <a:endParaRPr lang="ru-RU" sz="1600" b="1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521" y="3810000"/>
            <a:ext cx="5079339" cy="2286000"/>
            <a:chOff x="3072" y="3158"/>
            <a:chExt cx="2534" cy="1882"/>
          </a:xfrm>
        </p:grpSpPr>
        <p:pic>
          <p:nvPicPr>
            <p:cNvPr id="24586" name="Picture 11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3072" y="3484"/>
              <a:ext cx="253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3859" y="3158"/>
              <a:ext cx="917" cy="16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ru-RU" sz="1400" b="1">
                  <a:latin typeface="Times New Roman" pitchFamily="18" charset="0"/>
                </a:rPr>
                <a:t>Вялотекущая</a:t>
              </a:r>
              <a:endParaRPr lang="ru-RU" sz="1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993620" y="3810000"/>
            <a:ext cx="5079339" cy="2286000"/>
            <a:chOff x="6278" y="3154"/>
            <a:chExt cx="2535" cy="1886"/>
          </a:xfrm>
        </p:grpSpPr>
        <p:pic>
          <p:nvPicPr>
            <p:cNvPr id="24584" name="Picture 14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6278" y="3495"/>
              <a:ext cx="2535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Text Box 15"/>
            <p:cNvSpPr txBox="1">
              <a:spLocks noChangeArrowheads="1"/>
            </p:cNvSpPr>
            <p:nvPr/>
          </p:nvSpPr>
          <p:spPr bwMode="auto">
            <a:xfrm>
              <a:off x="7065" y="3154"/>
              <a:ext cx="940" cy="1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ru-RU" sz="1600" b="1">
                  <a:latin typeface="Times New Roman" pitchFamily="18" charset="0"/>
                </a:rPr>
                <a:t>Рекуррентная</a:t>
              </a:r>
              <a:endParaRPr lang="ru-RU" sz="1600"/>
            </a:p>
          </p:txBody>
        </p:sp>
      </p:grpSp>
      <p:pic>
        <p:nvPicPr>
          <p:cNvPr id="16" name="Рисунок 15" descr="12078-gerb_volgg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215" y="3810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DDEE00"/>
                </a:solidFill>
              </a:rPr>
              <a:t>Периоды течения </a:t>
            </a:r>
            <a:br>
              <a:rPr lang="ru-RU" sz="3600" dirty="0" smtClean="0">
                <a:solidFill>
                  <a:srgbClr val="DDEE00"/>
                </a:solidFill>
              </a:rPr>
            </a:br>
            <a:r>
              <a:rPr lang="ru-RU" sz="3600" dirty="0" smtClean="0">
                <a:solidFill>
                  <a:srgbClr val="DDEE00"/>
                </a:solidFill>
              </a:rPr>
              <a:t>заболевания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753" y="1600201"/>
            <a:ext cx="1097137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Продромальный период</a:t>
            </a:r>
            <a:r>
              <a:rPr lang="ru-RU" sz="2400" dirty="0" smtClean="0"/>
              <a:t> может предшествовать манифестации психоза на протяжении нескольких недель или месяцев. Здесь могут быть представлены </a:t>
            </a:r>
            <a:r>
              <a:rPr lang="ru-RU" sz="2400" dirty="0" err="1" smtClean="0"/>
              <a:t>астено-ипохондрические</a:t>
            </a:r>
            <a:r>
              <a:rPr lang="ru-RU" sz="2400" dirty="0" smtClean="0"/>
              <a:t>, </a:t>
            </a:r>
            <a:r>
              <a:rPr lang="ru-RU" sz="2400" dirty="0" err="1" smtClean="0"/>
              <a:t>психопатоподобные</a:t>
            </a:r>
            <a:r>
              <a:rPr lang="ru-RU" sz="2400" dirty="0" smtClean="0"/>
              <a:t> симптомы, тревожные эпизоды. Заострение </a:t>
            </a:r>
            <a:r>
              <a:rPr lang="ru-RU" sz="2400" dirty="0" err="1" smtClean="0"/>
              <a:t>преморбидных</a:t>
            </a:r>
            <a:r>
              <a:rPr lang="ru-RU" sz="2400" dirty="0" smtClean="0"/>
              <a:t> черт личности, в особенности шизоидных, сочетается с неадекватными аффективными реакциями, снижением побуждений и продуктивности в работе или учебе. Пытаясь улучшить свое состояние, больные часто прибегают к </a:t>
            </a:r>
            <a:r>
              <a:rPr lang="ru-RU" sz="2400" dirty="0" err="1" smtClean="0"/>
              <a:t>парамедицинским</a:t>
            </a:r>
            <a:r>
              <a:rPr lang="ru-RU" sz="2400" dirty="0" smtClean="0"/>
              <a:t> приемам лечения, вычурным режимам питания, не вполне адекватным занятиям спортом. Характерна фиксация на философских, метафизических, религиозных темах, появление странностей в поведении, вычурности или запущенности во внешнем виде.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215" y="4572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Периоды течения заболевания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60" y="1676400"/>
            <a:ext cx="1117454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Период манифестации</a:t>
            </a:r>
            <a:r>
              <a:rPr lang="ru-RU" sz="2400" dirty="0" smtClean="0"/>
              <a:t> психоза может развиваться остро или затягиваться на недели-месяцы. В этой активной фазе обычно доминируют развернутые галлюцинаторно-параноидные переживания. После первой манифестации классическим течением шизофрении считаются периодические обострения, часто провоцируемые социальными стрессами, разделяемыми промежутками ремиссий, в которых все более явственно проступает остаточная продуктивная, нарастающая </a:t>
            </a:r>
            <a:r>
              <a:rPr lang="ru-RU" sz="2400" dirty="0" err="1" smtClean="0"/>
              <a:t>дефицитарная</a:t>
            </a:r>
            <a:r>
              <a:rPr lang="ru-RU" sz="2400" dirty="0" smtClean="0"/>
              <a:t> симптоматика и ранимость к психосоциальным стрессорам. За обострением часто следует эпизод </a:t>
            </a:r>
            <a:r>
              <a:rPr lang="ru-RU" sz="2400" dirty="0" err="1" smtClean="0"/>
              <a:t>постпсихотической</a:t>
            </a:r>
            <a:r>
              <a:rPr lang="ru-RU" sz="2400" dirty="0" smtClean="0"/>
              <a:t> депрессии.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Клиника (личность)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Группа больных шизофренией безусловно выделяется из населения в </a:t>
            </a:r>
            <a:r>
              <a:rPr lang="ru-RU" sz="2000" dirty="0" err="1" smtClean="0"/>
              <a:t>преморбиде</a:t>
            </a:r>
            <a:r>
              <a:rPr lang="ru-RU" sz="2000" dirty="0" smtClean="0"/>
              <a:t> по своим личностным особенностям.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Наиболее часто (44%) встречающийся тип личности – шизоидный, отличающийся спокойствием, пассивностью, замкнутостью, крайне плохой интуицией, низкими </a:t>
            </a:r>
            <a:r>
              <a:rPr lang="ru-RU" sz="2000" dirty="0" err="1" smtClean="0"/>
              <a:t>эмпатическими</a:t>
            </a:r>
            <a:r>
              <a:rPr lang="ru-RU" sz="2000" dirty="0" smtClean="0"/>
              <a:t> данными, мечтательностью, углубленностью в себя. Ребенок обычно послушен, у него мало или совсем нет друзей, спортивным соревнованиям он предпочитает телевизор, музыку.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Встречаются также тревожный, параноидный, истерический, </a:t>
            </a:r>
            <a:r>
              <a:rPr lang="ru-RU" sz="2000" dirty="0" err="1" smtClean="0"/>
              <a:t>ананкастный</a:t>
            </a:r>
            <a:r>
              <a:rPr lang="ru-RU" sz="2000" dirty="0" smtClean="0"/>
              <a:t> и другие типы личности. </a:t>
            </a:r>
          </a:p>
        </p:txBody>
      </p:sp>
      <p:pic>
        <p:nvPicPr>
          <p:cNvPr id="27652" name="Picture 5" descr="1369333680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68232" y="4800600"/>
            <a:ext cx="3121339" cy="2057400"/>
          </a:xfr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2" y="4572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Клиника (поведение)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868" y="1600200"/>
            <a:ext cx="975233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Среди поведенческих нарушений наиболее яркими являются </a:t>
            </a:r>
            <a:r>
              <a:rPr lang="ru-RU" sz="2000" dirty="0" err="1" smtClean="0"/>
              <a:t>кататонические</a:t>
            </a:r>
            <a:r>
              <a:rPr lang="ru-RU" sz="2000" dirty="0" smtClean="0"/>
              <a:t> симптомы. Их спектр простирается от легкой манерности и причудливости отдельных движений, поз и гримас до выраженного возбуждения, ступора, стереотипий. Характерным является негативизм. </a:t>
            </a:r>
          </a:p>
          <a:p>
            <a:pPr eaLnBrk="1" hangingPunct="1">
              <a:defRPr/>
            </a:pPr>
            <a:r>
              <a:rPr lang="ru-RU" sz="2000" dirty="0" smtClean="0"/>
              <a:t>Обычный когда-то симптом восковой гибкости теперь встречается крайне редко.</a:t>
            </a: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8676" name="Picture 4" descr="article_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2606" y="3865914"/>
            <a:ext cx="3048000" cy="261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455" y="3048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Клиника (поведение)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868" y="1600200"/>
            <a:ext cx="975233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Встречаются и менее выраженные нарушения – снижение спонтанных движений и речи, недостаточная целенаправленность поведения, своеобразная неуклюжесть и ригидность движений, необычные тики, неряшливость, внешние признаки социальной запущенности. Поступки могут быть импульсивными, что иногда происходит под воздействием галлюцинаций, определяющих поведение больных. </a:t>
            </a:r>
          </a:p>
        </p:txBody>
      </p:sp>
      <p:pic>
        <p:nvPicPr>
          <p:cNvPr id="29700" name="Picture 5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537" y="4343400"/>
            <a:ext cx="4266645" cy="22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802" y="3810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Клиника (мышление)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628" y="1600200"/>
            <a:ext cx="975233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Нарушения формы мышления включают необычность ассоциаций, соскальзывания, смысловые несоответствия, чрезмерную обстоятельность, вплоть до </a:t>
            </a:r>
            <a:r>
              <a:rPr lang="ru-RU" sz="2400" dirty="0" err="1" smtClean="0"/>
              <a:t>вербигераций</a:t>
            </a:r>
            <a:r>
              <a:rPr lang="ru-RU" sz="2400" dirty="0" smtClean="0"/>
              <a:t> и словесной окрошки. Нарушения процесса мышления включают неконтролируемый поток (</a:t>
            </a:r>
            <a:r>
              <a:rPr lang="ru-RU" sz="2400" dirty="0" err="1" smtClean="0"/>
              <a:t>ментизм</a:t>
            </a:r>
            <a:r>
              <a:rPr lang="ru-RU" sz="2400" dirty="0" smtClean="0"/>
              <a:t>) и полный обрыв мыслей (</a:t>
            </a:r>
            <a:r>
              <a:rPr lang="ru-RU" sz="2400" dirty="0" err="1" smtClean="0"/>
              <a:t>шперрунг</a:t>
            </a:r>
            <a:r>
              <a:rPr lang="ru-RU" sz="2400" smtClean="0"/>
              <a:t>), </a:t>
            </a:r>
            <a:r>
              <a:rPr lang="ru-RU" sz="2400" dirty="0" smtClean="0"/>
              <a:t>расплывчатость, бедность или причудливость содержания речи, </a:t>
            </a:r>
            <a:r>
              <a:rPr lang="ru-RU" sz="2400" dirty="0" err="1" smtClean="0"/>
              <a:t>паралогии</a:t>
            </a:r>
            <a:r>
              <a:rPr lang="ru-RU" sz="2400" dirty="0" smtClean="0"/>
              <a:t>, снижение абстрактного мышления. Нарушения памяти нетипичны. Характерны трудности концентрации внимания, затруднения в организации и интеграции нового опыта.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215" y="533400"/>
            <a:ext cx="975233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Негативные симптомы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174" y="1600200"/>
            <a:ext cx="11580892" cy="4191000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Стойкое выпадение психических функций, связанное с заболеванием.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К негативным симптомам относят: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FFC000"/>
                </a:solidFill>
              </a:rPr>
              <a:t>Схизис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интрапсихическая</a:t>
            </a:r>
            <a:r>
              <a:rPr lang="ru-RU" sz="2000" dirty="0" smtClean="0">
                <a:solidFill>
                  <a:schemeClr val="bg1"/>
                </a:solidFill>
              </a:rPr>
              <a:t> атаксия) – дезинтеграция, разлаженность психики, неравномерность, мозаичность нарушений психических функций.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Аутизм</a:t>
            </a:r>
            <a:r>
              <a:rPr lang="ru-RU" sz="2000" dirty="0" smtClean="0">
                <a:solidFill>
                  <a:schemeClr val="bg1"/>
                </a:solidFill>
              </a:rPr>
              <a:t> – ослабление связей с реальностью, чрезмерное погружение в свой внутренний мир.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Эмоциональные изменения: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Эмоциональное притупление;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 Апатия;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 Эмоциональная неадекватность;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Амбивалентность.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545215515_mister-negat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06" y="3733800"/>
            <a:ext cx="3465713" cy="26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628" y="3810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Клиника (мышление)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215" y="1600200"/>
            <a:ext cx="975233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Бредовые построения чрезвычайно разнообразны и могут касаться преследования, отношения, особого значения, величия, любовного очарования. Это – наиболее частое проявление шизофрении, на разных этапах его можно наблюдать практически при всех формах заболевания.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Больной уверен, что он получает или передает мысли на расстоянии, читает чужие мысли, или что его собственные доступны восприятию окружающих. Он может считать, что его поведение каким-то образом контролируется извне, что со стороны вызываются какие-то ощущения и изменения в организме, делаются намеки на него в средствах массовой информации или что он может необычным образом влиять на происходящее.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Больные вкладывают не присущий в действительности смысл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окружающей обстановке, людям, ситуации.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6975" y="3048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Клиника (аффект)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4" y="1447801"/>
            <a:ext cx="1097137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аффективные нарушения наиболее часто включают отсутствие эмоциональной включенности при общении, снижение эмоционального реагирования или интенсивные и часто неадекватные, непонятные для окружающих вспышки гнева, тревоги или счастья.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аффект может не соответствовать как ситуации, так и мимико-пластическим средствам его выражения.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обеднение аффекта приводит к тому, что многие больные выглядят безразличными, апатичными, </a:t>
            </a:r>
            <a:r>
              <a:rPr lang="ru-RU" sz="2000" dirty="0" err="1" smtClean="0"/>
              <a:t>гипомимичными</a:t>
            </a:r>
            <a:r>
              <a:rPr lang="ru-RU" sz="2000" dirty="0" smtClean="0"/>
              <a:t>, у них замедленная речь и затруднен контакт взора. Больные иногда жалуются на мучительную эмоциональную пустоту, невозможность испытывать какие-либо эмоции, прежде всего радость </a:t>
            </a:r>
          </a:p>
        </p:txBody>
      </p:sp>
      <p:pic>
        <p:nvPicPr>
          <p:cNvPr id="32772" name="Picture 4" descr="article2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3471" y="4762500"/>
            <a:ext cx="426664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5868" y="228600"/>
            <a:ext cx="1097137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DDEE00"/>
                </a:solidFill>
              </a:rPr>
              <a:t>Клиника</a:t>
            </a:r>
            <a:r>
              <a:rPr lang="ru-RU" dirty="0" smtClean="0">
                <a:solidFill>
                  <a:srgbClr val="DDEE00"/>
                </a:solidFill>
              </a:rPr>
              <a:t> </a:t>
            </a:r>
            <a:r>
              <a:rPr lang="ru-RU" sz="4000" dirty="0" smtClean="0">
                <a:solidFill>
                  <a:srgbClr val="DDEE00"/>
                </a:solidFill>
              </a:rPr>
              <a:t>(восприятие)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11107" y="1447801"/>
            <a:ext cx="5384099" cy="21891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хотя обманы восприятия наблюдаются в любой сенсорной модальности, чаще всего это проявляется в виде слуховых галлюцинаций. Они бывают в разной степени громкими, разборчивыми и развернутыми, восприниматься внутри головы или извне. Содержание “голосов” может включать обвинения, угрозы, оскорбления. 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09521" y="4800601"/>
            <a:ext cx="10971372" cy="2189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/>
              <a:t>зрительные галлюцинации и иллюзии встречаются несколько менее часто, они могут восприниматься вне поля зрения, например, за головой.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/>
              <a:t>обонятельные и вкусовые галлюцинации обычно сопровождают страх отравления при бреде преследования </a:t>
            </a:r>
          </a:p>
        </p:txBody>
      </p:sp>
      <p:pic>
        <p:nvPicPr>
          <p:cNvPr id="33797" name="Picture 6" descr="article79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01554" y="1752600"/>
            <a:ext cx="4497073" cy="2514600"/>
          </a:xfrm>
          <a:noFill/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err="1" smtClean="0">
                <a:solidFill>
                  <a:srgbClr val="DDEE00"/>
                </a:solidFill>
              </a:rPr>
              <a:t>Непрерывнотекущая</a:t>
            </a:r>
            <a:r>
              <a:rPr lang="ru-RU" sz="3600" dirty="0" smtClean="0">
                <a:solidFill>
                  <a:srgbClr val="DDEE00"/>
                </a:solidFill>
              </a:rPr>
              <a:t> </a:t>
            </a:r>
            <a:br>
              <a:rPr lang="ru-RU" sz="3600" dirty="0" smtClean="0">
                <a:solidFill>
                  <a:srgbClr val="DDEE00"/>
                </a:solidFill>
              </a:rPr>
            </a:br>
            <a:r>
              <a:rPr lang="ru-RU" sz="3600" dirty="0" smtClean="0">
                <a:solidFill>
                  <a:srgbClr val="DDEE00"/>
                </a:solidFill>
              </a:rPr>
              <a:t>шизофрения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характеризуется отсутствием ремиссий. </a:t>
            </a:r>
          </a:p>
          <a:p>
            <a:pPr eaLnBrk="1" hangingPunct="1">
              <a:defRPr/>
            </a:pPr>
            <a:r>
              <a:rPr lang="ru-RU" sz="2000" smtClean="0"/>
              <a:t>несмотря на колебания в состоянии больного, психотическая симптоматика никогда не исчезает полностью. </a:t>
            </a:r>
          </a:p>
          <a:p>
            <a:pPr eaLnBrk="1" hangingPunct="1">
              <a:defRPr/>
            </a:pPr>
            <a:endParaRPr lang="ru-RU" sz="2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наиболее злокачественные формы сопровождаются ранним началом и быстрым формированием апатико-абулического синдрома (</a:t>
            </a:r>
            <a:r>
              <a:rPr lang="ru-RU" sz="2000" dirty="0" err="1" smtClean="0"/>
              <a:t>гебефреническая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кататоническая</a:t>
            </a:r>
            <a:r>
              <a:rPr lang="ru-RU" sz="2000" dirty="0" smtClean="0"/>
              <a:t>, простая).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наиболее типичным вариантом болезни является параноидная шизофрения.</a:t>
            </a:r>
            <a:endParaRPr lang="ru-RU" sz="1800" dirty="0" smtClean="0"/>
          </a:p>
        </p:txBody>
      </p:sp>
      <p:pic>
        <p:nvPicPr>
          <p:cNvPr id="7" name="Picture 4" descr="note45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5806" y="1524000"/>
            <a:ext cx="328374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err="1" smtClean="0">
                <a:solidFill>
                  <a:srgbClr val="DDEE00"/>
                </a:solidFill>
              </a:rPr>
              <a:t>Непрерывнотекущая</a:t>
            </a:r>
            <a:r>
              <a:rPr lang="ru-RU" sz="3600" dirty="0" smtClean="0">
                <a:solidFill>
                  <a:srgbClr val="DDEE00"/>
                </a:solidFill>
              </a:rPr>
              <a:t> </a:t>
            </a:r>
            <a:br>
              <a:rPr lang="ru-RU" sz="3600" dirty="0" smtClean="0">
                <a:solidFill>
                  <a:srgbClr val="DDEE00"/>
                </a:solidFill>
              </a:rPr>
            </a:br>
            <a:r>
              <a:rPr lang="ru-RU" sz="3600" dirty="0" smtClean="0">
                <a:solidFill>
                  <a:srgbClr val="DDEE00"/>
                </a:solidFill>
              </a:rPr>
              <a:t>шизофрения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наибольшей степени систематизации бред достигает на этапе паранойяльного и параноидного синдрома, а в дальнейшем система доказательств распадается, и бред становится особенно вычурным и нелепым (</a:t>
            </a:r>
            <a:r>
              <a:rPr lang="ru-RU" sz="1800" dirty="0" err="1" smtClean="0"/>
              <a:t>парафренный</a:t>
            </a:r>
            <a:r>
              <a:rPr lang="ru-RU" sz="1800" dirty="0" smtClean="0"/>
              <a:t> синдром). 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у подавляющего большинства пациентов стойко сохраняются признаки синдрома психического автоматизма.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течение типичной параноидной шизофрении редко бывает злокачественным, больные дольше удерживаются в социуме, хотя полной редукции симптоматики достичь обычно не удается.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пациенты с наиболее мягкими формами шизофрении (в т. ч. </a:t>
            </a:r>
            <a:r>
              <a:rPr lang="ru-RU" sz="2000" dirty="0" err="1" smtClean="0"/>
              <a:t>сенестопатически-ипохондрической</a:t>
            </a:r>
            <a:r>
              <a:rPr lang="ru-RU" sz="2000" dirty="0" smtClean="0"/>
              <a:t> формой) могут довольно длительное время сохранять трудоспособность.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5845" name="Picture 6" descr="paranoidalnaya_shizofreniya_1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33406" y="1600200"/>
            <a:ext cx="4495800" cy="2514600"/>
          </a:xfrm>
          <a:noFill/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1" y="609600"/>
            <a:ext cx="1097137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DDEE00"/>
                </a:solidFill>
              </a:rPr>
              <a:t>Приступообразно-</a:t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err="1" smtClean="0">
                <a:solidFill>
                  <a:srgbClr val="DDEE00"/>
                </a:solidFill>
              </a:rPr>
              <a:t>прогредиентный</a:t>
            </a:r>
            <a:r>
              <a:rPr lang="ru-RU" sz="2800" dirty="0" smtClean="0">
                <a:solidFill>
                  <a:srgbClr val="DDEE00"/>
                </a:solidFill>
              </a:rPr>
              <a:t/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smtClean="0">
                <a:solidFill>
                  <a:srgbClr val="DDEE00"/>
                </a:solidFill>
              </a:rPr>
              <a:t> (шубообразный) </a:t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smtClean="0">
                <a:solidFill>
                  <a:srgbClr val="DDEE00"/>
                </a:solidFill>
              </a:rPr>
              <a:t>тип течения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21" y="2133601"/>
            <a:ext cx="1097137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отличается наличием ремиссий.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бредовая симптоматика возникает остро, манифестации бреда предшествует упорная бессонница, тревога, страх сойти с ума.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бред в большинстве случаев несистематизированный, чувственный, сопровождается выраженной растерянностью, тревогой, возбуждением, иногда в сочетании с манией или депрессией.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среди фабул бреда преобладают идеи отношения, особого значения, нередко возникает бред инсценировки.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d157fb08f05fee0dee6860bae7c77c1__98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606" y="4724400"/>
            <a:ext cx="3227608" cy="181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2" y="7620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DDEE00"/>
                </a:solidFill>
              </a:rPr>
              <a:t>Приступообразно-</a:t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err="1" smtClean="0">
                <a:solidFill>
                  <a:srgbClr val="DDEE00"/>
                </a:solidFill>
              </a:rPr>
              <a:t>прогредиентный</a:t>
            </a:r>
            <a:r>
              <a:rPr lang="ru-RU" sz="2800" dirty="0" smtClean="0">
                <a:solidFill>
                  <a:srgbClr val="DDEE00"/>
                </a:solidFill>
              </a:rPr>
              <a:t/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smtClean="0">
                <a:solidFill>
                  <a:srgbClr val="DDEE00"/>
                </a:solidFill>
              </a:rPr>
              <a:t> (шубообразный) </a:t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smtClean="0">
                <a:solidFill>
                  <a:srgbClr val="DDEE00"/>
                </a:solidFill>
              </a:rPr>
              <a:t>тип течения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47" y="2133601"/>
            <a:ext cx="11386184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острый приступ шизофрении продолжается несколько месяцев и завершается исчезновением бредовой симптоматики, часто формированием полноценной критики к перенесенному психозу. Однако от приступа к приступу происходит ступенчатое нарастание дефекта личности, приводящее, в итоге, к </a:t>
            </a:r>
            <a:r>
              <a:rPr lang="ru-RU" sz="2400" dirty="0" err="1" smtClean="0"/>
              <a:t>инвалидизации</a:t>
            </a:r>
            <a:r>
              <a:rPr lang="ru-RU" sz="24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на заключительных этапах процесса качество ремиссий прогрессивно ухудшается, и течение болезни приближается к непрерывному.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4f0ba8f4541f9aea213567749cae5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206" y="4724400"/>
            <a:ext cx="177088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215" y="6096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DDEE00"/>
                </a:solidFill>
              </a:rPr>
              <a:t>Рекуррентный </a:t>
            </a:r>
            <a:br>
              <a:rPr lang="ru-RU" sz="3200" dirty="0" smtClean="0">
                <a:solidFill>
                  <a:srgbClr val="DDEE00"/>
                </a:solidFill>
              </a:rPr>
            </a:br>
            <a:r>
              <a:rPr lang="ru-RU" sz="3200" dirty="0" smtClean="0">
                <a:solidFill>
                  <a:srgbClr val="DDEE00"/>
                </a:solidFill>
              </a:rPr>
              <a:t>(периодический) </a:t>
            </a:r>
            <a:br>
              <a:rPr lang="ru-RU" sz="3200" dirty="0" smtClean="0">
                <a:solidFill>
                  <a:srgbClr val="DDEE00"/>
                </a:solidFill>
              </a:rPr>
            </a:br>
            <a:r>
              <a:rPr lang="ru-RU" sz="3200" dirty="0" smtClean="0">
                <a:solidFill>
                  <a:srgbClr val="DDEE00"/>
                </a:solidFill>
              </a:rPr>
              <a:t>тип течения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47" y="1905000"/>
            <a:ext cx="11174545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наиболее благоприятный вариант заболевания, при котором могут наблюдаться длительные светлые промежутки без продуктивной симптоматики, с минимальными изменениями личности (</a:t>
            </a:r>
            <a:r>
              <a:rPr lang="ru-RU" sz="2400" dirty="0" err="1" smtClean="0"/>
              <a:t>интермиссии</a:t>
            </a:r>
            <a:r>
              <a:rPr lang="ru-RU" sz="2400" dirty="0" smtClean="0"/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приступы возникают чрезвычайно остро, аффективные расстройства сочетаются с бредовыми.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 высоте приступа может наблюдаться помрачение сознания (</a:t>
            </a:r>
            <a:r>
              <a:rPr lang="ru-RU" sz="2400" dirty="0" err="1" smtClean="0"/>
              <a:t>онейроидная</a:t>
            </a:r>
            <a:r>
              <a:rPr lang="ru-RU" sz="2400" dirty="0" smtClean="0"/>
              <a:t> кататония).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дефект личности даже при длительном течении не достигает степени эмоциональной тупости.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у части больных наблюдается только I или 2 приступа в течение всей жизни.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2" y="8382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DDEE00"/>
                </a:solidFill>
              </a:rPr>
              <a:t>Рекуррентный </a:t>
            </a:r>
            <a:br>
              <a:rPr lang="ru-RU" sz="3200" dirty="0" smtClean="0">
                <a:solidFill>
                  <a:srgbClr val="DDEE00"/>
                </a:solidFill>
              </a:rPr>
            </a:br>
            <a:r>
              <a:rPr lang="ru-RU" sz="3200" dirty="0" smtClean="0">
                <a:solidFill>
                  <a:srgbClr val="DDEE00"/>
                </a:solidFill>
              </a:rPr>
              <a:t>(периодический) </a:t>
            </a:r>
            <a:br>
              <a:rPr lang="ru-RU" sz="3200" dirty="0" smtClean="0">
                <a:solidFill>
                  <a:srgbClr val="DDEE00"/>
                </a:solidFill>
              </a:rPr>
            </a:br>
            <a:r>
              <a:rPr lang="ru-RU" sz="3200" dirty="0" smtClean="0">
                <a:solidFill>
                  <a:srgbClr val="DDEE00"/>
                </a:solidFill>
              </a:rPr>
              <a:t>тип течения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174" y="2133600"/>
            <a:ext cx="975233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выраженность аффективных расстройств и отсутствие грубого личностного дефекта делает этот вариант заболевания наименее схожим с типичными формами шизофрении и сближает его с биполярным аффективным расстройством.</a:t>
            </a:r>
            <a:r>
              <a:rPr lang="ru-RU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9940" name="Picture 4" descr="25706452-300x2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206" y="0"/>
            <a:ext cx="304720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2" y="609600"/>
            <a:ext cx="975233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DDEE00"/>
                </a:solidFill>
              </a:rPr>
              <a:t>Вялотекущая </a:t>
            </a:r>
            <a:br>
              <a:rPr lang="ru-RU" sz="3200" dirty="0" smtClean="0">
                <a:solidFill>
                  <a:srgbClr val="DDEE00"/>
                </a:solidFill>
              </a:rPr>
            </a:br>
            <a:r>
              <a:rPr lang="ru-RU" sz="3200" dirty="0" smtClean="0">
                <a:solidFill>
                  <a:srgbClr val="DDEE00"/>
                </a:solidFill>
              </a:rPr>
              <a:t>(малопрогредиентная) </a:t>
            </a:r>
            <a:br>
              <a:rPr lang="ru-RU" sz="3200" dirty="0" smtClean="0">
                <a:solidFill>
                  <a:srgbClr val="DDEE00"/>
                </a:solidFill>
              </a:rPr>
            </a:br>
            <a:r>
              <a:rPr lang="ru-RU" sz="3200" dirty="0" smtClean="0">
                <a:solidFill>
                  <a:srgbClr val="DDEE00"/>
                </a:solidFill>
              </a:rPr>
              <a:t>шизофрения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21" y="1828801"/>
            <a:ext cx="1097137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в клинической картине превалируют </a:t>
            </a:r>
            <a:r>
              <a:rPr lang="ru-RU" sz="2400" dirty="0" err="1" smtClean="0"/>
              <a:t>неврозоподобные</a:t>
            </a:r>
            <a:r>
              <a:rPr lang="ru-RU" sz="2400" dirty="0" smtClean="0"/>
              <a:t> (</a:t>
            </a:r>
            <a:r>
              <a:rPr lang="ru-RU" sz="2400" dirty="0" err="1" smtClean="0"/>
              <a:t>обсессивные</a:t>
            </a:r>
            <a:r>
              <a:rPr lang="ru-RU" sz="2400" dirty="0" smtClean="0"/>
              <a:t>, </a:t>
            </a:r>
            <a:r>
              <a:rPr lang="ru-RU" sz="2400" dirty="0" err="1" smtClean="0"/>
              <a:t>фобические</a:t>
            </a:r>
            <a:r>
              <a:rPr lang="ru-RU" sz="2400" dirty="0" smtClean="0"/>
              <a:t>, ипохондрические, </a:t>
            </a:r>
            <a:r>
              <a:rPr lang="ru-RU" sz="2400" dirty="0" err="1" smtClean="0"/>
              <a:t>сенестопатические</a:t>
            </a:r>
            <a:r>
              <a:rPr lang="ru-RU" sz="2400" dirty="0" smtClean="0"/>
              <a:t>) и </a:t>
            </a:r>
            <a:r>
              <a:rPr lang="ru-RU" sz="2400" dirty="0" err="1" smtClean="0"/>
              <a:t>психопатоподобные</a:t>
            </a:r>
            <a:r>
              <a:rPr lang="ru-RU" sz="2400" dirty="0" smtClean="0"/>
              <a:t> расстройства.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идея выделения мягких (латентных) форм шизофрении принадлежит Е. </a:t>
            </a:r>
            <a:r>
              <a:rPr lang="ru-RU" sz="2400" dirty="0" err="1" smtClean="0"/>
              <a:t>Блейлеру</a:t>
            </a:r>
            <a:r>
              <a:rPr lang="ru-RU" sz="2400" dirty="0" smtClean="0"/>
              <a:t>. С точки зрения медицинской теории, такой диагноз кажется вполне логичным, поскольку практически все известные психические и соматические заболевания имеют как тяжелые, так и мягкие варианты.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215" y="304800"/>
            <a:ext cx="975233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Негативные симптомы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760" y="1219200"/>
            <a:ext cx="11377719" cy="4191000"/>
          </a:xfrm>
        </p:spPr>
        <p:txBody>
          <a:bodyPr/>
          <a:lstStyle/>
          <a:p>
            <a:r>
              <a:rPr lang="ru-RU" sz="2000" i="1" dirty="0" smtClean="0"/>
              <a:t>Патология волевых функций: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FFC000"/>
                </a:solidFill>
              </a:rPr>
              <a:t>Гипобулия</a:t>
            </a:r>
            <a:r>
              <a:rPr lang="ru-RU" sz="2000" dirty="0" smtClean="0">
                <a:solidFill>
                  <a:srgbClr val="FFC00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 Снижение энергетического потенциала;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Абулия;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Парабулия</a:t>
            </a:r>
            <a:r>
              <a:rPr lang="ru-RU" sz="2000" dirty="0" smtClean="0">
                <a:solidFill>
                  <a:srgbClr val="FFC00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Амбитендентность</a:t>
            </a:r>
            <a:r>
              <a:rPr lang="ru-RU" sz="2000" dirty="0" smtClean="0">
                <a:solidFill>
                  <a:srgbClr val="FFC000"/>
                </a:solidFill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Импульсивность;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Патология мышления: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</a:rPr>
              <a:t>Формальные расстройства мышления - </a:t>
            </a:r>
            <a:r>
              <a:rPr lang="ru-RU" sz="2000" dirty="0" err="1" smtClean="0">
                <a:solidFill>
                  <a:schemeClr val="bg1"/>
                </a:solidFill>
              </a:rPr>
              <a:t>разорванность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мышления</a:t>
            </a:r>
            <a:r>
              <a:rPr lang="ru-RU" sz="2000" dirty="0" smtClean="0">
                <a:solidFill>
                  <a:schemeClr val="bg1"/>
                </a:solidFill>
              </a:rPr>
              <a:t> и речи, </a:t>
            </a:r>
            <a:r>
              <a:rPr lang="ru-RU" sz="2000" dirty="0" err="1" smtClean="0">
                <a:solidFill>
                  <a:schemeClr val="bg1"/>
                </a:solidFill>
              </a:rPr>
              <a:t>разноплановость</a:t>
            </a:r>
            <a:r>
              <a:rPr lang="ru-RU" sz="2000" dirty="0" smtClean="0">
                <a:solidFill>
                  <a:schemeClr val="bg1"/>
                </a:solidFill>
              </a:rPr>
              <a:t> мышления, </a:t>
            </a:r>
            <a:r>
              <a:rPr lang="ru-RU" sz="2000" dirty="0" err="1" smtClean="0">
                <a:solidFill>
                  <a:schemeClr val="bg1"/>
                </a:solidFill>
              </a:rPr>
              <a:t>паралогичность</a:t>
            </a:r>
            <a:r>
              <a:rPr lang="ru-RU" sz="2000" dirty="0" smtClean="0">
                <a:solidFill>
                  <a:schemeClr val="bg1"/>
                </a:solidFill>
              </a:rPr>
              <a:t> мышления, символичность, формальность мышления, резонерство, аморфность, </a:t>
            </a:r>
            <a:r>
              <a:rPr lang="ru-RU" sz="2000" dirty="0" err="1" smtClean="0">
                <a:solidFill>
                  <a:schemeClr val="bg1"/>
                </a:solidFill>
              </a:rPr>
              <a:t>аутистическое</a:t>
            </a:r>
            <a:r>
              <a:rPr lang="ru-RU" sz="2000" dirty="0" smtClean="0">
                <a:solidFill>
                  <a:schemeClr val="bg1"/>
                </a:solidFill>
              </a:rPr>
              <a:t> мышление, неологизмы, соскальзывания, ответы не в плоскости вопроса.</a:t>
            </a:r>
          </a:p>
          <a:p>
            <a:pPr>
              <a:buNone/>
            </a:pP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228600"/>
            <a:ext cx="1097137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DDEE00"/>
                </a:solidFill>
              </a:rPr>
              <a:t>Вялотекущая </a:t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smtClean="0">
                <a:solidFill>
                  <a:srgbClr val="DDEE00"/>
                </a:solidFill>
              </a:rPr>
              <a:t>(малопрогредиентная) </a:t>
            </a:r>
            <a:br>
              <a:rPr lang="ru-RU" sz="2800" dirty="0" smtClean="0">
                <a:solidFill>
                  <a:srgbClr val="DDEE00"/>
                </a:solidFill>
              </a:rPr>
            </a:br>
            <a:r>
              <a:rPr lang="ru-RU" sz="2800" dirty="0" smtClean="0">
                <a:solidFill>
                  <a:srgbClr val="DDEE00"/>
                </a:solidFill>
              </a:rPr>
              <a:t>шизофрения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21" y="1447801"/>
            <a:ext cx="5384099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к сожалению, в 1970-1980-е годы этот термин стал предметом злоупотреблений и последующей политической дискуссии.</a:t>
            </a:r>
          </a:p>
          <a:p>
            <a:pPr eaLnBrk="1" hangingPunct="1">
              <a:defRPr/>
            </a:pPr>
            <a:r>
              <a:rPr lang="ru-RU" sz="2400" dirty="0" smtClean="0"/>
              <a:t>в МКБ-10 мягкие </a:t>
            </a:r>
            <a:r>
              <a:rPr lang="ru-RU" sz="2400" dirty="0" err="1" smtClean="0"/>
              <a:t>неврозоподобные</a:t>
            </a:r>
            <a:r>
              <a:rPr lang="ru-RU" sz="2400" dirty="0" smtClean="0"/>
              <a:t> и </a:t>
            </a:r>
            <a:r>
              <a:rPr lang="ru-RU" sz="2400" dirty="0" err="1" smtClean="0"/>
              <a:t>психопатоподобные</a:t>
            </a:r>
            <a:r>
              <a:rPr lang="ru-RU" sz="2400" dirty="0" smtClean="0"/>
              <a:t> варианты заболевания отнесены к </a:t>
            </a:r>
            <a:r>
              <a:rPr lang="ru-RU" sz="2400" dirty="0" err="1" smtClean="0"/>
              <a:t>шизотипическому</a:t>
            </a:r>
            <a:r>
              <a:rPr lang="ru-RU" sz="2400" dirty="0" smtClean="0"/>
              <a:t> расстройству.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41989" name="Picture 4" descr="art-Шизофрения-сюрреализм-продолжение-под-катом-236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727" y="2362200"/>
            <a:ext cx="3657124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0628" y="457200"/>
            <a:ext cx="975233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Типы дефекта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при шизофрении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6406" y="1524000"/>
            <a:ext cx="11377719" cy="4191000"/>
          </a:xfrm>
        </p:spPr>
        <p:txBody>
          <a:bodyPr/>
          <a:lstStyle/>
          <a:p>
            <a:r>
              <a:rPr lang="ru-RU" sz="2400" dirty="0" smtClean="0"/>
              <a:t>Различают ряд вариантов шизофренического дефекта: </a:t>
            </a:r>
            <a:r>
              <a:rPr lang="ru-RU" sz="24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а) астенический вариант </a:t>
            </a:r>
            <a:r>
              <a:rPr lang="ru-RU" sz="2400" dirty="0" smtClean="0"/>
              <a:t>– относительно легкий и наиболее часто встречающийся. Выделение данного типа шизофренического дефекта явно противоречит глубоко укоренившемуся представлению о шизофрении, как о заболевании с фатальным исходом в слабоумие;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б) параноидный вариант </a:t>
            </a:r>
            <a:r>
              <a:rPr lang="ru-RU" sz="2400" dirty="0" smtClean="0"/>
              <a:t>– таким пациентам особенно свойственны скрытность, подозрительность и агрессивность; </a:t>
            </a:r>
            <a:endParaRPr lang="ru-RU" sz="24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254891836bb3f1f2394e8b1556f59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4343400"/>
            <a:ext cx="3371850" cy="233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628" y="381000"/>
            <a:ext cx="975233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Типы дефекта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при шизофрении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174" y="1752600"/>
            <a:ext cx="11784066" cy="4191000"/>
          </a:xfrm>
        </p:spPr>
        <p:txBody>
          <a:bodyPr/>
          <a:lstStyle/>
          <a:p>
            <a:r>
              <a:rPr lang="ru-RU" sz="2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в) </a:t>
            </a:r>
            <a:r>
              <a:rPr lang="ru-RU" sz="22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психопатоподобный</a:t>
            </a:r>
            <a:r>
              <a:rPr lang="ru-RU" sz="2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200" dirty="0" smtClean="0"/>
              <a:t>вариант – таких пациентов в первую очередь отличают эгоцентризм, диктаторские наклонности, жестокость; </a:t>
            </a:r>
          </a:p>
          <a:p>
            <a:r>
              <a:rPr lang="ru-RU" sz="2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г) </a:t>
            </a:r>
            <a:r>
              <a:rPr lang="ru-RU" sz="22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апато-абулический</a:t>
            </a:r>
            <a:r>
              <a:rPr lang="ru-RU" sz="2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200" dirty="0" smtClean="0"/>
              <a:t>вариант - в данном случае преобладают вялость, отсутствие интересов и побуждений, апатия, но могут быть упрямство, своеволие; </a:t>
            </a:r>
          </a:p>
          <a:p>
            <a:r>
              <a:rPr lang="ru-RU" sz="22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д</a:t>
            </a:r>
            <a:r>
              <a:rPr lang="ru-RU" sz="2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) </a:t>
            </a:r>
            <a:r>
              <a:rPr lang="ru-RU" sz="22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психорганический</a:t>
            </a:r>
            <a:r>
              <a:rPr lang="ru-RU" sz="2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200" dirty="0" smtClean="0"/>
              <a:t>вариант – преобладают снижение памяти, умственных способностей, интеллекта, опустошение эмоционально-волевой сферы, как если бы был доказан факт отсутствия при шизофрении признаков органического нарушения головного мозга.</a:t>
            </a:r>
          </a:p>
          <a:p>
            <a:endParaRPr lang="ru-RU" sz="20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34330427 - копия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33006" y="1828800"/>
            <a:ext cx="4724400" cy="357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42" y="381000"/>
            <a:ext cx="975233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Негативные симптомы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934" y="1371600"/>
            <a:ext cx="11377719" cy="419100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Болезненные изменения мимики: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rgbClr val="FFC000"/>
                </a:solidFill>
              </a:rPr>
              <a:t>Гипомимия</a:t>
            </a:r>
            <a:r>
              <a:rPr lang="ru-RU" sz="2400" dirty="0" smtClean="0">
                <a:solidFill>
                  <a:srgbClr val="FFC00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rgbClr val="FFC000"/>
                </a:solidFill>
              </a:rPr>
              <a:t>Парамимия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(вычурная, манерная мимика, </a:t>
            </a:r>
            <a:r>
              <a:rPr lang="ru-RU" sz="2400" dirty="0" err="1" smtClean="0">
                <a:solidFill>
                  <a:schemeClr val="bg1"/>
                </a:solidFill>
              </a:rPr>
              <a:t>гримасничание</a:t>
            </a:r>
            <a:r>
              <a:rPr lang="ru-RU" sz="2400" dirty="0" smtClean="0">
                <a:solidFill>
                  <a:schemeClr val="bg1"/>
                </a:solidFill>
              </a:rPr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Амимия.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Изменения в психомоторике: </a:t>
            </a:r>
            <a:r>
              <a:rPr lang="ru-RU" sz="2400" dirty="0" smtClean="0">
                <a:solidFill>
                  <a:schemeClr val="bg1"/>
                </a:solidFill>
              </a:rPr>
              <a:t>угловатость, неуклюжесть, неловкость, необычность движений.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Психическая обнаженность </a:t>
            </a:r>
            <a:r>
              <a:rPr lang="ru-RU" sz="2400" dirty="0" smtClean="0">
                <a:solidFill>
                  <a:schemeClr val="bg1"/>
                </a:solidFill>
              </a:rPr>
              <a:t>(утрированная, неуместная откровенность, порой с малознакомыми людьми.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негати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805" y="0"/>
            <a:ext cx="2818607" cy="187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149" y="533400"/>
            <a:ext cx="975233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Позитивные симптомы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1107" y="1447800"/>
            <a:ext cx="11479306" cy="4191000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/>
              <a:t>Позитивные (продуктивные, «+»симптом):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200" dirty="0" err="1" smtClean="0">
                <a:solidFill>
                  <a:srgbClr val="00B050"/>
                </a:solidFill>
              </a:rPr>
              <a:t>Психотические</a:t>
            </a:r>
            <a:r>
              <a:rPr lang="ru-RU" sz="2200" dirty="0" smtClean="0">
                <a:solidFill>
                  <a:srgbClr val="00B050"/>
                </a:solidFill>
              </a:rPr>
              <a:t> продуктивные расстройства: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C000"/>
                </a:solidFill>
              </a:rPr>
              <a:t>Шизофренический бред </a:t>
            </a:r>
            <a:r>
              <a:rPr lang="ru-RU" sz="2200" dirty="0" smtClean="0">
                <a:solidFill>
                  <a:schemeClr val="bg1"/>
                </a:solidFill>
              </a:rPr>
              <a:t>(</a:t>
            </a:r>
            <a:r>
              <a:rPr lang="ru-RU" sz="2200" dirty="0" err="1" smtClean="0">
                <a:solidFill>
                  <a:schemeClr val="bg1"/>
                </a:solidFill>
              </a:rPr>
              <a:t>бред</a:t>
            </a:r>
            <a:r>
              <a:rPr lang="ru-RU" sz="2200" dirty="0" smtClean="0">
                <a:solidFill>
                  <a:schemeClr val="bg1"/>
                </a:solidFill>
              </a:rPr>
              <a:t> реформаторский, психического воздействия, особого значения, космический, антагонистический, чужих родителей и др.)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C000"/>
                </a:solidFill>
              </a:rPr>
              <a:t>Обманы восприятия </a:t>
            </a:r>
            <a:r>
              <a:rPr lang="ru-RU" sz="2200" dirty="0" smtClean="0">
                <a:solidFill>
                  <a:schemeClr val="bg1"/>
                </a:solidFill>
              </a:rPr>
              <a:t>(псевдогаллюцинации – вербальные, комментирующего или антагонистического содержания; зрительные </a:t>
            </a:r>
            <a:r>
              <a:rPr lang="ru-RU" sz="2200" dirty="0" err="1" smtClean="0">
                <a:solidFill>
                  <a:schemeClr val="bg1"/>
                </a:solidFill>
              </a:rPr>
              <a:t>псведогаллюцинации</a:t>
            </a:r>
            <a:r>
              <a:rPr lang="ru-RU" sz="2200" dirty="0" smtClean="0">
                <a:solidFill>
                  <a:schemeClr val="bg1"/>
                </a:solidFill>
              </a:rPr>
              <a:t>; обонятельные, тактильные, висцеральные псевдогаллюцинации).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C000"/>
                </a:solidFill>
              </a:rPr>
              <a:t>Психические автоматизмы </a:t>
            </a:r>
            <a:r>
              <a:rPr lang="ru-RU" sz="2200" dirty="0" smtClean="0">
                <a:solidFill>
                  <a:schemeClr val="bg1"/>
                </a:solidFill>
              </a:rPr>
              <a:t>(</a:t>
            </a:r>
            <a:r>
              <a:rPr lang="ru-RU" sz="2200" dirty="0" err="1" smtClean="0">
                <a:solidFill>
                  <a:schemeClr val="bg1"/>
                </a:solidFill>
              </a:rPr>
              <a:t>идеаторные</a:t>
            </a:r>
            <a:r>
              <a:rPr lang="ru-RU" sz="2200" dirty="0" smtClean="0">
                <a:solidFill>
                  <a:schemeClr val="bg1"/>
                </a:solidFill>
              </a:rPr>
              <a:t>, моторные (в т.ч. </a:t>
            </a:r>
            <a:r>
              <a:rPr lang="ru-RU" sz="2200" dirty="0" err="1" smtClean="0">
                <a:solidFill>
                  <a:schemeClr val="bg1"/>
                </a:solidFill>
              </a:rPr>
              <a:t>речедвигательные</a:t>
            </a:r>
            <a:r>
              <a:rPr lang="ru-RU" sz="2200" dirty="0" smtClean="0">
                <a:solidFill>
                  <a:schemeClr val="bg1"/>
                </a:solidFill>
              </a:rPr>
              <a:t>), сенсорные).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406" y="838200"/>
            <a:ext cx="9752330" cy="7159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Позитивные симптомы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err="1" smtClean="0">
                <a:solidFill>
                  <a:srgbClr val="92D050"/>
                </a:solidFill>
              </a:rPr>
              <a:t>Психотические</a:t>
            </a:r>
            <a:r>
              <a:rPr lang="ru-RU" sz="2800" dirty="0" smtClean="0">
                <a:solidFill>
                  <a:srgbClr val="92D050"/>
                </a:solidFill>
              </a:rPr>
              <a:t> продуктивные расстройства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347" y="1981200"/>
            <a:ext cx="11377719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Кататонические</a:t>
            </a:r>
            <a:r>
              <a:rPr lang="ru-RU" sz="2800" dirty="0" smtClean="0">
                <a:solidFill>
                  <a:srgbClr val="FFC000"/>
                </a:solidFill>
              </a:rPr>
              <a:t> и гебефренные расстройства;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C000"/>
                </a:solidFill>
              </a:rPr>
              <a:t>Аффективные расстройства: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Мания (гневливая, непродуктивная, дурашливая, неистовая).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Депрессии с эндогенными качествами, с бредовой симптоматикой.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C000"/>
                </a:solidFill>
              </a:rPr>
              <a:t>Состояния помраченного сознания </a:t>
            </a:r>
            <a:r>
              <a:rPr lang="ru-RU" sz="2800" dirty="0" smtClean="0">
                <a:solidFill>
                  <a:schemeClr val="bg1"/>
                </a:solidFill>
              </a:rPr>
              <a:t>(онейроид, редко – </a:t>
            </a:r>
            <a:r>
              <a:rPr lang="ru-RU" sz="2800" dirty="0" err="1" smtClean="0">
                <a:solidFill>
                  <a:schemeClr val="bg1"/>
                </a:solidFill>
              </a:rPr>
              <a:t>аментивноподобное</a:t>
            </a:r>
            <a:r>
              <a:rPr lang="ru-RU" sz="2800" dirty="0" smtClean="0">
                <a:solidFill>
                  <a:schemeClr val="bg1"/>
                </a:solidFill>
              </a:rPr>
              <a:t> помрачение сознания).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477236755_cp-33ffweaasj3k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313" y="0"/>
            <a:ext cx="2705100" cy="2118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215" y="304800"/>
            <a:ext cx="975233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Позитивные симптомы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934" y="1219200"/>
            <a:ext cx="10971372" cy="4191000"/>
          </a:xfrm>
        </p:spPr>
        <p:txBody>
          <a:bodyPr/>
          <a:lstStyle/>
          <a:p>
            <a:pPr marL="571500" indent="-57150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II</a:t>
            </a:r>
            <a:r>
              <a:rPr lang="ru-RU" sz="2800" dirty="0" smtClean="0">
                <a:solidFill>
                  <a:srgbClr val="00B050"/>
                </a:solidFill>
              </a:rPr>
              <a:t>. </a:t>
            </a:r>
            <a:r>
              <a:rPr lang="ru-RU" sz="2800" dirty="0" err="1" smtClean="0">
                <a:solidFill>
                  <a:srgbClr val="00B050"/>
                </a:solidFill>
              </a:rPr>
              <a:t>Непсихотические</a:t>
            </a:r>
            <a:r>
              <a:rPr lang="ru-RU" sz="2800" dirty="0" smtClean="0">
                <a:solidFill>
                  <a:srgbClr val="00B050"/>
                </a:solidFill>
              </a:rPr>
              <a:t> продуктивные расстройства.</a:t>
            </a:r>
          </a:p>
          <a:p>
            <a:pPr marL="571500" indent="-571500"/>
            <a:r>
              <a:rPr lang="ru-RU" sz="2800" i="1" dirty="0" err="1" smtClean="0">
                <a:solidFill>
                  <a:srgbClr val="FFC000"/>
                </a:solidFill>
              </a:rPr>
              <a:t>Неврозоподобные</a:t>
            </a:r>
            <a:r>
              <a:rPr lang="ru-RU" sz="2800" i="1" dirty="0" smtClean="0">
                <a:solidFill>
                  <a:schemeClr val="bg1"/>
                </a:solidFill>
              </a:rPr>
              <a:t> и </a:t>
            </a:r>
            <a:r>
              <a:rPr lang="ru-RU" sz="2800" i="1" dirty="0" err="1" smtClean="0">
                <a:solidFill>
                  <a:srgbClr val="FFC000"/>
                </a:solidFill>
              </a:rPr>
              <a:t>психопатоподобные</a:t>
            </a:r>
            <a:r>
              <a:rPr lang="ru-RU" sz="2800" i="1" dirty="0" smtClean="0">
                <a:solidFill>
                  <a:srgbClr val="FFC000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нарушения (</a:t>
            </a:r>
            <a:r>
              <a:rPr lang="ru-RU" sz="2800" i="1" dirty="0" err="1" smtClean="0">
                <a:solidFill>
                  <a:schemeClr val="bg1"/>
                </a:solidFill>
              </a:rPr>
              <a:t>тревожно-фобические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обсессивно-компульсивные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истероформные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небредовая</a:t>
            </a:r>
            <a:r>
              <a:rPr lang="ru-RU" sz="2800" i="1" dirty="0" smtClean="0">
                <a:solidFill>
                  <a:schemeClr val="bg1"/>
                </a:solidFill>
              </a:rPr>
              <a:t> ипохондрия, </a:t>
            </a:r>
            <a:r>
              <a:rPr lang="ru-RU" sz="2800" i="1" dirty="0" err="1" smtClean="0">
                <a:solidFill>
                  <a:schemeClr val="bg1"/>
                </a:solidFill>
              </a:rPr>
              <a:t>психопатоподобные</a:t>
            </a:r>
            <a:r>
              <a:rPr lang="ru-RU" sz="2800" i="1" dirty="0" smtClean="0">
                <a:solidFill>
                  <a:schemeClr val="bg1"/>
                </a:solidFill>
              </a:rPr>
              <a:t> состояния эксплозивного, </a:t>
            </a:r>
            <a:r>
              <a:rPr lang="ru-RU" sz="2800" i="1" dirty="0" err="1" smtClean="0">
                <a:solidFill>
                  <a:schemeClr val="bg1"/>
                </a:solidFill>
              </a:rPr>
              <a:t>гебоидного</a:t>
            </a:r>
            <a:r>
              <a:rPr lang="ru-RU" sz="2800" i="1" dirty="0" smtClean="0">
                <a:solidFill>
                  <a:schemeClr val="bg1"/>
                </a:solidFill>
              </a:rPr>
              <a:t>, тормозимого типа).</a:t>
            </a:r>
          </a:p>
          <a:p>
            <a:pPr marL="571500" indent="-57150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234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06" y="3886200"/>
            <a:ext cx="39878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736" y="609600"/>
            <a:ext cx="9752330" cy="715962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Нейрокогнитивные</a:t>
            </a:r>
            <a:r>
              <a:rPr lang="ru-RU" sz="3600" dirty="0" smtClean="0">
                <a:solidFill>
                  <a:srgbClr val="FFFF00"/>
                </a:solidFill>
              </a:rPr>
              <a:t> симптомы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281" y="1676400"/>
            <a:ext cx="10361851" cy="4191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У пациентов страдают познавательные функции.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Наблюдается нарушение внимания, памяти, скорости обработки информации и исполнительных функций (возможность планировать и осуществлять целенаправленные действия).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Отмечаются уже после первого приступа и нарастают по ходу течения заболевания.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Улучшение </a:t>
            </a:r>
            <a:r>
              <a:rPr lang="ru-RU" sz="2400" dirty="0" err="1" smtClean="0">
                <a:solidFill>
                  <a:schemeClr val="bg1"/>
                </a:solidFill>
              </a:rPr>
              <a:t>нейрокогнитивных</a:t>
            </a:r>
            <a:r>
              <a:rPr lang="ru-RU" sz="2400" dirty="0" smtClean="0">
                <a:solidFill>
                  <a:schemeClr val="bg1"/>
                </a:solidFill>
              </a:rPr>
              <a:t> функций – один из ключевых факторов качества ремиссии при шизофрении.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05117"/>
      </a:lt2>
      <a:accent1>
        <a:srgbClr val="36860B"/>
      </a:accent1>
      <a:accent2>
        <a:srgbClr val="4EC10A"/>
      </a:accent2>
      <a:accent3>
        <a:srgbClr val="FFFFFF"/>
      </a:accent3>
      <a:accent4>
        <a:srgbClr val="DADADA"/>
      </a:accent4>
      <a:accent5>
        <a:srgbClr val="AEC3AA"/>
      </a:accent5>
      <a:accent6>
        <a:srgbClr val="46AF08"/>
      </a:accent6>
      <a:hlink>
        <a:srgbClr val="CFE50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2848</Words>
  <Application>Microsoft Office PowerPoint</Application>
  <PresentationFormat>Произвольный</PresentationFormat>
  <Paragraphs>236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powerpoint-template-24</vt:lpstr>
      <vt:lpstr>ШИЗОФРЕНИЯ. Систематика, клиника и диагностика.</vt:lpstr>
      <vt:lpstr>Слайд 2</vt:lpstr>
      <vt:lpstr>Негативные симптомы</vt:lpstr>
      <vt:lpstr>Негативные симптомы</vt:lpstr>
      <vt:lpstr>Негативные симптомы</vt:lpstr>
      <vt:lpstr>Позитивные симптомы</vt:lpstr>
      <vt:lpstr>Позитивные симптомы Психотические продуктивные расстройства</vt:lpstr>
      <vt:lpstr>Позитивные симптомы</vt:lpstr>
      <vt:lpstr>Нейрокогнитивные симптомы</vt:lpstr>
      <vt:lpstr>МКБ-10 </vt:lpstr>
      <vt:lpstr>МКБ-10</vt:lpstr>
      <vt:lpstr>Диагностика  в соответствии с МКБ-10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Классификация форм (типов течения) шизофрении [НЦПЗ РАМН, 1999] </vt:lpstr>
      <vt:lpstr>Динамика развития продуктивной (Р+)  и негативной (N-) симптоматики  при различных типах течения шизофрении</vt:lpstr>
      <vt:lpstr>Периоды течения  заболевания</vt:lpstr>
      <vt:lpstr>Периоды течения заболевания</vt:lpstr>
      <vt:lpstr>Клиника (личность)</vt:lpstr>
      <vt:lpstr>Клиника (поведение)</vt:lpstr>
      <vt:lpstr>Клиника (поведение)</vt:lpstr>
      <vt:lpstr>Клиника (мышление)</vt:lpstr>
      <vt:lpstr>Клиника (мышление)</vt:lpstr>
      <vt:lpstr>Клиника (аффект)</vt:lpstr>
      <vt:lpstr>Клиника (восприятие)</vt:lpstr>
      <vt:lpstr>Непрерывнотекущая  шизофрения</vt:lpstr>
      <vt:lpstr>Непрерывнотекущая  шизофрения</vt:lpstr>
      <vt:lpstr>Приступообразно- прогредиентный  (шубообразный)  тип течения</vt:lpstr>
      <vt:lpstr>Приступообразно- прогредиентный  (шубообразный)  тип течения</vt:lpstr>
      <vt:lpstr>Рекуррентный  (периодический)  тип течения</vt:lpstr>
      <vt:lpstr>Рекуррентный  (периодический)  тип течения</vt:lpstr>
      <vt:lpstr>Вялотекущая  (малопрогредиентная)  шизофрения</vt:lpstr>
      <vt:lpstr>Вялотекущая  (малопрогредиентная)  шизофрения</vt:lpstr>
      <vt:lpstr>Типы дефекта при шизофрении</vt:lpstr>
      <vt:lpstr>Типы дефекта при шизофрении</vt:lpstr>
      <vt:lpstr>Слайд 43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Виталий</cp:lastModifiedBy>
  <cp:revision>111</cp:revision>
  <dcterms:created xsi:type="dcterms:W3CDTF">2007-04-02T02:11:51Z</dcterms:created>
  <dcterms:modified xsi:type="dcterms:W3CDTF">2020-03-21T06:49:56Z</dcterms:modified>
</cp:coreProperties>
</file>