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18" r:id="rId9"/>
    <p:sldId id="319" r:id="rId10"/>
    <p:sldId id="301" r:id="rId11"/>
    <p:sldId id="302" r:id="rId12"/>
    <p:sldId id="303" r:id="rId13"/>
    <p:sldId id="304" r:id="rId14"/>
    <p:sldId id="305" r:id="rId15"/>
    <p:sldId id="317" r:id="rId16"/>
    <p:sldId id="328" r:id="rId17"/>
    <p:sldId id="324" r:id="rId18"/>
    <p:sldId id="325" r:id="rId19"/>
    <p:sldId id="326" r:id="rId20"/>
    <p:sldId id="327" r:id="rId21"/>
    <p:sldId id="321" r:id="rId22"/>
    <p:sldId id="322" r:id="rId23"/>
    <p:sldId id="323" r:id="rId24"/>
    <p:sldId id="329" r:id="rId25"/>
    <p:sldId id="330" r:id="rId26"/>
    <p:sldId id="331" r:id="rId27"/>
    <p:sldId id="332" r:id="rId28"/>
    <p:sldId id="333" r:id="rId29"/>
    <p:sldId id="306" r:id="rId30"/>
    <p:sldId id="307" r:id="rId31"/>
    <p:sldId id="308" r:id="rId32"/>
    <p:sldId id="309" r:id="rId33"/>
    <p:sldId id="310" r:id="rId34"/>
    <p:sldId id="316" r:id="rId35"/>
    <p:sldId id="311" r:id="rId36"/>
    <p:sldId id="312" r:id="rId37"/>
    <p:sldId id="313" r:id="rId38"/>
    <p:sldId id="314" r:id="rId39"/>
    <p:sldId id="315" r:id="rId40"/>
    <p:sldId id="320" r:id="rId41"/>
  </p:sldIdLst>
  <p:sldSz cx="12190413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00"/>
    <a:srgbClr val="FF3399"/>
    <a:srgbClr val="EC1C06"/>
    <a:srgbClr val="E14A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54" y="-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/>
          <p:cNvGrpSpPr>
            <a:grpSpLocks/>
          </p:cNvGrpSpPr>
          <p:nvPr/>
        </p:nvGrpSpPr>
        <p:grpSpPr bwMode="auto">
          <a:xfrm>
            <a:off x="0" y="1"/>
            <a:ext cx="12190413" cy="6856413"/>
            <a:chOff x="0" y="0"/>
            <a:chExt cx="5760" cy="4319"/>
          </a:xfrm>
        </p:grpSpPr>
        <p:sp>
          <p:nvSpPr>
            <p:cNvPr id="1474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4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4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749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474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7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521" y="1600200"/>
            <a:ext cx="10971372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7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750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75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750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4065CA-A241-426E-8531-6267558032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8FCDD-A388-4A93-8723-CE9975EF7B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7813"/>
            <a:ext cx="2742843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7813"/>
            <a:ext cx="8025355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7FE57-52F6-45F1-A7DD-B5F3AE568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7813"/>
            <a:ext cx="1097137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521" y="1600201"/>
            <a:ext cx="5384099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6793" y="1600201"/>
            <a:ext cx="5384099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521" y="3941763"/>
            <a:ext cx="10971372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521" y="6243638"/>
            <a:ext cx="284443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058" y="6248400"/>
            <a:ext cx="3860297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6463" y="6243638"/>
            <a:ext cx="2844430" cy="457200"/>
          </a:xfrm>
        </p:spPr>
        <p:txBody>
          <a:bodyPr/>
          <a:lstStyle>
            <a:lvl1pPr>
              <a:defRPr/>
            </a:lvl1pPr>
          </a:lstStyle>
          <a:p>
            <a:fld id="{C6F43362-3F69-4BB6-9AF9-7A70CB555D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7813"/>
            <a:ext cx="1097137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521" y="1600201"/>
            <a:ext cx="5384099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521" y="6243638"/>
            <a:ext cx="284443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058" y="6248400"/>
            <a:ext cx="3860297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6463" y="6243638"/>
            <a:ext cx="2844430" cy="457200"/>
          </a:xfrm>
        </p:spPr>
        <p:txBody>
          <a:bodyPr/>
          <a:lstStyle>
            <a:lvl1pPr>
              <a:defRPr/>
            </a:lvl1pPr>
          </a:lstStyle>
          <a:p>
            <a:fld id="{609E43AB-58DE-49BA-AD72-8CFB1C0B6E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7813"/>
            <a:ext cx="1097137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521" y="1600201"/>
            <a:ext cx="10971372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3941763"/>
            <a:ext cx="10971372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521" y="6243638"/>
            <a:ext cx="284443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058" y="6248400"/>
            <a:ext cx="3860297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6463" y="6243638"/>
            <a:ext cx="2844430" cy="457200"/>
          </a:xfrm>
        </p:spPr>
        <p:txBody>
          <a:bodyPr/>
          <a:lstStyle>
            <a:lvl1pPr>
              <a:defRPr/>
            </a:lvl1pPr>
          </a:lstStyle>
          <a:p>
            <a:fld id="{8DAFBCE5-AFCB-4BE0-9A51-98FC58218F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7813"/>
            <a:ext cx="1097137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521" y="1600201"/>
            <a:ext cx="10971372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243638"/>
            <a:ext cx="284443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248400"/>
            <a:ext cx="386029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243638"/>
            <a:ext cx="284443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910F34-399B-47D3-B5FA-37BFADEEA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2B35A-8557-4EB2-8E93-5F752785F3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2469B-5F13-4E50-98B9-6FE43F4A4E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CFC5-3E8B-4578-8A06-AF0CAEE649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24E5-7668-431C-98CD-9BCA7F1B7B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E0279-D40D-45BF-8C9B-8CC334B47A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121B-A2C8-4A20-BE3B-127A416D6F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E7120-EE88-4260-9F16-39BE3ED6AE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A3834-A5DF-4115-B80A-76E32EC690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0" y="1"/>
            <a:ext cx="12190413" cy="6856413"/>
            <a:chOff x="0" y="0"/>
            <a:chExt cx="5760" cy="4319"/>
          </a:xfrm>
        </p:grpSpPr>
        <p:sp>
          <p:nvSpPr>
            <p:cNvPr id="1464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4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4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64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464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4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64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7813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64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137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64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3638"/>
            <a:ext cx="28444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64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8400"/>
            <a:ext cx="38602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64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3638"/>
            <a:ext cx="28444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8E17907-0846-4076-A804-367F37B8F56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015868" y="1295400"/>
            <a:ext cx="10971372" cy="1828800"/>
          </a:xfrm>
        </p:spPr>
        <p:txBody>
          <a:bodyPr/>
          <a:lstStyle/>
          <a:p>
            <a:r>
              <a:rPr lang="ru-RU" sz="6000" dirty="0" smtClean="0">
                <a:solidFill>
                  <a:srgbClr val="DDEE00"/>
                </a:solidFill>
              </a:rPr>
              <a:t>Лечение шизофрении</a:t>
            </a:r>
            <a:endParaRPr lang="ru-RU" sz="6000" dirty="0">
              <a:solidFill>
                <a:srgbClr val="DDEE00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406347" y="4572000"/>
            <a:ext cx="3352364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Доцент </a:t>
            </a:r>
            <a:r>
              <a:rPr lang="ru-RU" sz="1800" dirty="0" smtClean="0"/>
              <a:t>кафедры неврологии,  </a:t>
            </a:r>
            <a:r>
              <a:rPr lang="ru-RU" sz="1800" dirty="0"/>
              <a:t>психиатрии,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мануальной медицины и медицинской реабилитации Института НМФО </a:t>
            </a:r>
            <a:r>
              <a:rPr lang="ru-RU" sz="1800" dirty="0" err="1" smtClean="0"/>
              <a:t>ВолгГМУ</a:t>
            </a: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к.м.н. Ростовщиков В.В.</a:t>
            </a:r>
          </a:p>
        </p:txBody>
      </p:sp>
      <p:pic>
        <p:nvPicPr>
          <p:cNvPr id="8" name="Picture 5" descr="1707-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059" y="3200400"/>
            <a:ext cx="4444747" cy="289560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Чтобы правильно оценить эффективность терапии и подобрать нужную дозу, следует по возможности избегать применения нейролептических коктейлей. </a:t>
            </a:r>
          </a:p>
          <a:p>
            <a:pPr>
              <a:lnSpc>
                <a:spcPct val="90000"/>
              </a:lnSpc>
            </a:pPr>
            <a:r>
              <a:rPr lang="ru-RU" sz="2400"/>
              <a:t>В случае сочетания галлюцинаторно-бредовой симптоматики с возбуждением иногда применяют два нейролептика - один с седативным и другой - с мощным антипсихотическим эффектом. Наиболее часто применяют комбинации галоперидола с левомепромазином (тизерцин), хлорпротиксеном или хлорпромазином (аминазин).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Адекватная доза подбирается индивидуально эмпирическим путем, например, при лечении острой шизофрении доза аминазина может достигать 400 - 800 мг/сут, а галоперидола 15 - 60 мг/сут. </a:t>
            </a:r>
          </a:p>
          <a:p>
            <a:pPr>
              <a:lnSpc>
                <a:spcPct val="80000"/>
              </a:lnSpc>
            </a:pPr>
            <a:r>
              <a:rPr lang="ru-RU" sz="2000"/>
              <a:t>Психомоторное возбуждение купируется, как правило, в первые дни терапии. Устойчивый антипсихотический эффект обычно развивается через 3 - 6 недель лечения. При наличии в клинической картине выраженных циркулярных расстройств (состояние маниакального возбуждения) рекомендуется назначение солей лития или карбамазепина. С другой стороны, при наличии в структуре психоза выраженного депрессивного аффекта обоснованным будет присоединение антидепрессантов в дозах, достаточных для купирования патологически измененного аффекта; при этом следует учитывать возможность обострения других продуктивных расстройств, поэтому предпочтительно применение антидепрессантов с седативным компонентом действия.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Длительность лечения варьирует в зависимости от сроков купирования острой (подострой) психотической симптоматики. </a:t>
            </a:r>
          </a:p>
          <a:p>
            <a:r>
              <a:rPr lang="ru-RU" sz="2400"/>
              <a:t>В стационаре при адекватной нейролептической терапии продолжительность лечения может составлять от 1 до 3 месяцев (для достижения полного терапевтического контроля за состоянием обычно требуется 3 - 4 месяца).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000"/>
              <a:t>Критериями эффективности терапии острого психоза являются: </a:t>
            </a:r>
          </a:p>
          <a:p>
            <a:r>
              <a:rPr lang="ru-RU" sz="2000"/>
              <a:t>- нормализация поведения, исчезновение психомоторного возбуждения; </a:t>
            </a:r>
          </a:p>
          <a:p>
            <a:r>
              <a:rPr lang="ru-RU" sz="2000"/>
              <a:t>- уменьшение выраженности (исчезновение) продуктивной психотической симптоматики; </a:t>
            </a:r>
          </a:p>
          <a:p>
            <a:r>
              <a:rPr lang="ru-RU" sz="2000"/>
              <a:t>- восстановление критики и сознания болезни. 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63492" name="Picture 4" descr="d83a6522e11b8aeab1303066af3211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206" y="1752600"/>
            <a:ext cx="5485686" cy="3657600"/>
          </a:xfrm>
          <a:prstGeom prst="rect">
            <a:avLst/>
          </a:prstGeom>
          <a:noFill/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Следует помнить, что далеко не во всех случаях острых психозов можно рассчитывать на достижение эффекта в соответствии со всеми тремя критериями. Это относится лишь к терапии острых психозов, в структуре которых наиболее полно представлены чувственно-образные бредовые и аффективные (циркулярные) проявления. Напротив, при малой представленности чувственного радикала можно рассчитывать лишь на эффект, соответствующий первым двум критериям, а при очередном обострении хронической параноидной шизофрении - лишь на первый критерий улучшения. 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 отсутствии эффекта в течение 3 - 6 недель терапии следует проверить, действительно ли больной принимает таблетки (возможен переход к парентеральному введению), или перейти к применению другого нейролептика, отличающегося по химической структуре. </a:t>
            </a:r>
          </a:p>
          <a:p>
            <a:endParaRPr lang="ru-RU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Алгоритм фармакотерапии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обострения шизофрении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Users\MirzoianO\AppData\Local\Microsoft\Windows\Temporary Internet Files\Content.Outlook\JJYFB704\Второй алгоритм для ЭЭ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6216" t="6890" r="5111" b="9106"/>
          <a:stretch/>
        </p:blipFill>
        <p:spPr bwMode="auto">
          <a:xfrm>
            <a:off x="1015868" y="1600200"/>
            <a:ext cx="9955504" cy="449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281" y="6211670"/>
            <a:ext cx="660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*АПП – </a:t>
            </a:r>
            <a:r>
              <a:rPr lang="ru-RU" sz="1400" dirty="0" err="1" smtClean="0"/>
              <a:t>антипсихотик</a:t>
            </a:r>
            <a:r>
              <a:rPr lang="ru-RU" sz="1400" dirty="0" smtClean="0"/>
              <a:t> 1 поколения, АВП – 2 поколения</a:t>
            </a:r>
            <a:endParaRPr lang="ru-RU" sz="1400" dirty="0"/>
          </a:p>
        </p:txBody>
      </p:sp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Терапевтически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резистентная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шизофрения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диагностируется при отсутствии  уменьшения выраженности психопатологической симптоматики и/или иных ключевых симптомов на фоне терапии двумя </a:t>
            </a:r>
            <a:r>
              <a:rPr lang="ru-RU" sz="2800" dirty="0" err="1" smtClean="0"/>
              <a:t>антипсихотиками</a:t>
            </a:r>
            <a:r>
              <a:rPr lang="ru-RU" sz="2800" dirty="0" smtClean="0"/>
              <a:t> различных химических классов (как минимум, один из </a:t>
            </a:r>
            <a:r>
              <a:rPr lang="ru-RU" sz="2800" dirty="0" err="1" smtClean="0"/>
              <a:t>антипсихотиков</a:t>
            </a:r>
            <a:r>
              <a:rPr lang="ru-RU" sz="2800" dirty="0" smtClean="0"/>
              <a:t> должен быть АВП) в рекомендуемых терапевтических дозировках на протяжении, как минимум, 6–8 недель каждым препаратом.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Терапевтически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резистентная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шизофрения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Первым шагом при указании на терапевтическую </a:t>
            </a:r>
            <a:r>
              <a:rPr lang="ru-RU" dirty="0" err="1" smtClean="0"/>
              <a:t>резистентность</a:t>
            </a:r>
            <a:r>
              <a:rPr lang="ru-RU" dirty="0" smtClean="0"/>
              <a:t> должен быть контроль приема терапии, в т.ч.путем определения концентрации лекарственных средств в плазме крови. </a:t>
            </a:r>
          </a:p>
          <a:p>
            <a:r>
              <a:rPr lang="ru-RU" dirty="0" smtClean="0"/>
              <a:t>У пациентов с терапевтически резистентной шизофренией </a:t>
            </a:r>
            <a:r>
              <a:rPr lang="ru-RU" dirty="0" err="1" smtClean="0"/>
              <a:t>клозапин</a:t>
            </a:r>
            <a:r>
              <a:rPr lang="ru-RU" dirty="0" smtClean="0"/>
              <a:t> должен быть рассмотрен в качестве средства первой линии выбора.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Терапевтически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резистентная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шизофрения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Целевая дозировка </a:t>
            </a:r>
            <a:r>
              <a:rPr lang="ru-RU" sz="2400" dirty="0" err="1" smtClean="0"/>
              <a:t>клозапина</a:t>
            </a:r>
            <a:r>
              <a:rPr lang="ru-RU" sz="2400" dirty="0" smtClean="0"/>
              <a:t> распределяется в диапазоне 100–900 мг/</a:t>
            </a:r>
            <a:r>
              <a:rPr lang="ru-RU" sz="2400" dirty="0" err="1" smtClean="0"/>
              <a:t>сут</a:t>
            </a:r>
            <a:r>
              <a:rPr lang="ru-RU" sz="2400" dirty="0" smtClean="0"/>
              <a:t> </a:t>
            </a:r>
            <a:endParaRPr lang="ru-RU" sz="2400" i="1" dirty="0" smtClean="0"/>
          </a:p>
          <a:p>
            <a:r>
              <a:rPr lang="ru-RU" sz="2400" dirty="0" smtClean="0"/>
              <a:t>Пациенты, получающие терапию </a:t>
            </a:r>
            <a:r>
              <a:rPr lang="ru-RU" sz="2400" dirty="0" err="1" smtClean="0"/>
              <a:t>клозапином</a:t>
            </a:r>
            <a:r>
              <a:rPr lang="ru-RU" sz="2400" dirty="0" smtClean="0"/>
              <a:t>, требуют контроля гематологических и кардиологических побочных эффектов, а также изменений на ЭЭГ (снижение порога судорожной активности). </a:t>
            </a:r>
          </a:p>
          <a:p>
            <a:r>
              <a:rPr lang="ru-RU" sz="2400" dirty="0" smtClean="0"/>
              <a:t>Комбинирование </a:t>
            </a:r>
            <a:r>
              <a:rPr lang="ru-RU" sz="2400" dirty="0" err="1" smtClean="0"/>
              <a:t>клозапина</a:t>
            </a:r>
            <a:r>
              <a:rPr lang="ru-RU" sz="2400" dirty="0" smtClean="0"/>
              <a:t> с другим </a:t>
            </a:r>
            <a:r>
              <a:rPr lang="ru-RU" sz="2400" dirty="0" err="1" smtClean="0"/>
              <a:t>атипичным</a:t>
            </a:r>
            <a:r>
              <a:rPr lang="ru-RU" sz="2400" dirty="0" smtClean="0"/>
              <a:t> </a:t>
            </a:r>
            <a:r>
              <a:rPr lang="ru-RU" sz="2400" dirty="0" err="1" smtClean="0"/>
              <a:t>антипсихотиком</a:t>
            </a:r>
            <a:r>
              <a:rPr lang="ru-RU" sz="2400" dirty="0" smtClean="0"/>
              <a:t> (предпочтительно </a:t>
            </a:r>
            <a:r>
              <a:rPr lang="ru-RU" sz="2400" dirty="0" err="1" smtClean="0"/>
              <a:t>рисперидоном</a:t>
            </a:r>
            <a:r>
              <a:rPr lang="ru-RU" sz="2400" dirty="0" smtClean="0"/>
              <a:t>) может иметь преимущества в сравнении с </a:t>
            </a:r>
            <a:r>
              <a:rPr lang="ru-RU" sz="2400" dirty="0" err="1" smtClean="0"/>
              <a:t>монотерапией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DDEE00"/>
                </a:solidFill>
              </a:rPr>
              <a:t>Этапы терапии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628" y="1828801"/>
            <a:ext cx="10260264" cy="43021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  В системе лечебных мероприятий при терапии шизофрении выделяют 4 относительно самостоятельных этапа: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- </a:t>
            </a:r>
            <a:r>
              <a:rPr lang="ru-RU" sz="2800" dirty="0">
                <a:solidFill>
                  <a:schemeClr val="hlink"/>
                </a:solidFill>
              </a:rPr>
              <a:t>купирующая терапия;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hlink"/>
                </a:solidFill>
              </a:rPr>
              <a:t>- долечивающая или стабилизирующая терапия;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hlink"/>
                </a:solidFill>
              </a:rPr>
              <a:t>- коррекция негативной симптоматики и восстановление прежнего уровня социально-трудовой адаптации;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hlink"/>
                </a:solidFill>
              </a:rPr>
              <a:t>- профилактическая (поддерживающая) терапия</a:t>
            </a:r>
            <a:r>
              <a:rPr lang="ru-RU" sz="2800" dirty="0"/>
              <a:t>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Терапевтически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резистентная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шизофрения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 определенных случаях при отсутствии эффекта терапии могут быть использованы другие терапевтические альтернативы, такие как стратегии аугментации (антидепрессанты, </a:t>
            </a:r>
            <a:r>
              <a:rPr lang="ru-RU" sz="2800" dirty="0" err="1" smtClean="0"/>
              <a:t>нормотимики</a:t>
            </a:r>
            <a:r>
              <a:rPr lang="ru-RU" sz="2800" dirty="0" smtClean="0"/>
              <a:t>) с учетом ключевых симптомов, комбинированная терапия </a:t>
            </a:r>
            <a:r>
              <a:rPr lang="ru-RU" sz="2800" dirty="0" err="1" smtClean="0"/>
              <a:t>антипсихотиками</a:t>
            </a:r>
            <a:r>
              <a:rPr lang="ru-RU" sz="2800" dirty="0" smtClean="0"/>
              <a:t> с ЭСТ, а также применение </a:t>
            </a:r>
            <a:r>
              <a:rPr lang="ru-RU" sz="2800" dirty="0" err="1" smtClean="0"/>
              <a:t>транскраниальной</a:t>
            </a:r>
            <a:r>
              <a:rPr lang="ru-RU" sz="2800" dirty="0" smtClean="0"/>
              <a:t> магнитной стимуляции. Однако доказательства эффективности данных стратегий ограничены. 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81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1449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25" y="609600"/>
            <a:ext cx="11993588" cy="5562600"/>
          </a:xfrm>
          <a:prstGeom prst="rect">
            <a:avLst/>
          </a:prstGeom>
          <a:noFill/>
        </p:spPr>
      </p:pic>
      <p:pic>
        <p:nvPicPr>
          <p:cNvPr id="3" name="Рисунок 2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 descr="1449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174" y="776288"/>
            <a:ext cx="11682479" cy="5014912"/>
          </a:xfrm>
          <a:prstGeom prst="rect">
            <a:avLst/>
          </a:prstGeom>
          <a:noFill/>
        </p:spPr>
      </p:pic>
      <p:pic>
        <p:nvPicPr>
          <p:cNvPr id="3" name="Рисунок 2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88070" name="Picture 6" descr="P10208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45" name="Rectangle 65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graphicFrame>
        <p:nvGraphicFramePr>
          <p:cNvPr id="89789" name="Group 70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1810206" cy="6858004"/>
        </p:xfrm>
        <a:graphic>
          <a:graphicData uri="http://schemas.openxmlformats.org/drawingml/2006/table">
            <a:tbl>
              <a:tblPr/>
              <a:tblGrid>
                <a:gridCol w="5693913"/>
                <a:gridCol w="2036030"/>
                <a:gridCol w="2040132"/>
                <a:gridCol w="2040131"/>
              </a:tblGrid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Препарат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Седативное действие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Антипсихотическое действие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Антибредовое действие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Преимущественно с седативным действием (седативные антипсихотики)</a:t>
                      </a: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Хлорпромазин (аминазин)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Левомепромазин (тизерцин)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Тиоридазин (меллерил, сонапакс)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Хлорпротиксен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Зуклопентиксол (клопиксол)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Перициазин (неулептил)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Алимемазин (терален)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Тиаприд (тиапридал)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Преимущественно с антипсихотическим действием  (инцизивные антипсихотики)</a:t>
                      </a: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Трифлуоперазин (трифтазин, стелазин)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Галоперидол (сенорм)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Флуфеназин (модитен)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Перфеназин (этаперазин)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Флупентиксол (флюанксол)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Преимущественно со стимулирующим действием  (дезингибирующие антипсихотики)</a:t>
                      </a: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Сульпирид (эглонил)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Атипичные антипсихотики.</a:t>
                      </a: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Клозапин (лепонекс, азалептин)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Кветиапин (сероквепь)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Оланзапин (зипрекса)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Рисперидон (рисполепт)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Mangal" pitchFamily="18" charset="0"/>
                        </a:rPr>
                        <a:t>+++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Mangal" pitchFamily="18" charset="0"/>
                      </a:endParaRPr>
                    </a:p>
                  </a:txBody>
                  <a:tcPr marL="121904" marR="1219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91140" name="Picture 4" descr="09_03_2011_beht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0"/>
            <a:ext cx="11200605" cy="685165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95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521" y="304800"/>
            <a:ext cx="10971372" cy="6096000"/>
          </a:xfrm>
          <a:noFill/>
          <a:ln/>
        </p:spPr>
      </p:pic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21" y="304800"/>
            <a:ext cx="1051488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>
                <a:solidFill>
                  <a:srgbClr val="DDEE00"/>
                </a:solidFill>
              </a:rPr>
              <a:t>2. Этап долечивающей или стабилизирующей антипсихотической терапии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Этап долечивающей терапии проводится в амбулаторных и полустационарных условиях. </a:t>
            </a:r>
          </a:p>
          <a:p>
            <a:pPr>
              <a:lnSpc>
                <a:spcPct val="90000"/>
              </a:lnSpc>
            </a:pPr>
            <a:r>
              <a:rPr lang="ru-RU" sz="2400"/>
              <a:t>Необходимо продолжать прием эффективного нейролептика для подавления резидуальной продуктивной симптоматики, постепенного ослабления седативного влияния и увеличения стимулирующих воздействий нейролептиков, а также для борьбы с ранними рецидивными расстройствами, включая их быстрое выявление и своевременное усиление антипсихотической терапии. Обычная схема предполагает уменьшение дозы после установления стойкой клинической ремиссии.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228600"/>
            <a:ext cx="10971372" cy="1143000"/>
          </a:xfrm>
        </p:spPr>
        <p:txBody>
          <a:bodyPr/>
          <a:lstStyle/>
          <a:p>
            <a:r>
              <a:rPr lang="ru-RU" sz="3200" i="1" dirty="0">
                <a:solidFill>
                  <a:srgbClr val="DDEE00"/>
                </a:solidFill>
              </a:rPr>
              <a:t>1. Этап купирующей терапии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562" y="1524001"/>
            <a:ext cx="10057091" cy="4225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sz="2400" dirty="0"/>
              <a:t>Купирующая </a:t>
            </a:r>
            <a:r>
              <a:rPr lang="ru-RU" sz="2400" dirty="0" err="1"/>
              <a:t>антипсихотическая</a:t>
            </a:r>
            <a:r>
              <a:rPr lang="ru-RU" sz="2400" dirty="0"/>
              <a:t> терапия направлена на быстрое снятие </a:t>
            </a:r>
            <a:r>
              <a:rPr lang="ru-RU" sz="2400" dirty="0" err="1"/>
              <a:t>психотической</a:t>
            </a:r>
            <a:r>
              <a:rPr lang="ru-RU" sz="2400" dirty="0"/>
              <a:t> симптоматики (психомоторное возбуждение, агрессивность, негативизм, галлюцинаторно-бредовые расстройства). </a:t>
            </a:r>
          </a:p>
        </p:txBody>
      </p:sp>
      <p:pic>
        <p:nvPicPr>
          <p:cNvPr id="55300" name="Picture 4" descr="drugsde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058" y="3962400"/>
            <a:ext cx="4165058" cy="235909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>
                <a:solidFill>
                  <a:srgbClr val="DDEE00"/>
                </a:solidFill>
              </a:rPr>
              <a:t>Этап долечивающей или стабилизирующей антипсихотической терапии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/>
              <a:t>При развитии постпсихотической депрессии необходимо присоединение антидепрессантов; в части случаев достаточным является переход к дезингибирующим нейролептикам.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07934" y="4419601"/>
            <a:ext cx="10971372" cy="21891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r>
              <a:rPr lang="ru-RU" sz="2000"/>
              <a:t>Рекомендуется проведение социально-реабилитационных мероприятий, а также групповой психосоциальной работы и включение в трудовые процессы. </a:t>
            </a:r>
          </a:p>
          <a:p>
            <a:pPr>
              <a:lnSpc>
                <a:spcPct val="90000"/>
              </a:lnSpc>
            </a:pPr>
            <a:r>
              <a:rPr lang="ru-RU" sz="2000"/>
              <a:t>Длительность лечения на этом этапе широко варьирует и составляет от 3 до 9 месяцев. 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66573" name="Picture 13" descr="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41764" y="1600201"/>
            <a:ext cx="3892044" cy="2189163"/>
          </a:xfrm>
          <a:noFill/>
          <a:ln/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>
                <a:solidFill>
                  <a:srgbClr val="DDEE00"/>
                </a:solidFill>
              </a:rPr>
              <a:t>3. Этап коррекции негативной симптоматики, восстановления прежнего уровня психологической, социальной и трудовой адаптации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107" y="838201"/>
            <a:ext cx="10971372" cy="4530725"/>
          </a:xfrm>
        </p:spPr>
        <p:txBody>
          <a:bodyPr/>
          <a:lstStyle/>
          <a:p>
            <a:endParaRPr lang="ru-RU"/>
          </a:p>
          <a:p>
            <a:pPr>
              <a:buFont typeface="Wingdings" pitchFamily="2" charset="2"/>
              <a:buNone/>
            </a:pPr>
            <a:r>
              <a:rPr lang="ru-RU" sz="2400"/>
              <a:t>Принципы терапии </a:t>
            </a:r>
          </a:p>
          <a:p>
            <a:r>
              <a:rPr lang="ru-RU" sz="2400"/>
              <a:t>Применение препаратов с дезингибирующей и антиаутистической активностью (активирующие или атипичные нейролептики)  и создание оптимального лекарственного режима для проведения психотерапии, налаживания интерперсональных связей и социально-трудовой реабилитации.</a:t>
            </a:r>
            <a:r>
              <a:rPr lang="ru-RU"/>
              <a:t> </a:t>
            </a:r>
          </a:p>
        </p:txBody>
      </p:sp>
      <p:pic>
        <p:nvPicPr>
          <p:cNvPr id="67588" name="Picture 4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206" y="4191000"/>
            <a:ext cx="4876800" cy="266700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>
                <a:solidFill>
                  <a:srgbClr val="DDEE00"/>
                </a:solidFill>
              </a:rPr>
              <a:t>Этап коррекции негативной симптоматики, восстановления прежнего уровня психологической, социальной и трудовой адаптации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Применение дезингибирующих нейролептиков всегда таит в себе опасность экзацербации продуктивной симптоматики, что требует тщательного динамического наблюдения за состоянием больного и известного балансирования различными нейролептиками. Во многих случаях рецидива удается избежать при применении пролонгированных форм препаратов. </a:t>
            </a:r>
          </a:p>
          <a:p>
            <a:pPr>
              <a:lnSpc>
                <a:spcPct val="90000"/>
              </a:lnSpc>
            </a:pPr>
            <a:r>
              <a:rPr lang="ru-RU" sz="2400"/>
              <a:t>Фармакологическая коррекция дефицитарных проявлений происходит крайне постепенно и требует проведения длительной (от 6 до 12 месяцев) терапии.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DDEE00"/>
                </a:solidFill>
              </a:rPr>
              <a:t>4. Этап профилактической (поддерживающей) антипсихотической терапии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21" y="1295400"/>
            <a:ext cx="10971372" cy="4530725"/>
          </a:xfrm>
        </p:spPr>
        <p:txBody>
          <a:bodyPr/>
          <a:lstStyle/>
          <a:p>
            <a:endParaRPr lang="ru-RU" sz="2400"/>
          </a:p>
          <a:p>
            <a:r>
              <a:rPr lang="ru-RU" sz="2400"/>
              <a:t>Известно, что у 40 - 60% больных шизофренией с рецидивирующим течением при прекращении терапии обострение психоза развивается в течение первых 6 месяцев. У больных хронической шизофренией риск развития рецидива при применении плацебо составляет 10% в месяц, а при применении нейролептиков - 1%. </a:t>
            </a:r>
          </a:p>
        </p:txBody>
      </p:sp>
      <p:pic>
        <p:nvPicPr>
          <p:cNvPr id="69636" name="Picture 4" descr="antipsychotics-7f-40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0606" y="4400550"/>
            <a:ext cx="4368231" cy="245745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DDEE00"/>
                </a:solidFill>
              </a:rPr>
              <a:t>Этап профилактической (поддерживающей) антипсихотической терапии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Лечение направлено на предотвращение развития новых приступов и замедление темпа прогредиентности заболевания, а также поддержание оптимального уровня социального функционирования больного. С этой целью применяют те нейролептики, с помощью которых было достигнуто купирование приступа (обострения), но в сниженных дозах; преимущество имеют атипичные и пролонгированные нейролептики; при частых приступах (со значительной представленностью аффективных расстройств в их структуре) проводят профилактическую терапию солями лития или карбамазепином. 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DDEE00"/>
                </a:solidFill>
              </a:rPr>
              <a:t>Этап профилактической (поддерживающей) антипсихотической терапии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Поддерживающая противорецидивная терапия больных шизофренией может проводиться по двум основным методикам: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1) непрерывная терапия, когда больной принимает препарат постоянно;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2) прерывистая терапия, когда препараты применяются при продромальных явлениях, либо при появлении острой психотической симптоматики. </a:t>
            </a:r>
          </a:p>
          <a:p>
            <a:endParaRPr lang="ru-RU" sz="280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DDEE00"/>
                </a:solidFill>
              </a:rPr>
              <a:t>Этап профилактической (поддерживающей) антипсихотической терапии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Непрерывная терапия является более надежной, но при ее использовании (особенно при применении традиционных нейролептиков) повышается риск развития побочных эффектов на отдаленных этапах в виде поздней дискинезии. </a:t>
            </a:r>
          </a:p>
          <a:p>
            <a:pPr>
              <a:lnSpc>
                <a:spcPct val="80000"/>
              </a:lnSpc>
            </a:pPr>
            <a:r>
              <a:rPr lang="ru-RU" sz="2400"/>
              <a:t>Прерывистая терапия является более щадящей в смысле отдаленного риска развития поздней дискинезии, но не всегда обеспечивает надежную профилактику очередного приступа. В целом можно считать, что чем более непрерывным является течение шизофрении, тем более целесообразно проведение непрерывной нейролептической терапии. При формах, протекающих с отчетливой приступообразностью, можно применять прерывистую терапию, хотя во всех случаях предвидеть развитие очередного рецидива не представляется возможным.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DDEE00"/>
                </a:solidFill>
              </a:rPr>
              <a:t>Этап профилактической (поддерживающей) антипсихотической терапии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Основными показаниями к проведению профилактической антипсихотической терапии являются приступообразные и непрерывные формы шизофрении, и прежде всего - параноидная (возможно также в полустационаре или в амбулаторных условиях). </a:t>
            </a: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pic>
        <p:nvPicPr>
          <p:cNvPr id="72708" name="Picture 4" descr="загруже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2606" y="4267200"/>
            <a:ext cx="4241218" cy="2251075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DDEE00"/>
                </a:solidFill>
              </a:rPr>
              <a:t>Этап профилактической (поддерживающей) антипсихотической терапии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Лечение нейролептиками-пролонгами нередко начинают в стационаре сразу после купирования острой психотической симптоматики. На фоне приема таблеток внутримышечно делают инъекцию препарата в минимальной дозе. При этом, если больной ранее получал корректоры, их не отменяют. В случае хорошей переносимости (отсутствия выраженных побочных эффектов в первую неделю лечения) дозу пролонга постепенно увеличивают, а таблетки отменяют. </a:t>
            </a:r>
          </a:p>
          <a:p>
            <a:pPr>
              <a:lnSpc>
                <a:spcPct val="80000"/>
              </a:lnSpc>
            </a:pPr>
            <a:r>
              <a:rPr lang="ru-RU" sz="2400"/>
              <a:t>После стабилизации психического состояния дозу нейролептика можно постепенно понижать двумя способами: либо уменьшая разовую дозу, либо увеличивая интервалы между инъекциями. 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DDEE00"/>
                </a:solidFill>
              </a:rPr>
              <a:t>Этап профилактической (поддерживающей) антипсихотической терапии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Профилактическая терапия проводится неопределенно долго, но не менее 1 - 2 лет.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Вопрос о продолжительности сроков проведения противорецидивной терапии решается индивидуально.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   </a:t>
            </a:r>
            <a:r>
              <a:rPr lang="ru-RU" sz="2400" i="1"/>
              <a:t>При этом следует учитывать: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- степень влияния на частоту и выраженность повторных приступов (обострений);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- степень отрицательного влияния психотической симптоматики на социально-трудовую адаптацию;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- выраженность и характер побочных эффектов;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- возможность вовлечения больного в социо-реабилитационные программы.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304800"/>
            <a:ext cx="10971372" cy="1143000"/>
          </a:xfrm>
        </p:spPr>
        <p:txBody>
          <a:bodyPr/>
          <a:lstStyle/>
          <a:p>
            <a:r>
              <a:rPr lang="ru-RU" sz="3200" i="1" dirty="0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322" y="1066800"/>
            <a:ext cx="10057091" cy="3962400"/>
          </a:xfrm>
        </p:spPr>
        <p:txBody>
          <a:bodyPr/>
          <a:lstStyle/>
          <a:p>
            <a:endParaRPr lang="ru-RU" sz="2800" dirty="0"/>
          </a:p>
          <a:p>
            <a:r>
              <a:rPr lang="ru-RU" sz="2400" dirty="0"/>
              <a:t>Этап купирующей терапии начинается от момента начала приступа и заканчивается установлением клинической ремиссии, т.е. продолжается до существенной или полной редукции психоза. </a:t>
            </a:r>
          </a:p>
          <a:p>
            <a:r>
              <a:rPr lang="ru-RU" sz="2400" dirty="0"/>
              <a:t>При манифестации шизофрении либо при очередном обострении (приступе) шизофрении первоочередная задача сводится к купированию острой </a:t>
            </a:r>
            <a:r>
              <a:rPr lang="ru-RU" sz="2400" dirty="0" err="1"/>
              <a:t>психотической</a:t>
            </a:r>
            <a:r>
              <a:rPr lang="ru-RU" sz="2400" dirty="0"/>
              <a:t> симптоматики.</a:t>
            </a:r>
            <a:r>
              <a:rPr lang="ru-RU" sz="2800" dirty="0"/>
              <a:t> </a:t>
            </a:r>
          </a:p>
        </p:txBody>
      </p:sp>
      <p:pic>
        <p:nvPicPr>
          <p:cNvPr id="56324" name="Picture 4" descr="cherep-so-shpricami-300x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405" y="5105400"/>
            <a:ext cx="2993636" cy="175260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DDEE00"/>
                </a:solidFill>
              </a:rPr>
              <a:t>Спасибо за внимание!</a:t>
            </a:r>
          </a:p>
        </p:txBody>
      </p:sp>
      <p:pic>
        <p:nvPicPr>
          <p:cNvPr id="6" name="Picture 8" descr="zdorovie-vest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8606" y="1600200"/>
            <a:ext cx="6324599" cy="4530725"/>
          </a:xfrm>
          <a:prstGeom prst="rect">
            <a:avLst/>
          </a:prstGeom>
          <a:noFill/>
        </p:spPr>
      </p:pic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304800"/>
            <a:ext cx="10971372" cy="1143000"/>
          </a:xfrm>
        </p:spPr>
        <p:txBody>
          <a:bodyPr/>
          <a:lstStyle/>
          <a:p>
            <a:r>
              <a:rPr lang="ru-RU" sz="3200" i="1" dirty="0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5388" y="1676401"/>
            <a:ext cx="9955504" cy="3962399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  </a:t>
            </a:r>
            <a:r>
              <a:rPr lang="ru-RU" sz="2400" dirty="0"/>
              <a:t>Лечение проводится с учетом: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- психопатологической структуры приступа (обострения), которая определяет выбор психотропных средств;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- особенностей терапевтической или спонтанной трансформации синдрома в процессе лечения, с чем может быть связана замена или присоединение других препаратов, а также замена или присоединение других методов лечения.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228600"/>
            <a:ext cx="10971372" cy="1143000"/>
          </a:xfrm>
        </p:spPr>
        <p:txBody>
          <a:bodyPr/>
          <a:lstStyle/>
          <a:p>
            <a:r>
              <a:rPr lang="ru-RU" sz="3200" i="1" dirty="0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81" y="1981201"/>
            <a:ext cx="10971372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3399"/>
                </a:solidFill>
              </a:rPr>
              <a:t>Терапию при отсутствии противопоказаний следует начинать с назначения типичных (традиционных) нейролептиков.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Выбор конкретного препарата осуществляют с учетом спектра психотропной активности нейролептика и характера возникающих побочных эффектов, а также противопоказаний к применению и возможных лекарственных взаимодействий.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Режим дозирования, средние и максимально допустимые суточные дозы и возможный путь введения конкретного нейролептика определяются характером и выраженностью имеющейся психопатологической симптоматики, соматическим состоянием и возрастом больного 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304800"/>
            <a:ext cx="10971372" cy="1143000"/>
          </a:xfrm>
        </p:spPr>
        <p:txBody>
          <a:bodyPr/>
          <a:lstStyle/>
          <a:p>
            <a:r>
              <a:rPr lang="ru-RU" sz="2800" i="1" dirty="0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041" y="1676401"/>
            <a:ext cx="10971372" cy="4530725"/>
          </a:xfrm>
        </p:spPr>
        <p:txBody>
          <a:bodyPr/>
          <a:lstStyle/>
          <a:p>
            <a:r>
              <a:rPr lang="ru-RU" sz="2400" dirty="0"/>
              <a:t>В случае психоза, протекающего с выраженным психомоторным возбуждением, агрессивностью, враждебностью следует прибегать к назначению нейролептиков с выраженным седативным компонентом действия (</a:t>
            </a:r>
            <a:r>
              <a:rPr lang="ru-RU" sz="2400" dirty="0" err="1"/>
              <a:t>хлорпромазин</a:t>
            </a:r>
            <a:r>
              <a:rPr lang="ru-RU" sz="2400" dirty="0"/>
              <a:t>, </a:t>
            </a:r>
            <a:r>
              <a:rPr lang="ru-RU" sz="2400" dirty="0" err="1"/>
              <a:t>левомепромазин</a:t>
            </a:r>
            <a:r>
              <a:rPr lang="ru-RU" sz="2400" dirty="0"/>
              <a:t>, </a:t>
            </a:r>
            <a:r>
              <a:rPr lang="ru-RU" sz="2400" dirty="0" err="1"/>
              <a:t>хлорпротиксен</a:t>
            </a:r>
            <a:r>
              <a:rPr lang="ru-RU" sz="2400" dirty="0"/>
              <a:t> и др.), в том числе </a:t>
            </a:r>
            <a:r>
              <a:rPr lang="ru-RU" sz="2400" dirty="0" err="1"/>
              <a:t>парентерально</a:t>
            </a:r>
            <a:r>
              <a:rPr lang="ru-RU" sz="2400" dirty="0"/>
              <a:t>. 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59396" name="Picture 4" descr="41319975-karatelnaya-(article-picture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0205" y="4495800"/>
            <a:ext cx="4268231" cy="2209800"/>
          </a:xfrm>
          <a:prstGeom prst="rect">
            <a:avLst/>
          </a:prstGeom>
          <a:noFill/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 преобладании в структуре психоза галлюцинаторно-параноидных расстройств (явления психического автоматизма, псевдогаллюцинации, бред воздействия, преследования и др.) предпочтение следует отдать нейролептикам с выраженным антигаллюцинаторным и антибредовым действием. </a:t>
            </a:r>
          </a:p>
          <a:p>
            <a:endParaRPr lang="ru-RU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DDEE00"/>
                </a:solidFill>
              </a:rPr>
              <a:t>Этап купирующей терапии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Полиморфизм психопатологических расстройств с наличием симптоматики более глубоких регистров (кататонической, гебефренической) требует назначения нейролептиков с мощным общим антипсихотическим (инцизивным) действием, таких как зуклопентиксол, клозапин, рисперидон, оланзапин.</a:t>
            </a:r>
          </a:p>
          <a:p>
            <a:endParaRPr lang="ru-RU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7149" y="5725297"/>
            <a:ext cx="1123264" cy="113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628</TotalTime>
  <Words>1875</Words>
  <Application>Microsoft PowerPoint</Application>
  <PresentationFormat>Произвольный</PresentationFormat>
  <Paragraphs>183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Лучи</vt:lpstr>
      <vt:lpstr>Лечение шизофрении</vt:lpstr>
      <vt:lpstr>Этапы терапии</vt:lpstr>
      <vt:lpstr>1. Этап купирующей терапии</vt:lpstr>
      <vt:lpstr>Этап купирующей терапии</vt:lpstr>
      <vt:lpstr>Этап купирующей терапии</vt:lpstr>
      <vt:lpstr>Этап купирующей терапии</vt:lpstr>
      <vt:lpstr>Этап купирующей терапии</vt:lpstr>
      <vt:lpstr>Этап купирующей терапии</vt:lpstr>
      <vt:lpstr>Этап купирующей терапии</vt:lpstr>
      <vt:lpstr>Этап купирующей терапии</vt:lpstr>
      <vt:lpstr>Этап купирующей терапии</vt:lpstr>
      <vt:lpstr>Этап купирующей терапии</vt:lpstr>
      <vt:lpstr>Этап купирующей терапии</vt:lpstr>
      <vt:lpstr>Этап купирующей терапии</vt:lpstr>
      <vt:lpstr>Этап купирующей терапии</vt:lpstr>
      <vt:lpstr>Алгоритм фармакотерапии  обострения шизофрении</vt:lpstr>
      <vt:lpstr>Терапевтически  резистентная  шизофрения</vt:lpstr>
      <vt:lpstr>Терапевтически  резистентная  шизофрения</vt:lpstr>
      <vt:lpstr>Терапевтически  резистентная  шизофрения</vt:lpstr>
      <vt:lpstr>Терапевтически  резистентная  шизофрения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2. Этап долечивающей или стабилизирующей антипсихотической терапии</vt:lpstr>
      <vt:lpstr>Этап долечивающей или стабилизирующей антипсихотической терапии</vt:lpstr>
      <vt:lpstr>3. Этап коррекции негативной симптоматики, восстановления прежнего уровня психологической, социальной и трудовой адаптации</vt:lpstr>
      <vt:lpstr>Этап коррекции негативной симптоматики, восстановления прежнего уровня психологической, социальной и трудовой адаптации</vt:lpstr>
      <vt:lpstr>4. Этап профилактической (поддерживающей) антипсихотической терапии</vt:lpstr>
      <vt:lpstr>Этап профилактической (поддерживающей) антипсихотической терапии</vt:lpstr>
      <vt:lpstr>Этап профилактической (поддерживающей) антипсихотической терапии</vt:lpstr>
      <vt:lpstr>Этап профилактической (поддерживающей) антипсихотической терапии</vt:lpstr>
      <vt:lpstr>Этап профилактической (поддерживающей) антипсихотической терапии</vt:lpstr>
      <vt:lpstr>Этап профилактической (поддерживающей) антипсихотической терапии</vt:lpstr>
      <vt:lpstr>Этап профилактической (поддерживающей) антипсихотической терапии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Коала</dc:creator>
  <cp:lastModifiedBy>Виталий</cp:lastModifiedBy>
  <cp:revision>28</cp:revision>
  <cp:lastPrinted>1601-01-01T00:00:00Z</cp:lastPrinted>
  <dcterms:created xsi:type="dcterms:W3CDTF">2013-09-15T07:28:45Z</dcterms:created>
  <dcterms:modified xsi:type="dcterms:W3CDTF">2020-03-21T06:50:57Z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