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19"/>
    <a:srgbClr val="173A8D"/>
    <a:srgbClr val="97000B"/>
    <a:srgbClr val="0041B6"/>
    <a:srgbClr val="F9D600"/>
    <a:srgbClr val="324057"/>
    <a:srgbClr val="007CCE"/>
    <a:srgbClr val="2A1255"/>
    <a:srgbClr val="A58C51"/>
    <a:srgbClr val="2139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-22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22363"/>
            <a:ext cx="1036185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42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7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9"/>
            <a:ext cx="105142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9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9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501" y="1465729"/>
            <a:ext cx="10491822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1"/>
            <a:ext cx="1051423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3697"/>
            <a:ext cx="12190413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25723" y="2277927"/>
            <a:ext cx="9082407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ШИЗОФРЕНИЯ.</a:t>
            </a:r>
          </a:p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Определение понятия, этиология, патогенез.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57909" y="4928329"/>
            <a:ext cx="9142810" cy="1655762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Доцент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кафедры неврологии, психиатрии, 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мануальной медицины и медицинской реабилитации Института НМФО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ВолгГМУ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к.м.н. Ростовщиков В.В.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16" descr="73083523_0000000000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0390" y="3288484"/>
            <a:ext cx="3406534" cy="1918435"/>
          </a:xfrm>
          <a:prstGeom prst="rect">
            <a:avLst/>
          </a:prstGeom>
          <a:noFill/>
        </p:spPr>
      </p:pic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3284" y="5725296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1. Нейрохимическая модель (продолжение).</a:t>
            </a:r>
          </a:p>
          <a:p>
            <a:pPr fontAlgn="t"/>
            <a:r>
              <a:rPr lang="ru-RU" dirty="0" smtClean="0">
                <a:cs typeface="Times New Roman" pitchFamily="18" charset="0"/>
              </a:rPr>
              <a:t>Установлена связь между продуктивными расстройствами и повышенной </a:t>
            </a:r>
            <a:r>
              <a:rPr lang="ru-RU" dirty="0" err="1" smtClean="0">
                <a:cs typeface="Times New Roman" pitchFamily="18" charset="0"/>
              </a:rPr>
              <a:t>дофаминергической</a:t>
            </a:r>
            <a:r>
              <a:rPr lang="ru-RU" dirty="0" smtClean="0">
                <a:cs typeface="Times New Roman" pitchFamily="18" charset="0"/>
              </a:rPr>
              <a:t> активностью в </a:t>
            </a:r>
            <a:r>
              <a:rPr lang="ru-RU" dirty="0" err="1" smtClean="0">
                <a:cs typeface="Times New Roman" pitchFamily="18" charset="0"/>
              </a:rPr>
              <a:t>мезолимбическом</a:t>
            </a:r>
            <a:r>
              <a:rPr lang="ru-RU" dirty="0" smtClean="0">
                <a:cs typeface="Times New Roman" pitchFamily="18" charset="0"/>
              </a:rPr>
              <a:t> тракте, а также между первичными негативными симптомами и сниженной </a:t>
            </a:r>
            <a:r>
              <a:rPr lang="ru-RU" dirty="0" err="1" smtClean="0">
                <a:cs typeface="Times New Roman" pitchFamily="18" charset="0"/>
              </a:rPr>
              <a:t>дофаминергической</a:t>
            </a:r>
            <a:r>
              <a:rPr lang="ru-RU" dirty="0" smtClean="0">
                <a:cs typeface="Times New Roman" pitchFamily="18" charset="0"/>
              </a:rPr>
              <a:t> активностью в </a:t>
            </a:r>
            <a:r>
              <a:rPr lang="ru-RU" dirty="0" err="1" smtClean="0">
                <a:cs typeface="Times New Roman" pitchFamily="18" charset="0"/>
              </a:rPr>
              <a:t>мезокортикальном</a:t>
            </a:r>
            <a:r>
              <a:rPr lang="ru-RU" dirty="0" smtClean="0">
                <a:cs typeface="Times New Roman" pitchFamily="18" charset="0"/>
              </a:rPr>
              <a:t> тракте. </a:t>
            </a:r>
          </a:p>
          <a:p>
            <a:pPr fontAlgn="t"/>
            <a:r>
              <a:rPr lang="ru-RU" dirty="0" smtClean="0">
                <a:cs typeface="Times New Roman" pitchFamily="18" charset="0"/>
              </a:rPr>
              <a:t>Полученные данные позволили сформулировать "</a:t>
            </a:r>
            <a:r>
              <a:rPr lang="ru-RU" dirty="0" err="1" smtClean="0">
                <a:cs typeface="Times New Roman" pitchFamily="18" charset="0"/>
              </a:rPr>
              <a:t>дофаминовую</a:t>
            </a:r>
            <a:r>
              <a:rPr lang="ru-RU" dirty="0" smtClean="0">
                <a:cs typeface="Times New Roman" pitchFamily="18" charset="0"/>
              </a:rPr>
              <a:t> гипотезу" шизофрении, которая явилась базисом для обоснования применения нейролептиков при шизофрении.</a:t>
            </a:r>
          </a:p>
          <a:p>
            <a:pPr fontAlgn="t"/>
            <a:r>
              <a:rPr lang="ru-RU" dirty="0" smtClean="0">
                <a:cs typeface="Times New Roman" pitchFamily="18" charset="0"/>
              </a:rPr>
              <a:t>Кроме </a:t>
            </a:r>
            <a:r>
              <a:rPr lang="ru-RU" dirty="0" err="1" smtClean="0">
                <a:cs typeface="Times New Roman" pitchFamily="18" charset="0"/>
              </a:rPr>
              <a:t>дофаминергического</a:t>
            </a:r>
            <a:r>
              <a:rPr lang="ru-RU" dirty="0" smtClean="0">
                <a:cs typeface="Times New Roman" pitchFamily="18" charset="0"/>
              </a:rPr>
              <a:t> дисбаланса было установлено, что при доминирующей продуктивной симптоматике увеличено количество </a:t>
            </a:r>
            <a:r>
              <a:rPr lang="ru-RU" dirty="0" err="1" smtClean="0">
                <a:cs typeface="Times New Roman" pitchFamily="18" charset="0"/>
              </a:rPr>
              <a:t>холецистокинина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соматостатина</a:t>
            </a:r>
            <a:r>
              <a:rPr lang="ru-RU" dirty="0" smtClean="0">
                <a:cs typeface="Times New Roman" pitchFamily="18" charset="0"/>
              </a:rPr>
              <a:t>, вазопрессина. </a:t>
            </a:r>
          </a:p>
          <a:p>
            <a:pPr fontAlgn="t"/>
            <a:r>
              <a:rPr lang="ru-RU" dirty="0" smtClean="0">
                <a:cs typeface="Times New Roman" pitchFamily="18" charset="0"/>
              </a:rPr>
              <a:t>При доминирующей негативной симптоматике отмечался дефицит норадреналина и </a:t>
            </a:r>
            <a:r>
              <a:rPr lang="ru-RU" dirty="0" err="1" smtClean="0">
                <a:cs typeface="Times New Roman" pitchFamily="18" charset="0"/>
              </a:rPr>
              <a:t>серотонина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2. Нейроанатомическая модель.</a:t>
            </a:r>
          </a:p>
          <a:p>
            <a:pPr fontAlgn="t"/>
            <a:r>
              <a:rPr lang="ru-RU" dirty="0" smtClean="0"/>
              <a:t>Шизофрения рассматривается как заболевание головного мозга, при котором поражены фронтальная доля, </a:t>
            </a:r>
            <a:r>
              <a:rPr lang="ru-RU" dirty="0" err="1" smtClean="0"/>
              <a:t>лимбическая</a:t>
            </a:r>
            <a:r>
              <a:rPr lang="ru-RU" dirty="0" smtClean="0"/>
              <a:t> система и базальные ганглии. </a:t>
            </a:r>
          </a:p>
          <a:p>
            <a:pPr fontAlgn="t"/>
            <a:r>
              <a:rPr lang="ru-RU" dirty="0" smtClean="0"/>
              <a:t>Было выявлено, что продуктивная симптоматика при шизофрении обусловлена дисфункцией системы хвостатого ядра мозга и </a:t>
            </a:r>
            <a:r>
              <a:rPr lang="ru-RU" dirty="0" err="1" smtClean="0"/>
              <a:t>лимбической</a:t>
            </a:r>
            <a:r>
              <a:rPr lang="ru-RU" dirty="0" smtClean="0"/>
              <a:t> системы. </a:t>
            </a:r>
          </a:p>
          <a:p>
            <a:pPr fontAlgn="t"/>
            <a:r>
              <a:rPr lang="ru-RU" dirty="0" smtClean="0"/>
              <a:t>Регистрируется рассогласованность в работе полушарий, дисфункция лобно-мозжечковых связей. </a:t>
            </a:r>
          </a:p>
          <a:p>
            <a:pPr fontAlgn="t"/>
            <a:r>
              <a:rPr lang="ru-RU" dirty="0" smtClean="0"/>
              <a:t>Методом компьютерной томографии (КТ) обнаружены расширения передних и боковых рогов желудочковой системы, которые </a:t>
            </a:r>
            <a:r>
              <a:rPr lang="ru-RU" dirty="0" err="1" smtClean="0"/>
              <a:t>коррелировали</a:t>
            </a:r>
            <a:r>
              <a:rPr lang="ru-RU" dirty="0" smtClean="0"/>
              <a:t> с выраженностью негативной симптоматики. </a:t>
            </a:r>
          </a:p>
          <a:p>
            <a:pPr fontAlgn="t"/>
            <a:r>
              <a:rPr lang="ru-RU" dirty="0" smtClean="0"/>
              <a:t>На ЭЭГ снижен вольтаж с лобных отведений (при ядерных формах шизофрении), преобладает левосторонняя патология и регистрируется ряд патологических феноменов. Нарушена функция левого полушария.</a:t>
            </a:r>
          </a:p>
          <a:p>
            <a:pPr fontAlgn="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400" dirty="0"/>
          </a:p>
        </p:txBody>
      </p:sp>
      <p:pic>
        <p:nvPicPr>
          <p:cNvPr id="4" name="Содержимое 3" descr="clip_image002_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4" y="1396357"/>
            <a:ext cx="4431723" cy="2724150"/>
          </a:xfrm>
        </p:spPr>
      </p:pic>
      <p:pic>
        <p:nvPicPr>
          <p:cNvPr id="5" name="Рисунок 4" descr="1532119382124683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434" y="1375720"/>
            <a:ext cx="5307730" cy="2707295"/>
          </a:xfrm>
          <a:prstGeom prst="rect">
            <a:avLst/>
          </a:prstGeom>
        </p:spPr>
      </p:pic>
      <p:pic>
        <p:nvPicPr>
          <p:cNvPr id="6" name="Рисунок 5" descr="img-Oywi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372" y="4261225"/>
            <a:ext cx="4278844" cy="2240285"/>
          </a:xfrm>
          <a:prstGeom prst="rect">
            <a:avLst/>
          </a:prstGeom>
        </p:spPr>
      </p:pic>
      <p:pic>
        <p:nvPicPr>
          <p:cNvPr id="7" name="Рисунок 6" descr="limbicheskaja_siste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084" y="4217773"/>
            <a:ext cx="3377074" cy="2533135"/>
          </a:xfrm>
          <a:prstGeom prst="rect">
            <a:avLst/>
          </a:prstGeom>
        </p:spPr>
      </p:pic>
      <p:pic>
        <p:nvPicPr>
          <p:cNvPr id="8" name="Рисунок 7" descr="12078-gerb_volgg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Нейроанатомическая теория </a:t>
            </a:r>
            <a:r>
              <a:rPr lang="ru-RU" dirty="0" smtClean="0"/>
              <a:t>послужила основой для внедрения в психиатрию в 1937 г. электросудорожной терапии (ЭСТ) и </a:t>
            </a:r>
            <a:r>
              <a:rPr lang="ru-RU" dirty="0" err="1" smtClean="0"/>
              <a:t>психохирургических</a:t>
            </a:r>
            <a:r>
              <a:rPr lang="ru-RU" dirty="0" smtClean="0"/>
              <a:t> методов лечения шизофрении (</a:t>
            </a:r>
            <a:r>
              <a:rPr lang="ru-RU" dirty="0" err="1" smtClean="0"/>
              <a:t>префронтальной</a:t>
            </a:r>
            <a:r>
              <a:rPr lang="ru-RU" dirty="0" smtClean="0"/>
              <a:t> </a:t>
            </a:r>
            <a:r>
              <a:rPr lang="ru-RU" dirty="0" err="1" smtClean="0"/>
              <a:t>лейкотомии</a:t>
            </a:r>
            <a:r>
              <a:rPr lang="ru-RU" dirty="0" smtClean="0"/>
              <a:t> - лоботомии)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7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994888"/>
            <a:ext cx="4774142" cy="250695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3. Генетическая модель.</a:t>
            </a:r>
          </a:p>
          <a:p>
            <a:pPr>
              <a:buNone/>
            </a:pPr>
            <a:r>
              <a:rPr lang="ru-RU" sz="7200" dirty="0" smtClean="0">
                <a:solidFill>
                  <a:srgbClr val="332319"/>
                </a:solidFill>
              </a:rPr>
              <a:t>Со времен Э. </a:t>
            </a:r>
            <a:r>
              <a:rPr lang="ru-RU" sz="7200" dirty="0" err="1" smtClean="0">
                <a:solidFill>
                  <a:srgbClr val="332319"/>
                </a:solidFill>
              </a:rPr>
              <a:t>Крепелина</a:t>
            </a:r>
            <a:r>
              <a:rPr lang="ru-RU" sz="7200" dirty="0" smtClean="0">
                <a:solidFill>
                  <a:srgbClr val="332319"/>
                </a:solidFill>
              </a:rPr>
              <a:t> и С.С. Корсакова известны факты семейного наследования шизофрении.</a:t>
            </a:r>
          </a:p>
          <a:p>
            <a:pPr fontAlgn="t"/>
            <a:r>
              <a:rPr lang="ru-RU" sz="7200" dirty="0" smtClean="0"/>
              <a:t>В последние годы обнаружены изменения экспрессии генов, повреждающие гомеостаз ЦНС. Найдены изменения в 6, 8 и 13 хромосомах.</a:t>
            </a:r>
          </a:p>
          <a:p>
            <a:pPr fontAlgn="t"/>
            <a:r>
              <a:rPr lang="ru-RU" sz="7200" dirty="0" smtClean="0"/>
              <a:t>Риск заболеть шизофренией среди различных групп населения различен:</a:t>
            </a:r>
          </a:p>
          <a:p>
            <a:pPr fontAlgn="t"/>
            <a:r>
              <a:rPr lang="ru-RU" sz="7200" dirty="0" smtClean="0"/>
              <a:t>- общая популяция – 1%.</a:t>
            </a:r>
          </a:p>
          <a:p>
            <a:pPr fontAlgn="t"/>
            <a:r>
              <a:rPr lang="ru-RU" sz="7200" dirty="0" smtClean="0"/>
              <a:t>- дети (один родитель болен) - 9-13%.</a:t>
            </a:r>
          </a:p>
          <a:p>
            <a:pPr fontAlgn="t"/>
            <a:r>
              <a:rPr lang="ru-RU" sz="7200" dirty="0" smtClean="0"/>
              <a:t>- дети (если больны оба родителя) - 40-46%.</a:t>
            </a:r>
          </a:p>
          <a:p>
            <a:pPr fontAlgn="t"/>
            <a:r>
              <a:rPr lang="ru-RU" sz="7200" dirty="0" smtClean="0"/>
              <a:t>- внуки – 5%.</a:t>
            </a:r>
          </a:p>
          <a:p>
            <a:pPr fontAlgn="t"/>
            <a:r>
              <a:rPr lang="ru-RU" sz="7200" dirty="0" smtClean="0"/>
              <a:t>- сибсы (родные братья/сестры) - 6-12%.</a:t>
            </a:r>
          </a:p>
          <a:p>
            <a:pPr fontAlgn="t"/>
            <a:r>
              <a:rPr lang="ru-RU" sz="7200" dirty="0" smtClean="0"/>
              <a:t>- </a:t>
            </a:r>
            <a:r>
              <a:rPr lang="ru-RU" sz="7200" dirty="0" err="1" smtClean="0"/>
              <a:t>двуяйцевые</a:t>
            </a:r>
            <a:r>
              <a:rPr lang="ru-RU" sz="7200" dirty="0" smtClean="0"/>
              <a:t> близнецы - 17.</a:t>
            </a:r>
          </a:p>
          <a:p>
            <a:pPr fontAlgn="t"/>
            <a:r>
              <a:rPr lang="ru-RU" sz="7200" dirty="0" smtClean="0"/>
              <a:t>- </a:t>
            </a:r>
            <a:r>
              <a:rPr lang="ru-RU" sz="7200" dirty="0" err="1" smtClean="0"/>
              <a:t>однояйцевые</a:t>
            </a:r>
            <a:r>
              <a:rPr lang="ru-RU" sz="7200" dirty="0" smtClean="0"/>
              <a:t> близнецы - 48.</a:t>
            </a:r>
          </a:p>
          <a:p>
            <a:pPr fontAlgn="t"/>
            <a:r>
              <a:rPr lang="ru-RU" sz="7200" dirty="0" smtClean="0"/>
              <a:t>Если в семье больна шизофренией мать, то дети заболевают шизофренией в 5 раз чаще, чем если болен отец (Н.И. Озерова, В.М. </a:t>
            </a:r>
            <a:r>
              <a:rPr lang="ru-RU" sz="7200" dirty="0" err="1" smtClean="0"/>
              <a:t>Гиндилис</a:t>
            </a:r>
            <a:r>
              <a:rPr lang="ru-RU" sz="7200" dirty="0" smtClean="0"/>
              <a:t> и др.).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ontent_geny2_1__econet_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3758" y="2583809"/>
            <a:ext cx="3056606" cy="22943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668" y="1297950"/>
            <a:ext cx="10491822" cy="4711234"/>
          </a:xfrm>
        </p:spPr>
        <p:txBody>
          <a:bodyPr>
            <a:normAutofit fontScale="85000" lnSpcReduction="10000"/>
          </a:bodyPr>
          <a:lstStyle/>
          <a:p>
            <a:pPr fontAlgn="t">
              <a:buNone/>
            </a:pPr>
            <a:r>
              <a:rPr lang="ru-RU" dirty="0" smtClean="0">
                <a:solidFill>
                  <a:srgbClr val="00B050"/>
                </a:solidFill>
              </a:rPr>
              <a:t>3.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Генетическая модель (продолжение).</a:t>
            </a:r>
          </a:p>
          <a:p>
            <a:pPr fontAlgn="t"/>
            <a:r>
              <a:rPr lang="ru-RU" dirty="0" smtClean="0"/>
              <a:t>У пациентов с выраженной наследственной отягощенностью шизофрения манифестирует раньше и течет более неблагоприятно.</a:t>
            </a:r>
          </a:p>
          <a:p>
            <a:pPr fontAlgn="t"/>
            <a:r>
              <a:rPr lang="ru-RU" dirty="0" smtClean="0"/>
              <a:t>Исследования с усыновленными близнецами подтвердили высокую степень наследственной обусловленности заболевания. У пациентов с выраженной наследственной отягощенностью шизофрения манифестирует раньше и течет более неблагоприятно. </a:t>
            </a:r>
          </a:p>
          <a:p>
            <a:pPr fontAlgn="t"/>
            <a:r>
              <a:rPr lang="ru-RU" dirty="0" smtClean="0"/>
              <a:t>Существует </a:t>
            </a:r>
            <a:r>
              <a:rPr lang="ru-RU" dirty="0" err="1" smtClean="0"/>
              <a:t>моногенная</a:t>
            </a:r>
            <a:r>
              <a:rPr lang="ru-RU" dirty="0" smtClean="0"/>
              <a:t>, </a:t>
            </a:r>
            <a:r>
              <a:rPr lang="ru-RU" dirty="0" err="1" smtClean="0"/>
              <a:t>олигогенная</a:t>
            </a:r>
            <a:r>
              <a:rPr lang="ru-RU" dirty="0" smtClean="0"/>
              <a:t> и </a:t>
            </a:r>
            <a:r>
              <a:rPr lang="ru-RU" dirty="0" err="1" smtClean="0"/>
              <a:t>полигенная</a:t>
            </a:r>
            <a:r>
              <a:rPr lang="ru-RU" dirty="0" smtClean="0"/>
              <a:t> теории шизофрении. Однако наиболее популярна гипотеза генетической неоднородности шизофрении.</a:t>
            </a:r>
          </a:p>
          <a:p>
            <a:pPr fontAlgn="t"/>
            <a:r>
              <a:rPr lang="ru-RU" dirty="0" smtClean="0"/>
              <a:t> В контексте модели </a:t>
            </a:r>
            <a:r>
              <a:rPr lang="ru-RU" dirty="0" err="1" smtClean="0"/>
              <a:t>стресс-диатеза</a:t>
            </a:r>
            <a:r>
              <a:rPr lang="ru-RU" dirty="0" smtClean="0"/>
              <a:t> можно предположить, что наследуется не шизофрения, а только определенный код, очерчивающий круг возможных признаков и способов реагирования, который под воздействием факторов среды проявляется как патологический процесс.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4. Дизонтогенетическая модель.</a:t>
            </a:r>
          </a:p>
          <a:p>
            <a:r>
              <a:rPr lang="ru-RU" dirty="0" err="1" smtClean="0"/>
              <a:t>А.Н.Берштейн</a:t>
            </a:r>
            <a:r>
              <a:rPr lang="ru-RU" dirty="0" smtClean="0"/>
              <a:t>, 1914 г. – болезнь начинается </a:t>
            </a:r>
            <a:r>
              <a:rPr lang="ru-RU" dirty="0" err="1" smtClean="0"/>
              <a:t>внутриутробно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настоящее время сторонники данной модели считают, что происходит повреждение мозга на клеточном и субклеточном уровне (токсическое, инфекционное и др.) при формировании </a:t>
            </a:r>
            <a:r>
              <a:rPr lang="ru-RU" dirty="0" err="1" smtClean="0"/>
              <a:t>лимбической</a:t>
            </a:r>
            <a:r>
              <a:rPr lang="ru-RU" dirty="0" smtClean="0"/>
              <a:t> системы в </a:t>
            </a:r>
            <a:r>
              <a:rPr lang="en-US" dirty="0" smtClean="0"/>
              <a:t>I</a:t>
            </a:r>
            <a:r>
              <a:rPr lang="ru-RU" dirty="0" smtClean="0"/>
              <a:t> и начале </a:t>
            </a:r>
            <a:r>
              <a:rPr lang="en-US" dirty="0" smtClean="0"/>
              <a:t>II</a:t>
            </a:r>
            <a:r>
              <a:rPr lang="ru-RU" dirty="0" smtClean="0"/>
              <a:t> триместра беременности.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893711cb20c1af971772f4ee7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47" y="4404788"/>
            <a:ext cx="4267200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5. Конституциональная модель.</a:t>
            </a:r>
          </a:p>
          <a:p>
            <a:r>
              <a:rPr lang="ru-RU" sz="2400" dirty="0" smtClean="0"/>
              <a:t>К шизофрении имеют большую склонность люди с </a:t>
            </a:r>
            <a:r>
              <a:rPr lang="ru-RU" sz="2400" dirty="0" err="1" smtClean="0"/>
              <a:t>лептосомным</a:t>
            </a:r>
            <a:r>
              <a:rPr lang="ru-RU" sz="2400" dirty="0" smtClean="0"/>
              <a:t> (астеническим) типом конституции.</a:t>
            </a:r>
          </a:p>
          <a:p>
            <a:r>
              <a:rPr lang="ru-RU" sz="2400" dirty="0" smtClean="0"/>
              <a:t>У многих больных также находили не резко выраженную непропорциональность размеров рук, ног, головы, глаз.</a:t>
            </a:r>
          </a:p>
          <a:p>
            <a:endParaRPr lang="ru-RU" dirty="0"/>
          </a:p>
        </p:txBody>
      </p:sp>
      <p:pic>
        <p:nvPicPr>
          <p:cNvPr id="4" name="Рисунок 3" descr="post-58-1493937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45" y="3871784"/>
            <a:ext cx="5590234" cy="267317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501" y="1767733"/>
            <a:ext cx="10491822" cy="471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6. Эндокринная модель.</a:t>
            </a:r>
          </a:p>
          <a:p>
            <a:r>
              <a:rPr lang="ru-RU" sz="2400" dirty="0" smtClean="0"/>
              <a:t>В.П. Протопопов (1946 г.) и др. – присутствует врожденная неполноценность эндокринной системы.</a:t>
            </a:r>
          </a:p>
          <a:p>
            <a:r>
              <a:rPr lang="ru-RU" sz="2400" dirty="0" smtClean="0"/>
              <a:t>Описывались </a:t>
            </a:r>
            <a:r>
              <a:rPr lang="ru-RU" sz="2400" dirty="0" err="1" smtClean="0"/>
              <a:t>гендерные</a:t>
            </a:r>
            <a:r>
              <a:rPr lang="ru-RU" sz="2400" dirty="0" smtClean="0"/>
              <a:t> отличия больных шизофренией.</a:t>
            </a:r>
          </a:p>
          <a:p>
            <a:r>
              <a:rPr lang="ru-RU" sz="2400" dirty="0" smtClean="0"/>
              <a:t>Для мужчин характерен женский тип с гинекомастией, а у женщин нередко проявляются мужские черты.</a:t>
            </a:r>
          </a:p>
          <a:p>
            <a:r>
              <a:rPr lang="ru-RU" sz="2400" dirty="0" smtClean="0"/>
              <a:t>Данная гипотеза способствовала разработке таких методов лечения шизофрении, как </a:t>
            </a:r>
            <a:r>
              <a:rPr lang="ru-RU" sz="2400" dirty="0" err="1" smtClean="0"/>
              <a:t>тиреоидектомия</a:t>
            </a:r>
            <a:r>
              <a:rPr lang="ru-RU" sz="2400" dirty="0" smtClean="0"/>
              <a:t>, пересадка тканей половых желез, </a:t>
            </a:r>
            <a:r>
              <a:rPr lang="ru-RU" sz="2400" dirty="0" err="1" smtClean="0"/>
              <a:t>гравиданотерапия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00324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460" y="0"/>
            <a:ext cx="1871953" cy="22921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6. Эндокринная модель.</a:t>
            </a:r>
            <a:endParaRPr lang="ru-RU" dirty="0" smtClean="0"/>
          </a:p>
          <a:p>
            <a:r>
              <a:rPr lang="ru-RU" dirty="0" smtClean="0"/>
              <a:t>Обнаружена корреляция позитивной симптоматики с понижением уровня пролактина. </a:t>
            </a:r>
          </a:p>
          <a:p>
            <a:r>
              <a:rPr lang="ru-RU" dirty="0" smtClean="0"/>
              <a:t>Имеются данные о торможении выделения пролактина и гормона роста в ответ на стимуляцию </a:t>
            </a:r>
            <a:r>
              <a:rPr lang="ru-RU" dirty="0" err="1" smtClean="0"/>
              <a:t>гонадотропин-рилизинг</a:t>
            </a:r>
            <a:r>
              <a:rPr lang="ru-RU" dirty="0" smtClean="0"/>
              <a:t> гормона или </a:t>
            </a:r>
            <a:r>
              <a:rPr lang="ru-RU" dirty="0" err="1" smtClean="0"/>
              <a:t>тиреотропин-рилизинг</a:t>
            </a:r>
            <a:r>
              <a:rPr lang="ru-RU" dirty="0" smtClean="0"/>
              <a:t> гормона. </a:t>
            </a:r>
          </a:p>
          <a:p>
            <a:r>
              <a:rPr lang="ru-RU" dirty="0" err="1" smtClean="0"/>
              <a:t>Эндокриновегетативная</a:t>
            </a:r>
            <a:r>
              <a:rPr lang="ru-RU" dirty="0" smtClean="0"/>
              <a:t> концепция шизофрении была теоретической основой инсулинотерапии, предложенной в 1933 г. Манфредом </a:t>
            </a:r>
            <a:r>
              <a:rPr lang="ru-RU" dirty="0" err="1" smtClean="0"/>
              <a:t>Закелем</a:t>
            </a:r>
            <a:r>
              <a:rPr lang="ru-RU" dirty="0" smtClean="0"/>
              <a:t> (</a:t>
            </a:r>
            <a:r>
              <a:rPr lang="ru-RU" dirty="0" err="1" smtClean="0"/>
              <a:t>Manfred</a:t>
            </a:r>
            <a:r>
              <a:rPr lang="ru-RU" dirty="0" smtClean="0"/>
              <a:t> </a:t>
            </a:r>
            <a:r>
              <a:rPr lang="ru-RU" dirty="0" err="1" smtClean="0"/>
              <a:t>Sakel</a:t>
            </a:r>
            <a:r>
              <a:rPr lang="ru-RU" dirty="0" smtClean="0"/>
              <a:t>) для лечения больных шизофренией. Он рассматривал инсулин как специфический </a:t>
            </a:r>
            <a:r>
              <a:rPr lang="ru-RU" dirty="0" err="1" smtClean="0"/>
              <a:t>ваготонический</a:t>
            </a:r>
            <a:r>
              <a:rPr lang="ru-RU" dirty="0" smtClean="0"/>
              <a:t> гормон, который в высоких дозах, вызывающих гипогликемическую кому, способствует упорядочиванию эндокринной системы, нарушенной при шизофрении.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Определение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3271" y="1161536"/>
            <a:ext cx="8906918" cy="375645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/>
              <a:t>      </a:t>
            </a:r>
            <a:r>
              <a:rPr lang="ru-RU" sz="1600" b="1" dirty="0">
                <a:effectLst/>
              </a:rPr>
              <a:t> </a:t>
            </a:r>
            <a:r>
              <a:rPr lang="ru-RU" sz="2400" b="1" dirty="0">
                <a:solidFill>
                  <a:schemeClr val="hlink"/>
                </a:solidFill>
                <a:effectLst/>
                <a:ea typeface="Arial Unicode MS" pitchFamily="34" charset="-128"/>
                <a:cs typeface="Arial Unicode MS" pitchFamily="34" charset="-128"/>
              </a:rPr>
              <a:t>Шизофрения</a:t>
            </a:r>
            <a:r>
              <a:rPr lang="ru-RU" sz="24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000" dirty="0"/>
              <a:t>от др.греч. </a:t>
            </a:r>
            <a:r>
              <a:rPr lang="ru-RU" sz="2000" dirty="0" err="1"/>
              <a:t>σχίζω </a:t>
            </a:r>
            <a:r>
              <a:rPr lang="ru-RU" sz="2000" dirty="0"/>
              <a:t>— раскалываю и </a:t>
            </a:r>
            <a:r>
              <a:rPr lang="ru-RU" sz="2000" dirty="0" err="1"/>
              <a:t>φρήν </a:t>
            </a:r>
            <a:r>
              <a:rPr lang="ru-RU" sz="2000" dirty="0"/>
              <a:t>— ум, рассудок) </a:t>
            </a:r>
            <a:r>
              <a:rPr lang="ru-RU" sz="2400" dirty="0">
                <a:ea typeface="Arial Unicode MS" pitchFamily="34" charset="-128"/>
                <a:cs typeface="Arial Unicode MS" pitchFamily="34" charset="-128"/>
              </a:rPr>
              <a:t>– группа эндогенных </a:t>
            </a:r>
            <a:r>
              <a:rPr lang="ru-RU" sz="2400" dirty="0" err="1">
                <a:ea typeface="Arial Unicode MS" pitchFamily="34" charset="-128"/>
                <a:cs typeface="Arial Unicode MS" pitchFamily="34" charset="-128"/>
              </a:rPr>
              <a:t>прогредиентных</a:t>
            </a:r>
            <a:r>
              <a:rPr lang="ru-RU" sz="2400" dirty="0">
                <a:ea typeface="Arial Unicode MS" pitchFamily="34" charset="-128"/>
                <a:cs typeface="Arial Unicode MS" pitchFamily="34" charset="-128"/>
              </a:rPr>
              <a:t> психических заболеваний, характеризующихся </a:t>
            </a:r>
            <a:r>
              <a:rPr lang="ru-RU" sz="2400" dirty="0" err="1">
                <a:ea typeface="Arial Unicode MS" pitchFamily="34" charset="-128"/>
                <a:cs typeface="Arial Unicode MS" pitchFamily="34" charset="-128"/>
              </a:rPr>
              <a:t>диссоциативностью</a:t>
            </a:r>
            <a:r>
              <a:rPr lang="ru-RU" sz="2400" dirty="0">
                <a:ea typeface="Arial Unicode MS" pitchFamily="34" charset="-128"/>
                <a:cs typeface="Arial Unicode MS" pitchFamily="34" charset="-128"/>
              </a:rPr>
              <a:t> психических функций, т.е. утратой единства психических процессов (</a:t>
            </a:r>
            <a:r>
              <a:rPr lang="ru-RU" sz="2400" dirty="0" err="1">
                <a:ea typeface="Arial Unicode MS" pitchFamily="34" charset="-128"/>
                <a:cs typeface="Arial Unicode MS" pitchFamily="34" charset="-128"/>
              </a:rPr>
              <a:t>схизис</a:t>
            </a:r>
            <a:r>
              <a:rPr lang="ru-RU" sz="2400" dirty="0">
                <a:ea typeface="Arial Unicode MS" pitchFamily="34" charset="-128"/>
                <a:cs typeface="Arial Unicode MS" pitchFamily="34" charset="-128"/>
              </a:rPr>
              <a:t>) с быстро или медленно развивающимися изменениями личности особого типа (снижение энергетического потенциала, прогрессирующая </a:t>
            </a:r>
            <a:r>
              <a:rPr lang="ru-RU" sz="2400" dirty="0" err="1">
                <a:ea typeface="Arial Unicode MS" pitchFamily="34" charset="-128"/>
                <a:cs typeface="Arial Unicode MS" pitchFamily="34" charset="-128"/>
              </a:rPr>
              <a:t>интравертированность</a:t>
            </a:r>
            <a:r>
              <a:rPr lang="ru-RU" sz="2400" dirty="0">
                <a:ea typeface="Arial Unicode MS" pitchFamily="34" charset="-128"/>
                <a:cs typeface="Arial Unicode MS" pitchFamily="34" charset="-128"/>
              </a:rPr>
              <a:t>, эмоциональное оскудение) и разнообразными продуктивными психопатологическими расстройствами. </a:t>
            </a:r>
          </a:p>
        </p:txBody>
      </p:sp>
      <p:pic>
        <p:nvPicPr>
          <p:cNvPr id="14340" name="Picture 4" descr="1401815178_1292654005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843"/>
            <a:ext cx="2578443" cy="1841157"/>
          </a:xfrm>
          <a:prstGeom prst="rect">
            <a:avLst/>
          </a:prstGeom>
          <a:noFill/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7. Инфекционная модель.</a:t>
            </a:r>
          </a:p>
          <a:p>
            <a:pPr fontAlgn="t"/>
            <a:r>
              <a:rPr lang="ru-RU" dirty="0" smtClean="0"/>
              <a:t>Приоритет в изучении взаимоотношений между мозгом и вирусом при шизофрении принадлежит отечественным ученым, которые работали над этой проблемой уже в 50-е гг. XX столетия (Г.Ю. </a:t>
            </a:r>
            <a:r>
              <a:rPr lang="ru-RU" dirty="0" err="1" smtClean="0"/>
              <a:t>Малис</a:t>
            </a:r>
            <a:r>
              <a:rPr lang="ru-RU" dirty="0" smtClean="0"/>
              <a:t>, В.М. Морозов и др.). Инфекционную гипотезу шизофрении отстаивали А.С. </a:t>
            </a:r>
            <a:r>
              <a:rPr lang="ru-RU" dirty="0" err="1" smtClean="0"/>
              <a:t>Чистович</a:t>
            </a:r>
            <a:r>
              <a:rPr lang="ru-RU" dirty="0" smtClean="0"/>
              <a:t>, А.Л. Эпштейн и др.</a:t>
            </a:r>
          </a:p>
          <a:p>
            <a:pPr fontAlgn="t"/>
            <a:r>
              <a:rPr lang="ru-RU" dirty="0" smtClean="0"/>
              <a:t>Анализ данных современных исследований позволяет говорить о том, что латентный вирус, длительно </a:t>
            </a:r>
            <a:r>
              <a:rPr lang="ru-RU" dirty="0" err="1" smtClean="0"/>
              <a:t>персистирующий</a:t>
            </a:r>
            <a:r>
              <a:rPr lang="ru-RU" dirty="0" smtClean="0"/>
              <a:t> в мозге, может вызывать тонкие биохимические изменения в нейронных структурах, приводящих к изменению их функций, что может вызвать неврологические и (или) психопатологические симптомы.</a:t>
            </a:r>
          </a:p>
          <a:p>
            <a:pPr fontAlgn="t"/>
            <a:r>
              <a:rPr lang="ru-RU" dirty="0" smtClean="0"/>
              <a:t> Подтверждением этой гипотезы является тот факт, что при некоторых нейроинфекционных заболеваниях с достоверно установленной этиологией (например, </a:t>
            </a:r>
            <a:r>
              <a:rPr lang="ru-RU" dirty="0" err="1" smtClean="0"/>
              <a:t>герпетический</a:t>
            </a:r>
            <a:r>
              <a:rPr lang="ru-RU" dirty="0" smtClean="0"/>
              <a:t> энцефалит, </a:t>
            </a:r>
            <a:r>
              <a:rPr lang="ru-RU" dirty="0" err="1" smtClean="0"/>
              <a:t>подострый</a:t>
            </a:r>
            <a:r>
              <a:rPr lang="ru-RU" dirty="0" smtClean="0"/>
              <a:t> </a:t>
            </a:r>
            <a:r>
              <a:rPr lang="ru-RU" dirty="0" err="1" smtClean="0"/>
              <a:t>склерозирующий</a:t>
            </a:r>
            <a:r>
              <a:rPr lang="ru-RU" dirty="0" smtClean="0"/>
              <a:t> панэнцефалит) клиническая картина начального периода напоминает шизофрению.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Биологические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8. Аутоиммунная модель.</a:t>
            </a:r>
          </a:p>
          <a:p>
            <a:pPr fontAlgn="t"/>
            <a:r>
              <a:rPr lang="ru-RU" dirty="0" smtClean="0"/>
              <a:t>О значении аутоиммунных процессов в патогенезе шизофрении свидетельствует выявление </a:t>
            </a:r>
            <a:r>
              <a:rPr lang="ru-RU" dirty="0" err="1" smtClean="0"/>
              <a:t>атипичных</a:t>
            </a:r>
            <a:r>
              <a:rPr lang="ru-RU" dirty="0" smtClean="0"/>
              <a:t> лимфоцитов, понижение числа клеток-киллеров, вариабельный уровень иммуноглобулинов, наличие </a:t>
            </a:r>
            <a:r>
              <a:rPr lang="ru-RU" dirty="0" err="1" smtClean="0"/>
              <a:t>аутоантител</a:t>
            </a:r>
            <a:r>
              <a:rPr lang="ru-RU" dirty="0" smtClean="0"/>
              <a:t> против мозговой ткани. </a:t>
            </a:r>
          </a:p>
          <a:p>
            <a:pPr fontAlgn="t"/>
            <a:r>
              <a:rPr lang="ru-RU" dirty="0" smtClean="0"/>
              <a:t>Выявленные иммунологические механизмы в патогенезе шизофрении послужили обоснованием к применению </a:t>
            </a:r>
            <a:r>
              <a:rPr lang="ru-RU" dirty="0" err="1" smtClean="0"/>
              <a:t>иммунофармакологических</a:t>
            </a:r>
            <a:r>
              <a:rPr lang="ru-RU" dirty="0" smtClean="0"/>
              <a:t> препаратов (иммунодепрессантов и </a:t>
            </a:r>
            <a:r>
              <a:rPr lang="ru-RU" dirty="0" err="1" smtClean="0"/>
              <a:t>иммуностимуляторов</a:t>
            </a:r>
            <a:r>
              <a:rPr lang="ru-RU" dirty="0" smtClean="0"/>
              <a:t>) в терапии резистентных случаев шизофрении. </a:t>
            </a:r>
          </a:p>
          <a:p>
            <a:pPr fontAlgn="t"/>
            <a:r>
              <a:rPr lang="ru-RU" dirty="0" smtClean="0"/>
              <a:t>Кроме того, выявленные в сыворотке крови больных шизофренией антитела к применяемым ими психотропным препаратам позволили объяснить патологические иммунные реакции на эти препараты при тяжелых осложнениях (поздней </a:t>
            </a:r>
            <a:r>
              <a:rPr lang="ru-RU" dirty="0" err="1" smtClean="0"/>
              <a:t>дискинезии</a:t>
            </a:r>
            <a:r>
              <a:rPr lang="ru-RU" dirty="0" smtClean="0"/>
              <a:t> и </a:t>
            </a:r>
            <a:r>
              <a:rPr lang="ru-RU" dirty="0" err="1" smtClean="0"/>
              <a:t>фармакогенных</a:t>
            </a:r>
            <a:r>
              <a:rPr lang="ru-RU" dirty="0" smtClean="0"/>
              <a:t> психозах).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Психологические 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начале прошлого века, в период активного развития различных методик психотерапии, активно обсуждалось психогенное развитие симптомов шизофрении.</a:t>
            </a:r>
          </a:p>
          <a:p>
            <a:pPr>
              <a:buNone/>
            </a:pPr>
            <a:r>
              <a:rPr lang="ru-RU" dirty="0" smtClean="0"/>
              <a:t>Психологические теории развития болезни значительно усилили интерес к самой личности больных.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475851484_kak-razvivat-analiticheskoe-myshlenie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495" y="4315548"/>
            <a:ext cx="3367618" cy="22466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Психологические 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solidFill>
                  <a:srgbClr val="00B050"/>
                </a:solidFill>
              </a:rPr>
              <a:t>Психодинамическая</a:t>
            </a:r>
            <a:r>
              <a:rPr lang="ru-RU" dirty="0" smtClean="0">
                <a:solidFill>
                  <a:srgbClr val="00B050"/>
                </a:solidFill>
              </a:rPr>
              <a:t> модель.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Данная модель рассматривает шизофрению, как невроз, в концепции которого подчеркивается отсутствие дифференциации собственного «Я», отделение либидо от внешнего мира и перенос его на себя.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По мнению </a:t>
            </a:r>
            <a:r>
              <a:rPr lang="ru-RU" dirty="0" err="1" smtClean="0"/>
              <a:t>Мелани</a:t>
            </a:r>
            <a:r>
              <a:rPr lang="ru-RU" dirty="0" smtClean="0"/>
              <a:t> </a:t>
            </a:r>
            <a:r>
              <a:rPr lang="ru-RU" dirty="0" err="1" smtClean="0"/>
              <a:t>Кляйн</a:t>
            </a:r>
            <a:r>
              <a:rPr lang="ru-RU" dirty="0" smtClean="0"/>
              <a:t> (1932 г.), причина шизофрении зачастую закладывается в младенческом возрасте, когда ребенок пытается справиться с врожденными агрессивными импульсами, одновременно расщепляя собственное «Я» и представления о матери.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Психологические 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2. Экзистенциальная модель.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Данная модель объясняет психопатологические симптомы шизофрении особой формой существования личности из-за вычурных способов адаптации.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Согласно Людвигу </a:t>
            </a:r>
            <a:r>
              <a:rPr lang="ru-RU" dirty="0" err="1" smtClean="0"/>
              <a:t>Бинсвангеру</a:t>
            </a:r>
            <a:r>
              <a:rPr lang="ru-RU" dirty="0" smtClean="0"/>
              <a:t> (1928 г.), манерность больного шизофренией служит маскировкой «жизненной слабости» путем преувеличенных способов приспособления.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ony-mozga-otvechajushhie-za-matematicheskoe-myshle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941" y="4759970"/>
            <a:ext cx="2931334" cy="1758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Психологические 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3. Когнитивная модель.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Подчеркивается значимость нарушения внимания у больных в качестве причины развития шизофрении.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Неспособность больных и их родственников дифференцировать важные события и второстепенные приводит в нарушению интеллекта и социальной изоляции.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Согласно Дональду </a:t>
            </a:r>
            <a:r>
              <a:rPr lang="ru-RU" dirty="0" err="1" smtClean="0"/>
              <a:t>Бродбенту</a:t>
            </a:r>
            <a:r>
              <a:rPr lang="ru-RU" dirty="0" smtClean="0"/>
              <a:t> (1976 г.), расстройства внимания приводят к поломке т.н. «фильтра» событий, в результате чего все происходящее вокруг больного шизофренией воспринимается равным по значимости.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Социальная  концепция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Социальная концепция </a:t>
            </a:r>
            <a:r>
              <a:rPr lang="ru-RU" dirty="0" smtClean="0"/>
              <a:t>подчеркивает влияние стрессов и </a:t>
            </a:r>
            <a:r>
              <a:rPr lang="ru-RU" dirty="0" err="1" smtClean="0"/>
              <a:t>микросоциума</a:t>
            </a:r>
            <a:r>
              <a:rPr lang="ru-RU" dirty="0" smtClean="0"/>
              <a:t> в развитии заболевания.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Зигмунд Фрейд (1911 г.) писал, что расстройство структуры «Я» при шизофрении отчасти связано с психотравмирующими факторами, поскольку они заставляют больного регрессировать на более раннюю стадию своего эмоционального развития.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Наиболее часты в семьях больных ролевые нарушения: однополюсное распределение власти, наличие симбиотических и чрезмерно выраженных отношений опеки, высокий уровень эротичности отношений между родителями и ребенком.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igmund_Freud,_by_Max_Halberstadt_(cropp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9126" y="134223"/>
            <a:ext cx="1477672" cy="20097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b="1" dirty="0" err="1" smtClean="0">
                <a:solidFill>
                  <a:srgbClr val="FF0000"/>
                </a:solidFill>
              </a:rPr>
              <a:t>Биопсихосоциальная</a:t>
            </a:r>
            <a:r>
              <a:rPr lang="ru-RU" sz="2800" b="1" dirty="0" smtClean="0">
                <a:solidFill>
                  <a:srgbClr val="FF0000"/>
                </a:solidFill>
              </a:rPr>
              <a:t> концепция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B050"/>
                </a:solidFill>
              </a:rPr>
              <a:t>Биопсихосоциальная</a:t>
            </a:r>
            <a:r>
              <a:rPr lang="ru-RU" dirty="0" smtClean="0">
                <a:solidFill>
                  <a:srgbClr val="00B050"/>
                </a:solidFill>
              </a:rPr>
              <a:t> модель </a:t>
            </a:r>
            <a:r>
              <a:rPr lang="ru-RU" dirty="0" smtClean="0"/>
              <a:t>подразумевает невозможность отделения внутренних и внешних факторов развития шизофрении.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соответствии с данной моделью, к развитию шизофрении предрасполагают наследственная отягощенность и приобретенные в ранний период аномалии нервной системы, а психосоциальные факторы усиливают уязвимость нервной системы, тогда как адекватная поддержка и развитые стратегии психологической защиты – защищают от развития психического расстройства.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01650715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27090" y="1582809"/>
            <a:ext cx="6132352" cy="4524566"/>
          </a:xfrm>
        </p:spPr>
      </p:pic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История вопроса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4" y="2133601"/>
            <a:ext cx="10971372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немецкий психиатр </a:t>
            </a:r>
            <a:r>
              <a:rPr lang="ru-RU" sz="2400" dirty="0" err="1"/>
              <a:t>Kahlbaum</a:t>
            </a:r>
            <a:r>
              <a:rPr lang="ru-RU" sz="2400" dirty="0"/>
              <a:t> (1828-1899) описал симптомы кататонии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немецкий психиатр </a:t>
            </a:r>
            <a:r>
              <a:rPr lang="ru-RU" sz="2400" dirty="0" err="1"/>
              <a:t>Hecker</a:t>
            </a:r>
            <a:r>
              <a:rPr lang="ru-RU" sz="2400" dirty="0"/>
              <a:t> (1843-1909) ввел понятие гебефрении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бельгийский психиатр </a:t>
            </a:r>
            <a:r>
              <a:rPr lang="ru-RU" sz="2400" dirty="0" err="1"/>
              <a:t>Morel</a:t>
            </a:r>
            <a:r>
              <a:rPr lang="ru-RU" sz="2400" dirty="0"/>
              <a:t> (1809-1873) впервые использовал термин “раннее слабоумие”, описывая катастрофическое течение болезни, начинавшейся в молодом возрасте.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появлением шизофрении как нозологической единицы психиатрия обязана немецкому психиатру </a:t>
            </a:r>
            <a:r>
              <a:rPr lang="ru-RU" sz="2400" dirty="0" err="1"/>
              <a:t>Kraepelin</a:t>
            </a:r>
            <a:r>
              <a:rPr lang="ru-RU" sz="2400" dirty="0"/>
              <a:t> (1856-1926), который объединил ряд рассматривавшихся ранее отдельно психических расстройств термином “раннее слабоумие” (</a:t>
            </a:r>
            <a:r>
              <a:rPr lang="ru-RU" sz="2400" dirty="0" err="1"/>
              <a:t>dementia</a:t>
            </a:r>
            <a:r>
              <a:rPr lang="ru-RU" sz="2400" dirty="0"/>
              <a:t> </a:t>
            </a:r>
            <a:r>
              <a:rPr lang="ru-RU" sz="2400" dirty="0" err="1"/>
              <a:t>praecox</a:t>
            </a:r>
            <a:r>
              <a:rPr lang="ru-RU" sz="2400" dirty="0"/>
              <a:t>) и выделил основные подтипы заболевания </a:t>
            </a:r>
          </a:p>
        </p:txBody>
      </p:sp>
      <p:pic>
        <p:nvPicPr>
          <p:cNvPr id="15364" name="Picture 4" descr="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735" y="0"/>
            <a:ext cx="2189678" cy="20574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История вопроса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694" y="2327276"/>
            <a:ext cx="10971372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работами E.BIeuler (1857-1939), выполненными на основе многолетних наблюдений, было показано, что выделенная Kraepelin нозологическая единица не является в строгом смысле слова ни ранним (поскольку может начинаться в зрелые годы), ни слабоумием (поскольку не обязательно завершается деменцией). Специфической характеристикой заболевания он считал не единство течения, которого не оказалось, а устойчивый комплекс структурных клинических признаков. </a:t>
            </a:r>
          </a:p>
          <a:p>
            <a:pPr>
              <a:lnSpc>
                <a:spcPct val="80000"/>
              </a:lnSpc>
            </a:pPr>
            <a:r>
              <a:rPr lang="ru-RU" sz="2400"/>
              <a:t>четыре “А” E.BIeuler (ассоциации, аффект, аутизм, амбивалентность) были профессиональным заклинанием нескольких поколений психиатров во всем мире. </a:t>
            </a:r>
          </a:p>
        </p:txBody>
      </p:sp>
      <p:pic>
        <p:nvPicPr>
          <p:cNvPr id="16388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7253" y="0"/>
            <a:ext cx="2603161" cy="234315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История вопроса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4" y="2327276"/>
            <a:ext cx="10971372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Большим влиянием пользовались работы </a:t>
            </a:r>
            <a:r>
              <a:rPr lang="ru-RU" sz="2400" dirty="0" err="1"/>
              <a:t>K.Schneider</a:t>
            </a:r>
            <a:r>
              <a:rPr lang="ru-RU" sz="2400" dirty="0"/>
              <a:t>, предложившего более прагматичный </a:t>
            </a:r>
            <a:r>
              <a:rPr lang="ru-RU" sz="2400" dirty="0" err="1"/>
              <a:t>ддя</a:t>
            </a:r>
            <a:r>
              <a:rPr lang="ru-RU" sz="2400" dirty="0"/>
              <a:t> диагностики набор т. н. симптомов первого ранга (слуховые псевдогаллюцинации, слуховые галлюцинации в форме диалогов и комментирующего содержания, соматические ощущения воздействия извне, открытость мыслей, переживания отнятия мыслей и передачи их на расстояние, идеи воздействия) и второго ранга (другие типы галлюцинаций, бредовое восприятие, растерянность, биполярные аффективные расстройства), менее характерные, но также значимые и позволяющие постановку диагноза даже в отсутствии симптомов первого ранга. </a:t>
            </a:r>
          </a:p>
        </p:txBody>
      </p:sp>
      <p:pic>
        <p:nvPicPr>
          <p:cNvPr id="17412" name="Picture 4" descr="Kurt_Schnei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5449" y="0"/>
            <a:ext cx="2164964" cy="22098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История вопроса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107" y="1295400"/>
            <a:ext cx="1097137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2400" dirty="0"/>
              <a:t>Интересной попыткой соединения обоих подходов была концепция российской школы </a:t>
            </a:r>
            <a:r>
              <a:rPr lang="ru-RU" sz="2400" dirty="0" err="1"/>
              <a:t>А.В.Снежневского</a:t>
            </a:r>
            <a:r>
              <a:rPr lang="ru-RU" sz="2400" dirty="0"/>
              <a:t>, в которой исходили из предположения о том, что определенным вариантам течения процесса свойственны специфические симптоматические картины</a:t>
            </a:r>
            <a:r>
              <a:rPr lang="ru-RU" sz="2800" dirty="0"/>
              <a:t>. </a:t>
            </a:r>
          </a:p>
        </p:txBody>
      </p:sp>
      <p:pic>
        <p:nvPicPr>
          <p:cNvPr id="18436" name="Picture 4" descr="Снежневский_Андрей_Владими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657600"/>
            <a:ext cx="2932669" cy="32004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347" y="1"/>
            <a:ext cx="11345974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Эпидемиология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501" y="1779374"/>
            <a:ext cx="10491822" cy="439758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Ежегодно диагностируется примерно 1 новый случай на 1000 населения. Этот показатель устойчив во всем мире, поскольку заболеваемость не зависит от национальности или расы.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Средний возраст начала составляет 15-25 лет для мужчин и 25-35 для женщин.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После 35 лет заболевают 17% женщин и 2% мужчин, в этом, возможно, находит отражение не истинная разница в возникновении заболевания, а влияние </a:t>
            </a:r>
            <a:r>
              <a:rPr lang="ru-RU" sz="2000" dirty="0" err="1"/>
              <a:t>социокультуральных</a:t>
            </a:r>
            <a:r>
              <a:rPr lang="ru-RU" sz="2000" dirty="0"/>
              <a:t> факторов.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Шизофрения редко начинается в возрасте ранее 10 лет и позже 50. Примерно 90% всех больных имеют возраст 15-54 года.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73A8D"/>
                </a:solidFill>
              </a:rPr>
              <a:t>Этиология и патогенез</a:t>
            </a:r>
            <a:endParaRPr lang="ru-RU" dirty="0">
              <a:solidFill>
                <a:srgbClr val="173A8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время изучения шизофрении высказывались различные предположения о сущности болезни и причинах ее возникновения.</a:t>
            </a:r>
          </a:p>
          <a:p>
            <a:r>
              <a:rPr lang="ru-RU" dirty="0" smtClean="0"/>
              <a:t>Однозначно вопрос о причинах развития шизофрении не решен.</a:t>
            </a:r>
          </a:p>
          <a:p>
            <a:r>
              <a:rPr lang="ru-RU" dirty="0" smtClean="0"/>
              <a:t>К </a:t>
            </a:r>
            <a:r>
              <a:rPr lang="ru-RU" smtClean="0"/>
              <a:t>основным концепциям </a:t>
            </a:r>
            <a:r>
              <a:rPr lang="ru-RU" dirty="0" smtClean="0"/>
              <a:t>этиологии шизофрении относят:</a:t>
            </a:r>
          </a:p>
          <a:p>
            <a:pPr>
              <a:buFontTx/>
              <a:buChar char="-"/>
            </a:pPr>
            <a:r>
              <a:rPr lang="ru-RU" dirty="0" smtClean="0"/>
              <a:t>биологическую;</a:t>
            </a:r>
          </a:p>
          <a:p>
            <a:pPr>
              <a:buFontTx/>
              <a:buChar char="-"/>
            </a:pPr>
            <a:r>
              <a:rPr lang="ru-RU" dirty="0" smtClean="0"/>
              <a:t>психологическую;</a:t>
            </a:r>
          </a:p>
          <a:p>
            <a:pPr>
              <a:buFontTx/>
              <a:buChar char="-"/>
            </a:pPr>
            <a:r>
              <a:rPr lang="ru-RU" dirty="0" smtClean="0"/>
              <a:t>социальную;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биопсихосоциальную</a:t>
            </a:r>
            <a:r>
              <a:rPr lang="ru-RU" dirty="0" smtClean="0"/>
              <a:t> (смешанную).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73A8D"/>
                </a:solidFill>
              </a:rPr>
              <a:t>Этиология и патогенез</a:t>
            </a:r>
            <a:endParaRPr lang="ru-RU" dirty="0">
              <a:solidFill>
                <a:srgbClr val="173A8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2466" y="1152691"/>
            <a:ext cx="10491822" cy="47112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Биологические концепции</a:t>
            </a:r>
          </a:p>
          <a:p>
            <a:pPr marL="514350" indent="-514350">
              <a:buAutoNum type="arabicPeriod"/>
            </a:pPr>
            <a:r>
              <a:rPr lang="ru-RU" sz="1900" dirty="0" smtClean="0">
                <a:solidFill>
                  <a:srgbClr val="00B050"/>
                </a:solidFill>
                <a:cs typeface="Times New Roman" pitchFamily="18" charset="0"/>
              </a:rPr>
              <a:t>Нейрохимическая модель.</a:t>
            </a:r>
          </a:p>
          <a:p>
            <a:pPr fontAlgn="t"/>
            <a:r>
              <a:rPr lang="ru-RU" sz="1900" dirty="0" smtClean="0">
                <a:cs typeface="Times New Roman" pitchFamily="18" charset="0"/>
              </a:rPr>
              <a:t>В патогенезе шизофрении основополагающую роль играет дисбаланс </a:t>
            </a:r>
            <a:r>
              <a:rPr lang="ru-RU" sz="1900" dirty="0" err="1" smtClean="0">
                <a:cs typeface="Times New Roman" pitchFamily="18" charset="0"/>
              </a:rPr>
              <a:t>дофаминергической</a:t>
            </a:r>
            <a:r>
              <a:rPr lang="ru-RU" sz="1900" dirty="0" smtClean="0">
                <a:cs typeface="Times New Roman" pitchFamily="18" charset="0"/>
              </a:rPr>
              <a:t> активности, а также других </a:t>
            </a:r>
            <a:r>
              <a:rPr lang="ru-RU" sz="1900" dirty="0" err="1" smtClean="0">
                <a:cs typeface="Times New Roman" pitchFamily="18" charset="0"/>
              </a:rPr>
              <a:t>нейротрансмиттеров</a:t>
            </a:r>
            <a:r>
              <a:rPr lang="ru-RU" sz="1900" dirty="0" smtClean="0">
                <a:cs typeface="Times New Roman" pitchFamily="18" charset="0"/>
              </a:rPr>
              <a:t>: </a:t>
            </a:r>
            <a:r>
              <a:rPr lang="ru-RU" sz="1900" dirty="0" err="1" smtClean="0">
                <a:cs typeface="Times New Roman" pitchFamily="18" charset="0"/>
              </a:rPr>
              <a:t>серотонина</a:t>
            </a:r>
            <a:r>
              <a:rPr lang="ru-RU" sz="1900" dirty="0" smtClean="0">
                <a:cs typeface="Times New Roman" pitchFamily="18" charset="0"/>
              </a:rPr>
              <a:t>, </a:t>
            </a:r>
            <a:r>
              <a:rPr lang="ru-RU" sz="1900" dirty="0" err="1" smtClean="0">
                <a:cs typeface="Times New Roman" pitchFamily="18" charset="0"/>
              </a:rPr>
              <a:t>гамма-аминомасляной</a:t>
            </a:r>
            <a:r>
              <a:rPr lang="ru-RU" sz="1900" dirty="0" smtClean="0">
                <a:cs typeface="Times New Roman" pitchFamily="18" charset="0"/>
              </a:rPr>
              <a:t> кислоты, </a:t>
            </a:r>
            <a:r>
              <a:rPr lang="ru-RU" sz="1900" dirty="0" err="1" smtClean="0">
                <a:cs typeface="Times New Roman" pitchFamily="18" charset="0"/>
              </a:rPr>
              <a:t>глутамата</a:t>
            </a:r>
            <a:r>
              <a:rPr lang="ru-RU" sz="1900" dirty="0" smtClean="0">
                <a:cs typeface="Times New Roman" pitchFamily="18" charset="0"/>
              </a:rPr>
              <a:t>, норадреналина, ацетилхолина и различных </a:t>
            </a:r>
            <a:r>
              <a:rPr lang="ru-RU" sz="1900" dirty="0" err="1" smtClean="0">
                <a:cs typeface="Times New Roman" pitchFamily="18" charset="0"/>
              </a:rPr>
              <a:t>нейропептидов</a:t>
            </a:r>
            <a:r>
              <a:rPr lang="ru-RU" sz="1900" dirty="0" smtClean="0">
                <a:cs typeface="Times New Roman" pitchFamily="18" charset="0"/>
              </a:rPr>
              <a:t>.</a:t>
            </a:r>
          </a:p>
          <a:p>
            <a:pPr fontAlgn="t"/>
            <a:endParaRPr lang="ru-RU" sz="3800" dirty="0" smtClean="0">
              <a:cs typeface="Times New Roman" pitchFamily="18" charset="0"/>
            </a:endParaRPr>
          </a:p>
          <a:p>
            <a:pPr fontAlgn="t"/>
            <a:endParaRPr lang="ru-RU" sz="72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slide-1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82" y="2990336"/>
            <a:ext cx="7306962" cy="374516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3284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1751</Words>
  <Application>Microsoft Office PowerPoint</Application>
  <PresentationFormat>Произвольный</PresentationFormat>
  <Paragraphs>136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Определение</vt:lpstr>
      <vt:lpstr>История вопроса</vt:lpstr>
      <vt:lpstr>История вопроса</vt:lpstr>
      <vt:lpstr>История вопроса</vt:lpstr>
      <vt:lpstr>История вопроса</vt:lpstr>
      <vt:lpstr>Эпидемиология</vt:lpstr>
      <vt:lpstr>Этиология и патогенез</vt:lpstr>
      <vt:lpstr>Этиология и патогенез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Биологические концепции</vt:lpstr>
      <vt:lpstr>Этиология и патогенез Психологические  концепции</vt:lpstr>
      <vt:lpstr>Этиология и патогенез Психологические  концепции</vt:lpstr>
      <vt:lpstr>Этиология и патогенез Психологические  концепции</vt:lpstr>
      <vt:lpstr>Этиология и патогенез Психологические  концепции</vt:lpstr>
      <vt:lpstr>Этиология и патогенез Социальная  концепция</vt:lpstr>
      <vt:lpstr>Этиология и патогенез Биопсихосоциальная концепция</vt:lpstr>
      <vt:lpstr>Слайд 28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Виталий</cp:lastModifiedBy>
  <cp:revision>98</cp:revision>
  <dcterms:created xsi:type="dcterms:W3CDTF">2016-11-18T14:12:19Z</dcterms:created>
  <dcterms:modified xsi:type="dcterms:W3CDTF">2020-03-21T06:48:39Z</dcterms:modified>
</cp:coreProperties>
</file>