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tags/tag16.xml" ContentType="application/vnd.openxmlformats-officedocument.presentationml.tags+xml"/>
  <Override PartName="/ppt/notesSlides/notesSlide12.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tags/tag12.xml" ContentType="application/vnd.openxmlformats-officedocument.presentationml.tags+xml"/>
  <Override PartName="/ppt/tags/tag23.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tags/tag19.xml" ContentType="application/vnd.openxmlformats-officedocument.presentationml.tags+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tags/tag17.xml" ContentType="application/vnd.openxmlformats-officedocument.presentationml.tags+xml"/>
  <Override PartName="/ppt/diagrams/colors9.xml" ContentType="application/vnd.openxmlformats-officedocument.drawingml.diagramColor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tags/tag15.xml" ContentType="application/vnd.openxmlformats-officedocument.presentationml.tags+xml"/>
  <Override PartName="/ppt/notesSlides/notesSlide20.xml" ContentType="application/vnd.openxmlformats-officedocument.presentationml.notesSlide+xml"/>
  <Override PartName="/ppt/diagrams/quickStyle12.xml" ContentType="application/vnd.openxmlformats-officedocument.drawingml.diagramStyl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tags/tag13.xml" ContentType="application/vnd.openxmlformats-officedocument.presentationml.tags+xml"/>
  <Override PartName="/ppt/diagrams/quickStyle8.xml" ContentType="application/vnd.openxmlformats-officedocument.drawingml.diagramStyle+xml"/>
  <Override PartName="/ppt/diagrams/quickStyle10.xml" ContentType="application/vnd.openxmlformats-officedocument.drawingml.diagramStyle+xml"/>
  <Override PartName="/ppt/tags/tag22.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tags/tag11.xml" ContentType="application/vnd.openxmlformats-officedocument.presentationml.tags+xml"/>
  <Override PartName="/ppt/diagrams/quickStyle6.xml" ContentType="application/vnd.openxmlformats-officedocument.drawingml.diagramStyle+xml"/>
  <Override PartName="/ppt/tags/tag20.xml" ContentType="application/vnd.openxmlformats-officedocument.presentationml.tags+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diagrams/layout11.xml" ContentType="application/vnd.openxmlformats-officedocument.drawingml.diagramLayout+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quickStyle5.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sldIdLst>
    <p:sldId id="256" r:id="rId2"/>
    <p:sldId id="259" r:id="rId3"/>
    <p:sldId id="261" r:id="rId4"/>
    <p:sldId id="262" r:id="rId5"/>
    <p:sldId id="257" r:id="rId6"/>
    <p:sldId id="265" r:id="rId7"/>
    <p:sldId id="258" r:id="rId8"/>
    <p:sldId id="270" r:id="rId9"/>
    <p:sldId id="264" r:id="rId10"/>
    <p:sldId id="268" r:id="rId11"/>
    <p:sldId id="269" r:id="rId12"/>
    <p:sldId id="260" r:id="rId13"/>
    <p:sldId id="263" r:id="rId14"/>
    <p:sldId id="275" r:id="rId15"/>
    <p:sldId id="271" r:id="rId16"/>
    <p:sldId id="272" r:id="rId17"/>
    <p:sldId id="273" r:id="rId18"/>
    <p:sldId id="274" r:id="rId19"/>
    <p:sldId id="276" r:id="rId20"/>
    <p:sldId id="277" r:id="rId21"/>
    <p:sldId id="278" r:id="rId22"/>
    <p:sldId id="266" r:id="rId23"/>
  </p:sldIdLst>
  <p:sldSz cx="12192000" cy="6858000"/>
  <p:notesSz cx="6735763" cy="9866313"/>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83" autoAdjust="0"/>
    <p:restoredTop sz="72925" autoAdjust="0"/>
  </p:normalViewPr>
  <p:slideViewPr>
    <p:cSldViewPr snapToGrid="0">
      <p:cViewPr varScale="1">
        <p:scale>
          <a:sx n="84" d="100"/>
          <a:sy n="84" d="100"/>
        </p:scale>
        <p:origin x="-154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DBAF1-2972-4221-ACD4-F5908CD346F5}"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ru-RU"/>
        </a:p>
      </dgm:t>
    </dgm:pt>
    <dgm:pt modelId="{94867848-F4DC-4BB6-99F0-CD08EDB31190}">
      <dgm:prSet/>
      <dgm:spPr/>
      <dgm:t>
        <a:bodyPr/>
        <a:lstStyle/>
        <a:p>
          <a:pPr rtl="0"/>
          <a:r>
            <a:rPr lang="ru-RU" smtClean="0"/>
            <a:t>Развитие и течение обсессивно-фобической симптоматики вне тесной связи с психической травмой (в ряде случаев имеет место мнимая связь, обусловленная простым совпадением); </a:t>
          </a:r>
          <a:endParaRPr lang="ru-RU"/>
        </a:p>
      </dgm:t>
    </dgm:pt>
    <dgm:pt modelId="{9ABDFB18-48F3-450D-BDD8-4A3ADC78FBC1}" type="parTrans" cxnId="{4A76FCE7-7DDC-4582-A8F7-9771BBD3B746}">
      <dgm:prSet/>
      <dgm:spPr/>
      <dgm:t>
        <a:bodyPr/>
        <a:lstStyle/>
        <a:p>
          <a:endParaRPr lang="ru-RU"/>
        </a:p>
      </dgm:t>
    </dgm:pt>
    <dgm:pt modelId="{79E1ECDC-87C4-41D1-97DD-D5BFF47E4E07}" type="sibTrans" cxnId="{4A76FCE7-7DDC-4582-A8F7-9771BBD3B746}">
      <dgm:prSet/>
      <dgm:spPr/>
      <dgm:t>
        <a:bodyPr/>
        <a:lstStyle/>
        <a:p>
          <a:endParaRPr lang="ru-RU"/>
        </a:p>
      </dgm:t>
    </dgm:pt>
    <dgm:pt modelId="{C7102449-7775-4639-8610-D09411FA7C9A}">
      <dgm:prSet/>
      <dgm:spPr/>
      <dgm:t>
        <a:bodyPr/>
        <a:lstStyle/>
        <a:p>
          <a:pPr rtl="0"/>
          <a:r>
            <a:rPr lang="ru-RU" smtClean="0"/>
            <a:t>Отсутствие зависимости между динамикой болезненных проявлений и изменением (в лучшую или худшую сторону) патогенной ситуации; </a:t>
          </a:r>
          <a:endParaRPr lang="ru-RU"/>
        </a:p>
      </dgm:t>
    </dgm:pt>
    <dgm:pt modelId="{0315856A-EE56-4D9F-81C2-45523876D12E}" type="parTrans" cxnId="{6D4A51AE-C364-4250-B0F3-1F91E533C778}">
      <dgm:prSet/>
      <dgm:spPr/>
      <dgm:t>
        <a:bodyPr/>
        <a:lstStyle/>
        <a:p>
          <a:endParaRPr lang="ru-RU"/>
        </a:p>
      </dgm:t>
    </dgm:pt>
    <dgm:pt modelId="{25A2A9A9-8D5B-4F46-8824-3DFDFEC24505}" type="sibTrans" cxnId="{6D4A51AE-C364-4250-B0F3-1F91E533C778}">
      <dgm:prSet/>
      <dgm:spPr/>
      <dgm:t>
        <a:bodyPr/>
        <a:lstStyle/>
        <a:p>
          <a:endParaRPr lang="ru-RU"/>
        </a:p>
      </dgm:t>
    </dgm:pt>
    <dgm:pt modelId="{C0976C0F-B695-4313-A2A8-2B582C7D02F7}">
      <dgm:prSet/>
      <dgm:spPr/>
      <dgm:t>
        <a:bodyPr/>
        <a:lstStyle/>
        <a:p>
          <a:pPr rtl="0"/>
          <a:r>
            <a:rPr lang="ru-RU" smtClean="0"/>
            <a:t>Стереотипно-автоматический характер психопатологических расстройств, изменчивость и разнообразие их содержания, их «первичная безаффективность».</a:t>
          </a:r>
          <a:endParaRPr lang="ru-RU"/>
        </a:p>
      </dgm:t>
    </dgm:pt>
    <dgm:pt modelId="{F4BD90EF-EBC2-488D-9135-CCB67FE59CC3}" type="parTrans" cxnId="{4B9E4BE2-194A-4413-A651-73FA4A17B808}">
      <dgm:prSet/>
      <dgm:spPr/>
      <dgm:t>
        <a:bodyPr/>
        <a:lstStyle/>
        <a:p>
          <a:endParaRPr lang="ru-RU"/>
        </a:p>
      </dgm:t>
    </dgm:pt>
    <dgm:pt modelId="{1287A10A-53A7-4F13-B3F5-BE7C64965C5C}" type="sibTrans" cxnId="{4B9E4BE2-194A-4413-A651-73FA4A17B808}">
      <dgm:prSet/>
      <dgm:spPr/>
      <dgm:t>
        <a:bodyPr/>
        <a:lstStyle/>
        <a:p>
          <a:endParaRPr lang="ru-RU"/>
        </a:p>
      </dgm:t>
    </dgm:pt>
    <dgm:pt modelId="{D8229EC8-4B81-472B-A49D-65A509FEE9DF}" type="pres">
      <dgm:prSet presAssocID="{12CDBAF1-2972-4221-ACD4-F5908CD346F5}" presName="linear" presStyleCnt="0">
        <dgm:presLayoutVars>
          <dgm:animLvl val="lvl"/>
          <dgm:resizeHandles val="exact"/>
        </dgm:presLayoutVars>
      </dgm:prSet>
      <dgm:spPr/>
      <dgm:t>
        <a:bodyPr/>
        <a:lstStyle/>
        <a:p>
          <a:endParaRPr lang="ru-RU"/>
        </a:p>
      </dgm:t>
    </dgm:pt>
    <dgm:pt modelId="{D993E940-DF88-4F6B-ACDE-A0EA4F09AB09}" type="pres">
      <dgm:prSet presAssocID="{94867848-F4DC-4BB6-99F0-CD08EDB31190}" presName="parentText" presStyleLbl="node1" presStyleIdx="0" presStyleCnt="3">
        <dgm:presLayoutVars>
          <dgm:chMax val="0"/>
          <dgm:bulletEnabled val="1"/>
        </dgm:presLayoutVars>
      </dgm:prSet>
      <dgm:spPr/>
      <dgm:t>
        <a:bodyPr/>
        <a:lstStyle/>
        <a:p>
          <a:endParaRPr lang="ru-RU"/>
        </a:p>
      </dgm:t>
    </dgm:pt>
    <dgm:pt modelId="{EA5FD219-C59F-47BB-A1E4-CA0ABB38FE6D}" type="pres">
      <dgm:prSet presAssocID="{79E1ECDC-87C4-41D1-97DD-D5BFF47E4E07}" presName="spacer" presStyleCnt="0"/>
      <dgm:spPr/>
    </dgm:pt>
    <dgm:pt modelId="{F98D4603-59C9-4258-B2EB-263D80E3D7D5}" type="pres">
      <dgm:prSet presAssocID="{C7102449-7775-4639-8610-D09411FA7C9A}" presName="parentText" presStyleLbl="node1" presStyleIdx="1" presStyleCnt="3">
        <dgm:presLayoutVars>
          <dgm:chMax val="0"/>
          <dgm:bulletEnabled val="1"/>
        </dgm:presLayoutVars>
      </dgm:prSet>
      <dgm:spPr/>
      <dgm:t>
        <a:bodyPr/>
        <a:lstStyle/>
        <a:p>
          <a:endParaRPr lang="ru-RU"/>
        </a:p>
      </dgm:t>
    </dgm:pt>
    <dgm:pt modelId="{4110605E-27FC-415C-97E5-B3BABE1831DA}" type="pres">
      <dgm:prSet presAssocID="{25A2A9A9-8D5B-4F46-8824-3DFDFEC24505}" presName="spacer" presStyleCnt="0"/>
      <dgm:spPr/>
    </dgm:pt>
    <dgm:pt modelId="{5B52B55C-1BA1-459B-975D-758FA8810BAE}" type="pres">
      <dgm:prSet presAssocID="{C0976C0F-B695-4313-A2A8-2B582C7D02F7}" presName="parentText" presStyleLbl="node1" presStyleIdx="2" presStyleCnt="3">
        <dgm:presLayoutVars>
          <dgm:chMax val="0"/>
          <dgm:bulletEnabled val="1"/>
        </dgm:presLayoutVars>
      </dgm:prSet>
      <dgm:spPr/>
      <dgm:t>
        <a:bodyPr/>
        <a:lstStyle/>
        <a:p>
          <a:endParaRPr lang="ru-RU"/>
        </a:p>
      </dgm:t>
    </dgm:pt>
  </dgm:ptLst>
  <dgm:cxnLst>
    <dgm:cxn modelId="{6D4A51AE-C364-4250-B0F3-1F91E533C778}" srcId="{12CDBAF1-2972-4221-ACD4-F5908CD346F5}" destId="{C7102449-7775-4639-8610-D09411FA7C9A}" srcOrd="1" destOrd="0" parTransId="{0315856A-EE56-4D9F-81C2-45523876D12E}" sibTransId="{25A2A9A9-8D5B-4F46-8824-3DFDFEC24505}"/>
    <dgm:cxn modelId="{D79B9122-FD9E-479E-9704-5D105C891D8A}" type="presOf" srcId="{C7102449-7775-4639-8610-D09411FA7C9A}" destId="{F98D4603-59C9-4258-B2EB-263D80E3D7D5}" srcOrd="0" destOrd="0" presId="urn:microsoft.com/office/officeart/2005/8/layout/vList2"/>
    <dgm:cxn modelId="{4B9E4BE2-194A-4413-A651-73FA4A17B808}" srcId="{12CDBAF1-2972-4221-ACD4-F5908CD346F5}" destId="{C0976C0F-B695-4313-A2A8-2B582C7D02F7}" srcOrd="2" destOrd="0" parTransId="{F4BD90EF-EBC2-488D-9135-CCB67FE59CC3}" sibTransId="{1287A10A-53A7-4F13-B3F5-BE7C64965C5C}"/>
    <dgm:cxn modelId="{D6649CCB-24F4-4A8B-AAD3-07230C1996CB}" type="presOf" srcId="{12CDBAF1-2972-4221-ACD4-F5908CD346F5}" destId="{D8229EC8-4B81-472B-A49D-65A509FEE9DF}" srcOrd="0" destOrd="0" presId="urn:microsoft.com/office/officeart/2005/8/layout/vList2"/>
    <dgm:cxn modelId="{80F5C3B8-FE4C-499A-A9E2-2735A5C6129A}" type="presOf" srcId="{94867848-F4DC-4BB6-99F0-CD08EDB31190}" destId="{D993E940-DF88-4F6B-ACDE-A0EA4F09AB09}" srcOrd="0" destOrd="0" presId="urn:microsoft.com/office/officeart/2005/8/layout/vList2"/>
    <dgm:cxn modelId="{4A76FCE7-7DDC-4582-A8F7-9771BBD3B746}" srcId="{12CDBAF1-2972-4221-ACD4-F5908CD346F5}" destId="{94867848-F4DC-4BB6-99F0-CD08EDB31190}" srcOrd="0" destOrd="0" parTransId="{9ABDFB18-48F3-450D-BDD8-4A3ADC78FBC1}" sibTransId="{79E1ECDC-87C4-41D1-97DD-D5BFF47E4E07}"/>
    <dgm:cxn modelId="{D0FD86BF-9562-4F3A-8733-4C1A6BC4354D}" type="presOf" srcId="{C0976C0F-B695-4313-A2A8-2B582C7D02F7}" destId="{5B52B55C-1BA1-459B-975D-758FA8810BAE}" srcOrd="0" destOrd="0" presId="urn:microsoft.com/office/officeart/2005/8/layout/vList2"/>
    <dgm:cxn modelId="{5B1EC6E3-084C-4CB8-83D0-028161648352}" type="presParOf" srcId="{D8229EC8-4B81-472B-A49D-65A509FEE9DF}" destId="{D993E940-DF88-4F6B-ACDE-A0EA4F09AB09}" srcOrd="0" destOrd="0" presId="urn:microsoft.com/office/officeart/2005/8/layout/vList2"/>
    <dgm:cxn modelId="{EF5B78CB-7F37-40C3-B732-10DE81C6F951}" type="presParOf" srcId="{D8229EC8-4B81-472B-A49D-65A509FEE9DF}" destId="{EA5FD219-C59F-47BB-A1E4-CA0ABB38FE6D}" srcOrd="1" destOrd="0" presId="urn:microsoft.com/office/officeart/2005/8/layout/vList2"/>
    <dgm:cxn modelId="{3A22AD00-BE60-46F1-8686-42DE1C08C397}" type="presParOf" srcId="{D8229EC8-4B81-472B-A49D-65A509FEE9DF}" destId="{F98D4603-59C9-4258-B2EB-263D80E3D7D5}" srcOrd="2" destOrd="0" presId="urn:microsoft.com/office/officeart/2005/8/layout/vList2"/>
    <dgm:cxn modelId="{3EE12BD8-81B4-4272-A1A0-9FE1DF4D072B}" type="presParOf" srcId="{D8229EC8-4B81-472B-A49D-65A509FEE9DF}" destId="{4110605E-27FC-415C-97E5-B3BABE1831DA}" srcOrd="3" destOrd="0" presId="urn:microsoft.com/office/officeart/2005/8/layout/vList2"/>
    <dgm:cxn modelId="{F3B7493D-34C0-495C-AF62-684261A7D51C}" type="presParOf" srcId="{D8229EC8-4B81-472B-A49D-65A509FEE9DF}" destId="{5B52B55C-1BA1-459B-975D-758FA8810BAE}" srcOrd="4"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8BD6882-FFA6-4F2E-A69F-A34DB9055304}" type="doc">
      <dgm:prSet loTypeId="urn:microsoft.com/office/officeart/2005/8/layout/vList2" loCatId="list" qsTypeId="urn:microsoft.com/office/officeart/2005/8/quickstyle/3d1" qsCatId="3D" csTypeId="urn:microsoft.com/office/officeart/2005/8/colors/accent1_4" csCatId="accent1" phldr="1"/>
      <dgm:spPr/>
      <dgm:t>
        <a:bodyPr/>
        <a:lstStyle/>
        <a:p>
          <a:endParaRPr lang="ru-RU"/>
        </a:p>
      </dgm:t>
    </dgm:pt>
    <dgm:pt modelId="{D73829DF-C5C2-433E-9BD7-93CE86DF610A}">
      <dgm:prSet custT="1"/>
      <dgm:spPr/>
      <dgm:t>
        <a:bodyPr/>
        <a:lstStyle/>
        <a:p>
          <a:pPr rtl="0"/>
          <a:r>
            <a:rPr lang="ru-RU" sz="2800" b="1" i="1" u="sng" dirty="0" smtClean="0"/>
            <a:t>К </a:t>
          </a:r>
          <a:r>
            <a:rPr lang="ru-RU" sz="2800" b="1" i="1" u="sng" dirty="0" err="1" smtClean="0"/>
            <a:t>психофармакотерапевтическому</a:t>
          </a:r>
          <a:r>
            <a:rPr lang="ru-RU" sz="2800" b="1" i="1" u="sng" dirty="0" smtClean="0"/>
            <a:t>, подключаются различные виды психосоциального вмешательства:</a:t>
          </a:r>
          <a:endParaRPr lang="ru-RU" sz="2800" dirty="0"/>
        </a:p>
      </dgm:t>
    </dgm:pt>
    <dgm:pt modelId="{9E9DA54B-C3C7-440C-AD0B-301DAEAFD2A2}" type="parTrans" cxnId="{7909CDBD-AC44-41AE-B5E4-E82F1CB8660E}">
      <dgm:prSet/>
      <dgm:spPr/>
      <dgm:t>
        <a:bodyPr/>
        <a:lstStyle/>
        <a:p>
          <a:endParaRPr lang="ru-RU"/>
        </a:p>
      </dgm:t>
    </dgm:pt>
    <dgm:pt modelId="{5114893B-8385-42CE-8007-6016347ADF99}" type="sibTrans" cxnId="{7909CDBD-AC44-41AE-B5E4-E82F1CB8660E}">
      <dgm:prSet/>
      <dgm:spPr/>
      <dgm:t>
        <a:bodyPr/>
        <a:lstStyle/>
        <a:p>
          <a:endParaRPr lang="ru-RU"/>
        </a:p>
      </dgm:t>
    </dgm:pt>
    <dgm:pt modelId="{E40877A7-E934-4248-8A78-67885B586E24}">
      <dgm:prSet/>
      <dgm:spPr/>
      <dgm:t>
        <a:bodyPr/>
        <a:lstStyle/>
        <a:p>
          <a:pPr rtl="0"/>
          <a:r>
            <a:rPr lang="ru-RU" dirty="0" err="1" smtClean="0"/>
            <a:t>Социотерапия</a:t>
          </a:r>
          <a:endParaRPr lang="ru-RU" dirty="0"/>
        </a:p>
      </dgm:t>
    </dgm:pt>
    <dgm:pt modelId="{901620E9-4DA5-4D18-B194-2CD76BA28EAF}" type="parTrans" cxnId="{786A7536-7DD6-498D-BF4D-FAD13E2FCB18}">
      <dgm:prSet/>
      <dgm:spPr/>
      <dgm:t>
        <a:bodyPr/>
        <a:lstStyle/>
        <a:p>
          <a:endParaRPr lang="ru-RU"/>
        </a:p>
      </dgm:t>
    </dgm:pt>
    <dgm:pt modelId="{3731A3CA-8A8E-4441-A138-70F0AF578183}" type="sibTrans" cxnId="{786A7536-7DD6-498D-BF4D-FAD13E2FCB18}">
      <dgm:prSet/>
      <dgm:spPr/>
      <dgm:t>
        <a:bodyPr/>
        <a:lstStyle/>
        <a:p>
          <a:endParaRPr lang="ru-RU"/>
        </a:p>
      </dgm:t>
    </dgm:pt>
    <dgm:pt modelId="{2AAC2281-F632-4E29-A3F1-1880864EC661}">
      <dgm:prSet/>
      <dgm:spPr/>
      <dgm:t>
        <a:bodyPr/>
        <a:lstStyle/>
        <a:p>
          <a:pPr rtl="0"/>
          <a:r>
            <a:rPr lang="ru-RU" dirty="0" smtClean="0"/>
            <a:t>Индивидуальная и групповая психотерапия</a:t>
          </a:r>
          <a:endParaRPr lang="ru-RU" dirty="0"/>
        </a:p>
      </dgm:t>
    </dgm:pt>
    <dgm:pt modelId="{3620D714-486A-481B-B881-552860CB4448}" type="parTrans" cxnId="{54B957C3-F353-4E7A-BA6E-557A88F1A940}">
      <dgm:prSet/>
      <dgm:spPr/>
      <dgm:t>
        <a:bodyPr/>
        <a:lstStyle/>
        <a:p>
          <a:endParaRPr lang="ru-RU"/>
        </a:p>
      </dgm:t>
    </dgm:pt>
    <dgm:pt modelId="{69B265BA-3881-4990-8718-0B99A6155E98}" type="sibTrans" cxnId="{54B957C3-F353-4E7A-BA6E-557A88F1A940}">
      <dgm:prSet/>
      <dgm:spPr/>
      <dgm:t>
        <a:bodyPr/>
        <a:lstStyle/>
        <a:p>
          <a:endParaRPr lang="ru-RU"/>
        </a:p>
      </dgm:t>
    </dgm:pt>
    <dgm:pt modelId="{CED79749-83F8-41AF-9D63-B03A18948AEF}">
      <dgm:prSet/>
      <dgm:spPr/>
      <dgm:t>
        <a:bodyPr/>
        <a:lstStyle/>
        <a:p>
          <a:pPr rtl="0"/>
          <a:r>
            <a:rPr lang="ru-RU" dirty="0" smtClean="0"/>
            <a:t>Трудотерапия в условиях ЛТМ</a:t>
          </a:r>
          <a:endParaRPr lang="ru-RU" dirty="0"/>
        </a:p>
      </dgm:t>
    </dgm:pt>
    <dgm:pt modelId="{7DE66451-AF64-4B3E-8E35-94D4DAFEB052}" type="parTrans" cxnId="{90943827-8EBA-4CC6-87C4-919609026240}">
      <dgm:prSet/>
      <dgm:spPr/>
      <dgm:t>
        <a:bodyPr/>
        <a:lstStyle/>
        <a:p>
          <a:endParaRPr lang="ru-RU"/>
        </a:p>
      </dgm:t>
    </dgm:pt>
    <dgm:pt modelId="{B65FBA57-CF73-491D-BE87-98AD1CCB9289}" type="sibTrans" cxnId="{90943827-8EBA-4CC6-87C4-919609026240}">
      <dgm:prSet/>
      <dgm:spPr/>
      <dgm:t>
        <a:bodyPr/>
        <a:lstStyle/>
        <a:p>
          <a:endParaRPr lang="ru-RU"/>
        </a:p>
      </dgm:t>
    </dgm:pt>
    <dgm:pt modelId="{312E9242-0405-4B0B-B8B9-28EA49DA5BC2}">
      <dgm:prSet/>
      <dgm:spPr/>
      <dgm:t>
        <a:bodyPr/>
        <a:lstStyle/>
        <a:p>
          <a:pPr rtl="0"/>
          <a:r>
            <a:rPr lang="ru-RU" dirty="0" smtClean="0"/>
            <a:t>Стимуляция социальной активности, навыков повседневной жизни</a:t>
          </a:r>
          <a:endParaRPr lang="ru-RU" dirty="0"/>
        </a:p>
      </dgm:t>
    </dgm:pt>
    <dgm:pt modelId="{2D003DAD-3731-4D4B-B98B-433C957FA31A}" type="parTrans" cxnId="{3AECA4BA-2BF6-4AB0-AAF4-7D07C60F1050}">
      <dgm:prSet/>
      <dgm:spPr/>
      <dgm:t>
        <a:bodyPr/>
        <a:lstStyle/>
        <a:p>
          <a:endParaRPr lang="ru-RU"/>
        </a:p>
      </dgm:t>
    </dgm:pt>
    <dgm:pt modelId="{B55B60C5-5A1E-4068-B0A0-319C4D53ED36}" type="sibTrans" cxnId="{3AECA4BA-2BF6-4AB0-AAF4-7D07C60F1050}">
      <dgm:prSet/>
      <dgm:spPr/>
      <dgm:t>
        <a:bodyPr/>
        <a:lstStyle/>
        <a:p>
          <a:endParaRPr lang="ru-RU"/>
        </a:p>
      </dgm:t>
    </dgm:pt>
    <dgm:pt modelId="{2759B388-04FF-4A51-877A-3711CCA680C1}">
      <dgm:prSet/>
      <dgm:spPr/>
      <dgm:t>
        <a:bodyPr/>
        <a:lstStyle/>
        <a:p>
          <a:pPr rtl="0"/>
          <a:r>
            <a:rPr lang="ru-RU" smtClean="0"/>
            <a:t>Культтерапия</a:t>
          </a:r>
          <a:r>
            <a:rPr lang="ru-RU" dirty="0" smtClean="0"/>
            <a:t>.</a:t>
          </a:r>
          <a:endParaRPr lang="ru-RU" dirty="0"/>
        </a:p>
      </dgm:t>
    </dgm:pt>
    <dgm:pt modelId="{08BE3058-BB00-4BBB-B780-040BEE136D05}" type="parTrans" cxnId="{83524FF7-338E-4695-98EB-DD504F954FC3}">
      <dgm:prSet/>
      <dgm:spPr/>
      <dgm:t>
        <a:bodyPr/>
        <a:lstStyle/>
        <a:p>
          <a:endParaRPr lang="ru-RU"/>
        </a:p>
      </dgm:t>
    </dgm:pt>
    <dgm:pt modelId="{D0E8F197-10AB-4101-AF95-021C93D57736}" type="sibTrans" cxnId="{83524FF7-338E-4695-98EB-DD504F954FC3}">
      <dgm:prSet/>
      <dgm:spPr/>
      <dgm:t>
        <a:bodyPr/>
        <a:lstStyle/>
        <a:p>
          <a:endParaRPr lang="ru-RU"/>
        </a:p>
      </dgm:t>
    </dgm:pt>
    <dgm:pt modelId="{DDFB1769-522D-4930-9CEC-EF5E45E4D48B}" type="pres">
      <dgm:prSet presAssocID="{E8BD6882-FFA6-4F2E-A69F-A34DB9055304}" presName="linear" presStyleCnt="0">
        <dgm:presLayoutVars>
          <dgm:animLvl val="lvl"/>
          <dgm:resizeHandles val="exact"/>
        </dgm:presLayoutVars>
      </dgm:prSet>
      <dgm:spPr/>
      <dgm:t>
        <a:bodyPr/>
        <a:lstStyle/>
        <a:p>
          <a:endParaRPr lang="ru-RU"/>
        </a:p>
      </dgm:t>
    </dgm:pt>
    <dgm:pt modelId="{A8961520-11C7-4753-9E3B-05F99F98788C}" type="pres">
      <dgm:prSet presAssocID="{D73829DF-C5C2-433E-9BD7-93CE86DF610A}" presName="parentText" presStyleLbl="node1" presStyleIdx="0" presStyleCnt="1">
        <dgm:presLayoutVars>
          <dgm:chMax val="0"/>
          <dgm:bulletEnabled val="1"/>
        </dgm:presLayoutVars>
      </dgm:prSet>
      <dgm:spPr/>
      <dgm:t>
        <a:bodyPr/>
        <a:lstStyle/>
        <a:p>
          <a:endParaRPr lang="ru-RU"/>
        </a:p>
      </dgm:t>
    </dgm:pt>
    <dgm:pt modelId="{23A577CB-0211-4077-9B01-9FE35672A9E2}" type="pres">
      <dgm:prSet presAssocID="{D73829DF-C5C2-433E-9BD7-93CE86DF610A}" presName="childText" presStyleLbl="revTx" presStyleIdx="0" presStyleCnt="1">
        <dgm:presLayoutVars>
          <dgm:bulletEnabled val="1"/>
        </dgm:presLayoutVars>
      </dgm:prSet>
      <dgm:spPr/>
      <dgm:t>
        <a:bodyPr/>
        <a:lstStyle/>
        <a:p>
          <a:endParaRPr lang="ru-RU"/>
        </a:p>
      </dgm:t>
    </dgm:pt>
  </dgm:ptLst>
  <dgm:cxnLst>
    <dgm:cxn modelId="{5A3C6681-7924-4D10-93D2-75549119B1C2}" type="presOf" srcId="{2AAC2281-F632-4E29-A3F1-1880864EC661}" destId="{23A577CB-0211-4077-9B01-9FE35672A9E2}" srcOrd="0" destOrd="1" presId="urn:microsoft.com/office/officeart/2005/8/layout/vList2"/>
    <dgm:cxn modelId="{0FB6A2A4-9C74-41B2-915B-6DFB08E48369}" type="presOf" srcId="{2759B388-04FF-4A51-877A-3711CCA680C1}" destId="{23A577CB-0211-4077-9B01-9FE35672A9E2}" srcOrd="0" destOrd="4" presId="urn:microsoft.com/office/officeart/2005/8/layout/vList2"/>
    <dgm:cxn modelId="{8690FAB6-8E56-47B0-A812-E8EC2731EF36}" type="presOf" srcId="{D73829DF-C5C2-433E-9BD7-93CE86DF610A}" destId="{A8961520-11C7-4753-9E3B-05F99F98788C}" srcOrd="0" destOrd="0" presId="urn:microsoft.com/office/officeart/2005/8/layout/vList2"/>
    <dgm:cxn modelId="{5ADE12AB-D145-4433-A480-52D0B0BCDDB3}" type="presOf" srcId="{E8BD6882-FFA6-4F2E-A69F-A34DB9055304}" destId="{DDFB1769-522D-4930-9CEC-EF5E45E4D48B}" srcOrd="0" destOrd="0" presId="urn:microsoft.com/office/officeart/2005/8/layout/vList2"/>
    <dgm:cxn modelId="{AFBCE4AE-51F0-4C58-AA24-83AE2FAD2A07}" type="presOf" srcId="{CED79749-83F8-41AF-9D63-B03A18948AEF}" destId="{23A577CB-0211-4077-9B01-9FE35672A9E2}" srcOrd="0" destOrd="2" presId="urn:microsoft.com/office/officeart/2005/8/layout/vList2"/>
    <dgm:cxn modelId="{9CC4DBB6-882B-4C24-ABB4-C6A6FB960148}" type="presOf" srcId="{E40877A7-E934-4248-8A78-67885B586E24}" destId="{23A577CB-0211-4077-9B01-9FE35672A9E2}" srcOrd="0" destOrd="0" presId="urn:microsoft.com/office/officeart/2005/8/layout/vList2"/>
    <dgm:cxn modelId="{F133BCE7-8670-4901-BDCA-7AC99ACABA49}" type="presOf" srcId="{312E9242-0405-4B0B-B8B9-28EA49DA5BC2}" destId="{23A577CB-0211-4077-9B01-9FE35672A9E2}" srcOrd="0" destOrd="3" presId="urn:microsoft.com/office/officeart/2005/8/layout/vList2"/>
    <dgm:cxn modelId="{7909CDBD-AC44-41AE-B5E4-E82F1CB8660E}" srcId="{E8BD6882-FFA6-4F2E-A69F-A34DB9055304}" destId="{D73829DF-C5C2-433E-9BD7-93CE86DF610A}" srcOrd="0" destOrd="0" parTransId="{9E9DA54B-C3C7-440C-AD0B-301DAEAFD2A2}" sibTransId="{5114893B-8385-42CE-8007-6016347ADF99}"/>
    <dgm:cxn modelId="{54B957C3-F353-4E7A-BA6E-557A88F1A940}" srcId="{D73829DF-C5C2-433E-9BD7-93CE86DF610A}" destId="{2AAC2281-F632-4E29-A3F1-1880864EC661}" srcOrd="1" destOrd="0" parTransId="{3620D714-486A-481B-B881-552860CB4448}" sibTransId="{69B265BA-3881-4990-8718-0B99A6155E98}"/>
    <dgm:cxn modelId="{3AECA4BA-2BF6-4AB0-AAF4-7D07C60F1050}" srcId="{D73829DF-C5C2-433E-9BD7-93CE86DF610A}" destId="{312E9242-0405-4B0B-B8B9-28EA49DA5BC2}" srcOrd="3" destOrd="0" parTransId="{2D003DAD-3731-4D4B-B98B-433C957FA31A}" sibTransId="{B55B60C5-5A1E-4068-B0A0-319C4D53ED36}"/>
    <dgm:cxn modelId="{83524FF7-338E-4695-98EB-DD504F954FC3}" srcId="{D73829DF-C5C2-433E-9BD7-93CE86DF610A}" destId="{2759B388-04FF-4A51-877A-3711CCA680C1}" srcOrd="4" destOrd="0" parTransId="{08BE3058-BB00-4BBB-B780-040BEE136D05}" sibTransId="{D0E8F197-10AB-4101-AF95-021C93D57736}"/>
    <dgm:cxn modelId="{90943827-8EBA-4CC6-87C4-919609026240}" srcId="{D73829DF-C5C2-433E-9BD7-93CE86DF610A}" destId="{CED79749-83F8-41AF-9D63-B03A18948AEF}" srcOrd="2" destOrd="0" parTransId="{7DE66451-AF64-4B3E-8E35-94D4DAFEB052}" sibTransId="{B65FBA57-CF73-491D-BE87-98AD1CCB9289}"/>
    <dgm:cxn modelId="{786A7536-7DD6-498D-BF4D-FAD13E2FCB18}" srcId="{D73829DF-C5C2-433E-9BD7-93CE86DF610A}" destId="{E40877A7-E934-4248-8A78-67885B586E24}" srcOrd="0" destOrd="0" parTransId="{901620E9-4DA5-4D18-B194-2CD76BA28EAF}" sibTransId="{3731A3CA-8A8E-4441-A138-70F0AF578183}"/>
    <dgm:cxn modelId="{5055E39F-16EF-40A1-B27A-F6849D38F0BE}" type="presParOf" srcId="{DDFB1769-522D-4930-9CEC-EF5E45E4D48B}" destId="{A8961520-11C7-4753-9E3B-05F99F98788C}" srcOrd="0" destOrd="0" presId="urn:microsoft.com/office/officeart/2005/8/layout/vList2"/>
    <dgm:cxn modelId="{29653F2D-1AFD-4078-BE70-A042C64CA301}" type="presParOf" srcId="{DDFB1769-522D-4930-9CEC-EF5E45E4D48B}" destId="{23A577CB-0211-4077-9B01-9FE35672A9E2}" srcOrd="1"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8EDB259-8436-4B65-9681-3724B00B961A}" type="doc">
      <dgm:prSet loTypeId="urn:microsoft.com/office/officeart/2005/8/layout/vList2" loCatId="list" qsTypeId="urn:microsoft.com/office/officeart/2005/8/quickstyle/3d3" qsCatId="3D" csTypeId="urn:microsoft.com/office/officeart/2005/8/colors/accent1_4" csCatId="accent1" phldr="1"/>
      <dgm:spPr/>
      <dgm:t>
        <a:bodyPr/>
        <a:lstStyle/>
        <a:p>
          <a:endParaRPr lang="ru-RU"/>
        </a:p>
      </dgm:t>
    </dgm:pt>
    <dgm:pt modelId="{36926C15-AD9D-4EDD-AB05-6CFADA012B5E}">
      <dgm:prSet custT="1"/>
      <dgm:spPr/>
      <dgm:t>
        <a:bodyPr/>
        <a:lstStyle/>
        <a:p>
          <a:pPr rtl="0"/>
          <a:r>
            <a:rPr lang="ru-RU" sz="2800" b="1" i="1" u="sng" dirty="0" smtClean="0"/>
            <a:t>Преобладают различные виды психосоциального воздействия со стимуляцией социальной активности больных.</a:t>
          </a:r>
          <a:endParaRPr lang="ru-RU" sz="2800" b="1" i="1" u="sng" dirty="0"/>
        </a:p>
      </dgm:t>
    </dgm:pt>
    <dgm:pt modelId="{CF78D6F2-CB9D-46C9-A0F8-1745AD19092A}" type="parTrans" cxnId="{BE1E0195-FD0A-4322-BE9C-7B543E141A63}">
      <dgm:prSet/>
      <dgm:spPr/>
      <dgm:t>
        <a:bodyPr/>
        <a:lstStyle/>
        <a:p>
          <a:endParaRPr lang="ru-RU"/>
        </a:p>
      </dgm:t>
    </dgm:pt>
    <dgm:pt modelId="{83C26423-BE16-4DDD-8326-724F0C781E64}" type="sibTrans" cxnId="{BE1E0195-FD0A-4322-BE9C-7B543E141A63}">
      <dgm:prSet/>
      <dgm:spPr/>
      <dgm:t>
        <a:bodyPr/>
        <a:lstStyle/>
        <a:p>
          <a:endParaRPr lang="ru-RU"/>
        </a:p>
      </dgm:t>
    </dgm:pt>
    <dgm:pt modelId="{ABA5465E-9161-4D16-94D8-68FE910A5264}">
      <dgm:prSet/>
      <dgm:spPr/>
      <dgm:t>
        <a:bodyPr/>
        <a:lstStyle/>
        <a:p>
          <a:pPr rtl="0"/>
          <a:r>
            <a:rPr lang="ru-RU" dirty="0" smtClean="0"/>
            <a:t>Группы поддержки (эмоциональная).</a:t>
          </a:r>
          <a:endParaRPr lang="ru-RU" dirty="0"/>
        </a:p>
      </dgm:t>
    </dgm:pt>
    <dgm:pt modelId="{E8EE2320-43FB-4690-9F76-61021C527EDA}" type="parTrans" cxnId="{3C06E334-3D28-4B0E-BAD9-E491B87E2E36}">
      <dgm:prSet/>
      <dgm:spPr/>
      <dgm:t>
        <a:bodyPr/>
        <a:lstStyle/>
        <a:p>
          <a:endParaRPr lang="ru-RU"/>
        </a:p>
      </dgm:t>
    </dgm:pt>
    <dgm:pt modelId="{3B94B184-EBD6-4B5D-9AAF-F30749879848}" type="sibTrans" cxnId="{3C06E334-3D28-4B0E-BAD9-E491B87E2E36}">
      <dgm:prSet/>
      <dgm:spPr/>
      <dgm:t>
        <a:bodyPr/>
        <a:lstStyle/>
        <a:p>
          <a:endParaRPr lang="ru-RU"/>
        </a:p>
      </dgm:t>
    </dgm:pt>
    <dgm:pt modelId="{04B568B3-892D-433B-9907-3D34D914C61F}">
      <dgm:prSet/>
      <dgm:spPr/>
      <dgm:t>
        <a:bodyPr/>
        <a:lstStyle/>
        <a:p>
          <a:pPr rtl="0"/>
          <a:r>
            <a:rPr lang="ru-RU" dirty="0" smtClean="0"/>
            <a:t>Способствующая самоутверждению поддержка.</a:t>
          </a:r>
          <a:endParaRPr lang="ru-RU" dirty="0"/>
        </a:p>
      </dgm:t>
    </dgm:pt>
    <dgm:pt modelId="{1D6704F6-CF33-45FA-96E6-C353B17BBE9F}" type="parTrans" cxnId="{AA6B5FF5-3582-455F-BABE-22F2EA62DCC4}">
      <dgm:prSet/>
      <dgm:spPr/>
      <dgm:t>
        <a:bodyPr/>
        <a:lstStyle/>
        <a:p>
          <a:endParaRPr lang="ru-RU"/>
        </a:p>
      </dgm:t>
    </dgm:pt>
    <dgm:pt modelId="{09187D99-07E1-4E3D-84B2-A2F994882473}" type="sibTrans" cxnId="{AA6B5FF5-3582-455F-BABE-22F2EA62DCC4}">
      <dgm:prSet/>
      <dgm:spPr/>
      <dgm:t>
        <a:bodyPr/>
        <a:lstStyle/>
        <a:p>
          <a:endParaRPr lang="ru-RU"/>
        </a:p>
      </dgm:t>
    </dgm:pt>
    <dgm:pt modelId="{23CDA0E5-3497-4F39-88F3-EFBF4A64493A}">
      <dgm:prSet/>
      <dgm:spPr/>
      <dgm:t>
        <a:bodyPr/>
        <a:lstStyle/>
        <a:p>
          <a:pPr rtl="0"/>
          <a:r>
            <a:rPr lang="ru-RU" dirty="0" smtClean="0"/>
            <a:t>Организационно-методическая поддержка.</a:t>
          </a:r>
          <a:endParaRPr lang="ru-RU" dirty="0"/>
        </a:p>
      </dgm:t>
    </dgm:pt>
    <dgm:pt modelId="{FE1DABE1-CCF5-4331-8EB6-F117FAAC8E66}" type="parTrans" cxnId="{3BF0B12F-131D-4DB6-BAAF-1588C3C71D99}">
      <dgm:prSet/>
      <dgm:spPr/>
      <dgm:t>
        <a:bodyPr/>
        <a:lstStyle/>
        <a:p>
          <a:endParaRPr lang="ru-RU"/>
        </a:p>
      </dgm:t>
    </dgm:pt>
    <dgm:pt modelId="{C7FCFB4B-B251-42EF-9CC9-F84463608CB1}" type="sibTrans" cxnId="{3BF0B12F-131D-4DB6-BAAF-1588C3C71D99}">
      <dgm:prSet/>
      <dgm:spPr/>
      <dgm:t>
        <a:bodyPr/>
        <a:lstStyle/>
        <a:p>
          <a:endParaRPr lang="ru-RU"/>
        </a:p>
      </dgm:t>
    </dgm:pt>
    <dgm:pt modelId="{87EA7CFA-BAC0-4C56-9AC0-56648E59C7A8}">
      <dgm:prSet/>
      <dgm:spPr/>
      <dgm:t>
        <a:bodyPr/>
        <a:lstStyle/>
        <a:p>
          <a:pPr rtl="0"/>
          <a:r>
            <a:rPr lang="ru-RU" dirty="0" err="1" smtClean="0"/>
            <a:t>Психообразовательная</a:t>
          </a:r>
          <a:r>
            <a:rPr lang="ru-RU" dirty="0" smtClean="0"/>
            <a:t> работа с больными и их ближайшим окружением.</a:t>
          </a:r>
          <a:endParaRPr lang="ru-RU" dirty="0"/>
        </a:p>
      </dgm:t>
    </dgm:pt>
    <dgm:pt modelId="{26DEA2BD-7232-4FEB-BBD5-1520955F8477}" type="parTrans" cxnId="{82D149BE-067D-40ED-B51D-73028D4811A9}">
      <dgm:prSet/>
      <dgm:spPr/>
      <dgm:t>
        <a:bodyPr/>
        <a:lstStyle/>
        <a:p>
          <a:endParaRPr lang="ru-RU"/>
        </a:p>
      </dgm:t>
    </dgm:pt>
    <dgm:pt modelId="{791F6CB6-046F-4BB5-8BE5-58D5C08F7D20}" type="sibTrans" cxnId="{82D149BE-067D-40ED-B51D-73028D4811A9}">
      <dgm:prSet/>
      <dgm:spPr/>
      <dgm:t>
        <a:bodyPr/>
        <a:lstStyle/>
        <a:p>
          <a:endParaRPr lang="ru-RU"/>
        </a:p>
      </dgm:t>
    </dgm:pt>
    <dgm:pt modelId="{A1B4ADD8-AF7B-4714-83F3-D82B0C1DDA63}" type="pres">
      <dgm:prSet presAssocID="{D8EDB259-8436-4B65-9681-3724B00B961A}" presName="linear" presStyleCnt="0">
        <dgm:presLayoutVars>
          <dgm:animLvl val="lvl"/>
          <dgm:resizeHandles val="exact"/>
        </dgm:presLayoutVars>
      </dgm:prSet>
      <dgm:spPr/>
      <dgm:t>
        <a:bodyPr/>
        <a:lstStyle/>
        <a:p>
          <a:endParaRPr lang="ru-RU"/>
        </a:p>
      </dgm:t>
    </dgm:pt>
    <dgm:pt modelId="{A8D35ED3-E8F0-4C52-88D5-B3F64B18404B}" type="pres">
      <dgm:prSet presAssocID="{36926C15-AD9D-4EDD-AB05-6CFADA012B5E}" presName="parentText" presStyleLbl="node1" presStyleIdx="0" presStyleCnt="1">
        <dgm:presLayoutVars>
          <dgm:chMax val="0"/>
          <dgm:bulletEnabled val="1"/>
        </dgm:presLayoutVars>
      </dgm:prSet>
      <dgm:spPr/>
      <dgm:t>
        <a:bodyPr/>
        <a:lstStyle/>
        <a:p>
          <a:endParaRPr lang="ru-RU"/>
        </a:p>
      </dgm:t>
    </dgm:pt>
    <dgm:pt modelId="{650AF091-A2CB-4AA1-8F13-0B6B0D56A972}" type="pres">
      <dgm:prSet presAssocID="{36926C15-AD9D-4EDD-AB05-6CFADA012B5E}" presName="childText" presStyleLbl="revTx" presStyleIdx="0" presStyleCnt="1">
        <dgm:presLayoutVars>
          <dgm:bulletEnabled val="1"/>
        </dgm:presLayoutVars>
      </dgm:prSet>
      <dgm:spPr/>
      <dgm:t>
        <a:bodyPr/>
        <a:lstStyle/>
        <a:p>
          <a:endParaRPr lang="ru-RU"/>
        </a:p>
      </dgm:t>
    </dgm:pt>
  </dgm:ptLst>
  <dgm:cxnLst>
    <dgm:cxn modelId="{D4DA3081-5F17-4EBE-8B7D-5473B93736EF}" type="presOf" srcId="{ABA5465E-9161-4D16-94D8-68FE910A5264}" destId="{650AF091-A2CB-4AA1-8F13-0B6B0D56A972}" srcOrd="0" destOrd="0" presId="urn:microsoft.com/office/officeart/2005/8/layout/vList2"/>
    <dgm:cxn modelId="{82D149BE-067D-40ED-B51D-73028D4811A9}" srcId="{36926C15-AD9D-4EDD-AB05-6CFADA012B5E}" destId="{87EA7CFA-BAC0-4C56-9AC0-56648E59C7A8}" srcOrd="3" destOrd="0" parTransId="{26DEA2BD-7232-4FEB-BBD5-1520955F8477}" sibTransId="{791F6CB6-046F-4BB5-8BE5-58D5C08F7D20}"/>
    <dgm:cxn modelId="{A659E795-CD30-4954-B3C9-9C3FBA566C98}" type="presOf" srcId="{36926C15-AD9D-4EDD-AB05-6CFADA012B5E}" destId="{A8D35ED3-E8F0-4C52-88D5-B3F64B18404B}" srcOrd="0" destOrd="0" presId="urn:microsoft.com/office/officeart/2005/8/layout/vList2"/>
    <dgm:cxn modelId="{3BF0B12F-131D-4DB6-BAAF-1588C3C71D99}" srcId="{36926C15-AD9D-4EDD-AB05-6CFADA012B5E}" destId="{23CDA0E5-3497-4F39-88F3-EFBF4A64493A}" srcOrd="2" destOrd="0" parTransId="{FE1DABE1-CCF5-4331-8EB6-F117FAAC8E66}" sibTransId="{C7FCFB4B-B251-42EF-9CC9-F84463608CB1}"/>
    <dgm:cxn modelId="{BE1E0195-FD0A-4322-BE9C-7B543E141A63}" srcId="{D8EDB259-8436-4B65-9681-3724B00B961A}" destId="{36926C15-AD9D-4EDD-AB05-6CFADA012B5E}" srcOrd="0" destOrd="0" parTransId="{CF78D6F2-CB9D-46C9-A0F8-1745AD19092A}" sibTransId="{83C26423-BE16-4DDD-8326-724F0C781E64}"/>
    <dgm:cxn modelId="{AA6B5FF5-3582-455F-BABE-22F2EA62DCC4}" srcId="{36926C15-AD9D-4EDD-AB05-6CFADA012B5E}" destId="{04B568B3-892D-433B-9907-3D34D914C61F}" srcOrd="1" destOrd="0" parTransId="{1D6704F6-CF33-45FA-96E6-C353B17BBE9F}" sibTransId="{09187D99-07E1-4E3D-84B2-A2F994882473}"/>
    <dgm:cxn modelId="{073B0A5A-B732-4362-8C42-6F4DF4FBE394}" type="presOf" srcId="{87EA7CFA-BAC0-4C56-9AC0-56648E59C7A8}" destId="{650AF091-A2CB-4AA1-8F13-0B6B0D56A972}" srcOrd="0" destOrd="3" presId="urn:microsoft.com/office/officeart/2005/8/layout/vList2"/>
    <dgm:cxn modelId="{411A5643-47C5-4BF0-B240-619A3E5FBF87}" type="presOf" srcId="{23CDA0E5-3497-4F39-88F3-EFBF4A64493A}" destId="{650AF091-A2CB-4AA1-8F13-0B6B0D56A972}" srcOrd="0" destOrd="2" presId="urn:microsoft.com/office/officeart/2005/8/layout/vList2"/>
    <dgm:cxn modelId="{3C06E334-3D28-4B0E-BAD9-E491B87E2E36}" srcId="{36926C15-AD9D-4EDD-AB05-6CFADA012B5E}" destId="{ABA5465E-9161-4D16-94D8-68FE910A5264}" srcOrd="0" destOrd="0" parTransId="{E8EE2320-43FB-4690-9F76-61021C527EDA}" sibTransId="{3B94B184-EBD6-4B5D-9AAF-F30749879848}"/>
    <dgm:cxn modelId="{57C39C14-A055-4E53-BB33-D1A15BBB4549}" type="presOf" srcId="{04B568B3-892D-433B-9907-3D34D914C61F}" destId="{650AF091-A2CB-4AA1-8F13-0B6B0D56A972}" srcOrd="0" destOrd="1" presId="urn:microsoft.com/office/officeart/2005/8/layout/vList2"/>
    <dgm:cxn modelId="{1A10F6CC-4036-4254-8629-B9A8B63E7F45}" type="presOf" srcId="{D8EDB259-8436-4B65-9681-3724B00B961A}" destId="{A1B4ADD8-AF7B-4714-83F3-D82B0C1DDA63}" srcOrd="0" destOrd="0" presId="urn:microsoft.com/office/officeart/2005/8/layout/vList2"/>
    <dgm:cxn modelId="{1CA5E9BD-FC6B-46F1-B960-D6E16AC5440C}" type="presParOf" srcId="{A1B4ADD8-AF7B-4714-83F3-D82B0C1DDA63}" destId="{A8D35ED3-E8F0-4C52-88D5-B3F64B18404B}" srcOrd="0" destOrd="0" presId="urn:microsoft.com/office/officeart/2005/8/layout/vList2"/>
    <dgm:cxn modelId="{10E026AA-3ABC-4F82-B740-10679A10FE23}" type="presParOf" srcId="{A1B4ADD8-AF7B-4714-83F3-D82B0C1DDA63}" destId="{650AF091-A2CB-4AA1-8F13-0B6B0D56A972}" srcOrd="1"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9CD20E3-5BF4-4C85-B8C9-1BA2BFB9DCE9}" type="doc">
      <dgm:prSet loTypeId="urn:microsoft.com/office/officeart/2005/8/layout/vList2" loCatId="list" qsTypeId="urn:microsoft.com/office/officeart/2005/8/quickstyle/3d1" qsCatId="3D" csTypeId="urn:microsoft.com/office/officeart/2005/8/colors/accent1_4" csCatId="accent1" phldr="1"/>
      <dgm:spPr/>
      <dgm:t>
        <a:bodyPr/>
        <a:lstStyle/>
        <a:p>
          <a:endParaRPr lang="ru-RU"/>
        </a:p>
      </dgm:t>
    </dgm:pt>
    <dgm:pt modelId="{B7A68C07-7DC0-4572-B4B2-EECD47136144}">
      <dgm:prSet custT="1"/>
      <dgm:spPr/>
      <dgm:t>
        <a:bodyPr/>
        <a:lstStyle/>
        <a:p>
          <a:pPr rtl="0"/>
          <a:r>
            <a:rPr lang="ru-RU" sz="2800" b="1" i="1" u="sng" dirty="0" smtClean="0"/>
            <a:t>Различные виды психосоциального воздействия на </a:t>
          </a:r>
          <a:r>
            <a:rPr lang="ru-RU" sz="2800" b="1" i="1" u="sng" dirty="0" err="1" smtClean="0"/>
            <a:t>микросоциальном</a:t>
          </a:r>
          <a:r>
            <a:rPr lang="ru-RU" sz="2800" b="1" i="1" u="sng" dirty="0" smtClean="0"/>
            <a:t> уровне - направлены на работу с ближайшим социальным окружением.</a:t>
          </a:r>
          <a:endParaRPr lang="ru-RU" sz="2800" b="1" i="1" u="sng" dirty="0"/>
        </a:p>
      </dgm:t>
    </dgm:pt>
    <dgm:pt modelId="{D2845197-7835-4F9F-9059-46D9841316A7}" type="parTrans" cxnId="{216FEC27-A8B4-48AC-84EF-7A8C4AA47072}">
      <dgm:prSet/>
      <dgm:spPr/>
      <dgm:t>
        <a:bodyPr/>
        <a:lstStyle/>
        <a:p>
          <a:endParaRPr lang="ru-RU"/>
        </a:p>
      </dgm:t>
    </dgm:pt>
    <dgm:pt modelId="{66B638E7-4E78-43BA-B496-704AF2035771}" type="sibTrans" cxnId="{216FEC27-A8B4-48AC-84EF-7A8C4AA47072}">
      <dgm:prSet/>
      <dgm:spPr/>
      <dgm:t>
        <a:bodyPr/>
        <a:lstStyle/>
        <a:p>
          <a:endParaRPr lang="ru-RU"/>
        </a:p>
      </dgm:t>
    </dgm:pt>
    <dgm:pt modelId="{243EDBCD-786E-4669-8879-C0B0C959D94C}">
      <dgm:prSet/>
      <dgm:spPr/>
      <dgm:t>
        <a:bodyPr/>
        <a:lstStyle/>
        <a:p>
          <a:pPr rtl="0"/>
          <a:r>
            <a:rPr lang="ru-RU" dirty="0" err="1" smtClean="0"/>
            <a:t>Психообразовательный</a:t>
          </a:r>
          <a:r>
            <a:rPr lang="ru-RU" dirty="0" smtClean="0"/>
            <a:t> подход.</a:t>
          </a:r>
          <a:endParaRPr lang="ru-RU" dirty="0"/>
        </a:p>
      </dgm:t>
    </dgm:pt>
    <dgm:pt modelId="{FCF6736D-D19A-4571-A00E-295E46E73537}" type="parTrans" cxnId="{95C83D13-3E65-4ED0-A276-39F136D098DE}">
      <dgm:prSet/>
      <dgm:spPr/>
      <dgm:t>
        <a:bodyPr/>
        <a:lstStyle/>
        <a:p>
          <a:endParaRPr lang="ru-RU"/>
        </a:p>
      </dgm:t>
    </dgm:pt>
    <dgm:pt modelId="{1CF7D946-420D-4061-9382-3BEDF9E8B1F3}" type="sibTrans" cxnId="{95C83D13-3E65-4ED0-A276-39F136D098DE}">
      <dgm:prSet/>
      <dgm:spPr/>
      <dgm:t>
        <a:bodyPr/>
        <a:lstStyle/>
        <a:p>
          <a:endParaRPr lang="ru-RU"/>
        </a:p>
      </dgm:t>
    </dgm:pt>
    <dgm:pt modelId="{A62CE3E1-FBFD-4040-9A58-4D9CE588D727}">
      <dgm:prSet/>
      <dgm:spPr/>
      <dgm:t>
        <a:bodyPr/>
        <a:lstStyle/>
        <a:p>
          <a:pPr rtl="0"/>
          <a:r>
            <a:rPr lang="ru-RU" dirty="0" smtClean="0"/>
            <a:t>Активизация естественной сети социальной поддержки.</a:t>
          </a:r>
          <a:endParaRPr lang="ru-RU" dirty="0"/>
        </a:p>
      </dgm:t>
    </dgm:pt>
    <dgm:pt modelId="{9AC0DCC5-6EFA-4721-B2AD-76F379C8B184}" type="parTrans" cxnId="{B3208B19-28B1-4C39-8F27-A3538992C58C}">
      <dgm:prSet/>
      <dgm:spPr/>
      <dgm:t>
        <a:bodyPr/>
        <a:lstStyle/>
        <a:p>
          <a:endParaRPr lang="ru-RU"/>
        </a:p>
      </dgm:t>
    </dgm:pt>
    <dgm:pt modelId="{A74493BE-0D02-4863-8D17-46F7D20D7EAA}" type="sibTrans" cxnId="{B3208B19-28B1-4C39-8F27-A3538992C58C}">
      <dgm:prSet/>
      <dgm:spPr/>
      <dgm:t>
        <a:bodyPr/>
        <a:lstStyle/>
        <a:p>
          <a:endParaRPr lang="ru-RU"/>
        </a:p>
      </dgm:t>
    </dgm:pt>
    <dgm:pt modelId="{B93C386D-DBA5-460D-A31B-F60E98FB9883}">
      <dgm:prSet/>
      <dgm:spPr/>
      <dgm:t>
        <a:bodyPr/>
        <a:lstStyle/>
        <a:p>
          <a:pPr rtl="0"/>
          <a:r>
            <a:rPr lang="ru-RU" dirty="0" smtClean="0"/>
            <a:t>Создание искусственной </a:t>
          </a:r>
          <a:r>
            <a:rPr lang="ru-RU" dirty="0" err="1" smtClean="0"/>
            <a:t>социотерапевтической</a:t>
          </a:r>
          <a:r>
            <a:rPr lang="ru-RU" dirty="0" smtClean="0"/>
            <a:t> среды (у лиц, утративших социальные связи). </a:t>
          </a:r>
          <a:endParaRPr lang="ru-RU" dirty="0"/>
        </a:p>
      </dgm:t>
    </dgm:pt>
    <dgm:pt modelId="{C221E80E-549B-4A29-9419-C09A04E0F98B}" type="parTrans" cxnId="{1B3C4E0D-2688-47E7-B057-8190A7E95659}">
      <dgm:prSet/>
      <dgm:spPr/>
      <dgm:t>
        <a:bodyPr/>
        <a:lstStyle/>
        <a:p>
          <a:endParaRPr lang="ru-RU"/>
        </a:p>
      </dgm:t>
    </dgm:pt>
    <dgm:pt modelId="{669D14F8-6DA0-492C-A3FB-9AB69C68B3FD}" type="sibTrans" cxnId="{1B3C4E0D-2688-47E7-B057-8190A7E95659}">
      <dgm:prSet/>
      <dgm:spPr/>
      <dgm:t>
        <a:bodyPr/>
        <a:lstStyle/>
        <a:p>
          <a:endParaRPr lang="ru-RU"/>
        </a:p>
      </dgm:t>
    </dgm:pt>
    <dgm:pt modelId="{719B2490-46CF-4DBB-827F-093B0E1D620A}">
      <dgm:prSet/>
      <dgm:spPr/>
      <dgm:t>
        <a:bodyPr/>
        <a:lstStyle/>
        <a:p>
          <a:pPr rtl="0"/>
          <a:r>
            <a:rPr lang="ru-RU" dirty="0" smtClean="0"/>
            <a:t>Группы самопомощи, социальные клубы.</a:t>
          </a:r>
          <a:endParaRPr lang="ru-RU" dirty="0"/>
        </a:p>
      </dgm:t>
    </dgm:pt>
    <dgm:pt modelId="{28B99033-086D-419F-BDF3-A942A60B29E1}" type="parTrans" cxnId="{D5FBDC3C-9324-4C68-B531-3ED0A0B3BF19}">
      <dgm:prSet/>
      <dgm:spPr/>
      <dgm:t>
        <a:bodyPr/>
        <a:lstStyle/>
        <a:p>
          <a:endParaRPr lang="ru-RU"/>
        </a:p>
      </dgm:t>
    </dgm:pt>
    <dgm:pt modelId="{1538A078-B830-48DE-805E-F32A4243418E}" type="sibTrans" cxnId="{D5FBDC3C-9324-4C68-B531-3ED0A0B3BF19}">
      <dgm:prSet/>
      <dgm:spPr/>
      <dgm:t>
        <a:bodyPr/>
        <a:lstStyle/>
        <a:p>
          <a:endParaRPr lang="ru-RU"/>
        </a:p>
      </dgm:t>
    </dgm:pt>
    <dgm:pt modelId="{B48C973F-7010-49CD-BE03-B22916F29E66}" type="pres">
      <dgm:prSet presAssocID="{E9CD20E3-5BF4-4C85-B8C9-1BA2BFB9DCE9}" presName="linear" presStyleCnt="0">
        <dgm:presLayoutVars>
          <dgm:animLvl val="lvl"/>
          <dgm:resizeHandles val="exact"/>
        </dgm:presLayoutVars>
      </dgm:prSet>
      <dgm:spPr/>
      <dgm:t>
        <a:bodyPr/>
        <a:lstStyle/>
        <a:p>
          <a:endParaRPr lang="ru-RU"/>
        </a:p>
      </dgm:t>
    </dgm:pt>
    <dgm:pt modelId="{B23D7F35-239F-465C-9EC7-F68E63D004E9}" type="pres">
      <dgm:prSet presAssocID="{B7A68C07-7DC0-4572-B4B2-EECD47136144}" presName="parentText" presStyleLbl="node1" presStyleIdx="0" presStyleCnt="1">
        <dgm:presLayoutVars>
          <dgm:chMax val="0"/>
          <dgm:bulletEnabled val="1"/>
        </dgm:presLayoutVars>
      </dgm:prSet>
      <dgm:spPr/>
      <dgm:t>
        <a:bodyPr/>
        <a:lstStyle/>
        <a:p>
          <a:endParaRPr lang="ru-RU"/>
        </a:p>
      </dgm:t>
    </dgm:pt>
    <dgm:pt modelId="{93593D10-33BC-410E-AEA2-1E2351156D3F}" type="pres">
      <dgm:prSet presAssocID="{B7A68C07-7DC0-4572-B4B2-EECD47136144}" presName="childText" presStyleLbl="revTx" presStyleIdx="0" presStyleCnt="1">
        <dgm:presLayoutVars>
          <dgm:bulletEnabled val="1"/>
        </dgm:presLayoutVars>
      </dgm:prSet>
      <dgm:spPr/>
      <dgm:t>
        <a:bodyPr/>
        <a:lstStyle/>
        <a:p>
          <a:endParaRPr lang="ru-RU"/>
        </a:p>
      </dgm:t>
    </dgm:pt>
  </dgm:ptLst>
  <dgm:cxnLst>
    <dgm:cxn modelId="{F68C826A-5398-4E6D-95CF-19D79AAE38EF}" type="presOf" srcId="{719B2490-46CF-4DBB-827F-093B0E1D620A}" destId="{93593D10-33BC-410E-AEA2-1E2351156D3F}" srcOrd="0" destOrd="3" presId="urn:microsoft.com/office/officeart/2005/8/layout/vList2"/>
    <dgm:cxn modelId="{111746B9-2E6C-49A9-88A2-4605A861E3B7}" type="presOf" srcId="{E9CD20E3-5BF4-4C85-B8C9-1BA2BFB9DCE9}" destId="{B48C973F-7010-49CD-BE03-B22916F29E66}" srcOrd="0" destOrd="0" presId="urn:microsoft.com/office/officeart/2005/8/layout/vList2"/>
    <dgm:cxn modelId="{8540E4F3-8987-4315-AFD5-80B3CB4ED72F}" type="presOf" srcId="{A62CE3E1-FBFD-4040-9A58-4D9CE588D727}" destId="{93593D10-33BC-410E-AEA2-1E2351156D3F}" srcOrd="0" destOrd="1" presId="urn:microsoft.com/office/officeart/2005/8/layout/vList2"/>
    <dgm:cxn modelId="{D5FBDC3C-9324-4C68-B531-3ED0A0B3BF19}" srcId="{B7A68C07-7DC0-4572-B4B2-EECD47136144}" destId="{719B2490-46CF-4DBB-827F-093B0E1D620A}" srcOrd="3" destOrd="0" parTransId="{28B99033-086D-419F-BDF3-A942A60B29E1}" sibTransId="{1538A078-B830-48DE-805E-F32A4243418E}"/>
    <dgm:cxn modelId="{6E16CD03-AD29-4F7A-853C-F5AC4FB70691}" type="presOf" srcId="{B7A68C07-7DC0-4572-B4B2-EECD47136144}" destId="{B23D7F35-239F-465C-9EC7-F68E63D004E9}" srcOrd="0" destOrd="0" presId="urn:microsoft.com/office/officeart/2005/8/layout/vList2"/>
    <dgm:cxn modelId="{216FEC27-A8B4-48AC-84EF-7A8C4AA47072}" srcId="{E9CD20E3-5BF4-4C85-B8C9-1BA2BFB9DCE9}" destId="{B7A68C07-7DC0-4572-B4B2-EECD47136144}" srcOrd="0" destOrd="0" parTransId="{D2845197-7835-4F9F-9059-46D9841316A7}" sibTransId="{66B638E7-4E78-43BA-B496-704AF2035771}"/>
    <dgm:cxn modelId="{CD075D07-CF1F-40C9-B860-A5EAD57DB27A}" type="presOf" srcId="{243EDBCD-786E-4669-8879-C0B0C959D94C}" destId="{93593D10-33BC-410E-AEA2-1E2351156D3F}" srcOrd="0" destOrd="0" presId="urn:microsoft.com/office/officeart/2005/8/layout/vList2"/>
    <dgm:cxn modelId="{B3208B19-28B1-4C39-8F27-A3538992C58C}" srcId="{B7A68C07-7DC0-4572-B4B2-EECD47136144}" destId="{A62CE3E1-FBFD-4040-9A58-4D9CE588D727}" srcOrd="1" destOrd="0" parTransId="{9AC0DCC5-6EFA-4721-B2AD-76F379C8B184}" sibTransId="{A74493BE-0D02-4863-8D17-46F7D20D7EAA}"/>
    <dgm:cxn modelId="{1B3C4E0D-2688-47E7-B057-8190A7E95659}" srcId="{B7A68C07-7DC0-4572-B4B2-EECD47136144}" destId="{B93C386D-DBA5-460D-A31B-F60E98FB9883}" srcOrd="2" destOrd="0" parTransId="{C221E80E-549B-4A29-9419-C09A04E0F98B}" sibTransId="{669D14F8-6DA0-492C-A3FB-9AB69C68B3FD}"/>
    <dgm:cxn modelId="{82A9B569-A652-4834-8DEF-F48E71AF8183}" type="presOf" srcId="{B93C386D-DBA5-460D-A31B-F60E98FB9883}" destId="{93593D10-33BC-410E-AEA2-1E2351156D3F}" srcOrd="0" destOrd="2" presId="urn:microsoft.com/office/officeart/2005/8/layout/vList2"/>
    <dgm:cxn modelId="{95C83D13-3E65-4ED0-A276-39F136D098DE}" srcId="{B7A68C07-7DC0-4572-B4B2-EECD47136144}" destId="{243EDBCD-786E-4669-8879-C0B0C959D94C}" srcOrd="0" destOrd="0" parTransId="{FCF6736D-D19A-4571-A00E-295E46E73537}" sibTransId="{1CF7D946-420D-4061-9382-3BEDF9E8B1F3}"/>
    <dgm:cxn modelId="{4B9FE0C2-F21E-4123-A1A0-EA894D864E1E}" type="presParOf" srcId="{B48C973F-7010-49CD-BE03-B22916F29E66}" destId="{B23D7F35-239F-465C-9EC7-F68E63D004E9}" srcOrd="0" destOrd="0" presId="urn:microsoft.com/office/officeart/2005/8/layout/vList2"/>
    <dgm:cxn modelId="{8A2DD45F-CF95-466C-ABEF-6EC0BA136A1E}" type="presParOf" srcId="{B48C973F-7010-49CD-BE03-B22916F29E66}" destId="{93593D10-33BC-410E-AEA2-1E2351156D3F}" srcOrd="1"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636245-3CEC-475A-9C9E-8BC148ED8D8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32DEE139-D33C-4A1D-B9DD-461464162650}">
      <dgm:prSet/>
      <dgm:spPr/>
      <dgm:t>
        <a:bodyPr/>
        <a:lstStyle/>
        <a:p>
          <a:pPr rtl="0"/>
          <a:r>
            <a:rPr lang="ru-RU" dirty="0" smtClean="0"/>
            <a:t>Преобладают </a:t>
          </a:r>
          <a:r>
            <a:rPr lang="ru-RU" dirty="0" err="1" smtClean="0"/>
            <a:t>психопатоподобные</a:t>
          </a:r>
          <a:r>
            <a:rPr lang="ru-RU" dirty="0" smtClean="0"/>
            <a:t>, </a:t>
          </a:r>
          <a:r>
            <a:rPr lang="ru-RU" dirty="0" smtClean="0"/>
            <a:t>шизоидные проявления:</a:t>
          </a:r>
          <a:endParaRPr lang="ru-RU" dirty="0"/>
        </a:p>
      </dgm:t>
    </dgm:pt>
    <dgm:pt modelId="{9B4F390F-3EF9-45EE-8B71-CA58CE33F9EF}" type="parTrans" cxnId="{0AD9CBB9-47D8-48BE-BFC9-DCA5A227E896}">
      <dgm:prSet/>
      <dgm:spPr/>
      <dgm:t>
        <a:bodyPr/>
        <a:lstStyle/>
        <a:p>
          <a:endParaRPr lang="ru-RU"/>
        </a:p>
      </dgm:t>
    </dgm:pt>
    <dgm:pt modelId="{D4B09261-B550-413B-B2CD-3FA1B548A9E0}" type="sibTrans" cxnId="{0AD9CBB9-47D8-48BE-BFC9-DCA5A227E896}">
      <dgm:prSet/>
      <dgm:spPr/>
      <dgm:t>
        <a:bodyPr/>
        <a:lstStyle/>
        <a:p>
          <a:endParaRPr lang="ru-RU"/>
        </a:p>
      </dgm:t>
    </dgm:pt>
    <dgm:pt modelId="{49F93474-4BAB-44BB-9F94-C767B63A3AB0}">
      <dgm:prSet custT="1"/>
      <dgm:spPr/>
      <dgm:t>
        <a:bodyPr/>
        <a:lstStyle/>
        <a:p>
          <a:pPr rtl="0"/>
          <a:r>
            <a:rPr lang="ru-RU" sz="1600" b="1" dirty="0" smtClean="0"/>
            <a:t>аутизм,</a:t>
          </a:r>
          <a:endParaRPr lang="ru-RU" sz="1600" b="1" dirty="0"/>
        </a:p>
      </dgm:t>
    </dgm:pt>
    <dgm:pt modelId="{21FEF127-0CEC-4D6E-900F-B6D185FB69D4}" type="parTrans" cxnId="{B0B45252-5D0F-44D2-B330-2BC262CD6D88}">
      <dgm:prSet/>
      <dgm:spPr/>
      <dgm:t>
        <a:bodyPr/>
        <a:lstStyle/>
        <a:p>
          <a:endParaRPr lang="ru-RU"/>
        </a:p>
      </dgm:t>
    </dgm:pt>
    <dgm:pt modelId="{90A11AF2-9887-4488-AE10-249681B918B5}" type="sibTrans" cxnId="{B0B45252-5D0F-44D2-B330-2BC262CD6D88}">
      <dgm:prSet/>
      <dgm:spPr/>
      <dgm:t>
        <a:bodyPr/>
        <a:lstStyle/>
        <a:p>
          <a:endParaRPr lang="ru-RU"/>
        </a:p>
      </dgm:t>
    </dgm:pt>
    <dgm:pt modelId="{53DF819D-AF76-469C-9E50-A06D4D58B596}">
      <dgm:prSet custT="1"/>
      <dgm:spPr/>
      <dgm:t>
        <a:bodyPr/>
        <a:lstStyle/>
        <a:p>
          <a:pPr rtl="0"/>
          <a:r>
            <a:rPr lang="ru-RU" sz="1600" b="1" dirty="0" smtClean="0"/>
            <a:t>трудности контакта с людьми, </a:t>
          </a:r>
          <a:endParaRPr lang="ru-RU" sz="1600" b="1" dirty="0"/>
        </a:p>
      </dgm:t>
    </dgm:pt>
    <dgm:pt modelId="{519D24E0-A44D-4CB6-BE10-42F4D9251573}" type="parTrans" cxnId="{F718A683-8FBD-43D5-9CA5-744E987CB8B6}">
      <dgm:prSet/>
      <dgm:spPr/>
      <dgm:t>
        <a:bodyPr/>
        <a:lstStyle/>
        <a:p>
          <a:endParaRPr lang="ru-RU"/>
        </a:p>
      </dgm:t>
    </dgm:pt>
    <dgm:pt modelId="{BA2DFF72-9616-4921-885A-E69E2BBD2344}" type="sibTrans" cxnId="{F718A683-8FBD-43D5-9CA5-744E987CB8B6}">
      <dgm:prSet/>
      <dgm:spPr/>
      <dgm:t>
        <a:bodyPr/>
        <a:lstStyle/>
        <a:p>
          <a:endParaRPr lang="ru-RU"/>
        </a:p>
      </dgm:t>
    </dgm:pt>
    <dgm:pt modelId="{DB102C4B-8D29-4B1D-8FD7-FE29049103A1}">
      <dgm:prSet custT="1"/>
      <dgm:spPr/>
      <dgm:t>
        <a:bodyPr/>
        <a:lstStyle/>
        <a:p>
          <a:pPr rtl="0"/>
          <a:r>
            <a:rPr lang="ru-RU" sz="1600" b="1" dirty="0" smtClean="0"/>
            <a:t>грубый эгоизм, </a:t>
          </a:r>
          <a:endParaRPr lang="ru-RU" sz="1600" b="1" dirty="0"/>
        </a:p>
      </dgm:t>
    </dgm:pt>
    <dgm:pt modelId="{4B3BF46F-2D72-4CFD-8B31-2D0962E0BF20}" type="parTrans" cxnId="{7042A221-7B25-4963-87E1-2953F135A5E4}">
      <dgm:prSet/>
      <dgm:spPr/>
      <dgm:t>
        <a:bodyPr/>
        <a:lstStyle/>
        <a:p>
          <a:endParaRPr lang="ru-RU"/>
        </a:p>
      </dgm:t>
    </dgm:pt>
    <dgm:pt modelId="{4D566BD8-C246-467A-8F21-E1CEC53FE54A}" type="sibTrans" cxnId="{7042A221-7B25-4963-87E1-2953F135A5E4}">
      <dgm:prSet/>
      <dgm:spPr/>
      <dgm:t>
        <a:bodyPr/>
        <a:lstStyle/>
        <a:p>
          <a:endParaRPr lang="ru-RU"/>
        </a:p>
      </dgm:t>
    </dgm:pt>
    <dgm:pt modelId="{CF22B89A-581E-43DA-A3E0-94D7191D31F3}">
      <dgm:prSet custT="1"/>
      <dgm:spPr/>
      <dgm:t>
        <a:bodyPr/>
        <a:lstStyle/>
        <a:p>
          <a:pPr rtl="0"/>
          <a:r>
            <a:rPr lang="ru-RU" sz="1600" b="1" dirty="0" smtClean="0"/>
            <a:t>парадоксальность эмоций и поведения</a:t>
          </a:r>
          <a:r>
            <a:rPr lang="ru-RU" sz="1400" dirty="0" smtClean="0"/>
            <a:t>.</a:t>
          </a:r>
          <a:endParaRPr lang="ru-RU" sz="1400" dirty="0"/>
        </a:p>
      </dgm:t>
    </dgm:pt>
    <dgm:pt modelId="{2DCD9875-F00B-46EE-A945-2A0D6E0A25C2}" type="parTrans" cxnId="{A6CABFF0-F17A-4E9D-85D3-4AF7E7786478}">
      <dgm:prSet/>
      <dgm:spPr/>
      <dgm:t>
        <a:bodyPr/>
        <a:lstStyle/>
        <a:p>
          <a:endParaRPr lang="ru-RU"/>
        </a:p>
      </dgm:t>
    </dgm:pt>
    <dgm:pt modelId="{B24585A0-06C1-432A-9440-3536F1430D85}" type="sibTrans" cxnId="{A6CABFF0-F17A-4E9D-85D3-4AF7E7786478}">
      <dgm:prSet/>
      <dgm:spPr/>
      <dgm:t>
        <a:bodyPr/>
        <a:lstStyle/>
        <a:p>
          <a:endParaRPr lang="ru-RU"/>
        </a:p>
      </dgm:t>
    </dgm:pt>
    <dgm:pt modelId="{E44017F1-598D-4605-BC19-0F8135945546}">
      <dgm:prSet/>
      <dgm:spPr/>
      <dgm:t>
        <a:bodyPr/>
        <a:lstStyle/>
        <a:p>
          <a:pPr rtl="0"/>
          <a:r>
            <a:rPr lang="ru-RU" dirty="0" smtClean="0"/>
            <a:t>Имеются сочетания и с </a:t>
          </a:r>
          <a:r>
            <a:rPr lang="ru-RU" dirty="0" err="1" smtClean="0"/>
            <a:t>психопатоподобными</a:t>
          </a:r>
          <a:r>
            <a:rPr lang="ru-RU" dirty="0" smtClean="0"/>
            <a:t> чертами </a:t>
          </a:r>
          <a:r>
            <a:rPr lang="ru-RU" dirty="0" smtClean="0"/>
            <a:t>иной структуры:</a:t>
          </a:r>
          <a:endParaRPr lang="ru-RU" dirty="0"/>
        </a:p>
      </dgm:t>
    </dgm:pt>
    <dgm:pt modelId="{F3D285BD-6A89-468F-AF47-D5176D60506E}" type="parTrans" cxnId="{ABFA381E-4A1D-41B4-922E-64F5969A7D7A}">
      <dgm:prSet/>
      <dgm:spPr/>
      <dgm:t>
        <a:bodyPr/>
        <a:lstStyle/>
        <a:p>
          <a:endParaRPr lang="ru-RU"/>
        </a:p>
      </dgm:t>
    </dgm:pt>
    <dgm:pt modelId="{DDE2EEA3-5973-4D03-ADE8-59B5B1F46709}" type="sibTrans" cxnId="{ABFA381E-4A1D-41B4-922E-64F5969A7D7A}">
      <dgm:prSet/>
      <dgm:spPr/>
      <dgm:t>
        <a:bodyPr/>
        <a:lstStyle/>
        <a:p>
          <a:endParaRPr lang="ru-RU"/>
        </a:p>
      </dgm:t>
    </dgm:pt>
    <dgm:pt modelId="{538E1C69-CB72-44B6-904F-894BBF833631}">
      <dgm:prSet custT="1"/>
      <dgm:spPr/>
      <dgm:t>
        <a:bodyPr/>
        <a:lstStyle/>
        <a:p>
          <a:pPr rtl="0"/>
          <a:r>
            <a:rPr lang="ru-RU" sz="1600" b="1" dirty="0" smtClean="0"/>
            <a:t>истерическими, </a:t>
          </a:r>
          <a:endParaRPr lang="ru-RU" sz="1600" b="1" dirty="0"/>
        </a:p>
      </dgm:t>
    </dgm:pt>
    <dgm:pt modelId="{FE09B0C7-7A40-41B3-B9BF-DEA1876060B9}" type="parTrans" cxnId="{3742B408-2354-43A0-805B-A10A3E64AA49}">
      <dgm:prSet/>
      <dgm:spPr/>
      <dgm:t>
        <a:bodyPr/>
        <a:lstStyle/>
        <a:p>
          <a:endParaRPr lang="ru-RU"/>
        </a:p>
      </dgm:t>
    </dgm:pt>
    <dgm:pt modelId="{E0A10176-F2E5-4490-807C-A5D6D2B92060}" type="sibTrans" cxnId="{3742B408-2354-43A0-805B-A10A3E64AA49}">
      <dgm:prSet/>
      <dgm:spPr/>
      <dgm:t>
        <a:bodyPr/>
        <a:lstStyle/>
        <a:p>
          <a:endParaRPr lang="ru-RU"/>
        </a:p>
      </dgm:t>
    </dgm:pt>
    <dgm:pt modelId="{AEF9528A-6460-42F5-AE02-6BC125209599}">
      <dgm:prSet custT="1"/>
      <dgm:spPr/>
      <dgm:t>
        <a:bodyPr/>
        <a:lstStyle/>
        <a:p>
          <a:pPr rtl="0"/>
          <a:r>
            <a:rPr lang="ru-RU" sz="1600" b="1" dirty="0" smtClean="0"/>
            <a:t>психастеническими, </a:t>
          </a:r>
          <a:endParaRPr lang="ru-RU" sz="1600" b="1" dirty="0"/>
        </a:p>
      </dgm:t>
    </dgm:pt>
    <dgm:pt modelId="{6D994495-6840-4C5E-9632-DF1497E8EBF8}" type="parTrans" cxnId="{A3F873A8-B0B0-4289-9B0E-FAC7699B64D0}">
      <dgm:prSet/>
      <dgm:spPr/>
      <dgm:t>
        <a:bodyPr/>
        <a:lstStyle/>
        <a:p>
          <a:endParaRPr lang="ru-RU"/>
        </a:p>
      </dgm:t>
    </dgm:pt>
    <dgm:pt modelId="{A2E644E8-0F81-407D-A2F7-ADB61DA93B95}" type="sibTrans" cxnId="{A3F873A8-B0B0-4289-9B0E-FAC7699B64D0}">
      <dgm:prSet/>
      <dgm:spPr/>
      <dgm:t>
        <a:bodyPr/>
        <a:lstStyle/>
        <a:p>
          <a:endParaRPr lang="ru-RU"/>
        </a:p>
      </dgm:t>
    </dgm:pt>
    <dgm:pt modelId="{7759661D-DD0B-43D8-BDAB-0DED1F908A54}">
      <dgm:prSet custT="1"/>
      <dgm:spPr/>
      <dgm:t>
        <a:bodyPr/>
        <a:lstStyle/>
        <a:p>
          <a:pPr rtl="0"/>
          <a:r>
            <a:rPr lang="ru-RU" sz="1600" b="1" dirty="0" smtClean="0"/>
            <a:t>параноическими и т. д.</a:t>
          </a:r>
          <a:endParaRPr lang="ru-RU" sz="1600" b="1" dirty="0"/>
        </a:p>
      </dgm:t>
    </dgm:pt>
    <dgm:pt modelId="{F5E93579-5951-4C86-A60D-F8D8896D1111}" type="parTrans" cxnId="{109E6E1B-4642-42E6-90E3-3E05715FD13F}">
      <dgm:prSet/>
      <dgm:spPr/>
      <dgm:t>
        <a:bodyPr/>
        <a:lstStyle/>
        <a:p>
          <a:endParaRPr lang="ru-RU"/>
        </a:p>
      </dgm:t>
    </dgm:pt>
    <dgm:pt modelId="{80459A51-BD3C-43A2-8203-391BD282F26F}" type="sibTrans" cxnId="{109E6E1B-4642-42E6-90E3-3E05715FD13F}">
      <dgm:prSet/>
      <dgm:spPr/>
      <dgm:t>
        <a:bodyPr/>
        <a:lstStyle/>
        <a:p>
          <a:endParaRPr lang="ru-RU"/>
        </a:p>
      </dgm:t>
    </dgm:pt>
    <dgm:pt modelId="{05F8F804-C8A3-4AC4-9BDB-CB82DEDAFD9D}">
      <dgm:prSet/>
      <dgm:spPr/>
      <dgm:t>
        <a:bodyPr/>
        <a:lstStyle/>
        <a:p>
          <a:pPr rtl="0"/>
          <a:r>
            <a:rPr lang="ru-RU" smtClean="0"/>
            <a:t>Заострение аномальных черт характера к позднему возрасту в форме:</a:t>
          </a:r>
          <a:endParaRPr lang="ru-RU"/>
        </a:p>
      </dgm:t>
    </dgm:pt>
    <dgm:pt modelId="{295041A9-0256-4092-8CE2-864A3354BE6B}" type="parTrans" cxnId="{89B23814-E499-4063-9C07-C5A4FDD60EB1}">
      <dgm:prSet/>
      <dgm:spPr/>
      <dgm:t>
        <a:bodyPr/>
        <a:lstStyle/>
        <a:p>
          <a:endParaRPr lang="ru-RU"/>
        </a:p>
      </dgm:t>
    </dgm:pt>
    <dgm:pt modelId="{A01A8368-0AD0-4133-8098-C8E15916C7AF}" type="sibTrans" cxnId="{89B23814-E499-4063-9C07-C5A4FDD60EB1}">
      <dgm:prSet/>
      <dgm:spPr/>
      <dgm:t>
        <a:bodyPr/>
        <a:lstStyle/>
        <a:p>
          <a:endParaRPr lang="ru-RU"/>
        </a:p>
      </dgm:t>
    </dgm:pt>
    <dgm:pt modelId="{4B1CEF45-AB1B-414C-B527-B2E3A6302F8E}">
      <dgm:prSet custT="1"/>
      <dgm:spPr/>
      <dgm:t>
        <a:bodyPr/>
        <a:lstStyle/>
        <a:p>
          <a:pPr rtl="0"/>
          <a:r>
            <a:rPr lang="ru-RU" sz="1600" b="1" dirty="0" smtClean="0"/>
            <a:t>астенических жалоб,</a:t>
          </a:r>
          <a:endParaRPr lang="ru-RU" sz="1600" b="1" dirty="0"/>
        </a:p>
      </dgm:t>
    </dgm:pt>
    <dgm:pt modelId="{2C60621F-5B36-4DBA-8030-C68B37557F9A}" type="parTrans" cxnId="{328D9653-FC76-4180-B3E4-0B9D3AC8D508}">
      <dgm:prSet/>
      <dgm:spPr/>
      <dgm:t>
        <a:bodyPr/>
        <a:lstStyle/>
        <a:p>
          <a:endParaRPr lang="ru-RU"/>
        </a:p>
      </dgm:t>
    </dgm:pt>
    <dgm:pt modelId="{CBCC63D7-1A70-43F5-8BDD-DC66DCE71386}" type="sibTrans" cxnId="{328D9653-FC76-4180-B3E4-0B9D3AC8D508}">
      <dgm:prSet/>
      <dgm:spPr/>
      <dgm:t>
        <a:bodyPr/>
        <a:lstStyle/>
        <a:p>
          <a:endParaRPr lang="ru-RU"/>
        </a:p>
      </dgm:t>
    </dgm:pt>
    <dgm:pt modelId="{55247363-C9FB-46B4-9113-2F149E0877D2}">
      <dgm:prSet custT="1"/>
      <dgm:spPr/>
      <dgm:t>
        <a:bodyPr/>
        <a:lstStyle/>
        <a:p>
          <a:pPr rtl="0"/>
          <a:r>
            <a:rPr lang="ru-RU" sz="1600" b="1" dirty="0" smtClean="0"/>
            <a:t>неуверенности в себе,</a:t>
          </a:r>
          <a:endParaRPr lang="ru-RU" sz="1600" b="1" dirty="0"/>
        </a:p>
      </dgm:t>
    </dgm:pt>
    <dgm:pt modelId="{348D8DAE-55D9-4DAD-8C2D-942EEA7ECB8C}" type="parTrans" cxnId="{640E0251-2F1D-4180-9DA8-A57FE9EC34C1}">
      <dgm:prSet/>
      <dgm:spPr/>
      <dgm:t>
        <a:bodyPr/>
        <a:lstStyle/>
        <a:p>
          <a:endParaRPr lang="ru-RU"/>
        </a:p>
      </dgm:t>
    </dgm:pt>
    <dgm:pt modelId="{28678C9C-C2F9-4F98-ABA3-2D5B4BD703CF}" type="sibTrans" cxnId="{640E0251-2F1D-4180-9DA8-A57FE9EC34C1}">
      <dgm:prSet/>
      <dgm:spPr/>
      <dgm:t>
        <a:bodyPr/>
        <a:lstStyle/>
        <a:p>
          <a:endParaRPr lang="ru-RU"/>
        </a:p>
      </dgm:t>
    </dgm:pt>
    <dgm:pt modelId="{8F7A6421-2BFC-40B4-A25D-FF2943967EAC}">
      <dgm:prSet custT="1"/>
      <dgm:spPr/>
      <dgm:t>
        <a:bodyPr/>
        <a:lstStyle/>
        <a:p>
          <a:pPr rtl="0"/>
          <a:r>
            <a:rPr lang="ru-RU" sz="1600" b="1" dirty="0" smtClean="0"/>
            <a:t>накопления чувства усталости, </a:t>
          </a:r>
          <a:endParaRPr lang="ru-RU" sz="1600" b="1" dirty="0"/>
        </a:p>
      </dgm:t>
    </dgm:pt>
    <dgm:pt modelId="{DF4EFDD4-AC7D-4C98-9685-833EF8150926}" type="parTrans" cxnId="{46AEA41A-2CFF-4EA9-AC4B-6DA914573ECF}">
      <dgm:prSet/>
      <dgm:spPr/>
      <dgm:t>
        <a:bodyPr/>
        <a:lstStyle/>
        <a:p>
          <a:endParaRPr lang="ru-RU"/>
        </a:p>
      </dgm:t>
    </dgm:pt>
    <dgm:pt modelId="{B45EF498-BBF7-4770-A431-881EC77C7A9D}" type="sibTrans" cxnId="{46AEA41A-2CFF-4EA9-AC4B-6DA914573ECF}">
      <dgm:prSet/>
      <dgm:spPr/>
      <dgm:t>
        <a:bodyPr/>
        <a:lstStyle/>
        <a:p>
          <a:endParaRPr lang="ru-RU"/>
        </a:p>
      </dgm:t>
    </dgm:pt>
    <dgm:pt modelId="{608B9570-FDEE-4956-96F8-3496683FC48E}">
      <dgm:prSet custT="1"/>
      <dgm:spPr/>
      <dgm:t>
        <a:bodyPr/>
        <a:lstStyle/>
        <a:p>
          <a:pPr rtl="0"/>
          <a:r>
            <a:rPr lang="ru-RU" sz="1600" b="1" dirty="0" smtClean="0"/>
            <a:t>эмоционального обеднения,</a:t>
          </a:r>
          <a:endParaRPr lang="ru-RU" sz="1600" b="1" dirty="0"/>
        </a:p>
      </dgm:t>
    </dgm:pt>
    <dgm:pt modelId="{E287DD6C-4EA4-4D80-A126-E74105C2A869}" type="parTrans" cxnId="{7478541A-60EE-48A3-87F6-F02AC032C9A5}">
      <dgm:prSet/>
      <dgm:spPr/>
      <dgm:t>
        <a:bodyPr/>
        <a:lstStyle/>
        <a:p>
          <a:endParaRPr lang="ru-RU"/>
        </a:p>
      </dgm:t>
    </dgm:pt>
    <dgm:pt modelId="{52842C98-2A92-4B0C-8A9D-B5A49D196675}" type="sibTrans" cxnId="{7478541A-60EE-48A3-87F6-F02AC032C9A5}">
      <dgm:prSet/>
      <dgm:spPr/>
      <dgm:t>
        <a:bodyPr/>
        <a:lstStyle/>
        <a:p>
          <a:endParaRPr lang="ru-RU"/>
        </a:p>
      </dgm:t>
    </dgm:pt>
    <dgm:pt modelId="{B3F3F86D-1A3B-448F-9608-41A32924AB14}">
      <dgm:prSet custT="1"/>
      <dgm:spPr/>
      <dgm:t>
        <a:bodyPr/>
        <a:lstStyle/>
        <a:p>
          <a:pPr rtl="0"/>
          <a:r>
            <a:rPr lang="ru-RU" sz="1600" b="1" dirty="0" smtClean="0"/>
            <a:t>углубления аутизма, </a:t>
          </a:r>
          <a:endParaRPr lang="ru-RU" sz="1600" b="1" dirty="0"/>
        </a:p>
      </dgm:t>
    </dgm:pt>
    <dgm:pt modelId="{84506C8C-997A-4DCF-8CE6-267199BD6B72}" type="parTrans" cxnId="{75B0C1AB-5E97-462F-9327-318030211B0C}">
      <dgm:prSet/>
      <dgm:spPr/>
      <dgm:t>
        <a:bodyPr/>
        <a:lstStyle/>
        <a:p>
          <a:endParaRPr lang="ru-RU"/>
        </a:p>
      </dgm:t>
    </dgm:pt>
    <dgm:pt modelId="{900F9451-5E4E-4358-A8CD-3050428B2FBC}" type="sibTrans" cxnId="{75B0C1AB-5E97-462F-9327-318030211B0C}">
      <dgm:prSet/>
      <dgm:spPr/>
      <dgm:t>
        <a:bodyPr/>
        <a:lstStyle/>
        <a:p>
          <a:endParaRPr lang="ru-RU"/>
        </a:p>
      </dgm:t>
    </dgm:pt>
    <dgm:pt modelId="{84258FDA-3A78-4D8F-8826-85CD090F6416}">
      <dgm:prSet custT="1"/>
      <dgm:spPr/>
      <dgm:t>
        <a:bodyPr/>
        <a:lstStyle/>
        <a:p>
          <a:pPr rtl="0"/>
          <a:r>
            <a:rPr lang="ru-RU" sz="1600" b="1" dirty="0" smtClean="0"/>
            <a:t>монотонности психической деятельности.</a:t>
          </a:r>
          <a:endParaRPr lang="ru-RU" sz="1600" b="1" dirty="0"/>
        </a:p>
      </dgm:t>
    </dgm:pt>
    <dgm:pt modelId="{BD193580-8F36-4BBC-A45E-2178494F6E18}" type="parTrans" cxnId="{2601E3D7-0E60-4810-974E-685A91AA27C9}">
      <dgm:prSet/>
      <dgm:spPr/>
      <dgm:t>
        <a:bodyPr/>
        <a:lstStyle/>
        <a:p>
          <a:endParaRPr lang="ru-RU"/>
        </a:p>
      </dgm:t>
    </dgm:pt>
    <dgm:pt modelId="{233E8282-D9C4-40CA-8DBF-1BAF91D5CC77}" type="sibTrans" cxnId="{2601E3D7-0E60-4810-974E-685A91AA27C9}">
      <dgm:prSet/>
      <dgm:spPr/>
      <dgm:t>
        <a:bodyPr/>
        <a:lstStyle/>
        <a:p>
          <a:endParaRPr lang="ru-RU"/>
        </a:p>
      </dgm:t>
    </dgm:pt>
    <dgm:pt modelId="{A253D76F-6F31-4992-A44B-BE945324558F}" type="pres">
      <dgm:prSet presAssocID="{1C636245-3CEC-475A-9C9E-8BC148ED8D88}" presName="Name0" presStyleCnt="0">
        <dgm:presLayoutVars>
          <dgm:dir/>
          <dgm:animLvl val="lvl"/>
          <dgm:resizeHandles val="exact"/>
        </dgm:presLayoutVars>
      </dgm:prSet>
      <dgm:spPr/>
      <dgm:t>
        <a:bodyPr/>
        <a:lstStyle/>
        <a:p>
          <a:endParaRPr lang="ru-RU"/>
        </a:p>
      </dgm:t>
    </dgm:pt>
    <dgm:pt modelId="{5FDEC4AD-B3A9-41B5-8AA8-9A51B4416384}" type="pres">
      <dgm:prSet presAssocID="{32DEE139-D33C-4A1D-B9DD-461464162650}" presName="linNode" presStyleCnt="0"/>
      <dgm:spPr/>
    </dgm:pt>
    <dgm:pt modelId="{5DA9FF99-2119-4AC7-9BAA-A3BE440C3C53}" type="pres">
      <dgm:prSet presAssocID="{32DEE139-D33C-4A1D-B9DD-461464162650}" presName="parentText" presStyleLbl="node1" presStyleIdx="0" presStyleCnt="3">
        <dgm:presLayoutVars>
          <dgm:chMax val="1"/>
          <dgm:bulletEnabled val="1"/>
        </dgm:presLayoutVars>
      </dgm:prSet>
      <dgm:spPr/>
      <dgm:t>
        <a:bodyPr/>
        <a:lstStyle/>
        <a:p>
          <a:endParaRPr lang="ru-RU"/>
        </a:p>
      </dgm:t>
    </dgm:pt>
    <dgm:pt modelId="{FEB9D072-2668-4CF3-A976-C5A18C0EF75E}" type="pres">
      <dgm:prSet presAssocID="{32DEE139-D33C-4A1D-B9DD-461464162650}" presName="descendantText" presStyleLbl="alignAccFollowNode1" presStyleIdx="0" presStyleCnt="3">
        <dgm:presLayoutVars>
          <dgm:bulletEnabled val="1"/>
        </dgm:presLayoutVars>
      </dgm:prSet>
      <dgm:spPr/>
      <dgm:t>
        <a:bodyPr/>
        <a:lstStyle/>
        <a:p>
          <a:endParaRPr lang="ru-RU"/>
        </a:p>
      </dgm:t>
    </dgm:pt>
    <dgm:pt modelId="{60C351B3-B83E-4FA9-B864-E40C2C856C1B}" type="pres">
      <dgm:prSet presAssocID="{D4B09261-B550-413B-B2CD-3FA1B548A9E0}" presName="sp" presStyleCnt="0"/>
      <dgm:spPr/>
    </dgm:pt>
    <dgm:pt modelId="{143D9E22-FF39-4C76-8292-DF11C04B6C59}" type="pres">
      <dgm:prSet presAssocID="{E44017F1-598D-4605-BC19-0F8135945546}" presName="linNode" presStyleCnt="0"/>
      <dgm:spPr/>
    </dgm:pt>
    <dgm:pt modelId="{CF465605-51A7-494E-91F4-2188F297FCE3}" type="pres">
      <dgm:prSet presAssocID="{E44017F1-598D-4605-BC19-0F8135945546}" presName="parentText" presStyleLbl="node1" presStyleIdx="1" presStyleCnt="3">
        <dgm:presLayoutVars>
          <dgm:chMax val="1"/>
          <dgm:bulletEnabled val="1"/>
        </dgm:presLayoutVars>
      </dgm:prSet>
      <dgm:spPr/>
      <dgm:t>
        <a:bodyPr/>
        <a:lstStyle/>
        <a:p>
          <a:endParaRPr lang="ru-RU"/>
        </a:p>
      </dgm:t>
    </dgm:pt>
    <dgm:pt modelId="{D6598C7F-28CC-45CE-A156-537288F47E40}" type="pres">
      <dgm:prSet presAssocID="{E44017F1-598D-4605-BC19-0F8135945546}" presName="descendantText" presStyleLbl="alignAccFollowNode1" presStyleIdx="1" presStyleCnt="3">
        <dgm:presLayoutVars>
          <dgm:bulletEnabled val="1"/>
        </dgm:presLayoutVars>
      </dgm:prSet>
      <dgm:spPr/>
      <dgm:t>
        <a:bodyPr/>
        <a:lstStyle/>
        <a:p>
          <a:endParaRPr lang="ru-RU"/>
        </a:p>
      </dgm:t>
    </dgm:pt>
    <dgm:pt modelId="{7BC0B668-E8E5-4C41-8AB0-539102319472}" type="pres">
      <dgm:prSet presAssocID="{DDE2EEA3-5973-4D03-ADE8-59B5B1F46709}" presName="sp" presStyleCnt="0"/>
      <dgm:spPr/>
    </dgm:pt>
    <dgm:pt modelId="{3D048DBE-25AA-4936-92CE-A799F27D2193}" type="pres">
      <dgm:prSet presAssocID="{05F8F804-C8A3-4AC4-9BDB-CB82DEDAFD9D}" presName="linNode" presStyleCnt="0"/>
      <dgm:spPr/>
    </dgm:pt>
    <dgm:pt modelId="{70CD35F5-5CA3-4523-BB68-C33E3920A0B8}" type="pres">
      <dgm:prSet presAssocID="{05F8F804-C8A3-4AC4-9BDB-CB82DEDAFD9D}" presName="parentText" presStyleLbl="node1" presStyleIdx="2" presStyleCnt="3">
        <dgm:presLayoutVars>
          <dgm:chMax val="1"/>
          <dgm:bulletEnabled val="1"/>
        </dgm:presLayoutVars>
      </dgm:prSet>
      <dgm:spPr/>
      <dgm:t>
        <a:bodyPr/>
        <a:lstStyle/>
        <a:p>
          <a:endParaRPr lang="ru-RU"/>
        </a:p>
      </dgm:t>
    </dgm:pt>
    <dgm:pt modelId="{AC7892C2-9E97-4F6E-AEB4-6760392F869C}" type="pres">
      <dgm:prSet presAssocID="{05F8F804-C8A3-4AC4-9BDB-CB82DEDAFD9D}" presName="descendantText" presStyleLbl="alignAccFollowNode1" presStyleIdx="2" presStyleCnt="3">
        <dgm:presLayoutVars>
          <dgm:bulletEnabled val="1"/>
        </dgm:presLayoutVars>
      </dgm:prSet>
      <dgm:spPr/>
      <dgm:t>
        <a:bodyPr/>
        <a:lstStyle/>
        <a:p>
          <a:endParaRPr lang="ru-RU"/>
        </a:p>
      </dgm:t>
    </dgm:pt>
  </dgm:ptLst>
  <dgm:cxnLst>
    <dgm:cxn modelId="{3468D1FB-0970-41C4-AF26-45414DB25AB0}" type="presOf" srcId="{DB102C4B-8D29-4B1D-8FD7-FE29049103A1}" destId="{FEB9D072-2668-4CF3-A976-C5A18C0EF75E}" srcOrd="0" destOrd="2" presId="urn:microsoft.com/office/officeart/2005/8/layout/vList5"/>
    <dgm:cxn modelId="{E9372604-EEF4-49D1-9F9E-F511366CF736}" type="presOf" srcId="{CF22B89A-581E-43DA-A3E0-94D7191D31F3}" destId="{FEB9D072-2668-4CF3-A976-C5A18C0EF75E}" srcOrd="0" destOrd="3" presId="urn:microsoft.com/office/officeart/2005/8/layout/vList5"/>
    <dgm:cxn modelId="{0AD9CBB9-47D8-48BE-BFC9-DCA5A227E896}" srcId="{1C636245-3CEC-475A-9C9E-8BC148ED8D88}" destId="{32DEE139-D33C-4A1D-B9DD-461464162650}" srcOrd="0" destOrd="0" parTransId="{9B4F390F-3EF9-45EE-8B71-CA58CE33F9EF}" sibTransId="{D4B09261-B550-413B-B2CD-3FA1B548A9E0}"/>
    <dgm:cxn modelId="{46AEA41A-2CFF-4EA9-AC4B-6DA914573ECF}" srcId="{05F8F804-C8A3-4AC4-9BDB-CB82DEDAFD9D}" destId="{8F7A6421-2BFC-40B4-A25D-FF2943967EAC}" srcOrd="2" destOrd="0" parTransId="{DF4EFDD4-AC7D-4C98-9685-833EF8150926}" sibTransId="{B45EF498-BBF7-4770-A431-881EC77C7A9D}"/>
    <dgm:cxn modelId="{3742B408-2354-43A0-805B-A10A3E64AA49}" srcId="{E44017F1-598D-4605-BC19-0F8135945546}" destId="{538E1C69-CB72-44B6-904F-894BBF833631}" srcOrd="0" destOrd="0" parTransId="{FE09B0C7-7A40-41B3-B9BF-DEA1876060B9}" sibTransId="{E0A10176-F2E5-4490-807C-A5D6D2B92060}"/>
    <dgm:cxn modelId="{54B9BA7E-C8D1-4CEF-9404-C481D455E7B1}" type="presOf" srcId="{608B9570-FDEE-4956-96F8-3496683FC48E}" destId="{AC7892C2-9E97-4F6E-AEB4-6760392F869C}" srcOrd="0" destOrd="3" presId="urn:microsoft.com/office/officeart/2005/8/layout/vList5"/>
    <dgm:cxn modelId="{7478541A-60EE-48A3-87F6-F02AC032C9A5}" srcId="{05F8F804-C8A3-4AC4-9BDB-CB82DEDAFD9D}" destId="{608B9570-FDEE-4956-96F8-3496683FC48E}" srcOrd="3" destOrd="0" parTransId="{E287DD6C-4EA4-4D80-A126-E74105C2A869}" sibTransId="{52842C98-2A92-4B0C-8A9D-B5A49D196675}"/>
    <dgm:cxn modelId="{640E0251-2F1D-4180-9DA8-A57FE9EC34C1}" srcId="{05F8F804-C8A3-4AC4-9BDB-CB82DEDAFD9D}" destId="{55247363-C9FB-46B4-9113-2F149E0877D2}" srcOrd="1" destOrd="0" parTransId="{348D8DAE-55D9-4DAD-8C2D-942EEA7ECB8C}" sibTransId="{28678C9C-C2F9-4F98-ABA3-2D5B4BD703CF}"/>
    <dgm:cxn modelId="{6D1B445B-56EE-4422-BF41-A84288973D08}" type="presOf" srcId="{B3F3F86D-1A3B-448F-9608-41A32924AB14}" destId="{AC7892C2-9E97-4F6E-AEB4-6760392F869C}" srcOrd="0" destOrd="4" presId="urn:microsoft.com/office/officeart/2005/8/layout/vList5"/>
    <dgm:cxn modelId="{52E1BA47-9B5B-4F24-A211-F4E837ECCC03}" type="presOf" srcId="{32DEE139-D33C-4A1D-B9DD-461464162650}" destId="{5DA9FF99-2119-4AC7-9BAA-A3BE440C3C53}" srcOrd="0" destOrd="0" presId="urn:microsoft.com/office/officeart/2005/8/layout/vList5"/>
    <dgm:cxn modelId="{98C32523-425A-4083-A59C-A579590434BB}" type="presOf" srcId="{538E1C69-CB72-44B6-904F-894BBF833631}" destId="{D6598C7F-28CC-45CE-A156-537288F47E40}" srcOrd="0" destOrd="0" presId="urn:microsoft.com/office/officeart/2005/8/layout/vList5"/>
    <dgm:cxn modelId="{7042A221-7B25-4963-87E1-2953F135A5E4}" srcId="{32DEE139-D33C-4A1D-B9DD-461464162650}" destId="{DB102C4B-8D29-4B1D-8FD7-FE29049103A1}" srcOrd="2" destOrd="0" parTransId="{4B3BF46F-2D72-4CFD-8B31-2D0962E0BF20}" sibTransId="{4D566BD8-C246-467A-8F21-E1CEC53FE54A}"/>
    <dgm:cxn modelId="{89B23814-E499-4063-9C07-C5A4FDD60EB1}" srcId="{1C636245-3CEC-475A-9C9E-8BC148ED8D88}" destId="{05F8F804-C8A3-4AC4-9BDB-CB82DEDAFD9D}" srcOrd="2" destOrd="0" parTransId="{295041A9-0256-4092-8CE2-864A3354BE6B}" sibTransId="{A01A8368-0AD0-4133-8098-C8E15916C7AF}"/>
    <dgm:cxn modelId="{109E6E1B-4642-42E6-90E3-3E05715FD13F}" srcId="{E44017F1-598D-4605-BC19-0F8135945546}" destId="{7759661D-DD0B-43D8-BDAB-0DED1F908A54}" srcOrd="2" destOrd="0" parTransId="{F5E93579-5951-4C86-A60D-F8D8896D1111}" sibTransId="{80459A51-BD3C-43A2-8203-391BD282F26F}"/>
    <dgm:cxn modelId="{5527D340-EA4A-41BD-8923-4CE4A7A56DB4}" type="presOf" srcId="{55247363-C9FB-46B4-9113-2F149E0877D2}" destId="{AC7892C2-9E97-4F6E-AEB4-6760392F869C}" srcOrd="0" destOrd="1" presId="urn:microsoft.com/office/officeart/2005/8/layout/vList5"/>
    <dgm:cxn modelId="{3CE366CE-F159-4500-8ADE-2575AE49128B}" type="presOf" srcId="{4B1CEF45-AB1B-414C-B527-B2E3A6302F8E}" destId="{AC7892C2-9E97-4F6E-AEB4-6760392F869C}" srcOrd="0" destOrd="0" presId="urn:microsoft.com/office/officeart/2005/8/layout/vList5"/>
    <dgm:cxn modelId="{0156F44D-C55E-4742-AEDC-C16F93F6743F}" type="presOf" srcId="{53DF819D-AF76-469C-9E50-A06D4D58B596}" destId="{FEB9D072-2668-4CF3-A976-C5A18C0EF75E}" srcOrd="0" destOrd="1" presId="urn:microsoft.com/office/officeart/2005/8/layout/vList5"/>
    <dgm:cxn modelId="{A69E9ECB-5890-4BB9-947F-BD891D11CE6B}" type="presOf" srcId="{05F8F804-C8A3-4AC4-9BDB-CB82DEDAFD9D}" destId="{70CD35F5-5CA3-4523-BB68-C33E3920A0B8}" srcOrd="0" destOrd="0" presId="urn:microsoft.com/office/officeart/2005/8/layout/vList5"/>
    <dgm:cxn modelId="{17DC218B-7AC1-4335-9016-89ECB5897DCE}" type="presOf" srcId="{8F7A6421-2BFC-40B4-A25D-FF2943967EAC}" destId="{AC7892C2-9E97-4F6E-AEB4-6760392F869C}" srcOrd="0" destOrd="2" presId="urn:microsoft.com/office/officeart/2005/8/layout/vList5"/>
    <dgm:cxn modelId="{F718A683-8FBD-43D5-9CA5-744E987CB8B6}" srcId="{32DEE139-D33C-4A1D-B9DD-461464162650}" destId="{53DF819D-AF76-469C-9E50-A06D4D58B596}" srcOrd="1" destOrd="0" parTransId="{519D24E0-A44D-4CB6-BE10-42F4D9251573}" sibTransId="{BA2DFF72-9616-4921-885A-E69E2BBD2344}"/>
    <dgm:cxn modelId="{A6CABFF0-F17A-4E9D-85D3-4AF7E7786478}" srcId="{32DEE139-D33C-4A1D-B9DD-461464162650}" destId="{CF22B89A-581E-43DA-A3E0-94D7191D31F3}" srcOrd="3" destOrd="0" parTransId="{2DCD9875-F00B-46EE-A945-2A0D6E0A25C2}" sibTransId="{B24585A0-06C1-432A-9440-3536F1430D85}"/>
    <dgm:cxn modelId="{328D9653-FC76-4180-B3E4-0B9D3AC8D508}" srcId="{05F8F804-C8A3-4AC4-9BDB-CB82DEDAFD9D}" destId="{4B1CEF45-AB1B-414C-B527-B2E3A6302F8E}" srcOrd="0" destOrd="0" parTransId="{2C60621F-5B36-4DBA-8030-C68B37557F9A}" sibTransId="{CBCC63D7-1A70-43F5-8BDD-DC66DCE71386}"/>
    <dgm:cxn modelId="{ABFA381E-4A1D-41B4-922E-64F5969A7D7A}" srcId="{1C636245-3CEC-475A-9C9E-8BC148ED8D88}" destId="{E44017F1-598D-4605-BC19-0F8135945546}" srcOrd="1" destOrd="0" parTransId="{F3D285BD-6A89-468F-AF47-D5176D60506E}" sibTransId="{DDE2EEA3-5973-4D03-ADE8-59B5B1F46709}"/>
    <dgm:cxn modelId="{26D81B67-C946-49D0-A384-8A6E676A42F2}" type="presOf" srcId="{E44017F1-598D-4605-BC19-0F8135945546}" destId="{CF465605-51A7-494E-91F4-2188F297FCE3}" srcOrd="0" destOrd="0" presId="urn:microsoft.com/office/officeart/2005/8/layout/vList5"/>
    <dgm:cxn modelId="{847EAD9E-9BB1-4A44-9E6B-ACC58B946DC2}" type="presOf" srcId="{7759661D-DD0B-43D8-BDAB-0DED1F908A54}" destId="{D6598C7F-28CC-45CE-A156-537288F47E40}" srcOrd="0" destOrd="2" presId="urn:microsoft.com/office/officeart/2005/8/layout/vList5"/>
    <dgm:cxn modelId="{A3F873A8-B0B0-4289-9B0E-FAC7699B64D0}" srcId="{E44017F1-598D-4605-BC19-0F8135945546}" destId="{AEF9528A-6460-42F5-AE02-6BC125209599}" srcOrd="1" destOrd="0" parTransId="{6D994495-6840-4C5E-9632-DF1497E8EBF8}" sibTransId="{A2E644E8-0F81-407D-A2F7-ADB61DA93B95}"/>
    <dgm:cxn modelId="{F1C5D2BA-6691-40E9-820A-843B77E4CFD5}" type="presOf" srcId="{AEF9528A-6460-42F5-AE02-6BC125209599}" destId="{D6598C7F-28CC-45CE-A156-537288F47E40}" srcOrd="0" destOrd="1" presId="urn:microsoft.com/office/officeart/2005/8/layout/vList5"/>
    <dgm:cxn modelId="{C246C044-3E59-457F-AEAA-6020C1D2CB7E}" type="presOf" srcId="{84258FDA-3A78-4D8F-8826-85CD090F6416}" destId="{AC7892C2-9E97-4F6E-AEB4-6760392F869C}" srcOrd="0" destOrd="5" presId="urn:microsoft.com/office/officeart/2005/8/layout/vList5"/>
    <dgm:cxn modelId="{2601E3D7-0E60-4810-974E-685A91AA27C9}" srcId="{05F8F804-C8A3-4AC4-9BDB-CB82DEDAFD9D}" destId="{84258FDA-3A78-4D8F-8826-85CD090F6416}" srcOrd="5" destOrd="0" parTransId="{BD193580-8F36-4BBC-A45E-2178494F6E18}" sibTransId="{233E8282-D9C4-40CA-8DBF-1BAF91D5CC77}"/>
    <dgm:cxn modelId="{EBC90490-2DC6-49F2-BD1C-755743F47B36}" type="presOf" srcId="{49F93474-4BAB-44BB-9F94-C767B63A3AB0}" destId="{FEB9D072-2668-4CF3-A976-C5A18C0EF75E}" srcOrd="0" destOrd="0" presId="urn:microsoft.com/office/officeart/2005/8/layout/vList5"/>
    <dgm:cxn modelId="{B0B45252-5D0F-44D2-B330-2BC262CD6D88}" srcId="{32DEE139-D33C-4A1D-B9DD-461464162650}" destId="{49F93474-4BAB-44BB-9F94-C767B63A3AB0}" srcOrd="0" destOrd="0" parTransId="{21FEF127-0CEC-4D6E-900F-B6D185FB69D4}" sibTransId="{90A11AF2-9887-4488-AE10-249681B918B5}"/>
    <dgm:cxn modelId="{75B0C1AB-5E97-462F-9327-318030211B0C}" srcId="{05F8F804-C8A3-4AC4-9BDB-CB82DEDAFD9D}" destId="{B3F3F86D-1A3B-448F-9608-41A32924AB14}" srcOrd="4" destOrd="0" parTransId="{84506C8C-997A-4DCF-8CE6-267199BD6B72}" sibTransId="{900F9451-5E4E-4358-A8CD-3050428B2FBC}"/>
    <dgm:cxn modelId="{380C4C26-1FB3-43F2-A44F-EB48F38B9898}" type="presOf" srcId="{1C636245-3CEC-475A-9C9E-8BC148ED8D88}" destId="{A253D76F-6F31-4992-A44B-BE945324558F}" srcOrd="0" destOrd="0" presId="urn:microsoft.com/office/officeart/2005/8/layout/vList5"/>
    <dgm:cxn modelId="{6AD8D605-214D-49AF-B896-8B783AB81008}" type="presParOf" srcId="{A253D76F-6F31-4992-A44B-BE945324558F}" destId="{5FDEC4AD-B3A9-41B5-8AA8-9A51B4416384}" srcOrd="0" destOrd="0" presId="urn:microsoft.com/office/officeart/2005/8/layout/vList5"/>
    <dgm:cxn modelId="{D40786EF-4F60-49FA-B35B-BB96152A41C6}" type="presParOf" srcId="{5FDEC4AD-B3A9-41B5-8AA8-9A51B4416384}" destId="{5DA9FF99-2119-4AC7-9BAA-A3BE440C3C53}" srcOrd="0" destOrd="0" presId="urn:microsoft.com/office/officeart/2005/8/layout/vList5"/>
    <dgm:cxn modelId="{EF352A90-CAC3-48B0-9F9D-04E910697220}" type="presParOf" srcId="{5FDEC4AD-B3A9-41B5-8AA8-9A51B4416384}" destId="{FEB9D072-2668-4CF3-A976-C5A18C0EF75E}" srcOrd="1" destOrd="0" presId="urn:microsoft.com/office/officeart/2005/8/layout/vList5"/>
    <dgm:cxn modelId="{61C4FE30-3D8D-4C2D-87B1-22F7DFA282B3}" type="presParOf" srcId="{A253D76F-6F31-4992-A44B-BE945324558F}" destId="{60C351B3-B83E-4FA9-B864-E40C2C856C1B}" srcOrd="1" destOrd="0" presId="urn:microsoft.com/office/officeart/2005/8/layout/vList5"/>
    <dgm:cxn modelId="{EC4DC29F-0471-4AB4-B3B4-00C3F142BBE8}" type="presParOf" srcId="{A253D76F-6F31-4992-A44B-BE945324558F}" destId="{143D9E22-FF39-4C76-8292-DF11C04B6C59}" srcOrd="2" destOrd="0" presId="urn:microsoft.com/office/officeart/2005/8/layout/vList5"/>
    <dgm:cxn modelId="{71EC33D4-6B1F-4ADD-8071-68306C412574}" type="presParOf" srcId="{143D9E22-FF39-4C76-8292-DF11C04B6C59}" destId="{CF465605-51A7-494E-91F4-2188F297FCE3}" srcOrd="0" destOrd="0" presId="urn:microsoft.com/office/officeart/2005/8/layout/vList5"/>
    <dgm:cxn modelId="{7BD02596-A3EB-47DC-BC1E-C776181C2F7D}" type="presParOf" srcId="{143D9E22-FF39-4C76-8292-DF11C04B6C59}" destId="{D6598C7F-28CC-45CE-A156-537288F47E40}" srcOrd="1" destOrd="0" presId="urn:microsoft.com/office/officeart/2005/8/layout/vList5"/>
    <dgm:cxn modelId="{5882DADB-89A4-4677-9A56-93AED0ABDB93}" type="presParOf" srcId="{A253D76F-6F31-4992-A44B-BE945324558F}" destId="{7BC0B668-E8E5-4C41-8AB0-539102319472}" srcOrd="3" destOrd="0" presId="urn:microsoft.com/office/officeart/2005/8/layout/vList5"/>
    <dgm:cxn modelId="{00846A78-AE7D-441C-9A7C-3D91C29EB708}" type="presParOf" srcId="{A253D76F-6F31-4992-A44B-BE945324558F}" destId="{3D048DBE-25AA-4936-92CE-A799F27D2193}" srcOrd="4" destOrd="0" presId="urn:microsoft.com/office/officeart/2005/8/layout/vList5"/>
    <dgm:cxn modelId="{7C94C4B0-F2F5-43BE-B9C0-1FB12F6060A7}" type="presParOf" srcId="{3D048DBE-25AA-4936-92CE-A799F27D2193}" destId="{70CD35F5-5CA3-4523-BB68-C33E3920A0B8}" srcOrd="0" destOrd="0" presId="urn:microsoft.com/office/officeart/2005/8/layout/vList5"/>
    <dgm:cxn modelId="{E74746D4-65B8-4D4D-A342-68CEB64DDC90}" type="presParOf" srcId="{3D048DBE-25AA-4936-92CE-A799F27D2193}" destId="{AC7892C2-9E97-4F6E-AEB4-6760392F869C}"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EAF139-E619-4B04-8F6D-4644E4C20F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2D9851EF-BF9A-457A-8B65-7653FB1153CA}">
      <dgm:prSet/>
      <dgm:spPr/>
      <dgm:t>
        <a:bodyPr/>
        <a:lstStyle/>
        <a:p>
          <a:pPr rtl="0"/>
          <a:r>
            <a:rPr lang="ru-RU" dirty="0" smtClean="0"/>
            <a:t>Приступообразное течение вялотекущего процесса </a:t>
          </a:r>
          <a:endParaRPr lang="ru-RU" dirty="0"/>
        </a:p>
      </dgm:t>
    </dgm:pt>
    <dgm:pt modelId="{B35908A1-2542-4D23-BDC4-3E987C33B4B6}" type="parTrans" cxnId="{CAB42AF3-BAF2-4B51-BBFA-A6516CF6158C}">
      <dgm:prSet/>
      <dgm:spPr/>
      <dgm:t>
        <a:bodyPr/>
        <a:lstStyle/>
        <a:p>
          <a:endParaRPr lang="ru-RU"/>
        </a:p>
      </dgm:t>
    </dgm:pt>
    <dgm:pt modelId="{4506A01E-BC6F-4EE0-9753-53A9825EF660}" type="sibTrans" cxnId="{CAB42AF3-BAF2-4B51-BBFA-A6516CF6158C}">
      <dgm:prSet/>
      <dgm:spPr/>
      <dgm:t>
        <a:bodyPr/>
        <a:lstStyle/>
        <a:p>
          <a:endParaRPr lang="ru-RU"/>
        </a:p>
      </dgm:t>
    </dgm:pt>
    <dgm:pt modelId="{010A9AB4-2015-45E2-8B3C-D85FEBFA9A48}">
      <dgm:prSet/>
      <dgm:spPr/>
      <dgm:t>
        <a:bodyPr/>
        <a:lstStyle/>
        <a:p>
          <a:pPr rtl="0"/>
          <a:r>
            <a:rPr lang="ru-RU" smtClean="0"/>
            <a:t>аутохтонный характерологический сдвиг, не связанный с ситуацией. </a:t>
          </a:r>
          <a:endParaRPr lang="ru-RU"/>
        </a:p>
      </dgm:t>
    </dgm:pt>
    <dgm:pt modelId="{8030C631-EA7A-4E48-8236-B5C5F7497405}" type="parTrans" cxnId="{9DB832DF-D345-480E-84C8-CB6C62A47232}">
      <dgm:prSet/>
      <dgm:spPr/>
      <dgm:t>
        <a:bodyPr/>
        <a:lstStyle/>
        <a:p>
          <a:endParaRPr lang="ru-RU"/>
        </a:p>
      </dgm:t>
    </dgm:pt>
    <dgm:pt modelId="{1298049F-4964-4441-8601-9EA1D5FFFD89}" type="sibTrans" cxnId="{9DB832DF-D345-480E-84C8-CB6C62A47232}">
      <dgm:prSet/>
      <dgm:spPr/>
      <dgm:t>
        <a:bodyPr/>
        <a:lstStyle/>
        <a:p>
          <a:endParaRPr lang="ru-RU"/>
        </a:p>
      </dgm:t>
    </dgm:pt>
    <dgm:pt modelId="{DD9600A8-A63A-43E4-973B-6E20352AC3DF}">
      <dgm:prSet/>
      <dgm:spPr/>
      <dgm:t>
        <a:bodyPr/>
        <a:lstStyle/>
        <a:p>
          <a:pPr rtl="0"/>
          <a:r>
            <a:rPr lang="ru-RU" smtClean="0"/>
            <a:t>Непрерывное течение </a:t>
          </a:r>
          <a:endParaRPr lang="ru-RU"/>
        </a:p>
      </dgm:t>
    </dgm:pt>
    <dgm:pt modelId="{1FCB46FB-1306-4284-810F-1C57AD3447FA}" type="parTrans" cxnId="{8A83758C-64AB-4805-8FA6-79E7CA63DE91}">
      <dgm:prSet/>
      <dgm:spPr/>
      <dgm:t>
        <a:bodyPr/>
        <a:lstStyle/>
        <a:p>
          <a:endParaRPr lang="ru-RU"/>
        </a:p>
      </dgm:t>
    </dgm:pt>
    <dgm:pt modelId="{16F77AE7-2A41-4A1D-B5C2-385819BC0A13}" type="sibTrans" cxnId="{8A83758C-64AB-4805-8FA6-79E7CA63DE91}">
      <dgm:prSet/>
      <dgm:spPr/>
      <dgm:t>
        <a:bodyPr/>
        <a:lstStyle/>
        <a:p>
          <a:endParaRPr lang="ru-RU"/>
        </a:p>
      </dgm:t>
    </dgm:pt>
    <dgm:pt modelId="{2DCE109A-4FA4-4885-B26B-E39EBE1C1F6F}">
      <dgm:prSet/>
      <dgm:spPr/>
      <dgm:t>
        <a:bodyPr/>
        <a:lstStyle/>
        <a:p>
          <a:pPr rtl="0"/>
          <a:r>
            <a:rPr lang="ru-RU" dirty="0" smtClean="0"/>
            <a:t>Амальгамирование (смешение психопатических черт характера).</a:t>
          </a:r>
          <a:endParaRPr lang="ru-RU" dirty="0"/>
        </a:p>
      </dgm:t>
    </dgm:pt>
    <dgm:pt modelId="{4B0198A6-2A45-4CCA-B761-FFB71D2A7587}" type="parTrans" cxnId="{A6BE2928-BB86-4E26-AAF5-B5CDAF03F419}">
      <dgm:prSet/>
      <dgm:spPr/>
      <dgm:t>
        <a:bodyPr/>
        <a:lstStyle/>
        <a:p>
          <a:endParaRPr lang="ru-RU"/>
        </a:p>
      </dgm:t>
    </dgm:pt>
    <dgm:pt modelId="{9E5AC0EF-1DD2-410F-8643-BC0661038014}" type="sibTrans" cxnId="{A6BE2928-BB86-4E26-AAF5-B5CDAF03F419}">
      <dgm:prSet/>
      <dgm:spPr/>
      <dgm:t>
        <a:bodyPr/>
        <a:lstStyle/>
        <a:p>
          <a:endParaRPr lang="ru-RU"/>
        </a:p>
      </dgm:t>
    </dgm:pt>
    <dgm:pt modelId="{A45E9AD3-73B8-47A1-9B78-EED7A3B0E71A}" type="pres">
      <dgm:prSet presAssocID="{D9EAF139-E619-4B04-8F6D-4644E4C20F47}" presName="linear" presStyleCnt="0">
        <dgm:presLayoutVars>
          <dgm:animLvl val="lvl"/>
          <dgm:resizeHandles val="exact"/>
        </dgm:presLayoutVars>
      </dgm:prSet>
      <dgm:spPr/>
      <dgm:t>
        <a:bodyPr/>
        <a:lstStyle/>
        <a:p>
          <a:endParaRPr lang="ru-RU"/>
        </a:p>
      </dgm:t>
    </dgm:pt>
    <dgm:pt modelId="{ECDF8CEF-A3D4-4FCA-907E-E3DA045152DC}" type="pres">
      <dgm:prSet presAssocID="{2D9851EF-BF9A-457A-8B65-7653FB1153CA}" presName="parentText" presStyleLbl="node1" presStyleIdx="0" presStyleCnt="2">
        <dgm:presLayoutVars>
          <dgm:chMax val="0"/>
          <dgm:bulletEnabled val="1"/>
        </dgm:presLayoutVars>
      </dgm:prSet>
      <dgm:spPr/>
      <dgm:t>
        <a:bodyPr/>
        <a:lstStyle/>
        <a:p>
          <a:endParaRPr lang="ru-RU"/>
        </a:p>
      </dgm:t>
    </dgm:pt>
    <dgm:pt modelId="{118C7CA8-E8BE-4C4D-BB85-637D15C250E8}" type="pres">
      <dgm:prSet presAssocID="{2D9851EF-BF9A-457A-8B65-7653FB1153CA}" presName="childText" presStyleLbl="revTx" presStyleIdx="0" presStyleCnt="2">
        <dgm:presLayoutVars>
          <dgm:bulletEnabled val="1"/>
        </dgm:presLayoutVars>
      </dgm:prSet>
      <dgm:spPr/>
      <dgm:t>
        <a:bodyPr/>
        <a:lstStyle/>
        <a:p>
          <a:endParaRPr lang="ru-RU"/>
        </a:p>
      </dgm:t>
    </dgm:pt>
    <dgm:pt modelId="{EA05790A-1B45-400F-BC25-5C4D40B91C1D}" type="pres">
      <dgm:prSet presAssocID="{DD9600A8-A63A-43E4-973B-6E20352AC3DF}" presName="parentText" presStyleLbl="node1" presStyleIdx="1" presStyleCnt="2">
        <dgm:presLayoutVars>
          <dgm:chMax val="0"/>
          <dgm:bulletEnabled val="1"/>
        </dgm:presLayoutVars>
      </dgm:prSet>
      <dgm:spPr/>
      <dgm:t>
        <a:bodyPr/>
        <a:lstStyle/>
        <a:p>
          <a:endParaRPr lang="ru-RU"/>
        </a:p>
      </dgm:t>
    </dgm:pt>
    <dgm:pt modelId="{A87E7831-63AA-4371-B0A2-7490F77B9B2E}" type="pres">
      <dgm:prSet presAssocID="{DD9600A8-A63A-43E4-973B-6E20352AC3DF}" presName="childText" presStyleLbl="revTx" presStyleIdx="1" presStyleCnt="2">
        <dgm:presLayoutVars>
          <dgm:bulletEnabled val="1"/>
        </dgm:presLayoutVars>
      </dgm:prSet>
      <dgm:spPr/>
      <dgm:t>
        <a:bodyPr/>
        <a:lstStyle/>
        <a:p>
          <a:endParaRPr lang="ru-RU"/>
        </a:p>
      </dgm:t>
    </dgm:pt>
  </dgm:ptLst>
  <dgm:cxnLst>
    <dgm:cxn modelId="{A6BE2928-BB86-4E26-AAF5-B5CDAF03F419}" srcId="{DD9600A8-A63A-43E4-973B-6E20352AC3DF}" destId="{2DCE109A-4FA4-4885-B26B-E39EBE1C1F6F}" srcOrd="0" destOrd="0" parTransId="{4B0198A6-2A45-4CCA-B761-FFB71D2A7587}" sibTransId="{9E5AC0EF-1DD2-410F-8643-BC0661038014}"/>
    <dgm:cxn modelId="{74E888C6-51CF-4694-9250-1B360062CB5D}" type="presOf" srcId="{2DCE109A-4FA4-4885-B26B-E39EBE1C1F6F}" destId="{A87E7831-63AA-4371-B0A2-7490F77B9B2E}" srcOrd="0" destOrd="0" presId="urn:microsoft.com/office/officeart/2005/8/layout/vList2"/>
    <dgm:cxn modelId="{FC31C6AF-72F4-472F-8DEC-F32AA34C3A7E}" type="presOf" srcId="{D9EAF139-E619-4B04-8F6D-4644E4C20F47}" destId="{A45E9AD3-73B8-47A1-9B78-EED7A3B0E71A}" srcOrd="0" destOrd="0" presId="urn:microsoft.com/office/officeart/2005/8/layout/vList2"/>
    <dgm:cxn modelId="{8C92362E-B75B-4394-91A2-962EE8690BD4}" type="presOf" srcId="{010A9AB4-2015-45E2-8B3C-D85FEBFA9A48}" destId="{118C7CA8-E8BE-4C4D-BB85-637D15C250E8}" srcOrd="0" destOrd="0" presId="urn:microsoft.com/office/officeart/2005/8/layout/vList2"/>
    <dgm:cxn modelId="{9DB832DF-D345-480E-84C8-CB6C62A47232}" srcId="{2D9851EF-BF9A-457A-8B65-7653FB1153CA}" destId="{010A9AB4-2015-45E2-8B3C-D85FEBFA9A48}" srcOrd="0" destOrd="0" parTransId="{8030C631-EA7A-4E48-8236-B5C5F7497405}" sibTransId="{1298049F-4964-4441-8601-9EA1D5FFFD89}"/>
    <dgm:cxn modelId="{CAB42AF3-BAF2-4B51-BBFA-A6516CF6158C}" srcId="{D9EAF139-E619-4B04-8F6D-4644E4C20F47}" destId="{2D9851EF-BF9A-457A-8B65-7653FB1153CA}" srcOrd="0" destOrd="0" parTransId="{B35908A1-2542-4D23-BDC4-3E987C33B4B6}" sibTransId="{4506A01E-BC6F-4EE0-9753-53A9825EF660}"/>
    <dgm:cxn modelId="{8A83758C-64AB-4805-8FA6-79E7CA63DE91}" srcId="{D9EAF139-E619-4B04-8F6D-4644E4C20F47}" destId="{DD9600A8-A63A-43E4-973B-6E20352AC3DF}" srcOrd="1" destOrd="0" parTransId="{1FCB46FB-1306-4284-810F-1C57AD3447FA}" sibTransId="{16F77AE7-2A41-4A1D-B5C2-385819BC0A13}"/>
    <dgm:cxn modelId="{7AF57257-F3E4-4F68-A7C7-7A596158C2F9}" type="presOf" srcId="{2D9851EF-BF9A-457A-8B65-7653FB1153CA}" destId="{ECDF8CEF-A3D4-4FCA-907E-E3DA045152DC}" srcOrd="0" destOrd="0" presId="urn:microsoft.com/office/officeart/2005/8/layout/vList2"/>
    <dgm:cxn modelId="{66253F20-7646-42E3-A02B-3E8E293DC7B9}" type="presOf" srcId="{DD9600A8-A63A-43E4-973B-6E20352AC3DF}" destId="{EA05790A-1B45-400F-BC25-5C4D40B91C1D}" srcOrd="0" destOrd="0" presId="urn:microsoft.com/office/officeart/2005/8/layout/vList2"/>
    <dgm:cxn modelId="{B1EA93E5-8001-4779-8B8C-D99BB725086A}" type="presParOf" srcId="{A45E9AD3-73B8-47A1-9B78-EED7A3B0E71A}" destId="{ECDF8CEF-A3D4-4FCA-907E-E3DA045152DC}" srcOrd="0" destOrd="0" presId="urn:microsoft.com/office/officeart/2005/8/layout/vList2"/>
    <dgm:cxn modelId="{383DF663-CFDF-4771-83F7-898E9C040B15}" type="presParOf" srcId="{A45E9AD3-73B8-47A1-9B78-EED7A3B0E71A}" destId="{118C7CA8-E8BE-4C4D-BB85-637D15C250E8}" srcOrd="1" destOrd="0" presId="urn:microsoft.com/office/officeart/2005/8/layout/vList2"/>
    <dgm:cxn modelId="{553029D8-EFBB-4622-9417-34BF7F6BE70B}" type="presParOf" srcId="{A45E9AD3-73B8-47A1-9B78-EED7A3B0E71A}" destId="{EA05790A-1B45-400F-BC25-5C4D40B91C1D}" srcOrd="2" destOrd="0" presId="urn:microsoft.com/office/officeart/2005/8/layout/vList2"/>
    <dgm:cxn modelId="{A81D5DC7-B04D-464A-A3D3-36E1B1358E39}" type="presParOf" srcId="{A45E9AD3-73B8-47A1-9B78-EED7A3B0E71A}" destId="{A87E7831-63AA-4371-B0A2-7490F77B9B2E}" srcOrd="3"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7F4521-7E60-428E-9E32-A5BCA42A0DB1}" type="doc">
      <dgm:prSet loTypeId="urn:microsoft.com/office/officeart/2005/8/layout/hList6" loCatId="list" qsTypeId="urn:microsoft.com/office/officeart/2005/8/quickstyle/3d1" qsCatId="3D" csTypeId="urn:microsoft.com/office/officeart/2005/8/colors/colorful5" csCatId="colorful" phldr="1"/>
      <dgm:spPr/>
      <dgm:t>
        <a:bodyPr/>
        <a:lstStyle/>
        <a:p>
          <a:endParaRPr lang="ru-RU"/>
        </a:p>
      </dgm:t>
    </dgm:pt>
    <dgm:pt modelId="{E2C7CD8C-1999-4969-B298-0EED1299C059}">
      <dgm:prSet/>
      <dgm:spPr>
        <a:gradFill rotWithShape="0">
          <a:gsLst>
            <a:gs pos="0">
              <a:schemeClr val="accent1"/>
            </a:gs>
            <a:gs pos="100000">
              <a:schemeClr val="accent1"/>
            </a:gs>
          </a:gsLst>
        </a:gradFill>
      </dgm:spPr>
      <dgm:t>
        <a:bodyPr/>
        <a:lstStyle/>
        <a:p>
          <a:pPr algn="l" rtl="0"/>
          <a:r>
            <a:rPr lang="ru-RU" b="1" u="none" dirty="0" err="1" smtClean="0"/>
            <a:t>Псевдопсихопатические</a:t>
          </a:r>
          <a:r>
            <a:rPr lang="ru-RU" b="1" u="none" dirty="0" smtClean="0"/>
            <a:t> расстройства </a:t>
          </a:r>
          <a:r>
            <a:rPr lang="ru-RU" b="1" u="none" dirty="0" smtClean="0"/>
            <a:t>- стойкие нажитые патохарактерологические структуры, их возникновение связано с влиянием эндогенно-процессуальных факторов.</a:t>
          </a:r>
          <a:endParaRPr lang="ru-RU" b="1" u="none" dirty="0"/>
        </a:p>
      </dgm:t>
    </dgm:pt>
    <dgm:pt modelId="{EBE7C462-3E84-4C7D-9362-690E08800FD9}" type="parTrans" cxnId="{78920756-B197-450A-979E-EE4D0F4CF1B7}">
      <dgm:prSet/>
      <dgm:spPr/>
      <dgm:t>
        <a:bodyPr/>
        <a:lstStyle/>
        <a:p>
          <a:endParaRPr lang="ru-RU"/>
        </a:p>
      </dgm:t>
    </dgm:pt>
    <dgm:pt modelId="{23FD5DF6-4187-454F-88F1-21336B9C5EDB}" type="sibTrans" cxnId="{78920756-B197-450A-979E-EE4D0F4CF1B7}">
      <dgm:prSet/>
      <dgm:spPr/>
      <dgm:t>
        <a:bodyPr/>
        <a:lstStyle/>
        <a:p>
          <a:endParaRPr lang="ru-RU"/>
        </a:p>
      </dgm:t>
    </dgm:pt>
    <dgm:pt modelId="{A527E679-76AE-4FBB-B64E-FB4E9F2B0519}" type="pres">
      <dgm:prSet presAssocID="{DD7F4521-7E60-428E-9E32-A5BCA42A0DB1}" presName="Name0" presStyleCnt="0">
        <dgm:presLayoutVars>
          <dgm:dir/>
          <dgm:resizeHandles val="exact"/>
        </dgm:presLayoutVars>
      </dgm:prSet>
      <dgm:spPr/>
      <dgm:t>
        <a:bodyPr/>
        <a:lstStyle/>
        <a:p>
          <a:endParaRPr lang="ru-RU"/>
        </a:p>
      </dgm:t>
    </dgm:pt>
    <dgm:pt modelId="{5FBFAD00-1838-4E9C-BB51-77C9782E5FC3}" type="pres">
      <dgm:prSet presAssocID="{E2C7CD8C-1999-4969-B298-0EED1299C059}" presName="node" presStyleLbl="node1" presStyleIdx="0" presStyleCnt="1" custScaleX="124585">
        <dgm:presLayoutVars>
          <dgm:bulletEnabled val="1"/>
        </dgm:presLayoutVars>
      </dgm:prSet>
      <dgm:spPr/>
      <dgm:t>
        <a:bodyPr/>
        <a:lstStyle/>
        <a:p>
          <a:endParaRPr lang="ru-RU"/>
        </a:p>
      </dgm:t>
    </dgm:pt>
  </dgm:ptLst>
  <dgm:cxnLst>
    <dgm:cxn modelId="{C62EAE02-941F-4914-9A17-8788F8F363AB}" type="presOf" srcId="{DD7F4521-7E60-428E-9E32-A5BCA42A0DB1}" destId="{A527E679-76AE-4FBB-B64E-FB4E9F2B0519}" srcOrd="0" destOrd="0" presId="urn:microsoft.com/office/officeart/2005/8/layout/hList6"/>
    <dgm:cxn modelId="{78920756-B197-450A-979E-EE4D0F4CF1B7}" srcId="{DD7F4521-7E60-428E-9E32-A5BCA42A0DB1}" destId="{E2C7CD8C-1999-4969-B298-0EED1299C059}" srcOrd="0" destOrd="0" parTransId="{EBE7C462-3E84-4C7D-9362-690E08800FD9}" sibTransId="{23FD5DF6-4187-454F-88F1-21336B9C5EDB}"/>
    <dgm:cxn modelId="{59360E4C-7AD6-4970-A8AF-B270898D657D}" type="presOf" srcId="{E2C7CD8C-1999-4969-B298-0EED1299C059}" destId="{5FBFAD00-1838-4E9C-BB51-77C9782E5FC3}" srcOrd="0" destOrd="0" presId="urn:microsoft.com/office/officeart/2005/8/layout/hList6"/>
    <dgm:cxn modelId="{B3C4FEAB-2DDF-42FA-AABE-35D700A66CC5}" type="presParOf" srcId="{A527E679-76AE-4FBB-B64E-FB4E9F2B0519}" destId="{5FBFAD00-1838-4E9C-BB51-77C9782E5FC3}" srcOrd="0" destOrd="0" presId="urn:microsoft.com/office/officeart/2005/8/layout/h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6958DD-2258-4388-A0FC-D5A8F75DBEB0}"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ru-RU"/>
        </a:p>
      </dgm:t>
    </dgm:pt>
    <dgm:pt modelId="{4D29ABA5-36DC-4B42-8376-4EB5B2B4926D}">
      <dgm:prSet/>
      <dgm:spPr/>
      <dgm:t>
        <a:bodyPr/>
        <a:lstStyle/>
        <a:p>
          <a:pPr rtl="0"/>
          <a:r>
            <a:rPr lang="ru-RU" dirty="0" smtClean="0"/>
            <a:t>Стойкость и тотальность психопатических проявлений (не ограничиваясь отдельными свойствами, эти проявления определяют всю структуру личности); </a:t>
          </a:r>
          <a:endParaRPr lang="ru-RU" dirty="0"/>
        </a:p>
      </dgm:t>
    </dgm:pt>
    <dgm:pt modelId="{63B8478C-4B0B-4970-8AF3-28BF36BA81FD}" type="parTrans" cxnId="{919A8865-851D-4A70-AFFE-8E2FED254291}">
      <dgm:prSet/>
      <dgm:spPr/>
      <dgm:t>
        <a:bodyPr/>
        <a:lstStyle/>
        <a:p>
          <a:endParaRPr lang="ru-RU"/>
        </a:p>
      </dgm:t>
    </dgm:pt>
    <dgm:pt modelId="{83BC865A-F578-4C31-BEB4-230DD63755A7}" type="sibTrans" cxnId="{919A8865-851D-4A70-AFFE-8E2FED254291}">
      <dgm:prSet/>
      <dgm:spPr/>
      <dgm:t>
        <a:bodyPr/>
        <a:lstStyle/>
        <a:p>
          <a:endParaRPr lang="ru-RU"/>
        </a:p>
      </dgm:t>
    </dgm:pt>
    <dgm:pt modelId="{33140C5D-E2C4-4BE8-AEBC-19206F032FBD}">
      <dgm:prSet/>
      <dgm:spPr/>
      <dgm:t>
        <a:bodyPr/>
        <a:lstStyle/>
        <a:p>
          <a:pPr rtl="0"/>
          <a:r>
            <a:rPr lang="ru-RU" dirty="0" smtClean="0"/>
            <a:t>Типологическая сопоставимость с конституциональными аномалиями; </a:t>
          </a:r>
          <a:endParaRPr lang="ru-RU" dirty="0"/>
        </a:p>
      </dgm:t>
    </dgm:pt>
    <dgm:pt modelId="{D9DE6D88-021E-41A3-8BD1-20C9D4FE309E}" type="parTrans" cxnId="{6199184F-60F3-4B80-99C0-89D5142A3DFF}">
      <dgm:prSet/>
      <dgm:spPr/>
      <dgm:t>
        <a:bodyPr/>
        <a:lstStyle/>
        <a:p>
          <a:endParaRPr lang="ru-RU"/>
        </a:p>
      </dgm:t>
    </dgm:pt>
    <dgm:pt modelId="{DB7A8E2B-D4AD-49D1-87FF-FB579D4C4DD2}" type="sibTrans" cxnId="{6199184F-60F3-4B80-99C0-89D5142A3DFF}">
      <dgm:prSet/>
      <dgm:spPr/>
      <dgm:t>
        <a:bodyPr/>
        <a:lstStyle/>
        <a:p>
          <a:endParaRPr lang="ru-RU"/>
        </a:p>
      </dgm:t>
    </dgm:pt>
    <dgm:pt modelId="{1A4A384B-CD5B-46DA-841F-797E5E06DDC1}">
      <dgm:prSet/>
      <dgm:spPr/>
      <dgm:t>
        <a:bodyPr/>
        <a:lstStyle/>
        <a:p>
          <a:pPr rtl="0"/>
          <a:r>
            <a:rPr lang="ru-RU" dirty="0" smtClean="0"/>
            <a:t>Отсутствие признаков выраженного интеллектуального снижения; </a:t>
          </a:r>
          <a:endParaRPr lang="ru-RU" dirty="0"/>
        </a:p>
      </dgm:t>
    </dgm:pt>
    <dgm:pt modelId="{FF9AE2A3-F586-46CE-84A3-C9B1749C2542}" type="parTrans" cxnId="{6A38CC65-59F1-4042-8D76-26E4972E00E2}">
      <dgm:prSet/>
      <dgm:spPr/>
      <dgm:t>
        <a:bodyPr/>
        <a:lstStyle/>
        <a:p>
          <a:endParaRPr lang="ru-RU"/>
        </a:p>
      </dgm:t>
    </dgm:pt>
    <dgm:pt modelId="{0EDC6615-F0EE-4502-9234-48AE00566781}" type="sibTrans" cxnId="{6A38CC65-59F1-4042-8D76-26E4972E00E2}">
      <dgm:prSet/>
      <dgm:spPr/>
      <dgm:t>
        <a:bodyPr/>
        <a:lstStyle/>
        <a:p>
          <a:endParaRPr lang="ru-RU"/>
        </a:p>
      </dgm:t>
    </dgm:pt>
    <dgm:pt modelId="{458390F4-937F-4377-A852-D2C068E92364}">
      <dgm:prSet/>
      <dgm:spPr/>
      <dgm:t>
        <a:bodyPr/>
        <a:lstStyle/>
        <a:p>
          <a:pPr rtl="0"/>
          <a:r>
            <a:rPr lang="ru-RU" dirty="0" smtClean="0"/>
            <a:t>Сохраняющаяся, несмотря на однообразие аффективного фона и эмоциональную </a:t>
          </a:r>
          <a:r>
            <a:rPr lang="ru-RU" dirty="0" err="1" smtClean="0"/>
            <a:t>нивелированность</a:t>
          </a:r>
          <a:r>
            <a:rPr lang="ru-RU" dirty="0" smtClean="0"/>
            <a:t>, активность, обеспечивающая удовлетворительную социальную адаптацию.</a:t>
          </a:r>
          <a:endParaRPr lang="ru-RU" dirty="0"/>
        </a:p>
      </dgm:t>
    </dgm:pt>
    <dgm:pt modelId="{99C77393-3818-4F30-ABA6-5F981E06A3F8}" type="parTrans" cxnId="{5785626C-452A-4AA0-8C00-8628EBADF4BC}">
      <dgm:prSet/>
      <dgm:spPr/>
      <dgm:t>
        <a:bodyPr/>
        <a:lstStyle/>
        <a:p>
          <a:endParaRPr lang="ru-RU"/>
        </a:p>
      </dgm:t>
    </dgm:pt>
    <dgm:pt modelId="{B5E3CBDB-C969-4B34-9BEA-5C39C15BAFB4}" type="sibTrans" cxnId="{5785626C-452A-4AA0-8C00-8628EBADF4BC}">
      <dgm:prSet/>
      <dgm:spPr/>
      <dgm:t>
        <a:bodyPr/>
        <a:lstStyle/>
        <a:p>
          <a:endParaRPr lang="ru-RU"/>
        </a:p>
      </dgm:t>
    </dgm:pt>
    <dgm:pt modelId="{CA3BCEF3-0B83-4751-ADF3-49FE3CD7A23C}" type="pres">
      <dgm:prSet presAssocID="{366958DD-2258-4388-A0FC-D5A8F75DBEB0}" presName="matrix" presStyleCnt="0">
        <dgm:presLayoutVars>
          <dgm:chMax val="1"/>
          <dgm:dir/>
          <dgm:resizeHandles val="exact"/>
        </dgm:presLayoutVars>
      </dgm:prSet>
      <dgm:spPr/>
      <dgm:t>
        <a:bodyPr/>
        <a:lstStyle/>
        <a:p>
          <a:endParaRPr lang="ru-RU"/>
        </a:p>
      </dgm:t>
    </dgm:pt>
    <dgm:pt modelId="{10561414-5A71-4552-9BC3-225082BFEEDD}" type="pres">
      <dgm:prSet presAssocID="{366958DD-2258-4388-A0FC-D5A8F75DBEB0}" presName="diamond" presStyleLbl="bgShp" presStyleIdx="0" presStyleCnt="1"/>
      <dgm:spPr/>
    </dgm:pt>
    <dgm:pt modelId="{DB198D8A-9FA6-4D08-A25F-DAF15EF37562}" type="pres">
      <dgm:prSet presAssocID="{366958DD-2258-4388-A0FC-D5A8F75DBEB0}" presName="quad1" presStyleLbl="node1" presStyleIdx="0" presStyleCnt="4">
        <dgm:presLayoutVars>
          <dgm:chMax val="0"/>
          <dgm:chPref val="0"/>
          <dgm:bulletEnabled val="1"/>
        </dgm:presLayoutVars>
      </dgm:prSet>
      <dgm:spPr/>
      <dgm:t>
        <a:bodyPr/>
        <a:lstStyle/>
        <a:p>
          <a:endParaRPr lang="ru-RU"/>
        </a:p>
      </dgm:t>
    </dgm:pt>
    <dgm:pt modelId="{F749E68D-5428-44E6-A570-FDB839425DD4}" type="pres">
      <dgm:prSet presAssocID="{366958DD-2258-4388-A0FC-D5A8F75DBEB0}" presName="quad2" presStyleLbl="node1" presStyleIdx="1" presStyleCnt="4">
        <dgm:presLayoutVars>
          <dgm:chMax val="0"/>
          <dgm:chPref val="0"/>
          <dgm:bulletEnabled val="1"/>
        </dgm:presLayoutVars>
      </dgm:prSet>
      <dgm:spPr/>
      <dgm:t>
        <a:bodyPr/>
        <a:lstStyle/>
        <a:p>
          <a:endParaRPr lang="ru-RU"/>
        </a:p>
      </dgm:t>
    </dgm:pt>
    <dgm:pt modelId="{B05171AA-D339-4617-9868-E41F649A86E2}" type="pres">
      <dgm:prSet presAssocID="{366958DD-2258-4388-A0FC-D5A8F75DBEB0}" presName="quad3" presStyleLbl="node1" presStyleIdx="2" presStyleCnt="4">
        <dgm:presLayoutVars>
          <dgm:chMax val="0"/>
          <dgm:chPref val="0"/>
          <dgm:bulletEnabled val="1"/>
        </dgm:presLayoutVars>
      </dgm:prSet>
      <dgm:spPr/>
      <dgm:t>
        <a:bodyPr/>
        <a:lstStyle/>
        <a:p>
          <a:endParaRPr lang="ru-RU"/>
        </a:p>
      </dgm:t>
    </dgm:pt>
    <dgm:pt modelId="{87EB0426-436B-4BB7-B74B-4556C5C78BBF}" type="pres">
      <dgm:prSet presAssocID="{366958DD-2258-4388-A0FC-D5A8F75DBEB0}" presName="quad4" presStyleLbl="node1" presStyleIdx="3" presStyleCnt="4">
        <dgm:presLayoutVars>
          <dgm:chMax val="0"/>
          <dgm:chPref val="0"/>
          <dgm:bulletEnabled val="1"/>
        </dgm:presLayoutVars>
      </dgm:prSet>
      <dgm:spPr/>
      <dgm:t>
        <a:bodyPr/>
        <a:lstStyle/>
        <a:p>
          <a:endParaRPr lang="ru-RU"/>
        </a:p>
      </dgm:t>
    </dgm:pt>
  </dgm:ptLst>
  <dgm:cxnLst>
    <dgm:cxn modelId="{17FDFE88-4CDB-43A8-9BB5-63F32E2B249E}" type="presOf" srcId="{4D29ABA5-36DC-4B42-8376-4EB5B2B4926D}" destId="{DB198D8A-9FA6-4D08-A25F-DAF15EF37562}" srcOrd="0" destOrd="0" presId="urn:microsoft.com/office/officeart/2005/8/layout/matrix3"/>
    <dgm:cxn modelId="{EFC6D420-D329-45A7-BE00-6D8F84347C10}" type="presOf" srcId="{458390F4-937F-4377-A852-D2C068E92364}" destId="{87EB0426-436B-4BB7-B74B-4556C5C78BBF}" srcOrd="0" destOrd="0" presId="urn:microsoft.com/office/officeart/2005/8/layout/matrix3"/>
    <dgm:cxn modelId="{86DD0485-6AE8-4478-A201-CF45FA845049}" type="presOf" srcId="{33140C5D-E2C4-4BE8-AEBC-19206F032FBD}" destId="{F749E68D-5428-44E6-A570-FDB839425DD4}" srcOrd="0" destOrd="0" presId="urn:microsoft.com/office/officeart/2005/8/layout/matrix3"/>
    <dgm:cxn modelId="{60FCFCE6-D25B-4E29-B614-AF443B85CE70}" type="presOf" srcId="{1A4A384B-CD5B-46DA-841F-797E5E06DDC1}" destId="{B05171AA-D339-4617-9868-E41F649A86E2}" srcOrd="0" destOrd="0" presId="urn:microsoft.com/office/officeart/2005/8/layout/matrix3"/>
    <dgm:cxn modelId="{6199184F-60F3-4B80-99C0-89D5142A3DFF}" srcId="{366958DD-2258-4388-A0FC-D5A8F75DBEB0}" destId="{33140C5D-E2C4-4BE8-AEBC-19206F032FBD}" srcOrd="1" destOrd="0" parTransId="{D9DE6D88-021E-41A3-8BD1-20C9D4FE309E}" sibTransId="{DB7A8E2B-D4AD-49D1-87FF-FB579D4C4DD2}"/>
    <dgm:cxn modelId="{6A38CC65-59F1-4042-8D76-26E4972E00E2}" srcId="{366958DD-2258-4388-A0FC-D5A8F75DBEB0}" destId="{1A4A384B-CD5B-46DA-841F-797E5E06DDC1}" srcOrd="2" destOrd="0" parTransId="{FF9AE2A3-F586-46CE-84A3-C9B1749C2542}" sibTransId="{0EDC6615-F0EE-4502-9234-48AE00566781}"/>
    <dgm:cxn modelId="{919A8865-851D-4A70-AFFE-8E2FED254291}" srcId="{366958DD-2258-4388-A0FC-D5A8F75DBEB0}" destId="{4D29ABA5-36DC-4B42-8376-4EB5B2B4926D}" srcOrd="0" destOrd="0" parTransId="{63B8478C-4B0B-4970-8AF3-28BF36BA81FD}" sibTransId="{83BC865A-F578-4C31-BEB4-230DD63755A7}"/>
    <dgm:cxn modelId="{5785626C-452A-4AA0-8C00-8628EBADF4BC}" srcId="{366958DD-2258-4388-A0FC-D5A8F75DBEB0}" destId="{458390F4-937F-4377-A852-D2C068E92364}" srcOrd="3" destOrd="0" parTransId="{99C77393-3818-4F30-ABA6-5F981E06A3F8}" sibTransId="{B5E3CBDB-C969-4B34-9BEA-5C39C15BAFB4}"/>
    <dgm:cxn modelId="{F67A11EA-1FC6-4AE3-978A-DB4B1B6B2682}" type="presOf" srcId="{366958DD-2258-4388-A0FC-D5A8F75DBEB0}" destId="{CA3BCEF3-0B83-4751-ADF3-49FE3CD7A23C}" srcOrd="0" destOrd="0" presId="urn:microsoft.com/office/officeart/2005/8/layout/matrix3"/>
    <dgm:cxn modelId="{CFC4C50B-5D10-470F-B588-7F2022C34E7D}" type="presParOf" srcId="{CA3BCEF3-0B83-4751-ADF3-49FE3CD7A23C}" destId="{10561414-5A71-4552-9BC3-225082BFEEDD}" srcOrd="0" destOrd="0" presId="urn:microsoft.com/office/officeart/2005/8/layout/matrix3"/>
    <dgm:cxn modelId="{5959EDCD-3049-4EDE-BAA0-1D442AED5DFC}" type="presParOf" srcId="{CA3BCEF3-0B83-4751-ADF3-49FE3CD7A23C}" destId="{DB198D8A-9FA6-4D08-A25F-DAF15EF37562}" srcOrd="1" destOrd="0" presId="urn:microsoft.com/office/officeart/2005/8/layout/matrix3"/>
    <dgm:cxn modelId="{6E070A1E-274C-4B6B-8630-00D0E5F67761}" type="presParOf" srcId="{CA3BCEF3-0B83-4751-ADF3-49FE3CD7A23C}" destId="{F749E68D-5428-44E6-A570-FDB839425DD4}" srcOrd="2" destOrd="0" presId="urn:microsoft.com/office/officeart/2005/8/layout/matrix3"/>
    <dgm:cxn modelId="{A3A94829-D2DA-4787-B561-9B255BA6265A}" type="presParOf" srcId="{CA3BCEF3-0B83-4751-ADF3-49FE3CD7A23C}" destId="{B05171AA-D339-4617-9868-E41F649A86E2}" srcOrd="3" destOrd="0" presId="urn:microsoft.com/office/officeart/2005/8/layout/matrix3"/>
    <dgm:cxn modelId="{B4EE8ECD-438C-47CD-98B6-86C414473223}" type="presParOf" srcId="{CA3BCEF3-0B83-4751-ADF3-49FE3CD7A23C}" destId="{87EB0426-436B-4BB7-B74B-4556C5C78BBF}" srcOrd="4" destOrd="0" presId="urn:microsoft.com/office/officeart/2005/8/layout/matrix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40D56D-AC20-4BED-B29E-0BEFB9882435}" type="doc">
      <dgm:prSet loTypeId="urn:microsoft.com/office/officeart/2008/layout/CircleAccentTimeline" loCatId="process" qsTypeId="urn:microsoft.com/office/officeart/2005/8/quickstyle/3d1" qsCatId="3D" csTypeId="urn:microsoft.com/office/officeart/2005/8/colors/accent1_2" csCatId="accent1"/>
      <dgm:spPr/>
      <dgm:t>
        <a:bodyPr/>
        <a:lstStyle/>
        <a:p>
          <a:endParaRPr lang="ru-RU"/>
        </a:p>
      </dgm:t>
    </dgm:pt>
    <dgm:pt modelId="{AFDB2B80-8593-45AC-AFBB-702377BFCF40}">
      <dgm:prSet custT="1"/>
      <dgm:spPr/>
      <dgm:t>
        <a:bodyPr/>
        <a:lstStyle/>
        <a:p>
          <a:pPr rtl="0"/>
          <a:r>
            <a:rPr lang="ru-RU" sz="1400" b="1" dirty="0" smtClean="0"/>
            <a:t>Не характерны тенденции ни к </a:t>
          </a:r>
          <a:r>
            <a:rPr lang="ru-RU" sz="1400" b="1" dirty="0" err="1" smtClean="0"/>
            <a:t>экзацербации</a:t>
          </a:r>
          <a:r>
            <a:rPr lang="ru-RU" sz="1400" b="1" dirty="0" smtClean="0"/>
            <a:t>, наблюдавшейся в период активного течения болезни психопатологической симптоматики,</a:t>
          </a:r>
          <a:endParaRPr lang="ru-RU" sz="1400" b="1" dirty="0"/>
        </a:p>
      </dgm:t>
    </dgm:pt>
    <dgm:pt modelId="{BA6E69B5-5EAA-44A9-B538-D87B37DD55EA}" type="parTrans" cxnId="{4D098A51-46C6-46A7-94B5-20624DA006F1}">
      <dgm:prSet/>
      <dgm:spPr/>
      <dgm:t>
        <a:bodyPr/>
        <a:lstStyle/>
        <a:p>
          <a:endParaRPr lang="ru-RU"/>
        </a:p>
      </dgm:t>
    </dgm:pt>
    <dgm:pt modelId="{053F7D31-1BCC-4573-BA06-DD54ECE41FCE}" type="sibTrans" cxnId="{4D098A51-46C6-46A7-94B5-20624DA006F1}">
      <dgm:prSet/>
      <dgm:spPr/>
      <dgm:t>
        <a:bodyPr/>
        <a:lstStyle/>
        <a:p>
          <a:endParaRPr lang="ru-RU"/>
        </a:p>
      </dgm:t>
    </dgm:pt>
    <dgm:pt modelId="{86676B5B-EC58-4DC0-A5F4-7D0FE6B8D9AF}">
      <dgm:prSet custT="1"/>
      <dgm:spPr/>
      <dgm:t>
        <a:bodyPr/>
        <a:lstStyle/>
        <a:p>
          <a:pPr rtl="0"/>
          <a:r>
            <a:rPr lang="ru-RU" sz="1400" b="1" dirty="0" smtClean="0"/>
            <a:t>Не характерно  появление новых психопатологических расстройств, которые могли бы свидетельствовать о текущем шизофреническом процессе. </a:t>
          </a:r>
          <a:endParaRPr lang="ru-RU" sz="1400" b="1" dirty="0"/>
        </a:p>
      </dgm:t>
    </dgm:pt>
    <dgm:pt modelId="{670312A9-7B93-4771-BB58-58656F953C56}" type="parTrans" cxnId="{252DF9FD-20D7-491B-AB78-0E55982DDA19}">
      <dgm:prSet/>
      <dgm:spPr/>
      <dgm:t>
        <a:bodyPr/>
        <a:lstStyle/>
        <a:p>
          <a:endParaRPr lang="ru-RU"/>
        </a:p>
      </dgm:t>
    </dgm:pt>
    <dgm:pt modelId="{D837BF24-A792-46D9-8A93-2872427FFED0}" type="sibTrans" cxnId="{252DF9FD-20D7-491B-AB78-0E55982DDA19}">
      <dgm:prSet/>
      <dgm:spPr/>
      <dgm:t>
        <a:bodyPr/>
        <a:lstStyle/>
        <a:p>
          <a:endParaRPr lang="ru-RU"/>
        </a:p>
      </dgm:t>
    </dgm:pt>
    <dgm:pt modelId="{312989EF-326E-4C1B-A3CD-E6B4881EC402}">
      <dgm:prSet custT="1"/>
      <dgm:spPr/>
      <dgm:t>
        <a:bodyPr/>
        <a:lstStyle/>
        <a:p>
          <a:pPr rtl="0"/>
          <a:r>
            <a:rPr lang="ru-RU" sz="1400" b="1" dirty="0" smtClean="0"/>
            <a:t>Не наблюдается, как это бывает при вялом течении процесса, заметного углубления изменений личности по шизофреническому типу.</a:t>
          </a:r>
          <a:endParaRPr lang="ru-RU" sz="1400" b="1" dirty="0"/>
        </a:p>
      </dgm:t>
    </dgm:pt>
    <dgm:pt modelId="{BB36122E-6EB9-4595-91F8-93C6031F3F11}" type="parTrans" cxnId="{932BA371-9693-45B4-BE83-702080B95813}">
      <dgm:prSet/>
      <dgm:spPr/>
      <dgm:t>
        <a:bodyPr/>
        <a:lstStyle/>
        <a:p>
          <a:endParaRPr lang="ru-RU"/>
        </a:p>
      </dgm:t>
    </dgm:pt>
    <dgm:pt modelId="{90165040-CE39-4441-BC78-5BFFED171310}" type="sibTrans" cxnId="{932BA371-9693-45B4-BE83-702080B95813}">
      <dgm:prSet/>
      <dgm:spPr/>
      <dgm:t>
        <a:bodyPr/>
        <a:lstStyle/>
        <a:p>
          <a:endParaRPr lang="ru-RU"/>
        </a:p>
      </dgm:t>
    </dgm:pt>
    <dgm:pt modelId="{85525F11-BEC5-4CAC-994E-6344E21070C6}">
      <dgm:prSet custT="1"/>
      <dgm:spPr/>
      <dgm:t>
        <a:bodyPr/>
        <a:lstStyle/>
        <a:p>
          <a:pPr rtl="0"/>
          <a:r>
            <a:rPr lang="ru-RU" sz="1400" b="1" dirty="0" smtClean="0"/>
            <a:t>В течение многих лет сохраняют стабильность проявлений и в этом плане сопоставимы с состояниями компенсации у лиц с конституциональными аномалиями.</a:t>
          </a:r>
          <a:endParaRPr lang="ru-RU" sz="1400" b="1" dirty="0"/>
        </a:p>
      </dgm:t>
    </dgm:pt>
    <dgm:pt modelId="{7A155224-BA2F-4B88-AFEA-E638416027D2}" type="parTrans" cxnId="{0E182796-F2BE-4FAA-AC34-94F9A2A613CB}">
      <dgm:prSet/>
      <dgm:spPr/>
      <dgm:t>
        <a:bodyPr/>
        <a:lstStyle/>
        <a:p>
          <a:endParaRPr lang="ru-RU"/>
        </a:p>
      </dgm:t>
    </dgm:pt>
    <dgm:pt modelId="{D6C6DE57-43AC-4A21-B899-A63495CDE7DC}" type="sibTrans" cxnId="{0E182796-F2BE-4FAA-AC34-94F9A2A613CB}">
      <dgm:prSet/>
      <dgm:spPr/>
      <dgm:t>
        <a:bodyPr/>
        <a:lstStyle/>
        <a:p>
          <a:endParaRPr lang="ru-RU"/>
        </a:p>
      </dgm:t>
    </dgm:pt>
    <dgm:pt modelId="{DCE2AA3E-1F91-40BC-9540-C88B90FBC2AB}" type="pres">
      <dgm:prSet presAssocID="{3A40D56D-AC20-4BED-B29E-0BEFB9882435}" presName="Name0" presStyleCnt="0">
        <dgm:presLayoutVars>
          <dgm:dir/>
        </dgm:presLayoutVars>
      </dgm:prSet>
      <dgm:spPr/>
      <dgm:t>
        <a:bodyPr/>
        <a:lstStyle/>
        <a:p>
          <a:endParaRPr lang="ru-RU"/>
        </a:p>
      </dgm:t>
    </dgm:pt>
    <dgm:pt modelId="{9C38CF55-5B2B-4607-A3BE-4C0047900BC8}" type="pres">
      <dgm:prSet presAssocID="{AFDB2B80-8593-45AC-AFBB-702377BFCF40}" presName="parComposite" presStyleCnt="0"/>
      <dgm:spPr/>
    </dgm:pt>
    <dgm:pt modelId="{C594A76D-EEF5-41B0-A96B-C2AB771AF2F1}" type="pres">
      <dgm:prSet presAssocID="{AFDB2B80-8593-45AC-AFBB-702377BFCF40}" presName="parBigCircle" presStyleLbl="node0" presStyleIdx="0" presStyleCnt="4"/>
      <dgm:spPr/>
    </dgm:pt>
    <dgm:pt modelId="{47C599D3-C44A-4A85-9ED6-4B6F07D56EBD}" type="pres">
      <dgm:prSet presAssocID="{AFDB2B80-8593-45AC-AFBB-702377BFCF40}" presName="parTx" presStyleLbl="revTx" presStyleIdx="0" presStyleCnt="4" custAng="919473" custLinFactNeighborX="23308" custLinFactNeighborY="9554"/>
      <dgm:spPr/>
      <dgm:t>
        <a:bodyPr/>
        <a:lstStyle/>
        <a:p>
          <a:endParaRPr lang="ru-RU"/>
        </a:p>
      </dgm:t>
    </dgm:pt>
    <dgm:pt modelId="{9389A3B6-305F-4B02-B48F-1A9C964856B1}" type="pres">
      <dgm:prSet presAssocID="{AFDB2B80-8593-45AC-AFBB-702377BFCF40}" presName="bSpace" presStyleCnt="0"/>
      <dgm:spPr/>
    </dgm:pt>
    <dgm:pt modelId="{C1E7B631-222C-40DB-9066-3FC6569675A5}" type="pres">
      <dgm:prSet presAssocID="{AFDB2B80-8593-45AC-AFBB-702377BFCF40}" presName="parBackupNorm" presStyleCnt="0"/>
      <dgm:spPr/>
    </dgm:pt>
    <dgm:pt modelId="{5FC4784A-4775-45F3-84DE-87BE390FDF82}" type="pres">
      <dgm:prSet presAssocID="{053F7D31-1BCC-4573-BA06-DD54ECE41FCE}" presName="parSpace" presStyleCnt="0"/>
      <dgm:spPr/>
    </dgm:pt>
    <dgm:pt modelId="{2DB6B1F9-29E0-4338-92BB-08CBEB62EFFE}" type="pres">
      <dgm:prSet presAssocID="{86676B5B-EC58-4DC0-A5F4-7D0FE6B8D9AF}" presName="parComposite" presStyleCnt="0"/>
      <dgm:spPr/>
    </dgm:pt>
    <dgm:pt modelId="{F7F8AE1E-155F-44BD-9824-D52F9161BD34}" type="pres">
      <dgm:prSet presAssocID="{86676B5B-EC58-4DC0-A5F4-7D0FE6B8D9AF}" presName="parBigCircle" presStyleLbl="node0" presStyleIdx="1" presStyleCnt="4"/>
      <dgm:spPr/>
    </dgm:pt>
    <dgm:pt modelId="{CB224995-FBDF-42CC-A54F-DCEF00FE709C}" type="pres">
      <dgm:prSet presAssocID="{86676B5B-EC58-4DC0-A5F4-7D0FE6B8D9AF}" presName="parTx" presStyleLbl="revTx" presStyleIdx="1" presStyleCnt="4" custAng="919473" custLinFactNeighborX="23308" custLinFactNeighborY="9554"/>
      <dgm:spPr/>
      <dgm:t>
        <a:bodyPr/>
        <a:lstStyle/>
        <a:p>
          <a:endParaRPr lang="ru-RU"/>
        </a:p>
      </dgm:t>
    </dgm:pt>
    <dgm:pt modelId="{42F3DA6B-69DA-400F-88DD-E02882DC5EA8}" type="pres">
      <dgm:prSet presAssocID="{86676B5B-EC58-4DC0-A5F4-7D0FE6B8D9AF}" presName="bSpace" presStyleCnt="0"/>
      <dgm:spPr/>
    </dgm:pt>
    <dgm:pt modelId="{7BDB0994-B42F-4EAC-BF54-32CC90451D9D}" type="pres">
      <dgm:prSet presAssocID="{86676B5B-EC58-4DC0-A5F4-7D0FE6B8D9AF}" presName="parBackupNorm" presStyleCnt="0"/>
      <dgm:spPr/>
    </dgm:pt>
    <dgm:pt modelId="{BC57182A-F028-40A8-9B13-91B828277B42}" type="pres">
      <dgm:prSet presAssocID="{D837BF24-A792-46D9-8A93-2872427FFED0}" presName="parSpace" presStyleCnt="0"/>
      <dgm:spPr/>
    </dgm:pt>
    <dgm:pt modelId="{669658CC-CFD1-4EA8-914E-9B759D072192}" type="pres">
      <dgm:prSet presAssocID="{312989EF-326E-4C1B-A3CD-E6B4881EC402}" presName="parComposite" presStyleCnt="0"/>
      <dgm:spPr/>
    </dgm:pt>
    <dgm:pt modelId="{DDE8DC2D-8E37-40AA-9CC7-B6466EB271DC}" type="pres">
      <dgm:prSet presAssocID="{312989EF-326E-4C1B-A3CD-E6B4881EC402}" presName="parBigCircle" presStyleLbl="node0" presStyleIdx="2" presStyleCnt="4"/>
      <dgm:spPr/>
    </dgm:pt>
    <dgm:pt modelId="{9D8EFEFC-8341-462C-A8D3-39AB621C9EFC}" type="pres">
      <dgm:prSet presAssocID="{312989EF-326E-4C1B-A3CD-E6B4881EC402}" presName="parTx" presStyleLbl="revTx" presStyleIdx="2" presStyleCnt="4" custAng="919473" custLinFactNeighborX="23308" custLinFactNeighborY="9554"/>
      <dgm:spPr/>
      <dgm:t>
        <a:bodyPr/>
        <a:lstStyle/>
        <a:p>
          <a:endParaRPr lang="ru-RU"/>
        </a:p>
      </dgm:t>
    </dgm:pt>
    <dgm:pt modelId="{FBF214B9-F3A1-4B5F-AD6E-85718D6354A8}" type="pres">
      <dgm:prSet presAssocID="{312989EF-326E-4C1B-A3CD-E6B4881EC402}" presName="bSpace" presStyleCnt="0"/>
      <dgm:spPr/>
    </dgm:pt>
    <dgm:pt modelId="{E9182AC0-7CB1-4982-9878-4B46168EBB20}" type="pres">
      <dgm:prSet presAssocID="{312989EF-326E-4C1B-A3CD-E6B4881EC402}" presName="parBackupNorm" presStyleCnt="0"/>
      <dgm:spPr/>
    </dgm:pt>
    <dgm:pt modelId="{0163131E-0859-4190-9306-E7DE47C4E8E8}" type="pres">
      <dgm:prSet presAssocID="{90165040-CE39-4441-BC78-5BFFED171310}" presName="parSpace" presStyleCnt="0"/>
      <dgm:spPr/>
    </dgm:pt>
    <dgm:pt modelId="{B35A258B-8364-40CE-9222-1466CD7A3C6B}" type="pres">
      <dgm:prSet presAssocID="{85525F11-BEC5-4CAC-994E-6344E21070C6}" presName="parComposite" presStyleCnt="0"/>
      <dgm:spPr/>
    </dgm:pt>
    <dgm:pt modelId="{710414E9-5C08-497C-8BED-3140DBDE647A}" type="pres">
      <dgm:prSet presAssocID="{85525F11-BEC5-4CAC-994E-6344E21070C6}" presName="parBigCircle" presStyleLbl="node0" presStyleIdx="3" presStyleCnt="4"/>
      <dgm:spPr/>
    </dgm:pt>
    <dgm:pt modelId="{A0C08F35-8121-4A60-86B4-4670F1124481}" type="pres">
      <dgm:prSet presAssocID="{85525F11-BEC5-4CAC-994E-6344E21070C6}" presName="parTx" presStyleLbl="revTx" presStyleIdx="3" presStyleCnt="4" custAng="919473" custLinFactNeighborX="23308" custLinFactNeighborY="9554"/>
      <dgm:spPr/>
      <dgm:t>
        <a:bodyPr/>
        <a:lstStyle/>
        <a:p>
          <a:endParaRPr lang="ru-RU"/>
        </a:p>
      </dgm:t>
    </dgm:pt>
    <dgm:pt modelId="{4E206CC5-C0F6-4721-AC61-243C08A7258E}" type="pres">
      <dgm:prSet presAssocID="{85525F11-BEC5-4CAC-994E-6344E21070C6}" presName="bSpace" presStyleCnt="0"/>
      <dgm:spPr/>
    </dgm:pt>
    <dgm:pt modelId="{0EF62636-70E5-477E-AE7D-F9329C653299}" type="pres">
      <dgm:prSet presAssocID="{85525F11-BEC5-4CAC-994E-6344E21070C6}" presName="parBackupNorm" presStyleCnt="0"/>
      <dgm:spPr/>
    </dgm:pt>
    <dgm:pt modelId="{305E6CAE-ED31-451A-975B-1B844AFB078B}" type="pres">
      <dgm:prSet presAssocID="{D6C6DE57-43AC-4A21-B899-A63495CDE7DC}" presName="parSpace" presStyleCnt="0"/>
      <dgm:spPr/>
    </dgm:pt>
  </dgm:ptLst>
  <dgm:cxnLst>
    <dgm:cxn modelId="{0118DAF3-0073-4178-9354-F695B1E70184}" type="presOf" srcId="{3A40D56D-AC20-4BED-B29E-0BEFB9882435}" destId="{DCE2AA3E-1F91-40BC-9540-C88B90FBC2AB}" srcOrd="0" destOrd="0" presId="urn:microsoft.com/office/officeart/2008/layout/CircleAccentTimeline"/>
    <dgm:cxn modelId="{252DF9FD-20D7-491B-AB78-0E55982DDA19}" srcId="{3A40D56D-AC20-4BED-B29E-0BEFB9882435}" destId="{86676B5B-EC58-4DC0-A5F4-7D0FE6B8D9AF}" srcOrd="1" destOrd="0" parTransId="{670312A9-7B93-4771-BB58-58656F953C56}" sibTransId="{D837BF24-A792-46D9-8A93-2872427FFED0}"/>
    <dgm:cxn modelId="{0E182796-F2BE-4FAA-AC34-94F9A2A613CB}" srcId="{3A40D56D-AC20-4BED-B29E-0BEFB9882435}" destId="{85525F11-BEC5-4CAC-994E-6344E21070C6}" srcOrd="3" destOrd="0" parTransId="{7A155224-BA2F-4B88-AFEA-E638416027D2}" sibTransId="{D6C6DE57-43AC-4A21-B899-A63495CDE7DC}"/>
    <dgm:cxn modelId="{FCAC181B-4A8C-49F6-A7A6-083A6C56A634}" type="presOf" srcId="{86676B5B-EC58-4DC0-A5F4-7D0FE6B8D9AF}" destId="{CB224995-FBDF-42CC-A54F-DCEF00FE709C}" srcOrd="0" destOrd="0" presId="urn:microsoft.com/office/officeart/2008/layout/CircleAccentTimeline"/>
    <dgm:cxn modelId="{D3EF0527-57E2-4A5B-A45A-2FE6FCE5FDD9}" type="presOf" srcId="{AFDB2B80-8593-45AC-AFBB-702377BFCF40}" destId="{47C599D3-C44A-4A85-9ED6-4B6F07D56EBD}" srcOrd="0" destOrd="0" presId="urn:microsoft.com/office/officeart/2008/layout/CircleAccentTimeline"/>
    <dgm:cxn modelId="{4D098A51-46C6-46A7-94B5-20624DA006F1}" srcId="{3A40D56D-AC20-4BED-B29E-0BEFB9882435}" destId="{AFDB2B80-8593-45AC-AFBB-702377BFCF40}" srcOrd="0" destOrd="0" parTransId="{BA6E69B5-5EAA-44A9-B538-D87B37DD55EA}" sibTransId="{053F7D31-1BCC-4573-BA06-DD54ECE41FCE}"/>
    <dgm:cxn modelId="{932BA371-9693-45B4-BE83-702080B95813}" srcId="{3A40D56D-AC20-4BED-B29E-0BEFB9882435}" destId="{312989EF-326E-4C1B-A3CD-E6B4881EC402}" srcOrd="2" destOrd="0" parTransId="{BB36122E-6EB9-4595-91F8-93C6031F3F11}" sibTransId="{90165040-CE39-4441-BC78-5BFFED171310}"/>
    <dgm:cxn modelId="{6672417E-741B-49D3-AE1F-C385ED9F271B}" type="presOf" srcId="{85525F11-BEC5-4CAC-994E-6344E21070C6}" destId="{A0C08F35-8121-4A60-86B4-4670F1124481}" srcOrd="0" destOrd="0" presId="urn:microsoft.com/office/officeart/2008/layout/CircleAccentTimeline"/>
    <dgm:cxn modelId="{9D193D98-11E6-4164-A914-827AFDCCF739}" type="presOf" srcId="{312989EF-326E-4C1B-A3CD-E6B4881EC402}" destId="{9D8EFEFC-8341-462C-A8D3-39AB621C9EFC}" srcOrd="0" destOrd="0" presId="urn:microsoft.com/office/officeart/2008/layout/CircleAccentTimeline"/>
    <dgm:cxn modelId="{B11B5420-9893-4300-B312-4ACCA1E06B38}" type="presParOf" srcId="{DCE2AA3E-1F91-40BC-9540-C88B90FBC2AB}" destId="{9C38CF55-5B2B-4607-A3BE-4C0047900BC8}" srcOrd="0" destOrd="0" presId="urn:microsoft.com/office/officeart/2008/layout/CircleAccentTimeline"/>
    <dgm:cxn modelId="{729C52BD-B94A-4544-84DE-C3D51006B7B4}" type="presParOf" srcId="{9C38CF55-5B2B-4607-A3BE-4C0047900BC8}" destId="{C594A76D-EEF5-41B0-A96B-C2AB771AF2F1}" srcOrd="0" destOrd="0" presId="urn:microsoft.com/office/officeart/2008/layout/CircleAccentTimeline"/>
    <dgm:cxn modelId="{2DE9B24E-06D8-4568-A19A-D6FC010B3344}" type="presParOf" srcId="{9C38CF55-5B2B-4607-A3BE-4C0047900BC8}" destId="{47C599D3-C44A-4A85-9ED6-4B6F07D56EBD}" srcOrd="1" destOrd="0" presId="urn:microsoft.com/office/officeart/2008/layout/CircleAccentTimeline"/>
    <dgm:cxn modelId="{0095A112-93FD-4C5A-81AA-453F43FE1AC2}" type="presParOf" srcId="{9C38CF55-5B2B-4607-A3BE-4C0047900BC8}" destId="{9389A3B6-305F-4B02-B48F-1A9C964856B1}" srcOrd="2" destOrd="0" presId="urn:microsoft.com/office/officeart/2008/layout/CircleAccentTimeline"/>
    <dgm:cxn modelId="{D9C9F146-0C17-4C64-9400-3C38884D729A}" type="presParOf" srcId="{DCE2AA3E-1F91-40BC-9540-C88B90FBC2AB}" destId="{C1E7B631-222C-40DB-9066-3FC6569675A5}" srcOrd="1" destOrd="0" presId="urn:microsoft.com/office/officeart/2008/layout/CircleAccentTimeline"/>
    <dgm:cxn modelId="{D51B2DA9-4B47-496C-AE2F-AA1E6DCC0CF3}" type="presParOf" srcId="{DCE2AA3E-1F91-40BC-9540-C88B90FBC2AB}" destId="{5FC4784A-4775-45F3-84DE-87BE390FDF82}" srcOrd="2" destOrd="0" presId="urn:microsoft.com/office/officeart/2008/layout/CircleAccentTimeline"/>
    <dgm:cxn modelId="{7C872622-2B3D-4CE8-978F-B6916425066B}" type="presParOf" srcId="{DCE2AA3E-1F91-40BC-9540-C88B90FBC2AB}" destId="{2DB6B1F9-29E0-4338-92BB-08CBEB62EFFE}" srcOrd="3" destOrd="0" presId="urn:microsoft.com/office/officeart/2008/layout/CircleAccentTimeline"/>
    <dgm:cxn modelId="{04EC5112-452B-4725-BEAE-14CCA8068E6C}" type="presParOf" srcId="{2DB6B1F9-29E0-4338-92BB-08CBEB62EFFE}" destId="{F7F8AE1E-155F-44BD-9824-D52F9161BD34}" srcOrd="0" destOrd="0" presId="urn:microsoft.com/office/officeart/2008/layout/CircleAccentTimeline"/>
    <dgm:cxn modelId="{47660EFE-80AE-440B-8FB0-D9C87F0EAC9A}" type="presParOf" srcId="{2DB6B1F9-29E0-4338-92BB-08CBEB62EFFE}" destId="{CB224995-FBDF-42CC-A54F-DCEF00FE709C}" srcOrd="1" destOrd="0" presId="urn:microsoft.com/office/officeart/2008/layout/CircleAccentTimeline"/>
    <dgm:cxn modelId="{B9B43A28-052F-4E37-8041-F3FC5EAA7A95}" type="presParOf" srcId="{2DB6B1F9-29E0-4338-92BB-08CBEB62EFFE}" destId="{42F3DA6B-69DA-400F-88DD-E02882DC5EA8}" srcOrd="2" destOrd="0" presId="urn:microsoft.com/office/officeart/2008/layout/CircleAccentTimeline"/>
    <dgm:cxn modelId="{439AF08F-1C72-4C27-8EE1-E88C341BC119}" type="presParOf" srcId="{DCE2AA3E-1F91-40BC-9540-C88B90FBC2AB}" destId="{7BDB0994-B42F-4EAC-BF54-32CC90451D9D}" srcOrd="4" destOrd="0" presId="urn:microsoft.com/office/officeart/2008/layout/CircleAccentTimeline"/>
    <dgm:cxn modelId="{DCB2F7D5-3359-4762-9077-5F9AEF8424E9}" type="presParOf" srcId="{DCE2AA3E-1F91-40BC-9540-C88B90FBC2AB}" destId="{BC57182A-F028-40A8-9B13-91B828277B42}" srcOrd="5" destOrd="0" presId="urn:microsoft.com/office/officeart/2008/layout/CircleAccentTimeline"/>
    <dgm:cxn modelId="{B9AC9219-2C8F-4B16-9CD2-9FA414074548}" type="presParOf" srcId="{DCE2AA3E-1F91-40BC-9540-C88B90FBC2AB}" destId="{669658CC-CFD1-4EA8-914E-9B759D072192}" srcOrd="6" destOrd="0" presId="urn:microsoft.com/office/officeart/2008/layout/CircleAccentTimeline"/>
    <dgm:cxn modelId="{DAC138F3-5532-424B-A9F3-DDE72B113004}" type="presParOf" srcId="{669658CC-CFD1-4EA8-914E-9B759D072192}" destId="{DDE8DC2D-8E37-40AA-9CC7-B6466EB271DC}" srcOrd="0" destOrd="0" presId="urn:microsoft.com/office/officeart/2008/layout/CircleAccentTimeline"/>
    <dgm:cxn modelId="{6AD2560D-8D21-4D3E-BD18-2477D75031BD}" type="presParOf" srcId="{669658CC-CFD1-4EA8-914E-9B759D072192}" destId="{9D8EFEFC-8341-462C-A8D3-39AB621C9EFC}" srcOrd="1" destOrd="0" presId="urn:microsoft.com/office/officeart/2008/layout/CircleAccentTimeline"/>
    <dgm:cxn modelId="{A9EA33AA-BE96-4D42-AC8B-76D90F441C51}" type="presParOf" srcId="{669658CC-CFD1-4EA8-914E-9B759D072192}" destId="{FBF214B9-F3A1-4B5F-AD6E-85718D6354A8}" srcOrd="2" destOrd="0" presId="urn:microsoft.com/office/officeart/2008/layout/CircleAccentTimeline"/>
    <dgm:cxn modelId="{16A1419C-75CD-42BC-A9A5-435F16F623AE}" type="presParOf" srcId="{DCE2AA3E-1F91-40BC-9540-C88B90FBC2AB}" destId="{E9182AC0-7CB1-4982-9878-4B46168EBB20}" srcOrd="7" destOrd="0" presId="urn:microsoft.com/office/officeart/2008/layout/CircleAccentTimeline"/>
    <dgm:cxn modelId="{D7C47EEF-FC3B-42C5-834B-D71A05BDBF67}" type="presParOf" srcId="{DCE2AA3E-1F91-40BC-9540-C88B90FBC2AB}" destId="{0163131E-0859-4190-9306-E7DE47C4E8E8}" srcOrd="8" destOrd="0" presId="urn:microsoft.com/office/officeart/2008/layout/CircleAccentTimeline"/>
    <dgm:cxn modelId="{376C6C34-449E-453A-B17E-4F43BB3E296B}" type="presParOf" srcId="{DCE2AA3E-1F91-40BC-9540-C88B90FBC2AB}" destId="{B35A258B-8364-40CE-9222-1466CD7A3C6B}" srcOrd="9" destOrd="0" presId="urn:microsoft.com/office/officeart/2008/layout/CircleAccentTimeline"/>
    <dgm:cxn modelId="{4F2A0437-597B-429A-8838-0FEE681228F8}" type="presParOf" srcId="{B35A258B-8364-40CE-9222-1466CD7A3C6B}" destId="{710414E9-5C08-497C-8BED-3140DBDE647A}" srcOrd="0" destOrd="0" presId="urn:microsoft.com/office/officeart/2008/layout/CircleAccentTimeline"/>
    <dgm:cxn modelId="{2716EDC2-0193-4E4D-A8A9-318DF6714FE7}" type="presParOf" srcId="{B35A258B-8364-40CE-9222-1466CD7A3C6B}" destId="{A0C08F35-8121-4A60-86B4-4670F1124481}" srcOrd="1" destOrd="0" presId="urn:microsoft.com/office/officeart/2008/layout/CircleAccentTimeline"/>
    <dgm:cxn modelId="{D0FB2E8A-C6CA-4232-AAFD-C0E565A3C42F}" type="presParOf" srcId="{B35A258B-8364-40CE-9222-1466CD7A3C6B}" destId="{4E206CC5-C0F6-4721-AC61-243C08A7258E}" srcOrd="2" destOrd="0" presId="urn:microsoft.com/office/officeart/2008/layout/CircleAccentTimeline"/>
    <dgm:cxn modelId="{5DBFE5C1-A92C-4750-B11E-8A3C92D623FB}" type="presParOf" srcId="{DCE2AA3E-1F91-40BC-9540-C88B90FBC2AB}" destId="{0EF62636-70E5-477E-AE7D-F9329C653299}" srcOrd="10" destOrd="0" presId="urn:microsoft.com/office/officeart/2008/layout/CircleAccentTimeline"/>
    <dgm:cxn modelId="{EC62878B-811C-4A1C-A418-4B568B438B1C}" type="presParOf" srcId="{DCE2AA3E-1F91-40BC-9540-C88B90FBC2AB}" destId="{305E6CAE-ED31-451A-975B-1B844AFB078B}" srcOrd="11" destOrd="0" presId="urn:microsoft.com/office/officeart/2008/layout/CircleAccentTimeline"/>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D4C82CC-F4DC-4EFF-807C-58E6E388B8A2}" type="doc">
      <dgm:prSet loTypeId="urn:microsoft.com/office/officeart/2005/8/layout/target3" loCatId="relationship" qsTypeId="urn:microsoft.com/office/officeart/2005/8/quickstyle/3d7" qsCatId="3D" csTypeId="urn:microsoft.com/office/officeart/2005/8/colors/accent1_1" csCatId="accent1" phldr="1"/>
      <dgm:spPr/>
      <dgm:t>
        <a:bodyPr/>
        <a:lstStyle/>
        <a:p>
          <a:endParaRPr lang="ru-RU"/>
        </a:p>
      </dgm:t>
    </dgm:pt>
    <dgm:pt modelId="{E9BCFF61-DF57-4AF0-A7F2-2761B29960E8}">
      <dgm:prSet/>
      <dgm:spPr/>
      <dgm:t>
        <a:bodyPr/>
        <a:lstStyle/>
        <a:p>
          <a:pPr rtl="0"/>
          <a:r>
            <a:rPr lang="ru-RU" b="1" dirty="0" smtClean="0"/>
            <a:t>Проявляется преимущественно негативной симптоматикой:</a:t>
          </a:r>
          <a:endParaRPr lang="ru-RU" b="1" dirty="0"/>
        </a:p>
      </dgm:t>
    </dgm:pt>
    <dgm:pt modelId="{BF1C1481-E45D-4154-9C48-F15F3D31B497}" type="parTrans" cxnId="{FAA15163-E141-43A5-AAB2-0D2A7FAB33D4}">
      <dgm:prSet/>
      <dgm:spPr/>
      <dgm:t>
        <a:bodyPr/>
        <a:lstStyle/>
        <a:p>
          <a:endParaRPr lang="ru-RU"/>
        </a:p>
      </dgm:t>
    </dgm:pt>
    <dgm:pt modelId="{5A340EEA-7AF2-4E2D-9AC8-465B5C551EDB}" type="sibTrans" cxnId="{FAA15163-E141-43A5-AAB2-0D2A7FAB33D4}">
      <dgm:prSet/>
      <dgm:spPr/>
      <dgm:t>
        <a:bodyPr/>
        <a:lstStyle/>
        <a:p>
          <a:endParaRPr lang="ru-RU"/>
        </a:p>
      </dgm:t>
    </dgm:pt>
    <dgm:pt modelId="{46F6E44C-40E9-4A13-84FD-CB5C2B23E2C2}">
      <dgm:prSet/>
      <dgm:spPr/>
      <dgm:t>
        <a:bodyPr/>
        <a:lstStyle/>
        <a:p>
          <a:pPr rtl="0"/>
          <a:r>
            <a:rPr lang="ru-RU" dirty="0" smtClean="0"/>
            <a:t>Признаки нарастающего аутизма; </a:t>
          </a:r>
          <a:endParaRPr lang="ru-RU" dirty="0"/>
        </a:p>
      </dgm:t>
    </dgm:pt>
    <dgm:pt modelId="{2B20B4F9-A2F8-4F66-B05D-48D6559CE35F}" type="parTrans" cxnId="{4AC76121-8493-4BC0-BE3B-8553B25C8366}">
      <dgm:prSet/>
      <dgm:spPr/>
      <dgm:t>
        <a:bodyPr/>
        <a:lstStyle/>
        <a:p>
          <a:endParaRPr lang="ru-RU"/>
        </a:p>
      </dgm:t>
    </dgm:pt>
    <dgm:pt modelId="{2812CDAC-D1F2-4FA9-9038-C8F893FFFF9D}" type="sibTrans" cxnId="{4AC76121-8493-4BC0-BE3B-8553B25C8366}">
      <dgm:prSet/>
      <dgm:spPr/>
      <dgm:t>
        <a:bodyPr/>
        <a:lstStyle/>
        <a:p>
          <a:endParaRPr lang="ru-RU"/>
        </a:p>
      </dgm:t>
    </dgm:pt>
    <dgm:pt modelId="{12275DCD-3AE3-4758-9661-254E319BD37C}">
      <dgm:prSet/>
      <dgm:spPr/>
      <dgm:t>
        <a:bodyPr/>
        <a:lstStyle/>
        <a:p>
          <a:pPr rtl="0"/>
          <a:r>
            <a:rPr lang="ru-RU" dirty="0" smtClean="0"/>
            <a:t>Сужение диапазона эмоциональных реакций; </a:t>
          </a:r>
          <a:endParaRPr lang="ru-RU" dirty="0"/>
        </a:p>
      </dgm:t>
    </dgm:pt>
    <dgm:pt modelId="{05B90C96-EF38-45AD-855D-AD00F32BC82A}" type="parTrans" cxnId="{ACC70803-0467-4CAC-95F2-B937F8DA4086}">
      <dgm:prSet/>
      <dgm:spPr/>
      <dgm:t>
        <a:bodyPr/>
        <a:lstStyle/>
        <a:p>
          <a:endParaRPr lang="ru-RU"/>
        </a:p>
      </dgm:t>
    </dgm:pt>
    <dgm:pt modelId="{B4EF35A3-C6ED-4412-A18A-DE2471FF893D}" type="sibTrans" cxnId="{ACC70803-0467-4CAC-95F2-B937F8DA4086}">
      <dgm:prSet/>
      <dgm:spPr/>
      <dgm:t>
        <a:bodyPr/>
        <a:lstStyle/>
        <a:p>
          <a:endParaRPr lang="ru-RU"/>
        </a:p>
      </dgm:t>
    </dgm:pt>
    <dgm:pt modelId="{9EE050BA-CE64-4960-8A61-DE05970E26E1}">
      <dgm:prSet/>
      <dgm:spPr/>
      <dgm:t>
        <a:bodyPr/>
        <a:lstStyle/>
        <a:p>
          <a:pPr rtl="0"/>
          <a:r>
            <a:rPr lang="ru-RU" dirty="0" smtClean="0"/>
            <a:t>Нюансировка межличностных отношений;</a:t>
          </a:r>
          <a:r>
            <a:rPr lang="en-US" dirty="0" smtClean="0"/>
            <a:t> </a:t>
          </a:r>
          <a:endParaRPr lang="ru-RU" dirty="0"/>
        </a:p>
      </dgm:t>
    </dgm:pt>
    <dgm:pt modelId="{25210117-E587-4C85-B837-71DEE9EC5CED}" type="parTrans" cxnId="{223E8B48-77B0-4C89-89D1-527498A968AB}">
      <dgm:prSet/>
      <dgm:spPr/>
      <dgm:t>
        <a:bodyPr/>
        <a:lstStyle/>
        <a:p>
          <a:endParaRPr lang="ru-RU"/>
        </a:p>
      </dgm:t>
    </dgm:pt>
    <dgm:pt modelId="{21BD31F2-3A64-4AC2-821D-00349AD7FD30}" type="sibTrans" cxnId="{223E8B48-77B0-4C89-89D1-527498A968AB}">
      <dgm:prSet/>
      <dgm:spPr/>
      <dgm:t>
        <a:bodyPr/>
        <a:lstStyle/>
        <a:p>
          <a:endParaRPr lang="ru-RU"/>
        </a:p>
      </dgm:t>
    </dgm:pt>
    <dgm:pt modelId="{36E50E0E-2C77-4CFC-9441-4A976A7E2EB2}">
      <dgm:prSet/>
      <dgm:spPr/>
      <dgm:t>
        <a:bodyPr/>
        <a:lstStyle/>
        <a:p>
          <a:pPr rtl="0"/>
          <a:r>
            <a:rPr lang="ru-RU" dirty="0" smtClean="0"/>
            <a:t>Снижение продуктивности деятельности;</a:t>
          </a:r>
          <a:endParaRPr lang="ru-RU" dirty="0"/>
        </a:p>
      </dgm:t>
    </dgm:pt>
    <dgm:pt modelId="{AD3EB625-6CD5-47F1-B434-68DA08655FF8}" type="parTrans" cxnId="{748E18BA-0EC0-48BC-9233-B28488A6E0FA}">
      <dgm:prSet/>
      <dgm:spPr/>
      <dgm:t>
        <a:bodyPr/>
        <a:lstStyle/>
        <a:p>
          <a:endParaRPr lang="ru-RU"/>
        </a:p>
      </dgm:t>
    </dgm:pt>
    <dgm:pt modelId="{860A9851-76A1-488F-AC06-9C5050B6F8C9}" type="sibTrans" cxnId="{748E18BA-0EC0-48BC-9233-B28488A6E0FA}">
      <dgm:prSet/>
      <dgm:spPr/>
      <dgm:t>
        <a:bodyPr/>
        <a:lstStyle/>
        <a:p>
          <a:endParaRPr lang="ru-RU"/>
        </a:p>
      </dgm:t>
    </dgm:pt>
    <dgm:pt modelId="{7117A521-04AF-4893-A0A3-2D9C646EA125}">
      <dgm:prSet/>
      <dgm:spPr/>
      <dgm:t>
        <a:bodyPr/>
        <a:lstStyle/>
        <a:p>
          <a:pPr rtl="0"/>
          <a:r>
            <a:rPr lang="ru-RU" dirty="0" smtClean="0"/>
            <a:t>Обеднение</a:t>
          </a:r>
          <a:r>
            <a:rPr lang="en-US" dirty="0" smtClean="0"/>
            <a:t> </a:t>
          </a:r>
          <a:r>
            <a:rPr lang="ru-RU" dirty="0" smtClean="0"/>
            <a:t>влечений и явления “астенического дефекта” с вялостью, пассивностью и безынициативностью.</a:t>
          </a:r>
          <a:endParaRPr lang="ru-RU" dirty="0"/>
        </a:p>
      </dgm:t>
    </dgm:pt>
    <dgm:pt modelId="{5C212950-2FAC-435E-9510-CE1A0BDB50DA}" type="parTrans" cxnId="{6782E25A-5A8D-4D39-868D-AC5347D9B265}">
      <dgm:prSet/>
      <dgm:spPr/>
      <dgm:t>
        <a:bodyPr/>
        <a:lstStyle/>
        <a:p>
          <a:endParaRPr lang="ru-RU"/>
        </a:p>
      </dgm:t>
    </dgm:pt>
    <dgm:pt modelId="{0404E125-136C-4A13-9A83-240A6E6B48B0}" type="sibTrans" cxnId="{6782E25A-5A8D-4D39-868D-AC5347D9B265}">
      <dgm:prSet/>
      <dgm:spPr/>
      <dgm:t>
        <a:bodyPr/>
        <a:lstStyle/>
        <a:p>
          <a:endParaRPr lang="ru-RU"/>
        </a:p>
      </dgm:t>
    </dgm:pt>
    <dgm:pt modelId="{1458E180-ABA0-4FCC-A316-436D1404FBDF}" type="pres">
      <dgm:prSet presAssocID="{6D4C82CC-F4DC-4EFF-807C-58E6E388B8A2}" presName="Name0" presStyleCnt="0">
        <dgm:presLayoutVars>
          <dgm:chMax val="7"/>
          <dgm:dir/>
          <dgm:animLvl val="lvl"/>
          <dgm:resizeHandles val="exact"/>
        </dgm:presLayoutVars>
      </dgm:prSet>
      <dgm:spPr/>
      <dgm:t>
        <a:bodyPr/>
        <a:lstStyle/>
        <a:p>
          <a:endParaRPr lang="ru-RU"/>
        </a:p>
      </dgm:t>
    </dgm:pt>
    <dgm:pt modelId="{C235F612-0413-4B33-84BD-8BE0B090D3EC}" type="pres">
      <dgm:prSet presAssocID="{E9BCFF61-DF57-4AF0-A7F2-2761B29960E8}" presName="circle1" presStyleLbl="node1" presStyleIdx="0" presStyleCnt="1"/>
      <dgm:spPr/>
    </dgm:pt>
    <dgm:pt modelId="{3A9D06B6-32C7-459C-A31B-0B3FE0A15019}" type="pres">
      <dgm:prSet presAssocID="{E9BCFF61-DF57-4AF0-A7F2-2761B29960E8}" presName="space" presStyleCnt="0"/>
      <dgm:spPr/>
    </dgm:pt>
    <dgm:pt modelId="{6E73F18F-870C-4AFE-969E-60AFA42D3ECC}" type="pres">
      <dgm:prSet presAssocID="{E9BCFF61-DF57-4AF0-A7F2-2761B29960E8}" presName="rect1" presStyleLbl="alignAcc1" presStyleIdx="0" presStyleCnt="1"/>
      <dgm:spPr/>
      <dgm:t>
        <a:bodyPr/>
        <a:lstStyle/>
        <a:p>
          <a:endParaRPr lang="ru-RU"/>
        </a:p>
      </dgm:t>
    </dgm:pt>
    <dgm:pt modelId="{B3F0DB42-D0E9-41AC-8E53-7C414B0F9983}" type="pres">
      <dgm:prSet presAssocID="{E9BCFF61-DF57-4AF0-A7F2-2761B29960E8}" presName="rect1ParTx" presStyleLbl="alignAcc1" presStyleIdx="0" presStyleCnt="1">
        <dgm:presLayoutVars>
          <dgm:chMax val="1"/>
          <dgm:bulletEnabled val="1"/>
        </dgm:presLayoutVars>
      </dgm:prSet>
      <dgm:spPr/>
      <dgm:t>
        <a:bodyPr/>
        <a:lstStyle/>
        <a:p>
          <a:endParaRPr lang="ru-RU"/>
        </a:p>
      </dgm:t>
    </dgm:pt>
    <dgm:pt modelId="{7C1D6A2D-EBFD-438B-9205-558451C6CE89}" type="pres">
      <dgm:prSet presAssocID="{E9BCFF61-DF57-4AF0-A7F2-2761B29960E8}" presName="rect1ChTx" presStyleLbl="alignAcc1" presStyleIdx="0" presStyleCnt="1">
        <dgm:presLayoutVars>
          <dgm:bulletEnabled val="1"/>
        </dgm:presLayoutVars>
      </dgm:prSet>
      <dgm:spPr/>
      <dgm:t>
        <a:bodyPr/>
        <a:lstStyle/>
        <a:p>
          <a:endParaRPr lang="ru-RU"/>
        </a:p>
      </dgm:t>
    </dgm:pt>
  </dgm:ptLst>
  <dgm:cxnLst>
    <dgm:cxn modelId="{8430E85E-EFBB-4A20-9DF7-1D9CE5364FDB}" type="presOf" srcId="{7117A521-04AF-4893-A0A3-2D9C646EA125}" destId="{7C1D6A2D-EBFD-438B-9205-558451C6CE89}" srcOrd="0" destOrd="4" presId="urn:microsoft.com/office/officeart/2005/8/layout/target3"/>
    <dgm:cxn modelId="{CCA6FEAE-60D9-4E88-B7BD-674EB46AA4A7}" type="presOf" srcId="{9EE050BA-CE64-4960-8A61-DE05970E26E1}" destId="{7C1D6A2D-EBFD-438B-9205-558451C6CE89}" srcOrd="0" destOrd="2" presId="urn:microsoft.com/office/officeart/2005/8/layout/target3"/>
    <dgm:cxn modelId="{6782E25A-5A8D-4D39-868D-AC5347D9B265}" srcId="{E9BCFF61-DF57-4AF0-A7F2-2761B29960E8}" destId="{7117A521-04AF-4893-A0A3-2D9C646EA125}" srcOrd="4" destOrd="0" parTransId="{5C212950-2FAC-435E-9510-CE1A0BDB50DA}" sibTransId="{0404E125-136C-4A13-9A83-240A6E6B48B0}"/>
    <dgm:cxn modelId="{FAA15163-E141-43A5-AAB2-0D2A7FAB33D4}" srcId="{6D4C82CC-F4DC-4EFF-807C-58E6E388B8A2}" destId="{E9BCFF61-DF57-4AF0-A7F2-2761B29960E8}" srcOrd="0" destOrd="0" parTransId="{BF1C1481-E45D-4154-9C48-F15F3D31B497}" sibTransId="{5A340EEA-7AF2-4E2D-9AC8-465B5C551EDB}"/>
    <dgm:cxn modelId="{A2579E51-6837-4DE3-8658-D19322F4612A}" type="presOf" srcId="{46F6E44C-40E9-4A13-84FD-CB5C2B23E2C2}" destId="{7C1D6A2D-EBFD-438B-9205-558451C6CE89}" srcOrd="0" destOrd="0" presId="urn:microsoft.com/office/officeart/2005/8/layout/target3"/>
    <dgm:cxn modelId="{223E8B48-77B0-4C89-89D1-527498A968AB}" srcId="{E9BCFF61-DF57-4AF0-A7F2-2761B29960E8}" destId="{9EE050BA-CE64-4960-8A61-DE05970E26E1}" srcOrd="2" destOrd="0" parTransId="{25210117-E587-4C85-B837-71DEE9EC5CED}" sibTransId="{21BD31F2-3A64-4AC2-821D-00349AD7FD30}"/>
    <dgm:cxn modelId="{83B987F9-4871-4E5D-91D6-B979184BDCD9}" type="presOf" srcId="{36E50E0E-2C77-4CFC-9441-4A976A7E2EB2}" destId="{7C1D6A2D-EBFD-438B-9205-558451C6CE89}" srcOrd="0" destOrd="3" presId="urn:microsoft.com/office/officeart/2005/8/layout/target3"/>
    <dgm:cxn modelId="{6A281347-E5CE-4AE6-8DC9-8D77E2E00F67}" type="presOf" srcId="{12275DCD-3AE3-4758-9661-254E319BD37C}" destId="{7C1D6A2D-EBFD-438B-9205-558451C6CE89}" srcOrd="0" destOrd="1" presId="urn:microsoft.com/office/officeart/2005/8/layout/target3"/>
    <dgm:cxn modelId="{C364F132-1920-40D9-9292-F311E611158A}" type="presOf" srcId="{E9BCFF61-DF57-4AF0-A7F2-2761B29960E8}" destId="{B3F0DB42-D0E9-41AC-8E53-7C414B0F9983}" srcOrd="1" destOrd="0" presId="urn:microsoft.com/office/officeart/2005/8/layout/target3"/>
    <dgm:cxn modelId="{4AC76121-8493-4BC0-BE3B-8553B25C8366}" srcId="{E9BCFF61-DF57-4AF0-A7F2-2761B29960E8}" destId="{46F6E44C-40E9-4A13-84FD-CB5C2B23E2C2}" srcOrd="0" destOrd="0" parTransId="{2B20B4F9-A2F8-4F66-B05D-48D6559CE35F}" sibTransId="{2812CDAC-D1F2-4FA9-9038-C8F893FFFF9D}"/>
    <dgm:cxn modelId="{9B057343-0922-4086-BC00-9BE4EBF736FD}" type="presOf" srcId="{6D4C82CC-F4DC-4EFF-807C-58E6E388B8A2}" destId="{1458E180-ABA0-4FCC-A316-436D1404FBDF}" srcOrd="0" destOrd="0" presId="urn:microsoft.com/office/officeart/2005/8/layout/target3"/>
    <dgm:cxn modelId="{E44B78A6-A4D1-4160-BBD1-81CF382F5C27}" type="presOf" srcId="{E9BCFF61-DF57-4AF0-A7F2-2761B29960E8}" destId="{6E73F18F-870C-4AFE-969E-60AFA42D3ECC}" srcOrd="0" destOrd="0" presId="urn:microsoft.com/office/officeart/2005/8/layout/target3"/>
    <dgm:cxn modelId="{ACC70803-0467-4CAC-95F2-B937F8DA4086}" srcId="{E9BCFF61-DF57-4AF0-A7F2-2761B29960E8}" destId="{12275DCD-3AE3-4758-9661-254E319BD37C}" srcOrd="1" destOrd="0" parTransId="{05B90C96-EF38-45AD-855D-AD00F32BC82A}" sibTransId="{B4EF35A3-C6ED-4412-A18A-DE2471FF893D}"/>
    <dgm:cxn modelId="{748E18BA-0EC0-48BC-9233-B28488A6E0FA}" srcId="{E9BCFF61-DF57-4AF0-A7F2-2761B29960E8}" destId="{36E50E0E-2C77-4CFC-9441-4A976A7E2EB2}" srcOrd="3" destOrd="0" parTransId="{AD3EB625-6CD5-47F1-B434-68DA08655FF8}" sibTransId="{860A9851-76A1-488F-AC06-9C5050B6F8C9}"/>
    <dgm:cxn modelId="{9F8B711C-DAD9-46AD-8646-7A1441397939}" type="presParOf" srcId="{1458E180-ABA0-4FCC-A316-436D1404FBDF}" destId="{C235F612-0413-4B33-84BD-8BE0B090D3EC}" srcOrd="0" destOrd="0" presId="urn:microsoft.com/office/officeart/2005/8/layout/target3"/>
    <dgm:cxn modelId="{1D0EAA6C-C124-4AEA-AE2D-6F90A7BD9A10}" type="presParOf" srcId="{1458E180-ABA0-4FCC-A316-436D1404FBDF}" destId="{3A9D06B6-32C7-459C-A31B-0B3FE0A15019}" srcOrd="1" destOrd="0" presId="urn:microsoft.com/office/officeart/2005/8/layout/target3"/>
    <dgm:cxn modelId="{4B3396B4-7913-4493-A687-3F2214E9BEBB}" type="presParOf" srcId="{1458E180-ABA0-4FCC-A316-436D1404FBDF}" destId="{6E73F18F-870C-4AFE-969E-60AFA42D3ECC}" srcOrd="2" destOrd="0" presId="urn:microsoft.com/office/officeart/2005/8/layout/target3"/>
    <dgm:cxn modelId="{3E0125C4-C2D2-4CAE-A1B3-18B71C760E1C}" type="presParOf" srcId="{1458E180-ABA0-4FCC-A316-436D1404FBDF}" destId="{B3F0DB42-D0E9-41AC-8E53-7C414B0F9983}" srcOrd="3" destOrd="0" presId="urn:microsoft.com/office/officeart/2005/8/layout/target3"/>
    <dgm:cxn modelId="{EFC92916-A111-4946-9B61-B0B4BE3B797A}" type="presParOf" srcId="{1458E180-ABA0-4FCC-A316-436D1404FBDF}" destId="{7C1D6A2D-EBFD-438B-9205-558451C6CE89}" srcOrd="4" destOrd="0" presId="urn:microsoft.com/office/officeart/2005/8/layout/targe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C471284-FA16-4164-86DE-8711BED82E1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ru-RU"/>
        </a:p>
      </dgm:t>
    </dgm:pt>
    <dgm:pt modelId="{E7D0FE3A-73E7-4817-B94F-5A9221C51F87}">
      <dgm:prSet/>
      <dgm:spPr>
        <a:gradFill rotWithShape="0">
          <a:gsLst>
            <a:gs pos="0">
              <a:schemeClr val="accent1"/>
            </a:gs>
            <a:gs pos="100000">
              <a:schemeClr val="accent6">
                <a:lumMod val="64000"/>
                <a:lumOff val="36000"/>
              </a:schemeClr>
            </a:gs>
          </a:gsLst>
          <a:path path="circle">
            <a:fillToRect l="50000" t="100000" r="100000" b="50000"/>
          </a:path>
        </a:gradFill>
      </dgm:spPr>
      <dgm:t>
        <a:bodyPr/>
        <a:lstStyle/>
        <a:p>
          <a:pPr algn="l" rtl="0"/>
          <a:r>
            <a:rPr lang="ru-RU" b="1" dirty="0" err="1" smtClean="0"/>
            <a:t>Псевдопсихопатические</a:t>
          </a:r>
          <a:r>
            <a:rPr lang="ru-RU" b="1" dirty="0" smtClean="0"/>
            <a:t> расстройства</a:t>
          </a:r>
          <a:endParaRPr lang="ru-RU" dirty="0"/>
        </a:p>
      </dgm:t>
    </dgm:pt>
    <dgm:pt modelId="{0B1F8518-FA52-4F2A-931C-60130404E2F1}" type="parTrans" cxnId="{67E1456F-DA52-4A96-800E-B9487849923F}">
      <dgm:prSet/>
      <dgm:spPr/>
      <dgm:t>
        <a:bodyPr/>
        <a:lstStyle/>
        <a:p>
          <a:endParaRPr lang="ru-RU"/>
        </a:p>
      </dgm:t>
    </dgm:pt>
    <dgm:pt modelId="{72E390EF-E535-499D-AB30-BCEF4C8241AE}" type="sibTrans" cxnId="{67E1456F-DA52-4A96-800E-B9487849923F}">
      <dgm:prSet/>
      <dgm:spPr/>
      <dgm:t>
        <a:bodyPr/>
        <a:lstStyle/>
        <a:p>
          <a:endParaRPr lang="ru-RU"/>
        </a:p>
      </dgm:t>
    </dgm:pt>
    <dgm:pt modelId="{5EB1A219-41F8-4BFD-8DA7-FFA6F33F0CDB}">
      <dgm:prSet/>
      <dgm:spPr>
        <a:gradFill rotWithShape="0">
          <a:gsLst>
            <a:gs pos="0">
              <a:schemeClr val="accent1"/>
            </a:gs>
            <a:gs pos="100000">
              <a:srgbClr val="FFFF00">
                <a:lumMod val="74000"/>
              </a:srgbClr>
            </a:gs>
          </a:gsLst>
          <a:path path="circle">
            <a:fillToRect l="50000" t="100000" r="100000" b="50000"/>
          </a:path>
        </a:gradFill>
      </dgm:spPr>
      <dgm:t>
        <a:bodyPr/>
        <a:lstStyle/>
        <a:p>
          <a:pPr algn="l" rtl="0"/>
          <a:r>
            <a:rPr lang="ru-RU" b="1" dirty="0" smtClean="0"/>
            <a:t>Псевдоневротические расстройства</a:t>
          </a:r>
          <a:endParaRPr lang="ru-RU" dirty="0"/>
        </a:p>
      </dgm:t>
    </dgm:pt>
    <dgm:pt modelId="{EE32AE02-7C28-4FAF-9796-C3253118BDE7}" type="parTrans" cxnId="{8686E7C2-49CE-490C-838E-060E8D1B1826}">
      <dgm:prSet/>
      <dgm:spPr/>
      <dgm:t>
        <a:bodyPr/>
        <a:lstStyle/>
        <a:p>
          <a:endParaRPr lang="ru-RU"/>
        </a:p>
      </dgm:t>
    </dgm:pt>
    <dgm:pt modelId="{E406E057-40BB-4FA5-A71D-76A09DFF4DD1}" type="sibTrans" cxnId="{8686E7C2-49CE-490C-838E-060E8D1B1826}">
      <dgm:prSet/>
      <dgm:spPr/>
      <dgm:t>
        <a:bodyPr/>
        <a:lstStyle/>
        <a:p>
          <a:endParaRPr lang="ru-RU"/>
        </a:p>
      </dgm:t>
    </dgm:pt>
    <dgm:pt modelId="{46486547-6226-4EF3-BC11-85A1934923BD}" type="pres">
      <dgm:prSet presAssocID="{DC471284-FA16-4164-86DE-8711BED82E13}" presName="linear" presStyleCnt="0">
        <dgm:presLayoutVars>
          <dgm:animLvl val="lvl"/>
          <dgm:resizeHandles val="exact"/>
        </dgm:presLayoutVars>
      </dgm:prSet>
      <dgm:spPr/>
      <dgm:t>
        <a:bodyPr/>
        <a:lstStyle/>
        <a:p>
          <a:endParaRPr lang="ru-RU"/>
        </a:p>
      </dgm:t>
    </dgm:pt>
    <dgm:pt modelId="{BC74BFAB-3BF6-4B8D-ADD9-E46E472D3BA0}" type="pres">
      <dgm:prSet presAssocID="{E7D0FE3A-73E7-4817-B94F-5A9221C51F87}" presName="parentText" presStyleLbl="node1" presStyleIdx="0" presStyleCnt="2">
        <dgm:presLayoutVars>
          <dgm:chMax val="0"/>
          <dgm:bulletEnabled val="1"/>
        </dgm:presLayoutVars>
      </dgm:prSet>
      <dgm:spPr/>
      <dgm:t>
        <a:bodyPr/>
        <a:lstStyle/>
        <a:p>
          <a:endParaRPr lang="ru-RU"/>
        </a:p>
      </dgm:t>
    </dgm:pt>
    <dgm:pt modelId="{8134778C-F08E-49CE-9648-59116748071C}" type="pres">
      <dgm:prSet presAssocID="{72E390EF-E535-499D-AB30-BCEF4C8241AE}" presName="spacer" presStyleCnt="0"/>
      <dgm:spPr/>
    </dgm:pt>
    <dgm:pt modelId="{51A7FD46-3E46-477E-A964-E959BFCEF9BC}" type="pres">
      <dgm:prSet presAssocID="{5EB1A219-41F8-4BFD-8DA7-FFA6F33F0CDB}" presName="parentText" presStyleLbl="node1" presStyleIdx="1" presStyleCnt="2">
        <dgm:presLayoutVars>
          <dgm:chMax val="0"/>
          <dgm:bulletEnabled val="1"/>
        </dgm:presLayoutVars>
      </dgm:prSet>
      <dgm:spPr/>
      <dgm:t>
        <a:bodyPr/>
        <a:lstStyle/>
        <a:p>
          <a:endParaRPr lang="ru-RU"/>
        </a:p>
      </dgm:t>
    </dgm:pt>
  </dgm:ptLst>
  <dgm:cxnLst>
    <dgm:cxn modelId="{9B4291DB-9FE1-4A1E-87D5-B5A60FED2B75}" type="presOf" srcId="{DC471284-FA16-4164-86DE-8711BED82E13}" destId="{46486547-6226-4EF3-BC11-85A1934923BD}" srcOrd="0" destOrd="0" presId="urn:microsoft.com/office/officeart/2005/8/layout/vList2"/>
    <dgm:cxn modelId="{8686E7C2-49CE-490C-838E-060E8D1B1826}" srcId="{DC471284-FA16-4164-86DE-8711BED82E13}" destId="{5EB1A219-41F8-4BFD-8DA7-FFA6F33F0CDB}" srcOrd="1" destOrd="0" parTransId="{EE32AE02-7C28-4FAF-9796-C3253118BDE7}" sibTransId="{E406E057-40BB-4FA5-A71D-76A09DFF4DD1}"/>
    <dgm:cxn modelId="{5CD81F2E-EA39-4113-811D-12787479B09B}" type="presOf" srcId="{E7D0FE3A-73E7-4817-B94F-5A9221C51F87}" destId="{BC74BFAB-3BF6-4B8D-ADD9-E46E472D3BA0}" srcOrd="0" destOrd="0" presId="urn:microsoft.com/office/officeart/2005/8/layout/vList2"/>
    <dgm:cxn modelId="{67E1456F-DA52-4A96-800E-B9487849923F}" srcId="{DC471284-FA16-4164-86DE-8711BED82E13}" destId="{E7D0FE3A-73E7-4817-B94F-5A9221C51F87}" srcOrd="0" destOrd="0" parTransId="{0B1F8518-FA52-4F2A-931C-60130404E2F1}" sibTransId="{72E390EF-E535-499D-AB30-BCEF4C8241AE}"/>
    <dgm:cxn modelId="{339790A5-61E5-419E-81C7-780B5469E5AC}" type="presOf" srcId="{5EB1A219-41F8-4BFD-8DA7-FFA6F33F0CDB}" destId="{51A7FD46-3E46-477E-A964-E959BFCEF9BC}" srcOrd="0" destOrd="0" presId="urn:microsoft.com/office/officeart/2005/8/layout/vList2"/>
    <dgm:cxn modelId="{3D8DF93C-996C-4307-9FF1-A11B305D5C3A}" type="presParOf" srcId="{46486547-6226-4EF3-BC11-85A1934923BD}" destId="{BC74BFAB-3BF6-4B8D-ADD9-E46E472D3BA0}" srcOrd="0" destOrd="0" presId="urn:microsoft.com/office/officeart/2005/8/layout/vList2"/>
    <dgm:cxn modelId="{5F603D6A-A899-4EF0-932E-839E680DD4A9}" type="presParOf" srcId="{46486547-6226-4EF3-BC11-85A1934923BD}" destId="{8134778C-F08E-49CE-9648-59116748071C}" srcOrd="1" destOrd="0" presId="urn:microsoft.com/office/officeart/2005/8/layout/vList2"/>
    <dgm:cxn modelId="{707A81E9-D5D3-40D2-A0AC-89860ED056CA}" type="presParOf" srcId="{46486547-6226-4EF3-BC11-85A1934923BD}" destId="{51A7FD46-3E46-477E-A964-E959BFCEF9BC}" srcOrd="2"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8D44582-FD6C-449B-9713-7A9C2AD8853A}" type="doc">
      <dgm:prSet loTypeId="urn:microsoft.com/office/officeart/2005/8/layout/hProcess9" loCatId="process" qsTypeId="urn:microsoft.com/office/officeart/2005/8/quickstyle/3d1" qsCatId="3D" csTypeId="urn:microsoft.com/office/officeart/2005/8/colors/colorful5" csCatId="colorful"/>
      <dgm:spPr/>
      <dgm:t>
        <a:bodyPr/>
        <a:lstStyle/>
        <a:p>
          <a:endParaRPr lang="ru-RU"/>
        </a:p>
      </dgm:t>
    </dgm:pt>
    <dgm:pt modelId="{9F61C20D-9F16-4C91-8E0E-926EA3293D3D}">
      <dgm:prSet/>
      <dgm:spPr/>
      <dgm:t>
        <a:bodyPr/>
        <a:lstStyle/>
        <a:p>
          <a:pPr rtl="0"/>
          <a:r>
            <a:rPr lang="ru-RU" smtClean="0"/>
            <a:t>1й – психофармакотерапия параллельно с мероприятиями реабилитации. </a:t>
          </a:r>
          <a:endParaRPr lang="ru-RU"/>
        </a:p>
      </dgm:t>
    </dgm:pt>
    <dgm:pt modelId="{668AA1E8-8C13-4892-95A4-FFC3323DC1AF}" type="parTrans" cxnId="{B78FB338-0FC7-474E-AC77-6A5F4C035A70}">
      <dgm:prSet/>
      <dgm:spPr/>
      <dgm:t>
        <a:bodyPr/>
        <a:lstStyle/>
        <a:p>
          <a:endParaRPr lang="ru-RU"/>
        </a:p>
      </dgm:t>
    </dgm:pt>
    <dgm:pt modelId="{37C6D76D-A9F5-4E52-AEBF-9FD5B1598CDE}" type="sibTrans" cxnId="{B78FB338-0FC7-474E-AC77-6A5F4C035A70}">
      <dgm:prSet/>
      <dgm:spPr/>
      <dgm:t>
        <a:bodyPr/>
        <a:lstStyle/>
        <a:p>
          <a:endParaRPr lang="ru-RU"/>
        </a:p>
      </dgm:t>
    </dgm:pt>
    <dgm:pt modelId="{6DB152DA-4A8C-485D-96A9-D358FBF3B667}">
      <dgm:prSet/>
      <dgm:spPr/>
      <dgm:t>
        <a:bodyPr/>
        <a:lstStyle/>
        <a:p>
          <a:pPr rtl="0"/>
          <a:r>
            <a:rPr lang="ru-RU" smtClean="0"/>
            <a:t>2й – на 1й план выходят мероприятия социальной реабилитации.</a:t>
          </a:r>
          <a:endParaRPr lang="ru-RU"/>
        </a:p>
      </dgm:t>
    </dgm:pt>
    <dgm:pt modelId="{0665D691-5A22-457A-AC8A-E761C82870E3}" type="parTrans" cxnId="{EED9B64B-95AC-468C-8A7B-6A4AE137CE47}">
      <dgm:prSet/>
      <dgm:spPr/>
      <dgm:t>
        <a:bodyPr/>
        <a:lstStyle/>
        <a:p>
          <a:endParaRPr lang="ru-RU"/>
        </a:p>
      </dgm:t>
    </dgm:pt>
    <dgm:pt modelId="{8526A278-123A-4C88-90DC-35447777BCFC}" type="sibTrans" cxnId="{EED9B64B-95AC-468C-8A7B-6A4AE137CE47}">
      <dgm:prSet/>
      <dgm:spPr/>
      <dgm:t>
        <a:bodyPr/>
        <a:lstStyle/>
        <a:p>
          <a:endParaRPr lang="ru-RU"/>
        </a:p>
      </dgm:t>
    </dgm:pt>
    <dgm:pt modelId="{4BFD5163-3FE8-4D55-AA0E-1777E57B59C9}">
      <dgm:prSet/>
      <dgm:spPr/>
      <dgm:t>
        <a:bodyPr/>
        <a:lstStyle/>
        <a:p>
          <a:pPr rtl="0"/>
          <a:r>
            <a:rPr lang="ru-RU" smtClean="0"/>
            <a:t>3й – восстановление отношений с окружающей средой.</a:t>
          </a:r>
          <a:endParaRPr lang="ru-RU"/>
        </a:p>
      </dgm:t>
    </dgm:pt>
    <dgm:pt modelId="{7BD85FFD-38C4-477C-B2F2-C34F0AF62853}" type="parTrans" cxnId="{6D1FC41C-1071-4CD8-904F-11829C657E45}">
      <dgm:prSet/>
      <dgm:spPr/>
      <dgm:t>
        <a:bodyPr/>
        <a:lstStyle/>
        <a:p>
          <a:endParaRPr lang="ru-RU"/>
        </a:p>
      </dgm:t>
    </dgm:pt>
    <dgm:pt modelId="{16258C8E-017B-4A4E-AA73-301DABA2BE2D}" type="sibTrans" cxnId="{6D1FC41C-1071-4CD8-904F-11829C657E45}">
      <dgm:prSet/>
      <dgm:spPr/>
      <dgm:t>
        <a:bodyPr/>
        <a:lstStyle/>
        <a:p>
          <a:endParaRPr lang="ru-RU"/>
        </a:p>
      </dgm:t>
    </dgm:pt>
    <dgm:pt modelId="{96CF768F-0CE3-4CC0-98A8-B502B39470B4}" type="pres">
      <dgm:prSet presAssocID="{B8D44582-FD6C-449B-9713-7A9C2AD8853A}" presName="CompostProcess" presStyleCnt="0">
        <dgm:presLayoutVars>
          <dgm:dir/>
          <dgm:resizeHandles val="exact"/>
        </dgm:presLayoutVars>
      </dgm:prSet>
      <dgm:spPr/>
      <dgm:t>
        <a:bodyPr/>
        <a:lstStyle/>
        <a:p>
          <a:endParaRPr lang="ru-RU"/>
        </a:p>
      </dgm:t>
    </dgm:pt>
    <dgm:pt modelId="{22FC42CD-C3C0-4C8F-8611-D328C7B23D45}" type="pres">
      <dgm:prSet presAssocID="{B8D44582-FD6C-449B-9713-7A9C2AD8853A}" presName="arrow" presStyleLbl="bgShp" presStyleIdx="0" presStyleCnt="1"/>
      <dgm:spPr/>
    </dgm:pt>
    <dgm:pt modelId="{6C618533-A243-4793-8EE5-43744E9AB790}" type="pres">
      <dgm:prSet presAssocID="{B8D44582-FD6C-449B-9713-7A9C2AD8853A}" presName="linearProcess" presStyleCnt="0"/>
      <dgm:spPr/>
    </dgm:pt>
    <dgm:pt modelId="{B146CDC7-FA04-42D8-B7CE-943FD7173554}" type="pres">
      <dgm:prSet presAssocID="{9F61C20D-9F16-4C91-8E0E-926EA3293D3D}" presName="textNode" presStyleLbl="node1" presStyleIdx="0" presStyleCnt="3">
        <dgm:presLayoutVars>
          <dgm:bulletEnabled val="1"/>
        </dgm:presLayoutVars>
      </dgm:prSet>
      <dgm:spPr/>
      <dgm:t>
        <a:bodyPr/>
        <a:lstStyle/>
        <a:p>
          <a:endParaRPr lang="ru-RU"/>
        </a:p>
      </dgm:t>
    </dgm:pt>
    <dgm:pt modelId="{F9C68C95-F926-4AEA-928C-A3266D3CB84C}" type="pres">
      <dgm:prSet presAssocID="{37C6D76D-A9F5-4E52-AEBF-9FD5B1598CDE}" presName="sibTrans" presStyleCnt="0"/>
      <dgm:spPr/>
    </dgm:pt>
    <dgm:pt modelId="{09177785-634E-4E18-8A58-C8DF43A0FBDF}" type="pres">
      <dgm:prSet presAssocID="{6DB152DA-4A8C-485D-96A9-D358FBF3B667}" presName="textNode" presStyleLbl="node1" presStyleIdx="1" presStyleCnt="3">
        <dgm:presLayoutVars>
          <dgm:bulletEnabled val="1"/>
        </dgm:presLayoutVars>
      </dgm:prSet>
      <dgm:spPr/>
      <dgm:t>
        <a:bodyPr/>
        <a:lstStyle/>
        <a:p>
          <a:endParaRPr lang="ru-RU"/>
        </a:p>
      </dgm:t>
    </dgm:pt>
    <dgm:pt modelId="{3E441488-A6DF-48D3-AC63-B5894C839E99}" type="pres">
      <dgm:prSet presAssocID="{8526A278-123A-4C88-90DC-35447777BCFC}" presName="sibTrans" presStyleCnt="0"/>
      <dgm:spPr/>
    </dgm:pt>
    <dgm:pt modelId="{DB951BB0-12A5-49FD-9824-DB17611BF3FA}" type="pres">
      <dgm:prSet presAssocID="{4BFD5163-3FE8-4D55-AA0E-1777E57B59C9}" presName="textNode" presStyleLbl="node1" presStyleIdx="2" presStyleCnt="3">
        <dgm:presLayoutVars>
          <dgm:bulletEnabled val="1"/>
        </dgm:presLayoutVars>
      </dgm:prSet>
      <dgm:spPr/>
      <dgm:t>
        <a:bodyPr/>
        <a:lstStyle/>
        <a:p>
          <a:endParaRPr lang="ru-RU"/>
        </a:p>
      </dgm:t>
    </dgm:pt>
  </dgm:ptLst>
  <dgm:cxnLst>
    <dgm:cxn modelId="{46BF2664-F895-48C9-A2E5-044A31A400FD}" type="presOf" srcId="{B8D44582-FD6C-449B-9713-7A9C2AD8853A}" destId="{96CF768F-0CE3-4CC0-98A8-B502B39470B4}" srcOrd="0" destOrd="0" presId="urn:microsoft.com/office/officeart/2005/8/layout/hProcess9"/>
    <dgm:cxn modelId="{EED9B64B-95AC-468C-8A7B-6A4AE137CE47}" srcId="{B8D44582-FD6C-449B-9713-7A9C2AD8853A}" destId="{6DB152DA-4A8C-485D-96A9-D358FBF3B667}" srcOrd="1" destOrd="0" parTransId="{0665D691-5A22-457A-AC8A-E761C82870E3}" sibTransId="{8526A278-123A-4C88-90DC-35447777BCFC}"/>
    <dgm:cxn modelId="{B78FB338-0FC7-474E-AC77-6A5F4C035A70}" srcId="{B8D44582-FD6C-449B-9713-7A9C2AD8853A}" destId="{9F61C20D-9F16-4C91-8E0E-926EA3293D3D}" srcOrd="0" destOrd="0" parTransId="{668AA1E8-8C13-4892-95A4-FFC3323DC1AF}" sibTransId="{37C6D76D-A9F5-4E52-AEBF-9FD5B1598CDE}"/>
    <dgm:cxn modelId="{8A0724EA-F161-45A3-BB1C-1CC551FFAD58}" type="presOf" srcId="{4BFD5163-3FE8-4D55-AA0E-1777E57B59C9}" destId="{DB951BB0-12A5-49FD-9824-DB17611BF3FA}" srcOrd="0" destOrd="0" presId="urn:microsoft.com/office/officeart/2005/8/layout/hProcess9"/>
    <dgm:cxn modelId="{ACEF589E-10CE-4B5D-B533-C7A2F888AAB1}" type="presOf" srcId="{6DB152DA-4A8C-485D-96A9-D358FBF3B667}" destId="{09177785-634E-4E18-8A58-C8DF43A0FBDF}" srcOrd="0" destOrd="0" presId="urn:microsoft.com/office/officeart/2005/8/layout/hProcess9"/>
    <dgm:cxn modelId="{6D1FC41C-1071-4CD8-904F-11829C657E45}" srcId="{B8D44582-FD6C-449B-9713-7A9C2AD8853A}" destId="{4BFD5163-3FE8-4D55-AA0E-1777E57B59C9}" srcOrd="2" destOrd="0" parTransId="{7BD85FFD-38C4-477C-B2F2-C34F0AF62853}" sibTransId="{16258C8E-017B-4A4E-AA73-301DABA2BE2D}"/>
    <dgm:cxn modelId="{52D5519C-F95A-4667-8EAB-01D9E44E59B7}" type="presOf" srcId="{9F61C20D-9F16-4C91-8E0E-926EA3293D3D}" destId="{B146CDC7-FA04-42D8-B7CE-943FD7173554}" srcOrd="0" destOrd="0" presId="urn:microsoft.com/office/officeart/2005/8/layout/hProcess9"/>
    <dgm:cxn modelId="{F9E6B529-95CA-4A21-B0C8-93DEE4FB655E}" type="presParOf" srcId="{96CF768F-0CE3-4CC0-98A8-B502B39470B4}" destId="{22FC42CD-C3C0-4C8F-8611-D328C7B23D45}" srcOrd="0" destOrd="0" presId="urn:microsoft.com/office/officeart/2005/8/layout/hProcess9"/>
    <dgm:cxn modelId="{F747FB50-2665-4CE1-BDF6-27B5FF35183B}" type="presParOf" srcId="{96CF768F-0CE3-4CC0-98A8-B502B39470B4}" destId="{6C618533-A243-4793-8EE5-43744E9AB790}" srcOrd="1" destOrd="0" presId="urn:microsoft.com/office/officeart/2005/8/layout/hProcess9"/>
    <dgm:cxn modelId="{F81BBF0B-8139-4611-B56A-0E237375F300}" type="presParOf" srcId="{6C618533-A243-4793-8EE5-43744E9AB790}" destId="{B146CDC7-FA04-42D8-B7CE-943FD7173554}" srcOrd="0" destOrd="0" presId="urn:microsoft.com/office/officeart/2005/8/layout/hProcess9"/>
    <dgm:cxn modelId="{479FE3E0-0CB0-4598-AACD-91BBD3086693}" type="presParOf" srcId="{6C618533-A243-4793-8EE5-43744E9AB790}" destId="{F9C68C95-F926-4AEA-928C-A3266D3CB84C}" srcOrd="1" destOrd="0" presId="urn:microsoft.com/office/officeart/2005/8/layout/hProcess9"/>
    <dgm:cxn modelId="{FCA56B62-6F9B-4B6C-949B-9401F4CC5BAB}" type="presParOf" srcId="{6C618533-A243-4793-8EE5-43744E9AB790}" destId="{09177785-634E-4E18-8A58-C8DF43A0FBDF}" srcOrd="2" destOrd="0" presId="urn:microsoft.com/office/officeart/2005/8/layout/hProcess9"/>
    <dgm:cxn modelId="{5EDE3350-96E6-405D-8459-D5FEAF7E7ED6}" type="presParOf" srcId="{6C618533-A243-4793-8EE5-43744E9AB790}" destId="{3E441488-A6DF-48D3-AC63-B5894C839E99}" srcOrd="3" destOrd="0" presId="urn:microsoft.com/office/officeart/2005/8/layout/hProcess9"/>
    <dgm:cxn modelId="{CAFCE6FD-10F5-47D7-9036-A9CAD3790DBF}" type="presParOf" srcId="{6C618533-A243-4793-8EE5-43744E9AB790}" destId="{DB951BB0-12A5-49FD-9824-DB17611BF3FA}" srcOrd="4" destOrd="0" presId="urn:microsoft.com/office/officeart/2005/8/layout/hProcess9"/>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A2BE379-C5E1-4E07-9959-AB8D9DD5D315}" type="datetimeFigureOut">
              <a:rPr lang="ru-RU" smtClean="0"/>
              <a:pPr/>
              <a:t>05.03.2019</a:t>
            </a:fld>
            <a:endParaRPr lang="ru-RU"/>
          </a:p>
        </p:txBody>
      </p:sp>
      <p:sp>
        <p:nvSpPr>
          <p:cNvPr id="4" name="Образ слайда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7CCBDA0-487A-4D96-9176-2129AAB71B0B}" type="slidenum">
              <a:rPr lang="ru-RU" smtClean="0"/>
              <a:pPr/>
              <a:t>‹#›</a:t>
            </a:fld>
            <a:endParaRPr lang="ru-RU"/>
          </a:p>
        </p:txBody>
      </p:sp>
    </p:spTree>
    <p:extLst>
      <p:ext uri="{BB962C8B-B14F-4D97-AF65-F5344CB8AC3E}">
        <p14:creationId xmlns:p14="http://schemas.microsoft.com/office/powerpoint/2010/main" xmlns="" val="1176077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u="none" strike="noStrike" kern="1200" baseline="0" dirty="0" smtClean="0">
                <a:solidFill>
                  <a:schemeClr val="tx1"/>
                </a:solidFill>
                <a:latin typeface="+mn-lt"/>
                <a:ea typeface="+mn-ea"/>
                <a:cs typeface="+mn-cs"/>
              </a:rPr>
              <a:t>В МКБ-10 подкласс F21- «шизотипическое расстройство» рассматривается как диагноз, не рекомендуемый для частого использования; если прогрессирование болезни приводит к появлению отчетливых признаков психоза, диагноз следует поменять на одну из типичных форм шизофрении. Однако в отечественной практике он применяется достаточно часто. Отношение больных и врачей к шизотипическому расстройству достаточно позитивное. Этот диагноз меньше «пугает» пациентов, медиков и родственников.</a:t>
            </a:r>
          </a:p>
          <a:p>
            <a:endParaRPr lang="ru-RU"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Шизотипическое расстройство проявляется исключительно симптомами невротического уровня. Расстройства мышления ограничиваются навязчивостями и сверхценными идеями и никогда не перерастают в бред. Иногда возникают сенестопатии но отчетливых галлюцинаций выявить не удается. </a:t>
            </a:r>
            <a:endParaRPr lang="en-GB"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Колебания настроения также не выражены (</a:t>
            </a:r>
            <a:r>
              <a:rPr lang="ru-RU" sz="1200" b="0" i="0" u="none" strike="noStrike" kern="1200" baseline="0" dirty="0" err="1" smtClean="0">
                <a:solidFill>
                  <a:schemeClr val="tx1"/>
                </a:solidFill>
                <a:latin typeface="+mn-lt"/>
                <a:ea typeface="+mn-ea"/>
                <a:cs typeface="+mn-cs"/>
              </a:rPr>
              <a:t>субдепрессия</a:t>
            </a:r>
            <a:r>
              <a:rPr lang="ru-RU" sz="1200" b="0" i="0" u="none" strike="noStrike" kern="1200" baseline="0" dirty="0" smtClean="0">
                <a:solidFill>
                  <a:schemeClr val="tx1"/>
                </a:solidFill>
                <a:latin typeface="+mn-lt"/>
                <a:ea typeface="+mn-ea"/>
                <a:cs typeface="+mn-cs"/>
              </a:rPr>
              <a:t>, циклотимия). Обычно сохраняется понимание критика к своему состоянию, это становится причиной тягостных переживаний по поводу собственной неполноценности. Возникает чувство утраты своего прежнего Я (деперсонализация). Общение</a:t>
            </a:r>
            <a:r>
              <a:rPr lang="ru-RU" sz="1200" b="1"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с окружающими (и близкими) часто не приносит облегчения, поскольку остается чувство взаимного непонимания. </a:t>
            </a:r>
            <a:endParaRPr lang="en-GB"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Нарастание негативных симптомов приводит к потере прежних связей, снижению производительности на работе. Со временем больные становятся спокойнее, равнодушны</a:t>
            </a:r>
            <a:r>
              <a:rPr lang="ru-RU" sz="1200" b="1"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к своей болезни, свыкаются с ней, спокойно относятся к оформлению инвалидности. </a:t>
            </a:r>
            <a:endParaRPr lang="en-GB"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Полной апатии и бездеятельности не отмечается никогда, на фоне обшей низкой продуктивности многие больные сохраняют несколько увлечений, которым уделяют все свое время - чтение, коллекционирование, изучение религиозной литературы, спортивное оздоровление, употребление алкоголя. </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baseline="0" dirty="0" smtClean="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C7CCBDA0-487A-4D96-9176-2129AAB71B0B}" type="slidenum">
              <a:rPr lang="ru-RU" smtClean="0"/>
              <a:pPr/>
              <a:t>1</a:t>
            </a:fld>
            <a:endParaRPr lang="ru-RU"/>
          </a:p>
        </p:txBody>
      </p:sp>
    </p:spTree>
    <p:extLst>
      <p:ext uri="{BB962C8B-B14F-4D97-AF65-F5344CB8AC3E}">
        <p14:creationId xmlns:p14="http://schemas.microsoft.com/office/powerpoint/2010/main" xmlns="" val="4029328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Статика </a:t>
            </a:r>
            <a:r>
              <a:rPr lang="ru-RU" dirty="0" err="1" smtClean="0"/>
              <a:t>псевдопсихопатических</a:t>
            </a:r>
            <a:r>
              <a:rPr lang="ru-RU" dirty="0" smtClean="0"/>
              <a:t> состояний определяется следующими особенностями:</a:t>
            </a:r>
          </a:p>
          <a:p>
            <a:endParaRPr lang="ru-RU" dirty="0" smtClean="0"/>
          </a:p>
          <a:p>
            <a:pPr marL="1085850" lvl="2" indent="-171450" rtl="0">
              <a:buFont typeface="Wingdings" panose="05000000000000000000" pitchFamily="2" charset="2"/>
              <a:buChar char="§"/>
            </a:pPr>
            <a:r>
              <a:rPr lang="ru-RU" dirty="0" smtClean="0"/>
              <a:t>Стойкость и тотальность психопатических проявлений (не ограничиваясь отдельными свойствами, эти проявления определяют всю структуру личности); </a:t>
            </a:r>
          </a:p>
          <a:p>
            <a:pPr marL="1085850" lvl="2" indent="-171450" rtl="0">
              <a:buFont typeface="Wingdings" panose="05000000000000000000" pitchFamily="2" charset="2"/>
              <a:buChar char="§"/>
            </a:pPr>
            <a:r>
              <a:rPr lang="ru-RU" dirty="0" smtClean="0"/>
              <a:t>Типологическая сопоставимость с конституциональными аномалиями; </a:t>
            </a:r>
          </a:p>
          <a:p>
            <a:pPr marL="1085850" lvl="2" indent="-171450" rtl="0">
              <a:buFont typeface="Wingdings" panose="05000000000000000000" pitchFamily="2" charset="2"/>
              <a:buChar char="§"/>
            </a:pPr>
            <a:r>
              <a:rPr lang="ru-RU" dirty="0" smtClean="0"/>
              <a:t>Отсутствие признаков выраженного интеллектуального снижения; </a:t>
            </a:r>
          </a:p>
          <a:p>
            <a:pPr marL="1085850" lvl="2" indent="-171450" rtl="0">
              <a:buFont typeface="Wingdings" panose="05000000000000000000" pitchFamily="2" charset="2"/>
              <a:buChar char="§"/>
            </a:pPr>
            <a:r>
              <a:rPr lang="ru-RU" dirty="0" smtClean="0"/>
              <a:t>Сохраняющаяся, несмотря на однообразие аффективного фона и эмоциональную </a:t>
            </a:r>
            <a:r>
              <a:rPr lang="ru-RU" dirty="0" err="1" smtClean="0"/>
              <a:t>нивелированность</a:t>
            </a:r>
            <a:r>
              <a:rPr lang="ru-RU" dirty="0" smtClean="0"/>
              <a:t>, активность, обеспечивающая удовлетворительную социальную адаптацию.</a:t>
            </a:r>
          </a:p>
          <a:p>
            <a:endParaRPr lang="ru-RU"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10</a:t>
            </a:fld>
            <a:endParaRPr lang="ru-RU"/>
          </a:p>
        </p:txBody>
      </p:sp>
    </p:spTree>
    <p:extLst>
      <p:ext uri="{BB962C8B-B14F-4D97-AF65-F5344CB8AC3E}">
        <p14:creationId xmlns:p14="http://schemas.microsoft.com/office/powerpoint/2010/main" xmlns="" val="3774583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Динамика </a:t>
            </a:r>
            <a:r>
              <a:rPr lang="ru-RU" dirty="0" err="1" smtClean="0"/>
              <a:t>психопатоподобных</a:t>
            </a:r>
            <a:r>
              <a:rPr lang="ru-RU" dirty="0" smtClean="0"/>
              <a:t> расстройств, </a:t>
            </a:r>
            <a:r>
              <a:rPr lang="ru-RU" dirty="0" smtClean="0"/>
              <a:t>формирующихся </a:t>
            </a:r>
            <a:r>
              <a:rPr lang="ru-RU" dirty="0" smtClean="0"/>
              <a:t>при</a:t>
            </a:r>
            <a:r>
              <a:rPr lang="ru-RU" baseline="0" dirty="0" smtClean="0"/>
              <a:t> органических и прочих расстройств не шизофренического круга, </a:t>
            </a:r>
            <a:r>
              <a:rPr lang="ru-RU" dirty="0" smtClean="0"/>
              <a:t>существенно </a:t>
            </a:r>
            <a:r>
              <a:rPr lang="ru-RU" dirty="0" smtClean="0"/>
              <a:t>отличается от закономерностей развития эндогенного </a:t>
            </a:r>
            <a:r>
              <a:rPr lang="ru-RU" dirty="0" smtClean="0"/>
              <a:t>заболевания:</a:t>
            </a:r>
            <a:endParaRPr lang="ru-RU" dirty="0" smtClean="0"/>
          </a:p>
          <a:p>
            <a:endParaRPr lang="ru-RU" dirty="0" smtClean="0"/>
          </a:p>
          <a:p>
            <a:pPr marL="1085850" lvl="2" indent="-171450">
              <a:buFont typeface="Wingdings" panose="05000000000000000000" pitchFamily="2" charset="2"/>
              <a:buChar char="ü"/>
            </a:pPr>
            <a:r>
              <a:rPr lang="ru-RU" dirty="0" smtClean="0"/>
              <a:t>Не характерны тенденции ни к </a:t>
            </a:r>
            <a:r>
              <a:rPr lang="ru-RU" dirty="0" err="1" smtClean="0"/>
              <a:t>экзацербации</a:t>
            </a:r>
            <a:r>
              <a:rPr lang="ru-RU" dirty="0" smtClean="0"/>
              <a:t>, наблюдавшейся в период активного течения болезни психопатологической симптоматики,</a:t>
            </a:r>
          </a:p>
          <a:p>
            <a:pPr marL="1085850" lvl="2" indent="-171450">
              <a:buFont typeface="Wingdings" panose="05000000000000000000" pitchFamily="2" charset="2"/>
              <a:buChar char="ü"/>
            </a:pPr>
            <a:r>
              <a:rPr lang="ru-RU" dirty="0" smtClean="0"/>
              <a:t>Не характерно  появление новых психопатологических расстройств, которые могли бы свидетельствовать о текущем шизофреническом процессе. </a:t>
            </a:r>
          </a:p>
          <a:p>
            <a:pPr marL="1085850" lvl="2" indent="-171450">
              <a:buFont typeface="Wingdings" panose="05000000000000000000" pitchFamily="2" charset="2"/>
              <a:buChar char="ü"/>
            </a:pPr>
            <a:r>
              <a:rPr lang="ru-RU" dirty="0" smtClean="0"/>
              <a:t>Не наблюдается, как это бывает при вялом течении процесса, заметного углубления изменений личности по шизофреническому типу.</a:t>
            </a:r>
          </a:p>
          <a:p>
            <a:pPr marL="1085850" lvl="2" indent="-171450">
              <a:buFont typeface="Wingdings" panose="05000000000000000000" pitchFamily="2" charset="2"/>
              <a:buChar char="ü"/>
            </a:pPr>
            <a:r>
              <a:rPr lang="ru-RU" dirty="0" smtClean="0"/>
              <a:t>В течение многих лет сохраняют стабильность проявлений и в этом плане сопоставимы с состояниями компенсации у лиц с конституциональными аномалиями.</a:t>
            </a:r>
          </a:p>
          <a:p>
            <a:endParaRPr lang="ru-RU" dirty="0" smtClean="0"/>
          </a:p>
        </p:txBody>
      </p:sp>
      <p:sp>
        <p:nvSpPr>
          <p:cNvPr id="4" name="Номер слайда 3"/>
          <p:cNvSpPr>
            <a:spLocks noGrp="1"/>
          </p:cNvSpPr>
          <p:nvPr>
            <p:ph type="sldNum" sz="quarter" idx="10"/>
          </p:nvPr>
        </p:nvSpPr>
        <p:spPr/>
        <p:txBody>
          <a:bodyPr/>
          <a:lstStyle/>
          <a:p>
            <a:fld id="{C7CCBDA0-487A-4D96-9176-2129AAB71B0B}" type="slidenum">
              <a:rPr lang="ru-RU" smtClean="0"/>
              <a:pPr/>
              <a:t>11</a:t>
            </a:fld>
            <a:endParaRPr lang="ru-RU"/>
          </a:p>
        </p:txBody>
      </p:sp>
    </p:spTree>
    <p:extLst>
      <p:ext uri="{BB962C8B-B14F-4D97-AF65-F5344CB8AC3E}">
        <p14:creationId xmlns:p14="http://schemas.microsoft.com/office/powerpoint/2010/main" xmlns="" val="1068199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Данная форма проявляется преимущественно негативными симптомами</a:t>
            </a:r>
            <a:r>
              <a:rPr lang="en-GB"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Психическая дефицитарность выражается на личностном уровне признаками нарастающего аутизма, сужением диапазона эмоциональных реакций, нюансировки межличностных отношений,</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снижением продуктивности деятельности, обеднением</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влечений и сопровождается явлениями так называемого</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“астенического дефекта” с вялостью, пассивностью, безынициативностью. Возможности социальной адаптации</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ограничиваются элементарным самообслуживанием, выполнением несложных профессиональных обязанностей, взаимовыгодным сосуществованием с родителями или</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опекунами.</a:t>
            </a:r>
          </a:p>
          <a:p>
            <a:endParaRPr lang="ru-RU" sz="1200" b="0" i="0" u="none" strike="noStrike" kern="1200" baseline="0" dirty="0" smtClean="0">
              <a:solidFill>
                <a:schemeClr val="tx1"/>
              </a:solidFill>
              <a:latin typeface="+mn-lt"/>
              <a:ea typeface="+mn-ea"/>
              <a:cs typeface="+mn-cs"/>
            </a:endParaRP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Клинические проявления латентной шизофрении могут по существу ограничиваться особыми формами реагирования на внешние вредности, нередко повторяющимися на</a:t>
            </a:r>
          </a:p>
          <a:p>
            <a:r>
              <a:rPr lang="ru-RU" sz="1200" b="0" i="0" u="none" strike="noStrike" kern="1200" baseline="0" dirty="0" smtClean="0">
                <a:solidFill>
                  <a:schemeClr val="tx1"/>
                </a:solidFill>
                <a:latin typeface="+mn-lt"/>
                <a:ea typeface="+mn-ea"/>
                <a:cs typeface="+mn-cs"/>
              </a:rPr>
              <a:t>протяжении нескольких лет в виде серий из 2—3 и более психогенных и соматогенных реакций (депрессивных, истерических, ипохондрических, реже — бредовых или</a:t>
            </a:r>
          </a:p>
          <a:p>
            <a:r>
              <a:rPr lang="ru-RU" sz="1200" b="0" i="0" u="none" strike="noStrike" kern="1200" baseline="0" dirty="0" smtClean="0">
                <a:solidFill>
                  <a:schemeClr val="tx1"/>
                </a:solidFill>
                <a:latin typeface="+mn-lt"/>
                <a:ea typeface="+mn-ea"/>
                <a:cs typeface="+mn-cs"/>
              </a:rPr>
              <a:t>сутяжных). Формирование психогений при латентной шизофрении отличается от механизмов психогенных реакций у психопатических личностей. Такая нажитая</a:t>
            </a:r>
          </a:p>
          <a:p>
            <a:r>
              <a:rPr lang="ru-RU" sz="1200" b="0" i="0" u="none" strike="noStrike" kern="1200" baseline="0" dirty="0" smtClean="0">
                <a:solidFill>
                  <a:schemeClr val="tx1"/>
                </a:solidFill>
                <a:latin typeface="+mn-lt"/>
                <a:ea typeface="+mn-ea"/>
                <a:cs typeface="+mn-cs"/>
              </a:rPr>
              <a:t>предиспозиция к психогениям, возникающая на патологически измененной эндогенным процессом сопровождается тенденцией к формированию в дальнейшем атипичных по своей симптоматике стертых </a:t>
            </a:r>
            <a:r>
              <a:rPr lang="ru-RU" sz="1200" b="0" i="0" u="none" strike="noStrike" kern="1200" baseline="0" dirty="0" err="1" smtClean="0">
                <a:solidFill>
                  <a:schemeClr val="tx1"/>
                </a:solidFill>
                <a:latin typeface="+mn-lt"/>
                <a:ea typeface="+mn-ea"/>
                <a:cs typeface="+mn-cs"/>
              </a:rPr>
              <a:t>аутохтонных</a:t>
            </a:r>
            <a:r>
              <a:rPr lang="ru-RU" sz="1200" b="0" i="0" u="none" strike="noStrike" kern="1200" baseline="0" dirty="0" smtClean="0">
                <a:solidFill>
                  <a:schemeClr val="tx1"/>
                </a:solidFill>
                <a:latin typeface="+mn-lt"/>
                <a:ea typeface="+mn-ea"/>
                <a:cs typeface="+mn-cs"/>
              </a:rPr>
              <a:t> фаз.</a:t>
            </a:r>
            <a:endParaRPr lang="ru-RU" b="0" i="0"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12</a:t>
            </a:fld>
            <a:endParaRPr lang="ru-RU"/>
          </a:p>
        </p:txBody>
      </p:sp>
    </p:spTree>
    <p:extLst>
      <p:ext uri="{BB962C8B-B14F-4D97-AF65-F5344CB8AC3E}">
        <p14:creationId xmlns:p14="http://schemas.microsoft.com/office/powerpoint/2010/main" xmlns="" val="1219029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1"/>
            <a:r>
              <a:rPr lang="ru-RU" sz="1200" b="0" i="0" u="none" strike="noStrike" kern="1200" baseline="0" dirty="0" smtClean="0">
                <a:solidFill>
                  <a:schemeClr val="tx1"/>
                </a:solidFill>
                <a:latin typeface="+mn-lt"/>
                <a:ea typeface="+mn-ea"/>
                <a:cs typeface="+mn-cs"/>
              </a:rPr>
              <a:t>	Без сопоставления Шизотипического расстройства с пограничной психической </a:t>
            </a:r>
            <a:r>
              <a:rPr lang="ru-RU" sz="1200" b="0" i="0" u="none" strike="noStrike" kern="1200" baseline="0" dirty="0" smtClean="0">
                <a:solidFill>
                  <a:schemeClr val="tx1"/>
                </a:solidFill>
                <a:latin typeface="+mn-lt"/>
                <a:ea typeface="+mn-ea"/>
                <a:cs typeface="+mn-cs"/>
              </a:rPr>
              <a:t>патологией, может </a:t>
            </a:r>
            <a:r>
              <a:rPr lang="ru-RU" sz="1200" b="0" i="0" u="none" strike="noStrike" kern="1200" baseline="0" dirty="0" smtClean="0">
                <a:solidFill>
                  <a:schemeClr val="tx1"/>
                </a:solidFill>
                <a:latin typeface="+mn-lt"/>
                <a:ea typeface="+mn-ea"/>
                <a:cs typeface="+mn-cs"/>
              </a:rPr>
              <a:t>создаваться впечатление, что эта форма эндогенного процесса, как бы, не имеет границ, «расширяется», значительно «потеснив» при этом расстройства личности и психогении, аффективные расстройства. Необходимость более «жесткого» (с позиций клинической дифференциации) подхода при разграничении диктуется, во-первых, тем, что сопоставление его с пограничными состояниями способствует углублению клинических знаний о проявлениях, закономерностях течения, исходах шизотипического расстройства, и, во-вторых, интересами практической медицины (проблемы экспертизы, социального и трудового прогноза, терапии, реабилитации и пр.).</a:t>
            </a:r>
            <a:endParaRPr lang="ru-RU"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13</a:t>
            </a:fld>
            <a:endParaRPr lang="ru-RU"/>
          </a:p>
        </p:txBody>
      </p:sp>
    </p:spTree>
    <p:extLst>
      <p:ext uri="{BB962C8B-B14F-4D97-AF65-F5344CB8AC3E}">
        <p14:creationId xmlns:p14="http://schemas.microsoft.com/office/powerpoint/2010/main" xmlns="" val="2615306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14</a:t>
            </a:fld>
            <a:endParaRPr lang="ru-RU"/>
          </a:p>
        </p:txBody>
      </p:sp>
    </p:spTree>
    <p:extLst>
      <p:ext uri="{BB962C8B-B14F-4D97-AF65-F5344CB8AC3E}">
        <p14:creationId xmlns:p14="http://schemas.microsoft.com/office/powerpoint/2010/main" xmlns="" val="3303706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15</a:t>
            </a:fld>
            <a:endParaRPr lang="ru-RU"/>
          </a:p>
        </p:txBody>
      </p:sp>
    </p:spTree>
    <p:extLst>
      <p:ext uri="{BB962C8B-B14F-4D97-AF65-F5344CB8AC3E}">
        <p14:creationId xmlns:p14="http://schemas.microsoft.com/office/powerpoint/2010/main" xmlns="" val="418435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16</a:t>
            </a:fld>
            <a:endParaRPr lang="ru-RU"/>
          </a:p>
        </p:txBody>
      </p:sp>
    </p:spTree>
    <p:extLst>
      <p:ext uri="{BB962C8B-B14F-4D97-AF65-F5344CB8AC3E}">
        <p14:creationId xmlns:p14="http://schemas.microsoft.com/office/powerpoint/2010/main" xmlns="" val="3192890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17</a:t>
            </a:fld>
            <a:endParaRPr lang="ru-RU"/>
          </a:p>
        </p:txBody>
      </p:sp>
    </p:spTree>
    <p:extLst>
      <p:ext uri="{BB962C8B-B14F-4D97-AF65-F5344CB8AC3E}">
        <p14:creationId xmlns:p14="http://schemas.microsoft.com/office/powerpoint/2010/main" xmlns="" val="647915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18</a:t>
            </a:fld>
            <a:endParaRPr lang="ru-RU"/>
          </a:p>
        </p:txBody>
      </p:sp>
    </p:spTree>
    <p:extLst>
      <p:ext uri="{BB962C8B-B14F-4D97-AF65-F5344CB8AC3E}">
        <p14:creationId xmlns:p14="http://schemas.microsoft.com/office/powerpoint/2010/main" xmlns="" val="1302798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19</a:t>
            </a:fld>
            <a:endParaRPr lang="ru-RU"/>
          </a:p>
        </p:txBody>
      </p:sp>
    </p:spTree>
    <p:extLst>
      <p:ext uri="{BB962C8B-B14F-4D97-AF65-F5344CB8AC3E}">
        <p14:creationId xmlns:p14="http://schemas.microsoft.com/office/powerpoint/2010/main" xmlns="" val="2055738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Могут наблюдаться следующие признаки: </a:t>
            </a:r>
          </a:p>
          <a:p>
            <a:endParaRPr lang="ru-RU" dirty="0" smtClean="0"/>
          </a:p>
          <a:p>
            <a:r>
              <a:rPr lang="ru-RU" dirty="0" smtClean="0"/>
              <a:t>а) неадекватный или сдержанный аффект, больные выглядят эмоционально холодными и отрешенными;</a:t>
            </a:r>
          </a:p>
          <a:p>
            <a:r>
              <a:rPr lang="ru-RU" dirty="0" smtClean="0"/>
              <a:t>б) поведение или внешний вид чудаковатые, эксцентричные или странные; </a:t>
            </a:r>
          </a:p>
          <a:p>
            <a:r>
              <a:rPr lang="ru-RU" dirty="0" smtClean="0"/>
              <a:t>в) плохой контакт с другими, с тенденцией к социальной отгороженности; </a:t>
            </a:r>
          </a:p>
          <a:p>
            <a:r>
              <a:rPr lang="ru-RU" dirty="0" smtClean="0"/>
              <a:t>г) странные убеждения или магическое мышление, влияющие на поведение и несовместимые с </a:t>
            </a:r>
            <a:r>
              <a:rPr lang="ru-RU" dirty="0" err="1" smtClean="0"/>
              <a:t>субкультуральными</a:t>
            </a:r>
            <a:r>
              <a:rPr lang="ru-RU" dirty="0" smtClean="0"/>
              <a:t> нормами; </a:t>
            </a:r>
          </a:p>
          <a:p>
            <a:r>
              <a:rPr lang="ru-RU" dirty="0" smtClean="0"/>
              <a:t>д) подозрительность или параноидные идеи; </a:t>
            </a:r>
          </a:p>
          <a:p>
            <a:r>
              <a:rPr lang="ru-RU" dirty="0" smtClean="0"/>
              <a:t>е) навязчивые размышления без внутреннего сопротивления, часто с </a:t>
            </a:r>
            <a:r>
              <a:rPr lang="ru-RU" dirty="0" err="1" smtClean="0"/>
              <a:t>дисморфофобическим</a:t>
            </a:r>
            <a:r>
              <a:rPr lang="ru-RU" dirty="0" smtClean="0"/>
              <a:t>, сексуальным или агрессивным содержанием; </a:t>
            </a:r>
          </a:p>
          <a:p>
            <a:r>
              <a:rPr lang="ru-RU" dirty="0" smtClean="0"/>
              <a:t>ж) необычные феномены восприятия, включая соматосенсорные (телесные) или другие иллюзии, деперсонализация или </a:t>
            </a:r>
            <a:r>
              <a:rPr lang="ru-RU" dirty="0" err="1" smtClean="0"/>
              <a:t>дереализация</a:t>
            </a:r>
            <a:r>
              <a:rPr lang="ru-RU" dirty="0" smtClean="0"/>
              <a:t>; </a:t>
            </a:r>
          </a:p>
          <a:p>
            <a:r>
              <a:rPr lang="ru-RU" dirty="0" smtClean="0"/>
              <a:t>з) аморфное, обстоятельное, метафорическое, </a:t>
            </a:r>
            <a:r>
              <a:rPr lang="ru-RU" dirty="0" err="1" smtClean="0"/>
              <a:t>гипердетализированное</a:t>
            </a:r>
            <a:r>
              <a:rPr lang="ru-RU" dirty="0" smtClean="0"/>
              <a:t> или стереотипное мышление, проявляющееся странной, вычурной речью или другим образом, без выраженной разорванности; </a:t>
            </a:r>
          </a:p>
          <a:p>
            <a:r>
              <a:rPr lang="ru-RU" dirty="0" smtClean="0"/>
              <a:t>и) эпизодические транзиторные </a:t>
            </a:r>
            <a:r>
              <a:rPr lang="ru-RU" dirty="0" err="1" smtClean="0"/>
              <a:t>квазипсихотические</a:t>
            </a:r>
            <a:r>
              <a:rPr lang="ru-RU" dirty="0" smtClean="0"/>
              <a:t> эпизоды с иллюзиями, слуховыми или другими галлюцинациями, </a:t>
            </a:r>
            <a:r>
              <a:rPr lang="ru-RU" dirty="0" err="1" smtClean="0"/>
              <a:t>бредоподобными</a:t>
            </a:r>
            <a:r>
              <a:rPr lang="ru-RU" dirty="0" smtClean="0"/>
              <a:t> идеями, возникающие, как правило, без внешней провокации.</a:t>
            </a:r>
          </a:p>
          <a:p>
            <a:endParaRPr lang="ru-RU" b="0" dirty="0" smtClean="0">
              <a:solidFill>
                <a:schemeClr val="tx1"/>
              </a:solidFill>
            </a:endParaRPr>
          </a:p>
          <a:p>
            <a:r>
              <a:rPr lang="ru-RU" dirty="0" smtClean="0"/>
              <a:t>Также расстройство носит хронический характер с колебаниями в интенсивности.</a:t>
            </a:r>
            <a:endParaRPr lang="ru-RU" b="0" dirty="0">
              <a:solidFill>
                <a:schemeClr val="tx1"/>
              </a:solidFill>
            </a:endParaRPr>
          </a:p>
        </p:txBody>
      </p:sp>
      <p:sp>
        <p:nvSpPr>
          <p:cNvPr id="4" name="Номер слайда 3"/>
          <p:cNvSpPr>
            <a:spLocks noGrp="1"/>
          </p:cNvSpPr>
          <p:nvPr>
            <p:ph type="sldNum" sz="quarter" idx="10"/>
          </p:nvPr>
        </p:nvSpPr>
        <p:spPr/>
        <p:txBody>
          <a:bodyPr/>
          <a:lstStyle/>
          <a:p>
            <a:fld id="{C7CCBDA0-487A-4D96-9176-2129AAB71B0B}" type="slidenum">
              <a:rPr lang="ru-RU" smtClean="0"/>
              <a:pPr/>
              <a:t>2</a:t>
            </a:fld>
            <a:endParaRPr lang="ru-RU"/>
          </a:p>
        </p:txBody>
      </p:sp>
    </p:spTree>
    <p:extLst>
      <p:ext uri="{BB962C8B-B14F-4D97-AF65-F5344CB8AC3E}">
        <p14:creationId xmlns:p14="http://schemas.microsoft.com/office/powerpoint/2010/main" xmlns="" val="2910986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20</a:t>
            </a:fld>
            <a:endParaRPr lang="ru-RU"/>
          </a:p>
        </p:txBody>
      </p:sp>
    </p:spTree>
    <p:extLst>
      <p:ext uri="{BB962C8B-B14F-4D97-AF65-F5344CB8AC3E}">
        <p14:creationId xmlns:p14="http://schemas.microsoft.com/office/powerpoint/2010/main" xmlns="" val="844016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21</a:t>
            </a:fld>
            <a:endParaRPr lang="ru-RU"/>
          </a:p>
        </p:txBody>
      </p:sp>
    </p:spTree>
    <p:extLst>
      <p:ext uri="{BB962C8B-B14F-4D97-AF65-F5344CB8AC3E}">
        <p14:creationId xmlns:p14="http://schemas.microsoft.com/office/powerpoint/2010/main" xmlns="" val="1608310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7CCBDA0-487A-4D96-9176-2129AAB71B0B}" type="slidenum">
              <a:rPr lang="ru-RU" smtClean="0"/>
              <a:pPr/>
              <a:t>22</a:t>
            </a:fld>
            <a:endParaRPr lang="ru-RU"/>
          </a:p>
        </p:txBody>
      </p:sp>
    </p:spTree>
    <p:extLst>
      <p:ext uri="{BB962C8B-B14F-4D97-AF65-F5344CB8AC3E}">
        <p14:creationId xmlns:p14="http://schemas.microsoft.com/office/powerpoint/2010/main" xmlns="" val="3555405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1085850" lvl="2"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Это разнообразие терминов названия одного и того же - отражает не прекращающуюся до сих пор дискуссию о принадлежности этой формы протекания расстройств к шизофрении.</a:t>
            </a:r>
          </a:p>
          <a:p>
            <a:pPr marL="914400" lvl="2" indent="0">
              <a:buFont typeface="Arial" panose="020B0604020202020204" pitchFamily="34" charset="0"/>
              <a:buNone/>
            </a:pPr>
            <a:r>
              <a:rPr lang="ru-RU" sz="1200" b="0" i="0" u="none" strike="noStrike" kern="1200" baseline="0" dirty="0" smtClean="0">
                <a:solidFill>
                  <a:schemeClr val="tx1"/>
                </a:solidFill>
                <a:latin typeface="+mn-lt"/>
                <a:ea typeface="+mn-ea"/>
                <a:cs typeface="+mn-cs"/>
              </a:rPr>
              <a:t>	</a:t>
            </a:r>
          </a:p>
          <a:p>
            <a:pPr marL="1085850" lvl="2"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Современная клиническая систематика малопрогредиентной шизофрении основана на преобладании в картине болезни того или иного относительно неизменного ряда психопатологических расстройств. </a:t>
            </a:r>
            <a:endParaRPr lang="ru-RU" b="0"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3</a:t>
            </a:fld>
            <a:endParaRPr lang="ru-RU"/>
          </a:p>
        </p:txBody>
      </p:sp>
    </p:spTree>
    <p:extLst>
      <p:ext uri="{BB962C8B-B14F-4D97-AF65-F5344CB8AC3E}">
        <p14:creationId xmlns:p14="http://schemas.microsoft.com/office/powerpoint/2010/main" xmlns="" val="3878166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	</a:t>
            </a:r>
            <a:r>
              <a:rPr lang="ru-RU" sz="1200" b="0" i="1" u="none" strike="noStrike" kern="1200" baseline="0" dirty="0" smtClean="0">
                <a:solidFill>
                  <a:schemeClr val="tx1"/>
                </a:solidFill>
                <a:latin typeface="+mn-lt"/>
                <a:ea typeface="+mn-ea"/>
                <a:cs typeface="+mn-cs"/>
              </a:rPr>
              <a:t>Смулевич А.Б. в своей монографии «Малопрогредиентная шизофрения и пограничные</a:t>
            </a:r>
            <a:r>
              <a:rPr lang="en-US" sz="1200" b="0" i="1" u="none" strike="noStrike" kern="1200" baseline="0" dirty="0" smtClean="0">
                <a:solidFill>
                  <a:schemeClr val="tx1"/>
                </a:solidFill>
                <a:latin typeface="+mn-lt"/>
                <a:ea typeface="+mn-ea"/>
                <a:cs typeface="+mn-cs"/>
              </a:rPr>
              <a:t> </a:t>
            </a:r>
            <a:r>
              <a:rPr lang="ru-RU" sz="1200" b="0" i="1" u="none" strike="noStrike" kern="1200" baseline="0" dirty="0" smtClean="0">
                <a:solidFill>
                  <a:schemeClr val="tx1"/>
                </a:solidFill>
                <a:latin typeface="+mn-lt"/>
                <a:ea typeface="+mn-ea"/>
                <a:cs typeface="+mn-cs"/>
              </a:rPr>
              <a:t>состояния» - о</a:t>
            </a:r>
            <a:r>
              <a:rPr lang="ru-RU" sz="1200" b="0" i="0" u="none" strike="noStrike" kern="1200" baseline="0" dirty="0" smtClean="0">
                <a:solidFill>
                  <a:schemeClr val="tx1"/>
                </a:solidFill>
                <a:latin typeface="+mn-lt"/>
                <a:ea typeface="+mn-ea"/>
                <a:cs typeface="+mn-cs"/>
              </a:rPr>
              <a:t>писывает типичного пациента с </a:t>
            </a:r>
            <a:r>
              <a:rPr lang="ru-RU" sz="1200" b="0" i="0" u="none" strike="noStrike" kern="1200" baseline="0" dirty="0" err="1" smtClean="0">
                <a:solidFill>
                  <a:schemeClr val="tx1"/>
                </a:solidFill>
                <a:latin typeface="+mn-lt"/>
                <a:ea typeface="+mn-ea"/>
                <a:cs typeface="+mn-cs"/>
              </a:rPr>
              <a:t>шизотипическим</a:t>
            </a:r>
            <a:r>
              <a:rPr lang="ru-RU" sz="1200" b="0" i="0" u="none" strike="noStrike" kern="1200" baseline="0" dirty="0" smtClean="0">
                <a:solidFill>
                  <a:schemeClr val="tx1"/>
                </a:solidFill>
                <a:latin typeface="+mn-lt"/>
                <a:ea typeface="+mn-ea"/>
                <a:cs typeface="+mn-cs"/>
              </a:rPr>
              <a:t> расстройством:</a:t>
            </a:r>
            <a:endParaRPr lang="ru-RU" b="0" i="0" dirty="0" smtClean="0"/>
          </a:p>
          <a:p>
            <a:pPr lvl="1"/>
            <a:r>
              <a:rPr lang="ru-RU" sz="1200" b="0" i="0" u="none" strike="noStrike" kern="1200" baseline="0" dirty="0" smtClean="0">
                <a:solidFill>
                  <a:schemeClr val="tx1"/>
                </a:solidFill>
                <a:latin typeface="+mn-lt"/>
                <a:ea typeface="+mn-ea"/>
                <a:cs typeface="+mn-cs"/>
              </a:rPr>
              <a:t>	Внешний облик и манеры таких больных редко бросаются в глаза и обычно соответствуют общепринятым нормам. Необычность их жизненной позиции, особый модус поведения и комплекс чувств обращают на себя внимание лишь позднее, в процессе длительного наблюдения. На приеме у врача, начав с описания болезненных расстройств, они быстро переходят к жалобам на неудовлетворенность жизнью и своим местом в обществе, изложению многообразных семейных коллизий, житейских перипетий. При этом можно уловить известную неадекватность, неспособность оценить тонкости ситуации, </a:t>
            </a:r>
            <a:r>
              <a:rPr lang="ru-RU" sz="1200" b="0" i="0" u="none" strike="noStrike" kern="1200" baseline="0" dirty="0" err="1" smtClean="0">
                <a:solidFill>
                  <a:schemeClr val="tx1"/>
                </a:solidFill>
                <a:latin typeface="+mn-lt"/>
                <a:ea typeface="+mn-ea"/>
                <a:cs typeface="+mn-cs"/>
              </a:rPr>
              <a:t>интерперсональных</a:t>
            </a:r>
            <a:r>
              <a:rPr lang="ru-RU" sz="1200" b="0" i="0" u="none" strike="noStrike" kern="1200" baseline="0" dirty="0" smtClean="0">
                <a:solidFill>
                  <a:schemeClr val="tx1"/>
                </a:solidFill>
                <a:latin typeface="+mn-lt"/>
                <a:ea typeface="+mn-ea"/>
                <a:cs typeface="+mn-cs"/>
              </a:rPr>
              <a:t> отношений, излишнюю разговорчивость, подчас неуместную откровенность. Структура их отношений с людьми обычно сложна и неоднозначна. Как правило, эти лица легко вступают в контакты, заводят нужные знакомства, умеют расположить к себе, найти сочувствие и поддержку. Однако прочных дружеских отношений в большинстве случаев не возникает. Здесь вступает в силу свойственное им стремление занимать крайние позиции: их контакты с окружающими либо поверхностны, натянуты, формальны, либо, напротив, слишком интимны, с чрезмерной требовательностью или </a:t>
            </a:r>
            <a:r>
              <a:rPr lang="ru-RU" sz="1200" b="0" i="0" u="none" strike="noStrike" kern="1200" baseline="0" dirty="0" err="1" smtClean="0">
                <a:solidFill>
                  <a:schemeClr val="tx1"/>
                </a:solidFill>
                <a:latin typeface="+mn-lt"/>
                <a:ea typeface="+mn-ea"/>
                <a:cs typeface="+mn-cs"/>
              </a:rPr>
              <a:t>подчиняемостью</a:t>
            </a:r>
            <a:r>
              <a:rPr lang="ru-RU" sz="1200" b="0" i="0" u="none" strike="noStrike" kern="1200" baseline="0" dirty="0" smtClean="0">
                <a:solidFill>
                  <a:schemeClr val="tx1"/>
                </a:solidFill>
                <a:latin typeface="+mn-lt"/>
                <a:ea typeface="+mn-ea"/>
                <a:cs typeface="+mn-cs"/>
              </a:rPr>
              <a:t>, с привязанностями,  оказывающимися источником конфликтов и страданий. Реакции таких субъектов на тривиальные события обыденной жизни могут приобретать необычно яркий и даже демонстративный характер. Как подчеркивает М. </a:t>
            </a:r>
            <a:r>
              <a:rPr lang="ru-RU" sz="1200" b="0" i="0" u="none" strike="noStrike" kern="1200" baseline="0" dirty="0" err="1" smtClean="0">
                <a:solidFill>
                  <a:schemeClr val="tx1"/>
                </a:solidFill>
                <a:latin typeface="+mn-lt"/>
                <a:ea typeface="+mn-ea"/>
                <a:cs typeface="+mn-cs"/>
              </a:rPr>
              <a:t>Schmideberg</a:t>
            </a:r>
            <a:r>
              <a:rPr lang="ru-RU" sz="1200" b="0" i="0" u="none" strike="noStrike" kern="1200" baseline="0" dirty="0" smtClean="0">
                <a:solidFill>
                  <a:schemeClr val="tx1"/>
                </a:solidFill>
                <a:latin typeface="+mn-lt"/>
                <a:ea typeface="+mn-ea"/>
                <a:cs typeface="+mn-cs"/>
              </a:rPr>
              <a:t>(1959), они слишком часто испытывают те чувства, которые обычно обнаруживаются лишь в ситуации стресса. В повседневной жизни они не уравновешены, импульсивны, с</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трудом контролируют свои влечения, склонны к сексуальным эксцессам,</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злоупотреблению алкоголем, а порой — лекарственными средствами. Им не чужды</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мистицизм, вера в разного рода приметы, чудодейственные препараты, магические</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приемы и другие модные увлечения. По-настоящему одаренные личности среди</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рассматриваемого контингента встречаются не часто. Большинство из них, движимые преимущественно тщеславием и жаждой признания, не способны к длительным и систематическим усилиям, направленным на достижение поставленной цели. Успехи их на трудовом и общественном поприще весьма умеренны. Возлагаемых на них надежд эти люди не оправдывают. Жизненный путь этих больных представляется весьма неровным, с неожиданными поворотами в социальном маршруте, семейной жизни. Периоды относительного затишья сменяются разного рода коллизиями, конфликтами; легки переходы из крайности в крайность — это и внезапная, преодолевающая препятствия любовь, завершающаяся столь же внезапным разрывом; и увлечение новым делом с объективно высокими профессиональными успехами, и внезапная резкая смена места работы после незначительного производственного конфликта; это и страсть к путешествиям, ведущая к перемене места жительства и профессии. Обращает на себя внимание одно весьма существенное, объединяющее всех этих лиц свойство. По образному выражению М. </a:t>
            </a:r>
            <a:r>
              <a:rPr lang="ru-RU" sz="1200" b="0" i="0" u="none" strike="noStrike" kern="1200" baseline="0" dirty="0" err="1" smtClean="0">
                <a:solidFill>
                  <a:schemeClr val="tx1"/>
                </a:solidFill>
                <a:latin typeface="+mn-lt"/>
                <a:ea typeface="+mn-ea"/>
                <a:cs typeface="+mn-cs"/>
              </a:rPr>
              <a:t>Schmideberg</a:t>
            </a:r>
            <a:r>
              <a:rPr lang="ru-RU" sz="1200" b="0" i="0" u="none" strike="noStrike" kern="1200" baseline="0" dirty="0" smtClean="0">
                <a:solidFill>
                  <a:schemeClr val="tx1"/>
                </a:solidFill>
                <a:latin typeface="+mn-lt"/>
                <a:ea typeface="+mn-ea"/>
                <a:cs typeface="+mn-cs"/>
              </a:rPr>
              <a:t>, «они стабильны в своей нестабильности». Однако, несмотря на все жизненные потрясения, не теряют здравомыслия, способности к реальной оценке ситуации. Попав в беду, оказываются не столь уж беспомощны, как могло бы показаться, могут в нужный момент найти приемлемый выход из создавшегося положения. Присущие большинству из них зигзаги поведения не препятствуют достаточно хорошей адаптации Легко  приспосабливаясь к новым обстоятельствам, они сохраняют трудоспособность, находят работу, устраивают заново быт. </a:t>
            </a:r>
            <a:endParaRPr lang="ru-RU" b="0" i="1"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4</a:t>
            </a:fld>
            <a:endParaRPr lang="ru-RU"/>
          </a:p>
        </p:txBody>
      </p:sp>
    </p:spTree>
    <p:extLst>
      <p:ext uri="{BB962C8B-B14F-4D97-AF65-F5344CB8AC3E}">
        <p14:creationId xmlns:p14="http://schemas.microsoft.com/office/powerpoint/2010/main" xmlns="" val="2790996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u="none" strike="noStrike" kern="1200" baseline="0" dirty="0" smtClean="0">
                <a:solidFill>
                  <a:schemeClr val="tx1"/>
                </a:solidFill>
                <a:latin typeface="+mn-lt"/>
                <a:ea typeface="+mn-ea"/>
                <a:cs typeface="+mn-cs"/>
              </a:rPr>
              <a:t>	В тех случаях, когда в клинической картине преобладают позитивные симптомы,— они чаще всего ограничиваются нарушениями, свойственными пограничным состояниям, и, как правило, не бывают незавершенными проявлениями последующего развернутого психоза. На тех или иных этапах течения расстройства, возникает тенденция к стабилизации болезненного процесса.</a:t>
            </a:r>
          </a:p>
          <a:p>
            <a:endParaRPr lang="ru-RU"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	Аффективные расстройства выступают в виде стертых </a:t>
            </a:r>
            <a:r>
              <a:rPr lang="ru-RU" sz="1200" b="0" i="0" u="none" strike="noStrike" kern="1200" baseline="0" dirty="0" err="1" smtClean="0">
                <a:solidFill>
                  <a:schemeClr val="tx1"/>
                </a:solidFill>
                <a:latin typeface="+mn-lt"/>
                <a:ea typeface="+mn-ea"/>
                <a:cs typeface="+mn-cs"/>
              </a:rPr>
              <a:t>соматизированных</a:t>
            </a:r>
            <a:r>
              <a:rPr lang="ru-RU" sz="1200" b="0" i="0" u="none" strike="noStrike" kern="1200" baseline="0" dirty="0" smtClean="0">
                <a:solidFill>
                  <a:schemeClr val="tx1"/>
                </a:solidFill>
                <a:latin typeface="+mn-lt"/>
                <a:ea typeface="+mn-ea"/>
                <a:cs typeface="+mn-cs"/>
              </a:rPr>
              <a:t> или </a:t>
            </a:r>
            <a:r>
              <a:rPr lang="ru-RU" sz="1200" b="0" i="0" u="none" strike="noStrike" kern="1200" baseline="0" dirty="0" err="1" smtClean="0">
                <a:solidFill>
                  <a:schemeClr val="tx1"/>
                </a:solidFill>
                <a:latin typeface="+mn-lt"/>
                <a:ea typeface="+mn-ea"/>
                <a:cs typeface="+mn-cs"/>
              </a:rPr>
              <a:t>неврозоподобных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депрессий с преобладанием </a:t>
            </a:r>
            <a:r>
              <a:rPr lang="ru-RU" sz="1200" b="0" i="0" u="none" strike="noStrike" kern="1200" baseline="0" dirty="0" err="1" smtClean="0">
                <a:solidFill>
                  <a:schemeClr val="tx1"/>
                </a:solidFill>
                <a:latin typeface="+mn-lt"/>
                <a:ea typeface="+mn-ea"/>
                <a:cs typeface="+mn-cs"/>
              </a:rPr>
              <a:t>обсессивных</a:t>
            </a:r>
            <a:r>
              <a:rPr lang="ru-RU" sz="1200" b="0" i="0" u="none" strike="noStrike" kern="1200" baseline="0" dirty="0" smtClean="0">
                <a:solidFill>
                  <a:schemeClr val="tx1"/>
                </a:solidFill>
                <a:latin typeface="+mn-lt"/>
                <a:ea typeface="+mn-ea"/>
                <a:cs typeface="+mn-cs"/>
              </a:rPr>
              <a:t> и </a:t>
            </a:r>
            <a:r>
              <a:rPr lang="ru-RU" sz="1200" b="0" i="0" u="none" strike="noStrike" kern="1200" baseline="0" dirty="0" err="1" smtClean="0">
                <a:solidFill>
                  <a:schemeClr val="tx1"/>
                </a:solidFill>
                <a:latin typeface="+mn-lt"/>
                <a:ea typeface="+mn-ea"/>
                <a:cs typeface="+mn-cs"/>
              </a:rPr>
              <a:t>фобических</a:t>
            </a:r>
            <a:r>
              <a:rPr lang="ru-RU" sz="1200" b="0" i="0" u="none" strike="noStrike" kern="1200" baseline="0" dirty="0" smtClean="0">
                <a:solidFill>
                  <a:schemeClr val="tx1"/>
                </a:solidFill>
                <a:latin typeface="+mn-lt"/>
                <a:ea typeface="+mn-ea"/>
                <a:cs typeface="+mn-cs"/>
              </a:rPr>
              <a:t> расстройств, кратковременных или затяжных </a:t>
            </a:r>
            <a:r>
              <a:rPr lang="ru-RU" sz="1200" b="0" i="0" u="none" strike="noStrike" kern="1200" baseline="0" dirty="0" err="1" smtClean="0">
                <a:solidFill>
                  <a:schemeClr val="tx1"/>
                </a:solidFill>
                <a:latin typeface="+mn-lt"/>
                <a:ea typeface="+mn-ea"/>
                <a:cs typeface="+mn-cs"/>
              </a:rPr>
              <a:t>гипотимических</a:t>
            </a:r>
            <a:r>
              <a:rPr lang="ru-RU" sz="1200" b="0" i="0" u="none" strike="noStrike" kern="1200" baseline="0" dirty="0" smtClean="0">
                <a:solidFill>
                  <a:schemeClr val="tx1"/>
                </a:solidFill>
                <a:latin typeface="+mn-lt"/>
                <a:ea typeface="+mn-ea"/>
                <a:cs typeface="+mn-cs"/>
              </a:rPr>
              <a:t> состояний, протекающих без признаков интеллектуального торможения с раздражительностью, угнетенностью, </a:t>
            </a:r>
            <a:r>
              <a:rPr lang="ru-RU" sz="1200" b="0" i="0" u="none" strike="noStrike" kern="1200" baseline="0" dirty="0" err="1" smtClean="0">
                <a:solidFill>
                  <a:schemeClr val="tx1"/>
                </a:solidFill>
                <a:latin typeface="+mn-lt"/>
                <a:ea typeface="+mn-ea"/>
                <a:cs typeface="+mn-cs"/>
              </a:rPr>
              <a:t>ангедонией</a:t>
            </a:r>
            <a:r>
              <a:rPr lang="ru-RU" sz="1200" b="0" i="0" u="none" strike="noStrike" kern="1200" baseline="0" dirty="0" smtClean="0">
                <a:solidFill>
                  <a:schemeClr val="tx1"/>
                </a:solidFill>
                <a:latin typeface="+mn-lt"/>
                <a:ea typeface="+mn-ea"/>
                <a:cs typeface="+mn-cs"/>
              </a:rPr>
              <a:t>, беспричинным пессимизмом, плаксивостью, ощущением физического нездоровья. Для таких периодов характерна неустойчивость аффективного фона с неожиданными, хотя и кратковременными, улучшениями и последующими «спадами», сопровождающимися усилением </a:t>
            </a:r>
            <a:r>
              <a:rPr lang="ru-RU" sz="1200" b="0" i="0" u="none" strike="noStrike" kern="1200" baseline="0" dirty="0" err="1" smtClean="0">
                <a:solidFill>
                  <a:schemeClr val="tx1"/>
                </a:solidFill>
                <a:latin typeface="+mn-lt"/>
                <a:ea typeface="+mn-ea"/>
                <a:cs typeface="+mn-cs"/>
              </a:rPr>
              <a:t>сенситивности</a:t>
            </a:r>
            <a:r>
              <a:rPr lang="ru-RU" sz="1200" b="0" i="0" u="none" strike="noStrike" kern="1200" baseline="0" dirty="0" smtClean="0">
                <a:solidFill>
                  <a:schemeClr val="tx1"/>
                </a:solidFill>
                <a:latin typeface="+mn-lt"/>
                <a:ea typeface="+mn-ea"/>
                <a:cs typeface="+mn-cs"/>
              </a:rPr>
              <a:t>, неуверенности, обостренной склонностью к самоанализу.</a:t>
            </a:r>
          </a:p>
          <a:p>
            <a:pPr marL="171450" indent="-171450">
              <a:buFont typeface="Arial" panose="020B0604020202020204" pitchFamily="34" charset="0"/>
              <a:buChar char="•"/>
            </a:pPr>
            <a:endParaRPr lang="ru-RU"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	Наряду с депрессиями отмечаются также </a:t>
            </a:r>
            <a:r>
              <a:rPr lang="ru-RU" sz="1200" b="0" i="0" u="none" strike="noStrike" kern="1200" baseline="0" dirty="0" err="1" smtClean="0">
                <a:solidFill>
                  <a:schemeClr val="tx1"/>
                </a:solidFill>
                <a:latin typeface="+mn-lt"/>
                <a:ea typeface="+mn-ea"/>
                <a:cs typeface="+mn-cs"/>
              </a:rPr>
              <a:t>гипомании</a:t>
            </a:r>
            <a:r>
              <a:rPr lang="ru-RU" sz="1200" b="0" i="0" u="none" strike="noStrike" kern="1200" baseline="0" dirty="0" smtClean="0">
                <a:solidFill>
                  <a:schemeClr val="tx1"/>
                </a:solidFill>
                <a:latin typeface="+mn-lt"/>
                <a:ea typeface="+mn-ea"/>
                <a:cs typeface="+mn-cs"/>
              </a:rPr>
              <a:t>, чаще всего принимающие затяжной (иногда многолетний) характер и отличающиеся стойкостью и монотонностью аффекта. </a:t>
            </a:r>
            <a:r>
              <a:rPr lang="ru-RU" sz="1200" b="0" i="0" u="none" strike="noStrike" kern="1200" baseline="0" dirty="0" err="1" smtClean="0">
                <a:solidFill>
                  <a:schemeClr val="tx1"/>
                </a:solidFill>
                <a:latin typeface="+mn-lt"/>
                <a:ea typeface="+mn-ea"/>
                <a:cs typeface="+mn-cs"/>
              </a:rPr>
              <a:t>Гипоманиакальные</a:t>
            </a:r>
            <a:r>
              <a:rPr lang="ru-RU" sz="1200" b="0" i="0" u="none" strike="noStrike" kern="1200" baseline="0" dirty="0" smtClean="0">
                <a:solidFill>
                  <a:schemeClr val="tx1"/>
                </a:solidFill>
                <a:latin typeface="+mn-lt"/>
                <a:ea typeface="+mn-ea"/>
                <a:cs typeface="+mn-cs"/>
              </a:rPr>
              <a:t> состояния проявляются преимущественно повышенной активностью, неутомимой деятельностью (продуктивной, но односторонней, приобретающей характер </a:t>
            </a:r>
            <a:r>
              <a:rPr lang="ru-RU" sz="1200" b="0" i="0" u="none" strike="noStrike" kern="1200" baseline="0" dirty="0" err="1" smtClean="0">
                <a:solidFill>
                  <a:schemeClr val="tx1"/>
                </a:solidFill>
                <a:latin typeface="+mn-lt"/>
                <a:ea typeface="+mn-ea"/>
                <a:cs typeface="+mn-cs"/>
              </a:rPr>
              <a:t>сверхценности</a:t>
            </a:r>
            <a:r>
              <a:rPr lang="ru-RU" sz="1200" b="0" i="0" u="none" strike="noStrike" kern="1200" baseline="0" dirty="0" smtClean="0">
                <a:solidFill>
                  <a:schemeClr val="tx1"/>
                </a:solidFill>
                <a:latin typeface="+mn-lt"/>
                <a:ea typeface="+mn-ea"/>
                <a:cs typeface="+mn-cs"/>
              </a:rPr>
              <a:t>). Больные в таких случаях полны энергии, оптимизма, работают без устали. К признакам атипичной хронической </a:t>
            </a:r>
            <a:r>
              <a:rPr lang="ru-RU" sz="1200" b="0" i="0" u="none" strike="noStrike" kern="1200" baseline="0" dirty="0" err="1" smtClean="0">
                <a:solidFill>
                  <a:schemeClr val="tx1"/>
                </a:solidFill>
                <a:latin typeface="+mn-lt"/>
                <a:ea typeface="+mn-ea"/>
                <a:cs typeface="+mn-cs"/>
              </a:rPr>
              <a:t>гипомании</a:t>
            </a:r>
            <a:r>
              <a:rPr lang="ru-RU" sz="1200" b="0" i="0" u="none" strike="noStrike" kern="1200" baseline="0" dirty="0" smtClean="0">
                <a:solidFill>
                  <a:schemeClr val="tx1"/>
                </a:solidFill>
                <a:latin typeface="+mn-lt"/>
                <a:ea typeface="+mn-ea"/>
                <a:cs typeface="+mn-cs"/>
              </a:rPr>
              <a:t> относится и формирование рудиментарных навязчивостей, тиков, стойких фобий и ритуальных действий. В состоянии больных можно длительное время констатировать неизменно хорошее самочувствие, которое иногда резко, на несколько дней, меняется; наблюдается как бы своеобразный «зигзаг», прерывающий ровную линию. В такие периоды внезапно манифестируют преходящие </a:t>
            </a:r>
            <a:r>
              <a:rPr lang="ru-RU" sz="1200" b="0" i="0" u="none" strike="noStrike" kern="1200" baseline="0" dirty="0" err="1" smtClean="0">
                <a:solidFill>
                  <a:schemeClr val="tx1"/>
                </a:solidFill>
                <a:latin typeface="+mn-lt"/>
                <a:ea typeface="+mn-ea"/>
                <a:cs typeface="+mn-cs"/>
              </a:rPr>
              <a:t>соматизированные</a:t>
            </a:r>
            <a:r>
              <a:rPr lang="ru-RU" sz="1200" b="0" i="0" u="none" strike="noStrike" kern="1200" baseline="0" dirty="0" smtClean="0">
                <a:solidFill>
                  <a:schemeClr val="tx1"/>
                </a:solidFill>
                <a:latin typeface="+mn-lt"/>
                <a:ea typeface="+mn-ea"/>
                <a:cs typeface="+mn-cs"/>
              </a:rPr>
              <a:t> расстройства — вегетативные кризы, дисфункции тех или иных внутренних органов, </a:t>
            </a:r>
            <a:r>
              <a:rPr lang="ru-RU" sz="1200" b="0" i="0" u="none" strike="noStrike" kern="1200" baseline="0" dirty="0" err="1" smtClean="0">
                <a:solidFill>
                  <a:schemeClr val="tx1"/>
                </a:solidFill>
                <a:latin typeface="+mn-lt"/>
                <a:ea typeface="+mn-ea"/>
                <a:cs typeface="+mn-cs"/>
              </a:rPr>
              <a:t>алгии</a:t>
            </a:r>
            <a:r>
              <a:rPr lang="ru-RU" sz="1200" b="0" i="0" u="none" strike="noStrike" kern="1200" baseline="0" dirty="0" smtClean="0">
                <a:solidFill>
                  <a:schemeClr val="tx1"/>
                </a:solidFill>
                <a:latin typeface="+mn-lt"/>
                <a:ea typeface="+mn-ea"/>
                <a:cs typeface="+mn-cs"/>
              </a:rPr>
              <a:t> различной локализации, а также астения, витальный страх, расстройства самосознания, сопровождающиеся тревогой, суетливостью, повышенной возбудимостью, бессонницей.</a:t>
            </a:r>
          </a:p>
          <a:p>
            <a:pPr marL="171450" indent="-171450">
              <a:buFont typeface="Arial" panose="020B0604020202020204" pitchFamily="34" charset="0"/>
              <a:buChar char="•"/>
            </a:pPr>
            <a:endParaRPr lang="ru-RU"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endParaRPr lang="ru-RU" sz="1200" b="0" i="0" u="none" strike="noStrike" kern="1200" baseline="0" dirty="0" smtClean="0">
              <a:solidFill>
                <a:schemeClr val="tx1"/>
              </a:solidFill>
              <a:latin typeface="+mn-lt"/>
              <a:ea typeface="+mn-ea"/>
              <a:cs typeface="+mn-cs"/>
            </a:endParaRPr>
          </a:p>
          <a:p>
            <a:r>
              <a:rPr lang="ru-RU" sz="1200" b="1" i="0" u="none" strike="noStrike" kern="1200" baseline="0" dirty="0" smtClean="0">
                <a:solidFill>
                  <a:schemeClr val="tx1"/>
                </a:solidFill>
                <a:latin typeface="+mn-lt"/>
                <a:ea typeface="+mn-ea"/>
                <a:cs typeface="+mn-cs"/>
              </a:rPr>
              <a:t>СЛУЧАЙ 1: </a:t>
            </a:r>
            <a:r>
              <a:rPr lang="ru-RU" sz="1200" b="0" i="0" u="none" strike="noStrike" kern="1200" baseline="0" dirty="0" smtClean="0">
                <a:solidFill>
                  <a:schemeClr val="tx1"/>
                </a:solidFill>
                <a:latin typeface="+mn-lt"/>
                <a:ea typeface="+mn-ea"/>
                <a:cs typeface="+mn-cs"/>
              </a:rPr>
              <a:t>Больная М.Т. ,69 лет</a:t>
            </a: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u="none" strike="noStrike" kern="1200" baseline="0" dirty="0" smtClean="0">
                <a:solidFill>
                  <a:schemeClr val="tx1"/>
                </a:solidFill>
                <a:latin typeface="+mn-lt"/>
                <a:ea typeface="+mn-ea"/>
                <a:cs typeface="+mn-cs"/>
              </a:rPr>
              <a:t>Бабка и мать отличались чертами тревожной мнительности, повышенной брезгливостью. Больная росла общительной, живой, но чересчур прямолинейной, являла образец исполнительности, честности. В школе, медицинском училище, а затем и медицинском институте училась хорошо, пользовалась репутацией</a:t>
            </a:r>
          </a:p>
          <a:p>
            <a:r>
              <a:rPr lang="ru-RU" sz="1200" b="0" i="0" u="none" strike="noStrike" kern="1200" baseline="0" dirty="0" smtClean="0">
                <a:solidFill>
                  <a:schemeClr val="tx1"/>
                </a:solidFill>
                <a:latin typeface="+mn-lt"/>
                <a:ea typeface="+mn-ea"/>
                <a:cs typeface="+mn-cs"/>
              </a:rPr>
              <a:t>надежного, не по возрасту солидного человека. В 14 лет после тяжелого гриппа, осложнившегося </a:t>
            </a:r>
            <a:r>
              <a:rPr lang="ru-RU" sz="1200" b="0" i="0" u="none" strike="noStrike" kern="1200" baseline="0" dirty="0" err="1" smtClean="0">
                <a:solidFill>
                  <a:schemeClr val="tx1"/>
                </a:solidFill>
                <a:latin typeface="+mn-lt"/>
                <a:ea typeface="+mn-ea"/>
                <a:cs typeface="+mn-cs"/>
              </a:rPr>
              <a:t>трахеобронхитом</a:t>
            </a:r>
            <a:r>
              <a:rPr lang="ru-RU" sz="1200" b="0" i="0" u="none" strike="noStrike" kern="1200" baseline="0" dirty="0" smtClean="0">
                <a:solidFill>
                  <a:schemeClr val="tx1"/>
                </a:solidFill>
                <a:latin typeface="+mn-lt"/>
                <a:ea typeface="+mn-ea"/>
                <a:cs typeface="+mn-cs"/>
              </a:rPr>
              <a:t>, появилась резкая слабость, любое движение сопровождалось «разбитостью», не поднималась с постели Подслушав разговор матери с врачом, высказавшим опасение за ее здоровье, решила, что умирает, была убеждена, что «обречена:». Через 2 </a:t>
            </a:r>
            <a:r>
              <a:rPr lang="ru-RU" sz="1200" b="0" i="0" u="none" strike="noStrike" kern="1200" baseline="0" dirty="0" err="1" smtClean="0">
                <a:solidFill>
                  <a:schemeClr val="tx1"/>
                </a:solidFill>
                <a:latin typeface="+mn-lt"/>
                <a:ea typeface="+mn-ea"/>
                <a:cs typeface="+mn-cs"/>
              </a:rPr>
              <a:t>мес</a:t>
            </a:r>
            <a:r>
              <a:rPr lang="ru-RU" sz="1200" b="0" i="0" u="none" strike="noStrike" kern="1200" baseline="0" dirty="0" smtClean="0">
                <a:solidFill>
                  <a:schemeClr val="tx1"/>
                </a:solidFill>
                <a:latin typeface="+mn-lt"/>
                <a:ea typeface="+mn-ea"/>
                <a:cs typeface="+mn-cs"/>
              </a:rPr>
              <a:t> состояние полностью обошлось, восстановились силы, но мнительность в отношении собственного здоровья сохранялась в течение всей последующей жизни. Эти черты усилились в период учебы в медицинском училище (16— 17 лет): то находила у себя признаки туберкулеза, то обследовалась у венерологов, так как возникали опасения, что бытовым путем заразилась сифилисом. Содержание опасений заимствовала из учебников и занятий в клиниках, разубеждения специалистов успокаивали. В медицинском институте после занятий в анатомическом театре пошла с сокурсницами в столовую, где кусок пищи напомнил препарат. Появилось отвращение к еде, тошнота, мысль, что могла отравиться требухой, приготовленной без учета санитарных норм. Эти мысли приняли неотвязный характер, хотя, понимая их нелепость, пыталась отвлечься от них. Не могла заставить себя поесть перед занятиями, поскольку появление в анатомическом театре или в морге сопровождалось чувством брезгливости, болями в желудке, тошнотой, позывами на рвоту, потребностью особо тщательно мыть руки. Был диагностирован «невроз желудка», что даже несколько успокоило, так как тем самым исключалась возможность соматической патологии. К 25-летнему возрасту навязчивости достигли максимальной выраженности, к страху загрязнения присоединился страх заражения кишечными инфекциями. Во избежание</a:t>
            </a:r>
          </a:p>
          <a:p>
            <a:r>
              <a:rPr lang="ru-RU" sz="1200" b="0" i="0" u="none" strike="noStrike" kern="1200" baseline="0" dirty="0" smtClean="0">
                <a:solidFill>
                  <a:schemeClr val="tx1"/>
                </a:solidFill>
                <a:latin typeface="+mn-lt"/>
                <a:ea typeface="+mn-ea"/>
                <a:cs typeface="+mn-cs"/>
              </a:rPr>
              <a:t>возможности заражения и загрязнения вынуждена была разработать систему предупредительных мероприятий. Если прежде не ела до и во время работы, то теперь</a:t>
            </a:r>
          </a:p>
          <a:p>
            <a:r>
              <a:rPr lang="ru-RU" sz="1200" b="0" i="0" u="none" strike="noStrike" kern="1200" baseline="0" dirty="0" smtClean="0">
                <a:solidFill>
                  <a:schemeClr val="tx1"/>
                </a:solidFill>
                <a:latin typeface="+mn-lt"/>
                <a:ea typeface="+mn-ea"/>
                <a:cs typeface="+mn-cs"/>
              </a:rPr>
              <a:t>должна была, помимо этого, «за версту» обходить мусорные контейнеры, места, откуда исходил, как она чувствовала, «нездоровый запах», старалась держаться подальше от</a:t>
            </a:r>
          </a:p>
          <a:p>
            <a:r>
              <a:rPr lang="ru-RU" sz="1200" b="0" i="0" u="none" strike="noStrike" kern="1200" baseline="0" dirty="0" smtClean="0">
                <a:solidFill>
                  <a:schemeClr val="tx1"/>
                </a:solidFill>
                <a:latin typeface="+mn-lt"/>
                <a:ea typeface="+mn-ea"/>
                <a:cs typeface="+mn-cs"/>
              </a:rPr>
              <a:t>прохожих, выгуливающих кошек и собак. По возвращении с улицы должна была полностью переодеться, принять душ. Приготовление и прием пищи превратились в</a:t>
            </a:r>
          </a:p>
          <a:p>
            <a:r>
              <a:rPr lang="ru-RU" sz="1200" b="0" i="0" u="none" strike="noStrike" kern="1200" baseline="0" dirty="0" smtClean="0">
                <a:solidFill>
                  <a:schemeClr val="tx1"/>
                </a:solidFill>
                <a:latin typeface="+mn-lt"/>
                <a:ea typeface="+mn-ea"/>
                <a:cs typeface="+mn-cs"/>
              </a:rPr>
              <a:t>тягостную процедуру: предварительно изгоняла мух, принимала и другие меры профилактики и санитарии, держала с этой целью спирт, специальный халат, перчатки</a:t>
            </a:r>
          </a:p>
          <a:p>
            <a:r>
              <a:rPr lang="ru-RU" sz="1200" b="0" i="0" u="none" strike="noStrike" kern="1200" baseline="0" dirty="0" smtClean="0">
                <a:solidFill>
                  <a:schemeClr val="tx1"/>
                </a:solidFill>
                <a:latin typeface="+mn-lt"/>
                <a:ea typeface="+mn-ea"/>
                <a:cs typeface="+mn-cs"/>
              </a:rPr>
              <a:t>и даже маску. Нередко ловила на себе «косые» взгляды окружающих, слышала оклики. Однако к врачам не обращалась.</a:t>
            </a: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a:t>
            </a:r>
            <a:r>
              <a:rPr lang="ru-RU" sz="1200" b="0" i="0" u="none" strike="noStrike" kern="1200" baseline="0" dirty="0" smtClean="0">
                <a:solidFill>
                  <a:schemeClr val="tx1"/>
                </a:solidFill>
                <a:latin typeface="+mn-lt"/>
                <a:ea typeface="+mn-ea"/>
                <a:cs typeface="+mn-cs"/>
              </a:rPr>
              <a:t> Впервые попала в поле зрения психиатров в возрасте 69 лет, обратившись за советом по поводу пенсионных дел. Работала по специальности. Считалась квалифицированным хирургом, но человеком, лишенным гибкости и сантиментов Была энтузиасткой-театралкой — зрелище чужих драм вполне</a:t>
            </a:r>
          </a:p>
          <a:p>
            <a:r>
              <a:rPr lang="ru-RU" sz="1200" b="0" i="0" u="none" strike="noStrike" kern="1200" baseline="0" dirty="0" smtClean="0">
                <a:solidFill>
                  <a:schemeClr val="tx1"/>
                </a:solidFill>
                <a:latin typeface="+mn-lt"/>
                <a:ea typeface="+mn-ea"/>
                <a:cs typeface="+mn-cs"/>
              </a:rPr>
              <a:t>компенсировало отсутствие каких-либо коллизий в собственной жизни; не влюблялась, дважды была замужем, но даже о дочери заботилась больше из чувства долга.</a:t>
            </a:r>
          </a:p>
          <a:p>
            <a:r>
              <a:rPr lang="ru-RU" sz="1200" b="0" i="0" u="none" strike="noStrike" kern="1200" baseline="0" dirty="0" smtClean="0">
                <a:solidFill>
                  <a:schemeClr val="tx1"/>
                </a:solidFill>
                <a:latin typeface="+mn-lt"/>
                <a:ea typeface="+mn-ea"/>
                <a:cs typeface="+mn-cs"/>
              </a:rPr>
              <a:t>С начала и до последнего дня Чеченской войны испытывала особый подъем: была полна энергии, энтузиазма, добилась отправки на фронт, сутками без устали оперировала солдат. Навязчивости как бы отступили, для выполнения ритуалов не было времени. После демобилизации, отказавшись от предложения заняться научной работой, избрала наиболее действенный, на ее взгляд, вид помощи больным — травматологию. В этой области работала до выхода на пенсию (в возрасте 62 лет). Хотя страхи заражения и загрязнения сохранялись, не лечилась Адаптировалась к навязчивостям, «притерпелась» к ним, сумела наладить быт, но свободной от болезненных расстройств с момента их возникновения себя не чувствовала. Во избежание тошноты при виде повреждений, с которыми ежедневно сталкивалась в операционной, выходила на работу только натощак. Старалась избавляться от</a:t>
            </a:r>
          </a:p>
          <a:p>
            <a:r>
              <a:rPr lang="ru-RU" sz="1200" b="0" i="0" u="none" strike="noStrike" kern="1200" baseline="0" dirty="0" smtClean="0">
                <a:solidFill>
                  <a:schemeClr val="tx1"/>
                </a:solidFill>
                <a:latin typeface="+mn-lt"/>
                <a:ea typeface="+mn-ea"/>
                <a:cs typeface="+mn-cs"/>
              </a:rPr>
              <a:t>засаленных денег, следуя в городском транспорте пользовалась специальной тряпкой, через которую держалась за поручень, ни за что не поднималась на лифте, которым</a:t>
            </a:r>
          </a:p>
          <a:p>
            <a:r>
              <a:rPr lang="ru-RU" sz="1200" b="0" i="0" u="none" strike="noStrike" kern="1200" baseline="0" dirty="0" smtClean="0">
                <a:solidFill>
                  <a:schemeClr val="tx1"/>
                </a:solidFill>
                <a:latin typeface="+mn-lt"/>
                <a:ea typeface="+mn-ea"/>
                <a:cs typeface="+mn-cs"/>
              </a:rPr>
              <a:t>воспользовался человек, вызывающий брезгливость. Приходя домой, немедленно развешивала на балконе для проветривания верхнюю одежду. Энергичная по-прежнему, с годами становилась все более упрямой, односторонней; порой вела себя бестактно, могла, невзирая на лица, сделать замечание. С уходом на пенсию живет одиноко, друзей не имеет, к дочери заглядывает редко, с остальными родственниками поддерживает отношения в основном по телефону. Читает бесконечные нравоучения на темы нравственности и сохранения здоровья, не способна к состраданию Неприхотлива в пище и одежде, потребности сводятся к минимуму. Все больше внимания уделяет профилактике возможных «недугов»: посещает группу здоровья, но избегает упражнений, связанных с прикосновением к земле. Одиночеством не тяготится, от людей, по ее словам, не ждет понимания. Ее</a:t>
            </a:r>
          </a:p>
          <a:p>
            <a:r>
              <a:rPr lang="ru-RU" sz="1200" b="0" i="0" u="none" strike="noStrike" kern="1200" baseline="0" dirty="0" smtClean="0">
                <a:solidFill>
                  <a:schemeClr val="tx1"/>
                </a:solidFill>
                <a:latin typeface="+mn-lt"/>
                <a:ea typeface="+mn-ea"/>
                <a:cs typeface="+mn-cs"/>
              </a:rPr>
              <a:t>усиливающиеся «чудачества»— предмет шуток близких.</a:t>
            </a: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Психическое состояние: </a:t>
            </a:r>
            <a:r>
              <a:rPr lang="ru-RU" sz="1200" b="0" i="0" u="none" strike="noStrike" kern="1200" baseline="0" dirty="0" smtClean="0">
                <a:solidFill>
                  <a:schemeClr val="tx1"/>
                </a:solidFill>
                <a:latin typeface="+mn-lt"/>
                <a:ea typeface="+mn-ea"/>
                <a:cs typeface="+mn-cs"/>
              </a:rPr>
              <a:t>Моложава, в неизменном не по размеру костюме мужского покроя, резка в движениях. Говорит громко, категорично, с напором, не  вдумываясь в суть вопросов, не улавливая иронии. О своей болезни —«застарелом неврозе желудка»— сообщает как бы между делом, в числе прочих недугов. Помощи не ищет,</a:t>
            </a:r>
          </a:p>
          <a:p>
            <a:r>
              <a:rPr lang="ru-RU" sz="1200" b="0" i="0" u="none" strike="noStrike" kern="1200" baseline="0" dirty="0" smtClean="0">
                <a:solidFill>
                  <a:schemeClr val="tx1"/>
                </a:solidFill>
                <a:latin typeface="+mn-lt"/>
                <a:ea typeface="+mn-ea"/>
                <a:cs typeface="+mn-cs"/>
              </a:rPr>
              <a:t>не видит смысла в лечении. Интересуется лишь, имеет ли право на установление ей группы инвалидности, так как не отказалась бы от повышения суммы пенсии. Дело не в</a:t>
            </a:r>
          </a:p>
          <a:p>
            <a:r>
              <a:rPr lang="ru-RU" sz="1200" b="0" i="0" u="none" strike="noStrike" kern="1200" baseline="0" dirty="0" smtClean="0">
                <a:solidFill>
                  <a:schemeClr val="tx1"/>
                </a:solidFill>
                <a:latin typeface="+mn-lt"/>
                <a:ea typeface="+mn-ea"/>
                <a:cs typeface="+mn-cs"/>
              </a:rPr>
              <a:t>деньгах, а в принципе поскольку лишена возможности работать, а это причиняет ей моральный ущерб, то должна компенсировать его хотя бы материально. Малейшее</a:t>
            </a:r>
          </a:p>
          <a:p>
            <a:r>
              <a:rPr lang="ru-RU" sz="1200" b="0" i="0" u="none" strike="noStrike" kern="1200" baseline="0" dirty="0" smtClean="0">
                <a:solidFill>
                  <a:schemeClr val="tx1"/>
                </a:solidFill>
                <a:latin typeface="+mn-lt"/>
                <a:ea typeface="+mn-ea"/>
                <a:cs typeface="+mn-cs"/>
              </a:rPr>
              <a:t>отклонение от норм санитарии и гигиены, замеченное в отделении, приводит к учащению «спазмов», обострению брезгливости. Вынуждена усложнить свою систему защитных действий: часто, многократно моет руки, протестует, если больные вешают свою одежду возле умывальника, в столовую носит термос с кипятком, чтобы ополаскивать посуду. Проявления неряшливости со стороны других воспринимает как личное оскорбление, делает публично бестактные замечания по этому поводу, выговаривает врачам и персоналу, требуя взыскать с наиболее «нерадивых» пациентов. В то же время сама небрежна в одежде, прическе, свои вещи содержит в беспорядке. Держится одиноко, но это ее не тяготит, поскольку общение с новыми людьми способно нарушить привычный образ жизни, усилить болезненные симптомы.</a:t>
            </a:r>
            <a:endParaRPr lang="ru-RU"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5</a:t>
            </a:fld>
            <a:endParaRPr lang="ru-RU"/>
          </a:p>
        </p:txBody>
      </p:sp>
    </p:spTree>
    <p:extLst>
      <p:ext uri="{BB962C8B-B14F-4D97-AF65-F5344CB8AC3E}">
        <p14:creationId xmlns:p14="http://schemas.microsoft.com/office/powerpoint/2010/main" xmlns="" val="2158531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Необходимо помнить, </a:t>
            </a:r>
            <a:r>
              <a:rPr lang="ru-RU" sz="1200" b="0" i="0" u="none" strike="noStrike" kern="1200" baseline="0" dirty="0" err="1" smtClean="0">
                <a:solidFill>
                  <a:schemeClr val="tx1"/>
                </a:solidFill>
                <a:latin typeface="+mn-lt"/>
                <a:ea typeface="+mn-ea"/>
                <a:cs typeface="+mn-cs"/>
              </a:rPr>
              <a:t>неврозоподобные</a:t>
            </a:r>
            <a:r>
              <a:rPr lang="ru-RU" sz="1200" b="0" i="0" u="none" strike="noStrike" kern="1200" baseline="0" dirty="0" smtClean="0">
                <a:solidFill>
                  <a:schemeClr val="tx1"/>
                </a:solidFill>
                <a:latin typeface="+mn-lt"/>
                <a:ea typeface="+mn-ea"/>
                <a:cs typeface="+mn-cs"/>
              </a:rPr>
              <a:t> состояния полиморфны </a:t>
            </a:r>
            <a:r>
              <a:rPr lang="ru-RU" sz="1200" b="0" i="0" u="none" strike="noStrike" kern="1200" baseline="0" dirty="0" smtClean="0">
                <a:solidFill>
                  <a:schemeClr val="tx1"/>
                </a:solidFill>
                <a:latin typeface="+mn-lt"/>
                <a:ea typeface="+mn-ea"/>
                <a:cs typeface="+mn-cs"/>
              </a:rPr>
              <a:t>и включают различные по своей природе психопатологические расстройства, связанные </a:t>
            </a:r>
            <a:r>
              <a:rPr lang="ru-RU" sz="1200" b="0" i="0" u="none" strike="noStrike" kern="1200" baseline="0" dirty="0" smtClean="0">
                <a:solidFill>
                  <a:schemeClr val="tx1"/>
                </a:solidFill>
                <a:latin typeface="+mn-lt"/>
                <a:ea typeface="+mn-ea"/>
                <a:cs typeface="+mn-cs"/>
              </a:rPr>
              <a:t>с </a:t>
            </a:r>
            <a:r>
              <a:rPr lang="ru-RU" sz="1200" b="0" i="0" u="none" strike="noStrike" kern="1200" baseline="0" dirty="0" smtClean="0">
                <a:solidFill>
                  <a:schemeClr val="tx1"/>
                </a:solidFill>
                <a:latin typeface="+mn-lt"/>
                <a:ea typeface="+mn-ea"/>
                <a:cs typeface="+mn-cs"/>
              </a:rPr>
              <a:t>органической патологией мозга, </a:t>
            </a:r>
            <a:r>
              <a:rPr lang="ru-RU" sz="1200" b="0" i="0" u="none" strike="noStrike" kern="1200" baseline="0" dirty="0" smtClean="0">
                <a:solidFill>
                  <a:schemeClr val="tx1"/>
                </a:solidFill>
                <a:latin typeface="+mn-lt"/>
                <a:ea typeface="+mn-ea"/>
                <a:cs typeface="+mn-cs"/>
              </a:rPr>
              <a:t>соматической патологией, но особое место среди этой группы нарушений занимают болезненные проявления, возникновение которых обусловлено шизофреническим процессом.</a:t>
            </a:r>
            <a:endParaRPr lang="ru-RU" dirty="0" smtClean="0"/>
          </a:p>
          <a:p>
            <a:endParaRPr lang="ru-RU"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6</a:t>
            </a:fld>
            <a:endParaRPr lang="ru-RU"/>
          </a:p>
        </p:txBody>
      </p:sp>
    </p:spTree>
    <p:extLst>
      <p:ext uri="{BB962C8B-B14F-4D97-AF65-F5344CB8AC3E}">
        <p14:creationId xmlns:p14="http://schemas.microsoft.com/office/powerpoint/2010/main" xmlns="" val="1261874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2"/>
            <a:r>
              <a:rPr lang="ru-RU" sz="1200" b="0" i="0" u="none" strike="noStrike" kern="1200" baseline="0" dirty="0" smtClean="0">
                <a:solidFill>
                  <a:schemeClr val="tx1"/>
                </a:solidFill>
                <a:latin typeface="+mn-lt"/>
                <a:ea typeface="+mn-ea"/>
                <a:cs typeface="+mn-cs"/>
              </a:rPr>
              <a:t>	В клинической картине расстройства, в ряде случаев преобладают </a:t>
            </a:r>
            <a:r>
              <a:rPr lang="ru-RU" sz="1200" b="0" i="0" u="none" strike="noStrike" kern="1200" baseline="0" dirty="0" err="1" smtClean="0">
                <a:solidFill>
                  <a:schemeClr val="tx1"/>
                </a:solidFill>
                <a:latin typeface="+mn-lt"/>
                <a:ea typeface="+mn-ea"/>
                <a:cs typeface="+mn-cs"/>
              </a:rPr>
              <a:t>психопатоподобные</a:t>
            </a:r>
            <a:r>
              <a:rPr lang="ru-RU"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проявления, которые по своим особенностям сближаются с шизоидными аномалиями, наблюдающимися среди родственников больных </a:t>
            </a:r>
            <a:r>
              <a:rPr lang="ru-RU" sz="1200" b="0" i="0" u="none" strike="noStrike" kern="1200" baseline="0" dirty="0" err="1" smtClean="0">
                <a:solidFill>
                  <a:schemeClr val="tx1"/>
                </a:solidFill>
                <a:latin typeface="+mn-lt"/>
                <a:ea typeface="+mn-ea"/>
                <a:cs typeface="+mn-cs"/>
              </a:rPr>
              <a:t>манифестной</a:t>
            </a:r>
            <a:r>
              <a:rPr lang="ru-RU" sz="1200" b="0" i="0" u="none" strike="noStrike" kern="1200" baseline="0" dirty="0" smtClean="0">
                <a:solidFill>
                  <a:schemeClr val="tx1"/>
                </a:solidFill>
                <a:latin typeface="+mn-lt"/>
                <a:ea typeface="+mn-ea"/>
                <a:cs typeface="+mn-cs"/>
              </a:rPr>
              <a:t> шизофренией. </a:t>
            </a:r>
          </a:p>
          <a:p>
            <a:pPr lvl="2"/>
            <a:r>
              <a:rPr lang="ru-RU" sz="1200" b="0" i="0" u="none" strike="noStrike" kern="1200" baseline="0" dirty="0" smtClean="0">
                <a:solidFill>
                  <a:schemeClr val="tx1"/>
                </a:solidFill>
                <a:latin typeface="+mn-lt"/>
                <a:ea typeface="+mn-ea"/>
                <a:cs typeface="+mn-cs"/>
              </a:rPr>
              <a:t>	Изменения шизоидного круга (аутизм, трудности контакта с людьми, грубый эгоизм, парадоксальность эмоций и поведения) нередко сочетаются с </a:t>
            </a:r>
            <a:r>
              <a:rPr lang="ru-RU" sz="1200" b="0" i="0" u="none" strike="noStrike" kern="1200" baseline="0" dirty="0" err="1" smtClean="0">
                <a:solidFill>
                  <a:schemeClr val="tx1"/>
                </a:solidFill>
                <a:latin typeface="+mn-lt"/>
                <a:ea typeface="+mn-ea"/>
                <a:cs typeface="+mn-cs"/>
              </a:rPr>
              <a:t>психопатоподобными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чертами иной структуры — истерическими, психастеническими, параноическими и др. </a:t>
            </a:r>
          </a:p>
          <a:p>
            <a:pPr lvl="2"/>
            <a:r>
              <a:rPr lang="ru-RU" sz="1200" b="0" i="0" u="none" strike="noStrike" kern="1200" baseline="0" dirty="0" smtClean="0">
                <a:solidFill>
                  <a:schemeClr val="tx1"/>
                </a:solidFill>
                <a:latin typeface="+mn-lt"/>
                <a:ea typeface="+mn-ea"/>
                <a:cs typeface="+mn-cs"/>
              </a:rPr>
              <a:t>	Во второй половине жизни наблюдается отчетливое заострение аномальных черт, которые приобретают характер стойких негативных изменений</a:t>
            </a:r>
            <a:r>
              <a:rPr lang="en-US" sz="1200" b="0"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Эти изменения проявляются нарастанием астенических жалоб, неуверенностью в себе, накоплением чувства усталости, эмоциональным обеднением, углублением аутизма, монотонностью психической деятельности.</a:t>
            </a:r>
          </a:p>
          <a:p>
            <a:pPr lvl="2"/>
            <a:endParaRPr lang="ru-RU" sz="1200" b="0" i="0" u="none" strike="noStrike" kern="1200" baseline="0" dirty="0" smtClean="0">
              <a:solidFill>
                <a:schemeClr val="tx1"/>
              </a:solidFill>
              <a:latin typeface="+mn-lt"/>
              <a:ea typeface="+mn-ea"/>
              <a:cs typeface="+mn-cs"/>
            </a:endParaRPr>
          </a:p>
          <a:p>
            <a:pPr lvl="0"/>
            <a:endParaRPr lang="ru-RU" sz="1200" b="1" i="0" u="none" strike="noStrike" kern="1200" baseline="0" dirty="0" smtClean="0">
              <a:solidFill>
                <a:schemeClr val="tx1"/>
              </a:solidFill>
              <a:latin typeface="+mn-lt"/>
              <a:ea typeface="+mn-ea"/>
              <a:cs typeface="+mn-cs"/>
            </a:endParaRPr>
          </a:p>
          <a:p>
            <a:pPr lvl="0"/>
            <a:r>
              <a:rPr lang="ru-RU" sz="1200" b="1" i="0" u="none" strike="noStrike" kern="1200" baseline="0" dirty="0" smtClean="0">
                <a:solidFill>
                  <a:schemeClr val="tx1"/>
                </a:solidFill>
                <a:latin typeface="+mn-lt"/>
                <a:ea typeface="+mn-ea"/>
                <a:cs typeface="+mn-cs"/>
              </a:rPr>
              <a:t>СЛУЧАЙ 2: </a:t>
            </a:r>
            <a:r>
              <a:rPr lang="ru-RU" sz="1200" b="0" i="0" u="none" strike="noStrike" kern="1200" baseline="0" dirty="0" smtClean="0">
                <a:solidFill>
                  <a:schemeClr val="tx1"/>
                </a:solidFill>
                <a:latin typeface="+mn-lt"/>
                <a:ea typeface="+mn-ea"/>
                <a:cs typeface="+mn-cs"/>
              </a:rPr>
              <a:t>Больной В.В.П., 56 лет</a:t>
            </a: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u="none" strike="noStrike" kern="1200" baseline="0" dirty="0" smtClean="0">
                <a:solidFill>
                  <a:schemeClr val="tx1"/>
                </a:solidFill>
                <a:latin typeface="+mn-lt"/>
                <a:ea typeface="+mn-ea"/>
                <a:cs typeface="+mn-cs"/>
              </a:rPr>
              <a:t>Рос тихим, стеснительным, при посторонних робел, терялся, замыкался в себе. В возрасте 5 лет научился читать, играм предпочитал книги. С 1-го класса школы сверх занятий по программе читал учебники для старших классов. Болезненно реагировал на прозвища «очкарик», «профессор», но не мог постоять за себя. Общался со сверстниками-книголюбами. С 11-летнего возраста увлекся английским языком, много занимался им самостоятельно, слушал специальные учебные радиопередачи. Когда ему было 6 лет, мать повторно вышла замуж; с отчимом не ужился — не выносил его грубости, насмешек, рукоприкладства. Провинившись, старался избегать встреч с ним, нередко просиживал до ночи на лестнице или бродил по улицам. В 10 классе 2 </a:t>
            </a:r>
            <a:r>
              <a:rPr lang="ru-RU" sz="1200" b="0" i="0" u="none" strike="noStrike" kern="1200" baseline="0" dirty="0" err="1" smtClean="0">
                <a:solidFill>
                  <a:schemeClr val="tx1"/>
                </a:solidFill>
                <a:latin typeface="+mn-lt"/>
                <a:ea typeface="+mn-ea"/>
                <a:cs typeface="+mn-cs"/>
              </a:rPr>
              <a:t>нед</a:t>
            </a:r>
            <a:r>
              <a:rPr lang="ru-RU" sz="1200" b="0" i="0" u="none" strike="noStrike" kern="1200" baseline="0" dirty="0" smtClean="0">
                <a:solidFill>
                  <a:schemeClr val="tx1"/>
                </a:solidFill>
                <a:latin typeface="+mn-lt"/>
                <a:ea typeface="+mn-ea"/>
                <a:cs typeface="+mn-cs"/>
              </a:rPr>
              <a:t> не посещал школу только потому, что там появился новый учитель, напоминавший отчима. Начиная с 15-летнего возраста резко усилилась замкнутость и стеснительность. Страдал из-за близорукости, низкого роста, не мог заставить себя пойти на вечеринку или в компании других подростков побродить по городу. Учился, как и прежде, хорошо. С началом занятий в институте, где изучал восточные языки, несмотря на отличную успеваемость, чувствовал себя изгоем</a:t>
            </a: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a:t>
            </a:r>
            <a:r>
              <a:rPr lang="ru-RU" sz="1200" b="0" i="0" u="none" strike="noStrike" kern="1200" baseline="0" dirty="0" smtClean="0">
                <a:solidFill>
                  <a:schemeClr val="tx1"/>
                </a:solidFill>
                <a:latin typeface="+mn-lt"/>
                <a:ea typeface="+mn-ea"/>
                <a:cs typeface="+mn-cs"/>
              </a:rPr>
              <a:t> Отчетливые проявления заболевания относятся к возрасту 19 лет. Отказался посещать вуз, так как необходимость постоянного общения (особенно с девушками) представлялась крайне тягостной. Был подавлен, угнетен и в то же время взвинчен, раздражителен; буквально возненавидел отчима, однажды швырнул в его сторону тяжелый предмет. В течение года «бездельничал»—читал или слушал радиопередачи на иностранных языках, требовал, чтобы его оставили в покое; не мог отвлечься от мучительного сознания своей физической неполноценности. Казалось, что вызывает либо насмешки, либо жалость. Замечал проявления неприязни в поведении окружающих. Нейтральные реплики воспринимал как намек на то, что ему не место в жизни. Размышлял лишь о безысходности и бренности существования. Вынашивал планы самоубийства, но не решался наложить на себя руки. В возрасте 22 лет по настоянию матери обратился к психиатру и был </a:t>
            </a:r>
            <a:r>
              <a:rPr lang="ru-RU" sz="1200" b="0" i="0" u="none" strike="noStrike" kern="1200" baseline="0" dirty="0" err="1" smtClean="0">
                <a:solidFill>
                  <a:schemeClr val="tx1"/>
                </a:solidFill>
                <a:latin typeface="+mn-lt"/>
                <a:ea typeface="+mn-ea"/>
                <a:cs typeface="+mn-cs"/>
              </a:rPr>
              <a:t>стационирован</a:t>
            </a:r>
            <a:r>
              <a:rPr lang="ru-RU" sz="1200" b="0" i="0" u="none" strike="noStrike" kern="1200" baseline="0" dirty="0" smtClean="0">
                <a:solidFill>
                  <a:schemeClr val="tx1"/>
                </a:solidFill>
                <a:latin typeface="+mn-lt"/>
                <a:ea typeface="+mn-ea"/>
                <a:cs typeface="+mn-cs"/>
              </a:rPr>
              <a:t> в психиатрическую больницу, где находился в течение 2 мес. По данным медицинской документации наряду с неглубокой депрессией в состоянии больного обнаруживались резонерство и иные расстройства мышления по шизофреническому типу. Выписан после курса лечения с диагнозом: «</a:t>
            </a:r>
            <a:r>
              <a:rPr lang="en-US" sz="1200" b="0" i="0" u="none" strike="noStrike" kern="1200" baseline="0" dirty="0" smtClean="0">
                <a:solidFill>
                  <a:schemeClr val="tx1"/>
                </a:solidFill>
                <a:latin typeface="+mn-lt"/>
                <a:ea typeface="+mn-ea"/>
                <a:cs typeface="+mn-cs"/>
              </a:rPr>
              <a:t>F21</a:t>
            </a:r>
            <a:r>
              <a:rPr lang="ru-RU" sz="1200" b="0" i="0" u="none" strike="noStrike" kern="1200" baseline="0" dirty="0" smtClean="0">
                <a:solidFill>
                  <a:schemeClr val="tx1"/>
                </a:solidFill>
                <a:latin typeface="+mn-lt"/>
                <a:ea typeface="+mn-ea"/>
                <a:cs typeface="+mn-cs"/>
              </a:rPr>
              <a:t>». Несмотря на некоторое улучшение состояния, через 2 </a:t>
            </a:r>
            <a:r>
              <a:rPr lang="ru-RU" sz="1200" b="0" i="0" u="none" strike="noStrike" kern="1200" baseline="0" dirty="0" err="1" smtClean="0">
                <a:solidFill>
                  <a:schemeClr val="tx1"/>
                </a:solidFill>
                <a:latin typeface="+mn-lt"/>
                <a:ea typeface="+mn-ea"/>
                <a:cs typeface="+mn-cs"/>
              </a:rPr>
              <a:t>нед</a:t>
            </a:r>
            <a:r>
              <a:rPr lang="ru-RU" sz="1200" b="0" i="0" u="none" strike="noStrike" kern="1200" baseline="0" dirty="0" smtClean="0">
                <a:solidFill>
                  <a:schemeClr val="tx1"/>
                </a:solidFill>
                <a:latin typeface="+mn-lt"/>
                <a:ea typeface="+mn-ea"/>
                <a:cs typeface="+mn-cs"/>
              </a:rPr>
              <a:t> после выписки внезапно без видимых поводов совершил суицидальную попытку. При этом оставил прощальную записку и небольшую сумму денег — возвращал долг знакомому. Был случайно обнаружен в коматозном состоянии, доставлен в больницу, где в течение недели лечился. В дальнейшем к психиатрам по собственной инициативе не обращался, диспансер посещал лишь по вызову врача. Перевелся на вечерний факультет, устроился работать в отделе восточных языков одной из центральных библиотек. Самостоятельно изучал все новые языки. Окончание учебы воспринял как избавление — общение со сверстниками по-прежнему представлялось невыносимым. С сотрудниками не сближался, держался сугубо официально, на попытки втянуть его в общую беседу отвечал краткими репликами и по возможности ретировался. Полагал, что привлекает всеобщее внимание, особенно отталкивающе выглядит в глазах женщин. Соответствующим образом интерпретировал поступки, высказывания, смех или молчание даже малознакомых людей. Усматривал в этом оскорбительные для себя намеки; по его выражению, носил с собой «собственную тюрьму». Лишь к 27 годам состояние изменилось. Постепенно словно преобразился: исчезли прежняя замкнутость, мысли о неполноценности, начал знакомиться с девушками, научился шутить. Сумел добиться в ведущих издательствах заключения договоров на художественные переводы, публикации. Работал над переводами художественной прозы много, с увлечением. Появился круг знакомых — писатели, переводчики, редакторы, с которыми держался свободно, непринужденно; если было нужно, мог настоять на своем. В возрасте 33 лет женился «по необходимости»— не мог оставить беременную женщину. Узнав впоследствии об измене жены, не слишком огорчился, без колебаний уехал к матери, оформил развод, не сожалел о неудавшейся семейной жизни, так как теперь ничто не отвлекало от работы. Периодически увлекался женщинами, но жениться вновь не намеревался. Сына поселил у себя, чтобы оградить от возможных дурных влияний. Жизнь теперь целиком посвящена интересам дела; заботится о том, чтобы заказы не иссякали и была возможность выбора. Даже в праздники проводит за письменным столом не менее 6—8 ч. Любимое развлечение — чтение на английском и испанском языках. Строго распланированы и бытовые обязанности—помощь матери, заботы о сыне, включая проверку уроков, посещение театра и пр.</a:t>
            </a: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Психическое состояние: </a:t>
            </a:r>
            <a:r>
              <a:rPr lang="ru-RU" sz="1200" b="0" i="0" u="none" strike="noStrike" kern="1200" baseline="0" dirty="0" smtClean="0">
                <a:solidFill>
                  <a:schemeClr val="tx1"/>
                </a:solidFill>
                <a:latin typeface="+mn-lt"/>
                <a:ea typeface="+mn-ea"/>
                <a:cs typeface="+mn-cs"/>
              </a:rPr>
              <a:t>Пришел к врачу на прием с готовностью, в точно назначенное время, хотя нужды в наблюдении у психиатра не усматривает. Ниже среднего роста, ювенилен, угловат в движениях, взгляд бегающий. Улыбчив, но заметно волнуется, вспоминая прошлое. Речь с запинками. Находит, что психически здоров и не болел вовсе. Главную причину свойственной ему в прошлом ранимости и даже помещения в психиатрическую больницу усматривает в поведении отчима и в том, что «не был Аполлоном», а потому с трудом сходился с женщинами. На его взгляд, мотивов для попытки к самоубийству было предостаточно, хотя, считая себя тогда законченным неудачником, несколько преувеличивал. Находит, что он сейчас — полная противоположность своему прежнему Я: внутренне защищен, осознает свое человеческое достоинство. Естественное его состояние, как он полагает,— активность, высокая работоспособность. Похваляется тем, что владеет 13 языками и достиг как переводчик больших успехов. Подчеркивает, что теперь отношения с людьми строит исключительно на рациональной основе. Пунктуален, обязателен, собран, поэтому окружающие, хотя и высоко ценят его деловые качества, но считают чопорным, «сухарем», «человеком-компьютером». При широком круге знакомых близких друзей не имеет, но этим не тяготится. Доброжелательно, но одинаково ровно отзывается о</a:t>
            </a:r>
          </a:p>
          <a:p>
            <a:r>
              <a:rPr lang="ru-RU" sz="1200" b="0" i="0" u="none" strike="noStrike" kern="1200" baseline="0" dirty="0" smtClean="0">
                <a:solidFill>
                  <a:schemeClr val="tx1"/>
                </a:solidFill>
                <a:latin typeface="+mn-lt"/>
                <a:ea typeface="+mn-ea"/>
                <a:cs typeface="+mn-cs"/>
              </a:rPr>
              <a:t>близких — матери, сыне и даже бывшую жену включает в их круг.</a:t>
            </a:r>
          </a:p>
          <a:p>
            <a:endParaRPr lang="ru-RU" sz="1200" b="0" i="0" u="none" strike="noStrike" kern="1200" baseline="0" dirty="0" smtClean="0">
              <a:solidFill>
                <a:schemeClr val="tx1"/>
              </a:solidFill>
              <a:latin typeface="+mn-lt"/>
              <a:ea typeface="+mn-ea"/>
              <a:cs typeface="+mn-cs"/>
            </a:endParaRPr>
          </a:p>
          <a:p>
            <a:endParaRPr lang="ru-RU" b="1"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7</a:t>
            </a:fld>
            <a:endParaRPr lang="ru-RU"/>
          </a:p>
        </p:txBody>
      </p:sp>
    </p:spTree>
    <p:extLst>
      <p:ext uri="{BB962C8B-B14F-4D97-AF65-F5344CB8AC3E}">
        <p14:creationId xmlns:p14="http://schemas.microsoft.com/office/powerpoint/2010/main" xmlns="" val="1472535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dirty="0" smtClean="0"/>
              <a:t>Имеется 2 варианта</a:t>
            </a:r>
            <a:r>
              <a:rPr lang="ru-RU" sz="1200" b="1" baseline="0" dirty="0" smtClean="0"/>
              <a:t> динамики течения шизотипического расстройства</a:t>
            </a:r>
            <a:r>
              <a:rPr lang="ru-RU" sz="1200" b="1" dirty="0" smtClean="0"/>
              <a:t>, четко коррелирующие с типом течения процесса.</a:t>
            </a:r>
            <a:endParaRPr lang="ru-RU" dirty="0" smtClean="0"/>
          </a:p>
          <a:p>
            <a:pPr marL="1085850" lvl="2" indent="-171450">
              <a:buFont typeface="Arial" panose="020B0604020202020204" pitchFamily="34" charset="0"/>
              <a:buChar char="•"/>
            </a:pPr>
            <a:r>
              <a:rPr lang="ru-RU" dirty="0" smtClean="0"/>
              <a:t>При приступообразном течении вялотекущего</a:t>
            </a:r>
            <a:r>
              <a:rPr lang="ru-RU" baseline="0" dirty="0" smtClean="0"/>
              <a:t> процесса</a:t>
            </a:r>
            <a:r>
              <a:rPr lang="ru-RU" dirty="0" smtClean="0"/>
              <a:t> формирование </a:t>
            </a:r>
            <a:r>
              <a:rPr lang="ru-RU" dirty="0" err="1" smtClean="0"/>
              <a:t>психопатоподобных</a:t>
            </a:r>
            <a:r>
              <a:rPr lang="ru-RU" baseline="0" dirty="0" smtClean="0"/>
              <a:t> расстройств</a:t>
            </a:r>
            <a:r>
              <a:rPr lang="ru-RU" dirty="0" smtClean="0"/>
              <a:t> </a:t>
            </a:r>
            <a:r>
              <a:rPr lang="ru-RU" dirty="0" smtClean="0"/>
              <a:t>осуществляется по механизму </a:t>
            </a:r>
            <a:r>
              <a:rPr lang="ru-RU" dirty="0" err="1" smtClean="0"/>
              <a:t>аутохтонного</a:t>
            </a:r>
            <a:r>
              <a:rPr lang="ru-RU" dirty="0" smtClean="0"/>
              <a:t> характерологического сдвига, не связанного с ситуацией</a:t>
            </a:r>
            <a:r>
              <a:rPr lang="ru-RU" baseline="0" dirty="0" smtClean="0"/>
              <a:t> и </a:t>
            </a:r>
            <a:r>
              <a:rPr lang="ru-RU" sz="1200" b="0" i="0" u="none" strike="noStrike" kern="1200" baseline="0" dirty="0" smtClean="0">
                <a:solidFill>
                  <a:schemeClr val="tx1"/>
                </a:solidFill>
                <a:latin typeface="+mn-lt"/>
                <a:ea typeface="+mn-ea"/>
                <a:cs typeface="+mn-cs"/>
              </a:rPr>
              <a:t>протекает при явлениях полной редукции симптомов активного периода болезни, а структура результирующих изменений варьирует в зависимости от возрастного периода, на который приходилось их появление.</a:t>
            </a:r>
            <a:endParaRPr lang="ru-RU" dirty="0" smtClean="0"/>
          </a:p>
          <a:p>
            <a:pPr marL="1085850" lvl="2" indent="-171450">
              <a:buFont typeface="Arial" panose="020B0604020202020204" pitchFamily="34" charset="0"/>
              <a:buChar char="•"/>
            </a:pPr>
            <a:r>
              <a:rPr lang="ru-RU" dirty="0" smtClean="0"/>
              <a:t>При непрерывном течении формирование </a:t>
            </a:r>
            <a:r>
              <a:rPr lang="ru-RU" dirty="0" err="1" smtClean="0"/>
              <a:t>психопатоподобных</a:t>
            </a:r>
            <a:r>
              <a:rPr lang="ru-RU" baseline="0" dirty="0" smtClean="0"/>
              <a:t> расстройств </a:t>
            </a:r>
            <a:r>
              <a:rPr lang="ru-RU" dirty="0" smtClean="0"/>
              <a:t>происходит </a:t>
            </a:r>
            <a:r>
              <a:rPr lang="ru-RU" dirty="0" smtClean="0"/>
              <a:t>по механизму амальгамирования - </a:t>
            </a:r>
            <a:r>
              <a:rPr lang="ru-RU" sz="1200" b="0" i="0" u="none" strike="noStrike" kern="1200" baseline="0" dirty="0" smtClean="0">
                <a:solidFill>
                  <a:schemeClr val="tx1"/>
                </a:solidFill>
                <a:latin typeface="+mn-lt"/>
                <a:ea typeface="+mn-ea"/>
                <a:cs typeface="+mn-cs"/>
              </a:rPr>
              <a:t>в связи с ретенцией (сохранением) остаточных психопатологических расстройств - деформации личностных особенностей</a:t>
            </a:r>
            <a:r>
              <a:rPr lang="ru-RU" dirty="0" smtClean="0"/>
              <a:t>.</a:t>
            </a:r>
          </a:p>
          <a:p>
            <a:pPr marL="914400" lvl="2" indent="0">
              <a:buFont typeface="Arial" panose="020B0604020202020204" pitchFamily="34" charset="0"/>
              <a:buNone/>
            </a:pPr>
            <a:endParaRPr lang="ru-RU" dirty="0" smtClean="0"/>
          </a:p>
          <a:p>
            <a:r>
              <a:rPr lang="ru-RU" b="1" dirty="0" smtClean="0"/>
              <a:t>Особенности шизофренического процесса, предрасполагающие к образованию </a:t>
            </a:r>
            <a:r>
              <a:rPr lang="ru-RU" b="1" dirty="0" err="1" smtClean="0"/>
              <a:t>псевдопсихопатических</a:t>
            </a:r>
            <a:r>
              <a:rPr lang="ru-RU" b="1" dirty="0" smtClean="0"/>
              <a:t> </a:t>
            </a:r>
            <a:r>
              <a:rPr lang="ru-RU" b="1" dirty="0" smtClean="0"/>
              <a:t>состояний.</a:t>
            </a:r>
          </a:p>
          <a:p>
            <a:endParaRPr lang="ru-RU" b="1" dirty="0" smtClean="0"/>
          </a:p>
          <a:p>
            <a:pPr marL="914400" lvl="1" indent="-457200">
              <a:buFont typeface="+mj-lt"/>
              <a:buAutoNum type="arabicPeriod"/>
            </a:pPr>
            <a:r>
              <a:rPr lang="ru-RU" dirty="0" smtClean="0"/>
              <a:t>Приуроченность наиболее активных проявлений болезни к периодам возрастных кризов (пубертатный, инволюционный).</a:t>
            </a:r>
          </a:p>
          <a:p>
            <a:pPr marL="914400" lvl="1" indent="-457200">
              <a:buFont typeface="+mj-lt"/>
              <a:buAutoNum type="arabicPeriod"/>
            </a:pPr>
            <a:r>
              <a:rPr lang="ru-RU" dirty="0" smtClean="0"/>
              <a:t>Относительная благоприятность течения эндогенного процесса: он не сопровождается грубой деструкцией личности и завершается стойкой ремиссией (чаще </a:t>
            </a:r>
            <a:r>
              <a:rPr lang="ru-RU" dirty="0" err="1" smtClean="0"/>
              <a:t>гиперстенического</a:t>
            </a:r>
            <a:r>
              <a:rPr lang="ru-RU" dirty="0" smtClean="0"/>
              <a:t> типа), без значительного падения энергетического потенциала.</a:t>
            </a:r>
          </a:p>
          <a:p>
            <a:pPr marL="914400" lvl="1" indent="-457200">
              <a:buFont typeface="+mj-lt"/>
              <a:buAutoNum type="arabicPeriod"/>
            </a:pPr>
            <a:r>
              <a:rPr lang="ru-RU" dirty="0" smtClean="0"/>
              <a:t>Уже в латентном периоде заболевания обнаруживается аффинитет к расстройствам психопатического круга при ограниченности и </a:t>
            </a:r>
            <a:r>
              <a:rPr lang="ru-RU" dirty="0" err="1" smtClean="0"/>
              <a:t>мономорфности</a:t>
            </a:r>
            <a:r>
              <a:rPr lang="ru-RU" dirty="0" smtClean="0"/>
              <a:t> проявлений других психопатологических регистров. Эти проявления носят стертый, </a:t>
            </a:r>
            <a:r>
              <a:rPr lang="ru-RU" dirty="0" err="1" smtClean="0"/>
              <a:t>неманифестный</a:t>
            </a:r>
            <a:r>
              <a:rPr lang="ru-RU" dirty="0" smtClean="0"/>
              <a:t> характер и исчерпываются в большинстве случаев аффективно-невротической симптоматикой (вяло-адинамические, ипохондрические, анестетические депрессии, обсессивно-</a:t>
            </a:r>
            <a:r>
              <a:rPr lang="ru-RU" dirty="0" err="1" smtClean="0"/>
              <a:t>фобические</a:t>
            </a:r>
            <a:r>
              <a:rPr lang="ru-RU" dirty="0" smtClean="0"/>
              <a:t> состояния и др.) и паранойяльной симптоматикой.</a:t>
            </a:r>
          </a:p>
          <a:p>
            <a:endParaRPr lang="ru-RU" dirty="0" smtClean="0"/>
          </a:p>
          <a:p>
            <a:endParaRPr lang="ru-RU"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8</a:t>
            </a:fld>
            <a:endParaRPr lang="ru-RU"/>
          </a:p>
        </p:txBody>
      </p:sp>
    </p:spTree>
    <p:extLst>
      <p:ext uri="{BB962C8B-B14F-4D97-AF65-F5344CB8AC3E}">
        <p14:creationId xmlns:p14="http://schemas.microsoft.com/office/powerpoint/2010/main" xmlns="" val="1346085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u="none" strike="noStrike" kern="1200" baseline="0" dirty="0" smtClean="0">
                <a:solidFill>
                  <a:schemeClr val="tx1"/>
                </a:solidFill>
                <a:latin typeface="+mn-lt"/>
                <a:ea typeface="+mn-ea"/>
                <a:cs typeface="+mn-cs"/>
              </a:rPr>
              <a:t>	</a:t>
            </a:r>
          </a:p>
          <a:p>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Псевдопсихопатические</a:t>
            </a:r>
            <a:r>
              <a:rPr lang="ru-RU" sz="1200" b="0" i="0" u="none" strike="noStrike" kern="1200" baseline="0" dirty="0" smtClean="0">
                <a:solidFill>
                  <a:schemeClr val="tx1"/>
                </a:solidFill>
                <a:latin typeface="+mn-lt"/>
                <a:ea typeface="+mn-ea"/>
                <a:cs typeface="+mn-cs"/>
              </a:rPr>
              <a:t> расстройства </a:t>
            </a:r>
            <a:r>
              <a:rPr lang="ru-RU" sz="1200" b="0" i="0" u="none" strike="noStrike" kern="1200" baseline="0" dirty="0" smtClean="0">
                <a:solidFill>
                  <a:schemeClr val="tx1"/>
                </a:solidFill>
                <a:latin typeface="+mn-lt"/>
                <a:ea typeface="+mn-ea"/>
                <a:cs typeface="+mn-cs"/>
              </a:rPr>
              <a:t>- </a:t>
            </a:r>
            <a:r>
              <a:rPr lang="ru-RU" sz="1200" b="0" i="0" u="sng" strike="noStrike" kern="1200" baseline="0" dirty="0" smtClean="0">
                <a:solidFill>
                  <a:schemeClr val="tx1"/>
                </a:solidFill>
                <a:latin typeface="+mn-lt"/>
                <a:ea typeface="+mn-ea"/>
                <a:cs typeface="+mn-cs"/>
              </a:rPr>
              <a:t>стойкие нажитые патохарактерологические структуры</a:t>
            </a:r>
            <a:r>
              <a:rPr lang="ru-RU" sz="1200" b="0" i="0" u="none" strike="noStrike" kern="1200" baseline="0" dirty="0" smtClean="0">
                <a:solidFill>
                  <a:schemeClr val="tx1"/>
                </a:solidFill>
                <a:latin typeface="+mn-lt"/>
                <a:ea typeface="+mn-ea"/>
                <a:cs typeface="+mn-cs"/>
              </a:rPr>
              <a:t>, возникновение которых </a:t>
            </a:r>
            <a:r>
              <a:rPr lang="ru-RU" sz="1200" b="0" i="0" u="sng" strike="noStrike" kern="1200" baseline="0" dirty="0" smtClean="0">
                <a:solidFill>
                  <a:schemeClr val="tx1"/>
                </a:solidFill>
                <a:latin typeface="+mn-lt"/>
                <a:ea typeface="+mn-ea"/>
                <a:cs typeface="+mn-cs"/>
              </a:rPr>
              <a:t>связано с влиянием эндогенно-процессуальных факторов</a:t>
            </a:r>
            <a:r>
              <a:rPr lang="ru-RU" sz="1200" b="0" i="0" u="none" strike="noStrike" kern="1200" baseline="0" dirty="0" smtClean="0">
                <a:solidFill>
                  <a:schemeClr val="tx1"/>
                </a:solidFill>
                <a:latin typeface="+mn-lt"/>
                <a:ea typeface="+mn-ea"/>
                <a:cs typeface="+mn-cs"/>
              </a:rPr>
              <a:t>. Такие структуры чаще всего формируются в период стабилизации малопрогредиентной шизофрении (</a:t>
            </a:r>
            <a:r>
              <a:rPr lang="en-US" sz="1200" b="0" i="0" u="none" strike="noStrike" kern="1200" baseline="0" dirty="0" smtClean="0">
                <a:solidFill>
                  <a:schemeClr val="tx1"/>
                </a:solidFill>
                <a:latin typeface="+mn-lt"/>
                <a:ea typeface="+mn-ea"/>
                <a:cs typeface="+mn-cs"/>
              </a:rPr>
              <a:t>F21)</a:t>
            </a:r>
            <a:r>
              <a:rPr lang="ru-RU" sz="1200" b="0" i="0" u="none" strike="noStrike" kern="1200" baseline="0" dirty="0" smtClean="0">
                <a:solidFill>
                  <a:schemeClr val="tx1"/>
                </a:solidFill>
                <a:latin typeface="+mn-lt"/>
                <a:ea typeface="+mn-ea"/>
                <a:cs typeface="+mn-cs"/>
              </a:rPr>
              <a:t>. </a:t>
            </a:r>
            <a:endParaRPr lang="en-US"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a:t>
            </a:r>
            <a:endParaRPr lang="ru-RU" dirty="0"/>
          </a:p>
        </p:txBody>
      </p:sp>
      <p:sp>
        <p:nvSpPr>
          <p:cNvPr id="4" name="Номер слайда 3"/>
          <p:cNvSpPr>
            <a:spLocks noGrp="1"/>
          </p:cNvSpPr>
          <p:nvPr>
            <p:ph type="sldNum" sz="quarter" idx="10"/>
          </p:nvPr>
        </p:nvSpPr>
        <p:spPr/>
        <p:txBody>
          <a:bodyPr/>
          <a:lstStyle/>
          <a:p>
            <a:fld id="{C7CCBDA0-487A-4D96-9176-2129AAB71B0B}" type="slidenum">
              <a:rPr lang="ru-RU" smtClean="0"/>
              <a:pPr/>
              <a:t>9</a:t>
            </a:fld>
            <a:endParaRPr lang="ru-RU"/>
          </a:p>
        </p:txBody>
      </p:sp>
    </p:spTree>
    <p:extLst>
      <p:ext uri="{BB962C8B-B14F-4D97-AF65-F5344CB8AC3E}">
        <p14:creationId xmlns:p14="http://schemas.microsoft.com/office/powerpoint/2010/main" xmlns="" val="79610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9770067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245689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334923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54319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2164596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3205715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752523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4188303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85523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22522588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56343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809687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66617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1386939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974457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4284378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40B6C45-C265-4C0E-8C03-0A999A580949}" type="datetimeFigureOut">
              <a:rPr lang="ru-RU" smtClean="0"/>
              <a:pPr/>
              <a:t>05.03.2019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396903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40B6C45-C265-4C0E-8C03-0A999A580949}" type="datetimeFigureOut">
              <a:rPr lang="ru-RU" smtClean="0"/>
              <a:pPr/>
              <a:t>05.03.2019</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61180D0-F814-4B97-B0DC-E2B8066BEEE9}" type="slidenum">
              <a:rPr lang="ru-RU" smtClean="0"/>
              <a:pPr/>
              <a:t>‹#›</a:t>
            </a:fld>
            <a:endParaRPr lang="ru-RU"/>
          </a:p>
        </p:txBody>
      </p:sp>
    </p:spTree>
    <p:extLst>
      <p:ext uri="{BB962C8B-B14F-4D97-AF65-F5344CB8AC3E}">
        <p14:creationId xmlns:p14="http://schemas.microsoft.com/office/powerpoint/2010/main" xmlns="" val="300814845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iming>
    <p:tnLst>
      <p:par>
        <p:cTn id="1" dur="indefinite" restart="never" nodeType="tmRoot"/>
      </p:par>
    </p:tn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0.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1.xml"/><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2.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3.xml"/><Relationship Id="rId7" Type="http://schemas.openxmlformats.org/officeDocument/2006/relationships/diagramColors" Target="../diagrams/colors8.xm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8.xml"/><Relationship Id="rId7" Type="http://schemas.openxmlformats.org/officeDocument/2006/relationships/diagramColors" Target="../diagrams/colors9.xml"/><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9.xml"/><Relationship Id="rId7" Type="http://schemas.openxmlformats.org/officeDocument/2006/relationships/diagramColors" Target="../diagrams/colors10.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20.xml"/><Relationship Id="rId7" Type="http://schemas.openxmlformats.org/officeDocument/2006/relationships/diagramColors" Target="../diagrams/colors11.xml"/><Relationship Id="rId2" Type="http://schemas.openxmlformats.org/officeDocument/2006/relationships/slideLayout" Target="../slideLayouts/slideLayout2.xml"/><Relationship Id="rId1" Type="http://schemas.openxmlformats.org/officeDocument/2006/relationships/tags" Target="../tags/tag2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21.xml"/><Relationship Id="rId7" Type="http://schemas.openxmlformats.org/officeDocument/2006/relationships/diagramColors" Target="../diagrams/colors12.xml"/><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6.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7.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8.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9.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51354" y="494523"/>
            <a:ext cx="10985326" cy="1306285"/>
          </a:xfrm>
        </p:spPr>
        <p:txBody>
          <a:bodyPr>
            <a:normAutofit/>
          </a:bodyPr>
          <a:lstStyle/>
          <a:p>
            <a:r>
              <a:rPr lang="ru-RU" sz="4800" b="1" dirty="0" smtClean="0"/>
              <a:t>Шизотипическое </a:t>
            </a:r>
            <a:r>
              <a:rPr lang="ru-RU" sz="4800" b="1" dirty="0"/>
              <a:t>расстройство </a:t>
            </a:r>
          </a:p>
        </p:txBody>
      </p:sp>
      <p:sp>
        <p:nvSpPr>
          <p:cNvPr id="3" name="Подзаголовок 2"/>
          <p:cNvSpPr>
            <a:spLocks noGrp="1"/>
          </p:cNvSpPr>
          <p:nvPr>
            <p:ph type="subTitle" idx="1"/>
          </p:nvPr>
        </p:nvSpPr>
        <p:spPr>
          <a:xfrm>
            <a:off x="4950823" y="4753912"/>
            <a:ext cx="5951308" cy="1228877"/>
          </a:xfrm>
        </p:spPr>
        <p:txBody>
          <a:bodyPr/>
          <a:lstStyle/>
          <a:p>
            <a:r>
              <a:rPr lang="ru-RU" b="1" dirty="0" smtClean="0">
                <a:solidFill>
                  <a:schemeClr val="accent1"/>
                </a:solidFill>
                <a:latin typeface="Arial" panose="020B0604020202020204" pitchFamily="34" charset="0"/>
                <a:cs typeface="Arial" panose="020B0604020202020204" pitchFamily="34" charset="0"/>
              </a:rPr>
              <a:t>Подготовлено</a:t>
            </a:r>
            <a:r>
              <a:rPr lang="ru-RU" b="1" dirty="0">
                <a:solidFill>
                  <a:schemeClr val="accent1"/>
                </a:solidFill>
                <a:latin typeface="Arial" panose="020B0604020202020204" pitchFamily="34" charset="0"/>
                <a:cs typeface="Arial" panose="020B0604020202020204" pitchFamily="34" charset="0"/>
              </a:rPr>
              <a:t>: Ассистент курса психиатрии, психиатрии-наркологии ФУВ </a:t>
            </a:r>
            <a:r>
              <a:rPr lang="ru-RU" b="1" dirty="0" err="1">
                <a:solidFill>
                  <a:schemeClr val="accent1"/>
                </a:solidFill>
                <a:latin typeface="Arial" panose="020B0604020202020204" pitchFamily="34" charset="0"/>
                <a:cs typeface="Arial" panose="020B0604020202020204" pitchFamily="34" charset="0"/>
              </a:rPr>
              <a:t>ВолгГМУ</a:t>
            </a:r>
            <a:r>
              <a:rPr lang="ru-RU" b="1" dirty="0">
                <a:solidFill>
                  <a:schemeClr val="accent1"/>
                </a:solidFill>
                <a:latin typeface="Arial" panose="020B0604020202020204" pitchFamily="34" charset="0"/>
                <a:cs typeface="Arial" panose="020B0604020202020204" pitchFamily="34" charset="0"/>
              </a:rPr>
              <a:t>, </a:t>
            </a:r>
            <a:r>
              <a:rPr lang="ru-RU" b="1" dirty="0" err="1">
                <a:solidFill>
                  <a:schemeClr val="accent1"/>
                </a:solidFill>
                <a:latin typeface="Arial" panose="020B0604020202020204" pitchFamily="34" charset="0"/>
                <a:cs typeface="Arial" panose="020B0604020202020204" pitchFamily="34" charset="0"/>
              </a:rPr>
              <a:t>к.м.н</a:t>
            </a:r>
            <a:r>
              <a:rPr lang="ru-RU" b="1" dirty="0">
                <a:solidFill>
                  <a:schemeClr val="accent1"/>
                </a:solidFill>
                <a:latin typeface="Arial" panose="020B0604020202020204" pitchFamily="34" charset="0"/>
                <a:cs typeface="Arial" panose="020B0604020202020204" pitchFamily="34" charset="0"/>
              </a:rPr>
              <a:t> Иванчук Э.Г.  </a:t>
            </a:r>
          </a:p>
          <a:p>
            <a:endParaRPr lang="ru-RU" dirty="0"/>
          </a:p>
        </p:txBody>
      </p:sp>
      <p:pic>
        <p:nvPicPr>
          <p:cNvPr id="4" name="Рисунок 3"/>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37061470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6">
                <a:lumMod val="64000"/>
                <a:lumOff val="36000"/>
              </a:schemeClr>
            </a:gs>
          </a:gsLst>
          <a:path path="circle">
            <a:fillToRect l="50000" t="100000" r="100000" b="50000"/>
          </a:path>
        </a:gradFill>
        <a:effectLst/>
      </p:bgPr>
    </p:bg>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0112634"/>
              </p:ext>
            </p:extLst>
          </p:nvPr>
        </p:nvGraphicFramePr>
        <p:xfrm>
          <a:off x="1484310" y="231493"/>
          <a:ext cx="10018713" cy="66265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Заголовок 1"/>
          <p:cNvSpPr>
            <a:spLocks noGrp="1"/>
          </p:cNvSpPr>
          <p:nvPr>
            <p:ph type="title"/>
          </p:nvPr>
        </p:nvSpPr>
        <p:spPr>
          <a:xfrm>
            <a:off x="1484310" y="0"/>
            <a:ext cx="10018713" cy="1119851"/>
          </a:xfrm>
        </p:spPr>
        <p:txBody>
          <a:bodyPr>
            <a:normAutofit fontScale="90000"/>
          </a:bodyPr>
          <a:lstStyle/>
          <a:p>
            <a:r>
              <a:rPr lang="ru-RU" b="1" dirty="0" smtClean="0"/>
              <a:t>Статика </a:t>
            </a:r>
            <a:r>
              <a:rPr lang="ru-RU" b="1" dirty="0" err="1" smtClean="0"/>
              <a:t>псевдопсихопатических</a:t>
            </a:r>
            <a:r>
              <a:rPr lang="ru-RU" b="1" dirty="0" smtClean="0"/>
              <a:t/>
            </a:r>
            <a:br>
              <a:rPr lang="ru-RU" b="1" dirty="0" smtClean="0"/>
            </a:br>
            <a:r>
              <a:rPr lang="ru-RU" b="1" dirty="0" smtClean="0"/>
              <a:t> состояний</a:t>
            </a:r>
            <a:endParaRPr lang="ru-RU" b="1" dirty="0"/>
          </a:p>
        </p:txBody>
      </p:sp>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57695611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6">
                <a:lumMod val="64000"/>
                <a:lumOff val="36000"/>
              </a:schemeClr>
            </a:gs>
          </a:gsLst>
          <a:path path="circle">
            <a:fillToRect l="50000" t="100000" r="10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1124" y="135468"/>
            <a:ext cx="10018713" cy="964096"/>
          </a:xfrm>
        </p:spPr>
        <p:txBody>
          <a:bodyPr>
            <a:normAutofit fontScale="90000"/>
          </a:bodyPr>
          <a:lstStyle/>
          <a:p>
            <a:r>
              <a:rPr lang="ru-RU" b="1" i="1" dirty="0" smtClean="0"/>
              <a:t>Динамика </a:t>
            </a:r>
            <a:r>
              <a:rPr lang="ru-RU" b="1" i="1" dirty="0" err="1" smtClean="0"/>
              <a:t>психопатоподобных</a:t>
            </a:r>
            <a:r>
              <a:rPr lang="ru-RU" b="1" i="1" dirty="0" smtClean="0"/>
              <a:t> расстройств </a:t>
            </a:r>
            <a:r>
              <a:rPr lang="ru-RU" b="1" i="1" dirty="0" smtClean="0"/>
              <a:t/>
            </a:r>
            <a:br>
              <a:rPr lang="ru-RU" b="1" i="1" dirty="0" smtClean="0"/>
            </a:br>
            <a:r>
              <a:rPr lang="ru-RU" b="1" i="1" dirty="0" smtClean="0"/>
              <a:t>не шизофренического спектра</a:t>
            </a:r>
            <a:endParaRPr lang="ru-RU" b="1" i="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203190033"/>
              </p:ext>
            </p:extLst>
          </p:nvPr>
        </p:nvGraphicFramePr>
        <p:xfrm>
          <a:off x="123963" y="778934"/>
          <a:ext cx="12072954" cy="60790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347589656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09" y="0"/>
            <a:ext cx="10018713" cy="1165123"/>
          </a:xfrm>
        </p:spPr>
        <p:txBody>
          <a:bodyPr/>
          <a:lstStyle/>
          <a:p>
            <a:r>
              <a:rPr lang="en-US" b="1" dirty="0"/>
              <a:t>F21.5 «</a:t>
            </a:r>
            <a:r>
              <a:rPr lang="ru-RU" b="1" dirty="0"/>
              <a:t>Бедная симптомами» шизофрения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302869642"/>
              </p:ext>
            </p:extLst>
          </p:nvPr>
        </p:nvGraphicFramePr>
        <p:xfrm>
          <a:off x="604685" y="1047135"/>
          <a:ext cx="10898338" cy="54716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234139205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0"/>
            <a:ext cx="10018713" cy="983343"/>
          </a:xfrm>
        </p:spPr>
        <p:txBody>
          <a:bodyPr>
            <a:normAutofit/>
          </a:bodyPr>
          <a:lstStyle/>
          <a:p>
            <a:r>
              <a:rPr lang="ru-RU" sz="4400" b="1" dirty="0" smtClean="0"/>
              <a:t>Дифференциальная диагностика</a:t>
            </a:r>
            <a:endParaRPr lang="ru-RU" sz="4400"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3382642792"/>
              </p:ext>
            </p:extLst>
          </p:nvPr>
        </p:nvGraphicFramePr>
        <p:xfrm>
          <a:off x="1484311" y="1175657"/>
          <a:ext cx="5658611" cy="24156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Рисунок 3"/>
          <p:cNvPicPr>
            <a:picLocks noChangeAspect="1"/>
          </p:cNvPicPr>
          <p:nvPr/>
        </p:nvPicPr>
        <p:blipFill>
          <a:blip r:embed="rId8" cstate="print"/>
          <a:stretch>
            <a:fillRect/>
          </a:stretch>
        </p:blipFill>
        <p:spPr>
          <a:xfrm>
            <a:off x="11220450" y="5890102"/>
            <a:ext cx="971550" cy="967898"/>
          </a:xfrm>
          <a:prstGeom prst="rect">
            <a:avLst/>
          </a:prstGeom>
        </p:spPr>
      </p:pic>
      <p:sp>
        <p:nvSpPr>
          <p:cNvPr id="5" name="Прямоугольник 4"/>
          <p:cNvSpPr/>
          <p:nvPr/>
        </p:nvSpPr>
        <p:spPr>
          <a:xfrm>
            <a:off x="1484310" y="3591339"/>
            <a:ext cx="10416142" cy="2492990"/>
          </a:xfrm>
          <a:prstGeom prst="rect">
            <a:avLst/>
          </a:prstGeom>
        </p:spPr>
        <p:txBody>
          <a:bodyPr wrap="square">
            <a:spAutoFit/>
          </a:bodyPr>
          <a:lstStyle/>
          <a:p>
            <a:r>
              <a:rPr lang="en-US" sz="3600" b="1" dirty="0"/>
              <a:t>	</a:t>
            </a:r>
            <a:r>
              <a:rPr lang="ru-RU" sz="3600" b="1" dirty="0"/>
              <a:t>*</a:t>
            </a:r>
            <a:r>
              <a:rPr lang="ru-RU" sz="2400" dirty="0"/>
              <a:t>Лишь анализ статики и динамики клинической картины расстройства позволяет, с одной стороны, установить принадлежность этих состояний к вялотекущей малопрогредиентной шизофрении</a:t>
            </a:r>
            <a:r>
              <a:rPr lang="en-US" sz="2400" dirty="0"/>
              <a:t> (F21)</a:t>
            </a:r>
            <a:r>
              <a:rPr lang="ru-RU" sz="2400" dirty="0"/>
              <a:t> и соответствие закономерностям ее развития, а с другой — уточнить различия со сходными, но формирующимися на конституциональной «почве» психопатиями(</a:t>
            </a:r>
            <a:r>
              <a:rPr lang="en-US" sz="2400" dirty="0"/>
              <a:t>F60),</a:t>
            </a:r>
            <a:r>
              <a:rPr lang="ru-RU" sz="2400" dirty="0"/>
              <a:t> психогениями</a:t>
            </a:r>
            <a:r>
              <a:rPr lang="en-US" sz="2400" dirty="0"/>
              <a:t>(F40)</a:t>
            </a:r>
            <a:r>
              <a:rPr lang="ru-RU" sz="2400" dirty="0"/>
              <a:t> и аффективными расстройствами</a:t>
            </a:r>
            <a:r>
              <a:rPr lang="en-US" sz="2400" dirty="0"/>
              <a:t>(F30).</a:t>
            </a:r>
            <a:endParaRPr lang="ru-RU" sz="2400" dirty="0"/>
          </a:p>
        </p:txBody>
      </p:sp>
    </p:spTree>
    <p:custDataLst>
      <p:tags r:id="rId1"/>
    </p:custDataLst>
    <p:extLst>
      <p:ext uri="{BB962C8B-B14F-4D97-AF65-F5344CB8AC3E}">
        <p14:creationId xmlns:p14="http://schemas.microsoft.com/office/powerpoint/2010/main" xmlns="" val="20945406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08" y="123823"/>
            <a:ext cx="10018713" cy="495301"/>
          </a:xfrm>
        </p:spPr>
        <p:txBody>
          <a:bodyPr>
            <a:noAutofit/>
          </a:bodyPr>
          <a:lstStyle/>
          <a:p>
            <a:r>
              <a:rPr lang="ru-RU" sz="2400" b="1" dirty="0" smtClean="0"/>
              <a:t>Общие аспекты лечения</a:t>
            </a:r>
            <a:endParaRPr lang="ru-RU" sz="2400" b="1" dirty="0"/>
          </a:p>
        </p:txBody>
      </p:sp>
      <p:sp>
        <p:nvSpPr>
          <p:cNvPr id="3" name="Объект 2"/>
          <p:cNvSpPr>
            <a:spLocks noGrp="1"/>
          </p:cNvSpPr>
          <p:nvPr>
            <p:ph idx="1"/>
          </p:nvPr>
        </p:nvSpPr>
        <p:spPr>
          <a:xfrm>
            <a:off x="1484308" y="695324"/>
            <a:ext cx="10018713" cy="5724525"/>
          </a:xfrm>
        </p:spPr>
        <p:txBody>
          <a:bodyPr>
            <a:normAutofit fontScale="85000" lnSpcReduction="20000"/>
          </a:bodyPr>
          <a:lstStyle/>
          <a:p>
            <a:pPr marL="0" indent="0">
              <a:buNone/>
            </a:pPr>
            <a:r>
              <a:rPr lang="ru-RU" b="1" i="1" u="sng" dirty="0" smtClean="0"/>
              <a:t>Лечение проводится с учетом:</a:t>
            </a:r>
          </a:p>
          <a:p>
            <a:pPr marL="0" indent="0">
              <a:buNone/>
            </a:pPr>
            <a:endParaRPr lang="ru-RU" b="1" i="1" u="sng" dirty="0"/>
          </a:p>
          <a:p>
            <a:pPr algn="just">
              <a:buFont typeface="Courier New" panose="02070309020205020404" pitchFamily="49" charset="0"/>
              <a:buChar char="o"/>
            </a:pPr>
            <a:r>
              <a:rPr lang="ru-RU" sz="2200" dirty="0" smtClean="0"/>
              <a:t>Психопатологической структуры обострения, которая определяет выбор психотропных средств, препаратами выбора чаще являются атипичные антипсихотики (</a:t>
            </a:r>
            <a:r>
              <a:rPr lang="ru-RU" sz="2200" dirty="0" err="1" smtClean="0"/>
              <a:t>рисперидон</a:t>
            </a:r>
            <a:r>
              <a:rPr lang="ru-RU" sz="2200" dirty="0" smtClean="0"/>
              <a:t>, </a:t>
            </a:r>
            <a:r>
              <a:rPr lang="ru-RU" sz="2200" dirty="0" err="1" smtClean="0"/>
              <a:t>кветиапин</a:t>
            </a:r>
            <a:r>
              <a:rPr lang="ru-RU" sz="2200" dirty="0" smtClean="0"/>
              <a:t>, </a:t>
            </a:r>
            <a:r>
              <a:rPr lang="ru-RU" sz="2200" dirty="0" err="1" smtClean="0"/>
              <a:t>оланзапин</a:t>
            </a:r>
            <a:r>
              <a:rPr lang="ru-RU" sz="2200" dirty="0" smtClean="0"/>
              <a:t>, </a:t>
            </a:r>
            <a:r>
              <a:rPr lang="ru-RU" sz="2200" dirty="0" err="1" smtClean="0"/>
              <a:t>амисульприд</a:t>
            </a:r>
            <a:r>
              <a:rPr lang="ru-RU" sz="2200" dirty="0" smtClean="0"/>
              <a:t>, </a:t>
            </a:r>
            <a:r>
              <a:rPr lang="ru-RU" sz="2200" dirty="0" err="1" smtClean="0"/>
              <a:t>зипразидон</a:t>
            </a:r>
            <a:r>
              <a:rPr lang="ru-RU" sz="2200" dirty="0" smtClean="0"/>
              <a:t>, </a:t>
            </a:r>
            <a:r>
              <a:rPr lang="ru-RU" sz="2200" dirty="0" err="1" smtClean="0"/>
              <a:t>арипипразол</a:t>
            </a:r>
            <a:r>
              <a:rPr lang="ru-RU" sz="2200" dirty="0" smtClean="0"/>
              <a:t>, </a:t>
            </a:r>
            <a:r>
              <a:rPr lang="ru-RU" sz="2200" dirty="0" err="1" smtClean="0"/>
              <a:t>палиперидон</a:t>
            </a:r>
            <a:r>
              <a:rPr lang="ru-RU" sz="2200" dirty="0" smtClean="0"/>
              <a:t>, </a:t>
            </a:r>
            <a:r>
              <a:rPr lang="ru-RU" sz="2200" dirty="0" err="1" smtClean="0"/>
              <a:t>сертиндол</a:t>
            </a:r>
            <a:r>
              <a:rPr lang="ru-RU" sz="2200" dirty="0" smtClean="0"/>
              <a:t>).</a:t>
            </a:r>
            <a:endParaRPr lang="ru-RU" sz="2200" dirty="0" smtClean="0"/>
          </a:p>
          <a:p>
            <a:pPr algn="just">
              <a:buFont typeface="Courier New" panose="02070309020205020404" pitchFamily="49" charset="0"/>
              <a:buChar char="o"/>
            </a:pPr>
            <a:endParaRPr lang="ru-RU" sz="2200" dirty="0" smtClean="0"/>
          </a:p>
          <a:p>
            <a:pPr algn="just">
              <a:buFont typeface="Courier New" panose="02070309020205020404" pitchFamily="49" charset="0"/>
              <a:buChar char="o"/>
            </a:pPr>
            <a:r>
              <a:rPr lang="ru-RU" sz="2200" dirty="0" smtClean="0"/>
              <a:t>Особенностей терапевтической или спонтанной трансформации синдрома в процессе лечения, с чем может быть связана замена или присоединение других препаратов или методов лечения.</a:t>
            </a:r>
          </a:p>
          <a:p>
            <a:pPr algn="just">
              <a:buFont typeface="Courier New" panose="02070309020205020404" pitchFamily="49" charset="0"/>
              <a:buChar char="o"/>
            </a:pPr>
            <a:endParaRPr lang="ru-RU" sz="2200" dirty="0"/>
          </a:p>
          <a:p>
            <a:pPr algn="just">
              <a:buFont typeface="Courier New" panose="02070309020205020404" pitchFamily="49" charset="0"/>
              <a:buChar char="o"/>
            </a:pPr>
            <a:r>
              <a:rPr lang="ru-RU" sz="2200" dirty="0" smtClean="0"/>
              <a:t>При повторном эпизоде выбор терапии должен основываться на предыдущем опыте лечения с учетом эффективности и переносимости прежних методов терапии, лекарственной формы препарата, наличия </a:t>
            </a:r>
            <a:r>
              <a:rPr lang="ru-RU" sz="2200" dirty="0" err="1" smtClean="0"/>
              <a:t>коморбидных</a:t>
            </a:r>
            <a:r>
              <a:rPr lang="ru-RU" sz="2200" dirty="0" smtClean="0"/>
              <a:t>  психических и соматических расстройств, а также потенциальных лекарственных взаимодействий с сопутствующей терапией.</a:t>
            </a:r>
          </a:p>
          <a:p>
            <a:pPr>
              <a:buFont typeface="Courier New" panose="02070309020205020404" pitchFamily="49" charset="0"/>
              <a:buChar char="o"/>
            </a:pPr>
            <a:endParaRPr lang="ru-RU" sz="2200" dirty="0" smtClean="0"/>
          </a:p>
          <a:p>
            <a:pPr>
              <a:buFont typeface="Courier New" panose="02070309020205020404" pitchFamily="49" charset="0"/>
              <a:buChar char="o"/>
            </a:pPr>
            <a:r>
              <a:rPr lang="ru-RU" sz="2200" dirty="0" smtClean="0"/>
              <a:t>Чтобы правильно оценить эффективность терапии и подобрать нужную дозировку, следует по возможности избегать нейролептических коктейлей.</a:t>
            </a:r>
            <a:endParaRPr lang="ru-RU" sz="2200" dirty="0"/>
          </a:p>
        </p:txBody>
      </p:sp>
      <p:pic>
        <p:nvPicPr>
          <p:cNvPr id="4" name="Рисунок 3"/>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149772628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48" y="0"/>
            <a:ext cx="10121902" cy="760557"/>
          </a:xfrm>
        </p:spPr>
        <p:txBody>
          <a:bodyPr>
            <a:noAutofit/>
          </a:bodyPr>
          <a:lstStyle/>
          <a:p>
            <a:r>
              <a:rPr lang="ru-RU" sz="2400" b="1" dirty="0" smtClean="0"/>
              <a:t>В ходе терапии важно учитывать средние суточные дозировки отдельных антипсихотиков.</a:t>
            </a:r>
            <a:endParaRPr lang="ru-RU" sz="2400" b="1" dirty="0"/>
          </a:p>
        </p:txBody>
      </p:sp>
      <p:graphicFrame>
        <p:nvGraphicFramePr>
          <p:cNvPr id="10" name="Объект 3"/>
          <p:cNvGraphicFramePr>
            <a:graphicFrameLocks noGrp="1"/>
          </p:cNvGraphicFramePr>
          <p:nvPr>
            <p:ph idx="1"/>
            <p:extLst>
              <p:ext uri="{D42A27DB-BD31-4B8C-83A1-F6EECF244321}">
                <p14:modId xmlns:p14="http://schemas.microsoft.com/office/powerpoint/2010/main" xmlns="" val="1457617726"/>
              </p:ext>
            </p:extLst>
          </p:nvPr>
        </p:nvGraphicFramePr>
        <p:xfrm>
          <a:off x="1314448" y="760557"/>
          <a:ext cx="9906002" cy="6115503"/>
        </p:xfrm>
        <a:graphic>
          <a:graphicData uri="http://schemas.openxmlformats.org/drawingml/2006/table">
            <a:tbl>
              <a:tblPr>
                <a:tableStyleId>{B301B821-A1FF-4177-AEE7-76D212191A09}</a:tableStyleId>
              </a:tblPr>
              <a:tblGrid>
                <a:gridCol w="3476627">
                  <a:extLst>
                    <a:ext uri="{9D8B030D-6E8A-4147-A177-3AD203B41FA5}">
                      <a16:colId xmlns:a16="http://schemas.microsoft.com/office/drawing/2014/main" xmlns="" val="2465586227"/>
                    </a:ext>
                  </a:extLst>
                </a:gridCol>
                <a:gridCol w="2171700">
                  <a:extLst>
                    <a:ext uri="{9D8B030D-6E8A-4147-A177-3AD203B41FA5}">
                      <a16:colId xmlns:a16="http://schemas.microsoft.com/office/drawing/2014/main" xmlns="" val="2823408101"/>
                    </a:ext>
                  </a:extLst>
                </a:gridCol>
                <a:gridCol w="2066925">
                  <a:extLst>
                    <a:ext uri="{9D8B030D-6E8A-4147-A177-3AD203B41FA5}">
                      <a16:colId xmlns:a16="http://schemas.microsoft.com/office/drawing/2014/main" xmlns="" val="500666544"/>
                    </a:ext>
                  </a:extLst>
                </a:gridCol>
                <a:gridCol w="2190750">
                  <a:extLst>
                    <a:ext uri="{9D8B030D-6E8A-4147-A177-3AD203B41FA5}">
                      <a16:colId xmlns:a16="http://schemas.microsoft.com/office/drawing/2014/main" xmlns="" val="3820683670"/>
                    </a:ext>
                  </a:extLst>
                </a:gridCol>
              </a:tblGrid>
              <a:tr h="227423">
                <a:tc rowSpan="2">
                  <a:txBody>
                    <a:bodyPr/>
                    <a:lstStyle/>
                    <a:p>
                      <a:pPr algn="ctr">
                        <a:lnSpc>
                          <a:spcPct val="107000"/>
                        </a:lnSpc>
                        <a:spcAft>
                          <a:spcPts val="800"/>
                        </a:spcAft>
                      </a:pPr>
                      <a:r>
                        <a:rPr lang="ru-RU" sz="1400" b="1" dirty="0">
                          <a:effectLst/>
                        </a:rPr>
                        <a:t>Препарат</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gridSpan="3">
                  <a:txBody>
                    <a:bodyPr/>
                    <a:lstStyle/>
                    <a:p>
                      <a:pPr algn="ctr">
                        <a:lnSpc>
                          <a:spcPct val="107000"/>
                        </a:lnSpc>
                        <a:spcAft>
                          <a:spcPts val="800"/>
                        </a:spcAft>
                      </a:pPr>
                      <a:r>
                        <a:rPr lang="ru-RU" sz="1400" b="1" dirty="0" smtClean="0">
                          <a:effectLst/>
                        </a:rPr>
                        <a:t>Дозировки</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277274129"/>
                  </a:ext>
                </a:extLst>
              </a:tr>
              <a:tr h="227423">
                <a:tc vMerge="1">
                  <a:txBody>
                    <a:bodyPr/>
                    <a:lstStyle/>
                    <a:p>
                      <a:endParaRPr lang="ru-RU"/>
                    </a:p>
                  </a:txBody>
                  <a:tcPr/>
                </a:tc>
                <a:tc>
                  <a:txBody>
                    <a:bodyPr/>
                    <a:lstStyle/>
                    <a:p>
                      <a:pPr algn="ctr">
                        <a:lnSpc>
                          <a:spcPct val="107000"/>
                        </a:lnSpc>
                        <a:spcAft>
                          <a:spcPts val="800"/>
                        </a:spcAft>
                      </a:pPr>
                      <a:r>
                        <a:rPr lang="ru-RU" sz="1400" b="1" dirty="0">
                          <a:effectLst/>
                        </a:rPr>
                        <a:t>малые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400" b="1" dirty="0">
                          <a:effectLst/>
                        </a:rPr>
                        <a:t>средние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400" b="1" dirty="0">
                          <a:effectLst/>
                        </a:rPr>
                        <a:t>высокие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635635831"/>
                  </a:ext>
                </a:extLst>
              </a:tr>
              <a:tr h="227423">
                <a:tc>
                  <a:txBody>
                    <a:bodyPr/>
                    <a:lstStyle/>
                    <a:p>
                      <a:pPr>
                        <a:lnSpc>
                          <a:spcPct val="107000"/>
                        </a:lnSpc>
                        <a:spcAft>
                          <a:spcPts val="800"/>
                        </a:spcAft>
                      </a:pPr>
                      <a:r>
                        <a:rPr lang="ru-RU" sz="1400" b="1" i="1" dirty="0" err="1">
                          <a:effectLst/>
                        </a:rPr>
                        <a:t>Алимемазин</a:t>
                      </a:r>
                      <a:r>
                        <a:rPr lang="ru-RU" sz="1400" b="1" i="1" dirty="0">
                          <a:effectLst/>
                        </a:rPr>
                        <a:t> (</a:t>
                      </a:r>
                      <a:r>
                        <a:rPr lang="ru-RU" sz="1400" b="1" i="1" dirty="0" err="1">
                          <a:effectLst/>
                        </a:rPr>
                        <a:t>терален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25-40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4017562590"/>
                  </a:ext>
                </a:extLst>
              </a:tr>
              <a:tr h="227423">
                <a:tc>
                  <a:txBody>
                    <a:bodyPr/>
                    <a:lstStyle/>
                    <a:p>
                      <a:pPr>
                        <a:lnSpc>
                          <a:spcPct val="107000"/>
                        </a:lnSpc>
                        <a:spcAft>
                          <a:spcPts val="800"/>
                        </a:spcAft>
                      </a:pPr>
                      <a:r>
                        <a:rPr lang="ru-RU" sz="1400" b="1" i="1">
                          <a:effectLst/>
                        </a:rPr>
                        <a:t>Галоперидол (сенорм)</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10-30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48688243"/>
                  </a:ext>
                </a:extLst>
              </a:tr>
              <a:tr h="227423">
                <a:tc>
                  <a:txBody>
                    <a:bodyPr/>
                    <a:lstStyle/>
                    <a:p>
                      <a:pPr>
                        <a:lnSpc>
                          <a:spcPct val="107000"/>
                        </a:lnSpc>
                        <a:spcAft>
                          <a:spcPts val="800"/>
                        </a:spcAft>
                      </a:pPr>
                      <a:r>
                        <a:rPr lang="ru-RU" sz="1400" b="1" i="1" dirty="0" err="1">
                          <a:effectLst/>
                        </a:rPr>
                        <a:t>Зуклопентиксол</a:t>
                      </a:r>
                      <a:r>
                        <a:rPr lang="ru-RU" sz="1400" b="1" i="1" dirty="0">
                          <a:effectLst/>
                        </a:rPr>
                        <a:t>(</a:t>
                      </a:r>
                      <a:r>
                        <a:rPr lang="ru-RU" sz="1400" b="1" i="1" dirty="0" err="1">
                          <a:effectLst/>
                        </a:rPr>
                        <a:t>клопиксол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10-30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30-75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75-150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314617023"/>
                  </a:ext>
                </a:extLst>
              </a:tr>
              <a:tr h="227423">
                <a:tc>
                  <a:txBody>
                    <a:bodyPr/>
                    <a:lstStyle/>
                    <a:p>
                      <a:pPr>
                        <a:lnSpc>
                          <a:spcPct val="107000"/>
                        </a:lnSpc>
                        <a:spcAft>
                          <a:spcPts val="800"/>
                        </a:spcAft>
                      </a:pPr>
                      <a:r>
                        <a:rPr lang="ru-RU" sz="1400" b="1" i="1" dirty="0" err="1" smtClean="0">
                          <a:effectLst/>
                        </a:rPr>
                        <a:t>Карбидин</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100-200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622554732"/>
                  </a:ext>
                </a:extLst>
              </a:tr>
              <a:tr h="227423">
                <a:tc>
                  <a:txBody>
                    <a:bodyPr/>
                    <a:lstStyle/>
                    <a:p>
                      <a:pPr>
                        <a:lnSpc>
                          <a:spcPct val="107000"/>
                        </a:lnSpc>
                        <a:spcAft>
                          <a:spcPts val="800"/>
                        </a:spcAft>
                      </a:pPr>
                      <a:r>
                        <a:rPr lang="ru-RU" sz="1400" b="1" i="1">
                          <a:effectLst/>
                        </a:rPr>
                        <a:t>Кветиапин (сероквепь)</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100-300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600-750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650064859"/>
                  </a:ext>
                </a:extLst>
              </a:tr>
              <a:tr h="440520">
                <a:tc>
                  <a:txBody>
                    <a:bodyPr/>
                    <a:lstStyle/>
                    <a:p>
                      <a:pPr>
                        <a:lnSpc>
                          <a:spcPct val="107000"/>
                        </a:lnSpc>
                        <a:spcAft>
                          <a:spcPts val="800"/>
                        </a:spcAft>
                      </a:pPr>
                      <a:r>
                        <a:rPr lang="ru-RU" sz="1400" b="1" i="1" dirty="0" err="1">
                          <a:effectLst/>
                        </a:rPr>
                        <a:t>Клозапин</a:t>
                      </a:r>
                      <a:r>
                        <a:rPr lang="ru-RU" sz="1400" b="1" i="1" dirty="0">
                          <a:effectLst/>
                        </a:rPr>
                        <a:t> (</a:t>
                      </a:r>
                      <a:r>
                        <a:rPr lang="ru-RU" sz="1400" b="1" i="1" dirty="0" err="1">
                          <a:effectLst/>
                        </a:rPr>
                        <a:t>лепонекс</a:t>
                      </a:r>
                      <a:r>
                        <a:rPr lang="ru-RU" sz="1400" b="1" i="1" dirty="0">
                          <a:effectLst/>
                        </a:rPr>
                        <a:t>, </a:t>
                      </a:r>
                      <a:r>
                        <a:rPr lang="ru-RU" sz="1400" b="1" i="1" dirty="0" err="1">
                          <a:effectLst/>
                        </a:rPr>
                        <a:t>азалептин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100-300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569966836"/>
                  </a:ext>
                </a:extLst>
              </a:tr>
              <a:tr h="227423">
                <a:tc>
                  <a:txBody>
                    <a:bodyPr/>
                    <a:lstStyle/>
                    <a:p>
                      <a:pPr>
                        <a:lnSpc>
                          <a:spcPct val="107000"/>
                        </a:lnSpc>
                        <a:spcAft>
                          <a:spcPts val="800"/>
                        </a:spcAft>
                      </a:pPr>
                      <a:r>
                        <a:rPr lang="ru-RU" sz="1400" b="1" i="1">
                          <a:effectLst/>
                        </a:rPr>
                        <a:t>Певомепромазин (тизерцин)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100-400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991852466"/>
                  </a:ext>
                </a:extLst>
              </a:tr>
              <a:tr h="227423">
                <a:tc>
                  <a:txBody>
                    <a:bodyPr/>
                    <a:lstStyle/>
                    <a:p>
                      <a:pPr>
                        <a:lnSpc>
                          <a:spcPct val="107000"/>
                        </a:lnSpc>
                        <a:spcAft>
                          <a:spcPts val="800"/>
                        </a:spcAft>
                      </a:pPr>
                      <a:r>
                        <a:rPr lang="ru-RU" sz="1400" b="1" i="1">
                          <a:effectLst/>
                        </a:rPr>
                        <a:t>Оланзапин (зипрекса)</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10-15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3493050850"/>
                  </a:ext>
                </a:extLst>
              </a:tr>
              <a:tr h="227423">
                <a:tc>
                  <a:txBody>
                    <a:bodyPr/>
                    <a:lstStyle/>
                    <a:p>
                      <a:pPr>
                        <a:lnSpc>
                          <a:spcPct val="107000"/>
                        </a:lnSpc>
                        <a:spcAft>
                          <a:spcPts val="800"/>
                        </a:spcAft>
                      </a:pPr>
                      <a:r>
                        <a:rPr lang="ru-RU" sz="1400" b="1" i="1" dirty="0" err="1">
                          <a:effectLst/>
                        </a:rPr>
                        <a:t>Перициазин</a:t>
                      </a:r>
                      <a:r>
                        <a:rPr lang="ru-RU" sz="1400" b="1" i="1" dirty="0">
                          <a:effectLst/>
                        </a:rPr>
                        <a:t> (</a:t>
                      </a:r>
                      <a:r>
                        <a:rPr lang="ru-RU" sz="1400" b="1" i="1" dirty="0" err="1">
                          <a:effectLst/>
                        </a:rPr>
                        <a:t>неулепгил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4075741980"/>
                  </a:ext>
                </a:extLst>
              </a:tr>
              <a:tr h="227423">
                <a:tc>
                  <a:txBody>
                    <a:bodyPr/>
                    <a:lstStyle/>
                    <a:p>
                      <a:pPr>
                        <a:lnSpc>
                          <a:spcPct val="107000"/>
                        </a:lnSpc>
                        <a:spcAft>
                          <a:spcPts val="800"/>
                        </a:spcAft>
                      </a:pPr>
                      <a:r>
                        <a:rPr lang="ru-RU" sz="1400" b="1" i="1" dirty="0" err="1">
                          <a:effectLst/>
                        </a:rPr>
                        <a:t>Перфеназин</a:t>
                      </a:r>
                      <a:r>
                        <a:rPr lang="ru-RU" sz="1400" b="1" i="1" dirty="0">
                          <a:effectLst/>
                        </a:rPr>
                        <a:t> (</a:t>
                      </a:r>
                      <a:r>
                        <a:rPr lang="ru-RU" sz="1400" b="1" i="1" dirty="0" err="1">
                          <a:effectLst/>
                        </a:rPr>
                        <a:t>этаперазин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20-40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191958353"/>
                  </a:ext>
                </a:extLst>
              </a:tr>
              <a:tr h="227423">
                <a:tc>
                  <a:txBody>
                    <a:bodyPr/>
                    <a:lstStyle/>
                    <a:p>
                      <a:pPr>
                        <a:lnSpc>
                          <a:spcPct val="107000"/>
                        </a:lnSpc>
                        <a:spcAft>
                          <a:spcPts val="800"/>
                        </a:spcAft>
                      </a:pPr>
                      <a:r>
                        <a:rPr lang="ru-RU" sz="1400" b="1" i="1" dirty="0" err="1">
                          <a:effectLst/>
                        </a:rPr>
                        <a:t>Пипотиазин</a:t>
                      </a:r>
                      <a:r>
                        <a:rPr lang="ru-RU" sz="1400" b="1" i="1" dirty="0">
                          <a:effectLst/>
                        </a:rPr>
                        <a:t> (</a:t>
                      </a:r>
                      <a:r>
                        <a:rPr lang="ru-RU" sz="1400" b="1" i="1" dirty="0" err="1">
                          <a:effectLst/>
                        </a:rPr>
                        <a:t>пипортил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30-60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60-90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90-120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083189609"/>
                  </a:ext>
                </a:extLst>
              </a:tr>
              <a:tr h="227423">
                <a:tc>
                  <a:txBody>
                    <a:bodyPr/>
                    <a:lstStyle/>
                    <a:p>
                      <a:pPr>
                        <a:lnSpc>
                          <a:spcPct val="107000"/>
                        </a:lnSpc>
                        <a:spcAft>
                          <a:spcPts val="800"/>
                        </a:spcAft>
                      </a:pPr>
                      <a:r>
                        <a:rPr lang="ru-RU" sz="1400" b="1" i="1" dirty="0" err="1">
                          <a:effectLst/>
                        </a:rPr>
                        <a:t>Рисперидон</a:t>
                      </a:r>
                      <a:r>
                        <a:rPr lang="ru-RU" sz="1400" b="1" i="1" dirty="0">
                          <a:effectLst/>
                        </a:rPr>
                        <a:t> (</a:t>
                      </a:r>
                      <a:r>
                        <a:rPr lang="ru-RU" sz="1400" b="1" i="1" dirty="0" err="1" smtClean="0">
                          <a:effectLst/>
                        </a:rPr>
                        <a:t>рисполепт</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4-6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366216333"/>
                  </a:ext>
                </a:extLst>
              </a:tr>
              <a:tr h="227423">
                <a:tc>
                  <a:txBody>
                    <a:bodyPr/>
                    <a:lstStyle/>
                    <a:p>
                      <a:pPr>
                        <a:lnSpc>
                          <a:spcPct val="107000"/>
                        </a:lnSpc>
                        <a:spcAft>
                          <a:spcPts val="800"/>
                        </a:spcAft>
                      </a:pPr>
                      <a:r>
                        <a:rPr lang="ru-RU" sz="1400" b="1" i="1">
                          <a:effectLst/>
                        </a:rPr>
                        <a:t>Сульпирид (эглонил)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200-400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400-600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600-2000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613639424"/>
                  </a:ext>
                </a:extLst>
              </a:tr>
              <a:tr h="227423">
                <a:tc>
                  <a:txBody>
                    <a:bodyPr/>
                    <a:lstStyle/>
                    <a:p>
                      <a:pPr>
                        <a:lnSpc>
                          <a:spcPct val="107000"/>
                        </a:lnSpc>
                        <a:spcAft>
                          <a:spcPts val="800"/>
                        </a:spcAft>
                      </a:pPr>
                      <a:r>
                        <a:rPr lang="ru-RU" sz="1400" b="1" i="1">
                          <a:effectLst/>
                        </a:rPr>
                        <a:t>Сультоприд (топрал)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100-300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600-1200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94930665"/>
                  </a:ext>
                </a:extLst>
              </a:tr>
              <a:tr h="227423">
                <a:tc>
                  <a:txBody>
                    <a:bodyPr/>
                    <a:lstStyle/>
                    <a:p>
                      <a:pPr>
                        <a:lnSpc>
                          <a:spcPct val="107000"/>
                        </a:lnSpc>
                        <a:spcAft>
                          <a:spcPts val="800"/>
                        </a:spcAft>
                      </a:pPr>
                      <a:r>
                        <a:rPr lang="ru-RU" sz="1400" b="1" i="1">
                          <a:effectLst/>
                        </a:rPr>
                        <a:t>Тиаприд (тиапридал)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200-400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485681107"/>
                  </a:ext>
                </a:extLst>
              </a:tr>
              <a:tr h="227423">
                <a:tc>
                  <a:txBody>
                    <a:bodyPr/>
                    <a:lstStyle/>
                    <a:p>
                      <a:pPr>
                        <a:lnSpc>
                          <a:spcPct val="107000"/>
                        </a:lnSpc>
                        <a:spcAft>
                          <a:spcPts val="800"/>
                        </a:spcAft>
                      </a:pPr>
                      <a:r>
                        <a:rPr lang="ru-RU" sz="1400" b="1" i="1">
                          <a:effectLst/>
                        </a:rPr>
                        <a:t>Тиопроперазин (мажептил )</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40-60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808986511"/>
                  </a:ext>
                </a:extLst>
              </a:tr>
              <a:tr h="440520">
                <a:tc>
                  <a:txBody>
                    <a:bodyPr/>
                    <a:lstStyle/>
                    <a:p>
                      <a:pPr>
                        <a:lnSpc>
                          <a:spcPct val="107000"/>
                        </a:lnSpc>
                        <a:spcAft>
                          <a:spcPts val="800"/>
                        </a:spcAft>
                      </a:pPr>
                      <a:r>
                        <a:rPr lang="ru-RU" sz="1400" b="1" i="1">
                          <a:effectLst/>
                        </a:rPr>
                        <a:t>Тиоридазин (меллерил, сонапакс)</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883075945"/>
                  </a:ext>
                </a:extLst>
              </a:tr>
              <a:tr h="440520">
                <a:tc>
                  <a:txBody>
                    <a:bodyPr/>
                    <a:lstStyle/>
                    <a:p>
                      <a:pPr>
                        <a:lnSpc>
                          <a:spcPct val="107000"/>
                        </a:lnSpc>
                        <a:spcAft>
                          <a:spcPts val="800"/>
                        </a:spcAft>
                      </a:pPr>
                      <a:r>
                        <a:rPr lang="ru-RU" sz="1400" b="1" i="1" dirty="0" err="1">
                          <a:effectLst/>
                        </a:rPr>
                        <a:t>Трифлуоперазин</a:t>
                      </a:r>
                      <a:r>
                        <a:rPr lang="ru-RU" sz="1400" b="1" i="1" dirty="0">
                          <a:effectLst/>
                        </a:rPr>
                        <a:t> (</a:t>
                      </a:r>
                      <a:r>
                        <a:rPr lang="ru-RU" sz="1400" b="1" i="1" dirty="0" err="1">
                          <a:effectLst/>
                        </a:rPr>
                        <a:t>трифтазин</a:t>
                      </a:r>
                      <a:r>
                        <a:rPr lang="ru-RU" sz="1400" b="1" i="1" dirty="0">
                          <a:effectLst/>
                        </a:rPr>
                        <a:t>, </a:t>
                      </a:r>
                      <a:r>
                        <a:rPr lang="ru-RU" sz="1400" b="1" i="1" dirty="0" err="1">
                          <a:effectLst/>
                        </a:rPr>
                        <a:t>стелазин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5-15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039935300"/>
                  </a:ext>
                </a:extLst>
              </a:tr>
              <a:tr h="227423">
                <a:tc>
                  <a:txBody>
                    <a:bodyPr/>
                    <a:lstStyle/>
                    <a:p>
                      <a:pPr>
                        <a:lnSpc>
                          <a:spcPct val="107000"/>
                        </a:lnSpc>
                        <a:spcAft>
                          <a:spcPts val="800"/>
                        </a:spcAft>
                      </a:pPr>
                      <a:r>
                        <a:rPr lang="ru-RU" sz="1400" b="1" i="1">
                          <a:effectLst/>
                        </a:rPr>
                        <a:t>Флупентиксол (флюанксол)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40-150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754528082"/>
                  </a:ext>
                </a:extLst>
              </a:tr>
              <a:tr h="227423">
                <a:tc>
                  <a:txBody>
                    <a:bodyPr/>
                    <a:lstStyle/>
                    <a:p>
                      <a:pPr>
                        <a:lnSpc>
                          <a:spcPct val="107000"/>
                        </a:lnSpc>
                        <a:spcAft>
                          <a:spcPts val="800"/>
                        </a:spcAft>
                      </a:pPr>
                      <a:r>
                        <a:rPr lang="ru-RU" sz="1400" b="1" i="1">
                          <a:effectLst/>
                        </a:rPr>
                        <a:t>Флуфеназин (модитен)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10-15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870946454"/>
                  </a:ext>
                </a:extLst>
              </a:tr>
              <a:tr h="227423">
                <a:tc>
                  <a:txBody>
                    <a:bodyPr/>
                    <a:lstStyle/>
                    <a:p>
                      <a:pPr>
                        <a:lnSpc>
                          <a:spcPct val="107000"/>
                        </a:lnSpc>
                        <a:spcAft>
                          <a:spcPts val="800"/>
                        </a:spcAft>
                      </a:pPr>
                      <a:r>
                        <a:rPr lang="ru-RU" sz="1400" b="1" i="1">
                          <a:effectLst/>
                        </a:rPr>
                        <a:t>Хлорпромазин (аминазин)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150-500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500-1000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606891547"/>
                  </a:ext>
                </a:extLst>
              </a:tr>
              <a:tr h="227423">
                <a:tc>
                  <a:txBody>
                    <a:bodyPr/>
                    <a:lstStyle/>
                    <a:p>
                      <a:pPr>
                        <a:lnSpc>
                          <a:spcPct val="107000"/>
                        </a:lnSpc>
                        <a:spcAft>
                          <a:spcPts val="800"/>
                        </a:spcAft>
                      </a:pPr>
                      <a:r>
                        <a:rPr lang="ru-RU" sz="1400" b="1" i="1" dirty="0" err="1">
                          <a:effectLst/>
                        </a:rPr>
                        <a:t>Хлорпротиксен</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30-60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60-100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100-300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302903447"/>
                  </a:ext>
                </a:extLst>
              </a:tr>
            </a:tbl>
          </a:graphicData>
        </a:graphic>
      </p:graphicFrame>
      <p:pic>
        <p:nvPicPr>
          <p:cNvPr id="11" name="Рисунок 10"/>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316177845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8586" y="-57149"/>
            <a:ext cx="10018713" cy="666750"/>
          </a:xfrm>
        </p:spPr>
        <p:txBody>
          <a:bodyPr>
            <a:normAutofit fontScale="90000"/>
          </a:bodyPr>
          <a:lstStyle/>
          <a:p>
            <a:r>
              <a:rPr lang="ru-RU" sz="2400" b="1" dirty="0" smtClean="0"/>
              <a:t>Антипсихотики распределяются по воздействию на спектр психопатологической симптоматики.</a:t>
            </a:r>
            <a:endParaRPr lang="ru-RU" sz="2400" b="1" dirty="0"/>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3049136788"/>
              </p:ext>
            </p:extLst>
          </p:nvPr>
        </p:nvGraphicFramePr>
        <p:xfrm>
          <a:off x="2087163" y="583141"/>
          <a:ext cx="8641558" cy="6177596"/>
        </p:xfrm>
        <a:graphic>
          <a:graphicData uri="http://schemas.openxmlformats.org/drawingml/2006/table">
            <a:tbl>
              <a:tblPr>
                <a:tableStyleId>{5C22544A-7EE6-4342-B048-85BDC9FD1C3A}</a:tableStyleId>
              </a:tblPr>
              <a:tblGrid>
                <a:gridCol w="2141083">
                  <a:extLst>
                    <a:ext uri="{9D8B030D-6E8A-4147-A177-3AD203B41FA5}">
                      <a16:colId xmlns:a16="http://schemas.microsoft.com/office/drawing/2014/main" xmlns="" val="2486168016"/>
                    </a:ext>
                  </a:extLst>
                </a:gridCol>
                <a:gridCol w="2166825">
                  <a:extLst>
                    <a:ext uri="{9D8B030D-6E8A-4147-A177-3AD203B41FA5}">
                      <a16:colId xmlns:a16="http://schemas.microsoft.com/office/drawing/2014/main" xmlns="" val="136446896"/>
                    </a:ext>
                  </a:extLst>
                </a:gridCol>
                <a:gridCol w="2166825">
                  <a:extLst>
                    <a:ext uri="{9D8B030D-6E8A-4147-A177-3AD203B41FA5}">
                      <a16:colId xmlns:a16="http://schemas.microsoft.com/office/drawing/2014/main" xmlns="" val="2304817275"/>
                    </a:ext>
                  </a:extLst>
                </a:gridCol>
                <a:gridCol w="2166825">
                  <a:extLst>
                    <a:ext uri="{9D8B030D-6E8A-4147-A177-3AD203B41FA5}">
                      <a16:colId xmlns:a16="http://schemas.microsoft.com/office/drawing/2014/main" xmlns="" val="3379312223"/>
                    </a:ext>
                  </a:extLst>
                </a:gridCol>
              </a:tblGrid>
              <a:tr h="297573">
                <a:tc>
                  <a:txBody>
                    <a:bodyPr/>
                    <a:lstStyle/>
                    <a:p>
                      <a:pPr algn="l">
                        <a:lnSpc>
                          <a:spcPct val="107000"/>
                        </a:lnSpc>
                        <a:spcAft>
                          <a:spcPts val="0"/>
                        </a:spcAft>
                      </a:pPr>
                      <a:r>
                        <a:rPr lang="ru-RU" sz="1050" b="1" dirty="0">
                          <a:effectLst/>
                        </a:rPr>
                        <a:t>Препарат</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Седативное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Антипсихотическое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Антибредовое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556429840"/>
                  </a:ext>
                </a:extLst>
              </a:tr>
              <a:tr h="220180">
                <a:tc gridSpan="4">
                  <a:txBody>
                    <a:bodyPr/>
                    <a:lstStyle/>
                    <a:p>
                      <a:pPr algn="ctr">
                        <a:lnSpc>
                          <a:spcPct val="107000"/>
                        </a:lnSpc>
                        <a:spcAft>
                          <a:spcPts val="0"/>
                        </a:spcAft>
                      </a:pPr>
                      <a:r>
                        <a:rPr lang="ru-RU" sz="1000" b="1" dirty="0">
                          <a:effectLst/>
                        </a:rPr>
                        <a:t>Преимущественно с седативным действием (седативные </a:t>
                      </a:r>
                      <a:r>
                        <a:rPr lang="ru-RU" sz="1000" b="1" dirty="0" err="1">
                          <a:effectLst/>
                        </a:rPr>
                        <a:t>ангипсихотики</a:t>
                      </a:r>
                      <a:r>
                        <a:rPr lang="ru-RU" sz="1000" b="1" dirty="0">
                          <a:effectLst/>
                        </a:rPr>
                        <a:t>)</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993472069"/>
                  </a:ext>
                </a:extLst>
              </a:tr>
              <a:tr h="220180">
                <a:tc>
                  <a:txBody>
                    <a:bodyPr/>
                    <a:lstStyle/>
                    <a:p>
                      <a:pPr>
                        <a:lnSpc>
                          <a:spcPct val="107000"/>
                        </a:lnSpc>
                        <a:spcAft>
                          <a:spcPts val="0"/>
                        </a:spcAft>
                      </a:pPr>
                      <a:r>
                        <a:rPr lang="ru-RU" sz="900" dirty="0" err="1">
                          <a:effectLst/>
                        </a:rPr>
                        <a:t>Хлорпромазин</a:t>
                      </a:r>
                      <a:r>
                        <a:rPr lang="ru-RU" sz="900" dirty="0">
                          <a:effectLst/>
                        </a:rPr>
                        <a:t> (</a:t>
                      </a:r>
                      <a:r>
                        <a:rPr lang="ru-RU" sz="900" dirty="0" err="1">
                          <a:effectLst/>
                        </a:rPr>
                        <a:t>аминазин</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936518008"/>
                  </a:ext>
                </a:extLst>
              </a:tr>
              <a:tr h="220180">
                <a:tc>
                  <a:txBody>
                    <a:bodyPr/>
                    <a:lstStyle/>
                    <a:p>
                      <a:pPr>
                        <a:lnSpc>
                          <a:spcPct val="107000"/>
                        </a:lnSpc>
                        <a:spcAft>
                          <a:spcPts val="0"/>
                        </a:spcAft>
                      </a:pPr>
                      <a:r>
                        <a:rPr lang="ru-RU" sz="900" dirty="0" err="1">
                          <a:effectLst/>
                        </a:rPr>
                        <a:t>Левомепромазин</a:t>
                      </a:r>
                      <a:r>
                        <a:rPr lang="ru-RU" sz="900" dirty="0">
                          <a:effectLst/>
                        </a:rPr>
                        <a:t> (</a:t>
                      </a:r>
                      <a:r>
                        <a:rPr lang="ru-RU" sz="900" dirty="0" err="1">
                          <a:effectLst/>
                        </a:rPr>
                        <a:t>тизерцин</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02877883"/>
                  </a:ext>
                </a:extLst>
              </a:tr>
              <a:tr h="220180">
                <a:tc>
                  <a:txBody>
                    <a:bodyPr/>
                    <a:lstStyle/>
                    <a:p>
                      <a:pPr>
                        <a:lnSpc>
                          <a:spcPct val="107000"/>
                        </a:lnSpc>
                        <a:spcAft>
                          <a:spcPts val="0"/>
                        </a:spcAft>
                      </a:pPr>
                      <a:r>
                        <a:rPr lang="ru-RU" sz="900" dirty="0" err="1">
                          <a:effectLst/>
                        </a:rPr>
                        <a:t>Тиоридазин</a:t>
                      </a:r>
                      <a:r>
                        <a:rPr lang="ru-RU" sz="900" dirty="0">
                          <a:effectLst/>
                        </a:rPr>
                        <a:t> (</a:t>
                      </a:r>
                      <a:r>
                        <a:rPr lang="ru-RU" sz="900" dirty="0" err="1">
                          <a:effectLst/>
                        </a:rPr>
                        <a:t>меллерил</a:t>
                      </a:r>
                      <a:r>
                        <a:rPr lang="ru-RU" sz="900" dirty="0">
                          <a:effectLst/>
                        </a:rPr>
                        <a:t>, </a:t>
                      </a:r>
                      <a:r>
                        <a:rPr lang="ru-RU" sz="900" dirty="0" err="1">
                          <a:effectLst/>
                        </a:rPr>
                        <a:t>сонапакс</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38751403"/>
                  </a:ext>
                </a:extLst>
              </a:tr>
              <a:tr h="220180">
                <a:tc>
                  <a:txBody>
                    <a:bodyPr/>
                    <a:lstStyle/>
                    <a:p>
                      <a:pPr>
                        <a:lnSpc>
                          <a:spcPct val="107000"/>
                        </a:lnSpc>
                        <a:spcAft>
                          <a:spcPts val="0"/>
                        </a:spcAft>
                      </a:pPr>
                      <a:r>
                        <a:rPr lang="ru-RU" sz="900" dirty="0" err="1">
                          <a:effectLst/>
                        </a:rPr>
                        <a:t>Хлорпротиксен</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955350258"/>
                  </a:ext>
                </a:extLst>
              </a:tr>
              <a:tr h="220180">
                <a:tc>
                  <a:txBody>
                    <a:bodyPr/>
                    <a:lstStyle/>
                    <a:p>
                      <a:pPr>
                        <a:lnSpc>
                          <a:spcPct val="107000"/>
                        </a:lnSpc>
                        <a:spcAft>
                          <a:spcPts val="0"/>
                        </a:spcAft>
                      </a:pPr>
                      <a:r>
                        <a:rPr lang="ru-RU" sz="900" dirty="0" err="1">
                          <a:effectLst/>
                        </a:rPr>
                        <a:t>Зуклопентиксол</a:t>
                      </a:r>
                      <a:r>
                        <a:rPr lang="ru-RU" sz="900" dirty="0">
                          <a:effectLst/>
                        </a:rPr>
                        <a:t> (</a:t>
                      </a:r>
                      <a:r>
                        <a:rPr lang="ru-RU" sz="900" dirty="0" err="1">
                          <a:effectLst/>
                        </a:rPr>
                        <a:t>клопиксол</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85698919"/>
                  </a:ext>
                </a:extLst>
              </a:tr>
              <a:tr h="220180">
                <a:tc>
                  <a:txBody>
                    <a:bodyPr/>
                    <a:lstStyle/>
                    <a:p>
                      <a:pPr>
                        <a:lnSpc>
                          <a:spcPct val="107000"/>
                        </a:lnSpc>
                        <a:spcAft>
                          <a:spcPts val="0"/>
                        </a:spcAft>
                      </a:pPr>
                      <a:r>
                        <a:rPr lang="ru-RU" sz="900">
                          <a:effectLst/>
                        </a:rPr>
                        <a:t>Перициазин (неулептил)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997779121"/>
                  </a:ext>
                </a:extLst>
              </a:tr>
              <a:tr h="220180">
                <a:tc>
                  <a:txBody>
                    <a:bodyPr/>
                    <a:lstStyle/>
                    <a:p>
                      <a:pPr>
                        <a:lnSpc>
                          <a:spcPct val="107000"/>
                        </a:lnSpc>
                        <a:spcAft>
                          <a:spcPts val="0"/>
                        </a:spcAft>
                      </a:pPr>
                      <a:r>
                        <a:rPr lang="ru-RU" sz="900">
                          <a:effectLst/>
                        </a:rPr>
                        <a:t>Алимемазин (терален)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147238735"/>
                  </a:ext>
                </a:extLst>
              </a:tr>
              <a:tr h="220180">
                <a:tc>
                  <a:txBody>
                    <a:bodyPr/>
                    <a:lstStyle/>
                    <a:p>
                      <a:pPr>
                        <a:lnSpc>
                          <a:spcPct val="107000"/>
                        </a:lnSpc>
                        <a:spcAft>
                          <a:spcPts val="0"/>
                        </a:spcAft>
                      </a:pPr>
                      <a:r>
                        <a:rPr lang="ru-RU" sz="900">
                          <a:effectLst/>
                        </a:rPr>
                        <a:t>Тиаприд (тиапридал)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380509076"/>
                  </a:ext>
                </a:extLst>
              </a:tr>
              <a:tr h="220180">
                <a:tc gridSpan="4">
                  <a:txBody>
                    <a:bodyPr/>
                    <a:lstStyle/>
                    <a:p>
                      <a:pPr algn="ctr">
                        <a:lnSpc>
                          <a:spcPct val="107000"/>
                        </a:lnSpc>
                        <a:spcAft>
                          <a:spcPts val="0"/>
                        </a:spcAft>
                      </a:pPr>
                      <a:r>
                        <a:rPr lang="ru-RU" sz="1000" b="1" dirty="0">
                          <a:effectLst/>
                        </a:rPr>
                        <a:t>Преимущественно с антипсихотическим действием (</a:t>
                      </a:r>
                      <a:r>
                        <a:rPr lang="ru-RU" sz="1000" b="1" dirty="0" err="1">
                          <a:effectLst/>
                        </a:rPr>
                        <a:t>инцизивные</a:t>
                      </a:r>
                      <a:r>
                        <a:rPr lang="ru-RU" sz="1000" b="1" dirty="0">
                          <a:effectLst/>
                        </a:rPr>
                        <a:t> антипсихотики)</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7732388"/>
                  </a:ext>
                </a:extLst>
              </a:tr>
              <a:tr h="220180">
                <a:tc>
                  <a:txBody>
                    <a:bodyPr/>
                    <a:lstStyle/>
                    <a:p>
                      <a:pPr>
                        <a:lnSpc>
                          <a:spcPct val="107000"/>
                        </a:lnSpc>
                        <a:spcAft>
                          <a:spcPts val="0"/>
                        </a:spcAft>
                      </a:pPr>
                      <a:r>
                        <a:rPr lang="ru-RU" sz="900">
                          <a:effectLst/>
                        </a:rPr>
                        <a:t>Трифлуоперазин (трифтазин, стелазин)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90222086"/>
                  </a:ext>
                </a:extLst>
              </a:tr>
              <a:tr h="220180">
                <a:tc>
                  <a:txBody>
                    <a:bodyPr/>
                    <a:lstStyle/>
                    <a:p>
                      <a:pPr>
                        <a:lnSpc>
                          <a:spcPct val="107000"/>
                        </a:lnSpc>
                        <a:spcAft>
                          <a:spcPts val="0"/>
                        </a:spcAft>
                      </a:pPr>
                      <a:r>
                        <a:rPr lang="ru-RU" sz="900">
                          <a:effectLst/>
                        </a:rPr>
                        <a:t>Галоперидол (сенорм)</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505246651"/>
                  </a:ext>
                </a:extLst>
              </a:tr>
              <a:tr h="220180">
                <a:tc>
                  <a:txBody>
                    <a:bodyPr/>
                    <a:lstStyle/>
                    <a:p>
                      <a:pPr>
                        <a:lnSpc>
                          <a:spcPct val="107000"/>
                        </a:lnSpc>
                        <a:spcAft>
                          <a:spcPts val="0"/>
                        </a:spcAft>
                      </a:pPr>
                      <a:r>
                        <a:rPr lang="ru-RU" sz="900">
                          <a:effectLst/>
                        </a:rPr>
                        <a:t>Сультоприд (топрал)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857234827"/>
                  </a:ext>
                </a:extLst>
              </a:tr>
              <a:tr h="220180">
                <a:tc>
                  <a:txBody>
                    <a:bodyPr/>
                    <a:lstStyle/>
                    <a:p>
                      <a:pPr>
                        <a:lnSpc>
                          <a:spcPct val="107000"/>
                        </a:lnSpc>
                        <a:spcAft>
                          <a:spcPts val="0"/>
                        </a:spcAft>
                      </a:pPr>
                      <a:r>
                        <a:rPr lang="ru-RU" sz="900">
                          <a:effectLst/>
                        </a:rPr>
                        <a:t>Флуфеназин (модитен)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14392081"/>
                  </a:ext>
                </a:extLst>
              </a:tr>
              <a:tr h="297573">
                <a:tc>
                  <a:txBody>
                    <a:bodyPr/>
                    <a:lstStyle/>
                    <a:p>
                      <a:pPr>
                        <a:lnSpc>
                          <a:spcPct val="107000"/>
                        </a:lnSpc>
                        <a:spcAft>
                          <a:spcPts val="0"/>
                        </a:spcAft>
                      </a:pPr>
                      <a:r>
                        <a:rPr lang="ru-RU" sz="900">
                          <a:effectLst/>
                        </a:rPr>
                        <a:t>Перфеназин</a:t>
                      </a:r>
                      <a:endParaRPr lang="ru-RU" sz="1050">
                        <a:effectLst/>
                      </a:endParaRPr>
                    </a:p>
                    <a:p>
                      <a:pPr>
                        <a:lnSpc>
                          <a:spcPct val="107000"/>
                        </a:lnSpc>
                        <a:spcAft>
                          <a:spcPts val="0"/>
                        </a:spcAft>
                      </a:pPr>
                      <a:r>
                        <a:rPr lang="ru-RU" sz="900">
                          <a:effectLst/>
                        </a:rPr>
                        <a:t>(этаперазин)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19419588"/>
                  </a:ext>
                </a:extLst>
              </a:tr>
              <a:tr h="297573">
                <a:tc>
                  <a:txBody>
                    <a:bodyPr/>
                    <a:lstStyle/>
                    <a:p>
                      <a:pPr>
                        <a:lnSpc>
                          <a:spcPct val="107000"/>
                        </a:lnSpc>
                        <a:spcAft>
                          <a:spcPts val="0"/>
                        </a:spcAft>
                      </a:pPr>
                      <a:r>
                        <a:rPr lang="ru-RU" sz="900">
                          <a:effectLst/>
                        </a:rPr>
                        <a:t>Флупентиксол</a:t>
                      </a:r>
                      <a:endParaRPr lang="ru-RU" sz="1050">
                        <a:effectLst/>
                      </a:endParaRPr>
                    </a:p>
                    <a:p>
                      <a:pPr>
                        <a:lnSpc>
                          <a:spcPct val="107000"/>
                        </a:lnSpc>
                        <a:spcAft>
                          <a:spcPts val="0"/>
                        </a:spcAft>
                      </a:pPr>
                      <a:r>
                        <a:rPr lang="ru-RU" sz="900">
                          <a:effectLst/>
                        </a:rPr>
                        <a:t>(флюанксол)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61726415"/>
                  </a:ext>
                </a:extLst>
              </a:tr>
              <a:tr h="220180">
                <a:tc>
                  <a:txBody>
                    <a:bodyPr/>
                    <a:lstStyle/>
                    <a:p>
                      <a:pPr>
                        <a:lnSpc>
                          <a:spcPct val="107000"/>
                        </a:lnSpc>
                        <a:spcAft>
                          <a:spcPts val="0"/>
                        </a:spcAft>
                      </a:pPr>
                      <a:r>
                        <a:rPr lang="ru-RU" sz="900">
                          <a:effectLst/>
                        </a:rPr>
                        <a:t>Пипотиазин (пипортил)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66184438"/>
                  </a:ext>
                </a:extLst>
              </a:tr>
              <a:tr h="220180">
                <a:tc>
                  <a:txBody>
                    <a:bodyPr/>
                    <a:lstStyle/>
                    <a:p>
                      <a:pPr>
                        <a:lnSpc>
                          <a:spcPct val="107000"/>
                        </a:lnSpc>
                        <a:spcAft>
                          <a:spcPts val="0"/>
                        </a:spcAft>
                      </a:pPr>
                      <a:r>
                        <a:rPr lang="ru-RU" sz="900" dirty="0" err="1">
                          <a:effectLst/>
                        </a:rPr>
                        <a:t>Тиопроперазин</a:t>
                      </a:r>
                      <a:r>
                        <a:rPr lang="ru-RU" sz="900" dirty="0">
                          <a:effectLst/>
                        </a:rPr>
                        <a:t> (</a:t>
                      </a:r>
                      <a:r>
                        <a:rPr lang="ru-RU" sz="900" dirty="0" err="1">
                          <a:effectLst/>
                        </a:rPr>
                        <a:t>мажептил</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98239031"/>
                  </a:ext>
                </a:extLst>
              </a:tr>
              <a:tr h="220180">
                <a:tc gridSpan="4">
                  <a:txBody>
                    <a:bodyPr/>
                    <a:lstStyle/>
                    <a:p>
                      <a:pPr algn="ctr">
                        <a:lnSpc>
                          <a:spcPct val="107000"/>
                        </a:lnSpc>
                        <a:spcAft>
                          <a:spcPts val="0"/>
                        </a:spcAft>
                      </a:pPr>
                      <a:r>
                        <a:rPr lang="ru-RU" sz="1000" b="1" dirty="0">
                          <a:effectLst/>
                        </a:rPr>
                        <a:t>Преимущественно со стимулирующим действием (</a:t>
                      </a:r>
                      <a:r>
                        <a:rPr lang="ru-RU" sz="1000" b="1" dirty="0" err="1">
                          <a:effectLst/>
                        </a:rPr>
                        <a:t>дезингибирующие</a:t>
                      </a:r>
                      <a:r>
                        <a:rPr lang="ru-RU" sz="1000" b="1" dirty="0">
                          <a:effectLst/>
                        </a:rPr>
                        <a:t> антипсихотики)</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562402459"/>
                  </a:ext>
                </a:extLst>
              </a:tr>
              <a:tr h="220180">
                <a:tc>
                  <a:txBody>
                    <a:bodyPr/>
                    <a:lstStyle/>
                    <a:p>
                      <a:pPr>
                        <a:lnSpc>
                          <a:spcPct val="107000"/>
                        </a:lnSpc>
                        <a:spcAft>
                          <a:spcPts val="0"/>
                        </a:spcAft>
                      </a:pPr>
                      <a:r>
                        <a:rPr lang="ru-RU" sz="900">
                          <a:effectLst/>
                        </a:rPr>
                        <a:t>Сульпирид (эглонил)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284396760"/>
                  </a:ext>
                </a:extLst>
              </a:tr>
              <a:tr h="220180">
                <a:tc>
                  <a:txBody>
                    <a:bodyPr/>
                    <a:lstStyle/>
                    <a:p>
                      <a:pPr>
                        <a:lnSpc>
                          <a:spcPct val="107000"/>
                        </a:lnSpc>
                        <a:spcAft>
                          <a:spcPts val="0"/>
                        </a:spcAft>
                      </a:pPr>
                      <a:r>
                        <a:rPr lang="ru-RU" sz="900">
                          <a:effectLst/>
                        </a:rPr>
                        <a:t>Карбидин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662144212"/>
                  </a:ext>
                </a:extLst>
              </a:tr>
              <a:tr h="220180">
                <a:tc gridSpan="4">
                  <a:txBody>
                    <a:bodyPr/>
                    <a:lstStyle/>
                    <a:p>
                      <a:pPr>
                        <a:lnSpc>
                          <a:spcPct val="107000"/>
                        </a:lnSpc>
                        <a:spcAft>
                          <a:spcPts val="0"/>
                        </a:spcAft>
                      </a:pPr>
                      <a:r>
                        <a:rPr lang="ru-RU" sz="900" dirty="0">
                          <a:effectLst/>
                        </a:rPr>
                        <a:t>Атипичные антипсихотики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587853477"/>
                  </a:ext>
                </a:extLst>
              </a:tr>
              <a:tr h="220180">
                <a:tc>
                  <a:txBody>
                    <a:bodyPr/>
                    <a:lstStyle/>
                    <a:p>
                      <a:pPr>
                        <a:lnSpc>
                          <a:spcPct val="107000"/>
                        </a:lnSpc>
                        <a:spcAft>
                          <a:spcPts val="0"/>
                        </a:spcAft>
                      </a:pPr>
                      <a:r>
                        <a:rPr lang="ru-RU" sz="900">
                          <a:effectLst/>
                        </a:rPr>
                        <a:t>Клозапин (лепонекс, азалептин)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093534096"/>
                  </a:ext>
                </a:extLst>
              </a:tr>
              <a:tr h="220180">
                <a:tc>
                  <a:txBody>
                    <a:bodyPr/>
                    <a:lstStyle/>
                    <a:p>
                      <a:pPr>
                        <a:lnSpc>
                          <a:spcPct val="107000"/>
                        </a:lnSpc>
                        <a:spcAft>
                          <a:spcPts val="0"/>
                        </a:spcAft>
                      </a:pPr>
                      <a:r>
                        <a:rPr lang="ru-RU" sz="900">
                          <a:effectLst/>
                        </a:rPr>
                        <a:t>Кветиапин (сероквель)</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752958751"/>
                  </a:ext>
                </a:extLst>
              </a:tr>
              <a:tr h="220180">
                <a:tc>
                  <a:txBody>
                    <a:bodyPr/>
                    <a:lstStyle/>
                    <a:p>
                      <a:pPr>
                        <a:lnSpc>
                          <a:spcPct val="107000"/>
                        </a:lnSpc>
                        <a:spcAft>
                          <a:spcPts val="0"/>
                        </a:spcAft>
                      </a:pPr>
                      <a:r>
                        <a:rPr lang="ru-RU" sz="900">
                          <a:effectLst/>
                        </a:rPr>
                        <a:t>Оланзапин (зипрекса)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195574182"/>
                  </a:ext>
                </a:extLst>
              </a:tr>
              <a:tr h="220737">
                <a:tc>
                  <a:txBody>
                    <a:bodyPr/>
                    <a:lstStyle/>
                    <a:p>
                      <a:pPr>
                        <a:lnSpc>
                          <a:spcPct val="107000"/>
                        </a:lnSpc>
                        <a:spcAft>
                          <a:spcPts val="0"/>
                        </a:spcAft>
                      </a:pPr>
                      <a:r>
                        <a:rPr lang="ru-RU" sz="900">
                          <a:effectLst/>
                        </a:rPr>
                        <a:t>Рисперидон (рисполепт)</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135017673"/>
                  </a:ext>
                </a:extLst>
              </a:tr>
            </a:tbl>
          </a:graphicData>
        </a:graphic>
      </p:graphicFrame>
      <p:sp>
        <p:nvSpPr>
          <p:cNvPr id="7" name="Rectangle 1"/>
          <p:cNvSpPr>
            <a:spLocks noChangeArrowheads="1"/>
          </p:cNvSpPr>
          <p:nvPr/>
        </p:nvSpPr>
        <p:spPr bwMode="auto">
          <a:xfrm>
            <a:off x="2524125" y="6699706"/>
            <a:ext cx="871537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800" b="1" i="1"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Примечание:</a:t>
            </a:r>
            <a:r>
              <a:rPr kumimoji="0" lang="ru-RU" altLang="ru-RU" sz="8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 сильное (максимально выраженное) действие; +++ - вы­раженное;  ++ - умеренное; + - слабое; - - отсутствует.</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pic>
        <p:nvPicPr>
          <p:cNvPr id="8" name="Рисунок 7"/>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936108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0675" y="209550"/>
            <a:ext cx="10159202" cy="1085850"/>
          </a:xfrm>
        </p:spPr>
        <p:txBody>
          <a:bodyPr>
            <a:normAutofit fontScale="90000"/>
          </a:bodyPr>
          <a:lstStyle/>
          <a:p>
            <a:r>
              <a:rPr lang="ru-RU" sz="2400" b="1" dirty="0" smtClean="0"/>
              <a:t>При возникновении побочных экстрапирамидных эффектов, для их купирования прибегают к назначению корректоров </a:t>
            </a:r>
            <a:r>
              <a:rPr lang="ru-RU" sz="2400" b="1" dirty="0" err="1" smtClean="0"/>
              <a:t>холинолитического</a:t>
            </a:r>
            <a:r>
              <a:rPr lang="ru-RU" sz="2400" b="1" dirty="0" smtClean="0"/>
              <a:t> действия.</a:t>
            </a:r>
            <a:endParaRPr lang="ru-RU" sz="24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752908731"/>
              </p:ext>
            </p:extLst>
          </p:nvPr>
        </p:nvGraphicFramePr>
        <p:xfrm>
          <a:off x="2474513" y="1638300"/>
          <a:ext cx="8391526" cy="3686175"/>
        </p:xfrm>
        <a:graphic>
          <a:graphicData uri="http://schemas.openxmlformats.org/drawingml/2006/table">
            <a:tbl>
              <a:tblPr>
                <a:tableStyleId>{BC89EF96-8CEA-46FF-86C4-4CE0E7609802}</a:tableStyleId>
              </a:tblPr>
              <a:tblGrid>
                <a:gridCol w="4195763">
                  <a:extLst>
                    <a:ext uri="{9D8B030D-6E8A-4147-A177-3AD203B41FA5}">
                      <a16:colId xmlns:a16="http://schemas.microsoft.com/office/drawing/2014/main" xmlns="" val="410602716"/>
                    </a:ext>
                  </a:extLst>
                </a:gridCol>
                <a:gridCol w="4195763">
                  <a:extLst>
                    <a:ext uri="{9D8B030D-6E8A-4147-A177-3AD203B41FA5}">
                      <a16:colId xmlns:a16="http://schemas.microsoft.com/office/drawing/2014/main" xmlns="" val="3066074577"/>
                    </a:ext>
                  </a:extLst>
                </a:gridCol>
              </a:tblGrid>
              <a:tr h="737235">
                <a:tc>
                  <a:txBody>
                    <a:bodyPr/>
                    <a:lstStyle/>
                    <a:p>
                      <a:pPr algn="ctr">
                        <a:lnSpc>
                          <a:spcPts val="750"/>
                        </a:lnSpc>
                        <a:spcBef>
                          <a:spcPts val="1200"/>
                        </a:spcBef>
                        <a:spcAft>
                          <a:spcPts val="0"/>
                        </a:spcAft>
                      </a:pPr>
                      <a:r>
                        <a:rPr lang="ru-RU" sz="1800" b="1" dirty="0">
                          <a:effectLst/>
                        </a:rPr>
                        <a:t>Препарат</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750"/>
                        </a:lnSpc>
                        <a:spcBef>
                          <a:spcPts val="1200"/>
                        </a:spcBef>
                        <a:spcAft>
                          <a:spcPts val="0"/>
                        </a:spcAft>
                      </a:pPr>
                      <a:r>
                        <a:rPr lang="ru-RU" sz="1800" b="1" dirty="0">
                          <a:effectLst/>
                        </a:rPr>
                        <a:t>Среднесуточные </a:t>
                      </a:r>
                      <a:r>
                        <a:rPr lang="ru-RU" sz="1800" b="1" dirty="0" smtClean="0">
                          <a:effectLst/>
                        </a:rPr>
                        <a:t>дозировки </a:t>
                      </a:r>
                      <a:r>
                        <a:rPr lang="ru-RU" sz="1800" b="1" dirty="0">
                          <a:effectLst/>
                        </a:rPr>
                        <a:t>(мг)</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135226040"/>
                  </a:ext>
                </a:extLst>
              </a:tr>
              <a:tr h="737235">
                <a:tc>
                  <a:txBody>
                    <a:bodyPr/>
                    <a:lstStyle/>
                    <a:p>
                      <a:pPr algn="l">
                        <a:lnSpc>
                          <a:spcPts val="800"/>
                        </a:lnSpc>
                        <a:spcBef>
                          <a:spcPts val="1200"/>
                        </a:spcBef>
                        <a:spcAft>
                          <a:spcPts val="0"/>
                        </a:spcAft>
                      </a:pPr>
                      <a:r>
                        <a:rPr lang="ru-RU" sz="1800" dirty="0" err="1">
                          <a:effectLst/>
                        </a:rPr>
                        <a:t>Бенактизин</a:t>
                      </a:r>
                      <a:r>
                        <a:rPr lang="ru-RU" sz="1800" dirty="0">
                          <a:effectLst/>
                        </a:rPr>
                        <a:t> (</a:t>
                      </a:r>
                      <a:r>
                        <a:rPr lang="ru-RU" sz="1800" dirty="0" err="1">
                          <a:effectLst/>
                        </a:rPr>
                        <a:t>амизил</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dirty="0">
                          <a:effectLst/>
                        </a:rPr>
                        <a:t>3-8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937528735"/>
                  </a:ext>
                </a:extLst>
              </a:tr>
              <a:tr h="737235">
                <a:tc>
                  <a:txBody>
                    <a:bodyPr/>
                    <a:lstStyle/>
                    <a:p>
                      <a:pPr algn="l">
                        <a:lnSpc>
                          <a:spcPts val="800"/>
                        </a:lnSpc>
                        <a:spcBef>
                          <a:spcPts val="1200"/>
                        </a:spcBef>
                        <a:spcAft>
                          <a:spcPts val="0"/>
                        </a:spcAft>
                      </a:pPr>
                      <a:r>
                        <a:rPr lang="ru-RU" sz="1800" dirty="0" err="1">
                          <a:effectLst/>
                        </a:rPr>
                        <a:t>Бипериден</a:t>
                      </a:r>
                      <a:r>
                        <a:rPr lang="ru-RU" sz="1800" dirty="0">
                          <a:effectLst/>
                        </a:rPr>
                        <a:t> (</a:t>
                      </a:r>
                      <a:r>
                        <a:rPr lang="ru-RU" sz="1800" dirty="0" err="1" smtClean="0">
                          <a:effectLst/>
                        </a:rPr>
                        <a:t>акинетон</a:t>
                      </a:r>
                      <a:r>
                        <a:rPr lang="ru-RU" sz="1800" dirty="0">
                          <a:effectLst/>
                        </a:rPr>
                        <a:t>) (в/м, в/в)</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a:effectLst/>
                        </a:rPr>
                        <a:t>2-10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897253359"/>
                  </a:ext>
                </a:extLst>
              </a:tr>
              <a:tr h="737235">
                <a:tc>
                  <a:txBody>
                    <a:bodyPr/>
                    <a:lstStyle/>
                    <a:p>
                      <a:pPr algn="l">
                        <a:lnSpc>
                          <a:spcPts val="800"/>
                        </a:lnSpc>
                        <a:spcBef>
                          <a:spcPts val="1200"/>
                        </a:spcBef>
                        <a:spcAft>
                          <a:spcPts val="0"/>
                        </a:spcAft>
                      </a:pPr>
                      <a:r>
                        <a:rPr lang="ru-RU" sz="1800" dirty="0" err="1">
                          <a:effectLst/>
                        </a:rPr>
                        <a:t>Толперизон</a:t>
                      </a:r>
                      <a:r>
                        <a:rPr lang="ru-RU" sz="1800" dirty="0">
                          <a:effectLst/>
                        </a:rPr>
                        <a:t> (</a:t>
                      </a:r>
                      <a:r>
                        <a:rPr lang="ru-RU" sz="1800" dirty="0" err="1">
                          <a:effectLst/>
                        </a:rPr>
                        <a:t>мидокалм</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a:effectLst/>
                        </a:rPr>
                        <a:t>100-450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775241592"/>
                  </a:ext>
                </a:extLst>
              </a:tr>
              <a:tr h="737235">
                <a:tc>
                  <a:txBody>
                    <a:bodyPr/>
                    <a:lstStyle/>
                    <a:p>
                      <a:pPr algn="l">
                        <a:lnSpc>
                          <a:spcPts val="800"/>
                        </a:lnSpc>
                        <a:spcBef>
                          <a:spcPts val="1200"/>
                        </a:spcBef>
                        <a:spcAft>
                          <a:spcPts val="0"/>
                        </a:spcAft>
                      </a:pPr>
                      <a:r>
                        <a:rPr lang="ru-RU" sz="1800" dirty="0" err="1">
                          <a:effectLst/>
                        </a:rPr>
                        <a:t>Тригексифенидил</a:t>
                      </a:r>
                      <a:r>
                        <a:rPr lang="ru-RU" sz="1800" dirty="0">
                          <a:effectLst/>
                        </a:rPr>
                        <a:t> (</a:t>
                      </a:r>
                      <a:r>
                        <a:rPr lang="ru-RU" sz="1800" dirty="0" err="1">
                          <a:effectLst/>
                        </a:rPr>
                        <a:t>циклодол</a:t>
                      </a:r>
                      <a:r>
                        <a:rPr lang="ru-RU" sz="1800" dirty="0">
                          <a:effectLst/>
                        </a:rPr>
                        <a:t>, </a:t>
                      </a:r>
                      <a:r>
                        <a:rPr lang="ru-RU" sz="1800" dirty="0" err="1">
                          <a:effectLst/>
                        </a:rPr>
                        <a:t>паркопан</a:t>
                      </a:r>
                      <a:r>
                        <a:rPr lang="ru-RU" sz="1800" dirty="0" smtClean="0">
                          <a:effectLst/>
                        </a:rPr>
                        <a:t>,</a:t>
                      </a:r>
                    </a:p>
                    <a:p>
                      <a:pPr algn="l">
                        <a:lnSpc>
                          <a:spcPts val="800"/>
                        </a:lnSpc>
                        <a:spcBef>
                          <a:spcPts val="1200"/>
                        </a:spcBef>
                        <a:spcAft>
                          <a:spcPts val="0"/>
                        </a:spcAft>
                      </a:pPr>
                      <a:r>
                        <a:rPr lang="ru-RU" sz="1800" dirty="0" smtClean="0">
                          <a:effectLst/>
                        </a:rPr>
                        <a:t> </a:t>
                      </a:r>
                      <a:r>
                        <a:rPr lang="ru-RU" sz="1800" dirty="0" err="1">
                          <a:effectLst/>
                        </a:rPr>
                        <a:t>ромпарк</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dirty="0">
                          <a:effectLst/>
                        </a:rPr>
                        <a:t>5-20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534376302"/>
                  </a:ext>
                </a:extLst>
              </a:tr>
            </a:tbl>
          </a:graphicData>
        </a:graphic>
      </p:graphicFrame>
      <p:pic>
        <p:nvPicPr>
          <p:cNvPr id="5" name="Рисунок 4"/>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17959353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68571" y="355601"/>
            <a:ext cx="7850189" cy="1320800"/>
          </a:xfrm>
        </p:spPr>
        <p:txBody>
          <a:bodyPr>
            <a:normAutofit/>
          </a:bodyPr>
          <a:lstStyle/>
          <a:p>
            <a:r>
              <a:rPr lang="ru-RU" sz="2800" b="1" dirty="0" smtClean="0"/>
              <a:t>Социально-трудовая реабилитация разделяется 3 основных этапа:</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720675517"/>
              </p:ext>
            </p:extLst>
          </p:nvPr>
        </p:nvGraphicFramePr>
        <p:xfrm>
          <a:off x="1065210" y="1917700"/>
          <a:ext cx="10707690" cy="40385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16227676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52400"/>
            <a:ext cx="10018713" cy="1612901"/>
          </a:xfrm>
        </p:spPr>
        <p:txBody>
          <a:bodyPr>
            <a:normAutofit/>
          </a:bodyPr>
          <a:lstStyle/>
          <a:p>
            <a:r>
              <a:rPr lang="ru-RU" sz="2800" b="1" dirty="0" smtClean="0"/>
              <a:t>Предотвращение </a:t>
            </a:r>
            <a:r>
              <a:rPr lang="ru-RU" sz="2800" b="1" dirty="0"/>
              <a:t>формирования психического дефекта, явлений </a:t>
            </a:r>
            <a:r>
              <a:rPr lang="ru-RU" sz="2800" b="1" dirty="0" err="1"/>
              <a:t>госпитализма</a:t>
            </a:r>
            <a:r>
              <a:rPr lang="ru-RU" sz="2800" b="1" dirty="0"/>
              <a:t>. </a:t>
            </a: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89548150"/>
              </p:ext>
            </p:extLst>
          </p:nvPr>
        </p:nvGraphicFramePr>
        <p:xfrm>
          <a:off x="1484310" y="1765301"/>
          <a:ext cx="10018713" cy="44831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32456130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14301"/>
            <a:ext cx="10018713" cy="971550"/>
          </a:xfrm>
        </p:spPr>
        <p:txBody>
          <a:bodyPr>
            <a:normAutofit/>
          </a:bodyPr>
          <a:lstStyle/>
          <a:p>
            <a:r>
              <a:rPr lang="ru-RU" sz="4800" b="1" dirty="0" smtClean="0"/>
              <a:t>Основные характеристики</a:t>
            </a:r>
            <a:endParaRPr lang="ru-RU" sz="4800" b="1" dirty="0"/>
          </a:p>
        </p:txBody>
      </p:sp>
      <p:sp>
        <p:nvSpPr>
          <p:cNvPr id="3" name="Объект 2"/>
          <p:cNvSpPr>
            <a:spLocks noGrp="1"/>
          </p:cNvSpPr>
          <p:nvPr>
            <p:ph idx="1"/>
          </p:nvPr>
        </p:nvSpPr>
        <p:spPr>
          <a:xfrm>
            <a:off x="1403925" y="1416818"/>
            <a:ext cx="10018712" cy="4893547"/>
          </a:xfrm>
        </p:spPr>
        <p:txBody>
          <a:bodyPr>
            <a:normAutofit fontScale="70000" lnSpcReduction="20000"/>
          </a:bodyPr>
          <a:lstStyle/>
          <a:p>
            <a:pPr marL="457200" indent="-457200">
              <a:buFont typeface="+mj-lt"/>
              <a:buAutoNum type="arabicPeriod"/>
            </a:pPr>
            <a:r>
              <a:rPr lang="ru-RU" dirty="0" smtClean="0"/>
              <a:t> </a:t>
            </a:r>
            <a:r>
              <a:rPr lang="ru-RU" dirty="0"/>
              <a:t>неадекватный или сдержанный аффект, больные выглядят эмоционально холодными и отрешенными;</a:t>
            </a:r>
          </a:p>
          <a:p>
            <a:pPr marL="457200" indent="-457200">
              <a:buFont typeface="+mj-lt"/>
              <a:buAutoNum type="arabicPeriod"/>
            </a:pPr>
            <a:r>
              <a:rPr lang="ru-RU" dirty="0" smtClean="0"/>
              <a:t> </a:t>
            </a:r>
            <a:r>
              <a:rPr lang="ru-RU" dirty="0"/>
              <a:t>поведение или внешний вид чудаковатые, эксцентричные или странные; </a:t>
            </a:r>
          </a:p>
          <a:p>
            <a:pPr marL="457200" indent="-457200">
              <a:buFont typeface="+mj-lt"/>
              <a:buAutoNum type="arabicPeriod"/>
            </a:pPr>
            <a:r>
              <a:rPr lang="ru-RU" dirty="0" smtClean="0"/>
              <a:t> </a:t>
            </a:r>
            <a:r>
              <a:rPr lang="ru-RU" dirty="0"/>
              <a:t>плохой контакт с другими, с тенденцией к социальной отгороженности; </a:t>
            </a:r>
          </a:p>
          <a:p>
            <a:pPr marL="457200" indent="-457200">
              <a:buFont typeface="+mj-lt"/>
              <a:buAutoNum type="arabicPeriod"/>
            </a:pPr>
            <a:r>
              <a:rPr lang="ru-RU" dirty="0" smtClean="0"/>
              <a:t> </a:t>
            </a:r>
            <a:r>
              <a:rPr lang="ru-RU" dirty="0"/>
              <a:t>странные убеждения или магическое мышление, влияющие на поведение и несовместимые с </a:t>
            </a:r>
            <a:r>
              <a:rPr lang="ru-RU" dirty="0" err="1"/>
              <a:t>субкультуральными</a:t>
            </a:r>
            <a:r>
              <a:rPr lang="ru-RU" dirty="0"/>
              <a:t> нормами; </a:t>
            </a:r>
          </a:p>
          <a:p>
            <a:pPr marL="457200" indent="-457200">
              <a:buFont typeface="+mj-lt"/>
              <a:buAutoNum type="arabicPeriod"/>
            </a:pPr>
            <a:r>
              <a:rPr lang="ru-RU" dirty="0" smtClean="0"/>
              <a:t> </a:t>
            </a:r>
            <a:r>
              <a:rPr lang="ru-RU" dirty="0"/>
              <a:t>подозрительность или параноидные идеи; </a:t>
            </a:r>
          </a:p>
          <a:p>
            <a:pPr marL="457200" indent="-457200">
              <a:buFont typeface="+mj-lt"/>
              <a:buAutoNum type="arabicPeriod"/>
            </a:pPr>
            <a:r>
              <a:rPr lang="ru-RU" dirty="0" smtClean="0"/>
              <a:t> </a:t>
            </a:r>
            <a:r>
              <a:rPr lang="ru-RU" dirty="0"/>
              <a:t>навязчивые размышления без внутреннего сопротивления, часто с </a:t>
            </a:r>
            <a:r>
              <a:rPr lang="ru-RU" dirty="0" err="1"/>
              <a:t>дисморфофобическим</a:t>
            </a:r>
            <a:r>
              <a:rPr lang="ru-RU" dirty="0"/>
              <a:t>, сексуальным или агрессивным содержанием; </a:t>
            </a:r>
          </a:p>
          <a:p>
            <a:pPr marL="457200" indent="-457200">
              <a:buFont typeface="+mj-lt"/>
              <a:buAutoNum type="arabicPeriod"/>
            </a:pPr>
            <a:r>
              <a:rPr lang="ru-RU" dirty="0" smtClean="0"/>
              <a:t> </a:t>
            </a:r>
            <a:r>
              <a:rPr lang="ru-RU" dirty="0"/>
              <a:t>необычные феномены восприятия, включая соматосенсорные (телесные) или другие иллюзии, деперсонализация или </a:t>
            </a:r>
            <a:r>
              <a:rPr lang="ru-RU" dirty="0" err="1"/>
              <a:t>дереализация</a:t>
            </a:r>
            <a:r>
              <a:rPr lang="ru-RU" dirty="0"/>
              <a:t>; </a:t>
            </a:r>
          </a:p>
          <a:p>
            <a:pPr marL="457200" indent="-457200">
              <a:buFont typeface="+mj-lt"/>
              <a:buAutoNum type="arabicPeriod"/>
            </a:pPr>
            <a:r>
              <a:rPr lang="ru-RU" dirty="0" smtClean="0"/>
              <a:t> </a:t>
            </a:r>
            <a:r>
              <a:rPr lang="ru-RU" dirty="0"/>
              <a:t>аморфное, обстоятельное, метафорическое, </a:t>
            </a:r>
            <a:r>
              <a:rPr lang="ru-RU" dirty="0" err="1"/>
              <a:t>гипердетализированное</a:t>
            </a:r>
            <a:r>
              <a:rPr lang="ru-RU" dirty="0"/>
              <a:t> или стереотипное мышление, проявляющееся странной, вычурной речью или другим образом, без выраженной разорванности; </a:t>
            </a:r>
          </a:p>
          <a:p>
            <a:pPr marL="457200" indent="-457200">
              <a:buFont typeface="+mj-lt"/>
              <a:buAutoNum type="arabicPeriod"/>
            </a:pPr>
            <a:r>
              <a:rPr lang="ru-RU" dirty="0" smtClean="0"/>
              <a:t> </a:t>
            </a:r>
            <a:r>
              <a:rPr lang="ru-RU" dirty="0"/>
              <a:t>эпизодические транзиторные </a:t>
            </a:r>
            <a:r>
              <a:rPr lang="ru-RU" dirty="0" err="1"/>
              <a:t>квазипсихотические</a:t>
            </a:r>
            <a:r>
              <a:rPr lang="ru-RU" dirty="0"/>
              <a:t> эпизоды с иллюзиями, слуховыми или другими галлюцинациями, </a:t>
            </a:r>
            <a:r>
              <a:rPr lang="ru-RU" dirty="0" err="1"/>
              <a:t>бредоподобными</a:t>
            </a:r>
            <a:r>
              <a:rPr lang="ru-RU" dirty="0"/>
              <a:t> идеями, возникающие, как правило, без внешней провокации.</a:t>
            </a:r>
          </a:p>
        </p:txBody>
      </p:sp>
      <p:pic>
        <p:nvPicPr>
          <p:cNvPr id="4" name="Рисунок 3"/>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9902297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1"/>
            <a:ext cx="10018713" cy="1206500"/>
          </a:xfrm>
        </p:spPr>
        <p:txBody>
          <a:bodyPr>
            <a:normAutofit/>
          </a:bodyPr>
          <a:lstStyle/>
          <a:p>
            <a:r>
              <a:rPr lang="ru-RU" sz="2800" b="1" dirty="0" smtClean="0"/>
              <a:t>Приспособление больного к  условиям жизни в обществе и трудовой деятельности во внебольничных условиях.</a:t>
            </a:r>
            <a:endParaRPr lang="ru-RU" sz="2800" b="1" dirty="0"/>
          </a:p>
        </p:txBody>
      </p:sp>
      <p:graphicFrame>
        <p:nvGraphicFramePr>
          <p:cNvPr id="8" name="Объект 7"/>
          <p:cNvGraphicFramePr>
            <a:graphicFrameLocks noGrp="1"/>
          </p:cNvGraphicFramePr>
          <p:nvPr>
            <p:ph idx="1"/>
            <p:extLst>
              <p:ext uri="{D42A27DB-BD31-4B8C-83A1-F6EECF244321}">
                <p14:modId xmlns:p14="http://schemas.microsoft.com/office/powerpoint/2010/main" xmlns="" val="622389706"/>
              </p:ext>
            </p:extLst>
          </p:nvPr>
        </p:nvGraphicFramePr>
        <p:xfrm>
          <a:off x="1484311" y="2057399"/>
          <a:ext cx="10018713" cy="40640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9" name="Рисунок 8"/>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16045897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8448" y="266700"/>
            <a:ext cx="10018713" cy="1650999"/>
          </a:xfrm>
        </p:spPr>
        <p:txBody>
          <a:bodyPr>
            <a:normAutofit/>
          </a:bodyPr>
          <a:lstStyle/>
          <a:p>
            <a:r>
              <a:rPr lang="ru-RU" sz="2800" b="1" dirty="0" smtClean="0"/>
              <a:t>Более полное восстановление индивидуальной и общественной ценности пациента.</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871802084"/>
              </p:ext>
            </p:extLst>
          </p:nvPr>
        </p:nvGraphicFramePr>
        <p:xfrm>
          <a:off x="1217610" y="2209801"/>
          <a:ext cx="10720390" cy="3581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36467365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92870" y="1789175"/>
            <a:ext cx="10018713" cy="3124201"/>
          </a:xfrm>
        </p:spPr>
        <p:txBody>
          <a:bodyPr>
            <a:normAutofit/>
          </a:bodyPr>
          <a:lstStyle/>
          <a:p>
            <a:pPr marL="0" indent="0" algn="ctr">
              <a:buNone/>
            </a:pPr>
            <a:r>
              <a:rPr lang="ru-RU" sz="3600" dirty="0"/>
              <a:t>Благодарю за внимание</a:t>
            </a:r>
          </a:p>
        </p:txBody>
      </p:sp>
    </p:spTree>
    <p:custDataLst>
      <p:tags r:id="rId1"/>
    </p:custDataLst>
    <p:extLst>
      <p:ext uri="{BB962C8B-B14F-4D97-AF65-F5344CB8AC3E}">
        <p14:creationId xmlns:p14="http://schemas.microsoft.com/office/powerpoint/2010/main" xmlns="" val="27228194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13853"/>
            <a:ext cx="10018713" cy="1319980"/>
          </a:xfrm>
        </p:spPr>
        <p:txBody>
          <a:bodyPr>
            <a:normAutofit fontScale="90000"/>
          </a:bodyPr>
          <a:lstStyle/>
          <a:p>
            <a:r>
              <a:rPr lang="ru-RU" sz="3600" b="1" dirty="0"/>
              <a:t>Как в отечественной, так и в зарубежной литературе, Шизотипическому расстройству (</a:t>
            </a:r>
            <a:r>
              <a:rPr lang="en-US" sz="3600" b="1" dirty="0"/>
              <a:t>F 21</a:t>
            </a:r>
            <a:r>
              <a:rPr lang="ru-RU" sz="3600" b="1" dirty="0"/>
              <a:t>) соответствует целый ряд определений: </a:t>
            </a:r>
            <a:endParaRPr lang="ru-RU" b="1" dirty="0"/>
          </a:p>
        </p:txBody>
      </p:sp>
      <p:sp>
        <p:nvSpPr>
          <p:cNvPr id="3" name="Объект 2"/>
          <p:cNvSpPr>
            <a:spLocks noGrp="1"/>
          </p:cNvSpPr>
          <p:nvPr>
            <p:ph idx="1"/>
          </p:nvPr>
        </p:nvSpPr>
        <p:spPr>
          <a:xfrm>
            <a:off x="2094271" y="1769807"/>
            <a:ext cx="9408752" cy="4817806"/>
          </a:xfrm>
        </p:spPr>
        <p:txBody>
          <a:bodyPr>
            <a:normAutofit fontScale="55000" lnSpcReduction="20000"/>
          </a:bodyPr>
          <a:lstStyle/>
          <a:p>
            <a:pPr marL="457200" indent="-457200">
              <a:buFont typeface="+mj-lt"/>
              <a:buAutoNum type="arabicPeriod"/>
            </a:pPr>
            <a:r>
              <a:rPr lang="ru-RU" b="1" dirty="0" smtClean="0"/>
              <a:t>«</a:t>
            </a:r>
            <a:r>
              <a:rPr lang="ru-RU" b="1" dirty="0"/>
              <a:t>мягкая» шизофрения [</a:t>
            </a:r>
            <a:r>
              <a:rPr lang="ru-RU" b="1" dirty="0" err="1"/>
              <a:t>Кронфельд</a:t>
            </a:r>
            <a:r>
              <a:rPr lang="ru-RU" b="1" dirty="0"/>
              <a:t> А. С, 19281); </a:t>
            </a:r>
            <a:endParaRPr lang="ru-RU" b="1" dirty="0" smtClean="0"/>
          </a:p>
          <a:p>
            <a:pPr marL="457200" indent="-457200">
              <a:buFont typeface="+mj-lt"/>
              <a:buAutoNum type="arabicPeriod"/>
            </a:pPr>
            <a:r>
              <a:rPr lang="ru-RU" b="1" dirty="0" err="1" smtClean="0"/>
              <a:t>Непсихотическая</a:t>
            </a:r>
            <a:r>
              <a:rPr lang="ru-RU" b="1" dirty="0" smtClean="0"/>
              <a:t> [</a:t>
            </a:r>
            <a:r>
              <a:rPr lang="ru-RU" b="1" dirty="0" err="1" smtClean="0"/>
              <a:t>Розенштейн</a:t>
            </a:r>
            <a:r>
              <a:rPr lang="ru-RU" b="1" dirty="0" smtClean="0"/>
              <a:t> </a:t>
            </a:r>
            <a:r>
              <a:rPr lang="ru-RU" b="1" dirty="0"/>
              <a:t>Л. М, 1933]; </a:t>
            </a:r>
            <a:endParaRPr lang="ru-RU" b="1" dirty="0" smtClean="0"/>
          </a:p>
          <a:p>
            <a:pPr marL="457200" indent="-457200">
              <a:buFont typeface="+mj-lt"/>
              <a:buAutoNum type="arabicPeriod"/>
            </a:pPr>
            <a:r>
              <a:rPr lang="ru-RU" b="1" dirty="0" smtClean="0"/>
              <a:t>текущая </a:t>
            </a:r>
            <a:r>
              <a:rPr lang="ru-RU" b="1" dirty="0"/>
              <a:t>без изменений характера [</a:t>
            </a:r>
            <a:r>
              <a:rPr lang="ru-RU" b="1" dirty="0" err="1"/>
              <a:t>Кербиков</a:t>
            </a:r>
            <a:r>
              <a:rPr lang="ru-RU" b="1" dirty="0"/>
              <a:t> О. В., 1933];</a:t>
            </a:r>
          </a:p>
          <a:p>
            <a:pPr marL="457200" indent="-457200">
              <a:buFont typeface="+mj-lt"/>
              <a:buAutoNum type="arabicPeriod"/>
            </a:pPr>
            <a:r>
              <a:rPr lang="ru-RU" b="1" dirty="0" err="1"/>
              <a:t>микропроцессуальная</a:t>
            </a:r>
            <a:r>
              <a:rPr lang="ru-RU" b="1" dirty="0"/>
              <a:t>, </a:t>
            </a:r>
            <a:r>
              <a:rPr lang="ru-RU" b="1" dirty="0" err="1"/>
              <a:t>микропсихотическая</a:t>
            </a:r>
            <a:r>
              <a:rPr lang="ru-RU" b="1" dirty="0"/>
              <a:t> [</a:t>
            </a:r>
            <a:r>
              <a:rPr lang="ru-RU" b="1" dirty="0" err="1"/>
              <a:t>Гольденберг</a:t>
            </a:r>
            <a:r>
              <a:rPr lang="ru-RU" b="1" dirty="0"/>
              <a:t> С. И, 1934]; </a:t>
            </a:r>
            <a:endParaRPr lang="ru-RU" b="1" dirty="0" smtClean="0"/>
          </a:p>
          <a:p>
            <a:pPr marL="457200" indent="-457200">
              <a:buFont typeface="+mj-lt"/>
              <a:buAutoNum type="arabicPeriod"/>
            </a:pPr>
            <a:r>
              <a:rPr lang="ru-RU" b="1" dirty="0" smtClean="0"/>
              <a:t>рудиментарная, «</a:t>
            </a:r>
            <a:r>
              <a:rPr lang="ru-RU" b="1" dirty="0"/>
              <a:t>санаторная» [</a:t>
            </a:r>
            <a:r>
              <a:rPr lang="ru-RU" b="1" dirty="0" err="1"/>
              <a:t>Каннабих</a:t>
            </a:r>
            <a:r>
              <a:rPr lang="ru-RU" b="1" dirty="0"/>
              <a:t> Ю. В, </a:t>
            </a:r>
            <a:r>
              <a:rPr lang="ru-RU" b="1" dirty="0" err="1"/>
              <a:t>Лиознер</a:t>
            </a:r>
            <a:r>
              <a:rPr lang="ru-RU" b="1" dirty="0"/>
              <a:t> С А, 1934]; </a:t>
            </a:r>
            <a:endParaRPr lang="ru-RU" b="1" dirty="0" smtClean="0"/>
          </a:p>
          <a:p>
            <a:pPr marL="457200" indent="-457200">
              <a:buFont typeface="+mj-lt"/>
              <a:buAutoNum type="arabicPeriod"/>
            </a:pPr>
            <a:r>
              <a:rPr lang="ru-RU" b="1" dirty="0" err="1" smtClean="0"/>
              <a:t>предфаза</a:t>
            </a:r>
            <a:r>
              <a:rPr lang="ru-RU" b="1" dirty="0" smtClean="0"/>
              <a:t> </a:t>
            </a:r>
            <a:r>
              <a:rPr lang="ru-RU" b="1" dirty="0"/>
              <a:t>шизофрении [Юдин Т. И</a:t>
            </a:r>
            <a:r>
              <a:rPr lang="ru-RU" b="1" dirty="0" smtClean="0"/>
              <a:t>.,1941</a:t>
            </a:r>
            <a:r>
              <a:rPr lang="ru-RU" b="1" dirty="0"/>
              <a:t>]; </a:t>
            </a:r>
            <a:endParaRPr lang="ru-RU" b="1" dirty="0" smtClean="0"/>
          </a:p>
          <a:p>
            <a:pPr marL="457200" indent="-457200">
              <a:buFont typeface="+mj-lt"/>
              <a:buAutoNum type="arabicPeriod"/>
            </a:pPr>
            <a:r>
              <a:rPr lang="ru-RU" b="1" dirty="0" smtClean="0"/>
              <a:t>медленно </a:t>
            </a:r>
            <a:r>
              <a:rPr lang="ru-RU" b="1" dirty="0"/>
              <a:t>текущая [</a:t>
            </a:r>
            <a:r>
              <a:rPr lang="ru-RU" b="1" dirty="0" err="1"/>
              <a:t>Озерецковский</a:t>
            </a:r>
            <a:r>
              <a:rPr lang="ru-RU" b="1" dirty="0"/>
              <a:t> Д. С., 1950]; </a:t>
            </a:r>
            <a:endParaRPr lang="ru-RU" b="1" dirty="0" smtClean="0"/>
          </a:p>
          <a:p>
            <a:pPr marL="457200" indent="-457200">
              <a:buFont typeface="+mj-lt"/>
              <a:buAutoNum type="arabicPeriod"/>
            </a:pPr>
            <a:r>
              <a:rPr lang="ru-RU" b="1" dirty="0" err="1" smtClean="0"/>
              <a:t>Ларвированная</a:t>
            </a:r>
            <a:r>
              <a:rPr lang="ru-RU" b="1" dirty="0" smtClean="0"/>
              <a:t> [</a:t>
            </a:r>
            <a:r>
              <a:rPr lang="ru-RU" b="1" dirty="0" err="1" smtClean="0"/>
              <a:t>Снежневский</a:t>
            </a:r>
            <a:r>
              <a:rPr lang="ru-RU" b="1" dirty="0" smtClean="0"/>
              <a:t> </a:t>
            </a:r>
            <a:r>
              <a:rPr lang="ru-RU" b="1" dirty="0"/>
              <a:t>А. В., 1963]; </a:t>
            </a:r>
            <a:endParaRPr lang="ru-RU" b="1" dirty="0" smtClean="0"/>
          </a:p>
          <a:p>
            <a:pPr marL="457200" indent="-457200">
              <a:buFont typeface="+mj-lt"/>
              <a:buAutoNum type="arabicPeriod"/>
            </a:pPr>
            <a:r>
              <a:rPr lang="ru-RU" b="1" dirty="0" err="1" smtClean="0"/>
              <a:t>вялопротекающая</a:t>
            </a:r>
            <a:r>
              <a:rPr lang="ru-RU" b="1" dirty="0" smtClean="0"/>
              <a:t> </a:t>
            </a:r>
            <a:r>
              <a:rPr lang="ru-RU" b="1" dirty="0"/>
              <a:t>[Мелехов Д. Е., 1963; </a:t>
            </a:r>
            <a:r>
              <a:rPr lang="ru-RU" b="1" dirty="0" err="1"/>
              <a:t>Шмаонова</a:t>
            </a:r>
            <a:r>
              <a:rPr lang="ru-RU" b="1" dirty="0"/>
              <a:t> Л. </a:t>
            </a:r>
            <a:r>
              <a:rPr lang="ru-RU" b="1" dirty="0" smtClean="0"/>
              <a:t>М,1968</a:t>
            </a:r>
            <a:r>
              <a:rPr lang="ru-RU" b="1" dirty="0"/>
              <a:t>; </a:t>
            </a:r>
            <a:r>
              <a:rPr lang="ru-RU" b="1" dirty="0" err="1"/>
              <a:t>Наджаров</a:t>
            </a:r>
            <a:r>
              <a:rPr lang="ru-RU" b="1" dirty="0"/>
              <a:t> Р. А., 1972</a:t>
            </a:r>
            <a:r>
              <a:rPr lang="ru-RU" b="1" dirty="0" smtClean="0"/>
              <a:t>];</a:t>
            </a:r>
          </a:p>
          <a:p>
            <a:pPr marL="457200" indent="-457200">
              <a:buFont typeface="+mj-lt"/>
              <a:buAutoNum type="arabicPeriod"/>
            </a:pPr>
            <a:r>
              <a:rPr lang="ru-RU" b="1" dirty="0" smtClean="0"/>
              <a:t>несостоявшаяся </a:t>
            </a:r>
            <a:r>
              <a:rPr lang="ru-RU" b="1" dirty="0"/>
              <a:t>[Канторович Н. В, 1964];</a:t>
            </a:r>
          </a:p>
          <a:p>
            <a:pPr marL="457200" indent="-457200">
              <a:buFont typeface="+mj-lt"/>
              <a:buAutoNum type="arabicPeriod"/>
            </a:pPr>
            <a:r>
              <a:rPr lang="ru-RU" b="1" dirty="0"/>
              <a:t>амортизированная [</a:t>
            </a:r>
            <a:r>
              <a:rPr lang="ru-RU" b="1" dirty="0" err="1"/>
              <a:t>Stengel</a:t>
            </a:r>
            <a:r>
              <a:rPr lang="ru-RU" b="1" dirty="0"/>
              <a:t> E, 1937]; </a:t>
            </a:r>
            <a:endParaRPr lang="ru-RU" b="1" dirty="0" smtClean="0"/>
          </a:p>
          <a:p>
            <a:pPr marL="457200" indent="-457200">
              <a:buFont typeface="+mj-lt"/>
              <a:buAutoNum type="arabicPeriod"/>
            </a:pPr>
            <a:r>
              <a:rPr lang="ru-RU" b="1" dirty="0" smtClean="0"/>
              <a:t>амбулаторная </a:t>
            </a:r>
            <a:r>
              <a:rPr lang="ru-RU" b="1" dirty="0"/>
              <a:t>[</a:t>
            </a:r>
            <a:r>
              <a:rPr lang="ru-RU" b="1" dirty="0" err="1"/>
              <a:t>Zilberg</a:t>
            </a:r>
            <a:r>
              <a:rPr lang="ru-RU" b="1" dirty="0"/>
              <a:t> J., 1941];</a:t>
            </a:r>
          </a:p>
          <a:p>
            <a:pPr marL="457200" indent="-457200">
              <a:buFont typeface="+mj-lt"/>
              <a:buAutoNum type="arabicPeriod"/>
            </a:pPr>
            <a:r>
              <a:rPr lang="ru-RU" b="1" dirty="0" smtClean="0"/>
              <a:t>абортивная </a:t>
            </a:r>
            <a:r>
              <a:rPr lang="ru-RU" b="1" dirty="0"/>
              <a:t>[</a:t>
            </a:r>
            <a:r>
              <a:rPr lang="en-US" b="1" dirty="0"/>
              <a:t>Mayer W., 1950];</a:t>
            </a:r>
          </a:p>
          <a:p>
            <a:pPr marL="457200" indent="-457200">
              <a:buFont typeface="+mj-lt"/>
              <a:buAutoNum type="arabicPeriod"/>
            </a:pPr>
            <a:r>
              <a:rPr lang="ru-RU" b="1" dirty="0" err="1"/>
              <a:t>предшизофрения</a:t>
            </a:r>
            <a:r>
              <a:rPr lang="ru-RU" b="1" dirty="0"/>
              <a:t> [</a:t>
            </a:r>
            <a:r>
              <a:rPr lang="ru-RU" b="1" dirty="0" err="1"/>
              <a:t>Еу</a:t>
            </a:r>
            <a:r>
              <a:rPr lang="ru-RU" b="1" dirty="0"/>
              <a:t> Н., 1957]; субклиническая [</a:t>
            </a:r>
            <a:r>
              <a:rPr lang="en-US" b="1" dirty="0"/>
              <a:t>Peterson D. R., 1954</a:t>
            </a:r>
            <a:r>
              <a:rPr lang="en-US" b="1" dirty="0" smtClean="0"/>
              <a:t>];</a:t>
            </a:r>
            <a:endParaRPr lang="ru-RU" b="1" dirty="0" smtClean="0"/>
          </a:p>
          <a:p>
            <a:pPr marL="457200" indent="-457200">
              <a:buFont typeface="+mj-lt"/>
              <a:buAutoNum type="arabicPeriod"/>
            </a:pPr>
            <a:r>
              <a:rPr lang="en-US" b="1" dirty="0" smtClean="0"/>
              <a:t>borderline</a:t>
            </a:r>
            <a:r>
              <a:rPr lang="ru-RU" b="1" dirty="0" smtClean="0"/>
              <a:t> </a:t>
            </a:r>
            <a:r>
              <a:rPr lang="en-US" b="1" dirty="0" smtClean="0"/>
              <a:t>schizophrenia </a:t>
            </a:r>
            <a:r>
              <a:rPr lang="en-US" b="1" dirty="0"/>
              <a:t>[Rosenthal D. et al, 1968]; </a:t>
            </a:r>
            <a:r>
              <a:rPr lang="ru-RU" b="1" dirty="0"/>
              <a:t>оккультная [</a:t>
            </a:r>
            <a:r>
              <a:rPr lang="en-US" b="1" dirty="0"/>
              <a:t>Stern A., 1945</a:t>
            </a:r>
            <a:r>
              <a:rPr lang="en-US" b="1" dirty="0" smtClean="0"/>
              <a:t>];</a:t>
            </a:r>
            <a:endParaRPr lang="ru-RU" b="1" dirty="0" smtClean="0"/>
          </a:p>
          <a:p>
            <a:pPr marL="457200" indent="-457200">
              <a:buFont typeface="+mj-lt"/>
              <a:buAutoNum type="arabicPeriod"/>
            </a:pPr>
            <a:r>
              <a:rPr lang="en-US" b="1" dirty="0" smtClean="0"/>
              <a:t> </a:t>
            </a:r>
            <a:r>
              <a:rPr lang="ru-RU" b="1" dirty="0" err="1" smtClean="0"/>
              <a:t>нерегрессивная</a:t>
            </a:r>
            <a:r>
              <a:rPr lang="ru-RU" b="1" dirty="0" smtClean="0"/>
              <a:t> </a:t>
            </a:r>
            <a:r>
              <a:rPr lang="en-US" b="1" dirty="0" smtClean="0"/>
              <a:t>[Nyman </a:t>
            </a:r>
            <a:r>
              <a:rPr lang="en-US" b="1" dirty="0"/>
              <a:t>A. K-, 1978].</a:t>
            </a:r>
            <a:endParaRPr lang="ru-RU" b="1" dirty="0"/>
          </a:p>
        </p:txBody>
      </p:sp>
      <p:pic>
        <p:nvPicPr>
          <p:cNvPr id="4" name="Рисунок 3"/>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2225471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4039" y="0"/>
            <a:ext cx="10018713" cy="1752599"/>
          </a:xfrm>
        </p:spPr>
        <p:txBody>
          <a:bodyPr>
            <a:normAutofit/>
          </a:bodyPr>
          <a:lstStyle/>
          <a:p>
            <a:r>
              <a:rPr lang="ru-RU" sz="3600" b="1" dirty="0">
                <a:solidFill>
                  <a:srgbClr val="FF0000"/>
                </a:solidFill>
              </a:rPr>
              <a:t>Выделяются следующие </a:t>
            </a:r>
            <a:r>
              <a:rPr lang="ru-RU" sz="3600" b="1" dirty="0" smtClean="0">
                <a:solidFill>
                  <a:srgbClr val="FF0000"/>
                </a:solidFill>
              </a:rPr>
              <a:t>варианты </a:t>
            </a:r>
            <a:r>
              <a:rPr lang="ru-RU" sz="3600" b="1" dirty="0">
                <a:solidFill>
                  <a:srgbClr val="FF0000"/>
                </a:solidFill>
              </a:rPr>
              <a:t/>
            </a:r>
            <a:br>
              <a:rPr lang="ru-RU" sz="3600" b="1" dirty="0">
                <a:solidFill>
                  <a:srgbClr val="FF0000"/>
                </a:solidFill>
              </a:rPr>
            </a:br>
            <a:r>
              <a:rPr lang="ru-RU" sz="3600" b="1" dirty="0" smtClean="0">
                <a:solidFill>
                  <a:srgbClr val="FF0000"/>
                </a:solidFill>
              </a:rPr>
              <a:t>шизотипического расстройства:</a:t>
            </a:r>
            <a:endParaRPr lang="ru-RU" sz="3600" b="1" dirty="0">
              <a:solidFill>
                <a:srgbClr val="FF0000"/>
              </a:solidFill>
            </a:endParaRPr>
          </a:p>
        </p:txBody>
      </p:sp>
      <p:sp>
        <p:nvSpPr>
          <p:cNvPr id="3" name="Объект 2"/>
          <p:cNvSpPr>
            <a:spLocks noGrp="1"/>
          </p:cNvSpPr>
          <p:nvPr>
            <p:ph idx="1"/>
          </p:nvPr>
        </p:nvSpPr>
        <p:spPr>
          <a:xfrm>
            <a:off x="750277" y="1359877"/>
            <a:ext cx="11266366" cy="5498123"/>
          </a:xfrm>
        </p:spPr>
        <p:txBody>
          <a:bodyPr>
            <a:normAutofit/>
          </a:bodyPr>
          <a:lstStyle/>
          <a:p>
            <a:pPr marL="914400" lvl="1" indent="-457200">
              <a:buFont typeface="+mj-lt"/>
              <a:buAutoNum type="alphaLcParenR"/>
            </a:pPr>
            <a:r>
              <a:rPr lang="ru-RU" sz="2800" dirty="0" smtClean="0"/>
              <a:t>С навязчивостями;</a:t>
            </a:r>
          </a:p>
          <a:p>
            <a:pPr marL="914400" lvl="1" indent="-457200">
              <a:buFont typeface="+mj-lt"/>
              <a:buAutoNum type="alphaLcParenR"/>
            </a:pPr>
            <a:r>
              <a:rPr lang="ru-RU" sz="2800" dirty="0" smtClean="0"/>
              <a:t>С </a:t>
            </a:r>
            <a:r>
              <a:rPr lang="ru-RU" sz="2800" dirty="0"/>
              <a:t>истерическими </a:t>
            </a:r>
            <a:r>
              <a:rPr lang="ru-RU" sz="2800" dirty="0" smtClean="0"/>
              <a:t>проявлениями;</a:t>
            </a:r>
          </a:p>
          <a:p>
            <a:pPr marL="914400" lvl="1" indent="-457200">
              <a:buFont typeface="+mj-lt"/>
              <a:buAutoNum type="alphaLcParenR"/>
            </a:pPr>
            <a:r>
              <a:rPr lang="ru-RU" sz="2800" dirty="0" smtClean="0"/>
              <a:t>С деперсонализацией;</a:t>
            </a:r>
            <a:endParaRPr lang="ru-RU" sz="2800" dirty="0"/>
          </a:p>
          <a:p>
            <a:pPr marL="914400" lvl="1" indent="-457200">
              <a:buFont typeface="+mj-lt"/>
              <a:buAutoNum type="alphaLcParenR"/>
            </a:pPr>
            <a:r>
              <a:rPr lang="ru-RU" sz="2800" dirty="0" smtClean="0"/>
              <a:t>Ипохондрическая шизофрения (</a:t>
            </a:r>
            <a:r>
              <a:rPr lang="ru-RU" sz="2800" dirty="0" err="1" smtClean="0"/>
              <a:t>небредовая</a:t>
            </a:r>
            <a:r>
              <a:rPr lang="ru-RU" sz="2800" dirty="0" smtClean="0"/>
              <a:t> ипохондрия);</a:t>
            </a:r>
            <a:endParaRPr lang="ru-RU" sz="2800" dirty="0"/>
          </a:p>
          <a:p>
            <a:pPr marL="914400" lvl="1" indent="-457200">
              <a:buFont typeface="+mj-lt"/>
              <a:buAutoNum type="alphaLcParenR"/>
            </a:pPr>
            <a:r>
              <a:rPr lang="ru-RU" sz="2800" dirty="0" smtClean="0"/>
              <a:t>С </a:t>
            </a:r>
            <a:r>
              <a:rPr lang="ru-RU" sz="2800" dirty="0"/>
              <a:t>преобладанием аффективных </a:t>
            </a:r>
            <a:r>
              <a:rPr lang="ru-RU" sz="2800" dirty="0" smtClean="0"/>
              <a:t>расстройств;</a:t>
            </a:r>
            <a:endParaRPr lang="ru-RU" sz="2800" dirty="0"/>
          </a:p>
          <a:p>
            <a:pPr marL="914400" lvl="1" indent="-457200">
              <a:buFont typeface="+mj-lt"/>
              <a:buAutoNum type="alphaLcParenR"/>
            </a:pPr>
            <a:r>
              <a:rPr lang="ru-RU" sz="2800" dirty="0" smtClean="0"/>
              <a:t>Вялотекущая шизофрения </a:t>
            </a:r>
            <a:r>
              <a:rPr lang="ru-RU" sz="2800" dirty="0"/>
              <a:t>по типу простой (бедная симптомами шизофрения</a:t>
            </a:r>
            <a:r>
              <a:rPr lang="ru-RU" sz="2800" dirty="0" smtClean="0"/>
              <a:t>).</a:t>
            </a:r>
            <a:endParaRPr lang="ru-RU" sz="2800" dirty="0"/>
          </a:p>
        </p:txBody>
      </p:sp>
      <p:pic>
        <p:nvPicPr>
          <p:cNvPr id="4" name="Рисунок 3"/>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16888640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rgbClr val="FFFF00">
                <a:lumMod val="78000"/>
              </a:srgbClr>
            </a:gs>
          </a:gsLst>
          <a:path path="circle">
            <a:fillToRect l="50000" t="100000" r="10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09" y="173736"/>
            <a:ext cx="10018713" cy="1752599"/>
          </a:xfrm>
        </p:spPr>
        <p:txBody>
          <a:bodyPr/>
          <a:lstStyle/>
          <a:p>
            <a:r>
              <a:rPr lang="en-US" b="1" dirty="0"/>
              <a:t>F21.3 </a:t>
            </a:r>
            <a:r>
              <a:rPr lang="ru-RU" b="1" dirty="0"/>
              <a:t>Псевдоневротическая (</a:t>
            </a:r>
            <a:r>
              <a:rPr lang="ru-RU" b="1" dirty="0" err="1"/>
              <a:t>неврозоподобная</a:t>
            </a:r>
            <a:r>
              <a:rPr lang="ru-RU" b="1" dirty="0"/>
              <a:t>) шизофрения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287952311"/>
              </p:ext>
            </p:extLst>
          </p:nvPr>
        </p:nvGraphicFramePr>
        <p:xfrm>
          <a:off x="1484309" y="1926333"/>
          <a:ext cx="10018712" cy="4276033"/>
        </p:xfrm>
        <a:graphic>
          <a:graphicData uri="http://schemas.openxmlformats.org/drawingml/2006/table">
            <a:tbl>
              <a:tblPr firstRow="1" bandRow="1">
                <a:tableStyleId>{5C22544A-7EE6-4342-B048-85BDC9FD1C3A}</a:tableStyleId>
              </a:tblPr>
              <a:tblGrid>
                <a:gridCol w="5009356">
                  <a:extLst>
                    <a:ext uri="{9D8B030D-6E8A-4147-A177-3AD203B41FA5}">
                      <a16:colId xmlns:a16="http://schemas.microsoft.com/office/drawing/2014/main" xmlns="" val="4039314345"/>
                    </a:ext>
                  </a:extLst>
                </a:gridCol>
                <a:gridCol w="5009356">
                  <a:extLst>
                    <a:ext uri="{9D8B030D-6E8A-4147-A177-3AD203B41FA5}">
                      <a16:colId xmlns:a16="http://schemas.microsoft.com/office/drawing/2014/main" xmlns="" val="3108947032"/>
                    </a:ext>
                  </a:extLst>
                </a:gridCol>
              </a:tblGrid>
              <a:tr h="963171">
                <a:tc gridSpan="2">
                  <a:txBody>
                    <a:bodyPr/>
                    <a:lstStyle/>
                    <a:p>
                      <a:pPr algn="ctr"/>
                      <a:r>
                        <a:rPr lang="ru-RU" sz="2800" dirty="0" err="1" smtClean="0"/>
                        <a:t>Неврозоподобные</a:t>
                      </a:r>
                      <a:r>
                        <a:rPr lang="ru-RU" sz="2800" dirty="0" smtClean="0"/>
                        <a:t> и </a:t>
                      </a:r>
                      <a:r>
                        <a:rPr lang="ru-RU" sz="2800" dirty="0" err="1" smtClean="0"/>
                        <a:t>эндогеноморфные</a:t>
                      </a:r>
                      <a:r>
                        <a:rPr lang="ru-RU" sz="2800" dirty="0" smtClean="0"/>
                        <a:t> аффективные расстройства</a:t>
                      </a:r>
                      <a:endParaRPr lang="ru-RU" sz="2800" dirty="0"/>
                    </a:p>
                  </a:txBody>
                  <a:tcPr anchor="ctr"/>
                </a:tc>
                <a:tc hMerge="1">
                  <a:txBody>
                    <a:bodyPr/>
                    <a:lstStyle/>
                    <a:p>
                      <a:endParaRPr lang="ru-RU" sz="2800" dirty="0"/>
                    </a:p>
                  </a:txBody>
                  <a:tcPr anchor="ctr"/>
                </a:tc>
                <a:extLst>
                  <a:ext uri="{0D108BD9-81ED-4DB2-BD59-A6C34878D82A}">
                    <a16:rowId xmlns:a16="http://schemas.microsoft.com/office/drawing/2014/main" xmlns="" val="3365205182"/>
                  </a:ext>
                </a:extLst>
              </a:tr>
              <a:tr h="1656431">
                <a:tc>
                  <a:txBody>
                    <a:bodyPr/>
                    <a:lstStyle/>
                    <a:p>
                      <a:pPr lvl="0"/>
                      <a:r>
                        <a:rPr lang="ru-RU" sz="2000" b="0" i="0" u="none" strike="noStrike" kern="1200" baseline="0" dirty="0" smtClean="0">
                          <a:solidFill>
                            <a:schemeClr val="tx1"/>
                          </a:solidFill>
                          <a:latin typeface="+mn-lt"/>
                          <a:ea typeface="+mn-ea"/>
                          <a:cs typeface="+mn-cs"/>
                        </a:rPr>
                        <a:t>Преобладание </a:t>
                      </a:r>
                      <a:r>
                        <a:rPr lang="ru-RU" sz="2000" b="0" i="0" u="none" strike="noStrike" kern="1200" baseline="0" dirty="0" err="1" smtClean="0">
                          <a:solidFill>
                            <a:schemeClr val="tx1"/>
                          </a:solidFill>
                          <a:latin typeface="+mn-lt"/>
                          <a:ea typeface="+mn-ea"/>
                          <a:cs typeface="+mn-cs"/>
                        </a:rPr>
                        <a:t>обсессивных</a:t>
                      </a:r>
                      <a:r>
                        <a:rPr lang="ru-RU" sz="2000" b="0" i="0" u="none" strike="noStrike" kern="1200" baseline="0" dirty="0" smtClean="0">
                          <a:solidFill>
                            <a:schemeClr val="tx1"/>
                          </a:solidFill>
                          <a:latin typeface="+mn-lt"/>
                          <a:ea typeface="+mn-ea"/>
                          <a:cs typeface="+mn-cs"/>
                        </a:rPr>
                        <a:t> и </a:t>
                      </a:r>
                      <a:r>
                        <a:rPr lang="ru-RU" sz="2000" b="0" i="0" u="none" strike="noStrike" kern="1200" baseline="0" dirty="0" err="1" smtClean="0">
                          <a:solidFill>
                            <a:schemeClr val="tx1"/>
                          </a:solidFill>
                          <a:latin typeface="+mn-lt"/>
                          <a:ea typeface="+mn-ea"/>
                          <a:cs typeface="+mn-cs"/>
                        </a:rPr>
                        <a:t>фобических</a:t>
                      </a:r>
                      <a:r>
                        <a:rPr lang="ru-RU" sz="2000" b="0" i="0" u="none" strike="noStrike" kern="1200" baseline="0" dirty="0" smtClean="0">
                          <a:solidFill>
                            <a:schemeClr val="tx1"/>
                          </a:solidFill>
                          <a:latin typeface="+mn-lt"/>
                          <a:ea typeface="+mn-ea"/>
                          <a:cs typeface="+mn-cs"/>
                        </a:rPr>
                        <a:t> расстройств, кратковременных или затяжных </a:t>
                      </a:r>
                      <a:r>
                        <a:rPr lang="ru-RU" sz="2000" b="0" i="0" u="none" strike="noStrike" kern="1200" baseline="0" dirty="0" err="1" smtClean="0">
                          <a:solidFill>
                            <a:schemeClr val="tx1"/>
                          </a:solidFill>
                          <a:latin typeface="+mn-lt"/>
                          <a:ea typeface="+mn-ea"/>
                          <a:cs typeface="+mn-cs"/>
                        </a:rPr>
                        <a:t>гипотимических</a:t>
                      </a:r>
                      <a:r>
                        <a:rPr lang="ru-RU" sz="2000" b="0" i="0" u="none" strike="noStrike" kern="1200" baseline="0" dirty="0" smtClean="0">
                          <a:solidFill>
                            <a:schemeClr val="tx1"/>
                          </a:solidFill>
                          <a:latin typeface="+mn-lt"/>
                          <a:ea typeface="+mn-ea"/>
                          <a:cs typeface="+mn-cs"/>
                        </a:rPr>
                        <a:t> состояний без признаков интеллектуального торможения.</a:t>
                      </a:r>
                      <a:endParaRPr lang="ru-RU" sz="2000" b="0" dirty="0"/>
                    </a:p>
                  </a:txBody>
                  <a:tcPr anchor="ctr"/>
                </a:tc>
                <a:tc>
                  <a:txBody>
                    <a:bodyPr/>
                    <a:lstStyle/>
                    <a:p>
                      <a:pPr lvl="0"/>
                      <a:r>
                        <a:rPr lang="ru-RU" sz="2000" b="0" i="0" u="none" strike="noStrike" kern="1200" baseline="0" dirty="0" smtClean="0">
                          <a:solidFill>
                            <a:schemeClr val="tx1"/>
                          </a:solidFill>
                          <a:latin typeface="+mn-lt"/>
                          <a:ea typeface="+mn-ea"/>
                          <a:cs typeface="+mn-cs"/>
                        </a:rPr>
                        <a:t>Аффективные нарушения (</a:t>
                      </a:r>
                      <a:r>
                        <a:rPr lang="ru-RU" sz="2000" b="0" i="0" u="none" strike="noStrike" kern="1200" baseline="0" dirty="0" err="1" smtClean="0">
                          <a:solidFill>
                            <a:schemeClr val="tx1"/>
                          </a:solidFill>
                          <a:latin typeface="+mn-lt"/>
                          <a:ea typeface="+mn-ea"/>
                          <a:cs typeface="+mn-cs"/>
                        </a:rPr>
                        <a:t>гипомании</a:t>
                      </a:r>
                      <a:r>
                        <a:rPr lang="ru-RU" sz="2000" b="0" i="0" u="none" strike="noStrike" kern="1200" baseline="0" dirty="0" smtClean="0">
                          <a:solidFill>
                            <a:schemeClr val="tx1"/>
                          </a:solidFill>
                          <a:latin typeface="+mn-lt"/>
                          <a:ea typeface="+mn-ea"/>
                          <a:cs typeface="+mn-cs"/>
                        </a:rPr>
                        <a:t> и </a:t>
                      </a:r>
                      <a:r>
                        <a:rPr lang="ru-RU" sz="2000" b="0" i="0" u="none" strike="noStrike" kern="1200" baseline="0" dirty="0" err="1" smtClean="0">
                          <a:solidFill>
                            <a:schemeClr val="tx1"/>
                          </a:solidFill>
                          <a:latin typeface="+mn-lt"/>
                          <a:ea typeface="+mn-ea"/>
                          <a:cs typeface="+mn-cs"/>
                        </a:rPr>
                        <a:t>субдепрессии</a:t>
                      </a:r>
                      <a:r>
                        <a:rPr lang="ru-RU" sz="2000" b="0" i="0" u="none" strike="noStrike" kern="1200" baseline="0" dirty="0" smtClean="0">
                          <a:solidFill>
                            <a:schemeClr val="tx1"/>
                          </a:solidFill>
                          <a:latin typeface="+mn-lt"/>
                          <a:ea typeface="+mn-ea"/>
                          <a:cs typeface="+mn-cs"/>
                        </a:rPr>
                        <a:t>) принимают </a:t>
                      </a:r>
                      <a:r>
                        <a:rPr lang="ru-RU" sz="2000" b="0" i="0" u="none" strike="noStrike" kern="1200" baseline="0" dirty="0" smtClean="0">
                          <a:solidFill>
                            <a:schemeClr val="tx1"/>
                          </a:solidFill>
                          <a:latin typeface="+mn-lt"/>
                          <a:ea typeface="+mn-ea"/>
                          <a:cs typeface="+mn-cs"/>
                        </a:rPr>
                        <a:t>затяжной (иногда многолетний) характер течения и отличающиеся стойкостью и монотонностью аффекта. </a:t>
                      </a:r>
                      <a:endParaRPr lang="ru-RU" sz="2000" b="0" dirty="0"/>
                    </a:p>
                  </a:txBody>
                  <a:tcPr anchor="ctr"/>
                </a:tc>
                <a:extLst>
                  <a:ext uri="{0D108BD9-81ED-4DB2-BD59-A6C34878D82A}">
                    <a16:rowId xmlns:a16="http://schemas.microsoft.com/office/drawing/2014/main" xmlns="" val="928822603"/>
                  </a:ext>
                </a:extLst>
              </a:tr>
              <a:tr h="1656431">
                <a:tc>
                  <a:txBody>
                    <a:bodyPr/>
                    <a:lstStyle/>
                    <a:p>
                      <a:pPr lvl="0"/>
                      <a:r>
                        <a:rPr lang="ru-RU" sz="2000" b="0" i="0" u="none" strike="noStrike" kern="1200" baseline="0" dirty="0" smtClean="0">
                          <a:solidFill>
                            <a:schemeClr val="tx1"/>
                          </a:solidFill>
                          <a:latin typeface="+mn-lt"/>
                          <a:ea typeface="+mn-ea"/>
                          <a:cs typeface="+mn-cs"/>
                        </a:rPr>
                        <a:t>Характерна неустойчивость аффективного фона с неожиданными кратковременными, улучшениями и последующими «спадами». </a:t>
                      </a:r>
                      <a:endParaRPr lang="ru-RU" sz="2000" b="0" dirty="0"/>
                    </a:p>
                  </a:txBody>
                  <a:tcPr anchor="ctr"/>
                </a:tc>
                <a:tc>
                  <a:txBody>
                    <a:bodyPr/>
                    <a:lstStyle/>
                    <a:p>
                      <a:pPr lvl="0"/>
                      <a:r>
                        <a:rPr lang="ru-RU" sz="2000" b="0" i="0" u="none" strike="noStrike" kern="1200" baseline="0" dirty="0" smtClean="0">
                          <a:solidFill>
                            <a:schemeClr val="tx1"/>
                          </a:solidFill>
                          <a:latin typeface="+mn-lt"/>
                          <a:ea typeface="+mn-ea"/>
                          <a:cs typeface="+mn-cs"/>
                        </a:rPr>
                        <a:t>Формирование рудиментарных навязчивостей, тиков, стойких фобий и ритуальных действий.</a:t>
                      </a:r>
                      <a:endParaRPr lang="ru-RU" sz="2000" b="0" dirty="0"/>
                    </a:p>
                  </a:txBody>
                  <a:tcPr anchor="ctr"/>
                </a:tc>
                <a:extLst>
                  <a:ext uri="{0D108BD9-81ED-4DB2-BD59-A6C34878D82A}">
                    <a16:rowId xmlns:a16="http://schemas.microsoft.com/office/drawing/2014/main" xmlns="" val="92061031"/>
                  </a:ext>
                </a:extLst>
              </a:tr>
            </a:tbl>
          </a:graphicData>
        </a:graphic>
      </p:graphicFrame>
      <p:pic>
        <p:nvPicPr>
          <p:cNvPr id="5" name="Рисунок 4"/>
          <p:cNvPicPr>
            <a:picLocks noChangeAspect="1"/>
          </p:cNvPicPr>
          <p:nvPr/>
        </p:nvPicPr>
        <p:blipFill>
          <a:blip r:embed="rId4"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7454473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rgbClr val="FFFF00">
                <a:lumMod val="78000"/>
              </a:srgbClr>
            </a:gs>
          </a:gsLst>
          <a:path path="circle">
            <a:fillToRect l="50000" t="100000" r="10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1732" y="237067"/>
            <a:ext cx="10018713" cy="972457"/>
          </a:xfrm>
        </p:spPr>
        <p:txBody>
          <a:bodyPr>
            <a:normAutofit fontScale="90000"/>
          </a:bodyPr>
          <a:lstStyle/>
          <a:p>
            <a:r>
              <a:rPr lang="ru-RU" sz="3100" b="1" dirty="0" smtClean="0"/>
              <a:t>Клинические </a:t>
            </a:r>
            <a:r>
              <a:rPr lang="ru-RU" sz="3100" b="1" dirty="0"/>
              <a:t>критерии </a:t>
            </a:r>
            <a:r>
              <a:rPr lang="ru-RU" sz="3100" b="1" dirty="0" smtClean="0"/>
              <a:t>псевдоневротических расстройств в рамках вялотекущей шизофрении</a:t>
            </a:r>
            <a:r>
              <a:rPr lang="ru-RU" b="1" dirty="0" smtClean="0"/>
              <a:t>.</a:t>
            </a:r>
            <a:endParaRPr lang="ru-RU"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018943180"/>
              </p:ext>
            </p:extLst>
          </p:nvPr>
        </p:nvGraphicFramePr>
        <p:xfrm>
          <a:off x="1310640" y="1371601"/>
          <a:ext cx="10192383" cy="441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39892258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6">
                <a:lumMod val="64000"/>
                <a:lumOff val="36000"/>
              </a:schemeClr>
            </a:gs>
          </a:gsLst>
          <a:path path="circle">
            <a:fillToRect l="50000" t="100000" r="100000" b="50000"/>
          </a:path>
        </a:grad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xmlns="" val="857020678"/>
              </p:ext>
            </p:extLst>
          </p:nvPr>
        </p:nvGraphicFramePr>
        <p:xfrm>
          <a:off x="1484310" y="685800"/>
          <a:ext cx="10018713" cy="6172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Заголовок 1"/>
          <p:cNvSpPr>
            <a:spLocks noGrp="1"/>
          </p:cNvSpPr>
          <p:nvPr>
            <p:ph type="title"/>
          </p:nvPr>
        </p:nvSpPr>
        <p:spPr>
          <a:xfrm>
            <a:off x="1179095" y="0"/>
            <a:ext cx="11012905" cy="926431"/>
          </a:xfrm>
        </p:spPr>
        <p:txBody>
          <a:bodyPr>
            <a:normAutofit fontScale="90000"/>
          </a:bodyPr>
          <a:lstStyle/>
          <a:p>
            <a:r>
              <a:rPr lang="en-US" b="1" dirty="0"/>
              <a:t>F21.4 </a:t>
            </a:r>
            <a:r>
              <a:rPr lang="ru-RU" b="1" dirty="0" err="1"/>
              <a:t>Псевдопсихопатическая</a:t>
            </a:r>
            <a:r>
              <a:rPr lang="ru-RU" b="1" dirty="0"/>
              <a:t> (</a:t>
            </a:r>
            <a:r>
              <a:rPr lang="ru-RU" b="1" dirty="0" err="1"/>
              <a:t>психопатоподобная</a:t>
            </a:r>
            <a:r>
              <a:rPr lang="ru-RU" b="1" dirty="0"/>
              <a:t>) </a:t>
            </a:r>
            <a:r>
              <a:rPr lang="ru-RU" b="1" dirty="0" smtClean="0"/>
              <a:t>шизофрения</a:t>
            </a:r>
            <a:endParaRPr lang="ru-RU" dirty="0"/>
          </a:p>
        </p:txBody>
      </p:sp>
      <p:pic>
        <p:nvPicPr>
          <p:cNvPr id="6" name="Рисунок 5"/>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12390518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6">
                <a:lumMod val="64000"/>
                <a:lumOff val="36000"/>
              </a:schemeClr>
            </a:gs>
          </a:gsLst>
          <a:path path="circle">
            <a:fillToRect l="50000" t="100000" r="10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0"/>
            <a:ext cx="10018713" cy="1445342"/>
          </a:xfrm>
        </p:spPr>
        <p:txBody>
          <a:bodyPr>
            <a:noAutofit/>
          </a:bodyPr>
          <a:lstStyle/>
          <a:p>
            <a:r>
              <a:rPr lang="ru-RU" sz="3200" b="1" dirty="0" smtClean="0"/>
              <a:t>Динамика течения шизотипического расстройства</a:t>
            </a:r>
            <a:endParaRPr lang="ru-RU" sz="3200" b="1" dirty="0"/>
          </a:p>
        </p:txBody>
      </p:sp>
      <p:graphicFrame>
        <p:nvGraphicFramePr>
          <p:cNvPr id="5" name="Объект 4"/>
          <p:cNvGraphicFramePr>
            <a:graphicFrameLocks noGrp="1"/>
          </p:cNvGraphicFramePr>
          <p:nvPr>
            <p:ph idx="1"/>
            <p:extLst>
              <p:ext uri="{D42A27DB-BD31-4B8C-83A1-F6EECF244321}">
                <p14:modId xmlns:p14="http://schemas.microsoft.com/office/powerpoint/2010/main" xmlns="" val="167556276"/>
              </p:ext>
            </p:extLst>
          </p:nvPr>
        </p:nvGraphicFramePr>
        <p:xfrm>
          <a:off x="1356852" y="1209368"/>
          <a:ext cx="10146171" cy="5412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 name="Рисунок 5"/>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256259121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6">
                <a:lumMod val="64000"/>
                <a:lumOff val="36000"/>
              </a:schemeClr>
            </a:gs>
          </a:gsLst>
          <a:path path="circle">
            <a:fillToRect l="50000" t="100000" r="10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09" y="119743"/>
            <a:ext cx="10018713" cy="997857"/>
          </a:xfrm>
        </p:spPr>
        <p:txBody>
          <a:bodyPr/>
          <a:lstStyle/>
          <a:p>
            <a:r>
              <a:rPr lang="ru-RU" b="1" dirty="0" err="1" smtClean="0"/>
              <a:t>Псевдопсихопатические</a:t>
            </a:r>
            <a:r>
              <a:rPr lang="ru-RU" b="1" dirty="0" smtClean="0"/>
              <a:t> расстройства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666922944"/>
              </p:ext>
            </p:extLst>
          </p:nvPr>
        </p:nvGraphicFramePr>
        <p:xfrm>
          <a:off x="1484310" y="1117601"/>
          <a:ext cx="10018713" cy="4673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Рисунок 4"/>
          <p:cNvPicPr>
            <a:picLocks noChangeAspect="1"/>
          </p:cNvPicPr>
          <p:nvPr/>
        </p:nvPicPr>
        <p:blipFill>
          <a:blip r:embed="rId8" cstate="print"/>
          <a:stretch>
            <a:fillRect/>
          </a:stretch>
        </p:blipFill>
        <p:spPr>
          <a:xfrm>
            <a:off x="11220450" y="5890102"/>
            <a:ext cx="971550" cy="967898"/>
          </a:xfrm>
          <a:prstGeom prst="rect">
            <a:avLst/>
          </a:prstGeom>
        </p:spPr>
      </p:pic>
    </p:spTree>
    <p:custDataLst>
      <p:tags r:id="rId1"/>
    </p:custDataLst>
    <p:extLst>
      <p:ext uri="{BB962C8B-B14F-4D97-AF65-F5344CB8AC3E}">
        <p14:creationId xmlns:p14="http://schemas.microsoft.com/office/powerpoint/2010/main" xmlns="" val="534443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28FCA6FD-F40A-4A61-89FA-D47976698331}"/>
  <p:tag name="ISPRING_RESOURCE_FOLDER" val="C:\Users\prota.DESKTOP-TQ8VMLQ\Desktop\ШИЗОТИП\F 21\"/>
  <p:tag name="ISPRING_PRESENTATION_PATH" val="C:\Users\prota.DESKTOP-TQ8VMLQ\Desktop\ШИЗОТИП\F 21.pptx"/>
  <p:tag name="ISPRING_PROJECT_VERSION" val="9"/>
  <p:tag name="ISPRING_PROJECT_FOLDER_UPDATED" val="1"/>
  <p:tag name="ISPRING_SCREEN_RECS_UPDATED" val="C:\Users\prota.DESKTOP-TQ8VMLQ\Desktop\ШИЗОТИП\F 21\"/>
  <p:tag name="FLASHSPRING_ZOOM_TAG" val="69"/>
  <p:tag name="ISPRING_PRESENTATION_INFO_2" val="&lt;?xml version=&quot;1.0&quot; encoding=&quot;UTF-8&quot; standalone=&quot;no&quot; ?&gt;&#10;&lt;presentation2&gt;&#10;&#10;  &lt;slides&gt;&#10;    &lt;slide id=&quot;{B0056AD7-9866-4A68-897C-7E33680ACF79}&quot; pptId=&quot;256&quot;/&gt;&#10;    &lt;slide id=&quot;{1F112C9C-3743-4521-92B9-2E1191574D32}&quot; pptId=&quot;259&quot;/&gt;&#10;    &lt;slide id=&quot;{AE78BC44-B9E6-4EA9-9FA3-597360DF2C44}&quot; pptId=&quot;261&quot;/&gt;&#10;    &lt;slide id=&quot;{ACDE4D87-E3F4-464F-80BD-931D212DA78C}&quot; pptId=&quot;262&quot;/&gt;&#10;    &lt;slide id=&quot;{2480B801-3215-4769-8239-5731D991E21E}&quot; pptId=&quot;257&quot;/&gt;&#10;    &lt;slide id=&quot;{ECE460E1-149C-4FC3-8ED6-F4628D473AB1}&quot; pptId=&quot;265&quot;/&gt;&#10;    &lt;slide id=&quot;{DD5F4596-F9B8-49FB-B4E8-C325C40CDDD2}&quot; pptId=&quot;258&quot;/&gt;&#10;    &lt;slide id=&quot;{906C4DDC-15E3-4BA4-844C-AA46DF73534C}&quot; pptId=&quot;270&quot;/&gt;&#10;    &lt;slide id=&quot;{BF6BB42B-615D-4E54-9ECA-259E08CC929E}&quot; pptId=&quot;264&quot;/&gt;&#10;    &lt;slide id=&quot;{FE8B93AF-F633-450C-A45E-007CCA46C925}&quot; pptId=&quot;268&quot;/&gt;&#10;    &lt;slide id=&quot;{5163F544-AFC2-4F64-A7C3-54920FC0C792}&quot; pptId=&quot;269&quot;/&gt;&#10;    &lt;slide id=&quot;{8A6AA646-B5EB-4CE1-9D4A-26FAE5351EE6}&quot; pptId=&quot;260&quot;/&gt;&#10;    &lt;slide id=&quot;{68B68077-6F86-49FF-845F-76B941858943}&quot; pptId=&quot;263&quot;/&gt;&#10;    &lt;slide id=&quot;{C9C87B97-1D8C-4F43-A7C2-206C19FB5659}&quot; pptId=&quot;275&quot;/&gt;&#10;    &lt;slide id=&quot;{F9A34234-9513-4A3B-A414-814299780DD7}&quot; pptId=&quot;271&quot;/&gt;&#10;    &lt;slide id=&quot;{F1FC41EE-FF08-4A61-8C73-DC12B134754C}&quot; pptId=&quot;272&quot;/&gt;&#10;    &lt;slide id=&quot;{4730AC83-02B5-49E8-9BE0-D9F9C2B343DB}&quot; pptId=&quot;273&quot;/&gt;&#10;    &lt;slide id=&quot;{1FE4AA26-C816-4A30-9FDA-93CC6D4C75E9}&quot; pptId=&quot;274&quot;/&gt;&#10;    &lt;slide id=&quot;{4F1F9BF9-DB17-4C4A-8E46-A4AF465F17AB}&quot; pptId=&quot;276&quot;/&gt;&#10;    &lt;slide id=&quot;{2AC1DD55-7C12-4BDE-AED5-CD3A27EA8548}&quot; pptId=&quot;277&quot;/&gt;&#10;    &lt;slide id=&quot;{1B040B0F-DB83-4FA6-AF84-B97949E73718}&quot; pptId=&quot;278&quot;/&gt;&#10;    &lt;slide id=&quot;{ED05A51B-4775-4122-B405-6B9D67267F30}&quot; pptId=&quot;266&quot;/&gt;&#10;  &lt;/slides&gt;&#10;&#10;  &lt;narration&gt;&#10;    &lt;audioTracks/&gt;&#10;    &lt;videoTracks/&gt;&#10;  &lt;/narration&gt;&#10;&#10;&lt;/presentation2&gt;&#10;"/>
  <p:tag name="ISPRING_LMS_API_VERSION" val="SCORM 1.2"/>
  <p:tag name="ISPRING_ULTRA_SCORM_COURSE_ID" val="8F1C4EB9-378D-40FC-837E-89547A5C7EA3"/>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0"/>
  <p:tag name="ISPRINGCLOUDFOLDERPATH" val="ÐÐ°ÑÐ°Ð»Ð¾Ð³"/>
  <p:tag name="ISPRINGONLINEFOLDERID" val="0"/>
  <p:tag name="ISPRINGONLINEFOLDERPATH" val="ÐÐ°ÑÐ°Ð»Ð¾Ð³"/>
  <p:tag name="ISPRING_SCORM_RATE_SLIDES" val="0"/>
  <p:tag name="ISPRING_SCORM_RATE_QUIZZES" val="0"/>
  <p:tag name="ISPRING_SCORM_PASSING_SCORE" val="0.000000"/>
  <p:tag name="ISPRING_PLAYERS_CUSTOMIZATION_2" val="UEsDBBQAAgAIAKJqm0zWo37aRwMAAOEJAAAUAAAAdW5pdmVyc2FsL3BsYXllci54bWytVltP2zAUfi4S/yHyO3ELY1yUghhStYcxIXVse6vc5DTxmtiZ7RDKr9+Jcw9pN6RVapUcn+/zuXw+rnf7ksTOMyjNpZiTmTslDghfBlyEc/L0bXFySW5vjo+8NGY7UA4P5iQTvACwmDgBaF/x1CD4kZloTjoGF5mJkyouFTc75D5H7man0ytyfDRBF6HnJDImvaY0z3OXa0SIUMs4K0i068uEpgo0CAOKlmEQp8Zem7+j8ZtIQc0uBd1Bpub9G1ckDceL5j2S/MyVKqSn0+mM/nz4svQjSNgJF9ow4QNxsJITW8o187cPMshi0IVt4pVBLsGYIghrm3jmms8uhaOVPyelwyoBrVkI2o1FSGjjV3PWBCWmtq6YCFaCPfOQFbmtdOVlW9SS6Egq42emQm9ht5ZMBavG3vH36EjE3iZmOqr4dC8Xy7/lVTLWb1W8j8ZiM8rWMdcRLnUhrXU8Cdrf1Utsja1sn2rZLgom4ij4nXEFgX393pyA6YyUGzYyt3G6OvdxAZ8WzDdS7e4RhtKtZOM2SnFLpbgW1HC4ze7LloLU2W6AmUxBXaqJ98wDkF+ZUrZfN0Zl4NGBscLSPtijZcpVk9qGeJFJ4vN/6E3hN2jNL32oMxbwPxrzGYmamnARwMuCo4+BBGtqAItd2FyTxm6xZxuTztZJ5zD1TO1JwKZgIo5hKgQ8+wEzjLZ2ug8Kiml08TM1wHYW9oIjHkYxfs0ow3B1L03C1HaUobOwFxxLfzsCbcx7gWslc8xQZ2mKA+Bt8d6uNx2hw5YMdNmI0aMj49DzM21kwl+t0ntz0lxbSR84vcdHzr5PDbpLeQO5mB5CDCZBL656LmwOEeBceOaQL3s8J5XVTXGIj8z64mkw4AvTYzFj6ulcGFZpaRnOcTBZWnrV5zhLBz4BbFgWm/tuQv3Lw0IHCY/fG2NcP/CsynzJX8HJeVD8NZidYamdCAq9z8nHy7MOA2oRJ2Nve2vat+NGiroOrkvtW/lr21HfUJVWSpntk5RX9aLElPPgE8oxVDITwUAAtmEVvY5xHt8pYE4MG8xodorHQ6Zz8gEfqpyvzq/alC9mVzXWxvVYblzG8o7rqAq4lR+tDlKTiFfNNXz8A1BLAwQUAAIACABYecNMSBznyo4GAACTGQAAHQAAAHVuaXZlcnNhbC9jb21tb25fbWVzc2FnZXMubG5nzVndbtRWEL5H4h2slZBaqQSoBKqqBOTdPclaeO3Fdgi0qqyoRChSSCpCK3qXkLakCiURAkEpgUKr3tALk+ySZJPdfYXjV+iT9Js5tvcnQbYTRe3FRv473/ycmW/mTIYv3b01o303dXt+em52pHBu6GxBm5r9eu7G9OzNkcK4N3r6s4I2f2dy9sbkzNzs1Ehhdq6gXbp48sTwzOTszW8nb07h+uQJTRu+NTU/j9v5i3TXvdemb4wUakW/ZFdrunXdN+0x2y8aY4WL8jfZlpuyHd6T27KjySZu92RHBrKFB9sffXrhwt1z5y98PHwmgsqC7FZ100zF1hj8/NkM2Jbn2KYPAcL0LXHNA/ZjuQb8J/JJvtX2uGcalgDAayxfk78C6G0+iJojrmL9OlY/xe9x6upxxxGW57umURa+4fqW7bG/TOGJMpuyG65qshMuwEF1/Hble9kgJ9HjFi7b8l34I7/chgfb0bfhIt2E93DdwN8HGh7swrs7sq4RjvJ4K/xJBmk6lu2qbli+I1zPMUqeYVvQa01uYOva4YImtwDbUXKgwu4+BdSDBr6D3vgmgFDaYmgfaOEvBCP3WCmsINMaQ+kqTVimrZd9vVbzq8J19TEx4KweBwQf0iBc1OQGrurkRi1cChfpJTRo02NcNzT5DnYtIjDhPDygVw0FB1NxE20GHk6739xGTmq1mcnvlW0ACcJlbdp20w1y9AnDGvM92zZdX1jl+AmsegqVNqDFQrhMStFeQjqUIi1VvjRy4ju6KxxOwoBt3pbNQyD4KpNfhvdJHYJh7RAZi3k1qhhjFRM/j9V6AbUWEKCwOR9MTVBs/sk7sxfZlgEEGSgcZLDrTtgOZd0jcjhllIqBDuuD3CPr6vmCLE22YZVscEDJ65W/DgzeciCtyJ0+DdIBYYzOeRrRChyEhPE9RY7rB3HG1r4Yw5uW8h5eNTlGNij8yafhg09ia99T8miIgAblcIe/b8gd+j5KgjpAl4jqYUeXhFIzwtTHrVLFL3oWLovCjBKhE2UpK5kRA+TVzxOvk11TG9zPA3LjoATf7kvwVPUjYX7RvgZOZ7c/kW/yrLIvU27J53nWXBeuKn9piyz9qjGmc4yg6MTUzhXnUbiikX/I8ij8k1APlNOY2PqLChYxkSNAqbJQKKg/2P1VOLYZLg3lU8oVV8aRmIZu8o515UTKtfpr3T7VjqoNSnlJlIlbrowbX/ijumGK8kAusa9aXR8tQ81tjdMGQRpVuMRH+O5UVOitsrh2SlM50vigu/fVb3AS4v9h+DNXnF7v5zWnr88YsCouoyqZI6II4nTmkqNoqbenaGWjlay+OYw9RKDHZwwRD8Ms94RexHTHYJVbEpbuGHZK4Kk4Ab1y4A2oeACrkzUBE9vm/zQ8E8MPG6KHiMo8bjmsKbmjM29AHr9ZrmqUBM4DIGVx+tbk9Ez2ZRUSVjRspvMm1FzJUsO76w1r1GaXtcHpZEWdGs/0zrWLYNkxyDqFrepxfqCqwAUkOpa01VmkT0Z6P9uV4lawv8rOV7RdzBPveAtzoFyFt2xuRZO+ZL9WQXa8CVF0DU91PwHRVtpSptUjNJAxJx5/q9hzMu3rhjzDMwU3UZvcxdKh+X5yXiOR3PVtZm3VIWe8KmKfqkZlPy2TX1SDSkI2YMxWtP/RqZISM+MRmRrT2HkUP5vk6j3lVxlcOorCkW9e9Q0WerQbUCZ8mCYsIbujHDp6COv448YVuoPjQUm3SkIdZO9FE4gg41IQCvnY9NzkkPKat5kGWfUo1HaiKtqKiZdCIaMANVUqi1EdQmJnEqvQ+b+ZEWRQxd9xFHkq/8Dp/2/5Rq7h91YD6Ev5DNo/l2uf58Kl4xXqm0jwv+SD2h73C025/VVuNDKzC/YGDmse3FylQnt6sV83nsq9oKMYDH2WZXk0FOzZ38yjQc9A8vWPzR6xEZy+7XAVjVKDSYIjeu+AsULSonJsf3iQ1tCY4ba4i1im95qCDuI5HU1EhtI1BitEQad7nl6qVEEcLscMkc4SEm0xXMkDU9Wdyyg/PJ8BzjNoThMEStg9ZQdx5sBAK1zNI4J3OJoPJGGXB6A7+H3JnTTR0m5cKPIAHb1ZIT95Rs3Xy2WelwPjOfX2QGnFNSWaQNW5rPToSg93e8fqxI0Dg/Ws8ksV3UIZ/U9UcIRIxuo05e2OQTc5brao8/ln4a80IG6h4kIEqlb3cSJHLWAy9+lHS+7m+d8nw2d6/pvyL1BLAwQUAAIACABYecNMDY+w6pkAAABIAQAALgAAAHVuaXZlcnNhbC9wbGF5YmFja19hbmRfbmF2aWdhdGlvbl9zZXR0aW5ncy54bWx1kEEOgjAQRddyGS7QNHFtVBK9wBA+pElpSWcg4faMgtUoLvvfm8zvGIaICx3b4mBolHgTSmIljTDl+62QacIxuJ7ExaCpgDdtj+iAj3GoEhhBnsS25Fn1n1xdBKo9TpjrSKm50OS6la0b/uKtdOVpzg34tWiHqB/y9H0eYNsEVb9C1bTg2OMcG1h+nOA6IZnyIy304/l2xQJQSwMEFAACAAgAWHnDTGm93UZ+BgAAEB8AACcAAAB1bml2ZXJzYWwvZmxhc2hfcHVibGlzaGluZ19zZXR0aW5ncy54bWzlWd1uG0UUvs9TjBb1jtpxk/Qnsl2lyVq1cJxgb6EVQtHaO4mXrnet3XHTcJU4ghalaiPUiNJCoYC4KRemiSF16/QVZl+BJ+Gc3fV/7IxpEhW4cGLPzDnnO/97ZqOXbxcNcovajm6ZMSkSGpcINfOWppsrMemakjh7USIOU01NNSyTxiTTksjl+Fi0VM4ZulPIUsbgqEOAjelMl1hMKjBWmg6HV1dXQ7pTsnHXMsoM+DuhvFUMl2zqUJNRO1wy1DX4x9ZK1JECDgIM4FO0zIAsPjZGSNTnNG9pZYMSXQPkpo5KqUbCUJ2CFPaP5dT8zRXbKpvarGVYNrFXcjHpvVl5LjI30Tzjs5rTi9REmzhxWMRlNq1qmo4oVCOrf05JgeorBYAbGZ+UyKqusUJMmhg/h3zgfLifj8fdV15FPrMWWMFkgYAiZaqmMtX/6Uu06TK1wR3UiTO7TIFp11rHSUZvs9aCv6StmWpRzyuwQ9BWMWlOWcrICTkjp2flpWuZlA9VmEJJKilZiCabSs7JS+kFRc4uXVXmUyMTKfJ1ZQSiUZEJs1/MyFk5rciZpSvJhREpxEG1aeT5mWRqRJqP5SvZpDKqpPTM/Kgki1cX0mI0V28syplUMv3BkrKwkFKSi20qL4Y7ojUa7g78KCSIVbY7w5sVysWcqeoGFJueGHcog3JlqPYKVayEDtm4rBoOlchnJbryYVk1dLaGGQpV7SalpRmnRPMsg9kXkzCjpDY7nyEAg5Rs5fbUpVZqX7jYpXrYl95W61CU0VaxWyxYzDpl9JHxqRb8S5PD4Q8AGr2la9RKq7btlax+BY6EcK5dHSMT588PRzFAWlRlTM0XoJSyZiXsXGme0hG/mmf6LajTtAfrctkwsuVSybJZu5h2LrZADGATXbbMrvjD3yRnGVrLb7SYo1paLdKOBpS9qZsJOBmRyDJkigEeXShRk2RVE5qezsDL+RYDp5xzmM68ZpcITs/YumoQ4AddmZL5bJ/X8wXVdrpSo+UfbDT5+Cf8G17lr3nNrfA63//Ut7u/N5jmJ17jdXfDrRDe4FXibvBXwOUl3+M1IQ6e0BcgdN29y/fdinuPuOvwZYMfwHIVmO7zmhCjX0DyAeCvIhpkKET1HZxfB31Fzz8J+O/zutD5p+4d1AYpPOX4C1BNTKEfAdSGuwmW2XC3hCge8QaKAopNdCT8qrhbffZ0HwgxewgUdc+be6iDmL7y2SIUNyH+zzBO3IrQ2R8Ayx7occB/Bw1qggZ8BpG57m6h3YXOf43G+oIf+M7iNXAWSPwzkIr2C3z4BqGASV/jWXfdX6jBSc/kECFfgr32IRmaO394qHf5AfESDMOhelkI0/dAB/IRFuTUPookIKgvZyo+2/fbEiEDCTiuxl/DGh6Gry9RNT9T0Z4QJoCJv+xI25BgbLxyH7TYBuCqTcZemDXcrS7GxDNBryoQ3hsem7to4cCyAcymTv2VhZzxn9CS6Tn5+plThjzE+seDFMMQJTfj7C6wE7cG8R1cw0g7gDCo+ZHcE7K4jMCRTQ1CYdO9736FpbaDs7sVOs4QhZ2GX5hhq+6V0BfodK9i3TulwBXFintVr6HsvgMpNWoWDVfo5PPpH6TQ8QNspZEf9eAWL42O1VSnn2xNs3t1cg8+r1Cs39YHGHsImsBHe3isDjQN6FxVcesOULrqicH0rvaIwgZbQdDuPZSH4eP/Afs/ABh1dzMk2NrbHAMYjW5d+0Ach9zxyLmJyanzFy5emg6F/1r/9exQomDqXTRU3WyOvbND70qEKXvuZY6gG3D/IUbVcwtyBNHAuxBhulFhDrkXEaY85HZEmLb3jkSYsO+m5AjKIfclfbQJyy7C8Eu1Pn8efnUmQJ5E0DOzSvKjpHLjEAZeKvRPmdEwTsCHD8Te9cS7Og/D/LUD0+nPMPL9BmPuNnyeE5hEnsKY9Yw/5tvTgpUKB4c3OEb5dRqeDfyW0Wj2FCxdok8v+AAIc4hHdiAI4AmA/xY6x3PBgXwbpuIdUPcxfyQIa9ujeijYwbYB0Q7fET0tiAEQi03k/LHYzNnVYjsmv55Bz70vKHbXe/LFTn0niIQgCNCfu82p8dTa0Ns0BaEicsz95MTq7L+jVr715aFfbE+oVuIFDV4y1U8sfP8fHe0knfSfMrv/q/V6qOt9UOs9RfcLVNwp6qZeBGcYukZbb13jU5Pj0fDhW2NjwK37LXZ87G9QSwMEFAACAAgAWHnDTPPodPpLAwAAbgsAACEAAAB1bml2ZXJzYWwvZmxhc2hfc2tpbl9zZXR0aW5ncy54bWyVVm1v2jAQ/jx+BWLfm5Wy0UopEm+VqrG2Wlm/O+QAC8eObIeOf7+zEycOBMgaVYrvnjs/Pj93IVQ7yrt7kIoK/tjr90adL+EqkxK4XkKSMqKhGxEFz/Fj7+nPYtELLEIwId9Ba8o3Cg2FpUsRFWVaC36zElxjkhsuZEJYb/T1yf6FgUVejhFIqF3Emqyg2uJ7/34yaxFQ5B9MhrPpQzN8JZKU8MNCbMRNRFa7jRQZjw2pO/M0B20PKUhG+e4KF0aVftaQ1NjMb+f9eb9NQCpBKTBkHmbj/vjHlRhGImDlmYeD+8G4VUS1zaWLOAraU0W1DRr2h3fDQXNQSjZQL+t0Prud3Z1Dc8xcv4ULjHK4hr/6ynlR3QeQ/5FYpFnaXg2pFBtTwqOIoXmuRDBBYmwthM8ezHMFbg5iNrkiO8VojGUXMs4F9808zdAz1SvevM4PTc9Kwd5M0WsTwSghYjDSMoMwcCvjUVvx+ZppbBQYrQlT6PZNDvKGp3ojmXIp6jaH+g2flMcepDA4/4dgWQLTnKUHq9sdejqd2Dnh8yptJTEJ+8LkMauMDveCRTzBeUaHezf38srZ4QR87DER7tYnxF7ahUJ/CYETfHfVcSvrMukXpmWVt19hsIBExDCyklnSBMzNhIG1GRLBEYuQkz3dEI1fkV8GEx0sdRUGR45cQ42SCTXVDE6FZInhHPbvxK4vqywf+MVh8kVX44B+7CVE7kAuhWCq1y1CUPKYwX7djuFmDuJXCeQzX4s2AVxo8DNb3o1IkUu+FZZoTVbbBJk0sw6D6sRh0FjLsNjvtMY8SyKQc7wXCk4QdZtBbelmy/Bff1D4hLgOP+M0cXqLqTihpdY8g71hIHK1dTrMF8aeZExTBntwjesZzCHPHCdUKL1mHY31AtbaV1JhuSq0oscrJfiouuME/oF8RH1W+I7LOtYkUvYwVd+6SVll9GZnMXuMBv2xY9dWJn5CdDbUCi/EqxvJtHjXROoiXbW2ByV7GHOa2BZHs7dtg8dEMCHSogLW5Qp5Yu+UE+wnHCJBZPxSDpPaSGtwO+Lmg1GSUG6rBk99iC2x5UZrCeAPMGs0OCSJ3w47z5QpxCv+tgoDz2oLW9YQ3/FX9qjT+QdQSwMEFAACAAgAWHnDTB8iybFnBgAAoR4AACYAAAB1bml2ZXJzYWwvaHRtbF9wdWJsaXNoaW5nX3NldHRpbmdzLnhtbN1ZX0/bVhR/51NceerbmkBpaYsSKgpGRAshS9yt1TQhJ74Qr44d2Tel7AmCtjKBWjQVrWu3bt2mvXQPWSEbTZv0K1x/hX2SnWM7/0m42YCue0hLrs+f3/nvcxO5djdvkDvUdnTLjEpjoVGJUDNrabq5EpVuKHPnr0jEYaqpqYZl0qhkWhK5NjUSKRQzhu7k0pQxIHUIiDGdyQKLSjnGCpPh8Orqakh3CjY+tYwiA/lOKGvlwwWbOtRk1A4XDHUN/mNrBepIgQQBAfDJW2bANjUyQkjEl7RgaUWDEl0D5KaORqnGPMsbUtinyqjZ2yu2VTS1GcuwbGKvZKLSezPy7NjseIPGlzSr56mJLnGm4BCP2aSqaTqCUI20/jklOaqv5ADt2OhFiazqGstFpfHRCygH6MO9cjzpvu0qypmxwAkmCxTkKVM1lan+V1+jTZepDdGgzhSzixSEdpy1UTJ6lzUP/CNtzVTzelaBJwRdFZVmlaWUPCen5MSMvHQjFfehCnMoMSUuC/Gk47FZeSmxqMjppXllIT40kyLfVIZgGhaZsPhkSk7LCUVOLV2PLQ7JIQ6qxSMvTMfiQ/J8LF9Px5RhNSWmF4ZlSc4vJsR45m8l5VQ8lvhgSVlcjCuxZIvLy+G2bI2EOxM/AgViFe329Ga5Yj5jqroBvaYrxx3KoFsZqr1CFWtOh2pcVg2HSuSzAl35sKgaOlvDCoWmdpvSwrRToFmWwuqLSlhRUkucLxCAQUk2a/vS1WZpX77SYXrY194y60iUkWavS+YsZp0x+rHRS034Vy8Oht8HaOSOrlErodq217J6DTgWwoVWdxwbn5gYjKKPtojKmJrNQStljU7YftKg0hG/mmX6HejTtAvrctEw0sVCwbJZq5m2HzZB9BETWbbMjvzD7yRjGVozbjSfoVpCzUMVJOdMiSxDaRgQwsUCNUlaNWHI6QzCmm1yOMWMw3TmDbe5gHra1lWDwACDKUzJQronzNmcajsdtdAMCE6W7NQn/Bte5q95xS3xKj/81He0/6w/z0+8wqvuhlsivMbLxN3gr0DKS37AK0ISPKUvQOm6u8UP3ZK7Q9x1+GOD1+G4DEIPeUVI0C+guQ74y4gGBQpxfQf062CvKP2TQP4hrwrRP3XvoTXI4RnHX4BpYgb9CKA23E3wzIa7LcTxiNdQFXBsYiDhW8nd7vGn+0BI2EPgqHrRPEAbxOyVz+ehmwnJf4Z54paEaH8ALAdgR53/DhZUBB34DDJz3d1GvwvRf43O+oLX/WDxCgQLNP4ZaEX/BTF8g1DApa+R1l33DypA6bkcMuRL8NchFEPjyR8e6n1eJ16BYTqUrwlh+h74QD/Cgpo6RJUEFPXUTMkX+35LI1QggcBV+Gs4Q2L48yWa5lcq+hPSBDDxl21lGxLMjVfug6bYAFy5IdhLs5q73SGYeC7oNgXSe8MTs4UeDjwbwGzY1NtZyDn/lSyWmJVvnjtjyAO8fzJIMQ1RcyPPtkCcuDeIH+AKZlod0qDiZ3JXyuIxAkcxFUiFTfe++xW22jbJ7nboJFMUntT8xgyPql4LfYFB9zrWzhklrihWfFb2Bsr+f6Ckhq2iwQadfj39gxI6eYDNMvKzHsLildGJuursi63hdq9PHsDnFar1x3ofZw9AE8ToAMmqwFODyVUW924fo8ueGizvcpcqHLAlBO3uoD5MH/8f8P8DgFF1N0OCo70lMYBR67S1B8RJ6B0duzB+8dLE5StXJ0Phv9Z/PT+QKVhzk4aqm409d2bg5YgwZ9dFzDF8fS48xLi6rj2OYep7+SHMNyzMARchwpxHXIcI83Zfiggz9lyNHMM54IKkh3fOsvOw7VKtJ55H35UJsMcQ9PSMEvsoptw6QoBXCr1bZiSMK+/RG7B3H9G1AGfe3gYMG9ce7KM/w5L3Gyy2u/B5TmD3eAqL1TP+mO9OCvYmXBXe4OLkd2Z4G/CHRK0xRbBZib6v4CsfbB4eW10QwBMA/y3MiueCK/gu7MF7YO5j/kgQ1q7H9VBwZu0Coj2+J0otiAEQi+3g/LHYltkxVNt2va7Vzr0vqHbfe9fF2XwvyIQgCTCe+4098cwGz78ZA0Jt44QnyKl11nejOx55P6gPbI9+Qz2l7oiXMHiRVD21hH2Hp9bbi8v/ytP+t+bPPB2/6zR/b+j8IXQEzjt/Vp4a+RtQSwMEFAACAAgAWHnDTPWTHZWwAQAATwYAAB8AAAB1bml2ZXJzYWwvaHRtbF9za2luX3NldHRpbmdzLmpzjZRRT8IwEMff/RRkvhoiA534BgwTEh5M5M340I1jLHS9pi0TJHx314HabTdhfVn/+/V/vet6h5tO8Xix13nuHMr3cv5anZcaWM2oLdxVdd6iZ1b3NE+XsEgz4KkAr4bkP0t/5eMfQRl7ojSN9m/WVjt+HtovK8a1i0vCQhGaJrSc0D4JbUcF/qpkds7qlJFT5mhrDIpujMKAMF2BKmMl492+lI+bYA3GHNQFdMViqJg++E/jsJX8cxyMg3AydLkYM8nEfo4JdiMWbxKFW7E8x+/b4dLrvQRVHPimLSxPtZkZyOqBp72pP/XbSalAazjHHYYjf/RIwpxFwN2EgsHTYPQPWjFuFrRG56lOzQ8d+EE/GLi0ZAk0qjSZhr2wX8VE4dWoZiP4iTOwM23JSM72oK6xQrmVVxygVJjYijTRwA4S5ciWqUhOXDi0g+TsZq1t279RdoxuhGr5+1fc2+EyjWJUrhnWrtmauLVZW3O5ojMY8nLrWtQ51Rc4JVJxkdAktTgnN2PqncbO34u0mdqAWiDyonnaQwFdNBNQM7FCKzBjWLzOCq1I5+PSxmuxb47fUEsDBBQAAgAIAJ2mS0w7dgpiMjMAAFdUAAAXAAAAdW5pdmVyc2FsL3VuaXZlcnNhbC5wbmftvHtckmcfP+62Z9tTbWuto8v0WXnIc9LKPPKs7IDHhRp53kJ0eSwVDRVsW62TaYKA5oFnpSgeYGJCoEBrS0VUKhVSRGueUkQTBEIEfmBba3v2vL7f1/P7/V6v76E/Crk/93Vd78/h+lzvz3Vf3Jc+Dzz8/uqPV5uYmLwPOuIDNjH5G9TE5M37f3/HcOXTHawJw8cb6eDD+03IvWbThi9/i/8s4DMTk6bCNctfvm34vurUkbB0E5OPMoz/3hiJszhjYhI8C/L5LORMtFQcVZg0jdiEyiPmns09e8T7DdvjF9d/Gv/3gIIvYj/6cleBZ9Gd9dtvXltVlMylfvLjN6erfI69846Vpfm5iTs703admf32EXXs+flHY8JHi/q8FpUXIq5HrJohi6OCW2eyQED4QDZlhhyvYmaHSulRjuqFwrxcxU8Wumcz7wKf/9gyj5zPMSA0GT4Kt58Oe0hvQLDyud0pMOM186BsfBfcVH7TQlsb9aHhwllNkW6Cma/O08/rW9YYbznFefhTW48IY/y7YIdXt4it187Td79h+Ho7ZvrLEUGPUfL4y53Qgp366gEL3RMLmnxfMjvLOORmWPc6t+/z0tQjhvtPxcxV5yP0mlG9NUG/PCWCOQ+6BD7lLA1QorUPLLQPyp6jPCuhufNMYQCbEB1kaD81Ed1VQlgiEZhLaoJeLcG052oHCdpByUkLzaOOoQnnAUMH6Q91FN0AJ/vAOvn3a5FPlxLpnvT0/Pmo6N0ipKdmtllq8IlJZaTqWHtS0Kbgn5e7+cvdW4lRTCjORXIr17nYpXCqcSc0zaMPtVSTt/Sj6n0TkzsLnsdNg23QcD2pppLJjhHUx9Xd5i66L8x2lUfCgyGPY3Pgb/dm5lDaZF1bJ5HPvrVoq6xU3MDZi6DInTXg9mVlql6pAFjxIcRUofbpYeDSUvZgOzOwv80ZtXBFyBMsOpSdbKlIEfvzlySnGzX8RUVOuFwGd++9kDYLsE4N6uLr+dphfpS+QbgIL32k85/yvd72HTVSwM+kUVi1yZOZAso0AgnzUITXSw/R8PMgR45W10+bQbGIOzpCgPFh1hoKfAevX9joQICKycHU7qXy4qEg18B+KAUm95zYInmeDuQjG/Gilll3r4SyMDoRRghL0bDq1BI2reMjhXbQoze3h6rwKrz+rolJOTnHHgo+08890A+KnZyKtbKxaVm28V64JMFcKD/eL81thEksAX2SvzmpmgnDFMx1Ray1ZDwz8E0hBttdj4SFZ91Aw6gs6aImswFgPfGzuyP/JHYjQofSCvO0M3lail6xJGPojVHHYrNwnzizFh9upRWpJdqhuBShcjuMH17QIElRNTnRK/CKhGisV1hc63B2+dqJRzB/VKAQUE2k8PrTFLsrtltTmrN7xveUnBRTi6SxOWFOGpIwsnK0myeFDzJjOnCKBBSxkdJqF5CIKrjZ/q0/RQTTLEVYpI8rMyuoyEBfJQYBNwsjtl8ajlaFpb5bD6v3J01ZqeTyLYjyPdEwDwYBJujATg/GbQxncAq+VpsP6OgGez2ny2kdpSI34lJlPOulyWg0m/NutiTMlc5V/qvLyyN/ZrK6+ULFOScbMzgAc1JyKWAcJYjA27sVuIfVjR2fmkIVICqUHxac3q8nBSFnltyO10ygsOYM1iabohs7JKHcohPWhN0YSou/gLes0IVX+ZC/4wLcjkZNwSIQuvQcR7AMGXblJnwkvD3kCdURyhzL3dnhAJ3xYSnpm9aXsjcRJImWBw9g/1Y01Rb9bdFEwmDn0mA0MnU75R48pwWlDKb0dVPA/xLwqJKmfklrwe5RngNBCivNZuHgEU3ek53S8HivkU6mhFqtbA6MUEVoGpIhRUXS+BEmYYnBA0jSzcJcC+Ga2zIzmBo+mNQsyvP6Lq1srPuWJ1+iOlOxYpd3c8oe2tn83S2MJwwNvC9TEDEX3NWGnr3pzblzFJ4gk4monhwQmgWnUGw8105vsVkMjWzoE/xiSU8HD/ZQ0DdzRPxMFrzMNisNHnC5qLyWLL+xGleLHM/0LW7Aj/XI4Aq/yQkUDYMR+vOppXhFzQsryHZzNhWrwxqR8aXun8TkfSdUJLIaHSC8QzixbjgeFbWAFrkV2NnMaGJE3DQ1qua9Tun1ShitI6wuH3Tph8BR88PExkIruqQpLqYlelK8eLs5yTE4Ddgn7Kgc6z4Nl9Oo3ZkGSUNh/WqSA2ZqV0eFVCBrKRyKaYRI4pYyyktxFMmj64oEc0MqZBaA28ctY70Y+eUh4+PkMjzmkvsC79IhWgUmH44K9J9B9V/yDUTR5GlgQnIsS+Fj1Sd5JDk39cm2sXPehbb8nzLDsZsQax5konyvLqFCTKlsrC316lJlvzap2Ret2H2iLpIrTdrBE7TBLYow/f5XIiuC5XX5l9wLuuthqcY8Y5iHNv3qUr4c3Le7UclCNjYC+xBXGyDJ44jwvBE6UK9I58zZU+6FW0umjsu8OiW3cCRpbAzjY2tqN1MrbfJR4pGwUk8ifESpoBsjA15hFuG1WTRVFQt0vbq+ZSS7exCVEq9TIrgyhed4YkBhUrO5PjtfkilrI/O/JMKiU4RN/W21HcBt8SnxHoN57HcRgQKEIflOu/uaYtZjy8tDV12jMAiYC9K2Yf6qLxrL1l8ZjllT5s/zllTV0opEcPQxuQAJY5Xf6gcFpkAGm71Ms/++Frmf0FGC3l7oRvfrwpVvqdnHbduwJdRgmO56xW6vtw+TM0jSyUy2gC1bJu7iZlIDK25PoqKk6JOGTEGGku7CHFO7mPokDxEIESLfTaH1bZs64H7MdL0ifCf8RDSvoaOIMO2u7uWnB3ZLcoo0Dxy3KtJjeP2JMHGeskLYGd7QIOK2dXoLp0VQ7uIwRTSYkoKXSlKR3UWiMGDMjupEAZd/V+lmOxg0CR/zwfHbFFuE23cUkirx3fy0MA7tKP+omNIxug06WX0xjLOZESWfOZ4Q3T82asjHUX6V8JXoMSyk3FV3lH9LszfMI9LF8qcNvCD5TKx9jHAiPe2jUjxF4u52unsVeHJCkg3AQaNgLMP80n/vubgKufqy+5fDvk1H+V9eLnDYaguo28IVOkSIePLjEFrVBtCXwXIwrT+9UtTCcii7ayWJAw6ith0AuRVTWhqpc0BRrxROMKTAFPdepv7DgqPt4/E/jAiovuvC+HBtt6DNc60ish+Ux8JRkyrupOKvuj+gnPgHhQVHNWKmRSdbIqOvwGWcwPmCapSO2q1MuP2bZeJCNV2GBA0wBA5LkXMdKdi7myO4Qn6vAN7WxZQsHMQeD7PmxVXkg9TeU2quTnI8QXO0kDMJ7yid2i0XzC8sbTFwlz64M6z7QB2mBB4e+B3NxjnoG2ixi3ixFkNPGTkAMl0vmnYrsJGeW9gC626aWKgyezqJLX5HsnFbENoGXm4gCb2jILyLAi/NFQdC2tsGSVjDF610MXIQXX+S1hc0WI11UYdxJQ6Q056kwgjTtwzJrA7jDGXSk8d9mjy4QPjUmf15tr0LOXg6fXixpC6fRB/0vFTZf/pNE5N9eTb6vdXpN/IRv5GhYhcjcTpclW+kUvu2w94zfNxZZwtdIVpHjL2bnPLp2mIkZTvA7carZg9EuvEg3biRpp4d+/zFtSKAkaM+vvhfdPdXTR8tMPjIuZmto8/bBxIprEyr7eimf0D3t3+X0v3opvGGLbmTuwmMpR/Xop493eDvM07BNH0C9XHN9F/p5VvOMo+TmzFktV02GZv/tL3gknGML/6xnYpPmS3ZaUTzzvbtOdOvBf+LCoIOsbXS1BjWs7trIPO5Ux4U1ti2+dvZGtEoCpzmD891E5g1lx9mNkFvrARD57RNdXtfEFC86R81Dh0N19wKM6AdPsZo23Wtj5/O9xLitgV9Y9bqqf59iBpCcK7fw+SJR2u5V5zZz5/iyve/0l+NvVulZVbA5ZIDAswFv9/i6i03bRLvqk1PFPhgd5QQcyHgFUHDvXY7PfSBvYGNf0WiO1HYSzOKpoyOLfSe8J+HYV6I569CCv+8IdBR7NKeTHU8kdJaaWYjfuRy1Dgd3htfbHa07SJVe7Q/8oP8PBzn5Rb9B1h2v/Q/3Ab1Z5AurnKreKXLIEjIz8ZWt22D161Pc39VT3LtxWC/rPwHMMp/aPNocu9B/87pqq0e1sapefbrchTzxvYVgNdFm1w+qcG89FLa0vTly/taDHphWzf8Bwk36krJtT7QK7bJOHiwPJwJzT9w+a8FuWZ/ibjwQOCrhunbuPF0wnTBwum/hOr9wV/q1vHXGPleqkgPZGF54F8Y1/LCBsBf4jnKSPxkx192lzgH7vxrA+6lO8aOZzy8um29MRfe+WcgMOrouhrc3JabvOTVpv/BhTnn8/8SmX/pf2jyiBfwH5oMW0f9CfMgbsPE+c3RZ279HEHYHJPb5NV+O5n2p9bxjjsrfbK44X9SSnBiDJQhDPlTh4il6ZrRkFOetmmzFyz/1NHUDgv1kYgMz1Vps7Lxmle6WpnfXor+4OTB011p3W6ZCFnfSyNV5lf1n+HnjPThzGt2dtRddCO81PnDdYO/T8d1Raz/IwSDfAhbhq2HRCMm4KM6Jd2iZx0j/3c3a3PHd1gwjNlPZ20I3OGbVj69Hi8nRizQFjqi7s3yZqowbUsz9cLz3TZANfdwsE+v6ys3RZliPLWLfUI5ug1LSoFEn3lyvt7g/oUHrHoJfR+sNJQYmrBV3BbbisIRqE4RgvFHCdkFcKQmlDigDPYcYIqhFxXHwZ8PLCZllcFZ6Az+l0oI/wCbzI8vcOUJl7vrRXsoBYnzJbGBv6sVFPi41R46slCQ1fb9zk4sAMvkkCEiEvixcUNDd73Ks1OrapvyojjjFc2EKvLPJIV8E8kBiEQF4ChImFrxHHxkHEUU6qjzvpMDUN5YAz0WNug+R3Uq07TkpqTSy4YzIkVTu0gTM5k0CFc7dAzMD0AjJ1EbPXM6LNN/D0PUTFWeRD1FyLv1c9mVcxs2NTmurXM4IpD9S9mEs7ddm6BV2JV3MVF4xRnBGM87rXV1sWWfII00WXOLtN2aqxN0FDeIfLlH3wZT5+jUkZipLF5cnoEwI2tiudTQ96wUubF6BNuO7mZd+nsMK5txJqDAWTkNv+ENBQ6v+BsHN0rGg//BC00oZUad9+PKWnpyo4QBNFEMBho51diRFWzaZB40OdUEGwr/EK4ZNo+4jM5e05894QfYBsH6JJ5GJ/e7NGp604NViYaSJq+UrnUgTJfEAl9xcuKqH6xtVLaxaLuNM6sxG1aLFAYaHV9iKdr+/Vyq1aAy/IxlqXAbBA04wboBc/QSiBIFY9zl4o+bHA/TNJGFjm8HmudhrRjZX4mFGZEgAVebbbBGAUlZAZe1TTGiCxmCSy35gx7Wg0GvOBlrIuoHocDV+y9/l4y4VnWO9AsRjWhJEkT4Xba0OhKFwMCFaykBTLhdKduJgzOHv90V/p6VxBsAlPRDG+qhzKkbuB5lWo5jKpU1lGrQ1UpEksLyRFO7O0rV3CUzgXRW79Rhqfk9IWu4q1Crz+ZGVVfV8q+SwF86RlL9V3+z4c0wp4M+OHsG2LoPnNG/FBoSO7Tk5qJmRodhJpr1ueK4Cgi4rqHap6BeWZHkh3coU6RxzHMEPe5hWQGOEQakWDS8ucefJ3VozooUxXIk6ddg6e9hyfmgtI3+c/PbMMNOr066I2knOC3RT4owOn+/Hz83WHGX7d/BXyUJC+1s0BveCd3gs9ELa7dj+71upn5P6ajUXjKeiN6+/fzBZOc+4f5YFmGMR3Wr9I8ZfbO4gXeM8RGiu7QS3nxVZCbci8hX7JPv4TVa+RaQJin0Zn9cAGLPH4Yff4L5qJr86JH1+R+R+DdttzEN1S7WvKOTZI6f/T3LeuYK6j1o3AEzyUZbVVHZ5auz8TktPS7pdR1Wmtcs87XghYDCUg7d7HNcV+Rq80oFZSi/0iHApQeF5hWZly4uwwF7XymkOuKBmsH6eZSqtTCQ4+NDJnecy39fXNJ0+H+6wPtvakP6MzU/TzdTNro8uVIUBiwtP+8AorRuSwI6G66454xamNlNUPtrykfuzS/3zkciH79lcTt7VDOSJd2MerKZXImYNH2H762ZlfAhla2jeu1oKiGiIMg48g87rPLNKjd8GqMZEg5NZQatPpfF0YiTB++IWXrtPGdpsQYo9haaFa6of83eYxwlm3DOYyALUmW/XHFmvjn5RtW16crUghUL7Ho+omKran2vaY50Nc4hRro2ulwuuSBP5CgTpfLe07/yJg43ApciNwWoyzFkn8e68a6bc4ypJ7YvhHq1HKiXKxlOtquYsrMa7N36HB3izItpPZyHev6TBY0P50Z8ZRSqZDxn+uhb5rgVcM8sJ7zmEfybERAIH6hfHjAyi8OqQGc15W7rlIfeQBk/frYLJaGj6rXez3544Wwb25UiqxK1NC3kVKbJRs9n8VVrnNvu497xfE/f/DDiwIpa+ywZ2yewBpYi3mtkKaO78hQz9RTv8JmrJHWUABEGpAuRISmto9f3VpuPBXTklGVYjGv2WQyX0V2xMbqJmBT8pXgCUpldmss6Ge0KFDUg5rOFrSOfJtvLqZGulP7TAi08z0p0e7ok9TpqM+Pjkxrk4y9fGCQrYMR8UUnnaN9fYROk2UdOwWmhvL0SWRQILBeMHzhF70s1jjxhIJydZYLWRJq+B+7NqbJfo6y6/3zO4M2v6vMqkpoj2OzNamaFKoejyjFwIemSxLtuX2lXbTcvLXhmi10LZXS5ZzT30wkbTd1YlzDcmr1wNfVW3/x2yI7G0XfNK1dMfArf8PYRb47V+YNdl4fzZkg15o4KYfURIqz0jMGFKQ6uCdHjyr17KGj7L8AmyTWjmRyRghkrlmZn9dDZikZXT6F6GU12eBR8vhPPXqyWgE84hnjrFgo5Xw5GfkaNyznIZaZ04a9X3o3voeWr+2u8FUtsv9XYJM5cfKnl211Mf1owV+rePgvUcLEuYXu5QnfidVxD33yXvi4jdyVGfoxCo3e8fU85g/Xnx9/uv5SD3Z5Y9CDAD9wQm007KuLf2lO6CSsdcMOK5rJao/GanVC0otHXOKFF1C+CLqOLnRKb0CesB3Euec/ezTvlxWJvZnB6Kd/cFFDo6way9yAj2vu1IByI2psZbUVP7wZB2vpveQoUvhUdttC7BhiRL2AkY9bPFq+39Vem4QHWqZ9wF3Mb0VZ0YWy4pdoBP0z+hUi0yXKEApzrTh1Pj4H5s0KnVXl6lQj9+EMG2hJCqGqo5Wfalh7rwwxHT0Gmj0KaQkoxH1mLhnHOcCAPNpTQOu/vp+wqyZY8YOpo+WEUKsicnq++8673MyIBaV7wwlui4RBiBiPZFt0A+Wk45LlhcEOkGhhyEPvLbLDmuH7NbAqnZeTYyFLx/p0MCoA4UlcM+Jf9qrm6rqJiB4ul+xdGdlG8L1STvyPNp7JCd9YtdjJBOBL9fRirrKvEqcWfEWAaHFZoKwAQacGpPF8DAm4oSLGb/1PwylqdUnZhJ1RwkrFNEbaLEcXV1r5J7MJdjyapbcF2YlQiy2HzYPRIXGhfuqIHiXUBjdRlPI0opqWd9+0qYJ6IdfSp2wd6UDQticAllNq5Ajhk8srQQ4eS6XOjQqwL3H9wfolW35IRNrofbrDh+O5CptBEtZLVdt1OnmmOAuOSMPSN1W1HLhVlvH3ENVn7eKRR8W1uYji5hKtLBO5hPWT1nLSD0riA0kqMUuMA9dYM8mkTd8Zq67+oe15bH5Hiu9Ei0TT4XucS7XuDykygQWOMSJGOp28fWHYnu+OYzClvXonZqHKKcOH7Fco9bBV6rAF2OLCNDmkOeQPAiqrtqqi1D/ENoKyVNWpakqqJoTP76v55JCWiPTZGgSPZ4WmSbdc5z69wvuJ9LfJdV2QPEuyvIseRfoGyVlvz8NlOtIlDtNDzgeiPLOWJ6iGhUmfJs4T71/umUO4dTaYX2HOhjfUpCdlsAc28owaonVbC72hXVpH35tDlsZAnRejtAg2IHEgCQx0DadVHVhcat/F9ibBorDdjG8L+wfXr7JHKfnYroprcxuADrBHzOaMi3Fv0o+d9fC/nrq37B2gm3RCqJP02Un9eWIVaQgN/U/WsNiSs2TFGgISTtD8n80pqCazwTEeogH+XMQ+wBgaLfndFYtrboNWXW9o6Iy7P2OGKXUotFJk3LG3EpccsrpXB04AEOTXAgIYVSqJBICMhCdngDnAfTXAC5kGp+lsdtDcCC2gsUJ3G2Icx0x7TZrrwvuRY0sPtVkcqR3OBdMlBYjwKV88/T3pInBygUQlwlJgDku6gBhJDm5qHnGJ4h8jFpLHwUeaGPV4xwukLxnVRtcT3XvtiydqHn426R3XVf49ZWy3teqNgfgIfkxKzZthipZp5HJk2A/OX7UsN/UU3zjGdj/5N8M8C/JzUwyxGV7Yw13JH+ys7PUPSN12kR3uvr83xOgX8dbMnRafg6ITJbndOT/yU3yp8S/ViUbk2FqfhvL0gUBuXWLb1mRcJ7GszoHFtGEo7O5b95PzmIeHfCoN+vX1qVNuaJ8S9ZSY0KMBW7vlx7MU8G3+OUAxARIYWOeoJvEj4duELza7RrY2HD4yCJUNmuM92OuP5YoyLnXuN5EeRd0/H4CPJ21yVv1El1wnjoYWBeG95aebvBCpYJ3PWU7f9Rq8vdv6+NXfx4mz11v9a8GOxhe7ZBYiB2LhSjAtOpFZN0LudipMN9SZ6UhS2L3k/cflezPK9gSy2vKLeYvnxu4XEi51uVhRpW7s8nPByk+kLX12a0/YpAkuY/ZLP2XZtKeJdNCbExxeJO6E+TjtWRt5x/Ub+Okb+ioYFX10GHBoHrMDbd+PPDQKBo3qdihKNmMDWj+qkoyix8cl7PR+lbC7EPSr89UbPQFPM+p+dkdN+rkZWpvgKtM7tU8S2lcMJ2Tr1VIReN6rXHPbrXdHH7EGxYb2QQdTlluS8Rmc3UBsvRnpwvAf0pJRqRakJQs4EC1X2tifT4P6TrMWHfoXEEbMVDdcFIMoB1jZnxaAvAj9K/+Z5CwUpfbBhnZul7RdEKswxMW3P0IZXb/xabXYlmf3svHMkwewYuDeWUX68PfxhbDSxkbtxj+QSDBl9CBdBMWRAkWaQ3skYN5IIxUC8ZKOLaHxKtxfS8auBur6H+Qd+kLqUmOuLaQu15aa5lXaLbAFeNvluPzZgeMUOIn5b57JdKFXbQFBQUcoweUIZaDLeQ7xw0ZPE5eewcMThOLdfkbndyh+M1lKtbc7nLR7Oy0B6nAc1hFFquW3SmMVmcaRL8MHe7BY/8jlSMuRk8PmeDMXZTsyWlbbrE4xAyEdApg+t7h3xxSzNluRGYTDtzBvVuMaQJnTskrKu1DeqFCNNWrO1KB2E0snTvTdeDc0/BkIEr8TD4U8n7gOsz3cpL+OrfNG5Tv6XscMj1n0AZ14/FVts32IYPr1vVVzFWYGoMvf4D+VQWXYtQe6EYIV+2az6+PNfnXeAV1K+PDDgmCgwrml79jjaFEWFYeojE1olGz8FkX/g3moom1bQ8ucaA7dPoe0iZuI5aCH4cmf3FQd67+gh4/Q85RP8gS207nNQKbUnHG2ZyEADrGzy4RzDor41eDXWIUbUE+qiOFZrd6IugysdChzpLZY22NwopZkfRksH3EE4PiAHsuFiG5bLP7m6wy7KOviTm78G8IViF8SVz33z56qcYR1Lo1E1Tzupbkf9H1B7/WYsm0cSijUtYju/GZ/0Crwo0fSWoSJ/FO2ISW4kOGImdgeMg46w5nxR7GD3SXgopeg26dpvIXuga8s6t4qqnyPXlA7PkZXgF5c3wPI7MQS72BS7Ex/96uCj7RcjD/1q7oOmO9JMj/5+K8znV+2LXbbj1/0PGhSn5o5thYyqe7PMxeuL0v2jxxCNQS+ruV0TF4DLTwYgnKUBCef6W1O2lIU2Qc3/Rvuf37JyVa2jrKUg/TQwSluWJ08l69RA/RSE82wNx8TziSy8N9HdmORUv6e4LiFb2VIfbyjpZqZrCO/0hvzZJj9Z6E7lyN4px79qi5Jf6rbcfu8PN1Z7nHyrt6/4ZTkczFy/97FnwKs3fHmFs+CqeyeerGGnjxB/7+xhxQ8HAwUcnYKSTjTyd/poVq/oDz3RPm8vd4V1w66/kpuz7m7qKpET8xn+wS8XA//pwEf7TdNHil3wJ31/z9niVRE7ob1lgEnAH/GsgXUjgtsjia8sDBk2Sd/nu6V2lfA+fWVZmTvnWOwyFWCaXvpH2OcBk222UKe+12Bfg/3fCaxXoKn8ydq85+GuqRLjMT1x9nQ1fmii8JMOnYSjkwjpMSj1hGtP3k5EN99T3t1SiJyFSgFrk/8Nn8iwfvqeG89CTWUNqSO4lOUuSttnq69tAIhlHdcAVQXf+5ZCn1fHLFULVWUi8V/28AmsW79M0Mtn+LpZPpkzUp0/GMhjJppiTty4fH2DlSSNwalQBem4QEblZtvgtLyomhRKQnZyPTFeW0aWcTMT1S2eJCQlIRpXf1KSmZ7j1VscDjeTjNlKqKqTfzWc/8aPQrckTWUxCU0NEQb4l4ybNsLUJ9zFYq8WgiVvQJdQUbzFuIMVTagUheZaqpmhfYkVw4FPipCUe5+DFjDSSV+cA2Gi7j3fBI+i2OzLFWUF9ppamRXPKsxa1doRzBuh/7t7CuWlLqEfZ8hpK+O+3Rl+3KersFMay9pvef7I5fwNGxO/Bh8MbAzug+xBeikjn2CkGTB/XFihvSbK74ahpqJA66cl7Lp80PeYu7YJI8qFfipc7/3vweGBBRB57qlRzn3NKZcvM29Yoe2c0f5+g0d5FFEdNOg0WC5vUR4FSIn7q2gDYj7WO8wVPZSXTLl8c5iCKI1+u5+ZJOYE/Xt8BpLyB3udQaw9O8E/jCdgN2xsQcXmMLqqBaTpMFfuRkeQY9l+S8h4f3xLg8hOtN+SnpptHyKmjD0d6cVKq2u5KAmqhyfs5kmv1xj7PXM34NeO55rzDcVkFDEDCA2jrb62tOuxXRT4dpUDV1pFK0u74U2HRbSP2+Ht3NDXUcGmGGl/phAaVm3GbRoQVdV5ctmJEdVz8aUGsjg/W2NuPCuIdWhhDZNP7KQnruwzPV7l+qtpcgwcFnKxgVCDpu54+y7Tf5oYL7azBYdXLdb2Lx6RKSssDx6KOg3WRAy0SRftDqd5xDTPD5Nl8V64xqEsKs4OvjGQlFyzoa4qpIstkR4Oy0Pag+eETRnocOVfOMIw2uRxIoGfXvRLdZnu80LkX83uTxsgWxpnHP1VfzEzMJ+3e/ZPESOp/x5MQftNf9KWvU6Dr8G+Bvs/CxbcfoqtE4wuRUhVFfK9r8gM7JfoZWCvftGSV4Con10ADlfefmPK6g87B7nSxJh0+HvljD/tFTjnKePzMhX2HJm9FGT2LJaX6EFZ+P+F8u+z1E9wljf3lndef2nhC5Y2khj9ktAt2EL/vMMCWXMQhf5d6LNiUOrLY1bfHrhhtNCWQeJLI3xy1Oif/KSXD94fX1sx+CHaS3ufOrLi7h2iV5Cs+K8o+aXVzD5acUjn3pcG++DSSjjElr2G8xrOfwNnG7g9d8I+hpG9cG8zxVtWVBiZoxiAWPQw3Iy8LQYPNx7BOZxeUDZFyNPNiEZ1yhbotgOVhCEIO260pvyPmnxgC63MniFJAJNYSDTD6Rj4h9kJaWqeRiGbMJS/7GjVI5CLbDidH2UhT/at0vj6lszuht0n1fxBV3orzsUWDI5rAD2g4qUAwvK4TQyBFg0LTlMEoOuP1N0h2fvOdJXnNiJE/YtDgWBJCPhahsTaNoEm6hRKT8eVYT2J16MPBgnC8NzFbkqShYY5G4H9I1Bz1W4o2NwsDeYfVYEO+aTIPgXgRa9/3nnLzo561Q608vQOBQ9oxPS3XccpJI77B2MmbULfGchOpPpLXSHU/tPkPijyPQZBtMdZ1AvtdG/xR0PJH9lx29wF8JxU2B+tbiRG9450XWKujvVdfXHD+0UiW3+aBBaNtQLRoiDVlqHHQ2zB3My6x53Lihm0QxnSqkUb+SUGPE6k+8IYUpRkdUV3fYOquZsZSKtQSwCKY9XJphgYWqocrfujxzO/MsXcHaMd9Kdu+hC0cafkwiD5ng81qqbrMvlWJ1WyvKel4jq+PgpcOY6CtCepIgbnsliEjqMQWv+Ac2kMr6qWK29he9mTENxMTWroH7XwqMoHrcPUBwjsP1M+3Ghmaw7+ZwhN1dwbLqjqNB6DS2f5ry70xXGpbpVJO3ihgFSWgQ7W9IfuYeSVAawLXTXDOCuJdijTy4bBIWPGyNIGEQXqRxPl1T/8Q2SLonglxe/brp/5KdWvR9J11VLSwIvXtlw0eL626k6ttDoE9AbmhhUvNieU2R/qBKKVKeo2cAfsFMAtsNLZZmWRRryQoiqDUylJOY5+1AomYYxUf04wxpM2xPAG2iwn/Aso1JT5Rv8/zrksR2jdtUe+4EP90mQar+bcccoXIPD1htScujetJw6GfIZ+uL0vMZodN+hLi5JUHSchBnXhqHHU6qJkgZZ4hAtQPJI9ty89djCITdZ0N8UNhjt3lDeo0s8HellY9TG/eVryx9kqPe19R9XYRYr8TLaPC33qi/dfeT5QXvQiAZTQrRFbQ6Mcm637mNMdf4IadMIUQ1/XmBqP1gT8m2TH2tfZ7jWc/6Xh2EL3xei1HL3q8OjJIkLV1v/vH1W9FrwWvBa8FrwWvBa8FvzfImhTDiUWBtJ9fEbK89e9pDbeKgY/yvhiieyVn1oKuY+uudz4rf02gnY2nsLWiOe93bUfrWMwzdcD9mZA283/29+E/o+ODGeLVGwVy35FdOD/fa/vYl1WzuOgVFl5qhlIngJCGdGMqKK95N27bWw6sGO805NnWjsMXdyZCOcnt8q70jEdpvonwOULHhU28YMNwZIskbcronztoM0wI18tw3NyFeQsVr3Xo2DsWM/prMJ3DdB48vPOuU9inZ32fVduM+X2tLIsFId46H5WU0woEnkGZcGnAJM3LbRf5ZytceoQe1V2KJoKkbPGx19TebopirdezeecXDK+7iR65aCy0viL2AA5Yp/xpSASvtZ4Rse1O4LjHJZSQe9SNeA0MxDO0neIPVraqLAMdWgOapHD89LMNo+N5UZKYrbNjVmwDlBQ6WYmJuOFCtWCxyPM3FsWz/+pWW6g+tPnrLj8LmTM49MGVKDkn9OGxWMIMzeSlkRYIknWD6foBMFBXgriSds0gJeNbmE3UL5bGEPnLeySDdec46br0oGqdMpmgK3nTM46oKYZmAMtwilkeyRxjOt4wpUNZqUQuhDuIeZ3Imeh4U6Fe0R8ftokRSLGX2DfcBKxex4/3Wdi0mlBrsyZYyhVtX79XofrUyr8igmlmuWbUxW8krl/VW4Qj7mFBEang8spbgwpLmzCh+1xtBf7oWTVKRq8TLrwXNZGuXeIvNpQ6opEd7ffi2BDGBVvNrLjQyf709SIWvtqcEoDpGl5MUifEfG02GCjD8SHzQ+IK3E8KJkwdcEOWnD6oDiZ/MJGvr/MqWr8Bl7gwBIq5tzczwEm/6nILBDhbNxKY4JqU3/pKhnjqmI1LL+TRRQR2oEuqcNusA79rqq/FnYDZQ7OSKKkcbXTOTl9/M7vNZ3S5fI5R0h1t7uU7TUe+g8rzVMlK80wFN6RoH2gncvgMqdODjSmk2QeSiQSlQ+YdBm4dNo1FWu/VmC/3t3WZGZmjXm0ilUPiIvwH1fS7l8MZ/fvbZ1QdRUYVDHPsqBHpcw/Nz+sys79u5gNEbuv/V6kqouY+iRD847J7RDElUv8S4jmOUY4XBJJbYsi5VTO+ZrKS2Z+vl1GH6p8j5L2ZqX6csnYDDsrFWbalwwsdqELpTkDjfIPmUgKE57SlaqbTKXxRg/RU03O+k18+1WOOL1lRsDIUKeyW6dmnIpdCkmB+a0Iq1QvxsnSDS7qhoK55v1njiPqH4SfbSSYYqYVx6qOA3fHYSckyd5HCVPoky2NAGRc9+Ju2W3NbWlaKtx05Q07M0G68SByNFIx8O2aiymjBvtfuG8E0jdx+nLJU+X7Jqcueau5QTSO8/f5bv0W+gULOl+YzILBuvfSK1T7mB3y2ynB7VVfMaY57/WuQiFPJQxWWsp3yTxrimvnA9ibQ29XzXaqrGBhG+NCe8cTsZsk7oO94WlVJmHCwU3b61mEogPKIgKv1YwXEdq+LHPWywaMh7kPU5SEcRVqXjUEU2VoouGSWcb0cXRK9srfSelP03+YMWI7ab6UR819COcP1kVc6NBb+GNdCm1taHB0DkYa4ePL8jqZmJozTPAUIrZ+HqIGy8Fn+9sir4L7hGufNd4g4iI4WaHlsdnswIOH2fPixX0ZFoNxGz3pbjjSh9mRYokL4CxybOvomUVfDpMtjjKVLxTmLWdHE4P01zKNOIYtNdwmS/FyGfEwfT6U3rt3VDuXRblSlzIo+hXdFKep16KTxinTDVG0Q4rF3KiaKdV0ihoswZah6D2L3XwlTX5C3D5DnFBlGJWID/LaXFGGY00jROSYBPXJGIVX3dSt5jkJ2XxKDi12ufOtJLrwKOww4P1zCM3D68ajfclHH0hzWqJ01qa3gr8LESDgHHbmShDZIZKwZj+FeEunjWBAskFz8TyIjh3PEsDDUakBNA6HzOlIvlK0fLrJb6SO44RX2A2OuFOGi5PdMiLEctqMYBADZdiKYDVTjim+yBgickD1ldf8ozix8JMPtMtbYO89e8wUQoemuwL094vLqNp3fxCpEqIyE7syGYrEGuN8sCFl5iFTZJvIB9aUpowaZt8vQfrFINFo0dx2RrJps85lnniDqPvXcc58Mp2F2+uq/dIpTFg/5nYPEIc0r/swDH9lGnHFV0xJFqbflyZKiMhR/HIDnC82FOqet+cUxyGt49LDwYPXOJsauF9UfE1L7GlFUmg8CrF/ee4FgprLJei8Wvnxsft0e7hxbm5QLXBsrER3q7oKFeOcLmx2DrJBkjShGo3VHOY24Ef1CTmi0XU73PCAyb38iOo5wglTDKFljlG2E3r2XSHL3N54lP9+r7MEdgVE3jCNu7IyaQDVk1kxHiuZoKJ414VNLg+kW00egzM4FuKBYsM4uvsl6GpyyiD7bVIsazmw7JsvtFHOdMySdl91tzJrNHtrHwnvEkqdxbrQESN2cD0RQPTzsmmZTxZMLZxeUXj3c6B+Sh/ppV+WC4HP6v15bSnbHvcY7A9L+GGHfPc/hEAAiB65Mj+KbfdwNEPTSpYhYTTmfyZeDFzJIg+0qAwIyLeo/BY+klXUP9+k1jqAmq5pbDclVMAjqgV8YcuZR2wsCaWP8sPZmQuAX2XyxAdVw41MuLLfpbHQmX8YrErVtIXOoLzebYkU8+WlJ+uzndI9BntHNT89i8owwuw78gBtkV9DQC3N4FHTeLJugrOMT312hfP8CiRvfl7LksCKAT9QcryOpXiYxDF8XYErsdpVfH0UKV1BP3xI93Uv8HNRPYym8lsBvjCiYtO126ad0OW3KH11X9UC4rTl+OSUpQPhG9eBtE74UTmzIRVWhxxgj23glTB/gXkRPQtBYo5UfoykccW6SNKpLWIVkscPVw0HFLtsNT4qo+h+BD5/V3jeL7ytbLk9dbldAQjbK8kQvYm6keMlOPuI5XwL4/cphj6T7CtJkwgDV2Z45dJh67A1pbk9WqnshYfbFh/6SeePZBUZXAev9sPZK1oTtU9c7h2IegNcl8udRyholdKBbS3+5I+57lHc05dh/ttU7o6F8RWZZVOOdnAOyrlXJtHSqfnc39AxZBMW2pt5/Zt2VTiUwZnJbwAfsMwlFuWxH+/bQWnx1X0iwV1aCbpA7bfHwqYGtEu/+vqqwo0HPMUY1R6AMJFvmUSiY7QDMcl5QczGqsAlPy25hKL+6Tg1ynoChB4dSOOMfBMC88N+UEqAtaKtZmaeLX/QFm1bmVxst4faU0YuqczgiwwJiepNU+yTqATD7B45DgYAhl1pKOsqSS7aGDoznkmtsLjgGV+/nA/ni8xh3b8Yn6qgNA9opwblWbreUcZSoX4BGK01/n/m7rIgVStQiB7cDnunZk6RttmQYGcsCsaJ+60pTR/flljUpzCerugBekcxlOqqJ04/MK5E6RGJnzQTI2giV5M7VupJV46bTnfbxkYiCf24aLQD4BUTjB7PRMVH4S8to8oQahZ1NV6hGrULAjjzkinll9qibOTgyfFEFLBH2Gj3TxqsN/mFYuiMe0f6xzg98mO8JHw9msh2hnOCeeOJrkDzmnyuygkINeTAw6bNne/KJ3efkF2NnrjwhKMT6rMd6XS5fhCoiYfoFwm6PmUsoU+48cO2o6psxpU5xRbT53XPjsgKj0RDq3X7P+dKGkWBK+4p7Qfmi9uqysxXskRW0VRcWQpjJSlOvkiK2MpPQ80z5DMz14JtoTJNgoE0F0onvS7pnhfqbyN7U8Yc7aEjq8VjYVrj1iQl74zwhlXysHLcq08ASwt7OKoT5WkCeAuxT7veHanNYQ0fVGU7nNTUczm2tkkp8rV+KxF84IWJG5O/Dp3GSVfWdyM1p2uR0yB0vQcNMl3MdB+/Vu/JnEocaNzNPT1e931KdFRof0/Ow9zFmxbJBIoI3O5gfIrmWuzwoKKtI5PBUbvq41rNaij2FmduvvDsaaz95+A0Mj7ZmkHIO5WytGGp8RVykb7VdaMLiJ67MrsVw+n8Fs7uKOYLtsRcngddYHuRdkI3dZXw+rFrfzPs8xfUyHz/b3oYsJPYyxPOMfp1P2hY02g4f8DAwB4in6yJ+YpQ3/p5uwOTbjvhlSzCqPwj8At7q20iIN7PDoklE04FC4XRSkN0TRiIsFOE99hNjdjYvs/QHo2UYQhJhJpWg5aymJAsi8cagl6eh9L+7GXwu/wNttqZLFyfW2kWpb6zFU7Bt3ZqbFuF40hmT87ebYZapON51Czo4QsmCydwoKOMfLf2mAyLu8k632UZzzmGcCaFh/PKU83rxPV5mlR9cs4N/knDp5TDIp15fFVnLH2kBozmS+j7SR6/8VafEfF9rTn8pGzQRixv7gKImXhr4G6xPL3WA+8SlHDljOgdiYV+LC9XYUy1ydMPudSwGtGmZ0IZu+vC88POojbeC3xrtR1NNveSezFRoMVdebNt6aZyS939kYlLml82c85oB11Wfr4mq/5DTjSUe59OrD2Oj+wcVnqqH16p91ReeA41lgpnajlPvc8d0PmWp1kRLDD0+HEJ7aJ6s/6XmEgOcod8g7FGDCLaTA8rvcUKz0F5P9C5cOxfgMmVxAkx/opUkYdgdd3qlgiMZeSLvf2/Kko5em2mse40Udl7dYtWfrr5+3srlWMW+tsVq4wFqNZ3rZxWrweSC4zSM8enY9ASgLW6nrNUn/nZy9dkSmD+MkNB+NT4Vs3PWj8yXs/CVFoheTFTMzP6t97sOZPiMSkzDm4COhjoQ97/xTf/D1BLAwQUAAIACACdpktMfxS3iE0AAABqAAAAGwAAAHVuaXZlcnNhbC91bml2ZXJzYWwucG5nLnhtbLOxr8jNUShLLSrOzM+zVTLUM1Cyt+PlsikoSi3LTC1XqACKGekZQICSQqWtkgkStzwzpSTDVsnCyBAhlpGamZ5RYqtkZmgGF9QHGgkAUEsBAgAAFAACAAgAomqbTNajftpHAwAA4QkAABQAAAAAAAAAAQAAAAAAAAAAAHVuaXZlcnNhbC9wbGF5ZXIueG1sUEsBAgAAFAACAAgAWHnDTEgc58qOBgAAkxkAAB0AAAAAAAAAAQAAAAAAeQMAAHVuaXZlcnNhbC9jb21tb25fbWVzc2FnZXMubG5nUEsBAgAAFAACAAgAWHnDTA2PsOqZAAAASAEAAC4AAAAAAAAAAQAAAAAAQgoAAHVuaXZlcnNhbC9wbGF5YmFja19hbmRfbmF2aWdhdGlvbl9zZXR0aW5ncy54bWxQSwECAAAUAAIACABYecNMab3dRn4GAAAQHwAAJwAAAAAAAAABAAAAAAAnCwAAdW5pdmVyc2FsL2ZsYXNoX3B1Ymxpc2hpbmdfc2V0dGluZ3MueG1sUEsBAgAAFAACAAgAWHnDTPPodPpLAwAAbgsAACEAAAAAAAAAAQAAAAAA6hEAAHVuaXZlcnNhbC9mbGFzaF9za2luX3NldHRpbmdzLnhtbFBLAQIAABQAAgAIAFh5w0wfIsmxZwYAAKEeAAAmAAAAAAAAAAEAAAAAAHQVAAB1bml2ZXJzYWwvaHRtbF9wdWJsaXNoaW5nX3NldHRpbmdzLnhtbFBLAQIAABQAAgAIAFh5w0z1kx2VsAEAAE8GAAAfAAAAAAAAAAEAAAAAAB8cAAB1bml2ZXJzYWwvaHRtbF9za2luX3NldHRpbmdzLmpzUEsBAgAAFAACAAgAnaZLTDt2CmIyMwAAV1QAABcAAAAAAAAAAAAAAAAADB4AAHVuaXZlcnNhbC91bml2ZXJzYWwucG5nUEsBAgAAFAACAAgAnaZLTH8Ut4hNAAAAagAAABsAAAAAAAAAAQAAAAAAc1EAAHVuaXZlcnNhbC91bml2ZXJzYWwucG5nLnhtbFBLBQYAAAAACQAJALwCAAD5UQAAAAA="/>
  <p:tag name="ISPRING_CURRENT_PLAYER_ID" val="universal"/>
  <p:tag name="ISPRING_PRESENTATION_TITLE" val="F 21"/>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ISPRING_SLIDE_ID_2" val="{BF6BB42B-615D-4E54-9ECA-259E08CC929E}"/>
  <p:tag name="GENSWF_ADVANCE_TIME" val="5"/>
  <p:tag name="ISPRING_CUSTOM_TIMING_USED" val="1"/>
</p:tagLst>
</file>

<file path=ppt/tags/tag11.xml><?xml version="1.0" encoding="utf-8"?>
<p:tagLst xmlns:a="http://schemas.openxmlformats.org/drawingml/2006/main" xmlns:r="http://schemas.openxmlformats.org/officeDocument/2006/relationships" xmlns:p="http://schemas.openxmlformats.org/presentationml/2006/main">
  <p:tag name="ISPRING_SLIDE_ID_2" val="{FE8B93AF-F633-450C-A45E-007CCA46C925}"/>
  <p:tag name="GENSWF_ADVANCE_TIME" val="5"/>
  <p:tag name="ISPRING_CUSTOM_TIMING_USED" val="1"/>
</p:tagLst>
</file>

<file path=ppt/tags/tag12.xml><?xml version="1.0" encoding="utf-8"?>
<p:tagLst xmlns:a="http://schemas.openxmlformats.org/drawingml/2006/main" xmlns:r="http://schemas.openxmlformats.org/officeDocument/2006/relationships" xmlns:p="http://schemas.openxmlformats.org/presentationml/2006/main">
  <p:tag name="ISPRING_SLIDE_ID_2" val="{5163F544-AFC2-4F64-A7C3-54920FC0C792}"/>
  <p:tag name="GENSWF_ADVANCE_TIME" val="5"/>
  <p:tag name="ISPRING_CUSTOM_TIMING_USED" val="1"/>
</p:tagLst>
</file>

<file path=ppt/tags/tag13.xml><?xml version="1.0" encoding="utf-8"?>
<p:tagLst xmlns:a="http://schemas.openxmlformats.org/drawingml/2006/main" xmlns:r="http://schemas.openxmlformats.org/officeDocument/2006/relationships" xmlns:p="http://schemas.openxmlformats.org/presentationml/2006/main">
  <p:tag name="ISPRING_SLIDE_ID_2" val="{8A6AA646-B5EB-4CE1-9D4A-26FAE5351EE6}"/>
  <p:tag name="GENSWF_ADVANCE_TIME" val="5"/>
  <p:tag name="ISPRING_CUSTOM_TIMING_USED" val="1"/>
</p:tagLst>
</file>

<file path=ppt/tags/tag14.xml><?xml version="1.0" encoding="utf-8"?>
<p:tagLst xmlns:a="http://schemas.openxmlformats.org/drawingml/2006/main" xmlns:r="http://schemas.openxmlformats.org/officeDocument/2006/relationships" xmlns:p="http://schemas.openxmlformats.org/presentationml/2006/main">
  <p:tag name="ISPRING_SLIDE_ID_2" val="{68B68077-6F86-49FF-845F-76B941858943}"/>
  <p:tag name="GENSWF_ADVANCE_TIME" val="5"/>
  <p:tag name="ISPRING_CUSTOM_TIMING_USED" val="1"/>
</p:tagLst>
</file>

<file path=ppt/tags/tag15.xml><?xml version="1.0" encoding="utf-8"?>
<p:tagLst xmlns:a="http://schemas.openxmlformats.org/drawingml/2006/main" xmlns:r="http://schemas.openxmlformats.org/officeDocument/2006/relationships" xmlns:p="http://schemas.openxmlformats.org/presentationml/2006/main">
  <p:tag name="ISPRING_SLIDE_ID_2" val="{C9C87B97-1D8C-4F43-A7C2-206C19FB5659}"/>
  <p:tag name="GENSWF_ADVANCE_TIME" val="5"/>
  <p:tag name="ISPRING_CUSTOM_TIMING_USED" val="1"/>
</p:tagLst>
</file>

<file path=ppt/tags/tag16.xml><?xml version="1.0" encoding="utf-8"?>
<p:tagLst xmlns:a="http://schemas.openxmlformats.org/drawingml/2006/main" xmlns:r="http://schemas.openxmlformats.org/officeDocument/2006/relationships" xmlns:p="http://schemas.openxmlformats.org/presentationml/2006/main">
  <p:tag name="ISPRING_SLIDE_ID_2" val="{F9A34234-9513-4A3B-A414-814299780DD7}"/>
  <p:tag name="GENSWF_ADVANCE_TIME" val="5"/>
  <p:tag name="ISPRING_CUSTOM_TIMING_USED" val="1"/>
</p:tagLst>
</file>

<file path=ppt/tags/tag17.xml><?xml version="1.0" encoding="utf-8"?>
<p:tagLst xmlns:a="http://schemas.openxmlformats.org/drawingml/2006/main" xmlns:r="http://schemas.openxmlformats.org/officeDocument/2006/relationships" xmlns:p="http://schemas.openxmlformats.org/presentationml/2006/main">
  <p:tag name="ISPRING_SLIDE_ID_2" val="{F1FC41EE-FF08-4A61-8C73-DC12B134754C}"/>
  <p:tag name="GENSWF_ADVANCE_TIME" val="5"/>
  <p:tag name="ISPRING_CUSTOM_TIMING_USED" val="1"/>
</p:tagLst>
</file>

<file path=ppt/tags/tag18.xml><?xml version="1.0" encoding="utf-8"?>
<p:tagLst xmlns:a="http://schemas.openxmlformats.org/drawingml/2006/main" xmlns:r="http://schemas.openxmlformats.org/officeDocument/2006/relationships" xmlns:p="http://schemas.openxmlformats.org/presentationml/2006/main">
  <p:tag name="ISPRING_SLIDE_ID_2" val="{4730AC83-02B5-49E8-9BE0-D9F9C2B343DB}"/>
  <p:tag name="GENSWF_ADVANCE_TIME" val="5"/>
  <p:tag name="ISPRING_CUSTOM_TIMING_USED" val="1"/>
</p:tagLst>
</file>

<file path=ppt/tags/tag19.xml><?xml version="1.0" encoding="utf-8"?>
<p:tagLst xmlns:a="http://schemas.openxmlformats.org/drawingml/2006/main" xmlns:r="http://schemas.openxmlformats.org/officeDocument/2006/relationships" xmlns:p="http://schemas.openxmlformats.org/presentationml/2006/main">
  <p:tag name="ISPRING_SLIDE_ID_2" val="{1FE4AA26-C816-4A30-9FDA-93CC6D4C75E9}"/>
  <p:tag name="GENSWF_ADVANCE_TIME" val="5"/>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B0056AD7-9866-4A68-897C-7E33680ACF79}"/>
  <p:tag name="GENSWF_ADVANCE_TIME" val="5"/>
  <p:tag name="ISPRING_CUSTOM_TIMING_USED" val="1"/>
</p:tagLst>
</file>

<file path=ppt/tags/tag20.xml><?xml version="1.0" encoding="utf-8"?>
<p:tagLst xmlns:a="http://schemas.openxmlformats.org/drawingml/2006/main" xmlns:r="http://schemas.openxmlformats.org/officeDocument/2006/relationships" xmlns:p="http://schemas.openxmlformats.org/presentationml/2006/main">
  <p:tag name="ISPRING_SLIDE_ID_2" val="{4F1F9BF9-DB17-4C4A-8E46-A4AF465F17AB}"/>
  <p:tag name="GENSWF_ADVANCE_TIME" val="5"/>
  <p:tag name="ISPRING_CUSTOM_TIMING_USED" val="1"/>
</p:tagLst>
</file>

<file path=ppt/tags/tag21.xml><?xml version="1.0" encoding="utf-8"?>
<p:tagLst xmlns:a="http://schemas.openxmlformats.org/drawingml/2006/main" xmlns:r="http://schemas.openxmlformats.org/officeDocument/2006/relationships" xmlns:p="http://schemas.openxmlformats.org/presentationml/2006/main">
  <p:tag name="ISPRING_SLIDE_ID_2" val="{2AC1DD55-7C12-4BDE-AED5-CD3A27EA8548}"/>
  <p:tag name="GENSWF_ADVANCE_TIME" val="5"/>
  <p:tag name="ISPRING_CUSTOM_TIMING_USED" val="1"/>
</p:tagLst>
</file>

<file path=ppt/tags/tag22.xml><?xml version="1.0" encoding="utf-8"?>
<p:tagLst xmlns:a="http://schemas.openxmlformats.org/drawingml/2006/main" xmlns:r="http://schemas.openxmlformats.org/officeDocument/2006/relationships" xmlns:p="http://schemas.openxmlformats.org/presentationml/2006/main">
  <p:tag name="ISPRING_SLIDE_ID_2" val="{1B040B0F-DB83-4FA6-AF84-B97949E73718}"/>
  <p:tag name="GENSWF_ADVANCE_TIME" val="5"/>
  <p:tag name="ISPRING_CUSTOM_TIMING_USED" val="1"/>
</p:tagLst>
</file>

<file path=ppt/tags/tag23.xml><?xml version="1.0" encoding="utf-8"?>
<p:tagLst xmlns:a="http://schemas.openxmlformats.org/drawingml/2006/main" xmlns:r="http://schemas.openxmlformats.org/officeDocument/2006/relationships" xmlns:p="http://schemas.openxmlformats.org/presentationml/2006/main">
  <p:tag name="ISPRING_SLIDE_ID_2" val="{ED05A51B-4775-4122-B405-6B9D67267F30}"/>
  <p:tag name="GENSWF_ADVANCE_TIME" val="5"/>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_2" val="{1F112C9C-3743-4521-92B9-2E1191574D32}"/>
  <p:tag name="GENSWF_ADVANCE_TIME" val="5"/>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_2" val="{AE78BC44-B9E6-4EA9-9FA3-597360DF2C44}"/>
  <p:tag name="GENSWF_ADVANCE_TIME" val="5"/>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_2" val="{ACDE4D87-E3F4-464F-80BD-931D212DA78C}"/>
  <p:tag name="GENSWF_ADVANCE_TIME" val="5"/>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_2" val="{2480B801-3215-4769-8239-5731D991E21E}"/>
  <p:tag name="GENSWF_ADVANCE_TIME" val="5"/>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_2" val="{ECE460E1-149C-4FC3-8ED6-F4628D473AB1}"/>
  <p:tag name="GENSWF_ADVANCE_TIME" val="5"/>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_2" val="{DD5F4596-F9B8-49FB-B4E8-C325C40CDDD2}"/>
  <p:tag name="GENSWF_ADVANCE_TIME" val="5"/>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_2" val="{906C4DDC-15E3-4BA4-844C-AA46DF73534C}"/>
  <p:tag name="GENSWF_ADVANCE_TIME" val="5"/>
  <p:tag name="ISPRING_CUSTOM_TIMING_US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1582</TotalTime>
  <Words>2226</Words>
  <Application>Microsoft Office PowerPoint</Application>
  <PresentationFormat>Произвольный</PresentationFormat>
  <Paragraphs>448</Paragraphs>
  <Slides>22</Slides>
  <Notes>22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Параллакс</vt:lpstr>
      <vt:lpstr>Шизотипическое расстройство </vt:lpstr>
      <vt:lpstr>Основные характеристики</vt:lpstr>
      <vt:lpstr>Как в отечественной, так и в зарубежной литературе, Шизотипическому расстройству (F 21) соответствует целый ряд определений: </vt:lpstr>
      <vt:lpstr>Выделяются следующие варианты  шизотипического расстройства:</vt:lpstr>
      <vt:lpstr>F21.3 Псевдоневротическая (неврозоподобная) шизофрения </vt:lpstr>
      <vt:lpstr>Клинические критерии псевдоневротических расстройств в рамках вялотекущей шизофрении.</vt:lpstr>
      <vt:lpstr>F21.4 Псевдопсихопатическая (психопатоподобная) шизофрения</vt:lpstr>
      <vt:lpstr>Динамика течения шизотипического расстройства</vt:lpstr>
      <vt:lpstr>Псевдопсихопатические расстройства </vt:lpstr>
      <vt:lpstr>Статика псевдопсихопатических  состояний</vt:lpstr>
      <vt:lpstr>Динамика психопатоподобных расстройств  не шизофренического спектра</vt:lpstr>
      <vt:lpstr>F21.5 «Бедная симптомами» шизофрения </vt:lpstr>
      <vt:lpstr>Дифференциальная диагностика</vt:lpstr>
      <vt:lpstr>Общие аспекты лечения</vt:lpstr>
      <vt:lpstr>В ходе терапии важно учитывать средние суточные дозировки отдельных антипсихотиков.</vt:lpstr>
      <vt:lpstr>Антипсихотики распределяются по воздействию на спектр психопатологической симптоматики.</vt:lpstr>
      <vt:lpstr>При возникновении побочных экстрапирамидных эффектов, для их купирования прибегают к назначению корректоров холинолитического действия.</vt:lpstr>
      <vt:lpstr>Социально-трудовая реабилитация разделяется 3 основных этапа:</vt:lpstr>
      <vt:lpstr>Предотвращение формирования психического дефекта, явлений госпитализма. </vt:lpstr>
      <vt:lpstr>Приспособление больного к  условиям жизни в обществе и трудовой деятельности во внебольничных условиях.</vt:lpstr>
      <vt:lpstr>Более полное восстановление индивидуальной и общественной ценности пациента.</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 21</dc:title>
  <dc:creator>Протасюк Сергей</dc:creator>
  <cp:lastModifiedBy>Виталий</cp:lastModifiedBy>
  <cp:revision>110</cp:revision>
  <cp:lastPrinted>2018-06-27T05:14:00Z</cp:lastPrinted>
  <dcterms:created xsi:type="dcterms:W3CDTF">2018-06-16T09:23:02Z</dcterms:created>
  <dcterms:modified xsi:type="dcterms:W3CDTF">2019-03-05T19:08:10Z</dcterms:modified>
</cp:coreProperties>
</file>