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colors8.xml" ContentType="application/vnd.openxmlformats-officedocument.drawingml.diagramColors+xml"/>
  <Override PartName="/ppt/notesSlides/notesSlide2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13.xml" ContentType="application/vnd.openxmlformats-officedocument.presentationml.notesSlide+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colors7.xml" ContentType="application/vnd.openxmlformats-officedocument.drawingml.diagramColors+xml"/>
  <Override PartName="/ppt/notesSlides/notesSlide20.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quickStyle8.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0" r:id="rId6"/>
    <p:sldId id="261" r:id="rId7"/>
    <p:sldId id="262" r:id="rId8"/>
    <p:sldId id="281" r:id="rId9"/>
    <p:sldId id="264" r:id="rId10"/>
    <p:sldId id="265" r:id="rId11"/>
    <p:sldId id="276" r:id="rId12"/>
    <p:sldId id="277" r:id="rId13"/>
    <p:sldId id="278" r:id="rId14"/>
    <p:sldId id="279" r:id="rId15"/>
    <p:sldId id="280" r:id="rId16"/>
    <p:sldId id="282" r:id="rId17"/>
    <p:sldId id="283" r:id="rId18"/>
    <p:sldId id="266" r:id="rId19"/>
    <p:sldId id="267" r:id="rId20"/>
    <p:sldId id="268" r:id="rId21"/>
    <p:sldId id="275" r:id="rId22"/>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48148" autoAdjust="0"/>
  </p:normalViewPr>
  <p:slideViewPr>
    <p:cSldViewPr snapToGrid="0">
      <p:cViewPr varScale="1">
        <p:scale>
          <a:sx n="54" d="100"/>
          <a:sy n="54" d="100"/>
        </p:scale>
        <p:origin x="-2718"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617AB0-D01A-4AD8-9D43-09DBC3AA85D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6A24D9A1-17FA-4DBE-9159-5AC871C63142}">
      <dgm:prSet/>
      <dgm:spPr/>
      <dgm:t>
        <a:bodyPr/>
        <a:lstStyle/>
        <a:p>
          <a:pPr rtl="0"/>
          <a:r>
            <a:rPr lang="ru-RU" b="0" i="0" smtClean="0"/>
            <a:t>Коммоция (сотрясение); </a:t>
          </a:r>
          <a:endParaRPr lang="ru-RU" b="0" i="0"/>
        </a:p>
      </dgm:t>
    </dgm:pt>
    <dgm:pt modelId="{D2587289-08F7-40CD-8E38-CF998D36E016}" type="parTrans" cxnId="{3541E270-51CC-4B42-8E01-F2DF83E72DD2}">
      <dgm:prSet/>
      <dgm:spPr/>
      <dgm:t>
        <a:bodyPr/>
        <a:lstStyle/>
        <a:p>
          <a:endParaRPr lang="ru-RU"/>
        </a:p>
      </dgm:t>
    </dgm:pt>
    <dgm:pt modelId="{5E61BACD-C8AD-43BA-A77E-1AE5F8899B1C}" type="sibTrans" cxnId="{3541E270-51CC-4B42-8E01-F2DF83E72DD2}">
      <dgm:prSet/>
      <dgm:spPr/>
      <dgm:t>
        <a:bodyPr/>
        <a:lstStyle/>
        <a:p>
          <a:endParaRPr lang="ru-RU"/>
        </a:p>
      </dgm:t>
    </dgm:pt>
    <dgm:pt modelId="{6EE2B6BD-6171-4A6E-A6E3-DEA84D46CF83}">
      <dgm:prSet/>
      <dgm:spPr/>
      <dgm:t>
        <a:bodyPr/>
        <a:lstStyle/>
        <a:p>
          <a:pPr rtl="0"/>
          <a:r>
            <a:rPr lang="ru-RU" b="0" i="0" smtClean="0"/>
            <a:t>Контузия (ушиб); </a:t>
          </a:r>
          <a:endParaRPr lang="ru-RU"/>
        </a:p>
      </dgm:t>
    </dgm:pt>
    <dgm:pt modelId="{D17B82B5-B9F7-47F8-B264-2055F6C85924}" type="parTrans" cxnId="{EC2A4D96-F776-447D-9B0B-3F1E5AE99D96}">
      <dgm:prSet/>
      <dgm:spPr/>
      <dgm:t>
        <a:bodyPr/>
        <a:lstStyle/>
        <a:p>
          <a:endParaRPr lang="ru-RU"/>
        </a:p>
      </dgm:t>
    </dgm:pt>
    <dgm:pt modelId="{DD80A303-79F8-4C10-B03F-FC09D93CDC70}" type="sibTrans" cxnId="{EC2A4D96-F776-447D-9B0B-3F1E5AE99D96}">
      <dgm:prSet/>
      <dgm:spPr/>
      <dgm:t>
        <a:bodyPr/>
        <a:lstStyle/>
        <a:p>
          <a:endParaRPr lang="ru-RU"/>
        </a:p>
      </dgm:t>
    </dgm:pt>
    <dgm:pt modelId="{DB117B1E-B174-4F0A-A94B-4FB73270A000}">
      <dgm:prSet/>
      <dgm:spPr/>
      <dgm:t>
        <a:bodyPr/>
        <a:lstStyle/>
        <a:p>
          <a:pPr rtl="0"/>
          <a:r>
            <a:rPr lang="ru-RU" b="0" i="0" dirty="0" smtClean="0"/>
            <a:t>Компрессия (сдавление);</a:t>
          </a:r>
          <a:endParaRPr lang="ru-RU" dirty="0"/>
        </a:p>
      </dgm:t>
    </dgm:pt>
    <dgm:pt modelId="{71CEC2AE-74DD-4B46-8E49-E28463A85347}" type="parTrans" cxnId="{880FD654-53F2-4B56-89D1-5847F1A405BB}">
      <dgm:prSet/>
      <dgm:spPr/>
      <dgm:t>
        <a:bodyPr/>
        <a:lstStyle/>
        <a:p>
          <a:endParaRPr lang="ru-RU"/>
        </a:p>
      </dgm:t>
    </dgm:pt>
    <dgm:pt modelId="{48D64600-B7A6-43D7-BD3E-E158443DF1FB}" type="sibTrans" cxnId="{880FD654-53F2-4B56-89D1-5847F1A405BB}">
      <dgm:prSet/>
      <dgm:spPr/>
      <dgm:t>
        <a:bodyPr/>
        <a:lstStyle/>
        <a:p>
          <a:endParaRPr lang="ru-RU"/>
        </a:p>
      </dgm:t>
    </dgm:pt>
    <dgm:pt modelId="{D16D2996-C97F-4F33-B3AE-CDBEAFB57B2C}">
      <dgm:prSet/>
      <dgm:spPr/>
      <dgm:t>
        <a:bodyPr/>
        <a:lstStyle/>
        <a:p>
          <a:pPr rtl="0"/>
          <a:r>
            <a:rPr lang="ru-RU" b="0" i="0" smtClean="0"/>
            <a:t>Контузия (баротравма).</a:t>
          </a:r>
          <a:endParaRPr lang="ru-RU"/>
        </a:p>
      </dgm:t>
    </dgm:pt>
    <dgm:pt modelId="{68A94D73-F3C7-4811-A815-FE96D7456732}" type="parTrans" cxnId="{26096FEC-8B0B-4902-9D6D-1671FF1F06B4}">
      <dgm:prSet/>
      <dgm:spPr/>
      <dgm:t>
        <a:bodyPr/>
        <a:lstStyle/>
        <a:p>
          <a:endParaRPr lang="ru-RU"/>
        </a:p>
      </dgm:t>
    </dgm:pt>
    <dgm:pt modelId="{9F476D78-2AEB-4368-A6AE-E18DFDE842A4}" type="sibTrans" cxnId="{26096FEC-8B0B-4902-9D6D-1671FF1F06B4}">
      <dgm:prSet/>
      <dgm:spPr/>
      <dgm:t>
        <a:bodyPr/>
        <a:lstStyle/>
        <a:p>
          <a:endParaRPr lang="ru-RU"/>
        </a:p>
      </dgm:t>
    </dgm:pt>
    <dgm:pt modelId="{84961ACA-14D8-4F40-9F01-6787ED3570D8}" type="pres">
      <dgm:prSet presAssocID="{5E617AB0-D01A-4AD8-9D43-09DBC3AA85DE}" presName="linear" presStyleCnt="0">
        <dgm:presLayoutVars>
          <dgm:animLvl val="lvl"/>
          <dgm:resizeHandles val="exact"/>
        </dgm:presLayoutVars>
      </dgm:prSet>
      <dgm:spPr/>
      <dgm:t>
        <a:bodyPr/>
        <a:lstStyle/>
        <a:p>
          <a:endParaRPr lang="ru-RU"/>
        </a:p>
      </dgm:t>
    </dgm:pt>
    <dgm:pt modelId="{D1F9FDDD-5D7C-4DAB-933D-89EF31C46D3B}" type="pres">
      <dgm:prSet presAssocID="{6A24D9A1-17FA-4DBE-9159-5AC871C63142}" presName="parentText" presStyleLbl="node1" presStyleIdx="0" presStyleCnt="4">
        <dgm:presLayoutVars>
          <dgm:chMax val="0"/>
          <dgm:bulletEnabled val="1"/>
        </dgm:presLayoutVars>
      </dgm:prSet>
      <dgm:spPr/>
      <dgm:t>
        <a:bodyPr/>
        <a:lstStyle/>
        <a:p>
          <a:endParaRPr lang="ru-RU"/>
        </a:p>
      </dgm:t>
    </dgm:pt>
    <dgm:pt modelId="{9C65D363-677C-41CA-83DD-BB3C5C48D108}" type="pres">
      <dgm:prSet presAssocID="{5E61BACD-C8AD-43BA-A77E-1AE5F8899B1C}" presName="spacer" presStyleCnt="0"/>
      <dgm:spPr/>
    </dgm:pt>
    <dgm:pt modelId="{8D202F3F-BBB4-4F2A-B119-BA846DD190B8}" type="pres">
      <dgm:prSet presAssocID="{6EE2B6BD-6171-4A6E-A6E3-DEA84D46CF83}" presName="parentText" presStyleLbl="node1" presStyleIdx="1" presStyleCnt="4">
        <dgm:presLayoutVars>
          <dgm:chMax val="0"/>
          <dgm:bulletEnabled val="1"/>
        </dgm:presLayoutVars>
      </dgm:prSet>
      <dgm:spPr/>
      <dgm:t>
        <a:bodyPr/>
        <a:lstStyle/>
        <a:p>
          <a:endParaRPr lang="ru-RU"/>
        </a:p>
      </dgm:t>
    </dgm:pt>
    <dgm:pt modelId="{367B4680-AFE4-4C44-A658-28E143326C82}" type="pres">
      <dgm:prSet presAssocID="{DD80A303-79F8-4C10-B03F-FC09D93CDC70}" presName="spacer" presStyleCnt="0"/>
      <dgm:spPr/>
    </dgm:pt>
    <dgm:pt modelId="{8983A629-685B-4BD6-ADC8-303692D0A99D}" type="pres">
      <dgm:prSet presAssocID="{DB117B1E-B174-4F0A-A94B-4FB73270A000}" presName="parentText" presStyleLbl="node1" presStyleIdx="2" presStyleCnt="4">
        <dgm:presLayoutVars>
          <dgm:chMax val="0"/>
          <dgm:bulletEnabled val="1"/>
        </dgm:presLayoutVars>
      </dgm:prSet>
      <dgm:spPr/>
      <dgm:t>
        <a:bodyPr/>
        <a:lstStyle/>
        <a:p>
          <a:endParaRPr lang="ru-RU"/>
        </a:p>
      </dgm:t>
    </dgm:pt>
    <dgm:pt modelId="{85D98599-1E53-451C-A0F3-4F41B9EAEE0F}" type="pres">
      <dgm:prSet presAssocID="{48D64600-B7A6-43D7-BD3E-E158443DF1FB}" presName="spacer" presStyleCnt="0"/>
      <dgm:spPr/>
    </dgm:pt>
    <dgm:pt modelId="{60CC0D1B-805B-4915-AD41-4ACC2E77AA19}" type="pres">
      <dgm:prSet presAssocID="{D16D2996-C97F-4F33-B3AE-CDBEAFB57B2C}" presName="parentText" presStyleLbl="node1" presStyleIdx="3" presStyleCnt="4">
        <dgm:presLayoutVars>
          <dgm:chMax val="0"/>
          <dgm:bulletEnabled val="1"/>
        </dgm:presLayoutVars>
      </dgm:prSet>
      <dgm:spPr/>
      <dgm:t>
        <a:bodyPr/>
        <a:lstStyle/>
        <a:p>
          <a:endParaRPr lang="ru-RU"/>
        </a:p>
      </dgm:t>
    </dgm:pt>
  </dgm:ptLst>
  <dgm:cxnLst>
    <dgm:cxn modelId="{3541E270-51CC-4B42-8E01-F2DF83E72DD2}" srcId="{5E617AB0-D01A-4AD8-9D43-09DBC3AA85DE}" destId="{6A24D9A1-17FA-4DBE-9159-5AC871C63142}" srcOrd="0" destOrd="0" parTransId="{D2587289-08F7-40CD-8E38-CF998D36E016}" sibTransId="{5E61BACD-C8AD-43BA-A77E-1AE5F8899B1C}"/>
    <dgm:cxn modelId="{EC2A4D96-F776-447D-9B0B-3F1E5AE99D96}" srcId="{5E617AB0-D01A-4AD8-9D43-09DBC3AA85DE}" destId="{6EE2B6BD-6171-4A6E-A6E3-DEA84D46CF83}" srcOrd="1" destOrd="0" parTransId="{D17B82B5-B9F7-47F8-B264-2055F6C85924}" sibTransId="{DD80A303-79F8-4C10-B03F-FC09D93CDC70}"/>
    <dgm:cxn modelId="{880FD654-53F2-4B56-89D1-5847F1A405BB}" srcId="{5E617AB0-D01A-4AD8-9D43-09DBC3AA85DE}" destId="{DB117B1E-B174-4F0A-A94B-4FB73270A000}" srcOrd="2" destOrd="0" parTransId="{71CEC2AE-74DD-4B46-8E49-E28463A85347}" sibTransId="{48D64600-B7A6-43D7-BD3E-E158443DF1FB}"/>
    <dgm:cxn modelId="{EDEAFAE3-BCD7-42EF-9171-1DE9F0E756D2}" type="presOf" srcId="{5E617AB0-D01A-4AD8-9D43-09DBC3AA85DE}" destId="{84961ACA-14D8-4F40-9F01-6787ED3570D8}" srcOrd="0" destOrd="0" presId="urn:microsoft.com/office/officeart/2005/8/layout/vList2"/>
    <dgm:cxn modelId="{B2F9D02C-88BB-455F-B162-B2364F6E7D98}" type="presOf" srcId="{DB117B1E-B174-4F0A-A94B-4FB73270A000}" destId="{8983A629-685B-4BD6-ADC8-303692D0A99D}" srcOrd="0" destOrd="0" presId="urn:microsoft.com/office/officeart/2005/8/layout/vList2"/>
    <dgm:cxn modelId="{FA3ACCE8-D294-4F66-B037-216BBCB3A058}" type="presOf" srcId="{6EE2B6BD-6171-4A6E-A6E3-DEA84D46CF83}" destId="{8D202F3F-BBB4-4F2A-B119-BA846DD190B8}" srcOrd="0" destOrd="0" presId="urn:microsoft.com/office/officeart/2005/8/layout/vList2"/>
    <dgm:cxn modelId="{26096FEC-8B0B-4902-9D6D-1671FF1F06B4}" srcId="{5E617AB0-D01A-4AD8-9D43-09DBC3AA85DE}" destId="{D16D2996-C97F-4F33-B3AE-CDBEAFB57B2C}" srcOrd="3" destOrd="0" parTransId="{68A94D73-F3C7-4811-A815-FE96D7456732}" sibTransId="{9F476D78-2AEB-4368-A6AE-E18DFDE842A4}"/>
    <dgm:cxn modelId="{C887F422-A5E9-4A07-BE67-DB206F811EF3}" type="presOf" srcId="{D16D2996-C97F-4F33-B3AE-CDBEAFB57B2C}" destId="{60CC0D1B-805B-4915-AD41-4ACC2E77AA19}" srcOrd="0" destOrd="0" presId="urn:microsoft.com/office/officeart/2005/8/layout/vList2"/>
    <dgm:cxn modelId="{B3110692-E967-431C-8E03-F347E737DF87}" type="presOf" srcId="{6A24D9A1-17FA-4DBE-9159-5AC871C63142}" destId="{D1F9FDDD-5D7C-4DAB-933D-89EF31C46D3B}" srcOrd="0" destOrd="0" presId="urn:microsoft.com/office/officeart/2005/8/layout/vList2"/>
    <dgm:cxn modelId="{B9CEC1FC-AF5A-49FC-ACC7-DC2F31148148}" type="presParOf" srcId="{84961ACA-14D8-4F40-9F01-6787ED3570D8}" destId="{D1F9FDDD-5D7C-4DAB-933D-89EF31C46D3B}" srcOrd="0" destOrd="0" presId="urn:microsoft.com/office/officeart/2005/8/layout/vList2"/>
    <dgm:cxn modelId="{0578C753-24F5-4286-B0EF-387308D5A632}" type="presParOf" srcId="{84961ACA-14D8-4F40-9F01-6787ED3570D8}" destId="{9C65D363-677C-41CA-83DD-BB3C5C48D108}" srcOrd="1" destOrd="0" presId="urn:microsoft.com/office/officeart/2005/8/layout/vList2"/>
    <dgm:cxn modelId="{FA257C72-1291-4A72-A180-12A43845EABD}" type="presParOf" srcId="{84961ACA-14D8-4F40-9F01-6787ED3570D8}" destId="{8D202F3F-BBB4-4F2A-B119-BA846DD190B8}" srcOrd="2" destOrd="0" presId="urn:microsoft.com/office/officeart/2005/8/layout/vList2"/>
    <dgm:cxn modelId="{1CD759B1-E7F4-49DF-A6C6-035626801825}" type="presParOf" srcId="{84961ACA-14D8-4F40-9F01-6787ED3570D8}" destId="{367B4680-AFE4-4C44-A658-28E143326C82}" srcOrd="3" destOrd="0" presId="urn:microsoft.com/office/officeart/2005/8/layout/vList2"/>
    <dgm:cxn modelId="{9E8E4327-C66B-4A3F-A125-83FB39CAE139}" type="presParOf" srcId="{84961ACA-14D8-4F40-9F01-6787ED3570D8}" destId="{8983A629-685B-4BD6-ADC8-303692D0A99D}" srcOrd="4" destOrd="0" presId="urn:microsoft.com/office/officeart/2005/8/layout/vList2"/>
    <dgm:cxn modelId="{20406670-F825-4E7C-B193-0DD41E28A62C}" type="presParOf" srcId="{84961ACA-14D8-4F40-9F01-6787ED3570D8}" destId="{85D98599-1E53-451C-A0F3-4F41B9EAEE0F}" srcOrd="5" destOrd="0" presId="urn:microsoft.com/office/officeart/2005/8/layout/vList2"/>
    <dgm:cxn modelId="{9F163892-E037-435E-AB0B-A1840A1D21F4}" type="presParOf" srcId="{84961ACA-14D8-4F40-9F01-6787ED3570D8}" destId="{60CC0D1B-805B-4915-AD41-4ACC2E77AA19}" srcOrd="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F9B05A-0D1B-4AD5-866A-70E0DE25BF4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7CDC72FC-8502-4BE2-BDC1-07C355DF9BEF}">
      <dgm:prSet/>
      <dgm:spPr/>
      <dgm:t>
        <a:bodyPr/>
        <a:lstStyle/>
        <a:p>
          <a:pPr rtl="0"/>
          <a:r>
            <a:rPr lang="ru-RU" b="0" i="0" smtClean="0"/>
            <a:t>1. Начальную (хаотическую по Бурденко Н.Н.) - от начала травмы до прояснения сознания; "хаотическая" - потому что судьба человека остаётся пока ещё непонятной. </a:t>
          </a:r>
          <a:endParaRPr lang="ru-RU"/>
        </a:p>
      </dgm:t>
    </dgm:pt>
    <dgm:pt modelId="{63604D2D-8568-4DAE-A0CD-ED68CE405BE8}" type="parTrans" cxnId="{4585C994-C408-4B2B-970E-4114C6A172CC}">
      <dgm:prSet/>
      <dgm:spPr/>
      <dgm:t>
        <a:bodyPr/>
        <a:lstStyle/>
        <a:p>
          <a:endParaRPr lang="ru-RU"/>
        </a:p>
      </dgm:t>
    </dgm:pt>
    <dgm:pt modelId="{C95B35EE-A5DB-4B62-B9D4-3BA567C34B03}" type="sibTrans" cxnId="{4585C994-C408-4B2B-970E-4114C6A172CC}">
      <dgm:prSet/>
      <dgm:spPr/>
      <dgm:t>
        <a:bodyPr/>
        <a:lstStyle/>
        <a:p>
          <a:endParaRPr lang="ru-RU"/>
        </a:p>
      </dgm:t>
    </dgm:pt>
    <dgm:pt modelId="{5CD43BE9-4D41-4B02-9CE4-20C4835A0FE3}">
      <dgm:prSet/>
      <dgm:spPr/>
      <dgm:t>
        <a:bodyPr/>
        <a:lstStyle/>
        <a:p>
          <a:pPr rtl="0"/>
          <a:r>
            <a:rPr lang="ru-RU" b="0" i="0" smtClean="0"/>
            <a:t>2. Острую стадию - от момента прояснения сознания, до выписки больного из стационара, больничного листа. </a:t>
          </a:r>
          <a:endParaRPr lang="ru-RU"/>
        </a:p>
      </dgm:t>
    </dgm:pt>
    <dgm:pt modelId="{004D85D7-9D32-4BE1-84C9-B917633A09DF}" type="parTrans" cxnId="{80E9AC67-6DD3-4664-9720-9749AC43CEDA}">
      <dgm:prSet/>
      <dgm:spPr/>
      <dgm:t>
        <a:bodyPr/>
        <a:lstStyle/>
        <a:p>
          <a:endParaRPr lang="ru-RU"/>
        </a:p>
      </dgm:t>
    </dgm:pt>
    <dgm:pt modelId="{6FF7E090-60D9-4D40-AB34-825CB12B123A}" type="sibTrans" cxnId="{80E9AC67-6DD3-4664-9720-9749AC43CEDA}">
      <dgm:prSet/>
      <dgm:spPr/>
      <dgm:t>
        <a:bodyPr/>
        <a:lstStyle/>
        <a:p>
          <a:endParaRPr lang="ru-RU"/>
        </a:p>
      </dgm:t>
    </dgm:pt>
    <dgm:pt modelId="{9556E710-CA73-40ED-855D-ED808CA637C5}">
      <dgm:prSet/>
      <dgm:spPr/>
      <dgm:t>
        <a:bodyPr/>
        <a:lstStyle/>
        <a:p>
          <a:pPr rtl="0"/>
          <a:r>
            <a:rPr lang="ru-RU" b="0" i="0" smtClean="0"/>
            <a:t>3. Позднюю стадию (довольно условное понятие) - для лёгких ЧМТ от момента выписки с больничного листа в течение года, для более тяжёлых случаев до двух лет. </a:t>
          </a:r>
          <a:endParaRPr lang="ru-RU"/>
        </a:p>
      </dgm:t>
    </dgm:pt>
    <dgm:pt modelId="{92B8080B-2D8E-471D-B0CC-5DB4C97F6D31}" type="parTrans" cxnId="{7B5B977D-7A00-4685-AC96-B399BA652B6F}">
      <dgm:prSet/>
      <dgm:spPr/>
      <dgm:t>
        <a:bodyPr/>
        <a:lstStyle/>
        <a:p>
          <a:endParaRPr lang="ru-RU"/>
        </a:p>
      </dgm:t>
    </dgm:pt>
    <dgm:pt modelId="{BA479F79-B6B0-4244-BFCF-AF12ABA85E41}" type="sibTrans" cxnId="{7B5B977D-7A00-4685-AC96-B399BA652B6F}">
      <dgm:prSet/>
      <dgm:spPr/>
      <dgm:t>
        <a:bodyPr/>
        <a:lstStyle/>
        <a:p>
          <a:endParaRPr lang="ru-RU"/>
        </a:p>
      </dgm:t>
    </dgm:pt>
    <dgm:pt modelId="{D44AA9F2-BED6-43CF-8B5B-5343EEE3C375}">
      <dgm:prSet/>
      <dgm:spPr/>
      <dgm:t>
        <a:bodyPr/>
        <a:lstStyle/>
        <a:p>
          <a:pPr rtl="0"/>
          <a:r>
            <a:rPr lang="ru-RU" b="0" i="0" smtClean="0"/>
            <a:t>4. Отдалённый период ЧМТ - до конца жизни человека.</a:t>
          </a:r>
          <a:endParaRPr lang="ru-RU"/>
        </a:p>
      </dgm:t>
    </dgm:pt>
    <dgm:pt modelId="{07914A65-5525-47E3-95C6-F1FBC79341C5}" type="parTrans" cxnId="{6B34BF68-6E08-4635-BAA9-541A9931FD66}">
      <dgm:prSet/>
      <dgm:spPr/>
      <dgm:t>
        <a:bodyPr/>
        <a:lstStyle/>
        <a:p>
          <a:endParaRPr lang="ru-RU"/>
        </a:p>
      </dgm:t>
    </dgm:pt>
    <dgm:pt modelId="{DEB63D2E-E79D-45C9-A132-C738096A9F2D}" type="sibTrans" cxnId="{6B34BF68-6E08-4635-BAA9-541A9931FD66}">
      <dgm:prSet/>
      <dgm:spPr/>
      <dgm:t>
        <a:bodyPr/>
        <a:lstStyle/>
        <a:p>
          <a:endParaRPr lang="ru-RU"/>
        </a:p>
      </dgm:t>
    </dgm:pt>
    <dgm:pt modelId="{145D85D6-8E35-410D-9944-3CB8DC38D24B}" type="pres">
      <dgm:prSet presAssocID="{3EF9B05A-0D1B-4AD5-866A-70E0DE25BF42}" presName="linear" presStyleCnt="0">
        <dgm:presLayoutVars>
          <dgm:animLvl val="lvl"/>
          <dgm:resizeHandles val="exact"/>
        </dgm:presLayoutVars>
      </dgm:prSet>
      <dgm:spPr/>
      <dgm:t>
        <a:bodyPr/>
        <a:lstStyle/>
        <a:p>
          <a:endParaRPr lang="ru-RU"/>
        </a:p>
      </dgm:t>
    </dgm:pt>
    <dgm:pt modelId="{0FAB9A37-B2C4-4823-A752-F566140B38E9}" type="pres">
      <dgm:prSet presAssocID="{7CDC72FC-8502-4BE2-BDC1-07C355DF9BEF}" presName="parentText" presStyleLbl="node1" presStyleIdx="0" presStyleCnt="4">
        <dgm:presLayoutVars>
          <dgm:chMax val="0"/>
          <dgm:bulletEnabled val="1"/>
        </dgm:presLayoutVars>
      </dgm:prSet>
      <dgm:spPr/>
      <dgm:t>
        <a:bodyPr/>
        <a:lstStyle/>
        <a:p>
          <a:endParaRPr lang="ru-RU"/>
        </a:p>
      </dgm:t>
    </dgm:pt>
    <dgm:pt modelId="{821D2ACB-6505-4550-9350-D7E622430C8E}" type="pres">
      <dgm:prSet presAssocID="{C95B35EE-A5DB-4B62-B9D4-3BA567C34B03}" presName="spacer" presStyleCnt="0"/>
      <dgm:spPr/>
    </dgm:pt>
    <dgm:pt modelId="{D8045DA3-BC86-4C42-98A5-D447B4AB7897}" type="pres">
      <dgm:prSet presAssocID="{5CD43BE9-4D41-4B02-9CE4-20C4835A0FE3}" presName="parentText" presStyleLbl="node1" presStyleIdx="1" presStyleCnt="4">
        <dgm:presLayoutVars>
          <dgm:chMax val="0"/>
          <dgm:bulletEnabled val="1"/>
        </dgm:presLayoutVars>
      </dgm:prSet>
      <dgm:spPr/>
      <dgm:t>
        <a:bodyPr/>
        <a:lstStyle/>
        <a:p>
          <a:endParaRPr lang="ru-RU"/>
        </a:p>
      </dgm:t>
    </dgm:pt>
    <dgm:pt modelId="{AD3A4696-7D1C-41F8-A2C5-5ED84F0B2026}" type="pres">
      <dgm:prSet presAssocID="{6FF7E090-60D9-4D40-AB34-825CB12B123A}" presName="spacer" presStyleCnt="0"/>
      <dgm:spPr/>
    </dgm:pt>
    <dgm:pt modelId="{82C0FA10-ED7F-440A-90D8-C6FDA99B4C91}" type="pres">
      <dgm:prSet presAssocID="{9556E710-CA73-40ED-855D-ED808CA637C5}" presName="parentText" presStyleLbl="node1" presStyleIdx="2" presStyleCnt="4">
        <dgm:presLayoutVars>
          <dgm:chMax val="0"/>
          <dgm:bulletEnabled val="1"/>
        </dgm:presLayoutVars>
      </dgm:prSet>
      <dgm:spPr/>
      <dgm:t>
        <a:bodyPr/>
        <a:lstStyle/>
        <a:p>
          <a:endParaRPr lang="ru-RU"/>
        </a:p>
      </dgm:t>
    </dgm:pt>
    <dgm:pt modelId="{BBEC084E-75DA-4395-89A5-33F405F905B4}" type="pres">
      <dgm:prSet presAssocID="{BA479F79-B6B0-4244-BFCF-AF12ABA85E41}" presName="spacer" presStyleCnt="0"/>
      <dgm:spPr/>
    </dgm:pt>
    <dgm:pt modelId="{06B7917A-E854-4E23-AE74-BCFA5DD0792F}" type="pres">
      <dgm:prSet presAssocID="{D44AA9F2-BED6-43CF-8B5B-5343EEE3C375}" presName="parentText" presStyleLbl="node1" presStyleIdx="3" presStyleCnt="4">
        <dgm:presLayoutVars>
          <dgm:chMax val="0"/>
          <dgm:bulletEnabled val="1"/>
        </dgm:presLayoutVars>
      </dgm:prSet>
      <dgm:spPr/>
      <dgm:t>
        <a:bodyPr/>
        <a:lstStyle/>
        <a:p>
          <a:endParaRPr lang="ru-RU"/>
        </a:p>
      </dgm:t>
    </dgm:pt>
  </dgm:ptLst>
  <dgm:cxnLst>
    <dgm:cxn modelId="{1F4A5078-F4B1-492F-BD7C-D43BC5D3106B}" type="presOf" srcId="{9556E710-CA73-40ED-855D-ED808CA637C5}" destId="{82C0FA10-ED7F-440A-90D8-C6FDA99B4C91}" srcOrd="0" destOrd="0" presId="urn:microsoft.com/office/officeart/2005/8/layout/vList2"/>
    <dgm:cxn modelId="{8AD82A17-4A59-4497-B96F-11DAC49CC4B5}" type="presOf" srcId="{3EF9B05A-0D1B-4AD5-866A-70E0DE25BF42}" destId="{145D85D6-8E35-410D-9944-3CB8DC38D24B}" srcOrd="0" destOrd="0" presId="urn:microsoft.com/office/officeart/2005/8/layout/vList2"/>
    <dgm:cxn modelId="{7B5B977D-7A00-4685-AC96-B399BA652B6F}" srcId="{3EF9B05A-0D1B-4AD5-866A-70E0DE25BF42}" destId="{9556E710-CA73-40ED-855D-ED808CA637C5}" srcOrd="2" destOrd="0" parTransId="{92B8080B-2D8E-471D-B0CC-5DB4C97F6D31}" sibTransId="{BA479F79-B6B0-4244-BFCF-AF12ABA85E41}"/>
    <dgm:cxn modelId="{80E9AC67-6DD3-4664-9720-9749AC43CEDA}" srcId="{3EF9B05A-0D1B-4AD5-866A-70E0DE25BF42}" destId="{5CD43BE9-4D41-4B02-9CE4-20C4835A0FE3}" srcOrd="1" destOrd="0" parTransId="{004D85D7-9D32-4BE1-84C9-B917633A09DF}" sibTransId="{6FF7E090-60D9-4D40-AB34-825CB12B123A}"/>
    <dgm:cxn modelId="{6B34BF68-6E08-4635-BAA9-541A9931FD66}" srcId="{3EF9B05A-0D1B-4AD5-866A-70E0DE25BF42}" destId="{D44AA9F2-BED6-43CF-8B5B-5343EEE3C375}" srcOrd="3" destOrd="0" parTransId="{07914A65-5525-47E3-95C6-F1FBC79341C5}" sibTransId="{DEB63D2E-E79D-45C9-A132-C738096A9F2D}"/>
    <dgm:cxn modelId="{4585C994-C408-4B2B-970E-4114C6A172CC}" srcId="{3EF9B05A-0D1B-4AD5-866A-70E0DE25BF42}" destId="{7CDC72FC-8502-4BE2-BDC1-07C355DF9BEF}" srcOrd="0" destOrd="0" parTransId="{63604D2D-8568-4DAE-A0CD-ED68CE405BE8}" sibTransId="{C95B35EE-A5DB-4B62-B9D4-3BA567C34B03}"/>
    <dgm:cxn modelId="{07BD86EA-9F0C-4EB5-92B4-5F1E7F115617}" type="presOf" srcId="{7CDC72FC-8502-4BE2-BDC1-07C355DF9BEF}" destId="{0FAB9A37-B2C4-4823-A752-F566140B38E9}" srcOrd="0" destOrd="0" presId="urn:microsoft.com/office/officeart/2005/8/layout/vList2"/>
    <dgm:cxn modelId="{4A32744D-C026-49B8-8982-EFA6D152189D}" type="presOf" srcId="{D44AA9F2-BED6-43CF-8B5B-5343EEE3C375}" destId="{06B7917A-E854-4E23-AE74-BCFA5DD0792F}" srcOrd="0" destOrd="0" presId="urn:microsoft.com/office/officeart/2005/8/layout/vList2"/>
    <dgm:cxn modelId="{AA321FB3-8EE5-4224-8388-95518A3F7562}" type="presOf" srcId="{5CD43BE9-4D41-4B02-9CE4-20C4835A0FE3}" destId="{D8045DA3-BC86-4C42-98A5-D447B4AB7897}" srcOrd="0" destOrd="0" presId="urn:microsoft.com/office/officeart/2005/8/layout/vList2"/>
    <dgm:cxn modelId="{A2E26EFC-B232-46CF-9065-E05E2E27C6BA}" type="presParOf" srcId="{145D85D6-8E35-410D-9944-3CB8DC38D24B}" destId="{0FAB9A37-B2C4-4823-A752-F566140B38E9}" srcOrd="0" destOrd="0" presId="urn:microsoft.com/office/officeart/2005/8/layout/vList2"/>
    <dgm:cxn modelId="{300BC103-C096-44DB-A00F-27B70F6E447B}" type="presParOf" srcId="{145D85D6-8E35-410D-9944-3CB8DC38D24B}" destId="{821D2ACB-6505-4550-9350-D7E622430C8E}" srcOrd="1" destOrd="0" presId="urn:microsoft.com/office/officeart/2005/8/layout/vList2"/>
    <dgm:cxn modelId="{D15044DB-9B1C-4200-A2F6-DAFFFB6162B6}" type="presParOf" srcId="{145D85D6-8E35-410D-9944-3CB8DC38D24B}" destId="{D8045DA3-BC86-4C42-98A5-D447B4AB7897}" srcOrd="2" destOrd="0" presId="urn:microsoft.com/office/officeart/2005/8/layout/vList2"/>
    <dgm:cxn modelId="{031AADBC-4557-4B89-81AA-5B6E1CB2A7AD}" type="presParOf" srcId="{145D85D6-8E35-410D-9944-3CB8DC38D24B}" destId="{AD3A4696-7D1C-41F8-A2C5-5ED84F0B2026}" srcOrd="3" destOrd="0" presId="urn:microsoft.com/office/officeart/2005/8/layout/vList2"/>
    <dgm:cxn modelId="{4DEF0173-B32F-456E-B009-03C6DA73B13A}" type="presParOf" srcId="{145D85D6-8E35-410D-9944-3CB8DC38D24B}" destId="{82C0FA10-ED7F-440A-90D8-C6FDA99B4C91}" srcOrd="4" destOrd="0" presId="urn:microsoft.com/office/officeart/2005/8/layout/vList2"/>
    <dgm:cxn modelId="{E8B323D9-22DA-4396-B741-24ABA43CFC63}" type="presParOf" srcId="{145D85D6-8E35-410D-9944-3CB8DC38D24B}" destId="{BBEC084E-75DA-4395-89A5-33F405F905B4}" srcOrd="5" destOrd="0" presId="urn:microsoft.com/office/officeart/2005/8/layout/vList2"/>
    <dgm:cxn modelId="{EBCBB39B-6C1A-4C66-B99F-F0127FF5B285}" type="presParOf" srcId="{145D85D6-8E35-410D-9944-3CB8DC38D24B}" destId="{06B7917A-E854-4E23-AE74-BCFA5DD0792F}" srcOrd="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5A4AC8-E757-45DA-9B5A-7876AADA09F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281CC383-33C6-41FF-9D15-9DFCE4558E73}">
      <dgm:prSet/>
      <dgm:spPr/>
      <dgm:t>
        <a:bodyPr/>
        <a:lstStyle/>
        <a:p>
          <a:pPr rtl="0"/>
          <a:r>
            <a:rPr lang="ru-RU" dirty="0" smtClean="0"/>
            <a:t>Легкие</a:t>
          </a:r>
          <a:endParaRPr lang="ru-RU" dirty="0"/>
        </a:p>
      </dgm:t>
    </dgm:pt>
    <dgm:pt modelId="{7C3C849D-5CAA-46F6-A4E6-7375B440F793}" type="parTrans" cxnId="{D6E9FB99-73A5-4121-8CD1-FE67CB8444BC}">
      <dgm:prSet/>
      <dgm:spPr/>
      <dgm:t>
        <a:bodyPr/>
        <a:lstStyle/>
        <a:p>
          <a:endParaRPr lang="ru-RU"/>
        </a:p>
      </dgm:t>
    </dgm:pt>
    <dgm:pt modelId="{E4B2CEB0-D4D8-46B8-B269-6790D1A704CB}" type="sibTrans" cxnId="{D6E9FB99-73A5-4121-8CD1-FE67CB8444BC}">
      <dgm:prSet/>
      <dgm:spPr/>
      <dgm:t>
        <a:bodyPr/>
        <a:lstStyle/>
        <a:p>
          <a:endParaRPr lang="ru-RU"/>
        </a:p>
      </dgm:t>
    </dgm:pt>
    <dgm:pt modelId="{1A7B078E-4F1D-4228-8D0C-FBD44BADA249}">
      <dgm:prSet/>
      <dgm:spPr/>
      <dgm:t>
        <a:bodyPr/>
        <a:lstStyle/>
        <a:p>
          <a:pPr rtl="0"/>
          <a:r>
            <a:rPr lang="ru-RU" b="0" i="0" dirty="0" smtClean="0"/>
            <a:t>Тяжёлые.</a:t>
          </a:r>
          <a:endParaRPr lang="ru-RU" dirty="0"/>
        </a:p>
      </dgm:t>
    </dgm:pt>
    <dgm:pt modelId="{38E76964-F6F9-4E59-918B-BCB9AF7DD0CB}" type="parTrans" cxnId="{A836E36E-BBBA-4877-BABE-A7B2BCA830BF}">
      <dgm:prSet/>
      <dgm:spPr/>
      <dgm:t>
        <a:bodyPr/>
        <a:lstStyle/>
        <a:p>
          <a:endParaRPr lang="ru-RU"/>
        </a:p>
      </dgm:t>
    </dgm:pt>
    <dgm:pt modelId="{BE60F030-F18E-4415-99E2-4BED30C7ACFF}" type="sibTrans" cxnId="{A836E36E-BBBA-4877-BABE-A7B2BCA830BF}">
      <dgm:prSet/>
      <dgm:spPr/>
      <dgm:t>
        <a:bodyPr/>
        <a:lstStyle/>
        <a:p>
          <a:endParaRPr lang="ru-RU"/>
        </a:p>
      </dgm:t>
    </dgm:pt>
    <dgm:pt modelId="{5C01CB22-75D1-4C1E-AC05-A4183B3B5989}">
      <dgm:prSet/>
      <dgm:spPr/>
      <dgm:t>
        <a:bodyPr/>
        <a:lstStyle/>
        <a:p>
          <a:pPr rtl="0"/>
          <a:r>
            <a:rPr lang="ru-RU" dirty="0" smtClean="0"/>
            <a:t>Средней степени тяжести</a:t>
          </a:r>
          <a:endParaRPr lang="ru-RU" dirty="0"/>
        </a:p>
      </dgm:t>
    </dgm:pt>
    <dgm:pt modelId="{45F8E79F-361D-4E8E-84D0-B670B2C9D36C}" type="parTrans" cxnId="{8849556A-2037-4346-8CC8-65543F203D10}">
      <dgm:prSet/>
      <dgm:spPr/>
      <dgm:t>
        <a:bodyPr/>
        <a:lstStyle/>
        <a:p>
          <a:endParaRPr lang="ru-RU"/>
        </a:p>
      </dgm:t>
    </dgm:pt>
    <dgm:pt modelId="{A43E8D7F-BC06-4DEA-BC45-8A48BE860B96}" type="sibTrans" cxnId="{8849556A-2037-4346-8CC8-65543F203D10}">
      <dgm:prSet/>
      <dgm:spPr/>
      <dgm:t>
        <a:bodyPr/>
        <a:lstStyle/>
        <a:p>
          <a:endParaRPr lang="ru-RU"/>
        </a:p>
      </dgm:t>
    </dgm:pt>
    <dgm:pt modelId="{997DA85B-7454-488B-B920-9EDAC11845C6}" type="pres">
      <dgm:prSet presAssocID="{3C5A4AC8-E757-45DA-9B5A-7876AADA09F2}" presName="hierChild1" presStyleCnt="0">
        <dgm:presLayoutVars>
          <dgm:orgChart val="1"/>
          <dgm:chPref val="1"/>
          <dgm:dir/>
          <dgm:animOne val="branch"/>
          <dgm:animLvl val="lvl"/>
          <dgm:resizeHandles/>
        </dgm:presLayoutVars>
      </dgm:prSet>
      <dgm:spPr/>
      <dgm:t>
        <a:bodyPr/>
        <a:lstStyle/>
        <a:p>
          <a:endParaRPr lang="ru-RU"/>
        </a:p>
      </dgm:t>
    </dgm:pt>
    <dgm:pt modelId="{5C930679-6475-44CD-ADE4-ED5327C209A8}" type="pres">
      <dgm:prSet presAssocID="{281CC383-33C6-41FF-9D15-9DFCE4558E73}" presName="hierRoot1" presStyleCnt="0">
        <dgm:presLayoutVars>
          <dgm:hierBranch val="init"/>
        </dgm:presLayoutVars>
      </dgm:prSet>
      <dgm:spPr/>
    </dgm:pt>
    <dgm:pt modelId="{EA8C87EB-5209-4167-B7D2-0984781204DD}" type="pres">
      <dgm:prSet presAssocID="{281CC383-33C6-41FF-9D15-9DFCE4558E73}" presName="rootComposite1" presStyleCnt="0"/>
      <dgm:spPr/>
    </dgm:pt>
    <dgm:pt modelId="{F5C8C192-00DB-44B1-9DA6-741157818D07}" type="pres">
      <dgm:prSet presAssocID="{281CC383-33C6-41FF-9D15-9DFCE4558E73}" presName="rootText1" presStyleLbl="node0" presStyleIdx="0" presStyleCnt="3">
        <dgm:presLayoutVars>
          <dgm:chPref val="3"/>
        </dgm:presLayoutVars>
      </dgm:prSet>
      <dgm:spPr/>
      <dgm:t>
        <a:bodyPr/>
        <a:lstStyle/>
        <a:p>
          <a:endParaRPr lang="ru-RU"/>
        </a:p>
      </dgm:t>
    </dgm:pt>
    <dgm:pt modelId="{71D561B0-FC8C-4964-9FE3-025EBB40F075}" type="pres">
      <dgm:prSet presAssocID="{281CC383-33C6-41FF-9D15-9DFCE4558E73}" presName="rootConnector1" presStyleLbl="node1" presStyleIdx="0" presStyleCnt="0"/>
      <dgm:spPr/>
      <dgm:t>
        <a:bodyPr/>
        <a:lstStyle/>
        <a:p>
          <a:endParaRPr lang="ru-RU"/>
        </a:p>
      </dgm:t>
    </dgm:pt>
    <dgm:pt modelId="{FB0F1AA7-FE29-4310-AF16-3A71E40D9F70}" type="pres">
      <dgm:prSet presAssocID="{281CC383-33C6-41FF-9D15-9DFCE4558E73}" presName="hierChild2" presStyleCnt="0"/>
      <dgm:spPr/>
    </dgm:pt>
    <dgm:pt modelId="{94A7EC0E-ED56-4A2E-B5AA-392E99C144FB}" type="pres">
      <dgm:prSet presAssocID="{281CC383-33C6-41FF-9D15-9DFCE4558E73}" presName="hierChild3" presStyleCnt="0"/>
      <dgm:spPr/>
    </dgm:pt>
    <dgm:pt modelId="{6B1EFB1F-2D4F-446C-9033-FBB5D031CBF0}" type="pres">
      <dgm:prSet presAssocID="{5C01CB22-75D1-4C1E-AC05-A4183B3B5989}" presName="hierRoot1" presStyleCnt="0">
        <dgm:presLayoutVars>
          <dgm:hierBranch val="init"/>
        </dgm:presLayoutVars>
      </dgm:prSet>
      <dgm:spPr/>
    </dgm:pt>
    <dgm:pt modelId="{F86201F7-8036-4460-85FB-5B3DE8EE0B15}" type="pres">
      <dgm:prSet presAssocID="{5C01CB22-75D1-4C1E-AC05-A4183B3B5989}" presName="rootComposite1" presStyleCnt="0"/>
      <dgm:spPr/>
    </dgm:pt>
    <dgm:pt modelId="{7D2CA07E-D017-4B93-B328-3A699E257E0F}" type="pres">
      <dgm:prSet presAssocID="{5C01CB22-75D1-4C1E-AC05-A4183B3B5989}" presName="rootText1" presStyleLbl="node0" presStyleIdx="1" presStyleCnt="3">
        <dgm:presLayoutVars>
          <dgm:chPref val="3"/>
        </dgm:presLayoutVars>
      </dgm:prSet>
      <dgm:spPr/>
      <dgm:t>
        <a:bodyPr/>
        <a:lstStyle/>
        <a:p>
          <a:endParaRPr lang="ru-RU"/>
        </a:p>
      </dgm:t>
    </dgm:pt>
    <dgm:pt modelId="{97D0CBF9-76EC-439B-BDE1-5E4EDBB09B54}" type="pres">
      <dgm:prSet presAssocID="{5C01CB22-75D1-4C1E-AC05-A4183B3B5989}" presName="rootConnector1" presStyleLbl="node1" presStyleIdx="0" presStyleCnt="0"/>
      <dgm:spPr/>
      <dgm:t>
        <a:bodyPr/>
        <a:lstStyle/>
        <a:p>
          <a:endParaRPr lang="ru-RU"/>
        </a:p>
      </dgm:t>
    </dgm:pt>
    <dgm:pt modelId="{4FB80D76-5E81-4F79-A6CE-0F54639D087E}" type="pres">
      <dgm:prSet presAssocID="{5C01CB22-75D1-4C1E-AC05-A4183B3B5989}" presName="hierChild2" presStyleCnt="0"/>
      <dgm:spPr/>
    </dgm:pt>
    <dgm:pt modelId="{E6ADEBCE-E89C-4CC2-8714-0F7207F918AE}" type="pres">
      <dgm:prSet presAssocID="{5C01CB22-75D1-4C1E-AC05-A4183B3B5989}" presName="hierChild3" presStyleCnt="0"/>
      <dgm:spPr/>
    </dgm:pt>
    <dgm:pt modelId="{99D2586E-5193-43E5-A4B6-D990C93F8E4C}" type="pres">
      <dgm:prSet presAssocID="{1A7B078E-4F1D-4228-8D0C-FBD44BADA249}" presName="hierRoot1" presStyleCnt="0">
        <dgm:presLayoutVars>
          <dgm:hierBranch val="init"/>
        </dgm:presLayoutVars>
      </dgm:prSet>
      <dgm:spPr/>
    </dgm:pt>
    <dgm:pt modelId="{616C2481-F244-4E4B-A5CA-8E455AEAD5B6}" type="pres">
      <dgm:prSet presAssocID="{1A7B078E-4F1D-4228-8D0C-FBD44BADA249}" presName="rootComposite1" presStyleCnt="0"/>
      <dgm:spPr/>
    </dgm:pt>
    <dgm:pt modelId="{B6E4F8D6-AA7C-4422-873C-DEE22A119901}" type="pres">
      <dgm:prSet presAssocID="{1A7B078E-4F1D-4228-8D0C-FBD44BADA249}" presName="rootText1" presStyleLbl="node0" presStyleIdx="2" presStyleCnt="3">
        <dgm:presLayoutVars>
          <dgm:chPref val="3"/>
        </dgm:presLayoutVars>
      </dgm:prSet>
      <dgm:spPr/>
      <dgm:t>
        <a:bodyPr/>
        <a:lstStyle/>
        <a:p>
          <a:endParaRPr lang="ru-RU"/>
        </a:p>
      </dgm:t>
    </dgm:pt>
    <dgm:pt modelId="{6032A16F-DBAD-4BC8-89CB-0F175CE17E02}" type="pres">
      <dgm:prSet presAssocID="{1A7B078E-4F1D-4228-8D0C-FBD44BADA249}" presName="rootConnector1" presStyleLbl="node1" presStyleIdx="0" presStyleCnt="0"/>
      <dgm:spPr/>
      <dgm:t>
        <a:bodyPr/>
        <a:lstStyle/>
        <a:p>
          <a:endParaRPr lang="ru-RU"/>
        </a:p>
      </dgm:t>
    </dgm:pt>
    <dgm:pt modelId="{AB37DEA3-2297-498A-9CB7-8062105D560E}" type="pres">
      <dgm:prSet presAssocID="{1A7B078E-4F1D-4228-8D0C-FBD44BADA249}" presName="hierChild2" presStyleCnt="0"/>
      <dgm:spPr/>
    </dgm:pt>
    <dgm:pt modelId="{2ABA1018-9E51-4B20-A8DB-DDEC82647ABE}" type="pres">
      <dgm:prSet presAssocID="{1A7B078E-4F1D-4228-8D0C-FBD44BADA249}" presName="hierChild3" presStyleCnt="0"/>
      <dgm:spPr/>
    </dgm:pt>
  </dgm:ptLst>
  <dgm:cxnLst>
    <dgm:cxn modelId="{24F2EB39-CAE7-4D51-AC89-4090947D4397}" type="presOf" srcId="{3C5A4AC8-E757-45DA-9B5A-7876AADA09F2}" destId="{997DA85B-7454-488B-B920-9EDAC11845C6}" srcOrd="0" destOrd="0" presId="urn:microsoft.com/office/officeart/2005/8/layout/orgChart1"/>
    <dgm:cxn modelId="{958B0FAE-2A4A-4D71-89E2-8FF04FEF3108}" type="presOf" srcId="{281CC383-33C6-41FF-9D15-9DFCE4558E73}" destId="{F5C8C192-00DB-44B1-9DA6-741157818D07}" srcOrd="0" destOrd="0" presId="urn:microsoft.com/office/officeart/2005/8/layout/orgChart1"/>
    <dgm:cxn modelId="{18ADC0A6-6C83-4A77-AE2B-D99B2BB9910C}" type="presOf" srcId="{1A7B078E-4F1D-4228-8D0C-FBD44BADA249}" destId="{6032A16F-DBAD-4BC8-89CB-0F175CE17E02}" srcOrd="1" destOrd="0" presId="urn:microsoft.com/office/officeart/2005/8/layout/orgChart1"/>
    <dgm:cxn modelId="{A836E36E-BBBA-4877-BABE-A7B2BCA830BF}" srcId="{3C5A4AC8-E757-45DA-9B5A-7876AADA09F2}" destId="{1A7B078E-4F1D-4228-8D0C-FBD44BADA249}" srcOrd="2" destOrd="0" parTransId="{38E76964-F6F9-4E59-918B-BCB9AF7DD0CB}" sibTransId="{BE60F030-F18E-4415-99E2-4BED30C7ACFF}"/>
    <dgm:cxn modelId="{61FC4504-FB72-469B-92C6-683C375C1D09}" type="presOf" srcId="{1A7B078E-4F1D-4228-8D0C-FBD44BADA249}" destId="{B6E4F8D6-AA7C-4422-873C-DEE22A119901}" srcOrd="0" destOrd="0" presId="urn:microsoft.com/office/officeart/2005/8/layout/orgChart1"/>
    <dgm:cxn modelId="{8849556A-2037-4346-8CC8-65543F203D10}" srcId="{3C5A4AC8-E757-45DA-9B5A-7876AADA09F2}" destId="{5C01CB22-75D1-4C1E-AC05-A4183B3B5989}" srcOrd="1" destOrd="0" parTransId="{45F8E79F-361D-4E8E-84D0-B670B2C9D36C}" sibTransId="{A43E8D7F-BC06-4DEA-BC45-8A48BE860B96}"/>
    <dgm:cxn modelId="{4277BAD5-AAEE-4271-9E24-563C1C631D82}" type="presOf" srcId="{281CC383-33C6-41FF-9D15-9DFCE4558E73}" destId="{71D561B0-FC8C-4964-9FE3-025EBB40F075}" srcOrd="1" destOrd="0" presId="urn:microsoft.com/office/officeart/2005/8/layout/orgChart1"/>
    <dgm:cxn modelId="{A9CC329E-80DA-4438-A641-E07D516C52F4}" type="presOf" srcId="{5C01CB22-75D1-4C1E-AC05-A4183B3B5989}" destId="{97D0CBF9-76EC-439B-BDE1-5E4EDBB09B54}" srcOrd="1" destOrd="0" presId="urn:microsoft.com/office/officeart/2005/8/layout/orgChart1"/>
    <dgm:cxn modelId="{B8DB9A06-BFA6-4390-A828-1517916E52C3}" type="presOf" srcId="{5C01CB22-75D1-4C1E-AC05-A4183B3B5989}" destId="{7D2CA07E-D017-4B93-B328-3A699E257E0F}" srcOrd="0" destOrd="0" presId="urn:microsoft.com/office/officeart/2005/8/layout/orgChart1"/>
    <dgm:cxn modelId="{D6E9FB99-73A5-4121-8CD1-FE67CB8444BC}" srcId="{3C5A4AC8-E757-45DA-9B5A-7876AADA09F2}" destId="{281CC383-33C6-41FF-9D15-9DFCE4558E73}" srcOrd="0" destOrd="0" parTransId="{7C3C849D-5CAA-46F6-A4E6-7375B440F793}" sibTransId="{E4B2CEB0-D4D8-46B8-B269-6790D1A704CB}"/>
    <dgm:cxn modelId="{B020D5A2-62DE-4A4D-9E6B-39190B80D7B5}" type="presParOf" srcId="{997DA85B-7454-488B-B920-9EDAC11845C6}" destId="{5C930679-6475-44CD-ADE4-ED5327C209A8}" srcOrd="0" destOrd="0" presId="urn:microsoft.com/office/officeart/2005/8/layout/orgChart1"/>
    <dgm:cxn modelId="{D329F9E4-3D2F-4B2B-B2F2-102B6282E3BD}" type="presParOf" srcId="{5C930679-6475-44CD-ADE4-ED5327C209A8}" destId="{EA8C87EB-5209-4167-B7D2-0984781204DD}" srcOrd="0" destOrd="0" presId="urn:microsoft.com/office/officeart/2005/8/layout/orgChart1"/>
    <dgm:cxn modelId="{9581A48D-A94F-4F5B-98D9-F00717990A9C}" type="presParOf" srcId="{EA8C87EB-5209-4167-B7D2-0984781204DD}" destId="{F5C8C192-00DB-44B1-9DA6-741157818D07}" srcOrd="0" destOrd="0" presId="urn:microsoft.com/office/officeart/2005/8/layout/orgChart1"/>
    <dgm:cxn modelId="{F47BE1A0-91F0-4EA7-8932-5642A415007B}" type="presParOf" srcId="{EA8C87EB-5209-4167-B7D2-0984781204DD}" destId="{71D561B0-FC8C-4964-9FE3-025EBB40F075}" srcOrd="1" destOrd="0" presId="urn:microsoft.com/office/officeart/2005/8/layout/orgChart1"/>
    <dgm:cxn modelId="{27BC9A96-578C-457B-8272-2FF18D32C72C}" type="presParOf" srcId="{5C930679-6475-44CD-ADE4-ED5327C209A8}" destId="{FB0F1AA7-FE29-4310-AF16-3A71E40D9F70}" srcOrd="1" destOrd="0" presId="urn:microsoft.com/office/officeart/2005/8/layout/orgChart1"/>
    <dgm:cxn modelId="{E2D88EAE-A257-44A7-AD3F-D88FC5EAFBA5}" type="presParOf" srcId="{5C930679-6475-44CD-ADE4-ED5327C209A8}" destId="{94A7EC0E-ED56-4A2E-B5AA-392E99C144FB}" srcOrd="2" destOrd="0" presId="urn:microsoft.com/office/officeart/2005/8/layout/orgChart1"/>
    <dgm:cxn modelId="{5D8A3F44-6FEC-4F81-9A87-A16C36AE2A2E}" type="presParOf" srcId="{997DA85B-7454-488B-B920-9EDAC11845C6}" destId="{6B1EFB1F-2D4F-446C-9033-FBB5D031CBF0}" srcOrd="1" destOrd="0" presId="urn:microsoft.com/office/officeart/2005/8/layout/orgChart1"/>
    <dgm:cxn modelId="{2276A920-85E0-431F-8EAB-6FB57421D838}" type="presParOf" srcId="{6B1EFB1F-2D4F-446C-9033-FBB5D031CBF0}" destId="{F86201F7-8036-4460-85FB-5B3DE8EE0B15}" srcOrd="0" destOrd="0" presId="urn:microsoft.com/office/officeart/2005/8/layout/orgChart1"/>
    <dgm:cxn modelId="{1581FF1C-DEF0-4C00-AA39-8B55B6B84C3F}" type="presParOf" srcId="{F86201F7-8036-4460-85FB-5B3DE8EE0B15}" destId="{7D2CA07E-D017-4B93-B328-3A699E257E0F}" srcOrd="0" destOrd="0" presId="urn:microsoft.com/office/officeart/2005/8/layout/orgChart1"/>
    <dgm:cxn modelId="{CE3F2D08-2AC7-4A25-BD4F-7AC6413FBFBF}" type="presParOf" srcId="{F86201F7-8036-4460-85FB-5B3DE8EE0B15}" destId="{97D0CBF9-76EC-439B-BDE1-5E4EDBB09B54}" srcOrd="1" destOrd="0" presId="urn:microsoft.com/office/officeart/2005/8/layout/orgChart1"/>
    <dgm:cxn modelId="{BDC1C19E-C86F-40D5-AA1F-F1EAC878F5B8}" type="presParOf" srcId="{6B1EFB1F-2D4F-446C-9033-FBB5D031CBF0}" destId="{4FB80D76-5E81-4F79-A6CE-0F54639D087E}" srcOrd="1" destOrd="0" presId="urn:microsoft.com/office/officeart/2005/8/layout/orgChart1"/>
    <dgm:cxn modelId="{509DB4C9-FA38-40DB-86AB-673BF83B992D}" type="presParOf" srcId="{6B1EFB1F-2D4F-446C-9033-FBB5D031CBF0}" destId="{E6ADEBCE-E89C-4CC2-8714-0F7207F918AE}" srcOrd="2" destOrd="0" presId="urn:microsoft.com/office/officeart/2005/8/layout/orgChart1"/>
    <dgm:cxn modelId="{CC25B5B1-4588-4FA4-8AC8-15C10BEC40F7}" type="presParOf" srcId="{997DA85B-7454-488B-B920-9EDAC11845C6}" destId="{99D2586E-5193-43E5-A4B6-D990C93F8E4C}" srcOrd="2" destOrd="0" presId="urn:microsoft.com/office/officeart/2005/8/layout/orgChart1"/>
    <dgm:cxn modelId="{63BE850F-47BD-4279-89E5-B73DAEE1376E}" type="presParOf" srcId="{99D2586E-5193-43E5-A4B6-D990C93F8E4C}" destId="{616C2481-F244-4E4B-A5CA-8E455AEAD5B6}" srcOrd="0" destOrd="0" presId="urn:microsoft.com/office/officeart/2005/8/layout/orgChart1"/>
    <dgm:cxn modelId="{AF7E8119-6885-4EF4-8AFC-489CE7182992}" type="presParOf" srcId="{616C2481-F244-4E4B-A5CA-8E455AEAD5B6}" destId="{B6E4F8D6-AA7C-4422-873C-DEE22A119901}" srcOrd="0" destOrd="0" presId="urn:microsoft.com/office/officeart/2005/8/layout/orgChart1"/>
    <dgm:cxn modelId="{83042277-1457-4AC2-B11B-FD2438247556}" type="presParOf" srcId="{616C2481-F244-4E4B-A5CA-8E455AEAD5B6}" destId="{6032A16F-DBAD-4BC8-89CB-0F175CE17E02}" srcOrd="1" destOrd="0" presId="urn:microsoft.com/office/officeart/2005/8/layout/orgChart1"/>
    <dgm:cxn modelId="{DDF46232-CC56-4264-9C69-44DBB10A4E4B}" type="presParOf" srcId="{99D2586E-5193-43E5-A4B6-D990C93F8E4C}" destId="{AB37DEA3-2297-498A-9CB7-8062105D560E}" srcOrd="1" destOrd="0" presId="urn:microsoft.com/office/officeart/2005/8/layout/orgChart1"/>
    <dgm:cxn modelId="{DE77EC89-42C1-4E47-A2C6-8A543A6843B0}" type="presParOf" srcId="{99D2586E-5193-43E5-A4B6-D990C93F8E4C}" destId="{2ABA1018-9E51-4B20-A8DB-DDEC82647ABE}"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EC6182-236E-430A-B41F-CC2F650201C8}"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ru-RU"/>
        </a:p>
      </dgm:t>
    </dgm:pt>
    <dgm:pt modelId="{DF14073D-7456-4556-9D19-5BBDE0205FE2}">
      <dgm:prSet/>
      <dgm:spPr/>
      <dgm:t>
        <a:bodyPr/>
        <a:lstStyle/>
        <a:p>
          <a:pPr rtl="0"/>
          <a:r>
            <a:rPr lang="ru-RU" b="1" dirty="0" err="1" smtClean="0"/>
            <a:t>Гиперпатичсекие</a:t>
          </a:r>
          <a:r>
            <a:rPr lang="ru-RU" b="1" dirty="0" smtClean="0"/>
            <a:t> (аффективные) расстройства;</a:t>
          </a:r>
          <a:endParaRPr lang="ru-RU" b="1" dirty="0"/>
        </a:p>
      </dgm:t>
    </dgm:pt>
    <dgm:pt modelId="{1E74542D-E8E6-4493-8946-1B286A04F55E}" type="parTrans" cxnId="{E3AE0228-AA49-49EB-8D93-BB95D49018FB}">
      <dgm:prSet/>
      <dgm:spPr/>
      <dgm:t>
        <a:bodyPr/>
        <a:lstStyle/>
        <a:p>
          <a:endParaRPr lang="ru-RU"/>
        </a:p>
      </dgm:t>
    </dgm:pt>
    <dgm:pt modelId="{EE3C5E25-8E72-4DBD-8B1B-534461E0490C}" type="sibTrans" cxnId="{E3AE0228-AA49-49EB-8D93-BB95D49018FB}">
      <dgm:prSet/>
      <dgm:spPr/>
      <dgm:t>
        <a:bodyPr/>
        <a:lstStyle/>
        <a:p>
          <a:endParaRPr lang="ru-RU"/>
        </a:p>
      </dgm:t>
    </dgm:pt>
    <dgm:pt modelId="{D28E8B52-522A-4D21-BF6C-095A59EF944A}">
      <dgm:prSet/>
      <dgm:spPr/>
      <dgm:t>
        <a:bodyPr/>
        <a:lstStyle/>
        <a:p>
          <a:pPr rtl="0"/>
          <a:r>
            <a:rPr lang="ru-RU" b="1" dirty="0" smtClean="0"/>
            <a:t>Острый </a:t>
          </a:r>
          <a:r>
            <a:rPr lang="ru-RU" b="1" dirty="0" err="1" smtClean="0"/>
            <a:t>психоорганический</a:t>
          </a:r>
          <a:r>
            <a:rPr lang="ru-RU" b="1" dirty="0" smtClean="0"/>
            <a:t> синдром;</a:t>
          </a:r>
          <a:endParaRPr lang="ru-RU" b="1" dirty="0"/>
        </a:p>
      </dgm:t>
    </dgm:pt>
    <dgm:pt modelId="{81DE62FF-1395-4C01-841A-BB0FE5AB62AC}" type="parTrans" cxnId="{5A611AB4-BD70-49F2-B33D-2ABA368AA001}">
      <dgm:prSet/>
      <dgm:spPr/>
      <dgm:t>
        <a:bodyPr/>
        <a:lstStyle/>
        <a:p>
          <a:endParaRPr lang="ru-RU"/>
        </a:p>
      </dgm:t>
    </dgm:pt>
    <dgm:pt modelId="{E7DA7FE7-0BE3-4DBE-9737-49BB1D7F87BD}" type="sibTrans" cxnId="{5A611AB4-BD70-49F2-B33D-2ABA368AA001}">
      <dgm:prSet/>
      <dgm:spPr/>
      <dgm:t>
        <a:bodyPr/>
        <a:lstStyle/>
        <a:p>
          <a:endParaRPr lang="ru-RU"/>
        </a:p>
      </dgm:t>
    </dgm:pt>
    <dgm:pt modelId="{1AE00685-F08B-4987-BCF0-903746E2B91A}">
      <dgm:prSet/>
      <dgm:spPr/>
      <dgm:t>
        <a:bodyPr/>
        <a:lstStyle/>
        <a:p>
          <a:pPr rtl="0"/>
          <a:r>
            <a:rPr lang="ru-RU" b="1" dirty="0" err="1" smtClean="0"/>
            <a:t>Дисмнестические</a:t>
          </a:r>
          <a:r>
            <a:rPr lang="ru-RU" b="1" dirty="0" smtClean="0"/>
            <a:t> расстройства;</a:t>
          </a:r>
          <a:endParaRPr lang="ru-RU" b="1" dirty="0"/>
        </a:p>
      </dgm:t>
    </dgm:pt>
    <dgm:pt modelId="{B8FAAFF6-4759-4542-A0AE-2DFE87E98A6A}" type="parTrans" cxnId="{7308EB9B-888A-4A5D-81B5-E4D6F99B4BBF}">
      <dgm:prSet/>
      <dgm:spPr/>
      <dgm:t>
        <a:bodyPr/>
        <a:lstStyle/>
        <a:p>
          <a:endParaRPr lang="ru-RU"/>
        </a:p>
      </dgm:t>
    </dgm:pt>
    <dgm:pt modelId="{27C17BDA-993D-4F28-A9DA-0CC886E5654F}" type="sibTrans" cxnId="{7308EB9B-888A-4A5D-81B5-E4D6F99B4BBF}">
      <dgm:prSet/>
      <dgm:spPr/>
      <dgm:t>
        <a:bodyPr/>
        <a:lstStyle/>
        <a:p>
          <a:endParaRPr lang="ru-RU"/>
        </a:p>
      </dgm:t>
    </dgm:pt>
    <dgm:pt modelId="{FDC00EFB-F73D-4031-ADBD-75F6C2F520B1}">
      <dgm:prSet/>
      <dgm:spPr/>
      <dgm:t>
        <a:bodyPr/>
        <a:lstStyle/>
        <a:p>
          <a:pPr rtl="0"/>
          <a:r>
            <a:rPr lang="ru-RU" b="1" dirty="0" err="1" smtClean="0"/>
            <a:t>Дисфорические</a:t>
          </a:r>
          <a:r>
            <a:rPr lang="ru-RU" b="1" dirty="0" smtClean="0"/>
            <a:t> расстройства;</a:t>
          </a:r>
          <a:endParaRPr lang="ru-RU" b="1" dirty="0"/>
        </a:p>
      </dgm:t>
    </dgm:pt>
    <dgm:pt modelId="{6DA9A002-CBDF-46B7-BBCE-12475FAF1187}" type="parTrans" cxnId="{130BF6DE-3F75-4966-8BC4-20E24CC059C4}">
      <dgm:prSet/>
      <dgm:spPr/>
      <dgm:t>
        <a:bodyPr/>
        <a:lstStyle/>
        <a:p>
          <a:endParaRPr lang="ru-RU"/>
        </a:p>
      </dgm:t>
    </dgm:pt>
    <dgm:pt modelId="{CE42593C-C183-4FDF-B0EC-5E965C9FD88C}" type="sibTrans" cxnId="{130BF6DE-3F75-4966-8BC4-20E24CC059C4}">
      <dgm:prSet/>
      <dgm:spPr/>
      <dgm:t>
        <a:bodyPr/>
        <a:lstStyle/>
        <a:p>
          <a:endParaRPr lang="ru-RU"/>
        </a:p>
      </dgm:t>
    </dgm:pt>
    <dgm:pt modelId="{65F7FC07-21DA-4D7C-963A-03793A949C26}">
      <dgm:prSet/>
      <dgm:spPr/>
      <dgm:t>
        <a:bodyPr/>
        <a:lstStyle/>
        <a:p>
          <a:pPr rtl="0"/>
          <a:r>
            <a:rPr lang="ru-RU" b="1" dirty="0" smtClean="0"/>
            <a:t>Синдром </a:t>
          </a:r>
          <a:r>
            <a:rPr lang="ru-RU" b="1" dirty="0" err="1" smtClean="0"/>
            <a:t>мории</a:t>
          </a:r>
          <a:r>
            <a:rPr lang="ru-RU" b="1" dirty="0" smtClean="0"/>
            <a:t> (лобный синдром);</a:t>
          </a:r>
          <a:endParaRPr lang="ru-RU" b="1" dirty="0"/>
        </a:p>
      </dgm:t>
    </dgm:pt>
    <dgm:pt modelId="{366A2E63-7A66-42EF-AC4E-9E5F77E5E43A}" type="parTrans" cxnId="{2413CFE4-12AC-4B12-AEDD-EF8C04D446E0}">
      <dgm:prSet/>
      <dgm:spPr/>
      <dgm:t>
        <a:bodyPr/>
        <a:lstStyle/>
        <a:p>
          <a:endParaRPr lang="ru-RU"/>
        </a:p>
      </dgm:t>
    </dgm:pt>
    <dgm:pt modelId="{367A5B93-A363-4684-A744-9C0A7BB3340F}" type="sibTrans" cxnId="{2413CFE4-12AC-4B12-AEDD-EF8C04D446E0}">
      <dgm:prSet/>
      <dgm:spPr/>
      <dgm:t>
        <a:bodyPr/>
        <a:lstStyle/>
        <a:p>
          <a:endParaRPr lang="ru-RU"/>
        </a:p>
      </dgm:t>
    </dgm:pt>
    <dgm:pt modelId="{C8A6BA73-C845-4CA9-87E3-869D405B29FE}">
      <dgm:prSet/>
      <dgm:spPr/>
      <dgm:t>
        <a:bodyPr/>
        <a:lstStyle/>
        <a:p>
          <a:pPr rtl="0"/>
          <a:r>
            <a:rPr lang="ru-RU" b="1" dirty="0" smtClean="0"/>
            <a:t>Оглушение, </a:t>
          </a:r>
          <a:r>
            <a:rPr lang="ru-RU" b="1" dirty="0" err="1" smtClean="0"/>
            <a:t>сомнолснция</a:t>
          </a:r>
          <a:r>
            <a:rPr lang="ru-RU" b="1" dirty="0" smtClean="0"/>
            <a:t>, </a:t>
          </a:r>
          <a:r>
            <a:rPr lang="ru-RU" b="1" dirty="0" err="1" smtClean="0"/>
            <a:t>обнубиляция</a:t>
          </a:r>
          <a:r>
            <a:rPr lang="ru-RU" b="1" dirty="0" smtClean="0"/>
            <a:t>; </a:t>
          </a:r>
          <a:endParaRPr lang="ru-RU" b="1" dirty="0"/>
        </a:p>
      </dgm:t>
    </dgm:pt>
    <dgm:pt modelId="{DCE5D118-2AB4-4129-8049-7A7B4B8D4954}" type="parTrans" cxnId="{83A6030D-73AA-4BA1-9FA3-FF96209E7946}">
      <dgm:prSet/>
      <dgm:spPr/>
      <dgm:t>
        <a:bodyPr/>
        <a:lstStyle/>
        <a:p>
          <a:endParaRPr lang="ru-RU"/>
        </a:p>
      </dgm:t>
    </dgm:pt>
    <dgm:pt modelId="{A5DBA99D-B4A4-4F36-9583-A0C6541477AB}" type="sibTrans" cxnId="{83A6030D-73AA-4BA1-9FA3-FF96209E7946}">
      <dgm:prSet/>
      <dgm:spPr/>
      <dgm:t>
        <a:bodyPr/>
        <a:lstStyle/>
        <a:p>
          <a:endParaRPr lang="ru-RU"/>
        </a:p>
      </dgm:t>
    </dgm:pt>
    <dgm:pt modelId="{4788138E-56C2-4825-97A2-147C8DB34103}">
      <dgm:prSet/>
      <dgm:spPr/>
      <dgm:t>
        <a:bodyPr/>
        <a:lstStyle/>
        <a:p>
          <a:pPr rtl="0"/>
          <a:r>
            <a:rPr lang="ru-RU" b="1" dirty="0" smtClean="0"/>
            <a:t>Эпилептические припадки; </a:t>
          </a:r>
          <a:endParaRPr lang="ru-RU" b="1" dirty="0"/>
        </a:p>
      </dgm:t>
    </dgm:pt>
    <dgm:pt modelId="{60A162A3-AAE7-4838-BE41-04EC513EF8D0}" type="parTrans" cxnId="{2BD0DDE4-919A-49F9-A945-7DC101409FBD}">
      <dgm:prSet/>
      <dgm:spPr/>
      <dgm:t>
        <a:bodyPr/>
        <a:lstStyle/>
        <a:p>
          <a:endParaRPr lang="ru-RU"/>
        </a:p>
      </dgm:t>
    </dgm:pt>
    <dgm:pt modelId="{5C5C94CC-7FEE-41E6-9F2D-F0E807F64A47}" type="sibTrans" cxnId="{2BD0DDE4-919A-49F9-A945-7DC101409FBD}">
      <dgm:prSet/>
      <dgm:spPr/>
      <dgm:t>
        <a:bodyPr/>
        <a:lstStyle/>
        <a:p>
          <a:endParaRPr lang="ru-RU"/>
        </a:p>
      </dgm:t>
    </dgm:pt>
    <dgm:pt modelId="{994D1CED-47DF-4E28-A08D-FE6DE39D1465}">
      <dgm:prSet/>
      <dgm:spPr/>
      <dgm:t>
        <a:bodyPr/>
        <a:lstStyle/>
        <a:p>
          <a:pPr rtl="0"/>
          <a:r>
            <a:rPr lang="ru-RU" b="1" dirty="0" smtClean="0"/>
            <a:t>Сумеречное расстройство сознания;</a:t>
          </a:r>
          <a:endParaRPr lang="ru-RU" b="1" dirty="0"/>
        </a:p>
      </dgm:t>
    </dgm:pt>
    <dgm:pt modelId="{F26DFECC-C63C-4F36-B1E4-96C37753987B}" type="parTrans" cxnId="{74712AFF-A5AD-4F01-91D0-7AC1DA72A5C7}">
      <dgm:prSet/>
      <dgm:spPr/>
      <dgm:t>
        <a:bodyPr/>
        <a:lstStyle/>
        <a:p>
          <a:endParaRPr lang="ru-RU"/>
        </a:p>
      </dgm:t>
    </dgm:pt>
    <dgm:pt modelId="{E0294E68-E202-473F-8171-F0E0727A0B67}" type="sibTrans" cxnId="{74712AFF-A5AD-4F01-91D0-7AC1DA72A5C7}">
      <dgm:prSet/>
      <dgm:spPr/>
      <dgm:t>
        <a:bodyPr/>
        <a:lstStyle/>
        <a:p>
          <a:endParaRPr lang="ru-RU"/>
        </a:p>
      </dgm:t>
    </dgm:pt>
    <dgm:pt modelId="{43E297A0-DB4E-493D-8337-0CF8D7AE2AA8}">
      <dgm:prSet/>
      <dgm:spPr/>
      <dgm:t>
        <a:bodyPr/>
        <a:lstStyle/>
        <a:p>
          <a:pPr rtl="0"/>
          <a:r>
            <a:rPr lang="ru-RU" b="1" dirty="0" smtClean="0"/>
            <a:t>Делирий.</a:t>
          </a:r>
          <a:endParaRPr lang="ru-RU" b="1" dirty="0"/>
        </a:p>
      </dgm:t>
    </dgm:pt>
    <dgm:pt modelId="{4EFFD594-D3AC-4599-9DC0-FCBE5C294F38}" type="parTrans" cxnId="{320AF7DC-E7AC-4CBC-AE61-ABDF9C0B4B40}">
      <dgm:prSet/>
      <dgm:spPr/>
      <dgm:t>
        <a:bodyPr/>
        <a:lstStyle/>
        <a:p>
          <a:endParaRPr lang="ru-RU"/>
        </a:p>
      </dgm:t>
    </dgm:pt>
    <dgm:pt modelId="{E43156BC-B8DD-44E2-BAD3-40BC7AE2DED6}" type="sibTrans" cxnId="{320AF7DC-E7AC-4CBC-AE61-ABDF9C0B4B40}">
      <dgm:prSet/>
      <dgm:spPr/>
      <dgm:t>
        <a:bodyPr/>
        <a:lstStyle/>
        <a:p>
          <a:endParaRPr lang="ru-RU"/>
        </a:p>
      </dgm:t>
    </dgm:pt>
    <dgm:pt modelId="{989F7061-86DA-4FFC-8BF6-BCB18ABCE7B1}">
      <dgm:prSet/>
      <dgm:spPr/>
      <dgm:t>
        <a:bodyPr/>
        <a:lstStyle/>
        <a:p>
          <a:pPr rtl="0"/>
          <a:r>
            <a:rPr lang="ru-RU" b="1" dirty="0" smtClean="0"/>
            <a:t>Травматический </a:t>
          </a:r>
          <a:r>
            <a:rPr lang="ru-RU" b="1" dirty="0" err="1" smtClean="0"/>
            <a:t>сурдомутизм</a:t>
          </a:r>
          <a:endParaRPr lang="ru-RU" b="1" dirty="0"/>
        </a:p>
      </dgm:t>
    </dgm:pt>
    <dgm:pt modelId="{FC93DD07-BC5D-4858-B098-13B41334D14D}" type="parTrans" cxnId="{6CE29056-3F67-45EB-86BC-9B83AACBCEC8}">
      <dgm:prSet/>
      <dgm:spPr/>
      <dgm:t>
        <a:bodyPr/>
        <a:lstStyle/>
        <a:p>
          <a:endParaRPr lang="ru-RU"/>
        </a:p>
      </dgm:t>
    </dgm:pt>
    <dgm:pt modelId="{0DE878A9-95F8-44A7-B645-5716F3729702}" type="sibTrans" cxnId="{6CE29056-3F67-45EB-86BC-9B83AACBCEC8}">
      <dgm:prSet/>
      <dgm:spPr/>
      <dgm:t>
        <a:bodyPr/>
        <a:lstStyle/>
        <a:p>
          <a:endParaRPr lang="ru-RU"/>
        </a:p>
      </dgm:t>
    </dgm:pt>
    <dgm:pt modelId="{140DEF12-767B-4030-9F82-340A7219A9D3}" type="pres">
      <dgm:prSet presAssocID="{CAEC6182-236E-430A-B41F-CC2F650201C8}" presName="linear" presStyleCnt="0">
        <dgm:presLayoutVars>
          <dgm:animLvl val="lvl"/>
          <dgm:resizeHandles val="exact"/>
        </dgm:presLayoutVars>
      </dgm:prSet>
      <dgm:spPr/>
      <dgm:t>
        <a:bodyPr/>
        <a:lstStyle/>
        <a:p>
          <a:endParaRPr lang="ru-RU"/>
        </a:p>
      </dgm:t>
    </dgm:pt>
    <dgm:pt modelId="{6B65AE3A-58BE-4289-86FF-B3BF7C349F8C}" type="pres">
      <dgm:prSet presAssocID="{DF14073D-7456-4556-9D19-5BBDE0205FE2}" presName="parentText" presStyleLbl="node1" presStyleIdx="0" presStyleCnt="10">
        <dgm:presLayoutVars>
          <dgm:chMax val="0"/>
          <dgm:bulletEnabled val="1"/>
        </dgm:presLayoutVars>
      </dgm:prSet>
      <dgm:spPr/>
      <dgm:t>
        <a:bodyPr/>
        <a:lstStyle/>
        <a:p>
          <a:endParaRPr lang="ru-RU"/>
        </a:p>
      </dgm:t>
    </dgm:pt>
    <dgm:pt modelId="{F024E333-9051-48ED-AEA3-0CA4BB7542C2}" type="pres">
      <dgm:prSet presAssocID="{EE3C5E25-8E72-4DBD-8B1B-534461E0490C}" presName="spacer" presStyleCnt="0"/>
      <dgm:spPr/>
    </dgm:pt>
    <dgm:pt modelId="{547679D5-0DBF-4959-A784-7321D81325D4}" type="pres">
      <dgm:prSet presAssocID="{D28E8B52-522A-4D21-BF6C-095A59EF944A}" presName="parentText" presStyleLbl="node1" presStyleIdx="1" presStyleCnt="10">
        <dgm:presLayoutVars>
          <dgm:chMax val="0"/>
          <dgm:bulletEnabled val="1"/>
        </dgm:presLayoutVars>
      </dgm:prSet>
      <dgm:spPr/>
      <dgm:t>
        <a:bodyPr/>
        <a:lstStyle/>
        <a:p>
          <a:endParaRPr lang="ru-RU"/>
        </a:p>
      </dgm:t>
    </dgm:pt>
    <dgm:pt modelId="{F4312B11-EC9C-4A82-8BEB-96C8F0B4DDA0}" type="pres">
      <dgm:prSet presAssocID="{E7DA7FE7-0BE3-4DBE-9737-49BB1D7F87BD}" presName="spacer" presStyleCnt="0"/>
      <dgm:spPr/>
    </dgm:pt>
    <dgm:pt modelId="{1862543F-FCD8-413B-B631-74F1C9817C39}" type="pres">
      <dgm:prSet presAssocID="{1AE00685-F08B-4987-BCF0-903746E2B91A}" presName="parentText" presStyleLbl="node1" presStyleIdx="2" presStyleCnt="10">
        <dgm:presLayoutVars>
          <dgm:chMax val="0"/>
          <dgm:bulletEnabled val="1"/>
        </dgm:presLayoutVars>
      </dgm:prSet>
      <dgm:spPr/>
      <dgm:t>
        <a:bodyPr/>
        <a:lstStyle/>
        <a:p>
          <a:endParaRPr lang="ru-RU"/>
        </a:p>
      </dgm:t>
    </dgm:pt>
    <dgm:pt modelId="{08ED7637-63AA-4519-88A1-5D622B36A534}" type="pres">
      <dgm:prSet presAssocID="{27C17BDA-993D-4F28-A9DA-0CC886E5654F}" presName="spacer" presStyleCnt="0"/>
      <dgm:spPr/>
    </dgm:pt>
    <dgm:pt modelId="{93ED3700-F346-4687-849B-A80F87737448}" type="pres">
      <dgm:prSet presAssocID="{FDC00EFB-F73D-4031-ADBD-75F6C2F520B1}" presName="parentText" presStyleLbl="node1" presStyleIdx="3" presStyleCnt="10">
        <dgm:presLayoutVars>
          <dgm:chMax val="0"/>
          <dgm:bulletEnabled val="1"/>
        </dgm:presLayoutVars>
      </dgm:prSet>
      <dgm:spPr/>
      <dgm:t>
        <a:bodyPr/>
        <a:lstStyle/>
        <a:p>
          <a:endParaRPr lang="ru-RU"/>
        </a:p>
      </dgm:t>
    </dgm:pt>
    <dgm:pt modelId="{513B2286-8D7A-487B-A9A8-94FB97D8E8D7}" type="pres">
      <dgm:prSet presAssocID="{CE42593C-C183-4FDF-B0EC-5E965C9FD88C}" presName="spacer" presStyleCnt="0"/>
      <dgm:spPr/>
    </dgm:pt>
    <dgm:pt modelId="{674F08F7-EE96-4E31-BB2E-3C3E003DAD5B}" type="pres">
      <dgm:prSet presAssocID="{65F7FC07-21DA-4D7C-963A-03793A949C26}" presName="parentText" presStyleLbl="node1" presStyleIdx="4" presStyleCnt="10">
        <dgm:presLayoutVars>
          <dgm:chMax val="0"/>
          <dgm:bulletEnabled val="1"/>
        </dgm:presLayoutVars>
      </dgm:prSet>
      <dgm:spPr/>
      <dgm:t>
        <a:bodyPr/>
        <a:lstStyle/>
        <a:p>
          <a:endParaRPr lang="ru-RU"/>
        </a:p>
      </dgm:t>
    </dgm:pt>
    <dgm:pt modelId="{E4A4AF9E-9860-4099-86DD-AAAAECF55F89}" type="pres">
      <dgm:prSet presAssocID="{367A5B93-A363-4684-A744-9C0A7BB3340F}" presName="spacer" presStyleCnt="0"/>
      <dgm:spPr/>
    </dgm:pt>
    <dgm:pt modelId="{86551BD2-E2B7-4F70-8510-AC4E1A939A2A}" type="pres">
      <dgm:prSet presAssocID="{C8A6BA73-C845-4CA9-87E3-869D405B29FE}" presName="parentText" presStyleLbl="node1" presStyleIdx="5" presStyleCnt="10">
        <dgm:presLayoutVars>
          <dgm:chMax val="0"/>
          <dgm:bulletEnabled val="1"/>
        </dgm:presLayoutVars>
      </dgm:prSet>
      <dgm:spPr/>
      <dgm:t>
        <a:bodyPr/>
        <a:lstStyle/>
        <a:p>
          <a:endParaRPr lang="ru-RU"/>
        </a:p>
      </dgm:t>
    </dgm:pt>
    <dgm:pt modelId="{31C50670-868D-48D5-AD50-BEF169E64230}" type="pres">
      <dgm:prSet presAssocID="{A5DBA99D-B4A4-4F36-9583-A0C6541477AB}" presName="spacer" presStyleCnt="0"/>
      <dgm:spPr/>
    </dgm:pt>
    <dgm:pt modelId="{A6AF2D87-6881-4E2C-9849-A72DFA855E31}" type="pres">
      <dgm:prSet presAssocID="{4788138E-56C2-4825-97A2-147C8DB34103}" presName="parentText" presStyleLbl="node1" presStyleIdx="6" presStyleCnt="10">
        <dgm:presLayoutVars>
          <dgm:chMax val="0"/>
          <dgm:bulletEnabled val="1"/>
        </dgm:presLayoutVars>
      </dgm:prSet>
      <dgm:spPr/>
      <dgm:t>
        <a:bodyPr/>
        <a:lstStyle/>
        <a:p>
          <a:endParaRPr lang="ru-RU"/>
        </a:p>
      </dgm:t>
    </dgm:pt>
    <dgm:pt modelId="{472ED80A-33E2-47AE-AF1E-C52CEA682948}" type="pres">
      <dgm:prSet presAssocID="{5C5C94CC-7FEE-41E6-9F2D-F0E807F64A47}" presName="spacer" presStyleCnt="0"/>
      <dgm:spPr/>
    </dgm:pt>
    <dgm:pt modelId="{27424F47-9C2D-4516-A6E1-6499A40AE5F4}" type="pres">
      <dgm:prSet presAssocID="{994D1CED-47DF-4E28-A08D-FE6DE39D1465}" presName="parentText" presStyleLbl="node1" presStyleIdx="7" presStyleCnt="10">
        <dgm:presLayoutVars>
          <dgm:chMax val="0"/>
          <dgm:bulletEnabled val="1"/>
        </dgm:presLayoutVars>
      </dgm:prSet>
      <dgm:spPr/>
      <dgm:t>
        <a:bodyPr/>
        <a:lstStyle/>
        <a:p>
          <a:endParaRPr lang="ru-RU"/>
        </a:p>
      </dgm:t>
    </dgm:pt>
    <dgm:pt modelId="{B681E010-196A-4443-AC95-D5FF0726307A}" type="pres">
      <dgm:prSet presAssocID="{E0294E68-E202-473F-8171-F0E0727A0B67}" presName="spacer" presStyleCnt="0"/>
      <dgm:spPr/>
    </dgm:pt>
    <dgm:pt modelId="{B3E4117C-BCD0-47A6-B0A4-F8EAA2FBCF6F}" type="pres">
      <dgm:prSet presAssocID="{43E297A0-DB4E-493D-8337-0CF8D7AE2AA8}" presName="parentText" presStyleLbl="node1" presStyleIdx="8" presStyleCnt="10">
        <dgm:presLayoutVars>
          <dgm:chMax val="0"/>
          <dgm:bulletEnabled val="1"/>
        </dgm:presLayoutVars>
      </dgm:prSet>
      <dgm:spPr/>
      <dgm:t>
        <a:bodyPr/>
        <a:lstStyle/>
        <a:p>
          <a:endParaRPr lang="ru-RU"/>
        </a:p>
      </dgm:t>
    </dgm:pt>
    <dgm:pt modelId="{04D3C39A-53BE-4333-AFEB-2797BDF65EEC}" type="pres">
      <dgm:prSet presAssocID="{E43156BC-B8DD-44E2-BAD3-40BC7AE2DED6}" presName="spacer" presStyleCnt="0"/>
      <dgm:spPr/>
    </dgm:pt>
    <dgm:pt modelId="{ABF5E63A-6FC6-4292-83F2-0B5BE12E8344}" type="pres">
      <dgm:prSet presAssocID="{989F7061-86DA-4FFC-8BF6-BCB18ABCE7B1}" presName="parentText" presStyleLbl="node1" presStyleIdx="9" presStyleCnt="10">
        <dgm:presLayoutVars>
          <dgm:chMax val="0"/>
          <dgm:bulletEnabled val="1"/>
        </dgm:presLayoutVars>
      </dgm:prSet>
      <dgm:spPr/>
      <dgm:t>
        <a:bodyPr/>
        <a:lstStyle/>
        <a:p>
          <a:endParaRPr lang="ru-RU"/>
        </a:p>
      </dgm:t>
    </dgm:pt>
  </dgm:ptLst>
  <dgm:cxnLst>
    <dgm:cxn modelId="{07238098-F7C3-42BF-BFCC-B5BAE3132CF0}" type="presOf" srcId="{989F7061-86DA-4FFC-8BF6-BCB18ABCE7B1}" destId="{ABF5E63A-6FC6-4292-83F2-0B5BE12E8344}" srcOrd="0" destOrd="0" presId="urn:microsoft.com/office/officeart/2005/8/layout/vList2"/>
    <dgm:cxn modelId="{83A6030D-73AA-4BA1-9FA3-FF96209E7946}" srcId="{CAEC6182-236E-430A-B41F-CC2F650201C8}" destId="{C8A6BA73-C845-4CA9-87E3-869D405B29FE}" srcOrd="5" destOrd="0" parTransId="{DCE5D118-2AB4-4129-8049-7A7B4B8D4954}" sibTransId="{A5DBA99D-B4A4-4F36-9583-A0C6541477AB}"/>
    <dgm:cxn modelId="{450CA826-C762-4CD2-8607-46DE7AD0A2DF}" type="presOf" srcId="{FDC00EFB-F73D-4031-ADBD-75F6C2F520B1}" destId="{93ED3700-F346-4687-849B-A80F87737448}" srcOrd="0" destOrd="0" presId="urn:microsoft.com/office/officeart/2005/8/layout/vList2"/>
    <dgm:cxn modelId="{B0CCACCE-D39A-4F09-BD65-D56368614A1C}" type="presOf" srcId="{DF14073D-7456-4556-9D19-5BBDE0205FE2}" destId="{6B65AE3A-58BE-4289-86FF-B3BF7C349F8C}" srcOrd="0" destOrd="0" presId="urn:microsoft.com/office/officeart/2005/8/layout/vList2"/>
    <dgm:cxn modelId="{74712AFF-A5AD-4F01-91D0-7AC1DA72A5C7}" srcId="{CAEC6182-236E-430A-B41F-CC2F650201C8}" destId="{994D1CED-47DF-4E28-A08D-FE6DE39D1465}" srcOrd="7" destOrd="0" parTransId="{F26DFECC-C63C-4F36-B1E4-96C37753987B}" sibTransId="{E0294E68-E202-473F-8171-F0E0727A0B67}"/>
    <dgm:cxn modelId="{E3AE0228-AA49-49EB-8D93-BB95D49018FB}" srcId="{CAEC6182-236E-430A-B41F-CC2F650201C8}" destId="{DF14073D-7456-4556-9D19-5BBDE0205FE2}" srcOrd="0" destOrd="0" parTransId="{1E74542D-E8E6-4493-8946-1B286A04F55E}" sibTransId="{EE3C5E25-8E72-4DBD-8B1B-534461E0490C}"/>
    <dgm:cxn modelId="{5A611AB4-BD70-49F2-B33D-2ABA368AA001}" srcId="{CAEC6182-236E-430A-B41F-CC2F650201C8}" destId="{D28E8B52-522A-4D21-BF6C-095A59EF944A}" srcOrd="1" destOrd="0" parTransId="{81DE62FF-1395-4C01-841A-BB0FE5AB62AC}" sibTransId="{E7DA7FE7-0BE3-4DBE-9737-49BB1D7F87BD}"/>
    <dgm:cxn modelId="{2413CFE4-12AC-4B12-AEDD-EF8C04D446E0}" srcId="{CAEC6182-236E-430A-B41F-CC2F650201C8}" destId="{65F7FC07-21DA-4D7C-963A-03793A949C26}" srcOrd="4" destOrd="0" parTransId="{366A2E63-7A66-42EF-AC4E-9E5F77E5E43A}" sibTransId="{367A5B93-A363-4684-A744-9C0A7BB3340F}"/>
    <dgm:cxn modelId="{A2997516-B088-4E86-AF4E-7E4AE67DC169}" type="presOf" srcId="{CAEC6182-236E-430A-B41F-CC2F650201C8}" destId="{140DEF12-767B-4030-9F82-340A7219A9D3}" srcOrd="0" destOrd="0" presId="urn:microsoft.com/office/officeart/2005/8/layout/vList2"/>
    <dgm:cxn modelId="{7308EB9B-888A-4A5D-81B5-E4D6F99B4BBF}" srcId="{CAEC6182-236E-430A-B41F-CC2F650201C8}" destId="{1AE00685-F08B-4987-BCF0-903746E2B91A}" srcOrd="2" destOrd="0" parTransId="{B8FAAFF6-4759-4542-A0AE-2DFE87E98A6A}" sibTransId="{27C17BDA-993D-4F28-A9DA-0CC886E5654F}"/>
    <dgm:cxn modelId="{320AF7DC-E7AC-4CBC-AE61-ABDF9C0B4B40}" srcId="{CAEC6182-236E-430A-B41F-CC2F650201C8}" destId="{43E297A0-DB4E-493D-8337-0CF8D7AE2AA8}" srcOrd="8" destOrd="0" parTransId="{4EFFD594-D3AC-4599-9DC0-FCBE5C294F38}" sibTransId="{E43156BC-B8DD-44E2-BAD3-40BC7AE2DED6}"/>
    <dgm:cxn modelId="{37364B7D-F8A3-4AA8-98FA-F80946E8BA46}" type="presOf" srcId="{C8A6BA73-C845-4CA9-87E3-869D405B29FE}" destId="{86551BD2-E2B7-4F70-8510-AC4E1A939A2A}" srcOrd="0" destOrd="0" presId="urn:microsoft.com/office/officeart/2005/8/layout/vList2"/>
    <dgm:cxn modelId="{5686B45B-DD74-4A90-B8A8-5C6F6F253440}" type="presOf" srcId="{994D1CED-47DF-4E28-A08D-FE6DE39D1465}" destId="{27424F47-9C2D-4516-A6E1-6499A40AE5F4}" srcOrd="0" destOrd="0" presId="urn:microsoft.com/office/officeart/2005/8/layout/vList2"/>
    <dgm:cxn modelId="{2BD0DDE4-919A-49F9-A945-7DC101409FBD}" srcId="{CAEC6182-236E-430A-B41F-CC2F650201C8}" destId="{4788138E-56C2-4825-97A2-147C8DB34103}" srcOrd="6" destOrd="0" parTransId="{60A162A3-AAE7-4838-BE41-04EC513EF8D0}" sibTransId="{5C5C94CC-7FEE-41E6-9F2D-F0E807F64A47}"/>
    <dgm:cxn modelId="{6CE29056-3F67-45EB-86BC-9B83AACBCEC8}" srcId="{CAEC6182-236E-430A-B41F-CC2F650201C8}" destId="{989F7061-86DA-4FFC-8BF6-BCB18ABCE7B1}" srcOrd="9" destOrd="0" parTransId="{FC93DD07-BC5D-4858-B098-13B41334D14D}" sibTransId="{0DE878A9-95F8-44A7-B645-5716F3729702}"/>
    <dgm:cxn modelId="{665D0614-3609-445B-9A86-B4FED9DC8689}" type="presOf" srcId="{65F7FC07-21DA-4D7C-963A-03793A949C26}" destId="{674F08F7-EE96-4E31-BB2E-3C3E003DAD5B}" srcOrd="0" destOrd="0" presId="urn:microsoft.com/office/officeart/2005/8/layout/vList2"/>
    <dgm:cxn modelId="{C83A2437-13C2-4CF1-8B40-8D32DF94D546}" type="presOf" srcId="{43E297A0-DB4E-493D-8337-0CF8D7AE2AA8}" destId="{B3E4117C-BCD0-47A6-B0A4-F8EAA2FBCF6F}" srcOrd="0" destOrd="0" presId="urn:microsoft.com/office/officeart/2005/8/layout/vList2"/>
    <dgm:cxn modelId="{130BF6DE-3F75-4966-8BC4-20E24CC059C4}" srcId="{CAEC6182-236E-430A-B41F-CC2F650201C8}" destId="{FDC00EFB-F73D-4031-ADBD-75F6C2F520B1}" srcOrd="3" destOrd="0" parTransId="{6DA9A002-CBDF-46B7-BBCE-12475FAF1187}" sibTransId="{CE42593C-C183-4FDF-B0EC-5E965C9FD88C}"/>
    <dgm:cxn modelId="{887AE6F4-7782-44DA-B0A6-3CE04DAC414C}" type="presOf" srcId="{4788138E-56C2-4825-97A2-147C8DB34103}" destId="{A6AF2D87-6881-4E2C-9849-A72DFA855E31}" srcOrd="0" destOrd="0" presId="urn:microsoft.com/office/officeart/2005/8/layout/vList2"/>
    <dgm:cxn modelId="{CD8E5829-4CE2-43A9-B9F9-D311FB7817F9}" type="presOf" srcId="{1AE00685-F08B-4987-BCF0-903746E2B91A}" destId="{1862543F-FCD8-413B-B631-74F1C9817C39}" srcOrd="0" destOrd="0" presId="urn:microsoft.com/office/officeart/2005/8/layout/vList2"/>
    <dgm:cxn modelId="{EA824D1A-7C1A-42D2-B07F-3E9B86644536}" type="presOf" srcId="{D28E8B52-522A-4D21-BF6C-095A59EF944A}" destId="{547679D5-0DBF-4959-A784-7321D81325D4}" srcOrd="0" destOrd="0" presId="urn:microsoft.com/office/officeart/2005/8/layout/vList2"/>
    <dgm:cxn modelId="{ACACBC72-9BB3-4D42-A92B-08B5D3577467}" type="presParOf" srcId="{140DEF12-767B-4030-9F82-340A7219A9D3}" destId="{6B65AE3A-58BE-4289-86FF-B3BF7C349F8C}" srcOrd="0" destOrd="0" presId="urn:microsoft.com/office/officeart/2005/8/layout/vList2"/>
    <dgm:cxn modelId="{7D01F52D-69BC-490D-BFA9-58D94ED606BF}" type="presParOf" srcId="{140DEF12-767B-4030-9F82-340A7219A9D3}" destId="{F024E333-9051-48ED-AEA3-0CA4BB7542C2}" srcOrd="1" destOrd="0" presId="urn:microsoft.com/office/officeart/2005/8/layout/vList2"/>
    <dgm:cxn modelId="{2CDF0F09-A295-4420-B804-D8433462B289}" type="presParOf" srcId="{140DEF12-767B-4030-9F82-340A7219A9D3}" destId="{547679D5-0DBF-4959-A784-7321D81325D4}" srcOrd="2" destOrd="0" presId="urn:microsoft.com/office/officeart/2005/8/layout/vList2"/>
    <dgm:cxn modelId="{F4BDD3B0-C3EF-47FC-9D01-D098FB3996BF}" type="presParOf" srcId="{140DEF12-767B-4030-9F82-340A7219A9D3}" destId="{F4312B11-EC9C-4A82-8BEB-96C8F0B4DDA0}" srcOrd="3" destOrd="0" presId="urn:microsoft.com/office/officeart/2005/8/layout/vList2"/>
    <dgm:cxn modelId="{5C274CC7-BFF9-461C-B980-170B04C08825}" type="presParOf" srcId="{140DEF12-767B-4030-9F82-340A7219A9D3}" destId="{1862543F-FCD8-413B-B631-74F1C9817C39}" srcOrd="4" destOrd="0" presId="urn:microsoft.com/office/officeart/2005/8/layout/vList2"/>
    <dgm:cxn modelId="{23F13EC9-D657-41DE-BCA1-C08457BFA50D}" type="presParOf" srcId="{140DEF12-767B-4030-9F82-340A7219A9D3}" destId="{08ED7637-63AA-4519-88A1-5D622B36A534}" srcOrd="5" destOrd="0" presId="urn:microsoft.com/office/officeart/2005/8/layout/vList2"/>
    <dgm:cxn modelId="{4E262671-62AE-414D-9609-E4E6318E45E7}" type="presParOf" srcId="{140DEF12-767B-4030-9F82-340A7219A9D3}" destId="{93ED3700-F346-4687-849B-A80F87737448}" srcOrd="6" destOrd="0" presId="urn:microsoft.com/office/officeart/2005/8/layout/vList2"/>
    <dgm:cxn modelId="{F0828FFF-87D2-4425-B2E8-AD39901AB2C4}" type="presParOf" srcId="{140DEF12-767B-4030-9F82-340A7219A9D3}" destId="{513B2286-8D7A-487B-A9A8-94FB97D8E8D7}" srcOrd="7" destOrd="0" presId="urn:microsoft.com/office/officeart/2005/8/layout/vList2"/>
    <dgm:cxn modelId="{5E67392A-D439-4F0B-B37B-281084374C96}" type="presParOf" srcId="{140DEF12-767B-4030-9F82-340A7219A9D3}" destId="{674F08F7-EE96-4E31-BB2E-3C3E003DAD5B}" srcOrd="8" destOrd="0" presId="urn:microsoft.com/office/officeart/2005/8/layout/vList2"/>
    <dgm:cxn modelId="{4522DAD5-2DAF-491E-9E89-942791543CEF}" type="presParOf" srcId="{140DEF12-767B-4030-9F82-340A7219A9D3}" destId="{E4A4AF9E-9860-4099-86DD-AAAAECF55F89}" srcOrd="9" destOrd="0" presId="urn:microsoft.com/office/officeart/2005/8/layout/vList2"/>
    <dgm:cxn modelId="{6614E8C7-A7E6-4B24-8AF8-70AD07020F46}" type="presParOf" srcId="{140DEF12-767B-4030-9F82-340A7219A9D3}" destId="{86551BD2-E2B7-4F70-8510-AC4E1A939A2A}" srcOrd="10" destOrd="0" presId="urn:microsoft.com/office/officeart/2005/8/layout/vList2"/>
    <dgm:cxn modelId="{BE78E6B2-BBAF-4928-9E0D-629E763E3D64}" type="presParOf" srcId="{140DEF12-767B-4030-9F82-340A7219A9D3}" destId="{31C50670-868D-48D5-AD50-BEF169E64230}" srcOrd="11" destOrd="0" presId="urn:microsoft.com/office/officeart/2005/8/layout/vList2"/>
    <dgm:cxn modelId="{2F8DD295-46BA-4843-8746-32FF0053DE8A}" type="presParOf" srcId="{140DEF12-767B-4030-9F82-340A7219A9D3}" destId="{A6AF2D87-6881-4E2C-9849-A72DFA855E31}" srcOrd="12" destOrd="0" presId="urn:microsoft.com/office/officeart/2005/8/layout/vList2"/>
    <dgm:cxn modelId="{CBBB3C0D-A2C2-49F3-8294-FCD10FE81AF0}" type="presParOf" srcId="{140DEF12-767B-4030-9F82-340A7219A9D3}" destId="{472ED80A-33E2-47AE-AF1E-C52CEA682948}" srcOrd="13" destOrd="0" presId="urn:microsoft.com/office/officeart/2005/8/layout/vList2"/>
    <dgm:cxn modelId="{D7759DA8-84F0-4287-8954-7304C6C2AB0E}" type="presParOf" srcId="{140DEF12-767B-4030-9F82-340A7219A9D3}" destId="{27424F47-9C2D-4516-A6E1-6499A40AE5F4}" srcOrd="14" destOrd="0" presId="urn:microsoft.com/office/officeart/2005/8/layout/vList2"/>
    <dgm:cxn modelId="{F93686CA-66D3-4B68-B3DD-6D738A1A48B1}" type="presParOf" srcId="{140DEF12-767B-4030-9F82-340A7219A9D3}" destId="{B681E010-196A-4443-AC95-D5FF0726307A}" srcOrd="15" destOrd="0" presId="urn:microsoft.com/office/officeart/2005/8/layout/vList2"/>
    <dgm:cxn modelId="{8DF0D00A-4778-47BF-BEB2-ECC2E0F92E70}" type="presParOf" srcId="{140DEF12-767B-4030-9F82-340A7219A9D3}" destId="{B3E4117C-BCD0-47A6-B0A4-F8EAA2FBCF6F}" srcOrd="16" destOrd="0" presId="urn:microsoft.com/office/officeart/2005/8/layout/vList2"/>
    <dgm:cxn modelId="{870033FB-B580-4A0D-B5E6-88426C3E26F8}" type="presParOf" srcId="{140DEF12-767B-4030-9F82-340A7219A9D3}" destId="{04D3C39A-53BE-4333-AFEB-2797BDF65EEC}" srcOrd="17" destOrd="0" presId="urn:microsoft.com/office/officeart/2005/8/layout/vList2"/>
    <dgm:cxn modelId="{C7CE7420-349F-4409-8A93-63127D9B2C57}" type="presParOf" srcId="{140DEF12-767B-4030-9F82-340A7219A9D3}" destId="{ABF5E63A-6FC6-4292-83F2-0B5BE12E8344}" srcOrd="1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7470DBB-494D-4A56-BC79-569C283E9B1A}" type="doc">
      <dgm:prSet loTypeId="urn:microsoft.com/office/officeart/2005/8/layout/lProcess2" loCatId="list" qsTypeId="urn:microsoft.com/office/officeart/2005/8/quickstyle/3d2" qsCatId="3D" csTypeId="urn:microsoft.com/office/officeart/2005/8/colors/accent1_2" csCatId="accent1" phldr="1"/>
      <dgm:spPr/>
      <dgm:t>
        <a:bodyPr/>
        <a:lstStyle/>
        <a:p>
          <a:endParaRPr lang="ru-RU"/>
        </a:p>
      </dgm:t>
    </dgm:pt>
    <dgm:pt modelId="{AEB5EE13-0728-4E3C-9677-22B4CEC6E729}">
      <dgm:prSet custT="1"/>
      <dgm:spPr/>
      <dgm:t>
        <a:bodyPr/>
        <a:lstStyle/>
        <a:p>
          <a:pPr rtl="0"/>
          <a:endParaRPr lang="ru-RU" sz="2400" dirty="0" smtClean="0"/>
        </a:p>
        <a:p>
          <a:pPr rtl="0"/>
          <a:endParaRPr lang="ru-RU" sz="2400" dirty="0" smtClean="0"/>
        </a:p>
        <a:p>
          <a:pPr rtl="0"/>
          <a:endParaRPr lang="ru-RU" sz="2400" dirty="0" smtClean="0"/>
        </a:p>
        <a:p>
          <a:pPr rtl="0"/>
          <a:r>
            <a:rPr lang="ru-RU" sz="2400" dirty="0" err="1" smtClean="0"/>
            <a:t>Астено</a:t>
          </a:r>
          <a:r>
            <a:rPr lang="ru-RU" sz="2400" dirty="0" smtClean="0"/>
            <a:t>-вегетативные расстройства;</a:t>
          </a:r>
          <a:endParaRPr lang="ru-RU" sz="2400" dirty="0"/>
        </a:p>
      </dgm:t>
    </dgm:pt>
    <dgm:pt modelId="{3F73EBEC-2FAA-46DE-9B4B-B30BD14B8460}" type="parTrans" cxnId="{FF158389-6B20-46CB-90E7-348DE4C58817}">
      <dgm:prSet/>
      <dgm:spPr/>
      <dgm:t>
        <a:bodyPr/>
        <a:lstStyle/>
        <a:p>
          <a:endParaRPr lang="ru-RU"/>
        </a:p>
      </dgm:t>
    </dgm:pt>
    <dgm:pt modelId="{2363B097-C663-4C64-8F21-CE9EBE717D78}" type="sibTrans" cxnId="{FF158389-6B20-46CB-90E7-348DE4C58817}">
      <dgm:prSet/>
      <dgm:spPr/>
      <dgm:t>
        <a:bodyPr/>
        <a:lstStyle/>
        <a:p>
          <a:endParaRPr lang="ru-RU"/>
        </a:p>
      </dgm:t>
    </dgm:pt>
    <dgm:pt modelId="{B98EAC8D-0B47-4D11-97B0-4DA13CE16905}">
      <dgm:prSet custT="1"/>
      <dgm:spPr/>
      <dgm:t>
        <a:bodyPr/>
        <a:lstStyle/>
        <a:p>
          <a:pPr rtl="0"/>
          <a:endParaRPr lang="ru-RU" sz="2400" dirty="0" smtClean="0"/>
        </a:p>
        <a:p>
          <a:pPr rtl="0"/>
          <a:endParaRPr lang="ru-RU" sz="2400" dirty="0" smtClean="0"/>
        </a:p>
        <a:p>
          <a:pPr rtl="0"/>
          <a:endParaRPr lang="ru-RU" sz="2400" dirty="0" smtClean="0"/>
        </a:p>
        <a:p>
          <a:pPr rtl="0"/>
          <a:r>
            <a:rPr lang="ru-RU" sz="2400" dirty="0" err="1" smtClean="0"/>
            <a:t>Психопатоподобные</a:t>
          </a:r>
          <a:r>
            <a:rPr lang="ru-RU" sz="2400" dirty="0" smtClean="0"/>
            <a:t> расстройства. </a:t>
          </a:r>
          <a:endParaRPr lang="ru-RU" sz="2400" dirty="0"/>
        </a:p>
      </dgm:t>
    </dgm:pt>
    <dgm:pt modelId="{7C698C53-42C3-4B5E-B741-987B93ACF809}" type="parTrans" cxnId="{B62CDBE9-43ED-4F6D-BBBB-A5B8552A7B28}">
      <dgm:prSet/>
      <dgm:spPr/>
      <dgm:t>
        <a:bodyPr/>
        <a:lstStyle/>
        <a:p>
          <a:endParaRPr lang="ru-RU"/>
        </a:p>
      </dgm:t>
    </dgm:pt>
    <dgm:pt modelId="{F58ED055-6EC0-41D7-A810-C0676576BC11}" type="sibTrans" cxnId="{B62CDBE9-43ED-4F6D-BBBB-A5B8552A7B28}">
      <dgm:prSet/>
      <dgm:spPr/>
      <dgm:t>
        <a:bodyPr/>
        <a:lstStyle/>
        <a:p>
          <a:endParaRPr lang="ru-RU"/>
        </a:p>
      </dgm:t>
    </dgm:pt>
    <dgm:pt modelId="{C2AB0169-3D9E-408A-867A-E3AF130FE638}">
      <dgm:prSet custT="1"/>
      <dgm:spPr/>
      <dgm:t>
        <a:bodyPr/>
        <a:lstStyle/>
        <a:p>
          <a:pPr rtl="0"/>
          <a:endParaRPr lang="ru-RU" sz="2400" dirty="0" smtClean="0"/>
        </a:p>
        <a:p>
          <a:pPr rtl="0"/>
          <a:endParaRPr lang="ru-RU" sz="2400" dirty="0" smtClean="0"/>
        </a:p>
        <a:p>
          <a:pPr rtl="0"/>
          <a:endParaRPr lang="ru-RU" sz="2400" dirty="0" smtClean="0"/>
        </a:p>
        <a:p>
          <a:pPr rtl="0"/>
          <a:r>
            <a:rPr lang="ru-RU" sz="2400" dirty="0" smtClean="0"/>
            <a:t>Неврологические проявления</a:t>
          </a:r>
          <a:endParaRPr lang="ru-RU" sz="2400" dirty="0"/>
        </a:p>
      </dgm:t>
    </dgm:pt>
    <dgm:pt modelId="{3A19DD0B-2016-4957-A833-3CB601A8D2A9}" type="parTrans" cxnId="{847BFE08-6D7F-47B3-ACA5-985C63E77A4A}">
      <dgm:prSet/>
      <dgm:spPr/>
      <dgm:t>
        <a:bodyPr/>
        <a:lstStyle/>
        <a:p>
          <a:endParaRPr lang="ru-RU"/>
        </a:p>
      </dgm:t>
    </dgm:pt>
    <dgm:pt modelId="{6054628A-B5F1-4CCA-B1AD-6ED9FA6CBA3B}" type="sibTrans" cxnId="{847BFE08-6D7F-47B3-ACA5-985C63E77A4A}">
      <dgm:prSet/>
      <dgm:spPr/>
      <dgm:t>
        <a:bodyPr/>
        <a:lstStyle/>
        <a:p>
          <a:endParaRPr lang="ru-RU"/>
        </a:p>
      </dgm:t>
    </dgm:pt>
    <dgm:pt modelId="{E480B860-AC8C-4657-961F-40078AD3507D}" type="pres">
      <dgm:prSet presAssocID="{57470DBB-494D-4A56-BC79-569C283E9B1A}" presName="theList" presStyleCnt="0">
        <dgm:presLayoutVars>
          <dgm:dir/>
          <dgm:animLvl val="lvl"/>
          <dgm:resizeHandles val="exact"/>
        </dgm:presLayoutVars>
      </dgm:prSet>
      <dgm:spPr/>
      <dgm:t>
        <a:bodyPr/>
        <a:lstStyle/>
        <a:p>
          <a:endParaRPr lang="ru-RU"/>
        </a:p>
      </dgm:t>
    </dgm:pt>
    <dgm:pt modelId="{AAB2E47A-CB46-4E98-95AD-7EEA9325E162}" type="pres">
      <dgm:prSet presAssocID="{C2AB0169-3D9E-408A-867A-E3AF130FE638}" presName="compNode" presStyleCnt="0"/>
      <dgm:spPr/>
    </dgm:pt>
    <dgm:pt modelId="{D2114D3E-36F7-41BE-91A9-1CDF1D82A165}" type="pres">
      <dgm:prSet presAssocID="{C2AB0169-3D9E-408A-867A-E3AF130FE638}" presName="aNode" presStyleLbl="bgShp" presStyleIdx="0" presStyleCnt="3"/>
      <dgm:spPr/>
      <dgm:t>
        <a:bodyPr/>
        <a:lstStyle/>
        <a:p>
          <a:endParaRPr lang="ru-RU"/>
        </a:p>
      </dgm:t>
    </dgm:pt>
    <dgm:pt modelId="{705AD1E9-8F5E-4B50-A54C-660384BD1B46}" type="pres">
      <dgm:prSet presAssocID="{C2AB0169-3D9E-408A-867A-E3AF130FE638}" presName="textNode" presStyleLbl="bgShp" presStyleIdx="0" presStyleCnt="3"/>
      <dgm:spPr/>
      <dgm:t>
        <a:bodyPr/>
        <a:lstStyle/>
        <a:p>
          <a:endParaRPr lang="ru-RU"/>
        </a:p>
      </dgm:t>
    </dgm:pt>
    <dgm:pt modelId="{7A2531FE-CE31-4ECC-952E-7BA4B209E671}" type="pres">
      <dgm:prSet presAssocID="{C2AB0169-3D9E-408A-867A-E3AF130FE638}" presName="compChildNode" presStyleCnt="0"/>
      <dgm:spPr/>
    </dgm:pt>
    <dgm:pt modelId="{F551EE3B-8D5F-441E-A025-527EF2457659}" type="pres">
      <dgm:prSet presAssocID="{C2AB0169-3D9E-408A-867A-E3AF130FE638}" presName="theInnerList" presStyleCnt="0"/>
      <dgm:spPr/>
    </dgm:pt>
    <dgm:pt modelId="{7FDA41EE-8BAF-4848-A54F-1F18E031B04B}" type="pres">
      <dgm:prSet presAssocID="{C2AB0169-3D9E-408A-867A-E3AF130FE638}" presName="aSpace" presStyleCnt="0"/>
      <dgm:spPr/>
    </dgm:pt>
    <dgm:pt modelId="{A68579DA-2242-472F-B042-644A2D028572}" type="pres">
      <dgm:prSet presAssocID="{AEB5EE13-0728-4E3C-9677-22B4CEC6E729}" presName="compNode" presStyleCnt="0"/>
      <dgm:spPr/>
    </dgm:pt>
    <dgm:pt modelId="{F282A463-46DE-4EA2-989E-5C44A04FA4BD}" type="pres">
      <dgm:prSet presAssocID="{AEB5EE13-0728-4E3C-9677-22B4CEC6E729}" presName="aNode" presStyleLbl="bgShp" presStyleIdx="1" presStyleCnt="3"/>
      <dgm:spPr/>
      <dgm:t>
        <a:bodyPr/>
        <a:lstStyle/>
        <a:p>
          <a:endParaRPr lang="ru-RU"/>
        </a:p>
      </dgm:t>
    </dgm:pt>
    <dgm:pt modelId="{99CD8168-EB89-4523-836D-C64454495A19}" type="pres">
      <dgm:prSet presAssocID="{AEB5EE13-0728-4E3C-9677-22B4CEC6E729}" presName="textNode" presStyleLbl="bgShp" presStyleIdx="1" presStyleCnt="3"/>
      <dgm:spPr/>
      <dgm:t>
        <a:bodyPr/>
        <a:lstStyle/>
        <a:p>
          <a:endParaRPr lang="ru-RU"/>
        </a:p>
      </dgm:t>
    </dgm:pt>
    <dgm:pt modelId="{39CB4121-49FA-497E-A911-6DF31CBB47D3}" type="pres">
      <dgm:prSet presAssocID="{AEB5EE13-0728-4E3C-9677-22B4CEC6E729}" presName="compChildNode" presStyleCnt="0"/>
      <dgm:spPr/>
    </dgm:pt>
    <dgm:pt modelId="{986C1BD4-7F57-41BD-8503-49C6E01EE35D}" type="pres">
      <dgm:prSet presAssocID="{AEB5EE13-0728-4E3C-9677-22B4CEC6E729}" presName="theInnerList" presStyleCnt="0"/>
      <dgm:spPr/>
    </dgm:pt>
    <dgm:pt modelId="{87D9002E-9F7D-41BA-9C0A-6DD5F8F1BD39}" type="pres">
      <dgm:prSet presAssocID="{AEB5EE13-0728-4E3C-9677-22B4CEC6E729}" presName="aSpace" presStyleCnt="0"/>
      <dgm:spPr/>
    </dgm:pt>
    <dgm:pt modelId="{BAE335E8-5550-41E3-85DC-75C8DB3280BA}" type="pres">
      <dgm:prSet presAssocID="{B98EAC8D-0B47-4D11-97B0-4DA13CE16905}" presName="compNode" presStyleCnt="0"/>
      <dgm:spPr/>
    </dgm:pt>
    <dgm:pt modelId="{3B547E11-9E30-48B0-8CFC-69D36124A61D}" type="pres">
      <dgm:prSet presAssocID="{B98EAC8D-0B47-4D11-97B0-4DA13CE16905}" presName="aNode" presStyleLbl="bgShp" presStyleIdx="2" presStyleCnt="3"/>
      <dgm:spPr/>
      <dgm:t>
        <a:bodyPr/>
        <a:lstStyle/>
        <a:p>
          <a:endParaRPr lang="ru-RU"/>
        </a:p>
      </dgm:t>
    </dgm:pt>
    <dgm:pt modelId="{0C5585C8-B177-4DCC-BE6A-EEC9D374FF63}" type="pres">
      <dgm:prSet presAssocID="{B98EAC8D-0B47-4D11-97B0-4DA13CE16905}" presName="textNode" presStyleLbl="bgShp" presStyleIdx="2" presStyleCnt="3"/>
      <dgm:spPr/>
      <dgm:t>
        <a:bodyPr/>
        <a:lstStyle/>
        <a:p>
          <a:endParaRPr lang="ru-RU"/>
        </a:p>
      </dgm:t>
    </dgm:pt>
    <dgm:pt modelId="{23667A4C-3092-4972-B825-F75C9543FA4D}" type="pres">
      <dgm:prSet presAssocID="{B98EAC8D-0B47-4D11-97B0-4DA13CE16905}" presName="compChildNode" presStyleCnt="0"/>
      <dgm:spPr/>
    </dgm:pt>
    <dgm:pt modelId="{29A84430-30B1-4412-B5F2-2B20B6C684E3}" type="pres">
      <dgm:prSet presAssocID="{B98EAC8D-0B47-4D11-97B0-4DA13CE16905}" presName="theInnerList" presStyleCnt="0"/>
      <dgm:spPr/>
    </dgm:pt>
  </dgm:ptLst>
  <dgm:cxnLst>
    <dgm:cxn modelId="{5AA94CF0-2033-49E9-BA55-A3A81243E6EC}" type="presOf" srcId="{AEB5EE13-0728-4E3C-9677-22B4CEC6E729}" destId="{99CD8168-EB89-4523-836D-C64454495A19}" srcOrd="1" destOrd="0" presId="urn:microsoft.com/office/officeart/2005/8/layout/lProcess2"/>
    <dgm:cxn modelId="{A822C17E-6E9F-4148-A671-AA7D2DC529E4}" type="presOf" srcId="{B98EAC8D-0B47-4D11-97B0-4DA13CE16905}" destId="{0C5585C8-B177-4DCC-BE6A-EEC9D374FF63}" srcOrd="1" destOrd="0" presId="urn:microsoft.com/office/officeart/2005/8/layout/lProcess2"/>
    <dgm:cxn modelId="{0C04CF98-2F36-4650-9851-BE88249F86B0}" type="presOf" srcId="{B98EAC8D-0B47-4D11-97B0-4DA13CE16905}" destId="{3B547E11-9E30-48B0-8CFC-69D36124A61D}" srcOrd="0" destOrd="0" presId="urn:microsoft.com/office/officeart/2005/8/layout/lProcess2"/>
    <dgm:cxn modelId="{30EFD0A9-8468-4714-BFD0-4B985C478724}" type="presOf" srcId="{57470DBB-494D-4A56-BC79-569C283E9B1A}" destId="{E480B860-AC8C-4657-961F-40078AD3507D}" srcOrd="0" destOrd="0" presId="urn:microsoft.com/office/officeart/2005/8/layout/lProcess2"/>
    <dgm:cxn modelId="{0BF7CE2E-6A13-4551-9460-6D7F54E2013D}" type="presOf" srcId="{C2AB0169-3D9E-408A-867A-E3AF130FE638}" destId="{705AD1E9-8F5E-4B50-A54C-660384BD1B46}" srcOrd="1" destOrd="0" presId="urn:microsoft.com/office/officeart/2005/8/layout/lProcess2"/>
    <dgm:cxn modelId="{B62CDBE9-43ED-4F6D-BBBB-A5B8552A7B28}" srcId="{57470DBB-494D-4A56-BC79-569C283E9B1A}" destId="{B98EAC8D-0B47-4D11-97B0-4DA13CE16905}" srcOrd="2" destOrd="0" parTransId="{7C698C53-42C3-4B5E-B741-987B93ACF809}" sibTransId="{F58ED055-6EC0-41D7-A810-C0676576BC11}"/>
    <dgm:cxn modelId="{847BFE08-6D7F-47B3-ACA5-985C63E77A4A}" srcId="{57470DBB-494D-4A56-BC79-569C283E9B1A}" destId="{C2AB0169-3D9E-408A-867A-E3AF130FE638}" srcOrd="0" destOrd="0" parTransId="{3A19DD0B-2016-4957-A833-3CB601A8D2A9}" sibTransId="{6054628A-B5F1-4CCA-B1AD-6ED9FA6CBA3B}"/>
    <dgm:cxn modelId="{FF158389-6B20-46CB-90E7-348DE4C58817}" srcId="{57470DBB-494D-4A56-BC79-569C283E9B1A}" destId="{AEB5EE13-0728-4E3C-9677-22B4CEC6E729}" srcOrd="1" destOrd="0" parTransId="{3F73EBEC-2FAA-46DE-9B4B-B30BD14B8460}" sibTransId="{2363B097-C663-4C64-8F21-CE9EBE717D78}"/>
    <dgm:cxn modelId="{54F33EF9-D7A3-4E4E-9E86-C1F6632D0FB4}" type="presOf" srcId="{AEB5EE13-0728-4E3C-9677-22B4CEC6E729}" destId="{F282A463-46DE-4EA2-989E-5C44A04FA4BD}" srcOrd="0" destOrd="0" presId="urn:microsoft.com/office/officeart/2005/8/layout/lProcess2"/>
    <dgm:cxn modelId="{272B1146-F4AA-4047-B1D0-DDA6BBAD125E}" type="presOf" srcId="{C2AB0169-3D9E-408A-867A-E3AF130FE638}" destId="{D2114D3E-36F7-41BE-91A9-1CDF1D82A165}" srcOrd="0" destOrd="0" presId="urn:microsoft.com/office/officeart/2005/8/layout/lProcess2"/>
    <dgm:cxn modelId="{AC5C30EF-A9D6-439E-8037-268EF78B6720}" type="presParOf" srcId="{E480B860-AC8C-4657-961F-40078AD3507D}" destId="{AAB2E47A-CB46-4E98-95AD-7EEA9325E162}" srcOrd="0" destOrd="0" presId="urn:microsoft.com/office/officeart/2005/8/layout/lProcess2"/>
    <dgm:cxn modelId="{DAAE9620-28C0-49F1-80A2-ECD452260897}" type="presParOf" srcId="{AAB2E47A-CB46-4E98-95AD-7EEA9325E162}" destId="{D2114D3E-36F7-41BE-91A9-1CDF1D82A165}" srcOrd="0" destOrd="0" presId="urn:microsoft.com/office/officeart/2005/8/layout/lProcess2"/>
    <dgm:cxn modelId="{5C06F8B8-DDD3-4595-9C83-37083CE3A162}" type="presParOf" srcId="{AAB2E47A-CB46-4E98-95AD-7EEA9325E162}" destId="{705AD1E9-8F5E-4B50-A54C-660384BD1B46}" srcOrd="1" destOrd="0" presId="urn:microsoft.com/office/officeart/2005/8/layout/lProcess2"/>
    <dgm:cxn modelId="{FE792DBA-EE80-437E-B2C9-5B002D099853}" type="presParOf" srcId="{AAB2E47A-CB46-4E98-95AD-7EEA9325E162}" destId="{7A2531FE-CE31-4ECC-952E-7BA4B209E671}" srcOrd="2" destOrd="0" presId="urn:microsoft.com/office/officeart/2005/8/layout/lProcess2"/>
    <dgm:cxn modelId="{41C73CDF-EBDD-49F4-833C-6ED0FB7411FB}" type="presParOf" srcId="{7A2531FE-CE31-4ECC-952E-7BA4B209E671}" destId="{F551EE3B-8D5F-441E-A025-527EF2457659}" srcOrd="0" destOrd="0" presId="urn:microsoft.com/office/officeart/2005/8/layout/lProcess2"/>
    <dgm:cxn modelId="{E0B23C4F-E644-4673-90AB-CD6207F7A535}" type="presParOf" srcId="{E480B860-AC8C-4657-961F-40078AD3507D}" destId="{7FDA41EE-8BAF-4848-A54F-1F18E031B04B}" srcOrd="1" destOrd="0" presId="urn:microsoft.com/office/officeart/2005/8/layout/lProcess2"/>
    <dgm:cxn modelId="{3AE3AC79-44EF-47C6-A37C-43D779210B2F}" type="presParOf" srcId="{E480B860-AC8C-4657-961F-40078AD3507D}" destId="{A68579DA-2242-472F-B042-644A2D028572}" srcOrd="2" destOrd="0" presId="urn:microsoft.com/office/officeart/2005/8/layout/lProcess2"/>
    <dgm:cxn modelId="{8614B9EE-0186-4A64-BFA7-00945D28823F}" type="presParOf" srcId="{A68579DA-2242-472F-B042-644A2D028572}" destId="{F282A463-46DE-4EA2-989E-5C44A04FA4BD}" srcOrd="0" destOrd="0" presId="urn:microsoft.com/office/officeart/2005/8/layout/lProcess2"/>
    <dgm:cxn modelId="{6E6744BF-2F5D-4252-8DA3-14F223CB1EDF}" type="presParOf" srcId="{A68579DA-2242-472F-B042-644A2D028572}" destId="{99CD8168-EB89-4523-836D-C64454495A19}" srcOrd="1" destOrd="0" presId="urn:microsoft.com/office/officeart/2005/8/layout/lProcess2"/>
    <dgm:cxn modelId="{CDAD759F-849D-4372-97BF-2096F68C2449}" type="presParOf" srcId="{A68579DA-2242-472F-B042-644A2D028572}" destId="{39CB4121-49FA-497E-A911-6DF31CBB47D3}" srcOrd="2" destOrd="0" presId="urn:microsoft.com/office/officeart/2005/8/layout/lProcess2"/>
    <dgm:cxn modelId="{9D2EC9AA-89F2-48EF-9525-1DE8BF671755}" type="presParOf" srcId="{39CB4121-49FA-497E-A911-6DF31CBB47D3}" destId="{986C1BD4-7F57-41BD-8503-49C6E01EE35D}" srcOrd="0" destOrd="0" presId="urn:microsoft.com/office/officeart/2005/8/layout/lProcess2"/>
    <dgm:cxn modelId="{BDAC05DE-012F-4EBB-BE2B-83D7218B9B61}" type="presParOf" srcId="{E480B860-AC8C-4657-961F-40078AD3507D}" destId="{87D9002E-9F7D-41BA-9C0A-6DD5F8F1BD39}" srcOrd="3" destOrd="0" presId="urn:microsoft.com/office/officeart/2005/8/layout/lProcess2"/>
    <dgm:cxn modelId="{B78F84F9-2D76-432F-B651-EBBA9C20EF9B}" type="presParOf" srcId="{E480B860-AC8C-4657-961F-40078AD3507D}" destId="{BAE335E8-5550-41E3-85DC-75C8DB3280BA}" srcOrd="4" destOrd="0" presId="urn:microsoft.com/office/officeart/2005/8/layout/lProcess2"/>
    <dgm:cxn modelId="{22ADDBAE-A73D-49A4-8ADB-EBC64ABFB9A9}" type="presParOf" srcId="{BAE335E8-5550-41E3-85DC-75C8DB3280BA}" destId="{3B547E11-9E30-48B0-8CFC-69D36124A61D}" srcOrd="0" destOrd="0" presId="urn:microsoft.com/office/officeart/2005/8/layout/lProcess2"/>
    <dgm:cxn modelId="{78C9A2C0-F598-448D-8063-F64A3C3F99E9}" type="presParOf" srcId="{BAE335E8-5550-41E3-85DC-75C8DB3280BA}" destId="{0C5585C8-B177-4DCC-BE6A-EEC9D374FF63}" srcOrd="1" destOrd="0" presId="urn:microsoft.com/office/officeart/2005/8/layout/lProcess2"/>
    <dgm:cxn modelId="{60449091-5BDF-4173-9AE4-2AC6DFCB3C00}" type="presParOf" srcId="{BAE335E8-5550-41E3-85DC-75C8DB3280BA}" destId="{23667A4C-3092-4972-B825-F75C9543FA4D}" srcOrd="2" destOrd="0" presId="urn:microsoft.com/office/officeart/2005/8/layout/lProcess2"/>
    <dgm:cxn modelId="{841AC72A-0FE5-4DCF-8069-E08F71B43555}" type="presParOf" srcId="{23667A4C-3092-4972-B825-F75C9543FA4D}" destId="{29A84430-30B1-4412-B5F2-2B20B6C684E3}" srcOrd="0" destOrd="0" presId="urn:microsoft.com/office/officeart/2005/8/layout/lProcess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5CF6139-DB31-4FC5-B1BD-17AB1E2E9524}" type="doc">
      <dgm:prSet loTypeId="urn:microsoft.com/office/officeart/2005/8/layout/vList2" loCatId="list" qsTypeId="urn:microsoft.com/office/officeart/2005/8/quickstyle/3d2" qsCatId="3D" csTypeId="urn:microsoft.com/office/officeart/2005/8/colors/accent0_3" csCatId="mainScheme" phldr="1"/>
      <dgm:spPr/>
      <dgm:t>
        <a:bodyPr/>
        <a:lstStyle/>
        <a:p>
          <a:endParaRPr lang="ru-RU"/>
        </a:p>
      </dgm:t>
    </dgm:pt>
    <dgm:pt modelId="{03A0C79B-F658-47E6-8F1F-A83E38148642}">
      <dgm:prSet/>
      <dgm:spPr/>
      <dgm:t>
        <a:bodyPr/>
        <a:lstStyle/>
        <a:p>
          <a:pPr rtl="0"/>
          <a:r>
            <a:rPr lang="ru-RU" b="1" i="0" smtClean="0"/>
            <a:t>Астенический этап ПОС. </a:t>
          </a:r>
          <a:endParaRPr lang="ru-RU"/>
        </a:p>
      </dgm:t>
    </dgm:pt>
    <dgm:pt modelId="{D1EF2E62-F1DE-45CD-B731-E61F84CECA29}" type="parTrans" cxnId="{78608077-2698-42D8-AD2F-1AF56D854F76}">
      <dgm:prSet/>
      <dgm:spPr/>
      <dgm:t>
        <a:bodyPr/>
        <a:lstStyle/>
        <a:p>
          <a:endParaRPr lang="ru-RU"/>
        </a:p>
      </dgm:t>
    </dgm:pt>
    <dgm:pt modelId="{C8537A2F-959E-4747-ACE0-2F7DF7E95E22}" type="sibTrans" cxnId="{78608077-2698-42D8-AD2F-1AF56D854F76}">
      <dgm:prSet/>
      <dgm:spPr/>
      <dgm:t>
        <a:bodyPr/>
        <a:lstStyle/>
        <a:p>
          <a:endParaRPr lang="ru-RU"/>
        </a:p>
      </dgm:t>
    </dgm:pt>
    <dgm:pt modelId="{B3A55DBD-19C6-4C0F-B5F7-7C762F049123}">
      <dgm:prSet/>
      <dgm:spPr/>
      <dgm:t>
        <a:bodyPr/>
        <a:lstStyle/>
        <a:p>
          <a:pPr rtl="0"/>
          <a:r>
            <a:rPr lang="ru-RU" b="1" i="0" smtClean="0"/>
            <a:t>Психопатоподобный этап ПОС (возбудимый вариант).</a:t>
          </a:r>
          <a:endParaRPr lang="ru-RU"/>
        </a:p>
      </dgm:t>
    </dgm:pt>
    <dgm:pt modelId="{05C4B8BB-9CC0-4CDB-A041-D8F3C45CECC4}" type="parTrans" cxnId="{B122D5B9-DB28-4DB9-B186-9104CE1EB5D7}">
      <dgm:prSet/>
      <dgm:spPr/>
      <dgm:t>
        <a:bodyPr/>
        <a:lstStyle/>
        <a:p>
          <a:endParaRPr lang="ru-RU"/>
        </a:p>
      </dgm:t>
    </dgm:pt>
    <dgm:pt modelId="{385D7BB2-29C5-4640-90DE-056C9A8E7E75}" type="sibTrans" cxnId="{B122D5B9-DB28-4DB9-B186-9104CE1EB5D7}">
      <dgm:prSet/>
      <dgm:spPr/>
      <dgm:t>
        <a:bodyPr/>
        <a:lstStyle/>
        <a:p>
          <a:endParaRPr lang="ru-RU"/>
        </a:p>
      </dgm:t>
    </dgm:pt>
    <dgm:pt modelId="{71A97135-F646-4646-B142-AEA65A836938}">
      <dgm:prSet/>
      <dgm:spPr/>
      <dgm:t>
        <a:bodyPr/>
        <a:lstStyle/>
        <a:p>
          <a:pPr rtl="0"/>
          <a:r>
            <a:rPr lang="ru-RU" b="1" i="0" dirty="0" err="1" smtClean="0"/>
            <a:t>Психопатоподобный</a:t>
          </a:r>
          <a:r>
            <a:rPr lang="ru-RU" b="1" i="0" dirty="0" smtClean="0"/>
            <a:t> этап ПОС (</a:t>
          </a:r>
          <a:r>
            <a:rPr lang="ru-RU" b="1" i="0" dirty="0" err="1" smtClean="0"/>
            <a:t>гипертимный</a:t>
          </a:r>
          <a:r>
            <a:rPr lang="ru-RU" b="1" i="0" dirty="0" smtClean="0"/>
            <a:t> вариант).</a:t>
          </a:r>
          <a:endParaRPr lang="ru-RU" dirty="0"/>
        </a:p>
      </dgm:t>
    </dgm:pt>
    <dgm:pt modelId="{0F1533A2-539E-4DB9-83E6-CC030FD3BC1B}" type="parTrans" cxnId="{DDC74515-4A23-45C4-A9B8-778C3072A464}">
      <dgm:prSet/>
      <dgm:spPr/>
      <dgm:t>
        <a:bodyPr/>
        <a:lstStyle/>
        <a:p>
          <a:endParaRPr lang="ru-RU"/>
        </a:p>
      </dgm:t>
    </dgm:pt>
    <dgm:pt modelId="{3C2A2A69-3A84-4EBB-98F8-3A7CEFD3C197}" type="sibTrans" cxnId="{DDC74515-4A23-45C4-A9B8-778C3072A464}">
      <dgm:prSet/>
      <dgm:spPr/>
      <dgm:t>
        <a:bodyPr/>
        <a:lstStyle/>
        <a:p>
          <a:endParaRPr lang="ru-RU"/>
        </a:p>
      </dgm:t>
    </dgm:pt>
    <dgm:pt modelId="{7F9985D1-C596-41EE-B4A0-8DDC5CA21F97}">
      <dgm:prSet/>
      <dgm:spPr/>
      <dgm:t>
        <a:bodyPr/>
        <a:lstStyle/>
        <a:p>
          <a:pPr rtl="0"/>
          <a:r>
            <a:rPr lang="ru-RU" b="1" i="0" dirty="0" smtClean="0"/>
            <a:t>Апатический этап ПОС.</a:t>
          </a:r>
          <a:endParaRPr lang="ru-RU" dirty="0"/>
        </a:p>
      </dgm:t>
    </dgm:pt>
    <dgm:pt modelId="{95F75F72-0F53-478B-A67E-CFE95D508ACD}" type="parTrans" cxnId="{A802C3EE-6310-48D0-91FF-AA10121529C7}">
      <dgm:prSet/>
      <dgm:spPr/>
      <dgm:t>
        <a:bodyPr/>
        <a:lstStyle/>
        <a:p>
          <a:endParaRPr lang="ru-RU"/>
        </a:p>
      </dgm:t>
    </dgm:pt>
    <dgm:pt modelId="{B4807867-D0A6-45DB-A16A-4895E8D638C7}" type="sibTrans" cxnId="{A802C3EE-6310-48D0-91FF-AA10121529C7}">
      <dgm:prSet/>
      <dgm:spPr/>
      <dgm:t>
        <a:bodyPr/>
        <a:lstStyle/>
        <a:p>
          <a:endParaRPr lang="ru-RU"/>
        </a:p>
      </dgm:t>
    </dgm:pt>
    <dgm:pt modelId="{FBC60A0B-90B8-4DA0-8FD8-00D4A3764042}" type="pres">
      <dgm:prSet presAssocID="{95CF6139-DB31-4FC5-B1BD-17AB1E2E9524}" presName="linear" presStyleCnt="0">
        <dgm:presLayoutVars>
          <dgm:animLvl val="lvl"/>
          <dgm:resizeHandles val="exact"/>
        </dgm:presLayoutVars>
      </dgm:prSet>
      <dgm:spPr/>
      <dgm:t>
        <a:bodyPr/>
        <a:lstStyle/>
        <a:p>
          <a:endParaRPr lang="ru-RU"/>
        </a:p>
      </dgm:t>
    </dgm:pt>
    <dgm:pt modelId="{3B64FC35-6852-4D62-856E-3DB7E3413C86}" type="pres">
      <dgm:prSet presAssocID="{03A0C79B-F658-47E6-8F1F-A83E38148642}" presName="parentText" presStyleLbl="node1" presStyleIdx="0" presStyleCnt="4">
        <dgm:presLayoutVars>
          <dgm:chMax val="0"/>
          <dgm:bulletEnabled val="1"/>
        </dgm:presLayoutVars>
      </dgm:prSet>
      <dgm:spPr/>
      <dgm:t>
        <a:bodyPr/>
        <a:lstStyle/>
        <a:p>
          <a:endParaRPr lang="ru-RU"/>
        </a:p>
      </dgm:t>
    </dgm:pt>
    <dgm:pt modelId="{41C9A56D-EE12-4D33-82C3-71E3F826797B}" type="pres">
      <dgm:prSet presAssocID="{C8537A2F-959E-4747-ACE0-2F7DF7E95E22}" presName="spacer" presStyleCnt="0"/>
      <dgm:spPr/>
    </dgm:pt>
    <dgm:pt modelId="{87ED21DC-3171-47E4-8C05-15B0EE987A7E}" type="pres">
      <dgm:prSet presAssocID="{B3A55DBD-19C6-4C0F-B5F7-7C762F049123}" presName="parentText" presStyleLbl="node1" presStyleIdx="1" presStyleCnt="4">
        <dgm:presLayoutVars>
          <dgm:chMax val="0"/>
          <dgm:bulletEnabled val="1"/>
        </dgm:presLayoutVars>
      </dgm:prSet>
      <dgm:spPr/>
      <dgm:t>
        <a:bodyPr/>
        <a:lstStyle/>
        <a:p>
          <a:endParaRPr lang="ru-RU"/>
        </a:p>
      </dgm:t>
    </dgm:pt>
    <dgm:pt modelId="{D47C9704-B5CB-45E1-9873-DBD4028569C4}" type="pres">
      <dgm:prSet presAssocID="{385D7BB2-29C5-4640-90DE-056C9A8E7E75}" presName="spacer" presStyleCnt="0"/>
      <dgm:spPr/>
    </dgm:pt>
    <dgm:pt modelId="{A2368B02-A768-4232-8B41-FDCC8F86FF6C}" type="pres">
      <dgm:prSet presAssocID="{71A97135-F646-4646-B142-AEA65A836938}" presName="parentText" presStyleLbl="node1" presStyleIdx="2" presStyleCnt="4">
        <dgm:presLayoutVars>
          <dgm:chMax val="0"/>
          <dgm:bulletEnabled val="1"/>
        </dgm:presLayoutVars>
      </dgm:prSet>
      <dgm:spPr/>
      <dgm:t>
        <a:bodyPr/>
        <a:lstStyle/>
        <a:p>
          <a:endParaRPr lang="ru-RU"/>
        </a:p>
      </dgm:t>
    </dgm:pt>
    <dgm:pt modelId="{54696048-51D4-437D-AA99-9372443A790E}" type="pres">
      <dgm:prSet presAssocID="{3C2A2A69-3A84-4EBB-98F8-3A7CEFD3C197}" presName="spacer" presStyleCnt="0"/>
      <dgm:spPr/>
    </dgm:pt>
    <dgm:pt modelId="{53031FD2-0CAD-4606-A741-64CC26E592D8}" type="pres">
      <dgm:prSet presAssocID="{7F9985D1-C596-41EE-B4A0-8DDC5CA21F97}" presName="parentText" presStyleLbl="node1" presStyleIdx="3" presStyleCnt="4">
        <dgm:presLayoutVars>
          <dgm:chMax val="0"/>
          <dgm:bulletEnabled val="1"/>
        </dgm:presLayoutVars>
      </dgm:prSet>
      <dgm:spPr/>
      <dgm:t>
        <a:bodyPr/>
        <a:lstStyle/>
        <a:p>
          <a:endParaRPr lang="ru-RU"/>
        </a:p>
      </dgm:t>
    </dgm:pt>
  </dgm:ptLst>
  <dgm:cxnLst>
    <dgm:cxn modelId="{FFC2C0CA-846B-430A-98E4-15F8BAFE7BD7}" type="presOf" srcId="{71A97135-F646-4646-B142-AEA65A836938}" destId="{A2368B02-A768-4232-8B41-FDCC8F86FF6C}" srcOrd="0" destOrd="0" presId="urn:microsoft.com/office/officeart/2005/8/layout/vList2"/>
    <dgm:cxn modelId="{CCBC140A-1A6D-4BC0-829B-E9B4DF9F5115}" type="presOf" srcId="{03A0C79B-F658-47E6-8F1F-A83E38148642}" destId="{3B64FC35-6852-4D62-856E-3DB7E3413C86}" srcOrd="0" destOrd="0" presId="urn:microsoft.com/office/officeart/2005/8/layout/vList2"/>
    <dgm:cxn modelId="{0010B65F-44CF-4DC7-9D36-B86A27845B22}" type="presOf" srcId="{7F9985D1-C596-41EE-B4A0-8DDC5CA21F97}" destId="{53031FD2-0CAD-4606-A741-64CC26E592D8}" srcOrd="0" destOrd="0" presId="urn:microsoft.com/office/officeart/2005/8/layout/vList2"/>
    <dgm:cxn modelId="{DDC74515-4A23-45C4-A9B8-778C3072A464}" srcId="{95CF6139-DB31-4FC5-B1BD-17AB1E2E9524}" destId="{71A97135-F646-4646-B142-AEA65A836938}" srcOrd="2" destOrd="0" parTransId="{0F1533A2-539E-4DB9-83E6-CC030FD3BC1B}" sibTransId="{3C2A2A69-3A84-4EBB-98F8-3A7CEFD3C197}"/>
    <dgm:cxn modelId="{78608077-2698-42D8-AD2F-1AF56D854F76}" srcId="{95CF6139-DB31-4FC5-B1BD-17AB1E2E9524}" destId="{03A0C79B-F658-47E6-8F1F-A83E38148642}" srcOrd="0" destOrd="0" parTransId="{D1EF2E62-F1DE-45CD-B731-E61F84CECA29}" sibTransId="{C8537A2F-959E-4747-ACE0-2F7DF7E95E22}"/>
    <dgm:cxn modelId="{A802C3EE-6310-48D0-91FF-AA10121529C7}" srcId="{95CF6139-DB31-4FC5-B1BD-17AB1E2E9524}" destId="{7F9985D1-C596-41EE-B4A0-8DDC5CA21F97}" srcOrd="3" destOrd="0" parTransId="{95F75F72-0F53-478B-A67E-CFE95D508ACD}" sibTransId="{B4807867-D0A6-45DB-A16A-4895E8D638C7}"/>
    <dgm:cxn modelId="{6F1A0488-7544-4AFB-9070-8B7026364856}" type="presOf" srcId="{95CF6139-DB31-4FC5-B1BD-17AB1E2E9524}" destId="{FBC60A0B-90B8-4DA0-8FD8-00D4A3764042}" srcOrd="0" destOrd="0" presId="urn:microsoft.com/office/officeart/2005/8/layout/vList2"/>
    <dgm:cxn modelId="{B122D5B9-DB28-4DB9-B186-9104CE1EB5D7}" srcId="{95CF6139-DB31-4FC5-B1BD-17AB1E2E9524}" destId="{B3A55DBD-19C6-4C0F-B5F7-7C762F049123}" srcOrd="1" destOrd="0" parTransId="{05C4B8BB-9CC0-4CDB-A041-D8F3C45CECC4}" sibTransId="{385D7BB2-29C5-4640-90DE-056C9A8E7E75}"/>
    <dgm:cxn modelId="{798F1C7A-7C67-48AB-AB0E-056C8A7C5581}" type="presOf" srcId="{B3A55DBD-19C6-4C0F-B5F7-7C762F049123}" destId="{87ED21DC-3171-47E4-8C05-15B0EE987A7E}" srcOrd="0" destOrd="0" presId="urn:microsoft.com/office/officeart/2005/8/layout/vList2"/>
    <dgm:cxn modelId="{CF0CF7B1-AB17-4AC2-AA8B-5AFB889FC0DB}" type="presParOf" srcId="{FBC60A0B-90B8-4DA0-8FD8-00D4A3764042}" destId="{3B64FC35-6852-4D62-856E-3DB7E3413C86}" srcOrd="0" destOrd="0" presId="urn:microsoft.com/office/officeart/2005/8/layout/vList2"/>
    <dgm:cxn modelId="{22522AE9-DEE7-49CA-BB0C-814E001FB0BD}" type="presParOf" srcId="{FBC60A0B-90B8-4DA0-8FD8-00D4A3764042}" destId="{41C9A56D-EE12-4D33-82C3-71E3F826797B}" srcOrd="1" destOrd="0" presId="urn:microsoft.com/office/officeart/2005/8/layout/vList2"/>
    <dgm:cxn modelId="{39DD2667-27B4-4233-96C4-4DD4E9A95387}" type="presParOf" srcId="{FBC60A0B-90B8-4DA0-8FD8-00D4A3764042}" destId="{87ED21DC-3171-47E4-8C05-15B0EE987A7E}" srcOrd="2" destOrd="0" presId="urn:microsoft.com/office/officeart/2005/8/layout/vList2"/>
    <dgm:cxn modelId="{FBA30120-CCD5-46AB-8826-F04FF31FEBBC}" type="presParOf" srcId="{FBC60A0B-90B8-4DA0-8FD8-00D4A3764042}" destId="{D47C9704-B5CB-45E1-9873-DBD4028569C4}" srcOrd="3" destOrd="0" presId="urn:microsoft.com/office/officeart/2005/8/layout/vList2"/>
    <dgm:cxn modelId="{3DF321A5-8D71-4B65-9AFD-E011EDC2F4C7}" type="presParOf" srcId="{FBC60A0B-90B8-4DA0-8FD8-00D4A3764042}" destId="{A2368B02-A768-4232-8B41-FDCC8F86FF6C}" srcOrd="4" destOrd="0" presId="urn:microsoft.com/office/officeart/2005/8/layout/vList2"/>
    <dgm:cxn modelId="{B03D9985-D052-4B9A-948E-40F875F9F1CE}" type="presParOf" srcId="{FBC60A0B-90B8-4DA0-8FD8-00D4A3764042}" destId="{54696048-51D4-437D-AA99-9372443A790E}" srcOrd="5" destOrd="0" presId="urn:microsoft.com/office/officeart/2005/8/layout/vList2"/>
    <dgm:cxn modelId="{1A485C25-21D7-48E2-A43C-D4D5DC2C00A7}" type="presParOf" srcId="{FBC60A0B-90B8-4DA0-8FD8-00D4A3764042}" destId="{53031FD2-0CAD-4606-A741-64CC26E592D8}" srcOrd="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A86166B-FD53-413E-8174-A708ED93F422}" type="doc">
      <dgm:prSet loTypeId="urn:microsoft.com/office/officeart/2005/8/layout/vList2" loCatId="list" qsTypeId="urn:microsoft.com/office/officeart/2005/8/quickstyle/3d2" qsCatId="3D" csTypeId="urn:microsoft.com/office/officeart/2005/8/colors/accent0_2" csCatId="mainScheme" phldr="1"/>
      <dgm:spPr/>
      <dgm:t>
        <a:bodyPr/>
        <a:lstStyle/>
        <a:p>
          <a:endParaRPr lang="ru-RU"/>
        </a:p>
      </dgm:t>
    </dgm:pt>
    <dgm:pt modelId="{B4A1DBEF-AF6F-48E9-AF57-F716D4DEF9DA}">
      <dgm:prSet/>
      <dgm:spPr/>
      <dgm:t>
        <a:bodyPr/>
        <a:lstStyle/>
        <a:p>
          <a:pPr rtl="0"/>
          <a:r>
            <a:rPr lang="ru-RU" b="1" i="0" dirty="0" smtClean="0"/>
            <a:t>Депрессивное состояние</a:t>
          </a:r>
          <a:endParaRPr lang="ru-RU" dirty="0"/>
        </a:p>
      </dgm:t>
    </dgm:pt>
    <dgm:pt modelId="{BE7F5587-261E-44F4-8C12-A53889CCF5A6}" type="parTrans" cxnId="{3F200284-60A0-4CA2-9C99-97CA85D374E5}">
      <dgm:prSet/>
      <dgm:spPr/>
      <dgm:t>
        <a:bodyPr/>
        <a:lstStyle/>
        <a:p>
          <a:endParaRPr lang="ru-RU"/>
        </a:p>
      </dgm:t>
    </dgm:pt>
    <dgm:pt modelId="{99D0E12C-0BDE-48A3-8964-B2A24032538D}" type="sibTrans" cxnId="{3F200284-60A0-4CA2-9C99-97CA85D374E5}">
      <dgm:prSet/>
      <dgm:spPr/>
      <dgm:t>
        <a:bodyPr/>
        <a:lstStyle/>
        <a:p>
          <a:endParaRPr lang="ru-RU"/>
        </a:p>
      </dgm:t>
    </dgm:pt>
    <dgm:pt modelId="{5C183D94-794F-4DE4-83E3-C772FBDABED6}">
      <dgm:prSet/>
      <dgm:spPr/>
      <dgm:t>
        <a:bodyPr/>
        <a:lstStyle/>
        <a:p>
          <a:pPr rtl="0"/>
          <a:r>
            <a:rPr lang="ru-RU" b="1" i="0" dirty="0" smtClean="0"/>
            <a:t>Маниакальное состояние</a:t>
          </a:r>
          <a:endParaRPr lang="ru-RU" dirty="0"/>
        </a:p>
      </dgm:t>
    </dgm:pt>
    <dgm:pt modelId="{9C134ECE-212F-445E-B783-B9BE520DC721}" type="parTrans" cxnId="{D2000DF9-4F3B-4D44-9070-EA2FAD27FB01}">
      <dgm:prSet/>
      <dgm:spPr/>
      <dgm:t>
        <a:bodyPr/>
        <a:lstStyle/>
        <a:p>
          <a:endParaRPr lang="ru-RU"/>
        </a:p>
      </dgm:t>
    </dgm:pt>
    <dgm:pt modelId="{099066C8-954D-47A2-9AEA-CA17389C5125}" type="sibTrans" cxnId="{D2000DF9-4F3B-4D44-9070-EA2FAD27FB01}">
      <dgm:prSet/>
      <dgm:spPr/>
      <dgm:t>
        <a:bodyPr/>
        <a:lstStyle/>
        <a:p>
          <a:endParaRPr lang="ru-RU"/>
        </a:p>
      </dgm:t>
    </dgm:pt>
    <dgm:pt modelId="{24BDC168-E15B-42F8-A405-5CB05D37EDF3}">
      <dgm:prSet/>
      <dgm:spPr/>
      <dgm:t>
        <a:bodyPr/>
        <a:lstStyle/>
        <a:p>
          <a:pPr rtl="0"/>
          <a:r>
            <a:rPr lang="ru-RU" b="0" i="0" dirty="0" smtClean="0"/>
            <a:t>(грубо истерические психозы, псевдо деменция, </a:t>
          </a:r>
          <a:r>
            <a:rPr lang="ru-RU" b="0" i="0" dirty="0" err="1" smtClean="0"/>
            <a:t>бредоподобные</a:t>
          </a:r>
          <a:r>
            <a:rPr lang="ru-RU" b="0" i="0" dirty="0" smtClean="0"/>
            <a:t> фантазии).</a:t>
          </a:r>
          <a:endParaRPr lang="ru-RU" dirty="0"/>
        </a:p>
      </dgm:t>
    </dgm:pt>
    <dgm:pt modelId="{6E804D4E-2809-443F-9EF3-661FFC05431E}" type="parTrans" cxnId="{4EB63BF4-D240-4173-90AD-F3F8A328B13C}">
      <dgm:prSet/>
      <dgm:spPr/>
      <dgm:t>
        <a:bodyPr/>
        <a:lstStyle/>
        <a:p>
          <a:endParaRPr lang="ru-RU"/>
        </a:p>
      </dgm:t>
    </dgm:pt>
    <dgm:pt modelId="{E3CC5A29-ED20-4630-9C11-487D00381D9B}" type="sibTrans" cxnId="{4EB63BF4-D240-4173-90AD-F3F8A328B13C}">
      <dgm:prSet/>
      <dgm:spPr/>
      <dgm:t>
        <a:bodyPr/>
        <a:lstStyle/>
        <a:p>
          <a:endParaRPr lang="ru-RU"/>
        </a:p>
      </dgm:t>
    </dgm:pt>
    <dgm:pt modelId="{6E073628-0B82-41CB-81D9-E84E55844F4A}">
      <dgm:prSet/>
      <dgm:spPr/>
      <dgm:t>
        <a:bodyPr/>
        <a:lstStyle/>
        <a:p>
          <a:pPr rtl="0"/>
          <a:r>
            <a:rPr lang="ru-RU" b="1" i="0" smtClean="0"/>
            <a:t> </a:t>
          </a:r>
          <a:r>
            <a:rPr lang="ru-RU" b="0" i="0" dirty="0" smtClean="0"/>
            <a:t>( включаются ипохондрические сверхценные идеи; Ипохондрический компонент с </a:t>
          </a:r>
          <a:r>
            <a:rPr lang="ru-RU" b="0" i="0" dirty="0" err="1" smtClean="0"/>
            <a:t>алгиями</a:t>
          </a:r>
          <a:r>
            <a:rPr lang="ru-RU" b="0" i="0" smtClean="0"/>
            <a:t>, парестезиями).</a:t>
          </a:r>
          <a:endParaRPr lang="ru-RU"/>
        </a:p>
      </dgm:t>
    </dgm:pt>
    <dgm:pt modelId="{8F36AFA2-3CB2-43AD-A163-ADA3ED98320A}" type="parTrans" cxnId="{65A86184-F953-4E6C-A977-A9A4EA97AFD3}">
      <dgm:prSet/>
      <dgm:spPr/>
      <dgm:t>
        <a:bodyPr/>
        <a:lstStyle/>
        <a:p>
          <a:endParaRPr lang="ru-RU"/>
        </a:p>
      </dgm:t>
    </dgm:pt>
    <dgm:pt modelId="{10D1ECC4-C8EA-40DF-8BE2-05EAC8AD1B58}" type="sibTrans" cxnId="{65A86184-F953-4E6C-A977-A9A4EA97AFD3}">
      <dgm:prSet/>
      <dgm:spPr/>
      <dgm:t>
        <a:bodyPr/>
        <a:lstStyle/>
        <a:p>
          <a:endParaRPr lang="ru-RU"/>
        </a:p>
      </dgm:t>
    </dgm:pt>
    <dgm:pt modelId="{15DB076C-1E1A-4AF6-82CC-A4D6E689D567}" type="pres">
      <dgm:prSet presAssocID="{5A86166B-FD53-413E-8174-A708ED93F422}" presName="linear" presStyleCnt="0">
        <dgm:presLayoutVars>
          <dgm:animLvl val="lvl"/>
          <dgm:resizeHandles val="exact"/>
        </dgm:presLayoutVars>
      </dgm:prSet>
      <dgm:spPr/>
      <dgm:t>
        <a:bodyPr/>
        <a:lstStyle/>
        <a:p>
          <a:endParaRPr lang="ru-RU"/>
        </a:p>
      </dgm:t>
    </dgm:pt>
    <dgm:pt modelId="{A31954A1-38AA-414D-B48E-B46745349A5B}" type="pres">
      <dgm:prSet presAssocID="{B4A1DBEF-AF6F-48E9-AF57-F716D4DEF9DA}" presName="parentText" presStyleLbl="node1" presStyleIdx="0" presStyleCnt="2">
        <dgm:presLayoutVars>
          <dgm:chMax val="0"/>
          <dgm:bulletEnabled val="1"/>
        </dgm:presLayoutVars>
      </dgm:prSet>
      <dgm:spPr/>
      <dgm:t>
        <a:bodyPr/>
        <a:lstStyle/>
        <a:p>
          <a:endParaRPr lang="ru-RU"/>
        </a:p>
      </dgm:t>
    </dgm:pt>
    <dgm:pt modelId="{C8180B6A-8570-4EBA-8615-9AD850B8339F}" type="pres">
      <dgm:prSet presAssocID="{B4A1DBEF-AF6F-48E9-AF57-F716D4DEF9DA}" presName="childText" presStyleLbl="revTx" presStyleIdx="0" presStyleCnt="2">
        <dgm:presLayoutVars>
          <dgm:bulletEnabled val="1"/>
        </dgm:presLayoutVars>
      </dgm:prSet>
      <dgm:spPr/>
      <dgm:t>
        <a:bodyPr/>
        <a:lstStyle/>
        <a:p>
          <a:endParaRPr lang="ru-RU"/>
        </a:p>
      </dgm:t>
    </dgm:pt>
    <dgm:pt modelId="{2039A60C-2F3A-479B-B3C0-9DF86C545C41}" type="pres">
      <dgm:prSet presAssocID="{5C183D94-794F-4DE4-83E3-C772FBDABED6}" presName="parentText" presStyleLbl="node1" presStyleIdx="1" presStyleCnt="2">
        <dgm:presLayoutVars>
          <dgm:chMax val="0"/>
          <dgm:bulletEnabled val="1"/>
        </dgm:presLayoutVars>
      </dgm:prSet>
      <dgm:spPr/>
      <dgm:t>
        <a:bodyPr/>
        <a:lstStyle/>
        <a:p>
          <a:endParaRPr lang="ru-RU"/>
        </a:p>
      </dgm:t>
    </dgm:pt>
    <dgm:pt modelId="{BC829033-AF6A-4998-9469-8F0635967EC6}" type="pres">
      <dgm:prSet presAssocID="{5C183D94-794F-4DE4-83E3-C772FBDABED6}" presName="childText" presStyleLbl="revTx" presStyleIdx="1" presStyleCnt="2">
        <dgm:presLayoutVars>
          <dgm:bulletEnabled val="1"/>
        </dgm:presLayoutVars>
      </dgm:prSet>
      <dgm:spPr/>
      <dgm:t>
        <a:bodyPr/>
        <a:lstStyle/>
        <a:p>
          <a:endParaRPr lang="ru-RU"/>
        </a:p>
      </dgm:t>
    </dgm:pt>
  </dgm:ptLst>
  <dgm:cxnLst>
    <dgm:cxn modelId="{D2000DF9-4F3B-4D44-9070-EA2FAD27FB01}" srcId="{5A86166B-FD53-413E-8174-A708ED93F422}" destId="{5C183D94-794F-4DE4-83E3-C772FBDABED6}" srcOrd="1" destOrd="0" parTransId="{9C134ECE-212F-445E-B783-B9BE520DC721}" sibTransId="{099066C8-954D-47A2-9AEA-CA17389C5125}"/>
    <dgm:cxn modelId="{4EB63BF4-D240-4173-90AD-F3F8A328B13C}" srcId="{B4A1DBEF-AF6F-48E9-AF57-F716D4DEF9DA}" destId="{24BDC168-E15B-42F8-A405-5CB05D37EDF3}" srcOrd="0" destOrd="0" parTransId="{6E804D4E-2809-443F-9EF3-661FFC05431E}" sibTransId="{E3CC5A29-ED20-4630-9C11-487D00381D9B}"/>
    <dgm:cxn modelId="{CD2D1B20-F691-426D-86B4-54BD124E692D}" type="presOf" srcId="{5A86166B-FD53-413E-8174-A708ED93F422}" destId="{15DB076C-1E1A-4AF6-82CC-A4D6E689D567}" srcOrd="0" destOrd="0" presId="urn:microsoft.com/office/officeart/2005/8/layout/vList2"/>
    <dgm:cxn modelId="{35091D70-904D-432B-ABEF-66F2D19558CE}" type="presOf" srcId="{B4A1DBEF-AF6F-48E9-AF57-F716D4DEF9DA}" destId="{A31954A1-38AA-414D-B48E-B46745349A5B}" srcOrd="0" destOrd="0" presId="urn:microsoft.com/office/officeart/2005/8/layout/vList2"/>
    <dgm:cxn modelId="{7BEAB9EE-0EB0-46E1-8AB1-6A078F0CF673}" type="presOf" srcId="{5C183D94-794F-4DE4-83E3-C772FBDABED6}" destId="{2039A60C-2F3A-479B-B3C0-9DF86C545C41}" srcOrd="0" destOrd="0" presId="urn:microsoft.com/office/officeart/2005/8/layout/vList2"/>
    <dgm:cxn modelId="{3F200284-60A0-4CA2-9C99-97CA85D374E5}" srcId="{5A86166B-FD53-413E-8174-A708ED93F422}" destId="{B4A1DBEF-AF6F-48E9-AF57-F716D4DEF9DA}" srcOrd="0" destOrd="0" parTransId="{BE7F5587-261E-44F4-8C12-A53889CCF5A6}" sibTransId="{99D0E12C-0BDE-48A3-8964-B2A24032538D}"/>
    <dgm:cxn modelId="{EA41C5F8-750E-4828-8DF4-6B367A83D76E}" type="presOf" srcId="{6E073628-0B82-41CB-81D9-E84E55844F4A}" destId="{BC829033-AF6A-4998-9469-8F0635967EC6}" srcOrd="0" destOrd="0" presId="urn:microsoft.com/office/officeart/2005/8/layout/vList2"/>
    <dgm:cxn modelId="{FAAF3D28-7429-40B3-87FC-F6F3F8773208}" type="presOf" srcId="{24BDC168-E15B-42F8-A405-5CB05D37EDF3}" destId="{C8180B6A-8570-4EBA-8615-9AD850B8339F}" srcOrd="0" destOrd="0" presId="urn:microsoft.com/office/officeart/2005/8/layout/vList2"/>
    <dgm:cxn modelId="{65A86184-F953-4E6C-A977-A9A4EA97AFD3}" srcId="{5C183D94-794F-4DE4-83E3-C772FBDABED6}" destId="{6E073628-0B82-41CB-81D9-E84E55844F4A}" srcOrd="0" destOrd="0" parTransId="{8F36AFA2-3CB2-43AD-A163-ADA3ED98320A}" sibTransId="{10D1ECC4-C8EA-40DF-8BE2-05EAC8AD1B58}"/>
    <dgm:cxn modelId="{EFF43ACB-B9F4-49FA-8355-EB64416B8E43}" type="presParOf" srcId="{15DB076C-1E1A-4AF6-82CC-A4D6E689D567}" destId="{A31954A1-38AA-414D-B48E-B46745349A5B}" srcOrd="0" destOrd="0" presId="urn:microsoft.com/office/officeart/2005/8/layout/vList2"/>
    <dgm:cxn modelId="{B6FB5FAF-4DF7-40B2-A568-045CFAA16C35}" type="presParOf" srcId="{15DB076C-1E1A-4AF6-82CC-A4D6E689D567}" destId="{C8180B6A-8570-4EBA-8615-9AD850B8339F}" srcOrd="1" destOrd="0" presId="urn:microsoft.com/office/officeart/2005/8/layout/vList2"/>
    <dgm:cxn modelId="{F7033053-02A2-453D-9B65-95073D5A1E89}" type="presParOf" srcId="{15DB076C-1E1A-4AF6-82CC-A4D6E689D567}" destId="{2039A60C-2F3A-479B-B3C0-9DF86C545C41}" srcOrd="2" destOrd="0" presId="urn:microsoft.com/office/officeart/2005/8/layout/vList2"/>
    <dgm:cxn modelId="{3E1C241D-C9F2-422E-8BB9-40D4A1216428}" type="presParOf" srcId="{15DB076C-1E1A-4AF6-82CC-A4D6E689D567}" destId="{BC829033-AF6A-4998-9469-8F0635967EC6}" srcOrd="3"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2A78E75-AFA7-4D7F-A13E-CB6DA339A4B8}" type="doc">
      <dgm:prSet loTypeId="urn:microsoft.com/office/officeart/2005/8/layout/vList2" loCatId="list" qsTypeId="urn:microsoft.com/office/officeart/2005/8/quickstyle/3d1" qsCatId="3D" csTypeId="urn:microsoft.com/office/officeart/2005/8/colors/accent0_3" csCatId="mainScheme"/>
      <dgm:spPr/>
      <dgm:t>
        <a:bodyPr/>
        <a:lstStyle/>
        <a:p>
          <a:endParaRPr lang="ru-RU"/>
        </a:p>
      </dgm:t>
    </dgm:pt>
    <dgm:pt modelId="{7BF67991-F71A-48D3-BF72-CB6F3A88ED33}">
      <dgm:prSet/>
      <dgm:spPr/>
      <dgm:t>
        <a:bodyPr/>
        <a:lstStyle/>
        <a:p>
          <a:pPr rtl="0"/>
          <a:r>
            <a:rPr lang="ru-RU" b="1" i="0" smtClean="0"/>
            <a:t>Бредовые психозы.</a:t>
          </a:r>
          <a:endParaRPr lang="ru-RU"/>
        </a:p>
      </dgm:t>
    </dgm:pt>
    <dgm:pt modelId="{DA0206C2-A837-49E0-97FF-623B7D1B13E9}" type="parTrans" cxnId="{BB973925-1366-4856-B5DF-13287840F457}">
      <dgm:prSet/>
      <dgm:spPr/>
      <dgm:t>
        <a:bodyPr/>
        <a:lstStyle/>
        <a:p>
          <a:endParaRPr lang="ru-RU"/>
        </a:p>
      </dgm:t>
    </dgm:pt>
    <dgm:pt modelId="{E1F56CC8-45F8-4681-A535-13E040957039}" type="sibTrans" cxnId="{BB973925-1366-4856-B5DF-13287840F457}">
      <dgm:prSet/>
      <dgm:spPr/>
      <dgm:t>
        <a:bodyPr/>
        <a:lstStyle/>
        <a:p>
          <a:endParaRPr lang="ru-RU"/>
        </a:p>
      </dgm:t>
    </dgm:pt>
    <dgm:pt modelId="{291DA6B2-9569-4D0D-8468-BCEF36FE6536}">
      <dgm:prSet/>
      <dgm:spPr/>
      <dgm:t>
        <a:bodyPr/>
        <a:lstStyle/>
        <a:p>
          <a:pPr rtl="0"/>
          <a:r>
            <a:rPr lang="ru-RU" b="1" i="0" smtClean="0"/>
            <a:t>Экзогенно-органические психозы.</a:t>
          </a:r>
          <a:endParaRPr lang="ru-RU"/>
        </a:p>
      </dgm:t>
    </dgm:pt>
    <dgm:pt modelId="{6DAEF69B-2AA8-415A-83CB-81E088109F88}" type="parTrans" cxnId="{00D32C1E-B799-41F1-AAF0-01CE3B107017}">
      <dgm:prSet/>
      <dgm:spPr/>
      <dgm:t>
        <a:bodyPr/>
        <a:lstStyle/>
        <a:p>
          <a:endParaRPr lang="ru-RU"/>
        </a:p>
      </dgm:t>
    </dgm:pt>
    <dgm:pt modelId="{A66DD0D6-FF75-42EE-B80A-3D5BE4FA8ED5}" type="sibTrans" cxnId="{00D32C1E-B799-41F1-AAF0-01CE3B107017}">
      <dgm:prSet/>
      <dgm:spPr/>
      <dgm:t>
        <a:bodyPr/>
        <a:lstStyle/>
        <a:p>
          <a:endParaRPr lang="ru-RU"/>
        </a:p>
      </dgm:t>
    </dgm:pt>
    <dgm:pt modelId="{1FF67C37-3F00-4048-AA74-D95088A3167D}">
      <dgm:prSet/>
      <dgm:spPr/>
      <dgm:t>
        <a:bodyPr/>
        <a:lstStyle/>
        <a:p>
          <a:pPr rtl="0"/>
          <a:r>
            <a:rPr lang="ru-RU" b="1" i="0" smtClean="0"/>
            <a:t>Рудиментарные психозы.   </a:t>
          </a:r>
          <a:endParaRPr lang="ru-RU"/>
        </a:p>
      </dgm:t>
    </dgm:pt>
    <dgm:pt modelId="{4079D3D1-7D73-4525-B1E5-2BF8A6A8DB68}" type="parTrans" cxnId="{8FC604E3-9F6D-4DC4-9EAE-DDE998B65584}">
      <dgm:prSet/>
      <dgm:spPr/>
      <dgm:t>
        <a:bodyPr/>
        <a:lstStyle/>
        <a:p>
          <a:endParaRPr lang="ru-RU"/>
        </a:p>
      </dgm:t>
    </dgm:pt>
    <dgm:pt modelId="{FED71D0D-690E-428D-B9AA-9CEADC422278}" type="sibTrans" cxnId="{8FC604E3-9F6D-4DC4-9EAE-DDE998B65584}">
      <dgm:prSet/>
      <dgm:spPr/>
      <dgm:t>
        <a:bodyPr/>
        <a:lstStyle/>
        <a:p>
          <a:endParaRPr lang="ru-RU"/>
        </a:p>
      </dgm:t>
    </dgm:pt>
    <dgm:pt modelId="{7DF8C6BC-5779-4F0B-90FE-FB539ED89F0A}" type="pres">
      <dgm:prSet presAssocID="{92A78E75-AFA7-4D7F-A13E-CB6DA339A4B8}" presName="linear" presStyleCnt="0">
        <dgm:presLayoutVars>
          <dgm:animLvl val="lvl"/>
          <dgm:resizeHandles val="exact"/>
        </dgm:presLayoutVars>
      </dgm:prSet>
      <dgm:spPr/>
      <dgm:t>
        <a:bodyPr/>
        <a:lstStyle/>
        <a:p>
          <a:endParaRPr lang="ru-RU"/>
        </a:p>
      </dgm:t>
    </dgm:pt>
    <dgm:pt modelId="{E2EDFA0F-2E9E-4C65-9B98-DC183E43A7C2}" type="pres">
      <dgm:prSet presAssocID="{7BF67991-F71A-48D3-BF72-CB6F3A88ED33}" presName="parentText" presStyleLbl="node1" presStyleIdx="0" presStyleCnt="3">
        <dgm:presLayoutVars>
          <dgm:chMax val="0"/>
          <dgm:bulletEnabled val="1"/>
        </dgm:presLayoutVars>
      </dgm:prSet>
      <dgm:spPr/>
      <dgm:t>
        <a:bodyPr/>
        <a:lstStyle/>
        <a:p>
          <a:endParaRPr lang="ru-RU"/>
        </a:p>
      </dgm:t>
    </dgm:pt>
    <dgm:pt modelId="{9D0EFD29-D9E7-45DD-A4BE-CE7B3B7F4D61}" type="pres">
      <dgm:prSet presAssocID="{E1F56CC8-45F8-4681-A535-13E040957039}" presName="spacer" presStyleCnt="0"/>
      <dgm:spPr/>
    </dgm:pt>
    <dgm:pt modelId="{1E5B9203-85C6-4BE6-8B23-9E7C223A83F2}" type="pres">
      <dgm:prSet presAssocID="{291DA6B2-9569-4D0D-8468-BCEF36FE6536}" presName="parentText" presStyleLbl="node1" presStyleIdx="1" presStyleCnt="3">
        <dgm:presLayoutVars>
          <dgm:chMax val="0"/>
          <dgm:bulletEnabled val="1"/>
        </dgm:presLayoutVars>
      </dgm:prSet>
      <dgm:spPr/>
      <dgm:t>
        <a:bodyPr/>
        <a:lstStyle/>
        <a:p>
          <a:endParaRPr lang="ru-RU"/>
        </a:p>
      </dgm:t>
    </dgm:pt>
    <dgm:pt modelId="{3D321AE6-870E-407B-A131-1C63BBA2F625}" type="pres">
      <dgm:prSet presAssocID="{A66DD0D6-FF75-42EE-B80A-3D5BE4FA8ED5}" presName="spacer" presStyleCnt="0"/>
      <dgm:spPr/>
    </dgm:pt>
    <dgm:pt modelId="{CF4BBD3B-E330-4B52-93BA-A7D0D6A449F6}" type="pres">
      <dgm:prSet presAssocID="{1FF67C37-3F00-4048-AA74-D95088A3167D}" presName="parentText" presStyleLbl="node1" presStyleIdx="2" presStyleCnt="3">
        <dgm:presLayoutVars>
          <dgm:chMax val="0"/>
          <dgm:bulletEnabled val="1"/>
        </dgm:presLayoutVars>
      </dgm:prSet>
      <dgm:spPr/>
      <dgm:t>
        <a:bodyPr/>
        <a:lstStyle/>
        <a:p>
          <a:endParaRPr lang="ru-RU"/>
        </a:p>
      </dgm:t>
    </dgm:pt>
  </dgm:ptLst>
  <dgm:cxnLst>
    <dgm:cxn modelId="{EB256DE5-4293-4410-B7CA-9A46A9C77DF6}" type="presOf" srcId="{7BF67991-F71A-48D3-BF72-CB6F3A88ED33}" destId="{E2EDFA0F-2E9E-4C65-9B98-DC183E43A7C2}" srcOrd="0" destOrd="0" presId="urn:microsoft.com/office/officeart/2005/8/layout/vList2"/>
    <dgm:cxn modelId="{4D263959-5268-44AF-9EF7-C254D8DBAA69}" type="presOf" srcId="{291DA6B2-9569-4D0D-8468-BCEF36FE6536}" destId="{1E5B9203-85C6-4BE6-8B23-9E7C223A83F2}" srcOrd="0" destOrd="0" presId="urn:microsoft.com/office/officeart/2005/8/layout/vList2"/>
    <dgm:cxn modelId="{49AFCEDC-BD49-4DB4-B9B8-2BC73C2858EB}" type="presOf" srcId="{92A78E75-AFA7-4D7F-A13E-CB6DA339A4B8}" destId="{7DF8C6BC-5779-4F0B-90FE-FB539ED89F0A}" srcOrd="0" destOrd="0" presId="urn:microsoft.com/office/officeart/2005/8/layout/vList2"/>
    <dgm:cxn modelId="{00D32C1E-B799-41F1-AAF0-01CE3B107017}" srcId="{92A78E75-AFA7-4D7F-A13E-CB6DA339A4B8}" destId="{291DA6B2-9569-4D0D-8468-BCEF36FE6536}" srcOrd="1" destOrd="0" parTransId="{6DAEF69B-2AA8-415A-83CB-81E088109F88}" sibTransId="{A66DD0D6-FF75-42EE-B80A-3D5BE4FA8ED5}"/>
    <dgm:cxn modelId="{BB973925-1366-4856-B5DF-13287840F457}" srcId="{92A78E75-AFA7-4D7F-A13E-CB6DA339A4B8}" destId="{7BF67991-F71A-48D3-BF72-CB6F3A88ED33}" srcOrd="0" destOrd="0" parTransId="{DA0206C2-A837-49E0-97FF-623B7D1B13E9}" sibTransId="{E1F56CC8-45F8-4681-A535-13E040957039}"/>
    <dgm:cxn modelId="{3C855155-4E24-433C-B290-B4BBB30A8991}" type="presOf" srcId="{1FF67C37-3F00-4048-AA74-D95088A3167D}" destId="{CF4BBD3B-E330-4B52-93BA-A7D0D6A449F6}" srcOrd="0" destOrd="0" presId="urn:microsoft.com/office/officeart/2005/8/layout/vList2"/>
    <dgm:cxn modelId="{8FC604E3-9F6D-4DC4-9EAE-DDE998B65584}" srcId="{92A78E75-AFA7-4D7F-A13E-CB6DA339A4B8}" destId="{1FF67C37-3F00-4048-AA74-D95088A3167D}" srcOrd="2" destOrd="0" parTransId="{4079D3D1-7D73-4525-B1E5-2BF8A6A8DB68}" sibTransId="{FED71D0D-690E-428D-B9AA-9CEADC422278}"/>
    <dgm:cxn modelId="{E9B152AB-9646-4F65-9711-3F6004276D43}" type="presParOf" srcId="{7DF8C6BC-5779-4F0B-90FE-FB539ED89F0A}" destId="{E2EDFA0F-2E9E-4C65-9B98-DC183E43A7C2}" srcOrd="0" destOrd="0" presId="urn:microsoft.com/office/officeart/2005/8/layout/vList2"/>
    <dgm:cxn modelId="{4A433CEA-0635-4B44-9246-060AE7BEA4B2}" type="presParOf" srcId="{7DF8C6BC-5779-4F0B-90FE-FB539ED89F0A}" destId="{9D0EFD29-D9E7-45DD-A4BE-CE7B3B7F4D61}" srcOrd="1" destOrd="0" presId="urn:microsoft.com/office/officeart/2005/8/layout/vList2"/>
    <dgm:cxn modelId="{10CBE48D-FCD4-4D0C-BE6E-CEA926968A93}" type="presParOf" srcId="{7DF8C6BC-5779-4F0B-90FE-FB539ED89F0A}" destId="{1E5B9203-85C6-4BE6-8B23-9E7C223A83F2}" srcOrd="2" destOrd="0" presId="urn:microsoft.com/office/officeart/2005/8/layout/vList2"/>
    <dgm:cxn modelId="{3360606F-3FFC-465A-9FF3-64E05457C017}" type="presParOf" srcId="{7DF8C6BC-5779-4F0B-90FE-FB539ED89F0A}" destId="{3D321AE6-870E-407B-A131-1C63BBA2F625}" srcOrd="3" destOrd="0" presId="urn:microsoft.com/office/officeart/2005/8/layout/vList2"/>
    <dgm:cxn modelId="{E7B0FE31-D9B9-4DE0-BB49-E8425577BA3E}" type="presParOf" srcId="{7DF8C6BC-5779-4F0B-90FE-FB539ED89F0A}" destId="{CF4BBD3B-E330-4B52-93BA-A7D0D6A449F6}"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078428" cy="513508"/>
          </a:xfrm>
          <a:prstGeom prst="rect">
            <a:avLst/>
          </a:prstGeom>
        </p:spPr>
        <p:txBody>
          <a:bodyPr vert="horz" lIns="95491" tIns="47745" rIns="95491" bIns="47745" rtlCol="0"/>
          <a:lstStyle>
            <a:lvl1pPr algn="l">
              <a:defRPr sz="1300"/>
            </a:lvl1pPr>
          </a:lstStyle>
          <a:p>
            <a:endParaRPr lang="ru-RU"/>
          </a:p>
        </p:txBody>
      </p:sp>
      <p:sp>
        <p:nvSpPr>
          <p:cNvPr id="3" name="Дата 2"/>
          <p:cNvSpPr>
            <a:spLocks noGrp="1"/>
          </p:cNvSpPr>
          <p:nvPr>
            <p:ph type="dt" idx="1"/>
          </p:nvPr>
        </p:nvSpPr>
        <p:spPr>
          <a:xfrm>
            <a:off x="4023991" y="0"/>
            <a:ext cx="3078428" cy="513508"/>
          </a:xfrm>
          <a:prstGeom prst="rect">
            <a:avLst/>
          </a:prstGeom>
        </p:spPr>
        <p:txBody>
          <a:bodyPr vert="horz" lIns="95491" tIns="47745" rIns="95491" bIns="47745" rtlCol="0"/>
          <a:lstStyle>
            <a:lvl1pPr algn="r">
              <a:defRPr sz="1300"/>
            </a:lvl1pPr>
          </a:lstStyle>
          <a:p>
            <a:fld id="{1FCC70E8-9B26-446A-A9FF-6102F83D5D29}" type="datetimeFigureOut">
              <a:rPr lang="ru-RU" smtClean="0"/>
              <a:pPr/>
              <a:t>23.03.2020</a:t>
            </a:fld>
            <a:endParaRPr lang="ru-RU"/>
          </a:p>
        </p:txBody>
      </p:sp>
      <p:sp>
        <p:nvSpPr>
          <p:cNvPr id="4" name="Образ слайда 3"/>
          <p:cNvSpPr>
            <a:spLocks noGrp="1" noRot="1" noChangeAspect="1"/>
          </p:cNvSpPr>
          <p:nvPr>
            <p:ph type="sldImg" idx="2"/>
          </p:nvPr>
        </p:nvSpPr>
        <p:spPr>
          <a:xfrm>
            <a:off x="482600" y="1279525"/>
            <a:ext cx="6138863" cy="3452813"/>
          </a:xfrm>
          <a:prstGeom prst="rect">
            <a:avLst/>
          </a:prstGeom>
          <a:noFill/>
          <a:ln w="12700">
            <a:solidFill>
              <a:prstClr val="black"/>
            </a:solidFill>
          </a:ln>
        </p:spPr>
        <p:txBody>
          <a:bodyPr vert="horz" lIns="95491" tIns="47745" rIns="95491" bIns="47745" rtlCol="0" anchor="ctr"/>
          <a:lstStyle/>
          <a:p>
            <a:endParaRPr lang="ru-RU"/>
          </a:p>
        </p:txBody>
      </p:sp>
      <p:sp>
        <p:nvSpPr>
          <p:cNvPr id="5" name="Заметки 4"/>
          <p:cNvSpPr>
            <a:spLocks noGrp="1"/>
          </p:cNvSpPr>
          <p:nvPr>
            <p:ph type="body" sz="quarter" idx="3"/>
          </p:nvPr>
        </p:nvSpPr>
        <p:spPr>
          <a:xfrm>
            <a:off x="710407" y="4925408"/>
            <a:ext cx="5683250" cy="4029879"/>
          </a:xfrm>
          <a:prstGeom prst="rect">
            <a:avLst/>
          </a:prstGeom>
        </p:spPr>
        <p:txBody>
          <a:bodyPr vert="horz" lIns="95491" tIns="47745" rIns="95491" bIns="47745"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721107"/>
            <a:ext cx="3078428" cy="513507"/>
          </a:xfrm>
          <a:prstGeom prst="rect">
            <a:avLst/>
          </a:prstGeom>
        </p:spPr>
        <p:txBody>
          <a:bodyPr vert="horz" lIns="95491" tIns="47745" rIns="95491" bIns="47745" rtlCol="0" anchor="b"/>
          <a:lstStyle>
            <a:lvl1pPr algn="l">
              <a:defRPr sz="1300"/>
            </a:lvl1pPr>
          </a:lstStyle>
          <a:p>
            <a:endParaRPr lang="ru-RU"/>
          </a:p>
        </p:txBody>
      </p:sp>
      <p:sp>
        <p:nvSpPr>
          <p:cNvPr id="7" name="Номер слайда 6"/>
          <p:cNvSpPr>
            <a:spLocks noGrp="1"/>
          </p:cNvSpPr>
          <p:nvPr>
            <p:ph type="sldNum" sz="quarter" idx="5"/>
          </p:nvPr>
        </p:nvSpPr>
        <p:spPr>
          <a:xfrm>
            <a:off x="4023991" y="9721107"/>
            <a:ext cx="3078428" cy="513507"/>
          </a:xfrm>
          <a:prstGeom prst="rect">
            <a:avLst/>
          </a:prstGeom>
        </p:spPr>
        <p:txBody>
          <a:bodyPr vert="horz" lIns="95491" tIns="47745" rIns="95491" bIns="47745" rtlCol="0" anchor="b"/>
          <a:lstStyle>
            <a:lvl1pPr algn="r">
              <a:defRPr sz="1300"/>
            </a:lvl1pPr>
          </a:lstStyle>
          <a:p>
            <a:fld id="{C4F7654E-2352-41B9-B7AE-FA5CA2EB87A1}" type="slidenum">
              <a:rPr lang="ru-RU" smtClean="0"/>
              <a:pPr/>
              <a:t>‹#›</a:t>
            </a:fld>
            <a:endParaRPr lang="ru-RU"/>
          </a:p>
        </p:txBody>
      </p:sp>
    </p:spTree>
    <p:extLst>
      <p:ext uri="{BB962C8B-B14F-4D97-AF65-F5344CB8AC3E}">
        <p14:creationId xmlns:p14="http://schemas.microsoft.com/office/powerpoint/2010/main" xmlns="" val="3325644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1</a:t>
            </a:fld>
            <a:endParaRPr lang="ru-RU"/>
          </a:p>
        </p:txBody>
      </p:sp>
    </p:spTree>
    <p:extLst>
      <p:ext uri="{BB962C8B-B14F-4D97-AF65-F5344CB8AC3E}">
        <p14:creationId xmlns:p14="http://schemas.microsoft.com/office/powerpoint/2010/main" xmlns="" val="2768632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10</a:t>
            </a:fld>
            <a:endParaRPr lang="ru-RU"/>
          </a:p>
        </p:txBody>
      </p:sp>
    </p:spTree>
    <p:extLst>
      <p:ext uri="{BB962C8B-B14F-4D97-AF65-F5344CB8AC3E}">
        <p14:creationId xmlns:p14="http://schemas.microsoft.com/office/powerpoint/2010/main" xmlns="" val="2311843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11</a:t>
            </a:fld>
            <a:endParaRPr lang="ru-RU"/>
          </a:p>
        </p:txBody>
      </p:sp>
    </p:spTree>
    <p:extLst>
      <p:ext uri="{BB962C8B-B14F-4D97-AF65-F5344CB8AC3E}">
        <p14:creationId xmlns:p14="http://schemas.microsoft.com/office/powerpoint/2010/main" xmlns="" val="532012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4F7654E-2352-41B9-B7AE-FA5CA2EB87A1}" type="slidenum">
              <a:rPr lang="ru-RU" smtClean="0"/>
              <a:pPr/>
              <a:t>12</a:t>
            </a:fld>
            <a:endParaRPr lang="ru-RU"/>
          </a:p>
        </p:txBody>
      </p:sp>
    </p:spTree>
    <p:extLst>
      <p:ext uri="{BB962C8B-B14F-4D97-AF65-F5344CB8AC3E}">
        <p14:creationId xmlns:p14="http://schemas.microsoft.com/office/powerpoint/2010/main" xmlns="" val="3597080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500" dirty="0">
                <a:latin typeface="Times New Roman" panose="02020603050405020304" pitchFamily="18" charset="0"/>
                <a:cs typeface="Times New Roman" panose="02020603050405020304" pitchFamily="18" charset="0"/>
              </a:rPr>
              <a:t>Больные с травматической болезнью головного мозга ограничивают себя в контактах будучи полу критичны к бредовым </a:t>
            </a:r>
            <a:r>
              <a:rPr lang="ru-RU" sz="1500" dirty="0" err="1">
                <a:latin typeface="Times New Roman" panose="02020603050405020304" pitchFamily="18" charset="0"/>
                <a:cs typeface="Times New Roman" panose="02020603050405020304" pitchFamily="18" charset="0"/>
              </a:rPr>
              <a:t>сензитивным</a:t>
            </a:r>
            <a:r>
              <a:rPr lang="ru-RU" sz="1500" dirty="0">
                <a:latin typeface="Times New Roman" panose="02020603050405020304" pitchFamily="18" charset="0"/>
                <a:cs typeface="Times New Roman" panose="02020603050405020304" pitchFamily="18" charset="0"/>
              </a:rPr>
              <a:t> мыслям. Имеет значение переживание больным физической болезни, социальной ограниченности. Такое состояние многолетнее, без остроты, в виде стойкой параноидной готовности. Идеи неполноценности. отношения сопровождаются отрицательными астеническими эмоциями - обида, тревожность. слезливость, </a:t>
            </a:r>
            <a:r>
              <a:rPr lang="ru-RU" sz="1500" dirty="0" err="1">
                <a:latin typeface="Times New Roman" panose="02020603050405020304" pitchFamily="18" charset="0"/>
                <a:cs typeface="Times New Roman" panose="02020603050405020304" pitchFamily="18" charset="0"/>
              </a:rPr>
              <a:t>депримированность</a:t>
            </a:r>
            <a:r>
              <a:rPr lang="ru-RU" sz="1500" dirty="0">
                <a:latin typeface="Times New Roman" panose="02020603050405020304" pitchFamily="18" charset="0"/>
                <a:cs typeface="Times New Roman" panose="02020603050405020304" pitchFamily="18" charset="0"/>
              </a:rPr>
              <a:t>. Происходит </a:t>
            </a:r>
            <a:r>
              <a:rPr lang="ru-RU" sz="1500" dirty="0" err="1">
                <a:latin typeface="Times New Roman" panose="02020603050405020304" pitchFamily="18" charset="0"/>
                <a:cs typeface="Times New Roman" panose="02020603050405020304" pitchFamily="18" charset="0"/>
              </a:rPr>
              <a:t>застревание</a:t>
            </a:r>
            <a:r>
              <a:rPr lang="ru-RU" sz="1500" dirty="0">
                <a:latin typeface="Times New Roman" panose="02020603050405020304" pitchFamily="18" charset="0"/>
                <a:cs typeface="Times New Roman" panose="02020603050405020304" pitchFamily="18" charset="0"/>
              </a:rPr>
              <a:t> внимания на состоянии своей слабости, истощаемости. </a:t>
            </a:r>
          </a:p>
          <a:p>
            <a:r>
              <a:rPr lang="ru-RU" sz="1500" dirty="0">
                <a:latin typeface="Times New Roman" panose="02020603050405020304" pitchFamily="18" charset="0"/>
                <a:cs typeface="Times New Roman" panose="02020603050405020304" pitchFamily="18" charset="0"/>
              </a:rPr>
              <a:t>	Отсюда возникновение доминирующих, сверхценных и </a:t>
            </a:r>
            <a:r>
              <a:rPr lang="ru-RU" sz="1500" dirty="0" err="1">
                <a:latin typeface="Times New Roman" panose="02020603050405020304" pitchFamily="18" charset="0"/>
                <a:cs typeface="Times New Roman" panose="02020603050405020304" pitchFamily="18" charset="0"/>
              </a:rPr>
              <a:t>бредоподобных</a:t>
            </a:r>
            <a:r>
              <a:rPr lang="ru-RU" sz="1500" dirty="0">
                <a:latin typeface="Times New Roman" panose="02020603050405020304" pitchFamily="18" charset="0"/>
                <a:cs typeface="Times New Roman" panose="02020603050405020304" pitchFamily="18" charset="0"/>
              </a:rPr>
              <a:t> идей ненужности, неполноценности. В виде эпизодов возникает тревожность, страх. Обычно так бывает перед сном, в темноте, в одиночестве. Страх протопатический, безотчётный. Страх при этом представляет собой остро возникшее состояние психической Слабости. В период эпизода страха часто наблюдаются вегетативные, диэнцефальные. психосенсорные, вестибулярные расстройства.</a:t>
            </a:r>
          </a:p>
          <a:p>
            <a:pPr defTabSz="954908">
              <a:defRPr/>
            </a:pPr>
            <a:r>
              <a:rPr lang="ru-RU" sz="1500" dirty="0">
                <a:latin typeface="Times New Roman" panose="02020603050405020304" pitchFamily="18" charset="0"/>
                <a:cs typeface="Times New Roman" panose="02020603050405020304" pitchFamily="18" charset="0"/>
              </a:rPr>
              <a:t>	В вечернее время, перед сном, у больных появляется </a:t>
            </a:r>
            <a:r>
              <a:rPr lang="ru-RU" sz="1500" dirty="0" err="1">
                <a:latin typeface="Times New Roman" panose="02020603050405020304" pitchFamily="18" charset="0"/>
                <a:cs typeface="Times New Roman" panose="02020603050405020304" pitchFamily="18" charset="0"/>
              </a:rPr>
              <a:t>ментизм</a:t>
            </a:r>
            <a:r>
              <a:rPr lang="ru-RU" sz="1500" dirty="0">
                <a:latin typeface="Times New Roman" panose="02020603050405020304" pitchFamily="18" charset="0"/>
                <a:cs typeface="Times New Roman" panose="02020603050405020304" pitchFamily="18" charset="0"/>
              </a:rPr>
              <a:t> на тему об обидах. Особенно мучительным бывает </a:t>
            </a:r>
            <a:r>
              <a:rPr lang="ru-RU" sz="1500" dirty="0" err="1">
                <a:latin typeface="Times New Roman" panose="02020603050405020304" pitchFamily="18" charset="0"/>
                <a:cs typeface="Times New Roman" panose="02020603050405020304" pitchFamily="18" charset="0"/>
              </a:rPr>
              <a:t>ментизм</a:t>
            </a:r>
            <a:r>
              <a:rPr lang="ru-RU" sz="1500" dirty="0">
                <a:latin typeface="Times New Roman" panose="02020603050405020304" pitchFamily="18" charset="0"/>
                <a:cs typeface="Times New Roman" panose="02020603050405020304" pitchFamily="18" charset="0"/>
              </a:rPr>
              <a:t> в случае, если день был наполнен волнениями, хлопотами. В </a:t>
            </a:r>
            <a:r>
              <a:rPr lang="ru-RU" sz="1500" dirty="0" err="1">
                <a:latin typeface="Times New Roman" panose="02020603050405020304" pitchFamily="18" charset="0"/>
                <a:cs typeface="Times New Roman" panose="02020603050405020304" pitchFamily="18" charset="0"/>
              </a:rPr>
              <a:t>ментизме</a:t>
            </a:r>
            <a:r>
              <a:rPr lang="ru-RU" sz="1500" dirty="0">
                <a:latin typeface="Times New Roman" panose="02020603050405020304" pitchFamily="18" charset="0"/>
                <a:cs typeface="Times New Roman" panose="02020603050405020304" pitchFamily="18" charset="0"/>
              </a:rPr>
              <a:t> проявляется </a:t>
            </a:r>
            <a:r>
              <a:rPr lang="ru-RU" sz="1500" dirty="0" err="1">
                <a:latin typeface="Times New Roman" panose="02020603050405020304" pitchFamily="18" charset="0"/>
                <a:cs typeface="Times New Roman" panose="02020603050405020304" pitchFamily="18" charset="0"/>
              </a:rPr>
              <a:t>застреваемость</a:t>
            </a:r>
            <a:r>
              <a:rPr lang="ru-RU" sz="1500" dirty="0">
                <a:latin typeface="Times New Roman" panose="02020603050405020304" pitchFamily="18" charset="0"/>
                <a:cs typeface="Times New Roman" panose="02020603050405020304" pitchFamily="18" charset="0"/>
              </a:rPr>
              <a:t> внимания на эмоционально значимых переживаниях. Зная эту особенность в себе, больные ограничивают себя в нагрузках, так как опасаются расстройства сна. настроения.</a:t>
            </a:r>
          </a:p>
          <a:p>
            <a:pPr defTabSz="954908">
              <a:defRPr/>
            </a:pPr>
            <a:r>
              <a:rPr lang="ru-RU" sz="1300" b="1" dirty="0"/>
              <a:t>Таким образом, ПОС по астеническому типу ("травматическая </a:t>
            </a:r>
            <a:r>
              <a:rPr lang="ru-RU" sz="1300" b="1" dirty="0" err="1"/>
              <a:t>церебрастения</a:t>
            </a:r>
            <a:r>
              <a:rPr lang="ru-RU" sz="1300" b="1" dirty="0"/>
              <a:t>") включает в себя элементы: </a:t>
            </a:r>
            <a:r>
              <a:rPr lang="ru-RU" sz="1300" b="1" dirty="0" err="1"/>
              <a:t>паранойяльности</a:t>
            </a:r>
            <a:r>
              <a:rPr lang="ru-RU" sz="1300" b="1" dirty="0"/>
              <a:t> и </a:t>
            </a:r>
            <a:r>
              <a:rPr lang="ru-RU" sz="1300" b="1" dirty="0" err="1"/>
              <a:t>эпилептоидности</a:t>
            </a:r>
            <a:r>
              <a:rPr lang="ru-RU" sz="1300" b="1" dirty="0"/>
              <a:t>.</a:t>
            </a:r>
            <a:endParaRPr lang="ru-RU" sz="1300" dirty="0"/>
          </a:p>
          <a:p>
            <a:endParaRPr lang="ru-RU" sz="1500" dirty="0">
              <a:latin typeface="Times New Roman" panose="02020603050405020304" pitchFamily="18" charset="0"/>
              <a:cs typeface="Times New Roman" panose="02020603050405020304" pitchFamily="18" charset="0"/>
            </a:endParaRPr>
          </a:p>
          <a:p>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13</a:t>
            </a:fld>
            <a:endParaRPr lang="ru-RU"/>
          </a:p>
        </p:txBody>
      </p:sp>
    </p:spTree>
    <p:extLst>
      <p:ext uri="{BB962C8B-B14F-4D97-AF65-F5344CB8AC3E}">
        <p14:creationId xmlns:p14="http://schemas.microsoft.com/office/powerpoint/2010/main" xmlns="" val="3789328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defTabSz="954908">
              <a:defRPr/>
            </a:pPr>
            <a:r>
              <a:rPr lang="ru-RU" b="0" dirty="0" smtClean="0"/>
              <a:t>	Через один - три года после тяжёлой ЧМТ. по мере смягчения астенической симптоматики, постепенно нарастают черты </a:t>
            </a:r>
            <a:r>
              <a:rPr lang="ru-RU" b="0" dirty="0" err="1" smtClean="0"/>
              <a:t>эксплозивности</a:t>
            </a:r>
            <a:r>
              <a:rPr lang="ru-RU" b="0" dirty="0" smtClean="0"/>
              <a:t>. обычно под влиянием, наркотизации, психогенных ситуаций, повторных травм. </a:t>
            </a:r>
          </a:p>
          <a:p>
            <a:pPr defTabSz="954908">
              <a:defRPr/>
            </a:pPr>
            <a:r>
              <a:rPr lang="ru-RU" sz="1300" dirty="0"/>
              <a:t>	Своё настоящее состояние многие больные не считают болезнью, настолько черты возбудимости становятся естественными, близкими личности. Поэтому к врачам не обращаются, появляются в поле зрения психиатров через 10-15 лет после ЧМТ в связи с дисфориями, декомпенсациями состояния, сутяжно-</a:t>
            </a:r>
            <a:r>
              <a:rPr lang="ru-RU" sz="1300" dirty="0" err="1"/>
              <a:t>кверулянтским</a:t>
            </a:r>
            <a:r>
              <a:rPr lang="ru-RU" sz="1300" dirty="0"/>
              <a:t> поведением, психозами. </a:t>
            </a:r>
          </a:p>
          <a:p>
            <a:pPr defTabSz="954908">
              <a:defRPr/>
            </a:pPr>
            <a:r>
              <a:rPr lang="ru-RU" sz="1300" dirty="0"/>
              <a:t>	В этот период проявляются недооценка больными своего состояния, хотя они и жалуются на головные боли, нарушения сна. утомляемость. Высказывания больных свидетельствуют о том. что им как будто присуще понимание системы общечеловеческих моральных ценностей, они стремятся сохранить семью, удержаться на работе. Однако это понимание оказывается нередко только вербальным. </a:t>
            </a:r>
            <a:r>
              <a:rPr lang="ru-RU" sz="1300" i="1" dirty="0"/>
              <a:t>(Поведение такого человека в семье очень тяжёлое. Характерно переплетение черт возбудимости с </a:t>
            </a:r>
            <a:r>
              <a:rPr lang="ru-RU" sz="1300" i="1" dirty="0" err="1"/>
              <a:t>сензитивными</a:t>
            </a:r>
            <a:r>
              <a:rPr lang="ru-RU" sz="1300" i="1" dirty="0"/>
              <a:t> переживаниями и эпизодами страха, тревоги астенического генеза. К ним относятся страх чужого взгляда, страх темноты, предположение, что осуждают, смеются. Подобные переживания и эпизоды держатся десятилетиями и остаются даже у больных с апатическими состояниями, обостряясь при декомпенсации).</a:t>
            </a:r>
          </a:p>
          <a:p>
            <a:pPr defTabSz="954908">
              <a:defRPr/>
            </a:pPr>
            <a:endParaRPr lang="ru-RU" sz="1300" i="1" dirty="0"/>
          </a:p>
          <a:p>
            <a:pPr defTabSz="954908">
              <a:defRPr/>
            </a:pPr>
            <a:endParaRPr lang="ru-RU" b="0" dirty="0" smtClean="0"/>
          </a:p>
          <a:p>
            <a:endParaRPr lang="ru-RU" b="0"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14</a:t>
            </a:fld>
            <a:endParaRPr lang="ru-RU"/>
          </a:p>
        </p:txBody>
      </p:sp>
    </p:spTree>
    <p:extLst>
      <p:ext uri="{BB962C8B-B14F-4D97-AF65-F5344CB8AC3E}">
        <p14:creationId xmlns:p14="http://schemas.microsoft.com/office/powerpoint/2010/main" xmlns="" val="42098844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300" b="1" dirty="0"/>
              <a:t>После короткого периода с астенической симптоматикой у пациентов способен формироваться эйфорический вариант ПОС. </a:t>
            </a:r>
          </a:p>
          <a:p>
            <a:endParaRPr lang="ru-RU" sz="1300" b="1" dirty="0"/>
          </a:p>
          <a:p>
            <a:pPr defTabSz="954908">
              <a:defRPr/>
            </a:pPr>
            <a:r>
              <a:rPr lang="ru-RU" sz="1300" b="1" dirty="0"/>
              <a:t>При </a:t>
            </a:r>
            <a:r>
              <a:rPr lang="ru-RU" sz="1300" b="1" dirty="0" err="1"/>
              <a:t>гиперсоциальном</a:t>
            </a:r>
            <a:r>
              <a:rPr lang="ru-RU" sz="1300" b="1" dirty="0"/>
              <a:t> поведении несмотря на эйфорию и суетливость у пациентов обнаруживается добросовестность, установка на труд. Поведение пациентов остаётся социально приемлемым, их ценят на несложной работе, хотя некоторые из них малопродуктивны и истощаемы. Больные стремятся компенсировать это - раньше приходя на работу, позже уходя с работы, работа в перерыв, со стороны кажется, что они чрезмерно работают, но видно, что у них беспорядок и в одежде, и в доме, во дворе. Расторможенность проявляется в речи, застревают на вопросах морали, совести, честности, трудолюбии, из-за сниженной критики восхваляют себя, с лозунгами, с пафосом, презрением говорят о людях с </a:t>
            </a:r>
            <a:r>
              <a:rPr lang="ru-RU" sz="1300" b="1" dirty="0" err="1"/>
              <a:t>аддикциями</a:t>
            </a:r>
            <a:r>
              <a:rPr lang="ru-RU" sz="1300" b="1" dirty="0"/>
              <a:t>. Пациенты во все вмешиваются, стремясь принять участие в решении всех вопросов. В основном поведение шумное, расторможенное, с оттенком гневливости, особенно в период дисфорий. У больных не наблюдается  расторможенных влечений, многие, выпивавшие раньше, прекращали пьянство и даже курение. </a:t>
            </a:r>
          </a:p>
          <a:p>
            <a:pPr defTabSz="954908">
              <a:defRPr/>
            </a:pPr>
            <a:r>
              <a:rPr lang="ru-RU" sz="1300" b="1" dirty="0"/>
              <a:t>	</a:t>
            </a:r>
          </a:p>
          <a:p>
            <a:pPr defTabSz="954908">
              <a:defRPr/>
            </a:pPr>
            <a:r>
              <a:rPr lang="ru-RU" sz="1300" b="1" dirty="0"/>
              <a:t>Более распространена </a:t>
            </a:r>
            <a:r>
              <a:rPr lang="ru-RU" sz="1300" b="1" dirty="0" err="1"/>
              <a:t>психопатизация</a:t>
            </a:r>
            <a:r>
              <a:rPr lang="ru-RU" sz="1300" b="1" dirty="0"/>
              <a:t> по эйфорическому типу с моральным дефектом.</a:t>
            </a:r>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15</a:t>
            </a:fld>
            <a:endParaRPr lang="ru-RU"/>
          </a:p>
        </p:txBody>
      </p:sp>
    </p:spTree>
    <p:extLst>
      <p:ext uri="{BB962C8B-B14F-4D97-AF65-F5344CB8AC3E}">
        <p14:creationId xmlns:p14="http://schemas.microsoft.com/office/powerpoint/2010/main" xmlns="" val="169133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Такие люди расторможены, они не скрывают неблаговидные поступки, не испытывают при этом сожаления, смущения.  Не скрывают того, что лечиться не хотят, выполнять больничный режим не намерены, а диктуют свои условия, при этом им свойствен наглый, безапелляционный тон. </a:t>
            </a:r>
          </a:p>
          <a:p>
            <a:r>
              <a:rPr lang="ru-RU" dirty="0" smtClean="0"/>
              <a:t>	Они не останавливаются перед любой клеветой, демагогией по отношению к окружению. Способны принести большой социальный вред, нередко своим презрением к общественным нормам и порядкам индуцируют членов своих семей.</a:t>
            </a:r>
          </a:p>
          <a:p>
            <a:pPr defTabSz="954908">
              <a:defRPr/>
            </a:pPr>
            <a:r>
              <a:rPr lang="ru-RU" sz="1300" b="1" dirty="0"/>
              <a:t>	</a:t>
            </a:r>
            <a:r>
              <a:rPr lang="ru-RU" sz="1300" dirty="0"/>
              <a:t>Безответственность по отношению к семье проявляется иногда в том. что больные обзаводятся многодетной семьёй при явной невозможности достаточного материального обеспечения, детей приучают к воровству, пьянству, иногда сдают в детдом. Они легко оставляют семьи, не интересуются ими: иногда находят одиноких женщин, живут за их счёт, браки не регистрируют.</a:t>
            </a:r>
          </a:p>
          <a:p>
            <a:pPr defTabSz="954908">
              <a:defRPr/>
            </a:pPr>
            <a:r>
              <a:rPr lang="ru-RU" sz="1300" dirty="0"/>
              <a:t>	Явившись на МСЭ не церемонятся, требуют или первую, или вторую группу инвалидности, демагогически заявляя о неизлечимости травмы черепа. Переобучатся на доступную им профессию не хотят, привлечь к реабилитационным мероприятиям невозможно. </a:t>
            </a:r>
          </a:p>
          <a:p>
            <a:pPr defTabSz="954908">
              <a:defRPr/>
            </a:pPr>
            <a:r>
              <a:rPr lang="ru-RU" sz="1300" b="1" dirty="0"/>
              <a:t>	</a:t>
            </a:r>
            <a:r>
              <a:rPr lang="ru-RU" sz="1300" dirty="0"/>
              <a:t>Для больных с </a:t>
            </a:r>
            <a:r>
              <a:rPr lang="ru-RU" sz="1300" dirty="0" err="1"/>
              <a:t>гипертимной</a:t>
            </a:r>
            <a:r>
              <a:rPr lang="ru-RU" sz="1300" dirty="0"/>
              <a:t> </a:t>
            </a:r>
            <a:r>
              <a:rPr lang="ru-RU" sz="1300" dirty="0" err="1"/>
              <a:t>психопатизацией</a:t>
            </a:r>
            <a:r>
              <a:rPr lang="ru-RU" sz="1300" dirty="0"/>
              <a:t> и моральным дефектом. характерно значительно более частое высказывание сверхценных идей различного содержания (порчи, ревности). </a:t>
            </a:r>
          </a:p>
          <a:p>
            <a:pPr defTabSz="954908">
              <a:defRPr/>
            </a:pPr>
            <a:r>
              <a:rPr lang="ru-RU" sz="1300" b="1" dirty="0"/>
              <a:t>	</a:t>
            </a:r>
          </a:p>
          <a:p>
            <a:pPr defTabSz="954908">
              <a:defRPr/>
            </a:pPr>
            <a:r>
              <a:rPr lang="ru-RU" sz="1300" b="1" dirty="0"/>
              <a:t>	*При психологическом эксперименте наиболее часто у больных наблюдалась медлительность при пробе с отыскиванием чисел по таблицам </a:t>
            </a:r>
            <a:r>
              <a:rPr lang="ru-RU" sz="1300" b="1" dirty="0" err="1"/>
              <a:t>Шульте</a:t>
            </a:r>
            <a:r>
              <a:rPr lang="ru-RU" sz="1300" b="1" dirty="0"/>
              <a:t>, </a:t>
            </a:r>
            <a:r>
              <a:rPr lang="ru-RU" sz="1300" b="1" dirty="0" err="1"/>
              <a:t>некритичность</a:t>
            </a:r>
            <a:r>
              <a:rPr lang="ru-RU" sz="1300" b="1" dirty="0"/>
              <a:t> при самооценке. Память и интеллект были снижены в той или иной степени. Чаще всего наблюдалась инертность, узость объёма внимания при классификации картинок. Моральный дефект у больных в какой-то степени зависит от воспитания, об этом говорит тот факт, что </a:t>
            </a:r>
            <a:r>
              <a:rPr lang="ru-RU" sz="1300" b="1" dirty="0" err="1"/>
              <a:t>антисоциальность</a:t>
            </a:r>
            <a:r>
              <a:rPr lang="ru-RU" sz="1300" b="1" dirty="0"/>
              <a:t> в семьях родителей больных и антисоциальное поведение у самих больных в </a:t>
            </a:r>
            <a:r>
              <a:rPr lang="ru-RU" sz="1300" b="1" dirty="0" err="1"/>
              <a:t>прсморбидный</a:t>
            </a:r>
            <a:r>
              <a:rPr lang="ru-RU" sz="1300" b="1" dirty="0"/>
              <a:t> период наблюдалось в 4-5 раз чаще, чем у больных с социально приемлемым поведением до болезни.</a:t>
            </a:r>
          </a:p>
          <a:p>
            <a:pPr defTabSz="954908">
              <a:defRPr/>
            </a:pPr>
            <a:r>
              <a:rPr lang="ru-RU" sz="1300" b="1" dirty="0"/>
              <a:t>	*В неврологическом статусе у пятой части больных имеются симптомы поражения полушарий головного мозга и у 66% больных симптомы сочетанного поражения полушарий и ствола головного мозга.</a:t>
            </a:r>
            <a:endParaRPr lang="ru-RU" sz="1300" dirty="0"/>
          </a:p>
          <a:p>
            <a:pPr defTabSz="954908">
              <a:defRPr/>
            </a:pPr>
            <a:endParaRPr lang="ru-RU" sz="1300" dirty="0"/>
          </a:p>
          <a:p>
            <a:pPr defTabSz="954908">
              <a:defRPr/>
            </a:pPr>
            <a:endParaRPr lang="ru-RU" sz="1300" dirty="0"/>
          </a:p>
          <a:p>
            <a:pPr defTabSz="954908">
              <a:defRPr/>
            </a:pPr>
            <a:endParaRPr lang="ru-RU" sz="1300" dirty="0"/>
          </a:p>
          <a:p>
            <a:pPr defTabSz="954908">
              <a:defRPr/>
            </a:pPr>
            <a:endParaRPr lang="ru-RU" sz="1300" b="1" dirty="0"/>
          </a:p>
          <a:p>
            <a:pPr defTabSz="954908">
              <a:defRPr/>
            </a:pPr>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16</a:t>
            </a:fld>
            <a:endParaRPr lang="ru-RU"/>
          </a:p>
        </p:txBody>
      </p:sp>
    </p:spTree>
    <p:extLst>
      <p:ext uri="{BB962C8B-B14F-4D97-AF65-F5344CB8AC3E}">
        <p14:creationId xmlns:p14="http://schemas.microsoft.com/office/powerpoint/2010/main" xmlns="" val="2946538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300" b="1" dirty="0"/>
              <a:t>	</a:t>
            </a:r>
            <a:r>
              <a:rPr lang="ru-RU" sz="1300" dirty="0"/>
              <a:t>У многих больных также происходят значительные перемены: больные хотя и не приспособились к труду, не работали, но у них утрачивается побуждение к пьянству, бродяжничеству. Бывшие пьяницы, дебоширы, ревнивцы, сутяги становятся подчиняемыми, полезными в доме. </a:t>
            </a:r>
          </a:p>
          <a:p>
            <a:r>
              <a:rPr lang="ru-RU" sz="1300" dirty="0"/>
              <a:t>	У меньшей части больных моральный дефект сохраняется и в период изменения личности по апатическому типу', больные совершали сексуальные правонарушения, в том числе против малолетних и престарелых лиц.</a:t>
            </a:r>
          </a:p>
          <a:p>
            <a:pPr defTabSz="954908">
              <a:defRPr/>
            </a:pPr>
            <a:r>
              <a:rPr lang="ru-RU" sz="1300" dirty="0"/>
              <a:t>	Больные, вышедшие из социально положительных семей с социально правильным до травмы поведением, обнаруживают несколько другую клинику и динамику апатического состояния. Тяжёлое многолетнее астеническое состояние у больных непосредственно переходило в апатическое состояние, минуя эксплозивный или эйфорический вариант </a:t>
            </a:r>
            <a:r>
              <a:rPr lang="ru-RU" sz="1300" dirty="0" err="1"/>
              <a:t>психопатизации</a:t>
            </a:r>
            <a:r>
              <a:rPr lang="ru-RU" sz="1300" dirty="0"/>
              <a:t>. У больных имелось чувство собственной недостаточности, утрированная привязанность к семье, беспрекословная </a:t>
            </a:r>
            <a:r>
              <a:rPr lang="ru-RU" sz="1300" dirty="0" err="1"/>
              <a:t>подчинясмость</a:t>
            </a:r>
            <a:r>
              <a:rPr lang="ru-RU" sz="1300" dirty="0"/>
              <a:t> здоровому супругу, опрятность, трудолюбие в семье, в надомной работе. У некоторых больных инициатива была снижена настолько, что они годами не выходили даже из дома, не уставали от однообразия, например, от монотонной работы или многочасового Сидения на одном месте. Больные почти не предъявляли жалоб, даже при Сопутствующих соматических заболеваниях не лечились. Эмоциональная жизнь отличалась блеклостью, тусклостью: Больные </a:t>
            </a:r>
            <a:r>
              <a:rPr lang="ru-RU" sz="1300" dirty="0" err="1"/>
              <a:t>олигофазичны</a:t>
            </a:r>
            <a:r>
              <a:rPr lang="ru-RU" sz="1300" dirty="0"/>
              <a:t>, медлительны.</a:t>
            </a:r>
          </a:p>
          <a:p>
            <a:pPr defTabSz="954908">
              <a:defRPr/>
            </a:pPr>
            <a:endParaRPr lang="ru-RU" sz="1300" dirty="0"/>
          </a:p>
          <a:p>
            <a:r>
              <a:rPr lang="ru-RU" sz="1300" b="1" dirty="0"/>
              <a:t>	**Общим для больных с психопатоподобным синдромом, по разным, перечисленным выше типам, было то, что постепенно, с течением ряда лет к облигатным симптомам характерологической патологии после ЧМТ присоединялись факультативные симптомы в виде паранойяльных и эпилептоидных черт характера. </a:t>
            </a:r>
          </a:p>
          <a:p>
            <a:pPr defTabSz="954908">
              <a:defRPr/>
            </a:pPr>
            <a:r>
              <a:rPr lang="ru-RU" sz="1300" b="1" dirty="0"/>
              <a:t>	Общим также является то, что чем больше давность травмы мозга, тем большее число больных </a:t>
            </a:r>
            <a:r>
              <a:rPr lang="ru-RU" sz="1300" b="1" dirty="0" err="1"/>
              <a:t>декомпенсируется</a:t>
            </a:r>
            <a:r>
              <a:rPr lang="ru-RU" sz="1300" b="1" dirty="0"/>
              <a:t> настолько, что попадают под наблюдение острого отделения психиатрической больницы. Следовательно, течение травматической болезни мозга в отдалённом периоде можно назвать </a:t>
            </a:r>
            <a:r>
              <a:rPr lang="ru-RU" sz="1300" b="1" dirty="0" err="1"/>
              <a:t>прогредиентным</a:t>
            </a:r>
            <a:r>
              <a:rPr lang="ru-RU" sz="1300" b="1" dirty="0"/>
              <a:t> или </a:t>
            </a:r>
            <a:r>
              <a:rPr lang="ru-RU" sz="1300" b="1" dirty="0" err="1"/>
              <a:t>ремиттирутоще-прогредиентным</a:t>
            </a:r>
            <a:r>
              <a:rPr lang="ru-RU" sz="1300" b="1" dirty="0"/>
              <a:t>. (Причиной же </a:t>
            </a:r>
            <a:r>
              <a:rPr lang="ru-RU" sz="1300" b="1" dirty="0" err="1"/>
              <a:t>прогредиентного</a:t>
            </a:r>
            <a:r>
              <a:rPr lang="ru-RU" sz="1300" b="1" dirty="0"/>
              <a:t> течения травматической болезни мозга могут быть разные вредности - алкоголизм, повторные ЧМТ, патологическое развитие личности. </a:t>
            </a:r>
            <a:r>
              <a:rPr lang="ru-RU" sz="1300" b="1" u="sng" dirty="0"/>
              <a:t>Патологическое развитие личности </a:t>
            </a:r>
            <a:r>
              <a:rPr lang="ru-RU" sz="1300" b="1" dirty="0"/>
              <a:t>происходит вследствие изменения социального положения в виде перехода на инвалидность и низкооплачиваемый труд; кроме того, из-за жизненных неудач, неизбежных у плохо обученной, малокультурной личности; имеют значение психогении, так как мораль личности не совпадает с общепринятой и возникают конфликты, в том числе и ситуация судебно-следственного разбирательства. Особенно тяжело сказываются неправильные исходные позиции личности, сформированные в детстве и юности, ещё до травмы, в результате влияния неблагоприятной микросреды.</a:t>
            </a:r>
            <a:endParaRPr lang="ru-RU" sz="1300" dirty="0"/>
          </a:p>
          <a:p>
            <a:pPr defTabSz="954908">
              <a:defRPr/>
            </a:pPr>
            <a:endParaRPr lang="ru-RU" sz="1300" dirty="0"/>
          </a:p>
          <a:p>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17</a:t>
            </a:fld>
            <a:endParaRPr lang="ru-RU"/>
          </a:p>
        </p:txBody>
      </p:sp>
    </p:spTree>
    <p:extLst>
      <p:ext uri="{BB962C8B-B14F-4D97-AF65-F5344CB8AC3E}">
        <p14:creationId xmlns:p14="http://schemas.microsoft.com/office/powerpoint/2010/main" xmlns="" val="356972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defTabSz="954908">
              <a:defRPr/>
            </a:pPr>
            <a:r>
              <a:rPr lang="ru-RU" sz="1300" dirty="0"/>
              <a:t>	</a:t>
            </a:r>
            <a:r>
              <a:rPr lang="ru-RU" b="1" dirty="0" smtClean="0"/>
              <a:t>Психогении у больных с отдалёнными последствиями ЧМТ приводят к развитию более тяжёлых реактивных состояний, чем психогении у </a:t>
            </a:r>
            <a:r>
              <a:rPr lang="ru-RU" b="1" dirty="0" err="1" smtClean="0"/>
              <a:t>преморбидно</a:t>
            </a:r>
            <a:r>
              <a:rPr lang="ru-RU" b="1" dirty="0" smtClean="0"/>
              <a:t> здоровых лиц.</a:t>
            </a:r>
            <a:endParaRPr lang="ru-RU" dirty="0" smtClean="0"/>
          </a:p>
          <a:p>
            <a:pPr defTabSz="954908">
              <a:defRPr/>
            </a:pPr>
            <a:endParaRPr lang="ru-RU" sz="1300" dirty="0"/>
          </a:p>
          <a:p>
            <a:pPr defTabSz="954908">
              <a:defRPr/>
            </a:pPr>
            <a:r>
              <a:rPr lang="ru-RU" sz="1300" dirty="0"/>
              <a:t>	</a:t>
            </a:r>
            <a:r>
              <a:rPr lang="ru-RU" sz="1300" b="1" u="sng" dirty="0"/>
              <a:t>Депрессивное состояние </a:t>
            </a:r>
            <a:r>
              <a:rPr lang="ru-RU" sz="1300" dirty="0"/>
              <a:t>часто соответствует </a:t>
            </a:r>
            <a:r>
              <a:rPr lang="ru-RU" sz="1300" b="1" u="sng" dirty="0" err="1"/>
              <a:t>истеро</a:t>
            </a:r>
            <a:r>
              <a:rPr lang="ru-RU" sz="1300" b="1" u="sng" dirty="0"/>
              <a:t>-ипохондрическому синдрому. </a:t>
            </a:r>
            <a:r>
              <a:rPr lang="ru-RU" sz="1300" dirty="0"/>
              <a:t>Мрачное настроение, слезливость. больные угрожают самоубийством, демонстративно заявляют: “Лучше умереть, чем так мучится". С депрессией сочетаются истерические симптомы – </a:t>
            </a:r>
            <a:r>
              <a:rPr lang="ru-RU" sz="1300" dirty="0" err="1"/>
              <a:t>алгии</a:t>
            </a:r>
            <a:r>
              <a:rPr lang="ru-RU" sz="1300" dirty="0"/>
              <a:t>, одышка, кашель, комок в горле, афония, тремор, парезы, припадки. Для экзогенно-органических депрессий характерен астенический налёт, не свойственны суицидные тенденции. больные утрированно интерпретируют соматовегетативные нарушения - головные боли, </a:t>
            </a:r>
            <a:r>
              <a:rPr lang="ru-RU" sz="1300" dirty="0" err="1"/>
              <a:t>астенизацию</a:t>
            </a:r>
            <a:r>
              <a:rPr lang="ru-RU" sz="1300" dirty="0"/>
              <a:t>, </a:t>
            </a:r>
            <a:r>
              <a:rPr lang="ru-RU" sz="1300" dirty="0" err="1"/>
              <a:t>диссомнии</a:t>
            </a:r>
            <a:r>
              <a:rPr lang="ru-RU" sz="1300" dirty="0"/>
              <a:t>. </a:t>
            </a:r>
            <a:r>
              <a:rPr lang="ru-RU" sz="1300" dirty="0" err="1"/>
              <a:t>интеллсктуально-мнестические</a:t>
            </a:r>
            <a:r>
              <a:rPr lang="ru-RU" sz="1300" dirty="0"/>
              <a:t> затруднения. Одним из основных компонентов депрессивного синдрома у таких людей являются сенестопатии (</a:t>
            </a:r>
            <a:r>
              <a:rPr lang="ru-RU" sz="1300" dirty="0" err="1"/>
              <a:t>алгические</a:t>
            </a:r>
            <a:r>
              <a:rPr lang="ru-RU" sz="1300" dirty="0"/>
              <a:t>. термические): </a:t>
            </a:r>
            <a:r>
              <a:rPr lang="ru-RU" sz="1300" i="1" dirty="0"/>
              <a:t>"темя как замерзает, как льдом покрывается”, “в голове и груди ощущаю кипяток”, жар в голове, жжение в руках и ногах, шее”, "жар в затылке, холод в желудке”, "пятки горят, тычет тело”. Иногда сенестопатии с характером движения: “распирает в ключицах”, "во лбу как стягивает”, “сжатие и расслабление в мозгу" и т.д. </a:t>
            </a:r>
            <a:r>
              <a:rPr lang="ru-RU" sz="1300" dirty="0"/>
              <a:t>Преобладает атипичный характер проявления депрессии, на первом плане тоска и дисфория. Пароксизмы тревоги сопровождаются усилением </a:t>
            </a:r>
            <a:r>
              <a:rPr lang="ru-RU" sz="1300" dirty="0" err="1"/>
              <a:t>сснестопатий</a:t>
            </a:r>
            <a:r>
              <a:rPr lang="ru-RU" sz="1300" dirty="0"/>
              <a:t>, вестибулярных расстройств: </a:t>
            </a:r>
            <a:r>
              <a:rPr lang="ru-RU" sz="1300" i="1" dirty="0"/>
              <a:t>‘‘как будто падаю, всё плывёт, обдаёт жаром, возникает тревога”, перед засыпанием куда-то лечу", "плывёт кровать”.</a:t>
            </a:r>
          </a:p>
          <a:p>
            <a:pPr defTabSz="954908">
              <a:defRPr/>
            </a:pPr>
            <a:endParaRPr lang="ru-RU" sz="1300" i="1" dirty="0"/>
          </a:p>
          <a:p>
            <a:pPr defTabSz="954908">
              <a:defRPr/>
            </a:pPr>
            <a:endParaRPr lang="ru-RU" sz="1300" dirty="0"/>
          </a:p>
          <a:p>
            <a:pPr defTabSz="954908">
              <a:defRPr/>
            </a:pPr>
            <a:r>
              <a:rPr lang="ru-RU" sz="1300" b="1" dirty="0"/>
              <a:t>	</a:t>
            </a:r>
            <a:r>
              <a:rPr lang="ru-RU" sz="1300" b="1" u="sng" dirty="0"/>
              <a:t>Маниакальное состояние </a:t>
            </a:r>
            <a:r>
              <a:rPr lang="ru-RU" sz="1300" dirty="0"/>
              <a:t>у больных проявляется взбудораженностью, суетливостью, многоречивостью, эмоциональной приподнятостью. Однако веселье больных - неестественное, демонстративное, оно сочетается с ощущением жизненного краха, тревогой, страхом за исход МСЭ, назойливостью, злобой, конфликтностью. Такая мания ближе к варианту </a:t>
            </a:r>
            <a:r>
              <a:rPr lang="ru-RU" sz="1300" dirty="0" err="1"/>
              <a:t>психопатоподобной</a:t>
            </a:r>
            <a:r>
              <a:rPr lang="ru-RU" sz="1300" dirty="0"/>
              <a:t> мании. Хотя в речи больных отмечается </a:t>
            </a:r>
            <a:r>
              <a:rPr lang="ru-RU" sz="1300" dirty="0" err="1"/>
              <a:t>тахифрения</a:t>
            </a:r>
            <a:r>
              <a:rPr lang="ru-RU" sz="1300" dirty="0"/>
              <a:t>, речевой напор, но эта речь непродуктивна, весёлость больных не заразительна, утомляет окружающих.</a:t>
            </a:r>
          </a:p>
          <a:p>
            <a:endParaRPr lang="ru-RU" dirty="0" smtClean="0"/>
          </a:p>
          <a:p>
            <a:r>
              <a:rPr lang="ru-RU" sz="1300" b="1" dirty="0"/>
              <a:t>	***Зачастую у одного и того же больного можно наблюдать </a:t>
            </a:r>
            <a:r>
              <a:rPr lang="ru-RU" sz="1300" b="1" dirty="0" err="1"/>
              <a:t>гипоманию</a:t>
            </a:r>
            <a:r>
              <a:rPr lang="ru-RU" sz="1300" b="1" dirty="0"/>
              <a:t>, истерические припадки, истерические парезы, </a:t>
            </a:r>
            <a:r>
              <a:rPr lang="ru-RU" sz="1300" b="1" dirty="0" err="1"/>
              <a:t>алгии</a:t>
            </a:r>
            <a:r>
              <a:rPr lang="ru-RU" sz="1300" b="1" dirty="0"/>
              <a:t>. одышку, кашель, атаксию, клубок в горле, </a:t>
            </a:r>
            <a:r>
              <a:rPr lang="ru-RU" sz="1300" b="1" dirty="0" err="1"/>
              <a:t>псевдодеменцию</a:t>
            </a:r>
            <a:r>
              <a:rPr lang="ru-RU" sz="1300" b="1" dirty="0"/>
              <a:t>, </a:t>
            </a:r>
            <a:r>
              <a:rPr lang="ru-RU" sz="1300" b="1" dirty="0" err="1"/>
              <a:t>пуэрилизм</a:t>
            </a:r>
            <a:r>
              <a:rPr lang="ru-RU" sz="1300" b="1" dirty="0"/>
              <a:t>. </a:t>
            </a:r>
            <a:r>
              <a:rPr lang="ru-RU" sz="1300" b="1" dirty="0" err="1"/>
              <a:t>бредоподобные</a:t>
            </a:r>
            <a:r>
              <a:rPr lang="ru-RU" sz="1300" b="1" dirty="0"/>
              <a:t> фантазии, элементы синдрома одичания. </a:t>
            </a:r>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18</a:t>
            </a:fld>
            <a:endParaRPr lang="ru-RU"/>
          </a:p>
        </p:txBody>
      </p:sp>
    </p:spTree>
    <p:extLst>
      <p:ext uri="{BB962C8B-B14F-4D97-AF65-F5344CB8AC3E}">
        <p14:creationId xmlns:p14="http://schemas.microsoft.com/office/powerpoint/2010/main" xmlns="" val="7854002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defTabSz="954908">
              <a:defRPr/>
            </a:pPr>
            <a:r>
              <a:rPr lang="ru-RU" sz="1300" b="1" dirty="0"/>
              <a:t>	</a:t>
            </a:r>
            <a:r>
              <a:rPr lang="ru-RU" sz="1300" dirty="0"/>
              <a:t>Поздние травматические психозы имеют между собой то общее, что все связаны с витальным нарушением аффекта. Другие симптомы - бред, галлюцинации, возникают как бы вторично. В этом смысле поздние травматические психозы однотипны. Эти психозы отражают наличие у больных изменений по </a:t>
            </a:r>
            <a:r>
              <a:rPr lang="ru-RU" sz="1300" u="sng" dirty="0" err="1"/>
              <a:t>сензитивно</a:t>
            </a:r>
            <a:r>
              <a:rPr lang="ru-RU" sz="1300" u="sng" dirty="0"/>
              <a:t> - астеническому и эпилептоидному типу</a:t>
            </a:r>
            <a:r>
              <a:rPr lang="ru-RU" sz="1300" dirty="0"/>
              <a:t>. Кроме того, эти психозы зависят от сохранности или дефекта личности, так как у больных с социально приемлемым поведением преобладают </a:t>
            </a:r>
            <a:r>
              <a:rPr lang="ru-RU" sz="1300" b="1" dirty="0" err="1"/>
              <a:t>депрессивно</a:t>
            </a:r>
            <a:r>
              <a:rPr lang="ru-RU" sz="1300" b="1" dirty="0"/>
              <a:t>-ипохондрические психозы</a:t>
            </a:r>
            <a:r>
              <a:rPr lang="ru-RU" sz="1300" dirty="0"/>
              <a:t>, а у больных с антисоциальным поведением в отдалённом периоде травмы мозга преобладают </a:t>
            </a:r>
            <a:r>
              <a:rPr lang="ru-RU" sz="1300" b="1" dirty="0"/>
              <a:t>экзогенно-органические психозы.</a:t>
            </a:r>
          </a:p>
          <a:p>
            <a:pPr defTabSz="954908">
              <a:defRPr/>
            </a:pPr>
            <a:r>
              <a:rPr lang="ru-RU" sz="1300" b="1" dirty="0"/>
              <a:t>		</a:t>
            </a:r>
          </a:p>
          <a:p>
            <a:r>
              <a:rPr lang="ru-RU" sz="1300" dirty="0"/>
              <a:t>	В начале </a:t>
            </a:r>
            <a:r>
              <a:rPr lang="ru-RU" sz="1300" b="1" dirty="0"/>
              <a:t>бредового психоза </a:t>
            </a:r>
            <a:r>
              <a:rPr lang="ru-RU" sz="1300" dirty="0"/>
              <a:t>у больного нарушался сон, аппетит, происходит усиление головных белей, появляются расстройства настроения. Таким образом, начало бредового психоза - это декомпенсация состояния, дисфория. Бред возникает в период дисфории, а также в период </a:t>
            </a:r>
            <a:r>
              <a:rPr lang="ru-RU" sz="1300" dirty="0" err="1"/>
              <a:t>дисфорического</a:t>
            </a:r>
            <a:r>
              <a:rPr lang="ru-RU" sz="1300" dirty="0"/>
              <a:t> опьянения - ситуационной дистимии. В отличие от паранойяльных эпизодов у более развитой личности, состояние характеризуется психотическим уровнем, бредовая продукция более разнообразна. Например, в период дисфорий по экспансивному типу появляется суетливость, расторможенность. отдельные конфабуляции на тему о величии, изобретательстве. Это состояние, возникающее внезапно, иногда ночью, на фоне бессонницы, может быть похоже на острую </a:t>
            </a:r>
            <a:r>
              <a:rPr lang="ru-RU" sz="1300" dirty="0" err="1"/>
              <a:t>парафрению</a:t>
            </a:r>
            <a:r>
              <a:rPr lang="ru-RU" sz="1300" dirty="0"/>
              <a:t>. В дальнейшем наблюдается сутяжно-</a:t>
            </a:r>
            <a:r>
              <a:rPr lang="ru-RU" sz="1300" dirty="0" err="1"/>
              <a:t>кверулянтское</a:t>
            </a:r>
            <a:r>
              <a:rPr lang="ru-RU" sz="1300" dirty="0"/>
              <a:t> поведение, гневливый оттенок настроения.</a:t>
            </a:r>
          </a:p>
          <a:p>
            <a:pPr defTabSz="954908">
              <a:defRPr/>
            </a:pPr>
            <a:r>
              <a:rPr lang="ru-RU" sz="1300" dirty="0"/>
              <a:t>	Острая паранойя может возникнуть в период дисфории. Типовое содержание бреда - бред мелкого издевательства и притеснения, колдовства, также отравления (обычно обвиняется супруга), ревности. Через несколько недель или дней состояние улучшается, остаётся подозрительность, готовность к паранойяльным реакциям, паранойяльному развитию.</a:t>
            </a:r>
          </a:p>
          <a:p>
            <a:pPr defTabSz="954908">
              <a:defRPr/>
            </a:pPr>
            <a:endParaRPr lang="ru-RU" sz="1300" dirty="0"/>
          </a:p>
          <a:p>
            <a:pPr defTabSz="954908">
              <a:defRPr/>
            </a:pPr>
            <a:r>
              <a:rPr lang="ru-RU" sz="1300" dirty="0"/>
              <a:t>	</a:t>
            </a:r>
            <a:r>
              <a:rPr lang="ru-RU" b="1" dirty="0" smtClean="0"/>
              <a:t>Экзогенно-органические психозы.  </a:t>
            </a:r>
            <a:r>
              <a:rPr lang="ru-RU" sz="1300" dirty="0"/>
              <a:t>В узком смысле в эту группу объединяются психозы с преобладающей симптоматикой в виде </a:t>
            </a:r>
            <a:r>
              <a:rPr lang="ru-RU" sz="1300" dirty="0" err="1"/>
              <a:t>галлюциноза</a:t>
            </a:r>
            <a:r>
              <a:rPr lang="ru-RU" sz="1300" dirty="0"/>
              <a:t>, синдрома помрачения сознания (делирий). </a:t>
            </a:r>
            <a:r>
              <a:rPr lang="ru-RU" sz="1300" dirty="0" err="1"/>
              <a:t>Галлюциноз</a:t>
            </a:r>
            <a:r>
              <a:rPr lang="ru-RU" sz="1300" dirty="0"/>
              <a:t> (вербальный, зрительный, тактильный, обонятельный) отражает эпилептоидный вариант </a:t>
            </a:r>
            <a:r>
              <a:rPr lang="ru-RU" sz="1300" dirty="0" err="1"/>
              <a:t>психопатизированной</a:t>
            </a:r>
            <a:r>
              <a:rPr lang="ru-RU" sz="1300" dirty="0"/>
              <a:t> личности, поскольку </a:t>
            </a:r>
            <a:r>
              <a:rPr lang="ru-RU" sz="1300" dirty="0" err="1"/>
              <a:t>галлюциноз</a:t>
            </a:r>
            <a:r>
              <a:rPr lang="ru-RU" sz="1300" dirty="0"/>
              <a:t> имеет зловещий, отвратительный характер, а также отражает напряженную злобу. Например, </a:t>
            </a:r>
            <a:r>
              <a:rPr lang="ru-RU" sz="1300" i="1" dirty="0"/>
              <a:t>“голоса” приказывают поджечь дом, бить родных, медицинский персонал, жевать </a:t>
            </a:r>
            <a:r>
              <a:rPr lang="ru-RU" sz="1300" i="1" dirty="0" err="1"/>
              <a:t>бритвочки</a:t>
            </a:r>
            <a:r>
              <a:rPr lang="ru-RU" sz="1300" i="1" dirty="0"/>
              <a:t>. глотать иголки,</a:t>
            </a:r>
            <a:r>
              <a:rPr lang="ru-RU" sz="1300" dirty="0"/>
              <a:t> что больные нередко делают. Вне дисфорий галлюцинации или отсутствуют, или единичны. К ним возникает полная критика или привыкание. Делирий в своей фабуле отражает опасения, планы, мечты личности. Больными в их галлюцинациях, бреде переживаются сексуальные сцены, </a:t>
            </a:r>
            <a:r>
              <a:rPr lang="ru-RU" sz="1300" i="1" dirty="0"/>
              <a:t>например, объяснения в любви, разоблачения измены; у юношей - сцены розыска и задержания преступников, а также иные героические деяния у деградированных алкоголиков - сцены семейных скандалов с привлечением милиции; у бывших фронтовиков - сцены боя. ****</a:t>
            </a:r>
            <a:r>
              <a:rPr lang="ru-RU" sz="1300" b="1" dirty="0"/>
              <a:t>Делирий и сумеречное состояние нередко возникают из дисфорий, на высоте злобного поведения с истерическим фасадом.</a:t>
            </a:r>
            <a:endParaRPr lang="ru-RU" sz="1300" dirty="0"/>
          </a:p>
          <a:p>
            <a:pPr defTabSz="954908">
              <a:defRPr/>
            </a:pPr>
            <a:endParaRPr lang="ru-RU" sz="1300" i="1" dirty="0"/>
          </a:p>
          <a:p>
            <a:pPr defTabSz="954908">
              <a:defRPr/>
            </a:pPr>
            <a:r>
              <a:rPr lang="ru-RU" sz="1300" b="1" dirty="0"/>
              <a:t>	Рудиментарные психозы </a:t>
            </a:r>
            <a:r>
              <a:rPr lang="ru-RU" sz="1300" dirty="0"/>
              <a:t>в виде частых эпизодов насильственного витального, безотчётного и непреодолимого страха переживают довольно систематически многие больные после ЧМТ головного мозга в отдаленном периоде. Возникновение таких страхов  вечером, ночью, чаще в одиночестве. Обычно симптомы полиморфны - к страху присоединяются аффективные иллюзии, </a:t>
            </a:r>
            <a:r>
              <a:rPr lang="ru-RU" sz="1300" dirty="0" err="1"/>
              <a:t>экстракампинные</a:t>
            </a:r>
            <a:r>
              <a:rPr lang="ru-RU" sz="1300" dirty="0"/>
              <a:t> единичные галлюцинации, галлюцинации общего чувства, </a:t>
            </a:r>
            <a:r>
              <a:rPr lang="ru-RU" sz="1300" dirty="0" err="1"/>
              <a:t>акоазмы</a:t>
            </a:r>
            <a:r>
              <a:rPr lang="ru-RU" sz="1300" dirty="0"/>
              <a:t>. Из расстройств восприятия в этот же момент бывают психосенсорные нарушения одновременно с вестибулярными - ощущение полёта, падения тела, предметов вокруг В связи с сильным страхом возникают вегетативные расстройства - пот, сердцебиение, иногда диэнцефальные расстройства. Страхи мало влияют на поведение, хотя они сопровождаются </a:t>
            </a:r>
            <a:r>
              <a:rPr lang="ru-RU" sz="1300" dirty="0" err="1"/>
              <a:t>бредоподобными</a:t>
            </a:r>
            <a:r>
              <a:rPr lang="ru-RU" sz="1300" dirty="0"/>
              <a:t> мыслями о постороннем присутствии, готовящемся нападении, преследовании. Иногда такие рудиментарные психозы перерастают в делирий, острый </a:t>
            </a:r>
            <a:r>
              <a:rPr lang="ru-RU" sz="1300" dirty="0" err="1"/>
              <a:t>параноид</a:t>
            </a:r>
            <a:r>
              <a:rPr lang="ru-RU" sz="1300" dirty="0"/>
              <a:t>. </a:t>
            </a:r>
            <a:r>
              <a:rPr lang="ru-RU" sz="1300" dirty="0" err="1"/>
              <a:t>Галлюциноз</a:t>
            </a:r>
            <a:r>
              <a:rPr lang="ru-RU" sz="1300" dirty="0"/>
              <a:t> или сумеречное состояние. </a:t>
            </a:r>
          </a:p>
          <a:p>
            <a:pPr defTabSz="954908">
              <a:defRPr/>
            </a:pPr>
            <a:endParaRPr lang="ru-RU" sz="1300" dirty="0"/>
          </a:p>
          <a:p>
            <a:pPr defTabSz="954908">
              <a:defRPr/>
            </a:pPr>
            <a:r>
              <a:rPr lang="ru-RU" sz="1300" b="1" dirty="0"/>
              <a:t>	*****Насильственные страхи фоновым, осевым расстройством для всех групп больных с поздними травматическими психозами.</a:t>
            </a:r>
            <a:endParaRPr lang="ru-RU" sz="1300" dirty="0"/>
          </a:p>
          <a:p>
            <a:endParaRPr lang="ru-RU" b="0"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19</a:t>
            </a:fld>
            <a:endParaRPr lang="ru-RU"/>
          </a:p>
        </p:txBody>
      </p:sp>
    </p:spTree>
    <p:extLst>
      <p:ext uri="{BB962C8B-B14F-4D97-AF65-F5344CB8AC3E}">
        <p14:creationId xmlns:p14="http://schemas.microsoft.com/office/powerpoint/2010/main" xmlns="" val="279017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Черепно-мозговой травматизм всегда был важной медико-социальной проблемой. Так, частота огнестрельных ранений мозгового и лицевого отделов головы во время войн конца XIX – начала XX веков составляла 11–15% всех ранений. Во время Великой Отечественной войны у воинов, павших на поле боя, ранения черепа составляли 30,9% и встречались значительно чаще, чем ранения груди, живота и конечностей. Пострадавшие с черепно-мозговой травмой и в мирное время всегда составляли значительный процент больных во всех лечебных учреждениях, в которых оказывается неотложная хирургическая</a:t>
            </a:r>
            <a:r>
              <a:rPr lang="ru-RU" baseline="0" dirty="0" smtClean="0"/>
              <a:t> помощь</a:t>
            </a:r>
            <a:endParaRPr lang="ru-RU" dirty="0" smtClean="0"/>
          </a:p>
          <a:p>
            <a:r>
              <a:rPr lang="ru-RU" dirty="0" smtClean="0"/>
              <a:t>	По состоянию на начало XX века, от 2000 до 3000 человек на каждый миллион населения в год во всем мире поступает в больницы в связи с травмами головного мозга. Кроме того, следует учитывать также и тот факт, что на каждого госпитализированного приходится еще 3–4 пострадавших, которые осматриваются специалистами </a:t>
            </a:r>
            <a:r>
              <a:rPr lang="ru-RU" dirty="0" err="1" smtClean="0"/>
              <a:t>травмпунктов</a:t>
            </a:r>
            <a:r>
              <a:rPr lang="ru-RU" dirty="0" smtClean="0"/>
              <a:t>, скорой помощи, приемных отделений больниц и затем лечатся амбулаторно. По данным ВОЗ, частота ЧМТ составляет 1,1–7,4 на 1000 населения, в том числе в западных странах от 1,03 до 2,00 на 1000 населения,</a:t>
            </a:r>
            <a:r>
              <a:rPr lang="ru-RU" baseline="0" dirty="0" smtClean="0"/>
              <a:t> </a:t>
            </a:r>
            <a:r>
              <a:rPr lang="ru-RU" dirty="0" smtClean="0"/>
              <a:t>в России – 4,0 на 1000 населения.</a:t>
            </a:r>
            <a:r>
              <a:rPr lang="ru-RU" baseline="0" dirty="0" smtClean="0"/>
              <a:t> </a:t>
            </a:r>
            <a:r>
              <a:rPr lang="ru-RU" dirty="0" smtClean="0"/>
              <a:t>По данным А.А. Потапова, ежегодно в России ЧМТ получают около 600 тысяч человек (в том числе детей до 30%). Из них 50 тысяч погибают, еще столько же становятся официально инвалидами.</a:t>
            </a:r>
          </a:p>
          <a:p>
            <a:endParaRPr lang="ru-RU" dirty="0" smtClean="0"/>
          </a:p>
          <a:p>
            <a:r>
              <a:rPr lang="ru-RU" dirty="0" smtClean="0"/>
              <a:t>	</a:t>
            </a:r>
            <a:r>
              <a:rPr lang="ru-RU" sz="1300" dirty="0"/>
              <a:t> Говоря об </a:t>
            </a:r>
            <a:r>
              <a:rPr lang="ru-RU" sz="1300" b="1" dirty="0"/>
              <a:t>этиологии ЧМТ:  </a:t>
            </a:r>
            <a:r>
              <a:rPr lang="ru-RU" sz="1300" dirty="0"/>
              <a:t>Структура и продолжительность травматических психических расстройств и даже глубина и качество помрачения сознания зависят не только от вида и тяжести самой травмы, но также и от исходного (на момент ее) состояния ВНД больного, его возраста, наличия или отсутствия у него сосудистых расстройств, а также инфекций, алкоголизации, психической </a:t>
            </a:r>
            <a:r>
              <a:rPr lang="ru-RU" sz="1300" dirty="0" err="1"/>
              <a:t>травматизации</a:t>
            </a:r>
            <a:r>
              <a:rPr lang="ru-RU" sz="1300" dirty="0"/>
              <a:t> или последствий ранений и прошлых черепно-мозговых травм. При отсутствии этих патогенных факторов тяжесть и продолжительность начального помрачения сознания будет меньшей, чем при наличии и действии этих совпавших с травмой факторов, принимая во внимание еще и отражение их содержания в переживаниях больных в картинах </a:t>
            </a:r>
            <a:r>
              <a:rPr lang="ru-RU" sz="1300" dirty="0" err="1"/>
              <a:t>дилериозных</a:t>
            </a:r>
            <a:r>
              <a:rPr lang="ru-RU" sz="1300" dirty="0"/>
              <a:t>, </a:t>
            </a:r>
            <a:r>
              <a:rPr lang="ru-RU" sz="1300" dirty="0" err="1"/>
              <a:t>аментивных</a:t>
            </a:r>
            <a:r>
              <a:rPr lang="ru-RU" sz="1300" dirty="0"/>
              <a:t> и сумеречных синдромов на выходе из коматозного состояния. Именно этим объясняется нередкий факт отсутствия прямого параллелизма между видом и тяжестью травмы и тяжестью, и характером возникших в связи с нею психических расстройств.</a:t>
            </a:r>
          </a:p>
          <a:p>
            <a:endParaRPr lang="ru-RU" dirty="0" smtClean="0"/>
          </a:p>
          <a:p>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2</a:t>
            </a:fld>
            <a:endParaRPr lang="ru-RU"/>
          </a:p>
        </p:txBody>
      </p:sp>
    </p:spTree>
    <p:extLst>
      <p:ext uri="{BB962C8B-B14F-4D97-AF65-F5344CB8AC3E}">
        <p14:creationId xmlns:p14="http://schemas.microsoft.com/office/powerpoint/2010/main" xmlns="" val="34401589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300" dirty="0"/>
              <a:t>	</a:t>
            </a:r>
            <a:r>
              <a:rPr lang="ru-RU" sz="1300" b="1" dirty="0"/>
              <a:t>Конечные исходы черепно-мозговой травмы зависят от соотношения двух взаимодействующих тенденций травматической болезни: </a:t>
            </a:r>
          </a:p>
          <a:p>
            <a:r>
              <a:rPr lang="ru-RU" sz="1300" b="1" dirty="0"/>
              <a:t>С одной стороны</a:t>
            </a:r>
            <a:r>
              <a:rPr lang="ru-RU" sz="1300" dirty="0"/>
              <a:t>, это рассасывающие процессы, ослабление внутричерепной гипертензии, давления ликвора, способствующие улучшению и психической деятельности, т. е. </a:t>
            </a:r>
            <a:r>
              <a:rPr lang="ru-RU" sz="1300" dirty="0" err="1"/>
              <a:t>регредиентные</a:t>
            </a:r>
            <a:r>
              <a:rPr lang="ru-RU" sz="1300" dirty="0"/>
              <a:t> тенденции, вообще свойственные травме. </a:t>
            </a:r>
            <a:r>
              <a:rPr lang="ru-RU" sz="1300" b="1" dirty="0"/>
              <a:t>С другой стороны</a:t>
            </a:r>
            <a:r>
              <a:rPr lang="ru-RU" sz="1300" dirty="0"/>
              <a:t>, - это симптомы, отражающие дальнейшее развитие органического процесса. В случаях, когда преобладает последняя - </a:t>
            </a:r>
            <a:r>
              <a:rPr lang="ru-RU" sz="1300" dirty="0" err="1"/>
              <a:t>прогредиентная</a:t>
            </a:r>
            <a:r>
              <a:rPr lang="ru-RU" sz="1300" dirty="0"/>
              <a:t> тенденция с образованием в мозге спаек, рубцовых процессов и кровоизлияний, наблюдается углубление психических расстройств с явлениями выпадения, речь идет о травматическом слабоумии. </a:t>
            </a:r>
          </a:p>
          <a:p>
            <a:pPr lvl="1"/>
            <a:endParaRPr lang="ru-RU" sz="1300" b="1" dirty="0"/>
          </a:p>
          <a:p>
            <a:pPr lvl="1"/>
            <a:r>
              <a:rPr lang="ru-RU" sz="1300" b="1" dirty="0"/>
              <a:t>******Слабоумие возможно, как в тотальной форме, и тогда больные в конечном счёте утрачивают критику и бывают благостными, </a:t>
            </a:r>
            <a:r>
              <a:rPr lang="ru-RU" sz="1300" b="1" dirty="0" err="1"/>
              <a:t>эйфоричными</a:t>
            </a:r>
            <a:r>
              <a:rPr lang="ru-RU" sz="1300" b="1" dirty="0"/>
              <a:t>, так и в парциальной. Клинический опыт показывает порой после долгого проявления довольно выраженного слабоумия возможность его заметного послабления с частичным восстановлением памяти и интеллекта за счет снятия «производных» явлений охранительного торможения. </a:t>
            </a:r>
            <a:endParaRPr lang="ru-RU" b="1"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20</a:t>
            </a:fld>
            <a:endParaRPr lang="ru-RU"/>
          </a:p>
        </p:txBody>
      </p:sp>
    </p:spTree>
    <p:extLst>
      <p:ext uri="{BB962C8B-B14F-4D97-AF65-F5344CB8AC3E}">
        <p14:creationId xmlns:p14="http://schemas.microsoft.com/office/powerpoint/2010/main" xmlns="" val="34780843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21</a:t>
            </a:fld>
            <a:endParaRPr lang="ru-RU"/>
          </a:p>
        </p:txBody>
      </p:sp>
    </p:spTree>
    <p:extLst>
      <p:ext uri="{BB962C8B-B14F-4D97-AF65-F5344CB8AC3E}">
        <p14:creationId xmlns:p14="http://schemas.microsoft.com/office/powerpoint/2010/main" xmlns="" val="1792083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300" b="1" dirty="0"/>
              <a:t>	Понятие </a:t>
            </a:r>
            <a:r>
              <a:rPr lang="ru-RU" sz="1300" b="1" dirty="0" err="1"/>
              <a:t>коммоции</a:t>
            </a:r>
            <a:r>
              <a:rPr lang="ru-RU" sz="1300" b="1" dirty="0"/>
              <a:t>-сотрясения головного мозга-было введено в медицину французским ученым </a:t>
            </a:r>
            <a:r>
              <a:rPr lang="ru-RU" sz="1300" b="1" dirty="0" err="1"/>
              <a:t>Littre</a:t>
            </a:r>
            <a:r>
              <a:rPr lang="ru-RU" sz="1300" b="1" dirty="0"/>
              <a:t> в 1705 г. В конце XVIII в. - в 1773 г. - французский же ученый </a:t>
            </a:r>
            <a:r>
              <a:rPr lang="ru-RU" sz="1300" b="1" dirty="0" err="1"/>
              <a:t>Petit</a:t>
            </a:r>
            <a:r>
              <a:rPr lang="ru-RU" sz="1300" b="1" dirty="0"/>
              <a:t> подразделил черепно-мозговые травмы на </a:t>
            </a:r>
            <a:r>
              <a:rPr lang="ru-RU" sz="1300" b="1" dirty="0" err="1"/>
              <a:t>коммоции</a:t>
            </a:r>
            <a:r>
              <a:rPr lang="ru-RU" sz="1300" b="1" dirty="0"/>
              <a:t>, контузии и компрессии (сдавление). Большой вклад в изучение травматизма, в том числе и черепно-мозгового, внес великий русский ученый Н. И. Пирогов. Он уже использовал понятия открытых и закрытых черепно-мозговых травм и при характеристике последних обращал внимание на роль баротравмы.</a:t>
            </a:r>
          </a:p>
          <a:p>
            <a:r>
              <a:rPr lang="ru-RU" dirty="0" smtClean="0"/>
              <a:t>Сотрясение головного мозга Отмечается у 70–80% пострадавших с ЧМТ</a:t>
            </a:r>
            <a:r>
              <a:rPr lang="en-US" dirty="0" smtClean="0"/>
              <a:t> </a:t>
            </a:r>
            <a:r>
              <a:rPr lang="ru-RU" dirty="0" smtClean="0"/>
              <a:t>характеризуется выключением сознания после травмы от нескольких секунд до нескольких минут.</a:t>
            </a:r>
          </a:p>
          <a:p>
            <a:r>
              <a:rPr lang="ru-RU" dirty="0" smtClean="0"/>
              <a:t>Ретро-, кон-, </a:t>
            </a:r>
            <a:r>
              <a:rPr lang="ru-RU" dirty="0" err="1" smtClean="0"/>
              <a:t>антероградная</a:t>
            </a:r>
            <a:r>
              <a:rPr lang="ru-RU" dirty="0" smtClean="0"/>
              <a:t> амнезия на короткий период времени.</a:t>
            </a:r>
          </a:p>
          <a:p>
            <a:r>
              <a:rPr lang="ru-RU" dirty="0" smtClean="0"/>
              <a:t>Может наблюдаться рвота. </a:t>
            </a:r>
          </a:p>
          <a:p>
            <a:r>
              <a:rPr lang="ru-RU" dirty="0" smtClean="0"/>
              <a:t>По восстановлении сознания типичны жалобы на головную боль, головокружение, слабость, шум в ушах, приливы крови к лицу, потливость, другие вегетативные явления и нарушение сна. </a:t>
            </a:r>
          </a:p>
          <a:p>
            <a:r>
              <a:rPr lang="ru-RU" dirty="0" smtClean="0"/>
              <a:t>Отмечаются боли при движении глаз; расхождение глазных яблок при попытке чтения, вестибулярная гиперестезия, побледнение или покраснение лица, «игра» вазомоторов. В статусе могут выявляться лабильная, негрубая асимметрия сухожильных и кожных рефлексов, </a:t>
            </a:r>
            <a:r>
              <a:rPr lang="ru-RU" dirty="0" err="1" smtClean="0"/>
              <a:t>мелкоразмашистый</a:t>
            </a:r>
            <a:r>
              <a:rPr lang="ru-RU" dirty="0" smtClean="0"/>
              <a:t> нистагм, легкие оболочечные симптомы, исчезающие в течение первых 3–7 суток. Повреждения костей черепа отсутствуют. Давление цереброспинальной жидкости и ее состав без существенных изменений. </a:t>
            </a:r>
          </a:p>
          <a:p>
            <a:r>
              <a:rPr lang="ru-RU" dirty="0" smtClean="0"/>
              <a:t>Общее состояние больных обычно значительно улучшается в течение первой и реже — второй недели после травмы.</a:t>
            </a:r>
          </a:p>
          <a:p>
            <a:r>
              <a:rPr lang="ru-RU" dirty="0" smtClean="0"/>
              <a:t>Сотрясение мозга относят к наиболее легкой форме его диффузного поражения, при котором отсутствуют макроструктурные изменения. Компьютерная томография (КТ) у больных с сотрясением не обнаруживает травматических отклонений в состоянии вещества мозга (плотность серого и белого вещества остается в пределах нормы. </a:t>
            </a:r>
          </a:p>
          <a:p>
            <a:r>
              <a:rPr lang="ru-RU" dirty="0" err="1" smtClean="0"/>
              <a:t>Патоморфологически</a:t>
            </a:r>
            <a:r>
              <a:rPr lang="ru-RU" dirty="0" smtClean="0"/>
              <a:t> при сотрясении мозга макроструктурная патология отсутствует. </a:t>
            </a:r>
          </a:p>
          <a:p>
            <a:r>
              <a:rPr lang="ru-RU" dirty="0" smtClean="0"/>
              <a:t>При световой микроскопии выявляются изменения на субклеточном и клеточном уровнях в виде </a:t>
            </a:r>
            <a:r>
              <a:rPr lang="ru-RU" dirty="0" err="1" smtClean="0"/>
              <a:t>перинуклеарного</a:t>
            </a:r>
            <a:r>
              <a:rPr lang="ru-RU" dirty="0" smtClean="0"/>
              <a:t> </a:t>
            </a:r>
            <a:r>
              <a:rPr lang="ru-RU" dirty="0" err="1" smtClean="0"/>
              <a:t>тигролиза</a:t>
            </a:r>
            <a:r>
              <a:rPr lang="ru-RU" dirty="0" smtClean="0"/>
              <a:t>, обводнения, эксцентричного положения ядер нейронов, элементов </a:t>
            </a:r>
            <a:r>
              <a:rPr lang="ru-RU" dirty="0" err="1" smtClean="0"/>
              <a:t>хроматолизиса</a:t>
            </a:r>
            <a:r>
              <a:rPr lang="ru-RU" dirty="0" smtClean="0"/>
              <a:t>, набухания нейрофибрилл. Электронная микроскопия обнаруживает повреждения клеточных мембран, митохондрий и других органелл.</a:t>
            </a:r>
          </a:p>
          <a:p>
            <a:endParaRPr lang="ru-RU" dirty="0" smtClean="0"/>
          </a:p>
          <a:p>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3</a:t>
            </a:fld>
            <a:endParaRPr lang="ru-RU"/>
          </a:p>
        </p:txBody>
      </p:sp>
    </p:spTree>
    <p:extLst>
      <p:ext uri="{BB962C8B-B14F-4D97-AF65-F5344CB8AC3E}">
        <p14:creationId xmlns:p14="http://schemas.microsoft.com/office/powerpoint/2010/main" xmlns="" val="32107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4</a:t>
            </a:fld>
            <a:endParaRPr lang="ru-RU"/>
          </a:p>
        </p:txBody>
      </p:sp>
    </p:spTree>
    <p:extLst>
      <p:ext uri="{BB962C8B-B14F-4D97-AF65-F5344CB8AC3E}">
        <p14:creationId xmlns:p14="http://schemas.microsoft.com/office/powerpoint/2010/main" xmlns="" val="3085308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300" dirty="0"/>
              <a:t>	К лёгким ЧМТ относят сотрясение головного мозга - кратковременная потеря сознания 3-5 минут (не более 30 минут) Непродолжительная амнезия, несильная головная боль. (Сотрясение головного мозга на степени тяжести не делится).</a:t>
            </a:r>
          </a:p>
          <a:p>
            <a:r>
              <a:rPr lang="ru-RU" sz="1300" dirty="0"/>
              <a:t>	Контузия головного мозга: </a:t>
            </a:r>
          </a:p>
          <a:p>
            <a:r>
              <a:rPr lang="ru-RU" sz="1300" dirty="0"/>
              <a:t>			</a:t>
            </a:r>
            <a:r>
              <a:rPr lang="ru-RU" sz="1300" b="1" dirty="0"/>
              <a:t>Лёгкая степень </a:t>
            </a:r>
            <a:r>
              <a:rPr lang="ru-RU" sz="1300" dirty="0"/>
              <a:t>- потеря сознания несколько минут, головокружение, шум в ушах, тугоухость, кратковременная дезориентация, иногда 				глухота, заикание.</a:t>
            </a:r>
          </a:p>
          <a:p>
            <a:r>
              <a:rPr lang="ru-RU" sz="1300" dirty="0"/>
              <a:t>			</a:t>
            </a:r>
            <a:r>
              <a:rPr lang="ru-RU" sz="1300" b="1" dirty="0"/>
              <a:t>Средняя степень тяжести </a:t>
            </a:r>
            <a:r>
              <a:rPr lang="ru-RU" sz="1300" dirty="0"/>
              <a:t>- потеря сознания не более двух часов, кровотечение из ушей, рта и носа. По восстановлении сознания - 				головокружение, тошнота, рвота, головная боль, глухота, заикание, адинамия (крайняя степень психической и физической слабости с 				выраженными вегетативными нарушениями.</a:t>
            </a:r>
          </a:p>
          <a:p>
            <a:r>
              <a:rPr lang="ru-RU" sz="1300" dirty="0"/>
              <a:t>			</a:t>
            </a:r>
            <a:r>
              <a:rPr lang="ru-RU" sz="1300" b="1" dirty="0"/>
              <a:t>Контузия мозга тяжёлой степени </a:t>
            </a:r>
            <a:r>
              <a:rPr lang="ru-RU" sz="1300" dirty="0"/>
              <a:t>- потеря сознания от двух часов до суток и более. По прояснению сознания сильное головокружение с 				рвотой, мучительные, головные боли, глухонемота (</a:t>
            </a:r>
            <a:r>
              <a:rPr lang="ru-RU" sz="1300" dirty="0" err="1"/>
              <a:t>сурдомутизм</a:t>
            </a:r>
            <a:r>
              <a:rPr lang="ru-RU" sz="1300" dirty="0"/>
              <a:t>), резкая адинамия, ретроградная или </a:t>
            </a:r>
            <a:r>
              <a:rPr lang="ru-RU" sz="1300" dirty="0" err="1"/>
              <a:t>антероградная</a:t>
            </a:r>
            <a:r>
              <a:rPr lang="ru-RU" sz="1300" dirty="0"/>
              <a:t> амнезия. При 				</a:t>
            </a:r>
            <a:r>
              <a:rPr lang="ru-RU" sz="1300" dirty="0" err="1"/>
              <a:t>сурдомутизме</a:t>
            </a:r>
            <a:r>
              <a:rPr lang="ru-RU" sz="1300" dirty="0"/>
              <a:t> раньше восстанавливается речь, затем слух.</a:t>
            </a:r>
          </a:p>
          <a:p>
            <a:r>
              <a:rPr lang="ru-RU" sz="1300" dirty="0"/>
              <a:t>			</a:t>
            </a:r>
            <a:r>
              <a:rPr lang="ru-RU" sz="1300" b="1" dirty="0"/>
              <a:t>В очень тяжёлых </a:t>
            </a:r>
            <a:r>
              <a:rPr lang="ru-RU" sz="1300" dirty="0"/>
              <a:t>случаях может быть </a:t>
            </a:r>
            <a:r>
              <a:rPr lang="ru-RU" sz="1300" dirty="0" err="1"/>
              <a:t>апаллический</a:t>
            </a:r>
            <a:r>
              <a:rPr lang="ru-RU" sz="1300" dirty="0"/>
              <a:t> синдром (декортикация) - отсутствуют психические акты, составляющие содержание 				сознания. При регрессе </a:t>
            </a:r>
            <a:r>
              <a:rPr lang="ru-RU" sz="1300" dirty="0" err="1"/>
              <a:t>апаллического</a:t>
            </a:r>
            <a:r>
              <a:rPr lang="ru-RU" sz="1300" dirty="0"/>
              <a:t> синдрома может быть акинетический </a:t>
            </a:r>
            <a:r>
              <a:rPr lang="ru-RU" sz="1300" dirty="0" err="1"/>
              <a:t>мутизм</a:t>
            </a:r>
            <a:r>
              <a:rPr lang="ru-RU" sz="1300" dirty="0"/>
              <a:t> - больной способен следить за действиями врача, 				однако на обращённую речь не реагирует ни словом, ни жестом, ни мимикой, ни движением.</a:t>
            </a:r>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5</a:t>
            </a:fld>
            <a:endParaRPr lang="ru-RU"/>
          </a:p>
        </p:txBody>
      </p:sp>
    </p:spTree>
    <p:extLst>
      <p:ext uri="{BB962C8B-B14F-4D97-AF65-F5344CB8AC3E}">
        <p14:creationId xmlns:p14="http://schemas.microsoft.com/office/powerpoint/2010/main" xmlns="" val="4289009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300" b="1" dirty="0"/>
              <a:t>	Важнейшим проявлением общемозговых расстройств начального периода черепно-мозговой травмы является помрачение сознания. При легких травмах оно исчерпывается лишь кратковременным (от нескольких минут до нескольких часов) и незначительным состоянием </a:t>
            </a:r>
            <a:r>
              <a:rPr lang="ru-RU" sz="1300" b="1" dirty="0" err="1"/>
              <a:t>оглушенности</a:t>
            </a:r>
            <a:r>
              <a:rPr lang="ru-RU" sz="1300" b="1" dirty="0"/>
              <a:t>, обусловленным легкой же «дымкой» торможения мозговой коры в связи с черепной травмой. При умеренных и тяжелых </a:t>
            </a:r>
            <a:r>
              <a:rPr lang="ru-RU" sz="1300" b="1" dirty="0" err="1"/>
              <a:t>контузион</a:t>
            </a:r>
            <a:r>
              <a:rPr lang="ru-RU" sz="1300" b="1" dirty="0"/>
              <a:t>- но-</a:t>
            </a:r>
            <a:r>
              <a:rPr lang="ru-RU" sz="1300" b="1" dirty="0" err="1"/>
              <a:t>коммоционных</a:t>
            </a:r>
            <a:r>
              <a:rPr lang="ru-RU" sz="1300" b="1" dirty="0"/>
              <a:t> поражениях прямо в момент травмы возникает сопорозное, чаще - коматозное состояние. В состоянии комы пораженный лежит неподвижно, с бледным или синюшным лицом, без сухожильных рефлексов, не реагирует на болевые и любые другие раздражители, обнаруживается мышечная гипотония и полная </a:t>
            </a:r>
            <a:r>
              <a:rPr lang="ru-RU" sz="1300" b="1" dirty="0" err="1"/>
              <a:t>неразбудимость</a:t>
            </a:r>
            <a:r>
              <a:rPr lang="ru-RU" sz="1300" b="1" dirty="0"/>
              <a:t>. Налицо также и тяжелые вегетативные расстройства: пульс ослаблен и замедлен, дыхание поверхностное, зрачки расширены, на свет не реагируют. Коматозное состояние, обусловленное уже полным торможением коры и глубоких подкорковых структур, регрессирует постепенно. </a:t>
            </a:r>
            <a:endParaRPr lang="ru-RU" dirty="0" smtClean="0"/>
          </a:p>
          <a:p>
            <a:endParaRPr lang="ru-RU" dirty="0" smtClean="0"/>
          </a:p>
          <a:p>
            <a:r>
              <a:rPr lang="ru-RU" dirty="0" smtClean="0"/>
              <a:t>После восстановления сознания у больных наблюдаются </a:t>
            </a:r>
            <a:r>
              <a:rPr lang="ru-RU" b="1" dirty="0" err="1" smtClean="0"/>
              <a:t>гиперпатичсекие</a:t>
            </a:r>
            <a:r>
              <a:rPr lang="ru-RU" b="1" dirty="0" smtClean="0"/>
              <a:t> (аффективные) расстройства </a:t>
            </a:r>
            <a:r>
              <a:rPr lang="ru-RU" dirty="0" smtClean="0"/>
              <a:t>- эмоциональная несдержанность, плаксивость, болезненная фиксация на обстоятельствах травмы и её последствиях. В психическом состоянии больных могут быть выявлены </a:t>
            </a:r>
            <a:r>
              <a:rPr lang="ru-RU" dirty="0" err="1" smtClean="0"/>
              <a:t>дефицитарные</a:t>
            </a:r>
            <a:r>
              <a:rPr lang="ru-RU" dirty="0" smtClean="0"/>
              <a:t> расстройства в рамках "</a:t>
            </a:r>
            <a:r>
              <a:rPr lang="ru-RU" b="1" dirty="0" smtClean="0"/>
              <a:t>острого </a:t>
            </a:r>
            <a:r>
              <a:rPr lang="ru-RU" b="1" dirty="0" err="1" smtClean="0"/>
              <a:t>психоорганического</a:t>
            </a:r>
            <a:r>
              <a:rPr lang="ru-RU" b="1" dirty="0" smtClean="0"/>
              <a:t> синдрома</a:t>
            </a:r>
            <a:r>
              <a:rPr lang="ru-RU" dirty="0" smtClean="0"/>
              <a:t>'’ - дефицит памяти, внимания (вплоть до степени </a:t>
            </a:r>
            <a:r>
              <a:rPr lang="ru-RU" dirty="0" err="1" smtClean="0"/>
              <a:t>апрозексии</a:t>
            </a:r>
            <a:r>
              <a:rPr lang="ru-RU" dirty="0" smtClean="0"/>
              <a:t> - полной утраты внимания), мышления со снижением объёма и чёткости представлений и понятий.</a:t>
            </a:r>
          </a:p>
          <a:p>
            <a:r>
              <a:rPr lang="ru-RU" dirty="0" smtClean="0"/>
              <a:t>Наиболее типичны </a:t>
            </a:r>
            <a:r>
              <a:rPr lang="ru-RU" b="1" dirty="0" err="1" smtClean="0"/>
              <a:t>дисмнестические</a:t>
            </a:r>
            <a:r>
              <a:rPr lang="ru-RU" b="1" dirty="0" smtClean="0"/>
              <a:t> расстройства </a:t>
            </a:r>
            <a:r>
              <a:rPr lang="ru-RU" dirty="0" smtClean="0"/>
              <a:t>преимущественно в виде ретроградной и фиксационной амнезии (в рамках </a:t>
            </a:r>
            <a:r>
              <a:rPr lang="ru-RU" dirty="0" err="1" smtClean="0"/>
              <a:t>Корсаковского</a:t>
            </a:r>
            <a:r>
              <a:rPr lang="ru-RU" dirty="0" smtClean="0"/>
              <a:t> синдрома).</a:t>
            </a:r>
          </a:p>
          <a:p>
            <a:r>
              <a:rPr lang="ru-RU" b="1" dirty="0" err="1" smtClean="0"/>
              <a:t>Дисфорические</a:t>
            </a:r>
            <a:r>
              <a:rPr lang="ru-RU" b="1" dirty="0" smtClean="0"/>
              <a:t> расстройства </a:t>
            </a:r>
            <a:r>
              <a:rPr lang="ru-RU" dirty="0" smtClean="0"/>
              <a:t>проявляются повышенной раздражительностью на фоне пониженного настроения.</a:t>
            </a:r>
          </a:p>
          <a:p>
            <a:r>
              <a:rPr lang="ru-RU" b="1" dirty="0" smtClean="0"/>
              <a:t>Синдром </a:t>
            </a:r>
            <a:r>
              <a:rPr lang="ru-RU" b="1" dirty="0" err="1" smtClean="0"/>
              <a:t>мории</a:t>
            </a:r>
            <a:r>
              <a:rPr lang="ru-RU" b="1" dirty="0" smtClean="0"/>
              <a:t> (лобный синдром) </a:t>
            </a:r>
            <a:r>
              <a:rPr lang="ru-RU" dirty="0" smtClean="0"/>
              <a:t>по клинической структуре представляет собой неадекватную весёлость,, с явной недооценкой сложившейся ситуации, непониманием тяжести своего состояния, то есть благодушие с потерей критики (эйфория). Такой больной с контузией и </a:t>
            </a:r>
            <a:r>
              <a:rPr lang="ru-RU" dirty="0" err="1" smtClean="0"/>
              <a:t>экстрацеребральными</a:t>
            </a:r>
            <a:r>
              <a:rPr lang="ru-RU" dirty="0" smtClean="0"/>
              <a:t> переломами, находящийся на скелетном вытяжении, считает своё здоровье “вполне благополучным’’ и удивляется тому, почему его не отпускают домой.</a:t>
            </a:r>
          </a:p>
          <a:p>
            <a:r>
              <a:rPr lang="ru-RU" dirty="0" smtClean="0"/>
              <a:t>	Выход из посттравматического коматозного состояния происходит через </a:t>
            </a:r>
            <a:r>
              <a:rPr lang="ru-RU" b="1" dirty="0" smtClean="0"/>
              <a:t>оглушение, </a:t>
            </a:r>
            <a:r>
              <a:rPr lang="ru-RU" b="1" dirty="0" err="1" smtClean="0"/>
              <a:t>сомнолснцию</a:t>
            </a:r>
            <a:r>
              <a:rPr lang="ru-RU" b="1" dirty="0" smtClean="0"/>
              <a:t>, </a:t>
            </a:r>
            <a:r>
              <a:rPr lang="ru-RU" b="1" dirty="0" err="1" smtClean="0"/>
              <a:t>обнубиляцию</a:t>
            </a:r>
            <a:r>
              <a:rPr lang="ru-RU" b="1" dirty="0" smtClean="0"/>
              <a:t>. </a:t>
            </a:r>
          </a:p>
          <a:p>
            <a:r>
              <a:rPr lang="ru-RU" dirty="0" smtClean="0"/>
              <a:t>Оглушение обусловливается повышением порога возбудимости нервных клеток коры головного мозга - больной односложно отвечает на вопросы, заданные громким голосом. Его интеллектуальные процессы обеднены и затруднены. Он постоянно погружается в сон. </a:t>
            </a:r>
          </a:p>
          <a:p>
            <a:r>
              <a:rPr lang="ru-RU" b="1" dirty="0" err="1" smtClean="0"/>
              <a:t>Сомноленция</a:t>
            </a:r>
            <a:r>
              <a:rPr lang="ru-RU" b="1" dirty="0" smtClean="0"/>
              <a:t> -</a:t>
            </a:r>
            <a:r>
              <a:rPr lang="ru-RU" dirty="0" smtClean="0"/>
              <a:t>лёгкий вариант оглушения, при ней больной заторможен, </a:t>
            </a:r>
            <a:r>
              <a:rPr lang="ru-RU" dirty="0" err="1" smtClean="0"/>
              <a:t>повышенно</a:t>
            </a:r>
            <a:r>
              <a:rPr lang="ru-RU" dirty="0" smtClean="0"/>
              <a:t> сонлив, ориентировка ещё не совсем ясная, вследствие чего он не отчётливо понимает происходящее вокруг. Продуктивная беседа с таким больным затруднена.</a:t>
            </a:r>
          </a:p>
          <a:p>
            <a:r>
              <a:rPr lang="ru-RU" b="1" dirty="0" err="1" smtClean="0"/>
              <a:t>Обнубиляция</a:t>
            </a:r>
            <a:r>
              <a:rPr lang="ru-RU" b="1" dirty="0" smtClean="0"/>
              <a:t> -</a:t>
            </a:r>
            <a:r>
              <a:rPr lang="ru-RU" dirty="0" smtClean="0"/>
              <a:t> самая лёгкая форма оглушения, когда сознание "перегораживается” вуалью. Вследствие этого отмечается лёгкая заторможенность с сонливостью. </a:t>
            </a:r>
            <a:r>
              <a:rPr lang="ru-RU" sz="1300" dirty="0"/>
              <a:t>Ответы больных на вопросы медленные, с задержкой, без чёткости. Наблюдается отвлекаемость внимания, что придаёт характер суетливости поведению больного.</a:t>
            </a:r>
          </a:p>
          <a:p>
            <a:endParaRPr lang="ru-RU" dirty="0" smtClean="0"/>
          </a:p>
          <a:p>
            <a:r>
              <a:rPr lang="ru-RU" dirty="0" smtClean="0"/>
              <a:t>Из других психических расстройств острого периода ЧМТ следует отметить </a:t>
            </a:r>
            <a:r>
              <a:rPr lang="ru-RU" b="1" dirty="0" smtClean="0"/>
              <a:t>эпилептические припадки, </a:t>
            </a:r>
            <a:r>
              <a:rPr lang="ru-RU" sz="1300" b="1" dirty="0" err="1"/>
              <a:t>аментивные</a:t>
            </a:r>
            <a:r>
              <a:rPr lang="ru-RU" sz="1300" b="1" dirty="0"/>
              <a:t> и </a:t>
            </a:r>
            <a:r>
              <a:rPr lang="ru-RU" sz="1300" b="1" dirty="0" err="1"/>
              <a:t>амнестические</a:t>
            </a:r>
            <a:r>
              <a:rPr lang="ru-RU" sz="1300" b="1" dirty="0"/>
              <a:t> синдромы, </a:t>
            </a:r>
            <a:r>
              <a:rPr lang="ru-RU" b="1" dirty="0" smtClean="0"/>
              <a:t>сумеречное расстройство сознания и делирий</a:t>
            </a:r>
            <a:r>
              <a:rPr lang="ru-RU" dirty="0" smtClean="0"/>
              <a:t>. </a:t>
            </a:r>
          </a:p>
          <a:p>
            <a:r>
              <a:rPr lang="ru-RU" b="1" dirty="0" smtClean="0"/>
              <a:t>	Сумеречное расстройство сознания </a:t>
            </a:r>
            <a:r>
              <a:rPr lang="ru-RU" dirty="0" smtClean="0"/>
              <a:t>проявляется психомоторным возбуждением и с нарушением ориентировки. Больной куда-то стремится, движения его </a:t>
            </a:r>
            <a:r>
              <a:rPr lang="ru-RU" dirty="0" err="1" smtClean="0"/>
              <a:t>некоординированны</a:t>
            </a:r>
            <a:r>
              <a:rPr lang="ru-RU" dirty="0" smtClean="0"/>
              <a:t>, речевая продукция - выкрики. </a:t>
            </a:r>
          </a:p>
          <a:p>
            <a:r>
              <a:rPr lang="ru-RU" b="1" dirty="0" smtClean="0"/>
              <a:t>	При делирии </a:t>
            </a:r>
            <a:r>
              <a:rPr lang="ru-RU" dirty="0" smtClean="0"/>
              <a:t>наблюдаются зрительные галлюцинации, тревога, страх, </a:t>
            </a:r>
            <a:r>
              <a:rPr lang="ru-RU" dirty="0" err="1" smtClean="0"/>
              <a:t>неузнавание</a:t>
            </a:r>
            <a:r>
              <a:rPr lang="ru-RU" dirty="0" smtClean="0"/>
              <a:t> окружающего. осы медленные, с задержкой, без чёткости. Наблюдается отвлекаемость внимания, что придаёт характер суетливости поведению больного.</a:t>
            </a:r>
          </a:p>
          <a:p>
            <a:r>
              <a:rPr lang="ru-RU" sz="1300" b="1" dirty="0"/>
              <a:t>	При </a:t>
            </a:r>
            <a:r>
              <a:rPr lang="ru-RU" sz="1300" b="1" dirty="0" err="1"/>
              <a:t>аментивных</a:t>
            </a:r>
            <a:r>
              <a:rPr lang="ru-RU" sz="1300" b="1" dirty="0"/>
              <a:t> картинах </a:t>
            </a:r>
            <a:r>
              <a:rPr lang="ru-RU" sz="1300" dirty="0"/>
              <a:t>на фоне дезориентировки в месте, времени и окружающем и тревожно-боязливых аффектов наблюдается своеобразная (</a:t>
            </a:r>
            <a:r>
              <a:rPr lang="ru-RU" sz="1300" dirty="0" err="1"/>
              <a:t>аментивная</a:t>
            </a:r>
            <a:r>
              <a:rPr lang="ru-RU" sz="1300" dirty="0"/>
              <a:t>) речевая спутанность и резкая слабость осмысления окружающего. Она проявляется неспособностью понимания не только сложных, но и простых обстоятельств, внешне выражается растерянностью, психической беспомощностью больных и выливается в своеобразную психическую спутанность.  Особенностью таких травматических аменций являются полиморфные </a:t>
            </a:r>
            <a:r>
              <a:rPr lang="ru-RU" sz="1300" dirty="0" err="1"/>
              <a:t>мнестические</a:t>
            </a:r>
            <a:r>
              <a:rPr lang="ru-RU" sz="1300" dirty="0"/>
              <a:t> расстройства в виде амнезии не только на этапы спутанности сознания, но и неспособности к запоминанию текущих событий, которые обозначаются уже в периоды послабления и временной редукции спутанности еще в рамках этого синдрома и сразу же оформляются в фиксационную амнезию при полном прояснении сознания.</a:t>
            </a:r>
          </a:p>
          <a:p>
            <a:r>
              <a:rPr lang="ru-RU" sz="1300" dirty="0" err="1"/>
              <a:t>Корсаковский</a:t>
            </a:r>
            <a:r>
              <a:rPr lang="ru-RU" sz="1300" dirty="0"/>
              <a:t> (</a:t>
            </a:r>
            <a:r>
              <a:rPr lang="ru-RU" sz="1300" dirty="0" err="1"/>
              <a:t>амнестический</a:t>
            </a:r>
            <a:r>
              <a:rPr lang="ru-RU" sz="1300" dirty="0"/>
              <a:t>) синдром проявляется как ретроградной (обычно перекрывающей предшествовавший травме период времени от нескольких недель или месяцев и до нескольких лет), так и фиксационной амнезиями. При сохранности предметного контакта и понимании собеседника, больной не способен удержать в памяти текущие события (имена окружающих, темы разговоров с ними, совершенных им поступков) и проявляет пассивность и беспомощность. Все это, как правило, дополняется псевдореминисценциями, заполняющими пробелы памяти у больных. Обычно все эти острые психозы завершаются их редукцией с выходом в глубокую астению. Чаще это относится и к последней, </a:t>
            </a:r>
            <a:r>
              <a:rPr lang="ru-RU" sz="1300" dirty="0" err="1"/>
              <a:t>карсаковс</a:t>
            </a:r>
            <a:r>
              <a:rPr lang="ru-RU" sz="1300" dirty="0"/>
              <a:t>- кой форме, если она не означала перехода в соответствующую форму травматической деменции.</a:t>
            </a:r>
          </a:p>
          <a:p>
            <a:pPr defTabSz="954908">
              <a:defRPr/>
            </a:pPr>
            <a:r>
              <a:rPr lang="ru-RU" sz="1300" dirty="0"/>
              <a:t>	</a:t>
            </a:r>
            <a:r>
              <a:rPr lang="ru-RU" sz="1300" b="1" dirty="0"/>
              <a:t>Травматический </a:t>
            </a:r>
            <a:r>
              <a:rPr lang="ru-RU" sz="1300" b="1" dirty="0" err="1"/>
              <a:t>сурдомутизм</a:t>
            </a:r>
            <a:r>
              <a:rPr lang="ru-RU" sz="1300" b="1" dirty="0"/>
              <a:t> -</a:t>
            </a:r>
            <a:r>
              <a:rPr lang="ru-RU" sz="1300" dirty="0"/>
              <a:t> частая форма психических расстройств при травме воздушной взрывной волной. Так как травма взрывной волной всегда сопровождается явлениями сотрясения и ушиба головного мозга, то в целом нет оснований противопоставлять ее </a:t>
            </a:r>
            <a:r>
              <a:rPr lang="ru-RU" sz="1300" dirty="0" err="1"/>
              <a:t>коммоциям</a:t>
            </a:r>
            <a:r>
              <a:rPr lang="ru-RU" sz="1300" dirty="0"/>
              <a:t> и контузиям и отдельно описывать свойственные ей (общие с </a:t>
            </a:r>
            <a:r>
              <a:rPr lang="ru-RU" sz="1300" dirty="0" err="1"/>
              <a:t>коммоцией</a:t>
            </a:r>
            <a:r>
              <a:rPr lang="ru-RU" sz="1300" dirty="0"/>
              <a:t> и контузией) психопатологические синдромы. Исключение составляет лишь синдром </a:t>
            </a:r>
            <a:r>
              <a:rPr lang="ru-RU" sz="1300" dirty="0" err="1"/>
              <a:t>сурдомутизма</a:t>
            </a:r>
            <a:r>
              <a:rPr lang="ru-RU" sz="1300" dirty="0"/>
              <a:t>. Клиническая картина этого синдрома проявляется утратой способности слуха и речи, обнаруживающейся либо сразу же после травмы, либо после выхода больных из комы, </a:t>
            </a:r>
            <a:r>
              <a:rPr lang="ru-RU" sz="1300" dirty="0" err="1"/>
              <a:t>оглушенности</a:t>
            </a:r>
            <a:r>
              <a:rPr lang="ru-RU" sz="1300" dirty="0"/>
              <a:t> или острого травматического психоза. Наряду с потерей слуха и речи у больных наблюдается преходящая моторная медлительность, заторможенность двигательных актов, т. е. </a:t>
            </a:r>
            <a:r>
              <a:rPr lang="ru-RU" sz="1300" dirty="0" err="1"/>
              <a:t>брадикинезия</a:t>
            </a:r>
            <a:r>
              <a:rPr lang="ru-RU" sz="1300" dirty="0"/>
              <a:t> и </a:t>
            </a:r>
            <a:r>
              <a:rPr lang="ru-RU" sz="1300" dirty="0" err="1"/>
              <a:t>гипомимия</a:t>
            </a:r>
            <a:r>
              <a:rPr lang="ru-RU" sz="1300" dirty="0"/>
              <a:t>, что напоминает паркинсонизм и обозначается как </a:t>
            </a:r>
            <a:r>
              <a:rPr lang="ru-RU" sz="1300" dirty="0" err="1"/>
              <a:t>псевдопаркинсонизм</a:t>
            </a:r>
            <a:r>
              <a:rPr lang="ru-RU" sz="1300" dirty="0"/>
              <a:t>. При этом у больных сохраняется ориентировка, понимание происходящих событий и своей особой болезненности. Лишенные слуха и прямого речевого контакта с окружающими, они поддерживают таковой посредством письма и жестикуляции. Этим больным также свойственна резко выраженная травматическая астения в виде повышенной возбудимости, раздражительности, гневливости, которые (при катастрофической истощаемости) быстро сменяются психической слабостью, бессилием и слезами, исходы в выздоровлении (нередко через заикание) в 65% случаев наступают в течение 2 </a:t>
            </a:r>
            <a:r>
              <a:rPr lang="ru-RU" sz="1300" dirty="0" err="1"/>
              <a:t>нед</a:t>
            </a:r>
            <a:r>
              <a:rPr lang="ru-RU" sz="1300" dirty="0"/>
              <a:t>., тогда как при присоединении психогенных факторов - более длительные сроки, т. е. </a:t>
            </a:r>
            <a:r>
              <a:rPr lang="ru-RU" sz="1300" dirty="0" err="1"/>
              <a:t>сурдомутизм</a:t>
            </a:r>
            <a:r>
              <a:rPr lang="ru-RU" sz="1300" dirty="0"/>
              <a:t> там становится затянувшимся. Наряду с механической травмой и баротравмой в патогенезе </a:t>
            </a:r>
            <a:r>
              <a:rPr lang="ru-RU" sz="1300" dirty="0" err="1"/>
              <a:t>судромутизма</a:t>
            </a:r>
            <a:r>
              <a:rPr lang="ru-RU" sz="1300" dirty="0"/>
              <a:t> особую роль играет также сверхсильное звуковое воздействие, вызывающее запредельное торможение звуковой </a:t>
            </a:r>
            <a:r>
              <a:rPr lang="ru-RU" sz="1300" dirty="0" err="1"/>
              <a:t>речевоспринимающей</a:t>
            </a:r>
            <a:r>
              <a:rPr lang="ru-RU" sz="1300" dirty="0"/>
              <a:t> области мозговой коры (центра Вернике), а также речевой двигательно-кинестетической ее области (центра </a:t>
            </a:r>
            <a:r>
              <a:rPr lang="ru-RU" sz="1300" dirty="0" err="1"/>
              <a:t>Брока</a:t>
            </a:r>
            <a:r>
              <a:rPr lang="ru-RU" sz="1300" dirty="0"/>
              <a:t>).</a:t>
            </a:r>
          </a:p>
          <a:p>
            <a:endParaRPr lang="ru-RU" b="0"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6</a:t>
            </a:fld>
            <a:endParaRPr lang="ru-RU"/>
          </a:p>
        </p:txBody>
      </p:sp>
    </p:spTree>
    <p:extLst>
      <p:ext uri="{BB962C8B-B14F-4D97-AF65-F5344CB8AC3E}">
        <p14:creationId xmlns:p14="http://schemas.microsoft.com/office/powerpoint/2010/main" xmlns="" val="3815731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defTabSz="954908">
              <a:defRPr/>
            </a:pPr>
            <a:r>
              <a:rPr lang="ru-RU" sz="1300" dirty="0"/>
              <a:t>На первый план выходят эмоционально-личностные нарушения - вспыльчивость, грубая раздражительность (</a:t>
            </a:r>
            <a:r>
              <a:rPr lang="ru-RU" sz="1300" dirty="0" err="1"/>
              <a:t>эксплозивность</a:t>
            </a:r>
            <a:r>
              <a:rPr lang="ru-RU" sz="1300" dirty="0"/>
              <a:t>), конфликтность, астенические жалобы (</a:t>
            </a:r>
            <a:r>
              <a:rPr lang="ru-RU" sz="1300" dirty="0" err="1"/>
              <a:t>астено</a:t>
            </a:r>
            <a:r>
              <a:rPr lang="ru-RU" sz="1300" dirty="0"/>
              <a:t>-невротические, </a:t>
            </a:r>
            <a:r>
              <a:rPr lang="ru-RU" sz="1300" dirty="0" err="1"/>
              <a:t>астено</a:t>
            </a:r>
            <a:r>
              <a:rPr lang="ru-RU" sz="1300" dirty="0"/>
              <a:t>-депрессивные), </a:t>
            </a:r>
            <a:r>
              <a:rPr lang="ru-RU" sz="1300" dirty="0" err="1"/>
              <a:t>мнестико</a:t>
            </a:r>
            <a:r>
              <a:rPr lang="ru-RU" sz="1300" dirty="0"/>
              <a:t>-интеллектуальные симптомы; В то же время сохраняются вегетативные нарушения - головные боли, метеозависимость, резидуальная неврологическая симптоматика, которые формируют клинику травматической </a:t>
            </a:r>
            <a:r>
              <a:rPr lang="ru-RU" sz="1300" dirty="0" err="1"/>
              <a:t>церебрастении</a:t>
            </a:r>
            <a:r>
              <a:rPr lang="ru-RU" sz="1300" dirty="0"/>
              <a:t>.</a:t>
            </a:r>
          </a:p>
          <a:p>
            <a:endParaRPr lang="ru-RU" dirty="0" smtClean="0"/>
          </a:p>
          <a:p>
            <a:r>
              <a:rPr lang="ru-RU" sz="1300" dirty="0"/>
              <a:t>Дальнейшее течение травматической болезни головного мозга после острого, подострого, позднего периода может быть </a:t>
            </a:r>
            <a:r>
              <a:rPr lang="ru-RU" sz="1300" dirty="0" err="1"/>
              <a:t>регредиентным</a:t>
            </a:r>
            <a:r>
              <a:rPr lang="ru-RU" sz="1300" dirty="0"/>
              <a:t>, </a:t>
            </a:r>
            <a:r>
              <a:rPr lang="ru-RU" sz="1300" dirty="0" err="1"/>
              <a:t>ремиттирующе-прогредиентным</a:t>
            </a:r>
            <a:r>
              <a:rPr lang="ru-RU" sz="1300" dirty="0"/>
              <a:t> и </a:t>
            </a:r>
            <a:r>
              <a:rPr lang="ru-RU" sz="1300" dirty="0" err="1"/>
              <a:t>прогредиентным</a:t>
            </a:r>
            <a:r>
              <a:rPr lang="ru-RU" sz="1300" dirty="0"/>
              <a:t>. </a:t>
            </a:r>
          </a:p>
          <a:p>
            <a:r>
              <a:rPr lang="ru-RU" sz="1300" dirty="0" err="1"/>
              <a:t>Регредиентное</a:t>
            </a:r>
            <a:r>
              <a:rPr lang="ru-RU" sz="1300" dirty="0"/>
              <a:t> течение ЧМТ наблюдают те авторы, которые обследуют больных через короткий срок </a:t>
            </a:r>
            <a:r>
              <a:rPr lang="ru-RU" sz="1300" dirty="0" err="1"/>
              <a:t>катамнеза</a:t>
            </a:r>
            <a:r>
              <a:rPr lang="ru-RU" sz="1300" dirty="0"/>
              <a:t>.</a:t>
            </a:r>
          </a:p>
          <a:p>
            <a:r>
              <a:rPr lang="ru-RU" sz="1300" dirty="0" err="1"/>
              <a:t>Ремиттирующе-прогредиентное</a:t>
            </a:r>
            <a:r>
              <a:rPr lang="ru-RU" sz="1300" dirty="0"/>
              <a:t> и </a:t>
            </a:r>
            <a:r>
              <a:rPr lang="ru-RU" sz="1300" dirty="0" err="1"/>
              <a:t>прогредиентное</a:t>
            </a:r>
            <a:r>
              <a:rPr lang="ru-RU" sz="1300" dirty="0"/>
              <a:t> течение наблюдается при длительном катамнестическом исследовании.</a:t>
            </a:r>
          </a:p>
          <a:p>
            <a:r>
              <a:rPr lang="ru-RU" sz="1300" dirty="0"/>
              <a:t>Механизм неблагоприятной динамики травматической болезни головного мозга в отдалённом периоде </a:t>
            </a:r>
            <a:r>
              <a:rPr lang="ru-RU" sz="1300" dirty="0" err="1"/>
              <a:t>Д.Е.Мелехов</a:t>
            </a:r>
            <a:r>
              <a:rPr lang="ru-RU" sz="1300" dirty="0"/>
              <a:t> связывал с сугубо органическими, церебральными факторами - гидроцефалией, </a:t>
            </a:r>
            <a:r>
              <a:rPr lang="ru-RU" sz="1300" dirty="0" err="1"/>
              <a:t>вазопатией</a:t>
            </a:r>
            <a:r>
              <a:rPr lang="ru-RU" sz="1300" dirty="0"/>
              <a:t>.</a:t>
            </a:r>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7</a:t>
            </a:fld>
            <a:endParaRPr lang="ru-RU"/>
          </a:p>
        </p:txBody>
      </p:sp>
    </p:spTree>
    <p:extLst>
      <p:ext uri="{BB962C8B-B14F-4D97-AF65-F5344CB8AC3E}">
        <p14:creationId xmlns:p14="http://schemas.microsoft.com/office/powerpoint/2010/main" xmlns="" val="965252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4F7654E-2352-41B9-B7AE-FA5CA2EB87A1}" type="slidenum">
              <a:rPr lang="ru-RU" smtClean="0"/>
              <a:pPr/>
              <a:t>8</a:t>
            </a:fld>
            <a:endParaRPr lang="ru-RU"/>
          </a:p>
        </p:txBody>
      </p:sp>
    </p:spTree>
    <p:extLst>
      <p:ext uri="{BB962C8B-B14F-4D97-AF65-F5344CB8AC3E}">
        <p14:creationId xmlns:p14="http://schemas.microsoft.com/office/powerpoint/2010/main" xmlns="" val="1136577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4F7654E-2352-41B9-B7AE-FA5CA2EB87A1}" type="slidenum">
              <a:rPr lang="ru-RU" smtClean="0"/>
              <a:pPr/>
              <a:t>9</a:t>
            </a:fld>
            <a:endParaRPr lang="ru-RU"/>
          </a:p>
        </p:txBody>
      </p:sp>
    </p:spTree>
    <p:extLst>
      <p:ext uri="{BB962C8B-B14F-4D97-AF65-F5344CB8AC3E}">
        <p14:creationId xmlns:p14="http://schemas.microsoft.com/office/powerpoint/2010/main" xmlns="" val="17834024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15B0C98-B240-4D80-815F-E6CD089D15A5}" type="datetimeFigureOut">
              <a:rPr lang="ru-RU" smtClean="0"/>
              <a:pPr/>
              <a:t>23.03.2020</a:t>
            </a:fld>
            <a:endParaRPr lang="ru-R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ru-R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2420582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3619240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4085444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5" name="Footer Placeholder 4"/>
          <p:cNvSpPr>
            <a:spLocks noGrp="1"/>
          </p:cNvSpPr>
          <p:nvPr>
            <p:ph type="ftr" sz="quarter" idx="11"/>
          </p:nvPr>
        </p:nvSpPr>
        <p:spPr/>
        <p:txBody>
          <a:bodyPr/>
          <a:lstStyle/>
          <a:p>
            <a:endParaRPr lang="ru-R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2895916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1693581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3724332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8" name="Footer Placeholder 7"/>
          <p:cNvSpPr>
            <a:spLocks noGrp="1"/>
          </p:cNvSpPr>
          <p:nvPr>
            <p:ph type="ftr" sz="quarter" idx="11"/>
          </p:nvPr>
        </p:nvSpPr>
        <p:spPr>
          <a:xfrm>
            <a:off x="561111" y="6391838"/>
            <a:ext cx="3644282" cy="304801"/>
          </a:xfrm>
        </p:spPr>
        <p:txBody>
          <a:bodyPr/>
          <a:lstStyle/>
          <a:p>
            <a:endParaRPr lang="ru-RU"/>
          </a:p>
        </p:txBody>
      </p:sp>
      <p:sp>
        <p:nvSpPr>
          <p:cNvPr id="9" name="Slide Number Placeholder 8"/>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907012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15B0C98-B240-4D80-815F-E6CD089D15A5}" type="datetimeFigureOut">
              <a:rPr lang="ru-RU" smtClean="0"/>
              <a:pPr/>
              <a:t>23.03.2020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25510096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15B0C98-B240-4D80-815F-E6CD089D15A5}" type="datetimeFigureOut">
              <a:rPr lang="ru-RU" smtClean="0"/>
              <a:pPr/>
              <a:t>23.03.2020</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1744132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394276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5" name="Footer Placeholder 4"/>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2647214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3043605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4111731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294333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292914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429856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smtClean="0"/>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15B0C98-B240-4D80-815F-E6CD089D15A5}" type="datetimeFigureOut">
              <a:rPr lang="ru-RU" smtClean="0"/>
              <a:pPr/>
              <a:t>23.03.2020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405199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15B0C98-B240-4D80-815F-E6CD089D15A5}" type="datetimeFigureOut">
              <a:rPr lang="ru-RU" smtClean="0"/>
              <a:pPr/>
              <a:t>23.03.2020</a:t>
            </a:fld>
            <a:endParaRPr lang="ru-R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ru-R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BACDB7C-5D1A-434E-8AC2-EAD44FAF4A11}" type="slidenum">
              <a:rPr lang="ru-RU" smtClean="0"/>
              <a:pPr/>
              <a:t>‹#›</a:t>
            </a:fld>
            <a:endParaRPr lang="ru-RU"/>
          </a:p>
        </p:txBody>
      </p:sp>
    </p:spTree>
    <p:extLst>
      <p:ext uri="{BB962C8B-B14F-4D97-AF65-F5344CB8AC3E}">
        <p14:creationId xmlns:p14="http://schemas.microsoft.com/office/powerpoint/2010/main" xmlns="" val="13424464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diagramColors" Target="../diagrams/colors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35485" y="1288047"/>
            <a:ext cx="9198280" cy="1558207"/>
          </a:xfrm>
        </p:spPr>
        <p:txBody>
          <a:bodyPr>
            <a:normAutofit fontScale="90000"/>
          </a:bodyPr>
          <a:lstStyle/>
          <a:p>
            <a:r>
              <a:rPr lang="ru-RU" dirty="0" smtClean="0"/>
              <a:t>Психические расстройства при травматической болезни ГМ.</a:t>
            </a:r>
            <a:endParaRPr lang="ru-RU" dirty="0"/>
          </a:p>
        </p:txBody>
      </p:sp>
      <p:sp>
        <p:nvSpPr>
          <p:cNvPr id="3" name="Подзаголовок 2"/>
          <p:cNvSpPr>
            <a:spLocks noGrp="1"/>
          </p:cNvSpPr>
          <p:nvPr>
            <p:ph type="subTitle" idx="1"/>
          </p:nvPr>
        </p:nvSpPr>
        <p:spPr>
          <a:xfrm>
            <a:off x="5234245" y="4737604"/>
            <a:ext cx="5897224" cy="1238419"/>
          </a:xfrm>
        </p:spPr>
        <p:txBody>
          <a:bodyPr>
            <a:normAutofit lnSpcReduction="10000"/>
          </a:bodyPr>
          <a:lstStyle/>
          <a:p>
            <a:pPr algn="l"/>
            <a:r>
              <a:rPr lang="ru-RU" b="1" cap="none" dirty="0" smtClean="0">
                <a:solidFill>
                  <a:srgbClr val="FFFF00"/>
                </a:solidFill>
              </a:rPr>
              <a:t>Подготовлено: подразделением психиатрии кафедры неврологии, психиатрии, мануальной терапии ИУВ ВОЛГГМУ,</a:t>
            </a:r>
          </a:p>
          <a:p>
            <a:pPr algn="l"/>
            <a:r>
              <a:rPr lang="ru-RU" b="1" cap="none" dirty="0" smtClean="0">
                <a:solidFill>
                  <a:srgbClr val="FFFF00"/>
                </a:solidFill>
              </a:rPr>
              <a:t>Ассистентом кафедры  </a:t>
            </a:r>
            <a:r>
              <a:rPr lang="ru-RU" b="1" cap="none" dirty="0" err="1" smtClean="0">
                <a:solidFill>
                  <a:srgbClr val="FFFF00"/>
                </a:solidFill>
              </a:rPr>
              <a:t>к.м.н</a:t>
            </a:r>
            <a:r>
              <a:rPr lang="ru-RU" b="1" cap="none" dirty="0" smtClean="0">
                <a:solidFill>
                  <a:srgbClr val="FFFF00"/>
                </a:solidFill>
              </a:rPr>
              <a:t> </a:t>
            </a:r>
            <a:r>
              <a:rPr lang="ru-RU" b="1" cap="none" dirty="0">
                <a:solidFill>
                  <a:srgbClr val="FFFF00"/>
                </a:solidFill>
              </a:rPr>
              <a:t>И</a:t>
            </a:r>
            <a:r>
              <a:rPr lang="ru-RU" b="1" cap="none" dirty="0" smtClean="0">
                <a:solidFill>
                  <a:srgbClr val="FFFF00"/>
                </a:solidFill>
              </a:rPr>
              <a:t>ванчук Э.Г.  </a:t>
            </a:r>
          </a:p>
          <a:p>
            <a:pPr algn="l"/>
            <a:endParaRPr lang="ru-RU" dirty="0"/>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
        <p:nvSpPr>
          <p:cNvPr id="5" name="Прямоугольник 4"/>
          <p:cNvSpPr/>
          <p:nvPr/>
        </p:nvSpPr>
        <p:spPr>
          <a:xfrm>
            <a:off x="1854517" y="3007099"/>
            <a:ext cx="8597030" cy="1569660"/>
          </a:xfrm>
          <a:prstGeom prst="rect">
            <a:avLst/>
          </a:prstGeom>
        </p:spPr>
        <p:txBody>
          <a:bodyPr wrap="square">
            <a:spAutoFit/>
          </a:bodyPr>
          <a:lstStyle/>
          <a:p>
            <a:r>
              <a:rPr lang="ru-RU" sz="2400" dirty="0" smtClean="0">
                <a:solidFill>
                  <a:schemeClr val="tx2">
                    <a:lumMod val="20000"/>
                    <a:lumOff val="80000"/>
                  </a:schemeClr>
                </a:solidFill>
              </a:rPr>
              <a:t>Черепно-мозговая </a:t>
            </a:r>
            <a:r>
              <a:rPr lang="ru-RU" sz="2400" dirty="0">
                <a:solidFill>
                  <a:schemeClr val="tx2">
                    <a:lumMod val="20000"/>
                    <a:lumOff val="80000"/>
                  </a:schemeClr>
                </a:solidFill>
              </a:rPr>
              <a:t>травма(ЧМТ) – это повреждение черепа и внутричерепного содержимого (головного мозга, мозговых оболочек, сосудов и черепных нервов) механической энергией.</a:t>
            </a:r>
          </a:p>
        </p:txBody>
      </p:sp>
    </p:spTree>
    <p:extLst>
      <p:ext uri="{BB962C8B-B14F-4D97-AF65-F5344CB8AC3E}">
        <p14:creationId xmlns:p14="http://schemas.microsoft.com/office/powerpoint/2010/main" xmlns="" val="2356076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516325" y="460484"/>
            <a:ext cx="11066075"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Aft>
                <a:spcPct val="0"/>
              </a:spcAft>
            </a:pPr>
            <a:r>
              <a:rPr lang="ru-RU" altLang="ru-RU" sz="2800" dirty="0">
                <a:solidFill>
                  <a:schemeClr val="bg1"/>
                </a:solidFill>
                <a:latin typeface="Arial" panose="020B0604020202020204" pitchFamily="34" charset="0"/>
              </a:rPr>
              <a:t>Психогенный и реактивно-личностный факторы </a:t>
            </a:r>
            <a:r>
              <a:rPr lang="ru-RU" altLang="ru-RU" sz="2800" dirty="0" smtClean="0">
                <a:solidFill>
                  <a:schemeClr val="bg1"/>
                </a:solidFill>
                <a:latin typeface="Arial" panose="020B0604020202020204" pitchFamily="34" charset="0"/>
              </a:rPr>
              <a:t>в </a:t>
            </a:r>
            <a:br>
              <a:rPr lang="ru-RU" altLang="ru-RU" sz="2800" dirty="0" smtClean="0">
                <a:solidFill>
                  <a:schemeClr val="bg1"/>
                </a:solidFill>
                <a:latin typeface="Arial" panose="020B0604020202020204" pitchFamily="34" charset="0"/>
              </a:rPr>
            </a:br>
            <a:r>
              <a:rPr lang="ru-RU" altLang="ru-RU" sz="2800" dirty="0" smtClean="0">
                <a:solidFill>
                  <a:schemeClr val="bg1"/>
                </a:solidFill>
                <a:latin typeface="Arial" panose="020B0604020202020204" pitchFamily="34" charset="0"/>
              </a:rPr>
              <a:t>формировании </a:t>
            </a:r>
            <a:r>
              <a:rPr lang="ru-RU" altLang="ru-RU" sz="2800" dirty="0">
                <a:solidFill>
                  <a:schemeClr val="bg1"/>
                </a:solidFill>
                <a:latin typeface="Arial" panose="020B0604020202020204" pitchFamily="34" charset="0"/>
              </a:rPr>
              <a:t>психопатологических </a:t>
            </a:r>
            <a:r>
              <a:rPr lang="ru-RU" altLang="ru-RU" sz="2800" dirty="0" smtClean="0">
                <a:solidFill>
                  <a:schemeClr val="bg1"/>
                </a:solidFill>
                <a:latin typeface="Arial" panose="020B0604020202020204" pitchFamily="34" charset="0"/>
              </a:rPr>
              <a:t>расстройств</a:t>
            </a:r>
            <a:br>
              <a:rPr lang="ru-RU" altLang="ru-RU" sz="2800" dirty="0" smtClean="0">
                <a:solidFill>
                  <a:schemeClr val="bg1"/>
                </a:solidFill>
                <a:latin typeface="Arial" panose="020B0604020202020204" pitchFamily="34" charset="0"/>
              </a:rPr>
            </a:br>
            <a:r>
              <a:rPr lang="ru-RU" altLang="ru-RU" sz="2800" dirty="0" err="1" smtClean="0">
                <a:solidFill>
                  <a:schemeClr val="bg1"/>
                </a:solidFill>
                <a:latin typeface="Arial" panose="020B0604020202020204" pitchFamily="34" charset="0"/>
              </a:rPr>
              <a:t>непсихотического</a:t>
            </a:r>
            <a:r>
              <a:rPr lang="ru-RU" altLang="ru-RU" sz="2800" dirty="0" smtClean="0">
                <a:solidFill>
                  <a:schemeClr val="bg1"/>
                </a:solidFill>
                <a:latin typeface="Arial" panose="020B0604020202020204" pitchFamily="34" charset="0"/>
              </a:rPr>
              <a:t> </a:t>
            </a:r>
            <a:r>
              <a:rPr lang="ru-RU" altLang="ru-RU" sz="2800" dirty="0">
                <a:solidFill>
                  <a:schemeClr val="bg1"/>
                </a:solidFill>
                <a:latin typeface="Arial" panose="020B0604020202020204" pitchFamily="34" charset="0"/>
              </a:rPr>
              <a:t>уровня после ЧМТ в отдалённом периоде.</a:t>
            </a:r>
            <a:endParaRPr kumimoji="0" lang="ru-RU" altLang="ru-RU" sz="2800" b="0" i="0" u="none" strike="noStrike" cap="none" normalizeH="0" baseline="0" dirty="0" smtClean="0">
              <a:ln>
                <a:noFill/>
              </a:ln>
              <a:solidFill>
                <a:schemeClr val="bg1"/>
              </a:solidFill>
              <a:effectLst/>
              <a:latin typeface="Arial" panose="020B0604020202020204" pitchFamily="34" charset="0"/>
            </a:endParaRPr>
          </a:p>
        </p:txBody>
      </p:sp>
      <p:sp>
        <p:nvSpPr>
          <p:cNvPr id="8" name="Объект 7"/>
          <p:cNvSpPr>
            <a:spLocks noGrp="1"/>
          </p:cNvSpPr>
          <p:nvPr>
            <p:ph idx="1"/>
          </p:nvPr>
        </p:nvSpPr>
        <p:spPr>
          <a:xfrm>
            <a:off x="817419" y="2603499"/>
            <a:ext cx="8294684" cy="3880427"/>
          </a:xfrm>
        </p:spPr>
        <p:txBody>
          <a:bodyPr/>
          <a:lstStyle/>
          <a:p>
            <a:r>
              <a:rPr lang="ru-RU" dirty="0">
                <a:solidFill>
                  <a:schemeClr val="tx1"/>
                </a:solidFill>
              </a:rPr>
              <a:t>Одним из компонентов патогенеза в изменении характера человека после ЧМТ является </a:t>
            </a:r>
            <a:r>
              <a:rPr lang="ru-RU" b="1" dirty="0">
                <a:solidFill>
                  <a:schemeClr val="tx1"/>
                </a:solidFill>
              </a:rPr>
              <a:t>депрессивная реакция на болезнь. </a:t>
            </a:r>
            <a:r>
              <a:rPr lang="ru-RU" dirty="0">
                <a:solidFill>
                  <a:schemeClr val="tx1"/>
                </a:solidFill>
              </a:rPr>
              <a:t>Она же в дальнейшем служит источником патологического развития личности. </a:t>
            </a:r>
            <a:endParaRPr lang="ru-RU" dirty="0" smtClean="0">
              <a:solidFill>
                <a:schemeClr val="tx1"/>
              </a:solidFill>
            </a:endParaRPr>
          </a:p>
          <a:p>
            <a:r>
              <a:rPr lang="ru-RU" b="1" dirty="0" smtClean="0">
                <a:solidFill>
                  <a:schemeClr val="tx1"/>
                </a:solidFill>
              </a:rPr>
              <a:t>Психогениями</a:t>
            </a:r>
            <a:r>
              <a:rPr lang="ru-RU" dirty="0" smtClean="0">
                <a:solidFill>
                  <a:schemeClr val="tx1"/>
                </a:solidFill>
              </a:rPr>
              <a:t> могут являться </a:t>
            </a:r>
            <a:r>
              <a:rPr lang="ru-RU" dirty="0">
                <a:solidFill>
                  <a:schemeClr val="tx1"/>
                </a:solidFill>
              </a:rPr>
              <a:t>многие причины - бедность, уродство, тяжёлые утраты, испуг в момент ЧМТ, реакция на болезнь и т.д</a:t>
            </a:r>
            <a:r>
              <a:rPr lang="ru-RU" dirty="0" smtClean="0">
                <a:solidFill>
                  <a:schemeClr val="tx1"/>
                </a:solidFill>
              </a:rPr>
              <a:t>.</a:t>
            </a:r>
          </a:p>
          <a:p>
            <a:r>
              <a:rPr lang="ru-RU" dirty="0" smtClean="0">
                <a:solidFill>
                  <a:schemeClr val="tx1"/>
                </a:solidFill>
              </a:rPr>
              <a:t> </a:t>
            </a:r>
            <a:r>
              <a:rPr lang="ru-RU" b="1" dirty="0">
                <a:solidFill>
                  <a:schemeClr val="tx1"/>
                </a:solidFill>
              </a:rPr>
              <a:t>Эмоционально-волевые нарушения</a:t>
            </a:r>
            <a:r>
              <a:rPr lang="ru-RU" dirty="0">
                <a:solidFill>
                  <a:schemeClr val="tx1"/>
                </a:solidFill>
              </a:rPr>
              <a:t>, слабость интеллектуального и морального контроля не противодействуют реакциям протеста, оппозиции против общественной морали. </a:t>
            </a:r>
            <a:r>
              <a:rPr lang="ru-RU" dirty="0" smtClean="0">
                <a:solidFill>
                  <a:schemeClr val="tx1"/>
                </a:solidFill>
              </a:rPr>
              <a:t>Это </a:t>
            </a:r>
            <a:r>
              <a:rPr lang="ru-RU" dirty="0">
                <a:solidFill>
                  <a:schemeClr val="tx1"/>
                </a:solidFill>
              </a:rPr>
              <a:t>ещё более усиливает </a:t>
            </a:r>
            <a:r>
              <a:rPr lang="ru-RU" dirty="0" smtClean="0">
                <a:solidFill>
                  <a:schemeClr val="tx1"/>
                </a:solidFill>
              </a:rPr>
              <a:t>явления </a:t>
            </a:r>
            <a:r>
              <a:rPr lang="ru-RU" dirty="0" err="1" smtClean="0">
                <a:solidFill>
                  <a:schemeClr val="tx1"/>
                </a:solidFill>
              </a:rPr>
              <a:t>дезадаптации</a:t>
            </a:r>
            <a:r>
              <a:rPr lang="ru-RU" dirty="0" smtClean="0">
                <a:solidFill>
                  <a:schemeClr val="tx1"/>
                </a:solidFill>
              </a:rPr>
              <a:t>, </a:t>
            </a:r>
            <a:r>
              <a:rPr lang="ru-RU" dirty="0">
                <a:solidFill>
                  <a:schemeClr val="tx1"/>
                </a:solidFill>
              </a:rPr>
              <a:t>на </a:t>
            </a:r>
            <a:r>
              <a:rPr lang="ru-RU" dirty="0" smtClean="0">
                <a:solidFill>
                  <a:schemeClr val="tx1"/>
                </a:solidFill>
              </a:rPr>
              <a:t>которые </a:t>
            </a:r>
            <a:r>
              <a:rPr lang="ru-RU" dirty="0">
                <a:solidFill>
                  <a:schemeClr val="tx1"/>
                </a:solidFill>
              </a:rPr>
              <a:t>вновь наслаиваются депрессивные реакции.</a:t>
            </a:r>
            <a:endParaRPr lang="ru-RU" dirty="0"/>
          </a:p>
          <a:p>
            <a:endParaRPr lang="ru-RU" dirty="0"/>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1218523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825345" y="2709826"/>
            <a:ext cx="8945976" cy="3416300"/>
          </a:xfrm>
        </p:spPr>
        <p:txBody>
          <a:bodyPr>
            <a:normAutofit lnSpcReduction="10000"/>
          </a:bodyPr>
          <a:lstStyle/>
          <a:p>
            <a:r>
              <a:rPr lang="ru-RU" dirty="0" err="1"/>
              <a:t>Психопатоподобное</a:t>
            </a:r>
            <a:r>
              <a:rPr lang="ru-RU" dirty="0"/>
              <a:t> поведение у больных травматической болезнью мозга формируется под влиянием неблагоприятных </a:t>
            </a:r>
            <a:r>
              <a:rPr lang="ru-RU" dirty="0" err="1"/>
              <a:t>микросоциальных</a:t>
            </a:r>
            <a:r>
              <a:rPr lang="ru-RU" dirty="0"/>
              <a:t> </a:t>
            </a:r>
            <a:r>
              <a:rPr lang="ru-RU" dirty="0" smtClean="0"/>
              <a:t>факторов</a:t>
            </a:r>
            <a:r>
              <a:rPr lang="ru-RU" dirty="0"/>
              <a:t>: </a:t>
            </a:r>
            <a:r>
              <a:rPr lang="ru-RU" b="1" i="1" dirty="0"/>
              <a:t>неблагополучная семья, </a:t>
            </a:r>
            <a:r>
              <a:rPr lang="ru-RU" b="1" i="1" dirty="0" smtClean="0"/>
              <a:t>плохое </a:t>
            </a:r>
            <a:r>
              <a:rPr lang="ru-RU" b="1" i="1" dirty="0"/>
              <a:t>воспитание, аморальный образ родителей</a:t>
            </a:r>
            <a:r>
              <a:rPr lang="ru-RU" b="1" i="1" dirty="0" smtClean="0"/>
              <a:t>, родственников </a:t>
            </a:r>
            <a:r>
              <a:rPr lang="ru-RU" b="1" i="1" dirty="0"/>
              <a:t>и ближайшего	окружения,	алкоголизм</a:t>
            </a:r>
            <a:r>
              <a:rPr lang="ru-RU" b="1" i="1" dirty="0" smtClean="0"/>
              <a:t>, несоблюдение </a:t>
            </a:r>
            <a:r>
              <a:rPr lang="ru-RU" b="1" i="1" dirty="0"/>
              <a:t>режима труда, лечения</a:t>
            </a:r>
            <a:r>
              <a:rPr lang="ru-RU" b="1" i="1" dirty="0" smtClean="0"/>
              <a:t>.</a:t>
            </a:r>
          </a:p>
          <a:p>
            <a:r>
              <a:rPr lang="ru-RU" dirty="0" smtClean="0"/>
              <a:t>Для компенсации дефекта имеет колоссальное значение воспитанная в </a:t>
            </a:r>
            <a:r>
              <a:rPr lang="ru-RU" dirty="0" err="1" smtClean="0"/>
              <a:t>преморбидный</a:t>
            </a:r>
            <a:r>
              <a:rPr lang="ru-RU" dirty="0" smtClean="0"/>
              <a:t> период: </a:t>
            </a:r>
            <a:r>
              <a:rPr lang="ru-RU" b="1" i="1" dirty="0" smtClean="0"/>
              <a:t>установка на труд, чувство долга и др.. </a:t>
            </a:r>
          </a:p>
          <a:p>
            <a:r>
              <a:rPr lang="ru-RU" b="1" dirty="0" err="1" smtClean="0"/>
              <a:t>Преморбидная</a:t>
            </a:r>
            <a:r>
              <a:rPr lang="ru-RU" b="1" dirty="0" smtClean="0"/>
              <a:t> </a:t>
            </a:r>
            <a:r>
              <a:rPr lang="ru-RU" b="1" dirty="0"/>
              <a:t>установка </a:t>
            </a:r>
            <a:r>
              <a:rPr lang="ru-RU" dirty="0"/>
              <a:t>сказывается в отдалённом периоде ЧМТ в плане формирования у человека социально-приемлемого поведения даже при неполной клинической компенсации или асоциального поведения, если личность до травмы мозга до травмы мозга была </a:t>
            </a:r>
            <a:r>
              <a:rPr lang="ru-RU" dirty="0" smtClean="0"/>
              <a:t>негармоничной.</a:t>
            </a:r>
            <a:endParaRPr lang="ru-RU" i="1" dirty="0"/>
          </a:p>
        </p:txBody>
      </p:sp>
      <p:sp>
        <p:nvSpPr>
          <p:cNvPr id="7" name="Заголовок 6"/>
          <p:cNvSpPr>
            <a:spLocks noGrp="1"/>
          </p:cNvSpPr>
          <p:nvPr>
            <p:ph type="title"/>
          </p:nvPr>
        </p:nvSpPr>
        <p:spPr>
          <a:xfrm>
            <a:off x="628481" y="706581"/>
            <a:ext cx="10316610" cy="1043323"/>
          </a:xfrm>
        </p:spPr>
        <p:txBody>
          <a:bodyPr/>
          <a:lstStyle/>
          <a:p>
            <a:r>
              <a:rPr lang="ru-RU" sz="3200" dirty="0"/>
              <a:t>Социальный аспект формирования психопатологических расстройств после ЧМТ в отдалённом </a:t>
            </a:r>
            <a:r>
              <a:rPr lang="ru-RU" sz="3200" dirty="0" smtClean="0"/>
              <a:t>периоде.</a:t>
            </a:r>
            <a:endParaRPr lang="ru-RU" sz="3200" dirty="0"/>
          </a:p>
        </p:txBody>
      </p:sp>
      <p:pic>
        <p:nvPicPr>
          <p:cNvPr id="10" name="Рисунок 9"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897615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4432" y="814180"/>
            <a:ext cx="10739242" cy="706964"/>
          </a:xfrm>
        </p:spPr>
        <p:txBody>
          <a:bodyPr/>
          <a:lstStyle/>
          <a:p>
            <a:r>
              <a:rPr lang="ru-RU" sz="2800" dirty="0"/>
              <a:t>Клиника </a:t>
            </a:r>
            <a:r>
              <a:rPr lang="ru-RU" sz="2800" dirty="0" err="1"/>
              <a:t>психопатоподобных</a:t>
            </a:r>
            <a:r>
              <a:rPr lang="ru-RU" sz="2800" dirty="0"/>
              <a:t> расстройств в отдалённом периоде </a:t>
            </a:r>
            <a:r>
              <a:rPr lang="ru-RU" sz="2800" dirty="0" smtClean="0"/>
              <a:t>закрытых ЧМТ.</a:t>
            </a:r>
            <a:endParaRPr lang="ru-RU" sz="2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772123310"/>
              </p:ext>
            </p:extLst>
          </p:nvPr>
        </p:nvGraphicFramePr>
        <p:xfrm>
          <a:off x="1081224" y="2033337"/>
          <a:ext cx="9745657" cy="4824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descr="12078-gerb_volggmu.jpg"/>
          <p:cNvPicPr>
            <a:picLocks noChangeAspect="1"/>
          </p:cNvPicPr>
          <p:nvPr/>
        </p:nvPicPr>
        <p:blipFill>
          <a:blip r:embed="rId7"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181132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Астенический </a:t>
            </a:r>
            <a:r>
              <a:rPr lang="ru-RU" dirty="0" smtClean="0"/>
              <a:t>этап ПОС. </a:t>
            </a:r>
            <a:endParaRPr lang="ru-RU" dirty="0"/>
          </a:p>
        </p:txBody>
      </p:sp>
      <p:sp>
        <p:nvSpPr>
          <p:cNvPr id="3" name="Объект 2"/>
          <p:cNvSpPr>
            <a:spLocks noGrp="1"/>
          </p:cNvSpPr>
          <p:nvPr>
            <p:ph idx="1"/>
          </p:nvPr>
        </p:nvSpPr>
        <p:spPr>
          <a:xfrm>
            <a:off x="584791" y="2509284"/>
            <a:ext cx="9331576" cy="4199859"/>
          </a:xfrm>
        </p:spPr>
        <p:txBody>
          <a:bodyPr>
            <a:normAutofit fontScale="85000" lnSpcReduction="10000"/>
          </a:bodyPr>
          <a:lstStyle/>
          <a:p>
            <a:r>
              <a:rPr lang="ru-RU" b="1" dirty="0" smtClean="0"/>
              <a:t>Избегание </a:t>
            </a:r>
            <a:r>
              <a:rPr lang="ru-RU" b="1" dirty="0"/>
              <a:t>шумных компаний, </a:t>
            </a:r>
            <a:r>
              <a:rPr lang="ru-RU" b="1" dirty="0" smtClean="0"/>
              <a:t>какой-либо перегрузки;</a:t>
            </a:r>
          </a:p>
          <a:p>
            <a:r>
              <a:rPr lang="ru-RU" b="1" dirty="0" smtClean="0"/>
              <a:t>Плохая переносимость шума, жары, </a:t>
            </a:r>
            <a:r>
              <a:rPr lang="ru-RU" b="1" dirty="0"/>
              <a:t>колебания барометрического давления, </a:t>
            </a:r>
            <a:r>
              <a:rPr lang="ru-RU" b="1" dirty="0" smtClean="0"/>
              <a:t>транспорта.</a:t>
            </a:r>
          </a:p>
          <a:p>
            <a:r>
              <a:rPr lang="ru-RU" b="1" dirty="0"/>
              <a:t>При </a:t>
            </a:r>
            <a:r>
              <a:rPr lang="ru-RU" b="1" dirty="0" smtClean="0"/>
              <a:t>патопсихологическом исследовании определяется  </a:t>
            </a:r>
            <a:r>
              <a:rPr lang="ru-RU" b="1" dirty="0"/>
              <a:t>незначительное снижение памяти, утомляемость, малый объём внимания, </a:t>
            </a:r>
            <a:r>
              <a:rPr lang="ru-RU" b="1" dirty="0" smtClean="0"/>
              <a:t>ригидность мышления.</a:t>
            </a:r>
          </a:p>
          <a:p>
            <a:r>
              <a:rPr lang="ru-RU" b="1" dirty="0" smtClean="0"/>
              <a:t>Заострение качеств: эгоцентризм</a:t>
            </a:r>
            <a:r>
              <a:rPr lang="ru-RU" b="1" dirty="0"/>
              <a:t>, </a:t>
            </a:r>
            <a:r>
              <a:rPr lang="ru-RU" b="1" dirty="0" err="1" smtClean="0"/>
              <a:t>ипохондричность</a:t>
            </a:r>
            <a:r>
              <a:rPr lang="ru-RU" b="1" dirty="0" smtClean="0"/>
              <a:t>, </a:t>
            </a:r>
            <a:r>
              <a:rPr lang="ru-RU" b="1" dirty="0"/>
              <a:t>медлительность, обстоятельность</a:t>
            </a:r>
            <a:endParaRPr lang="ru-RU" b="1" dirty="0" smtClean="0"/>
          </a:p>
          <a:p>
            <a:r>
              <a:rPr lang="ru-RU" b="1" dirty="0" smtClean="0"/>
              <a:t>С большой частотой наблюдается </a:t>
            </a:r>
            <a:r>
              <a:rPr lang="ru-RU" b="1" dirty="0"/>
              <a:t>психопатологическое расстройство -</a:t>
            </a:r>
            <a:r>
              <a:rPr lang="ru-RU" b="1" dirty="0" smtClean="0"/>
              <a:t> сенситивный бред </a:t>
            </a:r>
            <a:r>
              <a:rPr lang="ru-RU" b="1" dirty="0"/>
              <a:t>отношения</a:t>
            </a:r>
            <a:r>
              <a:rPr lang="ru-RU" b="1" dirty="0" smtClean="0"/>
              <a:t>. (</a:t>
            </a:r>
            <a:r>
              <a:rPr lang="ru-RU" sz="1700" i="1" dirty="0" smtClean="0"/>
              <a:t>впечатление</a:t>
            </a:r>
            <a:r>
              <a:rPr lang="ru-RU" sz="1700" i="1" dirty="0"/>
              <a:t>, будто окружающие люди как-то подозрительно на них смотрят, как будто осуждают, смеются. Это касается обычно совершенно незнакомых людей, прохожих. Из-за тревожных опасений больные затрудняются появляться в незнакомом обществе</a:t>
            </a:r>
            <a:r>
              <a:rPr lang="ru-RU" sz="1700" i="1" dirty="0" smtClean="0"/>
              <a:t>.</a:t>
            </a:r>
          </a:p>
          <a:p>
            <a:r>
              <a:rPr lang="ru-RU" b="1" dirty="0" smtClean="0"/>
              <a:t>Аффективные </a:t>
            </a:r>
            <a:r>
              <a:rPr lang="ru-RU" b="1" dirty="0"/>
              <a:t>вербальные иллюзии </a:t>
            </a:r>
            <a:r>
              <a:rPr lang="ru-RU" b="1" dirty="0" smtClean="0"/>
              <a:t> (</a:t>
            </a:r>
            <a:r>
              <a:rPr lang="ru-RU" sz="1700" i="1" dirty="0" smtClean="0"/>
              <a:t>пациенту </a:t>
            </a:r>
            <a:r>
              <a:rPr lang="ru-RU" sz="1700" i="1" dirty="0"/>
              <a:t>слышится будто санитарка назвала его “дурачком”, жене сказала </a:t>
            </a:r>
            <a:r>
              <a:rPr lang="ru-RU" sz="1700" i="1" dirty="0" smtClean="0"/>
              <a:t>“зря </a:t>
            </a:r>
            <a:r>
              <a:rPr lang="ru-RU" sz="1700" i="1" dirty="0"/>
              <a:t>с ним живёшь</a:t>
            </a:r>
            <a:r>
              <a:rPr lang="ru-RU" sz="1700" i="1" dirty="0" smtClean="0"/>
              <a:t>”).</a:t>
            </a:r>
          </a:p>
          <a:p>
            <a:r>
              <a:rPr lang="ru-RU" b="1" dirty="0"/>
              <a:t>Отдельные параноидные реакции, готовность к бредовому толкованию зависят не от психотравмирующей обстановки, а от новизны и сложности внешней обстановки, быстрой смены впечатлений.</a:t>
            </a:r>
            <a:endParaRPr lang="ru-RU" sz="1500" i="1" dirty="0" smtClean="0"/>
          </a:p>
          <a:p>
            <a:endParaRPr lang="ru-RU" dirty="0"/>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8074252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4" y="622852"/>
            <a:ext cx="9473289" cy="1378226"/>
          </a:xfrm>
        </p:spPr>
        <p:txBody>
          <a:bodyPr/>
          <a:lstStyle/>
          <a:p>
            <a:r>
              <a:rPr lang="ru-RU" dirty="0" err="1"/>
              <a:t>Психопатоподобный</a:t>
            </a:r>
            <a:r>
              <a:rPr lang="ru-RU" dirty="0"/>
              <a:t> </a:t>
            </a:r>
            <a:r>
              <a:rPr lang="ru-RU" dirty="0" smtClean="0"/>
              <a:t>этап ПОС </a:t>
            </a:r>
            <a:r>
              <a:rPr lang="ru-RU" dirty="0"/>
              <a:t>(возбудимый вариант).</a:t>
            </a:r>
          </a:p>
        </p:txBody>
      </p:sp>
      <p:sp>
        <p:nvSpPr>
          <p:cNvPr id="3" name="Объект 2"/>
          <p:cNvSpPr>
            <a:spLocks noGrp="1"/>
          </p:cNvSpPr>
          <p:nvPr>
            <p:ph idx="1"/>
          </p:nvPr>
        </p:nvSpPr>
        <p:spPr>
          <a:xfrm>
            <a:off x="720436" y="2854036"/>
            <a:ext cx="9907807" cy="3602182"/>
          </a:xfrm>
        </p:spPr>
        <p:txBody>
          <a:bodyPr/>
          <a:lstStyle/>
          <a:p>
            <a:r>
              <a:rPr lang="ru-RU" dirty="0"/>
              <a:t>Эпилептоидные черты характера сказываются в вязкости, дистимиях. дисфориях, подозрительности</a:t>
            </a:r>
            <a:r>
              <a:rPr lang="ru-RU" dirty="0" smtClean="0"/>
              <a:t>.</a:t>
            </a:r>
          </a:p>
          <a:p>
            <a:r>
              <a:rPr lang="ru-RU" dirty="0" smtClean="0"/>
              <a:t>Возникновение паранойяльных реакций </a:t>
            </a:r>
            <a:r>
              <a:rPr lang="ru-RU" dirty="0"/>
              <a:t>ревности, периодами </a:t>
            </a:r>
            <a:r>
              <a:rPr lang="ru-RU" dirty="0" smtClean="0"/>
              <a:t>эксплозивных реакций </a:t>
            </a:r>
            <a:r>
              <a:rPr lang="ru-RU" dirty="0"/>
              <a:t>(</a:t>
            </a:r>
            <a:r>
              <a:rPr lang="ru-RU" dirty="0" smtClean="0"/>
              <a:t>взрывов </a:t>
            </a:r>
            <a:r>
              <a:rPr lang="ru-RU" dirty="0"/>
              <a:t>аффекта), </a:t>
            </a:r>
            <a:r>
              <a:rPr lang="ru-RU" dirty="0" smtClean="0"/>
              <a:t>снижение критики.</a:t>
            </a:r>
          </a:p>
          <a:p>
            <a:r>
              <a:rPr lang="ru-RU" dirty="0" smtClean="0"/>
              <a:t>Нарастание морального дефекта </a:t>
            </a:r>
            <a:r>
              <a:rPr lang="ru-RU" dirty="0"/>
              <a:t>- рентные </a:t>
            </a:r>
            <a:r>
              <a:rPr lang="ru-RU" dirty="0" smtClean="0"/>
              <a:t>установки, наркотизация, </a:t>
            </a:r>
            <a:r>
              <a:rPr lang="ru-RU" dirty="0"/>
              <a:t>лживость</a:t>
            </a:r>
            <a:r>
              <a:rPr lang="ru-RU" dirty="0" smtClean="0"/>
              <a:t>.</a:t>
            </a:r>
          </a:p>
          <a:p>
            <a:r>
              <a:rPr lang="ru-RU" dirty="0" smtClean="0"/>
              <a:t>Сверхценное </a:t>
            </a:r>
            <a:r>
              <a:rPr lang="ru-RU" dirty="0"/>
              <a:t>отношение к здоровью и сутяжно-</a:t>
            </a:r>
            <a:r>
              <a:rPr lang="ru-RU" dirty="0" err="1"/>
              <a:t>кверулянтские</a:t>
            </a:r>
            <a:r>
              <a:rPr lang="ru-RU" dirty="0"/>
              <a:t> тенденции</a:t>
            </a:r>
            <a:r>
              <a:rPr lang="ru-RU" dirty="0" smtClean="0"/>
              <a:t>.</a:t>
            </a:r>
          </a:p>
          <a:p>
            <a:endParaRPr lang="ru-RU" dirty="0"/>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2640966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4" y="973668"/>
            <a:ext cx="9266303" cy="706964"/>
          </a:xfrm>
        </p:spPr>
        <p:txBody>
          <a:bodyPr/>
          <a:lstStyle/>
          <a:p>
            <a:r>
              <a:rPr lang="ru-RU" sz="3200" dirty="0" err="1"/>
              <a:t>Психопатоподобный</a:t>
            </a:r>
            <a:r>
              <a:rPr lang="ru-RU" sz="3200" dirty="0"/>
              <a:t> этап </a:t>
            </a:r>
            <a:r>
              <a:rPr lang="ru-RU" sz="3200" dirty="0" smtClean="0"/>
              <a:t>(</a:t>
            </a:r>
            <a:r>
              <a:rPr lang="ru-RU" sz="3200" dirty="0" err="1" smtClean="0"/>
              <a:t>гипертимный</a:t>
            </a:r>
            <a:r>
              <a:rPr lang="ru-RU" sz="3200" dirty="0" smtClean="0"/>
              <a:t> вариант).</a:t>
            </a:r>
            <a:endParaRPr lang="ru-RU" sz="3200" dirty="0"/>
          </a:p>
        </p:txBody>
      </p:sp>
      <p:sp>
        <p:nvSpPr>
          <p:cNvPr id="3" name="Объект 2"/>
          <p:cNvSpPr>
            <a:spLocks noGrp="1"/>
          </p:cNvSpPr>
          <p:nvPr>
            <p:ph idx="1"/>
          </p:nvPr>
        </p:nvSpPr>
        <p:spPr>
          <a:xfrm>
            <a:off x="620890" y="2743199"/>
            <a:ext cx="7751585" cy="3686175"/>
          </a:xfrm>
        </p:spPr>
        <p:txBody>
          <a:bodyPr/>
          <a:lstStyle/>
          <a:p>
            <a:r>
              <a:rPr lang="ru-RU" dirty="0">
                <a:solidFill>
                  <a:schemeClr val="tx1"/>
                </a:solidFill>
              </a:rPr>
              <a:t> У </a:t>
            </a:r>
            <a:r>
              <a:rPr lang="ru-RU" dirty="0" smtClean="0">
                <a:solidFill>
                  <a:schemeClr val="tx1"/>
                </a:solidFill>
              </a:rPr>
              <a:t>таких пациентов </a:t>
            </a:r>
            <a:r>
              <a:rPr lang="ru-RU" dirty="0">
                <a:solidFill>
                  <a:schemeClr val="tx1"/>
                </a:solidFill>
              </a:rPr>
              <a:t>в поведении </a:t>
            </a:r>
            <a:r>
              <a:rPr lang="ru-RU" dirty="0" smtClean="0">
                <a:solidFill>
                  <a:schemeClr val="tx1"/>
                </a:solidFill>
              </a:rPr>
              <a:t>наблюдаются сочетания элементов </a:t>
            </a:r>
            <a:r>
              <a:rPr lang="ru-RU" dirty="0" err="1">
                <a:solidFill>
                  <a:schemeClr val="tx1"/>
                </a:solidFill>
              </a:rPr>
              <a:t>эпилептоидности</a:t>
            </a:r>
            <a:r>
              <a:rPr lang="ru-RU" dirty="0">
                <a:solidFill>
                  <a:schemeClr val="tx1"/>
                </a:solidFill>
              </a:rPr>
              <a:t> в виде педантизма, вязкости, слащавости, обстоятельности, а также </a:t>
            </a:r>
            <a:r>
              <a:rPr lang="ru-RU" dirty="0" smtClean="0">
                <a:solidFill>
                  <a:schemeClr val="tx1"/>
                </a:solidFill>
              </a:rPr>
              <a:t>элементов </a:t>
            </a:r>
            <a:r>
              <a:rPr lang="ru-RU" dirty="0" err="1">
                <a:solidFill>
                  <a:schemeClr val="tx1"/>
                </a:solidFill>
              </a:rPr>
              <a:t>паранойяльности</a:t>
            </a:r>
            <a:r>
              <a:rPr lang="ru-RU" dirty="0">
                <a:solidFill>
                  <a:schemeClr val="tx1"/>
                </a:solidFill>
              </a:rPr>
              <a:t> и кверулянтства на тему борьбы с неправильным </a:t>
            </a:r>
            <a:r>
              <a:rPr lang="ru-RU" dirty="0" smtClean="0">
                <a:solidFill>
                  <a:schemeClr val="tx1"/>
                </a:solidFill>
              </a:rPr>
              <a:t>поведением т.н. </a:t>
            </a:r>
            <a:r>
              <a:rPr lang="ru-RU" dirty="0">
                <a:solidFill>
                  <a:schemeClr val="tx1"/>
                </a:solidFill>
              </a:rPr>
              <a:t>“безобразиями". </a:t>
            </a:r>
            <a:endParaRPr lang="ru-RU" dirty="0" smtClean="0">
              <a:solidFill>
                <a:schemeClr val="tx1"/>
              </a:solidFill>
            </a:endParaRPr>
          </a:p>
          <a:p>
            <a:endParaRPr lang="ru-RU" dirty="0" smtClean="0">
              <a:solidFill>
                <a:schemeClr val="tx1"/>
              </a:solidFill>
            </a:endParaRPr>
          </a:p>
          <a:p>
            <a:r>
              <a:rPr lang="ru-RU" dirty="0"/>
              <a:t>При обследовании этих больных </a:t>
            </a:r>
            <a:r>
              <a:rPr lang="ru-RU" dirty="0" smtClean="0"/>
              <a:t>выявляются </a:t>
            </a:r>
            <a:r>
              <a:rPr lang="ru-RU" dirty="0"/>
              <a:t>значительные нарушения интеллектуально-мнестической деятельности, </a:t>
            </a:r>
            <a:r>
              <a:rPr lang="ru-RU" dirty="0" smtClean="0"/>
              <a:t>преобладает </a:t>
            </a:r>
            <a:r>
              <a:rPr lang="ru-RU" dirty="0"/>
              <a:t>конкретное мышление, объем внимания </a:t>
            </a:r>
            <a:r>
              <a:rPr lang="ru-RU" dirty="0" smtClean="0"/>
              <a:t>ограничен.</a:t>
            </a:r>
          </a:p>
          <a:p>
            <a:pPr marL="0" indent="0">
              <a:buNone/>
            </a:pPr>
            <a:endParaRPr lang="ru-RU" dirty="0" smtClean="0"/>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2748205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4" y="973668"/>
            <a:ext cx="9005046" cy="706964"/>
          </a:xfrm>
        </p:spPr>
        <p:txBody>
          <a:bodyPr/>
          <a:lstStyle/>
          <a:p>
            <a:r>
              <a:rPr lang="ru-RU" sz="2800" dirty="0" err="1"/>
              <a:t>П</a:t>
            </a:r>
            <a:r>
              <a:rPr lang="ru-RU" sz="2800" dirty="0" err="1" smtClean="0"/>
              <a:t>сихопатизация</a:t>
            </a:r>
            <a:r>
              <a:rPr lang="ru-RU" sz="2800" dirty="0" smtClean="0"/>
              <a:t> </a:t>
            </a:r>
            <a:r>
              <a:rPr lang="ru-RU" sz="2800" dirty="0"/>
              <a:t>по </a:t>
            </a:r>
            <a:r>
              <a:rPr lang="ru-RU" sz="2800" dirty="0" err="1" smtClean="0"/>
              <a:t>гипертимному</a:t>
            </a:r>
            <a:r>
              <a:rPr lang="ru-RU" sz="2800" dirty="0" smtClean="0"/>
              <a:t> </a:t>
            </a:r>
            <a:r>
              <a:rPr lang="ru-RU" sz="2800" dirty="0"/>
              <a:t>типу с моральным </a:t>
            </a:r>
            <a:r>
              <a:rPr lang="ru-RU" sz="2800" dirty="0" smtClean="0"/>
              <a:t>дефектом.</a:t>
            </a:r>
            <a:endParaRPr lang="ru-RU" sz="2800" dirty="0"/>
          </a:p>
        </p:txBody>
      </p:sp>
      <p:sp>
        <p:nvSpPr>
          <p:cNvPr id="3" name="Объект 2"/>
          <p:cNvSpPr>
            <a:spLocks noGrp="1"/>
          </p:cNvSpPr>
          <p:nvPr>
            <p:ph idx="1"/>
          </p:nvPr>
        </p:nvSpPr>
        <p:spPr>
          <a:xfrm>
            <a:off x="537029" y="2603500"/>
            <a:ext cx="9443585" cy="3416300"/>
          </a:xfrm>
        </p:spPr>
        <p:txBody>
          <a:bodyPr>
            <a:normAutofit fontScale="92500" lnSpcReduction="20000"/>
          </a:bodyPr>
          <a:lstStyle/>
          <a:p>
            <a:r>
              <a:rPr lang="ru-RU" dirty="0"/>
              <a:t>Собрать и субъективный и объективный анамнез часто бывает невозможно </a:t>
            </a:r>
            <a:r>
              <a:rPr lang="ru-RU" b="1" dirty="0"/>
              <a:t>Контакт устанавливается с трудом</a:t>
            </a:r>
            <a:r>
              <a:rPr lang="ru-RU" dirty="0"/>
              <a:t> из-за оппозиции и лживости больного. </a:t>
            </a:r>
            <a:endParaRPr lang="ru-RU" dirty="0" smtClean="0"/>
          </a:p>
          <a:p>
            <a:r>
              <a:rPr lang="ru-RU" dirty="0"/>
              <a:t>Через 15-20 лет после ЧМТ большинство больных пьянствует. В пьянстве больных, отказе от лечения проявляется их </a:t>
            </a:r>
            <a:r>
              <a:rPr lang="ru-RU" b="1" dirty="0" err="1"/>
              <a:t>некритичность</a:t>
            </a:r>
            <a:r>
              <a:rPr lang="ru-RU" dirty="0"/>
              <a:t>, легкомыслие, </a:t>
            </a:r>
            <a:r>
              <a:rPr lang="ru-RU" dirty="0" smtClean="0"/>
              <a:t>их </a:t>
            </a:r>
            <a:r>
              <a:rPr lang="ru-RU" dirty="0"/>
              <a:t>не останавливают ни судорожные припадки, ни психозы, ни те расстройства самочувствия, которые бывают при гидроцефалии, арахноидитах, объективно у них выявляемых. </a:t>
            </a:r>
            <a:endParaRPr lang="ru-RU" dirty="0" smtClean="0"/>
          </a:p>
          <a:p>
            <a:r>
              <a:rPr lang="ru-RU" dirty="0" smtClean="0"/>
              <a:t>Кроме </a:t>
            </a:r>
            <a:r>
              <a:rPr lang="ru-RU" dirty="0" err="1"/>
              <a:t>некритичности</a:t>
            </a:r>
            <a:r>
              <a:rPr lang="ru-RU" dirty="0"/>
              <a:t>, расторможенности влечений (пьянство, бродяжничество, сексуальная несдержанность), постепенно возникает тенденция к </a:t>
            </a:r>
            <a:r>
              <a:rPr lang="ru-RU" dirty="0" err="1"/>
              <a:t>пароксизмально</a:t>
            </a:r>
            <a:r>
              <a:rPr lang="ru-RU" dirty="0"/>
              <a:t> возникающим </a:t>
            </a:r>
            <a:r>
              <a:rPr lang="ru-RU" b="1" dirty="0"/>
              <a:t>расстройствам настроения</a:t>
            </a:r>
            <a:r>
              <a:rPr lang="ru-RU" dirty="0"/>
              <a:t> с преобладанием эйфорически-гневливых или эйфорически-дурашливых состояний. </a:t>
            </a:r>
            <a:endParaRPr lang="ru-RU" dirty="0" smtClean="0"/>
          </a:p>
          <a:p>
            <a:r>
              <a:rPr lang="ru-RU" dirty="0"/>
              <a:t>Постоянно </a:t>
            </a:r>
            <a:r>
              <a:rPr lang="ru-RU" dirty="0" smtClean="0"/>
              <a:t>выявляются </a:t>
            </a:r>
            <a:r>
              <a:rPr lang="ru-RU" b="1" dirty="0"/>
              <a:t>изменения личности</a:t>
            </a:r>
            <a:r>
              <a:rPr lang="ru-RU" dirty="0"/>
              <a:t> по </a:t>
            </a:r>
            <a:r>
              <a:rPr lang="ru-RU" dirty="0" smtClean="0"/>
              <a:t>сутяжно-</a:t>
            </a:r>
            <a:r>
              <a:rPr lang="ru-RU" dirty="0" err="1" smtClean="0"/>
              <a:t>кверулянтскому</a:t>
            </a:r>
            <a:r>
              <a:rPr lang="ru-RU" dirty="0" smtClean="0"/>
              <a:t> </a:t>
            </a:r>
            <a:r>
              <a:rPr lang="ru-RU" dirty="0"/>
              <a:t>и эпилептоидному типам.</a:t>
            </a:r>
          </a:p>
        </p:txBody>
      </p:sp>
      <p:pic>
        <p:nvPicPr>
          <p:cNvPr id="8" name="Рисунок 7"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2373028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Апатический этап ПОС.</a:t>
            </a:r>
          </a:p>
        </p:txBody>
      </p:sp>
      <p:sp>
        <p:nvSpPr>
          <p:cNvPr id="3" name="Объект 2"/>
          <p:cNvSpPr>
            <a:spLocks noGrp="1"/>
          </p:cNvSpPr>
          <p:nvPr>
            <p:ph idx="1"/>
          </p:nvPr>
        </p:nvSpPr>
        <p:spPr>
          <a:xfrm>
            <a:off x="1154954" y="2412124"/>
            <a:ext cx="9675956" cy="3957145"/>
          </a:xfrm>
        </p:spPr>
        <p:txBody>
          <a:bodyPr/>
          <a:lstStyle/>
          <a:p>
            <a:r>
              <a:rPr lang="ru-RU" dirty="0"/>
              <a:t>Вследствие давности черепно-мозговой травмы </a:t>
            </a:r>
            <a:r>
              <a:rPr lang="ru-RU" b="1" u="sng" dirty="0"/>
              <a:t>астенические расстройства в анамнезе почти не прослеживались</a:t>
            </a:r>
            <a:r>
              <a:rPr lang="ru-RU" b="1" dirty="0" smtClean="0"/>
              <a:t>.</a:t>
            </a:r>
          </a:p>
          <a:p>
            <a:r>
              <a:rPr lang="ru-RU" dirty="0"/>
              <a:t>У некоторых </a:t>
            </a:r>
            <a:r>
              <a:rPr lang="ru-RU" dirty="0" smtClean="0"/>
              <a:t>пациентов </a:t>
            </a:r>
            <a:r>
              <a:rPr lang="ru-RU" dirty="0"/>
              <a:t>с </a:t>
            </a:r>
            <a:r>
              <a:rPr lang="ru-RU" b="1" u="sng" dirty="0"/>
              <a:t>апатическим состоянием и вегетативным существованием</a:t>
            </a:r>
            <a:r>
              <a:rPr lang="ru-RU" dirty="0" smtClean="0"/>
              <a:t>, - </a:t>
            </a:r>
            <a:r>
              <a:rPr lang="ru-RU" dirty="0"/>
              <a:t>вполне приемлемым для окружающих, это статус </a:t>
            </a:r>
            <a:r>
              <a:rPr lang="ru-RU" dirty="0" smtClean="0"/>
              <a:t>прерывается </a:t>
            </a:r>
            <a:r>
              <a:rPr lang="ru-RU" b="1" u="sng" dirty="0"/>
              <a:t>тяжёлыми дисфориями</a:t>
            </a:r>
            <a:r>
              <a:rPr lang="ru-RU" b="1" u="sng" dirty="0" smtClean="0"/>
              <a:t>. </a:t>
            </a:r>
            <a:r>
              <a:rPr lang="ru-RU" dirty="0" smtClean="0"/>
              <a:t>В </a:t>
            </a:r>
            <a:r>
              <a:rPr lang="ru-RU" dirty="0"/>
              <a:t>дисфориях звучат сенситивные идеи против окружающих, обвиняются родные и соседи в том. что шепчутся, переговариваются, не уважают, специально не здороваются и т.д. В эти периоды поведение становится очень </a:t>
            </a:r>
            <a:r>
              <a:rPr lang="ru-RU" dirty="0" smtClean="0"/>
              <a:t>грубым, при этом может сохраняться некоторая соц. Адаптация.</a:t>
            </a:r>
          </a:p>
          <a:p>
            <a:endParaRPr lang="ru-RU" dirty="0"/>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40263928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4" y="529389"/>
            <a:ext cx="9312520" cy="1503947"/>
          </a:xfrm>
        </p:spPr>
        <p:txBody>
          <a:bodyPr/>
          <a:lstStyle/>
          <a:p>
            <a:r>
              <a:rPr lang="ru-RU" sz="2800" dirty="0"/>
              <a:t>Р</a:t>
            </a:r>
            <a:r>
              <a:rPr lang="ru-RU" sz="2800" dirty="0" smtClean="0"/>
              <a:t>еактивные </a:t>
            </a:r>
            <a:r>
              <a:rPr lang="ru-RU" sz="2800" dirty="0"/>
              <a:t>состояния у больных с отдалёнными последствиями </a:t>
            </a:r>
            <a:r>
              <a:rPr lang="ru-RU" sz="2800" dirty="0" smtClean="0"/>
              <a:t>ЧМТ.</a:t>
            </a:r>
            <a:endParaRPr lang="ru-RU" sz="2800" dirty="0"/>
          </a:p>
        </p:txBody>
      </p:sp>
      <p:graphicFrame>
        <p:nvGraphicFramePr>
          <p:cNvPr id="9" name="Объект 8"/>
          <p:cNvGraphicFramePr>
            <a:graphicFrameLocks noGrp="1"/>
          </p:cNvGraphicFramePr>
          <p:nvPr>
            <p:ph idx="1"/>
            <p:extLst>
              <p:ext uri="{D42A27DB-BD31-4B8C-83A1-F6EECF244321}">
                <p14:modId xmlns:p14="http://schemas.microsoft.com/office/powerpoint/2010/main" xmlns="" val="3533997313"/>
              </p:ext>
            </p:extLst>
          </p:nvPr>
        </p:nvGraphicFramePr>
        <p:xfrm>
          <a:off x="1154954" y="2603499"/>
          <a:ext cx="8825659" cy="3699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Рисунок 7" descr="12078-gerb_volggmu.jpg"/>
          <p:cNvPicPr>
            <a:picLocks noChangeAspect="1"/>
          </p:cNvPicPr>
          <p:nvPr/>
        </p:nvPicPr>
        <p:blipFill>
          <a:blip r:embed="rId7"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20830186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1668" y="843039"/>
            <a:ext cx="8761413" cy="706964"/>
          </a:xfrm>
        </p:spPr>
        <p:txBody>
          <a:bodyPr/>
          <a:lstStyle/>
          <a:p>
            <a:r>
              <a:rPr lang="ru-RU" dirty="0"/>
              <a:t>Поздние травматические </a:t>
            </a:r>
            <a:r>
              <a:rPr lang="ru-RU" dirty="0" smtClean="0"/>
              <a:t>психозы.</a:t>
            </a: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xmlns="" val="2322533283"/>
              </p:ext>
            </p:extLst>
          </p:nvPr>
        </p:nvGraphicFramePr>
        <p:xfrm>
          <a:off x="1154954" y="2603500"/>
          <a:ext cx="8825659" cy="3416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Рисунок 6" descr="12078-gerb_volggmu.jpg"/>
          <p:cNvPicPr>
            <a:picLocks noChangeAspect="1"/>
          </p:cNvPicPr>
          <p:nvPr/>
        </p:nvPicPr>
        <p:blipFill>
          <a:blip r:embed="rId7"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4158827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4" y="828195"/>
            <a:ext cx="8761413" cy="706964"/>
          </a:xfrm>
        </p:spPr>
        <p:txBody>
          <a:bodyPr/>
          <a:lstStyle/>
          <a:p>
            <a:r>
              <a:rPr lang="ru-RU" dirty="0" smtClean="0"/>
              <a:t>Эпидемиология, этиология</a:t>
            </a:r>
            <a:endParaRPr lang="ru-RU" dirty="0"/>
          </a:p>
        </p:txBody>
      </p:sp>
      <p:sp>
        <p:nvSpPr>
          <p:cNvPr id="3" name="Объект 2"/>
          <p:cNvSpPr>
            <a:spLocks noGrp="1"/>
          </p:cNvSpPr>
          <p:nvPr>
            <p:ph idx="1"/>
          </p:nvPr>
        </p:nvSpPr>
        <p:spPr>
          <a:xfrm>
            <a:off x="838200" y="1690688"/>
            <a:ext cx="8305800" cy="5167312"/>
          </a:xfrm>
        </p:spPr>
        <p:txBody>
          <a:bodyPr>
            <a:normAutofit/>
          </a:bodyPr>
          <a:lstStyle/>
          <a:p>
            <a:pPr algn="just"/>
            <a:endParaRPr lang="ru-RU" dirty="0" smtClean="0"/>
          </a:p>
          <a:p>
            <a:pPr algn="just"/>
            <a:endParaRPr lang="ru-RU" dirty="0"/>
          </a:p>
          <a:p>
            <a:pPr algn="just"/>
            <a:r>
              <a:rPr lang="ru-RU" sz="2400" dirty="0" smtClean="0"/>
              <a:t>Черепно-мозговой </a:t>
            </a:r>
            <a:r>
              <a:rPr lang="ru-RU" sz="2400" dirty="0"/>
              <a:t>травматизм представляет собой важную медицинскую и </a:t>
            </a:r>
            <a:r>
              <a:rPr lang="ru-RU" sz="2400" dirty="0" smtClean="0"/>
              <a:t>социальную </a:t>
            </a:r>
            <a:r>
              <a:rPr lang="ru-RU" sz="2400" dirty="0"/>
              <a:t>проблему. Во всем мире отмечается неуклонный его рост</a:t>
            </a:r>
            <a:r>
              <a:rPr lang="ru-RU" sz="2400" dirty="0" smtClean="0"/>
              <a:t>, несмотря </a:t>
            </a:r>
            <a:r>
              <a:rPr lang="ru-RU" sz="2400" dirty="0"/>
              <a:t>на современную автоматизацию и компьютеризацию производства, широкую разъяснительную и профилактическую работу по снижению бытового, спортивного, автодорожного </a:t>
            </a:r>
            <a:r>
              <a:rPr lang="ru-RU" sz="2400" dirty="0" smtClean="0"/>
              <a:t>травматизма, а также </a:t>
            </a:r>
            <a:r>
              <a:rPr lang="ru-RU" sz="2400" dirty="0"/>
              <a:t>обусловливается широкой реанимационной помощью при крайне тяжёлых травмах, ранее не совместимых с </a:t>
            </a:r>
            <a:r>
              <a:rPr lang="ru-RU" sz="2400" dirty="0" smtClean="0"/>
              <a:t>жизнью. </a:t>
            </a:r>
            <a:endParaRPr lang="ru-RU" sz="2400" dirty="0"/>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1487336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ТРАВМАТИЧЕСКОЕ </a:t>
            </a:r>
            <a:r>
              <a:rPr lang="ru-RU" dirty="0"/>
              <a:t>СЛАБОУМИЕ</a:t>
            </a:r>
          </a:p>
        </p:txBody>
      </p:sp>
      <p:sp>
        <p:nvSpPr>
          <p:cNvPr id="3" name="Объект 2"/>
          <p:cNvSpPr>
            <a:spLocks noGrp="1"/>
          </p:cNvSpPr>
          <p:nvPr>
            <p:ph idx="1"/>
          </p:nvPr>
        </p:nvSpPr>
        <p:spPr>
          <a:xfrm>
            <a:off x="1154954" y="2603500"/>
            <a:ext cx="8235789" cy="3416300"/>
          </a:xfrm>
        </p:spPr>
        <p:txBody>
          <a:bodyPr/>
          <a:lstStyle/>
          <a:p>
            <a:r>
              <a:rPr lang="ru-RU" dirty="0"/>
              <a:t>Ранее наблюдавшиеся </a:t>
            </a:r>
            <a:r>
              <a:rPr lang="ru-RU" b="1" dirty="0"/>
              <a:t>расстройства памяти </a:t>
            </a:r>
            <a:r>
              <a:rPr lang="ru-RU" dirty="0"/>
              <a:t>в основном сохраняются (допуская лишь незначительное </a:t>
            </a:r>
            <a:r>
              <a:rPr lang="ru-RU" dirty="0" smtClean="0"/>
              <a:t>послабление  симптоматики). </a:t>
            </a:r>
          </a:p>
          <a:p>
            <a:r>
              <a:rPr lang="ru-RU" dirty="0" smtClean="0"/>
              <a:t>Нарастание общего замедления </a:t>
            </a:r>
            <a:r>
              <a:rPr lang="ru-RU" dirty="0"/>
              <a:t>психических ассоциативных процессов (</a:t>
            </a:r>
            <a:r>
              <a:rPr lang="ru-RU" b="1" dirty="0" err="1"/>
              <a:t>брадифрения</a:t>
            </a:r>
            <a:r>
              <a:rPr lang="ru-RU" dirty="0"/>
              <a:t>), </a:t>
            </a:r>
            <a:endParaRPr lang="ru-RU" dirty="0" smtClean="0"/>
          </a:p>
          <a:p>
            <a:r>
              <a:rPr lang="ru-RU" b="1" dirty="0"/>
              <a:t> С</a:t>
            </a:r>
            <a:r>
              <a:rPr lang="ru-RU" b="1" dirty="0" smtClean="0"/>
              <a:t>нижение уровня </a:t>
            </a:r>
            <a:r>
              <a:rPr lang="ru-RU" b="1" dirty="0"/>
              <a:t>суждений </a:t>
            </a:r>
            <a:r>
              <a:rPr lang="ru-RU" b="1" dirty="0" smtClean="0"/>
              <a:t>и интересов</a:t>
            </a:r>
            <a:r>
              <a:rPr lang="ru-RU" b="1" dirty="0"/>
              <a:t>, </a:t>
            </a:r>
            <a:r>
              <a:rPr lang="ru-RU" dirty="0"/>
              <a:t>замыкающихся уже на непосредственных инстинктивных потребностях (чувственное </a:t>
            </a:r>
            <a:r>
              <a:rPr lang="ru-RU" dirty="0" smtClean="0"/>
              <a:t>оскудение</a:t>
            </a:r>
            <a:r>
              <a:rPr lang="ru-RU" dirty="0"/>
              <a:t>). </a:t>
            </a:r>
            <a:endParaRPr lang="ru-RU" dirty="0" smtClean="0"/>
          </a:p>
          <a:p>
            <a:endParaRPr lang="ru-RU" dirty="0"/>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524749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pattFill prst="pct5">
          <a:fgClr>
            <a:srgbClr val="00B050"/>
          </a:fgClr>
          <a:bgClr>
            <a:schemeClr val="bg2"/>
          </a:bgClr>
        </a:patt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805194" y="1729740"/>
            <a:ext cx="8825659" cy="3416300"/>
          </a:xfrm>
        </p:spPr>
        <p:txBody>
          <a:bodyPr anchor="ctr">
            <a:normAutofit/>
          </a:bodyPr>
          <a:lstStyle/>
          <a:p>
            <a:pPr marL="0" indent="0" algn="ctr">
              <a:buNone/>
            </a:pPr>
            <a:r>
              <a:rPr lang="ru-RU" sz="2400" b="1" dirty="0" smtClean="0"/>
              <a:t>Благодарим за внимание.</a:t>
            </a:r>
            <a:endParaRPr lang="ru-RU" sz="2400" b="1" dirty="0"/>
          </a:p>
        </p:txBody>
      </p:sp>
    </p:spTree>
    <p:extLst>
      <p:ext uri="{BB962C8B-B14F-4D97-AF65-F5344CB8AC3E}">
        <p14:creationId xmlns:p14="http://schemas.microsoft.com/office/powerpoint/2010/main" xmlns="" val="2029335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Основная классификация закрытых ЧМТ</a:t>
            </a:r>
            <a:r>
              <a:rPr lang="en-US" dirty="0"/>
              <a:t>.</a:t>
            </a:r>
            <a:r>
              <a:rPr lang="ru-RU" dirty="0" smtClean="0"/>
              <a:t> </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737416511"/>
              </p:ext>
            </p:extLst>
          </p:nvPr>
        </p:nvGraphicFramePr>
        <p:xfrm>
          <a:off x="1154954" y="2178424"/>
          <a:ext cx="8825659" cy="3841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descr="12078-gerb_volggmu.jpg"/>
          <p:cNvPicPr>
            <a:picLocks noChangeAspect="1"/>
          </p:cNvPicPr>
          <p:nvPr/>
        </p:nvPicPr>
        <p:blipFill>
          <a:blip r:embed="rId7"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2762885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4" y="623455"/>
            <a:ext cx="8761413" cy="1057177"/>
          </a:xfrm>
        </p:spPr>
        <p:txBody>
          <a:bodyPr>
            <a:normAutofit fontScale="90000"/>
          </a:bodyPr>
          <a:lstStyle/>
          <a:p>
            <a:r>
              <a:rPr lang="ru-RU" dirty="0" smtClean="0"/>
              <a:t>Стадии </a:t>
            </a:r>
            <a:r>
              <a:rPr lang="ru-RU" dirty="0"/>
              <a:t>травматического поражения головного мозга: </a:t>
            </a:r>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692506728"/>
              </p:ext>
            </p:extLst>
          </p:nvPr>
        </p:nvGraphicFramePr>
        <p:xfrm>
          <a:off x="1154954" y="2286000"/>
          <a:ext cx="9256143"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descr="12078-gerb_volggmu.jpg"/>
          <p:cNvPicPr>
            <a:picLocks noChangeAspect="1"/>
          </p:cNvPicPr>
          <p:nvPr/>
        </p:nvPicPr>
        <p:blipFill>
          <a:blip r:embed="rId7"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3098707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4" y="973668"/>
            <a:ext cx="10186556" cy="1076358"/>
          </a:xfrm>
        </p:spPr>
        <p:txBody>
          <a:bodyPr/>
          <a:lstStyle/>
          <a:p>
            <a:r>
              <a:rPr lang="ru-RU" sz="3200" dirty="0" smtClean="0"/>
              <a:t>По </a:t>
            </a:r>
            <a:r>
              <a:rPr lang="ru-RU" sz="3200" dirty="0"/>
              <a:t>степени тяжести закрытые </a:t>
            </a:r>
            <a:r>
              <a:rPr lang="ru-RU" sz="3200" dirty="0" smtClean="0"/>
              <a:t>ЧМТ различают: </a:t>
            </a:r>
            <a:endParaRPr lang="ru-RU"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867896640"/>
              </p:ext>
            </p:extLst>
          </p:nvPr>
        </p:nvGraphicFramePr>
        <p:xfrm>
          <a:off x="948477" y="2588751"/>
          <a:ext cx="10393033" cy="36940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descr="12078-gerb_volggmu.jpg"/>
          <p:cNvPicPr>
            <a:picLocks noChangeAspect="1"/>
          </p:cNvPicPr>
          <p:nvPr/>
        </p:nvPicPr>
        <p:blipFill>
          <a:blip r:embed="rId7"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4252481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1579" y="973668"/>
            <a:ext cx="10359189" cy="706964"/>
          </a:xfrm>
        </p:spPr>
        <p:txBody>
          <a:bodyPr>
            <a:normAutofit fontScale="90000"/>
          </a:bodyPr>
          <a:lstStyle/>
          <a:p>
            <a:r>
              <a:rPr lang="ru-RU" dirty="0" smtClean="0"/>
              <a:t>Психические </a:t>
            </a:r>
            <a:r>
              <a:rPr lang="ru-RU" dirty="0"/>
              <a:t>нарушения в остром периоде ЧМТ</a:t>
            </a:r>
          </a:p>
        </p:txBody>
      </p:sp>
      <p:sp>
        <p:nvSpPr>
          <p:cNvPr id="3" name="Объект 2"/>
          <p:cNvSpPr>
            <a:spLocks noGrp="1"/>
          </p:cNvSpPr>
          <p:nvPr>
            <p:ph idx="1"/>
          </p:nvPr>
        </p:nvSpPr>
        <p:spPr>
          <a:xfrm>
            <a:off x="324853" y="2081463"/>
            <a:ext cx="10335125" cy="4559969"/>
          </a:xfrm>
        </p:spPr>
        <p:txBody>
          <a:bodyPr>
            <a:normAutofit/>
          </a:bodyPr>
          <a:lstStyle/>
          <a:p>
            <a:endParaRPr lang="ru-RU" dirty="0"/>
          </a:p>
          <a:p>
            <a:endParaRPr lang="ru-RU" dirty="0"/>
          </a:p>
        </p:txBody>
      </p:sp>
      <p:graphicFrame>
        <p:nvGraphicFramePr>
          <p:cNvPr id="5" name="Схема 4"/>
          <p:cNvGraphicFramePr/>
          <p:nvPr>
            <p:extLst>
              <p:ext uri="{D42A27DB-BD31-4B8C-83A1-F6EECF244321}">
                <p14:modId xmlns:p14="http://schemas.microsoft.com/office/powerpoint/2010/main" xmlns="" val="4116823966"/>
              </p:ext>
            </p:extLst>
          </p:nvPr>
        </p:nvGraphicFramePr>
        <p:xfrm>
          <a:off x="851498" y="2317174"/>
          <a:ext cx="9664102" cy="43242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Рисунок 5" descr="12078-gerb_volggmu.jpg"/>
          <p:cNvPicPr>
            <a:picLocks noChangeAspect="1"/>
          </p:cNvPicPr>
          <p:nvPr/>
        </p:nvPicPr>
        <p:blipFill>
          <a:blip r:embed="rId7"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3339358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4" y="859368"/>
            <a:ext cx="8761413" cy="927868"/>
          </a:xfrm>
        </p:spPr>
        <p:txBody>
          <a:bodyPr>
            <a:normAutofit fontScale="90000"/>
          </a:bodyPr>
          <a:lstStyle/>
          <a:p>
            <a:r>
              <a:rPr lang="ru-RU" dirty="0" smtClean="0"/>
              <a:t>Поздний период травматической болезни мозга</a:t>
            </a:r>
            <a:endParaRPr lang="ru-RU" dirty="0"/>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graphicFrame>
        <p:nvGraphicFramePr>
          <p:cNvPr id="6" name="Схема 5"/>
          <p:cNvGraphicFramePr/>
          <p:nvPr>
            <p:extLst>
              <p:ext uri="{D42A27DB-BD31-4B8C-83A1-F6EECF244321}">
                <p14:modId xmlns:p14="http://schemas.microsoft.com/office/powerpoint/2010/main" xmlns="" val="2399712210"/>
              </p:ext>
            </p:extLst>
          </p:nvPr>
        </p:nvGraphicFramePr>
        <p:xfrm>
          <a:off x="520252" y="3296136"/>
          <a:ext cx="11194826" cy="20729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431382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a:t>Неврологические проявления в отдалённом периоде закрытых ЧМТ </a:t>
            </a:r>
          </a:p>
        </p:txBody>
      </p:sp>
      <p:sp>
        <p:nvSpPr>
          <p:cNvPr id="3" name="Объект 2"/>
          <p:cNvSpPr>
            <a:spLocks noGrp="1"/>
          </p:cNvSpPr>
          <p:nvPr>
            <p:ph idx="1"/>
          </p:nvPr>
        </p:nvSpPr>
        <p:spPr>
          <a:xfrm>
            <a:off x="451821" y="2631209"/>
            <a:ext cx="10897497" cy="3947907"/>
          </a:xfrm>
        </p:spPr>
        <p:txBody>
          <a:bodyPr>
            <a:noAutofit/>
          </a:bodyPr>
          <a:lstStyle/>
          <a:p>
            <a:r>
              <a:rPr lang="ru-RU" sz="2000" b="1" dirty="0"/>
              <a:t>П</a:t>
            </a:r>
            <a:r>
              <a:rPr lang="ru-RU" sz="2000" b="1" dirty="0" smtClean="0"/>
              <a:t>оражение </a:t>
            </a:r>
            <a:r>
              <a:rPr lang="ru-RU" sz="2000" b="1" dirty="0"/>
              <a:t>полушарий головного </a:t>
            </a:r>
            <a:r>
              <a:rPr lang="ru-RU" sz="2000" b="1" dirty="0" smtClean="0"/>
              <a:t>мозга - признаки </a:t>
            </a:r>
            <a:r>
              <a:rPr lang="ru-RU" sz="2000" b="1" dirty="0"/>
              <a:t>недостаточности </a:t>
            </a:r>
            <a:r>
              <a:rPr lang="ru-RU" sz="2000" b="1" dirty="0" err="1"/>
              <a:t>кортико-нуклеарного</a:t>
            </a:r>
            <a:r>
              <a:rPr lang="ru-RU" sz="2000" b="1" dirty="0"/>
              <a:t> и </a:t>
            </a:r>
            <a:r>
              <a:rPr lang="ru-RU" sz="2000" b="1" dirty="0" err="1"/>
              <a:t>кортико</a:t>
            </a:r>
            <a:r>
              <a:rPr lang="ru-RU" sz="2000" b="1" dirty="0"/>
              <a:t>-спинального </a:t>
            </a:r>
            <a:r>
              <a:rPr lang="ru-RU" sz="2000" b="1" dirty="0" smtClean="0"/>
              <a:t>путей:</a:t>
            </a:r>
          </a:p>
          <a:p>
            <a:pPr lvl="1">
              <a:buFont typeface="Arial" panose="020B0604020202020204" pitchFamily="34" charset="0"/>
              <a:buChar char="•"/>
            </a:pPr>
            <a:r>
              <a:rPr lang="ru-RU" sz="1800" dirty="0" smtClean="0"/>
              <a:t>сглаженность </a:t>
            </a:r>
            <a:r>
              <a:rPr lang="ru-RU" sz="1800" dirty="0"/>
              <a:t>носогубной складки, отклонения языка, неравномерности сухожильных рефлексов, появления патологических стопных рефлексов</a:t>
            </a:r>
            <a:r>
              <a:rPr lang="ru-RU" sz="1800" dirty="0" smtClean="0"/>
              <a:t>.</a:t>
            </a:r>
            <a:r>
              <a:rPr lang="ru-RU" sz="1800" b="1" dirty="0" smtClean="0"/>
              <a:t> </a:t>
            </a:r>
          </a:p>
          <a:p>
            <a:r>
              <a:rPr lang="ru-RU" sz="2000" b="1" dirty="0" smtClean="0"/>
              <a:t>Поражение стволовых </a:t>
            </a:r>
            <a:r>
              <a:rPr lang="ru-RU" sz="2000" b="1" dirty="0"/>
              <a:t>образований </a:t>
            </a:r>
            <a:endParaRPr lang="ru-RU" sz="2000" b="1" dirty="0" smtClean="0"/>
          </a:p>
          <a:p>
            <a:pPr lvl="1">
              <a:buFont typeface="Arial" panose="020B0604020202020204" pitchFamily="34" charset="0"/>
              <a:buChar char="•"/>
            </a:pPr>
            <a:r>
              <a:rPr lang="ru-RU" sz="1800" dirty="0" smtClean="0"/>
              <a:t>нистагм</a:t>
            </a:r>
            <a:r>
              <a:rPr lang="ru-RU" sz="1800" dirty="0"/>
              <a:t>, недостаточность конвергенции глазных яблок, неравномерность зрачков, ослабление зрачковых реакций, мозжечковые симптомы. </a:t>
            </a:r>
            <a:endParaRPr lang="ru-RU" sz="1800" dirty="0" smtClean="0"/>
          </a:p>
          <a:p>
            <a:r>
              <a:rPr lang="ru-RU" sz="2000" b="1" dirty="0" smtClean="0"/>
              <a:t>Сочетанные варианты поражений.</a:t>
            </a:r>
            <a:endParaRPr lang="ru-RU" sz="2000" dirty="0"/>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3305375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Психопатизация</a:t>
            </a:r>
            <a:r>
              <a:rPr lang="ru-RU" dirty="0" smtClean="0"/>
              <a:t> личности после ЧМТ</a:t>
            </a:r>
            <a:endParaRPr lang="ru-RU" dirty="0"/>
          </a:p>
        </p:txBody>
      </p:sp>
      <p:sp>
        <p:nvSpPr>
          <p:cNvPr id="3" name="Объект 2"/>
          <p:cNvSpPr>
            <a:spLocks noGrp="1"/>
          </p:cNvSpPr>
          <p:nvPr>
            <p:ph idx="1"/>
          </p:nvPr>
        </p:nvSpPr>
        <p:spPr>
          <a:xfrm>
            <a:off x="457201" y="2552700"/>
            <a:ext cx="9459166" cy="4143375"/>
          </a:xfrm>
        </p:spPr>
        <p:txBody>
          <a:bodyPr>
            <a:noAutofit/>
          </a:bodyPr>
          <a:lstStyle/>
          <a:p>
            <a:pPr algn="just"/>
            <a:r>
              <a:rPr lang="ru-RU" sz="1200" dirty="0" smtClean="0">
                <a:latin typeface="+mj-lt"/>
              </a:rPr>
              <a:t>В </a:t>
            </a:r>
            <a:r>
              <a:rPr lang="ru-RU" sz="1200" dirty="0">
                <a:latin typeface="+mj-lt"/>
              </a:rPr>
              <a:t>отдалённом периоде ЧМТ </a:t>
            </a:r>
            <a:r>
              <a:rPr lang="ru-RU" sz="1200" dirty="0" smtClean="0">
                <a:latin typeface="+mj-lt"/>
              </a:rPr>
              <a:t>говорят </a:t>
            </a:r>
            <a:r>
              <a:rPr lang="ru-RU" sz="1200" dirty="0">
                <a:latin typeface="+mj-lt"/>
              </a:rPr>
              <a:t>об астеническом типе </a:t>
            </a:r>
            <a:r>
              <a:rPr lang="ru-RU" sz="1200" dirty="0" err="1">
                <a:latin typeface="+mj-lt"/>
              </a:rPr>
              <a:t>психопатизации</a:t>
            </a:r>
            <a:r>
              <a:rPr lang="ru-RU" sz="1200" dirty="0">
                <a:latin typeface="+mj-lt"/>
              </a:rPr>
              <a:t> - раздражительности, </a:t>
            </a:r>
            <a:r>
              <a:rPr lang="ru-RU" sz="1200" dirty="0" err="1">
                <a:latin typeface="+mj-lt"/>
              </a:rPr>
              <a:t>застреваемости</a:t>
            </a:r>
            <a:r>
              <a:rPr lang="ru-RU" sz="1200" dirty="0">
                <a:latin typeface="+mj-lt"/>
              </a:rPr>
              <a:t> внимания, </a:t>
            </a:r>
            <a:r>
              <a:rPr lang="ru-RU" sz="1200" dirty="0" err="1">
                <a:latin typeface="+mj-lt"/>
              </a:rPr>
              <a:t>ипохондричности</a:t>
            </a:r>
            <a:r>
              <a:rPr lang="ru-RU" sz="1200" dirty="0">
                <a:latin typeface="+mj-lt"/>
              </a:rPr>
              <a:t>. ригидности, ограничении круга </a:t>
            </a:r>
            <a:r>
              <a:rPr lang="ru-RU" sz="1200" dirty="0" smtClean="0">
                <a:latin typeface="+mj-lt"/>
              </a:rPr>
              <a:t>интересов. </a:t>
            </a:r>
            <a:r>
              <a:rPr lang="ru-RU" sz="1200" dirty="0">
                <a:latin typeface="+mj-lt"/>
              </a:rPr>
              <a:t>Это представление лежало в основе старого понятия “травматического невроза</a:t>
            </a:r>
            <a:r>
              <a:rPr lang="ru-RU" sz="1200" dirty="0" smtClean="0">
                <a:latin typeface="+mj-lt"/>
              </a:rPr>
              <a:t>”. У </a:t>
            </a:r>
            <a:r>
              <a:rPr lang="ru-RU" sz="1200" dirty="0">
                <a:latin typeface="+mj-lt"/>
              </a:rPr>
              <a:t>больных с </a:t>
            </a:r>
            <a:r>
              <a:rPr lang="ru-RU" sz="1200" dirty="0" err="1">
                <a:latin typeface="+mj-lt"/>
              </a:rPr>
              <a:t>астенизацией</a:t>
            </a:r>
            <a:r>
              <a:rPr lang="ru-RU" sz="1200" dirty="0">
                <a:latin typeface="+mj-lt"/>
              </a:rPr>
              <a:t> психики возникают ипохондрические сверхценные </a:t>
            </a:r>
            <a:r>
              <a:rPr lang="ru-RU" sz="1200" dirty="0" smtClean="0">
                <a:latin typeface="+mj-lt"/>
              </a:rPr>
              <a:t>идеи, </a:t>
            </a:r>
            <a:r>
              <a:rPr lang="ru-RU" sz="1200" dirty="0">
                <a:latin typeface="+mj-lt"/>
              </a:rPr>
              <a:t>депрессивный фон настроения, который обусловливается поражением гипоталамуса. </a:t>
            </a:r>
            <a:endParaRPr lang="ru-RU" sz="1200" dirty="0" smtClean="0">
              <a:latin typeface="+mj-lt"/>
            </a:endParaRPr>
          </a:p>
          <a:p>
            <a:pPr algn="just"/>
            <a:endParaRPr lang="ru-RU" sz="1200" dirty="0">
              <a:latin typeface="+mj-lt"/>
            </a:endParaRPr>
          </a:p>
          <a:p>
            <a:r>
              <a:rPr lang="ru-RU" sz="1200" dirty="0">
                <a:latin typeface="+mj-lt"/>
              </a:rPr>
              <a:t>Астенические расстройства - это большое разнообразие вегетативных нарушений. На их фоне происходят характерологические сдвиги. Возникающая патология характера прогрессирует. </a:t>
            </a:r>
            <a:r>
              <a:rPr lang="ru-RU" sz="1200" dirty="0" smtClean="0">
                <a:latin typeface="+mj-lt"/>
              </a:rPr>
              <a:t>Имеются различные представления о вариантах астении, протекающих в отделенном периоде после ЧМТ:</a:t>
            </a:r>
          </a:p>
          <a:p>
            <a:pPr marL="0" indent="0" algn="just">
              <a:buNone/>
            </a:pPr>
            <a:r>
              <a:rPr lang="ru-RU" sz="1200" dirty="0" smtClean="0">
                <a:latin typeface="+mj-lt"/>
              </a:rPr>
              <a:t>	- </a:t>
            </a:r>
            <a:r>
              <a:rPr lang="ru-RU" sz="1200" dirty="0" err="1" smtClean="0">
                <a:latin typeface="+mj-lt"/>
              </a:rPr>
              <a:t>гиперстеническая</a:t>
            </a:r>
            <a:r>
              <a:rPr lang="ru-RU" sz="1200" dirty="0" smtClean="0">
                <a:latin typeface="+mj-lt"/>
              </a:rPr>
              <a:t> астения с преобладанием раздражительности, </a:t>
            </a:r>
          </a:p>
          <a:p>
            <a:pPr marL="0" indent="0" algn="just">
              <a:buNone/>
            </a:pPr>
            <a:r>
              <a:rPr lang="ru-RU" sz="1200" dirty="0" smtClean="0">
                <a:latin typeface="+mj-lt"/>
              </a:rPr>
              <a:t>	- астения </a:t>
            </a:r>
            <a:r>
              <a:rPr lang="ru-RU" sz="1200" dirty="0">
                <a:latin typeface="+mj-lt"/>
              </a:rPr>
              <a:t>с пароксизмами </a:t>
            </a:r>
            <a:r>
              <a:rPr lang="ru-RU" sz="1200" dirty="0" smtClean="0">
                <a:latin typeface="+mj-lt"/>
              </a:rPr>
              <a:t>тревоги. </a:t>
            </a:r>
          </a:p>
          <a:p>
            <a:pPr algn="just"/>
            <a:r>
              <a:rPr lang="ru-RU" sz="1200" dirty="0" smtClean="0">
                <a:latin typeface="+mj-lt"/>
              </a:rPr>
              <a:t>При </a:t>
            </a:r>
            <a:r>
              <a:rPr lang="ru-RU" sz="1200" dirty="0">
                <a:latin typeface="+mj-lt"/>
              </a:rPr>
              <a:t>астеническом синдроме </a:t>
            </a:r>
            <a:r>
              <a:rPr lang="ru-RU" sz="1200" dirty="0" err="1">
                <a:latin typeface="+mj-lt"/>
              </a:rPr>
              <a:t>дистимико-дисфорические</a:t>
            </a:r>
            <a:r>
              <a:rPr lang="ru-RU" sz="1200" dirty="0">
                <a:latin typeface="+mj-lt"/>
              </a:rPr>
              <a:t> состояния характеризуются вялостью, невыразительной мимикой и моторикой </a:t>
            </a:r>
            <a:r>
              <a:rPr lang="ru-RU" sz="1200" dirty="0" smtClean="0">
                <a:latin typeface="+mj-lt"/>
              </a:rPr>
              <a:t>, таким пациентам не </a:t>
            </a:r>
            <a:r>
              <a:rPr lang="ru-RU" sz="1200" dirty="0">
                <a:latin typeface="+mj-lt"/>
              </a:rPr>
              <a:t>хватает сил на аффективный </a:t>
            </a:r>
            <a:r>
              <a:rPr lang="ru-RU" sz="1200" dirty="0" smtClean="0">
                <a:latin typeface="+mj-lt"/>
              </a:rPr>
              <a:t>приступ, </a:t>
            </a:r>
            <a:r>
              <a:rPr lang="ru-RU" sz="1200" dirty="0">
                <a:latin typeface="+mj-lt"/>
              </a:rPr>
              <a:t>а при аффекте с </a:t>
            </a:r>
            <a:r>
              <a:rPr lang="ru-RU" sz="1200" dirty="0" err="1" smtClean="0">
                <a:latin typeface="+mj-lt"/>
              </a:rPr>
              <a:t>эксплозивно-истероидной</a:t>
            </a:r>
            <a:r>
              <a:rPr lang="ru-RU" sz="1200" dirty="0" smtClean="0">
                <a:latin typeface="+mj-lt"/>
              </a:rPr>
              <a:t> </a:t>
            </a:r>
            <a:r>
              <a:rPr lang="ru-RU" sz="1200" dirty="0">
                <a:latin typeface="+mj-lt"/>
              </a:rPr>
              <a:t>картиной проявляется “аффективный вал” - злоба, гнев, речевое возбуждение, угрозы, </a:t>
            </a:r>
            <a:r>
              <a:rPr lang="ru-RU" sz="1200" dirty="0" smtClean="0">
                <a:latin typeface="+mj-lt"/>
              </a:rPr>
              <a:t>оскорбления.</a:t>
            </a:r>
          </a:p>
          <a:p>
            <a:r>
              <a:rPr lang="ru-RU" sz="1200" dirty="0" smtClean="0"/>
              <a:t>Одновременно </a:t>
            </a:r>
            <a:r>
              <a:rPr lang="ru-RU" sz="1200" dirty="0"/>
              <a:t>на астеническом фоне у больных после ЧМТ формируются различные </a:t>
            </a:r>
            <a:r>
              <a:rPr lang="ru-RU" sz="1200" dirty="0" err="1"/>
              <a:t>неврозоподобные</a:t>
            </a:r>
            <a:r>
              <a:rPr lang="ru-RU" sz="1200" dirty="0"/>
              <a:t> и невротические расстройства. Через </a:t>
            </a:r>
            <a:r>
              <a:rPr lang="ru-RU" sz="1200" dirty="0" smtClean="0"/>
              <a:t>повторяющиеся </a:t>
            </a:r>
            <a:r>
              <a:rPr lang="ru-RU" sz="1200" dirty="0"/>
              <a:t>истерические и паранойяльные реакции </a:t>
            </a:r>
            <a:r>
              <a:rPr lang="ru-RU" sz="1200" dirty="0" err="1"/>
              <a:t>неврозоподобные</a:t>
            </a:r>
            <a:r>
              <a:rPr lang="ru-RU" sz="1200" dirty="0"/>
              <a:t> расстройства переходят в </a:t>
            </a:r>
            <a:r>
              <a:rPr lang="ru-RU" sz="1200" dirty="0" err="1"/>
              <a:t>психопатоподобный</a:t>
            </a:r>
            <a:r>
              <a:rPr lang="ru-RU" sz="1200" dirty="0"/>
              <a:t> синдром.</a:t>
            </a:r>
            <a:endParaRPr lang="ru-RU" sz="1000" dirty="0">
              <a:latin typeface="+mj-lt"/>
            </a:endParaRPr>
          </a:p>
        </p:txBody>
      </p:sp>
      <p:pic>
        <p:nvPicPr>
          <p:cNvPr id="4" name="Рисунок 3" descr="12078-gerb_volggmu.jpg"/>
          <p:cNvPicPr>
            <a:picLocks noChangeAspect="1"/>
          </p:cNvPicPr>
          <p:nvPr/>
        </p:nvPicPr>
        <p:blipFill>
          <a:blip r:embed="rId3" cstate="print"/>
          <a:stretch>
            <a:fillRect/>
          </a:stretch>
        </p:blipFill>
        <p:spPr>
          <a:xfrm>
            <a:off x="11131469" y="5788557"/>
            <a:ext cx="1060531" cy="1069443"/>
          </a:xfrm>
          <a:prstGeom prst="rect">
            <a:avLst/>
          </a:prstGeom>
        </p:spPr>
      </p:pic>
    </p:spTree>
    <p:extLst>
      <p:ext uri="{BB962C8B-B14F-4D97-AF65-F5344CB8AC3E}">
        <p14:creationId xmlns:p14="http://schemas.microsoft.com/office/powerpoint/2010/main" xmlns="" val="11764452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вет директоров">
  <a:themeElements>
    <a:clrScheme name="Совет директоров">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Совет директоров">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вет директоров">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2817</TotalTime>
  <Words>1533</Words>
  <Application>Microsoft Office PowerPoint</Application>
  <PresentationFormat>Произвольный</PresentationFormat>
  <Paragraphs>228</Paragraphs>
  <Slides>21</Slides>
  <Notes>21</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Совет директоров</vt:lpstr>
      <vt:lpstr>Психические расстройства при травматической болезни ГМ.</vt:lpstr>
      <vt:lpstr>Эпидемиология, этиология</vt:lpstr>
      <vt:lpstr>Основная классификация закрытых ЧМТ. </vt:lpstr>
      <vt:lpstr>Стадии травматического поражения головного мозга: </vt:lpstr>
      <vt:lpstr>По степени тяжести закрытые ЧМТ различают: </vt:lpstr>
      <vt:lpstr>Психические нарушения в остром периоде ЧМТ</vt:lpstr>
      <vt:lpstr>Поздний период травматической болезни мозга</vt:lpstr>
      <vt:lpstr>Неврологические проявления в отдалённом периоде закрытых ЧМТ </vt:lpstr>
      <vt:lpstr>Психопатизация личности после ЧМТ</vt:lpstr>
      <vt:lpstr>Психогенный и реактивно-личностный факторы в  формировании психопатологических расстройств непсихотического уровня после ЧМТ в отдалённом периоде.</vt:lpstr>
      <vt:lpstr>Социальный аспект формирования психопатологических расстройств после ЧМТ в отдалённом периоде.</vt:lpstr>
      <vt:lpstr>Клиника психопатоподобных расстройств в отдалённом периоде закрытых ЧМТ.</vt:lpstr>
      <vt:lpstr>Астенический этап ПОС. </vt:lpstr>
      <vt:lpstr>Психопатоподобный этап ПОС (возбудимый вариант).</vt:lpstr>
      <vt:lpstr>Психопатоподобный этап (гипертимный вариант).</vt:lpstr>
      <vt:lpstr>Психопатизация по гипертимному типу с моральным дефектом.</vt:lpstr>
      <vt:lpstr>Апатический этап ПОС.</vt:lpstr>
      <vt:lpstr>Реактивные состояния у больных с отдалёнными последствиями ЧМТ.</vt:lpstr>
      <vt:lpstr>Поздние травматические психозы.</vt:lpstr>
      <vt:lpstr>ТРАВМАТИЧЕСКОЕ СЛАБОУМИЕ</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Психические расстройства при травматической болезни ГМ.</dc:title>
  <dc:creator>Протасюк Сергей</dc:creator>
  <cp:lastModifiedBy>Виталий</cp:lastModifiedBy>
  <cp:revision>132</cp:revision>
  <cp:lastPrinted>2020-03-23T15:28:52Z</cp:lastPrinted>
  <dcterms:created xsi:type="dcterms:W3CDTF">2020-01-15T13:38:25Z</dcterms:created>
  <dcterms:modified xsi:type="dcterms:W3CDTF">2020-03-23T15:48:12Z</dcterms:modified>
</cp:coreProperties>
</file>