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2" r:id="rId6"/>
    <p:sldId id="260" r:id="rId7"/>
    <p:sldId id="261" r:id="rId8"/>
    <p:sldId id="264" r:id="rId9"/>
    <p:sldId id="263" r:id="rId10"/>
    <p:sldId id="265" r:id="rId11"/>
    <p:sldId id="266" r:id="rId12"/>
    <p:sldId id="267" r:id="rId13"/>
    <p:sldId id="268" r:id="rId14"/>
    <p:sldId id="269" r:id="rId15"/>
    <p:sldId id="270" r:id="rId16"/>
    <p:sldId id="274" r:id="rId17"/>
    <p:sldId id="271" r:id="rId18"/>
    <p:sldId id="272" r:id="rId19"/>
    <p:sldId id="275" r:id="rId2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44429" autoAdjust="0"/>
  </p:normalViewPr>
  <p:slideViewPr>
    <p:cSldViewPr>
      <p:cViewPr varScale="1">
        <p:scale>
          <a:sx n="38" d="100"/>
          <a:sy n="38" d="100"/>
        </p:scale>
        <p:origin x="2124"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2F178-E9F4-4D85-84C7-0428790200E0}"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ru-RU"/>
        </a:p>
      </dgm:t>
    </dgm:pt>
    <dgm:pt modelId="{AF5BD464-43B9-4ED6-A628-1526502112BE}">
      <dgm:prSet/>
      <dgm:spPr/>
      <dgm:t>
        <a:bodyPr/>
        <a:lstStyle/>
        <a:p>
          <a:pPr rtl="0"/>
          <a:r>
            <a:rPr lang="ru-RU" dirty="0" smtClean="0"/>
            <a:t>Сравнительно-анатомические наблюдения;</a:t>
          </a:r>
          <a:endParaRPr lang="ru-RU" dirty="0"/>
        </a:p>
      </dgm:t>
    </dgm:pt>
    <dgm:pt modelId="{6CFBDAEA-3B29-4DD4-8DE8-1FBF1521E017}" type="parTrans" cxnId="{717967BF-D0AE-4CB5-896B-7517BC0BC0E8}">
      <dgm:prSet/>
      <dgm:spPr/>
      <dgm:t>
        <a:bodyPr/>
        <a:lstStyle/>
        <a:p>
          <a:endParaRPr lang="ru-RU"/>
        </a:p>
      </dgm:t>
    </dgm:pt>
    <dgm:pt modelId="{A3675AE9-0E8E-48D2-9F47-BDDFEA437D65}" type="sibTrans" cxnId="{717967BF-D0AE-4CB5-896B-7517BC0BC0E8}">
      <dgm:prSet/>
      <dgm:spPr/>
      <dgm:t>
        <a:bodyPr/>
        <a:lstStyle/>
        <a:p>
          <a:endParaRPr lang="ru-RU"/>
        </a:p>
      </dgm:t>
    </dgm:pt>
    <dgm:pt modelId="{AC5CB130-57F8-47D5-B777-449358C65AAC}">
      <dgm:prSet/>
      <dgm:spPr/>
      <dgm:t>
        <a:bodyPr/>
        <a:lstStyle/>
        <a:p>
          <a:pPr rtl="0"/>
          <a:r>
            <a:rPr lang="ru-RU" dirty="0" smtClean="0"/>
            <a:t>Метод выключения ограниченных участков мозга и клинические наблюдения над изменением поведения больных с локальными поражениями мозга;</a:t>
          </a:r>
          <a:endParaRPr lang="ru-RU" dirty="0"/>
        </a:p>
      </dgm:t>
    </dgm:pt>
    <dgm:pt modelId="{3E67B287-565C-4DB7-B724-2243EB97BD3A}" type="parTrans" cxnId="{4E2DE44D-7601-4A89-B15F-2108F4FC5FC6}">
      <dgm:prSet/>
      <dgm:spPr/>
      <dgm:t>
        <a:bodyPr/>
        <a:lstStyle/>
        <a:p>
          <a:endParaRPr lang="ru-RU"/>
        </a:p>
      </dgm:t>
    </dgm:pt>
    <dgm:pt modelId="{9DEB6AA2-4F5C-45B6-9AF0-25033FA50070}" type="sibTrans" cxnId="{4E2DE44D-7601-4A89-B15F-2108F4FC5FC6}">
      <dgm:prSet/>
      <dgm:spPr/>
      <dgm:t>
        <a:bodyPr/>
        <a:lstStyle/>
        <a:p>
          <a:endParaRPr lang="ru-RU"/>
        </a:p>
      </dgm:t>
    </dgm:pt>
    <dgm:pt modelId="{452FBC9F-A69D-4365-BA23-06F510FF0C19}">
      <dgm:prSet/>
      <dgm:spPr/>
      <dgm:t>
        <a:bodyPr/>
        <a:lstStyle/>
        <a:p>
          <a:pPr rtl="0"/>
          <a:r>
            <a:rPr lang="ru-RU" dirty="0" smtClean="0"/>
            <a:t>Физиологический метод раздражений отдельных участков мозга. </a:t>
          </a:r>
          <a:endParaRPr lang="ru-RU" dirty="0"/>
        </a:p>
      </dgm:t>
    </dgm:pt>
    <dgm:pt modelId="{460C3397-E4BA-4F1C-AC64-3CCE29A8C8EA}" type="parTrans" cxnId="{78F07F1A-F905-4D95-8654-1668DCBD2FF9}">
      <dgm:prSet/>
      <dgm:spPr/>
      <dgm:t>
        <a:bodyPr/>
        <a:lstStyle/>
        <a:p>
          <a:endParaRPr lang="ru-RU"/>
        </a:p>
      </dgm:t>
    </dgm:pt>
    <dgm:pt modelId="{771AEA4B-B036-4051-A79B-5BC3D54FB85C}" type="sibTrans" cxnId="{78F07F1A-F905-4D95-8654-1668DCBD2FF9}">
      <dgm:prSet/>
      <dgm:spPr/>
      <dgm:t>
        <a:bodyPr/>
        <a:lstStyle/>
        <a:p>
          <a:endParaRPr lang="ru-RU"/>
        </a:p>
      </dgm:t>
    </dgm:pt>
    <dgm:pt modelId="{4889B144-B8BA-45B1-90EB-881FE2434DF1}" type="pres">
      <dgm:prSet presAssocID="{8F92F178-E9F4-4D85-84C7-0428790200E0}" presName="linear" presStyleCnt="0">
        <dgm:presLayoutVars>
          <dgm:animLvl val="lvl"/>
          <dgm:resizeHandles val="exact"/>
        </dgm:presLayoutVars>
      </dgm:prSet>
      <dgm:spPr/>
      <dgm:t>
        <a:bodyPr/>
        <a:lstStyle/>
        <a:p>
          <a:endParaRPr lang="ru-RU"/>
        </a:p>
      </dgm:t>
    </dgm:pt>
    <dgm:pt modelId="{0C2478F0-3F9F-4321-92D9-00A4D2F2E749}" type="pres">
      <dgm:prSet presAssocID="{AF5BD464-43B9-4ED6-A628-1526502112BE}" presName="parentText" presStyleLbl="node1" presStyleIdx="0" presStyleCnt="3">
        <dgm:presLayoutVars>
          <dgm:chMax val="0"/>
          <dgm:bulletEnabled val="1"/>
        </dgm:presLayoutVars>
      </dgm:prSet>
      <dgm:spPr/>
      <dgm:t>
        <a:bodyPr/>
        <a:lstStyle/>
        <a:p>
          <a:endParaRPr lang="ru-RU"/>
        </a:p>
      </dgm:t>
    </dgm:pt>
    <dgm:pt modelId="{8B64CF20-FDF3-4F14-85CE-FB12978D3621}" type="pres">
      <dgm:prSet presAssocID="{A3675AE9-0E8E-48D2-9F47-BDDFEA437D65}" presName="spacer" presStyleCnt="0"/>
      <dgm:spPr/>
      <dgm:t>
        <a:bodyPr/>
        <a:lstStyle/>
        <a:p>
          <a:endParaRPr lang="ru-RU"/>
        </a:p>
      </dgm:t>
    </dgm:pt>
    <dgm:pt modelId="{238F0DB4-B4CA-43B7-ADA4-4AFD2EB1823C}" type="pres">
      <dgm:prSet presAssocID="{AC5CB130-57F8-47D5-B777-449358C65AAC}" presName="parentText" presStyleLbl="node1" presStyleIdx="1" presStyleCnt="3">
        <dgm:presLayoutVars>
          <dgm:chMax val="0"/>
          <dgm:bulletEnabled val="1"/>
        </dgm:presLayoutVars>
      </dgm:prSet>
      <dgm:spPr/>
      <dgm:t>
        <a:bodyPr/>
        <a:lstStyle/>
        <a:p>
          <a:endParaRPr lang="ru-RU"/>
        </a:p>
      </dgm:t>
    </dgm:pt>
    <dgm:pt modelId="{9F6069CA-2607-453F-A937-F95547AD835A}" type="pres">
      <dgm:prSet presAssocID="{9DEB6AA2-4F5C-45B6-9AF0-25033FA50070}" presName="spacer" presStyleCnt="0"/>
      <dgm:spPr/>
    </dgm:pt>
    <dgm:pt modelId="{EFF5432E-120F-494D-BE43-DF49ECDF8986}" type="pres">
      <dgm:prSet presAssocID="{452FBC9F-A69D-4365-BA23-06F510FF0C19}" presName="parentText" presStyleLbl="node1" presStyleIdx="2" presStyleCnt="3">
        <dgm:presLayoutVars>
          <dgm:chMax val="0"/>
          <dgm:bulletEnabled val="1"/>
        </dgm:presLayoutVars>
      </dgm:prSet>
      <dgm:spPr/>
      <dgm:t>
        <a:bodyPr/>
        <a:lstStyle/>
        <a:p>
          <a:endParaRPr lang="ru-RU"/>
        </a:p>
      </dgm:t>
    </dgm:pt>
  </dgm:ptLst>
  <dgm:cxnLst>
    <dgm:cxn modelId="{717967BF-D0AE-4CB5-896B-7517BC0BC0E8}" srcId="{8F92F178-E9F4-4D85-84C7-0428790200E0}" destId="{AF5BD464-43B9-4ED6-A628-1526502112BE}" srcOrd="0" destOrd="0" parTransId="{6CFBDAEA-3B29-4DD4-8DE8-1FBF1521E017}" sibTransId="{A3675AE9-0E8E-48D2-9F47-BDDFEA437D65}"/>
    <dgm:cxn modelId="{177E2F1D-2664-4E49-96A6-D11FAD28653C}" type="presOf" srcId="{AC5CB130-57F8-47D5-B777-449358C65AAC}" destId="{238F0DB4-B4CA-43B7-ADA4-4AFD2EB1823C}" srcOrd="0" destOrd="0" presId="urn:microsoft.com/office/officeart/2005/8/layout/vList2"/>
    <dgm:cxn modelId="{8865C0A5-09FA-4D2E-9647-CC9E2B0DCE99}" type="presOf" srcId="{8F92F178-E9F4-4D85-84C7-0428790200E0}" destId="{4889B144-B8BA-45B1-90EB-881FE2434DF1}" srcOrd="0" destOrd="0" presId="urn:microsoft.com/office/officeart/2005/8/layout/vList2"/>
    <dgm:cxn modelId="{CBEC9193-BF15-4E66-B62C-C2C979196D96}" type="presOf" srcId="{AF5BD464-43B9-4ED6-A628-1526502112BE}" destId="{0C2478F0-3F9F-4321-92D9-00A4D2F2E749}" srcOrd="0" destOrd="0" presId="urn:microsoft.com/office/officeart/2005/8/layout/vList2"/>
    <dgm:cxn modelId="{940568B2-84AC-4C3F-9F5D-7C1AC7013AD7}" type="presOf" srcId="{452FBC9F-A69D-4365-BA23-06F510FF0C19}" destId="{EFF5432E-120F-494D-BE43-DF49ECDF8986}" srcOrd="0" destOrd="0" presId="urn:microsoft.com/office/officeart/2005/8/layout/vList2"/>
    <dgm:cxn modelId="{78F07F1A-F905-4D95-8654-1668DCBD2FF9}" srcId="{8F92F178-E9F4-4D85-84C7-0428790200E0}" destId="{452FBC9F-A69D-4365-BA23-06F510FF0C19}" srcOrd="2" destOrd="0" parTransId="{460C3397-E4BA-4F1C-AC64-3CCE29A8C8EA}" sibTransId="{771AEA4B-B036-4051-A79B-5BC3D54FB85C}"/>
    <dgm:cxn modelId="{4E2DE44D-7601-4A89-B15F-2108F4FC5FC6}" srcId="{8F92F178-E9F4-4D85-84C7-0428790200E0}" destId="{AC5CB130-57F8-47D5-B777-449358C65AAC}" srcOrd="1" destOrd="0" parTransId="{3E67B287-565C-4DB7-B724-2243EB97BD3A}" sibTransId="{9DEB6AA2-4F5C-45B6-9AF0-25033FA50070}"/>
    <dgm:cxn modelId="{542140C0-7A6D-4882-AFF6-BD7327AA9777}" type="presParOf" srcId="{4889B144-B8BA-45B1-90EB-881FE2434DF1}" destId="{0C2478F0-3F9F-4321-92D9-00A4D2F2E749}" srcOrd="0" destOrd="0" presId="urn:microsoft.com/office/officeart/2005/8/layout/vList2"/>
    <dgm:cxn modelId="{2081695A-F1DD-4B59-9657-E9B9132E2DCC}" type="presParOf" srcId="{4889B144-B8BA-45B1-90EB-881FE2434DF1}" destId="{8B64CF20-FDF3-4F14-85CE-FB12978D3621}" srcOrd="1" destOrd="0" presId="urn:microsoft.com/office/officeart/2005/8/layout/vList2"/>
    <dgm:cxn modelId="{19E22D78-CF65-4DB9-8005-260B99247E51}" type="presParOf" srcId="{4889B144-B8BA-45B1-90EB-881FE2434DF1}" destId="{238F0DB4-B4CA-43B7-ADA4-4AFD2EB1823C}" srcOrd="2" destOrd="0" presId="urn:microsoft.com/office/officeart/2005/8/layout/vList2"/>
    <dgm:cxn modelId="{58013661-464D-4171-8829-828AB9A651E6}" type="presParOf" srcId="{4889B144-B8BA-45B1-90EB-881FE2434DF1}" destId="{9F6069CA-2607-453F-A937-F95547AD835A}" srcOrd="3" destOrd="0" presId="urn:microsoft.com/office/officeart/2005/8/layout/vList2"/>
    <dgm:cxn modelId="{6C47899D-6B98-4061-B9F2-8D9BA2EBC5EE}" type="presParOf" srcId="{4889B144-B8BA-45B1-90EB-881FE2434DF1}" destId="{EFF5432E-120F-494D-BE43-DF49ECDF898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A0C3B-C4FB-41C7-AA44-C100F33AE815}" type="doc">
      <dgm:prSet loTypeId="urn:microsoft.com/office/officeart/2005/8/layout/venn1" loCatId="relationship" qsTypeId="urn:microsoft.com/office/officeart/2005/8/quickstyle/3d4" qsCatId="3D" csTypeId="urn:microsoft.com/office/officeart/2005/8/colors/colorful5" csCatId="colorful"/>
      <dgm:spPr/>
      <dgm:t>
        <a:bodyPr/>
        <a:lstStyle/>
        <a:p>
          <a:endParaRPr lang="ru-RU"/>
        </a:p>
      </dgm:t>
    </dgm:pt>
    <dgm:pt modelId="{CD3A9FE5-C248-4E7F-9657-4A5BF12103A4}">
      <dgm:prSet/>
      <dgm:spPr/>
      <dgm:t>
        <a:bodyPr/>
        <a:lstStyle/>
        <a:p>
          <a:pPr rtl="0"/>
          <a:r>
            <a:rPr lang="ru-RU" smtClean="0"/>
            <a:t>Непосредственное раздражение коры ГМ;</a:t>
          </a:r>
          <a:endParaRPr lang="ru-RU"/>
        </a:p>
      </dgm:t>
    </dgm:pt>
    <dgm:pt modelId="{154CE390-4644-48D2-BF11-29F7120C5022}" type="parTrans" cxnId="{8D437885-47BA-47CC-B96E-ED94A4ADB13D}">
      <dgm:prSet/>
      <dgm:spPr/>
      <dgm:t>
        <a:bodyPr/>
        <a:lstStyle/>
        <a:p>
          <a:endParaRPr lang="ru-RU"/>
        </a:p>
      </dgm:t>
    </dgm:pt>
    <dgm:pt modelId="{1B8D1873-5EC4-41CF-9C93-9ABCFDADE21E}" type="sibTrans" cxnId="{8D437885-47BA-47CC-B96E-ED94A4ADB13D}">
      <dgm:prSet/>
      <dgm:spPr/>
      <dgm:t>
        <a:bodyPr/>
        <a:lstStyle/>
        <a:p>
          <a:endParaRPr lang="ru-RU"/>
        </a:p>
      </dgm:t>
    </dgm:pt>
    <dgm:pt modelId="{A6677ADA-C5DF-486F-9706-F02BD8FE6924}">
      <dgm:prSet/>
      <dgm:spPr/>
      <dgm:t>
        <a:bodyPr/>
        <a:lstStyle/>
        <a:p>
          <a:pPr rtl="0"/>
          <a:r>
            <a:rPr lang="ru-RU" smtClean="0"/>
            <a:t>Непрямая стимуляция коры ГМ;</a:t>
          </a:r>
          <a:endParaRPr lang="ru-RU"/>
        </a:p>
      </dgm:t>
    </dgm:pt>
    <dgm:pt modelId="{8FEE4A39-F7A3-4431-8EBF-472D8AF639CA}" type="parTrans" cxnId="{D730CAFD-BF79-4FA6-8271-2964DC90CE7A}">
      <dgm:prSet/>
      <dgm:spPr/>
      <dgm:t>
        <a:bodyPr/>
        <a:lstStyle/>
        <a:p>
          <a:endParaRPr lang="ru-RU"/>
        </a:p>
      </dgm:t>
    </dgm:pt>
    <dgm:pt modelId="{73299B2E-73BF-4837-A696-09085F5CEDBF}" type="sibTrans" cxnId="{D730CAFD-BF79-4FA6-8271-2964DC90CE7A}">
      <dgm:prSet/>
      <dgm:spPr/>
      <dgm:t>
        <a:bodyPr/>
        <a:lstStyle/>
        <a:p>
          <a:endParaRPr lang="ru-RU"/>
        </a:p>
      </dgm:t>
    </dgm:pt>
    <dgm:pt modelId="{12E1AE72-CC6E-452C-A296-083F1F4603AE}">
      <dgm:prSet/>
      <dgm:spPr/>
      <dgm:t>
        <a:bodyPr/>
        <a:lstStyle/>
        <a:p>
          <a:pPr rtl="0"/>
          <a:r>
            <a:rPr lang="ru-RU" smtClean="0"/>
            <a:t>Анализ функций отдельных нейронов.</a:t>
          </a:r>
          <a:endParaRPr lang="ru-RU"/>
        </a:p>
      </dgm:t>
    </dgm:pt>
    <dgm:pt modelId="{C6D657AD-E53F-47E1-ADBB-A93C5FA05BF7}" type="parTrans" cxnId="{DD77CB57-3EED-40E0-8949-586314594282}">
      <dgm:prSet/>
      <dgm:spPr/>
      <dgm:t>
        <a:bodyPr/>
        <a:lstStyle/>
        <a:p>
          <a:endParaRPr lang="ru-RU"/>
        </a:p>
      </dgm:t>
    </dgm:pt>
    <dgm:pt modelId="{E9172471-D64E-4B65-8BE0-72B02449A8C0}" type="sibTrans" cxnId="{DD77CB57-3EED-40E0-8949-586314594282}">
      <dgm:prSet/>
      <dgm:spPr/>
      <dgm:t>
        <a:bodyPr/>
        <a:lstStyle/>
        <a:p>
          <a:endParaRPr lang="ru-RU"/>
        </a:p>
      </dgm:t>
    </dgm:pt>
    <dgm:pt modelId="{2364D464-F268-4377-B5DC-5251F8D69780}" type="pres">
      <dgm:prSet presAssocID="{676A0C3B-C4FB-41C7-AA44-C100F33AE815}" presName="compositeShape" presStyleCnt="0">
        <dgm:presLayoutVars>
          <dgm:chMax val="7"/>
          <dgm:dir/>
          <dgm:resizeHandles val="exact"/>
        </dgm:presLayoutVars>
      </dgm:prSet>
      <dgm:spPr/>
      <dgm:t>
        <a:bodyPr/>
        <a:lstStyle/>
        <a:p>
          <a:endParaRPr lang="ru-RU"/>
        </a:p>
      </dgm:t>
    </dgm:pt>
    <dgm:pt modelId="{2E44E1A0-49A3-4D3D-839B-66A9F84A4657}" type="pres">
      <dgm:prSet presAssocID="{CD3A9FE5-C248-4E7F-9657-4A5BF12103A4}" presName="circ1" presStyleLbl="vennNode1" presStyleIdx="0" presStyleCnt="3"/>
      <dgm:spPr/>
      <dgm:t>
        <a:bodyPr/>
        <a:lstStyle/>
        <a:p>
          <a:endParaRPr lang="ru-RU"/>
        </a:p>
      </dgm:t>
    </dgm:pt>
    <dgm:pt modelId="{E2E80579-02F2-4C5A-81F6-763D6735D919}" type="pres">
      <dgm:prSet presAssocID="{CD3A9FE5-C248-4E7F-9657-4A5BF12103A4}" presName="circ1Tx" presStyleLbl="revTx" presStyleIdx="0" presStyleCnt="0">
        <dgm:presLayoutVars>
          <dgm:chMax val="0"/>
          <dgm:chPref val="0"/>
          <dgm:bulletEnabled val="1"/>
        </dgm:presLayoutVars>
      </dgm:prSet>
      <dgm:spPr/>
      <dgm:t>
        <a:bodyPr/>
        <a:lstStyle/>
        <a:p>
          <a:endParaRPr lang="ru-RU"/>
        </a:p>
      </dgm:t>
    </dgm:pt>
    <dgm:pt modelId="{24EECA68-2478-43BA-8906-1D200A538FB0}" type="pres">
      <dgm:prSet presAssocID="{A6677ADA-C5DF-486F-9706-F02BD8FE6924}" presName="circ2" presStyleLbl="vennNode1" presStyleIdx="1" presStyleCnt="3"/>
      <dgm:spPr/>
      <dgm:t>
        <a:bodyPr/>
        <a:lstStyle/>
        <a:p>
          <a:endParaRPr lang="ru-RU"/>
        </a:p>
      </dgm:t>
    </dgm:pt>
    <dgm:pt modelId="{AB5DEE1F-EAC8-4CC0-996C-107CEE1872BC}" type="pres">
      <dgm:prSet presAssocID="{A6677ADA-C5DF-486F-9706-F02BD8FE6924}" presName="circ2Tx" presStyleLbl="revTx" presStyleIdx="0" presStyleCnt="0">
        <dgm:presLayoutVars>
          <dgm:chMax val="0"/>
          <dgm:chPref val="0"/>
          <dgm:bulletEnabled val="1"/>
        </dgm:presLayoutVars>
      </dgm:prSet>
      <dgm:spPr/>
      <dgm:t>
        <a:bodyPr/>
        <a:lstStyle/>
        <a:p>
          <a:endParaRPr lang="ru-RU"/>
        </a:p>
      </dgm:t>
    </dgm:pt>
    <dgm:pt modelId="{7D991558-1E55-40DF-BFEB-B06A785A9C23}" type="pres">
      <dgm:prSet presAssocID="{12E1AE72-CC6E-452C-A296-083F1F4603AE}" presName="circ3" presStyleLbl="vennNode1" presStyleIdx="2" presStyleCnt="3"/>
      <dgm:spPr/>
      <dgm:t>
        <a:bodyPr/>
        <a:lstStyle/>
        <a:p>
          <a:endParaRPr lang="ru-RU"/>
        </a:p>
      </dgm:t>
    </dgm:pt>
    <dgm:pt modelId="{C42099DF-C23A-4FFD-A9F3-C4A58B28FA58}" type="pres">
      <dgm:prSet presAssocID="{12E1AE72-CC6E-452C-A296-083F1F4603AE}" presName="circ3Tx" presStyleLbl="revTx" presStyleIdx="0" presStyleCnt="0">
        <dgm:presLayoutVars>
          <dgm:chMax val="0"/>
          <dgm:chPref val="0"/>
          <dgm:bulletEnabled val="1"/>
        </dgm:presLayoutVars>
      </dgm:prSet>
      <dgm:spPr/>
      <dgm:t>
        <a:bodyPr/>
        <a:lstStyle/>
        <a:p>
          <a:endParaRPr lang="ru-RU"/>
        </a:p>
      </dgm:t>
    </dgm:pt>
  </dgm:ptLst>
  <dgm:cxnLst>
    <dgm:cxn modelId="{6B9A0625-02A5-42A6-AB10-0AFCC9206DCF}" type="presOf" srcId="{12E1AE72-CC6E-452C-A296-083F1F4603AE}" destId="{7D991558-1E55-40DF-BFEB-B06A785A9C23}" srcOrd="0" destOrd="0" presId="urn:microsoft.com/office/officeart/2005/8/layout/venn1"/>
    <dgm:cxn modelId="{8828F72F-79EC-4883-B34D-4EE3130FD135}" type="presOf" srcId="{CD3A9FE5-C248-4E7F-9657-4A5BF12103A4}" destId="{E2E80579-02F2-4C5A-81F6-763D6735D919}" srcOrd="1" destOrd="0" presId="urn:microsoft.com/office/officeart/2005/8/layout/venn1"/>
    <dgm:cxn modelId="{A8246AE0-D9DD-4B29-A70F-48200509F8B6}" type="presOf" srcId="{676A0C3B-C4FB-41C7-AA44-C100F33AE815}" destId="{2364D464-F268-4377-B5DC-5251F8D69780}" srcOrd="0" destOrd="0" presId="urn:microsoft.com/office/officeart/2005/8/layout/venn1"/>
    <dgm:cxn modelId="{2144B61D-BFA6-4432-B807-FE04B7367514}" type="presOf" srcId="{CD3A9FE5-C248-4E7F-9657-4A5BF12103A4}" destId="{2E44E1A0-49A3-4D3D-839B-66A9F84A4657}" srcOrd="0" destOrd="0" presId="urn:microsoft.com/office/officeart/2005/8/layout/venn1"/>
    <dgm:cxn modelId="{8D437885-47BA-47CC-B96E-ED94A4ADB13D}" srcId="{676A0C3B-C4FB-41C7-AA44-C100F33AE815}" destId="{CD3A9FE5-C248-4E7F-9657-4A5BF12103A4}" srcOrd="0" destOrd="0" parTransId="{154CE390-4644-48D2-BF11-29F7120C5022}" sibTransId="{1B8D1873-5EC4-41CF-9C93-9ABCFDADE21E}"/>
    <dgm:cxn modelId="{DD77CB57-3EED-40E0-8949-586314594282}" srcId="{676A0C3B-C4FB-41C7-AA44-C100F33AE815}" destId="{12E1AE72-CC6E-452C-A296-083F1F4603AE}" srcOrd="2" destOrd="0" parTransId="{C6D657AD-E53F-47E1-ADBB-A93C5FA05BF7}" sibTransId="{E9172471-D64E-4B65-8BE0-72B02449A8C0}"/>
    <dgm:cxn modelId="{4222FA16-7F07-4231-B4AC-F027D2070D74}" type="presOf" srcId="{A6677ADA-C5DF-486F-9706-F02BD8FE6924}" destId="{AB5DEE1F-EAC8-4CC0-996C-107CEE1872BC}" srcOrd="1" destOrd="0" presId="urn:microsoft.com/office/officeart/2005/8/layout/venn1"/>
    <dgm:cxn modelId="{9D7AB485-0A5E-4354-AE97-0825D51D7686}" type="presOf" srcId="{A6677ADA-C5DF-486F-9706-F02BD8FE6924}" destId="{24EECA68-2478-43BA-8906-1D200A538FB0}" srcOrd="0" destOrd="0" presId="urn:microsoft.com/office/officeart/2005/8/layout/venn1"/>
    <dgm:cxn modelId="{0AC92F8D-F79F-4270-8A37-6664A2442FE2}" type="presOf" srcId="{12E1AE72-CC6E-452C-A296-083F1F4603AE}" destId="{C42099DF-C23A-4FFD-A9F3-C4A58B28FA58}" srcOrd="1" destOrd="0" presId="urn:microsoft.com/office/officeart/2005/8/layout/venn1"/>
    <dgm:cxn modelId="{D730CAFD-BF79-4FA6-8271-2964DC90CE7A}" srcId="{676A0C3B-C4FB-41C7-AA44-C100F33AE815}" destId="{A6677ADA-C5DF-486F-9706-F02BD8FE6924}" srcOrd="1" destOrd="0" parTransId="{8FEE4A39-F7A3-4431-8EBF-472D8AF639CA}" sibTransId="{73299B2E-73BF-4837-A696-09085F5CEDBF}"/>
    <dgm:cxn modelId="{53AF8C19-4DD2-4FFC-8739-A3FF8FA4DD49}" type="presParOf" srcId="{2364D464-F268-4377-B5DC-5251F8D69780}" destId="{2E44E1A0-49A3-4D3D-839B-66A9F84A4657}" srcOrd="0" destOrd="0" presId="urn:microsoft.com/office/officeart/2005/8/layout/venn1"/>
    <dgm:cxn modelId="{BF55FE9F-F2F6-483A-B647-860C7D5A3114}" type="presParOf" srcId="{2364D464-F268-4377-B5DC-5251F8D69780}" destId="{E2E80579-02F2-4C5A-81F6-763D6735D919}" srcOrd="1" destOrd="0" presId="urn:microsoft.com/office/officeart/2005/8/layout/venn1"/>
    <dgm:cxn modelId="{F698427F-0BAE-4CAD-9883-836EADD17A8F}" type="presParOf" srcId="{2364D464-F268-4377-B5DC-5251F8D69780}" destId="{24EECA68-2478-43BA-8906-1D200A538FB0}" srcOrd="2" destOrd="0" presId="urn:microsoft.com/office/officeart/2005/8/layout/venn1"/>
    <dgm:cxn modelId="{320F439F-C553-4A79-89C0-0D650B667D16}" type="presParOf" srcId="{2364D464-F268-4377-B5DC-5251F8D69780}" destId="{AB5DEE1F-EAC8-4CC0-996C-107CEE1872BC}" srcOrd="3" destOrd="0" presId="urn:microsoft.com/office/officeart/2005/8/layout/venn1"/>
    <dgm:cxn modelId="{352DE593-B759-4F75-8776-34B6D705689A}" type="presParOf" srcId="{2364D464-F268-4377-B5DC-5251F8D69780}" destId="{7D991558-1E55-40DF-BFEB-B06A785A9C23}" srcOrd="4" destOrd="0" presId="urn:microsoft.com/office/officeart/2005/8/layout/venn1"/>
    <dgm:cxn modelId="{EF4EF9A4-AB11-46C0-8568-B9AA95397A84}" type="presParOf" srcId="{2364D464-F268-4377-B5DC-5251F8D69780}" destId="{C42099DF-C23A-4FFD-A9F3-C4A58B28FA5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92F178-E9F4-4D85-84C7-0428790200E0}"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ru-RU"/>
        </a:p>
      </dgm:t>
    </dgm:pt>
    <dgm:pt modelId="{AF5BD464-43B9-4ED6-A628-1526502112BE}">
      <dgm:prSet/>
      <dgm:spPr/>
      <dgm:t>
        <a:bodyPr/>
        <a:lstStyle/>
        <a:p>
          <a:pPr rtl="0"/>
          <a:r>
            <a:rPr lang="ru-RU" dirty="0" smtClean="0"/>
            <a:t>Сравнительно-анатомические наблюдения;</a:t>
          </a:r>
          <a:endParaRPr lang="ru-RU" dirty="0"/>
        </a:p>
      </dgm:t>
    </dgm:pt>
    <dgm:pt modelId="{6CFBDAEA-3B29-4DD4-8DE8-1FBF1521E017}" type="parTrans" cxnId="{717967BF-D0AE-4CB5-896B-7517BC0BC0E8}">
      <dgm:prSet/>
      <dgm:spPr/>
      <dgm:t>
        <a:bodyPr/>
        <a:lstStyle/>
        <a:p>
          <a:endParaRPr lang="ru-RU"/>
        </a:p>
      </dgm:t>
    </dgm:pt>
    <dgm:pt modelId="{A3675AE9-0E8E-48D2-9F47-BDDFEA437D65}" type="sibTrans" cxnId="{717967BF-D0AE-4CB5-896B-7517BC0BC0E8}">
      <dgm:prSet/>
      <dgm:spPr/>
      <dgm:t>
        <a:bodyPr/>
        <a:lstStyle/>
        <a:p>
          <a:endParaRPr lang="ru-RU"/>
        </a:p>
      </dgm:t>
    </dgm:pt>
    <dgm:pt modelId="{AC5CB130-57F8-47D5-B777-449358C65AAC}">
      <dgm:prSet/>
      <dgm:spPr/>
      <dgm:t>
        <a:bodyPr/>
        <a:lstStyle/>
        <a:p>
          <a:pPr rtl="0"/>
          <a:r>
            <a:rPr lang="ru-RU" dirty="0" smtClean="0"/>
            <a:t>Метод выключения ограниченных участков мозга и клинические наблюдения над изменением поведения больных с локальными поражениями мозга;</a:t>
          </a:r>
          <a:endParaRPr lang="ru-RU" dirty="0"/>
        </a:p>
      </dgm:t>
    </dgm:pt>
    <dgm:pt modelId="{3E67B287-565C-4DB7-B724-2243EB97BD3A}" type="parTrans" cxnId="{4E2DE44D-7601-4A89-B15F-2108F4FC5FC6}">
      <dgm:prSet/>
      <dgm:spPr/>
      <dgm:t>
        <a:bodyPr/>
        <a:lstStyle/>
        <a:p>
          <a:endParaRPr lang="ru-RU"/>
        </a:p>
      </dgm:t>
    </dgm:pt>
    <dgm:pt modelId="{9DEB6AA2-4F5C-45B6-9AF0-25033FA50070}" type="sibTrans" cxnId="{4E2DE44D-7601-4A89-B15F-2108F4FC5FC6}">
      <dgm:prSet/>
      <dgm:spPr/>
      <dgm:t>
        <a:bodyPr/>
        <a:lstStyle/>
        <a:p>
          <a:endParaRPr lang="ru-RU"/>
        </a:p>
      </dgm:t>
    </dgm:pt>
    <dgm:pt modelId="{60F1D93E-A1A4-4A52-80FF-5760AC181FB9}">
      <dgm:prSet/>
      <dgm:spPr/>
      <dgm:t>
        <a:bodyPr/>
        <a:lstStyle/>
        <a:p>
          <a:pPr rtl="0"/>
          <a:r>
            <a:rPr lang="ru-RU" dirty="0" smtClean="0"/>
            <a:t>Физиологический метод раздражений отдельных участков мозга. </a:t>
          </a:r>
          <a:endParaRPr lang="ru-RU" dirty="0"/>
        </a:p>
      </dgm:t>
    </dgm:pt>
    <dgm:pt modelId="{5E797760-277F-42D6-BA87-E49944EE0C8A}" type="parTrans" cxnId="{0EA2FF75-45A0-48DB-983F-3C83D5C17992}">
      <dgm:prSet/>
      <dgm:spPr/>
      <dgm:t>
        <a:bodyPr/>
        <a:lstStyle/>
        <a:p>
          <a:endParaRPr lang="ru-RU"/>
        </a:p>
      </dgm:t>
    </dgm:pt>
    <dgm:pt modelId="{7A7E6B2A-E4AC-4EE1-90C1-492802DCF4E5}" type="sibTrans" cxnId="{0EA2FF75-45A0-48DB-983F-3C83D5C17992}">
      <dgm:prSet/>
      <dgm:spPr/>
      <dgm:t>
        <a:bodyPr/>
        <a:lstStyle/>
        <a:p>
          <a:endParaRPr lang="ru-RU"/>
        </a:p>
      </dgm:t>
    </dgm:pt>
    <dgm:pt modelId="{4889B144-B8BA-45B1-90EB-881FE2434DF1}" type="pres">
      <dgm:prSet presAssocID="{8F92F178-E9F4-4D85-84C7-0428790200E0}" presName="linear" presStyleCnt="0">
        <dgm:presLayoutVars>
          <dgm:animLvl val="lvl"/>
          <dgm:resizeHandles val="exact"/>
        </dgm:presLayoutVars>
      </dgm:prSet>
      <dgm:spPr/>
      <dgm:t>
        <a:bodyPr/>
        <a:lstStyle/>
        <a:p>
          <a:endParaRPr lang="ru-RU"/>
        </a:p>
      </dgm:t>
    </dgm:pt>
    <dgm:pt modelId="{0C2478F0-3F9F-4321-92D9-00A4D2F2E749}" type="pres">
      <dgm:prSet presAssocID="{AF5BD464-43B9-4ED6-A628-1526502112BE}" presName="parentText" presStyleLbl="node1" presStyleIdx="0" presStyleCnt="3">
        <dgm:presLayoutVars>
          <dgm:chMax val="0"/>
          <dgm:bulletEnabled val="1"/>
        </dgm:presLayoutVars>
      </dgm:prSet>
      <dgm:spPr/>
      <dgm:t>
        <a:bodyPr/>
        <a:lstStyle/>
        <a:p>
          <a:endParaRPr lang="ru-RU"/>
        </a:p>
      </dgm:t>
    </dgm:pt>
    <dgm:pt modelId="{8B64CF20-FDF3-4F14-85CE-FB12978D3621}" type="pres">
      <dgm:prSet presAssocID="{A3675AE9-0E8E-48D2-9F47-BDDFEA437D65}" presName="spacer" presStyleCnt="0"/>
      <dgm:spPr/>
      <dgm:t>
        <a:bodyPr/>
        <a:lstStyle/>
        <a:p>
          <a:endParaRPr lang="ru-RU"/>
        </a:p>
      </dgm:t>
    </dgm:pt>
    <dgm:pt modelId="{238F0DB4-B4CA-43B7-ADA4-4AFD2EB1823C}" type="pres">
      <dgm:prSet presAssocID="{AC5CB130-57F8-47D5-B777-449358C65AAC}" presName="parentText" presStyleLbl="node1" presStyleIdx="1" presStyleCnt="3">
        <dgm:presLayoutVars>
          <dgm:chMax val="0"/>
          <dgm:bulletEnabled val="1"/>
        </dgm:presLayoutVars>
      </dgm:prSet>
      <dgm:spPr/>
      <dgm:t>
        <a:bodyPr/>
        <a:lstStyle/>
        <a:p>
          <a:endParaRPr lang="ru-RU"/>
        </a:p>
      </dgm:t>
    </dgm:pt>
    <dgm:pt modelId="{DA1D9400-A724-49D1-BBDF-C1E17FF46CF4}" type="pres">
      <dgm:prSet presAssocID="{9DEB6AA2-4F5C-45B6-9AF0-25033FA50070}" presName="spacer" presStyleCnt="0"/>
      <dgm:spPr/>
    </dgm:pt>
    <dgm:pt modelId="{BF1D2916-9B6F-4E50-87CB-B64FA87319A8}" type="pres">
      <dgm:prSet presAssocID="{60F1D93E-A1A4-4A52-80FF-5760AC181FB9}" presName="parentText" presStyleLbl="node1" presStyleIdx="2" presStyleCnt="3">
        <dgm:presLayoutVars>
          <dgm:chMax val="0"/>
          <dgm:bulletEnabled val="1"/>
        </dgm:presLayoutVars>
      </dgm:prSet>
      <dgm:spPr/>
      <dgm:t>
        <a:bodyPr/>
        <a:lstStyle/>
        <a:p>
          <a:endParaRPr lang="ru-RU"/>
        </a:p>
      </dgm:t>
    </dgm:pt>
  </dgm:ptLst>
  <dgm:cxnLst>
    <dgm:cxn modelId="{717967BF-D0AE-4CB5-896B-7517BC0BC0E8}" srcId="{8F92F178-E9F4-4D85-84C7-0428790200E0}" destId="{AF5BD464-43B9-4ED6-A628-1526502112BE}" srcOrd="0" destOrd="0" parTransId="{6CFBDAEA-3B29-4DD4-8DE8-1FBF1521E017}" sibTransId="{A3675AE9-0E8E-48D2-9F47-BDDFEA437D65}"/>
    <dgm:cxn modelId="{177E2F1D-2664-4E49-96A6-D11FAD28653C}" type="presOf" srcId="{AC5CB130-57F8-47D5-B777-449358C65AAC}" destId="{238F0DB4-B4CA-43B7-ADA4-4AFD2EB1823C}" srcOrd="0" destOrd="0" presId="urn:microsoft.com/office/officeart/2005/8/layout/vList2"/>
    <dgm:cxn modelId="{0EA2FF75-45A0-48DB-983F-3C83D5C17992}" srcId="{8F92F178-E9F4-4D85-84C7-0428790200E0}" destId="{60F1D93E-A1A4-4A52-80FF-5760AC181FB9}" srcOrd="2" destOrd="0" parTransId="{5E797760-277F-42D6-BA87-E49944EE0C8A}" sibTransId="{7A7E6B2A-E4AC-4EE1-90C1-492802DCF4E5}"/>
    <dgm:cxn modelId="{8865C0A5-09FA-4D2E-9647-CC9E2B0DCE99}" type="presOf" srcId="{8F92F178-E9F4-4D85-84C7-0428790200E0}" destId="{4889B144-B8BA-45B1-90EB-881FE2434DF1}" srcOrd="0" destOrd="0" presId="urn:microsoft.com/office/officeart/2005/8/layout/vList2"/>
    <dgm:cxn modelId="{F7AA00A2-CEF0-43B3-AC96-D058F956BEAE}" type="presOf" srcId="{60F1D93E-A1A4-4A52-80FF-5760AC181FB9}" destId="{BF1D2916-9B6F-4E50-87CB-B64FA87319A8}" srcOrd="0" destOrd="0" presId="urn:microsoft.com/office/officeart/2005/8/layout/vList2"/>
    <dgm:cxn modelId="{CBEC9193-BF15-4E66-B62C-C2C979196D96}" type="presOf" srcId="{AF5BD464-43B9-4ED6-A628-1526502112BE}" destId="{0C2478F0-3F9F-4321-92D9-00A4D2F2E749}" srcOrd="0" destOrd="0" presId="urn:microsoft.com/office/officeart/2005/8/layout/vList2"/>
    <dgm:cxn modelId="{4E2DE44D-7601-4A89-B15F-2108F4FC5FC6}" srcId="{8F92F178-E9F4-4D85-84C7-0428790200E0}" destId="{AC5CB130-57F8-47D5-B777-449358C65AAC}" srcOrd="1" destOrd="0" parTransId="{3E67B287-565C-4DB7-B724-2243EB97BD3A}" sibTransId="{9DEB6AA2-4F5C-45B6-9AF0-25033FA50070}"/>
    <dgm:cxn modelId="{542140C0-7A6D-4882-AFF6-BD7327AA9777}" type="presParOf" srcId="{4889B144-B8BA-45B1-90EB-881FE2434DF1}" destId="{0C2478F0-3F9F-4321-92D9-00A4D2F2E749}" srcOrd="0" destOrd="0" presId="urn:microsoft.com/office/officeart/2005/8/layout/vList2"/>
    <dgm:cxn modelId="{2081695A-F1DD-4B59-9657-E9B9132E2DCC}" type="presParOf" srcId="{4889B144-B8BA-45B1-90EB-881FE2434DF1}" destId="{8B64CF20-FDF3-4F14-85CE-FB12978D3621}" srcOrd="1" destOrd="0" presId="urn:microsoft.com/office/officeart/2005/8/layout/vList2"/>
    <dgm:cxn modelId="{19E22D78-CF65-4DB9-8005-260B99247E51}" type="presParOf" srcId="{4889B144-B8BA-45B1-90EB-881FE2434DF1}" destId="{238F0DB4-B4CA-43B7-ADA4-4AFD2EB1823C}" srcOrd="2" destOrd="0" presId="urn:microsoft.com/office/officeart/2005/8/layout/vList2"/>
    <dgm:cxn modelId="{F95A58F1-814E-4CBC-BE5F-C1601A15B0E3}" type="presParOf" srcId="{4889B144-B8BA-45B1-90EB-881FE2434DF1}" destId="{DA1D9400-A724-49D1-BBDF-C1E17FF46CF4}" srcOrd="3" destOrd="0" presId="urn:microsoft.com/office/officeart/2005/8/layout/vList2"/>
    <dgm:cxn modelId="{9C066436-2AB5-41A0-8292-DDB204EE76A6}" type="presParOf" srcId="{4889B144-B8BA-45B1-90EB-881FE2434DF1}" destId="{BF1D2916-9B6F-4E50-87CB-B64FA87319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3C2DF-1E56-486F-8556-0DB8ED80C0D9}" type="doc">
      <dgm:prSet loTypeId="urn:microsoft.com/office/officeart/2005/8/layout/orgChart1" loCatId="hierarchy" qsTypeId="urn:microsoft.com/office/officeart/2005/8/quickstyle/3d1" qsCatId="3D" csTypeId="urn:microsoft.com/office/officeart/2005/8/colors/accent5_4" csCatId="accent5"/>
      <dgm:spPr/>
      <dgm:t>
        <a:bodyPr/>
        <a:lstStyle/>
        <a:p>
          <a:endParaRPr lang="ru-RU"/>
        </a:p>
      </dgm:t>
    </dgm:pt>
    <dgm:pt modelId="{A2C6BEF0-935D-493E-92AB-B893A4ECB9B7}">
      <dgm:prSet/>
      <dgm:spPr/>
      <dgm:t>
        <a:bodyPr/>
        <a:lstStyle/>
        <a:p>
          <a:pPr rtl="0"/>
          <a:r>
            <a:rPr lang="ru-RU" b="1" dirty="0" smtClean="0"/>
            <a:t>Блок регуляции тонуса и бодрствования.</a:t>
          </a:r>
          <a:endParaRPr lang="ru-RU" b="1" dirty="0"/>
        </a:p>
      </dgm:t>
    </dgm:pt>
    <dgm:pt modelId="{A18B72A8-EE75-4661-AAA6-687110DF4C52}" type="parTrans" cxnId="{F44FB4B6-A5AF-4AC1-B5DC-EEE7361EE46D}">
      <dgm:prSet/>
      <dgm:spPr/>
      <dgm:t>
        <a:bodyPr/>
        <a:lstStyle/>
        <a:p>
          <a:endParaRPr lang="ru-RU"/>
        </a:p>
      </dgm:t>
    </dgm:pt>
    <dgm:pt modelId="{C2C0AA79-B410-465B-9232-647ABAF4177E}" type="sibTrans" cxnId="{F44FB4B6-A5AF-4AC1-B5DC-EEE7361EE46D}">
      <dgm:prSet/>
      <dgm:spPr/>
      <dgm:t>
        <a:bodyPr/>
        <a:lstStyle/>
        <a:p>
          <a:endParaRPr lang="ru-RU"/>
        </a:p>
      </dgm:t>
    </dgm:pt>
    <dgm:pt modelId="{B8721A2C-442C-40AA-B605-515D4FA863DC}">
      <dgm:prSet/>
      <dgm:spPr/>
      <dgm:t>
        <a:bodyPr/>
        <a:lstStyle/>
        <a:p>
          <a:pPr rtl="0"/>
          <a:r>
            <a:rPr lang="ru-RU" b="1" dirty="0" smtClean="0"/>
            <a:t>Блок приема, обработки и хранения информации.</a:t>
          </a:r>
          <a:endParaRPr lang="ru-RU" b="1" dirty="0"/>
        </a:p>
      </dgm:t>
    </dgm:pt>
    <dgm:pt modelId="{C148BEBA-36E4-4044-9B3B-AFD612C335B2}" type="parTrans" cxnId="{48AA5579-B24C-432F-8FED-7F87CA0177D6}">
      <dgm:prSet/>
      <dgm:spPr/>
      <dgm:t>
        <a:bodyPr/>
        <a:lstStyle/>
        <a:p>
          <a:endParaRPr lang="ru-RU"/>
        </a:p>
      </dgm:t>
    </dgm:pt>
    <dgm:pt modelId="{734621B0-2C19-46F0-95D8-7EF0CC980968}" type="sibTrans" cxnId="{48AA5579-B24C-432F-8FED-7F87CA0177D6}">
      <dgm:prSet/>
      <dgm:spPr/>
      <dgm:t>
        <a:bodyPr/>
        <a:lstStyle/>
        <a:p>
          <a:endParaRPr lang="ru-RU"/>
        </a:p>
      </dgm:t>
    </dgm:pt>
    <dgm:pt modelId="{37B197CF-5FF8-48A5-90F9-339CA00D7F70}">
      <dgm:prSet/>
      <dgm:spPr/>
      <dgm:t>
        <a:bodyPr/>
        <a:lstStyle/>
        <a:p>
          <a:pPr rtl="0"/>
          <a:r>
            <a:rPr lang="ru-RU" b="1" dirty="0" smtClean="0"/>
            <a:t>Блок программирования, регуляции и контроля сложных форм деятельности.</a:t>
          </a:r>
          <a:endParaRPr lang="ru-RU" b="1" dirty="0"/>
        </a:p>
      </dgm:t>
    </dgm:pt>
    <dgm:pt modelId="{EE179EC1-8396-4676-9DB5-251056FBA8B1}" type="parTrans" cxnId="{12D605DC-7765-45AC-830E-7402BB2C13B1}">
      <dgm:prSet/>
      <dgm:spPr/>
      <dgm:t>
        <a:bodyPr/>
        <a:lstStyle/>
        <a:p>
          <a:endParaRPr lang="ru-RU"/>
        </a:p>
      </dgm:t>
    </dgm:pt>
    <dgm:pt modelId="{73FB6927-40B3-414B-BA71-0BC6A99BF72E}" type="sibTrans" cxnId="{12D605DC-7765-45AC-830E-7402BB2C13B1}">
      <dgm:prSet/>
      <dgm:spPr/>
      <dgm:t>
        <a:bodyPr/>
        <a:lstStyle/>
        <a:p>
          <a:endParaRPr lang="ru-RU"/>
        </a:p>
      </dgm:t>
    </dgm:pt>
    <dgm:pt modelId="{EC561837-27CA-4314-9C63-4DD1470B4D4C}" type="pres">
      <dgm:prSet presAssocID="{ADB3C2DF-1E56-486F-8556-0DB8ED80C0D9}" presName="hierChild1" presStyleCnt="0">
        <dgm:presLayoutVars>
          <dgm:orgChart val="1"/>
          <dgm:chPref val="1"/>
          <dgm:dir/>
          <dgm:animOne val="branch"/>
          <dgm:animLvl val="lvl"/>
          <dgm:resizeHandles/>
        </dgm:presLayoutVars>
      </dgm:prSet>
      <dgm:spPr/>
      <dgm:t>
        <a:bodyPr/>
        <a:lstStyle/>
        <a:p>
          <a:endParaRPr lang="ru-RU"/>
        </a:p>
      </dgm:t>
    </dgm:pt>
    <dgm:pt modelId="{D2D845D8-7AC5-4172-AA8C-B81DE724C0B7}" type="pres">
      <dgm:prSet presAssocID="{A2C6BEF0-935D-493E-92AB-B893A4ECB9B7}" presName="hierRoot1" presStyleCnt="0">
        <dgm:presLayoutVars>
          <dgm:hierBranch val="init"/>
        </dgm:presLayoutVars>
      </dgm:prSet>
      <dgm:spPr/>
    </dgm:pt>
    <dgm:pt modelId="{705E10A4-7DE2-44FE-977F-C546B28B4021}" type="pres">
      <dgm:prSet presAssocID="{A2C6BEF0-935D-493E-92AB-B893A4ECB9B7}" presName="rootComposite1" presStyleCnt="0"/>
      <dgm:spPr/>
    </dgm:pt>
    <dgm:pt modelId="{141260DE-E51C-4189-8810-8A60C486A437}" type="pres">
      <dgm:prSet presAssocID="{A2C6BEF0-935D-493E-92AB-B893A4ECB9B7}" presName="rootText1" presStyleLbl="node0" presStyleIdx="0" presStyleCnt="3">
        <dgm:presLayoutVars>
          <dgm:chPref val="3"/>
        </dgm:presLayoutVars>
      </dgm:prSet>
      <dgm:spPr/>
      <dgm:t>
        <a:bodyPr/>
        <a:lstStyle/>
        <a:p>
          <a:endParaRPr lang="ru-RU"/>
        </a:p>
      </dgm:t>
    </dgm:pt>
    <dgm:pt modelId="{D395A55B-9918-4D73-AE40-5FD196A798A0}" type="pres">
      <dgm:prSet presAssocID="{A2C6BEF0-935D-493E-92AB-B893A4ECB9B7}" presName="rootConnector1" presStyleLbl="node1" presStyleIdx="0" presStyleCnt="0"/>
      <dgm:spPr/>
      <dgm:t>
        <a:bodyPr/>
        <a:lstStyle/>
        <a:p>
          <a:endParaRPr lang="ru-RU"/>
        </a:p>
      </dgm:t>
    </dgm:pt>
    <dgm:pt modelId="{F489ED49-6991-45B0-9110-9D5B5D85D1D8}" type="pres">
      <dgm:prSet presAssocID="{A2C6BEF0-935D-493E-92AB-B893A4ECB9B7}" presName="hierChild2" presStyleCnt="0"/>
      <dgm:spPr/>
    </dgm:pt>
    <dgm:pt modelId="{1AAB8A6D-6D9C-4388-A6B4-7DD0775F5E54}" type="pres">
      <dgm:prSet presAssocID="{A2C6BEF0-935D-493E-92AB-B893A4ECB9B7}" presName="hierChild3" presStyleCnt="0"/>
      <dgm:spPr/>
    </dgm:pt>
    <dgm:pt modelId="{B0A5805B-2F82-4A5F-BE7D-9FC0302D0F1D}" type="pres">
      <dgm:prSet presAssocID="{B8721A2C-442C-40AA-B605-515D4FA863DC}" presName="hierRoot1" presStyleCnt="0">
        <dgm:presLayoutVars>
          <dgm:hierBranch val="init"/>
        </dgm:presLayoutVars>
      </dgm:prSet>
      <dgm:spPr/>
    </dgm:pt>
    <dgm:pt modelId="{59C3D4BD-2B82-430E-A7B0-3F8692D33252}" type="pres">
      <dgm:prSet presAssocID="{B8721A2C-442C-40AA-B605-515D4FA863DC}" presName="rootComposite1" presStyleCnt="0"/>
      <dgm:spPr/>
    </dgm:pt>
    <dgm:pt modelId="{3EC3F841-517F-438E-A8D4-4C790A338917}" type="pres">
      <dgm:prSet presAssocID="{B8721A2C-442C-40AA-B605-515D4FA863DC}" presName="rootText1" presStyleLbl="node0" presStyleIdx="1" presStyleCnt="3">
        <dgm:presLayoutVars>
          <dgm:chPref val="3"/>
        </dgm:presLayoutVars>
      </dgm:prSet>
      <dgm:spPr/>
      <dgm:t>
        <a:bodyPr/>
        <a:lstStyle/>
        <a:p>
          <a:endParaRPr lang="ru-RU"/>
        </a:p>
      </dgm:t>
    </dgm:pt>
    <dgm:pt modelId="{D753BE45-B1F4-4FDA-9F15-0415C7A969B7}" type="pres">
      <dgm:prSet presAssocID="{B8721A2C-442C-40AA-B605-515D4FA863DC}" presName="rootConnector1" presStyleLbl="node1" presStyleIdx="0" presStyleCnt="0"/>
      <dgm:spPr/>
      <dgm:t>
        <a:bodyPr/>
        <a:lstStyle/>
        <a:p>
          <a:endParaRPr lang="ru-RU"/>
        </a:p>
      </dgm:t>
    </dgm:pt>
    <dgm:pt modelId="{7D01E44D-7794-46A7-A0AE-9CF5B13AA79A}" type="pres">
      <dgm:prSet presAssocID="{B8721A2C-442C-40AA-B605-515D4FA863DC}" presName="hierChild2" presStyleCnt="0"/>
      <dgm:spPr/>
    </dgm:pt>
    <dgm:pt modelId="{85B02E00-9151-4018-966D-FCEACF9134EC}" type="pres">
      <dgm:prSet presAssocID="{B8721A2C-442C-40AA-B605-515D4FA863DC}" presName="hierChild3" presStyleCnt="0"/>
      <dgm:spPr/>
    </dgm:pt>
    <dgm:pt modelId="{24015A91-7EBB-4D62-A087-9173C2F993AA}" type="pres">
      <dgm:prSet presAssocID="{37B197CF-5FF8-48A5-90F9-339CA00D7F70}" presName="hierRoot1" presStyleCnt="0">
        <dgm:presLayoutVars>
          <dgm:hierBranch val="init"/>
        </dgm:presLayoutVars>
      </dgm:prSet>
      <dgm:spPr/>
    </dgm:pt>
    <dgm:pt modelId="{ED9F1601-81C5-410C-BFF8-C047FD7AA138}" type="pres">
      <dgm:prSet presAssocID="{37B197CF-5FF8-48A5-90F9-339CA00D7F70}" presName="rootComposite1" presStyleCnt="0"/>
      <dgm:spPr/>
    </dgm:pt>
    <dgm:pt modelId="{A97EBF05-D272-4AFF-B55C-4C61454D8272}" type="pres">
      <dgm:prSet presAssocID="{37B197CF-5FF8-48A5-90F9-339CA00D7F70}" presName="rootText1" presStyleLbl="node0" presStyleIdx="2" presStyleCnt="3">
        <dgm:presLayoutVars>
          <dgm:chPref val="3"/>
        </dgm:presLayoutVars>
      </dgm:prSet>
      <dgm:spPr/>
      <dgm:t>
        <a:bodyPr/>
        <a:lstStyle/>
        <a:p>
          <a:endParaRPr lang="ru-RU"/>
        </a:p>
      </dgm:t>
    </dgm:pt>
    <dgm:pt modelId="{BCDE31A5-3F09-4A9C-81F3-F2CA9EB91018}" type="pres">
      <dgm:prSet presAssocID="{37B197CF-5FF8-48A5-90F9-339CA00D7F70}" presName="rootConnector1" presStyleLbl="node1" presStyleIdx="0" presStyleCnt="0"/>
      <dgm:spPr/>
      <dgm:t>
        <a:bodyPr/>
        <a:lstStyle/>
        <a:p>
          <a:endParaRPr lang="ru-RU"/>
        </a:p>
      </dgm:t>
    </dgm:pt>
    <dgm:pt modelId="{5796C849-88D1-4D37-9E78-88B58B093A63}" type="pres">
      <dgm:prSet presAssocID="{37B197CF-5FF8-48A5-90F9-339CA00D7F70}" presName="hierChild2" presStyleCnt="0"/>
      <dgm:spPr/>
    </dgm:pt>
    <dgm:pt modelId="{8C7F13F7-C6EE-42A1-857B-495613F7386D}" type="pres">
      <dgm:prSet presAssocID="{37B197CF-5FF8-48A5-90F9-339CA00D7F70}" presName="hierChild3" presStyleCnt="0"/>
      <dgm:spPr/>
    </dgm:pt>
  </dgm:ptLst>
  <dgm:cxnLst>
    <dgm:cxn modelId="{D9DC14DB-1488-4BDE-8EC2-849E307948DA}" type="presOf" srcId="{B8721A2C-442C-40AA-B605-515D4FA863DC}" destId="{D753BE45-B1F4-4FDA-9F15-0415C7A969B7}" srcOrd="1" destOrd="0" presId="urn:microsoft.com/office/officeart/2005/8/layout/orgChart1"/>
    <dgm:cxn modelId="{48AA5579-B24C-432F-8FED-7F87CA0177D6}" srcId="{ADB3C2DF-1E56-486F-8556-0DB8ED80C0D9}" destId="{B8721A2C-442C-40AA-B605-515D4FA863DC}" srcOrd="1" destOrd="0" parTransId="{C148BEBA-36E4-4044-9B3B-AFD612C335B2}" sibTransId="{734621B0-2C19-46F0-95D8-7EF0CC980968}"/>
    <dgm:cxn modelId="{DBED1AE4-D361-43D8-B619-A04EBCF7B3E1}" type="presOf" srcId="{ADB3C2DF-1E56-486F-8556-0DB8ED80C0D9}" destId="{EC561837-27CA-4314-9C63-4DD1470B4D4C}" srcOrd="0" destOrd="0" presId="urn:microsoft.com/office/officeart/2005/8/layout/orgChart1"/>
    <dgm:cxn modelId="{D21C1A86-2BF9-4A47-8FB0-137436595A8C}" type="presOf" srcId="{A2C6BEF0-935D-493E-92AB-B893A4ECB9B7}" destId="{141260DE-E51C-4189-8810-8A60C486A437}" srcOrd="0" destOrd="0" presId="urn:microsoft.com/office/officeart/2005/8/layout/orgChart1"/>
    <dgm:cxn modelId="{12D605DC-7765-45AC-830E-7402BB2C13B1}" srcId="{ADB3C2DF-1E56-486F-8556-0DB8ED80C0D9}" destId="{37B197CF-5FF8-48A5-90F9-339CA00D7F70}" srcOrd="2" destOrd="0" parTransId="{EE179EC1-8396-4676-9DB5-251056FBA8B1}" sibTransId="{73FB6927-40B3-414B-BA71-0BC6A99BF72E}"/>
    <dgm:cxn modelId="{F1F1AF5D-D2F3-4BB3-9E14-4EDFB91CD32C}" type="presOf" srcId="{37B197CF-5FF8-48A5-90F9-339CA00D7F70}" destId="{BCDE31A5-3F09-4A9C-81F3-F2CA9EB91018}" srcOrd="1" destOrd="0" presId="urn:microsoft.com/office/officeart/2005/8/layout/orgChart1"/>
    <dgm:cxn modelId="{1EA29AE5-09C0-46FA-BC20-38BCF4B039E7}" type="presOf" srcId="{A2C6BEF0-935D-493E-92AB-B893A4ECB9B7}" destId="{D395A55B-9918-4D73-AE40-5FD196A798A0}" srcOrd="1" destOrd="0" presId="urn:microsoft.com/office/officeart/2005/8/layout/orgChart1"/>
    <dgm:cxn modelId="{FF36D27D-CB4E-4B49-A7D1-459F7D82E14B}" type="presOf" srcId="{B8721A2C-442C-40AA-B605-515D4FA863DC}" destId="{3EC3F841-517F-438E-A8D4-4C790A338917}" srcOrd="0" destOrd="0" presId="urn:microsoft.com/office/officeart/2005/8/layout/orgChart1"/>
    <dgm:cxn modelId="{D8A53732-D305-4807-BADB-011EF8778D3C}" type="presOf" srcId="{37B197CF-5FF8-48A5-90F9-339CA00D7F70}" destId="{A97EBF05-D272-4AFF-B55C-4C61454D8272}" srcOrd="0" destOrd="0" presId="urn:microsoft.com/office/officeart/2005/8/layout/orgChart1"/>
    <dgm:cxn modelId="{F44FB4B6-A5AF-4AC1-B5DC-EEE7361EE46D}" srcId="{ADB3C2DF-1E56-486F-8556-0DB8ED80C0D9}" destId="{A2C6BEF0-935D-493E-92AB-B893A4ECB9B7}" srcOrd="0" destOrd="0" parTransId="{A18B72A8-EE75-4661-AAA6-687110DF4C52}" sibTransId="{C2C0AA79-B410-465B-9232-647ABAF4177E}"/>
    <dgm:cxn modelId="{70BE3F73-E60C-4DAD-8819-F972B2D9B341}" type="presParOf" srcId="{EC561837-27CA-4314-9C63-4DD1470B4D4C}" destId="{D2D845D8-7AC5-4172-AA8C-B81DE724C0B7}" srcOrd="0" destOrd="0" presId="urn:microsoft.com/office/officeart/2005/8/layout/orgChart1"/>
    <dgm:cxn modelId="{D016756E-C1C3-4B7D-89DB-59EF739F7239}" type="presParOf" srcId="{D2D845D8-7AC5-4172-AA8C-B81DE724C0B7}" destId="{705E10A4-7DE2-44FE-977F-C546B28B4021}" srcOrd="0" destOrd="0" presId="urn:microsoft.com/office/officeart/2005/8/layout/orgChart1"/>
    <dgm:cxn modelId="{63A4BCD9-ADBC-4A2E-8603-CB24A5CD9542}" type="presParOf" srcId="{705E10A4-7DE2-44FE-977F-C546B28B4021}" destId="{141260DE-E51C-4189-8810-8A60C486A437}" srcOrd="0" destOrd="0" presId="urn:microsoft.com/office/officeart/2005/8/layout/orgChart1"/>
    <dgm:cxn modelId="{F9513836-3145-4DB3-A64B-90F44251AECC}" type="presParOf" srcId="{705E10A4-7DE2-44FE-977F-C546B28B4021}" destId="{D395A55B-9918-4D73-AE40-5FD196A798A0}" srcOrd="1" destOrd="0" presId="urn:microsoft.com/office/officeart/2005/8/layout/orgChart1"/>
    <dgm:cxn modelId="{BCF25B59-9FB8-4FE1-8EF3-4E069B6BAE32}" type="presParOf" srcId="{D2D845D8-7AC5-4172-AA8C-B81DE724C0B7}" destId="{F489ED49-6991-45B0-9110-9D5B5D85D1D8}" srcOrd="1" destOrd="0" presId="urn:microsoft.com/office/officeart/2005/8/layout/orgChart1"/>
    <dgm:cxn modelId="{304E6832-417D-4902-8879-913339143F66}" type="presParOf" srcId="{D2D845D8-7AC5-4172-AA8C-B81DE724C0B7}" destId="{1AAB8A6D-6D9C-4388-A6B4-7DD0775F5E54}" srcOrd="2" destOrd="0" presId="urn:microsoft.com/office/officeart/2005/8/layout/orgChart1"/>
    <dgm:cxn modelId="{30DD7885-1EEF-4F04-B09C-3BE6C6EADF6C}" type="presParOf" srcId="{EC561837-27CA-4314-9C63-4DD1470B4D4C}" destId="{B0A5805B-2F82-4A5F-BE7D-9FC0302D0F1D}" srcOrd="1" destOrd="0" presId="urn:microsoft.com/office/officeart/2005/8/layout/orgChart1"/>
    <dgm:cxn modelId="{AADDF071-3789-46AB-9701-ACC888835769}" type="presParOf" srcId="{B0A5805B-2F82-4A5F-BE7D-9FC0302D0F1D}" destId="{59C3D4BD-2B82-430E-A7B0-3F8692D33252}" srcOrd="0" destOrd="0" presId="urn:microsoft.com/office/officeart/2005/8/layout/orgChart1"/>
    <dgm:cxn modelId="{7E88A0D6-E7AB-4FE0-86F2-72AF79300769}" type="presParOf" srcId="{59C3D4BD-2B82-430E-A7B0-3F8692D33252}" destId="{3EC3F841-517F-438E-A8D4-4C790A338917}" srcOrd="0" destOrd="0" presId="urn:microsoft.com/office/officeart/2005/8/layout/orgChart1"/>
    <dgm:cxn modelId="{2B41CA63-D9D2-402C-A6D0-B44DEC338EDD}" type="presParOf" srcId="{59C3D4BD-2B82-430E-A7B0-3F8692D33252}" destId="{D753BE45-B1F4-4FDA-9F15-0415C7A969B7}" srcOrd="1" destOrd="0" presId="urn:microsoft.com/office/officeart/2005/8/layout/orgChart1"/>
    <dgm:cxn modelId="{BBDEC44F-659A-4F21-A4D8-715A56FF3C0E}" type="presParOf" srcId="{B0A5805B-2F82-4A5F-BE7D-9FC0302D0F1D}" destId="{7D01E44D-7794-46A7-A0AE-9CF5B13AA79A}" srcOrd="1" destOrd="0" presId="urn:microsoft.com/office/officeart/2005/8/layout/orgChart1"/>
    <dgm:cxn modelId="{E72BF1C7-44C5-4667-ABF2-1E2F944FC8EF}" type="presParOf" srcId="{B0A5805B-2F82-4A5F-BE7D-9FC0302D0F1D}" destId="{85B02E00-9151-4018-966D-FCEACF9134EC}" srcOrd="2" destOrd="0" presId="urn:microsoft.com/office/officeart/2005/8/layout/orgChart1"/>
    <dgm:cxn modelId="{C2F53D1A-390C-4CF0-9B9C-7B10A48F4D95}" type="presParOf" srcId="{EC561837-27CA-4314-9C63-4DD1470B4D4C}" destId="{24015A91-7EBB-4D62-A087-9173C2F993AA}" srcOrd="2" destOrd="0" presId="urn:microsoft.com/office/officeart/2005/8/layout/orgChart1"/>
    <dgm:cxn modelId="{B246D6DC-E86E-41AD-B67B-EF41BE13F402}" type="presParOf" srcId="{24015A91-7EBB-4D62-A087-9173C2F993AA}" destId="{ED9F1601-81C5-410C-BFF8-C047FD7AA138}" srcOrd="0" destOrd="0" presId="urn:microsoft.com/office/officeart/2005/8/layout/orgChart1"/>
    <dgm:cxn modelId="{2A7FAAF6-CF50-4143-AEF9-10995A6A4A80}" type="presParOf" srcId="{ED9F1601-81C5-410C-BFF8-C047FD7AA138}" destId="{A97EBF05-D272-4AFF-B55C-4C61454D8272}" srcOrd="0" destOrd="0" presId="urn:microsoft.com/office/officeart/2005/8/layout/orgChart1"/>
    <dgm:cxn modelId="{467D6B52-81FE-4A70-B206-F1B10AAD2F18}" type="presParOf" srcId="{ED9F1601-81C5-410C-BFF8-C047FD7AA138}" destId="{BCDE31A5-3F09-4A9C-81F3-F2CA9EB91018}" srcOrd="1" destOrd="0" presId="urn:microsoft.com/office/officeart/2005/8/layout/orgChart1"/>
    <dgm:cxn modelId="{C85CFE05-F18E-45FE-9FB7-54B35C4AD42F}" type="presParOf" srcId="{24015A91-7EBB-4D62-A087-9173C2F993AA}" destId="{5796C849-88D1-4D37-9E78-88B58B093A63}" srcOrd="1" destOrd="0" presId="urn:microsoft.com/office/officeart/2005/8/layout/orgChart1"/>
    <dgm:cxn modelId="{DC2C80BE-A0D3-4E01-9CBA-2E113899F718}" type="presParOf" srcId="{24015A91-7EBB-4D62-A087-9173C2F993AA}" destId="{8C7F13F7-C6EE-42A1-857B-495613F7386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0D6194-B5BD-44BC-BDAC-13041E43205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ru-RU"/>
        </a:p>
      </dgm:t>
    </dgm:pt>
    <dgm:pt modelId="{22BD441A-7DA5-4432-B396-530E01F86F82}">
      <dgm:prSet/>
      <dgm:spPr/>
      <dgm:t>
        <a:bodyPr/>
        <a:lstStyle/>
        <a:p>
          <a:pPr rtl="0"/>
          <a:r>
            <a:rPr lang="ru-RU" dirty="0" smtClean="0"/>
            <a:t>1 закон - закон иерархического строения корковых зон. Соотношение первичных, вторичных и третичных зон коры, осуществляющих все более сложный синтез приходящей информации, является достаточно отчетливой иллюстрацией этого закона.</a:t>
          </a:r>
          <a:endParaRPr lang="ru-RU" dirty="0"/>
        </a:p>
      </dgm:t>
    </dgm:pt>
    <dgm:pt modelId="{69413CFF-C115-46EC-A2B2-840B425F523F}" type="parTrans" cxnId="{87FD409B-15DF-49EA-8D07-97589D180227}">
      <dgm:prSet/>
      <dgm:spPr/>
      <dgm:t>
        <a:bodyPr/>
        <a:lstStyle/>
        <a:p>
          <a:endParaRPr lang="ru-RU"/>
        </a:p>
      </dgm:t>
    </dgm:pt>
    <dgm:pt modelId="{2693BD1F-D8BD-46DD-A741-2F519561E7C1}" type="sibTrans" cxnId="{87FD409B-15DF-49EA-8D07-97589D180227}">
      <dgm:prSet/>
      <dgm:spPr/>
      <dgm:t>
        <a:bodyPr/>
        <a:lstStyle/>
        <a:p>
          <a:endParaRPr lang="ru-RU"/>
        </a:p>
      </dgm:t>
    </dgm:pt>
    <dgm:pt modelId="{E0B8DCF0-15AF-4496-9672-C5EAB02949AE}">
      <dgm:prSet/>
      <dgm:spPr/>
      <dgm:t>
        <a:bodyPr/>
        <a:lstStyle/>
        <a:p>
          <a:pPr rtl="0"/>
          <a:r>
            <a:rPr lang="ru-RU" smtClean="0"/>
            <a:t>2 закон - закон убывающей специфичности иерархически построенных зон коры. </a:t>
          </a:r>
          <a:endParaRPr lang="ru-RU"/>
        </a:p>
      </dgm:t>
    </dgm:pt>
    <dgm:pt modelId="{5D43625B-E529-4AAA-824D-1823CBFCE486}" type="parTrans" cxnId="{B42E83FA-9F57-4015-AAB8-5AF8A7601738}">
      <dgm:prSet/>
      <dgm:spPr/>
      <dgm:t>
        <a:bodyPr/>
        <a:lstStyle/>
        <a:p>
          <a:endParaRPr lang="ru-RU"/>
        </a:p>
      </dgm:t>
    </dgm:pt>
    <dgm:pt modelId="{E3992F3B-F752-4E69-A634-00E9E7776FC6}" type="sibTrans" cxnId="{B42E83FA-9F57-4015-AAB8-5AF8A7601738}">
      <dgm:prSet/>
      <dgm:spPr/>
      <dgm:t>
        <a:bodyPr/>
        <a:lstStyle/>
        <a:p>
          <a:endParaRPr lang="ru-RU"/>
        </a:p>
      </dgm:t>
    </dgm:pt>
    <dgm:pt modelId="{7D1E8AEA-3786-496D-8329-B9A0430C5114}">
      <dgm:prSet/>
      <dgm:spPr/>
      <dgm:t>
        <a:bodyPr/>
        <a:lstStyle/>
        <a:p>
          <a:pPr rtl="0"/>
          <a:r>
            <a:rPr lang="ru-RU" smtClean="0"/>
            <a:t>3 закон - закон прогрессивной литерализации функций, т.е. связи функций с определенным полушарием мозга по мере перехода от первичных зон коры к вторичным и затем третичным зонам.</a:t>
          </a:r>
          <a:endParaRPr lang="ru-RU"/>
        </a:p>
      </dgm:t>
    </dgm:pt>
    <dgm:pt modelId="{439692ED-58A2-44D5-A552-8E83F2D27061}" type="parTrans" cxnId="{A4ABFCED-7CDE-41B3-BD71-4E7747FEB2D5}">
      <dgm:prSet/>
      <dgm:spPr/>
      <dgm:t>
        <a:bodyPr/>
        <a:lstStyle/>
        <a:p>
          <a:endParaRPr lang="ru-RU"/>
        </a:p>
      </dgm:t>
    </dgm:pt>
    <dgm:pt modelId="{1D1778B2-837A-4819-9242-922F95B0DFEB}" type="sibTrans" cxnId="{A4ABFCED-7CDE-41B3-BD71-4E7747FEB2D5}">
      <dgm:prSet/>
      <dgm:spPr/>
      <dgm:t>
        <a:bodyPr/>
        <a:lstStyle/>
        <a:p>
          <a:endParaRPr lang="ru-RU"/>
        </a:p>
      </dgm:t>
    </dgm:pt>
    <dgm:pt modelId="{70C18E7D-F9C5-4D1D-B55F-50D14D64B543}" type="pres">
      <dgm:prSet presAssocID="{550D6194-B5BD-44BC-BDAC-13041E432052}" presName="linear" presStyleCnt="0">
        <dgm:presLayoutVars>
          <dgm:animLvl val="lvl"/>
          <dgm:resizeHandles val="exact"/>
        </dgm:presLayoutVars>
      </dgm:prSet>
      <dgm:spPr/>
      <dgm:t>
        <a:bodyPr/>
        <a:lstStyle/>
        <a:p>
          <a:endParaRPr lang="ru-RU"/>
        </a:p>
      </dgm:t>
    </dgm:pt>
    <dgm:pt modelId="{4D3539AD-8F35-40EA-9A9A-FF7F1B052CD4}" type="pres">
      <dgm:prSet presAssocID="{22BD441A-7DA5-4432-B396-530E01F86F82}" presName="parentText" presStyleLbl="node1" presStyleIdx="0" presStyleCnt="3">
        <dgm:presLayoutVars>
          <dgm:chMax val="0"/>
          <dgm:bulletEnabled val="1"/>
        </dgm:presLayoutVars>
      </dgm:prSet>
      <dgm:spPr/>
      <dgm:t>
        <a:bodyPr/>
        <a:lstStyle/>
        <a:p>
          <a:endParaRPr lang="ru-RU"/>
        </a:p>
      </dgm:t>
    </dgm:pt>
    <dgm:pt modelId="{F4B8864B-1318-4D6B-A02A-B3EE431A0208}" type="pres">
      <dgm:prSet presAssocID="{2693BD1F-D8BD-46DD-A741-2F519561E7C1}" presName="spacer" presStyleCnt="0"/>
      <dgm:spPr/>
    </dgm:pt>
    <dgm:pt modelId="{B46F9C09-C900-4D66-B3A5-6F1B433EADBC}" type="pres">
      <dgm:prSet presAssocID="{E0B8DCF0-15AF-4496-9672-C5EAB02949AE}" presName="parentText" presStyleLbl="node1" presStyleIdx="1" presStyleCnt="3">
        <dgm:presLayoutVars>
          <dgm:chMax val="0"/>
          <dgm:bulletEnabled val="1"/>
        </dgm:presLayoutVars>
      </dgm:prSet>
      <dgm:spPr/>
      <dgm:t>
        <a:bodyPr/>
        <a:lstStyle/>
        <a:p>
          <a:endParaRPr lang="ru-RU"/>
        </a:p>
      </dgm:t>
    </dgm:pt>
    <dgm:pt modelId="{3B11DB32-B04A-45ED-AAA2-AC6495BB052A}" type="pres">
      <dgm:prSet presAssocID="{E3992F3B-F752-4E69-A634-00E9E7776FC6}" presName="spacer" presStyleCnt="0"/>
      <dgm:spPr/>
    </dgm:pt>
    <dgm:pt modelId="{DE0349AB-C016-448B-A766-0E1C0E0EB02F}" type="pres">
      <dgm:prSet presAssocID="{7D1E8AEA-3786-496D-8329-B9A0430C5114}" presName="parentText" presStyleLbl="node1" presStyleIdx="2" presStyleCnt="3">
        <dgm:presLayoutVars>
          <dgm:chMax val="0"/>
          <dgm:bulletEnabled val="1"/>
        </dgm:presLayoutVars>
      </dgm:prSet>
      <dgm:spPr/>
      <dgm:t>
        <a:bodyPr/>
        <a:lstStyle/>
        <a:p>
          <a:endParaRPr lang="ru-RU"/>
        </a:p>
      </dgm:t>
    </dgm:pt>
  </dgm:ptLst>
  <dgm:cxnLst>
    <dgm:cxn modelId="{A4ABFCED-7CDE-41B3-BD71-4E7747FEB2D5}" srcId="{550D6194-B5BD-44BC-BDAC-13041E432052}" destId="{7D1E8AEA-3786-496D-8329-B9A0430C5114}" srcOrd="2" destOrd="0" parTransId="{439692ED-58A2-44D5-A552-8E83F2D27061}" sibTransId="{1D1778B2-837A-4819-9242-922F95B0DFEB}"/>
    <dgm:cxn modelId="{87FD409B-15DF-49EA-8D07-97589D180227}" srcId="{550D6194-B5BD-44BC-BDAC-13041E432052}" destId="{22BD441A-7DA5-4432-B396-530E01F86F82}" srcOrd="0" destOrd="0" parTransId="{69413CFF-C115-46EC-A2B2-840B425F523F}" sibTransId="{2693BD1F-D8BD-46DD-A741-2F519561E7C1}"/>
    <dgm:cxn modelId="{B42E83FA-9F57-4015-AAB8-5AF8A7601738}" srcId="{550D6194-B5BD-44BC-BDAC-13041E432052}" destId="{E0B8DCF0-15AF-4496-9672-C5EAB02949AE}" srcOrd="1" destOrd="0" parTransId="{5D43625B-E529-4AAA-824D-1823CBFCE486}" sibTransId="{E3992F3B-F752-4E69-A634-00E9E7776FC6}"/>
    <dgm:cxn modelId="{F62A5D1E-ED2A-4436-922B-4922CDBDD9F0}" type="presOf" srcId="{7D1E8AEA-3786-496D-8329-B9A0430C5114}" destId="{DE0349AB-C016-448B-A766-0E1C0E0EB02F}" srcOrd="0" destOrd="0" presId="urn:microsoft.com/office/officeart/2005/8/layout/vList2"/>
    <dgm:cxn modelId="{227C5FCC-806E-4237-832D-A60E60E4AE3A}" type="presOf" srcId="{22BD441A-7DA5-4432-B396-530E01F86F82}" destId="{4D3539AD-8F35-40EA-9A9A-FF7F1B052CD4}" srcOrd="0" destOrd="0" presId="urn:microsoft.com/office/officeart/2005/8/layout/vList2"/>
    <dgm:cxn modelId="{060F4896-76CF-4B3C-91C5-955A85FE1851}" type="presOf" srcId="{550D6194-B5BD-44BC-BDAC-13041E432052}" destId="{70C18E7D-F9C5-4D1D-B55F-50D14D64B543}" srcOrd="0" destOrd="0" presId="urn:microsoft.com/office/officeart/2005/8/layout/vList2"/>
    <dgm:cxn modelId="{69987BEF-342E-49C5-81C6-CE8484470E9F}" type="presOf" srcId="{E0B8DCF0-15AF-4496-9672-C5EAB02949AE}" destId="{B46F9C09-C900-4D66-B3A5-6F1B433EADBC}" srcOrd="0" destOrd="0" presId="urn:microsoft.com/office/officeart/2005/8/layout/vList2"/>
    <dgm:cxn modelId="{F6567509-6841-4DE0-9A51-A3B3B31EC86F}" type="presParOf" srcId="{70C18E7D-F9C5-4D1D-B55F-50D14D64B543}" destId="{4D3539AD-8F35-40EA-9A9A-FF7F1B052CD4}" srcOrd="0" destOrd="0" presId="urn:microsoft.com/office/officeart/2005/8/layout/vList2"/>
    <dgm:cxn modelId="{C785CDDC-313B-4EEE-9EEA-2142D2A3C929}" type="presParOf" srcId="{70C18E7D-F9C5-4D1D-B55F-50D14D64B543}" destId="{F4B8864B-1318-4D6B-A02A-B3EE431A0208}" srcOrd="1" destOrd="0" presId="urn:microsoft.com/office/officeart/2005/8/layout/vList2"/>
    <dgm:cxn modelId="{CAB39EE3-0876-4720-A0D9-F7A9DD6498C5}" type="presParOf" srcId="{70C18E7D-F9C5-4D1D-B55F-50D14D64B543}" destId="{B46F9C09-C900-4D66-B3A5-6F1B433EADBC}" srcOrd="2" destOrd="0" presId="urn:microsoft.com/office/officeart/2005/8/layout/vList2"/>
    <dgm:cxn modelId="{0591851B-2AF5-495A-89BE-7618290AC3F3}" type="presParOf" srcId="{70C18E7D-F9C5-4D1D-B55F-50D14D64B543}" destId="{3B11DB32-B04A-45ED-AAA2-AC6495BB052A}" srcOrd="3" destOrd="0" presId="urn:microsoft.com/office/officeart/2005/8/layout/vList2"/>
    <dgm:cxn modelId="{7CC12F66-2D00-4716-9A6E-FF8181E7500D}" type="presParOf" srcId="{70C18E7D-F9C5-4D1D-B55F-50D14D64B543}" destId="{DE0349AB-C016-448B-A766-0E1C0E0EB02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478F0-3F9F-4321-92D9-00A4D2F2E749}">
      <dsp:nvSpPr>
        <dsp:cNvPr id="0" name=""/>
        <dsp:cNvSpPr/>
      </dsp:nvSpPr>
      <dsp:spPr>
        <a:xfrm>
          <a:off x="0" y="76577"/>
          <a:ext cx="8507288" cy="7547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Сравнительно-анатомические наблюдения;</a:t>
          </a:r>
          <a:endParaRPr lang="ru-RU" sz="1900" kern="1200" dirty="0"/>
        </a:p>
      </dsp:txBody>
      <dsp:txXfrm>
        <a:off x="36845" y="113422"/>
        <a:ext cx="8433598" cy="681087"/>
      </dsp:txXfrm>
    </dsp:sp>
    <dsp:sp modelId="{238F0DB4-B4CA-43B7-ADA4-4AFD2EB1823C}">
      <dsp:nvSpPr>
        <dsp:cNvPr id="0" name=""/>
        <dsp:cNvSpPr/>
      </dsp:nvSpPr>
      <dsp:spPr>
        <a:xfrm>
          <a:off x="0" y="886075"/>
          <a:ext cx="8507288" cy="754777"/>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Метод выключения ограниченных участков мозга и клинические наблюдения над изменением поведения больных с локальными поражениями мозга;</a:t>
          </a:r>
          <a:endParaRPr lang="ru-RU" sz="1900" kern="1200" dirty="0"/>
        </a:p>
      </dsp:txBody>
      <dsp:txXfrm>
        <a:off x="36845" y="922920"/>
        <a:ext cx="8433598" cy="681087"/>
      </dsp:txXfrm>
    </dsp:sp>
    <dsp:sp modelId="{EFF5432E-120F-494D-BE43-DF49ECDF8986}">
      <dsp:nvSpPr>
        <dsp:cNvPr id="0" name=""/>
        <dsp:cNvSpPr/>
      </dsp:nvSpPr>
      <dsp:spPr>
        <a:xfrm>
          <a:off x="0" y="1695573"/>
          <a:ext cx="8507288" cy="754777"/>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Физиологический метод раздражений отдельных участков мозга. </a:t>
          </a:r>
          <a:endParaRPr lang="ru-RU" sz="1900" kern="1200" dirty="0"/>
        </a:p>
      </dsp:txBody>
      <dsp:txXfrm>
        <a:off x="36845" y="1732418"/>
        <a:ext cx="8433598"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E1A0-49A3-4D3D-839B-66A9F84A4657}">
      <dsp:nvSpPr>
        <dsp:cNvPr id="0" name=""/>
        <dsp:cNvSpPr/>
      </dsp:nvSpPr>
      <dsp:spPr>
        <a:xfrm>
          <a:off x="2177818" y="45988"/>
          <a:ext cx="2207434" cy="2207434"/>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ru-RU" sz="1500" kern="1200" smtClean="0"/>
            <a:t>Непосредственное раздражение коры ГМ;</a:t>
          </a:r>
          <a:endParaRPr lang="ru-RU" sz="1500" kern="1200"/>
        </a:p>
      </dsp:txBody>
      <dsp:txXfrm>
        <a:off x="2472143" y="432289"/>
        <a:ext cx="1618785" cy="993345"/>
      </dsp:txXfrm>
    </dsp:sp>
    <dsp:sp modelId="{24EECA68-2478-43BA-8906-1D200A538FB0}">
      <dsp:nvSpPr>
        <dsp:cNvPr id="0" name=""/>
        <dsp:cNvSpPr/>
      </dsp:nvSpPr>
      <dsp:spPr>
        <a:xfrm>
          <a:off x="2974334" y="1425634"/>
          <a:ext cx="2207434" cy="2207434"/>
        </a:xfrm>
        <a:prstGeom prst="ellipse">
          <a:avLst/>
        </a:prstGeom>
        <a:solidFill>
          <a:schemeClr val="accent5">
            <a:alpha val="50000"/>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ru-RU" sz="1500" kern="1200" smtClean="0"/>
            <a:t>Непрямая стимуляция коры ГМ;</a:t>
          </a:r>
          <a:endParaRPr lang="ru-RU" sz="1500" kern="1200"/>
        </a:p>
      </dsp:txBody>
      <dsp:txXfrm>
        <a:off x="3649441" y="1995888"/>
        <a:ext cx="1324460" cy="1214088"/>
      </dsp:txXfrm>
    </dsp:sp>
    <dsp:sp modelId="{7D991558-1E55-40DF-BFEB-B06A785A9C23}">
      <dsp:nvSpPr>
        <dsp:cNvPr id="0" name=""/>
        <dsp:cNvSpPr/>
      </dsp:nvSpPr>
      <dsp:spPr>
        <a:xfrm>
          <a:off x="1381303" y="1425634"/>
          <a:ext cx="2207434" cy="2207434"/>
        </a:xfrm>
        <a:prstGeom prst="ellipse">
          <a:avLst/>
        </a:prstGeom>
        <a:solidFill>
          <a:schemeClr val="accent5">
            <a:alpha val="50000"/>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ru-RU" sz="1500" kern="1200" smtClean="0"/>
            <a:t>Анализ функций отдельных нейронов.</a:t>
          </a:r>
          <a:endParaRPr lang="ru-RU" sz="1500" kern="1200"/>
        </a:p>
      </dsp:txBody>
      <dsp:txXfrm>
        <a:off x="1589169" y="1995888"/>
        <a:ext cx="1324460" cy="1214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478F0-3F9F-4321-92D9-00A4D2F2E749}">
      <dsp:nvSpPr>
        <dsp:cNvPr id="0" name=""/>
        <dsp:cNvSpPr/>
      </dsp:nvSpPr>
      <dsp:spPr>
        <a:xfrm>
          <a:off x="0" y="226809"/>
          <a:ext cx="8712968" cy="7945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Сравнительно-анатомические наблюдения;</a:t>
          </a:r>
          <a:endParaRPr lang="ru-RU" sz="2000" kern="1200" dirty="0"/>
        </a:p>
      </dsp:txBody>
      <dsp:txXfrm>
        <a:off x="38784" y="265593"/>
        <a:ext cx="8635400" cy="716935"/>
      </dsp:txXfrm>
    </dsp:sp>
    <dsp:sp modelId="{238F0DB4-B4CA-43B7-ADA4-4AFD2EB1823C}">
      <dsp:nvSpPr>
        <dsp:cNvPr id="0" name=""/>
        <dsp:cNvSpPr/>
      </dsp:nvSpPr>
      <dsp:spPr>
        <a:xfrm>
          <a:off x="0" y="1078912"/>
          <a:ext cx="8712968" cy="794503"/>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Метод выключения ограниченных участков мозга и клинические наблюдения над изменением поведения больных с локальными поражениями мозга;</a:t>
          </a:r>
          <a:endParaRPr lang="ru-RU" sz="2000" kern="1200" dirty="0"/>
        </a:p>
      </dsp:txBody>
      <dsp:txXfrm>
        <a:off x="38784" y="1117696"/>
        <a:ext cx="8635400" cy="716935"/>
      </dsp:txXfrm>
    </dsp:sp>
    <dsp:sp modelId="{BF1D2916-9B6F-4E50-87CB-B64FA87319A8}">
      <dsp:nvSpPr>
        <dsp:cNvPr id="0" name=""/>
        <dsp:cNvSpPr/>
      </dsp:nvSpPr>
      <dsp:spPr>
        <a:xfrm>
          <a:off x="0" y="1931015"/>
          <a:ext cx="8712968" cy="794503"/>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Физиологический метод раздражений отдельных участков мозга. </a:t>
          </a:r>
          <a:endParaRPr lang="ru-RU" sz="2000" kern="1200" dirty="0"/>
        </a:p>
      </dsp:txBody>
      <dsp:txXfrm>
        <a:off x="38784" y="1969799"/>
        <a:ext cx="8635400"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260DE-E51C-4189-8810-8A60C486A437}">
      <dsp:nvSpPr>
        <dsp:cNvPr id="0" name=""/>
        <dsp:cNvSpPr/>
      </dsp:nvSpPr>
      <dsp:spPr>
        <a:xfrm>
          <a:off x="597" y="239987"/>
          <a:ext cx="2599791" cy="1299895"/>
        </a:xfrm>
        <a:prstGeom prst="rect">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b="1" kern="1200" dirty="0" smtClean="0"/>
            <a:t>Блок регуляции тонуса и бодрствования.</a:t>
          </a:r>
          <a:endParaRPr lang="ru-RU" sz="1800" b="1" kern="1200" dirty="0"/>
        </a:p>
      </dsp:txBody>
      <dsp:txXfrm>
        <a:off x="597" y="239987"/>
        <a:ext cx="2599791" cy="1299895"/>
      </dsp:txXfrm>
    </dsp:sp>
    <dsp:sp modelId="{3EC3F841-517F-438E-A8D4-4C790A338917}">
      <dsp:nvSpPr>
        <dsp:cNvPr id="0" name=""/>
        <dsp:cNvSpPr/>
      </dsp:nvSpPr>
      <dsp:spPr>
        <a:xfrm>
          <a:off x="3146344" y="239987"/>
          <a:ext cx="2599791" cy="1299895"/>
        </a:xfrm>
        <a:prstGeom prst="rect">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b="1" kern="1200" dirty="0" smtClean="0"/>
            <a:t>Блок приема, обработки и хранения информации.</a:t>
          </a:r>
          <a:endParaRPr lang="ru-RU" sz="1800" b="1" kern="1200" dirty="0"/>
        </a:p>
      </dsp:txBody>
      <dsp:txXfrm>
        <a:off x="3146344" y="239987"/>
        <a:ext cx="2599791" cy="1299895"/>
      </dsp:txXfrm>
    </dsp:sp>
    <dsp:sp modelId="{A97EBF05-D272-4AFF-B55C-4C61454D8272}">
      <dsp:nvSpPr>
        <dsp:cNvPr id="0" name=""/>
        <dsp:cNvSpPr/>
      </dsp:nvSpPr>
      <dsp:spPr>
        <a:xfrm>
          <a:off x="6292091" y="239987"/>
          <a:ext cx="2599791" cy="1299895"/>
        </a:xfrm>
        <a:prstGeom prst="rect">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b="1" kern="1200" dirty="0" smtClean="0"/>
            <a:t>Блок программирования, регуляции и контроля сложных форм деятельности.</a:t>
          </a:r>
          <a:endParaRPr lang="ru-RU" sz="1800" b="1" kern="1200" dirty="0"/>
        </a:p>
      </dsp:txBody>
      <dsp:txXfrm>
        <a:off x="6292091" y="239987"/>
        <a:ext cx="2599791" cy="1299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539AD-8F35-40EA-9A9A-FF7F1B052CD4}">
      <dsp:nvSpPr>
        <dsp:cNvPr id="0" name=""/>
        <dsp:cNvSpPr/>
      </dsp:nvSpPr>
      <dsp:spPr>
        <a:xfrm>
          <a:off x="0" y="40817"/>
          <a:ext cx="8229600" cy="128465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 закон - закон иерархического строения корковых зон. Соотношение первичных, вторичных и третичных зон коры, осуществляющих все более сложный синтез приходящей информации, является достаточно отчетливой иллюстрацией этого закона.</a:t>
          </a:r>
          <a:endParaRPr lang="ru-RU" sz="1800" kern="1200" dirty="0"/>
        </a:p>
      </dsp:txBody>
      <dsp:txXfrm>
        <a:off x="62712" y="103529"/>
        <a:ext cx="8104176" cy="1159235"/>
      </dsp:txXfrm>
    </dsp:sp>
    <dsp:sp modelId="{B46F9C09-C900-4D66-B3A5-6F1B433EADBC}">
      <dsp:nvSpPr>
        <dsp:cNvPr id="0" name=""/>
        <dsp:cNvSpPr/>
      </dsp:nvSpPr>
      <dsp:spPr>
        <a:xfrm>
          <a:off x="0" y="1377317"/>
          <a:ext cx="8229600" cy="128465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2 закон - закон убывающей специфичности иерархически построенных зон коры. </a:t>
          </a:r>
          <a:endParaRPr lang="ru-RU" sz="1800" kern="1200"/>
        </a:p>
      </dsp:txBody>
      <dsp:txXfrm>
        <a:off x="62712" y="1440029"/>
        <a:ext cx="8104176" cy="1159235"/>
      </dsp:txXfrm>
    </dsp:sp>
    <dsp:sp modelId="{DE0349AB-C016-448B-A766-0E1C0E0EB02F}">
      <dsp:nvSpPr>
        <dsp:cNvPr id="0" name=""/>
        <dsp:cNvSpPr/>
      </dsp:nvSpPr>
      <dsp:spPr>
        <a:xfrm>
          <a:off x="0" y="2713817"/>
          <a:ext cx="8229600" cy="128465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3 закон - закон прогрессивной литерализации функций, т.е. связи функций с определенным полушарием мозга по мере перехода от первичных зон коры к вторичным и затем третичным зонам.</a:t>
          </a:r>
          <a:endParaRPr lang="ru-RU" sz="1800" kern="1200"/>
        </a:p>
      </dsp:txBody>
      <dsp:txXfrm>
        <a:off x="62712" y="2776529"/>
        <a:ext cx="8104176" cy="1159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8C88F-2A8F-4FE9-AD53-A1F5201590D3}" type="datetimeFigureOut">
              <a:rPr lang="ru-RU" smtClean="0"/>
              <a:t>26.10.2017</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E96C0-8E00-4AA9-A6EA-0D98B0747E94}" type="slidenum">
              <a:rPr lang="ru-RU" smtClean="0"/>
              <a:t>‹#›</a:t>
            </a:fld>
            <a:endParaRPr lang="ru-RU"/>
          </a:p>
        </p:txBody>
      </p:sp>
    </p:spTree>
    <p:extLst>
      <p:ext uri="{BB962C8B-B14F-4D97-AF65-F5344CB8AC3E}">
        <p14:creationId xmlns:p14="http://schemas.microsoft.com/office/powerpoint/2010/main" val="348042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Мозг как орган психической деятельности в настоящее время стал средоточием научных интересов ряда дисциплин.</a:t>
            </a:r>
          </a:p>
          <a:p>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Как построен мозг человека, который, позволяет существовать сложнейшим формам отражения действительности, и какова его функциональная организация?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Какие аппараты мозга обеспечивают возникновение специфических потребностей и намерений, отличающих человека от животного?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Как организованы нервные процессы, связанные с получением, переработкой и хранением информации, поступающей из внешнего мира? </a:t>
            </a:r>
            <a:endParaRPr lang="ru-RU" sz="1200" kern="1200" dirty="0" smtClean="0">
              <a:solidFill>
                <a:schemeClr val="tx1"/>
              </a:solidFill>
              <a:effectLst/>
              <a:latin typeface="+mn-lt"/>
              <a:ea typeface="+mn-ea"/>
              <a:cs typeface="+mn-cs"/>
            </a:endParaRPr>
          </a:p>
          <a:p>
            <a:pPr marL="171450" indent="-171450">
              <a:buFontTx/>
              <a:buChar char="-"/>
            </a:pPr>
            <a:r>
              <a:rPr lang="ru-RU" sz="1200" b="1" kern="1200" dirty="0" smtClean="0">
                <a:solidFill>
                  <a:schemeClr val="tx1"/>
                </a:solidFill>
                <a:effectLst/>
                <a:latin typeface="+mn-lt"/>
                <a:ea typeface="+mn-ea"/>
                <a:cs typeface="+mn-cs"/>
              </a:rPr>
              <a:t>Чем обеспечиваются программирование, регуляция и контроль наиболее сложных форм сознательной деятельности, направленной на достижение целей, осуществление намерений и реализацию планов?</a:t>
            </a:r>
          </a:p>
          <a:p>
            <a:pPr marL="0" indent="0">
              <a:buFontTx/>
              <a:buNone/>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Очевидно, что замыслы и намерения человека, когнитивные схемы и реализующие их алгоритмы не должны оставаться вне сферы научного знания и что лежащие в их основе механизмы могут и должны стать предметом такого же анализа и научного объяснения, как и все другие явления и связи объективного мира.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Подлинный прогресс в науке о мозге должен опираться не на логические схемы, а на реальные факты, реальные достижения, на результаты кропотливых наблюдений, относящихся к разным областям науки: морфологии и физиологии,   психологии и неврологии.</a:t>
            </a:r>
          </a:p>
          <a:p>
            <a:r>
              <a:rPr lang="ru-RU" sz="1200" kern="1200" dirty="0" smtClean="0">
                <a:solidFill>
                  <a:schemeClr val="tx1"/>
                </a:solidFill>
                <a:effectLst/>
                <a:latin typeface="+mn-lt"/>
                <a:ea typeface="+mn-ea"/>
                <a:cs typeface="+mn-cs"/>
              </a:rPr>
              <a:t>Факты, которые позволили бы подойти к решению этих вопросов и создать основы учения о мозге как органе конкретной психической деятельности, постепенно накапливались различными областями науки.</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Подход к анализу этих фактов наметился благодаря успехам современной научной психологии, описавшей строение человеческой деятельности и вплотную подошедшей к анализу функциональной структуры восприятия и памяти, мышления и речи, движения и действия и процессов их формирования в онтогенезе.</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Большое число фактов накопилось в современной неврологической и нейрохирургической клинике, где было детально изучено то, как нарушаются сложнейшие формы поведения при локальных поражениях мозга.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Решение этих вопросов существенно приблизилось созданием новой отрасли науки — </a:t>
            </a:r>
            <a:r>
              <a:rPr lang="ru-RU" sz="1200" b="1" kern="1200" dirty="0" smtClean="0">
                <a:solidFill>
                  <a:schemeClr val="tx1"/>
                </a:solidFill>
                <a:effectLst/>
                <a:latin typeface="+mn-lt"/>
                <a:ea typeface="+mn-ea"/>
                <a:cs typeface="+mn-cs"/>
              </a:rPr>
              <a:t>нейропсихологии</a:t>
            </a:r>
            <a:r>
              <a:rPr lang="ru-RU" sz="1200" kern="1200" dirty="0" smtClean="0">
                <a:solidFill>
                  <a:schemeClr val="tx1"/>
                </a:solidFill>
                <a:effectLst/>
                <a:latin typeface="+mn-lt"/>
                <a:ea typeface="+mn-ea"/>
                <a:cs typeface="+mn-cs"/>
              </a:rPr>
              <a:t>, которая впервые сделала целью научного исследования изучение роли отдельных систем головного мозга в осуществлении психической деятельности.</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Нейропсихология стала важной практической областью медицины, позволившей привлечь новые приемы с целью </a:t>
            </a:r>
            <a:r>
              <a:rPr lang="ru-RU" sz="1200" b="1" u="sng" kern="1200" dirty="0" smtClean="0">
                <a:solidFill>
                  <a:schemeClr val="tx1"/>
                </a:solidFill>
                <a:effectLst/>
                <a:latin typeface="+mn-lt"/>
                <a:ea typeface="+mn-ea"/>
                <a:cs typeface="+mn-cs"/>
              </a:rPr>
              <a:t>ранней и возможно более точной топической диагностики локальных поражений мозга и к научно обоснованному восстановлению функций.</a:t>
            </a:r>
          </a:p>
          <a:p>
            <a:r>
              <a:rPr lang="ru-RU" sz="1200" kern="1200" dirty="0" smtClean="0">
                <a:solidFill>
                  <a:schemeClr val="tx1"/>
                </a:solidFill>
                <a:effectLst/>
                <a:latin typeface="+mn-lt"/>
                <a:ea typeface="+mn-ea"/>
                <a:cs typeface="+mn-cs"/>
              </a:rPr>
              <a:t>Одновременно она явилась мощным импульсом к пересмотру основных представлений о внутреннем строении психологических процессов, важнейшим средством создания теории мозговых основ психической деятельности человека.</a:t>
            </a:r>
          </a:p>
          <a:p>
            <a:endParaRPr lang="ru-RU" sz="1200" kern="1200" dirty="0" smtClean="0">
              <a:solidFill>
                <a:schemeClr val="tx1"/>
              </a:solidFill>
              <a:effectLst/>
              <a:latin typeface="+mn-lt"/>
              <a:ea typeface="+mn-ea"/>
              <a:cs typeface="+mn-cs"/>
            </a:endParaRPr>
          </a:p>
          <a:p>
            <a:r>
              <a:rPr lang="ru-RU" sz="1200" b="0" i="0" u="none" strike="noStrike" kern="1200" baseline="0" dirty="0" smtClean="0">
                <a:solidFill>
                  <a:schemeClr val="tx1"/>
                </a:solidFill>
                <a:latin typeface="+mn-lt"/>
                <a:ea typeface="+mn-ea"/>
                <a:cs typeface="+mn-cs"/>
              </a:rPr>
              <a:t>Нейропсихология решает следующие Проблемы:</a:t>
            </a:r>
          </a:p>
          <a:p>
            <a:r>
              <a:rPr lang="ru-RU" sz="1200" b="0" i="0" u="none" strike="noStrike" kern="1200" baseline="0" dirty="0" smtClean="0">
                <a:solidFill>
                  <a:schemeClr val="tx1"/>
                </a:solidFill>
                <a:latin typeface="+mn-lt"/>
                <a:ea typeface="+mn-ea"/>
                <a:cs typeface="+mn-cs"/>
              </a:rPr>
              <a:t>- Топическая диагностика локальной мозговой патологии;</a:t>
            </a:r>
          </a:p>
          <a:p>
            <a:r>
              <a:rPr lang="ru-RU" sz="1200" b="0" i="0" u="none" strike="noStrike" kern="1200" baseline="0" dirty="0" smtClean="0">
                <a:solidFill>
                  <a:schemeClr val="tx1"/>
                </a:solidFill>
                <a:latin typeface="+mn-lt"/>
                <a:ea typeface="+mn-ea"/>
                <a:cs typeface="+mn-cs"/>
              </a:rPr>
              <a:t>- Восстановление высших психических функций в результате воздействия экзогенных, экзогенно-органических и </a:t>
            </a:r>
            <a:r>
              <a:rPr lang="ru-RU" sz="1200" b="1" i="0" u="none" strike="noStrike" kern="1200" baseline="0" dirty="0" smtClean="0">
                <a:solidFill>
                  <a:schemeClr val="tx1"/>
                </a:solidFill>
                <a:latin typeface="+mn-lt"/>
                <a:ea typeface="+mn-ea"/>
                <a:cs typeface="+mn-cs"/>
              </a:rPr>
              <a:t>???</a:t>
            </a:r>
            <a:r>
              <a:rPr lang="ru-RU" sz="1200" b="1" i="0" u="none" strike="noStrike" kern="1200" baseline="0" dirty="0" smtClean="0">
                <a:solidFill>
                  <a:srgbClr val="FF0000"/>
                </a:solidFill>
                <a:latin typeface="+mn-lt"/>
                <a:ea typeface="+mn-ea"/>
                <a:cs typeface="+mn-cs"/>
              </a:rPr>
              <a:t>атрофических??? </a:t>
            </a:r>
            <a:r>
              <a:rPr lang="ru-RU" sz="1200" b="0" i="0" u="none" strike="noStrike" kern="1200" baseline="0" dirty="0" smtClean="0">
                <a:solidFill>
                  <a:srgbClr val="FF0000"/>
                </a:solidFill>
                <a:latin typeface="+mn-lt"/>
                <a:ea typeface="+mn-ea"/>
                <a:cs typeface="+mn-cs"/>
              </a:rPr>
              <a:t>факторов.</a:t>
            </a:r>
            <a:endParaRPr lang="ru-RU" sz="1200" b="1" i="0" u="none" strike="noStrike" kern="1200" baseline="0" dirty="0" smtClean="0">
              <a:solidFill>
                <a:srgbClr val="FF0000"/>
              </a:solidFill>
              <a:latin typeface="+mn-lt"/>
              <a:ea typeface="+mn-ea"/>
              <a:cs typeface="+mn-cs"/>
            </a:endParaRPr>
          </a:p>
          <a:p>
            <a:r>
              <a:rPr lang="ru-RU" sz="1200" b="0" i="0" u="none" strike="noStrike" kern="1200" baseline="0" dirty="0" smtClean="0">
                <a:solidFill>
                  <a:schemeClr val="tx1"/>
                </a:solidFill>
                <a:latin typeface="+mn-lt"/>
                <a:ea typeface="+mn-ea"/>
                <a:cs typeface="+mn-cs"/>
              </a:rPr>
              <a:t>- Оценка состояния мозговых функций у больного в процессе фармакологического лекарственного воздействия на мозг;</a:t>
            </a:r>
          </a:p>
          <a:p>
            <a:r>
              <a:rPr lang="ru-RU" sz="1200" b="0" i="0" u="none" strike="noStrike" kern="1200" baseline="0" dirty="0" smtClean="0">
                <a:solidFill>
                  <a:schemeClr val="tx1"/>
                </a:solidFill>
                <a:latin typeface="+mn-lt"/>
                <a:ea typeface="+mn-ea"/>
                <a:cs typeface="+mn-cs"/>
              </a:rPr>
              <a:t>- Квалификация нейропсихологического синдрома с указанием фактора, лежащего в основе дефицитарности высших корковых функций. </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1</a:t>
            </a:fld>
            <a:endParaRPr lang="ru-RU"/>
          </a:p>
        </p:txBody>
      </p:sp>
    </p:spTree>
    <p:extLst>
      <p:ext uri="{BB962C8B-B14F-4D97-AF65-F5344CB8AC3E}">
        <p14:creationId xmlns:p14="http://schemas.microsoft.com/office/powerpoint/2010/main" val="152923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a:t>
            </a:r>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Высшие формы психических процессов имеют особенно сложное строение; они складываются в процессе онтогенеза, представляя собой сначала развернутые формы предметной деятельности, которые постепенно «свертываются» и приобретают характер внутренних, умственных, действий; как правило, они опираются на ряд внешних вспомогательных средств (язык, разрядная система счисления), сформировавшихся в процессе общественной истории, опосредствуются ими и без их участия не могут быть поняты, они всегда связаны с отражением внешнего мира в активной деятельности и при отвлечении от этого факта теряют всякое содержание.</a:t>
            </a:r>
          </a:p>
          <a:p>
            <a:r>
              <a:rPr lang="ru-RU" sz="1200" b="0" i="0" u="none" strike="noStrike" kern="1200" baseline="0" dirty="0" smtClean="0">
                <a:solidFill>
                  <a:schemeClr val="tx1"/>
                </a:solidFill>
                <a:latin typeface="+mn-lt"/>
                <a:ea typeface="+mn-ea"/>
                <a:cs typeface="+mn-cs"/>
              </a:rPr>
              <a:t>	Поэтому высшие психические функции как сложные функциональные системы не могут быть локализованы в узких зонах мозговой коры или в изолированных клеточных группах, а должны охватывать сложные системы совместно работающих зон, каждая из которых вносит свой вклад в осуществление сложных психических процессов и которые могут располагаться в совершенно различных, иногда далеко отстоящих друг от друга участках мозга.</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a:t>
            </a: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Высшие формы сознательной деятельности человека всегда опираются на внешние средства. Они оказываются существенными факторами установления функциональной связи между отдельными участками мозга — с их помощью те участки мозга, которые раньше работали самостоятельно, становятся звеньями единой функциональной системы.</a:t>
            </a:r>
          </a:p>
          <a:p>
            <a:r>
              <a:rPr lang="ru-RU" sz="1200" b="0" i="0" u="none" strike="noStrike" kern="1200" baseline="0" dirty="0" smtClean="0">
                <a:solidFill>
                  <a:schemeClr val="tx1"/>
                </a:solidFill>
                <a:latin typeface="+mn-lt"/>
                <a:ea typeface="+mn-ea"/>
                <a:cs typeface="+mn-cs"/>
              </a:rPr>
              <a:t>	Образно выражаясь, можно сказать, что исторически сформировавшиеся средства организации поведения человека завязывают новые «узлы» в его мозговой деятельности, и именно наличие таких функциональных «узлов», или, как некоторые называют их, «новых функциональных органов», является важнейшей чертой, отличающей функциональную организацию мозга человека от мозга животного. </a:t>
            </a:r>
          </a:p>
          <a:p>
            <a:r>
              <a:rPr lang="ru-RU" sz="1200" b="0" i="0" u="none" strike="noStrike" kern="1200" baseline="0" dirty="0" smtClean="0">
                <a:solidFill>
                  <a:schemeClr val="tx1"/>
                </a:solidFill>
                <a:latin typeface="+mn-lt"/>
                <a:ea typeface="+mn-ea"/>
                <a:cs typeface="+mn-cs"/>
              </a:rPr>
              <a:t>	Именно эту сторону построения функциональных систем человеческого мозга </a:t>
            </a:r>
            <a:r>
              <a:rPr lang="ru-RU" sz="1200" b="0" i="0" u="none" strike="noStrike" kern="1200" baseline="0" dirty="0" err="1" smtClean="0">
                <a:solidFill>
                  <a:schemeClr val="tx1"/>
                </a:solidFill>
                <a:latin typeface="+mn-lt"/>
                <a:ea typeface="+mn-ea"/>
                <a:cs typeface="+mn-cs"/>
              </a:rPr>
              <a:t>Л.С.Выготский</a:t>
            </a:r>
            <a:r>
              <a:rPr lang="ru-RU" sz="1200" b="0" i="0" u="none" strike="noStrike" kern="1200" baseline="0" dirty="0" smtClean="0">
                <a:solidFill>
                  <a:schemeClr val="tx1"/>
                </a:solidFill>
                <a:latin typeface="+mn-lt"/>
                <a:ea typeface="+mn-ea"/>
                <a:cs typeface="+mn-cs"/>
              </a:rPr>
              <a:t> называл принципом «</a:t>
            </a:r>
            <a:r>
              <a:rPr lang="ru-RU" sz="1200" b="0" i="0" u="none" strike="noStrike" kern="1200" baseline="0" dirty="0" err="1" smtClean="0">
                <a:solidFill>
                  <a:schemeClr val="tx1"/>
                </a:solidFill>
                <a:latin typeface="+mn-lt"/>
                <a:ea typeface="+mn-ea"/>
                <a:cs typeface="+mn-cs"/>
              </a:rPr>
              <a:t>экстракортикальной</a:t>
            </a:r>
            <a:r>
              <a:rPr lang="ru-RU" sz="1200" b="0" i="0" u="none" strike="noStrike" kern="1200" baseline="0" dirty="0" smtClean="0">
                <a:solidFill>
                  <a:schemeClr val="tx1"/>
                </a:solidFill>
                <a:latin typeface="+mn-lt"/>
                <a:ea typeface="+mn-ea"/>
                <a:cs typeface="+mn-cs"/>
              </a:rPr>
              <a:t>» организации сложных психических функций, имея в виду под этим не совсем обычным термином то обстоятельство, что формирование высших видов сознательной деятельности человека всегда осуществляется с опорой на ряд внешних вспомогательных орудий или средств.</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III</a:t>
            </a:r>
          </a:p>
          <a:p>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Локализация высших психических процессов в мозговой коре не является устойчивой, постоянной, она меняется как в процессе развития ребенка, так и на последовательных этапах упражнения. </a:t>
            </a:r>
          </a:p>
          <a:p>
            <a:r>
              <a:rPr lang="ru-RU" sz="1200" b="0" i="0" u="none" strike="noStrike" kern="1200" baseline="0" dirty="0" smtClean="0">
                <a:solidFill>
                  <a:schemeClr val="tx1"/>
                </a:solidFill>
                <a:latin typeface="+mn-lt"/>
                <a:ea typeface="+mn-ea"/>
                <a:cs typeface="+mn-cs"/>
              </a:rPr>
              <a:t>	Известно, что каждая сложная сознательная деятельность сначала носит развернутый характер и опирается на ряд внешних опорных средств и только затем постепенно сокращается и превращается в автоматизированный двигательный навык. Так, если на первых этапах письмо опирается на припоминание графического образа каждой буквы и осуществляется цепью изолированных двигательных импульсов, каждый из которых обеспечивает выполнение лишь одного элемента графической структуры, то впоследствии в результате упражнения такая структура процесса коренным образом меняется и письмо превращается в единую «кинетическую мелодию», не требующую специального припоминания зрительного образа изолированной буквы или отдельных двигательных импульсов для выполнения каждого штриха. Аналогичным образом развиваются и другие высшие психологические процессы.</a:t>
            </a:r>
          </a:p>
          <a:p>
            <a:r>
              <a:rPr lang="ru-RU" sz="1200" b="0" i="0" u="none" strike="noStrike" kern="1200" baseline="0" dirty="0" smtClean="0">
                <a:solidFill>
                  <a:schemeClr val="tx1"/>
                </a:solidFill>
                <a:latin typeface="+mn-lt"/>
                <a:ea typeface="+mn-ea"/>
                <a:cs typeface="+mn-cs"/>
              </a:rPr>
              <a:t>	В процессе такого развития меняется не только функциональная структура процесса, но и его мозговая локализация: участие слуховых и зрительных зон коры, обязательное на ранних этапах формирования некоторой деятельности, перестает быть необходимым на его поздних этапах, и та же деятельность начинает опираться на иную систему совместно работающих зон.</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IV</a:t>
            </a:r>
          </a:p>
          <a:p>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В процессе онтогенеза меняется не только структура высших психических процессов, но и их отношение друг к другу, иначе говоря, их «межфункциональная организация». Если на первых этапах развития сложная психическая деятельность имеет более элементарную основу и зависит от основной, «базальной», функции, то на дальнейших этапах развития она не только приобретает более сложную структуру, но и начинает осуществляться при ближайшем участии более высоких по своему строению форм деятельности.</a:t>
            </a:r>
          </a:p>
          <a:p>
            <a:r>
              <a:rPr lang="ru-RU" sz="1200" b="0" i="0" u="none" strike="noStrike" kern="1200" baseline="0" dirty="0" smtClean="0">
                <a:solidFill>
                  <a:schemeClr val="tx1"/>
                </a:solidFill>
                <a:latin typeface="+mn-lt"/>
                <a:ea typeface="+mn-ea"/>
                <a:cs typeface="+mn-cs"/>
              </a:rPr>
              <a:t>	Так, если маленький ребенок мыслит, опираясь на наглядные образы восприятия и памяти, иначе говоря, мыслит припоминая, то на более поздних этапах — юношеского или зрелого возраста — отвлеченное мышление с его операциями отвлечения и обобщения развивается настолько, что даже такие относительно простые процессы, как восприятие и память, превращаются в сложные формы познавательного анализа и синтеза, и человек теперь уже воспринимает и припоминает, размышляя.</a:t>
            </a:r>
          </a:p>
          <a:p>
            <a:r>
              <a:rPr lang="ru-RU" sz="1200" b="0" i="0" u="none" strike="noStrike" kern="1200" baseline="0" dirty="0" smtClean="0">
                <a:solidFill>
                  <a:schemeClr val="tx1"/>
                </a:solidFill>
                <a:latin typeface="+mn-lt"/>
                <a:ea typeface="+mn-ea"/>
                <a:cs typeface="+mn-cs"/>
              </a:rPr>
              <a:t>	Поэтому, поражение определенной области мозга в раннем детстве системно влияет на более высокие зоны коры, надстраивающиеся над ними, в то время как поражение той же области в зрелом возрасте влияет на более низкие зоны коры, которые теперь от них зависят </a:t>
            </a:r>
          </a:p>
        </p:txBody>
      </p:sp>
      <p:sp>
        <p:nvSpPr>
          <p:cNvPr id="4" name="Номер слайда 3"/>
          <p:cNvSpPr>
            <a:spLocks noGrp="1"/>
          </p:cNvSpPr>
          <p:nvPr>
            <p:ph type="sldNum" sz="quarter" idx="10"/>
          </p:nvPr>
        </p:nvSpPr>
        <p:spPr/>
        <p:txBody>
          <a:bodyPr/>
          <a:lstStyle/>
          <a:p>
            <a:fld id="{506E96C0-8E00-4AA9-A6EA-0D98B0747E94}" type="slidenum">
              <a:rPr lang="ru-RU" smtClean="0"/>
              <a:t>10</a:t>
            </a:fld>
            <a:endParaRPr lang="ru-RU"/>
          </a:p>
        </p:txBody>
      </p:sp>
    </p:spTree>
    <p:extLst>
      <p:ext uri="{BB962C8B-B14F-4D97-AF65-F5344CB8AC3E}">
        <p14:creationId xmlns:p14="http://schemas.microsoft.com/office/powerpoint/2010/main" val="310157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ru-RU" sz="1200" b="0" i="0" u="none" strike="noStrike" kern="1200" baseline="0" dirty="0" smtClean="0">
                <a:solidFill>
                  <a:schemeClr val="tx1"/>
                </a:solidFill>
                <a:latin typeface="+mn-lt"/>
                <a:ea typeface="+mn-ea"/>
                <a:cs typeface="+mn-cs"/>
              </a:rPr>
              <a:t>На примере  «апраксии» можно понять, что являясь признаком локального поражения мозга, этот симптом еще не говорит о локализации очага повреждения. </a:t>
            </a:r>
          </a:p>
          <a:p>
            <a:pPr marL="171450" indent="-171450">
              <a:buFont typeface="Arial" panose="020B0604020202020204" pitchFamily="34" charset="0"/>
              <a:buChar char="•"/>
            </a:pPr>
            <a:r>
              <a:rPr lang="ru-RU" sz="1200" b="0" i="0" u="none" strike="noStrike" kern="1200" baseline="0" dirty="0" smtClean="0">
                <a:solidFill>
                  <a:schemeClr val="tx1"/>
                </a:solidFill>
                <a:latin typeface="+mn-lt"/>
                <a:ea typeface="+mn-ea"/>
                <a:cs typeface="+mn-cs"/>
              </a:rPr>
              <a:t>Произвольное движение является сложнейшей функциональной системой, которая базируется на сохранности ряда факторов и опирается на совместную работу целого комплекса зон мозговой коры и подкорковых образований, причем каждая из этих зон вносит свой вклад в осуществление движения. </a:t>
            </a:r>
          </a:p>
          <a:p>
            <a:pPr marL="171450" indent="-171450">
              <a:buFont typeface="Arial" panose="020B0604020202020204" pitchFamily="34" charset="0"/>
              <a:buChar char="•"/>
            </a:pPr>
            <a:r>
              <a:rPr lang="ru-RU" sz="1200" b="0" i="0" u="none" strike="noStrike" kern="1200" baseline="0" dirty="0" smtClean="0">
                <a:solidFill>
                  <a:schemeClr val="tx1"/>
                </a:solidFill>
                <a:latin typeface="+mn-lt"/>
                <a:ea typeface="+mn-ea"/>
                <a:cs typeface="+mn-cs"/>
              </a:rPr>
              <a:t>Поэтому сложное предметное движение может нарушаться при поражении различных зон коры (или подкорковых образований), однако каждый раз оно будет нарушаться по-разному.</a:t>
            </a:r>
          </a:p>
          <a:p>
            <a:pPr marL="171450" indent="-171450">
              <a:buFont typeface="Arial" panose="020B0604020202020204" pitchFamily="34" charset="0"/>
              <a:buChar char="•"/>
            </a:pP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А значит, - понятия «локализация очага» и «локализация функции» не совпадают, и для того чтобы использовать метод локальных поражений мозга для заключения о мозговой организации функциональной системы, необходимо осуществить структурный анализ синдрома. Это и есть основной путь нейропсихологического исследования.</a:t>
            </a:r>
          </a:p>
        </p:txBody>
      </p:sp>
      <p:sp>
        <p:nvSpPr>
          <p:cNvPr id="4" name="Номер слайда 3"/>
          <p:cNvSpPr>
            <a:spLocks noGrp="1"/>
          </p:cNvSpPr>
          <p:nvPr>
            <p:ph type="sldNum" sz="quarter" idx="10"/>
          </p:nvPr>
        </p:nvSpPr>
        <p:spPr/>
        <p:txBody>
          <a:bodyPr/>
          <a:lstStyle/>
          <a:p>
            <a:fld id="{506E96C0-8E00-4AA9-A6EA-0D98B0747E94}" type="slidenum">
              <a:rPr lang="ru-RU" smtClean="0"/>
              <a:t>11</a:t>
            </a:fld>
            <a:endParaRPr lang="ru-RU"/>
          </a:p>
        </p:txBody>
      </p:sp>
    </p:spTree>
    <p:extLst>
      <p:ext uri="{BB962C8B-B14F-4D97-AF65-F5344CB8AC3E}">
        <p14:creationId xmlns:p14="http://schemas.microsoft.com/office/powerpoint/2010/main" val="245871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	Любая психическая деятельность человека является сложной функциональной системой, реализация которой обеспечивается целым комплексом совместно работающих аппаратов мозга, каждый из которых вносит свой вклад в обеспечение этой функциональной системы. Это практически означает, что функциональная система в целом может нарушаться при поражении большого числа зон, причем при различных по локализации поражениях она нарушается по-разному. </a:t>
            </a:r>
          </a:p>
          <a:p>
            <a:r>
              <a:rPr lang="ru-RU" sz="1200" b="0" i="0" u="none" strike="noStrike"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12</a:t>
            </a:fld>
            <a:endParaRPr lang="ru-RU"/>
          </a:p>
        </p:txBody>
      </p:sp>
    </p:spTree>
    <p:extLst>
      <p:ext uri="{BB962C8B-B14F-4D97-AF65-F5344CB8AC3E}">
        <p14:creationId xmlns:p14="http://schemas.microsoft.com/office/powerpoint/2010/main" val="169223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	Каждый из этих основных блоков имеет иерархическое строение и состоит по крайней мере из надстроенных друг над другом корковых зон трех типов: первичных (или проекционных), куда поступают импульсы с периферии или откуда направляются импульсы на периферию, вторичных (или </a:t>
            </a:r>
            <a:r>
              <a:rPr lang="ru-RU" sz="1200" b="0" i="0" u="none" strike="noStrike" kern="1200" baseline="0" dirty="0" err="1" smtClean="0">
                <a:solidFill>
                  <a:schemeClr val="tx1"/>
                </a:solidFill>
                <a:latin typeface="+mn-lt"/>
                <a:ea typeface="+mn-ea"/>
                <a:cs typeface="+mn-cs"/>
              </a:rPr>
              <a:t>проекционноассоциативных</a:t>
            </a:r>
            <a:r>
              <a:rPr lang="ru-RU" sz="1200" b="0" i="0" u="none" strike="noStrike" kern="1200" baseline="0" dirty="0" smtClean="0">
                <a:solidFill>
                  <a:schemeClr val="tx1"/>
                </a:solidFill>
                <a:latin typeface="+mn-lt"/>
                <a:ea typeface="+mn-ea"/>
                <a:cs typeface="+mn-cs"/>
              </a:rPr>
              <a:t>), где происходит переработка получаемой информации или подготовка соответствующих программ, и, наконец, третичных (или зон перекрытия), которые являются наиболее поздно развивающимися аппаратами больших полушарий и которые у человека обеспечивают наиболее сложные формы психической деятельности, требующие совместного участия многих зон мозговой коры.</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13</a:t>
            </a:fld>
            <a:endParaRPr lang="ru-RU"/>
          </a:p>
        </p:txBody>
      </p:sp>
    </p:spTree>
    <p:extLst>
      <p:ext uri="{BB962C8B-B14F-4D97-AF65-F5344CB8AC3E}">
        <p14:creationId xmlns:p14="http://schemas.microsoft.com/office/powerpoint/2010/main" val="328887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	В стволовых отделах головного мозга находится особое нервное образование, называемое ретикулярной формацией, которое приспособлено к тому, чтобы осуществлять роль механизма, регулирующего состояния мозговой коры, т. е. способно изменять ее тонус и обеспечивать ее бодрствование.</a:t>
            </a:r>
          </a:p>
          <a:p>
            <a:r>
              <a:rPr lang="ru-RU" sz="1200" b="0" i="0" u="none" strike="noStrike" kern="1200" baseline="0" dirty="0" smtClean="0">
                <a:solidFill>
                  <a:schemeClr val="tx1"/>
                </a:solidFill>
                <a:latin typeface="+mn-lt"/>
                <a:ea typeface="+mn-ea"/>
                <a:cs typeface="+mn-cs"/>
              </a:rPr>
              <a:t>	Оно построено по типу нервной сети, в которую вкраплены тела нервных клеток, соединяющихся друг с другом короткими отростками. По его сети, распространяется возбуждение, постепенно меняя свой уровень и, таким образом, модулируя состояние всего нервного аппарата.</a:t>
            </a:r>
          </a:p>
          <a:p>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	Одни из волокон ретикулярной формации направляются вверх, оканчиваясь в расположенных выше нервных образованиях — </a:t>
            </a:r>
            <a:r>
              <a:rPr lang="ru-RU" sz="1200" b="1" i="0" u="none" strike="noStrike" kern="1200" baseline="0" dirty="0" smtClean="0">
                <a:solidFill>
                  <a:schemeClr val="tx1"/>
                </a:solidFill>
                <a:latin typeface="+mn-lt"/>
                <a:ea typeface="+mn-ea"/>
                <a:cs typeface="+mn-cs"/>
              </a:rPr>
              <a:t>зрительном бугре, хвостатом теле, древней и новой коре</a:t>
            </a:r>
            <a:r>
              <a:rPr lang="ru-RU" sz="1200" b="0" i="0" u="none" strike="noStrike" kern="1200" baseline="0" dirty="0" smtClean="0">
                <a:solidFill>
                  <a:schemeClr val="tx1"/>
                </a:solidFill>
                <a:latin typeface="+mn-lt"/>
                <a:ea typeface="+mn-ea"/>
                <a:cs typeface="+mn-cs"/>
              </a:rPr>
              <a:t>. Эти связи были названы восходящей ретикулярной системой. Как обнаружили последующие наблюдения, она играет решающую роль в активации коры, в регуляции ее активности.</a:t>
            </a:r>
          </a:p>
          <a:p>
            <a:r>
              <a:rPr lang="ru-RU" sz="1200" b="0" i="0" u="none" strike="noStrike" kern="1200" baseline="0" dirty="0" smtClean="0">
                <a:solidFill>
                  <a:schemeClr val="tx1"/>
                </a:solidFill>
                <a:latin typeface="+mn-lt"/>
                <a:ea typeface="+mn-ea"/>
                <a:cs typeface="+mn-cs"/>
              </a:rPr>
              <a:t>	Другие волокна ретикулярной формации имеют обратное направление: они начинаются от более высоко расположенных нервных образований </a:t>
            </a:r>
            <a:r>
              <a:rPr lang="ru-RU" sz="1200" b="1" i="0" u="none" strike="noStrike" kern="1200" baseline="0" dirty="0" smtClean="0">
                <a:solidFill>
                  <a:schemeClr val="tx1"/>
                </a:solidFill>
                <a:latin typeface="+mn-lt"/>
                <a:ea typeface="+mn-ea"/>
                <a:cs typeface="+mn-cs"/>
              </a:rPr>
              <a:t>— новой и древней коры, хвостатого тела и ядер зрительного бугра — и направляются к расположенным ниже структурам среднего мозга, гипоталамуса и мозгового ствола</a:t>
            </a:r>
            <a:r>
              <a:rPr lang="ru-RU"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effectLst/>
                <a:latin typeface="+mn-lt"/>
                <a:ea typeface="+mn-ea"/>
                <a:cs typeface="+mn-cs"/>
              </a:rPr>
              <a:t>Эти связи </a:t>
            </a:r>
            <a:r>
              <a:rPr lang="ru-RU" sz="1200" b="0" i="0" u="none" strike="noStrike" kern="1200" baseline="0" dirty="0" smtClean="0">
                <a:solidFill>
                  <a:schemeClr val="tx1"/>
                </a:solidFill>
                <a:latin typeface="+mn-lt"/>
                <a:ea typeface="+mn-ea"/>
                <a:cs typeface="+mn-cs"/>
              </a:rPr>
              <a:t>получили название нисходящей ретикулярной системы. Они, как было установлено дальнейшими наблюдениями, ставят нижележащие образования под контроль тех программ, которые возникают в коре головного мозга и для выполнения которых требуется модификация и модуляция состояний бодрствования.</a:t>
            </a:r>
          </a:p>
          <a:p>
            <a:r>
              <a:rPr lang="ru-RU" sz="1200" b="0" i="0" u="none" strike="noStrike" kern="1200" baseline="0" dirty="0" smtClean="0">
                <a:solidFill>
                  <a:schemeClr val="tx1"/>
                </a:solidFill>
                <a:latin typeface="+mn-lt"/>
                <a:ea typeface="+mn-ea"/>
                <a:cs typeface="+mn-cs"/>
              </a:rPr>
              <a:t>Оба раздела ретикулярной формации составляют единую вертикально расположенную функциональную систему, единый саморегулирующийся аппарат, построенный по принципу рефлекторного круга, который может обеспечивать изменение тонуса коры, и который вместе с тем сам находится под регулирующим влиянием тех изменений, которые наступают в коре головного мозга.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Исследования показали, что раздражение ретикулярной формации (в области среднего мозга, задней части гипоталамуса и примыкающих к ним субталамических структур) вызывает реакцию пробуждения, повышает возбудимость, обостряет чувствительность (снижая абсолютные и различительные пороги) и оказывает тем самым общее активирующее влияние на кору головного мозга. Существенным оказался и тот факт, что поражение этих структур приводит к резкому снижению тонуса коры, к появлению состояния сна с картиной синхронизации в ЭЭГ, а иногда и к коматозному состоянию. </a:t>
            </a:r>
          </a:p>
          <a:p>
            <a:r>
              <a:rPr lang="ru-RU" sz="1200" b="0" i="0" u="none" strike="noStrike" kern="1200" baseline="0" dirty="0" smtClean="0">
                <a:solidFill>
                  <a:schemeClr val="tx1"/>
                </a:solidFill>
                <a:latin typeface="+mn-lt"/>
                <a:ea typeface="+mn-ea"/>
                <a:cs typeface="+mn-cs"/>
              </a:rPr>
              <a:t>	Кроме того, наряду с активирующими существуют и тормозящие разделы ретикулярной формации. Вот почему раздражение одних ядер неизменно приводит к активизации, в то время как раздражение других ядер ведет к возникновению характерных для сна изменений в электрической активности коры и к развитию сна.</a:t>
            </a:r>
          </a:p>
          <a:p>
            <a:r>
              <a:rPr lang="ru-RU" sz="1200" b="0" i="0" u="none" strike="noStrike" kern="1200" baseline="0" dirty="0" smtClean="0">
                <a:solidFill>
                  <a:schemeClr val="tx1"/>
                </a:solidFill>
                <a:latin typeface="+mn-lt"/>
                <a:ea typeface="+mn-ea"/>
                <a:cs typeface="+mn-cs"/>
              </a:rPr>
              <a:t>	Как показали дальнейшие наблюдения, ретикулярная система мозга имеет определенные черты дифференцированности, или специфичности, как по своим анатомическим характеристикам, так и по источникам активации и формам работы.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Можно выделить по крайней мере два основных источника активации; действие каждого из них опосредствуется активирующей ретикулярной формацией, однако, что существенно, ее различными частями. В этом и состоит дифференцированность, или специфичность, функциональной организации «неспецифической активирующей системы».</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a:t>
            </a:r>
            <a:r>
              <a:rPr lang="ru-RU" sz="1200" b="0" i="0" u="none" strike="noStrike" kern="1200" baseline="0" dirty="0" smtClean="0">
                <a:solidFill>
                  <a:schemeClr val="tx1"/>
                </a:solidFill>
                <a:latin typeface="+mn-lt"/>
                <a:ea typeface="+mn-ea"/>
                <a:cs typeface="+mn-cs"/>
              </a:rPr>
              <a:t>Первыми из источников активации являются обменные процессы организма, лежащие в основе гомеостаза и инстинктивных процессов.</a:t>
            </a:r>
          </a:p>
          <a:p>
            <a:r>
              <a:rPr lang="ru-RU" sz="1200" b="0" i="0" u="none" strike="noStrike" kern="1200" baseline="0" dirty="0" smtClean="0">
                <a:solidFill>
                  <a:schemeClr val="tx1"/>
                </a:solidFill>
                <a:latin typeface="+mn-lt"/>
                <a:ea typeface="+mn-ea"/>
                <a:cs typeface="+mn-cs"/>
              </a:rPr>
              <a:t>Обменные процессы в их наиболее простых формах связаны с </a:t>
            </a:r>
            <a:r>
              <a:rPr lang="ru-RU" sz="1200" b="1" i="0" u="none" strike="noStrike" kern="1200" baseline="0" dirty="0" smtClean="0">
                <a:solidFill>
                  <a:schemeClr val="tx1"/>
                </a:solidFill>
                <a:latin typeface="+mn-lt"/>
                <a:ea typeface="+mn-ea"/>
                <a:cs typeface="+mn-cs"/>
              </a:rPr>
              <a:t>дыхательными и пищеварительными процессами, с процессами сахарного и белкового обмена, с процессами внутренней секреции и т.д</a:t>
            </a:r>
            <a:r>
              <a:rPr lang="ru-RU" sz="1200" b="0" i="0" u="none" strike="noStrike" kern="1200" baseline="0" dirty="0" smtClean="0">
                <a:solidFill>
                  <a:schemeClr val="tx1"/>
                </a:solidFill>
                <a:latin typeface="+mn-lt"/>
                <a:ea typeface="+mn-ea"/>
                <a:cs typeface="+mn-cs"/>
              </a:rPr>
              <a:t>.; все они регулируются, главным образом, центрами гипоталамуса. Тесно связанные с гипоталамусом ретикулярные формации продолговатого мозга (бульбарная) и среднего мозга (мезэнцефально-гипоталамическая) играют значительную роль в этой наиболее простой, </a:t>
            </a:r>
            <a:r>
              <a:rPr lang="ru-RU" sz="1200" b="0" i="0" u="sng" strike="noStrike" kern="1200" baseline="0" dirty="0" smtClean="0">
                <a:solidFill>
                  <a:schemeClr val="tx1"/>
                </a:solidFill>
                <a:latin typeface="+mn-lt"/>
                <a:ea typeface="+mn-ea"/>
                <a:cs typeface="+mn-cs"/>
              </a:rPr>
              <a:t>«витальной», форме активации </a:t>
            </a:r>
            <a:r>
              <a:rPr lang="ru-RU" sz="1200" b="0" i="0" u="none" strike="noStrike" kern="1200" baseline="0" dirty="0" smtClean="0">
                <a:solidFill>
                  <a:schemeClr val="tx1"/>
                </a:solidFill>
                <a:latin typeface="+mn-lt"/>
                <a:ea typeface="+mn-ea"/>
                <a:cs typeface="+mn-cs"/>
              </a:rPr>
              <a:t>(примитивные автоматические реакции, связанные с недостатком кислорода или необходимостью выделения запасных веществ из их органических депо при голодании).</a:t>
            </a:r>
          </a:p>
          <a:p>
            <a:r>
              <a:rPr lang="ru-RU" sz="1200" b="0" i="0" u="none" strike="noStrike" kern="1200" baseline="0" dirty="0" smtClean="0">
                <a:solidFill>
                  <a:schemeClr val="tx1"/>
                </a:solidFill>
                <a:latin typeface="+mn-lt"/>
                <a:ea typeface="+mn-ea"/>
                <a:cs typeface="+mn-cs"/>
              </a:rPr>
              <a:t>	Более сложные формы этого вида активации связаны с обменными процессами, которые организованы в определенные врожденные системы поведения; они широко известны как </a:t>
            </a:r>
            <a:r>
              <a:rPr lang="ru-RU" sz="1200" b="0" i="0" u="sng" strike="noStrike" kern="1200" baseline="0" dirty="0" smtClean="0">
                <a:solidFill>
                  <a:schemeClr val="tx1"/>
                </a:solidFill>
                <a:latin typeface="+mn-lt"/>
                <a:ea typeface="+mn-ea"/>
                <a:cs typeface="+mn-cs"/>
              </a:rPr>
              <a:t>системы инстинктивного пищевого и полового поведения </a:t>
            </a:r>
            <a:r>
              <a:rPr lang="ru-RU" sz="1200" b="0" i="0" u="none" strike="noStrike" kern="1200" baseline="0" dirty="0" smtClean="0">
                <a:solidFill>
                  <a:schemeClr val="tx1"/>
                </a:solidFill>
                <a:latin typeface="+mn-lt"/>
                <a:ea typeface="+mn-ea"/>
                <a:cs typeface="+mn-cs"/>
              </a:rPr>
              <a:t>(предполагают организацию сложных поведенческих систем, в результате действия которых удовлетворяются определенные потребности и восстанавливается гомеостаз). </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a:t>
            </a:r>
            <a:r>
              <a:rPr lang="ru-RU" sz="1200" b="0" i="0" u="none" strike="noStrike" kern="1200" baseline="0" dirty="0" smtClean="0">
                <a:solidFill>
                  <a:schemeClr val="tx1"/>
                </a:solidFill>
                <a:latin typeface="+mn-lt"/>
                <a:ea typeface="+mn-ea"/>
                <a:cs typeface="+mn-cs"/>
              </a:rPr>
              <a:t>	Второй источник активации связан с поступлением в организм раздражений из внешнего мира и приводит к возникновению совершенно иных форм активации, проявляющихся в виде ориентировочного рефлекса. </a:t>
            </a:r>
          </a:p>
          <a:p>
            <a:r>
              <a:rPr lang="ru-RU" sz="1200" b="0" i="0" u="none" strike="noStrike" kern="1200" baseline="0" dirty="0" smtClean="0">
                <a:solidFill>
                  <a:schemeClr val="tx1"/>
                </a:solidFill>
                <a:latin typeface="+mn-lt"/>
                <a:ea typeface="+mn-ea"/>
                <a:cs typeface="+mn-cs"/>
              </a:rPr>
              <a:t>	В структуре ретикулярной формации имеются специальные механизмы, обеспечивающие тоническую форму активации, источником которой является главным образом приток возбуждений из органов чувств. Этот источник обладает не меньшей интенсивностью, чем первый, только что упомянутый, источник активации. Однако тоническая форма активации, связанная с работой различных органов чувств, является лишь наиболее элементарным источником активации того типа, который мы описываем.</a:t>
            </a:r>
          </a:p>
          <a:p>
            <a:r>
              <a:rPr lang="ru-RU" sz="1200" b="0" i="0" u="none" strike="noStrike" kern="1200" baseline="0" dirty="0" smtClean="0">
                <a:solidFill>
                  <a:schemeClr val="tx1"/>
                </a:solidFill>
                <a:latin typeface="+mn-lt"/>
                <a:ea typeface="+mn-ea"/>
                <a:cs typeface="+mn-cs"/>
              </a:rPr>
              <a:t>	Человек живет в условиях постоянно меняющейся среды, и это требует обостренного состояния бодрствования. Обострением бодрствования сопровождается всякое изменение в окружающих условиях, появление любого (как неожиданного, так и ожидаемого) события. Такая мобилизация организма лежит в основе особого вида активности, которую Павлов называл ориентировочным рефлексом и которая является основой познавательной деятельности.</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Описаны </a:t>
            </a:r>
            <a:r>
              <a:rPr lang="ru-RU" sz="1200" b="1" i="0" u="none" strike="noStrike" kern="1200" baseline="0" dirty="0" smtClean="0">
                <a:solidFill>
                  <a:schemeClr val="tx1"/>
                </a:solidFill>
                <a:latin typeface="+mn-lt"/>
                <a:ea typeface="+mn-ea"/>
                <a:cs typeface="+mn-cs"/>
              </a:rPr>
              <a:t>тоническая и генерализованная </a:t>
            </a:r>
            <a:r>
              <a:rPr lang="ru-RU" sz="1200" b="0" i="0" u="none" strike="noStrike" kern="1200" baseline="0" dirty="0" smtClean="0">
                <a:solidFill>
                  <a:schemeClr val="tx1"/>
                </a:solidFill>
                <a:latin typeface="+mn-lt"/>
                <a:ea typeface="+mn-ea"/>
                <a:cs typeface="+mn-cs"/>
              </a:rPr>
              <a:t>формы реакции пробуждения (нижние отделы ствола), </a:t>
            </a:r>
            <a:r>
              <a:rPr lang="ru-RU" sz="1200" b="1" i="0" u="none" strike="noStrike" kern="1200" baseline="0" dirty="0" smtClean="0">
                <a:solidFill>
                  <a:schemeClr val="tx1"/>
                </a:solidFill>
                <a:latin typeface="+mn-lt"/>
                <a:ea typeface="+mn-ea"/>
                <a:cs typeface="+mn-cs"/>
              </a:rPr>
              <a:t>физическая и локальная </a:t>
            </a:r>
            <a:r>
              <a:rPr lang="ru-RU" sz="1200" b="0" i="0" u="none" strike="noStrike" kern="1200" baseline="0" dirty="0" smtClean="0">
                <a:solidFill>
                  <a:schemeClr val="tx1"/>
                </a:solidFill>
                <a:latin typeface="+mn-lt"/>
                <a:ea typeface="+mn-ea"/>
                <a:cs typeface="+mn-cs"/>
              </a:rPr>
              <a:t>(верхние отделы ствола, и прежде всего, неспецифическая таламическая система).</a:t>
            </a:r>
          </a:p>
          <a:p>
            <a:r>
              <a:rPr lang="ru-RU" sz="1200" b="0" i="0" u="none" strike="noStrike" kern="1200" baseline="0" dirty="0" smtClean="0">
                <a:solidFill>
                  <a:schemeClr val="tx1"/>
                </a:solidFill>
                <a:latin typeface="+mn-lt"/>
                <a:ea typeface="+mn-ea"/>
                <a:cs typeface="+mn-cs"/>
              </a:rPr>
              <a:t>	Неспецифические ядра зрительного бугра, а также хвостатого тела и гиппокампа функционально тесно связаны с системой ориентировочного рефлекса. Каждая реакция на «новизну» требует прежде всего сличения нового раздражителя с системой старых, уже появлявшихся ранее, раздражителей. Только такое сравнение может установить, является ли данный раздражитель действительно новым и требует ориентировочного рефлекса, или же уже знакомым, безразличным, не требующим специальной мобилизации организма. Только такой механизм может обеспечивать процесс «привыкания», когда многократно повторяющийся раздражитель теряет свою новизну и необходимость специальной мобилизации организма при его появлении исчезает. Очевидно, что в этом звене механизм ориентировочного рефлекса тесно связан с механизмами памяти, и именно связь обоих процессов обеспечивает сличение сигналов, которое является одним из важнейших условий этого вида активации.	</a:t>
            </a:r>
          </a:p>
          <a:p>
            <a:r>
              <a:rPr lang="ru-RU" sz="1200" b="0" i="0" u="none" strike="noStrike" kern="1200" baseline="0" dirty="0" smtClean="0">
                <a:solidFill>
                  <a:schemeClr val="tx1"/>
                </a:solidFill>
                <a:latin typeface="+mn-lt"/>
                <a:ea typeface="+mn-ea"/>
                <a:cs typeface="+mn-cs"/>
              </a:rPr>
              <a:t>	Модулирующая, функция нейронов гиппокампа и хвостатого тела оказалась, основным источником регуляции тонических состояний мозговой коры, которые связаны с наиболее сложными формами ориентировочного рефлекса, носящими уже не врожденный, а прижизненно возникающий, характер.</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III</a:t>
            </a:r>
            <a:r>
              <a:rPr lang="ru-RU" sz="1200" b="0" i="0" u="none" strike="noStrike" kern="1200" baseline="0" dirty="0" smtClean="0">
                <a:solidFill>
                  <a:schemeClr val="tx1"/>
                </a:solidFill>
                <a:latin typeface="+mn-lt"/>
                <a:ea typeface="+mn-ea"/>
                <a:cs typeface="+mn-cs"/>
              </a:rPr>
              <a:t>	Значительная часть активности человека обусловлена намерениями и планами, перспективами и программами, которые формируются в процессе его сознательной жизни, являются социальными по своему заказу и осуществляются при ближайшем участии сначала внешней и потом его внутренней речи.</a:t>
            </a:r>
          </a:p>
          <a:p>
            <a:r>
              <a:rPr lang="ru-RU" sz="1200" b="0" i="0" u="none" strike="noStrike" kern="1200" baseline="0" dirty="0" smtClean="0">
                <a:solidFill>
                  <a:schemeClr val="tx1"/>
                </a:solidFill>
                <a:latin typeface="+mn-lt"/>
                <a:ea typeface="+mn-ea"/>
                <a:cs typeface="+mn-cs"/>
              </a:rPr>
              <a:t>Нисходящие связи коры и нижележащих образований осуществляют регулирующее влияние и являются механизмом, с помощью которого возникшие  функциональные узоры возбуждения вовлекают аппараты ретикулярной формации древнего мозга и получают тонизирующий ответ.</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Посредством кортикоретикулярных путей раздражение отдельных участков коры может вызывать </a:t>
            </a:r>
            <a:r>
              <a:rPr lang="ru-RU" sz="1200" b="0" i="0" u="none" strike="noStrike" kern="1200" baseline="0" dirty="0" err="1" smtClean="0">
                <a:solidFill>
                  <a:schemeClr val="tx1"/>
                </a:solidFill>
                <a:latin typeface="+mn-lt"/>
                <a:ea typeface="+mn-ea"/>
                <a:cs typeface="+mn-cs"/>
              </a:rPr>
              <a:t>генерализованную</a:t>
            </a:r>
            <a:r>
              <a:rPr lang="ru-RU" sz="1200" b="0" i="0" u="none" strike="noStrike" kern="1200" baseline="0" dirty="0" smtClean="0">
                <a:solidFill>
                  <a:schemeClr val="tx1"/>
                </a:solidFill>
                <a:latin typeface="+mn-lt"/>
                <a:ea typeface="+mn-ea"/>
                <a:cs typeface="+mn-cs"/>
              </a:rPr>
              <a:t> реакцию пробуждения, оказывать облегчающее влияние на спинальные рефлексы, изменять — через систему гамма-</a:t>
            </a:r>
            <a:r>
              <a:rPr lang="ru-RU" sz="1200" b="0" i="0" u="none" strike="noStrike" kern="1200" baseline="0" dirty="0" err="1" smtClean="0">
                <a:solidFill>
                  <a:schemeClr val="tx1"/>
                </a:solidFill>
                <a:latin typeface="+mn-lt"/>
                <a:ea typeface="+mn-ea"/>
                <a:cs typeface="+mn-cs"/>
              </a:rPr>
              <a:t>афферентов</a:t>
            </a:r>
            <a:r>
              <a:rPr lang="ru-RU" sz="1200" b="0" i="0" u="none" strike="noStrike" kern="1200" baseline="0" dirty="0" smtClean="0">
                <a:solidFill>
                  <a:schemeClr val="tx1"/>
                </a:solidFill>
                <a:latin typeface="+mn-lt"/>
                <a:ea typeface="+mn-ea"/>
                <a:cs typeface="+mn-cs"/>
              </a:rPr>
              <a:t> — возбудимость мышц, повышать возбудимость </a:t>
            </a:r>
            <a:r>
              <a:rPr lang="ru-RU" sz="1200" b="0" i="0" u="none" strike="noStrike" kern="1200" baseline="0" dirty="0" err="1" smtClean="0">
                <a:solidFill>
                  <a:schemeClr val="tx1"/>
                </a:solidFill>
                <a:latin typeface="+mn-lt"/>
                <a:ea typeface="+mn-ea"/>
                <a:cs typeface="+mn-cs"/>
              </a:rPr>
              <a:t>кохлеарного</a:t>
            </a:r>
            <a:r>
              <a:rPr lang="ru-RU" sz="1200" b="0" i="0" u="none" strike="noStrike" kern="1200" baseline="0" dirty="0" smtClean="0">
                <a:solidFill>
                  <a:schemeClr val="tx1"/>
                </a:solidFill>
                <a:latin typeface="+mn-lt"/>
                <a:ea typeface="+mn-ea"/>
                <a:cs typeface="+mn-cs"/>
              </a:rPr>
              <a:t> аппарата, понижать пороги различительной чувствительности.</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Таким образом, как морфологическими, так и морфофизиологическими исследованиями с достаточной надежностью установлено, что наряду со специфическими сенсорными и двигательными функциями, кора головного мозга имеет и неспецифические активирующие функции и что раздражение определенных участков коры может оказывать как активирующие, так и тормозящие влияния на нижележащие нервные образования. Оказалось далее, что нисходящие волокна активирующей (и тормозящей) ретикулярной системы имеют достаточно дифференцированную корковую организацию; если связанные со специфическими путями, пучки волокон </a:t>
            </a:r>
            <a:r>
              <a:rPr lang="ru-RU" sz="1200" b="0" i="0" u="sng" strike="noStrike" kern="1200" baseline="0" dirty="0" smtClean="0">
                <a:solidFill>
                  <a:schemeClr val="tx1"/>
                </a:solidFill>
                <a:latin typeface="+mn-lt"/>
                <a:ea typeface="+mn-ea"/>
                <a:cs typeface="+mn-cs"/>
              </a:rPr>
              <a:t>(повышающих или понижающих тонус сенсорных или двигательных аппаратов) </a:t>
            </a:r>
            <a:r>
              <a:rPr lang="ru-RU" sz="1200" b="0" i="0" u="none" strike="noStrike" kern="1200" baseline="0" dirty="0" smtClean="0">
                <a:solidFill>
                  <a:schemeClr val="tx1"/>
                </a:solidFill>
                <a:latin typeface="+mn-lt"/>
                <a:ea typeface="+mn-ea"/>
                <a:cs typeface="+mn-cs"/>
              </a:rPr>
              <a:t>исходят из первичных (и частично из вторичных) зон коры, то волокна, опосредствующие </a:t>
            </a:r>
            <a:r>
              <a:rPr lang="ru-RU" sz="1200" b="0" i="0" u="sng" strike="noStrike" kern="1200" baseline="0" dirty="0" smtClean="0">
                <a:solidFill>
                  <a:schemeClr val="tx1"/>
                </a:solidFill>
                <a:latin typeface="+mn-lt"/>
                <a:ea typeface="+mn-ea"/>
                <a:cs typeface="+mn-cs"/>
              </a:rPr>
              <a:t>более общие активирующие влияния на ретикулярную формацию ствола</a:t>
            </a:r>
            <a:r>
              <a:rPr lang="ru-RU" sz="1200" b="0" i="0" u="none" strike="noStrike" kern="1200" baseline="0" dirty="0" smtClean="0">
                <a:solidFill>
                  <a:schemeClr val="tx1"/>
                </a:solidFill>
                <a:latin typeface="+mn-lt"/>
                <a:ea typeface="+mn-ea"/>
                <a:cs typeface="+mn-cs"/>
              </a:rPr>
              <a:t>, исходят прежде всего из лобных отделов хоры. Нисходящие волокна, идущие преимущественно от префронтальной (орбитальной и медиальной) коры, адресуются к ядрам зрительного бугра и нижележащих стволовых образований и являются тем аппаратом, посредством которого высшие отделы мозговой коры, непосредственно участвующие в формировании намерений и планов, управляют работой нижележащих аппаратов ретикулярной формации таламуса и ствола, тем самым модулируя их работу и обеспечивая наиболее сложные формы сознательной деятельности.</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Все это показывает, во-первых, что элементы первого функционального блока не только тонизируют кору, но и сами испытывают ее дифференцирующее влияние, и, во-вторых, - первый функциональный блок мозга работает в тесной связи с высшими отделами коры.</a:t>
            </a:r>
          </a:p>
          <a:p>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14</a:t>
            </a:fld>
            <a:endParaRPr lang="ru-RU"/>
          </a:p>
        </p:txBody>
      </p:sp>
    </p:spTree>
    <p:extLst>
      <p:ext uri="{BB962C8B-B14F-4D97-AF65-F5344CB8AC3E}">
        <p14:creationId xmlns:p14="http://schemas.microsoft.com/office/powerpoint/2010/main" val="402466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Основная функция второго функционального блока мозга заключается в приеме, переработке и хранении внешней информации. </a:t>
            </a:r>
          </a:p>
          <a:p>
            <a:r>
              <a:rPr lang="ru-RU" sz="1200" b="0" i="0" u="none" strike="noStrike" kern="1200" baseline="0" dirty="0" smtClean="0">
                <a:solidFill>
                  <a:schemeClr val="tx1"/>
                </a:solidFill>
                <a:latin typeface="+mn-lt"/>
                <a:ea typeface="+mn-ea"/>
                <a:cs typeface="+mn-cs"/>
              </a:rPr>
              <a:t>	Он расположен в наружных отделах неокортекса и занимает его задние отделы, включая в свой состав аппараты зрительной (затылочной), слуховой (височной) и обще чувствительной (теменной) областей. По своему гистологическому строению он состоит из нейронов подкорки и мозговой коры. Эти нейроны в отличие от аппаратов первого блока работают не по принципу градуальных изменений, а по закону «все или ничего», принимая отдельные импульсы и передавая их на другие группы нейронов.</a:t>
            </a:r>
          </a:p>
          <a:p>
            <a:r>
              <a:rPr lang="ru-RU" sz="1200" b="0" i="0" u="none" strike="noStrike" kern="1200" baseline="0" dirty="0" smtClean="0">
                <a:solidFill>
                  <a:schemeClr val="tx1"/>
                </a:solidFill>
                <a:latin typeface="+mn-lt"/>
                <a:ea typeface="+mn-ea"/>
                <a:cs typeface="+mn-cs"/>
              </a:rPr>
              <a:t>	По своим функциональным особенностям аппараты этого блока приспособлены к приему экстероцептивных раздражений, приходящих в головной мозг от периферических рецепторов, к дроблению их на огромное число и к комбинированию их в нужные динамические функциональные структуры (иначе говоря, к синтезу их в целые функциональные системы).</a:t>
            </a:r>
          </a:p>
          <a:p>
            <a:r>
              <a:rPr lang="ru-RU" sz="1200" b="0" i="0" u="none" strike="noStrike" kern="1200" baseline="0" dirty="0" smtClean="0">
                <a:solidFill>
                  <a:schemeClr val="tx1"/>
                </a:solidFill>
                <a:latin typeface="+mn-lt"/>
                <a:ea typeface="+mn-ea"/>
                <a:cs typeface="+mn-cs"/>
              </a:rPr>
              <a:t>	Таким образом, этот функциональный блок головного мозга обладает высокой модальной специфичностью: входящие в его состав части приспособлены к тому, чтобы принимать зрительную, слуховую, вестибулярную или общечувствительную информацию. В системы этого блока включаются и центральные аппараты вкусовой и обонятельной рецепции, но у человека они настолько оттесняются центральными представительствами высших экстероцептивных, дистантных анализаторов, что занимают в коре головного мозга незначительное место.</a:t>
            </a:r>
          </a:p>
          <a:p>
            <a:r>
              <a:rPr lang="ru-RU" sz="1200" b="0" i="0" u="none" strike="noStrike" kern="1200" baseline="0" dirty="0" smtClean="0">
                <a:solidFill>
                  <a:schemeClr val="tx1"/>
                </a:solidFill>
                <a:latin typeface="+mn-lt"/>
                <a:ea typeface="+mn-ea"/>
                <a:cs typeface="+mn-cs"/>
              </a:rPr>
              <a:t>	Основные, модально-специфические зоны, каждая из которых представляет собой центральный корковый аппарат того или иного </a:t>
            </a:r>
            <a:r>
              <a:rPr lang="ru-RU" sz="1200" b="0" i="0" u="none" strike="noStrike" kern="1200" baseline="0" dirty="0" err="1" smtClean="0">
                <a:solidFill>
                  <a:schemeClr val="tx1"/>
                </a:solidFill>
                <a:latin typeface="+mn-lt"/>
                <a:ea typeface="+mn-ea"/>
                <a:cs typeface="+mn-cs"/>
              </a:rPr>
              <a:t>модальноспецифического</a:t>
            </a:r>
            <a:r>
              <a:rPr lang="ru-RU" sz="1200" b="0" i="0" u="none" strike="noStrike" kern="1200" baseline="0" dirty="0" smtClean="0">
                <a:solidFill>
                  <a:schemeClr val="tx1"/>
                </a:solidFill>
                <a:latin typeface="+mn-lt"/>
                <a:ea typeface="+mn-ea"/>
                <a:cs typeface="+mn-cs"/>
              </a:rPr>
              <a:t> анализатора, построены по единому принципу иерархической организации (</a:t>
            </a:r>
            <a:r>
              <a:rPr lang="ru-RU" sz="1200" b="0" i="0" u="none" strike="noStrike" kern="1200" baseline="0" dirty="0" err="1" smtClean="0">
                <a:solidFill>
                  <a:schemeClr val="tx1"/>
                </a:solidFill>
                <a:latin typeface="+mn-lt"/>
                <a:ea typeface="+mn-ea"/>
                <a:cs typeface="+mn-cs"/>
              </a:rPr>
              <a:t>Кэмпбелл</a:t>
            </a:r>
            <a:r>
              <a:rPr lang="ru-RU" sz="1200" b="0" i="0" u="none" strike="noStrike" kern="1200" baseline="0" dirty="0" smtClean="0">
                <a:solidFill>
                  <a:schemeClr val="tx1"/>
                </a:solidFill>
                <a:latin typeface="+mn-lt"/>
                <a:ea typeface="+mn-ea"/>
                <a:cs typeface="+mn-cs"/>
              </a:rPr>
              <a:t> 1905) В дальнейшем представления о цитоархитектонической структуре коры мозга человека были существенно уточнены (</a:t>
            </a:r>
            <a:r>
              <a:rPr lang="ru-RU" sz="1200" b="0" i="0" u="none" strike="noStrike" kern="1200" baseline="0" dirty="0" err="1" smtClean="0">
                <a:solidFill>
                  <a:schemeClr val="tx1"/>
                </a:solidFill>
                <a:latin typeface="+mn-lt"/>
                <a:ea typeface="+mn-ea"/>
                <a:cs typeface="+mn-cs"/>
              </a:rPr>
              <a:t>Бродман</a:t>
            </a:r>
            <a:r>
              <a:rPr lang="ru-RU" sz="1200" b="0" i="0" u="none" strike="noStrike" kern="1200" baseline="0" dirty="0" smtClean="0">
                <a:solidFill>
                  <a:schemeClr val="tx1"/>
                </a:solidFill>
                <a:latin typeface="+mn-lt"/>
                <a:ea typeface="+mn-ea"/>
                <a:cs typeface="+mn-cs"/>
              </a:rPr>
              <a:t>). </a:t>
            </a:r>
            <a:endParaRPr lang="ru-RU" dirty="0" smtClean="0"/>
          </a:p>
          <a:p>
            <a:endParaRPr lang="en-US"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Познавательная деятельность человека никогда не протекает, опираясь лишь на одну изолированную модальность (зрение, слух, осязание); любое предметное восприятие (и тем более представление) является результатом полимодальной деятельности, которая первоначально в онтогенезе имеет развернутый характер и лишь затем становится свернутой. Поэтому естественно, что она должна опираться на совместную работу целой системы зон коры головного мозга.</a:t>
            </a:r>
          </a:p>
          <a:p>
            <a:r>
              <a:rPr lang="ru-RU" sz="1200" b="0" i="0" u="none" strike="noStrike" kern="1200" baseline="0" dirty="0" smtClean="0">
                <a:solidFill>
                  <a:schemeClr val="tx1"/>
                </a:solidFill>
                <a:latin typeface="+mn-lt"/>
                <a:ea typeface="+mn-ea"/>
                <a:cs typeface="+mn-cs"/>
              </a:rPr>
              <a:t>	Функцию обеспечения такой совместной работы целой группы анализаторов несут третичные зоны обсуждаемого нами блока, или, как их принято обозначать, зоны перекрытия корковых отделов различных анализаторов. Эти зоны расположены на границе затылочного, височного и заднецентрального отделов коры; их основную часть составляют образования нижнетеменной области, которая у человека развита настолько, что составляет едва ли не четвертую часть всех образований описываемого блока. </a:t>
            </a:r>
            <a:endParaRPr lang="en-US"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Функции третичных образований описываемых отделов коры в основном связаны с пространственной организацией возбуждений и с превращением последовательно поступающих (сукцессивных) сигналов в одновременно действующие (симультанные) группы, чем и обеспечивается тот синтетический характер восприятия.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Деятельность третичных зон задних отделов коры необходима не только для успешного синтеза наглядной информации, но и для перехода от уровня непосредственного наглядного синтеза к уровню символических процессов, для оперирования значениями слов, сложными грамматическими и логическими структурами, системами чисел и отвлеченными соотношениями. Другими словами, третичные зоны задних отделов коры являются аппаратами, участие которых необходимо для превращения наглядного восприятия в отвлеченное мышление, опосредствованное всегда внутренними схемами, и для сохранения в памяти организованного опыта.</a:t>
            </a:r>
          </a:p>
          <a:p>
            <a:endParaRPr lang="en-US" sz="1200" b="0" i="0" u="none" strike="noStrike" kern="1200" baseline="0" dirty="0" smtClean="0">
              <a:solidFill>
                <a:schemeClr val="tx1"/>
              </a:solidFill>
              <a:latin typeface="+mn-lt"/>
              <a:ea typeface="+mn-ea"/>
              <a:cs typeface="+mn-cs"/>
            </a:endParaRPr>
          </a:p>
          <a:p>
            <a:r>
              <a:rPr lang="ru-RU" dirty="0" smtClean="0"/>
              <a:t>Совокупность данных позволяет назвать этот функциональный блок мозга блоком получения, переработки и хранения </a:t>
            </a:r>
            <a:r>
              <a:rPr lang="ru-RU" dirty="0" err="1" smtClean="0"/>
              <a:t>экстероцептивной</a:t>
            </a:r>
            <a:r>
              <a:rPr lang="ru-RU" dirty="0" smtClean="0"/>
              <a:t> информации. </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15</a:t>
            </a:fld>
            <a:endParaRPr lang="ru-RU"/>
          </a:p>
        </p:txBody>
      </p:sp>
    </p:spTree>
    <p:extLst>
      <p:ext uri="{BB962C8B-B14F-4D97-AF65-F5344CB8AC3E}">
        <p14:creationId xmlns:p14="http://schemas.microsoft.com/office/powerpoint/2010/main" val="299739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arenR"/>
            </a:pPr>
            <a:r>
              <a:rPr lang="ru-RU" sz="1200" b="0" i="0" u="none" strike="noStrike" kern="1200" baseline="0" dirty="0" smtClean="0">
                <a:solidFill>
                  <a:schemeClr val="tx1"/>
                </a:solidFill>
                <a:latin typeface="+mn-lt"/>
                <a:ea typeface="+mn-ea"/>
                <a:cs typeface="+mn-cs"/>
              </a:rPr>
              <a:t>Следует отметить, что отношения между первичными, вторичными и третичными зонами коры, входящими в состав этого блока, не остаются одинаковыми в процессе онтогенетического развития. Так, у маленького ребенка для успешного формирования вторичных зон необходима сохранность первичных зон, а для формирования третичных зон — достаточная </a:t>
            </a:r>
            <a:r>
              <a:rPr lang="ru-RU" sz="1200" b="0" i="0" u="none" strike="noStrike" kern="1200" baseline="0" dirty="0" err="1" smtClean="0">
                <a:solidFill>
                  <a:schemeClr val="tx1"/>
                </a:solidFill>
                <a:latin typeface="+mn-lt"/>
                <a:ea typeface="+mn-ea"/>
                <a:cs typeface="+mn-cs"/>
              </a:rPr>
              <a:t>сформированность</a:t>
            </a:r>
            <a:r>
              <a:rPr lang="ru-RU" sz="1200" b="0" i="0" u="none" strike="noStrike" kern="1200" baseline="0" dirty="0" smtClean="0">
                <a:solidFill>
                  <a:schemeClr val="tx1"/>
                </a:solidFill>
                <a:latin typeface="+mn-lt"/>
                <a:ea typeface="+mn-ea"/>
                <a:cs typeface="+mn-cs"/>
              </a:rPr>
              <a:t> вторичных зон коры. Поэтому нарушение в раннем возрасте низших зон коры соответствующих типов неизбежно приводит к недоразвитию более высоких зон коры; таким образом, основная линия взаимодействия этих зон коры направлена </a:t>
            </a:r>
            <a:r>
              <a:rPr lang="ru-RU" sz="1200" b="1" i="0" u="none" strike="noStrike" kern="1200" baseline="0" dirty="0" smtClean="0">
                <a:solidFill>
                  <a:schemeClr val="tx1"/>
                </a:solidFill>
                <a:latin typeface="+mn-lt"/>
                <a:ea typeface="+mn-ea"/>
                <a:cs typeface="+mn-cs"/>
              </a:rPr>
              <a:t>«снизу вверх».</a:t>
            </a:r>
            <a:r>
              <a:rPr lang="ru-RU" sz="1200" b="0" i="0" u="none" strike="noStrike" kern="1200" baseline="0" dirty="0" smtClean="0">
                <a:solidFill>
                  <a:schemeClr val="tx1"/>
                </a:solidFill>
                <a:latin typeface="+mn-lt"/>
                <a:ea typeface="+mn-ea"/>
                <a:cs typeface="+mn-cs"/>
              </a:rPr>
              <a:t>	А у взрослого человека с полностью сложившимися психологическими функциями ведущее место переходит к высшим зонам коры. Даже воспринимая окружающий мир, взрослый человек организует свои впечатления в логические системы; иными словами, наиболее высокие, третичные, зоны коры у него управляют работой подчиненных им вторичных зон, а при поражении последних оказывают на их работу компенсирующее влияние. Такой характер взаимоотношений иерархически построенных зон коры в зрелом возрасте позволил заключить, что на позднем этапе онтогенеза они взаимодействуют </a:t>
            </a:r>
            <a:r>
              <a:rPr lang="ru-RU" sz="1200" b="1" i="0" u="none" strike="noStrike" kern="1200" baseline="0" dirty="0" smtClean="0">
                <a:solidFill>
                  <a:schemeClr val="tx1"/>
                </a:solidFill>
                <a:latin typeface="+mn-lt"/>
                <a:ea typeface="+mn-ea"/>
                <a:cs typeface="+mn-cs"/>
              </a:rPr>
              <a:t>«сверху вниз».</a:t>
            </a:r>
          </a:p>
          <a:p>
            <a:pPr marL="228600" indent="-228600">
              <a:buAutoNum type="arabicParenR"/>
            </a:pPr>
            <a:endParaRPr lang="ru-RU" sz="1200" b="1" i="0" u="none" strike="noStrike" kern="1200" baseline="0" dirty="0" smtClean="0">
              <a:solidFill>
                <a:schemeClr val="tx1"/>
              </a:solidFill>
              <a:latin typeface="+mn-lt"/>
              <a:ea typeface="+mn-ea"/>
              <a:cs typeface="+mn-cs"/>
            </a:endParaRPr>
          </a:p>
          <a:p>
            <a:pPr marL="228600" indent="-228600">
              <a:buAutoNum type="arabicParenR"/>
            </a:pPr>
            <a:r>
              <a:rPr lang="ru-RU" sz="1200" b="0" i="0" u="none" strike="noStrike" kern="1200" baseline="0" dirty="0" smtClean="0">
                <a:solidFill>
                  <a:schemeClr val="tx1"/>
                </a:solidFill>
                <a:latin typeface="+mn-lt"/>
                <a:ea typeface="+mn-ea"/>
                <a:cs typeface="+mn-cs"/>
              </a:rPr>
              <a:t>Первичные зоны коры каждой из частей, входящих в состав описываемого блока, обладают максимальной модальной специфичностью. Это характерно для первичных (проекционных) зон как зрительной, так и слуховой и обще чувствительной коры. Основа этого явления — наличие огромного числа нейронов с высокодифференцированной, модально-специфической функцией. Вторичные зоны коры, где преобладают верхние слои с их ассоциативными нейронами, обладают модальной специфичностью в значительно меньшей степени.   </a:t>
            </a:r>
          </a:p>
          <a:p>
            <a:r>
              <a:rPr lang="ru-RU" sz="1200" b="0" i="0" u="none" strike="noStrike" kern="1200" baseline="0" dirty="0" smtClean="0">
                <a:solidFill>
                  <a:schemeClr val="tx1"/>
                </a:solidFill>
                <a:latin typeface="+mn-lt"/>
                <a:ea typeface="+mn-ea"/>
                <a:cs typeface="+mn-cs"/>
              </a:rPr>
              <a:t>	Будучи тесно связанными с корковыми отделами соответствующих анализаторов, проекционно-ассоциативные зоны характеризуются модально специфическими гностическими функциями. Здесь интегрируется в одних случаях зрительная (вторичные затылочные зоны), в других — слуховая (вторичные височные зоны), в третьих — тактильная информация (вторичные теменные зоны). Однако тот факт, что эти зоны играют основную роль в превращении соматотипической проекции в функциональную организацию поступающей информации, указывает на то, что степень специализированности клеток этих зон значительно меньше, чем в первичных зонах, и что переход к ним знаменует существенный шаг в направлении «убывания модальной специфичности».</a:t>
            </a:r>
          </a:p>
          <a:p>
            <a:r>
              <a:rPr lang="ru-RU" sz="1200" b="0" i="0" u="none" strike="noStrike" kern="1200" baseline="0" dirty="0" smtClean="0">
                <a:solidFill>
                  <a:schemeClr val="tx1"/>
                </a:solidFill>
                <a:latin typeface="+mn-lt"/>
                <a:ea typeface="+mn-ea"/>
                <a:cs typeface="+mn-cs"/>
              </a:rPr>
              <a:t>	Еще в меньшей степени модальная специфичность характеризует третичные зоны описываемого блока, которые можно обозначить как «зоны перекрытия» корковых отделов различных анализаторов. Модальная специфичность входящих в их состав элементов представлена еще меньше, симультанные (пространственные) синтезы, которые осуществляются этими зонами коры, трудно расценить как модально специфические. В еще меньшей степени этот принцип можно относить к высшим, символическим уровням работы этих зон, с переходом к которым функция третичных зон в известной мере приобретает надмодальный характер.</a:t>
            </a:r>
          </a:p>
          <a:p>
            <a:r>
              <a:rPr lang="ru-RU" sz="1200" b="0" i="0" u="none" strike="noStrike" kern="1200" baseline="0" dirty="0" smtClean="0">
                <a:solidFill>
                  <a:schemeClr val="tx1"/>
                </a:solidFill>
                <a:latin typeface="+mn-lt"/>
                <a:ea typeface="+mn-ea"/>
                <a:cs typeface="+mn-cs"/>
              </a:rPr>
              <a:t>	Вторичные и третичные зоны коры (в которых преобладают </a:t>
            </a:r>
            <a:r>
              <a:rPr lang="ru-RU" sz="1200" b="0" i="0" u="none" strike="noStrike" kern="1200" baseline="0" dirty="0" err="1" smtClean="0">
                <a:solidFill>
                  <a:schemeClr val="tx1"/>
                </a:solidFill>
                <a:latin typeface="+mn-lt"/>
                <a:ea typeface="+mn-ea"/>
                <a:cs typeface="+mn-cs"/>
              </a:rPr>
              <a:t>мультимодальные</a:t>
            </a:r>
            <a:r>
              <a:rPr lang="ru-RU" sz="1200" b="0" i="0" u="none" strike="noStrike" kern="1200" baseline="0" dirty="0" smtClean="0">
                <a:solidFill>
                  <a:schemeClr val="tx1"/>
                </a:solidFill>
                <a:latin typeface="+mn-lt"/>
                <a:ea typeface="+mn-ea"/>
                <a:cs typeface="+mn-cs"/>
              </a:rPr>
              <a:t> и ассоциативные нейроны и которые не имеют прямой связи с периферией) имеют не менее важное функциональное значение, чем первичные зоны. Несмотря на убывающую специфичность (а может быть, как раз в силу такой убывающей специфичности), они приобретают способность играть организующую, интегрирующую роль в работе более специфических зон, становятся ответственными за организацию функциональных систем, необходимых для осуществления сложных познавательных процессов.</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3)    Известно, что первичные зоны обоих полушарий мозга равноценны: и те и другие являются проекциями контралатеральных воспринимающих поверхностей, и ни о каком доминировании первичных зон того или другого полушария говорить нельзя.</a:t>
            </a:r>
          </a:p>
          <a:p>
            <a:r>
              <a:rPr lang="ru-RU" sz="1200" b="0" i="0" u="none" strike="noStrike" kern="1200" baseline="0" dirty="0" smtClean="0">
                <a:solidFill>
                  <a:schemeClr val="tx1"/>
                </a:solidFill>
                <a:latin typeface="+mn-lt"/>
                <a:ea typeface="+mn-ea"/>
                <a:cs typeface="+mn-cs"/>
              </a:rPr>
              <a:t>Иначе обстоит дело при переходе к вторичным, а затем третичным зонам. Известно, что с возникновением праворукости (а ее появление связано с трудом и, по-видимому, относится к очень ранним этапам истории человека), а затем и связанной с ней речи, возникает известная </a:t>
            </a:r>
            <a:r>
              <a:rPr lang="ru-RU" sz="1200" b="0" i="0" u="none" strike="noStrike" kern="1200" baseline="0" dirty="0" err="1" smtClean="0">
                <a:solidFill>
                  <a:schemeClr val="tx1"/>
                </a:solidFill>
                <a:latin typeface="+mn-lt"/>
                <a:ea typeface="+mn-ea"/>
                <a:cs typeface="+mn-cs"/>
              </a:rPr>
              <a:t>латерализация</a:t>
            </a:r>
            <a:r>
              <a:rPr lang="ru-RU" sz="1200" b="0" i="0" u="none" strike="noStrike" kern="1200" baseline="0" dirty="0" smtClean="0">
                <a:solidFill>
                  <a:schemeClr val="tx1"/>
                </a:solidFill>
                <a:latin typeface="+mn-lt"/>
                <a:ea typeface="+mn-ea"/>
                <a:cs typeface="+mn-cs"/>
              </a:rPr>
              <a:t> функций, которая отсутствует у животных, но которая у человека становится важным принципом функциональной организации мозга.</a:t>
            </a:r>
          </a:p>
          <a:p>
            <a:r>
              <a:rPr lang="ru-RU" sz="1200" b="0" i="0" u="none" strike="noStrike" kern="1200" baseline="0" dirty="0" smtClean="0">
                <a:solidFill>
                  <a:schemeClr val="tx1"/>
                </a:solidFill>
                <a:latin typeface="+mn-lt"/>
                <a:ea typeface="+mn-ea"/>
                <a:cs typeface="+mn-cs"/>
              </a:rPr>
              <a:t>	Левое полушарие (у правшей) становится доминантным; именно оно начинает осуществлять речевые функции, в то время как правое полушарие, не связанное с деятельностью правой руки и речью, остается </a:t>
            </a:r>
            <a:r>
              <a:rPr lang="ru-RU" sz="1200" b="0" i="0" u="none" strike="noStrike" kern="1200" baseline="0" dirty="0" err="1" smtClean="0">
                <a:solidFill>
                  <a:schemeClr val="tx1"/>
                </a:solidFill>
                <a:latin typeface="+mn-lt"/>
                <a:ea typeface="+mn-ea"/>
                <a:cs typeface="+mn-cs"/>
              </a:rPr>
              <a:t>субдоминантным</a:t>
            </a:r>
            <a:r>
              <a:rPr lang="ru-RU" sz="1200" b="0" i="0" u="none" strike="noStrike" kern="1200" baseline="0" dirty="0" smtClean="0">
                <a:solidFill>
                  <a:schemeClr val="tx1"/>
                </a:solidFill>
                <a:latin typeface="+mn-lt"/>
                <a:ea typeface="+mn-ea"/>
                <a:cs typeface="+mn-cs"/>
              </a:rPr>
              <a:t>. Этот принцип </a:t>
            </a:r>
            <a:r>
              <a:rPr lang="ru-RU" sz="1200" b="0" i="0" u="none" strike="noStrike" kern="1200" baseline="0" dirty="0" err="1" smtClean="0">
                <a:solidFill>
                  <a:schemeClr val="tx1"/>
                </a:solidFill>
                <a:latin typeface="+mn-lt"/>
                <a:ea typeface="+mn-ea"/>
                <a:cs typeface="+mn-cs"/>
              </a:rPr>
              <a:t>литерализации</a:t>
            </a:r>
            <a:r>
              <a:rPr lang="ru-RU" sz="1200" b="0" i="0" u="none" strike="noStrike" kern="1200" baseline="0" dirty="0" smtClean="0">
                <a:solidFill>
                  <a:schemeClr val="tx1"/>
                </a:solidFill>
                <a:latin typeface="+mn-lt"/>
                <a:ea typeface="+mn-ea"/>
                <a:cs typeface="+mn-cs"/>
              </a:rPr>
              <a:t> функций становится решающим принципом функциональной организации мозговой коры человека.</a:t>
            </a:r>
          </a:p>
          <a:p>
            <a:r>
              <a:rPr lang="ru-RU" sz="1200" b="0" i="0" u="none" strike="noStrike" kern="1200" baseline="0" dirty="0" smtClean="0">
                <a:solidFill>
                  <a:schemeClr val="tx1"/>
                </a:solidFill>
                <a:latin typeface="+mn-lt"/>
                <a:ea typeface="+mn-ea"/>
                <a:cs typeface="+mn-cs"/>
              </a:rPr>
              <a:t>Левое (доминантное) полушарие играет существенную роль не только в мозговой организации самих речевых процессов, но и в мозговой организации всех связанных с речью высших форм психической деятельности — </a:t>
            </a:r>
            <a:r>
              <a:rPr lang="ru-RU" sz="1200" b="1" i="0" u="none" strike="noStrike" kern="1200" baseline="0" dirty="0" smtClean="0">
                <a:solidFill>
                  <a:schemeClr val="tx1"/>
                </a:solidFill>
                <a:latin typeface="+mn-lt"/>
                <a:ea typeface="+mn-ea"/>
                <a:cs typeface="+mn-cs"/>
              </a:rPr>
              <a:t>категориального восприятия, активной речевой памяти, логического мышления и др</a:t>
            </a:r>
            <a:r>
              <a:rPr lang="ru-RU" sz="1200" b="0" i="0" u="none" strike="noStrike" kern="1200" baseline="0" dirty="0" smtClean="0">
                <a:solidFill>
                  <a:schemeClr val="tx1"/>
                </a:solidFill>
                <a:latin typeface="+mn-lt"/>
                <a:ea typeface="+mn-ea"/>
                <a:cs typeface="+mn-cs"/>
              </a:rPr>
              <a:t>., в то время как правое (</a:t>
            </a:r>
            <a:r>
              <a:rPr lang="ru-RU" sz="1200" b="0" i="0" u="none" strike="noStrike" kern="1200" baseline="0" dirty="0" err="1" smtClean="0">
                <a:solidFill>
                  <a:schemeClr val="tx1"/>
                </a:solidFill>
                <a:latin typeface="+mn-lt"/>
                <a:ea typeface="+mn-ea"/>
                <a:cs typeface="+mn-cs"/>
              </a:rPr>
              <a:t>субдоминантное</a:t>
            </a:r>
            <a:r>
              <a:rPr lang="ru-RU" sz="1200" b="0" i="0" u="none" strike="noStrike" kern="1200" baseline="0" dirty="0" smtClean="0">
                <a:solidFill>
                  <a:schemeClr val="tx1"/>
                </a:solidFill>
                <a:latin typeface="+mn-lt"/>
                <a:ea typeface="+mn-ea"/>
                <a:cs typeface="+mn-cs"/>
              </a:rPr>
              <a:t>) полушарие </a:t>
            </a:r>
            <a:r>
              <a:rPr lang="ru-RU" sz="1200" b="1" i="0" u="none" strike="noStrike" kern="1200" baseline="0" dirty="0" smtClean="0">
                <a:solidFill>
                  <a:schemeClr val="tx1"/>
                </a:solidFill>
                <a:latin typeface="+mn-lt"/>
                <a:ea typeface="+mn-ea"/>
                <a:cs typeface="+mn-cs"/>
              </a:rPr>
              <a:t>в меньшей степени участвует в их протекании</a:t>
            </a:r>
            <a:r>
              <a:rPr lang="ru-RU" sz="1200" b="0" i="0" u="none" strike="noStrike" kern="1200" baseline="0" dirty="0" smtClean="0">
                <a:solidFill>
                  <a:schemeClr val="tx1"/>
                </a:solidFill>
                <a:latin typeface="+mn-lt"/>
                <a:ea typeface="+mn-ea"/>
                <a:cs typeface="+mn-cs"/>
              </a:rPr>
              <a:t>.</a:t>
            </a:r>
          </a:p>
          <a:p>
            <a:r>
              <a:rPr lang="ru-RU" sz="1200" b="0" i="0" u="none" strike="noStrike" kern="1200" baseline="0" dirty="0" smtClean="0">
                <a:solidFill>
                  <a:schemeClr val="tx1"/>
                </a:solidFill>
                <a:latin typeface="+mn-lt"/>
                <a:ea typeface="+mn-ea"/>
                <a:cs typeface="+mn-cs"/>
              </a:rPr>
              <a:t>У взрослого человека функции вторичных и третичных зон левого (ведущего) полушария начинают коренным образом отличаться от функций вторичных и третичных зон правого (</a:t>
            </a:r>
            <a:r>
              <a:rPr lang="ru-RU" sz="1200" b="0" i="0" u="none" strike="noStrike" kern="1200" baseline="0" dirty="0" err="1" smtClean="0">
                <a:solidFill>
                  <a:schemeClr val="tx1"/>
                </a:solidFill>
                <a:latin typeface="+mn-lt"/>
                <a:ea typeface="+mn-ea"/>
                <a:cs typeface="+mn-cs"/>
              </a:rPr>
              <a:t>субдоминантного</a:t>
            </a:r>
            <a:r>
              <a:rPr lang="ru-RU" sz="1200" b="0" i="0" u="none" strike="noStrike" kern="1200" baseline="0" dirty="0" smtClean="0">
                <a:solidFill>
                  <a:schemeClr val="tx1"/>
                </a:solidFill>
                <a:latin typeface="+mn-lt"/>
                <a:ea typeface="+mn-ea"/>
                <a:cs typeface="+mn-cs"/>
              </a:rPr>
              <a:t>) полушария. Подавляющее число симптомов нарушения высших психологических процессов, описанных при локальных поражениях мозга, относится к симптомам, возникающим при поражениях вторичных и третичных зон доминантного (левого) полушария, в то время как симптоматика поражения этих же зон </a:t>
            </a:r>
            <a:r>
              <a:rPr lang="ru-RU" sz="1200" b="0" i="0" u="none" strike="noStrike" kern="1200" baseline="0" dirty="0" err="1" smtClean="0">
                <a:solidFill>
                  <a:schemeClr val="tx1"/>
                </a:solidFill>
                <a:latin typeface="+mn-lt"/>
                <a:ea typeface="+mn-ea"/>
                <a:cs typeface="+mn-cs"/>
              </a:rPr>
              <a:t>субдоминантного</a:t>
            </a:r>
            <a:r>
              <a:rPr lang="ru-RU" sz="1200" b="0" i="0" u="none" strike="noStrike" kern="1200" baseline="0" dirty="0" smtClean="0">
                <a:solidFill>
                  <a:schemeClr val="tx1"/>
                </a:solidFill>
                <a:latin typeface="+mn-lt"/>
                <a:ea typeface="+mn-ea"/>
                <a:cs typeface="+mn-cs"/>
              </a:rPr>
              <a:t> (правого) полушария изучена несравненно меньше. </a:t>
            </a:r>
          </a:p>
          <a:p>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06E96C0-8E00-4AA9-A6EA-0D98B0747E94}" type="slidenum">
              <a:rPr lang="ru-RU" smtClean="0"/>
              <a:t>16</a:t>
            </a:fld>
            <a:endParaRPr lang="ru-RU"/>
          </a:p>
        </p:txBody>
      </p:sp>
    </p:spTree>
    <p:extLst>
      <p:ext uri="{BB962C8B-B14F-4D97-AF65-F5344CB8AC3E}">
        <p14:creationId xmlns:p14="http://schemas.microsoft.com/office/powerpoint/2010/main" val="157059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Прием, переработка и хранение внешней информации составляют только одну сторону психической жизни человека. Ее другую сторону составляет организация активной сознательной психической деятельности. С этой задачей и связан третий из основных функциональных блоков мозга — блок программирования, регуляции и контроля за протекающей деятельностью.</a:t>
            </a:r>
            <a:endParaRPr lang="en-US"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Человек формирует планы и программы своих действий, следит за их выполнением и регулирует свое поведение, приводя его в соответствие с этими планами и программами; наконец, он контролирует свою сознательную деятельность, сличая эффект своих действий с исходными намерениями и корригируя допущенные им ошибки.</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Центры третьего функционального блока расположены в передних отделах больших полушарий, спереди от передней центральной извилины. Его «Выходными воротами» является двигательная зона коры (4-е поле </a:t>
            </a:r>
            <a:r>
              <a:rPr lang="ru-RU" sz="1200" b="0" i="0" u="none" strike="noStrike" kern="1200" baseline="0" dirty="0" err="1" smtClean="0">
                <a:solidFill>
                  <a:schemeClr val="tx1"/>
                </a:solidFill>
                <a:latin typeface="+mn-lt"/>
                <a:ea typeface="+mn-ea"/>
                <a:cs typeface="+mn-cs"/>
              </a:rPr>
              <a:t>Бродмана</a:t>
            </a:r>
            <a:r>
              <a:rPr lang="ru-RU" sz="1200" b="0" i="0" u="none" strike="noStrike" kern="1200" baseline="0" dirty="0" smtClean="0">
                <a:solidFill>
                  <a:schemeClr val="tx1"/>
                </a:solidFill>
                <a:latin typeface="+mn-lt"/>
                <a:ea typeface="+mn-ea"/>
                <a:cs typeface="+mn-cs"/>
              </a:rPr>
              <a:t>), V слой которой содержит гигантские пирамидные клетки Беца, волокна от которых идут к двигательным ядрам спинного мозга, а оттуда к мышцам, составляя часть большого пирамидного пути.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Двигательный состав тех импульсов, которые двигательная зона коры посылает на периферию, должен быть хорошо подготовлен, включен в определенные программы. Без такой подготовки импульсы, направляемые через переднюю центральную извилину, не могут обеспечить целесообразные движения. Она является проекционной зоной, исполнительным аппаратом мозговой коры. Решающее значение в подготовке двигательных импульсов имеют надстроенные над ней вторичные и третичные зоны, подчиняющиеся тем же принципам иерархического строения и убывающей специфичности.</a:t>
            </a:r>
          </a:p>
          <a:p>
            <a:r>
              <a:rPr lang="ru-RU" sz="1200" b="0" i="0" u="none" strike="noStrike" kern="1200" baseline="0" dirty="0" smtClean="0">
                <a:solidFill>
                  <a:schemeClr val="tx1"/>
                </a:solidFill>
                <a:latin typeface="+mn-lt"/>
                <a:ea typeface="+mn-ea"/>
                <a:cs typeface="+mn-cs"/>
              </a:rPr>
              <a:t>	</a:t>
            </a:r>
            <a:r>
              <a:rPr lang="ru-RU" sz="1200" b="1" i="0" u="none" strike="noStrike" kern="1200" baseline="0" dirty="0" smtClean="0">
                <a:solidFill>
                  <a:schemeClr val="tx1"/>
                </a:solidFill>
                <a:latin typeface="+mn-lt"/>
                <a:ea typeface="+mn-ea"/>
                <a:cs typeface="+mn-cs"/>
              </a:rPr>
              <a:t>Основным отличием </a:t>
            </a:r>
            <a:r>
              <a:rPr lang="ru-RU" sz="1200" b="0" i="0" u="none" strike="noStrike" kern="1200" baseline="0" dirty="0" smtClean="0">
                <a:solidFill>
                  <a:schemeClr val="tx1"/>
                </a:solidFill>
                <a:latin typeface="+mn-lt"/>
                <a:ea typeface="+mn-ea"/>
                <a:cs typeface="+mn-cs"/>
              </a:rPr>
              <a:t>здесь является тот факт, что если во втором, афферентном, блоке мозга процессы идут от первичных к вторичным и третичным зонам, то в третьем, эфферентном, блоке процессы идут в нисходящем направлении, начинаясь в наиболее высоких — третичных и вторичных — зонах, где формируются двигательные планы и программы, переходя затем к аппаратам первичной двигательной зоны, которая посылает подготовленные двигательные импульсы на периферию.</a:t>
            </a:r>
          </a:p>
          <a:p>
            <a:r>
              <a:rPr lang="ru-RU" sz="1200" b="0" i="0" u="none" strike="noStrike" kern="1200" baseline="0" dirty="0" smtClean="0">
                <a:solidFill>
                  <a:schemeClr val="tx1"/>
                </a:solidFill>
                <a:latin typeface="+mn-lt"/>
                <a:ea typeface="+mn-ea"/>
                <a:cs typeface="+mn-cs"/>
              </a:rPr>
              <a:t>	</a:t>
            </a:r>
            <a:r>
              <a:rPr lang="ru-RU" sz="1200" b="1" i="0" u="none" strike="noStrike" kern="1200" baseline="0" dirty="0" smtClean="0">
                <a:solidFill>
                  <a:schemeClr val="tx1"/>
                </a:solidFill>
                <a:latin typeface="+mn-lt"/>
                <a:ea typeface="+mn-ea"/>
                <a:cs typeface="+mn-cs"/>
              </a:rPr>
              <a:t>Другое отличие </a:t>
            </a:r>
            <a:r>
              <a:rPr lang="ru-RU" sz="1200" b="0" i="0" u="none" strike="noStrike" kern="1200" baseline="0" dirty="0" smtClean="0">
                <a:solidFill>
                  <a:schemeClr val="tx1"/>
                </a:solidFill>
                <a:latin typeface="+mn-lt"/>
                <a:ea typeface="+mn-ea"/>
                <a:cs typeface="+mn-cs"/>
              </a:rPr>
              <a:t>третьего, эфферентного, блока коры от второго, афферентного, блока, заключается в том, что этот блок не содержит модально-специфических зон, представляющих собой отдельные экстероцептивные анализаторы, а состоит из аппаратов эфферентного, двигательного типа, находящихся под постоянным влиянием аппаратов афферентного блока.</a:t>
            </a:r>
          </a:p>
          <a:p>
            <a:endParaRPr lang="ru-R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ru-RU" sz="1200" b="1" i="0" u="none" strike="noStrike" kern="1200" baseline="0" dirty="0" smtClean="0">
                <a:solidFill>
                  <a:schemeClr val="tx1"/>
                </a:solidFill>
                <a:latin typeface="+mn-lt"/>
                <a:ea typeface="+mn-ea"/>
                <a:cs typeface="+mn-cs"/>
              </a:rPr>
              <a:t>	Роль основной вторичной зоны </a:t>
            </a:r>
            <a:r>
              <a:rPr lang="ru-RU" sz="1200" b="0" i="0" u="none" strike="noStrike" kern="1200" baseline="0" dirty="0" smtClean="0">
                <a:solidFill>
                  <a:schemeClr val="tx1"/>
                </a:solidFill>
                <a:latin typeface="+mn-lt"/>
                <a:ea typeface="+mn-ea"/>
                <a:cs typeface="+mn-cs"/>
              </a:rPr>
              <a:t>обсуждаемого нами блока играют премоторные отделы лобной области. Морфологически они сохраняют тот же тип вертикальной </a:t>
            </a:r>
            <a:r>
              <a:rPr lang="ru-RU" sz="1200" b="0" i="0" u="none" strike="noStrike" kern="1200" baseline="0" dirty="0" err="1" smtClean="0">
                <a:solidFill>
                  <a:schemeClr val="tx1"/>
                </a:solidFill>
                <a:latin typeface="+mn-lt"/>
                <a:ea typeface="+mn-ea"/>
                <a:cs typeface="+mn-cs"/>
              </a:rPr>
              <a:t>исчерченности</a:t>
            </a:r>
            <a:r>
              <a:rPr lang="ru-RU" sz="1200" b="0" i="0" u="none" strike="noStrike" kern="1200" baseline="0" dirty="0" smtClean="0">
                <a:solidFill>
                  <a:schemeClr val="tx1"/>
                </a:solidFill>
                <a:latin typeface="+mn-lt"/>
                <a:ea typeface="+mn-ea"/>
                <a:cs typeface="+mn-cs"/>
              </a:rPr>
              <a:t> который характерен для всей двигательной коры, но отличаются несравненно большим развитием верхних слоев — слоев малых пирамид. Раздражение этих отделов коры вызывает не сокращения отдельных мышц, а целые комплексы движений, имеющих системно организованный характер (повороты глаз, головы и всего тела и хватающие движения руки), что уже само по себе указывает на интегративную роль этих зон коры в организации движений.</a:t>
            </a:r>
          </a:p>
          <a:p>
            <a:endParaRPr lang="ru-R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ru-RU" sz="1200" b="1" i="0" u="none" strike="noStrike" kern="1200" baseline="0" dirty="0" smtClean="0">
                <a:solidFill>
                  <a:schemeClr val="tx1"/>
                </a:solidFill>
                <a:latin typeface="+mn-lt"/>
                <a:ea typeface="+mn-ea"/>
                <a:cs typeface="+mn-cs"/>
              </a:rPr>
              <a:t>	Наиболее существенной частью разбираемого функционального блока мозга являются, однако, префронтальные отделы мозга</a:t>
            </a:r>
            <a:r>
              <a:rPr lang="ru-RU" sz="1200" b="0" i="0" u="none" strike="noStrike" kern="1200" baseline="0" dirty="0" smtClean="0">
                <a:solidFill>
                  <a:schemeClr val="tx1"/>
                </a:solidFill>
                <a:latin typeface="+mn-lt"/>
                <a:ea typeface="+mn-ea"/>
                <a:cs typeface="+mn-cs"/>
              </a:rPr>
              <a:t>, которые вследствие отсутствия в их составе пирамидных клеток и наличия во II и III слоях большого числа мелких клеток (гранул) иногда называют гранулярной лобной корой. Именно эти разделы мозга, относящиеся к третичным зонам коры, играют решающую роль в формировании намерений и программ, в регуляции и контроле наиболее сложных форм поведения человека.</a:t>
            </a:r>
          </a:p>
          <a:p>
            <a:pPr marL="0" indent="0">
              <a:buFont typeface="Arial" panose="020B0604020202020204" pitchFamily="34" charset="0"/>
              <a:buNone/>
            </a:pP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Префронтальные зоны мозга целиком </a:t>
            </a:r>
            <a:r>
              <a:rPr lang="ru-RU" sz="1200" b="1" i="0" u="none" strike="noStrike" kern="1200" baseline="0" dirty="0" smtClean="0">
                <a:solidFill>
                  <a:schemeClr val="tx1"/>
                </a:solidFill>
                <a:latin typeface="+mn-lt"/>
                <a:ea typeface="+mn-ea"/>
                <a:cs typeface="+mn-cs"/>
              </a:rPr>
              <a:t>состоят из мелких зернистых клеток</a:t>
            </a:r>
            <a:r>
              <a:rPr lang="ru-RU" sz="1200" b="0" i="0" u="none" strike="noStrike" kern="1200" baseline="0" dirty="0" smtClean="0">
                <a:solidFill>
                  <a:schemeClr val="tx1"/>
                </a:solidFill>
                <a:latin typeface="+mn-lt"/>
                <a:ea typeface="+mn-ea"/>
                <a:cs typeface="+mn-cs"/>
              </a:rPr>
              <a:t>, обладающих короткими аксонами и выполняющих, таким образом, ассоциативные функции.</a:t>
            </a:r>
          </a:p>
          <a:p>
            <a:r>
              <a:rPr lang="ru-RU" sz="1200" b="0" i="0" u="none" strike="noStrike" kern="1200" baseline="0" dirty="0" smtClean="0">
                <a:solidFill>
                  <a:schemeClr val="tx1"/>
                </a:solidFill>
                <a:latin typeface="+mn-lt"/>
                <a:ea typeface="+mn-ea"/>
                <a:cs typeface="+mn-cs"/>
              </a:rPr>
              <a:t>	Префронтальная область мозга </a:t>
            </a:r>
            <a:r>
              <a:rPr lang="ru-RU" sz="1200" b="1" i="0" u="none" strike="noStrike" kern="1200" baseline="0" dirty="0" smtClean="0">
                <a:solidFill>
                  <a:schemeClr val="tx1"/>
                </a:solidFill>
                <a:latin typeface="+mn-lt"/>
                <a:ea typeface="+mn-ea"/>
                <a:cs typeface="+mn-cs"/>
              </a:rPr>
              <a:t>имеет богатейшую систему связей как с нижележащими отделами мозга,</a:t>
            </a:r>
            <a:r>
              <a:rPr lang="ru-RU" sz="1200" b="0" i="0" u="none" strike="noStrike" kern="1200" baseline="0" dirty="0" smtClean="0">
                <a:solidFill>
                  <a:schemeClr val="tx1"/>
                </a:solidFill>
                <a:latin typeface="+mn-lt"/>
                <a:ea typeface="+mn-ea"/>
                <a:cs typeface="+mn-cs"/>
              </a:rPr>
              <a:t> (медиальными и вентральными ядрами, подушкой зрительного бугра и другими образованиями), </a:t>
            </a:r>
            <a:r>
              <a:rPr lang="ru-RU" sz="1200" b="1" i="0" u="none" strike="noStrike" kern="1200" baseline="0" dirty="0" smtClean="0">
                <a:solidFill>
                  <a:schemeClr val="tx1"/>
                </a:solidFill>
                <a:latin typeface="+mn-lt"/>
                <a:ea typeface="+mn-ea"/>
                <a:cs typeface="+mn-cs"/>
              </a:rPr>
              <a:t>так и практически со всеми остальными конвекситальными отделами коры. Именно благодаря </a:t>
            </a:r>
            <a:r>
              <a:rPr lang="ru-RU" sz="1200" b="1" i="0" u="sng" strike="noStrike" kern="1200" baseline="0" dirty="0" smtClean="0">
                <a:solidFill>
                  <a:schemeClr val="tx1"/>
                </a:solidFill>
                <a:latin typeface="+mn-lt"/>
                <a:ea typeface="+mn-ea"/>
                <a:cs typeface="+mn-cs"/>
              </a:rPr>
              <a:t>двустороннему</a:t>
            </a:r>
            <a:r>
              <a:rPr lang="ru-RU" sz="1200" b="1" i="0" u="none" strike="noStrike" kern="1200" baseline="0" dirty="0" smtClean="0">
                <a:solidFill>
                  <a:schemeClr val="tx1"/>
                </a:solidFill>
                <a:latin typeface="+mn-lt"/>
                <a:ea typeface="+mn-ea"/>
                <a:cs typeface="+mn-cs"/>
              </a:rPr>
              <a:t> характеру этих связей </a:t>
            </a:r>
            <a:r>
              <a:rPr lang="ru-RU" sz="1200" b="0" i="0" u="none" strike="noStrike" kern="1200" baseline="0" dirty="0" smtClean="0">
                <a:solidFill>
                  <a:schemeClr val="tx1"/>
                </a:solidFill>
                <a:latin typeface="+mn-lt"/>
                <a:ea typeface="+mn-ea"/>
                <a:cs typeface="+mn-cs"/>
              </a:rPr>
              <a:t>префронтальные отделы коры находятся в особенно выгодном положении как для вторичной переработки сложнейших афферентаций, приходящих от всех отделов мозга, так и для организации эфферентных импульсов, позволяющих оказывать регулирующие воздействия на все эти структуры.</a:t>
            </a:r>
          </a:p>
          <a:p>
            <a:r>
              <a:rPr lang="ru-RU" sz="1200" b="0" i="0" u="none" strike="noStrike" kern="1200" baseline="0" dirty="0" smtClean="0">
                <a:solidFill>
                  <a:schemeClr val="tx1"/>
                </a:solidFill>
                <a:latin typeface="+mn-lt"/>
                <a:ea typeface="+mn-ea"/>
                <a:cs typeface="+mn-cs"/>
              </a:rPr>
              <a:t>	Решающее значение имеет и тот факт, что </a:t>
            </a:r>
            <a:r>
              <a:rPr lang="ru-RU" sz="1200" b="1" i="0" u="none" strike="noStrike" kern="1200" baseline="0" dirty="0" smtClean="0">
                <a:solidFill>
                  <a:schemeClr val="tx1"/>
                </a:solidFill>
                <a:latin typeface="+mn-lt"/>
                <a:ea typeface="+mn-ea"/>
                <a:cs typeface="+mn-cs"/>
              </a:rPr>
              <a:t>лобные доли мозга</a:t>
            </a:r>
            <a:r>
              <a:rPr lang="ru-RU" sz="1200" b="0" i="0" u="none" strike="noStrike" kern="1200" baseline="0" dirty="0" smtClean="0">
                <a:solidFill>
                  <a:schemeClr val="tx1"/>
                </a:solidFill>
                <a:latin typeface="+mn-lt"/>
                <a:ea typeface="+mn-ea"/>
                <a:cs typeface="+mn-cs"/>
              </a:rPr>
              <a:t>, а особенно их медиальные и базальные отделы — </a:t>
            </a:r>
            <a:r>
              <a:rPr lang="ru-RU" sz="1200" b="1" i="0" u="sng" strike="noStrike" kern="1200" baseline="0" dirty="0" smtClean="0">
                <a:solidFill>
                  <a:schemeClr val="tx1"/>
                </a:solidFill>
                <a:latin typeface="+mn-lt"/>
                <a:ea typeface="+mn-ea"/>
                <a:cs typeface="+mn-cs"/>
              </a:rPr>
              <a:t>обладают мощными пучками восходящих и нисходящих связей с ретикулярной формацией</a:t>
            </a:r>
            <a:r>
              <a:rPr lang="ru-RU" sz="1200" b="0" i="0" u="none" strike="noStrike" kern="1200" baseline="0" dirty="0" smtClean="0">
                <a:solidFill>
                  <a:schemeClr val="tx1"/>
                </a:solidFill>
                <a:latin typeface="+mn-lt"/>
                <a:ea typeface="+mn-ea"/>
                <a:cs typeface="+mn-cs"/>
              </a:rPr>
              <a:t>. Эти области новой коры получают импульсы от систем первого функционального блока, «заряжаясь» от него, в то же время они оказывают интенсивное модулирующее влияние на образования ретикулярной формации, </a:t>
            </a:r>
            <a:r>
              <a:rPr lang="ru-RU" sz="1200" b="1" i="0" u="sng" strike="noStrike" kern="1200" baseline="0" dirty="0" smtClean="0">
                <a:solidFill>
                  <a:schemeClr val="tx1"/>
                </a:solidFill>
                <a:latin typeface="+mn-lt"/>
                <a:ea typeface="+mn-ea"/>
                <a:cs typeface="+mn-cs"/>
              </a:rPr>
              <a:t>придавая ее активирующим импульсам дифференцированный характер </a:t>
            </a:r>
            <a:r>
              <a:rPr lang="ru-RU" sz="1200" b="0" i="0" u="none" strike="noStrike" kern="1200" baseline="0" dirty="0" smtClean="0">
                <a:solidFill>
                  <a:schemeClr val="tx1"/>
                </a:solidFill>
                <a:latin typeface="+mn-lt"/>
                <a:ea typeface="+mn-ea"/>
                <a:cs typeface="+mn-cs"/>
              </a:rPr>
              <a:t>и приводя их в соответствие с теми динамическими схемами поведения, которые формируются непосредственно в лобной коре мозга.</a:t>
            </a:r>
          </a:p>
          <a:p>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pPr marL="17145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Префронтальные отделы коры мозга являются третичными образованиями мозговой коры, теснейшим образом связанными почти со всеми основными зонами коры головного мозга. В отличие от третичных зон задних отделов мозга третичные отделы лобных долей фактически надстроены над всеми отделами мозговой коры, выполняя, таким образом, гораздо более универсальную функцию общей регуляции поведения, чем та, которую имеет задний ассоциативный центр, или, иначе говоря, третичные поля второго, блока.</a:t>
            </a:r>
          </a:p>
          <a:p>
            <a:pPr marL="17145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506E96C0-8E00-4AA9-A6EA-0D98B0747E94}" type="slidenum">
              <a:rPr lang="ru-RU" smtClean="0"/>
              <a:t>17</a:t>
            </a:fld>
            <a:endParaRPr lang="ru-RU"/>
          </a:p>
        </p:txBody>
      </p:sp>
    </p:spTree>
    <p:extLst>
      <p:ext uri="{BB962C8B-B14F-4D97-AF65-F5344CB8AC3E}">
        <p14:creationId xmlns:p14="http://schemas.microsoft.com/office/powerpoint/2010/main" val="2280862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Приняв положение о системном строении сложных психических процессов, было бы неправильным думать, что каждый из трех блоков может самостоятельно осуществлять ту или иную форму деятельности, считая, например, что второй функциональный блок полностью осуществляет функцию восприятия и мышления, а третий — функцию движения и построения действий.</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Строение психических процессов может быть упрощённо рассмотрено в виде модели рефлекторного кольца или сложной саморегулирующейся системы, каждое звено которой включает как афферентные, так и эфферентные компоненты и которая в целом носит характер сложной и активной психической деятельности, например:</a:t>
            </a:r>
          </a:p>
          <a:p>
            <a:r>
              <a:rPr lang="ru-RU" sz="1200" b="1" i="0" u="sng" strike="noStrike" kern="1200" baseline="0" dirty="0" smtClean="0">
                <a:solidFill>
                  <a:schemeClr val="tx1"/>
                </a:solidFill>
                <a:latin typeface="+mn-lt"/>
                <a:ea typeface="+mn-ea"/>
                <a:cs typeface="+mn-cs"/>
              </a:rPr>
              <a:t>Восприятие</a:t>
            </a:r>
            <a:r>
              <a:rPr lang="ru-RU" sz="1200" b="0" i="0" u="none" strike="noStrike" kern="1200" baseline="0" dirty="0" smtClean="0">
                <a:solidFill>
                  <a:schemeClr val="tx1"/>
                </a:solidFill>
                <a:latin typeface="+mn-lt"/>
                <a:ea typeface="+mn-ea"/>
                <a:cs typeface="+mn-cs"/>
              </a:rPr>
              <a:t> осуществляется при совместном участии всех тех функциональных блоков мозга, из которых первый обеспечивает нужный тонус коры, второй осуществляет анализ и синтез поступающей информации, а третий обеспечивает направленные поисковые движения, создавая тем самым активный характер воспринимающей деятельности.</a:t>
            </a:r>
          </a:p>
          <a:p>
            <a:r>
              <a:rPr lang="ru-RU" sz="1200" b="1" i="0" u="sng" strike="noStrike" kern="1200" baseline="0" dirty="0" smtClean="0">
                <a:solidFill>
                  <a:schemeClr val="tx1"/>
                </a:solidFill>
                <a:latin typeface="+mn-lt"/>
                <a:ea typeface="+mn-ea"/>
                <a:cs typeface="+mn-cs"/>
              </a:rPr>
              <a:t>Произвольное движение</a:t>
            </a:r>
            <a:r>
              <a:rPr lang="ru-RU" sz="1200" b="0" i="0" u="none" strike="noStrike" kern="1200" baseline="0" dirty="0" smtClean="0">
                <a:solidFill>
                  <a:schemeClr val="tx1"/>
                </a:solidFill>
                <a:latin typeface="+mn-lt"/>
                <a:ea typeface="+mn-ea"/>
                <a:cs typeface="+mn-cs"/>
              </a:rPr>
              <a:t> и </a:t>
            </a:r>
            <a:r>
              <a:rPr lang="ru-RU" sz="1200" b="1" i="0" u="sng" strike="noStrike" kern="1200" baseline="0" dirty="0" smtClean="0">
                <a:solidFill>
                  <a:schemeClr val="tx1"/>
                </a:solidFill>
                <a:latin typeface="+mn-lt"/>
                <a:ea typeface="+mn-ea"/>
                <a:cs typeface="+mn-cs"/>
              </a:rPr>
              <a:t>предметное действие</a:t>
            </a:r>
            <a:r>
              <a:rPr lang="ru-RU" sz="1200" b="0" i="0" u="none" strike="noStrike" kern="1200" baseline="0" dirty="0" smtClean="0">
                <a:solidFill>
                  <a:schemeClr val="tx1"/>
                </a:solidFill>
                <a:latin typeface="+mn-lt"/>
                <a:ea typeface="+mn-ea"/>
                <a:cs typeface="+mn-cs"/>
              </a:rPr>
              <a:t>, опираются на совместную работу самых различных отделов мозга, и если аппараты первого блока обеспечивают нужный тонус мышц, без которого никакое координированное движение не было бы возможным, то аппараты второго блока дают возможность осуществить те афферентные синтезы, в системе которых протекает движение, а аппараты третьего блока обеспечивают подчинение движения и действия соответствующим намерениям, создают программы выполнения двигательных актов и обеспечивают ту регуляцию и контроль протекания движений, благодаря которым сохраняется его организованный, осмысленный характер.</a:t>
            </a:r>
          </a:p>
          <a:p>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18</a:t>
            </a:fld>
            <a:endParaRPr lang="ru-RU"/>
          </a:p>
        </p:txBody>
      </p:sp>
    </p:spTree>
    <p:extLst>
      <p:ext uri="{BB962C8B-B14F-4D97-AF65-F5344CB8AC3E}">
        <p14:creationId xmlns:p14="http://schemas.microsoft.com/office/powerpoint/2010/main" val="311107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Наши знания о функциональной организации мозга животных и человека являются результатом использования трех следующих методических процедур: </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2</a:t>
            </a:fld>
            <a:endParaRPr lang="ru-RU"/>
          </a:p>
        </p:txBody>
      </p:sp>
    </p:spTree>
    <p:extLst>
      <p:ext uri="{BB962C8B-B14F-4D97-AF65-F5344CB8AC3E}">
        <p14:creationId xmlns:p14="http://schemas.microsoft.com/office/powerpoint/2010/main" val="365190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Изучение строения нервной системы — основного аппарата связи животного с внешним миром и регуляции его поведения дает неоценимый материал для анализа вопросов о том:</a:t>
            </a:r>
          </a:p>
          <a:p>
            <a:pPr marL="171450" indent="-171450">
              <a:buFont typeface="Arial" panose="020B0604020202020204" pitchFamily="34" charset="0"/>
              <a:buChar char="•"/>
            </a:pPr>
            <a:r>
              <a:rPr lang="ru-RU" sz="1200" b="0" i="0" u="none" strike="noStrike" kern="1200" baseline="0" dirty="0" smtClean="0">
                <a:solidFill>
                  <a:schemeClr val="tx1"/>
                </a:solidFill>
                <a:latin typeface="+mn-lt"/>
                <a:ea typeface="+mn-ea"/>
                <a:cs typeface="+mn-cs"/>
              </a:rPr>
              <a:t>Что является субстратом психической деятельности на отдельных этапах психического развития?</a:t>
            </a:r>
          </a:p>
          <a:p>
            <a:pPr marL="171450" indent="-171450">
              <a:buFont typeface="Arial" panose="020B0604020202020204" pitchFamily="34" charset="0"/>
              <a:buChar char="•"/>
            </a:pPr>
            <a:r>
              <a:rPr lang="ru-RU" sz="1200" b="0" i="0" u="none" strike="noStrike" kern="1200" baseline="0" dirty="0" smtClean="0">
                <a:solidFill>
                  <a:schemeClr val="tx1"/>
                </a:solidFill>
                <a:latin typeface="+mn-lt"/>
                <a:ea typeface="+mn-ea"/>
                <a:cs typeface="+mn-cs"/>
              </a:rPr>
              <a:t>Как осуществлялась регуляция поведения на последовательных этапах эволюции?</a:t>
            </a:r>
          </a:p>
          <a:p>
            <a:pPr marL="171450" indent="-171450">
              <a:buFont typeface="Arial" panose="020B0604020202020204" pitchFamily="34" charset="0"/>
              <a:buChar char="•"/>
            </a:pPr>
            <a:r>
              <a:rPr lang="ru-RU" sz="1200" b="0" i="0" u="none" strike="noStrike" kern="1200" baseline="0" dirty="0" smtClean="0">
                <a:solidFill>
                  <a:schemeClr val="tx1"/>
                </a:solidFill>
                <a:latin typeface="+mn-lt"/>
                <a:ea typeface="+mn-ea"/>
                <a:cs typeface="+mn-cs"/>
              </a:rPr>
              <a:t>Что отличает нервную систему животных, живущих в различных условиях внешней среды и характеризующихся различными формами поведения?</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Тесная связь строения нервного аппарата с уровнем организации поведения и экологическими особенностями животного позволяет широко использовать сравнительно-анатомический анализ для исследования способов жизни, особенностей поведения и основных принципов организации деятельности животных.</a:t>
            </a:r>
          </a:p>
          <a:p>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Рассматривая строение нервной системы на последовательных этапах эволюции животного мира, можно выделить основные принципы этой эволюции.</a:t>
            </a:r>
          </a:p>
          <a:p>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Основной и наиболее общий принцип заключается в том, что на различных этапах эволюции отношения организма животного со средой и его поведение регулировались различными аппаратами нервной системы, и, следовательно, мозг человека является продуктом длительного исторического развития. </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При диффузном строении нервной системы можно говорить о временно доминирующих участках или органах, соответствующих этим временно наиболее возбудимым сегментам организма.</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На ранних ступенях эволюции (черви) передний ганглий имел относительно простую функциональную структуру. На позднейших ступенях (насекомые) по мере дифференциации системы рецепторов передний ганглий приобретает все более сложную функциональную организацию: в нем выделяются нейроны, изолированно реагирующие на обонятельные, зрительные и хемо-тактильные раздражения, промежуточные, ассоциативные нейроны и нейроны с двигательными функциями. Передний ганглий насекомых становится идеальным органом реализации врожденного (инстинктивного) поведения, которое может пускаться в ход элементарными стимулами и тем не менее иметь удивительную по своей сложности программу.</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Нервные аппараты переднего ганглия, хорошо приспособленные для реализации врожденных программ поведения, не могут, однако, обеспечить приспособления к резко меняющимся условиям среды. В таких случаях сохранение вида оказывается возможным либо благодаря избыточному производству индивидуальных особей, из которых выживают лишь очень немногие, либо благодаря выработке индивидуально-изменчивого поведения.</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Если у низших позвоночных еще остается старый принцип сохранения индивида и вида, который хорош для существования в условиях однородной водной среды, то при переходе к наземному существованию появляется необходимость в нервных центрах, которые в отличие от переднего ганглия обеспечивали бы максимальную индивидуальную изменчивость поведения, соответствующую большой изменчивости условий жизни на земле.</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На ранних этапах эволюции позвоночных (например, у рыб и земноводных) головной мозг допускает лишь относительно небольшую изменчивость поведения. Преобладающие формы поведения реализуются здесь центрами элементарного обонятельного и среднего мозга (у рыб они являются единственными и поэтому ведущими нервными образованиями). </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С дальнейшим развитием к ним присоединяются нервные аппараты, позволяющие животному осуществить более сложные формы анализа и приспособления к условиям среды; у птиц ведущее место занимают уже центры межуточного мозга (зрительный бугор, подкорковые двигательные узлы), которые образуют </a:t>
            </a:r>
            <a:r>
              <a:rPr lang="ru-RU" sz="1200" b="0" i="0" u="none" strike="noStrike" kern="1200" baseline="0" dirty="0" err="1" smtClean="0">
                <a:solidFill>
                  <a:schemeClr val="tx1"/>
                </a:solidFill>
                <a:latin typeface="+mn-lt"/>
                <a:ea typeface="+mn-ea"/>
                <a:cs typeface="+mn-cs"/>
              </a:rPr>
              <a:t>таламо-стриальную</a:t>
            </a:r>
            <a:r>
              <a:rPr lang="ru-RU" sz="1200" b="0" i="0" u="none" strike="noStrike" kern="1200" baseline="0" dirty="0" smtClean="0">
                <a:solidFill>
                  <a:schemeClr val="tx1"/>
                </a:solidFill>
                <a:latin typeface="+mn-lt"/>
                <a:ea typeface="+mn-ea"/>
                <a:cs typeface="+mn-cs"/>
              </a:rPr>
              <a:t> систему, обеспечивающую более высокий уровень поведения.</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У млекопитающих аппараты </a:t>
            </a:r>
            <a:r>
              <a:rPr lang="ru-RU" sz="1200" b="0" i="0" u="none" strike="noStrike" kern="1200" baseline="0" dirty="0" err="1" smtClean="0">
                <a:solidFill>
                  <a:schemeClr val="tx1"/>
                </a:solidFill>
                <a:latin typeface="+mn-lt"/>
                <a:ea typeface="+mn-ea"/>
                <a:cs typeface="+mn-cs"/>
              </a:rPr>
              <a:t>таламо-стриальной</a:t>
            </a:r>
            <a:r>
              <a:rPr lang="ru-RU" sz="1200" b="0" i="0" u="none" strike="noStrike" kern="1200" baseline="0" dirty="0" smtClean="0">
                <a:solidFill>
                  <a:schemeClr val="tx1"/>
                </a:solidFill>
                <a:latin typeface="+mn-lt"/>
                <a:ea typeface="+mn-ea"/>
                <a:cs typeface="+mn-cs"/>
              </a:rPr>
              <a:t> системы уступают ведущее место более сложным нервным центрам коры головного мозга, лежащим в основе огромного разнообразия форм индивидуально-изменчивого поведения.</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Корковые аппараты в полной мере способны получать и анализировать информацию, поступающую из внешней среды, перерабатывать ее, формировать новые связи и хранить их следы. Они в состоянии заменять врожденные программы поведения сложными индивидуально-изменчивыми, обеспечивая не только выработку условных рефлексов, но и формирование значительно более сложных программ индивидуального поведения. </a:t>
            </a:r>
            <a:endParaRPr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endParaRPr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По мере эволюции высших позвоночных, значение этих Корковых центров все более возрастает, и на этапе человека, когда к естественным условиям среды прибавляются условия общественно-исторические и когда возникает язык — уникальная для человека система кодов, эти структуры достигают такого уровня развития, что оказываются в состоянии обеспечить формы поведения, по степени сложности не имеющие равных в животном мире.</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06E96C0-8E00-4AA9-A6EA-0D98B0747E94}" type="slidenum">
              <a:rPr lang="ru-RU" smtClean="0"/>
              <a:t>3</a:t>
            </a:fld>
            <a:endParaRPr lang="ru-RU"/>
          </a:p>
        </p:txBody>
      </p:sp>
    </p:spTree>
    <p:extLst>
      <p:ext uri="{BB962C8B-B14F-4D97-AF65-F5344CB8AC3E}">
        <p14:creationId xmlns:p14="http://schemas.microsoft.com/office/powerpoint/2010/main" val="350970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Огромное место в коре мозга человека отводится центрам, связанным с приемом, переработкой (кодированием) и синтезом информации, получаемой от различных анализаторов, и центрам, принимающим участие в выработке и сохранении сложнейших программ поведения и контроля психической деятельности.</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Прежние нервные центры сохраняются в головном мозге, уступая ведущее место новым образованиям и приобретая иную роль. Они все больше и больше становятся центрами, обеспечивающими фон поведения, принимающими активное участие в регуляции состояний организма, передавая как функции получения, переработки и хранения информации, так и функции создания новых программ поведения и регуляции и контроля сознательной деятельности высшим центрам коры головного мозга. </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Сложные рефлекторные процессы и сложные формы поведения могут осуществляться разными уровнями нервной системы, каждый из которых вносит в функциональную организацию поведения свой вклад.</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Центры стволового уровня не работают в полной изоляции от коры головного мозга и сами испытывают ее регулирующее влияние.</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ru-RU" sz="1200" b="0" i="0" u="none" strike="noStrike" kern="1200" baseline="0" dirty="0" smtClean="0">
                <a:solidFill>
                  <a:schemeClr val="tx1"/>
                </a:solidFill>
                <a:latin typeface="+mn-lt"/>
                <a:ea typeface="+mn-ea"/>
                <a:cs typeface="+mn-cs"/>
              </a:rPr>
              <a:t>Принцип вертикального строения функциональных систем мозга, иначе говоря, принцип, согласно которому каждая форма поведения обеспечивается совместной работой разных уровней нервного аппарата, связанных друг с другом как восходящими, так и нисходящими связями, превращающими мозг в саморегулирующуюся систему. Этот прочно вошедший в науку принцип утверждает, что кора головного мозга, находящаяся в постоянном взаимодействии с нижележащими образованиями, не является единственным мозговым субстратом психических процессов.</a:t>
            </a: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4</a:t>
            </a:fld>
            <a:endParaRPr lang="ru-RU"/>
          </a:p>
        </p:txBody>
      </p:sp>
    </p:spTree>
    <p:extLst>
      <p:ext uri="{BB962C8B-B14F-4D97-AF65-F5344CB8AC3E}">
        <p14:creationId xmlns:p14="http://schemas.microsoft.com/office/powerpoint/2010/main" val="321012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	Используя метод выключения ограниченных участков мозга. Исследователи разрушают определенные области мозга животного и прослеживают изменения в его поведении или</a:t>
            </a:r>
            <a:r>
              <a:rPr lang="ru-RU" baseline="0" dirty="0" smtClean="0"/>
              <a:t> </a:t>
            </a:r>
            <a:r>
              <a:rPr lang="ru-RU" dirty="0" smtClean="0"/>
              <a:t>наблюдают за больными, у которых ранение, кровоизлияние или опухоль разрушили определенные участки мозга.</a:t>
            </a:r>
          </a:p>
          <a:p>
            <a:r>
              <a:rPr lang="ru-RU" sz="1200" b="0" i="0" u="none" strike="noStrike" kern="1200" baseline="0" dirty="0" smtClean="0">
                <a:solidFill>
                  <a:schemeClr val="tx1"/>
                </a:solidFill>
                <a:latin typeface="+mn-lt"/>
                <a:ea typeface="+mn-ea"/>
                <a:cs typeface="+mn-cs"/>
              </a:rPr>
              <a:t>	Позже стали успешно применяться другие методы выключения определенных участков мозга. К числу их относится местное охлаждение отдельных участков мозга, смазывание отдельных зон мозга алюминиевой пастой, воздействие на участки мозга постоянным током, нарушающим их нормальное функционирование.</a:t>
            </a:r>
          </a:p>
          <a:p>
            <a:r>
              <a:rPr lang="ru-RU" sz="1200" b="0" i="0" u="none" strike="noStrike" kern="1200" baseline="0" dirty="0" smtClean="0">
                <a:solidFill>
                  <a:schemeClr val="tx1"/>
                </a:solidFill>
                <a:latin typeface="+mn-lt"/>
                <a:ea typeface="+mn-ea"/>
                <a:cs typeface="+mn-cs"/>
              </a:rPr>
              <a:t>	Преимущество этих методов перед методами разрушения состоит не только в том, что они не дают побочных, перифокальных явлений, но и в том, что такое выключение носит временный характер и что наряду с последствиями выключения может быть прослежен и процесс обратного включения соответствующих участков коры в действующие мозговые системы.</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5</a:t>
            </a:fld>
            <a:endParaRPr lang="ru-RU"/>
          </a:p>
        </p:txBody>
      </p:sp>
    </p:spTree>
    <p:extLst>
      <p:ext uri="{BB962C8B-B14F-4D97-AF65-F5344CB8AC3E}">
        <p14:creationId xmlns:p14="http://schemas.microsoft.com/office/powerpoint/2010/main" val="400025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Описывая строение различных участков мозговой коры в 1863г. анатомом </a:t>
            </a:r>
            <a:r>
              <a:rPr lang="ru-RU" sz="1200" b="0" i="0" u="none" strike="noStrike" kern="1200" baseline="0" dirty="0" err="1" smtClean="0">
                <a:solidFill>
                  <a:schemeClr val="tx1"/>
                </a:solidFill>
                <a:latin typeface="+mn-lt"/>
                <a:ea typeface="+mn-ea"/>
                <a:cs typeface="+mn-cs"/>
              </a:rPr>
              <a:t>В.А.Бец</a:t>
            </a:r>
            <a:r>
              <a:rPr lang="ru-RU" sz="1200" b="0" i="0" u="none" strike="noStrike" kern="1200" baseline="0" dirty="0" smtClean="0">
                <a:solidFill>
                  <a:schemeClr val="tx1"/>
                </a:solidFill>
                <a:latin typeface="+mn-lt"/>
                <a:ea typeface="+mn-ea"/>
                <a:cs typeface="+mn-cs"/>
              </a:rPr>
              <a:t>  обнаружил, что их морфологическая структура в высокой степени неоднородна: если кора передней центральной извилины включает в свой состав большие, имеющие форму пирамиды нервные клетки (они получили в дальнейшем название гигантских пирамидных клеток Беца), то прилегающая к ней кора задней центральной извилины имеет совсем иное, мелкозернистое строение и совсем лишена пирамидных клеток.</a:t>
            </a:r>
          </a:p>
          <a:p>
            <a:pPr marL="17145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Позднее было установлено, что различие этих двух областей коры не только морфологическое, но и функциональное. Гигантские пирамидные клетки Беца (составляющие пятый слой коры) оказались источниками двигательных импульсов, идущих от коры к периферической мускулатуре, а передняя центральная извилина, в которой они были сосредоточены, — моторной областью коры головного мозга. Поля мозговой коры, имеющие мелкозернистое строение и отличающиеся развитым четвертым слоем нервных клеток (к их числу относятся и образования задней центральной извилины), оказались аппаратами, к которым подходят чувствительные волокна, начинающиеся в периферических органах чувств (рецепторах), а соответствующие зоны коры — первичными чувствительными образованиями коры большого мозга.</a:t>
            </a:r>
          </a:p>
          <a:p>
            <a:pPr marL="17145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С выделением двигательных и сенсорных областей (или первичных двигательных и сенсорных центров) был сделан первый шаг к созданию функциональной карты коры головного мозга, и кажущаяся однородной масса серого вещества, покрывающая тонким слоем большие полушария, начала приобретать дифференцированный характер.</a:t>
            </a:r>
          </a:p>
          <a:p>
            <a:pPr marL="17145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Дальнейшие сравнительно-анатомические наблюдения подтвердили плодотворность наметившегося подхода. Оказалось, что внимательное изучение «первичных» областей мозговой коры позволяет делать точные выводы о некоторых особенностях поведения животного. </a:t>
            </a:r>
          </a:p>
          <a:p>
            <a:pPr marL="17145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Таким образом, в коре головного мозга человека выделяются проекционная </a:t>
            </a:r>
            <a:r>
              <a:rPr lang="ru-RU" sz="1200" b="0" i="0" u="none" strike="noStrike" kern="1200" baseline="0" dirty="0" err="1" smtClean="0">
                <a:solidFill>
                  <a:schemeClr val="tx1"/>
                </a:solidFill>
                <a:latin typeface="+mn-lt"/>
                <a:ea typeface="+mn-ea"/>
                <a:cs typeface="+mn-cs"/>
              </a:rPr>
              <a:t>общечувствительная</a:t>
            </a:r>
            <a:r>
              <a:rPr lang="ru-RU" sz="1200" b="0" i="0" u="none" strike="noStrike" kern="1200" baseline="0" dirty="0" smtClean="0">
                <a:solidFill>
                  <a:schemeClr val="tx1"/>
                </a:solidFill>
                <a:latin typeface="+mn-lt"/>
                <a:ea typeface="+mn-ea"/>
                <a:cs typeface="+mn-cs"/>
              </a:rPr>
              <a:t> (теменная), зрительная (затылочная) и слуховая (височная) области. </a:t>
            </a:r>
          </a:p>
          <a:p>
            <a:pPr marL="171450" lvl="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Аналогичным образом мы можем проследить волокна, которые, начинаясь в передней центральной извилине и подходя к передним рогам спинного мозга, несут двигательные импульсы к мышцам. Эти волокна составляют двигательный, или пирамидный, путь головного мозга.</a:t>
            </a:r>
          </a:p>
          <a:p>
            <a:pPr marL="171450" lvl="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Как показали морфологические исследования, над каждой «первичной» зоной коры (с преобладающим развитием IV — афферентного или V — эфферентного слоев клеток) надстраивается система «вторичных» зон, в которых преобладающее место занимают более сложные по своему строению II и III слои. Эти слои состоят из клеток с короткими аксонами, большая часть которых или не имеет прямой связи с периферией, или получает свои импульсы из лежащих в глубине мозга подкорковых образований, осуществляющих первичную переработку приходящих с периферии импульсов. Строение этих слоев позволяет относить их уже не к простейшему — «проекционному», а к гораздо более сложному — «ассоциативному», или «интегрирующему», аппарату коры головного мозга.</a:t>
            </a:r>
          </a:p>
          <a:p>
            <a:pPr marL="171450" lvl="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Факты показывают, что над каждой первичной областью мозговой коры, в которой преобладают низшие (афферентные или эфферентные) слои коры, надстраиваются вторичные области, в которых преобладают верхние (проекционно-ассоциационные) слои, играющие, существенную роль в функциональной организации работы отдельных анализаторов. </a:t>
            </a:r>
          </a:p>
          <a:p>
            <a:pPr marL="171450" lvl="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 	В коре головного мозга человека также можно выделить участки, которые лежат на границах между корковыми представительствами отдельных чувствительных зон мозговой коры и которые получили название третичных зон коры (или зон перекрытия коркового представительства отдельных анализаторов). Эти области коры целиком состоят из верхних (ассоциационных) слоев клеток и не имеют прямой связи с периферией. Есть все основания предполагать, что третичные зоны коры обеспечивают совместную работу корковых звеньев отдельных анализаторов, наиболее сложные интегральные функции коры головного мозга.</a:t>
            </a:r>
          </a:p>
          <a:p>
            <a:pPr marL="171450" lvl="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Courier New" panose="02070309020205020404" pitchFamily="49" charset="0"/>
              <a:buChar char="o"/>
            </a:pPr>
            <a:r>
              <a:rPr lang="ru-RU" sz="1200" b="0" i="0" u="none" strike="noStrike" kern="1200" baseline="0" dirty="0" smtClean="0">
                <a:solidFill>
                  <a:schemeClr val="tx1"/>
                </a:solidFill>
                <a:latin typeface="+mn-lt"/>
                <a:ea typeface="+mn-ea"/>
                <a:cs typeface="+mn-cs"/>
              </a:rPr>
              <a:t>Как показали детальные анатомические исследования, в коре головного мозга можно выделить две группы третичных областей:</a:t>
            </a:r>
          </a:p>
          <a:p>
            <a:pPr marL="171450" lvl="0" indent="-171450">
              <a:buFont typeface="Courier New" panose="02070309020205020404" pitchFamily="49" charset="0"/>
              <a:buChar char="o"/>
            </a:pPr>
            <a:endParaRPr lang="ru-RU" sz="1200" b="0" i="0" u="none" strike="noStrike" kern="1200" baseline="0" dirty="0" smtClean="0">
              <a:solidFill>
                <a:schemeClr val="tx1"/>
              </a:solidFill>
              <a:latin typeface="+mn-lt"/>
              <a:ea typeface="+mn-ea"/>
              <a:cs typeface="+mn-cs"/>
            </a:endParaRPr>
          </a:p>
          <a:p>
            <a:pPr marL="171450" lvl="0" indent="-171450">
              <a:buFont typeface="Wingdings" panose="05000000000000000000" pitchFamily="2" charset="2"/>
              <a:buChar char="v"/>
            </a:pPr>
            <a:r>
              <a:rPr lang="ru-RU" sz="1200" b="0" i="0" u="none" strike="noStrike" kern="1200" baseline="0" dirty="0" smtClean="0">
                <a:solidFill>
                  <a:schemeClr val="tx1"/>
                </a:solidFill>
                <a:latin typeface="+mn-lt"/>
                <a:ea typeface="+mn-ea"/>
                <a:cs typeface="+mn-cs"/>
              </a:rPr>
              <a:t>Первая из них — задняя — расположена на стыке зрительной (затылочной), </a:t>
            </a:r>
            <a:r>
              <a:rPr lang="ru-RU" sz="1200" b="0" i="0" u="none" strike="noStrike" kern="1200" baseline="0" dirty="0" err="1" smtClean="0">
                <a:solidFill>
                  <a:schemeClr val="tx1"/>
                </a:solidFill>
                <a:latin typeface="+mn-lt"/>
                <a:ea typeface="+mn-ea"/>
                <a:cs typeface="+mn-cs"/>
              </a:rPr>
              <a:t>общечувствительной</a:t>
            </a:r>
            <a:r>
              <a:rPr lang="ru-RU" sz="1200" b="0" i="0" u="none" strike="noStrike" kern="1200" baseline="0" dirty="0" smtClean="0">
                <a:solidFill>
                  <a:schemeClr val="tx1"/>
                </a:solidFill>
                <a:latin typeface="+mn-lt"/>
                <a:ea typeface="+mn-ea"/>
                <a:cs typeface="+mn-cs"/>
              </a:rPr>
              <a:t> (теменной) и слуховой (височной) областей; ее с полным основанием можно обозначить как зону перекрытия корковых отделов экстероцептивных анализаторов. </a:t>
            </a:r>
          </a:p>
          <a:p>
            <a:pPr marL="171450" lvl="0" indent="-171450">
              <a:buFont typeface="Wingdings" panose="05000000000000000000" pitchFamily="2" charset="2"/>
              <a:buChar char="v"/>
            </a:pPr>
            <a:r>
              <a:rPr lang="ru-RU" sz="1200" b="0" i="0" u="none" strike="noStrike" kern="1200" baseline="0" dirty="0" smtClean="0">
                <a:solidFill>
                  <a:schemeClr val="tx1"/>
                </a:solidFill>
                <a:latin typeface="+mn-lt"/>
                <a:ea typeface="+mn-ea"/>
                <a:cs typeface="+mn-cs"/>
              </a:rPr>
              <a:t>Вторая — передняя — расположена спереди от двигательной зоны коры и надстраивается над двигательными отделами коры головного мозга. Она связана со всеми остальными отделами коры и, как мы увидим далее, играет существенную роль в построении наиболее сложных программ поведения человека.</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Как показывают сравнительно-анатомические данные, в коре головного мозга ежа и крысы дифференциация первичных и вторичных зон едва намечается, а третичные зоны совсем отсутствуют; близкое строение имеет кора головного мозга собаки, и лишь у обезьяны вторичные и третичные зоны мозговой коры отмечаются достаточно ясно. У человека иерархическое строение коры головного мозга выступает с полной отчетливостью </a:t>
            </a:r>
          </a:p>
          <a:p>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6</a:t>
            </a:fld>
            <a:endParaRPr lang="ru-RU"/>
          </a:p>
        </p:txBody>
      </p:sp>
    </p:spTree>
    <p:extLst>
      <p:ext uri="{BB962C8B-B14F-4D97-AF65-F5344CB8AC3E}">
        <p14:creationId xmlns:p14="http://schemas.microsoft.com/office/powerpoint/2010/main" val="130738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	</a:t>
            </a:r>
            <a:r>
              <a:rPr lang="ru-RU" sz="1200" b="0" i="0" u="none" strike="noStrike" kern="1200" baseline="0" dirty="0" smtClean="0">
                <a:solidFill>
                  <a:schemeClr val="tx1"/>
                </a:solidFill>
                <a:latin typeface="+mn-lt"/>
                <a:ea typeface="+mn-ea"/>
                <a:cs typeface="+mn-cs"/>
              </a:rPr>
              <a:t>Опыты Шеррингтона и его сотрудников (Раздражение двигательной зоны коры ГМ обезьяны слабым электрическим током вызывало сокращение строго определенных мышц противоположной стороны тела.) положили начало изучению функциональной организации мозговой коры объективными физиологическими методами.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Позже, трудами выдающегося канадского нейрохирурга В. Пенфилда и его сотрудников  была создана прочная основа учения о функциональной организации различных зон мозговой коры человека.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Опыты Мак-</a:t>
            </a:r>
            <a:r>
              <a:rPr lang="ru-RU" sz="1200" b="0" i="0" u="none" strike="noStrike" kern="1200" baseline="0" dirty="0" err="1" smtClean="0">
                <a:solidFill>
                  <a:schemeClr val="tx1"/>
                </a:solidFill>
                <a:latin typeface="+mn-lt"/>
                <a:ea typeface="+mn-ea"/>
                <a:cs typeface="+mn-cs"/>
              </a:rPr>
              <a:t>Кэллока</a:t>
            </a:r>
            <a:r>
              <a:rPr lang="ru-RU" sz="1200" b="0" i="0" u="none" strike="noStrike" kern="1200" baseline="0" dirty="0" smtClean="0">
                <a:solidFill>
                  <a:schemeClr val="tx1"/>
                </a:solidFill>
                <a:latin typeface="+mn-lt"/>
                <a:ea typeface="+mn-ea"/>
                <a:cs typeface="+mn-cs"/>
              </a:rPr>
              <a:t> (1943-1944) (небольшую бумажку, смоченную раствором стрихнина, налагали на определенный участок коры головного мозга, тем самым раздражая его. Затем электроды последовательно прикладывали к соседним участкам, «прощупывая» таким образом, далеко ли распространяется вызванное раздражение).</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Эксперимент показал, что если раздражение первичных зон коры распространялось лишь на области, непосредственно прилегающие к раздражаемому пункту, то возбуждение, вызванное раздражением вторичных зон коры, охватывало целый комплекс зон, иногда расположенных на значительном расстоянии от раздражаемого пункта. Этот факт свидетельствует о том, что в процесс возбуждения, возникающий во вторичных отделах коры, вовлекаются большие системы нервных элементов и, таким образом, обеспечиваются значительно более сложные, интегральные, процессы по сравнению с теми, которые имеют место при возбуждении первичных зон.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Дополнение представлений об анатомическом строении отдельных зон мозговой коры данными, полученными при раздражении ее различных участков, позволило значительно расширить наше понимание функциональной организации коры человеческого мозга.</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Отдельные системы коры головного мозга (как сенсорные, так и двигательные) имеют иерархическое строение и возбуждение, например, возникающее в периферических органах чувств, сначала приходит в первичные (проекционные) зоны, отдельные участки которых представляют собой расположенные по топографическому принципу проекции соответствующих периферических рецепторов, и лишь вслед за этим распространяется на вторичные зоны коры, которые, опираясь на аппарат верхних (ассоциативных) слоев нейронов, играют интегрирующую роль, объединяя топографические (</a:t>
            </a:r>
            <a:r>
              <a:rPr lang="ru-RU" sz="1200" b="0" i="0" u="none" strike="noStrike" kern="1200" baseline="0" dirty="0" err="1" smtClean="0">
                <a:solidFill>
                  <a:schemeClr val="tx1"/>
                </a:solidFill>
                <a:latin typeface="+mn-lt"/>
                <a:ea typeface="+mn-ea"/>
                <a:cs typeface="+mn-cs"/>
              </a:rPr>
              <a:t>соматотопические</a:t>
            </a:r>
            <a:r>
              <a:rPr lang="ru-RU" sz="1200" b="0" i="0" u="none" strike="noStrike" kern="1200" baseline="0" dirty="0" smtClean="0">
                <a:solidFill>
                  <a:schemeClr val="tx1"/>
                </a:solidFill>
                <a:latin typeface="+mn-lt"/>
                <a:ea typeface="+mn-ea"/>
                <a:cs typeface="+mn-cs"/>
              </a:rPr>
              <a:t>) проекции возникших на периферии возбуждений в сложные функционально организованные системы.</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a:t>
            </a:r>
            <a:r>
              <a:rPr lang="ru-RU" sz="1200" b="0" i="0" u="none" strike="noStrike" kern="1200" baseline="0" dirty="0" smtClean="0">
                <a:solidFill>
                  <a:schemeClr val="tx1"/>
                </a:solidFill>
                <a:latin typeface="+mn-lt"/>
                <a:ea typeface="+mn-ea"/>
                <a:cs typeface="+mn-cs"/>
              </a:rPr>
              <a:t>	Исследователи, применявшие метод раздражения в его наиболее простых формах, раздражали определенные места коры головного мозга электрическим током и описывали те изменения в поведении животных или человека, которые возникали как следствие такого раздражения.</a:t>
            </a:r>
          </a:p>
          <a:p>
            <a:r>
              <a:rPr lang="ru-RU" sz="1200" b="0" i="0" u="none" strike="noStrike" kern="1200" baseline="0" dirty="0" smtClean="0">
                <a:solidFill>
                  <a:schemeClr val="tx1"/>
                </a:solidFill>
                <a:latin typeface="+mn-lt"/>
                <a:ea typeface="+mn-ea"/>
                <a:cs typeface="+mn-cs"/>
              </a:rPr>
              <a:t>Существует, однако, обратная возможность: если поставить животное или человека в условия, когда на него воздействуют определенные естественные факторы, можно выявить, какие участки коры реагируют на эти воздействия изменением электрической активности. </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Как показал ряд наблюдений, сложные воздействия (рассматривание сложных фигур и т.п.) вызывают в мозговой коре существенно иные электрофизиологические ответы по сравнению с относительно более простыми. При этом меняются как латентные периоды вызванных потенциалов, так и их конфигурация. Это означает, что более сложные формы активной психической деятельности вызывают более обширные процессы в коре головного мозга, вовлекая в совместную работу более сложные системы корковых зон.</a:t>
            </a: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III</a:t>
            </a:r>
            <a:r>
              <a:rPr lang="ru-RU" sz="1200" b="0" i="0" u="none" strike="noStrike" kern="1200" baseline="0" dirty="0" smtClean="0">
                <a:solidFill>
                  <a:schemeClr val="tx1"/>
                </a:solidFill>
                <a:latin typeface="+mn-lt"/>
                <a:ea typeface="+mn-ea"/>
                <a:cs typeface="+mn-cs"/>
              </a:rPr>
              <a:t>	Вживление под контролем специальных </a:t>
            </a:r>
            <a:r>
              <a:rPr lang="ru-RU" sz="1200" b="0" i="0" u="none" strike="noStrike" kern="1200" baseline="0" dirty="0" err="1" smtClean="0">
                <a:solidFill>
                  <a:schemeClr val="tx1"/>
                </a:solidFill>
                <a:latin typeface="+mn-lt"/>
                <a:ea typeface="+mn-ea"/>
                <a:cs typeface="+mn-cs"/>
              </a:rPr>
              <a:t>стереотактических</a:t>
            </a:r>
            <a:r>
              <a:rPr lang="ru-RU" sz="1200" b="0" i="0" u="none" strike="noStrike" kern="1200" baseline="0" dirty="0" smtClean="0">
                <a:solidFill>
                  <a:schemeClr val="tx1"/>
                </a:solidFill>
                <a:latin typeface="+mn-lt"/>
                <a:ea typeface="+mn-ea"/>
                <a:cs typeface="+mn-cs"/>
              </a:rPr>
              <a:t> приборов тончайших электродов в кору головного мозга или подкорковые образования и последующее отведение токов действия от отдельных нейронов при предъявлении животному различных раздражителей позволило обнаружить, что нейроны реагируют лишь на строго избирательные раздражители. Так, в зрительной коре головного мозга были обнаружены нейроны, которые реагируют пачкой импульсов только на включение или только на выключение света. Были обнаружены также нейроны, которые реагируют как на световые, так и на звуковые или кинестетические раздражители и функция которых носит, таким образом, сложный, </a:t>
            </a:r>
            <a:r>
              <a:rPr lang="ru-RU" sz="1200" b="0" i="0" u="none" strike="noStrike" kern="1200" baseline="0" dirty="0" err="1" smtClean="0">
                <a:solidFill>
                  <a:schemeClr val="tx1"/>
                </a:solidFill>
                <a:latin typeface="+mn-lt"/>
                <a:ea typeface="+mn-ea"/>
                <a:cs typeface="+mn-cs"/>
              </a:rPr>
              <a:t>мультимодальный</a:t>
            </a:r>
            <a:r>
              <a:rPr lang="ru-RU" sz="1200" b="0" i="0" u="none" strike="noStrike" kern="1200" baseline="0" dirty="0" smtClean="0">
                <a:solidFill>
                  <a:schemeClr val="tx1"/>
                </a:solidFill>
                <a:latin typeface="+mn-lt"/>
                <a:ea typeface="+mn-ea"/>
                <a:cs typeface="+mn-cs"/>
              </a:rPr>
              <a:t> характер. Наконец, были обнаружены нейроны, которые не реагируют ни на один сенсорный раздражитель и имеют, следовательно, совсем другие функции.</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Подробное изучение данных нейронов дало возможность убедиться в их высочайшей специализации. Исследования обнаружили в коре (и в соответствующих подкорковых образованиях низших позвоночных) нейроны, которые реагируют только на прямые или только на плавные закругленные линии, только на острые углы или только на округлые очертания, только на движения точки от центра к периферии или только от периферии к центру и т.д. </a:t>
            </a:r>
            <a:r>
              <a:rPr lang="en-US" sz="1200" b="0" i="0" u="none" strike="noStrike" kern="1200" baseline="0" dirty="0" smtClean="0">
                <a:solidFill>
                  <a:schemeClr val="tx1"/>
                </a:solidFill>
                <a:latin typeface="+mn-lt"/>
                <a:ea typeface="+mn-ea"/>
                <a:cs typeface="+mn-cs"/>
              </a:rPr>
              <a:t>	</a:t>
            </a:r>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Исследование нейронов, входящих в состав вторичных зон коры, выявило существенно иную картину.  С одной стороны, в этих областях были обнаружены нейроны, специфически реагирующие на более комплексные признаки, например, на наклон и толщину линии, на конфигурацию линий.  С другой стороны, во вторичных зонах коры было обнаружено значительное число нейронов, реагирующих на различные по модальности сигналы, а также нейроны, которые не реагируют ни на какие сенсорные стимулы и имеют совсем иную функцию, - многие из этих нейронов, не реагируя на специальные сенсорные раздражители, активно реагируют на смену раздражителей или изменение каких-нибудь их свойств</a:t>
            </a:r>
            <a:r>
              <a:rPr lang="ru-RU" sz="1200" b="1"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снижая свою активность по мере привыкания и снова активизируясь при появлении изменений. Таким образом, вторичные зоны коры включают в себя нейроны, имеющие значительно более сложные функции по сравнению с нейронами первичных зон.</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Все это показывает, что в реализации активных форм психической деятельности, требующих не только получения информации, но и сличения этой информации с предшествующим опытом, принимают участие различные, в том числе далеко отстоящие друг от друга, зоны коры головного мозга и что психические процессы осуществляются сложными системами совместно работающих зон мозговой коры и нижележащих нервных образований.</a:t>
            </a:r>
          </a:p>
          <a:p>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7</a:t>
            </a:fld>
            <a:endParaRPr lang="ru-RU"/>
          </a:p>
        </p:txBody>
      </p:sp>
    </p:spTree>
    <p:extLst>
      <p:ext uri="{BB962C8B-B14F-4D97-AF65-F5344CB8AC3E}">
        <p14:creationId xmlns:p14="http://schemas.microsoft.com/office/powerpoint/2010/main" val="20948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Wingdings" panose="05000000000000000000" pitchFamily="2" charset="2"/>
              <a:buChar char="ü"/>
            </a:pPr>
            <a:r>
              <a:rPr lang="ru-RU" sz="1200" b="0" i="0" u="none" strike="noStrike" kern="1200" baseline="0" dirty="0" smtClean="0">
                <a:solidFill>
                  <a:schemeClr val="tx1"/>
                </a:solidFill>
                <a:latin typeface="+mn-lt"/>
                <a:ea typeface="+mn-ea"/>
                <a:cs typeface="+mn-cs"/>
              </a:rPr>
              <a:t>	Обобщая информацию полученную в результате проведения этих трех групп методических процедур, понятно, что по мере эволюции животного мира поведение все больше зависит от высших этажей мозга (его коры) или, другими словами, что на высших ступенях эволюции процесс прогрессивной кортикализации становится все более отчетливым. Кроме того, по мере эволюции функциональная организация наиболее высоких аппаратов мозговой коры становится все более дифференцированной и каждая система большого мозга приобретает отчетливую иерархическую организацию, едва намеченную у низших позвоночных, но становящуюся ведущей характеристикой мозга у приматов и особенно у человека.</a:t>
            </a:r>
          </a:p>
          <a:p>
            <a:pPr marL="0" indent="0">
              <a:buFont typeface="Wingdings" panose="05000000000000000000" pitchFamily="2" charset="2"/>
              <a:buNone/>
            </a:pPr>
            <a:r>
              <a:rPr lang="ru-RU" sz="1200" b="0" i="0" u="none" strike="noStrike" kern="1200" baseline="0" dirty="0" smtClean="0">
                <a:solidFill>
                  <a:schemeClr val="tx1"/>
                </a:solidFill>
                <a:latin typeface="+mn-lt"/>
                <a:ea typeface="+mn-ea"/>
                <a:cs typeface="+mn-cs"/>
              </a:rPr>
              <a:t>	</a:t>
            </a:r>
          </a:p>
          <a:p>
            <a:pPr marL="171450" indent="-171450">
              <a:buFont typeface="Wingdings" panose="05000000000000000000" pitchFamily="2" charset="2"/>
              <a:buChar char="ü"/>
            </a:pPr>
            <a:r>
              <a:rPr lang="ru-RU" sz="1200" b="0" i="0" u="none" strike="noStrike" kern="1200" baseline="0" dirty="0" smtClean="0">
                <a:solidFill>
                  <a:schemeClr val="tx1"/>
                </a:solidFill>
                <a:latin typeface="+mn-lt"/>
                <a:ea typeface="+mn-ea"/>
                <a:cs typeface="+mn-cs"/>
              </a:rPr>
              <a:t>	Все использованные наукой источники подтверждают, что каждая из действующих систем головного мозга (зрительная, слуховая, </a:t>
            </a:r>
            <a:r>
              <a:rPr lang="ru-RU" sz="1200" b="0" i="0" u="none" strike="noStrike" kern="1200" baseline="0" dirty="0" err="1" smtClean="0">
                <a:solidFill>
                  <a:schemeClr val="tx1"/>
                </a:solidFill>
                <a:latin typeface="+mn-lt"/>
                <a:ea typeface="+mn-ea"/>
                <a:cs typeface="+mn-cs"/>
              </a:rPr>
              <a:t>общечувствительная</a:t>
            </a:r>
            <a:r>
              <a:rPr lang="ru-RU" sz="1200" b="0" i="0" u="none" strike="noStrike" kern="1200" baseline="0" dirty="0" smtClean="0">
                <a:solidFill>
                  <a:schemeClr val="tx1"/>
                </a:solidFill>
                <a:latin typeface="+mn-lt"/>
                <a:ea typeface="+mn-ea"/>
                <a:cs typeface="+mn-cs"/>
              </a:rPr>
              <a:t> и двигательная) имеет вертикальную организацию, начинаясь периферическими рецепторами, переходящими в проводящие пути, включающие наиболее простые, - интегрирующие аппараты верхнего ствола и промежуточного мозга, и кончаясь высокодифференцированными аппаратами мозговой коры.</a:t>
            </a:r>
          </a:p>
          <a:p>
            <a:pPr marL="0" indent="0">
              <a:buFont typeface="Wingdings" panose="05000000000000000000" pitchFamily="2" charset="2"/>
              <a:buNone/>
            </a:pPr>
            <a:r>
              <a:rPr lang="ru-RU" dirty="0" smtClean="0"/>
              <a:t>	</a:t>
            </a: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r>
              <a:rPr lang="ru-RU" sz="1200" b="0" i="0" u="none" strike="noStrike" kern="1200" baseline="0" dirty="0" smtClean="0">
                <a:solidFill>
                  <a:schemeClr val="tx1"/>
                </a:solidFill>
                <a:latin typeface="+mn-lt"/>
                <a:ea typeface="+mn-ea"/>
                <a:cs typeface="+mn-cs"/>
              </a:rPr>
              <a:t>	Каждая из этих систем имеет иерархическое строение; система состоит из группы надстроенных друг над другом корковых зон. В основе каждой системы лежат первичные (или проекционные) зоны коры, куда приходят импульсы, полученные посредством периферических рецепторов (органов чувств), и откуда на периферию направляются двигательные импульсы. Эти аппараты коры дробят воспринимаемую информацию на множества составляющих ее признаков и тем самым делают доходящие до коры возбуждения доступными кодированию и управлению.</a:t>
            </a:r>
          </a:p>
          <a:p>
            <a:pPr marL="171450" indent="-171450">
              <a:buFont typeface="Wingdings" panose="05000000000000000000" pitchFamily="2" charset="2"/>
              <a:buChar char="ü"/>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r>
              <a:rPr lang="ru-RU" sz="1200" b="0" i="0" u="none" strike="noStrike" kern="1200" baseline="0" dirty="0" smtClean="0">
                <a:solidFill>
                  <a:schemeClr val="tx1"/>
                </a:solidFill>
                <a:latin typeface="+mn-lt"/>
                <a:ea typeface="+mn-ea"/>
                <a:cs typeface="+mn-cs"/>
              </a:rPr>
              <a:t> 	Над первичными зонами надстроены вторичные зоны коры, способные благодаря преобладанию в них верхних (ассоциативных) слоев нейронов к анализу и синтезу поступающей информации, к переработке (кодированию) и хранению материала чувственного опыта и к подготовке сложных двигательных программ. Вторичные зоны коры, связанные с периферией посредством ассоциативных ядер зрительного бугра, составляют аппарат обеспечения синтетических форм работы отдельных анализаторов и занимают в коре головного мозга человека важнейшее место.</a:t>
            </a:r>
          </a:p>
          <a:p>
            <a:pPr marL="171450" indent="-171450">
              <a:buFont typeface="Wingdings" panose="05000000000000000000" pitchFamily="2" charset="2"/>
              <a:buChar char="ü"/>
            </a:pPr>
            <a:endParaRPr lang="ru-RU"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r>
              <a:rPr lang="ru-RU" sz="1200" b="0" i="0" u="none" strike="noStrike" kern="1200" baseline="0" dirty="0" smtClean="0">
                <a:solidFill>
                  <a:schemeClr val="tx1"/>
                </a:solidFill>
                <a:latin typeface="+mn-lt"/>
                <a:ea typeface="+mn-ea"/>
                <a:cs typeface="+mn-cs"/>
              </a:rPr>
              <a:t> 	Наконец, над всем этим комплексом корковых аппаратов модально-специализированного синтеза надстраиваются третичные зоны коры, которые выделяются в процессе эволюции позднее других и приобретают решающее значение только у человека. Эти зоны, обладающие особенно тонким и сложным строением и располагающие мощным аппаратом ассоциативных нейронов верхних слоев коры, находятся либо на стыке вторичных отделов зрительного, слухового и обще чувствительного анализаторов (вследствие чего они получили название «зон перекрытия»), либо же в передних отделах большого мозга, сохраняя связь со всеми остальными отделами коры.</a:t>
            </a:r>
          </a:p>
          <a:p>
            <a:r>
              <a:rPr lang="ru-RU" sz="1200" b="0" i="0" u="none" strike="noStrike" kern="1200" baseline="0" dirty="0" smtClean="0">
                <a:solidFill>
                  <a:schemeClr val="tx1"/>
                </a:solidFill>
                <a:latin typeface="+mn-lt"/>
                <a:ea typeface="+mn-ea"/>
                <a:cs typeface="+mn-cs"/>
              </a:rPr>
              <a:t>	Они играют особенно важную роль в функциональной организации мозга, обеспечивая совместную работу отдельных анализаторов и тем самым образуя основу для получения целостной картины мира. Они являются также мозговым аппаратом, ответственным за формирование планов и программ поведения, регуляцию и контроль человеческой деятельности.</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8</a:t>
            </a:fld>
            <a:endParaRPr lang="ru-RU"/>
          </a:p>
        </p:txBody>
      </p:sp>
    </p:spTree>
    <p:extLst>
      <p:ext uri="{BB962C8B-B14F-4D97-AF65-F5344CB8AC3E}">
        <p14:creationId xmlns:p14="http://schemas.microsoft.com/office/powerpoint/2010/main" val="110932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	Такие психические процессы, как восприятие и запоминание, </a:t>
            </a:r>
            <a:r>
              <a:rPr lang="ru-RU" sz="1200" b="0" i="0" u="none" strike="noStrike" kern="1200" baseline="0" dirty="0" err="1" smtClean="0">
                <a:solidFill>
                  <a:schemeClr val="tx1"/>
                </a:solidFill>
                <a:latin typeface="+mn-lt"/>
                <a:ea typeface="+mn-ea"/>
                <a:cs typeface="+mn-cs"/>
              </a:rPr>
              <a:t>гнозис</a:t>
            </a:r>
            <a:r>
              <a:rPr lang="ru-RU" sz="1200" b="0" i="0" u="none" strike="noStrike" kern="1200" baseline="0" dirty="0" smtClean="0">
                <a:solidFill>
                  <a:schemeClr val="tx1"/>
                </a:solidFill>
                <a:latin typeface="+mn-lt"/>
                <a:ea typeface="+mn-ea"/>
                <a:cs typeface="+mn-cs"/>
              </a:rPr>
              <a:t> и </a:t>
            </a:r>
            <a:r>
              <a:rPr lang="ru-RU" sz="1200" b="0" i="0" u="none" strike="noStrike" kern="1200" baseline="0" dirty="0" err="1" smtClean="0">
                <a:solidFill>
                  <a:schemeClr val="tx1"/>
                </a:solidFill>
                <a:latin typeface="+mn-lt"/>
                <a:ea typeface="+mn-ea"/>
                <a:cs typeface="+mn-cs"/>
              </a:rPr>
              <a:t>праксис</a:t>
            </a:r>
            <a:r>
              <a:rPr lang="ru-RU" sz="1200" b="0" i="0" u="none" strike="noStrike" kern="1200" baseline="0" dirty="0" smtClean="0">
                <a:solidFill>
                  <a:schemeClr val="tx1"/>
                </a:solidFill>
                <a:latin typeface="+mn-lt"/>
                <a:ea typeface="+mn-ea"/>
                <a:cs typeface="+mn-cs"/>
              </a:rPr>
              <a:t>, речь и мышление, письмо, чтение и счет, не являются изолированными и неразложимыми «способностями» и не могут рассматриваться как непосредственные функции ограниченных клеточных групп, локализованные в определенных участках мозга, сформировавшись в течение длительного исторического развития и будучи социальными по своему происхождению и сложными, опосредствованными по строению, они опираются на сложную систему способов и средств. </a:t>
            </a:r>
            <a:endParaRPr lang="ru-RU" dirty="0"/>
          </a:p>
        </p:txBody>
      </p:sp>
      <p:sp>
        <p:nvSpPr>
          <p:cNvPr id="4" name="Номер слайда 3"/>
          <p:cNvSpPr>
            <a:spLocks noGrp="1"/>
          </p:cNvSpPr>
          <p:nvPr>
            <p:ph type="sldNum" sz="quarter" idx="10"/>
          </p:nvPr>
        </p:nvSpPr>
        <p:spPr/>
        <p:txBody>
          <a:bodyPr/>
          <a:lstStyle/>
          <a:p>
            <a:fld id="{506E96C0-8E00-4AA9-A6EA-0D98B0747E94}" type="slidenum">
              <a:rPr lang="ru-RU" smtClean="0"/>
              <a:t>9</a:t>
            </a:fld>
            <a:endParaRPr lang="ru-RU"/>
          </a:p>
        </p:txBody>
      </p:sp>
    </p:spTree>
    <p:extLst>
      <p:ext uri="{BB962C8B-B14F-4D97-AF65-F5344CB8AC3E}">
        <p14:creationId xmlns:p14="http://schemas.microsoft.com/office/powerpoint/2010/main" val="270561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5C3A21-A32E-4748-B0BC-A99188B53045}" type="datetimeFigureOut">
              <a:rPr lang="ru-RU" smtClean="0"/>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63075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5C3A21-A32E-4748-B0BC-A99188B53045}" type="datetimeFigureOut">
              <a:rPr lang="ru-RU" smtClean="0"/>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254727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5C3A21-A32E-4748-B0BC-A99188B53045}" type="datetimeFigureOut">
              <a:rPr lang="ru-RU" smtClean="0"/>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369890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5C3A21-A32E-4748-B0BC-A99188B53045}" type="datetimeFigureOut">
              <a:rPr lang="ru-RU" smtClean="0"/>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76178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5C3A21-A32E-4748-B0BC-A99188B53045}" type="datetimeFigureOut">
              <a:rPr lang="ru-RU" smtClean="0"/>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23754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5C3A21-A32E-4748-B0BC-A99188B53045}" type="datetimeFigureOut">
              <a:rPr lang="ru-RU" smtClean="0"/>
              <a:t>26.10.2017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372972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5C3A21-A32E-4748-B0BC-A99188B53045}" type="datetimeFigureOut">
              <a:rPr lang="ru-RU" smtClean="0"/>
              <a:t>26.10.2017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144104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5C3A21-A32E-4748-B0BC-A99188B53045}" type="datetimeFigureOut">
              <a:rPr lang="ru-RU" smtClean="0"/>
              <a:t>26.10.2017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10000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5C3A21-A32E-4748-B0BC-A99188B53045}" type="datetimeFigureOut">
              <a:rPr lang="ru-RU" smtClean="0"/>
              <a:t>26.10.2017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5784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5C3A21-A32E-4748-B0BC-A99188B53045}" type="datetimeFigureOut">
              <a:rPr lang="ru-RU" smtClean="0"/>
              <a:t>26.10.2017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126623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5C3A21-A32E-4748-B0BC-A99188B53045}" type="datetimeFigureOut">
              <a:rPr lang="ru-RU" smtClean="0"/>
              <a:t>26.10.2017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AFC2E6-6DAF-4185-BF92-5AC93739AB9C}" type="slidenum">
              <a:rPr lang="ru-RU" smtClean="0"/>
              <a:t>‹#›</a:t>
            </a:fld>
            <a:endParaRPr lang="ru-RU"/>
          </a:p>
        </p:txBody>
      </p:sp>
    </p:spTree>
    <p:extLst>
      <p:ext uri="{BB962C8B-B14F-4D97-AF65-F5344CB8AC3E}">
        <p14:creationId xmlns:p14="http://schemas.microsoft.com/office/powerpoint/2010/main" val="45614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5C3A21-A32E-4748-B0BC-A99188B53045}" type="datetimeFigureOut">
              <a:rPr lang="ru-RU" smtClean="0"/>
              <a:t>26.10.2017</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AFC2E6-6DAF-4185-BF92-5AC93739AB9C}" type="slidenum">
              <a:rPr lang="ru-RU" smtClean="0"/>
              <a:t>‹#›</a:t>
            </a:fld>
            <a:endParaRPr lang="ru-RU"/>
          </a:p>
        </p:txBody>
      </p:sp>
    </p:spTree>
    <p:extLst>
      <p:ext uri="{BB962C8B-B14F-4D97-AF65-F5344CB8AC3E}">
        <p14:creationId xmlns:p14="http://schemas.microsoft.com/office/powerpoint/2010/main" val="271755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981"/>
            <a:ext cx="7954144" cy="984593"/>
          </a:xfrm>
        </p:spPr>
        <p:txBody>
          <a:bodyPr>
            <a:noAutofit/>
          </a:bodyPr>
          <a:lstStyle/>
          <a:p>
            <a:r>
              <a:rPr lang="ru-RU" sz="3600" b="1" dirty="0" smtClean="0"/>
              <a:t>Теоретические основы нейропсихологии</a:t>
            </a:r>
            <a:endParaRPr lang="ru-RU" sz="3600" b="1" dirty="0"/>
          </a:p>
        </p:txBody>
      </p:sp>
      <p:sp>
        <p:nvSpPr>
          <p:cNvPr id="3" name="Подзаголовок 2"/>
          <p:cNvSpPr>
            <a:spLocks noGrp="1"/>
          </p:cNvSpPr>
          <p:nvPr>
            <p:ph type="subTitle" idx="1"/>
          </p:nvPr>
        </p:nvSpPr>
        <p:spPr>
          <a:xfrm>
            <a:off x="3004368" y="2693431"/>
            <a:ext cx="6107088" cy="1314450"/>
          </a:xfrm>
        </p:spPr>
        <p:txBody>
          <a:bodyPr>
            <a:normAutofit fontScale="62500" lnSpcReduction="20000"/>
          </a:bodyPr>
          <a:lstStyle/>
          <a:p>
            <a:pPr algn="r"/>
            <a:r>
              <a:rPr lang="ru-RU" dirty="0" smtClean="0">
                <a:solidFill>
                  <a:schemeClr val="tx1"/>
                </a:solidFill>
              </a:rPr>
              <a:t>Задача </a:t>
            </a:r>
            <a:r>
              <a:rPr lang="ru-RU" dirty="0">
                <a:solidFill>
                  <a:schemeClr val="tx1"/>
                </a:solidFill>
              </a:rPr>
              <a:t>нейропсихологии — это изучение мозговых основ психической деятельности человека с привлечением новых, психологических, методов для топической диагностики локальных поражений мозга. </a:t>
            </a:r>
            <a:endParaRPr lang="ru-RU" dirty="0">
              <a:solidFill>
                <a:schemeClr val="tx1"/>
              </a:solidFill>
              <a:latin typeface="+mj-lt"/>
              <a:ea typeface="Adobe Gothic Std B" pitchFamily="34" charset="-128"/>
              <a:cs typeface="Adobe Arabic" pitchFamily="18" charset="-78"/>
            </a:endParaRPr>
          </a:p>
        </p:txBody>
      </p:sp>
      <p:sp>
        <p:nvSpPr>
          <p:cNvPr id="4" name="Прямоугольник 3"/>
          <p:cNvSpPr/>
          <p:nvPr/>
        </p:nvSpPr>
        <p:spPr>
          <a:xfrm>
            <a:off x="31747" y="1396878"/>
            <a:ext cx="4572000" cy="1200329"/>
          </a:xfrm>
          <a:prstGeom prst="rect">
            <a:avLst/>
          </a:prstGeom>
        </p:spPr>
        <p:txBody>
          <a:bodyPr>
            <a:spAutoFit/>
          </a:bodyPr>
          <a:lstStyle/>
          <a:p>
            <a:r>
              <a:rPr lang="ru-RU" dirty="0"/>
              <a:t>Нейропсихология — наука, основным объектом изучения которой является мозговая организация психических процессов.</a:t>
            </a:r>
          </a:p>
        </p:txBody>
      </p:sp>
      <p:sp>
        <p:nvSpPr>
          <p:cNvPr id="6" name="TextBox 5"/>
          <p:cNvSpPr txBox="1"/>
          <p:nvPr/>
        </p:nvSpPr>
        <p:spPr>
          <a:xfrm>
            <a:off x="4310560" y="4200328"/>
            <a:ext cx="4255144" cy="943172"/>
          </a:xfrm>
          <a:prstGeom prst="rect">
            <a:avLst/>
          </a:prstGeom>
          <a:noFill/>
        </p:spPr>
        <p:txBody>
          <a:bodyPr wrap="square" lIns="111090" tIns="55545" rIns="111090" bIns="55545" rtlCol="0">
            <a:spAutoFit/>
          </a:bodyPr>
          <a:lstStyle/>
          <a:p>
            <a:r>
              <a:rPr lang="ru-RU" b="1" dirty="0" err="1" smtClean="0">
                <a:solidFill>
                  <a:srgbClr val="FF0000"/>
                </a:solidFill>
              </a:rPr>
              <a:t>Подготовилено</a:t>
            </a:r>
            <a:r>
              <a:rPr lang="ru-RU" b="1" dirty="0" smtClean="0">
                <a:solidFill>
                  <a:srgbClr val="FF0000"/>
                </a:solidFill>
              </a:rPr>
              <a:t>: Ассистент курса психиатрии, психиатрии-наркологии ФУВ </a:t>
            </a:r>
            <a:r>
              <a:rPr lang="ru-RU" b="1" dirty="0" err="1" smtClean="0">
                <a:solidFill>
                  <a:srgbClr val="FF0000"/>
                </a:solidFill>
              </a:rPr>
              <a:t>ВолгГМУ</a:t>
            </a:r>
            <a:r>
              <a:rPr lang="ru-RU" b="1" dirty="0" smtClean="0">
                <a:solidFill>
                  <a:srgbClr val="FF0000"/>
                </a:solidFill>
              </a:rPr>
              <a:t>, </a:t>
            </a:r>
            <a:r>
              <a:rPr lang="ru-RU" b="1" dirty="0" err="1" smtClean="0">
                <a:solidFill>
                  <a:srgbClr val="FF0000"/>
                </a:solidFill>
              </a:rPr>
              <a:t>к.м.н</a:t>
            </a:r>
            <a:r>
              <a:rPr lang="ru-RU" b="1" dirty="0" smtClean="0">
                <a:solidFill>
                  <a:srgbClr val="FF0000"/>
                </a:solidFill>
              </a:rPr>
              <a:t> Иванчук Э.Г.  </a:t>
            </a:r>
            <a:endParaRPr lang="ru-RU" b="1" dirty="0">
              <a:solidFill>
                <a:srgbClr val="FF0000"/>
              </a:solidFill>
            </a:endParaRPr>
          </a:p>
        </p:txBody>
      </p:sp>
      <p:pic>
        <p:nvPicPr>
          <p:cNvPr id="7" name="Рисунок 6"/>
          <p:cNvPicPr>
            <a:picLocks noChangeAspect="1"/>
          </p:cNvPicPr>
          <p:nvPr/>
        </p:nvPicPr>
        <p:blipFill>
          <a:blip r:embed="rId3"/>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3948184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Локализация или формирование</a:t>
            </a:r>
            <a:endParaRPr lang="ru-RU" b="1" dirty="0"/>
          </a:p>
        </p:txBody>
      </p:sp>
      <p:pic>
        <p:nvPicPr>
          <p:cNvPr id="205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75" y="1063229"/>
            <a:ext cx="7415249" cy="3707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254714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rmAutofit fontScale="90000"/>
          </a:bodyPr>
          <a:lstStyle/>
          <a:p>
            <a:r>
              <a:rPr lang="ru-RU" dirty="0" smtClean="0"/>
              <a:t>На что может указывать симптом?</a:t>
            </a:r>
            <a:endParaRPr lang="ru-RU" dirty="0"/>
          </a:p>
        </p:txBody>
      </p:sp>
      <p:sp>
        <p:nvSpPr>
          <p:cNvPr id="3" name="Объект 2"/>
          <p:cNvSpPr>
            <a:spLocks noGrp="1"/>
          </p:cNvSpPr>
          <p:nvPr>
            <p:ph idx="1"/>
          </p:nvPr>
        </p:nvSpPr>
        <p:spPr>
          <a:xfrm>
            <a:off x="0" y="857482"/>
            <a:ext cx="5724128" cy="4286017"/>
          </a:xfrm>
        </p:spPr>
        <p:txBody>
          <a:bodyPr>
            <a:normAutofit fontScale="55000" lnSpcReduction="20000"/>
          </a:bodyPr>
          <a:lstStyle/>
          <a:p>
            <a:r>
              <a:rPr lang="ru-RU" dirty="0" smtClean="0"/>
              <a:t>Всякое </a:t>
            </a:r>
            <a:r>
              <a:rPr lang="ru-RU" dirty="0"/>
              <a:t>произвольное движение — и в еще большей мере предметное действие — представляет собой сложную функциональную систему, включающую в свой состав ряд условий, при отсутствии которых такое движение не может быть выполнено</a:t>
            </a:r>
            <a:r>
              <a:rPr lang="ru-RU" dirty="0" smtClean="0"/>
              <a:t>.</a:t>
            </a:r>
          </a:p>
          <a:p>
            <a:endParaRPr lang="ru-RU" dirty="0"/>
          </a:p>
          <a:p>
            <a:r>
              <a:rPr lang="ru-RU" dirty="0" smtClean="0"/>
              <a:t>Всякое </a:t>
            </a:r>
            <a:r>
              <a:rPr lang="ru-RU" dirty="0"/>
              <a:t>движение — будь то передвижение в пространстве, попадание в цель или действие с предметом — всегда осуществляется в системе пространственных координат и необходимо нуждается в синтезе зрительно-пространственных </a:t>
            </a:r>
            <a:r>
              <a:rPr lang="ru-RU" dirty="0" smtClean="0"/>
              <a:t>афферентаций, </a:t>
            </a:r>
            <a:r>
              <a:rPr lang="ru-RU" dirty="0"/>
              <a:t>что обеспечивается участием третичных, </a:t>
            </a:r>
            <a:r>
              <a:rPr lang="ru-RU" dirty="0" err="1"/>
              <a:t>теменнозатылочных</a:t>
            </a:r>
            <a:r>
              <a:rPr lang="ru-RU" dirty="0"/>
              <a:t>, отделов коры, куда стекаются импульсы от зрительного, вестибулярного и </a:t>
            </a:r>
            <a:r>
              <a:rPr lang="ru-RU" dirty="0" err="1"/>
              <a:t>кожнокинестетического</a:t>
            </a:r>
            <a:r>
              <a:rPr lang="ru-RU" dirty="0"/>
              <a:t> анализаторов</a:t>
            </a:r>
            <a:r>
              <a:rPr lang="ru-RU" dirty="0" smtClean="0"/>
              <a:t>.</a:t>
            </a:r>
          </a:p>
          <a:p>
            <a:endParaRPr lang="ru-RU" dirty="0"/>
          </a:p>
          <a:p>
            <a:r>
              <a:rPr lang="ru-RU" dirty="0" smtClean="0"/>
              <a:t>Всякое </a:t>
            </a:r>
            <a:r>
              <a:rPr lang="ru-RU" dirty="0"/>
              <a:t>движение направлено на известную цель и реализует определенную двигательную задачу. </a:t>
            </a:r>
          </a:p>
        </p:txBody>
      </p:sp>
      <p:pic>
        <p:nvPicPr>
          <p:cNvPr id="4" name="Рисунок 3"/>
          <p:cNvPicPr>
            <a:picLocks noChangeAspect="1"/>
          </p:cNvPicPr>
          <p:nvPr/>
        </p:nvPicPr>
        <p:blipFill rotWithShape="1">
          <a:blip r:embed="rId3"/>
          <a:srcRect l="19509" r="25620" b="3611"/>
          <a:stretch/>
        </p:blipFill>
        <p:spPr>
          <a:xfrm>
            <a:off x="5724128" y="1063238"/>
            <a:ext cx="3240360"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4"/>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391868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479"/>
            <a:ext cx="8229600" cy="792088"/>
          </a:xfrm>
        </p:spPr>
        <p:txBody>
          <a:bodyPr>
            <a:noAutofit/>
          </a:bodyPr>
          <a:lstStyle/>
          <a:p>
            <a:r>
              <a:rPr lang="ru-RU" sz="2800" b="1" dirty="0" smtClean="0"/>
              <a:t>Синдромный анализ и системная организация психических процессов.</a:t>
            </a:r>
            <a:endParaRPr lang="ru-RU" sz="2800" b="1" dirty="0"/>
          </a:p>
        </p:txBody>
      </p:sp>
      <p:sp>
        <p:nvSpPr>
          <p:cNvPr id="3" name="Объект 2"/>
          <p:cNvSpPr>
            <a:spLocks noGrp="1"/>
          </p:cNvSpPr>
          <p:nvPr>
            <p:ph idx="1"/>
          </p:nvPr>
        </p:nvSpPr>
        <p:spPr>
          <a:xfrm>
            <a:off x="169168" y="1203598"/>
            <a:ext cx="4690864" cy="3651869"/>
          </a:xfrm>
        </p:spPr>
        <p:txBody>
          <a:bodyPr>
            <a:normAutofit fontScale="62500" lnSpcReduction="20000"/>
          </a:bodyPr>
          <a:lstStyle/>
          <a:p>
            <a:r>
              <a:rPr lang="ru-RU" dirty="0" smtClean="0"/>
              <a:t>Квалификация </a:t>
            </a:r>
            <a:r>
              <a:rPr lang="ru-RU" dirty="0"/>
              <a:t>симптома является лишь первым этапом анализа мозговой организации психических процессов</a:t>
            </a:r>
            <a:r>
              <a:rPr lang="ru-RU" dirty="0" smtClean="0"/>
              <a:t>.</a:t>
            </a:r>
          </a:p>
          <a:p>
            <a:pPr marL="0" indent="0">
              <a:buNone/>
            </a:pPr>
            <a:r>
              <a:rPr lang="ru-RU" dirty="0" smtClean="0"/>
              <a:t> </a:t>
            </a:r>
            <a:r>
              <a:rPr lang="ru-RU" dirty="0"/>
              <a:t>Для того чтобы данные о локальной патологии мозга позволили прийти к надежным выводам относительно как структуры психических процессов, так и их локализации в коре головного мозга человека, необходимо перейти от квалификации единичного </a:t>
            </a:r>
            <a:r>
              <a:rPr lang="ru-RU" u="sng" dirty="0"/>
              <a:t>симптома</a:t>
            </a:r>
            <a:r>
              <a:rPr lang="ru-RU" dirty="0"/>
              <a:t> к </a:t>
            </a:r>
            <a:r>
              <a:rPr lang="ru-RU" dirty="0" smtClean="0"/>
              <a:t> </a:t>
            </a:r>
            <a:r>
              <a:rPr lang="ru-RU" u="sng" dirty="0"/>
              <a:t>синдромному</a:t>
            </a:r>
            <a:r>
              <a:rPr lang="ru-RU" dirty="0"/>
              <a:t> анализу изменений поведения, наступающих при локальном поражении мозга.</a:t>
            </a:r>
          </a:p>
          <a:p>
            <a:endParaRPr lang="ru-RU" dirty="0"/>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004048" y="1203598"/>
            <a:ext cx="3915323" cy="3456384"/>
          </a:xfrm>
          <a:prstGeom prst="rect">
            <a:avLst/>
          </a:prstGeom>
        </p:spPr>
      </p:pic>
      <p:pic>
        <p:nvPicPr>
          <p:cNvPr id="5" name="Рисунок 4"/>
          <p:cNvPicPr>
            <a:picLocks noChangeAspect="1"/>
          </p:cNvPicPr>
          <p:nvPr/>
        </p:nvPicPr>
        <p:blipFill>
          <a:blip r:embed="rId5"/>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10910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440" y="12606"/>
            <a:ext cx="8229600" cy="857250"/>
          </a:xfrm>
        </p:spPr>
        <p:txBody>
          <a:bodyPr>
            <a:normAutofit fontScale="90000"/>
          </a:bodyPr>
          <a:lstStyle/>
          <a:p>
            <a:r>
              <a:rPr lang="ru-RU" dirty="0" smtClean="0"/>
              <a:t>Три функциональных блока мозга</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144105256"/>
              </p:ext>
            </p:extLst>
          </p:nvPr>
        </p:nvGraphicFramePr>
        <p:xfrm>
          <a:off x="107504" y="627533"/>
          <a:ext cx="8892480" cy="1779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Похожее изображение"/>
          <p:cNvPicPr>
            <a:picLocks noChangeAspect="1" noChangeArrowheads="1"/>
          </p:cNvPicPr>
          <p:nvPr/>
        </p:nvPicPr>
        <p:blipFill rotWithShape="1">
          <a:blip r:embed="rId8">
            <a:extLst>
              <a:ext uri="{28A0092B-C50C-407E-A947-70E740481C1C}">
                <a14:useLocalDpi xmlns:a14="http://schemas.microsoft.com/office/drawing/2010/main" val="0"/>
              </a:ext>
            </a:extLst>
          </a:blip>
          <a:srcRect l="8226" t="9903" r="1399" b="50568"/>
          <a:stretch/>
        </p:blipFill>
        <p:spPr bwMode="auto">
          <a:xfrm>
            <a:off x="35496" y="2283718"/>
            <a:ext cx="907300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9"/>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3038054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565571"/>
          </a:xfrm>
        </p:spPr>
        <p:txBody>
          <a:bodyPr>
            <a:normAutofit fontScale="90000"/>
          </a:bodyPr>
          <a:lstStyle/>
          <a:p>
            <a:r>
              <a:rPr lang="ru-RU" b="1" dirty="0"/>
              <a:t>Блок регуляции тонуса и бодрствования</a:t>
            </a:r>
            <a:r>
              <a:rPr lang="ru-RU" b="1" dirty="0" smtClean="0"/>
              <a:t>.</a:t>
            </a:r>
            <a:endParaRPr lang="ru-RU" dirty="0"/>
          </a:p>
        </p:txBody>
      </p:sp>
      <p:pic>
        <p:nvPicPr>
          <p:cNvPr id="4" name="Рисунок 3"/>
          <p:cNvPicPr>
            <a:picLocks noChangeAspect="1"/>
          </p:cNvPicPr>
          <p:nvPr/>
        </p:nvPicPr>
        <p:blipFill>
          <a:blip r:embed="rId3"/>
          <a:stretch>
            <a:fillRect/>
          </a:stretch>
        </p:blipFill>
        <p:spPr>
          <a:xfrm>
            <a:off x="8244408" y="4247290"/>
            <a:ext cx="899592" cy="896210"/>
          </a:xfrm>
          <a:prstGeom prst="rect">
            <a:avLst/>
          </a:prstGeom>
        </p:spPr>
      </p:pic>
      <p:pic>
        <p:nvPicPr>
          <p:cNvPr id="1028" name="Picture 4" descr="Картинки по запросу ретикулярная формация"/>
          <p:cNvPicPr>
            <a:picLocks noChangeAspect="1" noChangeArrowheads="1"/>
          </p:cNvPicPr>
          <p:nvPr/>
        </p:nvPicPr>
        <p:blipFill rotWithShape="1">
          <a:blip r:embed="rId4">
            <a:extLst>
              <a:ext uri="{28A0092B-C50C-407E-A947-70E740481C1C}">
                <a14:useLocalDpi xmlns:a14="http://schemas.microsoft.com/office/drawing/2010/main" val="0"/>
              </a:ext>
            </a:extLst>
          </a:blip>
          <a:srcRect b="7285"/>
          <a:stretch/>
        </p:blipFill>
        <p:spPr bwMode="auto">
          <a:xfrm>
            <a:off x="1835696" y="1275606"/>
            <a:ext cx="5485590" cy="3602138"/>
          </a:xfrm>
          <a:prstGeom prst="round2DiagRect">
            <a:avLst>
              <a:gd name="adj1" fmla="val 16667"/>
              <a:gd name="adj2" fmla="val 4544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43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637579"/>
          </a:xfrm>
        </p:spPr>
        <p:txBody>
          <a:bodyPr>
            <a:noAutofit/>
          </a:bodyPr>
          <a:lstStyle/>
          <a:p>
            <a:r>
              <a:rPr lang="ru-RU" sz="3200" b="1" dirty="0"/>
              <a:t>Блок приема, обработки и хранения информации</a:t>
            </a:r>
            <a:r>
              <a:rPr lang="ru-RU" sz="3200" b="1" dirty="0" smtClean="0"/>
              <a:t>.</a:t>
            </a:r>
            <a:endParaRPr lang="ru-RU" sz="3200" dirty="0"/>
          </a:p>
        </p:txBody>
      </p:sp>
      <p:pic>
        <p:nvPicPr>
          <p:cNvPr id="5" name="Рисунок 4"/>
          <p:cNvPicPr>
            <a:picLocks noChangeAspect="1"/>
          </p:cNvPicPr>
          <p:nvPr/>
        </p:nvPicPr>
        <p:blipFill>
          <a:blip r:embed="rId3"/>
          <a:stretch>
            <a:fillRect/>
          </a:stretch>
        </p:blipFill>
        <p:spPr>
          <a:xfrm>
            <a:off x="8244408" y="4247290"/>
            <a:ext cx="899592" cy="896210"/>
          </a:xfrm>
          <a:prstGeom prst="rect">
            <a:avLst/>
          </a:prstGeom>
        </p:spPr>
      </p:pic>
      <p:grpSp>
        <p:nvGrpSpPr>
          <p:cNvPr id="8" name="Группа 7"/>
          <p:cNvGrpSpPr/>
          <p:nvPr/>
        </p:nvGrpSpPr>
        <p:grpSpPr>
          <a:xfrm>
            <a:off x="1505476" y="1063229"/>
            <a:ext cx="6133047" cy="4080271"/>
            <a:chOff x="2459034" y="1124876"/>
            <a:chExt cx="5785374" cy="3795219"/>
          </a:xfrm>
        </p:grpSpPr>
        <p:grpSp>
          <p:nvGrpSpPr>
            <p:cNvPr id="7" name="Группа 6"/>
            <p:cNvGrpSpPr/>
            <p:nvPr/>
          </p:nvGrpSpPr>
          <p:grpSpPr>
            <a:xfrm>
              <a:off x="2459034" y="1131589"/>
              <a:ext cx="2989760" cy="3788505"/>
              <a:chOff x="1115616" y="1153886"/>
              <a:chExt cx="2989760" cy="3788378"/>
            </a:xfrm>
          </p:grpSpPr>
          <p:pic>
            <p:nvPicPr>
              <p:cNvPr id="2050" name="Picture 2" descr="http://bugabooks.com/pictures/books/nejropsixologiya-xolmskaya.files/image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153886"/>
                <a:ext cx="2989760" cy="1868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ugabooks.com/pictures/books/nejropsixologiya-xolmskaya.files/image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996465"/>
                <a:ext cx="2989760" cy="194579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ttps://studfiles.net/html/2706/634/html_wPJTIYPAys.4way/img-_Oil4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794" y="1124876"/>
              <a:ext cx="2795614" cy="37952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949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70"/>
            <a:ext cx="8229600" cy="857250"/>
          </a:xfrm>
        </p:spPr>
        <p:txBody>
          <a:bodyPr>
            <a:noAutofit/>
          </a:bodyPr>
          <a:lstStyle/>
          <a:p>
            <a:r>
              <a:rPr lang="ru-RU" sz="2800" dirty="0" smtClean="0"/>
              <a:t>Некоторые </a:t>
            </a:r>
            <a:r>
              <a:rPr lang="ru-RU" sz="2800" dirty="0"/>
              <a:t>законы построения коры, входящей в состав второго блока </a:t>
            </a:r>
            <a:r>
              <a:rPr lang="ru-RU" sz="2800" dirty="0" smtClean="0"/>
              <a:t>мозга. </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41305693"/>
              </p:ext>
            </p:extLst>
          </p:nvPr>
        </p:nvGraphicFramePr>
        <p:xfrm>
          <a:off x="457200" y="908720"/>
          <a:ext cx="8229600" cy="4039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2063606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70"/>
            <a:ext cx="8229600" cy="857250"/>
          </a:xfrm>
        </p:spPr>
        <p:txBody>
          <a:bodyPr>
            <a:noAutofit/>
          </a:bodyPr>
          <a:lstStyle/>
          <a:p>
            <a:r>
              <a:rPr lang="ru-RU" sz="3200" b="1" dirty="0"/>
              <a:t>Блок программирования, регуляции и контроля сложных форм деятельности</a:t>
            </a:r>
            <a:r>
              <a:rPr lang="ru-RU" sz="3200" b="1" dirty="0" smtClean="0"/>
              <a:t>.</a:t>
            </a:r>
            <a:endParaRPr lang="ru-RU" sz="3200" dirty="0"/>
          </a:p>
        </p:txBody>
      </p:sp>
      <p:pic>
        <p:nvPicPr>
          <p:cNvPr id="4" name="Рисунок 3"/>
          <p:cNvPicPr>
            <a:picLocks noChangeAspect="1"/>
          </p:cNvPicPr>
          <p:nvPr/>
        </p:nvPicPr>
        <p:blipFill>
          <a:blip r:embed="rId3"/>
          <a:stretch>
            <a:fillRect/>
          </a:stretch>
        </p:blipFill>
        <p:spPr>
          <a:xfrm>
            <a:off x="8244408" y="4247290"/>
            <a:ext cx="899592" cy="896210"/>
          </a:xfrm>
          <a:prstGeom prst="rect">
            <a:avLst/>
          </a:prstGeom>
        </p:spPr>
      </p:pic>
      <p:pic>
        <p:nvPicPr>
          <p:cNvPr id="1026" name="Picture 2"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19917"/>
            <a:ext cx="3388370" cy="2127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Программирование нейронные се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537" y="3259010"/>
            <a:ext cx="3984318" cy="1779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6"/>
          <a:stretch>
            <a:fillRect/>
          </a:stretch>
        </p:blipFill>
        <p:spPr>
          <a:xfrm>
            <a:off x="4360855" y="1149255"/>
            <a:ext cx="4130713" cy="3098035"/>
          </a:xfrm>
          <a:prstGeom prst="rect">
            <a:avLst/>
          </a:prstGeom>
          <a:ln>
            <a:noFill/>
          </a:ln>
          <a:effectLst>
            <a:softEdge rad="112500"/>
          </a:effectLst>
        </p:spPr>
      </p:pic>
    </p:spTree>
    <p:extLst>
      <p:ext uri="{BB962C8B-B14F-4D97-AF65-F5344CB8AC3E}">
        <p14:creationId xmlns:p14="http://schemas.microsoft.com/office/powerpoint/2010/main" val="2225142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479"/>
            <a:ext cx="8229600" cy="864096"/>
          </a:xfrm>
        </p:spPr>
        <p:txBody>
          <a:bodyPr>
            <a:noAutofit/>
          </a:bodyPr>
          <a:lstStyle/>
          <a:p>
            <a:r>
              <a:rPr lang="ru-RU" sz="2800" b="1" dirty="0" smtClean="0"/>
              <a:t>Взаимодействие трех основных функциональных блоков мозга.</a:t>
            </a:r>
            <a:endParaRPr lang="ru-RU" sz="2800" b="1" dirty="0"/>
          </a:p>
        </p:txBody>
      </p:sp>
      <p:sp>
        <p:nvSpPr>
          <p:cNvPr id="3" name="Объект 2"/>
          <p:cNvSpPr>
            <a:spLocks noGrp="1"/>
          </p:cNvSpPr>
          <p:nvPr>
            <p:ph idx="1"/>
          </p:nvPr>
        </p:nvSpPr>
        <p:spPr>
          <a:xfrm>
            <a:off x="4235690" y="1264612"/>
            <a:ext cx="4608512" cy="3456384"/>
          </a:xfrm>
        </p:spPr>
        <p:txBody>
          <a:bodyPr>
            <a:normAutofit fontScale="85000" lnSpcReduction="20000"/>
          </a:bodyPr>
          <a:lstStyle/>
          <a:p>
            <a:pPr marL="0" indent="0">
              <a:buNone/>
            </a:pPr>
            <a:r>
              <a:rPr lang="ru-RU" dirty="0" smtClean="0"/>
              <a:t>Каждая </a:t>
            </a:r>
            <a:r>
              <a:rPr lang="ru-RU" dirty="0"/>
              <a:t>форма сознательной деятельности всегда является сложной функциональной системой и осуществляется, опираясь на совместную работу всех трех блоков мозга, каждый из которых вносит свой вклад в осуществление психического процесса в целом. </a:t>
            </a:r>
          </a:p>
        </p:txBody>
      </p:sp>
      <p:pic>
        <p:nvPicPr>
          <p:cNvPr id="4" name="Рисунок 3"/>
          <p:cNvPicPr>
            <a:picLocks noChangeAspect="1"/>
          </p:cNvPicPr>
          <p:nvPr/>
        </p:nvPicPr>
        <p:blipFill>
          <a:blip r:embed="rId3"/>
          <a:stretch>
            <a:fillRect/>
          </a:stretch>
        </p:blipFill>
        <p:spPr>
          <a:xfrm>
            <a:off x="8244408" y="4247290"/>
            <a:ext cx="899592" cy="896210"/>
          </a:xfrm>
          <a:prstGeom prst="rect">
            <a:avLst/>
          </a:prstGeom>
        </p:spPr>
      </p:pic>
      <p:pic>
        <p:nvPicPr>
          <p:cNvPr id="6" name="Рисунок 5"/>
          <p:cNvPicPr>
            <a:picLocks noChangeAspect="1"/>
          </p:cNvPicPr>
          <p:nvPr/>
        </p:nvPicPr>
        <p:blipFill rotWithShape="1">
          <a:blip r:embed="rId4"/>
          <a:srcRect l="4905" t="4414" r="4904" b="10281"/>
          <a:stretch/>
        </p:blipFill>
        <p:spPr>
          <a:xfrm>
            <a:off x="179512" y="947299"/>
            <a:ext cx="4056178" cy="4056178"/>
          </a:xfrm>
          <a:prstGeom prst="ellipse">
            <a:avLst/>
          </a:prstGeom>
          <a:ln>
            <a:noFill/>
          </a:ln>
          <a:effectLst>
            <a:softEdge rad="112500"/>
          </a:effectLst>
        </p:spPr>
      </p:pic>
    </p:spTree>
    <p:extLst>
      <p:ext uri="{BB962C8B-B14F-4D97-AF65-F5344CB8AC3E}">
        <p14:creationId xmlns:p14="http://schemas.microsoft.com/office/powerpoint/2010/main" val="3901188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Благодарю за внимание</a:t>
            </a:r>
            <a:endParaRPr lang="ru-RU" dirty="0"/>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247973" y="1063229"/>
            <a:ext cx="6648053" cy="3571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4"/>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45769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23478"/>
            <a:ext cx="8435280" cy="1063229"/>
          </a:xfrm>
        </p:spPr>
        <p:style>
          <a:lnRef idx="2">
            <a:schemeClr val="accent2"/>
          </a:lnRef>
          <a:fillRef idx="1">
            <a:schemeClr val="lt1"/>
          </a:fillRef>
          <a:effectRef idx="0">
            <a:schemeClr val="accent2"/>
          </a:effectRef>
          <a:fontRef idx="minor">
            <a:schemeClr val="dk1"/>
          </a:fontRef>
        </p:style>
        <p:txBody>
          <a:bodyPr>
            <a:noAutofit/>
          </a:bodyPr>
          <a:lstStyle/>
          <a:p>
            <a:r>
              <a:rPr lang="ru-RU" sz="2400" b="1" dirty="0" smtClean="0"/>
              <a:t>Источники знаний о функциональной организации мозга</a:t>
            </a:r>
            <a:endParaRPr lang="ru-RU" sz="24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31730667"/>
              </p:ext>
            </p:extLst>
          </p:nvPr>
        </p:nvGraphicFramePr>
        <p:xfrm>
          <a:off x="179512" y="2067693"/>
          <a:ext cx="8507288" cy="2526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323528" y="1203598"/>
            <a:ext cx="8435280" cy="923330"/>
          </a:xfrm>
          <a:prstGeom prst="rect">
            <a:avLst/>
          </a:prstGeom>
        </p:spPr>
        <p:txBody>
          <a:bodyPr wrap="square">
            <a:spAutoFit/>
          </a:bodyPr>
          <a:lstStyle/>
          <a:p>
            <a:r>
              <a:rPr lang="ru-RU" b="1" dirty="0"/>
              <a:t>Наши знания о функциональной организации мозга животных и человека являются результатом использования трех следующих </a:t>
            </a:r>
            <a:r>
              <a:rPr lang="ru-RU" b="1" dirty="0" smtClean="0"/>
              <a:t>групп методических </a:t>
            </a:r>
            <a:r>
              <a:rPr lang="ru-RU" b="1" dirty="0"/>
              <a:t>процедур: </a:t>
            </a:r>
          </a:p>
        </p:txBody>
      </p:sp>
      <p:pic>
        <p:nvPicPr>
          <p:cNvPr id="5" name="Рисунок 4"/>
          <p:cNvPicPr>
            <a:picLocks noChangeAspect="1"/>
          </p:cNvPicPr>
          <p:nvPr/>
        </p:nvPicPr>
        <p:blipFill>
          <a:blip r:embed="rId8"/>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3652585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394"/>
            <a:ext cx="8229600" cy="857250"/>
          </a:xfrm>
        </p:spPr>
        <p:txBody>
          <a:bodyPr>
            <a:noAutofit/>
          </a:bodyPr>
          <a:lstStyle/>
          <a:p>
            <a:r>
              <a:rPr lang="ru-RU" sz="3200" b="1" dirty="0" smtClean="0"/>
              <a:t>СРАВНИТЕЛЬНО-АНАТОМИЧЕСКИЕ ДАННЫЕ 1</a:t>
            </a:r>
            <a:endParaRPr lang="ru-RU" sz="3200" dirty="0"/>
          </a:p>
        </p:txBody>
      </p:sp>
      <p:pic>
        <p:nvPicPr>
          <p:cNvPr id="1030" name="Picture 6" descr="http://biology.ru/course/content/chapter10/section3/paragraph6/images/100306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82628"/>
            <a:ext cx="3456384" cy="1861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ebio.ru/images/100306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771550"/>
            <a:ext cx="2464538"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blgy.ru/images/biology10p/pic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782628"/>
            <a:ext cx="3096344" cy="2005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Похожее изображени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2787774"/>
            <a:ext cx="3080078" cy="20533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7"/>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266576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099"/>
            <a:ext cx="8229600" cy="857250"/>
          </a:xfrm>
        </p:spPr>
        <p:txBody>
          <a:bodyPr>
            <a:noAutofit/>
          </a:bodyPr>
          <a:lstStyle/>
          <a:p>
            <a:r>
              <a:rPr lang="ru-RU" sz="2800" b="1" dirty="0"/>
              <a:t>СРАВНИТЕЛЬНО-АНАТОМИЧЕСКИЕ </a:t>
            </a:r>
            <a:r>
              <a:rPr lang="ru-RU" sz="2800" b="1" dirty="0" smtClean="0"/>
              <a:t>ДАННЫЕ 2</a:t>
            </a:r>
            <a:endParaRPr lang="ru-RU" sz="2800" dirty="0"/>
          </a:p>
        </p:txBody>
      </p:sp>
      <p:pic>
        <p:nvPicPr>
          <p:cNvPr id="1026" name="Picture 2" descr="http://golmozg.ru/wp-content/uploads/2014/11/mozolistoe-telo.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2240" y="978068"/>
            <a:ext cx="6339520" cy="411396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211959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912" y="123478"/>
            <a:ext cx="8229600" cy="720080"/>
          </a:xfrm>
        </p:spPr>
        <p:txBody>
          <a:bodyPr>
            <a:noAutofit/>
          </a:bodyPr>
          <a:lstStyle/>
          <a:p>
            <a:r>
              <a:rPr lang="ru-RU" sz="2000" b="1" dirty="0" smtClean="0"/>
              <a:t>ФИЗИОЛОГИЧЕСКИЕ </a:t>
            </a:r>
            <a:r>
              <a:rPr lang="ru-RU" sz="2000" b="1" dirty="0"/>
              <a:t>ДАННЫЕ: МЕТОД </a:t>
            </a:r>
            <a:r>
              <a:rPr lang="ru-RU" sz="2000" b="1" dirty="0" smtClean="0"/>
              <a:t>РАЗРУШЕНИЯ ОГРАНИЧЕННЫХ УЧАСТКОВ МОЗГА</a:t>
            </a:r>
            <a:endParaRPr lang="ru-RU" sz="2000" dirty="0"/>
          </a:p>
        </p:txBody>
      </p:sp>
      <p:pic>
        <p:nvPicPr>
          <p:cNvPr id="2050" name="Picture 2" descr="Картинки по запросу разрушение различных участков мозг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12" y="907002"/>
            <a:ext cx="2795728" cy="2096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a:blip r:embed="rId4"/>
          <a:stretch>
            <a:fillRect/>
          </a:stretch>
        </p:blipFill>
        <p:spPr>
          <a:xfrm>
            <a:off x="3761209" y="939924"/>
            <a:ext cx="2466975" cy="1847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descr="Картинки по запросу холод на моз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225" y="843558"/>
            <a:ext cx="2808312" cy="1754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6"/>
          <a:stretch>
            <a:fillRect/>
          </a:stretch>
        </p:blipFill>
        <p:spPr>
          <a:xfrm>
            <a:off x="1872998" y="3114244"/>
            <a:ext cx="2857238" cy="19057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4" name="Picture 6" descr="Картинки по запросу опыты на обезьянах нейрофизиологи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0290" y="3054306"/>
            <a:ext cx="2850062" cy="1893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Рисунок 7"/>
          <p:cNvPicPr>
            <a:picLocks noChangeAspect="1"/>
          </p:cNvPicPr>
          <p:nvPr/>
        </p:nvPicPr>
        <p:blipFill>
          <a:blip r:embed="rId8"/>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227318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63229"/>
          </a:xfrm>
        </p:spPr>
        <p:txBody>
          <a:bodyPr>
            <a:noAutofit/>
          </a:bodyPr>
          <a:lstStyle/>
          <a:p>
            <a:r>
              <a:rPr lang="ru-RU" sz="3600" dirty="0" smtClean="0"/>
              <a:t>Структурная и функциональная организация коры ГМ.</a:t>
            </a:r>
            <a:endParaRPr lang="ru-RU" sz="3600" dirty="0"/>
          </a:p>
        </p:txBody>
      </p:sp>
      <p:pic>
        <p:nvPicPr>
          <p:cNvPr id="5" name="Рисунок 4"/>
          <p:cNvPicPr>
            <a:picLocks noChangeAspect="1"/>
          </p:cNvPicPr>
          <p:nvPr/>
        </p:nvPicPr>
        <p:blipFill>
          <a:blip r:embed="rId3"/>
          <a:stretch>
            <a:fillRect/>
          </a:stretch>
        </p:blipFill>
        <p:spPr>
          <a:xfrm>
            <a:off x="204715" y="1235980"/>
            <a:ext cx="2855117" cy="3207978"/>
          </a:xfrm>
          <a:prstGeom prst="round2DiagRect">
            <a:avLst>
              <a:gd name="adj1" fmla="val 15166"/>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descr="http://www.nedug.ru/upload/anat/501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075" y="1091964"/>
            <a:ext cx="3432429" cy="2271874"/>
          </a:xfrm>
          <a:prstGeom prst="snip2DiagRect">
            <a:avLst>
              <a:gd name="adj1" fmla="val 0"/>
              <a:gd name="adj2" fmla="val 3679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teacher-tips.ru/images/pervichnye-polja-kory-golovnogo-mozga_1_1_67762.jp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3848" y="2606004"/>
            <a:ext cx="4219575" cy="2486026"/>
          </a:xfrm>
          <a:prstGeom prst="snip2DiagRect">
            <a:avLst>
              <a:gd name="adj1" fmla="val 0"/>
              <a:gd name="adj2" fmla="val 2413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Рисунок 5"/>
          <p:cNvPicPr>
            <a:picLocks noChangeAspect="1"/>
          </p:cNvPicPr>
          <p:nvPr/>
        </p:nvPicPr>
        <p:blipFill>
          <a:blip r:embed="rId6"/>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1998373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ФИЗИОЛОГИЧЕСКИЕ </a:t>
            </a:r>
            <a:r>
              <a:rPr lang="ru-RU" sz="2000" b="1" dirty="0"/>
              <a:t>ДАННЫЕ: МЕТОД </a:t>
            </a:r>
            <a:r>
              <a:rPr lang="ru-RU" sz="2000" b="1" dirty="0" smtClean="0"/>
              <a:t>РАЗДРАЖЕНИЯ ОТДЕЛЬНЫХ УЧАСТКОВ МОЗГА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79236234"/>
              </p:ext>
            </p:extLst>
          </p:nvPr>
        </p:nvGraphicFramePr>
        <p:xfrm>
          <a:off x="1290464" y="1090604"/>
          <a:ext cx="6563072" cy="3679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duotone>
              <a:schemeClr val="accent6">
                <a:shade val="45000"/>
                <a:satMod val="135000"/>
              </a:schemeClr>
              <a:prstClr val="white"/>
            </a:duotone>
          </a:blip>
          <a:stretch>
            <a:fillRect/>
          </a:stretch>
        </p:blipFill>
        <p:spPr>
          <a:xfrm>
            <a:off x="179512" y="771648"/>
            <a:ext cx="3324198" cy="2448174"/>
          </a:xfrm>
          <a:prstGeom prst="round2DiagRect">
            <a:avLst>
              <a:gd name="adj1" fmla="val 16667"/>
              <a:gd name="adj2" fmla="val 0"/>
            </a:avLst>
          </a:prstGeom>
          <a:solidFill>
            <a:schemeClr val="accent1">
              <a:alpha val="55000"/>
            </a:schemeClr>
          </a:solidFill>
          <a:ln w="88900" cap="sq">
            <a:solidFill>
              <a:srgbClr val="FFFFFF"/>
            </a:solidFill>
            <a:miter lim="800000"/>
          </a:ln>
          <a:effectLst>
            <a:outerShdw blurRad="254000" algn="tl" rotWithShape="0">
              <a:srgbClr val="000000">
                <a:alpha val="43000"/>
              </a:srgbClr>
            </a:outerShdw>
          </a:effectLst>
        </p:spPr>
      </p:pic>
      <p:pic>
        <p:nvPicPr>
          <p:cNvPr id="1026" name="Picture 2" descr="http://2.bp.blogspot.com/-HbFlDQv5394/UNtxP1DHddI/AAAAAAAABiY/VTewZQwrBuI/s1600/default+mode+of+brain+func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8104" y="987574"/>
            <a:ext cx="3152926" cy="11531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8" name="Picture 4" descr="Похожее изображени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2219480"/>
            <a:ext cx="2077097" cy="14331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Оптогенетика"/>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35496" y="3296635"/>
            <a:ext cx="2052736" cy="1396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2" name="Picture 8" descr="http://www.novostiit.net/wp-content/uploads/2015/03/b61cebad5a1e93e304ed843d3e734f0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9521" y="3637224"/>
            <a:ext cx="1777421" cy="143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13"/>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277565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23478"/>
            <a:ext cx="8435280" cy="1063229"/>
          </a:xfrm>
        </p:spPr>
        <p:style>
          <a:lnRef idx="2">
            <a:schemeClr val="accent2"/>
          </a:lnRef>
          <a:fillRef idx="1">
            <a:schemeClr val="lt1"/>
          </a:fillRef>
          <a:effectRef idx="0">
            <a:schemeClr val="accent2"/>
          </a:effectRef>
          <a:fontRef idx="minor">
            <a:schemeClr val="dk1"/>
          </a:fontRef>
        </p:style>
        <p:txBody>
          <a:bodyPr>
            <a:noAutofit/>
          </a:bodyPr>
          <a:lstStyle/>
          <a:p>
            <a:r>
              <a:rPr lang="ru-RU" sz="2400" b="1" dirty="0" smtClean="0"/>
              <a:t>Источники знаний о функциональной организации мозга</a:t>
            </a:r>
            <a:endParaRPr lang="ru-RU" sz="24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72090170"/>
              </p:ext>
            </p:extLst>
          </p:nvPr>
        </p:nvGraphicFramePr>
        <p:xfrm>
          <a:off x="184684" y="1491630"/>
          <a:ext cx="871296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3616756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336" y="1014020"/>
            <a:ext cx="6377880" cy="4014750"/>
          </a:xfrm>
        </p:spPr>
        <p:txBody>
          <a:bodyPr>
            <a:normAutofit fontScale="77500" lnSpcReduction="20000"/>
          </a:bodyPr>
          <a:lstStyle/>
          <a:p>
            <a:r>
              <a:rPr lang="ru-RU" dirty="0" smtClean="0"/>
              <a:t>В нашем контексте функция – узкое понятие (…как «способность» </a:t>
            </a:r>
            <a:r>
              <a:rPr lang="ru-RU" dirty="0"/>
              <a:t>той или </a:t>
            </a:r>
            <a:r>
              <a:rPr lang="ru-RU" dirty="0" smtClean="0"/>
              <a:t>иной ткани).</a:t>
            </a:r>
          </a:p>
          <a:p>
            <a:endParaRPr lang="ru-RU" dirty="0" smtClean="0"/>
          </a:p>
          <a:p>
            <a:r>
              <a:rPr lang="ru-RU" dirty="0" smtClean="0"/>
              <a:t>Функциональная система – более </a:t>
            </a:r>
            <a:r>
              <a:rPr lang="ru-RU" dirty="0"/>
              <a:t>широкое </a:t>
            </a:r>
            <a:r>
              <a:rPr lang="ru-RU" dirty="0" smtClean="0"/>
              <a:t>понятие (</a:t>
            </a:r>
            <a:r>
              <a:rPr lang="ru-RU" u="sng" dirty="0"/>
              <a:t>временное функциональное объединение </a:t>
            </a:r>
            <a:r>
              <a:rPr lang="ru-RU" dirty="0"/>
              <a:t>нервных </a:t>
            </a:r>
            <a:r>
              <a:rPr lang="ru-RU" dirty="0" smtClean="0"/>
              <a:t>центров, различных органов </a:t>
            </a:r>
            <a:r>
              <a:rPr lang="ru-RU" dirty="0"/>
              <a:t>и систем </a:t>
            </a:r>
            <a:r>
              <a:rPr lang="ru-RU" dirty="0" smtClean="0"/>
              <a:t>организма, а также, включающая целый набор </a:t>
            </a:r>
            <a:r>
              <a:rPr lang="ru-RU" u="sng" dirty="0" smtClean="0"/>
              <a:t>настраивающих </a:t>
            </a:r>
            <a:r>
              <a:rPr lang="ru-RU" dirty="0" smtClean="0"/>
              <a:t>и </a:t>
            </a:r>
            <a:r>
              <a:rPr lang="ru-RU" u="sng" dirty="0" smtClean="0"/>
              <a:t>осуществляющих</a:t>
            </a:r>
            <a:r>
              <a:rPr lang="ru-RU" dirty="0" smtClean="0"/>
              <a:t> компонентов </a:t>
            </a:r>
            <a:r>
              <a:rPr lang="ru-RU" dirty="0"/>
              <a:t>для достижения конечного полезного </a:t>
            </a:r>
            <a:r>
              <a:rPr lang="ru-RU" dirty="0" smtClean="0"/>
              <a:t>результата).</a:t>
            </a:r>
            <a:endParaRPr lang="ru-RU" dirty="0"/>
          </a:p>
        </p:txBody>
      </p:sp>
      <p:sp>
        <p:nvSpPr>
          <p:cNvPr id="6" name="Прямоугольник 5"/>
          <p:cNvSpPr/>
          <p:nvPr/>
        </p:nvSpPr>
        <p:spPr>
          <a:xfrm>
            <a:off x="251520" y="123478"/>
            <a:ext cx="8291264" cy="648072"/>
          </a:xfrm>
          <a:prstGeom prst="rect">
            <a:avLst/>
          </a:prstGeom>
        </p:spPr>
        <p:txBody>
          <a:bodyPr anchor="ctr"/>
          <a:lstStyle/>
          <a:p>
            <a:pPr lvl="0" algn="ctr" rtl="0"/>
            <a:r>
              <a:rPr lang="ru-RU" sz="3600" b="1" dirty="0" smtClean="0"/>
              <a:t>Функция и Функциональная система</a:t>
            </a:r>
            <a:endParaRPr lang="ru-RU" sz="3600" b="1" dirty="0"/>
          </a:p>
        </p:txBody>
      </p:sp>
      <p:pic>
        <p:nvPicPr>
          <p:cNvPr id="1026" name="Picture 2" descr="Картинки по запросу функция управлен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004" y="860661"/>
            <a:ext cx="2330785" cy="180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208" y="2733464"/>
            <a:ext cx="2186576" cy="22145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5"/>
          <a:stretch>
            <a:fillRect/>
          </a:stretch>
        </p:blipFill>
        <p:spPr>
          <a:xfrm>
            <a:off x="8244408" y="4247290"/>
            <a:ext cx="899592" cy="896210"/>
          </a:xfrm>
          <a:prstGeom prst="rect">
            <a:avLst/>
          </a:prstGeom>
        </p:spPr>
      </p:pic>
    </p:spTree>
    <p:extLst>
      <p:ext uri="{BB962C8B-B14F-4D97-AF65-F5344CB8AC3E}">
        <p14:creationId xmlns:p14="http://schemas.microsoft.com/office/powerpoint/2010/main" val="1938789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3428</TotalTime>
  <Words>1673</Words>
  <Application>Microsoft Office PowerPoint</Application>
  <PresentationFormat>Экран (16:9)</PresentationFormat>
  <Paragraphs>307</Paragraphs>
  <Slides>19</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Adobe Gothic Std B</vt:lpstr>
      <vt:lpstr>Adobe Arabic</vt:lpstr>
      <vt:lpstr>Arial</vt:lpstr>
      <vt:lpstr>Calibri</vt:lpstr>
      <vt:lpstr>Courier New</vt:lpstr>
      <vt:lpstr>Wingdings</vt:lpstr>
      <vt:lpstr>Тема Office</vt:lpstr>
      <vt:lpstr>Теоретические основы нейропсихологии</vt:lpstr>
      <vt:lpstr>Источники знаний о функциональной организации мозга</vt:lpstr>
      <vt:lpstr>СРАВНИТЕЛЬНО-АНАТОМИЧЕСКИЕ ДАННЫЕ 1</vt:lpstr>
      <vt:lpstr>СРАВНИТЕЛЬНО-АНАТОМИЧЕСКИЕ ДАННЫЕ 2</vt:lpstr>
      <vt:lpstr>ФИЗИОЛОГИЧЕСКИЕ ДАННЫЕ: МЕТОД РАЗРУШЕНИЯ ОГРАНИЧЕННЫХ УЧАСТКОВ МОЗГА</vt:lpstr>
      <vt:lpstr>Структурная и функциональная организация коры ГМ.</vt:lpstr>
      <vt:lpstr>ФИЗИОЛОГИЧЕСКИЕ ДАННЫЕ: МЕТОД РАЗДРАЖЕНИЯ ОТДЕЛЬНЫХ УЧАСТКОВ МОЗГА</vt:lpstr>
      <vt:lpstr>Источники знаний о функциональной организации мозга</vt:lpstr>
      <vt:lpstr>Презентация PowerPoint</vt:lpstr>
      <vt:lpstr>Локализация или формирование</vt:lpstr>
      <vt:lpstr>На что может указывать симптом?</vt:lpstr>
      <vt:lpstr>Синдромный анализ и системная организация психических процессов.</vt:lpstr>
      <vt:lpstr>Три функциональных блока мозга</vt:lpstr>
      <vt:lpstr>Блок регуляции тонуса и бодрствования.</vt:lpstr>
      <vt:lpstr>Блок приема, обработки и хранения информации.</vt:lpstr>
      <vt:lpstr>Некоторые законы построения коры, входящей в состав второго блока мозга. </vt:lpstr>
      <vt:lpstr>Блок программирования, регуляции и контроля сложных форм деятельности.</vt:lpstr>
      <vt:lpstr>Взаимодействие трех основных функциональных блоков мозга.</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Нейропсихология</dc:title>
  <dc:creator>Протасюк Сергей</dc:creator>
  <cp:lastModifiedBy>Протасюк Сергей</cp:lastModifiedBy>
  <cp:revision>157</cp:revision>
  <dcterms:created xsi:type="dcterms:W3CDTF">2017-10-08T11:54:05Z</dcterms:created>
  <dcterms:modified xsi:type="dcterms:W3CDTF">2017-10-26T18:47:10Z</dcterms:modified>
</cp:coreProperties>
</file>