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2" r:id="rId9"/>
    <p:sldId id="261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2FD76BA-A07B-4D0E-8B0E-0C8CD69AC338}" type="datetimeFigureOut">
              <a:rPr lang="ru-RU" smtClean="0"/>
              <a:pPr/>
              <a:t>26.08.2025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2A92E7-E765-4391-B777-C02575C0A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D76BA-A07B-4D0E-8B0E-0C8CD69AC338}" type="datetimeFigureOut">
              <a:rPr lang="ru-RU" smtClean="0"/>
              <a:pPr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92E7-E765-4391-B777-C02575C0A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2FD76BA-A07B-4D0E-8B0E-0C8CD69AC338}" type="datetimeFigureOut">
              <a:rPr lang="ru-RU" smtClean="0"/>
              <a:pPr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42A92E7-E765-4391-B777-C02575C0A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D76BA-A07B-4D0E-8B0E-0C8CD69AC338}" type="datetimeFigureOut">
              <a:rPr lang="ru-RU" smtClean="0"/>
              <a:pPr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2A92E7-E765-4391-B777-C02575C0AA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D76BA-A07B-4D0E-8B0E-0C8CD69AC338}" type="datetimeFigureOut">
              <a:rPr lang="ru-RU" smtClean="0"/>
              <a:pPr/>
              <a:t>26.08.2025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42A92E7-E765-4391-B777-C02575C0AA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2FD76BA-A07B-4D0E-8B0E-0C8CD69AC338}" type="datetimeFigureOut">
              <a:rPr lang="ru-RU" smtClean="0"/>
              <a:pPr/>
              <a:t>26.08.2025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42A92E7-E765-4391-B777-C02575C0AA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2FD76BA-A07B-4D0E-8B0E-0C8CD69AC338}" type="datetimeFigureOut">
              <a:rPr lang="ru-RU" smtClean="0"/>
              <a:pPr/>
              <a:t>26.08.2025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42A92E7-E765-4391-B777-C02575C0AA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D76BA-A07B-4D0E-8B0E-0C8CD69AC338}" type="datetimeFigureOut">
              <a:rPr lang="ru-RU" smtClean="0"/>
              <a:pPr/>
              <a:t>26.08.2025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2A92E7-E765-4391-B777-C02575C0A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D76BA-A07B-4D0E-8B0E-0C8CD69AC338}" type="datetimeFigureOut">
              <a:rPr lang="ru-RU" smtClean="0"/>
              <a:pPr/>
              <a:t>26.08.2025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2A92E7-E765-4391-B777-C02575C0A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D76BA-A07B-4D0E-8B0E-0C8CD69AC338}" type="datetimeFigureOut">
              <a:rPr lang="ru-RU" smtClean="0"/>
              <a:pPr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2A92E7-E765-4391-B777-C02575C0AA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2FD76BA-A07B-4D0E-8B0E-0C8CD69AC338}" type="datetimeFigureOut">
              <a:rPr lang="ru-RU" smtClean="0"/>
              <a:pPr/>
              <a:t>26.08.2025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42A92E7-E765-4391-B777-C02575C0AA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2FD76BA-A07B-4D0E-8B0E-0C8CD69AC338}" type="datetimeFigureOut">
              <a:rPr lang="ru-RU" smtClean="0"/>
              <a:pPr/>
              <a:t>26.08.2025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42A92E7-E765-4391-B777-C02575C0A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1285860"/>
            <a:ext cx="6477000" cy="18288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Хорея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гентингтона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3714752"/>
            <a:ext cx="6705600" cy="685800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Доцент </a:t>
            </a:r>
            <a:r>
              <a:rPr lang="ru-RU" sz="1400" dirty="0">
                <a:solidFill>
                  <a:srgbClr val="FFC000"/>
                </a:solidFill>
                <a:latin typeface="Times New Roman" pitchFamily="18" charset="0"/>
              </a:rPr>
              <a:t>кафедры неврологии, психиатрии, мануальной медицины и медицинской реабилитации </a:t>
            </a:r>
            <a:r>
              <a:rPr lang="ru-RU" sz="1400" dirty="0" smtClean="0">
                <a:solidFill>
                  <a:srgbClr val="FFC000"/>
                </a:solidFill>
                <a:latin typeface="Times New Roman" pitchFamily="18" charset="0"/>
              </a:rPr>
              <a:t>ИНМФО</a:t>
            </a:r>
            <a:r>
              <a:rPr lang="ru-RU" sz="1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ВолгГМУ</a:t>
            </a:r>
            <a:r>
              <a:rPr lang="ru-RU" sz="1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к.м.н. Ростовщиков В.В.</a:t>
            </a:r>
            <a:endParaRPr lang="ru-RU" sz="14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  <p:pic>
        <p:nvPicPr>
          <p:cNvPr id="5" name="Рисунок 4" descr="bolezn-gentingtona-demenciya-fot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72" y="0"/>
            <a:ext cx="3286128" cy="21907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Клиника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Речь становится невнятной, затрудненной, сопровождается излишними движениями.</a:t>
            </a:r>
          </a:p>
          <a:p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Возникают проблемы с жеванием и глотанием.</a:t>
            </a:r>
          </a:p>
          <a:p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Из-за быстрого движения глаз происходят нарушения сна.</a:t>
            </a:r>
            <a:endParaRPr lang="uk-UA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При этом у больных наблюдается полная безучастность к гиперкинезам, они не обращают на них внимания, а иногда даже отрицают их наличие, проявляя своеобразную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анозогнозию</a:t>
            </a:r>
            <a:r>
              <a:rPr lang="ru-RU" alt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alt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Психические расстройства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Психические нарушения (личностные изменения, развитие деменции,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психотические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расстройства) могут возникать в разные сроки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после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появления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хореатических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гиперкинезов, развиваться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одновременно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 ними или (реже)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предшествовать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Психопатические отклонения, наблюдающиеся, как правило, в начальных этапах заболевания, иногда задолго до выявления других клинических симптомов болезни, различны.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Психические расстройства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Условно выделяют 3 основных типа личностных аномалий: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Возбудимые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т.е. взрывчатые, злобные,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стеничные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Истерические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т.е. капризные, демонстративные, аффективно лабильные;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Замкнутые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аутистические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эмоционально холодные, т.е. шизоидные.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Психические расстройства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Динамика психопатических изменений различна.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Стеничные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эпилептоидные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черты, как правило, к позднему возрасту резко заостряются.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Истероформные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проявления, наоборот, сглаживаются.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более поздних этапах стираются личностные особенности больных и развивается выраженное эмоциональное притупление с преобладанием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благодушно-эйфорического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настроения.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Особенности деменции при ХГ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Прогрессирует сравнительно медленно.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всегда слабоумие становится тотальным.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Иногда развитие деменции даже ненадолго приостанавливается.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Деменция отличается диссоциацией между долго сохраняющейся способностью к самообслуживанию в домашней обстановке и явной интеллектуальной несостоятельностью в ситуациях, требующих продуктивной умственной работы (осмысление новых задач, понятийное мышление, обобщение, приобретение новых навыков).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43835" y="5345228"/>
            <a:ext cx="1500166" cy="151277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Особенности деменции при ХГ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Выраженная неравномерность умственной работоспособности, в основе которой лежат грубые нарушения внимания и непостоянство установок больных, в результате чего они легко теряют направление и цели мыслительной деятельности.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Мышление производит впечатление «скачкообразного» в связи с постоянными изменениями направления.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Отсутствуют явные нарушения высших корковых функций.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Расстройства моторной речи определяются гиперкинезами речевой мускулатуры.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Психотические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расстройства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первые годы заболевания относительно часто встречаются бредовые расстройства, в т.ч. слабо систематизированные и мало разработанные паранойяльные бредовые идеи ревности, преследования или отравления.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поздних этапах заболевания иногда наблюдаются экспансивные бредовые расстройства с нелепым бредом величия.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Относительно редко встречаются галлюцинаторные эпизоды, галлюцинаторно-параноидные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парафренные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состояния.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Психотические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расстройства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Особенность галлюцинаторных расстройств, связанная с локализацией патологического процесса в подкорковой области – возможен тактильный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галлюциноз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сложные тактильно-висцеральные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галлюцинозы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мучительными, эмоционально крайне отрицательно окрашенными болевыми ощущениями, напоминающими таламические боли.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Лечение ХГ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Лечение преимущественно симптоматическое.</a:t>
            </a:r>
          </a:p>
          <a:p>
            <a:pPr>
              <a:buNone/>
            </a:pPr>
            <a:r>
              <a:rPr lang="ru-RU" sz="2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Тетрабеназин</a:t>
            </a:r>
            <a:r>
              <a:rPr lang="ru-RU" sz="2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до 75 мг/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препарат, созданный в 2008 г. специально для уменьшения тяжести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гиперкинетических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расстройств при ХГ.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Нейролептики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блокирующие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дофаминергические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рецепторы (производные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фенотиазина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бутирофенонов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6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перфеназин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до 60 мг/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трифлуоперазин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до 30-50 мг/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 или препараты, уменьшающие содержание дофамина в тканях (</a:t>
            </a:r>
            <a:r>
              <a:rPr lang="ru-RU" sz="2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резерпин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от 0,75 до 1,5 мг/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сут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Лечение ХГ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altLang="ru-RU" dirty="0" smtClean="0"/>
          </a:p>
          <a:p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Бензодиазепины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помогают уменьшить проявления хореи. </a:t>
            </a: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Для облегчения гипокинезии и ригидности мышц назначают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противопаркинсонические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лекарства, для облегчения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миоклонической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гиперкинезии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вальпроевую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кислоту.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Хорея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Гентингтона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особая наследственная форма атрофически-дегенеративного заболевания головного мозга, манифестирующая преимущественно в среднем и пожилом возрасте. Проявляется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генерализованными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хореотическими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гиперкинезами и другими неврологическими расстройствами и сопровождается различными психическими нарушениями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психопатоподобными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психотическими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деменцией).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86322"/>
            <a:ext cx="2500298" cy="2071678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5" name="Содержимое 4" descr="1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691024" y="1600200"/>
            <a:ext cx="5996902" cy="4495800"/>
          </a:xfrm>
        </p:spPr>
      </p:pic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71275" y="5643578"/>
            <a:ext cx="1204302" cy="121442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История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4605342" cy="457200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Хорея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Гентингтона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описана в 1872 г. Американским ученым Джорджем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Гентингтоном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результатам наблюдений за семьей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Малфордов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проживавшей по соседству.</a:t>
            </a:r>
          </a:p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У всех членов этой  семьи в период между 30 и 50 годами начиналось прогрессирующее слабоумие вплоть до полной потери навыков самообслуживания и повышенная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дискоординированная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двигательная активность - судорожные сокращения мышц лица, конечностей.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8" descr="huntington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857364"/>
            <a:ext cx="165735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12078-gerb_volggm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Генетические аспекты, эпидемиология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642910" y="1357298"/>
            <a:ext cx="8153400" cy="4495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alt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Наследуется по аутосомно-доминантному типу с высокой пенетрантностью (80-85%); мужчины болеют чаще, чем женщины.</a:t>
            </a:r>
          </a:p>
          <a:p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Как показали современные генетические исследования, детерминирующий его ген локализуется на коротком плече 4-й хромосомы. </a:t>
            </a:r>
          </a:p>
          <a:p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Средний возраст начала клинически выраженного заболевания равняется 44-47 годам.</a:t>
            </a:r>
          </a:p>
          <a:p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Среди атрофических заболеваний хорея </a:t>
            </a:r>
            <a:r>
              <a:rPr lang="ru-RU" altLang="ru-RU" sz="2400" dirty="0" err="1" smtClean="0">
                <a:latin typeface="Times New Roman" pitchFamily="18" charset="0"/>
                <a:cs typeface="Times New Roman" pitchFamily="18" charset="0"/>
              </a:rPr>
              <a:t>Гентингтона</a:t>
            </a:r>
            <a:r>
              <a:rPr lang="ru-RU" altLang="ru-RU" sz="2400" dirty="0" smtClean="0">
                <a:latin typeface="Times New Roman" pitchFamily="18" charset="0"/>
                <a:cs typeface="Times New Roman" pitchFamily="18" charset="0"/>
              </a:rPr>
              <a:t> обладает наибольшей продолжительностью, в среднем, 12-15 лет.</a:t>
            </a:r>
          </a:p>
          <a:p>
            <a:endParaRPr lang="ru-RU" dirty="0"/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Патоморфология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Наиболее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заметные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ранние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изменения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затрагивают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область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базальных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ганглиев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называемую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полосатым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телом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которое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состоит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хвостатого ядра и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скорлупы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Другие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повреждаемые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области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включают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чёрную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субстанцию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3, 5 и 6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слои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коры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головного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мозга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гиппокамп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клетки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Пуркинье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мозжечке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боковые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туберальные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ядра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гипоталамуса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lang="uk-UA" altLang="ru-RU" sz="24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часть</a:t>
            </a:r>
            <a:r>
              <a:rPr lang="uk-UA" alt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таламуса. </a:t>
            </a:r>
          </a:p>
          <a:p>
            <a:endParaRPr lang="ru-RU" dirty="0"/>
          </a:p>
        </p:txBody>
      </p:sp>
      <p:pic>
        <p:nvPicPr>
          <p:cNvPr id="4" name="Рисунок 3" descr="HD_brain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00570"/>
            <a:ext cx="3286148" cy="2357430"/>
          </a:xfrm>
          <a:prstGeom prst="rect">
            <a:avLst/>
          </a:prstGeom>
        </p:spPr>
      </p:pic>
      <p:pic>
        <p:nvPicPr>
          <p:cNvPr id="5" name="Рисунок 4" descr="12078-gerb_volggm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Диагностика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Базируется на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физикальном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обследовании, генетических методах исследования,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нейровизуализации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, оценке психического состояния.</a:t>
            </a:r>
          </a:p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Для проведения </a:t>
            </a:r>
            <a:r>
              <a:rPr lang="ru-RU" altLang="ru-RU" sz="20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генетической диагностики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болезни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Гентингтона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необходим забор крови с последующим определением количества повторов ЦАГ в каждом НТТ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аллеле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Положительный результат не подтверждает диагноз, поскольку может быть получен за несколько лет до появления первых симптомов. </a:t>
            </a:r>
          </a:p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Однако, отрицательный результат однозначно свидетельствует об отсутствии вероятности развития болезни </a:t>
            </a:r>
            <a:r>
              <a:rPr lang="ru-RU" altLang="ru-RU" sz="2000" dirty="0" err="1" smtClean="0">
                <a:latin typeface="Times New Roman" pitchFamily="18" charset="0"/>
                <a:cs typeface="Times New Roman" pitchFamily="18" charset="0"/>
              </a:rPr>
              <a:t>Гентингтона</a:t>
            </a:r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Метод  - </a:t>
            </a:r>
            <a:r>
              <a:rPr lang="uk-UA" altLang="ru-RU" sz="2000" dirty="0" err="1" smtClean="0">
                <a:latin typeface="Times New Roman" pitchFamily="18" charset="0"/>
                <a:cs typeface="Times New Roman" pitchFamily="18" charset="0"/>
              </a:rPr>
              <a:t>ПЦР-детекция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078-gerb_volggm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Диагностика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9" descr="11111111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0" y="1643050"/>
            <a:ext cx="206091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00760" y="1643050"/>
            <a:ext cx="3016093" cy="45720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МРТ наблюдается расширение боковых желудочков в связи с атрофией хвостатого ядра.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Отмечается увеличение интенсивности сигнала от скорлупы.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orey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08" y="2071679"/>
            <a:ext cx="3929090" cy="2857519"/>
          </a:xfrm>
          <a:prstGeom prst="rect">
            <a:avLst/>
          </a:prstGeom>
        </p:spPr>
      </p:pic>
      <p:pic>
        <p:nvPicPr>
          <p:cNvPr id="7" name="Рисунок 6" descr="12078-gerb_volggm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Клиника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отличие от других атрофических процессов хорея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Гентингтона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имеет единого стереотипа развития. </a:t>
            </a:r>
          </a:p>
        </p:txBody>
      </p:sp>
      <p:pic>
        <p:nvPicPr>
          <p:cNvPr id="4" name="Рисунок 3" descr="Horeja-Gentington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643182"/>
            <a:ext cx="4500594" cy="3143272"/>
          </a:xfrm>
          <a:prstGeom prst="rect">
            <a:avLst/>
          </a:prstGeom>
        </p:spPr>
      </p:pic>
      <p:pic>
        <p:nvPicPr>
          <p:cNvPr id="5" name="Рисунок 4" descr="12078-gerb_volggm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Клиника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Одними из первых бывают выразительные движения в виде гримас с нарушением артикуляции, которые сопровождаются неожиданными звуками (вздохами, мычанием и др.).</a:t>
            </a:r>
            <a:endParaRPr lang="uk-UA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Прогрессирование и генерализация с захватом все новых групп мышц</a:t>
            </a:r>
            <a:endParaRPr lang="uk-UA" alt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В дальнейшем появляются бросковые, толчкообразные размашистые движения конечностей, иногда раскачивающиеся движения туловища. </a:t>
            </a:r>
          </a:p>
          <a:p>
            <a:r>
              <a:rPr lang="ru-RU" altLang="ru-RU" sz="2000" dirty="0" smtClean="0">
                <a:latin typeface="Times New Roman" pitchFamily="18" charset="0"/>
                <a:cs typeface="Times New Roman" pitchFamily="18" charset="0"/>
              </a:rPr>
              <a:t> Возникают нарушения координации движений ("танцующая« походка), при ходьбе больные гримасничают, жестикулируют, приседают, широко расставляют руки.</a:t>
            </a:r>
          </a:p>
          <a:p>
            <a:endParaRPr lang="ru-RU" dirty="0"/>
          </a:p>
        </p:txBody>
      </p:sp>
      <p:pic>
        <p:nvPicPr>
          <p:cNvPr id="4" name="Рисунок 3" descr="HD_mimic-hyperkines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4714884"/>
            <a:ext cx="3000396" cy="2143116"/>
          </a:xfrm>
          <a:prstGeom prst="rect">
            <a:avLst/>
          </a:prstGeom>
        </p:spPr>
      </p:pic>
      <p:pic>
        <p:nvPicPr>
          <p:cNvPr id="5" name="Рисунок 4" descr="12078-gerb_volggm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56323" y="5357822"/>
            <a:ext cx="1487677" cy="150017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78</TotalTime>
  <Words>926</Words>
  <Application>Microsoft Office PowerPoint</Application>
  <PresentationFormat>Экран (4:3)</PresentationFormat>
  <Paragraphs>76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Calibri</vt:lpstr>
      <vt:lpstr>Times New Roman</vt:lpstr>
      <vt:lpstr>Tw Cen MT</vt:lpstr>
      <vt:lpstr>Wingdings</vt:lpstr>
      <vt:lpstr>Wingdings 2</vt:lpstr>
      <vt:lpstr>Обычная</vt:lpstr>
      <vt:lpstr>Хорея гентингтона</vt:lpstr>
      <vt:lpstr>ОПРЕДЕЛЕНИЕ</vt:lpstr>
      <vt:lpstr>История</vt:lpstr>
      <vt:lpstr>Генетические аспекты, эпидемиология</vt:lpstr>
      <vt:lpstr>Патоморфология</vt:lpstr>
      <vt:lpstr>Диагностика</vt:lpstr>
      <vt:lpstr>Диагностика</vt:lpstr>
      <vt:lpstr>Клиника</vt:lpstr>
      <vt:lpstr>Клиника</vt:lpstr>
      <vt:lpstr>Клиника</vt:lpstr>
      <vt:lpstr>Психические расстройства</vt:lpstr>
      <vt:lpstr>Психические расстройства</vt:lpstr>
      <vt:lpstr>Психические расстройства</vt:lpstr>
      <vt:lpstr>Особенности деменции при ХГ</vt:lpstr>
      <vt:lpstr>Особенности деменции при ХГ</vt:lpstr>
      <vt:lpstr>Психотические расстройства</vt:lpstr>
      <vt:lpstr>Психотические расстройства</vt:lpstr>
      <vt:lpstr>Лечение ХГ</vt:lpstr>
      <vt:lpstr>Лечение ХГ</vt:lpstr>
      <vt:lpstr>СПАСИБО ЗА ВНИМАНИЕ!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Хорея гентингтона</dc:title>
  <dc:creator>Виталий</dc:creator>
  <cp:lastModifiedBy>Виталик Виталий</cp:lastModifiedBy>
  <cp:revision>14</cp:revision>
  <dcterms:created xsi:type="dcterms:W3CDTF">2017-01-12T17:17:40Z</dcterms:created>
  <dcterms:modified xsi:type="dcterms:W3CDTF">2025-08-26T15:48:19Z</dcterms:modified>
</cp:coreProperties>
</file>