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3E64A3-0094-4D9D-9DFC-CAD5C1D77F7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5AB647C-5A4F-41D2-B494-F412820C4AA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Доцент </a:t>
            </a:r>
            <a:r>
              <a:rPr lang="ru-RU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</a:rPr>
              <a:t>кафедры неврологии, психиатрии, мануальной медицины и медицинской реабилитации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</a:rPr>
              <a:t>ИНМФО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ВолгГМУ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, к.м.н. Ростовщиков В.В.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Функциональные психозы позднего возраста</a:t>
            </a:r>
            <a:endParaRPr lang="ru-RU" dirty="0"/>
          </a:p>
        </p:txBody>
      </p:sp>
      <p:pic>
        <p:nvPicPr>
          <p:cNvPr id="4" name="Рисунок 3" descr="71186-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357166"/>
            <a:ext cx="1666046" cy="1690702"/>
          </a:xfrm>
          <a:prstGeom prst="rect">
            <a:avLst/>
          </a:prstGeom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Течение обычно хроническое.</a:t>
            </a:r>
          </a:p>
          <a:p>
            <a:r>
              <a:rPr lang="ru-RU" dirty="0" smtClean="0"/>
              <a:t>У большинства больных бред сохраняется долгие годы, а иногда и всю последующую жизнь, не обнаруживая склонности ни к прогрессированию, ни к обратному развитию.</a:t>
            </a:r>
          </a:p>
          <a:p>
            <a:r>
              <a:rPr lang="ru-RU" dirty="0" smtClean="0"/>
              <a:t>Выздоровление, как правило, не наступает.</a:t>
            </a:r>
          </a:p>
          <a:p>
            <a:r>
              <a:rPr lang="ru-RU" dirty="0" smtClean="0"/>
              <a:t>Вместе с тем,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инволюционный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параноид</a:t>
            </a:r>
            <a:r>
              <a:rPr lang="ru-RU" dirty="0" smtClean="0"/>
              <a:t>, как и инволюционная депрессия, не приводит к деменции.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ТЕЧЕНИЕ </a:t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ИНВОЛЮЦИОННОГО</a:t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ПАРАНОИДА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723018730573de81e736671.83265963-702x2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285728"/>
            <a:ext cx="2568324" cy="1071570"/>
          </a:xfrm>
          <a:prstGeom prst="rect">
            <a:avLst/>
          </a:prstGeom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Функциональные психозы, не приводящие к деменции, возникают не только в </a:t>
            </a:r>
            <a:r>
              <a:rPr lang="ru-RU" dirty="0" err="1" smtClean="0"/>
              <a:t>пресениуме</a:t>
            </a:r>
            <a:r>
              <a:rPr lang="ru-RU" dirty="0" smtClean="0"/>
              <a:t>, но и в сенильном возрасте (после 60-65 лет).</a:t>
            </a:r>
          </a:p>
          <a:p>
            <a:r>
              <a:rPr lang="ru-RU" dirty="0" smtClean="0"/>
              <a:t>У части больных проявления таких психозов идентичны или близки картине инволюционной депрессии или инволюционного </a:t>
            </a:r>
            <a:r>
              <a:rPr lang="ru-RU" dirty="0" err="1" smtClean="0"/>
              <a:t>параноида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престарелых наблюдаются функциональные психозы и иной психопатологический структуры: «ворчливые» депрессии, оптические, вербальные, тактильные и обонятельные </a:t>
            </a:r>
            <a:r>
              <a:rPr lang="ru-RU" dirty="0" err="1" smtClean="0"/>
              <a:t>галлюцинозы</a:t>
            </a:r>
            <a:r>
              <a:rPr lang="ru-RU" dirty="0" smtClean="0"/>
              <a:t>, острые состояния спутанности с грубой дезориентировкой в окружающем, отрывочными галлюцинаторно-бредовыми переживаниями, двигательным беспокойством и амнезией периода </a:t>
            </a:r>
            <a:r>
              <a:rPr lang="ru-RU" dirty="0" err="1" smtClean="0"/>
              <a:t>психотических</a:t>
            </a:r>
            <a:r>
              <a:rPr lang="ru-RU" dirty="0" smtClean="0"/>
              <a:t> расстройств.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ФУНКИОНАЛЬНЫЕ ПСИХОЗЫ</a:t>
            </a:r>
            <a:b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СТАРЧЕСКОГО ВОЗРАСТА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807" y="0"/>
            <a:ext cx="1821193" cy="1285860"/>
          </a:xfrm>
          <a:prstGeom prst="rect">
            <a:avLst/>
          </a:prstGeom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Терапия обычно начинается в стационаре и продолжается </a:t>
            </a:r>
            <a:r>
              <a:rPr lang="ru-RU" dirty="0" err="1" smtClean="0"/>
              <a:t>амбулаторно</a:t>
            </a:r>
            <a:r>
              <a:rPr lang="ru-RU" dirty="0" smtClean="0"/>
              <a:t> в течение длительного времени.</a:t>
            </a:r>
          </a:p>
          <a:p>
            <a:r>
              <a:rPr lang="ru-RU" dirty="0" smtClean="0"/>
              <a:t>Основное лечение – медикаментозное.</a:t>
            </a:r>
          </a:p>
          <a:p>
            <a:r>
              <a:rPr lang="ru-RU" dirty="0" smtClean="0"/>
              <a:t>При бредовых психозах и </a:t>
            </a:r>
            <a:r>
              <a:rPr lang="ru-RU" dirty="0" err="1" smtClean="0"/>
              <a:t>галлюцинозах</a:t>
            </a:r>
            <a:r>
              <a:rPr lang="ru-RU" dirty="0" smtClean="0"/>
              <a:t> применяют </a:t>
            </a:r>
            <a:r>
              <a:rPr lang="ru-RU" dirty="0" err="1" smtClean="0"/>
              <a:t>антипсихотики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Существенное место принадлежит коррекции соматической патологии возрастных недугов и уходу за физически немощными, не способными к самообслуживанию, больными.</a:t>
            </a:r>
          </a:p>
          <a:p>
            <a:r>
              <a:rPr lang="ru-RU" dirty="0" smtClean="0"/>
              <a:t>Психотерапия в форме успокаивающих, ободряющих бесед и житейских рекомендаций играет вспомогательную роль. Она направлена на восстановление и укрепление социальных связей.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ЛЕЧЕНИЕ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donn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142852"/>
            <a:ext cx="2428860" cy="1335873"/>
          </a:xfrm>
          <a:prstGeom prst="rect">
            <a:avLst/>
          </a:prstGeom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Атипичные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нейролептики:</a:t>
            </a: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Рисперидон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0,5 мг на ночь, далее увеличение дозы с интервалами в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 1-2 мг/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Кветиапин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25 мг на ночь, далее увеличение дозы каждые 3-5 дней до 50-200 мг/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Оланзапин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2,5 мг на ночь, при необходимости увеличение дозы, но не выше 5 мг/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МЕДИКАМЕНТОЗНАЯ </a:t>
            </a:r>
            <a:b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ТЕРАПИЯ ПАРАНОИДОВ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Типичные нейролептики:</a:t>
            </a:r>
          </a:p>
          <a:p>
            <a:pPr>
              <a:buFontTx/>
              <a:buChar char="-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Галоперидол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0,5 мг/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далее увеличение дозы с интервалом 5-7 дней максимально до 1,5 мг/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Перициазин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3 мг/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далее увеличение дозы с интервалом 5-7 дней до 5-10 мг/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Хлорпротиксен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7,5 мг на ночь, далее до 45 мг/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МЕДИКАМЕНТОЗНАЯ </a:t>
            </a:r>
            <a:b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ТЕРАПИЯ ПАРАНОИДОВ</a:t>
            </a:r>
            <a:endParaRPr lang="ru-RU" sz="3200" dirty="0"/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f1e7132c_965x30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214554"/>
            <a:ext cx="7358114" cy="342902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43900" y="5849496"/>
            <a:ext cx="1000100" cy="10085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Функциональные психозы позднего возраста </a:t>
            </a:r>
            <a:r>
              <a:rPr lang="ru-RU" dirty="0" smtClean="0"/>
              <a:t>– впервые развивающиеся в </a:t>
            </a:r>
            <a:r>
              <a:rPr lang="ru-RU" dirty="0" err="1" smtClean="0"/>
              <a:t>пресениуме</a:t>
            </a:r>
            <a:r>
              <a:rPr lang="ru-RU" dirty="0" smtClean="0"/>
              <a:t> или старости </a:t>
            </a:r>
            <a:r>
              <a:rPr lang="ru-RU" dirty="0" err="1" smtClean="0"/>
              <a:t>психотические</a:t>
            </a:r>
            <a:r>
              <a:rPr lang="ru-RU" dirty="0" smtClean="0"/>
              <a:t> состояния, которые предположительно обусловлены комплексом факторов, прямо или косвенно связанных со старением и которые не приводят к выраженному органическому снижению уровня личности или слабоумию.</a:t>
            </a:r>
          </a:p>
          <a:p>
            <a:r>
              <a:rPr lang="ru-RU" dirty="0" smtClean="0"/>
              <a:t>Различают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инволюционные психозы</a:t>
            </a:r>
            <a:r>
              <a:rPr lang="ru-RU" dirty="0" smtClean="0"/>
              <a:t> (возраст начала 45-60 лет) 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функциональные психозы старости</a:t>
            </a:r>
            <a:r>
              <a:rPr lang="ru-RU" dirty="0" smtClean="0"/>
              <a:t> (возникают после 60-65 лет).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ОПРЕДЕЛЕНИЕ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Инволюционные психозы описаны Э. </a:t>
            </a:r>
            <a:r>
              <a:rPr lang="ru-RU" dirty="0" err="1" smtClean="0"/>
              <a:t>Крепелином</a:t>
            </a:r>
            <a:r>
              <a:rPr lang="ru-RU" dirty="0" smtClean="0"/>
              <a:t> в конце 19 века.</a:t>
            </a:r>
          </a:p>
          <a:p>
            <a:r>
              <a:rPr lang="ru-RU" dirty="0" smtClean="0"/>
              <a:t>В настоящее время выделяют две клинические формы этих психозов: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инволюционную депрессию </a:t>
            </a:r>
            <a:r>
              <a:rPr lang="ru-RU" dirty="0" smtClean="0"/>
              <a:t>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инволюционный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параноид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Инволюционную депрессию </a:t>
            </a:r>
            <a:r>
              <a:rPr lang="ru-RU" dirty="0" smtClean="0"/>
              <a:t>следует относить к разделу «Расстройства настроения», </a:t>
            </a:r>
            <a:r>
              <a:rPr lang="ru-RU" dirty="0" err="1" smtClean="0"/>
              <a:t>рубрифицируя</a:t>
            </a:r>
            <a:r>
              <a:rPr lang="ru-RU" dirty="0" smtClean="0"/>
              <a:t>, как депрессивный эпизод тяжелой или средней степени (</a:t>
            </a:r>
            <a:r>
              <a:rPr lang="en-US" dirty="0" smtClean="0"/>
              <a:t>F</a:t>
            </a:r>
            <a:r>
              <a:rPr lang="ru-RU" dirty="0" smtClean="0"/>
              <a:t>.32) </a:t>
            </a:r>
            <a:r>
              <a:rPr lang="ru-RU" i="1" dirty="0" smtClean="0"/>
              <a:t>Данная патология более подробно рассматривается в лекции по аффективным расстройствам в позднем возрасте.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КЛАССИФИКАЦИЯ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Инволюционный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параноид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/>
              <a:t>выделен в специальную </a:t>
            </a:r>
            <a:r>
              <a:rPr lang="ru-RU" dirty="0" err="1" smtClean="0"/>
              <a:t>подрубрику</a:t>
            </a:r>
            <a:r>
              <a:rPr lang="ru-RU" dirty="0" smtClean="0"/>
              <a:t> раздела «Шизофрения, </a:t>
            </a:r>
            <a:r>
              <a:rPr lang="ru-RU" dirty="0" err="1" smtClean="0"/>
              <a:t>шизотипические</a:t>
            </a:r>
            <a:r>
              <a:rPr lang="ru-RU" dirty="0" smtClean="0"/>
              <a:t> и бредовые расстройства» - </a:t>
            </a:r>
            <a:r>
              <a:rPr lang="en-US" dirty="0" smtClean="0"/>
              <a:t>F22 (</a:t>
            </a:r>
            <a:r>
              <a:rPr lang="ru-RU" dirty="0" smtClean="0"/>
              <a:t>хронические бредовые расстройства)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Функциональные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галлюцинозы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/>
              <a:t>позднего возраста следует включать в подраздел «Другие неорганические </a:t>
            </a:r>
            <a:r>
              <a:rPr lang="ru-RU" dirty="0" err="1" smtClean="0"/>
              <a:t>психотические</a:t>
            </a:r>
            <a:r>
              <a:rPr lang="ru-RU" dirty="0" smtClean="0"/>
              <a:t> расстройства» (</a:t>
            </a:r>
            <a:r>
              <a:rPr lang="en-US" dirty="0" smtClean="0"/>
              <a:t>F28)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КЛАССИФИКАЦИЯ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175x175b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4643446"/>
            <a:ext cx="1666875" cy="1666875"/>
          </a:xfrm>
          <a:prstGeom prst="rect">
            <a:avLst/>
          </a:prstGeom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Наиболее распространены концепция, в соответствии с которой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функциональные психозы позднего возраста </a:t>
            </a:r>
            <a:r>
              <a:rPr lang="ru-RU" dirty="0" smtClean="0"/>
              <a:t>возникают в результате сочетанного действия целой группы факторов, прямо или косвенно связанных с инволюцией.</a:t>
            </a:r>
          </a:p>
          <a:p>
            <a:r>
              <a:rPr lang="ru-RU" dirty="0" smtClean="0"/>
              <a:t>К важнейшим из них относят, наряду с биологическим и психологическим старением, психические травмы и соматические вредности.</a:t>
            </a:r>
          </a:p>
          <a:p>
            <a:r>
              <a:rPr lang="ru-RU" dirty="0" smtClean="0"/>
              <a:t>Определенная роль в генезе этих психозов отводится неблагоприятным социально-психологическим последствиям старения: уход на пенсию, социальная изоляция, жилищно-бытовое и экономическое неблагополучие.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ЭТИОЛОГИЯ 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И ПАТОГЕНЕЗ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 рубежом получила признание гипотеза, в соответствии с которой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функциональные психозы позднего возраста</a:t>
            </a:r>
            <a:r>
              <a:rPr lang="ru-RU" dirty="0" smtClean="0"/>
              <a:t>  (особенно инволюционные </a:t>
            </a:r>
            <a:r>
              <a:rPr lang="ru-RU" dirty="0" err="1" smtClean="0"/>
              <a:t>параноиды</a:t>
            </a:r>
            <a:r>
              <a:rPr lang="ru-RU" dirty="0" smtClean="0"/>
              <a:t>) рассматриваются, как неосознаваемые защитные реакции личности на ситуацию старения.</a:t>
            </a:r>
          </a:p>
          <a:p>
            <a:r>
              <a:rPr lang="ru-RU" dirty="0" smtClean="0"/>
              <a:t>Установлена предрасположенность к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функциональным психозам позднего возраста</a:t>
            </a:r>
            <a:r>
              <a:rPr lang="ru-RU" dirty="0" smtClean="0"/>
              <a:t> лиц определенного психического склада, для 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инволюционных депрессий</a:t>
            </a:r>
            <a:r>
              <a:rPr lang="ru-RU" dirty="0" smtClean="0"/>
              <a:t> – тревожно-мнительные, </a:t>
            </a:r>
            <a:r>
              <a:rPr lang="ru-RU" dirty="0" err="1" smtClean="0"/>
              <a:t>гипотимные</a:t>
            </a:r>
            <a:r>
              <a:rPr lang="ru-RU" dirty="0" smtClean="0"/>
              <a:t> личности; для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инволюционного </a:t>
            </a:r>
            <a:r>
              <a:rPr lang="ru-RU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параноида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– бескомпромиссные, прямолинейные, неуживчивые, инертные личности.</a:t>
            </a:r>
          </a:p>
          <a:p>
            <a:r>
              <a:rPr lang="ru-RU" dirty="0" smtClean="0"/>
              <a:t>Конкретные патогенетические механизмы не известны.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ЭТИОЛОГИЯ 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И ПАТОГЕНЕЗ</a:t>
            </a:r>
            <a:endParaRPr lang="ru-RU" dirty="0"/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62" y="5777458"/>
            <a:ext cx="1071538" cy="108054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Инволюционный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параноид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/>
              <a:t>Начало заболевания, как правило, медленное. </a:t>
            </a:r>
          </a:p>
          <a:p>
            <a:r>
              <a:rPr lang="ru-RU" dirty="0" smtClean="0"/>
              <a:t>Возникают и постепенно нарастают недоверчивость, подозрительность. В высказываниях и поступках родственников, соседей больной усматривает признаки недоброжелательного отношения к себе, враждебности, что постепенно трансформируется в </a:t>
            </a:r>
            <a:r>
              <a:rPr lang="ru-RU" dirty="0" err="1" smtClean="0"/>
              <a:t>интерпретативный</a:t>
            </a:r>
            <a:r>
              <a:rPr lang="ru-RU" dirty="0" smtClean="0"/>
              <a:t> бред, содержанию которого свойственны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мелкомасштабность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конкретность </a:t>
            </a:r>
            <a:r>
              <a:rPr lang="ru-RU" dirty="0" smtClean="0"/>
              <a:t>и нередко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правдоподобие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Учитывая бытовой уровень бредовых переживаний, такие расстройства называют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бредом «обыденных отношений» </a:t>
            </a:r>
            <a:r>
              <a:rPr lang="ru-RU" dirty="0" smtClean="0"/>
              <a:t>или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«малого размаха».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КЛИНИКА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o-ALZHEIMERS-facebook-700x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357166"/>
            <a:ext cx="2133600" cy="1219200"/>
          </a:xfrm>
          <a:prstGeom prst="rect">
            <a:avLst/>
          </a:prstGeom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Особенно характерен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бред ущерба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Больные убеждены, что соседи или родственники притесняют их, тайком проникают в помещения, царапают мебель, пачкают и рвут белье, крадут мелкие деньги, еду из холодильника и т.п.</a:t>
            </a:r>
          </a:p>
          <a:p>
            <a:r>
              <a:rPr lang="ru-RU" dirty="0" smtClean="0"/>
              <a:t>Нередко возникают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идеи отравления</a:t>
            </a:r>
            <a:r>
              <a:rPr lang="ru-RU" dirty="0" smtClean="0"/>
              <a:t>, обоснованные очередным недомоганием, патологическими ощущениями в связи с соматической болезнью или возрастным недугом.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КЛИНИКА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Встречаются 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паранойяльные ипохондрические </a:t>
            </a:r>
            <a:r>
              <a:rPr lang="ru-RU" dirty="0" smtClean="0"/>
              <a:t>идеи,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идеи ревности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Вместе с бредовыми переживаниями часто встречаются галлюцинаторные проявления. Галлюцинации чаще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слуховые</a:t>
            </a:r>
            <a:r>
              <a:rPr lang="ru-RU" dirty="0" smtClean="0"/>
              <a:t>. Больные слышат шум за стеной, топот, голоса, угрожающие им, осуждающие их действия и поступки.</a:t>
            </a:r>
          </a:p>
          <a:p>
            <a:r>
              <a:rPr lang="ru-RU" dirty="0" smtClean="0"/>
              <a:t>В одних случаях бред сопровождается тревожной угнетенностью, в других – приподнятым оптимистичным настроением.</a:t>
            </a:r>
          </a:p>
          <a:p>
            <a:r>
              <a:rPr lang="ru-RU" dirty="0" smtClean="0"/>
              <a:t>Больным часто присущи активность, </a:t>
            </a:r>
            <a:r>
              <a:rPr lang="ru-RU" dirty="0" err="1" smtClean="0"/>
              <a:t>стеничность</a:t>
            </a:r>
            <a:r>
              <a:rPr lang="ru-RU" dirty="0" smtClean="0"/>
              <a:t> в борьбе с мнимыми недоброжелателями. Больные обращаются с жалобами и заявлениями на «обидчиков» в полицию, административные органы, призывая на помощь общественность.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КЛИНИКА</a:t>
            </a:r>
            <a:endParaRPr lang="ru-RU" dirty="0"/>
          </a:p>
        </p:txBody>
      </p:sp>
      <p:pic>
        <p:nvPicPr>
          <p:cNvPr id="4" name="Рисунок 3" descr="paranoi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2323" y="0"/>
            <a:ext cx="1931677" cy="1428736"/>
          </a:xfrm>
          <a:prstGeom prst="rect">
            <a:avLst/>
          </a:prstGeom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8009" y="5500698"/>
            <a:ext cx="1345991" cy="135730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100</TotalTime>
  <Words>894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Constantia</vt:lpstr>
      <vt:lpstr>Times New Roman</vt:lpstr>
      <vt:lpstr>Wingdings 2</vt:lpstr>
      <vt:lpstr>Бумажная</vt:lpstr>
      <vt:lpstr>Функциональные психозы позднего возраста</vt:lpstr>
      <vt:lpstr>ОПРЕДЕЛЕНИЕ</vt:lpstr>
      <vt:lpstr>КЛАССИФИКАЦИЯ</vt:lpstr>
      <vt:lpstr>КЛАССИФИКАЦИЯ</vt:lpstr>
      <vt:lpstr>ЭТИОЛОГИЯ  И ПАТОГЕНЕЗ</vt:lpstr>
      <vt:lpstr>ЭТИОЛОГИЯ  И ПАТОГЕНЕЗ</vt:lpstr>
      <vt:lpstr>КЛИНИКА</vt:lpstr>
      <vt:lpstr>КЛИНИКА</vt:lpstr>
      <vt:lpstr>КЛИНИКА</vt:lpstr>
      <vt:lpstr>ТЕЧЕНИЕ  ИНВОЛЮЦИОННОГО ПАРАНОИДА</vt:lpstr>
      <vt:lpstr>ФУНКИОНАЛЬНЫЕ ПСИХОЗЫ  СТАРЧЕСКОГО ВОЗРАСТА</vt:lpstr>
      <vt:lpstr>ЛЕЧЕНИЕ</vt:lpstr>
      <vt:lpstr>МЕДИКАМЕНТОЗНАЯ  ТЕРАПИЯ ПАРАНОИДОВ</vt:lpstr>
      <vt:lpstr>МЕДИКАМЕНТОЗНАЯ  ТЕРАПИЯ ПАРАНОИДОВ</vt:lpstr>
      <vt:lpstr>СПАСИБО ЗА ВНИМАНИЕ!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Функциональные психозы позднего возраста</dc:title>
  <dc:creator>Виталий</dc:creator>
  <cp:lastModifiedBy>Виталик Виталий</cp:lastModifiedBy>
  <cp:revision>13</cp:revision>
  <dcterms:created xsi:type="dcterms:W3CDTF">2017-01-17T14:58:14Z</dcterms:created>
  <dcterms:modified xsi:type="dcterms:W3CDTF">2025-08-26T15:47:08Z</dcterms:modified>
</cp:coreProperties>
</file>