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61" r:id="rId3"/>
    <p:sldId id="271" r:id="rId4"/>
    <p:sldId id="267" r:id="rId5"/>
    <p:sldId id="262" r:id="rId6"/>
    <p:sldId id="263" r:id="rId7"/>
    <p:sldId id="265" r:id="rId8"/>
    <p:sldId id="264" r:id="rId9"/>
    <p:sldId id="268" r:id="rId10"/>
    <p:sldId id="269" r:id="rId11"/>
    <p:sldId id="270" r:id="rId12"/>
    <p:sldId id="29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E"/>
    <a:srgbClr val="02315D"/>
    <a:srgbClr val="97000B"/>
    <a:srgbClr val="29364B"/>
    <a:srgbClr val="481419"/>
    <a:srgbClr val="006CFF"/>
    <a:srgbClr val="0041B6"/>
    <a:srgbClr val="F9D600"/>
    <a:srgbClr val="324057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к Виталий" userId="cd6bee697d49b021" providerId="LiveId" clId="{6A56F11B-F705-47FE-886C-EA2390BC90FE}"/>
    <pc:docChg chg="modSld">
      <pc:chgData name="Виталик Виталий" userId="cd6bee697d49b021" providerId="LiveId" clId="{6A56F11B-F705-47FE-886C-EA2390BC90FE}" dt="2023-03-22T18:01:39.826" v="1" actId="1036"/>
      <pc:docMkLst>
        <pc:docMk/>
      </pc:docMkLst>
      <pc:sldChg chg="modSp mod">
        <pc:chgData name="Виталик Виталий" userId="cd6bee697d49b021" providerId="LiveId" clId="{6A56F11B-F705-47FE-886C-EA2390BC90FE}" dt="2023-03-22T18:01:39.826" v="1" actId="1036"/>
        <pc:sldMkLst>
          <pc:docMk/>
          <pc:sldMk cId="2480652117" sldId="256"/>
        </pc:sldMkLst>
        <pc:picChg chg="mod">
          <ac:chgData name="Виталик Виталий" userId="cd6bee697d49b021" providerId="LiveId" clId="{6A56F11B-F705-47FE-886C-EA2390BC90FE}" dt="2023-03-22T18:01:39.826" v="1" actId="1036"/>
          <ac:picMkLst>
            <pc:docMk/>
            <pc:sldMk cId="2480652117" sldId="256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623"/>
            <a:ext cx="10361851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7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9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3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7"/>
            <a:ext cx="6171397" cy="4874754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5"/>
          <a:stretch/>
        </p:blipFill>
        <p:spPr>
          <a:xfrm>
            <a:off x="0" y="0"/>
            <a:ext cx="12190413" cy="1359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501" y="1466068"/>
            <a:ext cx="10491822" cy="4712325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5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5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5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1"/>
            <a:ext cx="10514231" cy="133804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25" indent="-272125" algn="l" defTabSz="1088502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8"/>
            <a:ext cx="12190413" cy="68595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0919" y="4302612"/>
            <a:ext cx="10404389" cy="956379"/>
          </a:xfrm>
          <a:prstGeom prst="rect">
            <a:avLst/>
          </a:prstGeom>
        </p:spPr>
        <p:txBody>
          <a:bodyPr vert="horz" lIns="108850" tIns="54425" rIns="108850" bIns="5442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Аддиктивное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поведение:</a:t>
            </a:r>
          </a:p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определение понятия, этапы развития</a:t>
            </a:r>
          </a:p>
          <a:p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  <a:p>
            <a:pPr algn="l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Доцент кафедры неврологии, психиатрии,</a:t>
            </a:r>
          </a:p>
          <a:p>
            <a:pPr algn="l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мануальной медицины и медицинской</a:t>
            </a:r>
          </a:p>
          <a:p>
            <a:pPr algn="l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реабилитации ИНМФО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ВолгГМУ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  <a:p>
            <a:pPr algn="l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к.м.н. Ростовщиков В.В.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9762" y="5519350"/>
            <a:ext cx="1530653" cy="13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Этапы формирования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757" y="1466068"/>
            <a:ext cx="8756821" cy="471232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Четвертый этап -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полное доминирование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Происходит полное погружение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аддиктивный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процесс, окончательное отчуждение и изоляция от общества.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ничего не оставляет от своего внутреннего мира. Остается только внешняя оболочка. Сами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аддиктивные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реализации не приносят прежнего удовлетворения, контакты с людьми крайне затруднены уже не только на глубинно-психологическом, но и на социальном уровне. Теряется даже способность к манипуляции другими людьми. На этой стадии доверие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 стороны окружающих полностью теряется  и они воспринимаются окончательно отчужденными от общества.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  <p:pic>
        <p:nvPicPr>
          <p:cNvPr id="5" name="Рисунок 4" descr="prichini-kompuyternoy-zavisimo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92" y="4155625"/>
            <a:ext cx="2547444" cy="25474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Этапы формирования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3515" y="1466068"/>
            <a:ext cx="8971004" cy="4712325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Пятый этап носит характер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катастрофы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поведение разрушает и психику, и биологические процессы. Очень тяжелые последствия развиваются у лиц с наркотической зависимостью: интоксикация поражает органы и системы в целом, вызывает истощение всех жизненно важных ресурсов.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Нефармакологические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также нарушают физическое состояние в связи с постоянным стрессом, что влечет за собой заболевания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нервной систем.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аддиктивная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реализация уже не приносит прежнего удовлетворения и не происходит желаемого изменения настроения, состояние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целом отличается апатией и подавленностью. Прежнее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доаддиктивное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“Я” разрушено, возврат к нему невозможен, с такими людьми почти не удается наладить эмоциональный контакт.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Преморбидные</a:t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типы личности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0561" y="1466068"/>
            <a:ext cx="9531761" cy="47123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Изучая различную личностную типологию, удалось выявить категории лиц, как наиболее склонных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аддиктивному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поведению, так и менее подверженных формированию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аддикций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Рассмотрим основные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преморбидные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типы личности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аддиктологии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_53876-43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3362" y="4690986"/>
            <a:ext cx="2561967" cy="20463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4562" y="5665498"/>
            <a:ext cx="1225852" cy="1194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321" y="0"/>
            <a:ext cx="9549157" cy="1186137"/>
          </a:xfrm>
        </p:spPr>
        <p:txBody>
          <a:bodyPr/>
          <a:lstStyle/>
          <a:p>
            <a:pPr algn="ctr"/>
            <a:r>
              <a:rPr lang="ru-RU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Преморбидные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типы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1295" y="1600571"/>
            <a:ext cx="9549157" cy="5259017"/>
          </a:xfrm>
        </p:spPr>
        <p:txBody>
          <a:bodyPr/>
          <a:lstStyle/>
          <a:p>
            <a:r>
              <a:rPr lang="ru-RU" sz="2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Гипертимный</a:t>
            </a:r>
            <a:r>
              <a:rPr lang="ru-RU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личности отличается, как правило, повышенным настроением, высоким жизненным тонусом, активностью.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Гипертимы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тяготятся одиночеством и вынужденным бездельем, но стремятся к самостоятельности и независимости.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то же время больные плохо переносят жесткую дисциплину и регламентированный режим; интересуясь новым, они часто не доводят начатое дело до конца.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Это, как правило, лидеры. Злоупотребляют ПАВ, не задумываясь, часто с целью утвердиться в компании.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8659" y="5525170"/>
            <a:ext cx="1291754" cy="1334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78" y="285794"/>
            <a:ext cx="9549157" cy="1186137"/>
          </a:xfrm>
        </p:spPr>
        <p:txBody>
          <a:bodyPr/>
          <a:lstStyle/>
          <a:p>
            <a:pPr algn="ctr"/>
            <a:r>
              <a:rPr lang="ru-RU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Гипертимный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4746" y="1600571"/>
            <a:ext cx="6095019" cy="525901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правило, </a:t>
            </a:r>
            <a:r>
              <a:rPr lang="ru-RU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гипертимам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нравятся транквилизаторы и снотворные средства.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Чаще употребляют гашиш или стимуляторы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среди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гипертимов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также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могут встречаться алкоголики.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Алкоголизация также является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целью самоутвердиться в социуме.</a:t>
            </a:r>
          </a:p>
        </p:txBody>
      </p:sp>
      <p:pic>
        <p:nvPicPr>
          <p:cNvPr id="4" name="Рисунок 3" descr="493jlg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811" y="2500885"/>
            <a:ext cx="4213375" cy="2643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3330" y="5532878"/>
            <a:ext cx="1407085" cy="13267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78" y="214340"/>
            <a:ext cx="8806339" cy="1219482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Циклоидный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0650" y="1600571"/>
            <a:ext cx="7734180" cy="5259017"/>
          </a:xfrm>
        </p:spPr>
        <p:txBody>
          <a:bodyPr/>
          <a:lstStyle/>
          <a:p>
            <a:r>
              <a:rPr lang="ru-RU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Циклоидный тип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Характеризуется сменой периодов подъема и спада настроения и тонуса, во время которых у больных отмечается вялость, упадок сил, снижение работоспособности. Они становятся при этом малообщительными и бездеятельными.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правило, до подросткового возраста преобладает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гипертимность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фазность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состояний, не связанная с внешними факторами.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момент депрессивных фаз возможно злоупотребление ПАВ.</a:t>
            </a:r>
          </a:p>
        </p:txBody>
      </p:sp>
      <p:pic>
        <p:nvPicPr>
          <p:cNvPr id="4" name="Рисунок 3" descr="лабиль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785" y="2"/>
            <a:ext cx="2234627" cy="140866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3903" y="5533910"/>
            <a:ext cx="1456512" cy="13256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63" y="285794"/>
            <a:ext cx="9549157" cy="1186137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Эмоционально-лабильный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422" y="1600571"/>
            <a:ext cx="8374122" cy="5259017"/>
          </a:xfrm>
        </p:spPr>
        <p:txBody>
          <a:bodyPr/>
          <a:lstStyle/>
          <a:p>
            <a:r>
              <a:rPr lang="ru-RU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Эмоционально-лабильный тип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характеризуется крайней изменчивостью настроения,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отсутствует четкая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фазность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Смена настроения обусловлена экзогенными причинами.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Обращает на себя внимание несоответствие повода для веселья или печали выраженности эмоциональной реакции.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Такие люди склонны к психогенными невротическим реакциям.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3025__630x421_10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4173" y="0"/>
            <a:ext cx="2486239" cy="139683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9805" y="5527904"/>
            <a:ext cx="1390610" cy="13316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62" y="277736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Сенситивный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368" y="1786340"/>
            <a:ext cx="7882461" cy="5259017"/>
          </a:xfrm>
        </p:spPr>
        <p:txBody>
          <a:bodyPr/>
          <a:lstStyle/>
          <a:p>
            <a:r>
              <a:rPr lang="ru-RU" sz="29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Сенситивный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(тревожный, боязливый) тип личности отличается большой впечатлительностью, чувством собственной неполноценности. Как правило, такие люди среди посторонних или в незнакомой обстановке робки и застенчивы, общительны с теми, к кому привыкли.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Часто злоупотребление ПАВ связано с попыткой компенсации личностных особенностей (снятие тревоги, раскрепощение и т.д.)</a:t>
            </a:r>
          </a:p>
        </p:txBody>
      </p:sp>
      <p:pic>
        <p:nvPicPr>
          <p:cNvPr id="4" name="Рисунок 3" descr="preodolevaem-robost-i-zastenchivost-de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898" y="1"/>
            <a:ext cx="2728515" cy="136748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78" y="5443662"/>
            <a:ext cx="1440037" cy="1415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055" y="285794"/>
            <a:ext cx="9549157" cy="1186137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Психастенический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1881" y="1600571"/>
            <a:ext cx="7348152" cy="5259017"/>
          </a:xfrm>
        </p:spPr>
        <p:txBody>
          <a:bodyPr/>
          <a:lstStyle/>
          <a:p>
            <a:r>
              <a:rPr lang="ru-RU" sz="2400" dirty="0">
                <a:solidFill>
                  <a:srgbClr val="007CCE"/>
                </a:solidFill>
                <a:latin typeface="Times New Roman" pitchFamily="18" charset="0"/>
                <a:cs typeface="Times New Roman" pitchFamily="18" charset="0"/>
              </a:rPr>
              <a:t>Психастенические черты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проявляются с 7-10 лет.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Нерешительность, склонность к сомнениям, опасениям, навязчивости – основные черты психастеника.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Возможные конфликты и неприятности волнуют психастеника значительно больше, чем реально происшедшие.</a:t>
            </a:r>
          </a:p>
        </p:txBody>
      </p:sp>
      <p:pic>
        <p:nvPicPr>
          <p:cNvPr id="4" name="Рисунок 3" descr="kompleksy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49" y="4197248"/>
            <a:ext cx="5581752" cy="266234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0951" y="5517222"/>
            <a:ext cx="1489464" cy="13423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334" y="170644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Психастенический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8843" y="1600571"/>
            <a:ext cx="7865986" cy="5259017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развиваются ритуалы с пониманием их нелепости.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Типичная форма реагирования на конфликтную ситуацию (истинную или потенциальную) - не предпринимает никаких попыток достигнуть цели, иногда активно уходит от решения своих проблем.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Считается, что их поведение является своеобразным «иммунитетом» против сомнительных контактов.</a:t>
            </a:r>
          </a:p>
          <a:p>
            <a:endParaRPr lang="ru-RU" dirty="0"/>
          </a:p>
        </p:txBody>
      </p:sp>
      <p:pic>
        <p:nvPicPr>
          <p:cNvPr id="4" name="Рисунок 3" descr="TrAnP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93" y="4728519"/>
            <a:ext cx="3681996" cy="213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9805" y="5462344"/>
            <a:ext cx="1390608" cy="1397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093" y="1531971"/>
            <a:ext cx="9976604" cy="4712325"/>
          </a:xfrm>
        </p:spPr>
        <p:txBody>
          <a:bodyPr/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одна из форм деструктивного поведения, которая выражается в стремлении к уходу от реальности путем изменения своего психического состояния посредством приема некоторых веществ или постоянной фиксации внимания на определенных предметах или активностях (видах деятельности), что сопровождается развитием интенсивных эмоций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/>
              <a:t>Леонова Л. Г., Бочкарёва Н. Л.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/>
              <a:t>“Вопросы профилактики </a:t>
            </a:r>
            <a:r>
              <a:rPr lang="ru-RU" sz="1000" dirty="0" err="1"/>
              <a:t>аддиктивного</a:t>
            </a:r>
            <a:r>
              <a:rPr lang="ru-RU" sz="1000" dirty="0"/>
              <a:t> поведения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/>
              <a:t> в подростковом возрасте”.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  <p:pic>
        <p:nvPicPr>
          <p:cNvPr id="5" name="Рисунок 4" descr="zavisimosti-psiholog-belov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22" y="4505369"/>
            <a:ext cx="3748465" cy="23542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149" y="178702"/>
            <a:ext cx="9549157" cy="1186137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Шизоидный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416" y="1500522"/>
            <a:ext cx="7915413" cy="5259017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Шизоидный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интровертированный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тип личности характеризуется замкнутостью, формальные контакты, как правило, не затруднены, зато непосильной задачей часто оказываются эмоциональные контакты. Замкнутость, сочетаясь с внешней сдержанностью и холодностью, проявляется в неумении откликнуться на радость, печаль или опасения другого человека, в недостатке сопереживания.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Часто мотивом употребления ПАВ является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потенциирование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творческих возможностей, философские устремления.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 влиянием гашиша шизоидные черты характера усиливаются.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655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454" y="0"/>
            <a:ext cx="2337959" cy="181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9232" y="5547882"/>
            <a:ext cx="1341183" cy="1311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87" y="0"/>
            <a:ext cx="9549157" cy="1186137"/>
          </a:xfrm>
        </p:spPr>
        <p:txBody>
          <a:bodyPr/>
          <a:lstStyle/>
          <a:p>
            <a:pPr algn="ctr"/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Эпилептоидный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4086" y="1600571"/>
            <a:ext cx="8221220" cy="5259017"/>
          </a:xfrm>
        </p:spPr>
        <p:txBody>
          <a:bodyPr/>
          <a:lstStyle/>
          <a:p>
            <a:r>
              <a:rPr lang="ru-RU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Эпилептоидные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черты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группируются вокруг двух полюсов: с одной стороны, взрывчатость, жестокость, значительная сила инстинктивных влечений; с другой – педантизм, аккуратность, вязкость и ригидность.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Отвергают гашиш,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Начинают сразу с опиатов, барбитуратов, транквилизаторов.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Патологическое влечение отличается значительной силой.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pilept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40" y="4909172"/>
            <a:ext cx="3135463" cy="1819227"/>
          </a:xfrm>
          <a:prstGeom prst="rect">
            <a:avLst/>
          </a:prstGeom>
        </p:spPr>
      </p:pic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757" y="0"/>
            <a:ext cx="2881656" cy="1342768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4250" y="5577016"/>
            <a:ext cx="1426164" cy="12825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340" y="142885"/>
            <a:ext cx="9549157" cy="1186137"/>
          </a:xfrm>
        </p:spPr>
        <p:txBody>
          <a:bodyPr/>
          <a:lstStyle/>
          <a:p>
            <a:pPr algn="ctr"/>
            <a:r>
              <a:rPr lang="ru-RU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Истероидный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9373" y="1500522"/>
            <a:ext cx="8341171" cy="5259017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Характерные черты: эгоцентризм, стремление быть в центре внимания,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демонстративность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поведения, выраженная эмоциональная неустойчивость.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Важные черты: внушаемость, лживость, склонность к фантазированию. Лживость особая – часто сам верит в то, что говорит.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агравировать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наркотизм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показать себя «своим» человеком в группе наркоманов.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мимикрирует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muzhskaya-ister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91" y="5007056"/>
            <a:ext cx="3222047" cy="173800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4476" y="5553636"/>
            <a:ext cx="1505939" cy="13059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63" y="214339"/>
            <a:ext cx="9549157" cy="1186137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Неустойчивый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183" y="1466068"/>
            <a:ext cx="9614139" cy="471232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 идет о неустойчивости воли.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Обращают внимание: высокая двигательная активность, непоседливость, отсутствует способность к целенаправленной деятельности, что наиболее проявляется с началом школы.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Присущ гедонизм – неудержимая тяга к удовольствиям и наслаждениям.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наиболее неблагоприятным типом в плане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аддикций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98801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9424" y="4464907"/>
            <a:ext cx="3019482" cy="21335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0214" y="5461686"/>
            <a:ext cx="1490201" cy="13979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25" y="285794"/>
            <a:ext cx="9549157" cy="1186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(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9330" y="1600571"/>
            <a:ext cx="9258589" cy="5259017"/>
          </a:xfrm>
        </p:spPr>
        <p:txBody>
          <a:bodyPr/>
          <a:lstStyle/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Поведение зависимых личностей характеризует ряд основных общих особенностей:</a:t>
            </a:r>
          </a:p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Сниженная переносимость трудностей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обуславливается наличием гедонистической установки (стремлением к немедленному получению удовольствия, удовлетворению своих желаний).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4476" y="5548048"/>
            <a:ext cx="1505939" cy="1311539"/>
          </a:xfrm>
          <a:prstGeom prst="rect">
            <a:avLst/>
          </a:prstGeom>
        </p:spPr>
      </p:pic>
      <p:pic>
        <p:nvPicPr>
          <p:cNvPr id="5" name="Рисунок 4" descr="01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23" y="4526326"/>
            <a:ext cx="3999979" cy="20483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04" y="200729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2324" y="1786340"/>
            <a:ext cx="8403458" cy="5259017"/>
          </a:xfrm>
        </p:spPr>
        <p:txBody>
          <a:bodyPr/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Если желания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аддиктов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не удовлетворяются, они реагируют либо вспышками негативных эмоций, либо уходом от появившихся проблем. Это сочетается с повышенной обидчивостью, подозрительностью, что влечет за собой частые конфликты.</a:t>
            </a:r>
          </a:p>
          <a:p>
            <a:endParaRPr lang="ru-RU" dirty="0"/>
          </a:p>
        </p:txBody>
      </p:sp>
      <p:pic>
        <p:nvPicPr>
          <p:cNvPr id="4" name="Рисунок 3" descr="лекция-гнев-300x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33" y="4446633"/>
            <a:ext cx="3809504" cy="202929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6281" y="5550508"/>
            <a:ext cx="1374134" cy="1309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425" y="192491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1838" y="1786340"/>
            <a:ext cx="7883468" cy="5259017"/>
          </a:xfrm>
        </p:spPr>
        <p:txBody>
          <a:bodyPr/>
          <a:lstStyle/>
          <a:p>
            <a:r>
              <a:rPr lang="ru-RU" sz="29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Скрытый комплекс неполноценности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находит свое отражение “в частых сменах настроения, неуверенности, избегании ситуаций, в которых их способности могут быть объективно проверенными”</a:t>
            </a:r>
          </a:p>
          <a:p>
            <a:endParaRPr lang="ru-RU" dirty="0"/>
          </a:p>
        </p:txBody>
      </p:sp>
      <p:pic>
        <p:nvPicPr>
          <p:cNvPr id="5" name="Рисунок 4" descr="inblog-19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85" y="4421955"/>
            <a:ext cx="4111073" cy="2311027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1568" y="5484162"/>
            <a:ext cx="1398847" cy="13754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055" y="214339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9373" y="1600571"/>
            <a:ext cx="8436409" cy="5259017"/>
          </a:xfrm>
        </p:spPr>
        <p:txBody>
          <a:bodyPr/>
          <a:lstStyle/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Поверхностный характер </a:t>
            </a:r>
            <a:r>
              <a:rPr lang="ru-RU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социабельности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и ее ограниченность во времени сочетаются с обостренным стремлением произвести на окружающих положительное впечатление.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Алкогольные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например, производят иногда впечатление своим специфическим юмором на алкогольную тематику, рассказами о своих похождениях, приукрашивая свои рассказы деталями, не имеющими никакого отношения к действительности. Особенно хорошо это проявляется при групповом принятии алкоголя. “В то же время общение на “длинную” дистанцию с ними затруднено, неинтересно.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9145" y="5486046"/>
            <a:ext cx="1621269" cy="13735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005" y="239233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0519" y="1714885"/>
            <a:ext cx="8725740" cy="5259017"/>
          </a:xfrm>
        </p:spPr>
        <p:txBody>
          <a:bodyPr/>
          <a:lstStyle/>
          <a:p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скучные, однообразные люди в повседневной жизни. Отношения с ними поверхностны, к глубоким положительным эмоциональным отношениям они не способны и избегают ситуаций, связанных с ними.</a:t>
            </a:r>
          </a:p>
        </p:txBody>
      </p:sp>
      <p:pic>
        <p:nvPicPr>
          <p:cNvPr id="4" name="Рисунок 3" descr="pohmel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80" y="3982088"/>
            <a:ext cx="3524814" cy="23580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7427" y="5518914"/>
            <a:ext cx="1472988" cy="13406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340" y="214339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092" y="1600571"/>
            <a:ext cx="8489452" cy="5259017"/>
          </a:xfrm>
        </p:spPr>
        <p:txBody>
          <a:bodyPr/>
          <a:lstStyle/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говорить неправду</a:t>
            </a:r>
            <a:r>
              <a:rPr lang="ru-RU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Зависимые личности часто не сдерживают своих обещаний, отличаются необязательностью, несоблюдением договоров. Лживость наркоманов имеет первой причиной страх перед последствиями правдивого признания, второй – непроизвольное следование привычному "лживому" стереотипу поведения.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ож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95" y="4292620"/>
            <a:ext cx="4270230" cy="240234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6811" y="5450404"/>
            <a:ext cx="1563604" cy="1409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7611" y="1466068"/>
            <a:ext cx="9564712" cy="471232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 появления современного определения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поведения А.Е.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Личко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своей монографии «Подростковая наркология» (1979) давал несколько иное определение. Он называл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аддиктивным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поведением злоупотребление каким-либо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психоактивным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веществом до появления от него зависимости и выделял следующие этапы его развития: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Этап первых проб (связан с реакцией группирования подростков и возникает в связи с не вполне сформировавшимися адаптационными способностями в этом возрасте).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Этап поискового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полинаркотизма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(подросток пробует различные ПАВ, находясь в поиске «своего» вещества).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Этап выбора предпочитаемого вещества.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Этап групповой психической зависимости (желание употребить вещество возникает, как только собирается «своя» компания).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9762" y="5519350"/>
            <a:ext cx="1530653" cy="1340237"/>
          </a:xfrm>
          <a:prstGeom prst="rect">
            <a:avLst/>
          </a:prstGeom>
        </p:spPr>
      </p:pic>
      <p:pic>
        <p:nvPicPr>
          <p:cNvPr id="5" name="Рисунок 4" descr="Андрей_Лич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557" y="0"/>
            <a:ext cx="1052856" cy="143051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67" y="195178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7611" y="1929249"/>
            <a:ext cx="8332933" cy="5259017"/>
          </a:xfrm>
        </p:spPr>
        <p:txBody>
          <a:bodyPr/>
          <a:lstStyle/>
          <a:p>
            <a:r>
              <a:rPr lang="ru-RU" sz="29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Необязательность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аддиктов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 другая, отдельная от лживости характеристика личности, связанная именно с неспособностью и нежеланием переносить какие бы то ни было трудности, то есть гедонистической установкой.</a:t>
            </a:r>
          </a:p>
        </p:txBody>
      </p:sp>
      <p:pic>
        <p:nvPicPr>
          <p:cNvPr id="4" name="Рисунок 3" descr="111731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35" y="4240508"/>
            <a:ext cx="3851308" cy="230083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189" y="5537620"/>
            <a:ext cx="1481226" cy="13219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340" y="285794"/>
            <a:ext cx="9549157" cy="1186137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742" y="1714885"/>
            <a:ext cx="7722326" cy="52590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обвинять невиновных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(даже если известно, что человек на самом деле не виноват).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Уход от ответственности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принятии решений и взваливание ее на других, поиск оправдательных аргументов в нужный момент.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Стереотипность, повторяемость поведения.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Сложивший стереотип поведения легко предсказуем, но его трудно изменить.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7" y="5491804"/>
            <a:ext cx="1472988" cy="13677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293" y="214339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6378" y="1600571"/>
            <a:ext cx="9103674" cy="5259017"/>
          </a:xfrm>
        </p:spPr>
        <p:txBody>
          <a:bodyPr/>
          <a:lstStyle/>
          <a:p>
            <a:r>
              <a:rPr lang="ru-RU" sz="29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проявляется в виде подчинения влиянию других людей с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направленностью. Иногда наблюдается пассивность, отсутствие самостоятельности, стремление к получению поддержки.</a:t>
            </a:r>
          </a:p>
          <a:p>
            <a:endParaRPr lang="ru-RU" dirty="0"/>
          </a:p>
        </p:txBody>
      </p:sp>
      <p:pic>
        <p:nvPicPr>
          <p:cNvPr id="4" name="Рисунок 3" descr="test-vedom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4144520"/>
            <a:ext cx="3597946" cy="219127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0951" y="5523776"/>
            <a:ext cx="1489464" cy="13358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78" y="214339"/>
            <a:ext cx="9549157" cy="1186137"/>
          </a:xfrm>
        </p:spPr>
        <p:txBody>
          <a:bodyPr/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5362" y="1600571"/>
            <a:ext cx="8280897" cy="5259017"/>
          </a:xfrm>
        </p:spPr>
        <p:txBody>
          <a:bodyPr/>
          <a:lstStyle/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у зависимых людей тесно связана с комплексом неполноценности, зависимости. Особенность состоит в том, что в кризисных ситуациях тревожность может отступать на второй план, в то время как в обычной жизни она может возникать без видимых причин или при событиях, не являющихся действительным поводом для переживаний.</a:t>
            </a:r>
          </a:p>
          <a:p>
            <a:endParaRPr lang="ru-RU" dirty="0"/>
          </a:p>
        </p:txBody>
      </p:sp>
      <p:pic>
        <p:nvPicPr>
          <p:cNvPr id="4" name="Рисунок 3" descr="kompleks-nepolnotsen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03" y="4447385"/>
            <a:ext cx="5682516" cy="241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7427" y="5544972"/>
            <a:ext cx="1472987" cy="13146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a-spasibo-za-vnimanie-dlya-prezentacii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0414" cy="68595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984" y="148281"/>
            <a:ext cx="8845408" cy="19689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поведение</a:t>
            </a:r>
            <a:b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addiction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пагубная привычка порочная склонность) — одна из форм отклоняющегося,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с формированием стремления к уходу от действительности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5207" y="3240324"/>
            <a:ext cx="5809494" cy="309793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100" dirty="0"/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НЕХИМИЧЕСКИЕ АДДИКЦИИ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компьютерные и азартные  игры, интернет, религиозный фанатизм, переедание, голодание, 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коллекционирование, агрессивное и суицидальное  поведение, сексуальные девиации,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движение в музыке, спорте, просмотр «мыльных опер»,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созависимость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работоголизм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76189" y="3429794"/>
            <a:ext cx="4666642" cy="12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/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 АДДИКЦИИ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токсикомания, алкоголизм,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наркомания, курение  табака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8081472">
            <a:off x="3906458" y="2234746"/>
            <a:ext cx="1595807" cy="573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3048064">
            <a:off x="5785773" y="2288008"/>
            <a:ext cx="1597395" cy="5714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Рисунок 7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4519" y="5519350"/>
            <a:ext cx="1365896" cy="1340237"/>
          </a:xfrm>
          <a:prstGeom prst="rect">
            <a:avLst/>
          </a:prstGeom>
        </p:spPr>
      </p:pic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33" y="1804087"/>
            <a:ext cx="1927209" cy="1286412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556" y="1688757"/>
            <a:ext cx="2316695" cy="154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5761" y="1466068"/>
            <a:ext cx="9836561" cy="4712325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Существуют разные виды </a:t>
            </a:r>
            <a:r>
              <a:rPr lang="ru-RU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как фармакологического (химические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так и нефармакологического характера (нехимические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 Они представляют собой серьезную угрозу для здоровья (физического и психического) не только самих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аддиктов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но и тех, кто их окружает. Значительный ущерб наносится межличностным отношениям.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стратегии поведения обусловлен трудностями в адаптации к проблемным жизненным ситуациям: сложные социально-экономические условия, многочисленные разочарования, крушение идеалов, конфликты в семье и на производстве, утрата близких, резкая смена привычных стереотипов.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5707" y="5585254"/>
            <a:ext cx="1324707" cy="1274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1664" y="1457830"/>
            <a:ext cx="8723871" cy="471232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Естественные адаптационные возможности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нарушены на психофизиологическом уровне.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Первым признаком этих нарушений является ощущение психологического дискомфорта. Психологический комфорт может быть нарушен по разным причинам, как внутренним, так и внешним.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Такие люди обладают низкой переносимостью фрустраций. В качестве способа восстановления психологического комфорта они выбирают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стремясь к искусственному изменению психического состояния, получению субъективно приятных эмоций.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создается иллюзия решения проблемы. Подобный способ “борьбы” с реальностью закрепляется в поведении человека и становится устойчивой стратегией взаимодействия с действительностью. 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  <p:pic>
        <p:nvPicPr>
          <p:cNvPr id="5" name="Рисунок 4" descr="01_769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22" y="1383957"/>
            <a:ext cx="2214391" cy="1499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614" y="571633"/>
            <a:ext cx="11580892" cy="6002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</a:t>
            </a:r>
            <a:r>
              <a:rPr lang="ru-RU" sz="3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аддикции</a:t>
            </a:r>
            <a:endParaRPr lang="ru-RU" sz="3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694576" y="5644870"/>
            <a:ext cx="9647340" cy="948877"/>
          </a:xfr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Катастрофа.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разрушает не только психологический фон человека, но и его физическое здоровье. Наблюдается снижение аппетита, потеря веса, нарушения в работе </a:t>
            </a:r>
            <a:r>
              <a:rPr lang="ru-RU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системы, ЖКТ и т. д. </a:t>
            </a:r>
          </a:p>
          <a:p>
            <a:pPr marL="0" indent="0">
              <a:lnSpc>
                <a:spcPct val="70000"/>
              </a:lnSpc>
              <a:defRPr/>
            </a:pPr>
            <a:endParaRPr lang="ru-RU" sz="21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2965" y="1429081"/>
            <a:ext cx="9597006" cy="8919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(исходная точка)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возникновение и фиксация в сознании связи между переживанием интенсивного изменения психического состояния и приемом определенного вещества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9743" y="2500892"/>
            <a:ext cx="9588618" cy="10794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ритма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установление определенной частоты обращения к средству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пока только в моменты психологического дискомфорта.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9743" y="3606553"/>
            <a:ext cx="9588618" cy="6334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Учащение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ритма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 стереотип реагирования на психологический дискомфорт.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8133" y="4576473"/>
            <a:ext cx="9597006" cy="8919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Доминирование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человека возникает как бы две личности — «здоровая» 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аддиктивная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«Здоровая» стремится к общению, боится одиночества.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Аддиктивная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наоборот, стремится к уединению.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238070" y="2215076"/>
            <a:ext cx="476187" cy="28581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238070" y="3303959"/>
            <a:ext cx="476187" cy="28581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238070" y="4287243"/>
            <a:ext cx="476187" cy="28581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238070" y="5359054"/>
            <a:ext cx="476187" cy="28581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2813" y="5654180"/>
            <a:ext cx="1307602" cy="1205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Этапы формирования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4659" y="1466068"/>
            <a:ext cx="9597664" cy="471232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Исходная точка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переживание интенсивного острого изменения психического состояния в виде повышенного настроения, чувства радости, экстаза, необычного подъема, ощущение драматизма, риска в связи с определенными действиями (прием вещества, изменяющего психическое состояние, переживание в связи с ситуацией риска в азартной игре, чувство необычного волнения при знакомстве с какой либо коллекцией и др.) и фиксация в сознании этой связи.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  <p:pic>
        <p:nvPicPr>
          <p:cNvPr id="5" name="Рисунок 4" descr="20190204-0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8389" y="4454708"/>
            <a:ext cx="3878198" cy="2050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Этапы формирования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65" y="1466068"/>
            <a:ext cx="8608540" cy="4712325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втором  этапе развития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устанавливается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аддиктивный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ритм»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определенная частота обращения к средству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в дальнейшем происходит учащение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ритма (третий этап).</a:t>
            </a:r>
          </a:p>
          <a:p>
            <a:pPr algn="just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Прослеживается корреляция ритма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жизненными затруднениями, и чем ниже порог переносимости фрустраций, тем быстрее ритм. С учащением случаев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прибегания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реализации межличностные отношения постепенно отступают на второй план. Провоцировать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аддикцию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начинают любые события, вызывающие душевное беспокойство, тревогу, чувство психологического дискомфорта.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8043" y="5585254"/>
            <a:ext cx="1382372" cy="1274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2091</Words>
  <Application>Microsoft Office PowerPoint</Application>
  <PresentationFormat>Произвольный</PresentationFormat>
  <Paragraphs>127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Times New Roman</vt:lpstr>
      <vt:lpstr>Wingdings</vt:lpstr>
      <vt:lpstr>Wingdings 2</vt:lpstr>
      <vt:lpstr>Office Theme</vt:lpstr>
      <vt:lpstr>Презентация PowerPoint</vt:lpstr>
      <vt:lpstr>Определение понятия</vt:lpstr>
      <vt:lpstr>Историческая справка</vt:lpstr>
      <vt:lpstr>Аддиктивное поведение  (от анг. addiction — пагубная привычка порочная склонность) — одна из форм отклоняющегося, девиантного поведения с формированием стремления к уходу от действительности   </vt:lpstr>
      <vt:lpstr>Аддиктивное поведение</vt:lpstr>
      <vt:lpstr>Аддиктивное поведение</vt:lpstr>
      <vt:lpstr>Этапы формирования аддикции</vt:lpstr>
      <vt:lpstr>Этапы формирования аддикции</vt:lpstr>
      <vt:lpstr>Этапы формирования аддикции</vt:lpstr>
      <vt:lpstr>Этапы формирования аддикции</vt:lpstr>
      <vt:lpstr>Этапы формирования аддикции</vt:lpstr>
      <vt:lpstr>Преморбидные  типы личности</vt:lpstr>
      <vt:lpstr>Преморбидные  типы личности</vt:lpstr>
      <vt:lpstr>Гипертимный  тип личности</vt:lpstr>
      <vt:lpstr>Циклоидный  тип личности</vt:lpstr>
      <vt:lpstr>Эмоционально-лабильный  тип личности</vt:lpstr>
      <vt:lpstr>Сенситивный  тип личности</vt:lpstr>
      <vt:lpstr>Психастенический  тип личности</vt:lpstr>
      <vt:lpstr>Психастенический  тип личности</vt:lpstr>
      <vt:lpstr>Шизоидный  тип личности</vt:lpstr>
      <vt:lpstr>Эпилептоидный  тип личности</vt:lpstr>
      <vt:lpstr>Истероидный  тип личности</vt:lpstr>
      <vt:lpstr>Неустойчивый  тип личности</vt:lpstr>
      <vt:lpstr>Характерные черты  зависимой (аддиктивной) 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Виталик Виталий</cp:lastModifiedBy>
  <cp:revision>111</cp:revision>
  <dcterms:created xsi:type="dcterms:W3CDTF">2016-11-18T14:12:19Z</dcterms:created>
  <dcterms:modified xsi:type="dcterms:W3CDTF">2023-03-22T18:01:42Z</dcterms:modified>
</cp:coreProperties>
</file>