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27" r:id="rId4"/>
    <p:sldId id="349" r:id="rId5"/>
    <p:sldId id="316" r:id="rId6"/>
    <p:sldId id="317" r:id="rId7"/>
    <p:sldId id="318" r:id="rId8"/>
    <p:sldId id="319" r:id="rId9"/>
    <p:sldId id="320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22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2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34BD"/>
    <a:srgbClr val="6C2589"/>
    <a:srgbClr val="AA1D06"/>
    <a:srgbClr val="836C2D"/>
    <a:srgbClr val="9E8A12"/>
    <a:srgbClr val="BDA515"/>
    <a:srgbClr val="451896"/>
    <a:srgbClr val="27466E"/>
    <a:srgbClr val="7D4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5147" autoAdjust="0"/>
  </p:normalViewPr>
  <p:slideViewPr>
    <p:cSldViewPr>
      <p:cViewPr varScale="1">
        <p:scale>
          <a:sx n="84" d="100"/>
          <a:sy n="84" d="100"/>
        </p:scale>
        <p:origin x="86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к Виталий" userId="cd6bee697d49b021" providerId="LiveId" clId="{7486622B-CB73-481D-8786-C7068C8DE17E}"/>
    <pc:docChg chg="modSld">
      <pc:chgData name="Виталик Виталий" userId="cd6bee697d49b021" providerId="LiveId" clId="{7486622B-CB73-481D-8786-C7068C8DE17E}" dt="2023-01-27T16:59:43.178" v="1" actId="20577"/>
      <pc:docMkLst>
        <pc:docMk/>
      </pc:docMkLst>
      <pc:sldChg chg="modSp mod">
        <pc:chgData name="Виталик Виталий" userId="cd6bee697d49b021" providerId="LiveId" clId="{7486622B-CB73-481D-8786-C7068C8DE17E}" dt="2023-01-27T16:59:43.178" v="1" actId="20577"/>
        <pc:sldMkLst>
          <pc:docMk/>
          <pc:sldMk cId="0" sldId="261"/>
        </pc:sldMkLst>
        <pc:spChg chg="mod">
          <ac:chgData name="Виталик Виталий" userId="cd6bee697d49b021" providerId="LiveId" clId="{7486622B-CB73-481D-8786-C7068C8DE17E}" dt="2023-01-27T16:59:43.178" v="1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  <pc:docChgLst>
    <pc:chgData name="Виталик Виталий" userId="cd6bee697d49b021" providerId="LiveId" clId="{966DF1BB-9628-4FA0-9244-D754384387A8}"/>
    <pc:docChg chg="modSld">
      <pc:chgData name="Виталик Виталий" userId="cd6bee697d49b021" providerId="LiveId" clId="{966DF1BB-9628-4FA0-9244-D754384387A8}" dt="2023-06-05T18:19:31.790" v="1" actId="20577"/>
      <pc:docMkLst>
        <pc:docMk/>
      </pc:docMkLst>
      <pc:sldChg chg="modSp mod">
        <pc:chgData name="Виталик Виталий" userId="cd6bee697d49b021" providerId="LiveId" clId="{966DF1BB-9628-4FA0-9244-D754384387A8}" dt="2023-06-05T18:19:31.790" v="1" actId="20577"/>
        <pc:sldMkLst>
          <pc:docMk/>
          <pc:sldMk cId="0" sldId="323"/>
        </pc:sldMkLst>
        <pc:spChg chg="mod">
          <ac:chgData name="Виталик Виталий" userId="cd6bee697d49b021" providerId="LiveId" clId="{966DF1BB-9628-4FA0-9244-D754384387A8}" dt="2023-06-05T18:19:31.790" v="1" actId="20577"/>
          <ac:spMkLst>
            <pc:docMk/>
            <pc:sldMk cId="0" sldId="32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114800"/>
            <a:ext cx="73152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7315200" cy="609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F9DFBB0B-1122-4953-8568-E2C27856B65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9466-8D45-4EFB-8816-5DE3E5B071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001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00700" y="33338"/>
            <a:ext cx="1790700" cy="65198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3338"/>
            <a:ext cx="5219700" cy="65198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538AC-889B-4030-BDBB-408DCBDC43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18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46F6-98FF-42B5-9B2F-B24B8EBB7E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18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83518-52C7-438F-BD77-B0344F12DE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675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8A952-AAE2-466B-92DC-368168135C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2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D20D-6F1C-482C-BB1E-A71A01F13D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047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E926-4FED-4E27-B2B5-3CDC44730B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5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BBA38-5388-45AB-B643-4E3931C397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43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B1B8-4CF2-4C8A-8AC5-07C3C96041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95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199E-13CB-4161-9DAF-5CAE26D520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8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8"/>
            <a:ext cx="71628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716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33515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33515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33515"/>
                </a:solidFill>
              </a:defRPr>
            </a:lvl1pPr>
          </a:lstStyle>
          <a:p>
            <a:fld id="{02EE1F07-D4B1-4199-ACFB-B0A95E2E2C5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3351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335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335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335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071810"/>
            <a:ext cx="7243762" cy="18526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51896"/>
                </a:solidFill>
                <a:latin typeface="Times New Roman" pitchFamily="18" charset="0"/>
                <a:cs typeface="Times New Roman" pitchFamily="18" charset="0"/>
              </a:rPr>
              <a:t>«Алкогольная позиция» больного, как мишень психотерапии в </a:t>
            </a:r>
            <a:r>
              <a:rPr lang="ru-RU" dirty="0">
                <a:solidFill>
                  <a:srgbClr val="451896"/>
                </a:solidFill>
                <a:latin typeface="Times New Roman" pitchFamily="18" charset="0"/>
                <a:cs typeface="Times New Roman" pitchFamily="18" charset="0"/>
              </a:rPr>
              <a:t>наркологии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334BD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800" dirty="0" smtClean="0">
                <a:solidFill>
                  <a:srgbClr val="0334BD"/>
                </a:solidFill>
                <a:latin typeface="Times New Roman" pitchFamily="18" charset="0"/>
                <a:cs typeface="Times New Roman" pitchFamily="18" charset="0"/>
              </a:rPr>
              <a:t>кафедры неврологии, психиатрии, мануальной медицины  и медицинской реабилитации ИНМФО </a:t>
            </a:r>
            <a:r>
              <a:rPr lang="ru-RU" sz="1800" dirty="0" err="1">
                <a:solidFill>
                  <a:srgbClr val="0334BD"/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r>
              <a:rPr lang="ru-RU" sz="1800" dirty="0">
                <a:solidFill>
                  <a:srgbClr val="0334BD"/>
                </a:solidFill>
                <a:latin typeface="Times New Roman" pitchFamily="18" charset="0"/>
                <a:cs typeface="Times New Roman" pitchFamily="18" charset="0"/>
              </a:rPr>
              <a:t> к.м.н. Ростовщиков В.В.</a:t>
            </a:r>
          </a:p>
        </p:txBody>
      </p:sp>
      <p:pic>
        <p:nvPicPr>
          <p:cNvPr id="12" name="Рисунок 11" descr="psihologiya-lich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42852"/>
            <a:ext cx="4357686" cy="290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0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наркологического больного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Психологическая защита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неосознаваемые психологические процессы, направленные на то, чтобы уменьшить действие психической травмы.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повседневной жизни психологические защиты могут иметь и позитивную направленность, но есть ряд защит, которые в наркологической практике способствуют развитию заболевания, без преодоления которых невозможно проведение психотерапии.</a:t>
            </a:r>
          </a:p>
        </p:txBody>
      </p:sp>
      <p:pic>
        <p:nvPicPr>
          <p:cNvPr id="4" name="Рисунок 3" descr="dnu0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81" y="0"/>
            <a:ext cx="2424819" cy="15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3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Вытеснение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психотравмирующий фактор исчезает из сознания, вытесняясь в бессознательное.</a:t>
            </a:r>
          </a:p>
          <a:p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Вытесняются некоторые факты личной жизни, когда индивид проявил себя не с лучшей стороны, некоторые желания, стремления, отрицательные черты характера, враждебность к близким и т.д.</a:t>
            </a:r>
          </a:p>
        </p:txBody>
      </p:sp>
      <p:pic>
        <p:nvPicPr>
          <p:cNvPr id="4" name="Рисунок 3" descr="RatsioHs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7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наркологической практике больной вытесняет все отрицательное, что связано с алкоголизацией или наркотизацией. Поэтому все вытесненное необходимо вернуть теми или иными путями в сознание и осмыслить этот материал.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больше вытесняется в бессознательное, чем хуже человек себя знает, тем менее он ориентирован, тем чаще жизнь его будет заходить в тупик.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Хорни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(«Познай самого себя») полагала одной из важнейших задач психотерапевта познакомить пациента с одним странным незнакомцем – с самим собой.</a:t>
            </a:r>
          </a:p>
        </p:txBody>
      </p:sp>
    </p:spTree>
    <p:extLst>
      <p:ext uri="{BB962C8B-B14F-4D97-AF65-F5344CB8AC3E}">
        <p14:creationId xmlns:p14="http://schemas.microsoft.com/office/powerpoint/2010/main" val="165138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Проекция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неосознаваемые личностные качества, потребности, влечения проецируются на другие объекты.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Все, что связано с выпивкой, - адаптивные поступки, реакции, отношения, он приписывает людям из окружения, другим членам его микросреды, общества в целом.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Алкоголик часто считает соседа «сильно пьющим», хотя сам пьет больше него.</a:t>
            </a:r>
          </a:p>
        </p:txBody>
      </p:sp>
      <p:pic>
        <p:nvPicPr>
          <p:cNvPr id="4" name="Рисунок 3" descr="4c36f8d5de57bca89c3322171170f6f0_cropped_680x580_watermar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429132"/>
            <a:ext cx="2714644" cy="23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Рационализация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апелляция к пониманию со стороны родных, близких, врача или других людей, которые могут осуждать его поступки, его репутацию, с целью защитить свое «я», поддержать свой имидж на нужном уровне.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«Пью, потому что я - тонко чувствующий несправедливость человек, страдающий от того, что мир жесток» и.т.д.</a:t>
            </a:r>
          </a:p>
        </p:txBody>
      </p:sp>
      <p:pic>
        <p:nvPicPr>
          <p:cNvPr id="4" name="Рисунок 3" descr="84221580963468fda4675194d4ec50f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143380"/>
            <a:ext cx="24288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Низведение (девальвация)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все, что могло бы как-то заставить больного взяться за ум, задуматься над своей жизнью, что является более важным, ценным с точки зрения общечеловеческого, общепринятого, чем выпивка, жизнь в состоянии опьянения, низводится, лишается смысла и ценности.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Сюда же может быть включен такой механизм психологической защиты, как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т.е. потеря эмоциональной насыщенности, окраски фактов, событий, явлений, преобладание голой логики.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Крайняя выраженность изоляции –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резонерство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больных с алкогольной зависимостью.</a:t>
            </a:r>
          </a:p>
        </p:txBody>
      </p:sp>
      <p:pic>
        <p:nvPicPr>
          <p:cNvPr id="4" name="Рисунок 3" descr="dran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22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Всемогущество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преувеличение больным своих собственных возможностей.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«Все может, только денег на водку не хватает», - так нередко говорят люди, пообщавшись с больным с такой выраженной защитой.</a:t>
            </a:r>
          </a:p>
        </p:txBody>
      </p:sp>
      <p:pic>
        <p:nvPicPr>
          <p:cNvPr id="4" name="Рисунок 3" descr="uveren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3786214" cy="23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3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Реактивное образование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вследствие вытеснения негативных явлений, тенденций в сознании больного начинают формулироваться положительные тенденции, компенсирующие вытеснения.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алкоголизме они выступают в виде подчеркнутой во всем щепетильности, культурности, уважительного отношения к другим.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это проявляется после запоя, каких-то проступков. Эта «культурность» служит особой формой прикрытия, защиты от того, чтобы ему не могли сказать об очень неприятной правде.</a:t>
            </a:r>
          </a:p>
        </p:txBody>
      </p:sp>
      <p:pic>
        <p:nvPicPr>
          <p:cNvPr id="4" name="Рисунок 3" descr="05054705.601786.6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977865"/>
            <a:ext cx="2651010" cy="17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Игра ролей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форма психологической защиты, при которой усваивается какой-то шаблон поведения, не меняющийся, несмотря на изменение ситуации.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«алкоголик» – больной, вытесняя многие факты из своей жизни, начинает играть роль, в которой показывает незрелый подход к своему положению, к проблемам в целом, превращаю все в игру и вовлекая в нее окружающих.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Очевидно, важно прекратить эту игру.</a:t>
            </a:r>
          </a:p>
        </p:txBody>
      </p:sp>
      <p:pic>
        <p:nvPicPr>
          <p:cNvPr id="4" name="Рисунок 3" descr="Igry_v_kotorye_igrayut_lyudi._Psihologiya_chelovecheskih_vzaimootnoshen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98" y="1"/>
            <a:ext cx="1635601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Оглушение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эмоциональное напряжение, связанное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психотравмой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снимается с помощью алкогольных напитков или наркотиков.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Действительно, после выпивки, становится легче, мир и все люди прекрасны, человек себе кажется могущественным. Если малых доз не хватает, то можно допиться до оглушения, при котором сигналы неблагополучия перестают доходить до сознания.</a:t>
            </a:r>
          </a:p>
        </p:txBody>
      </p:sp>
      <p:pic>
        <p:nvPicPr>
          <p:cNvPr id="4" name="Рисунок 3" descr="1346948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816973"/>
            <a:ext cx="2005592" cy="20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338"/>
            <a:ext cx="6923856" cy="1811486"/>
          </a:xfrm>
        </p:spPr>
        <p:txBody>
          <a:bodyPr/>
          <a:lstStyle/>
          <a:p>
            <a:r>
              <a:rPr lang="ru-RU" sz="3200" dirty="0" smtClean="0"/>
              <a:t>Клинико-психотерапевтические основы алкогольной зависимости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067872" cy="449235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Тактика лечения алкогольной зависимости отличается от лечения других хронических заболеваний, при лечении которых основные усилия направлены на обратное развитие (</a:t>
            </a:r>
            <a:r>
              <a:rPr lang="ru-RU" sz="2400" dirty="0" err="1" smtClean="0"/>
              <a:t>рудукцию</a:t>
            </a:r>
            <a:r>
              <a:rPr lang="ru-RU" sz="2400" dirty="0" smtClean="0"/>
              <a:t>) симптомов и синдромов. При этих заболеваниях редукция и  обострение прямо не зависят от произвольных намерений самих пациентов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53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Механизмы психологической защиты возникают, формируются и закрепляются ситуационно (аффект сохранения алкогольной позиции, защиты своего «Я», престижа, нежелание быть дискредитированным).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механизмы наиболее эффективно защищают «Я» в данной ситуации при данных обстоятельствах, те интуитивно больными и используются.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одни механизмы не срабатывают, (например рационализация, вытеснение), значит, включаются другие (низведение, игра ролей и т.д.)</a:t>
            </a:r>
          </a:p>
        </p:txBody>
      </p:sp>
      <p:pic>
        <p:nvPicPr>
          <p:cNvPr id="4" name="Рисунок 3" descr="wpid-522a2dcad4d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143512"/>
            <a:ext cx="2343870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реабилитации,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важно: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Прививать больным чувство ценности жизни самой по себе, формирование чувства «я живу»;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Адаптация к трезвому состоянию, как естественному, данному от природы;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Восстановление способности зарождать чувства, особенного положительного характера, т.к. больной привык ожидать появления таких чувств под воздействием ПАВ;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включенности больного в окружающую реальную жизнь, получению внутренней энергии от взаимодействия с окружающей действительности, общения;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Восстановление способности чувствовать бытие времени, инстинкта самосохранения, ценности быть во времени, т.к. жизнь по принципу «здесь и теперь» порождает отсутствие перспективы жизни.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Павлов И.С./Психотерапия в практике. 2-е издание,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и доп. – М.: ПЕР СЭ, 2004 – 432 с. - </a:t>
            </a:r>
          </a:p>
        </p:txBody>
      </p:sp>
      <p:pic>
        <p:nvPicPr>
          <p:cNvPr id="5" name="Рисунок 4" descr="dd34e32172fe0202ef287e574244e1d2_Generic_1398176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721" y="0"/>
            <a:ext cx="2456279" cy="16716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Поведение зависимых личностей характеризует ряд основных общих особенностей:</a:t>
            </a:r>
          </a:p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Сниженная переносимость трудностей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обуславливается наличием гедонистической установки (стремлением к немедленному получению удовольствия, удовлетворению своих желаний).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  <p:pic>
        <p:nvPicPr>
          <p:cNvPr id="5" name="Рисунок 4" descr="01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500570"/>
            <a:ext cx="3000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желания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удовлетворяются, они реагируют либо вспышками негативных эмоций, либо уходом от появившихся проблем. Это сочетается с повышенной обидчивостью, подозрительностью, что влечет за собой частые конфликты.</a:t>
            </a:r>
          </a:p>
          <a:p>
            <a:endParaRPr lang="ru-RU" dirty="0"/>
          </a:p>
        </p:txBody>
      </p:sp>
      <p:pic>
        <p:nvPicPr>
          <p:cNvPr id="4" name="Рисунок 3" descr="лекция-гнев-300x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429132"/>
            <a:ext cx="2857500" cy="202882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Скрытый комплекс неполноценности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находит свое отражение “в частых сменах настроения, неуверенности, избегании ситуаций, в которых их способности могут быть объективно проверенными”</a:t>
            </a:r>
          </a:p>
          <a:p>
            <a:endParaRPr lang="ru-RU" dirty="0"/>
          </a:p>
        </p:txBody>
      </p:sp>
      <p:pic>
        <p:nvPicPr>
          <p:cNvPr id="5" name="Рисунок 4" descr="inblog-19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000504"/>
            <a:ext cx="5000628" cy="2500314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Поверхностный характер </a:t>
            </a:r>
            <a:r>
              <a:rPr lang="ru-RU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социабельности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и ее ограниченность во времени сочетаются с обостренным стремлением произвести на окружающих положительное впечатление.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Алкогольные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например, производят иногда впечатление своим специфическим юмором на алкогольную тематику, рассказами о своих похождениях, приукрашивая свои рассказы деталями, не имеющими никакого отношения к действительности. Особенно хорошо это проявляется при групповом принятии алкоголя. “В то же время общение на “длинную” дистанцию с ними затруднено, неинтересно.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162800" cy="5257800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скучные, однообразные люди в повседневной жизни. Отношения с ними поверхностны, к глубоким положительным эмоциональным отношениям они не способны и избегают ситуаций, связанных с ними”.</a:t>
            </a:r>
          </a:p>
        </p:txBody>
      </p:sp>
      <p:pic>
        <p:nvPicPr>
          <p:cNvPr id="4" name="Рисунок 3" descr="pohmel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857628"/>
            <a:ext cx="3143272" cy="235745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3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говорить неправду</a:t>
            </a:r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Зависимые личности часто не сдерживают своих обещаний, отличаются необязательностью, несоблюдением договоров. Лживость наркоманов имеет первой причиной страх перед последствиями правдивого признания, второй – непроизвольное следование привычному "лживому" стереотипу поведения.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ож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143380"/>
            <a:ext cx="4271954" cy="240178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3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Необязательность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наркоманов – другая, отдельная от лживости характеристика личности, связанная именно с неспособностью и нежеланием переносить какие бы то ни было трудности, то есть гедонистической установкой.</a:t>
            </a:r>
          </a:p>
        </p:txBody>
      </p:sp>
      <p:pic>
        <p:nvPicPr>
          <p:cNvPr id="4" name="Рисунок 3" descr="111731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214818"/>
            <a:ext cx="3286148" cy="230030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4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7162800" cy="5257800"/>
          </a:xfrm>
        </p:spPr>
        <p:txBody>
          <a:bodyPr/>
          <a:lstStyle/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обвинять невиновных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(даже если известно, что человек на самом деле не виноват).</a:t>
            </a:r>
          </a:p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Уход от ответственности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принятии решений и взваливание ее на других, поиск оправдательных аргументов в нужный момент.</a:t>
            </a:r>
          </a:p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Стереотипность, повторяемость поведения.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Сложивший стереотип поведения легко предсказуем, но его трудно изменить.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338"/>
            <a:ext cx="7067872" cy="1883494"/>
          </a:xfrm>
        </p:spPr>
        <p:txBody>
          <a:bodyPr/>
          <a:lstStyle/>
          <a:p>
            <a:r>
              <a:rPr lang="ru-RU" sz="3200" dirty="0"/>
              <a:t>Клинико-психотерапевтические основы алкогольной 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067872" cy="4708376"/>
          </a:xfrm>
        </p:spPr>
        <p:txBody>
          <a:bodyPr/>
          <a:lstStyle/>
          <a:p>
            <a:r>
              <a:rPr lang="ru-RU" sz="2400" dirty="0" smtClean="0"/>
              <a:t>В клинике алкогольной зависимости в возникновении рецидива есть большая доля произвольности действия больного – «запил назло жене, от горя, от радости, другие уговорили» и т.д. и т.п. </a:t>
            </a:r>
          </a:p>
          <a:p>
            <a:r>
              <a:rPr lang="ru-RU" sz="2400" dirty="0" smtClean="0"/>
              <a:t>Если решить вопрос об обратном развитии симптомов, а не о переходе их в латентное состояние, то встанет вопрос об еще более ужасающих формах пьянства, при которых более быстро будут возникать нарушения на уровне соматического реагирования.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9708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проявляется в виде подчинения влиянию других людей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направленностью. Иногда наблюдается пассивность, отсутствие самостоятельности, стремление к получению поддержки.</a:t>
            </a:r>
          </a:p>
          <a:p>
            <a:endParaRPr lang="ru-RU" dirty="0"/>
          </a:p>
        </p:txBody>
      </p:sp>
      <p:pic>
        <p:nvPicPr>
          <p:cNvPr id="4" name="Рисунок 3" descr="test-vedom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357694"/>
            <a:ext cx="3714776" cy="219076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у зависимых людей тесно связана с комплексом неполноценности, зависимости. Особенность состоит в том, что в кризисных ситуациях тревожность может отступать на второй план, в то время как в обычной жизни она может возникать без видимых причин или при событиях, не являющихся действительным поводом для переживаний.</a:t>
            </a:r>
          </a:p>
          <a:p>
            <a:endParaRPr lang="ru-RU" dirty="0"/>
          </a:p>
        </p:txBody>
      </p:sp>
      <p:pic>
        <p:nvPicPr>
          <p:cNvPr id="4" name="Рисунок 3" descr="kompleks-nepolnotsen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446355"/>
            <a:ext cx="4262442" cy="24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162800" cy="11858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Содержимое 3" descr="TItODc3Nj-e1430295124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5041420" cy="4193826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62800" cy="1185862"/>
          </a:xfrm>
        </p:spPr>
        <p:txBody>
          <a:bodyPr/>
          <a:lstStyle/>
          <a:p>
            <a:r>
              <a:rPr lang="ru-RU" sz="3200" dirty="0"/>
              <a:t>Клинико-психотерапевтические основы алкогольной 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7162800" cy="5257800"/>
          </a:xfrm>
        </p:spPr>
        <p:txBody>
          <a:bodyPr/>
          <a:lstStyle/>
          <a:p>
            <a:r>
              <a:rPr lang="ru-RU" dirty="0" smtClean="0"/>
              <a:t>Пациент с алкогольной зависимостью является </a:t>
            </a:r>
            <a:r>
              <a:rPr lang="ru-RU" dirty="0" smtClean="0">
                <a:solidFill>
                  <a:srgbClr val="FF0000"/>
                </a:solidFill>
              </a:rPr>
              <a:t>добровольно-личностно алкогольно-зависимым больным</a:t>
            </a:r>
            <a:r>
              <a:rPr lang="ru-RU" dirty="0" smtClean="0"/>
              <a:t> и это определяется его </a:t>
            </a:r>
            <a:r>
              <a:rPr lang="ru-RU" dirty="0" smtClean="0">
                <a:solidFill>
                  <a:srgbClr val="00B050"/>
                </a:solidFill>
              </a:rPr>
              <a:t>алкогольной позицией</a:t>
            </a:r>
            <a:r>
              <a:rPr lang="ru-RU" dirty="0" smtClean="0"/>
              <a:t>, которая и является основной мишенью </a:t>
            </a:r>
            <a:r>
              <a:rPr lang="ru-RU" smtClean="0"/>
              <a:t>психотерапии в наркологии.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67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Учитывая последние достижения психологии и психотерапии, выделяют «алкогольную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наркоманическую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позицию больного», которая включает в себя:</a:t>
            </a:r>
          </a:p>
          <a:p>
            <a:pPr marL="514350" indent="-514350">
              <a:buAutoNum type="arabicParenR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Неадекватное осознание болезни;</a:t>
            </a:r>
          </a:p>
          <a:p>
            <a:pPr marL="514350" indent="-51435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Соматические изменения, обусловленные употреблением ПАВ, возникают на более поздних этапах заболевания, когда уже выражена деградация личности, что не дает осознать серьезность заболевания на ранних этапах зависимости.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lhohol0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072074"/>
            <a:ext cx="2461498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воспитания, влияния микросреды, традиций не возникает интеллектуальная часть внутренней картины болезни (по Р.А.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Наоборот, у больных воспитывался под влиянием окружения психический настрой алкогольного характера.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в условиях развившегося алкоголизма больные воспринимаются окружающими людьми по-разному: одни смотрят осуждающе, другие снисходительно, третьи – как баловство, шалость, четвертые считают больных шутниками, компанейскими людьми, пятые смотрят, как на людей потерянных, которым уже невозможно помочь. </a:t>
            </a:r>
          </a:p>
        </p:txBody>
      </p:sp>
      <p:pic>
        <p:nvPicPr>
          <p:cNvPr id="4" name="Рисунок 3" descr="alkogol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450" y="0"/>
            <a:ext cx="2360550" cy="1447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Такое противоречие в восприятии алкоголизма окружением создает у больных тенденцию к субъективному, нереалистическому отношению к своей форме алкоголизации.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наркоманов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неадекватное осознание болезни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выражается в чувстве принадлежности к особой категории людей, в скрытном, запретительном характере потребления наркотиков.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Абстиненция воспринимается не как признак заболевания, а как сигнал к приему наркотика, не болезнь и наркотики виноваты, а отсутствие последних.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Алкогольная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установка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т.е. определенная 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предуготованность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действовать так, чтобы постоянно, в любом случае, были обеспечены приобретение и прием ПАВ;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Сформированные механизмы психологической защиты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своей алкогольной (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наркоманической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позиции;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Смещение, переход реализации своей концепции «Я», перенос значимой жизнедеятельности в состояние опьянения (одурманивания);</a:t>
            </a:r>
          </a:p>
        </p:txBody>
      </p:sp>
      <p:pic>
        <p:nvPicPr>
          <p:cNvPr id="4" name="Рисунок 3" descr="1334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786322"/>
            <a:ext cx="2935978" cy="17867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Сформированный алкогольный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наркоманический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стиль жизни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на который 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наложились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клинические проявления заболевания, в т.ч. астенический синдром, понятийные нормы, закономерности и представления о необходимых ему атрибутах жизни, которые дают чувство того, что он живет. Больной живет по принципу «здесь и теперь», окружающие события носят для него формальный характер и раздражают его, если они противоречат внутренним переживаниям.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vernment-cynicism1-300x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714884"/>
            <a:ext cx="28575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_SABST_PRT_Fuzzy Bars G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PPP_SABST_PRT_Fuzzy Bars G</Template>
  <TotalTime>592</TotalTime>
  <Words>1915</Words>
  <Application>Microsoft Office PowerPoint</Application>
  <PresentationFormat>Экран (4:3)</PresentationFormat>
  <Paragraphs>100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PPP_SABST_PRT_Fuzzy Bars G</vt:lpstr>
      <vt:lpstr>«Алкогольная позиция» больного, как мишень психотерапии в наркологии</vt:lpstr>
      <vt:lpstr>Клинико-психотерапевтические основы алкогольной зависимости</vt:lpstr>
      <vt:lpstr>Клинико-психотерапевтические основы алкогольной зависимости</vt:lpstr>
      <vt:lpstr>Клинико-психотерапевтические основы алкогольной зависимости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Психологические защиты наркологического больного</vt:lpstr>
      <vt:lpstr>Виды психологических 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Психологические защиты в наркологии</vt:lpstr>
      <vt:lpstr>Заключение</vt:lpstr>
      <vt:lpstr>Характерные черты  зависимой (аддиктивной) 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Спасибо за внимание!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реабилитации в наркологии</dc:title>
  <dc:creator>DNA7 X86</dc:creator>
  <cp:lastModifiedBy>Виталик Виталий</cp:lastModifiedBy>
  <cp:revision>65</cp:revision>
  <dcterms:created xsi:type="dcterms:W3CDTF">2015-09-20T17:30:36Z</dcterms:created>
  <dcterms:modified xsi:type="dcterms:W3CDTF">2024-09-10T15:19:10Z</dcterms:modified>
</cp:coreProperties>
</file>