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462" y="248590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Донозологические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злоупотребления алкоголем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неврологии, психиатрии, мануальной медицины и медицинской реабилитации ИНМФО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ВолгГМУ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МЗ РФ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.м.н. Ростовщиков В.В.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рик мусин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19465"/>
            <a:ext cx="2400300" cy="2709142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85723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Психологические защиты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наркологического больного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2071678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Психологическая защита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неосознаваемые психологические процессы, направленные на то, чтобы уменьшить действие психической травмы.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повседневной жизни психологические защиты могут иметь и позитивную направленность, но есть ряд защит, которые в наркологической практике способствуют развитию заболевания, без преодоления которых невозможно проведение психотерапии.</a:t>
            </a:r>
          </a:p>
        </p:txBody>
      </p:sp>
      <p:pic>
        <p:nvPicPr>
          <p:cNvPr id="4" name="Рисунок 3" descr="dnu0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182" y="1"/>
            <a:ext cx="2424819" cy="1502931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71435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1928802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Вытеснение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психотравмирующий фактор исчезает из сознания, вытесняясь в бессознательное.</a:t>
            </a:r>
          </a:p>
          <a:p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Вытесняются некоторые факты личной жизни, когда индивид проявил себя не с лучшей стороны, некоторые желания, стремления, отрицательные черты характера, враждебность к близким и т.д.</a:t>
            </a:r>
          </a:p>
        </p:txBody>
      </p:sp>
      <p:pic>
        <p:nvPicPr>
          <p:cNvPr id="4" name="Рисунок 3" descr="RatsioHs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0"/>
            <a:ext cx="1828800" cy="121920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72" y="2000240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наркологической практике больной вытесняет все отрицательное, что связано с алкоголизацией или наркотизацией. Поэтому все вытесненное необходимо вернуть теми или иными путями в сознание и осмыслить этот материал.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 больше вытесняется в бессознательное, чем хуже человек себя знает, тем менее он ориентирован, тем чаще жизнь его будет заходить в тупик.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Хорни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(«Познай самого себя») полагала одной из важнейших задач психотерапевта познакомить пациента с одним странным незнакомцем – с самим собой.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1857364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Проекция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неосознаваемые личностные качества, потребности, влечения проецируются на другие объекты.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Все, что связано с выпивкой, - адаптивные поступки, реакции, отношения, он приписывает людям из окружения, другим членам его микросреды, общества в целом.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Алкоголик часто считает соседа «сильно пьющим», хотя сам пьет больше него.</a:t>
            </a:r>
          </a:p>
        </p:txBody>
      </p:sp>
      <p:pic>
        <p:nvPicPr>
          <p:cNvPr id="4" name="Рисунок 3" descr="4c36f8d5de57bca89c3322171170f6f0_cropped_680x580_watermar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64" y="4429133"/>
            <a:ext cx="2714644" cy="2315431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928802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Рационализация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апелляция к пониманию со стороны родных, близких, врача или других людей, которые могут осуждать его поступки, его репутацию, с целью защитить свое «я», поддержать свой имидж на нужном уровне.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«Пью, потому что я - тонко чувствующий несправедливость человек, страдающий от того, что мир жесток» и.т.д.</a:t>
            </a:r>
          </a:p>
        </p:txBody>
      </p:sp>
      <p:pic>
        <p:nvPicPr>
          <p:cNvPr id="4" name="Рисунок 3" descr="84221580963468fda4675194d4ec50f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27" y="4143381"/>
            <a:ext cx="2428875" cy="20859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785926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Низведение (девальвация)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все, что могло бы как-то заставить больного взяться за ум, задуматься над своей жизнью, что является более важным, ценным с точки зрения общечеловеческого, общепринятого, чем выпивка, жизнь в состоянии опьянения, низводится, лишается смысла и ценности.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Сюда же может быть включен такой механизм психологической защиты, как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изоляция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т.е. потеря эмоциональной насыщенности, окраски фактов, событий, явлений, преобладание голой логики.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Крайняя выраженность изоляции –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резонерство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больных с алкогольной зависимостью.</a:t>
            </a:r>
          </a:p>
        </p:txBody>
      </p:sp>
      <p:pic>
        <p:nvPicPr>
          <p:cNvPr id="4" name="Рисунок 3" descr="dran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96" y="1"/>
            <a:ext cx="1571604" cy="221873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57148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785926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Всемогущество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преувеличение больным своих собственных возможностей.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«Все может, только денег на водку не хватает», - так нередко говорят люди, пообщавшись с больным с такой выраженной защитой.</a:t>
            </a:r>
          </a:p>
        </p:txBody>
      </p:sp>
      <p:pic>
        <p:nvPicPr>
          <p:cNvPr id="4" name="Рисунок 3" descr="uverenn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08" y="3929067"/>
            <a:ext cx="3786214" cy="236007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600200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Реактивное образование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вследствие вытеснения негативных явлений, тенденций в сознании больного начинают формулироваться положительные тенденции, компенсирующие вытеснения.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алкоголизме они выступают в виде подчеркнутой во всем щепетильности, культурности, уважительного отношения к другим.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 это проявляется после запоя, каких-то проступков. Эта «культурность» служит особой формой прикрытия, защиты от того, чтобы ему не могли сказать об очень неприятной правде.</a:t>
            </a:r>
          </a:p>
        </p:txBody>
      </p:sp>
      <p:pic>
        <p:nvPicPr>
          <p:cNvPr id="4" name="Рисунок 3" descr="05054705.601786.6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4" y="4977865"/>
            <a:ext cx="2651010" cy="177700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57148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1785926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Игра ролей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форма психологической защиты, при которой усваивается какой-то шаблон поведения, не меняющийся, несмотря на изменение ситуации.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«алкоголик» – больной, вытесняя многие факты из своей жизни, начинает играть роль, в которой показывает незрелый подход к своему положению, к проблемам в целом, превращаю все в игру и вовлекая в нее окружающих.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Очевидно, важно прекратить эту игру.</a:t>
            </a:r>
          </a:p>
        </p:txBody>
      </p:sp>
      <p:pic>
        <p:nvPicPr>
          <p:cNvPr id="4" name="Рисунок 3" descr="Igry_v_kotorye_igrayut_lyudi._Psihologiya_chelovecheskih_vzaimootnoshen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399" y="1"/>
            <a:ext cx="1635601" cy="242886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857364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Оглушение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эмоциональное напряжение, связанное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психотравмой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снимается с помощью алкогольных напитков или наркотиков.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Действительно, после выпивки, становится легче, мир и все люди прекрасны, человек себе кажется могущественным. Если малых доз не хватает, то можно допиться до оглушения, при котором сигналы неблагополучия перестают доходить до сознания.</a:t>
            </a:r>
          </a:p>
        </p:txBody>
      </p:sp>
      <p:pic>
        <p:nvPicPr>
          <p:cNvPr id="4" name="Рисунок 3" descr="1346948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16" y="4816974"/>
            <a:ext cx="2005592" cy="204102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5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Формы бытового употребления алкоголя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83253"/>
              </p:ext>
            </p:extLst>
          </p:nvPr>
        </p:nvGraphicFramePr>
        <p:xfrm>
          <a:off x="857250" y="1333273"/>
          <a:ext cx="10401053" cy="513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427">
                  <a:extLst>
                    <a:ext uri="{9D8B030D-6E8A-4147-A177-3AD203B41FA5}">
                      <a16:colId xmlns:a16="http://schemas.microsoft.com/office/drawing/2014/main" val="2356580233"/>
                    </a:ext>
                  </a:extLst>
                </a:gridCol>
                <a:gridCol w="7824626">
                  <a:extLst>
                    <a:ext uri="{9D8B030D-6E8A-4147-A177-3AD203B41FA5}">
                      <a16:colId xmlns:a16="http://schemas.microsoft.com/office/drawing/2014/main" val="1242495165"/>
                    </a:ext>
                  </a:extLst>
                </a:gridCol>
              </a:tblGrid>
              <a:tr h="643083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употребления алкоголя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96817"/>
                  </a:ext>
                </a:extLst>
              </a:tr>
              <a:tr h="1184901">
                <a:tc>
                  <a:txBody>
                    <a:bodyPr/>
                    <a:lstStyle/>
                    <a:p>
                      <a:r>
                        <a:rPr lang="ru-RU" dirty="0" smtClean="0"/>
                        <a:t>1. Абстиненты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Лица, не употребляющие спиртные напитки или употребляющие их столь редко и в столь небольших количествах (до 100мл вина 2-3 раза в год), что этим можно пренебречь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323"/>
                  </a:ext>
                </a:extLst>
              </a:tr>
              <a:tr h="911461">
                <a:tc>
                  <a:txBody>
                    <a:bodyPr/>
                    <a:lstStyle/>
                    <a:p>
                      <a:r>
                        <a:rPr lang="ru-RU" dirty="0" smtClean="0"/>
                        <a:t>2. Случайно пьющие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Лица, употребляющие в среднем 50-150мл водки (250мл максимум) от нескольких раз в год до нескольких раз в месяц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50115"/>
                  </a:ext>
                </a:extLst>
              </a:tr>
              <a:tr h="639852">
                <a:tc>
                  <a:txBody>
                    <a:bodyPr/>
                    <a:lstStyle/>
                    <a:p>
                      <a:r>
                        <a:rPr lang="ru-RU" dirty="0" smtClean="0"/>
                        <a:t>3. Умеренно</a:t>
                      </a:r>
                      <a:r>
                        <a:rPr lang="ru-RU" baseline="0" dirty="0" smtClean="0"/>
                        <a:t> пьющие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Употребляющие по 100-150мл водки ( максимально до 400мл) 1-4 раз в месяц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64890"/>
                  </a:ext>
                </a:extLst>
              </a:tr>
              <a:tr h="911461">
                <a:tc>
                  <a:txBody>
                    <a:bodyPr/>
                    <a:lstStyle/>
                    <a:p>
                      <a:r>
                        <a:rPr lang="ru-RU" dirty="0" smtClean="0"/>
                        <a:t>4. Систематически пьющие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Лица, употребляющие 200-300мл водки (до 500мл) 1-2 раза в неделю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56126"/>
                  </a:ext>
                </a:extLst>
              </a:tr>
              <a:tr h="846391">
                <a:tc>
                  <a:txBody>
                    <a:bodyPr/>
                    <a:lstStyle/>
                    <a:p>
                      <a:r>
                        <a:rPr lang="ru-RU" dirty="0" smtClean="0"/>
                        <a:t>5. Привычно пьющие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Лица, употребляющие 500мл водки и более 2-3 раза в неделю, но не имеющие при этом клинически выраженных нарушений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22666"/>
                  </a:ext>
                </a:extLst>
              </a:tr>
            </a:tbl>
          </a:graphicData>
        </a:graphic>
      </p:graphicFrame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Психологические защиты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72" y="1785926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Механизмы психологической защиты возникают, формируются и закрепляются ситуационно (аффект сохранения алкогольной позиции, защиты своего «Я», престижа, нежелание быть дискредитированным).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механизмы наиболее эффективно защищают «Я» в данной ситуации при данных обстоятельствах, те интуитивно больными и используются.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одни механизмы не срабатывают, (например рационализация, вытеснение), значит, включаются другие (низведение, игра ролей и т.д.)</a:t>
            </a:r>
          </a:p>
        </p:txBody>
      </p:sp>
      <p:pic>
        <p:nvPicPr>
          <p:cNvPr id="4" name="Рисунок 3" descr="wpid-522a2dcad4d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6" y="5143512"/>
            <a:ext cx="2343870" cy="157161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6397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Продолжение следует…</a:t>
            </a:r>
            <a:endParaRPr lang="ru-RU" dirty="0"/>
          </a:p>
        </p:txBody>
      </p:sp>
      <p:pic>
        <p:nvPicPr>
          <p:cNvPr id="4" name="Содержимое 3" descr="9cfdc082addb695793a6d531645102b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675" y="2133600"/>
            <a:ext cx="5268476" cy="3778250"/>
          </a:xfr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Привычное пьянство,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0" y="1771650"/>
            <a:ext cx="7904162" cy="37776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П.П.</a:t>
            </a:r>
            <a:r>
              <a:rPr lang="ru-RU" dirty="0" smtClean="0"/>
              <a:t> – это потребление 1-3 раз в неделю количеств алкоголя, вызывающих выраженное опьянение, употребление спиртных напитков без повода, преимущественно в случайных местах, асоциальное поведение в состоянии опьянения (Лисицын Ю.П.)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П.П.</a:t>
            </a:r>
            <a:r>
              <a:rPr lang="ru-RU" dirty="0" smtClean="0"/>
              <a:t> характеризуется учащением приема спиртных напитков без повода, ростом толерантности и потребляемого количества алкоголя, изменением картины опьянения – удлинением стадии возбуждения, расслаблением и глубоким сном к концу опьянения, появлением влечения к алкоголю, что обуславливает </a:t>
            </a:r>
            <a:r>
              <a:rPr lang="ru-RU" dirty="0" err="1" smtClean="0"/>
              <a:t>алкогольдобывательную</a:t>
            </a:r>
            <a:r>
              <a:rPr lang="ru-RU" dirty="0" smtClean="0"/>
              <a:t> деятельность, ухудшением настроения в периоды воздержания (</a:t>
            </a:r>
            <a:r>
              <a:rPr lang="ru-RU" dirty="0" err="1" smtClean="0"/>
              <a:t>Энтин</a:t>
            </a:r>
            <a:r>
              <a:rPr lang="ru-RU" dirty="0" smtClean="0"/>
              <a:t> Г.М.)</a:t>
            </a:r>
            <a:endParaRPr lang="ru-RU" dirty="0"/>
          </a:p>
        </p:txBody>
      </p:sp>
      <p:pic>
        <p:nvPicPr>
          <p:cNvPr id="4" name="Рисунок 3" descr="1c60e45bfbf83148d0e674b2a90ab5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771649"/>
            <a:ext cx="3448050" cy="4343401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Привычное пьянство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112" y="1657350"/>
            <a:ext cx="8915400" cy="3777622"/>
          </a:xfrm>
        </p:spPr>
        <p:txBody>
          <a:bodyPr/>
          <a:lstStyle/>
          <a:p>
            <a:r>
              <a:rPr lang="ru-RU" dirty="0" smtClean="0"/>
              <a:t>Привычное пьянство еще не болезнь, но на его этапе развиваются симптомы, которые при переходе этого состояния в болезнь, становятся патологическими.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  симптом желательности алкоголизации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облигатности</a:t>
            </a:r>
            <a:r>
              <a:rPr lang="ru-RU" dirty="0" smtClean="0"/>
              <a:t> опьянения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  симптом запаздывания появления феномена насыщения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  симптомы нарушения сна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  формирование защитных психологических механизмов</a:t>
            </a:r>
            <a:endParaRPr lang="ru-RU" dirty="0"/>
          </a:p>
        </p:txBody>
      </p:sp>
      <p:pic>
        <p:nvPicPr>
          <p:cNvPr id="4" name="Рисунок 3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Привычное пьянство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0162" y="17907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Усиление алкогольной потребности сопровождается формированием </a:t>
            </a:r>
            <a:r>
              <a:rPr lang="ru-RU" b="1" dirty="0" smtClean="0">
                <a:solidFill>
                  <a:srgbClr val="C00000"/>
                </a:solidFill>
              </a:rPr>
              <a:t>симптома желательности алкоголизации</a:t>
            </a:r>
            <a:r>
              <a:rPr lang="ru-RU" dirty="0" smtClean="0"/>
              <a:t>, который заключается в появлении мыслей о выпивке («А неплохо бы сейчас выпить»).</a:t>
            </a:r>
          </a:p>
          <a:p>
            <a:pPr marL="0" indent="0">
              <a:buNone/>
            </a:pPr>
            <a:r>
              <a:rPr lang="ru-RU" dirty="0" smtClean="0"/>
              <a:t>Вначале такие мысли мимолетны, срабатывают триггерные механизмы, в дальнейшем они становятся навязчивыми.</a:t>
            </a:r>
          </a:p>
          <a:p>
            <a:pPr marL="0" indent="0">
              <a:buNone/>
            </a:pPr>
            <a:r>
              <a:rPr lang="ru-RU" dirty="0" smtClean="0"/>
              <a:t>Этот симптом можно рассматривать, как абортивную форму синдрома зависимости, в которую он непосредственно переходит с формированием заболевания.</a:t>
            </a:r>
            <a:endParaRPr lang="ru-RU" dirty="0"/>
          </a:p>
        </p:txBody>
      </p:sp>
      <p:pic>
        <p:nvPicPr>
          <p:cNvPr id="4" name="Рисунок 3" descr="uchenye-rasskazali-chto-vrednee-dlya-serdtsa-zapoi-po-vyhodnym-ili-umerennaya-vypivka-kazhdyi-den-123785-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4569333"/>
            <a:ext cx="3200400" cy="1936242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Привычное пьянство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Симптом </a:t>
            </a:r>
            <a:r>
              <a:rPr lang="ru-RU" b="1" dirty="0" err="1" smtClean="0">
                <a:solidFill>
                  <a:srgbClr val="C00000"/>
                </a:solidFill>
              </a:rPr>
              <a:t>облигатности</a:t>
            </a:r>
            <a:r>
              <a:rPr lang="ru-RU" b="1" dirty="0" smtClean="0">
                <a:solidFill>
                  <a:srgbClr val="C00000"/>
                </a:solidFill>
              </a:rPr>
              <a:t> опьянения </a:t>
            </a:r>
            <a:r>
              <a:rPr lang="ru-RU" dirty="0" smtClean="0"/>
              <a:t>заключается в трудностях подавления возникшей потребности в алкоголе.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Этот симптом особенно проявляется при неожиданном препятствии к выпивке, подготовка к которой уже начата.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Симптом </a:t>
            </a:r>
            <a:r>
              <a:rPr lang="ru-RU" dirty="0" err="1" smtClean="0"/>
              <a:t>облигатности</a:t>
            </a:r>
            <a:r>
              <a:rPr lang="ru-RU" dirty="0" smtClean="0"/>
              <a:t> опьянения в последующем, при возникновении алкоголизма усиливается, становится ведущим и выступает как основа утраты ситуационного контроля. </a:t>
            </a:r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25" y="233362"/>
            <a:ext cx="2619375" cy="1743075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Привычное пьянство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112" y="1695450"/>
            <a:ext cx="8915400" cy="37776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Симптом запаздывания появления феномена насыщения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У привычных пьяниц феномен насыщения сдвигается во времени. Если у систематически пьющих насыщение появляется после 150-250мл водки, т.е. на фоне умеренного опьянения, то у привычных пьяниц насыщение наступает только от количеств алкоголя вызывающих выраженное опьянение (400-500мл и более).</a:t>
            </a:r>
          </a:p>
          <a:p>
            <a:pPr marL="0" indent="0">
              <a:buNone/>
            </a:pPr>
            <a:r>
              <a:rPr lang="ru-RU" dirty="0" smtClean="0"/>
              <a:t>Меньшие количества алкоголя переводят эйфорию в </a:t>
            </a:r>
            <a:r>
              <a:rPr lang="ru-RU" dirty="0" err="1" smtClean="0"/>
              <a:t>дисфорическую</a:t>
            </a:r>
            <a:r>
              <a:rPr lang="ru-RU" dirty="0" smtClean="0"/>
              <a:t> фазу, усиливающую потребность в алкоголе. Ситуация начинает приближаться к альтернативной – «всё или ничего».</a:t>
            </a:r>
          </a:p>
          <a:p>
            <a:pPr marL="0" indent="0">
              <a:buNone/>
            </a:pPr>
            <a:r>
              <a:rPr lang="ru-RU" dirty="0" smtClean="0"/>
              <a:t>Запаздывание феномена насыщения лежит в основе такого базового признака заболевания, как утрата количественного контроля.</a:t>
            </a:r>
            <a:endParaRPr lang="ru-RU" dirty="0"/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047875"/>
            <a:ext cx="1828800" cy="2495550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Привычное пьянство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Симптомы нарушения сна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</a:t>
            </a:r>
            <a:r>
              <a:rPr lang="ru-RU" dirty="0" err="1" smtClean="0"/>
              <a:t>гиперсомния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«пунктирный сон»</a:t>
            </a:r>
            <a:endParaRPr lang="ru-RU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390775"/>
            <a:ext cx="2971800" cy="1543050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Привычное пьянство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7478" y="1619250"/>
            <a:ext cx="8915400" cy="37776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Защитные психологические механизмы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 smtClean="0"/>
              <a:t>Срабатывает система иллюзий: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1. Затемнение сознания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2. Подавление неприятных воспоминаний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3. Эйфорическое воспоминание</a:t>
            </a:r>
            <a:endParaRPr lang="ru-RU" dirty="0"/>
          </a:p>
        </p:txBody>
      </p:sp>
      <p:pic>
        <p:nvPicPr>
          <p:cNvPr id="4" name="Рисунок 3" descr="scientist-brain-surgery-fight-alcohol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4040506"/>
            <a:ext cx="4495799" cy="2360294"/>
          </a:xfrm>
          <a:prstGeom prst="rect">
            <a:avLst/>
          </a:prstGeom>
        </p:spPr>
      </p:pic>
      <p:pic>
        <p:nvPicPr>
          <p:cNvPr id="5" name="Рисунок 4" descr="ГЕРБ_ВолгГМУ_-_для_документов_и_тп._-_рег._Роспатентом_перерис._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164" y="5600700"/>
            <a:ext cx="122783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1304</Words>
  <Application>Microsoft Office PowerPoint</Application>
  <PresentationFormat>Широкоэкранный</PresentationFormat>
  <Paragraphs>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Times New Roman</vt:lpstr>
      <vt:lpstr>Wingdings</vt:lpstr>
      <vt:lpstr>Wingdings 3</vt:lpstr>
      <vt:lpstr>Легкий дым</vt:lpstr>
      <vt:lpstr>Донозологические формы злоупотребления алкоголем</vt:lpstr>
      <vt:lpstr>Формы бытового употребления алкоголя</vt:lpstr>
      <vt:lpstr>Привычное пьянство, определения</vt:lpstr>
      <vt:lpstr>Привычное пьянство</vt:lpstr>
      <vt:lpstr>Привычное пьянство</vt:lpstr>
      <vt:lpstr>Привычное пьянство</vt:lpstr>
      <vt:lpstr>Привычное пьянство</vt:lpstr>
      <vt:lpstr>Привычное пьянство</vt:lpstr>
      <vt:lpstr>Привычное пьянство</vt:lpstr>
      <vt:lpstr>Психологические защиты наркологического больного</vt:lpstr>
      <vt:lpstr>Виды психологических 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Психологические защиты в наркологии</vt:lpstr>
      <vt:lpstr>Продолжение следует…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Донозологические формы злоупотребления алкоголем</dc:title>
  <dc:creator>ROSTOV_PIRA</dc:creator>
  <cp:lastModifiedBy>Виталик Виталий</cp:lastModifiedBy>
  <cp:revision>16</cp:revision>
  <dcterms:created xsi:type="dcterms:W3CDTF">2020-11-09T17:06:57Z</dcterms:created>
  <dcterms:modified xsi:type="dcterms:W3CDTF">2025-04-09T06:14:24Z</dcterms:modified>
</cp:coreProperties>
</file>