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1450A4-74F9-408C-9DBC-650252B9012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9466E5AD-1B01-4C57-90DE-B476F7B999AB}">
          <p14:sldIdLst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9796" y="595910"/>
            <a:ext cx="8825658" cy="1718481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Наркотизм. Классификация </a:t>
            </a:r>
            <a:r>
              <a:rPr lang="ru-RU" sz="4400" b="1" dirty="0" err="1" smtClean="0">
                <a:solidFill>
                  <a:schemeClr val="tx1"/>
                </a:solidFill>
              </a:rPr>
              <a:t>психоактивных</a:t>
            </a:r>
            <a:r>
              <a:rPr lang="ru-RU" sz="4400" b="1" dirty="0" smtClean="0">
                <a:solidFill>
                  <a:schemeClr val="tx1"/>
                </a:solidFill>
              </a:rPr>
              <a:t> веществ.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2125" y="5077630"/>
            <a:ext cx="8825658" cy="861420"/>
          </a:xfrm>
        </p:spPr>
        <p:txBody>
          <a:bodyPr>
            <a:noAutofit/>
          </a:bodyPr>
          <a:lstStyle/>
          <a:p>
            <a:r>
              <a:rPr lang="ru-RU" sz="1600" cap="none" dirty="0" smtClean="0"/>
              <a:t>Доцент кафедры неврологии, психиатрии, мануальной медицины и медицинской реабилитации ИНМФО </a:t>
            </a:r>
            <a:r>
              <a:rPr lang="ru-RU" sz="1600" cap="none" dirty="0" err="1" smtClean="0"/>
              <a:t>ВолгГМУ</a:t>
            </a:r>
            <a:r>
              <a:rPr lang="ru-RU" sz="1600" cap="none" dirty="0" smtClean="0"/>
              <a:t> МЗ РФ</a:t>
            </a:r>
            <a:endParaRPr lang="ru-RU" sz="1600" cap="none" dirty="0" smtClean="0"/>
          </a:p>
          <a:p>
            <a:r>
              <a:rPr lang="ru-RU" sz="1600" cap="none" dirty="0" smtClean="0"/>
              <a:t>к.м.н. </a:t>
            </a:r>
            <a:r>
              <a:rPr lang="ru-RU" sz="1600" cap="none" dirty="0" smtClean="0"/>
              <a:t>Ростовщиков </a:t>
            </a:r>
            <a:r>
              <a:rPr lang="ru-RU" sz="1600" cap="none" dirty="0" smtClean="0"/>
              <a:t>В.В.</a:t>
            </a:r>
            <a:endParaRPr lang="ru-RU" sz="1600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24" y="2505459"/>
            <a:ext cx="2010770" cy="1971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Классификация </a:t>
            </a:r>
            <a:r>
              <a:rPr lang="ru-RU" sz="3200" dirty="0" smtClean="0"/>
              <a:t>ПАВ (стимуляторы)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922" y="1596788"/>
            <a:ext cx="9271931" cy="4651611"/>
          </a:xfrm>
        </p:spPr>
        <p:txBody>
          <a:bodyPr/>
          <a:lstStyle/>
          <a:p>
            <a:r>
              <a:rPr lang="ru-RU" u="sng" dirty="0" smtClean="0"/>
              <a:t>Черный рынок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 err="1" smtClean="0"/>
              <a:t>Амфетамин</a:t>
            </a:r>
            <a:r>
              <a:rPr lang="ru-RU" dirty="0" smtClean="0"/>
              <a:t> (фенамин, бензедрин)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 err="1" smtClean="0"/>
              <a:t>Метамфетамин</a:t>
            </a:r>
            <a:r>
              <a:rPr lang="ru-RU" dirty="0" smtClean="0"/>
              <a:t> (</a:t>
            </a:r>
            <a:r>
              <a:rPr lang="ru-RU" dirty="0" err="1" smtClean="0"/>
              <a:t>первитин</a:t>
            </a:r>
            <a:r>
              <a:rPr lang="ru-RU" dirty="0" smtClean="0"/>
              <a:t>, </a:t>
            </a:r>
            <a:r>
              <a:rPr lang="ru-RU" dirty="0" err="1" smtClean="0"/>
              <a:t>метедрин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 err="1" smtClean="0"/>
              <a:t>Эфедрон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 Соли (</a:t>
            </a:r>
            <a:r>
              <a:rPr lang="ru-RU" dirty="0" err="1" smtClean="0"/>
              <a:t>мефедрон</a:t>
            </a:r>
            <a:r>
              <a:rPr lang="ru-RU" dirty="0" smtClean="0"/>
              <a:t>, </a:t>
            </a:r>
            <a:r>
              <a:rPr lang="ru-RU" dirty="0" err="1" smtClean="0"/>
              <a:t>метилон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 err="1" smtClean="0"/>
              <a:t>Экстази</a:t>
            </a:r>
            <a:r>
              <a:rPr lang="ru-RU" dirty="0" smtClean="0"/>
              <a:t> (производные </a:t>
            </a:r>
            <a:r>
              <a:rPr lang="ru-RU" dirty="0" err="1" smtClean="0"/>
              <a:t>метамфетамина</a:t>
            </a:r>
            <a:r>
              <a:rPr lang="ru-RU" dirty="0" smtClean="0"/>
              <a:t>)</a:t>
            </a:r>
          </a:p>
          <a:p>
            <a:r>
              <a:rPr lang="ru-RU" u="sng" dirty="0" smtClean="0"/>
              <a:t>Лекарственные средства:</a:t>
            </a:r>
          </a:p>
          <a:p>
            <a:pPr marL="0" indent="0">
              <a:buNone/>
            </a:pPr>
            <a:r>
              <a:rPr lang="ru-RU" dirty="0" smtClean="0"/>
              <a:t>- Кофеин, </a:t>
            </a:r>
            <a:r>
              <a:rPr lang="ru-RU" dirty="0" err="1" smtClean="0"/>
              <a:t>амфетамин</a:t>
            </a:r>
            <a:r>
              <a:rPr lang="ru-RU" dirty="0" smtClean="0"/>
              <a:t>, эфедрин, псевдоэфедрин, </a:t>
            </a:r>
            <a:r>
              <a:rPr lang="ru-RU" dirty="0" err="1" smtClean="0"/>
              <a:t>мезокарб</a:t>
            </a:r>
            <a:r>
              <a:rPr lang="ru-RU" dirty="0" smtClean="0"/>
              <a:t>, </a:t>
            </a:r>
            <a:r>
              <a:rPr lang="ru-RU" dirty="0" err="1" smtClean="0"/>
              <a:t>аминорекс</a:t>
            </a:r>
            <a:r>
              <a:rPr lang="ru-RU" dirty="0" smtClean="0"/>
              <a:t>, </a:t>
            </a:r>
            <a:r>
              <a:rPr lang="ru-RU" dirty="0" err="1" smtClean="0"/>
              <a:t>пемолин</a:t>
            </a:r>
            <a:r>
              <a:rPr lang="ru-RU" dirty="0" smtClean="0"/>
              <a:t>, </a:t>
            </a:r>
            <a:r>
              <a:rPr lang="ru-RU" dirty="0" err="1" smtClean="0"/>
              <a:t>бемитил</a:t>
            </a:r>
            <a:r>
              <a:rPr lang="ru-RU" dirty="0" smtClean="0"/>
              <a:t>, </a:t>
            </a:r>
            <a:r>
              <a:rPr lang="ru-RU" dirty="0" err="1" smtClean="0"/>
              <a:t>мазиндол</a:t>
            </a:r>
            <a:r>
              <a:rPr lang="ru-RU" dirty="0" smtClean="0"/>
              <a:t>, </a:t>
            </a:r>
            <a:r>
              <a:rPr lang="ru-RU" dirty="0" err="1" smtClean="0"/>
              <a:t>деанол</a:t>
            </a:r>
            <a:r>
              <a:rPr lang="ru-RU" dirty="0" smtClean="0"/>
              <a:t> и др.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84" y="1853248"/>
            <a:ext cx="4449548" cy="2502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Классификация </a:t>
            </a:r>
            <a:r>
              <a:rPr lang="ru-RU" sz="3200" dirty="0" smtClean="0"/>
              <a:t>ПАВ(галлюциногены)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696" y="1528550"/>
            <a:ext cx="9108157" cy="4719850"/>
          </a:xfrm>
        </p:spPr>
        <p:txBody>
          <a:bodyPr/>
          <a:lstStyle/>
          <a:p>
            <a:r>
              <a:rPr lang="ru-RU" dirty="0" smtClean="0"/>
              <a:t>ЛСД (синтетическое или из грибов спорыньи)</a:t>
            </a:r>
          </a:p>
          <a:p>
            <a:r>
              <a:rPr lang="ru-RU" dirty="0" err="1" smtClean="0"/>
              <a:t>Мескалин</a:t>
            </a:r>
            <a:r>
              <a:rPr lang="ru-RU" dirty="0" smtClean="0"/>
              <a:t> (кактус </a:t>
            </a:r>
            <a:r>
              <a:rPr lang="ru-RU" dirty="0" err="1" smtClean="0"/>
              <a:t>пейотль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Псилоцибин</a:t>
            </a:r>
            <a:r>
              <a:rPr lang="ru-RU" dirty="0" smtClean="0"/>
              <a:t> (грибы семейства </a:t>
            </a:r>
            <a:r>
              <a:rPr lang="en-US" dirty="0" err="1" smtClean="0"/>
              <a:t>psilocibe</a:t>
            </a:r>
            <a:r>
              <a:rPr lang="en-US" dirty="0" smtClean="0"/>
              <a:t>, </a:t>
            </a:r>
            <a:r>
              <a:rPr lang="en-US" dirty="0" err="1" smtClean="0"/>
              <a:t>conocybe</a:t>
            </a:r>
            <a:r>
              <a:rPr lang="en-US" dirty="0" smtClean="0"/>
              <a:t>, </a:t>
            </a:r>
            <a:r>
              <a:rPr lang="en-US" dirty="0" err="1" smtClean="0"/>
              <a:t>panaeolus</a:t>
            </a:r>
            <a:r>
              <a:rPr lang="en-US" dirty="0" smtClean="0"/>
              <a:t>, </a:t>
            </a:r>
            <a:r>
              <a:rPr lang="en-US" dirty="0" err="1" smtClean="0"/>
              <a:t>stropharia</a:t>
            </a:r>
            <a:r>
              <a:rPr lang="en-US" dirty="0" smtClean="0"/>
              <a:t> </a:t>
            </a:r>
            <a:r>
              <a:rPr lang="ru-RU" dirty="0" smtClean="0"/>
              <a:t>и др.)</a:t>
            </a:r>
          </a:p>
          <a:p>
            <a:r>
              <a:rPr lang="ru-RU" dirty="0" err="1" smtClean="0"/>
              <a:t>Диметилтриптамин</a:t>
            </a:r>
            <a:r>
              <a:rPr lang="ru-RU" dirty="0" smtClean="0"/>
              <a:t> (дерево </a:t>
            </a:r>
            <a:r>
              <a:rPr lang="en-US" dirty="0" err="1" smtClean="0"/>
              <a:t>Virola</a:t>
            </a:r>
            <a:r>
              <a:rPr lang="en-US" dirty="0" smtClean="0"/>
              <a:t> </a:t>
            </a:r>
            <a:r>
              <a:rPr lang="en-US" dirty="0" err="1" smtClean="0"/>
              <a:t>calophylla</a:t>
            </a:r>
            <a:r>
              <a:rPr lang="en-US" dirty="0" smtClean="0"/>
              <a:t>)</a:t>
            </a:r>
          </a:p>
          <a:p>
            <a:r>
              <a:rPr lang="ru-RU" dirty="0" err="1" smtClean="0"/>
              <a:t>Ибогаин</a:t>
            </a:r>
            <a:r>
              <a:rPr lang="ru-RU" dirty="0" smtClean="0"/>
              <a:t> (растение </a:t>
            </a:r>
            <a:r>
              <a:rPr lang="ru-RU" dirty="0" err="1" smtClean="0"/>
              <a:t>Ибога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Миристицин</a:t>
            </a:r>
            <a:r>
              <a:rPr lang="ru-RU" dirty="0" smtClean="0"/>
              <a:t> (мускатный орех)</a:t>
            </a:r>
          </a:p>
          <a:p>
            <a:r>
              <a:rPr lang="ru-RU" dirty="0" err="1" smtClean="0"/>
              <a:t>Гармалин</a:t>
            </a:r>
            <a:r>
              <a:rPr lang="ru-RU" dirty="0" smtClean="0"/>
              <a:t> (виноград из Южной Америки)</a:t>
            </a:r>
          </a:p>
          <a:p>
            <a:r>
              <a:rPr lang="ru-RU" dirty="0" err="1" smtClean="0"/>
              <a:t>Эргин</a:t>
            </a:r>
            <a:r>
              <a:rPr lang="ru-RU" dirty="0" smtClean="0"/>
              <a:t> (семена утреннего вьюна)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56" y="3172482"/>
            <a:ext cx="3122994" cy="17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Классификация ПАВ(галлюциногены)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Растения:</a:t>
            </a:r>
          </a:p>
          <a:p>
            <a:pPr marL="0" indent="0">
              <a:buNone/>
            </a:pPr>
            <a:r>
              <a:rPr lang="ru-RU" dirty="0" smtClean="0"/>
              <a:t>- Красавка</a:t>
            </a:r>
          </a:p>
          <a:p>
            <a:pPr marL="0" indent="0">
              <a:buNone/>
            </a:pPr>
            <a:r>
              <a:rPr lang="ru-RU" dirty="0" smtClean="0"/>
              <a:t>- Белена</a:t>
            </a:r>
          </a:p>
          <a:p>
            <a:pPr marL="0" indent="0">
              <a:buNone/>
            </a:pPr>
            <a:r>
              <a:rPr lang="ru-RU" dirty="0" smtClean="0"/>
              <a:t>- Дурман</a:t>
            </a:r>
          </a:p>
          <a:p>
            <a:pPr marL="0" indent="0">
              <a:buNone/>
            </a:pPr>
            <a:r>
              <a:rPr lang="ru-RU" dirty="0" smtClean="0"/>
              <a:t>- Семена лианы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Анестетические галлюциногены:</a:t>
            </a:r>
          </a:p>
          <a:p>
            <a:pPr>
              <a:buFontTx/>
              <a:buChar char="-"/>
            </a:pPr>
            <a:r>
              <a:rPr lang="ru-RU" dirty="0" err="1" smtClean="0"/>
              <a:t>Фенциклидин</a:t>
            </a:r>
            <a:r>
              <a:rPr lang="ru-RU" dirty="0" smtClean="0"/>
              <a:t> (</a:t>
            </a:r>
            <a:r>
              <a:rPr lang="en-US" dirty="0" err="1" smtClean="0"/>
              <a:t>Sernyl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ru-RU" dirty="0" err="1" smtClean="0"/>
              <a:t>Кетамин</a:t>
            </a:r>
            <a:r>
              <a:rPr lang="ru-RU" dirty="0" smtClean="0"/>
              <a:t> (</a:t>
            </a:r>
            <a:r>
              <a:rPr lang="ru-RU" dirty="0" err="1" smtClean="0"/>
              <a:t>калипсол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96" y="2231805"/>
            <a:ext cx="4303879" cy="2410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Классификация </a:t>
            </a:r>
            <a:r>
              <a:rPr lang="ru-RU" sz="3600" dirty="0" smtClean="0"/>
              <a:t>ПАВ(</a:t>
            </a:r>
            <a:r>
              <a:rPr lang="ru-RU" sz="3600" dirty="0" err="1" smtClean="0"/>
              <a:t>седативно</a:t>
            </a:r>
            <a:r>
              <a:rPr lang="ru-RU" sz="3600" dirty="0" smtClean="0"/>
              <a:t>-гипнотические)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Барбитураты:</a:t>
            </a:r>
          </a:p>
          <a:p>
            <a:pPr>
              <a:buFontTx/>
              <a:buChar char="-"/>
            </a:pPr>
            <a:r>
              <a:rPr lang="ru-RU" dirty="0" smtClean="0"/>
              <a:t>Короткоживущие 3-8 часов (</a:t>
            </a:r>
            <a:r>
              <a:rPr lang="ru-RU" dirty="0" err="1" smtClean="0"/>
              <a:t>циклобарбитал</a:t>
            </a:r>
            <a:r>
              <a:rPr lang="ru-RU" dirty="0" smtClean="0"/>
              <a:t>, </a:t>
            </a:r>
            <a:r>
              <a:rPr lang="ru-RU" dirty="0" err="1" smtClean="0"/>
              <a:t>гексобарбитал</a:t>
            </a:r>
            <a:r>
              <a:rPr lang="ru-RU" dirty="0" smtClean="0"/>
              <a:t>, </a:t>
            </a:r>
            <a:r>
              <a:rPr lang="ru-RU" dirty="0" err="1" smtClean="0"/>
              <a:t>тиопентал</a:t>
            </a:r>
            <a:r>
              <a:rPr lang="ru-RU" dirty="0" smtClean="0"/>
              <a:t> натрия, </a:t>
            </a:r>
            <a:r>
              <a:rPr lang="ru-RU" dirty="0" err="1" smtClean="0"/>
              <a:t>кемитал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 smtClean="0"/>
              <a:t>Средней длительности действия 8-42 часа (</a:t>
            </a:r>
            <a:r>
              <a:rPr lang="ru-RU" dirty="0" err="1" smtClean="0"/>
              <a:t>амитал</a:t>
            </a:r>
            <a:r>
              <a:rPr lang="ru-RU" dirty="0" smtClean="0"/>
              <a:t> натрия, </a:t>
            </a:r>
            <a:r>
              <a:rPr lang="ru-RU" dirty="0" err="1" smtClean="0"/>
              <a:t>нембутал</a:t>
            </a:r>
            <a:r>
              <a:rPr lang="ru-RU" dirty="0" smtClean="0"/>
              <a:t>, </a:t>
            </a:r>
            <a:r>
              <a:rPr lang="ru-RU" dirty="0" err="1" smtClean="0"/>
              <a:t>секонал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 smtClean="0"/>
              <a:t>Длительного действия до 140 часов (</a:t>
            </a:r>
            <a:r>
              <a:rPr lang="ru-RU" dirty="0" err="1" smtClean="0"/>
              <a:t>фенобарбитал</a:t>
            </a:r>
            <a:r>
              <a:rPr lang="ru-RU" dirty="0" smtClean="0"/>
              <a:t>,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корвалол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endParaRPr lang="ru-RU" dirty="0"/>
          </a:p>
          <a:p>
            <a:r>
              <a:rPr lang="ru-RU" dirty="0" err="1" smtClean="0">
                <a:solidFill>
                  <a:srgbClr val="FFC000"/>
                </a:solidFill>
              </a:rPr>
              <a:t>Бензодиазепины</a:t>
            </a:r>
            <a:r>
              <a:rPr lang="ru-RU" dirty="0" smtClean="0">
                <a:solidFill>
                  <a:srgbClr val="FFC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dirty="0" err="1" smtClean="0"/>
              <a:t>Диазепам</a:t>
            </a:r>
            <a:r>
              <a:rPr lang="ru-RU" dirty="0" smtClean="0"/>
              <a:t>, </a:t>
            </a:r>
            <a:r>
              <a:rPr lang="ru-RU" dirty="0" err="1" smtClean="0"/>
              <a:t>феназепам</a:t>
            </a:r>
            <a:r>
              <a:rPr lang="ru-RU" dirty="0" smtClean="0"/>
              <a:t>, </a:t>
            </a:r>
            <a:r>
              <a:rPr lang="ru-RU" dirty="0" err="1" smtClean="0"/>
              <a:t>алпразолам</a:t>
            </a:r>
            <a:r>
              <a:rPr lang="ru-RU" dirty="0" smtClean="0"/>
              <a:t>, клоназепам и др.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ПАВ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Антипаркинсонические</a:t>
            </a:r>
            <a:r>
              <a:rPr lang="ru-RU" dirty="0" smtClean="0"/>
              <a:t> препараты – </a:t>
            </a:r>
            <a:r>
              <a:rPr lang="ru-RU" dirty="0" err="1" smtClean="0"/>
              <a:t>циклодол</a:t>
            </a:r>
            <a:r>
              <a:rPr lang="ru-RU" dirty="0" smtClean="0"/>
              <a:t> (</a:t>
            </a:r>
            <a:r>
              <a:rPr lang="ru-RU" dirty="0" err="1" smtClean="0"/>
              <a:t>тригексифенидил</a:t>
            </a:r>
            <a:r>
              <a:rPr lang="ru-RU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Антигистаминные препараты – димедрол.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Никотин.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Летучие органические растворители (</a:t>
            </a:r>
            <a:r>
              <a:rPr lang="ru-RU" dirty="0" err="1" smtClean="0"/>
              <a:t>ингалянты</a:t>
            </a:r>
            <a:r>
              <a:rPr lang="ru-RU" dirty="0" smtClean="0"/>
              <a:t>) – ацетон, бензин, фенол, клей типа «Момент».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Алкогольные напитки (этанол, этиловый спирт).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46" y="4895399"/>
            <a:ext cx="2961564" cy="180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2058"/>
          </a:xfrm>
        </p:spPr>
        <p:txBody>
          <a:bodyPr/>
          <a:lstStyle/>
          <a:p>
            <a:pPr algn="ctr"/>
            <a:r>
              <a:rPr lang="ru-RU" sz="3600" dirty="0" smtClean="0"/>
              <a:t>Классификация ПАВ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364776"/>
            <a:ext cx="7002477" cy="5117911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«Дизайнерские» </a:t>
            </a:r>
            <a:r>
              <a:rPr lang="ru-RU" dirty="0" smtClean="0"/>
              <a:t>наркотические средства – ПАВ, разрабатываемые с целью обхода действующего законодательства, синтетические заменители какого-либо натурального вещества, воспроизводящие его свойства, либо близкие по строению вещества.</a:t>
            </a:r>
          </a:p>
          <a:p>
            <a:r>
              <a:rPr lang="ru-RU" dirty="0" smtClean="0"/>
              <a:t>Представляют собой аналоги или производные уже существующих наркотиков, созданные путем изменений в их химической структуре, реже – путем создания качественно новых препаратов, обладающих свойствами уже известных наркотиков.</a:t>
            </a:r>
          </a:p>
          <a:p>
            <a:r>
              <a:rPr lang="ru-RU" dirty="0" smtClean="0"/>
              <a:t>По своему эффекту могут относиться к различным группам ПАВ – </a:t>
            </a:r>
            <a:r>
              <a:rPr lang="ru-RU" dirty="0" err="1" smtClean="0"/>
              <a:t>каннабиноидам</a:t>
            </a:r>
            <a:r>
              <a:rPr lang="ru-RU" dirty="0" smtClean="0"/>
              <a:t> («</a:t>
            </a:r>
            <a:r>
              <a:rPr lang="ru-RU" dirty="0" err="1" smtClean="0"/>
              <a:t>спайсы</a:t>
            </a:r>
            <a:r>
              <a:rPr lang="ru-RU" dirty="0" smtClean="0"/>
              <a:t>»), </a:t>
            </a:r>
            <a:r>
              <a:rPr lang="ru-RU" dirty="0" err="1" smtClean="0"/>
              <a:t>психостимуляторам</a:t>
            </a:r>
            <a:r>
              <a:rPr lang="ru-RU" dirty="0" smtClean="0"/>
              <a:t> (</a:t>
            </a:r>
            <a:r>
              <a:rPr lang="ru-RU" dirty="0" err="1" smtClean="0"/>
              <a:t>мефедрон</a:t>
            </a:r>
            <a:r>
              <a:rPr lang="ru-RU" dirty="0" smtClean="0"/>
              <a:t>) и т.п.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25" y="2217787"/>
            <a:ext cx="3245524" cy="216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005084"/>
          </a:xfrm>
        </p:spPr>
        <p:txBody>
          <a:bodyPr/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55206" y="3822037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Продолжение следует…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31" y="783021"/>
            <a:ext cx="2584687" cy="154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0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25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Наркотизм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94972"/>
            <a:ext cx="8946541" cy="4753428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Наркология</a:t>
            </a:r>
            <a:r>
              <a:rPr lang="ru-RU" dirty="0" smtClean="0"/>
              <a:t> – наука, изучающая развитие, течение и исход зависимостей, вызванных употреблением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веществ.</a:t>
            </a:r>
          </a:p>
          <a:p>
            <a:r>
              <a:rPr lang="ru-RU" dirty="0" smtClean="0"/>
              <a:t>Наркология приобрела социальный смысл, как немногие медицинские дисциплины.</a:t>
            </a:r>
          </a:p>
          <a:p>
            <a:r>
              <a:rPr lang="ru-RU" dirty="0" smtClean="0"/>
              <a:t>Борьба с наркоманиями в системе здравоохранения необходимым своим условием имеет прежде всего знание обстоятельств развития привыкания к наркотикам, признаков болезни, способов надежной диагностики и лечения.</a:t>
            </a:r>
          </a:p>
          <a:p>
            <a:r>
              <a:rPr lang="ru-RU" dirty="0" smtClean="0"/>
              <a:t>Знание наркологии – необходимое условие для построения надежной системы профилактики наркоманий.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06" y="5486399"/>
            <a:ext cx="2246478" cy="11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32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Наркотизм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65944"/>
            <a:ext cx="8946541" cy="4782456"/>
          </a:xfrm>
        </p:spPr>
        <p:txBody>
          <a:bodyPr/>
          <a:lstStyle/>
          <a:p>
            <a:r>
              <a:rPr lang="ru-RU" dirty="0" smtClean="0"/>
              <a:t>Распространение наркомании уподобляют эпидемии, где инфекционным агентом является наркотик.</a:t>
            </a:r>
          </a:p>
          <a:p>
            <a:r>
              <a:rPr lang="ru-RU" dirty="0" smtClean="0"/>
              <a:t>Для развития эпидемии необходим контакт с лицами, подверженными болезни, у которых отсутствует или недостаточная сопротивляемость, «иммунитета».</a:t>
            </a:r>
          </a:p>
          <a:p>
            <a:r>
              <a:rPr lang="ru-RU" dirty="0" smtClean="0"/>
              <a:t>Считается, что каждый наркоман «заражает» </a:t>
            </a:r>
            <a:r>
              <a:rPr lang="ru-RU" dirty="0" smtClean="0"/>
              <a:t>6-10 </a:t>
            </a:r>
            <a:r>
              <a:rPr lang="ru-RU" dirty="0" smtClean="0"/>
              <a:t>человек.</a:t>
            </a:r>
          </a:p>
          <a:p>
            <a:r>
              <a:rPr lang="ru-RU" dirty="0" err="1" smtClean="0"/>
              <a:t>Наркогенность</a:t>
            </a:r>
            <a:r>
              <a:rPr lang="ru-RU" dirty="0" smtClean="0"/>
              <a:t> уподобляется силе инфекционного агента.</a:t>
            </a:r>
          </a:p>
          <a:p>
            <a:r>
              <a:rPr lang="ru-RU" dirty="0" smtClean="0"/>
              <a:t>Героин </a:t>
            </a:r>
            <a:r>
              <a:rPr lang="ru-RU" dirty="0" err="1" smtClean="0"/>
              <a:t>наркогеннее</a:t>
            </a:r>
            <a:r>
              <a:rPr lang="ru-RU" dirty="0" smtClean="0"/>
              <a:t> транквилизаторов, как вирус опаснее бактерии.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88" y="4668245"/>
            <a:ext cx="2704387" cy="2025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40053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Определение наркотического вещества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220" y="1744065"/>
            <a:ext cx="8946541" cy="4195481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Наркотик </a:t>
            </a:r>
            <a:r>
              <a:rPr lang="ru-RU" dirty="0" smtClean="0"/>
              <a:t>– вещество, злоупотребление которым, вследствие социальной опасности официально признано таковым, из-за его способности при однократном приеме вызывать привлекательное психическое состояние, а при систематическом приеме – психическую и физическую зависимость от него.</a:t>
            </a:r>
          </a:p>
          <a:p>
            <a:r>
              <a:rPr lang="ru-RU" dirty="0" smtClean="0"/>
              <a:t>Критерии наркотического вещества: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медицинский;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социальный;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юридический.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29" y="2911657"/>
            <a:ext cx="2302758" cy="248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47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Классификация </a:t>
            </a:r>
            <a:r>
              <a:rPr lang="ru-RU" sz="3600" b="1" dirty="0" smtClean="0">
                <a:solidFill>
                  <a:schemeClr val="tx1"/>
                </a:solidFill>
              </a:rPr>
              <a:t>ПАВ (</a:t>
            </a:r>
            <a:r>
              <a:rPr lang="ru-RU" sz="3600" b="1" dirty="0" err="1" smtClean="0">
                <a:solidFill>
                  <a:schemeClr val="tx1"/>
                </a:solidFill>
              </a:rPr>
              <a:t>опиоиды</a:t>
            </a:r>
            <a:r>
              <a:rPr lang="ru-RU" sz="3600" b="1" dirty="0" smtClean="0">
                <a:solidFill>
                  <a:schemeClr val="tx1"/>
                </a:solidFill>
              </a:rPr>
              <a:t>)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640" y="1214652"/>
            <a:ext cx="9067214" cy="5033748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Опиоиды</a:t>
            </a:r>
            <a:endParaRPr lang="ru-RU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1. натуральные </a:t>
            </a:r>
            <a:r>
              <a:rPr lang="ru-RU" dirty="0" err="1" smtClean="0"/>
              <a:t>опиоиды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smtClean="0">
                <a:solidFill>
                  <a:srgbClr val="FFC000"/>
                </a:solidFill>
              </a:rPr>
              <a:t>- опий сырец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состав: алкалоиды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- морфин (42%)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- кодеин (12%)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- </a:t>
            </a:r>
            <a:r>
              <a:rPr lang="ru-RU" dirty="0" err="1" smtClean="0"/>
              <a:t>носкапин</a:t>
            </a:r>
            <a:r>
              <a:rPr lang="ru-RU" dirty="0" smtClean="0"/>
              <a:t> (21%)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- </a:t>
            </a:r>
            <a:r>
              <a:rPr lang="ru-RU" dirty="0" err="1" smtClean="0"/>
              <a:t>тебаин</a:t>
            </a:r>
            <a:r>
              <a:rPr lang="ru-RU" dirty="0" smtClean="0"/>
              <a:t> (6,5%)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- папаверин (18%)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      - маковая соломка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2471838"/>
            <a:ext cx="4247865" cy="2378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344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Классификация </a:t>
            </a:r>
            <a:r>
              <a:rPr lang="ru-RU" sz="3600" b="1" dirty="0" smtClean="0">
                <a:solidFill>
                  <a:schemeClr val="tx1"/>
                </a:solidFill>
              </a:rPr>
              <a:t>ПАВ (</a:t>
            </a:r>
            <a:r>
              <a:rPr lang="ru-RU" sz="3600" b="1" dirty="0" err="1" smtClean="0">
                <a:solidFill>
                  <a:schemeClr val="tx1"/>
                </a:solidFill>
              </a:rPr>
              <a:t>опиоиды</a:t>
            </a:r>
            <a:r>
              <a:rPr lang="ru-RU" sz="3600" b="1" dirty="0" smtClean="0">
                <a:solidFill>
                  <a:schemeClr val="tx1"/>
                </a:solidFill>
              </a:rPr>
              <a:t>)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2. полусинтетические </a:t>
            </a:r>
            <a:r>
              <a:rPr lang="ru-RU" dirty="0" err="1" smtClean="0"/>
              <a:t>опиоиды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морфин (морфин-сырец, очищенный морфин, медицинский морфин)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кодеин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</a:t>
            </a:r>
            <a:r>
              <a:rPr lang="ru-RU" dirty="0" err="1" smtClean="0"/>
              <a:t>тебаин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</a:t>
            </a:r>
            <a:r>
              <a:rPr lang="ru-RU" dirty="0" err="1" smtClean="0"/>
              <a:t>омнопон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</a:t>
            </a:r>
            <a:r>
              <a:rPr lang="ru-RU" dirty="0" err="1" smtClean="0"/>
              <a:t>диацетилморфин</a:t>
            </a:r>
            <a:r>
              <a:rPr lang="ru-RU" dirty="0" smtClean="0"/>
              <a:t> (героин)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54" y="3415552"/>
            <a:ext cx="3971499" cy="221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034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Классификация </a:t>
            </a:r>
            <a:r>
              <a:rPr lang="ru-RU" sz="3600" dirty="0" smtClean="0">
                <a:solidFill>
                  <a:schemeClr val="tx1"/>
                </a:solidFill>
              </a:rPr>
              <a:t>ПАВ (</a:t>
            </a:r>
            <a:r>
              <a:rPr lang="ru-RU" sz="3600" dirty="0" err="1" smtClean="0">
                <a:solidFill>
                  <a:schemeClr val="tx1"/>
                </a:solidFill>
              </a:rPr>
              <a:t>опиоиды</a:t>
            </a:r>
            <a:r>
              <a:rPr lang="ru-RU" sz="3600" dirty="0" smtClean="0">
                <a:solidFill>
                  <a:schemeClr val="tx1"/>
                </a:solidFill>
              </a:rPr>
              <a:t>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3. синтетические </a:t>
            </a:r>
            <a:r>
              <a:rPr lang="ru-RU" sz="2400" dirty="0" err="1" smtClean="0"/>
              <a:t>опиоиды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- </a:t>
            </a:r>
            <a:r>
              <a:rPr lang="ru-RU" sz="2400" dirty="0" err="1" smtClean="0"/>
              <a:t>метадон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- </a:t>
            </a:r>
            <a:r>
              <a:rPr lang="ru-RU" sz="2400" dirty="0" err="1" smtClean="0"/>
              <a:t>просидол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- </a:t>
            </a:r>
            <a:r>
              <a:rPr lang="ru-RU" sz="2400" dirty="0" err="1" smtClean="0"/>
              <a:t>фентанил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- </a:t>
            </a:r>
            <a:r>
              <a:rPr lang="ru-RU" sz="2400" dirty="0" err="1" smtClean="0"/>
              <a:t>трамал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- </a:t>
            </a:r>
            <a:r>
              <a:rPr lang="ru-RU" sz="2400" dirty="0" err="1" smtClean="0"/>
              <a:t>меперидин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- </a:t>
            </a:r>
            <a:r>
              <a:rPr lang="ru-RU" sz="2400" dirty="0" err="1" smtClean="0"/>
              <a:t>пропоксифен</a:t>
            </a:r>
            <a:endParaRPr lang="ru-RU" sz="2400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74" y="3016156"/>
            <a:ext cx="3375050" cy="21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841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КЛАССИФИКАЦИЯ ПАВ (</a:t>
            </a:r>
            <a:r>
              <a:rPr lang="ru-RU" sz="3200" dirty="0" err="1" smtClean="0">
                <a:solidFill>
                  <a:schemeClr val="tx1"/>
                </a:solidFill>
              </a:rPr>
              <a:t>каннабиноиды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494" y="1603888"/>
            <a:ext cx="8946541" cy="4195481"/>
          </a:xfrm>
        </p:spPr>
        <p:txBody>
          <a:bodyPr/>
          <a:lstStyle/>
          <a:p>
            <a:r>
              <a:rPr lang="ru-RU" dirty="0" smtClean="0"/>
              <a:t>Действующее вещество – </a:t>
            </a:r>
            <a:r>
              <a:rPr lang="ru-RU" dirty="0" err="1" smtClean="0"/>
              <a:t>тетрагидроканнабинол</a:t>
            </a:r>
            <a:r>
              <a:rPr lang="ru-RU" dirty="0" smtClean="0"/>
              <a:t> (ТГК)</a:t>
            </a:r>
          </a:p>
          <a:p>
            <a:pPr marL="0" indent="0">
              <a:buNone/>
            </a:pPr>
            <a:r>
              <a:rPr lang="ru-RU" dirty="0" smtClean="0"/>
              <a:t>- Марихуана (13-15% ТГК, раньше 0,5-11% ТГК)</a:t>
            </a:r>
          </a:p>
          <a:p>
            <a:pPr marL="0" indent="0">
              <a:buNone/>
            </a:pPr>
            <a:r>
              <a:rPr lang="ru-RU" dirty="0" smtClean="0"/>
              <a:t>- Гашиш (2-10% ТГК)</a:t>
            </a:r>
          </a:p>
          <a:p>
            <a:pPr marL="0" indent="0">
              <a:buNone/>
            </a:pPr>
            <a:r>
              <a:rPr lang="ru-RU" dirty="0" smtClean="0"/>
              <a:t>- Гашишное масло (10-30-60% ТГК)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Бханг</a:t>
            </a:r>
            <a:r>
              <a:rPr lang="ru-RU" dirty="0" smtClean="0"/>
              <a:t> (водный настой из высушенных частей растения)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5" y="4550485"/>
            <a:ext cx="5213921" cy="221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706"/>
          </a:xfrm>
        </p:spPr>
        <p:txBody>
          <a:bodyPr/>
          <a:lstStyle/>
          <a:p>
            <a:pPr algn="ctr"/>
            <a:r>
              <a:rPr lang="ru-RU" dirty="0" smtClean="0"/>
              <a:t>Классификация </a:t>
            </a:r>
            <a:r>
              <a:rPr lang="ru-RU" dirty="0" smtClean="0"/>
              <a:t>ПАВ (кокаин)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711724"/>
            <a:ext cx="8946541" cy="4195481"/>
          </a:xfrm>
        </p:spPr>
        <p:txBody>
          <a:bodyPr/>
          <a:lstStyle/>
          <a:p>
            <a:r>
              <a:rPr lang="ru-RU" dirty="0" smtClean="0"/>
              <a:t>Получают из листь</a:t>
            </a:r>
            <a:r>
              <a:rPr lang="ru-RU" dirty="0" smtClean="0"/>
              <a:t>ев</a:t>
            </a:r>
            <a:r>
              <a:rPr lang="ru-RU" dirty="0" smtClean="0"/>
              <a:t> кустарника </a:t>
            </a:r>
            <a:r>
              <a:rPr lang="en-US" dirty="0" err="1" smtClean="0"/>
              <a:t>Eritroxilon</a:t>
            </a:r>
            <a:r>
              <a:rPr lang="en-US" dirty="0" smtClean="0"/>
              <a:t> </a:t>
            </a:r>
            <a:r>
              <a:rPr lang="en-US" dirty="0" err="1" smtClean="0"/>
              <a:t>Koka</a:t>
            </a:r>
            <a:r>
              <a:rPr lang="ru-RU" dirty="0" smtClean="0"/>
              <a:t> (Перу, Боливия, Эквадор)</a:t>
            </a:r>
          </a:p>
          <a:p>
            <a:pPr marL="0" indent="0">
              <a:buNone/>
            </a:pPr>
            <a:r>
              <a:rPr lang="ru-RU" dirty="0" smtClean="0"/>
              <a:t>-  Листья коки (жуются 0,5-1,5% кокаина)</a:t>
            </a:r>
          </a:p>
          <a:p>
            <a:pPr marL="0" indent="0">
              <a:buNone/>
            </a:pPr>
            <a:r>
              <a:rPr lang="ru-RU" dirty="0" smtClean="0"/>
              <a:t>- кока-паста (базука) (40-90% кокаина, содержит карбонат марганца)</a:t>
            </a:r>
          </a:p>
          <a:p>
            <a:pPr marL="0" indent="0">
              <a:buNone/>
            </a:pPr>
            <a:r>
              <a:rPr lang="ru-RU" dirty="0" smtClean="0"/>
              <a:t>- Кокаин (80-90% кокаина гидрохлорида)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 err="1" smtClean="0"/>
              <a:t>Крэк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кокаин – основание)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97" y="5799369"/>
            <a:ext cx="1036803" cy="1058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75" y="4603313"/>
            <a:ext cx="3029144" cy="20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252</TotalTime>
  <Words>767</Words>
  <Application>Microsoft Office PowerPoint</Application>
  <PresentationFormat>Широкоэкранный</PresentationFormat>
  <Paragraphs>107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Ион</vt:lpstr>
      <vt:lpstr>Наркотизм. Классификация психоактивных веществ.</vt:lpstr>
      <vt:lpstr>Наркотизм</vt:lpstr>
      <vt:lpstr>Наркотизм</vt:lpstr>
      <vt:lpstr>Определение наркотического вещества</vt:lpstr>
      <vt:lpstr>Классификация ПАВ (опиоиды)</vt:lpstr>
      <vt:lpstr>Классификация ПАВ (опиоиды)</vt:lpstr>
      <vt:lpstr>Классификация ПАВ (опиоиды)</vt:lpstr>
      <vt:lpstr>КЛАССИФИКАЦИЯ ПАВ (каннабиноиды)</vt:lpstr>
      <vt:lpstr>Классификация ПАВ (кокаин)</vt:lpstr>
      <vt:lpstr>Классификация ПАВ (стимуляторы)</vt:lpstr>
      <vt:lpstr>Классификация ПАВ(галлюциногены)</vt:lpstr>
      <vt:lpstr>Классификация ПАВ(галлюциногены)</vt:lpstr>
      <vt:lpstr>Классификация ПАВ(седативно-гипнотические)</vt:lpstr>
      <vt:lpstr>Классификация ПАВ</vt:lpstr>
      <vt:lpstr>Классификация ПАВ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Наркотизм. Классификация психоактивных веществ.</dc:title>
  <dc:creator>ROSTOV_PIRA</dc:creator>
  <cp:lastModifiedBy>ROSTOV_PIRA</cp:lastModifiedBy>
  <cp:revision>25</cp:revision>
  <dcterms:created xsi:type="dcterms:W3CDTF">2020-11-01T16:18:14Z</dcterms:created>
  <dcterms:modified xsi:type="dcterms:W3CDTF">2020-11-02T15:17:57Z</dcterms:modified>
</cp:coreProperties>
</file>