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1" r:id="rId5"/>
    <p:sldId id="268" r:id="rId6"/>
    <p:sldId id="269" r:id="rId7"/>
    <p:sldId id="272" r:id="rId8"/>
    <p:sldId id="262" r:id="rId9"/>
    <p:sldId id="263" r:id="rId10"/>
    <p:sldId id="264" r:id="rId11"/>
    <p:sldId id="265" r:id="rId12"/>
    <p:sldId id="266" r:id="rId13"/>
    <p:sldId id="267" r:id="rId14"/>
    <p:sldId id="273" r:id="rId15"/>
    <p:sldId id="258" r:id="rId16"/>
    <p:sldId id="259" r:id="rId17"/>
    <p:sldId id="270" r:id="rId18"/>
    <p:sldId id="271" r:id="rId19"/>
    <p:sldId id="274" r:id="rId20"/>
    <p:sldId id="275" r:id="rId21"/>
    <p:sldId id="277" r:id="rId22"/>
    <p:sldId id="27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E6C11EE-C4D3-4D85-8438-BA70EAC1B6A7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33A2263-F677-42F8-BAD3-496677B30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6C11EE-C4D3-4D85-8438-BA70EAC1B6A7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3A2263-F677-42F8-BAD3-496677B30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EE6C11EE-C4D3-4D85-8438-BA70EAC1B6A7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33A2263-F677-42F8-BAD3-496677B30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6C11EE-C4D3-4D85-8438-BA70EAC1B6A7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3A2263-F677-42F8-BAD3-496677B30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E6C11EE-C4D3-4D85-8438-BA70EAC1B6A7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433A2263-F677-42F8-BAD3-496677B30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6C11EE-C4D3-4D85-8438-BA70EAC1B6A7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3A2263-F677-42F8-BAD3-496677B30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6C11EE-C4D3-4D85-8438-BA70EAC1B6A7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3A2263-F677-42F8-BAD3-496677B30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6C11EE-C4D3-4D85-8438-BA70EAC1B6A7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3A2263-F677-42F8-BAD3-496677B30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E6C11EE-C4D3-4D85-8438-BA70EAC1B6A7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3A2263-F677-42F8-BAD3-496677B30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6C11EE-C4D3-4D85-8438-BA70EAC1B6A7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3A2263-F677-42F8-BAD3-496677B30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6C11EE-C4D3-4D85-8438-BA70EAC1B6A7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3A2263-F677-42F8-BAD3-496677B307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EE6C11EE-C4D3-4D85-8438-BA70EAC1B6A7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33A2263-F677-42F8-BAD3-496677B30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r-n-l.ru/documents/medical-rehab.pdf" TargetMode="External"/><Relationship Id="rId2" Type="http://schemas.openxmlformats.org/officeDocument/2006/relationships/hyperlink" Target="http://r-n-l.ru/documents/order-28-3-16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2800" dirty="0" smtClean="0"/>
              <a:t>Организация и работа наркологических реабилитационных центров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Доцент курса психиатрии, психиатрии-наркологии ФУВ, к.м.н. Ростовщиков В.В.</a:t>
            </a:r>
            <a:endParaRPr lang="ru-RU" dirty="0"/>
          </a:p>
        </p:txBody>
      </p:sp>
      <p:pic>
        <p:nvPicPr>
          <p:cNvPr id="4" name="Рисунок 3" descr="12078-gerb_volggm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72396" y="5357826"/>
            <a:ext cx="1571605" cy="151277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Порядок</a:t>
            </a:r>
            <a:br>
              <a:rPr lang="ru-RU" sz="2400" dirty="0" smtClean="0"/>
            </a:br>
            <a:r>
              <a:rPr lang="ru-RU" sz="2400" dirty="0" smtClean="0"/>
              <a:t>поступления в РЦ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 поступлении в реабилитационный центр больной проходит собеседование с врачом психиатром-наркологом, психологом, специалистом по социальной работе, которые определяют психофизическое состояние пациента, особенности его личности, социального и семейного статуса, способность участвовать в тех или иных реабилитационных программах и направляют больного в соответствующее подразделение центра.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Совместно со специалистами пациент определяет цели своего пребывания в учреждении. От пациента требуется готовность к участию в индивидуальных и групповых программах, соблюдение режима учреждения и выполнение рекомендаций персонала. </a:t>
            </a:r>
          </a:p>
          <a:p>
            <a:endParaRPr lang="ru-RU" dirty="0"/>
          </a:p>
        </p:txBody>
      </p:sp>
      <p:pic>
        <p:nvPicPr>
          <p:cNvPr id="4" name="Рисунок 3" descr="docto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251" y="0"/>
            <a:ext cx="2571749" cy="1595437"/>
          </a:xfrm>
          <a:prstGeom prst="rect">
            <a:avLst/>
          </a:prstGeom>
        </p:spPr>
      </p:pic>
      <p:pic>
        <p:nvPicPr>
          <p:cNvPr id="5" name="Рисунок 4" descr="12078-gerb_volggm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72396" y="5345226"/>
            <a:ext cx="1571605" cy="151277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Порядок</a:t>
            </a:r>
            <a:br>
              <a:rPr lang="ru-RU" sz="2800" dirty="0" smtClean="0"/>
            </a:br>
            <a:r>
              <a:rPr lang="ru-RU" sz="2800" dirty="0" smtClean="0"/>
              <a:t>поступления в РЦ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 поступлении с больным заключается письменный договор.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Реабилитационная помощь больным в центре оказывается конфиденциально. Сведения о них предоставляются заинтересованным организациям в порядке, установленном законодательством.</a:t>
            </a:r>
          </a:p>
          <a:p>
            <a:endParaRPr lang="ru-RU" dirty="0"/>
          </a:p>
        </p:txBody>
      </p:sp>
      <p:pic>
        <p:nvPicPr>
          <p:cNvPr id="4" name="Рисунок 3" descr="777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84" y="4429132"/>
            <a:ext cx="3137275" cy="1762126"/>
          </a:xfrm>
          <a:prstGeom prst="rect">
            <a:avLst/>
          </a:prstGeom>
        </p:spPr>
      </p:pic>
      <p:pic>
        <p:nvPicPr>
          <p:cNvPr id="5" name="Рисунок 4" descr="12078-gerb_volggm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72396" y="5345226"/>
            <a:ext cx="1571605" cy="151277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Прекращение</a:t>
            </a:r>
            <a:br>
              <a:rPr lang="ru-RU" sz="2400" dirty="0" smtClean="0"/>
            </a:br>
            <a:r>
              <a:rPr lang="ru-RU" sz="2400" dirty="0" smtClean="0"/>
              <a:t>сотрудничества с </a:t>
            </a:r>
            <a:r>
              <a:rPr lang="ru-RU" sz="2400" dirty="0" err="1" smtClean="0"/>
              <a:t>рц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857364"/>
            <a:ext cx="7239000" cy="4846320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Пациент имеет право добровольно прекратить сотрудничество с реабилитационным наркологическим центром, поставив в известность администрацию учреждения о мотивах своего решения. Досрочное мотивированное прекращение реабилитационного процесса не лишает пациента возможности повторно обратиться в центр.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случаях нарушения больным режима трезвости, воздержания от наркотических средств, одурманивающих веществ, проявления агрессивности, отказа от участия в реабилитационных программах и нарушений других условий договора больные могут быть выписаны из центра реабилитации.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ee508f2990db49b16029690b533afa5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5074" y="0"/>
            <a:ext cx="1926814" cy="1926814"/>
          </a:xfrm>
          <a:prstGeom prst="rect">
            <a:avLst/>
          </a:prstGeom>
        </p:spPr>
      </p:pic>
      <p:pic>
        <p:nvPicPr>
          <p:cNvPr id="5" name="Рисунок 4" descr="12078-gerb_volggm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72396" y="5345226"/>
            <a:ext cx="1571605" cy="151277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Противопоказания</a:t>
            </a:r>
            <a:br>
              <a:rPr lang="ru-RU" sz="2400" dirty="0" smtClean="0"/>
            </a:br>
            <a:r>
              <a:rPr lang="ru-RU" sz="2400" dirty="0" smtClean="0"/>
              <a:t>к направлению</a:t>
            </a:r>
            <a:br>
              <a:rPr lang="ru-RU" sz="2400" dirty="0" smtClean="0"/>
            </a:br>
            <a:r>
              <a:rPr lang="ru-RU" sz="2400" dirty="0" smtClean="0"/>
              <a:t>в РЦ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Противопоказаниями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 направлению в реабилитационный центр являются: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наличие явлений алкогольной, наркотической или иной интоксикации (опьянения) абстинентного синдрома;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наличие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предпсихотических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психотических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состояний с бредом, галлюцинациями, выраженными аффективно-волевыми нарушениями;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декомпенсированные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формы психопатий и невротических расстройств с фобиями, тревогой и т.п.;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наличие выраженного суицидального риска (суицидальные высказывания, тенденции к осуществлению суицидальных мыслей и т.п.);</a:t>
            </a:r>
          </a:p>
          <a:p>
            <a:endParaRPr lang="ru-RU" dirty="0"/>
          </a:p>
        </p:txBody>
      </p:sp>
      <p:pic>
        <p:nvPicPr>
          <p:cNvPr id="4" name="Рисунок 3" descr="d2baca762356b072b9565abd6945f10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0454" y="0"/>
            <a:ext cx="2071678" cy="2071678"/>
          </a:xfrm>
          <a:prstGeom prst="rect">
            <a:avLst/>
          </a:prstGeom>
        </p:spPr>
      </p:pic>
      <p:pic>
        <p:nvPicPr>
          <p:cNvPr id="5" name="Рисунок 4" descr="12078-gerb_volggm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72396" y="5345226"/>
            <a:ext cx="1571605" cy="151277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357166"/>
            <a:ext cx="7239000" cy="114300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Противопоказания</a:t>
            </a:r>
            <a:br>
              <a:rPr lang="ru-RU" sz="2400" dirty="0" smtClean="0"/>
            </a:br>
            <a:r>
              <a:rPr lang="ru-RU" sz="2400" dirty="0" smtClean="0"/>
              <a:t>к направлению</a:t>
            </a:r>
            <a:br>
              <a:rPr lang="ru-RU" sz="2400" dirty="0" smtClean="0"/>
            </a:br>
            <a:r>
              <a:rPr lang="ru-RU" sz="2400" dirty="0" smtClean="0"/>
              <a:t>в РЦ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85926"/>
            <a:ext cx="7239000" cy="4846320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выраженный асоциальный характер поведения больного, подтвержденный анамнестическими сведениями;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наличие сопутствующих тяжелых соматических заболеваний, требующих специального обследования и лечения.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 улучшении психического и физического состояния пациентов вопрос об их направлении в реабилитационный центр рассматривается повторно.</a:t>
            </a:r>
          </a:p>
          <a:p>
            <a:endParaRPr lang="ru-RU" dirty="0"/>
          </a:p>
        </p:txBody>
      </p:sp>
      <p:pic>
        <p:nvPicPr>
          <p:cNvPr id="4" name="Рисунок 3" descr="4ccdce1bfeb33787a3964f0b5c79d6a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3108" y="5429264"/>
            <a:ext cx="2944177" cy="1176334"/>
          </a:xfrm>
          <a:prstGeom prst="rect">
            <a:avLst/>
          </a:prstGeom>
        </p:spPr>
      </p:pic>
      <p:pic>
        <p:nvPicPr>
          <p:cNvPr id="5" name="Рисунок 4" descr="12078-gerb_volggm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72396" y="5345226"/>
            <a:ext cx="1571605" cy="151277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7239000" cy="114300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Структура</a:t>
            </a:r>
            <a:br>
              <a:rPr lang="ru-RU" sz="2400" dirty="0" smtClean="0"/>
            </a:br>
            <a:r>
              <a:rPr lang="ru-RU" sz="2400" dirty="0" smtClean="0"/>
              <a:t>реабилитационного</a:t>
            </a:r>
            <a:br>
              <a:rPr lang="ru-RU" sz="2400" dirty="0" smtClean="0"/>
            </a:br>
            <a:r>
              <a:rPr lang="ru-RU" sz="2400" dirty="0" smtClean="0"/>
              <a:t>центра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В  структуре  Реабилитационного  центра  рекомендуется предусматривать: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приемное отделение;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отделение медицинской реабилитации;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наркологические отделения, в том числе для детей и подростков;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кабинеты медицинских психологов;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кабинеты врачей-психотерапевтов;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кабинеты специалистов по социальной работе и социальных работников;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процедурный кабинет;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кабинет (отделение) физиотерапии с кабинетом лечебной физкультуры;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кабинеты врачей-специалистов;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административно-хозяйственную часть.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three_sisters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733" y="0"/>
            <a:ext cx="2743267" cy="1624014"/>
          </a:xfrm>
          <a:prstGeom prst="rect">
            <a:avLst/>
          </a:prstGeom>
        </p:spPr>
      </p:pic>
      <p:pic>
        <p:nvPicPr>
          <p:cNvPr id="5" name="Рисунок 4" descr="12078-gerb_volggm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72396" y="5345226"/>
            <a:ext cx="1571605" cy="151277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500042"/>
            <a:ext cx="7239000" cy="114300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Структура</a:t>
            </a:r>
            <a:br>
              <a:rPr lang="ru-RU" sz="2400" dirty="0" smtClean="0"/>
            </a:br>
            <a:r>
              <a:rPr lang="ru-RU" sz="2400" dirty="0" smtClean="0"/>
              <a:t>реабилитационного</a:t>
            </a:r>
            <a:br>
              <a:rPr lang="ru-RU" sz="2400" dirty="0" smtClean="0"/>
            </a:br>
            <a:r>
              <a:rPr lang="ru-RU" sz="2400" dirty="0" smtClean="0"/>
              <a:t>центра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785926"/>
            <a:ext cx="7239000" cy="48463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В Реабилитационном центре рекомендуется предусматривать: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помещения для индивидуальной и групповой психотерапии;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библиотеку, аудио- и видеотеку;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зал лечебной физкультуры;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зал для занятий на тренажерах;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учебные  классы,  студии,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досуговый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комплекс  для  просмотра  тематических фильмов, телепередач;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лечебно-производственные (трудовые) мастерские.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bibliotek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6410" y="1"/>
            <a:ext cx="2287589" cy="1714488"/>
          </a:xfrm>
          <a:prstGeom prst="rect">
            <a:avLst/>
          </a:prstGeom>
        </p:spPr>
      </p:pic>
      <p:pic>
        <p:nvPicPr>
          <p:cNvPr id="6" name="Рисунок 5" descr="photo__32056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214950"/>
            <a:ext cx="2786050" cy="1643050"/>
          </a:xfrm>
          <a:prstGeom prst="rect">
            <a:avLst/>
          </a:prstGeom>
        </p:spPr>
      </p:pic>
      <p:pic>
        <p:nvPicPr>
          <p:cNvPr id="7" name="Рисунок 6" descr="12078-gerb_volggm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72396" y="5345226"/>
            <a:ext cx="1571605" cy="151277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Отделение</a:t>
            </a:r>
            <a:br>
              <a:rPr lang="ru-RU" sz="2800" dirty="0" smtClean="0"/>
            </a:br>
            <a:r>
              <a:rPr lang="ru-RU" sz="2800" dirty="0" smtClean="0"/>
              <a:t>реабилитации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857364"/>
            <a:ext cx="7239000" cy="484632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Отделение социальной и медицинской реабилитации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является основным звеном реабилитационного центра. Отделение возглавляет заведующий - врач психиатр-нарколог.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Отделение работает в режиме круглосуточного наркологического стационара, в котором осуществляются реабилитационные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психокоррекционные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программы для больных алкоголизмом, наркоманиями и токсикоманиями. Больные обеспечиваются трехразовым питанием, привлекаются 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трудо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социотерапевтическим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мероприятиям.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отделении могут выделяться койки для работы в режиме ночного профилактория для больных, работающих в дневное время по своей профессии на предприятиях, в организациях и в учреждениях. При этом больные обеспечиваются двухразовым питанием вечером и утром.</a:t>
            </a:r>
          </a:p>
          <a:p>
            <a:endParaRPr lang="ru-RU" dirty="0"/>
          </a:p>
        </p:txBody>
      </p:sp>
      <p:pic>
        <p:nvPicPr>
          <p:cNvPr id="4" name="Рисунок 3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24628" y="0"/>
            <a:ext cx="2619372" cy="1744502"/>
          </a:xfrm>
          <a:prstGeom prst="rect">
            <a:avLst/>
          </a:prstGeom>
        </p:spPr>
      </p:pic>
      <p:pic>
        <p:nvPicPr>
          <p:cNvPr id="5" name="Рисунок 4" descr="12078-gerb_volggm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72396" y="5345226"/>
            <a:ext cx="1571605" cy="151277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Амбулаторное</a:t>
            </a:r>
            <a:br>
              <a:rPr lang="ru-RU" sz="2400" dirty="0" smtClean="0"/>
            </a:br>
            <a:r>
              <a:rPr lang="ru-RU" sz="2400" dirty="0" smtClean="0"/>
              <a:t>реабилитационное</a:t>
            </a:r>
            <a:br>
              <a:rPr lang="ru-RU" sz="2400" dirty="0" smtClean="0"/>
            </a:br>
            <a:r>
              <a:rPr lang="ru-RU" sz="2400" dirty="0" smtClean="0"/>
              <a:t>отделение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Амбулаторное реабилитационное отделение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осуществляет свою работу в следующих направлениях: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Консультирование, отбор и распределение больных наркологического профиля, поступающих в подразделения реабилитационного центра.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Реализация реабилитационных программ для больных наркологического профиля, находящихся в реабилитационном общежитии или в терапевтическом сообществе.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Консультирование и осуществление поддерживающих реабилитационных программ с больными, прошедшими реабилитацию в подразделениях центра.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Оказание медико-психологической поддержки семьям больных центра.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Амбулаторное отделение взаимодействует с клубами анонимных алкоголиков, семейными клубами трезвости и др.</a:t>
            </a:r>
          </a:p>
          <a:p>
            <a:endParaRPr lang="ru-RU" dirty="0"/>
          </a:p>
        </p:txBody>
      </p:sp>
      <p:pic>
        <p:nvPicPr>
          <p:cNvPr id="4" name="Рисунок 3" descr="information_items_property_7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03285" y="1"/>
            <a:ext cx="2540715" cy="1571612"/>
          </a:xfrm>
          <a:prstGeom prst="rect">
            <a:avLst/>
          </a:prstGeom>
        </p:spPr>
      </p:pic>
      <p:pic>
        <p:nvPicPr>
          <p:cNvPr id="5" name="Рисунок 4" descr="12078-gerb_volggm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72396" y="5345226"/>
            <a:ext cx="1571605" cy="151277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Оценка </a:t>
            </a:r>
            <a:br>
              <a:rPr lang="ru-RU" sz="2400" dirty="0" smtClean="0"/>
            </a:br>
            <a:r>
              <a:rPr lang="ru-RU" sz="2400" dirty="0" smtClean="0"/>
              <a:t>эффективности</a:t>
            </a:r>
            <a:br>
              <a:rPr lang="ru-RU" sz="2400" dirty="0" smtClean="0"/>
            </a:br>
            <a:r>
              <a:rPr lang="ru-RU" sz="2400" dirty="0" smtClean="0"/>
              <a:t>реабилитации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После завершения каждого этапа реабилитации, члены наркологической бригады оценивают состояние больного и коллегиально выносят решение о переводе больного на последующий этап реабилитации или оставляют его на прежнем этапе.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Начиная с 1-го этапа, проводится аттестация (оценка) достижений больного по следующим направлениям: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Этика поведения в РЦ;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Самообслуживание;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Отношение к труду;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Приобретение и совершенствование профессиональных навыков;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Отношение к учебе (уровень успеваемости);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Участие в работе секций, кружков, их посещаемость и т.д.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Качество индивидуальной работы по заданиям специалистов и ответственность за взятые на себя обязательства;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Коммуникативные навыки;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Уровень межличностных отношений;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Критика к своему заболеванию;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Восприятие своего будущего и реальность планов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ресоциализацию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5421" y="0"/>
            <a:ext cx="3408579" cy="1255792"/>
          </a:xfrm>
          <a:prstGeom prst="rect">
            <a:avLst/>
          </a:prstGeom>
        </p:spPr>
      </p:pic>
      <p:pic>
        <p:nvPicPr>
          <p:cNvPr id="5" name="Рисунок 4" descr="12078-gerb_volggm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72396" y="5345226"/>
            <a:ext cx="1571605" cy="151277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определение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011680"/>
            <a:ext cx="7196166" cy="484632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Наркологический реабилитационный центр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является учреждением здравоохранения, осуществляющим специализированную реабилитационную помощь больным алкоголизмом, наркоманиями и токсикоманиями.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Реабилитационный центр может являться структурным подразделением наркологического учреждения или быть самостоятельным учреждением здравоохранения.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Реабилитационный центр осуществляет меры по социальному восстановлению выздоравливающих больных и лечению психических,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общесоматических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неврологических осложнений основного заболевания.</a:t>
            </a:r>
          </a:p>
          <a:p>
            <a:endParaRPr lang="ru-RU" dirty="0"/>
          </a:p>
        </p:txBody>
      </p:sp>
      <p:pic>
        <p:nvPicPr>
          <p:cNvPr id="4" name="Рисунок 3" descr="09-501e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2258" y="0"/>
            <a:ext cx="3311742" cy="1957388"/>
          </a:xfrm>
          <a:prstGeom prst="rect">
            <a:avLst/>
          </a:prstGeom>
        </p:spPr>
      </p:pic>
      <p:pic>
        <p:nvPicPr>
          <p:cNvPr id="5" name="Рисунок 4" descr="12078-gerb_volggm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72396" y="5345226"/>
            <a:ext cx="1571605" cy="1512774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/>
              <a:t>Оценка </a:t>
            </a:r>
            <a:br>
              <a:rPr lang="ru-RU" sz="2800" dirty="0" smtClean="0"/>
            </a:br>
            <a:r>
              <a:rPr lang="ru-RU" sz="2800" dirty="0" smtClean="0"/>
              <a:t>эффективности</a:t>
            </a:r>
            <a:br>
              <a:rPr lang="ru-RU" sz="2800" dirty="0" smtClean="0"/>
            </a:br>
            <a:r>
              <a:rPr lang="ru-RU" sz="2800" dirty="0" smtClean="0"/>
              <a:t>реабилитации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конце 3-го (стабилизационного) этапа, перед выпиской из РЦ, проводится собеседование и итоговая аттестация путем письменного тестирования и собеседования.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Оценивается соматическое и психическое состояние больного, осуществляются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ретестирование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проверка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ретестовой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надежности.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 основным темам тестирования относятся: понимание наркомании, как болезни, последствия наркомании, признаки обострения заболевания, навыки профилактики срывов и кризисных ситуаций, роль труда и учебы в выздоровлении, самооценка, критика к своему заболеванию, степень усвоения основных психологических, этических и социальных понятий.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shutterstock_healthcareI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60" y="142852"/>
            <a:ext cx="2101843" cy="1428745"/>
          </a:xfrm>
          <a:prstGeom prst="rect">
            <a:avLst/>
          </a:prstGeom>
        </p:spPr>
      </p:pic>
      <p:pic>
        <p:nvPicPr>
          <p:cNvPr id="5" name="Рисунок 4" descr="12078-gerb_volggm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72396" y="5345226"/>
            <a:ext cx="1571605" cy="151277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071546"/>
            <a:ext cx="7239000" cy="1143000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4" name="Содержимое 3" descr="0_f6078_ca2dc37_XL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6326" y="2342120"/>
            <a:ext cx="6420747" cy="3381847"/>
          </a:xfrm>
        </p:spPr>
      </p:pic>
      <p:pic>
        <p:nvPicPr>
          <p:cNvPr id="5" name="Рисунок 4" descr="12078-gerb_volggm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72396" y="5345226"/>
            <a:ext cx="1571605" cy="151277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  <a:hlinkClick r:id="rId2"/>
              </a:rPr>
              <a:t>http://r-n-l.ru/documents/order-28-3-16.pdf</a:t>
            </a:r>
            <a:endParaRPr lang="ru-RU" dirty="0" smtClean="0">
              <a:solidFill>
                <a:srgbClr val="00B050"/>
              </a:solidFill>
            </a:endParaRPr>
          </a:p>
          <a:p>
            <a:r>
              <a:rPr lang="en-US" dirty="0" smtClean="0">
                <a:solidFill>
                  <a:srgbClr val="00B050"/>
                </a:solidFill>
                <a:hlinkClick r:id="rId3"/>
              </a:rPr>
              <a:t>http://r-n-l.ru/documents/medical-rehab.pdf</a:t>
            </a:r>
            <a:endParaRPr lang="ru-RU" dirty="0" smtClean="0">
              <a:solidFill>
                <a:srgbClr val="00B05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85728"/>
            <a:ext cx="7239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Функции</a:t>
            </a:r>
            <a:br>
              <a:rPr lang="ru-RU" sz="2800" dirty="0" smtClean="0"/>
            </a:br>
            <a:r>
              <a:rPr lang="ru-RU" sz="2800" dirty="0" smtClean="0"/>
              <a:t> реабилитационного</a:t>
            </a:r>
            <a:br>
              <a:rPr lang="ru-RU" sz="2800" dirty="0" smtClean="0"/>
            </a:br>
            <a:r>
              <a:rPr lang="ru-RU" sz="2800" dirty="0" smtClean="0"/>
              <a:t>центра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Реабилитационный центр осуществляет следующие </a:t>
            </a: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основные функции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оказание  медико-реабилитационной  помощи  лицам  с  наркологическими расстройствами;</a:t>
            </a:r>
          </a:p>
          <a:p>
            <a:pPr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проведение  мотивационного  консультирования  лиц  с  наркологическими расстройствами в целях побуждения их  к прохождению и завершению  медицинской реабилитации,  диспансерному  наблюдению,  формирования  у  них  приверженности к ведению здорового образа жизни, отказу  от потребления алкоголя, наркотических средств и психотропных веществ без назначения врача;</a:t>
            </a:r>
          </a:p>
          <a:p>
            <a:pPr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осуществление взаимодействия с организациями,  оказывающими социальную помощь  по оказанию социальной поддержки в  вопросах трудоустройства и других вопросах;</a:t>
            </a:r>
          </a:p>
        </p:txBody>
      </p:sp>
      <p:pic>
        <p:nvPicPr>
          <p:cNvPr id="4" name="Рисунок 3" descr="chu260513_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0273" y="0"/>
            <a:ext cx="2403727" cy="1604488"/>
          </a:xfrm>
          <a:prstGeom prst="rect">
            <a:avLst/>
          </a:prstGeom>
        </p:spPr>
      </p:pic>
      <p:pic>
        <p:nvPicPr>
          <p:cNvPr id="5" name="Рисунок 4" descr="12078-gerb_volggm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72396" y="5345226"/>
            <a:ext cx="1571605" cy="151277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Функции</a:t>
            </a:r>
            <a:br>
              <a:rPr lang="ru-RU" sz="2800" dirty="0" smtClean="0"/>
            </a:br>
            <a:r>
              <a:rPr lang="ru-RU" sz="2800" dirty="0" smtClean="0"/>
              <a:t> реабилитационного</a:t>
            </a:r>
            <a:br>
              <a:rPr lang="ru-RU" sz="2800" dirty="0" smtClean="0"/>
            </a:br>
            <a:r>
              <a:rPr lang="ru-RU" sz="2800" dirty="0" smtClean="0"/>
              <a:t>центра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оказание  медико-психологической  помощи  семьям  лиц  с  наркологическими расстройствами;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осуществление  взаимодействия  с  общественными,  религиозными  и  другими организациями по оказанию реабилитационной помощи  лицам  с наркологическими расстройствами;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привлечение  волонтеров  к  оказанию  помощи  лицам  с  наркологическими расстройствами, обучение, планирование и контроль их деятельности;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представление  отчетности  в  установленном  порядке,  сбор  и  предоставление первичных  данных  о  медицинской  деятельности  для  информационных  систем в сфере здравоохранения.</a:t>
            </a:r>
          </a:p>
          <a:p>
            <a:endParaRPr lang="ru-RU" dirty="0"/>
          </a:p>
        </p:txBody>
      </p:sp>
      <p:pic>
        <p:nvPicPr>
          <p:cNvPr id="4" name="Рисунок 3" descr="3D_Медицинский_центр-0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43652" y="0"/>
            <a:ext cx="3000348" cy="1500174"/>
          </a:xfrm>
          <a:prstGeom prst="rect">
            <a:avLst/>
          </a:prstGeom>
        </p:spPr>
      </p:pic>
      <p:pic>
        <p:nvPicPr>
          <p:cNvPr id="5" name="Рисунок 4" descr="12078-gerb_volggm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72396" y="5345226"/>
            <a:ext cx="1571605" cy="151277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357166"/>
            <a:ext cx="7239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Задачи деятельности </a:t>
            </a:r>
            <a:br>
              <a:rPr lang="ru-RU" sz="2800" dirty="0" smtClean="0"/>
            </a:br>
            <a:r>
              <a:rPr lang="ru-RU" sz="2800" dirty="0" smtClean="0"/>
              <a:t>Реабилитационного </a:t>
            </a:r>
            <a:br>
              <a:rPr lang="ru-RU" sz="2800" dirty="0" smtClean="0"/>
            </a:br>
            <a:r>
              <a:rPr lang="ru-RU" sz="2800" dirty="0" smtClean="0"/>
              <a:t>центра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857364"/>
            <a:ext cx="7239000" cy="4846320"/>
          </a:xfrm>
        </p:spPr>
        <p:txBody>
          <a:bodyPr>
            <a:normAutofit fontScale="70000" lnSpcReduction="20000"/>
          </a:bodyPr>
          <a:lstStyle/>
          <a:p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Задачи деятельности реабилитационного центра состоят в закреплении терапевтического успеха, достигнутого в наркологических учреждениях (отделениях), и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реинтеграции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пациентов в общество.</a:t>
            </a:r>
          </a:p>
          <a:p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Основными задачами реабилитационного центра являются:</a:t>
            </a:r>
          </a:p>
          <a:p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1. Медико-психологическая поддержка пациентов, которая заключается в формировании определенных жизненных установок и обучении методам преодоления конфликтно-стрессовых ситуаций.</a:t>
            </a:r>
          </a:p>
          <a:p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2. Формирование навыков здорового образа жизни с установками на трезвость и отказ от употребления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психоактивных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средств и тренировка этих навыков в реальных ситуациях самообслуживания, коммуникации, взаимодействия, трудовой и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досуговой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деятельности.</a:t>
            </a:r>
          </a:p>
          <a:p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3. Восстановление профессиональных навыков пациентов, стабилизация их профессиональных отношений, обучение (переучивание) новой профессии.</a:t>
            </a:r>
          </a:p>
          <a:p>
            <a:endParaRPr lang="ru-RU" dirty="0"/>
          </a:p>
        </p:txBody>
      </p:sp>
      <p:pic>
        <p:nvPicPr>
          <p:cNvPr id="4" name="Рисунок 3" descr="2-4f371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6432960" y="0"/>
            <a:ext cx="2711040" cy="1614485"/>
          </a:xfrm>
          <a:prstGeom prst="rect">
            <a:avLst/>
          </a:prstGeom>
        </p:spPr>
      </p:pic>
      <p:pic>
        <p:nvPicPr>
          <p:cNvPr id="5" name="Рисунок 4" descr="12078-gerb_volggm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72396" y="5345226"/>
            <a:ext cx="1571605" cy="151277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7239000" cy="114300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Задачи деятельности </a:t>
            </a:r>
            <a:br>
              <a:rPr lang="ru-RU" sz="2400" dirty="0" smtClean="0"/>
            </a:br>
            <a:r>
              <a:rPr lang="ru-RU" sz="2400" dirty="0" smtClean="0"/>
              <a:t>Реабилитационного</a:t>
            </a:r>
            <a:br>
              <a:rPr lang="ru-RU" sz="2400" dirty="0" smtClean="0"/>
            </a:br>
            <a:r>
              <a:rPr lang="ru-RU" sz="2400" dirty="0" smtClean="0"/>
              <a:t> центра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571612"/>
            <a:ext cx="7239000" cy="4846320"/>
          </a:xfrm>
        </p:spPr>
        <p:txBody>
          <a:bodyPr>
            <a:normAutofit fontScale="25000" lnSpcReduction="20000"/>
          </a:bodyPr>
          <a:lstStyle/>
          <a:p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4. Помощь в вопросах оформления необходимых документов и решения проблем с жильем, трудоустройством, правовым статусом и т.п.</a:t>
            </a:r>
          </a:p>
          <a:p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5. Помощь в формировании здоровой микросреды пациента, включая деятельность по оздоровлению семейного климата, укреплению в семье трезвеннических установок и адекватной терапевтической атмосферы, способствующей вовлечению членов семьи в реабилитационные программы по профилактике рецидивов заболевания у пациентов.</a:t>
            </a:r>
          </a:p>
          <a:p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6. Анализ эффективности оказываемой помощи во время пребывания больных в реабилитационном центре и после выписки из учреждения.</a:t>
            </a:r>
          </a:p>
          <a:p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7. Поддержание связи с прошедшими реабилитацию пациентами в целях профилактики рецидивов и своевременного вмешательства в кризисных ситуациях, а также в целях привлечения их к работе в реабилитационных программах в центре.</a:t>
            </a:r>
          </a:p>
          <a:p>
            <a:endParaRPr lang="ru-RU" dirty="0"/>
          </a:p>
        </p:txBody>
      </p:sp>
      <p:pic>
        <p:nvPicPr>
          <p:cNvPr id="4" name="Рисунок 3" descr="Columbia-University-Medical-Building-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05600" y="0"/>
            <a:ext cx="2438400" cy="1554480"/>
          </a:xfrm>
          <a:prstGeom prst="rect">
            <a:avLst/>
          </a:prstGeom>
        </p:spPr>
      </p:pic>
      <p:pic>
        <p:nvPicPr>
          <p:cNvPr id="5" name="Рисунок 4" descr="12078-gerb_volggm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72396" y="5345226"/>
            <a:ext cx="1571605" cy="151277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Задачи деятельности </a:t>
            </a:r>
            <a:br>
              <a:rPr lang="ru-RU" sz="2400" dirty="0" smtClean="0"/>
            </a:br>
            <a:r>
              <a:rPr lang="ru-RU" sz="2400" dirty="0" smtClean="0"/>
              <a:t>Реабилитационного</a:t>
            </a:r>
            <a:br>
              <a:rPr lang="ru-RU" sz="2400" dirty="0" smtClean="0"/>
            </a:br>
            <a:r>
              <a:rPr lang="ru-RU" sz="2400" dirty="0" smtClean="0"/>
              <a:t> центра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857364"/>
            <a:ext cx="7239000" cy="4846320"/>
          </a:xfrm>
        </p:spPr>
        <p:txBody>
          <a:bodyPr>
            <a:normAutofit fontScale="70000" lnSpcReduction="2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8. Участие в создании общественных психотерапевтических и реабилитационных ячеек и групп вне структуры центра (семейные клубы трезвости, группы "анонимных алкоголиков" (АА), "анонимных наркоманов" (АН) и т.п.).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9. Взаимодействие с организациями, учреждениями и службами города (района, области) по оказанию комплексной социальной поддержки пациентов по вопросам трудоустройства, обеспечения жильем, восстановления дееспособности, получения пособий и т.п.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10. Информирование общественности о работе реабилитационного центра с целью привлечения пациентов, специалистов, общественных организаций и населения к участию в реабилитационных программах, а также с целью просвещения населения относительно характера болезненных зависимостей, факторов, способствующих их формированию, и возможностей их преодоления.</a:t>
            </a:r>
          </a:p>
          <a:p>
            <a:endParaRPr lang="ru-RU" dirty="0"/>
          </a:p>
        </p:txBody>
      </p:sp>
      <p:pic>
        <p:nvPicPr>
          <p:cNvPr id="4" name="Рисунок 3" descr="kardio cent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8253" y="0"/>
            <a:ext cx="2845747" cy="1728791"/>
          </a:xfrm>
          <a:prstGeom prst="rect">
            <a:avLst/>
          </a:prstGeom>
        </p:spPr>
      </p:pic>
      <p:pic>
        <p:nvPicPr>
          <p:cNvPr id="5" name="Рисунок 4" descr="12078-gerb_volggm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72396" y="5345226"/>
            <a:ext cx="1571605" cy="151277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Контингент РЦ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00174"/>
            <a:ext cx="7239000" cy="4846320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Пациентами реабилитационного центра являются больные наркологического профиля, нуждающиеся в особом типе восстановительной терапии для выработки и укрепления у них способности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самообеспечения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формирования положительных социальных установок, веры в свои силы, облегчения возвращения к труду, профессии, в общество. Необходимой предпосылкой направления в реабилитационный центр служит желание пациента прекратить потребление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психоактивных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веществ, участвовать в терапевтических реабилитационных программах, восстановить свой социальный статус.</a:t>
            </a:r>
          </a:p>
          <a:p>
            <a:endParaRPr lang="ru-RU" sz="2000" dirty="0"/>
          </a:p>
        </p:txBody>
      </p:sp>
      <p:pic>
        <p:nvPicPr>
          <p:cNvPr id="4" name="Рисунок 3" descr="toshnota-1-300x2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050" y="5143512"/>
            <a:ext cx="2285984" cy="1714488"/>
          </a:xfrm>
          <a:prstGeom prst="rect">
            <a:avLst/>
          </a:prstGeom>
        </p:spPr>
      </p:pic>
      <p:pic>
        <p:nvPicPr>
          <p:cNvPr id="5" name="Рисунок 4" descr="12078-gerb_volggm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72396" y="5345226"/>
            <a:ext cx="1571605" cy="151277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Условия </a:t>
            </a:r>
            <a:br>
              <a:rPr lang="ru-RU" sz="2800" dirty="0" smtClean="0"/>
            </a:br>
            <a:r>
              <a:rPr lang="ru-RU" sz="2800" dirty="0" smtClean="0"/>
              <a:t>приема в РЦ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Необходимым условием оказания больному алкоголизмом, наркоманией или токсикоманией реабилитационной медико-социальной помощи является его добровольное письменное согласие (заявление).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Прием больных в центр осуществляется по направлению наркологических учреждений (кабинетов).</a:t>
            </a:r>
          </a:p>
          <a:p>
            <a:endParaRPr lang="ru-RU" dirty="0"/>
          </a:p>
        </p:txBody>
      </p:sp>
      <p:pic>
        <p:nvPicPr>
          <p:cNvPr id="4" name="Рисунок 3" descr="1489516255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182" y="4572008"/>
            <a:ext cx="3551804" cy="20145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2078-gerb_volggm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72396" y="5345226"/>
            <a:ext cx="1571605" cy="1512774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182</TotalTime>
  <Words>1473</Words>
  <Application>Microsoft Office PowerPoint</Application>
  <PresentationFormat>Экран (4:3)</PresentationFormat>
  <Paragraphs>108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Изящная</vt:lpstr>
      <vt:lpstr>Организация и работа наркологических реабилитационных центров</vt:lpstr>
      <vt:lpstr>определение</vt:lpstr>
      <vt:lpstr>Функции  реабилитационного центра</vt:lpstr>
      <vt:lpstr>Функции  реабилитационного центра</vt:lpstr>
      <vt:lpstr>Задачи деятельности  Реабилитационного  центра</vt:lpstr>
      <vt:lpstr>Задачи деятельности  Реабилитационного  центра</vt:lpstr>
      <vt:lpstr>Задачи деятельности  Реабилитационного  центра</vt:lpstr>
      <vt:lpstr>Контингент РЦ </vt:lpstr>
      <vt:lpstr>Условия  приема в РЦ</vt:lpstr>
      <vt:lpstr>Порядок поступления в РЦ</vt:lpstr>
      <vt:lpstr>Порядок поступления в РЦ</vt:lpstr>
      <vt:lpstr>Прекращение сотрудничества с рц</vt:lpstr>
      <vt:lpstr>Противопоказания к направлению в РЦ</vt:lpstr>
      <vt:lpstr>Противопоказания к направлению в РЦ</vt:lpstr>
      <vt:lpstr>Структура реабилитационного центра</vt:lpstr>
      <vt:lpstr>Структура реабилитационного центра</vt:lpstr>
      <vt:lpstr>Отделение реабилитации</vt:lpstr>
      <vt:lpstr>Амбулаторное реабилитационное отделение</vt:lpstr>
      <vt:lpstr>Оценка  эффективности реабилитации</vt:lpstr>
      <vt:lpstr>Оценка  эффективности реабилитации</vt:lpstr>
      <vt:lpstr>Спасибо за внимание!</vt:lpstr>
      <vt:lpstr>Слайд 22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Виталий</dc:creator>
  <cp:lastModifiedBy>Виталий</cp:lastModifiedBy>
  <cp:revision>16</cp:revision>
  <dcterms:created xsi:type="dcterms:W3CDTF">2017-04-05T15:13:12Z</dcterms:created>
  <dcterms:modified xsi:type="dcterms:W3CDTF">2017-04-05T18:17:30Z</dcterms:modified>
</cp:coreProperties>
</file>