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66E"/>
    <a:srgbClr val="7D4E16"/>
    <a:srgbClr val="1A2E48"/>
    <a:srgbClr val="1E3554"/>
    <a:srgbClr val="531C13"/>
    <a:srgbClr val="41160F"/>
    <a:srgbClr val="66231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7" d="100"/>
          <a:sy n="77" d="100"/>
        </p:scale>
        <p:origin x="106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114800"/>
            <a:ext cx="7315200" cy="1066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257800"/>
            <a:ext cx="7315200" cy="609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22424A37-E332-43BA-9F14-F03062AB02B9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E841F-28F9-4B70-823E-A1284A2ACB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549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600700" y="33338"/>
            <a:ext cx="1790700" cy="6519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33338"/>
            <a:ext cx="5219700" cy="6519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91BEF-7725-4826-83E2-894FE53AA0D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797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6F0A3-DB9D-43D6-8630-7FB475887C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280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C6BD3-8472-4E8D-8D61-A4E44852360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2974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3505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86200" y="1295400"/>
            <a:ext cx="3505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BB3C5-E760-4642-B674-EB3087F83BF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1752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F0407-39C1-4919-87D0-459B9D59B69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493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CC653-FE08-4E3E-B0F9-91FAF09EF5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839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C6DC1-D39B-4570-8EE2-4905149E925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0114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54CAF-D93E-48CC-AC93-E1815666137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78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61AE6-F1BF-410B-A779-055F841EEA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8774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3338"/>
            <a:ext cx="716280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7162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1A2E48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A2E48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5532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1A2E48"/>
                </a:solidFill>
              </a:defRPr>
            </a:lvl1pPr>
          </a:lstStyle>
          <a:p>
            <a:fld id="{1C54142F-7555-48AB-BF61-5F68FA8F748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A2E4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A2E4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1A2E4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1A2E4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A2E4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A2E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A2E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A2E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A2E4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642918"/>
            <a:ext cx="7315200" cy="106680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Основы реабилитации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715016"/>
            <a:ext cx="7315200" cy="60960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Доцент </a:t>
            </a:r>
            <a:r>
              <a:rPr lang="ru-RU" sz="2000" dirty="0">
                <a:solidFill>
                  <a:schemeClr val="accent6"/>
                </a:solidFill>
                <a:latin typeface="Times New Roman" pitchFamily="18" charset="0"/>
              </a:rPr>
              <a:t>кафедры неврологии, психиатрии, мануальной медицины и медицинской реабилитации ИНМФО</a:t>
            </a:r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ВолгГМУ</a:t>
            </a:r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к.м.н., Ростовщиков В.В.</a:t>
            </a:r>
            <a:endParaRPr lang="ru-RU" sz="2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i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143116"/>
            <a:ext cx="6591300" cy="3352800"/>
          </a:xfrm>
          <a:prstGeom prst="rect">
            <a:avLst/>
          </a:prstGeom>
        </p:spPr>
      </p:pic>
      <p:pic>
        <p:nvPicPr>
          <p:cNvPr id="11" name="Рисунок 10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28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Принципы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реабилитации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7162800" cy="5257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1)  Раннее начало;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2)  Индивидуальный подход;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3)  Непрерывность;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4)  Последовательность;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5)  Комплексность;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6)  Целостный подход;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928934"/>
            <a:ext cx="2209800" cy="110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Виды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реабилитации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Медицинская реабилитация;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Профессиональная реабилитация;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Социальная реабилитация.</a:t>
            </a:r>
            <a:endParaRPr lang="ru-RU" dirty="0"/>
          </a:p>
        </p:txBody>
      </p:sp>
      <p:pic>
        <p:nvPicPr>
          <p:cNvPr id="4" name="Рисунок 3" descr="Borovoe_Glavna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214686"/>
            <a:ext cx="4451155" cy="3340102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Медицинская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реабилитация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Медицинская  реабилитация (МР)</a:t>
            </a:r>
            <a:r>
              <a:rPr lang="ru-RU" dirty="0" smtClean="0"/>
              <a:t>  или  восстановительное  лечение(ВЛ)  представляет  собой  сложный  процесс,  в  результате  которого  у  больных  создается  активное  отношение  к  нарушению  его  здоровья  и  восстановление  положительного  отношения  к  жизни,  семье, обществу.  </a:t>
            </a:r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Медицинская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реабилитация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Она  не  заменяет  традиционное  лечение,  а  позволяет  расширить  диапазон  лечебных  воздействий  уже  на  ранних  этапах  заболевания  с  целью  предотвращения  рецидивов  и  прогрессирования  болезни,  социального  и  трудового  приспособления  и  обеспечения  самостоятельного  существования  человека  в  обществе.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Медицинская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реабилитация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МР  начинается  с  момента  острой  фазы  болезни  и  продолжается до  тех  пор,  пока  не  будет  достигнуто  максимально  возможное  устранение  физических,  психических  и  профессиональных  нарушений,  вызванных  болезнью  или  травматическим  повреждением.  </a:t>
            </a:r>
          </a:p>
          <a:p>
            <a:endParaRPr lang="ru-RU" dirty="0"/>
          </a:p>
        </p:txBody>
      </p:sp>
      <p:pic>
        <p:nvPicPr>
          <p:cNvPr id="4" name="Рисунок 3" descr="3-stages-czm-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4786322"/>
            <a:ext cx="2857520" cy="1905013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162800" cy="118586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Профессиональная реабилитация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7162800" cy="5257800"/>
          </a:xfrm>
        </p:spPr>
        <p:txBody>
          <a:bodyPr/>
          <a:lstStyle/>
          <a:p>
            <a:r>
              <a:rPr lang="ru-RU" sz="2400" dirty="0" smtClean="0"/>
              <a:t>Профессиональная(трудовая,  производственная)  реабилитация  своей  целью  имеет  подготовку  больного (инвалида)  к  трудовой деятельности.  Она  включает:</a:t>
            </a:r>
          </a:p>
          <a:p>
            <a:r>
              <a:rPr lang="ru-RU" sz="2400" dirty="0" smtClean="0"/>
              <a:t>  обучение  и  переобучение  человека  на рабочем  месте  или  в  учебном  заведении  с  учетом  его  возможностей;</a:t>
            </a:r>
          </a:p>
          <a:p>
            <a:r>
              <a:rPr lang="ru-RU" sz="2400" dirty="0" smtClean="0"/>
              <a:t>снабжение  техническими  средствами  для  работы,  приспособление  рабочего  места  к  потребностям  инвалида.  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Социальная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реабилитация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7162800" cy="5257800"/>
          </a:xfrm>
        </p:spPr>
        <p:txBody>
          <a:bodyPr/>
          <a:lstStyle/>
          <a:p>
            <a:r>
              <a:rPr lang="ru-RU" dirty="0" smtClean="0"/>
              <a:t>Социальная (социально-психологическая,  бытовая)  реабилитация  предусматривает  восстановление  основных  навыков  самообслуживания  и  возвращение  в  общество</a:t>
            </a:r>
          </a:p>
          <a:p>
            <a:endParaRPr lang="ru-RU" dirty="0"/>
          </a:p>
        </p:txBody>
      </p:sp>
      <p:pic>
        <p:nvPicPr>
          <p:cNvPr id="4" name="Рисунок 3" descr="6ac596cddc95f4b787f7589467b68e6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4097422"/>
            <a:ext cx="3357566" cy="2227185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Социальная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реабилитация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7162800" cy="5257800"/>
          </a:xfrm>
        </p:spPr>
        <p:txBody>
          <a:bodyPr/>
          <a:lstStyle/>
          <a:p>
            <a:r>
              <a:rPr lang="ru-RU" dirty="0" smtClean="0"/>
              <a:t>Социальный  компонент  реабилитации - понятие  очень  широкое;  оно  включает  и  отношение  человека  к своему  физическому или психическому  недостатку,  и  взаимосвязь  человека  и  коллектива,  и  роль  государства  и  общественных  организаций  в  определении социального статуса.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162800" cy="118586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Психологические 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аспекты реабилитации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7162800" cy="5257800"/>
          </a:xfrm>
        </p:spPr>
        <p:txBody>
          <a:bodyPr/>
          <a:lstStyle/>
          <a:p>
            <a:r>
              <a:rPr lang="ru-RU" dirty="0" smtClean="0"/>
              <a:t>Важное место в реабилитации занимает психологический аспект. </a:t>
            </a:r>
          </a:p>
          <a:p>
            <a:r>
              <a:rPr lang="ru-RU" dirty="0" smtClean="0"/>
              <a:t>Болезнь,  травма  или  операция  приводят  к  определенным  изменениям психики  больного,  выраженность  которых  зависит  не  только  от  характера  патологического  процесса,  но  и  от  предшествующих  особенностей  психологического  статуса  больного.  </a:t>
            </a:r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162800" cy="11858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Психологические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аспекты реабилитации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7162800" cy="5257800"/>
          </a:xfrm>
        </p:spPr>
        <p:txBody>
          <a:bodyPr/>
          <a:lstStyle/>
          <a:p>
            <a:r>
              <a:rPr lang="ru-RU" dirty="0" smtClean="0"/>
              <a:t>Изменившиеся  физическое  состояние  и  социальное  положение  больного  предъявляют  дополнительные  требования  к  его  психическим  возможностям. </a:t>
            </a:r>
          </a:p>
          <a:p>
            <a:r>
              <a:rPr lang="ru-RU" dirty="0" smtClean="0"/>
              <a:t> Все  это обосновывает  необходимость  дифференцированного  проведения  психологических вмешательств.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2 st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5000636"/>
            <a:ext cx="2571736" cy="1707633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Определение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Реабилитация -  от  латинского“</a:t>
            </a:r>
            <a:r>
              <a:rPr lang="ru-RU" dirty="0" err="1" smtClean="0"/>
              <a:t>habilis</a:t>
            </a:r>
            <a:r>
              <a:rPr lang="ru-RU" dirty="0" smtClean="0"/>
              <a:t>” -  способность, “</a:t>
            </a:r>
            <a:r>
              <a:rPr lang="ru-RU" dirty="0" err="1" smtClean="0"/>
              <a:t>rehabilis</a:t>
            </a:r>
            <a:r>
              <a:rPr lang="ru-RU" dirty="0" smtClean="0"/>
              <a:t>” – восстановление способности. </a:t>
            </a:r>
          </a:p>
          <a:p>
            <a:r>
              <a:rPr lang="ru-RU" dirty="0" smtClean="0"/>
              <a:t>В  словаре  русского  языка (1987) - “восстановление  здоровья  и  трудоспособности лиц,  физические  и  психические  способности  которых  ограничены  после перенесенных заболеваний, травм”</a:t>
            </a:r>
            <a:endParaRPr lang="ru-RU" dirty="0"/>
          </a:p>
        </p:txBody>
      </p:sp>
      <p:pic>
        <p:nvPicPr>
          <p:cNvPr id="4" name="Рисунок 3" descr="Медицинская-реабилитация-Соци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142852"/>
            <a:ext cx="2071670" cy="1409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Этапы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реабилитации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Реабилитация  представляет  собой  непрерывный  процесс,  интегрированный  в  лечебный,  и  в  соответствии  с  рекомендациями  ВОЗ подразделяется на 3 этапа: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- стационарный или лечебный;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- санаторный;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- поликлинический.</a:t>
            </a:r>
          </a:p>
          <a:p>
            <a:endParaRPr lang="ru-RU" dirty="0"/>
          </a:p>
        </p:txBody>
      </p:sp>
      <p:pic>
        <p:nvPicPr>
          <p:cNvPr id="4" name="Рисунок 3" descr="obj_15_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4143380"/>
            <a:ext cx="3307858" cy="2056236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Заключение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Приведенное  деление  реабилитации  на  виды </a:t>
            </a:r>
            <a:r>
              <a:rPr lang="ru-RU" smtClean="0"/>
              <a:t>и этапы </a:t>
            </a:r>
            <a:r>
              <a:rPr lang="ru-RU" dirty="0" smtClean="0"/>
              <a:t>носит  условный  характер,  так  как  каждый  из  них  взаимосвязан,  </a:t>
            </a:r>
            <a:r>
              <a:rPr lang="ru-RU" dirty="0" err="1" smtClean="0"/>
              <a:t>взаимодополняет</a:t>
            </a:r>
            <a:r>
              <a:rPr lang="ru-RU" dirty="0" smtClean="0"/>
              <a:t>  друг друга  и  изолированно  существовать  не  может.  </a:t>
            </a:r>
          </a:p>
          <a:p>
            <a:endParaRPr lang="ru-RU" dirty="0"/>
          </a:p>
        </p:txBody>
      </p:sp>
      <p:pic>
        <p:nvPicPr>
          <p:cNvPr id="4" name="Рисунок 3" descr="реабилитация наркоман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643314"/>
            <a:ext cx="3024182" cy="3024182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Определение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Согласно  определению  экспертов  ВОЗ  и  Международной  организации  труда (МОТ),  реабилитация -  это  комбинированное  использование  медицинских,  социальных  и  профессиональных  мер  с  целью обучения  или переобучения инвалидов для достижения более высокого уровня функциональных возможностей.</a:t>
            </a:r>
          </a:p>
        </p:txBody>
      </p:sp>
      <p:pic>
        <p:nvPicPr>
          <p:cNvPr id="4" name="Рисунок 3" descr="reha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4500570"/>
            <a:ext cx="5107262" cy="2044900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Определение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 определению  Комитета  экспертов  ВОЗ,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реабилитация</a:t>
            </a:r>
            <a:r>
              <a:rPr lang="ru-RU" dirty="0" smtClean="0"/>
              <a:t> -  это процесс,  целью  которого  является  предупреждение  инвалидности  в период  лечения  заболевания  и  помощь  больному  в  достижении  максимальной  физической,  психической,  профессиональной,  социальной и  экономической  полноценности,  на  которую  он  будет  способен  в рамках существующего заболевания.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История вопроса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7162800" cy="5257800"/>
          </a:xfrm>
        </p:spPr>
        <p:txBody>
          <a:bodyPr/>
          <a:lstStyle/>
          <a:p>
            <a:pPr marL="0" indent="457200">
              <a:spcBef>
                <a:spcPts val="0"/>
              </a:spcBef>
            </a:pPr>
            <a:r>
              <a:rPr lang="ru-RU" dirty="0" smtClean="0"/>
              <a:t> Впервые  в  медицине  термин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реабилитация</a:t>
            </a:r>
            <a:r>
              <a:rPr lang="ru-RU" dirty="0" smtClean="0"/>
              <a:t>  был  официально применен  к  больным  туберкулезом,  когда  в 1946  г.  в  Вашингтоне проводился  конгресс  по  реабилитации  этих  больных,  сущность  которого  тогда  усматривалась  в  восстановлении  физических  и  духовных сил больного, а также его профессиональных навыков.</a:t>
            </a:r>
          </a:p>
          <a:p>
            <a:endParaRPr lang="ru-RU" dirty="0"/>
          </a:p>
        </p:txBody>
      </p:sp>
      <p:pic>
        <p:nvPicPr>
          <p:cNvPr id="4" name="Рисунок 3" descr="karp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85728"/>
            <a:ext cx="2795590" cy="1292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Общие понятия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7162800" cy="5257800"/>
          </a:xfrm>
        </p:spPr>
        <p:txBody>
          <a:bodyPr/>
          <a:lstStyle/>
          <a:p>
            <a:r>
              <a:rPr lang="ru-RU" dirty="0" smtClean="0"/>
              <a:t>Учитывая  специфику  каждой  области  медицины,  можно  говорить  о  </a:t>
            </a:r>
            <a:r>
              <a:rPr lang="ru-RU" dirty="0" err="1" smtClean="0"/>
              <a:t>реабилитологе-наркологе</a:t>
            </a:r>
            <a:r>
              <a:rPr lang="ru-RU" dirty="0" smtClean="0"/>
              <a:t>,  </a:t>
            </a:r>
            <a:r>
              <a:rPr lang="ru-RU" dirty="0" err="1" smtClean="0"/>
              <a:t>реабилитологе-кардиологе</a:t>
            </a:r>
            <a:r>
              <a:rPr lang="ru-RU" dirty="0" smtClean="0"/>
              <a:t>  и  т.д.  -  такой  подход  принят  в  ряде стран  и отражен  в  системе  подготовки  специалистов. </a:t>
            </a:r>
            <a:endParaRPr lang="ru-RU" dirty="0"/>
          </a:p>
        </p:txBody>
      </p:sp>
      <p:pic>
        <p:nvPicPr>
          <p:cNvPr id="4" name="Рисунок 3" descr="tmp-1445951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4643446"/>
            <a:ext cx="3009904" cy="2214554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162800" cy="11858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Основные понятия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7162800" cy="5257800"/>
          </a:xfrm>
        </p:spPr>
        <p:txBody>
          <a:bodyPr/>
          <a:lstStyle/>
          <a:p>
            <a:r>
              <a:rPr lang="ru-RU" dirty="0" smtClean="0"/>
              <a:t>В  литературе  нередко  пишут  о  медицинской,  физической,  социальной,  трудовой  и  профессиональной  реабилитации.  Но  такого  рода  терминология  может  быть  принята условно.  Это  лишь  аспекты,  разделы,  виды,  способы  процесса  МР.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5000636"/>
            <a:ext cx="2952750" cy="1552575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Организация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реабилитации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Основным  учреждением  комплексной  реабилитации являются  специализированные  многопрофильные  и  смешанные (для стационарных  и  амбулаторных  больных)  центры  реабилитации,  организуемые  в  больницах  и  амбулаторных  учреждениях  по  месту  жительства,  в  дневных  клиниках,  центрах  здравоохранения,  дневных профилакториях  и  др.  </a:t>
            </a:r>
            <a:endParaRPr lang="ru-RU" dirty="0"/>
          </a:p>
        </p:txBody>
      </p:sp>
      <p:pic>
        <p:nvPicPr>
          <p:cNvPr id="4" name="Рисунок 3" descr="1370974825_e579c022-a914-4aab-b776-35f8b0ba45fb_mw1024_n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0"/>
            <a:ext cx="2000232" cy="1500174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Организация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реабилитации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Создаются  реабилитационные  консультации, станции  восстановительного  лечения,  организуются  реабилитационные  группы  на  дому,  на  коммунальном  уровне.  К  участию  в  реабилитации,  особенно  на  коммунальном  уровне,  привлекается  местное население. </a:t>
            </a:r>
          </a:p>
          <a:p>
            <a:endParaRPr lang="ru-RU" dirty="0"/>
          </a:p>
        </p:txBody>
      </p:sp>
      <p:pic>
        <p:nvPicPr>
          <p:cNvPr id="4" name="Рисунок 3" descr="2e9042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4786322"/>
            <a:ext cx="2790603" cy="1857364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P_SABST_PRT_Fuzzy Bars B">
  <a:themeElements>
    <a:clrScheme name="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BEBEB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PPP_SABST_PRT_Fuzzy Bars B</Template>
  <TotalTime>67</TotalTime>
  <Words>755</Words>
  <Application>Microsoft Office PowerPoint</Application>
  <PresentationFormat>Экран (4:3)</PresentationFormat>
  <Paragraphs>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Wingdings</vt:lpstr>
      <vt:lpstr>PPP_SABST_PRT_Fuzzy Bars B</vt:lpstr>
      <vt:lpstr>Основы реабилитации</vt:lpstr>
      <vt:lpstr>Определение</vt:lpstr>
      <vt:lpstr>Определение</vt:lpstr>
      <vt:lpstr>Определение</vt:lpstr>
      <vt:lpstr>История вопроса</vt:lpstr>
      <vt:lpstr>Общие понятия</vt:lpstr>
      <vt:lpstr>Основные понятия</vt:lpstr>
      <vt:lpstr>Организация  реабилитации</vt:lpstr>
      <vt:lpstr>Организация  реабилитации</vt:lpstr>
      <vt:lpstr>Принципы  реабилитации</vt:lpstr>
      <vt:lpstr>Виды  реабилитации</vt:lpstr>
      <vt:lpstr>Медицинская  реабилитация</vt:lpstr>
      <vt:lpstr>Медицинская  реабилитация</vt:lpstr>
      <vt:lpstr>Медицинская  реабилитация</vt:lpstr>
      <vt:lpstr>Профессиональная реабилитация</vt:lpstr>
      <vt:lpstr>Социальная  реабилитация</vt:lpstr>
      <vt:lpstr>Социальная  реабилитация</vt:lpstr>
      <vt:lpstr>Психологические  аспекты реабилитации</vt:lpstr>
      <vt:lpstr>Психологические  аспекты реабилитации</vt:lpstr>
      <vt:lpstr>Этапы  реабилитации</vt:lpstr>
      <vt:lpstr>Заключение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реабилитации</dc:title>
  <dc:creator>DNA7 X86</dc:creator>
  <cp:lastModifiedBy>Виталик Виталий</cp:lastModifiedBy>
  <cp:revision>10</cp:revision>
  <dcterms:created xsi:type="dcterms:W3CDTF">2015-09-20T17:29:47Z</dcterms:created>
  <dcterms:modified xsi:type="dcterms:W3CDTF">2025-08-26T15:49:37Z</dcterms:modified>
</cp:coreProperties>
</file>