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74" r:id="rId7"/>
    <p:sldId id="273" r:id="rId8"/>
    <p:sldId id="300" r:id="rId9"/>
    <p:sldId id="275" r:id="rId10"/>
    <p:sldId id="277" r:id="rId11"/>
    <p:sldId id="276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301" r:id="rId20"/>
    <p:sldId id="285" r:id="rId21"/>
    <p:sldId id="286" r:id="rId22"/>
    <p:sldId id="287" r:id="rId23"/>
    <p:sldId id="299" r:id="rId24"/>
    <p:sldId id="288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89" r:id="rId37"/>
    <p:sldId id="292" r:id="rId38"/>
    <p:sldId id="293" r:id="rId39"/>
    <p:sldId id="294" r:id="rId40"/>
    <p:sldId id="295" r:id="rId41"/>
    <p:sldId id="297" r:id="rId42"/>
    <p:sldId id="298" r:id="rId43"/>
    <p:sldId id="296" r:id="rId44"/>
    <p:sldId id="291" r:id="rId45"/>
    <p:sldId id="290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02" r:id="rId58"/>
    <p:sldId id="303" r:id="rId59"/>
    <p:sldId id="315" r:id="rId60"/>
    <p:sldId id="323" r:id="rId61"/>
    <p:sldId id="324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5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334BD"/>
    <a:srgbClr val="6C2589"/>
    <a:srgbClr val="AA1D06"/>
    <a:srgbClr val="836C2D"/>
    <a:srgbClr val="9E8A12"/>
    <a:srgbClr val="BDA515"/>
    <a:srgbClr val="451896"/>
    <a:srgbClr val="27466E"/>
    <a:srgbClr val="7D4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7" d="100"/>
          <a:sy n="77" d="100"/>
        </p:scale>
        <p:origin x="106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италик Виталий" userId="cd6bee697d49b021" providerId="LiveId" clId="{7486622B-CB73-481D-8786-C7068C8DE17E}"/>
    <pc:docChg chg="modSld">
      <pc:chgData name="Виталик Виталий" userId="cd6bee697d49b021" providerId="LiveId" clId="{7486622B-CB73-481D-8786-C7068C8DE17E}" dt="2023-01-27T16:59:43.178" v="1" actId="20577"/>
      <pc:docMkLst>
        <pc:docMk/>
      </pc:docMkLst>
      <pc:sldChg chg="modSp mod">
        <pc:chgData name="Виталик Виталий" userId="cd6bee697d49b021" providerId="LiveId" clId="{7486622B-CB73-481D-8786-C7068C8DE17E}" dt="2023-01-27T16:59:43.178" v="1" actId="20577"/>
        <pc:sldMkLst>
          <pc:docMk/>
          <pc:sldMk cId="0" sldId="261"/>
        </pc:sldMkLst>
        <pc:spChg chg="mod">
          <ac:chgData name="Виталик Виталий" userId="cd6bee697d49b021" providerId="LiveId" clId="{7486622B-CB73-481D-8786-C7068C8DE17E}" dt="2023-01-27T16:59:43.178" v="1" actId="20577"/>
          <ac:spMkLst>
            <pc:docMk/>
            <pc:sldMk cId="0" sldId="261"/>
            <ac:spMk id="3" creationId="{00000000-0000-0000-0000-000000000000}"/>
          </ac:spMkLst>
        </pc:spChg>
      </pc:sldChg>
    </pc:docChg>
  </pc:docChgLst>
  <pc:docChgLst>
    <pc:chgData name="Виталик Виталий" userId="cd6bee697d49b021" providerId="LiveId" clId="{966DF1BB-9628-4FA0-9244-D754384387A8}"/>
    <pc:docChg chg="modSld">
      <pc:chgData name="Виталик Виталий" userId="cd6bee697d49b021" providerId="LiveId" clId="{966DF1BB-9628-4FA0-9244-D754384387A8}" dt="2023-06-05T18:19:31.790" v="1" actId="20577"/>
      <pc:docMkLst>
        <pc:docMk/>
      </pc:docMkLst>
      <pc:sldChg chg="modSp mod">
        <pc:chgData name="Виталик Виталий" userId="cd6bee697d49b021" providerId="LiveId" clId="{966DF1BB-9628-4FA0-9244-D754384387A8}" dt="2023-06-05T18:19:31.790" v="1" actId="20577"/>
        <pc:sldMkLst>
          <pc:docMk/>
          <pc:sldMk cId="0" sldId="323"/>
        </pc:sldMkLst>
        <pc:spChg chg="mod">
          <ac:chgData name="Виталик Виталий" userId="cd6bee697d49b021" providerId="LiveId" clId="{966DF1BB-9628-4FA0-9244-D754384387A8}" dt="2023-06-05T18:19:31.790" v="1" actId="20577"/>
          <ac:spMkLst>
            <pc:docMk/>
            <pc:sldMk cId="0" sldId="323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114800"/>
            <a:ext cx="7315200" cy="10668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257800"/>
            <a:ext cx="7315200" cy="609600"/>
          </a:xfrm>
        </p:spPr>
        <p:txBody>
          <a:bodyPr/>
          <a:lstStyle>
            <a:lvl1pPr marL="0" indent="0">
              <a:buFontTx/>
              <a:buNone/>
              <a:defRPr sz="2600"/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F9DFBB0B-1122-4953-8568-E2C27856B652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A9466-8D45-4EFB-8816-5DE3E5B0716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6001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600700" y="33338"/>
            <a:ext cx="1790700" cy="65198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33338"/>
            <a:ext cx="5219700" cy="65198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538AC-889B-4030-BDBB-408DCBDC432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7184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646F6-98FF-42B5-9B2F-B24B8EBB7EC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0188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83518-52C7-438F-BD77-B0344F12DE8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7675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3505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86200" y="1295400"/>
            <a:ext cx="3505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8A952-AAE2-466B-92DC-368168135C7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0627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1D20D-6F1C-482C-BB1E-A71A01F13DE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4047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4E926-4FED-4E27-B2B5-3CDC44730B4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8658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BBA38-5388-45AB-B643-4E3931C397C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1431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EB1B8-4CF2-4C8A-8AC5-07C3C960413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49589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2199E-13CB-4161-9DAF-5CAE26D520A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981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3338"/>
            <a:ext cx="7162800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7162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133515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33515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5532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133515"/>
                </a:solidFill>
              </a:defRPr>
            </a:lvl1pPr>
          </a:lstStyle>
          <a:p>
            <a:fld id="{02EE1F07-D4B1-4199-ACFB-B0A95E2E2C57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13351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133515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133515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13351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3351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3351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3351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3351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33515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3071810"/>
            <a:ext cx="7243762" cy="185261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451896"/>
                </a:solidFill>
                <a:latin typeface="Times New Roman" pitchFamily="18" charset="0"/>
                <a:cs typeface="Times New Roman" pitchFamily="18" charset="0"/>
              </a:rPr>
              <a:t>Психологические аспекты реабилитации</a:t>
            </a:r>
            <a:br>
              <a:rPr lang="ru-RU" dirty="0">
                <a:solidFill>
                  <a:srgbClr val="45189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451896"/>
                </a:solidFill>
                <a:latin typeface="Times New Roman" pitchFamily="18" charset="0"/>
                <a:cs typeface="Times New Roman" pitchFamily="18" charset="0"/>
              </a:rPr>
              <a:t>в наркологии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5357826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Доцент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кафедры неврологии, психиатрии, мануальной медицины и медицинской реабилитации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ИНМФО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ВолгГМУ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к.м.н. Ростовщиков В.В.</a:t>
            </a:r>
          </a:p>
        </p:txBody>
      </p:sp>
      <p:pic>
        <p:nvPicPr>
          <p:cNvPr id="12" name="Рисунок 11" descr="psihologiya-lichnos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42852"/>
            <a:ext cx="4357686" cy="2905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1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MMPI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7162800" cy="5257800"/>
          </a:xfrm>
        </p:spPr>
        <p:txBody>
          <a:bodyPr/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Опросник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состоит из 550 утверждений, образующих 10 основных диагностических шкал. На каждое из утверждений обследуемые (лица в возрасте от 16 лет и старше с коэффициентом интеллекта не ниже 80) должны дать ответ: «верно», «неверно», «не могу сказать». Ответ, совпадающий с «ключом», оценивается в один балл.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Возможны различные варианты предъявления утверждений, обычно это делается с помощью карточек, которые обследуемый раскладывает на три группы в соответствии со своим ответом. </a:t>
            </a:r>
          </a:p>
          <a:p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MMPI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7162800" cy="5257800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Полученные данные заносятся в стандартный регистрационный бланк, в котором отмечаются также сведения об обследуемом и время, затраченное на раскладку карточек. Завершается обследование построением «профиля личности», который вычерчивается на специальных бланках (отдельно для мужчин и женщин), где балльные оценки переводятся в стандартные, т. н. Т-оценки со средним значением 50 и стандартным отклонением 10.</a:t>
            </a:r>
          </a:p>
        </p:txBody>
      </p:sp>
      <p:pic>
        <p:nvPicPr>
          <p:cNvPr id="5" name="Рисунок 4" descr="profi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4071942"/>
            <a:ext cx="3643338" cy="2677905"/>
          </a:xfrm>
          <a:prstGeom prst="rect">
            <a:avLst/>
          </a:prstGeom>
        </p:spPr>
      </p:pic>
      <p:pic>
        <p:nvPicPr>
          <p:cNvPr id="6" name="Рисунок 5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Розенцвейга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7162800" cy="5257800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Методика предназначена для исследования реакций на неудачу и способов выхода из ситуаций, препятствующих деятельности или удовлетворению потребностей личности.</a:t>
            </a:r>
          </a:p>
        </p:txBody>
      </p:sp>
      <p:pic>
        <p:nvPicPr>
          <p:cNvPr id="6" name="Рисунок 5" descr="image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286124"/>
            <a:ext cx="2571768" cy="3473474"/>
          </a:xfrm>
          <a:prstGeom prst="rect">
            <a:avLst/>
          </a:prstGeom>
        </p:spPr>
      </p:pic>
      <p:pic>
        <p:nvPicPr>
          <p:cNvPr id="8" name="Рисунок 7" descr="128095_53083cfdde8fe53083cfdde93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643314"/>
            <a:ext cx="3230598" cy="3057530"/>
          </a:xfrm>
          <a:prstGeom prst="rect">
            <a:avLst/>
          </a:prstGeom>
        </p:spPr>
      </p:pic>
      <p:pic>
        <p:nvPicPr>
          <p:cNvPr id="7" name="Рисунок 6" descr="12078-gerb_volgg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Розенцвейга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7162800" cy="5257800"/>
          </a:xfrm>
        </p:spPr>
        <p:txBody>
          <a:bodyPr/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Материал теста состоит из серии 24 рисунков, представляющих каждого из персонажей во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фрустрационной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ситуации. На каждом рисунке слева персонаж представлен во время произнесения слов, описывающих фрустрации другого индивида или его собственную. Персонаж справа имеет над собой пустой квадрат, в который должен вписать свой ответ, свои слова. Черты и мимика персонажей устранены из рисунка, чтобы способствовать идентификации этих черт (проективно). </a:t>
            </a:r>
          </a:p>
          <a:p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Розенцвейга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7162800" cy="5257800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Протоколируется общее время теста. Когда испытание заканчивается, приступают к опросу. Субъекта просят прочесть один за другим его ответы, и экспериментатор подчеркивает особенности, например, интонации голоса, которые позволяют интерпретировать ответы согласно системе оценок. Если ответ короток или относится к очень редким, экспериментатор должен в процессе опроса уяснить его смысл.</a:t>
            </a:r>
          </a:p>
          <a:p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  <a:b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Сонди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7162800" cy="5257800"/>
          </a:xfrm>
        </p:spPr>
        <p:txBody>
          <a:bodyPr/>
          <a:lstStyle/>
          <a:p>
            <a:r>
              <a:rPr lang="ru-RU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Сонди</a:t>
            </a:r>
            <a:r>
              <a:rPr lang="ru-RU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базируется на положении, что типологически разные личностные структуры могут быть представлены сочетаниями 8-ми основных влечений. Каждое из них в зависимости от формализованных показателей выявляет с помощью теста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Сонди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ту или иную патологию или проблему обследуемой личности. </a:t>
            </a:r>
          </a:p>
        </p:txBody>
      </p:sp>
      <p:pic>
        <p:nvPicPr>
          <p:cNvPr id="4" name="Рисунок 3" descr="485-f1315bb5a21319912f941c8f926018e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5000636"/>
            <a:ext cx="2786046" cy="1857364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Сонди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7162800" cy="5257800"/>
          </a:xfrm>
        </p:spPr>
        <p:txBody>
          <a:bodyPr/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Стимульный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материал состоит из 48 стандартных карточек с портретами людей с психическими рас­стройствами (гомосексуализм, садизм, эпилепсия, истерия,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кататоническая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форма шизофрении, параноидная шизофрения, депрессия, мания). Карточки-портреты разделены на шесть серий по восемь штук (по одному портрету от каждой категории больных). Обследуемому предлагается во всех сериях портретов выбрать по два наиболее и наименее понравившихся.</a:t>
            </a:r>
          </a:p>
          <a:p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Сонди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7162800" cy="5257800"/>
          </a:xfrm>
        </p:spPr>
        <p:txBody>
          <a:bodyPr/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Основное психодиагностическое обследование влечений состоит из двух частей. Первая его часть заключается в выборе две­надцати симпатичных и двенадцати несимпатичных портретов, она диагностирует те импульсивные влечения и эго-функции, которые благодаря своей эпизодической актуальности выходят на передний план личности. Эта часть эксперимента называется «первым заходом», а профиль «первого захода» называется «про­филем переднего плана» (ППП). Таким образом, для диагности­ки первого захода используются 24 портрета из 48 предложенных.</a:t>
            </a:r>
          </a:p>
          <a:p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Сонди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7162800" cy="5257800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Вторая часть обследования состоит из выбора тех 24 портретов, которые остались невыбранными в первом заходе. По результатам второй части составляется вывод об импульсах влечений той части личности, которая осталась на заднем плане (т.н. профиль заднего плана).</a:t>
            </a:r>
          </a:p>
          <a:p>
            <a:endParaRPr lang="ru-RU" dirty="0"/>
          </a:p>
        </p:txBody>
      </p:sp>
      <p:pic>
        <p:nvPicPr>
          <p:cNvPr id="4" name="Рисунок 3" descr="testirovanie-kandidat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4643446"/>
            <a:ext cx="2587752" cy="1722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ondi1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857620" y="1"/>
            <a:ext cx="5286380" cy="2799456"/>
          </a:xfrm>
        </p:spPr>
      </p:pic>
      <p:pic>
        <p:nvPicPr>
          <p:cNvPr id="5" name="Рисунок 4" descr="sondi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5370"/>
            <a:ext cx="5579404" cy="2992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3108" y="3000372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sz="5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Сонди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2078-gerb_volgg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162800" cy="118586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7162800" cy="5257800"/>
          </a:xfrm>
        </p:spPr>
        <p:txBody>
          <a:bodyPr/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Психотерапия 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психокоррекция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проводится на  всех этапах реабилитации.</a:t>
            </a:r>
          </a:p>
          <a:p>
            <a:pPr algn="ctr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Основные ее направления:</a:t>
            </a:r>
          </a:p>
          <a:p>
            <a:pPr>
              <a:buFontTx/>
              <a:buChar char="-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смягчение личностных и поведенческих расстройств;</a:t>
            </a:r>
          </a:p>
          <a:p>
            <a:pPr>
              <a:buFontTx/>
              <a:buChar char="-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усиление мотивации на участие в реабилитации и отказ от употребления ПАВ; </a:t>
            </a:r>
          </a:p>
        </p:txBody>
      </p:sp>
      <p:pic>
        <p:nvPicPr>
          <p:cNvPr id="5" name="Рисунок 4" descr="reabilitac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4214818"/>
            <a:ext cx="3883990" cy="2400306"/>
          </a:xfrm>
          <a:prstGeom prst="rect">
            <a:avLst/>
          </a:prstGeom>
        </p:spPr>
      </p:pic>
      <p:pic>
        <p:nvPicPr>
          <p:cNvPr id="6" name="Рисунок 5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Люшера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57298"/>
            <a:ext cx="7162800" cy="5257800"/>
          </a:xfrm>
        </p:spPr>
        <p:txBody>
          <a:bodyPr/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Полный вариант цветового теста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Люшера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(«Клинический цветовой тест») состоит из восьми цветовых таблиц, укороченный – из таблицы 8-ми цветов.</a:t>
            </a:r>
          </a:p>
        </p:txBody>
      </p:sp>
      <p:pic>
        <p:nvPicPr>
          <p:cNvPr id="4" name="Рисунок 3" descr="12831305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019307"/>
            <a:ext cx="5715040" cy="3838693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Люшера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7162800" cy="5257800"/>
          </a:xfrm>
        </p:spPr>
        <p:txBody>
          <a:bodyPr/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Сама процедура тестирования состоит в упорядочивании цветов испытуемым по степени их субъективной приятности. Тестирование проводится при естественном освещении, однако недопустимо воздействие на таблицу цветов прямого солнечного света. Инструкция предусматривает просьбу отвлечься от ассоциаций, связанных с модой, традициями, общепринятыми вкусами и постараться выбирать цвета только исходя из своего личного отношения.</a:t>
            </a:r>
          </a:p>
          <a:p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Люшера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7162800" cy="5257800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Поскольку выбор цвета основан на бессознательных процессах, он указывает на то, каков человек на самом деле, а не на то, каким он себя представляет или каким бы он хотел быть, как это часто случается при использовании опросных методов.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 descr="7749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857628"/>
            <a:ext cx="6667500" cy="2781300"/>
          </a:xfrm>
          <a:prstGeom prst="rect">
            <a:avLst/>
          </a:prstGeom>
        </p:spPr>
      </p:pic>
      <p:pic>
        <p:nvPicPr>
          <p:cNvPr id="6" name="Рисунок 5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Люшера</a:t>
            </a:r>
            <a:endParaRPr lang="ru-RU" sz="2800" dirty="0"/>
          </a:p>
        </p:txBody>
      </p:sp>
      <p:pic>
        <p:nvPicPr>
          <p:cNvPr id="4" name="Содержимое 3" descr="test-lushera-tabliz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74" y="1357298"/>
            <a:ext cx="7436165" cy="5500702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Люшера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7162800" cy="5257800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Результаты цветовой диагностики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Люшера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позволяют произвести индивидуальную оценку и дать профессиональные рекомендации о том, как можно избежать психологического стресса и физиологических симптомов, к которым он приводит. Кроме того, тест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Люшера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предоставляет дополнительную информацию для психотерапии.</a:t>
            </a:r>
          </a:p>
          <a:p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162800" cy="1185862"/>
          </a:xfrm>
        </p:spPr>
        <p:txBody>
          <a:bodyPr/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Преморбидные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типы личности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7162800" cy="5257800"/>
          </a:xfrm>
        </p:spPr>
        <p:txBody>
          <a:bodyPr/>
          <a:lstStyle/>
          <a:p>
            <a:r>
              <a:rPr lang="ru-RU" sz="2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Гипертимный</a:t>
            </a:r>
            <a:r>
              <a:rPr lang="ru-RU" sz="2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тип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личности отличается, как правило, повышенным настроением, высоким жизненным тонусом, активностью.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Гипертимы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тяготятся одиночеством и вынужденным бездельем, но стремятся к самостоятельности и независимости.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то же время больные плохо переносят жесткую дисциплину и регламентированный режим; интересуясь новым, они часто не доводят начатое дело до конца.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Это, как правило, лидеры. Злоупотребляют ПАВ, не задумываясь, часто с целью утвердиться в компании.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162800" cy="1185862"/>
          </a:xfrm>
        </p:spPr>
        <p:txBody>
          <a:bodyPr/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Гипертимный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личности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5500726" cy="5257800"/>
          </a:xfrm>
        </p:spPr>
        <p:txBody>
          <a:bodyPr/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Как правило,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гипертимам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не нравятся транквилизаторы и снотворные средства.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Чаще употребляют гашиш или стимуляторы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Но среди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гипертимов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также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могут встречаться алкоголики.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Алкоголизация также является 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целью самоутвердиться в социуме.</a:t>
            </a:r>
          </a:p>
        </p:txBody>
      </p:sp>
      <p:pic>
        <p:nvPicPr>
          <p:cNvPr id="4" name="Рисунок 3" descr="493jlgo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500306"/>
            <a:ext cx="384466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6605614" cy="121920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Циклоидный 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личности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7162800" cy="5257800"/>
          </a:xfrm>
        </p:spPr>
        <p:txBody>
          <a:bodyPr/>
          <a:lstStyle/>
          <a:p>
            <a:r>
              <a:rPr lang="ru-RU" sz="2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Циклоидный тип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Характеризуется сменой периодов подъема и спада настроения и тонуса, во время которых у больных отмечается вялость, упадок сил, снижение работоспособности. Они становятся при этом малообщительными и бездеятельными.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Как правило, до подросткового возраста преобладает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гипертимность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Отмечается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фазность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состояний, не связанная с внешними факторами.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момент депрессивных фаз возможно злоупотребление ПАВ.</a:t>
            </a:r>
          </a:p>
        </p:txBody>
      </p:sp>
      <p:pic>
        <p:nvPicPr>
          <p:cNvPr id="4" name="Рисунок 3" descr="лабильнос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365" y="0"/>
            <a:ext cx="2438635" cy="1624027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Эмоционально-лабильный 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личности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7162800" cy="5257800"/>
          </a:xfrm>
        </p:spPr>
        <p:txBody>
          <a:bodyPr/>
          <a:lstStyle/>
          <a:p>
            <a:r>
              <a:rPr lang="ru-RU" sz="2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Эмоционально-лабильный тип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характеризуется крайней изменчивостью настроения,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но отсутствует четкая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фазность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Смена настроения обусловлена экзогенными причинами.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Обращает на себя внимание несоответствие повода для веселья или печали выраженности эмоциональной реакции.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Такие люди склонны к психогенными невротическим реакциям.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3025__630x421_106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8809" y="0"/>
            <a:ext cx="2145191" cy="1433532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162800" cy="118586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Сенситивный 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личности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7162800" cy="5257800"/>
          </a:xfrm>
        </p:spPr>
        <p:txBody>
          <a:bodyPr/>
          <a:lstStyle/>
          <a:p>
            <a:r>
              <a:rPr lang="ru-RU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Сенситивный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(тревожный, боязливый) тип личности отличается большой впечатлительностью, чувством собственной неполноценности. Как правило, такие люди среди посторонних или в незнакомой обстановке робки и застенчивы, общительны с теми, к кому привыкли.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Часто злоупотребление ПАВ связано с попыткой компенсации личностных особенностей (снятие тревоги, раскрепощение и т.д.)</a:t>
            </a:r>
          </a:p>
        </p:txBody>
      </p:sp>
      <p:pic>
        <p:nvPicPr>
          <p:cNvPr id="4" name="Рисунок 3" descr="preodolevaem-robost-i-zastenchivost-det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0" y="0"/>
            <a:ext cx="2381250" cy="1590675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162800" cy="118586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7162800" cy="5257800"/>
          </a:xfrm>
        </p:spPr>
        <p:txBody>
          <a:bodyPr/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 Повышение качества жизни, нормативных уровней притязаний, восстановление эмоциональной адекватности и развитие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резильентности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 — способности с  достоинством преодолевать жизненные трудности, строить нормальную полноценную жизнь в реальных условиях, при наличии самых разнообразных жизненных проблем.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Тестирование_психологическ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4881572"/>
            <a:ext cx="3388162" cy="1976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Психастенический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личности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7162800" cy="5257800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Психастенические черты проявляются с 7-10 лет.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Нерешительность, склонность к сомнениям, опасениям, навязчивости – основные черты психастеника.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Возможные конфликты и неприятности волнуют психастеника значительно больше, чем реально происшедшие.</a:t>
            </a:r>
          </a:p>
        </p:txBody>
      </p:sp>
      <p:pic>
        <p:nvPicPr>
          <p:cNvPr id="4" name="Рисунок 3" descr="kompleksyi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4196276"/>
            <a:ext cx="5076834" cy="2661724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162800" cy="118586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Психастенический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тип личности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7162800" cy="5257800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Часто развиваются ритуалы с пониманием их нелепости.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Типичная форма реагирования на конфликтную ситуацию (истинную или потенциальную) - не предпринимает никаких попыток достигнуть цели, иногда активно уходит от решения своих проблем.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Считается, что их поведение является своеобразным «иммунитетом» против сомнительных контактов.</a:t>
            </a:r>
          </a:p>
          <a:p>
            <a:endParaRPr lang="ru-RU" dirty="0"/>
          </a:p>
        </p:txBody>
      </p:sp>
      <p:pic>
        <p:nvPicPr>
          <p:cNvPr id="4" name="Рисунок 3" descr="TrAnP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4214818"/>
            <a:ext cx="3032126" cy="2339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Шизоидный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личности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7162800" cy="5257800"/>
          </a:xfrm>
        </p:spPr>
        <p:txBody>
          <a:bodyPr/>
          <a:lstStyle/>
          <a:p>
            <a:r>
              <a:rPr lang="ru-RU" sz="2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Шизоидный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интровертированный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тип личности характеризуется замкнутостью, формальные контакты, как правило, не затруднены, зато непосильной задачей часто оказываются эмоциональные контакты. Замкнутость, сочетаясь с внешней сдержанностью и холодностью, проявляется в неумении откликнуться на радость, печаль или опасения другого человека, в недостатке сопереживания.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Часто мотивом употребления ПАВ является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потенциирование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творческих возможностей, философские устремления.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Под влиянием гашиша шизоидные черты характера усиливаются.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6552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0"/>
            <a:ext cx="1928794" cy="184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162800" cy="1185862"/>
          </a:xfrm>
        </p:spPr>
        <p:txBody>
          <a:bodyPr/>
          <a:lstStyle/>
          <a:p>
            <a:pPr algn="ctr"/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Эпилептоидный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тип личности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7162800" cy="5257800"/>
          </a:xfrm>
        </p:spPr>
        <p:txBody>
          <a:bodyPr/>
          <a:lstStyle/>
          <a:p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Эпилептоидные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черты группируются вокруг двух полюсов: с одной стороны, взрывчатость, жестокость, значительная сила инстинктивных влечений; с другой – педантизм, аккуратность, вязкость и ригидность.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Отвергают гашиш,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психостимуляторы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Начинают сразу с опиатов, барбитуратов, транквилизаторов.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Патологическое влечение отличается значительной силой.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pilepto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4786322"/>
            <a:ext cx="2487993" cy="1924048"/>
          </a:xfrm>
          <a:prstGeom prst="rect">
            <a:avLst/>
          </a:prstGeom>
        </p:spPr>
      </p:pic>
      <p:pic>
        <p:nvPicPr>
          <p:cNvPr id="5" name="Рисунок 4" descr="загружен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0"/>
            <a:ext cx="2428860" cy="1214430"/>
          </a:xfrm>
          <a:prstGeom prst="rect">
            <a:avLst/>
          </a:prstGeom>
        </p:spPr>
      </p:pic>
      <p:pic>
        <p:nvPicPr>
          <p:cNvPr id="6" name="Рисунок 5" descr="12078-gerb_volgg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162800" cy="1185862"/>
          </a:xfrm>
        </p:spPr>
        <p:txBody>
          <a:bodyPr/>
          <a:lstStyle/>
          <a:p>
            <a:pPr algn="ctr"/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Истероидный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тип личности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7162800" cy="5257800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Характерные черты: эгоцентризм, стремление быть в центре внимания,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демонстративность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поведения, выраженная эмоциональная неустойчивость.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Важные черты: внушаемость, лживость, склонность к фантазированию. Лживость особая – часто сам верит в то, что говорит.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агравировать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наркотизм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чтобы показать себя «своим» человеком в группе наркоманов.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Легко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мимикрирует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muzhskaya-ister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4500570"/>
            <a:ext cx="3268074" cy="2177040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Неустойчивый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личности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Речь идет о неустойчивости воли.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Обращают внимание: высокая двигательная активность, непоседливость, отсутствует способность к целенаправленной деятельности, что наиболее проявляется с началом школы.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Присущ гедонизм – неудержимая тяга к удовольствиям и наслаждениям.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Является наиболее неблагоприятным типом в плане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аддикций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988010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4143380"/>
            <a:ext cx="3234279" cy="2428868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Характерные черты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зависимой (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аддиктивной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личности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00200"/>
            <a:ext cx="7162800" cy="5257800"/>
          </a:xfrm>
        </p:spPr>
        <p:txBody>
          <a:bodyPr/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Поведение зависимых личностей характеризует ряд основных общих особенностей:</a:t>
            </a:r>
          </a:p>
          <a:p>
            <a:r>
              <a:rPr lang="ru-RU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Сниженная переносимость трудностей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обуславливается наличием гедонистической установки (стремлением к немедленному получению удовольствия, удовлетворению своих желаний).</a:t>
            </a:r>
          </a:p>
          <a:p>
            <a:pPr>
              <a:buNone/>
            </a:pPr>
            <a:endParaRPr lang="ru-RU" sz="2200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  <p:pic>
        <p:nvPicPr>
          <p:cNvPr id="5" name="Рисунок 4" descr="01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4500570"/>
            <a:ext cx="3000375" cy="20478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162800" cy="118586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Характерные черты 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зависимой личности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7162800" cy="5257800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желания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аддиктов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удовлетворяются, они реагируют либо вспышками негативных эмоций, либо уходом от появившихся проблем. Это сочетается с повышенной обидчивостью, подозрительностью, что влечет за собой частые конфликты.</a:t>
            </a:r>
          </a:p>
          <a:p>
            <a:endParaRPr lang="ru-RU" dirty="0"/>
          </a:p>
        </p:txBody>
      </p:sp>
      <p:pic>
        <p:nvPicPr>
          <p:cNvPr id="4" name="Рисунок 3" descr="лекция-гнев-300x2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4429132"/>
            <a:ext cx="2857500" cy="2028825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162800" cy="118586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Характерные черты 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зависимой личности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7162800" cy="5257800"/>
          </a:xfrm>
        </p:spPr>
        <p:txBody>
          <a:bodyPr/>
          <a:lstStyle/>
          <a:p>
            <a:r>
              <a:rPr lang="ru-RU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Скрытый комплекс неполноценности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находит свое отражение “в частых сменах настроения, неуверенности, избегании ситуаций, в которых их способности могут быть объективно проверенными”</a:t>
            </a:r>
          </a:p>
          <a:p>
            <a:endParaRPr lang="ru-RU" dirty="0"/>
          </a:p>
        </p:txBody>
      </p:sp>
      <p:pic>
        <p:nvPicPr>
          <p:cNvPr id="5" name="Рисунок 4" descr="inblog-193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4000504"/>
            <a:ext cx="5000628" cy="2500314"/>
          </a:xfrm>
          <a:prstGeom prst="rect">
            <a:avLst/>
          </a:prstGeom>
        </p:spPr>
      </p:pic>
      <p:pic>
        <p:nvPicPr>
          <p:cNvPr id="6" name="Рисунок 5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162800" cy="118586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Характерные черты 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зависимой личности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0"/>
            <a:ext cx="7162800" cy="5257800"/>
          </a:xfrm>
        </p:spPr>
        <p:txBody>
          <a:bodyPr/>
          <a:lstStyle/>
          <a:p>
            <a:r>
              <a:rPr lang="ru-RU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Поверхностный характер </a:t>
            </a:r>
            <a:r>
              <a:rPr lang="ru-RU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социабельности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и ее ограниченность во времени сочетаются с обостренным стремлением произвести на окружающих положительное впечатление. 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Алкогольные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аддикты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например, производят иногда впечатление своим специфическим юмором на алкогольную тематику, рассказами о своих похождениях, приукрашивая свои рассказы деталями, не имеющими никакого отношения к действительности. Особенно хорошо это проявляется при групповом принятии алкоголя. “В то же время общение на “длинную” дистанцию с ними затруднено, неинтересно.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Понятие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психодиагностики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7162800" cy="5257800"/>
          </a:xfrm>
        </p:spPr>
        <p:txBody>
          <a:bodyPr/>
          <a:lstStyle/>
          <a:p>
            <a:r>
              <a:rPr lang="ru-RU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Психодиагностика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 — это оценка психических свойств, состояний личности, особенностей психических процессов и перспектив развития на основе существующих норм при помощи психодиагностических методик. Результаты, полученные в ходе психодиагностических исследований, являются основой для формирования индивидуальных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психокоррекционных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мероприятий.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0"/>
            <a:ext cx="1571604" cy="1428736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162800" cy="118586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Характерные черты 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зависимой личности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14488"/>
            <a:ext cx="7162800" cy="5257800"/>
          </a:xfrm>
        </p:spPr>
        <p:txBody>
          <a:bodyPr/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Аддикты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скучные, однообразные люди в повседневной жизни. Отношения с ними поверхностны, к глубоким положительным эмоциональным отношениям они не способны и избегают ситуаций, связанных с ними”.</a:t>
            </a:r>
          </a:p>
        </p:txBody>
      </p:sp>
      <p:pic>
        <p:nvPicPr>
          <p:cNvPr id="4" name="Рисунок 3" descr="pohmel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857628"/>
            <a:ext cx="3143272" cy="2357454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162800" cy="118586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Характерные черты 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зависимой личности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7162800" cy="5257800"/>
          </a:xfrm>
        </p:spPr>
        <p:txBody>
          <a:bodyPr/>
          <a:lstStyle/>
          <a:p>
            <a:r>
              <a:rPr lang="ru-RU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Стремление говорить неправду</a:t>
            </a:r>
            <a:r>
              <a:rPr lang="ru-RU" sz="2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Зависимые личности часто не сдерживают своих обещаний, отличаются необязательностью, несоблюдением договоров. Лживость наркоманов имеет первой причиной страх перед последствиями правдивого признания, второй – непроизвольное следование привычному "лживому" стереотипу поведения.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лож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4143380"/>
            <a:ext cx="4271954" cy="2401787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162800" cy="118586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Характерные черты 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зависимой личности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7162800" cy="5257800"/>
          </a:xfrm>
        </p:spPr>
        <p:txBody>
          <a:bodyPr/>
          <a:lstStyle/>
          <a:p>
            <a:r>
              <a:rPr lang="ru-RU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Необязательность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наркоманов – другая, отдельная от лживости характеристика личности, связанная именно с неспособностью и нежеланием переносить какие бы то ни было трудности, то есть гедонистической установкой.</a:t>
            </a:r>
          </a:p>
        </p:txBody>
      </p:sp>
      <p:pic>
        <p:nvPicPr>
          <p:cNvPr id="4" name="Рисунок 3" descr="111731_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4214818"/>
            <a:ext cx="3286148" cy="2300303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Характерные черты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зависимой личности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7162800" cy="5257800"/>
          </a:xfrm>
        </p:spPr>
        <p:txBody>
          <a:bodyPr/>
          <a:lstStyle/>
          <a:p>
            <a:r>
              <a:rPr lang="ru-RU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Стремление обвинять невиновных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(даже если известно, что человек на самом деле не виноват).</a:t>
            </a:r>
          </a:p>
          <a:p>
            <a:r>
              <a:rPr lang="ru-RU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Уход от ответственности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принятии решений и взваливание ее на других, поиск оправдательных аргументов в нужный момент.</a:t>
            </a:r>
          </a:p>
          <a:p>
            <a:r>
              <a:rPr lang="ru-RU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Стереотипность, повторяемость поведения.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Сложивший стереотип поведения легко предсказуем, но его трудно изменить.</a:t>
            </a:r>
          </a:p>
          <a:p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162800" cy="118586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Характерные черты 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зависимой личности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7162800" cy="5257800"/>
          </a:xfrm>
        </p:spPr>
        <p:txBody>
          <a:bodyPr/>
          <a:lstStyle/>
          <a:p>
            <a:r>
              <a:rPr lang="ru-RU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Зависимость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проявляется в виде подчинения влиянию других людей 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аддиктивной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направленностью. Иногда наблюдается пассивность, отсутствие самостоятельности, стремление к получению поддержки.</a:t>
            </a:r>
          </a:p>
          <a:p>
            <a:endParaRPr lang="ru-RU" dirty="0"/>
          </a:p>
        </p:txBody>
      </p:sp>
      <p:pic>
        <p:nvPicPr>
          <p:cNvPr id="4" name="Рисунок 3" descr="test-vedomy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4357694"/>
            <a:ext cx="3714776" cy="2190765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162800" cy="118586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Характерные черты 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зависимой личности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0"/>
            <a:ext cx="7162800" cy="5257800"/>
          </a:xfrm>
        </p:spPr>
        <p:txBody>
          <a:bodyPr/>
          <a:lstStyle/>
          <a:p>
            <a:r>
              <a:rPr lang="ru-RU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Тревожность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у зависимых людей тесно связана с комплексом неполноценности, зависимости. Особенность состоит в том, что в кризисных ситуациях тревожность может отступать на второй план, в то время как в обычной жизни она может возникать без видимых причин или при событиях, не являющихся действительным поводом для переживаний.</a:t>
            </a:r>
          </a:p>
          <a:p>
            <a:endParaRPr lang="ru-RU" dirty="0"/>
          </a:p>
        </p:txBody>
      </p:sp>
      <p:pic>
        <p:nvPicPr>
          <p:cNvPr id="4" name="Рисунок 3" descr="kompleks-nepolnotsennos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4446355"/>
            <a:ext cx="4262442" cy="241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Психологические защиты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наркологического больного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7162800" cy="5257800"/>
          </a:xfrm>
        </p:spPr>
        <p:txBody>
          <a:bodyPr/>
          <a:lstStyle/>
          <a:p>
            <a:r>
              <a:rPr lang="ru-RU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Психологическая защита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неосознаваемые психологические процессы, направленные на то, чтобы уменьшить действие психической травмы.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повседневной жизни психологические защиты могут иметь и позитивную направленность, но есть ряд защит, которые в наркологической практике способствуют развитию заболевания, без преодоления которых невозможно проведение психотерапии.</a:t>
            </a:r>
          </a:p>
        </p:txBody>
      </p:sp>
      <p:pic>
        <p:nvPicPr>
          <p:cNvPr id="4" name="Рисунок 3" descr="dnu0r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181" y="0"/>
            <a:ext cx="2424819" cy="1502931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7162800" cy="118586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психологических 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 в наркологии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7162800" cy="5257800"/>
          </a:xfrm>
        </p:spPr>
        <p:txBody>
          <a:bodyPr/>
          <a:lstStyle/>
          <a:p>
            <a:r>
              <a:rPr lang="ru-RU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Вытеснение</a:t>
            </a:r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– форма психологической защиты, при которой психотравмирующий фактор исчезает из сознания, вытесняясь в бессознательное.</a:t>
            </a:r>
          </a:p>
          <a:p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Вытесняются некоторые факты личной жизни, когда индивид проявил себя не с лучшей стороны, некоторые желания, стремления, отрицательные черты характера, враждебность к близким и т.д.</a:t>
            </a:r>
          </a:p>
        </p:txBody>
      </p:sp>
      <p:pic>
        <p:nvPicPr>
          <p:cNvPr id="4" name="Рисунок 3" descr="RatsioHsi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0"/>
            <a:ext cx="1828800" cy="1219200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психологических защит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наркологии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00240"/>
            <a:ext cx="7162800" cy="5257800"/>
          </a:xfrm>
        </p:spPr>
        <p:txBody>
          <a:bodyPr/>
          <a:lstStyle/>
          <a:p>
            <a:r>
              <a:rPr lang="ru-RU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 наркологической практике больной вытесняет все отрицательное, что связано с алкоголизацией или наркотизацией. Поэтому все вытесненное необходимо вернуть теми или иными путями в сознание и осмыслить этот материал.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Чем больше вытесняется в бессознательное, чем хуже человек себя знает, тем менее он ориентирован, тем чаще жизнь его будет заходить в тупик.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Хорни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(«Познай самого себя») полагала одной из важнейших задач психотерапевта познакомить пациента с одним странным незнакомцем – с самим собой.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психологических защит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наркологии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7162800" cy="5257800"/>
          </a:xfrm>
        </p:spPr>
        <p:txBody>
          <a:bodyPr/>
          <a:lstStyle/>
          <a:p>
            <a:r>
              <a:rPr lang="ru-RU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Проекция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форма психологической защиты, при которой неосознаваемые личностные качества, потребности, влечения проецируются на другие объекты.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Все, что связано с выпивкой, - адаптивные поступки, реакции, отношения, он приписывает людям из окружения, другим членам его микросреды, общества в целом.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Алкоголик часто считает соседа «сильно пьющим», хотя сам пьет больше него.</a:t>
            </a:r>
          </a:p>
        </p:txBody>
      </p:sp>
      <p:pic>
        <p:nvPicPr>
          <p:cNvPr id="4" name="Рисунок 3" descr="4c36f8d5de57bca89c3322171170f6f0_cropped_680x580_watermark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4429132"/>
            <a:ext cx="2714644" cy="2315431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психодиагностические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личностные методики, применяемые в наркологии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7162800" cy="52578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Методика диагностики самооценки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Дембо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-Рубинштейн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MMPI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Тест Розенцвейга;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Люшера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sihologicheskoe testirovani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786058"/>
            <a:ext cx="2857500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психологических защит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наркологии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7162800" cy="5257800"/>
          </a:xfrm>
        </p:spPr>
        <p:txBody>
          <a:bodyPr/>
          <a:lstStyle/>
          <a:p>
            <a:r>
              <a:rPr lang="ru-RU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Рационализация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это апелляция к пониманию со стороны родных, близких, врача или других людей, которые могут осуждать его поступки, его репутацию, с целью защитить свое «я», поддержать свой имидж на нужном уровне.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«Пью, потому что я - тонко чувствующий несправедливость человек, страдающий от того, что мир жесток» и.т.д.</a:t>
            </a:r>
          </a:p>
        </p:txBody>
      </p:sp>
      <p:pic>
        <p:nvPicPr>
          <p:cNvPr id="4" name="Рисунок 3" descr="84221580963468fda4675194d4ec50f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4143380"/>
            <a:ext cx="2428875" cy="2085975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психологических защит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наркологии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7162800" cy="5257800"/>
          </a:xfrm>
        </p:spPr>
        <p:txBody>
          <a:bodyPr/>
          <a:lstStyle/>
          <a:p>
            <a:r>
              <a:rPr lang="ru-RU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Низведение (девальвация)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все, что могло бы как-то заставить больного взяться за ум, задуматься над своей жизнью, что является более важным, ценным с точки зрения общечеловеческого, общепринятого, чем выпивка, жизнь в состоянии опьянения, низводится, лишается смысла и ценности.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Сюда же может быть включен такой механизм психологической защиты, как </a:t>
            </a:r>
            <a:r>
              <a:rPr lang="ru-RU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изоляция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т.е. потеря эмоциональной насыщенности, окраски фактов, событий, явлений, преобладание голой логики.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Крайняя выраженность изоляции – </a:t>
            </a:r>
            <a:r>
              <a:rPr lang="ru-RU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резонерство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больных с алкогольной зависимостью.</a:t>
            </a:r>
          </a:p>
        </p:txBody>
      </p:sp>
      <p:pic>
        <p:nvPicPr>
          <p:cNvPr id="4" name="Рисунок 3" descr="dran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0"/>
            <a:ext cx="1571604" cy="2218735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психологических защит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наркологии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7162800" cy="5257800"/>
          </a:xfrm>
        </p:spPr>
        <p:txBody>
          <a:bodyPr/>
          <a:lstStyle/>
          <a:p>
            <a:r>
              <a:rPr lang="ru-RU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Всемогущество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преувеличение больным своих собственных возможностей.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«Все может, только денег на водку не хватает», - так нередко говорят люди, пообщавшись с больным с такой выраженной защитой.</a:t>
            </a:r>
          </a:p>
        </p:txBody>
      </p:sp>
      <p:pic>
        <p:nvPicPr>
          <p:cNvPr id="4" name="Рисунок 3" descr="uverenno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929066"/>
            <a:ext cx="3786214" cy="2360073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психологических защит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наркологии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0"/>
            <a:ext cx="7162800" cy="5257800"/>
          </a:xfrm>
        </p:spPr>
        <p:txBody>
          <a:bodyPr/>
          <a:lstStyle/>
          <a:p>
            <a:r>
              <a:rPr lang="ru-RU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Реактивное образование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вследствие вытеснения негативных явлений, тенденций в сознании больного начинают формулироваться положительные тенденции, компенсирующие вытеснения.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алкоголизме они выступают в виде подчеркнутой во всем щепетильности, культурности, уважительного отношения к другим.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Особенно это проявляется после запоя, каких-то проступков. Эта «культурность» служит особой формой прикрытия, защиты от того, чтобы ему не могли сказать об очень неприятной правде.</a:t>
            </a:r>
          </a:p>
        </p:txBody>
      </p:sp>
      <p:pic>
        <p:nvPicPr>
          <p:cNvPr id="4" name="Рисунок 3" descr="05054705.601786.61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4977865"/>
            <a:ext cx="2651010" cy="1777006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психологических защит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наркологии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7162800" cy="5257800"/>
          </a:xfrm>
        </p:spPr>
        <p:txBody>
          <a:bodyPr/>
          <a:lstStyle/>
          <a:p>
            <a:r>
              <a:rPr lang="ru-RU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Игра ролей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форма психологической защиты, при которой усваивается какой-то шаблон поведения, не меняющийся, несмотря на изменение ситуации.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Игра «алкоголик» – больной, вытесняя многие факты из своей жизни, начинает играть роль, в которой показывает незрелый подход к своему положению, к проблемам в целом, превращаю все в игру и вовлекая в нее окружающих.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Очевидно, важно прекратить эту игру.</a:t>
            </a:r>
          </a:p>
        </p:txBody>
      </p:sp>
      <p:pic>
        <p:nvPicPr>
          <p:cNvPr id="4" name="Рисунок 3" descr="Igry_v_kotorye_igrayut_lyudi._Psihologiya_chelovecheskih_vzaimootnosheni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398" y="1"/>
            <a:ext cx="1635601" cy="2428868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психологических защит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наркологии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7162800" cy="5257800"/>
          </a:xfrm>
        </p:spPr>
        <p:txBody>
          <a:bodyPr/>
          <a:lstStyle/>
          <a:p>
            <a:r>
              <a:rPr lang="ru-RU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Оглушение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форма психологической защиты, при которой эмоциональное напряжение, связанное 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психотравмой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снимается с помощью алкогольных напитков или наркотиков.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Действительно, после выпивки, становится легче, мир и все люди прекрасны, человек себе кажется могущественным. Если малых доз не хватает, то можно допиться до оглушения, при котором сигналы неблагополучия перестают доходить до сознания.</a:t>
            </a:r>
          </a:p>
        </p:txBody>
      </p:sp>
      <p:pic>
        <p:nvPicPr>
          <p:cNvPr id="4" name="Рисунок 3" descr="13469483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4816973"/>
            <a:ext cx="2005592" cy="2041027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Психологические защиты в наркологии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7162800" cy="5257800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Механизмы психологической защиты возникают, формируются и закрепляются ситуационно (аффект сохранения алкогольной позиции, защиты своего «Я», престижа, нежелание быть дискредитированным).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Какие механизмы наиболее эффективно защищают «Я» в данной ситуации при данных обстоятельствах, те интуитивно больными и используются.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одни механизмы не срабатывают, (например рационализация, вытеснение), значит, включаются другие (низведение, игра ролей и т.д.)</a:t>
            </a:r>
          </a:p>
        </p:txBody>
      </p:sp>
      <p:pic>
        <p:nvPicPr>
          <p:cNvPr id="4" name="Рисунок 3" descr="wpid-522a2dcad4d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5143512"/>
            <a:ext cx="2343870" cy="1571612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000240"/>
            <a:ext cx="7162800" cy="118586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психотерапии наркологических больных на этапе реабилитации</a:t>
            </a:r>
          </a:p>
        </p:txBody>
      </p:sp>
      <p:pic>
        <p:nvPicPr>
          <p:cNvPr id="3" name="Рисунок 2" descr="dc7ad39d6b56b3f4e31ee9eaa06f005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643314"/>
            <a:ext cx="4352925" cy="2828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42852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Групповая психотерапия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 И.С. Павлову)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1600200"/>
            <a:ext cx="7162800" cy="5257800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Наиболее приемлемым методом на этапе реабилитации для лечения наркологических больных является групповая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психотерапия.</a:t>
            </a:r>
          </a:p>
          <a:p>
            <a:r>
              <a:rPr lang="ru-RU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Занятия групповой психотерапией проводятся 2-4 раза в неделю по 1,5 – 2 часа в группах по 7-9 человек.</a:t>
            </a:r>
          </a:p>
          <a:p>
            <a:r>
              <a:rPr lang="ru-RU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Предпочтительными являются занятия в закрытых группах (состав которых не меняется), включающих пациентов с различными клиническими проявлениями зависимости, различных по возрасту, профессии, образовательному уровню, с различными сроками злоупотребления.</a:t>
            </a:r>
          </a:p>
        </p:txBody>
      </p:sp>
      <p:pic>
        <p:nvPicPr>
          <p:cNvPr id="6" name="Рисунок 5" descr="загружен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5143512"/>
            <a:ext cx="2914650" cy="1571625"/>
          </a:xfrm>
          <a:prstGeom prst="rect">
            <a:avLst/>
          </a:prstGeom>
        </p:spPr>
      </p:pic>
      <p:pic>
        <p:nvPicPr>
          <p:cNvPr id="7" name="Рисунок 6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Групповая психотерапия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7162800" cy="5257800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Важным требованием для </a:t>
            </a:r>
            <a:r>
              <a:rPr lang="ru-RU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групповой психотерапии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является наличие мотивации к выздоровлению и, особенно, к участию в работе группы.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Основными противопоказаниями могут быть: явно негативное отношение больного к групповой психотерапии, выраженная деградация личности, проявляющаяся в неадекватных формах межличностного взаимодействия.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Эффективность групповой психотерапии тесно связана с </a:t>
            </a:r>
            <a:r>
              <a:rPr lang="ru-RU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семейной психотерапией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выступающей в качестве важного дополнения.</a:t>
            </a:r>
          </a:p>
        </p:txBody>
      </p:sp>
      <p:pic>
        <p:nvPicPr>
          <p:cNvPr id="4" name="Рисунок 3" descr="grup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4714884"/>
            <a:ext cx="2666987" cy="2000240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Методика диагностики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самооценки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Дембо-Рубинштейн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7162800" cy="5257800"/>
          </a:xfrm>
        </p:spPr>
        <p:txBody>
          <a:bodyPr/>
          <a:lstStyle/>
          <a:p>
            <a:r>
              <a:rPr lang="ru-RU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Методика диагностики самооценки </a:t>
            </a:r>
            <a:r>
              <a:rPr lang="ru-RU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Дембо-Рубинштейн</a:t>
            </a:r>
            <a:r>
              <a:rPr lang="ru-RU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модификации А.М. Прихожан основана на непосредственном оценивании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шкалировании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испытуемыми ряда личных качеств, таких как здоровье, способности, характер и т.д. </a:t>
            </a:r>
          </a:p>
          <a:p>
            <a:endParaRPr lang="ru-RU" dirty="0"/>
          </a:p>
        </p:txBody>
      </p:sp>
      <p:pic>
        <p:nvPicPr>
          <p:cNvPr id="4" name="Рисунок 3" descr="img_t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4286256"/>
            <a:ext cx="1333500" cy="1504950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групповой психотерапии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7162800" cy="5257800"/>
          </a:xfrm>
        </p:spPr>
        <p:txBody>
          <a:bodyPr/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Психотерапевт должен создавать тенденцию возникновения механизмов излечивания при проведении групповой психотерапии.</a:t>
            </a:r>
          </a:p>
          <a:p>
            <a:pPr marL="571500" indent="-571500">
              <a:buAutoNum type="romanUcPeriod"/>
            </a:pPr>
            <a:r>
              <a:rPr lang="ru-RU" sz="2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– Катарсис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отреагирование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имевшейся эмоциональной напряженности, формирование адекватной спонтанности;</a:t>
            </a:r>
          </a:p>
          <a:p>
            <a:pPr marL="571500" indent="-571500">
              <a:buAutoNum type="romanUcPeriod"/>
            </a:pPr>
            <a:r>
              <a:rPr lang="ru-RU" sz="2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Самопознание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самоисследование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через раскрытие своего внутреннего мира в группе и реакции группы на проявление своей «самости» с целью изменения ее в желаемом направлении.</a:t>
            </a:r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5" y="0"/>
            <a:ext cx="2619375" cy="1743075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групповой психотерапии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857364"/>
            <a:ext cx="7162800" cy="5257800"/>
          </a:xfrm>
        </p:spPr>
        <p:txBody>
          <a:bodyPr/>
          <a:lstStyle/>
          <a:p>
            <a:pPr>
              <a:buNone/>
            </a:pP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– Закрепление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новых форм поведения, ответных реакций на те или другие ситуации в группе и перенос их в реальную жизнь, поиск и закрепление новых, наиболее адекватных, решений проблем, отношений и реагирования, адекватного стиля поведения.</a:t>
            </a:r>
          </a:p>
        </p:txBody>
      </p:sp>
      <p:pic>
        <p:nvPicPr>
          <p:cNvPr id="4" name="Рисунок 3" descr="3-84384_1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4357694"/>
            <a:ext cx="3119433" cy="2339575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«Алкогольная (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наркоманическая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позиция больного»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428736"/>
            <a:ext cx="7162800" cy="5257800"/>
          </a:xfrm>
        </p:spPr>
        <p:txBody>
          <a:bodyPr/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Учитывая последние достижения психологии и психотерапии, выделяют «алкогольную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наркоманическую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позицию больного», которая включает в себя:</a:t>
            </a:r>
          </a:p>
          <a:p>
            <a:pPr marL="514350" indent="-514350">
              <a:buAutoNum type="arabicParenR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Неадекватное осознание болезни;</a:t>
            </a:r>
          </a:p>
          <a:p>
            <a:pPr marL="514350" indent="-51435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Соматические изменения, обусловленные употреблением ПАВ, возникают на более поздних этапах заболевания, когда уже выражена деградация личности, что не дает осознать серьезность заболевания на ранних этапах зависимости.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lhohol01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5072074"/>
            <a:ext cx="2461498" cy="1643050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«Алкогольная (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наркоманическая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позиция больного»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7162800" cy="5257800"/>
          </a:xfrm>
        </p:spPr>
        <p:txBody>
          <a:bodyPr/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процессе воспитания, влияния микросреды, традиций не возникает интеллектуальная часть внутренней картины болезни (по Р.А.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Лурия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 Наоборот, у больных воспитывался под влиянием окружения психический настрой алкогольного характера.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Даже в условиях развившегося алкоголизма больные воспринимаются окружающими людьми по-разному: одни смотрят осуждающе, другие снисходительно, третьи – как баловство, шалость, четвертые считают больных шутниками, компанейскими людьми, пятые смотрят, как на людей потерянных, которым уже невозможно помочь. </a:t>
            </a:r>
          </a:p>
        </p:txBody>
      </p:sp>
      <p:pic>
        <p:nvPicPr>
          <p:cNvPr id="4" name="Рисунок 3" descr="alkogol-f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450" y="0"/>
            <a:ext cx="2360550" cy="1447804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«Алкогольная (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наркоманическая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позиция больного»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7162800" cy="5257800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Такое противоречие в восприятии алкоголизма окружением создает у больных тенденцию к субъективному, нереалистическому отношению к своей форме алкоголизации.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наркоманов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неадекватное осознание болезни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выражается в чувстве принадлежности к особой категории людей, в скрытном, запретительном характере потребления наркотиков.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Абстиненция воспринимается не как признак заболевания, а как сигнал к приему наркотика, не болезнь и наркотики виноваты, а отсутствие последних.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«Алкогольная (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наркоманическая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позиция больного»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0"/>
            <a:ext cx="7162800" cy="5257800"/>
          </a:xfrm>
        </p:spPr>
        <p:txBody>
          <a:bodyPr/>
          <a:lstStyle/>
          <a:p>
            <a:pPr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Алкогольная (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наркоманическая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установка</a:t>
            </a:r>
            <a:r>
              <a:rPr lang="ru-RU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т.е. определенная </a:t>
            </a:r>
            <a:r>
              <a:rPr lang="ru-RU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предуготованность</a:t>
            </a:r>
            <a:r>
              <a:rPr lang="ru-RU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действовать так, чтобы постоянно, в любом случае, были обеспечены приобретение и прием ПАВ;</a:t>
            </a:r>
          </a:p>
          <a:p>
            <a:pPr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Сформированные механизмы психологической защиты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своей алкогольной (</a:t>
            </a:r>
            <a:r>
              <a:rPr lang="ru-RU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наркоманической</a:t>
            </a:r>
            <a:r>
              <a:rPr lang="ru-RU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) позиции;</a:t>
            </a:r>
          </a:p>
          <a:p>
            <a:pPr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 Смещение, переход реализации своей концепции «Я», перенос значимой жизнедеятельности в состояние опьянения (одурманивания);</a:t>
            </a:r>
          </a:p>
        </p:txBody>
      </p:sp>
      <p:pic>
        <p:nvPicPr>
          <p:cNvPr id="4" name="Рисунок 3" descr="13346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4786322"/>
            <a:ext cx="2935978" cy="1786752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«Алкогольная (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наркоманическая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позиция больного»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7162800" cy="5257800"/>
          </a:xfrm>
        </p:spPr>
        <p:txBody>
          <a:bodyPr/>
          <a:lstStyle/>
          <a:p>
            <a:pPr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5) Сформированный алкогольный (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наркоманический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стиль жизни</a:t>
            </a:r>
            <a:r>
              <a:rPr lang="ru-RU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на который </a:t>
            </a:r>
            <a:r>
              <a:rPr lang="ru-RU" sz="20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наложились</a:t>
            </a:r>
            <a:r>
              <a:rPr lang="ru-RU" sz="20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клинические проявления заболевания, в т.ч. астенический синдром, понятийные нормы, закономерности и представления о необходимых ему атрибутах жизни, которые дают чувство того, что он живет. Больной живет по принципу «здесь и теперь», окружающие события носят для него формальный характер и раздражают его, если они противоречат внутренним переживаниям.</a:t>
            </a:r>
          </a:p>
          <a:p>
            <a:pPr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overnment-cynicism1-300x1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4714884"/>
            <a:ext cx="2857500" cy="1885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Семейная психотерапия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7162800" cy="5257800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процессе групповой психотерапии необходимо преодолевать «алкогольную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наркоманическую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позицию больного», что должно быть тесно связано с проведением </a:t>
            </a:r>
            <a:r>
              <a:rPr lang="ru-RU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семейной психотерапии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(психотерапия супружеских пар, в группах жен больных зависимостями и др.)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amily_psychothera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4071942"/>
            <a:ext cx="3857652" cy="2579116"/>
          </a:xfrm>
          <a:prstGeom prst="rect">
            <a:avLst/>
          </a:prstGeom>
        </p:spPr>
      </p:pic>
      <p:pic>
        <p:nvPicPr>
          <p:cNvPr id="6" name="Рисунок 5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реабилитации,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ресоциализации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важно: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Прививать больным чувство ценности жизни самой по себе, формирование чувства «я живу»;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Адаптация к трезвому состоянию, как естественному, данному от природы;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Восстановление способности зарождать чувства, особенного положительного характера, т.к. больной привык ожидать появления таких чувств под воздействием ПАВ;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Способствовать включенности больного в окружающую реальную жизнь, получению внутренней энергии от взаимодействия с окружающей действительности, общения;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Восстановление способности чувствовать бытие времени, инстинкта самосохранения, ценности быть во времени, т.к. жизнь по принципу «здесь и теперь» порождает отсутствие перспективы жизни.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Павлов И.С./Психотерапия в практике. 2-е издание,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и доп. – М.: ПЕР СЭ, 2004 – 432 с. - </a:t>
            </a:r>
          </a:p>
        </p:txBody>
      </p:sp>
      <p:pic>
        <p:nvPicPr>
          <p:cNvPr id="5" name="Рисунок 4" descr="dd34e32172fe0202ef287e574244e1d2_Generic_13981766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7721" y="0"/>
            <a:ext cx="2456279" cy="1671634"/>
          </a:xfrm>
          <a:prstGeom prst="rect">
            <a:avLst/>
          </a:prstGeom>
        </p:spPr>
      </p:pic>
      <p:pic>
        <p:nvPicPr>
          <p:cNvPr id="6" name="Рисунок 5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7162800" cy="118586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4" name="Содержимое 3" descr="TItODc3Nj-e14302951242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143116"/>
            <a:ext cx="5041420" cy="4193826"/>
          </a:xfr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162800" cy="11858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Методика диагностики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самооценки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Дембо-Рубинштейн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7162800" cy="5257800"/>
          </a:xfrm>
        </p:spPr>
        <p:txBody>
          <a:bodyPr/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Обследуемым предлагается на вертикальных линиях отметить определенными знаками уровень развития у них этих качеств (показатель самооценки) и уровень притязаний, т.е. уровень развития этих же качеств, который бы удовлетворял их. Каждому испытуемому предлагается бланк методики, содержащий инструкции и задание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t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4857760"/>
            <a:ext cx="1371600" cy="1466088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lank-Dembo-Rubinstein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357290" y="0"/>
            <a:ext cx="5942453" cy="6858000"/>
          </a:xfrm>
        </p:spPr>
      </p:pic>
      <p:pic>
        <p:nvPicPr>
          <p:cNvPr id="3" name="Рисунок 2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MMPI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7162800" cy="5257800"/>
          </a:xfrm>
        </p:spPr>
        <p:txBody>
          <a:bodyPr/>
          <a:lstStyle/>
          <a:p>
            <a:r>
              <a:rPr lang="ru-RU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Миннесотский </a:t>
            </a:r>
            <a:r>
              <a:rPr lang="ru-RU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многоаспектный</a:t>
            </a:r>
            <a:r>
              <a:rPr lang="ru-RU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личностный </a:t>
            </a:r>
            <a:r>
              <a:rPr lang="ru-RU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опросник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Minnesota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Multiphasic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Personality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Inventory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MMPI) - личностный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опросник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созданный в 1940 г. 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Хатуэем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Дж.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Маккинли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Данный тест является реализацией типологического подхода к изучению личности.</a:t>
            </a:r>
          </a:p>
          <a:p>
            <a:endParaRPr lang="ru-RU" dirty="0"/>
          </a:p>
        </p:txBody>
      </p:sp>
      <p:pic>
        <p:nvPicPr>
          <p:cNvPr id="4" name="Рисунок 3" descr="6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4643446"/>
            <a:ext cx="1510198" cy="1976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PP_SABST_PRT_Fuzzy Bars G">
  <a:themeElements>
    <a:clrScheme name="">
      <a:dk1>
        <a:srgbClr val="000000"/>
      </a:dk1>
      <a:lt1>
        <a:srgbClr val="DDDDDD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BEBEB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PPP_SABST_PRT_Fuzzy Bars G</Template>
  <TotalTime>537</TotalTime>
  <Words>3691</Words>
  <Application>Microsoft Office PowerPoint</Application>
  <PresentationFormat>Экран (4:3)</PresentationFormat>
  <Paragraphs>209</Paragraphs>
  <Slides>69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2" baseType="lpstr">
      <vt:lpstr>Arial</vt:lpstr>
      <vt:lpstr>Times New Roman</vt:lpstr>
      <vt:lpstr>PPP_SABST_PRT_Fuzzy Bars G</vt:lpstr>
      <vt:lpstr>Психологические аспекты реабилитации в наркологии</vt:lpstr>
      <vt:lpstr>Цели и задачи</vt:lpstr>
      <vt:lpstr>Цели и задачи</vt:lpstr>
      <vt:lpstr>Понятие  психодиагностики</vt:lpstr>
      <vt:lpstr>Основные психодиагностические  личностные методики, применяемые в наркологии</vt:lpstr>
      <vt:lpstr>Методика диагностики  самооценки Дембо-Рубинштейн</vt:lpstr>
      <vt:lpstr>Методика диагностики  самооценки Дембо-Рубинштейн</vt:lpstr>
      <vt:lpstr>Презентация PowerPoint</vt:lpstr>
      <vt:lpstr>MMPI</vt:lpstr>
      <vt:lpstr>MMPI</vt:lpstr>
      <vt:lpstr>MMPI</vt:lpstr>
      <vt:lpstr>Тест  Розенцвейга</vt:lpstr>
      <vt:lpstr>Тест  Розенцвейга</vt:lpstr>
      <vt:lpstr>Тест  Розенцвейга</vt:lpstr>
      <vt:lpstr>Тест  Сонди</vt:lpstr>
      <vt:lpstr>Тест  Сонди</vt:lpstr>
      <vt:lpstr>Тест  Сонди</vt:lpstr>
      <vt:lpstr>Тест  Сонди</vt:lpstr>
      <vt:lpstr>Презентация PowerPoint</vt:lpstr>
      <vt:lpstr>Тест  Люшера</vt:lpstr>
      <vt:lpstr>Тест  Люшера</vt:lpstr>
      <vt:lpstr>Тест  Люшера</vt:lpstr>
      <vt:lpstr>Тест  Люшера</vt:lpstr>
      <vt:lpstr>Тест  Люшера</vt:lpstr>
      <vt:lpstr>Преморбидные  типы личности</vt:lpstr>
      <vt:lpstr>Гипертимный  тип личности</vt:lpstr>
      <vt:lpstr>Циклоидный  тип личности</vt:lpstr>
      <vt:lpstr>Эмоционально-лабильный  тип личности</vt:lpstr>
      <vt:lpstr>Сенситивный  тип личности</vt:lpstr>
      <vt:lpstr>Психастенический  тип личности</vt:lpstr>
      <vt:lpstr>Психастенический  тип личности</vt:lpstr>
      <vt:lpstr>Шизоидный  тип личности</vt:lpstr>
      <vt:lpstr>Эпилептоидный  тип личности</vt:lpstr>
      <vt:lpstr>Истероидный  тип личности</vt:lpstr>
      <vt:lpstr>Неустойчивый  тип личности</vt:lpstr>
      <vt:lpstr>Характерные черты  зависимой (аддиктивной)  личности</vt:lpstr>
      <vt:lpstr>Характерные черты  зависимой личности</vt:lpstr>
      <vt:lpstr>Характерные черты  зависимой личности</vt:lpstr>
      <vt:lpstr>Характерные черты  зависимой личности</vt:lpstr>
      <vt:lpstr>Характерные черты  зависимой личности</vt:lpstr>
      <vt:lpstr>Характерные черты  зависимой личности</vt:lpstr>
      <vt:lpstr>Характерные черты  зависимой личности</vt:lpstr>
      <vt:lpstr>Характерные черты  зависимой личности</vt:lpstr>
      <vt:lpstr>Характерные черты  зависимой личности</vt:lpstr>
      <vt:lpstr>Характерные черты  зависимой личности</vt:lpstr>
      <vt:lpstr>Психологические защиты наркологического больного</vt:lpstr>
      <vt:lpstr>Виды психологических  защит в наркологии</vt:lpstr>
      <vt:lpstr>Виды психологических защит в наркологии</vt:lpstr>
      <vt:lpstr>Виды психологических защит в наркологии</vt:lpstr>
      <vt:lpstr>Виды психологических защит в наркологии</vt:lpstr>
      <vt:lpstr>Виды психологических защит в наркологии</vt:lpstr>
      <vt:lpstr>Виды психологических защит в наркологии</vt:lpstr>
      <vt:lpstr>Виды психологических защит в наркологии</vt:lpstr>
      <vt:lpstr>Виды психологических защит в наркологии</vt:lpstr>
      <vt:lpstr>Виды психологических защит в наркологии</vt:lpstr>
      <vt:lpstr>Психологические защиты в наркологии</vt:lpstr>
      <vt:lpstr>Особенности психотерапии наркологических больных на этапе реабилитации</vt:lpstr>
      <vt:lpstr>Групповая психотерапия (по И.С. Павлову) </vt:lpstr>
      <vt:lpstr>Групповая психотерапия</vt:lpstr>
      <vt:lpstr>Этапы  групповой психотерапии</vt:lpstr>
      <vt:lpstr>Этапы  групповой психотерапии</vt:lpstr>
      <vt:lpstr>«Алкогольная (наркоманическая)  позиция больного»</vt:lpstr>
      <vt:lpstr>«Алкогольная (наркоманическая)  позиция больного»</vt:lpstr>
      <vt:lpstr>«Алкогольная (наркоманическая)  позиция больного»</vt:lpstr>
      <vt:lpstr>«Алкогольная (наркоманическая)  позиция больного»</vt:lpstr>
      <vt:lpstr>«Алкогольная (наркоманическая)  позиция больного»</vt:lpstr>
      <vt:lpstr>Семейная психотерапия</vt:lpstr>
      <vt:lpstr>Заключение</vt:lpstr>
      <vt:lpstr>Спасибо за внимание!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аспекты реабилитации в наркологии</dc:title>
  <dc:creator>DNA7 X86</dc:creator>
  <cp:lastModifiedBy>Виталик Виталий</cp:lastModifiedBy>
  <cp:revision>58</cp:revision>
  <dcterms:created xsi:type="dcterms:W3CDTF">2015-09-20T17:30:36Z</dcterms:created>
  <dcterms:modified xsi:type="dcterms:W3CDTF">2025-08-26T15:42:50Z</dcterms:modified>
</cp:coreProperties>
</file>