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82" r:id="rId6"/>
    <p:sldId id="274" r:id="rId7"/>
    <p:sldId id="257" r:id="rId8"/>
    <p:sldId id="276" r:id="rId9"/>
    <p:sldId id="278" r:id="rId10"/>
    <p:sldId id="284" r:id="rId11"/>
    <p:sldId id="279" r:id="rId12"/>
    <p:sldId id="283" r:id="rId13"/>
    <p:sldId id="280" r:id="rId14"/>
    <p:sldId id="281" r:id="rId15"/>
    <p:sldId id="258" r:id="rId16"/>
    <p:sldId id="261" r:id="rId17"/>
    <p:sldId id="262" r:id="rId18"/>
    <p:sldId id="265" r:id="rId19"/>
    <p:sldId id="266" r:id="rId20"/>
    <p:sldId id="268" r:id="rId21"/>
    <p:sldId id="267" r:id="rId22"/>
    <p:sldId id="270" r:id="rId23"/>
    <p:sldId id="269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F59D2-12A3-6B70-B5EE-C5235CF92D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ВВЕДЕНИЕ В КОГНИТИВНО-ПОВЕДЕНЧЕСКУЮ ТЕРАПИЮ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C5BB3C-2514-0FE1-C4AB-1E5EA4361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05425"/>
            <a:ext cx="9448800" cy="6858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Ассистент кафедры неврологии, психиатрии, мануальной медицины и медицинской реабилитации ИНМФО ФГБОУ ВО </a:t>
            </a:r>
            <a:r>
              <a:rPr lang="ru-RU" dirty="0" err="1"/>
              <a:t>ВолгГМУ</a:t>
            </a:r>
            <a:r>
              <a:rPr lang="ru-RU" dirty="0"/>
              <a:t> МЗ РФ</a:t>
            </a:r>
          </a:p>
          <a:p>
            <a:r>
              <a:rPr lang="ru-RU" dirty="0" err="1"/>
              <a:t>Ростовщикова</a:t>
            </a:r>
            <a:r>
              <a:rPr lang="ru-RU" dirty="0"/>
              <a:t> С.И.</a:t>
            </a:r>
          </a:p>
        </p:txBody>
      </p:sp>
    </p:spTree>
    <p:extLst>
      <p:ext uri="{BB962C8B-B14F-4D97-AF65-F5344CB8AC3E}">
        <p14:creationId xmlns:p14="http://schemas.microsoft.com/office/powerpoint/2010/main" val="399539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DAF4A-84C7-9B21-7539-B4D71C88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Когнитивные искажения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63016-A491-7CE8-83E9-AE2750855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dirty="0"/>
              <a:t>1. Чтение мыслей</a:t>
            </a:r>
          </a:p>
          <a:p>
            <a:r>
              <a:rPr lang="ru-RU" dirty="0"/>
              <a:t>2. Предсказание будущего</a:t>
            </a:r>
          </a:p>
          <a:p>
            <a:r>
              <a:rPr lang="ru-RU" dirty="0"/>
              <a:t>3. </a:t>
            </a:r>
            <a:r>
              <a:rPr lang="ru-RU" dirty="0" err="1"/>
              <a:t>Катастрофизация</a:t>
            </a:r>
            <a:endParaRPr lang="ru-RU" dirty="0"/>
          </a:p>
          <a:p>
            <a:r>
              <a:rPr lang="ru-RU" dirty="0"/>
              <a:t>4. Наклеивание ярлыков</a:t>
            </a:r>
          </a:p>
          <a:p>
            <a:r>
              <a:rPr lang="ru-RU" dirty="0"/>
              <a:t>5. Девальвация позитива</a:t>
            </a:r>
          </a:p>
          <a:p>
            <a:r>
              <a:rPr lang="ru-RU" dirty="0"/>
              <a:t>6. Негативный фильтр</a:t>
            </a:r>
          </a:p>
          <a:p>
            <a:r>
              <a:rPr lang="ru-RU" dirty="0"/>
              <a:t>7. </a:t>
            </a:r>
            <a:r>
              <a:rPr lang="ru-RU" dirty="0" err="1"/>
              <a:t>Сверхобобщение</a:t>
            </a:r>
            <a:endParaRPr lang="ru-RU" dirty="0"/>
          </a:p>
          <a:p>
            <a:r>
              <a:rPr lang="ru-RU" dirty="0"/>
              <a:t>8. Дихотомическое мышление.</a:t>
            </a:r>
          </a:p>
          <a:p>
            <a:r>
              <a:rPr lang="ru-RU" dirty="0"/>
              <a:t>9. Долженствование.</a:t>
            </a:r>
          </a:p>
          <a:p>
            <a:r>
              <a:rPr lang="ru-RU" dirty="0"/>
              <a:t>10. Персонализация.</a:t>
            </a:r>
          </a:p>
          <a:p>
            <a:r>
              <a:rPr lang="ru-RU" dirty="0"/>
              <a:t>11. Обвинение.</a:t>
            </a:r>
          </a:p>
          <a:p>
            <a:r>
              <a:rPr lang="ru-RU" dirty="0"/>
              <a:t>12. Неадекватные сравнения.</a:t>
            </a:r>
          </a:p>
          <a:p>
            <a:r>
              <a:rPr lang="ru-RU" dirty="0"/>
              <a:t>13. Ориентация сожаления.</a:t>
            </a:r>
          </a:p>
          <a:p>
            <a:r>
              <a:rPr lang="ru-RU" dirty="0"/>
              <a:t>14. Что если?</a:t>
            </a:r>
          </a:p>
          <a:p>
            <a:r>
              <a:rPr lang="ru-RU" dirty="0"/>
              <a:t>15. Эмоциональное мышление.</a:t>
            </a:r>
          </a:p>
          <a:p>
            <a:r>
              <a:rPr lang="ru-RU" dirty="0"/>
              <a:t>16. Невозможность опровержения.</a:t>
            </a:r>
          </a:p>
          <a:p>
            <a:r>
              <a:rPr lang="ru-RU" dirty="0"/>
              <a:t>17. Фокусирование на оценке.</a:t>
            </a:r>
          </a:p>
        </p:txBody>
      </p:sp>
    </p:spTree>
    <p:extLst>
      <p:ext uri="{BB962C8B-B14F-4D97-AF65-F5344CB8AC3E}">
        <p14:creationId xmlns:p14="http://schemas.microsoft.com/office/powerpoint/2010/main" val="136425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C4ABA-F49D-7BFD-D806-FDB718BD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Дисфункциональные</a:t>
            </a:r>
            <a:r>
              <a:rPr lang="ru-RU" dirty="0"/>
              <a:t> </a:t>
            </a:r>
            <a:r>
              <a:rPr lang="ru-RU" dirty="0" err="1"/>
              <a:t>когниции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3B0922-AFDC-0D65-3D74-AF2C8CA42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233" y="2193925"/>
            <a:ext cx="6466114" cy="4580099"/>
          </a:xfrm>
        </p:spPr>
      </p:pic>
    </p:spTree>
    <p:extLst>
      <p:ext uri="{BB962C8B-B14F-4D97-AF65-F5344CB8AC3E}">
        <p14:creationId xmlns:p14="http://schemas.microsoft.com/office/powerpoint/2010/main" val="404003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4B2F9-3237-8252-4949-E7E04775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Дисфункциональные</a:t>
            </a:r>
            <a:r>
              <a:rPr lang="ru-RU" dirty="0"/>
              <a:t> </a:t>
            </a:r>
            <a:r>
              <a:rPr lang="ru-RU" dirty="0" err="1"/>
              <a:t>когниции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C0E233-B9D7-ADC5-0BB3-CA9269135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251" y="2483174"/>
            <a:ext cx="5035498" cy="4024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3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83440-F145-BEE4-C741-7023FDBC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Показания и противопоказания к </a:t>
            </a:r>
            <a:r>
              <a:rPr lang="ru-RU" dirty="0" err="1"/>
              <a:t>кпт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C43C4-0FBB-D60A-DBA6-8B23A69DF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Показания: любой возраст, при котором человек может говорить-рассуждать, думать и переживать… (с 4-5 лет до ….) </a:t>
            </a:r>
          </a:p>
          <a:p>
            <a:pPr marL="0" indent="0">
              <a:buNone/>
            </a:pPr>
            <a:r>
              <a:rPr lang="ru-RU" dirty="0"/>
              <a:t>Противопоказания:</a:t>
            </a:r>
          </a:p>
          <a:p>
            <a:pPr marL="0" indent="0">
              <a:buNone/>
            </a:pPr>
            <a:r>
              <a:rPr lang="ru-RU" dirty="0"/>
              <a:t> • Психотическое состояние (или любое другое острое состояние, ограничивающее критическое мышление) </a:t>
            </a:r>
          </a:p>
          <a:p>
            <a:pPr marL="0" indent="0">
              <a:buNone/>
            </a:pPr>
            <a:r>
              <a:rPr lang="ru-RU" dirty="0"/>
              <a:t>• Патологический кризис </a:t>
            </a:r>
          </a:p>
          <a:p>
            <a:pPr marL="0" indent="0">
              <a:buNone/>
            </a:pPr>
            <a:r>
              <a:rPr lang="ru-RU" dirty="0"/>
              <a:t>• Умственная отсталость и деменция </a:t>
            </a:r>
          </a:p>
        </p:txBody>
      </p:sp>
    </p:spTree>
    <p:extLst>
      <p:ext uri="{BB962C8B-B14F-4D97-AF65-F5344CB8AC3E}">
        <p14:creationId xmlns:p14="http://schemas.microsoft.com/office/powerpoint/2010/main" val="243021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CD09C-E86E-2553-0FBC-D3CCC566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Принципы психотерапевтического процесса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A690FD-B91D-9B93-9EC0-07B317C92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6" y="2409164"/>
            <a:ext cx="10820400" cy="4024125"/>
          </a:xfrm>
        </p:spPr>
        <p:txBody>
          <a:bodyPr/>
          <a:lstStyle/>
          <a:p>
            <a:r>
              <a:rPr lang="ru-RU" dirty="0"/>
              <a:t>Принципы психотерапевтического процесса в современной КПТ: </a:t>
            </a:r>
          </a:p>
          <a:p>
            <a:pPr marL="0" indent="0">
              <a:buNone/>
            </a:pPr>
            <a:r>
              <a:rPr lang="ru-RU" dirty="0"/>
              <a:t>• Определение проблемы в понятиях когнитивно-поведенческой терапии; • Домашние задания и обратная связь; </a:t>
            </a:r>
          </a:p>
          <a:p>
            <a:pPr marL="0" indent="0">
              <a:buNone/>
            </a:pPr>
            <a:r>
              <a:rPr lang="ru-RU" dirty="0"/>
              <a:t>• Акцент на настоящее и ориентация на будущее;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Инструментальность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Способность к саморазвитию.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488110-D93C-74ED-93F4-E6864BF8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624" y="4099801"/>
            <a:ext cx="3872428" cy="258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930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39D64-E453-4A9D-119A-B1F6035C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Принципы психотерапевтического процесса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5E7366-E39B-A771-04F7-D716F600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2446487"/>
            <a:ext cx="10820400" cy="402412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Открытость; </a:t>
            </a:r>
          </a:p>
          <a:p>
            <a:r>
              <a:rPr lang="ru-RU" dirty="0"/>
              <a:t> Со-активность; </a:t>
            </a:r>
          </a:p>
          <a:p>
            <a:r>
              <a:rPr lang="ru-RU" dirty="0"/>
              <a:t> Со-ответственность; </a:t>
            </a:r>
          </a:p>
          <a:p>
            <a:r>
              <a:rPr lang="ru-RU" dirty="0"/>
              <a:t> Позиция психотерапевта (легальная мягкая директивность);</a:t>
            </a:r>
          </a:p>
          <a:p>
            <a:endParaRPr lang="ru-RU" dirty="0"/>
          </a:p>
          <a:p>
            <a:r>
              <a:rPr lang="ru-RU" dirty="0"/>
              <a:t>Мы со-исследователи, которые вместе осуществляют движение к поиску решения проблемы (принципы </a:t>
            </a:r>
            <a:r>
              <a:rPr lang="ru-RU" dirty="0" err="1"/>
              <a:t>соактивности</a:t>
            </a:r>
            <a:r>
              <a:rPr lang="ru-RU" dirty="0"/>
              <a:t> и со-ответственности)! • а как…? • а почему так…? • вот тут объясните (поясните)…? • как у вас так устроено…? • если у вас такое отношение, то отчего так…? • отвечает ли это действительности…?</a:t>
            </a:r>
          </a:p>
          <a:p>
            <a:r>
              <a:rPr lang="ru-RU" dirty="0"/>
              <a:t> Людям легче изучать себя, если терапевт проявляет непосредственную заинтересованность, обращая внимание пациента на те аспекты проблем, которые самим пациентом не рассматриваются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647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7CDE7-4B76-1E5B-014B-78A9C679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Принципы психотерапевтического процесса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CA7E1-5496-0FE2-6264-4C6301D4F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5" y="2530462"/>
            <a:ext cx="10820400" cy="4024125"/>
          </a:xfrm>
        </p:spPr>
        <p:txBody>
          <a:bodyPr/>
          <a:lstStyle/>
          <a:p>
            <a:r>
              <a:rPr lang="ru-RU" dirty="0"/>
              <a:t>Наличие какого-либо страдания и жалобы – это повод и материал для обращения к психотерапевту, но еще не основание для проведения психотерапии.</a:t>
            </a:r>
          </a:p>
          <a:p>
            <a:r>
              <a:rPr lang="ru-RU" dirty="0"/>
              <a:t>Только готовность пациента узнавать себя и что-то о себе, искать причины и меняться (разбираться, познавать, выяснять, понимать, пробовать по-другому, менять) является основанием для психотерапии.</a:t>
            </a:r>
          </a:p>
        </p:txBody>
      </p:sp>
    </p:spTree>
    <p:extLst>
      <p:ext uri="{BB962C8B-B14F-4D97-AF65-F5344CB8AC3E}">
        <p14:creationId xmlns:p14="http://schemas.microsoft.com/office/powerpoint/2010/main" val="369389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41E60-FEEE-8993-AB9C-BF59539A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 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78A71-E762-67FA-711F-5CA485E46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Овладение и закрепление навыков </a:t>
            </a:r>
            <a:r>
              <a:rPr lang="ru-RU" dirty="0" err="1"/>
              <a:t>самоменеджмента</a:t>
            </a:r>
            <a:r>
              <a:rPr lang="ru-RU" dirty="0"/>
              <a:t> – навыков (компетенций) организации жизни, анализа и решения проблем в будущем: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• Самонаблюдение (а не самокопание, самокритика, самоуничижение и т.д.);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• </a:t>
            </a:r>
            <a:r>
              <a:rPr lang="ru-RU" dirty="0" err="1"/>
              <a:t>Самооценивание</a:t>
            </a:r>
            <a:r>
              <a:rPr lang="ru-RU" dirty="0"/>
              <a:t> – положительное или нейтральное (критическая </a:t>
            </a:r>
            <a:r>
              <a:rPr lang="ru-RU" dirty="0" err="1"/>
              <a:t>саморефлексия</a:t>
            </a:r>
            <a:r>
              <a:rPr lang="ru-RU" dirty="0"/>
              <a:t>), а не ориентация на мнение окружающих людей или фиксация на своих ощущениях.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• </a:t>
            </a:r>
            <a:r>
              <a:rPr lang="ru-RU" dirty="0" err="1"/>
              <a:t>Самоподкрепление</a:t>
            </a:r>
            <a:r>
              <a:rPr lang="ru-RU" dirty="0"/>
              <a:t> и </a:t>
            </a:r>
            <a:r>
              <a:rPr lang="ru-RU" dirty="0" err="1"/>
              <a:t>самоинструктирование</a:t>
            </a:r>
            <a:r>
              <a:rPr lang="ru-RU" dirty="0"/>
              <a:t> (а не пассивная позиция); • Владение техниками самопомощи (а не требование или ожидание помощи от окружающих). </a:t>
            </a:r>
          </a:p>
        </p:txBody>
      </p:sp>
    </p:spTree>
    <p:extLst>
      <p:ext uri="{BB962C8B-B14F-4D97-AF65-F5344CB8AC3E}">
        <p14:creationId xmlns:p14="http://schemas.microsoft.com/office/powerpoint/2010/main" val="287596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81019-41C3-3999-2D2A-F97A48F5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</a:t>
            </a:r>
            <a:r>
              <a:rPr lang="ru-RU" dirty="0" err="1"/>
              <a:t>кпт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F2FB6-C5B2-CC10-017F-2F2BF4913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рабочего альянса. </a:t>
            </a:r>
          </a:p>
          <a:p>
            <a:r>
              <a:rPr lang="ru-RU" dirty="0"/>
              <a:t>Приобщение к философии КПТ. </a:t>
            </a:r>
          </a:p>
          <a:p>
            <a:r>
              <a:rPr lang="ru-RU" dirty="0"/>
              <a:t>Поиск глубинных убеждений - когнитивных структур. </a:t>
            </a:r>
          </a:p>
          <a:p>
            <a:r>
              <a:rPr lang="ru-RU" dirty="0"/>
              <a:t>Изменение на новые оценки и </a:t>
            </a:r>
            <a:r>
              <a:rPr lang="ru-RU" dirty="0" err="1"/>
              <a:t>когниции</a:t>
            </a:r>
            <a:r>
              <a:rPr lang="ru-RU" dirty="0"/>
              <a:t> (тренировка по отслеживанию ошибок мышления, неэффективных паттернов поведения и остановке их.</a:t>
            </a:r>
          </a:p>
          <a:p>
            <a:r>
              <a:rPr lang="ru-RU" dirty="0"/>
              <a:t> Обучение влиять на вызывающие и\или сдерживающие изменения проблемы: учим базовым навыкам и умениям </a:t>
            </a:r>
            <a:r>
              <a:rPr lang="ru-RU" dirty="0" err="1"/>
              <a:t>самопонимания</a:t>
            </a:r>
            <a:r>
              <a:rPr lang="ru-RU" dirty="0"/>
              <a:t> и организации жизни).</a:t>
            </a:r>
          </a:p>
        </p:txBody>
      </p:sp>
    </p:spTree>
    <p:extLst>
      <p:ext uri="{BB962C8B-B14F-4D97-AF65-F5344CB8AC3E}">
        <p14:creationId xmlns:p14="http://schemas.microsoft.com/office/powerpoint/2010/main" val="2294793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4BA5B-76EE-ACE8-6926-CD349661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 и контракт в </a:t>
            </a:r>
            <a:r>
              <a:rPr lang="ru-RU" dirty="0" err="1"/>
              <a:t>кпт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6D5DD9-1C0A-E140-3A84-30E3FB9DF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Контакт – создание условий эмоциональной безопасности (заинтересованность, техники активного слушания, информирование о правилах, эмоциональная поддержка). </a:t>
            </a:r>
          </a:p>
          <a:p>
            <a:r>
              <a:rPr lang="ru-RU" dirty="0"/>
              <a:t> Контракт – создание условий для изменения пациента – для расширения его </a:t>
            </a:r>
            <a:r>
              <a:rPr lang="ru-RU" dirty="0" err="1"/>
              <a:t>самопонимания</a:t>
            </a:r>
            <a:r>
              <a:rPr lang="ru-RU" dirty="0"/>
              <a:t> и возможности поведенческих экспериментов</a:t>
            </a:r>
          </a:p>
        </p:txBody>
      </p:sp>
    </p:spTree>
    <p:extLst>
      <p:ext uri="{BB962C8B-B14F-4D97-AF65-F5344CB8AC3E}">
        <p14:creationId xmlns:p14="http://schemas.microsoft.com/office/powerpoint/2010/main" val="426920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2DF08-1498-B128-90FB-FC69D96A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764373"/>
            <a:ext cx="10927702" cy="1293028"/>
          </a:xfrm>
        </p:spPr>
        <p:txBody>
          <a:bodyPr/>
          <a:lstStyle/>
          <a:p>
            <a:r>
              <a:rPr lang="ru-RU" dirty="0"/>
              <a:t>Когнитивно-поведенческое направление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AAE28-C397-CF2E-B486-9A20C3F4B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Когнитивно-поведенческая психотерапия </a:t>
            </a:r>
            <a:r>
              <a:rPr lang="ru-RU" dirty="0"/>
              <a:t>– это психотерапия, ориентированная на изменение убеждений, установок, образа мыслей и поведения. </a:t>
            </a:r>
          </a:p>
          <a:p>
            <a:r>
              <a:rPr lang="ru-RU" dirty="0"/>
              <a:t>Данное направление начало развиваться в результате изучения принципов научения и первой сформировалась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поведенческая терапия.</a:t>
            </a:r>
          </a:p>
          <a:p>
            <a:r>
              <a:rPr lang="ru-RU" dirty="0"/>
              <a:t>Научение – процесс и результат приобретения индивидуального опыта, знаний, умений, навыков. </a:t>
            </a:r>
          </a:p>
          <a:p>
            <a:r>
              <a:rPr lang="ru-RU" dirty="0"/>
              <a:t>В настоящее время выделяют 3 модели научения: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Классическое </a:t>
            </a:r>
            <a:r>
              <a:rPr lang="ru-RU" dirty="0" err="1"/>
              <a:t>обусловливание</a:t>
            </a:r>
            <a:r>
              <a:rPr lang="ru-RU" dirty="0"/>
              <a:t> (научение типа 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err="1"/>
              <a:t>Оперрантное</a:t>
            </a:r>
            <a:r>
              <a:rPr lang="ru-RU" dirty="0"/>
              <a:t> </a:t>
            </a:r>
            <a:r>
              <a:rPr lang="ru-RU" dirty="0" err="1"/>
              <a:t>обусловливание</a:t>
            </a:r>
            <a:r>
              <a:rPr lang="ru-RU" dirty="0"/>
              <a:t> (научение типа R)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Социальное научение </a:t>
            </a:r>
          </a:p>
        </p:txBody>
      </p:sp>
    </p:spTree>
    <p:extLst>
      <p:ext uri="{BB962C8B-B14F-4D97-AF65-F5344CB8AC3E}">
        <p14:creationId xmlns:p14="http://schemas.microsoft.com/office/powerpoint/2010/main" val="403975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6E933-1A0D-4302-F06F-65F49218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Пациент отвечает 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92596-4C32-EF8B-F84F-B5FE3BF38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Готовность проявлять себя (делиться мыслями, чувствами, мнениями) </a:t>
            </a:r>
          </a:p>
          <a:p>
            <a:pPr marL="0" indent="0">
              <a:buNone/>
            </a:pPr>
            <a:r>
              <a:rPr lang="ru-RU" dirty="0"/>
              <a:t>• Готовность думать над «сложными» вопросами психотерапевта и отвечать (искать ответы)</a:t>
            </a:r>
          </a:p>
          <a:p>
            <a:pPr marL="0" indent="0">
              <a:buNone/>
            </a:pPr>
            <a:r>
              <a:rPr lang="ru-RU" dirty="0"/>
              <a:t> • Готовность получать обратную связь - ставить перед собой и психологом вопросы о себе, своей жизни</a:t>
            </a:r>
          </a:p>
          <a:p>
            <a:pPr marL="0" indent="0">
              <a:buNone/>
            </a:pPr>
            <a:r>
              <a:rPr lang="ru-RU" dirty="0"/>
              <a:t>• Готовность меняться - пробовать задавать ДРУГИЕ вопросы, формулировать ДРУГИЕ мысли, </a:t>
            </a:r>
            <a:r>
              <a:rPr lang="ru-RU" dirty="0" err="1"/>
              <a:t>по-ДРУГОМУ</a:t>
            </a:r>
            <a:r>
              <a:rPr lang="ru-RU" dirty="0"/>
              <a:t> реагировать, действовать, принимать ДРУГИЕ решения и т.д. </a:t>
            </a:r>
          </a:p>
          <a:p>
            <a:pPr marL="0" indent="0">
              <a:buNone/>
            </a:pPr>
            <a:r>
              <a:rPr lang="ru-RU" dirty="0"/>
              <a:t>• Готовность обсуждать те темы, вопросы, сферы, которые возникают на сессиях </a:t>
            </a:r>
          </a:p>
          <a:p>
            <a:pPr marL="0" indent="0">
              <a:buNone/>
            </a:pPr>
            <a:r>
              <a:rPr lang="ru-RU" dirty="0"/>
              <a:t>• Выполнять домашние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94868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536E2-4222-BA81-23B2-092528D4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Ответственность терапевта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3EE680-3B58-E150-5AF0-63C3BB6A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Психотерапевт отвечает за: </a:t>
            </a:r>
          </a:p>
          <a:p>
            <a:pPr marL="0" indent="0">
              <a:buNone/>
            </a:pPr>
            <a:r>
              <a:rPr lang="ru-RU" dirty="0"/>
              <a:t>• Создание контакта и эмоциональной безопасности; </a:t>
            </a:r>
          </a:p>
          <a:p>
            <a:pPr marL="0" indent="0">
              <a:buNone/>
            </a:pPr>
            <a:r>
              <a:rPr lang="ru-RU" dirty="0"/>
              <a:t>• Задавание особых («сложных», «лечебных») вопросов, расширяющих </a:t>
            </a:r>
            <a:r>
              <a:rPr lang="ru-RU" dirty="0" err="1"/>
              <a:t>самопонимание</a:t>
            </a:r>
            <a:r>
              <a:rPr lang="ru-RU" dirty="0"/>
              <a:t> человека; </a:t>
            </a:r>
          </a:p>
          <a:p>
            <a:pPr marL="0" indent="0">
              <a:buNone/>
            </a:pPr>
            <a:r>
              <a:rPr lang="ru-RU" dirty="0"/>
              <a:t>• Формулирование гипотез и обсуждение их с пациентом; </a:t>
            </a:r>
          </a:p>
          <a:p>
            <a:pPr marL="0" indent="0">
              <a:buNone/>
            </a:pPr>
            <a:r>
              <a:rPr lang="ru-RU" dirty="0"/>
              <a:t>• Помощь в формулировке мыслей и опознавании чувств; </a:t>
            </a:r>
          </a:p>
          <a:p>
            <a:pPr marL="0" indent="0">
              <a:buNone/>
            </a:pPr>
            <a:r>
              <a:rPr lang="ru-RU" dirty="0"/>
              <a:t>• Помощь в организации поведенческих экспериментов, изменяющих реагирование клиента (информирование, организация и помощь)</a:t>
            </a:r>
          </a:p>
        </p:txBody>
      </p:sp>
    </p:spTree>
    <p:extLst>
      <p:ext uri="{BB962C8B-B14F-4D97-AF65-F5344CB8AC3E}">
        <p14:creationId xmlns:p14="http://schemas.microsoft.com/office/powerpoint/2010/main" val="221389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E7A2-F085-60F1-C9A1-072EBC27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Ответственность терапевта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C2A85-9AC1-80AD-B9FB-D0329882C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Важно возбудить интерес пациента к себе.</a:t>
            </a:r>
          </a:p>
          <a:p>
            <a:r>
              <a:rPr lang="ru-RU" dirty="0"/>
              <a:t>Информировать о том, как терапевт понимает человека.</a:t>
            </a:r>
          </a:p>
          <a:p>
            <a:r>
              <a:rPr lang="ru-RU" dirty="0"/>
              <a:t>Предложить заинтересоваться собой и вместе поискать источник проблем, влияющие факторы (внутренние и внешние) и ресурсы для решения проблем. </a:t>
            </a:r>
          </a:p>
          <a:p>
            <a:r>
              <a:rPr lang="ru-RU" dirty="0"/>
              <a:t>Соответствует краткосрочной и </a:t>
            </a:r>
            <a:r>
              <a:rPr lang="ru-RU" dirty="0" err="1"/>
              <a:t>симптомцентрированной</a:t>
            </a:r>
            <a:r>
              <a:rPr lang="ru-RU" dirty="0"/>
              <a:t> психотерапии (5-15 встреч).</a:t>
            </a:r>
          </a:p>
          <a:p>
            <a:r>
              <a:rPr lang="ru-RU" dirty="0"/>
              <a:t>Создать условия и организовать опыт-ориентированное научение</a:t>
            </a:r>
          </a:p>
        </p:txBody>
      </p:sp>
    </p:spTree>
    <p:extLst>
      <p:ext uri="{BB962C8B-B14F-4D97-AF65-F5344CB8AC3E}">
        <p14:creationId xmlns:p14="http://schemas.microsoft.com/office/powerpoint/2010/main" val="732724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B3C49-3746-5CCC-4DE5-598ADCFE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Ответственность терапевта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763B2-A631-FEC0-B482-AF28ED05A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Суть работы психотерапевта – не сказать правду пациенту (убедить, переубедить, доказать, изменить его и т.д.), а создать условия, при которых пациент начнёт интересоваться собой и пробовать думать, мыслить, </a:t>
            </a:r>
            <a:r>
              <a:rPr lang="ru-RU"/>
              <a:t>реагировать по-другому</a:t>
            </a:r>
            <a:r>
              <a:rPr lang="ru-RU" dirty="0"/>
              <a:t>… т.е. овладевать навыками «</a:t>
            </a:r>
            <a:r>
              <a:rPr lang="ru-RU" dirty="0" err="1"/>
              <a:t>самоменеджмента</a:t>
            </a:r>
            <a:r>
              <a:rPr lang="ru-RU" dirty="0"/>
              <a:t>» - самонаблюдением, </a:t>
            </a:r>
            <a:r>
              <a:rPr lang="ru-RU" dirty="0" err="1"/>
              <a:t>самооцениванием</a:t>
            </a:r>
            <a:r>
              <a:rPr lang="ru-RU" dirty="0"/>
              <a:t>, </a:t>
            </a:r>
            <a:r>
              <a:rPr lang="ru-RU" dirty="0" err="1"/>
              <a:t>самоподкреплением</a:t>
            </a:r>
            <a:r>
              <a:rPr lang="ru-RU" dirty="0"/>
              <a:t>.</a:t>
            </a:r>
          </a:p>
          <a:p>
            <a:r>
              <a:rPr lang="ru-RU" sz="1100" dirty="0"/>
              <a:t> (Г.В. </a:t>
            </a:r>
            <a:r>
              <a:rPr lang="ru-RU" sz="1100" dirty="0" err="1"/>
              <a:t>Залевский</a:t>
            </a:r>
            <a:r>
              <a:rPr lang="ru-RU" sz="1100" dirty="0"/>
              <a:t>, Основы современной </a:t>
            </a:r>
            <a:r>
              <a:rPr lang="ru-RU" sz="1100" dirty="0" err="1"/>
              <a:t>бихевиоральнокогнитивной</a:t>
            </a:r>
            <a:r>
              <a:rPr lang="ru-RU" sz="1100" dirty="0"/>
              <a:t> терапии и консультирования, Томск, 2006, стр. 22)</a:t>
            </a:r>
          </a:p>
        </p:txBody>
      </p:sp>
    </p:spTree>
    <p:extLst>
      <p:ext uri="{BB962C8B-B14F-4D97-AF65-F5344CB8AC3E}">
        <p14:creationId xmlns:p14="http://schemas.microsoft.com/office/powerpoint/2010/main" val="4148867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AD68144-5963-714F-DE18-1D70DF18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06" y="2462544"/>
            <a:ext cx="8610600" cy="1293028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1102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C0424-800E-382E-2818-9FBC5E38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Оперантное </a:t>
            </a:r>
            <a:r>
              <a:rPr lang="ru-RU" dirty="0" err="1"/>
              <a:t>обусловливание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1B2C-DDAF-E1F4-3A2B-6D1989B45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Оперантное поведение </a:t>
            </a:r>
            <a:r>
              <a:rPr lang="ru-RU" dirty="0"/>
              <a:t>– это поведение, вызванное подкреплением, следующим за поведением. С помощью положительного или отрицательного подкрепления возможно модифицировать поведение человека в нужном направлении.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Позитивное подкрепление </a:t>
            </a:r>
            <a:r>
              <a:rPr lang="ru-RU" dirty="0"/>
              <a:t>основано на предъявлении наград, которые усиливают поведенческую реакцию.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Негативное подкрепление </a:t>
            </a:r>
            <a:r>
              <a:rPr lang="ru-RU" dirty="0"/>
              <a:t>заключается в усилении поведения за счет уменьшения негативных стимулов (например, избегание провоцирующих ситуаций).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Наказание</a:t>
            </a:r>
            <a:r>
              <a:rPr lang="ru-RU" dirty="0"/>
              <a:t> направлено на уменьшение поведенческой активности в ответ на негативный стимул.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Дискриминационное научение </a:t>
            </a:r>
            <a:r>
              <a:rPr lang="ru-RU" dirty="0"/>
              <a:t>(реакция награждается в одной ситуации и наказывается в другой).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Генерализация</a:t>
            </a:r>
            <a:r>
              <a:rPr lang="ru-RU" dirty="0"/>
              <a:t> – подразумевает, что поведение будет обнаруживаться не только в тех ситуациях, где оно было приобретено.</a:t>
            </a:r>
          </a:p>
        </p:txBody>
      </p:sp>
    </p:spTree>
    <p:extLst>
      <p:ext uri="{BB962C8B-B14F-4D97-AF65-F5344CB8AC3E}">
        <p14:creationId xmlns:p14="http://schemas.microsoft.com/office/powerpoint/2010/main" val="108106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D78DB-DA0D-06E3-461F-808B79F5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Социальное научение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9246C4-4AA0-525B-1731-5A166384A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Человек обучается новому поведению не только на основании собственного опыта, но и за счет опыта других людей. </a:t>
            </a:r>
          </a:p>
          <a:p>
            <a:r>
              <a:rPr lang="ru-RU" dirty="0"/>
              <a:t>Данный тип научения предполагает наблюдение и имитацию социальных моделей поведения. </a:t>
            </a:r>
          </a:p>
          <a:p>
            <a:r>
              <a:rPr lang="ru-RU" dirty="0"/>
              <a:t>Научение через наблюдение – это формирование человеком когнитивного образа определенной поведенческой реакции с помощью наблюдения поведения других людей. </a:t>
            </a:r>
          </a:p>
        </p:txBody>
      </p:sp>
    </p:spTree>
    <p:extLst>
      <p:ext uri="{BB962C8B-B14F-4D97-AF65-F5344CB8AC3E}">
        <p14:creationId xmlns:p14="http://schemas.microsoft.com/office/powerpoint/2010/main" val="78406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0F81F-F38A-9CA1-8DBC-1929B211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Поведенческая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B4130-E5A6-332F-D222-5E05C6D69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Поведенческая терапия стремится к тому, чтобы в результате лечения пациент приобрел коррективный опыт научения (приобретение новых умений </a:t>
            </a:r>
            <a:r>
              <a:rPr lang="ru-RU" dirty="0" err="1"/>
              <a:t>совладания</a:t>
            </a:r>
            <a:r>
              <a:rPr lang="ru-RU" dirty="0"/>
              <a:t> – </a:t>
            </a:r>
            <a:r>
              <a:rPr lang="ru-RU" dirty="0" err="1"/>
              <a:t>копинг</a:t>
            </a:r>
            <a:r>
              <a:rPr lang="ru-RU" dirty="0"/>
              <a:t>-умений), повышение коммуникативной компетентности, преодоление </a:t>
            </a:r>
            <a:r>
              <a:rPr lang="ru-RU" dirty="0" err="1"/>
              <a:t>дезадаптивных</a:t>
            </a:r>
            <a:r>
              <a:rPr lang="ru-RU" dirty="0"/>
              <a:t> стереотипов и деструктивных эмоциональных конфликтов.</a:t>
            </a:r>
          </a:p>
          <a:p>
            <a:r>
              <a:rPr lang="ru-RU" dirty="0"/>
              <a:t>Понимание происхождения психологической проблемы несущественно для реализации поведенческих изменений: успех в изменении проблемного поведения не подразумевает знания его этиологии.</a:t>
            </a:r>
          </a:p>
        </p:txBody>
      </p:sp>
    </p:spTree>
    <p:extLst>
      <p:ext uri="{BB962C8B-B14F-4D97-AF65-F5344CB8AC3E}">
        <p14:creationId xmlns:p14="http://schemas.microsoft.com/office/powerpoint/2010/main" val="19249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9371E-BA75-6E7D-0DA9-D85BB167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7" y="764373"/>
            <a:ext cx="9416143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Когнитивная составляющая (когнитивная терапия бека и РЭПТ Эллиса)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D87334-F6C8-FE43-B621-C3ED9AC0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74478"/>
            <a:ext cx="10820400" cy="4024125"/>
          </a:xfrm>
        </p:spPr>
        <p:txBody>
          <a:bodyPr>
            <a:normAutofit/>
          </a:bodyPr>
          <a:lstStyle/>
          <a:p>
            <a:r>
              <a:rPr lang="ru-RU" dirty="0"/>
              <a:t>Нет непознаваемого бессознательного, есть неосознаваемые когнитивные процессы, которые можно поместить в фокус внимания человека</a:t>
            </a:r>
          </a:p>
          <a:p>
            <a:r>
              <a:rPr lang="ru-RU" dirty="0"/>
              <a:t> Происходит непрерывное научение и формирование новых когнитивных структур и форм поведения</a:t>
            </a:r>
          </a:p>
          <a:p>
            <a:r>
              <a:rPr lang="ru-RU" dirty="0"/>
              <a:t>Сформированные и формирующиеся когнитивные структуры (убеждения, установки, представления)– устойчивые и не всегда в фокусе внимания.</a:t>
            </a:r>
          </a:p>
          <a:p>
            <a:r>
              <a:rPr lang="ru-RU" dirty="0"/>
              <a:t>Так как в процессе личностной переработки любая информация искажается под влиянием когнитивных структур, то формируются фиксированные неадаптивные формы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03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3D6B9-6384-12BC-807E-97E35A24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Когнитивная составляющая </a:t>
            </a:r>
            <a:r>
              <a:rPr lang="ru-RU" dirty="0" err="1"/>
              <a:t>кпт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63941E-5124-0723-9CDE-1072C1DE6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Подразумевает наличие предсознательных когнитивных процессов – некоторые импульсы оцениваются и классифицируются прежде, чем они поступят в сознание (в фокус внимания человека). </a:t>
            </a:r>
          </a:p>
          <a:p>
            <a:r>
              <a:rPr lang="ru-RU" dirty="0"/>
              <a:t> Био-психо-социо-</a:t>
            </a:r>
            <a:r>
              <a:rPr lang="ru-RU" dirty="0" err="1"/>
              <a:t>ноэтический</a:t>
            </a:r>
            <a:r>
              <a:rPr lang="ru-RU" dirty="0"/>
              <a:t> взгляд на человека.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Поведение человека - это взаимодействие: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Телесно-эмоциональной (физиологические реакции, чувства и эмоции)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Когнитивной (мысли, воспоминания, ожидания, принципы, установки, внутренние правила) • Двигательной, </a:t>
            </a:r>
            <a:r>
              <a:rPr lang="ru-RU" dirty="0" err="1"/>
              <a:t>речедвигательной</a:t>
            </a:r>
            <a:r>
              <a:rPr lang="ru-RU" dirty="0"/>
              <a:t> (действия, реакции).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Психосоциальной (межличностные отношений, социальные роли).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Духовно-нравственной составляющей (ценности и смыслы)</a:t>
            </a:r>
          </a:p>
          <a:p>
            <a:endParaRPr lang="ru-RU" dirty="0"/>
          </a:p>
          <a:p>
            <a:r>
              <a:rPr lang="ru-RU" dirty="0"/>
              <a:t>Здоровая личность характеризуется адаптивным (разнообразным) восприятием, реагированием и поведением, а расстройство - результат неадаптивного  (однообразного) поведения, сформировавшееся в результате такого научения, которое сформировало искаженный опыт восприятия, реагирования и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60379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08AA33-CB3B-6B51-D45B-323C777D8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КПТ психотерапевт не фиксирован на прошлом пациента (но всячески использует его),а внимательно изучает и предлагает трансформировать (видоизменить, переделать, переосмыслить) представления о настоящем и будущем, а также получить новый опыт.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7E9B44-4118-4170-E96A-F3942DC17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44" y="4469363"/>
            <a:ext cx="8201609" cy="1935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696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A53B8-3FDD-B81A-5D93-2C52B722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Дисфункциональные</a:t>
            </a:r>
            <a:r>
              <a:rPr lang="ru-RU" dirty="0"/>
              <a:t> </a:t>
            </a:r>
            <a:r>
              <a:rPr lang="ru-RU" dirty="0" err="1"/>
              <a:t>когниции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3A912-38CF-A4DD-4F44-AFEE9C89F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Выделяют три уровня </a:t>
            </a:r>
            <a:r>
              <a:rPr lang="ru-RU" dirty="0" err="1"/>
              <a:t>дисфункциональных</a:t>
            </a:r>
            <a:r>
              <a:rPr lang="ru-RU" dirty="0"/>
              <a:t> </a:t>
            </a:r>
            <a:r>
              <a:rPr lang="ru-RU" dirty="0" err="1"/>
              <a:t>когниций</a:t>
            </a:r>
            <a:r>
              <a:rPr lang="ru-RU" dirty="0"/>
              <a:t>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Глубинные убеждения </a:t>
            </a:r>
            <a:r>
              <a:rPr lang="ru-RU" dirty="0"/>
              <a:t>– фундаментальный уровень, несет оценочную функцию (хорошо или плохо), находится вне фокусе сознания, и приводит к негативным реакциям. Мир какой? Я какой? (я никчемный, я беспомощный). Значительное влияние на их формирование оказывают особенности внутрисемейных отношений. Трудно поддаются корректировке.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Промежуточные убеждения </a:t>
            </a:r>
            <a:r>
              <a:rPr lang="ru-RU" dirty="0"/>
              <a:t>– система внутренних отношений, правил и предположений. То есть основываются на запретах, требованиях и долженствованиях.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Автоматические мысли</a:t>
            </a:r>
            <a:r>
              <a:rPr lang="ru-RU" dirty="0"/>
              <a:t> – проявление </a:t>
            </a:r>
            <a:r>
              <a:rPr lang="ru-RU" dirty="0" err="1"/>
              <a:t>дисфункциональных</a:t>
            </a:r>
            <a:r>
              <a:rPr lang="ru-RU" dirty="0"/>
              <a:t> </a:t>
            </a:r>
            <a:r>
              <a:rPr lang="ru-RU" dirty="0" err="1"/>
              <a:t>когниций</a:t>
            </a:r>
            <a:r>
              <a:rPr lang="ru-RU" dirty="0"/>
              <a:t>, возникают рефлекторно, на основе когнитивных искажений, люди принимают их за истину, без трезвой оценки. </a:t>
            </a:r>
          </a:p>
        </p:txBody>
      </p:sp>
    </p:spTree>
    <p:extLst>
      <p:ext uri="{BB962C8B-B14F-4D97-AF65-F5344CB8AC3E}">
        <p14:creationId xmlns:p14="http://schemas.microsoft.com/office/powerpoint/2010/main" val="298944538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178</TotalTime>
  <Words>1482</Words>
  <Application>Microsoft Office PowerPoint</Application>
  <PresentationFormat>Широкоэкранный</PresentationFormat>
  <Paragraphs>128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</vt:lpstr>
      <vt:lpstr>След самолета</vt:lpstr>
      <vt:lpstr>ВВЕДЕНИЕ В КОГНИТИВНО-ПОВЕДЕНЧЕСКУЮ ТЕРАПИЮ</vt:lpstr>
      <vt:lpstr>Когнитивно-поведенческое направление</vt:lpstr>
      <vt:lpstr>Оперантное обусловливание</vt:lpstr>
      <vt:lpstr>Социальное научение</vt:lpstr>
      <vt:lpstr>Поведенческая терапия</vt:lpstr>
      <vt:lpstr>Когнитивная составляющая (когнитивная терапия бека и РЭПТ Эллиса)</vt:lpstr>
      <vt:lpstr>Когнитивная составляющая кпт</vt:lpstr>
      <vt:lpstr>Презентация PowerPoint</vt:lpstr>
      <vt:lpstr>Дисфункциональные когниции</vt:lpstr>
      <vt:lpstr>Когнитивные искажения</vt:lpstr>
      <vt:lpstr>Дисфункциональные когниции</vt:lpstr>
      <vt:lpstr>Дисфункциональные когниции</vt:lpstr>
      <vt:lpstr>Показания и противопоказания к кпт</vt:lpstr>
      <vt:lpstr>Принципы психотерапевтического процесса</vt:lpstr>
      <vt:lpstr>Принципы психотерапевтического процесса</vt:lpstr>
      <vt:lpstr>Принципы психотерапевтического процесса</vt:lpstr>
      <vt:lpstr>Ожидаемые результаты терапии</vt:lpstr>
      <vt:lpstr>Этапы кпт</vt:lpstr>
      <vt:lpstr>Контакт и контракт в кпт</vt:lpstr>
      <vt:lpstr>Пациент отвечает за</vt:lpstr>
      <vt:lpstr>Ответственность терапевта</vt:lpstr>
      <vt:lpstr>Ответственность терапевта</vt:lpstr>
      <vt:lpstr>Ответственность терапевта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КОГНИТИВНО-ПОВЕДЕНЧЕСКУЮ ТЕРАПИЮ</dc:title>
  <dc:creator>Susanna</dc:creator>
  <cp:lastModifiedBy>Susanna</cp:lastModifiedBy>
  <cp:revision>12</cp:revision>
  <dcterms:created xsi:type="dcterms:W3CDTF">2023-10-12T18:38:12Z</dcterms:created>
  <dcterms:modified xsi:type="dcterms:W3CDTF">2023-10-13T06:57:14Z</dcterms:modified>
</cp:coreProperties>
</file>